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7" r:id="rId3"/>
    <p:sldId id="321" r:id="rId4"/>
    <p:sldId id="295" r:id="rId5"/>
    <p:sldId id="310" r:id="rId6"/>
    <p:sldId id="340" r:id="rId7"/>
    <p:sldId id="338" r:id="rId8"/>
    <p:sldId id="339" r:id="rId9"/>
    <p:sldId id="297" r:id="rId10"/>
    <p:sldId id="300" r:id="rId11"/>
    <p:sldId id="322" r:id="rId12"/>
    <p:sldId id="323" r:id="rId13"/>
    <p:sldId id="341" r:id="rId14"/>
    <p:sldId id="342" r:id="rId15"/>
    <p:sldId id="343" r:id="rId16"/>
    <p:sldId id="303" r:id="rId17"/>
    <p:sldId id="327" r:id="rId18"/>
    <p:sldId id="329" r:id="rId19"/>
    <p:sldId id="332" r:id="rId20"/>
    <p:sldId id="331" r:id="rId21"/>
    <p:sldId id="34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86" autoAdjust="0"/>
    <p:restoredTop sz="94656" autoAdjust="0"/>
  </p:normalViewPr>
  <p:slideViewPr>
    <p:cSldViewPr>
      <p:cViewPr varScale="1">
        <p:scale>
          <a:sx n="79" d="100"/>
          <a:sy n="79" d="100"/>
        </p:scale>
        <p:origin x="7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F69E89-C657-435B-AF78-D40458256E04}" type="datetimeFigureOut">
              <a:rPr lang="en-US" smtClean="0"/>
              <a:t>7/21/2016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E1A0F7-70D5-4BC8-AF6D-EF7527006206}" type="slidenum">
              <a:rPr lang="en-US" smtClean="0"/>
              <a:t>‹#›</a:t>
            </a:fld>
            <a:endParaRPr lang="en-US"/>
          </a:p>
        </p:txBody>
      </p:sp>
    </p:spTree>
    <p:extLst>
      <p:ext uri="{BB962C8B-B14F-4D97-AF65-F5344CB8AC3E}">
        <p14:creationId xmlns:p14="http://schemas.microsoft.com/office/powerpoint/2010/main" val="2409972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8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38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8244" name="Rectangle 4"/>
          <p:cNvSpPr>
            <a:spLocks noGrp="1" noChangeArrowheads="1"/>
          </p:cNvSpPr>
          <p:nvPr>
            <p:ph type="dt" sz="quarter" idx="2"/>
          </p:nvPr>
        </p:nvSpPr>
        <p:spPr/>
        <p:txBody>
          <a:bodyPr/>
          <a:lstStyle>
            <a:lvl1pPr>
              <a:defRPr/>
            </a:lvl1pPr>
          </a:lstStyle>
          <a:p>
            <a:fld id="{1D8BD707-D9CF-40AE-B4C6-C98DA3205C09}" type="datetimeFigureOut">
              <a:rPr lang="en-US" smtClean="0"/>
              <a:pPr/>
              <a:t>7/21/2016</a:t>
            </a:fld>
            <a:endParaRPr lang="en-US"/>
          </a:p>
        </p:txBody>
      </p:sp>
      <p:sp>
        <p:nvSpPr>
          <p:cNvPr id="138245" name="Rectangle 5"/>
          <p:cNvSpPr>
            <a:spLocks noGrp="1" noChangeArrowheads="1"/>
          </p:cNvSpPr>
          <p:nvPr>
            <p:ph type="ftr" sz="quarter" idx="3"/>
          </p:nvPr>
        </p:nvSpPr>
        <p:spPr/>
        <p:txBody>
          <a:bodyPr/>
          <a:lstStyle>
            <a:lvl1pPr>
              <a:defRPr/>
            </a:lvl1pPr>
          </a:lstStyle>
          <a:p>
            <a:endParaRPr lang="en-US"/>
          </a:p>
        </p:txBody>
      </p:sp>
      <p:sp>
        <p:nvSpPr>
          <p:cNvPr id="138246" name="Rectangle 6"/>
          <p:cNvSpPr>
            <a:spLocks noGrp="1" noChangeArrowheads="1"/>
          </p:cNvSpPr>
          <p:nvPr>
            <p:ph type="sldNum" sz="quarter" idx="4"/>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81000"/>
            <a:ext cx="82296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fld id="{1D8BD707-D9CF-40AE-B4C6-C98DA3205C09}" type="datetimeFigureOut">
              <a:rPr lang="en-US" smtClean="0"/>
              <a:pPr/>
              <a:t>7/21/2016</a:t>
            </a:fld>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1D8BD707-D9CF-40AE-B4C6-C98DA3205C09}" type="datetimeFigureOut">
              <a:rPr lang="en-US" smtClean="0"/>
              <a:pPr/>
              <a:t>7/21/2016</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381000"/>
            <a:ext cx="8229600" cy="1371600"/>
          </a:xfrm>
        </p:spPr>
        <p:txBody>
          <a:bodyPr/>
          <a:lstStyle/>
          <a:p>
            <a:r>
              <a:rPr lang="en-US"/>
              <a:t>Click to edit Master title style</a:t>
            </a:r>
          </a:p>
        </p:txBody>
      </p:sp>
      <p:sp>
        <p:nvSpPr>
          <p:cNvPr id="3" name="Content Placeholder 2"/>
          <p:cNvSpPr>
            <a:spLocks noGrp="1"/>
          </p:cNvSpPr>
          <p:nvPr>
            <p:ph sz="quarter" idx="1"/>
          </p:nvPr>
        </p:nvSpPr>
        <p:spPr>
          <a:xfrm>
            <a:off x="457200" y="19812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41148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245225"/>
            <a:ext cx="2133600" cy="476250"/>
          </a:xfrm>
        </p:spPr>
        <p:txBody>
          <a:bodyPr/>
          <a:lstStyle>
            <a:lvl1pPr>
              <a:defRPr/>
            </a:lvl1pPr>
          </a:lstStyle>
          <a:p>
            <a:fld id="{1D8BD707-D9CF-40AE-B4C6-C98DA3205C09}" type="datetimeFigureOut">
              <a:rPr lang="en-US" smtClean="0"/>
              <a:pPr/>
              <a:t>7/21/2016</a:t>
            </a:fld>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6245225"/>
            <a:ext cx="2133600" cy="476250"/>
          </a:xfrm>
        </p:spPr>
        <p:txBody>
          <a:bodyPr/>
          <a:lstStyle>
            <a:lvl1pPr>
              <a:defRPr/>
            </a:lvl1pPr>
          </a:lstStyle>
          <a:p>
            <a:fld id="{1D8BD707-D9CF-40AE-B4C6-C98DA3205C09}" type="datetimeFigureOut">
              <a:rPr lang="en-US" smtClean="0"/>
              <a:pPr/>
              <a:t>7/21/2016</a:t>
            </a:fld>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6245225"/>
            <a:ext cx="2133600" cy="476250"/>
          </a:xfrm>
        </p:spPr>
        <p:txBody>
          <a:bodyPr/>
          <a:lstStyle>
            <a:lvl1pPr>
              <a:defRPr/>
            </a:lvl1pPr>
          </a:lstStyle>
          <a:p>
            <a:fld id="{1D8BD707-D9CF-40AE-B4C6-C98DA3205C09}" type="datetimeFigureOut">
              <a:rPr lang="en-US" smtClean="0"/>
              <a:pPr/>
              <a:t>7/21/2016</a:t>
            </a:fld>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7/21/2016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screen">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7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7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fld id="{1D8BD707-D9CF-40AE-B4C6-C98DA3205C09}" type="datetimeFigureOut">
              <a:rPr lang="en-US" smtClean="0"/>
              <a:pPr/>
              <a:t>7/21/2016</a:t>
            </a:fld>
            <a:endParaRPr lang="en-US"/>
          </a:p>
        </p:txBody>
      </p:sp>
      <p:sp>
        <p:nvSpPr>
          <p:cNvPr id="137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endParaRPr lang="en-US"/>
          </a:p>
        </p:txBody>
      </p:sp>
      <p:sp>
        <p:nvSpPr>
          <p:cNvPr id="137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B6F15528-21DE-4FAA-801E-634DDDAF4B2B}"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914400"/>
            <a:ext cx="7772400" cy="1828800"/>
          </a:xfrm>
        </p:spPr>
        <p:txBody>
          <a:bodyPr/>
          <a:lstStyle/>
          <a:p>
            <a:r>
              <a:rPr lang="en-US" dirty="0"/>
              <a:t>DC Systems Working Group</a:t>
            </a:r>
          </a:p>
        </p:txBody>
      </p:sp>
      <p:sp>
        <p:nvSpPr>
          <p:cNvPr id="3" name="Subtitle 2"/>
          <p:cNvSpPr>
            <a:spLocks noGrp="1"/>
          </p:cNvSpPr>
          <p:nvPr>
            <p:ph type="subTitle" sz="quarter" idx="1"/>
          </p:nvPr>
        </p:nvSpPr>
        <p:spPr>
          <a:xfrm>
            <a:off x="1219200" y="3048000"/>
            <a:ext cx="6400800" cy="2514600"/>
          </a:xfrm>
        </p:spPr>
        <p:txBody>
          <a:bodyPr/>
          <a:lstStyle/>
          <a:p>
            <a:r>
              <a:rPr lang="en-US" dirty="0"/>
              <a:t>EFCOG ESTG </a:t>
            </a:r>
          </a:p>
          <a:p>
            <a:r>
              <a:rPr lang="en-US" dirty="0"/>
              <a:t>Fermi National Laboratory</a:t>
            </a:r>
          </a:p>
          <a:p>
            <a:r>
              <a:rPr lang="en-US" dirty="0"/>
              <a:t>July 18-22,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r>
              <a:rPr lang="en-US" sz="2400" dirty="0"/>
              <a:t>INL Excel calculator based on NFPA 70E </a:t>
            </a:r>
            <a:r>
              <a:rPr lang="en-US" sz="2400" dirty="0" smtClean="0"/>
              <a:t>Annex </a:t>
            </a:r>
            <a:r>
              <a:rPr lang="en-US" sz="2400" dirty="0"/>
              <a:t/>
            </a:r>
            <a:br>
              <a:rPr lang="en-US" sz="2400" dirty="0"/>
            </a:br>
            <a:r>
              <a:rPr lang="en-US" sz="2400" dirty="0"/>
              <a:t>Stokes, </a:t>
            </a:r>
            <a:r>
              <a:rPr lang="en-US" sz="2400" dirty="0" err="1"/>
              <a:t>Oppenlander</a:t>
            </a:r>
            <a:r>
              <a:rPr lang="en-US" sz="2400" dirty="0"/>
              <a:t> and </a:t>
            </a:r>
            <a:r>
              <a:rPr lang="en-US" sz="2400" dirty="0" err="1"/>
              <a:t>Ammerman</a:t>
            </a:r>
            <a:r>
              <a:rPr lang="en-US" sz="2400" dirty="0"/>
              <a:t> papers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8229600" cy="550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340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r>
              <a:rPr lang="en-US" sz="2400" dirty="0"/>
              <a:t>LLNL Excel calculator based on NFPA 70E </a:t>
            </a:r>
            <a:r>
              <a:rPr lang="en-US" sz="2400" dirty="0" smtClean="0"/>
              <a:t>Annex </a:t>
            </a:r>
            <a:r>
              <a:rPr lang="en-US" sz="2400" dirty="0"/>
              <a:t/>
            </a:r>
            <a:br>
              <a:rPr lang="en-US" sz="2400" dirty="0"/>
            </a:br>
            <a:r>
              <a:rPr lang="en-US" sz="2400" dirty="0"/>
              <a:t>Stokes, </a:t>
            </a:r>
            <a:r>
              <a:rPr lang="en-US" sz="2400" dirty="0" err="1"/>
              <a:t>Oppenlander</a:t>
            </a:r>
            <a:r>
              <a:rPr lang="en-US" sz="2400" dirty="0"/>
              <a:t> and </a:t>
            </a:r>
            <a:r>
              <a:rPr lang="en-US" sz="2400" dirty="0" err="1"/>
              <a:t>Ammerman</a:t>
            </a:r>
            <a:r>
              <a:rPr lang="en-US" sz="2400" dirty="0"/>
              <a:t> papers, page 1</a:t>
            </a:r>
          </a:p>
        </p:txBody>
      </p:sp>
      <p:pic>
        <p:nvPicPr>
          <p:cNvPr id="3" name="Picture 2"/>
          <p:cNvPicPr>
            <a:picLocks noChangeAspect="1"/>
          </p:cNvPicPr>
          <p:nvPr/>
        </p:nvPicPr>
        <p:blipFill>
          <a:blip r:embed="rId2"/>
          <a:stretch>
            <a:fillRect/>
          </a:stretch>
        </p:blipFill>
        <p:spPr>
          <a:xfrm>
            <a:off x="504825" y="990600"/>
            <a:ext cx="8134350" cy="5448300"/>
          </a:xfrm>
          <a:prstGeom prst="rect">
            <a:avLst/>
          </a:prstGeom>
        </p:spPr>
      </p:pic>
    </p:spTree>
    <p:extLst>
      <p:ext uri="{BB962C8B-B14F-4D97-AF65-F5344CB8AC3E}">
        <p14:creationId xmlns:p14="http://schemas.microsoft.com/office/powerpoint/2010/main" val="869695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r>
              <a:rPr lang="en-US" sz="2400" dirty="0"/>
              <a:t>LLNL Excel calculator based on NFPA 70E </a:t>
            </a:r>
            <a:r>
              <a:rPr lang="en-US" sz="2400" dirty="0" smtClean="0"/>
              <a:t>Annex </a:t>
            </a:r>
            <a:r>
              <a:rPr lang="en-US" sz="2400" dirty="0"/>
              <a:t/>
            </a:r>
            <a:br>
              <a:rPr lang="en-US" sz="2400" dirty="0"/>
            </a:br>
            <a:r>
              <a:rPr lang="en-US" sz="2400" dirty="0"/>
              <a:t>Stokes, </a:t>
            </a:r>
            <a:r>
              <a:rPr lang="en-US" sz="2400" dirty="0" err="1"/>
              <a:t>Oppenlander</a:t>
            </a:r>
            <a:r>
              <a:rPr lang="en-US" sz="2400" dirty="0"/>
              <a:t> and </a:t>
            </a:r>
            <a:r>
              <a:rPr lang="en-US" sz="2400" dirty="0" err="1"/>
              <a:t>Ammerman</a:t>
            </a:r>
            <a:r>
              <a:rPr lang="en-US" sz="2400" dirty="0"/>
              <a:t> papers, page 2</a:t>
            </a:r>
          </a:p>
        </p:txBody>
      </p:sp>
      <p:pic>
        <p:nvPicPr>
          <p:cNvPr id="4" name="Picture 3"/>
          <p:cNvPicPr>
            <a:picLocks noChangeAspect="1"/>
          </p:cNvPicPr>
          <p:nvPr/>
        </p:nvPicPr>
        <p:blipFill>
          <a:blip r:embed="rId2"/>
          <a:stretch>
            <a:fillRect/>
          </a:stretch>
        </p:blipFill>
        <p:spPr>
          <a:xfrm>
            <a:off x="1519237" y="929734"/>
            <a:ext cx="5491163" cy="5628228"/>
          </a:xfrm>
          <a:prstGeom prst="rect">
            <a:avLst/>
          </a:prstGeom>
        </p:spPr>
      </p:pic>
    </p:spTree>
    <p:extLst>
      <p:ext uri="{BB962C8B-B14F-4D97-AF65-F5344CB8AC3E}">
        <p14:creationId xmlns:p14="http://schemas.microsoft.com/office/powerpoint/2010/main" val="620924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Hook (Stick) Safety</a:t>
            </a:r>
            <a:br>
              <a:rPr lang="en-US" dirty="0" smtClean="0"/>
            </a:br>
            <a:r>
              <a:rPr lang="en-US" dirty="0" smtClean="0"/>
              <a:t>July </a:t>
            </a:r>
            <a:r>
              <a:rPr lang="en-US" dirty="0" smtClean="0"/>
              <a:t>2016 Update</a:t>
            </a:r>
            <a:endParaRPr lang="en-US" dirty="0"/>
          </a:p>
        </p:txBody>
      </p:sp>
      <p:sp>
        <p:nvSpPr>
          <p:cNvPr id="3" name="Content Placeholder 2"/>
          <p:cNvSpPr>
            <a:spLocks noGrp="1"/>
          </p:cNvSpPr>
          <p:nvPr>
            <p:ph idx="1"/>
          </p:nvPr>
        </p:nvSpPr>
        <p:spPr/>
        <p:txBody>
          <a:bodyPr/>
          <a:lstStyle/>
          <a:p>
            <a:r>
              <a:rPr lang="en-US" dirty="0"/>
              <a:t>Reviewed LBNL Ground Hook </a:t>
            </a:r>
            <a:r>
              <a:rPr lang="en-US" dirty="0" smtClean="0"/>
              <a:t>Safety documents. Recommended as draft for sites that have no requirements in place. (This is a design/assembly consideration document, not how to handle sticks document).</a:t>
            </a:r>
          </a:p>
        </p:txBody>
      </p:sp>
    </p:spTree>
    <p:extLst>
      <p:ext uri="{BB962C8B-B14F-4D97-AF65-F5344CB8AC3E}">
        <p14:creationId xmlns:p14="http://schemas.microsoft.com/office/powerpoint/2010/main" val="4162536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Ground Hook (Stick) Safety</a:t>
            </a:r>
            <a:endParaRPr lang="en-US" dirty="0"/>
          </a:p>
        </p:txBody>
      </p:sp>
      <p:sp>
        <p:nvSpPr>
          <p:cNvPr id="3" name="Content Placeholder 2"/>
          <p:cNvSpPr>
            <a:spLocks noGrp="1"/>
          </p:cNvSpPr>
          <p:nvPr>
            <p:ph idx="1"/>
          </p:nvPr>
        </p:nvSpPr>
        <p:spPr>
          <a:xfrm>
            <a:off x="457200" y="1828800"/>
            <a:ext cx="8229600" cy="4114800"/>
          </a:xfrm>
        </p:spPr>
        <p:txBody>
          <a:bodyPr/>
          <a:lstStyle/>
          <a:p>
            <a:r>
              <a:rPr lang="en-US" dirty="0"/>
              <a:t>Reviewed ISA High Energy Discharge Stick </a:t>
            </a:r>
            <a:r>
              <a:rPr lang="en-US" dirty="0" smtClean="0"/>
              <a:t>Standard for </a:t>
            </a:r>
            <a:r>
              <a:rPr lang="en-US" dirty="0"/>
              <a:t>Pulsed Power </a:t>
            </a:r>
            <a:r>
              <a:rPr lang="en-US" dirty="0" smtClean="0"/>
              <a:t>Applications.</a:t>
            </a:r>
            <a:endParaRPr lang="en-US" dirty="0"/>
          </a:p>
          <a:p>
            <a:r>
              <a:rPr lang="en-US" dirty="0" smtClean="0"/>
              <a:t>Recommend </a:t>
            </a:r>
            <a:r>
              <a:rPr lang="en-US" dirty="0"/>
              <a:t>simpler calculations for user friendliness</a:t>
            </a:r>
            <a:r>
              <a:rPr lang="en-US" dirty="0" smtClean="0"/>
              <a:t>. </a:t>
            </a:r>
          </a:p>
          <a:p>
            <a:r>
              <a:rPr lang="en-US" dirty="0" smtClean="0"/>
              <a:t>Sites should be able to provide proof that calculations have been completed, even if vendor completed </a:t>
            </a:r>
            <a:r>
              <a:rPr lang="en-US" dirty="0" err="1" smtClean="0"/>
              <a:t>calcs</a:t>
            </a:r>
            <a:r>
              <a:rPr lang="en-US" dirty="0"/>
              <a:t>. Sites shall have independent verification of calculations as this is a safety system.</a:t>
            </a:r>
          </a:p>
          <a:p>
            <a:endParaRPr lang="en-US" dirty="0"/>
          </a:p>
          <a:p>
            <a:endParaRPr lang="en-US" dirty="0"/>
          </a:p>
        </p:txBody>
      </p:sp>
    </p:spTree>
    <p:extLst>
      <p:ext uri="{BB962C8B-B14F-4D97-AF65-F5344CB8AC3E}">
        <p14:creationId xmlns:p14="http://schemas.microsoft.com/office/powerpoint/2010/main" val="934021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Ground Hook (Stick) Safety</a:t>
            </a:r>
            <a:endParaRPr lang="en-US" dirty="0"/>
          </a:p>
        </p:txBody>
      </p:sp>
      <p:sp>
        <p:nvSpPr>
          <p:cNvPr id="3" name="Content Placeholder 2"/>
          <p:cNvSpPr>
            <a:spLocks noGrp="1"/>
          </p:cNvSpPr>
          <p:nvPr>
            <p:ph idx="1"/>
          </p:nvPr>
        </p:nvSpPr>
        <p:spPr/>
        <p:txBody>
          <a:bodyPr/>
          <a:lstStyle/>
          <a:p>
            <a:r>
              <a:rPr lang="en-US" dirty="0" smtClean="0"/>
              <a:t>Recommend Draft ISA Standard be reviewed by EFCOG ESTG participants and feedback be provided.</a:t>
            </a:r>
          </a:p>
          <a:p>
            <a:r>
              <a:rPr lang="en-US" dirty="0" smtClean="0"/>
              <a:t>Verified </a:t>
            </a:r>
            <a:r>
              <a:rPr lang="en-US" dirty="0"/>
              <a:t>ASTM F711 has mechanical and electrical testing intervals of two </a:t>
            </a:r>
            <a:r>
              <a:rPr lang="en-US" dirty="0" smtClean="0"/>
              <a:t>years as applicable. </a:t>
            </a:r>
            <a:r>
              <a:rPr lang="en-US" dirty="0"/>
              <a:t>(Up to each site as some </a:t>
            </a:r>
            <a:r>
              <a:rPr lang="en-US" dirty="0" smtClean="0"/>
              <a:t>sites </a:t>
            </a:r>
            <a:r>
              <a:rPr lang="en-US" dirty="0"/>
              <a:t>feel these are not being used as live line tools).</a:t>
            </a:r>
          </a:p>
          <a:p>
            <a:endParaRPr lang="en-US" dirty="0"/>
          </a:p>
        </p:txBody>
      </p:sp>
    </p:spTree>
    <p:extLst>
      <p:ext uri="{BB962C8B-B14F-4D97-AF65-F5344CB8AC3E}">
        <p14:creationId xmlns:p14="http://schemas.microsoft.com/office/powerpoint/2010/main" val="1493627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sz="3600" dirty="0">
                <a:effectLst/>
              </a:rPr>
              <a:t>Where are Utility DC systems going?</a:t>
            </a:r>
            <a:endParaRPr lang="en-US" sz="3600" dirty="0"/>
          </a:p>
        </p:txBody>
      </p:sp>
      <p:pic>
        <p:nvPicPr>
          <p:cNvPr id="4" name="Content Placeholder 3"/>
          <p:cNvPicPr>
            <a:picLocks noGrp="1" noChangeAspect="1"/>
          </p:cNvPicPr>
          <p:nvPr>
            <p:ph idx="1"/>
          </p:nvPr>
        </p:nvPicPr>
        <p:blipFill>
          <a:blip r:embed="rId2"/>
          <a:stretch>
            <a:fillRect/>
          </a:stretch>
        </p:blipFill>
        <p:spPr>
          <a:xfrm>
            <a:off x="1600200" y="1213224"/>
            <a:ext cx="5290038" cy="5393766"/>
          </a:xfrm>
          <a:prstGeom prst="rect">
            <a:avLst/>
          </a:prstGeom>
        </p:spPr>
      </p:pic>
      <p:sp>
        <p:nvSpPr>
          <p:cNvPr id="5" name="TextBox 4"/>
          <p:cNvSpPr txBox="1"/>
          <p:nvPr/>
        </p:nvSpPr>
        <p:spPr>
          <a:xfrm>
            <a:off x="7162800" y="1828800"/>
            <a:ext cx="1600200" cy="1200329"/>
          </a:xfrm>
          <a:prstGeom prst="rect">
            <a:avLst/>
          </a:prstGeom>
          <a:noFill/>
        </p:spPr>
        <p:txBody>
          <a:bodyPr wrap="square" rtlCol="0">
            <a:spAutoFit/>
          </a:bodyPr>
          <a:lstStyle/>
          <a:p>
            <a:r>
              <a:rPr lang="en-US" dirty="0"/>
              <a:t>Increased by 20% since 2015 to reach 2 GW</a:t>
            </a:r>
          </a:p>
        </p:txBody>
      </p:sp>
    </p:spTree>
    <p:extLst>
      <p:ext uri="{BB962C8B-B14F-4D97-AF65-F5344CB8AC3E}">
        <p14:creationId xmlns:p14="http://schemas.microsoft.com/office/powerpoint/2010/main" val="4202450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bwMode="auto">
          <a:xfrm>
            <a:off x="457200" y="10668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r>
              <a:rPr lang="en-US" sz="2800" kern="0" dirty="0"/>
              <a:t>Existing code structure</a:t>
            </a:r>
          </a:p>
          <a:p>
            <a:pPr lvl="1"/>
            <a:r>
              <a:rPr lang="en-US" sz="2400" dirty="0"/>
              <a:t>690 Solar Photovoltaic (PV) Systems</a:t>
            </a:r>
          </a:p>
          <a:p>
            <a:pPr lvl="1"/>
            <a:r>
              <a:rPr lang="en-US" sz="2400" dirty="0"/>
              <a:t>692 Fuel Cell Systems</a:t>
            </a:r>
          </a:p>
          <a:p>
            <a:pPr lvl="1"/>
            <a:r>
              <a:rPr lang="en-US" sz="2400" dirty="0"/>
              <a:t>694 Wind Electric Systems</a:t>
            </a:r>
          </a:p>
          <a:p>
            <a:pPr lvl="1"/>
            <a:r>
              <a:rPr lang="en-US" sz="2400" dirty="0"/>
              <a:t>705 Interconnected Electric Power Production Sources</a:t>
            </a:r>
          </a:p>
          <a:p>
            <a:pPr lvl="1"/>
            <a:r>
              <a:rPr lang="en-US" sz="2400" dirty="0"/>
              <a:t>708 Critical Operations Power Systems</a:t>
            </a:r>
          </a:p>
          <a:p>
            <a:r>
              <a:rPr lang="en-US" sz="2800" dirty="0"/>
              <a:t>New for 2017 proposed</a:t>
            </a:r>
          </a:p>
        </p:txBody>
      </p:sp>
      <p:sp>
        <p:nvSpPr>
          <p:cNvPr id="2" name="Title 1"/>
          <p:cNvSpPr>
            <a:spLocks noGrp="1"/>
          </p:cNvSpPr>
          <p:nvPr>
            <p:ph type="title"/>
          </p:nvPr>
        </p:nvSpPr>
        <p:spPr>
          <a:xfrm>
            <a:off x="457200" y="381000"/>
            <a:ext cx="8229600" cy="762000"/>
          </a:xfrm>
        </p:spPr>
        <p:txBody>
          <a:bodyPr>
            <a:normAutofit/>
          </a:bodyPr>
          <a:lstStyle/>
          <a:p>
            <a:r>
              <a:rPr lang="en-US" sz="3600" dirty="0"/>
              <a:t>Where is the NEC going for Energy?</a:t>
            </a:r>
          </a:p>
        </p:txBody>
      </p:sp>
      <p:pic>
        <p:nvPicPr>
          <p:cNvPr id="6" name="Content Placeholder 5"/>
          <p:cNvPicPr>
            <a:picLocks noGrp="1" noChangeAspect="1"/>
          </p:cNvPicPr>
          <p:nvPr>
            <p:ph idx="1"/>
          </p:nvPr>
        </p:nvPicPr>
        <p:blipFill>
          <a:blip r:embed="rId2"/>
          <a:stretch>
            <a:fillRect/>
          </a:stretch>
        </p:blipFill>
        <p:spPr>
          <a:xfrm>
            <a:off x="344076" y="4267200"/>
            <a:ext cx="8361774" cy="2209800"/>
          </a:xfrm>
        </p:spPr>
      </p:pic>
    </p:spTree>
    <p:extLst>
      <p:ext uri="{BB962C8B-B14F-4D97-AF65-F5344CB8AC3E}">
        <p14:creationId xmlns:p14="http://schemas.microsoft.com/office/powerpoint/2010/main" val="2090981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dirty="0">
                <a:effectLst/>
              </a:rPr>
              <a:t>PV Systems DC Arc Flash </a:t>
            </a:r>
            <a:r>
              <a:rPr lang="en-US" dirty="0" err="1">
                <a:effectLst/>
              </a:rPr>
              <a:t>calcs</a:t>
            </a:r>
            <a:r>
              <a:rPr lang="en-US" dirty="0">
                <a:effectLst/>
              </a:rPr>
              <a:t>, p1</a:t>
            </a:r>
            <a:endParaRPr lang="en-US" dirty="0"/>
          </a:p>
        </p:txBody>
      </p:sp>
      <p:sp>
        <p:nvSpPr>
          <p:cNvPr id="3" name="Content Placeholder 2"/>
          <p:cNvSpPr>
            <a:spLocks noGrp="1"/>
          </p:cNvSpPr>
          <p:nvPr>
            <p:ph idx="1"/>
          </p:nvPr>
        </p:nvSpPr>
        <p:spPr>
          <a:xfrm>
            <a:off x="457200" y="1295400"/>
            <a:ext cx="8229600" cy="4800600"/>
          </a:xfrm>
        </p:spPr>
        <p:txBody>
          <a:bodyPr>
            <a:normAutofit fontScale="92500" lnSpcReduction="20000"/>
          </a:bodyPr>
          <a:lstStyle/>
          <a:p>
            <a:r>
              <a:rPr lang="en-US" dirty="0"/>
              <a:t>Eduardo Enrique, “DC Arc Flash Calculations for Solar Farms”, 2013 1st IEEE Conference on Technologies for Sustainability </a:t>
            </a:r>
          </a:p>
          <a:p>
            <a:r>
              <a:rPr lang="en-US" dirty="0"/>
              <a:t>The methods in 70E2015 Annex D.5 use the maximum power method which can underestimate the incident energy by as much as 3x.</a:t>
            </a:r>
          </a:p>
          <a:p>
            <a:r>
              <a:rPr lang="en-US" dirty="0"/>
              <a:t>In Enrique’s survey of Utility-grade PV Modules, he found that the arcing voltage is max power voltage and that the same holds true for the current. Both values are on the panel’s nameplate.</a:t>
            </a:r>
          </a:p>
          <a:p>
            <a:endParaRPr lang="en-US" dirty="0"/>
          </a:p>
        </p:txBody>
      </p:sp>
    </p:spTree>
    <p:extLst>
      <p:ext uri="{BB962C8B-B14F-4D97-AF65-F5344CB8AC3E}">
        <p14:creationId xmlns:p14="http://schemas.microsoft.com/office/powerpoint/2010/main" val="236844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r>
              <a:rPr lang="en-US" dirty="0">
                <a:effectLst/>
              </a:rPr>
              <a:t>PV Systems DC Arc </a:t>
            </a:r>
            <a:r>
              <a:rPr lang="en-US" sz="4000" dirty="0">
                <a:effectLst/>
              </a:rPr>
              <a:t>Flash</a:t>
            </a:r>
            <a:r>
              <a:rPr lang="en-US" dirty="0">
                <a:effectLst/>
              </a:rPr>
              <a:t> </a:t>
            </a:r>
            <a:r>
              <a:rPr lang="en-US" dirty="0" err="1">
                <a:effectLst/>
              </a:rPr>
              <a:t>calcs</a:t>
            </a:r>
            <a:r>
              <a:rPr lang="en-US" dirty="0">
                <a:effectLst/>
              </a:rPr>
              <a:t>, </a:t>
            </a:r>
            <a:r>
              <a:rPr lang="en-US" dirty="0" smtClean="0">
                <a:effectLst/>
              </a:rPr>
              <a:t>p2</a:t>
            </a:r>
            <a:endParaRPr lang="en-US" dirty="0"/>
          </a:p>
        </p:txBody>
      </p:sp>
      <p:sp>
        <p:nvSpPr>
          <p:cNvPr id="3" name="Content Placeholder 2"/>
          <p:cNvSpPr>
            <a:spLocks noGrp="1"/>
          </p:cNvSpPr>
          <p:nvPr>
            <p:ph idx="1"/>
          </p:nvPr>
        </p:nvSpPr>
        <p:spPr>
          <a:xfrm>
            <a:off x="457200" y="1295400"/>
            <a:ext cx="8229600" cy="4800600"/>
          </a:xfrm>
        </p:spPr>
        <p:txBody>
          <a:bodyPr>
            <a:normAutofit/>
          </a:bodyPr>
          <a:lstStyle/>
          <a:p>
            <a:r>
              <a:rPr lang="en-US" sz="2800" dirty="0"/>
              <a:t>Ratio of Electrical Characteristics for Utility-Grade PV Modules</a:t>
            </a:r>
          </a:p>
          <a:p>
            <a:endParaRPr lang="en-US" sz="2800" dirty="0"/>
          </a:p>
          <a:p>
            <a:endParaRPr lang="en-US" sz="2800" dirty="0"/>
          </a:p>
          <a:p>
            <a:endParaRPr lang="en-US" sz="2800" dirty="0"/>
          </a:p>
          <a:p>
            <a:r>
              <a:rPr lang="en-US" sz="2800" dirty="0"/>
              <a:t>VI for 300W PV</a:t>
            </a:r>
          </a:p>
        </p:txBody>
      </p:sp>
      <p:pic>
        <p:nvPicPr>
          <p:cNvPr id="4" name="Picture 3"/>
          <p:cNvPicPr>
            <a:picLocks noChangeAspect="1"/>
          </p:cNvPicPr>
          <p:nvPr/>
        </p:nvPicPr>
        <p:blipFill rotWithShape="1">
          <a:blip r:embed="rId2"/>
          <a:srcRect t="50000"/>
          <a:stretch/>
        </p:blipFill>
        <p:spPr>
          <a:xfrm>
            <a:off x="742950" y="2209800"/>
            <a:ext cx="7658100" cy="995362"/>
          </a:xfrm>
          <a:prstGeom prst="rect">
            <a:avLst/>
          </a:prstGeom>
        </p:spPr>
      </p:pic>
      <p:pic>
        <p:nvPicPr>
          <p:cNvPr id="5" name="Picture 4"/>
          <p:cNvPicPr>
            <a:picLocks noChangeAspect="1"/>
          </p:cNvPicPr>
          <p:nvPr/>
        </p:nvPicPr>
        <p:blipFill>
          <a:blip r:embed="rId3"/>
          <a:stretch>
            <a:fillRect/>
          </a:stretch>
        </p:blipFill>
        <p:spPr>
          <a:xfrm>
            <a:off x="4572000" y="3352800"/>
            <a:ext cx="3743325" cy="3190875"/>
          </a:xfrm>
          <a:prstGeom prst="rect">
            <a:avLst/>
          </a:prstGeom>
        </p:spPr>
      </p:pic>
      <p:sp>
        <p:nvSpPr>
          <p:cNvPr id="6" name="Oval 5"/>
          <p:cNvSpPr>
            <a:spLocks noChangeAspect="1"/>
          </p:cNvSpPr>
          <p:nvPr/>
        </p:nvSpPr>
        <p:spPr bwMode="auto">
          <a:xfrm>
            <a:off x="7696200" y="5943600"/>
            <a:ext cx="274320" cy="27432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endParaRPr>
          </a:p>
        </p:txBody>
      </p:sp>
      <p:sp>
        <p:nvSpPr>
          <p:cNvPr id="8" name="TextBox 7"/>
          <p:cNvSpPr txBox="1"/>
          <p:nvPr/>
        </p:nvSpPr>
        <p:spPr>
          <a:xfrm>
            <a:off x="7881938" y="5695386"/>
            <a:ext cx="990600" cy="369332"/>
          </a:xfrm>
          <a:prstGeom prst="rect">
            <a:avLst/>
          </a:prstGeom>
          <a:noFill/>
        </p:spPr>
        <p:txBody>
          <a:bodyPr wrap="square" rtlCol="0">
            <a:spAutoFit/>
          </a:bodyPr>
          <a:lstStyle/>
          <a:p>
            <a:r>
              <a:rPr lang="en-US" dirty="0" err="1">
                <a:solidFill>
                  <a:srgbClr val="FF0000"/>
                </a:solidFill>
              </a:rPr>
              <a:t>V</a:t>
            </a:r>
            <a:r>
              <a:rPr lang="en-US" sz="1400" dirty="0" err="1">
                <a:solidFill>
                  <a:srgbClr val="FF0000"/>
                </a:solidFill>
              </a:rPr>
              <a:t>oc-pv</a:t>
            </a:r>
            <a:endParaRPr lang="en-US" sz="1400" dirty="0">
              <a:solidFill>
                <a:srgbClr val="FF0000"/>
              </a:solidFill>
            </a:endParaRPr>
          </a:p>
        </p:txBody>
      </p:sp>
      <p:sp>
        <p:nvSpPr>
          <p:cNvPr id="10" name="TextBox 9"/>
          <p:cNvSpPr txBox="1"/>
          <p:nvPr/>
        </p:nvSpPr>
        <p:spPr>
          <a:xfrm>
            <a:off x="4800600" y="3360821"/>
            <a:ext cx="685800" cy="369332"/>
          </a:xfrm>
          <a:prstGeom prst="rect">
            <a:avLst/>
          </a:prstGeom>
          <a:noFill/>
        </p:spPr>
        <p:txBody>
          <a:bodyPr wrap="square" rtlCol="0">
            <a:spAutoFit/>
          </a:bodyPr>
          <a:lstStyle/>
          <a:p>
            <a:r>
              <a:rPr lang="en-US" dirty="0" err="1">
                <a:solidFill>
                  <a:srgbClr val="FF0000"/>
                </a:solidFill>
              </a:rPr>
              <a:t>I</a:t>
            </a:r>
            <a:r>
              <a:rPr lang="en-US" sz="1400" dirty="0" err="1">
                <a:solidFill>
                  <a:srgbClr val="FF0000"/>
                </a:solidFill>
              </a:rPr>
              <a:t>sc-pv</a:t>
            </a:r>
            <a:endParaRPr lang="en-US" sz="1400" dirty="0">
              <a:solidFill>
                <a:srgbClr val="FF0000"/>
              </a:solidFill>
            </a:endParaRPr>
          </a:p>
        </p:txBody>
      </p:sp>
    </p:spTree>
    <p:extLst>
      <p:ext uri="{BB962C8B-B14F-4D97-AF65-F5344CB8AC3E}">
        <p14:creationId xmlns:p14="http://schemas.microsoft.com/office/powerpoint/2010/main" val="331589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r>
              <a:rPr lang="en-US" dirty="0"/>
              <a:t>DC - History</a:t>
            </a:r>
          </a:p>
        </p:txBody>
      </p:sp>
      <p:sp>
        <p:nvSpPr>
          <p:cNvPr id="3" name="Content Placeholder 2"/>
          <p:cNvSpPr>
            <a:spLocks noGrp="1"/>
          </p:cNvSpPr>
          <p:nvPr>
            <p:ph idx="1"/>
          </p:nvPr>
        </p:nvSpPr>
        <p:spPr>
          <a:xfrm>
            <a:off x="457200" y="1447800"/>
            <a:ext cx="8229600" cy="5257800"/>
          </a:xfrm>
        </p:spPr>
        <p:txBody>
          <a:bodyPr>
            <a:normAutofit/>
          </a:bodyPr>
          <a:lstStyle/>
          <a:p>
            <a:r>
              <a:rPr lang="en-US" dirty="0"/>
              <a:t>On the EFCOG ESTG website </a:t>
            </a:r>
          </a:p>
          <a:p>
            <a:r>
              <a:rPr lang="en-US" dirty="0"/>
              <a:t>See </a:t>
            </a:r>
            <a:r>
              <a:rPr lang="en-US" u="sng" dirty="0"/>
              <a:t>DC Working Group 20140714e.PPTX</a:t>
            </a:r>
            <a:r>
              <a:rPr lang="en-US" dirty="0"/>
              <a:t> for:</a:t>
            </a:r>
          </a:p>
          <a:p>
            <a:pPr lvl="1"/>
            <a:r>
              <a:rPr lang="en-US" dirty="0"/>
              <a:t>DC Arc Flash WG Phase I – 10/2010</a:t>
            </a:r>
          </a:p>
          <a:p>
            <a:pPr lvl="1"/>
            <a:r>
              <a:rPr lang="en-US" dirty="0"/>
              <a:t>DC Systems WG Phase II – 10/2012</a:t>
            </a:r>
          </a:p>
          <a:p>
            <a:pPr lvl="1"/>
            <a:r>
              <a:rPr lang="en-US" dirty="0"/>
              <a:t>DC Systems WG Phase III – 7/2014</a:t>
            </a:r>
          </a:p>
          <a:p>
            <a:r>
              <a:rPr lang="en-US" dirty="0"/>
              <a:t>See </a:t>
            </a:r>
            <a:r>
              <a:rPr lang="en-US" u="sng" dirty="0"/>
              <a:t>DC Working Group 20150713d1.PPTX</a:t>
            </a:r>
            <a:r>
              <a:rPr lang="en-US" dirty="0"/>
              <a:t> for:</a:t>
            </a:r>
          </a:p>
          <a:p>
            <a:pPr lvl="1"/>
            <a:r>
              <a:rPr lang="en-US" dirty="0"/>
              <a:t>DC Systems WG Phase IV – 7/2015</a:t>
            </a:r>
          </a:p>
        </p:txBody>
      </p:sp>
    </p:spTree>
    <p:extLst>
      <p:ext uri="{BB962C8B-B14F-4D97-AF65-F5344CB8AC3E}">
        <p14:creationId xmlns:p14="http://schemas.microsoft.com/office/powerpoint/2010/main" val="2197176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dirty="0">
                <a:effectLst/>
              </a:rPr>
              <a:t>PV Systems DC Arc Flash </a:t>
            </a:r>
            <a:r>
              <a:rPr lang="en-US" dirty="0" err="1">
                <a:effectLst/>
              </a:rPr>
              <a:t>calcs</a:t>
            </a:r>
            <a:r>
              <a:rPr lang="en-US" dirty="0">
                <a:effectLst/>
              </a:rPr>
              <a:t>, </a:t>
            </a:r>
            <a:r>
              <a:rPr lang="en-US" dirty="0" smtClean="0">
                <a:effectLst/>
              </a:rPr>
              <a:t>p3</a:t>
            </a:r>
            <a:endParaRPr lang="en-US" dirty="0"/>
          </a:p>
        </p:txBody>
      </p:sp>
      <p:sp>
        <p:nvSpPr>
          <p:cNvPr id="3" name="Content Placeholder 2"/>
          <p:cNvSpPr>
            <a:spLocks noGrp="1"/>
          </p:cNvSpPr>
          <p:nvPr>
            <p:ph idx="1"/>
          </p:nvPr>
        </p:nvSpPr>
        <p:spPr>
          <a:xfrm>
            <a:off x="457200" y="1295400"/>
            <a:ext cx="8229600" cy="4800600"/>
          </a:xfrm>
        </p:spPr>
        <p:txBody>
          <a:bodyPr>
            <a:normAutofit/>
          </a:bodyPr>
          <a:lstStyle/>
          <a:p>
            <a:r>
              <a:rPr lang="en-US" dirty="0"/>
              <a:t>For the standard example in his paper, the </a:t>
            </a:r>
            <a:r>
              <a:rPr lang="en-US" dirty="0" err="1"/>
              <a:t>IE</a:t>
            </a:r>
            <a:r>
              <a:rPr lang="en-US" sz="2400" dirty="0" err="1"/>
              <a:t>pv</a:t>
            </a:r>
            <a:r>
              <a:rPr lang="en-US" dirty="0"/>
              <a:t>/</a:t>
            </a:r>
            <a:r>
              <a:rPr lang="en-US" dirty="0" err="1"/>
              <a:t>IE</a:t>
            </a:r>
            <a:r>
              <a:rPr lang="en-US" sz="2400" dirty="0" err="1"/>
              <a:t>max</a:t>
            </a:r>
            <a:r>
              <a:rPr lang="en-US" dirty="0"/>
              <a:t> was 3.24, when the temperature compensation factor (raises the PV output voltage for cold temperatures) was included the factor was 3.94. </a:t>
            </a:r>
            <a:r>
              <a:rPr lang="en-US" dirty="0">
                <a:solidFill>
                  <a:srgbClr val="FF0000"/>
                </a:solidFill>
              </a:rPr>
              <a:t>That is basically 4x the 70E method for calculating AF PPE.</a:t>
            </a:r>
          </a:p>
          <a:p>
            <a:endParaRPr lang="en-US" dirty="0"/>
          </a:p>
        </p:txBody>
      </p:sp>
    </p:spTree>
    <p:extLst>
      <p:ext uri="{BB962C8B-B14F-4D97-AF65-F5344CB8AC3E}">
        <p14:creationId xmlns:p14="http://schemas.microsoft.com/office/powerpoint/2010/main" val="464590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19400"/>
            <a:ext cx="8229600" cy="1371600"/>
          </a:xfrm>
        </p:spPr>
        <p:txBody>
          <a:bodyPr/>
          <a:lstStyle/>
          <a:p>
            <a:r>
              <a:rPr lang="en-US" dirty="0" smtClean="0"/>
              <a:t>QUESTIONS?</a:t>
            </a:r>
            <a:endParaRPr lang="en-US" dirty="0"/>
          </a:p>
        </p:txBody>
      </p:sp>
    </p:spTree>
    <p:extLst>
      <p:ext uri="{BB962C8B-B14F-4D97-AF65-F5344CB8AC3E}">
        <p14:creationId xmlns:p14="http://schemas.microsoft.com/office/powerpoint/2010/main" val="115944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Advertised Agenda</a:t>
            </a:r>
          </a:p>
        </p:txBody>
      </p:sp>
      <p:sp>
        <p:nvSpPr>
          <p:cNvPr id="3" name="Content Placeholder 2"/>
          <p:cNvSpPr>
            <a:spLocks noGrp="1"/>
          </p:cNvSpPr>
          <p:nvPr>
            <p:ph idx="1"/>
          </p:nvPr>
        </p:nvSpPr>
        <p:spPr>
          <a:xfrm>
            <a:off x="457200" y="1143000"/>
            <a:ext cx="8229600" cy="5562600"/>
          </a:xfrm>
        </p:spPr>
        <p:txBody>
          <a:bodyPr>
            <a:normAutofit/>
          </a:bodyPr>
          <a:lstStyle/>
          <a:p>
            <a:pPr lvl="0"/>
            <a:r>
              <a:rPr lang="en-US" dirty="0"/>
              <a:t>This working group continues efforts from last year to quantify the degree of hazard posed by DC sources, especially where it differs from AC system hazards, and safe work procedures for DC systems, such as battery and photovoltaic systems, where de-energization methods are not obvious or practical. It provides input to standards-making bodies where justified. </a:t>
            </a:r>
            <a:endParaRPr lang="en-US" dirty="0">
              <a:effectLst/>
            </a:endParaRPr>
          </a:p>
          <a:p>
            <a:endParaRPr lang="en-US" dirty="0"/>
          </a:p>
        </p:txBody>
      </p:sp>
    </p:spTree>
    <p:extLst>
      <p:ext uri="{BB962C8B-B14F-4D97-AF65-F5344CB8AC3E}">
        <p14:creationId xmlns:p14="http://schemas.microsoft.com/office/powerpoint/2010/main" val="2371643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Detailed Agenda</a:t>
            </a:r>
          </a:p>
        </p:txBody>
      </p:sp>
      <p:sp>
        <p:nvSpPr>
          <p:cNvPr id="3" name="Content Placeholder 2"/>
          <p:cNvSpPr>
            <a:spLocks noGrp="1"/>
          </p:cNvSpPr>
          <p:nvPr>
            <p:ph idx="1"/>
          </p:nvPr>
        </p:nvSpPr>
        <p:spPr>
          <a:xfrm>
            <a:off x="457200" y="1143000"/>
            <a:ext cx="8229600" cy="5562600"/>
          </a:xfrm>
        </p:spPr>
        <p:txBody>
          <a:bodyPr>
            <a:normAutofit fontScale="85000" lnSpcReduction="10000"/>
          </a:bodyPr>
          <a:lstStyle/>
          <a:p>
            <a:pPr lvl="0"/>
            <a:r>
              <a:rPr lang="en-US" dirty="0">
                <a:effectLst/>
              </a:rPr>
              <a:t>Prepare EFCOG Best Practices from 2015 ESW</a:t>
            </a:r>
          </a:p>
          <a:p>
            <a:pPr lvl="1"/>
            <a:r>
              <a:rPr lang="en-US" dirty="0">
                <a:effectLst/>
              </a:rPr>
              <a:t>Battery Risk Assessment Flowchart</a:t>
            </a:r>
          </a:p>
          <a:p>
            <a:pPr lvl="1"/>
            <a:r>
              <a:rPr lang="en-US" dirty="0">
                <a:effectLst/>
              </a:rPr>
              <a:t>DC Arc Hazard Evaluation Spreadsheets (verified)</a:t>
            </a:r>
          </a:p>
          <a:p>
            <a:pPr lvl="2"/>
            <a:r>
              <a:rPr lang="en-US" dirty="0"/>
              <a:t>Excel calculator based on Doan’s NFPA 70E 2012</a:t>
            </a:r>
          </a:p>
          <a:p>
            <a:pPr lvl="2"/>
            <a:r>
              <a:rPr lang="en-US" dirty="0"/>
              <a:t>Two Excel calculators based on </a:t>
            </a:r>
            <a:r>
              <a:rPr lang="en-US" dirty="0" err="1"/>
              <a:t>Ammerman</a:t>
            </a:r>
            <a:r>
              <a:rPr lang="en-US" dirty="0"/>
              <a:t> by INL and LLNL</a:t>
            </a:r>
            <a:endParaRPr lang="en-US" dirty="0">
              <a:effectLst/>
            </a:endParaRPr>
          </a:p>
          <a:p>
            <a:pPr lvl="1"/>
            <a:r>
              <a:rPr lang="en-US" dirty="0">
                <a:effectLst/>
              </a:rPr>
              <a:t>High Energy Ground Stick Standard for Pulsed Power Applications, from LBNL.</a:t>
            </a:r>
          </a:p>
          <a:p>
            <a:pPr lvl="0"/>
            <a:r>
              <a:rPr lang="en-US" dirty="0">
                <a:effectLst/>
              </a:rPr>
              <a:t>New issues concerning ground faulting in large PV systems that require 2x voltage protection for workers</a:t>
            </a:r>
          </a:p>
          <a:p>
            <a:pPr lvl="0"/>
            <a:r>
              <a:rPr lang="en-US" dirty="0">
                <a:effectLst/>
              </a:rPr>
              <a:t>New DC Arc Hazard calculations for PV systems </a:t>
            </a:r>
            <a:r>
              <a:rPr lang="en-US" dirty="0" smtClean="0">
                <a:effectLst/>
              </a:rPr>
              <a:t>that correct the 4x underreporting of IE for workers.</a:t>
            </a:r>
            <a:endParaRPr lang="en-US" dirty="0">
              <a:effectLst/>
            </a:endParaRPr>
          </a:p>
          <a:p>
            <a:pPr lvl="0"/>
            <a:endParaRPr lang="en-US" dirty="0">
              <a:effectLst/>
            </a:endParaRPr>
          </a:p>
          <a:p>
            <a:endParaRPr lang="en-US" dirty="0"/>
          </a:p>
        </p:txBody>
      </p:sp>
    </p:spTree>
    <p:extLst>
      <p:ext uri="{BB962C8B-B14F-4D97-AF65-F5344CB8AC3E}">
        <p14:creationId xmlns:p14="http://schemas.microsoft.com/office/powerpoint/2010/main" val="2216153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US" sz="4000" dirty="0"/>
              <a:t>DC Arc Flash WG 2016 Members</a:t>
            </a:r>
            <a:r>
              <a:rPr lang="en-US" dirty="0"/>
              <a:t/>
            </a:r>
            <a:br>
              <a:rPr lang="en-US" dirty="0"/>
            </a:br>
            <a:r>
              <a:rPr lang="en-US" sz="2400" dirty="0">
                <a:solidFill>
                  <a:srgbClr val="00B050"/>
                </a:solidFill>
              </a:rPr>
              <a:t>new members this </a:t>
            </a:r>
            <a:r>
              <a:rPr lang="en-US" sz="2400" dirty="0" smtClean="0">
                <a:solidFill>
                  <a:srgbClr val="00B050"/>
                </a:solidFill>
              </a:rPr>
              <a:t>year</a:t>
            </a:r>
            <a:endParaRPr lang="en-US" dirty="0">
              <a:solidFill>
                <a:schemeClr val="bg1">
                  <a:lumMod val="50000"/>
                </a:schemeClr>
              </a:solidFill>
            </a:endParaRPr>
          </a:p>
        </p:txBody>
      </p:sp>
      <p:sp>
        <p:nvSpPr>
          <p:cNvPr id="3" name="Content Placeholder 2"/>
          <p:cNvSpPr>
            <a:spLocks noGrp="1"/>
          </p:cNvSpPr>
          <p:nvPr>
            <p:ph idx="1"/>
          </p:nvPr>
        </p:nvSpPr>
        <p:spPr>
          <a:xfrm>
            <a:off x="457200" y="1447800"/>
            <a:ext cx="8229600" cy="4953000"/>
          </a:xfrm>
        </p:spPr>
        <p:txBody>
          <a:bodyPr/>
          <a:lstStyle/>
          <a:p>
            <a:r>
              <a:rPr lang="en-US" dirty="0">
                <a:solidFill>
                  <a:srgbClr val="00B0F0"/>
                </a:solidFill>
              </a:rPr>
              <a:t>Stan Berry, Gary Dreifuerst, Adam Green, Timothy </a:t>
            </a:r>
            <a:r>
              <a:rPr lang="en-US" dirty="0" err="1">
                <a:solidFill>
                  <a:srgbClr val="00B0F0"/>
                </a:solidFill>
              </a:rPr>
              <a:t>Kuneli</a:t>
            </a:r>
            <a:r>
              <a:rPr lang="en-US" dirty="0">
                <a:solidFill>
                  <a:srgbClr val="00B0F0"/>
                </a:solidFill>
              </a:rPr>
              <a:t>, Adam Martinez, Peter McNutt, Lynn </a:t>
            </a:r>
            <a:r>
              <a:rPr lang="en-US" dirty="0" err="1">
                <a:solidFill>
                  <a:srgbClr val="00B0F0"/>
                </a:solidFill>
              </a:rPr>
              <a:t>Ribaud</a:t>
            </a:r>
            <a:r>
              <a:rPr lang="en-US" dirty="0">
                <a:solidFill>
                  <a:srgbClr val="00B0F0"/>
                </a:solidFill>
              </a:rPr>
              <a:t>, </a:t>
            </a:r>
            <a:r>
              <a:rPr lang="en-US" dirty="0" err="1">
                <a:solidFill>
                  <a:srgbClr val="00B0F0"/>
                </a:solidFill>
              </a:rPr>
              <a:t>Melkie</a:t>
            </a:r>
            <a:r>
              <a:rPr lang="en-US" dirty="0">
                <a:solidFill>
                  <a:srgbClr val="00B0F0"/>
                </a:solidFill>
              </a:rPr>
              <a:t> A. </a:t>
            </a:r>
            <a:r>
              <a:rPr lang="en-US" dirty="0" err="1">
                <a:solidFill>
                  <a:srgbClr val="00B0F0"/>
                </a:solidFill>
              </a:rPr>
              <a:t>Tega</a:t>
            </a:r>
            <a:r>
              <a:rPr lang="en-US" dirty="0">
                <a:solidFill>
                  <a:srgbClr val="00B0F0"/>
                </a:solidFill>
              </a:rPr>
              <a:t>, Justin </a:t>
            </a:r>
            <a:r>
              <a:rPr lang="en-US" dirty="0" err="1">
                <a:solidFill>
                  <a:srgbClr val="00B0F0"/>
                </a:solidFill>
              </a:rPr>
              <a:t>Tokash</a:t>
            </a:r>
            <a:r>
              <a:rPr lang="en-US" dirty="0" smtClean="0">
                <a:solidFill>
                  <a:srgbClr val="00B0F0"/>
                </a:solidFill>
              </a:rPr>
              <a:t>,</a:t>
            </a:r>
            <a:r>
              <a:rPr lang="en-US" dirty="0" smtClean="0">
                <a:solidFill>
                  <a:srgbClr val="00B050"/>
                </a:solidFill>
              </a:rPr>
              <a:t> </a:t>
            </a:r>
            <a:r>
              <a:rPr lang="en-US" dirty="0">
                <a:solidFill>
                  <a:srgbClr val="00B050"/>
                </a:solidFill>
              </a:rPr>
              <a:t>Kyle </a:t>
            </a:r>
            <a:r>
              <a:rPr lang="en-US" dirty="0" err="1">
                <a:solidFill>
                  <a:srgbClr val="00B050"/>
                </a:solidFill>
              </a:rPr>
              <a:t>Carr</a:t>
            </a:r>
            <a:r>
              <a:rPr lang="en-US" dirty="0" smtClean="0">
                <a:solidFill>
                  <a:srgbClr val="00B050"/>
                </a:solidFill>
              </a:rPr>
              <a:t>,</a:t>
            </a:r>
            <a:r>
              <a:rPr lang="en-US" dirty="0" smtClean="0">
                <a:solidFill>
                  <a:srgbClr val="FF0000"/>
                </a:solidFill>
              </a:rPr>
              <a:t> </a:t>
            </a:r>
            <a:r>
              <a:rPr lang="en-US" dirty="0">
                <a:solidFill>
                  <a:srgbClr val="00B050"/>
                </a:solidFill>
              </a:rPr>
              <a:t>Thomas Floyd, Martin </a:t>
            </a:r>
            <a:r>
              <a:rPr lang="en-US" dirty="0" err="1">
                <a:solidFill>
                  <a:srgbClr val="00B050"/>
                </a:solidFill>
              </a:rPr>
              <a:t>Iedema</a:t>
            </a:r>
            <a:r>
              <a:rPr lang="en-US" dirty="0">
                <a:solidFill>
                  <a:srgbClr val="00B050"/>
                </a:solidFill>
              </a:rPr>
              <a:t>, Eugene </a:t>
            </a:r>
            <a:r>
              <a:rPr lang="en-US" dirty="0" smtClean="0">
                <a:solidFill>
                  <a:srgbClr val="00B050"/>
                </a:solidFill>
              </a:rPr>
              <a:t>Ormond</a:t>
            </a:r>
            <a:r>
              <a:rPr lang="en-US" dirty="0">
                <a:solidFill>
                  <a:srgbClr val="00B050"/>
                </a:solidFill>
              </a:rPr>
              <a:t>, Jason </a:t>
            </a:r>
            <a:r>
              <a:rPr lang="en-US" dirty="0" err="1">
                <a:solidFill>
                  <a:srgbClr val="00B050"/>
                </a:solidFill>
              </a:rPr>
              <a:t>Sempsrott</a:t>
            </a:r>
            <a:r>
              <a:rPr lang="en-US" dirty="0">
                <a:solidFill>
                  <a:srgbClr val="00B050"/>
                </a:solidFill>
              </a:rPr>
              <a:t>, </a:t>
            </a:r>
            <a:r>
              <a:rPr lang="en-US" dirty="0" err="1" smtClean="0">
                <a:solidFill>
                  <a:srgbClr val="00B050"/>
                </a:solidFill>
              </a:rPr>
              <a:t>Gedeon</a:t>
            </a:r>
            <a:r>
              <a:rPr lang="en-US" dirty="0" smtClean="0">
                <a:solidFill>
                  <a:srgbClr val="00B050"/>
                </a:solidFill>
              </a:rPr>
              <a:t> </a:t>
            </a:r>
            <a:r>
              <a:rPr lang="en-US" dirty="0" err="1">
                <a:solidFill>
                  <a:srgbClr val="00B050"/>
                </a:solidFill>
              </a:rPr>
              <a:t>Teame</a:t>
            </a:r>
            <a:r>
              <a:rPr lang="en-US" dirty="0">
                <a:solidFill>
                  <a:srgbClr val="00B050"/>
                </a:solidFill>
              </a:rPr>
              <a:t>, Michael </a:t>
            </a:r>
            <a:r>
              <a:rPr lang="en-US" dirty="0" smtClean="0">
                <a:solidFill>
                  <a:srgbClr val="00B050"/>
                </a:solidFill>
              </a:rPr>
              <a:t>Utes, </a:t>
            </a:r>
            <a:r>
              <a:rPr lang="en-US" dirty="0">
                <a:solidFill>
                  <a:srgbClr val="00B050"/>
                </a:solidFill>
              </a:rPr>
              <a:t>Kyle Roberts, Perry </a:t>
            </a:r>
            <a:r>
              <a:rPr lang="en-US" dirty="0" err="1">
                <a:solidFill>
                  <a:srgbClr val="00B050"/>
                </a:solidFill>
              </a:rPr>
              <a:t>Plotkin</a:t>
            </a:r>
            <a:r>
              <a:rPr lang="en-US" dirty="0">
                <a:solidFill>
                  <a:srgbClr val="00B050"/>
                </a:solidFill>
              </a:rPr>
              <a:t> </a:t>
            </a:r>
            <a:endParaRPr lang="en-US" dirty="0" smtClean="0">
              <a:solidFill>
                <a:srgbClr val="00B050"/>
              </a:solidFill>
            </a:endParaRPr>
          </a:p>
          <a:p>
            <a:r>
              <a:rPr lang="en-US" sz="2800" dirty="0" smtClean="0"/>
              <a:t>Facilities-ANL</a:t>
            </a:r>
            <a:r>
              <a:rPr lang="en-US" sz="2800" dirty="0"/>
              <a:t>, DOE, FNAL, LANL, LBNL, LLNL, Navy, NREL, </a:t>
            </a:r>
            <a:r>
              <a:rPr lang="en-US" sz="2800" dirty="0" err="1" smtClean="0"/>
              <a:t>NSTec</a:t>
            </a:r>
            <a:r>
              <a:rPr lang="en-US" sz="2800" dirty="0" smtClean="0"/>
              <a:t>, </a:t>
            </a:r>
            <a:r>
              <a:rPr lang="en-US" sz="2800" dirty="0"/>
              <a:t>PNNL, SNL</a:t>
            </a:r>
          </a:p>
        </p:txBody>
      </p:sp>
    </p:spTree>
    <p:extLst>
      <p:ext uri="{BB962C8B-B14F-4D97-AF65-F5344CB8AC3E}">
        <p14:creationId xmlns:p14="http://schemas.microsoft.com/office/powerpoint/2010/main" val="2436404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lnSpcReduction="10000"/>
          </a:bodyPr>
          <a:lstStyle/>
          <a:p>
            <a:pPr lvl="1"/>
            <a:r>
              <a:rPr lang="en-US" dirty="0" smtClean="0">
                <a:effectLst/>
              </a:rPr>
              <a:t>Battery </a:t>
            </a:r>
            <a:r>
              <a:rPr lang="en-US" dirty="0" smtClean="0">
                <a:effectLst/>
              </a:rPr>
              <a:t>Flow Chart is Ready for BP publishing</a:t>
            </a:r>
          </a:p>
          <a:p>
            <a:pPr lvl="2"/>
            <a:r>
              <a:rPr lang="en-US" dirty="0" smtClean="0">
                <a:effectLst/>
              </a:rPr>
              <a:t>See next slide</a:t>
            </a:r>
          </a:p>
          <a:p>
            <a:pPr lvl="1"/>
            <a:endParaRPr lang="en-US" dirty="0">
              <a:effectLst/>
            </a:endParaRPr>
          </a:p>
          <a:p>
            <a:pPr lvl="1"/>
            <a:endParaRPr lang="en-US" dirty="0" smtClean="0">
              <a:effectLst/>
            </a:endParaRPr>
          </a:p>
          <a:p>
            <a:pPr lvl="1"/>
            <a:r>
              <a:rPr lang="en-US" dirty="0" smtClean="0">
                <a:effectLst/>
              </a:rPr>
              <a:t>Photovoltaic </a:t>
            </a:r>
            <a:r>
              <a:rPr lang="en-US" dirty="0" smtClean="0">
                <a:effectLst/>
              </a:rPr>
              <a:t>(PV) Spreadsheet</a:t>
            </a:r>
          </a:p>
          <a:p>
            <a:pPr lvl="2"/>
            <a:r>
              <a:rPr lang="en-US" dirty="0" smtClean="0"/>
              <a:t>Arc-flash calculation will be added as an additional tab to the Doan spreadsheet final (BP) submittal </a:t>
            </a:r>
          </a:p>
          <a:p>
            <a:pPr lvl="2"/>
            <a:r>
              <a:rPr lang="en-US" dirty="0" smtClean="0"/>
              <a:t>Worked out technical aspects of the AF calculation</a:t>
            </a:r>
          </a:p>
          <a:p>
            <a:pPr lvl="2"/>
            <a:r>
              <a:rPr lang="en-US" dirty="0" smtClean="0">
                <a:effectLst>
                  <a:outerShdw blurRad="38100" dist="38100" dir="2700000" algn="tl">
                    <a:srgbClr val="000000">
                      <a:alpha val="43137"/>
                    </a:srgbClr>
                  </a:outerShdw>
                </a:effectLst>
              </a:rPr>
              <a:t>A</a:t>
            </a:r>
            <a:r>
              <a:rPr lang="en-US" dirty="0">
                <a:effectLst>
                  <a:outerShdw blurRad="38100" dist="38100" dir="2700000" algn="tl">
                    <a:srgbClr val="000000">
                      <a:alpha val="43137"/>
                    </a:srgbClr>
                  </a:outerShdw>
                </a:effectLst>
              </a:rPr>
              <a:t>dditi</a:t>
            </a:r>
            <a:r>
              <a:rPr lang="en-US" dirty="0" smtClean="0">
                <a:effectLst>
                  <a:outerShdw blurRad="38100" dist="38100" dir="2700000" algn="tl">
                    <a:srgbClr val="000000">
                      <a:alpha val="43137"/>
                    </a:srgbClr>
                  </a:outerShdw>
                </a:effectLst>
              </a:rPr>
              <a:t>onal BP that warns of possible doubling of value of worker </a:t>
            </a:r>
            <a:r>
              <a:rPr lang="en-US" dirty="0" err="1" smtClean="0">
                <a:effectLst>
                  <a:outerShdw blurRad="38100" dist="38100" dir="2700000" algn="tl">
                    <a:srgbClr val="000000">
                      <a:alpha val="43137"/>
                    </a:srgbClr>
                  </a:outerShdw>
                </a:effectLst>
              </a:rPr>
              <a:t>esposure</a:t>
            </a:r>
            <a:r>
              <a:rPr lang="en-US" dirty="0" smtClean="0">
                <a:effectLst>
                  <a:outerShdw blurRad="38100" dist="38100" dir="2700000" algn="tl">
                    <a:srgbClr val="000000">
                      <a:alpha val="43137"/>
                    </a:srgbClr>
                  </a:outerShdw>
                </a:effectLst>
              </a:rPr>
              <a:t> to voltage appearing across PV isolation switches and its impacts on equipment and </a:t>
            </a:r>
            <a:r>
              <a:rPr lang="en-US" dirty="0" smtClean="0">
                <a:effectLst>
                  <a:outerShdw blurRad="38100" dist="38100" dir="2700000" algn="tl">
                    <a:srgbClr val="000000">
                      <a:alpha val="43137"/>
                    </a:srgbClr>
                  </a:outerShdw>
                </a:effectLst>
              </a:rPr>
              <a:t>PPE</a:t>
            </a:r>
          </a:p>
          <a:p>
            <a:pPr lvl="2"/>
            <a:r>
              <a:rPr lang="en-US" dirty="0">
                <a:effectLst/>
              </a:rPr>
              <a:t>Target date this Winter EFCOG ESTG meeting.</a:t>
            </a:r>
          </a:p>
          <a:p>
            <a:pPr lvl="2"/>
            <a:endParaRPr lang="en-US"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879961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563"/>
            <a:ext cx="7772400" cy="762000"/>
          </a:xfrm>
        </p:spPr>
        <p:txBody>
          <a:bodyPr>
            <a:normAutofit fontScale="90000"/>
          </a:bodyPr>
          <a:lstStyle/>
          <a:p>
            <a:pPr eaLnBrk="1" hangingPunct="1">
              <a:defRPr/>
            </a:pPr>
            <a:r>
              <a:rPr lang="en-US" sz="3600" dirty="0"/>
              <a:t>Battery Risk Assessment Flowchart</a:t>
            </a:r>
            <a:br>
              <a:rPr lang="en-US" sz="3600" dirty="0"/>
            </a:br>
            <a:r>
              <a:rPr lang="en-US" sz="2700" dirty="0"/>
              <a:t>70E </a:t>
            </a:r>
            <a:r>
              <a:rPr lang="en-US" sz="2700" dirty="0" smtClean="0"/>
              <a:t>2015 for Worker</a:t>
            </a:r>
            <a:endParaRPr lang="en-US" sz="2700" dirty="0"/>
          </a:p>
        </p:txBody>
      </p:sp>
      <p:sp>
        <p:nvSpPr>
          <p:cNvPr id="4" name="Flowchart: Alternate Process 3"/>
          <p:cNvSpPr/>
          <p:nvPr/>
        </p:nvSpPr>
        <p:spPr>
          <a:xfrm>
            <a:off x="235160" y="787400"/>
            <a:ext cx="844550" cy="431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400" b="1" dirty="0"/>
              <a:t>START</a:t>
            </a:r>
          </a:p>
        </p:txBody>
      </p:sp>
      <p:sp>
        <p:nvSpPr>
          <p:cNvPr id="5" name="Flowchart: Process 4"/>
          <p:cNvSpPr/>
          <p:nvPr/>
        </p:nvSpPr>
        <p:spPr>
          <a:xfrm>
            <a:off x="923782" y="1531938"/>
            <a:ext cx="1519237" cy="83978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dirty="0"/>
              <a:t>MIN PPE REQ:</a:t>
            </a:r>
          </a:p>
          <a:p>
            <a:pPr algn="ctr" eaLnBrk="1" fontAlgn="auto" hangingPunct="1">
              <a:spcBef>
                <a:spcPts val="0"/>
              </a:spcBef>
              <a:spcAft>
                <a:spcPts val="0"/>
              </a:spcAft>
              <a:defRPr/>
            </a:pPr>
            <a:r>
              <a:rPr lang="en-US" sz="1200" dirty="0"/>
              <a:t>Safety Glasses, No Metal/Jewelry, Insulated Tools</a:t>
            </a:r>
          </a:p>
        </p:txBody>
      </p:sp>
      <p:sp>
        <p:nvSpPr>
          <p:cNvPr id="16" name="Flowchart: Decision 15"/>
          <p:cNvSpPr/>
          <p:nvPr/>
        </p:nvSpPr>
        <p:spPr>
          <a:xfrm>
            <a:off x="3173104" y="2852103"/>
            <a:ext cx="1339850" cy="801687"/>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dirty="0"/>
              <a:t>&lt;100V</a:t>
            </a:r>
          </a:p>
        </p:txBody>
      </p:sp>
      <p:sp>
        <p:nvSpPr>
          <p:cNvPr id="35" name="Flowchart: Process 34"/>
          <p:cNvSpPr/>
          <p:nvPr/>
        </p:nvSpPr>
        <p:spPr>
          <a:xfrm>
            <a:off x="3243263" y="5333999"/>
            <a:ext cx="1280160" cy="8229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100" dirty="0"/>
              <a:t>No SHOCK or ARC FLASH Rated PPE REQ</a:t>
            </a:r>
          </a:p>
        </p:txBody>
      </p:sp>
      <p:cxnSp>
        <p:nvCxnSpPr>
          <p:cNvPr id="48" name="Straight Arrow Connector 47"/>
          <p:cNvCxnSpPr>
            <a:stCxn id="16" idx="2"/>
            <a:endCxn id="7" idx="0"/>
          </p:cNvCxnSpPr>
          <p:nvPr/>
        </p:nvCxnSpPr>
        <p:spPr>
          <a:xfrm flipH="1">
            <a:off x="3836988" y="3653790"/>
            <a:ext cx="6041" cy="4930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81" name="TextBox 49"/>
          <p:cNvSpPr txBox="1">
            <a:spLocks noChangeArrowheads="1"/>
          </p:cNvSpPr>
          <p:nvPr/>
        </p:nvSpPr>
        <p:spPr bwMode="auto">
          <a:xfrm>
            <a:off x="3506788" y="3642779"/>
            <a:ext cx="33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a:t>Y</a:t>
            </a:r>
          </a:p>
        </p:txBody>
      </p:sp>
      <p:cxnSp>
        <p:nvCxnSpPr>
          <p:cNvPr id="113" name="Straight Arrow Connector 112"/>
          <p:cNvCxnSpPr>
            <a:stCxn id="4" idx="2"/>
            <a:endCxn id="5" idx="1"/>
          </p:cNvCxnSpPr>
          <p:nvPr/>
        </p:nvCxnSpPr>
        <p:spPr>
          <a:xfrm rot="16200000" flipH="1">
            <a:off x="424292" y="1452342"/>
            <a:ext cx="732632" cy="266347"/>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Flowchart: Decision 70"/>
          <p:cNvSpPr/>
          <p:nvPr/>
        </p:nvSpPr>
        <p:spPr>
          <a:xfrm>
            <a:off x="4852988" y="2793365"/>
            <a:ext cx="2030412" cy="92075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dirty="0"/>
              <a:t>Can it be segmented &lt;100V</a:t>
            </a:r>
          </a:p>
        </p:txBody>
      </p:sp>
      <p:cxnSp>
        <p:nvCxnSpPr>
          <p:cNvPr id="74" name="Straight Arrow Connector 73"/>
          <p:cNvCxnSpPr>
            <a:stCxn id="16" idx="3"/>
            <a:endCxn id="71" idx="1"/>
          </p:cNvCxnSpPr>
          <p:nvPr/>
        </p:nvCxnSpPr>
        <p:spPr>
          <a:xfrm>
            <a:off x="4512954" y="3252947"/>
            <a:ext cx="340034" cy="79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98" name="TextBox 75"/>
          <p:cNvSpPr txBox="1">
            <a:spLocks noChangeArrowheads="1"/>
          </p:cNvSpPr>
          <p:nvPr/>
        </p:nvSpPr>
        <p:spPr bwMode="auto">
          <a:xfrm>
            <a:off x="4359239" y="2805166"/>
            <a:ext cx="330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a:t>N</a:t>
            </a:r>
          </a:p>
        </p:txBody>
      </p:sp>
      <p:sp>
        <p:nvSpPr>
          <p:cNvPr id="7203" name="TextBox 109"/>
          <p:cNvSpPr txBox="1">
            <a:spLocks noChangeArrowheads="1"/>
          </p:cNvSpPr>
          <p:nvPr/>
        </p:nvSpPr>
        <p:spPr bwMode="auto">
          <a:xfrm>
            <a:off x="-1212138" y="3962736"/>
            <a:ext cx="330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smtClean="0"/>
              <a:t>N</a:t>
            </a:r>
            <a:endParaRPr lang="en-US" altLang="en-US" sz="1800" dirty="0"/>
          </a:p>
        </p:txBody>
      </p:sp>
      <p:sp>
        <p:nvSpPr>
          <p:cNvPr id="7205" name="TextBox 114"/>
          <p:cNvSpPr txBox="1">
            <a:spLocks noChangeArrowheads="1"/>
          </p:cNvSpPr>
          <p:nvPr/>
        </p:nvSpPr>
        <p:spPr bwMode="auto">
          <a:xfrm>
            <a:off x="5487435" y="3642780"/>
            <a:ext cx="328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smtClean="0"/>
              <a:t>Y</a:t>
            </a:r>
            <a:endParaRPr lang="en-US" altLang="en-US" sz="1800" dirty="0"/>
          </a:p>
        </p:txBody>
      </p:sp>
      <p:cxnSp>
        <p:nvCxnSpPr>
          <p:cNvPr id="121" name="Straight Arrow Connector 120"/>
          <p:cNvCxnSpPr>
            <a:stCxn id="71" idx="3"/>
            <a:endCxn id="89" idx="0"/>
          </p:cNvCxnSpPr>
          <p:nvPr/>
        </p:nvCxnSpPr>
        <p:spPr>
          <a:xfrm>
            <a:off x="6883400" y="3253740"/>
            <a:ext cx="351244" cy="553706"/>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4" name="Flowchart: Process 123"/>
          <p:cNvSpPr/>
          <p:nvPr/>
        </p:nvSpPr>
        <p:spPr>
          <a:xfrm>
            <a:off x="5562600" y="5333999"/>
            <a:ext cx="1280160" cy="8229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100" dirty="0"/>
              <a:t>SHOCK PPE REQ, no ARC FLASH Rated PPE REQ</a:t>
            </a:r>
            <a:endParaRPr lang="en-US" sz="1200" dirty="0"/>
          </a:p>
        </p:txBody>
      </p:sp>
      <p:sp>
        <p:nvSpPr>
          <p:cNvPr id="127" name="Flowchart: Process 126"/>
          <p:cNvSpPr/>
          <p:nvPr/>
        </p:nvSpPr>
        <p:spPr>
          <a:xfrm>
            <a:off x="7492856" y="5333999"/>
            <a:ext cx="1280160" cy="8229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100" dirty="0"/>
              <a:t>SHOCK </a:t>
            </a:r>
            <a:r>
              <a:rPr lang="en-US" sz="1100" dirty="0" smtClean="0"/>
              <a:t>and </a:t>
            </a:r>
            <a:r>
              <a:rPr lang="en-US" sz="1100" dirty="0"/>
              <a:t>ARC FLASH Rated PPE REQ</a:t>
            </a:r>
          </a:p>
        </p:txBody>
      </p:sp>
      <p:sp>
        <p:nvSpPr>
          <p:cNvPr id="7215" name="TextBox 135"/>
          <p:cNvSpPr txBox="1">
            <a:spLocks noChangeArrowheads="1"/>
          </p:cNvSpPr>
          <p:nvPr/>
        </p:nvSpPr>
        <p:spPr bwMode="auto">
          <a:xfrm>
            <a:off x="1241282" y="1227820"/>
            <a:ext cx="10334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400" dirty="0"/>
              <a:t>Electrical</a:t>
            </a:r>
          </a:p>
        </p:txBody>
      </p:sp>
      <p:sp>
        <p:nvSpPr>
          <p:cNvPr id="8" name="TextBox 7"/>
          <p:cNvSpPr txBox="1"/>
          <p:nvPr/>
        </p:nvSpPr>
        <p:spPr>
          <a:xfrm>
            <a:off x="6108325" y="1182681"/>
            <a:ext cx="2133600" cy="12884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fontAlgn="auto">
              <a:spcBef>
                <a:spcPts val="0"/>
              </a:spcBef>
              <a:spcAft>
                <a:spcPts val="0"/>
              </a:spcAft>
              <a:defRPr sz="12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lnSpc>
                <a:spcPct val="150000"/>
              </a:lnSpc>
            </a:pPr>
            <a:r>
              <a:rPr lang="en-US" dirty="0"/>
              <a:t>Other Hazards to Consider</a:t>
            </a:r>
            <a:endParaRPr lang="en-US" sz="1400" dirty="0"/>
          </a:p>
          <a:p>
            <a:pPr marL="228600" indent="-228600" algn="l">
              <a:buFont typeface="+mj-lt"/>
              <a:buAutoNum type="arabicPeriod"/>
            </a:pPr>
            <a:r>
              <a:rPr lang="en-US" sz="1100" dirty="0"/>
              <a:t>Thermal (&gt;3kW)</a:t>
            </a:r>
          </a:p>
          <a:p>
            <a:pPr marL="228600" indent="-228600" algn="l">
              <a:buFont typeface="+mj-lt"/>
              <a:buAutoNum type="arabicPeriod"/>
            </a:pPr>
            <a:r>
              <a:rPr lang="en-US" sz="1100" dirty="0"/>
              <a:t>Chemical (electrolyte)</a:t>
            </a:r>
          </a:p>
          <a:p>
            <a:pPr marL="228600" indent="-228600" algn="l">
              <a:buFont typeface="+mj-lt"/>
              <a:buAutoNum type="arabicPeriod"/>
            </a:pPr>
            <a:r>
              <a:rPr lang="en-US" sz="1100" dirty="0"/>
              <a:t>Gas (explosion)</a:t>
            </a:r>
          </a:p>
          <a:p>
            <a:pPr marL="228600" indent="-228600" algn="l">
              <a:buFont typeface="+mj-lt"/>
              <a:buAutoNum type="arabicPeriod"/>
            </a:pPr>
            <a:r>
              <a:rPr lang="en-US" sz="1100" dirty="0"/>
              <a:t>Pressure (case rupture)</a:t>
            </a:r>
          </a:p>
          <a:p>
            <a:pPr marL="228600" indent="-228600" algn="l">
              <a:buFont typeface="+mj-lt"/>
              <a:buAutoNum type="arabicPeriod"/>
            </a:pPr>
            <a:r>
              <a:rPr lang="en-US" sz="1100" dirty="0"/>
              <a:t>Weight (lifting, rigging)</a:t>
            </a:r>
          </a:p>
        </p:txBody>
      </p:sp>
      <p:pic>
        <p:nvPicPr>
          <p:cNvPr id="23" name="Picture 22"/>
          <p:cNvPicPr>
            <a:picLocks noChangeAspect="1"/>
          </p:cNvPicPr>
          <p:nvPr/>
        </p:nvPicPr>
        <p:blipFill>
          <a:blip r:embed="rId2"/>
          <a:stretch>
            <a:fillRect/>
          </a:stretch>
        </p:blipFill>
        <p:spPr>
          <a:xfrm>
            <a:off x="6878382" y="2743200"/>
            <a:ext cx="438950" cy="493819"/>
          </a:xfrm>
          <a:prstGeom prst="rect">
            <a:avLst/>
          </a:prstGeom>
        </p:spPr>
      </p:pic>
      <p:pic>
        <p:nvPicPr>
          <p:cNvPr id="24" name="Picture 23"/>
          <p:cNvPicPr>
            <a:picLocks noChangeAspect="1"/>
          </p:cNvPicPr>
          <p:nvPr/>
        </p:nvPicPr>
        <p:blipFill>
          <a:blip r:embed="rId3"/>
          <a:stretch>
            <a:fillRect/>
          </a:stretch>
        </p:blipFill>
        <p:spPr>
          <a:xfrm>
            <a:off x="6495826" y="4440992"/>
            <a:ext cx="414564" cy="499915"/>
          </a:xfrm>
          <a:prstGeom prst="rect">
            <a:avLst/>
          </a:prstGeom>
        </p:spPr>
      </p:pic>
      <p:sp>
        <p:nvSpPr>
          <p:cNvPr id="36" name="Flowchart: Decision 35"/>
          <p:cNvSpPr/>
          <p:nvPr/>
        </p:nvSpPr>
        <p:spPr>
          <a:xfrm>
            <a:off x="927100" y="2855913"/>
            <a:ext cx="1511300" cy="801687"/>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200" dirty="0" smtClean="0"/>
              <a:t>No exposed circuits</a:t>
            </a:r>
            <a:endParaRPr lang="en-US" sz="1200" dirty="0"/>
          </a:p>
        </p:txBody>
      </p:sp>
      <p:cxnSp>
        <p:nvCxnSpPr>
          <p:cNvPr id="37" name="Straight Arrow Connector 120"/>
          <p:cNvCxnSpPr>
            <a:stCxn id="5" idx="2"/>
            <a:endCxn id="36" idx="0"/>
          </p:cNvCxnSpPr>
          <p:nvPr/>
        </p:nvCxnSpPr>
        <p:spPr>
          <a:xfrm rot="5400000">
            <a:off x="1440982" y="2613494"/>
            <a:ext cx="484188" cy="651"/>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Oval 6"/>
          <p:cNvSpPr>
            <a:spLocks noChangeAspect="1"/>
          </p:cNvSpPr>
          <p:nvPr/>
        </p:nvSpPr>
        <p:spPr bwMode="auto">
          <a:xfrm>
            <a:off x="3699828" y="4146886"/>
            <a:ext cx="274320" cy="27432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pitchFamily="34" charset="0"/>
            </a:endParaRPr>
          </a:p>
        </p:txBody>
      </p:sp>
      <p:cxnSp>
        <p:nvCxnSpPr>
          <p:cNvPr id="43" name="Straight Arrow Connector 42"/>
          <p:cNvCxnSpPr>
            <a:stCxn id="7" idx="4"/>
            <a:endCxn id="35" idx="0"/>
          </p:cNvCxnSpPr>
          <p:nvPr/>
        </p:nvCxnSpPr>
        <p:spPr>
          <a:xfrm>
            <a:off x="3836988" y="4421206"/>
            <a:ext cx="46355" cy="91279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6" idx="2"/>
            <a:endCxn id="7" idx="2"/>
          </p:cNvCxnSpPr>
          <p:nvPr/>
        </p:nvCxnSpPr>
        <p:spPr>
          <a:xfrm rot="16200000" flipH="1">
            <a:off x="2378066" y="2962284"/>
            <a:ext cx="626446" cy="2017078"/>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45"/>
          <p:cNvCxnSpPr>
            <a:stCxn id="36" idx="3"/>
            <a:endCxn id="16" idx="1"/>
          </p:cNvCxnSpPr>
          <p:nvPr/>
        </p:nvCxnSpPr>
        <p:spPr>
          <a:xfrm flipV="1">
            <a:off x="2438400" y="3252947"/>
            <a:ext cx="734704" cy="381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71" idx="2"/>
            <a:endCxn id="7" idx="6"/>
          </p:cNvCxnSpPr>
          <p:nvPr/>
        </p:nvCxnSpPr>
        <p:spPr>
          <a:xfrm rot="5400000">
            <a:off x="4636206" y="3052057"/>
            <a:ext cx="569931" cy="1894046"/>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49"/>
          <p:cNvSpPr txBox="1">
            <a:spLocks noChangeArrowheads="1"/>
          </p:cNvSpPr>
          <p:nvPr/>
        </p:nvSpPr>
        <p:spPr bwMode="auto">
          <a:xfrm>
            <a:off x="2357932" y="2805165"/>
            <a:ext cx="33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a:t>N</a:t>
            </a:r>
          </a:p>
        </p:txBody>
      </p:sp>
      <p:cxnSp>
        <p:nvCxnSpPr>
          <p:cNvPr id="61" name="Elbow Connector 60"/>
          <p:cNvCxnSpPr>
            <a:stCxn id="89" idx="1"/>
            <a:endCxn id="124" idx="0"/>
          </p:cNvCxnSpPr>
          <p:nvPr/>
        </p:nvCxnSpPr>
        <p:spPr>
          <a:xfrm rot="10800000" flipV="1">
            <a:off x="6202680" y="4208289"/>
            <a:ext cx="300444" cy="1125709"/>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89" idx="3"/>
            <a:endCxn id="127" idx="0"/>
          </p:cNvCxnSpPr>
          <p:nvPr/>
        </p:nvCxnSpPr>
        <p:spPr>
          <a:xfrm>
            <a:off x="7966164" y="4208290"/>
            <a:ext cx="166772" cy="1125709"/>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8" name="Picture 67"/>
          <p:cNvPicPr>
            <a:picLocks noChangeAspect="1"/>
          </p:cNvPicPr>
          <p:nvPr/>
        </p:nvPicPr>
        <p:blipFill>
          <a:blip r:embed="rId2"/>
          <a:stretch>
            <a:fillRect/>
          </a:stretch>
        </p:blipFill>
        <p:spPr>
          <a:xfrm>
            <a:off x="7689706" y="4444040"/>
            <a:ext cx="438950" cy="493819"/>
          </a:xfrm>
          <a:prstGeom prst="rect">
            <a:avLst/>
          </a:prstGeom>
        </p:spPr>
      </p:pic>
      <p:sp>
        <p:nvSpPr>
          <p:cNvPr id="81" name="TextBox 49"/>
          <p:cNvSpPr txBox="1">
            <a:spLocks noChangeArrowheads="1"/>
          </p:cNvSpPr>
          <p:nvPr/>
        </p:nvSpPr>
        <p:spPr bwMode="auto">
          <a:xfrm>
            <a:off x="1804194" y="3642779"/>
            <a:ext cx="33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a:t>Y</a:t>
            </a:r>
          </a:p>
        </p:txBody>
      </p:sp>
      <p:sp>
        <p:nvSpPr>
          <p:cNvPr id="87" name="TextBox 49"/>
          <p:cNvSpPr txBox="1">
            <a:spLocks noChangeArrowheads="1"/>
          </p:cNvSpPr>
          <p:nvPr/>
        </p:nvSpPr>
        <p:spPr bwMode="auto">
          <a:xfrm>
            <a:off x="3506788" y="3656965"/>
            <a:ext cx="33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1800" dirty="0"/>
              <a:t>Y</a:t>
            </a:r>
          </a:p>
        </p:txBody>
      </p:sp>
      <p:sp>
        <p:nvSpPr>
          <p:cNvPr id="89" name="Flowchart: Decision 88"/>
          <p:cNvSpPr/>
          <p:nvPr/>
        </p:nvSpPr>
        <p:spPr>
          <a:xfrm>
            <a:off x="6503124" y="3807446"/>
            <a:ext cx="1463040" cy="801687"/>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smtClean="0"/>
              <a:t>&lt;</a:t>
            </a:r>
            <a:r>
              <a:rPr lang="en-US" sz="1200" dirty="0"/>
              <a:t>1.2 </a:t>
            </a:r>
            <a:r>
              <a:rPr lang="en-US" sz="1200" dirty="0" err="1" smtClean="0"/>
              <a:t>cal</a:t>
            </a:r>
            <a:r>
              <a:rPr lang="en-US" sz="1200" dirty="0" smtClean="0"/>
              <a:t>/cm</a:t>
            </a:r>
            <a:r>
              <a:rPr lang="en-US" sz="1200" baseline="30000" dirty="0" smtClean="0"/>
              <a:t>2</a:t>
            </a:r>
            <a:endParaRPr lang="en-US" sz="1200" baseline="30000" dirty="0"/>
          </a:p>
        </p:txBody>
      </p:sp>
    </p:spTree>
    <p:extLst>
      <p:ext uri="{BB962C8B-B14F-4D97-AF65-F5344CB8AC3E}">
        <p14:creationId xmlns:p14="http://schemas.microsoft.com/office/powerpoint/2010/main" val="28115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96000"/>
          </a:xfrm>
        </p:spPr>
        <p:txBody>
          <a:bodyPr>
            <a:normAutofit lnSpcReduction="10000"/>
          </a:bodyPr>
          <a:lstStyle/>
          <a:p>
            <a:pPr lvl="1"/>
            <a:r>
              <a:rPr lang="en-US" dirty="0" smtClean="0">
                <a:effectLst/>
              </a:rPr>
              <a:t>DC </a:t>
            </a:r>
            <a:r>
              <a:rPr lang="en-US" dirty="0">
                <a:effectLst/>
              </a:rPr>
              <a:t>Arc Hazard Evaluation </a:t>
            </a:r>
            <a:r>
              <a:rPr lang="en-US" dirty="0" smtClean="0">
                <a:effectLst/>
              </a:rPr>
              <a:t>Spreadsheets</a:t>
            </a:r>
            <a:endParaRPr lang="en-US" dirty="0">
              <a:effectLst/>
            </a:endParaRPr>
          </a:p>
          <a:p>
            <a:pPr lvl="2"/>
            <a:r>
              <a:rPr lang="en-US" dirty="0"/>
              <a:t>Excel calculator based on Doan’s NFPA 70E 2012</a:t>
            </a:r>
          </a:p>
          <a:p>
            <a:pPr lvl="2"/>
            <a:r>
              <a:rPr lang="en-US" dirty="0"/>
              <a:t>Two Excel calculators based on </a:t>
            </a:r>
            <a:r>
              <a:rPr lang="en-US" dirty="0" err="1"/>
              <a:t>Ammerman</a:t>
            </a:r>
            <a:r>
              <a:rPr lang="en-US" dirty="0"/>
              <a:t> by INL and LLNL</a:t>
            </a:r>
            <a:endParaRPr lang="en-US" dirty="0">
              <a:effectLst/>
            </a:endParaRPr>
          </a:p>
          <a:p>
            <a:pPr lvl="0"/>
            <a:r>
              <a:rPr lang="en-US" dirty="0" smtClean="0">
                <a:effectLst/>
              </a:rPr>
              <a:t>WG found spreadsheets to be reasonable but we find technical &amp; questionable procedural details that we wish to return to authors for clarification and/or revision. </a:t>
            </a:r>
          </a:p>
          <a:p>
            <a:pPr lvl="0"/>
            <a:r>
              <a:rPr lang="en-US" dirty="0" smtClean="0">
                <a:effectLst/>
              </a:rPr>
              <a:t>WG also proposes to produce a best-practices version to submit to EFCOG ESTG. </a:t>
            </a:r>
          </a:p>
          <a:p>
            <a:pPr lvl="0"/>
            <a:r>
              <a:rPr lang="en-US" dirty="0" smtClean="0">
                <a:effectLst/>
              </a:rPr>
              <a:t>Target date this Winter EFCOG ESTG meeting.</a:t>
            </a:r>
          </a:p>
          <a:p>
            <a:pPr lvl="0"/>
            <a:endParaRPr lang="en-US" dirty="0">
              <a:effectLst/>
            </a:endParaRPr>
          </a:p>
          <a:p>
            <a:pPr lvl="0"/>
            <a:endParaRPr lang="en-US" dirty="0">
              <a:effectLst/>
            </a:endParaRPr>
          </a:p>
          <a:p>
            <a:endParaRPr lang="en-US" dirty="0"/>
          </a:p>
        </p:txBody>
      </p:sp>
    </p:spTree>
    <p:extLst>
      <p:ext uri="{BB962C8B-B14F-4D97-AF65-F5344CB8AC3E}">
        <p14:creationId xmlns:p14="http://schemas.microsoft.com/office/powerpoint/2010/main" val="3177991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09600"/>
          </a:xfrm>
        </p:spPr>
        <p:txBody>
          <a:bodyPr/>
          <a:lstStyle/>
          <a:p>
            <a:r>
              <a:rPr lang="en-US" sz="2400" dirty="0"/>
              <a:t>Excel calculator based on Doan’s NFPA </a:t>
            </a:r>
            <a:r>
              <a:rPr lang="en-US" sz="2400" dirty="0" smtClean="0"/>
              <a:t>70E</a:t>
            </a:r>
            <a:endParaRPr lang="en-US" sz="2400" dirty="0"/>
          </a:p>
        </p:txBody>
      </p:sp>
      <p:pic>
        <p:nvPicPr>
          <p:cNvPr id="3" name="Picture 2"/>
          <p:cNvPicPr>
            <a:picLocks noChangeAspect="1"/>
          </p:cNvPicPr>
          <p:nvPr/>
        </p:nvPicPr>
        <p:blipFill>
          <a:blip r:embed="rId2"/>
          <a:stretch>
            <a:fillRect/>
          </a:stretch>
        </p:blipFill>
        <p:spPr>
          <a:xfrm>
            <a:off x="409575" y="838200"/>
            <a:ext cx="8477250" cy="5753100"/>
          </a:xfrm>
          <a:prstGeom prst="rect">
            <a:avLst/>
          </a:prstGeom>
        </p:spPr>
      </p:pic>
    </p:spTree>
    <p:extLst>
      <p:ext uri="{BB962C8B-B14F-4D97-AF65-F5344CB8AC3E}">
        <p14:creationId xmlns:p14="http://schemas.microsoft.com/office/powerpoint/2010/main" val="3305846525"/>
      </p:ext>
    </p:extLst>
  </p:cSld>
  <p:clrMapOvr>
    <a:masterClrMapping/>
  </p:clrMapOvr>
</p:sld>
</file>

<file path=ppt/theme/theme1.xml><?xml version="1.0" encoding="utf-8"?>
<a:theme xmlns:a="http://schemas.openxmlformats.org/drawingml/2006/main" name="Mottled Blue">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a:ln w="254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Mottled Blue</Template>
  <TotalTime>4708</TotalTime>
  <Words>941</Words>
  <Application>Microsoft Office PowerPoint</Application>
  <PresentationFormat>On-screen Show (4:3)</PresentationFormat>
  <Paragraphs>105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Tahoma</vt:lpstr>
      <vt:lpstr>Wingdings</vt:lpstr>
      <vt:lpstr>Mottled Blue</vt:lpstr>
      <vt:lpstr>DC Systems Working Group</vt:lpstr>
      <vt:lpstr>DC - History</vt:lpstr>
      <vt:lpstr>Advertised Agenda</vt:lpstr>
      <vt:lpstr>Detailed Agenda</vt:lpstr>
      <vt:lpstr>DC Arc Flash WG 2016 Members new members this year</vt:lpstr>
      <vt:lpstr>PowerPoint Presentation</vt:lpstr>
      <vt:lpstr>Battery Risk Assessment Flowchart 70E 2015 for Worker</vt:lpstr>
      <vt:lpstr>PowerPoint Presentation</vt:lpstr>
      <vt:lpstr>Excel calculator based on Doan’s NFPA 70E</vt:lpstr>
      <vt:lpstr>INL Excel calculator based on NFPA 70E Annex  Stokes, Oppenlander and Ammerman papers</vt:lpstr>
      <vt:lpstr>LLNL Excel calculator based on NFPA 70E Annex  Stokes, Oppenlander and Ammerman papers, page 1</vt:lpstr>
      <vt:lpstr>LLNL Excel calculator based on NFPA 70E Annex  Stokes, Oppenlander and Ammerman papers, page 2</vt:lpstr>
      <vt:lpstr>Ground Hook (Stick) Safety July 2016 Update</vt:lpstr>
      <vt:lpstr>Ground Hook (Stick) Safety</vt:lpstr>
      <vt:lpstr>Ground Hook (Stick) Safety</vt:lpstr>
      <vt:lpstr>Where are Utility DC systems going?</vt:lpstr>
      <vt:lpstr>Where is the NEC going for Energy?</vt:lpstr>
      <vt:lpstr>PV Systems DC Arc Flash calcs, p1</vt:lpstr>
      <vt:lpstr>PV Systems DC Arc Flash calcs, p2</vt:lpstr>
      <vt:lpstr>PV Systems DC Arc Flash calcs, p3</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 Arc Flash Working Group</dc:title>
  <dc:creator>Dreifuerst, Gary R.</dc:creator>
  <cp:lastModifiedBy>Gary Dreifuerst</cp:lastModifiedBy>
  <cp:revision>240</cp:revision>
  <dcterms:created xsi:type="dcterms:W3CDTF">2006-08-16T00:00:00Z</dcterms:created>
  <dcterms:modified xsi:type="dcterms:W3CDTF">2016-07-21T16:54:02Z</dcterms:modified>
</cp:coreProperties>
</file>