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Lst>
  <p:notesMasterIdLst>
    <p:notesMasterId r:id="rId45"/>
  </p:notesMasterIdLst>
  <p:handoutMasterIdLst>
    <p:handoutMasterId r:id="rId46"/>
  </p:handoutMasterIdLst>
  <p:sldIdLst>
    <p:sldId id="265" r:id="rId3"/>
    <p:sldId id="267" r:id="rId4"/>
    <p:sldId id="268" r:id="rId5"/>
    <p:sldId id="269" r:id="rId6"/>
    <p:sldId id="270" r:id="rId7"/>
    <p:sldId id="273" r:id="rId8"/>
    <p:sldId id="276" r:id="rId9"/>
    <p:sldId id="274" r:id="rId10"/>
    <p:sldId id="278" r:id="rId11"/>
    <p:sldId id="295" r:id="rId12"/>
    <p:sldId id="277" r:id="rId13"/>
    <p:sldId id="281" r:id="rId14"/>
    <p:sldId id="282" r:id="rId15"/>
    <p:sldId id="304" r:id="rId16"/>
    <p:sldId id="303" r:id="rId17"/>
    <p:sldId id="283" r:id="rId18"/>
    <p:sldId id="279" r:id="rId19"/>
    <p:sldId id="305" r:id="rId20"/>
    <p:sldId id="306" r:id="rId21"/>
    <p:sldId id="280" r:id="rId22"/>
    <p:sldId id="308" r:id="rId23"/>
    <p:sldId id="309" r:id="rId24"/>
    <p:sldId id="285" r:id="rId25"/>
    <p:sldId id="288" r:id="rId26"/>
    <p:sldId id="289" r:id="rId27"/>
    <p:sldId id="296" r:id="rId28"/>
    <p:sldId id="297" r:id="rId29"/>
    <p:sldId id="298" r:id="rId30"/>
    <p:sldId id="299" r:id="rId31"/>
    <p:sldId id="300" r:id="rId32"/>
    <p:sldId id="301" r:id="rId33"/>
    <p:sldId id="286" r:id="rId34"/>
    <p:sldId id="287" r:id="rId35"/>
    <p:sldId id="290" r:id="rId36"/>
    <p:sldId id="294" r:id="rId37"/>
    <p:sldId id="275" r:id="rId38"/>
    <p:sldId id="293" r:id="rId39"/>
    <p:sldId id="284" r:id="rId40"/>
    <p:sldId id="302" r:id="rId41"/>
    <p:sldId id="271" r:id="rId42"/>
    <p:sldId id="291" r:id="rId43"/>
    <p:sldId id="292" r:id="rId44"/>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4040"/>
    <a:srgbClr val="505050"/>
    <a:srgbClr val="004C97"/>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8647" autoAdjust="0"/>
  </p:normalViewPr>
  <p:slideViewPr>
    <p:cSldViewPr snapToGrid="0" snapToObjects="1">
      <p:cViewPr varScale="1">
        <p:scale>
          <a:sx n="80" d="100"/>
          <a:sy n="80" d="100"/>
        </p:scale>
        <p:origin x="-1176" y="-96"/>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CF188B-0059-4DA9-B5FB-35370EF1F177}" type="doc">
      <dgm:prSet loTypeId="urn:microsoft.com/office/officeart/2005/8/layout/hProcess11" loCatId="process" qsTypeId="urn:microsoft.com/office/officeart/2005/8/quickstyle/simple1" qsCatId="simple" csTypeId="urn:microsoft.com/office/officeart/2005/8/colors/accent1_2" csCatId="accent1" phldr="1"/>
      <dgm:spPr/>
    </dgm:pt>
    <dgm:pt modelId="{EA0954D9-775E-4DF0-AB9C-B2340E6BDA54}">
      <dgm:prSet phldrT="[Text]"/>
      <dgm:spPr/>
      <dgm:t>
        <a:bodyPr/>
        <a:lstStyle/>
        <a:p>
          <a:r>
            <a:rPr lang="en-US" b="1" dirty="0" smtClean="0">
              <a:solidFill>
                <a:schemeClr val="accent2">
                  <a:lumMod val="75000"/>
                </a:schemeClr>
              </a:solidFill>
            </a:rPr>
            <a:t>4Q 2015</a:t>
          </a:r>
          <a:endParaRPr lang="en-US" b="1" dirty="0">
            <a:solidFill>
              <a:schemeClr val="accent2">
                <a:lumMod val="75000"/>
              </a:schemeClr>
            </a:solidFill>
          </a:endParaRPr>
        </a:p>
      </dgm:t>
    </dgm:pt>
    <dgm:pt modelId="{8B653518-CCCA-4A83-8D75-DB0505EE240C}" type="parTrans" cxnId="{A8BC3C6D-F047-4798-BBA5-C64A88DD4345}">
      <dgm:prSet/>
      <dgm:spPr/>
      <dgm:t>
        <a:bodyPr/>
        <a:lstStyle/>
        <a:p>
          <a:endParaRPr lang="en-US"/>
        </a:p>
      </dgm:t>
    </dgm:pt>
    <dgm:pt modelId="{D66FD1B9-0C29-43A8-A8B1-90037739B896}" type="sibTrans" cxnId="{A8BC3C6D-F047-4798-BBA5-C64A88DD4345}">
      <dgm:prSet/>
      <dgm:spPr/>
      <dgm:t>
        <a:bodyPr/>
        <a:lstStyle/>
        <a:p>
          <a:endParaRPr lang="en-US"/>
        </a:p>
      </dgm:t>
    </dgm:pt>
    <dgm:pt modelId="{BC71EBA9-1954-4C63-8D6B-75A40A24F66F}">
      <dgm:prSet phldrT="[Text]" custT="1"/>
      <dgm:spPr/>
      <dgm:t>
        <a:bodyPr/>
        <a:lstStyle/>
        <a:p>
          <a:r>
            <a:rPr lang="en-US" sz="1600" dirty="0" smtClean="0"/>
            <a:t>Timeline – Calendar year</a:t>
          </a:r>
          <a:endParaRPr lang="en-US" sz="1600" dirty="0"/>
        </a:p>
      </dgm:t>
    </dgm:pt>
    <dgm:pt modelId="{B7715989-BC67-4E98-B44C-E2B074500D0B}" type="sibTrans" cxnId="{B2295B86-DDCA-4697-B1E7-27C1DF6A6ED4}">
      <dgm:prSet/>
      <dgm:spPr/>
      <dgm:t>
        <a:bodyPr/>
        <a:lstStyle/>
        <a:p>
          <a:endParaRPr lang="en-US"/>
        </a:p>
      </dgm:t>
    </dgm:pt>
    <dgm:pt modelId="{200C37A9-073D-4A8D-8CE8-3D4E82FB8CE7}" type="parTrans" cxnId="{B2295B86-DDCA-4697-B1E7-27C1DF6A6ED4}">
      <dgm:prSet/>
      <dgm:spPr/>
      <dgm:t>
        <a:bodyPr/>
        <a:lstStyle/>
        <a:p>
          <a:endParaRPr lang="en-US"/>
        </a:p>
      </dgm:t>
    </dgm:pt>
    <dgm:pt modelId="{0A235A01-E3F8-4072-9E4D-C6919BF22285}" type="pres">
      <dgm:prSet presAssocID="{9BCF188B-0059-4DA9-B5FB-35370EF1F177}" presName="Name0" presStyleCnt="0">
        <dgm:presLayoutVars>
          <dgm:dir/>
          <dgm:resizeHandles val="exact"/>
        </dgm:presLayoutVars>
      </dgm:prSet>
      <dgm:spPr/>
    </dgm:pt>
    <dgm:pt modelId="{205A5426-46F7-4B21-A5C5-3E4CC22AC2F3}" type="pres">
      <dgm:prSet presAssocID="{9BCF188B-0059-4DA9-B5FB-35370EF1F177}" presName="arrow" presStyleLbl="bgShp" presStyleIdx="0" presStyleCnt="1" custScaleY="166388" custLinFactNeighborY="3584"/>
      <dgm:spPr/>
    </dgm:pt>
    <dgm:pt modelId="{6F78118B-8616-4E78-9D70-4BC0D397DB5A}" type="pres">
      <dgm:prSet presAssocID="{9BCF188B-0059-4DA9-B5FB-35370EF1F177}" presName="points" presStyleCnt="0"/>
      <dgm:spPr/>
    </dgm:pt>
    <dgm:pt modelId="{CB8F2843-2376-4B82-8C1A-B915F209A80A}" type="pres">
      <dgm:prSet presAssocID="{EA0954D9-775E-4DF0-AB9C-B2340E6BDA54}" presName="compositeA" presStyleCnt="0"/>
      <dgm:spPr/>
    </dgm:pt>
    <dgm:pt modelId="{5B3D39AF-CD14-4E04-8181-AA9F03BD62FD}" type="pres">
      <dgm:prSet presAssocID="{EA0954D9-775E-4DF0-AB9C-B2340E6BDA54}" presName="textA" presStyleLbl="revTx" presStyleIdx="0" presStyleCnt="2" custAng="19290258" custScaleX="33963" custLinFactNeighborX="-34302" custLinFactNeighborY="2605">
        <dgm:presLayoutVars>
          <dgm:bulletEnabled val="1"/>
        </dgm:presLayoutVars>
      </dgm:prSet>
      <dgm:spPr/>
      <dgm:t>
        <a:bodyPr/>
        <a:lstStyle/>
        <a:p>
          <a:endParaRPr lang="en-US"/>
        </a:p>
      </dgm:t>
    </dgm:pt>
    <dgm:pt modelId="{FC519606-3EA2-4290-998F-BC07085FE930}" type="pres">
      <dgm:prSet presAssocID="{EA0954D9-775E-4DF0-AB9C-B2340E6BDA54}" presName="circleA" presStyleLbl="node1" presStyleIdx="0" presStyleCnt="2" custLinFactX="-500000" custLinFactNeighborX="-561344" custLinFactNeighborY="8989"/>
      <dgm:spPr/>
      <dgm:t>
        <a:bodyPr/>
        <a:lstStyle/>
        <a:p>
          <a:endParaRPr lang="en-US"/>
        </a:p>
      </dgm:t>
    </dgm:pt>
    <dgm:pt modelId="{D07541F2-B944-4002-92C7-4EAADA294400}" type="pres">
      <dgm:prSet presAssocID="{EA0954D9-775E-4DF0-AB9C-B2340E6BDA54}" presName="spaceA" presStyleCnt="0"/>
      <dgm:spPr/>
    </dgm:pt>
    <dgm:pt modelId="{C940FF26-81A1-4ACD-AB8E-73DE861B9F39}" type="pres">
      <dgm:prSet presAssocID="{D66FD1B9-0C29-43A8-A8B1-90037739B896}" presName="space" presStyleCnt="0"/>
      <dgm:spPr/>
    </dgm:pt>
    <dgm:pt modelId="{CC7122C7-288D-487B-84CA-BC768A492E1A}" type="pres">
      <dgm:prSet presAssocID="{BC71EBA9-1954-4C63-8D6B-75A40A24F66F}" presName="compositeB" presStyleCnt="0"/>
      <dgm:spPr/>
    </dgm:pt>
    <dgm:pt modelId="{CEBDA54E-8465-41AE-95E6-5AAD35B8EED1}" type="pres">
      <dgm:prSet presAssocID="{BC71EBA9-1954-4C63-8D6B-75A40A24F66F}" presName="textB" presStyleLbl="revTx" presStyleIdx="1" presStyleCnt="2" custLinFactNeighborX="-41481" custLinFactNeighborY="-812">
        <dgm:presLayoutVars>
          <dgm:bulletEnabled val="1"/>
        </dgm:presLayoutVars>
      </dgm:prSet>
      <dgm:spPr/>
      <dgm:t>
        <a:bodyPr/>
        <a:lstStyle/>
        <a:p>
          <a:endParaRPr lang="en-US"/>
        </a:p>
      </dgm:t>
    </dgm:pt>
    <dgm:pt modelId="{7CEE2181-CDF9-48AB-871F-832EC3F66510}" type="pres">
      <dgm:prSet presAssocID="{BC71EBA9-1954-4C63-8D6B-75A40A24F66F}" presName="circleB" presStyleLbl="node1" presStyleIdx="1" presStyleCnt="2" custLinFactX="-1400000" custLinFactNeighborX="-1431423" custLinFactNeighborY="-3447"/>
      <dgm:spPr/>
    </dgm:pt>
    <dgm:pt modelId="{4BD9B0EB-CD5E-4BE7-AF43-9783FFA499A2}" type="pres">
      <dgm:prSet presAssocID="{BC71EBA9-1954-4C63-8D6B-75A40A24F66F}" presName="spaceB" presStyleCnt="0"/>
      <dgm:spPr/>
    </dgm:pt>
  </dgm:ptLst>
  <dgm:cxnLst>
    <dgm:cxn modelId="{81B7BE7E-36F3-6A41-9EB8-7E99D0EDC9BA}" type="presOf" srcId="{BC71EBA9-1954-4C63-8D6B-75A40A24F66F}" destId="{CEBDA54E-8465-41AE-95E6-5AAD35B8EED1}" srcOrd="0" destOrd="0" presId="urn:microsoft.com/office/officeart/2005/8/layout/hProcess11"/>
    <dgm:cxn modelId="{14089968-ED7D-AC42-B998-2FD7AA7EB7BD}" type="presOf" srcId="{EA0954D9-775E-4DF0-AB9C-B2340E6BDA54}" destId="{5B3D39AF-CD14-4E04-8181-AA9F03BD62FD}" srcOrd="0" destOrd="0" presId="urn:microsoft.com/office/officeart/2005/8/layout/hProcess11"/>
    <dgm:cxn modelId="{B2295B86-DDCA-4697-B1E7-27C1DF6A6ED4}" srcId="{9BCF188B-0059-4DA9-B5FB-35370EF1F177}" destId="{BC71EBA9-1954-4C63-8D6B-75A40A24F66F}" srcOrd="1" destOrd="0" parTransId="{200C37A9-073D-4A8D-8CE8-3D4E82FB8CE7}" sibTransId="{B7715989-BC67-4E98-B44C-E2B074500D0B}"/>
    <dgm:cxn modelId="{875263FC-0DE8-F94C-BD27-20F6C047721F}" type="presOf" srcId="{9BCF188B-0059-4DA9-B5FB-35370EF1F177}" destId="{0A235A01-E3F8-4072-9E4D-C6919BF22285}" srcOrd="0" destOrd="0" presId="urn:microsoft.com/office/officeart/2005/8/layout/hProcess11"/>
    <dgm:cxn modelId="{A8BC3C6D-F047-4798-BBA5-C64A88DD4345}" srcId="{9BCF188B-0059-4DA9-B5FB-35370EF1F177}" destId="{EA0954D9-775E-4DF0-AB9C-B2340E6BDA54}" srcOrd="0" destOrd="0" parTransId="{8B653518-CCCA-4A83-8D75-DB0505EE240C}" sibTransId="{D66FD1B9-0C29-43A8-A8B1-90037739B896}"/>
    <dgm:cxn modelId="{9C872EFD-15D1-534A-8E32-669DA8FAD506}" type="presParOf" srcId="{0A235A01-E3F8-4072-9E4D-C6919BF22285}" destId="{205A5426-46F7-4B21-A5C5-3E4CC22AC2F3}" srcOrd="0" destOrd="0" presId="urn:microsoft.com/office/officeart/2005/8/layout/hProcess11"/>
    <dgm:cxn modelId="{66BBAF9F-5512-484B-B2DA-92016A0CEEEF}" type="presParOf" srcId="{0A235A01-E3F8-4072-9E4D-C6919BF22285}" destId="{6F78118B-8616-4E78-9D70-4BC0D397DB5A}" srcOrd="1" destOrd="0" presId="urn:microsoft.com/office/officeart/2005/8/layout/hProcess11"/>
    <dgm:cxn modelId="{B7791A66-5AA2-F546-8F69-58F29F06F7E3}" type="presParOf" srcId="{6F78118B-8616-4E78-9D70-4BC0D397DB5A}" destId="{CB8F2843-2376-4B82-8C1A-B915F209A80A}" srcOrd="0" destOrd="0" presId="urn:microsoft.com/office/officeart/2005/8/layout/hProcess11"/>
    <dgm:cxn modelId="{005F5E96-A140-4C47-9E9F-AF280A2D6D8D}" type="presParOf" srcId="{CB8F2843-2376-4B82-8C1A-B915F209A80A}" destId="{5B3D39AF-CD14-4E04-8181-AA9F03BD62FD}" srcOrd="0" destOrd="0" presId="urn:microsoft.com/office/officeart/2005/8/layout/hProcess11"/>
    <dgm:cxn modelId="{0AC9456C-94C1-3E4D-BF36-07CFEE921B68}" type="presParOf" srcId="{CB8F2843-2376-4B82-8C1A-B915F209A80A}" destId="{FC519606-3EA2-4290-998F-BC07085FE930}" srcOrd="1" destOrd="0" presId="urn:microsoft.com/office/officeart/2005/8/layout/hProcess11"/>
    <dgm:cxn modelId="{21706869-F26F-2E48-B53C-A6ACFCB98C18}" type="presParOf" srcId="{CB8F2843-2376-4B82-8C1A-B915F209A80A}" destId="{D07541F2-B944-4002-92C7-4EAADA294400}" srcOrd="2" destOrd="0" presId="urn:microsoft.com/office/officeart/2005/8/layout/hProcess11"/>
    <dgm:cxn modelId="{F058A140-7A15-B64C-B253-AB1A7AFE01BD}" type="presParOf" srcId="{6F78118B-8616-4E78-9D70-4BC0D397DB5A}" destId="{C940FF26-81A1-4ACD-AB8E-73DE861B9F39}" srcOrd="1" destOrd="0" presId="urn:microsoft.com/office/officeart/2005/8/layout/hProcess11"/>
    <dgm:cxn modelId="{4A168B50-44E7-F144-85BF-DB4ABCA10BD7}" type="presParOf" srcId="{6F78118B-8616-4E78-9D70-4BC0D397DB5A}" destId="{CC7122C7-288D-487B-84CA-BC768A492E1A}" srcOrd="2" destOrd="0" presId="urn:microsoft.com/office/officeart/2005/8/layout/hProcess11"/>
    <dgm:cxn modelId="{DD877D7F-CE57-F842-9B5B-A18B35A2D611}" type="presParOf" srcId="{CC7122C7-288D-487B-84CA-BC768A492E1A}" destId="{CEBDA54E-8465-41AE-95E6-5AAD35B8EED1}" srcOrd="0" destOrd="0" presId="urn:microsoft.com/office/officeart/2005/8/layout/hProcess11"/>
    <dgm:cxn modelId="{23D592C4-46B8-DF4C-B09E-B517D9146066}" type="presParOf" srcId="{CC7122C7-288D-487B-84CA-BC768A492E1A}" destId="{7CEE2181-CDF9-48AB-871F-832EC3F66510}" srcOrd="1" destOrd="0" presId="urn:microsoft.com/office/officeart/2005/8/layout/hProcess11"/>
    <dgm:cxn modelId="{FEDBCB71-594E-4846-952F-CB206C241290}" type="presParOf" srcId="{CC7122C7-288D-487B-84CA-BC768A492E1A}" destId="{4BD9B0EB-CD5E-4BE7-AF43-9783FFA499A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CF188B-0059-4DA9-B5FB-35370EF1F177}" type="doc">
      <dgm:prSet loTypeId="urn:microsoft.com/office/officeart/2005/8/layout/hProcess11" loCatId="process" qsTypeId="urn:microsoft.com/office/officeart/2005/8/quickstyle/simple1" qsCatId="simple" csTypeId="urn:microsoft.com/office/officeart/2005/8/colors/accent1_2" csCatId="accent1" phldr="1"/>
      <dgm:spPr/>
    </dgm:pt>
    <dgm:pt modelId="{EA0954D9-775E-4DF0-AB9C-B2340E6BDA54}">
      <dgm:prSet phldrT="[Text]"/>
      <dgm:spPr/>
      <dgm:t>
        <a:bodyPr/>
        <a:lstStyle/>
        <a:p>
          <a:r>
            <a:rPr lang="en-US" b="1" dirty="0" smtClean="0">
              <a:solidFill>
                <a:schemeClr val="accent2">
                  <a:lumMod val="75000"/>
                </a:schemeClr>
              </a:solidFill>
            </a:rPr>
            <a:t>4Q 2015</a:t>
          </a:r>
          <a:endParaRPr lang="en-US" b="1" dirty="0">
            <a:solidFill>
              <a:schemeClr val="accent2">
                <a:lumMod val="75000"/>
              </a:schemeClr>
            </a:solidFill>
          </a:endParaRPr>
        </a:p>
      </dgm:t>
    </dgm:pt>
    <dgm:pt modelId="{8B653518-CCCA-4A83-8D75-DB0505EE240C}" type="parTrans" cxnId="{A8BC3C6D-F047-4798-BBA5-C64A88DD4345}">
      <dgm:prSet/>
      <dgm:spPr/>
      <dgm:t>
        <a:bodyPr/>
        <a:lstStyle/>
        <a:p>
          <a:endParaRPr lang="en-US"/>
        </a:p>
      </dgm:t>
    </dgm:pt>
    <dgm:pt modelId="{D66FD1B9-0C29-43A8-A8B1-90037739B896}" type="sibTrans" cxnId="{A8BC3C6D-F047-4798-BBA5-C64A88DD4345}">
      <dgm:prSet/>
      <dgm:spPr/>
      <dgm:t>
        <a:bodyPr/>
        <a:lstStyle/>
        <a:p>
          <a:endParaRPr lang="en-US"/>
        </a:p>
      </dgm:t>
    </dgm:pt>
    <dgm:pt modelId="{BC71EBA9-1954-4C63-8D6B-75A40A24F66F}">
      <dgm:prSet phldrT="[Text]" custT="1"/>
      <dgm:spPr/>
      <dgm:t>
        <a:bodyPr/>
        <a:lstStyle/>
        <a:p>
          <a:r>
            <a:rPr lang="en-US" sz="1600" dirty="0" smtClean="0"/>
            <a:t>Timeline – Calendar year</a:t>
          </a:r>
          <a:endParaRPr lang="en-US" sz="1600" dirty="0"/>
        </a:p>
      </dgm:t>
    </dgm:pt>
    <dgm:pt modelId="{B7715989-BC67-4E98-B44C-E2B074500D0B}" type="sibTrans" cxnId="{B2295B86-DDCA-4697-B1E7-27C1DF6A6ED4}">
      <dgm:prSet/>
      <dgm:spPr/>
      <dgm:t>
        <a:bodyPr/>
        <a:lstStyle/>
        <a:p>
          <a:endParaRPr lang="en-US"/>
        </a:p>
      </dgm:t>
    </dgm:pt>
    <dgm:pt modelId="{200C37A9-073D-4A8D-8CE8-3D4E82FB8CE7}" type="parTrans" cxnId="{B2295B86-DDCA-4697-B1E7-27C1DF6A6ED4}">
      <dgm:prSet/>
      <dgm:spPr/>
      <dgm:t>
        <a:bodyPr/>
        <a:lstStyle/>
        <a:p>
          <a:endParaRPr lang="en-US"/>
        </a:p>
      </dgm:t>
    </dgm:pt>
    <dgm:pt modelId="{0A235A01-E3F8-4072-9E4D-C6919BF22285}" type="pres">
      <dgm:prSet presAssocID="{9BCF188B-0059-4DA9-B5FB-35370EF1F177}" presName="Name0" presStyleCnt="0">
        <dgm:presLayoutVars>
          <dgm:dir/>
          <dgm:resizeHandles val="exact"/>
        </dgm:presLayoutVars>
      </dgm:prSet>
      <dgm:spPr/>
    </dgm:pt>
    <dgm:pt modelId="{205A5426-46F7-4B21-A5C5-3E4CC22AC2F3}" type="pres">
      <dgm:prSet presAssocID="{9BCF188B-0059-4DA9-B5FB-35370EF1F177}" presName="arrow" presStyleLbl="bgShp" presStyleIdx="0" presStyleCnt="1" custScaleY="166388" custLinFactNeighborY="3584"/>
      <dgm:spPr/>
    </dgm:pt>
    <dgm:pt modelId="{6F78118B-8616-4E78-9D70-4BC0D397DB5A}" type="pres">
      <dgm:prSet presAssocID="{9BCF188B-0059-4DA9-B5FB-35370EF1F177}" presName="points" presStyleCnt="0"/>
      <dgm:spPr/>
    </dgm:pt>
    <dgm:pt modelId="{CB8F2843-2376-4B82-8C1A-B915F209A80A}" type="pres">
      <dgm:prSet presAssocID="{EA0954D9-775E-4DF0-AB9C-B2340E6BDA54}" presName="compositeA" presStyleCnt="0"/>
      <dgm:spPr/>
    </dgm:pt>
    <dgm:pt modelId="{5B3D39AF-CD14-4E04-8181-AA9F03BD62FD}" type="pres">
      <dgm:prSet presAssocID="{EA0954D9-775E-4DF0-AB9C-B2340E6BDA54}" presName="textA" presStyleLbl="revTx" presStyleIdx="0" presStyleCnt="2" custAng="19290258" custScaleX="33963" custLinFactNeighborX="-34302" custLinFactNeighborY="2605">
        <dgm:presLayoutVars>
          <dgm:bulletEnabled val="1"/>
        </dgm:presLayoutVars>
      </dgm:prSet>
      <dgm:spPr/>
      <dgm:t>
        <a:bodyPr/>
        <a:lstStyle/>
        <a:p>
          <a:endParaRPr lang="en-US"/>
        </a:p>
      </dgm:t>
    </dgm:pt>
    <dgm:pt modelId="{FC519606-3EA2-4290-998F-BC07085FE930}" type="pres">
      <dgm:prSet presAssocID="{EA0954D9-775E-4DF0-AB9C-B2340E6BDA54}" presName="circleA" presStyleLbl="node1" presStyleIdx="0" presStyleCnt="2" custLinFactX="-500000" custLinFactNeighborX="-561344" custLinFactNeighborY="8989"/>
      <dgm:spPr/>
      <dgm:t>
        <a:bodyPr/>
        <a:lstStyle/>
        <a:p>
          <a:endParaRPr lang="en-US"/>
        </a:p>
      </dgm:t>
    </dgm:pt>
    <dgm:pt modelId="{D07541F2-B944-4002-92C7-4EAADA294400}" type="pres">
      <dgm:prSet presAssocID="{EA0954D9-775E-4DF0-AB9C-B2340E6BDA54}" presName="spaceA" presStyleCnt="0"/>
      <dgm:spPr/>
    </dgm:pt>
    <dgm:pt modelId="{C940FF26-81A1-4ACD-AB8E-73DE861B9F39}" type="pres">
      <dgm:prSet presAssocID="{D66FD1B9-0C29-43A8-A8B1-90037739B896}" presName="space" presStyleCnt="0"/>
      <dgm:spPr/>
    </dgm:pt>
    <dgm:pt modelId="{CC7122C7-288D-487B-84CA-BC768A492E1A}" type="pres">
      <dgm:prSet presAssocID="{BC71EBA9-1954-4C63-8D6B-75A40A24F66F}" presName="compositeB" presStyleCnt="0"/>
      <dgm:spPr/>
    </dgm:pt>
    <dgm:pt modelId="{CEBDA54E-8465-41AE-95E6-5AAD35B8EED1}" type="pres">
      <dgm:prSet presAssocID="{BC71EBA9-1954-4C63-8D6B-75A40A24F66F}" presName="textB" presStyleLbl="revTx" presStyleIdx="1" presStyleCnt="2" custLinFactNeighborX="-41481" custLinFactNeighborY="-812">
        <dgm:presLayoutVars>
          <dgm:bulletEnabled val="1"/>
        </dgm:presLayoutVars>
      </dgm:prSet>
      <dgm:spPr/>
      <dgm:t>
        <a:bodyPr/>
        <a:lstStyle/>
        <a:p>
          <a:endParaRPr lang="en-US"/>
        </a:p>
      </dgm:t>
    </dgm:pt>
    <dgm:pt modelId="{7CEE2181-CDF9-48AB-871F-832EC3F66510}" type="pres">
      <dgm:prSet presAssocID="{BC71EBA9-1954-4C63-8D6B-75A40A24F66F}" presName="circleB" presStyleLbl="node1" presStyleIdx="1" presStyleCnt="2" custLinFactX="-1400000" custLinFactNeighborX="-1431423" custLinFactNeighborY="-3447"/>
      <dgm:spPr/>
    </dgm:pt>
    <dgm:pt modelId="{4BD9B0EB-CD5E-4BE7-AF43-9783FFA499A2}" type="pres">
      <dgm:prSet presAssocID="{BC71EBA9-1954-4C63-8D6B-75A40A24F66F}" presName="spaceB" presStyleCnt="0"/>
      <dgm:spPr/>
    </dgm:pt>
  </dgm:ptLst>
  <dgm:cxnLst>
    <dgm:cxn modelId="{B2295B86-DDCA-4697-B1E7-27C1DF6A6ED4}" srcId="{9BCF188B-0059-4DA9-B5FB-35370EF1F177}" destId="{BC71EBA9-1954-4C63-8D6B-75A40A24F66F}" srcOrd="1" destOrd="0" parTransId="{200C37A9-073D-4A8D-8CE8-3D4E82FB8CE7}" sibTransId="{B7715989-BC67-4E98-B44C-E2B074500D0B}"/>
    <dgm:cxn modelId="{0E15D9C2-EBA4-0147-BC27-F8304BD66F46}" type="presOf" srcId="{9BCF188B-0059-4DA9-B5FB-35370EF1F177}" destId="{0A235A01-E3F8-4072-9E4D-C6919BF22285}" srcOrd="0" destOrd="0" presId="urn:microsoft.com/office/officeart/2005/8/layout/hProcess11"/>
    <dgm:cxn modelId="{A8BC3C6D-F047-4798-BBA5-C64A88DD4345}" srcId="{9BCF188B-0059-4DA9-B5FB-35370EF1F177}" destId="{EA0954D9-775E-4DF0-AB9C-B2340E6BDA54}" srcOrd="0" destOrd="0" parTransId="{8B653518-CCCA-4A83-8D75-DB0505EE240C}" sibTransId="{D66FD1B9-0C29-43A8-A8B1-90037739B896}"/>
    <dgm:cxn modelId="{DA490CF3-4FFF-E041-A169-DE4F1C6B198C}" type="presOf" srcId="{EA0954D9-775E-4DF0-AB9C-B2340E6BDA54}" destId="{5B3D39AF-CD14-4E04-8181-AA9F03BD62FD}" srcOrd="0" destOrd="0" presId="urn:microsoft.com/office/officeart/2005/8/layout/hProcess11"/>
    <dgm:cxn modelId="{86F99F06-3AC1-174A-A12F-B600FE046874}" type="presOf" srcId="{BC71EBA9-1954-4C63-8D6B-75A40A24F66F}" destId="{CEBDA54E-8465-41AE-95E6-5AAD35B8EED1}" srcOrd="0" destOrd="0" presId="urn:microsoft.com/office/officeart/2005/8/layout/hProcess11"/>
    <dgm:cxn modelId="{8C708F04-CF41-DB47-8A8D-429C7CEFC714}" type="presParOf" srcId="{0A235A01-E3F8-4072-9E4D-C6919BF22285}" destId="{205A5426-46F7-4B21-A5C5-3E4CC22AC2F3}" srcOrd="0" destOrd="0" presId="urn:microsoft.com/office/officeart/2005/8/layout/hProcess11"/>
    <dgm:cxn modelId="{C27E3DA4-1283-8444-BB50-45CA9DD5E50A}" type="presParOf" srcId="{0A235A01-E3F8-4072-9E4D-C6919BF22285}" destId="{6F78118B-8616-4E78-9D70-4BC0D397DB5A}" srcOrd="1" destOrd="0" presId="urn:microsoft.com/office/officeart/2005/8/layout/hProcess11"/>
    <dgm:cxn modelId="{27F21B35-051B-8944-AC3C-E9F06FCC82D7}" type="presParOf" srcId="{6F78118B-8616-4E78-9D70-4BC0D397DB5A}" destId="{CB8F2843-2376-4B82-8C1A-B915F209A80A}" srcOrd="0" destOrd="0" presId="urn:microsoft.com/office/officeart/2005/8/layout/hProcess11"/>
    <dgm:cxn modelId="{4D8A3F6F-A237-4143-83DF-3FAC9B595515}" type="presParOf" srcId="{CB8F2843-2376-4B82-8C1A-B915F209A80A}" destId="{5B3D39AF-CD14-4E04-8181-AA9F03BD62FD}" srcOrd="0" destOrd="0" presId="urn:microsoft.com/office/officeart/2005/8/layout/hProcess11"/>
    <dgm:cxn modelId="{D2E1BDFD-70BF-1A4E-9EB5-EF308795AC4C}" type="presParOf" srcId="{CB8F2843-2376-4B82-8C1A-B915F209A80A}" destId="{FC519606-3EA2-4290-998F-BC07085FE930}" srcOrd="1" destOrd="0" presId="urn:microsoft.com/office/officeart/2005/8/layout/hProcess11"/>
    <dgm:cxn modelId="{4B56DE7C-200F-FE45-8DA3-E155FEF7D7B5}" type="presParOf" srcId="{CB8F2843-2376-4B82-8C1A-B915F209A80A}" destId="{D07541F2-B944-4002-92C7-4EAADA294400}" srcOrd="2" destOrd="0" presId="urn:microsoft.com/office/officeart/2005/8/layout/hProcess11"/>
    <dgm:cxn modelId="{E0BA1083-2ED8-6940-9A22-B76FBFC0B23A}" type="presParOf" srcId="{6F78118B-8616-4E78-9D70-4BC0D397DB5A}" destId="{C940FF26-81A1-4ACD-AB8E-73DE861B9F39}" srcOrd="1" destOrd="0" presId="urn:microsoft.com/office/officeart/2005/8/layout/hProcess11"/>
    <dgm:cxn modelId="{45138943-A57C-0F4A-B520-B7599E30B727}" type="presParOf" srcId="{6F78118B-8616-4E78-9D70-4BC0D397DB5A}" destId="{CC7122C7-288D-487B-84CA-BC768A492E1A}" srcOrd="2" destOrd="0" presId="urn:microsoft.com/office/officeart/2005/8/layout/hProcess11"/>
    <dgm:cxn modelId="{6E195894-B080-794E-9690-309440FF640B}" type="presParOf" srcId="{CC7122C7-288D-487B-84CA-BC768A492E1A}" destId="{CEBDA54E-8465-41AE-95E6-5AAD35B8EED1}" srcOrd="0" destOrd="0" presId="urn:microsoft.com/office/officeart/2005/8/layout/hProcess11"/>
    <dgm:cxn modelId="{78D80FE9-CE13-0443-A99E-29A32F5C6510}" type="presParOf" srcId="{CC7122C7-288D-487B-84CA-BC768A492E1A}" destId="{7CEE2181-CDF9-48AB-871F-832EC3F66510}" srcOrd="1" destOrd="0" presId="urn:microsoft.com/office/officeart/2005/8/layout/hProcess11"/>
    <dgm:cxn modelId="{33DA5155-8487-F941-A1F0-F84AAF65F2BF}" type="presParOf" srcId="{CC7122C7-288D-487B-84CA-BC768A492E1A}" destId="{4BD9B0EB-CD5E-4BE7-AF43-9783FFA499A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A5426-46F7-4B21-A5C5-3E4CC22AC2F3}">
      <dsp:nvSpPr>
        <dsp:cNvPr id="0" name=""/>
        <dsp:cNvSpPr/>
      </dsp:nvSpPr>
      <dsp:spPr>
        <a:xfrm>
          <a:off x="0" y="153640"/>
          <a:ext cx="9070677" cy="56320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3D39AF-CD14-4E04-8181-AA9F03BD62FD}">
      <dsp:nvSpPr>
        <dsp:cNvPr id="0" name=""/>
        <dsp:cNvSpPr/>
      </dsp:nvSpPr>
      <dsp:spPr>
        <a:xfrm rot="19290258">
          <a:off x="-41627" y="8817"/>
          <a:ext cx="1352458" cy="338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4Q 2015</a:t>
          </a:r>
          <a:endParaRPr lang="en-US" sz="1200" b="1" kern="1200" dirty="0">
            <a:solidFill>
              <a:schemeClr val="accent2">
                <a:lumMod val="75000"/>
              </a:schemeClr>
            </a:solidFill>
          </a:endParaRPr>
        </a:p>
      </dsp:txBody>
      <dsp:txXfrm>
        <a:off x="-41627" y="8817"/>
        <a:ext cx="1352458" cy="338489"/>
      </dsp:txXfrm>
    </dsp:sp>
    <dsp:sp modelId="{FC519606-3EA2-4290-998F-BC07085FE930}">
      <dsp:nvSpPr>
        <dsp:cNvPr id="0" name=""/>
        <dsp:cNvSpPr/>
      </dsp:nvSpPr>
      <dsp:spPr>
        <a:xfrm>
          <a:off x="1050729" y="388407"/>
          <a:ext cx="84622" cy="8462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BDA54E-8465-41AE-95E6-5AAD35B8EED1}">
      <dsp:nvSpPr>
        <dsp:cNvPr id="0" name=""/>
        <dsp:cNvSpPr/>
      </dsp:nvSpPr>
      <dsp:spPr>
        <a:xfrm>
          <a:off x="2529522" y="504985"/>
          <a:ext cx="3982151" cy="338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smtClean="0"/>
            <a:t>Timeline – Calendar year</a:t>
          </a:r>
          <a:endParaRPr lang="en-US" sz="1600" kern="1200" dirty="0"/>
        </a:p>
      </dsp:txBody>
      <dsp:txXfrm>
        <a:off x="2529522" y="504985"/>
        <a:ext cx="3982151" cy="338489"/>
      </dsp:txXfrm>
    </dsp:sp>
    <dsp:sp modelId="{7CEE2181-CDF9-48AB-871F-832EC3F66510}">
      <dsp:nvSpPr>
        <dsp:cNvPr id="0" name=""/>
        <dsp:cNvSpPr/>
      </dsp:nvSpPr>
      <dsp:spPr>
        <a:xfrm>
          <a:off x="3734104" y="377883"/>
          <a:ext cx="84622" cy="8462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A5426-46F7-4B21-A5C5-3E4CC22AC2F3}">
      <dsp:nvSpPr>
        <dsp:cNvPr id="0" name=""/>
        <dsp:cNvSpPr/>
      </dsp:nvSpPr>
      <dsp:spPr>
        <a:xfrm>
          <a:off x="0" y="153640"/>
          <a:ext cx="9070677" cy="56320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3D39AF-CD14-4E04-8181-AA9F03BD62FD}">
      <dsp:nvSpPr>
        <dsp:cNvPr id="0" name=""/>
        <dsp:cNvSpPr/>
      </dsp:nvSpPr>
      <dsp:spPr>
        <a:xfrm rot="19290258">
          <a:off x="-41627" y="8817"/>
          <a:ext cx="1352458" cy="338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4Q 2015</a:t>
          </a:r>
          <a:endParaRPr lang="en-US" sz="1200" b="1" kern="1200" dirty="0">
            <a:solidFill>
              <a:schemeClr val="accent2">
                <a:lumMod val="75000"/>
              </a:schemeClr>
            </a:solidFill>
          </a:endParaRPr>
        </a:p>
      </dsp:txBody>
      <dsp:txXfrm>
        <a:off x="-41627" y="8817"/>
        <a:ext cx="1352458" cy="338489"/>
      </dsp:txXfrm>
    </dsp:sp>
    <dsp:sp modelId="{FC519606-3EA2-4290-998F-BC07085FE930}">
      <dsp:nvSpPr>
        <dsp:cNvPr id="0" name=""/>
        <dsp:cNvSpPr/>
      </dsp:nvSpPr>
      <dsp:spPr>
        <a:xfrm>
          <a:off x="1050729" y="388407"/>
          <a:ext cx="84622" cy="8462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BDA54E-8465-41AE-95E6-5AAD35B8EED1}">
      <dsp:nvSpPr>
        <dsp:cNvPr id="0" name=""/>
        <dsp:cNvSpPr/>
      </dsp:nvSpPr>
      <dsp:spPr>
        <a:xfrm>
          <a:off x="2529522" y="504985"/>
          <a:ext cx="3982151" cy="338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smtClean="0"/>
            <a:t>Timeline – Calendar year</a:t>
          </a:r>
          <a:endParaRPr lang="en-US" sz="1600" kern="1200" dirty="0"/>
        </a:p>
      </dsp:txBody>
      <dsp:txXfrm>
        <a:off x="2529522" y="504985"/>
        <a:ext cx="3982151" cy="338489"/>
      </dsp:txXfrm>
    </dsp:sp>
    <dsp:sp modelId="{7CEE2181-CDF9-48AB-871F-832EC3F66510}">
      <dsp:nvSpPr>
        <dsp:cNvPr id="0" name=""/>
        <dsp:cNvSpPr/>
      </dsp:nvSpPr>
      <dsp:spPr>
        <a:xfrm>
          <a:off x="3734104" y="377883"/>
          <a:ext cx="84622" cy="8462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D0F84060-80E9-EF42-91D2-028796643CF5}" type="datetimeFigureOut">
              <a:rPr lang="en-US"/>
              <a:pPr>
                <a:defRPr/>
              </a:pPr>
              <a:t>1/18/16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348E1C92-E934-9B41-BA82-D8BB314A6647}" type="slidenum">
              <a:rPr lang="en-US"/>
              <a:pPr>
                <a:defRPr/>
              </a:pPr>
              <a:t>‹#›</a:t>
            </a:fld>
            <a:endParaRPr lang="en-US" dirty="0"/>
          </a:p>
        </p:txBody>
      </p:sp>
    </p:spTree>
    <p:extLst>
      <p:ext uri="{BB962C8B-B14F-4D97-AF65-F5344CB8AC3E}">
        <p14:creationId xmlns:p14="http://schemas.microsoft.com/office/powerpoint/2010/main" val="27935278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BAA126C2-6569-004B-953F-CDD45D3D5225}" type="datetimeFigureOut">
              <a:rPr lang="en-US"/>
              <a:pPr>
                <a:defRPr/>
              </a:pPr>
              <a:t>1/18/16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1D078A5D-4C4B-834F-96DF-E1B44D73FB0C}" type="slidenum">
              <a:rPr lang="en-US"/>
              <a:pPr>
                <a:defRPr/>
              </a:pPr>
              <a:t>‹#›</a:t>
            </a:fld>
            <a:endParaRPr lang="en-US" dirty="0"/>
          </a:p>
        </p:txBody>
      </p:sp>
    </p:spTree>
    <p:extLst>
      <p:ext uri="{BB962C8B-B14F-4D97-AF65-F5344CB8AC3E}">
        <p14:creationId xmlns:p14="http://schemas.microsoft.com/office/powerpoint/2010/main" val="356729001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00919E-08DB-494A-92DE-33D76BF6C8F0}" type="slidenum">
              <a:rPr lang="en-US" smtClean="0"/>
              <a:pPr/>
              <a:t>21</a:t>
            </a:fld>
            <a:endParaRPr lang="en-US" dirty="0"/>
          </a:p>
        </p:txBody>
      </p:sp>
      <p:sp>
        <p:nvSpPr>
          <p:cNvPr id="5" name="Footer Placeholder 4"/>
          <p:cNvSpPr>
            <a:spLocks noGrp="1"/>
          </p:cNvSpPr>
          <p:nvPr>
            <p:ph type="ftr" sz="quarter" idx="11"/>
          </p:nvPr>
        </p:nvSpPr>
        <p:spPr/>
        <p:txBody>
          <a:bodyPr/>
          <a:lstStyle/>
          <a:p>
            <a:r>
              <a:rPr lang="en-US" smtClean="0"/>
              <a:t>SBND</a:t>
            </a:r>
            <a:endParaRPr lang="en-US" dirty="0"/>
          </a:p>
        </p:txBody>
      </p:sp>
    </p:spTree>
    <p:extLst>
      <p:ext uri="{BB962C8B-B14F-4D97-AF65-F5344CB8AC3E}">
        <p14:creationId xmlns:p14="http://schemas.microsoft.com/office/powerpoint/2010/main" val="2311059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00919E-08DB-494A-92DE-33D76BF6C8F0}" type="slidenum">
              <a:rPr lang="en-US" smtClean="0"/>
              <a:pPr/>
              <a:t>22</a:t>
            </a:fld>
            <a:endParaRPr lang="en-US" dirty="0"/>
          </a:p>
        </p:txBody>
      </p:sp>
      <p:sp>
        <p:nvSpPr>
          <p:cNvPr id="5" name="Footer Placeholder 4"/>
          <p:cNvSpPr>
            <a:spLocks noGrp="1"/>
          </p:cNvSpPr>
          <p:nvPr>
            <p:ph type="ftr" sz="quarter" idx="11"/>
          </p:nvPr>
        </p:nvSpPr>
        <p:spPr/>
        <p:txBody>
          <a:bodyPr/>
          <a:lstStyle/>
          <a:p>
            <a:r>
              <a:rPr lang="en-US" smtClean="0"/>
              <a:t>SBND</a:t>
            </a:r>
            <a:endParaRPr lang="en-US" dirty="0"/>
          </a:p>
        </p:txBody>
      </p:sp>
    </p:spTree>
    <p:extLst>
      <p:ext uri="{BB962C8B-B14F-4D97-AF65-F5344CB8AC3E}">
        <p14:creationId xmlns:p14="http://schemas.microsoft.com/office/powerpoint/2010/main" val="2311059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6226507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vl1pPr>
          </a:lstStyle>
          <a:p>
            <a:pPr>
              <a:defRPr/>
            </a:pPr>
            <a:r>
              <a:rPr lang="en-US" smtClean="0"/>
              <a:t>12/15/15</a:t>
            </a:r>
            <a:endParaRPr lang="en-US"/>
          </a:p>
        </p:txBody>
      </p:sp>
      <p:sp>
        <p:nvSpPr>
          <p:cNvPr id="5" name="Footer Placeholder 4"/>
          <p:cNvSpPr>
            <a:spLocks noGrp="1"/>
          </p:cNvSpPr>
          <p:nvPr>
            <p:ph type="ftr" sz="quarter" idx="15"/>
          </p:nvPr>
        </p:nvSpPr>
        <p:spPr>
          <a:ln/>
        </p:spPr>
        <p:txBody>
          <a:bodyPr/>
          <a:lstStyle>
            <a:lvl1pPr>
              <a:defRPr/>
            </a:lvl1pPr>
          </a:lstStyle>
          <a:p>
            <a:pPr>
              <a:defRPr/>
            </a:pPr>
            <a:r>
              <a:rPr lang="en-US" smtClean="0"/>
              <a:t>R. Rameka - January 2016 PAC</a:t>
            </a:r>
            <a:endParaRPr lang="en-US" b="1"/>
          </a:p>
        </p:txBody>
      </p:sp>
      <p:sp>
        <p:nvSpPr>
          <p:cNvPr id="6" name="Slide Number Placeholder 5"/>
          <p:cNvSpPr>
            <a:spLocks noGrp="1"/>
          </p:cNvSpPr>
          <p:nvPr>
            <p:ph type="sldNum" sz="quarter" idx="16"/>
          </p:nvPr>
        </p:nvSpPr>
        <p:spPr>
          <a:ln/>
        </p:spPr>
        <p:txBody>
          <a:bodyPr/>
          <a:lstStyle>
            <a:lvl1pPr>
              <a:defRPr/>
            </a:lvl1pPr>
          </a:lstStyle>
          <a:p>
            <a:pPr>
              <a:defRPr/>
            </a:pPr>
            <a:fld id="{D9D559BA-6AED-D947-9012-E71916D27D5D}" type="slidenum">
              <a:rPr lang="en-US"/>
              <a:pPr>
                <a:defRPr/>
              </a:pPr>
              <a:t>‹#›</a:t>
            </a:fld>
            <a:endParaRPr lang="en-US" dirty="0"/>
          </a:p>
        </p:txBody>
      </p:sp>
    </p:spTree>
    <p:extLst>
      <p:ext uri="{BB962C8B-B14F-4D97-AF65-F5344CB8AC3E}">
        <p14:creationId xmlns:p14="http://schemas.microsoft.com/office/powerpoint/2010/main" val="2284430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vl1pPr>
          </a:lstStyle>
          <a:p>
            <a:pPr>
              <a:defRPr/>
            </a:pPr>
            <a:r>
              <a:rPr lang="en-US" smtClean="0"/>
              <a:t>12/15/15</a:t>
            </a:r>
            <a:endParaRPr lang="en-US"/>
          </a:p>
        </p:txBody>
      </p:sp>
      <p:sp>
        <p:nvSpPr>
          <p:cNvPr id="5" name="Footer Placeholder 4"/>
          <p:cNvSpPr>
            <a:spLocks noGrp="1"/>
          </p:cNvSpPr>
          <p:nvPr>
            <p:ph type="ftr" sz="quarter" idx="11"/>
          </p:nvPr>
        </p:nvSpPr>
        <p:spPr>
          <a:ln/>
        </p:spPr>
        <p:txBody>
          <a:bodyPr/>
          <a:lstStyle>
            <a:lvl1pPr>
              <a:defRPr/>
            </a:lvl1pPr>
          </a:lstStyle>
          <a:p>
            <a:pPr>
              <a:defRPr/>
            </a:pPr>
            <a:r>
              <a:rPr lang="en-US" smtClean="0"/>
              <a:t>R. Rameka - January 2016 PAC</a:t>
            </a:r>
            <a:endParaRPr lang="en-US" b="1"/>
          </a:p>
        </p:txBody>
      </p:sp>
      <p:sp>
        <p:nvSpPr>
          <p:cNvPr id="8" name="Slide Number Placeholder 5"/>
          <p:cNvSpPr>
            <a:spLocks noGrp="1"/>
          </p:cNvSpPr>
          <p:nvPr>
            <p:ph type="sldNum" sz="quarter" idx="12"/>
          </p:nvPr>
        </p:nvSpPr>
        <p:spPr>
          <a:ln/>
        </p:spPr>
        <p:txBody>
          <a:bodyPr/>
          <a:lstStyle>
            <a:lvl1pPr>
              <a:defRPr/>
            </a:lvl1pPr>
          </a:lstStyle>
          <a:p>
            <a:pPr>
              <a:defRPr/>
            </a:pPr>
            <a:fld id="{7827A3F4-3F22-614E-B707-484E50C5A78C}" type="slidenum">
              <a:rPr lang="en-US"/>
              <a:pPr>
                <a:defRPr/>
              </a:pPr>
              <a:t>‹#›</a:t>
            </a:fld>
            <a:endParaRPr lang="en-US" dirty="0"/>
          </a:p>
        </p:txBody>
      </p:sp>
    </p:spTree>
    <p:extLst>
      <p:ext uri="{BB962C8B-B14F-4D97-AF65-F5344CB8AC3E}">
        <p14:creationId xmlns:p14="http://schemas.microsoft.com/office/powerpoint/2010/main" val="2070812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ln/>
        </p:spPr>
        <p:txBody>
          <a:bodyPr/>
          <a:lstStyle>
            <a:lvl1pPr>
              <a:defRPr/>
            </a:lvl1pPr>
          </a:lstStyle>
          <a:p>
            <a:pPr>
              <a:defRPr/>
            </a:pPr>
            <a:r>
              <a:rPr lang="en-US" smtClean="0"/>
              <a:t>12/15/15</a:t>
            </a:r>
            <a:endParaRPr lang="en-US"/>
          </a:p>
        </p:txBody>
      </p:sp>
      <p:sp>
        <p:nvSpPr>
          <p:cNvPr id="11" name="Footer Placeholder 4"/>
          <p:cNvSpPr>
            <a:spLocks noGrp="1"/>
          </p:cNvSpPr>
          <p:nvPr>
            <p:ph type="ftr" sz="quarter" idx="21"/>
          </p:nvPr>
        </p:nvSpPr>
        <p:spPr>
          <a:ln/>
        </p:spPr>
        <p:txBody>
          <a:bodyPr/>
          <a:lstStyle>
            <a:lvl1pPr>
              <a:defRPr/>
            </a:lvl1pPr>
          </a:lstStyle>
          <a:p>
            <a:pPr>
              <a:defRPr/>
            </a:pPr>
            <a:r>
              <a:rPr lang="en-US" smtClean="0"/>
              <a:t>R. Rameka - January 2016 PAC</a:t>
            </a:r>
            <a:endParaRPr lang="en-US" b="1"/>
          </a:p>
        </p:txBody>
      </p:sp>
      <p:sp>
        <p:nvSpPr>
          <p:cNvPr id="12" name="Slide Number Placeholder 5"/>
          <p:cNvSpPr>
            <a:spLocks noGrp="1"/>
          </p:cNvSpPr>
          <p:nvPr>
            <p:ph type="sldNum" sz="quarter" idx="22"/>
          </p:nvPr>
        </p:nvSpPr>
        <p:spPr>
          <a:ln/>
        </p:spPr>
        <p:txBody>
          <a:bodyPr/>
          <a:lstStyle>
            <a:lvl1pPr>
              <a:defRPr/>
            </a:lvl1pPr>
          </a:lstStyle>
          <a:p>
            <a:pPr>
              <a:defRPr/>
            </a:pPr>
            <a:fld id="{81FF3477-EEDA-414C-9BBA-4207F3BF8B6D}" type="slidenum">
              <a:rPr lang="en-US"/>
              <a:pPr>
                <a:defRPr/>
              </a:pPr>
              <a:t>‹#›</a:t>
            </a:fld>
            <a:endParaRPr lang="en-US" dirty="0"/>
          </a:p>
        </p:txBody>
      </p:sp>
    </p:spTree>
    <p:extLst>
      <p:ext uri="{BB962C8B-B14F-4D97-AF65-F5344CB8AC3E}">
        <p14:creationId xmlns:p14="http://schemas.microsoft.com/office/powerpoint/2010/main" val="4184240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004C97"/>
                </a:solidFill>
              </a:defRPr>
            </a:lvl1pPr>
          </a:lstStyle>
          <a:p>
            <a:pPr>
              <a:defRPr/>
            </a:pPr>
            <a:r>
              <a:rPr lang="en-US" smtClean="0"/>
              <a:t>12/15/15</a:t>
            </a:r>
            <a:endParaRPr lang="en-US"/>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r>
              <a:rPr lang="en-US" smtClean="0"/>
              <a:t>R. Rameka - January 2016 PAC</a:t>
            </a:r>
            <a:endParaRPr lang="en-US" b="1" dirty="0"/>
          </a:p>
        </p:txBody>
      </p:sp>
      <p:sp>
        <p:nvSpPr>
          <p:cNvPr id="6" name="Slide Number Placeholder 5"/>
          <p:cNvSpPr>
            <a:spLocks noGrp="1"/>
          </p:cNvSpPr>
          <p:nvPr>
            <p:ph type="sldNum" sz="quarter" idx="12"/>
          </p:nvPr>
        </p:nvSpPr>
        <p:spPr/>
        <p:txBody>
          <a:bodyPr/>
          <a:lstStyle>
            <a:lvl1pPr>
              <a:defRPr sz="900">
                <a:solidFill>
                  <a:srgbClr val="004C97"/>
                </a:solidFill>
              </a:defRPr>
            </a:lvl1pPr>
          </a:lstStyle>
          <a:p>
            <a:pPr>
              <a:defRPr/>
            </a:pPr>
            <a:fld id="{5D8C642A-7161-BE48-A5C6-CFB94A099A53}" type="slidenum">
              <a:rPr lang="en-US"/>
              <a:pPr>
                <a:defRPr/>
              </a:pPr>
              <a:t>‹#›</a:t>
            </a:fld>
            <a:endParaRPr lang="en-US" dirty="0"/>
          </a:p>
        </p:txBody>
      </p:sp>
    </p:spTree>
    <p:extLst>
      <p:ext uri="{BB962C8B-B14F-4D97-AF65-F5344CB8AC3E}">
        <p14:creationId xmlns:p14="http://schemas.microsoft.com/office/powerpoint/2010/main" val="58445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12/15/15</a:t>
            </a:r>
            <a:endParaRPr lang="en-US"/>
          </a:p>
        </p:txBody>
      </p:sp>
      <p:sp>
        <p:nvSpPr>
          <p:cNvPr id="8" name="Footer Placeholder 4"/>
          <p:cNvSpPr>
            <a:spLocks noGrp="1"/>
          </p:cNvSpPr>
          <p:nvPr>
            <p:ph type="ftr" sz="quarter" idx="20"/>
          </p:nvPr>
        </p:nvSpPr>
        <p:spPr/>
        <p:txBody>
          <a:bodyPr/>
          <a:lstStyle>
            <a:lvl1pPr>
              <a:defRPr/>
            </a:lvl1pPr>
          </a:lstStyle>
          <a:p>
            <a:pPr>
              <a:defRPr/>
            </a:pPr>
            <a:r>
              <a:rPr lang="en-US" smtClean="0"/>
              <a:t>R. Rameka - January 2016 PAC</a:t>
            </a:r>
            <a:endParaRPr lang="en-US" b="1"/>
          </a:p>
        </p:txBody>
      </p:sp>
      <p:sp>
        <p:nvSpPr>
          <p:cNvPr id="9" name="Slide Number Placeholder 5"/>
          <p:cNvSpPr>
            <a:spLocks noGrp="1"/>
          </p:cNvSpPr>
          <p:nvPr>
            <p:ph type="sldNum" sz="quarter" idx="21"/>
          </p:nvPr>
        </p:nvSpPr>
        <p:spPr/>
        <p:txBody>
          <a:bodyPr/>
          <a:lstStyle>
            <a:lvl1pPr>
              <a:defRPr/>
            </a:lvl1pPr>
          </a:lstStyle>
          <a:p>
            <a:pPr>
              <a:defRPr/>
            </a:pPr>
            <a:fld id="{B72DDD28-02B0-5D40-B235-66C47FDE17B6}" type="slidenum">
              <a:rPr lang="en-US"/>
              <a:pPr>
                <a:defRPr/>
              </a:pPr>
              <a:t>‹#›</a:t>
            </a:fld>
            <a:endParaRPr lang="en-US" dirty="0"/>
          </a:p>
        </p:txBody>
      </p:sp>
    </p:spTree>
    <p:extLst>
      <p:ext uri="{BB962C8B-B14F-4D97-AF65-F5344CB8AC3E}">
        <p14:creationId xmlns:p14="http://schemas.microsoft.com/office/powerpoint/2010/main" val="3204719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12/15/15</a:t>
            </a:r>
            <a:endParaRPr lang="en-US"/>
          </a:p>
        </p:txBody>
      </p:sp>
      <p:sp>
        <p:nvSpPr>
          <p:cNvPr id="6" name="Footer Placeholder 4"/>
          <p:cNvSpPr>
            <a:spLocks noGrp="1"/>
          </p:cNvSpPr>
          <p:nvPr>
            <p:ph type="ftr" sz="quarter" idx="17"/>
          </p:nvPr>
        </p:nvSpPr>
        <p:spPr/>
        <p:txBody>
          <a:bodyPr/>
          <a:lstStyle>
            <a:lvl1pPr>
              <a:defRPr/>
            </a:lvl1pPr>
          </a:lstStyle>
          <a:p>
            <a:pPr>
              <a:defRPr/>
            </a:pPr>
            <a:r>
              <a:rPr lang="en-US" smtClean="0"/>
              <a:t>R. Rameka - January 2016 PAC</a:t>
            </a:r>
            <a:endParaRPr lang="en-US" b="1"/>
          </a:p>
        </p:txBody>
      </p:sp>
      <p:sp>
        <p:nvSpPr>
          <p:cNvPr id="7" name="Slide Number Placeholder 5"/>
          <p:cNvSpPr>
            <a:spLocks noGrp="1"/>
          </p:cNvSpPr>
          <p:nvPr>
            <p:ph type="sldNum" sz="quarter" idx="18"/>
          </p:nvPr>
        </p:nvSpPr>
        <p:spPr/>
        <p:txBody>
          <a:bodyPr/>
          <a:lstStyle>
            <a:lvl1pPr>
              <a:defRPr/>
            </a:lvl1pPr>
          </a:lstStyle>
          <a:p>
            <a:pPr>
              <a:defRPr/>
            </a:pPr>
            <a:fld id="{1FAA0BEF-3A5B-2642-9800-E4ADAE74B54D}" type="slidenum">
              <a:rPr lang="en-US"/>
              <a:pPr>
                <a:defRPr/>
              </a:pPr>
              <a:t>‹#›</a:t>
            </a:fld>
            <a:endParaRPr lang="en-US" dirty="0"/>
          </a:p>
        </p:txBody>
      </p:sp>
    </p:spTree>
    <p:extLst>
      <p:ext uri="{BB962C8B-B14F-4D97-AF65-F5344CB8AC3E}">
        <p14:creationId xmlns:p14="http://schemas.microsoft.com/office/powerpoint/2010/main" val="556701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12/15/15</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R. Rameka - January 2016 PAC</a:t>
            </a:r>
            <a:endParaRPr lang="en-US" b="1"/>
          </a:p>
        </p:txBody>
      </p:sp>
      <p:sp>
        <p:nvSpPr>
          <p:cNvPr id="7" name="Slide Number Placeholder 5"/>
          <p:cNvSpPr>
            <a:spLocks noGrp="1"/>
          </p:cNvSpPr>
          <p:nvPr>
            <p:ph type="sldNum" sz="quarter" idx="12"/>
          </p:nvPr>
        </p:nvSpPr>
        <p:spPr/>
        <p:txBody>
          <a:bodyPr/>
          <a:lstStyle>
            <a:lvl1pPr>
              <a:defRPr/>
            </a:lvl1pPr>
          </a:lstStyle>
          <a:p>
            <a:pPr>
              <a:defRPr/>
            </a:pPr>
            <a:fld id="{86070669-44B0-CD4F-8A2C-0B05D5A512D2}" type="slidenum">
              <a:rPr lang="en-US"/>
              <a:pPr>
                <a:defRPr/>
              </a:pPr>
              <a:t>‹#›</a:t>
            </a:fld>
            <a:endParaRPr lang="en-US" dirty="0"/>
          </a:p>
        </p:txBody>
      </p:sp>
    </p:spTree>
    <p:extLst>
      <p:ext uri="{BB962C8B-B14F-4D97-AF65-F5344CB8AC3E}">
        <p14:creationId xmlns:p14="http://schemas.microsoft.com/office/powerpoint/2010/main" val="319605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12/15/15</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R. Rameka - January 2016 PAC</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12/15/15</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R. Rameka - January 2016 PAC</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12/15/2015</a:t>
            </a:r>
            <a:endParaRPr lang="en-US" dirty="0"/>
          </a:p>
        </p:txBody>
      </p:sp>
      <p:sp>
        <p:nvSpPr>
          <p:cNvPr id="3" name="Footer Placeholder 2"/>
          <p:cNvSpPr>
            <a:spLocks noGrp="1"/>
          </p:cNvSpPr>
          <p:nvPr>
            <p:ph type="ftr" sz="quarter" idx="11"/>
          </p:nvPr>
        </p:nvSpPr>
        <p:spPr/>
        <p:txBody>
          <a:bodyPr/>
          <a:lstStyle/>
          <a:p>
            <a:r>
              <a:rPr lang="en-US" smtClean="0"/>
              <a:t>Ting Miao / SBND</a:t>
            </a:r>
            <a:endParaRPr lang="en-US" dirty="0"/>
          </a:p>
        </p:txBody>
      </p:sp>
      <p:sp>
        <p:nvSpPr>
          <p:cNvPr id="4" name="Slide Number Placeholder 3"/>
          <p:cNvSpPr>
            <a:spLocks noGrp="1"/>
          </p:cNvSpPr>
          <p:nvPr>
            <p:ph type="sldNum" sz="quarter" idx="12"/>
          </p:nvPr>
        </p:nvSpPr>
        <p:spPr/>
        <p:txBody>
          <a:bodyPr/>
          <a:lstStyle/>
          <a:p>
            <a:fld id="{2E6C8CC7-F89C-4B6E-BAFB-786CF2D0A6EA}" type="slidenum">
              <a:rPr lang="en-US" smtClean="0"/>
              <a:pPr/>
              <a:t>‹#›</a:t>
            </a:fld>
            <a:endParaRPr lang="en-US" dirty="0"/>
          </a:p>
        </p:txBody>
      </p:sp>
      <p:sp>
        <p:nvSpPr>
          <p:cNvPr id="7" name="Rectangle 6"/>
          <p:cNvSpPr/>
          <p:nvPr userDrawn="1"/>
        </p:nvSpPr>
        <p:spPr>
          <a:xfrm>
            <a:off x="0" y="577025"/>
            <a:ext cx="9144000" cy="72681"/>
          </a:xfrm>
          <a:prstGeom prst="rect">
            <a:avLst/>
          </a:prstGeom>
          <a:gradFill flip="none" rotWithShape="1">
            <a:gsLst>
              <a:gs pos="15000">
                <a:srgbClr val="1E376D"/>
              </a:gs>
              <a:gs pos="76000">
                <a:srgbClr val="01A1DD"/>
              </a:gs>
              <a:gs pos="100000">
                <a:schemeClr val="bg1">
                  <a:lumMod val="9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ext Placeholder 15"/>
          <p:cNvSpPr>
            <a:spLocks noGrp="1"/>
          </p:cNvSpPr>
          <p:nvPr>
            <p:ph idx="1" hasCustomPrompt="1"/>
          </p:nvPr>
        </p:nvSpPr>
        <p:spPr>
          <a:xfrm>
            <a:off x="49442" y="1150904"/>
            <a:ext cx="9040102" cy="5221590"/>
          </a:xfrm>
          <a:prstGeom prst="rect">
            <a:avLst/>
          </a:prstGeom>
        </p:spPr>
        <p:txBody>
          <a:bodyPr vert="horz" lIns="91440" tIns="45720" rIns="91440" bIns="45720" rtlCol="0">
            <a:normAutofit/>
          </a:bodyPr>
          <a:lstStyle>
            <a:lvl3pPr>
              <a:defRPr i="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itle Placeholder 13"/>
          <p:cNvSpPr>
            <a:spLocks noGrp="1"/>
          </p:cNvSpPr>
          <p:nvPr>
            <p:ph type="title"/>
          </p:nvPr>
        </p:nvSpPr>
        <p:spPr>
          <a:xfrm>
            <a:off x="0" y="-1"/>
            <a:ext cx="7984280" cy="642419"/>
          </a:xfrm>
          <a:prstGeom prst="rect">
            <a:avLst/>
          </a:prstGeom>
        </p:spPr>
        <p:txBody>
          <a:bodyPr vert="horz" wrap="none" lIns="91440" tIns="45720" rIns="91440" bIns="45720" rtlCol="0" anchor="ctr">
            <a:normAutofit/>
          </a:bodyPr>
          <a:lstStyle/>
          <a:p>
            <a:r>
              <a:rPr lang="en-US" dirty="0"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71262" y="0"/>
            <a:ext cx="872737" cy="872737"/>
          </a:xfrm>
          <a:prstGeom prst="rect">
            <a:avLst/>
          </a:prstGeom>
        </p:spPr>
      </p:pic>
    </p:spTree>
    <p:extLst>
      <p:ext uri="{BB962C8B-B14F-4D97-AF65-F5344CB8AC3E}">
        <p14:creationId xmlns:p14="http://schemas.microsoft.com/office/powerpoint/2010/main" val="1034386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vl1pPr>
          </a:lstStyle>
          <a:p>
            <a:pPr>
              <a:defRPr/>
            </a:pPr>
            <a:r>
              <a:rPr lang="en-US" smtClean="0"/>
              <a:t>12/15/15</a:t>
            </a:r>
            <a:endParaRPr lang="en-US"/>
          </a:p>
        </p:txBody>
      </p:sp>
      <p:sp>
        <p:nvSpPr>
          <p:cNvPr id="4" name="Footer Placeholder 4"/>
          <p:cNvSpPr>
            <a:spLocks noGrp="1"/>
          </p:cNvSpPr>
          <p:nvPr>
            <p:ph type="ftr" sz="quarter" idx="15"/>
          </p:nvPr>
        </p:nvSpPr>
        <p:spPr>
          <a:ln/>
        </p:spPr>
        <p:txBody>
          <a:bodyPr/>
          <a:lstStyle>
            <a:lvl1pPr>
              <a:defRPr/>
            </a:lvl1pPr>
          </a:lstStyle>
          <a:p>
            <a:pPr>
              <a:defRPr/>
            </a:pPr>
            <a:r>
              <a:rPr lang="en-US" smtClean="0"/>
              <a:t>R. Rameka - January 2016 PAC</a:t>
            </a:r>
            <a:endParaRPr lang="en-US" b="1"/>
          </a:p>
        </p:txBody>
      </p:sp>
      <p:sp>
        <p:nvSpPr>
          <p:cNvPr id="5" name="Slide Number Placeholder 5"/>
          <p:cNvSpPr>
            <a:spLocks noGrp="1"/>
          </p:cNvSpPr>
          <p:nvPr>
            <p:ph type="sldNum" sz="quarter" idx="16"/>
          </p:nvPr>
        </p:nvSpPr>
        <p:spPr>
          <a:ln/>
        </p:spPr>
        <p:txBody>
          <a:bodyPr/>
          <a:lstStyle>
            <a:lvl1pPr>
              <a:defRPr/>
            </a:lvl1pPr>
          </a:lstStyle>
          <a:p>
            <a:pPr>
              <a:defRPr/>
            </a:pPr>
            <a:fld id="{38D46405-6504-0946-9327-80DDED00FE13}" type="slidenum">
              <a:rPr lang="en-US"/>
              <a:pPr>
                <a:defRPr/>
              </a:pPr>
              <a:t>‹#›</a:t>
            </a:fld>
            <a:endParaRPr lang="en-US" dirty="0"/>
          </a:p>
        </p:txBody>
      </p:sp>
    </p:spTree>
    <p:extLst>
      <p:ext uri="{BB962C8B-B14F-4D97-AF65-F5344CB8AC3E}">
        <p14:creationId xmlns:p14="http://schemas.microsoft.com/office/powerpoint/2010/main" val="25653740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theme" Target="../theme/theme2.xml"/><Relationship Id="rId6" Type="http://schemas.openxmlformats.org/officeDocument/2006/relationships/image" Target="../media/image5.png"/><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004C97"/>
                </a:solidFill>
                <a:latin typeface="Helvetica"/>
              </a:defRPr>
            </a:lvl1pPr>
          </a:lstStyle>
          <a:p>
            <a:pPr>
              <a:defRPr/>
            </a:pPr>
            <a:r>
              <a:rPr lang="en-US" smtClean="0"/>
              <a:t>12/15/15</a:t>
            </a:r>
            <a:endParaRPr 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defRPr>
            </a:lvl1pPr>
          </a:lstStyle>
          <a:p>
            <a:pPr>
              <a:defRPr/>
            </a:pPr>
            <a:r>
              <a:rPr lang="en-US" smtClean="0"/>
              <a:t>R. Rameka - January 2016 PAC</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004C97"/>
                </a:solidFill>
                <a:latin typeface="Helvetica"/>
              </a:defRPr>
            </a:lvl1pPr>
          </a:lstStyle>
          <a:p>
            <a:pPr>
              <a:defRPr/>
            </a:pPr>
            <a:fld id="{FAC5E1EA-A7AA-CD4B-BFA4-D96F2183DC56}" type="slidenum">
              <a:rPr lang="en-US"/>
              <a:pPr>
                <a:defRPr/>
              </a:pPr>
              <a:t>‹#›</a:t>
            </a:fld>
            <a:endParaRPr lang="en-US" dirty="0"/>
          </a:p>
        </p:txBody>
      </p:sp>
      <p:pic>
        <p:nvPicPr>
          <p:cNvPr id="1029" name="Picture 2" descr="HeaderFooter_0060314.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7" r:id="rId1"/>
    <p:sldLayoutId id="2147484098" r:id="rId2"/>
    <p:sldLayoutId id="2147484090" r:id="rId3"/>
    <p:sldLayoutId id="2147484091" r:id="rId4"/>
    <p:sldLayoutId id="2147484092" r:id="rId5"/>
    <p:sldLayoutId id="2147484099" r:id="rId6"/>
    <p:sldLayoutId id="2147484100" r:id="rId7"/>
    <p:sldLayoutId id="2147484101" r:id="rId8"/>
  </p:sldLayoutIdLst>
  <p:timing>
    <p:tnLst>
      <p:par>
        <p:cTn xmlns:p14="http://schemas.microsoft.com/office/powerpoint/2010/main" id="1" dur="indefinite" restart="never" nodeType="tmRoot"/>
      </p:par>
    </p:tnLst>
  </p:timing>
  <p:hf hdr="0" dt="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charset="0"/>
                <a:cs typeface="Helvetica" charset="0"/>
              </a:defRPr>
            </a:lvl1pPr>
          </a:lstStyle>
          <a:p>
            <a:pPr>
              <a:defRPr/>
            </a:pPr>
            <a:r>
              <a:rPr lang="en-US" smtClean="0"/>
              <a:t>12/15/15</a:t>
            </a:r>
            <a:endParaRPr 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defRPr>
            </a:lvl1pPr>
          </a:lstStyle>
          <a:p>
            <a:pPr>
              <a:defRPr/>
            </a:pPr>
            <a:r>
              <a:rPr lang="en-US" smtClean="0"/>
              <a:t>R. Rameka - January 2016 PAC</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defRPr>
            </a:lvl1pPr>
          </a:lstStyle>
          <a:p>
            <a:pPr>
              <a:defRPr/>
            </a:pPr>
            <a:fld id="{02FC6FEC-74EF-3A40-9D16-3C768FCC023F}" type="slidenum">
              <a:rPr lang="en-US"/>
              <a:pPr>
                <a:defRPr/>
              </a:pPr>
              <a:t>‹#›</a:t>
            </a:fld>
            <a:endParaRPr lang="en-US" dirty="0"/>
          </a:p>
        </p:txBody>
      </p:sp>
      <p:pic>
        <p:nvPicPr>
          <p:cNvPr id="717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Lst>
  <p:timing>
    <p:tnLst>
      <p:par>
        <p:cTn xmlns:p14="http://schemas.microsoft.com/office/powerpoint/2010/main" id="1" dur="indefinite" restart="never" nodeType="tmRoot"/>
      </p:par>
    </p:tnLst>
  </p:timing>
  <p:hf hdr="0" dt="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5" Type="http://schemas.openxmlformats.org/officeDocument/2006/relationships/image" Target="../media/image16.jpg"/><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g"/><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 Id="rId3"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emf"/><Relationship Id="rId16" Type="http://schemas.openxmlformats.org/officeDocument/2006/relationships/image" Target="../media/image42.png"/><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jpeg"/><Relationship Id="rId10"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emf"/><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emf"/><Relationship Id="rId3" Type="http://schemas.openxmlformats.org/officeDocument/2006/relationships/image" Target="../media/image48.emf"/></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eb.fnal.gov/collaboration/sbn/_layouts/15/start.aspx%23/SitePages/SBN_Agreements.aspx" TargetMode="External"/><Relationship Id="rId3" Type="http://schemas.openxmlformats.org/officeDocument/2006/relationships/image" Target="../media/image49.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 Id="rId3"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 Id="rId3"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tif"/><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hyperlink" Target="http://sbn-docdb.fnal.gov:8080/cgi-bin/ShowDocument?docid=269"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pPr eaLnBrk="1" hangingPunct="1"/>
            <a:r>
              <a:rPr lang="en-US" dirty="0" smtClean="0">
                <a:latin typeface="Helvetica" charset="0"/>
              </a:rPr>
              <a:t>Short Baseline Neutrino Program (SBN) </a:t>
            </a:r>
            <a:br>
              <a:rPr lang="en-US" dirty="0" smtClean="0">
                <a:latin typeface="Helvetica" charset="0"/>
              </a:rPr>
            </a:br>
            <a:r>
              <a:rPr lang="en-US" dirty="0">
                <a:latin typeface="Helvetica" charset="0"/>
              </a:rPr>
              <a:t/>
            </a:r>
            <a:br>
              <a:rPr lang="en-US" dirty="0">
                <a:latin typeface="Helvetica" charset="0"/>
              </a:rPr>
            </a:br>
            <a:r>
              <a:rPr lang="en-US" dirty="0" smtClean="0">
                <a:latin typeface="Helvetica" charset="0"/>
              </a:rPr>
              <a:t/>
            </a:r>
            <a:br>
              <a:rPr lang="en-US" dirty="0" smtClean="0">
                <a:latin typeface="Helvetica" charset="0"/>
              </a:rPr>
            </a:br>
            <a:r>
              <a:rPr lang="en-US" dirty="0">
                <a:latin typeface="Helvetica" charset="0"/>
              </a:rPr>
              <a:t/>
            </a:r>
            <a:br>
              <a:rPr lang="en-US" dirty="0">
                <a:latin typeface="Helvetica" charset="0"/>
              </a:rPr>
            </a:br>
            <a:r>
              <a:rPr lang="en-US" dirty="0" smtClean="0">
                <a:latin typeface="Helvetica" charset="0"/>
              </a:rPr>
              <a:t/>
            </a:r>
            <a:br>
              <a:rPr lang="en-US" dirty="0" smtClean="0">
                <a:latin typeface="Helvetica" charset="0"/>
              </a:rPr>
            </a:br>
            <a:r>
              <a:rPr lang="en-US" dirty="0">
                <a:latin typeface="Helvetica" charset="0"/>
              </a:rPr>
              <a:t/>
            </a:r>
            <a:br>
              <a:rPr lang="en-US" dirty="0">
                <a:latin typeface="Helvetica" charset="0"/>
              </a:rPr>
            </a:br>
            <a:endParaRPr lang="en-US" dirty="0">
              <a:latin typeface="Helvetica" charset="0"/>
            </a:endParaRPr>
          </a:p>
        </p:txBody>
      </p:sp>
      <p:sp>
        <p:nvSpPr>
          <p:cNvPr id="14338" name="Text Placeholder 2"/>
          <p:cNvSpPr>
            <a:spLocks noGrp="1"/>
          </p:cNvSpPr>
          <p:nvPr>
            <p:ph type="body" sz="quarter" idx="10"/>
          </p:nvPr>
        </p:nvSpPr>
        <p:spPr bwMode="auto">
          <a:xfrm>
            <a:off x="806450" y="4841875"/>
            <a:ext cx="7526338"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dirty="0" smtClean="0">
                <a:latin typeface="Helvetica" charset="0"/>
              </a:rPr>
              <a:t>Gina Rameika, Neutrino Division Head</a:t>
            </a:r>
            <a:endParaRPr lang="en-US" dirty="0">
              <a:latin typeface="Helvetica" charset="0"/>
            </a:endParaRPr>
          </a:p>
          <a:p>
            <a:pPr eaLnBrk="1" hangingPunct="1"/>
            <a:r>
              <a:rPr lang="en-US" dirty="0" smtClean="0">
                <a:latin typeface="Helvetica" charset="0"/>
              </a:rPr>
              <a:t>January 2016 PAC</a:t>
            </a:r>
            <a:endParaRPr lang="en-US" dirty="0">
              <a:latin typeface="Helvetica" charset="0"/>
            </a:endParaRPr>
          </a:p>
          <a:p>
            <a:pPr eaLnBrk="1" hangingPunct="1"/>
            <a:r>
              <a:rPr lang="en-US" dirty="0" smtClean="0">
                <a:latin typeface="Helvetica" charset="0"/>
              </a:rPr>
              <a:t>19 January 2016</a:t>
            </a:r>
            <a:endParaRPr lang="en-US" dirty="0">
              <a:latin typeface="Helvetica" charset="0"/>
            </a:endParaRPr>
          </a:p>
          <a:p>
            <a:pPr eaLnBrk="1" hangingPunct="1"/>
            <a:endParaRPr lang="en-US" dirty="0">
              <a:latin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SBN </a:t>
            </a:r>
            <a:r>
              <a:rPr lang="en-US" dirty="0" smtClean="0"/>
              <a:t>Work Breakdown</a:t>
            </a:r>
            <a:endParaRPr lang="en-US" dirty="0"/>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70" y="889250"/>
            <a:ext cx="8491560" cy="5210730"/>
          </a:xfrm>
          <a:prstGeom prst="rect">
            <a:avLst/>
          </a:prstGeom>
        </p:spPr>
      </p:pic>
      <p:sp>
        <p:nvSpPr>
          <p:cNvPr id="2" name="Rectangle 1"/>
          <p:cNvSpPr/>
          <p:nvPr/>
        </p:nvSpPr>
        <p:spPr>
          <a:xfrm>
            <a:off x="228600" y="2576759"/>
            <a:ext cx="1892105" cy="18616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138887" y="901579"/>
            <a:ext cx="1734193" cy="15888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6229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Helvetica" charset="0"/>
              </a:rPr>
              <a:t>SBN Program – Three detectors</a:t>
            </a:r>
            <a:endParaRPr lang="en-US" dirty="0"/>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99" y="787400"/>
            <a:ext cx="8762800" cy="3266291"/>
          </a:xfrm>
          <a:prstGeom prst="rect">
            <a:avLst/>
          </a:prstGeom>
          <a:ln>
            <a:solidFill>
              <a:schemeClr val="accent6">
                <a:lumMod val="50000"/>
              </a:schemeClr>
            </a:solidFill>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9243" y="4074011"/>
            <a:ext cx="3643887" cy="2161627"/>
          </a:xfrm>
          <a:prstGeom prst="rect">
            <a:avLst/>
          </a:prstGeom>
          <a:ln>
            <a:solidFill>
              <a:schemeClr val="accent6">
                <a:lumMod val="50000"/>
              </a:schemeClr>
            </a:solidFill>
          </a:ln>
          <a:effectLst>
            <a:outerShdw blurRad="50800" dist="38100" dir="2700000" algn="tl" rotWithShape="0">
              <a:srgbClr val="000000">
                <a:alpha val="43000"/>
              </a:srgbClr>
            </a:outerShdw>
          </a:effectLst>
        </p:spPr>
      </p:pic>
      <p:cxnSp>
        <p:nvCxnSpPr>
          <p:cNvPr id="9" name="Straight Arrow Connector 8"/>
          <p:cNvCxnSpPr/>
          <p:nvPr/>
        </p:nvCxnSpPr>
        <p:spPr>
          <a:xfrm flipH="1">
            <a:off x="5334645" y="5326050"/>
            <a:ext cx="3569708" cy="646441"/>
          </a:xfrm>
          <a:prstGeom prst="straightConnector1">
            <a:avLst/>
          </a:prstGeom>
          <a:ln>
            <a:solidFill>
              <a:srgbClr val="FFFF00"/>
            </a:solidFill>
            <a:prstDash val="dash"/>
            <a:tailEnd type="arrow"/>
          </a:ln>
        </p:spPr>
        <p:style>
          <a:lnRef idx="2">
            <a:schemeClr val="accent1"/>
          </a:lnRef>
          <a:fillRef idx="0">
            <a:schemeClr val="accent1"/>
          </a:fillRef>
          <a:effectRef idx="1">
            <a:schemeClr val="accent1"/>
          </a:effectRef>
          <a:fontRef idx="minor">
            <a:schemeClr val="tx1"/>
          </a:fontRef>
        </p:style>
      </p:cxnSp>
      <p:pic>
        <p:nvPicPr>
          <p:cNvPr id="10" name="Content Placeholder 2"/>
          <p:cNvPicPr>
            <a:picLocks noChangeAspect="1"/>
          </p:cNvPicPr>
          <p:nvPr/>
        </p:nvPicPr>
        <p:blipFill rotWithShape="1">
          <a:blip r:embed="rId4">
            <a:extLst>
              <a:ext uri="{28A0092B-C50C-407E-A947-70E740481C1C}">
                <a14:useLocalDpi xmlns:a14="http://schemas.microsoft.com/office/drawing/2010/main" val="0"/>
              </a:ext>
            </a:extLst>
          </a:blip>
          <a:srcRect t="8319" b="6"/>
          <a:stretch/>
        </p:blipFill>
        <p:spPr>
          <a:xfrm>
            <a:off x="177630" y="4077978"/>
            <a:ext cx="5098728" cy="2145331"/>
          </a:xfrm>
          <a:prstGeom prst="rect">
            <a:avLst/>
          </a:prstGeom>
          <a:ln>
            <a:solidFill>
              <a:srgbClr val="154D81"/>
            </a:solidFill>
          </a:ln>
          <a:effectLst>
            <a:outerShdw blurRad="50800" dist="38100" dir="2700000" algn="tl" rotWithShape="0">
              <a:prstClr val="black">
                <a:alpha val="40000"/>
              </a:prstClr>
            </a:outerShdw>
          </a:effectLst>
        </p:spPr>
      </p:pic>
      <p:sp>
        <p:nvSpPr>
          <p:cNvPr id="11" name="Oval 10"/>
          <p:cNvSpPr/>
          <p:nvPr/>
        </p:nvSpPr>
        <p:spPr>
          <a:xfrm>
            <a:off x="2226350" y="3203558"/>
            <a:ext cx="498022" cy="473528"/>
          </a:xfrm>
          <a:prstGeom prst="ellipse">
            <a:avLst/>
          </a:prstGeom>
          <a:solidFill>
            <a:schemeClr val="bg1">
              <a:alpha val="25000"/>
            </a:schemeClr>
          </a:solidFill>
          <a:ln w="158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c 11"/>
          <p:cNvSpPr/>
          <p:nvPr/>
        </p:nvSpPr>
        <p:spPr>
          <a:xfrm flipH="1">
            <a:off x="2007040" y="3508927"/>
            <a:ext cx="801413" cy="1087062"/>
          </a:xfrm>
          <a:prstGeom prst="arc">
            <a:avLst>
              <a:gd name="adj1" fmla="val 17345736"/>
              <a:gd name="adj2" fmla="val 4736387"/>
            </a:avLst>
          </a:prstGeom>
          <a:ln w="12700">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Oval 12"/>
          <p:cNvSpPr/>
          <p:nvPr/>
        </p:nvSpPr>
        <p:spPr>
          <a:xfrm>
            <a:off x="7001011" y="2994434"/>
            <a:ext cx="498022" cy="473528"/>
          </a:xfrm>
          <a:prstGeom prst="ellipse">
            <a:avLst/>
          </a:prstGeom>
          <a:solidFill>
            <a:schemeClr val="bg1">
              <a:alpha val="25000"/>
            </a:schemeClr>
          </a:solidFill>
          <a:ln w="158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040463" y="5701644"/>
            <a:ext cx="1289984" cy="523220"/>
          </a:xfrm>
          <a:prstGeom prst="rect">
            <a:avLst/>
          </a:prstGeom>
          <a:noFill/>
          <a:ln>
            <a:solidFill>
              <a:schemeClr val="accent6">
                <a:lumMod val="50000"/>
              </a:schemeClr>
            </a:solidFill>
          </a:ln>
          <a:effectLst>
            <a:outerShdw blurRad="50800" dist="38100" dir="2700000" algn="tl" rotWithShape="0">
              <a:srgbClr val="000000">
                <a:alpha val="43000"/>
              </a:srgbClr>
            </a:outerShdw>
          </a:effectLst>
        </p:spPr>
        <p:txBody>
          <a:bodyPr wrap="square" rtlCol="0">
            <a:spAutoFit/>
          </a:bodyPr>
          <a:lstStyle/>
          <a:p>
            <a:pPr algn="ctr"/>
            <a:r>
              <a:rPr lang="en-US" sz="1400" b="1" dirty="0" smtClean="0">
                <a:solidFill>
                  <a:schemeClr val="bg1"/>
                </a:solidFill>
              </a:rPr>
              <a:t>Icarus – T600</a:t>
            </a:r>
          </a:p>
          <a:p>
            <a:pPr algn="ctr"/>
            <a:r>
              <a:rPr lang="en-US" sz="1400" b="1" dirty="0" smtClean="0">
                <a:solidFill>
                  <a:schemeClr val="bg1"/>
                </a:solidFill>
              </a:rPr>
              <a:t>(relocated)</a:t>
            </a:r>
          </a:p>
        </p:txBody>
      </p:sp>
      <p:sp>
        <p:nvSpPr>
          <p:cNvPr id="15" name="Oval 14"/>
          <p:cNvSpPr/>
          <p:nvPr/>
        </p:nvSpPr>
        <p:spPr>
          <a:xfrm>
            <a:off x="3566735" y="3137478"/>
            <a:ext cx="498022" cy="473528"/>
          </a:xfrm>
          <a:prstGeom prst="ellipse">
            <a:avLst/>
          </a:prstGeom>
          <a:solidFill>
            <a:schemeClr val="bg1">
              <a:alpha val="25000"/>
            </a:schemeClr>
          </a:solidFill>
          <a:ln w="158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c 15"/>
          <p:cNvSpPr/>
          <p:nvPr/>
        </p:nvSpPr>
        <p:spPr>
          <a:xfrm rot="19217416">
            <a:off x="3867652" y="3279805"/>
            <a:ext cx="951688" cy="1698259"/>
          </a:xfrm>
          <a:prstGeom prst="arc">
            <a:avLst>
              <a:gd name="adj1" fmla="val 17345736"/>
              <a:gd name="adj2" fmla="val 4680837"/>
            </a:avLst>
          </a:prstGeom>
          <a:ln w="12700">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3351669" y="5536180"/>
            <a:ext cx="1037811" cy="276999"/>
          </a:xfrm>
          <a:prstGeom prst="rect">
            <a:avLst/>
          </a:prstGeom>
          <a:noFill/>
        </p:spPr>
        <p:txBody>
          <a:bodyPr wrap="square" rtlCol="0">
            <a:spAutoFit/>
          </a:bodyPr>
          <a:lstStyle/>
          <a:p>
            <a:pPr algn="ctr"/>
            <a:r>
              <a:rPr lang="en-US" sz="1200" dirty="0" err="1" smtClean="0">
                <a:solidFill>
                  <a:schemeClr val="bg1"/>
                </a:solidFill>
              </a:rPr>
              <a:t>MiniBooNE</a:t>
            </a:r>
            <a:endParaRPr lang="en-US" sz="1200" dirty="0" smtClean="0">
              <a:solidFill>
                <a:schemeClr val="bg1"/>
              </a:solidFill>
            </a:endParaRPr>
          </a:p>
        </p:txBody>
      </p:sp>
      <p:sp>
        <p:nvSpPr>
          <p:cNvPr id="18" name="TextBox 17"/>
          <p:cNvSpPr txBox="1"/>
          <p:nvPr/>
        </p:nvSpPr>
        <p:spPr>
          <a:xfrm>
            <a:off x="4203754" y="5413983"/>
            <a:ext cx="1148975" cy="738664"/>
          </a:xfrm>
          <a:prstGeom prst="rect">
            <a:avLst/>
          </a:prstGeom>
          <a:noFill/>
        </p:spPr>
        <p:txBody>
          <a:bodyPr wrap="square" rtlCol="0">
            <a:spAutoFit/>
          </a:bodyPr>
          <a:lstStyle/>
          <a:p>
            <a:pPr algn="ctr"/>
            <a:r>
              <a:rPr lang="en-US" sz="1400" b="1" dirty="0" err="1" smtClean="0">
                <a:solidFill>
                  <a:schemeClr val="bg1"/>
                </a:solidFill>
              </a:rPr>
              <a:t>MicroBooNE</a:t>
            </a:r>
            <a:r>
              <a:rPr lang="en-US" sz="1400" b="1" dirty="0" smtClean="0">
                <a:solidFill>
                  <a:schemeClr val="bg1"/>
                </a:solidFill>
              </a:rPr>
              <a:t>(operating)</a:t>
            </a:r>
          </a:p>
          <a:p>
            <a:pPr algn="ctr"/>
            <a:endParaRPr lang="en-US" sz="1400" b="1" dirty="0">
              <a:solidFill>
                <a:schemeClr val="bg1"/>
              </a:solidFill>
            </a:endParaRPr>
          </a:p>
        </p:txBody>
      </p:sp>
      <p:sp>
        <p:nvSpPr>
          <p:cNvPr id="19" name="TextBox 18"/>
          <p:cNvSpPr txBox="1"/>
          <p:nvPr/>
        </p:nvSpPr>
        <p:spPr>
          <a:xfrm>
            <a:off x="7636932" y="5559317"/>
            <a:ext cx="1066677" cy="523220"/>
          </a:xfrm>
          <a:prstGeom prst="rect">
            <a:avLst/>
          </a:prstGeom>
          <a:noFill/>
        </p:spPr>
        <p:txBody>
          <a:bodyPr wrap="square" rtlCol="0">
            <a:spAutoFit/>
          </a:bodyPr>
          <a:lstStyle/>
          <a:p>
            <a:pPr algn="ctr"/>
            <a:r>
              <a:rPr lang="en-US" sz="1400" b="1" dirty="0" smtClean="0">
                <a:solidFill>
                  <a:schemeClr val="bg1"/>
                </a:solidFill>
              </a:rPr>
              <a:t>SBND</a:t>
            </a:r>
          </a:p>
          <a:p>
            <a:pPr algn="ctr"/>
            <a:r>
              <a:rPr lang="en-US" sz="1400" b="1" dirty="0" smtClean="0">
                <a:solidFill>
                  <a:schemeClr val="bg1"/>
                </a:solidFill>
              </a:rPr>
              <a:t>(new)</a:t>
            </a:r>
          </a:p>
        </p:txBody>
      </p:sp>
      <p:cxnSp>
        <p:nvCxnSpPr>
          <p:cNvPr id="20" name="Straight Arrow Connector 19"/>
          <p:cNvCxnSpPr/>
          <p:nvPr/>
        </p:nvCxnSpPr>
        <p:spPr>
          <a:xfrm flipH="1">
            <a:off x="161066" y="5153755"/>
            <a:ext cx="5108094" cy="726345"/>
          </a:xfrm>
          <a:prstGeom prst="straightConnector1">
            <a:avLst/>
          </a:prstGeom>
          <a:ln>
            <a:solidFill>
              <a:srgbClr val="FFFF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390829" y="5427024"/>
            <a:ext cx="318291" cy="400110"/>
          </a:xfrm>
          <a:prstGeom prst="rect">
            <a:avLst/>
          </a:prstGeom>
          <a:noFill/>
        </p:spPr>
        <p:txBody>
          <a:bodyPr wrap="none" rtlCol="0">
            <a:spAutoFit/>
          </a:bodyPr>
          <a:lstStyle/>
          <a:p>
            <a:r>
              <a:rPr lang="en-US" sz="2000" dirty="0" smtClean="0">
                <a:solidFill>
                  <a:srgbClr val="FFFF00"/>
                </a:solidFill>
                <a:latin typeface="Symbol" charset="2"/>
                <a:cs typeface="Symbol" charset="2"/>
              </a:rPr>
              <a:t>n</a:t>
            </a:r>
            <a:endParaRPr lang="en-US" sz="2000" baseline="-25000" dirty="0">
              <a:solidFill>
                <a:srgbClr val="FFFF00"/>
              </a:solidFill>
              <a:latin typeface="Symbol" charset="2"/>
              <a:cs typeface="Symbol" charset="2"/>
            </a:endParaRPr>
          </a:p>
        </p:txBody>
      </p:sp>
      <p:sp>
        <p:nvSpPr>
          <p:cNvPr id="22" name="TextBox 21"/>
          <p:cNvSpPr txBox="1"/>
          <p:nvPr/>
        </p:nvSpPr>
        <p:spPr>
          <a:xfrm>
            <a:off x="309029" y="5745443"/>
            <a:ext cx="318291" cy="400110"/>
          </a:xfrm>
          <a:prstGeom prst="rect">
            <a:avLst/>
          </a:prstGeom>
          <a:noFill/>
        </p:spPr>
        <p:txBody>
          <a:bodyPr wrap="none" rtlCol="0">
            <a:spAutoFit/>
          </a:bodyPr>
          <a:lstStyle/>
          <a:p>
            <a:r>
              <a:rPr lang="en-US" sz="2000" dirty="0" smtClean="0">
                <a:solidFill>
                  <a:srgbClr val="FFFF00"/>
                </a:solidFill>
                <a:latin typeface="Symbol" charset="2"/>
                <a:cs typeface="Symbol" charset="2"/>
              </a:rPr>
              <a:t>n</a:t>
            </a:r>
            <a:endParaRPr lang="en-US" sz="2000" baseline="-25000" dirty="0">
              <a:solidFill>
                <a:srgbClr val="FFFF00"/>
              </a:solidFill>
              <a:latin typeface="Symbol" charset="2"/>
              <a:cs typeface="Symbol" charset="2"/>
            </a:endParaRPr>
          </a:p>
        </p:txBody>
      </p:sp>
      <p:sp>
        <p:nvSpPr>
          <p:cNvPr id="23" name="Arc 22"/>
          <p:cNvSpPr/>
          <p:nvPr/>
        </p:nvSpPr>
        <p:spPr>
          <a:xfrm>
            <a:off x="6799461" y="3299803"/>
            <a:ext cx="1031810" cy="1185573"/>
          </a:xfrm>
          <a:prstGeom prst="arc">
            <a:avLst>
              <a:gd name="adj1" fmla="val 17345736"/>
              <a:gd name="adj2" fmla="val 4680837"/>
            </a:avLst>
          </a:prstGeom>
          <a:ln w="12700">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24" name="Table 23"/>
          <p:cNvGraphicFramePr>
            <a:graphicFrameLocks noGrp="1"/>
          </p:cNvGraphicFramePr>
          <p:nvPr>
            <p:extLst>
              <p:ext uri="{D42A27DB-BD31-4B8C-83A1-F6EECF244321}">
                <p14:modId xmlns:p14="http://schemas.microsoft.com/office/powerpoint/2010/main" val="2476260803"/>
              </p:ext>
            </p:extLst>
          </p:nvPr>
        </p:nvGraphicFramePr>
        <p:xfrm>
          <a:off x="5390830" y="774700"/>
          <a:ext cx="3497730" cy="1645919"/>
        </p:xfrm>
        <a:graphic>
          <a:graphicData uri="http://schemas.openxmlformats.org/drawingml/2006/table">
            <a:tbl>
              <a:tblPr firstRow="1" bandRow="1">
                <a:tableStyleId>{2D5ABB26-0587-4C30-8999-92F81FD0307C}</a:tableStyleId>
              </a:tblPr>
              <a:tblGrid>
                <a:gridCol w="1192955"/>
                <a:gridCol w="1368392"/>
                <a:gridCol w="936383"/>
              </a:tblGrid>
              <a:tr h="319991">
                <a:tc>
                  <a:txBody>
                    <a:bodyPr/>
                    <a:lstStyle/>
                    <a:p>
                      <a:pPr algn="l"/>
                      <a:endParaRPr lang="en-US" sz="1400" b="1" dirty="0" smtClean="0"/>
                    </a:p>
                    <a:p>
                      <a:pPr algn="l"/>
                      <a:r>
                        <a:rPr lang="en-US" sz="1400" b="1" dirty="0" smtClean="0"/>
                        <a:t>Detector</a:t>
                      </a:r>
                      <a:endParaRPr lang="en-US" sz="1400" b="1" dirty="0"/>
                    </a:p>
                  </a:txBody>
                  <a:tcPr>
                    <a:lnB w="12700" cap="flat" cmpd="sng" algn="ctr">
                      <a:solidFill>
                        <a:scrgbClr r="0" g="0" b="0"/>
                      </a:solidFill>
                      <a:prstDash val="solid"/>
                      <a:round/>
                      <a:headEnd type="none" w="med" len="med"/>
                      <a:tailEnd type="none" w="med" len="med"/>
                    </a:lnB>
                  </a:tcPr>
                </a:tc>
                <a:tc>
                  <a:txBody>
                    <a:bodyPr/>
                    <a:lstStyle/>
                    <a:p>
                      <a:pPr algn="ctr"/>
                      <a:r>
                        <a:rPr lang="en-US" sz="1400" b="1" dirty="0" smtClean="0"/>
                        <a:t>Distance</a:t>
                      </a:r>
                      <a:r>
                        <a:rPr lang="en-US" sz="1400" b="1" baseline="0" dirty="0" smtClean="0"/>
                        <a:t> from BNB Target</a:t>
                      </a:r>
                      <a:endParaRPr lang="en-US" sz="1400" b="1" dirty="0"/>
                    </a:p>
                  </a:txBody>
                  <a:tcPr>
                    <a:lnB w="12700" cap="flat" cmpd="sng" algn="ctr">
                      <a:solidFill>
                        <a:scrgbClr r="0" g="0" b="0"/>
                      </a:solidFill>
                      <a:prstDash val="solid"/>
                      <a:round/>
                      <a:headEnd type="none" w="med" len="med"/>
                      <a:tailEnd type="none" w="med" len="med"/>
                    </a:lnB>
                  </a:tcPr>
                </a:tc>
                <a:tc>
                  <a:txBody>
                    <a:bodyPr/>
                    <a:lstStyle/>
                    <a:p>
                      <a:pPr algn="ctr"/>
                      <a:r>
                        <a:rPr lang="en-US" sz="1400" b="1" dirty="0" smtClean="0"/>
                        <a:t>Active LAr</a:t>
                      </a:r>
                      <a:r>
                        <a:rPr lang="en-US" sz="1400" b="1" baseline="0" dirty="0" smtClean="0"/>
                        <a:t> Mass</a:t>
                      </a:r>
                      <a:endParaRPr lang="en-US" sz="1400" b="1" dirty="0"/>
                    </a:p>
                  </a:txBody>
                  <a:tcPr>
                    <a:lnB w="12700" cap="flat" cmpd="sng" algn="ctr">
                      <a:solidFill>
                        <a:scrgbClr r="0" g="0" b="0"/>
                      </a:solidFill>
                      <a:prstDash val="solid"/>
                      <a:round/>
                      <a:headEnd type="none" w="med" len="med"/>
                      <a:tailEnd type="none" w="med" len="med"/>
                    </a:lnB>
                  </a:tcPr>
                </a:tc>
              </a:tr>
              <a:tr h="195550">
                <a:tc>
                  <a:txBody>
                    <a:bodyPr/>
                    <a:lstStyle/>
                    <a:p>
                      <a:r>
                        <a:rPr lang="en-US" sz="1400" dirty="0" smtClean="0"/>
                        <a:t>SBND</a:t>
                      </a:r>
                      <a:endParaRPr lang="en-US" sz="1400" dirty="0"/>
                    </a:p>
                  </a:txBody>
                  <a:tcPr>
                    <a:lnT w="12700" cap="flat" cmpd="sng" algn="ctr">
                      <a:solidFill>
                        <a:scrgbClr r="0" g="0" b="0"/>
                      </a:solidFill>
                      <a:prstDash val="solid"/>
                      <a:round/>
                      <a:headEnd type="none" w="med" len="med"/>
                      <a:tailEnd type="none" w="med" len="med"/>
                    </a:lnT>
                  </a:tcPr>
                </a:tc>
                <a:tc>
                  <a:txBody>
                    <a:bodyPr/>
                    <a:lstStyle/>
                    <a:p>
                      <a:pPr algn="ctr"/>
                      <a:r>
                        <a:rPr lang="en-US" sz="1400" dirty="0" smtClean="0"/>
                        <a:t>110 m</a:t>
                      </a:r>
                      <a:endParaRPr lang="en-US" sz="1400" dirty="0"/>
                    </a:p>
                  </a:txBody>
                  <a:tcPr>
                    <a:lnT w="12700" cap="flat" cmpd="sng" algn="ctr">
                      <a:solidFill>
                        <a:scrgbClr r="0" g="0" b="0"/>
                      </a:solidFill>
                      <a:prstDash val="solid"/>
                      <a:round/>
                      <a:headEnd type="none" w="med" len="med"/>
                      <a:tailEnd type="none" w="med" len="med"/>
                    </a:lnT>
                  </a:tcPr>
                </a:tc>
                <a:tc>
                  <a:txBody>
                    <a:bodyPr/>
                    <a:lstStyle/>
                    <a:p>
                      <a:pPr algn="ctr"/>
                      <a:r>
                        <a:rPr lang="en-US" sz="1400" dirty="0" smtClean="0"/>
                        <a:t>112 ton</a:t>
                      </a:r>
                      <a:endParaRPr lang="en-US" sz="1400" dirty="0"/>
                    </a:p>
                  </a:txBody>
                  <a:tcPr>
                    <a:lnT w="12700" cap="flat" cmpd="sng" algn="ctr">
                      <a:solidFill>
                        <a:scrgbClr r="0" g="0" b="0"/>
                      </a:solidFill>
                      <a:prstDash val="solid"/>
                      <a:round/>
                      <a:headEnd type="none" w="med" len="med"/>
                      <a:tailEnd type="none" w="med" len="med"/>
                    </a:lnT>
                  </a:tcPr>
                </a:tc>
              </a:tr>
              <a:tr h="195550">
                <a:tc>
                  <a:txBody>
                    <a:bodyPr/>
                    <a:lstStyle/>
                    <a:p>
                      <a:r>
                        <a:rPr lang="en-US" sz="1400" dirty="0" smtClean="0"/>
                        <a:t>MicroBooNE</a:t>
                      </a:r>
                      <a:endParaRPr lang="en-US" sz="1400" dirty="0"/>
                    </a:p>
                  </a:txBody>
                  <a:tcPr/>
                </a:tc>
                <a:tc>
                  <a:txBody>
                    <a:bodyPr/>
                    <a:lstStyle/>
                    <a:p>
                      <a:pPr algn="ctr"/>
                      <a:r>
                        <a:rPr lang="en-US" sz="1400" dirty="0" smtClean="0"/>
                        <a:t>470 m</a:t>
                      </a:r>
                      <a:endParaRPr lang="en-US" sz="1400" dirty="0"/>
                    </a:p>
                  </a:txBody>
                  <a:tcPr/>
                </a:tc>
                <a:tc>
                  <a:txBody>
                    <a:bodyPr/>
                    <a:lstStyle/>
                    <a:p>
                      <a:pPr algn="ctr"/>
                      <a:r>
                        <a:rPr lang="en-US" sz="1400" dirty="0" smtClean="0"/>
                        <a:t>87 ton</a:t>
                      </a:r>
                      <a:endParaRPr lang="en-US" sz="1400" dirty="0"/>
                    </a:p>
                  </a:txBody>
                  <a:tcPr/>
                </a:tc>
              </a:tr>
              <a:tr h="195550">
                <a:tc>
                  <a:txBody>
                    <a:bodyPr/>
                    <a:lstStyle/>
                    <a:p>
                      <a:r>
                        <a:rPr lang="en-US" sz="1400" dirty="0" smtClean="0"/>
                        <a:t>ICARUS</a:t>
                      </a:r>
                      <a:endParaRPr lang="en-US" sz="1400" dirty="0"/>
                    </a:p>
                  </a:txBody>
                  <a:tcPr/>
                </a:tc>
                <a:tc>
                  <a:txBody>
                    <a:bodyPr/>
                    <a:lstStyle/>
                    <a:p>
                      <a:pPr algn="ctr"/>
                      <a:r>
                        <a:rPr lang="en-US" sz="1400" dirty="0" smtClean="0"/>
                        <a:t>600 m</a:t>
                      </a:r>
                      <a:endParaRPr lang="en-US" sz="1400" dirty="0"/>
                    </a:p>
                  </a:txBody>
                  <a:tcPr/>
                </a:tc>
                <a:tc>
                  <a:txBody>
                    <a:bodyPr/>
                    <a:lstStyle/>
                    <a:p>
                      <a:pPr algn="ctr"/>
                      <a:r>
                        <a:rPr lang="en-US" sz="1400" dirty="0" smtClean="0"/>
                        <a:t>476 ton</a:t>
                      </a:r>
                      <a:endParaRPr lang="en-US" sz="1400" dirty="0"/>
                    </a:p>
                  </a:txBody>
                  <a:tcPr/>
                </a:tc>
              </a:tr>
            </a:tbl>
          </a:graphicData>
        </a:graphic>
      </p:graphicFrame>
    </p:spTree>
    <p:extLst>
      <p:ext uri="{BB962C8B-B14F-4D97-AF65-F5344CB8AC3E}">
        <p14:creationId xmlns:p14="http://schemas.microsoft.com/office/powerpoint/2010/main" val="3247685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AR_DETECTOR-SECTION_cro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02506" y="3240786"/>
            <a:ext cx="4533900" cy="2550413"/>
          </a:xfrm>
          <a:prstGeom prst="rect">
            <a:avLst/>
          </a:prstGeom>
          <a:ln>
            <a:solidFill>
              <a:srgbClr val="282828"/>
            </a:solidFill>
          </a:ln>
          <a:effectLst>
            <a:outerShdw blurRad="50800" dist="38100" dir="2700000" algn="tl" rotWithShape="0">
              <a:srgbClr val="000000">
                <a:alpha val="43000"/>
              </a:srgbClr>
            </a:outerShdw>
          </a:effectLst>
        </p:spPr>
      </p:pic>
      <p:pic>
        <p:nvPicPr>
          <p:cNvPr id="10" name="Picture 9" descr="Far Detector Building 20APR15.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02506" y="648289"/>
            <a:ext cx="4546600" cy="2406667"/>
          </a:xfrm>
          <a:prstGeom prst="rect">
            <a:avLst/>
          </a:prstGeom>
          <a:ln>
            <a:solidFill>
              <a:srgbClr val="282828"/>
            </a:solidFill>
          </a:ln>
          <a:effectLst>
            <a:outerShdw blurRad="50800" dist="38100" dir="2700000" algn="tl" rotWithShape="0">
              <a:srgbClr val="000000">
                <a:alpha val="43000"/>
              </a:srgbClr>
            </a:outerShdw>
          </a:effectLst>
        </p:spPr>
      </p:pic>
      <p:sp>
        <p:nvSpPr>
          <p:cNvPr id="3" name="Title 2"/>
          <p:cNvSpPr>
            <a:spLocks noGrp="1"/>
          </p:cNvSpPr>
          <p:nvPr>
            <p:ph type="title"/>
          </p:nvPr>
        </p:nvSpPr>
        <p:spPr/>
        <p:txBody>
          <a:bodyPr/>
          <a:lstStyle/>
          <a:p>
            <a:r>
              <a:rPr lang="en-US" dirty="0"/>
              <a:t>Far Detector Building</a:t>
            </a:r>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7" name="Content Placeholder 2"/>
          <p:cNvSpPr txBox="1">
            <a:spLocks/>
          </p:cNvSpPr>
          <p:nvPr/>
        </p:nvSpPr>
        <p:spPr>
          <a:xfrm>
            <a:off x="228601" y="865246"/>
            <a:ext cx="4223105" cy="482435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Close cooperation between ICARUS, CERN and Fermilab on design requirements and review.   </a:t>
            </a:r>
          </a:p>
          <a:p>
            <a:r>
              <a:rPr lang="en-US" sz="1800" dirty="0" smtClean="0"/>
              <a:t>Designed for 3m concrete overburden over detector to mitigate </a:t>
            </a:r>
            <a:r>
              <a:rPr lang="en-US" sz="1800" dirty="0" err="1" smtClean="0"/>
              <a:t>cosmogenic</a:t>
            </a:r>
            <a:r>
              <a:rPr lang="en-US" sz="1800" dirty="0" smtClean="0"/>
              <a:t> backgrounds for near surface operation</a:t>
            </a:r>
          </a:p>
          <a:p>
            <a:r>
              <a:rPr lang="en-US" sz="1800" dirty="0" smtClean="0"/>
              <a:t>Milestones:</a:t>
            </a:r>
          </a:p>
          <a:p>
            <a:pPr lvl="1">
              <a:buClr>
                <a:srgbClr val="008000"/>
              </a:buClr>
              <a:buFont typeface="Wingdings" charset="2"/>
              <a:buChar char="ü"/>
            </a:pPr>
            <a:r>
              <a:rPr lang="en-US" sz="1600" dirty="0" smtClean="0"/>
              <a:t>Aug  2014   Start preliminary design</a:t>
            </a:r>
          </a:p>
          <a:p>
            <a:pPr lvl="1">
              <a:buClr>
                <a:srgbClr val="008000"/>
              </a:buClr>
              <a:buFont typeface="Wingdings" charset="2"/>
              <a:buChar char="ü"/>
            </a:pPr>
            <a:r>
              <a:rPr lang="en-US" sz="1600" dirty="0" smtClean="0"/>
              <a:t>Mar  2015   Design complete</a:t>
            </a:r>
          </a:p>
          <a:p>
            <a:pPr lvl="1">
              <a:buClr>
                <a:srgbClr val="008000"/>
              </a:buClr>
              <a:buFont typeface="Wingdings" charset="2"/>
              <a:buChar char="ü"/>
            </a:pPr>
            <a:r>
              <a:rPr lang="en-US" sz="1600" dirty="0" smtClean="0"/>
              <a:t>April 2015 </a:t>
            </a:r>
            <a:r>
              <a:rPr lang="en-US" sz="1600" dirty="0"/>
              <a:t> </a:t>
            </a:r>
            <a:r>
              <a:rPr lang="en-US" sz="1600" dirty="0" smtClean="0"/>
              <a:t> Construction contract             			bidding</a:t>
            </a:r>
          </a:p>
          <a:p>
            <a:pPr lvl="1">
              <a:buClr>
                <a:srgbClr val="008000"/>
              </a:buClr>
              <a:buFont typeface="Wingdings" charset="2"/>
              <a:buChar char="ü"/>
            </a:pPr>
            <a:r>
              <a:rPr lang="en-US" sz="1600" dirty="0" smtClean="0"/>
              <a:t>July  2015   Construction Start</a:t>
            </a:r>
          </a:p>
          <a:p>
            <a:pPr lvl="1">
              <a:buClr>
                <a:srgbClr val="008000"/>
              </a:buClr>
              <a:buFont typeface="Wingdings" charset="2"/>
              <a:buChar char="ü"/>
            </a:pPr>
            <a:r>
              <a:rPr lang="en-US" sz="1600" dirty="0" smtClean="0"/>
              <a:t>Sept 2015 </a:t>
            </a:r>
            <a:r>
              <a:rPr lang="en-US" sz="1600" dirty="0"/>
              <a:t> </a:t>
            </a:r>
            <a:r>
              <a:rPr lang="en-US" sz="1600" dirty="0" smtClean="0"/>
              <a:t> Excavation complete </a:t>
            </a:r>
          </a:p>
          <a:p>
            <a:pPr lvl="1">
              <a:buFont typeface="Wingdings" charset="2"/>
              <a:buChar char="q"/>
            </a:pPr>
            <a:r>
              <a:rPr lang="en-US" sz="1600" dirty="0" smtClean="0"/>
              <a:t>Jan   2016   Concrete complete</a:t>
            </a:r>
          </a:p>
          <a:p>
            <a:pPr lvl="1">
              <a:buFont typeface="Wingdings" charset="2"/>
              <a:buChar char="q"/>
            </a:pPr>
            <a:r>
              <a:rPr lang="en-US" sz="1600" dirty="0" smtClean="0"/>
              <a:t>June 2016   Building envelope 				         complete</a:t>
            </a:r>
          </a:p>
          <a:p>
            <a:pPr lvl="1">
              <a:buFont typeface="Wingdings" charset="2"/>
              <a:buChar char="q"/>
            </a:pPr>
            <a:r>
              <a:rPr lang="en-US" sz="1600" dirty="0" smtClean="0"/>
              <a:t>Oct   2016   Beneficial Occupancy</a:t>
            </a:r>
            <a:endParaRPr lang="en-US" sz="1800" dirty="0" smtClean="0"/>
          </a:p>
          <a:p>
            <a:endParaRPr lang="en-US" sz="1800" dirty="0" smtClean="0"/>
          </a:p>
          <a:p>
            <a:pPr marL="0" indent="0">
              <a:buFont typeface="Arial" charset="0"/>
              <a:buNone/>
            </a:pPr>
            <a:r>
              <a:rPr lang="en-US" sz="1800" dirty="0" smtClean="0"/>
              <a:t> </a:t>
            </a:r>
            <a:endParaRPr lang="en-US" sz="1800" dirty="0"/>
          </a:p>
        </p:txBody>
      </p:sp>
      <p:cxnSp>
        <p:nvCxnSpPr>
          <p:cNvPr id="8" name="Straight Arrow Connector 7"/>
          <p:cNvCxnSpPr/>
          <p:nvPr/>
        </p:nvCxnSpPr>
        <p:spPr>
          <a:xfrm flipH="1">
            <a:off x="4502506" y="4844209"/>
            <a:ext cx="4539894" cy="642190"/>
          </a:xfrm>
          <a:prstGeom prst="straightConnector1">
            <a:avLst/>
          </a:prstGeom>
          <a:ln>
            <a:solidFill>
              <a:srgbClr val="FFFF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745686" y="4354419"/>
            <a:ext cx="303419" cy="461665"/>
          </a:xfrm>
          <a:prstGeom prst="rect">
            <a:avLst/>
          </a:prstGeom>
          <a:noFill/>
        </p:spPr>
        <p:txBody>
          <a:bodyPr wrap="square" rtlCol="0">
            <a:spAutoFit/>
          </a:bodyPr>
          <a:lstStyle/>
          <a:p>
            <a:r>
              <a:rPr lang="en-US" dirty="0" smtClean="0">
                <a:solidFill>
                  <a:srgbClr val="FFFF00"/>
                </a:solidFill>
                <a:latin typeface="Symbol" charset="2"/>
                <a:cs typeface="Symbol" charset="2"/>
              </a:rPr>
              <a:t>n</a:t>
            </a:r>
            <a:endParaRPr lang="en-US" dirty="0">
              <a:solidFill>
                <a:srgbClr val="FFFF00"/>
              </a:solidFill>
              <a:latin typeface="Symbol" charset="2"/>
              <a:cs typeface="Symbol" charset="2"/>
            </a:endParaRPr>
          </a:p>
        </p:txBody>
      </p:sp>
      <p:sp>
        <p:nvSpPr>
          <p:cNvPr id="11" name="TextBox 10"/>
          <p:cNvSpPr txBox="1"/>
          <p:nvPr/>
        </p:nvSpPr>
        <p:spPr>
          <a:xfrm rot="21322000">
            <a:off x="7319311" y="4651476"/>
            <a:ext cx="869045" cy="461665"/>
          </a:xfrm>
          <a:prstGeom prst="rect">
            <a:avLst/>
          </a:prstGeom>
          <a:noFill/>
        </p:spPr>
        <p:txBody>
          <a:bodyPr wrap="square" rtlCol="0">
            <a:spAutoFit/>
          </a:bodyPr>
          <a:lstStyle/>
          <a:p>
            <a:r>
              <a:rPr lang="en-US" dirty="0" smtClean="0"/>
              <a:t>T600</a:t>
            </a:r>
            <a:endParaRPr lang="en-US" dirty="0"/>
          </a:p>
        </p:txBody>
      </p:sp>
      <p:cxnSp>
        <p:nvCxnSpPr>
          <p:cNvPr id="12" name="Straight Arrow Connector 11"/>
          <p:cNvCxnSpPr/>
          <p:nvPr/>
        </p:nvCxnSpPr>
        <p:spPr>
          <a:xfrm>
            <a:off x="3683000" y="2654300"/>
            <a:ext cx="3403600" cy="165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39943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Far Detector Building Progress</a:t>
            </a:r>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pic>
        <p:nvPicPr>
          <p:cNvPr id="7" name="Picture 6" descr="20150813_092657.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841375"/>
            <a:ext cx="3517899" cy="2638424"/>
          </a:xfrm>
          <a:prstGeom prst="rect">
            <a:avLst/>
          </a:prstGeom>
          <a:ln>
            <a:solidFill>
              <a:srgbClr val="282828"/>
            </a:solidFill>
          </a:ln>
          <a:effectLst>
            <a:outerShdw blurRad="50800" dist="38100" dir="2700000" algn="tl" rotWithShape="0">
              <a:srgbClr val="000000">
                <a:alpha val="43000"/>
              </a:srgbClr>
            </a:outerShdw>
          </a:effectLst>
        </p:spPr>
      </p:pic>
      <p:sp>
        <p:nvSpPr>
          <p:cNvPr id="9" name="TextBox 8"/>
          <p:cNvSpPr txBox="1"/>
          <p:nvPr/>
        </p:nvSpPr>
        <p:spPr>
          <a:xfrm>
            <a:off x="2120901" y="801255"/>
            <a:ext cx="1866898" cy="338554"/>
          </a:xfrm>
          <a:prstGeom prst="rect">
            <a:avLst/>
          </a:prstGeom>
          <a:noFill/>
        </p:spPr>
        <p:txBody>
          <a:bodyPr wrap="square" rtlCol="0">
            <a:spAutoFit/>
          </a:bodyPr>
          <a:lstStyle/>
          <a:p>
            <a:pPr algn="r"/>
            <a:r>
              <a:rPr lang="en-US" sz="1600" dirty="0" smtClean="0"/>
              <a:t>Aug 13: view south</a:t>
            </a:r>
            <a:endParaRPr lang="en-US" sz="1600" dirty="0"/>
          </a:p>
        </p:txBody>
      </p:sp>
      <p:pic>
        <p:nvPicPr>
          <p:cNvPr id="11" name="Picture 10" descr="FD_Bldg_07Oct2015_compres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51413" y="841375"/>
            <a:ext cx="3517898" cy="2638424"/>
          </a:xfrm>
          <a:prstGeom prst="rect">
            <a:avLst/>
          </a:prstGeom>
          <a:ln>
            <a:solidFill>
              <a:srgbClr val="282828"/>
            </a:solidFill>
          </a:ln>
          <a:effectLst>
            <a:outerShdw blurRad="50800" dist="38100" dir="2700000" algn="tl" rotWithShape="0">
              <a:srgbClr val="000000">
                <a:alpha val="43000"/>
              </a:srgbClr>
            </a:outerShdw>
          </a:effectLst>
        </p:spPr>
      </p:pic>
      <p:sp>
        <p:nvSpPr>
          <p:cNvPr id="12" name="TextBox 11"/>
          <p:cNvSpPr txBox="1"/>
          <p:nvPr/>
        </p:nvSpPr>
        <p:spPr>
          <a:xfrm>
            <a:off x="6731001" y="852055"/>
            <a:ext cx="1738310" cy="338554"/>
          </a:xfrm>
          <a:prstGeom prst="rect">
            <a:avLst/>
          </a:prstGeom>
          <a:solidFill>
            <a:schemeClr val="bg1">
              <a:alpha val="40000"/>
            </a:schemeClr>
          </a:solidFill>
        </p:spPr>
        <p:txBody>
          <a:bodyPr wrap="square" rtlCol="0">
            <a:spAutoFit/>
          </a:bodyPr>
          <a:lstStyle/>
          <a:p>
            <a:pPr algn="r"/>
            <a:r>
              <a:rPr lang="en-US" sz="1600" dirty="0" smtClean="0"/>
              <a:t>Oct 7: view north</a:t>
            </a:r>
            <a:endParaRPr lang="en-US" sz="1600" dirty="0"/>
          </a:p>
        </p:txBody>
      </p:sp>
      <p:pic>
        <p:nvPicPr>
          <p:cNvPr id="13" name="Picture 12"/>
          <p:cNvPicPr>
            <a:picLocks noChangeAspect="1"/>
          </p:cNvPicPr>
          <p:nvPr/>
        </p:nvPicPr>
        <p:blipFill>
          <a:blip r:embed="rId4"/>
          <a:stretch>
            <a:fillRect/>
          </a:stretch>
        </p:blipFill>
        <p:spPr>
          <a:xfrm>
            <a:off x="457200" y="3548639"/>
            <a:ext cx="3533208" cy="2649905"/>
          </a:xfrm>
          <a:prstGeom prst="rect">
            <a:avLst/>
          </a:prstGeom>
          <a:ln>
            <a:solidFill>
              <a:srgbClr val="000000"/>
            </a:solidFill>
          </a:ln>
          <a:effectLst>
            <a:outerShdw blurRad="50800" dist="38100" dir="2700000" algn="tl" rotWithShape="0">
              <a:prstClr val="black">
                <a:alpha val="40000"/>
              </a:prstClr>
            </a:outerShdw>
          </a:effectLst>
        </p:spPr>
      </p:pic>
      <p:sp>
        <p:nvSpPr>
          <p:cNvPr id="14" name="TextBox 13"/>
          <p:cNvSpPr txBox="1"/>
          <p:nvPr/>
        </p:nvSpPr>
        <p:spPr>
          <a:xfrm>
            <a:off x="2120901" y="3505199"/>
            <a:ext cx="1854196" cy="338554"/>
          </a:xfrm>
          <a:prstGeom prst="rect">
            <a:avLst/>
          </a:prstGeom>
          <a:solidFill>
            <a:schemeClr val="bg1">
              <a:alpha val="40000"/>
            </a:schemeClr>
          </a:solidFill>
        </p:spPr>
        <p:txBody>
          <a:bodyPr wrap="square" rtlCol="0">
            <a:spAutoFit/>
          </a:bodyPr>
          <a:lstStyle/>
          <a:p>
            <a:pPr algn="r"/>
            <a:r>
              <a:rPr lang="en-US" sz="1600" dirty="0" smtClean="0"/>
              <a:t>Nov 17: view north</a:t>
            </a:r>
            <a:endParaRPr lang="en-US" sz="1600" dirty="0"/>
          </a:p>
        </p:txBody>
      </p:sp>
      <p:pic>
        <p:nvPicPr>
          <p:cNvPr id="2" name="Picture 1" descr="FD_Bldg_09Dec2015_compres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1413" y="3548639"/>
            <a:ext cx="3533206" cy="2649905"/>
          </a:xfrm>
          <a:prstGeom prst="rect">
            <a:avLst/>
          </a:prstGeom>
          <a:ln>
            <a:solidFill>
              <a:schemeClr val="accent6">
                <a:lumMod val="50000"/>
              </a:schemeClr>
            </a:solidFill>
          </a:ln>
          <a:effectLst>
            <a:outerShdw blurRad="50800" dist="38100" dir="2700000" algn="tl" rotWithShape="0">
              <a:srgbClr val="000000">
                <a:alpha val="43000"/>
              </a:srgbClr>
            </a:outerShdw>
          </a:effectLst>
        </p:spPr>
      </p:pic>
      <p:sp>
        <p:nvSpPr>
          <p:cNvPr id="15" name="TextBox 14"/>
          <p:cNvSpPr txBox="1"/>
          <p:nvPr/>
        </p:nvSpPr>
        <p:spPr>
          <a:xfrm>
            <a:off x="6731001" y="3548639"/>
            <a:ext cx="1738310" cy="338554"/>
          </a:xfrm>
          <a:prstGeom prst="rect">
            <a:avLst/>
          </a:prstGeom>
          <a:solidFill>
            <a:schemeClr val="bg1">
              <a:alpha val="40000"/>
            </a:schemeClr>
          </a:solidFill>
        </p:spPr>
        <p:txBody>
          <a:bodyPr wrap="square" rtlCol="0">
            <a:spAutoFit/>
          </a:bodyPr>
          <a:lstStyle/>
          <a:p>
            <a:pPr algn="r"/>
            <a:r>
              <a:rPr lang="en-US" sz="1600" dirty="0" smtClean="0"/>
              <a:t>Dec 9: view north</a:t>
            </a:r>
            <a:endParaRPr lang="en-US" sz="1600" dirty="0"/>
          </a:p>
        </p:txBody>
      </p:sp>
    </p:spTree>
    <p:extLst>
      <p:ext uri="{BB962C8B-B14F-4D97-AF65-F5344CB8AC3E}">
        <p14:creationId xmlns:p14="http://schemas.microsoft.com/office/powerpoint/2010/main" val="48383783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arlo-15-0311-08.jpe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
        <p:nvSpPr>
          <p:cNvPr id="3" name="Title 2"/>
          <p:cNvSpPr>
            <a:spLocks noGrp="1"/>
          </p:cNvSpPr>
          <p:nvPr>
            <p:ph type="title"/>
          </p:nvPr>
        </p:nvSpPr>
        <p:spPr/>
        <p:txBody>
          <a:bodyPr/>
          <a:lstStyle/>
          <a:p>
            <a:r>
              <a:rPr lang="en-US" dirty="0" smtClean="0"/>
              <a:t>Making Carlo Smile</a:t>
            </a:r>
            <a:endParaRPr lang="en-US" dirty="0"/>
          </a:p>
        </p:txBody>
      </p:sp>
      <p:sp>
        <p:nvSpPr>
          <p:cNvPr id="4" name="Footer Placeholder 3"/>
          <p:cNvSpPr>
            <a:spLocks noGrp="1"/>
          </p:cNvSpPr>
          <p:nvPr>
            <p:ph type="ftr" sz="quarter" idx="3"/>
          </p:nvPr>
        </p:nvSpPr>
        <p:spPr/>
        <p:txBody>
          <a:bodyPr/>
          <a:lstStyle/>
          <a:p>
            <a:pPr>
              <a:defRPr/>
            </a:pPr>
            <a:r>
              <a:rPr lang="en-US" smtClean="0"/>
              <a:t>R. Rameka - January 2016 PAC</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Tree>
    <p:extLst>
      <p:ext uri="{BB962C8B-B14F-4D97-AF65-F5344CB8AC3E}">
        <p14:creationId xmlns:p14="http://schemas.microsoft.com/office/powerpoint/2010/main" val="3856923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January Progress</a:t>
            </a:r>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04" y="942771"/>
            <a:ext cx="4064000" cy="304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7000" y="3006536"/>
            <a:ext cx="4064000" cy="3048000"/>
          </a:xfrm>
          <a:prstGeom prst="rect">
            <a:avLst/>
          </a:prstGeom>
        </p:spPr>
      </p:pic>
      <p:sp>
        <p:nvSpPr>
          <p:cNvPr id="9" name="TextBox 8"/>
          <p:cNvSpPr txBox="1"/>
          <p:nvPr/>
        </p:nvSpPr>
        <p:spPr>
          <a:xfrm>
            <a:off x="379704" y="4713852"/>
            <a:ext cx="3319989" cy="1200328"/>
          </a:xfrm>
          <a:prstGeom prst="rect">
            <a:avLst/>
          </a:prstGeom>
          <a:noFill/>
        </p:spPr>
        <p:txBody>
          <a:bodyPr wrap="none" rtlCol="0">
            <a:spAutoFit/>
          </a:bodyPr>
          <a:lstStyle/>
          <a:p>
            <a:r>
              <a:rPr lang="en-US" dirty="0" smtClean="0"/>
              <a:t>Site visit can be arranged </a:t>
            </a:r>
          </a:p>
          <a:p>
            <a:r>
              <a:rPr lang="en-US" dirty="0"/>
              <a:t>f</a:t>
            </a:r>
            <a:r>
              <a:rPr lang="en-US" dirty="0" smtClean="0"/>
              <a:t>or tomorrow morning</a:t>
            </a:r>
          </a:p>
          <a:p>
            <a:r>
              <a:rPr lang="en-US" dirty="0"/>
              <a:t>i</a:t>
            </a:r>
            <a:r>
              <a:rPr lang="en-US" dirty="0" smtClean="0"/>
              <a:t>f PAC members desire</a:t>
            </a:r>
            <a:endParaRPr lang="en-US" dirty="0"/>
          </a:p>
        </p:txBody>
      </p:sp>
      <p:sp>
        <p:nvSpPr>
          <p:cNvPr id="10" name="Footer Placeholder 9"/>
          <p:cNvSpPr>
            <a:spLocks noGrp="1"/>
          </p:cNvSpPr>
          <p:nvPr>
            <p:ph type="ftr" sz="quarter" idx="3"/>
          </p:nvPr>
        </p:nvSpPr>
        <p:spPr/>
        <p:txBody>
          <a:bodyPr/>
          <a:lstStyle/>
          <a:p>
            <a:pPr>
              <a:defRPr/>
            </a:pPr>
            <a:r>
              <a:rPr lang="en-US" smtClean="0"/>
              <a:t>R. Rameka - January 2016 PAC</a:t>
            </a:r>
            <a:endParaRPr lang="en-US" b="1" dirty="0"/>
          </a:p>
        </p:txBody>
      </p:sp>
    </p:spTree>
    <p:extLst>
      <p:ext uri="{BB962C8B-B14F-4D97-AF65-F5344CB8AC3E}">
        <p14:creationId xmlns:p14="http://schemas.microsoft.com/office/powerpoint/2010/main" val="2654409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Near Detector Building</a:t>
            </a:r>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7" name="Content Placeholder 2"/>
          <p:cNvSpPr txBox="1">
            <a:spLocks/>
          </p:cNvSpPr>
          <p:nvPr/>
        </p:nvSpPr>
        <p:spPr>
          <a:xfrm>
            <a:off x="228601" y="941446"/>
            <a:ext cx="4114799" cy="498786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Designed for 3m concrete overburden inside building to mitigate </a:t>
            </a:r>
            <a:r>
              <a:rPr lang="en-US" sz="2000" dirty="0" err="1" smtClean="0"/>
              <a:t>cosmogenic</a:t>
            </a:r>
            <a:r>
              <a:rPr lang="en-US" sz="2000" dirty="0" smtClean="0"/>
              <a:t> backgrounds for near surface operation</a:t>
            </a:r>
          </a:p>
          <a:p>
            <a:r>
              <a:rPr lang="en-US" sz="2000" dirty="0" smtClean="0"/>
              <a:t>Milestones:</a:t>
            </a:r>
          </a:p>
          <a:p>
            <a:pPr lvl="1">
              <a:buClr>
                <a:srgbClr val="008000"/>
              </a:buClr>
              <a:buFont typeface="Wingdings" charset="2"/>
              <a:buChar char="ü"/>
            </a:pPr>
            <a:r>
              <a:rPr lang="en-US" sz="1800" dirty="0" smtClean="0"/>
              <a:t>Jan  2015  Design start</a:t>
            </a:r>
          </a:p>
          <a:p>
            <a:pPr lvl="1">
              <a:buClr>
                <a:srgbClr val="008000"/>
              </a:buClr>
              <a:buFont typeface="Wingdings" charset="2"/>
              <a:buChar char="ü"/>
            </a:pPr>
            <a:r>
              <a:rPr lang="en-US" sz="1800" dirty="0" smtClean="0"/>
              <a:t>May 2015  60% Design complete </a:t>
            </a:r>
          </a:p>
          <a:p>
            <a:pPr lvl="1">
              <a:buClr>
                <a:srgbClr val="008000"/>
              </a:buClr>
              <a:buFont typeface="Wingdings" charset="2"/>
              <a:buChar char="ü"/>
            </a:pPr>
            <a:r>
              <a:rPr lang="en-US" sz="1800" dirty="0" smtClean="0"/>
              <a:t>July 2015  Final design review</a:t>
            </a:r>
          </a:p>
          <a:p>
            <a:pPr lvl="1">
              <a:buClr>
                <a:srgbClr val="008000"/>
              </a:buClr>
              <a:buFont typeface="Wingdings" charset="2"/>
              <a:buChar char="ü"/>
            </a:pPr>
            <a:r>
              <a:rPr lang="en-US" sz="1800" dirty="0" smtClean="0"/>
              <a:t>Aug 2015 </a:t>
            </a:r>
            <a:r>
              <a:rPr lang="en-US" sz="1800" dirty="0"/>
              <a:t> </a:t>
            </a:r>
            <a:r>
              <a:rPr lang="en-US" sz="1800" dirty="0" smtClean="0"/>
              <a:t>Design complete</a:t>
            </a:r>
          </a:p>
          <a:p>
            <a:pPr lvl="1">
              <a:buClr>
                <a:srgbClr val="008000"/>
              </a:buClr>
              <a:buFont typeface="Wingdings" charset="2"/>
              <a:buChar char="ü"/>
            </a:pPr>
            <a:r>
              <a:rPr lang="en-US" sz="1800" dirty="0" smtClean="0"/>
              <a:t>Oct  2015  Bidding complete</a:t>
            </a:r>
          </a:p>
          <a:p>
            <a:pPr lvl="1">
              <a:buClr>
                <a:srgbClr val="008000"/>
              </a:buClr>
              <a:buFont typeface="Wingdings" charset="2"/>
              <a:buChar char="ü"/>
            </a:pPr>
            <a:r>
              <a:rPr lang="en-US" sz="1800" dirty="0" smtClean="0"/>
              <a:t>Jan 2016  </a:t>
            </a:r>
            <a:r>
              <a:rPr lang="en-US" sz="1800" dirty="0"/>
              <a:t>Notice to </a:t>
            </a:r>
            <a:r>
              <a:rPr lang="en-US" sz="1800" dirty="0" smtClean="0"/>
              <a:t>proceed</a:t>
            </a:r>
          </a:p>
          <a:p>
            <a:pPr lvl="1">
              <a:buFont typeface="Wingdings" charset="2"/>
              <a:buChar char="q"/>
            </a:pPr>
            <a:r>
              <a:rPr lang="en-US" sz="1800" dirty="0" smtClean="0"/>
              <a:t>Feb 2016 </a:t>
            </a:r>
            <a:r>
              <a:rPr lang="en-US" sz="1800" dirty="0"/>
              <a:t> </a:t>
            </a:r>
            <a:r>
              <a:rPr lang="en-US" sz="1800" dirty="0" smtClean="0"/>
              <a:t>Construction start</a:t>
            </a:r>
          </a:p>
          <a:p>
            <a:pPr lvl="1">
              <a:buFont typeface="Wingdings" charset="2"/>
              <a:buChar char="q"/>
            </a:pPr>
            <a:r>
              <a:rPr lang="en-US" sz="1800" dirty="0" smtClean="0"/>
              <a:t>Nov 2016 </a:t>
            </a:r>
            <a:r>
              <a:rPr lang="en-US" sz="1800" dirty="0"/>
              <a:t> </a:t>
            </a:r>
            <a:r>
              <a:rPr lang="en-US" sz="1800" dirty="0" smtClean="0"/>
              <a:t>Beneficial Occupancy</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68800" y="3127291"/>
            <a:ext cx="4451392" cy="2687722"/>
          </a:xfrm>
          <a:prstGeom prst="rect">
            <a:avLst/>
          </a:prstGeom>
          <a:ln>
            <a:solidFill>
              <a:schemeClr val="accent6">
                <a:lumMod val="50000"/>
              </a:schemeClr>
            </a:solidFill>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76700" y="707303"/>
            <a:ext cx="4991100" cy="2325196"/>
          </a:xfrm>
          <a:prstGeom prst="rect">
            <a:avLst/>
          </a:prstGeom>
          <a:ln>
            <a:solidFill>
              <a:schemeClr val="accent6">
                <a:lumMod val="50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0434084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Scope of ICARUS Work at CERN (WA104)</a:t>
            </a:r>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7" name="Content Placeholder 7"/>
          <p:cNvSpPr txBox="1">
            <a:spLocks/>
          </p:cNvSpPr>
          <p:nvPr/>
        </p:nvSpPr>
        <p:spPr>
          <a:xfrm>
            <a:off x="291838" y="896530"/>
            <a:ext cx="4474706" cy="498786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TPC refurbishing in progress:</a:t>
            </a:r>
          </a:p>
          <a:p>
            <a:pPr lvl="1"/>
            <a:r>
              <a:rPr lang="en-US" sz="1800" dirty="0" smtClean="0"/>
              <a:t>New cryostats</a:t>
            </a:r>
          </a:p>
          <a:p>
            <a:pPr lvl="1"/>
            <a:r>
              <a:rPr lang="en-US" sz="1800" dirty="0" smtClean="0"/>
              <a:t>Flatten cathodes</a:t>
            </a:r>
          </a:p>
          <a:p>
            <a:pPr lvl="1"/>
            <a:r>
              <a:rPr lang="en-US" sz="1800" dirty="0" smtClean="0"/>
              <a:t>Replace internal TPC cabling</a:t>
            </a:r>
          </a:p>
          <a:p>
            <a:pPr lvl="1"/>
            <a:r>
              <a:rPr lang="en-US" sz="1800" dirty="0" smtClean="0"/>
              <a:t>New HV decoupling boards</a:t>
            </a:r>
          </a:p>
          <a:p>
            <a:pPr lvl="1"/>
            <a:r>
              <a:rPr lang="en-US" sz="1800" dirty="0" smtClean="0"/>
              <a:t>New 8”  PMTs (90 per wire plane)</a:t>
            </a:r>
          </a:p>
          <a:p>
            <a:pPr lvl="1"/>
            <a:r>
              <a:rPr lang="en-US" sz="1800" dirty="0" smtClean="0"/>
              <a:t>Upgrade TPC readout electronics</a:t>
            </a:r>
          </a:p>
          <a:p>
            <a:r>
              <a:rPr lang="en-US" sz="2000" dirty="0" smtClean="0"/>
              <a:t>Rebuild cryogenic system</a:t>
            </a:r>
            <a:endParaRPr lang="en-US" sz="1800" dirty="0" smtClean="0"/>
          </a:p>
          <a:p>
            <a:r>
              <a:rPr lang="en-US" sz="2000" dirty="0" smtClean="0"/>
              <a:t>In planning stage (some may be DOE scope):</a:t>
            </a:r>
          </a:p>
          <a:p>
            <a:pPr lvl="1"/>
            <a:r>
              <a:rPr lang="en-US" sz="1800" dirty="0" smtClean="0"/>
              <a:t>Cosmic Ray Tagger system</a:t>
            </a:r>
          </a:p>
          <a:p>
            <a:pPr lvl="1"/>
            <a:r>
              <a:rPr lang="en-US" sz="1800" dirty="0" smtClean="0"/>
              <a:t>DAQ System</a:t>
            </a:r>
          </a:p>
        </p:txBody>
      </p:sp>
      <p:pic>
        <p:nvPicPr>
          <p:cNvPr id="8" name="Picture 7"/>
          <p:cNvPicPr>
            <a:picLocks noChangeAspect="1"/>
          </p:cNvPicPr>
          <p:nvPr/>
        </p:nvPicPr>
        <p:blipFill>
          <a:blip r:embed="rId2"/>
          <a:stretch>
            <a:fillRect/>
          </a:stretch>
        </p:blipFill>
        <p:spPr>
          <a:xfrm>
            <a:off x="4766544" y="1019820"/>
            <a:ext cx="4278818" cy="4565195"/>
          </a:xfrm>
          <a:prstGeom prst="rect">
            <a:avLst/>
          </a:prstGeom>
          <a:ln>
            <a:solidFill>
              <a:schemeClr val="accent6">
                <a:lumMod val="50000"/>
              </a:schemeClr>
            </a:solidFill>
          </a:ln>
          <a:effectLst>
            <a:outerShdw blurRad="50800" dist="38100" dir="2700000" algn="tl" rotWithShape="0">
              <a:srgbClr val="000000">
                <a:alpha val="43000"/>
              </a:srgbClr>
            </a:outerShdw>
          </a:effectLst>
        </p:spPr>
      </p:pic>
      <p:sp>
        <p:nvSpPr>
          <p:cNvPr id="9" name="TextBox 8"/>
          <p:cNvSpPr txBox="1"/>
          <p:nvPr/>
        </p:nvSpPr>
        <p:spPr>
          <a:xfrm>
            <a:off x="4877641" y="5684342"/>
            <a:ext cx="4037759" cy="400110"/>
          </a:xfrm>
          <a:prstGeom prst="rect">
            <a:avLst/>
          </a:prstGeom>
          <a:noFill/>
          <a:ln>
            <a:solidFill>
              <a:srgbClr val="003087"/>
            </a:solidFill>
          </a:ln>
        </p:spPr>
        <p:txBody>
          <a:bodyPr wrap="none" rtlCol="0">
            <a:spAutoFit/>
          </a:bodyPr>
          <a:lstStyle/>
          <a:p>
            <a:r>
              <a:rPr lang="en-US" sz="2000" dirty="0" smtClean="0"/>
              <a:t>First TPC Module in CERN Cleanroom</a:t>
            </a:r>
            <a:endParaRPr lang="en-US" sz="2000" dirty="0"/>
          </a:p>
        </p:txBody>
      </p:sp>
    </p:spTree>
    <p:extLst>
      <p:ext uri="{BB962C8B-B14F-4D97-AF65-F5344CB8AC3E}">
        <p14:creationId xmlns:p14="http://schemas.microsoft.com/office/powerpoint/2010/main" val="272879104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ICARUS Progress</a:t>
            </a:r>
            <a:endParaRPr lang="en-US" dirty="0"/>
          </a:p>
        </p:txBody>
      </p:sp>
      <p:sp>
        <p:nvSpPr>
          <p:cNvPr id="4" name="Footer Placeholder 3"/>
          <p:cNvSpPr>
            <a:spLocks noGrp="1"/>
          </p:cNvSpPr>
          <p:nvPr>
            <p:ph type="ftr" sz="quarter" idx="3"/>
          </p:nvPr>
        </p:nvSpPr>
        <p:spPr/>
        <p:txBody>
          <a:bodyPr/>
          <a:lstStyle/>
          <a:p>
            <a:pPr>
              <a:defRPr/>
            </a:pPr>
            <a:r>
              <a:rPr lang="en-US" smtClean="0"/>
              <a:t>R. Rameka - January 2016 PAC</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pic>
        <p:nvPicPr>
          <p:cNvPr id="6" name="Picture 5" descr="IMG_66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66122"/>
            <a:ext cx="3039492" cy="2279619"/>
          </a:xfrm>
          <a:prstGeom prst="rect">
            <a:avLst/>
          </a:prstGeom>
        </p:spPr>
      </p:pic>
      <p:sp>
        <p:nvSpPr>
          <p:cNvPr id="7" name="Rectangle 6"/>
          <p:cNvSpPr/>
          <p:nvPr/>
        </p:nvSpPr>
        <p:spPr>
          <a:xfrm>
            <a:off x="222250" y="3245741"/>
            <a:ext cx="3045842" cy="923330"/>
          </a:xfrm>
          <a:prstGeom prst="rect">
            <a:avLst/>
          </a:prstGeom>
        </p:spPr>
        <p:txBody>
          <a:bodyPr wrap="square">
            <a:spAutoFit/>
          </a:bodyPr>
          <a:lstStyle/>
          <a:p>
            <a:pPr algn="ctr"/>
            <a:r>
              <a:rPr lang="en-US" sz="1800" dirty="0"/>
              <a:t>Cathode panels after flattening and electro-polishing</a:t>
            </a:r>
            <a:endParaRPr lang="en-US" sz="1800" dirty="0"/>
          </a:p>
        </p:txBody>
      </p:sp>
      <p:pic>
        <p:nvPicPr>
          <p:cNvPr id="8" name="Picture 7" descr="IMG_666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279223" y="1375104"/>
            <a:ext cx="3271852" cy="2453889"/>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pic>
      <p:sp>
        <p:nvSpPr>
          <p:cNvPr id="9" name="TextBox 8"/>
          <p:cNvSpPr txBox="1"/>
          <p:nvPr/>
        </p:nvSpPr>
        <p:spPr>
          <a:xfrm>
            <a:off x="3726782" y="4266732"/>
            <a:ext cx="2556209" cy="400110"/>
          </a:xfrm>
          <a:prstGeom prst="rect">
            <a:avLst/>
          </a:prstGeom>
          <a:noFill/>
        </p:spPr>
        <p:txBody>
          <a:bodyPr wrap="none" rtlCol="0">
            <a:spAutoFit/>
          </a:bodyPr>
          <a:lstStyle/>
          <a:p>
            <a:r>
              <a:rPr lang="en-US" sz="2000" dirty="0" smtClean="0"/>
              <a:t>First cables bundle</a:t>
            </a:r>
            <a:endParaRPr lang="en-US" sz="2000" dirty="0"/>
          </a:p>
        </p:txBody>
      </p:sp>
      <p:pic>
        <p:nvPicPr>
          <p:cNvPr id="10"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82991" y="966122"/>
            <a:ext cx="2827120" cy="2116788"/>
          </a:xfrm>
          <a:prstGeom prst="rect">
            <a:avLst/>
          </a:prstGeom>
          <a:noFill/>
          <a:ln w="9525">
            <a:noFill/>
            <a:miter lim="800000"/>
            <a:headEnd/>
            <a:tailEnd/>
          </a:ln>
        </p:spPr>
      </p:pic>
      <p:sp>
        <p:nvSpPr>
          <p:cNvPr id="11" name="TextBox 10"/>
          <p:cNvSpPr txBox="1"/>
          <p:nvPr/>
        </p:nvSpPr>
        <p:spPr>
          <a:xfrm>
            <a:off x="6282991" y="3082910"/>
            <a:ext cx="2401444" cy="1015663"/>
          </a:xfrm>
          <a:prstGeom prst="rect">
            <a:avLst/>
          </a:prstGeom>
          <a:noFill/>
        </p:spPr>
        <p:txBody>
          <a:bodyPr wrap="none" rtlCol="0">
            <a:spAutoFit/>
          </a:bodyPr>
          <a:lstStyle/>
          <a:p>
            <a:r>
              <a:rPr lang="en-US" sz="2000" dirty="0" smtClean="0"/>
              <a:t>New flange</a:t>
            </a:r>
          </a:p>
          <a:p>
            <a:r>
              <a:rPr lang="en-US" sz="2000" dirty="0" smtClean="0"/>
              <a:t> (to accommodate</a:t>
            </a:r>
          </a:p>
          <a:p>
            <a:r>
              <a:rPr lang="en-US" sz="2000" dirty="0"/>
              <a:t>o</a:t>
            </a:r>
            <a:r>
              <a:rPr lang="en-US" sz="2000" dirty="0" smtClean="0"/>
              <a:t>ld cable modularity)</a:t>
            </a:r>
            <a:endParaRPr lang="en-US" sz="2000" dirty="0"/>
          </a:p>
        </p:txBody>
      </p:sp>
    </p:spTree>
    <p:extLst>
      <p:ext uri="{BB962C8B-B14F-4D97-AF65-F5344CB8AC3E}">
        <p14:creationId xmlns:p14="http://schemas.microsoft.com/office/powerpoint/2010/main" val="778940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New Cryostat Construction</a:t>
            </a:r>
            <a:endParaRPr lang="en-US" dirty="0"/>
          </a:p>
        </p:txBody>
      </p:sp>
      <p:sp>
        <p:nvSpPr>
          <p:cNvPr id="4" name="Footer Placeholder 3"/>
          <p:cNvSpPr>
            <a:spLocks noGrp="1"/>
          </p:cNvSpPr>
          <p:nvPr>
            <p:ph type="ftr" sz="quarter" idx="11"/>
          </p:nvPr>
        </p:nvSpPr>
        <p:spPr/>
        <p:txBody>
          <a:bodyPr/>
          <a:lstStyle/>
          <a:p>
            <a:pPr>
              <a:defRPr/>
            </a:pPr>
            <a:r>
              <a:rPr lang="en-US" smtClean="0"/>
              <a:t>R. Rameka - January 2016 PAC</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19</a:t>
            </a:fld>
            <a:endParaRPr lang="en-US" dirty="0"/>
          </a:p>
        </p:txBody>
      </p:sp>
      <p:pic>
        <p:nvPicPr>
          <p:cNvPr id="6" name="Picture 5" descr="IMG_666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564" y="1096956"/>
            <a:ext cx="3931280" cy="2948460"/>
          </a:xfrm>
          <a:prstGeom prst="rect">
            <a:avLst/>
          </a:prstGeom>
        </p:spPr>
      </p:pic>
      <p:sp>
        <p:nvSpPr>
          <p:cNvPr id="9" name="TextBox 8"/>
          <p:cNvSpPr txBox="1"/>
          <p:nvPr/>
        </p:nvSpPr>
        <p:spPr>
          <a:xfrm>
            <a:off x="931871" y="4159541"/>
            <a:ext cx="2319265" cy="461665"/>
          </a:xfrm>
          <a:prstGeom prst="rect">
            <a:avLst/>
          </a:prstGeom>
          <a:noFill/>
        </p:spPr>
        <p:txBody>
          <a:bodyPr wrap="none" rtlCol="0">
            <a:spAutoFit/>
          </a:bodyPr>
          <a:lstStyle/>
          <a:p>
            <a:r>
              <a:rPr lang="en-US" dirty="0" smtClean="0"/>
              <a:t>Assembly tooling</a:t>
            </a:r>
            <a:endParaRPr lang="en-US" dirty="0"/>
          </a:p>
        </p:txBody>
      </p:sp>
      <p:pic>
        <p:nvPicPr>
          <p:cNvPr id="10" name="Picture 9"/>
          <p:cNvPicPr>
            <a:picLocks noChangeAspect="1"/>
          </p:cNvPicPr>
          <p:nvPr/>
        </p:nvPicPr>
        <p:blipFill>
          <a:blip r:embed="rId3" cstate="print"/>
          <a:stretch>
            <a:fillRect/>
          </a:stretch>
        </p:blipFill>
        <p:spPr>
          <a:xfrm>
            <a:off x="5144498" y="924477"/>
            <a:ext cx="3258732" cy="4447075"/>
          </a:xfrm>
          <a:prstGeom prst="rect">
            <a:avLst/>
          </a:prstGeom>
          <a:ln>
            <a:solidFill>
              <a:srgbClr val="00CC99"/>
            </a:solidFill>
          </a:ln>
          <a:effectLst>
            <a:outerShdw blurRad="50800" dist="38100" dir="2700000" algn="tl" rotWithShape="0">
              <a:srgbClr val="000000">
                <a:alpha val="43000"/>
              </a:srgbClr>
            </a:outerShdw>
          </a:effectLst>
        </p:spPr>
      </p:pic>
      <p:sp>
        <p:nvSpPr>
          <p:cNvPr id="11" name="TextBox 10"/>
          <p:cNvSpPr txBox="1"/>
          <p:nvPr/>
        </p:nvSpPr>
        <p:spPr>
          <a:xfrm>
            <a:off x="5144498" y="5402912"/>
            <a:ext cx="4224233" cy="830997"/>
          </a:xfrm>
          <a:prstGeom prst="rect">
            <a:avLst/>
          </a:prstGeom>
          <a:noFill/>
        </p:spPr>
        <p:txBody>
          <a:bodyPr wrap="none" rtlCol="0">
            <a:spAutoFit/>
          </a:bodyPr>
          <a:lstStyle/>
          <a:p>
            <a:r>
              <a:rPr lang="en-US" dirty="0" smtClean="0"/>
              <a:t>Passive insulation same as other</a:t>
            </a:r>
          </a:p>
          <a:p>
            <a:r>
              <a:rPr lang="en-US" dirty="0" smtClean="0"/>
              <a:t>cryostats</a:t>
            </a:r>
            <a:endParaRPr lang="en-US" dirty="0"/>
          </a:p>
        </p:txBody>
      </p:sp>
    </p:spTree>
    <p:extLst>
      <p:ext uri="{BB962C8B-B14F-4D97-AF65-F5344CB8AC3E}">
        <p14:creationId xmlns:p14="http://schemas.microsoft.com/office/powerpoint/2010/main" val="2637117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pPr eaLnBrk="1" hangingPunct="1"/>
            <a:r>
              <a:rPr lang="en-US" dirty="0" smtClean="0">
                <a:latin typeface="Helvetica" charset="0"/>
              </a:rPr>
              <a:t>Outline</a:t>
            </a:r>
            <a:endParaRPr lang="en-US" dirty="0">
              <a:latin typeface="Helvetica" charset="0"/>
            </a:endParaRPr>
          </a:p>
        </p:txBody>
      </p:sp>
      <p:sp>
        <p:nvSpPr>
          <p:cNvPr id="15362" name="Content Placeholder 2"/>
          <p:cNvSpPr>
            <a:spLocks noGrp="1"/>
          </p:cNvSpPr>
          <p:nvPr>
            <p:ph idx="1"/>
          </p:nvPr>
        </p:nvSpPr>
        <p:spPr bwMode="auto">
          <a:xfrm>
            <a:off x="228600" y="919698"/>
            <a:ext cx="8672513" cy="4987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anchor="t" anchorCtr="0" compatLnSpc="1">
            <a:prstTxWarp prst="textNoShape">
              <a:avLst/>
            </a:prstTxWarp>
          </a:bodyPr>
          <a:lstStyle/>
          <a:p>
            <a:pPr eaLnBrk="1" hangingPunct="1"/>
            <a:r>
              <a:rPr lang="en-US" dirty="0" smtClean="0">
                <a:latin typeface="Helvetica" charset="0"/>
              </a:rPr>
              <a:t>PAC Charge Questions</a:t>
            </a:r>
          </a:p>
          <a:p>
            <a:pPr eaLnBrk="1" hangingPunct="1"/>
            <a:r>
              <a:rPr lang="en-US" dirty="0" smtClean="0">
                <a:latin typeface="Helvetica" charset="0"/>
              </a:rPr>
              <a:t>Scope of this talk</a:t>
            </a:r>
          </a:p>
          <a:p>
            <a:pPr eaLnBrk="1" hangingPunct="1"/>
            <a:r>
              <a:rPr lang="en-US" dirty="0" smtClean="0">
                <a:latin typeface="Helvetica" charset="0"/>
              </a:rPr>
              <a:t>SBN Progress in 2015</a:t>
            </a:r>
          </a:p>
          <a:p>
            <a:pPr eaLnBrk="1" hangingPunct="1"/>
            <a:r>
              <a:rPr lang="en-US" dirty="0" smtClean="0">
                <a:latin typeface="Helvetica" charset="0"/>
              </a:rPr>
              <a:t>December 2015 Director’s Review</a:t>
            </a:r>
          </a:p>
          <a:p>
            <a:pPr lvl="1"/>
            <a:r>
              <a:rPr lang="en-US" dirty="0" smtClean="0">
                <a:latin typeface="Helvetica" charset="0"/>
              </a:rPr>
              <a:t>Executive Summary and Highlights</a:t>
            </a:r>
          </a:p>
          <a:p>
            <a:pPr lvl="1"/>
            <a:r>
              <a:rPr lang="en-US" dirty="0" smtClean="0">
                <a:latin typeface="Helvetica" charset="0"/>
              </a:rPr>
              <a:t>Concerns and Recommendations</a:t>
            </a:r>
          </a:p>
          <a:p>
            <a:pPr lvl="1"/>
            <a:r>
              <a:rPr lang="en-US" dirty="0" smtClean="0">
                <a:latin typeface="Helvetica" charset="0"/>
              </a:rPr>
              <a:t>Program Response to Recommendations</a:t>
            </a:r>
          </a:p>
          <a:p>
            <a:pPr eaLnBrk="1" hangingPunct="1"/>
            <a:r>
              <a:rPr lang="en-US" dirty="0" smtClean="0">
                <a:latin typeface="Helvetica" charset="0"/>
              </a:rPr>
              <a:t>Resource Planning for 2016, 2017, and beyond</a:t>
            </a:r>
          </a:p>
          <a:p>
            <a:pPr eaLnBrk="1" hangingPunct="1"/>
            <a:r>
              <a:rPr lang="en-US" dirty="0" smtClean="0">
                <a:latin typeface="Helvetica" charset="0"/>
              </a:rPr>
              <a:t>SBN in context with the Fermilab Neutrino Program</a:t>
            </a:r>
          </a:p>
          <a:p>
            <a:pPr marL="0" indent="0" eaLnBrk="1" hangingPunct="1">
              <a:buNone/>
            </a:pPr>
            <a:endParaRPr lang="en-US" dirty="0">
              <a:latin typeface="Helvetica" charset="0"/>
            </a:endParaRPr>
          </a:p>
        </p:txBody>
      </p:sp>
      <p:sp>
        <p:nvSpPr>
          <p:cNvPr id="1536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004C97"/>
                </a:solidFill>
                <a:latin typeface="Helvetica" charset="0"/>
              </a:rPr>
              <a:t>R. Rameka - January 2016 PAC</a:t>
            </a:r>
            <a:endParaRPr lang="en-US" sz="900" b="1">
              <a:solidFill>
                <a:srgbClr val="004C97"/>
              </a:solidFill>
              <a:latin typeface="Helvetica" charset="0"/>
            </a:endParaRPr>
          </a:p>
        </p:txBody>
      </p:sp>
      <p:sp>
        <p:nvSpPr>
          <p:cNvPr id="1536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44A45C7-C414-0B44-8E82-F20D954572F5}" type="slidenum">
              <a:rPr lang="en-US" sz="900">
                <a:solidFill>
                  <a:srgbClr val="004C97"/>
                </a:solidFill>
                <a:latin typeface="Helvetica" charset="0"/>
              </a:rPr>
              <a:pPr eaLnBrk="1" hangingPunct="1"/>
              <a:t>2</a:t>
            </a:fld>
            <a:endParaRPr lang="en-US" sz="900">
              <a:solidFill>
                <a:srgbClr val="004C97"/>
              </a:solidFill>
              <a:latin typeface="Helvetica"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Helvetica" charset="0"/>
              </a:rPr>
              <a:t>SBND Detector</a:t>
            </a:r>
            <a:endParaRPr lang="en-US" dirty="0"/>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
        <p:nvSpPr>
          <p:cNvPr id="7" name="Content Placeholder 7"/>
          <p:cNvSpPr txBox="1">
            <a:spLocks/>
          </p:cNvSpPr>
          <p:nvPr/>
        </p:nvSpPr>
        <p:spPr>
          <a:xfrm>
            <a:off x="291838" y="896531"/>
            <a:ext cx="4485104" cy="4246970"/>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Completely new detector incorporating experience from ICARUS, </a:t>
            </a:r>
            <a:r>
              <a:rPr lang="en-US" sz="2000" dirty="0" err="1" smtClean="0"/>
              <a:t>MicroBooNE</a:t>
            </a:r>
            <a:r>
              <a:rPr lang="en-US" sz="2000" dirty="0" smtClean="0"/>
              <a:t>, LBNE 35 ton</a:t>
            </a:r>
          </a:p>
          <a:p>
            <a:r>
              <a:rPr lang="en-US" sz="2000" dirty="0" smtClean="0"/>
              <a:t>Coordinate with DUNE on designs</a:t>
            </a:r>
          </a:p>
          <a:p>
            <a:r>
              <a:rPr lang="en-US" sz="2000" dirty="0" smtClean="0"/>
              <a:t>Scope of work:</a:t>
            </a:r>
            <a:endParaRPr lang="en-US" sz="1800" dirty="0" smtClean="0"/>
          </a:p>
          <a:p>
            <a:pPr lvl="1"/>
            <a:r>
              <a:rPr lang="en-US" sz="1800" dirty="0" smtClean="0"/>
              <a:t>TPC design and construction</a:t>
            </a:r>
          </a:p>
          <a:p>
            <a:pPr lvl="1"/>
            <a:r>
              <a:rPr lang="en-US" sz="1800" dirty="0" smtClean="0"/>
              <a:t>PMT (8”) system</a:t>
            </a:r>
          </a:p>
          <a:p>
            <a:pPr lvl="1"/>
            <a:r>
              <a:rPr lang="en-US" sz="1800" dirty="0" smtClean="0"/>
              <a:t>Laser Calibration system</a:t>
            </a:r>
          </a:p>
          <a:p>
            <a:pPr lvl="1"/>
            <a:r>
              <a:rPr lang="en-US" sz="1800" dirty="0" smtClean="0"/>
              <a:t>Cosmic Ray Tagger</a:t>
            </a:r>
          </a:p>
          <a:p>
            <a:pPr lvl="1"/>
            <a:r>
              <a:rPr lang="en-US" sz="1800" dirty="0" smtClean="0"/>
              <a:t>Cold TPC readout electronics</a:t>
            </a:r>
          </a:p>
          <a:p>
            <a:pPr lvl="1"/>
            <a:r>
              <a:rPr lang="en-US" sz="1800" dirty="0" smtClean="0"/>
              <a:t>DAQ (and electronics infra)</a:t>
            </a:r>
          </a:p>
          <a:p>
            <a:pPr lvl="1"/>
            <a:r>
              <a:rPr lang="en-US" sz="1800" dirty="0"/>
              <a:t>Membrane </a:t>
            </a:r>
            <a:r>
              <a:rPr lang="en-US" sz="1800" dirty="0" smtClean="0"/>
              <a:t>cryostat</a:t>
            </a:r>
          </a:p>
          <a:p>
            <a:pPr lvl="1"/>
            <a:r>
              <a:rPr lang="en-US" sz="1800" dirty="0" smtClean="0"/>
              <a:t>Integration and Installation  </a:t>
            </a:r>
            <a:endParaRPr lang="en-US" sz="1800" dirty="0"/>
          </a:p>
          <a:p>
            <a:pPr lvl="1"/>
            <a:endParaRPr lang="en-US" sz="1800" dirty="0" smtClean="0"/>
          </a:p>
          <a:p>
            <a:endParaRPr lang="en-US" sz="1800" dirty="0" smtClean="0"/>
          </a:p>
        </p:txBody>
      </p:sp>
      <p:pic>
        <p:nvPicPr>
          <p:cNvPr id="8" name="Picture 7" descr="SBND_TPC_Cryostat_April2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942" y="554903"/>
            <a:ext cx="4201957" cy="5499100"/>
          </a:xfrm>
          <a:prstGeom prst="rect">
            <a:avLst/>
          </a:prstGeom>
          <a:ln>
            <a:solidFill>
              <a:srgbClr val="282828"/>
            </a:solidFill>
          </a:ln>
          <a:effectLst>
            <a:outerShdw blurRad="50800" dist="38100" dir="2700000" algn="tl" rotWithShape="0">
              <a:srgbClr val="000000">
                <a:alpha val="43000"/>
              </a:srgbClr>
            </a:outerShdw>
          </a:effectLst>
        </p:spPr>
      </p:pic>
      <p:grpSp>
        <p:nvGrpSpPr>
          <p:cNvPr id="9" name="Group 8"/>
          <p:cNvGrpSpPr/>
          <p:nvPr/>
        </p:nvGrpSpPr>
        <p:grpSpPr>
          <a:xfrm>
            <a:off x="4640662" y="980555"/>
            <a:ext cx="4160438" cy="3426921"/>
            <a:chOff x="4488262" y="1247255"/>
            <a:chExt cx="4160438" cy="3426921"/>
          </a:xfrm>
        </p:grpSpPr>
        <p:sp>
          <p:nvSpPr>
            <p:cNvPr id="10" name="TextBox 9"/>
            <p:cNvSpPr txBox="1"/>
            <p:nvPr/>
          </p:nvSpPr>
          <p:spPr>
            <a:xfrm>
              <a:off x="6292851" y="4089400"/>
              <a:ext cx="2152649" cy="584776"/>
            </a:xfrm>
            <a:prstGeom prst="rect">
              <a:avLst/>
            </a:prstGeom>
            <a:noFill/>
          </p:spPr>
          <p:txBody>
            <a:bodyPr wrap="square" rtlCol="0">
              <a:spAutoFit/>
            </a:bodyPr>
            <a:lstStyle/>
            <a:p>
              <a:pPr algn="ctr"/>
              <a:r>
                <a:rPr lang="en-US" sz="1600" dirty="0" smtClean="0">
                  <a:solidFill>
                    <a:schemeClr val="bg1"/>
                  </a:solidFill>
                </a:rPr>
                <a:t>Steel outer cryostat and support structure</a:t>
              </a:r>
              <a:endParaRPr lang="en-US" sz="1600" dirty="0">
                <a:solidFill>
                  <a:schemeClr val="bg1"/>
                </a:solidFill>
              </a:endParaRPr>
            </a:p>
          </p:txBody>
        </p:sp>
        <p:sp>
          <p:nvSpPr>
            <p:cNvPr id="11" name="TextBox 10"/>
            <p:cNvSpPr txBox="1"/>
            <p:nvPr/>
          </p:nvSpPr>
          <p:spPr>
            <a:xfrm>
              <a:off x="5250439" y="1247255"/>
              <a:ext cx="3398261" cy="584776"/>
            </a:xfrm>
            <a:prstGeom prst="rect">
              <a:avLst/>
            </a:prstGeom>
            <a:noFill/>
          </p:spPr>
          <p:txBody>
            <a:bodyPr wrap="square" rtlCol="0">
              <a:spAutoFit/>
            </a:bodyPr>
            <a:lstStyle/>
            <a:p>
              <a:pPr algn="ctr"/>
              <a:r>
                <a:rPr lang="en-US" sz="1600" dirty="0" smtClean="0">
                  <a:solidFill>
                    <a:schemeClr val="bg1"/>
                  </a:solidFill>
                </a:rPr>
                <a:t>Plate A: TPC support and detector </a:t>
              </a:r>
              <a:r>
                <a:rPr lang="en-US" sz="1600" dirty="0" err="1" smtClean="0">
                  <a:solidFill>
                    <a:schemeClr val="bg1"/>
                  </a:solidFill>
                </a:rPr>
                <a:t>feedthroughs</a:t>
              </a:r>
              <a:endParaRPr lang="en-US" sz="1600" dirty="0">
                <a:solidFill>
                  <a:schemeClr val="bg1"/>
                </a:solidFill>
              </a:endParaRPr>
            </a:p>
          </p:txBody>
        </p:sp>
        <p:sp>
          <p:nvSpPr>
            <p:cNvPr id="12" name="TextBox 11"/>
            <p:cNvSpPr txBox="1"/>
            <p:nvPr/>
          </p:nvSpPr>
          <p:spPr>
            <a:xfrm rot="20487836">
              <a:off x="6314348" y="2898149"/>
              <a:ext cx="2216216" cy="338554"/>
            </a:xfrm>
            <a:prstGeom prst="rect">
              <a:avLst/>
            </a:prstGeom>
            <a:noFill/>
          </p:spPr>
          <p:txBody>
            <a:bodyPr wrap="square" rtlCol="0">
              <a:spAutoFit/>
            </a:bodyPr>
            <a:lstStyle/>
            <a:p>
              <a:r>
                <a:rPr lang="en-US" sz="1600" dirty="0" smtClean="0">
                  <a:solidFill>
                    <a:schemeClr val="bg1"/>
                  </a:solidFill>
                </a:rPr>
                <a:t>Foam Insulation (60cm)</a:t>
              </a:r>
              <a:endParaRPr lang="en-US" sz="1600" dirty="0">
                <a:solidFill>
                  <a:schemeClr val="bg1"/>
                </a:solidFill>
              </a:endParaRPr>
            </a:p>
          </p:txBody>
        </p:sp>
        <p:sp>
          <p:nvSpPr>
            <p:cNvPr id="13" name="TextBox 12"/>
            <p:cNvSpPr txBox="1"/>
            <p:nvPr/>
          </p:nvSpPr>
          <p:spPr>
            <a:xfrm rot="2190421">
              <a:off x="4488262" y="2923102"/>
              <a:ext cx="2147821" cy="584776"/>
            </a:xfrm>
            <a:prstGeom prst="rect">
              <a:avLst/>
            </a:prstGeom>
            <a:noFill/>
          </p:spPr>
          <p:txBody>
            <a:bodyPr wrap="square" rtlCol="0">
              <a:spAutoFit/>
            </a:bodyPr>
            <a:lstStyle/>
            <a:p>
              <a:pPr algn="ctr"/>
              <a:r>
                <a:rPr lang="en-US" sz="1600" dirty="0" smtClean="0">
                  <a:solidFill>
                    <a:schemeClr val="bg1"/>
                  </a:solidFill>
                </a:rPr>
                <a:t>Plate B: Cryogenic Services</a:t>
              </a:r>
              <a:endParaRPr lang="en-US" sz="1600" dirty="0">
                <a:solidFill>
                  <a:schemeClr val="bg1"/>
                </a:solidFill>
              </a:endParaRPr>
            </a:p>
          </p:txBody>
        </p:sp>
        <p:sp>
          <p:nvSpPr>
            <p:cNvPr id="14" name="TextBox 13"/>
            <p:cNvSpPr txBox="1"/>
            <p:nvPr/>
          </p:nvSpPr>
          <p:spPr>
            <a:xfrm rot="20420530">
              <a:off x="6359566" y="2705970"/>
              <a:ext cx="1835859" cy="338554"/>
            </a:xfrm>
            <a:prstGeom prst="rect">
              <a:avLst/>
            </a:prstGeom>
            <a:noFill/>
          </p:spPr>
          <p:txBody>
            <a:bodyPr wrap="none" rtlCol="0">
              <a:spAutoFit/>
            </a:bodyPr>
            <a:lstStyle/>
            <a:p>
              <a:r>
                <a:rPr lang="en-US" sz="1600" dirty="0" smtClean="0">
                  <a:solidFill>
                    <a:schemeClr val="bg1"/>
                  </a:solidFill>
                </a:rPr>
                <a:t>SS Inner Membrane</a:t>
              </a:r>
              <a:endParaRPr lang="en-US" sz="1600" dirty="0">
                <a:solidFill>
                  <a:schemeClr val="bg1"/>
                </a:solidFill>
              </a:endParaRPr>
            </a:p>
          </p:txBody>
        </p:sp>
        <p:sp>
          <p:nvSpPr>
            <p:cNvPr id="15" name="TextBox 14"/>
            <p:cNvSpPr txBox="1"/>
            <p:nvPr/>
          </p:nvSpPr>
          <p:spPr>
            <a:xfrm>
              <a:off x="4914890" y="1832031"/>
              <a:ext cx="505267" cy="338554"/>
            </a:xfrm>
            <a:prstGeom prst="rect">
              <a:avLst/>
            </a:prstGeom>
            <a:noFill/>
          </p:spPr>
          <p:txBody>
            <a:bodyPr wrap="none" rtlCol="0">
              <a:spAutoFit/>
            </a:bodyPr>
            <a:lstStyle/>
            <a:p>
              <a:r>
                <a:rPr lang="en-US" sz="1600" dirty="0" smtClean="0">
                  <a:solidFill>
                    <a:schemeClr val="bg1"/>
                  </a:solidFill>
                </a:rPr>
                <a:t>TPC</a:t>
              </a:r>
              <a:endParaRPr lang="en-US" sz="1600" dirty="0">
                <a:solidFill>
                  <a:schemeClr val="bg1"/>
                </a:solidFill>
              </a:endParaRPr>
            </a:p>
          </p:txBody>
        </p:sp>
      </p:grpSp>
    </p:spTree>
    <p:extLst>
      <p:ext uri="{BB962C8B-B14F-4D97-AF65-F5344CB8AC3E}">
        <p14:creationId xmlns:p14="http://schemas.microsoft.com/office/powerpoint/2010/main" val="13336398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3914" y="734842"/>
            <a:ext cx="1156082" cy="138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0" descr="SBND_TPC_view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867" y="659876"/>
            <a:ext cx="2096946" cy="1972079"/>
          </a:xfrm>
          <a:prstGeom prst="rect">
            <a:avLst/>
          </a:prstGeom>
        </p:spPr>
      </p:pic>
      <p:pic>
        <p:nvPicPr>
          <p:cNvPr id="3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689" t="6725" b="1674"/>
          <a:stretch/>
        </p:blipFill>
        <p:spPr bwMode="auto">
          <a:xfrm>
            <a:off x="6929004" y="666749"/>
            <a:ext cx="1350077" cy="1156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6"/>
          <a:stretch>
            <a:fillRect/>
          </a:stretch>
        </p:blipFill>
        <p:spPr>
          <a:xfrm>
            <a:off x="0" y="2228216"/>
            <a:ext cx="1663123" cy="1918526"/>
          </a:xfrm>
          <a:prstGeom prst="rect">
            <a:avLst/>
          </a:prstGeom>
        </p:spPr>
      </p:pic>
      <p:sp>
        <p:nvSpPr>
          <p:cNvPr id="4" name="Slide Number Placeholder 3"/>
          <p:cNvSpPr>
            <a:spLocks noGrp="1"/>
          </p:cNvSpPr>
          <p:nvPr>
            <p:ph type="sldNum" sz="quarter" idx="12"/>
          </p:nvPr>
        </p:nvSpPr>
        <p:spPr/>
        <p:txBody>
          <a:bodyPr/>
          <a:lstStyle/>
          <a:p>
            <a:fld id="{2E6C8CC7-F89C-4B6E-BAFB-786CF2D0A6EA}" type="slidenum">
              <a:rPr lang="en-US" smtClean="0"/>
              <a:pPr/>
              <a:t>21</a:t>
            </a:fld>
            <a:endParaRPr lang="en-US" dirty="0"/>
          </a:p>
        </p:txBody>
      </p:sp>
      <p:sp>
        <p:nvSpPr>
          <p:cNvPr id="5" name="Title 4"/>
          <p:cNvSpPr>
            <a:spLocks noGrp="1"/>
          </p:cNvSpPr>
          <p:nvPr>
            <p:ph type="title"/>
          </p:nvPr>
        </p:nvSpPr>
        <p:spPr>
          <a:xfrm>
            <a:off x="0" y="-1"/>
            <a:ext cx="7721124" cy="529787"/>
          </a:xfrm>
        </p:spPr>
        <p:txBody>
          <a:bodyPr>
            <a:normAutofit/>
          </a:bodyPr>
          <a:lstStyle/>
          <a:p>
            <a:r>
              <a:rPr lang="en-US" sz="2800" dirty="0" smtClean="0"/>
              <a:t>TPC Participating Institutions</a:t>
            </a:r>
            <a:endParaRPr lang="en-US" sz="2800" dirty="0"/>
          </a:p>
        </p:txBody>
      </p:sp>
      <p:sp>
        <p:nvSpPr>
          <p:cNvPr id="6" name="Date Placeholder 5"/>
          <p:cNvSpPr>
            <a:spLocks noGrp="1"/>
          </p:cNvSpPr>
          <p:nvPr>
            <p:ph type="dt" sz="half" idx="10"/>
          </p:nvPr>
        </p:nvSpPr>
        <p:spPr/>
        <p:txBody>
          <a:bodyPr/>
          <a:lstStyle/>
          <a:p>
            <a:r>
              <a:rPr lang="en-US" smtClean="0"/>
              <a:t>12/15/2015</a:t>
            </a:r>
            <a:endParaRPr lang="en-US" dirty="0"/>
          </a:p>
        </p:txBody>
      </p:sp>
      <p:sp>
        <p:nvSpPr>
          <p:cNvPr id="7" name="Footer Placeholder 6"/>
          <p:cNvSpPr>
            <a:spLocks noGrp="1"/>
          </p:cNvSpPr>
          <p:nvPr>
            <p:ph type="ftr" sz="quarter" idx="11"/>
          </p:nvPr>
        </p:nvSpPr>
        <p:spPr/>
        <p:txBody>
          <a:bodyPr/>
          <a:lstStyle/>
          <a:p>
            <a:r>
              <a:rPr lang="en-US" smtClean="0"/>
              <a:t>Ting Miao / SBND</a:t>
            </a:r>
            <a:endParaRPr lang="en-US" dirty="0"/>
          </a:p>
        </p:txBody>
      </p:sp>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3300" y="2607247"/>
            <a:ext cx="1750700" cy="1601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91025" y="1726879"/>
            <a:ext cx="1401636" cy="885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696952"/>
            <a:ext cx="2090804" cy="125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C:\Users\sutclif\Documents\proe\LBNE\10-6-15-06.jpg"/>
          <p:cNvPicPr>
            <a:picLocks noChangeAspect="1" noChangeArrowheads="1"/>
          </p:cNvPicPr>
          <p:nvPr/>
        </p:nvPicPr>
        <p:blipFill rotWithShape="1">
          <a:blip r:embed="rId10" cstate="print"/>
          <a:srcRect l="21971" t="8080" r="2927" b="14987"/>
          <a:stretch/>
        </p:blipFill>
        <p:spPr bwMode="auto">
          <a:xfrm>
            <a:off x="93803" y="4366774"/>
            <a:ext cx="2238583" cy="1772015"/>
          </a:xfrm>
          <a:prstGeom prst="rect">
            <a:avLst/>
          </a:prstGeom>
          <a:noFill/>
        </p:spPr>
      </p:pic>
      <p:pic>
        <p:nvPicPr>
          <p:cNvPr id="21" name="Picture 20"/>
          <p:cNvPicPr>
            <a:picLocks noChangeAspect="1"/>
          </p:cNvPicPr>
          <p:nvPr/>
        </p:nvPicPr>
        <p:blipFill>
          <a:blip r:embed="rId11"/>
          <a:stretch>
            <a:fillRect/>
          </a:stretch>
        </p:blipFill>
        <p:spPr>
          <a:xfrm>
            <a:off x="7450667" y="4504785"/>
            <a:ext cx="1432820" cy="1719701"/>
          </a:xfrm>
          <a:prstGeom prst="rect">
            <a:avLst/>
          </a:prstGeom>
        </p:spPr>
      </p:pic>
      <p:pic>
        <p:nvPicPr>
          <p:cNvPr id="28" name="Picture 27"/>
          <p:cNvPicPr>
            <a:picLocks noChangeAspect="1"/>
          </p:cNvPicPr>
          <p:nvPr/>
        </p:nvPicPr>
        <p:blipFill>
          <a:blip r:embed="rId12"/>
          <a:stretch>
            <a:fillRect/>
          </a:stretch>
        </p:blipFill>
        <p:spPr>
          <a:xfrm>
            <a:off x="4988011" y="4528837"/>
            <a:ext cx="2265706" cy="1699852"/>
          </a:xfrm>
          <a:prstGeom prst="rect">
            <a:avLst/>
          </a:prstGeom>
        </p:spPr>
      </p:pic>
      <p:grpSp>
        <p:nvGrpSpPr>
          <p:cNvPr id="55" name="Group 54"/>
          <p:cNvGrpSpPr/>
          <p:nvPr/>
        </p:nvGrpSpPr>
        <p:grpSpPr>
          <a:xfrm>
            <a:off x="4814135" y="2500595"/>
            <a:ext cx="2490072" cy="1477425"/>
            <a:chOff x="259080" y="1143000"/>
            <a:chExt cx="8496186" cy="4267200"/>
          </a:xfrm>
        </p:grpSpPr>
        <p:pic>
          <p:nvPicPr>
            <p:cNvPr id="56" name="Picture 55"/>
            <p:cNvPicPr>
              <a:picLocks noChangeAspect="1"/>
            </p:cNvPicPr>
            <p:nvPr/>
          </p:nvPicPr>
          <p:blipFill rotWithShape="1">
            <a:blip r:embed="rId13"/>
            <a:srcRect l="35583" t="26000" r="8834" b="29333"/>
            <a:stretch/>
          </p:blipFill>
          <p:spPr>
            <a:xfrm>
              <a:off x="259080" y="1143000"/>
              <a:ext cx="8496186" cy="4267200"/>
            </a:xfrm>
            <a:prstGeom prst="rect">
              <a:avLst/>
            </a:prstGeom>
          </p:spPr>
        </p:pic>
        <p:cxnSp>
          <p:nvCxnSpPr>
            <p:cNvPr id="57" name="Straight Connector 56"/>
            <p:cNvCxnSpPr/>
            <p:nvPr/>
          </p:nvCxnSpPr>
          <p:spPr>
            <a:xfrm>
              <a:off x="1113183" y="2464904"/>
              <a:ext cx="3759049" cy="7947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225827" y="2448338"/>
              <a:ext cx="3759049" cy="7947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338471" y="2431772"/>
              <a:ext cx="3759049" cy="7947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361664" y="2395328"/>
              <a:ext cx="3759049" cy="7947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0" y="1929628"/>
            <a:ext cx="2201333" cy="338554"/>
          </a:xfrm>
          <a:prstGeom prst="rect">
            <a:avLst/>
          </a:prstGeom>
          <a:solidFill>
            <a:srgbClr val="CCFFCC"/>
          </a:solidFill>
        </p:spPr>
        <p:txBody>
          <a:bodyPr wrap="square" rtlCol="0">
            <a:spAutoFit/>
          </a:bodyPr>
          <a:lstStyle/>
          <a:p>
            <a:pPr>
              <a:lnSpc>
                <a:spcPct val="100000"/>
              </a:lnSpc>
            </a:pPr>
            <a:r>
              <a:rPr kumimoji="1" lang="en-US" altLang="zh-CN" sz="1600" b="0" dirty="0" smtClean="0">
                <a:solidFill>
                  <a:schemeClr val="tx1"/>
                </a:solidFill>
              </a:rPr>
              <a:t>APA Frames  </a:t>
            </a:r>
            <a:r>
              <a:rPr kumimoji="1" lang="en-US" altLang="zh-CN" sz="1600" b="0" i="1" dirty="0" smtClean="0">
                <a:solidFill>
                  <a:srgbClr val="FF2000"/>
                </a:solidFill>
              </a:rPr>
              <a:t>- Sheffield</a:t>
            </a:r>
            <a:endParaRPr kumimoji="1" lang="zh-CN" altLang="en-US" sz="1600" b="0" i="1" dirty="0">
              <a:solidFill>
                <a:srgbClr val="FF2000"/>
              </a:solidFill>
            </a:endParaRPr>
          </a:p>
        </p:txBody>
      </p:sp>
      <p:sp>
        <p:nvSpPr>
          <p:cNvPr id="63" name="TextBox 62"/>
          <p:cNvSpPr txBox="1"/>
          <p:nvPr/>
        </p:nvSpPr>
        <p:spPr>
          <a:xfrm>
            <a:off x="619190" y="6144247"/>
            <a:ext cx="1600200" cy="338554"/>
          </a:xfrm>
          <a:prstGeom prst="rect">
            <a:avLst/>
          </a:prstGeom>
          <a:solidFill>
            <a:srgbClr val="CCFFCC"/>
          </a:solidFill>
          <a:ln>
            <a:noFill/>
          </a:ln>
        </p:spPr>
        <p:txBody>
          <a:bodyPr wrap="square" rtlCol="0">
            <a:spAutoFit/>
          </a:bodyPr>
          <a:lstStyle/>
          <a:p>
            <a:pPr>
              <a:lnSpc>
                <a:spcPct val="100000"/>
              </a:lnSpc>
            </a:pPr>
            <a:r>
              <a:rPr kumimoji="1" lang="en-US" altLang="zh-CN" sz="1600" dirty="0" smtClean="0">
                <a:solidFill>
                  <a:schemeClr val="tx1"/>
                </a:solidFill>
              </a:rPr>
              <a:t>  </a:t>
            </a:r>
            <a:r>
              <a:rPr kumimoji="1" lang="en-US" altLang="zh-CN" sz="1600" b="0" dirty="0" smtClean="0">
                <a:solidFill>
                  <a:schemeClr val="tx1"/>
                </a:solidFill>
              </a:rPr>
              <a:t>CPA </a:t>
            </a:r>
            <a:r>
              <a:rPr kumimoji="1" lang="en-US" altLang="zh-CN" sz="1600" b="0" dirty="0" smtClean="0">
                <a:solidFill>
                  <a:srgbClr val="FF2000"/>
                </a:solidFill>
              </a:rPr>
              <a:t>-</a:t>
            </a:r>
            <a:r>
              <a:rPr kumimoji="1" lang="en-US" altLang="zh-CN" sz="1600" b="0" i="1" dirty="0" smtClean="0">
                <a:solidFill>
                  <a:srgbClr val="FF2000"/>
                </a:solidFill>
              </a:rPr>
              <a:t>Liverpool</a:t>
            </a:r>
            <a:endParaRPr kumimoji="1" lang="zh-CN" altLang="en-US" sz="1600" b="0" i="1" dirty="0">
              <a:solidFill>
                <a:srgbClr val="FF2000"/>
              </a:solidFill>
            </a:endParaRPr>
          </a:p>
        </p:txBody>
      </p:sp>
      <p:sp>
        <p:nvSpPr>
          <p:cNvPr id="64" name="TextBox 63"/>
          <p:cNvSpPr txBox="1"/>
          <p:nvPr/>
        </p:nvSpPr>
        <p:spPr>
          <a:xfrm>
            <a:off x="366776" y="4531132"/>
            <a:ext cx="2452399" cy="338554"/>
          </a:xfrm>
          <a:prstGeom prst="rect">
            <a:avLst/>
          </a:prstGeom>
          <a:solidFill>
            <a:srgbClr val="CCFFCC"/>
          </a:solidFill>
        </p:spPr>
        <p:txBody>
          <a:bodyPr wrap="square" rtlCol="0">
            <a:spAutoFit/>
          </a:bodyPr>
          <a:lstStyle/>
          <a:p>
            <a:pPr>
              <a:lnSpc>
                <a:spcPct val="100000"/>
              </a:lnSpc>
            </a:pPr>
            <a:r>
              <a:rPr kumimoji="1" lang="en-US" altLang="zh-CN" sz="1600" b="0" dirty="0" smtClean="0">
                <a:solidFill>
                  <a:schemeClr val="tx1"/>
                </a:solidFill>
              </a:rPr>
              <a:t>HV feed-through</a:t>
            </a:r>
            <a:r>
              <a:rPr kumimoji="1" lang="en-US" altLang="zh-CN" sz="1600" b="0" i="1" dirty="0" smtClean="0">
                <a:solidFill>
                  <a:srgbClr val="FF2000"/>
                </a:solidFill>
              </a:rPr>
              <a:t>–Yale/UCL</a:t>
            </a:r>
            <a:endParaRPr kumimoji="1" lang="zh-CN" altLang="en-US" sz="1600" b="0" i="1" dirty="0">
              <a:solidFill>
                <a:srgbClr val="FF2000"/>
              </a:solidFill>
            </a:endParaRPr>
          </a:p>
        </p:txBody>
      </p:sp>
      <p:sp>
        <p:nvSpPr>
          <p:cNvPr id="66" name="TextBox 65"/>
          <p:cNvSpPr txBox="1"/>
          <p:nvPr/>
        </p:nvSpPr>
        <p:spPr>
          <a:xfrm>
            <a:off x="3061960" y="4025620"/>
            <a:ext cx="3747588" cy="338554"/>
          </a:xfrm>
          <a:prstGeom prst="rect">
            <a:avLst/>
          </a:prstGeom>
          <a:solidFill>
            <a:srgbClr val="CCFFCC"/>
          </a:solidFill>
        </p:spPr>
        <p:txBody>
          <a:bodyPr wrap="square" rtlCol="0">
            <a:spAutoFit/>
          </a:bodyPr>
          <a:lstStyle/>
          <a:p>
            <a:pPr>
              <a:lnSpc>
                <a:spcPct val="100000"/>
              </a:lnSpc>
            </a:pPr>
            <a:r>
              <a:rPr kumimoji="1" lang="en-US" altLang="zh-CN" sz="1600" b="0" dirty="0" smtClean="0">
                <a:solidFill>
                  <a:schemeClr val="tx1"/>
                </a:solidFill>
              </a:rPr>
              <a:t>Wire Winding  </a:t>
            </a:r>
            <a:r>
              <a:rPr kumimoji="1" lang="en-US" altLang="zh-CN" sz="1600" b="0" dirty="0" smtClean="0">
                <a:solidFill>
                  <a:srgbClr val="FF2000"/>
                </a:solidFill>
              </a:rPr>
              <a:t>-Manchester/Syracuse/Yale</a:t>
            </a:r>
            <a:endParaRPr kumimoji="1" lang="zh-CN" altLang="en-US" sz="1600" b="0" i="1" dirty="0">
              <a:solidFill>
                <a:srgbClr val="FF2000"/>
              </a:solidFill>
            </a:endParaRPr>
          </a:p>
        </p:txBody>
      </p:sp>
      <p:sp>
        <p:nvSpPr>
          <p:cNvPr id="68" name="TextBox 67"/>
          <p:cNvSpPr txBox="1"/>
          <p:nvPr/>
        </p:nvSpPr>
        <p:spPr>
          <a:xfrm>
            <a:off x="7164103" y="4110620"/>
            <a:ext cx="1979897" cy="338554"/>
          </a:xfrm>
          <a:prstGeom prst="rect">
            <a:avLst/>
          </a:prstGeom>
          <a:solidFill>
            <a:srgbClr val="CCFFCC"/>
          </a:solidFill>
        </p:spPr>
        <p:txBody>
          <a:bodyPr wrap="square" rtlCol="0">
            <a:spAutoFit/>
          </a:bodyPr>
          <a:lstStyle/>
          <a:p>
            <a:pPr>
              <a:lnSpc>
                <a:spcPct val="100000"/>
              </a:lnSpc>
            </a:pPr>
            <a:r>
              <a:rPr kumimoji="1" lang="en-US" altLang="zh-CN" sz="1600" b="0" dirty="0" smtClean="0">
                <a:solidFill>
                  <a:schemeClr val="tx1"/>
                </a:solidFill>
              </a:rPr>
              <a:t>Field Cages</a:t>
            </a:r>
            <a:r>
              <a:rPr kumimoji="1" lang="en-US" altLang="zh-CN" sz="1600" b="0" i="1" dirty="0" smtClean="0">
                <a:solidFill>
                  <a:srgbClr val="FF2000"/>
                </a:solidFill>
              </a:rPr>
              <a:t>–Yale/BNL</a:t>
            </a:r>
            <a:endParaRPr kumimoji="1" lang="zh-CN" altLang="en-US" sz="1600" b="0" i="1" dirty="0">
              <a:solidFill>
                <a:srgbClr val="FF2000"/>
              </a:solidFill>
            </a:endParaRPr>
          </a:p>
        </p:txBody>
      </p:sp>
      <p:sp>
        <p:nvSpPr>
          <p:cNvPr id="69" name="TextBox 68"/>
          <p:cNvSpPr txBox="1"/>
          <p:nvPr/>
        </p:nvSpPr>
        <p:spPr>
          <a:xfrm>
            <a:off x="7210212" y="6245314"/>
            <a:ext cx="1933788" cy="307777"/>
          </a:xfrm>
          <a:prstGeom prst="rect">
            <a:avLst/>
          </a:prstGeom>
          <a:solidFill>
            <a:srgbClr val="CCFFCC"/>
          </a:solidFill>
        </p:spPr>
        <p:txBody>
          <a:bodyPr wrap="square" rtlCol="0">
            <a:spAutoFit/>
          </a:bodyPr>
          <a:lstStyle/>
          <a:p>
            <a:pPr>
              <a:lnSpc>
                <a:spcPct val="100000"/>
              </a:lnSpc>
            </a:pPr>
            <a:r>
              <a:rPr kumimoji="1" lang="en-US" altLang="zh-CN" sz="1400" b="0" dirty="0" smtClean="0">
                <a:solidFill>
                  <a:schemeClr val="tx1"/>
                </a:solidFill>
              </a:rPr>
              <a:t>Cold Test   </a:t>
            </a:r>
            <a:r>
              <a:rPr kumimoji="1" lang="en-US" altLang="zh-CN" sz="1400" b="0" i="1" dirty="0" smtClean="0">
                <a:solidFill>
                  <a:srgbClr val="FF2000"/>
                </a:solidFill>
              </a:rPr>
              <a:t>- Lancaster</a:t>
            </a:r>
            <a:endParaRPr kumimoji="1" lang="zh-CN" altLang="en-US" sz="1400" b="0" i="1" dirty="0">
              <a:solidFill>
                <a:srgbClr val="FF2000"/>
              </a:solidFill>
            </a:endParaRPr>
          </a:p>
        </p:txBody>
      </p:sp>
      <p:sp>
        <p:nvSpPr>
          <p:cNvPr id="70" name="TextBox 69"/>
          <p:cNvSpPr txBox="1"/>
          <p:nvPr/>
        </p:nvSpPr>
        <p:spPr>
          <a:xfrm>
            <a:off x="5497104" y="1660835"/>
            <a:ext cx="1600200" cy="584776"/>
          </a:xfrm>
          <a:prstGeom prst="rect">
            <a:avLst/>
          </a:prstGeom>
          <a:solidFill>
            <a:srgbClr val="CCFFCC"/>
          </a:solidFill>
        </p:spPr>
        <p:txBody>
          <a:bodyPr wrap="square" rtlCol="0">
            <a:spAutoFit/>
          </a:bodyPr>
          <a:lstStyle/>
          <a:p>
            <a:pPr>
              <a:lnSpc>
                <a:spcPct val="100000"/>
              </a:lnSpc>
            </a:pPr>
            <a:r>
              <a:rPr kumimoji="1" lang="en-US" altLang="zh-CN" sz="1600" b="0" dirty="0" smtClean="0">
                <a:solidFill>
                  <a:schemeClr val="tx1"/>
                </a:solidFill>
              </a:rPr>
              <a:t>TPC Assembly </a:t>
            </a:r>
          </a:p>
          <a:p>
            <a:pPr>
              <a:lnSpc>
                <a:spcPct val="100000"/>
              </a:lnSpc>
            </a:pPr>
            <a:r>
              <a:rPr kumimoji="1" lang="en-US" altLang="zh-CN" sz="1600" b="0" i="1" dirty="0" smtClean="0">
                <a:solidFill>
                  <a:srgbClr val="FF2000"/>
                </a:solidFill>
              </a:rPr>
              <a:t>-Chicago/FNAL</a:t>
            </a:r>
            <a:endParaRPr kumimoji="1" lang="zh-CN" altLang="en-US" sz="1600" b="0" i="1" dirty="0">
              <a:solidFill>
                <a:srgbClr val="FF2000"/>
              </a:solidFill>
            </a:endParaRPr>
          </a:p>
        </p:txBody>
      </p:sp>
      <p:pic>
        <p:nvPicPr>
          <p:cNvPr id="71" name="Picture 2" descr="E:\Documents and Settings\Julian\My Documents\DUNE\June2015 Liverpool\assy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69799" y="2583166"/>
            <a:ext cx="2716509" cy="1382437"/>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0" y="3957357"/>
            <a:ext cx="2601698" cy="338554"/>
          </a:xfrm>
          <a:prstGeom prst="rect">
            <a:avLst/>
          </a:prstGeom>
          <a:solidFill>
            <a:srgbClr val="CCFFCC"/>
          </a:solidFill>
        </p:spPr>
        <p:txBody>
          <a:bodyPr wrap="square" rtlCol="0">
            <a:spAutoFit/>
          </a:bodyPr>
          <a:lstStyle/>
          <a:p>
            <a:pPr>
              <a:lnSpc>
                <a:spcPct val="100000"/>
              </a:lnSpc>
            </a:pPr>
            <a:r>
              <a:rPr kumimoji="1" lang="en-US" altLang="zh-CN" sz="1600" b="0" dirty="0" smtClean="0">
                <a:solidFill>
                  <a:schemeClr val="tx1"/>
                </a:solidFill>
              </a:rPr>
              <a:t>Geometry boards</a:t>
            </a:r>
            <a:r>
              <a:rPr kumimoji="1" lang="en-US" altLang="zh-CN" sz="1400" b="0" dirty="0" smtClean="0">
                <a:solidFill>
                  <a:schemeClr val="tx1"/>
                </a:solidFill>
              </a:rPr>
              <a:t> </a:t>
            </a:r>
            <a:r>
              <a:rPr kumimoji="1" lang="en-US" altLang="zh-CN" sz="1600" b="0" i="1" dirty="0" smtClean="0">
                <a:solidFill>
                  <a:srgbClr val="FF2000"/>
                </a:solidFill>
              </a:rPr>
              <a:t>- Yale/BNL</a:t>
            </a:r>
            <a:endParaRPr kumimoji="1" lang="zh-CN" altLang="en-US" sz="1600" b="0" i="1" dirty="0">
              <a:solidFill>
                <a:srgbClr val="FF2000"/>
              </a:solidFill>
            </a:endParaRPr>
          </a:p>
        </p:txBody>
      </p:sp>
      <p:pic>
        <p:nvPicPr>
          <p:cNvPr id="35" name="Picture 34" descr="APAframeAssembly_crop.pdf"/>
          <p:cNvPicPr>
            <a:picLocks noChangeAspect="1"/>
          </p:cNvPicPr>
          <p:nvPr/>
        </p:nvPicPr>
        <p:blipFill rotWithShape="1">
          <a:blip r:embed="rId15">
            <a:extLst>
              <a:ext uri="{28A0092B-C50C-407E-A947-70E740481C1C}">
                <a14:useLocalDpi xmlns:a14="http://schemas.microsoft.com/office/drawing/2010/main" val="0"/>
              </a:ext>
            </a:extLst>
          </a:blip>
          <a:srcRect b="42632"/>
          <a:stretch/>
        </p:blipFill>
        <p:spPr>
          <a:xfrm>
            <a:off x="5664263" y="674687"/>
            <a:ext cx="1142214" cy="946652"/>
          </a:xfrm>
          <a:prstGeom prst="rect">
            <a:avLst/>
          </a:prstGeom>
        </p:spPr>
      </p:pic>
      <p:pic>
        <p:nvPicPr>
          <p:cNvPr id="10" name="Picture 9"/>
          <p:cNvPicPr>
            <a:picLocks noChangeAspect="1"/>
          </p:cNvPicPr>
          <p:nvPr/>
        </p:nvPicPr>
        <p:blipFill>
          <a:blip r:embed="rId16"/>
          <a:stretch>
            <a:fillRect/>
          </a:stretch>
        </p:blipFill>
        <p:spPr>
          <a:xfrm>
            <a:off x="2722358" y="4552462"/>
            <a:ext cx="2235521" cy="1676641"/>
          </a:xfrm>
          <a:prstGeom prst="rect">
            <a:avLst/>
          </a:prstGeom>
        </p:spPr>
      </p:pic>
    </p:spTree>
    <p:extLst>
      <p:ext uri="{BB962C8B-B14F-4D97-AF65-F5344CB8AC3E}">
        <p14:creationId xmlns:p14="http://schemas.microsoft.com/office/powerpoint/2010/main" val="29467035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308602" y="1871132"/>
            <a:ext cx="3020962" cy="2334380"/>
          </a:xfrm>
          <a:prstGeom prst="rect">
            <a:avLst/>
          </a:prstGeom>
        </p:spPr>
      </p:pic>
      <p:sp>
        <p:nvSpPr>
          <p:cNvPr id="4" name="Slide Number Placeholder 3"/>
          <p:cNvSpPr>
            <a:spLocks noGrp="1"/>
          </p:cNvSpPr>
          <p:nvPr>
            <p:ph type="sldNum" sz="quarter" idx="12"/>
          </p:nvPr>
        </p:nvSpPr>
        <p:spPr/>
        <p:txBody>
          <a:bodyPr/>
          <a:lstStyle/>
          <a:p>
            <a:fld id="{2E6C8CC7-F89C-4B6E-BAFB-786CF2D0A6EA}" type="slidenum">
              <a:rPr lang="en-US" smtClean="0"/>
              <a:pPr/>
              <a:t>22</a:t>
            </a:fld>
            <a:endParaRPr lang="en-US" dirty="0"/>
          </a:p>
        </p:txBody>
      </p:sp>
      <p:sp>
        <p:nvSpPr>
          <p:cNvPr id="5" name="Title 4"/>
          <p:cNvSpPr>
            <a:spLocks noGrp="1"/>
          </p:cNvSpPr>
          <p:nvPr>
            <p:ph type="title"/>
          </p:nvPr>
        </p:nvSpPr>
        <p:spPr/>
        <p:txBody>
          <a:bodyPr>
            <a:normAutofit/>
          </a:bodyPr>
          <a:lstStyle/>
          <a:p>
            <a:r>
              <a:rPr lang="en-US" dirty="0" smtClean="0"/>
              <a:t>TPC Electronics Components  </a:t>
            </a:r>
            <a:endParaRPr lang="en-US" sz="3600" dirty="0"/>
          </a:p>
        </p:txBody>
      </p:sp>
      <p:pic>
        <p:nvPicPr>
          <p:cNvPr id="7" name="Picture 6"/>
          <p:cNvPicPr>
            <a:picLocks noChangeAspect="1"/>
          </p:cNvPicPr>
          <p:nvPr/>
        </p:nvPicPr>
        <p:blipFill>
          <a:blip r:embed="rId4"/>
          <a:stretch>
            <a:fillRect/>
          </a:stretch>
        </p:blipFill>
        <p:spPr>
          <a:xfrm>
            <a:off x="240696" y="651282"/>
            <a:ext cx="4057347" cy="5301968"/>
          </a:xfrm>
          <a:prstGeom prst="rect">
            <a:avLst/>
          </a:prstGeom>
        </p:spPr>
      </p:pic>
      <p:pic>
        <p:nvPicPr>
          <p:cNvPr id="9" name="Picture 8" descr="Untitl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6520" y="3806810"/>
            <a:ext cx="3374571" cy="2631581"/>
          </a:xfrm>
          <a:prstGeom prst="rect">
            <a:avLst/>
          </a:prstGeom>
          <a:noFill/>
        </p:spPr>
      </p:pic>
      <p:pic>
        <p:nvPicPr>
          <p:cNvPr id="17" name="Picture 16"/>
          <p:cNvPicPr>
            <a:picLocks noChangeAspect="1"/>
          </p:cNvPicPr>
          <p:nvPr/>
        </p:nvPicPr>
        <p:blipFill>
          <a:blip r:embed="rId6"/>
          <a:stretch>
            <a:fillRect/>
          </a:stretch>
        </p:blipFill>
        <p:spPr>
          <a:xfrm>
            <a:off x="5773256" y="562043"/>
            <a:ext cx="2391030" cy="1700045"/>
          </a:xfrm>
          <a:prstGeom prst="rect">
            <a:avLst/>
          </a:prstGeom>
        </p:spPr>
      </p:pic>
      <p:cxnSp>
        <p:nvCxnSpPr>
          <p:cNvPr id="19" name="Straight Arrow Connector 18"/>
          <p:cNvCxnSpPr/>
          <p:nvPr/>
        </p:nvCxnSpPr>
        <p:spPr>
          <a:xfrm flipV="1">
            <a:off x="4229402" y="1406769"/>
            <a:ext cx="1169726" cy="20471"/>
          </a:xfrm>
          <a:prstGeom prst="straightConnector1">
            <a:avLst/>
          </a:prstGeom>
          <a:ln w="8255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4207933" y="3284160"/>
            <a:ext cx="1190172" cy="25401"/>
          </a:xfrm>
          <a:prstGeom prst="straightConnector1">
            <a:avLst/>
          </a:prstGeom>
          <a:ln w="8255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4314674" y="5049762"/>
            <a:ext cx="1040190" cy="6048"/>
          </a:xfrm>
          <a:prstGeom prst="straightConnector1">
            <a:avLst/>
          </a:prstGeom>
          <a:ln w="8255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222250" y="2679700"/>
            <a:ext cx="19050" cy="3365500"/>
          </a:xfrm>
          <a:prstGeom prst="straightConnector1">
            <a:avLst/>
          </a:prstGeom>
          <a:ln w="4762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4504" y="5973233"/>
            <a:ext cx="2781305" cy="369332"/>
          </a:xfrm>
          <a:prstGeom prst="rect">
            <a:avLst/>
          </a:prstGeom>
          <a:noFill/>
        </p:spPr>
        <p:txBody>
          <a:bodyPr wrap="none" rtlCol="0">
            <a:spAutoFit/>
          </a:bodyPr>
          <a:lstStyle/>
          <a:p>
            <a:r>
              <a:rPr kumimoji="1" lang="en-US" altLang="zh-CN" dirty="0" smtClean="0">
                <a:solidFill>
                  <a:srgbClr val="FF0000"/>
                </a:solidFill>
              </a:rPr>
              <a:t>Cold, on TPC inside cryostat</a:t>
            </a:r>
            <a:endParaRPr kumimoji="1" lang="zh-CN" altLang="en-US" dirty="0">
              <a:solidFill>
                <a:srgbClr val="FF0000"/>
              </a:solidFill>
            </a:endParaRPr>
          </a:p>
        </p:txBody>
      </p:sp>
      <p:sp>
        <p:nvSpPr>
          <p:cNvPr id="21" name="Rectangle 20"/>
          <p:cNvSpPr/>
          <p:nvPr/>
        </p:nvSpPr>
        <p:spPr>
          <a:xfrm>
            <a:off x="0" y="2376662"/>
            <a:ext cx="2357737" cy="369332"/>
          </a:xfrm>
          <a:prstGeom prst="rect">
            <a:avLst/>
          </a:prstGeom>
        </p:spPr>
        <p:txBody>
          <a:bodyPr wrap="none">
            <a:spAutoFit/>
          </a:bodyPr>
          <a:lstStyle/>
          <a:p>
            <a:r>
              <a:rPr kumimoji="1" lang="en-US" altLang="zh-CN" dirty="0" smtClean="0">
                <a:solidFill>
                  <a:srgbClr val="FF0000"/>
                </a:solidFill>
              </a:rPr>
              <a:t>Warm, inside DAQ rack</a:t>
            </a:r>
            <a:endParaRPr kumimoji="1" lang="zh-CN" altLang="en-US" dirty="0">
              <a:solidFill>
                <a:srgbClr val="FF0000"/>
              </a:solidFill>
            </a:endParaRPr>
          </a:p>
        </p:txBody>
      </p:sp>
      <p:sp>
        <p:nvSpPr>
          <p:cNvPr id="6" name="Date Placeholder 5"/>
          <p:cNvSpPr>
            <a:spLocks noGrp="1"/>
          </p:cNvSpPr>
          <p:nvPr>
            <p:ph type="dt" sz="half" idx="10"/>
          </p:nvPr>
        </p:nvSpPr>
        <p:spPr/>
        <p:txBody>
          <a:bodyPr/>
          <a:lstStyle/>
          <a:p>
            <a:r>
              <a:rPr lang="en-US" smtClean="0"/>
              <a:t>12/15/2015</a:t>
            </a:r>
            <a:endParaRPr lang="en-US" dirty="0"/>
          </a:p>
        </p:txBody>
      </p:sp>
      <p:sp>
        <p:nvSpPr>
          <p:cNvPr id="10" name="Footer Placeholder 9"/>
          <p:cNvSpPr>
            <a:spLocks noGrp="1"/>
          </p:cNvSpPr>
          <p:nvPr>
            <p:ph type="ftr" sz="quarter" idx="11"/>
          </p:nvPr>
        </p:nvSpPr>
        <p:spPr/>
        <p:txBody>
          <a:bodyPr/>
          <a:lstStyle/>
          <a:p>
            <a:r>
              <a:rPr lang="en-US" smtClean="0"/>
              <a:t>Ting Miao / SBND</a:t>
            </a:r>
            <a:endParaRPr lang="en-US" dirty="0"/>
          </a:p>
        </p:txBody>
      </p:sp>
    </p:spTree>
    <p:extLst>
      <p:ext uri="{BB962C8B-B14F-4D97-AF65-F5344CB8AC3E}">
        <p14:creationId xmlns:p14="http://schemas.microsoft.com/office/powerpoint/2010/main" val="128301677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71550"/>
            <a:ext cx="5207000" cy="5059363"/>
          </a:xfrm>
        </p:spPr>
        <p:txBody>
          <a:bodyPr/>
          <a:lstStyle/>
          <a:p>
            <a:r>
              <a:rPr lang="en-US" sz="2000" dirty="0" smtClean="0"/>
              <a:t>Rebuild ICARUS cryogenic system</a:t>
            </a:r>
          </a:p>
          <a:p>
            <a:r>
              <a:rPr lang="en-US" sz="2000" dirty="0" smtClean="0"/>
              <a:t>New SBND cryogenic system</a:t>
            </a:r>
          </a:p>
          <a:p>
            <a:r>
              <a:rPr lang="en-US" sz="2000" dirty="0" smtClean="0"/>
              <a:t>Joint CERN-Fermilab responsibility </a:t>
            </a:r>
          </a:p>
          <a:p>
            <a:r>
              <a:rPr lang="en-US" sz="2000" dirty="0" smtClean="0"/>
              <a:t>Worked partitioning: </a:t>
            </a:r>
          </a:p>
          <a:p>
            <a:pPr lvl="1"/>
            <a:r>
              <a:rPr lang="en-US" sz="1800" dirty="0" smtClean="0"/>
              <a:t>Internal </a:t>
            </a:r>
            <a:r>
              <a:rPr lang="en-US" sz="1800" dirty="0"/>
              <a:t>: inside the </a:t>
            </a:r>
            <a:r>
              <a:rPr lang="en-US" sz="1800" dirty="0" smtClean="0"/>
              <a:t>cryostat</a:t>
            </a:r>
          </a:p>
          <a:p>
            <a:pPr lvl="2"/>
            <a:r>
              <a:rPr lang="en-US" sz="1600" dirty="0" smtClean="0"/>
              <a:t>ICARUS </a:t>
            </a:r>
            <a:r>
              <a:rPr lang="en-US" sz="1600" dirty="0"/>
              <a:t>– </a:t>
            </a:r>
            <a:r>
              <a:rPr lang="en-US" sz="1600" dirty="0" smtClean="0"/>
              <a:t>CERN-INFN scope</a:t>
            </a:r>
          </a:p>
          <a:p>
            <a:pPr lvl="2"/>
            <a:r>
              <a:rPr lang="en-US" sz="1600" dirty="0" smtClean="0"/>
              <a:t>SBND </a:t>
            </a:r>
            <a:r>
              <a:rPr lang="en-US" sz="1600" dirty="0"/>
              <a:t>– Fermilab scope </a:t>
            </a:r>
          </a:p>
          <a:p>
            <a:pPr lvl="1"/>
            <a:r>
              <a:rPr lang="en-US" sz="1800" dirty="0" smtClean="0"/>
              <a:t>Proximity </a:t>
            </a:r>
            <a:r>
              <a:rPr lang="en-US" sz="1800" dirty="0"/>
              <a:t>: Argon circulation &amp; filtering</a:t>
            </a:r>
          </a:p>
          <a:p>
            <a:pPr lvl="2"/>
            <a:r>
              <a:rPr lang="en-US" sz="1600" dirty="0"/>
              <a:t>SBND &amp; ICARUS  - CERN </a:t>
            </a:r>
            <a:r>
              <a:rPr lang="en-US" sz="1600" dirty="0" smtClean="0"/>
              <a:t>scope</a:t>
            </a:r>
          </a:p>
          <a:p>
            <a:pPr lvl="1"/>
            <a:r>
              <a:rPr lang="en-US" sz="1800" dirty="0" smtClean="0"/>
              <a:t>External </a:t>
            </a:r>
            <a:r>
              <a:rPr lang="en-US" sz="1800" dirty="0"/>
              <a:t>: </a:t>
            </a:r>
            <a:r>
              <a:rPr lang="en-US" sz="1800" dirty="0" smtClean="0"/>
              <a:t>Nitrogen &amp; Argon delivery</a:t>
            </a:r>
          </a:p>
          <a:p>
            <a:pPr lvl="2"/>
            <a:r>
              <a:rPr lang="en-US" sz="1600" dirty="0" smtClean="0"/>
              <a:t>SBND </a:t>
            </a:r>
            <a:r>
              <a:rPr lang="en-US" sz="1600" dirty="0"/>
              <a:t>&amp; ICARUS  - </a:t>
            </a:r>
            <a:r>
              <a:rPr lang="en-US" sz="1600" dirty="0" smtClean="0"/>
              <a:t>Fermilab scope</a:t>
            </a:r>
          </a:p>
          <a:p>
            <a:pPr lvl="1"/>
            <a:r>
              <a:rPr lang="en-US" sz="1800" dirty="0" smtClean="0"/>
              <a:t>Controls – Fermilab scope</a:t>
            </a:r>
            <a:endParaRPr lang="en-US" sz="1800" dirty="0"/>
          </a:p>
          <a:p>
            <a:pPr lvl="2"/>
            <a:endParaRPr lang="en-US" sz="1600" dirty="0" smtClean="0"/>
          </a:p>
          <a:p>
            <a:pPr marL="457200" lvl="1" indent="0">
              <a:buNone/>
            </a:pPr>
            <a:endParaRPr lang="en-US" sz="1400" dirty="0" smtClean="0"/>
          </a:p>
          <a:p>
            <a:endParaRPr lang="en-US" sz="2000" dirty="0"/>
          </a:p>
        </p:txBody>
      </p:sp>
      <p:sp>
        <p:nvSpPr>
          <p:cNvPr id="3" name="Title 2"/>
          <p:cNvSpPr>
            <a:spLocks noGrp="1"/>
          </p:cNvSpPr>
          <p:nvPr>
            <p:ph type="title"/>
          </p:nvPr>
        </p:nvSpPr>
        <p:spPr/>
        <p:txBody>
          <a:bodyPr/>
          <a:lstStyle/>
          <a:p>
            <a:r>
              <a:rPr lang="en-US" dirty="0" smtClean="0"/>
              <a:t>Scope of Cryogenics Systems</a:t>
            </a:r>
            <a:endParaRPr lang="en-US" dirty="0"/>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pic>
        <p:nvPicPr>
          <p:cNvPr id="7" name="Picture 6"/>
          <p:cNvPicPr>
            <a:picLocks noChangeAspect="1"/>
          </p:cNvPicPr>
          <p:nvPr/>
        </p:nvPicPr>
        <p:blipFill>
          <a:blip r:embed="rId2"/>
          <a:stretch>
            <a:fillRect/>
          </a:stretch>
        </p:blipFill>
        <p:spPr>
          <a:xfrm>
            <a:off x="5114409" y="372918"/>
            <a:ext cx="3889891" cy="2543817"/>
          </a:xfrm>
          <a:prstGeom prst="rect">
            <a:avLst/>
          </a:prstGeom>
        </p:spPr>
      </p:pic>
      <p:pic>
        <p:nvPicPr>
          <p:cNvPr id="8" name="Picture 7"/>
          <p:cNvPicPr>
            <a:picLocks noChangeAspect="1"/>
          </p:cNvPicPr>
          <p:nvPr/>
        </p:nvPicPr>
        <p:blipFill>
          <a:blip r:embed="rId3"/>
          <a:stretch>
            <a:fillRect/>
          </a:stretch>
        </p:blipFill>
        <p:spPr>
          <a:xfrm>
            <a:off x="5115135" y="3233192"/>
            <a:ext cx="3889165" cy="3115222"/>
          </a:xfrm>
          <a:prstGeom prst="rect">
            <a:avLst/>
          </a:prstGeom>
        </p:spPr>
      </p:pic>
      <p:sp>
        <p:nvSpPr>
          <p:cNvPr id="10" name="TextBox 9"/>
          <p:cNvSpPr txBox="1"/>
          <p:nvPr/>
        </p:nvSpPr>
        <p:spPr>
          <a:xfrm>
            <a:off x="5791200" y="2856098"/>
            <a:ext cx="2433321" cy="369332"/>
          </a:xfrm>
          <a:prstGeom prst="rect">
            <a:avLst/>
          </a:prstGeom>
          <a:noFill/>
          <a:ln>
            <a:solidFill>
              <a:srgbClr val="003087"/>
            </a:solidFill>
          </a:ln>
        </p:spPr>
        <p:txBody>
          <a:bodyPr wrap="square" rtlCol="0">
            <a:spAutoFit/>
          </a:bodyPr>
          <a:lstStyle/>
          <a:p>
            <a:pPr algn="ctr"/>
            <a:r>
              <a:rPr lang="en-US" sz="1800" dirty="0" smtClean="0">
                <a:solidFill>
                  <a:srgbClr val="000090"/>
                </a:solidFill>
              </a:rPr>
              <a:t>Process Flow Diagrams</a:t>
            </a:r>
            <a:endParaRPr lang="en-US" sz="1800" dirty="0">
              <a:solidFill>
                <a:srgbClr val="000090"/>
              </a:solidFill>
            </a:endParaRPr>
          </a:p>
        </p:txBody>
      </p:sp>
    </p:spTree>
    <p:extLst>
      <p:ext uri="{BB962C8B-B14F-4D97-AF65-F5344CB8AC3E}">
        <p14:creationId xmlns:p14="http://schemas.microsoft.com/office/powerpoint/2010/main" val="19596710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5811922" y="882627"/>
            <a:ext cx="0" cy="4648200"/>
          </a:xfrm>
          <a:prstGeom prst="line">
            <a:avLst/>
          </a:prstGeom>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cxnSp>
        <p:nvCxnSpPr>
          <p:cNvPr id="10" name="Straight Connector 9"/>
          <p:cNvCxnSpPr/>
          <p:nvPr/>
        </p:nvCxnSpPr>
        <p:spPr>
          <a:xfrm flipV="1">
            <a:off x="5136216"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487628"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163334"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839040"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784804"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460510"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06274"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757686"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433392"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109098"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081980" y="882627"/>
            <a:ext cx="0" cy="46482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Rounded Rectangle 5"/>
          <p:cNvSpPr/>
          <p:nvPr/>
        </p:nvSpPr>
        <p:spPr>
          <a:xfrm>
            <a:off x="4301763" y="4972466"/>
            <a:ext cx="1536628" cy="1116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endParaRPr lang="en-US" sz="4500" kern="1200"/>
          </a:p>
        </p:txBody>
      </p:sp>
      <p:sp>
        <p:nvSpPr>
          <p:cNvPr id="23" name="Rectangle 22"/>
          <p:cNvSpPr/>
          <p:nvPr/>
        </p:nvSpPr>
        <p:spPr>
          <a:xfrm>
            <a:off x="6534613" y="5023983"/>
            <a:ext cx="1352827" cy="10001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25" name="Diagram 24"/>
          <p:cNvGraphicFramePr/>
          <p:nvPr>
            <p:extLst>
              <p:ext uri="{D42A27DB-BD31-4B8C-83A1-F6EECF244321}">
                <p14:modId xmlns:p14="http://schemas.microsoft.com/office/powerpoint/2010/main" val="1742851331"/>
              </p:ext>
            </p:extLst>
          </p:nvPr>
        </p:nvGraphicFramePr>
        <p:xfrm>
          <a:off x="-24029" y="5284926"/>
          <a:ext cx="9070677" cy="846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Oval 25"/>
          <p:cNvSpPr/>
          <p:nvPr/>
        </p:nvSpPr>
        <p:spPr>
          <a:xfrm>
            <a:off x="2358607"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Oval 26"/>
          <p:cNvSpPr/>
          <p:nvPr/>
        </p:nvSpPr>
        <p:spPr>
          <a:xfrm>
            <a:off x="3056583"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Oval 27"/>
          <p:cNvSpPr/>
          <p:nvPr/>
        </p:nvSpPr>
        <p:spPr>
          <a:xfrm>
            <a:off x="1697798"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Oval 28"/>
          <p:cNvSpPr/>
          <p:nvPr/>
        </p:nvSpPr>
        <p:spPr>
          <a:xfrm>
            <a:off x="4410178"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Oval 29"/>
          <p:cNvSpPr/>
          <p:nvPr/>
        </p:nvSpPr>
        <p:spPr>
          <a:xfrm>
            <a:off x="360579"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Oval 30"/>
          <p:cNvSpPr/>
          <p:nvPr/>
        </p:nvSpPr>
        <p:spPr>
          <a:xfrm>
            <a:off x="5097250"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Oval 31"/>
          <p:cNvSpPr/>
          <p:nvPr/>
        </p:nvSpPr>
        <p:spPr>
          <a:xfrm>
            <a:off x="5777862"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Oval 32"/>
          <p:cNvSpPr/>
          <p:nvPr/>
        </p:nvSpPr>
        <p:spPr>
          <a:xfrm>
            <a:off x="6434412"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Oval 33"/>
          <p:cNvSpPr/>
          <p:nvPr/>
        </p:nvSpPr>
        <p:spPr>
          <a:xfrm>
            <a:off x="7129746"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0" name="Rectangle 79"/>
          <p:cNvSpPr/>
          <p:nvPr/>
        </p:nvSpPr>
        <p:spPr>
          <a:xfrm rot="19290258">
            <a:off x="4842534" y="4007719"/>
            <a:ext cx="829232" cy="3384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1" name="Rectangle 80"/>
          <p:cNvSpPr/>
          <p:nvPr/>
        </p:nvSpPr>
        <p:spPr>
          <a:xfrm rot="19290258">
            <a:off x="7017724" y="5304539"/>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2Q 2018</a:t>
            </a:r>
            <a:endParaRPr lang="en-US" sz="1200" b="1" kern="1200" dirty="0">
              <a:solidFill>
                <a:schemeClr val="accent2">
                  <a:lumMod val="75000"/>
                </a:schemeClr>
              </a:solidFill>
            </a:endParaRPr>
          </a:p>
        </p:txBody>
      </p:sp>
      <p:sp>
        <p:nvSpPr>
          <p:cNvPr id="36" name="Rectangle 35"/>
          <p:cNvSpPr/>
          <p:nvPr/>
        </p:nvSpPr>
        <p:spPr>
          <a:xfrm rot="19290258">
            <a:off x="6286210" y="5314092"/>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1Q 2018</a:t>
            </a:r>
            <a:endParaRPr lang="en-US" sz="1200" b="1" kern="1200" dirty="0">
              <a:solidFill>
                <a:schemeClr val="accent2">
                  <a:lumMod val="75000"/>
                </a:schemeClr>
              </a:solidFill>
            </a:endParaRPr>
          </a:p>
        </p:txBody>
      </p:sp>
      <p:sp>
        <p:nvSpPr>
          <p:cNvPr id="79" name="Rectangle 78"/>
          <p:cNvSpPr/>
          <p:nvPr/>
        </p:nvSpPr>
        <p:spPr>
          <a:xfrm rot="19290258">
            <a:off x="5633345" y="5312557"/>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4Q 2017</a:t>
            </a:r>
            <a:endParaRPr lang="en-US" sz="1200" b="1" kern="1200" dirty="0">
              <a:solidFill>
                <a:schemeClr val="accent2">
                  <a:lumMod val="75000"/>
                </a:schemeClr>
              </a:solidFill>
            </a:endParaRPr>
          </a:p>
        </p:txBody>
      </p:sp>
      <p:sp>
        <p:nvSpPr>
          <p:cNvPr id="76" name="Rectangle 75"/>
          <p:cNvSpPr/>
          <p:nvPr/>
        </p:nvSpPr>
        <p:spPr>
          <a:xfrm rot="19290258">
            <a:off x="4472017" y="5260421"/>
            <a:ext cx="829232" cy="3384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7" name="Rectangle 76"/>
          <p:cNvSpPr/>
          <p:nvPr/>
        </p:nvSpPr>
        <p:spPr>
          <a:xfrm rot="19290258">
            <a:off x="4225597" y="5312903"/>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2Q 2017</a:t>
            </a:r>
            <a:endParaRPr lang="en-US" sz="1200" b="1" kern="1200" dirty="0">
              <a:solidFill>
                <a:schemeClr val="accent2">
                  <a:lumMod val="75000"/>
                </a:schemeClr>
              </a:solidFill>
            </a:endParaRPr>
          </a:p>
        </p:txBody>
      </p:sp>
      <p:sp>
        <p:nvSpPr>
          <p:cNvPr id="74" name="Rectangle 73"/>
          <p:cNvSpPr/>
          <p:nvPr/>
        </p:nvSpPr>
        <p:spPr>
          <a:xfrm rot="19290258">
            <a:off x="4612821" y="3755055"/>
            <a:ext cx="829232" cy="3384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5" name="Rectangle 74"/>
          <p:cNvSpPr/>
          <p:nvPr/>
        </p:nvSpPr>
        <p:spPr>
          <a:xfrm rot="19290258">
            <a:off x="4954181" y="5308755"/>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3Q 2017</a:t>
            </a:r>
            <a:endParaRPr lang="en-US" sz="1200" b="1" kern="1200" dirty="0">
              <a:solidFill>
                <a:schemeClr val="accent2">
                  <a:lumMod val="75000"/>
                </a:schemeClr>
              </a:solidFill>
            </a:endParaRPr>
          </a:p>
        </p:txBody>
      </p:sp>
      <p:sp>
        <p:nvSpPr>
          <p:cNvPr id="72" name="Rectangle 71"/>
          <p:cNvSpPr/>
          <p:nvPr/>
        </p:nvSpPr>
        <p:spPr>
          <a:xfrm rot="19290258">
            <a:off x="4755011" y="3907455"/>
            <a:ext cx="829232" cy="3384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3" name="Rectangle 72"/>
          <p:cNvSpPr/>
          <p:nvPr/>
        </p:nvSpPr>
        <p:spPr>
          <a:xfrm rot="19290258">
            <a:off x="3494073" y="5321896"/>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1Q 2017</a:t>
            </a:r>
            <a:endParaRPr lang="en-US" sz="1200" b="1" kern="1200" dirty="0">
              <a:solidFill>
                <a:schemeClr val="accent2">
                  <a:lumMod val="75000"/>
                </a:schemeClr>
              </a:solidFill>
            </a:endParaRPr>
          </a:p>
        </p:txBody>
      </p:sp>
      <p:sp>
        <p:nvSpPr>
          <p:cNvPr id="70" name="Rectangle 69"/>
          <p:cNvSpPr/>
          <p:nvPr/>
        </p:nvSpPr>
        <p:spPr>
          <a:xfrm rot="19290258">
            <a:off x="4897201" y="4059855"/>
            <a:ext cx="829232" cy="3384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1" name="Rectangle 70"/>
          <p:cNvSpPr/>
          <p:nvPr/>
        </p:nvSpPr>
        <p:spPr>
          <a:xfrm rot="19290258">
            <a:off x="2801782" y="5319053"/>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4Q 2016</a:t>
            </a:r>
            <a:endParaRPr lang="en-US" sz="1200" b="1" kern="1200" dirty="0">
              <a:solidFill>
                <a:schemeClr val="accent2">
                  <a:lumMod val="75000"/>
                </a:schemeClr>
              </a:solidFill>
            </a:endParaRPr>
          </a:p>
        </p:txBody>
      </p:sp>
      <p:sp>
        <p:nvSpPr>
          <p:cNvPr id="68" name="Rectangle 67"/>
          <p:cNvSpPr/>
          <p:nvPr/>
        </p:nvSpPr>
        <p:spPr>
          <a:xfrm rot="19290258">
            <a:off x="5039390" y="4212255"/>
            <a:ext cx="829232" cy="3384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9" name="Rectangle 68"/>
          <p:cNvSpPr/>
          <p:nvPr/>
        </p:nvSpPr>
        <p:spPr>
          <a:xfrm rot="19290258">
            <a:off x="2149536" y="5308064"/>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3Q 2016</a:t>
            </a:r>
            <a:endParaRPr lang="en-US" sz="1200" b="1" kern="1200" dirty="0">
              <a:solidFill>
                <a:schemeClr val="accent2">
                  <a:lumMod val="75000"/>
                </a:schemeClr>
              </a:solidFill>
            </a:endParaRPr>
          </a:p>
        </p:txBody>
      </p:sp>
      <p:sp>
        <p:nvSpPr>
          <p:cNvPr id="66" name="Rectangle 65"/>
          <p:cNvSpPr/>
          <p:nvPr/>
        </p:nvSpPr>
        <p:spPr>
          <a:xfrm rot="19290258">
            <a:off x="5181580" y="4364655"/>
            <a:ext cx="829232" cy="3384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7" name="Rectangle 66"/>
          <p:cNvSpPr/>
          <p:nvPr/>
        </p:nvSpPr>
        <p:spPr>
          <a:xfrm rot="19290258">
            <a:off x="1501095" y="5296391"/>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2Q 2016</a:t>
            </a:r>
            <a:endParaRPr lang="en-US" sz="1200" b="1" kern="1200" dirty="0">
              <a:solidFill>
                <a:schemeClr val="accent2">
                  <a:lumMod val="75000"/>
                </a:schemeClr>
              </a:solidFill>
            </a:endParaRPr>
          </a:p>
        </p:txBody>
      </p:sp>
      <p:sp>
        <p:nvSpPr>
          <p:cNvPr id="64" name="Rectangle 63"/>
          <p:cNvSpPr/>
          <p:nvPr/>
        </p:nvSpPr>
        <p:spPr>
          <a:xfrm rot="19290258">
            <a:off x="5323770" y="4517055"/>
            <a:ext cx="829232" cy="3384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5" name="Rectangle 64"/>
          <p:cNvSpPr/>
          <p:nvPr/>
        </p:nvSpPr>
        <p:spPr>
          <a:xfrm rot="19290258">
            <a:off x="855152" y="5296390"/>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1Q 2016</a:t>
            </a:r>
            <a:endParaRPr lang="en-US" sz="1200" b="1" kern="1200" dirty="0">
              <a:solidFill>
                <a:schemeClr val="accent2">
                  <a:lumMod val="75000"/>
                </a:schemeClr>
              </a:solidFill>
            </a:endParaRPr>
          </a:p>
        </p:txBody>
      </p:sp>
      <p:sp>
        <p:nvSpPr>
          <p:cNvPr id="46" name="Oval 45"/>
          <p:cNvSpPr/>
          <p:nvPr/>
        </p:nvSpPr>
        <p:spPr>
          <a:xfrm>
            <a:off x="7825958"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6" name="Oval 85"/>
          <p:cNvSpPr/>
          <p:nvPr/>
        </p:nvSpPr>
        <p:spPr>
          <a:xfrm>
            <a:off x="8468899"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cxnSp>
        <p:nvCxnSpPr>
          <p:cNvPr id="88" name="Straight Connector 87"/>
          <p:cNvCxnSpPr/>
          <p:nvPr/>
        </p:nvCxnSpPr>
        <p:spPr>
          <a:xfrm flipV="1">
            <a:off x="8540143" y="882627"/>
            <a:ext cx="0" cy="4648200"/>
          </a:xfrm>
          <a:prstGeom prst="line">
            <a:avLst/>
          </a:prstGeom>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rot="19290258">
            <a:off x="8362143" y="5312430"/>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4Q 2018</a:t>
            </a:r>
            <a:endParaRPr lang="en-US" sz="1200" b="1" kern="1200" dirty="0">
              <a:solidFill>
                <a:schemeClr val="accent2">
                  <a:lumMod val="75000"/>
                </a:schemeClr>
              </a:solidFill>
            </a:endParaRPr>
          </a:p>
        </p:txBody>
      </p:sp>
      <p:sp>
        <p:nvSpPr>
          <p:cNvPr id="90" name="Rectangle 89"/>
          <p:cNvSpPr/>
          <p:nvPr/>
        </p:nvSpPr>
        <p:spPr>
          <a:xfrm rot="19290258">
            <a:off x="7682979" y="5308628"/>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3Q 2018</a:t>
            </a:r>
            <a:endParaRPr lang="en-US" sz="1200" b="1" kern="1200" dirty="0">
              <a:solidFill>
                <a:schemeClr val="accent2">
                  <a:lumMod val="75000"/>
                </a:schemeClr>
              </a:solidFill>
            </a:endParaRPr>
          </a:p>
        </p:txBody>
      </p:sp>
      <p:sp>
        <p:nvSpPr>
          <p:cNvPr id="35" name="Title 34"/>
          <p:cNvSpPr>
            <a:spLocks noGrp="1"/>
          </p:cNvSpPr>
          <p:nvPr>
            <p:ph type="title"/>
          </p:nvPr>
        </p:nvSpPr>
        <p:spPr/>
        <p:txBody>
          <a:bodyPr/>
          <a:lstStyle/>
          <a:p>
            <a:r>
              <a:rPr lang="en-US" dirty="0" smtClean="0"/>
              <a:t>Far Detector Timeline</a:t>
            </a:r>
            <a:endParaRPr lang="en-US" dirty="0"/>
          </a:p>
        </p:txBody>
      </p:sp>
      <p:sp>
        <p:nvSpPr>
          <p:cNvPr id="94" name="TextBox 93"/>
          <p:cNvSpPr txBox="1"/>
          <p:nvPr/>
        </p:nvSpPr>
        <p:spPr>
          <a:xfrm>
            <a:off x="89436" y="2672574"/>
            <a:ext cx="3263364" cy="276999"/>
          </a:xfrm>
          <a:prstGeom prst="rect">
            <a:avLst/>
          </a:prstGeom>
          <a:solidFill>
            <a:schemeClr val="accent2">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1200" b="1" dirty="0" smtClean="0"/>
              <a:t>Building Construction</a:t>
            </a:r>
          </a:p>
        </p:txBody>
      </p:sp>
      <p:sp>
        <p:nvSpPr>
          <p:cNvPr id="95" name="TextBox 94"/>
          <p:cNvSpPr txBox="1"/>
          <p:nvPr/>
        </p:nvSpPr>
        <p:spPr>
          <a:xfrm>
            <a:off x="3356985" y="2976340"/>
            <a:ext cx="853379" cy="584776"/>
          </a:xfrm>
          <a:prstGeom prst="rect">
            <a:avLst/>
          </a:prstGeom>
          <a:solidFill>
            <a:schemeClr val="accent4">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en-US"/>
            </a:defPPr>
            <a:lvl1pPr algn="ctr">
              <a:defRPr sz="1000" b="1"/>
            </a:lvl1pPr>
          </a:lstStyle>
          <a:p>
            <a:r>
              <a:rPr lang="en-US" sz="1200" dirty="0"/>
              <a:t>Install</a:t>
            </a:r>
            <a:r>
              <a:rPr lang="en-US" dirty="0"/>
              <a:t> Warm Vessel</a:t>
            </a:r>
          </a:p>
        </p:txBody>
      </p:sp>
      <p:sp>
        <p:nvSpPr>
          <p:cNvPr id="96" name="TextBox 95"/>
          <p:cNvSpPr txBox="1"/>
          <p:nvPr/>
        </p:nvSpPr>
        <p:spPr>
          <a:xfrm>
            <a:off x="3335552" y="4061714"/>
            <a:ext cx="2121734" cy="276999"/>
          </a:xfrm>
          <a:prstGeom prst="rect">
            <a:avLst/>
          </a:prstGeom>
          <a:solidFill>
            <a:schemeClr val="accent3">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en-US"/>
            </a:defPPr>
            <a:lvl1pPr algn="ctr">
              <a:defRPr sz="1200" b="1" u="sng"/>
            </a:lvl1pPr>
          </a:lstStyle>
          <a:p>
            <a:r>
              <a:rPr lang="en-US" u="none" dirty="0" smtClean="0"/>
              <a:t>Cryogenics Installation</a:t>
            </a:r>
            <a:endParaRPr lang="en-US" u="none" dirty="0"/>
          </a:p>
        </p:txBody>
      </p:sp>
      <p:sp>
        <p:nvSpPr>
          <p:cNvPr id="97" name="TextBox 96"/>
          <p:cNvSpPr txBox="1"/>
          <p:nvPr/>
        </p:nvSpPr>
        <p:spPr>
          <a:xfrm>
            <a:off x="65714" y="1642631"/>
            <a:ext cx="2153748" cy="276999"/>
          </a:xfrm>
          <a:prstGeom prst="rect">
            <a:avLst/>
          </a:prstGeom>
          <a:solidFill>
            <a:schemeClr val="accent4">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1000" b="1" dirty="0" smtClean="0"/>
              <a:t>Warm Vessel Design &amp; </a:t>
            </a:r>
            <a:r>
              <a:rPr lang="en-US" sz="1200" b="1" dirty="0" smtClean="0"/>
              <a:t>Fabrication</a:t>
            </a:r>
          </a:p>
        </p:txBody>
      </p:sp>
      <p:sp>
        <p:nvSpPr>
          <p:cNvPr id="98" name="TextBox 97"/>
          <p:cNvSpPr txBox="1"/>
          <p:nvPr/>
        </p:nvSpPr>
        <p:spPr>
          <a:xfrm>
            <a:off x="60828" y="826737"/>
            <a:ext cx="2374788" cy="276999"/>
          </a:xfrm>
          <a:prstGeom prst="rect">
            <a:avLst/>
          </a:prstGeom>
          <a:solidFill>
            <a:schemeClr val="tx1">
              <a:lumMod val="40000"/>
              <a:lumOff val="6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1200" b="1" dirty="0" smtClean="0"/>
              <a:t>ICARUS Module 1 &amp; Cold Vessel</a:t>
            </a:r>
          </a:p>
        </p:txBody>
      </p:sp>
      <p:sp>
        <p:nvSpPr>
          <p:cNvPr id="99" name="TextBox 98"/>
          <p:cNvSpPr txBox="1"/>
          <p:nvPr/>
        </p:nvSpPr>
        <p:spPr>
          <a:xfrm>
            <a:off x="3784804" y="1527384"/>
            <a:ext cx="448963" cy="253916"/>
          </a:xfrm>
          <a:prstGeom prst="rect">
            <a:avLst/>
          </a:prstGeom>
          <a:solidFill>
            <a:schemeClr val="tx1">
              <a:lumMod val="40000"/>
              <a:lumOff val="6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en-US"/>
            </a:defPPr>
            <a:lvl1pPr algn="ctr">
              <a:defRPr sz="1000" b="1" u="none"/>
            </a:lvl1pPr>
          </a:lstStyle>
          <a:p>
            <a:r>
              <a:rPr lang="en-US" sz="1050" dirty="0"/>
              <a:t>Ship</a:t>
            </a:r>
          </a:p>
        </p:txBody>
      </p:sp>
      <p:sp>
        <p:nvSpPr>
          <p:cNvPr id="100" name="TextBox 99"/>
          <p:cNvSpPr txBox="1"/>
          <p:nvPr/>
        </p:nvSpPr>
        <p:spPr>
          <a:xfrm>
            <a:off x="4210364" y="3419218"/>
            <a:ext cx="598323" cy="569387"/>
          </a:xfrm>
          <a:prstGeom prst="rect">
            <a:avLst/>
          </a:prstGeom>
          <a:solidFill>
            <a:schemeClr val="tx1">
              <a:lumMod val="40000"/>
              <a:lumOff val="6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1000" b="1" dirty="0" smtClean="0"/>
              <a:t>Install Cold </a:t>
            </a:r>
            <a:r>
              <a:rPr lang="en-US" sz="1100" b="1" dirty="0" smtClean="0"/>
              <a:t>Vessel</a:t>
            </a:r>
            <a:endParaRPr lang="en-US" sz="1200" b="1" dirty="0" smtClean="0"/>
          </a:p>
        </p:txBody>
      </p:sp>
      <p:sp>
        <p:nvSpPr>
          <p:cNvPr id="101" name="TextBox 100"/>
          <p:cNvSpPr txBox="1"/>
          <p:nvPr/>
        </p:nvSpPr>
        <p:spPr>
          <a:xfrm>
            <a:off x="2438461" y="1154205"/>
            <a:ext cx="1280442" cy="276999"/>
          </a:xfrm>
          <a:prstGeom prst="rect">
            <a:avLst/>
          </a:prstGeom>
          <a:solidFill>
            <a:schemeClr val="tx1">
              <a:lumMod val="40000"/>
              <a:lumOff val="6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1200" b="1" dirty="0" smtClean="0"/>
              <a:t>Module 2 &amp; CV</a:t>
            </a:r>
          </a:p>
        </p:txBody>
      </p:sp>
      <p:sp>
        <p:nvSpPr>
          <p:cNvPr id="102" name="TextBox 101"/>
          <p:cNvSpPr txBox="1"/>
          <p:nvPr/>
        </p:nvSpPr>
        <p:spPr>
          <a:xfrm>
            <a:off x="2433582" y="1904466"/>
            <a:ext cx="448963" cy="246221"/>
          </a:xfrm>
          <a:prstGeom prst="rect">
            <a:avLst/>
          </a:prstGeom>
          <a:solidFill>
            <a:schemeClr val="accent4">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en-US"/>
            </a:defPPr>
            <a:lvl1pPr algn="ctr">
              <a:defRPr sz="1000" b="1"/>
            </a:lvl1pPr>
          </a:lstStyle>
          <a:p>
            <a:r>
              <a:rPr lang="en-US" dirty="0"/>
              <a:t>Ship</a:t>
            </a:r>
          </a:p>
        </p:txBody>
      </p:sp>
      <p:sp>
        <p:nvSpPr>
          <p:cNvPr id="103" name="TextBox 102"/>
          <p:cNvSpPr txBox="1"/>
          <p:nvPr/>
        </p:nvSpPr>
        <p:spPr>
          <a:xfrm>
            <a:off x="5829911" y="4914900"/>
            <a:ext cx="1116989" cy="276999"/>
          </a:xfrm>
          <a:prstGeom prst="rect">
            <a:avLst/>
          </a:prstGeom>
          <a:solidFill>
            <a:schemeClr val="accent2">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1200" b="1" dirty="0" smtClean="0"/>
              <a:t>Overburden</a:t>
            </a:r>
          </a:p>
        </p:txBody>
      </p:sp>
      <p:cxnSp>
        <p:nvCxnSpPr>
          <p:cNvPr id="105" name="Straight Connector 104"/>
          <p:cNvCxnSpPr/>
          <p:nvPr/>
        </p:nvCxnSpPr>
        <p:spPr>
          <a:xfrm>
            <a:off x="899010" y="2592738"/>
            <a:ext cx="7635390" cy="23462"/>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6699624" y="4394199"/>
            <a:ext cx="1182992" cy="276999"/>
          </a:xfrm>
          <a:prstGeom prst="rect">
            <a:avLst/>
          </a:prstGeom>
          <a:no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1200" b="1" dirty="0" smtClean="0"/>
              <a:t>Operate</a:t>
            </a:r>
          </a:p>
        </p:txBody>
      </p:sp>
      <p:sp>
        <p:nvSpPr>
          <p:cNvPr id="109" name="TextBox 108"/>
          <p:cNvSpPr txBox="1"/>
          <p:nvPr/>
        </p:nvSpPr>
        <p:spPr>
          <a:xfrm>
            <a:off x="5802006" y="762000"/>
            <a:ext cx="1647344" cy="307777"/>
          </a:xfrm>
          <a:prstGeom prst="rect">
            <a:avLst/>
          </a:prstGeom>
          <a:solidFill>
            <a:srgbClr val="FFFFFF"/>
          </a:solidFill>
          <a:ln>
            <a:solidFill>
              <a:srgbClr val="000090"/>
            </a:solidFill>
          </a:ln>
        </p:spPr>
        <p:txBody>
          <a:bodyPr wrap="none" rtlCol="0">
            <a:spAutoFit/>
          </a:bodyPr>
          <a:lstStyle/>
          <a:p>
            <a:pPr algn="ctr"/>
            <a:r>
              <a:rPr lang="en-US" sz="1400" dirty="0" smtClean="0"/>
              <a:t>Phase II: Operations</a:t>
            </a:r>
            <a:endParaRPr lang="en-US" sz="1400" dirty="0"/>
          </a:p>
        </p:txBody>
      </p:sp>
      <p:sp>
        <p:nvSpPr>
          <p:cNvPr id="110" name="TextBox 109"/>
          <p:cNvSpPr txBox="1"/>
          <p:nvPr/>
        </p:nvSpPr>
        <p:spPr>
          <a:xfrm>
            <a:off x="2745185" y="762000"/>
            <a:ext cx="2141770" cy="307777"/>
          </a:xfrm>
          <a:prstGeom prst="rect">
            <a:avLst/>
          </a:prstGeom>
          <a:solidFill>
            <a:srgbClr val="FFFFFF"/>
          </a:solidFill>
          <a:ln>
            <a:solidFill>
              <a:srgbClr val="000090"/>
            </a:solidFill>
          </a:ln>
        </p:spPr>
        <p:txBody>
          <a:bodyPr wrap="none" rtlCol="0">
            <a:spAutoFit/>
          </a:bodyPr>
          <a:lstStyle/>
          <a:p>
            <a:pPr algn="ctr"/>
            <a:r>
              <a:rPr lang="en-US" sz="1400" dirty="0" smtClean="0"/>
              <a:t>Phase I: Construct &amp; Install</a:t>
            </a:r>
            <a:endParaRPr lang="en-US" sz="1400" dirty="0"/>
          </a:p>
        </p:txBody>
      </p:sp>
      <p:sp>
        <p:nvSpPr>
          <p:cNvPr id="111" name="TextBox 110"/>
          <p:cNvSpPr txBox="1"/>
          <p:nvPr/>
        </p:nvSpPr>
        <p:spPr>
          <a:xfrm>
            <a:off x="89436" y="2221623"/>
            <a:ext cx="3898364" cy="276999"/>
          </a:xfrm>
          <a:prstGeom prst="rect">
            <a:avLst/>
          </a:prstGeom>
          <a:solidFill>
            <a:schemeClr val="accent3">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en-US"/>
            </a:defPPr>
            <a:lvl1pPr algn="ctr">
              <a:defRPr sz="1200" b="1" u="sng"/>
            </a:lvl1pPr>
          </a:lstStyle>
          <a:p>
            <a:r>
              <a:rPr lang="en-US" u="none" dirty="0" smtClean="0"/>
              <a:t>Cryogenics  Design and Fabrication</a:t>
            </a:r>
            <a:endParaRPr lang="en-US" u="none" dirty="0"/>
          </a:p>
        </p:txBody>
      </p:sp>
      <p:sp>
        <p:nvSpPr>
          <p:cNvPr id="112" name="TextBox 111"/>
          <p:cNvSpPr txBox="1"/>
          <p:nvPr/>
        </p:nvSpPr>
        <p:spPr>
          <a:xfrm>
            <a:off x="279400" y="4427516"/>
            <a:ext cx="1487409" cy="523220"/>
          </a:xfrm>
          <a:prstGeom prst="rect">
            <a:avLst/>
          </a:prstGeom>
          <a:solidFill>
            <a:srgbClr val="FFFFFF"/>
          </a:solidFill>
          <a:ln>
            <a:solidFill>
              <a:srgbClr val="000090"/>
            </a:solidFill>
          </a:ln>
        </p:spPr>
        <p:txBody>
          <a:bodyPr wrap="square" rtlCol="0">
            <a:spAutoFit/>
          </a:bodyPr>
          <a:lstStyle/>
          <a:p>
            <a:pPr algn="ctr"/>
            <a:r>
              <a:rPr lang="en-US" sz="1400" dirty="0" smtClean="0"/>
              <a:t>Not all activities shown: e.g. CRT</a:t>
            </a:r>
            <a:endParaRPr lang="en-US" sz="1400" dirty="0"/>
          </a:p>
        </p:txBody>
      </p:sp>
      <p:sp>
        <p:nvSpPr>
          <p:cNvPr id="37" name="Right Arrow 36"/>
          <p:cNvSpPr/>
          <p:nvPr/>
        </p:nvSpPr>
        <p:spPr>
          <a:xfrm>
            <a:off x="5070062" y="4304748"/>
            <a:ext cx="3851540" cy="610152"/>
          </a:xfrm>
          <a:prstGeom prst="rightArrow">
            <a:avLst/>
          </a:prstGeom>
          <a:gradFill flip="none" rotWithShape="1">
            <a:gsLst>
              <a:gs pos="27000">
                <a:srgbClr val="660066"/>
              </a:gs>
              <a:gs pos="38000">
                <a:schemeClr val="accent3">
                  <a:lumMod val="75000"/>
                </a:schemeClr>
              </a:gs>
            </a:gsLst>
            <a:lin ang="0" scaled="1"/>
            <a:tileRect/>
          </a:gradFill>
          <a:scene3d>
            <a:camera prst="orthographicFront"/>
            <a:lightRig rig="threePt" dir="t">
              <a:rot lat="0" lon="0" rev="1200000"/>
            </a:lightRig>
          </a:scene3d>
          <a:sp3d>
            <a:bevelT w="63500"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TextBox 103"/>
          <p:cNvSpPr txBox="1"/>
          <p:nvPr/>
        </p:nvSpPr>
        <p:spPr>
          <a:xfrm>
            <a:off x="5208136" y="4456715"/>
            <a:ext cx="1226276" cy="276999"/>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1200" b="1" dirty="0" smtClean="0"/>
              <a:t>Commission</a:t>
            </a:r>
          </a:p>
        </p:txBody>
      </p:sp>
      <p:sp>
        <p:nvSpPr>
          <p:cNvPr id="114" name="TextBox 113"/>
          <p:cNvSpPr txBox="1"/>
          <p:nvPr/>
        </p:nvSpPr>
        <p:spPr>
          <a:xfrm>
            <a:off x="7520147" y="4465752"/>
            <a:ext cx="957725" cy="307777"/>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1400" b="1" dirty="0" smtClean="0"/>
              <a:t>Operate</a:t>
            </a:r>
          </a:p>
        </p:txBody>
      </p:sp>
      <p:cxnSp>
        <p:nvCxnSpPr>
          <p:cNvPr id="108" name="Straight Connector 107"/>
          <p:cNvCxnSpPr/>
          <p:nvPr/>
        </p:nvCxnSpPr>
        <p:spPr>
          <a:xfrm flipV="1">
            <a:off x="5458552" y="890237"/>
            <a:ext cx="0" cy="464820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36999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Near Detector Timeline </a:t>
            </a:r>
            <a:endParaRPr lang="en-US" dirty="0"/>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
        <p:nvSpPr>
          <p:cNvPr id="54" name="TextBox 53"/>
          <p:cNvSpPr txBox="1"/>
          <p:nvPr/>
        </p:nvSpPr>
        <p:spPr>
          <a:xfrm>
            <a:off x="8519699" y="4982391"/>
            <a:ext cx="611848" cy="276999"/>
          </a:xfrm>
          <a:prstGeom prst="rect">
            <a:avLst/>
          </a:prstGeom>
          <a:solidFill>
            <a:schemeClr val="accent2">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endParaRPr lang="en-US" sz="1200" b="1" dirty="0" smtClean="0"/>
          </a:p>
        </p:txBody>
      </p:sp>
      <p:sp>
        <p:nvSpPr>
          <p:cNvPr id="55" name="TextBox 54"/>
          <p:cNvSpPr txBox="1"/>
          <p:nvPr/>
        </p:nvSpPr>
        <p:spPr>
          <a:xfrm>
            <a:off x="8547851" y="4539007"/>
            <a:ext cx="634495" cy="233034"/>
          </a:xfrm>
          <a:prstGeom prst="rect">
            <a:avLst/>
          </a:prstGeom>
          <a:solidFill>
            <a:srgbClr val="660066"/>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endParaRPr lang="en-US" sz="1200" b="1" dirty="0" smtClean="0"/>
          </a:p>
        </p:txBody>
      </p:sp>
      <p:sp>
        <p:nvSpPr>
          <p:cNvPr id="62" name="TextBox 61"/>
          <p:cNvSpPr txBox="1"/>
          <p:nvPr/>
        </p:nvSpPr>
        <p:spPr>
          <a:xfrm>
            <a:off x="8115080" y="666727"/>
            <a:ext cx="980397" cy="523220"/>
          </a:xfrm>
          <a:prstGeom prst="rect">
            <a:avLst/>
          </a:prstGeom>
          <a:solidFill>
            <a:srgbClr val="FFFFFF"/>
          </a:solidFill>
          <a:ln>
            <a:solidFill>
              <a:srgbClr val="000090"/>
            </a:solidFill>
          </a:ln>
        </p:spPr>
        <p:txBody>
          <a:bodyPr wrap="square" rtlCol="0">
            <a:spAutoFit/>
          </a:bodyPr>
          <a:lstStyle/>
          <a:p>
            <a:pPr algn="ctr"/>
            <a:r>
              <a:rPr lang="en-US" sz="1400" dirty="0" smtClean="0"/>
              <a:t>Phase II: Operations</a:t>
            </a:r>
            <a:endParaRPr lang="en-US" sz="1400" dirty="0"/>
          </a:p>
        </p:txBody>
      </p:sp>
      <p:sp>
        <p:nvSpPr>
          <p:cNvPr id="63" name="TextBox 62"/>
          <p:cNvSpPr txBox="1"/>
          <p:nvPr/>
        </p:nvSpPr>
        <p:spPr>
          <a:xfrm>
            <a:off x="5047535" y="622300"/>
            <a:ext cx="1603216" cy="523220"/>
          </a:xfrm>
          <a:prstGeom prst="rect">
            <a:avLst/>
          </a:prstGeom>
          <a:solidFill>
            <a:srgbClr val="FFFFFF"/>
          </a:solidFill>
          <a:ln>
            <a:solidFill>
              <a:srgbClr val="000090"/>
            </a:solidFill>
          </a:ln>
        </p:spPr>
        <p:txBody>
          <a:bodyPr wrap="square" rtlCol="0">
            <a:spAutoFit/>
          </a:bodyPr>
          <a:lstStyle/>
          <a:p>
            <a:pPr algn="ctr"/>
            <a:r>
              <a:rPr lang="en-US" sz="1400" dirty="0" smtClean="0"/>
              <a:t>Phase I: Construct &amp; Install</a:t>
            </a:r>
            <a:endParaRPr lang="en-US" sz="1400" dirty="0"/>
          </a:p>
        </p:txBody>
      </p:sp>
      <p:cxnSp>
        <p:nvCxnSpPr>
          <p:cNvPr id="10" name="Straight Connector 9"/>
          <p:cNvCxnSpPr/>
          <p:nvPr/>
        </p:nvCxnSpPr>
        <p:spPr>
          <a:xfrm flipV="1">
            <a:off x="5136216"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811922"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487628"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163334"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839040"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784804"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460510"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06274"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757686"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433392"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109098" y="882627"/>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081980" y="882627"/>
            <a:ext cx="0" cy="46482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Rounded Rectangle 5"/>
          <p:cNvSpPr/>
          <p:nvPr/>
        </p:nvSpPr>
        <p:spPr>
          <a:xfrm>
            <a:off x="4301763" y="4972466"/>
            <a:ext cx="1536628" cy="1116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endParaRPr lang="en-US" sz="4500" kern="1200"/>
          </a:p>
        </p:txBody>
      </p:sp>
      <p:sp>
        <p:nvSpPr>
          <p:cNvPr id="23" name="Rectangle 22"/>
          <p:cNvSpPr/>
          <p:nvPr/>
        </p:nvSpPr>
        <p:spPr>
          <a:xfrm>
            <a:off x="6534613" y="5023983"/>
            <a:ext cx="1352827" cy="10001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TextBox 23"/>
          <p:cNvSpPr txBox="1"/>
          <p:nvPr/>
        </p:nvSpPr>
        <p:spPr>
          <a:xfrm>
            <a:off x="134244" y="2799574"/>
            <a:ext cx="3044728" cy="276999"/>
          </a:xfrm>
          <a:prstGeom prst="rect">
            <a:avLst/>
          </a:prstGeom>
          <a:solidFill>
            <a:schemeClr val="accent2">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1200" b="1" dirty="0" smtClean="0"/>
              <a:t>Building Construction</a:t>
            </a:r>
          </a:p>
        </p:txBody>
      </p:sp>
      <p:graphicFrame>
        <p:nvGraphicFramePr>
          <p:cNvPr id="25" name="Diagram 24"/>
          <p:cNvGraphicFramePr/>
          <p:nvPr>
            <p:extLst>
              <p:ext uri="{D42A27DB-BD31-4B8C-83A1-F6EECF244321}">
                <p14:modId xmlns:p14="http://schemas.microsoft.com/office/powerpoint/2010/main" val="3124661686"/>
              </p:ext>
            </p:extLst>
          </p:nvPr>
        </p:nvGraphicFramePr>
        <p:xfrm>
          <a:off x="-24029" y="5284926"/>
          <a:ext cx="9070677" cy="846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Oval 25"/>
          <p:cNvSpPr/>
          <p:nvPr/>
        </p:nvSpPr>
        <p:spPr>
          <a:xfrm>
            <a:off x="2358607"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Oval 26"/>
          <p:cNvSpPr/>
          <p:nvPr/>
        </p:nvSpPr>
        <p:spPr>
          <a:xfrm>
            <a:off x="3056583"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Oval 27"/>
          <p:cNvSpPr/>
          <p:nvPr/>
        </p:nvSpPr>
        <p:spPr>
          <a:xfrm>
            <a:off x="1697798"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Oval 28"/>
          <p:cNvSpPr/>
          <p:nvPr/>
        </p:nvSpPr>
        <p:spPr>
          <a:xfrm>
            <a:off x="4410178"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Oval 29"/>
          <p:cNvSpPr/>
          <p:nvPr/>
        </p:nvSpPr>
        <p:spPr>
          <a:xfrm>
            <a:off x="360579"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Oval 30"/>
          <p:cNvSpPr/>
          <p:nvPr/>
        </p:nvSpPr>
        <p:spPr>
          <a:xfrm>
            <a:off x="5097250"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Oval 31"/>
          <p:cNvSpPr/>
          <p:nvPr/>
        </p:nvSpPr>
        <p:spPr>
          <a:xfrm>
            <a:off x="5777862"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Oval 32"/>
          <p:cNvSpPr/>
          <p:nvPr/>
        </p:nvSpPr>
        <p:spPr>
          <a:xfrm>
            <a:off x="6434412"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Oval 33"/>
          <p:cNvSpPr/>
          <p:nvPr/>
        </p:nvSpPr>
        <p:spPr>
          <a:xfrm>
            <a:off x="7129746"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0" name="Rectangle 79"/>
          <p:cNvSpPr/>
          <p:nvPr/>
        </p:nvSpPr>
        <p:spPr>
          <a:xfrm rot="19290258">
            <a:off x="4842534" y="4007719"/>
            <a:ext cx="829232" cy="3384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1" name="Rectangle 80"/>
          <p:cNvSpPr/>
          <p:nvPr/>
        </p:nvSpPr>
        <p:spPr>
          <a:xfrm rot="19290258">
            <a:off x="7017724" y="5304539"/>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2Q 2018</a:t>
            </a:r>
            <a:endParaRPr lang="en-US" sz="1200" b="1" kern="1200" dirty="0">
              <a:solidFill>
                <a:schemeClr val="accent2">
                  <a:lumMod val="75000"/>
                </a:schemeClr>
              </a:solidFill>
            </a:endParaRPr>
          </a:p>
        </p:txBody>
      </p:sp>
      <p:sp>
        <p:nvSpPr>
          <p:cNvPr id="36" name="Rectangle 35"/>
          <p:cNvSpPr/>
          <p:nvPr/>
        </p:nvSpPr>
        <p:spPr>
          <a:xfrm rot="19290258">
            <a:off x="6286210" y="5314092"/>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1Q 2018</a:t>
            </a:r>
            <a:endParaRPr lang="en-US" sz="1200" b="1" kern="1200" dirty="0">
              <a:solidFill>
                <a:schemeClr val="accent2">
                  <a:lumMod val="75000"/>
                </a:schemeClr>
              </a:solidFill>
            </a:endParaRPr>
          </a:p>
        </p:txBody>
      </p:sp>
      <p:sp>
        <p:nvSpPr>
          <p:cNvPr id="79" name="Rectangle 78"/>
          <p:cNvSpPr/>
          <p:nvPr/>
        </p:nvSpPr>
        <p:spPr>
          <a:xfrm rot="19290258">
            <a:off x="5633345" y="5312557"/>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4Q 2017</a:t>
            </a:r>
            <a:endParaRPr lang="en-US" sz="1200" b="1" kern="1200" dirty="0">
              <a:solidFill>
                <a:schemeClr val="accent2">
                  <a:lumMod val="75000"/>
                </a:schemeClr>
              </a:solidFill>
            </a:endParaRPr>
          </a:p>
        </p:txBody>
      </p:sp>
      <p:sp>
        <p:nvSpPr>
          <p:cNvPr id="76" name="Rectangle 75"/>
          <p:cNvSpPr/>
          <p:nvPr/>
        </p:nvSpPr>
        <p:spPr>
          <a:xfrm rot="19290258">
            <a:off x="4472017" y="5260421"/>
            <a:ext cx="829232" cy="3384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7" name="Rectangle 76"/>
          <p:cNvSpPr/>
          <p:nvPr/>
        </p:nvSpPr>
        <p:spPr>
          <a:xfrm rot="19290258">
            <a:off x="4225597" y="5312903"/>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2Q 2017</a:t>
            </a:r>
            <a:endParaRPr lang="en-US" sz="1200" b="1" kern="1200" dirty="0">
              <a:solidFill>
                <a:schemeClr val="accent2">
                  <a:lumMod val="75000"/>
                </a:schemeClr>
              </a:solidFill>
            </a:endParaRPr>
          </a:p>
        </p:txBody>
      </p:sp>
      <p:sp>
        <p:nvSpPr>
          <p:cNvPr id="74" name="Rectangle 73"/>
          <p:cNvSpPr/>
          <p:nvPr/>
        </p:nvSpPr>
        <p:spPr>
          <a:xfrm rot="19290258">
            <a:off x="4612821" y="3755055"/>
            <a:ext cx="829232" cy="3384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5" name="Rectangle 74"/>
          <p:cNvSpPr/>
          <p:nvPr/>
        </p:nvSpPr>
        <p:spPr>
          <a:xfrm rot="19290258">
            <a:off x="4954181" y="5308755"/>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3Q 2017</a:t>
            </a:r>
            <a:endParaRPr lang="en-US" sz="1200" b="1" kern="1200" dirty="0">
              <a:solidFill>
                <a:schemeClr val="accent2">
                  <a:lumMod val="75000"/>
                </a:schemeClr>
              </a:solidFill>
            </a:endParaRPr>
          </a:p>
        </p:txBody>
      </p:sp>
      <p:sp>
        <p:nvSpPr>
          <p:cNvPr id="72" name="Rectangle 71"/>
          <p:cNvSpPr/>
          <p:nvPr/>
        </p:nvSpPr>
        <p:spPr>
          <a:xfrm rot="19290258">
            <a:off x="4755011" y="3907455"/>
            <a:ext cx="829232" cy="3384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3" name="Rectangle 72"/>
          <p:cNvSpPr/>
          <p:nvPr/>
        </p:nvSpPr>
        <p:spPr>
          <a:xfrm rot="19290258">
            <a:off x="3494073" y="5321896"/>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1Q 2017</a:t>
            </a:r>
            <a:endParaRPr lang="en-US" sz="1200" b="1" kern="1200" dirty="0">
              <a:solidFill>
                <a:schemeClr val="accent2">
                  <a:lumMod val="75000"/>
                </a:schemeClr>
              </a:solidFill>
            </a:endParaRPr>
          </a:p>
        </p:txBody>
      </p:sp>
      <p:sp>
        <p:nvSpPr>
          <p:cNvPr id="70" name="Rectangle 69"/>
          <p:cNvSpPr/>
          <p:nvPr/>
        </p:nvSpPr>
        <p:spPr>
          <a:xfrm rot="19290258">
            <a:off x="4897201" y="4059855"/>
            <a:ext cx="829232" cy="3384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1" name="Rectangle 70"/>
          <p:cNvSpPr/>
          <p:nvPr/>
        </p:nvSpPr>
        <p:spPr>
          <a:xfrm rot="19290258">
            <a:off x="2801782" y="5319053"/>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4Q 2016</a:t>
            </a:r>
            <a:endParaRPr lang="en-US" sz="1200" b="1" kern="1200" dirty="0">
              <a:solidFill>
                <a:schemeClr val="accent2">
                  <a:lumMod val="75000"/>
                </a:schemeClr>
              </a:solidFill>
            </a:endParaRPr>
          </a:p>
        </p:txBody>
      </p:sp>
      <p:sp>
        <p:nvSpPr>
          <p:cNvPr id="68" name="Rectangle 67"/>
          <p:cNvSpPr/>
          <p:nvPr/>
        </p:nvSpPr>
        <p:spPr>
          <a:xfrm rot="19290258">
            <a:off x="5039390" y="4212255"/>
            <a:ext cx="829232" cy="3384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9" name="Rectangle 68"/>
          <p:cNvSpPr/>
          <p:nvPr/>
        </p:nvSpPr>
        <p:spPr>
          <a:xfrm rot="19290258">
            <a:off x="2149536" y="5308064"/>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3Q 2016</a:t>
            </a:r>
            <a:endParaRPr lang="en-US" sz="1200" b="1" kern="1200" dirty="0">
              <a:solidFill>
                <a:schemeClr val="accent2">
                  <a:lumMod val="75000"/>
                </a:schemeClr>
              </a:solidFill>
            </a:endParaRPr>
          </a:p>
        </p:txBody>
      </p:sp>
      <p:sp>
        <p:nvSpPr>
          <p:cNvPr id="66" name="Rectangle 65"/>
          <p:cNvSpPr/>
          <p:nvPr/>
        </p:nvSpPr>
        <p:spPr>
          <a:xfrm rot="19290258">
            <a:off x="5181580" y="4364655"/>
            <a:ext cx="829232" cy="3384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7" name="Rectangle 66"/>
          <p:cNvSpPr/>
          <p:nvPr/>
        </p:nvSpPr>
        <p:spPr>
          <a:xfrm rot="19290258">
            <a:off x="1501095" y="5296391"/>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2Q 2016</a:t>
            </a:r>
            <a:endParaRPr lang="en-US" sz="1200" b="1" kern="1200" dirty="0">
              <a:solidFill>
                <a:schemeClr val="accent2">
                  <a:lumMod val="75000"/>
                </a:schemeClr>
              </a:solidFill>
            </a:endParaRPr>
          </a:p>
        </p:txBody>
      </p:sp>
      <p:sp>
        <p:nvSpPr>
          <p:cNvPr id="64" name="Rectangle 63"/>
          <p:cNvSpPr/>
          <p:nvPr/>
        </p:nvSpPr>
        <p:spPr>
          <a:xfrm rot="19290258">
            <a:off x="5323770" y="4517055"/>
            <a:ext cx="829232" cy="3384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5" name="Rectangle 64"/>
          <p:cNvSpPr/>
          <p:nvPr/>
        </p:nvSpPr>
        <p:spPr>
          <a:xfrm rot="19290258">
            <a:off x="855152" y="5296390"/>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1Q 2016</a:t>
            </a:r>
            <a:endParaRPr lang="en-US" sz="1200" b="1" kern="1200" dirty="0">
              <a:solidFill>
                <a:schemeClr val="accent2">
                  <a:lumMod val="75000"/>
                </a:schemeClr>
              </a:solidFill>
            </a:endParaRPr>
          </a:p>
        </p:txBody>
      </p:sp>
      <p:sp>
        <p:nvSpPr>
          <p:cNvPr id="46" name="Oval 45"/>
          <p:cNvSpPr/>
          <p:nvPr/>
        </p:nvSpPr>
        <p:spPr>
          <a:xfrm>
            <a:off x="7825958"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TextBox 46"/>
          <p:cNvSpPr txBox="1"/>
          <p:nvPr/>
        </p:nvSpPr>
        <p:spPr>
          <a:xfrm>
            <a:off x="3130788" y="3835516"/>
            <a:ext cx="3685082" cy="276999"/>
          </a:xfrm>
          <a:prstGeom prst="rect">
            <a:avLst/>
          </a:prstGeom>
          <a:solidFill>
            <a:schemeClr val="accent3">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en-US"/>
            </a:defPPr>
            <a:lvl1pPr algn="ctr">
              <a:defRPr sz="1200" b="1" u="sng"/>
            </a:lvl1pPr>
          </a:lstStyle>
          <a:p>
            <a:r>
              <a:rPr lang="en-US" u="none" dirty="0" smtClean="0"/>
              <a:t>Cryogenics Installation</a:t>
            </a:r>
            <a:endParaRPr lang="en-US" u="none" dirty="0"/>
          </a:p>
        </p:txBody>
      </p:sp>
      <p:sp>
        <p:nvSpPr>
          <p:cNvPr id="48" name="TextBox 47"/>
          <p:cNvSpPr txBox="1"/>
          <p:nvPr/>
        </p:nvSpPr>
        <p:spPr>
          <a:xfrm>
            <a:off x="112109" y="1990452"/>
            <a:ext cx="3967396" cy="276999"/>
          </a:xfrm>
          <a:prstGeom prst="rect">
            <a:avLst/>
          </a:prstGeom>
          <a:solidFill>
            <a:schemeClr val="accent4">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1200" b="1" dirty="0" smtClean="0"/>
              <a:t>Cryostat  Design &amp; Fabrication</a:t>
            </a:r>
          </a:p>
        </p:txBody>
      </p:sp>
      <p:sp>
        <p:nvSpPr>
          <p:cNvPr id="49" name="TextBox 48"/>
          <p:cNvSpPr txBox="1"/>
          <p:nvPr/>
        </p:nvSpPr>
        <p:spPr>
          <a:xfrm>
            <a:off x="107553" y="928337"/>
            <a:ext cx="4349231" cy="276999"/>
          </a:xfrm>
          <a:prstGeom prst="rect">
            <a:avLst/>
          </a:prstGeom>
          <a:solidFill>
            <a:schemeClr val="tx1">
              <a:lumMod val="40000"/>
              <a:lumOff val="6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1200" b="1" dirty="0" smtClean="0"/>
              <a:t>TPC Design and Fabrication       (PMT  Procurement)</a:t>
            </a:r>
          </a:p>
        </p:txBody>
      </p:sp>
      <p:sp>
        <p:nvSpPr>
          <p:cNvPr id="51" name="TextBox 50"/>
          <p:cNvSpPr txBox="1"/>
          <p:nvPr/>
        </p:nvSpPr>
        <p:spPr>
          <a:xfrm>
            <a:off x="5808934" y="3464017"/>
            <a:ext cx="2017023" cy="276999"/>
          </a:xfrm>
          <a:prstGeom prst="rect">
            <a:avLst/>
          </a:prstGeom>
          <a:solidFill>
            <a:schemeClr val="tx1">
              <a:lumMod val="40000"/>
              <a:lumOff val="6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1200" b="1" dirty="0" smtClean="0"/>
              <a:t>Detector Installation</a:t>
            </a:r>
          </a:p>
        </p:txBody>
      </p:sp>
      <p:sp>
        <p:nvSpPr>
          <p:cNvPr id="52" name="TextBox 51"/>
          <p:cNvSpPr txBox="1"/>
          <p:nvPr/>
        </p:nvSpPr>
        <p:spPr>
          <a:xfrm>
            <a:off x="4438330" y="1281205"/>
            <a:ext cx="1363360" cy="276999"/>
          </a:xfrm>
          <a:prstGeom prst="rect">
            <a:avLst/>
          </a:prstGeom>
          <a:solidFill>
            <a:schemeClr val="tx1">
              <a:lumMod val="40000"/>
              <a:lumOff val="6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1200" b="1" dirty="0" smtClean="0"/>
              <a:t>TPC Assembly</a:t>
            </a:r>
          </a:p>
        </p:txBody>
      </p:sp>
      <p:cxnSp>
        <p:nvCxnSpPr>
          <p:cNvPr id="57" name="Straight Connector 56"/>
          <p:cNvCxnSpPr/>
          <p:nvPr/>
        </p:nvCxnSpPr>
        <p:spPr>
          <a:xfrm>
            <a:off x="918779" y="2721117"/>
            <a:ext cx="7123841" cy="23462"/>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8527444" y="751284"/>
            <a:ext cx="0" cy="464820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3178972" y="3160841"/>
            <a:ext cx="1767034" cy="276999"/>
          </a:xfrm>
          <a:prstGeom prst="rect">
            <a:avLst/>
          </a:prstGeom>
          <a:solidFill>
            <a:schemeClr val="accent4">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en-US"/>
            </a:defPPr>
            <a:lvl1pPr algn="ctr">
              <a:defRPr sz="1000" b="1"/>
            </a:lvl1pPr>
          </a:lstStyle>
          <a:p>
            <a:r>
              <a:rPr lang="en-US" sz="1200" dirty="0" smtClean="0"/>
              <a:t>Cryostat  Installation </a:t>
            </a:r>
            <a:endParaRPr lang="en-US" sz="1200" dirty="0"/>
          </a:p>
        </p:txBody>
      </p:sp>
      <p:sp>
        <p:nvSpPr>
          <p:cNvPr id="83" name="TextBox 82"/>
          <p:cNvSpPr txBox="1"/>
          <p:nvPr/>
        </p:nvSpPr>
        <p:spPr>
          <a:xfrm>
            <a:off x="159644" y="2359914"/>
            <a:ext cx="4291386" cy="276999"/>
          </a:xfrm>
          <a:prstGeom prst="rect">
            <a:avLst/>
          </a:prstGeom>
          <a:solidFill>
            <a:schemeClr val="accent3">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en-US"/>
            </a:defPPr>
            <a:lvl1pPr algn="ctr">
              <a:defRPr sz="1200" b="1" u="sng"/>
            </a:lvl1pPr>
          </a:lstStyle>
          <a:p>
            <a:r>
              <a:rPr lang="en-US" u="none" dirty="0" smtClean="0"/>
              <a:t>Cryogenics Design and Fabrication</a:t>
            </a:r>
            <a:endParaRPr lang="en-US" u="none" dirty="0"/>
          </a:p>
        </p:txBody>
      </p:sp>
      <p:sp>
        <p:nvSpPr>
          <p:cNvPr id="84" name="TextBox 83"/>
          <p:cNvSpPr txBox="1"/>
          <p:nvPr/>
        </p:nvSpPr>
        <p:spPr>
          <a:xfrm>
            <a:off x="112110" y="1611405"/>
            <a:ext cx="4983642" cy="276999"/>
          </a:xfrm>
          <a:prstGeom prst="rect">
            <a:avLst/>
          </a:prstGeom>
          <a:solidFill>
            <a:srgbClr val="0000FF"/>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1200" b="1" dirty="0" smtClean="0"/>
              <a:t>TPC Electronics Design and Fabrication</a:t>
            </a:r>
          </a:p>
        </p:txBody>
      </p:sp>
      <p:sp>
        <p:nvSpPr>
          <p:cNvPr id="85" name="TextBox 84"/>
          <p:cNvSpPr txBox="1"/>
          <p:nvPr/>
        </p:nvSpPr>
        <p:spPr>
          <a:xfrm>
            <a:off x="279400" y="4427516"/>
            <a:ext cx="1487409" cy="523220"/>
          </a:xfrm>
          <a:prstGeom prst="rect">
            <a:avLst/>
          </a:prstGeom>
          <a:solidFill>
            <a:srgbClr val="FFFFFF"/>
          </a:solidFill>
          <a:ln>
            <a:solidFill>
              <a:srgbClr val="000090"/>
            </a:solidFill>
          </a:ln>
        </p:spPr>
        <p:txBody>
          <a:bodyPr wrap="square" rtlCol="0">
            <a:spAutoFit/>
          </a:bodyPr>
          <a:lstStyle/>
          <a:p>
            <a:pPr algn="ctr"/>
            <a:r>
              <a:rPr lang="en-US" sz="1400" dirty="0" smtClean="0"/>
              <a:t>Not all activities shown</a:t>
            </a:r>
            <a:endParaRPr lang="en-US" sz="1400" dirty="0"/>
          </a:p>
        </p:txBody>
      </p:sp>
      <p:sp>
        <p:nvSpPr>
          <p:cNvPr id="86" name="Oval 85"/>
          <p:cNvSpPr/>
          <p:nvPr/>
        </p:nvSpPr>
        <p:spPr>
          <a:xfrm>
            <a:off x="8468899" y="5665727"/>
            <a:ext cx="78953" cy="846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cxnSp>
        <p:nvCxnSpPr>
          <p:cNvPr id="88" name="Straight Connector 87"/>
          <p:cNvCxnSpPr/>
          <p:nvPr/>
        </p:nvCxnSpPr>
        <p:spPr>
          <a:xfrm flipV="1">
            <a:off x="8540143" y="882627"/>
            <a:ext cx="0" cy="4648200"/>
          </a:xfrm>
          <a:prstGeom prst="line">
            <a:avLst/>
          </a:prstGeom>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rot="19290258">
            <a:off x="8362143" y="5312430"/>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4Q 2018</a:t>
            </a:r>
            <a:endParaRPr lang="en-US" sz="1200" b="1" kern="1200" dirty="0">
              <a:solidFill>
                <a:schemeClr val="accent2">
                  <a:lumMod val="75000"/>
                </a:schemeClr>
              </a:solidFill>
            </a:endParaRPr>
          </a:p>
        </p:txBody>
      </p:sp>
      <p:sp>
        <p:nvSpPr>
          <p:cNvPr id="90" name="Rectangle 89"/>
          <p:cNvSpPr/>
          <p:nvPr/>
        </p:nvSpPr>
        <p:spPr>
          <a:xfrm rot="19290258">
            <a:off x="7682979" y="5308628"/>
            <a:ext cx="829232" cy="3384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solidFill>
                  <a:schemeClr val="accent2">
                    <a:lumMod val="75000"/>
                  </a:schemeClr>
                </a:solidFill>
              </a:rPr>
              <a:t>3Q 2018</a:t>
            </a:r>
            <a:endParaRPr lang="en-US" sz="1200" b="1" kern="1200" dirty="0">
              <a:solidFill>
                <a:schemeClr val="accent2">
                  <a:lumMod val="75000"/>
                </a:schemeClr>
              </a:solidFill>
            </a:endParaRPr>
          </a:p>
        </p:txBody>
      </p:sp>
      <p:sp>
        <p:nvSpPr>
          <p:cNvPr id="8" name="TextBox 7"/>
          <p:cNvSpPr txBox="1"/>
          <p:nvPr/>
        </p:nvSpPr>
        <p:spPr>
          <a:xfrm>
            <a:off x="7295615" y="4534511"/>
            <a:ext cx="1282247" cy="276999"/>
          </a:xfrm>
          <a:prstGeom prst="rect">
            <a:avLst/>
          </a:prstGeom>
          <a:noFill/>
        </p:spPr>
        <p:txBody>
          <a:bodyPr wrap="none" rtlCol="0">
            <a:spAutoFit/>
          </a:bodyPr>
          <a:lstStyle/>
          <a:p>
            <a:r>
              <a:rPr lang="en-US" sz="1200" b="1" dirty="0" smtClean="0"/>
              <a:t>Cold Commission</a:t>
            </a:r>
            <a:endParaRPr lang="en-US" sz="1200" b="1" dirty="0"/>
          </a:p>
        </p:txBody>
      </p:sp>
      <p:sp>
        <p:nvSpPr>
          <p:cNvPr id="91" name="TextBox 90"/>
          <p:cNvSpPr txBox="1"/>
          <p:nvPr/>
        </p:nvSpPr>
        <p:spPr>
          <a:xfrm>
            <a:off x="7412672" y="4951210"/>
            <a:ext cx="956211" cy="276999"/>
          </a:xfrm>
          <a:prstGeom prst="rect">
            <a:avLst/>
          </a:prstGeom>
          <a:noFill/>
        </p:spPr>
        <p:txBody>
          <a:bodyPr wrap="none" rtlCol="0">
            <a:spAutoFit/>
          </a:bodyPr>
          <a:lstStyle/>
          <a:p>
            <a:r>
              <a:rPr lang="en-US" sz="1200" b="1" dirty="0" smtClean="0"/>
              <a:t>Overburden</a:t>
            </a:r>
            <a:endParaRPr lang="en-US" sz="1200" b="1" dirty="0"/>
          </a:p>
        </p:txBody>
      </p:sp>
      <p:sp>
        <p:nvSpPr>
          <p:cNvPr id="92" name="TextBox 91"/>
          <p:cNvSpPr txBox="1"/>
          <p:nvPr/>
        </p:nvSpPr>
        <p:spPr>
          <a:xfrm>
            <a:off x="7851358" y="4168759"/>
            <a:ext cx="1305590" cy="276999"/>
          </a:xfrm>
          <a:prstGeom prst="rect">
            <a:avLst/>
          </a:prstGeom>
          <a:solidFill>
            <a:schemeClr val="tx1">
              <a:lumMod val="40000"/>
              <a:lumOff val="6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1200" b="1" dirty="0" smtClean="0"/>
              <a:t>Commission</a:t>
            </a:r>
          </a:p>
        </p:txBody>
      </p:sp>
    </p:spTree>
    <p:extLst>
      <p:ext uri="{BB962C8B-B14F-4D97-AF65-F5344CB8AC3E}">
        <p14:creationId xmlns:p14="http://schemas.microsoft.com/office/powerpoint/2010/main" val="36718687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798944"/>
            <a:ext cx="8672513" cy="5059363"/>
          </a:xfrm>
        </p:spPr>
        <p:txBody>
          <a:bodyPr/>
          <a:lstStyle/>
          <a:p>
            <a:r>
              <a:rPr lang="en-US" sz="1800" b="1" dirty="0"/>
              <a:t>Design and Scope</a:t>
            </a:r>
            <a:r>
              <a:rPr lang="en-US" sz="1800" dirty="0"/>
              <a:t>. Have performance requirements been defined that meet the goals of the SBN program? Have independent design reviews been conducted? Based on the design reviews, are the designs sound and likely to meet the performance requirements? Do the designs capture the entire scope and are they adequately defined? Have the partnering agencies/organizations (e.g. CERN, DOE, INFN, NSF, SNSF, and STFC) identified and agreed to their respective scope? </a:t>
            </a:r>
          </a:p>
          <a:p>
            <a:r>
              <a:rPr lang="en-US" sz="1800" b="1" dirty="0"/>
              <a:t>Cost and Schedule</a:t>
            </a:r>
            <a:r>
              <a:rPr lang="en-US" sz="1800" dirty="0"/>
              <a:t>. Are the DOE cost and schedule estimates credible and realistic? Is the proposed DOE spending profile consistent with the projected available budget? Has adequate scope and schedule contingency been identified? </a:t>
            </a:r>
          </a:p>
          <a:p>
            <a:r>
              <a:rPr lang="en-US" sz="1800" b="1" dirty="0"/>
              <a:t>Management</a:t>
            </a:r>
            <a:r>
              <a:rPr lang="en-US" sz="1800" dirty="0"/>
              <a:t>. Have sufficient management plan documents been developed? Are coordinated management teams in place? Is there a credible plan for interface control? Are the projected resources sufficient to complete design, construction, and installation and are these resources likely to be available when needed? Are critical procurements sufficiently understood and coordinated across the organizations involved? </a:t>
            </a:r>
          </a:p>
          <a:p>
            <a:r>
              <a:rPr lang="en-US" sz="1800" b="1" dirty="0"/>
              <a:t>Environment, Safety, and Health</a:t>
            </a:r>
            <a:r>
              <a:rPr lang="en-US" sz="1800" dirty="0"/>
              <a:t>. Is ES&amp;H being appropriately addressed? Are the required environmental approvals, permits, and safety approvals on track to meet the schedule? </a:t>
            </a:r>
          </a:p>
          <a:p>
            <a:endParaRPr lang="en-US" dirty="0"/>
          </a:p>
        </p:txBody>
      </p:sp>
      <p:sp>
        <p:nvSpPr>
          <p:cNvPr id="3" name="Title 2"/>
          <p:cNvSpPr>
            <a:spLocks noGrp="1"/>
          </p:cNvSpPr>
          <p:nvPr>
            <p:ph type="title"/>
          </p:nvPr>
        </p:nvSpPr>
        <p:spPr/>
        <p:txBody>
          <a:bodyPr/>
          <a:lstStyle/>
          <a:p>
            <a:r>
              <a:rPr lang="en-US" dirty="0" smtClean="0"/>
              <a:t>December 2015 Director’s Progress Review</a:t>
            </a:r>
            <a:endParaRPr lang="en-US" dirty="0"/>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Tree>
    <p:extLst>
      <p:ext uri="{BB962C8B-B14F-4D97-AF65-F5344CB8AC3E}">
        <p14:creationId xmlns:p14="http://schemas.microsoft.com/office/powerpoint/2010/main" val="1585235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7"/>
          </p:nvPr>
        </p:nvSpPr>
        <p:spPr>
          <a:xfrm>
            <a:off x="228601" y="809443"/>
            <a:ext cx="4251324" cy="3568701"/>
          </a:xfrm>
        </p:spPr>
        <p:txBody>
          <a:bodyPr/>
          <a:lstStyle/>
          <a:p>
            <a:pPr marL="0" indent="0">
              <a:buNone/>
            </a:pPr>
            <a:r>
              <a:rPr lang="en-US" sz="2000" dirty="0" smtClean="0"/>
              <a:t>Chairperson :  Jim </a:t>
            </a:r>
            <a:r>
              <a:rPr lang="en-US" sz="2000" dirty="0"/>
              <a:t>Strait, FNAL </a:t>
            </a:r>
            <a:endParaRPr lang="en-US" sz="2000" dirty="0" smtClean="0"/>
          </a:p>
          <a:p>
            <a:pPr marL="0" indent="0">
              <a:buNone/>
            </a:pPr>
            <a:endParaRPr lang="en-US" sz="2000" dirty="0"/>
          </a:p>
          <a:p>
            <a:pPr marL="0" indent="0">
              <a:buNone/>
            </a:pPr>
            <a:r>
              <a:rPr lang="en-US" sz="2000" dirty="0"/>
              <a:t>Project Management </a:t>
            </a:r>
          </a:p>
          <a:p>
            <a:pPr marL="0" indent="0">
              <a:buNone/>
            </a:pPr>
            <a:r>
              <a:rPr lang="en-US" sz="2000" dirty="0" smtClean="0"/>
              <a:t>	Dan </a:t>
            </a:r>
            <a:r>
              <a:rPr lang="en-US" sz="2000" dirty="0"/>
              <a:t>Green, FNAL Emeritus* </a:t>
            </a:r>
            <a:endParaRPr lang="en-US" sz="2000" dirty="0" smtClean="0"/>
          </a:p>
          <a:p>
            <a:pPr marL="0" indent="0">
              <a:buNone/>
            </a:pPr>
            <a:r>
              <a:rPr lang="en-US" sz="2000" dirty="0" smtClean="0"/>
              <a:t>	Jim </a:t>
            </a:r>
            <a:r>
              <a:rPr lang="en-US" sz="2000" dirty="0"/>
              <a:t>Strait, FNAL </a:t>
            </a:r>
          </a:p>
          <a:p>
            <a:pPr marL="0" indent="0">
              <a:buNone/>
            </a:pPr>
            <a:endParaRPr lang="en-US" sz="2000" dirty="0" smtClean="0"/>
          </a:p>
          <a:p>
            <a:pPr marL="0" indent="0">
              <a:buNone/>
            </a:pPr>
            <a:r>
              <a:rPr lang="en-US" sz="2000" dirty="0" smtClean="0"/>
              <a:t>Cost </a:t>
            </a:r>
            <a:r>
              <a:rPr lang="en-US" sz="2000" dirty="0"/>
              <a:t>and Schedule </a:t>
            </a:r>
          </a:p>
          <a:p>
            <a:pPr marL="0" indent="0">
              <a:buNone/>
            </a:pPr>
            <a:r>
              <a:rPr lang="en-US" sz="2000" dirty="0" smtClean="0"/>
              <a:t>	Rich </a:t>
            </a:r>
            <a:r>
              <a:rPr lang="en-US" sz="2000" dirty="0"/>
              <a:t>Marcum, FNAL* </a:t>
            </a:r>
            <a:endParaRPr lang="en-US" sz="2000" dirty="0" smtClean="0"/>
          </a:p>
          <a:p>
            <a:pPr marL="0" indent="0">
              <a:buNone/>
            </a:pPr>
            <a:r>
              <a:rPr lang="en-US" sz="2000" dirty="0" smtClean="0"/>
              <a:t>	Bill </a:t>
            </a:r>
            <a:r>
              <a:rPr lang="en-US" sz="2000" dirty="0"/>
              <a:t>Freeman, FNAL </a:t>
            </a:r>
          </a:p>
          <a:p>
            <a:pPr marL="0" indent="0">
              <a:buNone/>
            </a:pPr>
            <a:endParaRPr lang="en-US" sz="2000" dirty="0" smtClean="0"/>
          </a:p>
          <a:p>
            <a:pPr marL="0" indent="0">
              <a:buNone/>
            </a:pPr>
            <a:r>
              <a:rPr lang="en-US" sz="2000" dirty="0" smtClean="0"/>
              <a:t>ESH</a:t>
            </a:r>
            <a:r>
              <a:rPr lang="en-US" sz="2000" dirty="0"/>
              <a:t>&amp;Q </a:t>
            </a:r>
          </a:p>
          <a:p>
            <a:pPr marL="0" indent="0">
              <a:buNone/>
            </a:pPr>
            <a:r>
              <a:rPr lang="en-US" sz="2000" dirty="0" smtClean="0"/>
              <a:t>	David </a:t>
            </a:r>
            <a:r>
              <a:rPr lang="en-US" sz="2000" dirty="0"/>
              <a:t>Mertz, FNAL* </a:t>
            </a:r>
            <a:endParaRPr lang="en-US" sz="2000" dirty="0" smtClean="0"/>
          </a:p>
          <a:p>
            <a:pPr marL="0" indent="0">
              <a:buNone/>
            </a:pPr>
            <a:endParaRPr lang="en-US" sz="2000" dirty="0"/>
          </a:p>
          <a:p>
            <a:pPr marL="0" indent="0">
              <a:buNone/>
            </a:pPr>
            <a:r>
              <a:rPr lang="en-US" sz="2000" dirty="0" smtClean="0"/>
              <a:t>* Lead</a:t>
            </a:r>
            <a:endParaRPr lang="en-US" sz="2000" dirty="0"/>
          </a:p>
          <a:p>
            <a:pPr marL="0" indent="0">
              <a:buNone/>
            </a:pPr>
            <a:endParaRPr lang="en-US" dirty="0"/>
          </a:p>
        </p:txBody>
      </p:sp>
      <p:sp>
        <p:nvSpPr>
          <p:cNvPr id="9" name="Content Placeholder 8"/>
          <p:cNvSpPr>
            <a:spLocks noGrp="1"/>
          </p:cNvSpPr>
          <p:nvPr>
            <p:ph sz="half" idx="18"/>
          </p:nvPr>
        </p:nvSpPr>
        <p:spPr>
          <a:xfrm>
            <a:off x="4654550" y="797114"/>
            <a:ext cx="4260851" cy="3568701"/>
          </a:xfrm>
        </p:spPr>
        <p:txBody>
          <a:bodyPr/>
          <a:lstStyle/>
          <a:p>
            <a:pPr marL="0" indent="0">
              <a:buNone/>
            </a:pPr>
            <a:r>
              <a:rPr lang="en-US" sz="2000" dirty="0"/>
              <a:t>Facilities and Infrastructure </a:t>
            </a:r>
          </a:p>
          <a:p>
            <a:pPr marL="0" indent="0">
              <a:buNone/>
            </a:pPr>
            <a:r>
              <a:rPr lang="en-US" sz="2000" dirty="0"/>
              <a:t>	Jim </a:t>
            </a:r>
            <a:r>
              <a:rPr lang="en-US" sz="2000" dirty="0" err="1"/>
              <a:t>Grudzinski</a:t>
            </a:r>
            <a:r>
              <a:rPr lang="en-US" sz="2000" dirty="0"/>
              <a:t>, ANL* </a:t>
            </a:r>
          </a:p>
          <a:p>
            <a:pPr marL="0" indent="0">
              <a:buNone/>
            </a:pPr>
            <a:r>
              <a:rPr lang="en-US" sz="2000" dirty="0"/>
              <a:t>	Mark Messier, IN University </a:t>
            </a:r>
          </a:p>
          <a:p>
            <a:pPr marL="0" indent="0">
              <a:buNone/>
            </a:pPr>
            <a:r>
              <a:rPr lang="en-US" sz="2000" dirty="0"/>
              <a:t>	Brian Rebel, FNAL</a:t>
            </a:r>
            <a:br>
              <a:rPr lang="en-US" sz="2000" dirty="0"/>
            </a:br>
            <a:r>
              <a:rPr lang="en-US" sz="2000" dirty="0"/>
              <a:t>	Bill </a:t>
            </a:r>
            <a:r>
              <a:rPr lang="en-US" sz="2000" dirty="0" err="1"/>
              <a:t>Soyars</a:t>
            </a:r>
            <a:r>
              <a:rPr lang="en-US" sz="2000" dirty="0"/>
              <a:t>, FNAL </a:t>
            </a:r>
          </a:p>
          <a:p>
            <a:pPr marL="0" indent="0">
              <a:buNone/>
            </a:pPr>
            <a:endParaRPr lang="en-US" sz="2000" dirty="0" smtClean="0"/>
          </a:p>
          <a:p>
            <a:pPr marL="0" indent="0">
              <a:buNone/>
            </a:pPr>
            <a:r>
              <a:rPr lang="en-US" sz="2000" dirty="0" smtClean="0"/>
              <a:t>Detectors </a:t>
            </a:r>
            <a:endParaRPr lang="en-US" sz="2000" dirty="0"/>
          </a:p>
          <a:p>
            <a:pPr marL="0" indent="0">
              <a:buNone/>
            </a:pPr>
            <a:r>
              <a:rPr lang="en-US" sz="2000" dirty="0" smtClean="0"/>
              <a:t>	</a:t>
            </a:r>
            <a:r>
              <a:rPr lang="en-US" sz="2000" dirty="0" err="1" smtClean="0"/>
              <a:t>Mayly</a:t>
            </a:r>
            <a:r>
              <a:rPr lang="en-US" sz="2000" dirty="0" smtClean="0"/>
              <a:t> </a:t>
            </a:r>
            <a:r>
              <a:rPr lang="en-US" sz="2000" dirty="0"/>
              <a:t>Sanchez, Iowa State* </a:t>
            </a:r>
            <a:endParaRPr lang="en-US" sz="2000" dirty="0" smtClean="0"/>
          </a:p>
          <a:p>
            <a:pPr marL="0" indent="0">
              <a:buNone/>
            </a:pPr>
            <a:r>
              <a:rPr lang="en-US" sz="2000" dirty="0" smtClean="0"/>
              <a:t>	Bruce </a:t>
            </a:r>
            <a:r>
              <a:rPr lang="en-US" sz="2000" dirty="0"/>
              <a:t>Baller, FNAL </a:t>
            </a:r>
            <a:endParaRPr lang="en-US" sz="2000" dirty="0" smtClean="0"/>
          </a:p>
          <a:p>
            <a:pPr marL="0" indent="0">
              <a:buNone/>
            </a:pPr>
            <a:r>
              <a:rPr lang="en-US" sz="2000" dirty="0" smtClean="0"/>
              <a:t>	</a:t>
            </a:r>
            <a:r>
              <a:rPr lang="en-US" sz="2000" dirty="0" err="1" smtClean="0"/>
              <a:t>Melynda</a:t>
            </a:r>
            <a:r>
              <a:rPr lang="en-US" sz="2000" dirty="0" smtClean="0"/>
              <a:t> </a:t>
            </a:r>
            <a:r>
              <a:rPr lang="en-US" sz="2000" dirty="0"/>
              <a:t>Brooks, </a:t>
            </a:r>
            <a:r>
              <a:rPr lang="en-US" sz="2000" dirty="0" smtClean="0"/>
              <a:t>LANL </a:t>
            </a:r>
          </a:p>
          <a:p>
            <a:pPr marL="0" indent="0">
              <a:buNone/>
            </a:pPr>
            <a:r>
              <a:rPr lang="en-US" sz="2000" dirty="0"/>
              <a:t>	</a:t>
            </a:r>
            <a:r>
              <a:rPr lang="en-US" sz="2000" dirty="0" smtClean="0"/>
              <a:t>Gary </a:t>
            </a:r>
            <a:r>
              <a:rPr lang="en-US" sz="2000" dirty="0"/>
              <a:t>Drake, ANL </a:t>
            </a:r>
          </a:p>
          <a:p>
            <a:pPr marL="0" indent="0">
              <a:buNone/>
            </a:pPr>
            <a:r>
              <a:rPr lang="en-US" sz="2000" dirty="0" smtClean="0"/>
              <a:t>	Luca </a:t>
            </a:r>
            <a:r>
              <a:rPr lang="en-US" sz="2000" dirty="0" err="1"/>
              <a:t>Grandi</a:t>
            </a:r>
            <a:r>
              <a:rPr lang="en-US" sz="2000" dirty="0"/>
              <a:t>, </a:t>
            </a:r>
            <a:r>
              <a:rPr lang="en-US" sz="2000" dirty="0" err="1"/>
              <a:t>Univ</a:t>
            </a:r>
            <a:r>
              <a:rPr lang="en-US" sz="2000" dirty="0"/>
              <a:t> of Chicago </a:t>
            </a:r>
          </a:p>
          <a:p>
            <a:pPr marL="0" indent="0">
              <a:buNone/>
            </a:pPr>
            <a:endParaRPr lang="en-US" sz="2000" dirty="0" smtClean="0"/>
          </a:p>
          <a:p>
            <a:pPr marL="0" indent="0">
              <a:buNone/>
            </a:pPr>
            <a:r>
              <a:rPr lang="en-US" sz="2000" dirty="0" smtClean="0"/>
              <a:t>Booster </a:t>
            </a:r>
            <a:r>
              <a:rPr lang="en-US" sz="2000" dirty="0"/>
              <a:t>Neutrino Beam Upgrade </a:t>
            </a:r>
          </a:p>
          <a:p>
            <a:pPr marL="0" indent="0">
              <a:buNone/>
            </a:pPr>
            <a:r>
              <a:rPr lang="en-US" sz="2000" dirty="0" smtClean="0"/>
              <a:t>	Chris </a:t>
            </a:r>
            <a:r>
              <a:rPr lang="en-US" sz="2000" dirty="0"/>
              <a:t>Polly, FNAL* </a:t>
            </a:r>
            <a:endParaRPr lang="en-US" sz="2000" dirty="0" smtClean="0"/>
          </a:p>
          <a:p>
            <a:pPr marL="0" indent="0">
              <a:buNone/>
            </a:pPr>
            <a:endParaRPr lang="en-US" sz="2000" dirty="0"/>
          </a:p>
          <a:p>
            <a:pPr marL="0" indent="0">
              <a:buNone/>
            </a:pPr>
            <a:endParaRPr lang="en-US" sz="2000" dirty="0" smtClean="0"/>
          </a:p>
          <a:p>
            <a:endParaRPr lang="en-US" dirty="0"/>
          </a:p>
        </p:txBody>
      </p:sp>
      <p:sp>
        <p:nvSpPr>
          <p:cNvPr id="3" name="Title 2"/>
          <p:cNvSpPr>
            <a:spLocks noGrp="1"/>
          </p:cNvSpPr>
          <p:nvPr>
            <p:ph type="title"/>
          </p:nvPr>
        </p:nvSpPr>
        <p:spPr/>
        <p:txBody>
          <a:bodyPr/>
          <a:lstStyle/>
          <a:p>
            <a:r>
              <a:rPr lang="en-US" dirty="0" smtClean="0"/>
              <a:t>Review Committee</a:t>
            </a:r>
            <a:endParaRPr lang="en-US" dirty="0"/>
          </a:p>
        </p:txBody>
      </p:sp>
      <p:sp>
        <p:nvSpPr>
          <p:cNvPr id="5" name="Footer Placeholder 4"/>
          <p:cNvSpPr>
            <a:spLocks noGrp="1"/>
          </p:cNvSpPr>
          <p:nvPr>
            <p:ph type="ftr" sz="quarter" idx="20"/>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21"/>
          </p:nvPr>
        </p:nvSpPr>
        <p:spPr/>
        <p:txBody>
          <a:bodyPr/>
          <a:lstStyle/>
          <a:p>
            <a:pPr>
              <a:defRPr/>
            </a:pPr>
            <a:fld id="{148C009B-CB69-E04A-B9B3-34B26D69E9CF}" type="slidenum">
              <a:rPr lang="en-US" smtClean="0"/>
              <a:pPr>
                <a:defRPr/>
              </a:pPr>
              <a:t>27</a:t>
            </a:fld>
            <a:endParaRPr lang="en-US" dirty="0"/>
          </a:p>
        </p:txBody>
      </p:sp>
    </p:spTree>
    <p:extLst>
      <p:ext uri="{BB962C8B-B14F-4D97-AF65-F5344CB8AC3E}">
        <p14:creationId xmlns:p14="http://schemas.microsoft.com/office/powerpoint/2010/main" val="1002312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Executive Summary and Highlights</a:t>
            </a:r>
            <a:endParaRPr lang="en-US" dirty="0"/>
          </a:p>
        </p:txBody>
      </p:sp>
      <p:sp>
        <p:nvSpPr>
          <p:cNvPr id="11" name="Content Placeholder 10"/>
          <p:cNvSpPr>
            <a:spLocks noGrp="1"/>
          </p:cNvSpPr>
          <p:nvPr>
            <p:ph idx="1"/>
          </p:nvPr>
        </p:nvSpPr>
        <p:spPr>
          <a:xfrm>
            <a:off x="228600" y="794260"/>
            <a:ext cx="8672513" cy="5530158"/>
          </a:xfrm>
        </p:spPr>
        <p:txBody>
          <a:bodyPr/>
          <a:lstStyle/>
          <a:p>
            <a:r>
              <a:rPr lang="en-US" sz="2000" dirty="0" smtClean="0"/>
              <a:t>Program – not a DOE 413 project</a:t>
            </a:r>
          </a:p>
          <a:p>
            <a:pPr lvl="1"/>
            <a:r>
              <a:rPr lang="en-US" sz="2000" dirty="0" smtClean="0"/>
              <a:t>Significant funding from non-DOE sources</a:t>
            </a:r>
          </a:p>
          <a:p>
            <a:pPr lvl="1"/>
            <a:r>
              <a:rPr lang="en-US" sz="2000" dirty="0" smtClean="0"/>
              <a:t>More like the “campaigns” on some recent AD activities (i.e. PIP)</a:t>
            </a:r>
          </a:p>
          <a:p>
            <a:pPr lvl="1"/>
            <a:r>
              <a:rPr lang="en-US" sz="2000" dirty="0" smtClean="0"/>
              <a:t>Pros and cons to this approach</a:t>
            </a:r>
          </a:p>
          <a:p>
            <a:pPr lvl="1"/>
            <a:r>
              <a:rPr lang="en-US" sz="2000" dirty="0" smtClean="0"/>
              <a:t>Internally motivated review process important to keep all assessed of progress and issues</a:t>
            </a:r>
          </a:p>
          <a:p>
            <a:r>
              <a:rPr lang="en-US" sz="2000" dirty="0" smtClean="0"/>
              <a:t>Committee found the Program “well conceived, well managed and is proceeding satisfactorily toward timely completion and installation of the two detectors”</a:t>
            </a:r>
          </a:p>
          <a:p>
            <a:r>
              <a:rPr lang="en-US" sz="2000" dirty="0" smtClean="0"/>
              <a:t>Significant challenges include :</a:t>
            </a:r>
          </a:p>
          <a:p>
            <a:pPr lvl="1"/>
            <a:r>
              <a:rPr lang="en-US" sz="2000" dirty="0" smtClean="0"/>
              <a:t>Three independent collaborations (though significant overlap)</a:t>
            </a:r>
          </a:p>
          <a:p>
            <a:pPr lvl="1"/>
            <a:r>
              <a:rPr lang="en-US" sz="2000" dirty="0" smtClean="0"/>
              <a:t>SBND is a completely new detector (though design base on experience from ICARUS, </a:t>
            </a:r>
            <a:r>
              <a:rPr lang="en-US" sz="2000" dirty="0" err="1" smtClean="0"/>
              <a:t>MicroBooNE</a:t>
            </a:r>
            <a:r>
              <a:rPr lang="en-US" sz="2000" dirty="0" smtClean="0"/>
              <a:t> and 35 ton)</a:t>
            </a:r>
          </a:p>
          <a:p>
            <a:pPr lvl="2"/>
            <a:r>
              <a:rPr lang="en-US" sz="1800" dirty="0" smtClean="0"/>
              <a:t>Working schedule is very aggressive</a:t>
            </a:r>
          </a:p>
          <a:p>
            <a:pPr lvl="1"/>
            <a:r>
              <a:rPr lang="en-US" sz="2000" dirty="0" smtClean="0"/>
              <a:t>Planning for ICARUS installation is just starting</a:t>
            </a:r>
          </a:p>
          <a:p>
            <a:pPr lvl="1"/>
            <a:r>
              <a:rPr lang="en-US" sz="2000" dirty="0" smtClean="0"/>
              <a:t>Funding plan for the ICARUS CRT is not yet in place </a:t>
            </a:r>
            <a:endParaRPr lang="en-US" sz="2000" dirty="0"/>
          </a:p>
        </p:txBody>
      </p:sp>
      <p:sp>
        <p:nvSpPr>
          <p:cNvPr id="8" name="Footer Placeholder 7"/>
          <p:cNvSpPr>
            <a:spLocks noGrp="1"/>
          </p:cNvSpPr>
          <p:nvPr>
            <p:ph type="ftr" sz="quarter" idx="11"/>
          </p:nvPr>
        </p:nvSpPr>
        <p:spPr/>
        <p:txBody>
          <a:bodyPr/>
          <a:lstStyle/>
          <a:p>
            <a:pPr>
              <a:defRPr/>
            </a:pPr>
            <a:r>
              <a:rPr lang="en-US" smtClean="0"/>
              <a:t>R. Rameka - January 2016 PAC</a:t>
            </a:r>
            <a:endParaRPr lang="en-US" b="1"/>
          </a:p>
        </p:txBody>
      </p:sp>
      <p:sp>
        <p:nvSpPr>
          <p:cNvPr id="9" name="Slide Number Placeholder 8"/>
          <p:cNvSpPr>
            <a:spLocks noGrp="1"/>
          </p:cNvSpPr>
          <p:nvPr>
            <p:ph type="sldNum" sz="quarter" idx="12"/>
          </p:nvPr>
        </p:nvSpPr>
        <p:spPr/>
        <p:txBody>
          <a:bodyPr/>
          <a:lstStyle/>
          <a:p>
            <a:pPr>
              <a:defRPr/>
            </a:pPr>
            <a:fld id="{B72DDD28-02B0-5D40-B235-66C47FDE17B6}" type="slidenum">
              <a:rPr lang="en-US" smtClean="0"/>
              <a:pPr>
                <a:defRPr/>
              </a:pPr>
              <a:t>28</a:t>
            </a:fld>
            <a:endParaRPr lang="en-US" dirty="0"/>
          </a:p>
        </p:txBody>
      </p:sp>
    </p:spTree>
    <p:extLst>
      <p:ext uri="{BB962C8B-B14F-4D97-AF65-F5344CB8AC3E}">
        <p14:creationId xmlns:p14="http://schemas.microsoft.com/office/powerpoint/2010/main" val="726253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Concerns and Recommendations</a:t>
            </a:r>
            <a:endParaRPr lang="en-US" dirty="0"/>
          </a:p>
        </p:txBody>
      </p:sp>
      <p:sp>
        <p:nvSpPr>
          <p:cNvPr id="3" name="Content Placeholder 2"/>
          <p:cNvSpPr>
            <a:spLocks noGrp="1"/>
          </p:cNvSpPr>
          <p:nvPr>
            <p:ph idx="1"/>
          </p:nvPr>
        </p:nvSpPr>
        <p:spPr>
          <a:xfrm>
            <a:off x="228600" y="794259"/>
            <a:ext cx="8672513" cy="5595629"/>
          </a:xfrm>
        </p:spPr>
        <p:txBody>
          <a:bodyPr/>
          <a:lstStyle/>
          <a:p>
            <a:r>
              <a:rPr lang="en-US" sz="1800" dirty="0" smtClean="0"/>
              <a:t>General  (recurring through different areas)</a:t>
            </a:r>
          </a:p>
          <a:p>
            <a:pPr lvl="1"/>
            <a:r>
              <a:rPr lang="en-US" sz="1800" dirty="0" smtClean="0"/>
              <a:t>More attention needed on documenting interfaces and establishing control over changes</a:t>
            </a:r>
          </a:p>
          <a:p>
            <a:r>
              <a:rPr lang="en-US" sz="1800" dirty="0" smtClean="0"/>
              <a:t>Infrastructure</a:t>
            </a:r>
          </a:p>
          <a:p>
            <a:pPr lvl="1"/>
            <a:r>
              <a:rPr lang="en-US" sz="1600" dirty="0" smtClean="0"/>
              <a:t>Need </a:t>
            </a:r>
            <a:r>
              <a:rPr lang="en-US" sz="1600" dirty="0"/>
              <a:t>to formalize agreements on installation and commissioning of the ICARUS detector</a:t>
            </a:r>
          </a:p>
          <a:p>
            <a:r>
              <a:rPr lang="en-US" sz="1800" dirty="0" smtClean="0"/>
              <a:t>Detectors</a:t>
            </a:r>
          </a:p>
          <a:p>
            <a:pPr lvl="1"/>
            <a:r>
              <a:rPr lang="en-US" sz="1800" dirty="0" smtClean="0"/>
              <a:t>A formal final design review should be carried out prior to beginning construction of SBND </a:t>
            </a:r>
          </a:p>
          <a:p>
            <a:r>
              <a:rPr lang="en-US" sz="1800" dirty="0" smtClean="0"/>
              <a:t>Cost &amp; Schedule</a:t>
            </a:r>
          </a:p>
          <a:p>
            <a:pPr lvl="1"/>
            <a:r>
              <a:rPr lang="en-US" sz="1800" dirty="0" smtClean="0"/>
              <a:t>Funding profile doesn’t match </a:t>
            </a:r>
            <a:r>
              <a:rPr lang="en-US" sz="1800" dirty="0"/>
              <a:t>w</a:t>
            </a:r>
            <a:r>
              <a:rPr lang="en-US" sz="1800" dirty="0" smtClean="0"/>
              <a:t>ell with work plan; current schedule runs into a funding limitation in FY17</a:t>
            </a:r>
          </a:p>
          <a:p>
            <a:pPr lvl="1"/>
            <a:r>
              <a:rPr lang="en-US" sz="1800" dirty="0" smtClean="0"/>
              <a:t>Overall “contingency” not included in the plan; available reserve appears to be at  ~10%, well below the level expected in project at this stage</a:t>
            </a:r>
          </a:p>
          <a:p>
            <a:pPr lvl="1"/>
            <a:r>
              <a:rPr lang="en-US" sz="1800" dirty="0" smtClean="0"/>
              <a:t>Schedules are very aggressive</a:t>
            </a:r>
          </a:p>
          <a:p>
            <a:r>
              <a:rPr lang="en-US" sz="1800" dirty="0" smtClean="0"/>
              <a:t>Management</a:t>
            </a:r>
          </a:p>
          <a:p>
            <a:pPr lvl="1"/>
            <a:r>
              <a:rPr lang="en-US" sz="1800" dirty="0" smtClean="0"/>
              <a:t>Need to finalize a plan to get the CRT funded and built in a timely way</a:t>
            </a:r>
          </a:p>
          <a:p>
            <a:pPr lvl="1"/>
            <a:r>
              <a:rPr lang="en-US" sz="1800" dirty="0" smtClean="0"/>
              <a:t>Get agreements (MOU, WPAs)  in place and signed</a:t>
            </a:r>
          </a:p>
        </p:txBody>
      </p:sp>
      <p:sp>
        <p:nvSpPr>
          <p:cNvPr id="5" name="Footer Placeholder 4"/>
          <p:cNvSpPr>
            <a:spLocks noGrp="1"/>
          </p:cNvSpPr>
          <p:nvPr>
            <p:ph type="ftr" sz="quarter" idx="11"/>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12"/>
          </p:nvPr>
        </p:nvSpPr>
        <p:spPr/>
        <p:txBody>
          <a:bodyPr/>
          <a:lstStyle/>
          <a:p>
            <a:pPr>
              <a:defRPr/>
            </a:pPr>
            <a:fld id="{5D8C642A-7161-BE48-A5C6-CFB94A099A53}" type="slidenum">
              <a:rPr lang="en-US" smtClean="0"/>
              <a:pPr>
                <a:defRPr/>
              </a:pPr>
              <a:t>29</a:t>
            </a:fld>
            <a:endParaRPr lang="en-US" dirty="0"/>
          </a:p>
        </p:txBody>
      </p:sp>
    </p:spTree>
    <p:extLst>
      <p:ext uri="{BB962C8B-B14F-4D97-AF65-F5344CB8AC3E}">
        <p14:creationId xmlns:p14="http://schemas.microsoft.com/office/powerpoint/2010/main" val="456251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 to this PAC</a:t>
            </a:r>
            <a:endParaRPr lang="en-US" dirty="0"/>
          </a:p>
        </p:txBody>
      </p:sp>
      <p:sp>
        <p:nvSpPr>
          <p:cNvPr id="3" name="Content Placeholder 2"/>
          <p:cNvSpPr>
            <a:spLocks noGrp="1"/>
          </p:cNvSpPr>
          <p:nvPr>
            <p:ph idx="1"/>
          </p:nvPr>
        </p:nvSpPr>
        <p:spPr/>
        <p:txBody>
          <a:bodyPr/>
          <a:lstStyle/>
          <a:p>
            <a:pPr marL="0" indent="0">
              <a:buNone/>
            </a:pPr>
            <a:r>
              <a:rPr lang="en-US" sz="2000" dirty="0" err="1"/>
              <a:t>i</a:t>
            </a:r>
            <a:r>
              <a:rPr lang="en-US" sz="2000" dirty="0"/>
              <a:t>) We ask the PAC to advise on whether the SBN Program is ready for Stage 2 approval. Note that it is intended that a proposal to upgrade the BNB </a:t>
            </a:r>
            <a:r>
              <a:rPr lang="en-US" sz="2000" dirty="0" err="1"/>
              <a:t>beamline</a:t>
            </a:r>
            <a:r>
              <a:rPr lang="en-US" sz="2000" dirty="0"/>
              <a:t> will be considered at a later date.</a:t>
            </a:r>
          </a:p>
          <a:p>
            <a:pPr marL="0" indent="0">
              <a:buNone/>
            </a:pPr>
            <a:endParaRPr lang="en-US" sz="2000" dirty="0"/>
          </a:p>
          <a:p>
            <a:pPr marL="0" indent="0">
              <a:buNone/>
            </a:pPr>
            <a:r>
              <a:rPr lang="en-US" sz="2000" dirty="0"/>
              <a:t>ii) Given the results from the Directors Review in December, does the PAC believe that, for Stage 2 approval, there is an adequate understanding of the resources required to execute the program?  With the present understanding of the resources required, is the SBN program consistent with the P5 recommendations?</a:t>
            </a:r>
          </a:p>
          <a:p>
            <a:pPr marL="0" indent="0">
              <a:buNone/>
            </a:pPr>
            <a:endParaRPr lang="en-US" sz="2000" dirty="0"/>
          </a:p>
          <a:p>
            <a:pPr marL="0" indent="0">
              <a:buNone/>
            </a:pPr>
            <a:r>
              <a:rPr lang="en-US" sz="2000" dirty="0"/>
              <a:t>iii) Is adequate progress being made towards coordinating plans for analysis across all three SBN experiments</a:t>
            </a:r>
            <a:r>
              <a:rPr lang="en-US" sz="2000" dirty="0" smtClean="0"/>
              <a:t>?</a:t>
            </a:r>
            <a:endParaRPr lang="en-US" sz="2000" dirty="0"/>
          </a:p>
          <a:p>
            <a:pPr marL="0" indent="0">
              <a:buNone/>
            </a:pPr>
            <a:endParaRPr lang="en-US" sz="2000" dirty="0"/>
          </a:p>
          <a:p>
            <a:pPr marL="0" indent="0">
              <a:buNone/>
            </a:pPr>
            <a:r>
              <a:rPr lang="en-US" sz="2000" dirty="0"/>
              <a:t>iv) Does the progress to date on </a:t>
            </a:r>
            <a:r>
              <a:rPr lang="en-US" sz="2000" dirty="0" err="1"/>
              <a:t>MicroBooNE</a:t>
            </a:r>
            <a:r>
              <a:rPr lang="en-US" sz="2000" dirty="0"/>
              <a:t> give confidence that this experiment will fulfill its role in the SBN program</a:t>
            </a:r>
            <a:r>
              <a:rPr lang="en-US" sz="2000" dirty="0" smtClean="0"/>
              <a:t>?</a:t>
            </a:r>
            <a:endParaRPr lang="en-US" sz="2000" dirty="0"/>
          </a:p>
          <a:p>
            <a:endParaRPr lang="en-US" sz="2000" dirty="0"/>
          </a:p>
        </p:txBody>
      </p:sp>
      <p:sp>
        <p:nvSpPr>
          <p:cNvPr id="5" name="Footer Placeholder 4"/>
          <p:cNvSpPr>
            <a:spLocks noGrp="1"/>
          </p:cNvSpPr>
          <p:nvPr>
            <p:ph type="ftr" sz="quarter" idx="11"/>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12"/>
          </p:nvPr>
        </p:nvSpPr>
        <p:spPr/>
        <p:txBody>
          <a:bodyPr/>
          <a:lstStyle/>
          <a:p>
            <a:pPr>
              <a:defRPr/>
            </a:pPr>
            <a:fld id="{5D8C642A-7161-BE48-A5C6-CFB94A099A53}" type="slidenum">
              <a:rPr lang="en-US" smtClean="0"/>
              <a:pPr>
                <a:defRPr/>
              </a:pPr>
              <a:t>3</a:t>
            </a:fld>
            <a:endParaRPr lang="en-US" dirty="0"/>
          </a:p>
        </p:txBody>
      </p:sp>
    </p:spTree>
    <p:extLst>
      <p:ext uri="{BB962C8B-B14F-4D97-AF65-F5344CB8AC3E}">
        <p14:creationId xmlns:p14="http://schemas.microsoft.com/office/powerpoint/2010/main" val="2930616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Response to Recommendations</a:t>
            </a:r>
            <a:endParaRPr lang="en-US" dirty="0"/>
          </a:p>
        </p:txBody>
      </p:sp>
      <p:sp>
        <p:nvSpPr>
          <p:cNvPr id="3" name="Content Placeholder 2"/>
          <p:cNvSpPr>
            <a:spLocks noGrp="1"/>
          </p:cNvSpPr>
          <p:nvPr>
            <p:ph idx="1"/>
          </p:nvPr>
        </p:nvSpPr>
        <p:spPr>
          <a:xfrm>
            <a:off x="228600" y="872824"/>
            <a:ext cx="8672513" cy="4987867"/>
          </a:xfrm>
        </p:spPr>
        <p:txBody>
          <a:bodyPr/>
          <a:lstStyle/>
          <a:p>
            <a:r>
              <a:rPr lang="en-US" dirty="0" smtClean="0"/>
              <a:t>Total of 25 recommendations</a:t>
            </a:r>
          </a:p>
          <a:p>
            <a:r>
              <a:rPr lang="en-US" dirty="0" smtClean="0"/>
              <a:t>Program managers have assembled all into the standard format used by projects</a:t>
            </a:r>
          </a:p>
          <a:p>
            <a:pPr lvl="1"/>
            <a:r>
              <a:rPr lang="en-US" dirty="0" smtClean="0"/>
              <a:t>Assigned</a:t>
            </a:r>
          </a:p>
          <a:p>
            <a:pPr lvl="1"/>
            <a:r>
              <a:rPr lang="en-US" dirty="0" smtClean="0"/>
              <a:t>Status</a:t>
            </a:r>
          </a:p>
          <a:p>
            <a:pPr lvl="1"/>
            <a:r>
              <a:rPr lang="en-US" dirty="0" smtClean="0"/>
              <a:t>Date tracking</a:t>
            </a:r>
          </a:p>
          <a:p>
            <a:r>
              <a:rPr lang="en-US" dirty="0" smtClean="0"/>
              <a:t>Key/critical actions</a:t>
            </a:r>
          </a:p>
          <a:p>
            <a:pPr lvl="1"/>
            <a:r>
              <a:rPr lang="en-US" dirty="0" smtClean="0"/>
              <a:t>Interface control documents</a:t>
            </a:r>
          </a:p>
          <a:p>
            <a:pPr lvl="1"/>
            <a:r>
              <a:rPr lang="en-US" dirty="0" smtClean="0"/>
              <a:t>Installation coordination</a:t>
            </a:r>
          </a:p>
          <a:p>
            <a:pPr lvl="1"/>
            <a:r>
              <a:rPr lang="en-US" dirty="0" smtClean="0"/>
              <a:t>Continue design reviews before commencing fabrication</a:t>
            </a:r>
          </a:p>
          <a:p>
            <a:pPr lvl="1"/>
            <a:r>
              <a:rPr lang="en-US" dirty="0" smtClean="0"/>
              <a:t>Finalize plans for cosmic background mitigation</a:t>
            </a:r>
            <a:endParaRPr lang="en-US" dirty="0"/>
          </a:p>
        </p:txBody>
      </p:sp>
      <p:sp>
        <p:nvSpPr>
          <p:cNvPr id="5" name="Footer Placeholder 4"/>
          <p:cNvSpPr>
            <a:spLocks noGrp="1"/>
          </p:cNvSpPr>
          <p:nvPr>
            <p:ph type="ftr" sz="quarter" idx="11"/>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12"/>
          </p:nvPr>
        </p:nvSpPr>
        <p:spPr/>
        <p:txBody>
          <a:bodyPr/>
          <a:lstStyle/>
          <a:p>
            <a:pPr>
              <a:defRPr/>
            </a:pPr>
            <a:fld id="{5D8C642A-7161-BE48-A5C6-CFB94A099A53}" type="slidenum">
              <a:rPr lang="en-US" smtClean="0"/>
              <a:pPr>
                <a:defRPr/>
              </a:pPr>
              <a:t>30</a:t>
            </a:fld>
            <a:endParaRPr lang="en-US" dirty="0"/>
          </a:p>
        </p:txBody>
      </p:sp>
    </p:spTree>
    <p:extLst>
      <p:ext uri="{BB962C8B-B14F-4D97-AF65-F5344CB8AC3E}">
        <p14:creationId xmlns:p14="http://schemas.microsoft.com/office/powerpoint/2010/main" val="3533594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to Execute the Program</a:t>
            </a:r>
            <a:endParaRPr lang="en-US" dirty="0"/>
          </a:p>
        </p:txBody>
      </p:sp>
      <p:sp>
        <p:nvSpPr>
          <p:cNvPr id="3" name="Content Placeholder 2"/>
          <p:cNvSpPr>
            <a:spLocks noGrp="1"/>
          </p:cNvSpPr>
          <p:nvPr>
            <p:ph idx="1"/>
          </p:nvPr>
        </p:nvSpPr>
        <p:spPr>
          <a:xfrm>
            <a:off x="228600" y="908192"/>
            <a:ext cx="8672513" cy="5560260"/>
          </a:xfrm>
        </p:spPr>
        <p:txBody>
          <a:bodyPr/>
          <a:lstStyle/>
          <a:p>
            <a:r>
              <a:rPr lang="en-US" sz="2000" dirty="0" smtClean="0"/>
              <a:t>Funding Plans</a:t>
            </a:r>
          </a:p>
          <a:p>
            <a:pPr lvl="1"/>
            <a:r>
              <a:rPr lang="en-US" sz="2000" dirty="0" smtClean="0"/>
              <a:t>Two sources for DOE funded items :</a:t>
            </a:r>
          </a:p>
          <a:p>
            <a:pPr lvl="2"/>
            <a:r>
              <a:rPr lang="en-US" sz="1800" dirty="0" smtClean="0"/>
              <a:t>Re-programmed KA25 in FY15, 16, 17, 18 : total $10M fully loaded</a:t>
            </a:r>
          </a:p>
          <a:p>
            <a:pPr lvl="2"/>
            <a:r>
              <a:rPr lang="en-US" sz="1800" dirty="0" smtClean="0"/>
              <a:t>ND Detector Operations in FY16 - ? : ~$3M/</a:t>
            </a:r>
            <a:r>
              <a:rPr lang="en-US" sz="1800" dirty="0" err="1" smtClean="0"/>
              <a:t>yr</a:t>
            </a:r>
            <a:r>
              <a:rPr lang="en-US" sz="1800" dirty="0" smtClean="0"/>
              <a:t> fully loaded</a:t>
            </a:r>
          </a:p>
          <a:p>
            <a:r>
              <a:rPr lang="en-US" sz="2000" dirty="0" smtClean="0"/>
              <a:t>Manpower Availability</a:t>
            </a:r>
          </a:p>
          <a:p>
            <a:pPr lvl="1"/>
            <a:r>
              <a:rPr lang="en-US" sz="2000" dirty="0" smtClean="0"/>
              <a:t>Very limited in FY15 (predominantly program office)</a:t>
            </a:r>
          </a:p>
          <a:p>
            <a:pPr lvl="1"/>
            <a:r>
              <a:rPr lang="en-US" sz="2000" dirty="0" smtClean="0"/>
              <a:t>Design and engineering added in FY16; good progress</a:t>
            </a:r>
          </a:p>
          <a:p>
            <a:pPr lvl="1"/>
            <a:r>
              <a:rPr lang="en-US" sz="2000" dirty="0" smtClean="0"/>
              <a:t>Ramp up for infrastructure and installation starts in FY17 </a:t>
            </a:r>
          </a:p>
          <a:p>
            <a:r>
              <a:rPr lang="en-US" sz="2000" dirty="0" smtClean="0"/>
              <a:t>Contingency</a:t>
            </a:r>
          </a:p>
          <a:p>
            <a:pPr lvl="1"/>
            <a:r>
              <a:rPr lang="en-US" sz="2000" dirty="0" smtClean="0"/>
              <a:t>Will translate into schedule slip and funding into FY19</a:t>
            </a:r>
          </a:p>
          <a:p>
            <a:pPr lvl="1"/>
            <a:r>
              <a:rPr lang="en-US" sz="2000" dirty="0" smtClean="0"/>
              <a:t>Need to prioritize tasks; far detector installation and commissioning critical to the success of the science program</a:t>
            </a:r>
          </a:p>
          <a:p>
            <a:r>
              <a:rPr lang="en-US" sz="2000" dirty="0" smtClean="0"/>
              <a:t>Partner Agreements</a:t>
            </a:r>
          </a:p>
          <a:p>
            <a:pPr lvl="1"/>
            <a:r>
              <a:rPr lang="en-US" sz="2000" dirty="0" smtClean="0"/>
              <a:t>Dependent on SBND cryostat and proximity cryogenics being delivered by CERN</a:t>
            </a:r>
          </a:p>
          <a:p>
            <a:endParaRPr lang="en-US" dirty="0"/>
          </a:p>
        </p:txBody>
      </p:sp>
      <p:sp>
        <p:nvSpPr>
          <p:cNvPr id="5" name="Footer Placeholder 4"/>
          <p:cNvSpPr>
            <a:spLocks noGrp="1"/>
          </p:cNvSpPr>
          <p:nvPr>
            <p:ph type="ftr" sz="quarter" idx="11"/>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12"/>
          </p:nvPr>
        </p:nvSpPr>
        <p:spPr/>
        <p:txBody>
          <a:bodyPr/>
          <a:lstStyle/>
          <a:p>
            <a:pPr>
              <a:defRPr/>
            </a:pPr>
            <a:fld id="{5D8C642A-7161-BE48-A5C6-CFB94A099A53}" type="slidenum">
              <a:rPr lang="en-US" smtClean="0"/>
              <a:pPr>
                <a:defRPr/>
              </a:pPr>
              <a:t>31</a:t>
            </a:fld>
            <a:endParaRPr lang="en-US" dirty="0"/>
          </a:p>
        </p:txBody>
      </p:sp>
    </p:spTree>
    <p:extLst>
      <p:ext uri="{BB962C8B-B14F-4D97-AF65-F5344CB8AC3E}">
        <p14:creationId xmlns:p14="http://schemas.microsoft.com/office/powerpoint/2010/main" val="2805488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70" y="889250"/>
            <a:ext cx="8491560" cy="5210730"/>
          </a:xfrm>
          <a:prstGeom prst="rect">
            <a:avLst/>
          </a:prstGeom>
        </p:spPr>
      </p:pic>
      <p:sp>
        <p:nvSpPr>
          <p:cNvPr id="2" name="Rectangle 1"/>
          <p:cNvSpPr/>
          <p:nvPr/>
        </p:nvSpPr>
        <p:spPr>
          <a:xfrm>
            <a:off x="228600" y="2552697"/>
            <a:ext cx="1930400" cy="1758236"/>
          </a:xfrm>
          <a:prstGeom prst="rect">
            <a:avLst/>
          </a:prstGeom>
          <a:solidFill>
            <a:srgbClr val="FFFFFF">
              <a:alpha val="8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a:t>SBN </a:t>
            </a:r>
            <a:r>
              <a:rPr lang="en-US" dirty="0" smtClean="0"/>
              <a:t>Work Breakdown - Funding Source</a:t>
            </a:r>
            <a:endParaRPr lang="en-US" dirty="0"/>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
        <p:nvSpPr>
          <p:cNvPr id="9" name="Rounded Rectangle 8"/>
          <p:cNvSpPr/>
          <p:nvPr/>
        </p:nvSpPr>
        <p:spPr>
          <a:xfrm>
            <a:off x="6019801" y="2552697"/>
            <a:ext cx="1231900" cy="45943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6032502" y="3027054"/>
            <a:ext cx="1231900" cy="45943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425701" y="5587997"/>
            <a:ext cx="1231900" cy="45943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4178301" y="1498596"/>
            <a:ext cx="1231900" cy="3175003"/>
          </a:xfrm>
          <a:prstGeom prst="round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2438402" y="3300438"/>
            <a:ext cx="1231900" cy="916631"/>
          </a:xfrm>
          <a:prstGeom prst="round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2438403" y="4214169"/>
            <a:ext cx="1231900" cy="459430"/>
          </a:xfrm>
          <a:prstGeom prst="round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2425701" y="2381578"/>
            <a:ext cx="1231900" cy="459430"/>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323138" y="2598861"/>
            <a:ext cx="1784037" cy="369332"/>
          </a:xfrm>
          <a:prstGeom prst="rect">
            <a:avLst/>
          </a:prstGeom>
          <a:noFill/>
          <a:ln w="28575" cmpd="sng">
            <a:solidFill>
              <a:srgbClr val="FF0000"/>
            </a:solidFill>
          </a:ln>
        </p:spPr>
        <p:txBody>
          <a:bodyPr wrap="none" rtlCol="0">
            <a:spAutoFit/>
          </a:bodyPr>
          <a:lstStyle/>
          <a:p>
            <a:r>
              <a:rPr lang="en-US" sz="1800" dirty="0" smtClean="0">
                <a:solidFill>
                  <a:srgbClr val="FF0000"/>
                </a:solidFill>
              </a:rPr>
              <a:t>FNAL-CERN-INFN</a:t>
            </a:r>
            <a:endParaRPr lang="en-US" sz="1800" dirty="0">
              <a:solidFill>
                <a:srgbClr val="FF0000"/>
              </a:solidFill>
            </a:endParaRPr>
          </a:p>
        </p:txBody>
      </p:sp>
      <p:sp>
        <p:nvSpPr>
          <p:cNvPr id="17" name="TextBox 16"/>
          <p:cNvSpPr txBox="1"/>
          <p:nvPr/>
        </p:nvSpPr>
        <p:spPr>
          <a:xfrm>
            <a:off x="4152209" y="4782233"/>
            <a:ext cx="1279880" cy="646331"/>
          </a:xfrm>
          <a:prstGeom prst="rect">
            <a:avLst/>
          </a:prstGeom>
          <a:noFill/>
          <a:ln w="28575" cmpd="sng">
            <a:solidFill>
              <a:srgbClr val="0000FF"/>
            </a:solidFill>
          </a:ln>
        </p:spPr>
        <p:txBody>
          <a:bodyPr wrap="none" rtlCol="0">
            <a:spAutoFit/>
          </a:bodyPr>
          <a:lstStyle/>
          <a:p>
            <a:pPr algn="ctr"/>
            <a:r>
              <a:rPr lang="en-US" sz="1800" dirty="0" smtClean="0">
                <a:solidFill>
                  <a:srgbClr val="3366FF"/>
                </a:solidFill>
              </a:rPr>
              <a:t> CERN-INFN</a:t>
            </a:r>
          </a:p>
          <a:p>
            <a:pPr algn="ctr"/>
            <a:r>
              <a:rPr lang="en-US" sz="1800" dirty="0" smtClean="0">
                <a:solidFill>
                  <a:srgbClr val="3366FF"/>
                </a:solidFill>
              </a:rPr>
              <a:t>WA104</a:t>
            </a:r>
            <a:endParaRPr lang="en-US" sz="1800" dirty="0">
              <a:solidFill>
                <a:srgbClr val="3366FF"/>
              </a:solidFill>
            </a:endParaRPr>
          </a:p>
        </p:txBody>
      </p:sp>
      <p:sp>
        <p:nvSpPr>
          <p:cNvPr id="18" name="TextBox 17"/>
          <p:cNvSpPr txBox="1"/>
          <p:nvPr/>
        </p:nvSpPr>
        <p:spPr>
          <a:xfrm>
            <a:off x="758349" y="5626097"/>
            <a:ext cx="1261884" cy="369332"/>
          </a:xfrm>
          <a:prstGeom prst="rect">
            <a:avLst/>
          </a:prstGeom>
          <a:noFill/>
          <a:ln w="28575" cmpd="sng">
            <a:solidFill>
              <a:srgbClr val="FF0000"/>
            </a:solidFill>
          </a:ln>
        </p:spPr>
        <p:txBody>
          <a:bodyPr wrap="none" rtlCol="0">
            <a:spAutoFit/>
          </a:bodyPr>
          <a:lstStyle/>
          <a:p>
            <a:r>
              <a:rPr lang="en-US" sz="1800" dirty="0" smtClean="0">
                <a:solidFill>
                  <a:srgbClr val="FF0000"/>
                </a:solidFill>
              </a:rPr>
              <a:t>CERN-FNAL</a:t>
            </a:r>
            <a:endParaRPr lang="en-US" sz="1800" dirty="0">
              <a:solidFill>
                <a:srgbClr val="FF0000"/>
              </a:solidFill>
            </a:endParaRPr>
          </a:p>
        </p:txBody>
      </p:sp>
      <p:sp>
        <p:nvSpPr>
          <p:cNvPr id="19" name="TextBox 18"/>
          <p:cNvSpPr txBox="1"/>
          <p:nvPr/>
        </p:nvSpPr>
        <p:spPr>
          <a:xfrm>
            <a:off x="956082" y="2381578"/>
            <a:ext cx="1064151" cy="369332"/>
          </a:xfrm>
          <a:prstGeom prst="rect">
            <a:avLst/>
          </a:prstGeom>
          <a:solidFill>
            <a:schemeClr val="bg1"/>
          </a:solidFill>
          <a:ln w="28575" cmpd="sng">
            <a:solidFill>
              <a:srgbClr val="FF6600"/>
            </a:solidFill>
          </a:ln>
        </p:spPr>
        <p:txBody>
          <a:bodyPr wrap="none" rtlCol="0">
            <a:spAutoFit/>
          </a:bodyPr>
          <a:lstStyle/>
          <a:p>
            <a:r>
              <a:rPr lang="en-US" sz="1800" dirty="0" smtClean="0">
                <a:solidFill>
                  <a:srgbClr val="FF6600"/>
                </a:solidFill>
              </a:rPr>
              <a:t>STFC-NSF</a:t>
            </a:r>
            <a:endParaRPr lang="en-US" sz="1800" dirty="0">
              <a:solidFill>
                <a:srgbClr val="FF6600"/>
              </a:solidFill>
            </a:endParaRPr>
          </a:p>
        </p:txBody>
      </p:sp>
      <p:sp>
        <p:nvSpPr>
          <p:cNvPr id="20" name="TextBox 19"/>
          <p:cNvSpPr txBox="1"/>
          <p:nvPr/>
        </p:nvSpPr>
        <p:spPr>
          <a:xfrm>
            <a:off x="1348254" y="2905706"/>
            <a:ext cx="671979" cy="369332"/>
          </a:xfrm>
          <a:prstGeom prst="rect">
            <a:avLst/>
          </a:prstGeom>
          <a:solidFill>
            <a:schemeClr val="bg1"/>
          </a:solidFill>
          <a:ln w="28575" cmpd="sng">
            <a:solidFill>
              <a:srgbClr val="660066"/>
            </a:solidFill>
          </a:ln>
        </p:spPr>
        <p:txBody>
          <a:bodyPr wrap="none" rtlCol="0">
            <a:spAutoFit/>
          </a:bodyPr>
          <a:lstStyle/>
          <a:p>
            <a:r>
              <a:rPr lang="en-US" sz="1800" dirty="0" smtClean="0">
                <a:solidFill>
                  <a:srgbClr val="660066"/>
                </a:solidFill>
              </a:rPr>
              <a:t>LANL</a:t>
            </a:r>
            <a:endParaRPr lang="en-US" sz="1800" dirty="0">
              <a:solidFill>
                <a:srgbClr val="660066"/>
              </a:solidFill>
            </a:endParaRPr>
          </a:p>
        </p:txBody>
      </p:sp>
      <p:sp>
        <p:nvSpPr>
          <p:cNvPr id="21" name="TextBox 20"/>
          <p:cNvSpPr txBox="1"/>
          <p:nvPr/>
        </p:nvSpPr>
        <p:spPr>
          <a:xfrm>
            <a:off x="505012" y="4299266"/>
            <a:ext cx="1515221" cy="369332"/>
          </a:xfrm>
          <a:prstGeom prst="rect">
            <a:avLst/>
          </a:prstGeom>
          <a:solidFill>
            <a:schemeClr val="bg1"/>
          </a:solidFill>
          <a:ln w="28575" cmpd="sng">
            <a:solidFill>
              <a:srgbClr val="800000"/>
            </a:solidFill>
          </a:ln>
        </p:spPr>
        <p:txBody>
          <a:bodyPr wrap="none" rtlCol="0">
            <a:spAutoFit/>
          </a:bodyPr>
          <a:lstStyle/>
          <a:p>
            <a:r>
              <a:rPr lang="en-US" sz="1800" dirty="0" smtClean="0">
                <a:solidFill>
                  <a:srgbClr val="800000"/>
                </a:solidFill>
              </a:rPr>
              <a:t>BNL-Columbia</a:t>
            </a:r>
            <a:endParaRPr lang="en-US" sz="1800" dirty="0">
              <a:solidFill>
                <a:srgbClr val="800000"/>
              </a:solidFill>
            </a:endParaRPr>
          </a:p>
        </p:txBody>
      </p:sp>
      <p:sp>
        <p:nvSpPr>
          <p:cNvPr id="22" name="TextBox 21"/>
          <p:cNvSpPr txBox="1"/>
          <p:nvPr/>
        </p:nvSpPr>
        <p:spPr>
          <a:xfrm>
            <a:off x="835293" y="3625333"/>
            <a:ext cx="1184940" cy="369332"/>
          </a:xfrm>
          <a:prstGeom prst="rect">
            <a:avLst/>
          </a:prstGeom>
          <a:solidFill>
            <a:srgbClr val="FFFFFF"/>
          </a:solidFill>
          <a:ln w="28575" cmpd="sng">
            <a:solidFill>
              <a:srgbClr val="008000"/>
            </a:solidFill>
          </a:ln>
        </p:spPr>
        <p:txBody>
          <a:bodyPr wrap="none" rtlCol="0">
            <a:spAutoFit/>
          </a:bodyPr>
          <a:lstStyle/>
          <a:p>
            <a:r>
              <a:rPr lang="en-US" sz="1800" dirty="0" smtClean="0">
                <a:solidFill>
                  <a:srgbClr val="008000"/>
                </a:solidFill>
              </a:rPr>
              <a:t>Bern-FNAL</a:t>
            </a:r>
            <a:endParaRPr lang="en-US" sz="1800" dirty="0">
              <a:solidFill>
                <a:srgbClr val="008000"/>
              </a:solidFill>
            </a:endParaRPr>
          </a:p>
        </p:txBody>
      </p:sp>
      <p:sp>
        <p:nvSpPr>
          <p:cNvPr id="23" name="TextBox 22"/>
          <p:cNvSpPr txBox="1"/>
          <p:nvPr/>
        </p:nvSpPr>
        <p:spPr>
          <a:xfrm>
            <a:off x="7323138" y="3052272"/>
            <a:ext cx="1784037" cy="369332"/>
          </a:xfrm>
          <a:prstGeom prst="rect">
            <a:avLst/>
          </a:prstGeom>
          <a:noFill/>
          <a:ln w="28575" cmpd="sng">
            <a:solidFill>
              <a:srgbClr val="FF0000"/>
            </a:solidFill>
          </a:ln>
        </p:spPr>
        <p:txBody>
          <a:bodyPr wrap="none" rtlCol="0">
            <a:spAutoFit/>
          </a:bodyPr>
          <a:lstStyle/>
          <a:p>
            <a:r>
              <a:rPr lang="en-US" sz="1800" dirty="0" smtClean="0">
                <a:solidFill>
                  <a:srgbClr val="FF0000"/>
                </a:solidFill>
              </a:rPr>
              <a:t>FNAL-CERN-INFN</a:t>
            </a:r>
            <a:endParaRPr lang="en-US" sz="1800" dirty="0">
              <a:solidFill>
                <a:srgbClr val="FF0000"/>
              </a:solidFill>
            </a:endParaRPr>
          </a:p>
        </p:txBody>
      </p:sp>
      <p:sp>
        <p:nvSpPr>
          <p:cNvPr id="24" name="Rounded Rectangle 23"/>
          <p:cNvSpPr/>
          <p:nvPr/>
        </p:nvSpPr>
        <p:spPr>
          <a:xfrm>
            <a:off x="2425701" y="2841008"/>
            <a:ext cx="1231900" cy="459430"/>
          </a:xfrm>
          <a:prstGeom prst="roundRect">
            <a:avLst/>
          </a:prstGeom>
          <a:no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6019801" y="1638297"/>
            <a:ext cx="1231900" cy="914400"/>
          </a:xfrm>
          <a:prstGeom prst="roundRect">
            <a:avLst/>
          </a:prstGeom>
          <a:noFill/>
          <a:ln w="38100" cmpd="sng">
            <a:solidFill>
              <a:srgbClr val="00308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3087"/>
              </a:solidFill>
            </a:endParaRPr>
          </a:p>
        </p:txBody>
      </p:sp>
      <p:sp>
        <p:nvSpPr>
          <p:cNvPr id="26" name="TextBox 25"/>
          <p:cNvSpPr txBox="1"/>
          <p:nvPr/>
        </p:nvSpPr>
        <p:spPr>
          <a:xfrm>
            <a:off x="7323138" y="1913061"/>
            <a:ext cx="671979" cy="369332"/>
          </a:xfrm>
          <a:prstGeom prst="rect">
            <a:avLst/>
          </a:prstGeom>
          <a:solidFill>
            <a:srgbClr val="FFFFFF"/>
          </a:solidFill>
          <a:ln w="28575" cmpd="sng">
            <a:solidFill>
              <a:srgbClr val="003087"/>
            </a:solidFill>
          </a:ln>
        </p:spPr>
        <p:txBody>
          <a:bodyPr wrap="none" rtlCol="0">
            <a:spAutoFit/>
          </a:bodyPr>
          <a:lstStyle/>
          <a:p>
            <a:r>
              <a:rPr lang="en-US" sz="1800" dirty="0" smtClean="0">
                <a:solidFill>
                  <a:srgbClr val="003087"/>
                </a:solidFill>
              </a:rPr>
              <a:t>FNAL</a:t>
            </a:r>
            <a:endParaRPr lang="en-US" sz="1800" dirty="0">
              <a:solidFill>
                <a:srgbClr val="003087"/>
              </a:solidFill>
            </a:endParaRPr>
          </a:p>
        </p:txBody>
      </p:sp>
      <p:sp>
        <p:nvSpPr>
          <p:cNvPr id="27" name="Rounded Rectangle 26"/>
          <p:cNvSpPr/>
          <p:nvPr/>
        </p:nvSpPr>
        <p:spPr>
          <a:xfrm>
            <a:off x="2425701" y="1520393"/>
            <a:ext cx="1231900" cy="914400"/>
          </a:xfrm>
          <a:prstGeom prst="roundRect">
            <a:avLst/>
          </a:prstGeom>
          <a:noFill/>
          <a:ln w="38100" cmpd="sng">
            <a:solidFill>
              <a:srgbClr val="00308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3087"/>
              </a:solidFill>
            </a:endParaRPr>
          </a:p>
        </p:txBody>
      </p:sp>
      <p:sp>
        <p:nvSpPr>
          <p:cNvPr id="28" name="TextBox 27"/>
          <p:cNvSpPr txBox="1"/>
          <p:nvPr/>
        </p:nvSpPr>
        <p:spPr>
          <a:xfrm>
            <a:off x="1348254" y="1728395"/>
            <a:ext cx="671979" cy="369332"/>
          </a:xfrm>
          <a:prstGeom prst="rect">
            <a:avLst/>
          </a:prstGeom>
          <a:solidFill>
            <a:srgbClr val="FFFFFF"/>
          </a:solidFill>
          <a:ln w="28575" cmpd="sng">
            <a:solidFill>
              <a:srgbClr val="003087"/>
            </a:solidFill>
          </a:ln>
        </p:spPr>
        <p:txBody>
          <a:bodyPr wrap="none" rtlCol="0">
            <a:spAutoFit/>
          </a:bodyPr>
          <a:lstStyle/>
          <a:p>
            <a:r>
              <a:rPr lang="en-US" sz="1800" dirty="0" smtClean="0">
                <a:solidFill>
                  <a:srgbClr val="003087"/>
                </a:solidFill>
              </a:rPr>
              <a:t>FNAL</a:t>
            </a:r>
            <a:endParaRPr lang="en-US" sz="1800" dirty="0">
              <a:solidFill>
                <a:srgbClr val="003087"/>
              </a:solidFill>
            </a:endParaRPr>
          </a:p>
        </p:txBody>
      </p:sp>
      <p:sp>
        <p:nvSpPr>
          <p:cNvPr id="29" name="Rounded Rectangle 28"/>
          <p:cNvSpPr/>
          <p:nvPr/>
        </p:nvSpPr>
        <p:spPr>
          <a:xfrm>
            <a:off x="2425701" y="4652291"/>
            <a:ext cx="1231900" cy="914400"/>
          </a:xfrm>
          <a:prstGeom prst="roundRect">
            <a:avLst/>
          </a:prstGeom>
          <a:noFill/>
          <a:ln w="38100" cmpd="sng">
            <a:solidFill>
              <a:srgbClr val="00308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3087"/>
              </a:solidFill>
            </a:endParaRPr>
          </a:p>
        </p:txBody>
      </p:sp>
      <p:sp>
        <p:nvSpPr>
          <p:cNvPr id="30" name="TextBox 29"/>
          <p:cNvSpPr txBox="1"/>
          <p:nvPr/>
        </p:nvSpPr>
        <p:spPr>
          <a:xfrm>
            <a:off x="1348254" y="4860293"/>
            <a:ext cx="671979" cy="369332"/>
          </a:xfrm>
          <a:prstGeom prst="rect">
            <a:avLst/>
          </a:prstGeom>
          <a:solidFill>
            <a:srgbClr val="FFFFFF"/>
          </a:solidFill>
          <a:ln w="28575" cmpd="sng">
            <a:solidFill>
              <a:srgbClr val="003087"/>
            </a:solidFill>
          </a:ln>
        </p:spPr>
        <p:txBody>
          <a:bodyPr wrap="none" rtlCol="0">
            <a:spAutoFit/>
          </a:bodyPr>
          <a:lstStyle/>
          <a:p>
            <a:r>
              <a:rPr lang="en-US" sz="1800" dirty="0" smtClean="0">
                <a:solidFill>
                  <a:srgbClr val="003087"/>
                </a:solidFill>
              </a:rPr>
              <a:t>FNAL</a:t>
            </a:r>
            <a:endParaRPr lang="en-US" sz="1800" dirty="0">
              <a:solidFill>
                <a:srgbClr val="003087"/>
              </a:solidFill>
            </a:endParaRPr>
          </a:p>
        </p:txBody>
      </p:sp>
      <p:sp>
        <p:nvSpPr>
          <p:cNvPr id="31" name="Rounded Rectangle 30"/>
          <p:cNvSpPr/>
          <p:nvPr/>
        </p:nvSpPr>
        <p:spPr>
          <a:xfrm>
            <a:off x="6032503" y="3537465"/>
            <a:ext cx="1231900" cy="1244768"/>
          </a:xfrm>
          <a:prstGeom prst="roundRect">
            <a:avLst/>
          </a:prstGeom>
          <a:no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3087"/>
              </a:solidFill>
            </a:endParaRPr>
          </a:p>
        </p:txBody>
      </p:sp>
      <p:sp>
        <p:nvSpPr>
          <p:cNvPr id="32" name="TextBox 31"/>
          <p:cNvSpPr txBox="1"/>
          <p:nvPr/>
        </p:nvSpPr>
        <p:spPr>
          <a:xfrm>
            <a:off x="7323138" y="3941601"/>
            <a:ext cx="569387" cy="369332"/>
          </a:xfrm>
          <a:prstGeom prst="rect">
            <a:avLst/>
          </a:prstGeom>
          <a:solidFill>
            <a:srgbClr val="FFFFFF"/>
          </a:solidFill>
          <a:ln w="28575" cmpd="sng">
            <a:solidFill>
              <a:srgbClr val="660066"/>
            </a:solidFill>
          </a:ln>
        </p:spPr>
        <p:txBody>
          <a:bodyPr wrap="none" rtlCol="0">
            <a:spAutoFit/>
          </a:bodyPr>
          <a:lstStyle/>
          <a:p>
            <a:r>
              <a:rPr lang="en-US" sz="1800" dirty="0" smtClean="0">
                <a:solidFill>
                  <a:srgbClr val="660066"/>
                </a:solidFill>
              </a:rPr>
              <a:t>TBD</a:t>
            </a:r>
            <a:endParaRPr lang="en-US" sz="1800" dirty="0">
              <a:solidFill>
                <a:srgbClr val="660066"/>
              </a:solidFill>
            </a:endParaRPr>
          </a:p>
        </p:txBody>
      </p:sp>
    </p:spTree>
    <p:extLst>
      <p:ext uri="{BB962C8B-B14F-4D97-AF65-F5344CB8AC3E}">
        <p14:creationId xmlns:p14="http://schemas.microsoft.com/office/powerpoint/2010/main" val="16235911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3581400"/>
            <a:ext cx="8672513" cy="2347913"/>
          </a:xfrm>
        </p:spPr>
        <p:txBody>
          <a:bodyPr/>
          <a:lstStyle/>
          <a:p>
            <a:r>
              <a:rPr lang="en-US" sz="2000" dirty="0" smtClean="0"/>
              <a:t>Draft MOU ready for review</a:t>
            </a:r>
          </a:p>
          <a:p>
            <a:r>
              <a:rPr lang="en-US" sz="2000" dirty="0" smtClean="0"/>
              <a:t>Drafts of first Addenda and Annexes ready for review</a:t>
            </a:r>
          </a:p>
          <a:p>
            <a:pPr lvl="1"/>
            <a:r>
              <a:rPr lang="en-US" sz="2000" dirty="0" smtClean="0"/>
              <a:t>Bi-lateral covering design, construction and installation</a:t>
            </a:r>
          </a:p>
          <a:p>
            <a:pPr lvl="1"/>
            <a:r>
              <a:rPr lang="en-US" sz="2000" dirty="0" smtClean="0">
                <a:solidFill>
                  <a:srgbClr val="660066"/>
                </a:solidFill>
              </a:rPr>
              <a:t>Later: multilateral for operations and multilateral for physics</a:t>
            </a:r>
          </a:p>
          <a:p>
            <a:r>
              <a:rPr lang="en-US" sz="2000" dirty="0" smtClean="0"/>
              <a:t>Work Package Agreements drafted for cryogenics activities, SBND cryostat, several components of SBND </a:t>
            </a:r>
            <a:endParaRPr lang="en-US" sz="2000" dirty="0"/>
          </a:p>
          <a:p>
            <a:r>
              <a:rPr lang="en-US" sz="2000" dirty="0" smtClean="0"/>
              <a:t>Fermilab </a:t>
            </a:r>
            <a:r>
              <a:rPr lang="en-US" sz="2000" dirty="0" err="1" smtClean="0"/>
              <a:t>Sharepoint</a:t>
            </a:r>
            <a:r>
              <a:rPr lang="en-US" sz="2000" dirty="0" smtClean="0"/>
              <a:t> page for SBN agreements:  </a:t>
            </a:r>
            <a:endParaRPr lang="en-US" sz="1400" dirty="0" smtClean="0"/>
          </a:p>
          <a:p>
            <a:pPr marL="0" indent="0" algn="ctr">
              <a:buNone/>
            </a:pPr>
            <a:r>
              <a:rPr lang="en-US" sz="1400" dirty="0" smtClean="0">
                <a:hlinkClick r:id="rId2"/>
              </a:rPr>
              <a:t>https</a:t>
            </a:r>
            <a:r>
              <a:rPr lang="en-US" sz="1400" dirty="0">
                <a:hlinkClick r:id="rId2"/>
              </a:rPr>
              <a:t>://</a:t>
            </a:r>
            <a:r>
              <a:rPr lang="en-US" sz="1400" dirty="0" err="1">
                <a:hlinkClick r:id="rId2"/>
              </a:rPr>
              <a:t>web.fnal.gov</a:t>
            </a:r>
            <a:r>
              <a:rPr lang="en-US" sz="1400" dirty="0">
                <a:hlinkClick r:id="rId2"/>
              </a:rPr>
              <a:t>/collaboration/</a:t>
            </a:r>
            <a:r>
              <a:rPr lang="en-US" sz="1400" dirty="0" err="1">
                <a:hlinkClick r:id="rId2"/>
              </a:rPr>
              <a:t>sbn</a:t>
            </a:r>
            <a:r>
              <a:rPr lang="en-US" sz="1400" dirty="0">
                <a:hlinkClick r:id="rId2"/>
              </a:rPr>
              <a:t>/_layouts/15/</a:t>
            </a:r>
            <a:r>
              <a:rPr lang="en-US" sz="1400" dirty="0" err="1">
                <a:hlinkClick r:id="rId2"/>
              </a:rPr>
              <a:t>start.aspx</a:t>
            </a:r>
            <a:r>
              <a:rPr lang="en-US" sz="1400" dirty="0">
                <a:hlinkClick r:id="rId2"/>
              </a:rPr>
              <a:t>#/</a:t>
            </a:r>
            <a:r>
              <a:rPr lang="en-US" sz="1400" dirty="0" err="1">
                <a:hlinkClick r:id="rId2"/>
              </a:rPr>
              <a:t>SitePages</a:t>
            </a:r>
            <a:r>
              <a:rPr lang="en-US" sz="1400" dirty="0">
                <a:hlinkClick r:id="rId2"/>
              </a:rPr>
              <a:t>/</a:t>
            </a:r>
            <a:r>
              <a:rPr lang="en-US" sz="1400" dirty="0" err="1">
                <a:hlinkClick r:id="rId2"/>
              </a:rPr>
              <a:t>SBN_Agreements.aspx</a:t>
            </a:r>
            <a:endParaRPr lang="en-US" sz="1400" dirty="0"/>
          </a:p>
        </p:txBody>
      </p:sp>
      <p:sp>
        <p:nvSpPr>
          <p:cNvPr id="3" name="Title 2"/>
          <p:cNvSpPr>
            <a:spLocks noGrp="1"/>
          </p:cNvSpPr>
          <p:nvPr>
            <p:ph type="title"/>
          </p:nvPr>
        </p:nvSpPr>
        <p:spPr/>
        <p:txBody>
          <a:bodyPr/>
          <a:lstStyle/>
          <a:p>
            <a:r>
              <a:rPr lang="en-US" dirty="0" smtClean="0"/>
              <a:t>Proposed SBN Program Agreement Structure</a:t>
            </a:r>
            <a:endParaRPr lang="en-US" dirty="0"/>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pic>
        <p:nvPicPr>
          <p:cNvPr id="8" name="Picture 7" descr="Agreements_Heirarchy_Web.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039"/>
            <a:ext cx="9144000" cy="3157943"/>
          </a:xfrm>
          <a:prstGeom prst="rect">
            <a:avLst/>
          </a:prstGeom>
        </p:spPr>
      </p:pic>
    </p:spTree>
    <p:extLst>
      <p:ext uri="{BB962C8B-B14F-4D97-AF65-F5344CB8AC3E}">
        <p14:creationId xmlns:p14="http://schemas.microsoft.com/office/powerpoint/2010/main" val="106453785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971550"/>
            <a:ext cx="3936999" cy="3633788"/>
          </a:xfrm>
        </p:spPr>
        <p:txBody>
          <a:bodyPr/>
          <a:lstStyle/>
          <a:p>
            <a:r>
              <a:rPr lang="en-US" sz="2000" dirty="0" smtClean="0"/>
              <a:t>Support realization of the SBN detectors and infrastructure at Fermilab</a:t>
            </a:r>
          </a:p>
          <a:p>
            <a:pPr lvl="1"/>
            <a:r>
              <a:rPr lang="en-US" sz="1800" dirty="0" smtClean="0"/>
              <a:t>Work with program Technical Coordinators</a:t>
            </a:r>
          </a:p>
          <a:p>
            <a:r>
              <a:rPr lang="en-US" sz="2000" dirty="0" smtClean="0"/>
              <a:t>Ensure that detectors and infrastructure are compliant with Fermilab/DOE  ES&amp;H standards</a:t>
            </a:r>
          </a:p>
          <a:p>
            <a:r>
              <a:rPr lang="en-US" sz="2000" dirty="0" smtClean="0"/>
              <a:t>Assist in quality assurance planning</a:t>
            </a:r>
          </a:p>
          <a:p>
            <a:r>
              <a:rPr lang="en-US" sz="2000" dirty="0" smtClean="0"/>
              <a:t>Plan and oversee DOE funded components of the program</a:t>
            </a:r>
          </a:p>
          <a:p>
            <a:r>
              <a:rPr lang="en-US" sz="2000" dirty="0" smtClean="0"/>
              <a:t>Consists primarily of members of the Fermilab Neutrino Division</a:t>
            </a:r>
          </a:p>
        </p:txBody>
      </p:sp>
      <p:sp>
        <p:nvSpPr>
          <p:cNvPr id="7" name="Footer Placeholder 6"/>
          <p:cNvSpPr>
            <a:spLocks noGrp="1"/>
          </p:cNvSpPr>
          <p:nvPr>
            <p:ph type="ftr" sz="quarter" idx="3"/>
          </p:nvPr>
        </p:nvSpPr>
        <p:spPr/>
        <p:txBody>
          <a:bodyPr/>
          <a:lstStyle/>
          <a:p>
            <a:pPr>
              <a:defRPr/>
            </a:pPr>
            <a:r>
              <a:rPr lang="en-US" smtClean="0"/>
              <a:t>R. Rameka - January 2016 PAC</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sp>
        <p:nvSpPr>
          <p:cNvPr id="10" name="Title 9"/>
          <p:cNvSpPr>
            <a:spLocks noGrp="1"/>
          </p:cNvSpPr>
          <p:nvPr>
            <p:ph type="title"/>
          </p:nvPr>
        </p:nvSpPr>
        <p:spPr/>
        <p:txBody>
          <a:bodyPr/>
          <a:lstStyle/>
          <a:p>
            <a:r>
              <a:rPr lang="en-US" dirty="0"/>
              <a:t>SBN Program Office</a:t>
            </a:r>
          </a:p>
        </p:txBody>
      </p:sp>
      <p:sp>
        <p:nvSpPr>
          <p:cNvPr id="11" name="Content Placeholder 1"/>
          <p:cNvSpPr txBox="1">
            <a:spLocks/>
          </p:cNvSpPr>
          <p:nvPr/>
        </p:nvSpPr>
        <p:spPr>
          <a:xfrm>
            <a:off x="4191000" y="340652"/>
            <a:ext cx="4848860" cy="5842000"/>
          </a:xfrm>
          <a:prstGeom prst="rect">
            <a:avLst/>
          </a:prstGeom>
          <a:ln>
            <a:solidFill>
              <a:srgbClr val="003087"/>
            </a:solidFill>
          </a:ln>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800" dirty="0" smtClean="0"/>
              <a:t>Program Coordinator – </a:t>
            </a:r>
            <a:r>
              <a:rPr lang="en-US" sz="1800" i="1" dirty="0" smtClean="0"/>
              <a:t>Peter Wilson</a:t>
            </a:r>
          </a:p>
          <a:p>
            <a:pPr marL="0" indent="0">
              <a:buFont typeface="Arial" charset="0"/>
              <a:buNone/>
            </a:pPr>
            <a:r>
              <a:rPr lang="en-US" sz="1800" dirty="0" smtClean="0"/>
              <a:t>Deputy Coordinator – </a:t>
            </a:r>
            <a:r>
              <a:rPr lang="en-US" sz="1800" i="1" dirty="0" smtClean="0"/>
              <a:t>Catherine James</a:t>
            </a:r>
          </a:p>
          <a:p>
            <a:pPr marL="0" indent="0">
              <a:buFont typeface="Arial" charset="0"/>
              <a:buNone/>
            </a:pPr>
            <a:r>
              <a:rPr lang="en-US" sz="1800" dirty="0" smtClean="0"/>
              <a:t>Program Mechanical Engineers</a:t>
            </a:r>
          </a:p>
          <a:p>
            <a:pPr marL="457200" lvl="1" indent="0">
              <a:buFont typeface="Arial" charset="0"/>
              <a:buNone/>
            </a:pPr>
            <a:r>
              <a:rPr lang="en-US" dirty="0" smtClean="0"/>
              <a:t>SBND integration – </a:t>
            </a:r>
            <a:r>
              <a:rPr lang="en-US" i="1" dirty="0" smtClean="0"/>
              <a:t>Joseph Howell (PPD)</a:t>
            </a:r>
          </a:p>
          <a:p>
            <a:pPr marL="457200" lvl="1" indent="0">
              <a:buFont typeface="Arial" charset="0"/>
              <a:buNone/>
            </a:pPr>
            <a:r>
              <a:rPr lang="en-US" dirty="0" smtClean="0"/>
              <a:t>ICARUS integration – </a:t>
            </a:r>
            <a:r>
              <a:rPr lang="en-US" i="1" dirty="0" smtClean="0"/>
              <a:t>Andy </a:t>
            </a:r>
            <a:r>
              <a:rPr lang="en-US" i="1" dirty="0" err="1" smtClean="0"/>
              <a:t>Stefanik</a:t>
            </a:r>
            <a:endParaRPr lang="en-US" i="1" dirty="0" smtClean="0"/>
          </a:p>
          <a:p>
            <a:pPr marL="0" indent="0">
              <a:buFont typeface="Arial" charset="0"/>
              <a:buNone/>
            </a:pPr>
            <a:r>
              <a:rPr lang="en-US" sz="1800" dirty="0" smtClean="0"/>
              <a:t>Program Electrical Coordinator – </a:t>
            </a:r>
            <a:r>
              <a:rPr lang="en-US" sz="1800" i="1" dirty="0" smtClean="0"/>
              <a:t>Linda </a:t>
            </a:r>
            <a:r>
              <a:rPr lang="en-US" sz="1800" i="1" dirty="0" err="1" smtClean="0"/>
              <a:t>Bagby</a:t>
            </a:r>
            <a:endParaRPr lang="en-US" sz="1800" i="1" dirty="0" smtClean="0"/>
          </a:p>
          <a:p>
            <a:pPr marL="0" indent="0">
              <a:buFont typeface="Arial" charset="0"/>
              <a:buNone/>
            </a:pPr>
            <a:r>
              <a:rPr lang="en-US" sz="1800" dirty="0" smtClean="0"/>
              <a:t>Logistics Coordinator – </a:t>
            </a:r>
            <a:r>
              <a:rPr lang="en-US" sz="1800" i="1" dirty="0" smtClean="0"/>
              <a:t>Michael </a:t>
            </a:r>
            <a:r>
              <a:rPr lang="en-US" sz="1800" i="1" dirty="0" err="1" smtClean="0"/>
              <a:t>Dinnon</a:t>
            </a:r>
            <a:endParaRPr lang="en-US" sz="1800" i="1" dirty="0" smtClean="0"/>
          </a:p>
          <a:p>
            <a:pPr marL="0" indent="0">
              <a:buFont typeface="Arial" charset="0"/>
              <a:buNone/>
            </a:pPr>
            <a:r>
              <a:rPr lang="en-US" sz="1800" dirty="0" smtClean="0"/>
              <a:t>ES&amp;H Coordinator – </a:t>
            </a:r>
            <a:r>
              <a:rPr lang="en-US" sz="1800" i="1" dirty="0" smtClean="0"/>
              <a:t>Angela </a:t>
            </a:r>
            <a:r>
              <a:rPr lang="en-US" sz="1800" i="1" dirty="0" err="1" smtClean="0"/>
              <a:t>Aparicio</a:t>
            </a:r>
            <a:endParaRPr lang="en-US" sz="1800" i="1" dirty="0" smtClean="0"/>
          </a:p>
          <a:p>
            <a:pPr marL="0" indent="0">
              <a:buFont typeface="Arial" charset="0"/>
              <a:buNone/>
            </a:pPr>
            <a:r>
              <a:rPr lang="en-US" sz="1800" dirty="0" smtClean="0"/>
              <a:t>CERN-INFN-Fermilab Safety Coordination:</a:t>
            </a:r>
          </a:p>
          <a:p>
            <a:pPr marL="457200" lvl="1" indent="0">
              <a:buFont typeface="Arial" charset="0"/>
              <a:buNone/>
            </a:pPr>
            <a:r>
              <a:rPr lang="en-US" dirty="0" smtClean="0"/>
              <a:t>Fermilab POC – </a:t>
            </a:r>
            <a:r>
              <a:rPr lang="en-US" i="1" dirty="0" smtClean="0"/>
              <a:t>Min </a:t>
            </a:r>
            <a:r>
              <a:rPr lang="en-US" i="1" dirty="0" err="1" smtClean="0"/>
              <a:t>Jeong</a:t>
            </a:r>
            <a:r>
              <a:rPr lang="en-US" i="1" dirty="0" smtClean="0"/>
              <a:t> Kim</a:t>
            </a:r>
          </a:p>
          <a:p>
            <a:pPr marL="457200" lvl="1" indent="0">
              <a:buFont typeface="Arial" charset="0"/>
              <a:buNone/>
            </a:pPr>
            <a:r>
              <a:rPr lang="en-US" dirty="0" smtClean="0"/>
              <a:t>CERN POC – </a:t>
            </a:r>
            <a:r>
              <a:rPr lang="en-US" i="1" dirty="0" smtClean="0"/>
              <a:t>Olga </a:t>
            </a:r>
            <a:r>
              <a:rPr lang="en-US" i="1" dirty="0" err="1" smtClean="0"/>
              <a:t>Beltramello</a:t>
            </a:r>
            <a:r>
              <a:rPr lang="en-US" i="1" dirty="0" smtClean="0"/>
              <a:t> (CERN-PH)</a:t>
            </a:r>
          </a:p>
          <a:p>
            <a:pPr marL="0" indent="0">
              <a:buFont typeface="Arial" charset="0"/>
              <a:buNone/>
            </a:pPr>
            <a:r>
              <a:rPr lang="en-US" sz="1800" dirty="0" smtClean="0"/>
              <a:t>Project Controls – </a:t>
            </a:r>
            <a:r>
              <a:rPr lang="en-US" sz="1800" i="1" dirty="0" smtClean="0"/>
              <a:t>Richard </a:t>
            </a:r>
            <a:r>
              <a:rPr lang="en-US" sz="1800" i="1" dirty="0" err="1" smtClean="0"/>
              <a:t>Krull</a:t>
            </a:r>
            <a:endParaRPr lang="en-US" sz="1800" i="1" dirty="0" smtClean="0"/>
          </a:p>
          <a:p>
            <a:pPr marL="0" indent="0">
              <a:buFont typeface="Arial" charset="0"/>
              <a:buNone/>
            </a:pPr>
            <a:r>
              <a:rPr lang="en-US" sz="1800" dirty="0" smtClean="0"/>
              <a:t>Financial Officer – </a:t>
            </a:r>
            <a:r>
              <a:rPr lang="en-US" sz="1800" i="1" dirty="0" smtClean="0"/>
              <a:t>Molly Anderson </a:t>
            </a:r>
          </a:p>
          <a:p>
            <a:pPr marL="0" indent="0">
              <a:buFont typeface="Arial" charset="0"/>
              <a:buNone/>
            </a:pPr>
            <a:r>
              <a:rPr lang="en-US" sz="1800" dirty="0" smtClean="0"/>
              <a:t>Administrative Support – </a:t>
            </a:r>
            <a:r>
              <a:rPr lang="en-US" sz="1800" i="1" dirty="0" smtClean="0"/>
              <a:t>Etta Johnson</a:t>
            </a:r>
          </a:p>
          <a:p>
            <a:pPr marL="0" indent="0">
              <a:buFont typeface="Arial" charset="0"/>
              <a:buNone/>
            </a:pPr>
            <a:endParaRPr lang="en-US" sz="1800" dirty="0" smtClean="0"/>
          </a:p>
          <a:p>
            <a:pPr marL="0" indent="0">
              <a:buFont typeface="Arial" charset="0"/>
              <a:buNone/>
            </a:pPr>
            <a:r>
              <a:rPr lang="en-US" sz="1800" dirty="0" smtClean="0"/>
              <a:t>SBND TC </a:t>
            </a:r>
            <a:r>
              <a:rPr lang="en-US" sz="1800" i="1" dirty="0" smtClean="0"/>
              <a:t>– Ting Miao</a:t>
            </a:r>
          </a:p>
          <a:p>
            <a:pPr marL="0" indent="0">
              <a:buNone/>
            </a:pPr>
            <a:r>
              <a:rPr lang="en-US" sz="1800" dirty="0" smtClean="0"/>
              <a:t>ICARUS TC </a:t>
            </a:r>
            <a:r>
              <a:rPr lang="en-US" sz="1800" i="1" dirty="0" smtClean="0"/>
              <a:t>– Claudio </a:t>
            </a:r>
            <a:r>
              <a:rPr lang="en-US" sz="1800" i="1" dirty="0" err="1" smtClean="0"/>
              <a:t>Montanari</a:t>
            </a:r>
            <a:r>
              <a:rPr lang="en-US" sz="1800" i="1" dirty="0" smtClean="0"/>
              <a:t> </a:t>
            </a:r>
          </a:p>
          <a:p>
            <a:pPr marL="0" indent="0">
              <a:buNone/>
            </a:pPr>
            <a:r>
              <a:rPr lang="en-US" sz="1800" dirty="0" smtClean="0"/>
              <a:t>Infrastructure </a:t>
            </a:r>
            <a:r>
              <a:rPr lang="en-US" sz="1800" dirty="0"/>
              <a:t>TC </a:t>
            </a:r>
            <a:r>
              <a:rPr lang="en-US" sz="1800" i="1" dirty="0"/>
              <a:t>– </a:t>
            </a:r>
            <a:r>
              <a:rPr lang="en-US" sz="1800" i="1" dirty="0" smtClean="0"/>
              <a:t>Catherine James </a:t>
            </a:r>
            <a:endParaRPr lang="en-US" sz="1800" i="1" dirty="0"/>
          </a:p>
          <a:p>
            <a:pPr marL="0" indent="0">
              <a:buNone/>
            </a:pPr>
            <a:endParaRPr lang="en-US" sz="1800" i="1" dirty="0" smtClean="0"/>
          </a:p>
          <a:p>
            <a:pPr marL="0" indent="0">
              <a:buFont typeface="Arial" charset="0"/>
              <a:buNone/>
            </a:pPr>
            <a:endParaRPr lang="en-US" sz="1800" i="1" dirty="0"/>
          </a:p>
          <a:p>
            <a:pPr marL="0" indent="0">
              <a:buFont typeface="Arial" charset="0"/>
              <a:buNone/>
            </a:pPr>
            <a:endParaRPr lang="en-US" sz="1800" i="1" dirty="0"/>
          </a:p>
        </p:txBody>
      </p:sp>
    </p:spTree>
    <p:extLst>
      <p:ext uri="{BB962C8B-B14F-4D97-AF65-F5344CB8AC3E}">
        <p14:creationId xmlns:p14="http://schemas.microsoft.com/office/powerpoint/2010/main" val="155966638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err="1" smtClean="0"/>
              <a:t>Cosmogenic</a:t>
            </a:r>
            <a:r>
              <a:rPr lang="en-US" dirty="0" smtClean="0"/>
              <a:t> Background</a:t>
            </a:r>
            <a:endParaRPr lang="en-US" dirty="0"/>
          </a:p>
        </p:txBody>
      </p:sp>
      <p:sp>
        <p:nvSpPr>
          <p:cNvPr id="11" name="Content Placeholder 10"/>
          <p:cNvSpPr>
            <a:spLocks noGrp="1"/>
          </p:cNvSpPr>
          <p:nvPr>
            <p:ph idx="1"/>
          </p:nvPr>
        </p:nvSpPr>
        <p:spPr>
          <a:xfrm>
            <a:off x="228600" y="3890872"/>
            <a:ext cx="8672513" cy="2140041"/>
          </a:xfrm>
        </p:spPr>
        <p:txBody>
          <a:bodyPr/>
          <a:lstStyle/>
          <a:p>
            <a:r>
              <a:rPr lang="en-US" dirty="0" smtClean="0"/>
              <a:t>SBN Detectors are on the surface</a:t>
            </a:r>
            <a:endParaRPr lang="en-US" dirty="0"/>
          </a:p>
        </p:txBody>
      </p:sp>
      <p:sp>
        <p:nvSpPr>
          <p:cNvPr id="7" name="Footer Placeholder 6"/>
          <p:cNvSpPr>
            <a:spLocks noGrp="1"/>
          </p:cNvSpPr>
          <p:nvPr>
            <p:ph type="ftr" sz="quarter" idx="11"/>
          </p:nvPr>
        </p:nvSpPr>
        <p:spPr/>
        <p:txBody>
          <a:bodyPr/>
          <a:lstStyle/>
          <a:p>
            <a:pPr>
              <a:defRPr/>
            </a:pPr>
            <a:r>
              <a:rPr lang="en-US" smtClean="0"/>
              <a:t>R. Rameka - January 2016 PAC</a:t>
            </a:r>
            <a:endParaRPr lang="en-US" b="1" dirty="0"/>
          </a:p>
        </p:txBody>
      </p:sp>
      <p:sp>
        <p:nvSpPr>
          <p:cNvPr id="8" name="Slide Number Placeholder 7"/>
          <p:cNvSpPr>
            <a:spLocks noGrp="1"/>
          </p:cNvSpPr>
          <p:nvPr>
            <p:ph type="sldNum" sz="quarter" idx="12"/>
          </p:nvPr>
        </p:nvSpPr>
        <p:spPr/>
        <p:txBody>
          <a:bodyPr/>
          <a:lstStyle/>
          <a:p>
            <a:pPr>
              <a:defRPr/>
            </a:pPr>
            <a:fld id="{148C009B-CB69-E04A-B9B3-34B26D69E9CF}" type="slidenum">
              <a:rPr lang="en-US" smtClean="0"/>
              <a:pPr>
                <a:defRPr/>
              </a:pPr>
              <a:t>35</a:t>
            </a:fld>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50" y="863601"/>
            <a:ext cx="7348339" cy="2739058"/>
          </a:xfrm>
          <a:prstGeom prst="rect">
            <a:avLst/>
          </a:prstGeom>
        </p:spPr>
      </p:pic>
    </p:spTree>
    <p:extLst>
      <p:ext uri="{BB962C8B-B14F-4D97-AF65-F5344CB8AC3E}">
        <p14:creationId xmlns:p14="http://schemas.microsoft.com/office/powerpoint/2010/main" val="435309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Cosmogenic</a:t>
            </a:r>
            <a:r>
              <a:rPr lang="en-US" dirty="0" smtClean="0"/>
              <a:t> Backgrounds</a:t>
            </a:r>
            <a:endParaRPr lang="en-US" dirty="0"/>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pic>
        <p:nvPicPr>
          <p:cNvPr id="7" name="Picture 6"/>
          <p:cNvPicPr>
            <a:picLocks noChangeAspect="1"/>
          </p:cNvPicPr>
          <p:nvPr/>
        </p:nvPicPr>
        <p:blipFill rotWithShape="1">
          <a:blip r:embed="rId2"/>
          <a:srcRect r="64081"/>
          <a:stretch/>
        </p:blipFill>
        <p:spPr>
          <a:xfrm>
            <a:off x="149070" y="679629"/>
            <a:ext cx="2979902" cy="5544396"/>
          </a:xfrm>
          <a:prstGeom prst="rect">
            <a:avLst/>
          </a:prstGeom>
        </p:spPr>
      </p:pic>
      <p:grpSp>
        <p:nvGrpSpPr>
          <p:cNvPr id="8" name="Group 7"/>
          <p:cNvGrpSpPr/>
          <p:nvPr/>
        </p:nvGrpSpPr>
        <p:grpSpPr>
          <a:xfrm>
            <a:off x="5947062" y="761956"/>
            <a:ext cx="2968338" cy="5462069"/>
            <a:chOff x="152400" y="711200"/>
            <a:chExt cx="3098800" cy="5711170"/>
          </a:xfrm>
        </p:grpSpPr>
        <p:pic>
          <p:nvPicPr>
            <p:cNvPr id="9" name="Picture 8"/>
            <p:cNvPicPr>
              <a:picLocks noChangeAspect="1"/>
            </p:cNvPicPr>
            <p:nvPr/>
          </p:nvPicPr>
          <p:blipFill rotWithShape="1">
            <a:blip r:embed="rId3"/>
            <a:srcRect b="786"/>
            <a:stretch/>
          </p:blipFill>
          <p:spPr>
            <a:xfrm>
              <a:off x="152400" y="711200"/>
              <a:ext cx="3098800" cy="5711170"/>
            </a:xfrm>
            <a:prstGeom prst="rect">
              <a:avLst/>
            </a:prstGeom>
          </p:spPr>
        </p:pic>
        <p:sp>
          <p:nvSpPr>
            <p:cNvPr id="10" name="Rectangle 9"/>
            <p:cNvSpPr/>
            <p:nvPr/>
          </p:nvSpPr>
          <p:spPr>
            <a:xfrm>
              <a:off x="635022" y="1083334"/>
              <a:ext cx="510507" cy="1494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650458" y="2941674"/>
              <a:ext cx="510507" cy="1494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628537" y="4775108"/>
              <a:ext cx="510507" cy="1494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TextBox 12"/>
          <p:cNvSpPr txBox="1"/>
          <p:nvPr/>
        </p:nvSpPr>
        <p:spPr>
          <a:xfrm>
            <a:off x="3311383" y="1090476"/>
            <a:ext cx="2410432" cy="1938992"/>
          </a:xfrm>
          <a:prstGeom prst="rect">
            <a:avLst/>
          </a:prstGeom>
          <a:solidFill>
            <a:schemeClr val="bg1"/>
          </a:solidFill>
          <a:ln>
            <a:solidFill>
              <a:schemeClr val="tx1"/>
            </a:solidFill>
          </a:ln>
        </p:spPr>
        <p:txBody>
          <a:bodyPr wrap="square" rtlCol="0">
            <a:spAutoFit/>
          </a:bodyPr>
          <a:lstStyle/>
          <a:p>
            <a:pPr algn="ctr"/>
            <a:r>
              <a:rPr lang="en-US" sz="2000" i="1" dirty="0" smtClean="0"/>
              <a:t> </a:t>
            </a:r>
            <a:r>
              <a:rPr lang="en-US" sz="2000" i="1" dirty="0">
                <a:solidFill>
                  <a:srgbClr val="FF0000"/>
                </a:solidFill>
              </a:rPr>
              <a:t>E</a:t>
            </a:r>
            <a:r>
              <a:rPr lang="en-US" sz="2000" i="1" dirty="0" smtClean="0">
                <a:solidFill>
                  <a:srgbClr val="FF0000"/>
                </a:solidFill>
              </a:rPr>
              <a:t>xternal cosmic ray tracker (CRT) systems </a:t>
            </a:r>
          </a:p>
          <a:p>
            <a:pPr algn="ctr"/>
            <a:r>
              <a:rPr lang="en-US" sz="2000" i="1" dirty="0" smtClean="0"/>
              <a:t>can be employed to identify contaminated beam spills</a:t>
            </a:r>
            <a:endParaRPr lang="en-US" sz="2000" i="1" dirty="0"/>
          </a:p>
        </p:txBody>
      </p:sp>
      <p:sp>
        <p:nvSpPr>
          <p:cNvPr id="14" name="TextBox 13"/>
          <p:cNvSpPr txBox="1"/>
          <p:nvPr/>
        </p:nvSpPr>
        <p:spPr>
          <a:xfrm>
            <a:off x="3298553" y="3797112"/>
            <a:ext cx="2525896" cy="1938992"/>
          </a:xfrm>
          <a:prstGeom prst="rect">
            <a:avLst/>
          </a:prstGeom>
          <a:solidFill>
            <a:schemeClr val="bg1"/>
          </a:solidFill>
          <a:ln>
            <a:solidFill>
              <a:schemeClr val="tx1"/>
            </a:solidFill>
          </a:ln>
        </p:spPr>
        <p:txBody>
          <a:bodyPr wrap="square" rtlCol="0">
            <a:spAutoFit/>
          </a:bodyPr>
          <a:lstStyle/>
          <a:p>
            <a:pPr algn="ctr"/>
            <a:r>
              <a:rPr lang="en-US" sz="2000" i="1" dirty="0" smtClean="0"/>
              <a:t>Off-beam triggers can be used to measure cosmic backgrounds to high precision – so </a:t>
            </a:r>
            <a:r>
              <a:rPr lang="en-US" sz="2000" i="1" dirty="0" smtClean="0">
                <a:solidFill>
                  <a:srgbClr val="FF0000"/>
                </a:solidFill>
              </a:rPr>
              <a:t>negligible systematic uncertainties</a:t>
            </a:r>
            <a:endParaRPr lang="en-US" sz="2000" i="1" dirty="0">
              <a:solidFill>
                <a:srgbClr val="FF0000"/>
              </a:solidFill>
            </a:endParaRPr>
          </a:p>
        </p:txBody>
      </p:sp>
      <p:sp>
        <p:nvSpPr>
          <p:cNvPr id="15" name="Rectangle 14"/>
          <p:cNvSpPr/>
          <p:nvPr/>
        </p:nvSpPr>
        <p:spPr>
          <a:xfrm>
            <a:off x="673578" y="1102805"/>
            <a:ext cx="489014" cy="1429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673578" y="2895630"/>
            <a:ext cx="489014" cy="1429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636588" y="4648611"/>
            <a:ext cx="489014" cy="1429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1598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Cosmogenic</a:t>
            </a:r>
            <a:r>
              <a:rPr lang="en-US" dirty="0" smtClean="0"/>
              <a:t> Backgrounds</a:t>
            </a:r>
            <a:endParaRPr lang="en-US" dirty="0"/>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pic>
        <p:nvPicPr>
          <p:cNvPr id="7" name="Picture 6"/>
          <p:cNvPicPr>
            <a:picLocks noChangeAspect="1"/>
          </p:cNvPicPr>
          <p:nvPr/>
        </p:nvPicPr>
        <p:blipFill rotWithShape="1">
          <a:blip r:embed="rId2"/>
          <a:srcRect r="64081"/>
          <a:stretch/>
        </p:blipFill>
        <p:spPr>
          <a:xfrm>
            <a:off x="149070" y="679629"/>
            <a:ext cx="2979902" cy="5544396"/>
          </a:xfrm>
          <a:prstGeom prst="rect">
            <a:avLst/>
          </a:prstGeom>
        </p:spPr>
      </p:pic>
      <p:sp>
        <p:nvSpPr>
          <p:cNvPr id="15" name="Rectangle 14"/>
          <p:cNvSpPr/>
          <p:nvPr/>
        </p:nvSpPr>
        <p:spPr>
          <a:xfrm>
            <a:off x="673578" y="1102805"/>
            <a:ext cx="489014" cy="1429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673578" y="2895630"/>
            <a:ext cx="489014" cy="1429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636588" y="4648611"/>
            <a:ext cx="489014" cy="1429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Left Arrow 17"/>
          <p:cNvSpPr/>
          <p:nvPr/>
        </p:nvSpPr>
        <p:spPr>
          <a:xfrm>
            <a:off x="2987460" y="1348055"/>
            <a:ext cx="330200" cy="180740"/>
          </a:xfrm>
          <a:prstGeom prst="lef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Content Placeholder 17"/>
          <p:cNvSpPr>
            <a:spLocks noGrp="1"/>
          </p:cNvSpPr>
          <p:nvPr>
            <p:ph idx="1"/>
          </p:nvPr>
        </p:nvSpPr>
        <p:spPr>
          <a:xfrm>
            <a:off x="3517900" y="838538"/>
            <a:ext cx="5508144" cy="2345452"/>
          </a:xfrm>
        </p:spPr>
        <p:txBody>
          <a:bodyPr>
            <a:normAutofit/>
          </a:bodyPr>
          <a:lstStyle/>
          <a:p>
            <a:r>
              <a:rPr lang="en-US" dirty="0" smtClean="0"/>
              <a:t>The problem: 1000x longer charge drift time than the beam spill time!</a:t>
            </a:r>
          </a:p>
          <a:p>
            <a:pPr marL="429768" lvl="1" indent="0">
              <a:buNone/>
            </a:pPr>
            <a:r>
              <a:rPr lang="en-US" sz="2000" i="1" dirty="0" smtClean="0">
                <a:solidFill>
                  <a:srgbClr val="008000"/>
                </a:solidFill>
              </a:rPr>
              <a:t>1.6 </a:t>
            </a:r>
            <a:r>
              <a:rPr lang="en-US" sz="2000" i="1" dirty="0" err="1" smtClean="0">
                <a:solidFill>
                  <a:srgbClr val="008000"/>
                </a:solidFill>
                <a:latin typeface="Symbol" charset="2"/>
                <a:cs typeface="Symbol" charset="2"/>
              </a:rPr>
              <a:t>m</a:t>
            </a:r>
            <a:r>
              <a:rPr lang="en-US" sz="2000" i="1" dirty="0" err="1" smtClean="0">
                <a:solidFill>
                  <a:srgbClr val="008000"/>
                </a:solidFill>
              </a:rPr>
              <a:t>s</a:t>
            </a:r>
            <a:r>
              <a:rPr lang="en-US" sz="2000" i="1" dirty="0" smtClean="0">
                <a:solidFill>
                  <a:srgbClr val="008000"/>
                </a:solidFill>
              </a:rPr>
              <a:t> beam spill vs. 1-2 </a:t>
            </a:r>
            <a:r>
              <a:rPr lang="en-US" sz="2000" i="1" dirty="0" err="1" smtClean="0">
                <a:solidFill>
                  <a:srgbClr val="008000"/>
                </a:solidFill>
              </a:rPr>
              <a:t>ms</a:t>
            </a:r>
            <a:r>
              <a:rPr lang="en-US" sz="2000" i="1" dirty="0" smtClean="0">
                <a:solidFill>
                  <a:srgbClr val="008000"/>
                </a:solidFill>
              </a:rPr>
              <a:t> TPC drift time</a:t>
            </a:r>
          </a:p>
        </p:txBody>
      </p:sp>
      <p:pic>
        <p:nvPicPr>
          <p:cNvPr id="20" name="Picture 5"/>
          <p:cNvPicPr>
            <a:picLocks noChangeAspect="1"/>
          </p:cNvPicPr>
          <p:nvPr/>
        </p:nvPicPr>
        <p:blipFill rotWithShape="1">
          <a:blip r:embed="rId3">
            <a:extLst>
              <a:ext uri="{28A0092B-C50C-407E-A947-70E740481C1C}">
                <a14:useLocalDpi xmlns:a14="http://schemas.microsoft.com/office/drawing/2010/main" val="0"/>
              </a:ext>
            </a:extLst>
          </a:blip>
          <a:srcRect l="4082" t="24876" r="4639" b="17778"/>
          <a:stretch/>
        </p:blipFill>
        <p:spPr bwMode="auto">
          <a:xfrm>
            <a:off x="3476704" y="1896032"/>
            <a:ext cx="5051621" cy="312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Table 20"/>
          <p:cNvGraphicFramePr>
            <a:graphicFrameLocks noGrp="1"/>
          </p:cNvGraphicFramePr>
          <p:nvPr>
            <p:extLst>
              <p:ext uri="{D42A27DB-BD31-4B8C-83A1-F6EECF244321}">
                <p14:modId xmlns:p14="http://schemas.microsoft.com/office/powerpoint/2010/main" val="1491490336"/>
              </p:ext>
            </p:extLst>
          </p:nvPr>
        </p:nvGraphicFramePr>
        <p:xfrm>
          <a:off x="3784600" y="4759869"/>
          <a:ext cx="4724400" cy="1463040"/>
        </p:xfrm>
        <a:graphic>
          <a:graphicData uri="http://schemas.openxmlformats.org/drawingml/2006/table">
            <a:tbl>
              <a:tblPr firstRow="1" bandRow="1">
                <a:tableStyleId>{3C2FFA5D-87B4-456A-9821-1D502468CF0F}</a:tableStyleId>
              </a:tblPr>
              <a:tblGrid>
                <a:gridCol w="1117600"/>
                <a:gridCol w="1663700"/>
                <a:gridCol w="1943100"/>
              </a:tblGrid>
              <a:tr h="415834">
                <a:tc>
                  <a:txBody>
                    <a:bodyPr/>
                    <a:lstStyle/>
                    <a:p>
                      <a:r>
                        <a:rPr lang="en-US" sz="1200" dirty="0" smtClean="0"/>
                        <a:t>Detector</a:t>
                      </a:r>
                      <a:endParaRPr lang="en-US" sz="1200" dirty="0"/>
                    </a:p>
                  </a:txBody>
                  <a:tcPr>
                    <a:solidFill>
                      <a:schemeClr val="tx1"/>
                    </a:solidFill>
                  </a:tcPr>
                </a:tc>
                <a:tc>
                  <a:txBody>
                    <a:bodyPr/>
                    <a:lstStyle/>
                    <a:p>
                      <a:r>
                        <a:rPr lang="en-US" sz="1200" dirty="0" smtClean="0"/>
                        <a:t>Neutrino interaction every N spills</a:t>
                      </a:r>
                      <a:endParaRPr lang="en-US" sz="1200" dirty="0"/>
                    </a:p>
                  </a:txBody>
                  <a:tcPr>
                    <a:solidFill>
                      <a:schemeClr val="tx1"/>
                    </a:solidFill>
                  </a:tcPr>
                </a:tc>
                <a:tc>
                  <a:txBody>
                    <a:bodyPr/>
                    <a:lstStyle/>
                    <a:p>
                      <a:r>
                        <a:rPr lang="en-US" sz="1200" dirty="0" smtClean="0"/>
                        <a:t>Cosmic muon in beam spill time every N spills </a:t>
                      </a:r>
                      <a:endParaRPr lang="en-US" sz="1200" dirty="0"/>
                    </a:p>
                  </a:txBody>
                  <a:tcPr>
                    <a:solidFill>
                      <a:schemeClr val="tx1"/>
                    </a:solidFill>
                  </a:tcPr>
                </a:tc>
              </a:tr>
              <a:tr h="313465">
                <a:tc>
                  <a:txBody>
                    <a:bodyPr/>
                    <a:lstStyle/>
                    <a:p>
                      <a:pPr algn="ctr"/>
                      <a:r>
                        <a:rPr lang="en-US" sz="1100" dirty="0" smtClean="0">
                          <a:solidFill>
                            <a:srgbClr val="FFFFFF"/>
                          </a:solidFill>
                        </a:rPr>
                        <a:t>SBND</a:t>
                      </a:r>
                      <a:endParaRPr lang="en-US" sz="1100" dirty="0">
                        <a:solidFill>
                          <a:srgbClr val="FFFFFF"/>
                        </a:solidFill>
                      </a:endParaRPr>
                    </a:p>
                  </a:txBody>
                  <a:tcPr>
                    <a:solidFill>
                      <a:schemeClr val="tx1"/>
                    </a:solidFill>
                  </a:tcPr>
                </a:tc>
                <a:tc>
                  <a:txBody>
                    <a:bodyPr/>
                    <a:lstStyle/>
                    <a:p>
                      <a:pPr algn="ctr"/>
                      <a:r>
                        <a:rPr lang="en-US" sz="1600" dirty="0" smtClean="0">
                          <a:solidFill>
                            <a:srgbClr val="FFFFFF"/>
                          </a:solidFill>
                        </a:rPr>
                        <a:t>20</a:t>
                      </a:r>
                    </a:p>
                  </a:txBody>
                  <a:tcPr>
                    <a:solidFill>
                      <a:schemeClr val="tx1"/>
                    </a:solidFill>
                  </a:tcPr>
                </a:tc>
                <a:tc>
                  <a:txBody>
                    <a:bodyPr/>
                    <a:lstStyle/>
                    <a:p>
                      <a:pPr algn="ctr"/>
                      <a:r>
                        <a:rPr lang="en-US" sz="1600" dirty="0" smtClean="0">
                          <a:solidFill>
                            <a:srgbClr val="FFFFFF"/>
                          </a:solidFill>
                        </a:rPr>
                        <a:t>250</a:t>
                      </a:r>
                      <a:endParaRPr lang="en-US" sz="1600" dirty="0">
                        <a:solidFill>
                          <a:srgbClr val="FFFFFF"/>
                        </a:solidFill>
                      </a:endParaRPr>
                    </a:p>
                  </a:txBody>
                  <a:tcPr>
                    <a:solidFill>
                      <a:schemeClr val="tx1"/>
                    </a:solidFill>
                  </a:tcPr>
                </a:tc>
              </a:tr>
              <a:tr h="313465">
                <a:tc>
                  <a:txBody>
                    <a:bodyPr/>
                    <a:lstStyle/>
                    <a:p>
                      <a:pPr algn="ctr"/>
                      <a:r>
                        <a:rPr lang="en-US" sz="1100" dirty="0" smtClean="0">
                          <a:solidFill>
                            <a:srgbClr val="FFFFFF"/>
                          </a:solidFill>
                        </a:rPr>
                        <a:t>MicroBooNE</a:t>
                      </a:r>
                      <a:endParaRPr lang="en-US" sz="1100" dirty="0">
                        <a:solidFill>
                          <a:srgbClr val="FFFFFF"/>
                        </a:solidFill>
                      </a:endParaRPr>
                    </a:p>
                  </a:txBody>
                  <a:tcPr>
                    <a:solidFill>
                      <a:schemeClr val="tx1"/>
                    </a:solidFill>
                  </a:tcPr>
                </a:tc>
                <a:tc>
                  <a:txBody>
                    <a:bodyPr/>
                    <a:lstStyle/>
                    <a:p>
                      <a:pPr algn="ctr"/>
                      <a:r>
                        <a:rPr lang="en-US" sz="1600" dirty="0" smtClean="0">
                          <a:solidFill>
                            <a:srgbClr val="FFFFFF"/>
                          </a:solidFill>
                        </a:rPr>
                        <a:t>600</a:t>
                      </a:r>
                      <a:endParaRPr lang="en-US" sz="1600" dirty="0">
                        <a:solidFill>
                          <a:srgbClr val="FFFFFF"/>
                        </a:solidFill>
                      </a:endParaRPr>
                    </a:p>
                  </a:txBody>
                  <a:tcPr>
                    <a:solidFill>
                      <a:schemeClr val="tx1"/>
                    </a:solidFill>
                  </a:tcPr>
                </a:tc>
                <a:tc>
                  <a:txBody>
                    <a:bodyPr/>
                    <a:lstStyle/>
                    <a:p>
                      <a:pPr algn="ctr"/>
                      <a:r>
                        <a:rPr lang="en-US" sz="1600" dirty="0" smtClean="0">
                          <a:solidFill>
                            <a:srgbClr val="FFFFFF"/>
                          </a:solidFill>
                        </a:rPr>
                        <a:t>200</a:t>
                      </a:r>
                      <a:endParaRPr lang="en-US" sz="1600" dirty="0">
                        <a:solidFill>
                          <a:srgbClr val="FFFFFF"/>
                        </a:solidFill>
                      </a:endParaRPr>
                    </a:p>
                  </a:txBody>
                  <a:tcPr>
                    <a:solidFill>
                      <a:schemeClr val="tx1"/>
                    </a:solidFill>
                  </a:tcPr>
                </a:tc>
              </a:tr>
              <a:tr h="313465">
                <a:tc>
                  <a:txBody>
                    <a:bodyPr/>
                    <a:lstStyle/>
                    <a:p>
                      <a:pPr algn="ctr"/>
                      <a:r>
                        <a:rPr lang="en-US" sz="1100" dirty="0" smtClean="0">
                          <a:solidFill>
                            <a:srgbClr val="FFFFFF"/>
                          </a:solidFill>
                        </a:rPr>
                        <a:t>ICARUS-T300</a:t>
                      </a:r>
                      <a:endParaRPr lang="en-US" sz="1100" dirty="0">
                        <a:solidFill>
                          <a:srgbClr val="FFFFFF"/>
                        </a:solidFill>
                      </a:endParaRPr>
                    </a:p>
                  </a:txBody>
                  <a:tcPr>
                    <a:solidFill>
                      <a:schemeClr val="tx1"/>
                    </a:solidFill>
                  </a:tcPr>
                </a:tc>
                <a:tc>
                  <a:txBody>
                    <a:bodyPr/>
                    <a:lstStyle/>
                    <a:p>
                      <a:pPr algn="ctr"/>
                      <a:r>
                        <a:rPr lang="en-US" sz="1600" dirty="0" smtClean="0">
                          <a:solidFill>
                            <a:srgbClr val="FFFFFF"/>
                          </a:solidFill>
                        </a:rPr>
                        <a:t>350</a:t>
                      </a:r>
                    </a:p>
                  </a:txBody>
                  <a:tcPr>
                    <a:solidFill>
                      <a:schemeClr val="tx1"/>
                    </a:solidFill>
                  </a:tcPr>
                </a:tc>
                <a:tc>
                  <a:txBody>
                    <a:bodyPr/>
                    <a:lstStyle/>
                    <a:p>
                      <a:pPr algn="ctr"/>
                      <a:r>
                        <a:rPr lang="en-US" sz="1600" dirty="0" smtClean="0">
                          <a:solidFill>
                            <a:srgbClr val="FFFFFF"/>
                          </a:solidFill>
                        </a:rPr>
                        <a:t>100</a:t>
                      </a:r>
                      <a:endParaRPr lang="en-US" sz="1600" dirty="0">
                        <a:solidFill>
                          <a:srgbClr val="FFFFFF"/>
                        </a:solidFill>
                      </a:endParaRPr>
                    </a:p>
                  </a:txBody>
                  <a:tcPr>
                    <a:solidFill>
                      <a:schemeClr val="tx1"/>
                    </a:solidFill>
                  </a:tcPr>
                </a:tc>
              </a:tr>
            </a:tbl>
          </a:graphicData>
        </a:graphic>
      </p:graphicFrame>
      <p:sp>
        <p:nvSpPr>
          <p:cNvPr id="22" name="TextBox 21"/>
          <p:cNvSpPr txBox="1"/>
          <p:nvPr/>
        </p:nvSpPr>
        <p:spPr>
          <a:xfrm>
            <a:off x="6902100" y="4058535"/>
            <a:ext cx="2100779" cy="523220"/>
          </a:xfrm>
          <a:prstGeom prst="rect">
            <a:avLst/>
          </a:prstGeom>
          <a:noFill/>
        </p:spPr>
        <p:txBody>
          <a:bodyPr wrap="square" rtlCol="0">
            <a:spAutoFit/>
          </a:bodyPr>
          <a:lstStyle/>
          <a:p>
            <a:r>
              <a:rPr lang="en-US" sz="1400" dirty="0" smtClean="0"/>
              <a:t>MicroBooNE cosmic data with 3D reconstruction! </a:t>
            </a:r>
            <a:endParaRPr lang="en-US" sz="1400" dirty="0"/>
          </a:p>
        </p:txBody>
      </p:sp>
    </p:spTree>
    <p:extLst>
      <p:ext uri="{BB962C8B-B14F-4D97-AF65-F5344CB8AC3E}">
        <p14:creationId xmlns:p14="http://schemas.microsoft.com/office/powerpoint/2010/main" val="40653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71550"/>
            <a:ext cx="8672513" cy="5038611"/>
          </a:xfrm>
        </p:spPr>
        <p:txBody>
          <a:bodyPr/>
          <a:lstStyle/>
          <a:p>
            <a:r>
              <a:rPr lang="en-US" dirty="0" smtClean="0"/>
              <a:t>Cosmic backgrounds in proposal assumed 3m of concrete overburden over both near and far detectors</a:t>
            </a:r>
          </a:p>
          <a:p>
            <a:pPr lvl="1"/>
            <a:r>
              <a:rPr lang="en-US" sz="2400" dirty="0" smtClean="0"/>
              <a:t>Buildings designed to accommodate but not included in GPPs</a:t>
            </a:r>
          </a:p>
          <a:p>
            <a:r>
              <a:rPr lang="en-US" dirty="0" smtClean="0"/>
              <a:t>Scope for both detectors:</a:t>
            </a:r>
          </a:p>
          <a:p>
            <a:pPr lvl="1"/>
            <a:r>
              <a:rPr lang="en-US" sz="2400" dirty="0" smtClean="0"/>
              <a:t>40” thick (1.01m) of new bridging concrete blocks  </a:t>
            </a:r>
          </a:p>
          <a:p>
            <a:pPr lvl="1"/>
            <a:r>
              <a:rPr lang="en-US" sz="2400" dirty="0" smtClean="0"/>
              <a:t>72” (1.78m) thick of recovered concrete shield blocks</a:t>
            </a:r>
          </a:p>
          <a:p>
            <a:pPr lvl="1"/>
            <a:r>
              <a:rPr lang="en-US" sz="2400" dirty="0" smtClean="0"/>
              <a:t>Includes installation of blocks</a:t>
            </a:r>
          </a:p>
          <a:p>
            <a:pPr lvl="1"/>
            <a:r>
              <a:rPr lang="en-US" sz="2400" dirty="0" smtClean="0"/>
              <a:t>Included in plan for DOE deliverables in FY18</a:t>
            </a:r>
          </a:p>
          <a:p>
            <a:r>
              <a:rPr lang="en-US" sz="2600" dirty="0" smtClean="0"/>
              <a:t>Additional shielding needed for </a:t>
            </a:r>
            <a:r>
              <a:rPr lang="en-US" sz="2600" dirty="0" err="1" smtClean="0"/>
              <a:t>LArTF</a:t>
            </a:r>
            <a:endParaRPr lang="en-US" sz="2600" dirty="0" smtClean="0"/>
          </a:p>
          <a:p>
            <a:pPr lvl="1"/>
            <a:r>
              <a:rPr lang="en-US" dirty="0" smtClean="0"/>
              <a:t>1</a:t>
            </a:r>
            <a:r>
              <a:rPr lang="en-US" baseline="30000" dirty="0" smtClean="0"/>
              <a:t>st</a:t>
            </a:r>
            <a:r>
              <a:rPr lang="en-US" dirty="0" smtClean="0"/>
              <a:t> layer needs to be custom and requested </a:t>
            </a:r>
            <a:r>
              <a:rPr lang="en-US" dirty="0" err="1" smtClean="0"/>
              <a:t>asap</a:t>
            </a:r>
            <a:endParaRPr lang="en-US" dirty="0" smtClean="0"/>
          </a:p>
          <a:p>
            <a:pPr lvl="1"/>
            <a:r>
              <a:rPr lang="en-US" dirty="0" smtClean="0"/>
              <a:t>Need for 2</a:t>
            </a:r>
            <a:r>
              <a:rPr lang="en-US" baseline="30000" dirty="0" smtClean="0"/>
              <a:t>nd</a:t>
            </a:r>
            <a:r>
              <a:rPr lang="en-US" dirty="0" smtClean="0"/>
              <a:t> layer under study </a:t>
            </a:r>
          </a:p>
          <a:p>
            <a:pPr lvl="1"/>
            <a:endParaRPr lang="en-US" dirty="0" smtClean="0"/>
          </a:p>
          <a:p>
            <a:pPr marL="0" indent="0">
              <a:buNone/>
            </a:pPr>
            <a:r>
              <a:rPr lang="en-US" dirty="0" smtClean="0"/>
              <a:t> </a:t>
            </a:r>
          </a:p>
        </p:txBody>
      </p:sp>
      <p:sp>
        <p:nvSpPr>
          <p:cNvPr id="3" name="Title 2"/>
          <p:cNvSpPr>
            <a:spLocks noGrp="1"/>
          </p:cNvSpPr>
          <p:nvPr>
            <p:ph type="title"/>
          </p:nvPr>
        </p:nvSpPr>
        <p:spPr/>
        <p:txBody>
          <a:bodyPr/>
          <a:lstStyle/>
          <a:p>
            <a:r>
              <a:rPr lang="en-US" dirty="0" smtClean="0"/>
              <a:t>Detector Overburden</a:t>
            </a:r>
            <a:endParaRPr lang="en-US" dirty="0"/>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spTree>
    <p:extLst>
      <p:ext uri="{BB962C8B-B14F-4D97-AF65-F5344CB8AC3E}">
        <p14:creationId xmlns:p14="http://schemas.microsoft.com/office/powerpoint/2010/main" val="61439720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Preliminary Cost Estimate for ICARUS CRT</a:t>
            </a:r>
            <a:endParaRPr lang="en-US" dirty="0"/>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71049"/>
            <a:ext cx="8686800" cy="4001093"/>
          </a:xfrm>
          <a:prstGeom prst="rect">
            <a:avLst/>
          </a:prstGeom>
          <a:noFill/>
          <a:ln>
            <a:noFill/>
          </a:ln>
        </p:spPr>
      </p:pic>
    </p:spTree>
    <p:extLst>
      <p:ext uri="{BB962C8B-B14F-4D97-AF65-F5344CB8AC3E}">
        <p14:creationId xmlns:p14="http://schemas.microsoft.com/office/powerpoint/2010/main" val="1957645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 to this PAC</a:t>
            </a:r>
            <a:endParaRPr lang="en-US" dirty="0"/>
          </a:p>
        </p:txBody>
      </p:sp>
      <p:sp>
        <p:nvSpPr>
          <p:cNvPr id="3" name="Content Placeholder 2"/>
          <p:cNvSpPr>
            <a:spLocks noGrp="1"/>
          </p:cNvSpPr>
          <p:nvPr>
            <p:ph idx="1"/>
          </p:nvPr>
        </p:nvSpPr>
        <p:spPr/>
        <p:txBody>
          <a:bodyPr/>
          <a:lstStyle/>
          <a:p>
            <a:pPr marL="0" indent="0">
              <a:buNone/>
            </a:pPr>
            <a:r>
              <a:rPr lang="en-US" sz="2000" b="1" dirty="0" err="1"/>
              <a:t>i</a:t>
            </a:r>
            <a:r>
              <a:rPr lang="en-US" sz="2000" b="1" dirty="0"/>
              <a:t>) We ask the PAC to advise on whether the SBN Program is ready for Stage 2 approval. </a:t>
            </a:r>
            <a:r>
              <a:rPr lang="en-US" sz="2000" dirty="0"/>
              <a:t>Note that it is intended that a proposal to upgrade the BNB </a:t>
            </a:r>
            <a:r>
              <a:rPr lang="en-US" sz="2000" dirty="0" err="1"/>
              <a:t>beamline</a:t>
            </a:r>
            <a:r>
              <a:rPr lang="en-US" sz="2000" dirty="0"/>
              <a:t> will be considered at a later date.</a:t>
            </a:r>
          </a:p>
          <a:p>
            <a:pPr marL="0" indent="0">
              <a:buNone/>
            </a:pPr>
            <a:endParaRPr lang="en-US" sz="2000" dirty="0"/>
          </a:p>
          <a:p>
            <a:pPr marL="0" indent="0">
              <a:buNone/>
            </a:pPr>
            <a:r>
              <a:rPr lang="en-US" sz="2000" b="1" dirty="0"/>
              <a:t>ii) Given the results from the Directors Review in December, does the PAC believe that, for Stage 2 approval, there is an adequate understanding of the resources required to execute the program?  With the present understanding of the resources required, is the SBN program consistent with the P5 recommendations?</a:t>
            </a:r>
          </a:p>
          <a:p>
            <a:pPr marL="0" indent="0">
              <a:buNone/>
            </a:pPr>
            <a:endParaRPr lang="en-US" sz="2000" dirty="0"/>
          </a:p>
          <a:p>
            <a:pPr marL="0" indent="0">
              <a:buNone/>
            </a:pPr>
            <a:r>
              <a:rPr lang="en-US" sz="2000" dirty="0"/>
              <a:t>iii) Is adequate progress being made towards coordinating plans for analysis across all three SBN experiments</a:t>
            </a:r>
            <a:r>
              <a:rPr lang="en-US" sz="2000" dirty="0" smtClean="0"/>
              <a:t>? – Next talk</a:t>
            </a:r>
            <a:endParaRPr lang="en-US" sz="2000" dirty="0"/>
          </a:p>
          <a:p>
            <a:pPr marL="0" indent="0">
              <a:buNone/>
            </a:pPr>
            <a:endParaRPr lang="en-US" sz="2000" dirty="0"/>
          </a:p>
          <a:p>
            <a:pPr marL="0" indent="0">
              <a:buNone/>
            </a:pPr>
            <a:r>
              <a:rPr lang="en-US" sz="2000" dirty="0"/>
              <a:t>iv) Does the progress to date on </a:t>
            </a:r>
            <a:r>
              <a:rPr lang="en-US" sz="2000" dirty="0" err="1"/>
              <a:t>MicroBooNE</a:t>
            </a:r>
            <a:r>
              <a:rPr lang="en-US" sz="2000" dirty="0"/>
              <a:t> give confidence that this experiment will fulfill its role in the SBN program</a:t>
            </a:r>
            <a:r>
              <a:rPr lang="en-US" sz="2000" dirty="0" smtClean="0"/>
              <a:t>? – Last talk</a:t>
            </a:r>
            <a:endParaRPr lang="en-US" sz="2000" dirty="0"/>
          </a:p>
          <a:p>
            <a:endParaRPr lang="en-US" sz="2000" dirty="0"/>
          </a:p>
        </p:txBody>
      </p:sp>
      <p:sp>
        <p:nvSpPr>
          <p:cNvPr id="5" name="Footer Placeholder 4"/>
          <p:cNvSpPr>
            <a:spLocks noGrp="1"/>
          </p:cNvSpPr>
          <p:nvPr>
            <p:ph type="ftr" sz="quarter" idx="11"/>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12"/>
          </p:nvPr>
        </p:nvSpPr>
        <p:spPr/>
        <p:txBody>
          <a:bodyPr/>
          <a:lstStyle/>
          <a:p>
            <a:pPr>
              <a:defRPr/>
            </a:pPr>
            <a:fld id="{5D8C642A-7161-BE48-A5C6-CFB94A099A53}" type="slidenum">
              <a:rPr lang="en-US" smtClean="0"/>
              <a:pPr>
                <a:defRPr/>
              </a:pPr>
              <a:t>4</a:t>
            </a:fld>
            <a:endParaRPr lang="en-US" dirty="0"/>
          </a:p>
        </p:txBody>
      </p:sp>
    </p:spTree>
    <p:extLst>
      <p:ext uri="{BB962C8B-B14F-4D97-AF65-F5344CB8AC3E}">
        <p14:creationId xmlns:p14="http://schemas.microsoft.com/office/powerpoint/2010/main" val="16697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P5 Recommendations</a:t>
            </a:r>
          </a:p>
        </p:txBody>
      </p:sp>
      <p:sp>
        <p:nvSpPr>
          <p:cNvPr id="5" name="Footer Placeholder 4"/>
          <p:cNvSpPr>
            <a:spLocks noGrp="1"/>
          </p:cNvSpPr>
          <p:nvPr>
            <p:ph type="ftr" sz="quarter" idx="11"/>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12"/>
          </p:nvPr>
        </p:nvSpPr>
        <p:spPr/>
        <p:txBody>
          <a:bodyPr/>
          <a:lstStyle/>
          <a:p>
            <a:pPr>
              <a:defRPr/>
            </a:pPr>
            <a:fld id="{5D8C642A-7161-BE48-A5C6-CFB94A099A53}" type="slidenum">
              <a:rPr lang="en-US" smtClean="0"/>
              <a:pPr>
                <a:defRPr/>
              </a:pPr>
              <a:t>40</a:t>
            </a:fld>
            <a:endParaRPr lang="en-US" dirty="0"/>
          </a:p>
        </p:txBody>
      </p:sp>
      <p:pic>
        <p:nvPicPr>
          <p:cNvPr id="7" name="Picture 6"/>
          <p:cNvPicPr/>
          <p:nvPr/>
        </p:nvPicPr>
        <p:blipFill>
          <a:blip r:embed="rId2">
            <a:extLst/>
          </a:blip>
          <a:stretch>
            <a:fillRect/>
          </a:stretch>
        </p:blipFill>
        <p:spPr>
          <a:xfrm rot="21583006">
            <a:off x="-267241" y="788873"/>
            <a:ext cx="7291247" cy="1926233"/>
          </a:xfrm>
          <a:prstGeom prst="rect">
            <a:avLst/>
          </a:prstGeom>
        </p:spPr>
      </p:pic>
      <p:pic>
        <p:nvPicPr>
          <p:cNvPr id="8" name="pasted-image.tif"/>
          <p:cNvPicPr/>
          <p:nvPr/>
        </p:nvPicPr>
        <p:blipFill>
          <a:blip r:embed="rId3">
            <a:extLst/>
          </a:blip>
          <a:srcRect b="10402"/>
          <a:stretch>
            <a:fillRect/>
          </a:stretch>
        </p:blipFill>
        <p:spPr>
          <a:xfrm>
            <a:off x="6645267" y="379936"/>
            <a:ext cx="2479344" cy="2801944"/>
          </a:xfrm>
          <a:prstGeom prst="rect">
            <a:avLst/>
          </a:prstGeom>
          <a:ln w="12700">
            <a:miter lim="400000"/>
          </a:ln>
        </p:spPr>
      </p:pic>
      <p:pic>
        <p:nvPicPr>
          <p:cNvPr id="9" name="Picture 8"/>
          <p:cNvPicPr/>
          <p:nvPr/>
        </p:nvPicPr>
        <p:blipFill>
          <a:blip r:embed="rId4">
            <a:extLst/>
          </a:blip>
          <a:stretch>
            <a:fillRect/>
          </a:stretch>
        </p:blipFill>
        <p:spPr>
          <a:xfrm>
            <a:off x="176062" y="2979065"/>
            <a:ext cx="8755021" cy="3222494"/>
          </a:xfrm>
          <a:prstGeom prst="rect">
            <a:avLst/>
          </a:prstGeom>
        </p:spPr>
      </p:pic>
      <p:sp>
        <p:nvSpPr>
          <p:cNvPr id="11" name="Shape 89"/>
          <p:cNvSpPr/>
          <p:nvPr/>
        </p:nvSpPr>
        <p:spPr>
          <a:xfrm>
            <a:off x="6211034" y="2883317"/>
            <a:ext cx="1062437" cy="38084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atin typeface="Chalkboard SE Regular"/>
                <a:ea typeface="Chalkboard SE Regular"/>
                <a:cs typeface="Chalkboard SE Regular"/>
                <a:sym typeface="Chalkboard SE Regular"/>
              </a:defRPr>
            </a:lvl1pPr>
          </a:lstStyle>
          <a:p>
            <a:pPr lvl="0">
              <a:defRPr sz="1800">
                <a:uFillTx/>
              </a:defRPr>
            </a:pPr>
            <a:r>
              <a:rPr sz="1600" dirty="0">
                <a:uFill>
                  <a:solidFill/>
                </a:uFill>
              </a:rPr>
              <a:t>May, 2014</a:t>
            </a:r>
          </a:p>
        </p:txBody>
      </p:sp>
    </p:spTree>
    <p:extLst>
      <p:ext uri="{BB962C8B-B14F-4D97-AF65-F5344CB8AC3E}">
        <p14:creationId xmlns:p14="http://schemas.microsoft.com/office/powerpoint/2010/main" val="1177949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SBN cryogenics will share designs where applicable</a:t>
            </a:r>
          </a:p>
          <a:p>
            <a:r>
              <a:rPr lang="en-US" dirty="0" smtClean="0"/>
              <a:t>SBND working with ICARUS on PMT-based photon detection system</a:t>
            </a:r>
          </a:p>
          <a:p>
            <a:pPr lvl="1"/>
            <a:r>
              <a:rPr lang="en-US" dirty="0" smtClean="0"/>
              <a:t>Take advantage of experience and facilities set up at CERN</a:t>
            </a:r>
          </a:p>
          <a:p>
            <a:r>
              <a:rPr lang="en-US" dirty="0" smtClean="0"/>
              <a:t>Cosmic Ray Task force started to address common needs</a:t>
            </a:r>
          </a:p>
          <a:p>
            <a:r>
              <a:rPr lang="en-US" dirty="0" smtClean="0"/>
              <a:t>SBN – DUNE coordination:</a:t>
            </a:r>
          </a:p>
          <a:p>
            <a:pPr lvl="1"/>
            <a:r>
              <a:rPr lang="en-US" dirty="0" smtClean="0"/>
              <a:t>SBND and DUNE actively planning common Cold Electronics design and testing plan</a:t>
            </a:r>
          </a:p>
          <a:p>
            <a:pPr lvl="1"/>
            <a:r>
              <a:rPr lang="en-US" dirty="0" smtClean="0"/>
              <a:t>SBND pursuing light guide photon detection system as R&amp;D toward DUNE</a:t>
            </a:r>
          </a:p>
          <a:p>
            <a:pPr lvl="1"/>
            <a:r>
              <a:rPr lang="en-US" dirty="0" smtClean="0"/>
              <a:t>Started common DAQ planning with DUNE (November workshop)</a:t>
            </a:r>
          </a:p>
          <a:p>
            <a:pPr marL="457200" lvl="1" indent="0">
              <a:buNone/>
            </a:pPr>
            <a:endParaRPr lang="en-US" dirty="0" smtClean="0"/>
          </a:p>
          <a:p>
            <a:pPr lvl="1"/>
            <a:endParaRPr lang="en-US" dirty="0"/>
          </a:p>
        </p:txBody>
      </p:sp>
      <p:sp>
        <p:nvSpPr>
          <p:cNvPr id="3" name="Title 2"/>
          <p:cNvSpPr>
            <a:spLocks noGrp="1"/>
          </p:cNvSpPr>
          <p:nvPr>
            <p:ph type="title"/>
          </p:nvPr>
        </p:nvSpPr>
        <p:spPr/>
        <p:txBody>
          <a:bodyPr/>
          <a:lstStyle/>
          <a:p>
            <a:r>
              <a:rPr lang="en-US" dirty="0" smtClean="0"/>
              <a:t>Coordination of Common Solutions</a:t>
            </a:r>
            <a:endParaRPr lang="en-US" dirty="0"/>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41</a:t>
            </a:fld>
            <a:endParaRPr lang="en-US" dirty="0"/>
          </a:p>
        </p:txBody>
      </p:sp>
    </p:spTree>
    <p:extLst>
      <p:ext uri="{BB962C8B-B14F-4D97-AF65-F5344CB8AC3E}">
        <p14:creationId xmlns:p14="http://schemas.microsoft.com/office/powerpoint/2010/main" val="324380842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Buildings progressing well</a:t>
            </a:r>
            <a:r>
              <a:rPr lang="en-US" dirty="0"/>
              <a:t>:  construction completion </a:t>
            </a:r>
            <a:r>
              <a:rPr lang="en-US" dirty="0" smtClean="0"/>
              <a:t>fall 2016</a:t>
            </a:r>
          </a:p>
          <a:p>
            <a:r>
              <a:rPr lang="en-US" dirty="0" smtClean="0"/>
              <a:t>ICARUS progressing well:</a:t>
            </a:r>
          </a:p>
          <a:p>
            <a:pPr lvl="1"/>
            <a:r>
              <a:rPr lang="en-US" sz="2000" dirty="0" smtClean="0"/>
              <a:t>First T300 refurbishing will complete early 2016, second in mid-2016</a:t>
            </a:r>
          </a:p>
          <a:p>
            <a:pPr lvl="1"/>
            <a:r>
              <a:rPr lang="en-US" sz="2000" dirty="0" smtClean="0"/>
              <a:t>Delivery of new PMTs started</a:t>
            </a:r>
          </a:p>
          <a:p>
            <a:pPr lvl="1"/>
            <a:r>
              <a:rPr lang="en-US" sz="2000" dirty="0"/>
              <a:t>Cryostat fabrication </a:t>
            </a:r>
            <a:r>
              <a:rPr lang="en-US" sz="2000" dirty="0" smtClean="0"/>
              <a:t>underway</a:t>
            </a:r>
          </a:p>
          <a:p>
            <a:pPr lvl="1"/>
            <a:r>
              <a:rPr lang="en-US" sz="2000" dirty="0" smtClean="0"/>
              <a:t>New TPC electronics to fabrication contract early in 2016 </a:t>
            </a:r>
            <a:endParaRPr lang="en-US" dirty="0" smtClean="0"/>
          </a:p>
          <a:p>
            <a:r>
              <a:rPr lang="en-US" dirty="0" smtClean="0"/>
              <a:t>SBND designs nearing final stages</a:t>
            </a:r>
          </a:p>
          <a:p>
            <a:pPr lvl="1"/>
            <a:r>
              <a:rPr lang="en-US" sz="2000" dirty="0" smtClean="0"/>
              <a:t>TPC in final design and preparing for fabrication</a:t>
            </a:r>
          </a:p>
          <a:p>
            <a:pPr lvl="1"/>
            <a:r>
              <a:rPr lang="en-US" sz="2000" dirty="0" smtClean="0"/>
              <a:t>Redesigned cold ASICs nearing prototype fabrication submission</a:t>
            </a:r>
          </a:p>
          <a:p>
            <a:pPr lvl="1"/>
            <a:r>
              <a:rPr lang="en-US" sz="2000" dirty="0" smtClean="0"/>
              <a:t>Cryostat nearly ready for contracts</a:t>
            </a:r>
          </a:p>
          <a:p>
            <a:pPr lvl="1"/>
            <a:r>
              <a:rPr lang="en-US" sz="2000" dirty="0" smtClean="0"/>
              <a:t>Preliminary integration and installation plan nearly complete</a:t>
            </a:r>
          </a:p>
        </p:txBody>
      </p:sp>
      <p:sp>
        <p:nvSpPr>
          <p:cNvPr id="3" name="Title 2"/>
          <p:cNvSpPr>
            <a:spLocks noGrp="1"/>
          </p:cNvSpPr>
          <p:nvPr>
            <p:ph type="title"/>
          </p:nvPr>
        </p:nvSpPr>
        <p:spPr/>
        <p:txBody>
          <a:bodyPr/>
          <a:lstStyle/>
          <a:p>
            <a:r>
              <a:rPr lang="en-US" dirty="0" smtClean="0"/>
              <a:t>Status Summary</a:t>
            </a:r>
            <a:endParaRPr lang="en-US" dirty="0"/>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spTree>
    <p:extLst>
      <p:ext uri="{BB962C8B-B14F-4D97-AF65-F5344CB8AC3E}">
        <p14:creationId xmlns:p14="http://schemas.microsoft.com/office/powerpoint/2010/main" val="968608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of this talk</a:t>
            </a:r>
            <a:endParaRPr lang="en-US" dirty="0"/>
          </a:p>
        </p:txBody>
      </p:sp>
      <p:sp>
        <p:nvSpPr>
          <p:cNvPr id="3" name="Content Placeholder 2"/>
          <p:cNvSpPr>
            <a:spLocks noGrp="1"/>
          </p:cNvSpPr>
          <p:nvPr>
            <p:ph idx="1"/>
          </p:nvPr>
        </p:nvSpPr>
        <p:spPr/>
        <p:txBody>
          <a:bodyPr/>
          <a:lstStyle/>
          <a:p>
            <a:r>
              <a:rPr lang="en-US" dirty="0" smtClean="0"/>
              <a:t>This talk will cover :</a:t>
            </a:r>
          </a:p>
          <a:p>
            <a:pPr lvl="1"/>
            <a:r>
              <a:rPr lang="en-US" dirty="0" smtClean="0"/>
              <a:t>Progress on Detector Hall Infrastructure</a:t>
            </a:r>
          </a:p>
          <a:p>
            <a:pPr lvl="1"/>
            <a:r>
              <a:rPr lang="en-US" dirty="0" smtClean="0"/>
              <a:t>Status of ICARUS refurbishment</a:t>
            </a:r>
          </a:p>
          <a:p>
            <a:pPr lvl="1"/>
            <a:r>
              <a:rPr lang="en-US" dirty="0" smtClean="0"/>
              <a:t>SBND Detector Design status</a:t>
            </a:r>
          </a:p>
          <a:p>
            <a:pPr lvl="1"/>
            <a:r>
              <a:rPr lang="en-US" dirty="0" smtClean="0"/>
              <a:t>Plans for mitigation of </a:t>
            </a:r>
            <a:r>
              <a:rPr lang="en-US" dirty="0" err="1" smtClean="0"/>
              <a:t>cosmogenic</a:t>
            </a:r>
            <a:r>
              <a:rPr lang="en-US" dirty="0" smtClean="0"/>
              <a:t> backgrounds</a:t>
            </a:r>
          </a:p>
          <a:p>
            <a:pPr lvl="1"/>
            <a:r>
              <a:rPr lang="en-US" dirty="0" smtClean="0"/>
              <a:t>Analysis of resources needed, including discussion of in-kind contributions</a:t>
            </a:r>
          </a:p>
          <a:p>
            <a:r>
              <a:rPr lang="en-US" dirty="0" smtClean="0"/>
              <a:t>This talk will not cover</a:t>
            </a:r>
          </a:p>
          <a:p>
            <a:pPr lvl="1"/>
            <a:r>
              <a:rPr lang="en-US" dirty="0" err="1" smtClean="0"/>
              <a:t>MicroBooNE</a:t>
            </a:r>
            <a:r>
              <a:rPr lang="en-US" dirty="0" smtClean="0"/>
              <a:t>, except for discussion of the resources needed for </a:t>
            </a:r>
            <a:r>
              <a:rPr lang="en-US" dirty="0" err="1" smtClean="0"/>
              <a:t>cosmogenic</a:t>
            </a:r>
            <a:r>
              <a:rPr lang="en-US" dirty="0" smtClean="0"/>
              <a:t> background mitigation</a:t>
            </a:r>
          </a:p>
          <a:p>
            <a:pPr lvl="1"/>
            <a:r>
              <a:rPr lang="en-US" dirty="0" err="1" smtClean="0"/>
              <a:t>LAr</a:t>
            </a:r>
            <a:r>
              <a:rPr lang="en-US" dirty="0" smtClean="0"/>
              <a:t> reconstruction efforts and progress</a:t>
            </a:r>
          </a:p>
          <a:p>
            <a:pPr lvl="1"/>
            <a:r>
              <a:rPr lang="en-US" dirty="0" smtClean="0"/>
              <a:t>Post-construction phase collaboration organization</a:t>
            </a:r>
            <a:endParaRPr lang="en-US" dirty="0"/>
          </a:p>
        </p:txBody>
      </p:sp>
      <p:sp>
        <p:nvSpPr>
          <p:cNvPr id="5" name="Footer Placeholder 4"/>
          <p:cNvSpPr>
            <a:spLocks noGrp="1"/>
          </p:cNvSpPr>
          <p:nvPr>
            <p:ph type="ftr" sz="quarter" idx="11"/>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12"/>
          </p:nvPr>
        </p:nvSpPr>
        <p:spPr/>
        <p:txBody>
          <a:bodyPr/>
          <a:lstStyle/>
          <a:p>
            <a:pPr>
              <a:defRPr/>
            </a:pPr>
            <a:fld id="{5D8C642A-7161-BE48-A5C6-CFB94A099A53}" type="slidenum">
              <a:rPr lang="en-US" smtClean="0"/>
              <a:pPr>
                <a:defRPr/>
              </a:pPr>
              <a:t>5</a:t>
            </a:fld>
            <a:endParaRPr lang="en-US" dirty="0"/>
          </a:p>
        </p:txBody>
      </p:sp>
    </p:spTree>
    <p:extLst>
      <p:ext uri="{BB962C8B-B14F-4D97-AF65-F5344CB8AC3E}">
        <p14:creationId xmlns:p14="http://schemas.microsoft.com/office/powerpoint/2010/main" val="1773341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Helvetica" charset="0"/>
              </a:rPr>
              <a:t>SBN Program – Three detectors</a:t>
            </a:r>
            <a:endParaRPr lang="en-US" dirty="0"/>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99" y="863600"/>
            <a:ext cx="8762800" cy="3266291"/>
          </a:xfrm>
          <a:prstGeom prst="rect">
            <a:avLst/>
          </a:prstGeom>
        </p:spPr>
      </p:pic>
      <p:sp>
        <p:nvSpPr>
          <p:cNvPr id="8" name="Oval 7"/>
          <p:cNvSpPr/>
          <p:nvPr/>
        </p:nvSpPr>
        <p:spPr>
          <a:xfrm>
            <a:off x="2226350" y="3292458"/>
            <a:ext cx="498022" cy="473528"/>
          </a:xfrm>
          <a:prstGeom prst="ellipse">
            <a:avLst/>
          </a:prstGeom>
          <a:solidFill>
            <a:schemeClr val="bg1">
              <a:alpha val="25000"/>
            </a:schemeClr>
          </a:solidFill>
          <a:ln w="158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001011" y="3083334"/>
            <a:ext cx="498022" cy="473528"/>
          </a:xfrm>
          <a:prstGeom prst="ellipse">
            <a:avLst/>
          </a:prstGeom>
          <a:solidFill>
            <a:schemeClr val="bg1">
              <a:alpha val="25000"/>
            </a:schemeClr>
          </a:solidFill>
          <a:ln w="158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566735" y="3226378"/>
            <a:ext cx="498022" cy="473528"/>
          </a:xfrm>
          <a:prstGeom prst="ellipse">
            <a:avLst/>
          </a:prstGeom>
          <a:solidFill>
            <a:schemeClr val="bg1">
              <a:alpha val="25000"/>
            </a:schemeClr>
          </a:solidFill>
          <a:ln w="158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938922" y="4191247"/>
            <a:ext cx="1047407" cy="1220847"/>
          </a:xfrm>
          <a:prstGeom prst="rect">
            <a:avLst/>
          </a:prstGeom>
          <a:noFill/>
        </p:spPr>
        <p:txBody>
          <a:bodyPr wrap="none" rtlCol="0">
            <a:spAutoFit/>
          </a:bodyPr>
          <a:lstStyle/>
          <a:p>
            <a:pPr algn="ctr"/>
            <a:r>
              <a:rPr lang="en-US" sz="2000" u="sng" dirty="0" smtClean="0">
                <a:solidFill>
                  <a:srgbClr val="000090"/>
                </a:solidFill>
                <a:latin typeface="Calibri"/>
                <a:cs typeface="Calibri"/>
              </a:rPr>
              <a:t>Produce</a:t>
            </a:r>
          </a:p>
          <a:p>
            <a:pPr algn="ctr"/>
            <a:r>
              <a:rPr lang="en-US" sz="2000" dirty="0" smtClean="0">
                <a:solidFill>
                  <a:srgbClr val="000090"/>
                </a:solidFill>
                <a:latin typeface="Symbol" charset="2"/>
                <a:cs typeface="Symbol" charset="2"/>
              </a:rPr>
              <a:t>n</a:t>
            </a:r>
            <a:r>
              <a:rPr lang="en-US" sz="2000" baseline="-25000" dirty="0" smtClean="0">
                <a:solidFill>
                  <a:srgbClr val="000090"/>
                </a:solidFill>
                <a:latin typeface="Symbol" charset="2"/>
                <a:cs typeface="Symbol" charset="2"/>
              </a:rPr>
              <a:t>m</a:t>
            </a:r>
          </a:p>
          <a:p>
            <a:pPr algn="ctr"/>
            <a:r>
              <a:rPr lang="en-US" sz="2000" dirty="0" smtClean="0">
                <a:solidFill>
                  <a:srgbClr val="000090"/>
                </a:solidFill>
                <a:latin typeface="Calibri"/>
                <a:cs typeface="Calibri"/>
              </a:rPr>
              <a:t>~1% </a:t>
            </a:r>
            <a:r>
              <a:rPr lang="en-US" sz="2000" dirty="0" smtClean="0">
                <a:solidFill>
                  <a:srgbClr val="000090"/>
                </a:solidFill>
                <a:latin typeface="Symbol" charset="2"/>
                <a:cs typeface="Symbol" charset="2"/>
              </a:rPr>
              <a:t>n</a:t>
            </a:r>
            <a:r>
              <a:rPr lang="en-US" sz="2000" baseline="-25000" dirty="0" smtClean="0">
                <a:solidFill>
                  <a:srgbClr val="000090"/>
                </a:solidFill>
                <a:latin typeface="Calibri"/>
                <a:cs typeface="Calibri"/>
              </a:rPr>
              <a:t>e</a:t>
            </a:r>
            <a:endParaRPr lang="en-US" sz="2000" baseline="-25000" dirty="0" smtClean="0">
              <a:solidFill>
                <a:srgbClr val="000090"/>
              </a:solidFill>
              <a:latin typeface="Symbol" charset="2"/>
              <a:cs typeface="Symbol" charset="2"/>
            </a:endParaRPr>
          </a:p>
          <a:p>
            <a:pPr algn="ctr"/>
            <a:endParaRPr lang="en-US" sz="2000" baseline="-25000" dirty="0">
              <a:solidFill>
                <a:srgbClr val="000090"/>
              </a:solidFill>
              <a:latin typeface="Symbol" charset="2"/>
              <a:cs typeface="Symbol" charset="2"/>
            </a:endParaRPr>
          </a:p>
        </p:txBody>
      </p:sp>
      <p:sp>
        <p:nvSpPr>
          <p:cNvPr id="12" name="TextBox 11"/>
          <p:cNvSpPr txBox="1"/>
          <p:nvPr/>
        </p:nvSpPr>
        <p:spPr>
          <a:xfrm>
            <a:off x="3304723" y="4191247"/>
            <a:ext cx="1496749" cy="1015663"/>
          </a:xfrm>
          <a:prstGeom prst="rect">
            <a:avLst/>
          </a:prstGeom>
          <a:noFill/>
        </p:spPr>
        <p:txBody>
          <a:bodyPr wrap="none" rtlCol="0">
            <a:spAutoFit/>
          </a:bodyPr>
          <a:lstStyle/>
          <a:p>
            <a:pPr algn="ctr"/>
            <a:r>
              <a:rPr lang="en-US" sz="2000" u="sng" dirty="0" err="1" smtClean="0">
                <a:solidFill>
                  <a:srgbClr val="000090"/>
                </a:solidFill>
                <a:latin typeface="Calibri"/>
                <a:cs typeface="Calibri"/>
              </a:rPr>
              <a:t>MicroBooNE</a:t>
            </a:r>
            <a:endParaRPr lang="en-US" sz="2000" u="sng" dirty="0" smtClean="0">
              <a:solidFill>
                <a:srgbClr val="000090"/>
              </a:solidFill>
              <a:latin typeface="Calibri"/>
              <a:cs typeface="Calibri"/>
            </a:endParaRPr>
          </a:p>
          <a:p>
            <a:pPr algn="ctr"/>
            <a:r>
              <a:rPr lang="en-US" sz="2000" dirty="0" smtClean="0">
                <a:solidFill>
                  <a:srgbClr val="000090"/>
                </a:solidFill>
                <a:latin typeface="Calibri"/>
                <a:cs typeface="Calibri"/>
              </a:rPr>
              <a:t> Fewer </a:t>
            </a:r>
            <a:r>
              <a:rPr lang="en-US" sz="2000" dirty="0" smtClean="0">
                <a:solidFill>
                  <a:srgbClr val="000090"/>
                </a:solidFill>
                <a:latin typeface="Symbol" charset="2"/>
                <a:cs typeface="Symbol" charset="2"/>
              </a:rPr>
              <a:t>n</a:t>
            </a:r>
            <a:r>
              <a:rPr lang="en-US" sz="2000" baseline="-25000" dirty="0" smtClean="0">
                <a:solidFill>
                  <a:srgbClr val="000090"/>
                </a:solidFill>
                <a:latin typeface="Symbol" charset="2"/>
                <a:cs typeface="Symbol" charset="2"/>
              </a:rPr>
              <a:t>m </a:t>
            </a:r>
            <a:r>
              <a:rPr lang="en-US" sz="2000" dirty="0" smtClean="0">
                <a:solidFill>
                  <a:srgbClr val="000090"/>
                </a:solidFill>
                <a:latin typeface="Symbol" charset="2"/>
                <a:cs typeface="Symbol" charset="2"/>
              </a:rPr>
              <a:t>?</a:t>
            </a:r>
          </a:p>
          <a:p>
            <a:pPr algn="ctr"/>
            <a:r>
              <a:rPr lang="en-US" sz="2000" dirty="0" smtClean="0">
                <a:solidFill>
                  <a:srgbClr val="FF0000"/>
                </a:solidFill>
                <a:latin typeface="Calibri"/>
                <a:cs typeface="Calibri"/>
              </a:rPr>
              <a:t> More </a:t>
            </a:r>
            <a:r>
              <a:rPr lang="en-US" sz="2000" dirty="0" smtClean="0">
                <a:solidFill>
                  <a:srgbClr val="FF0000"/>
                </a:solidFill>
                <a:latin typeface="Symbol" charset="2"/>
                <a:cs typeface="Symbol" charset="2"/>
              </a:rPr>
              <a:t>n</a:t>
            </a:r>
            <a:r>
              <a:rPr lang="en-US" sz="2000" baseline="-25000" dirty="0" smtClean="0">
                <a:solidFill>
                  <a:srgbClr val="FF0000"/>
                </a:solidFill>
                <a:latin typeface="Calibri"/>
                <a:cs typeface="Calibri"/>
              </a:rPr>
              <a:t>e</a:t>
            </a:r>
            <a:r>
              <a:rPr lang="en-US" sz="2000" dirty="0" smtClean="0">
                <a:solidFill>
                  <a:srgbClr val="FF0000"/>
                </a:solidFill>
                <a:latin typeface="Calibri"/>
                <a:cs typeface="Calibri"/>
              </a:rPr>
              <a:t>?</a:t>
            </a:r>
            <a:r>
              <a:rPr lang="en-US" sz="2000" dirty="0" smtClean="0">
                <a:solidFill>
                  <a:srgbClr val="FF0000"/>
                </a:solidFill>
                <a:latin typeface="Symbol" charset="2"/>
                <a:cs typeface="Symbol" charset="2"/>
              </a:rPr>
              <a:t> </a:t>
            </a:r>
            <a:endParaRPr lang="en-US" sz="2000" dirty="0">
              <a:solidFill>
                <a:srgbClr val="FF0000"/>
              </a:solidFill>
              <a:latin typeface="Symbol" charset="2"/>
              <a:cs typeface="Symbol" charset="2"/>
            </a:endParaRPr>
          </a:p>
        </p:txBody>
      </p:sp>
      <p:sp>
        <p:nvSpPr>
          <p:cNvPr id="13" name="TextBox 12"/>
          <p:cNvSpPr txBox="1"/>
          <p:nvPr/>
        </p:nvSpPr>
        <p:spPr>
          <a:xfrm>
            <a:off x="6817449" y="4191247"/>
            <a:ext cx="915452" cy="1015663"/>
          </a:xfrm>
          <a:prstGeom prst="rect">
            <a:avLst/>
          </a:prstGeom>
          <a:noFill/>
        </p:spPr>
        <p:txBody>
          <a:bodyPr wrap="none" rtlCol="0">
            <a:spAutoFit/>
          </a:bodyPr>
          <a:lstStyle/>
          <a:p>
            <a:pPr algn="ctr"/>
            <a:r>
              <a:rPr lang="en-US" sz="2000" u="sng" dirty="0" smtClean="0">
                <a:solidFill>
                  <a:srgbClr val="000090"/>
                </a:solidFill>
                <a:latin typeface="Calibri"/>
                <a:cs typeface="Calibri"/>
              </a:rPr>
              <a:t>SBND</a:t>
            </a:r>
          </a:p>
          <a:p>
            <a:pPr algn="ctr"/>
            <a:r>
              <a:rPr lang="en-US" sz="2000" dirty="0" smtClean="0">
                <a:solidFill>
                  <a:srgbClr val="000090"/>
                </a:solidFill>
                <a:latin typeface="Symbol" charset="2"/>
                <a:cs typeface="Symbol" charset="2"/>
              </a:rPr>
              <a:t>n</a:t>
            </a:r>
            <a:r>
              <a:rPr lang="en-US" sz="2000" baseline="-25000" dirty="0" smtClean="0">
                <a:solidFill>
                  <a:srgbClr val="000090"/>
                </a:solidFill>
                <a:latin typeface="Symbol" charset="2"/>
                <a:cs typeface="Symbol" charset="2"/>
              </a:rPr>
              <a:t>m</a:t>
            </a:r>
          </a:p>
          <a:p>
            <a:pPr algn="ctr"/>
            <a:r>
              <a:rPr lang="en-US" sz="2000" dirty="0">
                <a:solidFill>
                  <a:srgbClr val="000090"/>
                </a:solidFill>
                <a:latin typeface="Calibri"/>
                <a:cs typeface="Calibri"/>
              </a:rPr>
              <a:t>~</a:t>
            </a:r>
            <a:r>
              <a:rPr lang="en-US" sz="2000" dirty="0" smtClean="0">
                <a:solidFill>
                  <a:srgbClr val="000090"/>
                </a:solidFill>
                <a:latin typeface="Calibri"/>
                <a:cs typeface="Calibri"/>
              </a:rPr>
              <a:t>1% </a:t>
            </a:r>
            <a:r>
              <a:rPr lang="en-US" sz="2000" dirty="0" smtClean="0">
                <a:solidFill>
                  <a:srgbClr val="000090"/>
                </a:solidFill>
                <a:latin typeface="Symbol" charset="2"/>
                <a:cs typeface="Symbol" charset="2"/>
              </a:rPr>
              <a:t>n</a:t>
            </a:r>
            <a:r>
              <a:rPr lang="en-US" sz="2000" baseline="-25000" dirty="0" smtClean="0">
                <a:solidFill>
                  <a:srgbClr val="000090"/>
                </a:solidFill>
                <a:latin typeface="Calibri"/>
                <a:cs typeface="Calibri"/>
              </a:rPr>
              <a:t>e </a:t>
            </a:r>
            <a:endParaRPr lang="en-US" sz="2000" dirty="0">
              <a:solidFill>
                <a:srgbClr val="000090"/>
              </a:solidFill>
              <a:latin typeface="Symbol" charset="2"/>
              <a:cs typeface="Symbol" charset="2"/>
            </a:endParaRPr>
          </a:p>
        </p:txBody>
      </p:sp>
      <p:sp>
        <p:nvSpPr>
          <p:cNvPr id="14" name="TextBox 13"/>
          <p:cNvSpPr txBox="1"/>
          <p:nvPr/>
        </p:nvSpPr>
        <p:spPr>
          <a:xfrm>
            <a:off x="1799773" y="4191247"/>
            <a:ext cx="1359241" cy="1015663"/>
          </a:xfrm>
          <a:prstGeom prst="rect">
            <a:avLst/>
          </a:prstGeom>
          <a:noFill/>
        </p:spPr>
        <p:txBody>
          <a:bodyPr wrap="none" rtlCol="0">
            <a:spAutoFit/>
          </a:bodyPr>
          <a:lstStyle/>
          <a:p>
            <a:pPr algn="ctr"/>
            <a:r>
              <a:rPr lang="en-US" sz="2000" u="sng" dirty="0" smtClean="0">
                <a:solidFill>
                  <a:srgbClr val="000090"/>
                </a:solidFill>
                <a:latin typeface="Calibri"/>
                <a:cs typeface="Calibri"/>
              </a:rPr>
              <a:t>ICARUS</a:t>
            </a:r>
          </a:p>
          <a:p>
            <a:pPr algn="ctr"/>
            <a:r>
              <a:rPr lang="en-US" sz="2000" dirty="0" smtClean="0">
                <a:solidFill>
                  <a:srgbClr val="000090"/>
                </a:solidFill>
                <a:latin typeface="Calibri"/>
                <a:cs typeface="Calibri"/>
              </a:rPr>
              <a:t> Fewer</a:t>
            </a:r>
            <a:r>
              <a:rPr lang="en-US" sz="2000" dirty="0" smtClean="0">
                <a:solidFill>
                  <a:srgbClr val="000090"/>
                </a:solidFill>
                <a:latin typeface="Symbol" charset="2"/>
                <a:cs typeface="Symbol" charset="2"/>
              </a:rPr>
              <a:t> n</a:t>
            </a:r>
            <a:r>
              <a:rPr lang="en-US" sz="2000" baseline="-25000" dirty="0" smtClean="0">
                <a:solidFill>
                  <a:srgbClr val="000090"/>
                </a:solidFill>
                <a:latin typeface="Symbol" charset="2"/>
                <a:cs typeface="Symbol" charset="2"/>
              </a:rPr>
              <a:t>m </a:t>
            </a:r>
            <a:r>
              <a:rPr lang="en-US" sz="2000" dirty="0" smtClean="0">
                <a:solidFill>
                  <a:srgbClr val="000090"/>
                </a:solidFill>
                <a:latin typeface="Symbol" charset="2"/>
                <a:cs typeface="Symbol" charset="2"/>
              </a:rPr>
              <a:t>?</a:t>
            </a:r>
          </a:p>
          <a:p>
            <a:pPr algn="ctr"/>
            <a:r>
              <a:rPr lang="en-US" sz="2000" dirty="0" smtClean="0">
                <a:solidFill>
                  <a:srgbClr val="000090"/>
                </a:solidFill>
                <a:latin typeface="Calibri"/>
                <a:cs typeface="Calibri"/>
              </a:rPr>
              <a:t> </a:t>
            </a:r>
            <a:r>
              <a:rPr lang="en-US" sz="2000" dirty="0" smtClean="0">
                <a:solidFill>
                  <a:srgbClr val="FF0000"/>
                </a:solidFill>
                <a:latin typeface="Calibri"/>
                <a:cs typeface="Calibri"/>
              </a:rPr>
              <a:t>More </a:t>
            </a:r>
            <a:r>
              <a:rPr lang="en-US" sz="2000" dirty="0" smtClean="0">
                <a:solidFill>
                  <a:srgbClr val="FF0000"/>
                </a:solidFill>
                <a:latin typeface="Symbol" charset="2"/>
                <a:cs typeface="Symbol" charset="2"/>
              </a:rPr>
              <a:t>n</a:t>
            </a:r>
            <a:r>
              <a:rPr lang="en-US" sz="2000" baseline="-25000" dirty="0" smtClean="0">
                <a:solidFill>
                  <a:srgbClr val="FF0000"/>
                </a:solidFill>
                <a:latin typeface="Calibri"/>
                <a:cs typeface="Calibri"/>
              </a:rPr>
              <a:t>e</a:t>
            </a:r>
            <a:r>
              <a:rPr lang="en-US" sz="2000" dirty="0" smtClean="0">
                <a:solidFill>
                  <a:srgbClr val="FF0000"/>
                </a:solidFill>
                <a:latin typeface="Calibri"/>
                <a:cs typeface="Calibri"/>
              </a:rPr>
              <a:t>?</a:t>
            </a:r>
            <a:r>
              <a:rPr lang="en-US" sz="2000" dirty="0" smtClean="0">
                <a:solidFill>
                  <a:srgbClr val="FF0000"/>
                </a:solidFill>
                <a:latin typeface="Symbol" charset="2"/>
                <a:cs typeface="Symbol" charset="2"/>
              </a:rPr>
              <a:t> </a:t>
            </a:r>
            <a:endParaRPr lang="en-US" sz="2000" dirty="0">
              <a:solidFill>
                <a:srgbClr val="FF0000"/>
              </a:solidFill>
              <a:latin typeface="Symbol" charset="2"/>
              <a:cs typeface="Symbol" charset="2"/>
            </a:endParaRPr>
          </a:p>
        </p:txBody>
      </p:sp>
      <p:cxnSp>
        <p:nvCxnSpPr>
          <p:cNvPr id="15" name="Straight Arrow Connector 14"/>
          <p:cNvCxnSpPr/>
          <p:nvPr/>
        </p:nvCxnSpPr>
        <p:spPr>
          <a:xfrm flipH="1">
            <a:off x="7232650" y="5283110"/>
            <a:ext cx="1301750" cy="0"/>
          </a:xfrm>
          <a:prstGeom prst="straightConnector1">
            <a:avLst/>
          </a:prstGeom>
          <a:ln>
            <a:headEnd type="none"/>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3822700" y="5638710"/>
            <a:ext cx="4711700" cy="0"/>
          </a:xfrm>
          <a:prstGeom prst="straightConnector1">
            <a:avLst/>
          </a:prstGeom>
          <a:ln>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2406650" y="5987960"/>
            <a:ext cx="6127750" cy="0"/>
          </a:xfrm>
          <a:prstGeom prst="straightConnector1">
            <a:avLst/>
          </a:prstGeom>
          <a:ln>
            <a:headEnd type="none"/>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583243" y="5297983"/>
            <a:ext cx="660557" cy="338554"/>
          </a:xfrm>
          <a:prstGeom prst="rect">
            <a:avLst/>
          </a:prstGeom>
          <a:noFill/>
        </p:spPr>
        <p:txBody>
          <a:bodyPr wrap="none" rtlCol="0">
            <a:spAutoFit/>
          </a:bodyPr>
          <a:lstStyle/>
          <a:p>
            <a:r>
              <a:rPr lang="en-US" sz="1600" dirty="0" smtClean="0"/>
              <a:t>110m</a:t>
            </a:r>
            <a:endParaRPr lang="en-US" sz="1600" dirty="0"/>
          </a:p>
        </p:txBody>
      </p:sp>
      <p:sp>
        <p:nvSpPr>
          <p:cNvPr id="19" name="TextBox 18"/>
          <p:cNvSpPr txBox="1"/>
          <p:nvPr/>
        </p:nvSpPr>
        <p:spPr>
          <a:xfrm>
            <a:off x="5849859" y="5647143"/>
            <a:ext cx="660557" cy="338554"/>
          </a:xfrm>
          <a:prstGeom prst="rect">
            <a:avLst/>
          </a:prstGeom>
          <a:noFill/>
        </p:spPr>
        <p:txBody>
          <a:bodyPr wrap="none" rtlCol="0">
            <a:spAutoFit/>
          </a:bodyPr>
          <a:lstStyle/>
          <a:p>
            <a:r>
              <a:rPr lang="en-US" sz="1600" dirty="0" smtClean="0"/>
              <a:t>470m</a:t>
            </a:r>
            <a:endParaRPr lang="en-US" sz="1600" dirty="0"/>
          </a:p>
        </p:txBody>
      </p:sp>
      <p:sp>
        <p:nvSpPr>
          <p:cNvPr id="20" name="TextBox 19"/>
          <p:cNvSpPr txBox="1"/>
          <p:nvPr/>
        </p:nvSpPr>
        <p:spPr>
          <a:xfrm>
            <a:off x="5049593" y="6011097"/>
            <a:ext cx="660557" cy="338554"/>
          </a:xfrm>
          <a:prstGeom prst="rect">
            <a:avLst/>
          </a:prstGeom>
          <a:noFill/>
        </p:spPr>
        <p:txBody>
          <a:bodyPr wrap="none" rtlCol="0">
            <a:spAutoFit/>
          </a:bodyPr>
          <a:lstStyle/>
          <a:p>
            <a:r>
              <a:rPr lang="en-US" sz="1600" dirty="0"/>
              <a:t>6</a:t>
            </a:r>
            <a:r>
              <a:rPr lang="en-US" sz="1600" dirty="0" smtClean="0"/>
              <a:t>00m</a:t>
            </a:r>
            <a:endParaRPr lang="en-US" sz="1600" dirty="0"/>
          </a:p>
        </p:txBody>
      </p:sp>
    </p:spTree>
    <p:extLst>
      <p:ext uri="{BB962C8B-B14F-4D97-AF65-F5344CB8AC3E}">
        <p14:creationId xmlns:p14="http://schemas.microsoft.com/office/powerpoint/2010/main" val="198580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1800"/>
              </a:spcAft>
            </a:pPr>
            <a:r>
              <a:rPr lang="en-US" sz="2000" dirty="0"/>
              <a:t>Directly follow up on the </a:t>
            </a:r>
            <a:r>
              <a:rPr lang="en-US" sz="2000" b="1" u="sng" dirty="0" err="1"/>
              <a:t>MiniBooNE</a:t>
            </a:r>
            <a:r>
              <a:rPr lang="en-US" sz="2000" b="1" u="sng" dirty="0"/>
              <a:t> neutrino anomaly</a:t>
            </a:r>
            <a:r>
              <a:rPr lang="en-US" sz="2000" dirty="0"/>
              <a:t> by utilizing </a:t>
            </a:r>
            <a:r>
              <a:rPr lang="en-US" sz="2000" dirty="0">
                <a:cs typeface="Arial Rounded MT Bold"/>
              </a:rPr>
              <a:t>the </a:t>
            </a:r>
            <a:r>
              <a:rPr lang="en-US" sz="2000" dirty="0" err="1">
                <a:cs typeface="Arial Rounded MT Bold"/>
              </a:rPr>
              <a:t>LArTPC</a:t>
            </a:r>
            <a:r>
              <a:rPr lang="en-US" sz="2000" dirty="0">
                <a:cs typeface="Arial Rounded MT Bold"/>
              </a:rPr>
              <a:t> technology to determine the composition of the observed excess as electrons or photons </a:t>
            </a:r>
            <a:r>
              <a:rPr lang="en-US" sz="2000" dirty="0" smtClean="0">
                <a:solidFill>
                  <a:srgbClr val="FF0000"/>
                </a:solidFill>
                <a:cs typeface="Arial Rounded MT Bold"/>
              </a:rPr>
              <a:t>(</a:t>
            </a:r>
            <a:r>
              <a:rPr lang="en-US" sz="2000" dirty="0" err="1" smtClean="0">
                <a:solidFill>
                  <a:srgbClr val="FF0000"/>
                </a:solidFill>
                <a:cs typeface="Arial Rounded MT Bold"/>
              </a:rPr>
              <a:t>MicroBooNE</a:t>
            </a:r>
            <a:r>
              <a:rPr lang="en-US" sz="2000" dirty="0" smtClean="0">
                <a:solidFill>
                  <a:srgbClr val="FF0000"/>
                </a:solidFill>
                <a:cs typeface="Arial Rounded MT Bold"/>
              </a:rPr>
              <a:t> during Phase </a:t>
            </a:r>
            <a:r>
              <a:rPr lang="en-US" sz="2000" dirty="0">
                <a:solidFill>
                  <a:srgbClr val="FF0000"/>
                </a:solidFill>
                <a:cs typeface="Arial Rounded MT Bold"/>
              </a:rPr>
              <a:t>I)</a:t>
            </a:r>
          </a:p>
          <a:p>
            <a:pPr>
              <a:spcAft>
                <a:spcPts val="1800"/>
              </a:spcAft>
            </a:pPr>
            <a:r>
              <a:rPr lang="en-US" sz="2000" dirty="0"/>
              <a:t>Apply the advantages of the </a:t>
            </a:r>
            <a:r>
              <a:rPr lang="en-US" sz="2000" dirty="0" err="1"/>
              <a:t>LArTPC</a:t>
            </a:r>
            <a:r>
              <a:rPr lang="en-US" sz="2000" dirty="0"/>
              <a:t> technology and </a:t>
            </a:r>
            <a:r>
              <a:rPr lang="en-US" sz="2000" i="1" dirty="0"/>
              <a:t>multiple detectors at different baselines</a:t>
            </a:r>
            <a:r>
              <a:rPr lang="en-US" sz="2000" dirty="0"/>
              <a:t> to the question of high-</a:t>
            </a:r>
            <a:r>
              <a:rPr lang="en-US" sz="2000" dirty="0">
                <a:latin typeface="Symbol" charset="2"/>
                <a:cs typeface="Symbol" charset="2"/>
              </a:rPr>
              <a:t>D</a:t>
            </a:r>
            <a:r>
              <a:rPr lang="en-US" sz="2000" dirty="0"/>
              <a:t>m</a:t>
            </a:r>
            <a:r>
              <a:rPr lang="en-US" sz="2000" baseline="30000" dirty="0"/>
              <a:t>2 </a:t>
            </a:r>
            <a:r>
              <a:rPr lang="en-US" sz="2000" b="1" u="sng" dirty="0"/>
              <a:t>sterile neutrino oscillations</a:t>
            </a:r>
            <a:r>
              <a:rPr lang="en-US" sz="2000" dirty="0"/>
              <a:t> for the </a:t>
            </a:r>
            <a:r>
              <a:rPr lang="en-US" sz="2000" i="1" dirty="0"/>
              <a:t>first time</a:t>
            </a:r>
            <a:r>
              <a:rPr lang="en-US" sz="2000" dirty="0"/>
              <a:t>, testing current allowed oscillation parameters at ≥5</a:t>
            </a:r>
            <a:r>
              <a:rPr lang="en-US" sz="2000" dirty="0">
                <a:latin typeface="Symbol" charset="2"/>
                <a:cs typeface="Symbol" charset="2"/>
              </a:rPr>
              <a:t>s</a:t>
            </a:r>
            <a:r>
              <a:rPr lang="en-US" sz="2000" i="1" dirty="0"/>
              <a:t> </a:t>
            </a:r>
            <a:r>
              <a:rPr lang="en-US" sz="2000" dirty="0">
                <a:solidFill>
                  <a:srgbClr val="FF0000"/>
                </a:solidFill>
              </a:rPr>
              <a:t>(Phase II)</a:t>
            </a:r>
            <a:endParaRPr lang="en-US" sz="2000" i="1" dirty="0">
              <a:solidFill>
                <a:srgbClr val="FF0000"/>
              </a:solidFill>
            </a:endParaRPr>
          </a:p>
          <a:p>
            <a:pPr>
              <a:spcAft>
                <a:spcPts val="1800"/>
              </a:spcAft>
            </a:pPr>
            <a:r>
              <a:rPr lang="en-US" sz="2000" dirty="0"/>
              <a:t>Study </a:t>
            </a:r>
            <a:r>
              <a:rPr lang="en-US" sz="2000" dirty="0">
                <a:latin typeface="Symbol" charset="2"/>
                <a:cs typeface="Symbol" charset="2"/>
              </a:rPr>
              <a:t>n</a:t>
            </a:r>
            <a:r>
              <a:rPr lang="en-US" sz="2000" dirty="0"/>
              <a:t>-Argon interaction physics using </a:t>
            </a:r>
            <a:r>
              <a:rPr lang="en-US" sz="2000" b="1" u="sng" dirty="0"/>
              <a:t>millions of events</a:t>
            </a:r>
            <a:r>
              <a:rPr lang="en-US" sz="2000" b="1" dirty="0"/>
              <a:t> </a:t>
            </a:r>
            <a:r>
              <a:rPr lang="en-US" sz="2000" dirty="0"/>
              <a:t>from both the Booster and Main Injector neutrino beams at Fermilab   </a:t>
            </a:r>
          </a:p>
          <a:p>
            <a:pPr>
              <a:spcAft>
                <a:spcPts val="1800"/>
              </a:spcAft>
            </a:pPr>
            <a:r>
              <a:rPr lang="en-US" sz="2000" dirty="0"/>
              <a:t>Further </a:t>
            </a:r>
            <a:r>
              <a:rPr lang="en-US" sz="2000" b="1" u="sng" dirty="0"/>
              <a:t>develop the </a:t>
            </a:r>
            <a:r>
              <a:rPr lang="en-US" sz="2000" b="1" u="sng" dirty="0" err="1"/>
              <a:t>LArTPC</a:t>
            </a:r>
            <a:r>
              <a:rPr lang="en-US" sz="2000" b="1" u="sng" dirty="0"/>
              <a:t> technology</a:t>
            </a:r>
            <a:r>
              <a:rPr lang="en-US" sz="2000" dirty="0"/>
              <a:t> toward the aim of applying it at very large scales for long-baseline physics in DUNE</a:t>
            </a:r>
          </a:p>
          <a:p>
            <a:endParaRPr lang="en-US" sz="2000" dirty="0"/>
          </a:p>
        </p:txBody>
      </p:sp>
      <p:sp>
        <p:nvSpPr>
          <p:cNvPr id="3" name="Title 2"/>
          <p:cNvSpPr>
            <a:spLocks noGrp="1"/>
          </p:cNvSpPr>
          <p:nvPr>
            <p:ph type="title"/>
          </p:nvPr>
        </p:nvSpPr>
        <p:spPr/>
        <p:txBody>
          <a:bodyPr/>
          <a:lstStyle/>
          <a:p>
            <a:r>
              <a:rPr lang="en-US" dirty="0" smtClean="0"/>
              <a:t>SBN Science Goals</a:t>
            </a:r>
            <a:endParaRPr lang="en-US" dirty="0"/>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Tree>
    <p:extLst>
      <p:ext uri="{BB962C8B-B14F-4D97-AF65-F5344CB8AC3E}">
        <p14:creationId xmlns:p14="http://schemas.microsoft.com/office/powerpoint/2010/main" val="1354414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SBN Proposal</a:t>
            </a:r>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8" name="Content Placeholder 2"/>
          <p:cNvSpPr>
            <a:spLocks noGrp="1"/>
          </p:cNvSpPr>
          <p:nvPr>
            <p:ph idx="1"/>
          </p:nvPr>
        </p:nvSpPr>
        <p:spPr>
          <a:xfrm>
            <a:off x="228600" y="1043046"/>
            <a:ext cx="8672513" cy="4987867"/>
          </a:xfrm>
        </p:spPr>
        <p:txBody>
          <a:bodyPr/>
          <a:lstStyle/>
          <a:p>
            <a:pPr marL="332394" lvl="0" indent="-332394" defTabSz="443186">
              <a:spcBef>
                <a:spcPts val="12900"/>
              </a:spcBef>
              <a:spcAft>
                <a:spcPts val="15000"/>
              </a:spcAft>
              <a:defRPr sz="1800">
                <a:uFillTx/>
              </a:defRPr>
            </a:pPr>
            <a:r>
              <a:rPr lang="en-US" sz="2000" dirty="0">
                <a:uFill>
                  <a:solidFill/>
                </a:uFill>
              </a:rPr>
              <a:t>Returned to the January </a:t>
            </a:r>
            <a:r>
              <a:rPr lang="en-US" sz="2000" u="sng" dirty="0">
                <a:uFill>
                  <a:solidFill/>
                </a:uFill>
              </a:rPr>
              <a:t>2015</a:t>
            </a:r>
            <a:r>
              <a:rPr lang="en-US" sz="2000" dirty="0">
                <a:uFill>
                  <a:solidFill/>
                </a:uFill>
              </a:rPr>
              <a:t> PAC </a:t>
            </a:r>
            <a:r>
              <a:rPr lang="en-US" sz="2000" dirty="0" smtClean="0">
                <a:uFill>
                  <a:solidFill/>
                </a:uFill>
              </a:rPr>
              <a:t>meeting </a:t>
            </a:r>
            <a:r>
              <a:rPr lang="en-US" sz="2000" dirty="0">
                <a:uFill>
                  <a:solidFill/>
                </a:uFill>
              </a:rPr>
              <a:t>with </a:t>
            </a:r>
            <a:r>
              <a:rPr lang="en-US" sz="2000" dirty="0" smtClean="0">
                <a:uFill>
                  <a:solidFill/>
                </a:uFill>
              </a:rPr>
              <a:t>an updated proposal:</a:t>
            </a:r>
          </a:p>
          <a:p>
            <a:pPr defTabSz="443186">
              <a:spcBef>
                <a:spcPts val="500"/>
              </a:spcBef>
              <a:defRPr sz="1800">
                <a:uFillTx/>
              </a:defRPr>
            </a:pPr>
            <a:endParaRPr lang="en-US" sz="1800" dirty="0" smtClean="0">
              <a:uFill>
                <a:solidFill/>
              </a:uFill>
            </a:endParaRPr>
          </a:p>
          <a:p>
            <a:pPr defTabSz="443186">
              <a:spcBef>
                <a:spcPts val="500"/>
              </a:spcBef>
              <a:defRPr sz="1800">
                <a:uFillTx/>
              </a:defRPr>
            </a:pPr>
            <a:endParaRPr lang="en-US" sz="1800" dirty="0">
              <a:uFill>
                <a:solidFill/>
              </a:uFill>
            </a:endParaRPr>
          </a:p>
          <a:p>
            <a:pPr defTabSz="443186">
              <a:spcBef>
                <a:spcPts val="500"/>
              </a:spcBef>
              <a:defRPr sz="1800">
                <a:uFillTx/>
              </a:defRPr>
            </a:pPr>
            <a:endParaRPr lang="en-US" sz="1800" dirty="0" smtClean="0">
              <a:uFill>
                <a:solidFill/>
              </a:uFill>
            </a:endParaRPr>
          </a:p>
          <a:p>
            <a:pPr defTabSz="443186">
              <a:spcBef>
                <a:spcPts val="500"/>
              </a:spcBef>
              <a:defRPr sz="1800">
                <a:uFillTx/>
              </a:defRPr>
            </a:pPr>
            <a:endParaRPr lang="en-US" sz="1800" dirty="0">
              <a:uFill>
                <a:solidFill/>
              </a:uFill>
            </a:endParaRPr>
          </a:p>
          <a:p>
            <a:pPr defTabSz="443186">
              <a:spcBef>
                <a:spcPts val="500"/>
              </a:spcBef>
              <a:defRPr sz="1800">
                <a:uFillTx/>
              </a:defRPr>
            </a:pPr>
            <a:endParaRPr lang="en-US" sz="1800" dirty="0" smtClean="0">
              <a:uFill>
                <a:solidFill/>
              </a:uFill>
            </a:endParaRPr>
          </a:p>
          <a:p>
            <a:pPr defTabSz="443186">
              <a:spcBef>
                <a:spcPts val="500"/>
              </a:spcBef>
              <a:defRPr sz="1800">
                <a:uFillTx/>
              </a:defRPr>
            </a:pPr>
            <a:endParaRPr lang="en-US" sz="1800" dirty="0">
              <a:uFill>
                <a:solidFill/>
              </a:uFill>
            </a:endParaRPr>
          </a:p>
          <a:p>
            <a:pPr defTabSz="443186">
              <a:spcBef>
                <a:spcPts val="500"/>
              </a:spcBef>
              <a:defRPr sz="1800">
                <a:uFillTx/>
              </a:defRPr>
            </a:pPr>
            <a:endParaRPr lang="en-US" sz="1800" dirty="0" smtClean="0">
              <a:uFill>
                <a:solidFill/>
              </a:uFill>
            </a:endParaRPr>
          </a:p>
          <a:p>
            <a:endParaRPr lang="en-US" dirty="0"/>
          </a:p>
        </p:txBody>
      </p:sp>
      <p:pic>
        <p:nvPicPr>
          <p:cNvPr id="9" name="Picture 8"/>
          <p:cNvPicPr/>
          <p:nvPr/>
        </p:nvPicPr>
        <p:blipFill>
          <a:blip r:embed="rId2">
            <a:extLst/>
          </a:blip>
          <a:stretch>
            <a:fillRect/>
          </a:stretch>
        </p:blipFill>
        <p:spPr>
          <a:xfrm>
            <a:off x="1309497" y="1133574"/>
            <a:ext cx="6525006" cy="1746440"/>
          </a:xfrm>
          <a:prstGeom prst="rect">
            <a:avLst/>
          </a:prstGeom>
        </p:spPr>
      </p:pic>
      <p:sp>
        <p:nvSpPr>
          <p:cNvPr id="10" name="TextBox 9"/>
          <p:cNvSpPr txBox="1"/>
          <p:nvPr/>
        </p:nvSpPr>
        <p:spPr>
          <a:xfrm>
            <a:off x="1335044" y="2607648"/>
            <a:ext cx="6522639" cy="646331"/>
          </a:xfrm>
          <a:prstGeom prst="rect">
            <a:avLst/>
          </a:prstGeom>
          <a:noFill/>
        </p:spPr>
        <p:txBody>
          <a:bodyPr wrap="none" rtlCol="0">
            <a:spAutoFit/>
          </a:bodyPr>
          <a:lstStyle/>
          <a:p>
            <a:pPr algn="ctr"/>
            <a:r>
              <a:rPr lang="en-US" sz="1800" dirty="0" smtClean="0"/>
              <a:t>Submitted jointly by ICARUS, </a:t>
            </a:r>
            <a:r>
              <a:rPr lang="en-US" sz="1800" dirty="0" err="1" smtClean="0"/>
              <a:t>MicroBooNE</a:t>
            </a:r>
            <a:r>
              <a:rPr lang="en-US" sz="1800" dirty="0" smtClean="0"/>
              <a:t> and SBND (LAr1-ND)</a:t>
            </a:r>
          </a:p>
          <a:p>
            <a:pPr algn="ctr"/>
            <a:r>
              <a:rPr lang="en-US" sz="1800" dirty="0">
                <a:hlinkClick r:id="rId3"/>
              </a:rPr>
              <a:t>http://sbn-docdb.fnal.gov:8080/</a:t>
            </a:r>
            <a:r>
              <a:rPr lang="en-US" sz="1800" dirty="0" err="1">
                <a:hlinkClick r:id="rId3"/>
              </a:rPr>
              <a:t>cgi</a:t>
            </a:r>
            <a:r>
              <a:rPr lang="en-US" sz="1800" dirty="0">
                <a:hlinkClick r:id="rId3"/>
              </a:rPr>
              <a:t>-bin/</a:t>
            </a:r>
            <a:r>
              <a:rPr lang="en-US" sz="1800" dirty="0" err="1">
                <a:hlinkClick r:id="rId3"/>
              </a:rPr>
              <a:t>ShowDocument?docid</a:t>
            </a:r>
            <a:r>
              <a:rPr lang="en-US" sz="1800" dirty="0">
                <a:hlinkClick r:id="rId3"/>
              </a:rPr>
              <a:t>=269</a:t>
            </a:r>
            <a:endParaRPr lang="en-US" sz="2000" dirty="0">
              <a:uFill>
                <a:solidFill/>
              </a:uFill>
            </a:endParaRPr>
          </a:p>
        </p:txBody>
      </p:sp>
      <p:sp>
        <p:nvSpPr>
          <p:cNvPr id="11" name="TextBox 10"/>
          <p:cNvSpPr txBox="1"/>
          <p:nvPr/>
        </p:nvSpPr>
        <p:spPr>
          <a:xfrm>
            <a:off x="1562100" y="3264313"/>
            <a:ext cx="4560100" cy="2139047"/>
          </a:xfrm>
          <a:prstGeom prst="rect">
            <a:avLst/>
          </a:prstGeom>
          <a:noFill/>
        </p:spPr>
        <p:txBody>
          <a:bodyPr wrap="square" rtlCol="0">
            <a:spAutoFit/>
          </a:bodyPr>
          <a:lstStyle/>
          <a:p>
            <a:pPr>
              <a:spcAft>
                <a:spcPts val="600"/>
              </a:spcAft>
            </a:pPr>
            <a:r>
              <a:rPr lang="en-US" sz="1800" dirty="0" smtClean="0"/>
              <a:t>Part I:   SBN Physics Program</a:t>
            </a:r>
          </a:p>
          <a:p>
            <a:pPr>
              <a:spcAft>
                <a:spcPts val="600"/>
              </a:spcAft>
            </a:pPr>
            <a:r>
              <a:rPr lang="en-US" sz="1800" dirty="0" smtClean="0"/>
              <a:t>Part II:  Near Detector Conceptual Design</a:t>
            </a:r>
          </a:p>
          <a:p>
            <a:pPr>
              <a:spcAft>
                <a:spcPts val="600"/>
              </a:spcAft>
            </a:pPr>
            <a:r>
              <a:rPr lang="en-US" sz="1800" dirty="0" smtClean="0"/>
              <a:t>Part III: T600 Design and Refurbishing</a:t>
            </a:r>
          </a:p>
          <a:p>
            <a:pPr>
              <a:spcAft>
                <a:spcPts val="600"/>
              </a:spcAft>
            </a:pPr>
            <a:r>
              <a:rPr lang="en-US" sz="1800" dirty="0" smtClean="0"/>
              <a:t>Part IV: Infrastructure and Civil Construction</a:t>
            </a:r>
          </a:p>
          <a:p>
            <a:pPr>
              <a:spcAft>
                <a:spcPts val="600"/>
              </a:spcAft>
            </a:pPr>
            <a:r>
              <a:rPr lang="en-US" sz="1800" dirty="0" smtClean="0"/>
              <a:t>Part V:  Booster Neutrino Beam</a:t>
            </a:r>
          </a:p>
          <a:p>
            <a:pPr>
              <a:spcAft>
                <a:spcPts val="600"/>
              </a:spcAft>
            </a:pPr>
            <a:r>
              <a:rPr lang="en-US" sz="1800" dirty="0" smtClean="0"/>
              <a:t>Part VI: Coordination and Schedule  </a:t>
            </a:r>
            <a:endParaRPr lang="en-US" sz="1800" dirty="0"/>
          </a:p>
        </p:txBody>
      </p:sp>
      <p:sp>
        <p:nvSpPr>
          <p:cNvPr id="12" name="TextBox 11"/>
          <p:cNvSpPr txBox="1"/>
          <p:nvPr/>
        </p:nvSpPr>
        <p:spPr>
          <a:xfrm>
            <a:off x="6450013" y="3483539"/>
            <a:ext cx="2163343" cy="1200328"/>
          </a:xfrm>
          <a:prstGeom prst="rect">
            <a:avLst/>
          </a:prstGeom>
          <a:noFill/>
          <a:ln>
            <a:solidFill>
              <a:srgbClr val="000090"/>
            </a:solidFill>
          </a:ln>
        </p:spPr>
        <p:txBody>
          <a:bodyPr wrap="square" rtlCol="0">
            <a:spAutoFit/>
          </a:bodyPr>
          <a:lstStyle/>
          <a:p>
            <a:pPr algn="ctr"/>
            <a:r>
              <a:rPr lang="en-US" dirty="0" smtClean="0"/>
              <a:t>Program Conceptual Design Report</a:t>
            </a:r>
          </a:p>
        </p:txBody>
      </p:sp>
      <p:sp>
        <p:nvSpPr>
          <p:cNvPr id="13" name="TextBox 12"/>
          <p:cNvSpPr txBox="1"/>
          <p:nvPr/>
        </p:nvSpPr>
        <p:spPr>
          <a:xfrm>
            <a:off x="2109597" y="5412240"/>
            <a:ext cx="4965701" cy="830997"/>
          </a:xfrm>
          <a:prstGeom prst="rect">
            <a:avLst/>
          </a:prstGeom>
          <a:noFill/>
          <a:ln>
            <a:solidFill>
              <a:srgbClr val="000090"/>
            </a:solidFill>
          </a:ln>
        </p:spPr>
        <p:txBody>
          <a:bodyPr wrap="square" rtlCol="0">
            <a:spAutoFit/>
          </a:bodyPr>
          <a:lstStyle/>
          <a:p>
            <a:pPr algn="ctr"/>
            <a:r>
              <a:rPr lang="en-US" dirty="0" smtClean="0"/>
              <a:t>Stage 1 Approval in February 2015</a:t>
            </a:r>
          </a:p>
          <a:p>
            <a:pPr algn="ctr"/>
            <a:r>
              <a:rPr lang="en-US" dirty="0" smtClean="0"/>
              <a:t>Goal: Operations with beam by 2018</a:t>
            </a:r>
          </a:p>
        </p:txBody>
      </p:sp>
    </p:spTree>
    <p:extLst>
      <p:ext uri="{BB962C8B-B14F-4D97-AF65-F5344CB8AC3E}">
        <p14:creationId xmlns:p14="http://schemas.microsoft.com/office/powerpoint/2010/main" val="1799664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SBN </a:t>
            </a:r>
            <a:r>
              <a:rPr lang="en-US" dirty="0" smtClean="0"/>
              <a:t>Work Breakdown</a:t>
            </a:r>
            <a:endParaRPr lang="en-US" dirty="0"/>
          </a:p>
        </p:txBody>
      </p:sp>
      <p:sp>
        <p:nvSpPr>
          <p:cNvPr id="5" name="Footer Placeholder 4"/>
          <p:cNvSpPr>
            <a:spLocks noGrp="1"/>
          </p:cNvSpPr>
          <p:nvPr>
            <p:ph type="ftr" sz="quarter" idx="3"/>
          </p:nvPr>
        </p:nvSpPr>
        <p:spPr/>
        <p:txBody>
          <a:bodyPr/>
          <a:lstStyle/>
          <a:p>
            <a:pPr>
              <a:defRPr/>
            </a:pPr>
            <a:r>
              <a:rPr lang="en-US" smtClean="0"/>
              <a:t>R. Rameka - January 2016 PAC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70" y="889250"/>
            <a:ext cx="8491560" cy="5210730"/>
          </a:xfrm>
          <a:prstGeom prst="rect">
            <a:avLst/>
          </a:prstGeom>
        </p:spPr>
      </p:pic>
    </p:spTree>
    <p:extLst>
      <p:ext uri="{BB962C8B-B14F-4D97-AF65-F5344CB8AC3E}">
        <p14:creationId xmlns:p14="http://schemas.microsoft.com/office/powerpoint/2010/main" val="97170219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FNAL_TemplateMac_060514.pot</Template>
  <TotalTime>4285</TotalTime>
  <Words>2864</Words>
  <Application>Microsoft Macintosh PowerPoint</Application>
  <PresentationFormat>On-screen Show (4:3)</PresentationFormat>
  <Paragraphs>555</Paragraphs>
  <Slides>42</Slides>
  <Notes>2</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FNAL_TemplateMac_060514</vt:lpstr>
      <vt:lpstr>Fermilab: Footer Only</vt:lpstr>
      <vt:lpstr>Short Baseline Neutrino Program (SBN)       </vt:lpstr>
      <vt:lpstr>Outline</vt:lpstr>
      <vt:lpstr>Charge to this PAC</vt:lpstr>
      <vt:lpstr>Charge to this PAC</vt:lpstr>
      <vt:lpstr>Scope of this talk</vt:lpstr>
      <vt:lpstr>SBN Program – Three detectors</vt:lpstr>
      <vt:lpstr>SBN Science Goals</vt:lpstr>
      <vt:lpstr>The SBN Proposal</vt:lpstr>
      <vt:lpstr>SBN Work Breakdown</vt:lpstr>
      <vt:lpstr>SBN Work Breakdown</vt:lpstr>
      <vt:lpstr>SBN Program – Three detectors</vt:lpstr>
      <vt:lpstr>Far Detector Building</vt:lpstr>
      <vt:lpstr>Far Detector Building Progress</vt:lpstr>
      <vt:lpstr>Making Carlo Smile</vt:lpstr>
      <vt:lpstr>January Progress</vt:lpstr>
      <vt:lpstr>Near Detector Building</vt:lpstr>
      <vt:lpstr>Scope of ICARUS Work at CERN (WA104)</vt:lpstr>
      <vt:lpstr>ICARUS Progress</vt:lpstr>
      <vt:lpstr>New Cryostat Construction</vt:lpstr>
      <vt:lpstr>SBND Detector</vt:lpstr>
      <vt:lpstr>TPC Participating Institutions</vt:lpstr>
      <vt:lpstr>TPC Electronics Components  </vt:lpstr>
      <vt:lpstr>Scope of Cryogenics Systems</vt:lpstr>
      <vt:lpstr>Far Detector Timeline</vt:lpstr>
      <vt:lpstr>Near Detector Timeline </vt:lpstr>
      <vt:lpstr>December 2015 Director’s Progress Review</vt:lpstr>
      <vt:lpstr>Review Committee</vt:lpstr>
      <vt:lpstr>Executive Summary and Highlights</vt:lpstr>
      <vt:lpstr>Major Concerns and Recommendations</vt:lpstr>
      <vt:lpstr>Program Response to Recommendations</vt:lpstr>
      <vt:lpstr>Resources to Execute the Program</vt:lpstr>
      <vt:lpstr>SBN Work Breakdown - Funding Source</vt:lpstr>
      <vt:lpstr>Proposed SBN Program Agreement Structure</vt:lpstr>
      <vt:lpstr>SBN Program Office</vt:lpstr>
      <vt:lpstr>Cosmogenic Background</vt:lpstr>
      <vt:lpstr>Cosmogenic Backgrounds</vt:lpstr>
      <vt:lpstr>Cosmogenic Backgrounds</vt:lpstr>
      <vt:lpstr>Detector Overburden</vt:lpstr>
      <vt:lpstr>Preliminary Cost Estimate for ICARUS CRT</vt:lpstr>
      <vt:lpstr>P5 Recommendations</vt:lpstr>
      <vt:lpstr>Coordination of Common Solutions</vt:lpstr>
      <vt:lpstr>Status Summary</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Regina Rameika</cp:lastModifiedBy>
  <cp:revision>186</cp:revision>
  <cp:lastPrinted>2014-01-20T19:40:21Z</cp:lastPrinted>
  <dcterms:created xsi:type="dcterms:W3CDTF">2014-01-03T20:18:13Z</dcterms:created>
  <dcterms:modified xsi:type="dcterms:W3CDTF">2016-01-19T13:25:17Z</dcterms:modified>
</cp:coreProperties>
</file>