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61"/>
  </p:notesMasterIdLst>
  <p:handoutMasterIdLst>
    <p:handoutMasterId r:id="rId62"/>
  </p:handoutMasterIdLst>
  <p:sldIdLst>
    <p:sldId id="500" r:id="rId2"/>
    <p:sldId id="647" r:id="rId3"/>
    <p:sldId id="648" r:id="rId4"/>
    <p:sldId id="502" r:id="rId5"/>
    <p:sldId id="586" r:id="rId6"/>
    <p:sldId id="587" r:id="rId7"/>
    <p:sldId id="588" r:id="rId8"/>
    <p:sldId id="589" r:id="rId9"/>
    <p:sldId id="650" r:id="rId10"/>
    <p:sldId id="590" r:id="rId11"/>
    <p:sldId id="663" r:id="rId12"/>
    <p:sldId id="664" r:id="rId13"/>
    <p:sldId id="661" r:id="rId14"/>
    <p:sldId id="662" r:id="rId15"/>
    <p:sldId id="660" r:id="rId16"/>
    <p:sldId id="674" r:id="rId17"/>
    <p:sldId id="675" r:id="rId18"/>
    <p:sldId id="592" r:id="rId19"/>
    <p:sldId id="611" r:id="rId20"/>
    <p:sldId id="612" r:id="rId21"/>
    <p:sldId id="613" r:id="rId22"/>
    <p:sldId id="614" r:id="rId23"/>
    <p:sldId id="615" r:id="rId24"/>
    <p:sldId id="616" r:id="rId25"/>
    <p:sldId id="617" r:id="rId26"/>
    <p:sldId id="618" r:id="rId27"/>
    <p:sldId id="619" r:id="rId28"/>
    <p:sldId id="620" r:id="rId29"/>
    <p:sldId id="670" r:id="rId30"/>
    <p:sldId id="655" r:id="rId31"/>
    <p:sldId id="656" r:id="rId32"/>
    <p:sldId id="657" r:id="rId33"/>
    <p:sldId id="624" r:id="rId34"/>
    <p:sldId id="625" r:id="rId35"/>
    <p:sldId id="626" r:id="rId36"/>
    <p:sldId id="627" r:id="rId37"/>
    <p:sldId id="628" r:id="rId38"/>
    <p:sldId id="630" r:id="rId39"/>
    <p:sldId id="597" r:id="rId40"/>
    <p:sldId id="598" r:id="rId41"/>
    <p:sldId id="599" r:id="rId42"/>
    <p:sldId id="600" r:id="rId43"/>
    <p:sldId id="601" r:id="rId44"/>
    <p:sldId id="602" r:id="rId45"/>
    <p:sldId id="603" r:id="rId46"/>
    <p:sldId id="604" r:id="rId47"/>
    <p:sldId id="610" r:id="rId48"/>
    <p:sldId id="639" r:id="rId49"/>
    <p:sldId id="644" r:id="rId50"/>
    <p:sldId id="645" r:id="rId51"/>
    <p:sldId id="669" r:id="rId52"/>
    <p:sldId id="671" r:id="rId53"/>
    <p:sldId id="668" r:id="rId54"/>
    <p:sldId id="672" r:id="rId55"/>
    <p:sldId id="673" r:id="rId56"/>
    <p:sldId id="651" r:id="rId57"/>
    <p:sldId id="652" r:id="rId58"/>
    <p:sldId id="653" r:id="rId59"/>
    <p:sldId id="654" r:id="rId6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CC"/>
    <a:srgbClr val="3333FF"/>
    <a:srgbClr val="99FF99"/>
    <a:srgbClr val="CCECFF"/>
    <a:srgbClr val="CCFFFF"/>
    <a:srgbClr val="00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09" autoAdjust="0"/>
    <p:restoredTop sz="94897" autoAdjust="0"/>
  </p:normalViewPr>
  <p:slideViewPr>
    <p:cSldViewPr>
      <p:cViewPr varScale="1">
        <p:scale>
          <a:sx n="40" d="100"/>
          <a:sy n="40" d="100"/>
        </p:scale>
        <p:origin x="950" y="3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39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Davis\Meetings\Networking%20meetings\Multidomain\MultiDomain%20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boxsrv\Dropbox\Universitat\Shared%20LGIFRE-ACASTRO\results\Results%20MiniNet%20MultiDomain\MultiDomain%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7194270606272E-2"/>
          <c:y val="3.2286494842362852E-2"/>
          <c:w val="0.90005047834813812"/>
          <c:h val="0.89486246720734708"/>
        </c:manualLayout>
      </c:layout>
      <c:lineChart>
        <c:grouping val="standard"/>
        <c:varyColors val="0"/>
        <c:ser>
          <c:idx val="2"/>
          <c:order val="0"/>
          <c:tx>
            <c:strRef>
              <c:f>'Pb Intra+Inter'!$C$2</c:f>
              <c:strCache>
                <c:ptCount val="1"/>
                <c:pt idx="0">
                  <c:v>%Pb Dom0/Dom2 w/o Inter</c:v>
                </c:pt>
              </c:strCache>
            </c:strRef>
          </c:tx>
          <c:spPr>
            <a:ln>
              <a:solidFill>
                <a:srgbClr val="C00000"/>
              </a:solidFill>
              <a:prstDash val="dash"/>
            </a:ln>
          </c:spPr>
          <c:marker>
            <c:symbol val="none"/>
          </c:marker>
          <c:cat>
            <c:numRef>
              <c:f>'Pb Intra+Inter'!$B$3:$B$7</c:f>
              <c:numCache>
                <c:formatCode>General</c:formatCode>
                <c:ptCount val="5"/>
                <c:pt idx="0">
                  <c:v>10</c:v>
                </c:pt>
                <c:pt idx="1">
                  <c:v>20</c:v>
                </c:pt>
                <c:pt idx="2">
                  <c:v>30</c:v>
                </c:pt>
                <c:pt idx="3">
                  <c:v>40</c:v>
                </c:pt>
                <c:pt idx="4">
                  <c:v>50</c:v>
                </c:pt>
              </c:numCache>
            </c:numRef>
          </c:cat>
          <c:val>
            <c:numRef>
              <c:f>'Pb Intra+Inter'!$C$3:$C$7</c:f>
              <c:numCache>
                <c:formatCode>General</c:formatCode>
                <c:ptCount val="5"/>
                <c:pt idx="0">
                  <c:v>0.14349999999999999</c:v>
                </c:pt>
                <c:pt idx="1">
                  <c:v>0.14349999999999999</c:v>
                </c:pt>
                <c:pt idx="2">
                  <c:v>0.14349999999999999</c:v>
                </c:pt>
                <c:pt idx="3">
                  <c:v>0.14349999999999999</c:v>
                </c:pt>
                <c:pt idx="4">
                  <c:v>0.14349999999999999</c:v>
                </c:pt>
              </c:numCache>
            </c:numRef>
          </c:val>
          <c:smooth val="0"/>
        </c:ser>
        <c:ser>
          <c:idx val="0"/>
          <c:order val="1"/>
          <c:tx>
            <c:strRef>
              <c:f>'Pb Intra+Inter'!$D$2</c:f>
              <c:strCache>
                <c:ptCount val="1"/>
                <c:pt idx="0">
                  <c:v>%Pb Dom1 w/o Inter</c:v>
                </c:pt>
              </c:strCache>
            </c:strRef>
          </c:tx>
          <c:spPr>
            <a:ln>
              <a:solidFill>
                <a:srgbClr val="92D050"/>
              </a:solidFill>
              <a:prstDash val="dash"/>
            </a:ln>
          </c:spPr>
          <c:marker>
            <c:symbol val="none"/>
          </c:marker>
          <c:cat>
            <c:numRef>
              <c:f>'Pb Intra+Inter'!$B$3:$B$7</c:f>
              <c:numCache>
                <c:formatCode>General</c:formatCode>
                <c:ptCount val="5"/>
                <c:pt idx="0">
                  <c:v>10</c:v>
                </c:pt>
                <c:pt idx="1">
                  <c:v>20</c:v>
                </c:pt>
                <c:pt idx="2">
                  <c:v>30</c:v>
                </c:pt>
                <c:pt idx="3">
                  <c:v>40</c:v>
                </c:pt>
                <c:pt idx="4">
                  <c:v>50</c:v>
                </c:pt>
              </c:numCache>
            </c:numRef>
          </c:cat>
          <c:val>
            <c:numRef>
              <c:f>'Pb Intra+Inter'!$D$3:$D$7</c:f>
              <c:numCache>
                <c:formatCode>General</c:formatCode>
                <c:ptCount val="5"/>
                <c:pt idx="0">
                  <c:v>0.129</c:v>
                </c:pt>
                <c:pt idx="1">
                  <c:v>0.129</c:v>
                </c:pt>
                <c:pt idx="2">
                  <c:v>0.129</c:v>
                </c:pt>
                <c:pt idx="3">
                  <c:v>0.129</c:v>
                </c:pt>
                <c:pt idx="4">
                  <c:v>0.129</c:v>
                </c:pt>
              </c:numCache>
            </c:numRef>
          </c:val>
          <c:smooth val="0"/>
        </c:ser>
        <c:dLbls>
          <c:showLegendKey val="0"/>
          <c:showVal val="0"/>
          <c:showCatName val="0"/>
          <c:showSerName val="0"/>
          <c:showPercent val="0"/>
          <c:showBubbleSize val="0"/>
        </c:dLbls>
        <c:marker val="1"/>
        <c:smooth val="0"/>
        <c:axId val="1172178816"/>
        <c:axId val="1172215776"/>
      </c:lineChart>
      <c:lineChart>
        <c:grouping val="standard"/>
        <c:varyColors val="0"/>
        <c:ser>
          <c:idx val="3"/>
          <c:order val="2"/>
          <c:tx>
            <c:strRef>
              <c:f>'Pb Intra+Inter'!$E$2</c:f>
              <c:strCache>
                <c:ptCount val="1"/>
                <c:pt idx="0">
                  <c:v>%Pb Dom0/Dom2 w/ Inter</c:v>
                </c:pt>
              </c:strCache>
            </c:strRef>
          </c:tx>
          <c:spPr>
            <a:ln>
              <a:solidFill>
                <a:srgbClr val="C00000"/>
              </a:solidFill>
              <a:prstDash val="solid"/>
            </a:ln>
          </c:spPr>
          <c:marker>
            <c:symbol val="none"/>
          </c:marker>
          <c:cat>
            <c:numRef>
              <c:f>'Pb Intra+Inter'!$B$3:$B$7</c:f>
              <c:numCache>
                <c:formatCode>General</c:formatCode>
                <c:ptCount val="5"/>
                <c:pt idx="0">
                  <c:v>10</c:v>
                </c:pt>
                <c:pt idx="1">
                  <c:v>20</c:v>
                </c:pt>
                <c:pt idx="2">
                  <c:v>30</c:v>
                </c:pt>
                <c:pt idx="3">
                  <c:v>40</c:v>
                </c:pt>
                <c:pt idx="4">
                  <c:v>50</c:v>
                </c:pt>
              </c:numCache>
            </c:numRef>
          </c:cat>
          <c:val>
            <c:numRef>
              <c:f>'Pb Intra+Inter'!$E$3:$E$7</c:f>
              <c:numCache>
                <c:formatCode>General</c:formatCode>
                <c:ptCount val="5"/>
                <c:pt idx="0">
                  <c:v>0.19745779999999999</c:v>
                </c:pt>
                <c:pt idx="1">
                  <c:v>0.33464499999999997</c:v>
                </c:pt>
                <c:pt idx="2">
                  <c:v>0.52320630000000001</c:v>
                </c:pt>
                <c:pt idx="3">
                  <c:v>0.7051193</c:v>
                </c:pt>
                <c:pt idx="4">
                  <c:v>0.92884569999999989</c:v>
                </c:pt>
              </c:numCache>
            </c:numRef>
          </c:val>
          <c:smooth val="0"/>
        </c:ser>
        <c:ser>
          <c:idx val="4"/>
          <c:order val="3"/>
          <c:tx>
            <c:strRef>
              <c:f>'Pb Intra+Inter'!$F$2</c:f>
              <c:strCache>
                <c:ptCount val="1"/>
                <c:pt idx="0">
                  <c:v>%Pb Dom1 w/ Inter</c:v>
                </c:pt>
              </c:strCache>
            </c:strRef>
          </c:tx>
          <c:spPr>
            <a:ln>
              <a:solidFill>
                <a:srgbClr val="92D050"/>
              </a:solidFill>
              <a:prstDash val="solid"/>
            </a:ln>
          </c:spPr>
          <c:marker>
            <c:symbol val="none"/>
          </c:marker>
          <c:cat>
            <c:numRef>
              <c:f>'Pb Intra+Inter'!$B$3:$B$7</c:f>
              <c:numCache>
                <c:formatCode>General</c:formatCode>
                <c:ptCount val="5"/>
                <c:pt idx="0">
                  <c:v>10</c:v>
                </c:pt>
                <c:pt idx="1">
                  <c:v>20</c:v>
                </c:pt>
                <c:pt idx="2">
                  <c:v>30</c:v>
                </c:pt>
                <c:pt idx="3">
                  <c:v>40</c:v>
                </c:pt>
                <c:pt idx="4">
                  <c:v>50</c:v>
                </c:pt>
              </c:numCache>
            </c:numRef>
          </c:cat>
          <c:val>
            <c:numRef>
              <c:f>'Pb Intra+Inter'!$F$3:$F$7</c:f>
              <c:numCache>
                <c:formatCode>General</c:formatCode>
                <c:ptCount val="5"/>
                <c:pt idx="0">
                  <c:v>0.13100000000000001</c:v>
                </c:pt>
                <c:pt idx="1">
                  <c:v>0.15646056</c:v>
                </c:pt>
                <c:pt idx="2">
                  <c:v>0.18612161000000002</c:v>
                </c:pt>
                <c:pt idx="3">
                  <c:v>0.23118590999999999</c:v>
                </c:pt>
                <c:pt idx="4">
                  <c:v>0.26467061000000003</c:v>
                </c:pt>
              </c:numCache>
            </c:numRef>
          </c:val>
          <c:smooth val="0"/>
        </c:ser>
        <c:dLbls>
          <c:showLegendKey val="0"/>
          <c:showVal val="0"/>
          <c:showCatName val="0"/>
          <c:showSerName val="0"/>
          <c:showPercent val="0"/>
          <c:showBubbleSize val="0"/>
        </c:dLbls>
        <c:marker val="1"/>
        <c:smooth val="0"/>
        <c:axId val="1172216896"/>
        <c:axId val="1172204016"/>
      </c:lineChart>
      <c:catAx>
        <c:axId val="1172178816"/>
        <c:scaling>
          <c:orientation val="minMax"/>
        </c:scaling>
        <c:delete val="0"/>
        <c:axPos val="b"/>
        <c:numFmt formatCode="General" sourceLinked="1"/>
        <c:majorTickMark val="in"/>
        <c:minorTickMark val="none"/>
        <c:tickLblPos val="nextTo"/>
        <c:crossAx val="1172215776"/>
        <c:crosses val="autoZero"/>
        <c:auto val="1"/>
        <c:lblAlgn val="ctr"/>
        <c:lblOffset val="100"/>
        <c:tickLblSkip val="1"/>
        <c:noMultiLvlLbl val="0"/>
      </c:catAx>
      <c:valAx>
        <c:axId val="1172215776"/>
        <c:scaling>
          <c:orientation val="minMax"/>
          <c:max val="1"/>
          <c:min val="0"/>
        </c:scaling>
        <c:delete val="0"/>
        <c:axPos val="l"/>
        <c:numFmt formatCode="General" sourceLinked="1"/>
        <c:majorTickMark val="in"/>
        <c:minorTickMark val="in"/>
        <c:tickLblPos val="nextTo"/>
        <c:crossAx val="1172178816"/>
        <c:crosses val="autoZero"/>
        <c:crossBetween val="midCat"/>
        <c:majorUnit val="0.25"/>
      </c:valAx>
      <c:valAx>
        <c:axId val="1172204016"/>
        <c:scaling>
          <c:orientation val="minMax"/>
          <c:max val="1"/>
          <c:min val="0"/>
        </c:scaling>
        <c:delete val="0"/>
        <c:axPos val="r"/>
        <c:numFmt formatCode="General" sourceLinked="1"/>
        <c:majorTickMark val="in"/>
        <c:minorTickMark val="in"/>
        <c:tickLblPos val="none"/>
        <c:crossAx val="1172216896"/>
        <c:crosses val="max"/>
        <c:crossBetween val="midCat"/>
        <c:majorUnit val="0.25"/>
      </c:valAx>
      <c:catAx>
        <c:axId val="1172216896"/>
        <c:scaling>
          <c:orientation val="minMax"/>
        </c:scaling>
        <c:delete val="0"/>
        <c:axPos val="t"/>
        <c:numFmt formatCode="General" sourceLinked="1"/>
        <c:majorTickMark val="in"/>
        <c:minorTickMark val="none"/>
        <c:tickLblPos val="none"/>
        <c:crossAx val="1172204016"/>
        <c:crosses val="max"/>
        <c:auto val="1"/>
        <c:lblAlgn val="ctr"/>
        <c:lblOffset val="100"/>
        <c:noMultiLvlLbl val="0"/>
      </c:catAx>
    </c:plotArea>
    <c:legend>
      <c:legendPos val="r"/>
      <c:layout>
        <c:manualLayout>
          <c:xMode val="edge"/>
          <c:yMode val="edge"/>
          <c:x val="0.11115376426224965"/>
          <c:y val="0.11880637780382666"/>
          <c:w val="0.39328135578623019"/>
          <c:h val="0.17641090553632258"/>
        </c:manualLayout>
      </c:layout>
      <c:overlay val="0"/>
    </c:legend>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7194270606272E-2"/>
          <c:y val="3.2286494842362852E-2"/>
          <c:w val="0.90005047834813812"/>
          <c:h val="0.89486246720734708"/>
        </c:manualLayout>
      </c:layout>
      <c:lineChart>
        <c:grouping val="standard"/>
        <c:varyColors val="0"/>
        <c:ser>
          <c:idx val="1"/>
          <c:order val="0"/>
          <c:tx>
            <c:strRef>
              <c:f>'Pb Intra+Inter'!$G$2</c:f>
              <c:strCache>
                <c:ptCount val="1"/>
                <c:pt idx="0">
                  <c:v>%Pb Inter w/ Intra</c:v>
                </c:pt>
              </c:strCache>
            </c:strRef>
          </c:tx>
          <c:spPr>
            <a:ln>
              <a:solidFill>
                <a:srgbClr val="00B0F0"/>
              </a:solidFill>
            </a:ln>
          </c:spPr>
          <c:marker>
            <c:symbol val="none"/>
          </c:marker>
          <c:cat>
            <c:numRef>
              <c:f>'Pb Intra+Inter'!$B$3:$B$9</c:f>
              <c:numCache>
                <c:formatCode>General</c:formatCode>
                <c:ptCount val="7"/>
                <c:pt idx="0">
                  <c:v>10</c:v>
                </c:pt>
                <c:pt idx="1">
                  <c:v>20</c:v>
                </c:pt>
                <c:pt idx="2">
                  <c:v>30</c:v>
                </c:pt>
                <c:pt idx="3">
                  <c:v>40</c:v>
                </c:pt>
                <c:pt idx="4">
                  <c:v>50</c:v>
                </c:pt>
              </c:numCache>
            </c:numRef>
          </c:cat>
          <c:val>
            <c:numRef>
              <c:f>'Pb Intra+Inter'!$G$3:$G$7</c:f>
              <c:numCache>
                <c:formatCode>General</c:formatCode>
                <c:ptCount val="5"/>
                <c:pt idx="0">
                  <c:v>4.2050000000000001</c:v>
                </c:pt>
                <c:pt idx="1">
                  <c:v>8.5710000000000015</c:v>
                </c:pt>
                <c:pt idx="2">
                  <c:v>14.426999999999998</c:v>
                </c:pt>
                <c:pt idx="3">
                  <c:v>20.09</c:v>
                </c:pt>
                <c:pt idx="4">
                  <c:v>26.482999999999997</c:v>
                </c:pt>
              </c:numCache>
            </c:numRef>
          </c:val>
          <c:smooth val="0"/>
        </c:ser>
        <c:dLbls>
          <c:showLegendKey val="0"/>
          <c:showVal val="0"/>
          <c:showCatName val="0"/>
          <c:showSerName val="0"/>
          <c:showPercent val="0"/>
          <c:showBubbleSize val="0"/>
        </c:dLbls>
        <c:marker val="1"/>
        <c:smooth val="0"/>
        <c:axId val="1172211856"/>
        <c:axId val="1172220816"/>
      </c:lineChart>
      <c:lineChart>
        <c:grouping val="standard"/>
        <c:varyColors val="0"/>
        <c:ser>
          <c:idx val="2"/>
          <c:order val="1"/>
          <c:tx>
            <c:strRef>
              <c:f>'Pb Intra+Inter'!$H$2</c:f>
              <c:strCache>
                <c:ptCount val="1"/>
              </c:strCache>
            </c:strRef>
          </c:tx>
          <c:marker>
            <c:symbol val="none"/>
          </c:marker>
          <c:cat>
            <c:numRef>
              <c:f>'Pb Intra+Inter'!$B$3:$B$7</c:f>
              <c:numCache>
                <c:formatCode>General</c:formatCode>
                <c:ptCount val="5"/>
                <c:pt idx="0">
                  <c:v>10</c:v>
                </c:pt>
                <c:pt idx="1">
                  <c:v>20</c:v>
                </c:pt>
                <c:pt idx="2">
                  <c:v>30</c:v>
                </c:pt>
                <c:pt idx="3">
                  <c:v>40</c:v>
                </c:pt>
                <c:pt idx="4">
                  <c:v>50</c:v>
                </c:pt>
              </c:numCache>
            </c:numRef>
          </c:cat>
          <c:val>
            <c:numRef>
              <c:f>'Pb Intra+Inter'!$H$3:$H$7</c:f>
              <c:numCache>
                <c:formatCode>General</c:formatCode>
                <c:ptCount val="5"/>
                <c:pt idx="0">
                  <c:v>-1</c:v>
                </c:pt>
                <c:pt idx="1">
                  <c:v>-1</c:v>
                </c:pt>
                <c:pt idx="2">
                  <c:v>-1</c:v>
                </c:pt>
                <c:pt idx="3">
                  <c:v>-1</c:v>
                </c:pt>
                <c:pt idx="4">
                  <c:v>-1</c:v>
                </c:pt>
              </c:numCache>
            </c:numRef>
          </c:val>
          <c:smooth val="0"/>
        </c:ser>
        <c:dLbls>
          <c:showLegendKey val="0"/>
          <c:showVal val="0"/>
          <c:showCatName val="0"/>
          <c:showSerName val="0"/>
          <c:showPercent val="0"/>
          <c:showBubbleSize val="0"/>
        </c:dLbls>
        <c:marker val="1"/>
        <c:smooth val="0"/>
        <c:axId val="1172221936"/>
        <c:axId val="1172220256"/>
      </c:lineChart>
      <c:catAx>
        <c:axId val="1172211856"/>
        <c:scaling>
          <c:orientation val="minMax"/>
        </c:scaling>
        <c:delete val="0"/>
        <c:axPos val="b"/>
        <c:numFmt formatCode="General" sourceLinked="1"/>
        <c:majorTickMark val="in"/>
        <c:minorTickMark val="none"/>
        <c:tickLblPos val="nextTo"/>
        <c:crossAx val="1172220816"/>
        <c:crosses val="autoZero"/>
        <c:auto val="1"/>
        <c:lblAlgn val="ctr"/>
        <c:lblOffset val="100"/>
        <c:tickLblSkip val="1"/>
        <c:noMultiLvlLbl val="0"/>
      </c:catAx>
      <c:valAx>
        <c:axId val="1172220816"/>
        <c:scaling>
          <c:orientation val="minMax"/>
          <c:max val="30"/>
          <c:min val="0"/>
        </c:scaling>
        <c:delete val="0"/>
        <c:axPos val="l"/>
        <c:numFmt formatCode="General" sourceLinked="1"/>
        <c:majorTickMark val="in"/>
        <c:minorTickMark val="none"/>
        <c:tickLblPos val="nextTo"/>
        <c:crossAx val="1172211856"/>
        <c:crosses val="autoZero"/>
        <c:crossBetween val="midCat"/>
        <c:majorUnit val="5"/>
      </c:valAx>
      <c:valAx>
        <c:axId val="1172220256"/>
        <c:scaling>
          <c:orientation val="minMax"/>
          <c:max val="30"/>
          <c:min val="0"/>
        </c:scaling>
        <c:delete val="0"/>
        <c:axPos val="r"/>
        <c:numFmt formatCode="General" sourceLinked="1"/>
        <c:majorTickMark val="in"/>
        <c:minorTickMark val="none"/>
        <c:tickLblPos val="none"/>
        <c:crossAx val="1172221936"/>
        <c:crosses val="max"/>
        <c:crossBetween val="midCat"/>
        <c:majorUnit val="5"/>
      </c:valAx>
      <c:catAx>
        <c:axId val="1172221936"/>
        <c:scaling>
          <c:orientation val="minMax"/>
        </c:scaling>
        <c:delete val="0"/>
        <c:axPos val="t"/>
        <c:numFmt formatCode="General" sourceLinked="1"/>
        <c:majorTickMark val="in"/>
        <c:minorTickMark val="none"/>
        <c:tickLblPos val="none"/>
        <c:crossAx val="1172220256"/>
        <c:crosses val="max"/>
        <c:auto val="1"/>
        <c:lblAlgn val="ctr"/>
        <c:lblOffset val="100"/>
        <c:tickLblSkip val="1"/>
        <c:noMultiLvlLbl val="0"/>
      </c:catAx>
    </c:plotArea>
    <c:legend>
      <c:legendPos val="r"/>
      <c:legendEntry>
        <c:idx val="1"/>
        <c:delete val="1"/>
      </c:legendEntry>
      <c:layout>
        <c:manualLayout>
          <c:xMode val="edge"/>
          <c:yMode val="edge"/>
          <c:x val="0.10414237139292817"/>
          <c:y val="0.26130005566479125"/>
          <c:w val="0.25548374654238037"/>
          <c:h val="0.10517142168243225"/>
        </c:manualLayout>
      </c:layout>
      <c:overlay val="0"/>
    </c:legend>
    <c:plotVisOnly val="1"/>
    <c:dispBlanksAs val="gap"/>
    <c:showDLblsOverMax val="0"/>
  </c:chart>
  <c:spPr>
    <a:ln>
      <a:solidFill>
        <a:schemeClr val="tx1"/>
      </a:solidFill>
    </a:ln>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75" cy="479403"/>
          </a:xfrm>
          <a:prstGeom prst="rect">
            <a:avLst/>
          </a:prstGeom>
        </p:spPr>
        <p:txBody>
          <a:bodyPr vert="horz" lIns="95069" tIns="47534" rIns="95069" bIns="47534" rtlCol="0"/>
          <a:lstStyle>
            <a:lvl1pPr algn="l">
              <a:defRPr sz="1200"/>
            </a:lvl1pPr>
          </a:lstStyle>
          <a:p>
            <a:endParaRPr lang="en-US"/>
          </a:p>
        </p:txBody>
      </p:sp>
      <p:sp>
        <p:nvSpPr>
          <p:cNvPr id="3" name="Date Placeholder 2"/>
          <p:cNvSpPr>
            <a:spLocks noGrp="1"/>
          </p:cNvSpPr>
          <p:nvPr>
            <p:ph type="dt" sz="quarter" idx="1"/>
          </p:nvPr>
        </p:nvSpPr>
        <p:spPr>
          <a:xfrm>
            <a:off x="4143064" y="0"/>
            <a:ext cx="3170475" cy="479403"/>
          </a:xfrm>
          <a:prstGeom prst="rect">
            <a:avLst/>
          </a:prstGeom>
        </p:spPr>
        <p:txBody>
          <a:bodyPr vert="horz" lIns="95069" tIns="47534" rIns="95069" bIns="47534" rtlCol="0"/>
          <a:lstStyle>
            <a:lvl1pPr algn="r">
              <a:defRPr sz="1200"/>
            </a:lvl1pPr>
          </a:lstStyle>
          <a:p>
            <a:fld id="{9D382884-2BA1-46FA-921D-227E0590205E}" type="datetimeFigureOut">
              <a:rPr lang="en-US" smtClean="0"/>
              <a:pPr/>
              <a:t>2/18/2016</a:t>
            </a:fld>
            <a:endParaRPr lang="en-US"/>
          </a:p>
        </p:txBody>
      </p:sp>
      <p:sp>
        <p:nvSpPr>
          <p:cNvPr id="4" name="Footer Placeholder 3"/>
          <p:cNvSpPr>
            <a:spLocks noGrp="1"/>
          </p:cNvSpPr>
          <p:nvPr>
            <p:ph type="ftr" sz="quarter" idx="2"/>
          </p:nvPr>
        </p:nvSpPr>
        <p:spPr>
          <a:xfrm>
            <a:off x="0" y="9120156"/>
            <a:ext cx="3170475" cy="479403"/>
          </a:xfrm>
          <a:prstGeom prst="rect">
            <a:avLst/>
          </a:prstGeom>
        </p:spPr>
        <p:txBody>
          <a:bodyPr vert="horz" lIns="95069" tIns="47534" rIns="95069" bIns="47534" rtlCol="0" anchor="b"/>
          <a:lstStyle>
            <a:lvl1pPr algn="l">
              <a:defRPr sz="1200"/>
            </a:lvl1pPr>
          </a:lstStyle>
          <a:p>
            <a:endParaRPr lang="en-US"/>
          </a:p>
        </p:txBody>
      </p:sp>
      <p:sp>
        <p:nvSpPr>
          <p:cNvPr id="5" name="Slide Number Placeholder 4"/>
          <p:cNvSpPr>
            <a:spLocks noGrp="1"/>
          </p:cNvSpPr>
          <p:nvPr>
            <p:ph type="sldNum" sz="quarter" idx="3"/>
          </p:nvPr>
        </p:nvSpPr>
        <p:spPr>
          <a:xfrm>
            <a:off x="4143064" y="9120156"/>
            <a:ext cx="3170475" cy="479403"/>
          </a:xfrm>
          <a:prstGeom prst="rect">
            <a:avLst/>
          </a:prstGeom>
        </p:spPr>
        <p:txBody>
          <a:bodyPr vert="horz" lIns="95069" tIns="47534" rIns="95069" bIns="47534" rtlCol="0" anchor="b"/>
          <a:lstStyle>
            <a:lvl1pPr algn="r">
              <a:defRPr sz="1200"/>
            </a:lvl1pPr>
          </a:lstStyle>
          <a:p>
            <a:fld id="{C4057D3C-D5E3-4792-A6BB-0B2FC829DA1E}" type="slidenum">
              <a:rPr lang="en-US" smtClean="0"/>
              <a:pPr/>
              <a:t>‹#›</a:t>
            </a:fld>
            <a:endParaRPr lang="en-US"/>
          </a:p>
        </p:txBody>
      </p:sp>
    </p:spTree>
    <p:extLst>
      <p:ext uri="{BB962C8B-B14F-4D97-AF65-F5344CB8AC3E}">
        <p14:creationId xmlns:p14="http://schemas.microsoft.com/office/powerpoint/2010/main" val="22217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8" tIns="48325" rIns="96648" bIns="48325"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48" tIns="48325" rIns="96648" bIns="48325" rtlCol="0"/>
          <a:lstStyle>
            <a:lvl1pPr algn="r">
              <a:defRPr sz="1300"/>
            </a:lvl1pPr>
          </a:lstStyle>
          <a:p>
            <a:fld id="{272C5258-ABD1-4605-8721-A9D80029ED7B}" type="datetimeFigureOut">
              <a:rPr lang="en-US" smtClean="0"/>
              <a:pPr/>
              <a:t>2/18/2016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8" tIns="48325" rIns="96648" bIns="483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8" tIns="48325" rIns="96648"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8" tIns="48325" rIns="96648" bIns="48325" rtlCol="0" anchor="b"/>
          <a:lstStyle>
            <a:lvl1pPr algn="r">
              <a:defRPr sz="1300"/>
            </a:lvl1pPr>
          </a:lstStyle>
          <a:p>
            <a:fld id="{A26F66EB-8F5B-4D74-BC5C-F38C69B1714D}" type="slidenum">
              <a:rPr lang="en-US" smtClean="0"/>
              <a:pPr/>
              <a:t>‹#›</a:t>
            </a:fld>
            <a:endParaRPr lang="en-US"/>
          </a:p>
        </p:txBody>
      </p:sp>
    </p:spTree>
    <p:extLst>
      <p:ext uri="{BB962C8B-B14F-4D97-AF65-F5344CB8AC3E}">
        <p14:creationId xmlns:p14="http://schemas.microsoft.com/office/powerpoint/2010/main" val="29189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_ENREF_6"/><Relationship Id="rId13" Type="http://schemas.openxmlformats.org/officeDocument/2006/relationships/hyperlink" Target="#_ENREF_11"/><Relationship Id="rId18" Type="http://schemas.openxmlformats.org/officeDocument/2006/relationships/hyperlink" Target="#_ENREF_18"/><Relationship Id="rId26" Type="http://schemas.openxmlformats.org/officeDocument/2006/relationships/hyperlink" Target="#_ENREF_26"/><Relationship Id="rId3" Type="http://schemas.openxmlformats.org/officeDocument/2006/relationships/hyperlink" Target="#_ENREF_1"/><Relationship Id="rId21" Type="http://schemas.openxmlformats.org/officeDocument/2006/relationships/hyperlink" Target="#_ENREF_21"/><Relationship Id="rId7" Type="http://schemas.openxmlformats.org/officeDocument/2006/relationships/hyperlink" Target="#_ENREF_5"/><Relationship Id="rId12" Type="http://schemas.openxmlformats.org/officeDocument/2006/relationships/hyperlink" Target="#_ENREF_10"/><Relationship Id="rId17" Type="http://schemas.openxmlformats.org/officeDocument/2006/relationships/hyperlink" Target="#_ENREF_15"/><Relationship Id="rId25" Type="http://schemas.openxmlformats.org/officeDocument/2006/relationships/hyperlink" Target="#_ENREF_25"/><Relationship Id="rId2" Type="http://schemas.openxmlformats.org/officeDocument/2006/relationships/slide" Target="../slides/slide33.xml"/><Relationship Id="rId16" Type="http://schemas.openxmlformats.org/officeDocument/2006/relationships/hyperlink" Target="#_ENREF_14"/><Relationship Id="rId20" Type="http://schemas.openxmlformats.org/officeDocument/2006/relationships/hyperlink" Target="#_ENREF_20"/><Relationship Id="rId29" Type="http://schemas.openxmlformats.org/officeDocument/2006/relationships/hyperlink" Target="#_ENREF_33"/><Relationship Id="rId1" Type="http://schemas.openxmlformats.org/officeDocument/2006/relationships/notesMaster" Target="../notesMasters/notesMaster1.xml"/><Relationship Id="rId6" Type="http://schemas.openxmlformats.org/officeDocument/2006/relationships/hyperlink" Target="#_ENREF_4"/><Relationship Id="rId11" Type="http://schemas.openxmlformats.org/officeDocument/2006/relationships/hyperlink" Target="#_ENREF_9"/><Relationship Id="rId24" Type="http://schemas.openxmlformats.org/officeDocument/2006/relationships/hyperlink" Target="#_ENREF_24"/><Relationship Id="rId5" Type="http://schemas.openxmlformats.org/officeDocument/2006/relationships/hyperlink" Target="#_ENREF_3"/><Relationship Id="rId15" Type="http://schemas.openxmlformats.org/officeDocument/2006/relationships/hyperlink" Target="#_ENREF_13"/><Relationship Id="rId23" Type="http://schemas.openxmlformats.org/officeDocument/2006/relationships/hyperlink" Target="#_ENREF_23"/><Relationship Id="rId28" Type="http://schemas.openxmlformats.org/officeDocument/2006/relationships/hyperlink" Target="#_ENREF_32"/><Relationship Id="rId10" Type="http://schemas.openxmlformats.org/officeDocument/2006/relationships/hyperlink" Target="#_ENREF_8"/><Relationship Id="rId19" Type="http://schemas.openxmlformats.org/officeDocument/2006/relationships/hyperlink" Target="#_ENREF_19"/><Relationship Id="rId4" Type="http://schemas.openxmlformats.org/officeDocument/2006/relationships/hyperlink" Target="#_ENREF_2"/><Relationship Id="rId9" Type="http://schemas.openxmlformats.org/officeDocument/2006/relationships/hyperlink" Target="#_ENREF_7"/><Relationship Id="rId14" Type="http://schemas.openxmlformats.org/officeDocument/2006/relationships/hyperlink" Target="#_ENREF_12"/><Relationship Id="rId22" Type="http://schemas.openxmlformats.org/officeDocument/2006/relationships/hyperlink" Target="#_ENREF_22"/><Relationship Id="rId27" Type="http://schemas.openxmlformats.org/officeDocument/2006/relationships/hyperlink" Target="#_ENREF_27"/><Relationship Id="rId30" Type="http://schemas.openxmlformats.org/officeDocument/2006/relationships/hyperlink" Target="#_ENREF_34"/></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26F66EB-8F5B-4D74-BC5C-F38C69B1714D}" type="slidenum">
              <a:rPr lang="en-US" smtClean="0"/>
              <a:pPr/>
              <a:t>1</a:t>
            </a:fld>
            <a:endParaRPr lang="en-US"/>
          </a:p>
        </p:txBody>
      </p:sp>
    </p:spTree>
    <p:extLst>
      <p:ext uri="{BB962C8B-B14F-4D97-AF65-F5344CB8AC3E}">
        <p14:creationId xmlns:p14="http://schemas.microsoft.com/office/powerpoint/2010/main" val="65912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 cover</a:t>
            </a:r>
          </a:p>
          <a:p>
            <a:endParaRPr lang="en-US" baseline="0" dirty="0" smtClean="0"/>
          </a:p>
          <a:p>
            <a:r>
              <a:rPr lang="en-US" baseline="0" dirty="0" smtClean="0"/>
              <a:t>-OAWG/OAWM as flexible bandwidth transmission system</a:t>
            </a:r>
          </a:p>
          <a:p>
            <a:r>
              <a:rPr lang="en-US" baseline="0" dirty="0" smtClean="0"/>
              <a:t>-Here we did static OAWG</a:t>
            </a:r>
          </a:p>
        </p:txBody>
      </p:sp>
      <p:sp>
        <p:nvSpPr>
          <p:cNvPr id="4" name="Slide Number Placeholder 3"/>
          <p:cNvSpPr>
            <a:spLocks noGrp="1"/>
          </p:cNvSpPr>
          <p:nvPr>
            <p:ph type="sldNum" sz="quarter" idx="10"/>
          </p:nvPr>
        </p:nvSpPr>
        <p:spPr/>
        <p:txBody>
          <a:bodyPr/>
          <a:lstStyle/>
          <a:p>
            <a:fld id="{7B323A7F-691C-44C1-9A06-1DF0B6E2A152}" type="slidenum">
              <a:rPr lang="en-US" smtClean="0"/>
              <a:pPr/>
              <a:t>17</a:t>
            </a:fld>
            <a:endParaRPr lang="en-US"/>
          </a:p>
        </p:txBody>
      </p:sp>
    </p:spTree>
    <p:extLst>
      <p:ext uri="{BB962C8B-B14F-4D97-AF65-F5344CB8AC3E}">
        <p14:creationId xmlns:p14="http://schemas.microsoft.com/office/powerpoint/2010/main" val="215243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DA5A693-9D13-4E17-A76D-1915838BD14C}" type="slidenum">
              <a:rPr lang="en-US" smtClean="0"/>
              <a:pPr>
                <a:defRPr/>
              </a:pPr>
              <a:t>18</a:t>
            </a:fld>
            <a:endParaRPr lang="en-US"/>
          </a:p>
        </p:txBody>
      </p:sp>
    </p:spTree>
    <p:extLst>
      <p:ext uri="{BB962C8B-B14F-4D97-AF65-F5344CB8AC3E}">
        <p14:creationId xmlns:p14="http://schemas.microsoft.com/office/powerpoint/2010/main" val="165315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6FFF-5B38-4E1E-AA5F-369655259154}" type="slidenum">
              <a:rPr lang="en-US" smtClean="0"/>
              <a:t>19</a:t>
            </a:fld>
            <a:endParaRPr lang="en-US"/>
          </a:p>
        </p:txBody>
      </p:sp>
    </p:spTree>
    <p:extLst>
      <p:ext uri="{BB962C8B-B14F-4D97-AF65-F5344CB8AC3E}">
        <p14:creationId xmlns:p14="http://schemas.microsoft.com/office/powerpoint/2010/main" val="672136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6FFF-5B38-4E1E-AA5F-369655259154}" type="slidenum">
              <a:rPr lang="en-US" smtClean="0"/>
              <a:t>20</a:t>
            </a:fld>
            <a:endParaRPr lang="en-US"/>
          </a:p>
        </p:txBody>
      </p:sp>
    </p:spTree>
    <p:extLst>
      <p:ext uri="{BB962C8B-B14F-4D97-AF65-F5344CB8AC3E}">
        <p14:creationId xmlns:p14="http://schemas.microsoft.com/office/powerpoint/2010/main" val="292014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6FFF-5B38-4E1E-AA5F-369655259154}" type="slidenum">
              <a:rPr lang="en-US" smtClean="0"/>
              <a:t>22</a:t>
            </a:fld>
            <a:endParaRPr lang="en-US"/>
          </a:p>
        </p:txBody>
      </p:sp>
    </p:spTree>
    <p:extLst>
      <p:ext uri="{BB962C8B-B14F-4D97-AF65-F5344CB8AC3E}">
        <p14:creationId xmlns:p14="http://schemas.microsoft.com/office/powerpoint/2010/main" val="481732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6FFF-5B38-4E1E-AA5F-369655259154}" type="slidenum">
              <a:rPr lang="en-US" smtClean="0"/>
              <a:t>23</a:t>
            </a:fld>
            <a:endParaRPr lang="en-US"/>
          </a:p>
        </p:txBody>
      </p:sp>
    </p:spTree>
    <p:extLst>
      <p:ext uri="{BB962C8B-B14F-4D97-AF65-F5344CB8AC3E}">
        <p14:creationId xmlns:p14="http://schemas.microsoft.com/office/powerpoint/2010/main" val="779628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n-US" smtClean="0"/>
          </a:p>
        </p:txBody>
      </p:sp>
      <p:sp>
        <p:nvSpPr>
          <p:cNvPr id="172036" name="Slide Number Placeholder 3"/>
          <p:cNvSpPr>
            <a:spLocks noGrp="1"/>
          </p:cNvSpPr>
          <p:nvPr>
            <p:ph type="sldNum" sz="quarter" idx="5"/>
          </p:nvPr>
        </p:nvSpPr>
        <p:spPr>
          <a:noFill/>
        </p:spPr>
        <p:txBody>
          <a:bodyPr/>
          <a:lstStyle/>
          <a:p>
            <a:fld id="{BFE9EF16-9BCE-4308-B712-739634B9BF2A}" type="slidenum">
              <a:rPr lang="en-US" smtClean="0">
                <a:ea typeface="ＭＳ Ｐゴシック" pitchFamily="34" charset="-128"/>
              </a:rPr>
              <a:pPr/>
              <a:t>29</a:t>
            </a:fld>
            <a:endParaRPr lang="en-US" smtClean="0">
              <a:ea typeface="ＭＳ Ｐゴシック" pitchFamily="34" charset="-128"/>
            </a:endParaRPr>
          </a:p>
        </p:txBody>
      </p:sp>
    </p:spTree>
    <p:extLst>
      <p:ext uri="{BB962C8B-B14F-4D97-AF65-F5344CB8AC3E}">
        <p14:creationId xmlns:p14="http://schemas.microsoft.com/office/powerpoint/2010/main" val="19118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effectLst/>
                <a:latin typeface="+mn-lt"/>
                <a:ea typeface="+mn-ea"/>
                <a:cs typeface="+mn-cs"/>
              </a:rPr>
              <a:t>Recently emerging software defined networking (SDN) [</a:t>
            </a:r>
            <a:r>
              <a:rPr lang="en-US" sz="1200" u="none" strike="noStrike" kern="1200" dirty="0" smtClean="0">
                <a:solidFill>
                  <a:schemeClr val="tx1"/>
                </a:solidFill>
                <a:effectLst/>
                <a:latin typeface="+mn-lt"/>
                <a:ea typeface="+mn-ea"/>
                <a:cs typeface="+mn-cs"/>
                <a:hlinkClick r:id="rId3" action="ppaction://hlinkfile" tooltip="Das, 2012 #17"/>
              </a:rPr>
              <a:t>1</a:t>
            </a:r>
            <a:r>
              <a:rPr lang="en-US" sz="1200" kern="1200" dirty="0" smtClean="0">
                <a:solidFill>
                  <a:schemeClr val="tx1"/>
                </a:solidFill>
                <a:effectLst/>
                <a:latin typeface="+mn-lt"/>
                <a:ea typeface="+mn-ea"/>
                <a:cs typeface="+mn-cs"/>
              </a:rPr>
              <a:t>] has brought a centralized control plane to improve manageability of networks, however, it faces difficulties in scalability in extending it to </a:t>
            </a:r>
            <a:r>
              <a:rPr lang="en-US" sz="1200" u="sng" kern="1200" dirty="0" smtClean="0">
                <a:solidFill>
                  <a:schemeClr val="tx1"/>
                </a:solidFill>
                <a:effectLst/>
                <a:latin typeface="+mn-lt"/>
                <a:ea typeface="+mn-ea"/>
                <a:cs typeface="+mn-cs"/>
              </a:rPr>
              <a:t>multiple administrative domains</a:t>
            </a:r>
            <a:r>
              <a:rPr lang="en-US" sz="1200" kern="1200" dirty="0" smtClean="0">
                <a:solidFill>
                  <a:schemeClr val="tx1"/>
                </a:solidFill>
                <a:effectLst/>
                <a:latin typeface="+mn-lt"/>
                <a:ea typeface="+mn-ea"/>
                <a:cs typeface="+mn-cs"/>
              </a:rPr>
              <a:t>.  Hierarchical multi-domain SDNs assume another control plane at higher hierarchy to control lower hierarchy control planes in multiple SDNs.  Examples are the SDN orchestrator [</a:t>
            </a:r>
            <a:r>
              <a:rPr lang="en-US" sz="1200" u="none" strike="noStrike" kern="1200" dirty="0" smtClean="0">
                <a:solidFill>
                  <a:schemeClr val="tx1"/>
                </a:solidFill>
                <a:effectLst/>
                <a:latin typeface="+mn-lt"/>
                <a:ea typeface="+mn-ea"/>
                <a:cs typeface="+mn-cs"/>
                <a:hlinkClick r:id="rId4" action="ppaction://hlinkfile" tooltip="Nadeau, 2011 #77"/>
              </a:rPr>
              <a:t>2</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5" action="ppaction://hlinkfile" tooltip="Liu, 2012 #78"/>
              </a:rPr>
              <a:t>3</a:t>
            </a:r>
            <a:r>
              <a:rPr lang="en-US" sz="1200" kern="1200" dirty="0" smtClean="0">
                <a:solidFill>
                  <a:schemeClr val="tx1"/>
                </a:solidFill>
                <a:effectLst/>
                <a:latin typeface="+mn-lt"/>
                <a:ea typeface="+mn-ea"/>
                <a:cs typeface="+mn-cs"/>
              </a:rPr>
              <a:t>] and the Hierarchical Path Computation Element (H-PCE</a:t>
            </a:r>
            <a:r>
              <a:rPr lang="en-US" sz="9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architecture [</a:t>
            </a:r>
            <a:r>
              <a:rPr lang="en-US" sz="1200" u="none" strike="noStrike" kern="1200" dirty="0" smtClean="0">
                <a:solidFill>
                  <a:schemeClr val="tx1"/>
                </a:solidFill>
                <a:effectLst/>
                <a:latin typeface="+mn-lt"/>
                <a:ea typeface="+mn-ea"/>
                <a:cs typeface="+mn-cs"/>
                <a:hlinkClick r:id="rId6" action="ppaction://hlinkfile" tooltip="Zhang, 2013 #76"/>
              </a:rPr>
              <a:t>4</a:t>
            </a:r>
            <a:r>
              <a:rPr lang="en-US" sz="1200" kern="1200" dirty="0" smtClean="0">
                <a:solidFill>
                  <a:schemeClr val="tx1"/>
                </a:solidFill>
                <a:effectLst/>
                <a:latin typeface="+mn-lt"/>
                <a:ea typeface="+mn-ea"/>
                <a:cs typeface="+mn-cs"/>
              </a:rPr>
              <a:t>], but they unduly limit the autonomy of Autonomous Systems (</a:t>
            </a:r>
            <a:r>
              <a:rPr lang="en-US" sz="1200" kern="1200" dirty="0" err="1" smtClean="0">
                <a:solidFill>
                  <a:schemeClr val="tx1"/>
                </a:solidFill>
                <a:effectLst/>
                <a:latin typeface="+mn-lt"/>
                <a:ea typeface="+mn-ea"/>
                <a:cs typeface="+mn-cs"/>
              </a:rPr>
              <a:t>ASes</a:t>
            </a:r>
            <a:r>
              <a:rPr lang="en-US" sz="1200" kern="1200" dirty="0" smtClean="0">
                <a:solidFill>
                  <a:schemeClr val="tx1"/>
                </a:solidFill>
                <a:effectLst/>
                <a:latin typeface="+mn-lt"/>
                <a:ea typeface="+mn-ea"/>
                <a:cs typeface="+mn-cs"/>
              </a:rPr>
              <a:t>). The recently adopted IETF’s Path Computation Element Computation Protocol (PCEP) with PCE can support multi-domain networks but it fails to achieve coordinated resource management and end-to-end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across multi-domain networks.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challenges we face are becoming more serious as modern networks are increasingly becoming more heterogeneous in their nature, and as heterogeneous applications are demanding more advanced end-to-end performance.</a:t>
            </a:r>
          </a:p>
          <a:p>
            <a:r>
              <a:rPr lang="en-US" sz="1200" kern="1200" dirty="0" smtClean="0">
                <a:solidFill>
                  <a:schemeClr val="tx1"/>
                </a:solidFill>
                <a:effectLst/>
                <a:latin typeface="+mn-lt"/>
                <a:ea typeface="+mn-ea"/>
                <a:cs typeface="+mn-cs"/>
              </a:rPr>
              <a:t>The challenges we face today are to support</a:t>
            </a:r>
          </a:p>
          <a:p>
            <a:pPr lvl="1"/>
            <a:r>
              <a:rPr lang="en-US" sz="1200" kern="1200" dirty="0" smtClean="0">
                <a:solidFill>
                  <a:schemeClr val="tx1"/>
                </a:solidFill>
                <a:effectLst/>
                <a:latin typeface="+mn-lt"/>
                <a:ea typeface="+mn-ea"/>
                <a:cs typeface="+mn-cs"/>
              </a:rPr>
              <a:t>Scalability in multi-domain, multi-AS networking,</a:t>
            </a:r>
            <a:endParaRPr lang="en-US" sz="105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Assurance for end-to-end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performance across multi-domain heterogeneous networks,</a:t>
            </a:r>
            <a:endParaRPr lang="en-US" sz="105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Assurance for autonomy and security across multi-domain heterogeneous networks, and</a:t>
            </a:r>
            <a:endParaRPr lang="en-US" sz="105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Service protection and restoration across multi-domains.</a:t>
            </a:r>
            <a:endParaRPr lang="en-US" sz="105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The substantial complexity of inter-domain networking in the Internet comes from the need to support flexible policies while scaling to a large number of </a:t>
            </a:r>
            <a:r>
              <a:rPr lang="en-US" sz="1200" kern="1200" dirty="0" err="1" smtClean="0">
                <a:solidFill>
                  <a:schemeClr val="tx1"/>
                </a:solidFill>
                <a:effectLst/>
                <a:latin typeface="+mn-lt"/>
                <a:ea typeface="+mn-ea"/>
                <a:cs typeface="+mn-cs"/>
              </a:rPr>
              <a:t>ASes</a:t>
            </a:r>
            <a:r>
              <a:rPr lang="en-US" sz="1200" kern="1200" dirty="0" smtClean="0">
                <a:solidFill>
                  <a:schemeClr val="tx1"/>
                </a:solidFill>
                <a:effectLst/>
                <a:latin typeface="+mn-lt"/>
                <a:ea typeface="+mn-ea"/>
                <a:cs typeface="+mn-cs"/>
              </a:rPr>
              <a:t>.  While some of the problems may appear to stem from foundational or fundamental issues [</a:t>
            </a:r>
            <a:r>
              <a:rPr lang="en-US" sz="1200" u="none" strike="noStrike" kern="1200" dirty="0" smtClean="0">
                <a:solidFill>
                  <a:schemeClr val="tx1"/>
                </a:solidFill>
                <a:effectLst/>
                <a:latin typeface="+mn-lt"/>
                <a:ea typeface="+mn-ea"/>
                <a:cs typeface="+mn-cs"/>
                <a:hlinkClick r:id="rId7" action="ppaction://hlinkfile" tooltip="Feamster, 2004 #52"/>
              </a:rPr>
              <a:t>5</a:t>
            </a:r>
            <a:r>
              <a:rPr lang="en-US" sz="1200" kern="1200" dirty="0" smtClean="0">
                <a:solidFill>
                  <a:schemeClr val="tx1"/>
                </a:solidFill>
                <a:effectLst/>
                <a:latin typeface="+mn-lt"/>
                <a:ea typeface="+mn-ea"/>
                <a:cs typeface="+mn-cs"/>
              </a:rPr>
              <a:t>], most of the solutions were based on the premises of distributed control plane or hierarchical centralized control plane, which reaped limited success as we survey below. </a:t>
            </a:r>
            <a:r>
              <a:rPr lang="en-US" sz="9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proposed project seeks new solutions based on market-driven multiple broker agents that can combine the benefits from both centralized and distributed solutions.</a:t>
            </a:r>
          </a:p>
          <a:p>
            <a:pPr lvl="3"/>
            <a:r>
              <a:rPr lang="en-US" sz="1200" b="1" i="1" kern="1200" dirty="0" smtClean="0">
                <a:solidFill>
                  <a:schemeClr val="tx1"/>
                </a:solidFill>
                <a:effectLst/>
                <a:latin typeface="+mn-lt"/>
                <a:ea typeface="+mn-ea"/>
                <a:cs typeface="+mn-cs"/>
              </a:rPr>
              <a:t>Border Gateway Protocol (BGP) [</a:t>
            </a:r>
            <a:r>
              <a:rPr lang="en-US" sz="1200" b="1" i="1" u="none" strike="noStrike" kern="1200" dirty="0" smtClean="0">
                <a:solidFill>
                  <a:schemeClr val="tx1"/>
                </a:solidFill>
                <a:effectLst/>
                <a:latin typeface="+mn-lt"/>
                <a:ea typeface="+mn-ea"/>
                <a:cs typeface="+mn-cs"/>
                <a:hlinkClick r:id="rId8" action="ppaction://hlinkfile" tooltip="J. Cowie, December 2001 #94"/>
              </a:rPr>
              <a:t>6</a:t>
            </a:r>
            <a:r>
              <a:rPr lang="en-US" sz="1200" b="1" i="1" kern="1200" dirty="0" smtClean="0">
                <a:solidFill>
                  <a:schemeClr val="tx1"/>
                </a:solidFill>
                <a:effectLst/>
                <a:latin typeface="+mn-lt"/>
                <a:ea typeface="+mn-ea"/>
                <a:cs typeface="+mn-cs"/>
              </a:rPr>
              <a:t>] [</a:t>
            </a:r>
            <a:r>
              <a:rPr lang="en-US" sz="1200" b="1" i="1" u="none" strike="noStrike" kern="1200" dirty="0" smtClean="0">
                <a:solidFill>
                  <a:schemeClr val="tx1"/>
                </a:solidFill>
                <a:effectLst/>
                <a:latin typeface="+mn-lt"/>
                <a:ea typeface="+mn-ea"/>
                <a:cs typeface="+mn-cs"/>
                <a:hlinkClick r:id="rId9" action="ppaction://hlinkfile" tooltip="M. Lad, December 2003 #95"/>
              </a:rPr>
              <a:t>7</a:t>
            </a:r>
            <a:r>
              <a:rPr lang="en-US" sz="1200" b="1" i="1" kern="1200" dirty="0" smtClean="0">
                <a:solidFill>
                  <a:schemeClr val="tx1"/>
                </a:solidFill>
                <a:effectLst/>
                <a:latin typeface="+mn-lt"/>
                <a:ea typeface="+mn-ea"/>
                <a:cs typeface="+mn-cs"/>
              </a:rPr>
              <a:t>] [</a:t>
            </a:r>
            <a:r>
              <a:rPr lang="en-US" sz="1200" b="1" i="1" u="none" strike="noStrike" kern="1200" dirty="0" smtClean="0">
                <a:solidFill>
                  <a:schemeClr val="tx1"/>
                </a:solidFill>
                <a:effectLst/>
                <a:latin typeface="+mn-lt"/>
                <a:ea typeface="+mn-ea"/>
                <a:cs typeface="+mn-cs"/>
                <a:hlinkClick r:id="rId10" action="ppaction://hlinkfile" tooltip="D. Moore, November 2002 #96"/>
              </a:rPr>
              <a:t>8</a:t>
            </a:r>
            <a:r>
              <a:rPr lang="en-US" sz="1200" b="1" i="1"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BGP provides each domain means for obtaining and propagating the reachability information from neighboring domains and means for defining the routes to other domains. In order to distribute reachability information, different domain border routers disseminate the addresses of all the routers they can reach. When a border router receives this information, it passes it to all the routers in its domain. In addition to </a:t>
            </a:r>
            <a:r>
              <a:rPr lang="en-US" sz="1200" i="1" kern="1200" dirty="0" smtClean="0">
                <a:solidFill>
                  <a:schemeClr val="tx1"/>
                </a:solidFill>
                <a:effectLst/>
                <a:latin typeface="+mn-lt"/>
                <a:ea typeface="+mn-ea"/>
                <a:cs typeface="+mn-cs"/>
              </a:rPr>
              <a:t>routing anomalies</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1" action="ppaction://hlinkfile" tooltip="Paxson, April 1997 #88"/>
              </a:rPr>
              <a:t>9</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security issues</a:t>
            </a:r>
            <a:r>
              <a:rPr lang="en-US" sz="1200" kern="1200" dirty="0" smtClean="0">
                <a:solidFill>
                  <a:schemeClr val="tx1"/>
                </a:solidFill>
                <a:effectLst/>
                <a:latin typeface="+mn-lt"/>
                <a:ea typeface="+mn-ea"/>
                <a:cs typeface="+mn-cs"/>
              </a:rPr>
              <a:t>, other shortcomings are the inability to convey useful Traffic Engineering (TE) information, no support for end-to-end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slow convergence and chattiness.</a:t>
            </a:r>
          </a:p>
          <a:p>
            <a:pPr lvl="3"/>
            <a:r>
              <a:rPr lang="en-US" sz="1200" b="1" i="1" kern="1200" dirty="0" smtClean="0">
                <a:solidFill>
                  <a:schemeClr val="tx1"/>
                </a:solidFill>
                <a:effectLst/>
                <a:latin typeface="+mn-lt"/>
                <a:ea typeface="+mn-ea"/>
                <a:cs typeface="+mn-cs"/>
              </a:rPr>
              <a:t>Optical BGP (OBGP)</a:t>
            </a:r>
          </a:p>
          <a:p>
            <a:r>
              <a:rPr lang="en-US" sz="1200" kern="1200" dirty="0" smtClean="0">
                <a:solidFill>
                  <a:schemeClr val="tx1"/>
                </a:solidFill>
                <a:effectLst/>
                <a:latin typeface="+mn-lt"/>
                <a:ea typeface="+mn-ea"/>
                <a:cs typeface="+mn-cs"/>
              </a:rPr>
              <a:t>OBGP [</a:t>
            </a:r>
            <a:r>
              <a:rPr lang="en-US" sz="1200" u="none" strike="noStrike" kern="1200" dirty="0" smtClean="0">
                <a:solidFill>
                  <a:schemeClr val="tx1"/>
                </a:solidFill>
                <a:effectLst/>
                <a:latin typeface="+mn-lt"/>
                <a:ea typeface="+mn-ea"/>
                <a:cs typeface="+mn-cs"/>
                <a:hlinkClick r:id="rId12" action="ppaction://hlinkfile" tooltip="Blanchet, 2001 #51"/>
              </a:rPr>
              <a:t>10</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3" action="ppaction://hlinkfile" tooltip="Jeong, 2002 #55"/>
              </a:rPr>
              <a:t>11</a:t>
            </a:r>
            <a:r>
              <a:rPr lang="en-US" sz="1200" kern="1200" dirty="0" smtClean="0">
                <a:solidFill>
                  <a:schemeClr val="tx1"/>
                </a:solidFill>
                <a:effectLst/>
                <a:latin typeface="+mn-lt"/>
                <a:ea typeface="+mn-ea"/>
                <a:cs typeface="+mn-cs"/>
              </a:rPr>
              <a:t>] provides end-to-end optical circuit (</a:t>
            </a:r>
            <a:r>
              <a:rPr lang="en-US" sz="1200" kern="1200" dirty="0" err="1" smtClean="0">
                <a:solidFill>
                  <a:schemeClr val="tx1"/>
                </a:solidFill>
                <a:effectLst/>
                <a:latin typeface="+mn-lt"/>
                <a:ea typeface="+mn-ea"/>
                <a:cs typeface="+mn-cs"/>
              </a:rPr>
              <a:t>lightpath</a:t>
            </a:r>
            <a:r>
              <a:rPr lang="en-US" sz="1200" kern="1200" dirty="0" smtClean="0">
                <a:solidFill>
                  <a:schemeClr val="tx1"/>
                </a:solidFill>
                <a:effectLst/>
                <a:latin typeface="+mn-lt"/>
                <a:ea typeface="+mn-ea"/>
                <a:cs typeface="+mn-cs"/>
              </a:rPr>
              <a:t>) across multiple domains by utilizing the </a:t>
            </a:r>
            <a:r>
              <a:rPr lang="en-US" sz="1200" kern="1200" dirty="0" err="1" smtClean="0">
                <a:solidFill>
                  <a:schemeClr val="tx1"/>
                </a:solidFill>
                <a:effectLst/>
                <a:latin typeface="+mn-lt"/>
                <a:ea typeface="+mn-ea"/>
                <a:cs typeface="+mn-cs"/>
              </a:rPr>
              <a:t>interdomain</a:t>
            </a:r>
            <a:r>
              <a:rPr lang="en-US" sz="1200" kern="1200" dirty="0" smtClean="0">
                <a:solidFill>
                  <a:schemeClr val="tx1"/>
                </a:solidFill>
                <a:effectLst/>
                <a:latin typeface="+mn-lt"/>
                <a:ea typeface="+mn-ea"/>
                <a:cs typeface="+mn-cs"/>
              </a:rPr>
              <a:t> properties of BGP.  As in BGP, OBGP takes distributed approach and sets up necessary </a:t>
            </a:r>
            <a:r>
              <a:rPr lang="en-US" sz="1200" kern="1200" dirty="0" err="1" smtClean="0">
                <a:solidFill>
                  <a:schemeClr val="tx1"/>
                </a:solidFill>
                <a:effectLst/>
                <a:latin typeface="+mn-lt"/>
                <a:ea typeface="+mn-ea"/>
                <a:cs typeface="+mn-cs"/>
              </a:rPr>
              <a:t>lightpaths</a:t>
            </a:r>
            <a:r>
              <a:rPr lang="en-US" sz="1200" kern="1200" dirty="0" smtClean="0">
                <a:solidFill>
                  <a:schemeClr val="tx1"/>
                </a:solidFill>
                <a:effectLst/>
                <a:latin typeface="+mn-lt"/>
                <a:ea typeface="+mn-ea"/>
                <a:cs typeface="+mn-cs"/>
              </a:rPr>
              <a:t> by applying routing and wavelength assignment (RWA) across multiple domains. The OBGP routing model  centered on the exchange of reachability information, and later </a:t>
            </a:r>
            <a:r>
              <a:rPr lang="en-US" sz="1200" kern="1200" dirty="0" err="1" smtClean="0">
                <a:solidFill>
                  <a:schemeClr val="tx1"/>
                </a:solidFill>
                <a:effectLst/>
                <a:latin typeface="+mn-lt"/>
                <a:ea typeface="+mn-ea"/>
                <a:cs typeface="+mn-cs"/>
              </a:rPr>
              <a:t>Yannuzzi</a:t>
            </a:r>
            <a:r>
              <a:rPr lang="en-US" sz="1200" kern="1200" dirty="0" smtClean="0">
                <a:solidFill>
                  <a:schemeClr val="tx1"/>
                </a:solidFill>
                <a:effectLst/>
                <a:latin typeface="+mn-lt"/>
                <a:ea typeface="+mn-ea"/>
                <a:cs typeface="+mn-cs"/>
              </a:rPr>
              <a:t> et al. proposed a combined intra-domain and inter-domain routing model [</a:t>
            </a:r>
            <a:r>
              <a:rPr lang="en-US" sz="1200" u="none" strike="noStrike" kern="1200" dirty="0" smtClean="0">
                <a:solidFill>
                  <a:schemeClr val="tx1"/>
                </a:solidFill>
                <a:effectLst/>
                <a:latin typeface="+mn-lt"/>
                <a:ea typeface="+mn-ea"/>
                <a:cs typeface="+mn-cs"/>
                <a:hlinkClick r:id="rId14" action="ppaction://hlinkfile" tooltip="Yannuzzi, 2005 #77"/>
              </a:rPr>
              <a:t>12</a:t>
            </a:r>
            <a:r>
              <a:rPr lang="en-US" sz="1200" kern="1200" dirty="0" smtClean="0">
                <a:solidFill>
                  <a:schemeClr val="tx1"/>
                </a:solidFill>
                <a:effectLst/>
                <a:latin typeface="+mn-lt"/>
                <a:ea typeface="+mn-ea"/>
                <a:cs typeface="+mn-cs"/>
              </a:rPr>
              <a:t>] and OBGP+ [</a:t>
            </a:r>
            <a:r>
              <a:rPr lang="en-US" sz="1200" u="none" strike="noStrike" kern="1200" dirty="0" smtClean="0">
                <a:solidFill>
                  <a:schemeClr val="tx1"/>
                </a:solidFill>
                <a:effectLst/>
                <a:latin typeface="+mn-lt"/>
                <a:ea typeface="+mn-ea"/>
                <a:cs typeface="+mn-cs"/>
                <a:hlinkClick r:id="rId15" action="ppaction://hlinkfile" tooltip="Yannuzzi, 2009 #62"/>
              </a:rPr>
              <a:t>13</a:t>
            </a:r>
            <a:r>
              <a:rPr lang="en-US" sz="1200" kern="1200" dirty="0" smtClean="0">
                <a:solidFill>
                  <a:schemeClr val="tx1"/>
                </a:solidFill>
                <a:effectLst/>
                <a:latin typeface="+mn-lt"/>
                <a:ea typeface="+mn-ea"/>
                <a:cs typeface="+mn-cs"/>
              </a:rPr>
              <a:t>] by including aggregated Path-State Information (PSI).  OBGP and their subsequent versions suffered similar problems as BGP. </a:t>
            </a:r>
          </a:p>
          <a:p>
            <a:pPr lvl="3"/>
            <a:r>
              <a:rPr lang="en-US" sz="1200" b="1" i="1" kern="1200" dirty="0" smtClean="0">
                <a:solidFill>
                  <a:schemeClr val="tx1"/>
                </a:solidFill>
                <a:effectLst/>
                <a:latin typeface="+mn-lt"/>
                <a:ea typeface="+mn-ea"/>
                <a:cs typeface="+mn-cs"/>
              </a:rPr>
              <a:t>Peer-to-Peer CHORD and INS-Twine</a:t>
            </a:r>
          </a:p>
          <a:p>
            <a:r>
              <a:rPr lang="en-US" sz="1200" kern="1200" dirty="0" smtClean="0">
                <a:solidFill>
                  <a:schemeClr val="tx1"/>
                </a:solidFill>
                <a:effectLst/>
                <a:latin typeface="+mn-lt"/>
                <a:ea typeface="+mn-ea"/>
                <a:cs typeface="+mn-cs"/>
              </a:rPr>
              <a:t>Peer-to-Peer solutions have been widely discussed for supporting large-scale networking. In particular, CHORD [</a:t>
            </a:r>
            <a:r>
              <a:rPr lang="en-US" sz="1200" u="none" strike="noStrike" kern="1200" dirty="0" smtClean="0">
                <a:solidFill>
                  <a:schemeClr val="tx1"/>
                </a:solidFill>
                <a:effectLst/>
                <a:latin typeface="+mn-lt"/>
                <a:ea typeface="+mn-ea"/>
                <a:cs typeface="+mn-cs"/>
                <a:hlinkClick r:id="rId16" action="ppaction://hlinkfile" tooltip="Ion Stoica, 2001 #79"/>
              </a:rPr>
              <a:t>14</a:t>
            </a:r>
            <a:r>
              <a:rPr lang="en-US" sz="1200" kern="1200" dirty="0" smtClean="0">
                <a:solidFill>
                  <a:schemeClr val="tx1"/>
                </a:solidFill>
                <a:effectLst/>
                <a:latin typeface="+mn-lt"/>
                <a:ea typeface="+mn-ea"/>
                <a:cs typeface="+mn-cs"/>
              </a:rPr>
              <a:t>] and INS-Twine have distinguished features including simplicity, provable correctness, and provable performance, compared with other P2P lookup protocols. However, due to the lack of network and location related information, the peer-to-peer approaches could not guarantee finding optimal paths calculated from the source to the destination, which is a serious shortcoming in multi-domain networking.   </a:t>
            </a:r>
          </a:p>
          <a:p>
            <a:pPr lvl="3"/>
            <a:r>
              <a:rPr lang="en-US" sz="1200" b="1" i="1" kern="1200" dirty="0" err="1" smtClean="0">
                <a:solidFill>
                  <a:schemeClr val="tx1"/>
                </a:solidFill>
                <a:effectLst/>
                <a:latin typeface="+mn-lt"/>
                <a:ea typeface="+mn-ea"/>
                <a:cs typeface="+mn-cs"/>
              </a:rPr>
              <a:t>ChoiceNet</a:t>
            </a:r>
            <a:r>
              <a:rPr lang="en-US" sz="1200" b="1" i="1" kern="1200" dirty="0" smtClean="0">
                <a:solidFill>
                  <a:schemeClr val="tx1"/>
                </a:solidFill>
                <a:effectLst/>
                <a:latin typeface="+mn-lt"/>
                <a:ea typeface="+mn-ea"/>
                <a:cs typeface="+mn-cs"/>
              </a:rPr>
              <a:t> [</a:t>
            </a:r>
            <a:r>
              <a:rPr lang="en-US" sz="1200" b="1" i="1" u="none" strike="noStrike" kern="1200" dirty="0" smtClean="0">
                <a:solidFill>
                  <a:schemeClr val="tx1"/>
                </a:solidFill>
                <a:effectLst/>
                <a:latin typeface="+mn-lt"/>
                <a:ea typeface="+mn-ea"/>
                <a:cs typeface="+mn-cs"/>
                <a:hlinkClick r:id="rId17" action="ppaction://hlinkfile" tooltip="George N. Rouskas, 2013 #5"/>
              </a:rPr>
              <a:t>15-17</a:t>
            </a:r>
            <a:r>
              <a:rPr lang="en-US" sz="1200" b="1" i="1" kern="1200" dirty="0" smtClean="0">
                <a:solidFill>
                  <a:schemeClr val="tx1"/>
                </a:solidFill>
                <a:effectLst/>
                <a:latin typeface="+mn-lt"/>
                <a:ea typeface="+mn-ea"/>
                <a:cs typeface="+mn-cs"/>
              </a:rPr>
              <a:t>] and Incentive-Compatible Routing [</a:t>
            </a:r>
            <a:r>
              <a:rPr lang="en-US" sz="1200" b="1" i="1" u="none" strike="noStrike" kern="1200" dirty="0" smtClean="0">
                <a:solidFill>
                  <a:schemeClr val="tx1"/>
                </a:solidFill>
                <a:effectLst/>
                <a:latin typeface="+mn-lt"/>
                <a:ea typeface="+mn-ea"/>
                <a:cs typeface="+mn-cs"/>
                <a:hlinkClick r:id="rId18" action="ppaction://hlinkfile" tooltip="Feigenbaum, 2006 #138"/>
              </a:rPr>
              <a:t>18</a:t>
            </a:r>
            <a:r>
              <a:rPr lang="en-US" sz="1200" b="1" i="1"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ChoiceNet</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7" action="ppaction://hlinkfile" tooltip="George N. Rouskas, 2013 #5"/>
              </a:rPr>
              <a:t>15-17</a:t>
            </a:r>
            <a:r>
              <a:rPr lang="en-US" sz="1200" kern="1200" dirty="0" smtClean="0">
                <a:solidFill>
                  <a:schemeClr val="tx1"/>
                </a:solidFill>
                <a:effectLst/>
                <a:latin typeface="+mn-lt"/>
                <a:ea typeface="+mn-ea"/>
                <a:cs typeface="+mn-cs"/>
              </a:rPr>
              <a:t>] system is based on three tightly coupled principles in that it aims to (1) </a:t>
            </a:r>
            <a:r>
              <a:rPr lang="en-US" sz="1200" b="1" i="1" kern="1200" dirty="0" smtClean="0">
                <a:solidFill>
                  <a:schemeClr val="tx1"/>
                </a:solidFill>
                <a:effectLst/>
                <a:latin typeface="+mn-lt"/>
                <a:ea typeface="+mn-ea"/>
                <a:cs typeface="+mn-cs"/>
              </a:rPr>
              <a:t>Encourage Alternatives</a:t>
            </a:r>
            <a:r>
              <a:rPr lang="en-US" sz="1200" kern="1200" dirty="0" smtClean="0">
                <a:solidFill>
                  <a:schemeClr val="tx1"/>
                </a:solidFill>
                <a:effectLst/>
                <a:latin typeface="+mn-lt"/>
                <a:ea typeface="+mn-ea"/>
                <a:cs typeface="+mn-cs"/>
              </a:rPr>
              <a:t>: encourage alternatives to allow users to choose among a range of services, (2) </a:t>
            </a:r>
            <a:r>
              <a:rPr lang="en-US" sz="1200" b="1" i="1" kern="1200" dirty="0" smtClean="0">
                <a:solidFill>
                  <a:schemeClr val="tx1"/>
                </a:solidFill>
                <a:effectLst/>
                <a:latin typeface="+mn-lt"/>
                <a:ea typeface="+mn-ea"/>
                <a:cs typeface="+mn-cs"/>
              </a:rPr>
              <a:t>Vote With Your Wallet</a:t>
            </a:r>
            <a:r>
              <a:rPr lang="en-US" sz="1200" kern="1200" dirty="0" smtClean="0">
                <a:solidFill>
                  <a:schemeClr val="tx1"/>
                </a:solidFill>
                <a:effectLst/>
                <a:latin typeface="+mn-lt"/>
                <a:ea typeface="+mn-ea"/>
                <a:cs typeface="+mn-cs"/>
              </a:rPr>
              <a:t>: let users vote with their wallets to reward superior and innovative services, and (3</a:t>
            </a:r>
            <a:r>
              <a:rPr lang="en-US" sz="1200" b="1" i="1" kern="1200" dirty="0" smtClean="0">
                <a:solidFill>
                  <a:schemeClr val="tx1"/>
                </a:solidFill>
                <a:effectLst/>
                <a:latin typeface="+mn-lt"/>
                <a:ea typeface="+mn-ea"/>
                <a:cs typeface="+mn-cs"/>
              </a:rPr>
              <a:t>) Know What Happened:</a:t>
            </a:r>
            <a:r>
              <a:rPr lang="en-US" sz="1200" kern="1200" dirty="0" smtClean="0">
                <a:solidFill>
                  <a:schemeClr val="tx1"/>
                </a:solidFill>
                <a:effectLst/>
                <a:latin typeface="+mn-lt"/>
                <a:ea typeface="+mn-ea"/>
                <a:cs typeface="+mn-cs"/>
              </a:rPr>
              <a:t> provide the mechanisms to stay informed on available alternatives and their performance. However, </a:t>
            </a:r>
            <a:r>
              <a:rPr lang="en-US" sz="1200" kern="1200" dirty="0" err="1" smtClean="0">
                <a:solidFill>
                  <a:schemeClr val="tx1"/>
                </a:solidFill>
                <a:effectLst/>
                <a:latin typeface="+mn-lt"/>
                <a:ea typeface="+mn-ea"/>
                <a:cs typeface="+mn-cs"/>
              </a:rPr>
              <a:t>ChoiceNet</a:t>
            </a:r>
            <a:r>
              <a:rPr lang="en-US" sz="1200" kern="1200" dirty="0" smtClean="0">
                <a:solidFill>
                  <a:schemeClr val="tx1"/>
                </a:solidFill>
                <a:effectLst/>
                <a:latin typeface="+mn-lt"/>
                <a:ea typeface="+mn-ea"/>
                <a:cs typeface="+mn-cs"/>
              </a:rPr>
              <a:t> has considered only a single domain networking so far. Similarly, incentive-compatible inter-domain routing [</a:t>
            </a:r>
            <a:r>
              <a:rPr lang="en-US" sz="1200" u="none" strike="noStrike" kern="1200" dirty="0" smtClean="0">
                <a:solidFill>
                  <a:schemeClr val="tx1"/>
                </a:solidFill>
                <a:effectLst/>
                <a:latin typeface="+mn-lt"/>
                <a:ea typeface="+mn-ea"/>
                <a:cs typeface="+mn-cs"/>
                <a:hlinkClick r:id="rId18" action="ppaction://hlinkfile" tooltip="Feigenbaum, 2006 #138"/>
              </a:rPr>
              <a:t>18</a:t>
            </a:r>
            <a:r>
              <a:rPr lang="en-US" sz="1200" kern="1200" dirty="0" smtClean="0">
                <a:solidFill>
                  <a:schemeClr val="tx1"/>
                </a:solidFill>
                <a:effectLst/>
                <a:latin typeface="+mn-lt"/>
                <a:ea typeface="+mn-ea"/>
                <a:cs typeface="+mn-cs"/>
              </a:rPr>
              <a:t>] also seeks to optimize the use of network bandwidth by routing packets along </a:t>
            </a:r>
            <a:r>
              <a:rPr lang="en-US" sz="1200" i="1" kern="1200" dirty="0" smtClean="0">
                <a:solidFill>
                  <a:schemeClr val="tx1"/>
                </a:solidFill>
                <a:effectLst/>
                <a:latin typeface="+mn-lt"/>
                <a:ea typeface="+mn-ea"/>
                <a:cs typeface="+mn-cs"/>
              </a:rPr>
              <a:t>lowest-cost paths </a:t>
            </a:r>
            <a:r>
              <a:rPr lang="en-US" sz="1200" kern="1200" dirty="0" smtClean="0">
                <a:solidFill>
                  <a:schemeClr val="tx1"/>
                </a:solidFill>
                <a:effectLst/>
                <a:latin typeface="+mn-lt"/>
                <a:ea typeface="+mn-ea"/>
                <a:cs typeface="+mn-cs"/>
              </a:rPr>
              <a:t>and to do so with a </a:t>
            </a:r>
            <a:r>
              <a:rPr lang="en-US" sz="1200" i="1" kern="1200" dirty="0" smtClean="0">
                <a:solidFill>
                  <a:schemeClr val="tx1"/>
                </a:solidFill>
                <a:effectLst/>
                <a:latin typeface="+mn-lt"/>
                <a:ea typeface="+mn-ea"/>
                <a:cs typeface="+mn-cs"/>
              </a:rPr>
              <a:t>truthful mechanism </a:t>
            </a:r>
            <a:r>
              <a:rPr lang="en-US" sz="1200" kern="1200" dirty="0" smtClean="0">
                <a:solidFill>
                  <a:schemeClr val="tx1"/>
                </a:solidFill>
                <a:effectLst/>
                <a:latin typeface="+mn-lt"/>
                <a:ea typeface="+mn-ea"/>
                <a:cs typeface="+mn-cs"/>
              </a:rPr>
              <a:t>that can be computed in </a:t>
            </a:r>
            <a:r>
              <a:rPr lang="en-US" sz="1200" i="1" kern="1200" dirty="0" smtClean="0">
                <a:solidFill>
                  <a:schemeClr val="tx1"/>
                </a:solidFill>
                <a:effectLst/>
                <a:latin typeface="+mn-lt"/>
                <a:ea typeface="+mn-ea"/>
                <a:cs typeface="+mn-cs"/>
              </a:rPr>
              <a:t>polynomial time</a:t>
            </a:r>
            <a:r>
              <a:rPr lang="en-US" sz="1200" kern="1200" dirty="0" smtClean="0">
                <a:solidFill>
                  <a:schemeClr val="tx1"/>
                </a:solidFill>
                <a:effectLst/>
                <a:latin typeface="+mn-lt"/>
                <a:ea typeface="+mn-ea"/>
                <a:cs typeface="+mn-cs"/>
              </a:rPr>
              <a:t>. These approaches rewards lower cost solutions, however, they can still suffer from inter-domain routing anomaly despite following Gao-Rexford conditions [</a:t>
            </a:r>
            <a:r>
              <a:rPr lang="en-US" sz="1200" u="none" strike="noStrike" kern="1200" dirty="0" smtClean="0">
                <a:solidFill>
                  <a:schemeClr val="tx1"/>
                </a:solidFill>
                <a:effectLst/>
                <a:latin typeface="+mn-lt"/>
                <a:ea typeface="+mn-ea"/>
                <a:cs typeface="+mn-cs"/>
                <a:hlinkClick r:id="rId19" action="ppaction://hlinkfile" tooltip="Gao, 2001 #141"/>
              </a:rPr>
              <a:t>19</a:t>
            </a:r>
            <a:r>
              <a:rPr lang="en-US" sz="1200" kern="1200" dirty="0" smtClean="0">
                <a:solidFill>
                  <a:schemeClr val="tx1"/>
                </a:solidFill>
                <a:effectLst/>
                <a:latin typeface="+mn-lt"/>
                <a:ea typeface="+mn-ea"/>
                <a:cs typeface="+mn-cs"/>
              </a:rPr>
              <a:t>] for global stability.</a:t>
            </a:r>
          </a:p>
          <a:p>
            <a:pPr lvl="3"/>
            <a:r>
              <a:rPr lang="en-US" sz="1200" b="1" i="1" kern="1200" dirty="0" smtClean="0">
                <a:solidFill>
                  <a:schemeClr val="tx1"/>
                </a:solidFill>
                <a:effectLst/>
                <a:latin typeface="+mn-lt"/>
                <a:ea typeface="+mn-ea"/>
                <a:cs typeface="+mn-cs"/>
              </a:rPr>
              <a:t>Attribute Based Networking</a:t>
            </a:r>
          </a:p>
          <a:p>
            <a:r>
              <a:rPr lang="en-US" sz="1200" kern="1200" dirty="0" smtClean="0">
                <a:solidFill>
                  <a:schemeClr val="tx1"/>
                </a:solidFill>
                <a:effectLst/>
                <a:latin typeface="+mn-lt"/>
                <a:ea typeface="+mn-ea"/>
                <a:cs typeface="+mn-cs"/>
              </a:rPr>
              <a:t>An attribute-based network [</a:t>
            </a:r>
            <a:r>
              <a:rPr lang="en-US" sz="1200" u="none" strike="noStrike" kern="1200" dirty="0" smtClean="0">
                <a:solidFill>
                  <a:schemeClr val="tx1"/>
                </a:solidFill>
                <a:effectLst/>
                <a:latin typeface="+mn-lt"/>
                <a:ea typeface="+mn-ea"/>
                <a:cs typeface="+mn-cs"/>
                <a:hlinkClick r:id="rId20" action="ppaction://hlinkfile" tooltip="Dewan Md Farid, 2009 #30"/>
              </a:rPr>
              <a:t>20</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21" action="ppaction://hlinkfile" tooltip="Caldwell, 2000 #81"/>
              </a:rPr>
              <a:t>21</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22" action="ppaction://hlinkfile" tooltip="Ioannis Aekaterinidis, 2005 #104"/>
              </a:rPr>
              <a:t>22</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23" action="ppaction://hlinkfile" tooltip="Min Cai, 2004 #26"/>
              </a:rPr>
              <a:t>23</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24" action="ppaction://hlinkfile" tooltip="Shucheng Yu, 2008 #28"/>
              </a:rPr>
              <a:t>24</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25" action="ppaction://hlinkfile" tooltip="Ren, 2013 #20"/>
              </a:rPr>
              <a:t>25</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26" action="ppaction://hlinkfile" tooltip="W. Ke, 2011 #19"/>
              </a:rPr>
              <a:t>26</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27" action="ppaction://hlinkfile" tooltip="A Sitaraman, 2003 #78"/>
              </a:rPr>
              <a:t>27-31</a:t>
            </a:r>
            <a:r>
              <a:rPr lang="en-US" sz="1200" kern="1200" dirty="0" smtClean="0">
                <a:solidFill>
                  <a:schemeClr val="tx1"/>
                </a:solidFill>
                <a:effectLst/>
                <a:latin typeface="+mn-lt"/>
                <a:ea typeface="+mn-ea"/>
                <a:cs typeface="+mn-cs"/>
              </a:rPr>
              <a:t>] is an application-level overlay consisting of client nodes and router nodes connected by communication links. As </a:t>
            </a:r>
            <a:r>
              <a:rPr lang="en-US" sz="1200" kern="1200" dirty="0" err="1" smtClean="0">
                <a:solidFill>
                  <a:schemeClr val="tx1"/>
                </a:solidFill>
                <a:effectLst/>
                <a:latin typeface="+mn-lt"/>
                <a:ea typeface="+mn-ea"/>
                <a:cs typeface="+mn-cs"/>
              </a:rPr>
              <a:t>ASes</a:t>
            </a:r>
            <a:r>
              <a:rPr lang="en-US" sz="1200" kern="1200" dirty="0" smtClean="0">
                <a:solidFill>
                  <a:schemeClr val="tx1"/>
                </a:solidFill>
                <a:effectLst/>
                <a:latin typeface="+mn-lt"/>
                <a:ea typeface="+mn-ea"/>
                <a:cs typeface="+mn-cs"/>
              </a:rPr>
              <a:t> (and networks) federate, the differing administrative units must enforce their own access policies as well as the policies they agreed to during the federation. Access control policies may rely on many factors such as user, point of origin, priority, type of content, and so forth. This also affects networking decisions such as priority of traffic, data being communicated among real-time sensors, or intended for real-time analysis and response, clearly must have a higher priority than other network traffic. An attribute is a data pair consisting of an </a:t>
            </a:r>
            <a:r>
              <a:rPr lang="en-US" sz="1200" i="1" kern="1200" dirty="0" smtClean="0">
                <a:solidFill>
                  <a:schemeClr val="tx1"/>
                </a:solidFill>
                <a:effectLst/>
                <a:latin typeface="+mn-lt"/>
                <a:ea typeface="+mn-ea"/>
                <a:cs typeface="+mn-cs"/>
              </a:rPr>
              <a:t>attribute name</a:t>
            </a:r>
            <a:r>
              <a:rPr lang="en-US" sz="1200" kern="1200" dirty="0" smtClean="0">
                <a:solidFill>
                  <a:schemeClr val="tx1"/>
                </a:solidFill>
                <a:effectLst/>
                <a:latin typeface="+mn-lt"/>
                <a:ea typeface="+mn-ea"/>
                <a:cs typeface="+mn-cs"/>
              </a:rPr>
              <a:t> and an </a:t>
            </a:r>
            <a:r>
              <a:rPr lang="en-US" sz="1200" i="1" kern="1200" dirty="0" smtClean="0">
                <a:solidFill>
                  <a:schemeClr val="tx1"/>
                </a:solidFill>
                <a:effectLst/>
                <a:latin typeface="+mn-lt"/>
                <a:ea typeface="+mn-ea"/>
                <a:cs typeface="+mn-cs"/>
              </a:rPr>
              <a:t>attribute value</a:t>
            </a:r>
            <a:r>
              <a:rPr lang="en-US" sz="1200" kern="1200" dirty="0" smtClean="0">
                <a:solidFill>
                  <a:schemeClr val="tx1"/>
                </a:solidFill>
                <a:effectLst/>
                <a:latin typeface="+mn-lt"/>
                <a:ea typeface="+mn-ea"/>
                <a:cs typeface="+mn-cs"/>
              </a:rPr>
              <a:t>. The name is any agreed-to identifier; the value is any quantity (including qualitative strings) providing a quantification or qualification of that attribute. The attribute may be associated with data, metadata, or a resource such as a router or infrastructure server. The infrastructure systems managing the network receive data and commands and examine their associated attributes. They then apply an </a:t>
            </a:r>
            <a:r>
              <a:rPr lang="en-US" sz="1200" i="1" kern="1200" dirty="0" smtClean="0">
                <a:solidFill>
                  <a:schemeClr val="tx1"/>
                </a:solidFill>
                <a:effectLst/>
                <a:latin typeface="+mn-lt"/>
                <a:ea typeface="+mn-ea"/>
                <a:cs typeface="+mn-cs"/>
              </a:rPr>
              <a:t>attribute-based access control</a:t>
            </a:r>
            <a:r>
              <a:rPr lang="en-US" sz="1200" kern="1200" dirty="0" smtClean="0">
                <a:solidFill>
                  <a:schemeClr val="tx1"/>
                </a:solidFill>
                <a:effectLst/>
                <a:latin typeface="+mn-lt"/>
                <a:ea typeface="+mn-ea"/>
                <a:cs typeface="+mn-cs"/>
              </a:rPr>
              <a:t> policy to determine how to handle the commands and data. Thus, attribute-based networking is essentially a form of policy-based routing, with the attributes being the key elements in the policy rules that the network follows. However, although there has been impressive progress, the attribute-based networking has not been applied to multi-domain cases. The proposed project will exploit labels and achieve attribute-based networking across multi-domain networks.</a:t>
            </a:r>
          </a:p>
          <a:p>
            <a:pPr lvl="3"/>
            <a:r>
              <a:rPr lang="en-US" sz="1200" b="1" i="1" kern="1200" dirty="0" smtClean="0">
                <a:solidFill>
                  <a:schemeClr val="tx1"/>
                </a:solidFill>
                <a:effectLst/>
                <a:latin typeface="+mn-lt"/>
                <a:ea typeface="+mn-ea"/>
                <a:cs typeface="+mn-cs"/>
              </a:rPr>
              <a:t>SDN Orchestrator and OSCARS</a:t>
            </a:r>
          </a:p>
          <a:p>
            <a:r>
              <a:rPr lang="en-US" sz="1200" kern="1200" dirty="0" smtClean="0">
                <a:solidFill>
                  <a:schemeClr val="tx1"/>
                </a:solidFill>
                <a:effectLst/>
                <a:latin typeface="+mn-lt"/>
                <a:ea typeface="+mn-ea"/>
                <a:cs typeface="+mn-cs"/>
              </a:rPr>
              <a:t>The controller of control planes in software-defined networking, known as a SDN Orchestrator [</a:t>
            </a:r>
            <a:r>
              <a:rPr lang="en-US" sz="1200" u="none" strike="noStrike" kern="1200" dirty="0" smtClean="0">
                <a:solidFill>
                  <a:schemeClr val="tx1"/>
                </a:solidFill>
                <a:effectLst/>
                <a:latin typeface="+mn-lt"/>
                <a:ea typeface="+mn-ea"/>
                <a:cs typeface="+mn-cs"/>
                <a:hlinkClick r:id="rId4" action="ppaction://hlinkfile" tooltip="Nadeau, 2011 #77"/>
              </a:rPr>
              <a:t>2</a:t>
            </a:r>
            <a:r>
              <a:rPr lang="en-US" sz="1200" kern="1200" dirty="0" smtClean="0">
                <a:solidFill>
                  <a:schemeClr val="tx1"/>
                </a:solidFill>
                <a:effectLst/>
                <a:latin typeface="+mn-lt"/>
                <a:ea typeface="+mn-ea"/>
                <a:cs typeface="+mn-cs"/>
              </a:rPr>
              <a:t>], is capable of requesting object models from each of the controlling software element it is responsible for managing.  Thus, each controlling software element can produce a self-describing object model with which the Orchestrator can use to manipulate it. Due to its flexibility and programmability, the SDN Orchestrator is a promising solution for future multi-domain networks, but it also has limitations in capabilities due to the fact that it is a purely centralized solution with a single point of failure.  Similarly, OSCARS (On-Demand Secure Circuits and Advance Reservation System) [</a:t>
            </a:r>
            <a:r>
              <a:rPr lang="en-US" sz="1200" u="none" strike="noStrike" kern="1200" dirty="0" smtClean="0">
                <a:solidFill>
                  <a:schemeClr val="tx1"/>
                </a:solidFill>
                <a:effectLst/>
                <a:latin typeface="+mn-lt"/>
                <a:ea typeface="+mn-ea"/>
                <a:cs typeface="+mn-cs"/>
                <a:hlinkClick r:id="rId28" action="ppaction://hlinkfile" tooltip="Boddie, 2012 #84"/>
              </a:rPr>
              <a:t>32</a:t>
            </a:r>
            <a:r>
              <a:rPr lang="en-US" sz="1200" kern="1200" dirty="0" smtClean="0">
                <a:solidFill>
                  <a:schemeClr val="tx1"/>
                </a:solidFill>
                <a:effectLst/>
                <a:latin typeface="+mn-lt"/>
                <a:ea typeface="+mn-ea"/>
                <a:cs typeface="+mn-cs"/>
              </a:rPr>
              <a:t>], which centrally manages and automates the network functions based on user-specified requirements across multi-domain networks, suffer similar limitations as SDN Orchestrators.</a:t>
            </a:r>
          </a:p>
          <a:p>
            <a:pPr lvl="3"/>
            <a:r>
              <a:rPr lang="en-US" sz="1200" b="1" i="1" kern="1200" dirty="0" smtClean="0">
                <a:solidFill>
                  <a:schemeClr val="tx1"/>
                </a:solidFill>
                <a:effectLst/>
                <a:latin typeface="+mn-lt"/>
                <a:ea typeface="+mn-ea"/>
                <a:cs typeface="+mn-cs"/>
              </a:rPr>
              <a:t>Path Computation Element (PCE) and Hierarchical PCE (H-PCE)</a:t>
            </a:r>
          </a:p>
          <a:p>
            <a:r>
              <a:rPr lang="en-US" sz="1200" kern="1200" dirty="0" smtClean="0">
                <a:solidFill>
                  <a:schemeClr val="tx1"/>
                </a:solidFill>
                <a:effectLst/>
                <a:latin typeface="+mn-lt"/>
                <a:ea typeface="+mn-ea"/>
                <a:cs typeface="+mn-cs"/>
              </a:rPr>
              <a:t>IETF has standardized the PCE architecture and PCE Communication Protocol (PCEP). A PCE is an entity (component, application or network node) that is capable of computing a network path or route based on a network graph (TED) and applying computational constraints. Further, IETF has standardized the backwards recursive path computation (BRPC) [</a:t>
            </a:r>
            <a:r>
              <a:rPr lang="en-US" sz="1200" u="none" strike="noStrike" kern="1200" dirty="0" smtClean="0">
                <a:solidFill>
                  <a:schemeClr val="tx1"/>
                </a:solidFill>
                <a:effectLst/>
                <a:latin typeface="+mn-lt"/>
                <a:ea typeface="+mn-ea"/>
                <a:cs typeface="+mn-cs"/>
                <a:hlinkClick r:id="rId29" action="ppaction://hlinkfile" tooltip="Casellas, 2009 #147"/>
              </a:rPr>
              <a:t>33</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30" action="ppaction://hlinkfile" tooltip="Hernandez-Sola, 2011 #146"/>
              </a:rPr>
              <a:t>34</a:t>
            </a:r>
            <a:r>
              <a:rPr lang="en-US" sz="1200" kern="1200" dirty="0" smtClean="0">
                <a:solidFill>
                  <a:schemeClr val="tx1"/>
                </a:solidFill>
                <a:effectLst/>
                <a:latin typeface="+mn-lt"/>
                <a:ea typeface="+mn-ea"/>
                <a:cs typeface="+mn-cs"/>
              </a:rPr>
              <a:t>] to support an end-to-end inter-domain path computation. The destination domain PCE computes a virtual shortest path tree (VSPT) from the domain ingress nodes to the destination node, and then sends the computed VSPT to the upstream PCE to compute its own VSPT. The PCEP is a feature-complete protocol and used for communications among collaborating PCEs. However, the BRPC suffers from the fact that the domain sequence is unknown, that the navigating a mesh of domains may be overly complicated, and that it may not select the best path in many cases.  To address this problem, the H-PCE architecture places one or more parent PCEs on top of all child PCEs in each domain. The parent PCE is capable of deciding the domain sequence and of offloading the intra-domain path computation to each child PCE to complete an end-to-end inter-domain path computation.  However, H-PCE unduly limits the autonomy of the </a:t>
            </a:r>
            <a:r>
              <a:rPr lang="en-US" sz="1200" kern="1200" dirty="0" err="1" smtClean="0">
                <a:solidFill>
                  <a:schemeClr val="tx1"/>
                </a:solidFill>
                <a:effectLst/>
                <a:latin typeface="+mn-lt"/>
                <a:ea typeface="+mn-ea"/>
                <a:cs typeface="+mn-cs"/>
              </a:rPr>
              <a:t>ASes</a:t>
            </a:r>
            <a:r>
              <a:rPr lang="en-US" sz="1200" kern="1200" dirty="0" smtClean="0">
                <a:solidFill>
                  <a:schemeClr val="tx1"/>
                </a:solidFill>
                <a:effectLst/>
                <a:latin typeface="+mn-lt"/>
                <a:ea typeface="+mn-ea"/>
                <a:cs typeface="+mn-cs"/>
              </a:rPr>
              <a:t> since a child PCE from one AS needs to follow instructions from parent PCEs from other </a:t>
            </a:r>
            <a:r>
              <a:rPr lang="en-US" sz="1200" kern="1200" dirty="0" err="1" smtClean="0">
                <a:solidFill>
                  <a:schemeClr val="tx1"/>
                </a:solidFill>
                <a:effectLst/>
                <a:latin typeface="+mn-lt"/>
                <a:ea typeface="+mn-ea"/>
                <a:cs typeface="+mn-cs"/>
              </a:rPr>
              <a:t>ASes</a:t>
            </a:r>
            <a:r>
              <a:rPr lang="en-US" sz="1200" kern="1200" dirty="0" smtClean="0">
                <a:solidFill>
                  <a:schemeClr val="tx1"/>
                </a:solidFill>
                <a:effectLst/>
                <a:latin typeface="+mn-lt"/>
                <a:ea typeface="+mn-ea"/>
                <a:cs typeface="+mn-cs"/>
              </a:rPr>
              <a:t>.  The proposed project exploits market-driven multiple broker agents instead of the hierarchical PCE to achieve scalable and optimal networking across multiple domains with end-to-end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a:t>
            </a:r>
          </a:p>
          <a:p>
            <a:r>
              <a:rPr lang="en-US" sz="105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rewrite this part with specific references.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6F66EB-8F5B-4D74-BC5C-F38C69B1714D}" type="slidenum">
              <a:rPr lang="en-US" smtClean="0"/>
              <a:pPr/>
              <a:t>33</a:t>
            </a:fld>
            <a:endParaRPr lang="en-US"/>
          </a:p>
        </p:txBody>
      </p:sp>
    </p:spTree>
    <p:extLst>
      <p:ext uri="{BB962C8B-B14F-4D97-AF65-F5344CB8AC3E}">
        <p14:creationId xmlns:p14="http://schemas.microsoft.com/office/powerpoint/2010/main" val="792986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113668" name="Slide Number Placeholder 3"/>
          <p:cNvSpPr>
            <a:spLocks noGrp="1"/>
          </p:cNvSpPr>
          <p:nvPr>
            <p:ph type="sldNum" sz="quarter" idx="5"/>
          </p:nvPr>
        </p:nvSpPr>
        <p:spPr>
          <a:noFill/>
        </p:spPr>
        <p:txBody>
          <a:bodyPr/>
          <a:lstStyle/>
          <a:p>
            <a:fld id="{9BEEB201-7AFE-4CA3-BDF5-8B29D182D272}" type="slidenum">
              <a:rPr lang="en-US"/>
              <a:pPr/>
              <a:t>37</a:t>
            </a:fld>
            <a:endParaRPr lang="en-US"/>
          </a:p>
        </p:txBody>
      </p:sp>
    </p:spTree>
    <p:extLst>
      <p:ext uri="{BB962C8B-B14F-4D97-AF65-F5344CB8AC3E}">
        <p14:creationId xmlns:p14="http://schemas.microsoft.com/office/powerpoint/2010/main" val="1707776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F66EB-8F5B-4D74-BC5C-F38C69B1714D}" type="slidenum">
              <a:rPr lang="en-US" smtClean="0"/>
              <a:pPr/>
              <a:t>48</a:t>
            </a:fld>
            <a:endParaRPr lang="en-US"/>
          </a:p>
        </p:txBody>
      </p:sp>
    </p:spTree>
    <p:extLst>
      <p:ext uri="{BB962C8B-B14F-4D97-AF65-F5344CB8AC3E}">
        <p14:creationId xmlns:p14="http://schemas.microsoft.com/office/powerpoint/2010/main" val="265308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dirty="0" smtClean="0">
              <a:latin typeface="Arial" charset="0"/>
            </a:endParaRPr>
          </a:p>
        </p:txBody>
      </p:sp>
      <p:sp>
        <p:nvSpPr>
          <p:cNvPr id="4" name="Slide Number Placeholder 3"/>
          <p:cNvSpPr>
            <a:spLocks noGrp="1"/>
          </p:cNvSpPr>
          <p:nvPr>
            <p:ph type="sldNum" sz="quarter" idx="10"/>
          </p:nvPr>
        </p:nvSpPr>
        <p:spPr/>
        <p:txBody>
          <a:bodyPr/>
          <a:lstStyle/>
          <a:p>
            <a:pPr>
              <a:defRPr/>
            </a:pPr>
            <a:fld id="{7DA5A693-9D13-4E17-A76D-1915838BD14C}" type="slidenum">
              <a:rPr lang="en-US" smtClean="0"/>
              <a:pPr>
                <a:defRPr/>
              </a:pPr>
              <a:t>6</a:t>
            </a:fld>
            <a:endParaRPr lang="en-US"/>
          </a:p>
        </p:txBody>
      </p:sp>
    </p:spTree>
    <p:extLst>
      <p:ext uri="{BB962C8B-B14F-4D97-AF65-F5344CB8AC3E}">
        <p14:creationId xmlns:p14="http://schemas.microsoft.com/office/powerpoint/2010/main" val="1678863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miter lim="800000"/>
            <a:headEnd/>
            <a:tailEnd/>
          </a:ln>
        </p:spPr>
        <p:txBody>
          <a:bodyPr/>
          <a:lstStyle/>
          <a:p>
            <a:fld id="{0F437BF3-D511-4D9D-99F5-A40A83531847}" type="slidenum">
              <a:rPr lang="en-US" smtClean="0">
                <a:latin typeface="Arial" charset="0"/>
              </a:rPr>
              <a:pPr/>
              <a:t>7</a:t>
            </a:fld>
            <a:endParaRPr lang="en-US" smtClean="0">
              <a:latin typeface="Arial"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51898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a:t>
            </a:r>
            <a:r>
              <a:rPr lang="en-US" baseline="0" dirty="0" smtClean="0"/>
              <a:t> domain </a:t>
            </a:r>
            <a:r>
              <a:rPr lang="en-US" baseline="0" dirty="0" err="1" smtClean="0"/>
              <a:t>vs</a:t>
            </a:r>
            <a:r>
              <a:rPr lang="en-US" baseline="0" dirty="0" smtClean="0"/>
              <a:t> multiple domain</a:t>
            </a:r>
            <a:endParaRPr lang="en-US" dirty="0"/>
          </a:p>
        </p:txBody>
      </p:sp>
      <p:sp>
        <p:nvSpPr>
          <p:cNvPr id="4" name="Slide Number Placeholder 3"/>
          <p:cNvSpPr>
            <a:spLocks noGrp="1"/>
          </p:cNvSpPr>
          <p:nvPr>
            <p:ph type="sldNum" sz="quarter" idx="10"/>
          </p:nvPr>
        </p:nvSpPr>
        <p:spPr/>
        <p:txBody>
          <a:bodyPr/>
          <a:lstStyle/>
          <a:p>
            <a:pPr>
              <a:defRPr/>
            </a:pPr>
            <a:fld id="{6C538FDA-E4E6-4E99-BA27-D2C539D0A8C8}" type="slidenum">
              <a:rPr lang="en-US" smtClean="0"/>
              <a:pPr>
                <a:defRPr/>
              </a:pPr>
              <a:t>8</a:t>
            </a:fld>
            <a:endParaRPr lang="en-US"/>
          </a:p>
        </p:txBody>
      </p:sp>
    </p:spTree>
    <p:extLst>
      <p:ext uri="{BB962C8B-B14F-4D97-AF65-F5344CB8AC3E}">
        <p14:creationId xmlns:p14="http://schemas.microsoft.com/office/powerpoint/2010/main" val="336737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a:t>
            </a:r>
            <a:r>
              <a:rPr lang="en-US" baseline="0" dirty="0" smtClean="0"/>
              <a:t> domain </a:t>
            </a:r>
            <a:r>
              <a:rPr lang="en-US" baseline="0" dirty="0" err="1" smtClean="0"/>
              <a:t>vs</a:t>
            </a:r>
            <a:r>
              <a:rPr lang="en-US" baseline="0" dirty="0" smtClean="0"/>
              <a:t> multiple domain</a:t>
            </a:r>
            <a:endParaRPr lang="en-US" dirty="0"/>
          </a:p>
        </p:txBody>
      </p:sp>
      <p:sp>
        <p:nvSpPr>
          <p:cNvPr id="4" name="Slide Number Placeholder 3"/>
          <p:cNvSpPr>
            <a:spLocks noGrp="1"/>
          </p:cNvSpPr>
          <p:nvPr>
            <p:ph type="sldNum" sz="quarter" idx="10"/>
          </p:nvPr>
        </p:nvSpPr>
        <p:spPr/>
        <p:txBody>
          <a:bodyPr/>
          <a:lstStyle/>
          <a:p>
            <a:pPr>
              <a:defRPr/>
            </a:pPr>
            <a:fld id="{6C538FDA-E4E6-4E99-BA27-D2C539D0A8C8}" type="slidenum">
              <a:rPr lang="en-US" smtClean="0"/>
              <a:pPr>
                <a:defRPr/>
              </a:pPr>
              <a:t>9</a:t>
            </a:fld>
            <a:endParaRPr lang="en-US"/>
          </a:p>
        </p:txBody>
      </p:sp>
    </p:spTree>
    <p:extLst>
      <p:ext uri="{BB962C8B-B14F-4D97-AF65-F5344CB8AC3E}">
        <p14:creationId xmlns:p14="http://schemas.microsoft.com/office/powerpoint/2010/main" val="3250143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3821B5-84A7-4346-BB13-D9FF1428EE78}" type="slidenum">
              <a:rPr lang="en-US"/>
              <a:pPr>
                <a:defRPr/>
              </a:pPr>
              <a:t>10</a:t>
            </a:fld>
            <a:endParaRPr lang="en-US"/>
          </a:p>
        </p:txBody>
      </p:sp>
      <p:sp>
        <p:nvSpPr>
          <p:cNvPr id="169987" name="Rectangle 2"/>
          <p:cNvSpPr>
            <a:spLocks noGrp="1" noRot="1" noChangeAspect="1" noChangeArrowheads="1" noTextEdit="1"/>
          </p:cNvSpPr>
          <p:nvPr>
            <p:ph type="sldImg"/>
          </p:nvPr>
        </p:nvSpPr>
        <p:spPr>
          <a:xfrm>
            <a:off x="1184275" y="698500"/>
            <a:ext cx="4646613" cy="3486150"/>
          </a:xfrm>
          <a:ln/>
        </p:spPr>
      </p:sp>
      <p:sp>
        <p:nvSpPr>
          <p:cNvPr id="169988" name="Rectangle 3"/>
          <p:cNvSpPr>
            <a:spLocks noGrp="1" noChangeArrowheads="1"/>
          </p:cNvSpPr>
          <p:nvPr>
            <p:ph type="body" idx="1"/>
          </p:nvPr>
        </p:nvSpPr>
        <p:spPr>
          <a:xfrm>
            <a:off x="934112" y="4416099"/>
            <a:ext cx="5142177" cy="4182457"/>
          </a:xfrm>
          <a:noFill/>
          <a:ln/>
        </p:spPr>
        <p:txBody>
          <a:bodyPr lIns="93136" tIns="46568" rIns="93136" bIns="46568"/>
          <a:lstStyle/>
          <a:p>
            <a:endParaRPr lang="en-US" dirty="0" smtClean="0"/>
          </a:p>
          <a:p>
            <a:endParaRPr lang="en-US" dirty="0" smtClean="0"/>
          </a:p>
        </p:txBody>
      </p:sp>
    </p:spTree>
    <p:extLst>
      <p:ext uri="{BB962C8B-B14F-4D97-AF65-F5344CB8AC3E}">
        <p14:creationId xmlns:p14="http://schemas.microsoft.com/office/powerpoint/2010/main" val="2400330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6F66EB-8F5B-4D74-BC5C-F38C69B1714D}" type="slidenum">
              <a:rPr lang="en-US" smtClean="0"/>
              <a:pPr/>
              <a:t>11</a:t>
            </a:fld>
            <a:endParaRPr lang="en-US"/>
          </a:p>
        </p:txBody>
      </p:sp>
    </p:spTree>
    <p:extLst>
      <p:ext uri="{BB962C8B-B14F-4D97-AF65-F5344CB8AC3E}">
        <p14:creationId xmlns:p14="http://schemas.microsoft.com/office/powerpoint/2010/main" val="374696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 1. Spectrum diagram (a) before defragmentation,  (b) after sweeping defragmentation, and (c) after complete defragmentation using the proposed method.</a:t>
            </a:r>
          </a:p>
          <a:p>
            <a:endParaRPr lang="en-US" dirty="0"/>
          </a:p>
        </p:txBody>
      </p:sp>
      <p:sp>
        <p:nvSpPr>
          <p:cNvPr id="4" name="Slide Number Placeholder 3"/>
          <p:cNvSpPr>
            <a:spLocks noGrp="1"/>
          </p:cNvSpPr>
          <p:nvPr>
            <p:ph type="sldNum" sz="quarter" idx="10"/>
          </p:nvPr>
        </p:nvSpPr>
        <p:spPr/>
        <p:txBody>
          <a:bodyPr/>
          <a:lstStyle/>
          <a:p>
            <a:fld id="{A26F66EB-8F5B-4D74-BC5C-F38C69B1714D}" type="slidenum">
              <a:rPr lang="en-US" smtClean="0"/>
              <a:pPr/>
              <a:t>15</a:t>
            </a:fld>
            <a:endParaRPr lang="en-US"/>
          </a:p>
        </p:txBody>
      </p:sp>
    </p:spTree>
    <p:extLst>
      <p:ext uri="{BB962C8B-B14F-4D97-AF65-F5344CB8AC3E}">
        <p14:creationId xmlns:p14="http://schemas.microsoft.com/office/powerpoint/2010/main" val="2761312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 cover</a:t>
            </a:r>
          </a:p>
          <a:p>
            <a:endParaRPr lang="en-US" baseline="0" dirty="0" smtClean="0"/>
          </a:p>
          <a:p>
            <a:r>
              <a:rPr lang="en-US" baseline="0" dirty="0" smtClean="0"/>
              <a:t>-OAWG/OAWM as flexible bandwidth transmission system</a:t>
            </a:r>
          </a:p>
          <a:p>
            <a:r>
              <a:rPr lang="en-US" baseline="0" dirty="0" smtClean="0"/>
              <a:t>-Here we did static OAWG</a:t>
            </a:r>
          </a:p>
        </p:txBody>
      </p:sp>
      <p:sp>
        <p:nvSpPr>
          <p:cNvPr id="4" name="Slide Number Placeholder 3"/>
          <p:cNvSpPr>
            <a:spLocks noGrp="1"/>
          </p:cNvSpPr>
          <p:nvPr>
            <p:ph type="sldNum" sz="quarter" idx="10"/>
          </p:nvPr>
        </p:nvSpPr>
        <p:spPr/>
        <p:txBody>
          <a:bodyPr/>
          <a:lstStyle/>
          <a:p>
            <a:fld id="{7B323A7F-691C-44C1-9A06-1DF0B6E2A152}" type="slidenum">
              <a:rPr lang="en-US" smtClean="0"/>
              <a:pPr/>
              <a:t>16</a:t>
            </a:fld>
            <a:endParaRPr lang="en-US"/>
          </a:p>
        </p:txBody>
      </p:sp>
    </p:spTree>
    <p:extLst>
      <p:ext uri="{BB962C8B-B14F-4D97-AF65-F5344CB8AC3E}">
        <p14:creationId xmlns:p14="http://schemas.microsoft.com/office/powerpoint/2010/main" val="9205900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normAutofit/>
          </a:bodyPr>
          <a:lstStyle>
            <a:lvl1pPr>
              <a:defRPr sz="36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124200"/>
            <a:ext cx="6400800" cy="1752600"/>
          </a:xfrm>
        </p:spPr>
        <p:txBody>
          <a:bodyPr>
            <a:normAutofit/>
          </a:bodyPr>
          <a:lstStyle>
            <a:lvl1pPr marL="0" indent="0" algn="ctr">
              <a:buNone/>
              <a:defRPr sz="28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3" descr="C:\Users\scott\Documents\Artwork\UCD Engineering Logos\logo_blue_gold.png"/>
          <p:cNvPicPr>
            <a:picLocks noChangeAspect="1" noChangeArrowheads="1"/>
          </p:cNvPicPr>
          <p:nvPr userDrawn="1"/>
        </p:nvPicPr>
        <p:blipFill>
          <a:blip r:embed="rId2" cstate="print"/>
          <a:srcRect/>
          <a:stretch>
            <a:fillRect/>
          </a:stretch>
        </p:blipFill>
        <p:spPr bwMode="auto">
          <a:xfrm>
            <a:off x="6852180" y="6217920"/>
            <a:ext cx="2215620" cy="640080"/>
          </a:xfrm>
          <a:prstGeom prst="rect">
            <a:avLst/>
          </a:prstGeom>
          <a:noFill/>
        </p:spPr>
      </p:pic>
      <p:pic>
        <p:nvPicPr>
          <p:cNvPr id="9" name="Picture 5"/>
          <p:cNvPicPr>
            <a:picLocks noChangeAspect="1" noChangeArrowheads="1"/>
          </p:cNvPicPr>
          <p:nvPr userDrawn="1"/>
        </p:nvPicPr>
        <p:blipFill>
          <a:blip r:embed="rId3" cstate="print"/>
          <a:srcRect/>
          <a:stretch>
            <a:fillRect/>
          </a:stretch>
        </p:blipFill>
        <p:spPr bwMode="auto">
          <a:xfrm>
            <a:off x="-36921" y="6202680"/>
            <a:ext cx="3313521" cy="731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1" i="0" baseline="0"/>
            </a:lvl1pPr>
            <a:lvl2pPr>
              <a:defRPr b="1" i="0" baseline="0"/>
            </a:lvl2pPr>
            <a:lvl3pPr>
              <a:defRPr b="1" i="0" baseline="0"/>
            </a:lvl3pPr>
            <a:lvl4pPr>
              <a:defRPr b="1" i="0" baseline="0"/>
            </a:lvl4pPr>
            <a:lvl5pPr>
              <a:defRPr b="1" i="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1362075"/>
          </a:xfrm>
        </p:spPr>
        <p:txBody>
          <a:bodyPr anchor="t">
            <a:normAutofit/>
          </a:bodyPr>
          <a:lstStyle>
            <a:lvl1pPr algn="ctr">
              <a:defRPr sz="32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0400"/>
            <a:ext cx="7772400" cy="1500187"/>
          </a:xfrm>
        </p:spPr>
        <p:txBody>
          <a:bodyPr anchor="t"/>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No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2"/>
          <p:cNvSpPr txBox="1"/>
          <p:nvPr userDrawn="1"/>
        </p:nvSpPr>
        <p:spPr>
          <a:xfrm>
            <a:off x="7010400" y="6324600"/>
            <a:ext cx="533400" cy="381000"/>
          </a:xfrm>
          <a:prstGeom prst="rect">
            <a:avLst/>
          </a:prstGeom>
          <a:noFill/>
        </p:spPr>
        <p:txBody>
          <a:bodyPr wrap="none" rtlCol="0">
            <a:noAutofit/>
          </a:bodyPr>
          <a:lstStyle/>
          <a:p>
            <a:fld id="{B9733653-FB98-4B6B-9878-6F004A549532}" type="slidenum">
              <a:rPr lang="en-US" smtClean="0"/>
              <a:pPr/>
              <a:t>‹#›</a:t>
            </a:fld>
            <a:endParaRPr lang="en-US" dirty="0" err="1"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1200" y="914400"/>
            <a:ext cx="40005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4100" y="914400"/>
            <a:ext cx="40005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ftr" sz="quarter" idx="10"/>
          </p:nvPr>
        </p:nvSpPr>
        <p:spPr>
          <a:xfrm>
            <a:off x="-7938" y="6461125"/>
            <a:ext cx="2717801" cy="244475"/>
          </a:xfrm>
          <a:prstGeom prst="rect">
            <a:avLst/>
          </a:prstGeom>
          <a:ln/>
        </p:spPr>
        <p:txBody>
          <a:bodyPr/>
          <a:lstStyle>
            <a:lvl1pPr>
              <a:defRPr/>
            </a:lvl1pPr>
          </a:lstStyle>
          <a:p>
            <a:pPr>
              <a:defRPr/>
            </a:pPr>
            <a:r>
              <a:rPr lang="en-US"/>
              <a:t>Slide_</a:t>
            </a:r>
            <a:fld id="{7E1CDD8C-7C27-4A9D-B1C7-3D8A1D302B0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9900" y="88900"/>
            <a:ext cx="7772400" cy="579438"/>
          </a:xfrm>
          <a:prstGeom prst="rect">
            <a:avLst/>
          </a:prstGeom>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Chart Placeholder 2"/>
          <p:cNvSpPr>
            <a:spLocks noGrp="1"/>
          </p:cNvSpPr>
          <p:nvPr>
            <p:ph type="chart" sz="half" idx="1"/>
          </p:nvPr>
        </p:nvSpPr>
        <p:spPr>
          <a:xfrm>
            <a:off x="711200" y="914400"/>
            <a:ext cx="4000500" cy="2260600"/>
          </a:xfrm>
          <a:prstGeom prst="rect">
            <a:avLst/>
          </a:prstGeom>
        </p:spPr>
        <p:txBody>
          <a:bodyPr/>
          <a:lstStyle>
            <a:lvl1pPr>
              <a:defRPr>
                <a:effectLst>
                  <a:outerShdw blurRad="38100" dist="38100" dir="2700000" algn="tl">
                    <a:srgbClr val="000000">
                      <a:alpha val="43137"/>
                    </a:srgbClr>
                  </a:outerShdw>
                </a:effectLst>
              </a:defRPr>
            </a:lvl1pPr>
          </a:lstStyle>
          <a:p>
            <a:pPr lvl="0"/>
            <a:endParaRPr lang="en-US" noProof="0"/>
          </a:p>
        </p:txBody>
      </p:sp>
      <p:sp>
        <p:nvSpPr>
          <p:cNvPr id="4" name="Text Placeholder 3"/>
          <p:cNvSpPr>
            <a:spLocks noGrp="1"/>
          </p:cNvSpPr>
          <p:nvPr>
            <p:ph type="body" sz="half" idx="2"/>
          </p:nvPr>
        </p:nvSpPr>
        <p:spPr>
          <a:xfrm>
            <a:off x="4864100" y="914400"/>
            <a:ext cx="4000500" cy="2260600"/>
          </a:xfrm>
          <a:prstGeom prst="rect">
            <a:avLst/>
          </a:prstGeom>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279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ECFF"/>
            </a:gs>
            <a:gs pos="8000">
              <a:schemeClr val="bg1"/>
            </a:gs>
            <a:gs pos="92000">
              <a:schemeClr val="bg1"/>
            </a:gs>
            <a:gs pos="100000">
              <a:schemeClr val="tx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6397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7" name="Picture 3" descr="C:\Users\scott\Documents\Artwork\UCD Engineering Logos\logo_blue_gold.png"/>
          <p:cNvPicPr>
            <a:picLocks noChangeAspect="1" noChangeArrowheads="1"/>
          </p:cNvPicPr>
          <p:nvPr/>
        </p:nvPicPr>
        <p:blipFill>
          <a:blip r:embed="rId11" cstate="print"/>
          <a:srcRect/>
          <a:stretch>
            <a:fillRect/>
          </a:stretch>
        </p:blipFill>
        <p:spPr bwMode="auto">
          <a:xfrm>
            <a:off x="7567642" y="6348413"/>
            <a:ext cx="1500158" cy="433387"/>
          </a:xfrm>
          <a:prstGeom prst="rect">
            <a:avLst/>
          </a:prstGeom>
          <a:noFill/>
        </p:spPr>
      </p:pic>
      <p:pic>
        <p:nvPicPr>
          <p:cNvPr id="1029" name="Picture 5"/>
          <p:cNvPicPr>
            <a:picLocks noChangeAspect="1" noChangeArrowheads="1"/>
          </p:cNvPicPr>
          <p:nvPr/>
        </p:nvPicPr>
        <p:blipFill>
          <a:blip r:embed="rId12" cstate="print"/>
          <a:srcRect/>
          <a:stretch>
            <a:fillRect/>
          </a:stretch>
        </p:blipFill>
        <p:spPr bwMode="auto">
          <a:xfrm>
            <a:off x="0" y="6400800"/>
            <a:ext cx="2284876" cy="504428"/>
          </a:xfrm>
          <a:prstGeom prst="rect">
            <a:avLst/>
          </a:prstGeom>
          <a:noFill/>
          <a:ln w="9525">
            <a:noFill/>
            <a:miter lim="800000"/>
            <a:headEnd/>
            <a:tailEnd/>
          </a:ln>
          <a:effectLst/>
        </p:spPr>
      </p:pic>
      <p:sp>
        <p:nvSpPr>
          <p:cNvPr id="10" name="TextBox 9"/>
          <p:cNvSpPr txBox="1"/>
          <p:nvPr/>
        </p:nvSpPr>
        <p:spPr>
          <a:xfrm>
            <a:off x="6934200" y="6437585"/>
            <a:ext cx="609600" cy="381000"/>
          </a:xfrm>
          <a:prstGeom prst="rect">
            <a:avLst/>
          </a:prstGeom>
          <a:noFill/>
        </p:spPr>
        <p:txBody>
          <a:bodyPr wrap="none" rtlCol="0">
            <a:noAutofit/>
          </a:bodyPr>
          <a:lstStyle/>
          <a:p>
            <a:pPr algn="r"/>
            <a:fld id="{B9733653-FB98-4B6B-9878-6F004A549532}" type="slidenum">
              <a:rPr lang="en-US" smtClean="0"/>
              <a:pPr algn="r"/>
              <a:t>‹#›</a:t>
            </a:fld>
            <a:endParaRPr lang="en-US" dirty="0" err="1" smtClean="0"/>
          </a:p>
        </p:txBody>
      </p:sp>
      <p:sp>
        <p:nvSpPr>
          <p:cNvPr id="9" name="TextBox 8"/>
          <p:cNvSpPr txBox="1"/>
          <p:nvPr/>
        </p:nvSpPr>
        <p:spPr>
          <a:xfrm>
            <a:off x="2286000" y="6477000"/>
            <a:ext cx="914400" cy="304800"/>
          </a:xfrm>
          <a:prstGeom prst="rect">
            <a:avLst/>
          </a:prstGeom>
          <a:noFill/>
        </p:spPr>
        <p:txBody>
          <a:bodyPr wrap="none"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02/18/2016</a:t>
            </a:r>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4" r:id="rId5"/>
    <p:sldLayoutId id="2147483655" r:id="rId6"/>
    <p:sldLayoutId id="2147483660" r:id="rId7"/>
    <p:sldLayoutId id="2147483663" r:id="rId8"/>
    <p:sldLayoutId id="2147483664" r:id="rId9"/>
  </p:sldLayoutIdLst>
  <p:timing>
    <p:tnLst>
      <p:par>
        <p:cTn id="1" dur="indefinite" restart="never" nodeType="tmRoot"/>
      </p:par>
    </p:tnLst>
  </p:timing>
  <p:hf sldNum="0" hdr="0" ftr="0" dt="0"/>
  <p:txStyles>
    <p:titleStyle>
      <a:lvl1pPr algn="ctr" defTabSz="914400" rtl="0" eaLnBrk="1" latinLnBrk="0" hangingPunct="1">
        <a:spcBef>
          <a:spcPct val="0"/>
        </a:spcBef>
        <a:buNone/>
        <a:defRPr sz="3200" b="1" i="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ierra.ece.ucdavis.edu/Papers/2012/Yin_2012_Opt._Express.pdf" TargetMode="External"/><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3.wmf"/></Relationships>
</file>

<file path=ppt/slides/_rels/slide2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oleObject" Target="../embeddings/oleObject2.bin"/><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oleObject" Target="../embeddings/oleObject4.bin"/><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oleObject" Target="../embeddings/oleObject5.bin"/><Relationship Id="rId7" Type="http://schemas.openxmlformats.org/officeDocument/2006/relationships/package" Target="../embeddings/Microsoft_PowerPoint_Slide2.sldx"/><Relationship Id="rId12" Type="http://schemas.openxmlformats.org/officeDocument/2006/relationships/image" Target="../media/image52.e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package" Target="../embeddings/Microsoft_PowerPoint_Slide3.sldx"/><Relationship Id="rId5" Type="http://schemas.openxmlformats.org/officeDocument/2006/relationships/image" Target="../media/image50.emf"/><Relationship Id="rId10" Type="http://schemas.openxmlformats.org/officeDocument/2006/relationships/oleObject" Target="../embeddings/oleObject7.bin"/><Relationship Id="rId4" Type="http://schemas.openxmlformats.org/officeDocument/2006/relationships/package" Target="../embeddings/Microsoft_PowerPoint_Slide1.sldx"/><Relationship Id="rId9"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17.png"/><Relationship Id="rId3" Type="http://schemas.openxmlformats.org/officeDocument/2006/relationships/image" Target="../media/image7.wmf"/><Relationship Id="rId7" Type="http://schemas.openxmlformats.org/officeDocument/2006/relationships/image" Target="../media/image11.wmf"/><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wmf"/><Relationship Id="rId11" Type="http://schemas.openxmlformats.org/officeDocument/2006/relationships/image" Target="../media/image15.wmf"/><Relationship Id="rId5" Type="http://schemas.openxmlformats.org/officeDocument/2006/relationships/image" Target="../media/image9.wmf"/><Relationship Id="rId10" Type="http://schemas.openxmlformats.org/officeDocument/2006/relationships/image" Target="../media/image14.wmf"/><Relationship Id="rId4" Type="http://schemas.openxmlformats.org/officeDocument/2006/relationships/image" Target="../media/image8.wmf"/><Relationship Id="rId9" Type="http://schemas.openxmlformats.org/officeDocument/2006/relationships/image" Target="../media/image13.wmf"/></Relationships>
</file>

<file path=ppt/slides/_rels/slide9.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17.png"/><Relationship Id="rId3" Type="http://schemas.openxmlformats.org/officeDocument/2006/relationships/image" Target="../media/image7.wmf"/><Relationship Id="rId7" Type="http://schemas.openxmlformats.org/officeDocument/2006/relationships/image" Target="../media/image11.wmf"/><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wmf"/><Relationship Id="rId11" Type="http://schemas.openxmlformats.org/officeDocument/2006/relationships/image" Target="../media/image15.wmf"/><Relationship Id="rId5" Type="http://schemas.openxmlformats.org/officeDocument/2006/relationships/image" Target="../media/image9.wmf"/><Relationship Id="rId10" Type="http://schemas.openxmlformats.org/officeDocument/2006/relationships/image" Target="../media/image14.wmf"/><Relationship Id="rId4" Type="http://schemas.openxmlformats.org/officeDocument/2006/relationships/image" Target="../media/image8.wmf"/><Relationship Id="rId9"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049" y="152400"/>
            <a:ext cx="9144000" cy="2438400"/>
          </a:xfrm>
        </p:spPr>
        <p:txBody>
          <a:bodyPr>
            <a:noAutofit/>
          </a:bodyPr>
          <a:lstStyle/>
          <a:p>
            <a:r>
              <a:rPr lang="en-US" dirty="0">
                <a:solidFill>
                  <a:srgbClr val="0066FF"/>
                </a:solidFill>
                <a:latin typeface="Times New Roman" panose="02020603050405020304" pitchFamily="18" charset="0"/>
                <a:cs typeface="Times New Roman" panose="02020603050405020304" pitchFamily="18" charset="0"/>
              </a:rPr>
              <a:t>Future SDN-HPON Control Plane Architecture and Protocols </a:t>
            </a:r>
            <a:r>
              <a:rPr lang="en-US" dirty="0" smtClean="0">
                <a:solidFill>
                  <a:srgbClr val="0066FF"/>
                </a:solidFill>
                <a:latin typeface="Times New Roman" panose="02020603050405020304" pitchFamily="18" charset="0"/>
                <a:cs typeface="Times New Roman" panose="02020603050405020304" pitchFamily="18" charset="0"/>
              </a:rPr>
              <a:t>for</a:t>
            </a:r>
            <a:br>
              <a:rPr lang="en-US" dirty="0" smtClean="0">
                <a:solidFill>
                  <a:srgbClr val="0066FF"/>
                </a:solidFill>
                <a:latin typeface="Times New Roman" panose="02020603050405020304" pitchFamily="18" charset="0"/>
                <a:cs typeface="Times New Roman" panose="02020603050405020304" pitchFamily="18" charset="0"/>
              </a:rPr>
            </a:br>
            <a:r>
              <a:rPr lang="en-US" dirty="0" smtClean="0">
                <a:solidFill>
                  <a:srgbClr val="0066FF"/>
                </a:solidFill>
                <a:latin typeface="Times New Roman" panose="02020603050405020304" pitchFamily="18" charset="0"/>
                <a:cs typeface="Times New Roman" panose="02020603050405020304" pitchFamily="18" charset="0"/>
              </a:rPr>
              <a:t>On-Demand </a:t>
            </a:r>
            <a:r>
              <a:rPr lang="en-US" dirty="0">
                <a:solidFill>
                  <a:srgbClr val="0066FF"/>
                </a:solidFill>
                <a:latin typeface="Times New Roman" panose="02020603050405020304" pitchFamily="18" charset="0"/>
                <a:cs typeface="Times New Roman" panose="02020603050405020304" pitchFamily="18" charset="0"/>
              </a:rPr>
              <a:t>Terabit </a:t>
            </a:r>
            <a:r>
              <a:rPr lang="en-US" dirty="0" smtClean="0">
                <a:solidFill>
                  <a:srgbClr val="0066FF"/>
                </a:solidFill>
                <a:latin typeface="Times New Roman" panose="02020603050405020304" pitchFamily="18" charset="0"/>
                <a:cs typeface="Times New Roman" panose="02020603050405020304" pitchFamily="18" charset="0"/>
              </a:rPr>
              <a:t>End-to-End</a:t>
            </a:r>
            <a:br>
              <a:rPr lang="en-US" dirty="0" smtClean="0">
                <a:solidFill>
                  <a:srgbClr val="0066FF"/>
                </a:solidFill>
                <a:latin typeface="Times New Roman" panose="02020603050405020304" pitchFamily="18" charset="0"/>
                <a:cs typeface="Times New Roman" panose="02020603050405020304" pitchFamily="18" charset="0"/>
              </a:rPr>
            </a:br>
            <a:r>
              <a:rPr lang="en-US" dirty="0" smtClean="0">
                <a:solidFill>
                  <a:srgbClr val="0066FF"/>
                </a:solidFill>
                <a:latin typeface="Times New Roman" panose="02020603050405020304" pitchFamily="18" charset="0"/>
                <a:cs typeface="Times New Roman" panose="02020603050405020304" pitchFamily="18" charset="0"/>
              </a:rPr>
              <a:t>Extreme-Scale </a:t>
            </a:r>
            <a:r>
              <a:rPr lang="en-US" dirty="0">
                <a:solidFill>
                  <a:srgbClr val="0066FF"/>
                </a:solidFill>
                <a:latin typeface="Times New Roman" panose="02020603050405020304" pitchFamily="18" charset="0"/>
                <a:cs typeface="Times New Roman" panose="02020603050405020304" pitchFamily="18" charset="0"/>
              </a:rPr>
              <a:t>Science Applications</a:t>
            </a:r>
          </a:p>
        </p:txBody>
      </p:sp>
      <p:sp>
        <p:nvSpPr>
          <p:cNvPr id="6" name="Rectangle 3"/>
          <p:cNvSpPr>
            <a:spLocks noChangeArrowheads="1"/>
          </p:cNvSpPr>
          <p:nvPr/>
        </p:nvSpPr>
        <p:spPr bwMode="auto">
          <a:xfrm>
            <a:off x="76200" y="2514600"/>
            <a:ext cx="914399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Bef>
                <a:spcPct val="50000"/>
              </a:spcBef>
            </a:pPr>
            <a:r>
              <a:rPr lang="en-US" sz="2400" b="1" dirty="0">
                <a:solidFill>
                  <a:srgbClr val="003488"/>
                </a:solidFill>
              </a:rPr>
              <a:t>S. J. Ben </a:t>
            </a:r>
            <a:r>
              <a:rPr lang="en-US" sz="2400" b="1" dirty="0" smtClean="0">
                <a:solidFill>
                  <a:srgbClr val="003488"/>
                </a:solidFill>
              </a:rPr>
              <a:t>Yoo</a:t>
            </a:r>
          </a:p>
          <a:p>
            <a:pPr algn="ctr" eaLnBrk="0" hangingPunct="0">
              <a:spcBef>
                <a:spcPct val="50000"/>
              </a:spcBef>
            </a:pPr>
            <a:r>
              <a:rPr lang="en-US" sz="2400" b="1" dirty="0" smtClean="0">
                <a:solidFill>
                  <a:srgbClr val="003488"/>
                </a:solidFill>
              </a:rPr>
              <a:t>Alberto Castro Casales, and Roberto </a:t>
            </a:r>
            <a:r>
              <a:rPr lang="en-US" sz="2400" b="1" dirty="0" err="1" smtClean="0">
                <a:solidFill>
                  <a:srgbClr val="003488"/>
                </a:solidFill>
              </a:rPr>
              <a:t>Proietti</a:t>
            </a:r>
            <a:r>
              <a:rPr lang="en-US" sz="2400" b="1" dirty="0">
                <a:solidFill>
                  <a:srgbClr val="003488"/>
                </a:solidFill>
              </a:rPr>
              <a:t/>
            </a:r>
            <a:br>
              <a:rPr lang="en-US" sz="2400" b="1" dirty="0">
                <a:solidFill>
                  <a:srgbClr val="003488"/>
                </a:solidFill>
              </a:rPr>
            </a:br>
            <a:r>
              <a:rPr lang="en-US" sz="2400" b="1" dirty="0">
                <a:solidFill>
                  <a:srgbClr val="003488"/>
                </a:solidFill>
              </a:rPr>
              <a:t>University of California, Davis</a:t>
            </a:r>
            <a:br>
              <a:rPr lang="en-US" sz="2400" b="1" dirty="0">
                <a:solidFill>
                  <a:srgbClr val="003488"/>
                </a:solidFill>
              </a:rPr>
            </a:br>
            <a:r>
              <a:rPr lang="en-US" sz="2400" b="1" dirty="0"/>
              <a:t> </a:t>
            </a:r>
            <a:r>
              <a:rPr lang="en-US" sz="2400" b="1" i="1" dirty="0" smtClean="0">
                <a:solidFill>
                  <a:srgbClr val="9933FF"/>
                </a:solidFill>
                <a:ea typeface="PMingLiU" charset="0"/>
              </a:rPr>
              <a:t>sby</a:t>
            </a:r>
            <a:r>
              <a:rPr lang="en-US" altLang="zh-TW" sz="2400" b="1" i="1" dirty="0" smtClean="0">
                <a:solidFill>
                  <a:srgbClr val="9933FF"/>
                </a:solidFill>
                <a:ea typeface="PMingLiU" charset="0"/>
                <a:cs typeface="PMingLiU" charset="0"/>
              </a:rPr>
              <a:t>oo@ucdavis.edu</a:t>
            </a:r>
            <a:r>
              <a:rPr lang="en-US" altLang="zh-TW" sz="2400" b="1" i="1" dirty="0">
                <a:solidFill>
                  <a:srgbClr val="9933FF"/>
                </a:solidFill>
                <a:ea typeface="PMingLiU" charset="0"/>
                <a:cs typeface="PMingLiU" charset="0"/>
              </a:rPr>
              <a:t/>
            </a:r>
            <a:br>
              <a:rPr lang="en-US" altLang="zh-TW" sz="2400" b="1" i="1" dirty="0">
                <a:solidFill>
                  <a:srgbClr val="9933FF"/>
                </a:solidFill>
                <a:ea typeface="PMingLiU" charset="0"/>
                <a:cs typeface="PMingLiU" charset="0"/>
              </a:rPr>
            </a:br>
            <a:r>
              <a:rPr lang="en-US" altLang="zh-TW" sz="2400" b="1" i="1" dirty="0">
                <a:solidFill>
                  <a:srgbClr val="9933FF"/>
                </a:solidFill>
                <a:ea typeface="PMingLiU" charset="0"/>
                <a:cs typeface="PMingLiU" charset="0"/>
              </a:rPr>
              <a:t>http://</a:t>
            </a:r>
            <a:r>
              <a:rPr lang="en-US" altLang="zh-TW" sz="2400" b="1" i="1" dirty="0" smtClean="0">
                <a:solidFill>
                  <a:srgbClr val="9933FF"/>
                </a:solidFill>
                <a:ea typeface="PMingLiU" charset="0"/>
                <a:cs typeface="PMingLiU" charset="0"/>
              </a:rPr>
              <a:t>sierra.ece.ucdavis.edu</a:t>
            </a:r>
          </a:p>
        </p:txBody>
      </p:sp>
      <p:sp>
        <p:nvSpPr>
          <p:cNvPr id="2" name="Rectangle 1"/>
          <p:cNvSpPr/>
          <p:nvPr/>
        </p:nvSpPr>
        <p:spPr>
          <a:xfrm>
            <a:off x="1752600" y="5638800"/>
            <a:ext cx="6019800" cy="658898"/>
          </a:xfrm>
          <a:prstGeom prst="rect">
            <a:avLst/>
          </a:prstGeom>
        </p:spPr>
        <p:txBody>
          <a:bodyPr wrap="square">
            <a:spAutoFit/>
          </a:bodyPr>
          <a:lstStyle/>
          <a:p>
            <a:pPr algn="ctr" fontAlgn="base">
              <a:lnSpc>
                <a:spcPct val="93000"/>
              </a:lnSpc>
              <a:spcAft>
                <a:spcPts val="400"/>
              </a:spcAft>
              <a:defRPr/>
            </a:pPr>
            <a:r>
              <a:rPr lang="en-GB" b="1" dirty="0">
                <a:cs typeface="Arial" charset="0"/>
              </a:rPr>
              <a:t>DOE ASCR Network Research Kick-Off Meeting</a:t>
            </a:r>
          </a:p>
          <a:p>
            <a:pPr algn="ctr" fontAlgn="base">
              <a:lnSpc>
                <a:spcPct val="93000"/>
              </a:lnSpc>
              <a:spcAft>
                <a:spcPts val="400"/>
              </a:spcAft>
              <a:defRPr/>
            </a:pPr>
            <a:r>
              <a:rPr lang="en-US" b="1" kern="0" dirty="0" err="1">
                <a:cs typeface="Arial"/>
              </a:rPr>
              <a:t>Fermilab</a:t>
            </a:r>
            <a:r>
              <a:rPr lang="en-US" b="1" kern="0" dirty="0">
                <a:cs typeface="Arial"/>
              </a:rPr>
              <a:t>, February </a:t>
            </a:r>
            <a:r>
              <a:rPr lang="en-US" b="1" kern="0" dirty="0" smtClean="0">
                <a:cs typeface="Arial"/>
              </a:rPr>
              <a:t>17-18, </a:t>
            </a:r>
            <a:r>
              <a:rPr lang="en-US" b="1" kern="0" dirty="0">
                <a:cs typeface="Arial"/>
              </a:rPr>
              <a:t>2016</a:t>
            </a:r>
          </a:p>
        </p:txBody>
      </p:sp>
      <p:sp>
        <p:nvSpPr>
          <p:cNvPr id="5" name="Rectangle 3"/>
          <p:cNvSpPr>
            <a:spLocks noChangeArrowheads="1"/>
          </p:cNvSpPr>
          <p:nvPr/>
        </p:nvSpPr>
        <p:spPr bwMode="auto">
          <a:xfrm>
            <a:off x="0" y="4724400"/>
            <a:ext cx="91439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Bef>
                <a:spcPct val="50000"/>
              </a:spcBef>
            </a:pPr>
            <a:r>
              <a:rPr lang="en-US" sz="2400" b="1" dirty="0" smtClean="0">
                <a:solidFill>
                  <a:srgbClr val="003488"/>
                </a:solidFill>
              </a:rPr>
              <a:t>Unfunded Collaboration Partners:  </a:t>
            </a:r>
          </a:p>
          <a:p>
            <a:pPr algn="ctr" eaLnBrk="0" hangingPunct="0">
              <a:spcBef>
                <a:spcPct val="50000"/>
              </a:spcBef>
            </a:pPr>
            <a:r>
              <a:rPr lang="en-US" sz="2000" b="1" dirty="0" err="1" smtClean="0">
                <a:solidFill>
                  <a:srgbClr val="0066FF"/>
                </a:solidFill>
              </a:rPr>
              <a:t>Esnet</a:t>
            </a:r>
            <a:r>
              <a:rPr lang="en-US" sz="2000" b="1" dirty="0" smtClean="0">
                <a:solidFill>
                  <a:srgbClr val="0066FF"/>
                </a:solidFill>
              </a:rPr>
              <a:t>, </a:t>
            </a:r>
            <a:r>
              <a:rPr lang="en-US" sz="2000" b="1" dirty="0" err="1" smtClean="0">
                <a:solidFill>
                  <a:srgbClr val="0066FF"/>
                </a:solidFill>
              </a:rPr>
              <a:t>Infinera</a:t>
            </a:r>
            <a:r>
              <a:rPr lang="en-US" sz="2000" b="1" dirty="0" smtClean="0">
                <a:solidFill>
                  <a:srgbClr val="0066FF"/>
                </a:solidFill>
              </a:rPr>
              <a:t> Corporation, Verizon</a:t>
            </a:r>
            <a:endParaRPr lang="en-US" altLang="zh-TW" sz="2000" b="1" i="1" dirty="0" smtClean="0">
              <a:solidFill>
                <a:srgbClr val="0066FF"/>
              </a:solidFill>
              <a:ea typeface="PMingLiU" charset="0"/>
              <a:cs typeface="PMingLiU" charset="0"/>
            </a:endParaRPr>
          </a:p>
        </p:txBody>
      </p:sp>
    </p:spTree>
    <p:extLst>
      <p:ext uri="{BB962C8B-B14F-4D97-AF65-F5344CB8AC3E}">
        <p14:creationId xmlns:p14="http://schemas.microsoft.com/office/powerpoint/2010/main" val="456930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ChangeArrowheads="1"/>
          </p:cNvSpPr>
          <p:nvPr/>
        </p:nvSpPr>
        <p:spPr bwMode="auto">
          <a:xfrm>
            <a:off x="-663575" y="1354138"/>
            <a:ext cx="9144000" cy="0"/>
          </a:xfrm>
          <a:prstGeom prst="rect">
            <a:avLst/>
          </a:prstGeom>
          <a:noFill/>
          <a:ln w="9525">
            <a:noFill/>
            <a:miter lim="800000"/>
            <a:headEnd/>
            <a:tailEnd/>
          </a:ln>
        </p:spPr>
        <p:txBody>
          <a:bodyPr>
            <a:spAutoFit/>
          </a:bodyPr>
          <a:lstStyle/>
          <a:p>
            <a:endParaRPr lang="en-US"/>
          </a:p>
        </p:txBody>
      </p:sp>
      <p:sp>
        <p:nvSpPr>
          <p:cNvPr id="61444" name="Rectangle 3"/>
          <p:cNvSpPr>
            <a:spLocks noChangeArrowheads="1"/>
          </p:cNvSpPr>
          <p:nvPr/>
        </p:nvSpPr>
        <p:spPr bwMode="auto">
          <a:xfrm>
            <a:off x="-663575" y="1354138"/>
            <a:ext cx="9144000" cy="0"/>
          </a:xfrm>
          <a:prstGeom prst="rect">
            <a:avLst/>
          </a:prstGeom>
          <a:noFill/>
          <a:ln w="9525">
            <a:noFill/>
            <a:miter lim="800000"/>
            <a:headEnd/>
            <a:tailEnd/>
          </a:ln>
        </p:spPr>
        <p:txBody>
          <a:bodyPr>
            <a:spAutoFit/>
          </a:bodyPr>
          <a:lstStyle/>
          <a:p>
            <a:endParaRPr lang="en-US"/>
          </a:p>
        </p:txBody>
      </p:sp>
      <p:sp>
        <p:nvSpPr>
          <p:cNvPr id="61445" name="Text Box 4"/>
          <p:cNvSpPr txBox="1">
            <a:spLocks noChangeArrowheads="1"/>
          </p:cNvSpPr>
          <p:nvPr/>
        </p:nvSpPr>
        <p:spPr bwMode="auto">
          <a:xfrm>
            <a:off x="228600" y="838200"/>
            <a:ext cx="8991600" cy="5262979"/>
          </a:xfrm>
          <a:prstGeom prst="rect">
            <a:avLst/>
          </a:prstGeom>
          <a:noFill/>
          <a:ln w="12700">
            <a:noFill/>
            <a:miter lim="800000"/>
            <a:headEnd/>
            <a:tailEnd/>
          </a:ln>
        </p:spPr>
        <p:txBody>
          <a:bodyPr wrap="square">
            <a:spAutoFit/>
          </a:bodyPr>
          <a:lstStyle/>
          <a:p>
            <a:pPr marL="396875" indent="-396875">
              <a:buFontTx/>
              <a:buChar char="•"/>
            </a:pPr>
            <a:r>
              <a:rPr lang="en-US" sz="2400" b="1" dirty="0" smtClean="0">
                <a:solidFill>
                  <a:srgbClr val="0000CC"/>
                </a:solidFill>
              </a:rPr>
              <a:t>Routing Modulation Spectrum Assignment  </a:t>
            </a:r>
            <a:r>
              <a:rPr lang="en-US" sz="2400" b="1" dirty="0" smtClean="0"/>
              <a:t>(</a:t>
            </a:r>
            <a:r>
              <a:rPr lang="en-US" sz="2400" b="1" dirty="0" smtClean="0">
                <a:solidFill>
                  <a:srgbClr val="C00000"/>
                </a:solidFill>
              </a:rPr>
              <a:t>RMSA</a:t>
            </a:r>
            <a:r>
              <a:rPr lang="en-US" sz="2400" b="1" dirty="0" smtClean="0"/>
              <a:t>) with </a:t>
            </a:r>
            <a:r>
              <a:rPr lang="en-US" sz="2400" b="1" dirty="0" smtClean="0">
                <a:solidFill>
                  <a:srgbClr val="0000CC"/>
                </a:solidFill>
              </a:rPr>
              <a:t>Defragmentation</a:t>
            </a:r>
            <a:r>
              <a:rPr lang="en-US" sz="2400" b="1" dirty="0" smtClean="0"/>
              <a:t> in Temporal, Spectral, and Spatial Domains</a:t>
            </a:r>
          </a:p>
          <a:p>
            <a:pPr marL="396875" indent="-396875">
              <a:buFontTx/>
              <a:buChar char="•"/>
            </a:pPr>
            <a:r>
              <a:rPr lang="en-US" sz="2400" b="1" dirty="0" err="1">
                <a:solidFill>
                  <a:srgbClr val="0033CC"/>
                </a:solidFill>
              </a:rPr>
              <a:t>QoS</a:t>
            </a:r>
            <a:r>
              <a:rPr lang="en-US" sz="2400" b="1" dirty="0">
                <a:solidFill>
                  <a:srgbClr val="0033CC"/>
                </a:solidFill>
              </a:rPr>
              <a:t>-Aware</a:t>
            </a:r>
            <a:r>
              <a:rPr lang="en-US" sz="2400" b="1" dirty="0"/>
              <a:t> &amp; </a:t>
            </a:r>
            <a:r>
              <a:rPr lang="en-US" sz="2400" b="1" dirty="0">
                <a:solidFill>
                  <a:srgbClr val="0033CC"/>
                </a:solidFill>
              </a:rPr>
              <a:t>Impairment-Aware</a:t>
            </a:r>
            <a:r>
              <a:rPr lang="en-US" sz="2400" b="1" dirty="0"/>
              <a:t> Networking</a:t>
            </a:r>
          </a:p>
          <a:p>
            <a:pPr marL="396875" indent="-396875">
              <a:buFontTx/>
              <a:buChar char="•"/>
            </a:pPr>
            <a:r>
              <a:rPr lang="en-US" sz="2400" b="1" dirty="0">
                <a:solidFill>
                  <a:srgbClr val="0033CC"/>
                </a:solidFill>
              </a:rPr>
              <a:t>Automatic &amp; Adaptive </a:t>
            </a:r>
            <a:r>
              <a:rPr lang="en-US" sz="2400" b="1" dirty="0"/>
              <a:t>Operation of Networks</a:t>
            </a:r>
          </a:p>
          <a:p>
            <a:pPr marL="396875" indent="-396875">
              <a:buFontTx/>
              <a:buChar char="•"/>
            </a:pPr>
            <a:r>
              <a:rPr lang="en-US" sz="2400" b="1" dirty="0" smtClean="0"/>
              <a:t>Use </a:t>
            </a:r>
            <a:r>
              <a:rPr lang="en-US" sz="2400" b="1" dirty="0" smtClean="0">
                <a:solidFill>
                  <a:srgbClr val="C00000"/>
                </a:solidFill>
              </a:rPr>
              <a:t>Supervisory Channel </a:t>
            </a:r>
            <a:r>
              <a:rPr lang="en-US" sz="2400" b="1" dirty="0" smtClean="0"/>
              <a:t>&amp; </a:t>
            </a:r>
            <a:r>
              <a:rPr lang="en-US" sz="2400" b="1" dirty="0" smtClean="0">
                <a:solidFill>
                  <a:srgbClr val="C00000"/>
                </a:solidFill>
              </a:rPr>
              <a:t>Optical Performance Monitoring</a:t>
            </a:r>
            <a:r>
              <a:rPr lang="en-US" sz="2400" b="1" dirty="0" smtClean="0">
                <a:solidFill>
                  <a:srgbClr val="0033CC"/>
                </a:solidFill>
              </a:rPr>
              <a:t> </a:t>
            </a:r>
            <a:r>
              <a:rPr lang="en-US" sz="2400" b="1" dirty="0" smtClean="0"/>
              <a:t>for EON with </a:t>
            </a:r>
            <a:r>
              <a:rPr lang="en-US" sz="2400" b="1" dirty="0" smtClean="0">
                <a:solidFill>
                  <a:srgbClr val="0000CC"/>
                </a:solidFill>
              </a:rPr>
              <a:t>Observe-Analyze-Act</a:t>
            </a:r>
          </a:p>
          <a:p>
            <a:pPr marL="396875" indent="-396875">
              <a:buFontTx/>
              <a:buChar char="•"/>
            </a:pPr>
            <a:r>
              <a:rPr lang="en-US" sz="2400" b="1" dirty="0" smtClean="0">
                <a:solidFill>
                  <a:srgbClr val="C00000"/>
                </a:solidFill>
              </a:rPr>
              <a:t>Interoperability</a:t>
            </a:r>
            <a:r>
              <a:rPr lang="en-US" sz="2400" b="1" dirty="0" smtClean="0"/>
              <a:t> and </a:t>
            </a:r>
            <a:r>
              <a:rPr lang="en-US" sz="2400" b="1" dirty="0" smtClean="0">
                <a:solidFill>
                  <a:srgbClr val="0033CC"/>
                </a:solidFill>
              </a:rPr>
              <a:t>backward-compatibility for </a:t>
            </a:r>
            <a:r>
              <a:rPr lang="en-US" sz="2400" b="1" dirty="0" smtClean="0">
                <a:solidFill>
                  <a:srgbClr val="C00000"/>
                </a:solidFill>
              </a:rPr>
              <a:t>Seamless Upgrades</a:t>
            </a:r>
            <a:r>
              <a:rPr lang="en-US" sz="2400" b="1" dirty="0" smtClean="0">
                <a:solidFill>
                  <a:srgbClr val="0033CC"/>
                </a:solidFill>
              </a:rPr>
              <a:t> </a:t>
            </a:r>
          </a:p>
          <a:p>
            <a:pPr marL="396875" indent="-396875">
              <a:buFontTx/>
              <a:buChar char="•"/>
            </a:pPr>
            <a:r>
              <a:rPr lang="en-US" sz="2400" b="1" dirty="0" smtClean="0">
                <a:solidFill>
                  <a:srgbClr val="0033CC"/>
                </a:solidFill>
              </a:rPr>
              <a:t>SDN with Virtualized Resource Control</a:t>
            </a:r>
          </a:p>
          <a:p>
            <a:pPr marL="396875" indent="-396875">
              <a:buFontTx/>
              <a:buChar char="•"/>
            </a:pPr>
            <a:r>
              <a:rPr lang="en-US" sz="2400" b="1" dirty="0" smtClean="0">
                <a:solidFill>
                  <a:srgbClr val="0033CC"/>
                </a:solidFill>
              </a:rPr>
              <a:t>Support of </a:t>
            </a:r>
            <a:r>
              <a:rPr lang="en-US" sz="2400" b="1" dirty="0" smtClean="0">
                <a:solidFill>
                  <a:srgbClr val="C00000"/>
                </a:solidFill>
              </a:rPr>
              <a:t>Big Data transfer upon demand </a:t>
            </a:r>
            <a:r>
              <a:rPr lang="en-US" sz="2400" b="1" dirty="0" smtClean="0">
                <a:solidFill>
                  <a:srgbClr val="0033CC"/>
                </a:solidFill>
              </a:rPr>
              <a:t>with efficient resource management.</a:t>
            </a:r>
          </a:p>
          <a:p>
            <a:pPr marL="396875" indent="-396875">
              <a:buFontTx/>
              <a:buChar char="•"/>
            </a:pPr>
            <a:r>
              <a:rPr lang="en-US" sz="2400" b="1" dirty="0" smtClean="0">
                <a:solidFill>
                  <a:srgbClr val="0033CC"/>
                </a:solidFill>
              </a:rPr>
              <a:t>Multi-domain SDN with brokers</a:t>
            </a:r>
          </a:p>
          <a:p>
            <a:pPr marL="396875" indent="-396875">
              <a:buFontTx/>
              <a:buChar char="•"/>
            </a:pPr>
            <a:r>
              <a:rPr lang="en-US" sz="2400" b="1" dirty="0" smtClean="0">
                <a:solidFill>
                  <a:srgbClr val="0033CC"/>
                </a:solidFill>
              </a:rPr>
              <a:t>SDN-EON </a:t>
            </a:r>
            <a:r>
              <a:rPr lang="en-US" sz="2400" b="1" dirty="0" err="1" smtClean="0">
                <a:solidFill>
                  <a:srgbClr val="0033CC"/>
                </a:solidFill>
              </a:rPr>
              <a:t>Testbed</a:t>
            </a:r>
            <a:r>
              <a:rPr lang="en-US" sz="2400" b="1" dirty="0" smtClean="0">
                <a:solidFill>
                  <a:srgbClr val="0033CC"/>
                </a:solidFill>
              </a:rPr>
              <a:t> Studies</a:t>
            </a:r>
          </a:p>
        </p:txBody>
      </p:sp>
      <p:sp>
        <p:nvSpPr>
          <p:cNvPr id="2" name="Title 1"/>
          <p:cNvSpPr>
            <a:spLocks noGrp="1"/>
          </p:cNvSpPr>
          <p:nvPr>
            <p:ph type="title"/>
          </p:nvPr>
        </p:nvSpPr>
        <p:spPr>
          <a:xfrm>
            <a:off x="304800" y="-32942"/>
            <a:ext cx="8713530" cy="639762"/>
          </a:xfrm>
        </p:spPr>
        <p:txBody>
          <a:bodyPr>
            <a:normAutofit fontScale="90000"/>
          </a:bodyPr>
          <a:lstStyle/>
          <a:p>
            <a:r>
              <a:rPr lang="en-US" dirty="0"/>
              <a:t>Key Approaches to Elastic Optical Networking</a:t>
            </a:r>
          </a:p>
        </p:txBody>
      </p:sp>
    </p:spTree>
    <p:extLst>
      <p:ext uri="{BB962C8B-B14F-4D97-AF65-F5344CB8AC3E}">
        <p14:creationId xmlns:p14="http://schemas.microsoft.com/office/powerpoint/2010/main" val="504152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838"/>
            <a:ext cx="9144000" cy="639762"/>
          </a:xfrm>
        </p:spPr>
        <p:txBody>
          <a:bodyPr>
            <a:normAutofit fontScale="90000"/>
          </a:bodyPr>
          <a:lstStyle/>
          <a:p>
            <a:r>
              <a:rPr lang="en-US" dirty="0" smtClean="0"/>
              <a:t>Adaptive Routing, Modulation Format, Spectrum Assignment in Dynamic Elastic Optical Networks</a:t>
            </a:r>
            <a:endParaRPr lang="en-US" dirty="0"/>
          </a:p>
        </p:txBody>
      </p:sp>
      <p:grpSp>
        <p:nvGrpSpPr>
          <p:cNvPr id="6" name="Group 5"/>
          <p:cNvGrpSpPr/>
          <p:nvPr/>
        </p:nvGrpSpPr>
        <p:grpSpPr>
          <a:xfrm>
            <a:off x="457200" y="1313329"/>
            <a:ext cx="3132667" cy="1658471"/>
            <a:chOff x="2286000" y="3657600"/>
            <a:chExt cx="6476112" cy="2971800"/>
          </a:xfrm>
        </p:grpSpPr>
        <p:pic>
          <p:nvPicPr>
            <p:cNvPr id="4" name="Picture 3" descr="Impairment.png"/>
            <p:cNvPicPr>
              <a:picLocks noChangeAspect="1"/>
            </p:cNvPicPr>
            <p:nvPr>
              <p:custDataLst>
                <p:tags r:id="rId1"/>
              </p:custDataLst>
            </p:nvPr>
          </p:nvPicPr>
          <p:blipFill>
            <a:blip r:embed="rId4" cstate="print"/>
            <a:stretch>
              <a:fillRect/>
            </a:stretch>
          </p:blipFill>
          <p:spPr>
            <a:xfrm>
              <a:off x="2286000" y="3657600"/>
              <a:ext cx="6476112" cy="2304357"/>
            </a:xfrm>
            <a:prstGeom prst="rect">
              <a:avLst/>
            </a:prstGeom>
          </p:spPr>
        </p:pic>
        <p:sp>
          <p:nvSpPr>
            <p:cNvPr id="5" name="TextBox 4"/>
            <p:cNvSpPr txBox="1"/>
            <p:nvPr/>
          </p:nvSpPr>
          <p:spPr>
            <a:xfrm>
              <a:off x="5067300" y="5715000"/>
              <a:ext cx="914400" cy="914400"/>
            </a:xfrm>
            <a:prstGeom prst="rect">
              <a:avLst/>
            </a:prstGeom>
            <a:noFill/>
          </p:spPr>
          <p:txBody>
            <a:bodyPr wrap="none" rtlCol="0">
              <a:noAutofit/>
            </a:bodyPr>
            <a:lstStyle/>
            <a:p>
              <a:r>
                <a:rPr lang="en-US" sz="2800" b="1" dirty="0" err="1" smtClean="0"/>
                <a:t>f</a:t>
              </a:r>
              <a:r>
                <a:rPr lang="en-US" sz="2800" b="1" baseline="-25000" dirty="0" err="1" smtClean="0"/>
                <a:t>C</a:t>
              </a:r>
              <a:endParaRPr lang="en-US" sz="2800" b="1" dirty="0" smtClean="0"/>
            </a:p>
          </p:txBody>
        </p:sp>
      </p:grpSp>
      <p:pic>
        <p:nvPicPr>
          <p:cNvPr id="7" name="Picture 2" descr="C:\Users\Eugene\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1268849"/>
            <a:ext cx="4890099" cy="380030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4356699" y="4926449"/>
            <a:ext cx="4495800" cy="1169551"/>
          </a:xfrm>
          <a:prstGeom prst="rect">
            <a:avLst/>
          </a:prstGeom>
        </p:spPr>
        <p:txBody>
          <a:bodyPr wrap="square">
            <a:spAutoFit/>
          </a:bodyPr>
          <a:lstStyle/>
          <a:p>
            <a:pPr algn="just"/>
            <a:r>
              <a:rPr lang="en-US" sz="1400" b="1" dirty="0" smtClean="0"/>
              <a:t>[1] </a:t>
            </a:r>
            <a:r>
              <a:rPr lang="en-US" sz="1400" b="1" dirty="0" err="1" smtClean="0"/>
              <a:t>Bosco</a:t>
            </a:r>
            <a:r>
              <a:rPr lang="en-US" sz="1400" b="1" dirty="0" smtClean="0"/>
              <a:t> </a:t>
            </a:r>
            <a:r>
              <a:rPr lang="en-US" sz="1400" b="1" i="1" dirty="0" smtClean="0"/>
              <a:t>et al. ‘</a:t>
            </a:r>
            <a:r>
              <a:rPr lang="en-US" sz="1400" b="1" dirty="0" smtClean="0"/>
              <a:t>’On the Performance of </a:t>
            </a:r>
            <a:r>
              <a:rPr lang="en-US" sz="1400" b="1" dirty="0" err="1" smtClean="0"/>
              <a:t>Nyquist</a:t>
            </a:r>
            <a:r>
              <a:rPr lang="en-US" sz="1400" b="1" dirty="0" smtClean="0"/>
              <a:t>-WDM Terabit </a:t>
            </a:r>
            <a:r>
              <a:rPr lang="en-US" sz="1400" b="1" dirty="0" err="1" smtClean="0"/>
              <a:t>Superchannels</a:t>
            </a:r>
            <a:r>
              <a:rPr lang="en-US" sz="1400" b="1" dirty="0" smtClean="0"/>
              <a:t> Based on PM-BPSK, PM-QPSK, PM-8QAM or PM-16QAM Subcarriers,” </a:t>
            </a:r>
            <a:r>
              <a:rPr lang="en-US" sz="1400" b="1" i="1" dirty="0" smtClean="0"/>
              <a:t>JOURNAL OF LIGHTWAVE TECHNOLOGY, Vol. 29, No. 1, January 1, 2011</a:t>
            </a:r>
          </a:p>
        </p:txBody>
      </p:sp>
      <p:pic>
        <p:nvPicPr>
          <p:cNvPr id="9" name="Picture 2" descr="C:\Users\yoo\Desktop\Impairment Aware 1 Flexpath BER Plots v4-01.png"/>
          <p:cNvPicPr>
            <a:picLocks noChangeAspect="1" noChangeArrowheads="1"/>
          </p:cNvPicPr>
          <p:nvPr/>
        </p:nvPicPr>
        <p:blipFill>
          <a:blip r:embed="rId6" cstate="print"/>
          <a:srcRect/>
          <a:stretch>
            <a:fillRect/>
          </a:stretch>
        </p:blipFill>
        <p:spPr bwMode="auto">
          <a:xfrm>
            <a:off x="457200" y="2895600"/>
            <a:ext cx="2621822" cy="3505200"/>
          </a:xfrm>
          <a:prstGeom prst="rect">
            <a:avLst/>
          </a:prstGeom>
          <a:noFill/>
        </p:spPr>
      </p:pic>
    </p:spTree>
    <p:extLst>
      <p:ext uri="{BB962C8B-B14F-4D97-AF65-F5344CB8AC3E}">
        <p14:creationId xmlns:p14="http://schemas.microsoft.com/office/powerpoint/2010/main" val="1232341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 name="图片 6" descr="NSFNET.jpg"/>
          <p:cNvPicPr>
            <a:picLocks noChangeAspect="1"/>
          </p:cNvPicPr>
          <p:nvPr/>
        </p:nvPicPr>
        <p:blipFill>
          <a:blip r:embed="rId2" cstate="print"/>
          <a:srcRect/>
          <a:stretch>
            <a:fillRect/>
          </a:stretch>
        </p:blipFill>
        <p:spPr bwMode="auto">
          <a:xfrm>
            <a:off x="76200" y="457200"/>
            <a:ext cx="4419600" cy="2489200"/>
          </a:xfrm>
          <a:prstGeom prst="rect">
            <a:avLst/>
          </a:prstGeom>
          <a:noFill/>
          <a:ln w="9525">
            <a:noFill/>
            <a:miter lim="800000"/>
            <a:headEnd/>
            <a:tailEnd/>
          </a:ln>
        </p:spPr>
      </p:pic>
      <p:sp>
        <p:nvSpPr>
          <p:cNvPr id="2" name="Title 1"/>
          <p:cNvSpPr>
            <a:spLocks noGrp="1"/>
          </p:cNvSpPr>
          <p:nvPr>
            <p:ph type="title"/>
          </p:nvPr>
        </p:nvSpPr>
        <p:spPr>
          <a:xfrm>
            <a:off x="0" y="-76200"/>
            <a:ext cx="8686800" cy="676338"/>
          </a:xfrm>
        </p:spPr>
        <p:txBody>
          <a:bodyPr>
            <a:noAutofit/>
          </a:bodyPr>
          <a:lstStyle/>
          <a:p>
            <a:pPr lvl="0" algn="ctr"/>
            <a:r>
              <a:rPr lang="en-US" sz="2800" b="1" dirty="0" smtClean="0"/>
              <a:t>RMSA in EON Example</a:t>
            </a:r>
            <a:endParaRPr lang="en-US" sz="2800" b="1" dirty="0">
              <a:solidFill>
                <a:srgbClr val="C00000"/>
              </a:solidFill>
            </a:endParaRPr>
          </a:p>
        </p:txBody>
      </p:sp>
      <p:graphicFrame>
        <p:nvGraphicFramePr>
          <p:cNvPr id="38" name="Content Placeholder 3"/>
          <p:cNvGraphicFramePr>
            <a:graphicFrameLocks/>
          </p:cNvGraphicFramePr>
          <p:nvPr>
            <p:extLst/>
          </p:nvPr>
        </p:nvGraphicFramePr>
        <p:xfrm>
          <a:off x="3529644" y="2286000"/>
          <a:ext cx="5143500" cy="3708400"/>
        </p:xfrm>
        <a:graphic>
          <a:graphicData uri="http://schemas.openxmlformats.org/drawingml/2006/table">
            <a:tbl>
              <a:tblPr firstRow="1" bandRow="1"/>
              <a:tblGrid>
                <a:gridCol w="1028700"/>
                <a:gridCol w="1028700"/>
                <a:gridCol w="1028700"/>
                <a:gridCol w="1028700"/>
                <a:gridCol w="1028700"/>
              </a:tblGrid>
              <a:tr h="370840">
                <a:tc>
                  <a:txBody>
                    <a:bodyPr/>
                    <a:lstStyle>
                      <a:defPPr>
                        <a:defRPr lang="en-US"/>
                      </a:defPPr>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chemeClr val="bg2"/>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mpd="sng">
                      <a:solidFill>
                        <a:srgbClr val="4F81BD"/>
                      </a:solid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mpd="sng">
                      <a:solidFill>
                        <a:srgbClr val="4F81BD"/>
                      </a:solidFill>
                    </a:lnL>
                    <a:lnR w="12700" cap="flat" cmpd="sng" algn="ctr">
                      <a:solidFill>
                        <a:srgbClr val="4F81BD"/>
                      </a:solidFill>
                      <a:prstDash val="solid"/>
                      <a:round/>
                      <a:headEnd type="none" w="med" len="med"/>
                      <a:tailEnd type="none" w="med" len="med"/>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p>
                  </a:txBody>
                  <a:tcPr>
                    <a:lnL w="12700" cap="flat" cmpd="sng" algn="ctr">
                      <a:solidFill>
                        <a:srgbClr val="4F81BD"/>
                      </a:solidFill>
                      <a:prstDash val="solid"/>
                      <a:round/>
                      <a:headEnd type="none" w="med" len="med"/>
                      <a:tailEnd type="none" w="med" len="med"/>
                    </a:lnL>
                    <a:lnR w="12700" cmpd="sng">
                      <a:solidFill>
                        <a:srgbClr val="4F81BD"/>
                      </a:solidFill>
                    </a:lnR>
                    <a:lnT w="12700" cmpd="sng">
                      <a:solidFill>
                        <a:srgbClr val="4F81BD"/>
                      </a:solid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370840">
                <a:tc>
                  <a:txBody>
                    <a:bodyPr/>
                    <a:lstStyle/>
                    <a:p>
                      <a:endParaRPr lang="en-US" dirty="0"/>
                    </a:p>
                  </a:txBody>
                  <a:tcPr>
                    <a:lnL w="12700" cmpd="sng">
                      <a:solidFill>
                        <a:srgbClr val="4F81BD"/>
                      </a:solid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p>
                      <a:endParaRPr lang="en-US" dirty="0"/>
                    </a:p>
                  </a:txBody>
                  <a:tcP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p>
                      <a:endParaRPr lang="en-US" dirty="0"/>
                    </a:p>
                  </a:txBody>
                  <a:tcP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p>
                      <a:endParaRPr lang="en-US" dirty="0"/>
                    </a:p>
                  </a:txBody>
                  <a:tcP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p>
                      <a:endParaRPr lang="en-US" dirty="0"/>
                    </a:p>
                  </a:txBody>
                  <a:tcPr>
                    <a:lnL w="12700" cap="flat" cmpd="sng" algn="ctr">
                      <a:solidFill>
                        <a:srgbClr val="4F81BD"/>
                      </a:solidFill>
                      <a:prstDash val="solid"/>
                      <a:round/>
                      <a:headEnd type="none" w="med" len="med"/>
                      <a:tailEnd type="none" w="med" len="med"/>
                    </a:lnL>
                    <a:lnR w="12700" cmpd="sng">
                      <a:solidFill>
                        <a:srgbClr val="4F81BD"/>
                      </a:solidFill>
                    </a:lnR>
                    <a:lnT w="12700" cap="flat" cmpd="sng" algn="ctr">
                      <a:solidFill>
                        <a:srgbClr val="4F81BD"/>
                      </a:solidFill>
                      <a:prstDash val="solid"/>
                      <a:round/>
                      <a:headEnd type="none" w="med" len="med"/>
                      <a:tailEnd type="none" w="med" len="med"/>
                    </a:lnT>
                    <a:lnB w="12700" cmpd="sng">
                      <a:solidFill>
                        <a:srgbClr val="4F81BD"/>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39" name="TextBox 38"/>
          <p:cNvSpPr txBox="1"/>
          <p:nvPr/>
        </p:nvSpPr>
        <p:spPr>
          <a:xfrm>
            <a:off x="5638800" y="5867400"/>
            <a:ext cx="885179"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Links</a:t>
            </a:r>
            <a:endParaRPr lang="en-US" sz="2400" dirty="0">
              <a:latin typeface="Times New Roman" pitchFamily="18" charset="0"/>
              <a:cs typeface="Times New Roman" pitchFamily="18" charset="0"/>
            </a:endParaRPr>
          </a:p>
        </p:txBody>
      </p:sp>
      <p:sp>
        <p:nvSpPr>
          <p:cNvPr id="40" name="TextBox 39"/>
          <p:cNvSpPr txBox="1"/>
          <p:nvPr/>
        </p:nvSpPr>
        <p:spPr>
          <a:xfrm>
            <a:off x="1841821" y="4122003"/>
            <a:ext cx="1739579" cy="830997"/>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Spectrum</a:t>
            </a:r>
          </a:p>
          <a:p>
            <a:pPr algn="ctr"/>
            <a:r>
              <a:rPr lang="en-US" sz="2400" dirty="0" smtClean="0">
                <a:latin typeface="Times New Roman" pitchFamily="18" charset="0"/>
                <a:cs typeface="Times New Roman" pitchFamily="18" charset="0"/>
              </a:rPr>
              <a:t>(subcarriers)</a:t>
            </a:r>
            <a:endParaRPr lang="en-US" sz="2400" dirty="0">
              <a:latin typeface="Times New Roman" pitchFamily="18" charset="0"/>
              <a:cs typeface="Times New Roman" pitchFamily="18" charset="0"/>
            </a:endParaRPr>
          </a:p>
        </p:txBody>
      </p:sp>
      <p:sp>
        <p:nvSpPr>
          <p:cNvPr id="41" name="TextBox 40"/>
          <p:cNvSpPr txBox="1"/>
          <p:nvPr/>
        </p:nvSpPr>
        <p:spPr>
          <a:xfrm>
            <a:off x="3886200" y="6150618"/>
            <a:ext cx="40588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L1</a:t>
            </a:r>
            <a:endParaRPr kumimoji="0" lang="en-US" sz="1800" b="0" i="0" u="none" strike="noStrike" kern="0" cap="none" spc="0" normalizeH="0" baseline="0" noProof="0" dirty="0">
              <a:ln>
                <a:noFill/>
              </a:ln>
              <a:solidFill>
                <a:sysClr val="windowText" lastClr="000000"/>
              </a:solidFill>
              <a:effectLst/>
              <a:uLnTx/>
              <a:uFillTx/>
            </a:endParaRPr>
          </a:p>
        </p:txBody>
      </p:sp>
      <p:sp>
        <p:nvSpPr>
          <p:cNvPr id="42" name="TextBox 41"/>
          <p:cNvSpPr txBox="1"/>
          <p:nvPr/>
        </p:nvSpPr>
        <p:spPr>
          <a:xfrm>
            <a:off x="6934200" y="6168968"/>
            <a:ext cx="40588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L4</a:t>
            </a:r>
            <a:endParaRPr kumimoji="0" lang="en-US" sz="1800" b="0" i="0" u="none" strike="noStrike" kern="0" cap="none" spc="0" normalizeH="0" baseline="0" noProof="0" dirty="0">
              <a:ln>
                <a:noFill/>
              </a:ln>
              <a:solidFill>
                <a:sysClr val="windowText" lastClr="000000"/>
              </a:solidFill>
              <a:effectLst/>
              <a:uLnTx/>
              <a:uFillTx/>
            </a:endParaRPr>
          </a:p>
        </p:txBody>
      </p:sp>
      <p:sp>
        <p:nvSpPr>
          <p:cNvPr id="43" name="TextBox 42"/>
          <p:cNvSpPr txBox="1"/>
          <p:nvPr/>
        </p:nvSpPr>
        <p:spPr>
          <a:xfrm>
            <a:off x="5930900" y="6168968"/>
            <a:ext cx="40588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L3</a:t>
            </a: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TextBox 43"/>
          <p:cNvSpPr txBox="1"/>
          <p:nvPr/>
        </p:nvSpPr>
        <p:spPr>
          <a:xfrm>
            <a:off x="4876800" y="6158468"/>
            <a:ext cx="685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L2</a:t>
            </a:r>
            <a:endParaRPr kumimoji="0" lang="en-US" sz="1800" b="0" i="0" u="none" strike="noStrike" kern="0" cap="none" spc="0" normalizeH="0" baseline="0" noProof="0" dirty="0">
              <a:ln>
                <a:noFill/>
              </a:ln>
              <a:solidFill>
                <a:sysClr val="windowText" lastClr="000000"/>
              </a:solidFill>
              <a:effectLst/>
              <a:uLnTx/>
              <a:uFillTx/>
            </a:endParaRPr>
          </a:p>
        </p:txBody>
      </p:sp>
      <p:sp>
        <p:nvSpPr>
          <p:cNvPr id="45" name="TextBox 44"/>
          <p:cNvSpPr txBox="1"/>
          <p:nvPr/>
        </p:nvSpPr>
        <p:spPr>
          <a:xfrm>
            <a:off x="8058259" y="6171168"/>
            <a:ext cx="40588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L5</a:t>
            </a:r>
            <a:endParaRPr kumimoji="0" lang="en-US" sz="1800" b="0" i="0" u="none" strike="noStrike" kern="0" cap="none" spc="0" normalizeH="0" baseline="0" noProof="0" dirty="0">
              <a:ln>
                <a:noFill/>
              </a:ln>
              <a:solidFill>
                <a:sysClr val="windowText" lastClr="000000"/>
              </a:solidFill>
              <a:effectLst/>
              <a:uLnTx/>
              <a:uFillTx/>
            </a:endParaRPr>
          </a:p>
        </p:txBody>
      </p:sp>
      <p:sp>
        <p:nvSpPr>
          <p:cNvPr id="46" name="Rectangle 45"/>
          <p:cNvSpPr/>
          <p:nvPr/>
        </p:nvSpPr>
        <p:spPr>
          <a:xfrm>
            <a:off x="3673303" y="4941619"/>
            <a:ext cx="778358" cy="1046163"/>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latin typeface="Calibri"/>
              </a:rPr>
              <a:t>BAC</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47" name="Rectangle 46"/>
          <p:cNvSpPr/>
          <p:nvPr/>
        </p:nvSpPr>
        <p:spPr>
          <a:xfrm>
            <a:off x="7772400" y="4941619"/>
            <a:ext cx="778358" cy="1046163"/>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 lastClr="FFFFFF"/>
                </a:solidFill>
                <a:latin typeface="Calibri"/>
              </a:rPr>
              <a:t>BAC</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49" name="Rectangle 48"/>
          <p:cNvSpPr/>
          <p:nvPr/>
        </p:nvSpPr>
        <p:spPr>
          <a:xfrm>
            <a:off x="5728252" y="3073400"/>
            <a:ext cx="778358" cy="286358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 lastClr="FFFFFF"/>
                </a:solidFill>
                <a:latin typeface="Calibri"/>
              </a:rPr>
              <a:t>BCD</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0" name="Rectangle 49"/>
          <p:cNvSpPr/>
          <p:nvPr/>
        </p:nvSpPr>
        <p:spPr>
          <a:xfrm>
            <a:off x="4648200" y="3073400"/>
            <a:ext cx="778358" cy="286358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 lastClr="FFFFFF"/>
                </a:solidFill>
                <a:latin typeface="Calibri"/>
              </a:rPr>
              <a:t>BCD</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1" name="Rectangle 50"/>
          <p:cNvSpPr/>
          <p:nvPr/>
        </p:nvSpPr>
        <p:spPr>
          <a:xfrm>
            <a:off x="4572000" y="5665304"/>
            <a:ext cx="914400" cy="3048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 lastClr="FFFFFF"/>
                </a:solidFill>
                <a:latin typeface="Calibri"/>
              </a:rPr>
              <a:t>BC</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 name="Rectangle 51"/>
          <p:cNvSpPr/>
          <p:nvPr/>
        </p:nvSpPr>
        <p:spPr>
          <a:xfrm>
            <a:off x="3657600" y="3505200"/>
            <a:ext cx="778358" cy="990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 lastClr="FFFFFF"/>
                </a:solidFill>
                <a:latin typeface="Calibri"/>
              </a:rPr>
              <a:t>AC</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 name="Rectangle 52"/>
          <p:cNvSpPr/>
          <p:nvPr/>
        </p:nvSpPr>
        <p:spPr>
          <a:xfrm>
            <a:off x="7769298" y="3886200"/>
            <a:ext cx="778358" cy="952890"/>
          </a:xfrm>
          <a:prstGeom prst="rect">
            <a:avLst/>
          </a:prstGeom>
          <a:solidFill>
            <a:srgbClr val="FF33CC"/>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 lastClr="FFFFFF"/>
                </a:solidFill>
                <a:latin typeface="Calibri"/>
              </a:rPr>
              <a:t>AC</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 name="Rectangle 53"/>
          <p:cNvSpPr/>
          <p:nvPr/>
        </p:nvSpPr>
        <p:spPr>
          <a:xfrm>
            <a:off x="3657600" y="4541056"/>
            <a:ext cx="1889298" cy="297644"/>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 lastClr="FFFFFF"/>
                </a:solidFill>
                <a:latin typeface="Calibri"/>
              </a:rPr>
              <a:t>ABD</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5" name="Rectangle 54"/>
          <p:cNvSpPr/>
          <p:nvPr/>
        </p:nvSpPr>
        <p:spPr>
          <a:xfrm>
            <a:off x="6705600" y="4191000"/>
            <a:ext cx="778358" cy="64931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 lastClr="FFFFFF"/>
                </a:solidFill>
                <a:latin typeface="Calibri"/>
              </a:rPr>
              <a:t>DE</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6" name="Rectangle 65"/>
          <p:cNvSpPr/>
          <p:nvPr/>
        </p:nvSpPr>
        <p:spPr>
          <a:xfrm>
            <a:off x="5728252" y="5294290"/>
            <a:ext cx="778358" cy="649310"/>
          </a:xfrm>
          <a:prstGeom prst="rect">
            <a:avLst/>
          </a:prstGeom>
          <a:solidFill>
            <a:srgbClr val="00B0F0"/>
          </a:soli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 lastClr="FFFFFF"/>
                </a:solidFill>
                <a:latin typeface="Calibri"/>
              </a:rPr>
              <a:t>CD</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7" name="TextBox 66"/>
          <p:cNvSpPr txBox="1"/>
          <p:nvPr/>
        </p:nvSpPr>
        <p:spPr>
          <a:xfrm>
            <a:off x="4648200" y="914400"/>
            <a:ext cx="3124200" cy="1200329"/>
          </a:xfrm>
          <a:prstGeom prst="rect">
            <a:avLst/>
          </a:prstGeom>
          <a:solidFill>
            <a:sysClr val="window" lastClr="FFFFFF"/>
          </a:solidFill>
          <a:ln w="25400" cap="flat" cmpd="sng" algn="ctr">
            <a:solidFill>
              <a:srgbClr val="C0504D"/>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Calibri"/>
                <a:ea typeface="+mn-ea"/>
                <a:cs typeface="+mn-cs"/>
              </a:rPr>
              <a:t>New Request:</a:t>
            </a:r>
          </a:p>
          <a:p>
            <a:pPr marL="0" marR="0" lvl="0" indent="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smtClean="0">
                <a:ln>
                  <a:noFill/>
                </a:ln>
                <a:solidFill>
                  <a:sysClr val="windowText" lastClr="000000"/>
                </a:solidFill>
                <a:effectLst/>
                <a:uLnTx/>
                <a:uFillTx/>
                <a:latin typeface="Calibri"/>
                <a:ea typeface="+mn-ea"/>
                <a:cs typeface="+mn-cs"/>
              </a:rPr>
              <a:t>Link 2&amp;3, 100GHz</a:t>
            </a:r>
          </a:p>
          <a:p>
            <a:pPr marL="0" marR="0" lvl="0" indent="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smtClean="0">
                <a:ln>
                  <a:noFill/>
                </a:ln>
                <a:solidFill>
                  <a:sysClr val="windowText" lastClr="000000"/>
                </a:solidFill>
                <a:effectLst/>
                <a:uLnTx/>
                <a:uFillTx/>
                <a:latin typeface="Calibri"/>
                <a:ea typeface="+mn-ea"/>
                <a:cs typeface="+mn-cs"/>
              </a:rPr>
              <a:t>100/12.5=8 (slots)</a:t>
            </a:r>
            <a:endParaRPr kumimoji="0" lang="en-US" sz="2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 name="Rectangle 67"/>
          <p:cNvSpPr/>
          <p:nvPr/>
        </p:nvSpPr>
        <p:spPr>
          <a:xfrm>
            <a:off x="1143000" y="2514600"/>
            <a:ext cx="762000" cy="2895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latin typeface="Calibri"/>
              </a:rPr>
              <a:t>BCD</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0" name="Multiply 69"/>
          <p:cNvSpPr/>
          <p:nvPr/>
        </p:nvSpPr>
        <p:spPr>
          <a:xfrm>
            <a:off x="4800600" y="4648200"/>
            <a:ext cx="609600" cy="1295400"/>
          </a:xfrm>
          <a:prstGeom prst="mathMultiply">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Multiply 70"/>
          <p:cNvSpPr/>
          <p:nvPr/>
        </p:nvSpPr>
        <p:spPr>
          <a:xfrm>
            <a:off x="4800600" y="3352800"/>
            <a:ext cx="609600" cy="1447800"/>
          </a:xfrm>
          <a:prstGeom prst="mathMultiply">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3" name="Group 76"/>
          <p:cNvGrpSpPr/>
          <p:nvPr/>
        </p:nvGrpSpPr>
        <p:grpSpPr>
          <a:xfrm>
            <a:off x="152400" y="609600"/>
            <a:ext cx="3276600" cy="1981200"/>
            <a:chOff x="152400" y="914400"/>
            <a:chExt cx="3276600" cy="1981200"/>
          </a:xfrm>
        </p:grpSpPr>
        <p:sp>
          <p:nvSpPr>
            <p:cNvPr id="61" name="TextBox 60"/>
            <p:cNvSpPr txBox="1"/>
            <p:nvPr/>
          </p:nvSpPr>
          <p:spPr>
            <a:xfrm>
              <a:off x="838200" y="1447800"/>
              <a:ext cx="48282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ysClr val="windowText" lastClr="000000"/>
                  </a:solidFill>
                </a:rPr>
                <a:t>L5</a:t>
              </a:r>
              <a:endParaRPr kumimoji="0" lang="en-US" sz="2400" b="1" i="0" u="none" strike="noStrike" kern="0" cap="none" spc="0" normalizeH="0" baseline="0" noProof="0" dirty="0">
                <a:ln>
                  <a:noFill/>
                </a:ln>
                <a:solidFill>
                  <a:sysClr val="windowText" lastClr="000000"/>
                </a:solidFill>
                <a:effectLst/>
                <a:uLnTx/>
                <a:uFillTx/>
              </a:endParaRPr>
            </a:p>
          </p:txBody>
        </p:sp>
        <p:sp>
          <p:nvSpPr>
            <p:cNvPr id="62" name="TextBox 61"/>
            <p:cNvSpPr txBox="1"/>
            <p:nvPr/>
          </p:nvSpPr>
          <p:spPr>
            <a:xfrm>
              <a:off x="2590800" y="2205335"/>
              <a:ext cx="48282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ysClr val="windowText" lastClr="000000"/>
                  </a:solidFill>
                  <a:effectLst/>
                  <a:uLnTx/>
                  <a:uFillTx/>
                </a:rPr>
                <a:t>L4</a:t>
              </a:r>
              <a:endParaRPr kumimoji="0" lang="en-US" sz="2400" b="1" i="0" u="none" strike="noStrike" kern="0" cap="none" spc="0" normalizeH="0" baseline="0" noProof="0" dirty="0">
                <a:ln>
                  <a:noFill/>
                </a:ln>
                <a:solidFill>
                  <a:sysClr val="windowText" lastClr="000000"/>
                </a:solidFill>
                <a:effectLst/>
                <a:uLnTx/>
                <a:uFillTx/>
              </a:endParaRPr>
            </a:p>
          </p:txBody>
        </p:sp>
        <p:sp>
          <p:nvSpPr>
            <p:cNvPr id="63" name="TextBox 62"/>
            <p:cNvSpPr txBox="1"/>
            <p:nvPr/>
          </p:nvSpPr>
          <p:spPr>
            <a:xfrm>
              <a:off x="304800" y="2129135"/>
              <a:ext cx="48282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ysClr val="windowText" lastClr="000000"/>
                  </a:solidFill>
                  <a:effectLst/>
                  <a:uLnTx/>
                  <a:uFillTx/>
                </a:rPr>
                <a:t>L2</a:t>
              </a:r>
              <a:endParaRPr kumimoji="0" lang="en-US" sz="2400" b="1" i="0" u="none" strike="noStrike" kern="0" cap="none" spc="0" normalizeH="0" baseline="0" noProof="0" dirty="0">
                <a:ln>
                  <a:noFill/>
                </a:ln>
                <a:solidFill>
                  <a:sysClr val="windowText" lastClr="000000"/>
                </a:solidFill>
                <a:effectLst/>
                <a:uLnTx/>
                <a:uFillTx/>
              </a:endParaRPr>
            </a:p>
          </p:txBody>
        </p:sp>
        <p:sp>
          <p:nvSpPr>
            <p:cNvPr id="64" name="TextBox 63"/>
            <p:cNvSpPr txBox="1"/>
            <p:nvPr/>
          </p:nvSpPr>
          <p:spPr>
            <a:xfrm>
              <a:off x="1371600" y="2129135"/>
              <a:ext cx="48282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ysClr val="windowText" lastClr="000000"/>
                  </a:solidFill>
                  <a:effectLst/>
                  <a:uLnTx/>
                  <a:uFillTx/>
                </a:rPr>
                <a:t>L3</a:t>
              </a:r>
              <a:endParaRPr kumimoji="0" lang="en-US" sz="2400" b="1" i="0" u="none" strike="noStrike" kern="0" cap="none" spc="0" normalizeH="0" baseline="0" noProof="0" dirty="0">
                <a:ln>
                  <a:noFill/>
                </a:ln>
                <a:solidFill>
                  <a:sysClr val="windowText" lastClr="000000"/>
                </a:solidFill>
                <a:effectLst/>
                <a:uLnTx/>
                <a:uFillTx/>
              </a:endParaRPr>
            </a:p>
          </p:txBody>
        </p:sp>
        <p:sp>
          <p:nvSpPr>
            <p:cNvPr id="65" name="TextBox 64"/>
            <p:cNvSpPr txBox="1"/>
            <p:nvPr/>
          </p:nvSpPr>
          <p:spPr>
            <a:xfrm>
              <a:off x="152400" y="1214735"/>
              <a:ext cx="48282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noProof="0" dirty="0" smtClean="0">
                  <a:solidFill>
                    <a:sysClr val="windowText" lastClr="000000"/>
                  </a:solidFill>
                </a:rPr>
                <a:t>L</a:t>
              </a:r>
              <a:r>
                <a:rPr kumimoji="0" lang="en-US" sz="2400" b="1" i="0" u="none" strike="noStrike" kern="0" cap="none" spc="0" normalizeH="0" baseline="0" noProof="0" dirty="0" smtClean="0">
                  <a:ln>
                    <a:noFill/>
                  </a:ln>
                  <a:solidFill>
                    <a:sysClr val="windowText" lastClr="000000"/>
                  </a:solidFill>
                  <a:effectLst/>
                  <a:uLnTx/>
                  <a:uFillTx/>
                </a:rPr>
                <a:t>1</a:t>
              </a:r>
              <a:endParaRPr kumimoji="0" lang="en-US" sz="2400" b="1" i="0" u="none" strike="noStrike" kern="0" cap="none" spc="0" normalizeH="0" baseline="0" noProof="0" dirty="0">
                <a:ln>
                  <a:noFill/>
                </a:ln>
                <a:solidFill>
                  <a:sysClr val="windowText" lastClr="000000"/>
                </a:solidFill>
                <a:effectLst/>
                <a:uLnTx/>
                <a:uFillTx/>
              </a:endParaRPr>
            </a:p>
          </p:txBody>
        </p:sp>
        <p:sp>
          <p:nvSpPr>
            <p:cNvPr id="37" name="Oval 36"/>
            <p:cNvSpPr/>
            <p:nvPr/>
          </p:nvSpPr>
          <p:spPr>
            <a:xfrm>
              <a:off x="609600" y="914400"/>
              <a:ext cx="304800" cy="3048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72" name="Oval 71"/>
            <p:cNvSpPr/>
            <p:nvPr/>
          </p:nvSpPr>
          <p:spPr>
            <a:xfrm>
              <a:off x="228600" y="1828800"/>
              <a:ext cx="304800" cy="3048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t>
              </a:r>
              <a:endParaRPr lang="en-US" dirty="0">
                <a:solidFill>
                  <a:schemeClr val="tx1"/>
                </a:solidFill>
              </a:endParaRPr>
            </a:p>
          </p:txBody>
        </p:sp>
        <p:sp>
          <p:nvSpPr>
            <p:cNvPr id="73" name="Oval 72"/>
            <p:cNvSpPr/>
            <p:nvPr/>
          </p:nvSpPr>
          <p:spPr>
            <a:xfrm>
              <a:off x="762000" y="2209800"/>
              <a:ext cx="304800" cy="3048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74" name="Oval 73"/>
            <p:cNvSpPr/>
            <p:nvPr/>
          </p:nvSpPr>
          <p:spPr>
            <a:xfrm>
              <a:off x="2133600" y="2590800"/>
              <a:ext cx="304800" cy="3048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
              </a:r>
              <a:endParaRPr lang="en-US" dirty="0">
                <a:solidFill>
                  <a:schemeClr val="tx1"/>
                </a:solidFill>
              </a:endParaRPr>
            </a:p>
          </p:txBody>
        </p:sp>
        <p:sp>
          <p:nvSpPr>
            <p:cNvPr id="75" name="Oval 74"/>
            <p:cNvSpPr/>
            <p:nvPr/>
          </p:nvSpPr>
          <p:spPr>
            <a:xfrm>
              <a:off x="3124200" y="2400300"/>
              <a:ext cx="304800" cy="3048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a:t>
              </a:r>
              <a:endParaRPr lang="en-US" dirty="0">
                <a:solidFill>
                  <a:schemeClr val="tx1"/>
                </a:solidFill>
              </a:endParaRPr>
            </a:p>
          </p:txBody>
        </p:sp>
        <p:cxnSp>
          <p:nvCxnSpPr>
            <p:cNvPr id="79" name="Straight Connector 78"/>
            <p:cNvCxnSpPr>
              <a:stCxn id="37" idx="3"/>
            </p:cNvCxnSpPr>
            <p:nvPr/>
          </p:nvCxnSpPr>
          <p:spPr>
            <a:xfrm rot="5400000">
              <a:off x="228601" y="1403163"/>
              <a:ext cx="654237" cy="1970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7" idx="4"/>
              <a:endCxn id="73" idx="1"/>
            </p:cNvCxnSpPr>
            <p:nvPr/>
          </p:nvCxnSpPr>
          <p:spPr>
            <a:xfrm rot="16200000" flipH="1">
              <a:off x="266700" y="1714499"/>
              <a:ext cx="1035237" cy="446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72" idx="6"/>
              <a:endCxn id="73" idx="3"/>
            </p:cNvCxnSpPr>
            <p:nvPr/>
          </p:nvCxnSpPr>
          <p:spPr>
            <a:xfrm>
              <a:off x="533400" y="1981200"/>
              <a:ext cx="273237" cy="48876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73" idx="5"/>
              <a:endCxn id="74" idx="2"/>
            </p:cNvCxnSpPr>
            <p:nvPr/>
          </p:nvCxnSpPr>
          <p:spPr>
            <a:xfrm rot="16200000" flipH="1">
              <a:off x="1441263" y="2050862"/>
              <a:ext cx="273237" cy="11114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74" idx="6"/>
              <a:endCxn id="75" idx="2"/>
            </p:cNvCxnSpPr>
            <p:nvPr/>
          </p:nvCxnSpPr>
          <p:spPr>
            <a:xfrm flipV="1">
              <a:off x="2438400" y="2552700"/>
              <a:ext cx="685800" cy="1905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Rectangle 47"/>
          <p:cNvSpPr/>
          <p:nvPr/>
        </p:nvSpPr>
        <p:spPr>
          <a:xfrm>
            <a:off x="258418" y="5418267"/>
            <a:ext cx="3147391" cy="1015663"/>
          </a:xfrm>
          <a:prstGeom prst="rect">
            <a:avLst/>
          </a:prstGeom>
        </p:spPr>
        <p:txBody>
          <a:bodyPr wrap="square">
            <a:spAutoFit/>
          </a:bodyPr>
          <a:lstStyle/>
          <a:p>
            <a:r>
              <a:rPr lang="en-US" sz="1000" dirty="0" smtClean="0"/>
              <a:t> </a:t>
            </a:r>
            <a:r>
              <a:rPr lang="en-US" sz="1000" b="1" dirty="0" smtClean="0">
                <a:hlinkClick r:id="rId3"/>
              </a:rPr>
              <a:t>"Dynamic On-demand Defragmentation in Flexible Bandwidth Elastic Optical Networks"</a:t>
            </a:r>
            <a:r>
              <a:rPr lang="en-US" sz="1000" dirty="0" smtClean="0"/>
              <a:t> by </a:t>
            </a:r>
            <a:r>
              <a:rPr lang="en-US" sz="1000" dirty="0" err="1" smtClean="0"/>
              <a:t>Yawei</a:t>
            </a:r>
            <a:r>
              <a:rPr lang="en-US" sz="1000" dirty="0" smtClean="0"/>
              <a:t> Yin, </a:t>
            </a:r>
            <a:r>
              <a:rPr lang="en-US" sz="1000" dirty="0" err="1" smtClean="0"/>
              <a:t>Ke</a:t>
            </a:r>
            <a:r>
              <a:rPr lang="en-US" sz="1000" dirty="0" smtClean="0"/>
              <a:t> </a:t>
            </a:r>
            <a:r>
              <a:rPr lang="en-US" sz="1000" dirty="0" err="1" smtClean="0"/>
              <a:t>Wen</a:t>
            </a:r>
            <a:r>
              <a:rPr lang="en-US" sz="1000" dirty="0" smtClean="0"/>
              <a:t>, David J. </a:t>
            </a:r>
            <a:r>
              <a:rPr lang="en-US" sz="1000" dirty="0" err="1" smtClean="0"/>
              <a:t>Geisler</a:t>
            </a:r>
            <a:r>
              <a:rPr lang="en-US" sz="1000" dirty="0" smtClean="0"/>
              <a:t>, </a:t>
            </a:r>
            <a:r>
              <a:rPr lang="en-US" sz="1000" dirty="0" err="1" smtClean="0"/>
              <a:t>Ruiting</a:t>
            </a:r>
            <a:r>
              <a:rPr lang="en-US" sz="1000" dirty="0" smtClean="0"/>
              <a:t> Liu, and S. J. B. Yoo, in </a:t>
            </a:r>
            <a:r>
              <a:rPr lang="en-US" sz="1000" i="1" dirty="0" smtClean="0"/>
              <a:t>Optics Express</a:t>
            </a:r>
            <a:r>
              <a:rPr lang="en-US" sz="1000" dirty="0" smtClean="0"/>
              <a:t>, Vol. 20, No. 2, pp. 1798-1804, January, 2012.</a:t>
            </a:r>
            <a:br>
              <a:rPr lang="en-US" sz="1000" dirty="0" smtClean="0"/>
            </a:br>
            <a:endParaRPr lang="en-US" sz="1000" dirty="0"/>
          </a:p>
        </p:txBody>
      </p:sp>
    </p:spTree>
    <p:extLst>
      <p:ext uri="{BB962C8B-B14F-4D97-AF65-F5344CB8AC3E}">
        <p14:creationId xmlns:p14="http://schemas.microsoft.com/office/powerpoint/2010/main" val="821453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1+#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0-#ppt_w/2"/>
                                          </p:val>
                                        </p:tav>
                                        <p:tav tm="100000">
                                          <p:val>
                                            <p:strVal val="#ppt_x"/>
                                          </p:val>
                                        </p:tav>
                                      </p:tavLst>
                                    </p:anim>
                                    <p:anim calcmode="lin" valueType="num">
                                      <p:cBhvr additive="base">
                                        <p:cTn id="12"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blinds(horizontal)">
                                      <p:cBhvr>
                                        <p:cTn id="17" dur="500"/>
                                        <p:tgtEl>
                                          <p:spTgt spid="71"/>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blinds(horizontal)">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71"/>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7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4" presetClass="path" presetSubtype="0" accel="50000" decel="50000" fill="hold" grpId="0" nodeType="clickEffect">
                                  <p:stCondLst>
                                    <p:cond delay="0"/>
                                  </p:stCondLst>
                                  <p:childTnLst>
                                    <p:animMotion origin="layout" path="M -0.0033 -0.06643 L -0.0033 -0.26527 " pathEditMode="relative" rAng="0" ptsTypes="AA">
                                      <p:cBhvr>
                                        <p:cTn id="31" dur="500" fill="hold"/>
                                        <p:tgtEl>
                                          <p:spTgt spid="54"/>
                                        </p:tgtEl>
                                        <p:attrNameLst>
                                          <p:attrName>ppt_x</p:attrName>
                                          <p:attrName>ppt_y</p:attrName>
                                        </p:attrNameLst>
                                      </p:cBhvr>
                                      <p:rCtr x="0" y="-100"/>
                                    </p:animMotion>
                                  </p:childTnLst>
                                </p:cTn>
                              </p:par>
                            </p:childTnLst>
                          </p:cTn>
                        </p:par>
                        <p:par>
                          <p:cTn id="32" fill="hold">
                            <p:stCondLst>
                              <p:cond delay="500"/>
                            </p:stCondLst>
                            <p:childTnLst>
                              <p:par>
                                <p:cTn id="33" presetID="64" presetClass="path" presetSubtype="0" accel="50000" decel="50000" fill="hold" grpId="0" nodeType="afterEffect">
                                  <p:stCondLst>
                                    <p:cond delay="0"/>
                                  </p:stCondLst>
                                  <p:childTnLst>
                                    <p:animMotion origin="layout" path="M 0 1.85014E-6 L 0 -0.49237 " pathEditMode="relative" rAng="0" ptsTypes="AA">
                                      <p:cBhvr>
                                        <p:cTn id="34" dur="500" fill="hold"/>
                                        <p:tgtEl>
                                          <p:spTgt spid="51"/>
                                        </p:tgtEl>
                                        <p:attrNameLst>
                                          <p:attrName>ppt_x</p:attrName>
                                          <p:attrName>ppt_y</p:attrName>
                                        </p:attrNameLst>
                                      </p:cBhvr>
                                      <p:rCtr x="0" y="-246"/>
                                    </p:animMotion>
                                  </p:childTnLst>
                                </p:cTn>
                              </p:par>
                            </p:childTnLst>
                          </p:cTn>
                        </p:par>
                        <p:par>
                          <p:cTn id="35" fill="hold">
                            <p:stCondLst>
                              <p:cond delay="1000"/>
                            </p:stCondLst>
                            <p:childTnLst>
                              <p:par>
                                <p:cTn id="36" presetID="64" presetClass="path" presetSubtype="0" accel="50000" decel="50000" fill="hold" grpId="0" nodeType="afterEffect">
                                  <p:stCondLst>
                                    <p:cond delay="0"/>
                                  </p:stCondLst>
                                  <p:childTnLst>
                                    <p:animMotion origin="layout" path="M -0.00017 -0.01064 L -0.00225 -0.43611 " pathEditMode="relative" rAng="0" ptsTypes="AA">
                                      <p:cBhvr>
                                        <p:cTn id="37" dur="500" fill="hold"/>
                                        <p:tgtEl>
                                          <p:spTgt spid="66"/>
                                        </p:tgtEl>
                                        <p:attrNameLst>
                                          <p:attrName>ppt_x</p:attrName>
                                          <p:attrName>ppt_y</p:attrName>
                                        </p:attrNameLst>
                                      </p:cBhvr>
                                      <p:rCtr x="-1" y="-213"/>
                                    </p:animMotion>
                                  </p:childTnLst>
                                </p:cTn>
                              </p:par>
                            </p:childTnLst>
                          </p:cTn>
                        </p:par>
                        <p:par>
                          <p:cTn id="38" fill="hold">
                            <p:stCondLst>
                              <p:cond delay="1500"/>
                            </p:stCondLst>
                            <p:childTnLst>
                              <p:par>
                                <p:cTn id="39" presetID="9" presetClass="entr" presetSubtype="0"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dissolve">
                                      <p:cBhvr>
                                        <p:cTn id="41" dur="500"/>
                                        <p:tgtEl>
                                          <p:spTgt spid="4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dissolve">
                                      <p:cBhvr>
                                        <p:cTn id="4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4" grpId="0" animBg="1"/>
      <p:bldP spid="66" grpId="0" animBg="1"/>
      <p:bldP spid="67" grpId="0" animBg="1"/>
      <p:bldP spid="68" grpId="0" animBg="1"/>
      <p:bldP spid="70" grpId="0" animBg="1"/>
      <p:bldP spid="70" grpId="1" animBg="1"/>
      <p:bldP spid="71" grpId="0" animBg="1"/>
      <p:bldP spid="7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a:bodyPr>
          <a:lstStyle/>
          <a:p>
            <a:r>
              <a:rPr lang="en-US" sz="2800" dirty="0" smtClean="0"/>
              <a:t>Designing Fragmentation-Aware RSMA</a:t>
            </a:r>
            <a:endParaRPr lang="en-US" sz="2800" dirty="0"/>
          </a:p>
        </p:txBody>
      </p:sp>
      <p:cxnSp>
        <p:nvCxnSpPr>
          <p:cNvPr id="4" name="Straight Connector 3"/>
          <p:cNvCxnSpPr/>
          <p:nvPr/>
        </p:nvCxnSpPr>
        <p:spPr>
          <a:xfrm flipV="1">
            <a:off x="182116" y="2919914"/>
            <a:ext cx="720080" cy="936104"/>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2116" y="3856018"/>
            <a:ext cx="720080" cy="864096"/>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2702396" y="2919914"/>
            <a:ext cx="792088" cy="936104"/>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702396" y="3856018"/>
            <a:ext cx="792088" cy="864096"/>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02196" y="2919914"/>
            <a:ext cx="1800200" cy="0"/>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02196" y="4720114"/>
            <a:ext cx="1800200" cy="0"/>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02196" y="2919914"/>
            <a:ext cx="0" cy="1800200"/>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02396" y="2919914"/>
            <a:ext cx="0" cy="1800200"/>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3495978"/>
            <a:ext cx="288032" cy="369332"/>
          </a:xfrm>
          <a:prstGeom prst="rect">
            <a:avLst/>
          </a:prstGeom>
          <a:noFill/>
        </p:spPr>
        <p:txBody>
          <a:bodyPr wrap="square" rtlCol="0">
            <a:spAutoFit/>
          </a:bodyPr>
          <a:lstStyle/>
          <a:p>
            <a:r>
              <a:rPr lang="en-US" altLang="zh-CN" dirty="0" smtClean="0"/>
              <a:t>A</a:t>
            </a:r>
            <a:endParaRPr lang="zh-CN" altLang="en-US" dirty="0"/>
          </a:p>
        </p:txBody>
      </p:sp>
      <p:sp>
        <p:nvSpPr>
          <p:cNvPr id="18" name="TextBox 17"/>
          <p:cNvSpPr txBox="1"/>
          <p:nvPr/>
        </p:nvSpPr>
        <p:spPr>
          <a:xfrm>
            <a:off x="758180" y="2502957"/>
            <a:ext cx="288032" cy="369332"/>
          </a:xfrm>
          <a:prstGeom prst="rect">
            <a:avLst/>
          </a:prstGeom>
          <a:noFill/>
        </p:spPr>
        <p:txBody>
          <a:bodyPr wrap="square" rtlCol="0">
            <a:spAutoFit/>
          </a:bodyPr>
          <a:lstStyle/>
          <a:p>
            <a:r>
              <a:rPr lang="en-US" altLang="zh-CN" dirty="0" smtClean="0"/>
              <a:t>B</a:t>
            </a:r>
            <a:endParaRPr lang="zh-CN" altLang="en-US" dirty="0"/>
          </a:p>
        </p:txBody>
      </p:sp>
      <p:sp>
        <p:nvSpPr>
          <p:cNvPr id="19" name="TextBox 18"/>
          <p:cNvSpPr txBox="1"/>
          <p:nvPr/>
        </p:nvSpPr>
        <p:spPr>
          <a:xfrm>
            <a:off x="2505422" y="2502957"/>
            <a:ext cx="288032" cy="369332"/>
          </a:xfrm>
          <a:prstGeom prst="rect">
            <a:avLst/>
          </a:prstGeom>
          <a:noFill/>
        </p:spPr>
        <p:txBody>
          <a:bodyPr wrap="square" rtlCol="0">
            <a:spAutoFit/>
          </a:bodyPr>
          <a:lstStyle/>
          <a:p>
            <a:r>
              <a:rPr lang="en-US" altLang="zh-CN" dirty="0" smtClean="0"/>
              <a:t>C</a:t>
            </a:r>
            <a:endParaRPr lang="zh-CN" altLang="en-US" dirty="0"/>
          </a:p>
        </p:txBody>
      </p:sp>
      <p:sp>
        <p:nvSpPr>
          <p:cNvPr id="20" name="TextBox 19"/>
          <p:cNvSpPr txBox="1"/>
          <p:nvPr/>
        </p:nvSpPr>
        <p:spPr>
          <a:xfrm>
            <a:off x="758180" y="4720114"/>
            <a:ext cx="288032" cy="369332"/>
          </a:xfrm>
          <a:prstGeom prst="rect">
            <a:avLst/>
          </a:prstGeom>
          <a:noFill/>
        </p:spPr>
        <p:txBody>
          <a:bodyPr wrap="square" rtlCol="0">
            <a:spAutoFit/>
          </a:bodyPr>
          <a:lstStyle/>
          <a:p>
            <a:r>
              <a:rPr lang="en-US" altLang="zh-CN" dirty="0" smtClean="0"/>
              <a:t>D</a:t>
            </a:r>
            <a:endParaRPr lang="zh-CN" altLang="en-US" dirty="0"/>
          </a:p>
        </p:txBody>
      </p:sp>
      <p:sp>
        <p:nvSpPr>
          <p:cNvPr id="21" name="TextBox 20"/>
          <p:cNvSpPr txBox="1"/>
          <p:nvPr/>
        </p:nvSpPr>
        <p:spPr>
          <a:xfrm>
            <a:off x="2558380" y="4720114"/>
            <a:ext cx="288032" cy="369332"/>
          </a:xfrm>
          <a:prstGeom prst="rect">
            <a:avLst/>
          </a:prstGeom>
          <a:noFill/>
        </p:spPr>
        <p:txBody>
          <a:bodyPr wrap="square" rtlCol="0">
            <a:spAutoFit/>
          </a:bodyPr>
          <a:lstStyle/>
          <a:p>
            <a:r>
              <a:rPr lang="en-US" altLang="zh-CN" dirty="0" smtClean="0"/>
              <a:t>E</a:t>
            </a:r>
            <a:endParaRPr lang="zh-CN" altLang="en-US" dirty="0"/>
          </a:p>
        </p:txBody>
      </p:sp>
      <p:sp>
        <p:nvSpPr>
          <p:cNvPr id="22" name="TextBox 21"/>
          <p:cNvSpPr txBox="1"/>
          <p:nvPr/>
        </p:nvSpPr>
        <p:spPr>
          <a:xfrm>
            <a:off x="3507184" y="3677310"/>
            <a:ext cx="288032" cy="369332"/>
          </a:xfrm>
          <a:prstGeom prst="rect">
            <a:avLst/>
          </a:prstGeom>
          <a:noFill/>
        </p:spPr>
        <p:txBody>
          <a:bodyPr wrap="square" rtlCol="0">
            <a:spAutoFit/>
          </a:bodyPr>
          <a:lstStyle/>
          <a:p>
            <a:r>
              <a:rPr lang="en-US" altLang="zh-CN" dirty="0" smtClean="0"/>
              <a:t>F</a:t>
            </a:r>
            <a:endParaRPr lang="zh-CN" altLang="en-US" dirty="0"/>
          </a:p>
        </p:txBody>
      </p:sp>
      <p:sp>
        <p:nvSpPr>
          <p:cNvPr id="34" name="Freeform 33"/>
          <p:cNvSpPr/>
          <p:nvPr/>
        </p:nvSpPr>
        <p:spPr>
          <a:xfrm>
            <a:off x="182116" y="2522518"/>
            <a:ext cx="2586971" cy="2120900"/>
          </a:xfrm>
          <a:custGeom>
            <a:avLst/>
            <a:gdLst>
              <a:gd name="connsiteX0" fmla="*/ 0 w 2690283"/>
              <a:gd name="connsiteY0" fmla="*/ 1041400 h 2120900"/>
              <a:gd name="connsiteX1" fmla="*/ 165100 w 2690283"/>
              <a:gd name="connsiteY1" fmla="*/ 508000 h 2120900"/>
              <a:gd name="connsiteX2" fmla="*/ 622300 w 2690283"/>
              <a:gd name="connsiteY2" fmla="*/ 355600 h 2120900"/>
              <a:gd name="connsiteX3" fmla="*/ 1104900 w 2690283"/>
              <a:gd name="connsiteY3" fmla="*/ 152400 h 2120900"/>
              <a:gd name="connsiteX4" fmla="*/ 1409700 w 2690283"/>
              <a:gd name="connsiteY4" fmla="*/ 50800 h 2120900"/>
              <a:gd name="connsiteX5" fmla="*/ 1790700 w 2690283"/>
              <a:gd name="connsiteY5" fmla="*/ 0 h 2120900"/>
              <a:gd name="connsiteX6" fmla="*/ 2006600 w 2690283"/>
              <a:gd name="connsiteY6" fmla="*/ 12700 h 2120900"/>
              <a:gd name="connsiteX7" fmla="*/ 2095500 w 2690283"/>
              <a:gd name="connsiteY7" fmla="*/ 127000 h 2120900"/>
              <a:gd name="connsiteX8" fmla="*/ 2120900 w 2690283"/>
              <a:gd name="connsiteY8" fmla="*/ 381000 h 2120900"/>
              <a:gd name="connsiteX9" fmla="*/ 2171700 w 2690283"/>
              <a:gd name="connsiteY9" fmla="*/ 990600 h 2120900"/>
              <a:gd name="connsiteX10" fmla="*/ 2235200 w 2690283"/>
              <a:gd name="connsiteY10" fmla="*/ 1358900 h 2120900"/>
              <a:gd name="connsiteX11" fmla="*/ 2324100 w 2690283"/>
              <a:gd name="connsiteY11" fmla="*/ 1435100 h 2120900"/>
              <a:gd name="connsiteX12" fmla="*/ 2540000 w 2690283"/>
              <a:gd name="connsiteY12" fmla="*/ 1460500 h 2120900"/>
              <a:gd name="connsiteX13" fmla="*/ 2667000 w 2690283"/>
              <a:gd name="connsiteY13" fmla="*/ 1562100 h 2120900"/>
              <a:gd name="connsiteX14" fmla="*/ 2679700 w 2690283"/>
              <a:gd name="connsiteY14" fmla="*/ 1892300 h 2120900"/>
              <a:gd name="connsiteX15" fmla="*/ 2654300 w 2690283"/>
              <a:gd name="connsiteY15" fmla="*/ 2120900 h 212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0283" h="2120900">
                <a:moveTo>
                  <a:pt x="0" y="1041400"/>
                </a:moveTo>
                <a:cubicBezTo>
                  <a:pt x="30691" y="831850"/>
                  <a:pt x="61383" y="622300"/>
                  <a:pt x="165100" y="508000"/>
                </a:cubicBezTo>
                <a:cubicBezTo>
                  <a:pt x="268817" y="393700"/>
                  <a:pt x="465667" y="414867"/>
                  <a:pt x="622300" y="355600"/>
                </a:cubicBezTo>
                <a:cubicBezTo>
                  <a:pt x="778933" y="296333"/>
                  <a:pt x="973667" y="203200"/>
                  <a:pt x="1104900" y="152400"/>
                </a:cubicBezTo>
                <a:cubicBezTo>
                  <a:pt x="1236133" y="101600"/>
                  <a:pt x="1295400" y="76200"/>
                  <a:pt x="1409700" y="50800"/>
                </a:cubicBezTo>
                <a:cubicBezTo>
                  <a:pt x="1524000" y="25400"/>
                  <a:pt x="1691217" y="6350"/>
                  <a:pt x="1790700" y="0"/>
                </a:cubicBezTo>
                <a:lnTo>
                  <a:pt x="2006600" y="12700"/>
                </a:lnTo>
                <a:cubicBezTo>
                  <a:pt x="2057400" y="33867"/>
                  <a:pt x="2076450" y="65617"/>
                  <a:pt x="2095500" y="127000"/>
                </a:cubicBezTo>
                <a:cubicBezTo>
                  <a:pt x="2114550" y="188383"/>
                  <a:pt x="2108200" y="237067"/>
                  <a:pt x="2120900" y="381000"/>
                </a:cubicBezTo>
                <a:cubicBezTo>
                  <a:pt x="2133600" y="524933"/>
                  <a:pt x="2152650" y="827617"/>
                  <a:pt x="2171700" y="990600"/>
                </a:cubicBezTo>
                <a:cubicBezTo>
                  <a:pt x="2190750" y="1153583"/>
                  <a:pt x="2209800" y="1284817"/>
                  <a:pt x="2235200" y="1358900"/>
                </a:cubicBezTo>
                <a:cubicBezTo>
                  <a:pt x="2260600" y="1432983"/>
                  <a:pt x="2273300" y="1418167"/>
                  <a:pt x="2324100" y="1435100"/>
                </a:cubicBezTo>
                <a:cubicBezTo>
                  <a:pt x="2374900" y="1452033"/>
                  <a:pt x="2482850" y="1439333"/>
                  <a:pt x="2540000" y="1460500"/>
                </a:cubicBezTo>
                <a:cubicBezTo>
                  <a:pt x="2597150" y="1481667"/>
                  <a:pt x="2643717" y="1490133"/>
                  <a:pt x="2667000" y="1562100"/>
                </a:cubicBezTo>
                <a:cubicBezTo>
                  <a:pt x="2690283" y="1634067"/>
                  <a:pt x="2681817" y="1799167"/>
                  <a:pt x="2679700" y="1892300"/>
                </a:cubicBezTo>
                <a:cubicBezTo>
                  <a:pt x="2677583" y="1985433"/>
                  <a:pt x="2654300" y="2120900"/>
                  <a:pt x="2654300" y="2120900"/>
                </a:cubicBezTo>
              </a:path>
            </a:pathLst>
          </a:cu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Arrow Connector 40"/>
          <p:cNvCxnSpPr/>
          <p:nvPr/>
        </p:nvCxnSpPr>
        <p:spPr bwMode="auto">
          <a:xfrm>
            <a:off x="4419600" y="3078118"/>
            <a:ext cx="1310640" cy="0"/>
          </a:xfrm>
          <a:prstGeom prst="straightConnector1">
            <a:avLst/>
          </a:prstGeom>
          <a:noFill/>
          <a:ln w="12700" cap="flat" cmpd="sng" algn="ctr">
            <a:solidFill>
              <a:srgbClr val="0000FF"/>
            </a:solidFill>
            <a:prstDash val="solid"/>
            <a:round/>
            <a:headEnd type="none" w="med" len="med"/>
            <a:tailEnd type="triangle"/>
          </a:ln>
          <a:effectLst/>
        </p:spPr>
      </p:cxnSp>
      <p:cxnSp>
        <p:nvCxnSpPr>
          <p:cNvPr id="43" name="Straight Arrow Connector 42"/>
          <p:cNvCxnSpPr/>
          <p:nvPr/>
        </p:nvCxnSpPr>
        <p:spPr bwMode="auto">
          <a:xfrm>
            <a:off x="4419600" y="6137870"/>
            <a:ext cx="1310640" cy="0"/>
          </a:xfrm>
          <a:prstGeom prst="straightConnector1">
            <a:avLst/>
          </a:prstGeom>
          <a:noFill/>
          <a:ln w="12700" cap="flat" cmpd="sng" algn="ctr">
            <a:solidFill>
              <a:srgbClr val="0000FF"/>
            </a:solidFill>
            <a:prstDash val="solid"/>
            <a:round/>
            <a:headEnd type="none" w="med" len="med"/>
            <a:tailEnd type="triangle"/>
          </a:ln>
          <a:effectLst/>
        </p:spPr>
      </p:cxnSp>
      <p:sp>
        <p:nvSpPr>
          <p:cNvPr id="44" name="TextBox 43"/>
          <p:cNvSpPr txBox="1"/>
          <p:nvPr/>
        </p:nvSpPr>
        <p:spPr>
          <a:xfrm>
            <a:off x="4505340" y="3951441"/>
            <a:ext cx="1235060" cy="307777"/>
          </a:xfrm>
          <a:prstGeom prst="rect">
            <a:avLst/>
          </a:prstGeom>
          <a:noFill/>
        </p:spPr>
        <p:txBody>
          <a:bodyPr wrap="square" rtlCol="0">
            <a:spAutoFit/>
          </a:bodyPr>
          <a:lstStyle/>
          <a:p>
            <a:r>
              <a:rPr lang="en-US" altLang="zh-CN" sz="1400" dirty="0" smtClean="0"/>
              <a:t>Path: ABCE</a:t>
            </a:r>
            <a:endParaRPr lang="zh-CN" altLang="en-US" sz="1400" dirty="0"/>
          </a:p>
        </p:txBody>
      </p:sp>
      <p:sp>
        <p:nvSpPr>
          <p:cNvPr id="45" name="TextBox 44"/>
          <p:cNvSpPr txBox="1"/>
          <p:nvPr/>
        </p:nvSpPr>
        <p:spPr>
          <a:xfrm>
            <a:off x="3717940" y="5237118"/>
            <a:ext cx="1235060" cy="307777"/>
          </a:xfrm>
          <a:prstGeom prst="rect">
            <a:avLst/>
          </a:prstGeom>
          <a:noFill/>
        </p:spPr>
        <p:txBody>
          <a:bodyPr wrap="square" rtlCol="0">
            <a:spAutoFit/>
          </a:bodyPr>
          <a:lstStyle/>
          <a:p>
            <a:r>
              <a:rPr lang="en-US" altLang="zh-CN" sz="1400" dirty="0" smtClean="0"/>
              <a:t>Path: ADE</a:t>
            </a:r>
            <a:endParaRPr lang="zh-CN" altLang="en-US" sz="1400" dirty="0"/>
          </a:p>
        </p:txBody>
      </p:sp>
      <p:cxnSp>
        <p:nvCxnSpPr>
          <p:cNvPr id="50" name="Straight Arrow Connector 49"/>
          <p:cNvCxnSpPr/>
          <p:nvPr/>
        </p:nvCxnSpPr>
        <p:spPr bwMode="auto">
          <a:xfrm>
            <a:off x="6756400" y="3892814"/>
            <a:ext cx="1310640" cy="0"/>
          </a:xfrm>
          <a:prstGeom prst="straightConnector1">
            <a:avLst/>
          </a:prstGeom>
          <a:noFill/>
          <a:ln w="12700" cap="flat" cmpd="sng" algn="ctr">
            <a:solidFill>
              <a:srgbClr val="0000FF"/>
            </a:solidFill>
            <a:prstDash val="solid"/>
            <a:round/>
            <a:headEnd type="none" w="med" len="med"/>
            <a:tailEnd type="triangle"/>
          </a:ln>
          <a:effectLst/>
        </p:spPr>
      </p:cxnSp>
      <p:sp>
        <p:nvSpPr>
          <p:cNvPr id="51" name="TextBox 50"/>
          <p:cNvSpPr txBox="1"/>
          <p:nvPr/>
        </p:nvSpPr>
        <p:spPr>
          <a:xfrm>
            <a:off x="6877156" y="3938741"/>
            <a:ext cx="1235060" cy="307777"/>
          </a:xfrm>
          <a:prstGeom prst="rect">
            <a:avLst/>
          </a:prstGeom>
          <a:noFill/>
        </p:spPr>
        <p:txBody>
          <a:bodyPr wrap="square" rtlCol="0">
            <a:spAutoFit/>
          </a:bodyPr>
          <a:lstStyle/>
          <a:p>
            <a:r>
              <a:rPr lang="en-US" altLang="zh-CN" sz="1400" dirty="0" smtClean="0"/>
              <a:t>Path: ABDE</a:t>
            </a:r>
            <a:endParaRPr lang="zh-CN" altLang="en-US" sz="1400" dirty="0"/>
          </a:p>
        </p:txBody>
      </p:sp>
      <p:sp>
        <p:nvSpPr>
          <p:cNvPr id="56" name="TextBox 55"/>
          <p:cNvSpPr txBox="1"/>
          <p:nvPr/>
        </p:nvSpPr>
        <p:spPr>
          <a:xfrm>
            <a:off x="7817500" y="5313318"/>
            <a:ext cx="1326500" cy="307777"/>
          </a:xfrm>
          <a:prstGeom prst="rect">
            <a:avLst/>
          </a:prstGeom>
          <a:noFill/>
        </p:spPr>
        <p:txBody>
          <a:bodyPr wrap="square" rtlCol="0">
            <a:spAutoFit/>
          </a:bodyPr>
          <a:lstStyle/>
          <a:p>
            <a:r>
              <a:rPr lang="en-US" altLang="zh-CN" sz="1400" dirty="0" smtClean="0"/>
              <a:t>Path: ABCFE</a:t>
            </a:r>
            <a:endParaRPr lang="zh-CN" altLang="en-US" sz="1400" dirty="0"/>
          </a:p>
        </p:txBody>
      </p:sp>
      <p:sp>
        <p:nvSpPr>
          <p:cNvPr id="58" name="TextBox 57"/>
          <p:cNvSpPr txBox="1"/>
          <p:nvPr/>
        </p:nvSpPr>
        <p:spPr>
          <a:xfrm>
            <a:off x="3204410" y="838200"/>
            <a:ext cx="4724400" cy="1277273"/>
          </a:xfrm>
          <a:prstGeom prst="rect">
            <a:avLst/>
          </a:prstGeom>
          <a:noFill/>
        </p:spPr>
        <p:txBody>
          <a:bodyPr wrap="square" rtlCol="0">
            <a:spAutoFit/>
          </a:bodyPr>
          <a:lstStyle/>
          <a:p>
            <a:pPr marL="274320" indent="-274320">
              <a:spcAft>
                <a:spcPts val="600"/>
              </a:spcAft>
              <a:buFont typeface="Arial" pitchFamily="34" charset="0"/>
              <a:buChar char="•"/>
            </a:pPr>
            <a:r>
              <a:rPr lang="en-US" altLang="zh-CN" dirty="0" smtClean="0"/>
              <a:t>First-fit rule: in continuous available slots, always take the lowest available ones</a:t>
            </a:r>
          </a:p>
          <a:p>
            <a:pPr marL="274320" indent="-274320">
              <a:buFont typeface="Arial" pitchFamily="34" charset="0"/>
              <a:buChar char="•"/>
            </a:pPr>
            <a:r>
              <a:rPr lang="en-US" altLang="zh-CN" dirty="0" smtClean="0"/>
              <a:t>Calculate the # of continuous spectral slots a new connection will “cut”</a:t>
            </a:r>
          </a:p>
        </p:txBody>
      </p:sp>
      <p:graphicFrame>
        <p:nvGraphicFramePr>
          <p:cNvPr id="60" name="Table 59"/>
          <p:cNvGraphicFramePr>
            <a:graphicFrameLocks noGrp="1"/>
          </p:cNvGraphicFramePr>
          <p:nvPr>
            <p:extLst/>
          </p:nvPr>
        </p:nvGraphicFramePr>
        <p:xfrm>
          <a:off x="8082632" y="970166"/>
          <a:ext cx="216024" cy="1066800"/>
        </p:xfrm>
        <a:graphic>
          <a:graphicData uri="http://schemas.openxmlformats.org/drawingml/2006/table">
            <a:tbl>
              <a:tblPr firstRow="1" bandRow="1">
                <a:tableStyleId>{5C22544A-7EE6-4342-B048-85BDC9FD1C3A}</a:tableStyleId>
              </a:tblPr>
              <a:tblGrid>
                <a:gridCol w="216024"/>
              </a:tblGrid>
              <a:tr h="187220">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7220">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7220">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7220">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r>
              <a:tr h="187220">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r>
            </a:tbl>
          </a:graphicData>
        </a:graphic>
      </p:graphicFrame>
      <p:sp>
        <p:nvSpPr>
          <p:cNvPr id="61" name="Rectangle 60"/>
          <p:cNvSpPr/>
          <p:nvPr/>
        </p:nvSpPr>
        <p:spPr>
          <a:xfrm>
            <a:off x="5845288" y="3111980"/>
            <a:ext cx="622286" cy="307777"/>
          </a:xfrm>
          <a:prstGeom prst="rect">
            <a:avLst/>
          </a:prstGeom>
        </p:spPr>
        <p:txBody>
          <a:bodyPr wrap="none">
            <a:spAutoFit/>
          </a:bodyPr>
          <a:lstStyle/>
          <a:p>
            <a:r>
              <a:rPr lang="en-US" altLang="zh-CN" sz="1400" dirty="0" smtClean="0">
                <a:solidFill>
                  <a:srgbClr val="000000"/>
                </a:solidFill>
              </a:rPr>
              <a:t>cut: 2</a:t>
            </a:r>
            <a:endParaRPr lang="en-US" dirty="0"/>
          </a:p>
        </p:txBody>
      </p:sp>
      <p:sp>
        <p:nvSpPr>
          <p:cNvPr id="63" name="Rectangle 62"/>
          <p:cNvSpPr/>
          <p:nvPr/>
        </p:nvSpPr>
        <p:spPr>
          <a:xfrm>
            <a:off x="8178442" y="3484518"/>
            <a:ext cx="622286" cy="307777"/>
          </a:xfrm>
          <a:prstGeom prst="rect">
            <a:avLst/>
          </a:prstGeom>
        </p:spPr>
        <p:txBody>
          <a:bodyPr wrap="none">
            <a:spAutoFit/>
          </a:bodyPr>
          <a:lstStyle/>
          <a:p>
            <a:r>
              <a:rPr lang="en-US" altLang="zh-CN" sz="1400" dirty="0" smtClean="0">
                <a:solidFill>
                  <a:srgbClr val="000000"/>
                </a:solidFill>
              </a:rPr>
              <a:t>cut: 0</a:t>
            </a:r>
            <a:endParaRPr lang="en-US" dirty="0"/>
          </a:p>
        </p:txBody>
      </p:sp>
      <p:sp>
        <p:nvSpPr>
          <p:cNvPr id="65" name="Rectangle 64"/>
          <p:cNvSpPr/>
          <p:nvPr/>
        </p:nvSpPr>
        <p:spPr>
          <a:xfrm>
            <a:off x="5486400" y="5694318"/>
            <a:ext cx="622286" cy="307777"/>
          </a:xfrm>
          <a:prstGeom prst="rect">
            <a:avLst/>
          </a:prstGeom>
        </p:spPr>
        <p:txBody>
          <a:bodyPr wrap="none">
            <a:spAutoFit/>
          </a:bodyPr>
          <a:lstStyle/>
          <a:p>
            <a:r>
              <a:rPr lang="en-US" altLang="zh-CN" sz="1400" dirty="0" smtClean="0">
                <a:solidFill>
                  <a:srgbClr val="000000"/>
                </a:solidFill>
              </a:rPr>
              <a:t>cut: 0</a:t>
            </a:r>
            <a:endParaRPr lang="en-US" dirty="0"/>
          </a:p>
        </p:txBody>
      </p:sp>
      <p:sp>
        <p:nvSpPr>
          <p:cNvPr id="67" name="Right Brace 66"/>
          <p:cNvSpPr/>
          <p:nvPr/>
        </p:nvSpPr>
        <p:spPr bwMode="auto">
          <a:xfrm>
            <a:off x="8343900" y="969918"/>
            <a:ext cx="215900" cy="622300"/>
          </a:xfrm>
          <a:prstGeom prst="rightBrace">
            <a:avLst>
              <a:gd name="adj1" fmla="val 33893"/>
              <a:gd name="adj2" fmla="val 49573"/>
            </a:avLst>
          </a:prstGeom>
          <a:noFill/>
          <a:ln w="12700" cap="flat" cmpd="sng" algn="ctr">
            <a:solidFill>
              <a:srgbClr val="0000FF"/>
            </a:solidFill>
            <a:prstDash val="solid"/>
            <a:round/>
            <a:headEnd type="none" w="med" len="med"/>
            <a:tailEnd type="none"/>
          </a:ln>
          <a:effectLst/>
        </p:spPr>
        <p:txBody>
          <a:bodyPr rtlCol="0" anchor="ctr"/>
          <a:lstStyle/>
          <a:p>
            <a:pPr algn="ctr"/>
            <a:endParaRPr lang="en-US"/>
          </a:p>
        </p:txBody>
      </p:sp>
      <p:sp>
        <p:nvSpPr>
          <p:cNvPr id="68" name="Right Brace 67"/>
          <p:cNvSpPr/>
          <p:nvPr/>
        </p:nvSpPr>
        <p:spPr bwMode="auto">
          <a:xfrm>
            <a:off x="8521700" y="1185818"/>
            <a:ext cx="203200" cy="406400"/>
          </a:xfrm>
          <a:prstGeom prst="rightBrace">
            <a:avLst>
              <a:gd name="adj1" fmla="val 33893"/>
              <a:gd name="adj2" fmla="val 49573"/>
            </a:avLst>
          </a:prstGeom>
          <a:noFill/>
          <a:ln w="12700" cap="flat" cmpd="sng" algn="ctr">
            <a:solidFill>
              <a:srgbClr val="0000FF"/>
            </a:solidFill>
            <a:prstDash val="solid"/>
            <a:round/>
            <a:headEnd type="none" w="med" len="med"/>
            <a:tailEnd type="none"/>
          </a:ln>
          <a:effectLst/>
        </p:spPr>
        <p:txBody>
          <a:bodyPr rtlCol="0" anchor="ctr"/>
          <a:lstStyle/>
          <a:p>
            <a:pPr algn="ctr"/>
            <a:endParaRPr lang="en-US"/>
          </a:p>
        </p:txBody>
      </p:sp>
      <p:sp>
        <p:nvSpPr>
          <p:cNvPr id="69" name="Right Brace 68"/>
          <p:cNvSpPr/>
          <p:nvPr/>
        </p:nvSpPr>
        <p:spPr bwMode="auto">
          <a:xfrm>
            <a:off x="8737600" y="1401718"/>
            <a:ext cx="177800" cy="190500"/>
          </a:xfrm>
          <a:prstGeom prst="rightBrace">
            <a:avLst>
              <a:gd name="adj1" fmla="val 33893"/>
              <a:gd name="adj2" fmla="val 49573"/>
            </a:avLst>
          </a:prstGeom>
          <a:noFill/>
          <a:ln w="12700" cap="flat" cmpd="sng" algn="ctr">
            <a:solidFill>
              <a:srgbClr val="0000FF"/>
            </a:solidFill>
            <a:prstDash val="solid"/>
            <a:round/>
            <a:headEnd type="none" w="med" len="med"/>
            <a:tailEnd type="none"/>
          </a:ln>
          <a:effectLst/>
        </p:spPr>
        <p:txBody>
          <a:bodyPr rtlCol="0" anchor="ctr"/>
          <a:lstStyle/>
          <a:p>
            <a:pPr algn="ctr"/>
            <a:endParaRPr lang="en-US"/>
          </a:p>
        </p:txBody>
      </p:sp>
      <p:sp>
        <p:nvSpPr>
          <p:cNvPr id="70" name="TextBox 69"/>
          <p:cNvSpPr txBox="1"/>
          <p:nvPr/>
        </p:nvSpPr>
        <p:spPr>
          <a:xfrm>
            <a:off x="177800" y="969918"/>
            <a:ext cx="3501280" cy="461665"/>
          </a:xfrm>
          <a:prstGeom prst="rect">
            <a:avLst/>
          </a:prstGeom>
          <a:noFill/>
        </p:spPr>
        <p:txBody>
          <a:bodyPr wrap="square" rtlCol="0">
            <a:spAutoFit/>
          </a:bodyPr>
          <a:lstStyle/>
          <a:p>
            <a:r>
              <a:rPr lang="en-US" dirty="0" smtClean="0"/>
              <a:t>Connection:  A </a:t>
            </a:r>
            <a:r>
              <a:rPr lang="en-US" dirty="0" smtClean="0">
                <a:sym typeface="Wingdings" pitchFamily="2" charset="2"/>
              </a:rPr>
              <a:t> E</a:t>
            </a:r>
            <a:endParaRPr lang="en-US" dirty="0"/>
          </a:p>
        </p:txBody>
      </p:sp>
      <p:graphicFrame>
        <p:nvGraphicFramePr>
          <p:cNvPr id="74" name="Table 73"/>
          <p:cNvGraphicFramePr>
            <a:graphicFrameLocks noGrp="1"/>
          </p:cNvGraphicFramePr>
          <p:nvPr>
            <p:extLst/>
          </p:nvPr>
        </p:nvGraphicFramePr>
        <p:xfrm>
          <a:off x="381000" y="1808118"/>
          <a:ext cx="266700" cy="1943100"/>
        </p:xfrm>
        <a:graphic>
          <a:graphicData uri="http://schemas.openxmlformats.org/drawingml/2006/table">
            <a:tbl>
              <a:tblPr/>
              <a:tblGrid>
                <a:gridCol w="266700"/>
              </a:tblGrid>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5" name="Table 74"/>
          <p:cNvGraphicFramePr>
            <a:graphicFrameLocks noGrp="1"/>
          </p:cNvGraphicFramePr>
          <p:nvPr>
            <p:extLst/>
          </p:nvPr>
        </p:nvGraphicFramePr>
        <p:xfrm>
          <a:off x="381000" y="3903618"/>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6" name="Table 75"/>
          <p:cNvGraphicFramePr>
            <a:graphicFrameLocks noGrp="1"/>
          </p:cNvGraphicFramePr>
          <p:nvPr>
            <p:extLst/>
          </p:nvPr>
        </p:nvGraphicFramePr>
        <p:xfrm>
          <a:off x="1028700" y="2862218"/>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7" name="Table 76"/>
          <p:cNvGraphicFramePr>
            <a:graphicFrameLocks noGrp="1"/>
          </p:cNvGraphicFramePr>
          <p:nvPr>
            <p:extLst/>
          </p:nvPr>
        </p:nvGraphicFramePr>
        <p:xfrm>
          <a:off x="1676400" y="1503318"/>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bl>
          </a:graphicData>
        </a:graphic>
      </p:graphicFrame>
      <p:graphicFrame>
        <p:nvGraphicFramePr>
          <p:cNvPr id="78" name="Table 77"/>
          <p:cNvGraphicFramePr>
            <a:graphicFrameLocks noGrp="1"/>
          </p:cNvGraphicFramePr>
          <p:nvPr>
            <p:extLst/>
          </p:nvPr>
        </p:nvGraphicFramePr>
        <p:xfrm>
          <a:off x="1676400" y="4056018"/>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9" name="Table 78"/>
          <p:cNvGraphicFramePr>
            <a:graphicFrameLocks noGrp="1"/>
          </p:cNvGraphicFramePr>
          <p:nvPr>
            <p:extLst/>
          </p:nvPr>
        </p:nvGraphicFramePr>
        <p:xfrm>
          <a:off x="2336800" y="2862218"/>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1" name="Table 80"/>
          <p:cNvGraphicFramePr>
            <a:graphicFrameLocks noGrp="1"/>
          </p:cNvGraphicFramePr>
          <p:nvPr>
            <p:extLst/>
          </p:nvPr>
        </p:nvGraphicFramePr>
        <p:xfrm>
          <a:off x="2971800" y="1808118"/>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2" name="Table 81"/>
          <p:cNvGraphicFramePr>
            <a:graphicFrameLocks noGrp="1"/>
          </p:cNvGraphicFramePr>
          <p:nvPr>
            <p:extLst/>
          </p:nvPr>
        </p:nvGraphicFramePr>
        <p:xfrm>
          <a:off x="2971800" y="3903618"/>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3" name="Table 82"/>
          <p:cNvGraphicFramePr>
            <a:graphicFrameLocks noGrp="1"/>
          </p:cNvGraphicFramePr>
          <p:nvPr>
            <p:extLst/>
          </p:nvPr>
        </p:nvGraphicFramePr>
        <p:xfrm>
          <a:off x="4622800" y="2024018"/>
          <a:ext cx="266700" cy="1943100"/>
        </p:xfrm>
        <a:graphic>
          <a:graphicData uri="http://schemas.openxmlformats.org/drawingml/2006/table">
            <a:tbl>
              <a:tblPr/>
              <a:tblGrid>
                <a:gridCol w="266700"/>
              </a:tblGrid>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4" name="Table 83"/>
          <p:cNvGraphicFramePr>
            <a:graphicFrameLocks noGrp="1"/>
          </p:cNvGraphicFramePr>
          <p:nvPr>
            <p:extLst/>
          </p:nvPr>
        </p:nvGraphicFramePr>
        <p:xfrm>
          <a:off x="4889500" y="2024018"/>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bl>
          </a:graphicData>
        </a:graphic>
      </p:graphicFrame>
      <p:graphicFrame>
        <p:nvGraphicFramePr>
          <p:cNvPr id="85" name="Table 84"/>
          <p:cNvGraphicFramePr>
            <a:graphicFrameLocks noGrp="1"/>
          </p:cNvGraphicFramePr>
          <p:nvPr>
            <p:extLst/>
          </p:nvPr>
        </p:nvGraphicFramePr>
        <p:xfrm>
          <a:off x="5156200" y="2024018"/>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6" name="Table 85"/>
          <p:cNvGraphicFramePr>
            <a:graphicFrameLocks noGrp="1"/>
          </p:cNvGraphicFramePr>
          <p:nvPr>
            <p:extLst/>
          </p:nvPr>
        </p:nvGraphicFramePr>
        <p:xfrm>
          <a:off x="7010400" y="2024018"/>
          <a:ext cx="266700" cy="1943100"/>
        </p:xfrm>
        <a:graphic>
          <a:graphicData uri="http://schemas.openxmlformats.org/drawingml/2006/table">
            <a:tbl>
              <a:tblPr/>
              <a:tblGrid>
                <a:gridCol w="266700"/>
              </a:tblGrid>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7" name="Table 86"/>
          <p:cNvGraphicFramePr>
            <a:graphicFrameLocks noGrp="1"/>
          </p:cNvGraphicFramePr>
          <p:nvPr>
            <p:extLst/>
          </p:nvPr>
        </p:nvGraphicFramePr>
        <p:xfrm>
          <a:off x="7277100" y="2024018"/>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8" name="Table 87"/>
          <p:cNvGraphicFramePr>
            <a:graphicFrameLocks noGrp="1"/>
          </p:cNvGraphicFramePr>
          <p:nvPr>
            <p:extLst/>
          </p:nvPr>
        </p:nvGraphicFramePr>
        <p:xfrm>
          <a:off x="7543800" y="2024018"/>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9" name="Table 88"/>
          <p:cNvGraphicFramePr>
            <a:graphicFrameLocks noGrp="1"/>
          </p:cNvGraphicFramePr>
          <p:nvPr>
            <p:extLst/>
          </p:nvPr>
        </p:nvGraphicFramePr>
        <p:xfrm>
          <a:off x="4737100" y="4273814"/>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0" name="Table 89"/>
          <p:cNvGraphicFramePr>
            <a:graphicFrameLocks noGrp="1"/>
          </p:cNvGraphicFramePr>
          <p:nvPr>
            <p:extLst/>
          </p:nvPr>
        </p:nvGraphicFramePr>
        <p:xfrm>
          <a:off x="5004748" y="4273814"/>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1" name="Table 90"/>
          <p:cNvGraphicFramePr>
            <a:graphicFrameLocks noGrp="1"/>
          </p:cNvGraphicFramePr>
          <p:nvPr>
            <p:extLst/>
          </p:nvPr>
        </p:nvGraphicFramePr>
        <p:xfrm>
          <a:off x="6629400" y="4246518"/>
          <a:ext cx="266700" cy="1943100"/>
        </p:xfrm>
        <a:graphic>
          <a:graphicData uri="http://schemas.openxmlformats.org/drawingml/2006/table">
            <a:tbl>
              <a:tblPr/>
              <a:tblGrid>
                <a:gridCol w="266700"/>
              </a:tblGrid>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2" name="Table 91"/>
          <p:cNvGraphicFramePr>
            <a:graphicFrameLocks noGrp="1"/>
          </p:cNvGraphicFramePr>
          <p:nvPr>
            <p:extLst/>
          </p:nvPr>
        </p:nvGraphicFramePr>
        <p:xfrm>
          <a:off x="6896100" y="4246518"/>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bl>
          </a:graphicData>
        </a:graphic>
      </p:graphicFrame>
      <p:graphicFrame>
        <p:nvGraphicFramePr>
          <p:cNvPr id="93" name="Table 92"/>
          <p:cNvGraphicFramePr>
            <a:graphicFrameLocks noGrp="1"/>
          </p:cNvGraphicFramePr>
          <p:nvPr>
            <p:extLst/>
          </p:nvPr>
        </p:nvGraphicFramePr>
        <p:xfrm>
          <a:off x="7159956" y="4246518"/>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4" name="Table 93"/>
          <p:cNvGraphicFramePr>
            <a:graphicFrameLocks noGrp="1"/>
          </p:cNvGraphicFramePr>
          <p:nvPr>
            <p:extLst/>
          </p:nvPr>
        </p:nvGraphicFramePr>
        <p:xfrm>
          <a:off x="7429500" y="4246518"/>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9432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smtClean="0"/>
              <a:t>Designing Misalignment-Aware RSMA</a:t>
            </a:r>
            <a:endParaRPr lang="en-US" dirty="0"/>
          </a:p>
        </p:txBody>
      </p:sp>
      <p:cxnSp>
        <p:nvCxnSpPr>
          <p:cNvPr id="68" name="Straight Connector 67"/>
          <p:cNvCxnSpPr/>
          <p:nvPr/>
        </p:nvCxnSpPr>
        <p:spPr>
          <a:xfrm flipV="1">
            <a:off x="182116" y="3016796"/>
            <a:ext cx="720080" cy="936104"/>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82116" y="3952900"/>
            <a:ext cx="720080" cy="864096"/>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2702396" y="3016796"/>
            <a:ext cx="792088" cy="936104"/>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2702396" y="3952900"/>
            <a:ext cx="792088" cy="864096"/>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902196" y="3016796"/>
            <a:ext cx="1800200" cy="0"/>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902196" y="4816996"/>
            <a:ext cx="1800200" cy="0"/>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02196" y="3016796"/>
            <a:ext cx="0" cy="1800200"/>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702396" y="3016796"/>
            <a:ext cx="0" cy="1800200"/>
          </a:xfrm>
          <a:prstGeom prst="line">
            <a:avLst/>
          </a:prstGeom>
          <a:ln cap="rnd" cmpd="sng">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0" y="3592860"/>
            <a:ext cx="288032" cy="369332"/>
          </a:xfrm>
          <a:prstGeom prst="rect">
            <a:avLst/>
          </a:prstGeom>
          <a:noFill/>
        </p:spPr>
        <p:txBody>
          <a:bodyPr wrap="square" rtlCol="0">
            <a:spAutoFit/>
          </a:bodyPr>
          <a:lstStyle/>
          <a:p>
            <a:r>
              <a:rPr lang="en-US" altLang="zh-CN" dirty="0" smtClean="0"/>
              <a:t>A</a:t>
            </a:r>
            <a:endParaRPr lang="zh-CN" altLang="en-US" dirty="0"/>
          </a:p>
        </p:txBody>
      </p:sp>
      <p:sp>
        <p:nvSpPr>
          <p:cNvPr id="77" name="TextBox 76"/>
          <p:cNvSpPr txBox="1"/>
          <p:nvPr/>
        </p:nvSpPr>
        <p:spPr>
          <a:xfrm>
            <a:off x="758180" y="2599839"/>
            <a:ext cx="288032" cy="369332"/>
          </a:xfrm>
          <a:prstGeom prst="rect">
            <a:avLst/>
          </a:prstGeom>
          <a:noFill/>
        </p:spPr>
        <p:txBody>
          <a:bodyPr wrap="square" rtlCol="0">
            <a:spAutoFit/>
          </a:bodyPr>
          <a:lstStyle/>
          <a:p>
            <a:r>
              <a:rPr lang="en-US" altLang="zh-CN" dirty="0" smtClean="0"/>
              <a:t>B</a:t>
            </a:r>
            <a:endParaRPr lang="zh-CN" altLang="en-US" dirty="0"/>
          </a:p>
        </p:txBody>
      </p:sp>
      <p:sp>
        <p:nvSpPr>
          <p:cNvPr id="78" name="TextBox 77"/>
          <p:cNvSpPr txBox="1"/>
          <p:nvPr/>
        </p:nvSpPr>
        <p:spPr>
          <a:xfrm>
            <a:off x="2505422" y="2599839"/>
            <a:ext cx="288032" cy="369332"/>
          </a:xfrm>
          <a:prstGeom prst="rect">
            <a:avLst/>
          </a:prstGeom>
          <a:noFill/>
        </p:spPr>
        <p:txBody>
          <a:bodyPr wrap="square" rtlCol="0">
            <a:spAutoFit/>
          </a:bodyPr>
          <a:lstStyle/>
          <a:p>
            <a:r>
              <a:rPr lang="en-US" altLang="zh-CN" dirty="0" smtClean="0"/>
              <a:t>C</a:t>
            </a:r>
            <a:endParaRPr lang="zh-CN" altLang="en-US" dirty="0"/>
          </a:p>
        </p:txBody>
      </p:sp>
      <p:sp>
        <p:nvSpPr>
          <p:cNvPr id="79" name="TextBox 78"/>
          <p:cNvSpPr txBox="1"/>
          <p:nvPr/>
        </p:nvSpPr>
        <p:spPr>
          <a:xfrm>
            <a:off x="758180" y="4816996"/>
            <a:ext cx="288032" cy="369332"/>
          </a:xfrm>
          <a:prstGeom prst="rect">
            <a:avLst/>
          </a:prstGeom>
          <a:noFill/>
        </p:spPr>
        <p:txBody>
          <a:bodyPr wrap="square" rtlCol="0">
            <a:spAutoFit/>
          </a:bodyPr>
          <a:lstStyle/>
          <a:p>
            <a:r>
              <a:rPr lang="en-US" altLang="zh-CN" dirty="0" smtClean="0"/>
              <a:t>D</a:t>
            </a:r>
            <a:endParaRPr lang="zh-CN" altLang="en-US" dirty="0"/>
          </a:p>
        </p:txBody>
      </p:sp>
      <p:sp>
        <p:nvSpPr>
          <p:cNvPr id="80" name="TextBox 79"/>
          <p:cNvSpPr txBox="1"/>
          <p:nvPr/>
        </p:nvSpPr>
        <p:spPr>
          <a:xfrm>
            <a:off x="2558380" y="4816996"/>
            <a:ext cx="288032" cy="369332"/>
          </a:xfrm>
          <a:prstGeom prst="rect">
            <a:avLst/>
          </a:prstGeom>
          <a:noFill/>
        </p:spPr>
        <p:txBody>
          <a:bodyPr wrap="square" rtlCol="0">
            <a:spAutoFit/>
          </a:bodyPr>
          <a:lstStyle/>
          <a:p>
            <a:r>
              <a:rPr lang="en-US" altLang="zh-CN" dirty="0" smtClean="0"/>
              <a:t>E</a:t>
            </a:r>
            <a:endParaRPr lang="zh-CN" altLang="en-US" dirty="0"/>
          </a:p>
        </p:txBody>
      </p:sp>
      <p:sp>
        <p:nvSpPr>
          <p:cNvPr id="81" name="TextBox 80"/>
          <p:cNvSpPr txBox="1"/>
          <p:nvPr/>
        </p:nvSpPr>
        <p:spPr>
          <a:xfrm>
            <a:off x="3507184" y="3774192"/>
            <a:ext cx="288032" cy="369332"/>
          </a:xfrm>
          <a:prstGeom prst="rect">
            <a:avLst/>
          </a:prstGeom>
          <a:noFill/>
        </p:spPr>
        <p:txBody>
          <a:bodyPr wrap="square" rtlCol="0">
            <a:spAutoFit/>
          </a:bodyPr>
          <a:lstStyle/>
          <a:p>
            <a:r>
              <a:rPr lang="en-US" altLang="zh-CN" dirty="0" smtClean="0"/>
              <a:t>F</a:t>
            </a:r>
            <a:endParaRPr lang="zh-CN" altLang="en-US" dirty="0"/>
          </a:p>
        </p:txBody>
      </p:sp>
      <p:sp>
        <p:nvSpPr>
          <p:cNvPr id="82" name="Freeform 81"/>
          <p:cNvSpPr/>
          <p:nvPr/>
        </p:nvSpPr>
        <p:spPr>
          <a:xfrm>
            <a:off x="182116" y="2619400"/>
            <a:ext cx="2586971" cy="2120900"/>
          </a:xfrm>
          <a:custGeom>
            <a:avLst/>
            <a:gdLst>
              <a:gd name="connsiteX0" fmla="*/ 0 w 2690283"/>
              <a:gd name="connsiteY0" fmla="*/ 1041400 h 2120900"/>
              <a:gd name="connsiteX1" fmla="*/ 165100 w 2690283"/>
              <a:gd name="connsiteY1" fmla="*/ 508000 h 2120900"/>
              <a:gd name="connsiteX2" fmla="*/ 622300 w 2690283"/>
              <a:gd name="connsiteY2" fmla="*/ 355600 h 2120900"/>
              <a:gd name="connsiteX3" fmla="*/ 1104900 w 2690283"/>
              <a:gd name="connsiteY3" fmla="*/ 152400 h 2120900"/>
              <a:gd name="connsiteX4" fmla="*/ 1409700 w 2690283"/>
              <a:gd name="connsiteY4" fmla="*/ 50800 h 2120900"/>
              <a:gd name="connsiteX5" fmla="*/ 1790700 w 2690283"/>
              <a:gd name="connsiteY5" fmla="*/ 0 h 2120900"/>
              <a:gd name="connsiteX6" fmla="*/ 2006600 w 2690283"/>
              <a:gd name="connsiteY6" fmla="*/ 12700 h 2120900"/>
              <a:gd name="connsiteX7" fmla="*/ 2095500 w 2690283"/>
              <a:gd name="connsiteY7" fmla="*/ 127000 h 2120900"/>
              <a:gd name="connsiteX8" fmla="*/ 2120900 w 2690283"/>
              <a:gd name="connsiteY8" fmla="*/ 381000 h 2120900"/>
              <a:gd name="connsiteX9" fmla="*/ 2171700 w 2690283"/>
              <a:gd name="connsiteY9" fmla="*/ 990600 h 2120900"/>
              <a:gd name="connsiteX10" fmla="*/ 2235200 w 2690283"/>
              <a:gd name="connsiteY10" fmla="*/ 1358900 h 2120900"/>
              <a:gd name="connsiteX11" fmla="*/ 2324100 w 2690283"/>
              <a:gd name="connsiteY11" fmla="*/ 1435100 h 2120900"/>
              <a:gd name="connsiteX12" fmla="*/ 2540000 w 2690283"/>
              <a:gd name="connsiteY12" fmla="*/ 1460500 h 2120900"/>
              <a:gd name="connsiteX13" fmla="*/ 2667000 w 2690283"/>
              <a:gd name="connsiteY13" fmla="*/ 1562100 h 2120900"/>
              <a:gd name="connsiteX14" fmla="*/ 2679700 w 2690283"/>
              <a:gd name="connsiteY14" fmla="*/ 1892300 h 2120900"/>
              <a:gd name="connsiteX15" fmla="*/ 2654300 w 2690283"/>
              <a:gd name="connsiteY15" fmla="*/ 2120900 h 212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0283" h="2120900">
                <a:moveTo>
                  <a:pt x="0" y="1041400"/>
                </a:moveTo>
                <a:cubicBezTo>
                  <a:pt x="30691" y="831850"/>
                  <a:pt x="61383" y="622300"/>
                  <a:pt x="165100" y="508000"/>
                </a:cubicBezTo>
                <a:cubicBezTo>
                  <a:pt x="268817" y="393700"/>
                  <a:pt x="465667" y="414867"/>
                  <a:pt x="622300" y="355600"/>
                </a:cubicBezTo>
                <a:cubicBezTo>
                  <a:pt x="778933" y="296333"/>
                  <a:pt x="973667" y="203200"/>
                  <a:pt x="1104900" y="152400"/>
                </a:cubicBezTo>
                <a:cubicBezTo>
                  <a:pt x="1236133" y="101600"/>
                  <a:pt x="1295400" y="76200"/>
                  <a:pt x="1409700" y="50800"/>
                </a:cubicBezTo>
                <a:cubicBezTo>
                  <a:pt x="1524000" y="25400"/>
                  <a:pt x="1691217" y="6350"/>
                  <a:pt x="1790700" y="0"/>
                </a:cubicBezTo>
                <a:lnTo>
                  <a:pt x="2006600" y="12700"/>
                </a:lnTo>
                <a:cubicBezTo>
                  <a:pt x="2057400" y="33867"/>
                  <a:pt x="2076450" y="65617"/>
                  <a:pt x="2095500" y="127000"/>
                </a:cubicBezTo>
                <a:cubicBezTo>
                  <a:pt x="2114550" y="188383"/>
                  <a:pt x="2108200" y="237067"/>
                  <a:pt x="2120900" y="381000"/>
                </a:cubicBezTo>
                <a:cubicBezTo>
                  <a:pt x="2133600" y="524933"/>
                  <a:pt x="2152650" y="827617"/>
                  <a:pt x="2171700" y="990600"/>
                </a:cubicBezTo>
                <a:cubicBezTo>
                  <a:pt x="2190750" y="1153583"/>
                  <a:pt x="2209800" y="1284817"/>
                  <a:pt x="2235200" y="1358900"/>
                </a:cubicBezTo>
                <a:cubicBezTo>
                  <a:pt x="2260600" y="1432983"/>
                  <a:pt x="2273300" y="1418167"/>
                  <a:pt x="2324100" y="1435100"/>
                </a:cubicBezTo>
                <a:cubicBezTo>
                  <a:pt x="2374900" y="1452033"/>
                  <a:pt x="2482850" y="1439333"/>
                  <a:pt x="2540000" y="1460500"/>
                </a:cubicBezTo>
                <a:cubicBezTo>
                  <a:pt x="2597150" y="1481667"/>
                  <a:pt x="2643717" y="1490133"/>
                  <a:pt x="2667000" y="1562100"/>
                </a:cubicBezTo>
                <a:cubicBezTo>
                  <a:pt x="2690283" y="1634067"/>
                  <a:pt x="2681817" y="1799167"/>
                  <a:pt x="2679700" y="1892300"/>
                </a:cubicBezTo>
                <a:cubicBezTo>
                  <a:pt x="2677583" y="1985433"/>
                  <a:pt x="2654300" y="2120900"/>
                  <a:pt x="2654300" y="2120900"/>
                </a:cubicBezTo>
              </a:path>
            </a:pathLst>
          </a:cu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3" name="Straight Arrow Connector 82"/>
          <p:cNvCxnSpPr/>
          <p:nvPr/>
        </p:nvCxnSpPr>
        <p:spPr bwMode="auto">
          <a:xfrm>
            <a:off x="4419600" y="3175000"/>
            <a:ext cx="1310640" cy="0"/>
          </a:xfrm>
          <a:prstGeom prst="straightConnector1">
            <a:avLst/>
          </a:prstGeom>
          <a:noFill/>
          <a:ln w="12700" cap="flat" cmpd="sng" algn="ctr">
            <a:solidFill>
              <a:srgbClr val="0000FF"/>
            </a:solidFill>
            <a:prstDash val="solid"/>
            <a:round/>
            <a:headEnd type="none" w="med" len="med"/>
            <a:tailEnd type="triangle"/>
          </a:ln>
          <a:effectLst/>
        </p:spPr>
      </p:cxnSp>
      <p:cxnSp>
        <p:nvCxnSpPr>
          <p:cNvPr id="84" name="Straight Arrow Connector 83"/>
          <p:cNvCxnSpPr/>
          <p:nvPr/>
        </p:nvCxnSpPr>
        <p:spPr bwMode="auto">
          <a:xfrm>
            <a:off x="4419600" y="6234752"/>
            <a:ext cx="1310640" cy="0"/>
          </a:xfrm>
          <a:prstGeom prst="straightConnector1">
            <a:avLst/>
          </a:prstGeom>
          <a:noFill/>
          <a:ln w="12700" cap="flat" cmpd="sng" algn="ctr">
            <a:solidFill>
              <a:srgbClr val="0000FF"/>
            </a:solidFill>
            <a:prstDash val="solid"/>
            <a:round/>
            <a:headEnd type="none" w="med" len="med"/>
            <a:tailEnd type="triangle"/>
          </a:ln>
          <a:effectLst/>
        </p:spPr>
      </p:cxnSp>
      <p:sp>
        <p:nvSpPr>
          <p:cNvPr id="85" name="TextBox 84"/>
          <p:cNvSpPr txBox="1"/>
          <p:nvPr/>
        </p:nvSpPr>
        <p:spPr>
          <a:xfrm>
            <a:off x="4505340" y="4048323"/>
            <a:ext cx="1235060" cy="307777"/>
          </a:xfrm>
          <a:prstGeom prst="rect">
            <a:avLst/>
          </a:prstGeom>
          <a:noFill/>
        </p:spPr>
        <p:txBody>
          <a:bodyPr wrap="square" rtlCol="0">
            <a:spAutoFit/>
          </a:bodyPr>
          <a:lstStyle/>
          <a:p>
            <a:r>
              <a:rPr lang="en-US" altLang="zh-CN" sz="1400" dirty="0" smtClean="0"/>
              <a:t>Link: ABCE</a:t>
            </a:r>
            <a:endParaRPr lang="zh-CN" altLang="en-US" sz="1400" dirty="0"/>
          </a:p>
        </p:txBody>
      </p:sp>
      <p:sp>
        <p:nvSpPr>
          <p:cNvPr id="86" name="TextBox 85"/>
          <p:cNvSpPr txBox="1"/>
          <p:nvPr/>
        </p:nvSpPr>
        <p:spPr>
          <a:xfrm>
            <a:off x="3717940" y="5334000"/>
            <a:ext cx="1235060" cy="307777"/>
          </a:xfrm>
          <a:prstGeom prst="rect">
            <a:avLst/>
          </a:prstGeom>
          <a:noFill/>
        </p:spPr>
        <p:txBody>
          <a:bodyPr wrap="square" rtlCol="0">
            <a:spAutoFit/>
          </a:bodyPr>
          <a:lstStyle/>
          <a:p>
            <a:r>
              <a:rPr lang="en-US" altLang="zh-CN" sz="1400" dirty="0" smtClean="0"/>
              <a:t>Link: ADE</a:t>
            </a:r>
            <a:endParaRPr lang="zh-CN" altLang="en-US" sz="1400" dirty="0"/>
          </a:p>
        </p:txBody>
      </p:sp>
      <p:cxnSp>
        <p:nvCxnSpPr>
          <p:cNvPr id="87" name="Straight Arrow Connector 86"/>
          <p:cNvCxnSpPr/>
          <p:nvPr/>
        </p:nvCxnSpPr>
        <p:spPr bwMode="auto">
          <a:xfrm>
            <a:off x="6756400" y="3989696"/>
            <a:ext cx="1310640" cy="0"/>
          </a:xfrm>
          <a:prstGeom prst="straightConnector1">
            <a:avLst/>
          </a:prstGeom>
          <a:noFill/>
          <a:ln w="12700" cap="flat" cmpd="sng" algn="ctr">
            <a:solidFill>
              <a:srgbClr val="0000FF"/>
            </a:solidFill>
            <a:prstDash val="solid"/>
            <a:round/>
            <a:headEnd type="none" w="med" len="med"/>
            <a:tailEnd type="triangle"/>
          </a:ln>
          <a:effectLst/>
        </p:spPr>
      </p:cxnSp>
      <p:sp>
        <p:nvSpPr>
          <p:cNvPr id="88" name="TextBox 87"/>
          <p:cNvSpPr txBox="1"/>
          <p:nvPr/>
        </p:nvSpPr>
        <p:spPr>
          <a:xfrm>
            <a:off x="6877156" y="4035623"/>
            <a:ext cx="1235060" cy="307777"/>
          </a:xfrm>
          <a:prstGeom prst="rect">
            <a:avLst/>
          </a:prstGeom>
          <a:noFill/>
        </p:spPr>
        <p:txBody>
          <a:bodyPr wrap="square" rtlCol="0">
            <a:spAutoFit/>
          </a:bodyPr>
          <a:lstStyle/>
          <a:p>
            <a:r>
              <a:rPr lang="en-US" altLang="zh-CN" sz="1400" dirty="0" smtClean="0"/>
              <a:t>Link: ABDE</a:t>
            </a:r>
            <a:endParaRPr lang="zh-CN" altLang="en-US" sz="1400" dirty="0"/>
          </a:p>
        </p:txBody>
      </p:sp>
      <p:sp>
        <p:nvSpPr>
          <p:cNvPr id="89" name="TextBox 88"/>
          <p:cNvSpPr txBox="1"/>
          <p:nvPr/>
        </p:nvSpPr>
        <p:spPr>
          <a:xfrm>
            <a:off x="7817500" y="5410200"/>
            <a:ext cx="1326500" cy="307777"/>
          </a:xfrm>
          <a:prstGeom prst="rect">
            <a:avLst/>
          </a:prstGeom>
          <a:noFill/>
        </p:spPr>
        <p:txBody>
          <a:bodyPr wrap="square" rtlCol="0">
            <a:spAutoFit/>
          </a:bodyPr>
          <a:lstStyle/>
          <a:p>
            <a:r>
              <a:rPr lang="en-US" altLang="zh-CN" sz="1400" dirty="0" smtClean="0"/>
              <a:t>Link: ABCFE</a:t>
            </a:r>
            <a:endParaRPr lang="zh-CN" altLang="en-US" sz="1400" dirty="0"/>
          </a:p>
        </p:txBody>
      </p:sp>
      <p:sp>
        <p:nvSpPr>
          <p:cNvPr id="90" name="TextBox 89"/>
          <p:cNvSpPr txBox="1"/>
          <p:nvPr/>
        </p:nvSpPr>
        <p:spPr>
          <a:xfrm>
            <a:off x="3276600" y="838200"/>
            <a:ext cx="4724400" cy="1277273"/>
          </a:xfrm>
          <a:prstGeom prst="rect">
            <a:avLst/>
          </a:prstGeom>
          <a:noFill/>
        </p:spPr>
        <p:txBody>
          <a:bodyPr wrap="square" rtlCol="0">
            <a:spAutoFit/>
          </a:bodyPr>
          <a:lstStyle/>
          <a:p>
            <a:pPr marL="274320" indent="-274320">
              <a:spcAft>
                <a:spcPts val="600"/>
              </a:spcAft>
              <a:buFont typeface="Arial" pitchFamily="34" charset="0"/>
              <a:buChar char="•"/>
            </a:pPr>
            <a:r>
              <a:rPr lang="en-US" altLang="zh-CN" dirty="0" smtClean="0"/>
              <a:t>First-fit rule: in continuous available slots, always take the lowest available ones</a:t>
            </a:r>
          </a:p>
          <a:p>
            <a:pPr marL="274320" indent="-274320">
              <a:buFont typeface="Arial" pitchFamily="34" charset="0"/>
              <a:buChar char="•"/>
            </a:pPr>
            <a:r>
              <a:rPr lang="en-US" altLang="zh-CN" dirty="0" smtClean="0"/>
              <a:t>Calculate the # of misalignment increase when a path and slot is chosen.</a:t>
            </a:r>
          </a:p>
        </p:txBody>
      </p:sp>
      <p:sp>
        <p:nvSpPr>
          <p:cNvPr id="91" name="Rectangle 90"/>
          <p:cNvSpPr/>
          <p:nvPr/>
        </p:nvSpPr>
        <p:spPr>
          <a:xfrm>
            <a:off x="5845288" y="3208862"/>
            <a:ext cx="537327" cy="307777"/>
          </a:xfrm>
          <a:prstGeom prst="rect">
            <a:avLst/>
          </a:prstGeom>
        </p:spPr>
        <p:txBody>
          <a:bodyPr wrap="none">
            <a:spAutoFit/>
          </a:bodyPr>
          <a:lstStyle/>
          <a:p>
            <a:r>
              <a:rPr lang="en-US" altLang="zh-CN" sz="1400" dirty="0" smtClean="0">
                <a:solidFill>
                  <a:srgbClr val="000000"/>
                </a:solidFill>
              </a:rPr>
              <a:t>M+4</a:t>
            </a:r>
            <a:endParaRPr lang="en-US" dirty="0"/>
          </a:p>
        </p:txBody>
      </p:sp>
      <p:sp>
        <p:nvSpPr>
          <p:cNvPr id="92" name="Rectangle 91"/>
          <p:cNvSpPr/>
          <p:nvPr/>
        </p:nvSpPr>
        <p:spPr>
          <a:xfrm>
            <a:off x="8178442" y="3581400"/>
            <a:ext cx="537327" cy="307777"/>
          </a:xfrm>
          <a:prstGeom prst="rect">
            <a:avLst/>
          </a:prstGeom>
        </p:spPr>
        <p:txBody>
          <a:bodyPr wrap="none">
            <a:spAutoFit/>
          </a:bodyPr>
          <a:lstStyle/>
          <a:p>
            <a:r>
              <a:rPr lang="en-US" sz="1400" dirty="0" smtClean="0">
                <a:solidFill>
                  <a:srgbClr val="000000"/>
                </a:solidFill>
              </a:rPr>
              <a:t>M+3</a:t>
            </a:r>
            <a:endParaRPr lang="en-US" dirty="0"/>
          </a:p>
        </p:txBody>
      </p:sp>
      <p:sp>
        <p:nvSpPr>
          <p:cNvPr id="93" name="Rectangle 92"/>
          <p:cNvSpPr/>
          <p:nvPr/>
        </p:nvSpPr>
        <p:spPr>
          <a:xfrm>
            <a:off x="5486400" y="5791200"/>
            <a:ext cx="537327" cy="307777"/>
          </a:xfrm>
          <a:prstGeom prst="rect">
            <a:avLst/>
          </a:prstGeom>
        </p:spPr>
        <p:txBody>
          <a:bodyPr wrap="none">
            <a:spAutoFit/>
          </a:bodyPr>
          <a:lstStyle/>
          <a:p>
            <a:r>
              <a:rPr lang="en-US" sz="1400" dirty="0" smtClean="0">
                <a:solidFill>
                  <a:srgbClr val="000000"/>
                </a:solidFill>
              </a:rPr>
              <a:t>M+5</a:t>
            </a:r>
            <a:endParaRPr lang="en-US" dirty="0"/>
          </a:p>
        </p:txBody>
      </p:sp>
      <p:sp>
        <p:nvSpPr>
          <p:cNvPr id="94" name="TextBox 93"/>
          <p:cNvSpPr txBox="1"/>
          <p:nvPr/>
        </p:nvSpPr>
        <p:spPr>
          <a:xfrm>
            <a:off x="177800" y="1066800"/>
            <a:ext cx="3501280" cy="461665"/>
          </a:xfrm>
          <a:prstGeom prst="rect">
            <a:avLst/>
          </a:prstGeom>
          <a:noFill/>
        </p:spPr>
        <p:txBody>
          <a:bodyPr wrap="square" rtlCol="0">
            <a:spAutoFit/>
          </a:bodyPr>
          <a:lstStyle/>
          <a:p>
            <a:r>
              <a:rPr lang="en-US" dirty="0" smtClean="0"/>
              <a:t>Connection:  A </a:t>
            </a:r>
            <a:r>
              <a:rPr lang="en-US" dirty="0" smtClean="0">
                <a:sym typeface="Wingdings" pitchFamily="2" charset="2"/>
              </a:rPr>
              <a:t> E</a:t>
            </a:r>
            <a:endParaRPr lang="en-US" dirty="0"/>
          </a:p>
        </p:txBody>
      </p:sp>
      <p:graphicFrame>
        <p:nvGraphicFramePr>
          <p:cNvPr id="96" name="Table 95"/>
          <p:cNvGraphicFramePr>
            <a:graphicFrameLocks noGrp="1"/>
          </p:cNvGraphicFramePr>
          <p:nvPr>
            <p:extLst/>
          </p:nvPr>
        </p:nvGraphicFramePr>
        <p:xfrm>
          <a:off x="381000" y="1905000"/>
          <a:ext cx="266700" cy="1943100"/>
        </p:xfrm>
        <a:graphic>
          <a:graphicData uri="http://schemas.openxmlformats.org/drawingml/2006/table">
            <a:tbl>
              <a:tblPr/>
              <a:tblGrid>
                <a:gridCol w="266700"/>
              </a:tblGrid>
              <a:tr h="144463">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7" name="Table 96"/>
          <p:cNvGraphicFramePr>
            <a:graphicFrameLocks noGrp="1"/>
          </p:cNvGraphicFramePr>
          <p:nvPr>
            <p:extLst/>
          </p:nvPr>
        </p:nvGraphicFramePr>
        <p:xfrm>
          <a:off x="381000" y="4000500"/>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8" name="Table 97"/>
          <p:cNvGraphicFramePr>
            <a:graphicFrameLocks noGrp="1"/>
          </p:cNvGraphicFramePr>
          <p:nvPr>
            <p:extLst/>
          </p:nvPr>
        </p:nvGraphicFramePr>
        <p:xfrm>
          <a:off x="1028700" y="2959100"/>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9" name="Table 98"/>
          <p:cNvGraphicFramePr>
            <a:graphicFrameLocks noGrp="1"/>
          </p:cNvGraphicFramePr>
          <p:nvPr>
            <p:extLst/>
          </p:nvPr>
        </p:nvGraphicFramePr>
        <p:xfrm>
          <a:off x="1676400" y="1600200"/>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bl>
          </a:graphicData>
        </a:graphic>
      </p:graphicFrame>
      <p:graphicFrame>
        <p:nvGraphicFramePr>
          <p:cNvPr id="100" name="Table 99"/>
          <p:cNvGraphicFramePr>
            <a:graphicFrameLocks noGrp="1"/>
          </p:cNvGraphicFramePr>
          <p:nvPr>
            <p:extLst/>
          </p:nvPr>
        </p:nvGraphicFramePr>
        <p:xfrm>
          <a:off x="1676400" y="4152900"/>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1" name="Table 100"/>
          <p:cNvGraphicFramePr>
            <a:graphicFrameLocks noGrp="1"/>
          </p:cNvGraphicFramePr>
          <p:nvPr>
            <p:extLst/>
          </p:nvPr>
        </p:nvGraphicFramePr>
        <p:xfrm>
          <a:off x="2336800" y="2959100"/>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2" name="Table 101"/>
          <p:cNvGraphicFramePr>
            <a:graphicFrameLocks noGrp="1"/>
          </p:cNvGraphicFramePr>
          <p:nvPr>
            <p:extLst/>
          </p:nvPr>
        </p:nvGraphicFramePr>
        <p:xfrm>
          <a:off x="2971800" y="1905000"/>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3" name="Table 102"/>
          <p:cNvGraphicFramePr>
            <a:graphicFrameLocks noGrp="1"/>
          </p:cNvGraphicFramePr>
          <p:nvPr>
            <p:extLst/>
          </p:nvPr>
        </p:nvGraphicFramePr>
        <p:xfrm>
          <a:off x="2971800" y="4000500"/>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4" name="Table 103"/>
          <p:cNvGraphicFramePr>
            <a:graphicFrameLocks noGrp="1"/>
          </p:cNvGraphicFramePr>
          <p:nvPr>
            <p:extLst/>
          </p:nvPr>
        </p:nvGraphicFramePr>
        <p:xfrm>
          <a:off x="4622800" y="2120900"/>
          <a:ext cx="266700" cy="1943100"/>
        </p:xfrm>
        <a:graphic>
          <a:graphicData uri="http://schemas.openxmlformats.org/drawingml/2006/table">
            <a:tbl>
              <a:tblPr/>
              <a:tblGrid>
                <a:gridCol w="266700"/>
              </a:tblGrid>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5" name="Table 104"/>
          <p:cNvGraphicFramePr>
            <a:graphicFrameLocks noGrp="1"/>
          </p:cNvGraphicFramePr>
          <p:nvPr>
            <p:extLst/>
          </p:nvPr>
        </p:nvGraphicFramePr>
        <p:xfrm>
          <a:off x="4889500" y="2120900"/>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bl>
          </a:graphicData>
        </a:graphic>
      </p:graphicFrame>
      <p:graphicFrame>
        <p:nvGraphicFramePr>
          <p:cNvPr id="106" name="Table 105"/>
          <p:cNvGraphicFramePr>
            <a:graphicFrameLocks noGrp="1"/>
          </p:cNvGraphicFramePr>
          <p:nvPr>
            <p:extLst/>
          </p:nvPr>
        </p:nvGraphicFramePr>
        <p:xfrm>
          <a:off x="5156200" y="2120900"/>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7" name="Table 106"/>
          <p:cNvGraphicFramePr>
            <a:graphicFrameLocks noGrp="1"/>
          </p:cNvGraphicFramePr>
          <p:nvPr>
            <p:extLst/>
          </p:nvPr>
        </p:nvGraphicFramePr>
        <p:xfrm>
          <a:off x="7010400" y="2120900"/>
          <a:ext cx="266700" cy="1943100"/>
        </p:xfrm>
        <a:graphic>
          <a:graphicData uri="http://schemas.openxmlformats.org/drawingml/2006/table">
            <a:tbl>
              <a:tblPr/>
              <a:tblGrid>
                <a:gridCol w="266700"/>
              </a:tblGrid>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8" name="Table 107"/>
          <p:cNvGraphicFramePr>
            <a:graphicFrameLocks noGrp="1"/>
          </p:cNvGraphicFramePr>
          <p:nvPr>
            <p:extLst/>
          </p:nvPr>
        </p:nvGraphicFramePr>
        <p:xfrm>
          <a:off x="7277100" y="2120900"/>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9" name="Table 108"/>
          <p:cNvGraphicFramePr>
            <a:graphicFrameLocks noGrp="1"/>
          </p:cNvGraphicFramePr>
          <p:nvPr>
            <p:extLst/>
          </p:nvPr>
        </p:nvGraphicFramePr>
        <p:xfrm>
          <a:off x="7543800" y="2120900"/>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0" name="Table 109"/>
          <p:cNvGraphicFramePr>
            <a:graphicFrameLocks noGrp="1"/>
          </p:cNvGraphicFramePr>
          <p:nvPr>
            <p:extLst/>
          </p:nvPr>
        </p:nvGraphicFramePr>
        <p:xfrm>
          <a:off x="4724400" y="4370696"/>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1" name="Table 110"/>
          <p:cNvGraphicFramePr>
            <a:graphicFrameLocks noGrp="1"/>
          </p:cNvGraphicFramePr>
          <p:nvPr>
            <p:extLst/>
          </p:nvPr>
        </p:nvGraphicFramePr>
        <p:xfrm>
          <a:off x="5004748" y="4370696"/>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2" name="Table 111"/>
          <p:cNvGraphicFramePr>
            <a:graphicFrameLocks noGrp="1"/>
          </p:cNvGraphicFramePr>
          <p:nvPr>
            <p:extLst/>
          </p:nvPr>
        </p:nvGraphicFramePr>
        <p:xfrm>
          <a:off x="6629400" y="4343400"/>
          <a:ext cx="266700" cy="1943100"/>
        </p:xfrm>
        <a:graphic>
          <a:graphicData uri="http://schemas.openxmlformats.org/drawingml/2006/table">
            <a:tbl>
              <a:tblPr/>
              <a:tblGrid>
                <a:gridCol w="266700"/>
              </a:tblGrid>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44463">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463">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3" name="Table 112"/>
          <p:cNvGraphicFramePr>
            <a:graphicFrameLocks noGrp="1"/>
          </p:cNvGraphicFramePr>
          <p:nvPr>
            <p:extLst/>
          </p:nvPr>
        </p:nvGraphicFramePr>
        <p:xfrm>
          <a:off x="6896100" y="4343400"/>
          <a:ext cx="266700" cy="1943100"/>
        </p:xfrm>
        <a:graphic>
          <a:graphicData uri="http://schemas.openxmlformats.org/drawingml/2006/table">
            <a:tbl>
              <a:tblPr/>
              <a:tblGrid>
                <a:gridCol w="266700"/>
              </a:tblGrid>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bl>
          </a:graphicData>
        </a:graphic>
      </p:graphicFrame>
      <p:graphicFrame>
        <p:nvGraphicFramePr>
          <p:cNvPr id="114" name="Table 113"/>
          <p:cNvGraphicFramePr>
            <a:graphicFrameLocks noGrp="1"/>
          </p:cNvGraphicFramePr>
          <p:nvPr>
            <p:extLst/>
          </p:nvPr>
        </p:nvGraphicFramePr>
        <p:xfrm>
          <a:off x="7159956" y="4343400"/>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5" name="Table 114"/>
          <p:cNvGraphicFramePr>
            <a:graphicFrameLocks noGrp="1"/>
          </p:cNvGraphicFramePr>
          <p:nvPr>
            <p:extLst/>
          </p:nvPr>
        </p:nvGraphicFramePr>
        <p:xfrm>
          <a:off x="7429500" y="4343400"/>
          <a:ext cx="266700" cy="1943100"/>
        </p:xfrm>
        <a:graphic>
          <a:graphicData uri="http://schemas.openxmlformats.org/drawingml/2006/table">
            <a:tbl>
              <a:tblPr/>
              <a:tblGrid>
                <a:gridCol w="266700"/>
              </a:tblGrid>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l" fontAlgn="b"/>
                      <a:r>
                        <a:rPr lang="en-US" sz="1000" b="0" i="0" u="none" strike="noStrike" dirty="0">
                          <a:latin typeface="Verdana"/>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7" name="TextBox 116"/>
          <p:cNvSpPr txBox="1"/>
          <p:nvPr/>
        </p:nvSpPr>
        <p:spPr>
          <a:xfrm>
            <a:off x="1981200" y="2286000"/>
            <a:ext cx="914400" cy="381000"/>
          </a:xfrm>
          <a:prstGeom prst="rect">
            <a:avLst/>
          </a:prstGeom>
          <a:noFill/>
        </p:spPr>
        <p:txBody>
          <a:bodyPr wrap="none" rtlCol="0">
            <a:noAutofit/>
          </a:bodyPr>
          <a:lstStyle/>
          <a:p>
            <a:r>
              <a:rPr lang="en-US" dirty="0" smtClean="0">
                <a:solidFill>
                  <a:srgbClr val="0000CC"/>
                </a:solidFill>
              </a:rPr>
              <a:t>Route 1</a:t>
            </a:r>
          </a:p>
        </p:txBody>
      </p:sp>
    </p:spTree>
    <p:extLst>
      <p:ext uri="{BB962C8B-B14F-4D97-AF65-F5344CB8AC3E}">
        <p14:creationId xmlns:p14="http://schemas.microsoft.com/office/powerpoint/2010/main" val="1061770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5098"/>
            <a:ext cx="8229600" cy="639762"/>
          </a:xfrm>
        </p:spPr>
        <p:txBody>
          <a:bodyPr>
            <a:normAutofit fontScale="90000"/>
          </a:bodyPr>
          <a:lstStyle/>
          <a:p>
            <a:r>
              <a:rPr lang="en-US" sz="2800" dirty="0" err="1" smtClean="0"/>
              <a:t>Fragmentated</a:t>
            </a:r>
            <a:r>
              <a:rPr lang="en-US" sz="2800" dirty="0" smtClean="0"/>
              <a:t> Network Resources and Hitless Defragmentation</a:t>
            </a:r>
            <a:endParaRPr lang="en-US" sz="2800" dirty="0"/>
          </a:p>
        </p:txBody>
      </p:sp>
      <p:pic>
        <p:nvPicPr>
          <p:cNvPr id="86018" name="Picture 2"/>
          <p:cNvPicPr>
            <a:picLocks noChangeAspect="1" noChangeArrowheads="1"/>
          </p:cNvPicPr>
          <p:nvPr/>
        </p:nvPicPr>
        <p:blipFill>
          <a:blip r:embed="rId3" cstate="print"/>
          <a:srcRect/>
          <a:stretch>
            <a:fillRect/>
          </a:stretch>
        </p:blipFill>
        <p:spPr bwMode="auto">
          <a:xfrm>
            <a:off x="504825" y="4191000"/>
            <a:ext cx="8903834" cy="2408904"/>
          </a:xfrm>
          <a:prstGeom prst="rect">
            <a:avLst/>
          </a:prstGeom>
          <a:noFill/>
          <a:ln w="9525">
            <a:noFill/>
            <a:miter lim="800000"/>
            <a:headEnd/>
            <a:tailEnd/>
          </a:ln>
          <a:effectLst/>
        </p:spPr>
      </p:pic>
      <p:pic>
        <p:nvPicPr>
          <p:cNvPr id="10" name="Picture 9"/>
          <p:cNvPicPr/>
          <p:nvPr/>
        </p:nvPicPr>
        <p:blipFill>
          <a:blip r:embed="rId4" cstate="print"/>
          <a:srcRect/>
          <a:stretch>
            <a:fillRect/>
          </a:stretch>
        </p:blipFill>
        <p:spPr bwMode="auto">
          <a:xfrm>
            <a:off x="0" y="777891"/>
            <a:ext cx="9144000" cy="3032109"/>
          </a:xfrm>
          <a:prstGeom prst="rect">
            <a:avLst/>
          </a:prstGeom>
          <a:noFill/>
          <a:ln w="9525">
            <a:noFill/>
            <a:miter lim="800000"/>
            <a:headEnd/>
            <a:tailEnd/>
          </a:ln>
        </p:spPr>
      </p:pic>
      <p:sp>
        <p:nvSpPr>
          <p:cNvPr id="7" name="Title 1"/>
          <p:cNvSpPr txBox="1">
            <a:spLocks/>
          </p:cNvSpPr>
          <p:nvPr/>
        </p:nvSpPr>
        <p:spPr>
          <a:xfrm>
            <a:off x="533400" y="3648876"/>
            <a:ext cx="8229600" cy="63976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200" b="1" i="1" kern="1200">
                <a:solidFill>
                  <a:schemeClr val="tx1"/>
                </a:solidFill>
                <a:latin typeface="+mj-lt"/>
                <a:ea typeface="+mj-ea"/>
                <a:cs typeface="+mj-cs"/>
              </a:defRPr>
            </a:lvl1pPr>
          </a:lstStyle>
          <a:p>
            <a:r>
              <a:rPr lang="en-US" sz="2800" dirty="0" smtClean="0"/>
              <a:t>Comparison of hop-tuning, </a:t>
            </a:r>
            <a:r>
              <a:rPr lang="en-US" sz="2800" dirty="0" err="1" smtClean="0"/>
              <a:t>MbB</a:t>
            </a:r>
            <a:r>
              <a:rPr lang="en-US" sz="2800" dirty="0" smtClean="0"/>
              <a:t>, and sweeping</a:t>
            </a:r>
            <a:endParaRPr lang="en-US" sz="2800" dirty="0"/>
          </a:p>
        </p:txBody>
      </p:sp>
      <p:sp>
        <p:nvSpPr>
          <p:cNvPr id="8" name="Content Placeholder 5"/>
          <p:cNvSpPr txBox="1">
            <a:spLocks/>
          </p:cNvSpPr>
          <p:nvPr/>
        </p:nvSpPr>
        <p:spPr>
          <a:xfrm>
            <a:off x="76200" y="4398909"/>
            <a:ext cx="8229600" cy="41116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56583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81001" y="5511405"/>
            <a:ext cx="838200" cy="609600"/>
          </a:xfrm>
          <a:prstGeom prst="rect">
            <a:avLst/>
          </a:prstGeom>
          <a:solidFill>
            <a:schemeClr val="bg1"/>
          </a:solidFill>
          <a:ln w="3810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76200" y="76200"/>
            <a:ext cx="8991600" cy="639762"/>
          </a:xfrm>
        </p:spPr>
        <p:txBody>
          <a:bodyPr>
            <a:normAutofit fontScale="90000"/>
          </a:bodyPr>
          <a:lstStyle/>
          <a:p>
            <a:r>
              <a:rPr lang="en-US" sz="2800" dirty="0" smtClean="0"/>
              <a:t>Performance Monitoring Configuration 1: Electrical Supervisory Channel &amp; Flexible Bandwidth Transceivers</a:t>
            </a:r>
            <a:endParaRPr lang="en-US" sz="2800" dirty="0"/>
          </a:p>
        </p:txBody>
      </p:sp>
      <p:sp>
        <p:nvSpPr>
          <p:cNvPr id="14" name="Content Placeholder 13"/>
          <p:cNvSpPr>
            <a:spLocks noGrp="1"/>
          </p:cNvSpPr>
          <p:nvPr>
            <p:ph idx="1"/>
          </p:nvPr>
        </p:nvSpPr>
        <p:spPr>
          <a:xfrm>
            <a:off x="457200" y="990601"/>
            <a:ext cx="8229600" cy="1981200"/>
          </a:xfrm>
        </p:spPr>
        <p:txBody>
          <a:bodyPr>
            <a:normAutofit fontScale="70000" lnSpcReduction="20000"/>
          </a:bodyPr>
          <a:lstStyle/>
          <a:p>
            <a:r>
              <a:rPr lang="en-US" dirty="0" smtClean="0"/>
              <a:t>Supervisory Channel added and demodulated electrically at the client layer.</a:t>
            </a:r>
          </a:p>
          <a:p>
            <a:r>
              <a:rPr lang="en-US" dirty="0" smtClean="0"/>
              <a:t>Pros: low penalty from adding supervisory channel</a:t>
            </a:r>
          </a:p>
          <a:p>
            <a:r>
              <a:rPr lang="en-US" dirty="0" smtClean="0"/>
              <a:t>Cons: performance monitoring only at the receivers</a:t>
            </a:r>
          </a:p>
          <a:p>
            <a:endParaRPr lang="en-US" dirty="0"/>
          </a:p>
        </p:txBody>
      </p:sp>
      <p:pic>
        <p:nvPicPr>
          <p:cNvPr id="6" name="Picture 5" descr="OAWG_OAWM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202" y="3541428"/>
            <a:ext cx="7772400" cy="2288930"/>
          </a:xfrm>
          <a:prstGeom prst="rect">
            <a:avLst/>
          </a:prstGeom>
        </p:spPr>
      </p:pic>
      <p:sp>
        <p:nvSpPr>
          <p:cNvPr id="10" name="Down Arrow 9"/>
          <p:cNvSpPr/>
          <p:nvPr/>
        </p:nvSpPr>
        <p:spPr bwMode="auto">
          <a:xfrm>
            <a:off x="2546224" y="3113355"/>
            <a:ext cx="484632" cy="487204"/>
          </a:xfrm>
          <a:prstGeom prst="downArrow">
            <a:avLst/>
          </a:prstGeom>
          <a:solidFill>
            <a:schemeClr val="accent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1632401" y="2705100"/>
            <a:ext cx="2710999" cy="369332"/>
          </a:xfrm>
          <a:prstGeom prst="rect">
            <a:avLst/>
          </a:prstGeom>
          <a:noFill/>
        </p:spPr>
        <p:txBody>
          <a:bodyPr wrap="none" rtlCol="0">
            <a:spAutoFit/>
          </a:bodyPr>
          <a:lstStyle/>
          <a:p>
            <a:r>
              <a:rPr lang="en-US" b="1" dirty="0" smtClean="0">
                <a:solidFill>
                  <a:srgbClr val="C00000"/>
                </a:solidFill>
              </a:rPr>
              <a:t>Supervisory Ch. Signal</a:t>
            </a:r>
            <a:endParaRPr lang="en-US" b="1" dirty="0">
              <a:solidFill>
                <a:srgbClr val="C00000"/>
              </a:solidFill>
            </a:endParaRPr>
          </a:p>
        </p:txBody>
      </p:sp>
      <p:sp>
        <p:nvSpPr>
          <p:cNvPr id="12" name="Down Arrow 11"/>
          <p:cNvSpPr/>
          <p:nvPr/>
        </p:nvSpPr>
        <p:spPr bwMode="auto">
          <a:xfrm rot="10800000">
            <a:off x="7394394" y="3068531"/>
            <a:ext cx="484632" cy="487204"/>
          </a:xfrm>
          <a:prstGeom prst="downArrow">
            <a:avLst/>
          </a:prstGeom>
          <a:solidFill>
            <a:schemeClr val="accent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6356801" y="2692400"/>
            <a:ext cx="2710999" cy="369332"/>
          </a:xfrm>
          <a:prstGeom prst="rect">
            <a:avLst/>
          </a:prstGeom>
          <a:noFill/>
        </p:spPr>
        <p:txBody>
          <a:bodyPr wrap="none" rtlCol="0">
            <a:spAutoFit/>
          </a:bodyPr>
          <a:lstStyle/>
          <a:p>
            <a:r>
              <a:rPr lang="en-US" b="1" dirty="0" smtClean="0">
                <a:solidFill>
                  <a:srgbClr val="C00000"/>
                </a:solidFill>
              </a:rPr>
              <a:t>Supervisory Ch. Signal</a:t>
            </a:r>
            <a:endParaRPr lang="en-US" b="1" dirty="0">
              <a:solidFill>
                <a:srgbClr val="C00000"/>
              </a:solidFill>
            </a:endParaRPr>
          </a:p>
        </p:txBody>
      </p:sp>
      <p:sp>
        <p:nvSpPr>
          <p:cNvPr id="20" name="Rectangle 19"/>
          <p:cNvSpPr/>
          <p:nvPr/>
        </p:nvSpPr>
        <p:spPr bwMode="auto">
          <a:xfrm>
            <a:off x="6533782" y="4439265"/>
            <a:ext cx="442451" cy="353961"/>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6509202" y="5402827"/>
            <a:ext cx="442451" cy="353961"/>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5" name="Rectangle 24"/>
          <p:cNvSpPr/>
          <p:nvPr/>
        </p:nvSpPr>
        <p:spPr>
          <a:xfrm>
            <a:off x="641801" y="3605786"/>
            <a:ext cx="914400" cy="204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912301" y="3606800"/>
            <a:ext cx="914400" cy="204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69245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8"/>
            <a:ext cx="8763000" cy="639762"/>
          </a:xfrm>
        </p:spPr>
        <p:txBody>
          <a:bodyPr>
            <a:normAutofit fontScale="90000"/>
          </a:bodyPr>
          <a:lstStyle/>
          <a:p>
            <a:r>
              <a:rPr lang="en-US" sz="2800" dirty="0"/>
              <a:t>Performance Monitoring Configuration </a:t>
            </a:r>
            <a:r>
              <a:rPr lang="en-US" sz="2800" dirty="0" smtClean="0"/>
              <a:t>2: Optical Supervisory Channel &amp; Flexible Bandwidth Transceivers</a:t>
            </a:r>
            <a:endParaRPr lang="en-US" sz="2800" dirty="0"/>
          </a:p>
        </p:txBody>
      </p:sp>
      <p:sp>
        <p:nvSpPr>
          <p:cNvPr id="5" name="Content Placeholder 2"/>
          <p:cNvSpPr txBox="1">
            <a:spLocks/>
          </p:cNvSpPr>
          <p:nvPr>
            <p:custDataLst>
              <p:tags r:id="rId2"/>
            </p:custDataLst>
          </p:nvPr>
        </p:nvSpPr>
        <p:spPr>
          <a:xfrm>
            <a:off x="152400" y="990600"/>
            <a:ext cx="8917860" cy="1447800"/>
          </a:xfrm>
          <a:prstGeom prst="rect">
            <a:avLst/>
          </a:prstGeom>
        </p:spPr>
        <p:txBody>
          <a:bodyPr/>
          <a:lstStyle/>
          <a:p>
            <a:pPr marL="342900" indent="-342900">
              <a:spcBef>
                <a:spcPct val="20000"/>
              </a:spcBef>
              <a:buFontTx/>
              <a:buChar char="•"/>
              <a:defRPr/>
            </a:pPr>
            <a:r>
              <a:rPr lang="en-US" sz="2000" b="1" kern="0" dirty="0" smtClean="0"/>
              <a:t>Supervisory Channel added and demodulated optically at the transport layer</a:t>
            </a:r>
          </a:p>
          <a:p>
            <a:pPr marL="342900" indent="-342900">
              <a:spcBef>
                <a:spcPct val="20000"/>
              </a:spcBef>
              <a:buFontTx/>
              <a:buChar char="•"/>
              <a:defRPr/>
            </a:pPr>
            <a:r>
              <a:rPr lang="en-US" sz="2000" b="1" kern="0" dirty="0" smtClean="0"/>
              <a:t>Pros: </a:t>
            </a:r>
            <a:r>
              <a:rPr lang="en-US" sz="2000" b="1" kern="0" dirty="0" smtClean="0">
                <a:solidFill>
                  <a:srgbClr val="FF0000"/>
                </a:solidFill>
              </a:rPr>
              <a:t>performance</a:t>
            </a:r>
            <a:r>
              <a:rPr lang="en-US" sz="2000" b="1" kern="0" dirty="0" smtClean="0">
                <a:solidFill>
                  <a:srgbClr val="0033CC"/>
                </a:solidFill>
              </a:rPr>
              <a:t> </a:t>
            </a:r>
            <a:r>
              <a:rPr lang="en-US" sz="2000" b="1" kern="0" dirty="0" smtClean="0">
                <a:solidFill>
                  <a:srgbClr val="FF0000"/>
                </a:solidFill>
              </a:rPr>
              <a:t>monitoring at any intermediate node</a:t>
            </a:r>
          </a:p>
          <a:p>
            <a:pPr marL="342900" indent="-342900">
              <a:spcBef>
                <a:spcPct val="20000"/>
              </a:spcBef>
              <a:buFontTx/>
              <a:buChar char="•"/>
              <a:defRPr/>
            </a:pPr>
            <a:r>
              <a:rPr lang="en-US" sz="2000" b="1" kern="0" dirty="0" smtClean="0"/>
              <a:t>Cons: </a:t>
            </a:r>
            <a:r>
              <a:rPr lang="en-US" sz="2000" b="1" kern="0" dirty="0" smtClean="0">
                <a:solidFill>
                  <a:srgbClr val="FF0000"/>
                </a:solidFill>
              </a:rPr>
              <a:t>moderate penalty </a:t>
            </a:r>
            <a:r>
              <a:rPr lang="en-US" sz="2000" b="1" kern="0" dirty="0" smtClean="0"/>
              <a:t>from adding supervisory channel</a:t>
            </a:r>
          </a:p>
        </p:txBody>
      </p:sp>
      <p:sp>
        <p:nvSpPr>
          <p:cNvPr id="18" name="Rectangle 17"/>
          <p:cNvSpPr/>
          <p:nvPr/>
        </p:nvSpPr>
        <p:spPr bwMode="auto">
          <a:xfrm>
            <a:off x="381001" y="5350538"/>
            <a:ext cx="838200" cy="609600"/>
          </a:xfrm>
          <a:prstGeom prst="rect">
            <a:avLst/>
          </a:prstGeom>
          <a:solidFill>
            <a:schemeClr val="bg1"/>
          </a:solidFill>
          <a:ln w="3810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40" name="Elbow Connector 39"/>
          <p:cNvCxnSpPr/>
          <p:nvPr/>
        </p:nvCxnSpPr>
        <p:spPr>
          <a:xfrm>
            <a:off x="3581400" y="5595408"/>
            <a:ext cx="190500" cy="11112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762375" y="5595408"/>
            <a:ext cx="0" cy="114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24300" y="5595408"/>
            <a:ext cx="3143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a:off x="3752850" y="5595408"/>
            <a:ext cx="190500" cy="11112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33824" y="5592233"/>
            <a:ext cx="0" cy="1166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338642" y="5587467"/>
            <a:ext cx="0" cy="1166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a:off x="4331494" y="5592233"/>
            <a:ext cx="133350" cy="114300"/>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lbow Connector 58"/>
          <p:cNvCxnSpPr/>
          <p:nvPr/>
        </p:nvCxnSpPr>
        <p:spPr>
          <a:xfrm>
            <a:off x="4462463" y="5589852"/>
            <a:ext cx="245274" cy="11906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698205" y="5589852"/>
            <a:ext cx="0" cy="1166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Elbow Connector 65"/>
          <p:cNvCxnSpPr/>
          <p:nvPr/>
        </p:nvCxnSpPr>
        <p:spPr>
          <a:xfrm>
            <a:off x="4691856" y="5600170"/>
            <a:ext cx="252408" cy="113506"/>
          </a:xfrm>
          <a:prstGeom prst="bentConnector3">
            <a:avLst>
              <a:gd name="adj1" fmla="val 6509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933948" y="5596995"/>
            <a:ext cx="0" cy="1166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a:off x="4924424" y="5596991"/>
            <a:ext cx="252408" cy="113506"/>
          </a:xfrm>
          <a:prstGeom prst="bentConnector3">
            <a:avLst>
              <a:gd name="adj1" fmla="val 50944"/>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4407691" y="5477933"/>
            <a:ext cx="45719" cy="12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236245" y="5570800"/>
            <a:ext cx="92868" cy="12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595813" y="5582708"/>
            <a:ext cx="92867" cy="11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864894" y="5592232"/>
            <a:ext cx="59531" cy="109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857624" y="5570800"/>
            <a:ext cx="64295" cy="12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686177" y="5568419"/>
            <a:ext cx="66674" cy="12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060156" y="5570800"/>
            <a:ext cx="114299" cy="12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a:off x="4229100" y="5599377"/>
            <a:ext cx="0" cy="1023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4219577" y="5706534"/>
            <a:ext cx="128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469605" y="5594614"/>
            <a:ext cx="0" cy="121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4407694" y="5568419"/>
            <a:ext cx="50004" cy="12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838200" y="5477933"/>
            <a:ext cx="2711650" cy="646331"/>
          </a:xfrm>
          <a:prstGeom prst="rect">
            <a:avLst/>
          </a:prstGeom>
          <a:noFill/>
        </p:spPr>
        <p:txBody>
          <a:bodyPr wrap="none" rtlCol="0">
            <a:spAutoFit/>
          </a:bodyPr>
          <a:lstStyle/>
          <a:p>
            <a:pPr algn="ctr"/>
            <a:r>
              <a:rPr lang="en-US" b="1" dirty="0" smtClean="0">
                <a:solidFill>
                  <a:srgbClr val="C00000"/>
                </a:solidFill>
              </a:rPr>
              <a:t>Low-speed OOK </a:t>
            </a:r>
          </a:p>
          <a:p>
            <a:pPr algn="ctr"/>
            <a:r>
              <a:rPr lang="en-US" b="1" dirty="0" smtClean="0">
                <a:solidFill>
                  <a:srgbClr val="C00000"/>
                </a:solidFill>
              </a:rPr>
              <a:t>Supervisory Ch. Signal</a:t>
            </a:r>
            <a:endParaRPr lang="en-US" b="1" dirty="0">
              <a:solidFill>
                <a:srgbClr val="C00000"/>
              </a:solidFill>
            </a:endParaRPr>
          </a:p>
        </p:txBody>
      </p:sp>
      <p:sp>
        <p:nvSpPr>
          <p:cNvPr id="60" name="Rectangle 59"/>
          <p:cNvSpPr/>
          <p:nvPr/>
        </p:nvSpPr>
        <p:spPr bwMode="auto">
          <a:xfrm>
            <a:off x="5968181" y="4049798"/>
            <a:ext cx="442451" cy="353961"/>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1" name="Rectangle 60"/>
          <p:cNvSpPr/>
          <p:nvPr/>
        </p:nvSpPr>
        <p:spPr bwMode="auto">
          <a:xfrm>
            <a:off x="5943601" y="5013360"/>
            <a:ext cx="442451" cy="353961"/>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7" name="Straight Arrow Connector 6"/>
          <p:cNvCxnSpPr>
            <a:endCxn id="4" idx="2"/>
          </p:cNvCxnSpPr>
          <p:nvPr/>
        </p:nvCxnSpPr>
        <p:spPr>
          <a:xfrm flipH="1" flipV="1">
            <a:off x="3924300" y="4639733"/>
            <a:ext cx="190500" cy="838200"/>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68" name="Picture 67" descr="Concept v7-0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2664" y="2626360"/>
            <a:ext cx="2837936" cy="2834640"/>
          </a:xfrm>
          <a:prstGeom prst="rect">
            <a:avLst/>
          </a:prstGeom>
        </p:spPr>
      </p:pic>
      <p:cxnSp>
        <p:nvCxnSpPr>
          <p:cNvPr id="11" name="Straight Arrow Connector 10"/>
          <p:cNvCxnSpPr/>
          <p:nvPr/>
        </p:nvCxnSpPr>
        <p:spPr>
          <a:xfrm>
            <a:off x="5257800" y="4478866"/>
            <a:ext cx="1103376" cy="0"/>
          </a:xfrm>
          <a:prstGeom prst="straightConnector1">
            <a:avLst/>
          </a:prstGeom>
          <a:ln w="3810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638800" y="4563533"/>
            <a:ext cx="914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5422396" y="4688013"/>
            <a:ext cx="1029204" cy="584776"/>
          </a:xfrm>
          <a:prstGeom prst="rect">
            <a:avLst/>
          </a:prstGeom>
          <a:noFill/>
        </p:spPr>
        <p:txBody>
          <a:bodyPr wrap="square" rtlCol="0">
            <a:spAutoFit/>
          </a:bodyPr>
          <a:lstStyle/>
          <a:p>
            <a:pPr algn="ctr"/>
            <a:r>
              <a:rPr lang="en-US" sz="1600" b="1" dirty="0" err="1" smtClean="0">
                <a:solidFill>
                  <a:srgbClr val="660066"/>
                </a:solidFill>
              </a:rPr>
              <a:t>QoT</a:t>
            </a:r>
            <a:r>
              <a:rPr lang="en-US" sz="1600" b="1" dirty="0" smtClean="0">
                <a:solidFill>
                  <a:srgbClr val="660066"/>
                </a:solidFill>
              </a:rPr>
              <a:t> monitor</a:t>
            </a:r>
            <a:endParaRPr lang="en-US" sz="1600" b="1" dirty="0">
              <a:solidFill>
                <a:srgbClr val="660066"/>
              </a:solidFill>
            </a:endParaRPr>
          </a:p>
        </p:txBody>
      </p:sp>
      <p:sp>
        <p:nvSpPr>
          <p:cNvPr id="80" name="Rectangle 79"/>
          <p:cNvSpPr/>
          <p:nvPr/>
        </p:nvSpPr>
        <p:spPr>
          <a:xfrm>
            <a:off x="6392333" y="5029200"/>
            <a:ext cx="618067" cy="1977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TX</a:t>
            </a:r>
            <a:endParaRPr lang="en-US" dirty="0">
              <a:solidFill>
                <a:schemeClr val="tx1"/>
              </a:solidFill>
            </a:endParaRPr>
          </a:p>
        </p:txBody>
      </p:sp>
      <p:pic>
        <p:nvPicPr>
          <p:cNvPr id="45" name="Picture 44" descr="OAWG_OAWM4.png"/>
          <p:cNvPicPr>
            <a:picLocks noChangeAspect="1"/>
          </p:cNvPicPr>
          <p:nvPr/>
        </p:nvPicPr>
        <p:blipFill rotWithShape="1">
          <a:blip r:embed="rId6" cstate="print">
            <a:extLst>
              <a:ext uri="{28A0092B-C50C-407E-A947-70E740481C1C}">
                <a14:useLocalDpi xmlns:a14="http://schemas.microsoft.com/office/drawing/2010/main" val="0"/>
              </a:ext>
            </a:extLst>
          </a:blip>
          <a:srcRect r="29575"/>
          <a:stretch/>
        </p:blipFill>
        <p:spPr>
          <a:xfrm>
            <a:off x="1" y="3115733"/>
            <a:ext cx="5473699" cy="2288930"/>
          </a:xfrm>
          <a:prstGeom prst="rect">
            <a:avLst/>
          </a:prstGeom>
        </p:spPr>
      </p:pic>
      <p:sp>
        <p:nvSpPr>
          <p:cNvPr id="9" name="Rectangle 8"/>
          <p:cNvSpPr/>
          <p:nvPr/>
        </p:nvSpPr>
        <p:spPr>
          <a:xfrm>
            <a:off x="304800" y="3191933"/>
            <a:ext cx="914400" cy="204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228600" y="3216319"/>
            <a:ext cx="914400" cy="204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7785100" y="5029200"/>
            <a:ext cx="646176" cy="180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RX</a:t>
            </a:r>
            <a:endParaRPr lang="en-US" dirty="0">
              <a:solidFill>
                <a:srgbClr val="000000"/>
              </a:solidFill>
            </a:endParaRPr>
          </a:p>
        </p:txBody>
      </p:sp>
      <p:grpSp>
        <p:nvGrpSpPr>
          <p:cNvPr id="3" name="Group 56"/>
          <p:cNvGrpSpPr>
            <a:grpSpLocks/>
          </p:cNvGrpSpPr>
          <p:nvPr/>
        </p:nvGrpSpPr>
        <p:grpSpPr bwMode="auto">
          <a:xfrm>
            <a:off x="4648200" y="4207933"/>
            <a:ext cx="349250" cy="274638"/>
            <a:chOff x="1977390" y="4114800"/>
            <a:chExt cx="537210" cy="365760"/>
          </a:xfrm>
        </p:grpSpPr>
        <p:sp>
          <p:nvSpPr>
            <p:cNvPr id="86" name="Oval 6"/>
            <p:cNvSpPr/>
            <p:nvPr/>
          </p:nvSpPr>
          <p:spPr>
            <a:xfrm>
              <a:off x="1977390" y="4114800"/>
              <a:ext cx="365557" cy="36576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Oval 7"/>
            <p:cNvSpPr/>
            <p:nvPr/>
          </p:nvSpPr>
          <p:spPr>
            <a:xfrm>
              <a:off x="2072753" y="4114800"/>
              <a:ext cx="365557" cy="36576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Oval 8"/>
            <p:cNvSpPr/>
            <p:nvPr/>
          </p:nvSpPr>
          <p:spPr>
            <a:xfrm>
              <a:off x="2149043" y="4114800"/>
              <a:ext cx="365557" cy="36576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9" name="Rectangle 88"/>
          <p:cNvSpPr/>
          <p:nvPr/>
        </p:nvSpPr>
        <p:spPr>
          <a:xfrm>
            <a:off x="4495800" y="4138083"/>
            <a:ext cx="1181100" cy="8318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TextBox 11"/>
          <p:cNvSpPr txBox="1">
            <a:spLocks noChangeArrowheads="1"/>
          </p:cNvSpPr>
          <p:nvPr/>
        </p:nvSpPr>
        <p:spPr bwMode="auto">
          <a:xfrm>
            <a:off x="4449763" y="4457171"/>
            <a:ext cx="687387" cy="369332"/>
          </a:xfrm>
          <a:prstGeom prst="rect">
            <a:avLst/>
          </a:prstGeom>
          <a:noFill/>
          <a:ln w="9525">
            <a:noFill/>
            <a:miter lim="800000"/>
            <a:headEnd/>
            <a:tailEnd/>
          </a:ln>
        </p:spPr>
        <p:txBody>
          <a:bodyPr>
            <a:spAutoFit/>
          </a:bodyPr>
          <a:lstStyle/>
          <a:p>
            <a:r>
              <a:rPr lang="en-US" sz="1800" b="1" i="1"/>
              <a:t>SMF</a:t>
            </a:r>
          </a:p>
        </p:txBody>
      </p:sp>
      <p:sp>
        <p:nvSpPr>
          <p:cNvPr id="91" name="TextBox 12"/>
          <p:cNvSpPr txBox="1">
            <a:spLocks noChangeArrowheads="1"/>
          </p:cNvSpPr>
          <p:nvPr/>
        </p:nvSpPr>
        <p:spPr bwMode="auto">
          <a:xfrm>
            <a:off x="4433888" y="4930246"/>
            <a:ext cx="552928" cy="338554"/>
          </a:xfrm>
          <a:prstGeom prst="rect">
            <a:avLst/>
          </a:prstGeom>
          <a:noFill/>
          <a:ln w="9525">
            <a:noFill/>
            <a:miter lim="800000"/>
            <a:headEnd/>
            <a:tailEnd/>
          </a:ln>
        </p:spPr>
        <p:txBody>
          <a:bodyPr wrap="none">
            <a:spAutoFit/>
          </a:bodyPr>
          <a:lstStyle/>
          <a:p>
            <a:r>
              <a:rPr lang="en-US" sz="1600" i="1"/>
              <a:t>x</a:t>
            </a:r>
            <a:r>
              <a:rPr lang="en-US" sz="1600" b="1" i="1"/>
              <a:t> N</a:t>
            </a:r>
          </a:p>
        </p:txBody>
      </p:sp>
      <p:sp>
        <p:nvSpPr>
          <p:cNvPr id="92" name="Isosceles Triangle 91"/>
          <p:cNvSpPr>
            <a:spLocks noChangeArrowheads="1"/>
          </p:cNvSpPr>
          <p:nvPr/>
        </p:nvSpPr>
        <p:spPr bwMode="auto">
          <a:xfrm rot="5400000">
            <a:off x="5216525" y="4290483"/>
            <a:ext cx="558800" cy="361950"/>
          </a:xfrm>
          <a:prstGeom prst="triangle">
            <a:avLst>
              <a:gd name="adj" fmla="val 50000"/>
            </a:avLst>
          </a:prstGeom>
          <a:solidFill>
            <a:srgbClr val="C6D9F1"/>
          </a:solidFill>
          <a:ln w="19050" algn="ctr">
            <a:solidFill>
              <a:schemeClr val="tx1"/>
            </a:solidFill>
            <a:miter lim="800000"/>
            <a:headEnd/>
            <a:tailEnd/>
          </a:ln>
        </p:spPr>
        <p:txBody>
          <a:bodyPr rot="10800000" vert="eaVert" anchor="ctr"/>
          <a:lstStyle/>
          <a:p>
            <a:pPr algn="ctr" fontAlgn="auto">
              <a:spcBef>
                <a:spcPts val="0"/>
              </a:spcBef>
              <a:spcAft>
                <a:spcPts val="0"/>
              </a:spcAft>
              <a:defRPr/>
            </a:pPr>
            <a:endParaRPr lang="en-US">
              <a:solidFill>
                <a:schemeClr val="lt1"/>
              </a:solidFill>
              <a:latin typeface="+mn-lt"/>
              <a:cs typeface="+mn-cs"/>
            </a:endParaRPr>
          </a:p>
        </p:txBody>
      </p:sp>
      <p:cxnSp>
        <p:nvCxnSpPr>
          <p:cNvPr id="94" name="Straight Arrow Connector 93"/>
          <p:cNvCxnSpPr/>
          <p:nvPr/>
        </p:nvCxnSpPr>
        <p:spPr>
          <a:xfrm flipV="1">
            <a:off x="6172200" y="4614333"/>
            <a:ext cx="381000" cy="228600"/>
          </a:xfrm>
          <a:prstGeom prst="straightConnector1">
            <a:avLst/>
          </a:prstGeom>
          <a:ln w="19050" cmpd="sng">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581400" y="4296833"/>
            <a:ext cx="685800" cy="34290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MZM</a:t>
            </a:r>
            <a:endParaRPr lang="en-US" sz="1400" b="1" dirty="0">
              <a:solidFill>
                <a:schemeClr val="tx1"/>
              </a:solidFill>
            </a:endParaRPr>
          </a:p>
        </p:txBody>
      </p:sp>
      <p:sp>
        <p:nvSpPr>
          <p:cNvPr id="21" name="Rectangle 20"/>
          <p:cNvSpPr/>
          <p:nvPr/>
        </p:nvSpPr>
        <p:spPr>
          <a:xfrm>
            <a:off x="3505200" y="6107668"/>
            <a:ext cx="3608680" cy="369332"/>
          </a:xfrm>
          <a:prstGeom prst="rect">
            <a:avLst/>
          </a:prstGeom>
        </p:spPr>
        <p:txBody>
          <a:bodyPr wrap="none">
            <a:spAutoFit/>
          </a:bodyPr>
          <a:lstStyle/>
          <a:p>
            <a:pPr algn="ctr"/>
            <a:r>
              <a:rPr lang="en-US" b="1" dirty="0" smtClean="0"/>
              <a:t>MZM: Mach </a:t>
            </a:r>
            <a:r>
              <a:rPr lang="en-US" b="1" dirty="0" err="1" smtClean="0"/>
              <a:t>Zehnder</a:t>
            </a:r>
            <a:r>
              <a:rPr lang="en-US" b="1" dirty="0" smtClean="0"/>
              <a:t> modulator</a:t>
            </a:r>
            <a:endParaRPr lang="en-US" b="1" dirty="0"/>
          </a:p>
        </p:txBody>
      </p:sp>
      <p:sp>
        <p:nvSpPr>
          <p:cNvPr id="52" name="Rectangle 51"/>
          <p:cNvSpPr/>
          <p:nvPr/>
        </p:nvSpPr>
        <p:spPr>
          <a:xfrm rot="16200000">
            <a:off x="7666216" y="3827284"/>
            <a:ext cx="2258100" cy="369332"/>
          </a:xfrm>
          <a:prstGeom prst="rect">
            <a:avLst/>
          </a:prstGeom>
        </p:spPr>
        <p:txBody>
          <a:bodyPr wrap="none">
            <a:spAutoFit/>
          </a:bodyPr>
          <a:lstStyle/>
          <a:p>
            <a:pPr algn="ctr"/>
            <a:r>
              <a:rPr lang="en-US" b="1" dirty="0" smtClean="0">
                <a:solidFill>
                  <a:srgbClr val="FF0000"/>
                </a:solidFill>
              </a:rPr>
              <a:t>TO OTHER NODES</a:t>
            </a:r>
            <a:endParaRPr lang="en-US" b="1" dirty="0">
              <a:solidFill>
                <a:srgbClr val="FF0000"/>
              </a:solidFill>
            </a:endParaRPr>
          </a:p>
        </p:txBody>
      </p:sp>
      <p:sp>
        <p:nvSpPr>
          <p:cNvPr id="10" name="Rounded Rectangle 9"/>
          <p:cNvSpPr/>
          <p:nvPr/>
        </p:nvSpPr>
        <p:spPr>
          <a:xfrm>
            <a:off x="6019800" y="2514600"/>
            <a:ext cx="2667000" cy="3124200"/>
          </a:xfrm>
          <a:prstGeom prst="roundRect">
            <a:avLst/>
          </a:prstGeom>
          <a:gradFill flip="none" rotWithShape="1">
            <a:gsLst>
              <a:gs pos="0">
                <a:schemeClr val="accent1">
                  <a:shade val="51000"/>
                  <a:satMod val="130000"/>
                  <a:alpha val="2000"/>
                </a:schemeClr>
              </a:gs>
              <a:gs pos="80000">
                <a:schemeClr val="accent1">
                  <a:shade val="93000"/>
                  <a:satMod val="130000"/>
                  <a:alpha val="2000"/>
                </a:schemeClr>
              </a:gs>
              <a:gs pos="100000">
                <a:schemeClr val="accent1">
                  <a:shade val="94000"/>
                  <a:satMod val="135000"/>
                  <a:alpha val="2000"/>
                </a:schemeClr>
              </a:gs>
            </a:gsLst>
            <a:lin ang="16200000" scaled="0"/>
            <a:tileRect/>
          </a:gradFill>
          <a:ln w="127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6335924" y="5638800"/>
            <a:ext cx="2198476" cy="369332"/>
          </a:xfrm>
          <a:prstGeom prst="rect">
            <a:avLst/>
          </a:prstGeom>
        </p:spPr>
        <p:txBody>
          <a:bodyPr wrap="none">
            <a:spAutoFit/>
          </a:bodyPr>
          <a:lstStyle/>
          <a:p>
            <a:pPr algn="ctr"/>
            <a:r>
              <a:rPr lang="en-US" b="1" dirty="0" smtClean="0">
                <a:solidFill>
                  <a:srgbClr val="FF0000"/>
                </a:solidFill>
              </a:rPr>
              <a:t>Intermediate Node </a:t>
            </a:r>
            <a:endParaRPr lang="en-US" b="1" dirty="0">
              <a:solidFill>
                <a:srgbClr val="FF0000"/>
              </a:solidFill>
            </a:endParaRPr>
          </a:p>
        </p:txBody>
      </p:sp>
      <p:cxnSp>
        <p:nvCxnSpPr>
          <p:cNvPr id="58" name="Straight Arrow Connector 57"/>
          <p:cNvCxnSpPr/>
          <p:nvPr/>
        </p:nvCxnSpPr>
        <p:spPr>
          <a:xfrm flipV="1">
            <a:off x="3124200" y="5638800"/>
            <a:ext cx="381000" cy="152400"/>
          </a:xfrm>
          <a:prstGeom prst="straightConnector1">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47564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24900" cy="656136"/>
          </a:xfrm>
        </p:spPr>
        <p:txBody>
          <a:bodyPr>
            <a:noAutofit/>
          </a:bodyPr>
          <a:lstStyle/>
          <a:p>
            <a:r>
              <a:rPr lang="en-US" sz="2800" dirty="0" smtClean="0"/>
              <a:t>Software-Defined Elastic Optical Network Testbed with Real-Time Adaptive Control Plane</a:t>
            </a:r>
            <a:endParaRPr lang="en-US" sz="2800" dirty="0"/>
          </a:p>
        </p:txBody>
      </p:sp>
      <p:sp>
        <p:nvSpPr>
          <p:cNvPr id="5" name="Content Placeholder 2"/>
          <p:cNvSpPr txBox="1">
            <a:spLocks/>
          </p:cNvSpPr>
          <p:nvPr/>
        </p:nvSpPr>
        <p:spPr>
          <a:xfrm>
            <a:off x="152400" y="785247"/>
            <a:ext cx="7010400" cy="2667000"/>
          </a:xfrm>
          <a:prstGeom prst="rect">
            <a:avLst/>
          </a:prstGeom>
        </p:spPr>
        <p:txBody>
          <a:bodyPr/>
          <a:lstStyle/>
          <a:p>
            <a:pPr marL="342900" indent="-342900">
              <a:spcBef>
                <a:spcPct val="20000"/>
              </a:spcBef>
              <a:buFontTx/>
              <a:buChar char="•"/>
              <a:defRPr/>
            </a:pPr>
            <a:r>
              <a:rPr lang="en-US" sz="2000" b="1" kern="0" dirty="0" smtClean="0">
                <a:latin typeface="+mn-lt"/>
              </a:rPr>
              <a:t>Real-time, dynamic reconfiguration based on performance monitoring </a:t>
            </a:r>
            <a:r>
              <a:rPr lang="en-US" sz="2000" b="1" kern="0" dirty="0" smtClean="0"/>
              <a:t>in </a:t>
            </a:r>
            <a:r>
              <a:rPr lang="en-US" sz="2000" b="1" kern="0" dirty="0" smtClean="0">
                <a:latin typeface="+mn-lt"/>
              </a:rPr>
              <a:t>supervisory channel</a:t>
            </a:r>
          </a:p>
        </p:txBody>
      </p:sp>
      <p:pic>
        <p:nvPicPr>
          <p:cNvPr id="776194" name="Picture 2" descr="C:\Users\yoo\Desktop\Impairment Aware 1 Flexpath Dynamic v2.png"/>
          <p:cNvPicPr>
            <a:picLocks noChangeAspect="1" noChangeArrowheads="1"/>
          </p:cNvPicPr>
          <p:nvPr/>
        </p:nvPicPr>
        <p:blipFill>
          <a:blip r:embed="rId3" cstate="print"/>
          <a:srcRect l="22045" t="-575"/>
          <a:stretch>
            <a:fillRect/>
          </a:stretch>
        </p:blipFill>
        <p:spPr bwMode="auto">
          <a:xfrm>
            <a:off x="152400" y="3232084"/>
            <a:ext cx="8450715" cy="3588462"/>
          </a:xfrm>
          <a:prstGeom prst="rect">
            <a:avLst/>
          </a:prstGeom>
          <a:noFill/>
        </p:spPr>
      </p:pic>
      <p:pic>
        <p:nvPicPr>
          <p:cNvPr id="7" name="Picture 2" descr="C:\Users\yoo\Desktop\Impairment Aware Node Scenario.png"/>
          <p:cNvPicPr>
            <a:picLocks noChangeAspect="1" noChangeArrowheads="1"/>
          </p:cNvPicPr>
          <p:nvPr/>
        </p:nvPicPr>
        <p:blipFill>
          <a:blip r:embed="rId4" cstate="print"/>
          <a:srcRect/>
          <a:stretch>
            <a:fillRect/>
          </a:stretch>
        </p:blipFill>
        <p:spPr bwMode="auto">
          <a:xfrm>
            <a:off x="304800" y="1447800"/>
            <a:ext cx="2514600" cy="1810480"/>
          </a:xfrm>
          <a:prstGeom prst="rect">
            <a:avLst/>
          </a:prstGeom>
          <a:noFill/>
        </p:spPr>
      </p:pic>
      <p:pic>
        <p:nvPicPr>
          <p:cNvPr id="8" name="Picture 2" descr="C:\Users\yoo\Desktop\Impairment Aware Node Detail.png"/>
          <p:cNvPicPr>
            <a:picLocks noChangeAspect="1" noChangeArrowheads="1"/>
          </p:cNvPicPr>
          <p:nvPr/>
        </p:nvPicPr>
        <p:blipFill rotWithShape="1">
          <a:blip r:embed="rId5" cstate="print"/>
          <a:srcRect r="51501"/>
          <a:stretch/>
        </p:blipFill>
        <p:spPr bwMode="auto">
          <a:xfrm>
            <a:off x="6705600" y="827358"/>
            <a:ext cx="2392464" cy="2569354"/>
          </a:xfrm>
          <a:prstGeom prst="rect">
            <a:avLst/>
          </a:prstGeom>
          <a:noFill/>
        </p:spPr>
      </p:pic>
      <p:grpSp>
        <p:nvGrpSpPr>
          <p:cNvPr id="9" name="Group 8"/>
          <p:cNvGrpSpPr/>
          <p:nvPr/>
        </p:nvGrpSpPr>
        <p:grpSpPr>
          <a:xfrm>
            <a:off x="2895600" y="1600200"/>
            <a:ext cx="3628349" cy="1378977"/>
            <a:chOff x="77205" y="1595717"/>
            <a:chExt cx="10257279" cy="3898342"/>
          </a:xfrm>
        </p:grpSpPr>
        <p:grpSp>
          <p:nvGrpSpPr>
            <p:cNvPr id="10" name="Group 26"/>
            <p:cNvGrpSpPr/>
            <p:nvPr/>
          </p:nvGrpSpPr>
          <p:grpSpPr>
            <a:xfrm>
              <a:off x="77205" y="1600200"/>
              <a:ext cx="2589797" cy="3893859"/>
              <a:chOff x="913853" y="862263"/>
              <a:chExt cx="3734347" cy="5614737"/>
            </a:xfrm>
          </p:grpSpPr>
          <p:pic>
            <p:nvPicPr>
              <p:cNvPr id="31" name="Picture 30" descr="DSC_6567.JPG"/>
              <p:cNvPicPr>
                <a:picLocks noChangeAspect="1"/>
              </p:cNvPicPr>
              <p:nvPr/>
            </p:nvPicPr>
            <p:blipFill>
              <a:blip r:embed="rId6" cstate="screen"/>
              <a:stretch>
                <a:fillRect/>
              </a:stretch>
            </p:blipFill>
            <p:spPr>
              <a:xfrm>
                <a:off x="914400" y="862263"/>
                <a:ext cx="3733800" cy="5614737"/>
              </a:xfrm>
              <a:prstGeom prst="rect">
                <a:avLst/>
              </a:prstGeom>
              <a:ln w="38100">
                <a:solidFill>
                  <a:schemeClr val="tx1"/>
                </a:solidFill>
              </a:ln>
            </p:spPr>
          </p:pic>
          <p:cxnSp>
            <p:nvCxnSpPr>
              <p:cNvPr id="32" name="Straight Arrow Connector 31"/>
              <p:cNvCxnSpPr/>
              <p:nvPr/>
            </p:nvCxnSpPr>
            <p:spPr bwMode="auto">
              <a:xfrm>
                <a:off x="1371600" y="3200400"/>
                <a:ext cx="228600" cy="4572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33" name="Straight Arrow Connector 32"/>
              <p:cNvCxnSpPr/>
              <p:nvPr/>
            </p:nvCxnSpPr>
            <p:spPr bwMode="auto">
              <a:xfrm>
                <a:off x="3048000" y="2286000"/>
                <a:ext cx="228600" cy="9906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34" name="Straight Arrow Connector 33"/>
              <p:cNvCxnSpPr/>
              <p:nvPr/>
            </p:nvCxnSpPr>
            <p:spPr bwMode="auto">
              <a:xfrm>
                <a:off x="3733800" y="2286000"/>
                <a:ext cx="381000" cy="19812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35" name="Straight Arrow Connector 34"/>
              <p:cNvCxnSpPr/>
              <p:nvPr/>
            </p:nvCxnSpPr>
            <p:spPr bwMode="auto">
              <a:xfrm>
                <a:off x="1905000" y="3200400"/>
                <a:ext cx="685800" cy="14478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
            <p:nvSpPr>
              <p:cNvPr id="36" name="Rectangle 35"/>
              <p:cNvSpPr/>
              <p:nvPr/>
            </p:nvSpPr>
            <p:spPr bwMode="auto">
              <a:xfrm>
                <a:off x="2029976" y="1884324"/>
                <a:ext cx="500674" cy="458790"/>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0" i="0" u="none" strike="noStrike" cap="none" normalizeH="0" baseline="0" smtClean="0">
                  <a:ln>
                    <a:noFill/>
                  </a:ln>
                  <a:solidFill>
                    <a:schemeClr val="tx1"/>
                  </a:solidFill>
                  <a:effectLst/>
                  <a:latin typeface="Arial" charset="0"/>
                </a:endParaRPr>
              </a:p>
            </p:txBody>
          </p:sp>
          <p:sp>
            <p:nvSpPr>
              <p:cNvPr id="37" name="TextBox 36"/>
              <p:cNvSpPr txBox="1"/>
              <p:nvPr/>
            </p:nvSpPr>
            <p:spPr>
              <a:xfrm>
                <a:off x="2077775" y="1828801"/>
                <a:ext cx="2420809" cy="542207"/>
              </a:xfrm>
              <a:prstGeom prst="rect">
                <a:avLst/>
              </a:prstGeom>
              <a:solidFill>
                <a:schemeClr val="bg1"/>
              </a:solidFill>
            </p:spPr>
            <p:txBody>
              <a:bodyPr wrap="none" rtlCol="0">
                <a:spAutoFit/>
              </a:bodyPr>
              <a:lstStyle/>
              <a:p>
                <a:pPr algn="ctr"/>
                <a:r>
                  <a:rPr lang="en-US" sz="700" dirty="0" smtClean="0">
                    <a:solidFill>
                      <a:srgbClr val="FF0000"/>
                    </a:solidFill>
                  </a:rPr>
                  <a:t>Comb Generation</a:t>
                </a:r>
                <a:endParaRPr lang="en-US" sz="700" dirty="0">
                  <a:solidFill>
                    <a:srgbClr val="FF0000"/>
                  </a:solidFill>
                </a:endParaRPr>
              </a:p>
            </p:txBody>
          </p:sp>
          <p:sp>
            <p:nvSpPr>
              <p:cNvPr id="38" name="Rectangle 37"/>
              <p:cNvSpPr/>
              <p:nvPr/>
            </p:nvSpPr>
            <p:spPr bwMode="auto">
              <a:xfrm>
                <a:off x="974799" y="2775876"/>
                <a:ext cx="1534041" cy="458790"/>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0" i="0" u="none" strike="noStrike" cap="none" normalizeH="0" baseline="0" smtClean="0">
                  <a:ln>
                    <a:noFill/>
                  </a:ln>
                  <a:solidFill>
                    <a:schemeClr val="tx1"/>
                  </a:solidFill>
                  <a:effectLst/>
                  <a:latin typeface="Arial" charset="0"/>
                </a:endParaRPr>
              </a:p>
            </p:txBody>
          </p:sp>
          <p:sp>
            <p:nvSpPr>
              <p:cNvPr id="39" name="TextBox 38"/>
              <p:cNvSpPr txBox="1"/>
              <p:nvPr/>
            </p:nvSpPr>
            <p:spPr>
              <a:xfrm>
                <a:off x="913853" y="2711967"/>
                <a:ext cx="1673540" cy="542207"/>
              </a:xfrm>
              <a:prstGeom prst="rect">
                <a:avLst/>
              </a:prstGeom>
              <a:noFill/>
            </p:spPr>
            <p:txBody>
              <a:bodyPr wrap="none" rtlCol="0">
                <a:spAutoFit/>
              </a:bodyPr>
              <a:lstStyle/>
              <a:p>
                <a:pPr algn="ctr"/>
                <a:r>
                  <a:rPr lang="en-US" sz="700" dirty="0" smtClean="0">
                    <a:solidFill>
                      <a:srgbClr val="FF0000"/>
                    </a:solidFill>
                  </a:rPr>
                  <a:t>WSS Units</a:t>
                </a:r>
                <a:endParaRPr lang="en-US" sz="700" dirty="0">
                  <a:solidFill>
                    <a:srgbClr val="FF0000"/>
                  </a:solidFill>
                </a:endParaRPr>
              </a:p>
            </p:txBody>
          </p:sp>
        </p:grpSp>
        <p:grpSp>
          <p:nvGrpSpPr>
            <p:cNvPr id="11" name="Group 29"/>
            <p:cNvGrpSpPr/>
            <p:nvPr/>
          </p:nvGrpSpPr>
          <p:grpSpPr>
            <a:xfrm>
              <a:off x="2677364" y="1595717"/>
              <a:ext cx="2149992" cy="3859307"/>
              <a:chOff x="5257800" y="862263"/>
              <a:chExt cx="3127930" cy="5614738"/>
            </a:xfrm>
          </p:grpSpPr>
          <p:pic>
            <p:nvPicPr>
              <p:cNvPr id="23" name="Picture 22" descr="DSC_6561.JPG"/>
              <p:cNvPicPr>
                <a:picLocks noChangeAspect="1"/>
              </p:cNvPicPr>
              <p:nvPr/>
            </p:nvPicPr>
            <p:blipFill>
              <a:blip r:embed="rId7" cstate="screen"/>
              <a:srcRect/>
              <a:stretch>
                <a:fillRect/>
              </a:stretch>
            </p:blipFill>
            <p:spPr>
              <a:xfrm>
                <a:off x="5257800" y="862263"/>
                <a:ext cx="3124200" cy="5614738"/>
              </a:xfrm>
              <a:prstGeom prst="rect">
                <a:avLst/>
              </a:prstGeom>
              <a:ln w="38100">
                <a:solidFill>
                  <a:schemeClr val="tx1"/>
                </a:solidFill>
              </a:ln>
            </p:spPr>
          </p:pic>
          <p:cxnSp>
            <p:nvCxnSpPr>
              <p:cNvPr id="24" name="Straight Arrow Connector 23"/>
              <p:cNvCxnSpPr/>
              <p:nvPr/>
            </p:nvCxnSpPr>
            <p:spPr bwMode="auto">
              <a:xfrm flipH="1">
                <a:off x="6477000" y="4572000"/>
                <a:ext cx="533400" cy="6096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6858000" y="2362200"/>
                <a:ext cx="533400" cy="7620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
            <p:nvSpPr>
              <p:cNvPr id="26" name="Rectangle 25"/>
              <p:cNvSpPr/>
              <p:nvPr/>
            </p:nvSpPr>
            <p:spPr bwMode="auto">
              <a:xfrm>
                <a:off x="6304787" y="4170902"/>
                <a:ext cx="2064957" cy="462897"/>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0" i="0" u="none" strike="noStrike" cap="none" normalizeH="0" baseline="0" smtClean="0">
                  <a:ln>
                    <a:noFill/>
                  </a:ln>
                  <a:solidFill>
                    <a:schemeClr val="tx1"/>
                  </a:solidFill>
                  <a:effectLst/>
                  <a:latin typeface="Arial" charset="0"/>
                </a:endParaRPr>
              </a:p>
            </p:txBody>
          </p:sp>
          <p:sp>
            <p:nvSpPr>
              <p:cNvPr id="27" name="TextBox 26"/>
              <p:cNvSpPr txBox="1"/>
              <p:nvPr/>
            </p:nvSpPr>
            <p:spPr>
              <a:xfrm>
                <a:off x="6285158" y="4114800"/>
                <a:ext cx="2100572" cy="547061"/>
              </a:xfrm>
              <a:prstGeom prst="rect">
                <a:avLst/>
              </a:prstGeom>
              <a:noFill/>
            </p:spPr>
            <p:txBody>
              <a:bodyPr wrap="none" rtlCol="0">
                <a:spAutoFit/>
              </a:bodyPr>
              <a:lstStyle/>
              <a:p>
                <a:pPr algn="ctr"/>
                <a:r>
                  <a:rPr lang="en-US" sz="700" dirty="0" smtClean="0">
                    <a:solidFill>
                      <a:srgbClr val="FF0000"/>
                    </a:solidFill>
                  </a:rPr>
                  <a:t>OAWG Device</a:t>
                </a:r>
                <a:endParaRPr lang="en-US" sz="700" dirty="0">
                  <a:solidFill>
                    <a:srgbClr val="FF0000"/>
                  </a:solidFill>
                </a:endParaRPr>
              </a:p>
            </p:txBody>
          </p:sp>
          <p:sp>
            <p:nvSpPr>
              <p:cNvPr id="28" name="Rectangle 27"/>
              <p:cNvSpPr/>
              <p:nvPr/>
            </p:nvSpPr>
            <p:spPr bwMode="auto">
              <a:xfrm>
                <a:off x="6242327" y="3181893"/>
                <a:ext cx="2085780" cy="462897"/>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0" i="0" u="none" strike="noStrike" cap="none" normalizeH="0" baseline="0" smtClean="0">
                  <a:ln>
                    <a:noFill/>
                  </a:ln>
                  <a:solidFill>
                    <a:schemeClr val="tx1"/>
                  </a:solidFill>
                  <a:effectLst/>
                  <a:latin typeface="Arial" charset="0"/>
                </a:endParaRPr>
              </a:p>
            </p:txBody>
          </p:sp>
          <p:sp>
            <p:nvSpPr>
              <p:cNvPr id="29" name="Rectangle 28"/>
              <p:cNvSpPr/>
              <p:nvPr/>
            </p:nvSpPr>
            <p:spPr bwMode="auto">
              <a:xfrm>
                <a:off x="6676795" y="3517893"/>
                <a:ext cx="1214081" cy="462897"/>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0" i="0" u="none" strike="noStrike" cap="none" normalizeH="0" baseline="0" smtClean="0">
                  <a:ln>
                    <a:noFill/>
                  </a:ln>
                  <a:solidFill>
                    <a:schemeClr val="tx1"/>
                  </a:solidFill>
                  <a:effectLst/>
                  <a:latin typeface="Arial" charset="0"/>
                </a:endParaRPr>
              </a:p>
            </p:txBody>
          </p:sp>
          <p:sp>
            <p:nvSpPr>
              <p:cNvPr id="30" name="TextBox 29"/>
              <p:cNvSpPr txBox="1"/>
              <p:nvPr/>
            </p:nvSpPr>
            <p:spPr>
              <a:xfrm>
                <a:off x="6212733" y="3113072"/>
                <a:ext cx="2144406" cy="841633"/>
              </a:xfrm>
              <a:prstGeom prst="rect">
                <a:avLst/>
              </a:prstGeom>
              <a:noFill/>
            </p:spPr>
            <p:txBody>
              <a:bodyPr wrap="none" rtlCol="0">
                <a:spAutoFit/>
              </a:bodyPr>
              <a:lstStyle/>
              <a:p>
                <a:pPr algn="ctr"/>
                <a:r>
                  <a:rPr lang="en-US" sz="700" dirty="0" smtClean="0">
                    <a:solidFill>
                      <a:srgbClr val="FF0000"/>
                    </a:solidFill>
                  </a:rPr>
                  <a:t>OAWG Control</a:t>
                </a:r>
              </a:p>
              <a:p>
                <a:pPr algn="ctr"/>
                <a:r>
                  <a:rPr lang="en-US" sz="700" dirty="0" smtClean="0">
                    <a:solidFill>
                      <a:srgbClr val="FF0000"/>
                    </a:solidFill>
                  </a:rPr>
                  <a:t>Circuits</a:t>
                </a:r>
                <a:endParaRPr lang="en-US" sz="700" dirty="0">
                  <a:solidFill>
                    <a:srgbClr val="FF0000"/>
                  </a:solidFill>
                </a:endParaRPr>
              </a:p>
            </p:txBody>
          </p:sp>
        </p:grpSp>
        <p:grpSp>
          <p:nvGrpSpPr>
            <p:cNvPr id="12" name="Group 44"/>
            <p:cNvGrpSpPr/>
            <p:nvPr/>
          </p:nvGrpSpPr>
          <p:grpSpPr>
            <a:xfrm>
              <a:off x="4876800" y="1600200"/>
              <a:ext cx="5457684" cy="3858832"/>
              <a:chOff x="651243" y="1155604"/>
              <a:chExt cx="7391400" cy="5226058"/>
            </a:xfrm>
          </p:grpSpPr>
          <p:pic>
            <p:nvPicPr>
              <p:cNvPr id="13" name="Picture 12" descr="DSC_6551.JPG"/>
              <p:cNvPicPr>
                <a:picLocks noChangeAspect="1"/>
              </p:cNvPicPr>
              <p:nvPr/>
            </p:nvPicPr>
            <p:blipFill>
              <a:blip r:embed="rId8" cstate="screen"/>
              <a:srcRect/>
              <a:stretch>
                <a:fillRect/>
              </a:stretch>
            </p:blipFill>
            <p:spPr>
              <a:xfrm>
                <a:off x="651243" y="1155604"/>
                <a:ext cx="7391400" cy="5226058"/>
              </a:xfrm>
              <a:prstGeom prst="rect">
                <a:avLst/>
              </a:prstGeom>
              <a:ln w="38100">
                <a:solidFill>
                  <a:schemeClr val="tx1"/>
                </a:solidFill>
              </a:ln>
            </p:spPr>
          </p:pic>
          <p:cxnSp>
            <p:nvCxnSpPr>
              <p:cNvPr id="14" name="Straight Arrow Connector 13"/>
              <p:cNvCxnSpPr/>
              <p:nvPr/>
            </p:nvCxnSpPr>
            <p:spPr bwMode="auto">
              <a:xfrm>
                <a:off x="1752600" y="3429000"/>
                <a:ext cx="304800" cy="7620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4191000" y="2133600"/>
                <a:ext cx="1752600" cy="12954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4191000" y="3200400"/>
                <a:ext cx="609600" cy="6096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
            <p:nvSpPr>
              <p:cNvPr id="17" name="Rectangle 16"/>
              <p:cNvSpPr/>
              <p:nvPr/>
            </p:nvSpPr>
            <p:spPr bwMode="auto">
              <a:xfrm>
                <a:off x="2196538" y="1676111"/>
                <a:ext cx="2748274" cy="430906"/>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2354719" y="1600200"/>
                <a:ext cx="2428744" cy="509254"/>
              </a:xfrm>
              <a:prstGeom prst="rect">
                <a:avLst/>
              </a:prstGeom>
              <a:noFill/>
            </p:spPr>
            <p:txBody>
              <a:bodyPr wrap="none" rtlCol="0">
                <a:spAutoFit/>
              </a:bodyPr>
              <a:lstStyle/>
              <a:p>
                <a:pPr algn="ctr"/>
                <a:r>
                  <a:rPr lang="en-US" sz="700" dirty="0" smtClean="0">
                    <a:solidFill>
                      <a:srgbClr val="FF0000"/>
                    </a:solidFill>
                  </a:rPr>
                  <a:t>1.25 Gb/s Receiver</a:t>
                </a:r>
                <a:endParaRPr lang="en-US" sz="700" dirty="0">
                  <a:solidFill>
                    <a:srgbClr val="FF0000"/>
                  </a:solidFill>
                </a:endParaRPr>
              </a:p>
            </p:txBody>
          </p:sp>
          <p:sp>
            <p:nvSpPr>
              <p:cNvPr id="19" name="Rectangle 18"/>
              <p:cNvSpPr/>
              <p:nvPr/>
            </p:nvSpPr>
            <p:spPr bwMode="auto">
              <a:xfrm>
                <a:off x="2769097" y="2727584"/>
                <a:ext cx="1790545" cy="430906"/>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0" i="0" u="none" strike="noStrike" cap="none" normalizeH="0" baseline="0" smtClean="0">
                  <a:ln>
                    <a:noFill/>
                  </a:ln>
                  <a:solidFill>
                    <a:schemeClr val="tx1"/>
                  </a:solidFill>
                  <a:effectLst/>
                  <a:latin typeface="Arial" charset="0"/>
                </a:endParaRPr>
              </a:p>
            </p:txBody>
          </p:sp>
          <p:sp>
            <p:nvSpPr>
              <p:cNvPr id="20" name="TextBox 19"/>
              <p:cNvSpPr txBox="1"/>
              <p:nvPr/>
            </p:nvSpPr>
            <p:spPr>
              <a:xfrm>
                <a:off x="2815744" y="2666999"/>
                <a:ext cx="1682002" cy="509254"/>
              </a:xfrm>
              <a:prstGeom prst="rect">
                <a:avLst/>
              </a:prstGeom>
              <a:noFill/>
            </p:spPr>
            <p:txBody>
              <a:bodyPr wrap="none" rtlCol="0">
                <a:spAutoFit/>
              </a:bodyPr>
              <a:lstStyle/>
              <a:p>
                <a:pPr algn="ctr"/>
                <a:r>
                  <a:rPr lang="en-US" sz="700" dirty="0" smtClean="0">
                    <a:solidFill>
                      <a:srgbClr val="FF0000"/>
                    </a:solidFill>
                  </a:rPr>
                  <a:t>LEAF Spool</a:t>
                </a:r>
                <a:endParaRPr lang="en-US" sz="700" dirty="0">
                  <a:solidFill>
                    <a:srgbClr val="FF0000"/>
                  </a:solidFill>
                </a:endParaRPr>
              </a:p>
            </p:txBody>
          </p:sp>
          <p:sp>
            <p:nvSpPr>
              <p:cNvPr id="21" name="Rectangle 20"/>
              <p:cNvSpPr/>
              <p:nvPr/>
            </p:nvSpPr>
            <p:spPr bwMode="auto">
              <a:xfrm>
                <a:off x="1072247" y="2654709"/>
                <a:ext cx="1207574" cy="430906"/>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0" i="0" u="none" strike="noStrike" cap="none" normalizeH="0" baseline="0" smtClean="0">
                  <a:ln>
                    <a:noFill/>
                  </a:ln>
                  <a:solidFill>
                    <a:schemeClr val="tx1"/>
                  </a:solidFill>
                  <a:effectLst/>
                  <a:latin typeface="Arial" charset="0"/>
                </a:endParaRPr>
              </a:p>
            </p:txBody>
          </p:sp>
          <p:sp>
            <p:nvSpPr>
              <p:cNvPr id="22" name="TextBox 21"/>
              <p:cNvSpPr txBox="1"/>
              <p:nvPr/>
            </p:nvSpPr>
            <p:spPr>
              <a:xfrm>
                <a:off x="1055360" y="2590800"/>
                <a:ext cx="1245383" cy="783467"/>
              </a:xfrm>
              <a:prstGeom prst="rect">
                <a:avLst/>
              </a:prstGeom>
              <a:solidFill>
                <a:schemeClr val="bg1"/>
              </a:solidFill>
            </p:spPr>
            <p:txBody>
              <a:bodyPr wrap="none" rtlCol="0">
                <a:spAutoFit/>
              </a:bodyPr>
              <a:lstStyle/>
              <a:p>
                <a:pPr algn="ctr"/>
                <a:r>
                  <a:rPr lang="en-US" sz="700" dirty="0" err="1" smtClean="0">
                    <a:solidFill>
                      <a:srgbClr val="FF0000"/>
                    </a:solidFill>
                  </a:rPr>
                  <a:t>Virtex</a:t>
                </a:r>
                <a:r>
                  <a:rPr lang="en-US" sz="700" dirty="0" smtClean="0">
                    <a:solidFill>
                      <a:srgbClr val="FF0000"/>
                    </a:solidFill>
                  </a:rPr>
                  <a:t> 5</a:t>
                </a:r>
              </a:p>
              <a:p>
                <a:pPr algn="ctr"/>
                <a:r>
                  <a:rPr lang="en-US" sz="700" dirty="0" smtClean="0">
                    <a:solidFill>
                      <a:srgbClr val="FF0000"/>
                    </a:solidFill>
                  </a:rPr>
                  <a:t>FPGA</a:t>
                </a:r>
                <a:endParaRPr lang="en-US" sz="700" dirty="0">
                  <a:solidFill>
                    <a:srgbClr val="FF0000"/>
                  </a:solidFill>
                </a:endParaRPr>
              </a:p>
            </p:txBody>
          </p:sp>
        </p:grpSp>
      </p:grpSp>
    </p:spTree>
    <p:extLst>
      <p:ext uri="{BB962C8B-B14F-4D97-AF65-F5344CB8AC3E}">
        <p14:creationId xmlns:p14="http://schemas.microsoft.com/office/powerpoint/2010/main" val="2010630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600" y="990600"/>
            <a:ext cx="8099986" cy="3482984"/>
          </a:xfrm>
          <a:prstGeom prst="rect">
            <a:avLst/>
          </a:prstGeom>
        </p:spPr>
      </p:pic>
      <p:sp>
        <p:nvSpPr>
          <p:cNvPr id="5" name="Rectangle 4"/>
          <p:cNvSpPr/>
          <p:nvPr/>
        </p:nvSpPr>
        <p:spPr>
          <a:xfrm>
            <a:off x="445770" y="4473583"/>
            <a:ext cx="8241030" cy="1131079"/>
          </a:xfrm>
          <a:prstGeom prst="rect">
            <a:avLst/>
          </a:prstGeom>
        </p:spPr>
        <p:txBody>
          <a:bodyPr wrap="square">
            <a:spAutoFit/>
          </a:bodyPr>
          <a:lstStyle/>
          <a:p>
            <a:pPr algn="just">
              <a:buSzPts val="3000"/>
              <a:buFont typeface="Symbol" panose="05050102010706020507" pitchFamily="18" charset="2"/>
              <a:buChar char="·"/>
            </a:pPr>
            <a:r>
              <a:rPr lang="en-US" sz="1350" dirty="0">
                <a:solidFill>
                  <a:srgbClr val="000000"/>
                </a:solidFill>
                <a:latin typeface="Arial" panose="020B0604020202020204" pitchFamily="34" charset="0"/>
              </a:rPr>
              <a:t>Software-defined elastic optical networks (SD-EONs), the integration of software-defined networking and EONs, enable dynamic end-to-end connection provisioning and offer service providers the flexibility to customize their infrastructure dynamically according to application requirements</a:t>
            </a:r>
          </a:p>
          <a:p>
            <a:pPr algn="just">
              <a:buSzPts val="3000"/>
              <a:buFont typeface="Symbol" panose="05050102010706020507" pitchFamily="18" charset="2"/>
              <a:buChar char="·"/>
            </a:pPr>
            <a:r>
              <a:rPr lang="en-US" sz="1350" dirty="0">
                <a:solidFill>
                  <a:srgbClr val="000000"/>
                </a:solidFill>
                <a:latin typeface="Arial" panose="020B0604020202020204" pitchFamily="34" charset="0"/>
              </a:rPr>
              <a:t>Scalability is the main objective and the most important challenge of the control plane design for future large–scale multi-domain networks</a:t>
            </a:r>
            <a:endParaRPr lang="en-US" sz="1350" dirty="0"/>
          </a:p>
        </p:txBody>
      </p:sp>
      <p:sp>
        <p:nvSpPr>
          <p:cNvPr id="6" name="Rectangle 5"/>
          <p:cNvSpPr/>
          <p:nvPr/>
        </p:nvSpPr>
        <p:spPr>
          <a:xfrm>
            <a:off x="360861" y="5516002"/>
            <a:ext cx="8534945" cy="507831"/>
          </a:xfrm>
          <a:prstGeom prst="rect">
            <a:avLst/>
          </a:prstGeom>
        </p:spPr>
        <p:txBody>
          <a:bodyPr wrap="square">
            <a:spAutoFit/>
          </a:bodyPr>
          <a:lstStyle/>
          <a:p>
            <a:pPr algn="ctr"/>
            <a:r>
              <a:rPr lang="en-US" sz="1350" dirty="0">
                <a:solidFill>
                  <a:srgbClr val="000000"/>
                </a:solidFill>
                <a:latin typeface="Wingdings" panose="05000000000000000000" pitchFamily="2" charset="2"/>
              </a:rPr>
              <a:t>è</a:t>
            </a:r>
            <a:r>
              <a:rPr lang="en-US" sz="1350" dirty="0">
                <a:solidFill>
                  <a:srgbClr val="000000"/>
                </a:solidFill>
                <a:latin typeface="Arial" panose="020B0604020202020204" pitchFamily="34" charset="0"/>
              </a:rPr>
              <a:t> </a:t>
            </a:r>
            <a:r>
              <a:rPr lang="en-US" sz="1350" dirty="0">
                <a:solidFill>
                  <a:srgbClr val="0000FF"/>
                </a:solidFill>
                <a:latin typeface="Arial" panose="020B0604020202020204" pitchFamily="34" charset="0"/>
              </a:rPr>
              <a:t>Development of distributed control schemes that are able to dynamically and efficiently provide end-to-end transparent </a:t>
            </a:r>
            <a:r>
              <a:rPr lang="en-US" sz="1350" dirty="0" err="1">
                <a:solidFill>
                  <a:srgbClr val="0000FF"/>
                </a:solidFill>
                <a:latin typeface="Arial" panose="020B0604020202020204" pitchFamily="34" charset="0"/>
              </a:rPr>
              <a:t>lightpaths</a:t>
            </a:r>
            <a:r>
              <a:rPr lang="en-US" sz="1350" dirty="0">
                <a:solidFill>
                  <a:srgbClr val="0000FF"/>
                </a:solidFill>
                <a:latin typeface="Arial" panose="020B0604020202020204" pitchFamily="34" charset="0"/>
              </a:rPr>
              <a:t> in multi-domain SD-EONs is necessary</a:t>
            </a:r>
            <a:endParaRPr lang="en-US" sz="1350" dirty="0"/>
          </a:p>
        </p:txBody>
      </p:sp>
      <p:sp>
        <p:nvSpPr>
          <p:cNvPr id="8" name="Title 7"/>
          <p:cNvSpPr>
            <a:spLocks noGrp="1"/>
          </p:cNvSpPr>
          <p:nvPr>
            <p:ph type="title"/>
          </p:nvPr>
        </p:nvSpPr>
        <p:spPr/>
        <p:txBody>
          <a:bodyPr>
            <a:normAutofit fontScale="90000"/>
          </a:bodyPr>
          <a:lstStyle/>
          <a:p>
            <a:r>
              <a:rPr lang="en-US" dirty="0"/>
              <a:t>Software-defined multi-domain elastic optical </a:t>
            </a:r>
            <a:r>
              <a:rPr lang="en-US" dirty="0" smtClean="0"/>
              <a:t>networks</a:t>
            </a:r>
            <a:endParaRPr lang="en-US" dirty="0"/>
          </a:p>
        </p:txBody>
      </p:sp>
    </p:spTree>
    <p:extLst>
      <p:ext uri="{BB962C8B-B14F-4D97-AF65-F5344CB8AC3E}">
        <p14:creationId xmlns:p14="http://schemas.microsoft.com/office/powerpoint/2010/main" val="4012652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6200" y="2362200"/>
            <a:ext cx="8991600" cy="3886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38200" y="152400"/>
            <a:ext cx="7239000" cy="21336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7789"/>
            <a:ext cx="8915400" cy="639762"/>
          </a:xfrm>
        </p:spPr>
        <p:txBody>
          <a:bodyPr>
            <a:normAutofit fontScale="90000"/>
          </a:bodyPr>
          <a:lstStyle/>
          <a:p>
            <a:r>
              <a:rPr lang="en-US" dirty="0" smtClean="0"/>
              <a:t>Driving Needs for Intelligent Optical </a:t>
            </a:r>
            <a:br>
              <a:rPr lang="en-US" dirty="0" smtClean="0"/>
            </a:br>
            <a:r>
              <a:rPr lang="en-US" dirty="0" smtClean="0"/>
              <a:t>Network Infrastructure</a:t>
            </a:r>
            <a:endParaRPr lang="en-US" dirty="0"/>
          </a:p>
        </p:txBody>
      </p:sp>
      <p:sp>
        <p:nvSpPr>
          <p:cNvPr id="3" name="Rectangle 2"/>
          <p:cNvSpPr/>
          <p:nvPr/>
        </p:nvSpPr>
        <p:spPr>
          <a:xfrm>
            <a:off x="152400" y="3505200"/>
            <a:ext cx="9220200" cy="2554545"/>
          </a:xfrm>
          <a:prstGeom prst="rect">
            <a:avLst/>
          </a:prstGeom>
        </p:spPr>
        <p:txBody>
          <a:bodyPr wrap="square">
            <a:spAutoFit/>
          </a:bodyPr>
          <a:lstStyle/>
          <a:p>
            <a:pPr marL="285750" indent="-285750">
              <a:buFont typeface="Arial" panose="020B0604020202020204" pitchFamily="34" charset="0"/>
              <a:buChar char="•"/>
            </a:pPr>
            <a:r>
              <a:rPr lang="en-US" sz="2000" b="1" dirty="0" smtClean="0"/>
              <a:t>Dynamic Assignment of Large Bandwidth On-Demand</a:t>
            </a:r>
          </a:p>
          <a:p>
            <a:pPr marL="285750" indent="-285750">
              <a:buFont typeface="Arial" panose="020B0604020202020204" pitchFamily="34" charset="0"/>
              <a:buChar char="•"/>
            </a:pPr>
            <a:r>
              <a:rPr lang="en-US" sz="2000" b="1" dirty="0" smtClean="0"/>
              <a:t>Service Automation</a:t>
            </a:r>
          </a:p>
          <a:p>
            <a:pPr marL="285750" indent="-285750">
              <a:buFont typeface="Arial" panose="020B0604020202020204" pitchFamily="34" charset="0"/>
              <a:buChar char="•"/>
            </a:pPr>
            <a:r>
              <a:rPr lang="en-US" sz="2000" b="1" dirty="0" smtClean="0"/>
              <a:t>Application Aware &amp; Impairment Aware Adaptive Networking</a:t>
            </a:r>
          </a:p>
          <a:p>
            <a:pPr marL="285750" indent="-285750">
              <a:buFont typeface="Arial" panose="020B0604020202020204" pitchFamily="34" charset="0"/>
              <a:buChar char="•"/>
            </a:pPr>
            <a:r>
              <a:rPr lang="en-US" sz="2000" b="1" dirty="0" smtClean="0"/>
              <a:t>High-Availability and Optimized Operation</a:t>
            </a:r>
          </a:p>
          <a:p>
            <a:pPr marL="285750" indent="-285750">
              <a:buFont typeface="Arial" panose="020B0604020202020204" pitchFamily="34" charset="0"/>
              <a:buChar char="•"/>
            </a:pPr>
            <a:r>
              <a:rPr lang="en-US" sz="2000" b="1" dirty="0" smtClean="0"/>
              <a:t>Programmability </a:t>
            </a:r>
          </a:p>
          <a:p>
            <a:pPr marL="285750" indent="-285750">
              <a:buFont typeface="Arial" panose="020B0604020202020204" pitchFamily="34" charset="0"/>
              <a:buChar char="•"/>
            </a:pPr>
            <a:r>
              <a:rPr lang="en-US" sz="2000" b="1" dirty="0" smtClean="0"/>
              <a:t>Virtualized Resource Control</a:t>
            </a:r>
          </a:p>
          <a:p>
            <a:pPr marL="285750" indent="-285750">
              <a:buFont typeface="Arial" panose="020B0604020202020204" pitchFamily="34" charset="0"/>
              <a:buChar char="•"/>
            </a:pPr>
            <a:r>
              <a:rPr lang="en-US" sz="2000" b="1" dirty="0" smtClean="0"/>
              <a:t>Interoperability and Vendor Neutrality</a:t>
            </a:r>
          </a:p>
          <a:p>
            <a:pPr marL="285750" indent="-285750">
              <a:buFont typeface="Arial" panose="020B0604020202020204" pitchFamily="34" charset="0"/>
              <a:buChar char="•"/>
            </a:pPr>
            <a:r>
              <a:rPr lang="en-US" sz="2000" b="1" dirty="0" smtClean="0"/>
              <a:t>End-to-End Principle with Intra-domain and Inter-domain Optimization</a:t>
            </a:r>
            <a:endParaRPr lang="en-US" sz="2000" dirty="0"/>
          </a:p>
        </p:txBody>
      </p:sp>
      <p:sp>
        <p:nvSpPr>
          <p:cNvPr id="4" name="Title 1"/>
          <p:cNvSpPr txBox="1">
            <a:spLocks/>
          </p:cNvSpPr>
          <p:nvPr/>
        </p:nvSpPr>
        <p:spPr>
          <a:xfrm>
            <a:off x="0" y="2667000"/>
            <a:ext cx="91440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i="1" kern="1200">
                <a:solidFill>
                  <a:schemeClr val="tx1"/>
                </a:solidFill>
                <a:latin typeface="+mj-lt"/>
                <a:ea typeface="+mj-ea"/>
                <a:cs typeface="+mj-cs"/>
              </a:defRPr>
            </a:lvl1pPr>
          </a:lstStyle>
          <a:p>
            <a:r>
              <a:rPr lang="en-US" sz="2800" dirty="0" smtClean="0">
                <a:solidFill>
                  <a:srgbClr val="C00000"/>
                </a:solidFill>
                <a:latin typeface="+mn-lt"/>
              </a:rPr>
              <a:t>Software Defined </a:t>
            </a:r>
            <a:r>
              <a:rPr lang="en-US" sz="2800" dirty="0">
                <a:solidFill>
                  <a:srgbClr val="C00000"/>
                </a:solidFill>
              </a:rPr>
              <a:t>Elastic Optical </a:t>
            </a:r>
            <a:r>
              <a:rPr lang="en-US" sz="2800" dirty="0" smtClean="0">
                <a:solidFill>
                  <a:srgbClr val="C00000"/>
                </a:solidFill>
                <a:latin typeface="+mn-lt"/>
              </a:rPr>
              <a:t>Networking </a:t>
            </a:r>
            <a:r>
              <a:rPr lang="en-US" sz="2800" dirty="0" smtClean="0">
                <a:latin typeface="+mn-lt"/>
              </a:rPr>
              <a:t>for </a:t>
            </a:r>
          </a:p>
          <a:p>
            <a:r>
              <a:rPr lang="en-US" sz="2800" dirty="0" smtClean="0">
                <a:latin typeface="+mn-lt"/>
              </a:rPr>
              <a:t>End-to-End </a:t>
            </a:r>
            <a:r>
              <a:rPr lang="en-US" sz="2800" dirty="0" smtClean="0">
                <a:solidFill>
                  <a:srgbClr val="0066FF"/>
                </a:solidFill>
                <a:latin typeface="+mn-lt"/>
                <a:cs typeface="Times New Roman" panose="02020603050405020304" pitchFamily="18" charset="0"/>
              </a:rPr>
              <a:t>Terabit/sec Data Movements on Demand</a:t>
            </a:r>
            <a:endParaRPr lang="en-US" sz="2800" dirty="0">
              <a:latin typeface="+mn-lt"/>
            </a:endParaRPr>
          </a:p>
        </p:txBody>
      </p:sp>
      <p:sp>
        <p:nvSpPr>
          <p:cNvPr id="5" name="Rectangle 4"/>
          <p:cNvSpPr/>
          <p:nvPr/>
        </p:nvSpPr>
        <p:spPr>
          <a:xfrm>
            <a:off x="914400" y="1066800"/>
            <a:ext cx="7543800" cy="1477328"/>
          </a:xfrm>
          <a:prstGeom prst="rect">
            <a:avLst/>
          </a:prstGeom>
        </p:spPr>
        <p:txBody>
          <a:bodyPr wrap="square">
            <a:spAutoFit/>
          </a:bodyPr>
          <a:lstStyle/>
          <a:p>
            <a:pPr marL="285750" indent="-285750">
              <a:buFont typeface="Arial" panose="020B0604020202020204" pitchFamily="34" charset="0"/>
              <a:buChar char="•"/>
            </a:pPr>
            <a:r>
              <a:rPr lang="en-US" sz="2400" b="1" dirty="0" smtClean="0">
                <a:solidFill>
                  <a:schemeClr val="tx2"/>
                </a:solidFill>
              </a:rPr>
              <a:t>Big </a:t>
            </a:r>
            <a:r>
              <a:rPr lang="en-US" sz="2400" b="1" dirty="0">
                <a:solidFill>
                  <a:schemeClr val="tx2"/>
                </a:solidFill>
              </a:rPr>
              <a:t>Data (Data-intensive science) </a:t>
            </a:r>
            <a:r>
              <a:rPr lang="en-US" sz="2400" b="1" dirty="0" smtClean="0">
                <a:solidFill>
                  <a:schemeClr val="tx2"/>
                </a:solidFill>
              </a:rPr>
              <a:t>on Demand</a:t>
            </a:r>
            <a:endParaRPr lang="en-US" sz="2400" b="1" dirty="0">
              <a:solidFill>
                <a:schemeClr val="tx2"/>
              </a:solidFill>
            </a:endParaRPr>
          </a:p>
          <a:p>
            <a:pPr marL="285750" indent="-285750">
              <a:buFont typeface="Arial" panose="020B0604020202020204" pitchFamily="34" charset="0"/>
              <a:buChar char="•"/>
            </a:pPr>
            <a:r>
              <a:rPr lang="en-US" sz="2400" b="1" dirty="0">
                <a:solidFill>
                  <a:schemeClr val="tx2"/>
                </a:solidFill>
              </a:rPr>
              <a:t>Extreme-Scale Computing </a:t>
            </a:r>
          </a:p>
          <a:p>
            <a:pPr marL="285750" indent="-285750">
              <a:buFont typeface="Arial" panose="020B0604020202020204" pitchFamily="34" charset="0"/>
              <a:buChar char="•"/>
            </a:pPr>
            <a:r>
              <a:rPr lang="en-US" sz="2400" b="1" dirty="0" smtClean="0">
                <a:solidFill>
                  <a:schemeClr val="tx2"/>
                </a:solidFill>
              </a:rPr>
              <a:t>Support Network Complexities and Scalability</a:t>
            </a:r>
            <a:endParaRPr lang="en-US" b="1" dirty="0">
              <a:solidFill>
                <a:schemeClr val="tx2"/>
              </a:solidFill>
            </a:endParaRPr>
          </a:p>
          <a:p>
            <a:endParaRPr lang="en-US" dirty="0">
              <a:solidFill>
                <a:srgbClr val="3D3D3D"/>
              </a:solidFill>
              <a:latin typeface="Times New Roman" panose="02020603050405020304" pitchFamily="18" charset="0"/>
            </a:endParaRPr>
          </a:p>
        </p:txBody>
      </p:sp>
    </p:spTree>
    <p:extLst>
      <p:ext uri="{BB962C8B-B14F-4D97-AF65-F5344CB8AC3E}">
        <p14:creationId xmlns:p14="http://schemas.microsoft.com/office/powerpoint/2010/main" val="35530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Title 1"/>
          <p:cNvSpPr>
            <a:spLocks noGrp="1"/>
          </p:cNvSpPr>
          <p:nvPr>
            <p:ph type="title"/>
          </p:nvPr>
        </p:nvSpPr>
        <p:spPr/>
        <p:txBody>
          <a:bodyPr>
            <a:noAutofit/>
          </a:bodyPr>
          <a:lstStyle/>
          <a:p>
            <a:pPr algn="ctr"/>
            <a:r>
              <a:rPr lang="en-US" sz="2800" dirty="0"/>
              <a:t>Distributed control plane for dynamic multi-domain SD-EONs</a:t>
            </a:r>
          </a:p>
        </p:txBody>
      </p:sp>
      <p:grpSp>
        <p:nvGrpSpPr>
          <p:cNvPr id="2" name="Group 5"/>
          <p:cNvGrpSpPr>
            <a:grpSpLocks/>
          </p:cNvGrpSpPr>
          <p:nvPr/>
        </p:nvGrpSpPr>
        <p:grpSpPr bwMode="auto">
          <a:xfrm>
            <a:off x="3256019" y="1714471"/>
            <a:ext cx="1821669" cy="1075589"/>
            <a:chOff x="1112" y="1015"/>
            <a:chExt cx="1660" cy="610"/>
          </a:xfrm>
        </p:grpSpPr>
        <p:sp>
          <p:nvSpPr>
            <p:cNvPr id="592" name="Oval 591"/>
            <p:cNvSpPr>
              <a:spLocks noChangeArrowheads="1"/>
            </p:cNvSpPr>
            <p:nvPr/>
          </p:nvSpPr>
          <p:spPr bwMode="auto">
            <a:xfrm>
              <a:off x="1679" y="1015"/>
              <a:ext cx="723"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3" name="Oval 592"/>
            <p:cNvSpPr>
              <a:spLocks noChangeArrowheads="1"/>
            </p:cNvSpPr>
            <p:nvPr/>
          </p:nvSpPr>
          <p:spPr bwMode="auto">
            <a:xfrm>
              <a:off x="1281" y="1081"/>
              <a:ext cx="554"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4" name="Oval 593"/>
            <p:cNvSpPr>
              <a:spLocks noChangeArrowheads="1"/>
            </p:cNvSpPr>
            <p:nvPr/>
          </p:nvSpPr>
          <p:spPr bwMode="auto">
            <a:xfrm>
              <a:off x="1112" y="1233"/>
              <a:ext cx="374" cy="206"/>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5" name="Oval 594"/>
            <p:cNvSpPr>
              <a:spLocks noChangeArrowheads="1"/>
            </p:cNvSpPr>
            <p:nvPr/>
          </p:nvSpPr>
          <p:spPr bwMode="auto">
            <a:xfrm>
              <a:off x="1225" y="1324"/>
              <a:ext cx="562" cy="22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6" name="Oval 595"/>
            <p:cNvSpPr>
              <a:spLocks noChangeArrowheads="1"/>
            </p:cNvSpPr>
            <p:nvPr/>
          </p:nvSpPr>
          <p:spPr bwMode="auto">
            <a:xfrm>
              <a:off x="1622" y="1360"/>
              <a:ext cx="840" cy="26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7" name="Oval 596"/>
            <p:cNvSpPr>
              <a:spLocks noChangeArrowheads="1"/>
            </p:cNvSpPr>
            <p:nvPr/>
          </p:nvSpPr>
          <p:spPr bwMode="auto">
            <a:xfrm>
              <a:off x="2157" y="1089"/>
              <a:ext cx="539"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8" name="Oval 597"/>
            <p:cNvSpPr>
              <a:spLocks noChangeArrowheads="1"/>
            </p:cNvSpPr>
            <p:nvPr/>
          </p:nvSpPr>
          <p:spPr bwMode="auto">
            <a:xfrm>
              <a:off x="2237" y="1216"/>
              <a:ext cx="535"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9" name="Oval 598"/>
            <p:cNvSpPr>
              <a:spLocks noChangeArrowheads="1"/>
            </p:cNvSpPr>
            <p:nvPr/>
          </p:nvSpPr>
          <p:spPr bwMode="auto">
            <a:xfrm>
              <a:off x="2189" y="1258"/>
              <a:ext cx="531"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0" name="Oval 599"/>
            <p:cNvSpPr>
              <a:spLocks noChangeArrowheads="1"/>
            </p:cNvSpPr>
            <p:nvPr/>
          </p:nvSpPr>
          <p:spPr bwMode="auto">
            <a:xfrm>
              <a:off x="1413" y="1160"/>
              <a:ext cx="1078"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 name="Group 6"/>
          <p:cNvGrpSpPr>
            <a:grpSpLocks noChangeAspect="1"/>
          </p:cNvGrpSpPr>
          <p:nvPr/>
        </p:nvGrpSpPr>
        <p:grpSpPr bwMode="auto">
          <a:xfrm>
            <a:off x="741873" y="2898316"/>
            <a:ext cx="1982405" cy="1125149"/>
            <a:chOff x="1248" y="1632"/>
            <a:chExt cx="1824" cy="240"/>
          </a:xfrm>
        </p:grpSpPr>
        <p:sp>
          <p:nvSpPr>
            <p:cNvPr id="564" name="AutoShape 449"/>
            <p:cNvSpPr>
              <a:spLocks noChangeAspect="1" noChangeArrowheads="1" noTextEdit="1"/>
            </p:cNvSpPr>
            <p:nvPr/>
          </p:nvSpPr>
          <p:spPr bwMode="auto">
            <a:xfrm>
              <a:off x="1248" y="1632"/>
              <a:ext cx="1824" cy="240"/>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5" name="Group 564"/>
            <p:cNvGrpSpPr>
              <a:grpSpLocks/>
            </p:cNvGrpSpPr>
            <p:nvPr/>
          </p:nvGrpSpPr>
          <p:grpSpPr bwMode="auto">
            <a:xfrm>
              <a:off x="1257" y="1635"/>
              <a:ext cx="1802" cy="234"/>
              <a:chOff x="1257" y="1635"/>
              <a:chExt cx="1802" cy="234"/>
            </a:xfrm>
          </p:grpSpPr>
          <p:sp>
            <p:nvSpPr>
              <p:cNvPr id="583" name="Oval 582"/>
              <p:cNvSpPr>
                <a:spLocks noChangeArrowheads="1"/>
              </p:cNvSpPr>
              <p:nvPr/>
            </p:nvSpPr>
            <p:spPr bwMode="auto">
              <a:xfrm>
                <a:off x="1872" y="1635"/>
                <a:ext cx="785"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4" name="Oval 583"/>
              <p:cNvSpPr>
                <a:spLocks noChangeArrowheads="1"/>
              </p:cNvSpPr>
              <p:nvPr/>
            </p:nvSpPr>
            <p:spPr bwMode="auto">
              <a:xfrm>
                <a:off x="1440" y="1660"/>
                <a:ext cx="602"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5" name="Oval 584"/>
              <p:cNvSpPr>
                <a:spLocks noChangeArrowheads="1"/>
              </p:cNvSpPr>
              <p:nvPr/>
            </p:nvSpPr>
            <p:spPr bwMode="auto">
              <a:xfrm>
                <a:off x="1257" y="1719"/>
                <a:ext cx="406" cy="79"/>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6" name="Oval 585"/>
              <p:cNvSpPr>
                <a:spLocks noChangeArrowheads="1"/>
              </p:cNvSpPr>
              <p:nvPr/>
            </p:nvSpPr>
            <p:spPr bwMode="auto">
              <a:xfrm>
                <a:off x="1379" y="1753"/>
                <a:ext cx="611" cy="8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7" name="Oval 586"/>
              <p:cNvSpPr>
                <a:spLocks noChangeArrowheads="1"/>
              </p:cNvSpPr>
              <p:nvPr/>
            </p:nvSpPr>
            <p:spPr bwMode="auto">
              <a:xfrm>
                <a:off x="1811" y="1768"/>
                <a:ext cx="912" cy="101"/>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8" name="Oval 587"/>
              <p:cNvSpPr>
                <a:spLocks noChangeArrowheads="1"/>
              </p:cNvSpPr>
              <p:nvPr/>
            </p:nvSpPr>
            <p:spPr bwMode="auto">
              <a:xfrm>
                <a:off x="2391" y="1663"/>
                <a:ext cx="585"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9" name="Oval 588"/>
              <p:cNvSpPr>
                <a:spLocks noChangeArrowheads="1"/>
              </p:cNvSpPr>
              <p:nvPr/>
            </p:nvSpPr>
            <p:spPr bwMode="auto">
              <a:xfrm>
                <a:off x="2479" y="1712"/>
                <a:ext cx="580"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0" name="Oval 589"/>
              <p:cNvSpPr>
                <a:spLocks noChangeArrowheads="1"/>
              </p:cNvSpPr>
              <p:nvPr/>
            </p:nvSpPr>
            <p:spPr bwMode="auto">
              <a:xfrm>
                <a:off x="2426" y="1728"/>
                <a:ext cx="576" cy="125"/>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1" name="Oval 590"/>
              <p:cNvSpPr>
                <a:spLocks noChangeArrowheads="1"/>
              </p:cNvSpPr>
              <p:nvPr/>
            </p:nvSpPr>
            <p:spPr bwMode="auto">
              <a:xfrm>
                <a:off x="1584" y="1690"/>
                <a:ext cx="1169" cy="12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6" name="Group 565"/>
            <p:cNvGrpSpPr>
              <a:grpSpLocks/>
            </p:cNvGrpSpPr>
            <p:nvPr/>
          </p:nvGrpSpPr>
          <p:grpSpPr bwMode="auto">
            <a:xfrm>
              <a:off x="1252" y="1633"/>
              <a:ext cx="1811" cy="236"/>
              <a:chOff x="1252" y="1633"/>
              <a:chExt cx="1811" cy="236"/>
            </a:xfrm>
          </p:grpSpPr>
          <p:sp>
            <p:nvSpPr>
              <p:cNvPr id="567" name="Freeform 566"/>
              <p:cNvSpPr>
                <a:spLocks/>
              </p:cNvSpPr>
              <p:nvPr/>
            </p:nvSpPr>
            <p:spPr bwMode="auto">
              <a:xfrm>
                <a:off x="1889" y="1633"/>
                <a:ext cx="747" cy="50"/>
              </a:xfrm>
              <a:custGeom>
                <a:avLst/>
                <a:gdLst>
                  <a:gd name="T0" fmla="*/ 171 w 171"/>
                  <a:gd name="T1" fmla="*/ 33 h 53"/>
                  <a:gd name="T2" fmla="*/ 87 w 171"/>
                  <a:gd name="T3" fmla="*/ 1 h 53"/>
                  <a:gd name="T4" fmla="*/ 0 w 171"/>
                  <a:gd name="T5" fmla="*/ 36 h 53"/>
                  <a:gd name="T6" fmla="*/ 87 w 171"/>
                  <a:gd name="T7" fmla="*/ 53 h 53"/>
                  <a:gd name="T8" fmla="*/ 171 w 171"/>
                  <a:gd name="T9" fmla="*/ 33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8" name="Arc 462"/>
              <p:cNvSpPr>
                <a:spLocks/>
              </p:cNvSpPr>
              <p:nvPr/>
            </p:nvSpPr>
            <p:spPr bwMode="auto">
              <a:xfrm>
                <a:off x="1899" y="1638"/>
                <a:ext cx="730" cy="45"/>
              </a:xfrm>
              <a:custGeom>
                <a:avLst/>
                <a:gdLst>
                  <a:gd name="T0" fmla="*/ 0 w 40120"/>
                  <a:gd name="T1" fmla="*/ 30 h 21600"/>
                  <a:gd name="T2" fmla="*/ 730 w 40120"/>
                  <a:gd name="T3" fmla="*/ 27 h 21600"/>
                  <a:gd name="T4" fmla="*/ 370 w 40120"/>
                  <a:gd name="T5" fmla="*/ 45 h 21600"/>
                  <a:gd name="T6" fmla="*/ 0 60000 65536"/>
                  <a:gd name="T7" fmla="*/ 0 60000 65536"/>
                  <a:gd name="T8" fmla="*/ 0 60000 65536"/>
                  <a:gd name="T9" fmla="*/ 0 w 40120"/>
                  <a:gd name="T10" fmla="*/ 0 h 21600"/>
                  <a:gd name="T11" fmla="*/ 40120 w 40120"/>
                  <a:gd name="T12" fmla="*/ 21600 h 21600"/>
                </a:gdLst>
                <a:ahLst/>
                <a:cxnLst>
                  <a:cxn ang="T6">
                    <a:pos x="T0" y="T1"/>
                  </a:cxn>
                  <a:cxn ang="T7">
                    <a:pos x="T2" y="T3"/>
                  </a:cxn>
                  <a:cxn ang="T8">
                    <a:pos x="T4" y="T5"/>
                  </a:cxn>
                </a:cxnLst>
                <a:rect l="T9" t="T10" r="T11" b="T12"/>
                <a:pathLst>
                  <a:path w="40120" h="21600" fill="none" extrusionOk="0">
                    <a:moveTo>
                      <a:pt x="-1" y="14245"/>
                    </a:moveTo>
                    <a:cubicBezTo>
                      <a:pt x="3095" y="5695"/>
                      <a:pt x="11215" y="-1"/>
                      <a:pt x="20309" y="0"/>
                    </a:cubicBezTo>
                    <a:cubicBezTo>
                      <a:pt x="28910" y="0"/>
                      <a:pt x="36691" y="5103"/>
                      <a:pt x="40119" y="12992"/>
                    </a:cubicBezTo>
                  </a:path>
                  <a:path w="40120" h="21600" stroke="0" extrusionOk="0">
                    <a:moveTo>
                      <a:pt x="-1" y="14245"/>
                    </a:moveTo>
                    <a:cubicBezTo>
                      <a:pt x="3095" y="5695"/>
                      <a:pt x="11215" y="-1"/>
                      <a:pt x="20309" y="0"/>
                    </a:cubicBezTo>
                    <a:cubicBezTo>
                      <a:pt x="28910" y="0"/>
                      <a:pt x="36691" y="5103"/>
                      <a:pt x="40119" y="12992"/>
                    </a:cubicBezTo>
                    <a:lnTo>
                      <a:pt x="20309"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9" name="Freeform 568"/>
              <p:cNvSpPr>
                <a:spLocks/>
              </p:cNvSpPr>
              <p:nvPr/>
            </p:nvSpPr>
            <p:spPr bwMode="auto">
              <a:xfrm>
                <a:off x="1436" y="1659"/>
                <a:ext cx="467" cy="60"/>
              </a:xfrm>
              <a:custGeom>
                <a:avLst/>
                <a:gdLst>
                  <a:gd name="T0" fmla="*/ 107 w 107"/>
                  <a:gd name="T1" fmla="*/ 7 h 63"/>
                  <a:gd name="T2" fmla="*/ 70 w 107"/>
                  <a:gd name="T3" fmla="*/ 0 h 63"/>
                  <a:gd name="T4" fmla="*/ 1 w 107"/>
                  <a:gd name="T5" fmla="*/ 52 h 63"/>
                  <a:gd name="T6" fmla="*/ 2 w 107"/>
                  <a:gd name="T7" fmla="*/ 63 h 63"/>
                  <a:gd name="T8" fmla="*/ 70 w 107"/>
                  <a:gd name="T9" fmla="*/ 52 h 63"/>
                  <a:gd name="T10" fmla="*/ 107 w 107"/>
                  <a:gd name="T11" fmla="*/ 7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0" name="Arc 464"/>
              <p:cNvSpPr>
                <a:spLocks/>
              </p:cNvSpPr>
              <p:nvPr/>
            </p:nvSpPr>
            <p:spPr bwMode="auto">
              <a:xfrm>
                <a:off x="1444" y="1663"/>
                <a:ext cx="450" cy="55"/>
              </a:xfrm>
              <a:custGeom>
                <a:avLst/>
                <a:gdLst>
                  <a:gd name="T0" fmla="*/ 8 w 32441"/>
                  <a:gd name="T1" fmla="*/ 55 h 26528"/>
                  <a:gd name="T2" fmla="*/ 450 w 32441"/>
                  <a:gd name="T3" fmla="*/ 6 h 26528"/>
                  <a:gd name="T4" fmla="*/ 300 w 32441"/>
                  <a:gd name="T5" fmla="*/ 45 h 26528"/>
                  <a:gd name="T6" fmla="*/ 0 60000 65536"/>
                  <a:gd name="T7" fmla="*/ 0 60000 65536"/>
                  <a:gd name="T8" fmla="*/ 0 60000 65536"/>
                  <a:gd name="T9" fmla="*/ 0 w 32441"/>
                  <a:gd name="T10" fmla="*/ 0 h 26528"/>
                  <a:gd name="T11" fmla="*/ 32441 w 32441"/>
                  <a:gd name="T12" fmla="*/ 26528 h 26528"/>
                </a:gdLst>
                <a:ahLst/>
                <a:cxnLst>
                  <a:cxn ang="T6">
                    <a:pos x="T0" y="T1"/>
                  </a:cxn>
                  <a:cxn ang="T7">
                    <a:pos x="T2" y="T3"/>
                  </a:cxn>
                  <a:cxn ang="T8">
                    <a:pos x="T4" y="T5"/>
                  </a:cxn>
                </a:cxnLst>
                <a:rect l="T9" t="T10" r="T11" b="T12"/>
                <a:pathLst>
                  <a:path w="32441" h="26528" fill="none" extrusionOk="0">
                    <a:moveTo>
                      <a:pt x="569" y="26528"/>
                    </a:moveTo>
                    <a:cubicBezTo>
                      <a:pt x="191" y="24912"/>
                      <a:pt x="0" y="23259"/>
                      <a:pt x="0" y="21600"/>
                    </a:cubicBezTo>
                    <a:cubicBezTo>
                      <a:pt x="0" y="9670"/>
                      <a:pt x="9670" y="0"/>
                      <a:pt x="21600" y="0"/>
                    </a:cubicBezTo>
                    <a:cubicBezTo>
                      <a:pt x="25407" y="-1"/>
                      <a:pt x="29147" y="1006"/>
                      <a:pt x="32441" y="2917"/>
                    </a:cubicBezTo>
                  </a:path>
                  <a:path w="32441" h="26528" stroke="0" extrusionOk="0">
                    <a:moveTo>
                      <a:pt x="569" y="26528"/>
                    </a:moveTo>
                    <a:cubicBezTo>
                      <a:pt x="191" y="24912"/>
                      <a:pt x="0" y="23259"/>
                      <a:pt x="0" y="21600"/>
                    </a:cubicBezTo>
                    <a:cubicBezTo>
                      <a:pt x="0" y="9670"/>
                      <a:pt x="9670" y="0"/>
                      <a:pt x="21600" y="0"/>
                    </a:cubicBezTo>
                    <a:cubicBezTo>
                      <a:pt x="25407" y="-1"/>
                      <a:pt x="29147" y="1006"/>
                      <a:pt x="32441" y="2917"/>
                    </a:cubicBezTo>
                    <a:lnTo>
                      <a:pt x="21600"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1" name="Freeform 570"/>
              <p:cNvSpPr>
                <a:spLocks/>
              </p:cNvSpPr>
              <p:nvPr/>
            </p:nvSpPr>
            <p:spPr bwMode="auto">
              <a:xfrm>
                <a:off x="1375" y="1793"/>
                <a:ext cx="466" cy="47"/>
              </a:xfrm>
              <a:custGeom>
                <a:avLst/>
                <a:gdLst>
                  <a:gd name="T0" fmla="*/ 0 w 107"/>
                  <a:gd name="T1" fmla="*/ 0 h 50"/>
                  <a:gd name="T2" fmla="*/ 0 w 107"/>
                  <a:gd name="T3" fmla="*/ 2 h 50"/>
                  <a:gd name="T4" fmla="*/ 72 w 107"/>
                  <a:gd name="T5" fmla="*/ 50 h 50"/>
                  <a:gd name="T6" fmla="*/ 107 w 107"/>
                  <a:gd name="T7" fmla="*/ 44 h 50"/>
                  <a:gd name="T8" fmla="*/ 72 w 107"/>
                  <a:gd name="T9" fmla="*/ 3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2" name="Arc 466"/>
              <p:cNvSpPr>
                <a:spLocks/>
              </p:cNvSpPr>
              <p:nvPr/>
            </p:nvSpPr>
            <p:spPr bwMode="auto">
              <a:xfrm>
                <a:off x="1379" y="1794"/>
                <a:ext cx="453" cy="42"/>
              </a:xfrm>
              <a:custGeom>
                <a:avLst/>
                <a:gdLst>
                  <a:gd name="T0" fmla="*/ 453 w 31544"/>
                  <a:gd name="T1" fmla="*/ 38 h 22761"/>
                  <a:gd name="T2" fmla="*/ 0 w 31544"/>
                  <a:gd name="T3" fmla="*/ 0 h 22761"/>
                  <a:gd name="T4" fmla="*/ 310 w 31544"/>
                  <a:gd name="T5" fmla="*/ 2 h 22761"/>
                  <a:gd name="T6" fmla="*/ 0 60000 65536"/>
                  <a:gd name="T7" fmla="*/ 0 60000 65536"/>
                  <a:gd name="T8" fmla="*/ 0 60000 65536"/>
                  <a:gd name="T9" fmla="*/ 0 w 31544"/>
                  <a:gd name="T10" fmla="*/ 0 h 22761"/>
                  <a:gd name="T11" fmla="*/ 31544 w 31544"/>
                  <a:gd name="T12" fmla="*/ 22761 h 22761"/>
                </a:gdLst>
                <a:ahLst/>
                <a:cxnLst>
                  <a:cxn ang="T6">
                    <a:pos x="T0" y="T1"/>
                  </a:cxn>
                  <a:cxn ang="T7">
                    <a:pos x="T2" y="T3"/>
                  </a:cxn>
                  <a:cxn ang="T8">
                    <a:pos x="T4" y="T5"/>
                  </a:cxn>
                </a:cxnLst>
                <a:rect l="T9" t="T10" r="T11" b="T12"/>
                <a:pathLst>
                  <a:path w="31544" h="22761" fill="none" extrusionOk="0">
                    <a:moveTo>
                      <a:pt x="31543" y="20335"/>
                    </a:moveTo>
                    <a:cubicBezTo>
                      <a:pt x="28471" y="21929"/>
                      <a:pt x="25061" y="22760"/>
                      <a:pt x="21600" y="22761"/>
                    </a:cubicBezTo>
                    <a:cubicBezTo>
                      <a:pt x="9670" y="22761"/>
                      <a:pt x="0" y="13090"/>
                      <a:pt x="0" y="1161"/>
                    </a:cubicBezTo>
                    <a:cubicBezTo>
                      <a:pt x="-1" y="773"/>
                      <a:pt x="10" y="386"/>
                      <a:pt x="31" y="0"/>
                    </a:cubicBezTo>
                  </a:path>
                  <a:path w="31544" h="22761" stroke="0" extrusionOk="0">
                    <a:moveTo>
                      <a:pt x="31543" y="20335"/>
                    </a:moveTo>
                    <a:cubicBezTo>
                      <a:pt x="28471" y="21929"/>
                      <a:pt x="25061" y="22760"/>
                      <a:pt x="21600" y="22761"/>
                    </a:cubicBezTo>
                    <a:cubicBezTo>
                      <a:pt x="9670" y="22761"/>
                      <a:pt x="0" y="13090"/>
                      <a:pt x="0" y="1161"/>
                    </a:cubicBezTo>
                    <a:cubicBezTo>
                      <a:pt x="-1" y="773"/>
                      <a:pt x="10" y="386"/>
                      <a:pt x="31" y="0"/>
                    </a:cubicBezTo>
                    <a:lnTo>
                      <a:pt x="21600" y="1161"/>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3" name="Freeform 572"/>
              <p:cNvSpPr>
                <a:spLocks/>
              </p:cNvSpPr>
              <p:nvPr/>
            </p:nvSpPr>
            <p:spPr bwMode="auto">
              <a:xfrm>
                <a:off x="2627" y="1661"/>
                <a:ext cx="353" cy="58"/>
              </a:xfrm>
              <a:custGeom>
                <a:avLst/>
                <a:gdLst>
                  <a:gd name="T0" fmla="*/ 72 w 81"/>
                  <a:gd name="T1" fmla="*/ 61 h 61"/>
                  <a:gd name="T2" fmla="*/ 81 w 81"/>
                  <a:gd name="T3" fmla="*/ 41 h 61"/>
                  <a:gd name="T4" fmla="*/ 14 w 81"/>
                  <a:gd name="T5" fmla="*/ 1 h 61"/>
                  <a:gd name="T6" fmla="*/ 0 w 81"/>
                  <a:gd name="T7" fmla="*/ 1 h 61"/>
                  <a:gd name="T8" fmla="*/ 14 w 81"/>
                  <a:gd name="T9" fmla="*/ 41 h 61"/>
                  <a:gd name="T10" fmla="*/ 72 w 81"/>
                  <a:gd name="T11" fmla="*/ 61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4" name="Arc 468"/>
              <p:cNvSpPr>
                <a:spLocks/>
              </p:cNvSpPr>
              <p:nvPr/>
            </p:nvSpPr>
            <p:spPr bwMode="auto">
              <a:xfrm>
                <a:off x="2635" y="1666"/>
                <a:ext cx="341" cy="52"/>
              </a:xfrm>
              <a:custGeom>
                <a:avLst/>
                <a:gdLst>
                  <a:gd name="T0" fmla="*/ 0 w 25565"/>
                  <a:gd name="T1" fmla="*/ 1 h 33234"/>
                  <a:gd name="T2" fmla="*/ 296 w 25565"/>
                  <a:gd name="T3" fmla="*/ 52 h 33234"/>
                  <a:gd name="T4" fmla="*/ 53 w 25565"/>
                  <a:gd name="T5" fmla="*/ 34 h 33234"/>
                  <a:gd name="T6" fmla="*/ 0 60000 65536"/>
                  <a:gd name="T7" fmla="*/ 0 60000 65536"/>
                  <a:gd name="T8" fmla="*/ 0 60000 65536"/>
                  <a:gd name="T9" fmla="*/ 0 w 25565"/>
                  <a:gd name="T10" fmla="*/ 0 h 33234"/>
                  <a:gd name="T11" fmla="*/ 25565 w 25565"/>
                  <a:gd name="T12" fmla="*/ 33234 h 33234"/>
                </a:gdLst>
                <a:ahLst/>
                <a:cxnLst>
                  <a:cxn ang="T6">
                    <a:pos x="T0" y="T1"/>
                  </a:cxn>
                  <a:cxn ang="T7">
                    <a:pos x="T2" y="T3"/>
                  </a:cxn>
                  <a:cxn ang="T8">
                    <a:pos x="T4" y="T5"/>
                  </a:cxn>
                </a:cxnLst>
                <a:rect l="T9" t="T10" r="T11" b="T12"/>
                <a:pathLst>
                  <a:path w="25565" h="33234" fill="none" extrusionOk="0">
                    <a:moveTo>
                      <a:pt x="0" y="367"/>
                    </a:moveTo>
                    <a:cubicBezTo>
                      <a:pt x="1307" y="122"/>
                      <a:pt x="2634" y="-1"/>
                      <a:pt x="3965" y="0"/>
                    </a:cubicBezTo>
                    <a:cubicBezTo>
                      <a:pt x="15894" y="0"/>
                      <a:pt x="25565" y="9670"/>
                      <a:pt x="25565" y="21600"/>
                    </a:cubicBezTo>
                    <a:cubicBezTo>
                      <a:pt x="25565" y="25723"/>
                      <a:pt x="24384" y="29760"/>
                      <a:pt x="22164" y="33234"/>
                    </a:cubicBezTo>
                  </a:path>
                  <a:path w="25565" h="33234" stroke="0" extrusionOk="0">
                    <a:moveTo>
                      <a:pt x="0" y="367"/>
                    </a:moveTo>
                    <a:cubicBezTo>
                      <a:pt x="1307" y="122"/>
                      <a:pt x="2634" y="-1"/>
                      <a:pt x="3965" y="0"/>
                    </a:cubicBezTo>
                    <a:cubicBezTo>
                      <a:pt x="15894" y="0"/>
                      <a:pt x="25565" y="9670"/>
                      <a:pt x="25565" y="21600"/>
                    </a:cubicBezTo>
                    <a:cubicBezTo>
                      <a:pt x="25565" y="25723"/>
                      <a:pt x="24384" y="29760"/>
                      <a:pt x="22164" y="33234"/>
                    </a:cubicBezTo>
                    <a:lnTo>
                      <a:pt x="3965"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5" name="Freeform 574"/>
              <p:cNvSpPr>
                <a:spLocks/>
              </p:cNvSpPr>
              <p:nvPr/>
            </p:nvSpPr>
            <p:spPr bwMode="auto">
              <a:xfrm>
                <a:off x="2727" y="1718"/>
                <a:ext cx="336" cy="56"/>
              </a:xfrm>
              <a:custGeom>
                <a:avLst/>
                <a:gdLst>
                  <a:gd name="T0" fmla="*/ 62 w 77"/>
                  <a:gd name="T1" fmla="*/ 60 h 60"/>
                  <a:gd name="T2" fmla="*/ 77 w 77"/>
                  <a:gd name="T3" fmla="*/ 35 h 60"/>
                  <a:gd name="T4" fmla="*/ 48 w 77"/>
                  <a:gd name="T5" fmla="*/ 0 h 60"/>
                  <a:gd name="T6" fmla="*/ 0 w 77"/>
                  <a:gd name="T7" fmla="*/ 35 h 60"/>
                  <a:gd name="T8" fmla="*/ 62 w 77"/>
                  <a:gd name="T9" fmla="*/ 6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6" name="Arc 470"/>
              <p:cNvSpPr>
                <a:spLocks/>
              </p:cNvSpPr>
              <p:nvPr/>
            </p:nvSpPr>
            <p:spPr bwMode="auto">
              <a:xfrm>
                <a:off x="2727" y="1721"/>
                <a:ext cx="332" cy="53"/>
              </a:xfrm>
              <a:custGeom>
                <a:avLst/>
                <a:gdLst>
                  <a:gd name="T0" fmla="*/ 196 w 21600"/>
                  <a:gd name="T1" fmla="*/ 0 h 30808"/>
                  <a:gd name="T2" fmla="*/ 261 w 21600"/>
                  <a:gd name="T3" fmla="*/ 53 h 30808"/>
                  <a:gd name="T4" fmla="*/ 0 w 21600"/>
                  <a:gd name="T5" fmla="*/ 30 h 30808"/>
                  <a:gd name="T6" fmla="*/ 0 60000 65536"/>
                  <a:gd name="T7" fmla="*/ 0 60000 65536"/>
                  <a:gd name="T8" fmla="*/ 0 60000 65536"/>
                  <a:gd name="T9" fmla="*/ 0 w 21600"/>
                  <a:gd name="T10" fmla="*/ 0 h 30808"/>
                  <a:gd name="T11" fmla="*/ 21600 w 21600"/>
                  <a:gd name="T12" fmla="*/ 30808 h 30808"/>
                </a:gdLst>
                <a:ahLst/>
                <a:cxnLst>
                  <a:cxn ang="T6">
                    <a:pos x="T0" y="T1"/>
                  </a:cxn>
                  <a:cxn ang="T7">
                    <a:pos x="T2" y="T3"/>
                  </a:cxn>
                  <a:cxn ang="T8">
                    <a:pos x="T4" y="T5"/>
                  </a:cxn>
                </a:cxnLst>
                <a:rect l="T9" t="T10" r="T11" b="T12"/>
                <a:pathLst>
                  <a:path w="21600" h="30808" fill="none" extrusionOk="0">
                    <a:moveTo>
                      <a:pt x="12721" y="0"/>
                    </a:moveTo>
                    <a:cubicBezTo>
                      <a:pt x="18300" y="4065"/>
                      <a:pt x="21600" y="10552"/>
                      <a:pt x="21600" y="17456"/>
                    </a:cubicBezTo>
                    <a:cubicBezTo>
                      <a:pt x="21600" y="22298"/>
                      <a:pt x="19972" y="27001"/>
                      <a:pt x="16978" y="30807"/>
                    </a:cubicBezTo>
                  </a:path>
                  <a:path w="21600" h="30808" stroke="0" extrusionOk="0">
                    <a:moveTo>
                      <a:pt x="12721" y="0"/>
                    </a:moveTo>
                    <a:cubicBezTo>
                      <a:pt x="18300" y="4065"/>
                      <a:pt x="21600" y="10552"/>
                      <a:pt x="21600" y="17456"/>
                    </a:cubicBezTo>
                    <a:cubicBezTo>
                      <a:pt x="21600" y="22298"/>
                      <a:pt x="19972" y="27001"/>
                      <a:pt x="16978" y="30807"/>
                    </a:cubicBezTo>
                    <a:lnTo>
                      <a:pt x="0" y="17456"/>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7" name="Freeform 576"/>
              <p:cNvSpPr>
                <a:spLocks/>
              </p:cNvSpPr>
              <p:nvPr/>
            </p:nvSpPr>
            <p:spPr bwMode="auto">
              <a:xfrm>
                <a:off x="2614" y="1773"/>
                <a:ext cx="397" cy="82"/>
              </a:xfrm>
              <a:custGeom>
                <a:avLst/>
                <a:gdLst>
                  <a:gd name="T0" fmla="*/ 0 w 91"/>
                  <a:gd name="T1" fmla="*/ 83 h 87"/>
                  <a:gd name="T2" fmla="*/ 23 w 91"/>
                  <a:gd name="T3" fmla="*/ 86 h 87"/>
                  <a:gd name="T4" fmla="*/ 91 w 91"/>
                  <a:gd name="T5" fmla="*/ 20 h 87"/>
                  <a:gd name="T6" fmla="*/ 88 w 91"/>
                  <a:gd name="T7" fmla="*/ 0 h 87"/>
                  <a:gd name="T8" fmla="*/ 23 w 91"/>
                  <a:gd name="T9" fmla="*/ 20 h 87"/>
                  <a:gd name="T10" fmla="*/ 0 w 91"/>
                  <a:gd name="T11" fmla="*/ 83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8" name="Arc 472"/>
              <p:cNvSpPr>
                <a:spLocks/>
              </p:cNvSpPr>
              <p:nvPr/>
            </p:nvSpPr>
            <p:spPr bwMode="auto">
              <a:xfrm>
                <a:off x="2624" y="1774"/>
                <a:ext cx="383" cy="77"/>
              </a:xfrm>
              <a:custGeom>
                <a:avLst/>
                <a:gdLst>
                  <a:gd name="T0" fmla="*/ 370 w 28215"/>
                  <a:gd name="T1" fmla="*/ 0 h 28017"/>
                  <a:gd name="T2" fmla="*/ 0 w 28215"/>
                  <a:gd name="T3" fmla="*/ 74 h 28017"/>
                  <a:gd name="T4" fmla="*/ 90 w 28215"/>
                  <a:gd name="T5" fmla="*/ 18 h 28017"/>
                  <a:gd name="T6" fmla="*/ 0 60000 65536"/>
                  <a:gd name="T7" fmla="*/ 0 60000 65536"/>
                  <a:gd name="T8" fmla="*/ 0 60000 65536"/>
                  <a:gd name="T9" fmla="*/ 0 w 28215"/>
                  <a:gd name="T10" fmla="*/ 0 h 28017"/>
                  <a:gd name="T11" fmla="*/ 28215 w 28215"/>
                  <a:gd name="T12" fmla="*/ 28017 h 28017"/>
                </a:gdLst>
                <a:ahLst/>
                <a:cxnLst>
                  <a:cxn ang="T6">
                    <a:pos x="T0" y="T1"/>
                  </a:cxn>
                  <a:cxn ang="T7">
                    <a:pos x="T2" y="T3"/>
                  </a:cxn>
                  <a:cxn ang="T8">
                    <a:pos x="T4" y="T5"/>
                  </a:cxn>
                </a:cxnLst>
                <a:rect l="T9" t="T10" r="T11" b="T12"/>
                <a:pathLst>
                  <a:path w="28215" h="28017" fill="none" extrusionOk="0">
                    <a:moveTo>
                      <a:pt x="27239" y="0"/>
                    </a:moveTo>
                    <a:cubicBezTo>
                      <a:pt x="27886" y="2077"/>
                      <a:pt x="28215" y="4241"/>
                      <a:pt x="28215" y="6417"/>
                    </a:cubicBezTo>
                    <a:cubicBezTo>
                      <a:pt x="28215" y="18346"/>
                      <a:pt x="18544" y="28017"/>
                      <a:pt x="6615" y="28017"/>
                    </a:cubicBezTo>
                    <a:cubicBezTo>
                      <a:pt x="4369" y="28017"/>
                      <a:pt x="2137" y="27666"/>
                      <a:pt x="-1" y="26979"/>
                    </a:cubicBezTo>
                  </a:path>
                  <a:path w="28215" h="28017" stroke="0" extrusionOk="0">
                    <a:moveTo>
                      <a:pt x="27239" y="0"/>
                    </a:moveTo>
                    <a:cubicBezTo>
                      <a:pt x="27886" y="2077"/>
                      <a:pt x="28215" y="4241"/>
                      <a:pt x="28215" y="6417"/>
                    </a:cubicBezTo>
                    <a:cubicBezTo>
                      <a:pt x="28215" y="18346"/>
                      <a:pt x="18544" y="28017"/>
                      <a:pt x="6615" y="28017"/>
                    </a:cubicBezTo>
                    <a:cubicBezTo>
                      <a:pt x="4369" y="28017"/>
                      <a:pt x="2137" y="27666"/>
                      <a:pt x="-1" y="26979"/>
                    </a:cubicBezTo>
                    <a:lnTo>
                      <a:pt x="6615" y="6417"/>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9" name="Freeform 578"/>
              <p:cNvSpPr>
                <a:spLocks/>
              </p:cNvSpPr>
              <p:nvPr/>
            </p:nvSpPr>
            <p:spPr bwMode="auto">
              <a:xfrm>
                <a:off x="1252" y="1718"/>
                <a:ext cx="219" cy="77"/>
              </a:xfrm>
              <a:custGeom>
                <a:avLst/>
                <a:gdLst>
                  <a:gd name="T0" fmla="*/ 47 w 50"/>
                  <a:gd name="T1" fmla="*/ 0 h 82"/>
                  <a:gd name="T2" fmla="*/ 1 w 50"/>
                  <a:gd name="T3" fmla="*/ 42 h 82"/>
                  <a:gd name="T4" fmla="*/ 30 w 50"/>
                  <a:gd name="T5" fmla="*/ 82 h 82"/>
                  <a:gd name="T6" fmla="*/ 50 w 50"/>
                  <a:gd name="T7" fmla="*/ 43 h 82"/>
                  <a:gd name="T8" fmla="*/ 47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0" name="Arc 474"/>
              <p:cNvSpPr>
                <a:spLocks/>
              </p:cNvSpPr>
              <p:nvPr/>
            </p:nvSpPr>
            <p:spPr bwMode="auto">
              <a:xfrm>
                <a:off x="1261" y="1723"/>
                <a:ext cx="210" cy="70"/>
              </a:xfrm>
              <a:custGeom>
                <a:avLst/>
                <a:gdLst>
                  <a:gd name="T0" fmla="*/ 129 w 21600"/>
                  <a:gd name="T1" fmla="*/ 70 h 41496"/>
                  <a:gd name="T2" fmla="*/ 198 w 21600"/>
                  <a:gd name="T3" fmla="*/ 0 h 41496"/>
                  <a:gd name="T4" fmla="*/ 210 w 21600"/>
                  <a:gd name="T5" fmla="*/ 36 h 41496"/>
                  <a:gd name="T6" fmla="*/ 0 60000 65536"/>
                  <a:gd name="T7" fmla="*/ 0 60000 65536"/>
                  <a:gd name="T8" fmla="*/ 0 60000 65536"/>
                  <a:gd name="T9" fmla="*/ 0 w 21600"/>
                  <a:gd name="T10" fmla="*/ 0 h 41496"/>
                  <a:gd name="T11" fmla="*/ 21600 w 21600"/>
                  <a:gd name="T12" fmla="*/ 41496 h 41496"/>
                </a:gdLst>
                <a:ahLst/>
                <a:cxnLst>
                  <a:cxn ang="T6">
                    <a:pos x="T0" y="T1"/>
                  </a:cxn>
                  <a:cxn ang="T7">
                    <a:pos x="T2" y="T3"/>
                  </a:cxn>
                  <a:cxn ang="T8">
                    <a:pos x="T4" y="T5"/>
                  </a:cxn>
                </a:cxnLst>
                <a:rect l="T9" t="T10" r="T11" b="T12"/>
                <a:pathLst>
                  <a:path w="21600" h="41496" fill="none" extrusionOk="0">
                    <a:moveTo>
                      <a:pt x="13274" y="41496"/>
                    </a:moveTo>
                    <a:cubicBezTo>
                      <a:pt x="5234" y="38138"/>
                      <a:pt x="0" y="30278"/>
                      <a:pt x="0" y="21565"/>
                    </a:cubicBezTo>
                    <a:cubicBezTo>
                      <a:pt x="-1" y="10116"/>
                      <a:pt x="8932" y="656"/>
                      <a:pt x="20363" y="0"/>
                    </a:cubicBezTo>
                  </a:path>
                  <a:path w="21600" h="41496" stroke="0" extrusionOk="0">
                    <a:moveTo>
                      <a:pt x="13274" y="41496"/>
                    </a:moveTo>
                    <a:cubicBezTo>
                      <a:pt x="5234" y="38138"/>
                      <a:pt x="0" y="30278"/>
                      <a:pt x="0" y="21565"/>
                    </a:cubicBezTo>
                    <a:cubicBezTo>
                      <a:pt x="-1" y="10116"/>
                      <a:pt x="8932" y="656"/>
                      <a:pt x="20363" y="0"/>
                    </a:cubicBezTo>
                    <a:lnTo>
                      <a:pt x="21600" y="21565"/>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1" name="Freeform 580"/>
              <p:cNvSpPr>
                <a:spLocks/>
              </p:cNvSpPr>
              <p:nvPr/>
            </p:nvSpPr>
            <p:spPr bwMode="auto">
              <a:xfrm>
                <a:off x="1824" y="1823"/>
                <a:ext cx="803" cy="46"/>
              </a:xfrm>
              <a:custGeom>
                <a:avLst/>
                <a:gdLst>
                  <a:gd name="T0" fmla="*/ 0 w 184"/>
                  <a:gd name="T1" fmla="*/ 10 h 49"/>
                  <a:gd name="T2" fmla="*/ 100 w 184"/>
                  <a:gd name="T3" fmla="*/ 49 h 49"/>
                  <a:gd name="T4" fmla="*/ 184 w 184"/>
                  <a:gd name="T5" fmla="*/ 28 h 49"/>
                  <a:gd name="T6" fmla="*/ 100 w 184"/>
                  <a:gd name="T7" fmla="*/ 0 h 49"/>
                  <a:gd name="T8" fmla="*/ 0 w 184"/>
                  <a:gd name="T9" fmla="*/ 10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2" name="Arc 476"/>
              <p:cNvSpPr>
                <a:spLocks/>
              </p:cNvSpPr>
              <p:nvPr/>
            </p:nvSpPr>
            <p:spPr bwMode="auto">
              <a:xfrm>
                <a:off x="1829" y="1823"/>
                <a:ext cx="789" cy="43"/>
              </a:xfrm>
              <a:custGeom>
                <a:avLst/>
                <a:gdLst>
                  <a:gd name="T0" fmla="*/ 789 w 38446"/>
                  <a:gd name="T1" fmla="*/ 26 h 21600"/>
                  <a:gd name="T2" fmla="*/ 0 w 38446"/>
                  <a:gd name="T3" fmla="*/ 9 h 21600"/>
                  <a:gd name="T4" fmla="*/ 434 w 38446"/>
                  <a:gd name="T5" fmla="*/ 0 h 21600"/>
                  <a:gd name="T6" fmla="*/ 0 60000 65536"/>
                  <a:gd name="T7" fmla="*/ 0 60000 65536"/>
                  <a:gd name="T8" fmla="*/ 0 60000 65536"/>
                  <a:gd name="T9" fmla="*/ 0 w 38446"/>
                  <a:gd name="T10" fmla="*/ 0 h 21600"/>
                  <a:gd name="T11" fmla="*/ 38446 w 38446"/>
                  <a:gd name="T12" fmla="*/ 21600 h 21600"/>
                </a:gdLst>
                <a:ahLst/>
                <a:cxnLst>
                  <a:cxn ang="T6">
                    <a:pos x="T0" y="T1"/>
                  </a:cxn>
                  <a:cxn ang="T7">
                    <a:pos x="T2" y="T3"/>
                  </a:cxn>
                  <a:cxn ang="T8">
                    <a:pos x="T4" y="T5"/>
                  </a:cxn>
                </a:cxnLst>
                <a:rect l="T9" t="T10" r="T11" b="T12"/>
                <a:pathLst>
                  <a:path w="38446" h="21600" fill="none" extrusionOk="0">
                    <a:moveTo>
                      <a:pt x="38446" y="12903"/>
                    </a:moveTo>
                    <a:cubicBezTo>
                      <a:pt x="34370" y="18375"/>
                      <a:pt x="27947" y="21599"/>
                      <a:pt x="21124" y="21600"/>
                    </a:cubicBezTo>
                    <a:cubicBezTo>
                      <a:pt x="10931" y="21600"/>
                      <a:pt x="2126" y="14475"/>
                      <a:pt x="-1" y="4508"/>
                    </a:cubicBezTo>
                  </a:path>
                  <a:path w="38446" h="21600" stroke="0" extrusionOk="0">
                    <a:moveTo>
                      <a:pt x="38446" y="12903"/>
                    </a:moveTo>
                    <a:cubicBezTo>
                      <a:pt x="34370" y="18375"/>
                      <a:pt x="27947" y="21599"/>
                      <a:pt x="21124" y="21600"/>
                    </a:cubicBezTo>
                    <a:cubicBezTo>
                      <a:pt x="10931" y="21600"/>
                      <a:pt x="2126" y="14475"/>
                      <a:pt x="-1" y="4508"/>
                    </a:cubicBezTo>
                    <a:lnTo>
                      <a:pt x="21124" y="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sp>
        <p:nvSpPr>
          <p:cNvPr id="12" name="Text Box 512"/>
          <p:cNvSpPr txBox="1">
            <a:spLocks noChangeArrowheads="1"/>
          </p:cNvSpPr>
          <p:nvPr/>
        </p:nvSpPr>
        <p:spPr bwMode="auto">
          <a:xfrm>
            <a:off x="1949505" y="3604855"/>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A4</a:t>
            </a:r>
          </a:p>
        </p:txBody>
      </p:sp>
      <p:sp>
        <p:nvSpPr>
          <p:cNvPr id="13" name="Text Box 512"/>
          <p:cNvSpPr txBox="1">
            <a:spLocks noChangeArrowheads="1"/>
          </p:cNvSpPr>
          <p:nvPr/>
        </p:nvSpPr>
        <p:spPr bwMode="auto">
          <a:xfrm>
            <a:off x="1387515" y="3649781"/>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A3</a:t>
            </a:r>
          </a:p>
        </p:txBody>
      </p:sp>
      <p:sp>
        <p:nvSpPr>
          <p:cNvPr id="14" name="Text Box 512"/>
          <p:cNvSpPr txBox="1">
            <a:spLocks noChangeArrowheads="1"/>
          </p:cNvSpPr>
          <p:nvPr/>
        </p:nvSpPr>
        <p:spPr bwMode="auto">
          <a:xfrm>
            <a:off x="1995823" y="3115196"/>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A2</a:t>
            </a:r>
          </a:p>
        </p:txBody>
      </p:sp>
      <p:grpSp>
        <p:nvGrpSpPr>
          <p:cNvPr id="7" name="グループ化 355"/>
          <p:cNvGrpSpPr/>
          <p:nvPr/>
        </p:nvGrpSpPr>
        <p:grpSpPr>
          <a:xfrm>
            <a:off x="1429560" y="3434771"/>
            <a:ext cx="267892" cy="267893"/>
            <a:chOff x="1571604" y="3357562"/>
            <a:chExt cx="803276" cy="785812"/>
          </a:xfrm>
        </p:grpSpPr>
        <p:sp>
          <p:nvSpPr>
            <p:cNvPr id="554" name="Freeform 553"/>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5" name="Freeform 554"/>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6" name="Freeform 555"/>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7" name="Freeform 556"/>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8" name="Rectangle 557"/>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9" name="Rectangle 558"/>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0" name="Freeform 559"/>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1" name="Freeform 560"/>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2" name="Freeform 561"/>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3" name="Freeform 562"/>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sp>
        <p:nvSpPr>
          <p:cNvPr id="16" name="Text Box 512"/>
          <p:cNvSpPr txBox="1">
            <a:spLocks noChangeArrowheads="1"/>
          </p:cNvSpPr>
          <p:nvPr/>
        </p:nvSpPr>
        <p:spPr bwMode="auto">
          <a:xfrm>
            <a:off x="783587" y="3661400"/>
            <a:ext cx="723276"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00" b="1" kern="0" dirty="0">
                <a:solidFill>
                  <a:srgbClr val="000000"/>
                </a:solidFill>
                <a:ea typeface="MS UI Gothic" pitchFamily="34" charset="-128"/>
              </a:rPr>
              <a:t>Domain A</a:t>
            </a:r>
          </a:p>
        </p:txBody>
      </p:sp>
      <p:sp>
        <p:nvSpPr>
          <p:cNvPr id="17" name="Text Box 512"/>
          <p:cNvSpPr txBox="1">
            <a:spLocks noChangeArrowheads="1"/>
          </p:cNvSpPr>
          <p:nvPr/>
        </p:nvSpPr>
        <p:spPr bwMode="auto">
          <a:xfrm>
            <a:off x="3782764" y="2161910"/>
            <a:ext cx="723276"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00" b="1" kern="0" dirty="0">
                <a:solidFill>
                  <a:srgbClr val="000000"/>
                </a:solidFill>
                <a:ea typeface="MS UI Gothic" pitchFamily="34" charset="-128"/>
              </a:rPr>
              <a:t>Domain B</a:t>
            </a:r>
          </a:p>
        </p:txBody>
      </p:sp>
      <p:grpSp>
        <p:nvGrpSpPr>
          <p:cNvPr id="22" name="Group 19"/>
          <p:cNvGrpSpPr>
            <a:grpSpLocks/>
          </p:cNvGrpSpPr>
          <p:nvPr/>
        </p:nvGrpSpPr>
        <p:grpSpPr bwMode="auto">
          <a:xfrm>
            <a:off x="903051" y="3092944"/>
            <a:ext cx="267893" cy="267893"/>
            <a:chOff x="1460" y="1385"/>
            <a:chExt cx="510" cy="499"/>
          </a:xfrm>
        </p:grpSpPr>
        <p:sp>
          <p:nvSpPr>
            <p:cNvPr id="528" name="AutoShape 211"/>
            <p:cNvSpPr>
              <a:spLocks noChangeAspect="1" noChangeArrowheads="1" noTextEdit="1"/>
            </p:cNvSpPr>
            <p:nvPr/>
          </p:nvSpPr>
          <p:spPr bwMode="auto">
            <a:xfrm>
              <a:off x="1460" y="1385"/>
              <a:ext cx="510" cy="49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25" name="Group 528"/>
            <p:cNvGrpSpPr>
              <a:grpSpLocks/>
            </p:cNvGrpSpPr>
            <p:nvPr/>
          </p:nvGrpSpPr>
          <p:grpSpPr bwMode="auto">
            <a:xfrm>
              <a:off x="1460" y="1385"/>
              <a:ext cx="506" cy="495"/>
              <a:chOff x="1680" y="1488"/>
              <a:chExt cx="506" cy="495"/>
            </a:xfrm>
          </p:grpSpPr>
          <p:sp>
            <p:nvSpPr>
              <p:cNvPr id="535" name="Freeform 534"/>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6" name="Freeform 535"/>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7" name="Freeform 536"/>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8" name="Freeform 537"/>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9" name="Rectangle 538"/>
              <p:cNvSpPr>
                <a:spLocks noChangeArrowheads="1"/>
              </p:cNvSpPr>
              <p:nvPr/>
            </p:nvSpPr>
            <p:spPr bwMode="auto">
              <a:xfrm>
                <a:off x="1680" y="1604"/>
                <a:ext cx="387" cy="379"/>
              </a:xfrm>
              <a:prstGeom prst="rect">
                <a:avLst/>
              </a:prstGeom>
              <a:solidFill>
                <a:srgbClr val="0096D5"/>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40" name="Rectangle 539"/>
              <p:cNvSpPr>
                <a:spLocks noChangeArrowheads="1"/>
              </p:cNvSpPr>
              <p:nvPr/>
            </p:nvSpPr>
            <p:spPr bwMode="auto">
              <a:xfrm>
                <a:off x="1682" y="1606"/>
                <a:ext cx="383" cy="375"/>
              </a:xfrm>
              <a:prstGeom prst="rect">
                <a:avLst/>
              </a:prstGeom>
              <a:solidFill>
                <a:srgbClr val="0096D5"/>
              </a:solidFill>
              <a:ln w="6350">
                <a:solidFill>
                  <a:srgbClr val="AAE6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27" name="Group 529"/>
            <p:cNvGrpSpPr>
              <a:grpSpLocks/>
            </p:cNvGrpSpPr>
            <p:nvPr/>
          </p:nvGrpSpPr>
          <p:grpSpPr bwMode="auto">
            <a:xfrm>
              <a:off x="1488" y="1536"/>
              <a:ext cx="341" cy="327"/>
              <a:chOff x="1708" y="1639"/>
              <a:chExt cx="341" cy="327"/>
            </a:xfrm>
          </p:grpSpPr>
          <p:sp>
            <p:nvSpPr>
              <p:cNvPr id="531" name="Freeform 530"/>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2" name="Freeform 531"/>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3" name="Freeform 532"/>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4" name="Freeform 533"/>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29" name="グループ化 310"/>
          <p:cNvGrpSpPr/>
          <p:nvPr/>
        </p:nvGrpSpPr>
        <p:grpSpPr>
          <a:xfrm>
            <a:off x="2221908" y="2918572"/>
            <a:ext cx="267892" cy="267893"/>
            <a:chOff x="1571604" y="3357562"/>
            <a:chExt cx="803276" cy="785812"/>
          </a:xfrm>
        </p:grpSpPr>
        <p:sp>
          <p:nvSpPr>
            <p:cNvPr id="518" name="Freeform 517"/>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9" name="Freeform 51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0" name="Freeform 519"/>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1" name="Freeform 52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2" name="Rectangle 521"/>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3" name="Rectangle 522"/>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4" name="Freeform 523"/>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5" name="Freeform 52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6" name="Freeform 525"/>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7" name="Freeform 52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0" name="グループ化 431"/>
          <p:cNvGrpSpPr/>
          <p:nvPr/>
        </p:nvGrpSpPr>
        <p:grpSpPr>
          <a:xfrm>
            <a:off x="3584233" y="1976141"/>
            <a:ext cx="267907" cy="233821"/>
            <a:chOff x="7429500" y="2857500"/>
            <a:chExt cx="809625" cy="792163"/>
          </a:xfrm>
        </p:grpSpPr>
        <p:sp>
          <p:nvSpPr>
            <p:cNvPr id="486"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32" name="Group 486"/>
            <p:cNvGrpSpPr>
              <a:grpSpLocks/>
            </p:cNvGrpSpPr>
            <p:nvPr/>
          </p:nvGrpSpPr>
          <p:grpSpPr bwMode="auto">
            <a:xfrm>
              <a:off x="7429519" y="2857500"/>
              <a:ext cx="803277" cy="785813"/>
              <a:chOff x="4680" y="1800"/>
              <a:chExt cx="506" cy="495"/>
            </a:xfrm>
          </p:grpSpPr>
          <p:sp>
            <p:nvSpPr>
              <p:cNvPr id="512" name="Freeform 511"/>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3" name="Freeform 512"/>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4" name="Freeform 513"/>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5" name="Freeform 514"/>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6" name="Rectangle 515"/>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7" name="Rectangle 516"/>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3" name="Group 487"/>
            <p:cNvGrpSpPr>
              <a:grpSpLocks/>
            </p:cNvGrpSpPr>
            <p:nvPr/>
          </p:nvGrpSpPr>
          <p:grpSpPr bwMode="auto">
            <a:xfrm>
              <a:off x="7518400" y="2863850"/>
              <a:ext cx="620713" cy="166688"/>
              <a:chOff x="4736" y="1804"/>
              <a:chExt cx="391" cy="105"/>
            </a:xfrm>
          </p:grpSpPr>
          <p:grpSp>
            <p:nvGrpSpPr>
              <p:cNvPr id="34" name="Group 493"/>
              <p:cNvGrpSpPr>
                <a:grpSpLocks/>
              </p:cNvGrpSpPr>
              <p:nvPr/>
            </p:nvGrpSpPr>
            <p:grpSpPr bwMode="auto">
              <a:xfrm>
                <a:off x="4736" y="1804"/>
                <a:ext cx="387" cy="101"/>
                <a:chOff x="4736" y="1804"/>
                <a:chExt cx="387" cy="101"/>
              </a:xfrm>
            </p:grpSpPr>
            <p:sp>
              <p:nvSpPr>
                <p:cNvPr id="504" name="Freeform 503"/>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5" name="Freeform 504"/>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6" name="Freeform 505"/>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7" name="Freeform 506"/>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8" name="Freeform 507"/>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9" name="Freeform 508"/>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0" name="Freeform 509"/>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1" name="Freeform 510"/>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5" name="Group 494"/>
              <p:cNvGrpSpPr>
                <a:grpSpLocks/>
              </p:cNvGrpSpPr>
              <p:nvPr/>
            </p:nvGrpSpPr>
            <p:grpSpPr bwMode="auto">
              <a:xfrm>
                <a:off x="4740" y="1807"/>
                <a:ext cx="387" cy="102"/>
                <a:chOff x="4740" y="1807"/>
                <a:chExt cx="387" cy="102"/>
              </a:xfrm>
            </p:grpSpPr>
            <p:sp>
              <p:nvSpPr>
                <p:cNvPr id="496" name="Freeform 495"/>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7" name="Freeform 496"/>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8" name="Freeform 497"/>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9" name="Freeform 498"/>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0" name="Freeform 499"/>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1" name="Freeform 500"/>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2" name="Freeform 501"/>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3" name="Freeform 502"/>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36" name="Group 488"/>
            <p:cNvGrpSpPr>
              <a:grpSpLocks/>
            </p:cNvGrpSpPr>
            <p:nvPr/>
          </p:nvGrpSpPr>
          <p:grpSpPr bwMode="auto">
            <a:xfrm>
              <a:off x="7473950" y="3097213"/>
              <a:ext cx="541338" cy="519113"/>
              <a:chOff x="4708" y="1951"/>
              <a:chExt cx="341" cy="327"/>
            </a:xfrm>
          </p:grpSpPr>
          <p:sp>
            <p:nvSpPr>
              <p:cNvPr id="490" name="Freeform 489"/>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1" name="Freeform 490"/>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2" name="Freeform 491"/>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3" name="Freeform 492"/>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37" name="グループ化 612"/>
          <p:cNvGrpSpPr/>
          <p:nvPr/>
        </p:nvGrpSpPr>
        <p:grpSpPr>
          <a:xfrm>
            <a:off x="3704474" y="2418809"/>
            <a:ext cx="267907" cy="233821"/>
            <a:chOff x="7429500" y="2857500"/>
            <a:chExt cx="809625" cy="792163"/>
          </a:xfrm>
        </p:grpSpPr>
        <p:sp>
          <p:nvSpPr>
            <p:cNvPr id="422"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38" name="Group 422"/>
            <p:cNvGrpSpPr>
              <a:grpSpLocks/>
            </p:cNvGrpSpPr>
            <p:nvPr/>
          </p:nvGrpSpPr>
          <p:grpSpPr bwMode="auto">
            <a:xfrm>
              <a:off x="7429519" y="2857500"/>
              <a:ext cx="803277" cy="785813"/>
              <a:chOff x="4680" y="1800"/>
              <a:chExt cx="506" cy="495"/>
            </a:xfrm>
          </p:grpSpPr>
          <p:sp>
            <p:nvSpPr>
              <p:cNvPr id="448" name="Freeform 447"/>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9" name="Freeform 448"/>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50" name="Freeform 449"/>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51" name="Freeform 450"/>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52" name="Rectangle 451"/>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53" name="Rectangle 452"/>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9" name="Group 423"/>
            <p:cNvGrpSpPr>
              <a:grpSpLocks/>
            </p:cNvGrpSpPr>
            <p:nvPr/>
          </p:nvGrpSpPr>
          <p:grpSpPr bwMode="auto">
            <a:xfrm>
              <a:off x="7518400" y="2863850"/>
              <a:ext cx="620713" cy="166688"/>
              <a:chOff x="4736" y="1804"/>
              <a:chExt cx="391" cy="105"/>
            </a:xfrm>
          </p:grpSpPr>
          <p:grpSp>
            <p:nvGrpSpPr>
              <p:cNvPr id="40" name="Group 429"/>
              <p:cNvGrpSpPr>
                <a:grpSpLocks/>
              </p:cNvGrpSpPr>
              <p:nvPr/>
            </p:nvGrpSpPr>
            <p:grpSpPr bwMode="auto">
              <a:xfrm>
                <a:off x="4736" y="1804"/>
                <a:ext cx="387" cy="101"/>
                <a:chOff x="4736" y="1804"/>
                <a:chExt cx="387" cy="101"/>
              </a:xfrm>
            </p:grpSpPr>
            <p:sp>
              <p:nvSpPr>
                <p:cNvPr id="440" name="Freeform 439"/>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1" name="Freeform 440"/>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2" name="Freeform 441"/>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3" name="Freeform 442"/>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4" name="Freeform 443"/>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5" name="Freeform 444"/>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6" name="Freeform 445"/>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7" name="Freeform 446"/>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41" name="Group 430"/>
              <p:cNvGrpSpPr>
                <a:grpSpLocks/>
              </p:cNvGrpSpPr>
              <p:nvPr/>
            </p:nvGrpSpPr>
            <p:grpSpPr bwMode="auto">
              <a:xfrm>
                <a:off x="4740" y="1807"/>
                <a:ext cx="387" cy="102"/>
                <a:chOff x="4740" y="1807"/>
                <a:chExt cx="387" cy="102"/>
              </a:xfrm>
            </p:grpSpPr>
            <p:sp>
              <p:nvSpPr>
                <p:cNvPr id="432" name="Freeform 431"/>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3" name="Freeform 432"/>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4" name="Freeform 433"/>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5" name="Freeform 434"/>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6" name="Freeform 435"/>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7" name="Freeform 436"/>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8" name="Freeform 437"/>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9" name="Freeform 438"/>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42" name="Group 424"/>
            <p:cNvGrpSpPr>
              <a:grpSpLocks/>
            </p:cNvGrpSpPr>
            <p:nvPr/>
          </p:nvGrpSpPr>
          <p:grpSpPr bwMode="auto">
            <a:xfrm>
              <a:off x="7473950" y="3097213"/>
              <a:ext cx="541338" cy="519113"/>
              <a:chOff x="4708" y="1951"/>
              <a:chExt cx="341" cy="327"/>
            </a:xfrm>
          </p:grpSpPr>
          <p:sp>
            <p:nvSpPr>
              <p:cNvPr id="426" name="Freeform 425"/>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7" name="Freeform 426"/>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8" name="Freeform 427"/>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9" name="Freeform 428"/>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sp>
        <p:nvSpPr>
          <p:cNvPr id="31" name="Text Box 512"/>
          <p:cNvSpPr txBox="1">
            <a:spLocks noChangeArrowheads="1"/>
          </p:cNvSpPr>
          <p:nvPr/>
        </p:nvSpPr>
        <p:spPr bwMode="auto">
          <a:xfrm>
            <a:off x="3805846" y="1954161"/>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B1</a:t>
            </a:r>
          </a:p>
        </p:txBody>
      </p:sp>
      <p:sp>
        <p:nvSpPr>
          <p:cNvPr id="56" name="Text Box 512"/>
          <p:cNvSpPr txBox="1">
            <a:spLocks noChangeArrowheads="1"/>
          </p:cNvSpPr>
          <p:nvPr/>
        </p:nvSpPr>
        <p:spPr bwMode="auto">
          <a:xfrm>
            <a:off x="979769" y="2913898"/>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A1</a:t>
            </a:r>
          </a:p>
        </p:txBody>
      </p:sp>
      <p:sp>
        <p:nvSpPr>
          <p:cNvPr id="57" name="Text Box 512"/>
          <p:cNvSpPr txBox="1">
            <a:spLocks noChangeArrowheads="1"/>
          </p:cNvSpPr>
          <p:nvPr/>
        </p:nvSpPr>
        <p:spPr bwMode="auto">
          <a:xfrm>
            <a:off x="3962637" y="2522100"/>
            <a:ext cx="390574" cy="230832"/>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B2</a:t>
            </a:r>
          </a:p>
        </p:txBody>
      </p:sp>
      <p:sp>
        <p:nvSpPr>
          <p:cNvPr id="58" name="Text Box 512"/>
          <p:cNvSpPr txBox="1">
            <a:spLocks noChangeArrowheads="1"/>
          </p:cNvSpPr>
          <p:nvPr/>
        </p:nvSpPr>
        <p:spPr bwMode="auto">
          <a:xfrm>
            <a:off x="4670389" y="1907766"/>
            <a:ext cx="279257" cy="369332"/>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B3</a:t>
            </a:r>
          </a:p>
        </p:txBody>
      </p:sp>
      <p:sp>
        <p:nvSpPr>
          <p:cNvPr id="103" name="Text Box 512"/>
          <p:cNvSpPr txBox="1">
            <a:spLocks noChangeArrowheads="1"/>
          </p:cNvSpPr>
          <p:nvPr/>
        </p:nvSpPr>
        <p:spPr bwMode="auto">
          <a:xfrm>
            <a:off x="1117711" y="2211801"/>
            <a:ext cx="1319592" cy="3693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00" b="1" kern="0" dirty="0">
                <a:solidFill>
                  <a:srgbClr val="000000"/>
                </a:solidFill>
                <a:ea typeface="MS UI Gothic" pitchFamily="34" charset="-128"/>
              </a:rPr>
              <a:t>Domain controller A </a:t>
            </a:r>
          </a:p>
          <a:p>
            <a:pPr algn="ctr">
              <a:defRPr/>
            </a:pPr>
            <a:r>
              <a:rPr lang="en-US" altLang="zh-CN" sz="900" b="1" kern="0" dirty="0">
                <a:solidFill>
                  <a:srgbClr val="000000"/>
                </a:solidFill>
                <a:ea typeface="MS UI Gothic" pitchFamily="34" charset="-128"/>
              </a:rPr>
              <a:t>(for Domain A)</a:t>
            </a:r>
          </a:p>
        </p:txBody>
      </p:sp>
      <p:pic>
        <p:nvPicPr>
          <p:cNvPr id="104" name="Picture 103" descr="MainframeApr99"/>
          <p:cNvPicPr>
            <a:picLocks noChangeAspect="1" noChangeArrowheads="1"/>
          </p:cNvPicPr>
          <p:nvPr/>
        </p:nvPicPr>
        <p:blipFill>
          <a:blip r:embed="rId3" cstate="print"/>
          <a:srcRect/>
          <a:stretch>
            <a:fillRect/>
          </a:stretch>
        </p:blipFill>
        <p:spPr bwMode="auto">
          <a:xfrm>
            <a:off x="4222086" y="1546072"/>
            <a:ext cx="326536" cy="358831"/>
          </a:xfrm>
          <a:prstGeom prst="rect">
            <a:avLst/>
          </a:prstGeom>
          <a:noFill/>
          <a:ln w="9525">
            <a:noFill/>
            <a:miter lim="800000"/>
            <a:headEnd/>
            <a:tailEnd/>
          </a:ln>
        </p:spPr>
      </p:pic>
      <p:sp>
        <p:nvSpPr>
          <p:cNvPr id="105" name="Text Box 512"/>
          <p:cNvSpPr txBox="1">
            <a:spLocks noChangeArrowheads="1"/>
          </p:cNvSpPr>
          <p:nvPr/>
        </p:nvSpPr>
        <p:spPr bwMode="auto">
          <a:xfrm>
            <a:off x="3854021" y="1379402"/>
            <a:ext cx="128753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Domain controller B</a:t>
            </a:r>
          </a:p>
        </p:txBody>
      </p:sp>
      <p:sp>
        <p:nvSpPr>
          <p:cNvPr id="601" name="AutoShape 449"/>
          <p:cNvSpPr>
            <a:spLocks noChangeAspect="1" noChangeArrowheads="1" noTextEdit="1"/>
          </p:cNvSpPr>
          <p:nvPr/>
        </p:nvSpPr>
        <p:spPr bwMode="auto">
          <a:xfrm>
            <a:off x="6046999" y="2626359"/>
            <a:ext cx="1982405" cy="112514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44" name="Group 564"/>
          <p:cNvGrpSpPr>
            <a:grpSpLocks/>
          </p:cNvGrpSpPr>
          <p:nvPr/>
        </p:nvGrpSpPr>
        <p:grpSpPr bwMode="auto">
          <a:xfrm>
            <a:off x="6056781" y="2640423"/>
            <a:ext cx="1958494" cy="1097020"/>
            <a:chOff x="1257" y="1635"/>
            <a:chExt cx="1802" cy="234"/>
          </a:xfrm>
        </p:grpSpPr>
        <p:sp>
          <p:nvSpPr>
            <p:cNvPr id="641" name="Oval 640"/>
            <p:cNvSpPr>
              <a:spLocks noChangeArrowheads="1"/>
            </p:cNvSpPr>
            <p:nvPr/>
          </p:nvSpPr>
          <p:spPr bwMode="auto">
            <a:xfrm>
              <a:off x="1872" y="1635"/>
              <a:ext cx="785"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2" name="Oval 641"/>
            <p:cNvSpPr>
              <a:spLocks noChangeArrowheads="1"/>
            </p:cNvSpPr>
            <p:nvPr/>
          </p:nvSpPr>
          <p:spPr bwMode="auto">
            <a:xfrm>
              <a:off x="1440" y="1660"/>
              <a:ext cx="602"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3" name="Oval 642"/>
            <p:cNvSpPr>
              <a:spLocks noChangeArrowheads="1"/>
            </p:cNvSpPr>
            <p:nvPr/>
          </p:nvSpPr>
          <p:spPr bwMode="auto">
            <a:xfrm>
              <a:off x="1257" y="1719"/>
              <a:ext cx="406" cy="79"/>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4" name="Oval 643"/>
            <p:cNvSpPr>
              <a:spLocks noChangeArrowheads="1"/>
            </p:cNvSpPr>
            <p:nvPr/>
          </p:nvSpPr>
          <p:spPr bwMode="auto">
            <a:xfrm>
              <a:off x="1379" y="1753"/>
              <a:ext cx="611" cy="8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5" name="Oval 644"/>
            <p:cNvSpPr>
              <a:spLocks noChangeArrowheads="1"/>
            </p:cNvSpPr>
            <p:nvPr/>
          </p:nvSpPr>
          <p:spPr bwMode="auto">
            <a:xfrm>
              <a:off x="1811" y="1768"/>
              <a:ext cx="912" cy="101"/>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6" name="Oval 645"/>
            <p:cNvSpPr>
              <a:spLocks noChangeArrowheads="1"/>
            </p:cNvSpPr>
            <p:nvPr/>
          </p:nvSpPr>
          <p:spPr bwMode="auto">
            <a:xfrm>
              <a:off x="2391" y="1663"/>
              <a:ext cx="585"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7" name="Oval 646"/>
            <p:cNvSpPr>
              <a:spLocks noChangeArrowheads="1"/>
            </p:cNvSpPr>
            <p:nvPr/>
          </p:nvSpPr>
          <p:spPr bwMode="auto">
            <a:xfrm>
              <a:off x="2479" y="1712"/>
              <a:ext cx="580"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8" name="Oval 647"/>
            <p:cNvSpPr>
              <a:spLocks noChangeArrowheads="1"/>
            </p:cNvSpPr>
            <p:nvPr/>
          </p:nvSpPr>
          <p:spPr bwMode="auto">
            <a:xfrm>
              <a:off x="2426" y="1728"/>
              <a:ext cx="576" cy="125"/>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9" name="Oval 648"/>
            <p:cNvSpPr>
              <a:spLocks noChangeArrowheads="1"/>
            </p:cNvSpPr>
            <p:nvPr/>
          </p:nvSpPr>
          <p:spPr bwMode="auto">
            <a:xfrm>
              <a:off x="1584" y="1690"/>
              <a:ext cx="1169" cy="12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45" name="Group 565"/>
          <p:cNvGrpSpPr>
            <a:grpSpLocks/>
          </p:cNvGrpSpPr>
          <p:nvPr/>
        </p:nvGrpSpPr>
        <p:grpSpPr bwMode="auto">
          <a:xfrm>
            <a:off x="6051347" y="2631048"/>
            <a:ext cx="1968275" cy="1106396"/>
            <a:chOff x="1252" y="1633"/>
            <a:chExt cx="1811" cy="236"/>
          </a:xfrm>
        </p:grpSpPr>
        <p:sp>
          <p:nvSpPr>
            <p:cNvPr id="605" name="Freeform 604"/>
            <p:cNvSpPr>
              <a:spLocks/>
            </p:cNvSpPr>
            <p:nvPr/>
          </p:nvSpPr>
          <p:spPr bwMode="auto">
            <a:xfrm>
              <a:off x="1889" y="1633"/>
              <a:ext cx="747" cy="50"/>
            </a:xfrm>
            <a:custGeom>
              <a:avLst/>
              <a:gdLst>
                <a:gd name="T0" fmla="*/ 171 w 171"/>
                <a:gd name="T1" fmla="*/ 33 h 53"/>
                <a:gd name="T2" fmla="*/ 87 w 171"/>
                <a:gd name="T3" fmla="*/ 1 h 53"/>
                <a:gd name="T4" fmla="*/ 0 w 171"/>
                <a:gd name="T5" fmla="*/ 36 h 53"/>
                <a:gd name="T6" fmla="*/ 87 w 171"/>
                <a:gd name="T7" fmla="*/ 53 h 53"/>
                <a:gd name="T8" fmla="*/ 171 w 171"/>
                <a:gd name="T9" fmla="*/ 33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13" name="Arc 462"/>
            <p:cNvSpPr>
              <a:spLocks/>
            </p:cNvSpPr>
            <p:nvPr/>
          </p:nvSpPr>
          <p:spPr bwMode="auto">
            <a:xfrm>
              <a:off x="1899" y="1638"/>
              <a:ext cx="730" cy="45"/>
            </a:xfrm>
            <a:custGeom>
              <a:avLst/>
              <a:gdLst>
                <a:gd name="T0" fmla="*/ 0 w 40120"/>
                <a:gd name="T1" fmla="*/ 30 h 21600"/>
                <a:gd name="T2" fmla="*/ 730 w 40120"/>
                <a:gd name="T3" fmla="*/ 27 h 21600"/>
                <a:gd name="T4" fmla="*/ 370 w 40120"/>
                <a:gd name="T5" fmla="*/ 45 h 21600"/>
                <a:gd name="T6" fmla="*/ 0 60000 65536"/>
                <a:gd name="T7" fmla="*/ 0 60000 65536"/>
                <a:gd name="T8" fmla="*/ 0 60000 65536"/>
                <a:gd name="T9" fmla="*/ 0 w 40120"/>
                <a:gd name="T10" fmla="*/ 0 h 21600"/>
                <a:gd name="T11" fmla="*/ 40120 w 40120"/>
                <a:gd name="T12" fmla="*/ 21600 h 21600"/>
              </a:gdLst>
              <a:ahLst/>
              <a:cxnLst>
                <a:cxn ang="T6">
                  <a:pos x="T0" y="T1"/>
                </a:cxn>
                <a:cxn ang="T7">
                  <a:pos x="T2" y="T3"/>
                </a:cxn>
                <a:cxn ang="T8">
                  <a:pos x="T4" y="T5"/>
                </a:cxn>
              </a:cxnLst>
              <a:rect l="T9" t="T10" r="T11" b="T12"/>
              <a:pathLst>
                <a:path w="40120" h="21600" fill="none" extrusionOk="0">
                  <a:moveTo>
                    <a:pt x="-1" y="14245"/>
                  </a:moveTo>
                  <a:cubicBezTo>
                    <a:pt x="3095" y="5695"/>
                    <a:pt x="11215" y="-1"/>
                    <a:pt x="20309" y="0"/>
                  </a:cubicBezTo>
                  <a:cubicBezTo>
                    <a:pt x="28910" y="0"/>
                    <a:pt x="36691" y="5103"/>
                    <a:pt x="40119" y="12992"/>
                  </a:cubicBezTo>
                </a:path>
                <a:path w="40120" h="21600" stroke="0" extrusionOk="0">
                  <a:moveTo>
                    <a:pt x="-1" y="14245"/>
                  </a:moveTo>
                  <a:cubicBezTo>
                    <a:pt x="3095" y="5695"/>
                    <a:pt x="11215" y="-1"/>
                    <a:pt x="20309" y="0"/>
                  </a:cubicBezTo>
                  <a:cubicBezTo>
                    <a:pt x="28910" y="0"/>
                    <a:pt x="36691" y="5103"/>
                    <a:pt x="40119" y="12992"/>
                  </a:cubicBezTo>
                  <a:lnTo>
                    <a:pt x="20309"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22" name="Freeform 621"/>
            <p:cNvSpPr>
              <a:spLocks/>
            </p:cNvSpPr>
            <p:nvPr/>
          </p:nvSpPr>
          <p:spPr bwMode="auto">
            <a:xfrm>
              <a:off x="1436" y="1659"/>
              <a:ext cx="467" cy="60"/>
            </a:xfrm>
            <a:custGeom>
              <a:avLst/>
              <a:gdLst>
                <a:gd name="T0" fmla="*/ 107 w 107"/>
                <a:gd name="T1" fmla="*/ 7 h 63"/>
                <a:gd name="T2" fmla="*/ 70 w 107"/>
                <a:gd name="T3" fmla="*/ 0 h 63"/>
                <a:gd name="T4" fmla="*/ 1 w 107"/>
                <a:gd name="T5" fmla="*/ 52 h 63"/>
                <a:gd name="T6" fmla="*/ 2 w 107"/>
                <a:gd name="T7" fmla="*/ 63 h 63"/>
                <a:gd name="T8" fmla="*/ 70 w 107"/>
                <a:gd name="T9" fmla="*/ 52 h 63"/>
                <a:gd name="T10" fmla="*/ 107 w 107"/>
                <a:gd name="T11" fmla="*/ 7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28" name="Arc 464"/>
            <p:cNvSpPr>
              <a:spLocks/>
            </p:cNvSpPr>
            <p:nvPr/>
          </p:nvSpPr>
          <p:spPr bwMode="auto">
            <a:xfrm>
              <a:off x="1444" y="1663"/>
              <a:ext cx="450" cy="55"/>
            </a:xfrm>
            <a:custGeom>
              <a:avLst/>
              <a:gdLst>
                <a:gd name="T0" fmla="*/ 8 w 32441"/>
                <a:gd name="T1" fmla="*/ 55 h 26528"/>
                <a:gd name="T2" fmla="*/ 450 w 32441"/>
                <a:gd name="T3" fmla="*/ 6 h 26528"/>
                <a:gd name="T4" fmla="*/ 300 w 32441"/>
                <a:gd name="T5" fmla="*/ 45 h 26528"/>
                <a:gd name="T6" fmla="*/ 0 60000 65536"/>
                <a:gd name="T7" fmla="*/ 0 60000 65536"/>
                <a:gd name="T8" fmla="*/ 0 60000 65536"/>
                <a:gd name="T9" fmla="*/ 0 w 32441"/>
                <a:gd name="T10" fmla="*/ 0 h 26528"/>
                <a:gd name="T11" fmla="*/ 32441 w 32441"/>
                <a:gd name="T12" fmla="*/ 26528 h 26528"/>
              </a:gdLst>
              <a:ahLst/>
              <a:cxnLst>
                <a:cxn ang="T6">
                  <a:pos x="T0" y="T1"/>
                </a:cxn>
                <a:cxn ang="T7">
                  <a:pos x="T2" y="T3"/>
                </a:cxn>
                <a:cxn ang="T8">
                  <a:pos x="T4" y="T5"/>
                </a:cxn>
              </a:cxnLst>
              <a:rect l="T9" t="T10" r="T11" b="T12"/>
              <a:pathLst>
                <a:path w="32441" h="26528" fill="none" extrusionOk="0">
                  <a:moveTo>
                    <a:pt x="569" y="26528"/>
                  </a:moveTo>
                  <a:cubicBezTo>
                    <a:pt x="191" y="24912"/>
                    <a:pt x="0" y="23259"/>
                    <a:pt x="0" y="21600"/>
                  </a:cubicBezTo>
                  <a:cubicBezTo>
                    <a:pt x="0" y="9670"/>
                    <a:pt x="9670" y="0"/>
                    <a:pt x="21600" y="0"/>
                  </a:cubicBezTo>
                  <a:cubicBezTo>
                    <a:pt x="25407" y="-1"/>
                    <a:pt x="29147" y="1006"/>
                    <a:pt x="32441" y="2917"/>
                  </a:cubicBezTo>
                </a:path>
                <a:path w="32441" h="26528" stroke="0" extrusionOk="0">
                  <a:moveTo>
                    <a:pt x="569" y="26528"/>
                  </a:moveTo>
                  <a:cubicBezTo>
                    <a:pt x="191" y="24912"/>
                    <a:pt x="0" y="23259"/>
                    <a:pt x="0" y="21600"/>
                  </a:cubicBezTo>
                  <a:cubicBezTo>
                    <a:pt x="0" y="9670"/>
                    <a:pt x="9670" y="0"/>
                    <a:pt x="21600" y="0"/>
                  </a:cubicBezTo>
                  <a:cubicBezTo>
                    <a:pt x="25407" y="-1"/>
                    <a:pt x="29147" y="1006"/>
                    <a:pt x="32441" y="2917"/>
                  </a:cubicBezTo>
                  <a:lnTo>
                    <a:pt x="21600"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29" name="Freeform 628"/>
            <p:cNvSpPr>
              <a:spLocks/>
            </p:cNvSpPr>
            <p:nvPr/>
          </p:nvSpPr>
          <p:spPr bwMode="auto">
            <a:xfrm>
              <a:off x="1375" y="1793"/>
              <a:ext cx="466" cy="47"/>
            </a:xfrm>
            <a:custGeom>
              <a:avLst/>
              <a:gdLst>
                <a:gd name="T0" fmla="*/ 0 w 107"/>
                <a:gd name="T1" fmla="*/ 0 h 50"/>
                <a:gd name="T2" fmla="*/ 0 w 107"/>
                <a:gd name="T3" fmla="*/ 2 h 50"/>
                <a:gd name="T4" fmla="*/ 72 w 107"/>
                <a:gd name="T5" fmla="*/ 50 h 50"/>
                <a:gd name="T6" fmla="*/ 107 w 107"/>
                <a:gd name="T7" fmla="*/ 44 h 50"/>
                <a:gd name="T8" fmla="*/ 72 w 107"/>
                <a:gd name="T9" fmla="*/ 3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0" name="Arc 466"/>
            <p:cNvSpPr>
              <a:spLocks/>
            </p:cNvSpPr>
            <p:nvPr/>
          </p:nvSpPr>
          <p:spPr bwMode="auto">
            <a:xfrm>
              <a:off x="1379" y="1794"/>
              <a:ext cx="453" cy="42"/>
            </a:xfrm>
            <a:custGeom>
              <a:avLst/>
              <a:gdLst>
                <a:gd name="T0" fmla="*/ 453 w 31544"/>
                <a:gd name="T1" fmla="*/ 38 h 22761"/>
                <a:gd name="T2" fmla="*/ 0 w 31544"/>
                <a:gd name="T3" fmla="*/ 0 h 22761"/>
                <a:gd name="T4" fmla="*/ 310 w 31544"/>
                <a:gd name="T5" fmla="*/ 2 h 22761"/>
                <a:gd name="T6" fmla="*/ 0 60000 65536"/>
                <a:gd name="T7" fmla="*/ 0 60000 65536"/>
                <a:gd name="T8" fmla="*/ 0 60000 65536"/>
                <a:gd name="T9" fmla="*/ 0 w 31544"/>
                <a:gd name="T10" fmla="*/ 0 h 22761"/>
                <a:gd name="T11" fmla="*/ 31544 w 31544"/>
                <a:gd name="T12" fmla="*/ 22761 h 22761"/>
              </a:gdLst>
              <a:ahLst/>
              <a:cxnLst>
                <a:cxn ang="T6">
                  <a:pos x="T0" y="T1"/>
                </a:cxn>
                <a:cxn ang="T7">
                  <a:pos x="T2" y="T3"/>
                </a:cxn>
                <a:cxn ang="T8">
                  <a:pos x="T4" y="T5"/>
                </a:cxn>
              </a:cxnLst>
              <a:rect l="T9" t="T10" r="T11" b="T12"/>
              <a:pathLst>
                <a:path w="31544" h="22761" fill="none" extrusionOk="0">
                  <a:moveTo>
                    <a:pt x="31543" y="20335"/>
                  </a:moveTo>
                  <a:cubicBezTo>
                    <a:pt x="28471" y="21929"/>
                    <a:pt x="25061" y="22760"/>
                    <a:pt x="21600" y="22761"/>
                  </a:cubicBezTo>
                  <a:cubicBezTo>
                    <a:pt x="9670" y="22761"/>
                    <a:pt x="0" y="13090"/>
                    <a:pt x="0" y="1161"/>
                  </a:cubicBezTo>
                  <a:cubicBezTo>
                    <a:pt x="-1" y="773"/>
                    <a:pt x="10" y="386"/>
                    <a:pt x="31" y="0"/>
                  </a:cubicBezTo>
                </a:path>
                <a:path w="31544" h="22761" stroke="0" extrusionOk="0">
                  <a:moveTo>
                    <a:pt x="31543" y="20335"/>
                  </a:moveTo>
                  <a:cubicBezTo>
                    <a:pt x="28471" y="21929"/>
                    <a:pt x="25061" y="22760"/>
                    <a:pt x="21600" y="22761"/>
                  </a:cubicBezTo>
                  <a:cubicBezTo>
                    <a:pt x="9670" y="22761"/>
                    <a:pt x="0" y="13090"/>
                    <a:pt x="0" y="1161"/>
                  </a:cubicBezTo>
                  <a:cubicBezTo>
                    <a:pt x="-1" y="773"/>
                    <a:pt x="10" y="386"/>
                    <a:pt x="31" y="0"/>
                  </a:cubicBezTo>
                  <a:lnTo>
                    <a:pt x="21600" y="1161"/>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1" name="Freeform 630"/>
            <p:cNvSpPr>
              <a:spLocks/>
            </p:cNvSpPr>
            <p:nvPr/>
          </p:nvSpPr>
          <p:spPr bwMode="auto">
            <a:xfrm>
              <a:off x="2627" y="1661"/>
              <a:ext cx="353" cy="58"/>
            </a:xfrm>
            <a:custGeom>
              <a:avLst/>
              <a:gdLst>
                <a:gd name="T0" fmla="*/ 72 w 81"/>
                <a:gd name="T1" fmla="*/ 61 h 61"/>
                <a:gd name="T2" fmla="*/ 81 w 81"/>
                <a:gd name="T3" fmla="*/ 41 h 61"/>
                <a:gd name="T4" fmla="*/ 14 w 81"/>
                <a:gd name="T5" fmla="*/ 1 h 61"/>
                <a:gd name="T6" fmla="*/ 0 w 81"/>
                <a:gd name="T7" fmla="*/ 1 h 61"/>
                <a:gd name="T8" fmla="*/ 14 w 81"/>
                <a:gd name="T9" fmla="*/ 41 h 61"/>
                <a:gd name="T10" fmla="*/ 72 w 81"/>
                <a:gd name="T11" fmla="*/ 61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2" name="Arc 468"/>
            <p:cNvSpPr>
              <a:spLocks/>
            </p:cNvSpPr>
            <p:nvPr/>
          </p:nvSpPr>
          <p:spPr bwMode="auto">
            <a:xfrm>
              <a:off x="2635" y="1666"/>
              <a:ext cx="341" cy="52"/>
            </a:xfrm>
            <a:custGeom>
              <a:avLst/>
              <a:gdLst>
                <a:gd name="T0" fmla="*/ 0 w 25565"/>
                <a:gd name="T1" fmla="*/ 1 h 33234"/>
                <a:gd name="T2" fmla="*/ 296 w 25565"/>
                <a:gd name="T3" fmla="*/ 52 h 33234"/>
                <a:gd name="T4" fmla="*/ 53 w 25565"/>
                <a:gd name="T5" fmla="*/ 34 h 33234"/>
                <a:gd name="T6" fmla="*/ 0 60000 65536"/>
                <a:gd name="T7" fmla="*/ 0 60000 65536"/>
                <a:gd name="T8" fmla="*/ 0 60000 65536"/>
                <a:gd name="T9" fmla="*/ 0 w 25565"/>
                <a:gd name="T10" fmla="*/ 0 h 33234"/>
                <a:gd name="T11" fmla="*/ 25565 w 25565"/>
                <a:gd name="T12" fmla="*/ 33234 h 33234"/>
              </a:gdLst>
              <a:ahLst/>
              <a:cxnLst>
                <a:cxn ang="T6">
                  <a:pos x="T0" y="T1"/>
                </a:cxn>
                <a:cxn ang="T7">
                  <a:pos x="T2" y="T3"/>
                </a:cxn>
                <a:cxn ang="T8">
                  <a:pos x="T4" y="T5"/>
                </a:cxn>
              </a:cxnLst>
              <a:rect l="T9" t="T10" r="T11" b="T12"/>
              <a:pathLst>
                <a:path w="25565" h="33234" fill="none" extrusionOk="0">
                  <a:moveTo>
                    <a:pt x="0" y="367"/>
                  </a:moveTo>
                  <a:cubicBezTo>
                    <a:pt x="1307" y="122"/>
                    <a:pt x="2634" y="-1"/>
                    <a:pt x="3965" y="0"/>
                  </a:cubicBezTo>
                  <a:cubicBezTo>
                    <a:pt x="15894" y="0"/>
                    <a:pt x="25565" y="9670"/>
                    <a:pt x="25565" y="21600"/>
                  </a:cubicBezTo>
                  <a:cubicBezTo>
                    <a:pt x="25565" y="25723"/>
                    <a:pt x="24384" y="29760"/>
                    <a:pt x="22164" y="33234"/>
                  </a:cubicBezTo>
                </a:path>
                <a:path w="25565" h="33234" stroke="0" extrusionOk="0">
                  <a:moveTo>
                    <a:pt x="0" y="367"/>
                  </a:moveTo>
                  <a:cubicBezTo>
                    <a:pt x="1307" y="122"/>
                    <a:pt x="2634" y="-1"/>
                    <a:pt x="3965" y="0"/>
                  </a:cubicBezTo>
                  <a:cubicBezTo>
                    <a:pt x="15894" y="0"/>
                    <a:pt x="25565" y="9670"/>
                    <a:pt x="25565" y="21600"/>
                  </a:cubicBezTo>
                  <a:cubicBezTo>
                    <a:pt x="25565" y="25723"/>
                    <a:pt x="24384" y="29760"/>
                    <a:pt x="22164" y="33234"/>
                  </a:cubicBezTo>
                  <a:lnTo>
                    <a:pt x="3965"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3" name="Freeform 632"/>
            <p:cNvSpPr>
              <a:spLocks/>
            </p:cNvSpPr>
            <p:nvPr/>
          </p:nvSpPr>
          <p:spPr bwMode="auto">
            <a:xfrm>
              <a:off x="2727" y="1718"/>
              <a:ext cx="336" cy="56"/>
            </a:xfrm>
            <a:custGeom>
              <a:avLst/>
              <a:gdLst>
                <a:gd name="T0" fmla="*/ 62 w 77"/>
                <a:gd name="T1" fmla="*/ 60 h 60"/>
                <a:gd name="T2" fmla="*/ 77 w 77"/>
                <a:gd name="T3" fmla="*/ 35 h 60"/>
                <a:gd name="T4" fmla="*/ 48 w 77"/>
                <a:gd name="T5" fmla="*/ 0 h 60"/>
                <a:gd name="T6" fmla="*/ 0 w 77"/>
                <a:gd name="T7" fmla="*/ 35 h 60"/>
                <a:gd name="T8" fmla="*/ 62 w 77"/>
                <a:gd name="T9" fmla="*/ 6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4" name="Arc 470"/>
            <p:cNvSpPr>
              <a:spLocks/>
            </p:cNvSpPr>
            <p:nvPr/>
          </p:nvSpPr>
          <p:spPr bwMode="auto">
            <a:xfrm>
              <a:off x="2727" y="1721"/>
              <a:ext cx="332" cy="53"/>
            </a:xfrm>
            <a:custGeom>
              <a:avLst/>
              <a:gdLst>
                <a:gd name="T0" fmla="*/ 196 w 21600"/>
                <a:gd name="T1" fmla="*/ 0 h 30808"/>
                <a:gd name="T2" fmla="*/ 261 w 21600"/>
                <a:gd name="T3" fmla="*/ 53 h 30808"/>
                <a:gd name="T4" fmla="*/ 0 w 21600"/>
                <a:gd name="T5" fmla="*/ 30 h 30808"/>
                <a:gd name="T6" fmla="*/ 0 60000 65536"/>
                <a:gd name="T7" fmla="*/ 0 60000 65536"/>
                <a:gd name="T8" fmla="*/ 0 60000 65536"/>
                <a:gd name="T9" fmla="*/ 0 w 21600"/>
                <a:gd name="T10" fmla="*/ 0 h 30808"/>
                <a:gd name="T11" fmla="*/ 21600 w 21600"/>
                <a:gd name="T12" fmla="*/ 30808 h 30808"/>
              </a:gdLst>
              <a:ahLst/>
              <a:cxnLst>
                <a:cxn ang="T6">
                  <a:pos x="T0" y="T1"/>
                </a:cxn>
                <a:cxn ang="T7">
                  <a:pos x="T2" y="T3"/>
                </a:cxn>
                <a:cxn ang="T8">
                  <a:pos x="T4" y="T5"/>
                </a:cxn>
              </a:cxnLst>
              <a:rect l="T9" t="T10" r="T11" b="T12"/>
              <a:pathLst>
                <a:path w="21600" h="30808" fill="none" extrusionOk="0">
                  <a:moveTo>
                    <a:pt x="12721" y="0"/>
                  </a:moveTo>
                  <a:cubicBezTo>
                    <a:pt x="18300" y="4065"/>
                    <a:pt x="21600" y="10552"/>
                    <a:pt x="21600" y="17456"/>
                  </a:cubicBezTo>
                  <a:cubicBezTo>
                    <a:pt x="21600" y="22298"/>
                    <a:pt x="19972" y="27001"/>
                    <a:pt x="16978" y="30807"/>
                  </a:cubicBezTo>
                </a:path>
                <a:path w="21600" h="30808" stroke="0" extrusionOk="0">
                  <a:moveTo>
                    <a:pt x="12721" y="0"/>
                  </a:moveTo>
                  <a:cubicBezTo>
                    <a:pt x="18300" y="4065"/>
                    <a:pt x="21600" y="10552"/>
                    <a:pt x="21600" y="17456"/>
                  </a:cubicBezTo>
                  <a:cubicBezTo>
                    <a:pt x="21600" y="22298"/>
                    <a:pt x="19972" y="27001"/>
                    <a:pt x="16978" y="30807"/>
                  </a:cubicBezTo>
                  <a:lnTo>
                    <a:pt x="0" y="17456"/>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5" name="Freeform 634"/>
            <p:cNvSpPr>
              <a:spLocks/>
            </p:cNvSpPr>
            <p:nvPr/>
          </p:nvSpPr>
          <p:spPr bwMode="auto">
            <a:xfrm>
              <a:off x="2614" y="1773"/>
              <a:ext cx="397" cy="82"/>
            </a:xfrm>
            <a:custGeom>
              <a:avLst/>
              <a:gdLst>
                <a:gd name="T0" fmla="*/ 0 w 91"/>
                <a:gd name="T1" fmla="*/ 83 h 87"/>
                <a:gd name="T2" fmla="*/ 23 w 91"/>
                <a:gd name="T3" fmla="*/ 86 h 87"/>
                <a:gd name="T4" fmla="*/ 91 w 91"/>
                <a:gd name="T5" fmla="*/ 20 h 87"/>
                <a:gd name="T6" fmla="*/ 88 w 91"/>
                <a:gd name="T7" fmla="*/ 0 h 87"/>
                <a:gd name="T8" fmla="*/ 23 w 91"/>
                <a:gd name="T9" fmla="*/ 20 h 87"/>
                <a:gd name="T10" fmla="*/ 0 w 91"/>
                <a:gd name="T11" fmla="*/ 83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6" name="Arc 472"/>
            <p:cNvSpPr>
              <a:spLocks/>
            </p:cNvSpPr>
            <p:nvPr/>
          </p:nvSpPr>
          <p:spPr bwMode="auto">
            <a:xfrm>
              <a:off x="2624" y="1774"/>
              <a:ext cx="383" cy="77"/>
            </a:xfrm>
            <a:custGeom>
              <a:avLst/>
              <a:gdLst>
                <a:gd name="T0" fmla="*/ 370 w 28215"/>
                <a:gd name="T1" fmla="*/ 0 h 28017"/>
                <a:gd name="T2" fmla="*/ 0 w 28215"/>
                <a:gd name="T3" fmla="*/ 74 h 28017"/>
                <a:gd name="T4" fmla="*/ 90 w 28215"/>
                <a:gd name="T5" fmla="*/ 18 h 28017"/>
                <a:gd name="T6" fmla="*/ 0 60000 65536"/>
                <a:gd name="T7" fmla="*/ 0 60000 65536"/>
                <a:gd name="T8" fmla="*/ 0 60000 65536"/>
                <a:gd name="T9" fmla="*/ 0 w 28215"/>
                <a:gd name="T10" fmla="*/ 0 h 28017"/>
                <a:gd name="T11" fmla="*/ 28215 w 28215"/>
                <a:gd name="T12" fmla="*/ 28017 h 28017"/>
              </a:gdLst>
              <a:ahLst/>
              <a:cxnLst>
                <a:cxn ang="T6">
                  <a:pos x="T0" y="T1"/>
                </a:cxn>
                <a:cxn ang="T7">
                  <a:pos x="T2" y="T3"/>
                </a:cxn>
                <a:cxn ang="T8">
                  <a:pos x="T4" y="T5"/>
                </a:cxn>
              </a:cxnLst>
              <a:rect l="T9" t="T10" r="T11" b="T12"/>
              <a:pathLst>
                <a:path w="28215" h="28017" fill="none" extrusionOk="0">
                  <a:moveTo>
                    <a:pt x="27239" y="0"/>
                  </a:moveTo>
                  <a:cubicBezTo>
                    <a:pt x="27886" y="2077"/>
                    <a:pt x="28215" y="4241"/>
                    <a:pt x="28215" y="6417"/>
                  </a:cubicBezTo>
                  <a:cubicBezTo>
                    <a:pt x="28215" y="18346"/>
                    <a:pt x="18544" y="28017"/>
                    <a:pt x="6615" y="28017"/>
                  </a:cubicBezTo>
                  <a:cubicBezTo>
                    <a:pt x="4369" y="28017"/>
                    <a:pt x="2137" y="27666"/>
                    <a:pt x="-1" y="26979"/>
                  </a:cubicBezTo>
                </a:path>
                <a:path w="28215" h="28017" stroke="0" extrusionOk="0">
                  <a:moveTo>
                    <a:pt x="27239" y="0"/>
                  </a:moveTo>
                  <a:cubicBezTo>
                    <a:pt x="27886" y="2077"/>
                    <a:pt x="28215" y="4241"/>
                    <a:pt x="28215" y="6417"/>
                  </a:cubicBezTo>
                  <a:cubicBezTo>
                    <a:pt x="28215" y="18346"/>
                    <a:pt x="18544" y="28017"/>
                    <a:pt x="6615" y="28017"/>
                  </a:cubicBezTo>
                  <a:cubicBezTo>
                    <a:pt x="4369" y="28017"/>
                    <a:pt x="2137" y="27666"/>
                    <a:pt x="-1" y="26979"/>
                  </a:cubicBezTo>
                  <a:lnTo>
                    <a:pt x="6615" y="6417"/>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7" name="Freeform 636"/>
            <p:cNvSpPr>
              <a:spLocks/>
            </p:cNvSpPr>
            <p:nvPr/>
          </p:nvSpPr>
          <p:spPr bwMode="auto">
            <a:xfrm>
              <a:off x="1252" y="1718"/>
              <a:ext cx="219" cy="77"/>
            </a:xfrm>
            <a:custGeom>
              <a:avLst/>
              <a:gdLst>
                <a:gd name="T0" fmla="*/ 47 w 50"/>
                <a:gd name="T1" fmla="*/ 0 h 82"/>
                <a:gd name="T2" fmla="*/ 1 w 50"/>
                <a:gd name="T3" fmla="*/ 42 h 82"/>
                <a:gd name="T4" fmla="*/ 30 w 50"/>
                <a:gd name="T5" fmla="*/ 82 h 82"/>
                <a:gd name="T6" fmla="*/ 50 w 50"/>
                <a:gd name="T7" fmla="*/ 43 h 82"/>
                <a:gd name="T8" fmla="*/ 47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8" name="Arc 474"/>
            <p:cNvSpPr>
              <a:spLocks/>
            </p:cNvSpPr>
            <p:nvPr/>
          </p:nvSpPr>
          <p:spPr bwMode="auto">
            <a:xfrm>
              <a:off x="1261" y="1723"/>
              <a:ext cx="210" cy="70"/>
            </a:xfrm>
            <a:custGeom>
              <a:avLst/>
              <a:gdLst>
                <a:gd name="T0" fmla="*/ 129 w 21600"/>
                <a:gd name="T1" fmla="*/ 70 h 41496"/>
                <a:gd name="T2" fmla="*/ 198 w 21600"/>
                <a:gd name="T3" fmla="*/ 0 h 41496"/>
                <a:gd name="T4" fmla="*/ 210 w 21600"/>
                <a:gd name="T5" fmla="*/ 36 h 41496"/>
                <a:gd name="T6" fmla="*/ 0 60000 65536"/>
                <a:gd name="T7" fmla="*/ 0 60000 65536"/>
                <a:gd name="T8" fmla="*/ 0 60000 65536"/>
                <a:gd name="T9" fmla="*/ 0 w 21600"/>
                <a:gd name="T10" fmla="*/ 0 h 41496"/>
                <a:gd name="T11" fmla="*/ 21600 w 21600"/>
                <a:gd name="T12" fmla="*/ 41496 h 41496"/>
              </a:gdLst>
              <a:ahLst/>
              <a:cxnLst>
                <a:cxn ang="T6">
                  <a:pos x="T0" y="T1"/>
                </a:cxn>
                <a:cxn ang="T7">
                  <a:pos x="T2" y="T3"/>
                </a:cxn>
                <a:cxn ang="T8">
                  <a:pos x="T4" y="T5"/>
                </a:cxn>
              </a:cxnLst>
              <a:rect l="T9" t="T10" r="T11" b="T12"/>
              <a:pathLst>
                <a:path w="21600" h="41496" fill="none" extrusionOk="0">
                  <a:moveTo>
                    <a:pt x="13274" y="41496"/>
                  </a:moveTo>
                  <a:cubicBezTo>
                    <a:pt x="5234" y="38138"/>
                    <a:pt x="0" y="30278"/>
                    <a:pt x="0" y="21565"/>
                  </a:cubicBezTo>
                  <a:cubicBezTo>
                    <a:pt x="-1" y="10116"/>
                    <a:pt x="8932" y="656"/>
                    <a:pt x="20363" y="0"/>
                  </a:cubicBezTo>
                </a:path>
                <a:path w="21600" h="41496" stroke="0" extrusionOk="0">
                  <a:moveTo>
                    <a:pt x="13274" y="41496"/>
                  </a:moveTo>
                  <a:cubicBezTo>
                    <a:pt x="5234" y="38138"/>
                    <a:pt x="0" y="30278"/>
                    <a:pt x="0" y="21565"/>
                  </a:cubicBezTo>
                  <a:cubicBezTo>
                    <a:pt x="-1" y="10116"/>
                    <a:pt x="8932" y="656"/>
                    <a:pt x="20363" y="0"/>
                  </a:cubicBezTo>
                  <a:lnTo>
                    <a:pt x="21600" y="21565"/>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9" name="Freeform 638"/>
            <p:cNvSpPr>
              <a:spLocks/>
            </p:cNvSpPr>
            <p:nvPr/>
          </p:nvSpPr>
          <p:spPr bwMode="auto">
            <a:xfrm>
              <a:off x="1824" y="1823"/>
              <a:ext cx="803" cy="46"/>
            </a:xfrm>
            <a:custGeom>
              <a:avLst/>
              <a:gdLst>
                <a:gd name="T0" fmla="*/ 0 w 184"/>
                <a:gd name="T1" fmla="*/ 10 h 49"/>
                <a:gd name="T2" fmla="*/ 100 w 184"/>
                <a:gd name="T3" fmla="*/ 49 h 49"/>
                <a:gd name="T4" fmla="*/ 184 w 184"/>
                <a:gd name="T5" fmla="*/ 28 h 49"/>
                <a:gd name="T6" fmla="*/ 100 w 184"/>
                <a:gd name="T7" fmla="*/ 0 h 49"/>
                <a:gd name="T8" fmla="*/ 0 w 184"/>
                <a:gd name="T9" fmla="*/ 10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0" name="Arc 476"/>
            <p:cNvSpPr>
              <a:spLocks/>
            </p:cNvSpPr>
            <p:nvPr/>
          </p:nvSpPr>
          <p:spPr bwMode="auto">
            <a:xfrm>
              <a:off x="1829" y="1823"/>
              <a:ext cx="789" cy="43"/>
            </a:xfrm>
            <a:custGeom>
              <a:avLst/>
              <a:gdLst>
                <a:gd name="T0" fmla="*/ 789 w 38446"/>
                <a:gd name="T1" fmla="*/ 26 h 21600"/>
                <a:gd name="T2" fmla="*/ 0 w 38446"/>
                <a:gd name="T3" fmla="*/ 9 h 21600"/>
                <a:gd name="T4" fmla="*/ 434 w 38446"/>
                <a:gd name="T5" fmla="*/ 0 h 21600"/>
                <a:gd name="T6" fmla="*/ 0 60000 65536"/>
                <a:gd name="T7" fmla="*/ 0 60000 65536"/>
                <a:gd name="T8" fmla="*/ 0 60000 65536"/>
                <a:gd name="T9" fmla="*/ 0 w 38446"/>
                <a:gd name="T10" fmla="*/ 0 h 21600"/>
                <a:gd name="T11" fmla="*/ 38446 w 38446"/>
                <a:gd name="T12" fmla="*/ 21600 h 21600"/>
              </a:gdLst>
              <a:ahLst/>
              <a:cxnLst>
                <a:cxn ang="T6">
                  <a:pos x="T0" y="T1"/>
                </a:cxn>
                <a:cxn ang="T7">
                  <a:pos x="T2" y="T3"/>
                </a:cxn>
                <a:cxn ang="T8">
                  <a:pos x="T4" y="T5"/>
                </a:cxn>
              </a:cxnLst>
              <a:rect l="T9" t="T10" r="T11" b="T12"/>
              <a:pathLst>
                <a:path w="38446" h="21600" fill="none" extrusionOk="0">
                  <a:moveTo>
                    <a:pt x="38446" y="12903"/>
                  </a:moveTo>
                  <a:cubicBezTo>
                    <a:pt x="34370" y="18375"/>
                    <a:pt x="27947" y="21599"/>
                    <a:pt x="21124" y="21600"/>
                  </a:cubicBezTo>
                  <a:cubicBezTo>
                    <a:pt x="10931" y="21600"/>
                    <a:pt x="2126" y="14475"/>
                    <a:pt x="-1" y="4508"/>
                  </a:cubicBezTo>
                </a:path>
                <a:path w="38446" h="21600" stroke="0" extrusionOk="0">
                  <a:moveTo>
                    <a:pt x="38446" y="12903"/>
                  </a:moveTo>
                  <a:cubicBezTo>
                    <a:pt x="34370" y="18375"/>
                    <a:pt x="27947" y="21599"/>
                    <a:pt x="21124" y="21600"/>
                  </a:cubicBezTo>
                  <a:cubicBezTo>
                    <a:pt x="10931" y="21600"/>
                    <a:pt x="2126" y="14475"/>
                    <a:pt x="-1" y="4508"/>
                  </a:cubicBezTo>
                  <a:lnTo>
                    <a:pt x="21124" y="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sp>
        <p:nvSpPr>
          <p:cNvPr id="654" name="Text Box 512"/>
          <p:cNvSpPr txBox="1">
            <a:spLocks noChangeArrowheads="1"/>
          </p:cNvSpPr>
          <p:nvPr/>
        </p:nvSpPr>
        <p:spPr bwMode="auto">
          <a:xfrm>
            <a:off x="7300949" y="3499586"/>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D4</a:t>
            </a:r>
          </a:p>
        </p:txBody>
      </p:sp>
      <p:sp>
        <p:nvSpPr>
          <p:cNvPr id="655" name="Text Box 512"/>
          <p:cNvSpPr txBox="1">
            <a:spLocks noChangeArrowheads="1"/>
          </p:cNvSpPr>
          <p:nvPr/>
        </p:nvSpPr>
        <p:spPr bwMode="auto">
          <a:xfrm>
            <a:off x="6540775" y="3271155"/>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D3</a:t>
            </a:r>
          </a:p>
        </p:txBody>
      </p:sp>
      <p:sp>
        <p:nvSpPr>
          <p:cNvPr id="656" name="Text Box 512"/>
          <p:cNvSpPr txBox="1">
            <a:spLocks noChangeArrowheads="1"/>
          </p:cNvSpPr>
          <p:nvPr/>
        </p:nvSpPr>
        <p:spPr bwMode="auto">
          <a:xfrm>
            <a:off x="7300949" y="2843239"/>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D2</a:t>
            </a:r>
          </a:p>
        </p:txBody>
      </p:sp>
      <p:sp>
        <p:nvSpPr>
          <p:cNvPr id="668" name="Text Box 512"/>
          <p:cNvSpPr txBox="1">
            <a:spLocks noChangeArrowheads="1"/>
          </p:cNvSpPr>
          <p:nvPr/>
        </p:nvSpPr>
        <p:spPr bwMode="auto">
          <a:xfrm>
            <a:off x="6726053" y="3059263"/>
            <a:ext cx="723276"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00" b="1" kern="0" dirty="0">
                <a:solidFill>
                  <a:srgbClr val="000000"/>
                </a:solidFill>
                <a:ea typeface="MS UI Gothic" pitchFamily="34" charset="-128"/>
              </a:rPr>
              <a:t>Domain D</a:t>
            </a:r>
          </a:p>
        </p:txBody>
      </p:sp>
      <p:grpSp>
        <p:nvGrpSpPr>
          <p:cNvPr id="46" name="Group 18"/>
          <p:cNvGrpSpPr>
            <a:grpSpLocks/>
          </p:cNvGrpSpPr>
          <p:nvPr/>
        </p:nvGrpSpPr>
        <p:grpSpPr bwMode="auto">
          <a:xfrm>
            <a:off x="7507908" y="3369425"/>
            <a:ext cx="267893" cy="267893"/>
            <a:chOff x="1460" y="1385"/>
            <a:chExt cx="510" cy="499"/>
          </a:xfrm>
        </p:grpSpPr>
        <p:sp>
          <p:nvSpPr>
            <p:cNvPr id="670" name="AutoShape 211"/>
            <p:cNvSpPr>
              <a:spLocks noChangeAspect="1" noChangeArrowheads="1" noTextEdit="1"/>
            </p:cNvSpPr>
            <p:nvPr/>
          </p:nvSpPr>
          <p:spPr bwMode="auto">
            <a:xfrm>
              <a:off x="1460" y="1385"/>
              <a:ext cx="510" cy="49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47" name="Group 541"/>
            <p:cNvGrpSpPr>
              <a:grpSpLocks/>
            </p:cNvGrpSpPr>
            <p:nvPr/>
          </p:nvGrpSpPr>
          <p:grpSpPr bwMode="auto">
            <a:xfrm>
              <a:off x="1460" y="1385"/>
              <a:ext cx="506" cy="495"/>
              <a:chOff x="1680" y="1488"/>
              <a:chExt cx="506" cy="495"/>
            </a:xfrm>
          </p:grpSpPr>
          <p:sp>
            <p:nvSpPr>
              <p:cNvPr id="677" name="Freeform 676"/>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8" name="Freeform 677"/>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9" name="Freeform 678"/>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80" name="Freeform 679"/>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81" name="Rectangle 680"/>
              <p:cNvSpPr>
                <a:spLocks noChangeArrowheads="1"/>
              </p:cNvSpPr>
              <p:nvPr/>
            </p:nvSpPr>
            <p:spPr bwMode="auto">
              <a:xfrm>
                <a:off x="1680" y="1604"/>
                <a:ext cx="387" cy="379"/>
              </a:xfrm>
              <a:prstGeom prst="rect">
                <a:avLst/>
              </a:prstGeom>
              <a:solidFill>
                <a:srgbClr val="0096D5"/>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82" name="Rectangle 681"/>
              <p:cNvSpPr>
                <a:spLocks noChangeArrowheads="1"/>
              </p:cNvSpPr>
              <p:nvPr/>
            </p:nvSpPr>
            <p:spPr bwMode="auto">
              <a:xfrm>
                <a:off x="1682" y="1606"/>
                <a:ext cx="383" cy="375"/>
              </a:xfrm>
              <a:prstGeom prst="rect">
                <a:avLst/>
              </a:prstGeom>
              <a:solidFill>
                <a:srgbClr val="0096D5"/>
              </a:solidFill>
              <a:ln w="6350">
                <a:solidFill>
                  <a:srgbClr val="AAE6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48" name="Group 542"/>
            <p:cNvGrpSpPr>
              <a:grpSpLocks/>
            </p:cNvGrpSpPr>
            <p:nvPr/>
          </p:nvGrpSpPr>
          <p:grpSpPr bwMode="auto">
            <a:xfrm>
              <a:off x="1488" y="1536"/>
              <a:ext cx="341" cy="327"/>
              <a:chOff x="1708" y="1639"/>
              <a:chExt cx="341" cy="327"/>
            </a:xfrm>
          </p:grpSpPr>
          <p:sp>
            <p:nvSpPr>
              <p:cNvPr id="673" name="Freeform 672"/>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4" name="Freeform 673"/>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5" name="Freeform 674"/>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6" name="Freeform 675"/>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49" name="グループ化 310"/>
          <p:cNvGrpSpPr/>
          <p:nvPr/>
        </p:nvGrpSpPr>
        <p:grpSpPr>
          <a:xfrm>
            <a:off x="7547196" y="2679937"/>
            <a:ext cx="267892" cy="267893"/>
            <a:chOff x="1571604" y="3357562"/>
            <a:chExt cx="803276" cy="785812"/>
          </a:xfrm>
        </p:grpSpPr>
        <p:sp>
          <p:nvSpPr>
            <p:cNvPr id="698" name="Freeform 697"/>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99" name="Freeform 69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0" name="Freeform 699"/>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1" name="Freeform 70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2" name="Rectangle 701"/>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3" name="Rectangle 702"/>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4" name="Freeform 703"/>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5" name="Freeform 70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6" name="Freeform 705"/>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7" name="Freeform 70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sp>
        <p:nvSpPr>
          <p:cNvPr id="708" name="Text Box 512"/>
          <p:cNvSpPr txBox="1">
            <a:spLocks noChangeArrowheads="1"/>
          </p:cNvSpPr>
          <p:nvPr/>
        </p:nvSpPr>
        <p:spPr bwMode="auto">
          <a:xfrm>
            <a:off x="6544865" y="2843239"/>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D1</a:t>
            </a:r>
          </a:p>
        </p:txBody>
      </p:sp>
      <p:grpSp>
        <p:nvGrpSpPr>
          <p:cNvPr id="96" name="グループ化 503"/>
          <p:cNvGrpSpPr/>
          <p:nvPr/>
        </p:nvGrpSpPr>
        <p:grpSpPr>
          <a:xfrm>
            <a:off x="4820077" y="2148874"/>
            <a:ext cx="267907" cy="233821"/>
            <a:chOff x="7429500" y="2857500"/>
            <a:chExt cx="809625" cy="792163"/>
          </a:xfrm>
        </p:grpSpPr>
        <p:sp>
          <p:nvSpPr>
            <p:cNvPr id="390"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97" name="Group 390"/>
            <p:cNvGrpSpPr>
              <a:grpSpLocks/>
            </p:cNvGrpSpPr>
            <p:nvPr/>
          </p:nvGrpSpPr>
          <p:grpSpPr bwMode="auto">
            <a:xfrm>
              <a:off x="7429519" y="2857500"/>
              <a:ext cx="803277" cy="785813"/>
              <a:chOff x="4680" y="1800"/>
              <a:chExt cx="506" cy="495"/>
            </a:xfrm>
          </p:grpSpPr>
          <p:sp>
            <p:nvSpPr>
              <p:cNvPr id="416" name="Freeform 415"/>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7" name="Freeform 416"/>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8" name="Freeform 417"/>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9" name="Freeform 418"/>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0" name="Rectangle 419"/>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1" name="Rectangle 420"/>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98" name="Group 391"/>
            <p:cNvGrpSpPr>
              <a:grpSpLocks/>
            </p:cNvGrpSpPr>
            <p:nvPr/>
          </p:nvGrpSpPr>
          <p:grpSpPr bwMode="auto">
            <a:xfrm>
              <a:off x="7518400" y="2863850"/>
              <a:ext cx="620713" cy="166688"/>
              <a:chOff x="4736" y="1804"/>
              <a:chExt cx="391" cy="105"/>
            </a:xfrm>
          </p:grpSpPr>
          <p:grpSp>
            <p:nvGrpSpPr>
              <p:cNvPr id="99" name="Group 397"/>
              <p:cNvGrpSpPr>
                <a:grpSpLocks/>
              </p:cNvGrpSpPr>
              <p:nvPr/>
            </p:nvGrpSpPr>
            <p:grpSpPr bwMode="auto">
              <a:xfrm>
                <a:off x="4736" y="1804"/>
                <a:ext cx="387" cy="101"/>
                <a:chOff x="4736" y="1804"/>
                <a:chExt cx="387" cy="101"/>
              </a:xfrm>
            </p:grpSpPr>
            <p:sp>
              <p:nvSpPr>
                <p:cNvPr id="408" name="Freeform 407"/>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9" name="Freeform 408"/>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0" name="Freeform 409"/>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1" name="Freeform 410"/>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2" name="Freeform 411"/>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3" name="Freeform 412"/>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4" name="Freeform 413"/>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5" name="Freeform 414"/>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100" name="Group 398"/>
              <p:cNvGrpSpPr>
                <a:grpSpLocks/>
              </p:cNvGrpSpPr>
              <p:nvPr/>
            </p:nvGrpSpPr>
            <p:grpSpPr bwMode="auto">
              <a:xfrm>
                <a:off x="4740" y="1807"/>
                <a:ext cx="387" cy="102"/>
                <a:chOff x="4740" y="1807"/>
                <a:chExt cx="387" cy="102"/>
              </a:xfrm>
            </p:grpSpPr>
            <p:sp>
              <p:nvSpPr>
                <p:cNvPr id="400" name="Freeform 399"/>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1" name="Freeform 400"/>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2" name="Freeform 401"/>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3" name="Freeform 402"/>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4" name="Freeform 403"/>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5" name="Freeform 404"/>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6" name="Freeform 405"/>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7" name="Freeform 406"/>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101" name="Group 392"/>
            <p:cNvGrpSpPr>
              <a:grpSpLocks/>
            </p:cNvGrpSpPr>
            <p:nvPr/>
          </p:nvGrpSpPr>
          <p:grpSpPr bwMode="auto">
            <a:xfrm>
              <a:off x="7473950" y="3097213"/>
              <a:ext cx="541338" cy="519113"/>
              <a:chOff x="4708" y="1951"/>
              <a:chExt cx="341" cy="327"/>
            </a:xfrm>
          </p:grpSpPr>
          <p:sp>
            <p:nvSpPr>
              <p:cNvPr id="394" name="Freeform 393"/>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395" name="Freeform 394"/>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396" name="Freeform 395"/>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397" name="Freeform 396"/>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102" name="グループ化 355"/>
          <p:cNvGrpSpPr/>
          <p:nvPr/>
        </p:nvGrpSpPr>
        <p:grpSpPr>
          <a:xfrm>
            <a:off x="6774553" y="3391606"/>
            <a:ext cx="267892" cy="267893"/>
            <a:chOff x="1571604" y="3357562"/>
            <a:chExt cx="803276" cy="785812"/>
          </a:xfrm>
        </p:grpSpPr>
        <p:sp>
          <p:nvSpPr>
            <p:cNvPr id="658" name="Freeform 657"/>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59" name="Freeform 65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0" name="Freeform 659"/>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1" name="Freeform 66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2" name="Rectangle 661"/>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3" name="Rectangle 662"/>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4" name="Freeform 663"/>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5" name="Freeform 66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6" name="Freeform 665"/>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7" name="Freeform 66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pic>
        <p:nvPicPr>
          <p:cNvPr id="711" name="Picture 710" descr="MainframeApr99"/>
          <p:cNvPicPr>
            <a:picLocks noChangeAspect="1" noChangeArrowheads="1"/>
          </p:cNvPicPr>
          <p:nvPr/>
        </p:nvPicPr>
        <p:blipFill>
          <a:blip r:embed="rId3" cstate="print"/>
          <a:srcRect/>
          <a:stretch>
            <a:fillRect/>
          </a:stretch>
        </p:blipFill>
        <p:spPr bwMode="auto">
          <a:xfrm>
            <a:off x="6691333" y="2424007"/>
            <a:ext cx="326536" cy="411113"/>
          </a:xfrm>
          <a:prstGeom prst="rect">
            <a:avLst/>
          </a:prstGeom>
          <a:noFill/>
          <a:ln w="9525">
            <a:noFill/>
            <a:miter lim="800000"/>
            <a:headEnd/>
            <a:tailEnd/>
          </a:ln>
        </p:spPr>
      </p:pic>
      <p:sp>
        <p:nvSpPr>
          <p:cNvPr id="716" name="Text Box 512"/>
          <p:cNvSpPr txBox="1">
            <a:spLocks noChangeArrowheads="1"/>
          </p:cNvSpPr>
          <p:nvPr/>
        </p:nvSpPr>
        <p:spPr bwMode="auto">
          <a:xfrm>
            <a:off x="6202265" y="2223289"/>
            <a:ext cx="128753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Domain controller D</a:t>
            </a:r>
          </a:p>
        </p:txBody>
      </p:sp>
      <p:cxnSp>
        <p:nvCxnSpPr>
          <p:cNvPr id="462" name="Straight Connector 461"/>
          <p:cNvCxnSpPr>
            <a:stCxn id="4" idx="2"/>
            <a:endCxn id="538" idx="0"/>
          </p:cNvCxnSpPr>
          <p:nvPr/>
        </p:nvCxnSpPr>
        <p:spPr>
          <a:xfrm flipH="1">
            <a:off x="1106335" y="3086958"/>
            <a:ext cx="706655" cy="6826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4" name="Straight Connector 373"/>
          <p:cNvCxnSpPr>
            <a:stCxn id="4" idx="2"/>
            <a:endCxn id="559" idx="0"/>
          </p:cNvCxnSpPr>
          <p:nvPr/>
        </p:nvCxnSpPr>
        <p:spPr>
          <a:xfrm flipH="1">
            <a:off x="1532004" y="3086958"/>
            <a:ext cx="280986" cy="4105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7" name="Straight Connector 376"/>
          <p:cNvCxnSpPr>
            <a:stCxn id="4" idx="2"/>
            <a:endCxn id="523" idx="0"/>
          </p:cNvCxnSpPr>
          <p:nvPr/>
        </p:nvCxnSpPr>
        <p:spPr>
          <a:xfrm flipV="1">
            <a:off x="1812990" y="2981351"/>
            <a:ext cx="511362" cy="10560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0" name="Straight Connector 379"/>
          <p:cNvCxnSpPr>
            <a:stCxn id="4" idx="2"/>
            <a:endCxn id="825" idx="0"/>
          </p:cNvCxnSpPr>
          <p:nvPr/>
        </p:nvCxnSpPr>
        <p:spPr>
          <a:xfrm>
            <a:off x="1812991" y="3086957"/>
            <a:ext cx="440420" cy="6845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3" name="Straight Connector 382"/>
          <p:cNvCxnSpPr>
            <a:stCxn id="104" idx="2"/>
            <a:endCxn id="517" idx="0"/>
          </p:cNvCxnSpPr>
          <p:nvPr/>
        </p:nvCxnSpPr>
        <p:spPr>
          <a:xfrm flipH="1">
            <a:off x="3685886" y="1904902"/>
            <a:ext cx="699468" cy="1255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6" name="Straight Connector 385"/>
          <p:cNvCxnSpPr>
            <a:stCxn id="104" idx="2"/>
            <a:endCxn id="453" idx="0"/>
          </p:cNvCxnSpPr>
          <p:nvPr/>
        </p:nvCxnSpPr>
        <p:spPr>
          <a:xfrm flipH="1">
            <a:off x="3806128" y="1904902"/>
            <a:ext cx="579227" cy="56826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2" name="Straight Connector 391"/>
          <p:cNvCxnSpPr>
            <a:stCxn id="104" idx="2"/>
            <a:endCxn id="421" idx="0"/>
          </p:cNvCxnSpPr>
          <p:nvPr/>
        </p:nvCxnSpPr>
        <p:spPr>
          <a:xfrm>
            <a:off x="4385354" y="1904903"/>
            <a:ext cx="536376" cy="2983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711" idx="2"/>
            <a:endCxn id="814" idx="0"/>
          </p:cNvCxnSpPr>
          <p:nvPr/>
        </p:nvCxnSpPr>
        <p:spPr>
          <a:xfrm flipH="1" flipV="1">
            <a:off x="6420408" y="2796630"/>
            <a:ext cx="434193" cy="3849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3" name="Straight Connector 422"/>
          <p:cNvCxnSpPr>
            <a:stCxn id="711" idx="2"/>
            <a:endCxn id="663" idx="0"/>
          </p:cNvCxnSpPr>
          <p:nvPr/>
        </p:nvCxnSpPr>
        <p:spPr>
          <a:xfrm>
            <a:off x="6854601" y="2835120"/>
            <a:ext cx="22397" cy="61926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4" name="Straight Connector 423"/>
          <p:cNvCxnSpPr>
            <a:stCxn id="711" idx="2"/>
            <a:endCxn id="682" idx="0"/>
          </p:cNvCxnSpPr>
          <p:nvPr/>
        </p:nvCxnSpPr>
        <p:spPr>
          <a:xfrm>
            <a:off x="6854602" y="2835120"/>
            <a:ext cx="754949" cy="59765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5" name="Straight Connector 424"/>
          <p:cNvCxnSpPr>
            <a:stCxn id="711" idx="2"/>
            <a:endCxn id="703" idx="0"/>
          </p:cNvCxnSpPr>
          <p:nvPr/>
        </p:nvCxnSpPr>
        <p:spPr>
          <a:xfrm flipV="1">
            <a:off x="6854601" y="2742717"/>
            <a:ext cx="795040" cy="924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18514" y="3296319"/>
            <a:ext cx="647069" cy="577081"/>
          </a:xfrm>
          <a:prstGeom prst="rect">
            <a:avLst/>
          </a:prstGeom>
          <a:noFill/>
        </p:spPr>
        <p:txBody>
          <a:bodyPr wrap="square" rtlCol="0">
            <a:spAutoFit/>
          </a:bodyPr>
          <a:lstStyle/>
          <a:p>
            <a:pPr algn="ctr"/>
            <a:r>
              <a:rPr lang="en-US" sz="1050" i="1" dirty="0"/>
              <a:t>Intra-domain link</a:t>
            </a:r>
          </a:p>
        </p:txBody>
      </p:sp>
      <p:cxnSp>
        <p:nvCxnSpPr>
          <p:cNvPr id="122" name="Straight Arrow Connector 121"/>
          <p:cNvCxnSpPr/>
          <p:nvPr/>
        </p:nvCxnSpPr>
        <p:spPr>
          <a:xfrm flipV="1">
            <a:off x="571431" y="3438244"/>
            <a:ext cx="631166" cy="1901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9" name="TextBox 528"/>
          <p:cNvSpPr txBox="1"/>
          <p:nvPr/>
        </p:nvSpPr>
        <p:spPr>
          <a:xfrm>
            <a:off x="2290338" y="2498281"/>
            <a:ext cx="1099963" cy="415498"/>
          </a:xfrm>
          <a:prstGeom prst="rect">
            <a:avLst/>
          </a:prstGeom>
          <a:noFill/>
        </p:spPr>
        <p:txBody>
          <a:bodyPr wrap="square" rtlCol="0">
            <a:spAutoFit/>
          </a:bodyPr>
          <a:lstStyle/>
          <a:p>
            <a:pPr algn="ctr"/>
            <a:r>
              <a:rPr lang="en-US" sz="1050" i="1" dirty="0"/>
              <a:t>Inter-domain link</a:t>
            </a:r>
          </a:p>
        </p:txBody>
      </p:sp>
      <p:cxnSp>
        <p:nvCxnSpPr>
          <p:cNvPr id="530" name="Straight Arrow Connector 529"/>
          <p:cNvCxnSpPr/>
          <p:nvPr/>
        </p:nvCxnSpPr>
        <p:spPr>
          <a:xfrm flipH="1">
            <a:off x="2796413" y="2665500"/>
            <a:ext cx="15482" cy="2160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6" name="Picture 125"/>
          <p:cNvPicPr>
            <a:picLocks noChangeAspect="1"/>
          </p:cNvPicPr>
          <p:nvPr/>
        </p:nvPicPr>
        <p:blipFill>
          <a:blip r:embed="rId4"/>
          <a:stretch>
            <a:fillRect/>
          </a:stretch>
        </p:blipFill>
        <p:spPr>
          <a:xfrm>
            <a:off x="332387" y="2628563"/>
            <a:ext cx="414261" cy="414465"/>
          </a:xfrm>
          <a:prstGeom prst="rect">
            <a:avLst/>
          </a:prstGeom>
        </p:spPr>
      </p:pic>
      <p:cxnSp>
        <p:nvCxnSpPr>
          <p:cNvPr id="543" name="Straight Connector 542"/>
          <p:cNvCxnSpPr>
            <a:stCxn id="126" idx="3"/>
            <a:endCxn id="540" idx="0"/>
          </p:cNvCxnSpPr>
          <p:nvPr/>
        </p:nvCxnSpPr>
        <p:spPr>
          <a:xfrm>
            <a:off x="746648" y="2835795"/>
            <a:ext cx="258045" cy="32049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02" name="Picture 601"/>
          <p:cNvPicPr>
            <a:picLocks noChangeAspect="1"/>
          </p:cNvPicPr>
          <p:nvPr/>
        </p:nvPicPr>
        <p:blipFill>
          <a:blip r:embed="rId4"/>
          <a:stretch>
            <a:fillRect/>
          </a:stretch>
        </p:blipFill>
        <p:spPr>
          <a:xfrm>
            <a:off x="8192906" y="3733379"/>
            <a:ext cx="414261" cy="414465"/>
          </a:xfrm>
          <a:prstGeom prst="rect">
            <a:avLst/>
          </a:prstGeom>
        </p:spPr>
      </p:pic>
      <p:cxnSp>
        <p:nvCxnSpPr>
          <p:cNvPr id="603" name="Straight Connector 602"/>
          <p:cNvCxnSpPr>
            <a:stCxn id="602" idx="1"/>
            <a:endCxn id="682" idx="3"/>
          </p:cNvCxnSpPr>
          <p:nvPr/>
        </p:nvCxnSpPr>
        <p:spPr>
          <a:xfrm flipH="1" flipV="1">
            <a:off x="7710142" y="3533436"/>
            <a:ext cx="482765" cy="4071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85" name="TextBox 684"/>
          <p:cNvSpPr txBox="1"/>
          <p:nvPr/>
        </p:nvSpPr>
        <p:spPr>
          <a:xfrm>
            <a:off x="380629" y="2352006"/>
            <a:ext cx="834485" cy="300082"/>
          </a:xfrm>
          <a:prstGeom prst="rect">
            <a:avLst/>
          </a:prstGeom>
          <a:noFill/>
        </p:spPr>
        <p:txBody>
          <a:bodyPr wrap="square" rtlCol="0">
            <a:spAutoFit/>
          </a:bodyPr>
          <a:lstStyle/>
          <a:p>
            <a:r>
              <a:rPr lang="en-US" sz="1350" dirty="0" err="1"/>
              <a:t>src</a:t>
            </a:r>
            <a:endParaRPr lang="en-US" sz="1350" dirty="0"/>
          </a:p>
        </p:txBody>
      </p:sp>
      <p:sp>
        <p:nvSpPr>
          <p:cNvPr id="686" name="TextBox 685"/>
          <p:cNvSpPr txBox="1"/>
          <p:nvPr/>
        </p:nvSpPr>
        <p:spPr>
          <a:xfrm>
            <a:off x="8347145" y="3496547"/>
            <a:ext cx="551490" cy="300082"/>
          </a:xfrm>
          <a:prstGeom prst="rect">
            <a:avLst/>
          </a:prstGeom>
          <a:noFill/>
        </p:spPr>
        <p:txBody>
          <a:bodyPr wrap="square" rtlCol="0">
            <a:spAutoFit/>
          </a:bodyPr>
          <a:lstStyle/>
          <a:p>
            <a:r>
              <a:rPr lang="en-US" sz="1350" dirty="0" err="1"/>
              <a:t>dest</a:t>
            </a:r>
            <a:endParaRPr lang="en-US" sz="1350" dirty="0"/>
          </a:p>
        </p:txBody>
      </p:sp>
      <p:sp>
        <p:nvSpPr>
          <p:cNvPr id="365" name="TextBox 364"/>
          <p:cNvSpPr txBox="1"/>
          <p:nvPr/>
        </p:nvSpPr>
        <p:spPr>
          <a:xfrm>
            <a:off x="254984" y="4083119"/>
            <a:ext cx="8881761" cy="1384995"/>
          </a:xfrm>
          <a:prstGeom prst="rect">
            <a:avLst/>
          </a:prstGeom>
          <a:noFill/>
        </p:spPr>
        <p:txBody>
          <a:bodyPr wrap="square" rtlCol="0">
            <a:spAutoFit/>
          </a:bodyPr>
          <a:lstStyle/>
          <a:p>
            <a:r>
              <a:rPr lang="en-US" dirty="0"/>
              <a:t>Each domain: </a:t>
            </a:r>
          </a:p>
          <a:p>
            <a:pPr marL="257175" indent="-257175">
              <a:buFont typeface="Wingdings" panose="05000000000000000000" pitchFamily="2" charset="2"/>
              <a:buChar char="ü"/>
            </a:pPr>
            <a:r>
              <a:rPr lang="en-US" sz="1650" dirty="0"/>
              <a:t>Elastic optical network (</a:t>
            </a:r>
            <a:r>
              <a:rPr lang="en-US" sz="1650" i="1" dirty="0"/>
              <a:t>i.e. </a:t>
            </a:r>
            <a:r>
              <a:rPr lang="en-US" sz="1650" i="1" dirty="0" err="1"/>
              <a:t>Openflow</a:t>
            </a:r>
            <a:r>
              <a:rPr lang="en-US" sz="1650" i="1" dirty="0"/>
              <a:t>/SDN control based</a:t>
            </a:r>
            <a:r>
              <a:rPr lang="en-US" sz="1650" dirty="0"/>
              <a:t>)</a:t>
            </a:r>
          </a:p>
          <a:p>
            <a:pPr marL="257175" indent="-257175">
              <a:buFont typeface="Wingdings" panose="05000000000000000000" pitchFamily="2" charset="2"/>
              <a:buChar char="ü"/>
            </a:pPr>
            <a:r>
              <a:rPr lang="en-US" sz="1650" dirty="0"/>
              <a:t>Domain controller can dynamically control/configure the domain</a:t>
            </a:r>
          </a:p>
          <a:p>
            <a:pPr marL="257175" indent="-257175">
              <a:buFont typeface="Wingdings" panose="05000000000000000000" pitchFamily="2" charset="2"/>
              <a:buChar char="ü"/>
            </a:pPr>
            <a:r>
              <a:rPr lang="en-US" sz="1650" dirty="0"/>
              <a:t>A domain does not know routing/configuration information of others (</a:t>
            </a:r>
            <a:r>
              <a:rPr lang="en-US" sz="1650" i="1" dirty="0"/>
              <a:t>sharing information between domains is limited</a:t>
            </a:r>
            <a:r>
              <a:rPr lang="en-US" sz="1650" dirty="0"/>
              <a:t>)</a:t>
            </a:r>
          </a:p>
        </p:txBody>
      </p:sp>
      <p:sp>
        <p:nvSpPr>
          <p:cNvPr id="455" name="Rectangle 454"/>
          <p:cNvSpPr/>
          <p:nvPr/>
        </p:nvSpPr>
        <p:spPr>
          <a:xfrm>
            <a:off x="154376" y="5390386"/>
            <a:ext cx="8987066" cy="923330"/>
          </a:xfrm>
          <a:prstGeom prst="rect">
            <a:avLst/>
          </a:prstGeom>
        </p:spPr>
        <p:txBody>
          <a:bodyPr wrap="square">
            <a:spAutoFit/>
          </a:bodyPr>
          <a:lstStyle/>
          <a:p>
            <a:pPr marL="257175" indent="-257175">
              <a:buFont typeface="Wingdings" panose="05000000000000000000" pitchFamily="2" charset="2"/>
              <a:buChar char="è"/>
            </a:pPr>
            <a:r>
              <a:rPr lang="en-US" b="1" dirty="0">
                <a:sym typeface="Wingdings" panose="05000000000000000000" pitchFamily="2" charset="2"/>
              </a:rPr>
              <a:t> </a:t>
            </a:r>
            <a:r>
              <a:rPr lang="en-US" b="1" dirty="0"/>
              <a:t>Efficient distributed dynamic control algorithms are necessary to </a:t>
            </a:r>
            <a:r>
              <a:rPr lang="en-US" b="1" dirty="0">
                <a:sym typeface="Wingdings" panose="05000000000000000000" pitchFamily="2" charset="2"/>
              </a:rPr>
              <a:t>provide end-to-end </a:t>
            </a:r>
            <a:r>
              <a:rPr lang="en-US" b="1" dirty="0" err="1">
                <a:sym typeface="Wingdings" panose="05000000000000000000" pitchFamily="2" charset="2"/>
              </a:rPr>
              <a:t>lightpath</a:t>
            </a:r>
            <a:r>
              <a:rPr lang="en-US" b="1" dirty="0">
                <a:sym typeface="Wingdings" panose="05000000000000000000" pitchFamily="2" charset="2"/>
              </a:rPr>
              <a:t> connections dynamically</a:t>
            </a:r>
          </a:p>
          <a:p>
            <a:r>
              <a:rPr lang="en-US" dirty="0">
                <a:sym typeface="Wingdings" panose="05000000000000000000" pitchFamily="2" charset="2"/>
              </a:rPr>
              <a:t>          </a:t>
            </a:r>
            <a:endParaRPr lang="en-US" dirty="0"/>
          </a:p>
        </p:txBody>
      </p:sp>
      <p:pic>
        <p:nvPicPr>
          <p:cNvPr id="4" name="Picture 3" descr="MainframeApr99"/>
          <p:cNvPicPr>
            <a:picLocks noChangeAspect="1" noChangeArrowheads="1"/>
          </p:cNvPicPr>
          <p:nvPr/>
        </p:nvPicPr>
        <p:blipFill>
          <a:blip r:embed="rId3" cstate="print"/>
          <a:srcRect/>
          <a:stretch>
            <a:fillRect/>
          </a:stretch>
        </p:blipFill>
        <p:spPr bwMode="auto">
          <a:xfrm>
            <a:off x="1649722" y="2675845"/>
            <a:ext cx="326536" cy="411113"/>
          </a:xfrm>
          <a:prstGeom prst="rect">
            <a:avLst/>
          </a:prstGeom>
          <a:noFill/>
          <a:ln w="9525">
            <a:noFill/>
            <a:miter lim="800000"/>
            <a:headEnd/>
            <a:tailEnd/>
          </a:ln>
        </p:spPr>
      </p:pic>
      <p:cxnSp>
        <p:nvCxnSpPr>
          <p:cNvPr id="72" name="Straight Connector 71"/>
          <p:cNvCxnSpPr>
            <a:stCxn id="540" idx="3"/>
            <a:endCxn id="523" idx="1"/>
          </p:cNvCxnSpPr>
          <p:nvPr/>
        </p:nvCxnSpPr>
        <p:spPr>
          <a:xfrm flipV="1">
            <a:off x="1105285" y="3083908"/>
            <a:ext cx="1116623" cy="173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a:stCxn id="540" idx="3"/>
            <a:endCxn id="559" idx="1"/>
          </p:cNvCxnSpPr>
          <p:nvPr/>
        </p:nvCxnSpPr>
        <p:spPr>
          <a:xfrm>
            <a:off x="1105285" y="3256955"/>
            <a:ext cx="324275" cy="3431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a:stCxn id="559" idx="3"/>
            <a:endCxn id="825" idx="1"/>
          </p:cNvCxnSpPr>
          <p:nvPr/>
        </p:nvCxnSpPr>
        <p:spPr>
          <a:xfrm>
            <a:off x="1634449" y="3600108"/>
            <a:ext cx="516517" cy="2739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a:stCxn id="523" idx="2"/>
            <a:endCxn id="825" idx="0"/>
          </p:cNvCxnSpPr>
          <p:nvPr/>
        </p:nvCxnSpPr>
        <p:spPr>
          <a:xfrm flipH="1">
            <a:off x="2253411" y="3186464"/>
            <a:ext cx="70942" cy="5850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a:stCxn id="453" idx="3"/>
          </p:cNvCxnSpPr>
          <p:nvPr/>
        </p:nvCxnSpPr>
        <p:spPr>
          <a:xfrm flipV="1">
            <a:off x="3907774" y="2322368"/>
            <a:ext cx="946247" cy="239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a:stCxn id="517" idx="3"/>
            <a:endCxn id="421" idx="1"/>
          </p:cNvCxnSpPr>
          <p:nvPr/>
        </p:nvCxnSpPr>
        <p:spPr>
          <a:xfrm>
            <a:off x="3787533" y="2119292"/>
            <a:ext cx="1032550" cy="1727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a:stCxn id="517" idx="3"/>
            <a:endCxn id="453" idx="0"/>
          </p:cNvCxnSpPr>
          <p:nvPr/>
        </p:nvCxnSpPr>
        <p:spPr>
          <a:xfrm>
            <a:off x="3787533" y="2119291"/>
            <a:ext cx="18594" cy="35387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5" name="Group 5"/>
          <p:cNvGrpSpPr>
            <a:grpSpLocks/>
          </p:cNvGrpSpPr>
          <p:nvPr/>
        </p:nvGrpSpPr>
        <p:grpSpPr bwMode="auto">
          <a:xfrm>
            <a:off x="3438072" y="3133312"/>
            <a:ext cx="1821669" cy="1075589"/>
            <a:chOff x="1112" y="1015"/>
            <a:chExt cx="1660" cy="610"/>
          </a:xfrm>
        </p:grpSpPr>
        <p:sp>
          <p:nvSpPr>
            <p:cNvPr id="566" name="Oval 565"/>
            <p:cNvSpPr>
              <a:spLocks noChangeArrowheads="1"/>
            </p:cNvSpPr>
            <p:nvPr/>
          </p:nvSpPr>
          <p:spPr bwMode="auto">
            <a:xfrm>
              <a:off x="1679" y="1015"/>
              <a:ext cx="723"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4" name="Oval 603"/>
            <p:cNvSpPr>
              <a:spLocks noChangeArrowheads="1"/>
            </p:cNvSpPr>
            <p:nvPr/>
          </p:nvSpPr>
          <p:spPr bwMode="auto">
            <a:xfrm>
              <a:off x="1281" y="1081"/>
              <a:ext cx="554"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6" name="Oval 605"/>
            <p:cNvSpPr>
              <a:spLocks noChangeArrowheads="1"/>
            </p:cNvSpPr>
            <p:nvPr/>
          </p:nvSpPr>
          <p:spPr bwMode="auto">
            <a:xfrm>
              <a:off x="1112" y="1233"/>
              <a:ext cx="374" cy="206"/>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7" name="Oval 606"/>
            <p:cNvSpPr>
              <a:spLocks noChangeArrowheads="1"/>
            </p:cNvSpPr>
            <p:nvPr/>
          </p:nvSpPr>
          <p:spPr bwMode="auto">
            <a:xfrm>
              <a:off x="1225" y="1324"/>
              <a:ext cx="562" cy="22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8" name="Oval 607"/>
            <p:cNvSpPr>
              <a:spLocks noChangeArrowheads="1"/>
            </p:cNvSpPr>
            <p:nvPr/>
          </p:nvSpPr>
          <p:spPr bwMode="auto">
            <a:xfrm>
              <a:off x="1622" y="1360"/>
              <a:ext cx="840" cy="26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9" name="Oval 608"/>
            <p:cNvSpPr>
              <a:spLocks noChangeArrowheads="1"/>
            </p:cNvSpPr>
            <p:nvPr/>
          </p:nvSpPr>
          <p:spPr bwMode="auto">
            <a:xfrm>
              <a:off x="2157" y="1089"/>
              <a:ext cx="539"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10" name="Oval 609"/>
            <p:cNvSpPr>
              <a:spLocks noChangeArrowheads="1"/>
            </p:cNvSpPr>
            <p:nvPr/>
          </p:nvSpPr>
          <p:spPr bwMode="auto">
            <a:xfrm>
              <a:off x="2237" y="1216"/>
              <a:ext cx="535"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11" name="Oval 610"/>
            <p:cNvSpPr>
              <a:spLocks noChangeArrowheads="1"/>
            </p:cNvSpPr>
            <p:nvPr/>
          </p:nvSpPr>
          <p:spPr bwMode="auto">
            <a:xfrm>
              <a:off x="2189" y="1258"/>
              <a:ext cx="531"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12" name="Oval 611"/>
            <p:cNvSpPr>
              <a:spLocks noChangeArrowheads="1"/>
            </p:cNvSpPr>
            <p:nvPr/>
          </p:nvSpPr>
          <p:spPr bwMode="auto">
            <a:xfrm>
              <a:off x="1413" y="1160"/>
              <a:ext cx="1078"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sp>
        <p:nvSpPr>
          <p:cNvPr id="614" name="Text Box 512"/>
          <p:cNvSpPr txBox="1">
            <a:spLocks noChangeArrowheads="1"/>
          </p:cNvSpPr>
          <p:nvPr/>
        </p:nvSpPr>
        <p:spPr bwMode="auto">
          <a:xfrm>
            <a:off x="3964817" y="3580751"/>
            <a:ext cx="723276"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00" b="1" kern="0" dirty="0">
                <a:solidFill>
                  <a:srgbClr val="000000"/>
                </a:solidFill>
                <a:ea typeface="MS UI Gothic" pitchFamily="34" charset="-128"/>
              </a:rPr>
              <a:t>Domain C</a:t>
            </a:r>
          </a:p>
        </p:txBody>
      </p:sp>
      <p:grpSp>
        <p:nvGrpSpPr>
          <p:cNvPr id="615" name="グループ化 431"/>
          <p:cNvGrpSpPr/>
          <p:nvPr/>
        </p:nvGrpSpPr>
        <p:grpSpPr>
          <a:xfrm>
            <a:off x="4186295" y="3195412"/>
            <a:ext cx="267907" cy="233821"/>
            <a:chOff x="7429500" y="2857500"/>
            <a:chExt cx="809625" cy="792163"/>
          </a:xfrm>
        </p:grpSpPr>
        <p:sp>
          <p:nvSpPr>
            <p:cNvPr id="616"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617" name="Group 486"/>
            <p:cNvGrpSpPr>
              <a:grpSpLocks/>
            </p:cNvGrpSpPr>
            <p:nvPr/>
          </p:nvGrpSpPr>
          <p:grpSpPr bwMode="auto">
            <a:xfrm>
              <a:off x="7429519" y="2857500"/>
              <a:ext cx="803277" cy="785813"/>
              <a:chOff x="4680" y="1800"/>
              <a:chExt cx="506" cy="495"/>
            </a:xfrm>
          </p:grpSpPr>
          <p:sp>
            <p:nvSpPr>
              <p:cNvPr id="723" name="Freeform 722"/>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24" name="Freeform 723"/>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25" name="Freeform 724"/>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26" name="Freeform 725"/>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27" name="Rectangle 726"/>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28" name="Rectangle 727"/>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618" name="Group 487"/>
            <p:cNvGrpSpPr>
              <a:grpSpLocks/>
            </p:cNvGrpSpPr>
            <p:nvPr/>
          </p:nvGrpSpPr>
          <p:grpSpPr bwMode="auto">
            <a:xfrm>
              <a:off x="7518400" y="2863850"/>
              <a:ext cx="620713" cy="166688"/>
              <a:chOff x="4736" y="1804"/>
              <a:chExt cx="391" cy="105"/>
            </a:xfrm>
          </p:grpSpPr>
          <p:grpSp>
            <p:nvGrpSpPr>
              <p:cNvPr id="625" name="Group 493"/>
              <p:cNvGrpSpPr>
                <a:grpSpLocks/>
              </p:cNvGrpSpPr>
              <p:nvPr/>
            </p:nvGrpSpPr>
            <p:grpSpPr bwMode="auto">
              <a:xfrm>
                <a:off x="4736" y="1804"/>
                <a:ext cx="387" cy="101"/>
                <a:chOff x="4736" y="1804"/>
                <a:chExt cx="387" cy="101"/>
              </a:xfrm>
            </p:grpSpPr>
            <p:sp>
              <p:nvSpPr>
                <p:cNvPr id="714" name="Freeform 713"/>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15" name="Freeform 714"/>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17" name="Freeform 716"/>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18" name="Freeform 717"/>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19" name="Freeform 718"/>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20" name="Freeform 719"/>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21" name="Freeform 720"/>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22" name="Freeform 721"/>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627" name="Group 494"/>
              <p:cNvGrpSpPr>
                <a:grpSpLocks/>
              </p:cNvGrpSpPr>
              <p:nvPr/>
            </p:nvGrpSpPr>
            <p:grpSpPr bwMode="auto">
              <a:xfrm>
                <a:off x="4740" y="1807"/>
                <a:ext cx="387" cy="102"/>
                <a:chOff x="4740" y="1807"/>
                <a:chExt cx="387" cy="102"/>
              </a:xfrm>
            </p:grpSpPr>
            <p:sp>
              <p:nvSpPr>
                <p:cNvPr id="657" name="Freeform 656"/>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9" name="Freeform 668"/>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1" name="Freeform 670"/>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2" name="Freeform 671"/>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83" name="Freeform 682"/>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97" name="Freeform 696"/>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12" name="Freeform 711"/>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13" name="Freeform 712"/>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619" name="Group 488"/>
            <p:cNvGrpSpPr>
              <a:grpSpLocks/>
            </p:cNvGrpSpPr>
            <p:nvPr/>
          </p:nvGrpSpPr>
          <p:grpSpPr bwMode="auto">
            <a:xfrm>
              <a:off x="7473950" y="3097213"/>
              <a:ext cx="541338" cy="519113"/>
              <a:chOff x="4708" y="1951"/>
              <a:chExt cx="341" cy="327"/>
            </a:xfrm>
          </p:grpSpPr>
          <p:sp>
            <p:nvSpPr>
              <p:cNvPr id="620" name="Freeform 619"/>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21" name="Freeform 620"/>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23" name="Freeform 622"/>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24" name="Freeform 623"/>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729" name="グループ化 612"/>
          <p:cNvGrpSpPr/>
          <p:nvPr/>
        </p:nvGrpSpPr>
        <p:grpSpPr>
          <a:xfrm>
            <a:off x="3886527" y="3837650"/>
            <a:ext cx="267907" cy="233821"/>
            <a:chOff x="7429500" y="2857500"/>
            <a:chExt cx="809625" cy="792163"/>
          </a:xfrm>
        </p:grpSpPr>
        <p:sp>
          <p:nvSpPr>
            <p:cNvPr id="730"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731" name="Group 422"/>
            <p:cNvGrpSpPr>
              <a:grpSpLocks/>
            </p:cNvGrpSpPr>
            <p:nvPr/>
          </p:nvGrpSpPr>
          <p:grpSpPr bwMode="auto">
            <a:xfrm>
              <a:off x="7429519" y="2857500"/>
              <a:ext cx="803277" cy="785813"/>
              <a:chOff x="4680" y="1800"/>
              <a:chExt cx="506" cy="495"/>
            </a:xfrm>
          </p:grpSpPr>
          <p:sp>
            <p:nvSpPr>
              <p:cNvPr id="756" name="Freeform 755"/>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57" name="Freeform 756"/>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58" name="Freeform 757"/>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59" name="Freeform 758"/>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60" name="Rectangle 759"/>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61" name="Rectangle 760"/>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732" name="Group 423"/>
            <p:cNvGrpSpPr>
              <a:grpSpLocks/>
            </p:cNvGrpSpPr>
            <p:nvPr/>
          </p:nvGrpSpPr>
          <p:grpSpPr bwMode="auto">
            <a:xfrm>
              <a:off x="7518400" y="2863850"/>
              <a:ext cx="620713" cy="166688"/>
              <a:chOff x="4736" y="1804"/>
              <a:chExt cx="391" cy="105"/>
            </a:xfrm>
          </p:grpSpPr>
          <p:grpSp>
            <p:nvGrpSpPr>
              <p:cNvPr id="738" name="Group 429"/>
              <p:cNvGrpSpPr>
                <a:grpSpLocks/>
              </p:cNvGrpSpPr>
              <p:nvPr/>
            </p:nvGrpSpPr>
            <p:grpSpPr bwMode="auto">
              <a:xfrm>
                <a:off x="4736" y="1804"/>
                <a:ext cx="387" cy="101"/>
                <a:chOff x="4736" y="1804"/>
                <a:chExt cx="387" cy="101"/>
              </a:xfrm>
            </p:grpSpPr>
            <p:sp>
              <p:nvSpPr>
                <p:cNvPr id="748" name="Freeform 747"/>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49" name="Freeform 748"/>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50" name="Freeform 749"/>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51" name="Freeform 750"/>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52" name="Freeform 751"/>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53" name="Freeform 752"/>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54" name="Freeform 753"/>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55" name="Freeform 754"/>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739" name="Group 430"/>
              <p:cNvGrpSpPr>
                <a:grpSpLocks/>
              </p:cNvGrpSpPr>
              <p:nvPr/>
            </p:nvGrpSpPr>
            <p:grpSpPr bwMode="auto">
              <a:xfrm>
                <a:off x="4740" y="1807"/>
                <a:ext cx="387" cy="102"/>
                <a:chOff x="4740" y="1807"/>
                <a:chExt cx="387" cy="102"/>
              </a:xfrm>
            </p:grpSpPr>
            <p:sp>
              <p:nvSpPr>
                <p:cNvPr id="740" name="Freeform 739"/>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41" name="Freeform 740"/>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42" name="Freeform 741"/>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43" name="Freeform 742"/>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44" name="Freeform 743"/>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45" name="Freeform 744"/>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46" name="Freeform 745"/>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47" name="Freeform 746"/>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733" name="Group 424"/>
            <p:cNvGrpSpPr>
              <a:grpSpLocks/>
            </p:cNvGrpSpPr>
            <p:nvPr/>
          </p:nvGrpSpPr>
          <p:grpSpPr bwMode="auto">
            <a:xfrm>
              <a:off x="7473950" y="3097213"/>
              <a:ext cx="541338" cy="519113"/>
              <a:chOff x="4708" y="1951"/>
              <a:chExt cx="341" cy="327"/>
            </a:xfrm>
          </p:grpSpPr>
          <p:sp>
            <p:nvSpPr>
              <p:cNvPr id="734" name="Freeform 733"/>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35" name="Freeform 734"/>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36" name="Freeform 735"/>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37" name="Freeform 736"/>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sp>
        <p:nvSpPr>
          <p:cNvPr id="762" name="Text Box 512"/>
          <p:cNvSpPr txBox="1">
            <a:spLocks noChangeArrowheads="1"/>
          </p:cNvSpPr>
          <p:nvPr/>
        </p:nvSpPr>
        <p:spPr bwMode="auto">
          <a:xfrm>
            <a:off x="4421332" y="3185085"/>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C1</a:t>
            </a:r>
          </a:p>
        </p:txBody>
      </p:sp>
      <p:sp>
        <p:nvSpPr>
          <p:cNvPr id="763" name="Text Box 512"/>
          <p:cNvSpPr txBox="1">
            <a:spLocks noChangeArrowheads="1"/>
          </p:cNvSpPr>
          <p:nvPr/>
        </p:nvSpPr>
        <p:spPr bwMode="auto">
          <a:xfrm>
            <a:off x="4144689" y="3940941"/>
            <a:ext cx="390574" cy="230832"/>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C2</a:t>
            </a:r>
          </a:p>
        </p:txBody>
      </p:sp>
      <p:sp>
        <p:nvSpPr>
          <p:cNvPr id="764" name="Text Box 512"/>
          <p:cNvSpPr txBox="1">
            <a:spLocks noChangeArrowheads="1"/>
          </p:cNvSpPr>
          <p:nvPr/>
        </p:nvSpPr>
        <p:spPr bwMode="auto">
          <a:xfrm>
            <a:off x="4865756" y="3413379"/>
            <a:ext cx="279257" cy="369332"/>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C3</a:t>
            </a:r>
          </a:p>
        </p:txBody>
      </p:sp>
      <p:pic>
        <p:nvPicPr>
          <p:cNvPr id="765" name="Picture 764" descr="MainframeApr99"/>
          <p:cNvPicPr>
            <a:picLocks noChangeAspect="1" noChangeArrowheads="1"/>
          </p:cNvPicPr>
          <p:nvPr/>
        </p:nvPicPr>
        <p:blipFill>
          <a:blip r:embed="rId3" cstate="print"/>
          <a:srcRect/>
          <a:stretch>
            <a:fillRect/>
          </a:stretch>
        </p:blipFill>
        <p:spPr bwMode="auto">
          <a:xfrm>
            <a:off x="3625245" y="3051631"/>
            <a:ext cx="326536" cy="358831"/>
          </a:xfrm>
          <a:prstGeom prst="rect">
            <a:avLst/>
          </a:prstGeom>
          <a:noFill/>
          <a:ln w="9525">
            <a:noFill/>
            <a:miter lim="800000"/>
            <a:headEnd/>
            <a:tailEnd/>
          </a:ln>
        </p:spPr>
      </p:pic>
      <p:grpSp>
        <p:nvGrpSpPr>
          <p:cNvPr id="766" name="グループ化 503"/>
          <p:cNvGrpSpPr/>
          <p:nvPr/>
        </p:nvGrpSpPr>
        <p:grpSpPr>
          <a:xfrm>
            <a:off x="5002130" y="3567715"/>
            <a:ext cx="267907" cy="233821"/>
            <a:chOff x="7429500" y="2857500"/>
            <a:chExt cx="809625" cy="792163"/>
          </a:xfrm>
        </p:grpSpPr>
        <p:sp>
          <p:nvSpPr>
            <p:cNvPr id="767"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768" name="Group 390"/>
            <p:cNvGrpSpPr>
              <a:grpSpLocks/>
            </p:cNvGrpSpPr>
            <p:nvPr/>
          </p:nvGrpSpPr>
          <p:grpSpPr bwMode="auto">
            <a:xfrm>
              <a:off x="7429519" y="2857500"/>
              <a:ext cx="803277" cy="785813"/>
              <a:chOff x="4680" y="1800"/>
              <a:chExt cx="506" cy="495"/>
            </a:xfrm>
          </p:grpSpPr>
          <p:sp>
            <p:nvSpPr>
              <p:cNvPr id="793" name="Freeform 792"/>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94" name="Freeform 793"/>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95" name="Freeform 794"/>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96" name="Freeform 795"/>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97" name="Rectangle 796"/>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98" name="Rectangle 797"/>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769" name="Group 391"/>
            <p:cNvGrpSpPr>
              <a:grpSpLocks/>
            </p:cNvGrpSpPr>
            <p:nvPr/>
          </p:nvGrpSpPr>
          <p:grpSpPr bwMode="auto">
            <a:xfrm>
              <a:off x="7518400" y="2863850"/>
              <a:ext cx="620713" cy="166688"/>
              <a:chOff x="4736" y="1804"/>
              <a:chExt cx="391" cy="105"/>
            </a:xfrm>
          </p:grpSpPr>
          <p:grpSp>
            <p:nvGrpSpPr>
              <p:cNvPr id="775" name="Group 397"/>
              <p:cNvGrpSpPr>
                <a:grpSpLocks/>
              </p:cNvGrpSpPr>
              <p:nvPr/>
            </p:nvGrpSpPr>
            <p:grpSpPr bwMode="auto">
              <a:xfrm>
                <a:off x="4736" y="1804"/>
                <a:ext cx="387" cy="101"/>
                <a:chOff x="4736" y="1804"/>
                <a:chExt cx="387" cy="101"/>
              </a:xfrm>
            </p:grpSpPr>
            <p:sp>
              <p:nvSpPr>
                <p:cNvPr id="785" name="Freeform 784"/>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86" name="Freeform 785"/>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87" name="Freeform 786"/>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88" name="Freeform 787"/>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89" name="Freeform 788"/>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90" name="Freeform 789"/>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91" name="Freeform 790"/>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92" name="Freeform 791"/>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776" name="Group 398"/>
              <p:cNvGrpSpPr>
                <a:grpSpLocks/>
              </p:cNvGrpSpPr>
              <p:nvPr/>
            </p:nvGrpSpPr>
            <p:grpSpPr bwMode="auto">
              <a:xfrm>
                <a:off x="4740" y="1807"/>
                <a:ext cx="387" cy="102"/>
                <a:chOff x="4740" y="1807"/>
                <a:chExt cx="387" cy="102"/>
              </a:xfrm>
            </p:grpSpPr>
            <p:sp>
              <p:nvSpPr>
                <p:cNvPr id="777" name="Freeform 776"/>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78" name="Freeform 777"/>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79" name="Freeform 778"/>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80" name="Freeform 779"/>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81" name="Freeform 780"/>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82" name="Freeform 781"/>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83" name="Freeform 782"/>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84" name="Freeform 783"/>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770" name="Group 392"/>
            <p:cNvGrpSpPr>
              <a:grpSpLocks/>
            </p:cNvGrpSpPr>
            <p:nvPr/>
          </p:nvGrpSpPr>
          <p:grpSpPr bwMode="auto">
            <a:xfrm>
              <a:off x="7473950" y="3097213"/>
              <a:ext cx="541338" cy="519113"/>
              <a:chOff x="4708" y="1951"/>
              <a:chExt cx="341" cy="327"/>
            </a:xfrm>
          </p:grpSpPr>
          <p:sp>
            <p:nvSpPr>
              <p:cNvPr id="771" name="Freeform 770"/>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72" name="Freeform 771"/>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73" name="Freeform 772"/>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74" name="Freeform 773"/>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cxnSp>
        <p:nvCxnSpPr>
          <p:cNvPr id="799" name="Straight Connector 798"/>
          <p:cNvCxnSpPr>
            <a:stCxn id="765" idx="2"/>
            <a:endCxn id="728" idx="0"/>
          </p:cNvCxnSpPr>
          <p:nvPr/>
        </p:nvCxnSpPr>
        <p:spPr>
          <a:xfrm flipV="1">
            <a:off x="3788514" y="3249768"/>
            <a:ext cx="499435" cy="1606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0" name="Straight Connector 799"/>
          <p:cNvCxnSpPr>
            <a:stCxn id="765" idx="2"/>
            <a:endCxn id="761" idx="0"/>
          </p:cNvCxnSpPr>
          <p:nvPr/>
        </p:nvCxnSpPr>
        <p:spPr>
          <a:xfrm>
            <a:off x="3788513" y="3410461"/>
            <a:ext cx="199667" cy="4815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1" name="Straight Connector 800"/>
          <p:cNvCxnSpPr>
            <a:stCxn id="765" idx="2"/>
            <a:endCxn id="798" idx="0"/>
          </p:cNvCxnSpPr>
          <p:nvPr/>
        </p:nvCxnSpPr>
        <p:spPr>
          <a:xfrm>
            <a:off x="3788514" y="3410462"/>
            <a:ext cx="1315270" cy="2116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2" name="Straight Connector 801"/>
          <p:cNvCxnSpPr>
            <a:stCxn id="761" idx="3"/>
          </p:cNvCxnSpPr>
          <p:nvPr/>
        </p:nvCxnSpPr>
        <p:spPr>
          <a:xfrm flipV="1">
            <a:off x="4089827" y="3741209"/>
            <a:ext cx="946247" cy="239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p:cNvCxnSpPr>
            <a:stCxn id="728" idx="3"/>
            <a:endCxn id="798" idx="1"/>
          </p:cNvCxnSpPr>
          <p:nvPr/>
        </p:nvCxnSpPr>
        <p:spPr>
          <a:xfrm>
            <a:off x="4389595" y="3338563"/>
            <a:ext cx="612541" cy="3723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a:stCxn id="728" idx="3"/>
            <a:endCxn id="761" idx="0"/>
          </p:cNvCxnSpPr>
          <p:nvPr/>
        </p:nvCxnSpPr>
        <p:spPr>
          <a:xfrm flipH="1">
            <a:off x="3988180" y="3338563"/>
            <a:ext cx="401415" cy="5534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p:cNvCxnSpPr>
            <a:stCxn id="682" idx="1"/>
            <a:endCxn id="663" idx="3"/>
          </p:cNvCxnSpPr>
          <p:nvPr/>
        </p:nvCxnSpPr>
        <p:spPr>
          <a:xfrm flipH="1">
            <a:off x="6979442" y="3533436"/>
            <a:ext cx="529517" cy="235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p:cNvCxnSpPr>
            <a:stCxn id="814" idx="3"/>
            <a:endCxn id="703" idx="1"/>
          </p:cNvCxnSpPr>
          <p:nvPr/>
        </p:nvCxnSpPr>
        <p:spPr>
          <a:xfrm flipV="1">
            <a:off x="6522853" y="2845274"/>
            <a:ext cx="1024343" cy="539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7" name="Straight Connector 806"/>
          <p:cNvCxnSpPr>
            <a:endCxn id="682" idx="0"/>
          </p:cNvCxnSpPr>
          <p:nvPr/>
        </p:nvCxnSpPr>
        <p:spPr>
          <a:xfrm flipH="1">
            <a:off x="7609550" y="2961824"/>
            <a:ext cx="70932" cy="4709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8" name="グループ化 310"/>
          <p:cNvGrpSpPr/>
          <p:nvPr/>
        </p:nvGrpSpPr>
        <p:grpSpPr>
          <a:xfrm>
            <a:off x="6317964" y="2733850"/>
            <a:ext cx="267892" cy="267893"/>
            <a:chOff x="1571604" y="3357562"/>
            <a:chExt cx="803276" cy="785812"/>
          </a:xfrm>
        </p:grpSpPr>
        <p:sp>
          <p:nvSpPr>
            <p:cNvPr id="809" name="Freeform 80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10" name="Freeform 809"/>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11" name="Freeform 81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12" name="Freeform 811"/>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13" name="Rectangle 812"/>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14" name="Rectangle 813"/>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15" name="Freeform 81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16" name="Freeform 815"/>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17" name="Freeform 81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18" name="Freeform 817"/>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819" name="グループ化 310"/>
          <p:cNvGrpSpPr/>
          <p:nvPr/>
        </p:nvGrpSpPr>
        <p:grpSpPr>
          <a:xfrm>
            <a:off x="2150966" y="3708729"/>
            <a:ext cx="267892" cy="267893"/>
            <a:chOff x="1571604" y="3357562"/>
            <a:chExt cx="803276" cy="785812"/>
          </a:xfrm>
        </p:grpSpPr>
        <p:sp>
          <p:nvSpPr>
            <p:cNvPr id="820" name="Freeform 819"/>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21" name="Freeform 820"/>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22" name="Freeform 821"/>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23" name="Freeform 822"/>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24" name="Rectangle 823"/>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25" name="Rectangle 824"/>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26" name="Freeform 825"/>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27" name="Freeform 826"/>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28" name="Freeform 827"/>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829" name="Freeform 828"/>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cxnSp>
        <p:nvCxnSpPr>
          <p:cNvPr id="841" name="Straight Connector 840"/>
          <p:cNvCxnSpPr>
            <a:stCxn id="523" idx="3"/>
            <a:endCxn id="453" idx="1"/>
          </p:cNvCxnSpPr>
          <p:nvPr/>
        </p:nvCxnSpPr>
        <p:spPr>
          <a:xfrm flipV="1">
            <a:off x="2426797" y="2561960"/>
            <a:ext cx="1277683" cy="52194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p:cNvCxnSpPr>
            <a:stCxn id="825" idx="3"/>
            <a:endCxn id="761" idx="1"/>
          </p:cNvCxnSpPr>
          <p:nvPr/>
        </p:nvCxnSpPr>
        <p:spPr>
          <a:xfrm>
            <a:off x="2355856" y="3874065"/>
            <a:ext cx="1530677" cy="10673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p:cNvCxnSpPr>
            <a:stCxn id="421" idx="3"/>
            <a:endCxn id="814" idx="1"/>
          </p:cNvCxnSpPr>
          <p:nvPr/>
        </p:nvCxnSpPr>
        <p:spPr>
          <a:xfrm>
            <a:off x="5023378" y="2292025"/>
            <a:ext cx="1294586" cy="60716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p:cNvCxnSpPr>
            <a:stCxn id="767" idx="3"/>
            <a:endCxn id="663" idx="1"/>
          </p:cNvCxnSpPr>
          <p:nvPr/>
        </p:nvCxnSpPr>
        <p:spPr>
          <a:xfrm flipV="1">
            <a:off x="5270036" y="3556942"/>
            <a:ext cx="1504517" cy="12768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45" name="Text Box 512"/>
          <p:cNvSpPr txBox="1">
            <a:spLocks noChangeArrowheads="1"/>
          </p:cNvSpPr>
          <p:nvPr/>
        </p:nvSpPr>
        <p:spPr bwMode="auto">
          <a:xfrm>
            <a:off x="3427907" y="2884359"/>
            <a:ext cx="128753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Domain controller C</a:t>
            </a:r>
          </a:p>
        </p:txBody>
      </p:sp>
      <p:cxnSp>
        <p:nvCxnSpPr>
          <p:cNvPr id="339" name="Straight Connector 338"/>
          <p:cNvCxnSpPr>
            <a:stCxn id="4" idx="0"/>
            <a:endCxn id="104" idx="0"/>
          </p:cNvCxnSpPr>
          <p:nvPr/>
        </p:nvCxnSpPr>
        <p:spPr>
          <a:xfrm flipV="1">
            <a:off x="1812991" y="1546072"/>
            <a:ext cx="2572364" cy="1129772"/>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46" name="Straight Connector 845"/>
          <p:cNvCxnSpPr>
            <a:stCxn id="4" idx="3"/>
            <a:endCxn id="765" idx="1"/>
          </p:cNvCxnSpPr>
          <p:nvPr/>
        </p:nvCxnSpPr>
        <p:spPr>
          <a:xfrm>
            <a:off x="1976257" y="2881401"/>
            <a:ext cx="1648988" cy="34964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47" name="Straight Connector 846"/>
          <p:cNvCxnSpPr>
            <a:stCxn id="765" idx="3"/>
            <a:endCxn id="711" idx="1"/>
          </p:cNvCxnSpPr>
          <p:nvPr/>
        </p:nvCxnSpPr>
        <p:spPr>
          <a:xfrm flipV="1">
            <a:off x="3951781" y="2629564"/>
            <a:ext cx="2739552" cy="60148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48" name="Straight Connector 847"/>
          <p:cNvCxnSpPr>
            <a:stCxn id="711" idx="0"/>
            <a:endCxn id="104" idx="3"/>
          </p:cNvCxnSpPr>
          <p:nvPr/>
        </p:nvCxnSpPr>
        <p:spPr>
          <a:xfrm flipH="1" flipV="1">
            <a:off x="4548622" y="1725488"/>
            <a:ext cx="2305979" cy="698519"/>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51" name="Freeform 350"/>
          <p:cNvSpPr/>
          <p:nvPr/>
        </p:nvSpPr>
        <p:spPr>
          <a:xfrm>
            <a:off x="719091" y="2814776"/>
            <a:ext cx="7570433" cy="1118973"/>
          </a:xfrm>
          <a:custGeom>
            <a:avLst/>
            <a:gdLst>
              <a:gd name="connsiteX0" fmla="*/ 0 w 9756560"/>
              <a:gd name="connsiteY0" fmla="*/ 0 h 1491964"/>
              <a:gd name="connsiteX1" fmla="*/ 26633 w 9756560"/>
              <a:gd name="connsiteY1" fmla="*/ 44388 h 1491964"/>
              <a:gd name="connsiteX2" fmla="*/ 44389 w 9756560"/>
              <a:gd name="connsiteY2" fmla="*/ 62144 h 1491964"/>
              <a:gd name="connsiteX3" fmla="*/ 62144 w 9756560"/>
              <a:gd name="connsiteY3" fmla="*/ 97654 h 1491964"/>
              <a:gd name="connsiteX4" fmla="*/ 115410 w 9756560"/>
              <a:gd name="connsiteY4" fmla="*/ 150920 h 1491964"/>
              <a:gd name="connsiteX5" fmla="*/ 159798 w 9756560"/>
              <a:gd name="connsiteY5" fmla="*/ 195309 h 1491964"/>
              <a:gd name="connsiteX6" fmla="*/ 186431 w 9756560"/>
              <a:gd name="connsiteY6" fmla="*/ 213064 h 1491964"/>
              <a:gd name="connsiteX7" fmla="*/ 204187 w 9756560"/>
              <a:gd name="connsiteY7" fmla="*/ 230819 h 1491964"/>
              <a:gd name="connsiteX8" fmla="*/ 284086 w 9756560"/>
              <a:gd name="connsiteY8" fmla="*/ 284085 h 1491964"/>
              <a:gd name="connsiteX9" fmla="*/ 310719 w 9756560"/>
              <a:gd name="connsiteY9" fmla="*/ 301841 h 1491964"/>
              <a:gd name="connsiteX10" fmla="*/ 337352 w 9756560"/>
              <a:gd name="connsiteY10" fmla="*/ 319596 h 1491964"/>
              <a:gd name="connsiteX11" fmla="*/ 381740 w 9756560"/>
              <a:gd name="connsiteY11" fmla="*/ 363984 h 1491964"/>
              <a:gd name="connsiteX12" fmla="*/ 426129 w 9756560"/>
              <a:gd name="connsiteY12" fmla="*/ 408373 h 1491964"/>
              <a:gd name="connsiteX13" fmla="*/ 452762 w 9756560"/>
              <a:gd name="connsiteY13" fmla="*/ 435006 h 1491964"/>
              <a:gd name="connsiteX14" fmla="*/ 470517 w 9756560"/>
              <a:gd name="connsiteY14" fmla="*/ 461639 h 1491964"/>
              <a:gd name="connsiteX15" fmla="*/ 523783 w 9756560"/>
              <a:gd name="connsiteY15" fmla="*/ 488272 h 1491964"/>
              <a:gd name="connsiteX16" fmla="*/ 541538 w 9756560"/>
              <a:gd name="connsiteY16" fmla="*/ 514905 h 1491964"/>
              <a:gd name="connsiteX17" fmla="*/ 585927 w 9756560"/>
              <a:gd name="connsiteY17" fmla="*/ 550415 h 1491964"/>
              <a:gd name="connsiteX18" fmla="*/ 621437 w 9756560"/>
              <a:gd name="connsiteY18" fmla="*/ 585926 h 1491964"/>
              <a:gd name="connsiteX19" fmla="*/ 656948 w 9756560"/>
              <a:gd name="connsiteY19" fmla="*/ 630315 h 1491964"/>
              <a:gd name="connsiteX20" fmla="*/ 683581 w 9756560"/>
              <a:gd name="connsiteY20" fmla="*/ 639192 h 1491964"/>
              <a:gd name="connsiteX21" fmla="*/ 710214 w 9756560"/>
              <a:gd name="connsiteY21" fmla="*/ 656948 h 1491964"/>
              <a:gd name="connsiteX22" fmla="*/ 736847 w 9756560"/>
              <a:gd name="connsiteY22" fmla="*/ 665825 h 1491964"/>
              <a:gd name="connsiteX23" fmla="*/ 772358 w 9756560"/>
              <a:gd name="connsiteY23" fmla="*/ 701336 h 1491964"/>
              <a:gd name="connsiteX24" fmla="*/ 798991 w 9756560"/>
              <a:gd name="connsiteY24" fmla="*/ 719091 h 1491964"/>
              <a:gd name="connsiteX25" fmla="*/ 861134 w 9756560"/>
              <a:gd name="connsiteY25" fmla="*/ 736847 h 1491964"/>
              <a:gd name="connsiteX26" fmla="*/ 878890 w 9756560"/>
              <a:gd name="connsiteY26" fmla="*/ 754602 h 1491964"/>
              <a:gd name="connsiteX27" fmla="*/ 949911 w 9756560"/>
              <a:gd name="connsiteY27" fmla="*/ 772357 h 1491964"/>
              <a:gd name="connsiteX28" fmla="*/ 1003177 w 9756560"/>
              <a:gd name="connsiteY28" fmla="*/ 790113 h 1491964"/>
              <a:gd name="connsiteX29" fmla="*/ 1065321 w 9756560"/>
              <a:gd name="connsiteY29" fmla="*/ 843379 h 1491964"/>
              <a:gd name="connsiteX30" fmla="*/ 1118587 w 9756560"/>
              <a:gd name="connsiteY30" fmla="*/ 878889 h 1491964"/>
              <a:gd name="connsiteX31" fmla="*/ 1136342 w 9756560"/>
              <a:gd name="connsiteY31" fmla="*/ 896645 h 1491964"/>
              <a:gd name="connsiteX32" fmla="*/ 1162975 w 9756560"/>
              <a:gd name="connsiteY32" fmla="*/ 914400 h 1491964"/>
              <a:gd name="connsiteX33" fmla="*/ 1216241 w 9756560"/>
              <a:gd name="connsiteY33" fmla="*/ 932155 h 1491964"/>
              <a:gd name="connsiteX34" fmla="*/ 1269507 w 9756560"/>
              <a:gd name="connsiteY34" fmla="*/ 958788 h 1491964"/>
              <a:gd name="connsiteX35" fmla="*/ 1296140 w 9756560"/>
              <a:gd name="connsiteY35" fmla="*/ 976544 h 1491964"/>
              <a:gd name="connsiteX36" fmla="*/ 1322773 w 9756560"/>
              <a:gd name="connsiteY36" fmla="*/ 985421 h 1491964"/>
              <a:gd name="connsiteX37" fmla="*/ 1349406 w 9756560"/>
              <a:gd name="connsiteY37" fmla="*/ 1003177 h 1491964"/>
              <a:gd name="connsiteX38" fmla="*/ 1402672 w 9756560"/>
              <a:gd name="connsiteY38" fmla="*/ 1020932 h 1491964"/>
              <a:gd name="connsiteX39" fmla="*/ 1464816 w 9756560"/>
              <a:gd name="connsiteY39" fmla="*/ 1038687 h 1491964"/>
              <a:gd name="connsiteX40" fmla="*/ 1491449 w 9756560"/>
              <a:gd name="connsiteY40" fmla="*/ 1047565 h 1491964"/>
              <a:gd name="connsiteX41" fmla="*/ 1526960 w 9756560"/>
              <a:gd name="connsiteY41" fmla="*/ 1056443 h 1491964"/>
              <a:gd name="connsiteX42" fmla="*/ 1606859 w 9756560"/>
              <a:gd name="connsiteY42" fmla="*/ 1083076 h 1491964"/>
              <a:gd name="connsiteX43" fmla="*/ 1633492 w 9756560"/>
              <a:gd name="connsiteY43" fmla="*/ 1091953 h 1491964"/>
              <a:gd name="connsiteX44" fmla="*/ 1695635 w 9756560"/>
              <a:gd name="connsiteY44" fmla="*/ 1154097 h 1491964"/>
              <a:gd name="connsiteX45" fmla="*/ 1722268 w 9756560"/>
              <a:gd name="connsiteY45" fmla="*/ 1171852 h 1491964"/>
              <a:gd name="connsiteX46" fmla="*/ 1784412 w 9756560"/>
              <a:gd name="connsiteY46" fmla="*/ 1225118 h 1491964"/>
              <a:gd name="connsiteX47" fmla="*/ 1837678 w 9756560"/>
              <a:gd name="connsiteY47" fmla="*/ 1260629 h 1491964"/>
              <a:gd name="connsiteX48" fmla="*/ 1890944 w 9756560"/>
              <a:gd name="connsiteY48" fmla="*/ 1278384 h 1491964"/>
              <a:gd name="connsiteX49" fmla="*/ 1917577 w 9756560"/>
              <a:gd name="connsiteY49" fmla="*/ 1296140 h 1491964"/>
              <a:gd name="connsiteX50" fmla="*/ 1953088 w 9756560"/>
              <a:gd name="connsiteY50" fmla="*/ 1305017 h 1491964"/>
              <a:gd name="connsiteX51" fmla="*/ 2192785 w 9756560"/>
              <a:gd name="connsiteY51" fmla="*/ 1313895 h 1491964"/>
              <a:gd name="connsiteX52" fmla="*/ 2388094 w 9756560"/>
              <a:gd name="connsiteY52" fmla="*/ 1322773 h 1491964"/>
              <a:gd name="connsiteX53" fmla="*/ 3142695 w 9756560"/>
              <a:gd name="connsiteY53" fmla="*/ 1340528 h 1491964"/>
              <a:gd name="connsiteX54" fmla="*/ 4074851 w 9756560"/>
              <a:gd name="connsiteY54" fmla="*/ 1358283 h 1491964"/>
              <a:gd name="connsiteX55" fmla="*/ 4172505 w 9756560"/>
              <a:gd name="connsiteY55" fmla="*/ 1376039 h 1491964"/>
              <a:gd name="connsiteX56" fmla="*/ 4199138 w 9756560"/>
              <a:gd name="connsiteY56" fmla="*/ 1384916 h 1491964"/>
              <a:gd name="connsiteX57" fmla="*/ 4243527 w 9756560"/>
              <a:gd name="connsiteY57" fmla="*/ 1393794 h 1491964"/>
              <a:gd name="connsiteX58" fmla="*/ 4483224 w 9756560"/>
              <a:gd name="connsiteY58" fmla="*/ 1384916 h 1491964"/>
              <a:gd name="connsiteX59" fmla="*/ 4572000 w 9756560"/>
              <a:gd name="connsiteY59" fmla="*/ 1367161 h 1491964"/>
              <a:gd name="connsiteX60" fmla="*/ 4634144 w 9756560"/>
              <a:gd name="connsiteY60" fmla="*/ 1340528 h 1491964"/>
              <a:gd name="connsiteX61" fmla="*/ 4714043 w 9756560"/>
              <a:gd name="connsiteY61" fmla="*/ 1322773 h 1491964"/>
              <a:gd name="connsiteX62" fmla="*/ 4740676 w 9756560"/>
              <a:gd name="connsiteY62" fmla="*/ 1313895 h 1491964"/>
              <a:gd name="connsiteX63" fmla="*/ 4802820 w 9756560"/>
              <a:gd name="connsiteY63" fmla="*/ 1305017 h 1491964"/>
              <a:gd name="connsiteX64" fmla="*/ 4838330 w 9756560"/>
              <a:gd name="connsiteY64" fmla="*/ 1296140 h 1491964"/>
              <a:gd name="connsiteX65" fmla="*/ 4935985 w 9756560"/>
              <a:gd name="connsiteY65" fmla="*/ 1269507 h 1491964"/>
              <a:gd name="connsiteX66" fmla="*/ 5024762 w 9756560"/>
              <a:gd name="connsiteY66" fmla="*/ 1242874 h 1491964"/>
              <a:gd name="connsiteX67" fmla="*/ 5104661 w 9756560"/>
              <a:gd name="connsiteY67" fmla="*/ 1216241 h 1491964"/>
              <a:gd name="connsiteX68" fmla="*/ 5131294 w 9756560"/>
              <a:gd name="connsiteY68" fmla="*/ 1207363 h 1491964"/>
              <a:gd name="connsiteX69" fmla="*/ 5166804 w 9756560"/>
              <a:gd name="connsiteY69" fmla="*/ 1189608 h 1491964"/>
              <a:gd name="connsiteX70" fmla="*/ 5228948 w 9756560"/>
              <a:gd name="connsiteY70" fmla="*/ 1171852 h 1491964"/>
              <a:gd name="connsiteX71" fmla="*/ 5299969 w 9756560"/>
              <a:gd name="connsiteY71" fmla="*/ 1154097 h 1491964"/>
              <a:gd name="connsiteX72" fmla="*/ 5362113 w 9756560"/>
              <a:gd name="connsiteY72" fmla="*/ 1127464 h 1491964"/>
              <a:gd name="connsiteX73" fmla="*/ 5388746 w 9756560"/>
              <a:gd name="connsiteY73" fmla="*/ 1109709 h 1491964"/>
              <a:gd name="connsiteX74" fmla="*/ 5433134 w 9756560"/>
              <a:gd name="connsiteY74" fmla="*/ 1100831 h 1491964"/>
              <a:gd name="connsiteX75" fmla="*/ 5530789 w 9756560"/>
              <a:gd name="connsiteY75" fmla="*/ 1065320 h 1491964"/>
              <a:gd name="connsiteX76" fmla="*/ 5566299 w 9756560"/>
              <a:gd name="connsiteY76" fmla="*/ 1056443 h 1491964"/>
              <a:gd name="connsiteX77" fmla="*/ 5619565 w 9756560"/>
              <a:gd name="connsiteY77" fmla="*/ 1038687 h 1491964"/>
              <a:gd name="connsiteX78" fmla="*/ 5646198 w 9756560"/>
              <a:gd name="connsiteY78" fmla="*/ 1029810 h 1491964"/>
              <a:gd name="connsiteX79" fmla="*/ 5734975 w 9756560"/>
              <a:gd name="connsiteY79" fmla="*/ 1003177 h 1491964"/>
              <a:gd name="connsiteX80" fmla="*/ 5761608 w 9756560"/>
              <a:gd name="connsiteY80" fmla="*/ 994299 h 1491964"/>
              <a:gd name="connsiteX81" fmla="*/ 5788241 w 9756560"/>
              <a:gd name="connsiteY81" fmla="*/ 985421 h 1491964"/>
              <a:gd name="connsiteX82" fmla="*/ 5814874 w 9756560"/>
              <a:gd name="connsiteY82" fmla="*/ 967666 h 1491964"/>
              <a:gd name="connsiteX83" fmla="*/ 5894773 w 9756560"/>
              <a:gd name="connsiteY83" fmla="*/ 941033 h 1491964"/>
              <a:gd name="connsiteX84" fmla="*/ 5930284 w 9756560"/>
              <a:gd name="connsiteY84" fmla="*/ 923278 h 1491964"/>
              <a:gd name="connsiteX85" fmla="*/ 5974672 w 9756560"/>
              <a:gd name="connsiteY85" fmla="*/ 914400 h 1491964"/>
              <a:gd name="connsiteX86" fmla="*/ 6081204 w 9756560"/>
              <a:gd name="connsiteY86" fmla="*/ 896645 h 1491964"/>
              <a:gd name="connsiteX87" fmla="*/ 6187736 w 9756560"/>
              <a:gd name="connsiteY87" fmla="*/ 861134 h 1491964"/>
              <a:gd name="connsiteX88" fmla="*/ 6223247 w 9756560"/>
              <a:gd name="connsiteY88" fmla="*/ 852256 h 1491964"/>
              <a:gd name="connsiteX89" fmla="*/ 6303146 w 9756560"/>
              <a:gd name="connsiteY89" fmla="*/ 843379 h 1491964"/>
              <a:gd name="connsiteX90" fmla="*/ 6338657 w 9756560"/>
              <a:gd name="connsiteY90" fmla="*/ 825623 h 1491964"/>
              <a:gd name="connsiteX91" fmla="*/ 6374167 w 9756560"/>
              <a:gd name="connsiteY91" fmla="*/ 816746 h 1491964"/>
              <a:gd name="connsiteX92" fmla="*/ 6684886 w 9756560"/>
              <a:gd name="connsiteY92" fmla="*/ 807868 h 1491964"/>
              <a:gd name="connsiteX93" fmla="*/ 6755907 w 9756560"/>
              <a:gd name="connsiteY93" fmla="*/ 790113 h 1491964"/>
              <a:gd name="connsiteX94" fmla="*/ 6853562 w 9756560"/>
              <a:gd name="connsiteY94" fmla="*/ 763480 h 1491964"/>
              <a:gd name="connsiteX95" fmla="*/ 7013360 w 9756560"/>
              <a:gd name="connsiteY95" fmla="*/ 745724 h 1491964"/>
              <a:gd name="connsiteX96" fmla="*/ 7084381 w 9756560"/>
              <a:gd name="connsiteY96" fmla="*/ 736847 h 1491964"/>
              <a:gd name="connsiteX97" fmla="*/ 7146525 w 9756560"/>
              <a:gd name="connsiteY97" fmla="*/ 727969 h 1491964"/>
              <a:gd name="connsiteX98" fmla="*/ 7324078 w 9756560"/>
              <a:gd name="connsiteY98" fmla="*/ 719091 h 1491964"/>
              <a:gd name="connsiteX99" fmla="*/ 7421732 w 9756560"/>
              <a:gd name="connsiteY99" fmla="*/ 710214 h 1491964"/>
              <a:gd name="connsiteX100" fmla="*/ 7581530 w 9756560"/>
              <a:gd name="connsiteY100" fmla="*/ 701336 h 1491964"/>
              <a:gd name="connsiteX101" fmla="*/ 7608163 w 9756560"/>
              <a:gd name="connsiteY101" fmla="*/ 692458 h 1491964"/>
              <a:gd name="connsiteX102" fmla="*/ 8309499 w 9756560"/>
              <a:gd name="connsiteY102" fmla="*/ 710214 h 1491964"/>
              <a:gd name="connsiteX103" fmla="*/ 8442664 w 9756560"/>
              <a:gd name="connsiteY103" fmla="*/ 727969 h 1491964"/>
              <a:gd name="connsiteX104" fmla="*/ 8762261 w 9756560"/>
              <a:gd name="connsiteY104" fmla="*/ 745724 h 1491964"/>
              <a:gd name="connsiteX105" fmla="*/ 8806649 w 9756560"/>
              <a:gd name="connsiteY105" fmla="*/ 763480 h 1491964"/>
              <a:gd name="connsiteX106" fmla="*/ 8904303 w 9756560"/>
              <a:gd name="connsiteY106" fmla="*/ 790113 h 1491964"/>
              <a:gd name="connsiteX107" fmla="*/ 8993080 w 9756560"/>
              <a:gd name="connsiteY107" fmla="*/ 843379 h 1491964"/>
              <a:gd name="connsiteX108" fmla="*/ 9028591 w 9756560"/>
              <a:gd name="connsiteY108" fmla="*/ 861134 h 1491964"/>
              <a:gd name="connsiteX109" fmla="*/ 9072979 w 9756560"/>
              <a:gd name="connsiteY109" fmla="*/ 870012 h 1491964"/>
              <a:gd name="connsiteX110" fmla="*/ 9099612 w 9756560"/>
              <a:gd name="connsiteY110" fmla="*/ 878889 h 1491964"/>
              <a:gd name="connsiteX111" fmla="*/ 9152878 w 9756560"/>
              <a:gd name="connsiteY111" fmla="*/ 905522 h 1491964"/>
              <a:gd name="connsiteX112" fmla="*/ 9206144 w 9756560"/>
              <a:gd name="connsiteY112" fmla="*/ 932155 h 1491964"/>
              <a:gd name="connsiteX113" fmla="*/ 9259410 w 9756560"/>
              <a:gd name="connsiteY113" fmla="*/ 958788 h 1491964"/>
              <a:gd name="connsiteX114" fmla="*/ 9312676 w 9756560"/>
              <a:gd name="connsiteY114" fmla="*/ 994299 h 1491964"/>
              <a:gd name="connsiteX115" fmla="*/ 9339309 w 9756560"/>
              <a:gd name="connsiteY115" fmla="*/ 1029810 h 1491964"/>
              <a:gd name="connsiteX116" fmla="*/ 9365942 w 9756560"/>
              <a:gd name="connsiteY116" fmla="*/ 1038687 h 1491964"/>
              <a:gd name="connsiteX117" fmla="*/ 9401453 w 9756560"/>
              <a:gd name="connsiteY117" fmla="*/ 1074198 h 1491964"/>
              <a:gd name="connsiteX118" fmla="*/ 9445841 w 9756560"/>
              <a:gd name="connsiteY118" fmla="*/ 1136342 h 1491964"/>
              <a:gd name="connsiteX119" fmla="*/ 9463596 w 9756560"/>
              <a:gd name="connsiteY119" fmla="*/ 1162975 h 1491964"/>
              <a:gd name="connsiteX120" fmla="*/ 9481352 w 9756560"/>
              <a:gd name="connsiteY120" fmla="*/ 1180730 h 1491964"/>
              <a:gd name="connsiteX121" fmla="*/ 9507985 w 9756560"/>
              <a:gd name="connsiteY121" fmla="*/ 1216241 h 1491964"/>
              <a:gd name="connsiteX122" fmla="*/ 9552373 w 9756560"/>
              <a:gd name="connsiteY122" fmla="*/ 1269507 h 1491964"/>
              <a:gd name="connsiteX123" fmla="*/ 9579006 w 9756560"/>
              <a:gd name="connsiteY123" fmla="*/ 1287262 h 1491964"/>
              <a:gd name="connsiteX124" fmla="*/ 9632272 w 9756560"/>
              <a:gd name="connsiteY124" fmla="*/ 1340528 h 1491964"/>
              <a:gd name="connsiteX125" fmla="*/ 9650028 w 9756560"/>
              <a:gd name="connsiteY125" fmla="*/ 1358283 h 1491964"/>
              <a:gd name="connsiteX126" fmla="*/ 9667783 w 9756560"/>
              <a:gd name="connsiteY126" fmla="*/ 1376039 h 1491964"/>
              <a:gd name="connsiteX127" fmla="*/ 9676661 w 9756560"/>
              <a:gd name="connsiteY127" fmla="*/ 1402672 h 1491964"/>
              <a:gd name="connsiteX128" fmla="*/ 9694416 w 9756560"/>
              <a:gd name="connsiteY128" fmla="*/ 1429305 h 1491964"/>
              <a:gd name="connsiteX129" fmla="*/ 9738804 w 9756560"/>
              <a:gd name="connsiteY129" fmla="*/ 1491448 h 1491964"/>
              <a:gd name="connsiteX130" fmla="*/ 9756560 w 9756560"/>
              <a:gd name="connsiteY130" fmla="*/ 1491448 h 149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56560" h="1491964">
                <a:moveTo>
                  <a:pt x="0" y="0"/>
                </a:moveTo>
                <a:cubicBezTo>
                  <a:pt x="8878" y="14796"/>
                  <a:pt x="16604" y="30347"/>
                  <a:pt x="26633" y="44388"/>
                </a:cubicBezTo>
                <a:cubicBezTo>
                  <a:pt x="31498" y="51199"/>
                  <a:pt x="39746" y="55180"/>
                  <a:pt x="44389" y="62144"/>
                </a:cubicBezTo>
                <a:cubicBezTo>
                  <a:pt x="51730" y="73155"/>
                  <a:pt x="53877" y="87320"/>
                  <a:pt x="62144" y="97654"/>
                </a:cubicBezTo>
                <a:cubicBezTo>
                  <a:pt x="77830" y="117261"/>
                  <a:pt x="97655" y="133165"/>
                  <a:pt x="115410" y="150920"/>
                </a:cubicBezTo>
                <a:lnTo>
                  <a:pt x="159798" y="195309"/>
                </a:lnTo>
                <a:cubicBezTo>
                  <a:pt x="168676" y="201227"/>
                  <a:pt x="178099" y="206399"/>
                  <a:pt x="186431" y="213064"/>
                </a:cubicBezTo>
                <a:cubicBezTo>
                  <a:pt x="192967" y="218293"/>
                  <a:pt x="197491" y="225797"/>
                  <a:pt x="204187" y="230819"/>
                </a:cubicBezTo>
                <a:cubicBezTo>
                  <a:pt x="204207" y="230834"/>
                  <a:pt x="270759" y="275200"/>
                  <a:pt x="284086" y="284085"/>
                </a:cubicBezTo>
                <a:lnTo>
                  <a:pt x="310719" y="301841"/>
                </a:lnTo>
                <a:lnTo>
                  <a:pt x="337352" y="319596"/>
                </a:lnTo>
                <a:cubicBezTo>
                  <a:pt x="372862" y="372862"/>
                  <a:pt x="334393" y="322555"/>
                  <a:pt x="381740" y="363984"/>
                </a:cubicBezTo>
                <a:cubicBezTo>
                  <a:pt x="397488" y="377763"/>
                  <a:pt x="411333" y="393577"/>
                  <a:pt x="426129" y="408373"/>
                </a:cubicBezTo>
                <a:cubicBezTo>
                  <a:pt x="435007" y="417251"/>
                  <a:pt x="445798" y="424560"/>
                  <a:pt x="452762" y="435006"/>
                </a:cubicBezTo>
                <a:cubicBezTo>
                  <a:pt x="458680" y="443884"/>
                  <a:pt x="462972" y="454094"/>
                  <a:pt x="470517" y="461639"/>
                </a:cubicBezTo>
                <a:cubicBezTo>
                  <a:pt x="487726" y="478848"/>
                  <a:pt x="502123" y="481052"/>
                  <a:pt x="523783" y="488272"/>
                </a:cubicBezTo>
                <a:cubicBezTo>
                  <a:pt x="529701" y="497150"/>
                  <a:pt x="534873" y="506574"/>
                  <a:pt x="541538" y="514905"/>
                </a:cubicBezTo>
                <a:cubicBezTo>
                  <a:pt x="555994" y="532975"/>
                  <a:pt x="566154" y="537233"/>
                  <a:pt x="585927" y="550415"/>
                </a:cubicBezTo>
                <a:cubicBezTo>
                  <a:pt x="601708" y="597762"/>
                  <a:pt x="581981" y="562252"/>
                  <a:pt x="621437" y="585926"/>
                </a:cubicBezTo>
                <a:cubicBezTo>
                  <a:pt x="657642" y="607649"/>
                  <a:pt x="620651" y="601277"/>
                  <a:pt x="656948" y="630315"/>
                </a:cubicBezTo>
                <a:cubicBezTo>
                  <a:pt x="664255" y="636161"/>
                  <a:pt x="674703" y="636233"/>
                  <a:pt x="683581" y="639192"/>
                </a:cubicBezTo>
                <a:cubicBezTo>
                  <a:pt x="692459" y="645111"/>
                  <a:pt x="700671" y="652176"/>
                  <a:pt x="710214" y="656948"/>
                </a:cubicBezTo>
                <a:cubicBezTo>
                  <a:pt x="718584" y="661133"/>
                  <a:pt x="729232" y="660386"/>
                  <a:pt x="736847" y="665825"/>
                </a:cubicBezTo>
                <a:cubicBezTo>
                  <a:pt x="750469" y="675555"/>
                  <a:pt x="758429" y="692050"/>
                  <a:pt x="772358" y="701336"/>
                </a:cubicBezTo>
                <a:cubicBezTo>
                  <a:pt x="781236" y="707254"/>
                  <a:pt x="789448" y="714319"/>
                  <a:pt x="798991" y="719091"/>
                </a:cubicBezTo>
                <a:cubicBezTo>
                  <a:pt x="811727" y="725459"/>
                  <a:pt x="849756" y="734002"/>
                  <a:pt x="861134" y="736847"/>
                </a:cubicBezTo>
                <a:cubicBezTo>
                  <a:pt x="867053" y="742765"/>
                  <a:pt x="871713" y="750296"/>
                  <a:pt x="878890" y="754602"/>
                </a:cubicBezTo>
                <a:cubicBezTo>
                  <a:pt x="893858" y="763583"/>
                  <a:pt x="938236" y="769173"/>
                  <a:pt x="949911" y="772357"/>
                </a:cubicBezTo>
                <a:cubicBezTo>
                  <a:pt x="967967" y="777281"/>
                  <a:pt x="1003177" y="790113"/>
                  <a:pt x="1003177" y="790113"/>
                </a:cubicBezTo>
                <a:cubicBezTo>
                  <a:pt x="1033830" y="820766"/>
                  <a:pt x="1027359" y="816806"/>
                  <a:pt x="1065321" y="843379"/>
                </a:cubicBezTo>
                <a:cubicBezTo>
                  <a:pt x="1082803" y="855616"/>
                  <a:pt x="1103498" y="863800"/>
                  <a:pt x="1118587" y="878889"/>
                </a:cubicBezTo>
                <a:cubicBezTo>
                  <a:pt x="1124505" y="884808"/>
                  <a:pt x="1129806" y="891416"/>
                  <a:pt x="1136342" y="896645"/>
                </a:cubicBezTo>
                <a:cubicBezTo>
                  <a:pt x="1144673" y="903310"/>
                  <a:pt x="1153225" y="910067"/>
                  <a:pt x="1162975" y="914400"/>
                </a:cubicBezTo>
                <a:cubicBezTo>
                  <a:pt x="1180078" y="922001"/>
                  <a:pt x="1216241" y="932155"/>
                  <a:pt x="1216241" y="932155"/>
                </a:cubicBezTo>
                <a:cubicBezTo>
                  <a:pt x="1251977" y="967893"/>
                  <a:pt x="1212241" y="934246"/>
                  <a:pt x="1269507" y="958788"/>
                </a:cubicBezTo>
                <a:cubicBezTo>
                  <a:pt x="1279314" y="962991"/>
                  <a:pt x="1286597" y="971772"/>
                  <a:pt x="1296140" y="976544"/>
                </a:cubicBezTo>
                <a:cubicBezTo>
                  <a:pt x="1304510" y="980729"/>
                  <a:pt x="1313895" y="982462"/>
                  <a:pt x="1322773" y="985421"/>
                </a:cubicBezTo>
                <a:cubicBezTo>
                  <a:pt x="1331651" y="991340"/>
                  <a:pt x="1339656" y="998844"/>
                  <a:pt x="1349406" y="1003177"/>
                </a:cubicBezTo>
                <a:cubicBezTo>
                  <a:pt x="1366509" y="1010778"/>
                  <a:pt x="1384917" y="1015014"/>
                  <a:pt x="1402672" y="1020932"/>
                </a:cubicBezTo>
                <a:cubicBezTo>
                  <a:pt x="1466546" y="1042223"/>
                  <a:pt x="1386763" y="1016387"/>
                  <a:pt x="1464816" y="1038687"/>
                </a:cubicBezTo>
                <a:cubicBezTo>
                  <a:pt x="1473814" y="1041258"/>
                  <a:pt x="1482451" y="1044994"/>
                  <a:pt x="1491449" y="1047565"/>
                </a:cubicBezTo>
                <a:cubicBezTo>
                  <a:pt x="1503181" y="1050917"/>
                  <a:pt x="1515273" y="1052937"/>
                  <a:pt x="1526960" y="1056443"/>
                </a:cubicBezTo>
                <a:cubicBezTo>
                  <a:pt x="1527010" y="1056458"/>
                  <a:pt x="1593518" y="1078629"/>
                  <a:pt x="1606859" y="1083076"/>
                </a:cubicBezTo>
                <a:lnTo>
                  <a:pt x="1633492" y="1091953"/>
                </a:lnTo>
                <a:cubicBezTo>
                  <a:pt x="1654206" y="1112668"/>
                  <a:pt x="1671260" y="1137847"/>
                  <a:pt x="1695635" y="1154097"/>
                </a:cubicBezTo>
                <a:cubicBezTo>
                  <a:pt x="1704513" y="1160015"/>
                  <a:pt x="1714071" y="1165022"/>
                  <a:pt x="1722268" y="1171852"/>
                </a:cubicBezTo>
                <a:cubicBezTo>
                  <a:pt x="1791243" y="1229331"/>
                  <a:pt x="1701286" y="1166930"/>
                  <a:pt x="1784412" y="1225118"/>
                </a:cubicBezTo>
                <a:cubicBezTo>
                  <a:pt x="1801894" y="1237355"/>
                  <a:pt x="1817434" y="1253881"/>
                  <a:pt x="1837678" y="1260629"/>
                </a:cubicBezTo>
                <a:lnTo>
                  <a:pt x="1890944" y="1278384"/>
                </a:lnTo>
                <a:cubicBezTo>
                  <a:pt x="1899822" y="1284303"/>
                  <a:pt x="1907770" y="1291937"/>
                  <a:pt x="1917577" y="1296140"/>
                </a:cubicBezTo>
                <a:cubicBezTo>
                  <a:pt x="1928792" y="1300946"/>
                  <a:pt x="1940912" y="1304231"/>
                  <a:pt x="1953088" y="1305017"/>
                </a:cubicBezTo>
                <a:cubicBezTo>
                  <a:pt x="2032876" y="1310165"/>
                  <a:pt x="2112898" y="1310634"/>
                  <a:pt x="2192785" y="1313895"/>
                </a:cubicBezTo>
                <a:lnTo>
                  <a:pt x="2388094" y="1322773"/>
                </a:lnTo>
                <a:cubicBezTo>
                  <a:pt x="2810817" y="1343393"/>
                  <a:pt x="2295831" y="1325671"/>
                  <a:pt x="3142695" y="1340528"/>
                </a:cubicBezTo>
                <a:lnTo>
                  <a:pt x="4074851" y="1358283"/>
                </a:lnTo>
                <a:cubicBezTo>
                  <a:pt x="4180107" y="1384598"/>
                  <a:pt x="4013488" y="1344236"/>
                  <a:pt x="4172505" y="1376039"/>
                </a:cubicBezTo>
                <a:cubicBezTo>
                  <a:pt x="4181681" y="1377874"/>
                  <a:pt x="4190060" y="1382646"/>
                  <a:pt x="4199138" y="1384916"/>
                </a:cubicBezTo>
                <a:cubicBezTo>
                  <a:pt x="4213777" y="1388576"/>
                  <a:pt x="4228731" y="1390835"/>
                  <a:pt x="4243527" y="1393794"/>
                </a:cubicBezTo>
                <a:cubicBezTo>
                  <a:pt x="4323426" y="1390835"/>
                  <a:pt x="4403417" y="1389753"/>
                  <a:pt x="4483224" y="1384916"/>
                </a:cubicBezTo>
                <a:cubicBezTo>
                  <a:pt x="4495430" y="1384176"/>
                  <a:pt x="4555017" y="1373530"/>
                  <a:pt x="4572000" y="1367161"/>
                </a:cubicBezTo>
                <a:cubicBezTo>
                  <a:pt x="4647750" y="1338755"/>
                  <a:pt x="4572421" y="1358164"/>
                  <a:pt x="4634144" y="1340528"/>
                </a:cubicBezTo>
                <a:cubicBezTo>
                  <a:pt x="4697944" y="1322299"/>
                  <a:pt x="4640809" y="1341081"/>
                  <a:pt x="4714043" y="1322773"/>
                </a:cubicBezTo>
                <a:cubicBezTo>
                  <a:pt x="4723122" y="1320503"/>
                  <a:pt x="4731500" y="1315730"/>
                  <a:pt x="4740676" y="1313895"/>
                </a:cubicBezTo>
                <a:cubicBezTo>
                  <a:pt x="4761195" y="1309791"/>
                  <a:pt x="4782233" y="1308760"/>
                  <a:pt x="4802820" y="1305017"/>
                </a:cubicBezTo>
                <a:cubicBezTo>
                  <a:pt x="4814824" y="1302834"/>
                  <a:pt x="4826559" y="1299350"/>
                  <a:pt x="4838330" y="1296140"/>
                </a:cubicBezTo>
                <a:cubicBezTo>
                  <a:pt x="4954406" y="1264483"/>
                  <a:pt x="4855673" y="1289583"/>
                  <a:pt x="4935985" y="1269507"/>
                </a:cubicBezTo>
                <a:cubicBezTo>
                  <a:pt x="4989561" y="1233788"/>
                  <a:pt x="4933360" y="1265724"/>
                  <a:pt x="5024762" y="1242874"/>
                </a:cubicBezTo>
                <a:cubicBezTo>
                  <a:pt x="5051997" y="1236065"/>
                  <a:pt x="5078028" y="1225119"/>
                  <a:pt x="5104661" y="1216241"/>
                </a:cubicBezTo>
                <a:cubicBezTo>
                  <a:pt x="5113539" y="1213282"/>
                  <a:pt x="5122924" y="1211548"/>
                  <a:pt x="5131294" y="1207363"/>
                </a:cubicBezTo>
                <a:cubicBezTo>
                  <a:pt x="5143131" y="1201445"/>
                  <a:pt x="5154640" y="1194821"/>
                  <a:pt x="5166804" y="1189608"/>
                </a:cubicBezTo>
                <a:cubicBezTo>
                  <a:pt x="5188090" y="1180485"/>
                  <a:pt x="5206423" y="1178288"/>
                  <a:pt x="5228948" y="1171852"/>
                </a:cubicBezTo>
                <a:cubicBezTo>
                  <a:pt x="5292640" y="1153655"/>
                  <a:pt x="5209731" y="1172145"/>
                  <a:pt x="5299969" y="1154097"/>
                </a:cubicBezTo>
                <a:cubicBezTo>
                  <a:pt x="5366832" y="1109522"/>
                  <a:pt x="5281855" y="1161860"/>
                  <a:pt x="5362113" y="1127464"/>
                </a:cubicBezTo>
                <a:cubicBezTo>
                  <a:pt x="5371920" y="1123261"/>
                  <a:pt x="5378756" y="1113455"/>
                  <a:pt x="5388746" y="1109709"/>
                </a:cubicBezTo>
                <a:cubicBezTo>
                  <a:pt x="5402874" y="1104411"/>
                  <a:pt x="5418577" y="1104801"/>
                  <a:pt x="5433134" y="1100831"/>
                </a:cubicBezTo>
                <a:cubicBezTo>
                  <a:pt x="5512946" y="1079064"/>
                  <a:pt x="5459292" y="1089152"/>
                  <a:pt x="5530789" y="1065320"/>
                </a:cubicBezTo>
                <a:cubicBezTo>
                  <a:pt x="5542364" y="1061462"/>
                  <a:pt x="5554613" y="1059949"/>
                  <a:pt x="5566299" y="1056443"/>
                </a:cubicBezTo>
                <a:cubicBezTo>
                  <a:pt x="5584226" y="1051065"/>
                  <a:pt x="5601810" y="1044605"/>
                  <a:pt x="5619565" y="1038687"/>
                </a:cubicBezTo>
                <a:cubicBezTo>
                  <a:pt x="5628443" y="1035728"/>
                  <a:pt x="5637120" y="1032080"/>
                  <a:pt x="5646198" y="1029810"/>
                </a:cubicBezTo>
                <a:cubicBezTo>
                  <a:pt x="5699863" y="1016393"/>
                  <a:pt x="5670139" y="1024789"/>
                  <a:pt x="5734975" y="1003177"/>
                </a:cubicBezTo>
                <a:lnTo>
                  <a:pt x="5761608" y="994299"/>
                </a:lnTo>
                <a:cubicBezTo>
                  <a:pt x="5770486" y="991340"/>
                  <a:pt x="5780455" y="990612"/>
                  <a:pt x="5788241" y="985421"/>
                </a:cubicBezTo>
                <a:cubicBezTo>
                  <a:pt x="5797119" y="979503"/>
                  <a:pt x="5805025" y="971770"/>
                  <a:pt x="5814874" y="967666"/>
                </a:cubicBezTo>
                <a:cubicBezTo>
                  <a:pt x="5840788" y="956869"/>
                  <a:pt x="5869663" y="953588"/>
                  <a:pt x="5894773" y="941033"/>
                </a:cubicBezTo>
                <a:cubicBezTo>
                  <a:pt x="5906610" y="935115"/>
                  <a:pt x="5917729" y="927463"/>
                  <a:pt x="5930284" y="923278"/>
                </a:cubicBezTo>
                <a:cubicBezTo>
                  <a:pt x="5944599" y="918506"/>
                  <a:pt x="5959788" y="916881"/>
                  <a:pt x="5974672" y="914400"/>
                </a:cubicBezTo>
                <a:cubicBezTo>
                  <a:pt x="6106848" y="892370"/>
                  <a:pt x="5976569" y="917571"/>
                  <a:pt x="6081204" y="896645"/>
                </a:cubicBezTo>
                <a:cubicBezTo>
                  <a:pt x="6139750" y="873226"/>
                  <a:pt x="6118172" y="880106"/>
                  <a:pt x="6187736" y="861134"/>
                </a:cubicBezTo>
                <a:cubicBezTo>
                  <a:pt x="6199507" y="857924"/>
                  <a:pt x="6211188" y="854111"/>
                  <a:pt x="6223247" y="852256"/>
                </a:cubicBezTo>
                <a:cubicBezTo>
                  <a:pt x="6249732" y="848181"/>
                  <a:pt x="6276513" y="846338"/>
                  <a:pt x="6303146" y="843379"/>
                </a:cubicBezTo>
                <a:cubicBezTo>
                  <a:pt x="6314983" y="837460"/>
                  <a:pt x="6326265" y="830270"/>
                  <a:pt x="6338657" y="825623"/>
                </a:cubicBezTo>
                <a:cubicBezTo>
                  <a:pt x="6350081" y="821339"/>
                  <a:pt x="6361982" y="817371"/>
                  <a:pt x="6374167" y="816746"/>
                </a:cubicBezTo>
                <a:cubicBezTo>
                  <a:pt x="6477646" y="811439"/>
                  <a:pt x="6581313" y="810827"/>
                  <a:pt x="6684886" y="807868"/>
                </a:cubicBezTo>
                <a:cubicBezTo>
                  <a:pt x="6708560" y="801950"/>
                  <a:pt x="6732757" y="797830"/>
                  <a:pt x="6755907" y="790113"/>
                </a:cubicBezTo>
                <a:cubicBezTo>
                  <a:pt x="6787262" y="779661"/>
                  <a:pt x="6821515" y="767486"/>
                  <a:pt x="6853562" y="763480"/>
                </a:cubicBezTo>
                <a:cubicBezTo>
                  <a:pt x="7026230" y="741896"/>
                  <a:pt x="6810922" y="768217"/>
                  <a:pt x="7013360" y="745724"/>
                </a:cubicBezTo>
                <a:cubicBezTo>
                  <a:pt x="7037072" y="743089"/>
                  <a:pt x="7060732" y="740000"/>
                  <a:pt x="7084381" y="736847"/>
                </a:cubicBezTo>
                <a:cubicBezTo>
                  <a:pt x="7105122" y="734082"/>
                  <a:pt x="7125657" y="729515"/>
                  <a:pt x="7146525" y="727969"/>
                </a:cubicBezTo>
                <a:cubicBezTo>
                  <a:pt x="7205621" y="723591"/>
                  <a:pt x="7264943" y="722906"/>
                  <a:pt x="7324078" y="719091"/>
                </a:cubicBezTo>
                <a:cubicBezTo>
                  <a:pt x="7356696" y="716987"/>
                  <a:pt x="7389124" y="712463"/>
                  <a:pt x="7421732" y="710214"/>
                </a:cubicBezTo>
                <a:cubicBezTo>
                  <a:pt x="7474954" y="706544"/>
                  <a:pt x="7528264" y="704295"/>
                  <a:pt x="7581530" y="701336"/>
                </a:cubicBezTo>
                <a:cubicBezTo>
                  <a:pt x="7590408" y="698377"/>
                  <a:pt x="7598806" y="692344"/>
                  <a:pt x="7608163" y="692458"/>
                </a:cubicBezTo>
                <a:cubicBezTo>
                  <a:pt x="7841999" y="695310"/>
                  <a:pt x="8309499" y="710214"/>
                  <a:pt x="8309499" y="710214"/>
                </a:cubicBezTo>
                <a:cubicBezTo>
                  <a:pt x="8374089" y="726360"/>
                  <a:pt x="8339907" y="719748"/>
                  <a:pt x="8442664" y="727969"/>
                </a:cubicBezTo>
                <a:cubicBezTo>
                  <a:pt x="8584995" y="739356"/>
                  <a:pt x="8599145" y="738310"/>
                  <a:pt x="8762261" y="745724"/>
                </a:cubicBezTo>
                <a:cubicBezTo>
                  <a:pt x="8777057" y="751643"/>
                  <a:pt x="8791275" y="759287"/>
                  <a:pt x="8806649" y="763480"/>
                </a:cubicBezTo>
                <a:cubicBezTo>
                  <a:pt x="8933121" y="797973"/>
                  <a:pt x="8792308" y="745313"/>
                  <a:pt x="8904303" y="790113"/>
                </a:cubicBezTo>
                <a:cubicBezTo>
                  <a:pt x="8948826" y="834636"/>
                  <a:pt x="8915888" y="808292"/>
                  <a:pt x="8993080" y="843379"/>
                </a:cubicBezTo>
                <a:cubicBezTo>
                  <a:pt x="9005128" y="848855"/>
                  <a:pt x="9016036" y="856949"/>
                  <a:pt x="9028591" y="861134"/>
                </a:cubicBezTo>
                <a:cubicBezTo>
                  <a:pt x="9042906" y="865906"/>
                  <a:pt x="9058340" y="866352"/>
                  <a:pt x="9072979" y="870012"/>
                </a:cubicBezTo>
                <a:cubicBezTo>
                  <a:pt x="9082057" y="872282"/>
                  <a:pt x="9090734" y="875930"/>
                  <a:pt x="9099612" y="878889"/>
                </a:cubicBezTo>
                <a:cubicBezTo>
                  <a:pt x="9175939" y="929776"/>
                  <a:pt x="9079367" y="868767"/>
                  <a:pt x="9152878" y="905522"/>
                </a:cubicBezTo>
                <a:cubicBezTo>
                  <a:pt x="9221716" y="939941"/>
                  <a:pt x="9139202" y="909843"/>
                  <a:pt x="9206144" y="932155"/>
                </a:cubicBezTo>
                <a:cubicBezTo>
                  <a:pt x="9247491" y="973504"/>
                  <a:pt x="9193965" y="926066"/>
                  <a:pt x="9259410" y="958788"/>
                </a:cubicBezTo>
                <a:cubicBezTo>
                  <a:pt x="9278497" y="968331"/>
                  <a:pt x="9312676" y="994299"/>
                  <a:pt x="9312676" y="994299"/>
                </a:cubicBezTo>
                <a:cubicBezTo>
                  <a:pt x="9321554" y="1006136"/>
                  <a:pt x="9327942" y="1020338"/>
                  <a:pt x="9339309" y="1029810"/>
                </a:cubicBezTo>
                <a:cubicBezTo>
                  <a:pt x="9346498" y="1035801"/>
                  <a:pt x="9358327" y="1033248"/>
                  <a:pt x="9365942" y="1038687"/>
                </a:cubicBezTo>
                <a:cubicBezTo>
                  <a:pt x="9379564" y="1048417"/>
                  <a:pt x="9401453" y="1074198"/>
                  <a:pt x="9401453" y="1074198"/>
                </a:cubicBezTo>
                <a:cubicBezTo>
                  <a:pt x="9423473" y="1140262"/>
                  <a:pt x="9389671" y="1052086"/>
                  <a:pt x="9445841" y="1136342"/>
                </a:cubicBezTo>
                <a:cubicBezTo>
                  <a:pt x="9451759" y="1145220"/>
                  <a:pt x="9456931" y="1154644"/>
                  <a:pt x="9463596" y="1162975"/>
                </a:cubicBezTo>
                <a:cubicBezTo>
                  <a:pt x="9468825" y="1169511"/>
                  <a:pt x="9475994" y="1174300"/>
                  <a:pt x="9481352" y="1180730"/>
                </a:cubicBezTo>
                <a:cubicBezTo>
                  <a:pt x="9490824" y="1192097"/>
                  <a:pt x="9499385" y="1204201"/>
                  <a:pt x="9507985" y="1216241"/>
                </a:cubicBezTo>
                <a:cubicBezTo>
                  <a:pt x="9528524" y="1244996"/>
                  <a:pt x="9523114" y="1245125"/>
                  <a:pt x="9552373" y="1269507"/>
                </a:cubicBezTo>
                <a:cubicBezTo>
                  <a:pt x="9560570" y="1276337"/>
                  <a:pt x="9571031" y="1280174"/>
                  <a:pt x="9579006" y="1287262"/>
                </a:cubicBezTo>
                <a:cubicBezTo>
                  <a:pt x="9597773" y="1303944"/>
                  <a:pt x="9614517" y="1322773"/>
                  <a:pt x="9632272" y="1340528"/>
                </a:cubicBezTo>
                <a:lnTo>
                  <a:pt x="9650028" y="1358283"/>
                </a:lnTo>
                <a:lnTo>
                  <a:pt x="9667783" y="1376039"/>
                </a:lnTo>
                <a:cubicBezTo>
                  <a:pt x="9670742" y="1384917"/>
                  <a:pt x="9672476" y="1394302"/>
                  <a:pt x="9676661" y="1402672"/>
                </a:cubicBezTo>
                <a:cubicBezTo>
                  <a:pt x="9681433" y="1412215"/>
                  <a:pt x="9690083" y="1419555"/>
                  <a:pt x="9694416" y="1429305"/>
                </a:cubicBezTo>
                <a:cubicBezTo>
                  <a:pt x="9716935" y="1479973"/>
                  <a:pt x="9693513" y="1482391"/>
                  <a:pt x="9738804" y="1491448"/>
                </a:cubicBezTo>
                <a:cubicBezTo>
                  <a:pt x="9744608" y="1492609"/>
                  <a:pt x="9750641" y="1491448"/>
                  <a:pt x="9756560" y="1491448"/>
                </a:cubicBezTo>
              </a:path>
            </a:pathLst>
          </a:custGeom>
          <a:noFill/>
          <a:ln w="38100">
            <a:solidFill>
              <a:srgbClr val="FF0000"/>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49" name="Straight Connector 848"/>
          <p:cNvCxnSpPr>
            <a:endCxn id="761" idx="1"/>
          </p:cNvCxnSpPr>
          <p:nvPr/>
        </p:nvCxnSpPr>
        <p:spPr>
          <a:xfrm>
            <a:off x="2427167" y="3076419"/>
            <a:ext cx="1459365" cy="9043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11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wipe(left)">
                                      <p:cBhvr>
                                        <p:cTn id="7" dur="500"/>
                                        <p:tgtEl>
                                          <p:spTgt spid="35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55"/>
                                        </p:tgtEl>
                                        <p:attrNameLst>
                                          <p:attrName>style.visibility</p:attrName>
                                        </p:attrNameLst>
                                      </p:cBhvr>
                                      <p:to>
                                        <p:strVal val="visible"/>
                                      </p:to>
                                    </p:set>
                                    <p:animEffect transition="in" filter="wipe(left)">
                                      <p:cBhvr>
                                        <p:cTn id="10"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3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gn="ctr"/>
            <a:r>
              <a:rPr lang="en-US" sz="2800" dirty="0"/>
              <a:t>Distributed control plane for dynamic multi-domain SD EONs</a:t>
            </a:r>
          </a:p>
        </p:txBody>
      </p:sp>
      <p:sp>
        <p:nvSpPr>
          <p:cNvPr id="5" name="TextBox 4"/>
          <p:cNvSpPr txBox="1"/>
          <p:nvPr/>
        </p:nvSpPr>
        <p:spPr>
          <a:xfrm>
            <a:off x="409791" y="990600"/>
            <a:ext cx="8349449" cy="4570482"/>
          </a:xfrm>
          <a:prstGeom prst="rect">
            <a:avLst/>
          </a:prstGeom>
          <a:noFill/>
        </p:spPr>
        <p:txBody>
          <a:bodyPr wrap="square" rtlCol="0">
            <a:spAutoFit/>
          </a:bodyPr>
          <a:lstStyle/>
          <a:p>
            <a:r>
              <a:rPr lang="en-US" sz="2100" u="sng" dirty="0"/>
              <a:t>We propose:</a:t>
            </a:r>
          </a:p>
          <a:p>
            <a:pPr marL="342900" indent="-342900">
              <a:buAutoNum type="arabicParenR"/>
            </a:pPr>
            <a:r>
              <a:rPr lang="en-US" b="1" dirty="0"/>
              <a:t>Spectral fragmentation-aware RMSA</a:t>
            </a:r>
          </a:p>
          <a:p>
            <a:pPr marL="685800" lvl="1" indent="-342900">
              <a:buFont typeface="+mj-lt"/>
              <a:buAutoNum type="alphaLcParenR"/>
            </a:pPr>
            <a:r>
              <a:rPr lang="en-US" dirty="0"/>
              <a:t>Distributed routing algorithm to search for path candidates</a:t>
            </a:r>
          </a:p>
          <a:p>
            <a:pPr marL="685800" lvl="1" indent="-342900">
              <a:buAutoNum type="alphaLcParenR"/>
            </a:pPr>
            <a:r>
              <a:rPr lang="en-US" dirty="0"/>
              <a:t>Using the spectrum cutting factor, which is the number of spectrum bands cut by a slot, to assign slots for the path</a:t>
            </a:r>
          </a:p>
          <a:p>
            <a:pPr marL="342900" indent="-342900">
              <a:buAutoNum type="arabicParenR"/>
            </a:pPr>
            <a:r>
              <a:rPr lang="en-US" b="1" dirty="0"/>
              <a:t>Flexible multiple reservation scheme</a:t>
            </a:r>
          </a:p>
          <a:p>
            <a:pPr marL="685800" lvl="1" indent="-342900">
              <a:buFont typeface="+mj-lt"/>
              <a:buAutoNum type="alphaLcParenR"/>
            </a:pPr>
            <a:r>
              <a:rPr lang="en-US" dirty="0"/>
              <a:t>2 reservation types:</a:t>
            </a:r>
          </a:p>
          <a:p>
            <a:pPr marL="1028700" lvl="2" indent="-342900">
              <a:buAutoNum type="arabicParenR"/>
            </a:pPr>
            <a:r>
              <a:rPr lang="en-US" i="1" dirty="0"/>
              <a:t>Active reservation</a:t>
            </a:r>
            <a:r>
              <a:rPr lang="en-US" dirty="0"/>
              <a:t>: Spectrum and resources are reserved and can not be accessible/used by other requests</a:t>
            </a:r>
          </a:p>
          <a:p>
            <a:pPr marL="1028700" lvl="2" indent="-342900">
              <a:buAutoNum type="arabicParenR"/>
            </a:pPr>
            <a:r>
              <a:rPr lang="en-US" i="1" dirty="0"/>
              <a:t>Passive reservation</a:t>
            </a:r>
            <a:r>
              <a:rPr lang="en-US" dirty="0"/>
              <a:t>: Spectrum and resources are tentatively reserved and can be occupied/reserved by other request </a:t>
            </a:r>
            <a:r>
              <a:rPr lang="en-US" dirty="0">
                <a:sym typeface="Wingdings" panose="05000000000000000000" pitchFamily="2" charset="2"/>
              </a:rPr>
              <a:t> to improve the spectrum/resource utilization efficiency</a:t>
            </a:r>
          </a:p>
          <a:p>
            <a:pPr lvl="2"/>
            <a:r>
              <a:rPr lang="en-US" b="1" i="1" dirty="0">
                <a:sym typeface="Wingdings" panose="05000000000000000000" pitchFamily="2" charset="2"/>
              </a:rPr>
              <a:t>Notes</a:t>
            </a:r>
            <a:r>
              <a:rPr lang="en-US" i="1" dirty="0">
                <a:sym typeface="Wingdings" panose="05000000000000000000" pitchFamily="2" charset="2"/>
              </a:rPr>
              <a:t>: passive reservation needs to be activated before the path can be used</a:t>
            </a:r>
            <a:endParaRPr lang="en-US" i="1" dirty="0"/>
          </a:p>
          <a:p>
            <a:pPr marL="685800" lvl="1" indent="-342900">
              <a:buAutoNum type="alphaLcParenR"/>
            </a:pPr>
            <a:r>
              <a:rPr lang="en-US" dirty="0"/>
              <a:t>Destination domain simultaneously makes one active reservation and up to </a:t>
            </a:r>
            <a:r>
              <a:rPr lang="en-US" i="1" dirty="0"/>
              <a:t>K </a:t>
            </a:r>
            <a:r>
              <a:rPr lang="en-US" dirty="0"/>
              <a:t>passive reservations for a request</a:t>
            </a:r>
          </a:p>
        </p:txBody>
      </p:sp>
    </p:spTree>
    <p:extLst>
      <p:ext uri="{BB962C8B-B14F-4D97-AF65-F5344CB8AC3E}">
        <p14:creationId xmlns:p14="http://schemas.microsoft.com/office/powerpoint/2010/main" val="3313525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3390553" y="4167364"/>
            <a:ext cx="1533503" cy="949211"/>
            <a:chOff x="1112" y="1015"/>
            <a:chExt cx="1660" cy="610"/>
          </a:xfrm>
        </p:grpSpPr>
        <p:sp>
          <p:nvSpPr>
            <p:cNvPr id="592" name="Oval 591"/>
            <p:cNvSpPr>
              <a:spLocks noChangeArrowheads="1"/>
            </p:cNvSpPr>
            <p:nvPr/>
          </p:nvSpPr>
          <p:spPr bwMode="auto">
            <a:xfrm>
              <a:off x="1679" y="1015"/>
              <a:ext cx="723"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3" name="Oval 592"/>
            <p:cNvSpPr>
              <a:spLocks noChangeArrowheads="1"/>
            </p:cNvSpPr>
            <p:nvPr/>
          </p:nvSpPr>
          <p:spPr bwMode="auto">
            <a:xfrm>
              <a:off x="1281" y="1081"/>
              <a:ext cx="554"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4" name="Oval 593"/>
            <p:cNvSpPr>
              <a:spLocks noChangeArrowheads="1"/>
            </p:cNvSpPr>
            <p:nvPr/>
          </p:nvSpPr>
          <p:spPr bwMode="auto">
            <a:xfrm>
              <a:off x="1112" y="1233"/>
              <a:ext cx="374" cy="206"/>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5" name="Oval 594"/>
            <p:cNvSpPr>
              <a:spLocks noChangeArrowheads="1"/>
            </p:cNvSpPr>
            <p:nvPr/>
          </p:nvSpPr>
          <p:spPr bwMode="auto">
            <a:xfrm>
              <a:off x="1225" y="1324"/>
              <a:ext cx="562" cy="22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6" name="Oval 595"/>
            <p:cNvSpPr>
              <a:spLocks noChangeArrowheads="1"/>
            </p:cNvSpPr>
            <p:nvPr/>
          </p:nvSpPr>
          <p:spPr bwMode="auto">
            <a:xfrm>
              <a:off x="1622" y="1360"/>
              <a:ext cx="840" cy="26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7" name="Oval 596"/>
            <p:cNvSpPr>
              <a:spLocks noChangeArrowheads="1"/>
            </p:cNvSpPr>
            <p:nvPr/>
          </p:nvSpPr>
          <p:spPr bwMode="auto">
            <a:xfrm>
              <a:off x="2157" y="1089"/>
              <a:ext cx="539"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8" name="Oval 597"/>
            <p:cNvSpPr>
              <a:spLocks noChangeArrowheads="1"/>
            </p:cNvSpPr>
            <p:nvPr/>
          </p:nvSpPr>
          <p:spPr bwMode="auto">
            <a:xfrm>
              <a:off x="2237" y="1216"/>
              <a:ext cx="535"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9" name="Oval 598"/>
            <p:cNvSpPr>
              <a:spLocks noChangeArrowheads="1"/>
            </p:cNvSpPr>
            <p:nvPr/>
          </p:nvSpPr>
          <p:spPr bwMode="auto">
            <a:xfrm>
              <a:off x="2189" y="1258"/>
              <a:ext cx="531"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0" name="Oval 599"/>
            <p:cNvSpPr>
              <a:spLocks noChangeArrowheads="1"/>
            </p:cNvSpPr>
            <p:nvPr/>
          </p:nvSpPr>
          <p:spPr bwMode="auto">
            <a:xfrm>
              <a:off x="1413" y="1160"/>
              <a:ext cx="1078"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 name="Group 6"/>
          <p:cNvGrpSpPr>
            <a:grpSpLocks noChangeAspect="1"/>
          </p:cNvGrpSpPr>
          <p:nvPr/>
        </p:nvGrpSpPr>
        <p:grpSpPr bwMode="auto">
          <a:xfrm>
            <a:off x="1109987" y="4728124"/>
            <a:ext cx="1982405" cy="1125149"/>
            <a:chOff x="1248" y="1632"/>
            <a:chExt cx="1824" cy="240"/>
          </a:xfrm>
        </p:grpSpPr>
        <p:sp>
          <p:nvSpPr>
            <p:cNvPr id="564" name="AutoShape 449"/>
            <p:cNvSpPr>
              <a:spLocks noChangeAspect="1" noChangeArrowheads="1" noTextEdit="1"/>
            </p:cNvSpPr>
            <p:nvPr/>
          </p:nvSpPr>
          <p:spPr bwMode="auto">
            <a:xfrm>
              <a:off x="1248" y="1632"/>
              <a:ext cx="1824" cy="240"/>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5" name="Group 564"/>
            <p:cNvGrpSpPr>
              <a:grpSpLocks/>
            </p:cNvGrpSpPr>
            <p:nvPr/>
          </p:nvGrpSpPr>
          <p:grpSpPr bwMode="auto">
            <a:xfrm>
              <a:off x="1257" y="1635"/>
              <a:ext cx="1802" cy="234"/>
              <a:chOff x="1257" y="1635"/>
              <a:chExt cx="1802" cy="234"/>
            </a:xfrm>
          </p:grpSpPr>
          <p:sp>
            <p:nvSpPr>
              <p:cNvPr id="583" name="Oval 582"/>
              <p:cNvSpPr>
                <a:spLocks noChangeArrowheads="1"/>
              </p:cNvSpPr>
              <p:nvPr/>
            </p:nvSpPr>
            <p:spPr bwMode="auto">
              <a:xfrm>
                <a:off x="1872" y="1635"/>
                <a:ext cx="785"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4" name="Oval 583"/>
              <p:cNvSpPr>
                <a:spLocks noChangeArrowheads="1"/>
              </p:cNvSpPr>
              <p:nvPr/>
            </p:nvSpPr>
            <p:spPr bwMode="auto">
              <a:xfrm>
                <a:off x="1440" y="1660"/>
                <a:ext cx="602"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5" name="Oval 584"/>
              <p:cNvSpPr>
                <a:spLocks noChangeArrowheads="1"/>
              </p:cNvSpPr>
              <p:nvPr/>
            </p:nvSpPr>
            <p:spPr bwMode="auto">
              <a:xfrm>
                <a:off x="1257" y="1719"/>
                <a:ext cx="406" cy="79"/>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6" name="Oval 585"/>
              <p:cNvSpPr>
                <a:spLocks noChangeArrowheads="1"/>
              </p:cNvSpPr>
              <p:nvPr/>
            </p:nvSpPr>
            <p:spPr bwMode="auto">
              <a:xfrm>
                <a:off x="1379" y="1753"/>
                <a:ext cx="611" cy="8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7" name="Oval 586"/>
              <p:cNvSpPr>
                <a:spLocks noChangeArrowheads="1"/>
              </p:cNvSpPr>
              <p:nvPr/>
            </p:nvSpPr>
            <p:spPr bwMode="auto">
              <a:xfrm>
                <a:off x="1811" y="1768"/>
                <a:ext cx="912" cy="101"/>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8" name="Oval 587"/>
              <p:cNvSpPr>
                <a:spLocks noChangeArrowheads="1"/>
              </p:cNvSpPr>
              <p:nvPr/>
            </p:nvSpPr>
            <p:spPr bwMode="auto">
              <a:xfrm>
                <a:off x="2391" y="1663"/>
                <a:ext cx="585"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9" name="Oval 588"/>
              <p:cNvSpPr>
                <a:spLocks noChangeArrowheads="1"/>
              </p:cNvSpPr>
              <p:nvPr/>
            </p:nvSpPr>
            <p:spPr bwMode="auto">
              <a:xfrm>
                <a:off x="2479" y="1712"/>
                <a:ext cx="580"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0" name="Oval 589"/>
              <p:cNvSpPr>
                <a:spLocks noChangeArrowheads="1"/>
              </p:cNvSpPr>
              <p:nvPr/>
            </p:nvSpPr>
            <p:spPr bwMode="auto">
              <a:xfrm>
                <a:off x="2426" y="1728"/>
                <a:ext cx="576" cy="125"/>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91" name="Oval 590"/>
              <p:cNvSpPr>
                <a:spLocks noChangeArrowheads="1"/>
              </p:cNvSpPr>
              <p:nvPr/>
            </p:nvSpPr>
            <p:spPr bwMode="auto">
              <a:xfrm>
                <a:off x="1584" y="1690"/>
                <a:ext cx="1169" cy="12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6" name="Group 565"/>
            <p:cNvGrpSpPr>
              <a:grpSpLocks/>
            </p:cNvGrpSpPr>
            <p:nvPr/>
          </p:nvGrpSpPr>
          <p:grpSpPr bwMode="auto">
            <a:xfrm>
              <a:off x="1252" y="1633"/>
              <a:ext cx="1811" cy="236"/>
              <a:chOff x="1252" y="1633"/>
              <a:chExt cx="1811" cy="236"/>
            </a:xfrm>
          </p:grpSpPr>
          <p:sp>
            <p:nvSpPr>
              <p:cNvPr id="567" name="Freeform 566"/>
              <p:cNvSpPr>
                <a:spLocks/>
              </p:cNvSpPr>
              <p:nvPr/>
            </p:nvSpPr>
            <p:spPr bwMode="auto">
              <a:xfrm>
                <a:off x="1889" y="1633"/>
                <a:ext cx="747" cy="50"/>
              </a:xfrm>
              <a:custGeom>
                <a:avLst/>
                <a:gdLst>
                  <a:gd name="T0" fmla="*/ 171 w 171"/>
                  <a:gd name="T1" fmla="*/ 33 h 53"/>
                  <a:gd name="T2" fmla="*/ 87 w 171"/>
                  <a:gd name="T3" fmla="*/ 1 h 53"/>
                  <a:gd name="T4" fmla="*/ 0 w 171"/>
                  <a:gd name="T5" fmla="*/ 36 h 53"/>
                  <a:gd name="T6" fmla="*/ 87 w 171"/>
                  <a:gd name="T7" fmla="*/ 53 h 53"/>
                  <a:gd name="T8" fmla="*/ 171 w 171"/>
                  <a:gd name="T9" fmla="*/ 33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8" name="Arc 462"/>
              <p:cNvSpPr>
                <a:spLocks/>
              </p:cNvSpPr>
              <p:nvPr/>
            </p:nvSpPr>
            <p:spPr bwMode="auto">
              <a:xfrm>
                <a:off x="1899" y="1638"/>
                <a:ext cx="730" cy="45"/>
              </a:xfrm>
              <a:custGeom>
                <a:avLst/>
                <a:gdLst>
                  <a:gd name="T0" fmla="*/ 0 w 40120"/>
                  <a:gd name="T1" fmla="*/ 30 h 21600"/>
                  <a:gd name="T2" fmla="*/ 730 w 40120"/>
                  <a:gd name="T3" fmla="*/ 27 h 21600"/>
                  <a:gd name="T4" fmla="*/ 370 w 40120"/>
                  <a:gd name="T5" fmla="*/ 45 h 21600"/>
                  <a:gd name="T6" fmla="*/ 0 60000 65536"/>
                  <a:gd name="T7" fmla="*/ 0 60000 65536"/>
                  <a:gd name="T8" fmla="*/ 0 60000 65536"/>
                  <a:gd name="T9" fmla="*/ 0 w 40120"/>
                  <a:gd name="T10" fmla="*/ 0 h 21600"/>
                  <a:gd name="T11" fmla="*/ 40120 w 40120"/>
                  <a:gd name="T12" fmla="*/ 21600 h 21600"/>
                </a:gdLst>
                <a:ahLst/>
                <a:cxnLst>
                  <a:cxn ang="T6">
                    <a:pos x="T0" y="T1"/>
                  </a:cxn>
                  <a:cxn ang="T7">
                    <a:pos x="T2" y="T3"/>
                  </a:cxn>
                  <a:cxn ang="T8">
                    <a:pos x="T4" y="T5"/>
                  </a:cxn>
                </a:cxnLst>
                <a:rect l="T9" t="T10" r="T11" b="T12"/>
                <a:pathLst>
                  <a:path w="40120" h="21600" fill="none" extrusionOk="0">
                    <a:moveTo>
                      <a:pt x="-1" y="14245"/>
                    </a:moveTo>
                    <a:cubicBezTo>
                      <a:pt x="3095" y="5695"/>
                      <a:pt x="11215" y="-1"/>
                      <a:pt x="20309" y="0"/>
                    </a:cubicBezTo>
                    <a:cubicBezTo>
                      <a:pt x="28910" y="0"/>
                      <a:pt x="36691" y="5103"/>
                      <a:pt x="40119" y="12992"/>
                    </a:cubicBezTo>
                  </a:path>
                  <a:path w="40120" h="21600" stroke="0" extrusionOk="0">
                    <a:moveTo>
                      <a:pt x="-1" y="14245"/>
                    </a:moveTo>
                    <a:cubicBezTo>
                      <a:pt x="3095" y="5695"/>
                      <a:pt x="11215" y="-1"/>
                      <a:pt x="20309" y="0"/>
                    </a:cubicBezTo>
                    <a:cubicBezTo>
                      <a:pt x="28910" y="0"/>
                      <a:pt x="36691" y="5103"/>
                      <a:pt x="40119" y="12992"/>
                    </a:cubicBezTo>
                    <a:lnTo>
                      <a:pt x="20309"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9" name="Freeform 568"/>
              <p:cNvSpPr>
                <a:spLocks/>
              </p:cNvSpPr>
              <p:nvPr/>
            </p:nvSpPr>
            <p:spPr bwMode="auto">
              <a:xfrm>
                <a:off x="1436" y="1659"/>
                <a:ext cx="467" cy="60"/>
              </a:xfrm>
              <a:custGeom>
                <a:avLst/>
                <a:gdLst>
                  <a:gd name="T0" fmla="*/ 107 w 107"/>
                  <a:gd name="T1" fmla="*/ 7 h 63"/>
                  <a:gd name="T2" fmla="*/ 70 w 107"/>
                  <a:gd name="T3" fmla="*/ 0 h 63"/>
                  <a:gd name="T4" fmla="*/ 1 w 107"/>
                  <a:gd name="T5" fmla="*/ 52 h 63"/>
                  <a:gd name="T6" fmla="*/ 2 w 107"/>
                  <a:gd name="T7" fmla="*/ 63 h 63"/>
                  <a:gd name="T8" fmla="*/ 70 w 107"/>
                  <a:gd name="T9" fmla="*/ 52 h 63"/>
                  <a:gd name="T10" fmla="*/ 107 w 107"/>
                  <a:gd name="T11" fmla="*/ 7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0" name="Arc 464"/>
              <p:cNvSpPr>
                <a:spLocks/>
              </p:cNvSpPr>
              <p:nvPr/>
            </p:nvSpPr>
            <p:spPr bwMode="auto">
              <a:xfrm>
                <a:off x="1444" y="1663"/>
                <a:ext cx="450" cy="55"/>
              </a:xfrm>
              <a:custGeom>
                <a:avLst/>
                <a:gdLst>
                  <a:gd name="T0" fmla="*/ 8 w 32441"/>
                  <a:gd name="T1" fmla="*/ 55 h 26528"/>
                  <a:gd name="T2" fmla="*/ 450 w 32441"/>
                  <a:gd name="T3" fmla="*/ 6 h 26528"/>
                  <a:gd name="T4" fmla="*/ 300 w 32441"/>
                  <a:gd name="T5" fmla="*/ 45 h 26528"/>
                  <a:gd name="T6" fmla="*/ 0 60000 65536"/>
                  <a:gd name="T7" fmla="*/ 0 60000 65536"/>
                  <a:gd name="T8" fmla="*/ 0 60000 65536"/>
                  <a:gd name="T9" fmla="*/ 0 w 32441"/>
                  <a:gd name="T10" fmla="*/ 0 h 26528"/>
                  <a:gd name="T11" fmla="*/ 32441 w 32441"/>
                  <a:gd name="T12" fmla="*/ 26528 h 26528"/>
                </a:gdLst>
                <a:ahLst/>
                <a:cxnLst>
                  <a:cxn ang="T6">
                    <a:pos x="T0" y="T1"/>
                  </a:cxn>
                  <a:cxn ang="T7">
                    <a:pos x="T2" y="T3"/>
                  </a:cxn>
                  <a:cxn ang="T8">
                    <a:pos x="T4" y="T5"/>
                  </a:cxn>
                </a:cxnLst>
                <a:rect l="T9" t="T10" r="T11" b="T12"/>
                <a:pathLst>
                  <a:path w="32441" h="26528" fill="none" extrusionOk="0">
                    <a:moveTo>
                      <a:pt x="569" y="26528"/>
                    </a:moveTo>
                    <a:cubicBezTo>
                      <a:pt x="191" y="24912"/>
                      <a:pt x="0" y="23259"/>
                      <a:pt x="0" y="21600"/>
                    </a:cubicBezTo>
                    <a:cubicBezTo>
                      <a:pt x="0" y="9670"/>
                      <a:pt x="9670" y="0"/>
                      <a:pt x="21600" y="0"/>
                    </a:cubicBezTo>
                    <a:cubicBezTo>
                      <a:pt x="25407" y="-1"/>
                      <a:pt x="29147" y="1006"/>
                      <a:pt x="32441" y="2917"/>
                    </a:cubicBezTo>
                  </a:path>
                  <a:path w="32441" h="26528" stroke="0" extrusionOk="0">
                    <a:moveTo>
                      <a:pt x="569" y="26528"/>
                    </a:moveTo>
                    <a:cubicBezTo>
                      <a:pt x="191" y="24912"/>
                      <a:pt x="0" y="23259"/>
                      <a:pt x="0" y="21600"/>
                    </a:cubicBezTo>
                    <a:cubicBezTo>
                      <a:pt x="0" y="9670"/>
                      <a:pt x="9670" y="0"/>
                      <a:pt x="21600" y="0"/>
                    </a:cubicBezTo>
                    <a:cubicBezTo>
                      <a:pt x="25407" y="-1"/>
                      <a:pt x="29147" y="1006"/>
                      <a:pt x="32441" y="2917"/>
                    </a:cubicBezTo>
                    <a:lnTo>
                      <a:pt x="21600"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1" name="Freeform 570"/>
              <p:cNvSpPr>
                <a:spLocks/>
              </p:cNvSpPr>
              <p:nvPr/>
            </p:nvSpPr>
            <p:spPr bwMode="auto">
              <a:xfrm>
                <a:off x="1375" y="1793"/>
                <a:ext cx="466" cy="47"/>
              </a:xfrm>
              <a:custGeom>
                <a:avLst/>
                <a:gdLst>
                  <a:gd name="T0" fmla="*/ 0 w 107"/>
                  <a:gd name="T1" fmla="*/ 0 h 50"/>
                  <a:gd name="T2" fmla="*/ 0 w 107"/>
                  <a:gd name="T3" fmla="*/ 2 h 50"/>
                  <a:gd name="T4" fmla="*/ 72 w 107"/>
                  <a:gd name="T5" fmla="*/ 50 h 50"/>
                  <a:gd name="T6" fmla="*/ 107 w 107"/>
                  <a:gd name="T7" fmla="*/ 44 h 50"/>
                  <a:gd name="T8" fmla="*/ 72 w 107"/>
                  <a:gd name="T9" fmla="*/ 3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2" name="Arc 466"/>
              <p:cNvSpPr>
                <a:spLocks/>
              </p:cNvSpPr>
              <p:nvPr/>
            </p:nvSpPr>
            <p:spPr bwMode="auto">
              <a:xfrm>
                <a:off x="1379" y="1794"/>
                <a:ext cx="453" cy="42"/>
              </a:xfrm>
              <a:custGeom>
                <a:avLst/>
                <a:gdLst>
                  <a:gd name="T0" fmla="*/ 453 w 31544"/>
                  <a:gd name="T1" fmla="*/ 38 h 22761"/>
                  <a:gd name="T2" fmla="*/ 0 w 31544"/>
                  <a:gd name="T3" fmla="*/ 0 h 22761"/>
                  <a:gd name="T4" fmla="*/ 310 w 31544"/>
                  <a:gd name="T5" fmla="*/ 2 h 22761"/>
                  <a:gd name="T6" fmla="*/ 0 60000 65536"/>
                  <a:gd name="T7" fmla="*/ 0 60000 65536"/>
                  <a:gd name="T8" fmla="*/ 0 60000 65536"/>
                  <a:gd name="T9" fmla="*/ 0 w 31544"/>
                  <a:gd name="T10" fmla="*/ 0 h 22761"/>
                  <a:gd name="T11" fmla="*/ 31544 w 31544"/>
                  <a:gd name="T12" fmla="*/ 22761 h 22761"/>
                </a:gdLst>
                <a:ahLst/>
                <a:cxnLst>
                  <a:cxn ang="T6">
                    <a:pos x="T0" y="T1"/>
                  </a:cxn>
                  <a:cxn ang="T7">
                    <a:pos x="T2" y="T3"/>
                  </a:cxn>
                  <a:cxn ang="T8">
                    <a:pos x="T4" y="T5"/>
                  </a:cxn>
                </a:cxnLst>
                <a:rect l="T9" t="T10" r="T11" b="T12"/>
                <a:pathLst>
                  <a:path w="31544" h="22761" fill="none" extrusionOk="0">
                    <a:moveTo>
                      <a:pt x="31543" y="20335"/>
                    </a:moveTo>
                    <a:cubicBezTo>
                      <a:pt x="28471" y="21929"/>
                      <a:pt x="25061" y="22760"/>
                      <a:pt x="21600" y="22761"/>
                    </a:cubicBezTo>
                    <a:cubicBezTo>
                      <a:pt x="9670" y="22761"/>
                      <a:pt x="0" y="13090"/>
                      <a:pt x="0" y="1161"/>
                    </a:cubicBezTo>
                    <a:cubicBezTo>
                      <a:pt x="-1" y="773"/>
                      <a:pt x="10" y="386"/>
                      <a:pt x="31" y="0"/>
                    </a:cubicBezTo>
                  </a:path>
                  <a:path w="31544" h="22761" stroke="0" extrusionOk="0">
                    <a:moveTo>
                      <a:pt x="31543" y="20335"/>
                    </a:moveTo>
                    <a:cubicBezTo>
                      <a:pt x="28471" y="21929"/>
                      <a:pt x="25061" y="22760"/>
                      <a:pt x="21600" y="22761"/>
                    </a:cubicBezTo>
                    <a:cubicBezTo>
                      <a:pt x="9670" y="22761"/>
                      <a:pt x="0" y="13090"/>
                      <a:pt x="0" y="1161"/>
                    </a:cubicBezTo>
                    <a:cubicBezTo>
                      <a:pt x="-1" y="773"/>
                      <a:pt x="10" y="386"/>
                      <a:pt x="31" y="0"/>
                    </a:cubicBezTo>
                    <a:lnTo>
                      <a:pt x="21600" y="1161"/>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3" name="Freeform 572"/>
              <p:cNvSpPr>
                <a:spLocks/>
              </p:cNvSpPr>
              <p:nvPr/>
            </p:nvSpPr>
            <p:spPr bwMode="auto">
              <a:xfrm>
                <a:off x="2627" y="1661"/>
                <a:ext cx="353" cy="58"/>
              </a:xfrm>
              <a:custGeom>
                <a:avLst/>
                <a:gdLst>
                  <a:gd name="T0" fmla="*/ 72 w 81"/>
                  <a:gd name="T1" fmla="*/ 61 h 61"/>
                  <a:gd name="T2" fmla="*/ 81 w 81"/>
                  <a:gd name="T3" fmla="*/ 41 h 61"/>
                  <a:gd name="T4" fmla="*/ 14 w 81"/>
                  <a:gd name="T5" fmla="*/ 1 h 61"/>
                  <a:gd name="T6" fmla="*/ 0 w 81"/>
                  <a:gd name="T7" fmla="*/ 1 h 61"/>
                  <a:gd name="T8" fmla="*/ 14 w 81"/>
                  <a:gd name="T9" fmla="*/ 41 h 61"/>
                  <a:gd name="T10" fmla="*/ 72 w 81"/>
                  <a:gd name="T11" fmla="*/ 61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4" name="Arc 468"/>
              <p:cNvSpPr>
                <a:spLocks/>
              </p:cNvSpPr>
              <p:nvPr/>
            </p:nvSpPr>
            <p:spPr bwMode="auto">
              <a:xfrm>
                <a:off x="2635" y="1666"/>
                <a:ext cx="341" cy="52"/>
              </a:xfrm>
              <a:custGeom>
                <a:avLst/>
                <a:gdLst>
                  <a:gd name="T0" fmla="*/ 0 w 25565"/>
                  <a:gd name="T1" fmla="*/ 1 h 33234"/>
                  <a:gd name="T2" fmla="*/ 296 w 25565"/>
                  <a:gd name="T3" fmla="*/ 52 h 33234"/>
                  <a:gd name="T4" fmla="*/ 53 w 25565"/>
                  <a:gd name="T5" fmla="*/ 34 h 33234"/>
                  <a:gd name="T6" fmla="*/ 0 60000 65536"/>
                  <a:gd name="T7" fmla="*/ 0 60000 65536"/>
                  <a:gd name="T8" fmla="*/ 0 60000 65536"/>
                  <a:gd name="T9" fmla="*/ 0 w 25565"/>
                  <a:gd name="T10" fmla="*/ 0 h 33234"/>
                  <a:gd name="T11" fmla="*/ 25565 w 25565"/>
                  <a:gd name="T12" fmla="*/ 33234 h 33234"/>
                </a:gdLst>
                <a:ahLst/>
                <a:cxnLst>
                  <a:cxn ang="T6">
                    <a:pos x="T0" y="T1"/>
                  </a:cxn>
                  <a:cxn ang="T7">
                    <a:pos x="T2" y="T3"/>
                  </a:cxn>
                  <a:cxn ang="T8">
                    <a:pos x="T4" y="T5"/>
                  </a:cxn>
                </a:cxnLst>
                <a:rect l="T9" t="T10" r="T11" b="T12"/>
                <a:pathLst>
                  <a:path w="25565" h="33234" fill="none" extrusionOk="0">
                    <a:moveTo>
                      <a:pt x="0" y="367"/>
                    </a:moveTo>
                    <a:cubicBezTo>
                      <a:pt x="1307" y="122"/>
                      <a:pt x="2634" y="-1"/>
                      <a:pt x="3965" y="0"/>
                    </a:cubicBezTo>
                    <a:cubicBezTo>
                      <a:pt x="15894" y="0"/>
                      <a:pt x="25565" y="9670"/>
                      <a:pt x="25565" y="21600"/>
                    </a:cubicBezTo>
                    <a:cubicBezTo>
                      <a:pt x="25565" y="25723"/>
                      <a:pt x="24384" y="29760"/>
                      <a:pt x="22164" y="33234"/>
                    </a:cubicBezTo>
                  </a:path>
                  <a:path w="25565" h="33234" stroke="0" extrusionOk="0">
                    <a:moveTo>
                      <a:pt x="0" y="367"/>
                    </a:moveTo>
                    <a:cubicBezTo>
                      <a:pt x="1307" y="122"/>
                      <a:pt x="2634" y="-1"/>
                      <a:pt x="3965" y="0"/>
                    </a:cubicBezTo>
                    <a:cubicBezTo>
                      <a:pt x="15894" y="0"/>
                      <a:pt x="25565" y="9670"/>
                      <a:pt x="25565" y="21600"/>
                    </a:cubicBezTo>
                    <a:cubicBezTo>
                      <a:pt x="25565" y="25723"/>
                      <a:pt x="24384" y="29760"/>
                      <a:pt x="22164" y="33234"/>
                    </a:cubicBezTo>
                    <a:lnTo>
                      <a:pt x="3965"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5" name="Freeform 574"/>
              <p:cNvSpPr>
                <a:spLocks/>
              </p:cNvSpPr>
              <p:nvPr/>
            </p:nvSpPr>
            <p:spPr bwMode="auto">
              <a:xfrm>
                <a:off x="2727" y="1718"/>
                <a:ext cx="336" cy="56"/>
              </a:xfrm>
              <a:custGeom>
                <a:avLst/>
                <a:gdLst>
                  <a:gd name="T0" fmla="*/ 62 w 77"/>
                  <a:gd name="T1" fmla="*/ 60 h 60"/>
                  <a:gd name="T2" fmla="*/ 77 w 77"/>
                  <a:gd name="T3" fmla="*/ 35 h 60"/>
                  <a:gd name="T4" fmla="*/ 48 w 77"/>
                  <a:gd name="T5" fmla="*/ 0 h 60"/>
                  <a:gd name="T6" fmla="*/ 0 w 77"/>
                  <a:gd name="T7" fmla="*/ 35 h 60"/>
                  <a:gd name="T8" fmla="*/ 62 w 77"/>
                  <a:gd name="T9" fmla="*/ 6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6" name="Arc 470"/>
              <p:cNvSpPr>
                <a:spLocks/>
              </p:cNvSpPr>
              <p:nvPr/>
            </p:nvSpPr>
            <p:spPr bwMode="auto">
              <a:xfrm>
                <a:off x="2727" y="1721"/>
                <a:ext cx="332" cy="53"/>
              </a:xfrm>
              <a:custGeom>
                <a:avLst/>
                <a:gdLst>
                  <a:gd name="T0" fmla="*/ 196 w 21600"/>
                  <a:gd name="T1" fmla="*/ 0 h 30808"/>
                  <a:gd name="T2" fmla="*/ 261 w 21600"/>
                  <a:gd name="T3" fmla="*/ 53 h 30808"/>
                  <a:gd name="T4" fmla="*/ 0 w 21600"/>
                  <a:gd name="T5" fmla="*/ 30 h 30808"/>
                  <a:gd name="T6" fmla="*/ 0 60000 65536"/>
                  <a:gd name="T7" fmla="*/ 0 60000 65536"/>
                  <a:gd name="T8" fmla="*/ 0 60000 65536"/>
                  <a:gd name="T9" fmla="*/ 0 w 21600"/>
                  <a:gd name="T10" fmla="*/ 0 h 30808"/>
                  <a:gd name="T11" fmla="*/ 21600 w 21600"/>
                  <a:gd name="T12" fmla="*/ 30808 h 30808"/>
                </a:gdLst>
                <a:ahLst/>
                <a:cxnLst>
                  <a:cxn ang="T6">
                    <a:pos x="T0" y="T1"/>
                  </a:cxn>
                  <a:cxn ang="T7">
                    <a:pos x="T2" y="T3"/>
                  </a:cxn>
                  <a:cxn ang="T8">
                    <a:pos x="T4" y="T5"/>
                  </a:cxn>
                </a:cxnLst>
                <a:rect l="T9" t="T10" r="T11" b="T12"/>
                <a:pathLst>
                  <a:path w="21600" h="30808" fill="none" extrusionOk="0">
                    <a:moveTo>
                      <a:pt x="12721" y="0"/>
                    </a:moveTo>
                    <a:cubicBezTo>
                      <a:pt x="18300" y="4065"/>
                      <a:pt x="21600" y="10552"/>
                      <a:pt x="21600" y="17456"/>
                    </a:cubicBezTo>
                    <a:cubicBezTo>
                      <a:pt x="21600" y="22298"/>
                      <a:pt x="19972" y="27001"/>
                      <a:pt x="16978" y="30807"/>
                    </a:cubicBezTo>
                  </a:path>
                  <a:path w="21600" h="30808" stroke="0" extrusionOk="0">
                    <a:moveTo>
                      <a:pt x="12721" y="0"/>
                    </a:moveTo>
                    <a:cubicBezTo>
                      <a:pt x="18300" y="4065"/>
                      <a:pt x="21600" y="10552"/>
                      <a:pt x="21600" y="17456"/>
                    </a:cubicBezTo>
                    <a:cubicBezTo>
                      <a:pt x="21600" y="22298"/>
                      <a:pt x="19972" y="27001"/>
                      <a:pt x="16978" y="30807"/>
                    </a:cubicBezTo>
                    <a:lnTo>
                      <a:pt x="0" y="17456"/>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7" name="Freeform 576"/>
              <p:cNvSpPr>
                <a:spLocks/>
              </p:cNvSpPr>
              <p:nvPr/>
            </p:nvSpPr>
            <p:spPr bwMode="auto">
              <a:xfrm>
                <a:off x="2614" y="1773"/>
                <a:ext cx="397" cy="82"/>
              </a:xfrm>
              <a:custGeom>
                <a:avLst/>
                <a:gdLst>
                  <a:gd name="T0" fmla="*/ 0 w 91"/>
                  <a:gd name="T1" fmla="*/ 83 h 87"/>
                  <a:gd name="T2" fmla="*/ 23 w 91"/>
                  <a:gd name="T3" fmla="*/ 86 h 87"/>
                  <a:gd name="T4" fmla="*/ 91 w 91"/>
                  <a:gd name="T5" fmla="*/ 20 h 87"/>
                  <a:gd name="T6" fmla="*/ 88 w 91"/>
                  <a:gd name="T7" fmla="*/ 0 h 87"/>
                  <a:gd name="T8" fmla="*/ 23 w 91"/>
                  <a:gd name="T9" fmla="*/ 20 h 87"/>
                  <a:gd name="T10" fmla="*/ 0 w 91"/>
                  <a:gd name="T11" fmla="*/ 83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8" name="Arc 472"/>
              <p:cNvSpPr>
                <a:spLocks/>
              </p:cNvSpPr>
              <p:nvPr/>
            </p:nvSpPr>
            <p:spPr bwMode="auto">
              <a:xfrm>
                <a:off x="2624" y="1774"/>
                <a:ext cx="383" cy="77"/>
              </a:xfrm>
              <a:custGeom>
                <a:avLst/>
                <a:gdLst>
                  <a:gd name="T0" fmla="*/ 370 w 28215"/>
                  <a:gd name="T1" fmla="*/ 0 h 28017"/>
                  <a:gd name="T2" fmla="*/ 0 w 28215"/>
                  <a:gd name="T3" fmla="*/ 74 h 28017"/>
                  <a:gd name="T4" fmla="*/ 90 w 28215"/>
                  <a:gd name="T5" fmla="*/ 18 h 28017"/>
                  <a:gd name="T6" fmla="*/ 0 60000 65536"/>
                  <a:gd name="T7" fmla="*/ 0 60000 65536"/>
                  <a:gd name="T8" fmla="*/ 0 60000 65536"/>
                  <a:gd name="T9" fmla="*/ 0 w 28215"/>
                  <a:gd name="T10" fmla="*/ 0 h 28017"/>
                  <a:gd name="T11" fmla="*/ 28215 w 28215"/>
                  <a:gd name="T12" fmla="*/ 28017 h 28017"/>
                </a:gdLst>
                <a:ahLst/>
                <a:cxnLst>
                  <a:cxn ang="T6">
                    <a:pos x="T0" y="T1"/>
                  </a:cxn>
                  <a:cxn ang="T7">
                    <a:pos x="T2" y="T3"/>
                  </a:cxn>
                  <a:cxn ang="T8">
                    <a:pos x="T4" y="T5"/>
                  </a:cxn>
                </a:cxnLst>
                <a:rect l="T9" t="T10" r="T11" b="T12"/>
                <a:pathLst>
                  <a:path w="28215" h="28017" fill="none" extrusionOk="0">
                    <a:moveTo>
                      <a:pt x="27239" y="0"/>
                    </a:moveTo>
                    <a:cubicBezTo>
                      <a:pt x="27886" y="2077"/>
                      <a:pt x="28215" y="4241"/>
                      <a:pt x="28215" y="6417"/>
                    </a:cubicBezTo>
                    <a:cubicBezTo>
                      <a:pt x="28215" y="18346"/>
                      <a:pt x="18544" y="28017"/>
                      <a:pt x="6615" y="28017"/>
                    </a:cubicBezTo>
                    <a:cubicBezTo>
                      <a:pt x="4369" y="28017"/>
                      <a:pt x="2137" y="27666"/>
                      <a:pt x="-1" y="26979"/>
                    </a:cubicBezTo>
                  </a:path>
                  <a:path w="28215" h="28017" stroke="0" extrusionOk="0">
                    <a:moveTo>
                      <a:pt x="27239" y="0"/>
                    </a:moveTo>
                    <a:cubicBezTo>
                      <a:pt x="27886" y="2077"/>
                      <a:pt x="28215" y="4241"/>
                      <a:pt x="28215" y="6417"/>
                    </a:cubicBezTo>
                    <a:cubicBezTo>
                      <a:pt x="28215" y="18346"/>
                      <a:pt x="18544" y="28017"/>
                      <a:pt x="6615" y="28017"/>
                    </a:cubicBezTo>
                    <a:cubicBezTo>
                      <a:pt x="4369" y="28017"/>
                      <a:pt x="2137" y="27666"/>
                      <a:pt x="-1" y="26979"/>
                    </a:cubicBezTo>
                    <a:lnTo>
                      <a:pt x="6615" y="6417"/>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79" name="Freeform 578"/>
              <p:cNvSpPr>
                <a:spLocks/>
              </p:cNvSpPr>
              <p:nvPr/>
            </p:nvSpPr>
            <p:spPr bwMode="auto">
              <a:xfrm>
                <a:off x="1252" y="1718"/>
                <a:ext cx="219" cy="77"/>
              </a:xfrm>
              <a:custGeom>
                <a:avLst/>
                <a:gdLst>
                  <a:gd name="T0" fmla="*/ 47 w 50"/>
                  <a:gd name="T1" fmla="*/ 0 h 82"/>
                  <a:gd name="T2" fmla="*/ 1 w 50"/>
                  <a:gd name="T3" fmla="*/ 42 h 82"/>
                  <a:gd name="T4" fmla="*/ 30 w 50"/>
                  <a:gd name="T5" fmla="*/ 82 h 82"/>
                  <a:gd name="T6" fmla="*/ 50 w 50"/>
                  <a:gd name="T7" fmla="*/ 43 h 82"/>
                  <a:gd name="T8" fmla="*/ 47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0" name="Arc 474"/>
              <p:cNvSpPr>
                <a:spLocks/>
              </p:cNvSpPr>
              <p:nvPr/>
            </p:nvSpPr>
            <p:spPr bwMode="auto">
              <a:xfrm>
                <a:off x="1261" y="1723"/>
                <a:ext cx="210" cy="70"/>
              </a:xfrm>
              <a:custGeom>
                <a:avLst/>
                <a:gdLst>
                  <a:gd name="T0" fmla="*/ 129 w 21600"/>
                  <a:gd name="T1" fmla="*/ 70 h 41496"/>
                  <a:gd name="T2" fmla="*/ 198 w 21600"/>
                  <a:gd name="T3" fmla="*/ 0 h 41496"/>
                  <a:gd name="T4" fmla="*/ 210 w 21600"/>
                  <a:gd name="T5" fmla="*/ 36 h 41496"/>
                  <a:gd name="T6" fmla="*/ 0 60000 65536"/>
                  <a:gd name="T7" fmla="*/ 0 60000 65536"/>
                  <a:gd name="T8" fmla="*/ 0 60000 65536"/>
                  <a:gd name="T9" fmla="*/ 0 w 21600"/>
                  <a:gd name="T10" fmla="*/ 0 h 41496"/>
                  <a:gd name="T11" fmla="*/ 21600 w 21600"/>
                  <a:gd name="T12" fmla="*/ 41496 h 41496"/>
                </a:gdLst>
                <a:ahLst/>
                <a:cxnLst>
                  <a:cxn ang="T6">
                    <a:pos x="T0" y="T1"/>
                  </a:cxn>
                  <a:cxn ang="T7">
                    <a:pos x="T2" y="T3"/>
                  </a:cxn>
                  <a:cxn ang="T8">
                    <a:pos x="T4" y="T5"/>
                  </a:cxn>
                </a:cxnLst>
                <a:rect l="T9" t="T10" r="T11" b="T12"/>
                <a:pathLst>
                  <a:path w="21600" h="41496" fill="none" extrusionOk="0">
                    <a:moveTo>
                      <a:pt x="13274" y="41496"/>
                    </a:moveTo>
                    <a:cubicBezTo>
                      <a:pt x="5234" y="38138"/>
                      <a:pt x="0" y="30278"/>
                      <a:pt x="0" y="21565"/>
                    </a:cubicBezTo>
                    <a:cubicBezTo>
                      <a:pt x="-1" y="10116"/>
                      <a:pt x="8932" y="656"/>
                      <a:pt x="20363" y="0"/>
                    </a:cubicBezTo>
                  </a:path>
                  <a:path w="21600" h="41496" stroke="0" extrusionOk="0">
                    <a:moveTo>
                      <a:pt x="13274" y="41496"/>
                    </a:moveTo>
                    <a:cubicBezTo>
                      <a:pt x="5234" y="38138"/>
                      <a:pt x="0" y="30278"/>
                      <a:pt x="0" y="21565"/>
                    </a:cubicBezTo>
                    <a:cubicBezTo>
                      <a:pt x="-1" y="10116"/>
                      <a:pt x="8932" y="656"/>
                      <a:pt x="20363" y="0"/>
                    </a:cubicBezTo>
                    <a:lnTo>
                      <a:pt x="21600" y="21565"/>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1" name="Freeform 580"/>
              <p:cNvSpPr>
                <a:spLocks/>
              </p:cNvSpPr>
              <p:nvPr/>
            </p:nvSpPr>
            <p:spPr bwMode="auto">
              <a:xfrm>
                <a:off x="1824" y="1823"/>
                <a:ext cx="803" cy="46"/>
              </a:xfrm>
              <a:custGeom>
                <a:avLst/>
                <a:gdLst>
                  <a:gd name="T0" fmla="*/ 0 w 184"/>
                  <a:gd name="T1" fmla="*/ 10 h 49"/>
                  <a:gd name="T2" fmla="*/ 100 w 184"/>
                  <a:gd name="T3" fmla="*/ 49 h 49"/>
                  <a:gd name="T4" fmla="*/ 184 w 184"/>
                  <a:gd name="T5" fmla="*/ 28 h 49"/>
                  <a:gd name="T6" fmla="*/ 100 w 184"/>
                  <a:gd name="T7" fmla="*/ 0 h 49"/>
                  <a:gd name="T8" fmla="*/ 0 w 184"/>
                  <a:gd name="T9" fmla="*/ 10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82" name="Arc 476"/>
              <p:cNvSpPr>
                <a:spLocks/>
              </p:cNvSpPr>
              <p:nvPr/>
            </p:nvSpPr>
            <p:spPr bwMode="auto">
              <a:xfrm>
                <a:off x="1829" y="1823"/>
                <a:ext cx="789" cy="43"/>
              </a:xfrm>
              <a:custGeom>
                <a:avLst/>
                <a:gdLst>
                  <a:gd name="T0" fmla="*/ 789 w 38446"/>
                  <a:gd name="T1" fmla="*/ 26 h 21600"/>
                  <a:gd name="T2" fmla="*/ 0 w 38446"/>
                  <a:gd name="T3" fmla="*/ 9 h 21600"/>
                  <a:gd name="T4" fmla="*/ 434 w 38446"/>
                  <a:gd name="T5" fmla="*/ 0 h 21600"/>
                  <a:gd name="T6" fmla="*/ 0 60000 65536"/>
                  <a:gd name="T7" fmla="*/ 0 60000 65536"/>
                  <a:gd name="T8" fmla="*/ 0 60000 65536"/>
                  <a:gd name="T9" fmla="*/ 0 w 38446"/>
                  <a:gd name="T10" fmla="*/ 0 h 21600"/>
                  <a:gd name="T11" fmla="*/ 38446 w 38446"/>
                  <a:gd name="T12" fmla="*/ 21600 h 21600"/>
                </a:gdLst>
                <a:ahLst/>
                <a:cxnLst>
                  <a:cxn ang="T6">
                    <a:pos x="T0" y="T1"/>
                  </a:cxn>
                  <a:cxn ang="T7">
                    <a:pos x="T2" y="T3"/>
                  </a:cxn>
                  <a:cxn ang="T8">
                    <a:pos x="T4" y="T5"/>
                  </a:cxn>
                </a:cxnLst>
                <a:rect l="T9" t="T10" r="T11" b="T12"/>
                <a:pathLst>
                  <a:path w="38446" h="21600" fill="none" extrusionOk="0">
                    <a:moveTo>
                      <a:pt x="38446" y="12903"/>
                    </a:moveTo>
                    <a:cubicBezTo>
                      <a:pt x="34370" y="18375"/>
                      <a:pt x="27947" y="21599"/>
                      <a:pt x="21124" y="21600"/>
                    </a:cubicBezTo>
                    <a:cubicBezTo>
                      <a:pt x="10931" y="21600"/>
                      <a:pt x="2126" y="14475"/>
                      <a:pt x="-1" y="4508"/>
                    </a:cubicBezTo>
                  </a:path>
                  <a:path w="38446" h="21600" stroke="0" extrusionOk="0">
                    <a:moveTo>
                      <a:pt x="38446" y="12903"/>
                    </a:moveTo>
                    <a:cubicBezTo>
                      <a:pt x="34370" y="18375"/>
                      <a:pt x="27947" y="21599"/>
                      <a:pt x="21124" y="21600"/>
                    </a:cubicBezTo>
                    <a:cubicBezTo>
                      <a:pt x="10931" y="21600"/>
                      <a:pt x="2126" y="14475"/>
                      <a:pt x="-1" y="4508"/>
                    </a:cubicBezTo>
                    <a:lnTo>
                      <a:pt x="21124" y="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sp>
        <p:nvSpPr>
          <p:cNvPr id="12" name="Text Box 512"/>
          <p:cNvSpPr txBox="1">
            <a:spLocks noChangeArrowheads="1"/>
          </p:cNvSpPr>
          <p:nvPr/>
        </p:nvSpPr>
        <p:spPr bwMode="auto">
          <a:xfrm>
            <a:off x="2337499" y="5494769"/>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A4</a:t>
            </a:r>
          </a:p>
        </p:txBody>
      </p:sp>
      <p:sp>
        <p:nvSpPr>
          <p:cNvPr id="13" name="Text Box 512"/>
          <p:cNvSpPr txBox="1">
            <a:spLocks noChangeArrowheads="1"/>
          </p:cNvSpPr>
          <p:nvPr/>
        </p:nvSpPr>
        <p:spPr bwMode="auto">
          <a:xfrm>
            <a:off x="1676265" y="5460571"/>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A3</a:t>
            </a:r>
          </a:p>
        </p:txBody>
      </p:sp>
      <p:sp>
        <p:nvSpPr>
          <p:cNvPr id="14" name="Text Box 512"/>
          <p:cNvSpPr txBox="1">
            <a:spLocks noChangeArrowheads="1"/>
          </p:cNvSpPr>
          <p:nvPr/>
        </p:nvSpPr>
        <p:spPr bwMode="auto">
          <a:xfrm>
            <a:off x="2363938" y="4945004"/>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A2</a:t>
            </a:r>
          </a:p>
        </p:txBody>
      </p:sp>
      <p:grpSp>
        <p:nvGrpSpPr>
          <p:cNvPr id="7" name="グループ化 355"/>
          <p:cNvGrpSpPr/>
          <p:nvPr/>
        </p:nvGrpSpPr>
        <p:grpSpPr>
          <a:xfrm>
            <a:off x="1405278" y="5492288"/>
            <a:ext cx="267892" cy="267893"/>
            <a:chOff x="1571604" y="3357562"/>
            <a:chExt cx="803276" cy="785812"/>
          </a:xfrm>
        </p:grpSpPr>
        <p:sp>
          <p:nvSpPr>
            <p:cNvPr id="554" name="Freeform 553"/>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5" name="Freeform 554"/>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6" name="Freeform 555"/>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7" name="Freeform 556"/>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8" name="Rectangle 557"/>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9" name="Rectangle 558"/>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0" name="Freeform 559"/>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1" name="Freeform 560"/>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2" name="Freeform 561"/>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63" name="Freeform 562"/>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sp>
        <p:nvSpPr>
          <p:cNvPr id="16" name="Text Box 512"/>
          <p:cNvSpPr txBox="1">
            <a:spLocks noChangeArrowheads="1"/>
          </p:cNvSpPr>
          <p:nvPr/>
        </p:nvSpPr>
        <p:spPr bwMode="auto">
          <a:xfrm>
            <a:off x="1777039" y="5203907"/>
            <a:ext cx="723276"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00" b="1" kern="0" dirty="0">
                <a:solidFill>
                  <a:srgbClr val="000000"/>
                </a:solidFill>
                <a:ea typeface="MS UI Gothic" pitchFamily="34" charset="-128"/>
              </a:rPr>
              <a:t>Domain A</a:t>
            </a:r>
          </a:p>
        </p:txBody>
      </p:sp>
      <p:sp>
        <p:nvSpPr>
          <p:cNvPr id="17" name="Text Box 512"/>
          <p:cNvSpPr txBox="1">
            <a:spLocks noChangeArrowheads="1"/>
          </p:cNvSpPr>
          <p:nvPr/>
        </p:nvSpPr>
        <p:spPr bwMode="auto">
          <a:xfrm>
            <a:off x="3806829" y="4568439"/>
            <a:ext cx="723276"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00" b="1" kern="0" dirty="0">
                <a:solidFill>
                  <a:srgbClr val="000000"/>
                </a:solidFill>
                <a:ea typeface="MS UI Gothic" pitchFamily="34" charset="-128"/>
              </a:rPr>
              <a:t>Domain B</a:t>
            </a:r>
          </a:p>
        </p:txBody>
      </p:sp>
      <p:grpSp>
        <p:nvGrpSpPr>
          <p:cNvPr id="15" name="Group 18"/>
          <p:cNvGrpSpPr>
            <a:grpSpLocks/>
          </p:cNvGrpSpPr>
          <p:nvPr/>
        </p:nvGrpSpPr>
        <p:grpSpPr bwMode="auto">
          <a:xfrm>
            <a:off x="2610331" y="5532933"/>
            <a:ext cx="267893" cy="267893"/>
            <a:chOff x="1460" y="1385"/>
            <a:chExt cx="510" cy="499"/>
          </a:xfrm>
        </p:grpSpPr>
        <p:sp>
          <p:nvSpPr>
            <p:cNvPr id="541" name="AutoShape 211"/>
            <p:cNvSpPr>
              <a:spLocks noChangeAspect="1" noChangeArrowheads="1" noTextEdit="1"/>
            </p:cNvSpPr>
            <p:nvPr/>
          </p:nvSpPr>
          <p:spPr bwMode="auto">
            <a:xfrm>
              <a:off x="1460" y="1385"/>
              <a:ext cx="510" cy="49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19" name="Group 541"/>
            <p:cNvGrpSpPr>
              <a:grpSpLocks/>
            </p:cNvGrpSpPr>
            <p:nvPr/>
          </p:nvGrpSpPr>
          <p:grpSpPr bwMode="auto">
            <a:xfrm>
              <a:off x="1460" y="1385"/>
              <a:ext cx="506" cy="495"/>
              <a:chOff x="1680" y="1488"/>
              <a:chExt cx="506" cy="495"/>
            </a:xfrm>
          </p:grpSpPr>
          <p:sp>
            <p:nvSpPr>
              <p:cNvPr id="548" name="Freeform 547"/>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49" name="Freeform 548"/>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0" name="Freeform 549"/>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1" name="Freeform 550"/>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2" name="Rectangle 551"/>
              <p:cNvSpPr>
                <a:spLocks noChangeArrowheads="1"/>
              </p:cNvSpPr>
              <p:nvPr/>
            </p:nvSpPr>
            <p:spPr bwMode="auto">
              <a:xfrm>
                <a:off x="1680" y="1604"/>
                <a:ext cx="387" cy="379"/>
              </a:xfrm>
              <a:prstGeom prst="rect">
                <a:avLst/>
              </a:prstGeom>
              <a:solidFill>
                <a:srgbClr val="0096D5"/>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53" name="Rectangle 552"/>
              <p:cNvSpPr>
                <a:spLocks noChangeArrowheads="1"/>
              </p:cNvSpPr>
              <p:nvPr/>
            </p:nvSpPr>
            <p:spPr bwMode="auto">
              <a:xfrm>
                <a:off x="1682" y="1606"/>
                <a:ext cx="383" cy="375"/>
              </a:xfrm>
              <a:prstGeom prst="rect">
                <a:avLst/>
              </a:prstGeom>
              <a:solidFill>
                <a:srgbClr val="0096D5"/>
              </a:solidFill>
              <a:ln w="6350">
                <a:solidFill>
                  <a:srgbClr val="AAE6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20" name="Group 542"/>
            <p:cNvGrpSpPr>
              <a:grpSpLocks/>
            </p:cNvGrpSpPr>
            <p:nvPr/>
          </p:nvGrpSpPr>
          <p:grpSpPr bwMode="auto">
            <a:xfrm>
              <a:off x="1488" y="1536"/>
              <a:ext cx="341" cy="327"/>
              <a:chOff x="1708" y="1639"/>
              <a:chExt cx="341" cy="327"/>
            </a:xfrm>
          </p:grpSpPr>
          <p:sp>
            <p:nvSpPr>
              <p:cNvPr id="544" name="Freeform 543"/>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45" name="Freeform 544"/>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46" name="Freeform 545"/>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47" name="Freeform 546"/>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22" name="Group 19"/>
          <p:cNvGrpSpPr>
            <a:grpSpLocks/>
          </p:cNvGrpSpPr>
          <p:nvPr/>
        </p:nvGrpSpPr>
        <p:grpSpPr bwMode="auto">
          <a:xfrm>
            <a:off x="1377880" y="4781703"/>
            <a:ext cx="267893" cy="267893"/>
            <a:chOff x="1460" y="1385"/>
            <a:chExt cx="510" cy="499"/>
          </a:xfrm>
        </p:grpSpPr>
        <p:sp>
          <p:nvSpPr>
            <p:cNvPr id="528" name="AutoShape 211"/>
            <p:cNvSpPr>
              <a:spLocks noChangeAspect="1" noChangeArrowheads="1" noTextEdit="1"/>
            </p:cNvSpPr>
            <p:nvPr/>
          </p:nvSpPr>
          <p:spPr bwMode="auto">
            <a:xfrm>
              <a:off x="1460" y="1385"/>
              <a:ext cx="510" cy="49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25" name="Group 528"/>
            <p:cNvGrpSpPr>
              <a:grpSpLocks/>
            </p:cNvGrpSpPr>
            <p:nvPr/>
          </p:nvGrpSpPr>
          <p:grpSpPr bwMode="auto">
            <a:xfrm>
              <a:off x="1460" y="1385"/>
              <a:ext cx="506" cy="495"/>
              <a:chOff x="1680" y="1488"/>
              <a:chExt cx="506" cy="495"/>
            </a:xfrm>
          </p:grpSpPr>
          <p:sp>
            <p:nvSpPr>
              <p:cNvPr id="535" name="Freeform 534"/>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6" name="Freeform 535"/>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7" name="Freeform 536"/>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8" name="Freeform 537"/>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9" name="Rectangle 538"/>
              <p:cNvSpPr>
                <a:spLocks noChangeArrowheads="1"/>
              </p:cNvSpPr>
              <p:nvPr/>
            </p:nvSpPr>
            <p:spPr bwMode="auto">
              <a:xfrm>
                <a:off x="1680" y="1604"/>
                <a:ext cx="387" cy="379"/>
              </a:xfrm>
              <a:prstGeom prst="rect">
                <a:avLst/>
              </a:prstGeom>
              <a:solidFill>
                <a:srgbClr val="0096D5"/>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40" name="Rectangle 539"/>
              <p:cNvSpPr>
                <a:spLocks noChangeArrowheads="1"/>
              </p:cNvSpPr>
              <p:nvPr/>
            </p:nvSpPr>
            <p:spPr bwMode="auto">
              <a:xfrm>
                <a:off x="1682" y="1606"/>
                <a:ext cx="383" cy="375"/>
              </a:xfrm>
              <a:prstGeom prst="rect">
                <a:avLst/>
              </a:prstGeom>
              <a:solidFill>
                <a:srgbClr val="0096D5"/>
              </a:solidFill>
              <a:ln w="6350">
                <a:solidFill>
                  <a:srgbClr val="AAE6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27" name="Group 529"/>
            <p:cNvGrpSpPr>
              <a:grpSpLocks/>
            </p:cNvGrpSpPr>
            <p:nvPr/>
          </p:nvGrpSpPr>
          <p:grpSpPr bwMode="auto">
            <a:xfrm>
              <a:off x="1488" y="1536"/>
              <a:ext cx="341" cy="327"/>
              <a:chOff x="1708" y="1639"/>
              <a:chExt cx="341" cy="327"/>
            </a:xfrm>
          </p:grpSpPr>
          <p:sp>
            <p:nvSpPr>
              <p:cNvPr id="531" name="Freeform 530"/>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2" name="Freeform 531"/>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3" name="Freeform 532"/>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34" name="Freeform 533"/>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29" name="グループ化 310"/>
          <p:cNvGrpSpPr/>
          <p:nvPr/>
        </p:nvGrpSpPr>
        <p:grpSpPr>
          <a:xfrm>
            <a:off x="2610185" y="4781703"/>
            <a:ext cx="267892" cy="267893"/>
            <a:chOff x="1571604" y="3357562"/>
            <a:chExt cx="803276" cy="785812"/>
          </a:xfrm>
        </p:grpSpPr>
        <p:sp>
          <p:nvSpPr>
            <p:cNvPr id="518" name="Freeform 517"/>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9" name="Freeform 51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0" name="Freeform 519"/>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1" name="Freeform 52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2" name="Rectangle 521"/>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3" name="Rectangle 522"/>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4" name="Freeform 523"/>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5" name="Freeform 52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6" name="Freeform 525"/>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27" name="Freeform 52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7" name="グループ化 612"/>
          <p:cNvGrpSpPr/>
          <p:nvPr/>
        </p:nvGrpSpPr>
        <p:grpSpPr>
          <a:xfrm>
            <a:off x="3720535" y="4761105"/>
            <a:ext cx="267907" cy="267889"/>
            <a:chOff x="7429500" y="2857500"/>
            <a:chExt cx="809625" cy="792163"/>
          </a:xfrm>
        </p:grpSpPr>
        <p:sp>
          <p:nvSpPr>
            <p:cNvPr id="422"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38" name="Group 422"/>
            <p:cNvGrpSpPr>
              <a:grpSpLocks/>
            </p:cNvGrpSpPr>
            <p:nvPr/>
          </p:nvGrpSpPr>
          <p:grpSpPr bwMode="auto">
            <a:xfrm>
              <a:off x="7429519" y="2857500"/>
              <a:ext cx="803277" cy="785813"/>
              <a:chOff x="4680" y="1800"/>
              <a:chExt cx="506" cy="495"/>
            </a:xfrm>
          </p:grpSpPr>
          <p:sp>
            <p:nvSpPr>
              <p:cNvPr id="448" name="Freeform 447"/>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9" name="Freeform 448"/>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50" name="Freeform 449"/>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51" name="Freeform 450"/>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52" name="Rectangle 451"/>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53" name="Rectangle 452"/>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9" name="Group 423"/>
            <p:cNvGrpSpPr>
              <a:grpSpLocks/>
            </p:cNvGrpSpPr>
            <p:nvPr/>
          </p:nvGrpSpPr>
          <p:grpSpPr bwMode="auto">
            <a:xfrm>
              <a:off x="7518400" y="2863850"/>
              <a:ext cx="620713" cy="166688"/>
              <a:chOff x="4736" y="1804"/>
              <a:chExt cx="391" cy="105"/>
            </a:xfrm>
          </p:grpSpPr>
          <p:grpSp>
            <p:nvGrpSpPr>
              <p:cNvPr id="40" name="Group 429"/>
              <p:cNvGrpSpPr>
                <a:grpSpLocks/>
              </p:cNvGrpSpPr>
              <p:nvPr/>
            </p:nvGrpSpPr>
            <p:grpSpPr bwMode="auto">
              <a:xfrm>
                <a:off x="4736" y="1804"/>
                <a:ext cx="387" cy="101"/>
                <a:chOff x="4736" y="1804"/>
                <a:chExt cx="387" cy="101"/>
              </a:xfrm>
            </p:grpSpPr>
            <p:sp>
              <p:nvSpPr>
                <p:cNvPr id="440" name="Freeform 439"/>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1" name="Freeform 440"/>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2" name="Freeform 441"/>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3" name="Freeform 442"/>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4" name="Freeform 443"/>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5" name="Freeform 444"/>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6" name="Freeform 445"/>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47" name="Freeform 446"/>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41" name="Group 430"/>
              <p:cNvGrpSpPr>
                <a:grpSpLocks/>
              </p:cNvGrpSpPr>
              <p:nvPr/>
            </p:nvGrpSpPr>
            <p:grpSpPr bwMode="auto">
              <a:xfrm>
                <a:off x="4740" y="1807"/>
                <a:ext cx="387" cy="102"/>
                <a:chOff x="4740" y="1807"/>
                <a:chExt cx="387" cy="102"/>
              </a:xfrm>
            </p:grpSpPr>
            <p:sp>
              <p:nvSpPr>
                <p:cNvPr id="432" name="Freeform 431"/>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3" name="Freeform 432"/>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4" name="Freeform 433"/>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5" name="Freeform 434"/>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6" name="Freeform 435"/>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7" name="Freeform 436"/>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8" name="Freeform 437"/>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39" name="Freeform 438"/>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42" name="Group 424"/>
            <p:cNvGrpSpPr>
              <a:grpSpLocks/>
            </p:cNvGrpSpPr>
            <p:nvPr/>
          </p:nvGrpSpPr>
          <p:grpSpPr bwMode="auto">
            <a:xfrm>
              <a:off x="7473950" y="3097213"/>
              <a:ext cx="541338" cy="519113"/>
              <a:chOff x="4708" y="1951"/>
              <a:chExt cx="341" cy="327"/>
            </a:xfrm>
          </p:grpSpPr>
          <p:sp>
            <p:nvSpPr>
              <p:cNvPr id="426" name="Freeform 425"/>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7" name="Freeform 426"/>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8" name="Freeform 427"/>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9" name="Freeform 428"/>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sp>
        <p:nvSpPr>
          <p:cNvPr id="31" name="Text Box 512"/>
          <p:cNvSpPr txBox="1">
            <a:spLocks noChangeArrowheads="1"/>
          </p:cNvSpPr>
          <p:nvPr/>
        </p:nvSpPr>
        <p:spPr bwMode="auto">
          <a:xfrm>
            <a:off x="3782976" y="4280595"/>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B1</a:t>
            </a:r>
          </a:p>
        </p:txBody>
      </p:sp>
      <p:sp>
        <p:nvSpPr>
          <p:cNvPr id="56" name="Text Box 512"/>
          <p:cNvSpPr txBox="1">
            <a:spLocks noChangeArrowheads="1"/>
          </p:cNvSpPr>
          <p:nvPr/>
        </p:nvSpPr>
        <p:spPr bwMode="auto">
          <a:xfrm>
            <a:off x="1607854" y="4945004"/>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A1</a:t>
            </a:r>
          </a:p>
        </p:txBody>
      </p:sp>
      <p:sp>
        <p:nvSpPr>
          <p:cNvPr id="57" name="Text Box 512"/>
          <p:cNvSpPr txBox="1">
            <a:spLocks noChangeArrowheads="1"/>
          </p:cNvSpPr>
          <p:nvPr/>
        </p:nvSpPr>
        <p:spPr bwMode="auto">
          <a:xfrm>
            <a:off x="4626231" y="4340238"/>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B2</a:t>
            </a:r>
          </a:p>
        </p:txBody>
      </p:sp>
      <p:sp>
        <p:nvSpPr>
          <p:cNvPr id="58" name="Text Box 512"/>
          <p:cNvSpPr txBox="1">
            <a:spLocks noChangeArrowheads="1"/>
          </p:cNvSpPr>
          <p:nvPr/>
        </p:nvSpPr>
        <p:spPr bwMode="auto">
          <a:xfrm>
            <a:off x="3922917" y="4775522"/>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B3</a:t>
            </a:r>
          </a:p>
        </p:txBody>
      </p:sp>
      <p:sp>
        <p:nvSpPr>
          <p:cNvPr id="59" name="Text Box 512"/>
          <p:cNvSpPr txBox="1">
            <a:spLocks noChangeArrowheads="1"/>
          </p:cNvSpPr>
          <p:nvPr/>
        </p:nvSpPr>
        <p:spPr bwMode="auto">
          <a:xfrm>
            <a:off x="4632715" y="4775522"/>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B4</a:t>
            </a:r>
          </a:p>
        </p:txBody>
      </p:sp>
      <p:sp>
        <p:nvSpPr>
          <p:cNvPr id="626" name="Title 1"/>
          <p:cNvSpPr>
            <a:spLocks noGrp="1"/>
          </p:cNvSpPr>
          <p:nvPr>
            <p:ph type="title"/>
          </p:nvPr>
        </p:nvSpPr>
        <p:spPr/>
        <p:txBody>
          <a:bodyPr>
            <a:normAutofit fontScale="90000"/>
          </a:bodyPr>
          <a:lstStyle/>
          <a:p>
            <a:pPr algn="ctr"/>
            <a:r>
              <a:rPr lang="en-US" sz="2400" dirty="0"/>
              <a:t>Distributed dynamic RMSA algorithms for multi-domain EONs</a:t>
            </a:r>
          </a:p>
        </p:txBody>
      </p:sp>
      <p:grpSp>
        <p:nvGrpSpPr>
          <p:cNvPr id="43" name="Group 6"/>
          <p:cNvGrpSpPr>
            <a:grpSpLocks noChangeAspect="1"/>
          </p:cNvGrpSpPr>
          <p:nvPr/>
        </p:nvGrpSpPr>
        <p:grpSpPr bwMode="auto">
          <a:xfrm>
            <a:off x="5140350" y="4713588"/>
            <a:ext cx="1982405" cy="1125149"/>
            <a:chOff x="1248" y="1632"/>
            <a:chExt cx="1824" cy="240"/>
          </a:xfrm>
        </p:grpSpPr>
        <p:sp>
          <p:nvSpPr>
            <p:cNvPr id="601" name="AutoShape 449"/>
            <p:cNvSpPr>
              <a:spLocks noChangeAspect="1" noChangeArrowheads="1" noTextEdit="1"/>
            </p:cNvSpPr>
            <p:nvPr/>
          </p:nvSpPr>
          <p:spPr bwMode="auto">
            <a:xfrm>
              <a:off x="1248" y="1632"/>
              <a:ext cx="1824" cy="240"/>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44" name="Group 564"/>
            <p:cNvGrpSpPr>
              <a:grpSpLocks/>
            </p:cNvGrpSpPr>
            <p:nvPr/>
          </p:nvGrpSpPr>
          <p:grpSpPr bwMode="auto">
            <a:xfrm>
              <a:off x="1257" y="1635"/>
              <a:ext cx="1802" cy="234"/>
              <a:chOff x="1257" y="1635"/>
              <a:chExt cx="1802" cy="234"/>
            </a:xfrm>
          </p:grpSpPr>
          <p:sp>
            <p:nvSpPr>
              <p:cNvPr id="641" name="Oval 640"/>
              <p:cNvSpPr>
                <a:spLocks noChangeArrowheads="1"/>
              </p:cNvSpPr>
              <p:nvPr/>
            </p:nvSpPr>
            <p:spPr bwMode="auto">
              <a:xfrm>
                <a:off x="1872" y="1635"/>
                <a:ext cx="785"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2" name="Oval 641"/>
              <p:cNvSpPr>
                <a:spLocks noChangeArrowheads="1"/>
              </p:cNvSpPr>
              <p:nvPr/>
            </p:nvSpPr>
            <p:spPr bwMode="auto">
              <a:xfrm>
                <a:off x="1440" y="1660"/>
                <a:ext cx="602"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3" name="Oval 642"/>
              <p:cNvSpPr>
                <a:spLocks noChangeArrowheads="1"/>
              </p:cNvSpPr>
              <p:nvPr/>
            </p:nvSpPr>
            <p:spPr bwMode="auto">
              <a:xfrm>
                <a:off x="1257" y="1719"/>
                <a:ext cx="406" cy="79"/>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4" name="Oval 643"/>
              <p:cNvSpPr>
                <a:spLocks noChangeArrowheads="1"/>
              </p:cNvSpPr>
              <p:nvPr/>
            </p:nvSpPr>
            <p:spPr bwMode="auto">
              <a:xfrm>
                <a:off x="1379" y="1753"/>
                <a:ext cx="611" cy="8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5" name="Oval 644"/>
              <p:cNvSpPr>
                <a:spLocks noChangeArrowheads="1"/>
              </p:cNvSpPr>
              <p:nvPr/>
            </p:nvSpPr>
            <p:spPr bwMode="auto">
              <a:xfrm>
                <a:off x="1811" y="1768"/>
                <a:ext cx="912" cy="101"/>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6" name="Oval 645"/>
              <p:cNvSpPr>
                <a:spLocks noChangeArrowheads="1"/>
              </p:cNvSpPr>
              <p:nvPr/>
            </p:nvSpPr>
            <p:spPr bwMode="auto">
              <a:xfrm>
                <a:off x="2391" y="1663"/>
                <a:ext cx="585"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7" name="Oval 646"/>
              <p:cNvSpPr>
                <a:spLocks noChangeArrowheads="1"/>
              </p:cNvSpPr>
              <p:nvPr/>
            </p:nvSpPr>
            <p:spPr bwMode="auto">
              <a:xfrm>
                <a:off x="2479" y="1712"/>
                <a:ext cx="580"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8" name="Oval 647"/>
              <p:cNvSpPr>
                <a:spLocks noChangeArrowheads="1"/>
              </p:cNvSpPr>
              <p:nvPr/>
            </p:nvSpPr>
            <p:spPr bwMode="auto">
              <a:xfrm>
                <a:off x="2426" y="1728"/>
                <a:ext cx="576" cy="125"/>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9" name="Oval 648"/>
              <p:cNvSpPr>
                <a:spLocks noChangeArrowheads="1"/>
              </p:cNvSpPr>
              <p:nvPr/>
            </p:nvSpPr>
            <p:spPr bwMode="auto">
              <a:xfrm>
                <a:off x="1584" y="1690"/>
                <a:ext cx="1169" cy="12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45" name="Group 565"/>
            <p:cNvGrpSpPr>
              <a:grpSpLocks/>
            </p:cNvGrpSpPr>
            <p:nvPr/>
          </p:nvGrpSpPr>
          <p:grpSpPr bwMode="auto">
            <a:xfrm>
              <a:off x="1252" y="1633"/>
              <a:ext cx="1811" cy="236"/>
              <a:chOff x="1252" y="1633"/>
              <a:chExt cx="1811" cy="236"/>
            </a:xfrm>
          </p:grpSpPr>
          <p:sp>
            <p:nvSpPr>
              <p:cNvPr id="605" name="Freeform 604"/>
              <p:cNvSpPr>
                <a:spLocks/>
              </p:cNvSpPr>
              <p:nvPr/>
            </p:nvSpPr>
            <p:spPr bwMode="auto">
              <a:xfrm>
                <a:off x="1889" y="1633"/>
                <a:ext cx="747" cy="50"/>
              </a:xfrm>
              <a:custGeom>
                <a:avLst/>
                <a:gdLst>
                  <a:gd name="T0" fmla="*/ 171 w 171"/>
                  <a:gd name="T1" fmla="*/ 33 h 53"/>
                  <a:gd name="T2" fmla="*/ 87 w 171"/>
                  <a:gd name="T3" fmla="*/ 1 h 53"/>
                  <a:gd name="T4" fmla="*/ 0 w 171"/>
                  <a:gd name="T5" fmla="*/ 36 h 53"/>
                  <a:gd name="T6" fmla="*/ 87 w 171"/>
                  <a:gd name="T7" fmla="*/ 53 h 53"/>
                  <a:gd name="T8" fmla="*/ 171 w 171"/>
                  <a:gd name="T9" fmla="*/ 33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13" name="Arc 462"/>
              <p:cNvSpPr>
                <a:spLocks/>
              </p:cNvSpPr>
              <p:nvPr/>
            </p:nvSpPr>
            <p:spPr bwMode="auto">
              <a:xfrm>
                <a:off x="1899" y="1638"/>
                <a:ext cx="730" cy="45"/>
              </a:xfrm>
              <a:custGeom>
                <a:avLst/>
                <a:gdLst>
                  <a:gd name="T0" fmla="*/ 0 w 40120"/>
                  <a:gd name="T1" fmla="*/ 30 h 21600"/>
                  <a:gd name="T2" fmla="*/ 730 w 40120"/>
                  <a:gd name="T3" fmla="*/ 27 h 21600"/>
                  <a:gd name="T4" fmla="*/ 370 w 40120"/>
                  <a:gd name="T5" fmla="*/ 45 h 21600"/>
                  <a:gd name="T6" fmla="*/ 0 60000 65536"/>
                  <a:gd name="T7" fmla="*/ 0 60000 65536"/>
                  <a:gd name="T8" fmla="*/ 0 60000 65536"/>
                  <a:gd name="T9" fmla="*/ 0 w 40120"/>
                  <a:gd name="T10" fmla="*/ 0 h 21600"/>
                  <a:gd name="T11" fmla="*/ 40120 w 40120"/>
                  <a:gd name="T12" fmla="*/ 21600 h 21600"/>
                </a:gdLst>
                <a:ahLst/>
                <a:cxnLst>
                  <a:cxn ang="T6">
                    <a:pos x="T0" y="T1"/>
                  </a:cxn>
                  <a:cxn ang="T7">
                    <a:pos x="T2" y="T3"/>
                  </a:cxn>
                  <a:cxn ang="T8">
                    <a:pos x="T4" y="T5"/>
                  </a:cxn>
                </a:cxnLst>
                <a:rect l="T9" t="T10" r="T11" b="T12"/>
                <a:pathLst>
                  <a:path w="40120" h="21600" fill="none" extrusionOk="0">
                    <a:moveTo>
                      <a:pt x="-1" y="14245"/>
                    </a:moveTo>
                    <a:cubicBezTo>
                      <a:pt x="3095" y="5695"/>
                      <a:pt x="11215" y="-1"/>
                      <a:pt x="20309" y="0"/>
                    </a:cubicBezTo>
                    <a:cubicBezTo>
                      <a:pt x="28910" y="0"/>
                      <a:pt x="36691" y="5103"/>
                      <a:pt x="40119" y="12992"/>
                    </a:cubicBezTo>
                  </a:path>
                  <a:path w="40120" h="21600" stroke="0" extrusionOk="0">
                    <a:moveTo>
                      <a:pt x="-1" y="14245"/>
                    </a:moveTo>
                    <a:cubicBezTo>
                      <a:pt x="3095" y="5695"/>
                      <a:pt x="11215" y="-1"/>
                      <a:pt x="20309" y="0"/>
                    </a:cubicBezTo>
                    <a:cubicBezTo>
                      <a:pt x="28910" y="0"/>
                      <a:pt x="36691" y="5103"/>
                      <a:pt x="40119" y="12992"/>
                    </a:cubicBezTo>
                    <a:lnTo>
                      <a:pt x="20309"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22" name="Freeform 621"/>
              <p:cNvSpPr>
                <a:spLocks/>
              </p:cNvSpPr>
              <p:nvPr/>
            </p:nvSpPr>
            <p:spPr bwMode="auto">
              <a:xfrm>
                <a:off x="1436" y="1659"/>
                <a:ext cx="467" cy="60"/>
              </a:xfrm>
              <a:custGeom>
                <a:avLst/>
                <a:gdLst>
                  <a:gd name="T0" fmla="*/ 107 w 107"/>
                  <a:gd name="T1" fmla="*/ 7 h 63"/>
                  <a:gd name="T2" fmla="*/ 70 w 107"/>
                  <a:gd name="T3" fmla="*/ 0 h 63"/>
                  <a:gd name="T4" fmla="*/ 1 w 107"/>
                  <a:gd name="T5" fmla="*/ 52 h 63"/>
                  <a:gd name="T6" fmla="*/ 2 w 107"/>
                  <a:gd name="T7" fmla="*/ 63 h 63"/>
                  <a:gd name="T8" fmla="*/ 70 w 107"/>
                  <a:gd name="T9" fmla="*/ 52 h 63"/>
                  <a:gd name="T10" fmla="*/ 107 w 107"/>
                  <a:gd name="T11" fmla="*/ 7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28" name="Arc 464"/>
              <p:cNvSpPr>
                <a:spLocks/>
              </p:cNvSpPr>
              <p:nvPr/>
            </p:nvSpPr>
            <p:spPr bwMode="auto">
              <a:xfrm>
                <a:off x="1444" y="1663"/>
                <a:ext cx="450" cy="55"/>
              </a:xfrm>
              <a:custGeom>
                <a:avLst/>
                <a:gdLst>
                  <a:gd name="T0" fmla="*/ 8 w 32441"/>
                  <a:gd name="T1" fmla="*/ 55 h 26528"/>
                  <a:gd name="T2" fmla="*/ 450 w 32441"/>
                  <a:gd name="T3" fmla="*/ 6 h 26528"/>
                  <a:gd name="T4" fmla="*/ 300 w 32441"/>
                  <a:gd name="T5" fmla="*/ 45 h 26528"/>
                  <a:gd name="T6" fmla="*/ 0 60000 65536"/>
                  <a:gd name="T7" fmla="*/ 0 60000 65536"/>
                  <a:gd name="T8" fmla="*/ 0 60000 65536"/>
                  <a:gd name="T9" fmla="*/ 0 w 32441"/>
                  <a:gd name="T10" fmla="*/ 0 h 26528"/>
                  <a:gd name="T11" fmla="*/ 32441 w 32441"/>
                  <a:gd name="T12" fmla="*/ 26528 h 26528"/>
                </a:gdLst>
                <a:ahLst/>
                <a:cxnLst>
                  <a:cxn ang="T6">
                    <a:pos x="T0" y="T1"/>
                  </a:cxn>
                  <a:cxn ang="T7">
                    <a:pos x="T2" y="T3"/>
                  </a:cxn>
                  <a:cxn ang="T8">
                    <a:pos x="T4" y="T5"/>
                  </a:cxn>
                </a:cxnLst>
                <a:rect l="T9" t="T10" r="T11" b="T12"/>
                <a:pathLst>
                  <a:path w="32441" h="26528" fill="none" extrusionOk="0">
                    <a:moveTo>
                      <a:pt x="569" y="26528"/>
                    </a:moveTo>
                    <a:cubicBezTo>
                      <a:pt x="191" y="24912"/>
                      <a:pt x="0" y="23259"/>
                      <a:pt x="0" y="21600"/>
                    </a:cubicBezTo>
                    <a:cubicBezTo>
                      <a:pt x="0" y="9670"/>
                      <a:pt x="9670" y="0"/>
                      <a:pt x="21600" y="0"/>
                    </a:cubicBezTo>
                    <a:cubicBezTo>
                      <a:pt x="25407" y="-1"/>
                      <a:pt x="29147" y="1006"/>
                      <a:pt x="32441" y="2917"/>
                    </a:cubicBezTo>
                  </a:path>
                  <a:path w="32441" h="26528" stroke="0" extrusionOk="0">
                    <a:moveTo>
                      <a:pt x="569" y="26528"/>
                    </a:moveTo>
                    <a:cubicBezTo>
                      <a:pt x="191" y="24912"/>
                      <a:pt x="0" y="23259"/>
                      <a:pt x="0" y="21600"/>
                    </a:cubicBezTo>
                    <a:cubicBezTo>
                      <a:pt x="0" y="9670"/>
                      <a:pt x="9670" y="0"/>
                      <a:pt x="21600" y="0"/>
                    </a:cubicBezTo>
                    <a:cubicBezTo>
                      <a:pt x="25407" y="-1"/>
                      <a:pt x="29147" y="1006"/>
                      <a:pt x="32441" y="2917"/>
                    </a:cubicBezTo>
                    <a:lnTo>
                      <a:pt x="21600"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29" name="Freeform 628"/>
              <p:cNvSpPr>
                <a:spLocks/>
              </p:cNvSpPr>
              <p:nvPr/>
            </p:nvSpPr>
            <p:spPr bwMode="auto">
              <a:xfrm>
                <a:off x="1375" y="1793"/>
                <a:ext cx="466" cy="47"/>
              </a:xfrm>
              <a:custGeom>
                <a:avLst/>
                <a:gdLst>
                  <a:gd name="T0" fmla="*/ 0 w 107"/>
                  <a:gd name="T1" fmla="*/ 0 h 50"/>
                  <a:gd name="T2" fmla="*/ 0 w 107"/>
                  <a:gd name="T3" fmla="*/ 2 h 50"/>
                  <a:gd name="T4" fmla="*/ 72 w 107"/>
                  <a:gd name="T5" fmla="*/ 50 h 50"/>
                  <a:gd name="T6" fmla="*/ 107 w 107"/>
                  <a:gd name="T7" fmla="*/ 44 h 50"/>
                  <a:gd name="T8" fmla="*/ 72 w 107"/>
                  <a:gd name="T9" fmla="*/ 3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0" name="Arc 466"/>
              <p:cNvSpPr>
                <a:spLocks/>
              </p:cNvSpPr>
              <p:nvPr/>
            </p:nvSpPr>
            <p:spPr bwMode="auto">
              <a:xfrm>
                <a:off x="1379" y="1794"/>
                <a:ext cx="453" cy="42"/>
              </a:xfrm>
              <a:custGeom>
                <a:avLst/>
                <a:gdLst>
                  <a:gd name="T0" fmla="*/ 453 w 31544"/>
                  <a:gd name="T1" fmla="*/ 38 h 22761"/>
                  <a:gd name="T2" fmla="*/ 0 w 31544"/>
                  <a:gd name="T3" fmla="*/ 0 h 22761"/>
                  <a:gd name="T4" fmla="*/ 310 w 31544"/>
                  <a:gd name="T5" fmla="*/ 2 h 22761"/>
                  <a:gd name="T6" fmla="*/ 0 60000 65536"/>
                  <a:gd name="T7" fmla="*/ 0 60000 65536"/>
                  <a:gd name="T8" fmla="*/ 0 60000 65536"/>
                  <a:gd name="T9" fmla="*/ 0 w 31544"/>
                  <a:gd name="T10" fmla="*/ 0 h 22761"/>
                  <a:gd name="T11" fmla="*/ 31544 w 31544"/>
                  <a:gd name="T12" fmla="*/ 22761 h 22761"/>
                </a:gdLst>
                <a:ahLst/>
                <a:cxnLst>
                  <a:cxn ang="T6">
                    <a:pos x="T0" y="T1"/>
                  </a:cxn>
                  <a:cxn ang="T7">
                    <a:pos x="T2" y="T3"/>
                  </a:cxn>
                  <a:cxn ang="T8">
                    <a:pos x="T4" y="T5"/>
                  </a:cxn>
                </a:cxnLst>
                <a:rect l="T9" t="T10" r="T11" b="T12"/>
                <a:pathLst>
                  <a:path w="31544" h="22761" fill="none" extrusionOk="0">
                    <a:moveTo>
                      <a:pt x="31543" y="20335"/>
                    </a:moveTo>
                    <a:cubicBezTo>
                      <a:pt x="28471" y="21929"/>
                      <a:pt x="25061" y="22760"/>
                      <a:pt x="21600" y="22761"/>
                    </a:cubicBezTo>
                    <a:cubicBezTo>
                      <a:pt x="9670" y="22761"/>
                      <a:pt x="0" y="13090"/>
                      <a:pt x="0" y="1161"/>
                    </a:cubicBezTo>
                    <a:cubicBezTo>
                      <a:pt x="-1" y="773"/>
                      <a:pt x="10" y="386"/>
                      <a:pt x="31" y="0"/>
                    </a:cubicBezTo>
                  </a:path>
                  <a:path w="31544" h="22761" stroke="0" extrusionOk="0">
                    <a:moveTo>
                      <a:pt x="31543" y="20335"/>
                    </a:moveTo>
                    <a:cubicBezTo>
                      <a:pt x="28471" y="21929"/>
                      <a:pt x="25061" y="22760"/>
                      <a:pt x="21600" y="22761"/>
                    </a:cubicBezTo>
                    <a:cubicBezTo>
                      <a:pt x="9670" y="22761"/>
                      <a:pt x="0" y="13090"/>
                      <a:pt x="0" y="1161"/>
                    </a:cubicBezTo>
                    <a:cubicBezTo>
                      <a:pt x="-1" y="773"/>
                      <a:pt x="10" y="386"/>
                      <a:pt x="31" y="0"/>
                    </a:cubicBezTo>
                    <a:lnTo>
                      <a:pt x="21600" y="1161"/>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1" name="Freeform 630"/>
              <p:cNvSpPr>
                <a:spLocks/>
              </p:cNvSpPr>
              <p:nvPr/>
            </p:nvSpPr>
            <p:spPr bwMode="auto">
              <a:xfrm>
                <a:off x="2627" y="1661"/>
                <a:ext cx="353" cy="58"/>
              </a:xfrm>
              <a:custGeom>
                <a:avLst/>
                <a:gdLst>
                  <a:gd name="T0" fmla="*/ 72 w 81"/>
                  <a:gd name="T1" fmla="*/ 61 h 61"/>
                  <a:gd name="T2" fmla="*/ 81 w 81"/>
                  <a:gd name="T3" fmla="*/ 41 h 61"/>
                  <a:gd name="T4" fmla="*/ 14 w 81"/>
                  <a:gd name="T5" fmla="*/ 1 h 61"/>
                  <a:gd name="T6" fmla="*/ 0 w 81"/>
                  <a:gd name="T7" fmla="*/ 1 h 61"/>
                  <a:gd name="T8" fmla="*/ 14 w 81"/>
                  <a:gd name="T9" fmla="*/ 41 h 61"/>
                  <a:gd name="T10" fmla="*/ 72 w 81"/>
                  <a:gd name="T11" fmla="*/ 61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2" name="Arc 468"/>
              <p:cNvSpPr>
                <a:spLocks/>
              </p:cNvSpPr>
              <p:nvPr/>
            </p:nvSpPr>
            <p:spPr bwMode="auto">
              <a:xfrm>
                <a:off x="2635" y="1666"/>
                <a:ext cx="341" cy="52"/>
              </a:xfrm>
              <a:custGeom>
                <a:avLst/>
                <a:gdLst>
                  <a:gd name="T0" fmla="*/ 0 w 25565"/>
                  <a:gd name="T1" fmla="*/ 1 h 33234"/>
                  <a:gd name="T2" fmla="*/ 296 w 25565"/>
                  <a:gd name="T3" fmla="*/ 52 h 33234"/>
                  <a:gd name="T4" fmla="*/ 53 w 25565"/>
                  <a:gd name="T5" fmla="*/ 34 h 33234"/>
                  <a:gd name="T6" fmla="*/ 0 60000 65536"/>
                  <a:gd name="T7" fmla="*/ 0 60000 65536"/>
                  <a:gd name="T8" fmla="*/ 0 60000 65536"/>
                  <a:gd name="T9" fmla="*/ 0 w 25565"/>
                  <a:gd name="T10" fmla="*/ 0 h 33234"/>
                  <a:gd name="T11" fmla="*/ 25565 w 25565"/>
                  <a:gd name="T12" fmla="*/ 33234 h 33234"/>
                </a:gdLst>
                <a:ahLst/>
                <a:cxnLst>
                  <a:cxn ang="T6">
                    <a:pos x="T0" y="T1"/>
                  </a:cxn>
                  <a:cxn ang="T7">
                    <a:pos x="T2" y="T3"/>
                  </a:cxn>
                  <a:cxn ang="T8">
                    <a:pos x="T4" y="T5"/>
                  </a:cxn>
                </a:cxnLst>
                <a:rect l="T9" t="T10" r="T11" b="T12"/>
                <a:pathLst>
                  <a:path w="25565" h="33234" fill="none" extrusionOk="0">
                    <a:moveTo>
                      <a:pt x="0" y="367"/>
                    </a:moveTo>
                    <a:cubicBezTo>
                      <a:pt x="1307" y="122"/>
                      <a:pt x="2634" y="-1"/>
                      <a:pt x="3965" y="0"/>
                    </a:cubicBezTo>
                    <a:cubicBezTo>
                      <a:pt x="15894" y="0"/>
                      <a:pt x="25565" y="9670"/>
                      <a:pt x="25565" y="21600"/>
                    </a:cubicBezTo>
                    <a:cubicBezTo>
                      <a:pt x="25565" y="25723"/>
                      <a:pt x="24384" y="29760"/>
                      <a:pt x="22164" y="33234"/>
                    </a:cubicBezTo>
                  </a:path>
                  <a:path w="25565" h="33234" stroke="0" extrusionOk="0">
                    <a:moveTo>
                      <a:pt x="0" y="367"/>
                    </a:moveTo>
                    <a:cubicBezTo>
                      <a:pt x="1307" y="122"/>
                      <a:pt x="2634" y="-1"/>
                      <a:pt x="3965" y="0"/>
                    </a:cubicBezTo>
                    <a:cubicBezTo>
                      <a:pt x="15894" y="0"/>
                      <a:pt x="25565" y="9670"/>
                      <a:pt x="25565" y="21600"/>
                    </a:cubicBezTo>
                    <a:cubicBezTo>
                      <a:pt x="25565" y="25723"/>
                      <a:pt x="24384" y="29760"/>
                      <a:pt x="22164" y="33234"/>
                    </a:cubicBezTo>
                    <a:lnTo>
                      <a:pt x="3965"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3" name="Freeform 632"/>
              <p:cNvSpPr>
                <a:spLocks/>
              </p:cNvSpPr>
              <p:nvPr/>
            </p:nvSpPr>
            <p:spPr bwMode="auto">
              <a:xfrm>
                <a:off x="2727" y="1718"/>
                <a:ext cx="336" cy="56"/>
              </a:xfrm>
              <a:custGeom>
                <a:avLst/>
                <a:gdLst>
                  <a:gd name="T0" fmla="*/ 62 w 77"/>
                  <a:gd name="T1" fmla="*/ 60 h 60"/>
                  <a:gd name="T2" fmla="*/ 77 w 77"/>
                  <a:gd name="T3" fmla="*/ 35 h 60"/>
                  <a:gd name="T4" fmla="*/ 48 w 77"/>
                  <a:gd name="T5" fmla="*/ 0 h 60"/>
                  <a:gd name="T6" fmla="*/ 0 w 77"/>
                  <a:gd name="T7" fmla="*/ 35 h 60"/>
                  <a:gd name="T8" fmla="*/ 62 w 77"/>
                  <a:gd name="T9" fmla="*/ 6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4" name="Arc 470"/>
              <p:cNvSpPr>
                <a:spLocks/>
              </p:cNvSpPr>
              <p:nvPr/>
            </p:nvSpPr>
            <p:spPr bwMode="auto">
              <a:xfrm>
                <a:off x="2727" y="1721"/>
                <a:ext cx="332" cy="53"/>
              </a:xfrm>
              <a:custGeom>
                <a:avLst/>
                <a:gdLst>
                  <a:gd name="T0" fmla="*/ 196 w 21600"/>
                  <a:gd name="T1" fmla="*/ 0 h 30808"/>
                  <a:gd name="T2" fmla="*/ 261 w 21600"/>
                  <a:gd name="T3" fmla="*/ 53 h 30808"/>
                  <a:gd name="T4" fmla="*/ 0 w 21600"/>
                  <a:gd name="T5" fmla="*/ 30 h 30808"/>
                  <a:gd name="T6" fmla="*/ 0 60000 65536"/>
                  <a:gd name="T7" fmla="*/ 0 60000 65536"/>
                  <a:gd name="T8" fmla="*/ 0 60000 65536"/>
                  <a:gd name="T9" fmla="*/ 0 w 21600"/>
                  <a:gd name="T10" fmla="*/ 0 h 30808"/>
                  <a:gd name="T11" fmla="*/ 21600 w 21600"/>
                  <a:gd name="T12" fmla="*/ 30808 h 30808"/>
                </a:gdLst>
                <a:ahLst/>
                <a:cxnLst>
                  <a:cxn ang="T6">
                    <a:pos x="T0" y="T1"/>
                  </a:cxn>
                  <a:cxn ang="T7">
                    <a:pos x="T2" y="T3"/>
                  </a:cxn>
                  <a:cxn ang="T8">
                    <a:pos x="T4" y="T5"/>
                  </a:cxn>
                </a:cxnLst>
                <a:rect l="T9" t="T10" r="T11" b="T12"/>
                <a:pathLst>
                  <a:path w="21600" h="30808" fill="none" extrusionOk="0">
                    <a:moveTo>
                      <a:pt x="12721" y="0"/>
                    </a:moveTo>
                    <a:cubicBezTo>
                      <a:pt x="18300" y="4065"/>
                      <a:pt x="21600" y="10552"/>
                      <a:pt x="21600" y="17456"/>
                    </a:cubicBezTo>
                    <a:cubicBezTo>
                      <a:pt x="21600" y="22298"/>
                      <a:pt x="19972" y="27001"/>
                      <a:pt x="16978" y="30807"/>
                    </a:cubicBezTo>
                  </a:path>
                  <a:path w="21600" h="30808" stroke="0" extrusionOk="0">
                    <a:moveTo>
                      <a:pt x="12721" y="0"/>
                    </a:moveTo>
                    <a:cubicBezTo>
                      <a:pt x="18300" y="4065"/>
                      <a:pt x="21600" y="10552"/>
                      <a:pt x="21600" y="17456"/>
                    </a:cubicBezTo>
                    <a:cubicBezTo>
                      <a:pt x="21600" y="22298"/>
                      <a:pt x="19972" y="27001"/>
                      <a:pt x="16978" y="30807"/>
                    </a:cubicBezTo>
                    <a:lnTo>
                      <a:pt x="0" y="17456"/>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5" name="Freeform 634"/>
              <p:cNvSpPr>
                <a:spLocks/>
              </p:cNvSpPr>
              <p:nvPr/>
            </p:nvSpPr>
            <p:spPr bwMode="auto">
              <a:xfrm>
                <a:off x="2614" y="1773"/>
                <a:ext cx="397" cy="82"/>
              </a:xfrm>
              <a:custGeom>
                <a:avLst/>
                <a:gdLst>
                  <a:gd name="T0" fmla="*/ 0 w 91"/>
                  <a:gd name="T1" fmla="*/ 83 h 87"/>
                  <a:gd name="T2" fmla="*/ 23 w 91"/>
                  <a:gd name="T3" fmla="*/ 86 h 87"/>
                  <a:gd name="T4" fmla="*/ 91 w 91"/>
                  <a:gd name="T5" fmla="*/ 20 h 87"/>
                  <a:gd name="T6" fmla="*/ 88 w 91"/>
                  <a:gd name="T7" fmla="*/ 0 h 87"/>
                  <a:gd name="T8" fmla="*/ 23 w 91"/>
                  <a:gd name="T9" fmla="*/ 20 h 87"/>
                  <a:gd name="T10" fmla="*/ 0 w 91"/>
                  <a:gd name="T11" fmla="*/ 83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6" name="Arc 472"/>
              <p:cNvSpPr>
                <a:spLocks/>
              </p:cNvSpPr>
              <p:nvPr/>
            </p:nvSpPr>
            <p:spPr bwMode="auto">
              <a:xfrm>
                <a:off x="2624" y="1774"/>
                <a:ext cx="383" cy="77"/>
              </a:xfrm>
              <a:custGeom>
                <a:avLst/>
                <a:gdLst>
                  <a:gd name="T0" fmla="*/ 370 w 28215"/>
                  <a:gd name="T1" fmla="*/ 0 h 28017"/>
                  <a:gd name="T2" fmla="*/ 0 w 28215"/>
                  <a:gd name="T3" fmla="*/ 74 h 28017"/>
                  <a:gd name="T4" fmla="*/ 90 w 28215"/>
                  <a:gd name="T5" fmla="*/ 18 h 28017"/>
                  <a:gd name="T6" fmla="*/ 0 60000 65536"/>
                  <a:gd name="T7" fmla="*/ 0 60000 65536"/>
                  <a:gd name="T8" fmla="*/ 0 60000 65536"/>
                  <a:gd name="T9" fmla="*/ 0 w 28215"/>
                  <a:gd name="T10" fmla="*/ 0 h 28017"/>
                  <a:gd name="T11" fmla="*/ 28215 w 28215"/>
                  <a:gd name="T12" fmla="*/ 28017 h 28017"/>
                </a:gdLst>
                <a:ahLst/>
                <a:cxnLst>
                  <a:cxn ang="T6">
                    <a:pos x="T0" y="T1"/>
                  </a:cxn>
                  <a:cxn ang="T7">
                    <a:pos x="T2" y="T3"/>
                  </a:cxn>
                  <a:cxn ang="T8">
                    <a:pos x="T4" y="T5"/>
                  </a:cxn>
                </a:cxnLst>
                <a:rect l="T9" t="T10" r="T11" b="T12"/>
                <a:pathLst>
                  <a:path w="28215" h="28017" fill="none" extrusionOk="0">
                    <a:moveTo>
                      <a:pt x="27239" y="0"/>
                    </a:moveTo>
                    <a:cubicBezTo>
                      <a:pt x="27886" y="2077"/>
                      <a:pt x="28215" y="4241"/>
                      <a:pt x="28215" y="6417"/>
                    </a:cubicBezTo>
                    <a:cubicBezTo>
                      <a:pt x="28215" y="18346"/>
                      <a:pt x="18544" y="28017"/>
                      <a:pt x="6615" y="28017"/>
                    </a:cubicBezTo>
                    <a:cubicBezTo>
                      <a:pt x="4369" y="28017"/>
                      <a:pt x="2137" y="27666"/>
                      <a:pt x="-1" y="26979"/>
                    </a:cubicBezTo>
                  </a:path>
                  <a:path w="28215" h="28017" stroke="0" extrusionOk="0">
                    <a:moveTo>
                      <a:pt x="27239" y="0"/>
                    </a:moveTo>
                    <a:cubicBezTo>
                      <a:pt x="27886" y="2077"/>
                      <a:pt x="28215" y="4241"/>
                      <a:pt x="28215" y="6417"/>
                    </a:cubicBezTo>
                    <a:cubicBezTo>
                      <a:pt x="28215" y="18346"/>
                      <a:pt x="18544" y="28017"/>
                      <a:pt x="6615" y="28017"/>
                    </a:cubicBezTo>
                    <a:cubicBezTo>
                      <a:pt x="4369" y="28017"/>
                      <a:pt x="2137" y="27666"/>
                      <a:pt x="-1" y="26979"/>
                    </a:cubicBezTo>
                    <a:lnTo>
                      <a:pt x="6615" y="6417"/>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7" name="Freeform 636"/>
              <p:cNvSpPr>
                <a:spLocks/>
              </p:cNvSpPr>
              <p:nvPr/>
            </p:nvSpPr>
            <p:spPr bwMode="auto">
              <a:xfrm>
                <a:off x="1252" y="1718"/>
                <a:ext cx="219" cy="77"/>
              </a:xfrm>
              <a:custGeom>
                <a:avLst/>
                <a:gdLst>
                  <a:gd name="T0" fmla="*/ 47 w 50"/>
                  <a:gd name="T1" fmla="*/ 0 h 82"/>
                  <a:gd name="T2" fmla="*/ 1 w 50"/>
                  <a:gd name="T3" fmla="*/ 42 h 82"/>
                  <a:gd name="T4" fmla="*/ 30 w 50"/>
                  <a:gd name="T5" fmla="*/ 82 h 82"/>
                  <a:gd name="T6" fmla="*/ 50 w 50"/>
                  <a:gd name="T7" fmla="*/ 43 h 82"/>
                  <a:gd name="T8" fmla="*/ 47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8" name="Arc 474"/>
              <p:cNvSpPr>
                <a:spLocks/>
              </p:cNvSpPr>
              <p:nvPr/>
            </p:nvSpPr>
            <p:spPr bwMode="auto">
              <a:xfrm>
                <a:off x="1261" y="1723"/>
                <a:ext cx="210" cy="70"/>
              </a:xfrm>
              <a:custGeom>
                <a:avLst/>
                <a:gdLst>
                  <a:gd name="T0" fmla="*/ 129 w 21600"/>
                  <a:gd name="T1" fmla="*/ 70 h 41496"/>
                  <a:gd name="T2" fmla="*/ 198 w 21600"/>
                  <a:gd name="T3" fmla="*/ 0 h 41496"/>
                  <a:gd name="T4" fmla="*/ 210 w 21600"/>
                  <a:gd name="T5" fmla="*/ 36 h 41496"/>
                  <a:gd name="T6" fmla="*/ 0 60000 65536"/>
                  <a:gd name="T7" fmla="*/ 0 60000 65536"/>
                  <a:gd name="T8" fmla="*/ 0 60000 65536"/>
                  <a:gd name="T9" fmla="*/ 0 w 21600"/>
                  <a:gd name="T10" fmla="*/ 0 h 41496"/>
                  <a:gd name="T11" fmla="*/ 21600 w 21600"/>
                  <a:gd name="T12" fmla="*/ 41496 h 41496"/>
                </a:gdLst>
                <a:ahLst/>
                <a:cxnLst>
                  <a:cxn ang="T6">
                    <a:pos x="T0" y="T1"/>
                  </a:cxn>
                  <a:cxn ang="T7">
                    <a:pos x="T2" y="T3"/>
                  </a:cxn>
                  <a:cxn ang="T8">
                    <a:pos x="T4" y="T5"/>
                  </a:cxn>
                </a:cxnLst>
                <a:rect l="T9" t="T10" r="T11" b="T12"/>
                <a:pathLst>
                  <a:path w="21600" h="41496" fill="none" extrusionOk="0">
                    <a:moveTo>
                      <a:pt x="13274" y="41496"/>
                    </a:moveTo>
                    <a:cubicBezTo>
                      <a:pt x="5234" y="38138"/>
                      <a:pt x="0" y="30278"/>
                      <a:pt x="0" y="21565"/>
                    </a:cubicBezTo>
                    <a:cubicBezTo>
                      <a:pt x="-1" y="10116"/>
                      <a:pt x="8932" y="656"/>
                      <a:pt x="20363" y="0"/>
                    </a:cubicBezTo>
                  </a:path>
                  <a:path w="21600" h="41496" stroke="0" extrusionOk="0">
                    <a:moveTo>
                      <a:pt x="13274" y="41496"/>
                    </a:moveTo>
                    <a:cubicBezTo>
                      <a:pt x="5234" y="38138"/>
                      <a:pt x="0" y="30278"/>
                      <a:pt x="0" y="21565"/>
                    </a:cubicBezTo>
                    <a:cubicBezTo>
                      <a:pt x="-1" y="10116"/>
                      <a:pt x="8932" y="656"/>
                      <a:pt x="20363" y="0"/>
                    </a:cubicBezTo>
                    <a:lnTo>
                      <a:pt x="21600" y="21565"/>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39" name="Freeform 638"/>
              <p:cNvSpPr>
                <a:spLocks/>
              </p:cNvSpPr>
              <p:nvPr/>
            </p:nvSpPr>
            <p:spPr bwMode="auto">
              <a:xfrm>
                <a:off x="1824" y="1823"/>
                <a:ext cx="803" cy="46"/>
              </a:xfrm>
              <a:custGeom>
                <a:avLst/>
                <a:gdLst>
                  <a:gd name="T0" fmla="*/ 0 w 184"/>
                  <a:gd name="T1" fmla="*/ 10 h 49"/>
                  <a:gd name="T2" fmla="*/ 100 w 184"/>
                  <a:gd name="T3" fmla="*/ 49 h 49"/>
                  <a:gd name="T4" fmla="*/ 184 w 184"/>
                  <a:gd name="T5" fmla="*/ 28 h 49"/>
                  <a:gd name="T6" fmla="*/ 100 w 184"/>
                  <a:gd name="T7" fmla="*/ 0 h 49"/>
                  <a:gd name="T8" fmla="*/ 0 w 184"/>
                  <a:gd name="T9" fmla="*/ 10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40" name="Arc 476"/>
              <p:cNvSpPr>
                <a:spLocks/>
              </p:cNvSpPr>
              <p:nvPr/>
            </p:nvSpPr>
            <p:spPr bwMode="auto">
              <a:xfrm>
                <a:off x="1829" y="1823"/>
                <a:ext cx="789" cy="43"/>
              </a:xfrm>
              <a:custGeom>
                <a:avLst/>
                <a:gdLst>
                  <a:gd name="T0" fmla="*/ 789 w 38446"/>
                  <a:gd name="T1" fmla="*/ 26 h 21600"/>
                  <a:gd name="T2" fmla="*/ 0 w 38446"/>
                  <a:gd name="T3" fmla="*/ 9 h 21600"/>
                  <a:gd name="T4" fmla="*/ 434 w 38446"/>
                  <a:gd name="T5" fmla="*/ 0 h 21600"/>
                  <a:gd name="T6" fmla="*/ 0 60000 65536"/>
                  <a:gd name="T7" fmla="*/ 0 60000 65536"/>
                  <a:gd name="T8" fmla="*/ 0 60000 65536"/>
                  <a:gd name="T9" fmla="*/ 0 w 38446"/>
                  <a:gd name="T10" fmla="*/ 0 h 21600"/>
                  <a:gd name="T11" fmla="*/ 38446 w 38446"/>
                  <a:gd name="T12" fmla="*/ 21600 h 21600"/>
                </a:gdLst>
                <a:ahLst/>
                <a:cxnLst>
                  <a:cxn ang="T6">
                    <a:pos x="T0" y="T1"/>
                  </a:cxn>
                  <a:cxn ang="T7">
                    <a:pos x="T2" y="T3"/>
                  </a:cxn>
                  <a:cxn ang="T8">
                    <a:pos x="T4" y="T5"/>
                  </a:cxn>
                </a:cxnLst>
                <a:rect l="T9" t="T10" r="T11" b="T12"/>
                <a:pathLst>
                  <a:path w="38446" h="21600" fill="none" extrusionOk="0">
                    <a:moveTo>
                      <a:pt x="38446" y="12903"/>
                    </a:moveTo>
                    <a:cubicBezTo>
                      <a:pt x="34370" y="18375"/>
                      <a:pt x="27947" y="21599"/>
                      <a:pt x="21124" y="21600"/>
                    </a:cubicBezTo>
                    <a:cubicBezTo>
                      <a:pt x="10931" y="21600"/>
                      <a:pt x="2126" y="14475"/>
                      <a:pt x="-1" y="4508"/>
                    </a:cubicBezTo>
                  </a:path>
                  <a:path w="38446" h="21600" stroke="0" extrusionOk="0">
                    <a:moveTo>
                      <a:pt x="38446" y="12903"/>
                    </a:moveTo>
                    <a:cubicBezTo>
                      <a:pt x="34370" y="18375"/>
                      <a:pt x="27947" y="21599"/>
                      <a:pt x="21124" y="21600"/>
                    </a:cubicBezTo>
                    <a:cubicBezTo>
                      <a:pt x="10931" y="21600"/>
                      <a:pt x="2126" y="14475"/>
                      <a:pt x="-1" y="4508"/>
                    </a:cubicBezTo>
                    <a:lnTo>
                      <a:pt x="21124" y="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sp>
        <p:nvSpPr>
          <p:cNvPr id="654" name="Text Box 512"/>
          <p:cNvSpPr txBox="1">
            <a:spLocks noChangeArrowheads="1"/>
          </p:cNvSpPr>
          <p:nvPr/>
        </p:nvSpPr>
        <p:spPr bwMode="auto">
          <a:xfrm>
            <a:off x="6807346" y="5459937"/>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C4</a:t>
            </a:r>
          </a:p>
        </p:txBody>
      </p:sp>
      <p:sp>
        <p:nvSpPr>
          <p:cNvPr id="655" name="Text Box 512"/>
          <p:cNvSpPr txBox="1">
            <a:spLocks noChangeArrowheads="1"/>
          </p:cNvSpPr>
          <p:nvPr/>
        </p:nvSpPr>
        <p:spPr bwMode="auto">
          <a:xfrm>
            <a:off x="5752774" y="5512393"/>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C3</a:t>
            </a:r>
          </a:p>
        </p:txBody>
      </p:sp>
      <p:sp>
        <p:nvSpPr>
          <p:cNvPr id="656" name="Text Box 512"/>
          <p:cNvSpPr txBox="1">
            <a:spLocks noChangeArrowheads="1"/>
          </p:cNvSpPr>
          <p:nvPr/>
        </p:nvSpPr>
        <p:spPr bwMode="auto">
          <a:xfrm>
            <a:off x="6394300" y="4930468"/>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C2</a:t>
            </a:r>
          </a:p>
        </p:txBody>
      </p:sp>
      <p:sp>
        <p:nvSpPr>
          <p:cNvPr id="668" name="Text Box 512"/>
          <p:cNvSpPr txBox="1">
            <a:spLocks noChangeArrowheads="1"/>
          </p:cNvSpPr>
          <p:nvPr/>
        </p:nvSpPr>
        <p:spPr bwMode="auto">
          <a:xfrm>
            <a:off x="5819404" y="5146492"/>
            <a:ext cx="723276"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00" b="1" kern="0" dirty="0">
                <a:solidFill>
                  <a:srgbClr val="000000"/>
                </a:solidFill>
                <a:ea typeface="MS UI Gothic" pitchFamily="34" charset="-128"/>
              </a:rPr>
              <a:t>Domain C</a:t>
            </a:r>
          </a:p>
        </p:txBody>
      </p:sp>
      <p:grpSp>
        <p:nvGrpSpPr>
          <p:cNvPr id="46" name="Group 18"/>
          <p:cNvGrpSpPr>
            <a:grpSpLocks/>
          </p:cNvGrpSpPr>
          <p:nvPr/>
        </p:nvGrpSpPr>
        <p:grpSpPr bwMode="auto">
          <a:xfrm>
            <a:off x="6589792" y="5518266"/>
            <a:ext cx="267893" cy="267893"/>
            <a:chOff x="1460" y="1385"/>
            <a:chExt cx="510" cy="499"/>
          </a:xfrm>
        </p:grpSpPr>
        <p:sp>
          <p:nvSpPr>
            <p:cNvPr id="670" name="AutoShape 211"/>
            <p:cNvSpPr>
              <a:spLocks noChangeAspect="1" noChangeArrowheads="1" noTextEdit="1"/>
            </p:cNvSpPr>
            <p:nvPr/>
          </p:nvSpPr>
          <p:spPr bwMode="auto">
            <a:xfrm>
              <a:off x="1460" y="1385"/>
              <a:ext cx="510" cy="49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47" name="Group 541"/>
            <p:cNvGrpSpPr>
              <a:grpSpLocks/>
            </p:cNvGrpSpPr>
            <p:nvPr/>
          </p:nvGrpSpPr>
          <p:grpSpPr bwMode="auto">
            <a:xfrm>
              <a:off x="1460" y="1385"/>
              <a:ext cx="506" cy="495"/>
              <a:chOff x="1680" y="1488"/>
              <a:chExt cx="506" cy="495"/>
            </a:xfrm>
          </p:grpSpPr>
          <p:sp>
            <p:nvSpPr>
              <p:cNvPr id="677" name="Freeform 676"/>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8" name="Freeform 677"/>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9" name="Freeform 678"/>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80" name="Freeform 679"/>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81" name="Rectangle 680"/>
              <p:cNvSpPr>
                <a:spLocks noChangeArrowheads="1"/>
              </p:cNvSpPr>
              <p:nvPr/>
            </p:nvSpPr>
            <p:spPr bwMode="auto">
              <a:xfrm>
                <a:off x="1680" y="1604"/>
                <a:ext cx="387" cy="379"/>
              </a:xfrm>
              <a:prstGeom prst="rect">
                <a:avLst/>
              </a:prstGeom>
              <a:solidFill>
                <a:srgbClr val="0096D5"/>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82" name="Rectangle 681"/>
              <p:cNvSpPr>
                <a:spLocks noChangeArrowheads="1"/>
              </p:cNvSpPr>
              <p:nvPr/>
            </p:nvSpPr>
            <p:spPr bwMode="auto">
              <a:xfrm>
                <a:off x="1682" y="1606"/>
                <a:ext cx="383" cy="375"/>
              </a:xfrm>
              <a:prstGeom prst="rect">
                <a:avLst/>
              </a:prstGeom>
              <a:solidFill>
                <a:srgbClr val="0096D5"/>
              </a:solidFill>
              <a:ln w="6350">
                <a:solidFill>
                  <a:srgbClr val="AAE6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48" name="Group 542"/>
            <p:cNvGrpSpPr>
              <a:grpSpLocks/>
            </p:cNvGrpSpPr>
            <p:nvPr/>
          </p:nvGrpSpPr>
          <p:grpSpPr bwMode="auto">
            <a:xfrm>
              <a:off x="1488" y="1536"/>
              <a:ext cx="341" cy="327"/>
              <a:chOff x="1708" y="1639"/>
              <a:chExt cx="341" cy="327"/>
            </a:xfrm>
          </p:grpSpPr>
          <p:sp>
            <p:nvSpPr>
              <p:cNvPr id="673" name="Freeform 672"/>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4" name="Freeform 673"/>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5" name="Freeform 674"/>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76" name="Freeform 675"/>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49" name="グループ化 310"/>
          <p:cNvGrpSpPr/>
          <p:nvPr/>
        </p:nvGrpSpPr>
        <p:grpSpPr>
          <a:xfrm>
            <a:off x="6640548" y="4767166"/>
            <a:ext cx="267892" cy="267893"/>
            <a:chOff x="1571604" y="3357562"/>
            <a:chExt cx="803276" cy="785812"/>
          </a:xfrm>
        </p:grpSpPr>
        <p:sp>
          <p:nvSpPr>
            <p:cNvPr id="698" name="Freeform 697"/>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99" name="Freeform 69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0" name="Freeform 699"/>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1" name="Freeform 70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2" name="Rectangle 701"/>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3" name="Rectangle 702"/>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4" name="Freeform 703"/>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5" name="Freeform 70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6" name="Freeform 705"/>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707" name="Freeform 70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sp>
        <p:nvSpPr>
          <p:cNvPr id="708" name="Text Box 512"/>
          <p:cNvSpPr txBox="1">
            <a:spLocks noChangeArrowheads="1"/>
          </p:cNvSpPr>
          <p:nvPr/>
        </p:nvSpPr>
        <p:spPr bwMode="auto">
          <a:xfrm>
            <a:off x="5638216" y="4930468"/>
            <a:ext cx="332142" cy="23083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C1</a:t>
            </a:r>
          </a:p>
        </p:txBody>
      </p:sp>
      <p:grpSp>
        <p:nvGrpSpPr>
          <p:cNvPr id="51" name="グループ化 354"/>
          <p:cNvGrpSpPr/>
          <p:nvPr/>
        </p:nvGrpSpPr>
        <p:grpSpPr>
          <a:xfrm>
            <a:off x="4430640" y="4276569"/>
            <a:ext cx="267907" cy="267889"/>
            <a:chOff x="7429500" y="2857500"/>
            <a:chExt cx="809625" cy="792163"/>
          </a:xfrm>
        </p:grpSpPr>
        <p:sp>
          <p:nvSpPr>
            <p:cNvPr id="454"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52" name="Group 454"/>
            <p:cNvGrpSpPr>
              <a:grpSpLocks/>
            </p:cNvGrpSpPr>
            <p:nvPr/>
          </p:nvGrpSpPr>
          <p:grpSpPr bwMode="auto">
            <a:xfrm>
              <a:off x="7429519" y="2857500"/>
              <a:ext cx="803277" cy="785813"/>
              <a:chOff x="4680" y="1800"/>
              <a:chExt cx="506" cy="495"/>
            </a:xfrm>
          </p:grpSpPr>
          <p:sp>
            <p:nvSpPr>
              <p:cNvPr id="480" name="Freeform 479"/>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81" name="Freeform 480"/>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82" name="Freeform 481"/>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83" name="Freeform 482"/>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84" name="Rectangle 483"/>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85" name="Rectangle 484"/>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53" name="Group 455"/>
            <p:cNvGrpSpPr>
              <a:grpSpLocks/>
            </p:cNvGrpSpPr>
            <p:nvPr/>
          </p:nvGrpSpPr>
          <p:grpSpPr bwMode="auto">
            <a:xfrm>
              <a:off x="7518400" y="2863850"/>
              <a:ext cx="620713" cy="166688"/>
              <a:chOff x="4736" y="1804"/>
              <a:chExt cx="391" cy="105"/>
            </a:xfrm>
          </p:grpSpPr>
          <p:grpSp>
            <p:nvGrpSpPr>
              <p:cNvPr id="54" name="Group 461"/>
              <p:cNvGrpSpPr>
                <a:grpSpLocks/>
              </p:cNvGrpSpPr>
              <p:nvPr/>
            </p:nvGrpSpPr>
            <p:grpSpPr bwMode="auto">
              <a:xfrm>
                <a:off x="4736" y="1804"/>
                <a:ext cx="387" cy="101"/>
                <a:chOff x="4736" y="1804"/>
                <a:chExt cx="387" cy="101"/>
              </a:xfrm>
            </p:grpSpPr>
            <p:sp>
              <p:nvSpPr>
                <p:cNvPr id="472" name="Freeform 471"/>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73" name="Freeform 472"/>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74" name="Freeform 473"/>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75" name="Freeform 474"/>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76" name="Freeform 475"/>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77" name="Freeform 476"/>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78" name="Freeform 477"/>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79" name="Freeform 478"/>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55" name="Group 462"/>
              <p:cNvGrpSpPr>
                <a:grpSpLocks/>
              </p:cNvGrpSpPr>
              <p:nvPr/>
            </p:nvGrpSpPr>
            <p:grpSpPr bwMode="auto">
              <a:xfrm>
                <a:off x="4740" y="1807"/>
                <a:ext cx="387" cy="102"/>
                <a:chOff x="4740" y="1807"/>
                <a:chExt cx="387" cy="102"/>
              </a:xfrm>
            </p:grpSpPr>
            <p:sp>
              <p:nvSpPr>
                <p:cNvPr id="464" name="Freeform 463"/>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65" name="Freeform 464"/>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66" name="Freeform 465"/>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67" name="Freeform 466"/>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68" name="Freeform 467"/>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69" name="Freeform 468"/>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70" name="Freeform 469"/>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71" name="Freeform 470"/>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60" name="Group 456"/>
            <p:cNvGrpSpPr>
              <a:grpSpLocks/>
            </p:cNvGrpSpPr>
            <p:nvPr/>
          </p:nvGrpSpPr>
          <p:grpSpPr bwMode="auto">
            <a:xfrm>
              <a:off x="7473950" y="3097213"/>
              <a:ext cx="541338" cy="519113"/>
              <a:chOff x="4708" y="1951"/>
              <a:chExt cx="341" cy="327"/>
            </a:xfrm>
          </p:grpSpPr>
          <p:sp>
            <p:nvSpPr>
              <p:cNvPr id="458" name="Freeform 457"/>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59" name="Freeform 458"/>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60" name="Freeform 459"/>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61" name="Freeform 460"/>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61" name="Group 19"/>
          <p:cNvGrpSpPr>
            <a:grpSpLocks/>
          </p:cNvGrpSpPr>
          <p:nvPr/>
        </p:nvGrpSpPr>
        <p:grpSpPr bwMode="auto">
          <a:xfrm>
            <a:off x="5408242" y="4767166"/>
            <a:ext cx="267893" cy="267893"/>
            <a:chOff x="1460" y="1385"/>
            <a:chExt cx="510" cy="499"/>
          </a:xfrm>
        </p:grpSpPr>
        <p:sp>
          <p:nvSpPr>
            <p:cNvPr id="684" name="AutoShape 211"/>
            <p:cNvSpPr>
              <a:spLocks noChangeAspect="1" noChangeArrowheads="1" noTextEdit="1"/>
            </p:cNvSpPr>
            <p:nvPr/>
          </p:nvSpPr>
          <p:spPr bwMode="auto">
            <a:xfrm>
              <a:off x="1460" y="1385"/>
              <a:ext cx="510" cy="49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62" name="Group 528"/>
            <p:cNvGrpSpPr>
              <a:grpSpLocks/>
            </p:cNvGrpSpPr>
            <p:nvPr/>
          </p:nvGrpSpPr>
          <p:grpSpPr bwMode="auto">
            <a:xfrm>
              <a:off x="1460" y="1385"/>
              <a:ext cx="506" cy="495"/>
              <a:chOff x="1680" y="1488"/>
              <a:chExt cx="506" cy="495"/>
            </a:xfrm>
          </p:grpSpPr>
          <p:sp>
            <p:nvSpPr>
              <p:cNvPr id="691" name="Freeform 690"/>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92" name="Freeform 691"/>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93" name="Freeform 692"/>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94" name="Freeform 693"/>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95" name="Rectangle 694"/>
              <p:cNvSpPr>
                <a:spLocks noChangeArrowheads="1"/>
              </p:cNvSpPr>
              <p:nvPr/>
            </p:nvSpPr>
            <p:spPr bwMode="auto">
              <a:xfrm>
                <a:off x="1680" y="1604"/>
                <a:ext cx="387" cy="379"/>
              </a:xfrm>
              <a:prstGeom prst="rect">
                <a:avLst/>
              </a:prstGeom>
              <a:solidFill>
                <a:srgbClr val="0096D5"/>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96" name="Rectangle 695"/>
              <p:cNvSpPr>
                <a:spLocks noChangeArrowheads="1"/>
              </p:cNvSpPr>
              <p:nvPr/>
            </p:nvSpPr>
            <p:spPr bwMode="auto">
              <a:xfrm>
                <a:off x="1682" y="1606"/>
                <a:ext cx="383" cy="375"/>
              </a:xfrm>
              <a:prstGeom prst="rect">
                <a:avLst/>
              </a:prstGeom>
              <a:solidFill>
                <a:srgbClr val="0096D5"/>
              </a:solidFill>
              <a:ln w="6350">
                <a:solidFill>
                  <a:srgbClr val="AAE6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63" name="Group 529"/>
            <p:cNvGrpSpPr>
              <a:grpSpLocks/>
            </p:cNvGrpSpPr>
            <p:nvPr/>
          </p:nvGrpSpPr>
          <p:grpSpPr bwMode="auto">
            <a:xfrm>
              <a:off x="1488" y="1536"/>
              <a:ext cx="341" cy="327"/>
              <a:chOff x="1708" y="1639"/>
              <a:chExt cx="341" cy="327"/>
            </a:xfrm>
          </p:grpSpPr>
          <p:sp>
            <p:nvSpPr>
              <p:cNvPr id="687" name="Freeform 686"/>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88" name="Freeform 687"/>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89" name="Freeform 688"/>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90" name="Freeform 689"/>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96" name="グループ化 503"/>
          <p:cNvGrpSpPr/>
          <p:nvPr/>
        </p:nvGrpSpPr>
        <p:grpSpPr>
          <a:xfrm>
            <a:off x="4417734" y="4807704"/>
            <a:ext cx="267907" cy="267889"/>
            <a:chOff x="7429500" y="2857500"/>
            <a:chExt cx="809625" cy="792163"/>
          </a:xfrm>
        </p:grpSpPr>
        <p:sp>
          <p:nvSpPr>
            <p:cNvPr id="390"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97" name="Group 390"/>
            <p:cNvGrpSpPr>
              <a:grpSpLocks/>
            </p:cNvGrpSpPr>
            <p:nvPr/>
          </p:nvGrpSpPr>
          <p:grpSpPr bwMode="auto">
            <a:xfrm>
              <a:off x="7429519" y="2857500"/>
              <a:ext cx="803277" cy="785813"/>
              <a:chOff x="4680" y="1800"/>
              <a:chExt cx="506" cy="495"/>
            </a:xfrm>
          </p:grpSpPr>
          <p:sp>
            <p:nvSpPr>
              <p:cNvPr id="416" name="Freeform 415"/>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7" name="Freeform 416"/>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8" name="Freeform 417"/>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9" name="Freeform 418"/>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0" name="Rectangle 419"/>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21" name="Rectangle 420"/>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98" name="Group 391"/>
            <p:cNvGrpSpPr>
              <a:grpSpLocks/>
            </p:cNvGrpSpPr>
            <p:nvPr/>
          </p:nvGrpSpPr>
          <p:grpSpPr bwMode="auto">
            <a:xfrm>
              <a:off x="7518400" y="2863850"/>
              <a:ext cx="620713" cy="166688"/>
              <a:chOff x="4736" y="1804"/>
              <a:chExt cx="391" cy="105"/>
            </a:xfrm>
          </p:grpSpPr>
          <p:grpSp>
            <p:nvGrpSpPr>
              <p:cNvPr id="99" name="Group 397"/>
              <p:cNvGrpSpPr>
                <a:grpSpLocks/>
              </p:cNvGrpSpPr>
              <p:nvPr/>
            </p:nvGrpSpPr>
            <p:grpSpPr bwMode="auto">
              <a:xfrm>
                <a:off x="4736" y="1804"/>
                <a:ext cx="387" cy="101"/>
                <a:chOff x="4736" y="1804"/>
                <a:chExt cx="387" cy="101"/>
              </a:xfrm>
            </p:grpSpPr>
            <p:sp>
              <p:nvSpPr>
                <p:cNvPr id="408" name="Freeform 407"/>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9" name="Freeform 408"/>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0" name="Freeform 409"/>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1" name="Freeform 410"/>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2" name="Freeform 411"/>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3" name="Freeform 412"/>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4" name="Freeform 413"/>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15" name="Freeform 414"/>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100" name="Group 398"/>
              <p:cNvGrpSpPr>
                <a:grpSpLocks/>
              </p:cNvGrpSpPr>
              <p:nvPr/>
            </p:nvGrpSpPr>
            <p:grpSpPr bwMode="auto">
              <a:xfrm>
                <a:off x="4740" y="1807"/>
                <a:ext cx="387" cy="102"/>
                <a:chOff x="4740" y="1807"/>
                <a:chExt cx="387" cy="102"/>
              </a:xfrm>
            </p:grpSpPr>
            <p:sp>
              <p:nvSpPr>
                <p:cNvPr id="400" name="Freeform 399"/>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1" name="Freeform 400"/>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2" name="Freeform 401"/>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3" name="Freeform 402"/>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4" name="Freeform 403"/>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5" name="Freeform 404"/>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6" name="Freeform 405"/>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07" name="Freeform 406"/>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101" name="Group 392"/>
            <p:cNvGrpSpPr>
              <a:grpSpLocks/>
            </p:cNvGrpSpPr>
            <p:nvPr/>
          </p:nvGrpSpPr>
          <p:grpSpPr bwMode="auto">
            <a:xfrm>
              <a:off x="7473950" y="3097213"/>
              <a:ext cx="541338" cy="519113"/>
              <a:chOff x="4708" y="1951"/>
              <a:chExt cx="341" cy="327"/>
            </a:xfrm>
          </p:grpSpPr>
          <p:sp>
            <p:nvSpPr>
              <p:cNvPr id="394" name="Freeform 393"/>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395" name="Freeform 394"/>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396" name="Freeform 395"/>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397" name="Freeform 396"/>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102" name="グループ化 355"/>
          <p:cNvGrpSpPr/>
          <p:nvPr/>
        </p:nvGrpSpPr>
        <p:grpSpPr>
          <a:xfrm>
            <a:off x="5448288" y="5538028"/>
            <a:ext cx="267892" cy="267893"/>
            <a:chOff x="1571604" y="3357562"/>
            <a:chExt cx="803276" cy="785812"/>
          </a:xfrm>
        </p:grpSpPr>
        <p:sp>
          <p:nvSpPr>
            <p:cNvPr id="658" name="Freeform 657"/>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59" name="Freeform 65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0" name="Freeform 659"/>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1" name="Freeform 66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2" name="Rectangle 661"/>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3" name="Rectangle 662"/>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4" name="Freeform 663"/>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5" name="Freeform 66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6" name="Freeform 665"/>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67" name="Freeform 66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cxnSp>
        <p:nvCxnSpPr>
          <p:cNvPr id="462" name="Straight Connector 461"/>
          <p:cNvCxnSpPr>
            <a:stCxn id="4" idx="2"/>
            <a:endCxn id="538" idx="0"/>
          </p:cNvCxnSpPr>
          <p:nvPr/>
        </p:nvCxnSpPr>
        <p:spPr>
          <a:xfrm flipH="1">
            <a:off x="1581164" y="4504737"/>
            <a:ext cx="587651" cy="3392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4" name="Straight Connector 373"/>
          <p:cNvCxnSpPr>
            <a:stCxn id="4" idx="2"/>
            <a:endCxn id="559" idx="0"/>
          </p:cNvCxnSpPr>
          <p:nvPr/>
        </p:nvCxnSpPr>
        <p:spPr>
          <a:xfrm flipH="1">
            <a:off x="1507722" y="4504737"/>
            <a:ext cx="661093" cy="105033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7" name="Straight Connector 376"/>
          <p:cNvCxnSpPr>
            <a:stCxn id="4" idx="2"/>
            <a:endCxn id="523" idx="0"/>
          </p:cNvCxnSpPr>
          <p:nvPr/>
        </p:nvCxnSpPr>
        <p:spPr>
          <a:xfrm>
            <a:off x="2168815" y="4504737"/>
            <a:ext cx="543815" cy="3397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0" name="Straight Connector 379"/>
          <p:cNvCxnSpPr>
            <a:stCxn id="4" idx="2"/>
            <a:endCxn id="553" idx="0"/>
          </p:cNvCxnSpPr>
          <p:nvPr/>
        </p:nvCxnSpPr>
        <p:spPr>
          <a:xfrm>
            <a:off x="2168815" y="4504737"/>
            <a:ext cx="543158" cy="109154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3" name="Straight Connector 382"/>
          <p:cNvCxnSpPr>
            <a:stCxn id="104" idx="2"/>
            <a:endCxn id="517" idx="0"/>
          </p:cNvCxnSpPr>
          <p:nvPr/>
        </p:nvCxnSpPr>
        <p:spPr>
          <a:xfrm flipH="1">
            <a:off x="3662957" y="4201249"/>
            <a:ext cx="498541" cy="2095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6" name="Straight Connector 385"/>
          <p:cNvCxnSpPr>
            <a:stCxn id="104" idx="2"/>
            <a:endCxn id="453" idx="0"/>
          </p:cNvCxnSpPr>
          <p:nvPr/>
        </p:nvCxnSpPr>
        <p:spPr>
          <a:xfrm flipH="1">
            <a:off x="3822188" y="4201249"/>
            <a:ext cx="339309" cy="62213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9" name="Straight Connector 388"/>
          <p:cNvCxnSpPr>
            <a:stCxn id="104" idx="2"/>
            <a:endCxn id="485" idx="0"/>
          </p:cNvCxnSpPr>
          <p:nvPr/>
        </p:nvCxnSpPr>
        <p:spPr>
          <a:xfrm>
            <a:off x="4161498" y="4201249"/>
            <a:ext cx="370796" cy="13759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2" name="Straight Connector 391"/>
          <p:cNvCxnSpPr>
            <a:stCxn id="104" idx="2"/>
            <a:endCxn id="421" idx="0"/>
          </p:cNvCxnSpPr>
          <p:nvPr/>
        </p:nvCxnSpPr>
        <p:spPr>
          <a:xfrm>
            <a:off x="4161497" y="4201249"/>
            <a:ext cx="357890" cy="66872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711" idx="2"/>
            <a:endCxn id="696" idx="0"/>
          </p:cNvCxnSpPr>
          <p:nvPr/>
        </p:nvCxnSpPr>
        <p:spPr>
          <a:xfrm flipH="1">
            <a:off x="5509885" y="4449867"/>
            <a:ext cx="644296" cy="3806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3" name="Straight Connector 422"/>
          <p:cNvCxnSpPr>
            <a:stCxn id="711" idx="2"/>
            <a:endCxn id="663" idx="0"/>
          </p:cNvCxnSpPr>
          <p:nvPr/>
        </p:nvCxnSpPr>
        <p:spPr>
          <a:xfrm flipH="1">
            <a:off x="5550733" y="4449867"/>
            <a:ext cx="603448" cy="11509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4" name="Straight Connector 423"/>
          <p:cNvCxnSpPr>
            <a:stCxn id="711" idx="2"/>
            <a:endCxn id="682" idx="0"/>
          </p:cNvCxnSpPr>
          <p:nvPr/>
        </p:nvCxnSpPr>
        <p:spPr>
          <a:xfrm>
            <a:off x="6154180" y="4449867"/>
            <a:ext cx="537254" cy="11317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5" name="Straight Connector 424"/>
          <p:cNvCxnSpPr>
            <a:stCxn id="711" idx="2"/>
            <a:endCxn id="703" idx="0"/>
          </p:cNvCxnSpPr>
          <p:nvPr/>
        </p:nvCxnSpPr>
        <p:spPr>
          <a:xfrm>
            <a:off x="6154180" y="4449866"/>
            <a:ext cx="588812" cy="38007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250311" y="5537310"/>
            <a:ext cx="1099963" cy="415498"/>
          </a:xfrm>
          <a:prstGeom prst="rect">
            <a:avLst/>
          </a:prstGeom>
          <a:noFill/>
        </p:spPr>
        <p:txBody>
          <a:bodyPr wrap="square" rtlCol="0">
            <a:spAutoFit/>
          </a:bodyPr>
          <a:lstStyle/>
          <a:p>
            <a:pPr algn="ctr"/>
            <a:r>
              <a:rPr lang="en-US" sz="1050" i="1" dirty="0"/>
              <a:t>Intra-domain link</a:t>
            </a:r>
          </a:p>
        </p:txBody>
      </p:sp>
      <p:cxnSp>
        <p:nvCxnSpPr>
          <p:cNvPr id="122" name="Straight Arrow Connector 121"/>
          <p:cNvCxnSpPr>
            <a:stCxn id="120" idx="0"/>
          </p:cNvCxnSpPr>
          <p:nvPr/>
        </p:nvCxnSpPr>
        <p:spPr>
          <a:xfrm flipV="1">
            <a:off x="800293" y="5397856"/>
            <a:ext cx="631166" cy="1394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9" name="TextBox 528"/>
          <p:cNvSpPr txBox="1"/>
          <p:nvPr/>
        </p:nvSpPr>
        <p:spPr>
          <a:xfrm>
            <a:off x="2457765" y="4339452"/>
            <a:ext cx="1099963" cy="415498"/>
          </a:xfrm>
          <a:prstGeom prst="rect">
            <a:avLst/>
          </a:prstGeom>
          <a:noFill/>
        </p:spPr>
        <p:txBody>
          <a:bodyPr wrap="square" rtlCol="0">
            <a:spAutoFit/>
          </a:bodyPr>
          <a:lstStyle/>
          <a:p>
            <a:pPr algn="ctr"/>
            <a:r>
              <a:rPr lang="en-US" sz="1050" i="1" dirty="0"/>
              <a:t>Inter-domain link</a:t>
            </a:r>
          </a:p>
        </p:txBody>
      </p:sp>
      <p:cxnSp>
        <p:nvCxnSpPr>
          <p:cNvPr id="530" name="Straight Arrow Connector 529"/>
          <p:cNvCxnSpPr/>
          <p:nvPr/>
        </p:nvCxnSpPr>
        <p:spPr>
          <a:xfrm>
            <a:off x="2929346" y="4510932"/>
            <a:ext cx="151460" cy="1956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6" name="Picture 125"/>
          <p:cNvPicPr>
            <a:picLocks noChangeAspect="1"/>
          </p:cNvPicPr>
          <p:nvPr/>
        </p:nvPicPr>
        <p:blipFill>
          <a:blip r:embed="rId3"/>
          <a:stretch>
            <a:fillRect/>
          </a:stretch>
        </p:blipFill>
        <p:spPr>
          <a:xfrm>
            <a:off x="700502" y="4458371"/>
            <a:ext cx="414261" cy="414465"/>
          </a:xfrm>
          <a:prstGeom prst="rect">
            <a:avLst/>
          </a:prstGeom>
        </p:spPr>
      </p:pic>
      <p:cxnSp>
        <p:nvCxnSpPr>
          <p:cNvPr id="543" name="Straight Connector 542"/>
          <p:cNvCxnSpPr>
            <a:stCxn id="126" idx="3"/>
            <a:endCxn id="540" idx="0"/>
          </p:cNvCxnSpPr>
          <p:nvPr/>
        </p:nvCxnSpPr>
        <p:spPr>
          <a:xfrm>
            <a:off x="1114762" y="4665603"/>
            <a:ext cx="364760" cy="1794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02" name="Picture 601"/>
          <p:cNvPicPr>
            <a:picLocks noChangeAspect="1"/>
          </p:cNvPicPr>
          <p:nvPr/>
        </p:nvPicPr>
        <p:blipFill>
          <a:blip r:embed="rId3"/>
          <a:stretch>
            <a:fillRect/>
          </a:stretch>
        </p:blipFill>
        <p:spPr>
          <a:xfrm>
            <a:off x="7443857" y="5686211"/>
            <a:ext cx="414261" cy="414465"/>
          </a:xfrm>
          <a:prstGeom prst="rect">
            <a:avLst/>
          </a:prstGeom>
        </p:spPr>
      </p:pic>
      <p:cxnSp>
        <p:nvCxnSpPr>
          <p:cNvPr id="603" name="Straight Connector 602"/>
          <p:cNvCxnSpPr>
            <a:stCxn id="602" idx="1"/>
            <a:endCxn id="682" idx="3"/>
          </p:cNvCxnSpPr>
          <p:nvPr/>
        </p:nvCxnSpPr>
        <p:spPr>
          <a:xfrm flipH="1" flipV="1">
            <a:off x="6792025" y="5682277"/>
            <a:ext cx="651833" cy="2111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83" name="Group 682"/>
          <p:cNvGrpSpPr/>
          <p:nvPr/>
        </p:nvGrpSpPr>
        <p:grpSpPr>
          <a:xfrm>
            <a:off x="748743" y="3790135"/>
            <a:ext cx="5568706" cy="714602"/>
            <a:chOff x="1450379" y="3755402"/>
            <a:chExt cx="7424941" cy="952802"/>
          </a:xfrm>
        </p:grpSpPr>
        <p:pic>
          <p:nvPicPr>
            <p:cNvPr id="4" name="Picture 3" descr="MainframeApr99"/>
            <p:cNvPicPr>
              <a:picLocks noChangeAspect="1" noChangeArrowheads="1"/>
            </p:cNvPicPr>
            <p:nvPr/>
          </p:nvPicPr>
          <p:blipFill>
            <a:blip r:embed="rId4" cstate="print"/>
            <a:srcRect/>
            <a:stretch>
              <a:fillRect/>
            </a:stretch>
          </p:blipFill>
          <p:spPr bwMode="auto">
            <a:xfrm>
              <a:off x="3126118" y="4160053"/>
              <a:ext cx="435381" cy="548151"/>
            </a:xfrm>
            <a:prstGeom prst="rect">
              <a:avLst/>
            </a:prstGeom>
            <a:noFill/>
            <a:ln w="9525">
              <a:noFill/>
              <a:miter lim="800000"/>
              <a:headEnd/>
              <a:tailEnd/>
            </a:ln>
          </p:spPr>
        </p:pic>
        <p:sp>
          <p:nvSpPr>
            <p:cNvPr id="103" name="Text Box 512"/>
            <p:cNvSpPr txBox="1">
              <a:spLocks noChangeArrowheads="1"/>
            </p:cNvSpPr>
            <p:nvPr/>
          </p:nvSpPr>
          <p:spPr bwMode="auto">
            <a:xfrm>
              <a:off x="1615534" y="3993828"/>
              <a:ext cx="1759456" cy="492442"/>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00" b="1" kern="0" dirty="0">
                  <a:solidFill>
                    <a:srgbClr val="000000"/>
                  </a:solidFill>
                  <a:ea typeface="MS UI Gothic" pitchFamily="34" charset="-128"/>
                </a:rPr>
                <a:t>Domain controller A </a:t>
              </a:r>
            </a:p>
            <a:p>
              <a:pPr algn="ctr">
                <a:defRPr/>
              </a:pPr>
              <a:r>
                <a:rPr lang="en-US" altLang="zh-CN" sz="900" b="1" kern="0" dirty="0">
                  <a:solidFill>
                    <a:srgbClr val="000000"/>
                  </a:solidFill>
                  <a:ea typeface="MS UI Gothic" pitchFamily="34" charset="-128"/>
                </a:rPr>
                <a:t>(for Domain A)</a:t>
              </a:r>
            </a:p>
          </p:txBody>
        </p:sp>
        <p:pic>
          <p:nvPicPr>
            <p:cNvPr id="104" name="Picture 103" descr="MainframeApr99"/>
            <p:cNvPicPr>
              <a:picLocks noChangeAspect="1" noChangeArrowheads="1"/>
            </p:cNvPicPr>
            <p:nvPr/>
          </p:nvPicPr>
          <p:blipFill>
            <a:blip r:embed="rId4" cstate="print"/>
            <a:srcRect/>
            <a:stretch>
              <a:fillRect/>
            </a:stretch>
          </p:blipFill>
          <p:spPr bwMode="auto">
            <a:xfrm>
              <a:off x="5783028" y="3755402"/>
              <a:ext cx="435381" cy="548151"/>
            </a:xfrm>
            <a:prstGeom prst="rect">
              <a:avLst/>
            </a:prstGeom>
            <a:noFill/>
            <a:ln w="9525">
              <a:noFill/>
              <a:miter lim="800000"/>
              <a:headEnd/>
              <a:tailEnd/>
            </a:ln>
          </p:spPr>
        </p:pic>
        <p:sp>
          <p:nvSpPr>
            <p:cNvPr id="105" name="Text Box 512"/>
            <p:cNvSpPr txBox="1">
              <a:spLocks noChangeArrowheads="1"/>
            </p:cNvSpPr>
            <p:nvPr/>
          </p:nvSpPr>
          <p:spPr bwMode="auto">
            <a:xfrm>
              <a:off x="4394140" y="3981269"/>
              <a:ext cx="1716709" cy="307776"/>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Domain controller B</a:t>
              </a:r>
            </a:p>
          </p:txBody>
        </p:sp>
        <p:pic>
          <p:nvPicPr>
            <p:cNvPr id="711" name="Picture 710" descr="MainframeApr99"/>
            <p:cNvPicPr>
              <a:picLocks noChangeAspect="1" noChangeArrowheads="1"/>
            </p:cNvPicPr>
            <p:nvPr/>
          </p:nvPicPr>
          <p:blipFill>
            <a:blip r:embed="rId4" cstate="print"/>
            <a:srcRect/>
            <a:stretch>
              <a:fillRect/>
            </a:stretch>
          </p:blipFill>
          <p:spPr bwMode="auto">
            <a:xfrm>
              <a:off x="8439939" y="4086892"/>
              <a:ext cx="435381" cy="548151"/>
            </a:xfrm>
            <a:prstGeom prst="rect">
              <a:avLst/>
            </a:prstGeom>
            <a:noFill/>
            <a:ln w="9525">
              <a:noFill/>
              <a:miter lim="800000"/>
              <a:headEnd/>
              <a:tailEnd/>
            </a:ln>
          </p:spPr>
        </p:pic>
        <p:sp>
          <p:nvSpPr>
            <p:cNvPr id="716" name="Text Box 512"/>
            <p:cNvSpPr txBox="1">
              <a:spLocks noChangeArrowheads="1"/>
            </p:cNvSpPr>
            <p:nvPr/>
          </p:nvSpPr>
          <p:spPr bwMode="auto">
            <a:xfrm>
              <a:off x="7032697" y="3981267"/>
              <a:ext cx="1716709" cy="307776"/>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900" b="1" kern="0" dirty="0">
                  <a:solidFill>
                    <a:srgbClr val="000000"/>
                  </a:solidFill>
                  <a:ea typeface="MS UI Gothic" pitchFamily="34" charset="-128"/>
                </a:rPr>
                <a:t>Domain controller C</a:t>
              </a:r>
            </a:p>
          </p:txBody>
        </p:sp>
        <p:sp>
          <p:nvSpPr>
            <p:cNvPr id="685" name="TextBox 684"/>
            <p:cNvSpPr txBox="1"/>
            <p:nvPr/>
          </p:nvSpPr>
          <p:spPr>
            <a:xfrm>
              <a:off x="1450379" y="4277640"/>
              <a:ext cx="1112647" cy="400109"/>
            </a:xfrm>
            <a:prstGeom prst="rect">
              <a:avLst/>
            </a:prstGeom>
            <a:noFill/>
          </p:spPr>
          <p:txBody>
            <a:bodyPr wrap="square" rtlCol="0">
              <a:spAutoFit/>
            </a:bodyPr>
            <a:lstStyle/>
            <a:p>
              <a:r>
                <a:rPr lang="en-US" sz="1350" dirty="0" err="1"/>
                <a:t>src</a:t>
              </a:r>
              <a:endParaRPr lang="en-US" sz="1350" dirty="0"/>
            </a:p>
          </p:txBody>
        </p:sp>
      </p:grpSp>
      <p:sp>
        <p:nvSpPr>
          <p:cNvPr id="686" name="TextBox 685"/>
          <p:cNvSpPr txBox="1"/>
          <p:nvPr/>
        </p:nvSpPr>
        <p:spPr>
          <a:xfrm>
            <a:off x="7827195" y="5696943"/>
            <a:ext cx="834485" cy="300082"/>
          </a:xfrm>
          <a:prstGeom prst="rect">
            <a:avLst/>
          </a:prstGeom>
          <a:noFill/>
        </p:spPr>
        <p:txBody>
          <a:bodyPr wrap="square" rtlCol="0">
            <a:spAutoFit/>
          </a:bodyPr>
          <a:lstStyle/>
          <a:p>
            <a:r>
              <a:rPr lang="en-US" sz="1350" dirty="0" err="1"/>
              <a:t>dest</a:t>
            </a:r>
            <a:endParaRPr lang="en-US" sz="1350" dirty="0"/>
          </a:p>
        </p:txBody>
      </p:sp>
      <p:cxnSp>
        <p:nvCxnSpPr>
          <p:cNvPr id="457" name="Straight Connector 456"/>
          <p:cNvCxnSpPr>
            <a:stCxn id="4" idx="0"/>
          </p:cNvCxnSpPr>
          <p:nvPr/>
        </p:nvCxnSpPr>
        <p:spPr>
          <a:xfrm flipH="1" flipV="1">
            <a:off x="2168814" y="1917908"/>
            <a:ext cx="1" cy="2175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4" name="Straight Connector 493"/>
          <p:cNvCxnSpPr>
            <a:stCxn id="104" idx="0"/>
          </p:cNvCxnSpPr>
          <p:nvPr/>
        </p:nvCxnSpPr>
        <p:spPr>
          <a:xfrm flipV="1">
            <a:off x="4161497" y="1732449"/>
            <a:ext cx="0" cy="2057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711" idx="0"/>
          </p:cNvCxnSpPr>
          <p:nvPr/>
        </p:nvCxnSpPr>
        <p:spPr>
          <a:xfrm flipV="1">
            <a:off x="6154181" y="2080248"/>
            <a:ext cx="0" cy="1958506"/>
          </a:xfrm>
          <a:prstGeom prst="line">
            <a:avLst/>
          </a:prstGeom>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963618" y="1646486"/>
            <a:ext cx="1205197" cy="507831"/>
            <a:chOff x="1736879" y="615223"/>
            <a:chExt cx="1606929" cy="677107"/>
          </a:xfrm>
        </p:grpSpPr>
        <p:cxnSp>
          <p:nvCxnSpPr>
            <p:cNvPr id="69" name="Straight Arrow Connector 68"/>
            <p:cNvCxnSpPr/>
            <p:nvPr/>
          </p:nvCxnSpPr>
          <p:spPr>
            <a:xfrm>
              <a:off x="1736879" y="901527"/>
              <a:ext cx="1606929" cy="13224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863451" y="615223"/>
              <a:ext cx="1205942" cy="677107"/>
            </a:xfrm>
            <a:prstGeom prst="rect">
              <a:avLst/>
            </a:prstGeom>
            <a:noFill/>
          </p:spPr>
          <p:txBody>
            <a:bodyPr wrap="square" rtlCol="0">
              <a:spAutoFit/>
            </a:bodyPr>
            <a:lstStyle/>
            <a:p>
              <a:r>
                <a:rPr lang="en-US" sz="1350" dirty="0">
                  <a:solidFill>
                    <a:srgbClr val="0070C0"/>
                  </a:solidFill>
                </a:rPr>
                <a:t>PATH REQ</a:t>
              </a:r>
            </a:p>
          </p:txBody>
        </p:sp>
      </p:grpSp>
      <p:grpSp>
        <p:nvGrpSpPr>
          <p:cNvPr id="79" name="Group 78"/>
          <p:cNvGrpSpPr/>
          <p:nvPr/>
        </p:nvGrpSpPr>
        <p:grpSpPr>
          <a:xfrm>
            <a:off x="2181229" y="1797817"/>
            <a:ext cx="2029176" cy="604795"/>
            <a:chOff x="3358940" y="593686"/>
            <a:chExt cx="2705568" cy="806393"/>
          </a:xfrm>
        </p:grpSpPr>
        <p:cxnSp>
          <p:nvCxnSpPr>
            <p:cNvPr id="384" name="Straight Arrow Connector 383"/>
            <p:cNvCxnSpPr/>
            <p:nvPr/>
          </p:nvCxnSpPr>
          <p:spPr>
            <a:xfrm>
              <a:off x="3358940" y="877657"/>
              <a:ext cx="2635984" cy="5224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5" name="TextBox 384"/>
            <p:cNvSpPr txBox="1"/>
            <p:nvPr/>
          </p:nvSpPr>
          <p:spPr>
            <a:xfrm>
              <a:off x="3426167" y="593686"/>
              <a:ext cx="2638341" cy="646330"/>
            </a:xfrm>
            <a:prstGeom prst="rect">
              <a:avLst/>
            </a:prstGeom>
            <a:noFill/>
          </p:spPr>
          <p:txBody>
            <a:bodyPr wrap="square" rtlCol="0">
              <a:spAutoFit/>
            </a:bodyPr>
            <a:lstStyle/>
            <a:p>
              <a:r>
                <a:rPr lang="en-US" sz="1350" dirty="0"/>
                <a:t>PATH REQ </a:t>
              </a:r>
              <a:r>
                <a:rPr lang="en-US" sz="1200" dirty="0"/>
                <a:t>(slots, dis, frag.)</a:t>
              </a:r>
            </a:p>
          </p:txBody>
        </p:sp>
      </p:grpSp>
      <p:grpSp>
        <p:nvGrpSpPr>
          <p:cNvPr id="80" name="Group 79"/>
          <p:cNvGrpSpPr/>
          <p:nvPr/>
        </p:nvGrpSpPr>
        <p:grpSpPr>
          <a:xfrm>
            <a:off x="4159405" y="2249444"/>
            <a:ext cx="2073905" cy="507831"/>
            <a:chOff x="6023834" y="1101041"/>
            <a:chExt cx="2765207" cy="677107"/>
          </a:xfrm>
        </p:grpSpPr>
        <p:cxnSp>
          <p:nvCxnSpPr>
            <p:cNvPr id="387" name="Straight Arrow Connector 386"/>
            <p:cNvCxnSpPr/>
            <p:nvPr/>
          </p:nvCxnSpPr>
          <p:spPr>
            <a:xfrm>
              <a:off x="6023834" y="1361548"/>
              <a:ext cx="2676255" cy="2496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8" name="TextBox 387"/>
            <p:cNvSpPr txBox="1"/>
            <p:nvPr/>
          </p:nvSpPr>
          <p:spPr>
            <a:xfrm>
              <a:off x="6051039" y="1101041"/>
              <a:ext cx="2738002" cy="677107"/>
            </a:xfrm>
            <a:prstGeom prst="rect">
              <a:avLst/>
            </a:prstGeom>
            <a:noFill/>
          </p:spPr>
          <p:txBody>
            <a:bodyPr wrap="square" rtlCol="0">
              <a:spAutoFit/>
            </a:bodyPr>
            <a:lstStyle/>
            <a:p>
              <a:r>
                <a:rPr lang="en-US" sz="1350" dirty="0"/>
                <a:t>PATH REQ (slots, dis, frag.)</a:t>
              </a:r>
            </a:p>
          </p:txBody>
        </p:sp>
      </p:grpSp>
      <p:grpSp>
        <p:nvGrpSpPr>
          <p:cNvPr id="113" name="Group 112"/>
          <p:cNvGrpSpPr/>
          <p:nvPr/>
        </p:nvGrpSpPr>
        <p:grpSpPr>
          <a:xfrm>
            <a:off x="4166542" y="2691329"/>
            <a:ext cx="1983653" cy="507831"/>
            <a:chOff x="6029313" y="2092577"/>
            <a:chExt cx="2644870" cy="677108"/>
          </a:xfrm>
        </p:grpSpPr>
        <p:cxnSp>
          <p:nvCxnSpPr>
            <p:cNvPr id="391" name="Straight Arrow Connector 390"/>
            <p:cNvCxnSpPr/>
            <p:nvPr/>
          </p:nvCxnSpPr>
          <p:spPr>
            <a:xfrm flipH="1">
              <a:off x="6029313" y="2142086"/>
              <a:ext cx="2644870" cy="493863"/>
            </a:xfrm>
            <a:prstGeom prst="straightConnector1">
              <a:avLst/>
            </a:prstGeom>
            <a:ln w="28575">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3" name="TextBox 392"/>
            <p:cNvSpPr txBox="1"/>
            <p:nvPr/>
          </p:nvSpPr>
          <p:spPr>
            <a:xfrm>
              <a:off x="6425276" y="2092577"/>
              <a:ext cx="1480348" cy="677108"/>
            </a:xfrm>
            <a:prstGeom prst="rect">
              <a:avLst/>
            </a:prstGeom>
            <a:noFill/>
          </p:spPr>
          <p:txBody>
            <a:bodyPr wrap="square" rtlCol="0">
              <a:spAutoFit/>
            </a:bodyPr>
            <a:lstStyle/>
            <a:p>
              <a:r>
                <a:rPr lang="en-US" sz="1350" dirty="0">
                  <a:solidFill>
                    <a:srgbClr val="00B050"/>
                  </a:solidFill>
                </a:rPr>
                <a:t>Passive RESV</a:t>
              </a:r>
            </a:p>
          </p:txBody>
        </p:sp>
      </p:grpSp>
      <p:grpSp>
        <p:nvGrpSpPr>
          <p:cNvPr id="114" name="Group 113"/>
          <p:cNvGrpSpPr/>
          <p:nvPr/>
        </p:nvGrpSpPr>
        <p:grpSpPr>
          <a:xfrm>
            <a:off x="2158490" y="2992820"/>
            <a:ext cx="1995975" cy="515265"/>
            <a:chOff x="3313696" y="2257303"/>
            <a:chExt cx="2661300" cy="687020"/>
          </a:xfrm>
        </p:grpSpPr>
        <p:cxnSp>
          <p:nvCxnSpPr>
            <p:cNvPr id="398" name="Straight Arrow Connector 397"/>
            <p:cNvCxnSpPr/>
            <p:nvPr/>
          </p:nvCxnSpPr>
          <p:spPr>
            <a:xfrm flipH="1">
              <a:off x="3313696" y="2517954"/>
              <a:ext cx="2661300" cy="426369"/>
            </a:xfrm>
            <a:prstGeom prst="straightConnector1">
              <a:avLst/>
            </a:prstGeom>
            <a:ln w="28575">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3974675" y="2257303"/>
              <a:ext cx="1546216" cy="677108"/>
            </a:xfrm>
            <a:prstGeom prst="rect">
              <a:avLst/>
            </a:prstGeom>
            <a:noFill/>
          </p:spPr>
          <p:txBody>
            <a:bodyPr wrap="square" rtlCol="0">
              <a:spAutoFit/>
            </a:bodyPr>
            <a:lstStyle/>
            <a:p>
              <a:r>
                <a:rPr lang="en-US" sz="1350" dirty="0">
                  <a:solidFill>
                    <a:srgbClr val="00B050"/>
                  </a:solidFill>
                </a:rPr>
                <a:t>Passive RESV</a:t>
              </a:r>
            </a:p>
          </p:txBody>
        </p:sp>
      </p:grpSp>
      <p:grpSp>
        <p:nvGrpSpPr>
          <p:cNvPr id="612" name="Group 611"/>
          <p:cNvGrpSpPr/>
          <p:nvPr/>
        </p:nvGrpSpPr>
        <p:grpSpPr>
          <a:xfrm>
            <a:off x="6161073" y="2146675"/>
            <a:ext cx="1485670" cy="300082"/>
            <a:chOff x="2223142" y="663094"/>
            <a:chExt cx="1980893" cy="400109"/>
          </a:xfrm>
        </p:grpSpPr>
        <p:cxnSp>
          <p:nvCxnSpPr>
            <p:cNvPr id="614" name="Straight Arrow Connector 613"/>
            <p:cNvCxnSpPr/>
            <p:nvPr/>
          </p:nvCxnSpPr>
          <p:spPr>
            <a:xfrm>
              <a:off x="2223142" y="970525"/>
              <a:ext cx="1980893" cy="5089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15" name="TextBox 614"/>
            <p:cNvSpPr txBox="1"/>
            <p:nvPr/>
          </p:nvSpPr>
          <p:spPr>
            <a:xfrm>
              <a:off x="2527885" y="663094"/>
              <a:ext cx="1402346" cy="400109"/>
            </a:xfrm>
            <a:prstGeom prst="rect">
              <a:avLst/>
            </a:prstGeom>
            <a:noFill/>
          </p:spPr>
          <p:txBody>
            <a:bodyPr wrap="square" rtlCol="0">
              <a:spAutoFit/>
            </a:bodyPr>
            <a:lstStyle/>
            <a:p>
              <a:r>
                <a:rPr lang="en-US" sz="1350" dirty="0">
                  <a:solidFill>
                    <a:srgbClr val="0070C0"/>
                  </a:solidFill>
                </a:rPr>
                <a:t>PATH REQ</a:t>
              </a:r>
            </a:p>
          </p:txBody>
        </p:sp>
      </p:grpSp>
      <p:cxnSp>
        <p:nvCxnSpPr>
          <p:cNvPr id="89" name="Straight Connector 88"/>
          <p:cNvCxnSpPr/>
          <p:nvPr/>
        </p:nvCxnSpPr>
        <p:spPr>
          <a:xfrm flipH="1" flipV="1">
            <a:off x="947669" y="1808871"/>
            <a:ext cx="8971" cy="2325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p:cNvCxnSpPr/>
          <p:nvPr/>
        </p:nvCxnSpPr>
        <p:spPr>
          <a:xfrm flipV="1">
            <a:off x="7659157" y="1987030"/>
            <a:ext cx="2170" cy="33089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ular Callout 107"/>
          <p:cNvSpPr/>
          <p:nvPr/>
        </p:nvSpPr>
        <p:spPr>
          <a:xfrm>
            <a:off x="3807955" y="1311740"/>
            <a:ext cx="1570139" cy="428570"/>
          </a:xfrm>
          <a:prstGeom prst="wedgeRectCallout">
            <a:avLst>
              <a:gd name="adj1" fmla="val -27434"/>
              <a:gd name="adj2" fmla="val 20024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Narrow" panose="020B0606020202030204" pitchFamily="34" charset="0"/>
                <a:cs typeface="Arial" panose="020B0604020202020204" pitchFamily="34" charset="0"/>
              </a:rPr>
              <a:t>Check domain state and Forward signaling </a:t>
            </a:r>
          </a:p>
        </p:txBody>
      </p:sp>
      <p:grpSp>
        <p:nvGrpSpPr>
          <p:cNvPr id="621" name="Group 620"/>
          <p:cNvGrpSpPr/>
          <p:nvPr/>
        </p:nvGrpSpPr>
        <p:grpSpPr>
          <a:xfrm>
            <a:off x="960916" y="2841566"/>
            <a:ext cx="1277347" cy="507830"/>
            <a:chOff x="3309869" y="2275549"/>
            <a:chExt cx="2865136" cy="399407"/>
          </a:xfrm>
        </p:grpSpPr>
        <p:cxnSp>
          <p:nvCxnSpPr>
            <p:cNvPr id="623" name="Straight Arrow Connector 622"/>
            <p:cNvCxnSpPr/>
            <p:nvPr/>
          </p:nvCxnSpPr>
          <p:spPr>
            <a:xfrm flipH="1">
              <a:off x="3309869" y="2459177"/>
              <a:ext cx="2690849" cy="5169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24" name="TextBox 623"/>
            <p:cNvSpPr txBox="1"/>
            <p:nvPr/>
          </p:nvSpPr>
          <p:spPr>
            <a:xfrm>
              <a:off x="3734518" y="2275549"/>
              <a:ext cx="2440487" cy="399407"/>
            </a:xfrm>
            <a:prstGeom prst="rect">
              <a:avLst/>
            </a:prstGeom>
            <a:noFill/>
          </p:spPr>
          <p:txBody>
            <a:bodyPr wrap="square" rtlCol="0">
              <a:spAutoFit/>
            </a:bodyPr>
            <a:lstStyle/>
            <a:p>
              <a:r>
                <a:rPr lang="en-US" sz="1350" dirty="0">
                  <a:solidFill>
                    <a:schemeClr val="accent1">
                      <a:lumMod val="75000"/>
                    </a:schemeClr>
                  </a:solidFill>
                </a:rPr>
                <a:t>PATH SETUP</a:t>
              </a:r>
            </a:p>
          </p:txBody>
        </p:sp>
      </p:grpSp>
      <p:grpSp>
        <p:nvGrpSpPr>
          <p:cNvPr id="671" name="Group 670"/>
          <p:cNvGrpSpPr/>
          <p:nvPr/>
        </p:nvGrpSpPr>
        <p:grpSpPr>
          <a:xfrm>
            <a:off x="13011" y="1900183"/>
            <a:ext cx="938558" cy="1218383"/>
            <a:chOff x="469404" y="1359755"/>
            <a:chExt cx="1251410" cy="1624511"/>
          </a:xfrm>
        </p:grpSpPr>
        <p:sp>
          <p:nvSpPr>
            <p:cNvPr id="625" name="TextBox 624"/>
            <p:cNvSpPr txBox="1"/>
            <p:nvPr/>
          </p:nvSpPr>
          <p:spPr>
            <a:xfrm>
              <a:off x="469404" y="1479934"/>
              <a:ext cx="1251410" cy="954108"/>
            </a:xfrm>
            <a:prstGeom prst="rect">
              <a:avLst/>
            </a:prstGeom>
            <a:noFill/>
          </p:spPr>
          <p:txBody>
            <a:bodyPr wrap="square" rtlCol="0">
              <a:spAutoFit/>
            </a:bodyPr>
            <a:lstStyle/>
            <a:p>
              <a:pPr algn="ctr"/>
              <a:r>
                <a:rPr lang="en-US" sz="1350" dirty="0"/>
                <a:t>Dialing &amp; Waiting time</a:t>
              </a:r>
            </a:p>
          </p:txBody>
        </p:sp>
        <p:sp>
          <p:nvSpPr>
            <p:cNvPr id="627" name="Right Brace 626"/>
            <p:cNvSpPr/>
            <p:nvPr/>
          </p:nvSpPr>
          <p:spPr>
            <a:xfrm rot="10800000">
              <a:off x="1549852" y="1359755"/>
              <a:ext cx="143906" cy="1624511"/>
            </a:xfrm>
            <a:prstGeom prst="rightBrace">
              <a:avLst>
                <a:gd name="adj1" fmla="val 7648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669" name="Rectangular Callout 668"/>
          <p:cNvSpPr/>
          <p:nvPr/>
        </p:nvSpPr>
        <p:spPr>
          <a:xfrm>
            <a:off x="4429033" y="3043922"/>
            <a:ext cx="1320628" cy="400448"/>
          </a:xfrm>
          <a:prstGeom prst="wedgeRectCallout">
            <a:avLst>
              <a:gd name="adj1" fmla="val -68572"/>
              <a:gd name="adj2" fmla="val -2875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Narrow" panose="020B0606020202030204" pitchFamily="34" charset="0"/>
                <a:cs typeface="Arial" panose="020B0604020202020204" pitchFamily="34" charset="0"/>
              </a:rPr>
              <a:t>Tentatively reserve the path @ the assigned spec. slots</a:t>
            </a:r>
          </a:p>
        </p:txBody>
      </p:sp>
      <p:sp>
        <p:nvSpPr>
          <p:cNvPr id="712" name="TextBox 711"/>
          <p:cNvSpPr txBox="1"/>
          <p:nvPr/>
        </p:nvSpPr>
        <p:spPr>
          <a:xfrm>
            <a:off x="7746009" y="2199251"/>
            <a:ext cx="1458608" cy="3416320"/>
          </a:xfrm>
          <a:prstGeom prst="rect">
            <a:avLst/>
          </a:prstGeom>
          <a:noFill/>
        </p:spPr>
        <p:txBody>
          <a:bodyPr wrap="square" rtlCol="0">
            <a:spAutoFit/>
          </a:bodyPr>
          <a:lstStyle/>
          <a:p>
            <a:pPr marL="214313" indent="-214313">
              <a:buFont typeface="Wingdings" panose="05000000000000000000" pitchFamily="2" charset="2"/>
              <a:buChar char="ü"/>
            </a:pPr>
            <a:r>
              <a:rPr lang="en-US" sz="1200" dirty="0">
                <a:latin typeface="Arial" panose="020B0604020202020204" pitchFamily="34" charset="0"/>
                <a:cs typeface="Arial" panose="020B0604020202020204" pitchFamily="34" charset="0"/>
              </a:rPr>
              <a:t>RMSA functions are mainly performed at the </a:t>
            </a:r>
            <a:r>
              <a:rPr lang="en-US" sz="1200" dirty="0" err="1">
                <a:latin typeface="Arial" panose="020B0604020202020204" pitchFamily="34" charset="0"/>
                <a:cs typeface="Arial" panose="020B0604020202020204" pitchFamily="34" charset="0"/>
              </a:rPr>
              <a:t>dest</a:t>
            </a:r>
            <a:r>
              <a:rPr lang="en-US" sz="1200" dirty="0">
                <a:latin typeface="Arial" panose="020B0604020202020204" pitchFamily="34" charset="0"/>
                <a:cs typeface="Arial" panose="020B0604020202020204" pitchFamily="34" charset="0"/>
              </a:rPr>
              <a:t>. domain controller</a:t>
            </a:r>
          </a:p>
          <a:p>
            <a:pPr marL="214313" indent="-214313">
              <a:buFont typeface="Wingdings" panose="05000000000000000000" pitchFamily="2" charset="2"/>
              <a:buChar char="ü"/>
            </a:pPr>
            <a:endParaRPr lang="en-US" sz="1200" dirty="0">
              <a:latin typeface="Arial" panose="020B0604020202020204" pitchFamily="34" charset="0"/>
              <a:cs typeface="Arial" panose="020B0604020202020204" pitchFamily="34" charset="0"/>
            </a:endParaRPr>
          </a:p>
          <a:p>
            <a:r>
              <a:rPr lang="en-US" sz="1200" i="1" dirty="0">
                <a:latin typeface="Arial" panose="020B0604020202020204" pitchFamily="34" charset="0"/>
                <a:cs typeface="Arial" panose="020B0604020202020204" pitchFamily="34" charset="0"/>
                <a:sym typeface="Wingdings" panose="05000000000000000000" pitchFamily="2" charset="2"/>
              </a:rPr>
              <a:t>Sharing information between neighbor domains:</a:t>
            </a:r>
          </a:p>
          <a:p>
            <a:pPr marL="257175" indent="-257175">
              <a:buAutoNum type="arabicParenR"/>
            </a:pPr>
            <a:r>
              <a:rPr lang="en-US" sz="1200" dirty="0">
                <a:latin typeface="Arial" panose="020B0604020202020204" pitchFamily="34" charset="0"/>
                <a:cs typeface="Arial" panose="020B0604020202020204" pitchFamily="34" charset="0"/>
                <a:sym typeface="Wingdings" panose="05000000000000000000" pitchFamily="2" charset="2"/>
              </a:rPr>
              <a:t>Data rate requested</a:t>
            </a:r>
          </a:p>
          <a:p>
            <a:pPr marL="257175" indent="-257175">
              <a:buAutoNum type="arabicParenR"/>
            </a:pPr>
            <a:r>
              <a:rPr lang="en-US" sz="1200" dirty="0" err="1">
                <a:latin typeface="Arial" panose="020B0604020202020204" pitchFamily="34" charset="0"/>
                <a:cs typeface="Arial" panose="020B0604020202020204" pitchFamily="34" charset="0"/>
                <a:sym typeface="Wingdings" panose="05000000000000000000" pitchFamily="2" charset="2"/>
              </a:rPr>
              <a:t>Avai</a:t>
            </a:r>
            <a:r>
              <a:rPr lang="en-US" sz="1200" dirty="0">
                <a:latin typeface="Arial" panose="020B0604020202020204" pitchFamily="34" charset="0"/>
                <a:cs typeface="Arial" panose="020B0604020202020204" pitchFamily="34" charset="0"/>
                <a:sym typeface="Wingdings" panose="05000000000000000000" pitchFamily="2" charset="2"/>
              </a:rPr>
              <a:t>. Spec. slots of each domain</a:t>
            </a:r>
          </a:p>
          <a:p>
            <a:r>
              <a:rPr lang="en-US" sz="1200" dirty="0">
                <a:latin typeface="Arial" panose="020B0604020202020204" pitchFamily="34" charset="0"/>
                <a:cs typeface="Arial" panose="020B0604020202020204" pitchFamily="34" charset="0"/>
              </a:rPr>
              <a:t>2) Total distance</a:t>
            </a:r>
          </a:p>
        </p:txBody>
      </p:sp>
      <p:sp>
        <p:nvSpPr>
          <p:cNvPr id="720" name="Rectangle 719"/>
          <p:cNvSpPr/>
          <p:nvPr/>
        </p:nvSpPr>
        <p:spPr>
          <a:xfrm>
            <a:off x="132562" y="1347599"/>
            <a:ext cx="1903085" cy="323165"/>
          </a:xfrm>
          <a:prstGeom prst="rect">
            <a:avLst/>
          </a:prstGeom>
        </p:spPr>
        <p:txBody>
          <a:bodyPr wrap="none">
            <a:spAutoFit/>
          </a:bodyPr>
          <a:lstStyle/>
          <a:p>
            <a:r>
              <a:rPr lang="en-US" sz="1500" b="1" u="sng" dirty="0">
                <a:latin typeface="Arial" panose="020B0604020202020204" pitchFamily="34" charset="0"/>
                <a:cs typeface="Arial" panose="020B0604020202020204" pitchFamily="34" charset="0"/>
              </a:rPr>
              <a:t>Signaling process:</a:t>
            </a:r>
            <a:endParaRPr lang="en-US" sz="1500" b="1" u="sng" dirty="0"/>
          </a:p>
        </p:txBody>
      </p:sp>
      <p:grpSp>
        <p:nvGrpSpPr>
          <p:cNvPr id="431" name="Group 430"/>
          <p:cNvGrpSpPr/>
          <p:nvPr/>
        </p:nvGrpSpPr>
        <p:grpSpPr>
          <a:xfrm>
            <a:off x="2155081" y="2004055"/>
            <a:ext cx="4000358" cy="799319"/>
            <a:chOff x="3343484" y="-522563"/>
            <a:chExt cx="5343016" cy="3248626"/>
          </a:xfrm>
        </p:grpSpPr>
        <p:cxnSp>
          <p:nvCxnSpPr>
            <p:cNvPr id="455" name="Straight Arrow Connector 454"/>
            <p:cNvCxnSpPr/>
            <p:nvPr/>
          </p:nvCxnSpPr>
          <p:spPr>
            <a:xfrm>
              <a:off x="3361649" y="-522563"/>
              <a:ext cx="5324851" cy="13701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6" name="TextBox 455"/>
            <p:cNvSpPr txBox="1"/>
            <p:nvPr/>
          </p:nvSpPr>
          <p:spPr>
            <a:xfrm>
              <a:off x="3343484" y="662115"/>
              <a:ext cx="2638342" cy="2063948"/>
            </a:xfrm>
            <a:prstGeom prst="rect">
              <a:avLst/>
            </a:prstGeom>
            <a:noFill/>
          </p:spPr>
          <p:txBody>
            <a:bodyPr wrap="square" rtlCol="0">
              <a:spAutoFit/>
            </a:bodyPr>
            <a:lstStyle/>
            <a:p>
              <a:r>
                <a:rPr lang="en-US" sz="1350" dirty="0"/>
                <a:t>PATH REQ (slots, dis, frag.)</a:t>
              </a:r>
            </a:p>
          </p:txBody>
        </p:sp>
      </p:grpSp>
      <p:grpSp>
        <p:nvGrpSpPr>
          <p:cNvPr id="495" name="Group 494"/>
          <p:cNvGrpSpPr/>
          <p:nvPr/>
        </p:nvGrpSpPr>
        <p:grpSpPr>
          <a:xfrm>
            <a:off x="2162722" y="2456190"/>
            <a:ext cx="3961704" cy="636588"/>
            <a:chOff x="3343738" y="2082407"/>
            <a:chExt cx="5282272" cy="848783"/>
          </a:xfrm>
        </p:grpSpPr>
        <p:cxnSp>
          <p:nvCxnSpPr>
            <p:cNvPr id="713" name="Straight Arrow Connector 712"/>
            <p:cNvCxnSpPr/>
            <p:nvPr/>
          </p:nvCxnSpPr>
          <p:spPr>
            <a:xfrm flipH="1">
              <a:off x="3343738" y="2082407"/>
              <a:ext cx="5282272" cy="770886"/>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14" name="TextBox 713"/>
            <p:cNvSpPr txBox="1"/>
            <p:nvPr/>
          </p:nvSpPr>
          <p:spPr>
            <a:xfrm>
              <a:off x="4107718" y="2254083"/>
              <a:ext cx="1522744" cy="677107"/>
            </a:xfrm>
            <a:prstGeom prst="rect">
              <a:avLst/>
            </a:prstGeom>
            <a:noFill/>
          </p:spPr>
          <p:txBody>
            <a:bodyPr wrap="square" rtlCol="0">
              <a:spAutoFit/>
            </a:bodyPr>
            <a:lstStyle/>
            <a:p>
              <a:r>
                <a:rPr lang="en-US" sz="1350" dirty="0">
                  <a:solidFill>
                    <a:srgbClr val="00B050"/>
                  </a:solidFill>
                </a:rPr>
                <a:t>Active RESV</a:t>
              </a:r>
            </a:p>
          </p:txBody>
        </p:sp>
      </p:grpSp>
      <p:sp>
        <p:nvSpPr>
          <p:cNvPr id="715" name="Rectangular Callout 714"/>
          <p:cNvSpPr/>
          <p:nvPr/>
        </p:nvSpPr>
        <p:spPr>
          <a:xfrm>
            <a:off x="6211645" y="2798547"/>
            <a:ext cx="1160759" cy="400448"/>
          </a:xfrm>
          <a:prstGeom prst="wedgeRectCallout">
            <a:avLst>
              <a:gd name="adj1" fmla="val -51050"/>
              <a:gd name="adj2" fmla="val -7697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Narrow" panose="020B0606020202030204" pitchFamily="34" charset="0"/>
                <a:cs typeface="Arial" panose="020B0604020202020204" pitchFamily="34" charset="0"/>
              </a:rPr>
              <a:t>Tentatively reserve </a:t>
            </a:r>
            <a:r>
              <a:rPr lang="en-US" sz="900" b="1" i="1" dirty="0">
                <a:solidFill>
                  <a:schemeClr val="tx1"/>
                </a:solidFill>
                <a:latin typeface="Arial Narrow" panose="020B0606020202030204" pitchFamily="34" charset="0"/>
                <a:cs typeface="Arial" panose="020B0604020202020204" pitchFamily="34" charset="0"/>
              </a:rPr>
              <a:t>k</a:t>
            </a:r>
            <a:r>
              <a:rPr lang="en-US" sz="900" dirty="0">
                <a:solidFill>
                  <a:schemeClr val="tx1"/>
                </a:solidFill>
                <a:latin typeface="Arial Narrow" panose="020B0606020202030204" pitchFamily="34" charset="0"/>
                <a:cs typeface="Arial" panose="020B0604020202020204" pitchFamily="34" charset="0"/>
              </a:rPr>
              <a:t> other path candidates</a:t>
            </a:r>
          </a:p>
        </p:txBody>
      </p:sp>
      <p:sp>
        <p:nvSpPr>
          <p:cNvPr id="717" name="Rectangular Callout 716"/>
          <p:cNvSpPr/>
          <p:nvPr/>
        </p:nvSpPr>
        <p:spPr>
          <a:xfrm>
            <a:off x="1438371" y="3354489"/>
            <a:ext cx="667609" cy="535720"/>
          </a:xfrm>
          <a:prstGeom prst="wedgeRectCallout">
            <a:avLst>
              <a:gd name="adj1" fmla="val 59152"/>
              <a:gd name="adj2" fmla="val -1555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Narrow" panose="020B0606020202030204" pitchFamily="34" charset="0"/>
                <a:cs typeface="Arial" panose="020B0604020202020204" pitchFamily="34" charset="0"/>
              </a:rPr>
              <a:t>Release if no need</a:t>
            </a:r>
          </a:p>
          <a:p>
            <a:pPr algn="ctr"/>
            <a:r>
              <a:rPr lang="en-US" sz="900" dirty="0">
                <a:solidFill>
                  <a:schemeClr val="tx1"/>
                </a:solidFill>
                <a:latin typeface="Arial Narrow" panose="020B0606020202030204" pitchFamily="34" charset="0"/>
                <a:cs typeface="Arial" panose="020B0604020202020204" pitchFamily="34" charset="0"/>
              </a:rPr>
              <a:t>Otherwise, activate</a:t>
            </a:r>
          </a:p>
        </p:txBody>
      </p:sp>
      <p:grpSp>
        <p:nvGrpSpPr>
          <p:cNvPr id="718" name="Group 717"/>
          <p:cNvGrpSpPr/>
          <p:nvPr/>
        </p:nvGrpSpPr>
        <p:grpSpPr>
          <a:xfrm>
            <a:off x="2168141" y="3412447"/>
            <a:ext cx="4161247" cy="507832"/>
            <a:chOff x="2893791" y="2173490"/>
            <a:chExt cx="9333830" cy="399407"/>
          </a:xfrm>
        </p:grpSpPr>
        <p:cxnSp>
          <p:nvCxnSpPr>
            <p:cNvPr id="719" name="Straight Arrow Connector 718"/>
            <p:cNvCxnSpPr/>
            <p:nvPr/>
          </p:nvCxnSpPr>
          <p:spPr>
            <a:xfrm>
              <a:off x="2893791" y="2306488"/>
              <a:ext cx="8910799" cy="119485"/>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21" name="TextBox 720"/>
            <p:cNvSpPr txBox="1"/>
            <p:nvPr/>
          </p:nvSpPr>
          <p:spPr>
            <a:xfrm>
              <a:off x="4693882" y="2173490"/>
              <a:ext cx="7533739" cy="399407"/>
            </a:xfrm>
            <a:prstGeom prst="rect">
              <a:avLst/>
            </a:prstGeom>
            <a:noFill/>
          </p:spPr>
          <p:txBody>
            <a:bodyPr wrap="square" rtlCol="0">
              <a:spAutoFit/>
            </a:bodyPr>
            <a:lstStyle/>
            <a:p>
              <a:r>
                <a:rPr lang="en-US" sz="1350" dirty="0">
                  <a:solidFill>
                    <a:srgbClr val="FF0000"/>
                  </a:solidFill>
                </a:rPr>
                <a:t>REL</a:t>
              </a:r>
              <a:r>
                <a:rPr lang="en-US" sz="1350" dirty="0"/>
                <a:t> </a:t>
              </a:r>
              <a:r>
                <a:rPr lang="en-US" sz="1350" i="1" dirty="0"/>
                <a:t>(or ACT if the main path setup is failed)</a:t>
              </a:r>
            </a:p>
          </p:txBody>
        </p:sp>
      </p:grpSp>
      <p:grpSp>
        <p:nvGrpSpPr>
          <p:cNvPr id="30" name="グループ化 431"/>
          <p:cNvGrpSpPr/>
          <p:nvPr/>
        </p:nvGrpSpPr>
        <p:grpSpPr>
          <a:xfrm>
            <a:off x="3561303" y="4348501"/>
            <a:ext cx="267907" cy="267889"/>
            <a:chOff x="7429500" y="2857500"/>
            <a:chExt cx="809625" cy="792163"/>
          </a:xfrm>
        </p:grpSpPr>
        <p:sp>
          <p:nvSpPr>
            <p:cNvPr id="486"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nvGrpSpPr>
            <p:cNvPr id="32" name="Group 486"/>
            <p:cNvGrpSpPr>
              <a:grpSpLocks/>
            </p:cNvGrpSpPr>
            <p:nvPr/>
          </p:nvGrpSpPr>
          <p:grpSpPr bwMode="auto">
            <a:xfrm>
              <a:off x="7429519" y="2857500"/>
              <a:ext cx="803277" cy="785813"/>
              <a:chOff x="4680" y="1800"/>
              <a:chExt cx="506" cy="495"/>
            </a:xfrm>
          </p:grpSpPr>
          <p:sp>
            <p:nvSpPr>
              <p:cNvPr id="512" name="Freeform 511"/>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3" name="Freeform 512"/>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4" name="Freeform 513"/>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5" name="Freeform 514"/>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6" name="Rectangle 515"/>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7" name="Rectangle 516"/>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3" name="Group 487"/>
            <p:cNvGrpSpPr>
              <a:grpSpLocks/>
            </p:cNvGrpSpPr>
            <p:nvPr/>
          </p:nvGrpSpPr>
          <p:grpSpPr bwMode="auto">
            <a:xfrm>
              <a:off x="7518400" y="2863850"/>
              <a:ext cx="620713" cy="166688"/>
              <a:chOff x="4736" y="1804"/>
              <a:chExt cx="391" cy="105"/>
            </a:xfrm>
          </p:grpSpPr>
          <p:grpSp>
            <p:nvGrpSpPr>
              <p:cNvPr id="34" name="Group 493"/>
              <p:cNvGrpSpPr>
                <a:grpSpLocks/>
              </p:cNvGrpSpPr>
              <p:nvPr/>
            </p:nvGrpSpPr>
            <p:grpSpPr bwMode="auto">
              <a:xfrm>
                <a:off x="4736" y="1804"/>
                <a:ext cx="387" cy="101"/>
                <a:chOff x="4736" y="1804"/>
                <a:chExt cx="387" cy="101"/>
              </a:xfrm>
            </p:grpSpPr>
            <p:sp>
              <p:nvSpPr>
                <p:cNvPr id="504" name="Freeform 503"/>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5" name="Freeform 504"/>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6" name="Freeform 505"/>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7" name="Freeform 506"/>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8" name="Freeform 507"/>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9" name="Freeform 508"/>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0" name="Freeform 509"/>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11" name="Freeform 510"/>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nvGrpSpPr>
              <p:cNvPr id="35" name="Group 494"/>
              <p:cNvGrpSpPr>
                <a:grpSpLocks/>
              </p:cNvGrpSpPr>
              <p:nvPr/>
            </p:nvGrpSpPr>
            <p:grpSpPr bwMode="auto">
              <a:xfrm>
                <a:off x="4740" y="1807"/>
                <a:ext cx="387" cy="102"/>
                <a:chOff x="4740" y="1807"/>
                <a:chExt cx="387" cy="102"/>
              </a:xfrm>
            </p:grpSpPr>
            <p:sp>
              <p:nvSpPr>
                <p:cNvPr id="496" name="Freeform 495"/>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7" name="Freeform 496"/>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8" name="Freeform 497"/>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9" name="Freeform 498"/>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0" name="Freeform 499"/>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1" name="Freeform 500"/>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2" name="Freeform 501"/>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503" name="Freeform 502"/>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grpSp>
          <p:nvGrpSpPr>
            <p:cNvPr id="36" name="Group 488"/>
            <p:cNvGrpSpPr>
              <a:grpSpLocks/>
            </p:cNvGrpSpPr>
            <p:nvPr/>
          </p:nvGrpSpPr>
          <p:grpSpPr bwMode="auto">
            <a:xfrm>
              <a:off x="7473950" y="3097213"/>
              <a:ext cx="541338" cy="519113"/>
              <a:chOff x="4708" y="1951"/>
              <a:chExt cx="341" cy="327"/>
            </a:xfrm>
          </p:grpSpPr>
          <p:sp>
            <p:nvSpPr>
              <p:cNvPr id="490" name="Freeform 489"/>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1" name="Freeform 490"/>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2" name="Freeform 491"/>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493" name="Freeform 492"/>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grpSp>
      <p:cxnSp>
        <p:nvCxnSpPr>
          <p:cNvPr id="67" name="Straight Connector 66"/>
          <p:cNvCxnSpPr>
            <a:stCxn id="485" idx="2"/>
            <a:endCxn id="421" idx="0"/>
          </p:cNvCxnSpPr>
          <p:nvPr/>
        </p:nvCxnSpPr>
        <p:spPr>
          <a:xfrm flipH="1">
            <a:off x="4519387" y="4542310"/>
            <a:ext cx="12907" cy="32766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2" name="Straight Connector 541"/>
          <p:cNvCxnSpPr>
            <a:stCxn id="517" idx="2"/>
            <a:endCxn id="453" idx="0"/>
          </p:cNvCxnSpPr>
          <p:nvPr/>
        </p:nvCxnSpPr>
        <p:spPr>
          <a:xfrm>
            <a:off x="3662957" y="4614242"/>
            <a:ext cx="159232" cy="20913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5" name="Straight Connector 564"/>
          <p:cNvCxnSpPr>
            <a:stCxn id="517" idx="3"/>
            <a:endCxn id="485" idx="1"/>
          </p:cNvCxnSpPr>
          <p:nvPr/>
        </p:nvCxnSpPr>
        <p:spPr>
          <a:xfrm flipV="1">
            <a:off x="3764604" y="4440578"/>
            <a:ext cx="666043" cy="719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6" name="Straight Connector 565"/>
          <p:cNvCxnSpPr>
            <a:stCxn id="453" idx="3"/>
            <a:endCxn id="421" idx="1"/>
          </p:cNvCxnSpPr>
          <p:nvPr/>
        </p:nvCxnSpPr>
        <p:spPr>
          <a:xfrm>
            <a:off x="3923836" y="4925114"/>
            <a:ext cx="493904" cy="4659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523" idx="3"/>
            <a:endCxn id="517" idx="1"/>
          </p:cNvCxnSpPr>
          <p:nvPr/>
        </p:nvCxnSpPr>
        <p:spPr>
          <a:xfrm flipV="1">
            <a:off x="2815074" y="4512510"/>
            <a:ext cx="746235" cy="43453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p:cNvCxnSpPr>
            <a:stCxn id="553" idx="3"/>
            <a:endCxn id="663" idx="1"/>
          </p:cNvCxnSpPr>
          <p:nvPr/>
        </p:nvCxnSpPr>
        <p:spPr>
          <a:xfrm>
            <a:off x="2812564" y="5696944"/>
            <a:ext cx="2635724" cy="64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a:stCxn id="696" idx="1"/>
            <a:endCxn id="421" idx="3"/>
          </p:cNvCxnSpPr>
          <p:nvPr/>
        </p:nvCxnSpPr>
        <p:spPr>
          <a:xfrm flipH="1">
            <a:off x="4621034" y="4931177"/>
            <a:ext cx="788260" cy="405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a:stCxn id="703" idx="1"/>
            <a:endCxn id="696" idx="3"/>
          </p:cNvCxnSpPr>
          <p:nvPr/>
        </p:nvCxnSpPr>
        <p:spPr>
          <a:xfrm flipH="1" flipV="1">
            <a:off x="5610476" y="4931178"/>
            <a:ext cx="1030072" cy="132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8" name="Straight Connector 607"/>
          <p:cNvCxnSpPr>
            <a:stCxn id="703" idx="2"/>
            <a:endCxn id="682" idx="0"/>
          </p:cNvCxnSpPr>
          <p:nvPr/>
        </p:nvCxnSpPr>
        <p:spPr>
          <a:xfrm flipH="1">
            <a:off x="6691434" y="5035059"/>
            <a:ext cx="51558" cy="54655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9" name="Straight Connector 608"/>
          <p:cNvCxnSpPr>
            <a:stCxn id="682" idx="1"/>
            <a:endCxn id="663" idx="3"/>
          </p:cNvCxnSpPr>
          <p:nvPr/>
        </p:nvCxnSpPr>
        <p:spPr>
          <a:xfrm flipH="1">
            <a:off x="5653178" y="5682277"/>
            <a:ext cx="937665" cy="2108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10" name="Straight Connector 609"/>
          <p:cNvCxnSpPr>
            <a:stCxn id="696" idx="2"/>
            <a:endCxn id="663" idx="0"/>
          </p:cNvCxnSpPr>
          <p:nvPr/>
        </p:nvCxnSpPr>
        <p:spPr>
          <a:xfrm>
            <a:off x="5509885" y="5031839"/>
            <a:ext cx="40848" cy="56896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11" name="Straight Connector 610"/>
          <p:cNvCxnSpPr>
            <a:stCxn id="523" idx="2"/>
            <a:endCxn id="553" idx="0"/>
          </p:cNvCxnSpPr>
          <p:nvPr/>
        </p:nvCxnSpPr>
        <p:spPr>
          <a:xfrm flipH="1">
            <a:off x="2711974" y="5049596"/>
            <a:ext cx="656" cy="54668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18" name="Straight Connector 617"/>
          <p:cNvCxnSpPr>
            <a:stCxn id="540" idx="3"/>
            <a:endCxn id="523" idx="1"/>
          </p:cNvCxnSpPr>
          <p:nvPr/>
        </p:nvCxnSpPr>
        <p:spPr>
          <a:xfrm>
            <a:off x="1580113" y="4945714"/>
            <a:ext cx="1030072" cy="132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19" name="Straight Connector 618"/>
          <p:cNvCxnSpPr>
            <a:stCxn id="540" idx="2"/>
            <a:endCxn id="559" idx="0"/>
          </p:cNvCxnSpPr>
          <p:nvPr/>
        </p:nvCxnSpPr>
        <p:spPr>
          <a:xfrm>
            <a:off x="1479522" y="5046375"/>
            <a:ext cx="28200" cy="50869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20" name="Straight Connector 619"/>
          <p:cNvCxnSpPr>
            <a:stCxn id="559" idx="3"/>
            <a:endCxn id="553" idx="1"/>
          </p:cNvCxnSpPr>
          <p:nvPr/>
        </p:nvCxnSpPr>
        <p:spPr>
          <a:xfrm>
            <a:off x="1610167" y="5657624"/>
            <a:ext cx="1001215" cy="3932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57" name="Rectangular Callout 656"/>
          <p:cNvSpPr/>
          <p:nvPr/>
        </p:nvSpPr>
        <p:spPr>
          <a:xfrm>
            <a:off x="5896941" y="1320961"/>
            <a:ext cx="1910350" cy="575817"/>
          </a:xfrm>
          <a:prstGeom prst="wedgeRectCallout">
            <a:avLst>
              <a:gd name="adj1" fmla="val -35589"/>
              <a:gd name="adj2" fmla="val 12954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u="sng" dirty="0">
                <a:solidFill>
                  <a:schemeClr val="tx1"/>
                </a:solidFill>
                <a:latin typeface="Arial Narrow" panose="020B0606020202030204" pitchFamily="34" charset="0"/>
                <a:cs typeface="Arial" panose="020B0604020202020204" pitchFamily="34" charset="0"/>
              </a:rPr>
              <a:t>MSA</a:t>
            </a:r>
            <a:r>
              <a:rPr lang="en-US" sz="1350" dirty="0">
                <a:solidFill>
                  <a:schemeClr val="tx1"/>
                </a:solidFill>
                <a:latin typeface="Arial Narrow" panose="020B0606020202030204" pitchFamily="34" charset="0"/>
                <a:cs typeface="Arial" panose="020B0604020202020204" pitchFamily="34" charset="0"/>
              </a:rPr>
              <a:t>: Decide the route, s</a:t>
            </a:r>
            <a:r>
              <a:rPr lang="en-US" sz="1350" i="1" dirty="0">
                <a:solidFill>
                  <a:schemeClr val="tx1"/>
                </a:solidFill>
                <a:latin typeface="Arial Narrow" panose="020B0606020202030204" pitchFamily="34" charset="0"/>
                <a:cs typeface="Arial" panose="020B0604020202020204" pitchFamily="34" charset="0"/>
              </a:rPr>
              <a:t>elect mod. format and assign spec. slots</a:t>
            </a:r>
          </a:p>
        </p:txBody>
      </p:sp>
      <p:sp>
        <p:nvSpPr>
          <p:cNvPr id="127" name="Freeform 126"/>
          <p:cNvSpPr/>
          <p:nvPr/>
        </p:nvSpPr>
        <p:spPr>
          <a:xfrm>
            <a:off x="1098612" y="4525947"/>
            <a:ext cx="6371948" cy="1212288"/>
          </a:xfrm>
          <a:custGeom>
            <a:avLst/>
            <a:gdLst>
              <a:gd name="connsiteX0" fmla="*/ 0 w 8495930"/>
              <a:gd name="connsiteY0" fmla="*/ 168676 h 1616384"/>
              <a:gd name="connsiteX1" fmla="*/ 292963 w 8495930"/>
              <a:gd name="connsiteY1" fmla="*/ 301841 h 1616384"/>
              <a:gd name="connsiteX2" fmla="*/ 319596 w 8495930"/>
              <a:gd name="connsiteY2" fmla="*/ 310719 h 1616384"/>
              <a:gd name="connsiteX3" fmla="*/ 346229 w 8495930"/>
              <a:gd name="connsiteY3" fmla="*/ 328474 h 1616384"/>
              <a:gd name="connsiteX4" fmla="*/ 372862 w 8495930"/>
              <a:gd name="connsiteY4" fmla="*/ 337352 h 1616384"/>
              <a:gd name="connsiteX5" fmla="*/ 399495 w 8495930"/>
              <a:gd name="connsiteY5" fmla="*/ 355107 h 1616384"/>
              <a:gd name="connsiteX6" fmla="*/ 426128 w 8495930"/>
              <a:gd name="connsiteY6" fmla="*/ 363985 h 1616384"/>
              <a:gd name="connsiteX7" fmla="*/ 514904 w 8495930"/>
              <a:gd name="connsiteY7" fmla="*/ 399495 h 1616384"/>
              <a:gd name="connsiteX8" fmla="*/ 541537 w 8495930"/>
              <a:gd name="connsiteY8" fmla="*/ 408373 h 1616384"/>
              <a:gd name="connsiteX9" fmla="*/ 568170 w 8495930"/>
              <a:gd name="connsiteY9" fmla="*/ 417251 h 1616384"/>
              <a:gd name="connsiteX10" fmla="*/ 612559 w 8495930"/>
              <a:gd name="connsiteY10" fmla="*/ 443884 h 1616384"/>
              <a:gd name="connsiteX11" fmla="*/ 639192 w 8495930"/>
              <a:gd name="connsiteY11" fmla="*/ 461639 h 1616384"/>
              <a:gd name="connsiteX12" fmla="*/ 692458 w 8495930"/>
              <a:gd name="connsiteY12" fmla="*/ 479394 h 1616384"/>
              <a:gd name="connsiteX13" fmla="*/ 719091 w 8495930"/>
              <a:gd name="connsiteY13" fmla="*/ 488272 h 1616384"/>
              <a:gd name="connsiteX14" fmla="*/ 763479 w 8495930"/>
              <a:gd name="connsiteY14" fmla="*/ 497150 h 1616384"/>
              <a:gd name="connsiteX15" fmla="*/ 816745 w 8495930"/>
              <a:gd name="connsiteY15" fmla="*/ 514905 h 1616384"/>
              <a:gd name="connsiteX16" fmla="*/ 1828800 w 8495930"/>
              <a:gd name="connsiteY16" fmla="*/ 506027 h 1616384"/>
              <a:gd name="connsiteX17" fmla="*/ 1890943 w 8495930"/>
              <a:gd name="connsiteY17" fmla="*/ 497150 h 1616384"/>
              <a:gd name="connsiteX18" fmla="*/ 2041864 w 8495930"/>
              <a:gd name="connsiteY18" fmla="*/ 488272 h 1616384"/>
              <a:gd name="connsiteX19" fmla="*/ 2166151 w 8495930"/>
              <a:gd name="connsiteY19" fmla="*/ 461639 h 1616384"/>
              <a:gd name="connsiteX20" fmla="*/ 2228295 w 8495930"/>
              <a:gd name="connsiteY20" fmla="*/ 435006 h 1616384"/>
              <a:gd name="connsiteX21" fmla="*/ 2317071 w 8495930"/>
              <a:gd name="connsiteY21" fmla="*/ 408373 h 1616384"/>
              <a:gd name="connsiteX22" fmla="*/ 2343704 w 8495930"/>
              <a:gd name="connsiteY22" fmla="*/ 399495 h 1616384"/>
              <a:gd name="connsiteX23" fmla="*/ 2361460 w 8495930"/>
              <a:gd name="connsiteY23" fmla="*/ 381740 h 1616384"/>
              <a:gd name="connsiteX24" fmla="*/ 2414726 w 8495930"/>
              <a:gd name="connsiteY24" fmla="*/ 372862 h 1616384"/>
              <a:gd name="connsiteX25" fmla="*/ 2450236 w 8495930"/>
              <a:gd name="connsiteY25" fmla="*/ 363985 h 1616384"/>
              <a:gd name="connsiteX26" fmla="*/ 2636667 w 8495930"/>
              <a:gd name="connsiteY26" fmla="*/ 337352 h 1616384"/>
              <a:gd name="connsiteX27" fmla="*/ 2698811 w 8495930"/>
              <a:gd name="connsiteY27" fmla="*/ 310719 h 1616384"/>
              <a:gd name="connsiteX28" fmla="*/ 2743200 w 8495930"/>
              <a:gd name="connsiteY28" fmla="*/ 301841 h 1616384"/>
              <a:gd name="connsiteX29" fmla="*/ 2778710 w 8495930"/>
              <a:gd name="connsiteY29" fmla="*/ 284086 h 1616384"/>
              <a:gd name="connsiteX30" fmla="*/ 2823099 w 8495930"/>
              <a:gd name="connsiteY30" fmla="*/ 257453 h 1616384"/>
              <a:gd name="connsiteX31" fmla="*/ 2840854 w 8495930"/>
              <a:gd name="connsiteY31" fmla="*/ 239697 h 1616384"/>
              <a:gd name="connsiteX32" fmla="*/ 2894120 w 8495930"/>
              <a:gd name="connsiteY32" fmla="*/ 221942 h 1616384"/>
              <a:gd name="connsiteX33" fmla="*/ 2956264 w 8495930"/>
              <a:gd name="connsiteY33" fmla="*/ 186431 h 1616384"/>
              <a:gd name="connsiteX34" fmla="*/ 2982897 w 8495930"/>
              <a:gd name="connsiteY34" fmla="*/ 168676 h 1616384"/>
              <a:gd name="connsiteX35" fmla="*/ 3009530 w 8495930"/>
              <a:gd name="connsiteY35" fmla="*/ 159798 h 1616384"/>
              <a:gd name="connsiteX36" fmla="*/ 3036163 w 8495930"/>
              <a:gd name="connsiteY36" fmla="*/ 142043 h 1616384"/>
              <a:gd name="connsiteX37" fmla="*/ 3089429 w 8495930"/>
              <a:gd name="connsiteY37" fmla="*/ 124287 h 1616384"/>
              <a:gd name="connsiteX38" fmla="*/ 3116062 w 8495930"/>
              <a:gd name="connsiteY38" fmla="*/ 115410 h 1616384"/>
              <a:gd name="connsiteX39" fmla="*/ 3160450 w 8495930"/>
              <a:gd name="connsiteY39" fmla="*/ 79899 h 1616384"/>
              <a:gd name="connsiteX40" fmla="*/ 3187083 w 8495930"/>
              <a:gd name="connsiteY40" fmla="*/ 71021 h 1616384"/>
              <a:gd name="connsiteX41" fmla="*/ 3222594 w 8495930"/>
              <a:gd name="connsiteY41" fmla="*/ 53266 h 1616384"/>
              <a:gd name="connsiteX42" fmla="*/ 3249227 w 8495930"/>
              <a:gd name="connsiteY42" fmla="*/ 44388 h 1616384"/>
              <a:gd name="connsiteX43" fmla="*/ 3275860 w 8495930"/>
              <a:gd name="connsiteY43" fmla="*/ 26633 h 1616384"/>
              <a:gd name="connsiteX44" fmla="*/ 3364636 w 8495930"/>
              <a:gd name="connsiteY44" fmla="*/ 0 h 1616384"/>
              <a:gd name="connsiteX45" fmla="*/ 3480046 w 8495930"/>
              <a:gd name="connsiteY45" fmla="*/ 26633 h 1616384"/>
              <a:gd name="connsiteX46" fmla="*/ 3506679 w 8495930"/>
              <a:gd name="connsiteY46" fmla="*/ 53266 h 1616384"/>
              <a:gd name="connsiteX47" fmla="*/ 3551067 w 8495930"/>
              <a:gd name="connsiteY47" fmla="*/ 133165 h 1616384"/>
              <a:gd name="connsiteX48" fmla="*/ 3568823 w 8495930"/>
              <a:gd name="connsiteY48" fmla="*/ 150921 h 1616384"/>
              <a:gd name="connsiteX49" fmla="*/ 3604334 w 8495930"/>
              <a:gd name="connsiteY49" fmla="*/ 195309 h 1616384"/>
              <a:gd name="connsiteX50" fmla="*/ 3613211 w 8495930"/>
              <a:gd name="connsiteY50" fmla="*/ 221942 h 1616384"/>
              <a:gd name="connsiteX51" fmla="*/ 3666477 w 8495930"/>
              <a:gd name="connsiteY51" fmla="*/ 257453 h 1616384"/>
              <a:gd name="connsiteX52" fmla="*/ 3684233 w 8495930"/>
              <a:gd name="connsiteY52" fmla="*/ 284086 h 1616384"/>
              <a:gd name="connsiteX53" fmla="*/ 3764132 w 8495930"/>
              <a:gd name="connsiteY53" fmla="*/ 328474 h 1616384"/>
              <a:gd name="connsiteX54" fmla="*/ 3790765 w 8495930"/>
              <a:gd name="connsiteY54" fmla="*/ 346229 h 1616384"/>
              <a:gd name="connsiteX55" fmla="*/ 3835153 w 8495930"/>
              <a:gd name="connsiteY55" fmla="*/ 355107 h 1616384"/>
              <a:gd name="connsiteX56" fmla="*/ 3888419 w 8495930"/>
              <a:gd name="connsiteY56" fmla="*/ 372862 h 1616384"/>
              <a:gd name="connsiteX57" fmla="*/ 3941685 w 8495930"/>
              <a:gd name="connsiteY57" fmla="*/ 390618 h 1616384"/>
              <a:gd name="connsiteX58" fmla="*/ 3968318 w 8495930"/>
              <a:gd name="connsiteY58" fmla="*/ 399495 h 1616384"/>
              <a:gd name="connsiteX59" fmla="*/ 4234648 w 8495930"/>
              <a:gd name="connsiteY59" fmla="*/ 435006 h 1616384"/>
              <a:gd name="connsiteX60" fmla="*/ 4572000 w 8495930"/>
              <a:gd name="connsiteY60" fmla="*/ 443884 h 1616384"/>
              <a:gd name="connsiteX61" fmla="*/ 6036815 w 8495930"/>
              <a:gd name="connsiteY61" fmla="*/ 435006 h 1616384"/>
              <a:gd name="connsiteX62" fmla="*/ 6516209 w 8495930"/>
              <a:gd name="connsiteY62" fmla="*/ 452761 h 1616384"/>
              <a:gd name="connsiteX63" fmla="*/ 6942337 w 8495930"/>
              <a:gd name="connsiteY63" fmla="*/ 470517 h 1616384"/>
              <a:gd name="connsiteX64" fmla="*/ 7288567 w 8495930"/>
              <a:gd name="connsiteY64" fmla="*/ 470517 h 1616384"/>
              <a:gd name="connsiteX65" fmla="*/ 7386221 w 8495930"/>
              <a:gd name="connsiteY65" fmla="*/ 479394 h 1616384"/>
              <a:gd name="connsiteX66" fmla="*/ 7483875 w 8495930"/>
              <a:gd name="connsiteY66" fmla="*/ 523783 h 1616384"/>
              <a:gd name="connsiteX67" fmla="*/ 7510508 w 8495930"/>
              <a:gd name="connsiteY67" fmla="*/ 541538 h 1616384"/>
              <a:gd name="connsiteX68" fmla="*/ 7537141 w 8495930"/>
              <a:gd name="connsiteY68" fmla="*/ 559293 h 1616384"/>
              <a:gd name="connsiteX69" fmla="*/ 7546019 w 8495930"/>
              <a:gd name="connsiteY69" fmla="*/ 585926 h 1616384"/>
              <a:gd name="connsiteX70" fmla="*/ 7563774 w 8495930"/>
              <a:gd name="connsiteY70" fmla="*/ 603682 h 1616384"/>
              <a:gd name="connsiteX71" fmla="*/ 7572652 w 8495930"/>
              <a:gd name="connsiteY71" fmla="*/ 656948 h 1616384"/>
              <a:gd name="connsiteX72" fmla="*/ 7581530 w 8495930"/>
              <a:gd name="connsiteY72" fmla="*/ 683581 h 1616384"/>
              <a:gd name="connsiteX73" fmla="*/ 7590407 w 8495930"/>
              <a:gd name="connsiteY73" fmla="*/ 719091 h 1616384"/>
              <a:gd name="connsiteX74" fmla="*/ 7581530 w 8495930"/>
              <a:gd name="connsiteY74" fmla="*/ 1180730 h 1616384"/>
              <a:gd name="connsiteX75" fmla="*/ 7590407 w 8495930"/>
              <a:gd name="connsiteY75" fmla="*/ 1216241 h 1616384"/>
              <a:gd name="connsiteX76" fmla="*/ 7608163 w 8495930"/>
              <a:gd name="connsiteY76" fmla="*/ 1242874 h 1616384"/>
              <a:gd name="connsiteX77" fmla="*/ 7643673 w 8495930"/>
              <a:gd name="connsiteY77" fmla="*/ 1322773 h 1616384"/>
              <a:gd name="connsiteX78" fmla="*/ 7670306 w 8495930"/>
              <a:gd name="connsiteY78" fmla="*/ 1340528 h 1616384"/>
              <a:gd name="connsiteX79" fmla="*/ 7688062 w 8495930"/>
              <a:gd name="connsiteY79" fmla="*/ 1367161 h 1616384"/>
              <a:gd name="connsiteX80" fmla="*/ 7714695 w 8495930"/>
              <a:gd name="connsiteY80" fmla="*/ 1376039 h 1616384"/>
              <a:gd name="connsiteX81" fmla="*/ 7776838 w 8495930"/>
              <a:gd name="connsiteY81" fmla="*/ 1402672 h 1616384"/>
              <a:gd name="connsiteX82" fmla="*/ 7821227 w 8495930"/>
              <a:gd name="connsiteY82" fmla="*/ 1411550 h 1616384"/>
              <a:gd name="connsiteX83" fmla="*/ 7874493 w 8495930"/>
              <a:gd name="connsiteY83" fmla="*/ 1429305 h 1616384"/>
              <a:gd name="connsiteX84" fmla="*/ 7910003 w 8495930"/>
              <a:gd name="connsiteY84" fmla="*/ 1438183 h 1616384"/>
              <a:gd name="connsiteX85" fmla="*/ 7989902 w 8495930"/>
              <a:gd name="connsiteY85" fmla="*/ 1473693 h 1616384"/>
              <a:gd name="connsiteX86" fmla="*/ 8016535 w 8495930"/>
              <a:gd name="connsiteY86" fmla="*/ 1482571 h 1616384"/>
              <a:gd name="connsiteX87" fmla="*/ 8123067 w 8495930"/>
              <a:gd name="connsiteY87" fmla="*/ 1500326 h 1616384"/>
              <a:gd name="connsiteX88" fmla="*/ 8176334 w 8495930"/>
              <a:gd name="connsiteY88" fmla="*/ 1518082 h 1616384"/>
              <a:gd name="connsiteX89" fmla="*/ 8211844 w 8495930"/>
              <a:gd name="connsiteY89" fmla="*/ 1526959 h 1616384"/>
              <a:gd name="connsiteX90" fmla="*/ 8265110 w 8495930"/>
              <a:gd name="connsiteY90" fmla="*/ 1544715 h 1616384"/>
              <a:gd name="connsiteX91" fmla="*/ 8300621 w 8495930"/>
              <a:gd name="connsiteY91" fmla="*/ 1553592 h 1616384"/>
              <a:gd name="connsiteX92" fmla="*/ 8327254 w 8495930"/>
              <a:gd name="connsiteY92" fmla="*/ 1562470 h 1616384"/>
              <a:gd name="connsiteX93" fmla="*/ 8362765 w 8495930"/>
              <a:gd name="connsiteY93" fmla="*/ 1571348 h 1616384"/>
              <a:gd name="connsiteX94" fmla="*/ 8416031 w 8495930"/>
              <a:gd name="connsiteY94" fmla="*/ 1589103 h 1616384"/>
              <a:gd name="connsiteX95" fmla="*/ 8469297 w 8495930"/>
              <a:gd name="connsiteY95" fmla="*/ 1615736 h 1616384"/>
              <a:gd name="connsiteX96" fmla="*/ 8495930 w 8495930"/>
              <a:gd name="connsiteY96" fmla="*/ 1615736 h 161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495930" h="1616384">
                <a:moveTo>
                  <a:pt x="0" y="168676"/>
                </a:moveTo>
                <a:lnTo>
                  <a:pt x="292963" y="301841"/>
                </a:lnTo>
                <a:cubicBezTo>
                  <a:pt x="301514" y="305642"/>
                  <a:pt x="311226" y="306534"/>
                  <a:pt x="319596" y="310719"/>
                </a:cubicBezTo>
                <a:cubicBezTo>
                  <a:pt x="329139" y="315491"/>
                  <a:pt x="336686" y="323702"/>
                  <a:pt x="346229" y="328474"/>
                </a:cubicBezTo>
                <a:cubicBezTo>
                  <a:pt x="354599" y="332659"/>
                  <a:pt x="364492" y="333167"/>
                  <a:pt x="372862" y="337352"/>
                </a:cubicBezTo>
                <a:cubicBezTo>
                  <a:pt x="382405" y="342124"/>
                  <a:pt x="389952" y="350335"/>
                  <a:pt x="399495" y="355107"/>
                </a:cubicBezTo>
                <a:cubicBezTo>
                  <a:pt x="407865" y="359292"/>
                  <a:pt x="417527" y="360299"/>
                  <a:pt x="426128" y="363985"/>
                </a:cubicBezTo>
                <a:cubicBezTo>
                  <a:pt x="517564" y="403172"/>
                  <a:pt x="393665" y="359082"/>
                  <a:pt x="514904" y="399495"/>
                </a:cubicBezTo>
                <a:lnTo>
                  <a:pt x="541537" y="408373"/>
                </a:lnTo>
                <a:lnTo>
                  <a:pt x="568170" y="417251"/>
                </a:lnTo>
                <a:cubicBezTo>
                  <a:pt x="602851" y="451931"/>
                  <a:pt x="566461" y="420835"/>
                  <a:pt x="612559" y="443884"/>
                </a:cubicBezTo>
                <a:cubicBezTo>
                  <a:pt x="622102" y="448656"/>
                  <a:pt x="629442" y="457306"/>
                  <a:pt x="639192" y="461639"/>
                </a:cubicBezTo>
                <a:cubicBezTo>
                  <a:pt x="656295" y="469240"/>
                  <a:pt x="674703" y="473476"/>
                  <a:pt x="692458" y="479394"/>
                </a:cubicBezTo>
                <a:cubicBezTo>
                  <a:pt x="701336" y="482353"/>
                  <a:pt x="709915" y="486437"/>
                  <a:pt x="719091" y="488272"/>
                </a:cubicBezTo>
                <a:cubicBezTo>
                  <a:pt x="733887" y="491231"/>
                  <a:pt x="748922" y="493180"/>
                  <a:pt x="763479" y="497150"/>
                </a:cubicBezTo>
                <a:cubicBezTo>
                  <a:pt x="781535" y="502074"/>
                  <a:pt x="816745" y="514905"/>
                  <a:pt x="816745" y="514905"/>
                </a:cubicBezTo>
                <a:lnTo>
                  <a:pt x="1828800" y="506027"/>
                </a:lnTo>
                <a:cubicBezTo>
                  <a:pt x="1849722" y="505681"/>
                  <a:pt x="1870091" y="498888"/>
                  <a:pt x="1890943" y="497150"/>
                </a:cubicBezTo>
                <a:cubicBezTo>
                  <a:pt x="1941163" y="492965"/>
                  <a:pt x="1991557" y="491231"/>
                  <a:pt x="2041864" y="488272"/>
                </a:cubicBezTo>
                <a:cubicBezTo>
                  <a:pt x="2075842" y="481477"/>
                  <a:pt x="2128356" y="472438"/>
                  <a:pt x="2166151" y="461639"/>
                </a:cubicBezTo>
                <a:cubicBezTo>
                  <a:pt x="2216160" y="447350"/>
                  <a:pt x="2169111" y="458679"/>
                  <a:pt x="2228295" y="435006"/>
                </a:cubicBezTo>
                <a:cubicBezTo>
                  <a:pt x="2281037" y="413910"/>
                  <a:pt x="2271292" y="421453"/>
                  <a:pt x="2317071" y="408373"/>
                </a:cubicBezTo>
                <a:cubicBezTo>
                  <a:pt x="2326069" y="405802"/>
                  <a:pt x="2334826" y="402454"/>
                  <a:pt x="2343704" y="399495"/>
                </a:cubicBezTo>
                <a:cubicBezTo>
                  <a:pt x="2349623" y="393577"/>
                  <a:pt x="2353623" y="384679"/>
                  <a:pt x="2361460" y="381740"/>
                </a:cubicBezTo>
                <a:cubicBezTo>
                  <a:pt x="2378314" y="375420"/>
                  <a:pt x="2397075" y="376392"/>
                  <a:pt x="2414726" y="372862"/>
                </a:cubicBezTo>
                <a:cubicBezTo>
                  <a:pt x="2426690" y="370469"/>
                  <a:pt x="2438170" y="365795"/>
                  <a:pt x="2450236" y="363985"/>
                </a:cubicBezTo>
                <a:cubicBezTo>
                  <a:pt x="2502306" y="356174"/>
                  <a:pt x="2578676" y="351849"/>
                  <a:pt x="2636667" y="337352"/>
                </a:cubicBezTo>
                <a:cubicBezTo>
                  <a:pt x="2698721" y="321839"/>
                  <a:pt x="2622596" y="336124"/>
                  <a:pt x="2698811" y="310719"/>
                </a:cubicBezTo>
                <a:cubicBezTo>
                  <a:pt x="2713126" y="305947"/>
                  <a:pt x="2728404" y="304800"/>
                  <a:pt x="2743200" y="301841"/>
                </a:cubicBezTo>
                <a:cubicBezTo>
                  <a:pt x="2755037" y="295923"/>
                  <a:pt x="2767699" y="291427"/>
                  <a:pt x="2778710" y="284086"/>
                </a:cubicBezTo>
                <a:cubicBezTo>
                  <a:pt x="2827453" y="251590"/>
                  <a:pt x="2761280" y="278058"/>
                  <a:pt x="2823099" y="257453"/>
                </a:cubicBezTo>
                <a:cubicBezTo>
                  <a:pt x="2829017" y="251534"/>
                  <a:pt x="2833368" y="243440"/>
                  <a:pt x="2840854" y="239697"/>
                </a:cubicBezTo>
                <a:cubicBezTo>
                  <a:pt x="2857594" y="231327"/>
                  <a:pt x="2894120" y="221942"/>
                  <a:pt x="2894120" y="221942"/>
                </a:cubicBezTo>
                <a:cubicBezTo>
                  <a:pt x="2944715" y="171347"/>
                  <a:pt x="2893670" y="213257"/>
                  <a:pt x="2956264" y="186431"/>
                </a:cubicBezTo>
                <a:cubicBezTo>
                  <a:pt x="2966071" y="182228"/>
                  <a:pt x="2973354" y="173448"/>
                  <a:pt x="2982897" y="168676"/>
                </a:cubicBezTo>
                <a:cubicBezTo>
                  <a:pt x="2991267" y="164491"/>
                  <a:pt x="3001160" y="163983"/>
                  <a:pt x="3009530" y="159798"/>
                </a:cubicBezTo>
                <a:cubicBezTo>
                  <a:pt x="3019073" y="155026"/>
                  <a:pt x="3026413" y="146376"/>
                  <a:pt x="3036163" y="142043"/>
                </a:cubicBezTo>
                <a:cubicBezTo>
                  <a:pt x="3053266" y="134442"/>
                  <a:pt x="3071674" y="130205"/>
                  <a:pt x="3089429" y="124287"/>
                </a:cubicBezTo>
                <a:lnTo>
                  <a:pt x="3116062" y="115410"/>
                </a:lnTo>
                <a:cubicBezTo>
                  <a:pt x="3132578" y="98894"/>
                  <a:pt x="3138050" y="91099"/>
                  <a:pt x="3160450" y="79899"/>
                </a:cubicBezTo>
                <a:cubicBezTo>
                  <a:pt x="3168820" y="75714"/>
                  <a:pt x="3178482" y="74707"/>
                  <a:pt x="3187083" y="71021"/>
                </a:cubicBezTo>
                <a:cubicBezTo>
                  <a:pt x="3199247" y="65808"/>
                  <a:pt x="3210430" y="58479"/>
                  <a:pt x="3222594" y="53266"/>
                </a:cubicBezTo>
                <a:cubicBezTo>
                  <a:pt x="3231195" y="49580"/>
                  <a:pt x="3240857" y="48573"/>
                  <a:pt x="3249227" y="44388"/>
                </a:cubicBezTo>
                <a:cubicBezTo>
                  <a:pt x="3258770" y="39616"/>
                  <a:pt x="3266110" y="30966"/>
                  <a:pt x="3275860" y="26633"/>
                </a:cubicBezTo>
                <a:cubicBezTo>
                  <a:pt x="3303645" y="14284"/>
                  <a:pt x="3335126" y="7378"/>
                  <a:pt x="3364636" y="0"/>
                </a:cubicBezTo>
                <a:cubicBezTo>
                  <a:pt x="3431480" y="6685"/>
                  <a:pt x="3440345" y="-6451"/>
                  <a:pt x="3480046" y="26633"/>
                </a:cubicBezTo>
                <a:cubicBezTo>
                  <a:pt x="3489691" y="34670"/>
                  <a:pt x="3497801" y="44388"/>
                  <a:pt x="3506679" y="53266"/>
                </a:cubicBezTo>
                <a:cubicBezTo>
                  <a:pt x="3517843" y="86756"/>
                  <a:pt x="3520543" y="102641"/>
                  <a:pt x="3551067" y="133165"/>
                </a:cubicBezTo>
                <a:cubicBezTo>
                  <a:pt x="3556986" y="139084"/>
                  <a:pt x="3563594" y="144385"/>
                  <a:pt x="3568823" y="150921"/>
                </a:cubicBezTo>
                <a:cubicBezTo>
                  <a:pt x="3613615" y="206911"/>
                  <a:pt x="3561466" y="152443"/>
                  <a:pt x="3604334" y="195309"/>
                </a:cubicBezTo>
                <a:cubicBezTo>
                  <a:pt x="3607293" y="204187"/>
                  <a:pt x="3608020" y="214156"/>
                  <a:pt x="3613211" y="221942"/>
                </a:cubicBezTo>
                <a:cubicBezTo>
                  <a:pt x="3632210" y="250442"/>
                  <a:pt x="3638555" y="248145"/>
                  <a:pt x="3666477" y="257453"/>
                </a:cubicBezTo>
                <a:cubicBezTo>
                  <a:pt x="3672396" y="266331"/>
                  <a:pt x="3676203" y="277060"/>
                  <a:pt x="3684233" y="284086"/>
                </a:cubicBezTo>
                <a:cubicBezTo>
                  <a:pt x="3758874" y="349396"/>
                  <a:pt x="3711296" y="302056"/>
                  <a:pt x="3764132" y="328474"/>
                </a:cubicBezTo>
                <a:cubicBezTo>
                  <a:pt x="3773675" y="333246"/>
                  <a:pt x="3780775" y="342483"/>
                  <a:pt x="3790765" y="346229"/>
                </a:cubicBezTo>
                <a:cubicBezTo>
                  <a:pt x="3804893" y="351527"/>
                  <a:pt x="3820596" y="351137"/>
                  <a:pt x="3835153" y="355107"/>
                </a:cubicBezTo>
                <a:cubicBezTo>
                  <a:pt x="3853209" y="360031"/>
                  <a:pt x="3870664" y="366944"/>
                  <a:pt x="3888419" y="372862"/>
                </a:cubicBezTo>
                <a:lnTo>
                  <a:pt x="3941685" y="390618"/>
                </a:lnTo>
                <a:cubicBezTo>
                  <a:pt x="3950563" y="393577"/>
                  <a:pt x="3959142" y="397660"/>
                  <a:pt x="3968318" y="399495"/>
                </a:cubicBezTo>
                <a:cubicBezTo>
                  <a:pt x="4070741" y="419980"/>
                  <a:pt x="4115125" y="431861"/>
                  <a:pt x="4234648" y="435006"/>
                </a:cubicBezTo>
                <a:lnTo>
                  <a:pt x="4572000" y="443884"/>
                </a:lnTo>
                <a:cubicBezTo>
                  <a:pt x="5752740" y="423700"/>
                  <a:pt x="5264483" y="418915"/>
                  <a:pt x="6036815" y="435006"/>
                </a:cubicBezTo>
                <a:cubicBezTo>
                  <a:pt x="6289544" y="456068"/>
                  <a:pt x="6029907" y="436551"/>
                  <a:pt x="6516209" y="452761"/>
                </a:cubicBezTo>
                <a:lnTo>
                  <a:pt x="6942337" y="470517"/>
                </a:lnTo>
                <a:cubicBezTo>
                  <a:pt x="7102390" y="497190"/>
                  <a:pt x="6921074" y="470517"/>
                  <a:pt x="7288567" y="470517"/>
                </a:cubicBezTo>
                <a:cubicBezTo>
                  <a:pt x="7321253" y="470517"/>
                  <a:pt x="7353670" y="476435"/>
                  <a:pt x="7386221" y="479394"/>
                </a:cubicBezTo>
                <a:cubicBezTo>
                  <a:pt x="7451535" y="492457"/>
                  <a:pt x="7418053" y="479902"/>
                  <a:pt x="7483875" y="523783"/>
                </a:cubicBezTo>
                <a:lnTo>
                  <a:pt x="7510508" y="541538"/>
                </a:lnTo>
                <a:lnTo>
                  <a:pt x="7537141" y="559293"/>
                </a:lnTo>
                <a:cubicBezTo>
                  <a:pt x="7540100" y="568171"/>
                  <a:pt x="7541204" y="577902"/>
                  <a:pt x="7546019" y="585926"/>
                </a:cubicBezTo>
                <a:cubicBezTo>
                  <a:pt x="7550325" y="593103"/>
                  <a:pt x="7560835" y="595845"/>
                  <a:pt x="7563774" y="603682"/>
                </a:cubicBezTo>
                <a:cubicBezTo>
                  <a:pt x="7570094" y="620536"/>
                  <a:pt x="7568747" y="639376"/>
                  <a:pt x="7572652" y="656948"/>
                </a:cubicBezTo>
                <a:cubicBezTo>
                  <a:pt x="7574682" y="666083"/>
                  <a:pt x="7578959" y="674583"/>
                  <a:pt x="7581530" y="683581"/>
                </a:cubicBezTo>
                <a:cubicBezTo>
                  <a:pt x="7584882" y="695312"/>
                  <a:pt x="7587448" y="707254"/>
                  <a:pt x="7590407" y="719091"/>
                </a:cubicBezTo>
                <a:cubicBezTo>
                  <a:pt x="7587448" y="872971"/>
                  <a:pt x="7581530" y="1026822"/>
                  <a:pt x="7581530" y="1180730"/>
                </a:cubicBezTo>
                <a:cubicBezTo>
                  <a:pt x="7581530" y="1192931"/>
                  <a:pt x="7585601" y="1205026"/>
                  <a:pt x="7590407" y="1216241"/>
                </a:cubicBezTo>
                <a:cubicBezTo>
                  <a:pt x="7594610" y="1226048"/>
                  <a:pt x="7602244" y="1233996"/>
                  <a:pt x="7608163" y="1242874"/>
                </a:cubicBezTo>
                <a:cubicBezTo>
                  <a:pt x="7616953" y="1269244"/>
                  <a:pt x="7622571" y="1301671"/>
                  <a:pt x="7643673" y="1322773"/>
                </a:cubicBezTo>
                <a:cubicBezTo>
                  <a:pt x="7651218" y="1330318"/>
                  <a:pt x="7661428" y="1334610"/>
                  <a:pt x="7670306" y="1340528"/>
                </a:cubicBezTo>
                <a:cubicBezTo>
                  <a:pt x="7676225" y="1349406"/>
                  <a:pt x="7679730" y="1360496"/>
                  <a:pt x="7688062" y="1367161"/>
                </a:cubicBezTo>
                <a:cubicBezTo>
                  <a:pt x="7695369" y="1373007"/>
                  <a:pt x="7706094" y="1372353"/>
                  <a:pt x="7714695" y="1376039"/>
                </a:cubicBezTo>
                <a:cubicBezTo>
                  <a:pt x="7750262" y="1391282"/>
                  <a:pt x="7743529" y="1394344"/>
                  <a:pt x="7776838" y="1402672"/>
                </a:cubicBezTo>
                <a:cubicBezTo>
                  <a:pt x="7791477" y="1406332"/>
                  <a:pt x="7806669" y="1407580"/>
                  <a:pt x="7821227" y="1411550"/>
                </a:cubicBezTo>
                <a:cubicBezTo>
                  <a:pt x="7839283" y="1416474"/>
                  <a:pt x="7856336" y="1424766"/>
                  <a:pt x="7874493" y="1429305"/>
                </a:cubicBezTo>
                <a:lnTo>
                  <a:pt x="7910003" y="1438183"/>
                </a:lnTo>
                <a:cubicBezTo>
                  <a:pt x="7952209" y="1466320"/>
                  <a:pt x="7926513" y="1452563"/>
                  <a:pt x="7989902" y="1473693"/>
                </a:cubicBezTo>
                <a:cubicBezTo>
                  <a:pt x="7998780" y="1476652"/>
                  <a:pt x="8007271" y="1481248"/>
                  <a:pt x="8016535" y="1482571"/>
                </a:cubicBezTo>
                <a:cubicBezTo>
                  <a:pt x="8043200" y="1486380"/>
                  <a:pt x="8094516" y="1492539"/>
                  <a:pt x="8123067" y="1500326"/>
                </a:cubicBezTo>
                <a:cubicBezTo>
                  <a:pt x="8141124" y="1505251"/>
                  <a:pt x="8158177" y="1513543"/>
                  <a:pt x="8176334" y="1518082"/>
                </a:cubicBezTo>
                <a:cubicBezTo>
                  <a:pt x="8188171" y="1521041"/>
                  <a:pt x="8200158" y="1523453"/>
                  <a:pt x="8211844" y="1526959"/>
                </a:cubicBezTo>
                <a:cubicBezTo>
                  <a:pt x="8229771" y="1532337"/>
                  <a:pt x="8246953" y="1540176"/>
                  <a:pt x="8265110" y="1544715"/>
                </a:cubicBezTo>
                <a:cubicBezTo>
                  <a:pt x="8276947" y="1547674"/>
                  <a:pt x="8288889" y="1550240"/>
                  <a:pt x="8300621" y="1553592"/>
                </a:cubicBezTo>
                <a:cubicBezTo>
                  <a:pt x="8309619" y="1556163"/>
                  <a:pt x="8318256" y="1559899"/>
                  <a:pt x="8327254" y="1562470"/>
                </a:cubicBezTo>
                <a:cubicBezTo>
                  <a:pt x="8338986" y="1565822"/>
                  <a:pt x="8351078" y="1567842"/>
                  <a:pt x="8362765" y="1571348"/>
                </a:cubicBezTo>
                <a:cubicBezTo>
                  <a:pt x="8380691" y="1576726"/>
                  <a:pt x="8400458" y="1578722"/>
                  <a:pt x="8416031" y="1589103"/>
                </a:cubicBezTo>
                <a:cubicBezTo>
                  <a:pt x="8436480" y="1602736"/>
                  <a:pt x="8444795" y="1611652"/>
                  <a:pt x="8469297" y="1615736"/>
                </a:cubicBezTo>
                <a:cubicBezTo>
                  <a:pt x="8478054" y="1617196"/>
                  <a:pt x="8487052" y="1615736"/>
                  <a:pt x="8495930" y="1615736"/>
                </a:cubicBezTo>
              </a:path>
            </a:pathLst>
          </a:custGeom>
          <a:noFill/>
          <a:ln w="38100">
            <a:solidFill>
              <a:srgbClr val="FF0000"/>
            </a:solidFill>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2" name="Freeform 671"/>
          <p:cNvSpPr/>
          <p:nvPr/>
        </p:nvSpPr>
        <p:spPr>
          <a:xfrm>
            <a:off x="1118159" y="4739154"/>
            <a:ext cx="6285390" cy="1185169"/>
          </a:xfrm>
          <a:custGeom>
            <a:avLst/>
            <a:gdLst>
              <a:gd name="connsiteX0" fmla="*/ 0 w 8380520"/>
              <a:gd name="connsiteY0" fmla="*/ 0 h 1580225"/>
              <a:gd name="connsiteX1" fmla="*/ 79899 w 8380520"/>
              <a:gd name="connsiteY1" fmla="*/ 26633 h 1580225"/>
              <a:gd name="connsiteX2" fmla="*/ 124287 w 8380520"/>
              <a:gd name="connsiteY2" fmla="*/ 44388 h 1580225"/>
              <a:gd name="connsiteX3" fmla="*/ 168675 w 8380520"/>
              <a:gd name="connsiteY3" fmla="*/ 53266 h 1580225"/>
              <a:gd name="connsiteX4" fmla="*/ 204186 w 8380520"/>
              <a:gd name="connsiteY4" fmla="*/ 71021 h 1580225"/>
              <a:gd name="connsiteX5" fmla="*/ 257452 w 8380520"/>
              <a:gd name="connsiteY5" fmla="*/ 88777 h 1580225"/>
              <a:gd name="connsiteX6" fmla="*/ 310718 w 8380520"/>
              <a:gd name="connsiteY6" fmla="*/ 115410 h 1580225"/>
              <a:gd name="connsiteX7" fmla="*/ 328473 w 8380520"/>
              <a:gd name="connsiteY7" fmla="*/ 142043 h 1580225"/>
              <a:gd name="connsiteX8" fmla="*/ 346229 w 8380520"/>
              <a:gd name="connsiteY8" fmla="*/ 159798 h 1580225"/>
              <a:gd name="connsiteX9" fmla="*/ 355106 w 8380520"/>
              <a:gd name="connsiteY9" fmla="*/ 186431 h 1580225"/>
              <a:gd name="connsiteX10" fmla="*/ 372862 w 8380520"/>
              <a:gd name="connsiteY10" fmla="*/ 213064 h 1580225"/>
              <a:gd name="connsiteX11" fmla="*/ 408372 w 8380520"/>
              <a:gd name="connsiteY11" fmla="*/ 301841 h 1580225"/>
              <a:gd name="connsiteX12" fmla="*/ 417250 w 8380520"/>
              <a:gd name="connsiteY12" fmla="*/ 435006 h 1580225"/>
              <a:gd name="connsiteX13" fmla="*/ 426128 w 8380520"/>
              <a:gd name="connsiteY13" fmla="*/ 710213 h 1580225"/>
              <a:gd name="connsiteX14" fmla="*/ 435005 w 8380520"/>
              <a:gd name="connsiteY14" fmla="*/ 790113 h 1580225"/>
              <a:gd name="connsiteX15" fmla="*/ 443883 w 8380520"/>
              <a:gd name="connsiteY15" fmla="*/ 887767 h 1580225"/>
              <a:gd name="connsiteX16" fmla="*/ 479394 w 8380520"/>
              <a:gd name="connsiteY16" fmla="*/ 994299 h 1580225"/>
              <a:gd name="connsiteX17" fmla="*/ 497149 w 8380520"/>
              <a:gd name="connsiteY17" fmla="*/ 1020932 h 1580225"/>
              <a:gd name="connsiteX18" fmla="*/ 523782 w 8380520"/>
              <a:gd name="connsiteY18" fmla="*/ 1038687 h 1580225"/>
              <a:gd name="connsiteX19" fmla="*/ 541537 w 8380520"/>
              <a:gd name="connsiteY19" fmla="*/ 1056443 h 1580225"/>
              <a:gd name="connsiteX20" fmla="*/ 603681 w 8380520"/>
              <a:gd name="connsiteY20" fmla="*/ 1074198 h 1580225"/>
              <a:gd name="connsiteX21" fmla="*/ 736846 w 8380520"/>
              <a:gd name="connsiteY21" fmla="*/ 1083076 h 1580225"/>
              <a:gd name="connsiteX22" fmla="*/ 852256 w 8380520"/>
              <a:gd name="connsiteY22" fmla="*/ 1091953 h 1580225"/>
              <a:gd name="connsiteX23" fmla="*/ 1154097 w 8380520"/>
              <a:gd name="connsiteY23" fmla="*/ 1100831 h 1580225"/>
              <a:gd name="connsiteX24" fmla="*/ 1988598 w 8380520"/>
              <a:gd name="connsiteY24" fmla="*/ 1118586 h 1580225"/>
              <a:gd name="connsiteX25" fmla="*/ 2503502 w 8380520"/>
              <a:gd name="connsiteY25" fmla="*/ 1136342 h 1580225"/>
              <a:gd name="connsiteX26" fmla="*/ 2787588 w 8380520"/>
              <a:gd name="connsiteY26" fmla="*/ 1145219 h 1580225"/>
              <a:gd name="connsiteX27" fmla="*/ 3329126 w 8380520"/>
              <a:gd name="connsiteY27" fmla="*/ 1162975 h 1580225"/>
              <a:gd name="connsiteX28" fmla="*/ 4323425 w 8380520"/>
              <a:gd name="connsiteY28" fmla="*/ 1171852 h 1580225"/>
              <a:gd name="connsiteX29" fmla="*/ 4944862 w 8380520"/>
              <a:gd name="connsiteY29" fmla="*/ 1198485 h 1580225"/>
              <a:gd name="connsiteX30" fmla="*/ 5202314 w 8380520"/>
              <a:gd name="connsiteY30" fmla="*/ 1216241 h 1580225"/>
              <a:gd name="connsiteX31" fmla="*/ 6782539 w 8380520"/>
              <a:gd name="connsiteY31" fmla="*/ 1225118 h 1580225"/>
              <a:gd name="connsiteX32" fmla="*/ 6826928 w 8380520"/>
              <a:gd name="connsiteY32" fmla="*/ 1242874 h 1580225"/>
              <a:gd name="connsiteX33" fmla="*/ 6951215 w 8380520"/>
              <a:gd name="connsiteY33" fmla="*/ 1251751 h 1580225"/>
              <a:gd name="connsiteX34" fmla="*/ 7031114 w 8380520"/>
              <a:gd name="connsiteY34" fmla="*/ 1260629 h 1580225"/>
              <a:gd name="connsiteX35" fmla="*/ 7066625 w 8380520"/>
              <a:gd name="connsiteY35" fmla="*/ 1269507 h 1580225"/>
              <a:gd name="connsiteX36" fmla="*/ 7412854 w 8380520"/>
              <a:gd name="connsiteY36" fmla="*/ 1296140 h 1580225"/>
              <a:gd name="connsiteX37" fmla="*/ 7510508 w 8380520"/>
              <a:gd name="connsiteY37" fmla="*/ 1305017 h 1580225"/>
              <a:gd name="connsiteX38" fmla="*/ 7599285 w 8380520"/>
              <a:gd name="connsiteY38" fmla="*/ 1331650 h 1580225"/>
              <a:gd name="connsiteX39" fmla="*/ 7625918 w 8380520"/>
              <a:gd name="connsiteY39" fmla="*/ 1340528 h 1580225"/>
              <a:gd name="connsiteX40" fmla="*/ 7661429 w 8380520"/>
              <a:gd name="connsiteY40" fmla="*/ 1349406 h 1580225"/>
              <a:gd name="connsiteX41" fmla="*/ 7696939 w 8380520"/>
              <a:gd name="connsiteY41" fmla="*/ 1367161 h 1580225"/>
              <a:gd name="connsiteX42" fmla="*/ 7723572 w 8380520"/>
              <a:gd name="connsiteY42" fmla="*/ 1376039 h 1580225"/>
              <a:gd name="connsiteX43" fmla="*/ 7741328 w 8380520"/>
              <a:gd name="connsiteY43" fmla="*/ 1393794 h 1580225"/>
              <a:gd name="connsiteX44" fmla="*/ 7830104 w 8380520"/>
              <a:gd name="connsiteY44" fmla="*/ 1420427 h 1580225"/>
              <a:gd name="connsiteX45" fmla="*/ 7856737 w 8380520"/>
              <a:gd name="connsiteY45" fmla="*/ 1429305 h 1580225"/>
              <a:gd name="connsiteX46" fmla="*/ 7883370 w 8380520"/>
              <a:gd name="connsiteY46" fmla="*/ 1447060 h 1580225"/>
              <a:gd name="connsiteX47" fmla="*/ 7927759 w 8380520"/>
              <a:gd name="connsiteY47" fmla="*/ 1455938 h 1580225"/>
              <a:gd name="connsiteX48" fmla="*/ 8007658 w 8380520"/>
              <a:gd name="connsiteY48" fmla="*/ 1482571 h 1580225"/>
              <a:gd name="connsiteX49" fmla="*/ 8034291 w 8380520"/>
              <a:gd name="connsiteY49" fmla="*/ 1491448 h 1580225"/>
              <a:gd name="connsiteX50" fmla="*/ 8131945 w 8380520"/>
              <a:gd name="connsiteY50" fmla="*/ 1500326 h 1580225"/>
              <a:gd name="connsiteX51" fmla="*/ 8202967 w 8380520"/>
              <a:gd name="connsiteY51" fmla="*/ 1518081 h 1580225"/>
              <a:gd name="connsiteX52" fmla="*/ 8256233 w 8380520"/>
              <a:gd name="connsiteY52" fmla="*/ 1535837 h 1580225"/>
              <a:gd name="connsiteX53" fmla="*/ 8282866 w 8380520"/>
              <a:gd name="connsiteY53" fmla="*/ 1544714 h 1580225"/>
              <a:gd name="connsiteX54" fmla="*/ 8309499 w 8380520"/>
              <a:gd name="connsiteY54" fmla="*/ 1553592 h 1580225"/>
              <a:gd name="connsiteX55" fmla="*/ 8371642 w 8380520"/>
              <a:gd name="connsiteY55" fmla="*/ 1571347 h 1580225"/>
              <a:gd name="connsiteX56" fmla="*/ 8380520 w 8380520"/>
              <a:gd name="connsiteY56" fmla="*/ 1580225 h 158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380520" h="1580225">
                <a:moveTo>
                  <a:pt x="0" y="0"/>
                </a:moveTo>
                <a:cubicBezTo>
                  <a:pt x="26633" y="8878"/>
                  <a:pt x="53833" y="16207"/>
                  <a:pt x="79899" y="26633"/>
                </a:cubicBezTo>
                <a:cubicBezTo>
                  <a:pt x="94695" y="32551"/>
                  <a:pt x="109023" y="39809"/>
                  <a:pt x="124287" y="44388"/>
                </a:cubicBezTo>
                <a:cubicBezTo>
                  <a:pt x="138740" y="48724"/>
                  <a:pt x="153879" y="50307"/>
                  <a:pt x="168675" y="53266"/>
                </a:cubicBezTo>
                <a:cubicBezTo>
                  <a:pt x="180512" y="59184"/>
                  <a:pt x="191898" y="66106"/>
                  <a:pt x="204186" y="71021"/>
                </a:cubicBezTo>
                <a:cubicBezTo>
                  <a:pt x="221563" y="77972"/>
                  <a:pt x="241879" y="78395"/>
                  <a:pt x="257452" y="88777"/>
                </a:cubicBezTo>
                <a:cubicBezTo>
                  <a:pt x="291871" y="111723"/>
                  <a:pt x="273963" y="103158"/>
                  <a:pt x="310718" y="115410"/>
                </a:cubicBezTo>
                <a:cubicBezTo>
                  <a:pt x="316636" y="124288"/>
                  <a:pt x="321808" y="133712"/>
                  <a:pt x="328473" y="142043"/>
                </a:cubicBezTo>
                <a:cubicBezTo>
                  <a:pt x="333702" y="148579"/>
                  <a:pt x="341923" y="152621"/>
                  <a:pt x="346229" y="159798"/>
                </a:cubicBezTo>
                <a:cubicBezTo>
                  <a:pt x="351044" y="167822"/>
                  <a:pt x="350921" y="178061"/>
                  <a:pt x="355106" y="186431"/>
                </a:cubicBezTo>
                <a:cubicBezTo>
                  <a:pt x="359878" y="195974"/>
                  <a:pt x="366943" y="204186"/>
                  <a:pt x="372862" y="213064"/>
                </a:cubicBezTo>
                <a:cubicBezTo>
                  <a:pt x="394802" y="278885"/>
                  <a:pt x="382247" y="249590"/>
                  <a:pt x="408372" y="301841"/>
                </a:cubicBezTo>
                <a:cubicBezTo>
                  <a:pt x="411331" y="346229"/>
                  <a:pt x="415318" y="390561"/>
                  <a:pt x="417250" y="435006"/>
                </a:cubicBezTo>
                <a:cubicBezTo>
                  <a:pt x="421237" y="526703"/>
                  <a:pt x="421545" y="618544"/>
                  <a:pt x="426128" y="710213"/>
                </a:cubicBezTo>
                <a:cubicBezTo>
                  <a:pt x="427466" y="736977"/>
                  <a:pt x="432339" y="763449"/>
                  <a:pt x="435005" y="790113"/>
                </a:cubicBezTo>
                <a:cubicBezTo>
                  <a:pt x="438257" y="822636"/>
                  <a:pt x="438785" y="855481"/>
                  <a:pt x="443883" y="887767"/>
                </a:cubicBezTo>
                <a:cubicBezTo>
                  <a:pt x="451292" y="934692"/>
                  <a:pt x="458076" y="956993"/>
                  <a:pt x="479394" y="994299"/>
                </a:cubicBezTo>
                <a:cubicBezTo>
                  <a:pt x="484688" y="1003563"/>
                  <a:pt x="489604" y="1013387"/>
                  <a:pt x="497149" y="1020932"/>
                </a:cubicBezTo>
                <a:cubicBezTo>
                  <a:pt x="504694" y="1028477"/>
                  <a:pt x="515451" y="1032022"/>
                  <a:pt x="523782" y="1038687"/>
                </a:cubicBezTo>
                <a:cubicBezTo>
                  <a:pt x="530318" y="1043916"/>
                  <a:pt x="534360" y="1052137"/>
                  <a:pt x="541537" y="1056443"/>
                </a:cubicBezTo>
                <a:cubicBezTo>
                  <a:pt x="549144" y="1061007"/>
                  <a:pt x="598992" y="1073704"/>
                  <a:pt x="603681" y="1074198"/>
                </a:cubicBezTo>
                <a:cubicBezTo>
                  <a:pt x="647923" y="1078855"/>
                  <a:pt x="692472" y="1079907"/>
                  <a:pt x="736846" y="1083076"/>
                </a:cubicBezTo>
                <a:cubicBezTo>
                  <a:pt x="775332" y="1085825"/>
                  <a:pt x="813707" y="1090313"/>
                  <a:pt x="852256" y="1091953"/>
                </a:cubicBezTo>
                <a:cubicBezTo>
                  <a:pt x="952822" y="1096232"/>
                  <a:pt x="1053483" y="1097872"/>
                  <a:pt x="1154097" y="1100831"/>
                </a:cubicBezTo>
                <a:cubicBezTo>
                  <a:pt x="1518195" y="1128840"/>
                  <a:pt x="1170789" y="1104607"/>
                  <a:pt x="1988598" y="1118586"/>
                </a:cubicBezTo>
                <a:cubicBezTo>
                  <a:pt x="2375556" y="1125201"/>
                  <a:pt x="2200375" y="1125115"/>
                  <a:pt x="2503502" y="1136342"/>
                </a:cubicBezTo>
                <a:lnTo>
                  <a:pt x="2787588" y="1145219"/>
                </a:lnTo>
                <a:cubicBezTo>
                  <a:pt x="2985865" y="1194790"/>
                  <a:pt x="2823325" y="1156989"/>
                  <a:pt x="3329126" y="1162975"/>
                </a:cubicBezTo>
                <a:lnTo>
                  <a:pt x="4323425" y="1171852"/>
                </a:lnTo>
                <a:cubicBezTo>
                  <a:pt x="4722314" y="1209843"/>
                  <a:pt x="4289275" y="1173270"/>
                  <a:pt x="4944862" y="1198485"/>
                </a:cubicBezTo>
                <a:cubicBezTo>
                  <a:pt x="5030820" y="1201791"/>
                  <a:pt x="5116294" y="1215758"/>
                  <a:pt x="5202314" y="1216241"/>
                </a:cubicBezTo>
                <a:lnTo>
                  <a:pt x="6782539" y="1225118"/>
                </a:lnTo>
                <a:cubicBezTo>
                  <a:pt x="6797335" y="1231037"/>
                  <a:pt x="6811187" y="1240389"/>
                  <a:pt x="6826928" y="1242874"/>
                </a:cubicBezTo>
                <a:cubicBezTo>
                  <a:pt x="6867954" y="1249352"/>
                  <a:pt x="6909837" y="1248153"/>
                  <a:pt x="6951215" y="1251751"/>
                </a:cubicBezTo>
                <a:cubicBezTo>
                  <a:pt x="6977911" y="1254072"/>
                  <a:pt x="7004481" y="1257670"/>
                  <a:pt x="7031114" y="1260629"/>
                </a:cubicBezTo>
                <a:cubicBezTo>
                  <a:pt x="7042951" y="1263588"/>
                  <a:pt x="7054536" y="1267858"/>
                  <a:pt x="7066625" y="1269507"/>
                </a:cubicBezTo>
                <a:cubicBezTo>
                  <a:pt x="7254118" y="1295074"/>
                  <a:pt x="7212520" y="1283619"/>
                  <a:pt x="7412854" y="1296140"/>
                </a:cubicBezTo>
                <a:cubicBezTo>
                  <a:pt x="7445476" y="1298179"/>
                  <a:pt x="7477957" y="1302058"/>
                  <a:pt x="7510508" y="1305017"/>
                </a:cubicBezTo>
                <a:cubicBezTo>
                  <a:pt x="7637091" y="1347213"/>
                  <a:pt x="7505366" y="1304817"/>
                  <a:pt x="7599285" y="1331650"/>
                </a:cubicBezTo>
                <a:cubicBezTo>
                  <a:pt x="7608283" y="1334221"/>
                  <a:pt x="7616920" y="1337957"/>
                  <a:pt x="7625918" y="1340528"/>
                </a:cubicBezTo>
                <a:cubicBezTo>
                  <a:pt x="7637650" y="1343880"/>
                  <a:pt x="7650005" y="1345122"/>
                  <a:pt x="7661429" y="1349406"/>
                </a:cubicBezTo>
                <a:cubicBezTo>
                  <a:pt x="7673820" y="1354053"/>
                  <a:pt x="7684775" y="1361948"/>
                  <a:pt x="7696939" y="1367161"/>
                </a:cubicBezTo>
                <a:cubicBezTo>
                  <a:pt x="7705540" y="1370847"/>
                  <a:pt x="7714694" y="1373080"/>
                  <a:pt x="7723572" y="1376039"/>
                </a:cubicBezTo>
                <a:cubicBezTo>
                  <a:pt x="7729491" y="1381957"/>
                  <a:pt x="7733842" y="1390051"/>
                  <a:pt x="7741328" y="1393794"/>
                </a:cubicBezTo>
                <a:cubicBezTo>
                  <a:pt x="7769455" y="1407857"/>
                  <a:pt x="7800371" y="1411932"/>
                  <a:pt x="7830104" y="1420427"/>
                </a:cubicBezTo>
                <a:cubicBezTo>
                  <a:pt x="7839102" y="1422998"/>
                  <a:pt x="7848367" y="1425120"/>
                  <a:pt x="7856737" y="1429305"/>
                </a:cubicBezTo>
                <a:cubicBezTo>
                  <a:pt x="7866280" y="1434077"/>
                  <a:pt x="7873380" y="1443314"/>
                  <a:pt x="7883370" y="1447060"/>
                </a:cubicBezTo>
                <a:cubicBezTo>
                  <a:pt x="7897499" y="1452358"/>
                  <a:pt x="7913201" y="1451968"/>
                  <a:pt x="7927759" y="1455938"/>
                </a:cubicBezTo>
                <a:cubicBezTo>
                  <a:pt x="7927787" y="1455946"/>
                  <a:pt x="7994328" y="1478128"/>
                  <a:pt x="8007658" y="1482571"/>
                </a:cubicBezTo>
                <a:cubicBezTo>
                  <a:pt x="8016536" y="1485530"/>
                  <a:pt x="8024972" y="1490601"/>
                  <a:pt x="8034291" y="1491448"/>
                </a:cubicBezTo>
                <a:lnTo>
                  <a:pt x="8131945" y="1500326"/>
                </a:lnTo>
                <a:cubicBezTo>
                  <a:pt x="8212756" y="1527264"/>
                  <a:pt x="8085124" y="1485942"/>
                  <a:pt x="8202967" y="1518081"/>
                </a:cubicBezTo>
                <a:cubicBezTo>
                  <a:pt x="8221023" y="1523005"/>
                  <a:pt x="8238478" y="1529919"/>
                  <a:pt x="8256233" y="1535837"/>
                </a:cubicBezTo>
                <a:lnTo>
                  <a:pt x="8282866" y="1544714"/>
                </a:lnTo>
                <a:cubicBezTo>
                  <a:pt x="8291744" y="1547673"/>
                  <a:pt x="8300421" y="1551322"/>
                  <a:pt x="8309499" y="1553592"/>
                </a:cubicBezTo>
                <a:cubicBezTo>
                  <a:pt x="8320870" y="1556435"/>
                  <a:pt x="8358911" y="1564981"/>
                  <a:pt x="8371642" y="1571347"/>
                </a:cubicBezTo>
                <a:cubicBezTo>
                  <a:pt x="8375385" y="1573219"/>
                  <a:pt x="8377561" y="1577266"/>
                  <a:pt x="8380520" y="1580225"/>
                </a:cubicBezTo>
              </a:path>
            </a:pathLst>
          </a:custGeom>
          <a:noFill/>
          <a:ln w="38100">
            <a:solidFill>
              <a:srgbClr val="00B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7" name="TextBox 696"/>
          <p:cNvSpPr txBox="1"/>
          <p:nvPr/>
        </p:nvSpPr>
        <p:spPr>
          <a:xfrm>
            <a:off x="6290736" y="5850508"/>
            <a:ext cx="1099963" cy="253916"/>
          </a:xfrm>
          <a:prstGeom prst="rect">
            <a:avLst/>
          </a:prstGeom>
          <a:noFill/>
        </p:spPr>
        <p:txBody>
          <a:bodyPr wrap="square" rtlCol="0">
            <a:spAutoFit/>
          </a:bodyPr>
          <a:lstStyle/>
          <a:p>
            <a:pPr algn="ctr"/>
            <a:r>
              <a:rPr lang="en-US" sz="1050" i="1" dirty="0"/>
              <a:t>Main path</a:t>
            </a:r>
          </a:p>
        </p:txBody>
      </p:sp>
      <p:sp>
        <p:nvSpPr>
          <p:cNvPr id="722" name="TextBox 721"/>
          <p:cNvSpPr txBox="1"/>
          <p:nvPr/>
        </p:nvSpPr>
        <p:spPr>
          <a:xfrm>
            <a:off x="6956225" y="5438592"/>
            <a:ext cx="1099963" cy="253916"/>
          </a:xfrm>
          <a:prstGeom prst="rect">
            <a:avLst/>
          </a:prstGeom>
          <a:noFill/>
        </p:spPr>
        <p:txBody>
          <a:bodyPr wrap="square" rtlCol="0">
            <a:spAutoFit/>
          </a:bodyPr>
          <a:lstStyle/>
          <a:p>
            <a:pPr algn="ctr"/>
            <a:r>
              <a:rPr lang="en-US" sz="1050" i="1" dirty="0"/>
              <a:t>Tentative path</a:t>
            </a:r>
          </a:p>
        </p:txBody>
      </p:sp>
      <p:sp>
        <p:nvSpPr>
          <p:cNvPr id="723" name="TextBox 722"/>
          <p:cNvSpPr txBox="1"/>
          <p:nvPr/>
        </p:nvSpPr>
        <p:spPr>
          <a:xfrm>
            <a:off x="7746009" y="1772436"/>
            <a:ext cx="915671" cy="323165"/>
          </a:xfrm>
          <a:prstGeom prst="rect">
            <a:avLst/>
          </a:prstGeom>
          <a:noFill/>
        </p:spPr>
        <p:txBody>
          <a:bodyPr wrap="square" rtlCol="0">
            <a:spAutoFit/>
          </a:bodyPr>
          <a:lstStyle/>
          <a:p>
            <a:r>
              <a:rPr lang="en-US" sz="1500" b="1" u="sng" dirty="0"/>
              <a:t>Notes:</a:t>
            </a:r>
          </a:p>
        </p:txBody>
      </p:sp>
      <p:grpSp>
        <p:nvGrpSpPr>
          <p:cNvPr id="463" name="Group 462"/>
          <p:cNvGrpSpPr/>
          <p:nvPr/>
        </p:nvGrpSpPr>
        <p:grpSpPr>
          <a:xfrm>
            <a:off x="6149847" y="2409273"/>
            <a:ext cx="1478299" cy="507831"/>
            <a:chOff x="3267362" y="2421673"/>
            <a:chExt cx="3315878" cy="399406"/>
          </a:xfrm>
        </p:grpSpPr>
        <p:cxnSp>
          <p:nvCxnSpPr>
            <p:cNvPr id="487" name="Straight Arrow Connector 486"/>
            <p:cNvCxnSpPr/>
            <p:nvPr/>
          </p:nvCxnSpPr>
          <p:spPr>
            <a:xfrm flipH="1">
              <a:off x="3267362" y="2458574"/>
              <a:ext cx="3315878" cy="396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88" name="TextBox 487"/>
            <p:cNvSpPr txBox="1"/>
            <p:nvPr/>
          </p:nvSpPr>
          <p:spPr>
            <a:xfrm>
              <a:off x="3734804" y="2421673"/>
              <a:ext cx="2440486" cy="399406"/>
            </a:xfrm>
            <a:prstGeom prst="rect">
              <a:avLst/>
            </a:prstGeom>
            <a:noFill/>
          </p:spPr>
          <p:txBody>
            <a:bodyPr wrap="square" rtlCol="0">
              <a:spAutoFit/>
            </a:bodyPr>
            <a:lstStyle/>
            <a:p>
              <a:r>
                <a:rPr lang="en-US" sz="1350" dirty="0">
                  <a:solidFill>
                    <a:schemeClr val="accent1">
                      <a:lumMod val="75000"/>
                    </a:schemeClr>
                  </a:solidFill>
                </a:rPr>
                <a:t>PATH RESV</a:t>
              </a:r>
            </a:p>
          </p:txBody>
        </p:sp>
      </p:grpSp>
    </p:spTree>
    <p:extLst>
      <p:ext uri="{BB962C8B-B14F-4D97-AF65-F5344CB8AC3E}">
        <p14:creationId xmlns:p14="http://schemas.microsoft.com/office/powerpoint/2010/main" val="2336557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Title 1"/>
          <p:cNvSpPr>
            <a:spLocks noGrp="1"/>
          </p:cNvSpPr>
          <p:nvPr>
            <p:ph type="title"/>
          </p:nvPr>
        </p:nvSpPr>
        <p:spPr/>
        <p:txBody>
          <a:bodyPr>
            <a:normAutofit fontScale="90000"/>
          </a:bodyPr>
          <a:lstStyle/>
          <a:p>
            <a:pPr algn="ctr"/>
            <a:r>
              <a:rPr lang="en-US" sz="2400" dirty="0"/>
              <a:t>Distributed control plane for dynamic multi-domain SD EONs</a:t>
            </a:r>
          </a:p>
        </p:txBody>
      </p:sp>
      <p:grpSp>
        <p:nvGrpSpPr>
          <p:cNvPr id="2" name="Group 5"/>
          <p:cNvGrpSpPr>
            <a:grpSpLocks/>
          </p:cNvGrpSpPr>
          <p:nvPr/>
        </p:nvGrpSpPr>
        <p:grpSpPr bwMode="auto">
          <a:xfrm>
            <a:off x="3256019" y="1481658"/>
            <a:ext cx="1821669" cy="1075589"/>
            <a:chOff x="1112" y="1015"/>
            <a:chExt cx="1660" cy="610"/>
          </a:xfrm>
        </p:grpSpPr>
        <p:sp>
          <p:nvSpPr>
            <p:cNvPr id="592" name="Oval 591"/>
            <p:cNvSpPr>
              <a:spLocks noChangeArrowheads="1"/>
            </p:cNvSpPr>
            <p:nvPr/>
          </p:nvSpPr>
          <p:spPr bwMode="auto">
            <a:xfrm>
              <a:off x="1679" y="1015"/>
              <a:ext cx="723"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93" name="Oval 592"/>
            <p:cNvSpPr>
              <a:spLocks noChangeArrowheads="1"/>
            </p:cNvSpPr>
            <p:nvPr/>
          </p:nvSpPr>
          <p:spPr bwMode="auto">
            <a:xfrm>
              <a:off x="1281" y="1081"/>
              <a:ext cx="554"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94" name="Oval 593"/>
            <p:cNvSpPr>
              <a:spLocks noChangeArrowheads="1"/>
            </p:cNvSpPr>
            <p:nvPr/>
          </p:nvSpPr>
          <p:spPr bwMode="auto">
            <a:xfrm>
              <a:off x="1112" y="1233"/>
              <a:ext cx="374" cy="206"/>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95" name="Oval 594"/>
            <p:cNvSpPr>
              <a:spLocks noChangeArrowheads="1"/>
            </p:cNvSpPr>
            <p:nvPr/>
          </p:nvSpPr>
          <p:spPr bwMode="auto">
            <a:xfrm>
              <a:off x="1225" y="1324"/>
              <a:ext cx="562" cy="22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96" name="Oval 595"/>
            <p:cNvSpPr>
              <a:spLocks noChangeArrowheads="1"/>
            </p:cNvSpPr>
            <p:nvPr/>
          </p:nvSpPr>
          <p:spPr bwMode="auto">
            <a:xfrm>
              <a:off x="1622" y="1360"/>
              <a:ext cx="840" cy="26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97" name="Oval 596"/>
            <p:cNvSpPr>
              <a:spLocks noChangeArrowheads="1"/>
            </p:cNvSpPr>
            <p:nvPr/>
          </p:nvSpPr>
          <p:spPr bwMode="auto">
            <a:xfrm>
              <a:off x="2157" y="1089"/>
              <a:ext cx="539"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98" name="Oval 597"/>
            <p:cNvSpPr>
              <a:spLocks noChangeArrowheads="1"/>
            </p:cNvSpPr>
            <p:nvPr/>
          </p:nvSpPr>
          <p:spPr bwMode="auto">
            <a:xfrm>
              <a:off x="2237" y="1216"/>
              <a:ext cx="535"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99" name="Oval 598"/>
            <p:cNvSpPr>
              <a:spLocks noChangeArrowheads="1"/>
            </p:cNvSpPr>
            <p:nvPr/>
          </p:nvSpPr>
          <p:spPr bwMode="auto">
            <a:xfrm>
              <a:off x="2189" y="1258"/>
              <a:ext cx="531"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00" name="Oval 599"/>
            <p:cNvSpPr>
              <a:spLocks noChangeArrowheads="1"/>
            </p:cNvSpPr>
            <p:nvPr/>
          </p:nvSpPr>
          <p:spPr bwMode="auto">
            <a:xfrm>
              <a:off x="1413" y="1160"/>
              <a:ext cx="1078"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3" name="Group 6"/>
          <p:cNvGrpSpPr>
            <a:grpSpLocks noChangeAspect="1"/>
          </p:cNvGrpSpPr>
          <p:nvPr/>
        </p:nvGrpSpPr>
        <p:grpSpPr bwMode="auto">
          <a:xfrm>
            <a:off x="741873" y="2665503"/>
            <a:ext cx="1982405" cy="1125149"/>
            <a:chOff x="1248" y="1632"/>
            <a:chExt cx="1824" cy="240"/>
          </a:xfrm>
        </p:grpSpPr>
        <p:sp>
          <p:nvSpPr>
            <p:cNvPr id="564" name="AutoShape 449"/>
            <p:cNvSpPr>
              <a:spLocks noChangeAspect="1" noChangeArrowheads="1" noTextEdit="1"/>
            </p:cNvSpPr>
            <p:nvPr/>
          </p:nvSpPr>
          <p:spPr bwMode="auto">
            <a:xfrm>
              <a:off x="1248" y="1632"/>
              <a:ext cx="1824" cy="240"/>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5" name="Group 564"/>
            <p:cNvGrpSpPr>
              <a:grpSpLocks/>
            </p:cNvGrpSpPr>
            <p:nvPr/>
          </p:nvGrpSpPr>
          <p:grpSpPr bwMode="auto">
            <a:xfrm>
              <a:off x="1257" y="1635"/>
              <a:ext cx="1802" cy="234"/>
              <a:chOff x="1257" y="1635"/>
              <a:chExt cx="1802" cy="234"/>
            </a:xfrm>
          </p:grpSpPr>
          <p:sp>
            <p:nvSpPr>
              <p:cNvPr id="583" name="Oval 582"/>
              <p:cNvSpPr>
                <a:spLocks noChangeArrowheads="1"/>
              </p:cNvSpPr>
              <p:nvPr/>
            </p:nvSpPr>
            <p:spPr bwMode="auto">
              <a:xfrm>
                <a:off x="1872" y="1635"/>
                <a:ext cx="785"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84" name="Oval 583"/>
              <p:cNvSpPr>
                <a:spLocks noChangeArrowheads="1"/>
              </p:cNvSpPr>
              <p:nvPr/>
            </p:nvSpPr>
            <p:spPr bwMode="auto">
              <a:xfrm>
                <a:off x="1440" y="1660"/>
                <a:ext cx="602"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85" name="Oval 584"/>
              <p:cNvSpPr>
                <a:spLocks noChangeArrowheads="1"/>
              </p:cNvSpPr>
              <p:nvPr/>
            </p:nvSpPr>
            <p:spPr bwMode="auto">
              <a:xfrm>
                <a:off x="1257" y="1719"/>
                <a:ext cx="406" cy="79"/>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86" name="Oval 585"/>
              <p:cNvSpPr>
                <a:spLocks noChangeArrowheads="1"/>
              </p:cNvSpPr>
              <p:nvPr/>
            </p:nvSpPr>
            <p:spPr bwMode="auto">
              <a:xfrm>
                <a:off x="1379" y="1753"/>
                <a:ext cx="611" cy="8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87" name="Oval 586"/>
              <p:cNvSpPr>
                <a:spLocks noChangeArrowheads="1"/>
              </p:cNvSpPr>
              <p:nvPr/>
            </p:nvSpPr>
            <p:spPr bwMode="auto">
              <a:xfrm>
                <a:off x="1811" y="1768"/>
                <a:ext cx="912" cy="101"/>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88" name="Oval 587"/>
              <p:cNvSpPr>
                <a:spLocks noChangeArrowheads="1"/>
              </p:cNvSpPr>
              <p:nvPr/>
            </p:nvSpPr>
            <p:spPr bwMode="auto">
              <a:xfrm>
                <a:off x="2391" y="1663"/>
                <a:ext cx="585"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89" name="Oval 588"/>
              <p:cNvSpPr>
                <a:spLocks noChangeArrowheads="1"/>
              </p:cNvSpPr>
              <p:nvPr/>
            </p:nvSpPr>
            <p:spPr bwMode="auto">
              <a:xfrm>
                <a:off x="2479" y="1712"/>
                <a:ext cx="580"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90" name="Oval 589"/>
              <p:cNvSpPr>
                <a:spLocks noChangeArrowheads="1"/>
              </p:cNvSpPr>
              <p:nvPr/>
            </p:nvSpPr>
            <p:spPr bwMode="auto">
              <a:xfrm>
                <a:off x="2426" y="1728"/>
                <a:ext cx="576" cy="125"/>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91" name="Oval 590"/>
              <p:cNvSpPr>
                <a:spLocks noChangeArrowheads="1"/>
              </p:cNvSpPr>
              <p:nvPr/>
            </p:nvSpPr>
            <p:spPr bwMode="auto">
              <a:xfrm>
                <a:off x="1584" y="1690"/>
                <a:ext cx="1169" cy="12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6" name="Group 565"/>
            <p:cNvGrpSpPr>
              <a:grpSpLocks/>
            </p:cNvGrpSpPr>
            <p:nvPr/>
          </p:nvGrpSpPr>
          <p:grpSpPr bwMode="auto">
            <a:xfrm>
              <a:off x="1252" y="1633"/>
              <a:ext cx="1811" cy="236"/>
              <a:chOff x="1252" y="1633"/>
              <a:chExt cx="1811" cy="236"/>
            </a:xfrm>
          </p:grpSpPr>
          <p:sp>
            <p:nvSpPr>
              <p:cNvPr id="567" name="Freeform 566"/>
              <p:cNvSpPr>
                <a:spLocks/>
              </p:cNvSpPr>
              <p:nvPr/>
            </p:nvSpPr>
            <p:spPr bwMode="auto">
              <a:xfrm>
                <a:off x="1889" y="1633"/>
                <a:ext cx="747" cy="50"/>
              </a:xfrm>
              <a:custGeom>
                <a:avLst/>
                <a:gdLst>
                  <a:gd name="T0" fmla="*/ 171 w 171"/>
                  <a:gd name="T1" fmla="*/ 33 h 53"/>
                  <a:gd name="T2" fmla="*/ 87 w 171"/>
                  <a:gd name="T3" fmla="*/ 1 h 53"/>
                  <a:gd name="T4" fmla="*/ 0 w 171"/>
                  <a:gd name="T5" fmla="*/ 36 h 53"/>
                  <a:gd name="T6" fmla="*/ 87 w 171"/>
                  <a:gd name="T7" fmla="*/ 53 h 53"/>
                  <a:gd name="T8" fmla="*/ 171 w 171"/>
                  <a:gd name="T9" fmla="*/ 33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68" name="Arc 462"/>
              <p:cNvSpPr>
                <a:spLocks/>
              </p:cNvSpPr>
              <p:nvPr/>
            </p:nvSpPr>
            <p:spPr bwMode="auto">
              <a:xfrm>
                <a:off x="1899" y="1638"/>
                <a:ext cx="730" cy="45"/>
              </a:xfrm>
              <a:custGeom>
                <a:avLst/>
                <a:gdLst>
                  <a:gd name="T0" fmla="*/ 0 w 40120"/>
                  <a:gd name="T1" fmla="*/ 30 h 21600"/>
                  <a:gd name="T2" fmla="*/ 730 w 40120"/>
                  <a:gd name="T3" fmla="*/ 27 h 21600"/>
                  <a:gd name="T4" fmla="*/ 370 w 40120"/>
                  <a:gd name="T5" fmla="*/ 45 h 21600"/>
                  <a:gd name="T6" fmla="*/ 0 60000 65536"/>
                  <a:gd name="T7" fmla="*/ 0 60000 65536"/>
                  <a:gd name="T8" fmla="*/ 0 60000 65536"/>
                  <a:gd name="T9" fmla="*/ 0 w 40120"/>
                  <a:gd name="T10" fmla="*/ 0 h 21600"/>
                  <a:gd name="T11" fmla="*/ 40120 w 40120"/>
                  <a:gd name="T12" fmla="*/ 21600 h 21600"/>
                </a:gdLst>
                <a:ahLst/>
                <a:cxnLst>
                  <a:cxn ang="T6">
                    <a:pos x="T0" y="T1"/>
                  </a:cxn>
                  <a:cxn ang="T7">
                    <a:pos x="T2" y="T3"/>
                  </a:cxn>
                  <a:cxn ang="T8">
                    <a:pos x="T4" y="T5"/>
                  </a:cxn>
                </a:cxnLst>
                <a:rect l="T9" t="T10" r="T11" b="T12"/>
                <a:pathLst>
                  <a:path w="40120" h="21600" fill="none" extrusionOk="0">
                    <a:moveTo>
                      <a:pt x="-1" y="14245"/>
                    </a:moveTo>
                    <a:cubicBezTo>
                      <a:pt x="3095" y="5695"/>
                      <a:pt x="11215" y="-1"/>
                      <a:pt x="20309" y="0"/>
                    </a:cubicBezTo>
                    <a:cubicBezTo>
                      <a:pt x="28910" y="0"/>
                      <a:pt x="36691" y="5103"/>
                      <a:pt x="40119" y="12992"/>
                    </a:cubicBezTo>
                  </a:path>
                  <a:path w="40120" h="21600" stroke="0" extrusionOk="0">
                    <a:moveTo>
                      <a:pt x="-1" y="14245"/>
                    </a:moveTo>
                    <a:cubicBezTo>
                      <a:pt x="3095" y="5695"/>
                      <a:pt x="11215" y="-1"/>
                      <a:pt x="20309" y="0"/>
                    </a:cubicBezTo>
                    <a:cubicBezTo>
                      <a:pt x="28910" y="0"/>
                      <a:pt x="36691" y="5103"/>
                      <a:pt x="40119" y="12992"/>
                    </a:cubicBezTo>
                    <a:lnTo>
                      <a:pt x="20309"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69" name="Freeform 568"/>
              <p:cNvSpPr>
                <a:spLocks/>
              </p:cNvSpPr>
              <p:nvPr/>
            </p:nvSpPr>
            <p:spPr bwMode="auto">
              <a:xfrm>
                <a:off x="1436" y="1659"/>
                <a:ext cx="467" cy="60"/>
              </a:xfrm>
              <a:custGeom>
                <a:avLst/>
                <a:gdLst>
                  <a:gd name="T0" fmla="*/ 107 w 107"/>
                  <a:gd name="T1" fmla="*/ 7 h 63"/>
                  <a:gd name="T2" fmla="*/ 70 w 107"/>
                  <a:gd name="T3" fmla="*/ 0 h 63"/>
                  <a:gd name="T4" fmla="*/ 1 w 107"/>
                  <a:gd name="T5" fmla="*/ 52 h 63"/>
                  <a:gd name="T6" fmla="*/ 2 w 107"/>
                  <a:gd name="T7" fmla="*/ 63 h 63"/>
                  <a:gd name="T8" fmla="*/ 70 w 107"/>
                  <a:gd name="T9" fmla="*/ 52 h 63"/>
                  <a:gd name="T10" fmla="*/ 107 w 107"/>
                  <a:gd name="T11" fmla="*/ 7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0" name="Arc 464"/>
              <p:cNvSpPr>
                <a:spLocks/>
              </p:cNvSpPr>
              <p:nvPr/>
            </p:nvSpPr>
            <p:spPr bwMode="auto">
              <a:xfrm>
                <a:off x="1444" y="1663"/>
                <a:ext cx="450" cy="55"/>
              </a:xfrm>
              <a:custGeom>
                <a:avLst/>
                <a:gdLst>
                  <a:gd name="T0" fmla="*/ 8 w 32441"/>
                  <a:gd name="T1" fmla="*/ 55 h 26528"/>
                  <a:gd name="T2" fmla="*/ 450 w 32441"/>
                  <a:gd name="T3" fmla="*/ 6 h 26528"/>
                  <a:gd name="T4" fmla="*/ 300 w 32441"/>
                  <a:gd name="T5" fmla="*/ 45 h 26528"/>
                  <a:gd name="T6" fmla="*/ 0 60000 65536"/>
                  <a:gd name="T7" fmla="*/ 0 60000 65536"/>
                  <a:gd name="T8" fmla="*/ 0 60000 65536"/>
                  <a:gd name="T9" fmla="*/ 0 w 32441"/>
                  <a:gd name="T10" fmla="*/ 0 h 26528"/>
                  <a:gd name="T11" fmla="*/ 32441 w 32441"/>
                  <a:gd name="T12" fmla="*/ 26528 h 26528"/>
                </a:gdLst>
                <a:ahLst/>
                <a:cxnLst>
                  <a:cxn ang="T6">
                    <a:pos x="T0" y="T1"/>
                  </a:cxn>
                  <a:cxn ang="T7">
                    <a:pos x="T2" y="T3"/>
                  </a:cxn>
                  <a:cxn ang="T8">
                    <a:pos x="T4" y="T5"/>
                  </a:cxn>
                </a:cxnLst>
                <a:rect l="T9" t="T10" r="T11" b="T12"/>
                <a:pathLst>
                  <a:path w="32441" h="26528" fill="none" extrusionOk="0">
                    <a:moveTo>
                      <a:pt x="569" y="26528"/>
                    </a:moveTo>
                    <a:cubicBezTo>
                      <a:pt x="191" y="24912"/>
                      <a:pt x="0" y="23259"/>
                      <a:pt x="0" y="21600"/>
                    </a:cubicBezTo>
                    <a:cubicBezTo>
                      <a:pt x="0" y="9670"/>
                      <a:pt x="9670" y="0"/>
                      <a:pt x="21600" y="0"/>
                    </a:cubicBezTo>
                    <a:cubicBezTo>
                      <a:pt x="25407" y="-1"/>
                      <a:pt x="29147" y="1006"/>
                      <a:pt x="32441" y="2917"/>
                    </a:cubicBezTo>
                  </a:path>
                  <a:path w="32441" h="26528" stroke="0" extrusionOk="0">
                    <a:moveTo>
                      <a:pt x="569" y="26528"/>
                    </a:moveTo>
                    <a:cubicBezTo>
                      <a:pt x="191" y="24912"/>
                      <a:pt x="0" y="23259"/>
                      <a:pt x="0" y="21600"/>
                    </a:cubicBezTo>
                    <a:cubicBezTo>
                      <a:pt x="0" y="9670"/>
                      <a:pt x="9670" y="0"/>
                      <a:pt x="21600" y="0"/>
                    </a:cubicBezTo>
                    <a:cubicBezTo>
                      <a:pt x="25407" y="-1"/>
                      <a:pt x="29147" y="1006"/>
                      <a:pt x="32441" y="2917"/>
                    </a:cubicBezTo>
                    <a:lnTo>
                      <a:pt x="21600"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1" name="Freeform 570"/>
              <p:cNvSpPr>
                <a:spLocks/>
              </p:cNvSpPr>
              <p:nvPr/>
            </p:nvSpPr>
            <p:spPr bwMode="auto">
              <a:xfrm>
                <a:off x="1375" y="1793"/>
                <a:ext cx="466" cy="47"/>
              </a:xfrm>
              <a:custGeom>
                <a:avLst/>
                <a:gdLst>
                  <a:gd name="T0" fmla="*/ 0 w 107"/>
                  <a:gd name="T1" fmla="*/ 0 h 50"/>
                  <a:gd name="T2" fmla="*/ 0 w 107"/>
                  <a:gd name="T3" fmla="*/ 2 h 50"/>
                  <a:gd name="T4" fmla="*/ 72 w 107"/>
                  <a:gd name="T5" fmla="*/ 50 h 50"/>
                  <a:gd name="T6" fmla="*/ 107 w 107"/>
                  <a:gd name="T7" fmla="*/ 44 h 50"/>
                  <a:gd name="T8" fmla="*/ 72 w 107"/>
                  <a:gd name="T9" fmla="*/ 3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2" name="Arc 466"/>
              <p:cNvSpPr>
                <a:spLocks/>
              </p:cNvSpPr>
              <p:nvPr/>
            </p:nvSpPr>
            <p:spPr bwMode="auto">
              <a:xfrm>
                <a:off x="1379" y="1794"/>
                <a:ext cx="453" cy="42"/>
              </a:xfrm>
              <a:custGeom>
                <a:avLst/>
                <a:gdLst>
                  <a:gd name="T0" fmla="*/ 453 w 31544"/>
                  <a:gd name="T1" fmla="*/ 38 h 22761"/>
                  <a:gd name="T2" fmla="*/ 0 w 31544"/>
                  <a:gd name="T3" fmla="*/ 0 h 22761"/>
                  <a:gd name="T4" fmla="*/ 310 w 31544"/>
                  <a:gd name="T5" fmla="*/ 2 h 22761"/>
                  <a:gd name="T6" fmla="*/ 0 60000 65536"/>
                  <a:gd name="T7" fmla="*/ 0 60000 65536"/>
                  <a:gd name="T8" fmla="*/ 0 60000 65536"/>
                  <a:gd name="T9" fmla="*/ 0 w 31544"/>
                  <a:gd name="T10" fmla="*/ 0 h 22761"/>
                  <a:gd name="T11" fmla="*/ 31544 w 31544"/>
                  <a:gd name="T12" fmla="*/ 22761 h 22761"/>
                </a:gdLst>
                <a:ahLst/>
                <a:cxnLst>
                  <a:cxn ang="T6">
                    <a:pos x="T0" y="T1"/>
                  </a:cxn>
                  <a:cxn ang="T7">
                    <a:pos x="T2" y="T3"/>
                  </a:cxn>
                  <a:cxn ang="T8">
                    <a:pos x="T4" y="T5"/>
                  </a:cxn>
                </a:cxnLst>
                <a:rect l="T9" t="T10" r="T11" b="T12"/>
                <a:pathLst>
                  <a:path w="31544" h="22761" fill="none" extrusionOk="0">
                    <a:moveTo>
                      <a:pt x="31543" y="20335"/>
                    </a:moveTo>
                    <a:cubicBezTo>
                      <a:pt x="28471" y="21929"/>
                      <a:pt x="25061" y="22760"/>
                      <a:pt x="21600" y="22761"/>
                    </a:cubicBezTo>
                    <a:cubicBezTo>
                      <a:pt x="9670" y="22761"/>
                      <a:pt x="0" y="13090"/>
                      <a:pt x="0" y="1161"/>
                    </a:cubicBezTo>
                    <a:cubicBezTo>
                      <a:pt x="-1" y="773"/>
                      <a:pt x="10" y="386"/>
                      <a:pt x="31" y="0"/>
                    </a:cubicBezTo>
                  </a:path>
                  <a:path w="31544" h="22761" stroke="0" extrusionOk="0">
                    <a:moveTo>
                      <a:pt x="31543" y="20335"/>
                    </a:moveTo>
                    <a:cubicBezTo>
                      <a:pt x="28471" y="21929"/>
                      <a:pt x="25061" y="22760"/>
                      <a:pt x="21600" y="22761"/>
                    </a:cubicBezTo>
                    <a:cubicBezTo>
                      <a:pt x="9670" y="22761"/>
                      <a:pt x="0" y="13090"/>
                      <a:pt x="0" y="1161"/>
                    </a:cubicBezTo>
                    <a:cubicBezTo>
                      <a:pt x="-1" y="773"/>
                      <a:pt x="10" y="386"/>
                      <a:pt x="31" y="0"/>
                    </a:cubicBezTo>
                    <a:lnTo>
                      <a:pt x="21600" y="1161"/>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3" name="Freeform 572"/>
              <p:cNvSpPr>
                <a:spLocks/>
              </p:cNvSpPr>
              <p:nvPr/>
            </p:nvSpPr>
            <p:spPr bwMode="auto">
              <a:xfrm>
                <a:off x="2627" y="1661"/>
                <a:ext cx="353" cy="58"/>
              </a:xfrm>
              <a:custGeom>
                <a:avLst/>
                <a:gdLst>
                  <a:gd name="T0" fmla="*/ 72 w 81"/>
                  <a:gd name="T1" fmla="*/ 61 h 61"/>
                  <a:gd name="T2" fmla="*/ 81 w 81"/>
                  <a:gd name="T3" fmla="*/ 41 h 61"/>
                  <a:gd name="T4" fmla="*/ 14 w 81"/>
                  <a:gd name="T5" fmla="*/ 1 h 61"/>
                  <a:gd name="T6" fmla="*/ 0 w 81"/>
                  <a:gd name="T7" fmla="*/ 1 h 61"/>
                  <a:gd name="T8" fmla="*/ 14 w 81"/>
                  <a:gd name="T9" fmla="*/ 41 h 61"/>
                  <a:gd name="T10" fmla="*/ 72 w 81"/>
                  <a:gd name="T11" fmla="*/ 61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4" name="Arc 468"/>
              <p:cNvSpPr>
                <a:spLocks/>
              </p:cNvSpPr>
              <p:nvPr/>
            </p:nvSpPr>
            <p:spPr bwMode="auto">
              <a:xfrm>
                <a:off x="2635" y="1666"/>
                <a:ext cx="341" cy="52"/>
              </a:xfrm>
              <a:custGeom>
                <a:avLst/>
                <a:gdLst>
                  <a:gd name="T0" fmla="*/ 0 w 25565"/>
                  <a:gd name="T1" fmla="*/ 1 h 33234"/>
                  <a:gd name="T2" fmla="*/ 296 w 25565"/>
                  <a:gd name="T3" fmla="*/ 52 h 33234"/>
                  <a:gd name="T4" fmla="*/ 53 w 25565"/>
                  <a:gd name="T5" fmla="*/ 34 h 33234"/>
                  <a:gd name="T6" fmla="*/ 0 60000 65536"/>
                  <a:gd name="T7" fmla="*/ 0 60000 65536"/>
                  <a:gd name="T8" fmla="*/ 0 60000 65536"/>
                  <a:gd name="T9" fmla="*/ 0 w 25565"/>
                  <a:gd name="T10" fmla="*/ 0 h 33234"/>
                  <a:gd name="T11" fmla="*/ 25565 w 25565"/>
                  <a:gd name="T12" fmla="*/ 33234 h 33234"/>
                </a:gdLst>
                <a:ahLst/>
                <a:cxnLst>
                  <a:cxn ang="T6">
                    <a:pos x="T0" y="T1"/>
                  </a:cxn>
                  <a:cxn ang="T7">
                    <a:pos x="T2" y="T3"/>
                  </a:cxn>
                  <a:cxn ang="T8">
                    <a:pos x="T4" y="T5"/>
                  </a:cxn>
                </a:cxnLst>
                <a:rect l="T9" t="T10" r="T11" b="T12"/>
                <a:pathLst>
                  <a:path w="25565" h="33234" fill="none" extrusionOk="0">
                    <a:moveTo>
                      <a:pt x="0" y="367"/>
                    </a:moveTo>
                    <a:cubicBezTo>
                      <a:pt x="1307" y="122"/>
                      <a:pt x="2634" y="-1"/>
                      <a:pt x="3965" y="0"/>
                    </a:cubicBezTo>
                    <a:cubicBezTo>
                      <a:pt x="15894" y="0"/>
                      <a:pt x="25565" y="9670"/>
                      <a:pt x="25565" y="21600"/>
                    </a:cubicBezTo>
                    <a:cubicBezTo>
                      <a:pt x="25565" y="25723"/>
                      <a:pt x="24384" y="29760"/>
                      <a:pt x="22164" y="33234"/>
                    </a:cubicBezTo>
                  </a:path>
                  <a:path w="25565" h="33234" stroke="0" extrusionOk="0">
                    <a:moveTo>
                      <a:pt x="0" y="367"/>
                    </a:moveTo>
                    <a:cubicBezTo>
                      <a:pt x="1307" y="122"/>
                      <a:pt x="2634" y="-1"/>
                      <a:pt x="3965" y="0"/>
                    </a:cubicBezTo>
                    <a:cubicBezTo>
                      <a:pt x="15894" y="0"/>
                      <a:pt x="25565" y="9670"/>
                      <a:pt x="25565" y="21600"/>
                    </a:cubicBezTo>
                    <a:cubicBezTo>
                      <a:pt x="25565" y="25723"/>
                      <a:pt x="24384" y="29760"/>
                      <a:pt x="22164" y="33234"/>
                    </a:cubicBezTo>
                    <a:lnTo>
                      <a:pt x="3965"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5" name="Freeform 574"/>
              <p:cNvSpPr>
                <a:spLocks/>
              </p:cNvSpPr>
              <p:nvPr/>
            </p:nvSpPr>
            <p:spPr bwMode="auto">
              <a:xfrm>
                <a:off x="2727" y="1718"/>
                <a:ext cx="336" cy="56"/>
              </a:xfrm>
              <a:custGeom>
                <a:avLst/>
                <a:gdLst>
                  <a:gd name="T0" fmla="*/ 62 w 77"/>
                  <a:gd name="T1" fmla="*/ 60 h 60"/>
                  <a:gd name="T2" fmla="*/ 77 w 77"/>
                  <a:gd name="T3" fmla="*/ 35 h 60"/>
                  <a:gd name="T4" fmla="*/ 48 w 77"/>
                  <a:gd name="T5" fmla="*/ 0 h 60"/>
                  <a:gd name="T6" fmla="*/ 0 w 77"/>
                  <a:gd name="T7" fmla="*/ 35 h 60"/>
                  <a:gd name="T8" fmla="*/ 62 w 77"/>
                  <a:gd name="T9" fmla="*/ 6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6" name="Arc 470"/>
              <p:cNvSpPr>
                <a:spLocks/>
              </p:cNvSpPr>
              <p:nvPr/>
            </p:nvSpPr>
            <p:spPr bwMode="auto">
              <a:xfrm>
                <a:off x="2727" y="1721"/>
                <a:ext cx="332" cy="53"/>
              </a:xfrm>
              <a:custGeom>
                <a:avLst/>
                <a:gdLst>
                  <a:gd name="T0" fmla="*/ 196 w 21600"/>
                  <a:gd name="T1" fmla="*/ 0 h 30808"/>
                  <a:gd name="T2" fmla="*/ 261 w 21600"/>
                  <a:gd name="T3" fmla="*/ 53 h 30808"/>
                  <a:gd name="T4" fmla="*/ 0 w 21600"/>
                  <a:gd name="T5" fmla="*/ 30 h 30808"/>
                  <a:gd name="T6" fmla="*/ 0 60000 65536"/>
                  <a:gd name="T7" fmla="*/ 0 60000 65536"/>
                  <a:gd name="T8" fmla="*/ 0 60000 65536"/>
                  <a:gd name="T9" fmla="*/ 0 w 21600"/>
                  <a:gd name="T10" fmla="*/ 0 h 30808"/>
                  <a:gd name="T11" fmla="*/ 21600 w 21600"/>
                  <a:gd name="T12" fmla="*/ 30808 h 30808"/>
                </a:gdLst>
                <a:ahLst/>
                <a:cxnLst>
                  <a:cxn ang="T6">
                    <a:pos x="T0" y="T1"/>
                  </a:cxn>
                  <a:cxn ang="T7">
                    <a:pos x="T2" y="T3"/>
                  </a:cxn>
                  <a:cxn ang="T8">
                    <a:pos x="T4" y="T5"/>
                  </a:cxn>
                </a:cxnLst>
                <a:rect l="T9" t="T10" r="T11" b="T12"/>
                <a:pathLst>
                  <a:path w="21600" h="30808" fill="none" extrusionOk="0">
                    <a:moveTo>
                      <a:pt x="12721" y="0"/>
                    </a:moveTo>
                    <a:cubicBezTo>
                      <a:pt x="18300" y="4065"/>
                      <a:pt x="21600" y="10552"/>
                      <a:pt x="21600" y="17456"/>
                    </a:cubicBezTo>
                    <a:cubicBezTo>
                      <a:pt x="21600" y="22298"/>
                      <a:pt x="19972" y="27001"/>
                      <a:pt x="16978" y="30807"/>
                    </a:cubicBezTo>
                  </a:path>
                  <a:path w="21600" h="30808" stroke="0" extrusionOk="0">
                    <a:moveTo>
                      <a:pt x="12721" y="0"/>
                    </a:moveTo>
                    <a:cubicBezTo>
                      <a:pt x="18300" y="4065"/>
                      <a:pt x="21600" y="10552"/>
                      <a:pt x="21600" y="17456"/>
                    </a:cubicBezTo>
                    <a:cubicBezTo>
                      <a:pt x="21600" y="22298"/>
                      <a:pt x="19972" y="27001"/>
                      <a:pt x="16978" y="30807"/>
                    </a:cubicBezTo>
                    <a:lnTo>
                      <a:pt x="0" y="17456"/>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7" name="Freeform 576"/>
              <p:cNvSpPr>
                <a:spLocks/>
              </p:cNvSpPr>
              <p:nvPr/>
            </p:nvSpPr>
            <p:spPr bwMode="auto">
              <a:xfrm>
                <a:off x="2614" y="1773"/>
                <a:ext cx="397" cy="82"/>
              </a:xfrm>
              <a:custGeom>
                <a:avLst/>
                <a:gdLst>
                  <a:gd name="T0" fmla="*/ 0 w 91"/>
                  <a:gd name="T1" fmla="*/ 83 h 87"/>
                  <a:gd name="T2" fmla="*/ 23 w 91"/>
                  <a:gd name="T3" fmla="*/ 86 h 87"/>
                  <a:gd name="T4" fmla="*/ 91 w 91"/>
                  <a:gd name="T5" fmla="*/ 20 h 87"/>
                  <a:gd name="T6" fmla="*/ 88 w 91"/>
                  <a:gd name="T7" fmla="*/ 0 h 87"/>
                  <a:gd name="T8" fmla="*/ 23 w 91"/>
                  <a:gd name="T9" fmla="*/ 20 h 87"/>
                  <a:gd name="T10" fmla="*/ 0 w 91"/>
                  <a:gd name="T11" fmla="*/ 83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8" name="Arc 472"/>
              <p:cNvSpPr>
                <a:spLocks/>
              </p:cNvSpPr>
              <p:nvPr/>
            </p:nvSpPr>
            <p:spPr bwMode="auto">
              <a:xfrm>
                <a:off x="2624" y="1774"/>
                <a:ext cx="383" cy="77"/>
              </a:xfrm>
              <a:custGeom>
                <a:avLst/>
                <a:gdLst>
                  <a:gd name="T0" fmla="*/ 370 w 28215"/>
                  <a:gd name="T1" fmla="*/ 0 h 28017"/>
                  <a:gd name="T2" fmla="*/ 0 w 28215"/>
                  <a:gd name="T3" fmla="*/ 74 h 28017"/>
                  <a:gd name="T4" fmla="*/ 90 w 28215"/>
                  <a:gd name="T5" fmla="*/ 18 h 28017"/>
                  <a:gd name="T6" fmla="*/ 0 60000 65536"/>
                  <a:gd name="T7" fmla="*/ 0 60000 65536"/>
                  <a:gd name="T8" fmla="*/ 0 60000 65536"/>
                  <a:gd name="T9" fmla="*/ 0 w 28215"/>
                  <a:gd name="T10" fmla="*/ 0 h 28017"/>
                  <a:gd name="T11" fmla="*/ 28215 w 28215"/>
                  <a:gd name="T12" fmla="*/ 28017 h 28017"/>
                </a:gdLst>
                <a:ahLst/>
                <a:cxnLst>
                  <a:cxn ang="T6">
                    <a:pos x="T0" y="T1"/>
                  </a:cxn>
                  <a:cxn ang="T7">
                    <a:pos x="T2" y="T3"/>
                  </a:cxn>
                  <a:cxn ang="T8">
                    <a:pos x="T4" y="T5"/>
                  </a:cxn>
                </a:cxnLst>
                <a:rect l="T9" t="T10" r="T11" b="T12"/>
                <a:pathLst>
                  <a:path w="28215" h="28017" fill="none" extrusionOk="0">
                    <a:moveTo>
                      <a:pt x="27239" y="0"/>
                    </a:moveTo>
                    <a:cubicBezTo>
                      <a:pt x="27886" y="2077"/>
                      <a:pt x="28215" y="4241"/>
                      <a:pt x="28215" y="6417"/>
                    </a:cubicBezTo>
                    <a:cubicBezTo>
                      <a:pt x="28215" y="18346"/>
                      <a:pt x="18544" y="28017"/>
                      <a:pt x="6615" y="28017"/>
                    </a:cubicBezTo>
                    <a:cubicBezTo>
                      <a:pt x="4369" y="28017"/>
                      <a:pt x="2137" y="27666"/>
                      <a:pt x="-1" y="26979"/>
                    </a:cubicBezTo>
                  </a:path>
                  <a:path w="28215" h="28017" stroke="0" extrusionOk="0">
                    <a:moveTo>
                      <a:pt x="27239" y="0"/>
                    </a:moveTo>
                    <a:cubicBezTo>
                      <a:pt x="27886" y="2077"/>
                      <a:pt x="28215" y="4241"/>
                      <a:pt x="28215" y="6417"/>
                    </a:cubicBezTo>
                    <a:cubicBezTo>
                      <a:pt x="28215" y="18346"/>
                      <a:pt x="18544" y="28017"/>
                      <a:pt x="6615" y="28017"/>
                    </a:cubicBezTo>
                    <a:cubicBezTo>
                      <a:pt x="4369" y="28017"/>
                      <a:pt x="2137" y="27666"/>
                      <a:pt x="-1" y="26979"/>
                    </a:cubicBezTo>
                    <a:lnTo>
                      <a:pt x="6615" y="6417"/>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79" name="Freeform 578"/>
              <p:cNvSpPr>
                <a:spLocks/>
              </p:cNvSpPr>
              <p:nvPr/>
            </p:nvSpPr>
            <p:spPr bwMode="auto">
              <a:xfrm>
                <a:off x="1252" y="1718"/>
                <a:ext cx="219" cy="77"/>
              </a:xfrm>
              <a:custGeom>
                <a:avLst/>
                <a:gdLst>
                  <a:gd name="T0" fmla="*/ 47 w 50"/>
                  <a:gd name="T1" fmla="*/ 0 h 82"/>
                  <a:gd name="T2" fmla="*/ 1 w 50"/>
                  <a:gd name="T3" fmla="*/ 42 h 82"/>
                  <a:gd name="T4" fmla="*/ 30 w 50"/>
                  <a:gd name="T5" fmla="*/ 82 h 82"/>
                  <a:gd name="T6" fmla="*/ 50 w 50"/>
                  <a:gd name="T7" fmla="*/ 43 h 82"/>
                  <a:gd name="T8" fmla="*/ 47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80" name="Arc 474"/>
              <p:cNvSpPr>
                <a:spLocks/>
              </p:cNvSpPr>
              <p:nvPr/>
            </p:nvSpPr>
            <p:spPr bwMode="auto">
              <a:xfrm>
                <a:off x="1261" y="1723"/>
                <a:ext cx="210" cy="70"/>
              </a:xfrm>
              <a:custGeom>
                <a:avLst/>
                <a:gdLst>
                  <a:gd name="T0" fmla="*/ 129 w 21600"/>
                  <a:gd name="T1" fmla="*/ 70 h 41496"/>
                  <a:gd name="T2" fmla="*/ 198 w 21600"/>
                  <a:gd name="T3" fmla="*/ 0 h 41496"/>
                  <a:gd name="T4" fmla="*/ 210 w 21600"/>
                  <a:gd name="T5" fmla="*/ 36 h 41496"/>
                  <a:gd name="T6" fmla="*/ 0 60000 65536"/>
                  <a:gd name="T7" fmla="*/ 0 60000 65536"/>
                  <a:gd name="T8" fmla="*/ 0 60000 65536"/>
                  <a:gd name="T9" fmla="*/ 0 w 21600"/>
                  <a:gd name="T10" fmla="*/ 0 h 41496"/>
                  <a:gd name="T11" fmla="*/ 21600 w 21600"/>
                  <a:gd name="T12" fmla="*/ 41496 h 41496"/>
                </a:gdLst>
                <a:ahLst/>
                <a:cxnLst>
                  <a:cxn ang="T6">
                    <a:pos x="T0" y="T1"/>
                  </a:cxn>
                  <a:cxn ang="T7">
                    <a:pos x="T2" y="T3"/>
                  </a:cxn>
                  <a:cxn ang="T8">
                    <a:pos x="T4" y="T5"/>
                  </a:cxn>
                </a:cxnLst>
                <a:rect l="T9" t="T10" r="T11" b="T12"/>
                <a:pathLst>
                  <a:path w="21600" h="41496" fill="none" extrusionOk="0">
                    <a:moveTo>
                      <a:pt x="13274" y="41496"/>
                    </a:moveTo>
                    <a:cubicBezTo>
                      <a:pt x="5234" y="38138"/>
                      <a:pt x="0" y="30278"/>
                      <a:pt x="0" y="21565"/>
                    </a:cubicBezTo>
                    <a:cubicBezTo>
                      <a:pt x="-1" y="10116"/>
                      <a:pt x="8932" y="656"/>
                      <a:pt x="20363" y="0"/>
                    </a:cubicBezTo>
                  </a:path>
                  <a:path w="21600" h="41496" stroke="0" extrusionOk="0">
                    <a:moveTo>
                      <a:pt x="13274" y="41496"/>
                    </a:moveTo>
                    <a:cubicBezTo>
                      <a:pt x="5234" y="38138"/>
                      <a:pt x="0" y="30278"/>
                      <a:pt x="0" y="21565"/>
                    </a:cubicBezTo>
                    <a:cubicBezTo>
                      <a:pt x="-1" y="10116"/>
                      <a:pt x="8932" y="656"/>
                      <a:pt x="20363" y="0"/>
                    </a:cubicBezTo>
                    <a:lnTo>
                      <a:pt x="21600" y="21565"/>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81" name="Freeform 580"/>
              <p:cNvSpPr>
                <a:spLocks/>
              </p:cNvSpPr>
              <p:nvPr/>
            </p:nvSpPr>
            <p:spPr bwMode="auto">
              <a:xfrm>
                <a:off x="1824" y="1823"/>
                <a:ext cx="803" cy="46"/>
              </a:xfrm>
              <a:custGeom>
                <a:avLst/>
                <a:gdLst>
                  <a:gd name="T0" fmla="*/ 0 w 184"/>
                  <a:gd name="T1" fmla="*/ 10 h 49"/>
                  <a:gd name="T2" fmla="*/ 100 w 184"/>
                  <a:gd name="T3" fmla="*/ 49 h 49"/>
                  <a:gd name="T4" fmla="*/ 184 w 184"/>
                  <a:gd name="T5" fmla="*/ 28 h 49"/>
                  <a:gd name="T6" fmla="*/ 100 w 184"/>
                  <a:gd name="T7" fmla="*/ 0 h 49"/>
                  <a:gd name="T8" fmla="*/ 0 w 184"/>
                  <a:gd name="T9" fmla="*/ 10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82" name="Arc 476"/>
              <p:cNvSpPr>
                <a:spLocks/>
              </p:cNvSpPr>
              <p:nvPr/>
            </p:nvSpPr>
            <p:spPr bwMode="auto">
              <a:xfrm>
                <a:off x="1829" y="1823"/>
                <a:ext cx="789" cy="43"/>
              </a:xfrm>
              <a:custGeom>
                <a:avLst/>
                <a:gdLst>
                  <a:gd name="T0" fmla="*/ 789 w 38446"/>
                  <a:gd name="T1" fmla="*/ 26 h 21600"/>
                  <a:gd name="T2" fmla="*/ 0 w 38446"/>
                  <a:gd name="T3" fmla="*/ 9 h 21600"/>
                  <a:gd name="T4" fmla="*/ 434 w 38446"/>
                  <a:gd name="T5" fmla="*/ 0 h 21600"/>
                  <a:gd name="T6" fmla="*/ 0 60000 65536"/>
                  <a:gd name="T7" fmla="*/ 0 60000 65536"/>
                  <a:gd name="T8" fmla="*/ 0 60000 65536"/>
                  <a:gd name="T9" fmla="*/ 0 w 38446"/>
                  <a:gd name="T10" fmla="*/ 0 h 21600"/>
                  <a:gd name="T11" fmla="*/ 38446 w 38446"/>
                  <a:gd name="T12" fmla="*/ 21600 h 21600"/>
                </a:gdLst>
                <a:ahLst/>
                <a:cxnLst>
                  <a:cxn ang="T6">
                    <a:pos x="T0" y="T1"/>
                  </a:cxn>
                  <a:cxn ang="T7">
                    <a:pos x="T2" y="T3"/>
                  </a:cxn>
                  <a:cxn ang="T8">
                    <a:pos x="T4" y="T5"/>
                  </a:cxn>
                </a:cxnLst>
                <a:rect l="T9" t="T10" r="T11" b="T12"/>
                <a:pathLst>
                  <a:path w="38446" h="21600" fill="none" extrusionOk="0">
                    <a:moveTo>
                      <a:pt x="38446" y="12903"/>
                    </a:moveTo>
                    <a:cubicBezTo>
                      <a:pt x="34370" y="18375"/>
                      <a:pt x="27947" y="21599"/>
                      <a:pt x="21124" y="21600"/>
                    </a:cubicBezTo>
                    <a:cubicBezTo>
                      <a:pt x="10931" y="21600"/>
                      <a:pt x="2126" y="14475"/>
                      <a:pt x="-1" y="4508"/>
                    </a:cubicBezTo>
                  </a:path>
                  <a:path w="38446" h="21600" stroke="0" extrusionOk="0">
                    <a:moveTo>
                      <a:pt x="38446" y="12903"/>
                    </a:moveTo>
                    <a:cubicBezTo>
                      <a:pt x="34370" y="18375"/>
                      <a:pt x="27947" y="21599"/>
                      <a:pt x="21124" y="21600"/>
                    </a:cubicBezTo>
                    <a:cubicBezTo>
                      <a:pt x="10931" y="21600"/>
                      <a:pt x="2126" y="14475"/>
                      <a:pt x="-1" y="4508"/>
                    </a:cubicBezTo>
                    <a:lnTo>
                      <a:pt x="21124" y="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7" name="グループ化 355"/>
          <p:cNvGrpSpPr/>
          <p:nvPr/>
        </p:nvGrpSpPr>
        <p:grpSpPr>
          <a:xfrm>
            <a:off x="1429560" y="3201958"/>
            <a:ext cx="267892" cy="267893"/>
            <a:chOff x="1571604" y="3357562"/>
            <a:chExt cx="803276" cy="785812"/>
          </a:xfrm>
        </p:grpSpPr>
        <p:sp>
          <p:nvSpPr>
            <p:cNvPr id="554" name="Freeform 553"/>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55" name="Freeform 554"/>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56" name="Freeform 555"/>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57" name="Freeform 556"/>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58" name="Rectangle 557"/>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59" name="Rectangle 558"/>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60" name="Freeform 559"/>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61" name="Freeform 560"/>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62" name="Freeform 561"/>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63" name="Freeform 562"/>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sp>
        <p:nvSpPr>
          <p:cNvPr id="16" name="Text Box 512"/>
          <p:cNvSpPr txBox="1">
            <a:spLocks noChangeArrowheads="1"/>
          </p:cNvSpPr>
          <p:nvPr/>
        </p:nvSpPr>
        <p:spPr bwMode="auto">
          <a:xfrm>
            <a:off x="1272441" y="2954580"/>
            <a:ext cx="878767" cy="323165"/>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500" kern="0" dirty="0">
                <a:solidFill>
                  <a:srgbClr val="000000"/>
                </a:solidFill>
                <a:latin typeface="Arial Narrow" panose="020B0606020202030204" pitchFamily="34" charset="0"/>
                <a:ea typeface="MS UI Gothic" pitchFamily="34" charset="-128"/>
              </a:rPr>
              <a:t>Domain A</a:t>
            </a:r>
          </a:p>
        </p:txBody>
      </p:sp>
      <p:sp>
        <p:nvSpPr>
          <p:cNvPr id="17" name="Text Box 512"/>
          <p:cNvSpPr txBox="1">
            <a:spLocks noChangeArrowheads="1"/>
          </p:cNvSpPr>
          <p:nvPr/>
        </p:nvSpPr>
        <p:spPr bwMode="auto">
          <a:xfrm>
            <a:off x="3977654" y="2227957"/>
            <a:ext cx="878767" cy="323165"/>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500" kern="0" dirty="0">
                <a:solidFill>
                  <a:srgbClr val="000000"/>
                </a:solidFill>
                <a:latin typeface="Arial Narrow" panose="020B0606020202030204" pitchFamily="34" charset="0"/>
                <a:ea typeface="MS UI Gothic" pitchFamily="34" charset="-128"/>
              </a:rPr>
              <a:t>Domain B</a:t>
            </a:r>
          </a:p>
        </p:txBody>
      </p:sp>
      <p:grpSp>
        <p:nvGrpSpPr>
          <p:cNvPr id="22" name="Group 19"/>
          <p:cNvGrpSpPr>
            <a:grpSpLocks/>
          </p:cNvGrpSpPr>
          <p:nvPr/>
        </p:nvGrpSpPr>
        <p:grpSpPr bwMode="auto">
          <a:xfrm>
            <a:off x="903051" y="2860131"/>
            <a:ext cx="267893" cy="267893"/>
            <a:chOff x="1460" y="1385"/>
            <a:chExt cx="510" cy="499"/>
          </a:xfrm>
        </p:grpSpPr>
        <p:sp>
          <p:nvSpPr>
            <p:cNvPr id="528" name="AutoShape 211"/>
            <p:cNvSpPr>
              <a:spLocks noChangeAspect="1" noChangeArrowheads="1" noTextEdit="1"/>
            </p:cNvSpPr>
            <p:nvPr/>
          </p:nvSpPr>
          <p:spPr bwMode="auto">
            <a:xfrm>
              <a:off x="1460" y="1385"/>
              <a:ext cx="510" cy="49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25" name="Group 528"/>
            <p:cNvGrpSpPr>
              <a:grpSpLocks/>
            </p:cNvGrpSpPr>
            <p:nvPr/>
          </p:nvGrpSpPr>
          <p:grpSpPr bwMode="auto">
            <a:xfrm>
              <a:off x="1460" y="1385"/>
              <a:ext cx="506" cy="495"/>
              <a:chOff x="1680" y="1488"/>
              <a:chExt cx="506" cy="495"/>
            </a:xfrm>
          </p:grpSpPr>
          <p:sp>
            <p:nvSpPr>
              <p:cNvPr id="535" name="Freeform 534"/>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36" name="Freeform 535"/>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37" name="Freeform 536"/>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38" name="Freeform 537"/>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39" name="Rectangle 538"/>
              <p:cNvSpPr>
                <a:spLocks noChangeArrowheads="1"/>
              </p:cNvSpPr>
              <p:nvPr/>
            </p:nvSpPr>
            <p:spPr bwMode="auto">
              <a:xfrm>
                <a:off x="1680" y="1604"/>
                <a:ext cx="387" cy="379"/>
              </a:xfrm>
              <a:prstGeom prst="rect">
                <a:avLst/>
              </a:prstGeom>
              <a:solidFill>
                <a:srgbClr val="0096D5"/>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40" name="Rectangle 539"/>
              <p:cNvSpPr>
                <a:spLocks noChangeArrowheads="1"/>
              </p:cNvSpPr>
              <p:nvPr/>
            </p:nvSpPr>
            <p:spPr bwMode="auto">
              <a:xfrm>
                <a:off x="1682" y="1606"/>
                <a:ext cx="383" cy="375"/>
              </a:xfrm>
              <a:prstGeom prst="rect">
                <a:avLst/>
              </a:prstGeom>
              <a:solidFill>
                <a:srgbClr val="0096D5"/>
              </a:solidFill>
              <a:ln w="6350">
                <a:solidFill>
                  <a:srgbClr val="AAE6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27" name="Group 529"/>
            <p:cNvGrpSpPr>
              <a:grpSpLocks/>
            </p:cNvGrpSpPr>
            <p:nvPr/>
          </p:nvGrpSpPr>
          <p:grpSpPr bwMode="auto">
            <a:xfrm>
              <a:off x="1488" y="1536"/>
              <a:ext cx="341" cy="327"/>
              <a:chOff x="1708" y="1639"/>
              <a:chExt cx="341" cy="327"/>
            </a:xfrm>
          </p:grpSpPr>
          <p:sp>
            <p:nvSpPr>
              <p:cNvPr id="531" name="Freeform 530"/>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32" name="Freeform 531"/>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33" name="Freeform 532"/>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34" name="Freeform 533"/>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29" name="グループ化 310"/>
          <p:cNvGrpSpPr/>
          <p:nvPr/>
        </p:nvGrpSpPr>
        <p:grpSpPr>
          <a:xfrm>
            <a:off x="2221908" y="2685759"/>
            <a:ext cx="267892" cy="267893"/>
            <a:chOff x="1571604" y="3357562"/>
            <a:chExt cx="803276" cy="785812"/>
          </a:xfrm>
        </p:grpSpPr>
        <p:sp>
          <p:nvSpPr>
            <p:cNvPr id="518" name="Freeform 517"/>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19" name="Freeform 51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20" name="Freeform 519"/>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21" name="Freeform 52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22" name="Rectangle 521"/>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23" name="Rectangle 522"/>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24" name="Freeform 523"/>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25" name="Freeform 52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26" name="Freeform 525"/>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27" name="Freeform 52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30" name="グループ化 431"/>
          <p:cNvGrpSpPr/>
          <p:nvPr/>
        </p:nvGrpSpPr>
        <p:grpSpPr>
          <a:xfrm>
            <a:off x="3584233" y="1743328"/>
            <a:ext cx="267907" cy="233821"/>
            <a:chOff x="7429500" y="2857500"/>
            <a:chExt cx="809625" cy="792163"/>
          </a:xfrm>
        </p:grpSpPr>
        <p:sp>
          <p:nvSpPr>
            <p:cNvPr id="486"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32" name="Group 486"/>
            <p:cNvGrpSpPr>
              <a:grpSpLocks/>
            </p:cNvGrpSpPr>
            <p:nvPr/>
          </p:nvGrpSpPr>
          <p:grpSpPr bwMode="auto">
            <a:xfrm>
              <a:off x="7429519" y="2857500"/>
              <a:ext cx="803277" cy="785813"/>
              <a:chOff x="4680" y="1800"/>
              <a:chExt cx="506" cy="495"/>
            </a:xfrm>
          </p:grpSpPr>
          <p:sp>
            <p:nvSpPr>
              <p:cNvPr id="512" name="Freeform 511"/>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13" name="Freeform 512"/>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14" name="Freeform 513"/>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15" name="Freeform 514"/>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16" name="Rectangle 515"/>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17" name="Rectangle 516"/>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33" name="Group 487"/>
            <p:cNvGrpSpPr>
              <a:grpSpLocks/>
            </p:cNvGrpSpPr>
            <p:nvPr/>
          </p:nvGrpSpPr>
          <p:grpSpPr bwMode="auto">
            <a:xfrm>
              <a:off x="7518400" y="2863850"/>
              <a:ext cx="620713" cy="166688"/>
              <a:chOff x="4736" y="1804"/>
              <a:chExt cx="391" cy="105"/>
            </a:xfrm>
          </p:grpSpPr>
          <p:grpSp>
            <p:nvGrpSpPr>
              <p:cNvPr id="34" name="Group 493"/>
              <p:cNvGrpSpPr>
                <a:grpSpLocks/>
              </p:cNvGrpSpPr>
              <p:nvPr/>
            </p:nvGrpSpPr>
            <p:grpSpPr bwMode="auto">
              <a:xfrm>
                <a:off x="4736" y="1804"/>
                <a:ext cx="387" cy="101"/>
                <a:chOff x="4736" y="1804"/>
                <a:chExt cx="387" cy="101"/>
              </a:xfrm>
            </p:grpSpPr>
            <p:sp>
              <p:nvSpPr>
                <p:cNvPr id="504" name="Freeform 503"/>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05" name="Freeform 504"/>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06" name="Freeform 505"/>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07" name="Freeform 506"/>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08" name="Freeform 507"/>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09" name="Freeform 508"/>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10" name="Freeform 509"/>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11" name="Freeform 510"/>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35" name="Group 494"/>
              <p:cNvGrpSpPr>
                <a:grpSpLocks/>
              </p:cNvGrpSpPr>
              <p:nvPr/>
            </p:nvGrpSpPr>
            <p:grpSpPr bwMode="auto">
              <a:xfrm>
                <a:off x="4740" y="1807"/>
                <a:ext cx="387" cy="102"/>
                <a:chOff x="4740" y="1807"/>
                <a:chExt cx="387" cy="102"/>
              </a:xfrm>
            </p:grpSpPr>
            <p:sp>
              <p:nvSpPr>
                <p:cNvPr id="496" name="Freeform 495"/>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97" name="Freeform 496"/>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98" name="Freeform 497"/>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99" name="Freeform 498"/>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00" name="Freeform 499"/>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01" name="Freeform 500"/>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02" name="Freeform 501"/>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503" name="Freeform 502"/>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36" name="Group 488"/>
            <p:cNvGrpSpPr>
              <a:grpSpLocks/>
            </p:cNvGrpSpPr>
            <p:nvPr/>
          </p:nvGrpSpPr>
          <p:grpSpPr bwMode="auto">
            <a:xfrm>
              <a:off x="7473950" y="3097213"/>
              <a:ext cx="541338" cy="519113"/>
              <a:chOff x="4708" y="1951"/>
              <a:chExt cx="341" cy="327"/>
            </a:xfrm>
          </p:grpSpPr>
          <p:sp>
            <p:nvSpPr>
              <p:cNvPr id="490" name="Freeform 489"/>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91" name="Freeform 490"/>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92" name="Freeform 491"/>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93" name="Freeform 492"/>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37" name="グループ化 612"/>
          <p:cNvGrpSpPr/>
          <p:nvPr/>
        </p:nvGrpSpPr>
        <p:grpSpPr>
          <a:xfrm>
            <a:off x="3704474" y="2185996"/>
            <a:ext cx="267907" cy="233821"/>
            <a:chOff x="7429500" y="2857500"/>
            <a:chExt cx="809625" cy="792163"/>
          </a:xfrm>
        </p:grpSpPr>
        <p:sp>
          <p:nvSpPr>
            <p:cNvPr id="422"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38" name="Group 422"/>
            <p:cNvGrpSpPr>
              <a:grpSpLocks/>
            </p:cNvGrpSpPr>
            <p:nvPr/>
          </p:nvGrpSpPr>
          <p:grpSpPr bwMode="auto">
            <a:xfrm>
              <a:off x="7429519" y="2857500"/>
              <a:ext cx="803277" cy="785813"/>
              <a:chOff x="4680" y="1800"/>
              <a:chExt cx="506" cy="495"/>
            </a:xfrm>
          </p:grpSpPr>
          <p:sp>
            <p:nvSpPr>
              <p:cNvPr id="448" name="Freeform 447"/>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49" name="Freeform 448"/>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50" name="Freeform 449"/>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51" name="Freeform 450"/>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52" name="Rectangle 451"/>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53" name="Rectangle 452"/>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39" name="Group 423"/>
            <p:cNvGrpSpPr>
              <a:grpSpLocks/>
            </p:cNvGrpSpPr>
            <p:nvPr/>
          </p:nvGrpSpPr>
          <p:grpSpPr bwMode="auto">
            <a:xfrm>
              <a:off x="7518400" y="2863850"/>
              <a:ext cx="620713" cy="166688"/>
              <a:chOff x="4736" y="1804"/>
              <a:chExt cx="391" cy="105"/>
            </a:xfrm>
          </p:grpSpPr>
          <p:grpSp>
            <p:nvGrpSpPr>
              <p:cNvPr id="40" name="Group 429"/>
              <p:cNvGrpSpPr>
                <a:grpSpLocks/>
              </p:cNvGrpSpPr>
              <p:nvPr/>
            </p:nvGrpSpPr>
            <p:grpSpPr bwMode="auto">
              <a:xfrm>
                <a:off x="4736" y="1804"/>
                <a:ext cx="387" cy="101"/>
                <a:chOff x="4736" y="1804"/>
                <a:chExt cx="387" cy="101"/>
              </a:xfrm>
            </p:grpSpPr>
            <p:sp>
              <p:nvSpPr>
                <p:cNvPr id="440" name="Freeform 439"/>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41" name="Freeform 440"/>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42" name="Freeform 441"/>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43" name="Freeform 442"/>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44" name="Freeform 443"/>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45" name="Freeform 444"/>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46" name="Freeform 445"/>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47" name="Freeform 446"/>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41" name="Group 430"/>
              <p:cNvGrpSpPr>
                <a:grpSpLocks/>
              </p:cNvGrpSpPr>
              <p:nvPr/>
            </p:nvGrpSpPr>
            <p:grpSpPr bwMode="auto">
              <a:xfrm>
                <a:off x="4740" y="1807"/>
                <a:ext cx="387" cy="102"/>
                <a:chOff x="4740" y="1807"/>
                <a:chExt cx="387" cy="102"/>
              </a:xfrm>
            </p:grpSpPr>
            <p:sp>
              <p:nvSpPr>
                <p:cNvPr id="432" name="Freeform 431"/>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33" name="Freeform 432"/>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34" name="Freeform 433"/>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35" name="Freeform 434"/>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36" name="Freeform 435"/>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37" name="Freeform 436"/>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38" name="Freeform 437"/>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39" name="Freeform 438"/>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42" name="Group 424"/>
            <p:cNvGrpSpPr>
              <a:grpSpLocks/>
            </p:cNvGrpSpPr>
            <p:nvPr/>
          </p:nvGrpSpPr>
          <p:grpSpPr bwMode="auto">
            <a:xfrm>
              <a:off x="7473950" y="3097213"/>
              <a:ext cx="541338" cy="519113"/>
              <a:chOff x="4708" y="1951"/>
              <a:chExt cx="341" cy="327"/>
            </a:xfrm>
          </p:grpSpPr>
          <p:sp>
            <p:nvSpPr>
              <p:cNvPr id="426" name="Freeform 425"/>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27" name="Freeform 426"/>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28" name="Freeform 427"/>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29" name="Freeform 428"/>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sp>
        <p:nvSpPr>
          <p:cNvPr id="103" name="Text Box 512"/>
          <p:cNvSpPr txBox="1">
            <a:spLocks noChangeArrowheads="1"/>
          </p:cNvSpPr>
          <p:nvPr/>
        </p:nvSpPr>
        <p:spPr bwMode="auto">
          <a:xfrm>
            <a:off x="984205" y="1845645"/>
            <a:ext cx="1045232" cy="553998"/>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500" kern="0" dirty="0">
                <a:solidFill>
                  <a:srgbClr val="000000"/>
                </a:solidFill>
                <a:latin typeface="Arial Narrow" panose="020B0606020202030204" pitchFamily="34" charset="0"/>
                <a:ea typeface="MS UI Gothic" pitchFamily="34" charset="-128"/>
              </a:rPr>
              <a:t>Domain controller A </a:t>
            </a:r>
          </a:p>
        </p:txBody>
      </p:sp>
      <p:pic>
        <p:nvPicPr>
          <p:cNvPr id="104" name="Picture 103" descr="MainframeApr99"/>
          <p:cNvPicPr>
            <a:picLocks noChangeAspect="1" noChangeArrowheads="1"/>
          </p:cNvPicPr>
          <p:nvPr/>
        </p:nvPicPr>
        <p:blipFill>
          <a:blip r:embed="rId3" cstate="print"/>
          <a:srcRect/>
          <a:stretch>
            <a:fillRect/>
          </a:stretch>
        </p:blipFill>
        <p:spPr bwMode="auto">
          <a:xfrm>
            <a:off x="4222086" y="1313259"/>
            <a:ext cx="326536" cy="358831"/>
          </a:xfrm>
          <a:prstGeom prst="rect">
            <a:avLst/>
          </a:prstGeom>
          <a:noFill/>
          <a:ln w="9525">
            <a:noFill/>
            <a:miter lim="800000"/>
            <a:headEnd/>
            <a:tailEnd/>
          </a:ln>
        </p:spPr>
      </p:pic>
      <p:sp>
        <p:nvSpPr>
          <p:cNvPr id="105" name="Text Box 512"/>
          <p:cNvSpPr txBox="1">
            <a:spLocks noChangeArrowheads="1"/>
          </p:cNvSpPr>
          <p:nvPr/>
        </p:nvSpPr>
        <p:spPr bwMode="auto">
          <a:xfrm>
            <a:off x="3613920" y="1066800"/>
            <a:ext cx="1572866" cy="323165"/>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500" kern="0" dirty="0">
                <a:solidFill>
                  <a:srgbClr val="000000"/>
                </a:solidFill>
                <a:latin typeface="Arial Narrow" panose="020B0606020202030204" pitchFamily="34" charset="0"/>
                <a:ea typeface="MS UI Gothic" pitchFamily="34" charset="-128"/>
              </a:rPr>
              <a:t>Domain controller B</a:t>
            </a:r>
          </a:p>
        </p:txBody>
      </p:sp>
      <p:sp>
        <p:nvSpPr>
          <p:cNvPr id="601" name="AutoShape 449"/>
          <p:cNvSpPr>
            <a:spLocks noChangeAspect="1" noChangeArrowheads="1" noTextEdit="1"/>
          </p:cNvSpPr>
          <p:nvPr/>
        </p:nvSpPr>
        <p:spPr bwMode="auto">
          <a:xfrm>
            <a:off x="6046999" y="2393546"/>
            <a:ext cx="1982405" cy="112514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44" name="Group 564"/>
          <p:cNvGrpSpPr>
            <a:grpSpLocks/>
          </p:cNvGrpSpPr>
          <p:nvPr/>
        </p:nvGrpSpPr>
        <p:grpSpPr bwMode="auto">
          <a:xfrm>
            <a:off x="6056781" y="2407610"/>
            <a:ext cx="1958494" cy="1097020"/>
            <a:chOff x="1257" y="1635"/>
            <a:chExt cx="1802" cy="234"/>
          </a:xfrm>
        </p:grpSpPr>
        <p:sp>
          <p:nvSpPr>
            <p:cNvPr id="641" name="Oval 640"/>
            <p:cNvSpPr>
              <a:spLocks noChangeArrowheads="1"/>
            </p:cNvSpPr>
            <p:nvPr/>
          </p:nvSpPr>
          <p:spPr bwMode="auto">
            <a:xfrm>
              <a:off x="1872" y="1635"/>
              <a:ext cx="785"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42" name="Oval 641"/>
            <p:cNvSpPr>
              <a:spLocks noChangeArrowheads="1"/>
            </p:cNvSpPr>
            <p:nvPr/>
          </p:nvSpPr>
          <p:spPr bwMode="auto">
            <a:xfrm>
              <a:off x="1440" y="1660"/>
              <a:ext cx="602" cy="97"/>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43" name="Oval 642"/>
            <p:cNvSpPr>
              <a:spLocks noChangeArrowheads="1"/>
            </p:cNvSpPr>
            <p:nvPr/>
          </p:nvSpPr>
          <p:spPr bwMode="auto">
            <a:xfrm>
              <a:off x="1257" y="1719"/>
              <a:ext cx="406" cy="79"/>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44" name="Oval 643"/>
            <p:cNvSpPr>
              <a:spLocks noChangeArrowheads="1"/>
            </p:cNvSpPr>
            <p:nvPr/>
          </p:nvSpPr>
          <p:spPr bwMode="auto">
            <a:xfrm>
              <a:off x="1379" y="1753"/>
              <a:ext cx="611" cy="8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45" name="Oval 644"/>
            <p:cNvSpPr>
              <a:spLocks noChangeArrowheads="1"/>
            </p:cNvSpPr>
            <p:nvPr/>
          </p:nvSpPr>
          <p:spPr bwMode="auto">
            <a:xfrm>
              <a:off x="1811" y="1768"/>
              <a:ext cx="912" cy="101"/>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46" name="Oval 645"/>
            <p:cNvSpPr>
              <a:spLocks noChangeArrowheads="1"/>
            </p:cNvSpPr>
            <p:nvPr/>
          </p:nvSpPr>
          <p:spPr bwMode="auto">
            <a:xfrm>
              <a:off x="2391" y="1663"/>
              <a:ext cx="585"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47" name="Oval 646"/>
            <p:cNvSpPr>
              <a:spLocks noChangeArrowheads="1"/>
            </p:cNvSpPr>
            <p:nvPr/>
          </p:nvSpPr>
          <p:spPr bwMode="auto">
            <a:xfrm>
              <a:off x="2479" y="1712"/>
              <a:ext cx="580" cy="7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48" name="Oval 647"/>
            <p:cNvSpPr>
              <a:spLocks noChangeArrowheads="1"/>
            </p:cNvSpPr>
            <p:nvPr/>
          </p:nvSpPr>
          <p:spPr bwMode="auto">
            <a:xfrm>
              <a:off x="2426" y="1728"/>
              <a:ext cx="576" cy="125"/>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49" name="Oval 648"/>
            <p:cNvSpPr>
              <a:spLocks noChangeArrowheads="1"/>
            </p:cNvSpPr>
            <p:nvPr/>
          </p:nvSpPr>
          <p:spPr bwMode="auto">
            <a:xfrm>
              <a:off x="1584" y="1690"/>
              <a:ext cx="1169" cy="126"/>
            </a:xfrm>
            <a:prstGeom prst="ellipse">
              <a:avLst/>
            </a:pr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45" name="Group 565"/>
          <p:cNvGrpSpPr>
            <a:grpSpLocks/>
          </p:cNvGrpSpPr>
          <p:nvPr/>
        </p:nvGrpSpPr>
        <p:grpSpPr bwMode="auto">
          <a:xfrm>
            <a:off x="6051347" y="2398235"/>
            <a:ext cx="1968275" cy="1106396"/>
            <a:chOff x="1252" y="1633"/>
            <a:chExt cx="1811" cy="236"/>
          </a:xfrm>
        </p:grpSpPr>
        <p:sp>
          <p:nvSpPr>
            <p:cNvPr id="605" name="Freeform 604"/>
            <p:cNvSpPr>
              <a:spLocks/>
            </p:cNvSpPr>
            <p:nvPr/>
          </p:nvSpPr>
          <p:spPr bwMode="auto">
            <a:xfrm>
              <a:off x="1889" y="1633"/>
              <a:ext cx="747" cy="50"/>
            </a:xfrm>
            <a:custGeom>
              <a:avLst/>
              <a:gdLst>
                <a:gd name="T0" fmla="*/ 171 w 171"/>
                <a:gd name="T1" fmla="*/ 33 h 53"/>
                <a:gd name="T2" fmla="*/ 87 w 171"/>
                <a:gd name="T3" fmla="*/ 1 h 53"/>
                <a:gd name="T4" fmla="*/ 0 w 171"/>
                <a:gd name="T5" fmla="*/ 36 h 53"/>
                <a:gd name="T6" fmla="*/ 87 w 171"/>
                <a:gd name="T7" fmla="*/ 53 h 53"/>
                <a:gd name="T8" fmla="*/ 171 w 171"/>
                <a:gd name="T9" fmla="*/ 33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13" name="Arc 462"/>
            <p:cNvSpPr>
              <a:spLocks/>
            </p:cNvSpPr>
            <p:nvPr/>
          </p:nvSpPr>
          <p:spPr bwMode="auto">
            <a:xfrm>
              <a:off x="1899" y="1638"/>
              <a:ext cx="730" cy="45"/>
            </a:xfrm>
            <a:custGeom>
              <a:avLst/>
              <a:gdLst>
                <a:gd name="T0" fmla="*/ 0 w 40120"/>
                <a:gd name="T1" fmla="*/ 30 h 21600"/>
                <a:gd name="T2" fmla="*/ 730 w 40120"/>
                <a:gd name="T3" fmla="*/ 27 h 21600"/>
                <a:gd name="T4" fmla="*/ 370 w 40120"/>
                <a:gd name="T5" fmla="*/ 45 h 21600"/>
                <a:gd name="T6" fmla="*/ 0 60000 65536"/>
                <a:gd name="T7" fmla="*/ 0 60000 65536"/>
                <a:gd name="T8" fmla="*/ 0 60000 65536"/>
                <a:gd name="T9" fmla="*/ 0 w 40120"/>
                <a:gd name="T10" fmla="*/ 0 h 21600"/>
                <a:gd name="T11" fmla="*/ 40120 w 40120"/>
                <a:gd name="T12" fmla="*/ 21600 h 21600"/>
              </a:gdLst>
              <a:ahLst/>
              <a:cxnLst>
                <a:cxn ang="T6">
                  <a:pos x="T0" y="T1"/>
                </a:cxn>
                <a:cxn ang="T7">
                  <a:pos x="T2" y="T3"/>
                </a:cxn>
                <a:cxn ang="T8">
                  <a:pos x="T4" y="T5"/>
                </a:cxn>
              </a:cxnLst>
              <a:rect l="T9" t="T10" r="T11" b="T12"/>
              <a:pathLst>
                <a:path w="40120" h="21600" fill="none" extrusionOk="0">
                  <a:moveTo>
                    <a:pt x="-1" y="14245"/>
                  </a:moveTo>
                  <a:cubicBezTo>
                    <a:pt x="3095" y="5695"/>
                    <a:pt x="11215" y="-1"/>
                    <a:pt x="20309" y="0"/>
                  </a:cubicBezTo>
                  <a:cubicBezTo>
                    <a:pt x="28910" y="0"/>
                    <a:pt x="36691" y="5103"/>
                    <a:pt x="40119" y="12992"/>
                  </a:cubicBezTo>
                </a:path>
                <a:path w="40120" h="21600" stroke="0" extrusionOk="0">
                  <a:moveTo>
                    <a:pt x="-1" y="14245"/>
                  </a:moveTo>
                  <a:cubicBezTo>
                    <a:pt x="3095" y="5695"/>
                    <a:pt x="11215" y="-1"/>
                    <a:pt x="20309" y="0"/>
                  </a:cubicBezTo>
                  <a:cubicBezTo>
                    <a:pt x="28910" y="0"/>
                    <a:pt x="36691" y="5103"/>
                    <a:pt x="40119" y="12992"/>
                  </a:cubicBezTo>
                  <a:lnTo>
                    <a:pt x="20309"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22" name="Freeform 621"/>
            <p:cNvSpPr>
              <a:spLocks/>
            </p:cNvSpPr>
            <p:nvPr/>
          </p:nvSpPr>
          <p:spPr bwMode="auto">
            <a:xfrm>
              <a:off x="1436" y="1659"/>
              <a:ext cx="467" cy="60"/>
            </a:xfrm>
            <a:custGeom>
              <a:avLst/>
              <a:gdLst>
                <a:gd name="T0" fmla="*/ 107 w 107"/>
                <a:gd name="T1" fmla="*/ 7 h 63"/>
                <a:gd name="T2" fmla="*/ 70 w 107"/>
                <a:gd name="T3" fmla="*/ 0 h 63"/>
                <a:gd name="T4" fmla="*/ 1 w 107"/>
                <a:gd name="T5" fmla="*/ 52 h 63"/>
                <a:gd name="T6" fmla="*/ 2 w 107"/>
                <a:gd name="T7" fmla="*/ 63 h 63"/>
                <a:gd name="T8" fmla="*/ 70 w 107"/>
                <a:gd name="T9" fmla="*/ 52 h 63"/>
                <a:gd name="T10" fmla="*/ 107 w 107"/>
                <a:gd name="T11" fmla="*/ 7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28" name="Arc 464"/>
            <p:cNvSpPr>
              <a:spLocks/>
            </p:cNvSpPr>
            <p:nvPr/>
          </p:nvSpPr>
          <p:spPr bwMode="auto">
            <a:xfrm>
              <a:off x="1444" y="1663"/>
              <a:ext cx="450" cy="55"/>
            </a:xfrm>
            <a:custGeom>
              <a:avLst/>
              <a:gdLst>
                <a:gd name="T0" fmla="*/ 8 w 32441"/>
                <a:gd name="T1" fmla="*/ 55 h 26528"/>
                <a:gd name="T2" fmla="*/ 450 w 32441"/>
                <a:gd name="T3" fmla="*/ 6 h 26528"/>
                <a:gd name="T4" fmla="*/ 300 w 32441"/>
                <a:gd name="T5" fmla="*/ 45 h 26528"/>
                <a:gd name="T6" fmla="*/ 0 60000 65536"/>
                <a:gd name="T7" fmla="*/ 0 60000 65536"/>
                <a:gd name="T8" fmla="*/ 0 60000 65536"/>
                <a:gd name="T9" fmla="*/ 0 w 32441"/>
                <a:gd name="T10" fmla="*/ 0 h 26528"/>
                <a:gd name="T11" fmla="*/ 32441 w 32441"/>
                <a:gd name="T12" fmla="*/ 26528 h 26528"/>
              </a:gdLst>
              <a:ahLst/>
              <a:cxnLst>
                <a:cxn ang="T6">
                  <a:pos x="T0" y="T1"/>
                </a:cxn>
                <a:cxn ang="T7">
                  <a:pos x="T2" y="T3"/>
                </a:cxn>
                <a:cxn ang="T8">
                  <a:pos x="T4" y="T5"/>
                </a:cxn>
              </a:cxnLst>
              <a:rect l="T9" t="T10" r="T11" b="T12"/>
              <a:pathLst>
                <a:path w="32441" h="26528" fill="none" extrusionOk="0">
                  <a:moveTo>
                    <a:pt x="569" y="26528"/>
                  </a:moveTo>
                  <a:cubicBezTo>
                    <a:pt x="191" y="24912"/>
                    <a:pt x="0" y="23259"/>
                    <a:pt x="0" y="21600"/>
                  </a:cubicBezTo>
                  <a:cubicBezTo>
                    <a:pt x="0" y="9670"/>
                    <a:pt x="9670" y="0"/>
                    <a:pt x="21600" y="0"/>
                  </a:cubicBezTo>
                  <a:cubicBezTo>
                    <a:pt x="25407" y="-1"/>
                    <a:pt x="29147" y="1006"/>
                    <a:pt x="32441" y="2917"/>
                  </a:cubicBezTo>
                </a:path>
                <a:path w="32441" h="26528" stroke="0" extrusionOk="0">
                  <a:moveTo>
                    <a:pt x="569" y="26528"/>
                  </a:moveTo>
                  <a:cubicBezTo>
                    <a:pt x="191" y="24912"/>
                    <a:pt x="0" y="23259"/>
                    <a:pt x="0" y="21600"/>
                  </a:cubicBezTo>
                  <a:cubicBezTo>
                    <a:pt x="0" y="9670"/>
                    <a:pt x="9670" y="0"/>
                    <a:pt x="21600" y="0"/>
                  </a:cubicBezTo>
                  <a:cubicBezTo>
                    <a:pt x="25407" y="-1"/>
                    <a:pt x="29147" y="1006"/>
                    <a:pt x="32441" y="2917"/>
                  </a:cubicBezTo>
                  <a:lnTo>
                    <a:pt x="21600"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29" name="Freeform 628"/>
            <p:cNvSpPr>
              <a:spLocks/>
            </p:cNvSpPr>
            <p:nvPr/>
          </p:nvSpPr>
          <p:spPr bwMode="auto">
            <a:xfrm>
              <a:off x="1375" y="1793"/>
              <a:ext cx="466" cy="47"/>
            </a:xfrm>
            <a:custGeom>
              <a:avLst/>
              <a:gdLst>
                <a:gd name="T0" fmla="*/ 0 w 107"/>
                <a:gd name="T1" fmla="*/ 0 h 50"/>
                <a:gd name="T2" fmla="*/ 0 w 107"/>
                <a:gd name="T3" fmla="*/ 2 h 50"/>
                <a:gd name="T4" fmla="*/ 72 w 107"/>
                <a:gd name="T5" fmla="*/ 50 h 50"/>
                <a:gd name="T6" fmla="*/ 107 w 107"/>
                <a:gd name="T7" fmla="*/ 44 h 50"/>
                <a:gd name="T8" fmla="*/ 72 w 107"/>
                <a:gd name="T9" fmla="*/ 3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0" name="Arc 466"/>
            <p:cNvSpPr>
              <a:spLocks/>
            </p:cNvSpPr>
            <p:nvPr/>
          </p:nvSpPr>
          <p:spPr bwMode="auto">
            <a:xfrm>
              <a:off x="1379" y="1794"/>
              <a:ext cx="453" cy="42"/>
            </a:xfrm>
            <a:custGeom>
              <a:avLst/>
              <a:gdLst>
                <a:gd name="T0" fmla="*/ 453 w 31544"/>
                <a:gd name="T1" fmla="*/ 38 h 22761"/>
                <a:gd name="T2" fmla="*/ 0 w 31544"/>
                <a:gd name="T3" fmla="*/ 0 h 22761"/>
                <a:gd name="T4" fmla="*/ 310 w 31544"/>
                <a:gd name="T5" fmla="*/ 2 h 22761"/>
                <a:gd name="T6" fmla="*/ 0 60000 65536"/>
                <a:gd name="T7" fmla="*/ 0 60000 65536"/>
                <a:gd name="T8" fmla="*/ 0 60000 65536"/>
                <a:gd name="T9" fmla="*/ 0 w 31544"/>
                <a:gd name="T10" fmla="*/ 0 h 22761"/>
                <a:gd name="T11" fmla="*/ 31544 w 31544"/>
                <a:gd name="T12" fmla="*/ 22761 h 22761"/>
              </a:gdLst>
              <a:ahLst/>
              <a:cxnLst>
                <a:cxn ang="T6">
                  <a:pos x="T0" y="T1"/>
                </a:cxn>
                <a:cxn ang="T7">
                  <a:pos x="T2" y="T3"/>
                </a:cxn>
                <a:cxn ang="T8">
                  <a:pos x="T4" y="T5"/>
                </a:cxn>
              </a:cxnLst>
              <a:rect l="T9" t="T10" r="T11" b="T12"/>
              <a:pathLst>
                <a:path w="31544" h="22761" fill="none" extrusionOk="0">
                  <a:moveTo>
                    <a:pt x="31543" y="20335"/>
                  </a:moveTo>
                  <a:cubicBezTo>
                    <a:pt x="28471" y="21929"/>
                    <a:pt x="25061" y="22760"/>
                    <a:pt x="21600" y="22761"/>
                  </a:cubicBezTo>
                  <a:cubicBezTo>
                    <a:pt x="9670" y="22761"/>
                    <a:pt x="0" y="13090"/>
                    <a:pt x="0" y="1161"/>
                  </a:cubicBezTo>
                  <a:cubicBezTo>
                    <a:pt x="-1" y="773"/>
                    <a:pt x="10" y="386"/>
                    <a:pt x="31" y="0"/>
                  </a:cubicBezTo>
                </a:path>
                <a:path w="31544" h="22761" stroke="0" extrusionOk="0">
                  <a:moveTo>
                    <a:pt x="31543" y="20335"/>
                  </a:moveTo>
                  <a:cubicBezTo>
                    <a:pt x="28471" y="21929"/>
                    <a:pt x="25061" y="22760"/>
                    <a:pt x="21600" y="22761"/>
                  </a:cubicBezTo>
                  <a:cubicBezTo>
                    <a:pt x="9670" y="22761"/>
                    <a:pt x="0" y="13090"/>
                    <a:pt x="0" y="1161"/>
                  </a:cubicBezTo>
                  <a:cubicBezTo>
                    <a:pt x="-1" y="773"/>
                    <a:pt x="10" y="386"/>
                    <a:pt x="31" y="0"/>
                  </a:cubicBezTo>
                  <a:lnTo>
                    <a:pt x="21600" y="1161"/>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1" name="Freeform 630"/>
            <p:cNvSpPr>
              <a:spLocks/>
            </p:cNvSpPr>
            <p:nvPr/>
          </p:nvSpPr>
          <p:spPr bwMode="auto">
            <a:xfrm>
              <a:off x="2627" y="1661"/>
              <a:ext cx="353" cy="58"/>
            </a:xfrm>
            <a:custGeom>
              <a:avLst/>
              <a:gdLst>
                <a:gd name="T0" fmla="*/ 72 w 81"/>
                <a:gd name="T1" fmla="*/ 61 h 61"/>
                <a:gd name="T2" fmla="*/ 81 w 81"/>
                <a:gd name="T3" fmla="*/ 41 h 61"/>
                <a:gd name="T4" fmla="*/ 14 w 81"/>
                <a:gd name="T5" fmla="*/ 1 h 61"/>
                <a:gd name="T6" fmla="*/ 0 w 81"/>
                <a:gd name="T7" fmla="*/ 1 h 61"/>
                <a:gd name="T8" fmla="*/ 14 w 81"/>
                <a:gd name="T9" fmla="*/ 41 h 61"/>
                <a:gd name="T10" fmla="*/ 72 w 81"/>
                <a:gd name="T11" fmla="*/ 61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2" name="Arc 468"/>
            <p:cNvSpPr>
              <a:spLocks/>
            </p:cNvSpPr>
            <p:nvPr/>
          </p:nvSpPr>
          <p:spPr bwMode="auto">
            <a:xfrm>
              <a:off x="2635" y="1666"/>
              <a:ext cx="341" cy="52"/>
            </a:xfrm>
            <a:custGeom>
              <a:avLst/>
              <a:gdLst>
                <a:gd name="T0" fmla="*/ 0 w 25565"/>
                <a:gd name="T1" fmla="*/ 1 h 33234"/>
                <a:gd name="T2" fmla="*/ 296 w 25565"/>
                <a:gd name="T3" fmla="*/ 52 h 33234"/>
                <a:gd name="T4" fmla="*/ 53 w 25565"/>
                <a:gd name="T5" fmla="*/ 34 h 33234"/>
                <a:gd name="T6" fmla="*/ 0 60000 65536"/>
                <a:gd name="T7" fmla="*/ 0 60000 65536"/>
                <a:gd name="T8" fmla="*/ 0 60000 65536"/>
                <a:gd name="T9" fmla="*/ 0 w 25565"/>
                <a:gd name="T10" fmla="*/ 0 h 33234"/>
                <a:gd name="T11" fmla="*/ 25565 w 25565"/>
                <a:gd name="T12" fmla="*/ 33234 h 33234"/>
              </a:gdLst>
              <a:ahLst/>
              <a:cxnLst>
                <a:cxn ang="T6">
                  <a:pos x="T0" y="T1"/>
                </a:cxn>
                <a:cxn ang="T7">
                  <a:pos x="T2" y="T3"/>
                </a:cxn>
                <a:cxn ang="T8">
                  <a:pos x="T4" y="T5"/>
                </a:cxn>
              </a:cxnLst>
              <a:rect l="T9" t="T10" r="T11" b="T12"/>
              <a:pathLst>
                <a:path w="25565" h="33234" fill="none" extrusionOk="0">
                  <a:moveTo>
                    <a:pt x="0" y="367"/>
                  </a:moveTo>
                  <a:cubicBezTo>
                    <a:pt x="1307" y="122"/>
                    <a:pt x="2634" y="-1"/>
                    <a:pt x="3965" y="0"/>
                  </a:cubicBezTo>
                  <a:cubicBezTo>
                    <a:pt x="15894" y="0"/>
                    <a:pt x="25565" y="9670"/>
                    <a:pt x="25565" y="21600"/>
                  </a:cubicBezTo>
                  <a:cubicBezTo>
                    <a:pt x="25565" y="25723"/>
                    <a:pt x="24384" y="29760"/>
                    <a:pt x="22164" y="33234"/>
                  </a:cubicBezTo>
                </a:path>
                <a:path w="25565" h="33234" stroke="0" extrusionOk="0">
                  <a:moveTo>
                    <a:pt x="0" y="367"/>
                  </a:moveTo>
                  <a:cubicBezTo>
                    <a:pt x="1307" y="122"/>
                    <a:pt x="2634" y="-1"/>
                    <a:pt x="3965" y="0"/>
                  </a:cubicBezTo>
                  <a:cubicBezTo>
                    <a:pt x="15894" y="0"/>
                    <a:pt x="25565" y="9670"/>
                    <a:pt x="25565" y="21600"/>
                  </a:cubicBezTo>
                  <a:cubicBezTo>
                    <a:pt x="25565" y="25723"/>
                    <a:pt x="24384" y="29760"/>
                    <a:pt x="22164" y="33234"/>
                  </a:cubicBezTo>
                  <a:lnTo>
                    <a:pt x="3965" y="2160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3" name="Freeform 632"/>
            <p:cNvSpPr>
              <a:spLocks/>
            </p:cNvSpPr>
            <p:nvPr/>
          </p:nvSpPr>
          <p:spPr bwMode="auto">
            <a:xfrm>
              <a:off x="2727" y="1718"/>
              <a:ext cx="336" cy="56"/>
            </a:xfrm>
            <a:custGeom>
              <a:avLst/>
              <a:gdLst>
                <a:gd name="T0" fmla="*/ 62 w 77"/>
                <a:gd name="T1" fmla="*/ 60 h 60"/>
                <a:gd name="T2" fmla="*/ 77 w 77"/>
                <a:gd name="T3" fmla="*/ 35 h 60"/>
                <a:gd name="T4" fmla="*/ 48 w 77"/>
                <a:gd name="T5" fmla="*/ 0 h 60"/>
                <a:gd name="T6" fmla="*/ 0 w 77"/>
                <a:gd name="T7" fmla="*/ 35 h 60"/>
                <a:gd name="T8" fmla="*/ 62 w 77"/>
                <a:gd name="T9" fmla="*/ 6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4" name="Arc 470"/>
            <p:cNvSpPr>
              <a:spLocks/>
            </p:cNvSpPr>
            <p:nvPr/>
          </p:nvSpPr>
          <p:spPr bwMode="auto">
            <a:xfrm>
              <a:off x="2727" y="1721"/>
              <a:ext cx="332" cy="53"/>
            </a:xfrm>
            <a:custGeom>
              <a:avLst/>
              <a:gdLst>
                <a:gd name="T0" fmla="*/ 196 w 21600"/>
                <a:gd name="T1" fmla="*/ 0 h 30808"/>
                <a:gd name="T2" fmla="*/ 261 w 21600"/>
                <a:gd name="T3" fmla="*/ 53 h 30808"/>
                <a:gd name="T4" fmla="*/ 0 w 21600"/>
                <a:gd name="T5" fmla="*/ 30 h 30808"/>
                <a:gd name="T6" fmla="*/ 0 60000 65536"/>
                <a:gd name="T7" fmla="*/ 0 60000 65536"/>
                <a:gd name="T8" fmla="*/ 0 60000 65536"/>
                <a:gd name="T9" fmla="*/ 0 w 21600"/>
                <a:gd name="T10" fmla="*/ 0 h 30808"/>
                <a:gd name="T11" fmla="*/ 21600 w 21600"/>
                <a:gd name="T12" fmla="*/ 30808 h 30808"/>
              </a:gdLst>
              <a:ahLst/>
              <a:cxnLst>
                <a:cxn ang="T6">
                  <a:pos x="T0" y="T1"/>
                </a:cxn>
                <a:cxn ang="T7">
                  <a:pos x="T2" y="T3"/>
                </a:cxn>
                <a:cxn ang="T8">
                  <a:pos x="T4" y="T5"/>
                </a:cxn>
              </a:cxnLst>
              <a:rect l="T9" t="T10" r="T11" b="T12"/>
              <a:pathLst>
                <a:path w="21600" h="30808" fill="none" extrusionOk="0">
                  <a:moveTo>
                    <a:pt x="12721" y="0"/>
                  </a:moveTo>
                  <a:cubicBezTo>
                    <a:pt x="18300" y="4065"/>
                    <a:pt x="21600" y="10552"/>
                    <a:pt x="21600" y="17456"/>
                  </a:cubicBezTo>
                  <a:cubicBezTo>
                    <a:pt x="21600" y="22298"/>
                    <a:pt x="19972" y="27001"/>
                    <a:pt x="16978" y="30807"/>
                  </a:cubicBezTo>
                </a:path>
                <a:path w="21600" h="30808" stroke="0" extrusionOk="0">
                  <a:moveTo>
                    <a:pt x="12721" y="0"/>
                  </a:moveTo>
                  <a:cubicBezTo>
                    <a:pt x="18300" y="4065"/>
                    <a:pt x="21600" y="10552"/>
                    <a:pt x="21600" y="17456"/>
                  </a:cubicBezTo>
                  <a:cubicBezTo>
                    <a:pt x="21600" y="22298"/>
                    <a:pt x="19972" y="27001"/>
                    <a:pt x="16978" y="30807"/>
                  </a:cubicBezTo>
                  <a:lnTo>
                    <a:pt x="0" y="17456"/>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5" name="Freeform 634"/>
            <p:cNvSpPr>
              <a:spLocks/>
            </p:cNvSpPr>
            <p:nvPr/>
          </p:nvSpPr>
          <p:spPr bwMode="auto">
            <a:xfrm>
              <a:off x="2614" y="1773"/>
              <a:ext cx="397" cy="82"/>
            </a:xfrm>
            <a:custGeom>
              <a:avLst/>
              <a:gdLst>
                <a:gd name="T0" fmla="*/ 0 w 91"/>
                <a:gd name="T1" fmla="*/ 83 h 87"/>
                <a:gd name="T2" fmla="*/ 23 w 91"/>
                <a:gd name="T3" fmla="*/ 86 h 87"/>
                <a:gd name="T4" fmla="*/ 91 w 91"/>
                <a:gd name="T5" fmla="*/ 20 h 87"/>
                <a:gd name="T6" fmla="*/ 88 w 91"/>
                <a:gd name="T7" fmla="*/ 0 h 87"/>
                <a:gd name="T8" fmla="*/ 23 w 91"/>
                <a:gd name="T9" fmla="*/ 20 h 87"/>
                <a:gd name="T10" fmla="*/ 0 w 91"/>
                <a:gd name="T11" fmla="*/ 83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6" name="Arc 472"/>
            <p:cNvSpPr>
              <a:spLocks/>
            </p:cNvSpPr>
            <p:nvPr/>
          </p:nvSpPr>
          <p:spPr bwMode="auto">
            <a:xfrm>
              <a:off x="2624" y="1774"/>
              <a:ext cx="383" cy="77"/>
            </a:xfrm>
            <a:custGeom>
              <a:avLst/>
              <a:gdLst>
                <a:gd name="T0" fmla="*/ 370 w 28215"/>
                <a:gd name="T1" fmla="*/ 0 h 28017"/>
                <a:gd name="T2" fmla="*/ 0 w 28215"/>
                <a:gd name="T3" fmla="*/ 74 h 28017"/>
                <a:gd name="T4" fmla="*/ 90 w 28215"/>
                <a:gd name="T5" fmla="*/ 18 h 28017"/>
                <a:gd name="T6" fmla="*/ 0 60000 65536"/>
                <a:gd name="T7" fmla="*/ 0 60000 65536"/>
                <a:gd name="T8" fmla="*/ 0 60000 65536"/>
                <a:gd name="T9" fmla="*/ 0 w 28215"/>
                <a:gd name="T10" fmla="*/ 0 h 28017"/>
                <a:gd name="T11" fmla="*/ 28215 w 28215"/>
                <a:gd name="T12" fmla="*/ 28017 h 28017"/>
              </a:gdLst>
              <a:ahLst/>
              <a:cxnLst>
                <a:cxn ang="T6">
                  <a:pos x="T0" y="T1"/>
                </a:cxn>
                <a:cxn ang="T7">
                  <a:pos x="T2" y="T3"/>
                </a:cxn>
                <a:cxn ang="T8">
                  <a:pos x="T4" y="T5"/>
                </a:cxn>
              </a:cxnLst>
              <a:rect l="T9" t="T10" r="T11" b="T12"/>
              <a:pathLst>
                <a:path w="28215" h="28017" fill="none" extrusionOk="0">
                  <a:moveTo>
                    <a:pt x="27239" y="0"/>
                  </a:moveTo>
                  <a:cubicBezTo>
                    <a:pt x="27886" y="2077"/>
                    <a:pt x="28215" y="4241"/>
                    <a:pt x="28215" y="6417"/>
                  </a:cubicBezTo>
                  <a:cubicBezTo>
                    <a:pt x="28215" y="18346"/>
                    <a:pt x="18544" y="28017"/>
                    <a:pt x="6615" y="28017"/>
                  </a:cubicBezTo>
                  <a:cubicBezTo>
                    <a:pt x="4369" y="28017"/>
                    <a:pt x="2137" y="27666"/>
                    <a:pt x="-1" y="26979"/>
                  </a:cubicBezTo>
                </a:path>
                <a:path w="28215" h="28017" stroke="0" extrusionOk="0">
                  <a:moveTo>
                    <a:pt x="27239" y="0"/>
                  </a:moveTo>
                  <a:cubicBezTo>
                    <a:pt x="27886" y="2077"/>
                    <a:pt x="28215" y="4241"/>
                    <a:pt x="28215" y="6417"/>
                  </a:cubicBezTo>
                  <a:cubicBezTo>
                    <a:pt x="28215" y="18346"/>
                    <a:pt x="18544" y="28017"/>
                    <a:pt x="6615" y="28017"/>
                  </a:cubicBezTo>
                  <a:cubicBezTo>
                    <a:pt x="4369" y="28017"/>
                    <a:pt x="2137" y="27666"/>
                    <a:pt x="-1" y="26979"/>
                  </a:cubicBezTo>
                  <a:lnTo>
                    <a:pt x="6615" y="6417"/>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7" name="Freeform 636"/>
            <p:cNvSpPr>
              <a:spLocks/>
            </p:cNvSpPr>
            <p:nvPr/>
          </p:nvSpPr>
          <p:spPr bwMode="auto">
            <a:xfrm>
              <a:off x="1252" y="1718"/>
              <a:ext cx="219" cy="77"/>
            </a:xfrm>
            <a:custGeom>
              <a:avLst/>
              <a:gdLst>
                <a:gd name="T0" fmla="*/ 47 w 50"/>
                <a:gd name="T1" fmla="*/ 0 h 82"/>
                <a:gd name="T2" fmla="*/ 1 w 50"/>
                <a:gd name="T3" fmla="*/ 42 h 82"/>
                <a:gd name="T4" fmla="*/ 30 w 50"/>
                <a:gd name="T5" fmla="*/ 82 h 82"/>
                <a:gd name="T6" fmla="*/ 50 w 50"/>
                <a:gd name="T7" fmla="*/ 43 h 82"/>
                <a:gd name="T8" fmla="*/ 47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8" name="Arc 474"/>
            <p:cNvSpPr>
              <a:spLocks/>
            </p:cNvSpPr>
            <p:nvPr/>
          </p:nvSpPr>
          <p:spPr bwMode="auto">
            <a:xfrm>
              <a:off x="1261" y="1723"/>
              <a:ext cx="210" cy="70"/>
            </a:xfrm>
            <a:custGeom>
              <a:avLst/>
              <a:gdLst>
                <a:gd name="T0" fmla="*/ 129 w 21600"/>
                <a:gd name="T1" fmla="*/ 70 h 41496"/>
                <a:gd name="T2" fmla="*/ 198 w 21600"/>
                <a:gd name="T3" fmla="*/ 0 h 41496"/>
                <a:gd name="T4" fmla="*/ 210 w 21600"/>
                <a:gd name="T5" fmla="*/ 36 h 41496"/>
                <a:gd name="T6" fmla="*/ 0 60000 65536"/>
                <a:gd name="T7" fmla="*/ 0 60000 65536"/>
                <a:gd name="T8" fmla="*/ 0 60000 65536"/>
                <a:gd name="T9" fmla="*/ 0 w 21600"/>
                <a:gd name="T10" fmla="*/ 0 h 41496"/>
                <a:gd name="T11" fmla="*/ 21600 w 21600"/>
                <a:gd name="T12" fmla="*/ 41496 h 41496"/>
              </a:gdLst>
              <a:ahLst/>
              <a:cxnLst>
                <a:cxn ang="T6">
                  <a:pos x="T0" y="T1"/>
                </a:cxn>
                <a:cxn ang="T7">
                  <a:pos x="T2" y="T3"/>
                </a:cxn>
                <a:cxn ang="T8">
                  <a:pos x="T4" y="T5"/>
                </a:cxn>
              </a:cxnLst>
              <a:rect l="T9" t="T10" r="T11" b="T12"/>
              <a:pathLst>
                <a:path w="21600" h="41496" fill="none" extrusionOk="0">
                  <a:moveTo>
                    <a:pt x="13274" y="41496"/>
                  </a:moveTo>
                  <a:cubicBezTo>
                    <a:pt x="5234" y="38138"/>
                    <a:pt x="0" y="30278"/>
                    <a:pt x="0" y="21565"/>
                  </a:cubicBezTo>
                  <a:cubicBezTo>
                    <a:pt x="-1" y="10116"/>
                    <a:pt x="8932" y="656"/>
                    <a:pt x="20363" y="0"/>
                  </a:cubicBezTo>
                </a:path>
                <a:path w="21600" h="41496" stroke="0" extrusionOk="0">
                  <a:moveTo>
                    <a:pt x="13274" y="41496"/>
                  </a:moveTo>
                  <a:cubicBezTo>
                    <a:pt x="5234" y="38138"/>
                    <a:pt x="0" y="30278"/>
                    <a:pt x="0" y="21565"/>
                  </a:cubicBezTo>
                  <a:cubicBezTo>
                    <a:pt x="-1" y="10116"/>
                    <a:pt x="8932" y="656"/>
                    <a:pt x="20363" y="0"/>
                  </a:cubicBezTo>
                  <a:lnTo>
                    <a:pt x="21600" y="21565"/>
                  </a:lnTo>
                  <a:close/>
                </a:path>
              </a:pathLst>
            </a:custGeom>
            <a:no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39" name="Freeform 638"/>
            <p:cNvSpPr>
              <a:spLocks/>
            </p:cNvSpPr>
            <p:nvPr/>
          </p:nvSpPr>
          <p:spPr bwMode="auto">
            <a:xfrm>
              <a:off x="1824" y="1823"/>
              <a:ext cx="803" cy="46"/>
            </a:xfrm>
            <a:custGeom>
              <a:avLst/>
              <a:gdLst>
                <a:gd name="T0" fmla="*/ 0 w 184"/>
                <a:gd name="T1" fmla="*/ 10 h 49"/>
                <a:gd name="T2" fmla="*/ 100 w 184"/>
                <a:gd name="T3" fmla="*/ 49 h 49"/>
                <a:gd name="T4" fmla="*/ 184 w 184"/>
                <a:gd name="T5" fmla="*/ 28 h 49"/>
                <a:gd name="T6" fmla="*/ 100 w 184"/>
                <a:gd name="T7" fmla="*/ 0 h 49"/>
                <a:gd name="T8" fmla="*/ 0 w 184"/>
                <a:gd name="T9" fmla="*/ 10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solidFill>
              <a:srgbClr val="9999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40" name="Arc 476"/>
            <p:cNvSpPr>
              <a:spLocks/>
            </p:cNvSpPr>
            <p:nvPr/>
          </p:nvSpPr>
          <p:spPr bwMode="auto">
            <a:xfrm>
              <a:off x="1829" y="1823"/>
              <a:ext cx="789" cy="43"/>
            </a:xfrm>
            <a:custGeom>
              <a:avLst/>
              <a:gdLst>
                <a:gd name="T0" fmla="*/ 789 w 38446"/>
                <a:gd name="T1" fmla="*/ 26 h 21600"/>
                <a:gd name="T2" fmla="*/ 0 w 38446"/>
                <a:gd name="T3" fmla="*/ 9 h 21600"/>
                <a:gd name="T4" fmla="*/ 434 w 38446"/>
                <a:gd name="T5" fmla="*/ 0 h 21600"/>
                <a:gd name="T6" fmla="*/ 0 60000 65536"/>
                <a:gd name="T7" fmla="*/ 0 60000 65536"/>
                <a:gd name="T8" fmla="*/ 0 60000 65536"/>
                <a:gd name="T9" fmla="*/ 0 w 38446"/>
                <a:gd name="T10" fmla="*/ 0 h 21600"/>
                <a:gd name="T11" fmla="*/ 38446 w 38446"/>
                <a:gd name="T12" fmla="*/ 21600 h 21600"/>
              </a:gdLst>
              <a:ahLst/>
              <a:cxnLst>
                <a:cxn ang="T6">
                  <a:pos x="T0" y="T1"/>
                </a:cxn>
                <a:cxn ang="T7">
                  <a:pos x="T2" y="T3"/>
                </a:cxn>
                <a:cxn ang="T8">
                  <a:pos x="T4" y="T5"/>
                </a:cxn>
              </a:cxnLst>
              <a:rect l="T9" t="T10" r="T11" b="T12"/>
              <a:pathLst>
                <a:path w="38446" h="21600" fill="none" extrusionOk="0">
                  <a:moveTo>
                    <a:pt x="38446" y="12903"/>
                  </a:moveTo>
                  <a:cubicBezTo>
                    <a:pt x="34370" y="18375"/>
                    <a:pt x="27947" y="21599"/>
                    <a:pt x="21124" y="21600"/>
                  </a:cubicBezTo>
                  <a:cubicBezTo>
                    <a:pt x="10931" y="21600"/>
                    <a:pt x="2126" y="14475"/>
                    <a:pt x="-1" y="4508"/>
                  </a:cubicBezTo>
                </a:path>
                <a:path w="38446" h="21600" stroke="0" extrusionOk="0">
                  <a:moveTo>
                    <a:pt x="38446" y="12903"/>
                  </a:moveTo>
                  <a:cubicBezTo>
                    <a:pt x="34370" y="18375"/>
                    <a:pt x="27947" y="21599"/>
                    <a:pt x="21124" y="21600"/>
                  </a:cubicBezTo>
                  <a:cubicBezTo>
                    <a:pt x="10931" y="21600"/>
                    <a:pt x="2126" y="14475"/>
                    <a:pt x="-1" y="4508"/>
                  </a:cubicBezTo>
                  <a:lnTo>
                    <a:pt x="21124" y="0"/>
                  </a:lnTo>
                  <a:close/>
                </a:path>
              </a:pathLst>
            </a:custGeom>
            <a:solidFill>
              <a:srgbClr val="9999FF"/>
            </a:solidFill>
            <a:ln w="14288">
              <a:solidFill>
                <a:srgbClr val="6C8F9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46" name="Group 18"/>
          <p:cNvGrpSpPr>
            <a:grpSpLocks/>
          </p:cNvGrpSpPr>
          <p:nvPr/>
        </p:nvGrpSpPr>
        <p:grpSpPr bwMode="auto">
          <a:xfrm>
            <a:off x="7507908" y="3136612"/>
            <a:ext cx="267893" cy="267893"/>
            <a:chOff x="1460" y="1385"/>
            <a:chExt cx="510" cy="499"/>
          </a:xfrm>
        </p:grpSpPr>
        <p:sp>
          <p:nvSpPr>
            <p:cNvPr id="670" name="AutoShape 211"/>
            <p:cNvSpPr>
              <a:spLocks noChangeAspect="1" noChangeArrowheads="1" noTextEdit="1"/>
            </p:cNvSpPr>
            <p:nvPr/>
          </p:nvSpPr>
          <p:spPr bwMode="auto">
            <a:xfrm>
              <a:off x="1460" y="1385"/>
              <a:ext cx="510" cy="499"/>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47" name="Group 541"/>
            <p:cNvGrpSpPr>
              <a:grpSpLocks/>
            </p:cNvGrpSpPr>
            <p:nvPr/>
          </p:nvGrpSpPr>
          <p:grpSpPr bwMode="auto">
            <a:xfrm>
              <a:off x="1460" y="1385"/>
              <a:ext cx="506" cy="495"/>
              <a:chOff x="1680" y="1488"/>
              <a:chExt cx="506" cy="495"/>
            </a:xfrm>
          </p:grpSpPr>
          <p:sp>
            <p:nvSpPr>
              <p:cNvPr id="677" name="Freeform 676"/>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78" name="Freeform 677"/>
              <p:cNvSpPr>
                <a:spLocks/>
              </p:cNvSpPr>
              <p:nvPr/>
            </p:nvSpPr>
            <p:spPr bwMode="auto">
              <a:xfrm>
                <a:off x="2067" y="1488"/>
                <a:ext cx="119" cy="495"/>
              </a:xfrm>
              <a:custGeom>
                <a:avLst/>
                <a:gdLst>
                  <a:gd name="T0" fmla="*/ 0 w 119"/>
                  <a:gd name="T1" fmla="*/ 116 h 495"/>
                  <a:gd name="T2" fmla="*/ 119 w 119"/>
                  <a:gd name="T3" fmla="*/ 0 h 495"/>
                  <a:gd name="T4" fmla="*/ 119 w 119"/>
                  <a:gd name="T5" fmla="*/ 380 h 495"/>
                  <a:gd name="T6" fmla="*/ 0 w 119"/>
                  <a:gd name="T7" fmla="*/ 495 h 495"/>
                  <a:gd name="T8" fmla="*/ 0 w 119"/>
                  <a:gd name="T9" fmla="*/ 116 h 495"/>
                  <a:gd name="T10" fmla="*/ 0 60000 65536"/>
                  <a:gd name="T11" fmla="*/ 0 60000 65536"/>
                  <a:gd name="T12" fmla="*/ 0 60000 65536"/>
                  <a:gd name="T13" fmla="*/ 0 60000 65536"/>
                  <a:gd name="T14" fmla="*/ 0 60000 65536"/>
                  <a:gd name="T15" fmla="*/ 0 w 119"/>
                  <a:gd name="T16" fmla="*/ 0 h 495"/>
                  <a:gd name="T17" fmla="*/ 119 w 119"/>
                  <a:gd name="T18" fmla="*/ 495 h 495"/>
                </a:gdLst>
                <a:ahLst/>
                <a:cxnLst>
                  <a:cxn ang="T10">
                    <a:pos x="T0" y="T1"/>
                  </a:cxn>
                  <a:cxn ang="T11">
                    <a:pos x="T2" y="T3"/>
                  </a:cxn>
                  <a:cxn ang="T12">
                    <a:pos x="T4" y="T5"/>
                  </a:cxn>
                  <a:cxn ang="T13">
                    <a:pos x="T6" y="T7"/>
                  </a:cxn>
                  <a:cxn ang="T14">
                    <a:pos x="T8" y="T9"/>
                  </a:cxn>
                </a:cxnLst>
                <a:rect l="T15" t="T16" r="T17" b="T18"/>
                <a:pathLst>
                  <a:path w="119" h="495">
                    <a:moveTo>
                      <a:pt x="0" y="116"/>
                    </a:moveTo>
                    <a:lnTo>
                      <a:pt x="119" y="0"/>
                    </a:lnTo>
                    <a:lnTo>
                      <a:pt x="119" y="380"/>
                    </a:lnTo>
                    <a:lnTo>
                      <a:pt x="0" y="495"/>
                    </a:lnTo>
                    <a:lnTo>
                      <a:pt x="0" y="116"/>
                    </a:lnTo>
                    <a:close/>
                  </a:path>
                </a:pathLst>
              </a:custGeom>
              <a:solidFill>
                <a:srgbClr val="005A80"/>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79" name="Freeform 678"/>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80" name="Freeform 679"/>
              <p:cNvSpPr>
                <a:spLocks/>
              </p:cNvSpPr>
              <p:nvPr/>
            </p:nvSpPr>
            <p:spPr bwMode="auto">
              <a:xfrm>
                <a:off x="1680" y="1488"/>
                <a:ext cx="506" cy="116"/>
              </a:xfrm>
              <a:custGeom>
                <a:avLst/>
                <a:gdLst>
                  <a:gd name="T0" fmla="*/ 387 w 506"/>
                  <a:gd name="T1" fmla="*/ 116 h 116"/>
                  <a:gd name="T2" fmla="*/ 506 w 506"/>
                  <a:gd name="T3" fmla="*/ 0 h 116"/>
                  <a:gd name="T4" fmla="*/ 120 w 506"/>
                  <a:gd name="T5" fmla="*/ 0 h 116"/>
                  <a:gd name="T6" fmla="*/ 0 w 506"/>
                  <a:gd name="T7" fmla="*/ 116 h 116"/>
                  <a:gd name="T8" fmla="*/ 387 w 506"/>
                  <a:gd name="T9" fmla="*/ 116 h 116"/>
                  <a:gd name="T10" fmla="*/ 0 60000 65536"/>
                  <a:gd name="T11" fmla="*/ 0 60000 65536"/>
                  <a:gd name="T12" fmla="*/ 0 60000 65536"/>
                  <a:gd name="T13" fmla="*/ 0 60000 65536"/>
                  <a:gd name="T14" fmla="*/ 0 60000 65536"/>
                  <a:gd name="T15" fmla="*/ 0 w 506"/>
                  <a:gd name="T16" fmla="*/ 0 h 116"/>
                  <a:gd name="T17" fmla="*/ 506 w 506"/>
                  <a:gd name="T18" fmla="*/ 116 h 116"/>
                </a:gdLst>
                <a:ahLst/>
                <a:cxnLst>
                  <a:cxn ang="T10">
                    <a:pos x="T0" y="T1"/>
                  </a:cxn>
                  <a:cxn ang="T11">
                    <a:pos x="T2" y="T3"/>
                  </a:cxn>
                  <a:cxn ang="T12">
                    <a:pos x="T4" y="T5"/>
                  </a:cxn>
                  <a:cxn ang="T13">
                    <a:pos x="T6" y="T7"/>
                  </a:cxn>
                  <a:cxn ang="T14">
                    <a:pos x="T8" y="T9"/>
                  </a:cxn>
                </a:cxnLst>
                <a:rect l="T15" t="T16" r="T17" b="T18"/>
                <a:pathLst>
                  <a:path w="506" h="116">
                    <a:moveTo>
                      <a:pt x="387" y="116"/>
                    </a:moveTo>
                    <a:lnTo>
                      <a:pt x="506" y="0"/>
                    </a:lnTo>
                    <a:lnTo>
                      <a:pt x="120" y="0"/>
                    </a:lnTo>
                    <a:lnTo>
                      <a:pt x="0" y="116"/>
                    </a:lnTo>
                    <a:lnTo>
                      <a:pt x="387" y="116"/>
                    </a:lnTo>
                    <a:close/>
                  </a:path>
                </a:pathLst>
              </a:custGeom>
              <a:solidFill>
                <a:srgbClr val="00B4FF"/>
              </a:solidFill>
              <a:ln w="6350">
                <a:solidFill>
                  <a:srgbClr val="AAE6FF"/>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81" name="Rectangle 680"/>
              <p:cNvSpPr>
                <a:spLocks noChangeArrowheads="1"/>
              </p:cNvSpPr>
              <p:nvPr/>
            </p:nvSpPr>
            <p:spPr bwMode="auto">
              <a:xfrm>
                <a:off x="1680" y="1604"/>
                <a:ext cx="387" cy="379"/>
              </a:xfrm>
              <a:prstGeom prst="rect">
                <a:avLst/>
              </a:prstGeom>
              <a:solidFill>
                <a:srgbClr val="0096D5"/>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82" name="Rectangle 681"/>
              <p:cNvSpPr>
                <a:spLocks noChangeArrowheads="1"/>
              </p:cNvSpPr>
              <p:nvPr/>
            </p:nvSpPr>
            <p:spPr bwMode="auto">
              <a:xfrm>
                <a:off x="1682" y="1606"/>
                <a:ext cx="383" cy="375"/>
              </a:xfrm>
              <a:prstGeom prst="rect">
                <a:avLst/>
              </a:prstGeom>
              <a:solidFill>
                <a:srgbClr val="0096D5"/>
              </a:solidFill>
              <a:ln w="6350">
                <a:solidFill>
                  <a:srgbClr val="AAE6FF"/>
                </a:solid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48" name="Group 542"/>
            <p:cNvGrpSpPr>
              <a:grpSpLocks/>
            </p:cNvGrpSpPr>
            <p:nvPr/>
          </p:nvGrpSpPr>
          <p:grpSpPr bwMode="auto">
            <a:xfrm>
              <a:off x="1488" y="1536"/>
              <a:ext cx="341" cy="327"/>
              <a:chOff x="1708" y="1639"/>
              <a:chExt cx="341" cy="327"/>
            </a:xfrm>
          </p:grpSpPr>
          <p:sp>
            <p:nvSpPr>
              <p:cNvPr id="673" name="Freeform 672"/>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74" name="Freeform 673"/>
              <p:cNvSpPr>
                <a:spLocks/>
              </p:cNvSpPr>
              <p:nvPr/>
            </p:nvSpPr>
            <p:spPr bwMode="auto">
              <a:xfrm>
                <a:off x="1708" y="1639"/>
                <a:ext cx="338" cy="323"/>
              </a:xfrm>
              <a:custGeom>
                <a:avLst/>
                <a:gdLst>
                  <a:gd name="T0" fmla="*/ 49 w 338"/>
                  <a:gd name="T1" fmla="*/ 0 h 323"/>
                  <a:gd name="T2" fmla="*/ 49 w 338"/>
                  <a:gd name="T3" fmla="*/ 39 h 323"/>
                  <a:gd name="T4" fmla="*/ 127 w 338"/>
                  <a:gd name="T5" fmla="*/ 39 h 323"/>
                  <a:gd name="T6" fmla="*/ 169 w 338"/>
                  <a:gd name="T7" fmla="*/ 127 h 323"/>
                  <a:gd name="T8" fmla="*/ 211 w 338"/>
                  <a:gd name="T9" fmla="*/ 39 h 323"/>
                  <a:gd name="T10" fmla="*/ 289 w 338"/>
                  <a:gd name="T11" fmla="*/ 39 h 323"/>
                  <a:gd name="T12" fmla="*/ 289 w 338"/>
                  <a:gd name="T13" fmla="*/ 0 h 323"/>
                  <a:gd name="T14" fmla="*/ 338 w 338"/>
                  <a:gd name="T15" fmla="*/ 49 h 323"/>
                  <a:gd name="T16" fmla="*/ 289 w 338"/>
                  <a:gd name="T17" fmla="*/ 99 h 323"/>
                  <a:gd name="T18" fmla="*/ 289 w 338"/>
                  <a:gd name="T19" fmla="*/ 63 h 323"/>
                  <a:gd name="T20" fmla="*/ 232 w 338"/>
                  <a:gd name="T21" fmla="*/ 63 h 323"/>
                  <a:gd name="T22" fmla="*/ 187 w 338"/>
                  <a:gd name="T23" fmla="*/ 162 h 323"/>
                  <a:gd name="T24" fmla="*/ 232 w 338"/>
                  <a:gd name="T25" fmla="*/ 260 h 323"/>
                  <a:gd name="T26" fmla="*/ 289 w 338"/>
                  <a:gd name="T27" fmla="*/ 260 h 323"/>
                  <a:gd name="T28" fmla="*/ 289 w 338"/>
                  <a:gd name="T29" fmla="*/ 225 h 323"/>
                  <a:gd name="T30" fmla="*/ 338 w 338"/>
                  <a:gd name="T31" fmla="*/ 274 h 323"/>
                  <a:gd name="T32" fmla="*/ 289 w 338"/>
                  <a:gd name="T33" fmla="*/ 323 h 323"/>
                  <a:gd name="T34" fmla="*/ 289 w 338"/>
                  <a:gd name="T35" fmla="*/ 288 h 323"/>
                  <a:gd name="T36" fmla="*/ 211 w 338"/>
                  <a:gd name="T37" fmla="*/ 288 h 323"/>
                  <a:gd name="T38" fmla="*/ 169 w 338"/>
                  <a:gd name="T39" fmla="*/ 197 h 323"/>
                  <a:gd name="T40" fmla="*/ 127 w 338"/>
                  <a:gd name="T41" fmla="*/ 288 h 323"/>
                  <a:gd name="T42" fmla="*/ 49 w 338"/>
                  <a:gd name="T43" fmla="*/ 288 h 323"/>
                  <a:gd name="T44" fmla="*/ 49 w 338"/>
                  <a:gd name="T45" fmla="*/ 323 h 323"/>
                  <a:gd name="T46" fmla="*/ 0 w 338"/>
                  <a:gd name="T47" fmla="*/ 274 h 323"/>
                  <a:gd name="T48" fmla="*/ 49 w 338"/>
                  <a:gd name="T49" fmla="*/ 225 h 323"/>
                  <a:gd name="T50" fmla="*/ 49 w 338"/>
                  <a:gd name="T51" fmla="*/ 260 h 323"/>
                  <a:gd name="T52" fmla="*/ 102 w 338"/>
                  <a:gd name="T53" fmla="*/ 260 h 323"/>
                  <a:gd name="T54" fmla="*/ 151 w 338"/>
                  <a:gd name="T55" fmla="*/ 162 h 323"/>
                  <a:gd name="T56" fmla="*/ 102 w 338"/>
                  <a:gd name="T57" fmla="*/ 63 h 323"/>
                  <a:gd name="T58" fmla="*/ 49 w 338"/>
                  <a:gd name="T59" fmla="*/ 63 h 323"/>
                  <a:gd name="T60" fmla="*/ 49 w 338"/>
                  <a:gd name="T61" fmla="*/ 99 h 323"/>
                  <a:gd name="T62" fmla="*/ 0 w 338"/>
                  <a:gd name="T63" fmla="*/ 49 h 323"/>
                  <a:gd name="T64" fmla="*/ 49 w 338"/>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323"/>
                  <a:gd name="T101" fmla="*/ 338 w 338"/>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75" name="Freeform 674"/>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76" name="Freeform 675"/>
              <p:cNvSpPr>
                <a:spLocks/>
              </p:cNvSpPr>
              <p:nvPr/>
            </p:nvSpPr>
            <p:spPr bwMode="auto">
              <a:xfrm>
                <a:off x="1712" y="1643"/>
                <a:ext cx="337" cy="323"/>
              </a:xfrm>
              <a:custGeom>
                <a:avLst/>
                <a:gdLst>
                  <a:gd name="T0" fmla="*/ 49 w 337"/>
                  <a:gd name="T1" fmla="*/ 0 h 323"/>
                  <a:gd name="T2" fmla="*/ 49 w 337"/>
                  <a:gd name="T3" fmla="*/ 38 h 323"/>
                  <a:gd name="T4" fmla="*/ 126 w 337"/>
                  <a:gd name="T5" fmla="*/ 38 h 323"/>
                  <a:gd name="T6" fmla="*/ 168 w 337"/>
                  <a:gd name="T7" fmla="*/ 126 h 323"/>
                  <a:gd name="T8" fmla="*/ 211 w 337"/>
                  <a:gd name="T9" fmla="*/ 38 h 323"/>
                  <a:gd name="T10" fmla="*/ 288 w 337"/>
                  <a:gd name="T11" fmla="*/ 38 h 323"/>
                  <a:gd name="T12" fmla="*/ 288 w 337"/>
                  <a:gd name="T13" fmla="*/ 0 h 323"/>
                  <a:gd name="T14" fmla="*/ 337 w 337"/>
                  <a:gd name="T15" fmla="*/ 49 h 323"/>
                  <a:gd name="T16" fmla="*/ 288 w 337"/>
                  <a:gd name="T17" fmla="*/ 98 h 323"/>
                  <a:gd name="T18" fmla="*/ 288 w 337"/>
                  <a:gd name="T19" fmla="*/ 63 h 323"/>
                  <a:gd name="T20" fmla="*/ 232 w 337"/>
                  <a:gd name="T21" fmla="*/ 63 h 323"/>
                  <a:gd name="T22" fmla="*/ 186 w 337"/>
                  <a:gd name="T23" fmla="*/ 161 h 323"/>
                  <a:gd name="T24" fmla="*/ 232 w 337"/>
                  <a:gd name="T25" fmla="*/ 260 h 323"/>
                  <a:gd name="T26" fmla="*/ 288 w 337"/>
                  <a:gd name="T27" fmla="*/ 260 h 323"/>
                  <a:gd name="T28" fmla="*/ 288 w 337"/>
                  <a:gd name="T29" fmla="*/ 225 h 323"/>
                  <a:gd name="T30" fmla="*/ 337 w 337"/>
                  <a:gd name="T31" fmla="*/ 274 h 323"/>
                  <a:gd name="T32" fmla="*/ 288 w 337"/>
                  <a:gd name="T33" fmla="*/ 323 h 323"/>
                  <a:gd name="T34" fmla="*/ 288 w 337"/>
                  <a:gd name="T35" fmla="*/ 288 h 323"/>
                  <a:gd name="T36" fmla="*/ 211 w 337"/>
                  <a:gd name="T37" fmla="*/ 288 h 323"/>
                  <a:gd name="T38" fmla="*/ 168 w 337"/>
                  <a:gd name="T39" fmla="*/ 196 h 323"/>
                  <a:gd name="T40" fmla="*/ 126 w 337"/>
                  <a:gd name="T41" fmla="*/ 288 h 323"/>
                  <a:gd name="T42" fmla="*/ 49 w 337"/>
                  <a:gd name="T43" fmla="*/ 288 h 323"/>
                  <a:gd name="T44" fmla="*/ 49 w 337"/>
                  <a:gd name="T45" fmla="*/ 323 h 323"/>
                  <a:gd name="T46" fmla="*/ 0 w 337"/>
                  <a:gd name="T47" fmla="*/ 274 h 323"/>
                  <a:gd name="T48" fmla="*/ 49 w 337"/>
                  <a:gd name="T49" fmla="*/ 225 h 323"/>
                  <a:gd name="T50" fmla="*/ 49 w 337"/>
                  <a:gd name="T51" fmla="*/ 260 h 323"/>
                  <a:gd name="T52" fmla="*/ 102 w 337"/>
                  <a:gd name="T53" fmla="*/ 260 h 323"/>
                  <a:gd name="T54" fmla="*/ 151 w 337"/>
                  <a:gd name="T55" fmla="*/ 161 h 323"/>
                  <a:gd name="T56" fmla="*/ 102 w 337"/>
                  <a:gd name="T57" fmla="*/ 63 h 323"/>
                  <a:gd name="T58" fmla="*/ 49 w 337"/>
                  <a:gd name="T59" fmla="*/ 63 h 323"/>
                  <a:gd name="T60" fmla="*/ 49 w 337"/>
                  <a:gd name="T61" fmla="*/ 98 h 323"/>
                  <a:gd name="T62" fmla="*/ 0 w 337"/>
                  <a:gd name="T63" fmla="*/ 49 h 323"/>
                  <a:gd name="T64" fmla="*/ 49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49" name="グループ化 310"/>
          <p:cNvGrpSpPr/>
          <p:nvPr/>
        </p:nvGrpSpPr>
        <p:grpSpPr>
          <a:xfrm>
            <a:off x="7547196" y="2447124"/>
            <a:ext cx="267892" cy="267893"/>
            <a:chOff x="1571604" y="3357562"/>
            <a:chExt cx="803276" cy="785812"/>
          </a:xfrm>
        </p:grpSpPr>
        <p:sp>
          <p:nvSpPr>
            <p:cNvPr id="698" name="Freeform 697"/>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99" name="Freeform 69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00" name="Freeform 699"/>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01" name="Freeform 70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02" name="Rectangle 701"/>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03" name="Rectangle 702"/>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04" name="Freeform 703"/>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05" name="Freeform 70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06" name="Freeform 705"/>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07" name="Freeform 70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96" name="グループ化 503"/>
          <p:cNvGrpSpPr/>
          <p:nvPr/>
        </p:nvGrpSpPr>
        <p:grpSpPr>
          <a:xfrm>
            <a:off x="4820077" y="1916061"/>
            <a:ext cx="267907" cy="233821"/>
            <a:chOff x="7429500" y="2857500"/>
            <a:chExt cx="809625" cy="792163"/>
          </a:xfrm>
        </p:grpSpPr>
        <p:sp>
          <p:nvSpPr>
            <p:cNvPr id="390"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97" name="Group 390"/>
            <p:cNvGrpSpPr>
              <a:grpSpLocks/>
            </p:cNvGrpSpPr>
            <p:nvPr/>
          </p:nvGrpSpPr>
          <p:grpSpPr bwMode="auto">
            <a:xfrm>
              <a:off x="7429519" y="2857500"/>
              <a:ext cx="803277" cy="785813"/>
              <a:chOff x="4680" y="1800"/>
              <a:chExt cx="506" cy="495"/>
            </a:xfrm>
          </p:grpSpPr>
          <p:sp>
            <p:nvSpPr>
              <p:cNvPr id="416" name="Freeform 415"/>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17" name="Freeform 416"/>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18" name="Freeform 417"/>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19" name="Freeform 418"/>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20" name="Rectangle 419"/>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21" name="Rectangle 420"/>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98" name="Group 391"/>
            <p:cNvGrpSpPr>
              <a:grpSpLocks/>
            </p:cNvGrpSpPr>
            <p:nvPr/>
          </p:nvGrpSpPr>
          <p:grpSpPr bwMode="auto">
            <a:xfrm>
              <a:off x="7518400" y="2863850"/>
              <a:ext cx="620713" cy="166688"/>
              <a:chOff x="4736" y="1804"/>
              <a:chExt cx="391" cy="105"/>
            </a:xfrm>
          </p:grpSpPr>
          <p:grpSp>
            <p:nvGrpSpPr>
              <p:cNvPr id="99" name="Group 397"/>
              <p:cNvGrpSpPr>
                <a:grpSpLocks/>
              </p:cNvGrpSpPr>
              <p:nvPr/>
            </p:nvGrpSpPr>
            <p:grpSpPr bwMode="auto">
              <a:xfrm>
                <a:off x="4736" y="1804"/>
                <a:ext cx="387" cy="101"/>
                <a:chOff x="4736" y="1804"/>
                <a:chExt cx="387" cy="101"/>
              </a:xfrm>
            </p:grpSpPr>
            <p:sp>
              <p:nvSpPr>
                <p:cNvPr id="408" name="Freeform 407"/>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09" name="Freeform 408"/>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10" name="Freeform 409"/>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11" name="Freeform 410"/>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12" name="Freeform 411"/>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13" name="Freeform 412"/>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14" name="Freeform 413"/>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15" name="Freeform 414"/>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100" name="Group 398"/>
              <p:cNvGrpSpPr>
                <a:grpSpLocks/>
              </p:cNvGrpSpPr>
              <p:nvPr/>
            </p:nvGrpSpPr>
            <p:grpSpPr bwMode="auto">
              <a:xfrm>
                <a:off x="4740" y="1807"/>
                <a:ext cx="387" cy="102"/>
                <a:chOff x="4740" y="1807"/>
                <a:chExt cx="387" cy="102"/>
              </a:xfrm>
            </p:grpSpPr>
            <p:sp>
              <p:nvSpPr>
                <p:cNvPr id="400" name="Freeform 399"/>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01" name="Freeform 400"/>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02" name="Freeform 401"/>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03" name="Freeform 402"/>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04" name="Freeform 403"/>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05" name="Freeform 404"/>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06" name="Freeform 405"/>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407" name="Freeform 406"/>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101" name="Group 392"/>
            <p:cNvGrpSpPr>
              <a:grpSpLocks/>
            </p:cNvGrpSpPr>
            <p:nvPr/>
          </p:nvGrpSpPr>
          <p:grpSpPr bwMode="auto">
            <a:xfrm>
              <a:off x="7473950" y="3097213"/>
              <a:ext cx="541338" cy="519113"/>
              <a:chOff x="4708" y="1951"/>
              <a:chExt cx="341" cy="327"/>
            </a:xfrm>
          </p:grpSpPr>
          <p:sp>
            <p:nvSpPr>
              <p:cNvPr id="394" name="Freeform 393"/>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395" name="Freeform 394"/>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396" name="Freeform 395"/>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397" name="Freeform 396"/>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102" name="グループ化 355"/>
          <p:cNvGrpSpPr/>
          <p:nvPr/>
        </p:nvGrpSpPr>
        <p:grpSpPr>
          <a:xfrm>
            <a:off x="6774553" y="3158793"/>
            <a:ext cx="267892" cy="267893"/>
            <a:chOff x="1571604" y="3357562"/>
            <a:chExt cx="803276" cy="785812"/>
          </a:xfrm>
        </p:grpSpPr>
        <p:sp>
          <p:nvSpPr>
            <p:cNvPr id="658" name="Freeform 657"/>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59" name="Freeform 65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60" name="Freeform 659"/>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61" name="Freeform 66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62" name="Rectangle 661"/>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63" name="Rectangle 662"/>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64" name="Freeform 663"/>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65" name="Freeform 66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66" name="Freeform 665"/>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67" name="Freeform 66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pic>
        <p:nvPicPr>
          <p:cNvPr id="711" name="Picture 710" descr="MainframeApr99"/>
          <p:cNvPicPr>
            <a:picLocks noChangeAspect="1" noChangeArrowheads="1"/>
          </p:cNvPicPr>
          <p:nvPr/>
        </p:nvPicPr>
        <p:blipFill>
          <a:blip r:embed="rId3" cstate="print"/>
          <a:srcRect/>
          <a:stretch>
            <a:fillRect/>
          </a:stretch>
        </p:blipFill>
        <p:spPr bwMode="auto">
          <a:xfrm>
            <a:off x="6691333" y="2191194"/>
            <a:ext cx="326536" cy="411113"/>
          </a:xfrm>
          <a:prstGeom prst="rect">
            <a:avLst/>
          </a:prstGeom>
          <a:noFill/>
          <a:ln w="9525">
            <a:noFill/>
            <a:miter lim="800000"/>
            <a:headEnd/>
            <a:tailEnd/>
          </a:ln>
        </p:spPr>
      </p:pic>
      <p:sp>
        <p:nvSpPr>
          <p:cNvPr id="716" name="Text Box 512"/>
          <p:cNvSpPr txBox="1">
            <a:spLocks noChangeArrowheads="1"/>
          </p:cNvSpPr>
          <p:nvPr/>
        </p:nvSpPr>
        <p:spPr bwMode="auto">
          <a:xfrm>
            <a:off x="6716042" y="1683738"/>
            <a:ext cx="891122" cy="784830"/>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500" kern="0" dirty="0">
                <a:solidFill>
                  <a:srgbClr val="000000"/>
                </a:solidFill>
                <a:latin typeface="Arial Narrow" panose="020B0606020202030204" pitchFamily="34" charset="0"/>
                <a:ea typeface="MS UI Gothic" pitchFamily="34" charset="-128"/>
              </a:rPr>
              <a:t>Domain controller D</a:t>
            </a:r>
          </a:p>
        </p:txBody>
      </p:sp>
      <p:cxnSp>
        <p:nvCxnSpPr>
          <p:cNvPr id="462" name="Straight Connector 461"/>
          <p:cNvCxnSpPr>
            <a:stCxn id="4" idx="2"/>
            <a:endCxn id="538" idx="0"/>
          </p:cNvCxnSpPr>
          <p:nvPr/>
        </p:nvCxnSpPr>
        <p:spPr>
          <a:xfrm flipH="1">
            <a:off x="1106335" y="2854145"/>
            <a:ext cx="706655" cy="6826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4" name="Straight Connector 373"/>
          <p:cNvCxnSpPr>
            <a:stCxn id="4" idx="2"/>
            <a:endCxn id="559" idx="0"/>
          </p:cNvCxnSpPr>
          <p:nvPr/>
        </p:nvCxnSpPr>
        <p:spPr>
          <a:xfrm flipH="1">
            <a:off x="1532004" y="2854145"/>
            <a:ext cx="280986" cy="4105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7" name="Straight Connector 376"/>
          <p:cNvCxnSpPr>
            <a:stCxn id="4" idx="2"/>
            <a:endCxn id="523" idx="0"/>
          </p:cNvCxnSpPr>
          <p:nvPr/>
        </p:nvCxnSpPr>
        <p:spPr>
          <a:xfrm flipV="1">
            <a:off x="1812990" y="2748538"/>
            <a:ext cx="511362" cy="10560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0" name="Straight Connector 379"/>
          <p:cNvCxnSpPr>
            <a:stCxn id="4" idx="2"/>
            <a:endCxn id="825" idx="0"/>
          </p:cNvCxnSpPr>
          <p:nvPr/>
        </p:nvCxnSpPr>
        <p:spPr>
          <a:xfrm>
            <a:off x="1812991" y="2854144"/>
            <a:ext cx="440420" cy="6845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3" name="Straight Connector 382"/>
          <p:cNvCxnSpPr>
            <a:stCxn id="104" idx="2"/>
            <a:endCxn id="517" idx="0"/>
          </p:cNvCxnSpPr>
          <p:nvPr/>
        </p:nvCxnSpPr>
        <p:spPr>
          <a:xfrm flipH="1">
            <a:off x="3685886" y="1672089"/>
            <a:ext cx="699468" cy="1255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6" name="Straight Connector 385"/>
          <p:cNvCxnSpPr>
            <a:stCxn id="104" idx="2"/>
            <a:endCxn id="453" idx="0"/>
          </p:cNvCxnSpPr>
          <p:nvPr/>
        </p:nvCxnSpPr>
        <p:spPr>
          <a:xfrm flipH="1">
            <a:off x="3806128" y="1672089"/>
            <a:ext cx="579227" cy="56826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2" name="Straight Connector 391"/>
          <p:cNvCxnSpPr>
            <a:stCxn id="104" idx="2"/>
            <a:endCxn id="421" idx="0"/>
          </p:cNvCxnSpPr>
          <p:nvPr/>
        </p:nvCxnSpPr>
        <p:spPr>
          <a:xfrm>
            <a:off x="4385354" y="1672090"/>
            <a:ext cx="536376" cy="2983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711" idx="2"/>
            <a:endCxn id="814" idx="0"/>
          </p:cNvCxnSpPr>
          <p:nvPr/>
        </p:nvCxnSpPr>
        <p:spPr>
          <a:xfrm flipH="1" flipV="1">
            <a:off x="6420408" y="2563817"/>
            <a:ext cx="434193" cy="3849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3" name="Straight Connector 422"/>
          <p:cNvCxnSpPr>
            <a:stCxn id="711" idx="2"/>
            <a:endCxn id="663" idx="0"/>
          </p:cNvCxnSpPr>
          <p:nvPr/>
        </p:nvCxnSpPr>
        <p:spPr>
          <a:xfrm>
            <a:off x="6854601" y="2602307"/>
            <a:ext cx="22397" cy="61926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4" name="Straight Connector 423"/>
          <p:cNvCxnSpPr>
            <a:stCxn id="711" idx="2"/>
            <a:endCxn id="682" idx="0"/>
          </p:cNvCxnSpPr>
          <p:nvPr/>
        </p:nvCxnSpPr>
        <p:spPr>
          <a:xfrm>
            <a:off x="6854602" y="2602307"/>
            <a:ext cx="754949" cy="59765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5" name="Straight Connector 424"/>
          <p:cNvCxnSpPr>
            <a:stCxn id="711" idx="2"/>
            <a:endCxn id="703" idx="0"/>
          </p:cNvCxnSpPr>
          <p:nvPr/>
        </p:nvCxnSpPr>
        <p:spPr>
          <a:xfrm flipV="1">
            <a:off x="6854601" y="2509904"/>
            <a:ext cx="795040" cy="9240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6" name="Picture 125"/>
          <p:cNvPicPr>
            <a:picLocks noChangeAspect="1"/>
          </p:cNvPicPr>
          <p:nvPr/>
        </p:nvPicPr>
        <p:blipFill>
          <a:blip r:embed="rId4"/>
          <a:stretch>
            <a:fillRect/>
          </a:stretch>
        </p:blipFill>
        <p:spPr>
          <a:xfrm>
            <a:off x="524391" y="2555048"/>
            <a:ext cx="414261" cy="414465"/>
          </a:xfrm>
          <a:prstGeom prst="rect">
            <a:avLst/>
          </a:prstGeom>
        </p:spPr>
      </p:pic>
      <p:cxnSp>
        <p:nvCxnSpPr>
          <p:cNvPr id="543" name="Straight Connector 542"/>
          <p:cNvCxnSpPr>
            <a:stCxn id="126" idx="3"/>
            <a:endCxn id="540" idx="0"/>
          </p:cNvCxnSpPr>
          <p:nvPr/>
        </p:nvCxnSpPr>
        <p:spPr>
          <a:xfrm>
            <a:off x="938653" y="2762280"/>
            <a:ext cx="66041" cy="16120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02" name="Picture 601"/>
          <p:cNvPicPr>
            <a:picLocks noChangeAspect="1"/>
          </p:cNvPicPr>
          <p:nvPr/>
        </p:nvPicPr>
        <p:blipFill>
          <a:blip r:embed="rId4"/>
          <a:stretch>
            <a:fillRect/>
          </a:stretch>
        </p:blipFill>
        <p:spPr>
          <a:xfrm>
            <a:off x="7705045" y="3494345"/>
            <a:ext cx="414261" cy="414465"/>
          </a:xfrm>
          <a:prstGeom prst="rect">
            <a:avLst/>
          </a:prstGeom>
        </p:spPr>
      </p:pic>
      <p:cxnSp>
        <p:nvCxnSpPr>
          <p:cNvPr id="603" name="Straight Connector 602"/>
          <p:cNvCxnSpPr>
            <a:stCxn id="602" idx="1"/>
            <a:endCxn id="682" idx="3"/>
          </p:cNvCxnSpPr>
          <p:nvPr/>
        </p:nvCxnSpPr>
        <p:spPr>
          <a:xfrm flipV="1">
            <a:off x="7705045" y="3300623"/>
            <a:ext cx="5096" cy="40095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85" name="TextBox 684"/>
          <p:cNvSpPr txBox="1"/>
          <p:nvPr/>
        </p:nvSpPr>
        <p:spPr>
          <a:xfrm>
            <a:off x="380924" y="1986185"/>
            <a:ext cx="834485" cy="461665"/>
          </a:xfrm>
          <a:prstGeom prst="rect">
            <a:avLst/>
          </a:prstGeom>
          <a:noFill/>
        </p:spPr>
        <p:txBody>
          <a:bodyPr wrap="square" rtlCol="0">
            <a:spAutoFit/>
          </a:bodyPr>
          <a:lstStyle/>
          <a:p>
            <a:r>
              <a:rPr lang="en-US" sz="2400" dirty="0" err="1">
                <a:latin typeface="Arial Narrow" panose="020B0606020202030204" pitchFamily="34" charset="0"/>
              </a:rPr>
              <a:t>src</a:t>
            </a:r>
            <a:endParaRPr lang="en-US" sz="2400" dirty="0">
              <a:latin typeface="Arial Narrow" panose="020B0606020202030204" pitchFamily="34" charset="0"/>
            </a:endParaRPr>
          </a:p>
        </p:txBody>
      </p:sp>
      <p:sp>
        <p:nvSpPr>
          <p:cNvPr id="686" name="TextBox 685"/>
          <p:cNvSpPr txBox="1"/>
          <p:nvPr/>
        </p:nvSpPr>
        <p:spPr>
          <a:xfrm>
            <a:off x="7600384" y="3776683"/>
            <a:ext cx="705881" cy="461665"/>
          </a:xfrm>
          <a:prstGeom prst="rect">
            <a:avLst/>
          </a:prstGeom>
          <a:noFill/>
        </p:spPr>
        <p:txBody>
          <a:bodyPr wrap="square" rtlCol="0">
            <a:spAutoFit/>
          </a:bodyPr>
          <a:lstStyle/>
          <a:p>
            <a:r>
              <a:rPr lang="en-US" sz="2400" dirty="0" err="1">
                <a:latin typeface="Arial Narrow" panose="020B0606020202030204" pitchFamily="34" charset="0"/>
              </a:rPr>
              <a:t>dest</a:t>
            </a:r>
            <a:endParaRPr lang="en-US" sz="2400" dirty="0">
              <a:latin typeface="Arial Narrow" panose="020B0606020202030204" pitchFamily="34" charset="0"/>
            </a:endParaRPr>
          </a:p>
        </p:txBody>
      </p:sp>
      <p:pic>
        <p:nvPicPr>
          <p:cNvPr id="4" name="Picture 3" descr="MainframeApr99"/>
          <p:cNvPicPr>
            <a:picLocks noChangeAspect="1" noChangeArrowheads="1"/>
          </p:cNvPicPr>
          <p:nvPr/>
        </p:nvPicPr>
        <p:blipFill>
          <a:blip r:embed="rId3" cstate="print"/>
          <a:srcRect/>
          <a:stretch>
            <a:fillRect/>
          </a:stretch>
        </p:blipFill>
        <p:spPr bwMode="auto">
          <a:xfrm>
            <a:off x="1649722" y="2443032"/>
            <a:ext cx="326536" cy="411113"/>
          </a:xfrm>
          <a:prstGeom prst="rect">
            <a:avLst/>
          </a:prstGeom>
          <a:noFill/>
          <a:ln w="9525">
            <a:noFill/>
            <a:miter lim="800000"/>
            <a:headEnd/>
            <a:tailEnd/>
          </a:ln>
        </p:spPr>
      </p:pic>
      <p:cxnSp>
        <p:nvCxnSpPr>
          <p:cNvPr id="72" name="Straight Connector 71"/>
          <p:cNvCxnSpPr>
            <a:stCxn id="540" idx="3"/>
            <a:endCxn id="523" idx="1"/>
          </p:cNvCxnSpPr>
          <p:nvPr/>
        </p:nvCxnSpPr>
        <p:spPr>
          <a:xfrm flipV="1">
            <a:off x="1105285" y="2851095"/>
            <a:ext cx="1116623" cy="173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a:stCxn id="540" idx="3"/>
            <a:endCxn id="559" idx="1"/>
          </p:cNvCxnSpPr>
          <p:nvPr/>
        </p:nvCxnSpPr>
        <p:spPr>
          <a:xfrm>
            <a:off x="1105285" y="3024142"/>
            <a:ext cx="324275" cy="3431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a:stCxn id="559" idx="3"/>
            <a:endCxn id="825" idx="1"/>
          </p:cNvCxnSpPr>
          <p:nvPr/>
        </p:nvCxnSpPr>
        <p:spPr>
          <a:xfrm>
            <a:off x="1634449" y="3367295"/>
            <a:ext cx="516517" cy="2739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a:stCxn id="523" idx="2"/>
            <a:endCxn id="825" idx="0"/>
          </p:cNvCxnSpPr>
          <p:nvPr/>
        </p:nvCxnSpPr>
        <p:spPr>
          <a:xfrm flipH="1">
            <a:off x="2253411" y="2953651"/>
            <a:ext cx="70942" cy="5850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a:stCxn id="453" idx="3"/>
          </p:cNvCxnSpPr>
          <p:nvPr/>
        </p:nvCxnSpPr>
        <p:spPr>
          <a:xfrm flipV="1">
            <a:off x="3907774" y="2089555"/>
            <a:ext cx="946247" cy="239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a:stCxn id="517" idx="3"/>
            <a:endCxn id="421" idx="1"/>
          </p:cNvCxnSpPr>
          <p:nvPr/>
        </p:nvCxnSpPr>
        <p:spPr>
          <a:xfrm>
            <a:off x="3787533" y="1886479"/>
            <a:ext cx="1032550" cy="1727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a:stCxn id="517" idx="3"/>
            <a:endCxn id="453" idx="0"/>
          </p:cNvCxnSpPr>
          <p:nvPr/>
        </p:nvCxnSpPr>
        <p:spPr>
          <a:xfrm>
            <a:off x="3787533" y="1886478"/>
            <a:ext cx="18594" cy="35387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5" name="Group 5"/>
          <p:cNvGrpSpPr>
            <a:grpSpLocks/>
          </p:cNvGrpSpPr>
          <p:nvPr/>
        </p:nvGrpSpPr>
        <p:grpSpPr bwMode="auto">
          <a:xfrm>
            <a:off x="3438072" y="2900499"/>
            <a:ext cx="1821669" cy="1075589"/>
            <a:chOff x="1112" y="1015"/>
            <a:chExt cx="1660" cy="610"/>
          </a:xfrm>
        </p:grpSpPr>
        <p:sp>
          <p:nvSpPr>
            <p:cNvPr id="566" name="Oval 565"/>
            <p:cNvSpPr>
              <a:spLocks noChangeArrowheads="1"/>
            </p:cNvSpPr>
            <p:nvPr/>
          </p:nvSpPr>
          <p:spPr bwMode="auto">
            <a:xfrm>
              <a:off x="1679" y="1015"/>
              <a:ext cx="723"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4" name="Oval 603"/>
            <p:cNvSpPr>
              <a:spLocks noChangeArrowheads="1"/>
            </p:cNvSpPr>
            <p:nvPr/>
          </p:nvSpPr>
          <p:spPr bwMode="auto">
            <a:xfrm>
              <a:off x="1281" y="1081"/>
              <a:ext cx="554" cy="25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6" name="Oval 605"/>
            <p:cNvSpPr>
              <a:spLocks noChangeArrowheads="1"/>
            </p:cNvSpPr>
            <p:nvPr/>
          </p:nvSpPr>
          <p:spPr bwMode="auto">
            <a:xfrm>
              <a:off x="1112" y="1233"/>
              <a:ext cx="374" cy="206"/>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7" name="Oval 606"/>
            <p:cNvSpPr>
              <a:spLocks noChangeArrowheads="1"/>
            </p:cNvSpPr>
            <p:nvPr/>
          </p:nvSpPr>
          <p:spPr bwMode="auto">
            <a:xfrm>
              <a:off x="1225" y="1324"/>
              <a:ext cx="562" cy="222"/>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8" name="Oval 607"/>
            <p:cNvSpPr>
              <a:spLocks noChangeArrowheads="1"/>
            </p:cNvSpPr>
            <p:nvPr/>
          </p:nvSpPr>
          <p:spPr bwMode="auto">
            <a:xfrm>
              <a:off x="1622" y="1360"/>
              <a:ext cx="840" cy="26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09" name="Oval 608"/>
            <p:cNvSpPr>
              <a:spLocks noChangeArrowheads="1"/>
            </p:cNvSpPr>
            <p:nvPr/>
          </p:nvSpPr>
          <p:spPr bwMode="auto">
            <a:xfrm>
              <a:off x="2157" y="1089"/>
              <a:ext cx="539"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10" name="Oval 609"/>
            <p:cNvSpPr>
              <a:spLocks noChangeArrowheads="1"/>
            </p:cNvSpPr>
            <p:nvPr/>
          </p:nvSpPr>
          <p:spPr bwMode="auto">
            <a:xfrm>
              <a:off x="2237" y="1216"/>
              <a:ext cx="535" cy="198"/>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11" name="Oval 610"/>
            <p:cNvSpPr>
              <a:spLocks noChangeArrowheads="1"/>
            </p:cNvSpPr>
            <p:nvPr/>
          </p:nvSpPr>
          <p:spPr bwMode="auto">
            <a:xfrm>
              <a:off x="2189" y="1258"/>
              <a:ext cx="531"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sp>
          <p:nvSpPr>
            <p:cNvPr id="612" name="Oval 611"/>
            <p:cNvSpPr>
              <a:spLocks noChangeArrowheads="1"/>
            </p:cNvSpPr>
            <p:nvPr/>
          </p:nvSpPr>
          <p:spPr bwMode="auto">
            <a:xfrm>
              <a:off x="1413" y="1160"/>
              <a:ext cx="1078" cy="325"/>
            </a:xfrm>
            <a:prstGeom prst="ellipse">
              <a:avLst/>
            </a:prstGeom>
            <a:solidFill>
              <a:srgbClr val="B2EA96"/>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350" kern="0">
                <a:solidFill>
                  <a:srgbClr val="000000"/>
                </a:solidFill>
              </a:endParaRPr>
            </a:p>
          </p:txBody>
        </p:sp>
      </p:grpSp>
      <p:sp>
        <p:nvSpPr>
          <p:cNvPr id="614" name="Text Box 512"/>
          <p:cNvSpPr txBox="1">
            <a:spLocks noChangeArrowheads="1"/>
          </p:cNvSpPr>
          <p:nvPr/>
        </p:nvSpPr>
        <p:spPr bwMode="auto">
          <a:xfrm>
            <a:off x="4488129" y="2975658"/>
            <a:ext cx="886782" cy="323165"/>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500" kern="0" dirty="0">
                <a:solidFill>
                  <a:srgbClr val="000000"/>
                </a:solidFill>
                <a:latin typeface="Arial Narrow" panose="020B0606020202030204" pitchFamily="34" charset="0"/>
                <a:ea typeface="MS UI Gothic" pitchFamily="34" charset="-128"/>
              </a:rPr>
              <a:t>Domain C</a:t>
            </a:r>
          </a:p>
        </p:txBody>
      </p:sp>
      <p:grpSp>
        <p:nvGrpSpPr>
          <p:cNvPr id="615" name="グループ化 431"/>
          <p:cNvGrpSpPr/>
          <p:nvPr/>
        </p:nvGrpSpPr>
        <p:grpSpPr>
          <a:xfrm>
            <a:off x="4186295" y="2962599"/>
            <a:ext cx="267907" cy="233821"/>
            <a:chOff x="7429500" y="2857500"/>
            <a:chExt cx="809625" cy="792163"/>
          </a:xfrm>
        </p:grpSpPr>
        <p:sp>
          <p:nvSpPr>
            <p:cNvPr id="616"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617" name="Group 486"/>
            <p:cNvGrpSpPr>
              <a:grpSpLocks/>
            </p:cNvGrpSpPr>
            <p:nvPr/>
          </p:nvGrpSpPr>
          <p:grpSpPr bwMode="auto">
            <a:xfrm>
              <a:off x="7429519" y="2857500"/>
              <a:ext cx="803277" cy="785813"/>
              <a:chOff x="4680" y="1800"/>
              <a:chExt cx="506" cy="495"/>
            </a:xfrm>
          </p:grpSpPr>
          <p:sp>
            <p:nvSpPr>
              <p:cNvPr id="723" name="Freeform 722"/>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24" name="Freeform 723"/>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25" name="Freeform 724"/>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26" name="Freeform 725"/>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27" name="Rectangle 726"/>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28" name="Rectangle 727"/>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618" name="Group 487"/>
            <p:cNvGrpSpPr>
              <a:grpSpLocks/>
            </p:cNvGrpSpPr>
            <p:nvPr/>
          </p:nvGrpSpPr>
          <p:grpSpPr bwMode="auto">
            <a:xfrm>
              <a:off x="7518400" y="2863850"/>
              <a:ext cx="620713" cy="166688"/>
              <a:chOff x="4736" y="1804"/>
              <a:chExt cx="391" cy="105"/>
            </a:xfrm>
          </p:grpSpPr>
          <p:grpSp>
            <p:nvGrpSpPr>
              <p:cNvPr id="625" name="Group 493"/>
              <p:cNvGrpSpPr>
                <a:grpSpLocks/>
              </p:cNvGrpSpPr>
              <p:nvPr/>
            </p:nvGrpSpPr>
            <p:grpSpPr bwMode="auto">
              <a:xfrm>
                <a:off x="4736" y="1804"/>
                <a:ext cx="387" cy="101"/>
                <a:chOff x="4736" y="1804"/>
                <a:chExt cx="387" cy="101"/>
              </a:xfrm>
            </p:grpSpPr>
            <p:sp>
              <p:nvSpPr>
                <p:cNvPr id="714" name="Freeform 713"/>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15" name="Freeform 714"/>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17" name="Freeform 716"/>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18" name="Freeform 717"/>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19" name="Freeform 718"/>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20" name="Freeform 719"/>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21" name="Freeform 720"/>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22" name="Freeform 721"/>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627" name="Group 494"/>
              <p:cNvGrpSpPr>
                <a:grpSpLocks/>
              </p:cNvGrpSpPr>
              <p:nvPr/>
            </p:nvGrpSpPr>
            <p:grpSpPr bwMode="auto">
              <a:xfrm>
                <a:off x="4740" y="1807"/>
                <a:ext cx="387" cy="102"/>
                <a:chOff x="4740" y="1807"/>
                <a:chExt cx="387" cy="102"/>
              </a:xfrm>
            </p:grpSpPr>
            <p:sp>
              <p:nvSpPr>
                <p:cNvPr id="657" name="Freeform 656"/>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69" name="Freeform 668"/>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71" name="Freeform 670"/>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72" name="Freeform 671"/>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83" name="Freeform 682"/>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97" name="Freeform 696"/>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12" name="Freeform 711"/>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13" name="Freeform 712"/>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619" name="Group 488"/>
            <p:cNvGrpSpPr>
              <a:grpSpLocks/>
            </p:cNvGrpSpPr>
            <p:nvPr/>
          </p:nvGrpSpPr>
          <p:grpSpPr bwMode="auto">
            <a:xfrm>
              <a:off x="7473950" y="3097213"/>
              <a:ext cx="541338" cy="519113"/>
              <a:chOff x="4708" y="1951"/>
              <a:chExt cx="341" cy="327"/>
            </a:xfrm>
          </p:grpSpPr>
          <p:sp>
            <p:nvSpPr>
              <p:cNvPr id="620" name="Freeform 619"/>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21" name="Freeform 620"/>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23" name="Freeform 622"/>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624" name="Freeform 623"/>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729" name="グループ化 612"/>
          <p:cNvGrpSpPr/>
          <p:nvPr/>
        </p:nvGrpSpPr>
        <p:grpSpPr>
          <a:xfrm>
            <a:off x="3886527" y="3604837"/>
            <a:ext cx="267907" cy="233821"/>
            <a:chOff x="7429500" y="2857500"/>
            <a:chExt cx="809625" cy="792163"/>
          </a:xfrm>
        </p:grpSpPr>
        <p:sp>
          <p:nvSpPr>
            <p:cNvPr id="730"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731" name="Group 422"/>
            <p:cNvGrpSpPr>
              <a:grpSpLocks/>
            </p:cNvGrpSpPr>
            <p:nvPr/>
          </p:nvGrpSpPr>
          <p:grpSpPr bwMode="auto">
            <a:xfrm>
              <a:off x="7429519" y="2857500"/>
              <a:ext cx="803277" cy="785813"/>
              <a:chOff x="4680" y="1800"/>
              <a:chExt cx="506" cy="495"/>
            </a:xfrm>
          </p:grpSpPr>
          <p:sp>
            <p:nvSpPr>
              <p:cNvPr id="756" name="Freeform 755"/>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57" name="Freeform 756"/>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58" name="Freeform 757"/>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59" name="Freeform 758"/>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60" name="Rectangle 759"/>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61" name="Rectangle 760"/>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732" name="Group 423"/>
            <p:cNvGrpSpPr>
              <a:grpSpLocks/>
            </p:cNvGrpSpPr>
            <p:nvPr/>
          </p:nvGrpSpPr>
          <p:grpSpPr bwMode="auto">
            <a:xfrm>
              <a:off x="7518400" y="2863850"/>
              <a:ext cx="620713" cy="166688"/>
              <a:chOff x="4736" y="1804"/>
              <a:chExt cx="391" cy="105"/>
            </a:xfrm>
          </p:grpSpPr>
          <p:grpSp>
            <p:nvGrpSpPr>
              <p:cNvPr id="738" name="Group 429"/>
              <p:cNvGrpSpPr>
                <a:grpSpLocks/>
              </p:cNvGrpSpPr>
              <p:nvPr/>
            </p:nvGrpSpPr>
            <p:grpSpPr bwMode="auto">
              <a:xfrm>
                <a:off x="4736" y="1804"/>
                <a:ext cx="387" cy="101"/>
                <a:chOff x="4736" y="1804"/>
                <a:chExt cx="387" cy="101"/>
              </a:xfrm>
            </p:grpSpPr>
            <p:sp>
              <p:nvSpPr>
                <p:cNvPr id="748" name="Freeform 747"/>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49" name="Freeform 748"/>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50" name="Freeform 749"/>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51" name="Freeform 750"/>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52" name="Freeform 751"/>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53" name="Freeform 752"/>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54" name="Freeform 753"/>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55" name="Freeform 754"/>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739" name="Group 430"/>
              <p:cNvGrpSpPr>
                <a:grpSpLocks/>
              </p:cNvGrpSpPr>
              <p:nvPr/>
            </p:nvGrpSpPr>
            <p:grpSpPr bwMode="auto">
              <a:xfrm>
                <a:off x="4740" y="1807"/>
                <a:ext cx="387" cy="102"/>
                <a:chOff x="4740" y="1807"/>
                <a:chExt cx="387" cy="102"/>
              </a:xfrm>
            </p:grpSpPr>
            <p:sp>
              <p:nvSpPr>
                <p:cNvPr id="740" name="Freeform 739"/>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41" name="Freeform 740"/>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42" name="Freeform 741"/>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43" name="Freeform 742"/>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44" name="Freeform 743"/>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45" name="Freeform 744"/>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46" name="Freeform 745"/>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47" name="Freeform 746"/>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733" name="Group 424"/>
            <p:cNvGrpSpPr>
              <a:grpSpLocks/>
            </p:cNvGrpSpPr>
            <p:nvPr/>
          </p:nvGrpSpPr>
          <p:grpSpPr bwMode="auto">
            <a:xfrm>
              <a:off x="7473950" y="3097213"/>
              <a:ext cx="541338" cy="519113"/>
              <a:chOff x="4708" y="1951"/>
              <a:chExt cx="341" cy="327"/>
            </a:xfrm>
          </p:grpSpPr>
          <p:sp>
            <p:nvSpPr>
              <p:cNvPr id="734" name="Freeform 733"/>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35" name="Freeform 734"/>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36" name="Freeform 735"/>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37" name="Freeform 736"/>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pic>
        <p:nvPicPr>
          <p:cNvPr id="765" name="Picture 764" descr="MainframeApr99"/>
          <p:cNvPicPr>
            <a:picLocks noChangeAspect="1" noChangeArrowheads="1"/>
          </p:cNvPicPr>
          <p:nvPr/>
        </p:nvPicPr>
        <p:blipFill>
          <a:blip r:embed="rId3" cstate="print"/>
          <a:srcRect/>
          <a:stretch>
            <a:fillRect/>
          </a:stretch>
        </p:blipFill>
        <p:spPr bwMode="auto">
          <a:xfrm>
            <a:off x="3916558" y="2757998"/>
            <a:ext cx="326536" cy="358831"/>
          </a:xfrm>
          <a:prstGeom prst="rect">
            <a:avLst/>
          </a:prstGeom>
          <a:noFill/>
          <a:ln w="9525">
            <a:noFill/>
            <a:miter lim="800000"/>
            <a:headEnd/>
            <a:tailEnd/>
          </a:ln>
        </p:spPr>
      </p:pic>
      <p:grpSp>
        <p:nvGrpSpPr>
          <p:cNvPr id="766" name="グループ化 503"/>
          <p:cNvGrpSpPr/>
          <p:nvPr/>
        </p:nvGrpSpPr>
        <p:grpSpPr>
          <a:xfrm>
            <a:off x="5002130" y="3334902"/>
            <a:ext cx="267907" cy="233821"/>
            <a:chOff x="7429500" y="2857500"/>
            <a:chExt cx="809625" cy="792163"/>
          </a:xfrm>
        </p:grpSpPr>
        <p:sp>
          <p:nvSpPr>
            <p:cNvPr id="767" name="AutoShape 3"/>
            <p:cNvSpPr>
              <a:spLocks noChangeAspect="1" noChangeArrowheads="1" noTextEdit="1"/>
            </p:cNvSpPr>
            <p:nvPr/>
          </p:nvSpPr>
          <p:spPr bwMode="auto">
            <a:xfrm>
              <a:off x="7429500" y="2857500"/>
              <a:ext cx="809625" cy="79216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nvGrpSpPr>
            <p:cNvPr id="768" name="Group 390"/>
            <p:cNvGrpSpPr>
              <a:grpSpLocks/>
            </p:cNvGrpSpPr>
            <p:nvPr/>
          </p:nvGrpSpPr>
          <p:grpSpPr bwMode="auto">
            <a:xfrm>
              <a:off x="7429519" y="2857500"/>
              <a:ext cx="803277" cy="785813"/>
              <a:chOff x="4680" y="1800"/>
              <a:chExt cx="506" cy="495"/>
            </a:xfrm>
          </p:grpSpPr>
          <p:sp>
            <p:nvSpPr>
              <p:cNvPr id="793" name="Freeform 792"/>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94" name="Freeform 793"/>
              <p:cNvSpPr>
                <a:spLocks/>
              </p:cNvSpPr>
              <p:nvPr/>
            </p:nvSpPr>
            <p:spPr bwMode="auto">
              <a:xfrm>
                <a:off x="5067" y="1800"/>
                <a:ext cx="119" cy="495"/>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95" name="Freeform 794"/>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96" name="Freeform 795"/>
              <p:cNvSpPr>
                <a:spLocks/>
              </p:cNvSpPr>
              <p:nvPr/>
            </p:nvSpPr>
            <p:spPr bwMode="auto">
              <a:xfrm>
                <a:off x="4680" y="1800"/>
                <a:ext cx="506" cy="116"/>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7030A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97" name="Rectangle 796"/>
              <p:cNvSpPr>
                <a:spLocks noChangeArrowheads="1"/>
              </p:cNvSpPr>
              <p:nvPr/>
            </p:nvSpPr>
            <p:spPr bwMode="auto">
              <a:xfrm>
                <a:off x="4680" y="1916"/>
                <a:ext cx="387" cy="379"/>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98" name="Rectangle 797"/>
              <p:cNvSpPr>
                <a:spLocks noChangeArrowheads="1"/>
              </p:cNvSpPr>
              <p:nvPr/>
            </p:nvSpPr>
            <p:spPr bwMode="auto">
              <a:xfrm>
                <a:off x="4680" y="1916"/>
                <a:ext cx="387" cy="379"/>
              </a:xfrm>
              <a:prstGeom prst="rect">
                <a:avLst/>
              </a:prstGeom>
              <a:solidFill>
                <a:srgbClr val="7030A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769" name="Group 391"/>
            <p:cNvGrpSpPr>
              <a:grpSpLocks/>
            </p:cNvGrpSpPr>
            <p:nvPr/>
          </p:nvGrpSpPr>
          <p:grpSpPr bwMode="auto">
            <a:xfrm>
              <a:off x="7518400" y="2863850"/>
              <a:ext cx="620713" cy="166688"/>
              <a:chOff x="4736" y="1804"/>
              <a:chExt cx="391" cy="105"/>
            </a:xfrm>
          </p:grpSpPr>
          <p:grpSp>
            <p:nvGrpSpPr>
              <p:cNvPr id="775" name="Group 397"/>
              <p:cNvGrpSpPr>
                <a:grpSpLocks/>
              </p:cNvGrpSpPr>
              <p:nvPr/>
            </p:nvGrpSpPr>
            <p:grpSpPr bwMode="auto">
              <a:xfrm>
                <a:off x="4736" y="1804"/>
                <a:ext cx="387" cy="101"/>
                <a:chOff x="4736" y="1804"/>
                <a:chExt cx="387" cy="101"/>
              </a:xfrm>
            </p:grpSpPr>
            <p:sp>
              <p:nvSpPr>
                <p:cNvPr id="785" name="Freeform 784"/>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86" name="Freeform 785"/>
                <p:cNvSpPr>
                  <a:spLocks/>
                </p:cNvSpPr>
                <p:nvPr/>
              </p:nvSpPr>
              <p:spPr bwMode="auto">
                <a:xfrm>
                  <a:off x="4909" y="1853"/>
                  <a:ext cx="165" cy="38"/>
                </a:xfrm>
                <a:custGeom>
                  <a:avLst/>
                  <a:gdLst/>
                  <a:ahLst/>
                  <a:cxnLst>
                    <a:cxn ang="0">
                      <a:pos x="14" y="7"/>
                    </a:cxn>
                    <a:cxn ang="0">
                      <a:pos x="0" y="21"/>
                    </a:cxn>
                    <a:cxn ang="0">
                      <a:pos x="98" y="21"/>
                    </a:cxn>
                    <a:cxn ang="0">
                      <a:pos x="84" y="38"/>
                    </a:cxn>
                    <a:cxn ang="0">
                      <a:pos x="165" y="17"/>
                    </a:cxn>
                    <a:cxn ang="0">
                      <a:pos x="123" y="0"/>
                    </a:cxn>
                    <a:cxn ang="0">
                      <a:pos x="112" y="7"/>
                    </a:cxn>
                    <a:cxn ang="0">
                      <a:pos x="14" y="7"/>
                    </a:cxn>
                  </a:cxnLst>
                  <a:rect l="0" t="0" r="r" b="b"/>
                  <a:pathLst>
                    <a:path w="165" h="38">
                      <a:moveTo>
                        <a:pt x="14" y="7"/>
                      </a:moveTo>
                      <a:lnTo>
                        <a:pt x="0" y="21"/>
                      </a:lnTo>
                      <a:lnTo>
                        <a:pt x="98" y="21"/>
                      </a:lnTo>
                      <a:lnTo>
                        <a:pt x="84" y="38"/>
                      </a:lnTo>
                      <a:lnTo>
                        <a:pt x="165" y="17"/>
                      </a:lnTo>
                      <a:lnTo>
                        <a:pt x="123" y="0"/>
                      </a:lnTo>
                      <a:lnTo>
                        <a:pt x="112" y="7"/>
                      </a:lnTo>
                      <a:lnTo>
                        <a:pt x="1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87" name="Freeform 786"/>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88" name="Freeform 787"/>
                <p:cNvSpPr>
                  <a:spLocks/>
                </p:cNvSpPr>
                <p:nvPr/>
              </p:nvSpPr>
              <p:spPr bwMode="auto">
                <a:xfrm>
                  <a:off x="4958" y="1804"/>
                  <a:ext cx="165" cy="42"/>
                </a:xfrm>
                <a:custGeom>
                  <a:avLst/>
                  <a:gdLst/>
                  <a:ahLst/>
                  <a:cxnLst>
                    <a:cxn ang="0">
                      <a:pos x="14" y="10"/>
                    </a:cxn>
                    <a:cxn ang="0">
                      <a:pos x="0" y="24"/>
                    </a:cxn>
                    <a:cxn ang="0">
                      <a:pos x="98" y="24"/>
                    </a:cxn>
                    <a:cxn ang="0">
                      <a:pos x="81" y="42"/>
                    </a:cxn>
                    <a:cxn ang="0">
                      <a:pos x="165" y="17"/>
                    </a:cxn>
                    <a:cxn ang="0">
                      <a:pos x="119" y="0"/>
                    </a:cxn>
                    <a:cxn ang="0">
                      <a:pos x="112" y="10"/>
                    </a:cxn>
                    <a:cxn ang="0">
                      <a:pos x="14" y="10"/>
                    </a:cxn>
                  </a:cxnLst>
                  <a:rect l="0" t="0" r="r" b="b"/>
                  <a:pathLst>
                    <a:path w="165" h="42">
                      <a:moveTo>
                        <a:pt x="14" y="10"/>
                      </a:moveTo>
                      <a:lnTo>
                        <a:pt x="0" y="24"/>
                      </a:lnTo>
                      <a:lnTo>
                        <a:pt x="98" y="24"/>
                      </a:lnTo>
                      <a:lnTo>
                        <a:pt x="81" y="42"/>
                      </a:lnTo>
                      <a:lnTo>
                        <a:pt x="165" y="17"/>
                      </a:lnTo>
                      <a:lnTo>
                        <a:pt x="119" y="0"/>
                      </a:lnTo>
                      <a:lnTo>
                        <a:pt x="112" y="10"/>
                      </a:lnTo>
                      <a:lnTo>
                        <a:pt x="1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89" name="Freeform 788"/>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90" name="Freeform 789"/>
                <p:cNvSpPr>
                  <a:spLocks/>
                </p:cNvSpPr>
                <p:nvPr/>
              </p:nvSpPr>
              <p:spPr bwMode="auto">
                <a:xfrm>
                  <a:off x="4736" y="1867"/>
                  <a:ext cx="166" cy="38"/>
                </a:xfrm>
                <a:custGeom>
                  <a:avLst/>
                  <a:gdLst/>
                  <a:ahLst/>
                  <a:cxnLst>
                    <a:cxn ang="0">
                      <a:pos x="152" y="31"/>
                    </a:cxn>
                    <a:cxn ang="0">
                      <a:pos x="166" y="17"/>
                    </a:cxn>
                    <a:cxn ang="0">
                      <a:pos x="64" y="17"/>
                    </a:cxn>
                    <a:cxn ang="0">
                      <a:pos x="81" y="0"/>
                    </a:cxn>
                    <a:cxn ang="0">
                      <a:pos x="0" y="21"/>
                    </a:cxn>
                    <a:cxn ang="0">
                      <a:pos x="42" y="38"/>
                    </a:cxn>
                    <a:cxn ang="0">
                      <a:pos x="50" y="31"/>
                    </a:cxn>
                    <a:cxn ang="0">
                      <a:pos x="152" y="31"/>
                    </a:cxn>
                  </a:cxnLst>
                  <a:rect l="0" t="0" r="r" b="b"/>
                  <a:pathLst>
                    <a:path w="166" h="38">
                      <a:moveTo>
                        <a:pt x="152" y="31"/>
                      </a:moveTo>
                      <a:lnTo>
                        <a:pt x="166" y="17"/>
                      </a:lnTo>
                      <a:lnTo>
                        <a:pt x="64" y="17"/>
                      </a:lnTo>
                      <a:lnTo>
                        <a:pt x="81" y="0"/>
                      </a:lnTo>
                      <a:lnTo>
                        <a:pt x="0" y="21"/>
                      </a:lnTo>
                      <a:lnTo>
                        <a:pt x="42" y="38"/>
                      </a:lnTo>
                      <a:lnTo>
                        <a:pt x="50" y="31"/>
                      </a:lnTo>
                      <a:lnTo>
                        <a:pt x="152"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91" name="Freeform 790"/>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92" name="Freeform 791"/>
                <p:cNvSpPr>
                  <a:spLocks/>
                </p:cNvSpPr>
                <p:nvPr/>
              </p:nvSpPr>
              <p:spPr bwMode="auto">
                <a:xfrm>
                  <a:off x="4782" y="1818"/>
                  <a:ext cx="165" cy="42"/>
                </a:xfrm>
                <a:custGeom>
                  <a:avLst/>
                  <a:gdLst/>
                  <a:ahLst/>
                  <a:cxnLst>
                    <a:cxn ang="0">
                      <a:pos x="151" y="31"/>
                    </a:cxn>
                    <a:cxn ang="0">
                      <a:pos x="165" y="17"/>
                    </a:cxn>
                    <a:cxn ang="0">
                      <a:pos x="67" y="17"/>
                    </a:cxn>
                    <a:cxn ang="0">
                      <a:pos x="84" y="0"/>
                    </a:cxn>
                    <a:cxn ang="0">
                      <a:pos x="0" y="24"/>
                    </a:cxn>
                    <a:cxn ang="0">
                      <a:pos x="46" y="42"/>
                    </a:cxn>
                    <a:cxn ang="0">
                      <a:pos x="53" y="31"/>
                    </a:cxn>
                    <a:cxn ang="0">
                      <a:pos x="151" y="31"/>
                    </a:cxn>
                  </a:cxnLst>
                  <a:rect l="0" t="0" r="r" b="b"/>
                  <a:pathLst>
                    <a:path w="165" h="42">
                      <a:moveTo>
                        <a:pt x="151" y="31"/>
                      </a:moveTo>
                      <a:lnTo>
                        <a:pt x="165" y="17"/>
                      </a:lnTo>
                      <a:lnTo>
                        <a:pt x="67" y="17"/>
                      </a:lnTo>
                      <a:lnTo>
                        <a:pt x="84" y="0"/>
                      </a:lnTo>
                      <a:lnTo>
                        <a:pt x="0" y="24"/>
                      </a:lnTo>
                      <a:lnTo>
                        <a:pt x="46" y="42"/>
                      </a:lnTo>
                      <a:lnTo>
                        <a:pt x="53" y="31"/>
                      </a:lnTo>
                      <a:lnTo>
                        <a:pt x="15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776" name="Group 398"/>
              <p:cNvGrpSpPr>
                <a:grpSpLocks/>
              </p:cNvGrpSpPr>
              <p:nvPr/>
            </p:nvGrpSpPr>
            <p:grpSpPr bwMode="auto">
              <a:xfrm>
                <a:off x="4740" y="1807"/>
                <a:ext cx="387" cy="102"/>
                <a:chOff x="4740" y="1807"/>
                <a:chExt cx="387" cy="102"/>
              </a:xfrm>
            </p:grpSpPr>
            <p:sp>
              <p:nvSpPr>
                <p:cNvPr id="777" name="Freeform 776"/>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78" name="Freeform 777"/>
                <p:cNvSpPr>
                  <a:spLocks/>
                </p:cNvSpPr>
                <p:nvPr/>
              </p:nvSpPr>
              <p:spPr bwMode="auto">
                <a:xfrm>
                  <a:off x="4912" y="1856"/>
                  <a:ext cx="165" cy="39"/>
                </a:xfrm>
                <a:custGeom>
                  <a:avLst/>
                  <a:gdLst/>
                  <a:ahLst/>
                  <a:cxnLst>
                    <a:cxn ang="0">
                      <a:pos x="14" y="7"/>
                    </a:cxn>
                    <a:cxn ang="0">
                      <a:pos x="0" y="21"/>
                    </a:cxn>
                    <a:cxn ang="0">
                      <a:pos x="99" y="21"/>
                    </a:cxn>
                    <a:cxn ang="0">
                      <a:pos x="85" y="39"/>
                    </a:cxn>
                    <a:cxn ang="0">
                      <a:pos x="165" y="18"/>
                    </a:cxn>
                    <a:cxn ang="0">
                      <a:pos x="123" y="0"/>
                    </a:cxn>
                    <a:cxn ang="0">
                      <a:pos x="113" y="7"/>
                    </a:cxn>
                    <a:cxn ang="0">
                      <a:pos x="14" y="7"/>
                    </a:cxn>
                  </a:cxnLst>
                  <a:rect l="0" t="0" r="r" b="b"/>
                  <a:pathLst>
                    <a:path w="165" h="39">
                      <a:moveTo>
                        <a:pt x="14" y="7"/>
                      </a:moveTo>
                      <a:lnTo>
                        <a:pt x="0" y="21"/>
                      </a:lnTo>
                      <a:lnTo>
                        <a:pt x="99" y="21"/>
                      </a:lnTo>
                      <a:lnTo>
                        <a:pt x="85" y="39"/>
                      </a:lnTo>
                      <a:lnTo>
                        <a:pt x="165" y="18"/>
                      </a:lnTo>
                      <a:lnTo>
                        <a:pt x="123" y="0"/>
                      </a:lnTo>
                      <a:lnTo>
                        <a:pt x="113" y="7"/>
                      </a:lnTo>
                      <a:lnTo>
                        <a:pt x="14" y="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79" name="Freeform 778"/>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80" name="Freeform 779"/>
                <p:cNvSpPr>
                  <a:spLocks/>
                </p:cNvSpPr>
                <p:nvPr/>
              </p:nvSpPr>
              <p:spPr bwMode="auto">
                <a:xfrm>
                  <a:off x="4961" y="1807"/>
                  <a:ext cx="166" cy="42"/>
                </a:xfrm>
                <a:custGeom>
                  <a:avLst/>
                  <a:gdLst/>
                  <a:ahLst/>
                  <a:cxnLst>
                    <a:cxn ang="0">
                      <a:pos x="14" y="11"/>
                    </a:cxn>
                    <a:cxn ang="0">
                      <a:pos x="0" y="25"/>
                    </a:cxn>
                    <a:cxn ang="0">
                      <a:pos x="99" y="25"/>
                    </a:cxn>
                    <a:cxn ang="0">
                      <a:pos x="81" y="42"/>
                    </a:cxn>
                    <a:cxn ang="0">
                      <a:pos x="166" y="18"/>
                    </a:cxn>
                    <a:cxn ang="0">
                      <a:pos x="120" y="0"/>
                    </a:cxn>
                    <a:cxn ang="0">
                      <a:pos x="113" y="11"/>
                    </a:cxn>
                    <a:cxn ang="0">
                      <a:pos x="14" y="11"/>
                    </a:cxn>
                  </a:cxnLst>
                  <a:rect l="0" t="0" r="r" b="b"/>
                  <a:pathLst>
                    <a:path w="166" h="42">
                      <a:moveTo>
                        <a:pt x="14" y="11"/>
                      </a:moveTo>
                      <a:lnTo>
                        <a:pt x="0" y="25"/>
                      </a:lnTo>
                      <a:lnTo>
                        <a:pt x="99" y="25"/>
                      </a:lnTo>
                      <a:lnTo>
                        <a:pt x="81" y="42"/>
                      </a:lnTo>
                      <a:lnTo>
                        <a:pt x="166" y="18"/>
                      </a:lnTo>
                      <a:lnTo>
                        <a:pt x="120" y="0"/>
                      </a:lnTo>
                      <a:lnTo>
                        <a:pt x="113" y="11"/>
                      </a:lnTo>
                      <a:lnTo>
                        <a:pt x="14" y="1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81" name="Freeform 780"/>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82" name="Freeform 781"/>
                <p:cNvSpPr>
                  <a:spLocks/>
                </p:cNvSpPr>
                <p:nvPr/>
              </p:nvSpPr>
              <p:spPr bwMode="auto">
                <a:xfrm>
                  <a:off x="4740" y="1870"/>
                  <a:ext cx="165" cy="39"/>
                </a:xfrm>
                <a:custGeom>
                  <a:avLst/>
                  <a:gdLst/>
                  <a:ahLst/>
                  <a:cxnLst>
                    <a:cxn ang="0">
                      <a:pos x="151" y="32"/>
                    </a:cxn>
                    <a:cxn ang="0">
                      <a:pos x="165" y="18"/>
                    </a:cxn>
                    <a:cxn ang="0">
                      <a:pos x="63" y="18"/>
                    </a:cxn>
                    <a:cxn ang="0">
                      <a:pos x="81" y="0"/>
                    </a:cxn>
                    <a:cxn ang="0">
                      <a:pos x="0" y="21"/>
                    </a:cxn>
                    <a:cxn ang="0">
                      <a:pos x="42" y="39"/>
                    </a:cxn>
                    <a:cxn ang="0">
                      <a:pos x="49" y="32"/>
                    </a:cxn>
                    <a:cxn ang="0">
                      <a:pos x="151" y="32"/>
                    </a:cxn>
                  </a:cxnLst>
                  <a:rect l="0" t="0" r="r" b="b"/>
                  <a:pathLst>
                    <a:path w="165" h="39">
                      <a:moveTo>
                        <a:pt x="151" y="32"/>
                      </a:moveTo>
                      <a:lnTo>
                        <a:pt x="165" y="18"/>
                      </a:lnTo>
                      <a:lnTo>
                        <a:pt x="63" y="18"/>
                      </a:lnTo>
                      <a:lnTo>
                        <a:pt x="81" y="0"/>
                      </a:lnTo>
                      <a:lnTo>
                        <a:pt x="0" y="21"/>
                      </a:lnTo>
                      <a:lnTo>
                        <a:pt x="42" y="39"/>
                      </a:lnTo>
                      <a:lnTo>
                        <a:pt x="49"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83" name="Freeform 782"/>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84" name="Freeform 783"/>
                <p:cNvSpPr>
                  <a:spLocks/>
                </p:cNvSpPr>
                <p:nvPr/>
              </p:nvSpPr>
              <p:spPr bwMode="auto">
                <a:xfrm>
                  <a:off x="4786" y="1821"/>
                  <a:ext cx="165" cy="42"/>
                </a:xfrm>
                <a:custGeom>
                  <a:avLst/>
                  <a:gdLst/>
                  <a:ahLst/>
                  <a:cxnLst>
                    <a:cxn ang="0">
                      <a:pos x="151" y="32"/>
                    </a:cxn>
                    <a:cxn ang="0">
                      <a:pos x="165" y="18"/>
                    </a:cxn>
                    <a:cxn ang="0">
                      <a:pos x="66" y="18"/>
                    </a:cxn>
                    <a:cxn ang="0">
                      <a:pos x="84" y="0"/>
                    </a:cxn>
                    <a:cxn ang="0">
                      <a:pos x="0" y="25"/>
                    </a:cxn>
                    <a:cxn ang="0">
                      <a:pos x="45" y="42"/>
                    </a:cxn>
                    <a:cxn ang="0">
                      <a:pos x="52" y="32"/>
                    </a:cxn>
                    <a:cxn ang="0">
                      <a:pos x="151" y="32"/>
                    </a:cxn>
                  </a:cxnLst>
                  <a:rect l="0" t="0" r="r" b="b"/>
                  <a:pathLst>
                    <a:path w="165" h="42">
                      <a:moveTo>
                        <a:pt x="151" y="32"/>
                      </a:moveTo>
                      <a:lnTo>
                        <a:pt x="165" y="18"/>
                      </a:lnTo>
                      <a:lnTo>
                        <a:pt x="66" y="18"/>
                      </a:lnTo>
                      <a:lnTo>
                        <a:pt x="84" y="0"/>
                      </a:lnTo>
                      <a:lnTo>
                        <a:pt x="0" y="25"/>
                      </a:lnTo>
                      <a:lnTo>
                        <a:pt x="45" y="42"/>
                      </a:lnTo>
                      <a:lnTo>
                        <a:pt x="52" y="32"/>
                      </a:lnTo>
                      <a:lnTo>
                        <a:pt x="151"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grpSp>
          <p:nvGrpSpPr>
            <p:cNvPr id="770" name="Group 392"/>
            <p:cNvGrpSpPr>
              <a:grpSpLocks/>
            </p:cNvGrpSpPr>
            <p:nvPr/>
          </p:nvGrpSpPr>
          <p:grpSpPr bwMode="auto">
            <a:xfrm>
              <a:off x="7473950" y="3097213"/>
              <a:ext cx="541338" cy="519113"/>
              <a:chOff x="4708" y="1951"/>
              <a:chExt cx="341" cy="327"/>
            </a:xfrm>
          </p:grpSpPr>
          <p:sp>
            <p:nvSpPr>
              <p:cNvPr id="771" name="Freeform 770"/>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72" name="Freeform 771"/>
              <p:cNvSpPr>
                <a:spLocks/>
              </p:cNvSpPr>
              <p:nvPr/>
            </p:nvSpPr>
            <p:spPr bwMode="auto">
              <a:xfrm>
                <a:off x="4708" y="1951"/>
                <a:ext cx="338" cy="323"/>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73" name="Freeform 772"/>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774" name="Freeform 773"/>
              <p:cNvSpPr>
                <a:spLocks/>
              </p:cNvSpPr>
              <p:nvPr/>
            </p:nvSpPr>
            <p:spPr bwMode="auto">
              <a:xfrm>
                <a:off x="4712" y="1955"/>
                <a:ext cx="337" cy="323"/>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cxnSp>
        <p:nvCxnSpPr>
          <p:cNvPr id="799" name="Straight Connector 798"/>
          <p:cNvCxnSpPr>
            <a:stCxn id="765" idx="2"/>
            <a:endCxn id="728" idx="0"/>
          </p:cNvCxnSpPr>
          <p:nvPr/>
        </p:nvCxnSpPr>
        <p:spPr>
          <a:xfrm flipV="1">
            <a:off x="4079826" y="3016954"/>
            <a:ext cx="208122" cy="9987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0" name="Straight Connector 799"/>
          <p:cNvCxnSpPr>
            <a:stCxn id="765" idx="2"/>
            <a:endCxn id="761" idx="0"/>
          </p:cNvCxnSpPr>
          <p:nvPr/>
        </p:nvCxnSpPr>
        <p:spPr>
          <a:xfrm flipH="1">
            <a:off x="3988180" y="3116829"/>
            <a:ext cx="91646" cy="54236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1" name="Straight Connector 800"/>
          <p:cNvCxnSpPr>
            <a:stCxn id="765" idx="2"/>
            <a:endCxn id="798" idx="0"/>
          </p:cNvCxnSpPr>
          <p:nvPr/>
        </p:nvCxnSpPr>
        <p:spPr>
          <a:xfrm>
            <a:off x="4079826" y="3116829"/>
            <a:ext cx="1023957" cy="27242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2" name="Straight Connector 801"/>
          <p:cNvCxnSpPr>
            <a:stCxn id="761" idx="3"/>
          </p:cNvCxnSpPr>
          <p:nvPr/>
        </p:nvCxnSpPr>
        <p:spPr>
          <a:xfrm flipV="1">
            <a:off x="4089827" y="3508396"/>
            <a:ext cx="946247" cy="239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p:cNvCxnSpPr>
            <a:stCxn id="728" idx="3"/>
            <a:endCxn id="798" idx="1"/>
          </p:cNvCxnSpPr>
          <p:nvPr/>
        </p:nvCxnSpPr>
        <p:spPr>
          <a:xfrm>
            <a:off x="4389595" y="3105750"/>
            <a:ext cx="612541" cy="3723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a:stCxn id="728" idx="3"/>
            <a:endCxn id="761" idx="0"/>
          </p:cNvCxnSpPr>
          <p:nvPr/>
        </p:nvCxnSpPr>
        <p:spPr>
          <a:xfrm flipH="1">
            <a:off x="3988180" y="3105750"/>
            <a:ext cx="401415" cy="5534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p:cNvCxnSpPr>
            <a:stCxn id="682" idx="1"/>
            <a:endCxn id="663" idx="3"/>
          </p:cNvCxnSpPr>
          <p:nvPr/>
        </p:nvCxnSpPr>
        <p:spPr>
          <a:xfrm flipH="1">
            <a:off x="6979442" y="3300623"/>
            <a:ext cx="529517" cy="235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p:cNvCxnSpPr>
            <a:stCxn id="814" idx="3"/>
            <a:endCxn id="703" idx="1"/>
          </p:cNvCxnSpPr>
          <p:nvPr/>
        </p:nvCxnSpPr>
        <p:spPr>
          <a:xfrm flipV="1">
            <a:off x="6522853" y="2612461"/>
            <a:ext cx="1024343" cy="539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7" name="Straight Connector 806"/>
          <p:cNvCxnSpPr>
            <a:endCxn id="682" idx="0"/>
          </p:cNvCxnSpPr>
          <p:nvPr/>
        </p:nvCxnSpPr>
        <p:spPr>
          <a:xfrm flipH="1">
            <a:off x="7609550" y="2729011"/>
            <a:ext cx="70932" cy="4709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8" name="グループ化 310"/>
          <p:cNvGrpSpPr/>
          <p:nvPr/>
        </p:nvGrpSpPr>
        <p:grpSpPr>
          <a:xfrm>
            <a:off x="6317964" y="2501037"/>
            <a:ext cx="267892" cy="267893"/>
            <a:chOff x="1571604" y="3357562"/>
            <a:chExt cx="803276" cy="785812"/>
          </a:xfrm>
        </p:grpSpPr>
        <p:sp>
          <p:nvSpPr>
            <p:cNvPr id="809" name="Freeform 808"/>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10" name="Freeform 809"/>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11" name="Freeform 810"/>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12" name="Freeform 811"/>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13" name="Rectangle 812"/>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14" name="Rectangle 813"/>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15" name="Freeform 814"/>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16" name="Freeform 815"/>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17" name="Freeform 816"/>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18" name="Freeform 817"/>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grpSp>
        <p:nvGrpSpPr>
          <p:cNvPr id="819" name="グループ化 310"/>
          <p:cNvGrpSpPr/>
          <p:nvPr/>
        </p:nvGrpSpPr>
        <p:grpSpPr>
          <a:xfrm>
            <a:off x="2150966" y="3475916"/>
            <a:ext cx="267892" cy="267893"/>
            <a:chOff x="1571604" y="3357562"/>
            <a:chExt cx="803276" cy="785812"/>
          </a:xfrm>
        </p:grpSpPr>
        <p:sp>
          <p:nvSpPr>
            <p:cNvPr id="820" name="Freeform 819"/>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005A8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21" name="Freeform 820"/>
            <p:cNvSpPr>
              <a:spLocks/>
            </p:cNvSpPr>
            <p:nvPr/>
          </p:nvSpPr>
          <p:spPr bwMode="auto">
            <a:xfrm>
              <a:off x="2185967" y="3357562"/>
              <a:ext cx="188913" cy="785812"/>
            </a:xfrm>
            <a:custGeom>
              <a:avLst/>
              <a:gdLst/>
              <a:ahLst/>
              <a:cxnLst>
                <a:cxn ang="0">
                  <a:pos x="0" y="116"/>
                </a:cxn>
                <a:cxn ang="0">
                  <a:pos x="119" y="0"/>
                </a:cxn>
                <a:cxn ang="0">
                  <a:pos x="119" y="380"/>
                </a:cxn>
                <a:cxn ang="0">
                  <a:pos x="0" y="495"/>
                </a:cxn>
                <a:cxn ang="0">
                  <a:pos x="0" y="116"/>
                </a:cxn>
              </a:cxnLst>
              <a:rect l="0" t="0" r="r" b="b"/>
              <a:pathLst>
                <a:path w="119" h="495">
                  <a:moveTo>
                    <a:pt x="0" y="116"/>
                  </a:moveTo>
                  <a:lnTo>
                    <a:pt x="119" y="0"/>
                  </a:lnTo>
                  <a:lnTo>
                    <a:pt x="119" y="380"/>
                  </a:lnTo>
                  <a:lnTo>
                    <a:pt x="0" y="495"/>
                  </a:lnTo>
                  <a:lnTo>
                    <a:pt x="0"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22" name="Freeform 821"/>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00B4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23" name="Freeform 822"/>
            <p:cNvSpPr>
              <a:spLocks/>
            </p:cNvSpPr>
            <p:nvPr/>
          </p:nvSpPr>
          <p:spPr bwMode="auto">
            <a:xfrm>
              <a:off x="1571604" y="3357562"/>
              <a:ext cx="803275" cy="184150"/>
            </a:xfrm>
            <a:custGeom>
              <a:avLst/>
              <a:gdLst/>
              <a:ahLst/>
              <a:cxnLst>
                <a:cxn ang="0">
                  <a:pos x="387" y="116"/>
                </a:cxn>
                <a:cxn ang="0">
                  <a:pos x="506" y="0"/>
                </a:cxn>
                <a:cxn ang="0">
                  <a:pos x="120" y="0"/>
                </a:cxn>
                <a:cxn ang="0">
                  <a:pos x="0" y="116"/>
                </a:cxn>
                <a:cxn ang="0">
                  <a:pos x="387" y="116"/>
                </a:cxn>
              </a:cxnLst>
              <a:rect l="0" t="0" r="r" b="b"/>
              <a:pathLst>
                <a:path w="506" h="116">
                  <a:moveTo>
                    <a:pt x="387" y="116"/>
                  </a:moveTo>
                  <a:lnTo>
                    <a:pt x="506" y="0"/>
                  </a:lnTo>
                  <a:lnTo>
                    <a:pt x="120" y="0"/>
                  </a:lnTo>
                  <a:lnTo>
                    <a:pt x="0" y="116"/>
                  </a:lnTo>
                  <a:lnTo>
                    <a:pt x="387" y="116"/>
                  </a:lnTo>
                  <a:close/>
                </a:path>
              </a:pathLst>
            </a:custGeom>
            <a:solidFill>
              <a:srgbClr val="92D050"/>
            </a:solidFill>
            <a:ln w="4">
              <a:solidFill>
                <a:srgbClr val="AAE6FF"/>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24" name="Rectangle 823"/>
            <p:cNvSpPr>
              <a:spLocks noChangeArrowheads="1"/>
            </p:cNvSpPr>
            <p:nvPr/>
          </p:nvSpPr>
          <p:spPr bwMode="auto">
            <a:xfrm>
              <a:off x="1571604" y="3541712"/>
              <a:ext cx="614363" cy="601662"/>
            </a:xfrm>
            <a:prstGeom prst="rect">
              <a:avLst/>
            </a:prstGeom>
            <a:solidFill>
              <a:srgbClr val="0096D5"/>
            </a:solid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25" name="Rectangle 824"/>
            <p:cNvSpPr>
              <a:spLocks noChangeArrowheads="1"/>
            </p:cNvSpPr>
            <p:nvPr/>
          </p:nvSpPr>
          <p:spPr bwMode="auto">
            <a:xfrm>
              <a:off x="1571604" y="3541712"/>
              <a:ext cx="614363" cy="601662"/>
            </a:xfrm>
            <a:prstGeom prst="rect">
              <a:avLst/>
            </a:prstGeom>
            <a:solidFill>
              <a:srgbClr val="92D050"/>
            </a:solidFill>
            <a:ln w="4">
              <a:solidFill>
                <a:srgbClr val="AAE6FF"/>
              </a:solidFill>
              <a:prstDash val="solid"/>
              <a:miter lim="800000"/>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26" name="Freeform 825"/>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27" name="Freeform 826"/>
            <p:cNvSpPr>
              <a:spLocks/>
            </p:cNvSpPr>
            <p:nvPr/>
          </p:nvSpPr>
          <p:spPr bwMode="auto">
            <a:xfrm>
              <a:off x="1616054" y="3597274"/>
              <a:ext cx="536575" cy="512762"/>
            </a:xfrm>
            <a:custGeom>
              <a:avLst/>
              <a:gdLst/>
              <a:ahLst/>
              <a:cxnLst>
                <a:cxn ang="0">
                  <a:pos x="49" y="0"/>
                </a:cxn>
                <a:cxn ang="0">
                  <a:pos x="49" y="39"/>
                </a:cxn>
                <a:cxn ang="0">
                  <a:pos x="127" y="39"/>
                </a:cxn>
                <a:cxn ang="0">
                  <a:pos x="169" y="127"/>
                </a:cxn>
                <a:cxn ang="0">
                  <a:pos x="211" y="39"/>
                </a:cxn>
                <a:cxn ang="0">
                  <a:pos x="289" y="39"/>
                </a:cxn>
                <a:cxn ang="0">
                  <a:pos x="289" y="0"/>
                </a:cxn>
                <a:cxn ang="0">
                  <a:pos x="338" y="49"/>
                </a:cxn>
                <a:cxn ang="0">
                  <a:pos x="289" y="99"/>
                </a:cxn>
                <a:cxn ang="0">
                  <a:pos x="289" y="63"/>
                </a:cxn>
                <a:cxn ang="0">
                  <a:pos x="232" y="63"/>
                </a:cxn>
                <a:cxn ang="0">
                  <a:pos x="187" y="162"/>
                </a:cxn>
                <a:cxn ang="0">
                  <a:pos x="232" y="260"/>
                </a:cxn>
                <a:cxn ang="0">
                  <a:pos x="289" y="260"/>
                </a:cxn>
                <a:cxn ang="0">
                  <a:pos x="289" y="225"/>
                </a:cxn>
                <a:cxn ang="0">
                  <a:pos x="338" y="274"/>
                </a:cxn>
                <a:cxn ang="0">
                  <a:pos x="289" y="323"/>
                </a:cxn>
                <a:cxn ang="0">
                  <a:pos x="289" y="288"/>
                </a:cxn>
                <a:cxn ang="0">
                  <a:pos x="211" y="288"/>
                </a:cxn>
                <a:cxn ang="0">
                  <a:pos x="169" y="197"/>
                </a:cxn>
                <a:cxn ang="0">
                  <a:pos x="127" y="288"/>
                </a:cxn>
                <a:cxn ang="0">
                  <a:pos x="49" y="288"/>
                </a:cxn>
                <a:cxn ang="0">
                  <a:pos x="49" y="323"/>
                </a:cxn>
                <a:cxn ang="0">
                  <a:pos x="0" y="274"/>
                </a:cxn>
                <a:cxn ang="0">
                  <a:pos x="49" y="225"/>
                </a:cxn>
                <a:cxn ang="0">
                  <a:pos x="49" y="260"/>
                </a:cxn>
                <a:cxn ang="0">
                  <a:pos x="102" y="260"/>
                </a:cxn>
                <a:cxn ang="0">
                  <a:pos x="151" y="162"/>
                </a:cxn>
                <a:cxn ang="0">
                  <a:pos x="102" y="63"/>
                </a:cxn>
                <a:cxn ang="0">
                  <a:pos x="49" y="63"/>
                </a:cxn>
                <a:cxn ang="0">
                  <a:pos x="49" y="99"/>
                </a:cxn>
                <a:cxn ang="0">
                  <a:pos x="0" y="49"/>
                </a:cxn>
                <a:cxn ang="0">
                  <a:pos x="49" y="0"/>
                </a:cxn>
              </a:cxnLst>
              <a:rect l="0" t="0" r="r" b="b"/>
              <a:pathLst>
                <a:path w="338" h="323">
                  <a:moveTo>
                    <a:pt x="49" y="0"/>
                  </a:moveTo>
                  <a:lnTo>
                    <a:pt x="49" y="39"/>
                  </a:lnTo>
                  <a:lnTo>
                    <a:pt x="127" y="39"/>
                  </a:lnTo>
                  <a:lnTo>
                    <a:pt x="169" y="127"/>
                  </a:lnTo>
                  <a:lnTo>
                    <a:pt x="211" y="39"/>
                  </a:lnTo>
                  <a:lnTo>
                    <a:pt x="289" y="39"/>
                  </a:lnTo>
                  <a:lnTo>
                    <a:pt x="289" y="0"/>
                  </a:lnTo>
                  <a:lnTo>
                    <a:pt x="338" y="49"/>
                  </a:lnTo>
                  <a:lnTo>
                    <a:pt x="289" y="99"/>
                  </a:lnTo>
                  <a:lnTo>
                    <a:pt x="289" y="63"/>
                  </a:lnTo>
                  <a:lnTo>
                    <a:pt x="232" y="63"/>
                  </a:lnTo>
                  <a:lnTo>
                    <a:pt x="187" y="162"/>
                  </a:lnTo>
                  <a:lnTo>
                    <a:pt x="232" y="260"/>
                  </a:lnTo>
                  <a:lnTo>
                    <a:pt x="289" y="260"/>
                  </a:lnTo>
                  <a:lnTo>
                    <a:pt x="289" y="225"/>
                  </a:lnTo>
                  <a:lnTo>
                    <a:pt x="338" y="274"/>
                  </a:lnTo>
                  <a:lnTo>
                    <a:pt x="289" y="323"/>
                  </a:lnTo>
                  <a:lnTo>
                    <a:pt x="289" y="288"/>
                  </a:lnTo>
                  <a:lnTo>
                    <a:pt x="211" y="288"/>
                  </a:lnTo>
                  <a:lnTo>
                    <a:pt x="169" y="197"/>
                  </a:lnTo>
                  <a:lnTo>
                    <a:pt x="127" y="288"/>
                  </a:lnTo>
                  <a:lnTo>
                    <a:pt x="49" y="288"/>
                  </a:lnTo>
                  <a:lnTo>
                    <a:pt x="49" y="323"/>
                  </a:lnTo>
                  <a:lnTo>
                    <a:pt x="0" y="274"/>
                  </a:lnTo>
                  <a:lnTo>
                    <a:pt x="49" y="225"/>
                  </a:lnTo>
                  <a:lnTo>
                    <a:pt x="49" y="260"/>
                  </a:lnTo>
                  <a:lnTo>
                    <a:pt x="102" y="260"/>
                  </a:lnTo>
                  <a:lnTo>
                    <a:pt x="151" y="162"/>
                  </a:lnTo>
                  <a:lnTo>
                    <a:pt x="102" y="63"/>
                  </a:lnTo>
                  <a:lnTo>
                    <a:pt x="49" y="63"/>
                  </a:lnTo>
                  <a:lnTo>
                    <a:pt x="49" y="99"/>
                  </a:lnTo>
                  <a:lnTo>
                    <a:pt x="0" y="49"/>
                  </a:lnTo>
                  <a:lnTo>
                    <a:pt x="4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28" name="Freeform 827"/>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sp>
          <p:nvSpPr>
            <p:cNvPr id="829" name="Freeform 828"/>
            <p:cNvSpPr>
              <a:spLocks/>
            </p:cNvSpPr>
            <p:nvPr/>
          </p:nvSpPr>
          <p:spPr bwMode="auto">
            <a:xfrm>
              <a:off x="1622404" y="3603624"/>
              <a:ext cx="534988" cy="512762"/>
            </a:xfrm>
            <a:custGeom>
              <a:avLst/>
              <a:gdLst/>
              <a:ahLst/>
              <a:cxnLst>
                <a:cxn ang="0">
                  <a:pos x="49" y="0"/>
                </a:cxn>
                <a:cxn ang="0">
                  <a:pos x="49" y="38"/>
                </a:cxn>
                <a:cxn ang="0">
                  <a:pos x="126" y="38"/>
                </a:cxn>
                <a:cxn ang="0">
                  <a:pos x="168" y="126"/>
                </a:cxn>
                <a:cxn ang="0">
                  <a:pos x="211" y="38"/>
                </a:cxn>
                <a:cxn ang="0">
                  <a:pos x="288" y="38"/>
                </a:cxn>
                <a:cxn ang="0">
                  <a:pos x="288" y="0"/>
                </a:cxn>
                <a:cxn ang="0">
                  <a:pos x="337" y="49"/>
                </a:cxn>
                <a:cxn ang="0">
                  <a:pos x="288" y="98"/>
                </a:cxn>
                <a:cxn ang="0">
                  <a:pos x="288" y="63"/>
                </a:cxn>
                <a:cxn ang="0">
                  <a:pos x="232" y="63"/>
                </a:cxn>
                <a:cxn ang="0">
                  <a:pos x="186" y="161"/>
                </a:cxn>
                <a:cxn ang="0">
                  <a:pos x="232" y="260"/>
                </a:cxn>
                <a:cxn ang="0">
                  <a:pos x="288" y="260"/>
                </a:cxn>
                <a:cxn ang="0">
                  <a:pos x="288" y="225"/>
                </a:cxn>
                <a:cxn ang="0">
                  <a:pos x="337" y="274"/>
                </a:cxn>
                <a:cxn ang="0">
                  <a:pos x="288" y="323"/>
                </a:cxn>
                <a:cxn ang="0">
                  <a:pos x="288" y="288"/>
                </a:cxn>
                <a:cxn ang="0">
                  <a:pos x="211" y="288"/>
                </a:cxn>
                <a:cxn ang="0">
                  <a:pos x="168" y="196"/>
                </a:cxn>
                <a:cxn ang="0">
                  <a:pos x="126" y="288"/>
                </a:cxn>
                <a:cxn ang="0">
                  <a:pos x="49" y="288"/>
                </a:cxn>
                <a:cxn ang="0">
                  <a:pos x="49" y="323"/>
                </a:cxn>
                <a:cxn ang="0">
                  <a:pos x="0" y="274"/>
                </a:cxn>
                <a:cxn ang="0">
                  <a:pos x="49" y="225"/>
                </a:cxn>
                <a:cxn ang="0">
                  <a:pos x="49" y="260"/>
                </a:cxn>
                <a:cxn ang="0">
                  <a:pos x="102" y="260"/>
                </a:cxn>
                <a:cxn ang="0">
                  <a:pos x="151" y="161"/>
                </a:cxn>
                <a:cxn ang="0">
                  <a:pos x="102" y="63"/>
                </a:cxn>
                <a:cxn ang="0">
                  <a:pos x="49" y="63"/>
                </a:cxn>
                <a:cxn ang="0">
                  <a:pos x="49" y="98"/>
                </a:cxn>
                <a:cxn ang="0">
                  <a:pos x="0" y="49"/>
                </a:cxn>
                <a:cxn ang="0">
                  <a:pos x="49" y="0"/>
                </a:cxn>
              </a:cxnLst>
              <a:rect l="0" t="0" r="r" b="b"/>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0000"/>
                </a:solidFill>
                <a:latin typeface="Arial Narrow" panose="020B0606020202030204" pitchFamily="34" charset="0"/>
              </a:endParaRPr>
            </a:p>
          </p:txBody>
        </p:sp>
      </p:grpSp>
      <p:cxnSp>
        <p:nvCxnSpPr>
          <p:cNvPr id="841" name="Straight Connector 840"/>
          <p:cNvCxnSpPr>
            <a:stCxn id="523" idx="3"/>
            <a:endCxn id="453" idx="1"/>
          </p:cNvCxnSpPr>
          <p:nvPr/>
        </p:nvCxnSpPr>
        <p:spPr>
          <a:xfrm flipV="1">
            <a:off x="2426797" y="2329147"/>
            <a:ext cx="1277683" cy="52194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p:cNvCxnSpPr>
            <a:stCxn id="825" idx="3"/>
            <a:endCxn id="761" idx="1"/>
          </p:cNvCxnSpPr>
          <p:nvPr/>
        </p:nvCxnSpPr>
        <p:spPr>
          <a:xfrm>
            <a:off x="2355856" y="3641252"/>
            <a:ext cx="1530677" cy="106736"/>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p:cNvCxnSpPr>
            <a:stCxn id="421" idx="3"/>
            <a:endCxn id="814" idx="1"/>
          </p:cNvCxnSpPr>
          <p:nvPr/>
        </p:nvCxnSpPr>
        <p:spPr>
          <a:xfrm>
            <a:off x="5023378" y="2059212"/>
            <a:ext cx="1294586" cy="607162"/>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p:cNvCxnSpPr>
            <a:stCxn id="767" idx="3"/>
            <a:endCxn id="663" idx="1"/>
          </p:cNvCxnSpPr>
          <p:nvPr/>
        </p:nvCxnSpPr>
        <p:spPr>
          <a:xfrm flipV="1">
            <a:off x="5270036" y="3324129"/>
            <a:ext cx="1504517" cy="127684"/>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5" name="Text Box 512"/>
          <p:cNvSpPr txBox="1">
            <a:spLocks noChangeArrowheads="1"/>
          </p:cNvSpPr>
          <p:nvPr/>
        </p:nvSpPr>
        <p:spPr bwMode="auto">
          <a:xfrm>
            <a:off x="3142405" y="2890948"/>
            <a:ext cx="826211" cy="784830"/>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500" kern="0" dirty="0">
                <a:solidFill>
                  <a:srgbClr val="000000"/>
                </a:solidFill>
                <a:latin typeface="Arial Narrow" panose="020B0606020202030204" pitchFamily="34" charset="0"/>
                <a:ea typeface="MS UI Gothic" pitchFamily="34" charset="-128"/>
              </a:rPr>
              <a:t>Domain controller C</a:t>
            </a:r>
          </a:p>
        </p:txBody>
      </p:sp>
      <p:cxnSp>
        <p:nvCxnSpPr>
          <p:cNvPr id="339" name="Straight Connector 338"/>
          <p:cNvCxnSpPr>
            <a:stCxn id="4" idx="0"/>
            <a:endCxn id="104" idx="0"/>
          </p:cNvCxnSpPr>
          <p:nvPr/>
        </p:nvCxnSpPr>
        <p:spPr>
          <a:xfrm flipV="1">
            <a:off x="1812991" y="1313259"/>
            <a:ext cx="2572364" cy="1129772"/>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46" name="Straight Connector 845"/>
          <p:cNvCxnSpPr>
            <a:stCxn id="4" idx="3"/>
            <a:endCxn id="765" idx="1"/>
          </p:cNvCxnSpPr>
          <p:nvPr/>
        </p:nvCxnSpPr>
        <p:spPr>
          <a:xfrm>
            <a:off x="1976258" y="2648588"/>
            <a:ext cx="1940300" cy="28882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47" name="Straight Connector 846"/>
          <p:cNvCxnSpPr>
            <a:stCxn id="765" idx="3"/>
            <a:endCxn id="711" idx="1"/>
          </p:cNvCxnSpPr>
          <p:nvPr/>
        </p:nvCxnSpPr>
        <p:spPr>
          <a:xfrm flipV="1">
            <a:off x="4243094" y="2396751"/>
            <a:ext cx="2448239" cy="54066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48" name="Straight Connector 847"/>
          <p:cNvCxnSpPr>
            <a:stCxn id="711" idx="0"/>
            <a:endCxn id="104" idx="3"/>
          </p:cNvCxnSpPr>
          <p:nvPr/>
        </p:nvCxnSpPr>
        <p:spPr>
          <a:xfrm flipH="1" flipV="1">
            <a:off x="4548622" y="1492675"/>
            <a:ext cx="2305979" cy="698519"/>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40" idx="2"/>
          </p:cNvCxnSpPr>
          <p:nvPr/>
        </p:nvCxnSpPr>
        <p:spPr>
          <a:xfrm flipH="1">
            <a:off x="979769" y="3124803"/>
            <a:ext cx="24924" cy="2643134"/>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1501033" y="3468535"/>
            <a:ext cx="30971" cy="2404370"/>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H="1">
            <a:off x="2230038" y="3727916"/>
            <a:ext cx="14942" cy="2040021"/>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a:stCxn id="761" idx="2"/>
          </p:cNvCxnSpPr>
          <p:nvPr/>
        </p:nvCxnSpPr>
        <p:spPr>
          <a:xfrm>
            <a:off x="3988180" y="3836783"/>
            <a:ext cx="20218" cy="1931154"/>
          </a:xfrm>
          <a:prstGeom prst="line">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65" name="Group 464"/>
          <p:cNvGrpSpPr/>
          <p:nvPr/>
        </p:nvGrpSpPr>
        <p:grpSpPr>
          <a:xfrm>
            <a:off x="1146800" y="3990636"/>
            <a:ext cx="268560" cy="1408440"/>
            <a:chOff x="5612166" y="4370698"/>
            <a:chExt cx="603682" cy="1877920"/>
          </a:xfrm>
        </p:grpSpPr>
        <p:sp>
          <p:nvSpPr>
            <p:cNvPr id="466" name="Rectangle 465"/>
            <p:cNvSpPr/>
            <p:nvPr/>
          </p:nvSpPr>
          <p:spPr>
            <a:xfrm>
              <a:off x="5612166" y="4370698"/>
              <a:ext cx="603682" cy="234740"/>
            </a:xfrm>
            <a:prstGeom prst="rect">
              <a:avLst/>
            </a:prstGeom>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7" name="Rectangle 466"/>
            <p:cNvSpPr/>
            <p:nvPr/>
          </p:nvSpPr>
          <p:spPr>
            <a:xfrm>
              <a:off x="5612166" y="460543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8" name="Rectangle 467"/>
            <p:cNvSpPr/>
            <p:nvPr/>
          </p:nvSpPr>
          <p:spPr>
            <a:xfrm>
              <a:off x="5612166" y="484017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9" name="Rectangle 468"/>
            <p:cNvSpPr/>
            <p:nvPr/>
          </p:nvSpPr>
          <p:spPr>
            <a:xfrm>
              <a:off x="5612166" y="507491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0" name="Rectangle 469"/>
            <p:cNvSpPr/>
            <p:nvPr/>
          </p:nvSpPr>
          <p:spPr>
            <a:xfrm>
              <a:off x="5612166" y="5309658"/>
              <a:ext cx="603682" cy="234740"/>
            </a:xfrm>
            <a:prstGeom prst="rect">
              <a:avLst/>
            </a:prstGeom>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1" name="Rectangle 470"/>
            <p:cNvSpPr/>
            <p:nvPr/>
          </p:nvSpPr>
          <p:spPr>
            <a:xfrm>
              <a:off x="5612166" y="554439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2" name="Rectangle 471"/>
            <p:cNvSpPr/>
            <p:nvPr/>
          </p:nvSpPr>
          <p:spPr>
            <a:xfrm>
              <a:off x="5612166" y="577913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3" name="Rectangle 472"/>
            <p:cNvSpPr/>
            <p:nvPr/>
          </p:nvSpPr>
          <p:spPr>
            <a:xfrm>
              <a:off x="5612166" y="601387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74" name="Group 473"/>
          <p:cNvGrpSpPr/>
          <p:nvPr/>
        </p:nvGrpSpPr>
        <p:grpSpPr>
          <a:xfrm>
            <a:off x="1733442" y="3990805"/>
            <a:ext cx="268560" cy="1408440"/>
            <a:chOff x="5612166" y="4370698"/>
            <a:chExt cx="603682" cy="1877920"/>
          </a:xfrm>
        </p:grpSpPr>
        <p:sp>
          <p:nvSpPr>
            <p:cNvPr id="475" name="Rectangle 474"/>
            <p:cNvSpPr/>
            <p:nvPr/>
          </p:nvSpPr>
          <p:spPr>
            <a:xfrm>
              <a:off x="5612166" y="4370698"/>
              <a:ext cx="603682" cy="234740"/>
            </a:xfrm>
            <a:prstGeom prst="rect">
              <a:avLst/>
            </a:prstGeom>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6" name="Rectangle 475"/>
            <p:cNvSpPr/>
            <p:nvPr/>
          </p:nvSpPr>
          <p:spPr>
            <a:xfrm>
              <a:off x="5612166" y="460543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7" name="Rectangle 476"/>
            <p:cNvSpPr/>
            <p:nvPr/>
          </p:nvSpPr>
          <p:spPr>
            <a:xfrm>
              <a:off x="5612166" y="484017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8" name="Rectangle 477"/>
            <p:cNvSpPr/>
            <p:nvPr/>
          </p:nvSpPr>
          <p:spPr>
            <a:xfrm>
              <a:off x="5612166" y="507491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9" name="Rectangle 478"/>
            <p:cNvSpPr/>
            <p:nvPr/>
          </p:nvSpPr>
          <p:spPr>
            <a:xfrm>
              <a:off x="5612166" y="530965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0" name="Rectangle 479"/>
            <p:cNvSpPr/>
            <p:nvPr/>
          </p:nvSpPr>
          <p:spPr>
            <a:xfrm>
              <a:off x="5612166" y="554439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1" name="Rectangle 480"/>
            <p:cNvSpPr/>
            <p:nvPr/>
          </p:nvSpPr>
          <p:spPr>
            <a:xfrm>
              <a:off x="5612166" y="577913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2" name="Rectangle 481"/>
            <p:cNvSpPr/>
            <p:nvPr/>
          </p:nvSpPr>
          <p:spPr>
            <a:xfrm>
              <a:off x="5612166" y="6013878"/>
              <a:ext cx="603682" cy="23474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84" name="Rectangle 483"/>
          <p:cNvSpPr/>
          <p:nvPr/>
        </p:nvSpPr>
        <p:spPr>
          <a:xfrm>
            <a:off x="2934020" y="3990636"/>
            <a:ext cx="268560" cy="176055"/>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5" name="Rectangle 484"/>
          <p:cNvSpPr/>
          <p:nvPr/>
        </p:nvSpPr>
        <p:spPr>
          <a:xfrm>
            <a:off x="2934020" y="4166691"/>
            <a:ext cx="268560" cy="176055"/>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7" name="Rectangle 486"/>
          <p:cNvSpPr/>
          <p:nvPr/>
        </p:nvSpPr>
        <p:spPr>
          <a:xfrm>
            <a:off x="2934020" y="4342746"/>
            <a:ext cx="268560" cy="176055"/>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8" name="Rectangle 487"/>
          <p:cNvSpPr/>
          <p:nvPr/>
        </p:nvSpPr>
        <p:spPr>
          <a:xfrm>
            <a:off x="2934020" y="4518801"/>
            <a:ext cx="268560" cy="176055"/>
          </a:xfrm>
          <a:prstGeom prst="rect">
            <a:avLst/>
          </a:prstGeom>
          <a:solidFill>
            <a:schemeClr val="accent1"/>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9" name="Rectangle 488"/>
          <p:cNvSpPr/>
          <p:nvPr/>
        </p:nvSpPr>
        <p:spPr>
          <a:xfrm>
            <a:off x="2934020" y="4694856"/>
            <a:ext cx="268560" cy="176055"/>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4" name="Rectangle 493"/>
          <p:cNvSpPr/>
          <p:nvPr/>
        </p:nvSpPr>
        <p:spPr>
          <a:xfrm>
            <a:off x="2934020" y="4870911"/>
            <a:ext cx="268560" cy="176055"/>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5" name="Rectangle 494"/>
          <p:cNvSpPr/>
          <p:nvPr/>
        </p:nvSpPr>
        <p:spPr>
          <a:xfrm>
            <a:off x="2934020" y="5046966"/>
            <a:ext cx="268560" cy="176055"/>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1" name="Rectangle 540"/>
          <p:cNvSpPr/>
          <p:nvPr/>
        </p:nvSpPr>
        <p:spPr>
          <a:xfrm>
            <a:off x="2934020" y="5223021"/>
            <a:ext cx="268560" cy="176055"/>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50" name="Group 649"/>
          <p:cNvGrpSpPr/>
          <p:nvPr/>
        </p:nvGrpSpPr>
        <p:grpSpPr>
          <a:xfrm>
            <a:off x="408935" y="3990636"/>
            <a:ext cx="268560" cy="1408440"/>
            <a:chOff x="1168417" y="592223"/>
            <a:chExt cx="358080" cy="1877920"/>
          </a:xfrm>
        </p:grpSpPr>
        <p:sp>
          <p:nvSpPr>
            <p:cNvPr id="651" name="Rectangle 650"/>
            <p:cNvSpPr/>
            <p:nvPr/>
          </p:nvSpPr>
          <p:spPr>
            <a:xfrm>
              <a:off x="1168417" y="592223"/>
              <a:ext cx="358080" cy="2347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2" name="Rectangle 651"/>
            <p:cNvSpPr/>
            <p:nvPr/>
          </p:nvSpPr>
          <p:spPr>
            <a:xfrm>
              <a:off x="1168417" y="826963"/>
              <a:ext cx="358080" cy="2347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3" name="Rectangle 652"/>
            <p:cNvSpPr/>
            <p:nvPr/>
          </p:nvSpPr>
          <p:spPr>
            <a:xfrm>
              <a:off x="1168417" y="1061703"/>
              <a:ext cx="358080" cy="2347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4" name="Rectangle 683"/>
            <p:cNvSpPr/>
            <p:nvPr/>
          </p:nvSpPr>
          <p:spPr>
            <a:xfrm>
              <a:off x="1168417" y="1296443"/>
              <a:ext cx="358080" cy="2347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7" name="Rectangle 686"/>
            <p:cNvSpPr/>
            <p:nvPr/>
          </p:nvSpPr>
          <p:spPr>
            <a:xfrm>
              <a:off x="1168417" y="1531183"/>
              <a:ext cx="358080" cy="2347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8" name="Rectangle 687"/>
            <p:cNvSpPr/>
            <p:nvPr/>
          </p:nvSpPr>
          <p:spPr>
            <a:xfrm>
              <a:off x="1168417" y="1765923"/>
              <a:ext cx="358080" cy="2347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9" name="Rectangle 688"/>
            <p:cNvSpPr/>
            <p:nvPr/>
          </p:nvSpPr>
          <p:spPr>
            <a:xfrm>
              <a:off x="1168417" y="2000663"/>
              <a:ext cx="358080" cy="2347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0" name="Rectangle 689"/>
            <p:cNvSpPr/>
            <p:nvPr/>
          </p:nvSpPr>
          <p:spPr>
            <a:xfrm>
              <a:off x="1168417" y="2235403"/>
              <a:ext cx="358080" cy="23474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93" name="Rectangle 692"/>
          <p:cNvSpPr/>
          <p:nvPr/>
        </p:nvSpPr>
        <p:spPr>
          <a:xfrm>
            <a:off x="4365838" y="3992371"/>
            <a:ext cx="268560" cy="176055"/>
          </a:xfrm>
          <a:prstGeom prst="rect">
            <a:avLst/>
          </a:prstGeom>
          <a:solidFill>
            <a:schemeClr val="accent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4" name="Rectangle 693"/>
          <p:cNvSpPr/>
          <p:nvPr/>
        </p:nvSpPr>
        <p:spPr>
          <a:xfrm>
            <a:off x="4365838" y="4168426"/>
            <a:ext cx="268560" cy="176055"/>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5" name="Rectangle 694"/>
          <p:cNvSpPr/>
          <p:nvPr/>
        </p:nvSpPr>
        <p:spPr>
          <a:xfrm>
            <a:off x="4365838" y="4344481"/>
            <a:ext cx="268560" cy="176055"/>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6" name="Rectangle 695"/>
          <p:cNvSpPr/>
          <p:nvPr/>
        </p:nvSpPr>
        <p:spPr>
          <a:xfrm>
            <a:off x="4365838" y="4520536"/>
            <a:ext cx="268560" cy="176055"/>
          </a:xfrm>
          <a:prstGeom prst="rect">
            <a:avLst/>
          </a:prstGeom>
          <a:solidFill>
            <a:schemeClr val="accent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9" name="Rectangle 708"/>
          <p:cNvSpPr/>
          <p:nvPr/>
        </p:nvSpPr>
        <p:spPr>
          <a:xfrm>
            <a:off x="4365838" y="4696591"/>
            <a:ext cx="268560" cy="176055"/>
          </a:xfrm>
          <a:prstGeom prst="rect">
            <a:avLst/>
          </a:prstGeom>
          <a:solidFill>
            <a:schemeClr val="accent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0" name="Rectangle 709"/>
          <p:cNvSpPr/>
          <p:nvPr/>
        </p:nvSpPr>
        <p:spPr>
          <a:xfrm>
            <a:off x="4365838" y="4872646"/>
            <a:ext cx="268560" cy="176055"/>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0" name="Rectangle 829"/>
          <p:cNvSpPr/>
          <p:nvPr/>
        </p:nvSpPr>
        <p:spPr>
          <a:xfrm>
            <a:off x="4365838" y="5048701"/>
            <a:ext cx="268560" cy="176055"/>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1" name="Rectangle 830"/>
          <p:cNvSpPr/>
          <p:nvPr/>
        </p:nvSpPr>
        <p:spPr>
          <a:xfrm>
            <a:off x="4365838" y="5224756"/>
            <a:ext cx="268560" cy="176055"/>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3" name="Straight Arrow Connector 52"/>
          <p:cNvCxnSpPr>
            <a:endCxn id="851" idx="1"/>
          </p:cNvCxnSpPr>
          <p:nvPr/>
        </p:nvCxnSpPr>
        <p:spPr>
          <a:xfrm>
            <a:off x="701084" y="4238868"/>
            <a:ext cx="4133662" cy="24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3" name="Straight Arrow Connector 832"/>
          <p:cNvCxnSpPr>
            <a:endCxn id="857" idx="1"/>
          </p:cNvCxnSpPr>
          <p:nvPr/>
        </p:nvCxnSpPr>
        <p:spPr>
          <a:xfrm>
            <a:off x="708847" y="5321477"/>
            <a:ext cx="4128330" cy="24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30" name="Group 529"/>
          <p:cNvGrpSpPr/>
          <p:nvPr/>
        </p:nvGrpSpPr>
        <p:grpSpPr>
          <a:xfrm>
            <a:off x="698900" y="3912229"/>
            <a:ext cx="321202" cy="1563228"/>
            <a:chOff x="1558317" y="530735"/>
            <a:chExt cx="428269" cy="2084303"/>
          </a:xfrm>
        </p:grpSpPr>
        <p:sp>
          <p:nvSpPr>
            <p:cNvPr id="553" name="TextBox 552"/>
            <p:cNvSpPr txBox="1"/>
            <p:nvPr/>
          </p:nvSpPr>
          <p:spPr>
            <a:xfrm>
              <a:off x="1558317" y="530735"/>
              <a:ext cx="425026" cy="400109"/>
            </a:xfrm>
            <a:prstGeom prst="rect">
              <a:avLst/>
            </a:prstGeom>
            <a:noFill/>
          </p:spPr>
          <p:txBody>
            <a:bodyPr wrap="square" rtlCol="0">
              <a:spAutoFit/>
            </a:bodyPr>
            <a:lstStyle/>
            <a:p>
              <a:r>
                <a:rPr lang="en-US" sz="1350" dirty="0"/>
                <a:t>0</a:t>
              </a:r>
            </a:p>
          </p:txBody>
        </p:sp>
        <p:sp>
          <p:nvSpPr>
            <p:cNvPr id="692" name="TextBox 691"/>
            <p:cNvSpPr txBox="1"/>
            <p:nvPr/>
          </p:nvSpPr>
          <p:spPr>
            <a:xfrm>
              <a:off x="1558317" y="772194"/>
              <a:ext cx="425026" cy="400109"/>
            </a:xfrm>
            <a:prstGeom prst="rect">
              <a:avLst/>
            </a:prstGeom>
            <a:noFill/>
          </p:spPr>
          <p:txBody>
            <a:bodyPr wrap="square" rtlCol="0">
              <a:spAutoFit/>
            </a:bodyPr>
            <a:lstStyle/>
            <a:p>
              <a:r>
                <a:rPr lang="en-US" sz="1350" dirty="0"/>
                <a:t>0</a:t>
              </a:r>
            </a:p>
          </p:txBody>
        </p:sp>
        <p:sp>
          <p:nvSpPr>
            <p:cNvPr id="835" name="TextBox 834"/>
            <p:cNvSpPr txBox="1"/>
            <p:nvPr/>
          </p:nvSpPr>
          <p:spPr>
            <a:xfrm>
              <a:off x="1561105" y="1038120"/>
              <a:ext cx="425026" cy="400109"/>
            </a:xfrm>
            <a:prstGeom prst="rect">
              <a:avLst/>
            </a:prstGeom>
            <a:noFill/>
          </p:spPr>
          <p:txBody>
            <a:bodyPr wrap="square" rtlCol="0">
              <a:spAutoFit/>
            </a:bodyPr>
            <a:lstStyle/>
            <a:p>
              <a:r>
                <a:rPr lang="en-US" sz="1350" dirty="0"/>
                <a:t>0</a:t>
              </a:r>
            </a:p>
          </p:txBody>
        </p:sp>
        <p:sp>
          <p:nvSpPr>
            <p:cNvPr id="836" name="TextBox 835"/>
            <p:cNvSpPr txBox="1"/>
            <p:nvPr/>
          </p:nvSpPr>
          <p:spPr>
            <a:xfrm>
              <a:off x="1561104" y="1262064"/>
              <a:ext cx="425026" cy="400109"/>
            </a:xfrm>
            <a:prstGeom prst="rect">
              <a:avLst/>
            </a:prstGeom>
            <a:noFill/>
          </p:spPr>
          <p:txBody>
            <a:bodyPr wrap="square" rtlCol="0">
              <a:spAutoFit/>
            </a:bodyPr>
            <a:lstStyle/>
            <a:p>
              <a:r>
                <a:rPr lang="en-US" sz="1350" dirty="0"/>
                <a:t>0</a:t>
              </a:r>
            </a:p>
          </p:txBody>
        </p:sp>
        <p:sp>
          <p:nvSpPr>
            <p:cNvPr id="837" name="TextBox 836"/>
            <p:cNvSpPr txBox="1"/>
            <p:nvPr/>
          </p:nvSpPr>
          <p:spPr>
            <a:xfrm>
              <a:off x="1558772" y="1483602"/>
              <a:ext cx="425026" cy="400109"/>
            </a:xfrm>
            <a:prstGeom prst="rect">
              <a:avLst/>
            </a:prstGeom>
            <a:noFill/>
          </p:spPr>
          <p:txBody>
            <a:bodyPr wrap="square" rtlCol="0">
              <a:spAutoFit/>
            </a:bodyPr>
            <a:lstStyle/>
            <a:p>
              <a:r>
                <a:rPr lang="en-US" sz="1350" dirty="0"/>
                <a:t>0</a:t>
              </a:r>
            </a:p>
          </p:txBody>
        </p:sp>
        <p:sp>
          <p:nvSpPr>
            <p:cNvPr id="838" name="TextBox 837"/>
            <p:cNvSpPr txBox="1"/>
            <p:nvPr/>
          </p:nvSpPr>
          <p:spPr>
            <a:xfrm>
              <a:off x="1558772" y="1725060"/>
              <a:ext cx="425026" cy="400109"/>
            </a:xfrm>
            <a:prstGeom prst="rect">
              <a:avLst/>
            </a:prstGeom>
            <a:noFill/>
          </p:spPr>
          <p:txBody>
            <a:bodyPr wrap="square" rtlCol="0">
              <a:spAutoFit/>
            </a:bodyPr>
            <a:lstStyle/>
            <a:p>
              <a:r>
                <a:rPr lang="en-US" sz="1350" dirty="0"/>
                <a:t>0</a:t>
              </a:r>
            </a:p>
          </p:txBody>
        </p:sp>
        <p:sp>
          <p:nvSpPr>
            <p:cNvPr id="839" name="TextBox 838"/>
            <p:cNvSpPr txBox="1"/>
            <p:nvPr/>
          </p:nvSpPr>
          <p:spPr>
            <a:xfrm>
              <a:off x="1561560" y="1990985"/>
              <a:ext cx="425026" cy="400109"/>
            </a:xfrm>
            <a:prstGeom prst="rect">
              <a:avLst/>
            </a:prstGeom>
            <a:noFill/>
          </p:spPr>
          <p:txBody>
            <a:bodyPr wrap="square" rtlCol="0">
              <a:spAutoFit/>
            </a:bodyPr>
            <a:lstStyle/>
            <a:p>
              <a:r>
                <a:rPr lang="en-US" sz="1350" dirty="0"/>
                <a:t>0</a:t>
              </a:r>
            </a:p>
          </p:txBody>
        </p:sp>
        <p:sp>
          <p:nvSpPr>
            <p:cNvPr id="840" name="TextBox 839"/>
            <p:cNvSpPr txBox="1"/>
            <p:nvPr/>
          </p:nvSpPr>
          <p:spPr>
            <a:xfrm>
              <a:off x="1561558" y="2214929"/>
              <a:ext cx="425026" cy="400109"/>
            </a:xfrm>
            <a:prstGeom prst="rect">
              <a:avLst/>
            </a:prstGeom>
            <a:noFill/>
          </p:spPr>
          <p:txBody>
            <a:bodyPr wrap="square" rtlCol="0">
              <a:spAutoFit/>
            </a:bodyPr>
            <a:lstStyle/>
            <a:p>
              <a:r>
                <a:rPr lang="en-US" sz="1350" dirty="0"/>
                <a:t>0</a:t>
              </a:r>
            </a:p>
          </p:txBody>
        </p:sp>
      </p:grpSp>
      <p:grpSp>
        <p:nvGrpSpPr>
          <p:cNvPr id="849" name="Group 848"/>
          <p:cNvGrpSpPr/>
          <p:nvPr/>
        </p:nvGrpSpPr>
        <p:grpSpPr>
          <a:xfrm>
            <a:off x="4834746" y="3932453"/>
            <a:ext cx="321202" cy="1563228"/>
            <a:chOff x="1558317" y="530735"/>
            <a:chExt cx="428269" cy="2084303"/>
          </a:xfrm>
        </p:grpSpPr>
        <p:sp>
          <p:nvSpPr>
            <p:cNvPr id="850" name="TextBox 849"/>
            <p:cNvSpPr txBox="1"/>
            <p:nvPr/>
          </p:nvSpPr>
          <p:spPr>
            <a:xfrm>
              <a:off x="1558317" y="530735"/>
              <a:ext cx="425026" cy="400109"/>
            </a:xfrm>
            <a:prstGeom prst="rect">
              <a:avLst/>
            </a:prstGeom>
            <a:noFill/>
          </p:spPr>
          <p:txBody>
            <a:bodyPr wrap="square" rtlCol="0">
              <a:spAutoFit/>
            </a:bodyPr>
            <a:lstStyle/>
            <a:p>
              <a:r>
                <a:rPr lang="en-US" sz="1350" dirty="0">
                  <a:solidFill>
                    <a:srgbClr val="FF0000"/>
                  </a:solidFill>
                </a:rPr>
                <a:t>x</a:t>
              </a:r>
            </a:p>
          </p:txBody>
        </p:sp>
        <p:sp>
          <p:nvSpPr>
            <p:cNvPr id="851" name="TextBox 850"/>
            <p:cNvSpPr txBox="1"/>
            <p:nvPr/>
          </p:nvSpPr>
          <p:spPr>
            <a:xfrm>
              <a:off x="1558317" y="772194"/>
              <a:ext cx="425026" cy="400109"/>
            </a:xfrm>
            <a:prstGeom prst="rect">
              <a:avLst/>
            </a:prstGeom>
            <a:noFill/>
          </p:spPr>
          <p:txBody>
            <a:bodyPr wrap="square" rtlCol="0">
              <a:spAutoFit/>
            </a:bodyPr>
            <a:lstStyle/>
            <a:p>
              <a:r>
                <a:rPr lang="en-US" sz="1350" dirty="0"/>
                <a:t>1</a:t>
              </a:r>
            </a:p>
          </p:txBody>
        </p:sp>
        <p:sp>
          <p:nvSpPr>
            <p:cNvPr id="852" name="TextBox 851"/>
            <p:cNvSpPr txBox="1"/>
            <p:nvPr/>
          </p:nvSpPr>
          <p:spPr>
            <a:xfrm>
              <a:off x="1561105" y="1038120"/>
              <a:ext cx="425026" cy="400109"/>
            </a:xfrm>
            <a:prstGeom prst="rect">
              <a:avLst/>
            </a:prstGeom>
            <a:noFill/>
          </p:spPr>
          <p:txBody>
            <a:bodyPr wrap="square" rtlCol="0">
              <a:spAutoFit/>
            </a:bodyPr>
            <a:lstStyle/>
            <a:p>
              <a:r>
                <a:rPr lang="en-US" sz="1350" dirty="0"/>
                <a:t>2</a:t>
              </a:r>
            </a:p>
          </p:txBody>
        </p:sp>
        <p:sp>
          <p:nvSpPr>
            <p:cNvPr id="853" name="TextBox 852"/>
            <p:cNvSpPr txBox="1"/>
            <p:nvPr/>
          </p:nvSpPr>
          <p:spPr>
            <a:xfrm>
              <a:off x="1561104" y="1262064"/>
              <a:ext cx="425026" cy="400109"/>
            </a:xfrm>
            <a:prstGeom prst="rect">
              <a:avLst/>
            </a:prstGeom>
            <a:noFill/>
          </p:spPr>
          <p:txBody>
            <a:bodyPr wrap="square" rtlCol="0">
              <a:spAutoFit/>
            </a:bodyPr>
            <a:lstStyle/>
            <a:p>
              <a:r>
                <a:rPr lang="en-US" sz="1350" dirty="0">
                  <a:solidFill>
                    <a:srgbClr val="FF0000"/>
                  </a:solidFill>
                </a:rPr>
                <a:t>x</a:t>
              </a:r>
            </a:p>
          </p:txBody>
        </p:sp>
        <p:sp>
          <p:nvSpPr>
            <p:cNvPr id="854" name="TextBox 853"/>
            <p:cNvSpPr txBox="1"/>
            <p:nvPr/>
          </p:nvSpPr>
          <p:spPr>
            <a:xfrm>
              <a:off x="1558772" y="1483602"/>
              <a:ext cx="425026" cy="400109"/>
            </a:xfrm>
            <a:prstGeom prst="rect">
              <a:avLst/>
            </a:prstGeom>
            <a:noFill/>
          </p:spPr>
          <p:txBody>
            <a:bodyPr wrap="square" rtlCol="0">
              <a:spAutoFit/>
            </a:bodyPr>
            <a:lstStyle/>
            <a:p>
              <a:r>
                <a:rPr lang="en-US" sz="1350" dirty="0">
                  <a:solidFill>
                    <a:srgbClr val="FF0000"/>
                  </a:solidFill>
                </a:rPr>
                <a:t>x</a:t>
              </a:r>
            </a:p>
          </p:txBody>
        </p:sp>
        <p:sp>
          <p:nvSpPr>
            <p:cNvPr id="855" name="TextBox 854"/>
            <p:cNvSpPr txBox="1"/>
            <p:nvPr/>
          </p:nvSpPr>
          <p:spPr>
            <a:xfrm>
              <a:off x="1558772" y="1725060"/>
              <a:ext cx="425026" cy="400109"/>
            </a:xfrm>
            <a:prstGeom prst="rect">
              <a:avLst/>
            </a:prstGeom>
            <a:noFill/>
          </p:spPr>
          <p:txBody>
            <a:bodyPr wrap="square" rtlCol="0">
              <a:spAutoFit/>
            </a:bodyPr>
            <a:lstStyle/>
            <a:p>
              <a:r>
                <a:rPr lang="en-US" sz="1350" dirty="0"/>
                <a:t>2</a:t>
              </a:r>
            </a:p>
          </p:txBody>
        </p:sp>
        <p:sp>
          <p:nvSpPr>
            <p:cNvPr id="856" name="TextBox 855"/>
            <p:cNvSpPr txBox="1"/>
            <p:nvPr/>
          </p:nvSpPr>
          <p:spPr>
            <a:xfrm>
              <a:off x="1561560" y="1990985"/>
              <a:ext cx="425026" cy="400109"/>
            </a:xfrm>
            <a:prstGeom prst="rect">
              <a:avLst/>
            </a:prstGeom>
            <a:noFill/>
          </p:spPr>
          <p:txBody>
            <a:bodyPr wrap="square" rtlCol="0">
              <a:spAutoFit/>
            </a:bodyPr>
            <a:lstStyle/>
            <a:p>
              <a:r>
                <a:rPr lang="en-US" sz="1350" dirty="0"/>
                <a:t>3</a:t>
              </a:r>
            </a:p>
          </p:txBody>
        </p:sp>
        <p:sp>
          <p:nvSpPr>
            <p:cNvPr id="857" name="TextBox 856"/>
            <p:cNvSpPr txBox="1"/>
            <p:nvPr/>
          </p:nvSpPr>
          <p:spPr>
            <a:xfrm>
              <a:off x="1561558" y="2214929"/>
              <a:ext cx="425026" cy="400109"/>
            </a:xfrm>
            <a:prstGeom prst="rect">
              <a:avLst/>
            </a:prstGeom>
            <a:noFill/>
          </p:spPr>
          <p:txBody>
            <a:bodyPr wrap="square" rtlCol="0">
              <a:spAutoFit/>
            </a:bodyPr>
            <a:lstStyle/>
            <a:p>
              <a:r>
                <a:rPr lang="en-US" sz="1350" dirty="0"/>
                <a:t>0</a:t>
              </a:r>
            </a:p>
          </p:txBody>
        </p:sp>
      </p:grpSp>
      <p:sp>
        <p:nvSpPr>
          <p:cNvPr id="8" name="TextBox 7"/>
          <p:cNvSpPr txBox="1"/>
          <p:nvPr/>
        </p:nvSpPr>
        <p:spPr>
          <a:xfrm>
            <a:off x="3184319" y="4101835"/>
            <a:ext cx="470572" cy="300082"/>
          </a:xfrm>
          <a:prstGeom prst="rect">
            <a:avLst/>
          </a:prstGeom>
          <a:noFill/>
        </p:spPr>
        <p:txBody>
          <a:bodyPr wrap="square" rtlCol="0">
            <a:spAutoFit/>
          </a:bodyPr>
          <a:lstStyle/>
          <a:p>
            <a:r>
              <a:rPr lang="en-US" sz="1350" dirty="0"/>
              <a:t>+1</a:t>
            </a:r>
          </a:p>
        </p:txBody>
      </p:sp>
      <p:cxnSp>
        <p:nvCxnSpPr>
          <p:cNvPr id="858" name="Straight Arrow Connector 857"/>
          <p:cNvCxnSpPr/>
          <p:nvPr/>
        </p:nvCxnSpPr>
        <p:spPr>
          <a:xfrm>
            <a:off x="702189" y="4433070"/>
            <a:ext cx="4127989" cy="18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9" name="TextBox 858"/>
          <p:cNvSpPr txBox="1"/>
          <p:nvPr/>
        </p:nvSpPr>
        <p:spPr>
          <a:xfrm>
            <a:off x="1361624" y="4288836"/>
            <a:ext cx="470572" cy="300082"/>
          </a:xfrm>
          <a:prstGeom prst="rect">
            <a:avLst/>
          </a:prstGeom>
          <a:noFill/>
        </p:spPr>
        <p:txBody>
          <a:bodyPr wrap="square" rtlCol="0">
            <a:spAutoFit/>
          </a:bodyPr>
          <a:lstStyle/>
          <a:p>
            <a:r>
              <a:rPr lang="en-US" sz="1350" dirty="0"/>
              <a:t>+1</a:t>
            </a:r>
          </a:p>
        </p:txBody>
      </p:sp>
      <p:sp>
        <p:nvSpPr>
          <p:cNvPr id="869" name="TextBox 868"/>
          <p:cNvSpPr txBox="1"/>
          <p:nvPr/>
        </p:nvSpPr>
        <p:spPr>
          <a:xfrm>
            <a:off x="1951932" y="4296050"/>
            <a:ext cx="470572" cy="300082"/>
          </a:xfrm>
          <a:prstGeom prst="rect">
            <a:avLst/>
          </a:prstGeom>
          <a:noFill/>
        </p:spPr>
        <p:txBody>
          <a:bodyPr wrap="square" rtlCol="0">
            <a:spAutoFit/>
          </a:bodyPr>
          <a:lstStyle/>
          <a:p>
            <a:r>
              <a:rPr lang="en-US" sz="1350" dirty="0"/>
              <a:t>+1</a:t>
            </a:r>
          </a:p>
        </p:txBody>
      </p:sp>
      <p:cxnSp>
        <p:nvCxnSpPr>
          <p:cNvPr id="870" name="Straight Arrow Connector 869"/>
          <p:cNvCxnSpPr/>
          <p:nvPr/>
        </p:nvCxnSpPr>
        <p:spPr>
          <a:xfrm>
            <a:off x="707909" y="5149587"/>
            <a:ext cx="4128329" cy="12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1" name="TextBox 870"/>
          <p:cNvSpPr txBox="1"/>
          <p:nvPr/>
        </p:nvSpPr>
        <p:spPr>
          <a:xfrm>
            <a:off x="1363215" y="5002248"/>
            <a:ext cx="470572" cy="300082"/>
          </a:xfrm>
          <a:prstGeom prst="rect">
            <a:avLst/>
          </a:prstGeom>
          <a:noFill/>
        </p:spPr>
        <p:txBody>
          <a:bodyPr wrap="square" rtlCol="0">
            <a:spAutoFit/>
          </a:bodyPr>
          <a:lstStyle/>
          <a:p>
            <a:r>
              <a:rPr lang="en-US" sz="1350" dirty="0"/>
              <a:t>+1</a:t>
            </a:r>
          </a:p>
        </p:txBody>
      </p:sp>
      <p:sp>
        <p:nvSpPr>
          <p:cNvPr id="872" name="TextBox 871"/>
          <p:cNvSpPr txBox="1"/>
          <p:nvPr/>
        </p:nvSpPr>
        <p:spPr>
          <a:xfrm>
            <a:off x="1954953" y="5002248"/>
            <a:ext cx="470572" cy="300082"/>
          </a:xfrm>
          <a:prstGeom prst="rect">
            <a:avLst/>
          </a:prstGeom>
          <a:noFill/>
        </p:spPr>
        <p:txBody>
          <a:bodyPr wrap="square" rtlCol="0">
            <a:spAutoFit/>
          </a:bodyPr>
          <a:lstStyle/>
          <a:p>
            <a:r>
              <a:rPr lang="en-US" sz="1350" dirty="0"/>
              <a:t>+1</a:t>
            </a:r>
          </a:p>
        </p:txBody>
      </p:sp>
      <p:sp>
        <p:nvSpPr>
          <p:cNvPr id="873" name="TextBox 872"/>
          <p:cNvSpPr txBox="1"/>
          <p:nvPr/>
        </p:nvSpPr>
        <p:spPr>
          <a:xfrm>
            <a:off x="3173628" y="5008538"/>
            <a:ext cx="470572" cy="300082"/>
          </a:xfrm>
          <a:prstGeom prst="rect">
            <a:avLst/>
          </a:prstGeom>
          <a:noFill/>
        </p:spPr>
        <p:txBody>
          <a:bodyPr wrap="square" rtlCol="0">
            <a:spAutoFit/>
          </a:bodyPr>
          <a:lstStyle/>
          <a:p>
            <a:r>
              <a:rPr lang="en-US" sz="1350" dirty="0"/>
              <a:t>+1</a:t>
            </a:r>
          </a:p>
        </p:txBody>
      </p:sp>
      <p:cxnSp>
        <p:nvCxnSpPr>
          <p:cNvPr id="874" name="Straight Arrow Connector 873"/>
          <p:cNvCxnSpPr>
            <a:stCxn id="688" idx="3"/>
            <a:endCxn id="855" idx="1"/>
          </p:cNvCxnSpPr>
          <p:nvPr/>
        </p:nvCxnSpPr>
        <p:spPr>
          <a:xfrm>
            <a:off x="677495" y="4958939"/>
            <a:ext cx="4157592" cy="19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5" name="TextBox 874"/>
          <p:cNvSpPr txBox="1"/>
          <p:nvPr/>
        </p:nvSpPr>
        <p:spPr>
          <a:xfrm>
            <a:off x="3174654" y="4816586"/>
            <a:ext cx="470572" cy="300082"/>
          </a:xfrm>
          <a:prstGeom prst="rect">
            <a:avLst/>
          </a:prstGeom>
          <a:noFill/>
        </p:spPr>
        <p:txBody>
          <a:bodyPr wrap="square" rtlCol="0">
            <a:spAutoFit/>
          </a:bodyPr>
          <a:lstStyle/>
          <a:p>
            <a:r>
              <a:rPr lang="en-US" sz="1350" dirty="0"/>
              <a:t>+1</a:t>
            </a:r>
          </a:p>
        </p:txBody>
      </p:sp>
      <p:sp>
        <p:nvSpPr>
          <p:cNvPr id="876" name="TextBox 875"/>
          <p:cNvSpPr txBox="1"/>
          <p:nvPr/>
        </p:nvSpPr>
        <p:spPr>
          <a:xfrm>
            <a:off x="1962882" y="4815489"/>
            <a:ext cx="470572" cy="300082"/>
          </a:xfrm>
          <a:prstGeom prst="rect">
            <a:avLst/>
          </a:prstGeom>
          <a:noFill/>
        </p:spPr>
        <p:txBody>
          <a:bodyPr wrap="square" rtlCol="0">
            <a:spAutoFit/>
          </a:bodyPr>
          <a:lstStyle/>
          <a:p>
            <a:r>
              <a:rPr lang="en-US" sz="1350" dirty="0"/>
              <a:t>+1</a:t>
            </a:r>
          </a:p>
        </p:txBody>
      </p:sp>
      <p:cxnSp>
        <p:nvCxnSpPr>
          <p:cNvPr id="834" name="Straight Arrow Connector 833"/>
          <p:cNvCxnSpPr>
            <a:stCxn id="126" idx="3"/>
            <a:endCxn id="4" idx="1"/>
          </p:cNvCxnSpPr>
          <p:nvPr/>
        </p:nvCxnSpPr>
        <p:spPr>
          <a:xfrm flipV="1">
            <a:off x="938652" y="2648588"/>
            <a:ext cx="711070" cy="11369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77" name="TextBox 876"/>
          <p:cNvSpPr txBox="1"/>
          <p:nvPr/>
        </p:nvSpPr>
        <p:spPr>
          <a:xfrm rot="21070596">
            <a:off x="836059" y="2343884"/>
            <a:ext cx="1140382" cy="369332"/>
          </a:xfrm>
          <a:prstGeom prst="rect">
            <a:avLst/>
          </a:prstGeom>
          <a:noFill/>
        </p:spPr>
        <p:txBody>
          <a:bodyPr wrap="square" rtlCol="0">
            <a:spAutoFit/>
          </a:bodyPr>
          <a:lstStyle/>
          <a:p>
            <a:r>
              <a:rPr lang="en-US" dirty="0"/>
              <a:t>0. REQ</a:t>
            </a:r>
          </a:p>
        </p:txBody>
      </p:sp>
      <p:cxnSp>
        <p:nvCxnSpPr>
          <p:cNvPr id="878" name="Straight Arrow Connector 877"/>
          <p:cNvCxnSpPr/>
          <p:nvPr/>
        </p:nvCxnSpPr>
        <p:spPr>
          <a:xfrm flipV="1">
            <a:off x="1942591" y="1517788"/>
            <a:ext cx="1639538" cy="6891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79" name="TextBox 878"/>
          <p:cNvSpPr txBox="1"/>
          <p:nvPr/>
        </p:nvSpPr>
        <p:spPr>
          <a:xfrm rot="1014724">
            <a:off x="5147845" y="1317756"/>
            <a:ext cx="1431778" cy="646331"/>
          </a:xfrm>
          <a:prstGeom prst="rect">
            <a:avLst/>
          </a:prstGeom>
          <a:noFill/>
        </p:spPr>
        <p:txBody>
          <a:bodyPr wrap="square" rtlCol="0">
            <a:spAutoFit/>
          </a:bodyPr>
          <a:lstStyle/>
          <a:p>
            <a:r>
              <a:rPr lang="en-US" dirty="0"/>
              <a:t>2. REQUEST</a:t>
            </a:r>
          </a:p>
        </p:txBody>
      </p:sp>
      <p:cxnSp>
        <p:nvCxnSpPr>
          <p:cNvPr id="880" name="Straight Arrow Connector 879"/>
          <p:cNvCxnSpPr/>
          <p:nvPr/>
        </p:nvCxnSpPr>
        <p:spPr>
          <a:xfrm>
            <a:off x="2070502" y="2574769"/>
            <a:ext cx="1673769" cy="2658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81" name="TextBox 880"/>
          <p:cNvSpPr txBox="1"/>
          <p:nvPr/>
        </p:nvSpPr>
        <p:spPr>
          <a:xfrm rot="467554">
            <a:off x="2259936" y="2277504"/>
            <a:ext cx="1431778" cy="646331"/>
          </a:xfrm>
          <a:prstGeom prst="rect">
            <a:avLst/>
          </a:prstGeom>
          <a:noFill/>
        </p:spPr>
        <p:txBody>
          <a:bodyPr wrap="square" rtlCol="0">
            <a:spAutoFit/>
          </a:bodyPr>
          <a:lstStyle/>
          <a:p>
            <a:r>
              <a:rPr lang="en-US" dirty="0"/>
              <a:t>1. REQUEST</a:t>
            </a:r>
          </a:p>
        </p:txBody>
      </p:sp>
      <p:sp>
        <p:nvSpPr>
          <p:cNvPr id="882" name="TextBox 881"/>
          <p:cNvSpPr txBox="1"/>
          <p:nvPr/>
        </p:nvSpPr>
        <p:spPr>
          <a:xfrm rot="20245869">
            <a:off x="2042337" y="1391198"/>
            <a:ext cx="1431778" cy="646331"/>
          </a:xfrm>
          <a:prstGeom prst="rect">
            <a:avLst/>
          </a:prstGeom>
          <a:noFill/>
        </p:spPr>
        <p:txBody>
          <a:bodyPr wrap="square" rtlCol="0">
            <a:spAutoFit/>
          </a:bodyPr>
          <a:lstStyle/>
          <a:p>
            <a:r>
              <a:rPr lang="en-US" dirty="0"/>
              <a:t>1. REQUEST</a:t>
            </a:r>
          </a:p>
        </p:txBody>
      </p:sp>
      <p:cxnSp>
        <p:nvCxnSpPr>
          <p:cNvPr id="883" name="Straight Arrow Connector 882"/>
          <p:cNvCxnSpPr>
            <a:endCxn id="716" idx="1"/>
          </p:cNvCxnSpPr>
          <p:nvPr/>
        </p:nvCxnSpPr>
        <p:spPr>
          <a:xfrm>
            <a:off x="4827360" y="1487985"/>
            <a:ext cx="1888682" cy="5881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p:cNvCxnSpPr/>
          <p:nvPr/>
        </p:nvCxnSpPr>
        <p:spPr>
          <a:xfrm flipV="1">
            <a:off x="4660294" y="2395163"/>
            <a:ext cx="1839680" cy="3924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85" name="TextBox 884"/>
          <p:cNvSpPr txBox="1"/>
          <p:nvPr/>
        </p:nvSpPr>
        <p:spPr>
          <a:xfrm rot="20905354">
            <a:off x="4903034" y="2123643"/>
            <a:ext cx="1431778" cy="646331"/>
          </a:xfrm>
          <a:prstGeom prst="rect">
            <a:avLst/>
          </a:prstGeom>
          <a:noFill/>
        </p:spPr>
        <p:txBody>
          <a:bodyPr wrap="square" rtlCol="0">
            <a:spAutoFit/>
          </a:bodyPr>
          <a:lstStyle/>
          <a:p>
            <a:r>
              <a:rPr lang="en-US" dirty="0"/>
              <a:t>2. REQUEST</a:t>
            </a:r>
          </a:p>
        </p:txBody>
      </p:sp>
      <p:sp>
        <p:nvSpPr>
          <p:cNvPr id="886" name="Rectangle 885"/>
          <p:cNvSpPr/>
          <p:nvPr/>
        </p:nvSpPr>
        <p:spPr>
          <a:xfrm>
            <a:off x="5840118" y="4235770"/>
            <a:ext cx="268560" cy="176055"/>
          </a:xfrm>
          <a:prstGeom prst="rect">
            <a:avLst/>
          </a:prstGeom>
          <a:solidFill>
            <a:schemeClr val="accent1"/>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7" name="Rectangle 886"/>
          <p:cNvSpPr/>
          <p:nvPr/>
        </p:nvSpPr>
        <p:spPr>
          <a:xfrm>
            <a:off x="5840118" y="4772431"/>
            <a:ext cx="268560" cy="176055"/>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7" name="TextBox 456"/>
          <p:cNvSpPr txBox="1"/>
          <p:nvPr/>
        </p:nvSpPr>
        <p:spPr>
          <a:xfrm>
            <a:off x="6142576" y="4174386"/>
            <a:ext cx="1142273" cy="507831"/>
          </a:xfrm>
          <a:prstGeom prst="rect">
            <a:avLst/>
          </a:prstGeom>
          <a:noFill/>
        </p:spPr>
        <p:txBody>
          <a:bodyPr wrap="square" rtlCol="0">
            <a:spAutoFit/>
          </a:bodyPr>
          <a:lstStyle/>
          <a:p>
            <a:r>
              <a:rPr lang="en-US" sz="1350" dirty="0"/>
              <a:t>Occupied slot</a:t>
            </a:r>
          </a:p>
        </p:txBody>
      </p:sp>
      <p:sp>
        <p:nvSpPr>
          <p:cNvPr id="888" name="TextBox 887"/>
          <p:cNvSpPr txBox="1"/>
          <p:nvPr/>
        </p:nvSpPr>
        <p:spPr>
          <a:xfrm>
            <a:off x="6161413" y="4724905"/>
            <a:ext cx="1142273" cy="300082"/>
          </a:xfrm>
          <a:prstGeom prst="rect">
            <a:avLst/>
          </a:prstGeom>
          <a:noFill/>
        </p:spPr>
        <p:txBody>
          <a:bodyPr wrap="square" rtlCol="0">
            <a:spAutoFit/>
          </a:bodyPr>
          <a:lstStyle/>
          <a:p>
            <a:r>
              <a:rPr lang="en-US" sz="1350" dirty="0"/>
              <a:t>Free slot</a:t>
            </a:r>
          </a:p>
        </p:txBody>
      </p:sp>
      <p:sp>
        <p:nvSpPr>
          <p:cNvPr id="461" name="TextBox 460"/>
          <p:cNvSpPr txBox="1"/>
          <p:nvPr/>
        </p:nvSpPr>
        <p:spPr>
          <a:xfrm>
            <a:off x="315065" y="5351828"/>
            <a:ext cx="785688" cy="369332"/>
          </a:xfrm>
          <a:prstGeom prst="rect">
            <a:avLst/>
          </a:prstGeom>
          <a:noFill/>
        </p:spPr>
        <p:txBody>
          <a:bodyPr wrap="square" rtlCol="0">
            <a:spAutoFit/>
          </a:bodyPr>
          <a:lstStyle/>
          <a:p>
            <a:r>
              <a:rPr lang="en-US" i="1" dirty="0"/>
              <a:t>D</a:t>
            </a:r>
            <a:r>
              <a:rPr lang="en-US" i="1" baseline="-25000" dirty="0"/>
              <a:t>A</a:t>
            </a:r>
            <a:r>
              <a:rPr lang="en-US" i="1" dirty="0"/>
              <a:t>=0</a:t>
            </a:r>
          </a:p>
        </p:txBody>
      </p:sp>
      <p:sp>
        <p:nvSpPr>
          <p:cNvPr id="889" name="TextBox 888"/>
          <p:cNvSpPr txBox="1"/>
          <p:nvPr/>
        </p:nvSpPr>
        <p:spPr>
          <a:xfrm>
            <a:off x="4275945" y="5343006"/>
            <a:ext cx="2698692" cy="646331"/>
          </a:xfrm>
          <a:prstGeom prst="rect">
            <a:avLst/>
          </a:prstGeom>
          <a:noFill/>
        </p:spPr>
        <p:txBody>
          <a:bodyPr wrap="square" rtlCol="0">
            <a:spAutoFit/>
          </a:bodyPr>
          <a:lstStyle/>
          <a:p>
            <a:r>
              <a:rPr lang="en-US" i="1" dirty="0"/>
              <a:t>D</a:t>
            </a:r>
            <a:r>
              <a:rPr lang="en-US" i="1" baseline="-25000" dirty="0"/>
              <a:t>C</a:t>
            </a:r>
            <a:r>
              <a:rPr lang="en-US" i="1" dirty="0"/>
              <a:t>=D</a:t>
            </a:r>
            <a:r>
              <a:rPr lang="en-US" i="1" baseline="-25000" dirty="0"/>
              <a:t>A</a:t>
            </a:r>
            <a:r>
              <a:rPr lang="en-US" i="1" dirty="0"/>
              <a:t>+100+200+500 =800</a:t>
            </a:r>
          </a:p>
        </p:txBody>
      </p:sp>
      <p:sp>
        <p:nvSpPr>
          <p:cNvPr id="464" name="TextBox 463"/>
          <p:cNvSpPr txBox="1"/>
          <p:nvPr/>
        </p:nvSpPr>
        <p:spPr>
          <a:xfrm>
            <a:off x="975535" y="3158583"/>
            <a:ext cx="555158" cy="300082"/>
          </a:xfrm>
          <a:prstGeom prst="rect">
            <a:avLst/>
          </a:prstGeom>
          <a:noFill/>
        </p:spPr>
        <p:txBody>
          <a:bodyPr wrap="square" rtlCol="0">
            <a:spAutoFit/>
          </a:bodyPr>
          <a:lstStyle/>
          <a:p>
            <a:r>
              <a:rPr lang="en-US" sz="1350" dirty="0"/>
              <a:t>100</a:t>
            </a:r>
          </a:p>
        </p:txBody>
      </p:sp>
      <p:sp>
        <p:nvSpPr>
          <p:cNvPr id="890" name="TextBox 889"/>
          <p:cNvSpPr txBox="1"/>
          <p:nvPr/>
        </p:nvSpPr>
        <p:spPr>
          <a:xfrm>
            <a:off x="1603099" y="3459372"/>
            <a:ext cx="555158" cy="300082"/>
          </a:xfrm>
          <a:prstGeom prst="rect">
            <a:avLst/>
          </a:prstGeom>
          <a:noFill/>
        </p:spPr>
        <p:txBody>
          <a:bodyPr wrap="square" rtlCol="0">
            <a:spAutoFit/>
          </a:bodyPr>
          <a:lstStyle/>
          <a:p>
            <a:r>
              <a:rPr lang="en-US" sz="1350" dirty="0"/>
              <a:t>200</a:t>
            </a:r>
          </a:p>
        </p:txBody>
      </p:sp>
      <p:sp>
        <p:nvSpPr>
          <p:cNvPr id="891" name="TextBox 890"/>
          <p:cNvSpPr txBox="1"/>
          <p:nvPr/>
        </p:nvSpPr>
        <p:spPr>
          <a:xfrm>
            <a:off x="2780599" y="3652096"/>
            <a:ext cx="555158" cy="300082"/>
          </a:xfrm>
          <a:prstGeom prst="rect">
            <a:avLst/>
          </a:prstGeom>
          <a:noFill/>
        </p:spPr>
        <p:txBody>
          <a:bodyPr wrap="square" rtlCol="0">
            <a:spAutoFit/>
          </a:bodyPr>
          <a:lstStyle/>
          <a:p>
            <a:r>
              <a:rPr lang="en-US" sz="1350" dirty="0"/>
              <a:t>500</a:t>
            </a:r>
          </a:p>
        </p:txBody>
      </p:sp>
      <p:sp>
        <p:nvSpPr>
          <p:cNvPr id="892" name="TextBox 891"/>
          <p:cNvSpPr txBox="1"/>
          <p:nvPr/>
        </p:nvSpPr>
        <p:spPr>
          <a:xfrm>
            <a:off x="394384" y="3669083"/>
            <a:ext cx="557729" cy="369332"/>
          </a:xfrm>
          <a:prstGeom prst="rect">
            <a:avLst/>
          </a:prstGeom>
          <a:noFill/>
        </p:spPr>
        <p:txBody>
          <a:bodyPr wrap="square" rtlCol="0">
            <a:spAutoFit/>
          </a:bodyPr>
          <a:lstStyle/>
          <a:p>
            <a:r>
              <a:rPr lang="en-US" i="1" dirty="0"/>
              <a:t>S</a:t>
            </a:r>
            <a:r>
              <a:rPr lang="en-US" i="1" baseline="-25000" dirty="0"/>
              <a:t>A</a:t>
            </a:r>
            <a:endParaRPr lang="en-US" i="1" dirty="0"/>
          </a:p>
        </p:txBody>
      </p:sp>
      <p:sp>
        <p:nvSpPr>
          <p:cNvPr id="893" name="TextBox 892"/>
          <p:cNvSpPr txBox="1"/>
          <p:nvPr/>
        </p:nvSpPr>
        <p:spPr>
          <a:xfrm>
            <a:off x="4377628" y="3676001"/>
            <a:ext cx="557729" cy="369332"/>
          </a:xfrm>
          <a:prstGeom prst="rect">
            <a:avLst/>
          </a:prstGeom>
          <a:noFill/>
        </p:spPr>
        <p:txBody>
          <a:bodyPr wrap="square" rtlCol="0">
            <a:spAutoFit/>
          </a:bodyPr>
          <a:lstStyle/>
          <a:p>
            <a:r>
              <a:rPr lang="en-US" i="1" dirty="0"/>
              <a:t>S</a:t>
            </a:r>
            <a:r>
              <a:rPr lang="en-US" i="1" baseline="-25000" dirty="0"/>
              <a:t>C</a:t>
            </a:r>
            <a:endParaRPr lang="en-US" i="1" dirty="0"/>
          </a:p>
        </p:txBody>
      </p:sp>
      <p:sp>
        <p:nvSpPr>
          <p:cNvPr id="894" name="TextBox 893"/>
          <p:cNvSpPr txBox="1"/>
          <p:nvPr/>
        </p:nvSpPr>
        <p:spPr>
          <a:xfrm>
            <a:off x="4758514" y="3683491"/>
            <a:ext cx="557729" cy="369332"/>
          </a:xfrm>
          <a:prstGeom prst="rect">
            <a:avLst/>
          </a:prstGeom>
          <a:noFill/>
        </p:spPr>
        <p:txBody>
          <a:bodyPr wrap="square" rtlCol="0">
            <a:spAutoFit/>
          </a:bodyPr>
          <a:lstStyle/>
          <a:p>
            <a:r>
              <a:rPr lang="en-US" i="1" dirty="0"/>
              <a:t>F</a:t>
            </a:r>
            <a:r>
              <a:rPr lang="en-US" i="1" baseline="-25000" dirty="0"/>
              <a:t>C</a:t>
            </a:r>
            <a:endParaRPr lang="en-US" i="1" dirty="0"/>
          </a:p>
        </p:txBody>
      </p:sp>
      <p:sp>
        <p:nvSpPr>
          <p:cNvPr id="895" name="TextBox 894"/>
          <p:cNvSpPr txBox="1"/>
          <p:nvPr/>
        </p:nvSpPr>
        <p:spPr>
          <a:xfrm>
            <a:off x="683737" y="3671140"/>
            <a:ext cx="557729" cy="369332"/>
          </a:xfrm>
          <a:prstGeom prst="rect">
            <a:avLst/>
          </a:prstGeom>
          <a:noFill/>
        </p:spPr>
        <p:txBody>
          <a:bodyPr wrap="square" rtlCol="0">
            <a:spAutoFit/>
          </a:bodyPr>
          <a:lstStyle/>
          <a:p>
            <a:r>
              <a:rPr lang="en-US" i="1" dirty="0"/>
              <a:t>F</a:t>
            </a:r>
            <a:r>
              <a:rPr lang="en-US" i="1" baseline="-25000" dirty="0"/>
              <a:t>A</a:t>
            </a:r>
            <a:endParaRPr lang="en-US" i="1" dirty="0"/>
          </a:p>
        </p:txBody>
      </p:sp>
      <p:sp>
        <p:nvSpPr>
          <p:cNvPr id="64" name="Freeform 63"/>
          <p:cNvSpPr/>
          <p:nvPr/>
        </p:nvSpPr>
        <p:spPr>
          <a:xfrm>
            <a:off x="1131383" y="3027182"/>
            <a:ext cx="6565037" cy="752383"/>
          </a:xfrm>
          <a:custGeom>
            <a:avLst/>
            <a:gdLst>
              <a:gd name="connsiteX0" fmla="*/ 0 w 8753383"/>
              <a:gd name="connsiteY0" fmla="*/ 0 h 1003177"/>
              <a:gd name="connsiteX1" fmla="*/ 26633 w 8753383"/>
              <a:gd name="connsiteY1" fmla="*/ 44389 h 1003177"/>
              <a:gd name="connsiteX2" fmla="*/ 62144 w 8753383"/>
              <a:gd name="connsiteY2" fmla="*/ 79900 h 1003177"/>
              <a:gd name="connsiteX3" fmla="*/ 88777 w 8753383"/>
              <a:gd name="connsiteY3" fmla="*/ 106533 h 1003177"/>
              <a:gd name="connsiteX4" fmla="*/ 115410 w 8753383"/>
              <a:gd name="connsiteY4" fmla="*/ 133166 h 1003177"/>
              <a:gd name="connsiteX5" fmla="*/ 142043 w 8753383"/>
              <a:gd name="connsiteY5" fmla="*/ 150921 h 1003177"/>
              <a:gd name="connsiteX6" fmla="*/ 177554 w 8753383"/>
              <a:gd name="connsiteY6" fmla="*/ 195309 h 1003177"/>
              <a:gd name="connsiteX7" fmla="*/ 204187 w 8753383"/>
              <a:gd name="connsiteY7" fmla="*/ 213065 h 1003177"/>
              <a:gd name="connsiteX8" fmla="*/ 257453 w 8753383"/>
              <a:gd name="connsiteY8" fmla="*/ 257453 h 1003177"/>
              <a:gd name="connsiteX9" fmla="*/ 284086 w 8753383"/>
              <a:gd name="connsiteY9" fmla="*/ 266331 h 1003177"/>
              <a:gd name="connsiteX10" fmla="*/ 337352 w 8753383"/>
              <a:gd name="connsiteY10" fmla="*/ 301841 h 1003177"/>
              <a:gd name="connsiteX11" fmla="*/ 355107 w 8753383"/>
              <a:gd name="connsiteY11" fmla="*/ 319597 h 1003177"/>
              <a:gd name="connsiteX12" fmla="*/ 426128 w 8753383"/>
              <a:gd name="connsiteY12" fmla="*/ 355107 h 1003177"/>
              <a:gd name="connsiteX13" fmla="*/ 452761 w 8753383"/>
              <a:gd name="connsiteY13" fmla="*/ 372863 h 1003177"/>
              <a:gd name="connsiteX14" fmla="*/ 470517 w 8753383"/>
              <a:gd name="connsiteY14" fmla="*/ 390618 h 1003177"/>
              <a:gd name="connsiteX15" fmla="*/ 532660 w 8753383"/>
              <a:gd name="connsiteY15" fmla="*/ 417251 h 1003177"/>
              <a:gd name="connsiteX16" fmla="*/ 550416 w 8753383"/>
              <a:gd name="connsiteY16" fmla="*/ 435006 h 1003177"/>
              <a:gd name="connsiteX17" fmla="*/ 577049 w 8753383"/>
              <a:gd name="connsiteY17" fmla="*/ 443884 h 1003177"/>
              <a:gd name="connsiteX18" fmla="*/ 612559 w 8753383"/>
              <a:gd name="connsiteY18" fmla="*/ 461639 h 1003177"/>
              <a:gd name="connsiteX19" fmla="*/ 639192 w 8753383"/>
              <a:gd name="connsiteY19" fmla="*/ 470517 h 1003177"/>
              <a:gd name="connsiteX20" fmla="*/ 665825 w 8753383"/>
              <a:gd name="connsiteY20" fmla="*/ 488272 h 1003177"/>
              <a:gd name="connsiteX21" fmla="*/ 719091 w 8753383"/>
              <a:gd name="connsiteY21" fmla="*/ 506028 h 1003177"/>
              <a:gd name="connsiteX22" fmla="*/ 798990 w 8753383"/>
              <a:gd name="connsiteY22" fmla="*/ 532661 h 1003177"/>
              <a:gd name="connsiteX23" fmla="*/ 852256 w 8753383"/>
              <a:gd name="connsiteY23" fmla="*/ 550416 h 1003177"/>
              <a:gd name="connsiteX24" fmla="*/ 878890 w 8753383"/>
              <a:gd name="connsiteY24" fmla="*/ 559294 h 1003177"/>
              <a:gd name="connsiteX25" fmla="*/ 932156 w 8753383"/>
              <a:gd name="connsiteY25" fmla="*/ 585927 h 1003177"/>
              <a:gd name="connsiteX26" fmla="*/ 958789 w 8753383"/>
              <a:gd name="connsiteY26" fmla="*/ 603682 h 1003177"/>
              <a:gd name="connsiteX27" fmla="*/ 1012055 w 8753383"/>
              <a:gd name="connsiteY27" fmla="*/ 621437 h 1003177"/>
              <a:gd name="connsiteX28" fmla="*/ 1038688 w 8753383"/>
              <a:gd name="connsiteY28" fmla="*/ 630315 h 1003177"/>
              <a:gd name="connsiteX29" fmla="*/ 1118587 w 8753383"/>
              <a:gd name="connsiteY29" fmla="*/ 665826 h 1003177"/>
              <a:gd name="connsiteX30" fmla="*/ 1180730 w 8753383"/>
              <a:gd name="connsiteY30" fmla="*/ 692459 h 1003177"/>
              <a:gd name="connsiteX31" fmla="*/ 1216241 w 8753383"/>
              <a:gd name="connsiteY31" fmla="*/ 710214 h 1003177"/>
              <a:gd name="connsiteX32" fmla="*/ 1242874 w 8753383"/>
              <a:gd name="connsiteY32" fmla="*/ 719092 h 1003177"/>
              <a:gd name="connsiteX33" fmla="*/ 1313895 w 8753383"/>
              <a:gd name="connsiteY33" fmla="*/ 754602 h 1003177"/>
              <a:gd name="connsiteX34" fmla="*/ 1367161 w 8753383"/>
              <a:gd name="connsiteY34" fmla="*/ 763480 h 1003177"/>
              <a:gd name="connsiteX35" fmla="*/ 1447060 w 8753383"/>
              <a:gd name="connsiteY35" fmla="*/ 790113 h 1003177"/>
              <a:gd name="connsiteX36" fmla="*/ 1518082 w 8753383"/>
              <a:gd name="connsiteY36" fmla="*/ 807868 h 1003177"/>
              <a:gd name="connsiteX37" fmla="*/ 1544715 w 8753383"/>
              <a:gd name="connsiteY37" fmla="*/ 816746 h 1003177"/>
              <a:gd name="connsiteX38" fmla="*/ 1589103 w 8753383"/>
              <a:gd name="connsiteY38" fmla="*/ 825624 h 1003177"/>
              <a:gd name="connsiteX39" fmla="*/ 1642369 w 8753383"/>
              <a:gd name="connsiteY39" fmla="*/ 843379 h 1003177"/>
              <a:gd name="connsiteX40" fmla="*/ 1686757 w 8753383"/>
              <a:gd name="connsiteY40" fmla="*/ 852257 h 1003177"/>
              <a:gd name="connsiteX41" fmla="*/ 1748901 w 8753383"/>
              <a:gd name="connsiteY41" fmla="*/ 870012 h 1003177"/>
              <a:gd name="connsiteX42" fmla="*/ 1828800 w 8753383"/>
              <a:gd name="connsiteY42" fmla="*/ 878890 h 1003177"/>
              <a:gd name="connsiteX43" fmla="*/ 2281561 w 8753383"/>
              <a:gd name="connsiteY43" fmla="*/ 896645 h 1003177"/>
              <a:gd name="connsiteX44" fmla="*/ 2530136 w 8753383"/>
              <a:gd name="connsiteY44" fmla="*/ 914400 h 1003177"/>
              <a:gd name="connsiteX45" fmla="*/ 2565647 w 8753383"/>
              <a:gd name="connsiteY45" fmla="*/ 932156 h 1003177"/>
              <a:gd name="connsiteX46" fmla="*/ 2716567 w 8753383"/>
              <a:gd name="connsiteY46" fmla="*/ 949911 h 1003177"/>
              <a:gd name="connsiteX47" fmla="*/ 2929631 w 8753383"/>
              <a:gd name="connsiteY47" fmla="*/ 958789 h 1003177"/>
              <a:gd name="connsiteX48" fmla="*/ 3187084 w 8753383"/>
              <a:gd name="connsiteY48" fmla="*/ 976544 h 1003177"/>
              <a:gd name="connsiteX49" fmla="*/ 3249227 w 8753383"/>
              <a:gd name="connsiteY49" fmla="*/ 985422 h 1003177"/>
              <a:gd name="connsiteX50" fmla="*/ 3302493 w 8753383"/>
              <a:gd name="connsiteY50" fmla="*/ 994300 h 1003177"/>
              <a:gd name="connsiteX51" fmla="*/ 3373515 w 8753383"/>
              <a:gd name="connsiteY51" fmla="*/ 1003177 h 1003177"/>
              <a:gd name="connsiteX52" fmla="*/ 3764132 w 8753383"/>
              <a:gd name="connsiteY52" fmla="*/ 994300 h 1003177"/>
              <a:gd name="connsiteX53" fmla="*/ 3950563 w 8753383"/>
              <a:gd name="connsiteY53" fmla="*/ 976544 h 1003177"/>
              <a:gd name="connsiteX54" fmla="*/ 3986074 w 8753383"/>
              <a:gd name="connsiteY54" fmla="*/ 967667 h 1003177"/>
              <a:gd name="connsiteX55" fmla="*/ 4039340 w 8753383"/>
              <a:gd name="connsiteY55" fmla="*/ 958789 h 1003177"/>
              <a:gd name="connsiteX56" fmla="*/ 4119239 w 8753383"/>
              <a:gd name="connsiteY56" fmla="*/ 932156 h 1003177"/>
              <a:gd name="connsiteX57" fmla="*/ 4145872 w 8753383"/>
              <a:gd name="connsiteY57" fmla="*/ 923278 h 1003177"/>
              <a:gd name="connsiteX58" fmla="*/ 4208016 w 8753383"/>
              <a:gd name="connsiteY58" fmla="*/ 914400 h 1003177"/>
              <a:gd name="connsiteX59" fmla="*/ 4305670 w 8753383"/>
              <a:gd name="connsiteY59" fmla="*/ 887767 h 1003177"/>
              <a:gd name="connsiteX60" fmla="*/ 4341181 w 8753383"/>
              <a:gd name="connsiteY60" fmla="*/ 878890 h 1003177"/>
              <a:gd name="connsiteX61" fmla="*/ 4394447 w 8753383"/>
              <a:gd name="connsiteY61" fmla="*/ 861134 h 1003177"/>
              <a:gd name="connsiteX62" fmla="*/ 4474346 w 8753383"/>
              <a:gd name="connsiteY62" fmla="*/ 843379 h 1003177"/>
              <a:gd name="connsiteX63" fmla="*/ 4527612 w 8753383"/>
              <a:gd name="connsiteY63" fmla="*/ 825624 h 1003177"/>
              <a:gd name="connsiteX64" fmla="*/ 4580878 w 8753383"/>
              <a:gd name="connsiteY64" fmla="*/ 807868 h 1003177"/>
              <a:gd name="connsiteX65" fmla="*/ 4607511 w 8753383"/>
              <a:gd name="connsiteY65" fmla="*/ 798991 h 1003177"/>
              <a:gd name="connsiteX66" fmla="*/ 4634144 w 8753383"/>
              <a:gd name="connsiteY66" fmla="*/ 790113 h 1003177"/>
              <a:gd name="connsiteX67" fmla="*/ 4678532 w 8753383"/>
              <a:gd name="connsiteY67" fmla="*/ 781235 h 1003177"/>
              <a:gd name="connsiteX68" fmla="*/ 4740676 w 8753383"/>
              <a:gd name="connsiteY68" fmla="*/ 754602 h 1003177"/>
              <a:gd name="connsiteX69" fmla="*/ 4793942 w 8753383"/>
              <a:gd name="connsiteY69" fmla="*/ 736847 h 1003177"/>
              <a:gd name="connsiteX70" fmla="*/ 4847208 w 8753383"/>
              <a:gd name="connsiteY70" fmla="*/ 719092 h 1003177"/>
              <a:gd name="connsiteX71" fmla="*/ 4900474 w 8753383"/>
              <a:gd name="connsiteY71" fmla="*/ 701336 h 1003177"/>
              <a:gd name="connsiteX72" fmla="*/ 4927107 w 8753383"/>
              <a:gd name="connsiteY72" fmla="*/ 692459 h 1003177"/>
              <a:gd name="connsiteX73" fmla="*/ 5024761 w 8753383"/>
              <a:gd name="connsiteY73" fmla="*/ 656948 h 1003177"/>
              <a:gd name="connsiteX74" fmla="*/ 5095783 w 8753383"/>
              <a:gd name="connsiteY74" fmla="*/ 639193 h 1003177"/>
              <a:gd name="connsiteX75" fmla="*/ 5193437 w 8753383"/>
              <a:gd name="connsiteY75" fmla="*/ 612560 h 1003177"/>
              <a:gd name="connsiteX76" fmla="*/ 5264458 w 8753383"/>
              <a:gd name="connsiteY76" fmla="*/ 585927 h 1003177"/>
              <a:gd name="connsiteX77" fmla="*/ 5299969 w 8753383"/>
              <a:gd name="connsiteY77" fmla="*/ 577049 h 1003177"/>
              <a:gd name="connsiteX78" fmla="*/ 5379868 w 8753383"/>
              <a:gd name="connsiteY78" fmla="*/ 550416 h 1003177"/>
              <a:gd name="connsiteX79" fmla="*/ 5406501 w 8753383"/>
              <a:gd name="connsiteY79" fmla="*/ 541538 h 1003177"/>
              <a:gd name="connsiteX80" fmla="*/ 5495278 w 8753383"/>
              <a:gd name="connsiteY80" fmla="*/ 532661 h 1003177"/>
              <a:gd name="connsiteX81" fmla="*/ 5557422 w 8753383"/>
              <a:gd name="connsiteY81" fmla="*/ 523783 h 1003177"/>
              <a:gd name="connsiteX82" fmla="*/ 6054571 w 8753383"/>
              <a:gd name="connsiteY82" fmla="*/ 506028 h 1003177"/>
              <a:gd name="connsiteX83" fmla="*/ 6391923 w 8753383"/>
              <a:gd name="connsiteY83" fmla="*/ 497150 h 1003177"/>
              <a:gd name="connsiteX84" fmla="*/ 6427433 w 8753383"/>
              <a:gd name="connsiteY84" fmla="*/ 479395 h 1003177"/>
              <a:gd name="connsiteX85" fmla="*/ 6516210 w 8753383"/>
              <a:gd name="connsiteY85" fmla="*/ 461639 h 1003177"/>
              <a:gd name="connsiteX86" fmla="*/ 6880194 w 8753383"/>
              <a:gd name="connsiteY86" fmla="*/ 452762 h 1003177"/>
              <a:gd name="connsiteX87" fmla="*/ 6951216 w 8753383"/>
              <a:gd name="connsiteY87" fmla="*/ 435006 h 1003177"/>
              <a:gd name="connsiteX88" fmla="*/ 7004482 w 8753383"/>
              <a:gd name="connsiteY88" fmla="*/ 417251 h 1003177"/>
              <a:gd name="connsiteX89" fmla="*/ 7039992 w 8753383"/>
              <a:gd name="connsiteY89" fmla="*/ 408373 h 1003177"/>
              <a:gd name="connsiteX90" fmla="*/ 7093258 w 8753383"/>
              <a:gd name="connsiteY90" fmla="*/ 390618 h 1003177"/>
              <a:gd name="connsiteX91" fmla="*/ 7226423 w 8753383"/>
              <a:gd name="connsiteY91" fmla="*/ 381740 h 1003177"/>
              <a:gd name="connsiteX92" fmla="*/ 7759084 w 8753383"/>
              <a:gd name="connsiteY92" fmla="*/ 372863 h 1003177"/>
              <a:gd name="connsiteX93" fmla="*/ 7785717 w 8753383"/>
              <a:gd name="connsiteY93" fmla="*/ 363985 h 1003177"/>
              <a:gd name="connsiteX94" fmla="*/ 8052047 w 8753383"/>
              <a:gd name="connsiteY94" fmla="*/ 363985 h 1003177"/>
              <a:gd name="connsiteX95" fmla="*/ 8380521 w 8753383"/>
              <a:gd name="connsiteY95" fmla="*/ 372863 h 1003177"/>
              <a:gd name="connsiteX96" fmla="*/ 8575829 w 8753383"/>
              <a:gd name="connsiteY96" fmla="*/ 372863 h 1003177"/>
              <a:gd name="connsiteX97" fmla="*/ 8629095 w 8753383"/>
              <a:gd name="connsiteY97" fmla="*/ 355107 h 1003177"/>
              <a:gd name="connsiteX98" fmla="*/ 8691239 w 8753383"/>
              <a:gd name="connsiteY98" fmla="*/ 337352 h 1003177"/>
              <a:gd name="connsiteX99" fmla="*/ 8726750 w 8753383"/>
              <a:gd name="connsiteY99" fmla="*/ 328474 h 1003177"/>
              <a:gd name="connsiteX100" fmla="*/ 8753383 w 8753383"/>
              <a:gd name="connsiteY100" fmla="*/ 319597 h 100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753383" h="1003177">
                <a:moveTo>
                  <a:pt x="0" y="0"/>
                </a:moveTo>
                <a:cubicBezTo>
                  <a:pt x="8878" y="14796"/>
                  <a:pt x="16039" y="30768"/>
                  <a:pt x="26633" y="44389"/>
                </a:cubicBezTo>
                <a:cubicBezTo>
                  <a:pt x="36910" y="57603"/>
                  <a:pt x="50307" y="68063"/>
                  <a:pt x="62144" y="79900"/>
                </a:cubicBezTo>
                <a:lnTo>
                  <a:pt x="88777" y="106533"/>
                </a:lnTo>
                <a:cubicBezTo>
                  <a:pt x="97655" y="115411"/>
                  <a:pt x="104964" y="126202"/>
                  <a:pt x="115410" y="133166"/>
                </a:cubicBezTo>
                <a:lnTo>
                  <a:pt x="142043" y="150921"/>
                </a:lnTo>
                <a:cubicBezTo>
                  <a:pt x="155229" y="170700"/>
                  <a:pt x="159480" y="180850"/>
                  <a:pt x="177554" y="195309"/>
                </a:cubicBezTo>
                <a:cubicBezTo>
                  <a:pt x="185886" y="201974"/>
                  <a:pt x="195990" y="206234"/>
                  <a:pt x="204187" y="213065"/>
                </a:cubicBezTo>
                <a:cubicBezTo>
                  <a:pt x="233638" y="237608"/>
                  <a:pt x="224390" y="240922"/>
                  <a:pt x="257453" y="257453"/>
                </a:cubicBezTo>
                <a:cubicBezTo>
                  <a:pt x="265823" y="261638"/>
                  <a:pt x="275906" y="261786"/>
                  <a:pt x="284086" y="266331"/>
                </a:cubicBezTo>
                <a:cubicBezTo>
                  <a:pt x="302740" y="276694"/>
                  <a:pt x="322263" y="286752"/>
                  <a:pt x="337352" y="301841"/>
                </a:cubicBezTo>
                <a:cubicBezTo>
                  <a:pt x="343270" y="307760"/>
                  <a:pt x="347930" y="315291"/>
                  <a:pt x="355107" y="319597"/>
                </a:cubicBezTo>
                <a:cubicBezTo>
                  <a:pt x="377803" y="333215"/>
                  <a:pt x="404106" y="340425"/>
                  <a:pt x="426128" y="355107"/>
                </a:cubicBezTo>
                <a:cubicBezTo>
                  <a:pt x="435006" y="361026"/>
                  <a:pt x="444429" y="366198"/>
                  <a:pt x="452761" y="372863"/>
                </a:cubicBezTo>
                <a:cubicBezTo>
                  <a:pt x="459297" y="378092"/>
                  <a:pt x="463553" y="385975"/>
                  <a:pt x="470517" y="390618"/>
                </a:cubicBezTo>
                <a:cubicBezTo>
                  <a:pt x="492457" y="405244"/>
                  <a:pt x="508987" y="409360"/>
                  <a:pt x="532660" y="417251"/>
                </a:cubicBezTo>
                <a:cubicBezTo>
                  <a:pt x="538579" y="423169"/>
                  <a:pt x="543239" y="430700"/>
                  <a:pt x="550416" y="435006"/>
                </a:cubicBezTo>
                <a:cubicBezTo>
                  <a:pt x="558440" y="439821"/>
                  <a:pt x="568448" y="440198"/>
                  <a:pt x="577049" y="443884"/>
                </a:cubicBezTo>
                <a:cubicBezTo>
                  <a:pt x="589213" y="449097"/>
                  <a:pt x="600395" y="456426"/>
                  <a:pt x="612559" y="461639"/>
                </a:cubicBezTo>
                <a:cubicBezTo>
                  <a:pt x="621160" y="465325"/>
                  <a:pt x="630822" y="466332"/>
                  <a:pt x="639192" y="470517"/>
                </a:cubicBezTo>
                <a:cubicBezTo>
                  <a:pt x="648735" y="475289"/>
                  <a:pt x="656075" y="483939"/>
                  <a:pt x="665825" y="488272"/>
                </a:cubicBezTo>
                <a:cubicBezTo>
                  <a:pt x="682928" y="495873"/>
                  <a:pt x="701336" y="500110"/>
                  <a:pt x="719091" y="506028"/>
                </a:cubicBezTo>
                <a:lnTo>
                  <a:pt x="798990" y="532661"/>
                </a:lnTo>
                <a:lnTo>
                  <a:pt x="852256" y="550416"/>
                </a:lnTo>
                <a:cubicBezTo>
                  <a:pt x="861134" y="553375"/>
                  <a:pt x="871103" y="554103"/>
                  <a:pt x="878890" y="559294"/>
                </a:cubicBezTo>
                <a:cubicBezTo>
                  <a:pt x="955216" y="610177"/>
                  <a:pt x="858646" y="549172"/>
                  <a:pt x="932156" y="585927"/>
                </a:cubicBezTo>
                <a:cubicBezTo>
                  <a:pt x="941699" y="590699"/>
                  <a:pt x="949039" y="599349"/>
                  <a:pt x="958789" y="603682"/>
                </a:cubicBezTo>
                <a:cubicBezTo>
                  <a:pt x="975892" y="611283"/>
                  <a:pt x="994300" y="615519"/>
                  <a:pt x="1012055" y="621437"/>
                </a:cubicBezTo>
                <a:cubicBezTo>
                  <a:pt x="1020933" y="624396"/>
                  <a:pt x="1030902" y="625124"/>
                  <a:pt x="1038688" y="630315"/>
                </a:cubicBezTo>
                <a:cubicBezTo>
                  <a:pt x="1117030" y="682542"/>
                  <a:pt x="991811" y="602438"/>
                  <a:pt x="1118587" y="665826"/>
                </a:cubicBezTo>
                <a:cubicBezTo>
                  <a:pt x="1236344" y="724705"/>
                  <a:pt x="1089302" y="653276"/>
                  <a:pt x="1180730" y="692459"/>
                </a:cubicBezTo>
                <a:cubicBezTo>
                  <a:pt x="1192894" y="697672"/>
                  <a:pt x="1204077" y="705001"/>
                  <a:pt x="1216241" y="710214"/>
                </a:cubicBezTo>
                <a:cubicBezTo>
                  <a:pt x="1224842" y="713900"/>
                  <a:pt x="1234355" y="715220"/>
                  <a:pt x="1242874" y="719092"/>
                </a:cubicBezTo>
                <a:cubicBezTo>
                  <a:pt x="1266969" y="730044"/>
                  <a:pt x="1287787" y="750251"/>
                  <a:pt x="1313895" y="754602"/>
                </a:cubicBezTo>
                <a:lnTo>
                  <a:pt x="1367161" y="763480"/>
                </a:lnTo>
                <a:cubicBezTo>
                  <a:pt x="1421917" y="790857"/>
                  <a:pt x="1383141" y="775362"/>
                  <a:pt x="1447060" y="790113"/>
                </a:cubicBezTo>
                <a:cubicBezTo>
                  <a:pt x="1470838" y="795600"/>
                  <a:pt x="1494408" y="801950"/>
                  <a:pt x="1518082" y="807868"/>
                </a:cubicBezTo>
                <a:cubicBezTo>
                  <a:pt x="1527161" y="810138"/>
                  <a:pt x="1535637" y="814476"/>
                  <a:pt x="1544715" y="816746"/>
                </a:cubicBezTo>
                <a:cubicBezTo>
                  <a:pt x="1559353" y="820406"/>
                  <a:pt x="1574546" y="821654"/>
                  <a:pt x="1589103" y="825624"/>
                </a:cubicBezTo>
                <a:cubicBezTo>
                  <a:pt x="1607159" y="830548"/>
                  <a:pt x="1624017" y="839708"/>
                  <a:pt x="1642369" y="843379"/>
                </a:cubicBezTo>
                <a:cubicBezTo>
                  <a:pt x="1657165" y="846338"/>
                  <a:pt x="1672118" y="848597"/>
                  <a:pt x="1686757" y="852257"/>
                </a:cubicBezTo>
                <a:cubicBezTo>
                  <a:pt x="1723872" y="861536"/>
                  <a:pt x="1705737" y="863371"/>
                  <a:pt x="1748901" y="870012"/>
                </a:cubicBezTo>
                <a:cubicBezTo>
                  <a:pt x="1775386" y="874087"/>
                  <a:pt x="1802167" y="875931"/>
                  <a:pt x="1828800" y="878890"/>
                </a:cubicBezTo>
                <a:cubicBezTo>
                  <a:pt x="1991159" y="933006"/>
                  <a:pt x="1831775" y="882805"/>
                  <a:pt x="2281561" y="896645"/>
                </a:cubicBezTo>
                <a:cubicBezTo>
                  <a:pt x="2379474" y="899658"/>
                  <a:pt x="2437839" y="906010"/>
                  <a:pt x="2530136" y="914400"/>
                </a:cubicBezTo>
                <a:cubicBezTo>
                  <a:pt x="2541973" y="920319"/>
                  <a:pt x="2552879" y="928674"/>
                  <a:pt x="2565647" y="932156"/>
                </a:cubicBezTo>
                <a:cubicBezTo>
                  <a:pt x="2586787" y="937922"/>
                  <a:pt x="2707090" y="949354"/>
                  <a:pt x="2716567" y="949911"/>
                </a:cubicBezTo>
                <a:cubicBezTo>
                  <a:pt x="2787527" y="954085"/>
                  <a:pt x="2858662" y="954772"/>
                  <a:pt x="2929631" y="958789"/>
                </a:cubicBezTo>
                <a:cubicBezTo>
                  <a:pt x="3015515" y="963650"/>
                  <a:pt x="3187084" y="976544"/>
                  <a:pt x="3187084" y="976544"/>
                </a:cubicBezTo>
                <a:lnTo>
                  <a:pt x="3249227" y="985422"/>
                </a:lnTo>
                <a:cubicBezTo>
                  <a:pt x="3267018" y="988159"/>
                  <a:pt x="3284674" y="991754"/>
                  <a:pt x="3302493" y="994300"/>
                </a:cubicBezTo>
                <a:cubicBezTo>
                  <a:pt x="3326111" y="997674"/>
                  <a:pt x="3349841" y="1000218"/>
                  <a:pt x="3373515" y="1003177"/>
                </a:cubicBezTo>
                <a:lnTo>
                  <a:pt x="3764132" y="994300"/>
                </a:lnTo>
                <a:cubicBezTo>
                  <a:pt x="3837272" y="991821"/>
                  <a:pt x="3884970" y="989662"/>
                  <a:pt x="3950563" y="976544"/>
                </a:cubicBezTo>
                <a:cubicBezTo>
                  <a:pt x="3962527" y="974151"/>
                  <a:pt x="3974110" y="970060"/>
                  <a:pt x="3986074" y="967667"/>
                </a:cubicBezTo>
                <a:cubicBezTo>
                  <a:pt x="4003725" y="964137"/>
                  <a:pt x="4021877" y="963155"/>
                  <a:pt x="4039340" y="958789"/>
                </a:cubicBezTo>
                <a:cubicBezTo>
                  <a:pt x="4039354" y="958786"/>
                  <a:pt x="4105916" y="936597"/>
                  <a:pt x="4119239" y="932156"/>
                </a:cubicBezTo>
                <a:cubicBezTo>
                  <a:pt x="4128117" y="929197"/>
                  <a:pt x="4136608" y="924601"/>
                  <a:pt x="4145872" y="923278"/>
                </a:cubicBezTo>
                <a:cubicBezTo>
                  <a:pt x="4166587" y="920319"/>
                  <a:pt x="4187497" y="918504"/>
                  <a:pt x="4208016" y="914400"/>
                </a:cubicBezTo>
                <a:cubicBezTo>
                  <a:pt x="4313546" y="893294"/>
                  <a:pt x="4246135" y="904777"/>
                  <a:pt x="4305670" y="887767"/>
                </a:cubicBezTo>
                <a:cubicBezTo>
                  <a:pt x="4317402" y="884415"/>
                  <a:pt x="4329494" y="882396"/>
                  <a:pt x="4341181" y="878890"/>
                </a:cubicBezTo>
                <a:cubicBezTo>
                  <a:pt x="4359108" y="873512"/>
                  <a:pt x="4376095" y="864804"/>
                  <a:pt x="4394447" y="861134"/>
                </a:cubicBezTo>
                <a:cubicBezTo>
                  <a:pt x="4419799" y="856064"/>
                  <a:pt x="4449264" y="850904"/>
                  <a:pt x="4474346" y="843379"/>
                </a:cubicBezTo>
                <a:cubicBezTo>
                  <a:pt x="4492272" y="838001"/>
                  <a:pt x="4509857" y="831542"/>
                  <a:pt x="4527612" y="825624"/>
                </a:cubicBezTo>
                <a:lnTo>
                  <a:pt x="4580878" y="807868"/>
                </a:lnTo>
                <a:lnTo>
                  <a:pt x="4607511" y="798991"/>
                </a:lnTo>
                <a:cubicBezTo>
                  <a:pt x="4616389" y="796032"/>
                  <a:pt x="4624968" y="791948"/>
                  <a:pt x="4634144" y="790113"/>
                </a:cubicBezTo>
                <a:lnTo>
                  <a:pt x="4678532" y="781235"/>
                </a:lnTo>
                <a:cubicBezTo>
                  <a:pt x="4720785" y="753067"/>
                  <a:pt x="4688561" y="770236"/>
                  <a:pt x="4740676" y="754602"/>
                </a:cubicBezTo>
                <a:cubicBezTo>
                  <a:pt x="4758602" y="749224"/>
                  <a:pt x="4776187" y="742765"/>
                  <a:pt x="4793942" y="736847"/>
                </a:cubicBezTo>
                <a:lnTo>
                  <a:pt x="4847208" y="719092"/>
                </a:lnTo>
                <a:lnTo>
                  <a:pt x="4900474" y="701336"/>
                </a:lnTo>
                <a:lnTo>
                  <a:pt x="4927107" y="692459"/>
                </a:lnTo>
                <a:cubicBezTo>
                  <a:pt x="4974044" y="661167"/>
                  <a:pt x="4943389" y="677291"/>
                  <a:pt x="5024761" y="656948"/>
                </a:cubicBezTo>
                <a:cubicBezTo>
                  <a:pt x="5048435" y="651030"/>
                  <a:pt x="5072633" y="646910"/>
                  <a:pt x="5095783" y="639193"/>
                </a:cubicBezTo>
                <a:cubicBezTo>
                  <a:pt x="5163364" y="616665"/>
                  <a:pt x="5130697" y="625107"/>
                  <a:pt x="5193437" y="612560"/>
                </a:cubicBezTo>
                <a:cubicBezTo>
                  <a:pt x="5216906" y="603172"/>
                  <a:pt x="5240093" y="592888"/>
                  <a:pt x="5264458" y="585927"/>
                </a:cubicBezTo>
                <a:cubicBezTo>
                  <a:pt x="5276190" y="582575"/>
                  <a:pt x="5288394" y="580907"/>
                  <a:pt x="5299969" y="577049"/>
                </a:cubicBezTo>
                <a:cubicBezTo>
                  <a:pt x="5483640" y="515825"/>
                  <a:pt x="5230928" y="592972"/>
                  <a:pt x="5379868" y="550416"/>
                </a:cubicBezTo>
                <a:cubicBezTo>
                  <a:pt x="5388866" y="547845"/>
                  <a:pt x="5397252" y="542961"/>
                  <a:pt x="5406501" y="541538"/>
                </a:cubicBezTo>
                <a:cubicBezTo>
                  <a:pt x="5435895" y="537016"/>
                  <a:pt x="5465742" y="536136"/>
                  <a:pt x="5495278" y="532661"/>
                </a:cubicBezTo>
                <a:cubicBezTo>
                  <a:pt x="5516060" y="530216"/>
                  <a:pt x="5536591" y="525767"/>
                  <a:pt x="5557422" y="523783"/>
                </a:cubicBezTo>
                <a:cubicBezTo>
                  <a:pt x="5723900" y="507927"/>
                  <a:pt x="5885081" y="510265"/>
                  <a:pt x="6054571" y="506028"/>
                </a:cubicBezTo>
                <a:lnTo>
                  <a:pt x="6391923" y="497150"/>
                </a:lnTo>
                <a:cubicBezTo>
                  <a:pt x="6403760" y="491232"/>
                  <a:pt x="6415269" y="484608"/>
                  <a:pt x="6427433" y="479395"/>
                </a:cubicBezTo>
                <a:cubicBezTo>
                  <a:pt x="6454124" y="467956"/>
                  <a:pt x="6489062" y="462770"/>
                  <a:pt x="6516210" y="461639"/>
                </a:cubicBezTo>
                <a:cubicBezTo>
                  <a:pt x="6637469" y="456587"/>
                  <a:pt x="6758866" y="455721"/>
                  <a:pt x="6880194" y="452762"/>
                </a:cubicBezTo>
                <a:cubicBezTo>
                  <a:pt x="6903868" y="446843"/>
                  <a:pt x="6928066" y="442723"/>
                  <a:pt x="6951216" y="435006"/>
                </a:cubicBezTo>
                <a:cubicBezTo>
                  <a:pt x="6968971" y="429088"/>
                  <a:pt x="6986325" y="421790"/>
                  <a:pt x="7004482" y="417251"/>
                </a:cubicBezTo>
                <a:cubicBezTo>
                  <a:pt x="7016319" y="414292"/>
                  <a:pt x="7028306" y="411879"/>
                  <a:pt x="7039992" y="408373"/>
                </a:cubicBezTo>
                <a:cubicBezTo>
                  <a:pt x="7057918" y="402995"/>
                  <a:pt x="7074730" y="393265"/>
                  <a:pt x="7093258" y="390618"/>
                </a:cubicBezTo>
                <a:cubicBezTo>
                  <a:pt x="7137298" y="384327"/>
                  <a:pt x="7181952" y="382926"/>
                  <a:pt x="7226423" y="381740"/>
                </a:cubicBezTo>
                <a:cubicBezTo>
                  <a:pt x="7403938" y="377006"/>
                  <a:pt x="7581530" y="375822"/>
                  <a:pt x="7759084" y="372863"/>
                </a:cubicBezTo>
                <a:cubicBezTo>
                  <a:pt x="7767962" y="369904"/>
                  <a:pt x="7776719" y="366556"/>
                  <a:pt x="7785717" y="363985"/>
                </a:cubicBezTo>
                <a:cubicBezTo>
                  <a:pt x="7884342" y="335805"/>
                  <a:pt x="7882133" y="358591"/>
                  <a:pt x="8052047" y="363985"/>
                </a:cubicBezTo>
                <a:lnTo>
                  <a:pt x="8380521" y="372863"/>
                </a:lnTo>
                <a:cubicBezTo>
                  <a:pt x="8469052" y="382699"/>
                  <a:pt x="8476487" y="388549"/>
                  <a:pt x="8575829" y="372863"/>
                </a:cubicBezTo>
                <a:cubicBezTo>
                  <a:pt x="8594316" y="369944"/>
                  <a:pt x="8610938" y="359646"/>
                  <a:pt x="8629095" y="355107"/>
                </a:cubicBezTo>
                <a:cubicBezTo>
                  <a:pt x="8740056" y="327369"/>
                  <a:pt x="8602126" y="362814"/>
                  <a:pt x="8691239" y="337352"/>
                </a:cubicBezTo>
                <a:cubicBezTo>
                  <a:pt x="8702971" y="334000"/>
                  <a:pt x="8715018" y="331826"/>
                  <a:pt x="8726750" y="328474"/>
                </a:cubicBezTo>
                <a:cubicBezTo>
                  <a:pt x="8735748" y="325903"/>
                  <a:pt x="8753383" y="319597"/>
                  <a:pt x="8753383" y="319597"/>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Freeform 66"/>
          <p:cNvSpPr/>
          <p:nvPr/>
        </p:nvSpPr>
        <p:spPr>
          <a:xfrm>
            <a:off x="1151878" y="2074452"/>
            <a:ext cx="6549333" cy="1179995"/>
          </a:xfrm>
          <a:custGeom>
            <a:avLst/>
            <a:gdLst>
              <a:gd name="connsiteX0" fmla="*/ 0 w 8655752"/>
              <a:gd name="connsiteY0" fmla="*/ 1074198 h 1411550"/>
              <a:gd name="connsiteX1" fmla="*/ 142043 w 8655752"/>
              <a:gd name="connsiteY1" fmla="*/ 1083076 h 1411550"/>
              <a:gd name="connsiteX2" fmla="*/ 221942 w 8655752"/>
              <a:gd name="connsiteY2" fmla="*/ 1091953 h 1411550"/>
              <a:gd name="connsiteX3" fmla="*/ 452761 w 8655752"/>
              <a:gd name="connsiteY3" fmla="*/ 1083076 h 1411550"/>
              <a:gd name="connsiteX4" fmla="*/ 541538 w 8655752"/>
              <a:gd name="connsiteY4" fmla="*/ 1065320 h 1411550"/>
              <a:gd name="connsiteX5" fmla="*/ 594804 w 8655752"/>
              <a:gd name="connsiteY5" fmla="*/ 1056443 h 1411550"/>
              <a:gd name="connsiteX6" fmla="*/ 630314 w 8655752"/>
              <a:gd name="connsiteY6" fmla="*/ 1047565 h 1411550"/>
              <a:gd name="connsiteX7" fmla="*/ 656947 w 8655752"/>
              <a:gd name="connsiteY7" fmla="*/ 1038687 h 1411550"/>
              <a:gd name="connsiteX8" fmla="*/ 781235 w 8655752"/>
              <a:gd name="connsiteY8" fmla="*/ 1029810 h 1411550"/>
              <a:gd name="connsiteX9" fmla="*/ 870012 w 8655752"/>
              <a:gd name="connsiteY9" fmla="*/ 1020932 h 1411550"/>
              <a:gd name="connsiteX10" fmla="*/ 941033 w 8655752"/>
              <a:gd name="connsiteY10" fmla="*/ 1012054 h 1411550"/>
              <a:gd name="connsiteX11" fmla="*/ 1198485 w 8655752"/>
              <a:gd name="connsiteY11" fmla="*/ 1003177 h 1411550"/>
              <a:gd name="connsiteX12" fmla="*/ 1349406 w 8655752"/>
              <a:gd name="connsiteY12" fmla="*/ 985421 h 1411550"/>
              <a:gd name="connsiteX13" fmla="*/ 1438182 w 8655752"/>
              <a:gd name="connsiteY13" fmla="*/ 967666 h 1411550"/>
              <a:gd name="connsiteX14" fmla="*/ 1500326 w 8655752"/>
              <a:gd name="connsiteY14" fmla="*/ 941033 h 1411550"/>
              <a:gd name="connsiteX15" fmla="*/ 1589103 w 8655752"/>
              <a:gd name="connsiteY15" fmla="*/ 923278 h 1411550"/>
              <a:gd name="connsiteX16" fmla="*/ 1669002 w 8655752"/>
              <a:gd name="connsiteY16" fmla="*/ 896645 h 1411550"/>
              <a:gd name="connsiteX17" fmla="*/ 1695635 w 8655752"/>
              <a:gd name="connsiteY17" fmla="*/ 887767 h 1411550"/>
              <a:gd name="connsiteX18" fmla="*/ 1793289 w 8655752"/>
              <a:gd name="connsiteY18" fmla="*/ 878889 h 1411550"/>
              <a:gd name="connsiteX19" fmla="*/ 1864311 w 8655752"/>
              <a:gd name="connsiteY19" fmla="*/ 852256 h 1411550"/>
              <a:gd name="connsiteX20" fmla="*/ 1917577 w 8655752"/>
              <a:gd name="connsiteY20" fmla="*/ 834501 h 1411550"/>
              <a:gd name="connsiteX21" fmla="*/ 1953087 w 8655752"/>
              <a:gd name="connsiteY21" fmla="*/ 816746 h 1411550"/>
              <a:gd name="connsiteX22" fmla="*/ 2006353 w 8655752"/>
              <a:gd name="connsiteY22" fmla="*/ 798990 h 1411550"/>
              <a:gd name="connsiteX23" fmla="*/ 2050742 w 8655752"/>
              <a:gd name="connsiteY23" fmla="*/ 781235 h 1411550"/>
              <a:gd name="connsiteX24" fmla="*/ 2148396 w 8655752"/>
              <a:gd name="connsiteY24" fmla="*/ 763480 h 1411550"/>
              <a:gd name="connsiteX25" fmla="*/ 2219417 w 8655752"/>
              <a:gd name="connsiteY25" fmla="*/ 736847 h 1411550"/>
              <a:gd name="connsiteX26" fmla="*/ 2254928 w 8655752"/>
              <a:gd name="connsiteY26" fmla="*/ 719091 h 1411550"/>
              <a:gd name="connsiteX27" fmla="*/ 2281561 w 8655752"/>
              <a:gd name="connsiteY27" fmla="*/ 710214 h 1411550"/>
              <a:gd name="connsiteX28" fmla="*/ 2325949 w 8655752"/>
              <a:gd name="connsiteY28" fmla="*/ 692458 h 1411550"/>
              <a:gd name="connsiteX29" fmla="*/ 2379215 w 8655752"/>
              <a:gd name="connsiteY29" fmla="*/ 683581 h 1411550"/>
              <a:gd name="connsiteX30" fmla="*/ 2441359 w 8655752"/>
              <a:gd name="connsiteY30" fmla="*/ 665825 h 1411550"/>
              <a:gd name="connsiteX31" fmla="*/ 2530136 w 8655752"/>
              <a:gd name="connsiteY31" fmla="*/ 648070 h 1411550"/>
              <a:gd name="connsiteX32" fmla="*/ 2645546 w 8655752"/>
              <a:gd name="connsiteY32" fmla="*/ 621437 h 1411550"/>
              <a:gd name="connsiteX33" fmla="*/ 2734322 w 8655752"/>
              <a:gd name="connsiteY33" fmla="*/ 603682 h 1411550"/>
              <a:gd name="connsiteX34" fmla="*/ 2760955 w 8655752"/>
              <a:gd name="connsiteY34" fmla="*/ 585926 h 1411550"/>
              <a:gd name="connsiteX35" fmla="*/ 2796466 w 8655752"/>
              <a:gd name="connsiteY35" fmla="*/ 577049 h 1411550"/>
              <a:gd name="connsiteX36" fmla="*/ 2823099 w 8655752"/>
              <a:gd name="connsiteY36" fmla="*/ 568171 h 1411550"/>
              <a:gd name="connsiteX37" fmla="*/ 2876365 w 8655752"/>
              <a:gd name="connsiteY37" fmla="*/ 559293 h 1411550"/>
              <a:gd name="connsiteX38" fmla="*/ 2929631 w 8655752"/>
              <a:gd name="connsiteY38" fmla="*/ 541538 h 1411550"/>
              <a:gd name="connsiteX39" fmla="*/ 2956264 w 8655752"/>
              <a:gd name="connsiteY39" fmla="*/ 532660 h 1411550"/>
              <a:gd name="connsiteX40" fmla="*/ 2982897 w 8655752"/>
              <a:gd name="connsiteY40" fmla="*/ 514905 h 1411550"/>
              <a:gd name="connsiteX41" fmla="*/ 3036163 w 8655752"/>
              <a:gd name="connsiteY41" fmla="*/ 479394 h 1411550"/>
              <a:gd name="connsiteX42" fmla="*/ 3089429 w 8655752"/>
              <a:gd name="connsiteY42" fmla="*/ 426128 h 1411550"/>
              <a:gd name="connsiteX43" fmla="*/ 3116062 w 8655752"/>
              <a:gd name="connsiteY43" fmla="*/ 408373 h 1411550"/>
              <a:gd name="connsiteX44" fmla="*/ 3178206 w 8655752"/>
              <a:gd name="connsiteY44" fmla="*/ 381740 h 1411550"/>
              <a:gd name="connsiteX45" fmla="*/ 3213716 w 8655752"/>
              <a:gd name="connsiteY45" fmla="*/ 355107 h 1411550"/>
              <a:gd name="connsiteX46" fmla="*/ 3240349 w 8655752"/>
              <a:gd name="connsiteY46" fmla="*/ 346229 h 1411550"/>
              <a:gd name="connsiteX47" fmla="*/ 3266982 w 8655752"/>
              <a:gd name="connsiteY47" fmla="*/ 328474 h 1411550"/>
              <a:gd name="connsiteX48" fmla="*/ 3329126 w 8655752"/>
              <a:gd name="connsiteY48" fmla="*/ 310719 h 1411550"/>
              <a:gd name="connsiteX49" fmla="*/ 3409025 w 8655752"/>
              <a:gd name="connsiteY49" fmla="*/ 284086 h 1411550"/>
              <a:gd name="connsiteX50" fmla="*/ 3488924 w 8655752"/>
              <a:gd name="connsiteY50" fmla="*/ 248575 h 1411550"/>
              <a:gd name="connsiteX51" fmla="*/ 3542190 w 8655752"/>
              <a:gd name="connsiteY51" fmla="*/ 230820 h 1411550"/>
              <a:gd name="connsiteX52" fmla="*/ 3701988 w 8655752"/>
              <a:gd name="connsiteY52" fmla="*/ 213064 h 1411550"/>
              <a:gd name="connsiteX53" fmla="*/ 3790765 w 8655752"/>
              <a:gd name="connsiteY53" fmla="*/ 195309 h 1411550"/>
              <a:gd name="connsiteX54" fmla="*/ 3835153 w 8655752"/>
              <a:gd name="connsiteY54" fmla="*/ 177553 h 1411550"/>
              <a:gd name="connsiteX55" fmla="*/ 4083728 w 8655752"/>
              <a:gd name="connsiteY55" fmla="*/ 159798 h 1411550"/>
              <a:gd name="connsiteX56" fmla="*/ 4208015 w 8655752"/>
              <a:gd name="connsiteY56" fmla="*/ 150920 h 1411550"/>
              <a:gd name="connsiteX57" fmla="*/ 4660777 w 8655752"/>
              <a:gd name="connsiteY57" fmla="*/ 133165 h 1411550"/>
              <a:gd name="connsiteX58" fmla="*/ 4687410 w 8655752"/>
              <a:gd name="connsiteY58" fmla="*/ 124287 h 1411550"/>
              <a:gd name="connsiteX59" fmla="*/ 4749553 w 8655752"/>
              <a:gd name="connsiteY59" fmla="*/ 115410 h 1411550"/>
              <a:gd name="connsiteX60" fmla="*/ 4793942 w 8655752"/>
              <a:gd name="connsiteY60" fmla="*/ 97654 h 1411550"/>
              <a:gd name="connsiteX61" fmla="*/ 4864963 w 8655752"/>
              <a:gd name="connsiteY61" fmla="*/ 88777 h 1411550"/>
              <a:gd name="connsiteX62" fmla="*/ 4909351 w 8655752"/>
              <a:gd name="connsiteY62" fmla="*/ 79899 h 1411550"/>
              <a:gd name="connsiteX63" fmla="*/ 4935984 w 8655752"/>
              <a:gd name="connsiteY63" fmla="*/ 71021 h 1411550"/>
              <a:gd name="connsiteX64" fmla="*/ 4980373 w 8655752"/>
              <a:gd name="connsiteY64" fmla="*/ 62144 h 1411550"/>
              <a:gd name="connsiteX65" fmla="*/ 5033639 w 8655752"/>
              <a:gd name="connsiteY65" fmla="*/ 44388 h 1411550"/>
              <a:gd name="connsiteX66" fmla="*/ 5060272 w 8655752"/>
              <a:gd name="connsiteY66" fmla="*/ 35511 h 1411550"/>
              <a:gd name="connsiteX67" fmla="*/ 5104660 w 8655752"/>
              <a:gd name="connsiteY67" fmla="*/ 26633 h 1411550"/>
              <a:gd name="connsiteX68" fmla="*/ 5175681 w 8655752"/>
              <a:gd name="connsiteY68" fmla="*/ 8878 h 1411550"/>
              <a:gd name="connsiteX69" fmla="*/ 5220070 w 8655752"/>
              <a:gd name="connsiteY69" fmla="*/ 0 h 1411550"/>
              <a:gd name="connsiteX70" fmla="*/ 5406501 w 8655752"/>
              <a:gd name="connsiteY70" fmla="*/ 26633 h 1411550"/>
              <a:gd name="connsiteX71" fmla="*/ 5486400 w 8655752"/>
              <a:gd name="connsiteY71" fmla="*/ 53266 h 1411550"/>
              <a:gd name="connsiteX72" fmla="*/ 5521911 w 8655752"/>
              <a:gd name="connsiteY72" fmla="*/ 62144 h 1411550"/>
              <a:gd name="connsiteX73" fmla="*/ 5646198 w 8655752"/>
              <a:gd name="connsiteY73" fmla="*/ 88777 h 1411550"/>
              <a:gd name="connsiteX74" fmla="*/ 5672831 w 8655752"/>
              <a:gd name="connsiteY74" fmla="*/ 106532 h 1411550"/>
              <a:gd name="connsiteX75" fmla="*/ 5734975 w 8655752"/>
              <a:gd name="connsiteY75" fmla="*/ 115410 h 1411550"/>
              <a:gd name="connsiteX76" fmla="*/ 5770485 w 8655752"/>
              <a:gd name="connsiteY76" fmla="*/ 124287 h 1411550"/>
              <a:gd name="connsiteX77" fmla="*/ 5805996 w 8655752"/>
              <a:gd name="connsiteY77" fmla="*/ 142043 h 1411550"/>
              <a:gd name="connsiteX78" fmla="*/ 5859262 w 8655752"/>
              <a:gd name="connsiteY78" fmla="*/ 159798 h 1411550"/>
              <a:gd name="connsiteX79" fmla="*/ 5885895 w 8655752"/>
              <a:gd name="connsiteY79" fmla="*/ 177553 h 1411550"/>
              <a:gd name="connsiteX80" fmla="*/ 5956916 w 8655752"/>
              <a:gd name="connsiteY80" fmla="*/ 204187 h 1411550"/>
              <a:gd name="connsiteX81" fmla="*/ 5992427 w 8655752"/>
              <a:gd name="connsiteY81" fmla="*/ 213064 h 1411550"/>
              <a:gd name="connsiteX82" fmla="*/ 6019060 w 8655752"/>
              <a:gd name="connsiteY82" fmla="*/ 230820 h 1411550"/>
              <a:gd name="connsiteX83" fmla="*/ 6090081 w 8655752"/>
              <a:gd name="connsiteY83" fmla="*/ 257453 h 1411550"/>
              <a:gd name="connsiteX84" fmla="*/ 6107837 w 8655752"/>
              <a:gd name="connsiteY84" fmla="*/ 275208 h 1411550"/>
              <a:gd name="connsiteX85" fmla="*/ 6178858 w 8655752"/>
              <a:gd name="connsiteY85" fmla="*/ 292963 h 1411550"/>
              <a:gd name="connsiteX86" fmla="*/ 6258757 w 8655752"/>
              <a:gd name="connsiteY86" fmla="*/ 328474 h 1411550"/>
              <a:gd name="connsiteX87" fmla="*/ 6276513 w 8655752"/>
              <a:gd name="connsiteY87" fmla="*/ 346229 h 1411550"/>
              <a:gd name="connsiteX88" fmla="*/ 6303146 w 8655752"/>
              <a:gd name="connsiteY88" fmla="*/ 363985 h 1411550"/>
              <a:gd name="connsiteX89" fmla="*/ 6391922 w 8655752"/>
              <a:gd name="connsiteY89" fmla="*/ 399495 h 1411550"/>
              <a:gd name="connsiteX90" fmla="*/ 6471821 w 8655752"/>
              <a:gd name="connsiteY90" fmla="*/ 435006 h 1411550"/>
              <a:gd name="connsiteX91" fmla="*/ 6516210 w 8655752"/>
              <a:gd name="connsiteY91" fmla="*/ 443884 h 1411550"/>
              <a:gd name="connsiteX92" fmla="*/ 6542843 w 8655752"/>
              <a:gd name="connsiteY92" fmla="*/ 461639 h 1411550"/>
              <a:gd name="connsiteX93" fmla="*/ 6596109 w 8655752"/>
              <a:gd name="connsiteY93" fmla="*/ 488272 h 1411550"/>
              <a:gd name="connsiteX94" fmla="*/ 6622742 w 8655752"/>
              <a:gd name="connsiteY94" fmla="*/ 514905 h 1411550"/>
              <a:gd name="connsiteX95" fmla="*/ 6667130 w 8655752"/>
              <a:gd name="connsiteY95" fmla="*/ 523783 h 1411550"/>
              <a:gd name="connsiteX96" fmla="*/ 6711518 w 8655752"/>
              <a:gd name="connsiteY96" fmla="*/ 541538 h 1411550"/>
              <a:gd name="connsiteX97" fmla="*/ 6773662 w 8655752"/>
              <a:gd name="connsiteY97" fmla="*/ 568171 h 1411550"/>
              <a:gd name="connsiteX98" fmla="*/ 6853561 w 8655752"/>
              <a:gd name="connsiteY98" fmla="*/ 621437 h 1411550"/>
              <a:gd name="connsiteX99" fmla="*/ 6906827 w 8655752"/>
              <a:gd name="connsiteY99" fmla="*/ 639192 h 1411550"/>
              <a:gd name="connsiteX100" fmla="*/ 6933460 w 8655752"/>
              <a:gd name="connsiteY100" fmla="*/ 648070 h 1411550"/>
              <a:gd name="connsiteX101" fmla="*/ 6960093 w 8655752"/>
              <a:gd name="connsiteY101" fmla="*/ 665825 h 1411550"/>
              <a:gd name="connsiteX102" fmla="*/ 7039992 w 8655752"/>
              <a:gd name="connsiteY102" fmla="*/ 692458 h 1411550"/>
              <a:gd name="connsiteX103" fmla="*/ 7066625 w 8655752"/>
              <a:gd name="connsiteY103" fmla="*/ 701336 h 1411550"/>
              <a:gd name="connsiteX104" fmla="*/ 7119891 w 8655752"/>
              <a:gd name="connsiteY104" fmla="*/ 727969 h 1411550"/>
              <a:gd name="connsiteX105" fmla="*/ 7173157 w 8655752"/>
              <a:gd name="connsiteY105" fmla="*/ 754602 h 1411550"/>
              <a:gd name="connsiteX106" fmla="*/ 7599285 w 8655752"/>
              <a:gd name="connsiteY106" fmla="*/ 745724 h 1411550"/>
              <a:gd name="connsiteX107" fmla="*/ 7625918 w 8655752"/>
              <a:gd name="connsiteY107" fmla="*/ 736847 h 1411550"/>
              <a:gd name="connsiteX108" fmla="*/ 7696940 w 8655752"/>
              <a:gd name="connsiteY108" fmla="*/ 727969 h 1411550"/>
              <a:gd name="connsiteX109" fmla="*/ 7723573 w 8655752"/>
              <a:gd name="connsiteY109" fmla="*/ 719091 h 1411550"/>
              <a:gd name="connsiteX110" fmla="*/ 7821227 w 8655752"/>
              <a:gd name="connsiteY110" fmla="*/ 701336 h 1411550"/>
              <a:gd name="connsiteX111" fmla="*/ 7910004 w 8655752"/>
              <a:gd name="connsiteY111" fmla="*/ 692458 h 1411550"/>
              <a:gd name="connsiteX112" fmla="*/ 7954392 w 8655752"/>
              <a:gd name="connsiteY112" fmla="*/ 683581 h 1411550"/>
              <a:gd name="connsiteX113" fmla="*/ 8114190 w 8655752"/>
              <a:gd name="connsiteY113" fmla="*/ 674703 h 1411550"/>
              <a:gd name="connsiteX114" fmla="*/ 8265111 w 8655752"/>
              <a:gd name="connsiteY114" fmla="*/ 656948 h 1411550"/>
              <a:gd name="connsiteX115" fmla="*/ 8291744 w 8655752"/>
              <a:gd name="connsiteY115" fmla="*/ 648070 h 1411550"/>
              <a:gd name="connsiteX116" fmla="*/ 8540318 w 8655752"/>
              <a:gd name="connsiteY116" fmla="*/ 656948 h 1411550"/>
              <a:gd name="connsiteX117" fmla="*/ 8566951 w 8655752"/>
              <a:gd name="connsiteY117" fmla="*/ 665825 h 1411550"/>
              <a:gd name="connsiteX118" fmla="*/ 8602462 w 8655752"/>
              <a:gd name="connsiteY118" fmla="*/ 674703 h 1411550"/>
              <a:gd name="connsiteX119" fmla="*/ 8637973 w 8655752"/>
              <a:gd name="connsiteY119" fmla="*/ 719091 h 1411550"/>
              <a:gd name="connsiteX120" fmla="*/ 8620217 w 8655752"/>
              <a:gd name="connsiteY120" fmla="*/ 1207363 h 1411550"/>
              <a:gd name="connsiteX121" fmla="*/ 8646850 w 8655752"/>
              <a:gd name="connsiteY121" fmla="*/ 1376039 h 1411550"/>
              <a:gd name="connsiteX122" fmla="*/ 8655728 w 8655752"/>
              <a:gd name="connsiteY122" fmla="*/ 1411550 h 14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8655752" h="1411550">
                <a:moveTo>
                  <a:pt x="0" y="1074198"/>
                </a:moveTo>
                <a:lnTo>
                  <a:pt x="142043" y="1083076"/>
                </a:lnTo>
                <a:cubicBezTo>
                  <a:pt x="168755" y="1085213"/>
                  <a:pt x="195145" y="1091953"/>
                  <a:pt x="221942" y="1091953"/>
                </a:cubicBezTo>
                <a:cubicBezTo>
                  <a:pt x="298939" y="1091953"/>
                  <a:pt x="375821" y="1086035"/>
                  <a:pt x="452761" y="1083076"/>
                </a:cubicBezTo>
                <a:cubicBezTo>
                  <a:pt x="635353" y="1052643"/>
                  <a:pt x="409059" y="1091815"/>
                  <a:pt x="541538" y="1065320"/>
                </a:cubicBezTo>
                <a:cubicBezTo>
                  <a:pt x="559189" y="1061790"/>
                  <a:pt x="577153" y="1059973"/>
                  <a:pt x="594804" y="1056443"/>
                </a:cubicBezTo>
                <a:cubicBezTo>
                  <a:pt x="606768" y="1054050"/>
                  <a:pt x="618582" y="1050917"/>
                  <a:pt x="630314" y="1047565"/>
                </a:cubicBezTo>
                <a:cubicBezTo>
                  <a:pt x="639312" y="1044994"/>
                  <a:pt x="647653" y="1039780"/>
                  <a:pt x="656947" y="1038687"/>
                </a:cubicBezTo>
                <a:cubicBezTo>
                  <a:pt x="698197" y="1033834"/>
                  <a:pt x="739844" y="1033259"/>
                  <a:pt x="781235" y="1029810"/>
                </a:cubicBezTo>
                <a:cubicBezTo>
                  <a:pt x="810872" y="1027340"/>
                  <a:pt x="840454" y="1024216"/>
                  <a:pt x="870012" y="1020932"/>
                </a:cubicBezTo>
                <a:cubicBezTo>
                  <a:pt x="893724" y="1018297"/>
                  <a:pt x="917210" y="1013342"/>
                  <a:pt x="941033" y="1012054"/>
                </a:cubicBezTo>
                <a:cubicBezTo>
                  <a:pt x="1026776" y="1007419"/>
                  <a:pt x="1112668" y="1006136"/>
                  <a:pt x="1198485" y="1003177"/>
                </a:cubicBezTo>
                <a:lnTo>
                  <a:pt x="1349406" y="985421"/>
                </a:lnTo>
                <a:cubicBezTo>
                  <a:pt x="1379173" y="980460"/>
                  <a:pt x="1438182" y="967666"/>
                  <a:pt x="1438182" y="967666"/>
                </a:cubicBezTo>
                <a:cubicBezTo>
                  <a:pt x="1459892" y="956811"/>
                  <a:pt x="1476815" y="946258"/>
                  <a:pt x="1500326" y="941033"/>
                </a:cubicBezTo>
                <a:cubicBezTo>
                  <a:pt x="1562012" y="927324"/>
                  <a:pt x="1538580" y="938435"/>
                  <a:pt x="1589103" y="923278"/>
                </a:cubicBezTo>
                <a:cubicBezTo>
                  <a:pt x="1615993" y="915211"/>
                  <a:pt x="1642369" y="905523"/>
                  <a:pt x="1669002" y="896645"/>
                </a:cubicBezTo>
                <a:cubicBezTo>
                  <a:pt x="1677880" y="893686"/>
                  <a:pt x="1686316" y="888614"/>
                  <a:pt x="1695635" y="887767"/>
                </a:cubicBezTo>
                <a:lnTo>
                  <a:pt x="1793289" y="878889"/>
                </a:lnTo>
                <a:cubicBezTo>
                  <a:pt x="1870172" y="859670"/>
                  <a:pt x="1786939" y="883205"/>
                  <a:pt x="1864311" y="852256"/>
                </a:cubicBezTo>
                <a:cubicBezTo>
                  <a:pt x="1881688" y="845305"/>
                  <a:pt x="1900200" y="841452"/>
                  <a:pt x="1917577" y="834501"/>
                </a:cubicBezTo>
                <a:cubicBezTo>
                  <a:pt x="1929864" y="829586"/>
                  <a:pt x="1940800" y="821661"/>
                  <a:pt x="1953087" y="816746"/>
                </a:cubicBezTo>
                <a:cubicBezTo>
                  <a:pt x="1970464" y="809795"/>
                  <a:pt x="1988764" y="805386"/>
                  <a:pt x="2006353" y="798990"/>
                </a:cubicBezTo>
                <a:cubicBezTo>
                  <a:pt x="2021330" y="793544"/>
                  <a:pt x="2035478" y="785814"/>
                  <a:pt x="2050742" y="781235"/>
                </a:cubicBezTo>
                <a:cubicBezTo>
                  <a:pt x="2066260" y="776580"/>
                  <a:pt x="2135742" y="765589"/>
                  <a:pt x="2148396" y="763480"/>
                </a:cubicBezTo>
                <a:cubicBezTo>
                  <a:pt x="2203098" y="727010"/>
                  <a:pt x="2142626" y="762444"/>
                  <a:pt x="2219417" y="736847"/>
                </a:cubicBezTo>
                <a:cubicBezTo>
                  <a:pt x="2231972" y="732662"/>
                  <a:pt x="2242764" y="724304"/>
                  <a:pt x="2254928" y="719091"/>
                </a:cubicBezTo>
                <a:cubicBezTo>
                  <a:pt x="2263529" y="715405"/>
                  <a:pt x="2272799" y="713500"/>
                  <a:pt x="2281561" y="710214"/>
                </a:cubicBezTo>
                <a:cubicBezTo>
                  <a:pt x="2296482" y="704619"/>
                  <a:pt x="2310575" y="696651"/>
                  <a:pt x="2325949" y="692458"/>
                </a:cubicBezTo>
                <a:cubicBezTo>
                  <a:pt x="2343315" y="687722"/>
                  <a:pt x="2361564" y="687111"/>
                  <a:pt x="2379215" y="683581"/>
                </a:cubicBezTo>
                <a:cubicBezTo>
                  <a:pt x="2517398" y="655945"/>
                  <a:pt x="2331368" y="691207"/>
                  <a:pt x="2441359" y="665825"/>
                </a:cubicBezTo>
                <a:cubicBezTo>
                  <a:pt x="2470765" y="659039"/>
                  <a:pt x="2500544" y="653988"/>
                  <a:pt x="2530136" y="648070"/>
                </a:cubicBezTo>
                <a:cubicBezTo>
                  <a:pt x="2664640" y="621169"/>
                  <a:pt x="2452846" y="664259"/>
                  <a:pt x="2645546" y="621437"/>
                </a:cubicBezTo>
                <a:cubicBezTo>
                  <a:pt x="2675005" y="614891"/>
                  <a:pt x="2734322" y="603682"/>
                  <a:pt x="2734322" y="603682"/>
                </a:cubicBezTo>
                <a:cubicBezTo>
                  <a:pt x="2743200" y="597763"/>
                  <a:pt x="2751148" y="590129"/>
                  <a:pt x="2760955" y="585926"/>
                </a:cubicBezTo>
                <a:cubicBezTo>
                  <a:pt x="2772170" y="581120"/>
                  <a:pt x="2784734" y="580401"/>
                  <a:pt x="2796466" y="577049"/>
                </a:cubicBezTo>
                <a:cubicBezTo>
                  <a:pt x="2805464" y="574478"/>
                  <a:pt x="2813964" y="570201"/>
                  <a:pt x="2823099" y="568171"/>
                </a:cubicBezTo>
                <a:cubicBezTo>
                  <a:pt x="2840671" y="564266"/>
                  <a:pt x="2858902" y="563659"/>
                  <a:pt x="2876365" y="559293"/>
                </a:cubicBezTo>
                <a:cubicBezTo>
                  <a:pt x="2894522" y="554754"/>
                  <a:pt x="2911876" y="547456"/>
                  <a:pt x="2929631" y="541538"/>
                </a:cubicBezTo>
                <a:cubicBezTo>
                  <a:pt x="2938509" y="538579"/>
                  <a:pt x="2948478" y="537851"/>
                  <a:pt x="2956264" y="532660"/>
                </a:cubicBezTo>
                <a:lnTo>
                  <a:pt x="2982897" y="514905"/>
                </a:lnTo>
                <a:cubicBezTo>
                  <a:pt x="3029978" y="444283"/>
                  <a:pt x="2964505" y="529555"/>
                  <a:pt x="3036163" y="479394"/>
                </a:cubicBezTo>
                <a:cubicBezTo>
                  <a:pt x="3056734" y="464994"/>
                  <a:pt x="3068536" y="440056"/>
                  <a:pt x="3089429" y="426128"/>
                </a:cubicBezTo>
                <a:cubicBezTo>
                  <a:pt x="3098307" y="420210"/>
                  <a:pt x="3106519" y="413145"/>
                  <a:pt x="3116062" y="408373"/>
                </a:cubicBezTo>
                <a:cubicBezTo>
                  <a:pt x="3176465" y="378171"/>
                  <a:pt x="3104322" y="427917"/>
                  <a:pt x="3178206" y="381740"/>
                </a:cubicBezTo>
                <a:cubicBezTo>
                  <a:pt x="3190753" y="373898"/>
                  <a:pt x="3200870" y="362448"/>
                  <a:pt x="3213716" y="355107"/>
                </a:cubicBezTo>
                <a:cubicBezTo>
                  <a:pt x="3221841" y="350464"/>
                  <a:pt x="3231979" y="350414"/>
                  <a:pt x="3240349" y="346229"/>
                </a:cubicBezTo>
                <a:cubicBezTo>
                  <a:pt x="3249892" y="341457"/>
                  <a:pt x="3257439" y="333246"/>
                  <a:pt x="3266982" y="328474"/>
                </a:cubicBezTo>
                <a:cubicBezTo>
                  <a:pt x="3282342" y="320794"/>
                  <a:pt x="3314327" y="315272"/>
                  <a:pt x="3329126" y="310719"/>
                </a:cubicBezTo>
                <a:cubicBezTo>
                  <a:pt x="3355958" y="302463"/>
                  <a:pt x="3409025" y="284086"/>
                  <a:pt x="3409025" y="284086"/>
                </a:cubicBezTo>
                <a:cubicBezTo>
                  <a:pt x="3451231" y="255948"/>
                  <a:pt x="3425535" y="269705"/>
                  <a:pt x="3488924" y="248575"/>
                </a:cubicBezTo>
                <a:cubicBezTo>
                  <a:pt x="3488929" y="248573"/>
                  <a:pt x="3542184" y="230821"/>
                  <a:pt x="3542190" y="230820"/>
                </a:cubicBezTo>
                <a:cubicBezTo>
                  <a:pt x="3602506" y="224788"/>
                  <a:pt x="3643333" y="221443"/>
                  <a:pt x="3701988" y="213064"/>
                </a:cubicBezTo>
                <a:cubicBezTo>
                  <a:pt x="3724940" y="209785"/>
                  <a:pt x="3766497" y="203399"/>
                  <a:pt x="3790765" y="195309"/>
                </a:cubicBezTo>
                <a:cubicBezTo>
                  <a:pt x="3805883" y="190269"/>
                  <a:pt x="3819625" y="181136"/>
                  <a:pt x="3835153" y="177553"/>
                </a:cubicBezTo>
                <a:cubicBezTo>
                  <a:pt x="3889270" y="165065"/>
                  <a:pt x="4070383" y="160583"/>
                  <a:pt x="4083728" y="159798"/>
                </a:cubicBezTo>
                <a:cubicBezTo>
                  <a:pt x="4125191" y="157359"/>
                  <a:pt x="4166586" y="153879"/>
                  <a:pt x="4208015" y="150920"/>
                </a:cubicBezTo>
                <a:cubicBezTo>
                  <a:pt x="4401445" y="118684"/>
                  <a:pt x="4178333" y="153268"/>
                  <a:pt x="4660777" y="133165"/>
                </a:cubicBezTo>
                <a:cubicBezTo>
                  <a:pt x="4670127" y="132775"/>
                  <a:pt x="4678234" y="126122"/>
                  <a:pt x="4687410" y="124287"/>
                </a:cubicBezTo>
                <a:cubicBezTo>
                  <a:pt x="4707928" y="120183"/>
                  <a:pt x="4728839" y="118369"/>
                  <a:pt x="4749553" y="115410"/>
                </a:cubicBezTo>
                <a:cubicBezTo>
                  <a:pt x="4764349" y="109491"/>
                  <a:pt x="4778414" y="101237"/>
                  <a:pt x="4793942" y="97654"/>
                </a:cubicBezTo>
                <a:cubicBezTo>
                  <a:pt x="4817189" y="92289"/>
                  <a:pt x="4841383" y="92405"/>
                  <a:pt x="4864963" y="88777"/>
                </a:cubicBezTo>
                <a:cubicBezTo>
                  <a:pt x="4879877" y="86483"/>
                  <a:pt x="4894713" y="83559"/>
                  <a:pt x="4909351" y="79899"/>
                </a:cubicBezTo>
                <a:cubicBezTo>
                  <a:pt x="4918429" y="77629"/>
                  <a:pt x="4926905" y="73291"/>
                  <a:pt x="4935984" y="71021"/>
                </a:cubicBezTo>
                <a:cubicBezTo>
                  <a:pt x="4950623" y="67361"/>
                  <a:pt x="4965815" y="66114"/>
                  <a:pt x="4980373" y="62144"/>
                </a:cubicBezTo>
                <a:cubicBezTo>
                  <a:pt x="4998429" y="57220"/>
                  <a:pt x="5015884" y="50306"/>
                  <a:pt x="5033639" y="44388"/>
                </a:cubicBezTo>
                <a:cubicBezTo>
                  <a:pt x="5042517" y="41429"/>
                  <a:pt x="5051096" y="37346"/>
                  <a:pt x="5060272" y="35511"/>
                </a:cubicBezTo>
                <a:cubicBezTo>
                  <a:pt x="5075068" y="32552"/>
                  <a:pt x="5089957" y="30026"/>
                  <a:pt x="5104660" y="26633"/>
                </a:cubicBezTo>
                <a:cubicBezTo>
                  <a:pt x="5128437" y="21146"/>
                  <a:pt x="5151753" y="13664"/>
                  <a:pt x="5175681" y="8878"/>
                </a:cubicBezTo>
                <a:lnTo>
                  <a:pt x="5220070" y="0"/>
                </a:lnTo>
                <a:cubicBezTo>
                  <a:pt x="5311191" y="11390"/>
                  <a:pt x="5336161" y="11001"/>
                  <a:pt x="5406501" y="26633"/>
                </a:cubicBezTo>
                <a:cubicBezTo>
                  <a:pt x="5470325" y="40817"/>
                  <a:pt x="5413896" y="29098"/>
                  <a:pt x="5486400" y="53266"/>
                </a:cubicBezTo>
                <a:cubicBezTo>
                  <a:pt x="5497975" y="57124"/>
                  <a:pt x="5509981" y="59587"/>
                  <a:pt x="5521911" y="62144"/>
                </a:cubicBezTo>
                <a:cubicBezTo>
                  <a:pt x="5662948" y="92366"/>
                  <a:pt x="5565118" y="68506"/>
                  <a:pt x="5646198" y="88777"/>
                </a:cubicBezTo>
                <a:cubicBezTo>
                  <a:pt x="5655076" y="94695"/>
                  <a:pt x="5662611" y="103466"/>
                  <a:pt x="5672831" y="106532"/>
                </a:cubicBezTo>
                <a:cubicBezTo>
                  <a:pt x="5692874" y="112545"/>
                  <a:pt x="5714388" y="111667"/>
                  <a:pt x="5734975" y="115410"/>
                </a:cubicBezTo>
                <a:cubicBezTo>
                  <a:pt x="5746979" y="117593"/>
                  <a:pt x="5758648" y="121328"/>
                  <a:pt x="5770485" y="124287"/>
                </a:cubicBezTo>
                <a:cubicBezTo>
                  <a:pt x="5782322" y="130206"/>
                  <a:pt x="5793708" y="137128"/>
                  <a:pt x="5805996" y="142043"/>
                </a:cubicBezTo>
                <a:cubicBezTo>
                  <a:pt x="5823373" y="148994"/>
                  <a:pt x="5843689" y="149417"/>
                  <a:pt x="5859262" y="159798"/>
                </a:cubicBezTo>
                <a:cubicBezTo>
                  <a:pt x="5868140" y="165716"/>
                  <a:pt x="5876352" y="172781"/>
                  <a:pt x="5885895" y="177553"/>
                </a:cubicBezTo>
                <a:cubicBezTo>
                  <a:pt x="5898402" y="183806"/>
                  <a:pt x="5938989" y="199065"/>
                  <a:pt x="5956916" y="204187"/>
                </a:cubicBezTo>
                <a:cubicBezTo>
                  <a:pt x="5968648" y="207539"/>
                  <a:pt x="5980590" y="210105"/>
                  <a:pt x="5992427" y="213064"/>
                </a:cubicBezTo>
                <a:cubicBezTo>
                  <a:pt x="6001305" y="218983"/>
                  <a:pt x="6009517" y="226048"/>
                  <a:pt x="6019060" y="230820"/>
                </a:cubicBezTo>
                <a:cubicBezTo>
                  <a:pt x="6040286" y="241433"/>
                  <a:pt x="6067034" y="249770"/>
                  <a:pt x="6090081" y="257453"/>
                </a:cubicBezTo>
                <a:cubicBezTo>
                  <a:pt x="6096000" y="263371"/>
                  <a:pt x="6100066" y="272100"/>
                  <a:pt x="6107837" y="275208"/>
                </a:cubicBezTo>
                <a:cubicBezTo>
                  <a:pt x="6130494" y="284271"/>
                  <a:pt x="6178858" y="292963"/>
                  <a:pt x="6178858" y="292963"/>
                </a:cubicBezTo>
                <a:cubicBezTo>
                  <a:pt x="6267508" y="359450"/>
                  <a:pt x="6157979" y="285284"/>
                  <a:pt x="6258757" y="328474"/>
                </a:cubicBezTo>
                <a:cubicBezTo>
                  <a:pt x="6266450" y="331771"/>
                  <a:pt x="6269977" y="341000"/>
                  <a:pt x="6276513" y="346229"/>
                </a:cubicBezTo>
                <a:cubicBezTo>
                  <a:pt x="6284845" y="352894"/>
                  <a:pt x="6293882" y="358691"/>
                  <a:pt x="6303146" y="363985"/>
                </a:cubicBezTo>
                <a:cubicBezTo>
                  <a:pt x="6351724" y="391744"/>
                  <a:pt x="6331295" y="375244"/>
                  <a:pt x="6391922" y="399495"/>
                </a:cubicBezTo>
                <a:cubicBezTo>
                  <a:pt x="6444390" y="420482"/>
                  <a:pt x="6411889" y="417027"/>
                  <a:pt x="6471821" y="435006"/>
                </a:cubicBezTo>
                <a:cubicBezTo>
                  <a:pt x="6486274" y="439342"/>
                  <a:pt x="6501414" y="440925"/>
                  <a:pt x="6516210" y="443884"/>
                </a:cubicBezTo>
                <a:cubicBezTo>
                  <a:pt x="6525088" y="449802"/>
                  <a:pt x="6533300" y="456867"/>
                  <a:pt x="6542843" y="461639"/>
                </a:cubicBezTo>
                <a:cubicBezTo>
                  <a:pt x="6582880" y="481657"/>
                  <a:pt x="6557948" y="456472"/>
                  <a:pt x="6596109" y="488272"/>
                </a:cubicBezTo>
                <a:cubicBezTo>
                  <a:pt x="6605754" y="496309"/>
                  <a:pt x="6611513" y="509290"/>
                  <a:pt x="6622742" y="514905"/>
                </a:cubicBezTo>
                <a:cubicBezTo>
                  <a:pt x="6636238" y="521653"/>
                  <a:pt x="6652677" y="519447"/>
                  <a:pt x="6667130" y="523783"/>
                </a:cubicBezTo>
                <a:cubicBezTo>
                  <a:pt x="6682394" y="528362"/>
                  <a:pt x="6697265" y="534411"/>
                  <a:pt x="6711518" y="541538"/>
                </a:cubicBezTo>
                <a:cubicBezTo>
                  <a:pt x="6772827" y="572192"/>
                  <a:pt x="6699755" y="549694"/>
                  <a:pt x="6773662" y="568171"/>
                </a:cubicBezTo>
                <a:cubicBezTo>
                  <a:pt x="6809609" y="596929"/>
                  <a:pt x="6814215" y="605699"/>
                  <a:pt x="6853561" y="621437"/>
                </a:cubicBezTo>
                <a:cubicBezTo>
                  <a:pt x="6870938" y="628388"/>
                  <a:pt x="6889072" y="633274"/>
                  <a:pt x="6906827" y="639192"/>
                </a:cubicBezTo>
                <a:cubicBezTo>
                  <a:pt x="6915705" y="642151"/>
                  <a:pt x="6925674" y="642879"/>
                  <a:pt x="6933460" y="648070"/>
                </a:cubicBezTo>
                <a:cubicBezTo>
                  <a:pt x="6942338" y="653988"/>
                  <a:pt x="6950343" y="661492"/>
                  <a:pt x="6960093" y="665825"/>
                </a:cubicBezTo>
                <a:cubicBezTo>
                  <a:pt x="6960118" y="665836"/>
                  <a:pt x="7026662" y="688015"/>
                  <a:pt x="7039992" y="692458"/>
                </a:cubicBezTo>
                <a:cubicBezTo>
                  <a:pt x="7048870" y="695417"/>
                  <a:pt x="7058839" y="696145"/>
                  <a:pt x="7066625" y="701336"/>
                </a:cubicBezTo>
                <a:cubicBezTo>
                  <a:pt x="7142951" y="752219"/>
                  <a:pt x="7046381" y="691214"/>
                  <a:pt x="7119891" y="727969"/>
                </a:cubicBezTo>
                <a:cubicBezTo>
                  <a:pt x="7188730" y="762388"/>
                  <a:pt x="7106214" y="732287"/>
                  <a:pt x="7173157" y="754602"/>
                </a:cubicBezTo>
                <a:lnTo>
                  <a:pt x="7599285" y="745724"/>
                </a:lnTo>
                <a:cubicBezTo>
                  <a:pt x="7608636" y="745357"/>
                  <a:pt x="7616711" y="738521"/>
                  <a:pt x="7625918" y="736847"/>
                </a:cubicBezTo>
                <a:cubicBezTo>
                  <a:pt x="7649391" y="732579"/>
                  <a:pt x="7673266" y="730928"/>
                  <a:pt x="7696940" y="727969"/>
                </a:cubicBezTo>
                <a:cubicBezTo>
                  <a:pt x="7705818" y="725010"/>
                  <a:pt x="7714494" y="721361"/>
                  <a:pt x="7723573" y="719091"/>
                </a:cubicBezTo>
                <a:cubicBezTo>
                  <a:pt x="7741745" y="714548"/>
                  <a:pt x="7805408" y="703313"/>
                  <a:pt x="7821227" y="701336"/>
                </a:cubicBezTo>
                <a:cubicBezTo>
                  <a:pt x="7850737" y="697647"/>
                  <a:pt x="7880525" y="696388"/>
                  <a:pt x="7910004" y="692458"/>
                </a:cubicBezTo>
                <a:cubicBezTo>
                  <a:pt x="7924961" y="690464"/>
                  <a:pt x="7939360" y="684888"/>
                  <a:pt x="7954392" y="683581"/>
                </a:cubicBezTo>
                <a:cubicBezTo>
                  <a:pt x="8007540" y="678960"/>
                  <a:pt x="8060924" y="677662"/>
                  <a:pt x="8114190" y="674703"/>
                </a:cubicBezTo>
                <a:cubicBezTo>
                  <a:pt x="8186677" y="650540"/>
                  <a:pt x="8102856" y="676036"/>
                  <a:pt x="8265111" y="656948"/>
                </a:cubicBezTo>
                <a:cubicBezTo>
                  <a:pt x="8274405" y="655855"/>
                  <a:pt x="8282866" y="651029"/>
                  <a:pt x="8291744" y="648070"/>
                </a:cubicBezTo>
                <a:cubicBezTo>
                  <a:pt x="8374602" y="651029"/>
                  <a:pt x="8457579" y="651610"/>
                  <a:pt x="8540318" y="656948"/>
                </a:cubicBezTo>
                <a:cubicBezTo>
                  <a:pt x="8549656" y="657550"/>
                  <a:pt x="8557953" y="663254"/>
                  <a:pt x="8566951" y="665825"/>
                </a:cubicBezTo>
                <a:cubicBezTo>
                  <a:pt x="8578683" y="669177"/>
                  <a:pt x="8590625" y="671744"/>
                  <a:pt x="8602462" y="674703"/>
                </a:cubicBezTo>
                <a:cubicBezTo>
                  <a:pt x="8622912" y="688336"/>
                  <a:pt x="8637973" y="690504"/>
                  <a:pt x="8637973" y="719091"/>
                </a:cubicBezTo>
                <a:cubicBezTo>
                  <a:pt x="8637973" y="1147585"/>
                  <a:pt x="8664971" y="1028358"/>
                  <a:pt x="8620217" y="1207363"/>
                </a:cubicBezTo>
                <a:cubicBezTo>
                  <a:pt x="8625616" y="1255953"/>
                  <a:pt x="8631511" y="1330024"/>
                  <a:pt x="8646850" y="1376039"/>
                </a:cubicBezTo>
                <a:cubicBezTo>
                  <a:pt x="8656664" y="1405479"/>
                  <a:pt x="8655728" y="1393314"/>
                  <a:pt x="8655728" y="1411550"/>
                </a:cubicBezTo>
              </a:path>
            </a:pathLst>
          </a:custGeom>
          <a:noFill/>
          <a:ln w="508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9" name="Straight Arrow Connector 68"/>
          <p:cNvCxnSpPr/>
          <p:nvPr/>
        </p:nvCxnSpPr>
        <p:spPr>
          <a:xfrm flipH="1">
            <a:off x="7710142" y="2329147"/>
            <a:ext cx="316757" cy="561802"/>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710141" y="2049656"/>
            <a:ext cx="890884" cy="646331"/>
          </a:xfrm>
          <a:prstGeom prst="rect">
            <a:avLst/>
          </a:prstGeom>
          <a:noFill/>
        </p:spPr>
        <p:txBody>
          <a:bodyPr wrap="square" rtlCol="0">
            <a:spAutoFit/>
          </a:bodyPr>
          <a:lstStyle/>
          <a:p>
            <a:r>
              <a:rPr lang="en-US" dirty="0"/>
              <a:t>Path #1</a:t>
            </a:r>
          </a:p>
        </p:txBody>
      </p:sp>
      <p:cxnSp>
        <p:nvCxnSpPr>
          <p:cNvPr id="896" name="Straight Arrow Connector 895"/>
          <p:cNvCxnSpPr>
            <a:endCxn id="682" idx="1"/>
          </p:cNvCxnSpPr>
          <p:nvPr/>
        </p:nvCxnSpPr>
        <p:spPr>
          <a:xfrm flipV="1">
            <a:off x="7243412" y="3300623"/>
            <a:ext cx="265547" cy="453500"/>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97" name="TextBox 896"/>
          <p:cNvSpPr txBox="1"/>
          <p:nvPr/>
        </p:nvSpPr>
        <p:spPr>
          <a:xfrm>
            <a:off x="6858271" y="3714415"/>
            <a:ext cx="890884" cy="646331"/>
          </a:xfrm>
          <a:prstGeom prst="rect">
            <a:avLst/>
          </a:prstGeom>
          <a:noFill/>
        </p:spPr>
        <p:txBody>
          <a:bodyPr wrap="square" rtlCol="0">
            <a:spAutoFit/>
          </a:bodyPr>
          <a:lstStyle/>
          <a:p>
            <a:r>
              <a:rPr lang="en-US" dirty="0"/>
              <a:t>Path #0</a:t>
            </a:r>
          </a:p>
        </p:txBody>
      </p:sp>
    </p:spTree>
    <p:extLst>
      <p:ext uri="{BB962C8B-B14F-4D97-AF65-F5344CB8AC3E}">
        <p14:creationId xmlns:p14="http://schemas.microsoft.com/office/powerpoint/2010/main" val="456688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4600" y="3124200"/>
            <a:ext cx="2753945" cy="2717185"/>
          </a:xfrm>
          <a:prstGeom prst="rect">
            <a:avLst/>
          </a:prstGeom>
        </p:spPr>
      </p:pic>
      <p:pic>
        <p:nvPicPr>
          <p:cNvPr id="5" name="Picture 4"/>
          <p:cNvPicPr>
            <a:picLocks noChangeAspect="1"/>
          </p:cNvPicPr>
          <p:nvPr/>
        </p:nvPicPr>
        <p:blipFill>
          <a:blip r:embed="rId3"/>
          <a:stretch>
            <a:fillRect/>
          </a:stretch>
        </p:blipFill>
        <p:spPr>
          <a:xfrm>
            <a:off x="6057406" y="3124199"/>
            <a:ext cx="2657927" cy="2571161"/>
          </a:xfrm>
          <a:prstGeom prst="rect">
            <a:avLst/>
          </a:prstGeom>
        </p:spPr>
      </p:pic>
      <p:sp>
        <p:nvSpPr>
          <p:cNvPr id="6" name="Title 1"/>
          <p:cNvSpPr>
            <a:spLocks noGrp="1"/>
          </p:cNvSpPr>
          <p:nvPr>
            <p:ph type="title"/>
          </p:nvPr>
        </p:nvSpPr>
        <p:spPr/>
        <p:txBody>
          <a:bodyPr>
            <a:normAutofit/>
          </a:bodyPr>
          <a:lstStyle/>
          <a:p>
            <a:pPr algn="ctr"/>
            <a:r>
              <a:rPr lang="en-US" sz="2400" dirty="0"/>
              <a:t>Signaling process</a:t>
            </a:r>
          </a:p>
        </p:txBody>
      </p:sp>
      <p:sp>
        <p:nvSpPr>
          <p:cNvPr id="2" name="TextBox 1"/>
          <p:cNvSpPr txBox="1"/>
          <p:nvPr/>
        </p:nvSpPr>
        <p:spPr>
          <a:xfrm>
            <a:off x="321461" y="1213163"/>
            <a:ext cx="8575830" cy="1754326"/>
          </a:xfrm>
          <a:prstGeom prst="rect">
            <a:avLst/>
          </a:prstGeom>
          <a:noFill/>
        </p:spPr>
        <p:txBody>
          <a:bodyPr wrap="square" rtlCol="0">
            <a:spAutoFit/>
          </a:bodyPr>
          <a:lstStyle/>
          <a:p>
            <a:r>
              <a:rPr lang="en-US" sz="1350" b="1" u="sng" dirty="0"/>
              <a:t>Type of messages</a:t>
            </a:r>
            <a:r>
              <a:rPr lang="en-US" sz="1350" b="1" dirty="0"/>
              <a:t>                  					</a:t>
            </a:r>
            <a:r>
              <a:rPr lang="en-US" sz="1350" b="1" u="sng" dirty="0"/>
              <a:t>Required fields                                                  </a:t>
            </a:r>
          </a:p>
          <a:p>
            <a:r>
              <a:rPr lang="en-US" sz="1350" dirty="0"/>
              <a:t>1) REQUEST 	= Path request message                  		</a:t>
            </a:r>
            <a:r>
              <a:rPr lang="en-US" sz="1350" dirty="0" err="1"/>
              <a:t>dst</a:t>
            </a:r>
            <a:r>
              <a:rPr lang="en-US" sz="1350" dirty="0"/>
              <a:t>, distance, spec. mask, frag. factor   </a:t>
            </a:r>
          </a:p>
          <a:p>
            <a:r>
              <a:rPr lang="en-US" sz="1350" dirty="0"/>
              <a:t>2) ACT RESRV    	= Active reservation message  		mod. format, spec. slots requested</a:t>
            </a:r>
          </a:p>
          <a:p>
            <a:r>
              <a:rPr lang="en-US" sz="1350" dirty="0"/>
              <a:t>3) PASS RESRV  	= Passive reservation message 		mod. format, spec. slots requested</a:t>
            </a:r>
          </a:p>
          <a:p>
            <a:r>
              <a:rPr lang="en-US" sz="1350" dirty="0"/>
              <a:t>4) RELEASE  	= Release message 				spec. slots used</a:t>
            </a:r>
          </a:p>
          <a:p>
            <a:r>
              <a:rPr lang="en-US" sz="1350" dirty="0"/>
              <a:t>5) </a:t>
            </a:r>
            <a:r>
              <a:rPr lang="en-US" sz="1350" dirty="0" err="1"/>
              <a:t>PathERR</a:t>
            </a:r>
            <a:r>
              <a:rPr lang="en-US" sz="1350" dirty="0"/>
              <a:t> 	= Path setup error indicator 			</a:t>
            </a:r>
          </a:p>
          <a:p>
            <a:r>
              <a:rPr lang="en-US" sz="1350" dirty="0"/>
              <a:t>6) ACTIVATE 	= Passive path activation message		mod. Format, spec. slots requested</a:t>
            </a:r>
          </a:p>
          <a:p>
            <a:r>
              <a:rPr lang="en-US" sz="1350" dirty="0"/>
              <a:t>7) ACK 		= Reservation acknowledgement</a:t>
            </a:r>
          </a:p>
        </p:txBody>
      </p:sp>
      <p:sp>
        <p:nvSpPr>
          <p:cNvPr id="3" name="TextBox 2"/>
          <p:cNvSpPr txBox="1"/>
          <p:nvPr/>
        </p:nvSpPr>
        <p:spPr>
          <a:xfrm>
            <a:off x="261538" y="2985700"/>
            <a:ext cx="1997476" cy="300082"/>
          </a:xfrm>
          <a:prstGeom prst="rect">
            <a:avLst/>
          </a:prstGeom>
          <a:noFill/>
        </p:spPr>
        <p:txBody>
          <a:bodyPr wrap="square" rtlCol="0">
            <a:spAutoFit/>
          </a:bodyPr>
          <a:lstStyle/>
          <a:p>
            <a:r>
              <a:rPr lang="en-US" sz="1350" b="1" u="sng" dirty="0"/>
              <a:t>Main path:</a:t>
            </a:r>
          </a:p>
        </p:txBody>
      </p:sp>
    </p:spTree>
    <p:extLst>
      <p:ext uri="{BB962C8B-B14F-4D97-AF65-F5344CB8AC3E}">
        <p14:creationId xmlns:p14="http://schemas.microsoft.com/office/powerpoint/2010/main" val="1859947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265" y="1912911"/>
            <a:ext cx="3008006" cy="2397769"/>
          </a:xfrm>
          <a:prstGeom prst="rect">
            <a:avLst/>
          </a:prstGeom>
        </p:spPr>
      </p:pic>
      <p:pic>
        <p:nvPicPr>
          <p:cNvPr id="7" name="Picture 6"/>
          <p:cNvPicPr>
            <a:picLocks noChangeAspect="1"/>
          </p:cNvPicPr>
          <p:nvPr/>
        </p:nvPicPr>
        <p:blipFill>
          <a:blip r:embed="rId3"/>
          <a:stretch>
            <a:fillRect/>
          </a:stretch>
        </p:blipFill>
        <p:spPr>
          <a:xfrm>
            <a:off x="3229625" y="1912912"/>
            <a:ext cx="2870906" cy="2469803"/>
          </a:xfrm>
          <a:prstGeom prst="rect">
            <a:avLst/>
          </a:prstGeom>
        </p:spPr>
      </p:pic>
      <p:pic>
        <p:nvPicPr>
          <p:cNvPr id="8" name="Picture 7"/>
          <p:cNvPicPr>
            <a:picLocks noChangeAspect="1"/>
          </p:cNvPicPr>
          <p:nvPr/>
        </p:nvPicPr>
        <p:blipFill>
          <a:blip r:embed="rId4"/>
          <a:stretch>
            <a:fillRect/>
          </a:stretch>
        </p:blipFill>
        <p:spPr>
          <a:xfrm>
            <a:off x="6180354" y="1912912"/>
            <a:ext cx="2912742" cy="2469803"/>
          </a:xfrm>
          <a:prstGeom prst="rect">
            <a:avLst/>
          </a:prstGeom>
        </p:spPr>
      </p:pic>
      <p:sp>
        <p:nvSpPr>
          <p:cNvPr id="5" name="Title 1"/>
          <p:cNvSpPr>
            <a:spLocks noGrp="1"/>
          </p:cNvSpPr>
          <p:nvPr>
            <p:ph type="title"/>
          </p:nvPr>
        </p:nvSpPr>
        <p:spPr/>
        <p:txBody>
          <a:bodyPr>
            <a:normAutofit/>
          </a:bodyPr>
          <a:lstStyle/>
          <a:p>
            <a:pPr algn="ctr"/>
            <a:r>
              <a:rPr lang="en-US" sz="2400" dirty="0"/>
              <a:t>Signaling process</a:t>
            </a:r>
          </a:p>
        </p:txBody>
      </p:sp>
      <p:sp>
        <p:nvSpPr>
          <p:cNvPr id="6" name="TextBox 5"/>
          <p:cNvSpPr txBox="1"/>
          <p:nvPr/>
        </p:nvSpPr>
        <p:spPr>
          <a:xfrm>
            <a:off x="366204" y="1497562"/>
            <a:ext cx="1997476" cy="507831"/>
          </a:xfrm>
          <a:prstGeom prst="rect">
            <a:avLst/>
          </a:prstGeom>
          <a:noFill/>
        </p:spPr>
        <p:txBody>
          <a:bodyPr wrap="square" rtlCol="0">
            <a:spAutoFit/>
          </a:bodyPr>
          <a:lstStyle/>
          <a:p>
            <a:r>
              <a:rPr lang="en-US" sz="1350" b="1" u="sng" dirty="0"/>
              <a:t>Other alternative paths:</a:t>
            </a:r>
          </a:p>
        </p:txBody>
      </p:sp>
    </p:spTree>
    <p:extLst>
      <p:ext uri="{BB962C8B-B14F-4D97-AF65-F5344CB8AC3E}">
        <p14:creationId xmlns:p14="http://schemas.microsoft.com/office/powerpoint/2010/main" val="1363821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a:bodyPr>
          <a:lstStyle/>
          <a:p>
            <a:pPr algn="ctr"/>
            <a:r>
              <a:rPr lang="en-US" sz="2400" dirty="0"/>
              <a:t>Numerical experiments (1/3)</a:t>
            </a:r>
          </a:p>
        </p:txBody>
      </p:sp>
      <p:sp>
        <p:nvSpPr>
          <p:cNvPr id="4" name="Rectangle 3"/>
          <p:cNvSpPr/>
          <p:nvPr/>
        </p:nvSpPr>
        <p:spPr>
          <a:xfrm>
            <a:off x="152400" y="914400"/>
            <a:ext cx="5005392" cy="2062103"/>
          </a:xfrm>
          <a:prstGeom prst="rect">
            <a:avLst/>
          </a:prstGeom>
        </p:spPr>
        <p:txBody>
          <a:bodyPr wrap="square">
            <a:spAutoFit/>
          </a:bodyPr>
          <a:lstStyle/>
          <a:p>
            <a:r>
              <a:rPr lang="en-US" sz="2000" b="1" dirty="0">
                <a:solidFill>
                  <a:srgbClr val="000000"/>
                </a:solidFill>
                <a:latin typeface="Arial" panose="020B0604020202020204" pitchFamily="34" charset="0"/>
              </a:rPr>
              <a:t>Simulation parameters:</a:t>
            </a:r>
          </a:p>
          <a:p>
            <a:pPr>
              <a:buSzPts val="1200"/>
              <a:buFont typeface="Symbol" panose="05050102010706020507" pitchFamily="18" charset="2"/>
              <a:buChar char="·"/>
            </a:pPr>
            <a:r>
              <a:rPr lang="en-US" dirty="0">
                <a:solidFill>
                  <a:srgbClr val="000000"/>
                </a:solidFill>
                <a:latin typeface="Arial" panose="020B0604020202020204" pitchFamily="34" charset="0"/>
              </a:rPr>
              <a:t>Fiber capacity: 125 spectrum slots</a:t>
            </a:r>
          </a:p>
          <a:p>
            <a:pPr>
              <a:buSzPts val="1200"/>
              <a:buFont typeface="Symbol" panose="05050102010706020507" pitchFamily="18" charset="2"/>
              <a:buChar char="·"/>
            </a:pPr>
            <a:r>
              <a:rPr lang="en-US" dirty="0">
                <a:solidFill>
                  <a:srgbClr val="000000"/>
                </a:solidFill>
                <a:latin typeface="Arial" panose="020B0604020202020204" pitchFamily="34" charset="0"/>
              </a:rPr>
              <a:t>Data rates: 10 Gb/s, 40 Gb/s and 100 Gb/s</a:t>
            </a:r>
          </a:p>
          <a:p>
            <a:pPr>
              <a:buSzPts val="1200"/>
              <a:buFont typeface="Symbol" panose="05050102010706020507" pitchFamily="18" charset="2"/>
              <a:buChar char="·"/>
            </a:pPr>
            <a:r>
              <a:rPr lang="en-US" dirty="0">
                <a:solidFill>
                  <a:srgbClr val="000000"/>
                </a:solidFill>
                <a:latin typeface="Arial" panose="020B0604020202020204" pitchFamily="34" charset="0"/>
              </a:rPr>
              <a:t>Number of passive reservations per request: </a:t>
            </a:r>
            <a:r>
              <a:rPr lang="en-US" i="1" dirty="0">
                <a:solidFill>
                  <a:srgbClr val="000000"/>
                </a:solidFill>
                <a:latin typeface="Arial" panose="020B0604020202020204" pitchFamily="34" charset="0"/>
              </a:rPr>
              <a:t>K</a:t>
            </a:r>
            <a:endParaRPr lang="en-US" dirty="0">
              <a:solidFill>
                <a:srgbClr val="000000"/>
              </a:solidFill>
              <a:latin typeface="Arial" panose="020B0604020202020204" pitchFamily="34" charset="0"/>
            </a:endParaRPr>
          </a:p>
          <a:p>
            <a:pPr>
              <a:buSzPts val="1200"/>
              <a:buFont typeface="Symbol" panose="05050102010706020507" pitchFamily="18" charset="2"/>
              <a:buChar char="·"/>
            </a:pPr>
            <a:r>
              <a:rPr lang="en-US" dirty="0">
                <a:solidFill>
                  <a:srgbClr val="000000"/>
                </a:solidFill>
                <a:latin typeface="Arial" panose="020B0604020202020204" pitchFamily="34" charset="0"/>
              </a:rPr>
              <a:t>Request arrival:  Poisson distribution</a:t>
            </a:r>
          </a:p>
          <a:p>
            <a:pPr>
              <a:buSzPts val="1200"/>
              <a:buFont typeface="Symbol" panose="05050102010706020507" pitchFamily="18" charset="2"/>
              <a:buChar char="·"/>
            </a:pPr>
            <a:r>
              <a:rPr lang="en-US" dirty="0">
                <a:solidFill>
                  <a:srgbClr val="000000"/>
                </a:solidFill>
                <a:latin typeface="Arial" panose="020B0604020202020204" pitchFamily="34" charset="0"/>
              </a:rPr>
              <a:t>Connection holding time (MHT): negative exponential distribution</a:t>
            </a:r>
            <a:endParaRPr lang="en-US" dirty="0"/>
          </a:p>
        </p:txBody>
      </p:sp>
      <p:grpSp>
        <p:nvGrpSpPr>
          <p:cNvPr id="6" name="Group 5"/>
          <p:cNvGrpSpPr/>
          <p:nvPr/>
        </p:nvGrpSpPr>
        <p:grpSpPr>
          <a:xfrm>
            <a:off x="1524000" y="3200400"/>
            <a:ext cx="5334000" cy="2819400"/>
            <a:chOff x="1233054" y="729673"/>
            <a:chExt cx="8584238" cy="4876275"/>
          </a:xfrm>
        </p:grpSpPr>
        <p:pic>
          <p:nvPicPr>
            <p:cNvPr id="7" name="Picture 6"/>
            <p:cNvPicPr>
              <a:picLocks noChangeAspect="1"/>
            </p:cNvPicPr>
            <p:nvPr/>
          </p:nvPicPr>
          <p:blipFill>
            <a:blip r:embed="rId2"/>
            <a:stretch>
              <a:fillRect/>
            </a:stretch>
          </p:blipFill>
          <p:spPr>
            <a:xfrm>
              <a:off x="1588906" y="819830"/>
              <a:ext cx="7324725" cy="4086225"/>
            </a:xfrm>
            <a:prstGeom prst="rect">
              <a:avLst/>
            </a:prstGeom>
          </p:spPr>
        </p:pic>
        <p:sp>
          <p:nvSpPr>
            <p:cNvPr id="8" name="Cloud 7"/>
            <p:cNvSpPr/>
            <p:nvPr/>
          </p:nvSpPr>
          <p:spPr>
            <a:xfrm>
              <a:off x="1754909" y="729673"/>
              <a:ext cx="1958110" cy="1662545"/>
            </a:xfrm>
            <a:prstGeom prst="cloud">
              <a:avLst/>
            </a:prstGeom>
            <a:solidFill>
              <a:schemeClr val="accent1">
                <a:alpha val="2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p>
          </p:txBody>
        </p:sp>
        <p:sp>
          <p:nvSpPr>
            <p:cNvPr id="9" name="Cloud 8"/>
            <p:cNvSpPr/>
            <p:nvPr/>
          </p:nvSpPr>
          <p:spPr>
            <a:xfrm rot="14097685">
              <a:off x="1463503" y="2244876"/>
              <a:ext cx="1826524" cy="2200993"/>
            </a:xfrm>
            <a:prstGeom prst="cloud">
              <a:avLst/>
            </a:prstGeom>
            <a:solidFill>
              <a:schemeClr val="accent1">
                <a:alpha val="2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p>
          </p:txBody>
        </p:sp>
        <p:sp>
          <p:nvSpPr>
            <p:cNvPr id="10" name="TextBox 9"/>
            <p:cNvSpPr txBox="1"/>
            <p:nvPr/>
          </p:nvSpPr>
          <p:spPr>
            <a:xfrm>
              <a:off x="2567709" y="729673"/>
              <a:ext cx="1043710" cy="827603"/>
            </a:xfrm>
            <a:prstGeom prst="rect">
              <a:avLst/>
            </a:prstGeom>
            <a:noFill/>
          </p:spPr>
          <p:txBody>
            <a:bodyPr wrap="square" rtlCol="0">
              <a:spAutoFit/>
            </a:bodyPr>
            <a:lstStyle/>
            <a:p>
              <a:pPr algn="ctr"/>
              <a:r>
                <a:rPr lang="en-US" sz="675" b="1" dirty="0"/>
                <a:t>Domain 1</a:t>
              </a:r>
            </a:p>
          </p:txBody>
        </p:sp>
        <p:sp>
          <p:nvSpPr>
            <p:cNvPr id="11" name="TextBox 10"/>
            <p:cNvSpPr txBox="1"/>
            <p:nvPr/>
          </p:nvSpPr>
          <p:spPr>
            <a:xfrm>
              <a:off x="1233054" y="3538187"/>
              <a:ext cx="1043710" cy="827603"/>
            </a:xfrm>
            <a:prstGeom prst="rect">
              <a:avLst/>
            </a:prstGeom>
            <a:noFill/>
          </p:spPr>
          <p:txBody>
            <a:bodyPr wrap="square" rtlCol="0">
              <a:spAutoFit/>
            </a:bodyPr>
            <a:lstStyle/>
            <a:p>
              <a:pPr algn="ctr"/>
              <a:r>
                <a:rPr lang="en-US" sz="675" b="1" dirty="0"/>
                <a:t>Domain 2</a:t>
              </a:r>
            </a:p>
          </p:txBody>
        </p:sp>
        <p:sp>
          <p:nvSpPr>
            <p:cNvPr id="12" name="Cloud 11"/>
            <p:cNvSpPr/>
            <p:nvPr/>
          </p:nvSpPr>
          <p:spPr>
            <a:xfrm rot="474940">
              <a:off x="6352613" y="3585416"/>
              <a:ext cx="2205292" cy="1567038"/>
            </a:xfrm>
            <a:prstGeom prst="cloud">
              <a:avLst/>
            </a:prstGeom>
            <a:solidFill>
              <a:schemeClr val="accent1">
                <a:alpha val="2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p>
          </p:txBody>
        </p:sp>
        <p:sp>
          <p:nvSpPr>
            <p:cNvPr id="13" name="TextBox 12"/>
            <p:cNvSpPr txBox="1"/>
            <p:nvPr/>
          </p:nvSpPr>
          <p:spPr>
            <a:xfrm>
              <a:off x="7040594" y="4778345"/>
              <a:ext cx="1213424" cy="827603"/>
            </a:xfrm>
            <a:prstGeom prst="rect">
              <a:avLst/>
            </a:prstGeom>
            <a:noFill/>
          </p:spPr>
          <p:txBody>
            <a:bodyPr wrap="square" rtlCol="0">
              <a:spAutoFit/>
            </a:bodyPr>
            <a:lstStyle/>
            <a:p>
              <a:pPr algn="ctr"/>
              <a:r>
                <a:rPr lang="en-US" sz="675" b="1" dirty="0"/>
                <a:t>Domain 5</a:t>
              </a:r>
            </a:p>
          </p:txBody>
        </p:sp>
        <p:sp>
          <p:nvSpPr>
            <p:cNvPr id="14" name="Cloud 13"/>
            <p:cNvSpPr/>
            <p:nvPr/>
          </p:nvSpPr>
          <p:spPr>
            <a:xfrm rot="20226991">
              <a:off x="6894119" y="1024366"/>
              <a:ext cx="2538310" cy="1211627"/>
            </a:xfrm>
            <a:prstGeom prst="cloud">
              <a:avLst/>
            </a:prstGeom>
            <a:solidFill>
              <a:schemeClr val="accent1">
                <a:alpha val="2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p>
          </p:txBody>
        </p:sp>
        <p:sp>
          <p:nvSpPr>
            <p:cNvPr id="15" name="TextBox 14"/>
            <p:cNvSpPr txBox="1"/>
            <p:nvPr/>
          </p:nvSpPr>
          <p:spPr>
            <a:xfrm>
              <a:off x="7499439" y="1132454"/>
              <a:ext cx="1213424" cy="827603"/>
            </a:xfrm>
            <a:prstGeom prst="rect">
              <a:avLst/>
            </a:prstGeom>
            <a:noFill/>
          </p:spPr>
          <p:txBody>
            <a:bodyPr wrap="square" rtlCol="0">
              <a:spAutoFit/>
            </a:bodyPr>
            <a:lstStyle/>
            <a:p>
              <a:pPr algn="ctr"/>
              <a:r>
                <a:rPr lang="en-US" sz="675" b="1" dirty="0"/>
                <a:t>Domain 7</a:t>
              </a:r>
            </a:p>
          </p:txBody>
        </p:sp>
        <p:sp>
          <p:nvSpPr>
            <p:cNvPr id="16" name="Cloud 15"/>
            <p:cNvSpPr/>
            <p:nvPr/>
          </p:nvSpPr>
          <p:spPr>
            <a:xfrm>
              <a:off x="6509257" y="2392218"/>
              <a:ext cx="2262348" cy="1233054"/>
            </a:xfrm>
            <a:prstGeom prst="cloud">
              <a:avLst/>
            </a:prstGeom>
            <a:solidFill>
              <a:schemeClr val="accent1">
                <a:alpha val="2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p>
          </p:txBody>
        </p:sp>
        <p:sp>
          <p:nvSpPr>
            <p:cNvPr id="17" name="TextBox 16"/>
            <p:cNvSpPr txBox="1"/>
            <p:nvPr/>
          </p:nvSpPr>
          <p:spPr>
            <a:xfrm>
              <a:off x="8254015" y="2553074"/>
              <a:ext cx="1563277" cy="541127"/>
            </a:xfrm>
            <a:prstGeom prst="rect">
              <a:avLst/>
            </a:prstGeom>
            <a:noFill/>
          </p:spPr>
          <p:txBody>
            <a:bodyPr wrap="square" rtlCol="0">
              <a:spAutoFit/>
            </a:bodyPr>
            <a:lstStyle/>
            <a:p>
              <a:pPr algn="ctr"/>
              <a:r>
                <a:rPr lang="en-US" sz="675" b="1" dirty="0"/>
                <a:t>Domain 6</a:t>
              </a:r>
            </a:p>
          </p:txBody>
        </p:sp>
        <p:sp>
          <p:nvSpPr>
            <p:cNvPr id="18" name="Cloud 17"/>
            <p:cNvSpPr/>
            <p:nvPr/>
          </p:nvSpPr>
          <p:spPr>
            <a:xfrm>
              <a:off x="3903744" y="1376004"/>
              <a:ext cx="2276513" cy="2064327"/>
            </a:xfrm>
            <a:prstGeom prst="cloud">
              <a:avLst/>
            </a:prstGeom>
            <a:solidFill>
              <a:schemeClr val="accent1">
                <a:alpha val="2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p>
          </p:txBody>
        </p:sp>
        <p:sp>
          <p:nvSpPr>
            <p:cNvPr id="19" name="TextBox 18"/>
            <p:cNvSpPr txBox="1"/>
            <p:nvPr/>
          </p:nvSpPr>
          <p:spPr>
            <a:xfrm>
              <a:off x="4304886" y="2924731"/>
              <a:ext cx="1213424" cy="827603"/>
            </a:xfrm>
            <a:prstGeom prst="rect">
              <a:avLst/>
            </a:prstGeom>
            <a:noFill/>
          </p:spPr>
          <p:txBody>
            <a:bodyPr wrap="square" rtlCol="0">
              <a:spAutoFit/>
            </a:bodyPr>
            <a:lstStyle/>
            <a:p>
              <a:pPr algn="ctr"/>
              <a:r>
                <a:rPr lang="en-US" sz="675" b="1" dirty="0"/>
                <a:t>Domain 3</a:t>
              </a:r>
            </a:p>
          </p:txBody>
        </p:sp>
        <p:sp>
          <p:nvSpPr>
            <p:cNvPr id="20" name="Cloud 19"/>
            <p:cNvSpPr/>
            <p:nvPr/>
          </p:nvSpPr>
          <p:spPr>
            <a:xfrm rot="21376642">
              <a:off x="3121563" y="3622518"/>
              <a:ext cx="3155442" cy="1381727"/>
            </a:xfrm>
            <a:prstGeom prst="cloud">
              <a:avLst/>
            </a:prstGeom>
            <a:solidFill>
              <a:schemeClr val="accent1">
                <a:alpha val="2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p>
          </p:txBody>
        </p:sp>
        <p:sp>
          <p:nvSpPr>
            <p:cNvPr id="21" name="TextBox 20"/>
            <p:cNvSpPr txBox="1"/>
            <p:nvPr/>
          </p:nvSpPr>
          <p:spPr>
            <a:xfrm>
              <a:off x="3713020" y="4547846"/>
              <a:ext cx="1213424" cy="827603"/>
            </a:xfrm>
            <a:prstGeom prst="rect">
              <a:avLst/>
            </a:prstGeom>
            <a:noFill/>
          </p:spPr>
          <p:txBody>
            <a:bodyPr wrap="square" rtlCol="0">
              <a:spAutoFit/>
            </a:bodyPr>
            <a:lstStyle/>
            <a:p>
              <a:pPr algn="ctr"/>
              <a:r>
                <a:rPr lang="en-US" sz="675" b="1" dirty="0"/>
                <a:t>Domain 4</a:t>
              </a:r>
            </a:p>
          </p:txBody>
        </p:sp>
      </p:grpSp>
      <p:sp>
        <p:nvSpPr>
          <p:cNvPr id="22" name="Rectangle 2"/>
          <p:cNvSpPr>
            <a:spLocks noChangeArrowheads="1"/>
          </p:cNvSpPr>
          <p:nvPr/>
        </p:nvSpPr>
        <p:spPr bwMode="auto">
          <a:xfrm>
            <a:off x="306978" y="3266958"/>
            <a:ext cx="15045948"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sp>
        <p:nvSpPr>
          <p:cNvPr id="24" name="Rectangle 4"/>
          <p:cNvSpPr>
            <a:spLocks noChangeArrowheads="1"/>
          </p:cNvSpPr>
          <p:nvPr/>
        </p:nvSpPr>
        <p:spPr bwMode="auto">
          <a:xfrm>
            <a:off x="5400658" y="3214258"/>
            <a:ext cx="21198202"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spTree>
    <p:extLst>
      <p:ext uri="{BB962C8B-B14F-4D97-AF65-F5344CB8AC3E}">
        <p14:creationId xmlns:p14="http://schemas.microsoft.com/office/powerpoint/2010/main" val="12045279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a:bodyPr>
          <a:lstStyle/>
          <a:p>
            <a:pPr algn="ctr"/>
            <a:r>
              <a:rPr lang="en-US" sz="2400" dirty="0"/>
              <a:t>Numerical experiments (2/3)</a:t>
            </a:r>
          </a:p>
        </p:txBody>
      </p:sp>
      <p:graphicFrame>
        <p:nvGraphicFramePr>
          <p:cNvPr id="23" name="Object 22"/>
          <p:cNvGraphicFramePr>
            <a:graphicFrameLocks noChangeAspect="1"/>
          </p:cNvGraphicFramePr>
          <p:nvPr>
            <p:extLst>
              <p:ext uri="{D42A27DB-BD31-4B8C-83A1-F6EECF244321}">
                <p14:modId xmlns:p14="http://schemas.microsoft.com/office/powerpoint/2010/main" val="40282616"/>
              </p:ext>
            </p:extLst>
          </p:nvPr>
        </p:nvGraphicFramePr>
        <p:xfrm>
          <a:off x="304800" y="1371600"/>
          <a:ext cx="3826247" cy="2411501"/>
        </p:xfrm>
        <a:graphic>
          <a:graphicData uri="http://schemas.openxmlformats.org/presentationml/2006/ole">
            <mc:AlternateContent xmlns:mc="http://schemas.openxmlformats.org/markup-compatibility/2006">
              <mc:Choice xmlns:v="urn:schemas-microsoft-com:vml" Requires="v">
                <p:oleObj spid="_x0000_s8250" name="Bitmap Image" r:id="rId3" imgW="8714286" imgH="5676190" progId="Paint.Picture">
                  <p:embed/>
                </p:oleObj>
              </mc:Choice>
              <mc:Fallback>
                <p:oleObj name="Bitmap Image" r:id="rId3" imgW="8714286" imgH="567619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3826247" cy="2411501"/>
                      </a:xfrm>
                      <a:prstGeom prst="rect">
                        <a:avLst/>
                      </a:prstGeom>
                      <a:noFill/>
                    </p:spPr>
                  </p:pic>
                </p:oleObj>
              </mc:Fallback>
            </mc:AlternateContent>
          </a:graphicData>
        </a:graphic>
      </p:graphicFrame>
      <p:sp>
        <p:nvSpPr>
          <p:cNvPr id="24" name="Rectangle 4"/>
          <p:cNvSpPr>
            <a:spLocks noChangeArrowheads="1"/>
          </p:cNvSpPr>
          <p:nvPr/>
        </p:nvSpPr>
        <p:spPr bwMode="auto">
          <a:xfrm>
            <a:off x="5400658" y="3214258"/>
            <a:ext cx="21198202"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25" name="Object 24"/>
          <p:cNvGraphicFramePr>
            <a:graphicFrameLocks noChangeAspect="1"/>
          </p:cNvGraphicFramePr>
          <p:nvPr>
            <p:extLst>
              <p:ext uri="{D42A27DB-BD31-4B8C-83A1-F6EECF244321}">
                <p14:modId xmlns:p14="http://schemas.microsoft.com/office/powerpoint/2010/main" val="2296537794"/>
              </p:ext>
            </p:extLst>
          </p:nvPr>
        </p:nvGraphicFramePr>
        <p:xfrm>
          <a:off x="5394662" y="1348620"/>
          <a:ext cx="3063803" cy="2434481"/>
        </p:xfrm>
        <a:graphic>
          <a:graphicData uri="http://schemas.openxmlformats.org/presentationml/2006/ole">
            <mc:AlternateContent xmlns:mc="http://schemas.openxmlformats.org/markup-compatibility/2006">
              <mc:Choice xmlns:v="urn:schemas-microsoft-com:vml" Requires="v">
                <p:oleObj spid="_x0000_s8251" name="Bitmap Image" r:id="rId5" imgW="6771429" imgH="5152381" progId="Paint.Picture">
                  <p:embed/>
                </p:oleObj>
              </mc:Choice>
              <mc:Fallback>
                <p:oleObj name="Bitmap Image" r:id="rId5" imgW="6771429" imgH="515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4662" y="1348620"/>
                        <a:ext cx="3063803" cy="2434481"/>
                      </a:xfrm>
                      <a:prstGeom prst="rect">
                        <a:avLst/>
                      </a:prstGeom>
                      <a:noFill/>
                    </p:spPr>
                  </p:pic>
                </p:oleObj>
              </mc:Fallback>
            </mc:AlternateContent>
          </a:graphicData>
        </a:graphic>
      </p:graphicFrame>
      <p:sp>
        <p:nvSpPr>
          <p:cNvPr id="26" name="Rectangle 25"/>
          <p:cNvSpPr/>
          <p:nvPr/>
        </p:nvSpPr>
        <p:spPr>
          <a:xfrm>
            <a:off x="6006955" y="1084670"/>
            <a:ext cx="2436950" cy="300082"/>
          </a:xfrm>
          <a:prstGeom prst="rect">
            <a:avLst/>
          </a:prstGeom>
        </p:spPr>
        <p:txBody>
          <a:bodyPr wrap="none">
            <a:spAutoFit/>
          </a:bodyPr>
          <a:lstStyle/>
          <a:p>
            <a:pPr algn="ctr"/>
            <a:r>
              <a:rPr lang="en-US" sz="1350" dirty="0">
                <a:solidFill>
                  <a:srgbClr val="000000"/>
                </a:solidFill>
                <a:latin typeface="Times New Roman" panose="02020603050405020304" pitchFamily="18" charset="0"/>
                <a:ea typeface="Batang" panose="02030600000101010101" pitchFamily="18" charset="-127"/>
              </a:rPr>
              <a:t>Relative accepted traffic volume</a:t>
            </a:r>
            <a:endParaRPr lang="en-US" sz="1350" dirty="0"/>
          </a:p>
        </p:txBody>
      </p:sp>
      <p:sp>
        <p:nvSpPr>
          <p:cNvPr id="27" name="Rectangle 26"/>
          <p:cNvSpPr/>
          <p:nvPr/>
        </p:nvSpPr>
        <p:spPr>
          <a:xfrm>
            <a:off x="1752166" y="1083992"/>
            <a:ext cx="1622560" cy="300082"/>
          </a:xfrm>
          <a:prstGeom prst="rect">
            <a:avLst/>
          </a:prstGeom>
        </p:spPr>
        <p:txBody>
          <a:bodyPr wrap="none">
            <a:spAutoFit/>
          </a:bodyPr>
          <a:lstStyle/>
          <a:p>
            <a:r>
              <a:rPr lang="en-US" sz="1350" dirty="0">
                <a:solidFill>
                  <a:srgbClr val="000000"/>
                </a:solidFill>
                <a:latin typeface="Times New Roman" panose="02020603050405020304" pitchFamily="18" charset="0"/>
                <a:ea typeface="Batang" panose="02030600000101010101" pitchFamily="18" charset="-127"/>
              </a:rPr>
              <a:t>Blocking probability</a:t>
            </a:r>
            <a:endParaRPr lang="en-US" sz="1350" dirty="0"/>
          </a:p>
        </p:txBody>
      </p:sp>
      <p:sp>
        <p:nvSpPr>
          <p:cNvPr id="2" name="Rectangle 1"/>
          <p:cNvSpPr/>
          <p:nvPr/>
        </p:nvSpPr>
        <p:spPr>
          <a:xfrm>
            <a:off x="317590" y="4285618"/>
            <a:ext cx="8643530" cy="715581"/>
          </a:xfrm>
          <a:prstGeom prst="rect">
            <a:avLst/>
          </a:prstGeom>
        </p:spPr>
        <p:txBody>
          <a:bodyPr wrap="square">
            <a:spAutoFit/>
          </a:bodyPr>
          <a:lstStyle/>
          <a:p>
            <a:pPr algn="just"/>
            <a:r>
              <a:rPr lang="en-US" sz="1350" dirty="0">
                <a:latin typeface="+mj-lt"/>
                <a:ea typeface="Times New Roman" panose="02020603050405020304" pitchFamily="18" charset="0"/>
              </a:rPr>
              <a:t>The results prove that the proposed solution outperforms the conventional GMPLS/PCE scheme. Our proposed solution significantly reduces the call loss probability; up to 40% (52%) smaller blocking probability can be obtained with </a:t>
            </a:r>
            <a:r>
              <a:rPr lang="en-US" sz="1350" i="1" dirty="0">
                <a:latin typeface="+mj-lt"/>
                <a:ea typeface="Times New Roman" panose="02020603050405020304" pitchFamily="18" charset="0"/>
              </a:rPr>
              <a:t>K</a:t>
            </a:r>
            <a:r>
              <a:rPr lang="en-US" sz="1350" dirty="0">
                <a:latin typeface="+mj-lt"/>
                <a:ea typeface="Times New Roman" panose="02020603050405020304" pitchFamily="18" charset="0"/>
              </a:rPr>
              <a:t>=1 (</a:t>
            </a:r>
            <a:r>
              <a:rPr lang="en-US" sz="1350" i="1" dirty="0">
                <a:latin typeface="+mj-lt"/>
                <a:ea typeface="Times New Roman" panose="02020603050405020304" pitchFamily="18" charset="0"/>
              </a:rPr>
              <a:t>K</a:t>
            </a:r>
            <a:r>
              <a:rPr lang="en-US" sz="1350" dirty="0">
                <a:latin typeface="+mj-lt"/>
                <a:ea typeface="Times New Roman" panose="02020603050405020304" pitchFamily="18" charset="0"/>
              </a:rPr>
              <a:t>=2) when the relative traffic load is 0.5 and MHT=1000</a:t>
            </a:r>
            <a:endParaRPr lang="en-US" sz="1350" dirty="0">
              <a:latin typeface="+mj-lt"/>
            </a:endParaRPr>
          </a:p>
        </p:txBody>
      </p:sp>
      <p:sp>
        <p:nvSpPr>
          <p:cNvPr id="5" name="Rectangle 4"/>
          <p:cNvSpPr/>
          <p:nvPr/>
        </p:nvSpPr>
        <p:spPr>
          <a:xfrm>
            <a:off x="317590" y="5138656"/>
            <a:ext cx="8643530" cy="715581"/>
          </a:xfrm>
          <a:prstGeom prst="rect">
            <a:avLst/>
          </a:prstGeom>
        </p:spPr>
        <p:txBody>
          <a:bodyPr wrap="square">
            <a:spAutoFit/>
          </a:bodyPr>
          <a:lstStyle/>
          <a:p>
            <a:pPr algn="just"/>
            <a:r>
              <a:rPr lang="en-US" sz="1350" dirty="0">
                <a:latin typeface="+mj-lt"/>
                <a:ea typeface="Times New Roman" panose="02020603050405020304" pitchFamily="18" charset="0"/>
              </a:rPr>
              <a:t>The proposed solution can accommodate at least 24% more traffic volume than does the conventional one. Performance of the proposed solution is improved as greater </a:t>
            </a:r>
            <a:r>
              <a:rPr lang="en-US" sz="1350" i="1" dirty="0">
                <a:latin typeface="+mj-lt"/>
                <a:ea typeface="Times New Roman" panose="02020603050405020304" pitchFamily="18" charset="0"/>
              </a:rPr>
              <a:t>K</a:t>
            </a:r>
            <a:r>
              <a:rPr lang="en-US" sz="1350" dirty="0">
                <a:latin typeface="+mj-lt"/>
                <a:ea typeface="Times New Roman" panose="02020603050405020304" pitchFamily="18" charset="0"/>
              </a:rPr>
              <a:t> is applied however, using larger </a:t>
            </a:r>
            <a:r>
              <a:rPr lang="en-US" sz="1350" i="1" dirty="0">
                <a:latin typeface="+mj-lt"/>
                <a:ea typeface="Times New Roman" panose="02020603050405020304" pitchFamily="18" charset="0"/>
              </a:rPr>
              <a:t>K</a:t>
            </a:r>
            <a:r>
              <a:rPr lang="en-US" sz="1350" dirty="0">
                <a:latin typeface="+mj-lt"/>
                <a:ea typeface="Times New Roman" panose="02020603050405020304" pitchFamily="18" charset="0"/>
              </a:rPr>
              <a:t> (more passive reservations per connection request) will increase signaling overhead.</a:t>
            </a:r>
            <a:endParaRPr lang="en-US" sz="1350" dirty="0">
              <a:latin typeface="+mj-lt"/>
            </a:endParaRPr>
          </a:p>
        </p:txBody>
      </p:sp>
    </p:spTree>
    <p:extLst>
      <p:ext uri="{BB962C8B-B14F-4D97-AF65-F5344CB8AC3E}">
        <p14:creationId xmlns:p14="http://schemas.microsoft.com/office/powerpoint/2010/main" val="30609285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a:bodyPr>
          <a:lstStyle/>
          <a:p>
            <a:pPr algn="ctr"/>
            <a:r>
              <a:rPr lang="en-US" sz="2400" dirty="0"/>
              <a:t>Numerical experiments (3/3)</a:t>
            </a:r>
          </a:p>
        </p:txBody>
      </p:sp>
      <p:sp>
        <p:nvSpPr>
          <p:cNvPr id="22" name="Rectangle 2"/>
          <p:cNvSpPr>
            <a:spLocks noChangeArrowheads="1"/>
          </p:cNvSpPr>
          <p:nvPr/>
        </p:nvSpPr>
        <p:spPr bwMode="auto">
          <a:xfrm>
            <a:off x="306978" y="3266958"/>
            <a:ext cx="15045948"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sp>
        <p:nvSpPr>
          <p:cNvPr id="24" name="Rectangle 4"/>
          <p:cNvSpPr>
            <a:spLocks noChangeArrowheads="1"/>
          </p:cNvSpPr>
          <p:nvPr/>
        </p:nvSpPr>
        <p:spPr bwMode="auto">
          <a:xfrm>
            <a:off x="5400658" y="3214258"/>
            <a:ext cx="21198202"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5" name="Object 4"/>
          <p:cNvGraphicFramePr>
            <a:graphicFrameLocks noChangeAspect="1"/>
          </p:cNvGraphicFramePr>
          <p:nvPr>
            <p:extLst/>
          </p:nvPr>
        </p:nvGraphicFramePr>
        <p:xfrm>
          <a:off x="137160" y="2098828"/>
          <a:ext cx="4057170" cy="2155372"/>
        </p:xfrm>
        <a:graphic>
          <a:graphicData uri="http://schemas.openxmlformats.org/presentationml/2006/ole">
            <mc:AlternateContent xmlns:mc="http://schemas.openxmlformats.org/markup-compatibility/2006">
              <mc:Choice xmlns:v="urn:schemas-microsoft-com:vml" Requires="v">
                <p:oleObj spid="_x0000_s9272" name="Bitmap Image" r:id="rId3" imgW="8345065" imgH="5447619" progId="Paint.Picture">
                  <p:embed/>
                </p:oleObj>
              </mc:Choice>
              <mc:Fallback>
                <p:oleObj name="Bitmap Image" r:id="rId3" imgW="8345065" imgH="544761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 y="2098828"/>
                        <a:ext cx="4057170" cy="2155372"/>
                      </a:xfrm>
                      <a:prstGeom prst="rect">
                        <a:avLst/>
                      </a:prstGeom>
                      <a:noFill/>
                    </p:spPr>
                  </p:pic>
                </p:oleObj>
              </mc:Fallback>
            </mc:AlternateContent>
          </a:graphicData>
        </a:graphic>
      </p:graphicFrame>
      <p:graphicFrame>
        <p:nvGraphicFramePr>
          <p:cNvPr id="29" name="Object 28"/>
          <p:cNvGraphicFramePr>
            <a:graphicFrameLocks noChangeAspect="1"/>
          </p:cNvGraphicFramePr>
          <p:nvPr>
            <p:extLst/>
          </p:nvPr>
        </p:nvGraphicFramePr>
        <p:xfrm>
          <a:off x="5059291" y="2113592"/>
          <a:ext cx="3903462" cy="2140608"/>
        </p:xfrm>
        <a:graphic>
          <a:graphicData uri="http://schemas.openxmlformats.org/presentationml/2006/ole">
            <mc:AlternateContent xmlns:mc="http://schemas.openxmlformats.org/markup-compatibility/2006">
              <mc:Choice xmlns:v="urn:schemas-microsoft-com:vml" Requires="v">
                <p:oleObj spid="_x0000_s9273" name="Bitmap Image" r:id="rId5" imgW="8523810" imgH="4704762" progId="Paint.Picture">
                  <p:embed/>
                </p:oleObj>
              </mc:Choice>
              <mc:Fallback>
                <p:oleObj name="Bitmap Image" r:id="rId5" imgW="8523810" imgH="4704762"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9291" y="2113592"/>
                        <a:ext cx="3903462" cy="2140608"/>
                      </a:xfrm>
                      <a:prstGeom prst="rect">
                        <a:avLst/>
                      </a:prstGeom>
                      <a:noFill/>
                    </p:spPr>
                  </p:pic>
                </p:oleObj>
              </mc:Fallback>
            </mc:AlternateContent>
          </a:graphicData>
        </a:graphic>
      </p:graphicFrame>
      <p:sp>
        <p:nvSpPr>
          <p:cNvPr id="30" name="Rectangle 29"/>
          <p:cNvSpPr/>
          <p:nvPr/>
        </p:nvSpPr>
        <p:spPr>
          <a:xfrm>
            <a:off x="137160" y="1749090"/>
            <a:ext cx="4386265" cy="300082"/>
          </a:xfrm>
          <a:prstGeom prst="rect">
            <a:avLst/>
          </a:prstGeom>
        </p:spPr>
        <p:txBody>
          <a:bodyPr wrap="none">
            <a:spAutoFit/>
          </a:bodyPr>
          <a:lstStyle/>
          <a:p>
            <a:r>
              <a:rPr lang="en-US" sz="1350" dirty="0">
                <a:solidFill>
                  <a:srgbClr val="000000"/>
                </a:solidFill>
                <a:latin typeface="Times New Roman" panose="02020603050405020304" pitchFamily="18" charset="0"/>
                <a:ea typeface="Batang" panose="02030600000101010101" pitchFamily="18" charset="-127"/>
              </a:rPr>
              <a:t>Blocking probability under different traffic data rate patterns</a:t>
            </a:r>
            <a:endParaRPr lang="en-US" sz="1350" dirty="0"/>
          </a:p>
        </p:txBody>
      </p:sp>
      <p:sp>
        <p:nvSpPr>
          <p:cNvPr id="31" name="Rectangle 30"/>
          <p:cNvSpPr/>
          <p:nvPr/>
        </p:nvSpPr>
        <p:spPr>
          <a:xfrm>
            <a:off x="5119633" y="1749090"/>
            <a:ext cx="3889270" cy="300082"/>
          </a:xfrm>
          <a:prstGeom prst="rect">
            <a:avLst/>
          </a:prstGeom>
        </p:spPr>
        <p:txBody>
          <a:bodyPr wrap="none">
            <a:spAutoFit/>
          </a:bodyPr>
          <a:lstStyle/>
          <a:p>
            <a:r>
              <a:rPr lang="en-US" sz="1350" dirty="0">
                <a:solidFill>
                  <a:srgbClr val="000000"/>
                </a:solidFill>
                <a:latin typeface="Times New Roman" panose="02020603050405020304" pitchFamily="18" charset="0"/>
                <a:ea typeface="Batang" panose="02030600000101010101" pitchFamily="18" charset="-127"/>
              </a:rPr>
              <a:t>Relative accepted traffic volume at 1% blocking ratio</a:t>
            </a:r>
            <a:endParaRPr lang="en-US" sz="1350" dirty="0"/>
          </a:p>
        </p:txBody>
      </p:sp>
      <p:sp>
        <p:nvSpPr>
          <p:cNvPr id="32" name="Rectangle 31"/>
          <p:cNvSpPr/>
          <p:nvPr/>
        </p:nvSpPr>
        <p:spPr>
          <a:xfrm>
            <a:off x="209822" y="4341703"/>
            <a:ext cx="8667206" cy="1600438"/>
          </a:xfrm>
          <a:prstGeom prst="rect">
            <a:avLst/>
          </a:prstGeom>
        </p:spPr>
        <p:txBody>
          <a:bodyPr wrap="square">
            <a:spAutoFit/>
          </a:bodyPr>
          <a:lstStyle/>
          <a:p>
            <a:r>
              <a:rPr lang="en-US" sz="1400" dirty="0">
                <a:latin typeface="+mj-lt"/>
                <a:ea typeface="Times New Roman" panose="02020603050405020304" pitchFamily="18" charset="0"/>
              </a:rPr>
              <a:t>Due to reduced requirements on network resources (fewer spectrum slots) of lower data rate requests, both the proposed and the conventional schemes provide lower blocking probability when the low data rate request portion is increased. </a:t>
            </a:r>
          </a:p>
          <a:p>
            <a:endParaRPr lang="en-US" sz="1400" dirty="0">
              <a:latin typeface="+mj-lt"/>
              <a:ea typeface="Times New Roman" panose="02020603050405020304" pitchFamily="18" charset="0"/>
            </a:endParaRPr>
          </a:p>
          <a:p>
            <a:r>
              <a:rPr lang="en-US" sz="1400" dirty="0">
                <a:latin typeface="+mj-lt"/>
                <a:ea typeface="Times New Roman" panose="02020603050405020304" pitchFamily="18" charset="0"/>
              </a:rPr>
              <a:t>It was also verified that our proposed solution always offers better performance than does the conventional scheme; i.e. at the blocking ratio of 1%, even with </a:t>
            </a:r>
            <a:r>
              <a:rPr lang="en-US" sz="1400" i="1" dirty="0">
                <a:latin typeface="+mj-lt"/>
                <a:ea typeface="Times New Roman" panose="02020603050405020304" pitchFamily="18" charset="0"/>
              </a:rPr>
              <a:t>K</a:t>
            </a:r>
            <a:r>
              <a:rPr lang="en-US" sz="1400" dirty="0">
                <a:latin typeface="+mj-lt"/>
                <a:ea typeface="Times New Roman" panose="02020603050405020304" pitchFamily="18" charset="0"/>
              </a:rPr>
              <a:t>=1, more than 22% additional traffic volume can be accepted by using the proposed scheme.</a:t>
            </a:r>
            <a:endParaRPr lang="en-US" sz="1400" dirty="0">
              <a:latin typeface="+mj-lt"/>
            </a:endParaRPr>
          </a:p>
        </p:txBody>
      </p:sp>
    </p:spTree>
    <p:extLst>
      <p:ext uri="{BB962C8B-B14F-4D97-AF65-F5344CB8AC3E}">
        <p14:creationId xmlns:p14="http://schemas.microsoft.com/office/powerpoint/2010/main" val="34339193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AutoShape 25"/>
          <p:cNvSpPr>
            <a:spLocks noChangeArrowheads="1"/>
          </p:cNvSpPr>
          <p:nvPr/>
        </p:nvSpPr>
        <p:spPr bwMode="auto">
          <a:xfrm>
            <a:off x="0" y="1600200"/>
            <a:ext cx="3886200" cy="4349750"/>
          </a:xfrm>
          <a:prstGeom prst="cloudCallout">
            <a:avLst>
              <a:gd name="adj1" fmla="val -38315"/>
              <a:gd name="adj2" fmla="val 27417"/>
            </a:avLst>
          </a:prstGeom>
          <a:solidFill>
            <a:srgbClr val="FFFAE5"/>
          </a:solidFill>
          <a:ln w="3175">
            <a:solidFill>
              <a:schemeClr val="tx1"/>
            </a:solidFill>
            <a:round/>
            <a:headEnd/>
            <a:tailEnd/>
          </a:ln>
        </p:spPr>
        <p:txBody>
          <a:bodyPr wrap="none" anchor="ctr"/>
          <a:lstStyle/>
          <a:p>
            <a:pPr algn="ctr"/>
            <a:endParaRPr lang="en-US" sz="1000" dirty="0"/>
          </a:p>
        </p:txBody>
      </p:sp>
      <p:sp>
        <p:nvSpPr>
          <p:cNvPr id="63491" name="Line 2"/>
          <p:cNvSpPr>
            <a:spLocks noChangeShapeType="1"/>
          </p:cNvSpPr>
          <p:nvPr/>
        </p:nvSpPr>
        <p:spPr bwMode="auto">
          <a:xfrm flipH="1" flipV="1">
            <a:off x="2274888" y="3729038"/>
            <a:ext cx="569912" cy="80962"/>
          </a:xfrm>
          <a:prstGeom prst="line">
            <a:avLst/>
          </a:prstGeom>
          <a:noFill/>
          <a:ln w="28575">
            <a:solidFill>
              <a:srgbClr val="FF0066"/>
            </a:solidFill>
            <a:round/>
            <a:headEnd/>
            <a:tailEnd/>
          </a:ln>
        </p:spPr>
        <p:txBody>
          <a:bodyPr wrap="none" anchor="ctr"/>
          <a:lstStyle/>
          <a:p>
            <a:endParaRPr lang="en-US"/>
          </a:p>
        </p:txBody>
      </p:sp>
      <p:sp>
        <p:nvSpPr>
          <p:cNvPr id="63492" name="Line 3"/>
          <p:cNvSpPr>
            <a:spLocks noChangeShapeType="1"/>
          </p:cNvSpPr>
          <p:nvPr/>
        </p:nvSpPr>
        <p:spPr bwMode="auto">
          <a:xfrm flipH="1" flipV="1">
            <a:off x="1889125" y="3905250"/>
            <a:ext cx="84138" cy="830263"/>
          </a:xfrm>
          <a:prstGeom prst="line">
            <a:avLst/>
          </a:prstGeom>
          <a:noFill/>
          <a:ln w="28575">
            <a:solidFill>
              <a:srgbClr val="FF0066"/>
            </a:solidFill>
            <a:round/>
            <a:headEnd/>
            <a:tailEnd/>
          </a:ln>
        </p:spPr>
        <p:txBody>
          <a:bodyPr wrap="none" anchor="ctr"/>
          <a:lstStyle/>
          <a:p>
            <a:endParaRPr lang="en-US"/>
          </a:p>
        </p:txBody>
      </p:sp>
      <p:sp>
        <p:nvSpPr>
          <p:cNvPr id="63493" name="Line 4"/>
          <p:cNvSpPr>
            <a:spLocks noChangeShapeType="1"/>
          </p:cNvSpPr>
          <p:nvPr/>
        </p:nvSpPr>
        <p:spPr bwMode="auto">
          <a:xfrm flipH="1" flipV="1">
            <a:off x="957263" y="3524250"/>
            <a:ext cx="568325" cy="80963"/>
          </a:xfrm>
          <a:prstGeom prst="line">
            <a:avLst/>
          </a:prstGeom>
          <a:noFill/>
          <a:ln w="28575">
            <a:solidFill>
              <a:srgbClr val="FF0066"/>
            </a:solidFill>
            <a:round/>
            <a:headEnd/>
            <a:tailEnd/>
          </a:ln>
        </p:spPr>
        <p:txBody>
          <a:bodyPr wrap="none" anchor="ctr"/>
          <a:lstStyle/>
          <a:p>
            <a:endParaRPr lang="en-US"/>
          </a:p>
        </p:txBody>
      </p:sp>
      <p:sp>
        <p:nvSpPr>
          <p:cNvPr id="63494" name="Line 5"/>
          <p:cNvSpPr>
            <a:spLocks noChangeShapeType="1"/>
          </p:cNvSpPr>
          <p:nvPr/>
        </p:nvSpPr>
        <p:spPr bwMode="auto">
          <a:xfrm flipV="1">
            <a:off x="1925638" y="2747963"/>
            <a:ext cx="23812" cy="708025"/>
          </a:xfrm>
          <a:prstGeom prst="line">
            <a:avLst/>
          </a:prstGeom>
          <a:noFill/>
          <a:ln w="28575">
            <a:solidFill>
              <a:srgbClr val="FF0066"/>
            </a:solidFill>
            <a:round/>
            <a:headEnd/>
            <a:tailEnd/>
          </a:ln>
        </p:spPr>
        <p:txBody>
          <a:bodyPr wrap="none" anchor="ctr"/>
          <a:lstStyle/>
          <a:p>
            <a:endParaRPr lang="en-US"/>
          </a:p>
        </p:txBody>
      </p:sp>
      <p:sp>
        <p:nvSpPr>
          <p:cNvPr id="63495" name="Line 6"/>
          <p:cNvSpPr>
            <a:spLocks noChangeShapeType="1"/>
          </p:cNvSpPr>
          <p:nvPr/>
        </p:nvSpPr>
        <p:spPr bwMode="auto">
          <a:xfrm flipV="1">
            <a:off x="633413" y="2479675"/>
            <a:ext cx="1473200" cy="958850"/>
          </a:xfrm>
          <a:prstGeom prst="line">
            <a:avLst/>
          </a:prstGeom>
          <a:noFill/>
          <a:ln w="28575">
            <a:solidFill>
              <a:schemeClr val="tx1"/>
            </a:solidFill>
            <a:round/>
            <a:headEnd/>
            <a:tailEnd/>
          </a:ln>
        </p:spPr>
        <p:txBody>
          <a:bodyPr wrap="none" anchor="ctr"/>
          <a:lstStyle/>
          <a:p>
            <a:endParaRPr lang="en-US"/>
          </a:p>
        </p:txBody>
      </p:sp>
      <p:sp>
        <p:nvSpPr>
          <p:cNvPr id="63496" name="Line 7"/>
          <p:cNvSpPr>
            <a:spLocks noChangeShapeType="1"/>
          </p:cNvSpPr>
          <p:nvPr/>
        </p:nvSpPr>
        <p:spPr bwMode="auto">
          <a:xfrm flipV="1">
            <a:off x="1920875" y="3911600"/>
            <a:ext cx="1182688" cy="1222375"/>
          </a:xfrm>
          <a:prstGeom prst="line">
            <a:avLst/>
          </a:prstGeom>
          <a:noFill/>
          <a:ln w="28575">
            <a:solidFill>
              <a:schemeClr val="tx1"/>
            </a:solidFill>
            <a:round/>
            <a:headEnd/>
            <a:tailEnd/>
          </a:ln>
        </p:spPr>
        <p:txBody>
          <a:bodyPr wrap="none" anchor="ctr"/>
          <a:lstStyle/>
          <a:p>
            <a:endParaRPr lang="en-US"/>
          </a:p>
        </p:txBody>
      </p:sp>
      <p:sp>
        <p:nvSpPr>
          <p:cNvPr id="63497" name="Line 8"/>
          <p:cNvSpPr>
            <a:spLocks noChangeShapeType="1"/>
          </p:cNvSpPr>
          <p:nvPr/>
        </p:nvSpPr>
        <p:spPr bwMode="auto">
          <a:xfrm>
            <a:off x="587375" y="3432175"/>
            <a:ext cx="1374775" cy="1716088"/>
          </a:xfrm>
          <a:prstGeom prst="line">
            <a:avLst/>
          </a:prstGeom>
          <a:noFill/>
          <a:ln w="28575">
            <a:solidFill>
              <a:schemeClr val="tx1"/>
            </a:solidFill>
            <a:round/>
            <a:headEnd/>
            <a:tailEnd/>
          </a:ln>
        </p:spPr>
        <p:txBody>
          <a:bodyPr wrap="none" anchor="ctr"/>
          <a:lstStyle/>
          <a:p>
            <a:endParaRPr lang="en-US"/>
          </a:p>
        </p:txBody>
      </p:sp>
      <p:sp>
        <p:nvSpPr>
          <p:cNvPr id="63498" name="Line 9"/>
          <p:cNvSpPr>
            <a:spLocks noChangeShapeType="1"/>
          </p:cNvSpPr>
          <p:nvPr/>
        </p:nvSpPr>
        <p:spPr bwMode="auto">
          <a:xfrm>
            <a:off x="2098675" y="2503488"/>
            <a:ext cx="977900" cy="1377950"/>
          </a:xfrm>
          <a:prstGeom prst="line">
            <a:avLst/>
          </a:prstGeom>
          <a:noFill/>
          <a:ln w="28575">
            <a:solidFill>
              <a:schemeClr val="tx1"/>
            </a:solidFill>
            <a:round/>
            <a:headEnd/>
            <a:tailEnd/>
          </a:ln>
        </p:spPr>
        <p:txBody>
          <a:bodyPr wrap="none" anchor="ctr"/>
          <a:lstStyle/>
          <a:p>
            <a:endParaRPr lang="en-US"/>
          </a:p>
        </p:txBody>
      </p:sp>
      <p:sp>
        <p:nvSpPr>
          <p:cNvPr id="63499" name="Rectangle 10"/>
          <p:cNvSpPr>
            <a:spLocks noGrp="1" noChangeArrowheads="1"/>
          </p:cNvSpPr>
          <p:nvPr>
            <p:ph type="title"/>
          </p:nvPr>
        </p:nvSpPr>
        <p:spPr bwMode="auto">
          <a:xfrm>
            <a:off x="-228600" y="0"/>
            <a:ext cx="9372600" cy="4572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n-US" dirty="0" smtClean="0">
                <a:ea typeface="ＭＳ Ｐゴシック" pitchFamily="34" charset="-128"/>
              </a:rPr>
              <a:t>Centralized + Distributed  Control &amp; Management</a:t>
            </a:r>
            <a:br>
              <a:rPr lang="en-US" dirty="0" smtClean="0">
                <a:ea typeface="ＭＳ Ｐゴシック" pitchFamily="34" charset="-128"/>
              </a:rPr>
            </a:br>
            <a:r>
              <a:rPr lang="en-US" sz="2400" dirty="0" smtClean="0">
                <a:ea typeface="ＭＳ Ｐゴシック" pitchFamily="34" charset="-128"/>
              </a:rPr>
              <a:t>(from 1997 Optical Label Switching </a:t>
            </a:r>
            <a:r>
              <a:rPr lang="en-US" sz="2400" dirty="0" err="1" smtClean="0">
                <a:ea typeface="ＭＳ Ｐゴシック" pitchFamily="34" charset="-128"/>
              </a:rPr>
              <a:t>SJBYoo</a:t>
            </a:r>
            <a:r>
              <a:rPr lang="en-US" sz="2400" dirty="0" smtClean="0">
                <a:ea typeface="ＭＳ Ｐゴシック" pitchFamily="34" charset="-128"/>
              </a:rPr>
              <a:t>)</a:t>
            </a:r>
            <a:endParaRPr lang="en-US" dirty="0" smtClean="0">
              <a:ea typeface="ＭＳ Ｐゴシック" pitchFamily="34" charset="-128"/>
            </a:endParaRPr>
          </a:p>
        </p:txBody>
      </p:sp>
      <p:sp>
        <p:nvSpPr>
          <p:cNvPr id="4456460" name="Rectangle 12"/>
          <p:cNvSpPr>
            <a:spLocks noGrp="1" noChangeArrowheads="1"/>
          </p:cNvSpPr>
          <p:nvPr>
            <p:ph type="body" sz="half" idx="2"/>
          </p:nvPr>
        </p:nvSpPr>
        <p:spPr bwMode="auto">
          <a:xfrm>
            <a:off x="3352800" y="869950"/>
            <a:ext cx="6096000" cy="4768850"/>
          </a:xfrm>
          <a:noFill/>
          <a:ln>
            <a:miter lim="800000"/>
            <a:headEnd/>
            <a:tailEnd/>
          </a:ln>
        </p:spPr>
        <p:txBody>
          <a:bodyPr vert="horz" wrap="square" lIns="91440" tIns="45720" rIns="91440" bIns="45720" numCol="1" anchor="t" anchorCtr="0" compatLnSpc="1">
            <a:prstTxWarp prst="textNoShape">
              <a:avLst/>
            </a:prstTxWarp>
            <a:noAutofit/>
          </a:bodyPr>
          <a:lstStyle/>
          <a:p>
            <a:pPr marL="233363" indent="-233363">
              <a:lnSpc>
                <a:spcPct val="90000"/>
              </a:lnSpc>
            </a:pPr>
            <a:r>
              <a:rPr lang="en-US" sz="2800" b="1" dirty="0" smtClean="0">
                <a:solidFill>
                  <a:srgbClr val="C00000"/>
                </a:solidFill>
                <a:ea typeface="ＭＳ Ｐゴシック" pitchFamily="34" charset="-128"/>
              </a:rPr>
              <a:t>Brain: </a:t>
            </a:r>
            <a:r>
              <a:rPr lang="en-US" sz="2800" b="1" dirty="0" err="1" smtClean="0">
                <a:solidFill>
                  <a:srgbClr val="C00000"/>
                </a:solidFill>
                <a:ea typeface="ＭＳ Ｐゴシック" pitchFamily="34" charset="-128"/>
              </a:rPr>
              <a:t>Interelement</a:t>
            </a:r>
            <a:r>
              <a:rPr lang="en-US" sz="2800" b="1" dirty="0" smtClean="0">
                <a:solidFill>
                  <a:srgbClr val="C00000"/>
                </a:solidFill>
                <a:ea typeface="ＭＳ Ｐゴシック" pitchFamily="34" charset="-128"/>
              </a:rPr>
              <a:t> Control (out-of-band DCC)</a:t>
            </a:r>
          </a:p>
          <a:p>
            <a:pPr marL="576263" lvl="1" indent="-228600">
              <a:lnSpc>
                <a:spcPct val="90000"/>
              </a:lnSpc>
            </a:pPr>
            <a:r>
              <a:rPr lang="en-US" sz="2400" b="1" dirty="0" smtClean="0">
                <a:ea typeface="ＭＳ Ｐゴシック" pitchFamily="34" charset="-128"/>
              </a:rPr>
              <a:t>Slow but elaborate</a:t>
            </a:r>
          </a:p>
          <a:p>
            <a:pPr marL="576263" lvl="1" indent="-228600">
              <a:lnSpc>
                <a:spcPct val="90000"/>
              </a:lnSpc>
            </a:pPr>
            <a:r>
              <a:rPr lang="en-US" sz="2400" b="1" dirty="0" smtClean="0">
                <a:ea typeface="ＭＳ Ｐゴシック" pitchFamily="34" charset="-128"/>
              </a:rPr>
              <a:t>Performance monitoring based on labels</a:t>
            </a:r>
          </a:p>
          <a:p>
            <a:pPr marL="576263" lvl="1" indent="-228600">
              <a:lnSpc>
                <a:spcPct val="90000"/>
              </a:lnSpc>
            </a:pPr>
            <a:r>
              <a:rPr lang="en-US" sz="2400" b="1" dirty="0" smtClean="0">
                <a:ea typeface="ＭＳ Ｐゴシック" pitchFamily="34" charset="-128"/>
              </a:rPr>
              <a:t>Anomaly detection</a:t>
            </a:r>
          </a:p>
          <a:p>
            <a:pPr marL="576263" lvl="1" indent="-228600">
              <a:lnSpc>
                <a:spcPct val="90000"/>
              </a:lnSpc>
            </a:pPr>
            <a:r>
              <a:rPr lang="en-US" sz="2400" b="1" dirty="0" smtClean="0">
                <a:ea typeface="ＭＳ Ｐゴシック" pitchFamily="34" charset="-128"/>
              </a:rPr>
              <a:t>Overall view of network (topology)</a:t>
            </a:r>
          </a:p>
          <a:p>
            <a:pPr marL="576263" lvl="1" indent="-228600">
              <a:lnSpc>
                <a:spcPct val="90000"/>
              </a:lnSpc>
            </a:pPr>
            <a:r>
              <a:rPr lang="en-US" sz="2400" b="1" dirty="0" smtClean="0">
                <a:ea typeface="ＭＳ Ｐゴシック" pitchFamily="34" charset="-128"/>
              </a:rPr>
              <a:t>Listens and instructs the Reflex</a:t>
            </a:r>
          </a:p>
          <a:p>
            <a:pPr marL="233363" indent="-233363">
              <a:lnSpc>
                <a:spcPct val="90000"/>
              </a:lnSpc>
            </a:pPr>
            <a:r>
              <a:rPr lang="en-US" sz="2800" b="1" dirty="0" smtClean="0">
                <a:solidFill>
                  <a:srgbClr val="0000CC"/>
                </a:solidFill>
                <a:ea typeface="ＭＳ Ｐゴシック" pitchFamily="34" charset="-128"/>
              </a:rPr>
              <a:t>Reflex: Distributed Control (in-band DWDM, Label based)</a:t>
            </a:r>
          </a:p>
          <a:p>
            <a:pPr marL="576263" lvl="1" indent="-228600">
              <a:lnSpc>
                <a:spcPct val="90000"/>
              </a:lnSpc>
            </a:pPr>
            <a:r>
              <a:rPr lang="en-US" sz="2400" b="1" dirty="0" smtClean="0">
                <a:ea typeface="ＭＳ Ｐゴシック" pitchFamily="34" charset="-128"/>
              </a:rPr>
              <a:t>Rapid and reflex-like</a:t>
            </a:r>
          </a:p>
          <a:p>
            <a:pPr marL="576263" lvl="1" indent="-228600">
              <a:lnSpc>
                <a:spcPct val="90000"/>
              </a:lnSpc>
            </a:pPr>
            <a:r>
              <a:rPr lang="en-US" sz="2400" b="1" dirty="0" smtClean="0">
                <a:ea typeface="ＭＳ Ｐゴシック" pitchFamily="34" charset="-128"/>
              </a:rPr>
              <a:t>Packet forwarding</a:t>
            </a:r>
          </a:p>
          <a:p>
            <a:pPr marL="576263" lvl="1" indent="-228600">
              <a:lnSpc>
                <a:spcPct val="90000"/>
              </a:lnSpc>
            </a:pPr>
            <a:r>
              <a:rPr lang="en-US" sz="2400" b="1" dirty="0" smtClean="0">
                <a:ea typeface="ＭＳ Ｐゴシック" pitchFamily="34" charset="-128"/>
              </a:rPr>
              <a:t>Anomaly detection </a:t>
            </a:r>
          </a:p>
          <a:p>
            <a:pPr marL="576263" lvl="1" indent="-228600">
              <a:lnSpc>
                <a:spcPct val="90000"/>
              </a:lnSpc>
            </a:pPr>
            <a:r>
              <a:rPr lang="en-US" sz="2400" b="1" dirty="0" smtClean="0">
                <a:ea typeface="ＭＳ Ｐゴシック" pitchFamily="34" charset="-128"/>
              </a:rPr>
              <a:t>Communicates with the Brain</a:t>
            </a:r>
          </a:p>
        </p:txBody>
      </p:sp>
      <p:sp>
        <p:nvSpPr>
          <p:cNvPr id="63501" name="Oval 13"/>
          <p:cNvSpPr>
            <a:spLocks noChangeArrowheads="1"/>
          </p:cNvSpPr>
          <p:nvPr/>
        </p:nvSpPr>
        <p:spPr bwMode="auto">
          <a:xfrm>
            <a:off x="1366838" y="3195638"/>
            <a:ext cx="1092200" cy="976312"/>
          </a:xfrm>
          <a:prstGeom prst="ellipse">
            <a:avLst/>
          </a:prstGeom>
          <a:solidFill>
            <a:srgbClr val="FEDBA8"/>
          </a:solidFill>
          <a:ln w="12700">
            <a:noFill/>
            <a:round/>
            <a:headEnd/>
            <a:tailEnd/>
          </a:ln>
        </p:spPr>
        <p:txBody>
          <a:bodyPr wrap="none" anchor="ctr"/>
          <a:lstStyle/>
          <a:p>
            <a:r>
              <a:rPr lang="en-US" sz="1400" i="1" dirty="0"/>
              <a:t>Network </a:t>
            </a:r>
          </a:p>
          <a:p>
            <a:r>
              <a:rPr lang="en-US" sz="1400" i="1" dirty="0"/>
              <a:t>Control and </a:t>
            </a:r>
          </a:p>
          <a:p>
            <a:r>
              <a:rPr lang="en-US" sz="1400" i="1" dirty="0"/>
              <a:t>Management</a:t>
            </a:r>
          </a:p>
        </p:txBody>
      </p:sp>
      <p:sp>
        <p:nvSpPr>
          <p:cNvPr id="63502" name="AutoShape 14"/>
          <p:cNvSpPr>
            <a:spLocks noChangeArrowheads="1"/>
          </p:cNvSpPr>
          <p:nvPr/>
        </p:nvSpPr>
        <p:spPr bwMode="auto">
          <a:xfrm>
            <a:off x="1677988" y="2076450"/>
            <a:ext cx="823912" cy="835025"/>
          </a:xfrm>
          <a:prstGeom prst="diamond">
            <a:avLst/>
          </a:prstGeom>
          <a:solidFill>
            <a:srgbClr val="85A2FF"/>
          </a:solidFill>
          <a:ln w="12700">
            <a:noFill/>
            <a:miter lim="800000"/>
            <a:headEnd/>
            <a:tailEnd/>
          </a:ln>
        </p:spPr>
        <p:txBody>
          <a:bodyPr wrap="none" anchor="ctr"/>
          <a:lstStyle/>
          <a:p>
            <a:endParaRPr lang="en-US"/>
          </a:p>
        </p:txBody>
      </p:sp>
      <p:sp>
        <p:nvSpPr>
          <p:cNvPr id="63503" name="AutoShape 15"/>
          <p:cNvSpPr>
            <a:spLocks noChangeArrowheads="1"/>
          </p:cNvSpPr>
          <p:nvPr/>
        </p:nvSpPr>
        <p:spPr bwMode="auto">
          <a:xfrm>
            <a:off x="2687638" y="3527425"/>
            <a:ext cx="825500" cy="835025"/>
          </a:xfrm>
          <a:prstGeom prst="diamond">
            <a:avLst/>
          </a:prstGeom>
          <a:solidFill>
            <a:srgbClr val="85A2FF"/>
          </a:solidFill>
          <a:ln w="12700">
            <a:noFill/>
            <a:miter lim="800000"/>
            <a:headEnd/>
            <a:tailEnd/>
          </a:ln>
        </p:spPr>
        <p:txBody>
          <a:bodyPr wrap="none" anchor="ctr"/>
          <a:lstStyle/>
          <a:p>
            <a:endParaRPr lang="en-US"/>
          </a:p>
        </p:txBody>
      </p:sp>
      <p:sp>
        <p:nvSpPr>
          <p:cNvPr id="63504" name="AutoShape 16"/>
          <p:cNvSpPr>
            <a:spLocks noChangeArrowheads="1"/>
          </p:cNvSpPr>
          <p:nvPr/>
        </p:nvSpPr>
        <p:spPr bwMode="auto">
          <a:xfrm>
            <a:off x="180975" y="3068638"/>
            <a:ext cx="823913" cy="835025"/>
          </a:xfrm>
          <a:prstGeom prst="diamond">
            <a:avLst/>
          </a:prstGeom>
          <a:solidFill>
            <a:srgbClr val="85A2FF"/>
          </a:solidFill>
          <a:ln w="12700">
            <a:noFill/>
            <a:miter lim="800000"/>
            <a:headEnd/>
            <a:tailEnd/>
          </a:ln>
        </p:spPr>
        <p:txBody>
          <a:bodyPr wrap="none" anchor="ctr"/>
          <a:lstStyle/>
          <a:p>
            <a:endParaRPr lang="en-US"/>
          </a:p>
        </p:txBody>
      </p:sp>
      <p:sp>
        <p:nvSpPr>
          <p:cNvPr id="63505" name="AutoShape 17"/>
          <p:cNvSpPr>
            <a:spLocks noChangeArrowheads="1"/>
          </p:cNvSpPr>
          <p:nvPr/>
        </p:nvSpPr>
        <p:spPr bwMode="auto">
          <a:xfrm>
            <a:off x="1495425" y="4686300"/>
            <a:ext cx="823913" cy="835025"/>
          </a:xfrm>
          <a:prstGeom prst="diamond">
            <a:avLst/>
          </a:prstGeom>
          <a:solidFill>
            <a:srgbClr val="85A2FF"/>
          </a:solidFill>
          <a:ln w="12700">
            <a:noFill/>
            <a:miter lim="800000"/>
            <a:headEnd/>
            <a:tailEnd/>
          </a:ln>
        </p:spPr>
        <p:txBody>
          <a:bodyPr wrap="none" anchor="ctr"/>
          <a:lstStyle/>
          <a:p>
            <a:endParaRPr lang="en-US"/>
          </a:p>
        </p:txBody>
      </p:sp>
      <p:sp>
        <p:nvSpPr>
          <p:cNvPr id="63506" name="Oval 18"/>
          <p:cNvSpPr>
            <a:spLocks noChangeArrowheads="1"/>
          </p:cNvSpPr>
          <p:nvPr/>
        </p:nvSpPr>
        <p:spPr bwMode="auto">
          <a:xfrm>
            <a:off x="306388" y="3144838"/>
            <a:ext cx="177800" cy="169862"/>
          </a:xfrm>
          <a:prstGeom prst="ellipse">
            <a:avLst/>
          </a:prstGeom>
          <a:solidFill>
            <a:schemeClr val="accent1"/>
          </a:solidFill>
          <a:ln w="12700">
            <a:noFill/>
            <a:round/>
            <a:headEnd/>
            <a:tailEnd/>
          </a:ln>
        </p:spPr>
        <p:txBody>
          <a:bodyPr wrap="none" anchor="ctr"/>
          <a:lstStyle/>
          <a:p>
            <a:endParaRPr lang="en-US"/>
          </a:p>
        </p:txBody>
      </p:sp>
      <p:sp>
        <p:nvSpPr>
          <p:cNvPr id="63507" name="Oval 19"/>
          <p:cNvSpPr>
            <a:spLocks noChangeArrowheads="1"/>
          </p:cNvSpPr>
          <p:nvPr/>
        </p:nvSpPr>
        <p:spPr bwMode="auto">
          <a:xfrm>
            <a:off x="450850" y="3308350"/>
            <a:ext cx="177800" cy="169863"/>
          </a:xfrm>
          <a:prstGeom prst="ellipse">
            <a:avLst/>
          </a:prstGeom>
          <a:solidFill>
            <a:srgbClr val="66FF33"/>
          </a:solidFill>
          <a:ln w="12700">
            <a:noFill/>
            <a:round/>
            <a:headEnd/>
            <a:tailEnd/>
          </a:ln>
        </p:spPr>
        <p:txBody>
          <a:bodyPr wrap="none" anchor="ctr"/>
          <a:lstStyle/>
          <a:p>
            <a:endParaRPr lang="en-US"/>
          </a:p>
        </p:txBody>
      </p:sp>
      <p:sp>
        <p:nvSpPr>
          <p:cNvPr id="63508" name="Oval 20"/>
          <p:cNvSpPr>
            <a:spLocks noChangeArrowheads="1"/>
          </p:cNvSpPr>
          <p:nvPr/>
        </p:nvSpPr>
        <p:spPr bwMode="auto">
          <a:xfrm>
            <a:off x="595313" y="3471863"/>
            <a:ext cx="179387" cy="169862"/>
          </a:xfrm>
          <a:prstGeom prst="ellipse">
            <a:avLst/>
          </a:prstGeom>
          <a:solidFill>
            <a:srgbClr val="003399"/>
          </a:solidFill>
          <a:ln w="12700">
            <a:noFill/>
            <a:round/>
            <a:headEnd/>
            <a:tailEnd/>
          </a:ln>
        </p:spPr>
        <p:txBody>
          <a:bodyPr wrap="none" anchor="ctr"/>
          <a:lstStyle/>
          <a:p>
            <a:endParaRPr lang="en-US"/>
          </a:p>
        </p:txBody>
      </p:sp>
      <p:sp>
        <p:nvSpPr>
          <p:cNvPr id="63509" name="Oval 21"/>
          <p:cNvSpPr>
            <a:spLocks noChangeArrowheads="1"/>
          </p:cNvSpPr>
          <p:nvPr/>
        </p:nvSpPr>
        <p:spPr bwMode="auto">
          <a:xfrm>
            <a:off x="741363" y="3635375"/>
            <a:ext cx="177800" cy="169863"/>
          </a:xfrm>
          <a:prstGeom prst="ellipse">
            <a:avLst/>
          </a:prstGeom>
          <a:solidFill>
            <a:srgbClr val="9900FF"/>
          </a:solidFill>
          <a:ln w="12700">
            <a:noFill/>
            <a:round/>
            <a:headEnd/>
            <a:tailEnd/>
          </a:ln>
        </p:spPr>
        <p:txBody>
          <a:bodyPr wrap="none" anchor="ctr"/>
          <a:lstStyle/>
          <a:p>
            <a:endParaRPr lang="en-US"/>
          </a:p>
        </p:txBody>
      </p:sp>
      <p:sp>
        <p:nvSpPr>
          <p:cNvPr id="63510" name="Oval 22"/>
          <p:cNvSpPr>
            <a:spLocks noChangeArrowheads="1"/>
          </p:cNvSpPr>
          <p:nvPr/>
        </p:nvSpPr>
        <p:spPr bwMode="auto">
          <a:xfrm>
            <a:off x="1617663" y="4824413"/>
            <a:ext cx="179387" cy="169862"/>
          </a:xfrm>
          <a:prstGeom prst="ellipse">
            <a:avLst/>
          </a:prstGeom>
          <a:solidFill>
            <a:schemeClr val="accent1"/>
          </a:solidFill>
          <a:ln w="12700">
            <a:noFill/>
            <a:round/>
            <a:headEnd/>
            <a:tailEnd/>
          </a:ln>
        </p:spPr>
        <p:txBody>
          <a:bodyPr wrap="none" anchor="ctr"/>
          <a:lstStyle/>
          <a:p>
            <a:endParaRPr lang="en-US"/>
          </a:p>
        </p:txBody>
      </p:sp>
      <p:sp>
        <p:nvSpPr>
          <p:cNvPr id="63511" name="Oval 23"/>
          <p:cNvSpPr>
            <a:spLocks noChangeArrowheads="1"/>
          </p:cNvSpPr>
          <p:nvPr/>
        </p:nvSpPr>
        <p:spPr bwMode="auto">
          <a:xfrm>
            <a:off x="1763713" y="4986338"/>
            <a:ext cx="177800" cy="171450"/>
          </a:xfrm>
          <a:prstGeom prst="ellipse">
            <a:avLst/>
          </a:prstGeom>
          <a:solidFill>
            <a:srgbClr val="66FF33"/>
          </a:solidFill>
          <a:ln w="12700">
            <a:noFill/>
            <a:round/>
            <a:headEnd/>
            <a:tailEnd/>
          </a:ln>
        </p:spPr>
        <p:txBody>
          <a:bodyPr wrap="none" anchor="ctr"/>
          <a:lstStyle/>
          <a:p>
            <a:endParaRPr lang="en-US"/>
          </a:p>
        </p:txBody>
      </p:sp>
      <p:sp>
        <p:nvSpPr>
          <p:cNvPr id="63512" name="Oval 24"/>
          <p:cNvSpPr>
            <a:spLocks noChangeArrowheads="1"/>
          </p:cNvSpPr>
          <p:nvPr/>
        </p:nvSpPr>
        <p:spPr bwMode="auto">
          <a:xfrm>
            <a:off x="1908175" y="5149850"/>
            <a:ext cx="177800" cy="169863"/>
          </a:xfrm>
          <a:prstGeom prst="ellipse">
            <a:avLst/>
          </a:prstGeom>
          <a:solidFill>
            <a:srgbClr val="003399"/>
          </a:solidFill>
          <a:ln w="12700">
            <a:noFill/>
            <a:round/>
            <a:headEnd/>
            <a:tailEnd/>
          </a:ln>
        </p:spPr>
        <p:txBody>
          <a:bodyPr wrap="none" anchor="ctr"/>
          <a:lstStyle/>
          <a:p>
            <a:endParaRPr lang="en-US"/>
          </a:p>
        </p:txBody>
      </p:sp>
      <p:sp>
        <p:nvSpPr>
          <p:cNvPr id="63513" name="Oval 25"/>
          <p:cNvSpPr>
            <a:spLocks noChangeArrowheads="1"/>
          </p:cNvSpPr>
          <p:nvPr/>
        </p:nvSpPr>
        <p:spPr bwMode="auto">
          <a:xfrm>
            <a:off x="2052638" y="5313363"/>
            <a:ext cx="179387" cy="169862"/>
          </a:xfrm>
          <a:prstGeom prst="ellipse">
            <a:avLst/>
          </a:prstGeom>
          <a:solidFill>
            <a:srgbClr val="9900FF"/>
          </a:solidFill>
          <a:ln w="12700">
            <a:noFill/>
            <a:round/>
            <a:headEnd/>
            <a:tailEnd/>
          </a:ln>
        </p:spPr>
        <p:txBody>
          <a:bodyPr wrap="none" anchor="ctr"/>
          <a:lstStyle/>
          <a:p>
            <a:endParaRPr lang="en-US"/>
          </a:p>
        </p:txBody>
      </p:sp>
      <p:sp>
        <p:nvSpPr>
          <p:cNvPr id="63514" name="Oval 26"/>
          <p:cNvSpPr>
            <a:spLocks noChangeArrowheads="1"/>
          </p:cNvSpPr>
          <p:nvPr/>
        </p:nvSpPr>
        <p:spPr bwMode="auto">
          <a:xfrm>
            <a:off x="2855913" y="3586163"/>
            <a:ext cx="179387" cy="169862"/>
          </a:xfrm>
          <a:prstGeom prst="ellipse">
            <a:avLst/>
          </a:prstGeom>
          <a:solidFill>
            <a:schemeClr val="accent1"/>
          </a:solidFill>
          <a:ln w="12700">
            <a:noFill/>
            <a:round/>
            <a:headEnd/>
            <a:tailEnd/>
          </a:ln>
        </p:spPr>
        <p:txBody>
          <a:bodyPr wrap="none" anchor="ctr"/>
          <a:lstStyle/>
          <a:p>
            <a:endParaRPr lang="en-US"/>
          </a:p>
        </p:txBody>
      </p:sp>
      <p:sp>
        <p:nvSpPr>
          <p:cNvPr id="63515" name="Oval 27"/>
          <p:cNvSpPr>
            <a:spLocks noChangeArrowheads="1"/>
          </p:cNvSpPr>
          <p:nvPr/>
        </p:nvSpPr>
        <p:spPr bwMode="auto">
          <a:xfrm>
            <a:off x="3001963" y="3748088"/>
            <a:ext cx="177800" cy="171450"/>
          </a:xfrm>
          <a:prstGeom prst="ellipse">
            <a:avLst/>
          </a:prstGeom>
          <a:solidFill>
            <a:srgbClr val="66FF33"/>
          </a:solidFill>
          <a:ln w="12700">
            <a:noFill/>
            <a:round/>
            <a:headEnd/>
            <a:tailEnd/>
          </a:ln>
        </p:spPr>
        <p:txBody>
          <a:bodyPr wrap="none" anchor="ctr"/>
          <a:lstStyle/>
          <a:p>
            <a:endParaRPr lang="en-US"/>
          </a:p>
        </p:txBody>
      </p:sp>
      <p:sp>
        <p:nvSpPr>
          <p:cNvPr id="63516" name="Oval 28"/>
          <p:cNvSpPr>
            <a:spLocks noChangeArrowheads="1"/>
          </p:cNvSpPr>
          <p:nvPr/>
        </p:nvSpPr>
        <p:spPr bwMode="auto">
          <a:xfrm>
            <a:off x="3146425" y="3911600"/>
            <a:ext cx="177800" cy="169863"/>
          </a:xfrm>
          <a:prstGeom prst="ellipse">
            <a:avLst/>
          </a:prstGeom>
          <a:solidFill>
            <a:srgbClr val="003399"/>
          </a:solidFill>
          <a:ln w="12700">
            <a:noFill/>
            <a:round/>
            <a:headEnd/>
            <a:tailEnd/>
          </a:ln>
        </p:spPr>
        <p:txBody>
          <a:bodyPr wrap="none" anchor="ctr"/>
          <a:lstStyle/>
          <a:p>
            <a:endParaRPr lang="en-US"/>
          </a:p>
        </p:txBody>
      </p:sp>
      <p:sp>
        <p:nvSpPr>
          <p:cNvPr id="63517" name="Oval 29"/>
          <p:cNvSpPr>
            <a:spLocks noChangeArrowheads="1"/>
          </p:cNvSpPr>
          <p:nvPr/>
        </p:nvSpPr>
        <p:spPr bwMode="auto">
          <a:xfrm>
            <a:off x="3290888" y="4075113"/>
            <a:ext cx="179387" cy="169862"/>
          </a:xfrm>
          <a:prstGeom prst="ellipse">
            <a:avLst/>
          </a:prstGeom>
          <a:solidFill>
            <a:srgbClr val="9900FF"/>
          </a:solidFill>
          <a:ln w="12700">
            <a:noFill/>
            <a:round/>
            <a:headEnd/>
            <a:tailEnd/>
          </a:ln>
        </p:spPr>
        <p:txBody>
          <a:bodyPr wrap="none" anchor="ctr"/>
          <a:lstStyle/>
          <a:p>
            <a:endParaRPr lang="en-US"/>
          </a:p>
        </p:txBody>
      </p:sp>
      <p:sp>
        <p:nvSpPr>
          <p:cNvPr id="63518" name="Oval 30"/>
          <p:cNvSpPr>
            <a:spLocks noChangeArrowheads="1"/>
          </p:cNvSpPr>
          <p:nvPr/>
        </p:nvSpPr>
        <p:spPr bwMode="auto">
          <a:xfrm>
            <a:off x="1811338" y="2117725"/>
            <a:ext cx="177800" cy="169863"/>
          </a:xfrm>
          <a:prstGeom prst="ellipse">
            <a:avLst/>
          </a:prstGeom>
          <a:solidFill>
            <a:schemeClr val="accent1"/>
          </a:solidFill>
          <a:ln w="12700">
            <a:noFill/>
            <a:round/>
            <a:headEnd/>
            <a:tailEnd/>
          </a:ln>
        </p:spPr>
        <p:txBody>
          <a:bodyPr wrap="none" anchor="ctr"/>
          <a:lstStyle/>
          <a:p>
            <a:endParaRPr lang="en-US"/>
          </a:p>
        </p:txBody>
      </p:sp>
      <p:sp>
        <p:nvSpPr>
          <p:cNvPr id="63519" name="Oval 31"/>
          <p:cNvSpPr>
            <a:spLocks noChangeArrowheads="1"/>
          </p:cNvSpPr>
          <p:nvPr/>
        </p:nvSpPr>
        <p:spPr bwMode="auto">
          <a:xfrm>
            <a:off x="1957388" y="2281238"/>
            <a:ext cx="177800" cy="169862"/>
          </a:xfrm>
          <a:prstGeom prst="ellipse">
            <a:avLst/>
          </a:prstGeom>
          <a:solidFill>
            <a:srgbClr val="66FF33"/>
          </a:solidFill>
          <a:ln w="12700">
            <a:noFill/>
            <a:round/>
            <a:headEnd/>
            <a:tailEnd/>
          </a:ln>
        </p:spPr>
        <p:txBody>
          <a:bodyPr wrap="none" anchor="ctr"/>
          <a:lstStyle/>
          <a:p>
            <a:endParaRPr lang="en-US"/>
          </a:p>
        </p:txBody>
      </p:sp>
      <p:sp>
        <p:nvSpPr>
          <p:cNvPr id="63520" name="Oval 32"/>
          <p:cNvSpPr>
            <a:spLocks noChangeArrowheads="1"/>
          </p:cNvSpPr>
          <p:nvPr/>
        </p:nvSpPr>
        <p:spPr bwMode="auto">
          <a:xfrm>
            <a:off x="2101850" y="2444750"/>
            <a:ext cx="177800" cy="169863"/>
          </a:xfrm>
          <a:prstGeom prst="ellipse">
            <a:avLst/>
          </a:prstGeom>
          <a:solidFill>
            <a:srgbClr val="003399"/>
          </a:solidFill>
          <a:ln w="12700">
            <a:noFill/>
            <a:round/>
            <a:headEnd/>
            <a:tailEnd/>
          </a:ln>
        </p:spPr>
        <p:txBody>
          <a:bodyPr wrap="none" anchor="ctr"/>
          <a:lstStyle/>
          <a:p>
            <a:endParaRPr lang="en-US"/>
          </a:p>
        </p:txBody>
      </p:sp>
      <p:sp>
        <p:nvSpPr>
          <p:cNvPr id="63521" name="Oval 33"/>
          <p:cNvSpPr>
            <a:spLocks noChangeArrowheads="1"/>
          </p:cNvSpPr>
          <p:nvPr/>
        </p:nvSpPr>
        <p:spPr bwMode="auto">
          <a:xfrm>
            <a:off x="2246313" y="2606675"/>
            <a:ext cx="179387" cy="171450"/>
          </a:xfrm>
          <a:prstGeom prst="ellipse">
            <a:avLst/>
          </a:prstGeom>
          <a:solidFill>
            <a:srgbClr val="9900FF"/>
          </a:solidFill>
          <a:ln w="12700">
            <a:noFill/>
            <a:round/>
            <a:headEnd/>
            <a:tailEnd/>
          </a:ln>
        </p:spPr>
        <p:txBody>
          <a:bodyPr wrap="none" anchor="ctr"/>
          <a:lstStyle/>
          <a:p>
            <a:endParaRPr lang="en-US"/>
          </a:p>
        </p:txBody>
      </p:sp>
      <p:grpSp>
        <p:nvGrpSpPr>
          <p:cNvPr id="2" name="Group 34"/>
          <p:cNvGrpSpPr>
            <a:grpSpLocks/>
          </p:cNvGrpSpPr>
          <p:nvPr/>
        </p:nvGrpSpPr>
        <p:grpSpPr bwMode="auto">
          <a:xfrm>
            <a:off x="442913" y="2154238"/>
            <a:ext cx="919162" cy="474662"/>
            <a:chOff x="514" y="1241"/>
            <a:chExt cx="722" cy="465"/>
          </a:xfrm>
        </p:grpSpPr>
        <p:sp>
          <p:nvSpPr>
            <p:cNvPr id="63534" name="Line 35"/>
            <p:cNvSpPr>
              <a:spLocks noChangeShapeType="1"/>
            </p:cNvSpPr>
            <p:nvPr/>
          </p:nvSpPr>
          <p:spPr bwMode="auto">
            <a:xfrm>
              <a:off x="514" y="1700"/>
              <a:ext cx="722" cy="0"/>
            </a:xfrm>
            <a:prstGeom prst="line">
              <a:avLst/>
            </a:prstGeom>
            <a:noFill/>
            <a:ln w="28575">
              <a:solidFill>
                <a:schemeClr val="tx1"/>
              </a:solidFill>
              <a:round/>
              <a:headEnd/>
              <a:tailEnd type="triangle" w="med" len="med"/>
            </a:ln>
          </p:spPr>
          <p:txBody>
            <a:bodyPr wrap="none" anchor="ctr"/>
            <a:lstStyle/>
            <a:p>
              <a:endParaRPr lang="en-US"/>
            </a:p>
          </p:txBody>
        </p:sp>
        <p:sp>
          <p:nvSpPr>
            <p:cNvPr id="63535" name="Line 36"/>
            <p:cNvSpPr>
              <a:spLocks noChangeShapeType="1"/>
            </p:cNvSpPr>
            <p:nvPr/>
          </p:nvSpPr>
          <p:spPr bwMode="auto">
            <a:xfrm flipV="1">
              <a:off x="1054" y="1373"/>
              <a:ext cx="0" cy="327"/>
            </a:xfrm>
            <a:prstGeom prst="line">
              <a:avLst/>
            </a:prstGeom>
            <a:noFill/>
            <a:ln w="28575">
              <a:solidFill>
                <a:srgbClr val="9900FF"/>
              </a:solidFill>
              <a:round/>
              <a:headEnd/>
              <a:tailEnd/>
            </a:ln>
          </p:spPr>
          <p:txBody>
            <a:bodyPr wrap="none" anchor="ctr"/>
            <a:lstStyle/>
            <a:p>
              <a:endParaRPr lang="en-US"/>
            </a:p>
          </p:txBody>
        </p:sp>
        <p:sp>
          <p:nvSpPr>
            <p:cNvPr id="63536" name="Line 37"/>
            <p:cNvSpPr>
              <a:spLocks noChangeShapeType="1"/>
            </p:cNvSpPr>
            <p:nvPr/>
          </p:nvSpPr>
          <p:spPr bwMode="auto">
            <a:xfrm flipV="1">
              <a:off x="988" y="1379"/>
              <a:ext cx="0" cy="327"/>
            </a:xfrm>
            <a:prstGeom prst="line">
              <a:avLst/>
            </a:prstGeom>
            <a:noFill/>
            <a:ln w="28575">
              <a:solidFill>
                <a:srgbClr val="003399"/>
              </a:solidFill>
              <a:round/>
              <a:headEnd/>
              <a:tailEnd/>
            </a:ln>
          </p:spPr>
          <p:txBody>
            <a:bodyPr wrap="none" anchor="ctr"/>
            <a:lstStyle/>
            <a:p>
              <a:endParaRPr lang="en-US"/>
            </a:p>
          </p:txBody>
        </p:sp>
        <p:sp>
          <p:nvSpPr>
            <p:cNvPr id="63537" name="Line 38"/>
            <p:cNvSpPr>
              <a:spLocks noChangeShapeType="1"/>
            </p:cNvSpPr>
            <p:nvPr/>
          </p:nvSpPr>
          <p:spPr bwMode="auto">
            <a:xfrm flipV="1">
              <a:off x="931" y="1376"/>
              <a:ext cx="0" cy="327"/>
            </a:xfrm>
            <a:prstGeom prst="line">
              <a:avLst/>
            </a:prstGeom>
            <a:noFill/>
            <a:ln w="28575">
              <a:solidFill>
                <a:srgbClr val="66FF33"/>
              </a:solidFill>
              <a:round/>
              <a:headEnd/>
              <a:tailEnd/>
            </a:ln>
          </p:spPr>
          <p:txBody>
            <a:bodyPr wrap="none" anchor="ctr"/>
            <a:lstStyle/>
            <a:p>
              <a:endParaRPr lang="en-US"/>
            </a:p>
          </p:txBody>
        </p:sp>
        <p:sp>
          <p:nvSpPr>
            <p:cNvPr id="63538" name="Line 39"/>
            <p:cNvSpPr>
              <a:spLocks noChangeShapeType="1"/>
            </p:cNvSpPr>
            <p:nvPr/>
          </p:nvSpPr>
          <p:spPr bwMode="auto">
            <a:xfrm flipV="1">
              <a:off x="862" y="1367"/>
              <a:ext cx="0" cy="327"/>
            </a:xfrm>
            <a:prstGeom prst="line">
              <a:avLst/>
            </a:prstGeom>
            <a:noFill/>
            <a:ln w="28575">
              <a:solidFill>
                <a:schemeClr val="accent1"/>
              </a:solidFill>
              <a:round/>
              <a:headEnd/>
              <a:tailEnd/>
            </a:ln>
          </p:spPr>
          <p:txBody>
            <a:bodyPr wrap="none" anchor="ctr"/>
            <a:lstStyle/>
            <a:p>
              <a:endParaRPr lang="en-US"/>
            </a:p>
          </p:txBody>
        </p:sp>
        <p:sp>
          <p:nvSpPr>
            <p:cNvPr id="63539" name="Line 40"/>
            <p:cNvSpPr>
              <a:spLocks noChangeShapeType="1"/>
            </p:cNvSpPr>
            <p:nvPr/>
          </p:nvSpPr>
          <p:spPr bwMode="auto">
            <a:xfrm flipV="1">
              <a:off x="604" y="1241"/>
              <a:ext cx="0" cy="453"/>
            </a:xfrm>
            <a:prstGeom prst="line">
              <a:avLst/>
            </a:prstGeom>
            <a:noFill/>
            <a:ln w="28575">
              <a:solidFill>
                <a:srgbClr val="FF0066"/>
              </a:solidFill>
              <a:round/>
              <a:headEnd/>
              <a:tailEnd/>
            </a:ln>
          </p:spPr>
          <p:txBody>
            <a:bodyPr wrap="none" anchor="ctr"/>
            <a:lstStyle/>
            <a:p>
              <a:endParaRPr lang="en-US"/>
            </a:p>
          </p:txBody>
        </p:sp>
      </p:grpSp>
      <p:sp>
        <p:nvSpPr>
          <p:cNvPr id="4456489" name="Line 41"/>
          <p:cNvSpPr>
            <a:spLocks noChangeShapeType="1"/>
          </p:cNvSpPr>
          <p:nvPr/>
        </p:nvSpPr>
        <p:spPr bwMode="auto">
          <a:xfrm flipH="1">
            <a:off x="152400" y="3686175"/>
            <a:ext cx="207963" cy="509588"/>
          </a:xfrm>
          <a:prstGeom prst="line">
            <a:avLst/>
          </a:prstGeom>
          <a:noFill/>
          <a:ln w="12700">
            <a:noFill/>
            <a:round/>
            <a:headEnd/>
            <a:tailEnd/>
          </a:ln>
          <a:effectLst>
            <a:outerShdw dist="53882" dir="2700000" algn="ctr" rotWithShape="0">
              <a:schemeClr val="tx1"/>
            </a:outerShdw>
          </a:effectLst>
        </p:spPr>
        <p:txBody>
          <a:bodyPr wrap="none" anchor="ctr"/>
          <a:lstStyle/>
          <a:p>
            <a:pPr>
              <a:defRPr/>
            </a:pPr>
            <a:endParaRPr lang="en-US">
              <a:latin typeface="Arial" charset="0"/>
              <a:ea typeface="+mn-ea"/>
            </a:endParaRPr>
          </a:p>
        </p:txBody>
      </p:sp>
      <p:sp>
        <p:nvSpPr>
          <p:cNvPr id="4456490" name="Line 42"/>
          <p:cNvSpPr>
            <a:spLocks noChangeShapeType="1"/>
          </p:cNvSpPr>
          <p:nvPr/>
        </p:nvSpPr>
        <p:spPr bwMode="auto">
          <a:xfrm flipH="1">
            <a:off x="1293813" y="5310188"/>
            <a:ext cx="412750" cy="433387"/>
          </a:xfrm>
          <a:prstGeom prst="line">
            <a:avLst/>
          </a:prstGeom>
          <a:noFill/>
          <a:ln w="12700">
            <a:noFill/>
            <a:round/>
            <a:headEnd/>
            <a:tailEnd/>
          </a:ln>
          <a:effectLst>
            <a:outerShdw dist="53882" dir="2700000" algn="ctr" rotWithShape="0">
              <a:schemeClr val="tx1"/>
            </a:outerShdw>
          </a:effectLst>
        </p:spPr>
        <p:txBody>
          <a:bodyPr wrap="none" anchor="ctr"/>
          <a:lstStyle/>
          <a:p>
            <a:pPr>
              <a:defRPr/>
            </a:pPr>
            <a:endParaRPr lang="en-US">
              <a:latin typeface="Arial" charset="0"/>
              <a:ea typeface="+mn-ea"/>
            </a:endParaRPr>
          </a:p>
        </p:txBody>
      </p:sp>
      <p:sp>
        <p:nvSpPr>
          <p:cNvPr id="63525" name="Line 43"/>
          <p:cNvSpPr>
            <a:spLocks noChangeShapeType="1"/>
          </p:cNvSpPr>
          <p:nvPr/>
        </p:nvSpPr>
        <p:spPr bwMode="auto">
          <a:xfrm flipV="1">
            <a:off x="1006475" y="5278438"/>
            <a:ext cx="673100" cy="325437"/>
          </a:xfrm>
          <a:prstGeom prst="line">
            <a:avLst/>
          </a:prstGeom>
          <a:noFill/>
          <a:ln w="19050">
            <a:solidFill>
              <a:schemeClr val="tx1"/>
            </a:solidFill>
            <a:round/>
            <a:headEnd/>
            <a:tailEnd/>
          </a:ln>
        </p:spPr>
        <p:txBody>
          <a:bodyPr wrap="none" anchor="ctr"/>
          <a:lstStyle/>
          <a:p>
            <a:endParaRPr lang="en-US"/>
          </a:p>
        </p:txBody>
      </p:sp>
      <p:sp>
        <p:nvSpPr>
          <p:cNvPr id="63526" name="Line 44"/>
          <p:cNvSpPr>
            <a:spLocks noChangeShapeType="1"/>
          </p:cNvSpPr>
          <p:nvPr/>
        </p:nvSpPr>
        <p:spPr bwMode="auto">
          <a:xfrm>
            <a:off x="2197100" y="5241925"/>
            <a:ext cx="561975" cy="492125"/>
          </a:xfrm>
          <a:prstGeom prst="line">
            <a:avLst/>
          </a:prstGeom>
          <a:noFill/>
          <a:ln w="19050">
            <a:solidFill>
              <a:schemeClr val="tx1"/>
            </a:solidFill>
            <a:round/>
            <a:headEnd/>
            <a:tailEnd/>
          </a:ln>
        </p:spPr>
        <p:txBody>
          <a:bodyPr wrap="none" anchor="ctr"/>
          <a:lstStyle/>
          <a:p>
            <a:endParaRPr lang="en-US"/>
          </a:p>
        </p:txBody>
      </p:sp>
      <p:sp>
        <p:nvSpPr>
          <p:cNvPr id="63527" name="Line 45"/>
          <p:cNvSpPr>
            <a:spLocks noChangeShapeType="1"/>
          </p:cNvSpPr>
          <p:nvPr/>
        </p:nvSpPr>
        <p:spPr bwMode="auto">
          <a:xfrm>
            <a:off x="3249613" y="4214813"/>
            <a:ext cx="439737" cy="336550"/>
          </a:xfrm>
          <a:prstGeom prst="line">
            <a:avLst/>
          </a:prstGeom>
          <a:noFill/>
          <a:ln w="19050">
            <a:solidFill>
              <a:schemeClr val="tx1"/>
            </a:solidFill>
            <a:round/>
            <a:headEnd/>
            <a:tailEnd/>
          </a:ln>
        </p:spPr>
        <p:txBody>
          <a:bodyPr wrap="none" anchor="ctr"/>
          <a:lstStyle/>
          <a:p>
            <a:endParaRPr lang="en-US"/>
          </a:p>
        </p:txBody>
      </p:sp>
      <p:sp>
        <p:nvSpPr>
          <p:cNvPr id="63528" name="Line 46"/>
          <p:cNvSpPr>
            <a:spLocks noChangeShapeType="1"/>
          </p:cNvSpPr>
          <p:nvPr/>
        </p:nvSpPr>
        <p:spPr bwMode="auto">
          <a:xfrm flipV="1">
            <a:off x="3303588" y="3376613"/>
            <a:ext cx="328612" cy="388937"/>
          </a:xfrm>
          <a:prstGeom prst="line">
            <a:avLst/>
          </a:prstGeom>
          <a:noFill/>
          <a:ln w="19050">
            <a:solidFill>
              <a:schemeClr val="tx1"/>
            </a:solidFill>
            <a:round/>
            <a:headEnd/>
            <a:tailEnd/>
          </a:ln>
        </p:spPr>
        <p:txBody>
          <a:bodyPr wrap="none" anchor="ctr"/>
          <a:lstStyle/>
          <a:p>
            <a:endParaRPr lang="en-US"/>
          </a:p>
        </p:txBody>
      </p:sp>
      <p:sp>
        <p:nvSpPr>
          <p:cNvPr id="63529" name="Line 47"/>
          <p:cNvSpPr>
            <a:spLocks noChangeShapeType="1"/>
          </p:cNvSpPr>
          <p:nvPr/>
        </p:nvSpPr>
        <p:spPr bwMode="auto">
          <a:xfrm flipV="1">
            <a:off x="2300288" y="1878013"/>
            <a:ext cx="342900" cy="434975"/>
          </a:xfrm>
          <a:prstGeom prst="line">
            <a:avLst/>
          </a:prstGeom>
          <a:noFill/>
          <a:ln w="19050">
            <a:solidFill>
              <a:schemeClr val="tx1"/>
            </a:solidFill>
            <a:round/>
            <a:headEnd/>
            <a:tailEnd/>
          </a:ln>
        </p:spPr>
        <p:txBody>
          <a:bodyPr wrap="none" anchor="ctr"/>
          <a:lstStyle/>
          <a:p>
            <a:endParaRPr lang="en-US"/>
          </a:p>
        </p:txBody>
      </p:sp>
      <p:sp>
        <p:nvSpPr>
          <p:cNvPr id="63530" name="Line 48"/>
          <p:cNvSpPr>
            <a:spLocks noChangeShapeType="1"/>
          </p:cNvSpPr>
          <p:nvPr/>
        </p:nvSpPr>
        <p:spPr bwMode="auto">
          <a:xfrm>
            <a:off x="1296988" y="1863725"/>
            <a:ext cx="563562" cy="492125"/>
          </a:xfrm>
          <a:prstGeom prst="line">
            <a:avLst/>
          </a:prstGeom>
          <a:noFill/>
          <a:ln w="19050">
            <a:solidFill>
              <a:schemeClr val="tx1"/>
            </a:solidFill>
            <a:round/>
            <a:headEnd/>
            <a:tailEnd/>
          </a:ln>
        </p:spPr>
        <p:txBody>
          <a:bodyPr wrap="none" anchor="ctr"/>
          <a:lstStyle/>
          <a:p>
            <a:endParaRPr lang="en-US"/>
          </a:p>
        </p:txBody>
      </p:sp>
      <p:sp>
        <p:nvSpPr>
          <p:cNvPr id="63531" name="Line 49"/>
          <p:cNvSpPr>
            <a:spLocks noChangeShapeType="1"/>
          </p:cNvSpPr>
          <p:nvPr/>
        </p:nvSpPr>
        <p:spPr bwMode="auto">
          <a:xfrm flipH="1">
            <a:off x="279400" y="3705225"/>
            <a:ext cx="153988" cy="614363"/>
          </a:xfrm>
          <a:prstGeom prst="line">
            <a:avLst/>
          </a:prstGeom>
          <a:noFill/>
          <a:ln w="19050">
            <a:solidFill>
              <a:schemeClr val="tx1"/>
            </a:solidFill>
            <a:round/>
            <a:headEnd/>
            <a:tailEnd/>
          </a:ln>
        </p:spPr>
        <p:txBody>
          <a:bodyPr wrap="none" anchor="ctr"/>
          <a:lstStyle/>
          <a:p>
            <a:endParaRPr lang="en-US"/>
          </a:p>
        </p:txBody>
      </p:sp>
      <p:sp>
        <p:nvSpPr>
          <p:cNvPr id="63532" name="Text Box 50"/>
          <p:cNvSpPr txBox="1">
            <a:spLocks noChangeArrowheads="1"/>
          </p:cNvSpPr>
          <p:nvPr/>
        </p:nvSpPr>
        <p:spPr bwMode="auto">
          <a:xfrm>
            <a:off x="739775" y="1892300"/>
            <a:ext cx="628650" cy="304800"/>
          </a:xfrm>
          <a:prstGeom prst="rect">
            <a:avLst/>
          </a:prstGeom>
          <a:noFill/>
          <a:ln w="12700">
            <a:noFill/>
            <a:miter lim="800000"/>
            <a:headEnd/>
            <a:tailEnd/>
          </a:ln>
        </p:spPr>
        <p:txBody>
          <a:bodyPr wrap="none">
            <a:spAutoFit/>
          </a:bodyPr>
          <a:lstStyle/>
          <a:p>
            <a:r>
              <a:rPr lang="en-US" sz="1400" i="1"/>
              <a:t>WDM</a:t>
            </a:r>
          </a:p>
        </p:txBody>
      </p:sp>
      <p:sp>
        <p:nvSpPr>
          <p:cNvPr id="63533" name="Text Box 51"/>
          <p:cNvSpPr txBox="1">
            <a:spLocks noChangeArrowheads="1"/>
          </p:cNvSpPr>
          <p:nvPr/>
        </p:nvSpPr>
        <p:spPr bwMode="auto">
          <a:xfrm>
            <a:off x="298450" y="1752600"/>
            <a:ext cx="569913" cy="304800"/>
          </a:xfrm>
          <a:prstGeom prst="rect">
            <a:avLst/>
          </a:prstGeom>
          <a:noFill/>
          <a:ln w="12700">
            <a:noFill/>
            <a:miter lim="800000"/>
            <a:headEnd/>
            <a:tailEnd/>
          </a:ln>
        </p:spPr>
        <p:txBody>
          <a:bodyPr wrap="none">
            <a:spAutoFit/>
          </a:bodyPr>
          <a:lstStyle/>
          <a:p>
            <a:r>
              <a:rPr lang="en-US" sz="1400" i="1"/>
              <a:t>DCC</a:t>
            </a:r>
          </a:p>
        </p:txBody>
      </p:sp>
      <p:sp>
        <p:nvSpPr>
          <p:cNvPr id="52" name="TextBox 51"/>
          <p:cNvSpPr txBox="1"/>
          <p:nvPr/>
        </p:nvSpPr>
        <p:spPr>
          <a:xfrm>
            <a:off x="1983452" y="4017500"/>
            <a:ext cx="554960" cy="307777"/>
          </a:xfrm>
          <a:prstGeom prst="rect">
            <a:avLst/>
          </a:prstGeom>
          <a:solidFill>
            <a:srgbClr val="FFC000"/>
          </a:solidFill>
        </p:spPr>
        <p:txBody>
          <a:bodyPr wrap="none" rtlCol="0">
            <a:spAutoFit/>
          </a:bodyPr>
          <a:lstStyle/>
          <a:p>
            <a:r>
              <a:rPr lang="en-US" sz="1400" dirty="0" smtClean="0"/>
              <a:t>PCE</a:t>
            </a:r>
            <a:endParaRPr lang="en-US" sz="1400" dirty="0"/>
          </a:p>
        </p:txBody>
      </p:sp>
    </p:spTree>
    <p:extLst>
      <p:ext uri="{BB962C8B-B14F-4D97-AF65-F5344CB8AC3E}">
        <p14:creationId xmlns:p14="http://schemas.microsoft.com/office/powerpoint/2010/main" val="765115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456460">
                                            <p:txEl>
                                              <p:pRg st="0" end="0"/>
                                            </p:txEl>
                                          </p:spTgt>
                                        </p:tgtEl>
                                        <p:attrNameLst>
                                          <p:attrName>style.visibility</p:attrName>
                                        </p:attrNameLst>
                                      </p:cBhvr>
                                      <p:to>
                                        <p:strVal val="visible"/>
                                      </p:to>
                                    </p:set>
                                    <p:animEffect transition="in" filter="strips(downRight)">
                                      <p:cBhvr>
                                        <p:cTn id="7" dur="500"/>
                                        <p:tgtEl>
                                          <p:spTgt spid="4456460">
                                            <p:txEl>
                                              <p:pRg st="0" end="0"/>
                                            </p:txEl>
                                          </p:spTgt>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4456460">
                                            <p:txEl>
                                              <p:pRg st="1" end="1"/>
                                            </p:txEl>
                                          </p:spTgt>
                                        </p:tgtEl>
                                        <p:attrNameLst>
                                          <p:attrName>style.visibility</p:attrName>
                                        </p:attrNameLst>
                                      </p:cBhvr>
                                      <p:to>
                                        <p:strVal val="visible"/>
                                      </p:to>
                                    </p:set>
                                    <p:animEffect transition="in" filter="strips(downRight)">
                                      <p:cBhvr>
                                        <p:cTn id="10" dur="500"/>
                                        <p:tgtEl>
                                          <p:spTgt spid="4456460">
                                            <p:txEl>
                                              <p:pRg st="1" end="1"/>
                                            </p:txEl>
                                          </p:spTgt>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4456460">
                                            <p:txEl>
                                              <p:pRg st="2" end="2"/>
                                            </p:txEl>
                                          </p:spTgt>
                                        </p:tgtEl>
                                        <p:attrNameLst>
                                          <p:attrName>style.visibility</p:attrName>
                                        </p:attrNameLst>
                                      </p:cBhvr>
                                      <p:to>
                                        <p:strVal val="visible"/>
                                      </p:to>
                                    </p:set>
                                    <p:animEffect transition="in" filter="strips(downRight)">
                                      <p:cBhvr>
                                        <p:cTn id="13" dur="500"/>
                                        <p:tgtEl>
                                          <p:spTgt spid="4456460">
                                            <p:txEl>
                                              <p:pRg st="2" end="2"/>
                                            </p:txEl>
                                          </p:spTgt>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4456460">
                                            <p:txEl>
                                              <p:pRg st="3" end="3"/>
                                            </p:txEl>
                                          </p:spTgt>
                                        </p:tgtEl>
                                        <p:attrNameLst>
                                          <p:attrName>style.visibility</p:attrName>
                                        </p:attrNameLst>
                                      </p:cBhvr>
                                      <p:to>
                                        <p:strVal val="visible"/>
                                      </p:to>
                                    </p:set>
                                    <p:animEffect transition="in" filter="strips(downRight)">
                                      <p:cBhvr>
                                        <p:cTn id="16" dur="500"/>
                                        <p:tgtEl>
                                          <p:spTgt spid="4456460">
                                            <p:txEl>
                                              <p:pRg st="3" end="3"/>
                                            </p:txEl>
                                          </p:spTgt>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4456460">
                                            <p:txEl>
                                              <p:pRg st="4" end="4"/>
                                            </p:txEl>
                                          </p:spTgt>
                                        </p:tgtEl>
                                        <p:attrNameLst>
                                          <p:attrName>style.visibility</p:attrName>
                                        </p:attrNameLst>
                                      </p:cBhvr>
                                      <p:to>
                                        <p:strVal val="visible"/>
                                      </p:to>
                                    </p:set>
                                    <p:animEffect transition="in" filter="strips(downRight)">
                                      <p:cBhvr>
                                        <p:cTn id="19" dur="500"/>
                                        <p:tgtEl>
                                          <p:spTgt spid="4456460">
                                            <p:txEl>
                                              <p:pRg st="4" end="4"/>
                                            </p:txEl>
                                          </p:spTgt>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4456460">
                                            <p:txEl>
                                              <p:pRg st="5" end="5"/>
                                            </p:txEl>
                                          </p:spTgt>
                                        </p:tgtEl>
                                        <p:attrNameLst>
                                          <p:attrName>style.visibility</p:attrName>
                                        </p:attrNameLst>
                                      </p:cBhvr>
                                      <p:to>
                                        <p:strVal val="visible"/>
                                      </p:to>
                                    </p:set>
                                    <p:animEffect transition="in" filter="strips(downRight)">
                                      <p:cBhvr>
                                        <p:cTn id="22" dur="500"/>
                                        <p:tgtEl>
                                          <p:spTgt spid="445646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4456460">
                                            <p:txEl>
                                              <p:pRg st="6" end="6"/>
                                            </p:txEl>
                                          </p:spTgt>
                                        </p:tgtEl>
                                        <p:attrNameLst>
                                          <p:attrName>style.visibility</p:attrName>
                                        </p:attrNameLst>
                                      </p:cBhvr>
                                      <p:to>
                                        <p:strVal val="visible"/>
                                      </p:to>
                                    </p:set>
                                    <p:animEffect transition="in" filter="strips(downRight)">
                                      <p:cBhvr>
                                        <p:cTn id="27" dur="500"/>
                                        <p:tgtEl>
                                          <p:spTgt spid="4456460">
                                            <p:txEl>
                                              <p:pRg st="6" end="6"/>
                                            </p:txEl>
                                          </p:spTgt>
                                        </p:tgtEl>
                                      </p:cBhvr>
                                    </p:animEffect>
                                  </p:childTnLst>
                                </p:cTn>
                              </p:par>
                              <p:par>
                                <p:cTn id="28" presetID="18" presetClass="entr" presetSubtype="6" fill="hold" grpId="0" nodeType="withEffect">
                                  <p:stCondLst>
                                    <p:cond delay="0"/>
                                  </p:stCondLst>
                                  <p:childTnLst>
                                    <p:set>
                                      <p:cBhvr>
                                        <p:cTn id="29" dur="1" fill="hold">
                                          <p:stCondLst>
                                            <p:cond delay="0"/>
                                          </p:stCondLst>
                                        </p:cTn>
                                        <p:tgtEl>
                                          <p:spTgt spid="4456460">
                                            <p:txEl>
                                              <p:pRg st="7" end="7"/>
                                            </p:txEl>
                                          </p:spTgt>
                                        </p:tgtEl>
                                        <p:attrNameLst>
                                          <p:attrName>style.visibility</p:attrName>
                                        </p:attrNameLst>
                                      </p:cBhvr>
                                      <p:to>
                                        <p:strVal val="visible"/>
                                      </p:to>
                                    </p:set>
                                    <p:animEffect transition="in" filter="strips(downRight)">
                                      <p:cBhvr>
                                        <p:cTn id="30" dur="500"/>
                                        <p:tgtEl>
                                          <p:spTgt spid="4456460">
                                            <p:txEl>
                                              <p:pRg st="7" end="7"/>
                                            </p:txEl>
                                          </p:spTgt>
                                        </p:tgtEl>
                                      </p:cBhvr>
                                    </p:animEffect>
                                  </p:childTnLst>
                                </p:cTn>
                              </p:par>
                              <p:par>
                                <p:cTn id="31" presetID="18" presetClass="entr" presetSubtype="6" fill="hold" grpId="0" nodeType="withEffect">
                                  <p:stCondLst>
                                    <p:cond delay="0"/>
                                  </p:stCondLst>
                                  <p:childTnLst>
                                    <p:set>
                                      <p:cBhvr>
                                        <p:cTn id="32" dur="1" fill="hold">
                                          <p:stCondLst>
                                            <p:cond delay="0"/>
                                          </p:stCondLst>
                                        </p:cTn>
                                        <p:tgtEl>
                                          <p:spTgt spid="4456460">
                                            <p:txEl>
                                              <p:pRg st="8" end="8"/>
                                            </p:txEl>
                                          </p:spTgt>
                                        </p:tgtEl>
                                        <p:attrNameLst>
                                          <p:attrName>style.visibility</p:attrName>
                                        </p:attrNameLst>
                                      </p:cBhvr>
                                      <p:to>
                                        <p:strVal val="visible"/>
                                      </p:to>
                                    </p:set>
                                    <p:animEffect transition="in" filter="strips(downRight)">
                                      <p:cBhvr>
                                        <p:cTn id="33" dur="500"/>
                                        <p:tgtEl>
                                          <p:spTgt spid="4456460">
                                            <p:txEl>
                                              <p:pRg st="8" end="8"/>
                                            </p:txEl>
                                          </p:spTgt>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4456460">
                                            <p:txEl>
                                              <p:pRg st="9" end="9"/>
                                            </p:txEl>
                                          </p:spTgt>
                                        </p:tgtEl>
                                        <p:attrNameLst>
                                          <p:attrName>style.visibility</p:attrName>
                                        </p:attrNameLst>
                                      </p:cBhvr>
                                      <p:to>
                                        <p:strVal val="visible"/>
                                      </p:to>
                                    </p:set>
                                    <p:animEffect transition="in" filter="strips(downRight)">
                                      <p:cBhvr>
                                        <p:cTn id="36" dur="500"/>
                                        <p:tgtEl>
                                          <p:spTgt spid="4456460">
                                            <p:txEl>
                                              <p:pRg st="9" end="9"/>
                                            </p:txEl>
                                          </p:spTgt>
                                        </p:tgtEl>
                                      </p:cBhvr>
                                    </p:animEffect>
                                  </p:childTnLst>
                                </p:cTn>
                              </p:par>
                              <p:par>
                                <p:cTn id="37" presetID="18" presetClass="entr" presetSubtype="6" fill="hold" grpId="0" nodeType="withEffect">
                                  <p:stCondLst>
                                    <p:cond delay="0"/>
                                  </p:stCondLst>
                                  <p:childTnLst>
                                    <p:set>
                                      <p:cBhvr>
                                        <p:cTn id="38" dur="1" fill="hold">
                                          <p:stCondLst>
                                            <p:cond delay="0"/>
                                          </p:stCondLst>
                                        </p:cTn>
                                        <p:tgtEl>
                                          <p:spTgt spid="4456460">
                                            <p:txEl>
                                              <p:pRg st="10" end="10"/>
                                            </p:txEl>
                                          </p:spTgt>
                                        </p:tgtEl>
                                        <p:attrNameLst>
                                          <p:attrName>style.visibility</p:attrName>
                                        </p:attrNameLst>
                                      </p:cBhvr>
                                      <p:to>
                                        <p:strVal val="visible"/>
                                      </p:to>
                                    </p:set>
                                    <p:animEffect transition="in" filter="strips(downRight)">
                                      <p:cBhvr>
                                        <p:cTn id="39" dur="500"/>
                                        <p:tgtEl>
                                          <p:spTgt spid="445646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646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Objectives</a:t>
            </a:r>
            <a:endParaRPr lang="en-US" dirty="0"/>
          </a:p>
        </p:txBody>
      </p:sp>
      <p:sp>
        <p:nvSpPr>
          <p:cNvPr id="3" name="Content Placeholder 2"/>
          <p:cNvSpPr>
            <a:spLocks noGrp="1"/>
          </p:cNvSpPr>
          <p:nvPr>
            <p:ph idx="1"/>
          </p:nvPr>
        </p:nvSpPr>
        <p:spPr>
          <a:xfrm>
            <a:off x="30733" y="685800"/>
            <a:ext cx="9144000" cy="5867400"/>
          </a:xfrm>
        </p:spPr>
        <p:txBody>
          <a:bodyPr>
            <a:normAutofit lnSpcReduction="10000"/>
          </a:bodyPr>
          <a:lstStyle/>
          <a:p>
            <a:r>
              <a:rPr lang="en-US" sz="2400" dirty="0" smtClean="0"/>
              <a:t>Investigate </a:t>
            </a:r>
            <a:r>
              <a:rPr lang="en-US" sz="2400" dirty="0">
                <a:solidFill>
                  <a:srgbClr val="0000CC"/>
                </a:solidFill>
              </a:rPr>
              <a:t>Software Defined Elastic Optical Networking (SD-EON)</a:t>
            </a:r>
            <a:r>
              <a:rPr lang="en-US" sz="2400" dirty="0"/>
              <a:t> </a:t>
            </a:r>
            <a:r>
              <a:rPr lang="en-US" sz="2400" dirty="0" smtClean="0"/>
              <a:t>through involving:</a:t>
            </a:r>
            <a:endParaRPr lang="en-US" sz="2400" dirty="0"/>
          </a:p>
          <a:p>
            <a:pPr marL="914400" lvl="1" indent="-457200">
              <a:buFont typeface="+mj-lt"/>
              <a:buAutoNum type="arabicPeriod"/>
            </a:pPr>
            <a:r>
              <a:rPr lang="en-US" sz="2000" dirty="0" smtClean="0"/>
              <a:t>Control plane</a:t>
            </a:r>
          </a:p>
          <a:p>
            <a:pPr marL="914400" lvl="1" indent="-457200">
              <a:buFont typeface="+mj-lt"/>
              <a:buAutoNum type="arabicPeriod"/>
            </a:pPr>
            <a:r>
              <a:rPr lang="en-US" sz="2000" dirty="0" smtClean="0"/>
              <a:t>Protocols</a:t>
            </a:r>
          </a:p>
          <a:p>
            <a:pPr marL="914400" lvl="1" indent="-457200">
              <a:buFont typeface="+mj-lt"/>
              <a:buAutoNum type="arabicPeriod"/>
            </a:pPr>
            <a:r>
              <a:rPr lang="en-US" sz="2000" dirty="0" smtClean="0"/>
              <a:t>Management plane</a:t>
            </a:r>
          </a:p>
          <a:p>
            <a:pPr marL="914400" lvl="1" indent="-457200">
              <a:buFont typeface="+mj-lt"/>
              <a:buAutoNum type="arabicPeriod"/>
            </a:pPr>
            <a:r>
              <a:rPr lang="en-US" sz="2000" dirty="0" smtClean="0"/>
              <a:t>Experimental </a:t>
            </a:r>
            <a:r>
              <a:rPr lang="en-US" sz="2000" dirty="0"/>
              <a:t>testbed studies </a:t>
            </a:r>
            <a:endParaRPr lang="en-US" sz="2000" dirty="0" smtClean="0"/>
          </a:p>
          <a:p>
            <a:r>
              <a:rPr lang="en-US" sz="2400" dirty="0" smtClean="0"/>
              <a:t>In order to address </a:t>
            </a:r>
            <a:r>
              <a:rPr lang="en-US" sz="2400" dirty="0"/>
              <a:t>the following key networking challenges</a:t>
            </a:r>
            <a:r>
              <a:rPr lang="en-US" sz="2400" dirty="0" smtClean="0"/>
              <a:t>:</a:t>
            </a:r>
          </a:p>
          <a:p>
            <a:pPr lvl="1"/>
            <a:r>
              <a:rPr lang="en-US" sz="2000" dirty="0" smtClean="0"/>
              <a:t>To support </a:t>
            </a:r>
            <a:r>
              <a:rPr lang="en-US" sz="2000" dirty="0" smtClean="0">
                <a:solidFill>
                  <a:srgbClr val="C00000"/>
                </a:solidFill>
              </a:rPr>
              <a:t>high-degrees of end-to-end performance </a:t>
            </a:r>
            <a:r>
              <a:rPr lang="en-US" sz="2000" dirty="0" smtClean="0"/>
              <a:t>across </a:t>
            </a:r>
            <a:r>
              <a:rPr lang="en-US" sz="2000" dirty="0" smtClean="0">
                <a:solidFill>
                  <a:srgbClr val="C00000"/>
                </a:solidFill>
              </a:rPr>
              <a:t>heterogeneous multi-domain networks </a:t>
            </a:r>
            <a:r>
              <a:rPr lang="en-US" sz="2000" dirty="0" smtClean="0"/>
              <a:t>for </a:t>
            </a:r>
            <a:r>
              <a:rPr lang="en-US" sz="2000" dirty="0" smtClean="0">
                <a:solidFill>
                  <a:srgbClr val="C00000"/>
                </a:solidFill>
              </a:rPr>
              <a:t>Big Data on-demand</a:t>
            </a:r>
          </a:p>
          <a:p>
            <a:pPr lvl="1"/>
            <a:r>
              <a:rPr lang="en-US" sz="2000" dirty="0" smtClean="0"/>
              <a:t>To </a:t>
            </a:r>
            <a:r>
              <a:rPr lang="en-US" sz="2000" dirty="0"/>
              <a:t>design </a:t>
            </a:r>
            <a:r>
              <a:rPr lang="en-US" sz="2000" dirty="0">
                <a:solidFill>
                  <a:srgbClr val="C00000"/>
                </a:solidFill>
              </a:rPr>
              <a:t>new protocols and control planes </a:t>
            </a:r>
            <a:r>
              <a:rPr lang="en-US" sz="2000" dirty="0"/>
              <a:t>for SD-EON that effectively </a:t>
            </a:r>
            <a:r>
              <a:rPr lang="en-US" sz="2000" dirty="0">
                <a:solidFill>
                  <a:srgbClr val="C00000"/>
                </a:solidFill>
              </a:rPr>
              <a:t>handle heterogeneous multi-domain </a:t>
            </a:r>
            <a:r>
              <a:rPr lang="en-US" sz="2000" dirty="0" err="1">
                <a:solidFill>
                  <a:srgbClr val="C00000"/>
                </a:solidFill>
              </a:rPr>
              <a:t>ASes</a:t>
            </a:r>
            <a:r>
              <a:rPr lang="en-US" sz="2000" dirty="0">
                <a:solidFill>
                  <a:srgbClr val="C00000"/>
                </a:solidFill>
              </a:rPr>
              <a:t> </a:t>
            </a:r>
            <a:r>
              <a:rPr lang="en-US" sz="2000" dirty="0"/>
              <a:t>with heterogeneous technologies and </a:t>
            </a:r>
            <a:r>
              <a:rPr lang="en-US" sz="2000" dirty="0" smtClean="0"/>
              <a:t>multi-controllers</a:t>
            </a:r>
            <a:endParaRPr lang="en-US" sz="2000" dirty="0"/>
          </a:p>
          <a:p>
            <a:pPr lvl="1"/>
            <a:r>
              <a:rPr lang="en-US" sz="2000" dirty="0" smtClean="0"/>
              <a:t>To </a:t>
            </a:r>
            <a:r>
              <a:rPr lang="en-US" sz="2000" dirty="0"/>
              <a:t>realize SD-EON that offer </a:t>
            </a:r>
            <a:r>
              <a:rPr lang="en-US" sz="2000" dirty="0">
                <a:solidFill>
                  <a:srgbClr val="C00000"/>
                </a:solidFill>
              </a:rPr>
              <a:t>backward compatibility and interoperability</a:t>
            </a:r>
            <a:r>
              <a:rPr lang="en-US" sz="2000" dirty="0"/>
              <a:t> with legacy technologies for seamless upgrades from today’s networks to future </a:t>
            </a:r>
            <a:r>
              <a:rPr lang="en-US" sz="2000" dirty="0" smtClean="0"/>
              <a:t>networks, and to test this through </a:t>
            </a:r>
            <a:r>
              <a:rPr lang="en-US" sz="2000" dirty="0" smtClean="0">
                <a:solidFill>
                  <a:srgbClr val="C00000"/>
                </a:solidFill>
              </a:rPr>
              <a:t>realistic testbed with Big Data science applications and systems</a:t>
            </a:r>
            <a:r>
              <a:rPr lang="en-US" sz="2000" dirty="0" smtClean="0"/>
              <a:t>.</a:t>
            </a:r>
            <a:endParaRPr lang="en-US" sz="1800" dirty="0"/>
          </a:p>
        </p:txBody>
      </p:sp>
    </p:spTree>
    <p:extLst>
      <p:ext uri="{BB962C8B-B14F-4D97-AF65-F5344CB8AC3E}">
        <p14:creationId xmlns:p14="http://schemas.microsoft.com/office/powerpoint/2010/main" val="6366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073332" y="2362200"/>
            <a:ext cx="7232468" cy="2667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02680" y="3429000"/>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76403" y="3505200"/>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00200" y="3429000"/>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07445"/>
            <a:ext cx="8229600" cy="639762"/>
          </a:xfrm>
        </p:spPr>
        <p:txBody>
          <a:bodyPr>
            <a:normAutofit/>
          </a:bodyPr>
          <a:lstStyle/>
          <a:p>
            <a:r>
              <a:rPr lang="en-US" dirty="0" smtClean="0"/>
              <a:t>Conventional Software-Defined Networks </a:t>
            </a:r>
            <a:endParaRPr lang="en-US" dirty="0"/>
          </a:p>
        </p:txBody>
      </p:sp>
      <p:sp>
        <p:nvSpPr>
          <p:cNvPr id="15" name="Rectangle 14"/>
          <p:cNvSpPr/>
          <p:nvPr/>
        </p:nvSpPr>
        <p:spPr>
          <a:xfrm>
            <a:off x="3887289" y="1977390"/>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28952" y="2323556"/>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28952" y="2094956"/>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917371" y="3695700"/>
            <a:ext cx="959032" cy="1556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93574" y="3695700"/>
            <a:ext cx="1009106" cy="1643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895600" y="3420836"/>
            <a:ext cx="3384913" cy="163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858000" y="1524000"/>
            <a:ext cx="914400" cy="914400"/>
          </a:xfrm>
          <a:prstGeom prst="rect">
            <a:avLst/>
          </a:prstGeom>
          <a:noFill/>
        </p:spPr>
        <p:txBody>
          <a:bodyPr wrap="none" rtlCol="0">
            <a:noAutofit/>
          </a:bodyPr>
          <a:lstStyle/>
          <a:p>
            <a:endParaRPr lang="en-US" dirty="0" smtClean="0"/>
          </a:p>
        </p:txBody>
      </p:sp>
      <p:sp>
        <p:nvSpPr>
          <p:cNvPr id="4" name="Rectangle 3"/>
          <p:cNvSpPr/>
          <p:nvPr/>
        </p:nvSpPr>
        <p:spPr>
          <a:xfrm>
            <a:off x="5715000" y="1143000"/>
            <a:ext cx="2408032" cy="400110"/>
          </a:xfrm>
          <a:prstGeom prst="rect">
            <a:avLst/>
          </a:prstGeom>
        </p:spPr>
        <p:txBody>
          <a:bodyPr wrap="none">
            <a:spAutoFit/>
          </a:bodyPr>
          <a:lstStyle/>
          <a:p>
            <a:r>
              <a:rPr lang="en-US" sz="2000" dirty="0"/>
              <a:t>Management Plane</a:t>
            </a:r>
          </a:p>
        </p:txBody>
      </p:sp>
      <p:sp>
        <p:nvSpPr>
          <p:cNvPr id="18" name="Rectangle 17"/>
          <p:cNvSpPr/>
          <p:nvPr/>
        </p:nvSpPr>
        <p:spPr>
          <a:xfrm>
            <a:off x="5791200" y="1600200"/>
            <a:ext cx="1739579" cy="400110"/>
          </a:xfrm>
          <a:prstGeom prst="rect">
            <a:avLst/>
          </a:prstGeom>
        </p:spPr>
        <p:txBody>
          <a:bodyPr wrap="none">
            <a:spAutoFit/>
          </a:bodyPr>
          <a:lstStyle/>
          <a:p>
            <a:r>
              <a:rPr lang="en-US" sz="2000" dirty="0" smtClean="0"/>
              <a:t>Control Plane</a:t>
            </a:r>
            <a:endParaRPr lang="en-US" sz="2000" dirty="0"/>
          </a:p>
        </p:txBody>
      </p:sp>
      <p:sp>
        <p:nvSpPr>
          <p:cNvPr id="21" name="Rectangle 20"/>
          <p:cNvSpPr/>
          <p:nvPr/>
        </p:nvSpPr>
        <p:spPr>
          <a:xfrm>
            <a:off x="1752600" y="1981200"/>
            <a:ext cx="1069524" cy="400110"/>
          </a:xfrm>
          <a:prstGeom prst="rect">
            <a:avLst/>
          </a:prstGeom>
        </p:spPr>
        <p:txBody>
          <a:bodyPr wrap="none">
            <a:spAutoFit/>
          </a:bodyPr>
          <a:lstStyle/>
          <a:p>
            <a:r>
              <a:rPr lang="en-US" sz="2000" dirty="0" smtClean="0"/>
              <a:t>Domain</a:t>
            </a:r>
            <a:endParaRPr lang="en-US" sz="2000" dirty="0"/>
          </a:p>
        </p:txBody>
      </p:sp>
      <p:cxnSp>
        <p:nvCxnSpPr>
          <p:cNvPr id="6" name="Straight Arrow Connector 5"/>
          <p:cNvCxnSpPr/>
          <p:nvPr/>
        </p:nvCxnSpPr>
        <p:spPr>
          <a:xfrm flipH="1">
            <a:off x="4876800" y="1524000"/>
            <a:ext cx="762000" cy="609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953000" y="1828800"/>
            <a:ext cx="838200" cy="6535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574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073332" y="2362200"/>
            <a:ext cx="7232468" cy="2667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02680" y="3429000"/>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76403" y="3505200"/>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00200" y="3429000"/>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229600" cy="639762"/>
          </a:xfrm>
        </p:spPr>
        <p:txBody>
          <a:bodyPr>
            <a:normAutofit fontScale="90000"/>
          </a:bodyPr>
          <a:lstStyle/>
          <a:p>
            <a:r>
              <a:rPr lang="en-US" dirty="0" smtClean="0"/>
              <a:t>Proposed Software-Defined Hierarchical Cognitive Networks for a single domain</a:t>
            </a:r>
            <a:endParaRPr lang="en-US" dirty="0"/>
          </a:p>
        </p:txBody>
      </p:sp>
      <p:sp>
        <p:nvSpPr>
          <p:cNvPr id="4" name="Oval 3"/>
          <p:cNvSpPr/>
          <p:nvPr/>
        </p:nvSpPr>
        <p:spPr>
          <a:xfrm>
            <a:off x="1841863" y="3775166"/>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841863" y="3546566"/>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18066" y="3851366"/>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18066" y="3622766"/>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444343" y="3775166"/>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44343" y="3546566"/>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87289" y="1977390"/>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28952" y="2323556"/>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28952" y="2094956"/>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917371" y="3695700"/>
            <a:ext cx="959032" cy="1556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93574" y="3695700"/>
            <a:ext cx="1009106" cy="1643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895600" y="3420836"/>
            <a:ext cx="3384913" cy="163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89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184773" y="3200400"/>
            <a:ext cx="8892673" cy="3019061"/>
            <a:chOff x="175126" y="2438400"/>
            <a:chExt cx="8892673" cy="3019061"/>
          </a:xfrm>
        </p:grpSpPr>
        <p:sp>
          <p:nvSpPr>
            <p:cNvPr id="102" name="Rounded Rectangle 101"/>
            <p:cNvSpPr/>
            <p:nvPr/>
          </p:nvSpPr>
          <p:spPr>
            <a:xfrm>
              <a:off x="175126" y="2438400"/>
              <a:ext cx="8892673" cy="3019061"/>
            </a:xfrm>
            <a:prstGeom prst="roundRect">
              <a:avLst/>
            </a:prstGeom>
            <a:solidFill>
              <a:srgbClr val="FCE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146203" y="2438400"/>
              <a:ext cx="110571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4320916" y="2672986"/>
              <a:ext cx="715465" cy="260169"/>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4320916" y="2444386"/>
              <a:ext cx="715465" cy="26016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48193" y="62997"/>
            <a:ext cx="8795807" cy="639762"/>
          </a:xfrm>
        </p:spPr>
        <p:txBody>
          <a:bodyPr>
            <a:normAutofit fontScale="90000"/>
          </a:bodyPr>
          <a:lstStyle/>
          <a:p>
            <a:r>
              <a:rPr lang="en-US" dirty="0" smtClean="0"/>
              <a:t>Proposed Software-Defined Hierarchical  Cognitive Networks for an Autonomous System</a:t>
            </a:r>
            <a:endParaRPr lang="en-US" dirty="0"/>
          </a:p>
        </p:txBody>
      </p:sp>
      <p:pic>
        <p:nvPicPr>
          <p:cNvPr id="3" name="Picture 2"/>
          <p:cNvPicPr>
            <a:picLocks noChangeAspect="1"/>
          </p:cNvPicPr>
          <p:nvPr/>
        </p:nvPicPr>
        <p:blipFill>
          <a:blip r:embed="rId2"/>
          <a:stretch>
            <a:fillRect/>
          </a:stretch>
        </p:blipFill>
        <p:spPr>
          <a:xfrm>
            <a:off x="184774" y="4581331"/>
            <a:ext cx="3073400" cy="1303163"/>
          </a:xfrm>
          <a:prstGeom prst="rect">
            <a:avLst/>
          </a:prstGeom>
        </p:spPr>
      </p:pic>
      <p:grpSp>
        <p:nvGrpSpPr>
          <p:cNvPr id="63" name="Group 62"/>
          <p:cNvGrpSpPr/>
          <p:nvPr/>
        </p:nvGrpSpPr>
        <p:grpSpPr>
          <a:xfrm>
            <a:off x="3385174" y="4572000"/>
            <a:ext cx="3014074" cy="1271818"/>
            <a:chOff x="1219200" y="658408"/>
            <a:chExt cx="7232468" cy="3051810"/>
          </a:xfrm>
        </p:grpSpPr>
        <p:sp>
          <p:nvSpPr>
            <p:cNvPr id="38" name="Rounded Rectangle 37"/>
            <p:cNvSpPr/>
            <p:nvPr/>
          </p:nvSpPr>
          <p:spPr>
            <a:xfrm>
              <a:off x="1219200" y="1043218"/>
              <a:ext cx="7232468" cy="2667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884715" y="1958889"/>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315243" y="2571028"/>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746068" y="2110018"/>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987731" y="2456184"/>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987731" y="2227584"/>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556906" y="2917194"/>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556906" y="2688594"/>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126378" y="2305055"/>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126378" y="2076455"/>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033157" y="658408"/>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274820" y="1004574"/>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274820" y="775974"/>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3063239" y="2376718"/>
              <a:ext cx="241482" cy="443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108609" y="2456184"/>
              <a:ext cx="776106" cy="4327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949280" y="2616204"/>
              <a:ext cx="1295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190943" y="2962370"/>
              <a:ext cx="838200" cy="304800"/>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190943" y="2733770"/>
              <a:ext cx="8382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3041468" y="2118184"/>
              <a:ext cx="38432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594382" y="3019565"/>
              <a:ext cx="325008" cy="61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Rounded Rectangle 65"/>
          <p:cNvSpPr/>
          <p:nvPr/>
        </p:nvSpPr>
        <p:spPr>
          <a:xfrm>
            <a:off x="6486647" y="4732367"/>
            <a:ext cx="2499919" cy="111145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6735630" y="5228070"/>
            <a:ext cx="345936" cy="284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806927" y="5366835"/>
            <a:ext cx="223842" cy="81397"/>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806927" y="5271568"/>
            <a:ext cx="223842" cy="813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659341" y="4572000"/>
            <a:ext cx="539848" cy="444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760053" y="4716262"/>
            <a:ext cx="349313" cy="127023"/>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760053" y="4620995"/>
            <a:ext cx="349313" cy="12702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291195" y="5436867"/>
            <a:ext cx="345936" cy="284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362492" y="5575632"/>
            <a:ext cx="223842" cy="81397"/>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362492" y="5480365"/>
            <a:ext cx="223842" cy="813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7936398" y="5163343"/>
            <a:ext cx="345936" cy="284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8007695" y="5302108"/>
            <a:ext cx="223842" cy="81397"/>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8007695" y="5206841"/>
            <a:ext cx="223842" cy="813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8335998" y="5495947"/>
            <a:ext cx="345936" cy="284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407295" y="5634712"/>
            <a:ext cx="223842" cy="81397"/>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8407295" y="5539445"/>
            <a:ext cx="223842" cy="813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8542203" y="5031928"/>
            <a:ext cx="345936" cy="284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613500" y="5170693"/>
            <a:ext cx="223842" cy="81397"/>
          </a:xfrm>
          <a:prstGeom prst="ellipse">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8613500" y="5075426"/>
            <a:ext cx="223842" cy="813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a:stCxn id="3" idx="0"/>
          </p:cNvCxnSpPr>
          <p:nvPr/>
        </p:nvCxnSpPr>
        <p:spPr>
          <a:xfrm flipV="1">
            <a:off x="1721474" y="3511962"/>
            <a:ext cx="2429727" cy="1069369"/>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endCxn id="48" idx="0"/>
          </p:cNvCxnSpPr>
          <p:nvPr/>
        </p:nvCxnSpPr>
        <p:spPr>
          <a:xfrm>
            <a:off x="4778130" y="3826105"/>
            <a:ext cx="49662" cy="745895"/>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99" idx="3"/>
          </p:cNvCxnSpPr>
          <p:nvPr/>
        </p:nvCxnSpPr>
        <p:spPr>
          <a:xfrm>
            <a:off x="5261566" y="3505200"/>
            <a:ext cx="2520481" cy="1012462"/>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16" name="Picture 2" descr="http://whitney.echomaryland.net/images/military_hierarchy.gif"/>
          <p:cNvPicPr>
            <a:picLocks noChangeAspect="1" noChangeArrowheads="1"/>
          </p:cNvPicPr>
          <p:nvPr/>
        </p:nvPicPr>
        <p:blipFill>
          <a:blip r:embed="rId3" cstate="print"/>
          <a:srcRect/>
          <a:stretch>
            <a:fillRect/>
          </a:stretch>
        </p:blipFill>
        <p:spPr bwMode="auto">
          <a:xfrm>
            <a:off x="930772" y="838200"/>
            <a:ext cx="2431673" cy="2306514"/>
          </a:xfrm>
          <a:prstGeom prst="rect">
            <a:avLst/>
          </a:prstGeom>
          <a:noFill/>
        </p:spPr>
      </p:pic>
      <p:sp>
        <p:nvSpPr>
          <p:cNvPr id="117" name="Title 1"/>
          <p:cNvSpPr txBox="1">
            <a:spLocks/>
          </p:cNvSpPr>
          <p:nvPr/>
        </p:nvSpPr>
        <p:spPr>
          <a:xfrm>
            <a:off x="3830635" y="1229991"/>
            <a:ext cx="4678331" cy="1664437"/>
          </a:xfrm>
          <a:prstGeom prst="rect">
            <a:avLst/>
          </a:prstGeom>
          <a:solidFill>
            <a:srgbClr val="FFFF00"/>
          </a:solidFill>
        </p:spPr>
        <p:txBody>
          <a:bodyPr vert="horz" lIns="91440" tIns="45720" rIns="91440" bIns="45720" rtlCol="0" anchor="ctr">
            <a:normAutofit fontScale="77500" lnSpcReduction="20000"/>
          </a:bodyPr>
          <a:lstStyle>
            <a:lvl1pPr algn="ctr" defTabSz="914400" rtl="0" eaLnBrk="1" latinLnBrk="0" hangingPunct="1">
              <a:spcBef>
                <a:spcPct val="0"/>
              </a:spcBef>
              <a:buNone/>
              <a:defRPr sz="3200" b="1" i="1" kern="1200">
                <a:solidFill>
                  <a:schemeClr val="tx1"/>
                </a:solidFill>
                <a:latin typeface="+mj-lt"/>
                <a:ea typeface="+mj-ea"/>
                <a:cs typeface="+mj-cs"/>
              </a:defRPr>
            </a:lvl1pPr>
          </a:lstStyle>
          <a:p>
            <a:r>
              <a:rPr lang="en-US" dirty="0" smtClean="0"/>
              <a:t>Autonomous System (AS)</a:t>
            </a:r>
          </a:p>
          <a:p>
            <a:pPr marL="457200" indent="-457200" algn="l">
              <a:buFont typeface="Arial" panose="020B0604020202020204" pitchFamily="34" charset="0"/>
              <a:buChar char="•"/>
            </a:pPr>
            <a:r>
              <a:rPr lang="en-US" dirty="0"/>
              <a:t>Autonomy</a:t>
            </a:r>
          </a:p>
          <a:p>
            <a:pPr marL="457200" indent="-457200" algn="l">
              <a:buFont typeface="Arial" panose="020B0604020202020204" pitchFamily="34" charset="0"/>
              <a:buChar char="•"/>
            </a:pPr>
            <a:r>
              <a:rPr lang="en-US" dirty="0"/>
              <a:t>Policy</a:t>
            </a:r>
          </a:p>
          <a:p>
            <a:pPr marL="457200" indent="-457200" algn="l">
              <a:buFont typeface="Arial" panose="020B0604020202020204" pitchFamily="34" charset="0"/>
              <a:buChar char="•"/>
            </a:pPr>
            <a:r>
              <a:rPr lang="en-US" dirty="0"/>
              <a:t>Security</a:t>
            </a:r>
          </a:p>
          <a:p>
            <a:r>
              <a:rPr lang="en-US" dirty="0" smtClean="0"/>
              <a:t> </a:t>
            </a:r>
            <a:endParaRPr lang="en-US" dirty="0"/>
          </a:p>
        </p:txBody>
      </p:sp>
    </p:spTree>
    <p:extLst>
      <p:ext uri="{BB962C8B-B14F-4D97-AF65-F5344CB8AC3E}">
        <p14:creationId xmlns:p14="http://schemas.microsoft.com/office/powerpoint/2010/main" val="39701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99576" y="3381103"/>
            <a:ext cx="2819400" cy="3124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2400" y="3352800"/>
            <a:ext cx="2819400" cy="31242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172200" y="3385457"/>
            <a:ext cx="2819400" cy="3124200"/>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What happens at the highest hierarchy of the Internet ?</a:t>
            </a:r>
            <a:endParaRPr lang="en-US" dirty="0"/>
          </a:p>
        </p:txBody>
      </p:sp>
      <p:sp>
        <p:nvSpPr>
          <p:cNvPr id="3" name="Content Placeholder 2"/>
          <p:cNvSpPr>
            <a:spLocks noGrp="1"/>
          </p:cNvSpPr>
          <p:nvPr>
            <p:ph idx="1"/>
          </p:nvPr>
        </p:nvSpPr>
        <p:spPr>
          <a:xfrm>
            <a:off x="152399" y="1318120"/>
            <a:ext cx="9296400" cy="2544763"/>
          </a:xfrm>
        </p:spPr>
        <p:txBody>
          <a:bodyPr>
            <a:normAutofit/>
          </a:bodyPr>
          <a:lstStyle/>
          <a:p>
            <a:r>
              <a:rPr lang="en-US" sz="2800" dirty="0" smtClean="0"/>
              <a:t>Hierarchical --- (e.g. H-PCE, orchestrator, Federation, SDX, OSCAR)</a:t>
            </a:r>
          </a:p>
          <a:p>
            <a:r>
              <a:rPr lang="en-US" sz="2800" dirty="0" smtClean="0"/>
              <a:t>Peer-to-Peer --- (e.g. BGP, IDP)</a:t>
            </a:r>
          </a:p>
          <a:p>
            <a:r>
              <a:rPr lang="en-US" sz="2800" dirty="0" smtClean="0"/>
              <a:t>Brokered --- (e.g. ORCA)</a:t>
            </a:r>
            <a:endParaRPr lang="en-US" sz="2800" dirty="0"/>
          </a:p>
        </p:txBody>
      </p:sp>
      <p:pic>
        <p:nvPicPr>
          <p:cNvPr id="25602" name="Picture 2" descr="http://whitney.echomaryland.net/images/military_hierarchy.gif"/>
          <p:cNvPicPr>
            <a:picLocks noChangeAspect="1" noChangeArrowheads="1"/>
          </p:cNvPicPr>
          <p:nvPr/>
        </p:nvPicPr>
        <p:blipFill>
          <a:blip r:embed="rId3" cstate="print"/>
          <a:srcRect/>
          <a:stretch>
            <a:fillRect/>
          </a:stretch>
        </p:blipFill>
        <p:spPr bwMode="auto">
          <a:xfrm>
            <a:off x="228600" y="3810000"/>
            <a:ext cx="2440173" cy="2314576"/>
          </a:xfrm>
          <a:prstGeom prst="rect">
            <a:avLst/>
          </a:prstGeom>
          <a:noFill/>
        </p:spPr>
      </p:pic>
      <p:pic>
        <p:nvPicPr>
          <p:cNvPr id="5" name="Picture 2" descr="http://whitney.echomaryland.net/images/military_hierarchy.gif"/>
          <p:cNvPicPr>
            <a:picLocks noChangeAspect="1" noChangeArrowheads="1"/>
          </p:cNvPicPr>
          <p:nvPr/>
        </p:nvPicPr>
        <p:blipFill>
          <a:blip r:embed="rId3" cstate="print"/>
          <a:srcRect/>
          <a:stretch>
            <a:fillRect/>
          </a:stretch>
        </p:blipFill>
        <p:spPr bwMode="auto">
          <a:xfrm>
            <a:off x="3251976" y="3838303"/>
            <a:ext cx="2452577" cy="2326342"/>
          </a:xfrm>
          <a:prstGeom prst="rect">
            <a:avLst/>
          </a:prstGeom>
          <a:noFill/>
        </p:spPr>
      </p:pic>
      <p:pic>
        <p:nvPicPr>
          <p:cNvPr id="6" name="Picture 2" descr="http://whitney.echomaryland.net/images/military_hierarchy.gif"/>
          <p:cNvPicPr>
            <a:picLocks noChangeAspect="1" noChangeArrowheads="1"/>
          </p:cNvPicPr>
          <p:nvPr/>
        </p:nvPicPr>
        <p:blipFill>
          <a:blip r:embed="rId3" cstate="print"/>
          <a:srcRect/>
          <a:stretch>
            <a:fillRect/>
          </a:stretch>
        </p:blipFill>
        <p:spPr bwMode="auto">
          <a:xfrm>
            <a:off x="6302153" y="3766457"/>
            <a:ext cx="2613247" cy="2478742"/>
          </a:xfrm>
          <a:prstGeom prst="rect">
            <a:avLst/>
          </a:prstGeom>
          <a:noFill/>
        </p:spPr>
      </p:pic>
      <p:sp>
        <p:nvSpPr>
          <p:cNvPr id="4" name="Rectangle 3"/>
          <p:cNvSpPr/>
          <p:nvPr/>
        </p:nvSpPr>
        <p:spPr>
          <a:xfrm>
            <a:off x="381000" y="856455"/>
            <a:ext cx="8839199" cy="461665"/>
          </a:xfrm>
          <a:prstGeom prst="rect">
            <a:avLst/>
          </a:prstGeom>
        </p:spPr>
        <p:txBody>
          <a:bodyPr wrap="square">
            <a:spAutoFit/>
          </a:bodyPr>
          <a:lstStyle/>
          <a:p>
            <a:r>
              <a:rPr lang="en-US" sz="2400" b="1" dirty="0">
                <a:solidFill>
                  <a:srgbClr val="0066FF"/>
                </a:solidFill>
              </a:rPr>
              <a:t>Three Models for Multi-domain Heterogeneous Networking</a:t>
            </a:r>
          </a:p>
        </p:txBody>
      </p:sp>
    </p:spTree>
    <p:extLst>
      <p:ext uri="{BB962C8B-B14F-4D97-AF65-F5344CB8AC3E}">
        <p14:creationId xmlns:p14="http://schemas.microsoft.com/office/powerpoint/2010/main" val="21636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Right)">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trips(downRight)">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strips(downRight)">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911"/>
            <a:ext cx="8229600" cy="639762"/>
          </a:xfrm>
        </p:spPr>
        <p:txBody>
          <a:bodyPr/>
          <a:lstStyle/>
          <a:p>
            <a:r>
              <a:rPr lang="en-US" dirty="0" smtClean="0"/>
              <a:t>Market-Driven Brokers</a:t>
            </a:r>
            <a:endParaRPr lang="en-US" dirty="0"/>
          </a:p>
        </p:txBody>
      </p:sp>
      <p:sp>
        <p:nvSpPr>
          <p:cNvPr id="3" name="Content Placeholder 2"/>
          <p:cNvSpPr>
            <a:spLocks noGrp="1"/>
          </p:cNvSpPr>
          <p:nvPr>
            <p:ph idx="1"/>
          </p:nvPr>
        </p:nvSpPr>
        <p:spPr>
          <a:xfrm>
            <a:off x="130629" y="609359"/>
            <a:ext cx="8991600" cy="5287963"/>
          </a:xfrm>
        </p:spPr>
        <p:txBody>
          <a:bodyPr>
            <a:noAutofit/>
          </a:bodyPr>
          <a:lstStyle/>
          <a:p>
            <a:r>
              <a:rPr lang="en-US" sz="2400" dirty="0" smtClean="0">
                <a:solidFill>
                  <a:srgbClr val="0000CC"/>
                </a:solidFill>
              </a:rPr>
              <a:t>Brokers are not superiors and will respect the autonomy of </a:t>
            </a:r>
            <a:r>
              <a:rPr lang="en-US" sz="2400" dirty="0" err="1" smtClean="0">
                <a:solidFill>
                  <a:srgbClr val="0000CC"/>
                </a:solidFill>
              </a:rPr>
              <a:t>ASes</a:t>
            </a:r>
            <a:endParaRPr lang="en-US" sz="2400" dirty="0" smtClean="0">
              <a:solidFill>
                <a:srgbClr val="0000CC"/>
              </a:solidFill>
            </a:endParaRPr>
          </a:p>
          <a:p>
            <a:r>
              <a:rPr lang="en-US" sz="2400" dirty="0" smtClean="0">
                <a:solidFill>
                  <a:srgbClr val="0000CC"/>
                </a:solidFill>
              </a:rPr>
              <a:t>Each AS will choose to (or not choose to) negotiate with a broker based on their needs and interests</a:t>
            </a:r>
          </a:p>
          <a:p>
            <a:r>
              <a:rPr lang="en-US" sz="2400" dirty="0" smtClean="0">
                <a:solidFill>
                  <a:srgbClr val="0000CC"/>
                </a:solidFill>
              </a:rPr>
              <a:t>Each AS may negotiate a SLA and provide info (gateways, abstracted topology, anticipated traffic, </a:t>
            </a:r>
            <a:r>
              <a:rPr lang="en-US" sz="2400" dirty="0" err="1" smtClean="0">
                <a:solidFill>
                  <a:srgbClr val="0000CC"/>
                </a:solidFill>
              </a:rPr>
              <a:t>QoS</a:t>
            </a:r>
            <a:r>
              <a:rPr lang="en-US" sz="2400" dirty="0" smtClean="0">
                <a:solidFill>
                  <a:srgbClr val="0000CC"/>
                </a:solidFill>
              </a:rPr>
              <a:t>/</a:t>
            </a:r>
            <a:r>
              <a:rPr lang="en-US" sz="2400" dirty="0" err="1" smtClean="0">
                <a:solidFill>
                  <a:srgbClr val="0000CC"/>
                </a:solidFill>
              </a:rPr>
              <a:t>QoT</a:t>
            </a:r>
            <a:r>
              <a:rPr lang="en-US" sz="2400" dirty="0" smtClean="0">
                <a:solidFill>
                  <a:srgbClr val="0000CC"/>
                </a:solidFill>
              </a:rPr>
              <a:t>, </a:t>
            </a:r>
            <a:r>
              <a:rPr lang="en-US" sz="2400" dirty="0" err="1" smtClean="0">
                <a:solidFill>
                  <a:srgbClr val="0000CC"/>
                </a:solidFill>
              </a:rPr>
              <a:t>etc</a:t>
            </a:r>
            <a:r>
              <a:rPr lang="en-US" sz="2400" dirty="0" smtClean="0">
                <a:solidFill>
                  <a:srgbClr val="0000CC"/>
                </a:solidFill>
              </a:rPr>
              <a:t>) in exchange for a reward (fees, advertisement, </a:t>
            </a:r>
            <a:r>
              <a:rPr lang="en-US" sz="2400" dirty="0" err="1" smtClean="0">
                <a:solidFill>
                  <a:srgbClr val="0000CC"/>
                </a:solidFill>
              </a:rPr>
              <a:t>etc</a:t>
            </a:r>
            <a:r>
              <a:rPr lang="en-US" sz="2400" dirty="0" smtClean="0">
                <a:solidFill>
                  <a:srgbClr val="0000CC"/>
                </a:solidFill>
              </a:rPr>
              <a:t>)</a:t>
            </a:r>
          </a:p>
          <a:p>
            <a:r>
              <a:rPr lang="en-US" sz="2400" dirty="0" smtClean="0">
                <a:solidFill>
                  <a:srgbClr val="0000CC"/>
                </a:solidFill>
              </a:rPr>
              <a:t>Brokers will provide better end-to-end inter-domain performance (e.g. traffic-engineering, higher throughput, lower latency, better SNR, lower energy fees, </a:t>
            </a:r>
            <a:r>
              <a:rPr lang="en-US" sz="2400" dirty="0" err="1" smtClean="0">
                <a:solidFill>
                  <a:srgbClr val="0000CC"/>
                </a:solidFill>
              </a:rPr>
              <a:t>etc</a:t>
            </a:r>
            <a:r>
              <a:rPr lang="en-US" sz="2400" dirty="0" smtClean="0">
                <a:solidFill>
                  <a:srgbClr val="0000CC"/>
                </a:solidFill>
              </a:rPr>
              <a:t>) by using inter-domain RMSA and other tools.</a:t>
            </a:r>
          </a:p>
          <a:p>
            <a:r>
              <a:rPr lang="en-US" sz="2400" dirty="0" smtClean="0">
                <a:solidFill>
                  <a:srgbClr val="0000CC"/>
                </a:solidFill>
              </a:rPr>
              <a:t>Brokers can broker deals but will not dictate the deals</a:t>
            </a:r>
          </a:p>
          <a:p>
            <a:r>
              <a:rPr lang="en-US" sz="2400" dirty="0" smtClean="0">
                <a:solidFill>
                  <a:srgbClr val="0000CC"/>
                </a:solidFill>
              </a:rPr>
              <a:t>Market-driven competition drives brokers to </a:t>
            </a:r>
            <a:r>
              <a:rPr lang="en-US" sz="2400" dirty="0">
                <a:solidFill>
                  <a:srgbClr val="0000CC"/>
                </a:solidFill>
              </a:rPr>
              <a:t>innovate and provide better services</a:t>
            </a:r>
          </a:p>
          <a:p>
            <a:endParaRPr lang="en-US" sz="2400" dirty="0">
              <a:solidFill>
                <a:srgbClr val="0000CC"/>
              </a:solidFill>
            </a:endParaRPr>
          </a:p>
        </p:txBody>
      </p:sp>
    </p:spTree>
    <p:extLst>
      <p:ext uri="{BB962C8B-B14F-4D97-AF65-F5344CB8AC3E}">
        <p14:creationId xmlns:p14="http://schemas.microsoft.com/office/powerpoint/2010/main" val="15637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481286" y="533400"/>
            <a:ext cx="4648200" cy="57912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0" y="609600"/>
            <a:ext cx="4267200" cy="5715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639762"/>
          </a:xfrm>
        </p:spPr>
        <p:txBody>
          <a:bodyPr/>
          <a:lstStyle/>
          <a:p>
            <a:r>
              <a:rPr lang="en-US" dirty="0" smtClean="0"/>
              <a:t>Market-Driven Incentives</a:t>
            </a:r>
            <a:endParaRPr lang="en-US" dirty="0"/>
          </a:p>
        </p:txBody>
      </p:sp>
      <p:sp>
        <p:nvSpPr>
          <p:cNvPr id="3" name="Content Placeholder 2"/>
          <p:cNvSpPr>
            <a:spLocks noGrp="1"/>
          </p:cNvSpPr>
          <p:nvPr>
            <p:ph sz="half" idx="1"/>
          </p:nvPr>
        </p:nvSpPr>
        <p:spPr>
          <a:xfrm>
            <a:off x="-38100" y="1905000"/>
            <a:ext cx="4343400" cy="3962400"/>
          </a:xfrm>
        </p:spPr>
        <p:txBody>
          <a:bodyPr>
            <a:noAutofit/>
          </a:bodyPr>
          <a:lstStyle/>
          <a:p>
            <a:pPr lvl="1"/>
            <a:r>
              <a:rPr lang="en-US" dirty="0" smtClean="0"/>
              <a:t>Fees</a:t>
            </a:r>
            <a:endParaRPr lang="en-US" dirty="0"/>
          </a:p>
          <a:p>
            <a:pPr lvl="1"/>
            <a:r>
              <a:rPr lang="en-US" dirty="0"/>
              <a:t>Advertisement</a:t>
            </a:r>
          </a:p>
          <a:p>
            <a:pPr lvl="1"/>
            <a:r>
              <a:rPr lang="en-US" dirty="0"/>
              <a:t>More inter-domain resources</a:t>
            </a:r>
          </a:p>
          <a:p>
            <a:pPr lvl="1"/>
            <a:r>
              <a:rPr lang="en-US" dirty="0"/>
              <a:t>High reputations</a:t>
            </a:r>
          </a:p>
          <a:p>
            <a:pPr lvl="1"/>
            <a:r>
              <a:rPr lang="en-US" dirty="0"/>
              <a:t>More in-depth </a:t>
            </a:r>
            <a:r>
              <a:rPr lang="en-US" dirty="0" smtClean="0"/>
              <a:t>information from </a:t>
            </a:r>
            <a:r>
              <a:rPr lang="en-US" dirty="0" err="1" smtClean="0"/>
              <a:t>ASes</a:t>
            </a:r>
            <a:endParaRPr lang="en-US" dirty="0" smtClean="0"/>
          </a:p>
          <a:p>
            <a:pPr lvl="1"/>
            <a:r>
              <a:rPr lang="en-US" dirty="0" smtClean="0"/>
              <a:t>Better social networking with other Brokers</a:t>
            </a:r>
            <a:endParaRPr lang="en-US" dirty="0"/>
          </a:p>
        </p:txBody>
      </p:sp>
      <p:sp>
        <p:nvSpPr>
          <p:cNvPr id="7" name="Content Placeholder 2"/>
          <p:cNvSpPr>
            <a:spLocks noGrp="1"/>
          </p:cNvSpPr>
          <p:nvPr>
            <p:ph sz="half" idx="2"/>
          </p:nvPr>
        </p:nvSpPr>
        <p:spPr>
          <a:xfrm>
            <a:off x="4114800" y="1066800"/>
            <a:ext cx="4953000" cy="2260600"/>
          </a:xfrm>
        </p:spPr>
        <p:txBody>
          <a:bodyPr>
            <a:noAutofit/>
          </a:bodyPr>
          <a:lstStyle/>
          <a:p>
            <a:pPr marL="631825" lvl="1"/>
            <a:r>
              <a:rPr lang="en-US" dirty="0" smtClean="0"/>
              <a:t>Better end-to-end inter-domain performance without compromising autonomy, e.g.</a:t>
            </a:r>
          </a:p>
          <a:p>
            <a:pPr marL="798513" lvl="2" indent="-166688"/>
            <a:r>
              <a:rPr lang="en-US" dirty="0" smtClean="0"/>
              <a:t>Better abstracted view of the global networks—traffic engineering</a:t>
            </a:r>
          </a:p>
          <a:p>
            <a:pPr marL="798513" lvl="2" indent="-166688"/>
            <a:r>
              <a:rPr lang="en-US" dirty="0" smtClean="0"/>
              <a:t>Higher throughput, lower latency, lower energy consumption, higher </a:t>
            </a:r>
            <a:r>
              <a:rPr lang="en-US" dirty="0" err="1" smtClean="0"/>
              <a:t>QoS</a:t>
            </a:r>
            <a:r>
              <a:rPr lang="en-US" dirty="0" smtClean="0"/>
              <a:t>/</a:t>
            </a:r>
            <a:r>
              <a:rPr lang="en-US" dirty="0" err="1" smtClean="0"/>
              <a:t>QoT</a:t>
            </a:r>
            <a:endParaRPr lang="en-US" dirty="0" smtClean="0"/>
          </a:p>
          <a:p>
            <a:pPr marL="798513" lvl="2" indent="-166688"/>
            <a:r>
              <a:rPr lang="en-US" dirty="0" smtClean="0"/>
              <a:t>Virtual Federation with brokered </a:t>
            </a:r>
            <a:r>
              <a:rPr lang="en-US" dirty="0" err="1" smtClean="0"/>
              <a:t>ASes</a:t>
            </a:r>
            <a:r>
              <a:rPr lang="en-US" dirty="0" smtClean="0"/>
              <a:t> </a:t>
            </a:r>
          </a:p>
          <a:p>
            <a:pPr marL="798513" lvl="2" indent="-166688"/>
            <a:r>
              <a:rPr lang="en-US" dirty="0" smtClean="0"/>
              <a:t> Resilient </a:t>
            </a:r>
            <a:r>
              <a:rPr lang="en-US" dirty="0" err="1" smtClean="0"/>
              <a:t>interdomain</a:t>
            </a:r>
            <a:r>
              <a:rPr lang="en-US" dirty="0" smtClean="0"/>
              <a:t> networking against disasters and security attacks</a:t>
            </a:r>
          </a:p>
          <a:p>
            <a:pPr lvl="1"/>
            <a:r>
              <a:rPr lang="en-US" dirty="0" smtClean="0"/>
              <a:t>Better reputations for better services from brokers</a:t>
            </a:r>
            <a:endParaRPr lang="en-US" dirty="0"/>
          </a:p>
        </p:txBody>
      </p:sp>
      <p:sp>
        <p:nvSpPr>
          <p:cNvPr id="10" name="Rectangle 9"/>
          <p:cNvSpPr/>
          <p:nvPr/>
        </p:nvSpPr>
        <p:spPr>
          <a:xfrm>
            <a:off x="194306" y="762428"/>
            <a:ext cx="3982180" cy="954107"/>
          </a:xfrm>
          <a:prstGeom prst="rect">
            <a:avLst/>
          </a:prstGeom>
        </p:spPr>
        <p:txBody>
          <a:bodyPr wrap="none">
            <a:spAutoFit/>
          </a:bodyPr>
          <a:lstStyle/>
          <a:p>
            <a:r>
              <a:rPr lang="en-US" sz="2800" b="1" dirty="0">
                <a:solidFill>
                  <a:srgbClr val="0000CC"/>
                </a:solidFill>
              </a:rPr>
              <a:t>Incentives for </a:t>
            </a:r>
            <a:r>
              <a:rPr lang="en-US" sz="2800" b="1" dirty="0" smtClean="0">
                <a:solidFill>
                  <a:srgbClr val="0000CC"/>
                </a:solidFill>
              </a:rPr>
              <a:t>Brokers</a:t>
            </a:r>
          </a:p>
          <a:p>
            <a:r>
              <a:rPr lang="en-US" sz="2800" b="1" dirty="0" smtClean="0">
                <a:solidFill>
                  <a:srgbClr val="0000CC"/>
                </a:solidFill>
              </a:rPr>
              <a:t>(Rewards)</a:t>
            </a:r>
            <a:endParaRPr lang="en-US" sz="2800" b="1" dirty="0">
              <a:solidFill>
                <a:srgbClr val="0000CC"/>
              </a:solidFill>
            </a:endParaRPr>
          </a:p>
        </p:txBody>
      </p:sp>
      <p:sp>
        <p:nvSpPr>
          <p:cNvPr id="11" name="Rectangle 10"/>
          <p:cNvSpPr/>
          <p:nvPr/>
        </p:nvSpPr>
        <p:spPr>
          <a:xfrm>
            <a:off x="4876800" y="577762"/>
            <a:ext cx="4085542" cy="584775"/>
          </a:xfrm>
          <a:prstGeom prst="rect">
            <a:avLst/>
          </a:prstGeom>
        </p:spPr>
        <p:txBody>
          <a:bodyPr wrap="none">
            <a:spAutoFit/>
          </a:bodyPr>
          <a:lstStyle/>
          <a:p>
            <a:r>
              <a:rPr lang="en-US" sz="3200" b="1" dirty="0">
                <a:solidFill>
                  <a:srgbClr val="0000CC"/>
                </a:solidFill>
              </a:rPr>
              <a:t>Incentives for </a:t>
            </a:r>
            <a:r>
              <a:rPr lang="en-US" sz="3200" b="1" dirty="0" err="1">
                <a:solidFill>
                  <a:srgbClr val="0000CC"/>
                </a:solidFill>
              </a:rPr>
              <a:t>ASes</a:t>
            </a:r>
            <a:r>
              <a:rPr lang="en-US" sz="3200" b="1" dirty="0">
                <a:solidFill>
                  <a:srgbClr val="0000CC"/>
                </a:solidFill>
              </a:rPr>
              <a:t> </a:t>
            </a:r>
          </a:p>
        </p:txBody>
      </p:sp>
    </p:spTree>
    <p:extLst>
      <p:ext uri="{BB962C8B-B14F-4D97-AF65-F5344CB8AC3E}">
        <p14:creationId xmlns:p14="http://schemas.microsoft.com/office/powerpoint/2010/main" val="6112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39762"/>
          </a:xfrm>
        </p:spPr>
        <p:txBody>
          <a:bodyPr/>
          <a:lstStyle/>
          <a:p>
            <a:r>
              <a:rPr lang="en-US" dirty="0" smtClean="0"/>
              <a:t>Possible Market-Driven Evolutions</a:t>
            </a:r>
            <a:endParaRPr lang="en-US" dirty="0"/>
          </a:p>
        </p:txBody>
      </p:sp>
      <p:sp>
        <p:nvSpPr>
          <p:cNvPr id="6" name="Content Placeholder 5"/>
          <p:cNvSpPr>
            <a:spLocks noGrp="1"/>
          </p:cNvSpPr>
          <p:nvPr>
            <p:ph idx="1"/>
          </p:nvPr>
        </p:nvSpPr>
        <p:spPr>
          <a:xfrm>
            <a:off x="381000" y="990600"/>
            <a:ext cx="8229600" cy="5135563"/>
          </a:xfrm>
        </p:spPr>
        <p:txBody>
          <a:bodyPr>
            <a:normAutofit fontScale="77500" lnSpcReduction="20000"/>
          </a:bodyPr>
          <a:lstStyle/>
          <a:p>
            <a:r>
              <a:rPr lang="en-US" dirty="0" smtClean="0"/>
              <a:t>Many brokers may compete in the same regional and functional specialties for better services</a:t>
            </a:r>
          </a:p>
          <a:p>
            <a:r>
              <a:rPr lang="en-US" dirty="0" smtClean="0"/>
              <a:t>Some brokers may expand </a:t>
            </a:r>
            <a:r>
              <a:rPr lang="en-US" dirty="0"/>
              <a:t>regional and functional </a:t>
            </a:r>
            <a:r>
              <a:rPr lang="en-US" dirty="0" smtClean="0"/>
              <a:t>specialties</a:t>
            </a:r>
            <a:endParaRPr lang="en-US" dirty="0"/>
          </a:p>
          <a:p>
            <a:r>
              <a:rPr lang="en-US" dirty="0" smtClean="0"/>
              <a:t>A number of brokers may form an alliance across heterogeneous regions and functional specialties</a:t>
            </a:r>
          </a:p>
          <a:p>
            <a:r>
              <a:rPr lang="en-US" dirty="0" smtClean="0"/>
              <a:t>Some brokers may become extinct</a:t>
            </a:r>
          </a:p>
          <a:p>
            <a:r>
              <a:rPr lang="en-US" dirty="0" err="1" smtClean="0"/>
              <a:t>ASes</a:t>
            </a:r>
            <a:r>
              <a:rPr lang="en-US" dirty="0" smtClean="0"/>
              <a:t> may choose to subscribe to many brokers depending on their needs and available resources</a:t>
            </a:r>
          </a:p>
          <a:p>
            <a:r>
              <a:rPr lang="en-US" dirty="0" smtClean="0"/>
              <a:t>Based on positive experience and trust, </a:t>
            </a:r>
            <a:r>
              <a:rPr lang="en-US" dirty="0" err="1"/>
              <a:t>ASes</a:t>
            </a:r>
            <a:r>
              <a:rPr lang="en-US" dirty="0"/>
              <a:t> may choose </a:t>
            </a:r>
            <a:r>
              <a:rPr lang="en-US" dirty="0" smtClean="0"/>
              <a:t>to provide more information to Broker(s)</a:t>
            </a:r>
          </a:p>
          <a:p>
            <a:r>
              <a:rPr lang="en-US" dirty="0" smtClean="0"/>
              <a:t>Some </a:t>
            </a:r>
            <a:r>
              <a:rPr lang="en-US" dirty="0" err="1" smtClean="0"/>
              <a:t>ASes</a:t>
            </a:r>
            <a:r>
              <a:rPr lang="en-US" dirty="0" smtClean="0"/>
              <a:t> may get left out by brokers and may need to resort to BGP or to proxy </a:t>
            </a:r>
            <a:r>
              <a:rPr lang="en-US" dirty="0" err="1" smtClean="0"/>
              <a:t>ASes</a:t>
            </a:r>
            <a:r>
              <a:rPr lang="en-US" dirty="0" smtClean="0"/>
              <a:t>.</a:t>
            </a:r>
          </a:p>
          <a:p>
            <a:endParaRPr lang="en-US" dirty="0"/>
          </a:p>
          <a:p>
            <a:endParaRPr lang="en-US" dirty="0"/>
          </a:p>
        </p:txBody>
      </p:sp>
    </p:spTree>
    <p:extLst>
      <p:ext uri="{BB962C8B-B14F-4D97-AF65-F5344CB8AC3E}">
        <p14:creationId xmlns:p14="http://schemas.microsoft.com/office/powerpoint/2010/main" val="418867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3"/>
          <p:cNvSpPr>
            <a:spLocks noGrp="1"/>
          </p:cNvSpPr>
          <p:nvPr>
            <p:ph type="ftr" sz="quarter" idx="4294967295"/>
          </p:nvPr>
        </p:nvSpPr>
        <p:spPr>
          <a:xfrm>
            <a:off x="-7938" y="6461125"/>
            <a:ext cx="2717801" cy="244475"/>
          </a:xfrm>
          <a:prstGeom prst="rect">
            <a:avLst/>
          </a:prstGeom>
          <a:noFill/>
        </p:spPr>
        <p:txBody>
          <a:bodyPr/>
          <a:lstStyle/>
          <a:p>
            <a:r>
              <a:rPr lang="en-US"/>
              <a:t>Slide_</a:t>
            </a:r>
            <a:fld id="{883263E7-892A-4DB3-B2EE-8D5012349638}" type="slidenum">
              <a:rPr lang="en-US"/>
              <a:pPr/>
              <a:t>37</a:t>
            </a:fld>
            <a:endParaRPr lang="en-US"/>
          </a:p>
        </p:txBody>
      </p:sp>
      <p:sp>
        <p:nvSpPr>
          <p:cNvPr id="39939" name="Rectangle 2"/>
          <p:cNvSpPr>
            <a:spLocks noGrp="1" noChangeArrowheads="1"/>
          </p:cNvSpPr>
          <p:nvPr>
            <p:ph type="title"/>
          </p:nvPr>
        </p:nvSpPr>
        <p:spPr/>
        <p:txBody>
          <a:bodyPr/>
          <a:lstStyle/>
          <a:p>
            <a:r>
              <a:rPr lang="en-US" dirty="0" smtClean="0"/>
              <a:t>Multi-Domain Cognitive Networks</a:t>
            </a:r>
          </a:p>
        </p:txBody>
      </p:sp>
      <p:sp>
        <p:nvSpPr>
          <p:cNvPr id="39941" name="Text Box 5"/>
          <p:cNvSpPr txBox="1">
            <a:spLocks noChangeArrowheads="1"/>
          </p:cNvSpPr>
          <p:nvPr/>
        </p:nvSpPr>
        <p:spPr bwMode="auto">
          <a:xfrm>
            <a:off x="1398588" y="5114925"/>
            <a:ext cx="6588125" cy="1604963"/>
          </a:xfrm>
          <a:prstGeom prst="rect">
            <a:avLst/>
          </a:prstGeom>
          <a:noFill/>
          <a:ln w="9525">
            <a:noFill/>
            <a:miter lim="800000"/>
            <a:headEnd/>
            <a:tailEnd/>
          </a:ln>
        </p:spPr>
        <p:txBody>
          <a:bodyPr wrap="none">
            <a:spAutoFit/>
          </a:bodyPr>
          <a:lstStyle/>
          <a:p>
            <a:pPr algn="l">
              <a:buFontTx/>
              <a:buChar char="•"/>
            </a:pPr>
            <a:r>
              <a:rPr lang="en-US" sz="1800" dirty="0">
                <a:solidFill>
                  <a:schemeClr val="accent2"/>
                </a:solidFill>
              </a:rPr>
              <a:t>Scalable Intelligence</a:t>
            </a:r>
          </a:p>
          <a:p>
            <a:pPr algn="l">
              <a:buFontTx/>
              <a:buChar char="•"/>
            </a:pPr>
            <a:r>
              <a:rPr lang="en-US" sz="1800" dirty="0">
                <a:solidFill>
                  <a:schemeClr val="accent2"/>
                </a:solidFill>
              </a:rPr>
              <a:t>VPN set up based on Market-driven Community of Interest</a:t>
            </a:r>
          </a:p>
          <a:p>
            <a:pPr algn="l">
              <a:buFontTx/>
              <a:buChar char="•"/>
            </a:pPr>
            <a:r>
              <a:rPr lang="en-US" sz="1800" dirty="0">
                <a:solidFill>
                  <a:schemeClr val="accent2"/>
                </a:solidFill>
              </a:rPr>
              <a:t>Adaptive and Rapidly Reconfigurable</a:t>
            </a:r>
          </a:p>
          <a:p>
            <a:pPr algn="l">
              <a:buFontTx/>
              <a:buChar char="•"/>
            </a:pPr>
            <a:r>
              <a:rPr lang="en-US" sz="1800" dirty="0">
                <a:solidFill>
                  <a:schemeClr val="accent2"/>
                </a:solidFill>
              </a:rPr>
              <a:t>Fast yet reasonable actions (observe-</a:t>
            </a:r>
            <a:r>
              <a:rPr lang="en-US" sz="1800" dirty="0" err="1">
                <a:solidFill>
                  <a:schemeClr val="accent2"/>
                </a:solidFill>
              </a:rPr>
              <a:t>anaylize</a:t>
            </a:r>
            <a:r>
              <a:rPr lang="en-US" sz="1800" dirty="0">
                <a:solidFill>
                  <a:schemeClr val="accent2"/>
                </a:solidFill>
              </a:rPr>
              <a:t>-act cycle)</a:t>
            </a:r>
          </a:p>
        </p:txBody>
      </p:sp>
      <p:pic>
        <p:nvPicPr>
          <p:cNvPr id="6" name="Picture 5"/>
          <p:cNvPicPr/>
          <p:nvPr/>
        </p:nvPicPr>
        <p:blipFill>
          <a:blip r:embed="rId3"/>
          <a:srcRect/>
          <a:stretch>
            <a:fillRect/>
          </a:stretch>
        </p:blipFill>
        <p:spPr bwMode="auto">
          <a:xfrm>
            <a:off x="129876" y="1219200"/>
            <a:ext cx="8884247" cy="3352800"/>
          </a:xfrm>
          <a:prstGeom prst="rect">
            <a:avLst/>
          </a:prstGeom>
          <a:noFill/>
        </p:spPr>
      </p:pic>
    </p:spTree>
    <p:extLst>
      <p:ext uri="{BB962C8B-B14F-4D97-AF65-F5344CB8AC3E}">
        <p14:creationId xmlns:p14="http://schemas.microsoft.com/office/powerpoint/2010/main" val="4247061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Experimental Multi-Domain </a:t>
            </a:r>
            <a:r>
              <a:rPr lang="en-US" dirty="0" smtClean="0"/>
              <a:t>SD-EON</a:t>
            </a:r>
            <a:endParaRPr lang="en-US" dirty="0"/>
          </a:p>
        </p:txBody>
      </p:sp>
      <p:sp>
        <p:nvSpPr>
          <p:cNvPr id="3" name="Content Placeholder 2"/>
          <p:cNvSpPr>
            <a:spLocks noGrp="1"/>
          </p:cNvSpPr>
          <p:nvPr>
            <p:ph idx="1"/>
          </p:nvPr>
        </p:nvSpPr>
        <p:spPr>
          <a:xfrm>
            <a:off x="457200" y="990600"/>
            <a:ext cx="8229600" cy="5322277"/>
          </a:xfrm>
        </p:spPr>
        <p:txBody>
          <a:bodyPr>
            <a:normAutofit fontScale="92500"/>
          </a:bodyPr>
          <a:lstStyle/>
          <a:p>
            <a:pPr marL="342900" lvl="1" indent="-342900">
              <a:buFont typeface="Arial" pitchFamily="34" charset="0"/>
              <a:buChar char="•"/>
            </a:pPr>
            <a:r>
              <a:rPr lang="en-US" dirty="0" smtClean="0"/>
              <a:t>Elastic </a:t>
            </a:r>
            <a:r>
              <a:rPr lang="en-US" dirty="0"/>
              <a:t>optical networking (EON) is a </a:t>
            </a:r>
            <a:r>
              <a:rPr lang="en-US" dirty="0" smtClean="0"/>
              <a:t>promising technique </a:t>
            </a:r>
            <a:r>
              <a:rPr lang="en-US" dirty="0"/>
              <a:t>for future metro/core optical networks</a:t>
            </a:r>
          </a:p>
          <a:p>
            <a:pPr marL="742950" lvl="2" indent="-342900">
              <a:buFont typeface="Arial" pitchFamily="34" charset="0"/>
              <a:buChar char="•"/>
            </a:pPr>
            <a:r>
              <a:rPr lang="en-US" dirty="0"/>
              <a:t>To control EONs, Software-defined Networking (SDN) is proposed as promising control plane architecture</a:t>
            </a:r>
          </a:p>
          <a:p>
            <a:pPr marL="342900" lvl="1" indent="-342900">
              <a:buFont typeface="Arial" pitchFamily="34" charset="0"/>
              <a:buChar char="•"/>
            </a:pPr>
            <a:r>
              <a:rPr lang="en-US" dirty="0"/>
              <a:t>Multi-AS networking architectures are </a:t>
            </a:r>
            <a:r>
              <a:rPr lang="en-US" dirty="0" smtClean="0"/>
              <a:t>relevant to real </a:t>
            </a:r>
            <a:r>
              <a:rPr lang="en-US" dirty="0"/>
              <a:t>operational scenarios to enhance:</a:t>
            </a:r>
          </a:p>
          <a:p>
            <a:pPr marL="742950" lvl="2" indent="-342900">
              <a:buFont typeface="Arial" pitchFamily="34" charset="0"/>
              <a:buChar char="•"/>
            </a:pPr>
            <a:r>
              <a:rPr lang="en-US" dirty="0"/>
              <a:t>N</a:t>
            </a:r>
            <a:r>
              <a:rPr lang="en-US" dirty="0" smtClean="0"/>
              <a:t>etwork </a:t>
            </a:r>
            <a:r>
              <a:rPr lang="en-US" dirty="0"/>
              <a:t>scalability</a:t>
            </a:r>
          </a:p>
          <a:p>
            <a:pPr marL="742950" lvl="2" indent="-342900">
              <a:buFont typeface="Arial" pitchFamily="34" charset="0"/>
              <a:buChar char="•"/>
            </a:pPr>
            <a:r>
              <a:rPr lang="en-US" dirty="0" smtClean="0"/>
              <a:t>Service </a:t>
            </a:r>
            <a:r>
              <a:rPr lang="en-US" dirty="0"/>
              <a:t>reach</a:t>
            </a:r>
          </a:p>
          <a:p>
            <a:pPr marL="342900" lvl="1" indent="-342900">
              <a:buFont typeface="Arial" pitchFamily="34" charset="0"/>
              <a:buChar char="•"/>
            </a:pPr>
            <a:r>
              <a:rPr lang="en-US" dirty="0"/>
              <a:t>How to support a multi-AS with multiple </a:t>
            </a:r>
            <a:r>
              <a:rPr lang="en-US" dirty="0" smtClean="0"/>
              <a:t>operators’ </a:t>
            </a:r>
            <a:r>
              <a:rPr lang="en-US" dirty="0"/>
              <a:t>SD-EON?</a:t>
            </a:r>
          </a:p>
          <a:p>
            <a:pPr marL="742950" lvl="2" indent="-342900">
              <a:buFont typeface="Arial" pitchFamily="34" charset="0"/>
              <a:buChar char="•"/>
            </a:pPr>
            <a:r>
              <a:rPr lang="en-US" dirty="0"/>
              <a:t>Operators advertise partial information regarding the topology and connectivity of its AS</a:t>
            </a:r>
          </a:p>
        </p:txBody>
      </p:sp>
    </p:spTree>
    <p:extLst>
      <p:ext uri="{BB962C8B-B14F-4D97-AF65-F5344CB8AC3E}">
        <p14:creationId xmlns:p14="http://schemas.microsoft.com/office/powerpoint/2010/main" val="41689352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Experimental Multi-Domain SD-EON</a:t>
            </a:r>
            <a:endParaRPr lang="en-US" dirty="0"/>
          </a:p>
        </p:txBody>
      </p:sp>
      <p:sp>
        <p:nvSpPr>
          <p:cNvPr id="89" name="Cloud 88"/>
          <p:cNvSpPr/>
          <p:nvPr/>
        </p:nvSpPr>
        <p:spPr>
          <a:xfrm>
            <a:off x="624000" y="2903026"/>
            <a:ext cx="1742267" cy="1152825"/>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grpSp>
        <p:nvGrpSpPr>
          <p:cNvPr id="90" name="72 Grupo"/>
          <p:cNvGrpSpPr>
            <a:grpSpLocks/>
          </p:cNvGrpSpPr>
          <p:nvPr/>
        </p:nvGrpSpPr>
        <p:grpSpPr bwMode="auto">
          <a:xfrm>
            <a:off x="927801" y="2895600"/>
            <a:ext cx="419103" cy="357166"/>
            <a:chOff x="3908680" y="4014154"/>
            <a:chExt cx="509436" cy="433857"/>
          </a:xfrm>
        </p:grpSpPr>
        <p:sp>
          <p:nvSpPr>
            <p:cNvPr id="92"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400" b="1">
                <a:solidFill>
                  <a:prstClr val="black"/>
                </a:solidFill>
                <a:latin typeface="Arial" panose="020B0604020202020204" pitchFamily="34" charset="0"/>
                <a:cs typeface="Arial" panose="020B0604020202020204" pitchFamily="34" charset="0"/>
              </a:endParaRPr>
            </a:p>
          </p:txBody>
        </p:sp>
        <p:sp>
          <p:nvSpPr>
            <p:cNvPr id="94"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b="1" kern="0">
                <a:solidFill>
                  <a:prstClr val="black"/>
                </a:solidFill>
                <a:latin typeface="Arial" panose="020B0604020202020204" pitchFamily="34" charset="0"/>
                <a:cs typeface="Arial" panose="020B0604020202020204" pitchFamily="34" charset="0"/>
              </a:endParaRPr>
            </a:p>
          </p:txBody>
        </p:sp>
      </p:grpSp>
      <p:sp>
        <p:nvSpPr>
          <p:cNvPr id="111" name="Cloud 110"/>
          <p:cNvSpPr/>
          <p:nvPr/>
        </p:nvSpPr>
        <p:spPr>
          <a:xfrm>
            <a:off x="3258981" y="3621972"/>
            <a:ext cx="1939684" cy="1193624"/>
          </a:xfrm>
          <a:prstGeom prst="cloud">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grpSp>
        <p:nvGrpSpPr>
          <p:cNvPr id="112" name="72 Grupo"/>
          <p:cNvGrpSpPr>
            <a:grpSpLocks/>
          </p:cNvGrpSpPr>
          <p:nvPr/>
        </p:nvGrpSpPr>
        <p:grpSpPr bwMode="auto">
          <a:xfrm>
            <a:off x="4532387" y="4441125"/>
            <a:ext cx="419103" cy="357166"/>
            <a:chOff x="3908680" y="4014154"/>
            <a:chExt cx="509436" cy="433857"/>
          </a:xfrm>
        </p:grpSpPr>
        <p:sp>
          <p:nvSpPr>
            <p:cNvPr id="113"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14"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15" name="72 Grupo"/>
          <p:cNvGrpSpPr>
            <a:grpSpLocks/>
          </p:cNvGrpSpPr>
          <p:nvPr/>
        </p:nvGrpSpPr>
        <p:grpSpPr bwMode="auto">
          <a:xfrm>
            <a:off x="4919457" y="3743133"/>
            <a:ext cx="419103" cy="357166"/>
            <a:chOff x="3908680" y="4014154"/>
            <a:chExt cx="509436" cy="433857"/>
          </a:xfrm>
        </p:grpSpPr>
        <p:sp>
          <p:nvSpPr>
            <p:cNvPr id="116"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1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18" name="72 Grupo"/>
          <p:cNvGrpSpPr>
            <a:grpSpLocks/>
          </p:cNvGrpSpPr>
          <p:nvPr/>
        </p:nvGrpSpPr>
        <p:grpSpPr bwMode="auto">
          <a:xfrm>
            <a:off x="3153548" y="4205624"/>
            <a:ext cx="419103" cy="357166"/>
            <a:chOff x="3908680" y="4014154"/>
            <a:chExt cx="509436" cy="433857"/>
          </a:xfrm>
        </p:grpSpPr>
        <p:sp>
          <p:nvSpPr>
            <p:cNvPr id="119"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20"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21" name="72 Grupo"/>
          <p:cNvGrpSpPr>
            <a:grpSpLocks/>
          </p:cNvGrpSpPr>
          <p:nvPr/>
        </p:nvGrpSpPr>
        <p:grpSpPr bwMode="auto">
          <a:xfrm>
            <a:off x="4019271" y="3495442"/>
            <a:ext cx="419103" cy="357166"/>
            <a:chOff x="3908680" y="4014154"/>
            <a:chExt cx="509436" cy="433857"/>
          </a:xfrm>
        </p:grpSpPr>
        <p:sp>
          <p:nvSpPr>
            <p:cNvPr id="122"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23"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124" name="Cloud 123"/>
          <p:cNvSpPr/>
          <p:nvPr/>
        </p:nvSpPr>
        <p:spPr>
          <a:xfrm>
            <a:off x="6306883" y="3383854"/>
            <a:ext cx="1802345" cy="1071041"/>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Arial" panose="020B0604020202020204" pitchFamily="34" charset="0"/>
              <a:cs typeface="Arial" panose="020B0604020202020204" pitchFamily="34" charset="0"/>
            </a:endParaRPr>
          </a:p>
        </p:txBody>
      </p:sp>
      <p:grpSp>
        <p:nvGrpSpPr>
          <p:cNvPr id="125" name="72 Grupo"/>
          <p:cNvGrpSpPr>
            <a:grpSpLocks/>
          </p:cNvGrpSpPr>
          <p:nvPr/>
        </p:nvGrpSpPr>
        <p:grpSpPr bwMode="auto">
          <a:xfrm>
            <a:off x="6284753" y="3877268"/>
            <a:ext cx="419103" cy="357166"/>
            <a:chOff x="3908680" y="4014154"/>
            <a:chExt cx="509436" cy="433857"/>
          </a:xfrm>
        </p:grpSpPr>
        <p:sp>
          <p:nvSpPr>
            <p:cNvPr id="126"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2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28" name="72 Grupo"/>
          <p:cNvGrpSpPr>
            <a:grpSpLocks/>
          </p:cNvGrpSpPr>
          <p:nvPr/>
        </p:nvGrpSpPr>
        <p:grpSpPr bwMode="auto">
          <a:xfrm>
            <a:off x="7795003" y="3533472"/>
            <a:ext cx="419103" cy="357166"/>
            <a:chOff x="3908680" y="4014154"/>
            <a:chExt cx="509436" cy="433857"/>
          </a:xfrm>
        </p:grpSpPr>
        <p:sp>
          <p:nvSpPr>
            <p:cNvPr id="129"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30"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cxnSp>
        <p:nvCxnSpPr>
          <p:cNvPr id="138" name="Straight Connector 137"/>
          <p:cNvCxnSpPr>
            <a:stCxn id="96" idx="4"/>
            <a:endCxn id="119" idx="2"/>
          </p:cNvCxnSpPr>
          <p:nvPr/>
        </p:nvCxnSpPr>
        <p:spPr>
          <a:xfrm>
            <a:off x="1638796" y="4032276"/>
            <a:ext cx="1514600" cy="3852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99" idx="5"/>
            <a:endCxn id="122" idx="2"/>
          </p:cNvCxnSpPr>
          <p:nvPr/>
        </p:nvCxnSpPr>
        <p:spPr>
          <a:xfrm>
            <a:off x="2610847" y="3410512"/>
            <a:ext cx="1408272" cy="2967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92" idx="3"/>
            <a:endCxn id="99" idx="2"/>
          </p:cNvCxnSpPr>
          <p:nvPr/>
        </p:nvCxnSpPr>
        <p:spPr>
          <a:xfrm>
            <a:off x="1104332" y="3253181"/>
            <a:ext cx="1087415" cy="22306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92" idx="3"/>
            <a:endCxn id="96" idx="0"/>
          </p:cNvCxnSpPr>
          <p:nvPr/>
        </p:nvCxnSpPr>
        <p:spPr>
          <a:xfrm>
            <a:off x="1104332" y="3253181"/>
            <a:ext cx="423514" cy="56763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endCxn id="122" idx="3"/>
          </p:cNvCxnSpPr>
          <p:nvPr/>
        </p:nvCxnSpPr>
        <p:spPr>
          <a:xfrm flipH="1" flipV="1">
            <a:off x="4195802" y="3853023"/>
            <a:ext cx="709494" cy="1167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113" idx="0"/>
            <a:endCxn id="122" idx="3"/>
          </p:cNvCxnSpPr>
          <p:nvPr/>
        </p:nvCxnSpPr>
        <p:spPr>
          <a:xfrm flipH="1" flipV="1">
            <a:off x="4195802" y="3853023"/>
            <a:ext cx="578850" cy="5884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13" idx="0"/>
            <a:endCxn id="119" idx="5"/>
          </p:cNvCxnSpPr>
          <p:nvPr/>
        </p:nvCxnSpPr>
        <p:spPr>
          <a:xfrm flipH="1" flipV="1">
            <a:off x="3572496" y="4351745"/>
            <a:ext cx="1202156" cy="8977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endCxn id="119" idx="5"/>
          </p:cNvCxnSpPr>
          <p:nvPr/>
        </p:nvCxnSpPr>
        <p:spPr>
          <a:xfrm flipH="1">
            <a:off x="3572496" y="3969729"/>
            <a:ext cx="1332800" cy="3820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26" idx="5"/>
            <a:endCxn id="129" idx="2"/>
          </p:cNvCxnSpPr>
          <p:nvPr/>
        </p:nvCxnSpPr>
        <p:spPr>
          <a:xfrm flipV="1">
            <a:off x="6703701" y="3745326"/>
            <a:ext cx="1091150" cy="27806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92" idx="0"/>
          </p:cNvCxnSpPr>
          <p:nvPr/>
        </p:nvCxnSpPr>
        <p:spPr bwMode="auto">
          <a:xfrm flipV="1">
            <a:off x="1170066" y="2209800"/>
            <a:ext cx="277734" cy="686194"/>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169" name="Straight Connector 168"/>
          <p:cNvCxnSpPr>
            <a:stCxn id="96" idx="0"/>
          </p:cNvCxnSpPr>
          <p:nvPr/>
        </p:nvCxnSpPr>
        <p:spPr bwMode="auto">
          <a:xfrm flipH="1" flipV="1">
            <a:off x="1447800" y="2057400"/>
            <a:ext cx="80046" cy="1763416"/>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170" name="Straight Connector 169"/>
          <p:cNvCxnSpPr>
            <a:stCxn id="99" idx="0"/>
          </p:cNvCxnSpPr>
          <p:nvPr/>
        </p:nvCxnSpPr>
        <p:spPr bwMode="auto">
          <a:xfrm flipH="1" flipV="1">
            <a:off x="1600200" y="2209800"/>
            <a:ext cx="833964" cy="1054985"/>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176" name="Straight Connector 175"/>
          <p:cNvCxnSpPr>
            <a:endCxn id="105" idx="2"/>
          </p:cNvCxnSpPr>
          <p:nvPr/>
        </p:nvCxnSpPr>
        <p:spPr bwMode="auto">
          <a:xfrm flipV="1">
            <a:off x="6400800" y="2439244"/>
            <a:ext cx="497450" cy="1862866"/>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177" name="Straight Connector 176"/>
          <p:cNvCxnSpPr>
            <a:stCxn id="129" idx="0"/>
          </p:cNvCxnSpPr>
          <p:nvPr/>
        </p:nvCxnSpPr>
        <p:spPr bwMode="auto">
          <a:xfrm flipH="1" flipV="1">
            <a:off x="6858000" y="2286000"/>
            <a:ext cx="1179268" cy="1247866"/>
          </a:xfrm>
          <a:prstGeom prst="line">
            <a:avLst/>
          </a:prstGeom>
          <a:solidFill>
            <a:schemeClr val="accent1"/>
          </a:solidFill>
          <a:ln w="19050" cap="flat" cmpd="sng" algn="ctr">
            <a:solidFill>
              <a:srgbClr val="C00000"/>
            </a:solidFill>
            <a:prstDash val="sysDot"/>
            <a:round/>
            <a:headEnd type="none" w="med" len="med"/>
            <a:tailEnd type="none" w="med" len="med"/>
          </a:ln>
          <a:effectLst/>
        </p:spPr>
      </p:cxnSp>
      <p:sp>
        <p:nvSpPr>
          <p:cNvPr id="161" name="TextBox 160"/>
          <p:cNvSpPr txBox="1"/>
          <p:nvPr/>
        </p:nvSpPr>
        <p:spPr>
          <a:xfrm>
            <a:off x="873861" y="4351745"/>
            <a:ext cx="1038746" cy="276999"/>
          </a:xfrm>
          <a:prstGeom prst="rect">
            <a:avLst/>
          </a:prstGeom>
          <a:solidFill>
            <a:schemeClr val="bg1"/>
          </a:solidFill>
        </p:spPr>
        <p:txBody>
          <a:bodyPr wrap="none" lIns="0" tIns="0" rIns="0" bIns="0" rtlCol="0">
            <a:spAutoFit/>
          </a:bodyPr>
          <a:lstStyle/>
          <a:p>
            <a:r>
              <a:rPr lang="en-US" b="1" dirty="0" smtClean="0">
                <a:latin typeface="Arial" panose="020B0604020202020204" pitchFamily="34" charset="0"/>
                <a:cs typeface="Arial" panose="020B0604020202020204" pitchFamily="34" charset="0"/>
              </a:rPr>
              <a:t>Domain 1</a:t>
            </a:r>
            <a:endParaRPr lang="en-US" b="1" dirty="0">
              <a:latin typeface="Arial" panose="020B0604020202020204" pitchFamily="34" charset="0"/>
              <a:cs typeface="Arial" panose="020B0604020202020204" pitchFamily="34" charset="0"/>
            </a:endParaRPr>
          </a:p>
        </p:txBody>
      </p:sp>
      <p:sp>
        <p:nvSpPr>
          <p:cNvPr id="163" name="TextBox 162"/>
          <p:cNvSpPr txBox="1"/>
          <p:nvPr/>
        </p:nvSpPr>
        <p:spPr>
          <a:xfrm>
            <a:off x="3533254" y="4959615"/>
            <a:ext cx="1038746" cy="276999"/>
          </a:xfrm>
          <a:prstGeom prst="rect">
            <a:avLst/>
          </a:prstGeom>
          <a:solidFill>
            <a:schemeClr val="bg1"/>
          </a:solidFill>
        </p:spPr>
        <p:txBody>
          <a:bodyPr wrap="none" lIns="0" tIns="0" rIns="0" bIns="0" rtlCol="0">
            <a:spAutoFit/>
          </a:bodyPr>
          <a:lstStyle/>
          <a:p>
            <a:r>
              <a:rPr lang="en-US" b="1" dirty="0" smtClean="0">
                <a:latin typeface="Arial" panose="020B0604020202020204" pitchFamily="34" charset="0"/>
                <a:cs typeface="Arial" panose="020B0604020202020204" pitchFamily="34" charset="0"/>
              </a:rPr>
              <a:t>Domain 2</a:t>
            </a:r>
            <a:endParaRPr lang="en-US" b="1" dirty="0">
              <a:latin typeface="Arial" panose="020B0604020202020204" pitchFamily="34" charset="0"/>
              <a:cs typeface="Arial" panose="020B0604020202020204" pitchFamily="34" charset="0"/>
            </a:endParaRPr>
          </a:p>
        </p:txBody>
      </p:sp>
      <p:sp>
        <p:nvSpPr>
          <p:cNvPr id="164" name="TextBox 163"/>
          <p:cNvSpPr txBox="1"/>
          <p:nvPr/>
        </p:nvSpPr>
        <p:spPr>
          <a:xfrm>
            <a:off x="6869166" y="4704165"/>
            <a:ext cx="1038746" cy="276999"/>
          </a:xfrm>
          <a:prstGeom prst="rect">
            <a:avLst/>
          </a:prstGeom>
          <a:solidFill>
            <a:schemeClr val="bg1"/>
          </a:solidFill>
        </p:spPr>
        <p:txBody>
          <a:bodyPr wrap="none" lIns="0" tIns="0" rIns="0" bIns="0" rtlCol="0">
            <a:spAutoFit/>
          </a:bodyPr>
          <a:lstStyle/>
          <a:p>
            <a:r>
              <a:rPr lang="en-US" b="1" dirty="0" smtClean="0">
                <a:latin typeface="Arial" panose="020B0604020202020204" pitchFamily="34" charset="0"/>
                <a:cs typeface="Arial" panose="020B0604020202020204" pitchFamily="34" charset="0"/>
              </a:rPr>
              <a:t>Domain 3</a:t>
            </a:r>
            <a:endParaRPr lang="en-US" b="1" dirty="0">
              <a:latin typeface="Arial" panose="020B0604020202020204" pitchFamily="34" charset="0"/>
              <a:cs typeface="Arial" panose="020B0604020202020204" pitchFamily="34" charset="0"/>
            </a:endParaRPr>
          </a:p>
        </p:txBody>
      </p:sp>
      <p:cxnSp>
        <p:nvCxnSpPr>
          <p:cNvPr id="179" name="Straight Connector 178"/>
          <p:cNvCxnSpPr/>
          <p:nvPr/>
        </p:nvCxnSpPr>
        <p:spPr bwMode="auto">
          <a:xfrm flipH="1" flipV="1">
            <a:off x="4267200" y="2286000"/>
            <a:ext cx="495433" cy="2153999"/>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180" name="Straight Connector 179"/>
          <p:cNvCxnSpPr>
            <a:stCxn id="122" idx="0"/>
          </p:cNvCxnSpPr>
          <p:nvPr/>
        </p:nvCxnSpPr>
        <p:spPr bwMode="auto">
          <a:xfrm flipV="1">
            <a:off x="4261536" y="2234022"/>
            <a:ext cx="1071" cy="1261814"/>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181" name="Straight Connector 180"/>
          <p:cNvCxnSpPr>
            <a:stCxn id="119" idx="0"/>
          </p:cNvCxnSpPr>
          <p:nvPr/>
        </p:nvCxnSpPr>
        <p:spPr bwMode="auto">
          <a:xfrm flipV="1">
            <a:off x="3395813" y="2667000"/>
            <a:ext cx="795187" cy="1539018"/>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186" name="Straight Connector 185"/>
          <p:cNvCxnSpPr>
            <a:stCxn id="116" idx="0"/>
          </p:cNvCxnSpPr>
          <p:nvPr/>
        </p:nvCxnSpPr>
        <p:spPr bwMode="auto">
          <a:xfrm flipH="1" flipV="1">
            <a:off x="4419600" y="2667000"/>
            <a:ext cx="742122" cy="1076527"/>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184" name="Straight Connector 183"/>
          <p:cNvCxnSpPr/>
          <p:nvPr/>
        </p:nvCxnSpPr>
        <p:spPr bwMode="auto">
          <a:xfrm flipV="1">
            <a:off x="1676400" y="1371600"/>
            <a:ext cx="1447800" cy="685800"/>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195" name="Straight Connector 194"/>
          <p:cNvCxnSpPr/>
          <p:nvPr/>
        </p:nvCxnSpPr>
        <p:spPr bwMode="auto">
          <a:xfrm flipH="1" flipV="1">
            <a:off x="3429001" y="1295400"/>
            <a:ext cx="761999" cy="838200"/>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206" name="Straight Connector 205"/>
          <p:cNvCxnSpPr/>
          <p:nvPr/>
        </p:nvCxnSpPr>
        <p:spPr bwMode="auto">
          <a:xfrm flipH="1" flipV="1">
            <a:off x="3581400" y="1371602"/>
            <a:ext cx="3124200" cy="838198"/>
          </a:xfrm>
          <a:prstGeom prst="line">
            <a:avLst/>
          </a:prstGeom>
          <a:solidFill>
            <a:schemeClr val="accent1"/>
          </a:solidFill>
          <a:ln w="19050" cap="flat" cmpd="sng" algn="ctr">
            <a:solidFill>
              <a:srgbClr val="C00000"/>
            </a:solidFill>
            <a:prstDash val="sysDot"/>
            <a:round/>
            <a:headEnd type="none" w="med" len="med"/>
            <a:tailEnd type="none" w="med" len="med"/>
          </a:ln>
          <a:effectLst/>
        </p:spPr>
      </p:cxnSp>
      <p:cxnSp>
        <p:nvCxnSpPr>
          <p:cNvPr id="210" name="Straight Connector 209"/>
          <p:cNvCxnSpPr/>
          <p:nvPr/>
        </p:nvCxnSpPr>
        <p:spPr bwMode="auto">
          <a:xfrm flipH="1">
            <a:off x="3367392" y="1318478"/>
            <a:ext cx="2770839" cy="0"/>
          </a:xfrm>
          <a:prstGeom prst="line">
            <a:avLst/>
          </a:prstGeom>
          <a:solidFill>
            <a:schemeClr val="accent1"/>
          </a:solidFill>
          <a:ln w="19050" cap="flat" cmpd="sng" algn="ctr">
            <a:solidFill>
              <a:srgbClr val="C00000"/>
            </a:solidFill>
            <a:prstDash val="sysDot"/>
            <a:round/>
            <a:headEnd type="none" w="med" len="med"/>
            <a:tailEnd type="none" w="med" len="med"/>
          </a:ln>
          <a:effectLst/>
        </p:spPr>
      </p:cxnSp>
      <p:grpSp>
        <p:nvGrpSpPr>
          <p:cNvPr id="207" name="Group 206"/>
          <p:cNvGrpSpPr/>
          <p:nvPr/>
        </p:nvGrpSpPr>
        <p:grpSpPr>
          <a:xfrm>
            <a:off x="5715000" y="914400"/>
            <a:ext cx="1922153" cy="741540"/>
            <a:chOff x="2047671" y="1796149"/>
            <a:chExt cx="1922153" cy="741540"/>
          </a:xfrm>
        </p:grpSpPr>
        <p:pic>
          <p:nvPicPr>
            <p:cNvPr id="208" name="Picture 2" descr="C:\Users\Lluis Gifre\AppData\Local\Microsoft\Windows\Temporary Internet Files\Content.IE5\3YZPV7JP\MC900434845[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671" y="1796149"/>
              <a:ext cx="741540" cy="741540"/>
            </a:xfrm>
            <a:prstGeom prst="rect">
              <a:avLst/>
            </a:prstGeom>
            <a:noFill/>
            <a:extLst>
              <a:ext uri="{909E8E84-426E-40DD-AFC4-6F175D3DCCD1}">
                <a14:hiddenFill xmlns:a14="http://schemas.microsoft.com/office/drawing/2010/main">
                  <a:solidFill>
                    <a:srgbClr val="FFFFFF"/>
                  </a:solidFill>
                </a14:hiddenFill>
              </a:ext>
            </a:extLst>
          </p:spPr>
        </p:pic>
        <p:sp>
          <p:nvSpPr>
            <p:cNvPr id="209" name="TextBox 208"/>
            <p:cNvSpPr txBox="1"/>
            <p:nvPr/>
          </p:nvSpPr>
          <p:spPr>
            <a:xfrm>
              <a:off x="2681010" y="1839041"/>
              <a:ext cx="1288814" cy="492443"/>
            </a:xfrm>
            <a:prstGeom prst="rect">
              <a:avLst/>
            </a:prstGeom>
            <a:solidFill>
              <a:schemeClr val="bg1"/>
            </a:solidFill>
          </p:spPr>
          <p:txBody>
            <a:bodyPr wrap="none" lIns="0" tIns="0" rIns="0" bIns="0" rtlCol="0">
              <a:spAutoFit/>
            </a:bodyPr>
            <a:lstStyle/>
            <a:p>
              <a:pPr algn="l"/>
              <a:r>
                <a:rPr lang="en-US" sz="1600" b="1" dirty="0" smtClean="0">
                  <a:cs typeface="Arial" panose="020B0604020202020204" pitchFamily="34" charset="0"/>
                </a:rPr>
                <a:t>Multi-domain</a:t>
              </a:r>
            </a:p>
            <a:p>
              <a:pPr algn="l"/>
              <a:r>
                <a:rPr lang="en-US" sz="1600" b="1" dirty="0" smtClean="0">
                  <a:cs typeface="Arial" panose="020B0604020202020204" pitchFamily="34" charset="0"/>
                </a:rPr>
                <a:t>planning tool</a:t>
              </a:r>
            </a:p>
          </p:txBody>
        </p:sp>
      </p:grpSp>
      <p:grpSp>
        <p:nvGrpSpPr>
          <p:cNvPr id="95" name="72 Grupo"/>
          <p:cNvGrpSpPr>
            <a:grpSpLocks/>
          </p:cNvGrpSpPr>
          <p:nvPr/>
        </p:nvGrpSpPr>
        <p:grpSpPr bwMode="auto">
          <a:xfrm>
            <a:off x="1285581" y="3820422"/>
            <a:ext cx="419103" cy="357166"/>
            <a:chOff x="3908680" y="4014154"/>
            <a:chExt cx="509436" cy="433857"/>
          </a:xfrm>
        </p:grpSpPr>
        <p:sp>
          <p:nvSpPr>
            <p:cNvPr id="96"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9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98" name="72 Grupo"/>
          <p:cNvGrpSpPr>
            <a:grpSpLocks/>
          </p:cNvGrpSpPr>
          <p:nvPr/>
        </p:nvGrpSpPr>
        <p:grpSpPr bwMode="auto">
          <a:xfrm>
            <a:off x="2191899" y="3264391"/>
            <a:ext cx="419103" cy="357166"/>
            <a:chOff x="3908680" y="4014154"/>
            <a:chExt cx="509436" cy="433857"/>
          </a:xfrm>
        </p:grpSpPr>
        <p:sp>
          <p:nvSpPr>
            <p:cNvPr id="99"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00"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20" name="Group 19"/>
          <p:cNvGrpSpPr/>
          <p:nvPr/>
        </p:nvGrpSpPr>
        <p:grpSpPr>
          <a:xfrm>
            <a:off x="3996472" y="2063204"/>
            <a:ext cx="602729" cy="636240"/>
            <a:chOff x="4287786" y="2791373"/>
            <a:chExt cx="602729" cy="636240"/>
          </a:xfrm>
        </p:grpSpPr>
        <p:sp>
          <p:nvSpPr>
            <p:cNvPr id="204" name="TextBox 203"/>
            <p:cNvSpPr txBox="1"/>
            <p:nvPr/>
          </p:nvSpPr>
          <p:spPr>
            <a:xfrm>
              <a:off x="4287786" y="2791373"/>
              <a:ext cx="602729" cy="246221"/>
            </a:xfrm>
            <a:prstGeom prst="rect">
              <a:avLst/>
            </a:prstGeom>
            <a:solidFill>
              <a:schemeClr val="bg1"/>
            </a:solidFill>
          </p:spPr>
          <p:txBody>
            <a:bodyPr wrap="none" lIns="0" tIns="0" rIns="0" bIns="0" rtlCol="0">
              <a:spAutoFit/>
            </a:bodyPr>
            <a:lstStyle/>
            <a:p>
              <a:pPr algn="l"/>
              <a:r>
                <a:rPr lang="en-US" sz="1600" b="1" dirty="0" smtClean="0">
                  <a:latin typeface="Arial" panose="020B0604020202020204" pitchFamily="34" charset="0"/>
                  <a:cs typeface="Arial" panose="020B0604020202020204" pitchFamily="34" charset="0"/>
                </a:rPr>
                <a:t>ABNO</a:t>
              </a:r>
            </a:p>
          </p:txBody>
        </p:sp>
        <p:pic>
          <p:nvPicPr>
            <p:cNvPr id="19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857" y="3014327"/>
              <a:ext cx="301352" cy="41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6" name="Group 315"/>
          <p:cNvGrpSpPr/>
          <p:nvPr/>
        </p:nvGrpSpPr>
        <p:grpSpPr>
          <a:xfrm>
            <a:off x="914400" y="1295400"/>
            <a:ext cx="1295400" cy="976317"/>
            <a:chOff x="3987509" y="2451296"/>
            <a:chExt cx="1295400" cy="976317"/>
          </a:xfrm>
        </p:grpSpPr>
        <p:sp>
          <p:nvSpPr>
            <p:cNvPr id="317" name="TextBox 316"/>
            <p:cNvSpPr txBox="1"/>
            <p:nvPr/>
          </p:nvSpPr>
          <p:spPr>
            <a:xfrm>
              <a:off x="3987509" y="2451296"/>
              <a:ext cx="1295400" cy="492443"/>
            </a:xfrm>
            <a:prstGeom prst="rect">
              <a:avLst/>
            </a:prstGeom>
            <a:noFill/>
          </p:spPr>
          <p:txBody>
            <a:bodyPr wrap="square" lIns="0" tIns="0" rIns="0" bIns="0" rtlCol="0">
              <a:spAutoFit/>
            </a:bodyPr>
            <a:lstStyle/>
            <a:p>
              <a:pPr algn="l"/>
              <a:r>
                <a:rPr lang="en-US" sz="1600" b="1" dirty="0" err="1" smtClean="0">
                  <a:latin typeface="Arial" panose="020B0604020202020204" pitchFamily="34" charset="0"/>
                  <a:cs typeface="Arial" panose="020B0604020202020204" pitchFamily="34" charset="0"/>
                </a:rPr>
                <a:t>OpenFlow</a:t>
              </a:r>
              <a:r>
                <a:rPr lang="en-US" sz="1600" b="1" dirty="0" smtClean="0">
                  <a:latin typeface="Arial" panose="020B0604020202020204" pitchFamily="34" charset="0"/>
                  <a:cs typeface="Arial" panose="020B0604020202020204" pitchFamily="34" charset="0"/>
                </a:rPr>
                <a:t> Controller</a:t>
              </a:r>
            </a:p>
          </p:txBody>
        </p:sp>
        <p:pic>
          <p:nvPicPr>
            <p:cNvPr id="3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857" y="3014327"/>
              <a:ext cx="301352" cy="41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3" name="Group 102"/>
          <p:cNvGrpSpPr/>
          <p:nvPr/>
        </p:nvGrpSpPr>
        <p:grpSpPr>
          <a:xfrm>
            <a:off x="6019800" y="1752600"/>
            <a:ext cx="2031005" cy="686644"/>
            <a:chOff x="3692083" y="2740969"/>
            <a:chExt cx="2031005" cy="686644"/>
          </a:xfrm>
        </p:grpSpPr>
        <p:sp>
          <p:nvSpPr>
            <p:cNvPr id="104" name="TextBox 103"/>
            <p:cNvSpPr txBox="1"/>
            <p:nvPr/>
          </p:nvSpPr>
          <p:spPr>
            <a:xfrm>
              <a:off x="3692083" y="2740969"/>
              <a:ext cx="2031005" cy="246221"/>
            </a:xfrm>
            <a:prstGeom prst="rect">
              <a:avLst/>
            </a:prstGeom>
            <a:solidFill>
              <a:schemeClr val="bg1"/>
            </a:solidFill>
          </p:spPr>
          <p:txBody>
            <a:bodyPr wrap="none" lIns="0" tIns="0" rIns="0" bIns="0" rtlCol="0">
              <a:spAutoFit/>
            </a:bodyPr>
            <a:lstStyle/>
            <a:p>
              <a:pPr algn="l"/>
              <a:r>
                <a:rPr lang="en-US" sz="1600" b="1" dirty="0" err="1" smtClean="0">
                  <a:latin typeface="Arial" panose="020B0604020202020204" pitchFamily="34" charset="0"/>
                  <a:cs typeface="Arial" panose="020B0604020202020204" pitchFamily="34" charset="0"/>
                </a:rPr>
                <a:t>OpenFlow</a:t>
              </a:r>
              <a:r>
                <a:rPr lang="en-US" sz="1600" b="1" dirty="0" smtClean="0">
                  <a:latin typeface="Arial" panose="020B0604020202020204" pitchFamily="34" charset="0"/>
                  <a:cs typeface="Arial" panose="020B0604020202020204" pitchFamily="34" charset="0"/>
                </a:rPr>
                <a:t> Controller</a:t>
              </a:r>
            </a:p>
          </p:txBody>
        </p:sp>
        <p:pic>
          <p:nvPicPr>
            <p:cNvPr id="10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857" y="3014327"/>
              <a:ext cx="301352" cy="41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00" name="Straight Connector 199"/>
          <p:cNvCxnSpPr>
            <a:stCxn id="126" idx="2"/>
            <a:endCxn id="113" idx="5"/>
          </p:cNvCxnSpPr>
          <p:nvPr/>
        </p:nvCxnSpPr>
        <p:spPr>
          <a:xfrm flipH="1">
            <a:off x="4951335" y="4089122"/>
            <a:ext cx="1333266" cy="4981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126" idx="2"/>
            <a:endCxn id="116" idx="5"/>
          </p:cNvCxnSpPr>
          <p:nvPr/>
        </p:nvCxnSpPr>
        <p:spPr>
          <a:xfrm flipH="1" flipV="1">
            <a:off x="5338405" y="3889254"/>
            <a:ext cx="946196" cy="199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4" name="Group 173"/>
          <p:cNvGrpSpPr/>
          <p:nvPr/>
        </p:nvGrpSpPr>
        <p:grpSpPr>
          <a:xfrm>
            <a:off x="3006867" y="914400"/>
            <a:ext cx="1311170" cy="774848"/>
            <a:chOff x="2047671" y="1762841"/>
            <a:chExt cx="1311170" cy="774848"/>
          </a:xfrm>
        </p:grpSpPr>
        <p:pic>
          <p:nvPicPr>
            <p:cNvPr id="178" name="Picture 2" descr="C:\Users\Lluis Gifre\AppData\Local\Microsoft\Windows\Temporary Internet Files\Content.IE5\3YZPV7JP\MC900434845[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671" y="1796149"/>
              <a:ext cx="741540" cy="741540"/>
            </a:xfrm>
            <a:prstGeom prst="rect">
              <a:avLst/>
            </a:prstGeom>
            <a:noFill/>
            <a:extLst>
              <a:ext uri="{909E8E84-426E-40DD-AFC4-6F175D3DCCD1}">
                <a14:hiddenFill xmlns:a14="http://schemas.microsoft.com/office/drawing/2010/main">
                  <a:solidFill>
                    <a:srgbClr val="FFFFFF"/>
                  </a:solidFill>
                </a14:hiddenFill>
              </a:ext>
            </a:extLst>
          </p:spPr>
        </p:pic>
        <p:sp>
          <p:nvSpPr>
            <p:cNvPr id="182" name="TextBox 181"/>
            <p:cNvSpPr txBox="1"/>
            <p:nvPr/>
          </p:nvSpPr>
          <p:spPr>
            <a:xfrm>
              <a:off x="2698404" y="1762841"/>
              <a:ext cx="660437" cy="246221"/>
            </a:xfrm>
            <a:prstGeom prst="rect">
              <a:avLst/>
            </a:prstGeom>
            <a:solidFill>
              <a:schemeClr val="bg1"/>
            </a:solidFill>
          </p:spPr>
          <p:txBody>
            <a:bodyPr wrap="none" lIns="0" tIns="0" rIns="0" bIns="0" rtlCol="0">
              <a:spAutoFit/>
            </a:bodyPr>
            <a:lstStyle/>
            <a:p>
              <a:pPr algn="l"/>
              <a:r>
                <a:rPr lang="en-US" sz="1600" b="1" dirty="0" smtClean="0">
                  <a:latin typeface="Arial" panose="020B0604020202020204" pitchFamily="34" charset="0"/>
                  <a:cs typeface="Arial" panose="020B0604020202020204" pitchFamily="34" charset="0"/>
                </a:rPr>
                <a:t>Broker</a:t>
              </a:r>
              <a:endParaRPr lang="en-US" sz="1600" b="1" dirty="0">
                <a:latin typeface="Arial" panose="020B0604020202020204" pitchFamily="34" charset="0"/>
                <a:cs typeface="Arial" panose="020B0604020202020204" pitchFamily="34" charset="0"/>
              </a:endParaRPr>
            </a:p>
          </p:txBody>
        </p:sp>
      </p:grpSp>
      <p:cxnSp>
        <p:nvCxnSpPr>
          <p:cNvPr id="78" name="Straight Connector 77"/>
          <p:cNvCxnSpPr/>
          <p:nvPr/>
        </p:nvCxnSpPr>
        <p:spPr>
          <a:xfrm>
            <a:off x="381000" y="5016257"/>
            <a:ext cx="73455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1000" y="5228617"/>
            <a:ext cx="734559"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267190" y="4800600"/>
            <a:ext cx="1859483" cy="276999"/>
          </a:xfrm>
          <a:prstGeom prst="rect">
            <a:avLst/>
          </a:prstGeom>
          <a:solidFill>
            <a:schemeClr val="bg1"/>
          </a:solidFill>
        </p:spPr>
        <p:txBody>
          <a:bodyPr wrap="none" lIns="0" tIns="0" rIns="0" bIns="0" rtlCol="0">
            <a:spAutoFit/>
          </a:bodyPr>
          <a:lstStyle/>
          <a:p>
            <a:r>
              <a:rPr lang="en-US" b="1" dirty="0" smtClean="0">
                <a:latin typeface="Arial" panose="020B0604020202020204" pitchFamily="34" charset="0"/>
                <a:cs typeface="Arial" panose="020B0604020202020204" pitchFamily="34" charset="0"/>
              </a:rPr>
              <a:t>intra-domain link</a:t>
            </a:r>
            <a:endParaRPr lang="en-US" b="1" dirty="0">
              <a:latin typeface="Arial" panose="020B0604020202020204" pitchFamily="34" charset="0"/>
              <a:cs typeface="Arial" panose="020B0604020202020204" pitchFamily="34" charset="0"/>
            </a:endParaRPr>
          </a:p>
        </p:txBody>
      </p:sp>
      <p:sp>
        <p:nvSpPr>
          <p:cNvPr id="81" name="TextBox 80"/>
          <p:cNvSpPr txBox="1"/>
          <p:nvPr/>
        </p:nvSpPr>
        <p:spPr>
          <a:xfrm>
            <a:off x="1267190" y="5098785"/>
            <a:ext cx="1859483" cy="276999"/>
          </a:xfrm>
          <a:prstGeom prst="rect">
            <a:avLst/>
          </a:prstGeom>
          <a:solidFill>
            <a:schemeClr val="bg1"/>
          </a:solidFill>
        </p:spPr>
        <p:txBody>
          <a:bodyPr wrap="none" lIns="0" tIns="0" rIns="0" bIns="0" rtlCol="0">
            <a:spAutoFit/>
          </a:bodyPr>
          <a:lstStyle/>
          <a:p>
            <a:r>
              <a:rPr lang="en-US" b="1" dirty="0" smtClean="0">
                <a:latin typeface="Arial" panose="020B0604020202020204" pitchFamily="34" charset="0"/>
                <a:cs typeface="Arial" panose="020B0604020202020204" pitchFamily="34" charset="0"/>
              </a:rPr>
              <a:t>inter-domain link</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2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Tasks and Timelines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79057329"/>
              </p:ext>
            </p:extLst>
          </p:nvPr>
        </p:nvGraphicFramePr>
        <p:xfrm>
          <a:off x="228600" y="3657600"/>
          <a:ext cx="8867619" cy="2590804"/>
        </p:xfrm>
        <a:graphic>
          <a:graphicData uri="http://schemas.openxmlformats.org/drawingml/2006/table">
            <a:tbl>
              <a:tblPr/>
              <a:tblGrid>
                <a:gridCol w="656287"/>
                <a:gridCol w="703006"/>
                <a:gridCol w="460986"/>
                <a:gridCol w="472512"/>
                <a:gridCol w="460986"/>
                <a:gridCol w="472512"/>
                <a:gridCol w="460986"/>
                <a:gridCol w="449462"/>
                <a:gridCol w="475393"/>
                <a:gridCol w="518611"/>
                <a:gridCol w="610808"/>
                <a:gridCol w="475393"/>
                <a:gridCol w="518611"/>
                <a:gridCol w="610808"/>
                <a:gridCol w="610808"/>
                <a:gridCol w="910450"/>
              </a:tblGrid>
              <a:tr h="168234">
                <a:tc>
                  <a:txBody>
                    <a:bodyPr/>
                    <a:lstStyle/>
                    <a:p>
                      <a:pPr algn="ctr" fontAlgn="b"/>
                      <a:r>
                        <a:rPr lang="en-US" sz="1000" b="1" i="0" u="none" strike="noStrike" dirty="0">
                          <a:solidFill>
                            <a:srgbClr val="000000"/>
                          </a:solidFill>
                          <a:effectLst/>
                          <a:latin typeface="Times New Roman"/>
                        </a:rPr>
                        <a:t> </a:t>
                      </a:r>
                    </a:p>
                  </a:txBody>
                  <a:tcPr marL="8412" marR="8412" marT="84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Q3</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Q4</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Q5</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Q6</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Q7</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Q8</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Q9</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Q10</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Q11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Q12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Team</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Collaborator</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468">
                <a:tc rowSpan="4">
                  <a:txBody>
                    <a:bodyPr/>
                    <a:lstStyle/>
                    <a:p>
                      <a:pPr algn="ctr" fontAlgn="ctr"/>
                      <a:r>
                        <a:rPr lang="en-US" sz="1000" b="1" i="0" u="none" strike="noStrike" dirty="0">
                          <a:solidFill>
                            <a:srgbClr val="000000"/>
                          </a:solidFill>
                          <a:effectLst/>
                          <a:latin typeface="Times New Roman"/>
                        </a:rPr>
                        <a:t>Task 1</a:t>
                      </a:r>
                    </a:p>
                  </a:txBody>
                  <a:tcPr marL="8412" marR="8412" marT="8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T1.1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234">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T1.2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234">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T1.3</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646">
                <a:tc vMerge="1">
                  <a:txBody>
                    <a:bodyPr/>
                    <a:lstStyle/>
                    <a:p>
                      <a:endParaRPr lang="en-US"/>
                    </a:p>
                  </a:txBody>
                  <a:tcPr/>
                </a:tc>
                <a:tc>
                  <a:txBody>
                    <a:bodyPr/>
                    <a:lstStyle/>
                    <a:p>
                      <a:pPr algn="ctr" fontAlgn="b"/>
                      <a:r>
                        <a:rPr lang="en-US" sz="1000" b="1" i="0" u="none" strike="noStrike">
                          <a:solidFill>
                            <a:srgbClr val="000000"/>
                          </a:solidFill>
                          <a:effectLst/>
                          <a:latin typeface="Times New Roman"/>
                        </a:rPr>
                        <a:t>Milestones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1.1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1.2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1.3</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234">
                <a:tc rowSpan="4">
                  <a:txBody>
                    <a:bodyPr/>
                    <a:lstStyle/>
                    <a:p>
                      <a:pPr algn="ctr" fontAlgn="ctr"/>
                      <a:r>
                        <a:rPr lang="en-US" sz="1000" b="1" i="0" u="none" strike="noStrike">
                          <a:solidFill>
                            <a:srgbClr val="000000"/>
                          </a:solidFill>
                          <a:effectLst/>
                          <a:latin typeface="Times New Roman"/>
                        </a:rPr>
                        <a:t>Task 2</a:t>
                      </a:r>
                    </a:p>
                  </a:txBody>
                  <a:tcPr marL="8412" marR="8412" marT="8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T2.1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000" b="1" i="0" u="none" strike="noStrike">
                        <a:solidFill>
                          <a:srgbClr val="000000"/>
                        </a:solidFill>
                        <a:effectLst/>
                        <a:latin typeface="Times New Roman"/>
                      </a:endParaRP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000" b="1" i="0" u="none" strike="noStrike">
                        <a:solidFill>
                          <a:srgbClr val="000000"/>
                        </a:solidFill>
                        <a:effectLst/>
                        <a:latin typeface="Times New Roman"/>
                      </a:endParaRP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234">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T2.2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a:solidFill>
                          <a:srgbClr val="000000"/>
                        </a:solidFill>
                        <a:effectLst/>
                        <a:latin typeface="Times New Roman"/>
                      </a:endParaRP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a:solidFill>
                          <a:srgbClr val="000000"/>
                        </a:solidFill>
                        <a:effectLst/>
                        <a:latin typeface="Times New Roman"/>
                      </a:endParaRP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234">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T2.3</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646">
                <a:tc vMerge="1">
                  <a:txBody>
                    <a:bodyPr/>
                    <a:lstStyle/>
                    <a:p>
                      <a:endParaRPr lang="en-US"/>
                    </a:p>
                  </a:txBody>
                  <a:tcPr/>
                </a:tc>
                <a:tc>
                  <a:txBody>
                    <a:bodyPr/>
                    <a:lstStyle/>
                    <a:p>
                      <a:pPr algn="ctr" fontAlgn="b"/>
                      <a:r>
                        <a:rPr lang="en-US" sz="1000" b="1" i="0" u="none" strike="noStrike">
                          <a:solidFill>
                            <a:srgbClr val="000000"/>
                          </a:solidFill>
                          <a:effectLst/>
                          <a:latin typeface="Times New Roman"/>
                        </a:rPr>
                        <a:t>Milestones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2.1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2.2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2.3</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234">
                <a:tc rowSpan="3">
                  <a:txBody>
                    <a:bodyPr/>
                    <a:lstStyle/>
                    <a:p>
                      <a:pPr algn="ctr" fontAlgn="ctr"/>
                      <a:r>
                        <a:rPr lang="en-US" sz="1000" b="1" i="0" u="none" strike="noStrike">
                          <a:solidFill>
                            <a:srgbClr val="000000"/>
                          </a:solidFill>
                          <a:effectLst/>
                          <a:latin typeface="Times New Roman"/>
                        </a:rPr>
                        <a:t>Task 3</a:t>
                      </a:r>
                    </a:p>
                  </a:txBody>
                  <a:tcPr marL="8412" marR="8412" marT="8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T3.1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000" b="1" i="0" u="none" strike="noStrike">
                        <a:solidFill>
                          <a:srgbClr val="000000"/>
                        </a:solidFill>
                        <a:effectLst/>
                        <a:latin typeface="Times New Roman"/>
                      </a:endParaRP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ESnet</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646">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T3.2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Esnet</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646">
                <a:tc vMerge="1">
                  <a:txBody>
                    <a:bodyPr/>
                    <a:lstStyle/>
                    <a:p>
                      <a:endParaRPr lang="en-US"/>
                    </a:p>
                  </a:txBody>
                  <a:tcPr/>
                </a:tc>
                <a:tc>
                  <a:txBody>
                    <a:bodyPr/>
                    <a:lstStyle/>
                    <a:p>
                      <a:pPr algn="ctr" fontAlgn="b"/>
                      <a:r>
                        <a:rPr lang="en-US" sz="1000" b="1" i="0" u="none" strike="noStrike">
                          <a:solidFill>
                            <a:srgbClr val="000000"/>
                          </a:solidFill>
                          <a:effectLst/>
                          <a:latin typeface="Times New Roman"/>
                        </a:rPr>
                        <a:t>Milestones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3.1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3.2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234">
                <a:tc rowSpan="3">
                  <a:txBody>
                    <a:bodyPr/>
                    <a:lstStyle/>
                    <a:p>
                      <a:pPr algn="ctr" fontAlgn="ctr"/>
                      <a:r>
                        <a:rPr lang="en-US" sz="1000" b="1" i="0" u="none" strike="noStrike">
                          <a:solidFill>
                            <a:srgbClr val="000000"/>
                          </a:solidFill>
                          <a:effectLst/>
                          <a:latin typeface="Times New Roman"/>
                        </a:rPr>
                        <a:t>Task 4</a:t>
                      </a:r>
                    </a:p>
                  </a:txBody>
                  <a:tcPr marL="8412" marR="8412" marT="8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T4.1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Infinera, Esnet</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234">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T4.2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FFFFFF"/>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Infinera, Esnet</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646">
                <a:tc vMerge="1">
                  <a:txBody>
                    <a:bodyPr/>
                    <a:lstStyle/>
                    <a:p>
                      <a:endParaRPr lang="en-US"/>
                    </a:p>
                  </a:txBody>
                  <a:tcPr/>
                </a:tc>
                <a:tc>
                  <a:txBody>
                    <a:bodyPr/>
                    <a:lstStyle/>
                    <a:p>
                      <a:pPr algn="ctr" fontAlgn="b"/>
                      <a:r>
                        <a:rPr lang="en-US" sz="1000" b="1" i="0" u="none" strike="noStrike" dirty="0">
                          <a:solidFill>
                            <a:srgbClr val="000000"/>
                          </a:solidFill>
                          <a:effectLst/>
                          <a:latin typeface="Times New Roman"/>
                        </a:rPr>
                        <a:t>Milestones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4.1</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 </a:t>
                      </a:r>
                    </a:p>
                  </a:txBody>
                  <a:tcPr marL="8412" marR="8412" marT="8412"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Times New Roman"/>
                        </a:rPr>
                        <a:t>4.2</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1000" b="1" i="0" u="none" strike="noStrike">
                          <a:solidFill>
                            <a:srgbClr val="000000"/>
                          </a:solidFill>
                          <a:effectLst/>
                          <a:latin typeface="Times New Roman"/>
                        </a:rPr>
                        <a:t>UC Davis</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Times New Roman"/>
                        </a:rPr>
                        <a:t> </a:t>
                      </a:r>
                    </a:p>
                  </a:txBody>
                  <a:tcPr marL="8412" marR="8412" marT="8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Content Placeholder 2"/>
          <p:cNvSpPr>
            <a:spLocks noGrp="1"/>
          </p:cNvSpPr>
          <p:nvPr>
            <p:ph idx="1"/>
          </p:nvPr>
        </p:nvSpPr>
        <p:spPr>
          <a:xfrm>
            <a:off x="0" y="762000"/>
            <a:ext cx="9220200" cy="2362199"/>
          </a:xfrm>
        </p:spPr>
        <p:txBody>
          <a:bodyPr>
            <a:noAutofit/>
          </a:bodyPr>
          <a:lstStyle/>
          <a:p>
            <a:r>
              <a:rPr lang="en-US" sz="2200" dirty="0" smtClean="0"/>
              <a:t>Task </a:t>
            </a:r>
            <a:r>
              <a:rPr lang="en-US" sz="2200" dirty="0"/>
              <a:t>1. Multi-domain Software-Defined Elastic Optical Network (SD-EON) Architecture </a:t>
            </a:r>
            <a:r>
              <a:rPr lang="en-US" sz="2200" dirty="0" smtClean="0"/>
              <a:t>Studies</a:t>
            </a:r>
          </a:p>
          <a:p>
            <a:r>
              <a:rPr lang="en-US" sz="2200" dirty="0" smtClean="0"/>
              <a:t>Task 2</a:t>
            </a:r>
            <a:r>
              <a:rPr lang="en-US" sz="2200" dirty="0"/>
              <a:t>. Algorithm Development for Multi-domain Intelligence</a:t>
            </a:r>
            <a:endParaRPr lang="en-US" sz="2200" dirty="0" smtClean="0"/>
          </a:p>
          <a:p>
            <a:r>
              <a:rPr lang="en-US" sz="2200" dirty="0" smtClean="0"/>
              <a:t>Task </a:t>
            </a:r>
            <a:r>
              <a:rPr lang="en-US" sz="2200" dirty="0"/>
              <a:t>3. Multi-domain SD-EON </a:t>
            </a:r>
            <a:r>
              <a:rPr lang="en-US" sz="2200" dirty="0" err="1"/>
              <a:t>Testbed</a:t>
            </a:r>
            <a:r>
              <a:rPr lang="en-US" sz="2200" dirty="0"/>
              <a:t> Studies with </a:t>
            </a:r>
            <a:r>
              <a:rPr lang="en-US" sz="2200" dirty="0" smtClean="0"/>
              <a:t>Interoperability</a:t>
            </a:r>
            <a:endParaRPr lang="en-US" sz="2200" dirty="0"/>
          </a:p>
          <a:p>
            <a:r>
              <a:rPr lang="en-US" sz="2200" dirty="0" smtClean="0"/>
              <a:t>Task </a:t>
            </a:r>
            <a:r>
              <a:rPr lang="en-US" sz="2200" dirty="0"/>
              <a:t>4. Interoperability, backward-compatibility testbed studies with </a:t>
            </a:r>
            <a:r>
              <a:rPr lang="en-US" sz="2200" dirty="0" err="1" smtClean="0"/>
              <a:t>Infinera</a:t>
            </a:r>
            <a:r>
              <a:rPr lang="en-US" sz="2200" dirty="0" smtClean="0"/>
              <a:t>, </a:t>
            </a:r>
            <a:r>
              <a:rPr lang="en-US" sz="2200" dirty="0" err="1" smtClean="0"/>
              <a:t>Esnet</a:t>
            </a:r>
            <a:r>
              <a:rPr lang="en-US" sz="2200" dirty="0" smtClean="0"/>
              <a:t>, and Verizon </a:t>
            </a:r>
            <a:r>
              <a:rPr lang="en-US" sz="2200" dirty="0"/>
              <a:t>involving Big </a:t>
            </a:r>
            <a:r>
              <a:rPr lang="en-US" sz="2200" dirty="0" smtClean="0"/>
              <a:t>Data</a:t>
            </a:r>
            <a:endParaRPr lang="en-US" sz="2200" dirty="0"/>
          </a:p>
        </p:txBody>
      </p:sp>
    </p:spTree>
    <p:extLst>
      <p:ext uri="{BB962C8B-B14F-4D97-AF65-F5344CB8AC3E}">
        <p14:creationId xmlns:p14="http://schemas.microsoft.com/office/powerpoint/2010/main" val="3170557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1: Domain Advertisement</a:t>
            </a:r>
            <a:endParaRPr lang="en-US" dirty="0"/>
          </a:p>
        </p:txBody>
      </p:sp>
      <p:grpSp>
        <p:nvGrpSpPr>
          <p:cNvPr id="3" name="Group 2"/>
          <p:cNvGrpSpPr/>
          <p:nvPr/>
        </p:nvGrpSpPr>
        <p:grpSpPr>
          <a:xfrm>
            <a:off x="1355669" y="1810607"/>
            <a:ext cx="5444707" cy="3497993"/>
            <a:chOff x="1432708" y="1832833"/>
            <a:chExt cx="3164835" cy="3930615"/>
          </a:xfrm>
        </p:grpSpPr>
        <p:cxnSp>
          <p:nvCxnSpPr>
            <p:cNvPr id="182" name="Straight Connector 38"/>
            <p:cNvCxnSpPr/>
            <p:nvPr/>
          </p:nvCxnSpPr>
          <p:spPr bwMode="auto">
            <a:xfrm>
              <a:off x="4597543" y="1832833"/>
              <a:ext cx="0" cy="3930615"/>
            </a:xfrm>
            <a:prstGeom prst="line">
              <a:avLst/>
            </a:prstGeom>
            <a:noFill/>
            <a:ln w="9525" cap="flat" cmpd="sng" algn="ctr">
              <a:solidFill>
                <a:srgbClr val="000000"/>
              </a:solidFill>
              <a:prstDash val="dash"/>
            </a:ln>
            <a:effectLst/>
          </p:spPr>
        </p:cxnSp>
        <p:cxnSp>
          <p:nvCxnSpPr>
            <p:cNvPr id="183" name="Straight Connector 43"/>
            <p:cNvCxnSpPr/>
            <p:nvPr/>
          </p:nvCxnSpPr>
          <p:spPr bwMode="auto">
            <a:xfrm>
              <a:off x="1432708" y="1832833"/>
              <a:ext cx="0" cy="3930615"/>
            </a:xfrm>
            <a:prstGeom prst="line">
              <a:avLst/>
            </a:prstGeom>
            <a:noFill/>
            <a:ln w="9525" cap="flat" cmpd="sng" algn="ctr">
              <a:solidFill>
                <a:srgbClr val="000000"/>
              </a:solidFill>
              <a:prstDash val="dash"/>
            </a:ln>
            <a:effectLst/>
          </p:spPr>
        </p:cxnSp>
        <p:cxnSp>
          <p:nvCxnSpPr>
            <p:cNvPr id="184" name="Straight Connector 73"/>
            <p:cNvCxnSpPr/>
            <p:nvPr/>
          </p:nvCxnSpPr>
          <p:spPr bwMode="auto">
            <a:xfrm>
              <a:off x="3296226" y="1832833"/>
              <a:ext cx="0" cy="3930615"/>
            </a:xfrm>
            <a:prstGeom prst="line">
              <a:avLst/>
            </a:prstGeom>
            <a:noFill/>
            <a:ln w="9525" cap="flat" cmpd="sng" algn="ctr">
              <a:solidFill>
                <a:srgbClr val="000000"/>
              </a:solidFill>
              <a:prstDash val="dash"/>
            </a:ln>
            <a:effectLst/>
          </p:spPr>
        </p:cxnSp>
      </p:grpSp>
      <p:sp>
        <p:nvSpPr>
          <p:cNvPr id="188" name="Rectangle 3"/>
          <p:cNvSpPr>
            <a:spLocks noChangeArrowheads="1"/>
          </p:cNvSpPr>
          <p:nvPr/>
        </p:nvSpPr>
        <p:spPr bwMode="auto">
          <a:xfrm>
            <a:off x="6486235" y="1390280"/>
            <a:ext cx="679673" cy="276999"/>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ts val="0"/>
              </a:spcBef>
              <a:spcAft>
                <a:spcPct val="0"/>
              </a:spcAft>
              <a:buClr>
                <a:srgbClr val="00005A"/>
              </a:buClr>
              <a:buSzPct val="70000"/>
              <a:buFont typeface="Wingdings" pitchFamily="2" charset="2"/>
              <a:buNone/>
            </a:pPr>
            <a:r>
              <a:rPr kumimoji="1" lang="en-US" altLang="en-US" sz="1800" b="1" dirty="0" smtClean="0">
                <a:solidFill>
                  <a:srgbClr val="000000"/>
                </a:solidFill>
                <a:latin typeface="Arial" panose="020B0604020202020204" pitchFamily="34" charset="0"/>
                <a:ea typeface="+mn-ea"/>
                <a:cs typeface="Arial" panose="020B0604020202020204" pitchFamily="34" charset="0"/>
              </a:rPr>
              <a:t>ABNO</a:t>
            </a:r>
            <a:endParaRPr kumimoji="1" lang="en-US" altLang="en-US" sz="1800" b="1" dirty="0">
              <a:solidFill>
                <a:srgbClr val="000000"/>
              </a:solidFill>
              <a:latin typeface="Arial" panose="020B0604020202020204" pitchFamily="34" charset="0"/>
              <a:ea typeface="+mn-ea"/>
              <a:cs typeface="Arial" panose="020B0604020202020204" pitchFamily="34" charset="0"/>
            </a:endParaRPr>
          </a:p>
        </p:txBody>
      </p:sp>
      <p:sp>
        <p:nvSpPr>
          <p:cNvPr id="189" name="Rectangle 3"/>
          <p:cNvSpPr>
            <a:spLocks noChangeArrowheads="1"/>
          </p:cNvSpPr>
          <p:nvPr/>
        </p:nvSpPr>
        <p:spPr bwMode="auto">
          <a:xfrm>
            <a:off x="923077" y="1390280"/>
            <a:ext cx="743793" cy="276999"/>
          </a:xfrm>
          <a:prstGeom prst="rect">
            <a:avLst/>
          </a:prstGeom>
          <a:noFill/>
          <a:ln>
            <a:noFill/>
          </a:ln>
          <a:extLst/>
        </p:spPr>
        <p:txBody>
          <a:bodyPr wrap="none" lIns="0" tIns="0" rIns="0" bIns="0">
            <a:spAutoFit/>
          </a:bodyPr>
          <a:lstStyle/>
          <a:p>
            <a:pPr fontAlgn="auto">
              <a:spcBef>
                <a:spcPts val="0"/>
              </a:spcBef>
            </a:pPr>
            <a:r>
              <a:rPr kumimoji="1" lang="en-US" altLang="en-US" sz="1800" b="1" dirty="0">
                <a:solidFill>
                  <a:srgbClr val="000000"/>
                </a:solidFill>
                <a:ea typeface="+mn-ea"/>
                <a:cs typeface="Arial" panose="020B0604020202020204" pitchFamily="34" charset="0"/>
              </a:rPr>
              <a:t>Broker</a:t>
            </a:r>
          </a:p>
        </p:txBody>
      </p:sp>
      <p:sp>
        <p:nvSpPr>
          <p:cNvPr id="190" name="Rectangle 3"/>
          <p:cNvSpPr>
            <a:spLocks noChangeArrowheads="1"/>
          </p:cNvSpPr>
          <p:nvPr/>
        </p:nvSpPr>
        <p:spPr bwMode="auto">
          <a:xfrm>
            <a:off x="3807598" y="1390280"/>
            <a:ext cx="1508938" cy="276999"/>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ts val="0"/>
              </a:spcBef>
              <a:spcAft>
                <a:spcPct val="0"/>
              </a:spcAft>
              <a:buClr>
                <a:srgbClr val="00005A"/>
              </a:buClr>
              <a:buSzPct val="70000"/>
              <a:buFont typeface="Monotype Sorts" pitchFamily="2" charset="2"/>
              <a:buNone/>
            </a:pPr>
            <a:r>
              <a:rPr lang="en-US" sz="1800" b="1" dirty="0">
                <a:solidFill>
                  <a:srgbClr val="010000"/>
                </a:solidFill>
                <a:latin typeface="Arial" panose="020B0604020202020204" pitchFamily="34" charset="0"/>
                <a:cs typeface="Arial" panose="020B0604020202020204" pitchFamily="34" charset="0"/>
              </a:rPr>
              <a:t>Planning </a:t>
            </a:r>
            <a:r>
              <a:rPr lang="en-US" sz="1800" b="1" dirty="0" smtClean="0">
                <a:solidFill>
                  <a:srgbClr val="010000"/>
                </a:solidFill>
                <a:latin typeface="Arial" panose="020B0604020202020204" pitchFamily="34" charset="0"/>
                <a:cs typeface="Arial" panose="020B0604020202020204" pitchFamily="34" charset="0"/>
              </a:rPr>
              <a:t>Tool</a:t>
            </a:r>
            <a:endParaRPr lang="en-US" sz="1800" b="1" dirty="0">
              <a:solidFill>
                <a:srgbClr val="010000"/>
              </a:solidFill>
              <a:latin typeface="Arial" panose="020B0604020202020204" pitchFamily="34" charset="0"/>
              <a:cs typeface="Arial" panose="020B0604020202020204" pitchFamily="34" charset="0"/>
            </a:endParaRPr>
          </a:p>
        </p:txBody>
      </p:sp>
      <p:sp>
        <p:nvSpPr>
          <p:cNvPr id="264" name="TextBox 65"/>
          <p:cNvSpPr txBox="1">
            <a:spLocks noChangeArrowheads="1"/>
          </p:cNvSpPr>
          <p:nvPr/>
        </p:nvSpPr>
        <p:spPr bwMode="auto">
          <a:xfrm>
            <a:off x="2501535" y="2427352"/>
            <a:ext cx="1094852" cy="246221"/>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600" b="1" dirty="0" err="1" smtClean="0">
                <a:solidFill>
                  <a:srgbClr val="010000"/>
                </a:solidFill>
                <a:latin typeface="Arial" panose="020B0604020202020204" pitchFamily="34" charset="0"/>
                <a:ea typeface="+mn-ea"/>
                <a:cs typeface="Arial" panose="020B0604020202020204" pitchFamily="34" charset="0"/>
              </a:rPr>
              <a:t>GetDomain</a:t>
            </a:r>
            <a:endParaRPr lang="en-US" altLang="en-US" sz="1600" b="1" dirty="0">
              <a:solidFill>
                <a:srgbClr val="010000"/>
              </a:solidFill>
              <a:latin typeface="Arial" panose="020B0604020202020204" pitchFamily="34" charset="0"/>
              <a:ea typeface="+mn-ea"/>
              <a:cs typeface="Arial" panose="020B0604020202020204" pitchFamily="34" charset="0"/>
            </a:endParaRPr>
          </a:p>
        </p:txBody>
      </p:sp>
      <p:sp>
        <p:nvSpPr>
          <p:cNvPr id="266" name="TextBox 65"/>
          <p:cNvSpPr txBox="1">
            <a:spLocks noChangeArrowheads="1"/>
          </p:cNvSpPr>
          <p:nvPr/>
        </p:nvSpPr>
        <p:spPr bwMode="auto">
          <a:xfrm>
            <a:off x="2484702" y="2965526"/>
            <a:ext cx="1128514" cy="246221"/>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600" b="1" dirty="0" err="1" smtClean="0">
                <a:solidFill>
                  <a:srgbClr val="010000"/>
                </a:solidFill>
                <a:latin typeface="Arial" panose="020B0604020202020204" pitchFamily="34" charset="0"/>
                <a:ea typeface="+mn-ea"/>
                <a:cs typeface="Arial" panose="020B0604020202020204" pitchFamily="34" charset="0"/>
              </a:rPr>
              <a:t>DomainInfo</a:t>
            </a:r>
            <a:endParaRPr lang="en-US" altLang="en-US" sz="1600" b="1" dirty="0">
              <a:solidFill>
                <a:srgbClr val="010000"/>
              </a:solidFill>
              <a:latin typeface="Arial" panose="020B0604020202020204" pitchFamily="34" charset="0"/>
              <a:ea typeface="+mn-ea"/>
              <a:cs typeface="Arial" panose="020B0604020202020204" pitchFamily="34" charset="0"/>
            </a:endParaRPr>
          </a:p>
        </p:txBody>
      </p:sp>
      <p:grpSp>
        <p:nvGrpSpPr>
          <p:cNvPr id="5" name="Group 4"/>
          <p:cNvGrpSpPr/>
          <p:nvPr/>
        </p:nvGrpSpPr>
        <p:grpSpPr>
          <a:xfrm>
            <a:off x="1443163" y="2677441"/>
            <a:ext cx="5269719" cy="541645"/>
            <a:chOff x="1508982" y="2677441"/>
            <a:chExt cx="5135340" cy="541645"/>
          </a:xfrm>
        </p:grpSpPr>
        <p:cxnSp>
          <p:nvCxnSpPr>
            <p:cNvPr id="263" name="Straight Arrow Connector 116"/>
            <p:cNvCxnSpPr/>
            <p:nvPr/>
          </p:nvCxnSpPr>
          <p:spPr bwMode="auto">
            <a:xfrm>
              <a:off x="1508982" y="2677441"/>
              <a:ext cx="5135338" cy="0"/>
            </a:xfrm>
            <a:prstGeom prst="straightConnector1">
              <a:avLst/>
            </a:prstGeom>
            <a:noFill/>
            <a:ln w="12700" cap="flat" cmpd="sng" algn="ctr">
              <a:solidFill>
                <a:srgbClr val="000000"/>
              </a:solidFill>
              <a:prstDash val="solid"/>
              <a:headEnd type="none" w="med" len="med"/>
              <a:tailEnd type="triangle" w="med" len="med"/>
            </a:ln>
            <a:effectLst/>
          </p:spPr>
        </p:cxnSp>
        <p:cxnSp>
          <p:nvCxnSpPr>
            <p:cNvPr id="265" name="Straight Arrow Connector 116"/>
            <p:cNvCxnSpPr/>
            <p:nvPr/>
          </p:nvCxnSpPr>
          <p:spPr bwMode="auto">
            <a:xfrm flipH="1">
              <a:off x="1508982" y="3219086"/>
              <a:ext cx="5135340" cy="0"/>
            </a:xfrm>
            <a:prstGeom prst="straightConnector1">
              <a:avLst/>
            </a:prstGeom>
            <a:noFill/>
            <a:ln w="12700" cap="flat" cmpd="sng" algn="ctr">
              <a:solidFill>
                <a:srgbClr val="000000"/>
              </a:solidFill>
              <a:prstDash val="solid"/>
              <a:headEnd type="none" w="med" len="med"/>
              <a:tailEnd type="triangle" w="med" len="med"/>
            </a:ln>
            <a:effectLst/>
          </p:spPr>
        </p:cxnSp>
      </p:grpSp>
      <p:grpSp>
        <p:nvGrpSpPr>
          <p:cNvPr id="4" name="Group 3"/>
          <p:cNvGrpSpPr/>
          <p:nvPr/>
        </p:nvGrpSpPr>
        <p:grpSpPr>
          <a:xfrm>
            <a:off x="1443164" y="3597083"/>
            <a:ext cx="3031410" cy="541645"/>
            <a:chOff x="1508982" y="3597083"/>
            <a:chExt cx="5135340" cy="541645"/>
          </a:xfrm>
        </p:grpSpPr>
        <p:cxnSp>
          <p:nvCxnSpPr>
            <p:cNvPr id="24" name="Straight Arrow Connector 116"/>
            <p:cNvCxnSpPr/>
            <p:nvPr/>
          </p:nvCxnSpPr>
          <p:spPr bwMode="auto">
            <a:xfrm>
              <a:off x="1508982" y="3597083"/>
              <a:ext cx="5135338" cy="0"/>
            </a:xfrm>
            <a:prstGeom prst="straightConnector1">
              <a:avLst/>
            </a:prstGeom>
            <a:noFill/>
            <a:ln w="12700" cap="flat" cmpd="sng" algn="ctr">
              <a:solidFill>
                <a:srgbClr val="000000"/>
              </a:solidFill>
              <a:prstDash val="solid"/>
              <a:headEnd type="none" w="med" len="med"/>
              <a:tailEnd type="triangle" w="med" len="med"/>
            </a:ln>
            <a:effectLst/>
          </p:spPr>
        </p:cxnSp>
        <p:cxnSp>
          <p:nvCxnSpPr>
            <p:cNvPr id="25" name="Straight Arrow Connector 116"/>
            <p:cNvCxnSpPr/>
            <p:nvPr/>
          </p:nvCxnSpPr>
          <p:spPr bwMode="auto">
            <a:xfrm flipH="1">
              <a:off x="1508982" y="4138728"/>
              <a:ext cx="5135340" cy="0"/>
            </a:xfrm>
            <a:prstGeom prst="straightConnector1">
              <a:avLst/>
            </a:prstGeom>
            <a:noFill/>
            <a:ln w="12700" cap="flat" cmpd="sng" algn="ctr">
              <a:solidFill>
                <a:srgbClr val="000000"/>
              </a:solidFill>
              <a:prstDash val="solid"/>
              <a:headEnd type="none" w="med" len="med"/>
              <a:tailEnd type="triangle" w="med" len="med"/>
            </a:ln>
            <a:effectLst/>
          </p:spPr>
        </p:cxnSp>
      </p:grpSp>
      <p:sp>
        <p:nvSpPr>
          <p:cNvPr id="26" name="TextBox 65"/>
          <p:cNvSpPr txBox="1">
            <a:spLocks noChangeArrowheads="1"/>
          </p:cNvSpPr>
          <p:nvPr/>
        </p:nvSpPr>
        <p:spPr bwMode="auto">
          <a:xfrm>
            <a:off x="2190972" y="3344841"/>
            <a:ext cx="1715983" cy="246221"/>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600" b="1" dirty="0" smtClean="0">
                <a:solidFill>
                  <a:srgbClr val="010000"/>
                </a:solidFill>
                <a:latin typeface="Arial" panose="020B0604020202020204" pitchFamily="34" charset="0"/>
                <a:ea typeface="+mn-ea"/>
                <a:cs typeface="Arial" panose="020B0604020202020204" pitchFamily="34" charset="0"/>
              </a:rPr>
              <a:t>Update Topology </a:t>
            </a:r>
            <a:endParaRPr lang="en-US" altLang="en-US" sz="1600" b="1" dirty="0">
              <a:solidFill>
                <a:srgbClr val="010000"/>
              </a:solidFill>
              <a:latin typeface="Arial" panose="020B0604020202020204" pitchFamily="34" charset="0"/>
              <a:ea typeface="+mn-ea"/>
              <a:cs typeface="Arial" panose="020B0604020202020204" pitchFamily="34" charset="0"/>
            </a:endParaRPr>
          </a:p>
        </p:txBody>
      </p:sp>
      <p:sp>
        <p:nvSpPr>
          <p:cNvPr id="29" name="TextBox 65"/>
          <p:cNvSpPr txBox="1">
            <a:spLocks noChangeArrowheads="1"/>
          </p:cNvSpPr>
          <p:nvPr/>
        </p:nvSpPr>
        <p:spPr bwMode="auto">
          <a:xfrm>
            <a:off x="2827744" y="3895137"/>
            <a:ext cx="442429" cy="246221"/>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600" b="1" dirty="0" smtClean="0">
                <a:solidFill>
                  <a:srgbClr val="010000"/>
                </a:solidFill>
                <a:latin typeface="Arial" panose="020B0604020202020204" pitchFamily="34" charset="0"/>
                <a:ea typeface="+mn-ea"/>
                <a:cs typeface="Arial" panose="020B0604020202020204" pitchFamily="34" charset="0"/>
              </a:rPr>
              <a:t>ACK</a:t>
            </a:r>
            <a:endParaRPr lang="en-US" altLang="en-US" sz="1600" b="1" dirty="0">
              <a:solidFill>
                <a:srgbClr val="010000"/>
              </a:solidFill>
              <a:latin typeface="Arial" panose="020B0604020202020204" pitchFamily="34" charset="0"/>
              <a:ea typeface="+mn-ea"/>
              <a:cs typeface="Arial" panose="020B0604020202020204" pitchFamily="34" charset="0"/>
            </a:endParaRPr>
          </a:p>
        </p:txBody>
      </p:sp>
      <p:sp>
        <p:nvSpPr>
          <p:cNvPr id="30" name="Oval 121"/>
          <p:cNvSpPr/>
          <p:nvPr/>
        </p:nvSpPr>
        <p:spPr bwMode="auto">
          <a:xfrm>
            <a:off x="1518918" y="2570157"/>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noProof="0" dirty="0" smtClean="0">
                <a:solidFill>
                  <a:srgbClr val="000000"/>
                </a:solidFill>
                <a:ea typeface="+mn-ea"/>
                <a:cs typeface="Arial" panose="020B0604020202020204" pitchFamily="34" charset="0"/>
              </a:rPr>
              <a:t>1</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31" name="Oval 121"/>
          <p:cNvSpPr/>
          <p:nvPr/>
        </p:nvSpPr>
        <p:spPr bwMode="auto">
          <a:xfrm>
            <a:off x="6435419" y="3111802"/>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noProof="0" dirty="0" smtClean="0">
                <a:solidFill>
                  <a:srgbClr val="000000"/>
                </a:solidFill>
                <a:ea typeface="+mn-ea"/>
                <a:cs typeface="Arial" panose="020B0604020202020204" pitchFamily="34" charset="0"/>
              </a:rPr>
              <a:t>2</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32" name="Oval 121"/>
          <p:cNvSpPr/>
          <p:nvPr/>
        </p:nvSpPr>
        <p:spPr bwMode="auto">
          <a:xfrm>
            <a:off x="1518918" y="3483778"/>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noProof="0" dirty="0" smtClean="0">
                <a:solidFill>
                  <a:srgbClr val="000000"/>
                </a:solidFill>
                <a:ea typeface="+mn-ea"/>
                <a:cs typeface="Arial" panose="020B0604020202020204" pitchFamily="34" charset="0"/>
              </a:rPr>
              <a:t>3</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33" name="Oval 121"/>
          <p:cNvSpPr/>
          <p:nvPr/>
        </p:nvSpPr>
        <p:spPr bwMode="auto">
          <a:xfrm>
            <a:off x="4197396" y="4031188"/>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noProof="0" dirty="0" smtClean="0">
                <a:solidFill>
                  <a:srgbClr val="000000"/>
                </a:solidFill>
                <a:ea typeface="+mn-ea"/>
                <a:cs typeface="Arial" panose="020B0604020202020204" pitchFamily="34" charset="0"/>
              </a:rPr>
              <a:t>4</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34" name="Rectangle 68"/>
          <p:cNvSpPr/>
          <p:nvPr/>
        </p:nvSpPr>
        <p:spPr>
          <a:xfrm>
            <a:off x="6712882" y="2582155"/>
            <a:ext cx="174988" cy="692928"/>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5" name="Rectangle 68"/>
          <p:cNvSpPr/>
          <p:nvPr/>
        </p:nvSpPr>
        <p:spPr>
          <a:xfrm>
            <a:off x="4474573" y="3511939"/>
            <a:ext cx="174988" cy="692928"/>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6" name="Rectangle 68"/>
          <p:cNvSpPr/>
          <p:nvPr/>
        </p:nvSpPr>
        <p:spPr>
          <a:xfrm>
            <a:off x="1268175" y="2487069"/>
            <a:ext cx="174988" cy="1875382"/>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914535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26751" y="4293652"/>
            <a:ext cx="2748699" cy="1403699"/>
          </a:xfrm>
          <a:prstGeom prst="roundRect">
            <a:avLst/>
          </a:prstGeom>
          <a:no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68" name="3 CuadroTexto"/>
          <p:cNvSpPr txBox="1"/>
          <p:nvPr/>
        </p:nvSpPr>
        <p:spPr>
          <a:xfrm>
            <a:off x="1195620" y="4353328"/>
            <a:ext cx="1148071" cy="246221"/>
          </a:xfrm>
          <a:prstGeom prst="rect">
            <a:avLst/>
          </a:prstGeom>
          <a:noFill/>
        </p:spPr>
        <p:txBody>
          <a:bodyPr wrap="none" rtlCol="0">
            <a:spAutoFit/>
          </a:bodyPr>
          <a:lstStyle/>
          <a:p>
            <a:r>
              <a:rPr lang="en-US" sz="1000" b="1" dirty="0" smtClean="0">
                <a:latin typeface="Arial" pitchFamily="34" charset="0"/>
                <a:cs typeface="Arial" pitchFamily="34" charset="0"/>
              </a:rPr>
              <a:t>Frequency slice</a:t>
            </a:r>
            <a:endParaRPr lang="en-US" sz="1000" b="1" dirty="0">
              <a:latin typeface="Arial" pitchFamily="34" charset="0"/>
              <a:cs typeface="Arial" pitchFamily="34" charset="0"/>
            </a:endParaRPr>
          </a:p>
        </p:txBody>
      </p:sp>
      <p:sp>
        <p:nvSpPr>
          <p:cNvPr id="75" name="44 CuadroTexto"/>
          <p:cNvSpPr txBox="1"/>
          <p:nvPr/>
        </p:nvSpPr>
        <p:spPr>
          <a:xfrm>
            <a:off x="848519" y="4170542"/>
            <a:ext cx="1380922" cy="246221"/>
          </a:xfrm>
          <a:prstGeom prst="rect">
            <a:avLst/>
          </a:prstGeom>
          <a:solidFill>
            <a:schemeClr val="bg1"/>
          </a:solidFill>
        </p:spPr>
        <p:txBody>
          <a:bodyPr wrap="square" rtlCol="0">
            <a:spAutoFit/>
          </a:bodyPr>
          <a:lstStyle/>
          <a:p>
            <a:r>
              <a:rPr lang="en-US" sz="1000" b="1" dirty="0" smtClean="0">
                <a:latin typeface="Arial" pitchFamily="34" charset="0"/>
                <a:cs typeface="Arial" pitchFamily="34" charset="0"/>
              </a:rPr>
              <a:t>Inter-Domain Links</a:t>
            </a:r>
            <a:endParaRPr lang="en-US" sz="1000" b="1" dirty="0">
              <a:latin typeface="Arial" pitchFamily="34" charset="0"/>
              <a:cs typeface="Arial" pitchFamily="34" charset="0"/>
            </a:endParaRPr>
          </a:p>
        </p:txBody>
      </p:sp>
      <p:sp>
        <p:nvSpPr>
          <p:cNvPr id="104" name="Cloud 103"/>
          <p:cNvSpPr/>
          <p:nvPr/>
        </p:nvSpPr>
        <p:spPr>
          <a:xfrm>
            <a:off x="4146262" y="2106321"/>
            <a:ext cx="1723779" cy="1142752"/>
          </a:xfrm>
          <a:prstGeom prst="cloud">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Arial" panose="020B0604020202020204" pitchFamily="34" charset="0"/>
              <a:cs typeface="Arial" panose="020B0604020202020204" pitchFamily="34" charset="0"/>
            </a:endParaRPr>
          </a:p>
        </p:txBody>
      </p:sp>
      <p:sp>
        <p:nvSpPr>
          <p:cNvPr id="108" name="Cloud 107"/>
          <p:cNvSpPr/>
          <p:nvPr/>
        </p:nvSpPr>
        <p:spPr>
          <a:xfrm>
            <a:off x="1058968" y="1804338"/>
            <a:ext cx="1742267" cy="1152825"/>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grpSp>
        <p:nvGrpSpPr>
          <p:cNvPr id="109" name="72 Grupo"/>
          <p:cNvGrpSpPr>
            <a:grpSpLocks/>
          </p:cNvGrpSpPr>
          <p:nvPr/>
        </p:nvGrpSpPr>
        <p:grpSpPr bwMode="auto">
          <a:xfrm>
            <a:off x="2626867" y="2165703"/>
            <a:ext cx="419103" cy="357166"/>
            <a:chOff x="3908680" y="4014154"/>
            <a:chExt cx="509436" cy="433857"/>
          </a:xfrm>
        </p:grpSpPr>
        <p:sp>
          <p:nvSpPr>
            <p:cNvPr id="110"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3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42" name="72 Grupo"/>
          <p:cNvGrpSpPr>
            <a:grpSpLocks/>
          </p:cNvGrpSpPr>
          <p:nvPr/>
        </p:nvGrpSpPr>
        <p:grpSpPr bwMode="auto">
          <a:xfrm>
            <a:off x="5660489" y="2590993"/>
            <a:ext cx="419103" cy="357166"/>
            <a:chOff x="3908680" y="4014154"/>
            <a:chExt cx="509436" cy="433857"/>
          </a:xfrm>
        </p:grpSpPr>
        <p:sp>
          <p:nvSpPr>
            <p:cNvPr id="149"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50"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cxnSp>
        <p:nvCxnSpPr>
          <p:cNvPr id="154" name="Straight Connector 153"/>
          <p:cNvCxnSpPr>
            <a:stCxn id="110" idx="5"/>
            <a:endCxn id="152" idx="2"/>
          </p:cNvCxnSpPr>
          <p:nvPr/>
        </p:nvCxnSpPr>
        <p:spPr>
          <a:xfrm flipV="1">
            <a:off x="3045815" y="2278564"/>
            <a:ext cx="1294796" cy="332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Cloud 156"/>
          <p:cNvSpPr/>
          <p:nvPr/>
        </p:nvSpPr>
        <p:spPr>
          <a:xfrm>
            <a:off x="6099890" y="4403066"/>
            <a:ext cx="1802345" cy="1071041"/>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cxnSp>
        <p:nvCxnSpPr>
          <p:cNvPr id="159" name="Straight Connector 158"/>
          <p:cNvCxnSpPr>
            <a:stCxn id="161" idx="0"/>
            <a:endCxn id="149" idx="3"/>
          </p:cNvCxnSpPr>
          <p:nvPr/>
        </p:nvCxnSpPr>
        <p:spPr>
          <a:xfrm flipH="1" flipV="1">
            <a:off x="5837020" y="2948574"/>
            <a:ext cx="997094" cy="1276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72 Grupo"/>
          <p:cNvGrpSpPr>
            <a:grpSpLocks/>
          </p:cNvGrpSpPr>
          <p:nvPr/>
        </p:nvGrpSpPr>
        <p:grpSpPr bwMode="auto">
          <a:xfrm>
            <a:off x="6591849" y="4224483"/>
            <a:ext cx="419103" cy="357166"/>
            <a:chOff x="3908680" y="4014154"/>
            <a:chExt cx="509436" cy="433857"/>
          </a:xfrm>
        </p:grpSpPr>
        <p:sp>
          <p:nvSpPr>
            <p:cNvPr id="161"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2"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cxnSp>
        <p:nvCxnSpPr>
          <p:cNvPr id="169" name="Straight Connector 168"/>
          <p:cNvCxnSpPr>
            <a:stCxn id="161" idx="2"/>
            <a:endCxn id="164" idx="3"/>
          </p:cNvCxnSpPr>
          <p:nvPr/>
        </p:nvCxnSpPr>
        <p:spPr>
          <a:xfrm flipH="1" flipV="1">
            <a:off x="5124626" y="3395215"/>
            <a:ext cx="1467071" cy="10411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67" idx="2"/>
            <a:endCxn id="186" idx="4"/>
          </p:cNvCxnSpPr>
          <p:nvPr/>
        </p:nvCxnSpPr>
        <p:spPr>
          <a:xfrm flipH="1" flipV="1">
            <a:off x="2224633" y="2811851"/>
            <a:ext cx="1695229" cy="1778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2693389" y="1778537"/>
            <a:ext cx="830677" cy="307777"/>
          </a:xfrm>
          <a:prstGeom prst="rect">
            <a:avLst/>
          </a:prstGeom>
          <a:noFill/>
        </p:spPr>
        <p:txBody>
          <a:bodyPr wrap="none" rtlCol="0">
            <a:spAutoFit/>
          </a:bodyPr>
          <a:lstStyle/>
          <a:p>
            <a:r>
              <a:rPr lang="en-US" sz="1400" b="1" dirty="0" smtClean="0"/>
              <a:t>10.0.1.1</a:t>
            </a:r>
            <a:endParaRPr lang="en-US" sz="1400" b="1" dirty="0"/>
          </a:p>
        </p:txBody>
      </p:sp>
      <p:sp>
        <p:nvSpPr>
          <p:cNvPr id="172" name="TextBox 171"/>
          <p:cNvSpPr txBox="1"/>
          <p:nvPr/>
        </p:nvSpPr>
        <p:spPr>
          <a:xfrm>
            <a:off x="1787363" y="2983725"/>
            <a:ext cx="830677" cy="307777"/>
          </a:xfrm>
          <a:prstGeom prst="rect">
            <a:avLst/>
          </a:prstGeom>
          <a:noFill/>
        </p:spPr>
        <p:txBody>
          <a:bodyPr wrap="none" rtlCol="0">
            <a:spAutoFit/>
          </a:bodyPr>
          <a:lstStyle/>
          <a:p>
            <a:r>
              <a:rPr lang="en-US" sz="1400" b="1" dirty="0" smtClean="0"/>
              <a:t>10.0.1.2</a:t>
            </a:r>
            <a:endParaRPr lang="en-US" sz="1400" b="1" dirty="0"/>
          </a:p>
        </p:txBody>
      </p:sp>
      <p:sp>
        <p:nvSpPr>
          <p:cNvPr id="173" name="TextBox 172"/>
          <p:cNvSpPr txBox="1"/>
          <p:nvPr/>
        </p:nvSpPr>
        <p:spPr>
          <a:xfrm>
            <a:off x="6959738" y="4106697"/>
            <a:ext cx="830677" cy="307777"/>
          </a:xfrm>
          <a:prstGeom prst="rect">
            <a:avLst/>
          </a:prstGeom>
          <a:noFill/>
        </p:spPr>
        <p:txBody>
          <a:bodyPr wrap="none" rtlCol="0">
            <a:spAutoFit/>
          </a:bodyPr>
          <a:lstStyle/>
          <a:p>
            <a:r>
              <a:rPr lang="en-US" sz="1400" b="1" dirty="0" smtClean="0"/>
              <a:t>10.0.3.1</a:t>
            </a:r>
            <a:endParaRPr lang="en-US" sz="1400" b="1" dirty="0"/>
          </a:p>
        </p:txBody>
      </p:sp>
      <p:sp>
        <p:nvSpPr>
          <p:cNvPr id="178" name="TextBox 177"/>
          <p:cNvSpPr txBox="1"/>
          <p:nvPr/>
        </p:nvSpPr>
        <p:spPr>
          <a:xfrm>
            <a:off x="4028005" y="2240829"/>
            <a:ext cx="284052" cy="307777"/>
          </a:xfrm>
          <a:prstGeom prst="rect">
            <a:avLst/>
          </a:prstGeom>
          <a:noFill/>
        </p:spPr>
        <p:txBody>
          <a:bodyPr wrap="none" rtlCol="0">
            <a:spAutoFit/>
          </a:bodyPr>
          <a:lstStyle/>
          <a:p>
            <a:r>
              <a:rPr lang="en-US" sz="1400" b="1" dirty="0" smtClean="0"/>
              <a:t>1</a:t>
            </a:r>
            <a:endParaRPr lang="en-US" sz="1400" b="1" dirty="0"/>
          </a:p>
        </p:txBody>
      </p:sp>
      <p:sp>
        <p:nvSpPr>
          <p:cNvPr id="179" name="TextBox 178"/>
          <p:cNvSpPr txBox="1"/>
          <p:nvPr/>
        </p:nvSpPr>
        <p:spPr>
          <a:xfrm>
            <a:off x="5313785" y="3322589"/>
            <a:ext cx="284052" cy="307777"/>
          </a:xfrm>
          <a:prstGeom prst="rect">
            <a:avLst/>
          </a:prstGeom>
          <a:noFill/>
        </p:spPr>
        <p:txBody>
          <a:bodyPr wrap="none" rtlCol="0">
            <a:spAutoFit/>
          </a:bodyPr>
          <a:lstStyle/>
          <a:p>
            <a:r>
              <a:rPr lang="en-US" sz="1400" b="1" dirty="0" smtClean="0"/>
              <a:t>4</a:t>
            </a:r>
            <a:endParaRPr lang="en-US" sz="1400" b="1" dirty="0"/>
          </a:p>
        </p:txBody>
      </p:sp>
      <p:sp>
        <p:nvSpPr>
          <p:cNvPr id="180" name="TextBox 179"/>
          <p:cNvSpPr txBox="1"/>
          <p:nvPr/>
        </p:nvSpPr>
        <p:spPr>
          <a:xfrm>
            <a:off x="3005289" y="2286680"/>
            <a:ext cx="284052" cy="307777"/>
          </a:xfrm>
          <a:prstGeom prst="rect">
            <a:avLst/>
          </a:prstGeom>
          <a:noFill/>
        </p:spPr>
        <p:txBody>
          <a:bodyPr wrap="none" rtlCol="0">
            <a:spAutoFit/>
          </a:bodyPr>
          <a:lstStyle/>
          <a:p>
            <a:r>
              <a:rPr lang="en-US" sz="1400" b="1" dirty="0" smtClean="0"/>
              <a:t>7</a:t>
            </a:r>
            <a:endParaRPr lang="en-US" sz="1400" b="1" dirty="0"/>
          </a:p>
        </p:txBody>
      </p:sp>
      <p:sp>
        <p:nvSpPr>
          <p:cNvPr id="181" name="TextBox 180"/>
          <p:cNvSpPr txBox="1"/>
          <p:nvPr/>
        </p:nvSpPr>
        <p:spPr>
          <a:xfrm>
            <a:off x="2287867" y="2809863"/>
            <a:ext cx="284052" cy="307777"/>
          </a:xfrm>
          <a:prstGeom prst="rect">
            <a:avLst/>
          </a:prstGeom>
          <a:noFill/>
        </p:spPr>
        <p:txBody>
          <a:bodyPr wrap="none" rtlCol="0">
            <a:spAutoFit/>
          </a:bodyPr>
          <a:lstStyle/>
          <a:p>
            <a:r>
              <a:rPr lang="en-US" sz="1400" b="1" smtClean="0"/>
              <a:t>9</a:t>
            </a:r>
            <a:endParaRPr lang="en-US" sz="1400" b="1" dirty="0"/>
          </a:p>
        </p:txBody>
      </p:sp>
      <p:sp>
        <p:nvSpPr>
          <p:cNvPr id="182" name="TextBox 181"/>
          <p:cNvSpPr txBox="1"/>
          <p:nvPr/>
        </p:nvSpPr>
        <p:spPr>
          <a:xfrm>
            <a:off x="3672436" y="2965094"/>
            <a:ext cx="284052" cy="307777"/>
          </a:xfrm>
          <a:prstGeom prst="rect">
            <a:avLst/>
          </a:prstGeom>
          <a:noFill/>
        </p:spPr>
        <p:txBody>
          <a:bodyPr wrap="none" rtlCol="0">
            <a:spAutoFit/>
          </a:bodyPr>
          <a:lstStyle/>
          <a:p>
            <a:r>
              <a:rPr lang="en-US" sz="1400" b="1" dirty="0" smtClean="0"/>
              <a:t>2</a:t>
            </a:r>
            <a:endParaRPr lang="en-US" sz="1400" b="1" dirty="0"/>
          </a:p>
        </p:txBody>
      </p:sp>
      <p:sp>
        <p:nvSpPr>
          <p:cNvPr id="183" name="TextBox 182"/>
          <p:cNvSpPr txBox="1"/>
          <p:nvPr/>
        </p:nvSpPr>
        <p:spPr>
          <a:xfrm>
            <a:off x="5948664" y="2914716"/>
            <a:ext cx="284052" cy="307777"/>
          </a:xfrm>
          <a:prstGeom prst="rect">
            <a:avLst/>
          </a:prstGeom>
          <a:noFill/>
        </p:spPr>
        <p:txBody>
          <a:bodyPr wrap="none" rtlCol="0">
            <a:spAutoFit/>
          </a:bodyPr>
          <a:lstStyle/>
          <a:p>
            <a:r>
              <a:rPr lang="en-US" sz="1400" b="1" smtClean="0"/>
              <a:t>3</a:t>
            </a:r>
            <a:endParaRPr lang="en-US" sz="1400" b="1" dirty="0"/>
          </a:p>
        </p:txBody>
      </p:sp>
      <p:sp>
        <p:nvSpPr>
          <p:cNvPr id="184" name="TextBox 183"/>
          <p:cNvSpPr txBox="1"/>
          <p:nvPr/>
        </p:nvSpPr>
        <p:spPr>
          <a:xfrm>
            <a:off x="6350129" y="4088225"/>
            <a:ext cx="284052" cy="307777"/>
          </a:xfrm>
          <a:prstGeom prst="rect">
            <a:avLst/>
          </a:prstGeom>
          <a:noFill/>
        </p:spPr>
        <p:txBody>
          <a:bodyPr wrap="none" rtlCol="0">
            <a:spAutoFit/>
          </a:bodyPr>
          <a:lstStyle/>
          <a:p>
            <a:r>
              <a:rPr lang="en-US" sz="1400" b="1" dirty="0" smtClean="0"/>
              <a:t>5</a:t>
            </a:r>
            <a:endParaRPr lang="en-US" sz="1400" b="1" dirty="0"/>
          </a:p>
        </p:txBody>
      </p:sp>
      <p:grpSp>
        <p:nvGrpSpPr>
          <p:cNvPr id="185" name="72 Grupo"/>
          <p:cNvGrpSpPr>
            <a:grpSpLocks/>
          </p:cNvGrpSpPr>
          <p:nvPr/>
        </p:nvGrpSpPr>
        <p:grpSpPr bwMode="auto">
          <a:xfrm>
            <a:off x="1871418" y="2599997"/>
            <a:ext cx="419103" cy="357166"/>
            <a:chOff x="3908680" y="4014154"/>
            <a:chExt cx="509436" cy="433857"/>
          </a:xfrm>
        </p:grpSpPr>
        <p:sp>
          <p:nvSpPr>
            <p:cNvPr id="186"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8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188" name="TextBox 187"/>
          <p:cNvSpPr txBox="1"/>
          <p:nvPr/>
        </p:nvSpPr>
        <p:spPr>
          <a:xfrm>
            <a:off x="6696485" y="3945073"/>
            <a:ext cx="284052" cy="307777"/>
          </a:xfrm>
          <a:prstGeom prst="rect">
            <a:avLst/>
          </a:prstGeom>
          <a:noFill/>
        </p:spPr>
        <p:txBody>
          <a:bodyPr wrap="none" rtlCol="0">
            <a:spAutoFit/>
          </a:bodyPr>
          <a:lstStyle/>
          <a:p>
            <a:r>
              <a:rPr lang="en-US" sz="1400" b="1" dirty="0" smtClean="0"/>
              <a:t>6</a:t>
            </a:r>
            <a:endParaRPr lang="en-US" sz="1400" b="1" dirty="0"/>
          </a:p>
        </p:txBody>
      </p:sp>
      <p:sp>
        <p:nvSpPr>
          <p:cNvPr id="189" name="TextBox 188"/>
          <p:cNvSpPr txBox="1"/>
          <p:nvPr/>
        </p:nvSpPr>
        <p:spPr>
          <a:xfrm>
            <a:off x="3369814" y="2266339"/>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1,5,6</a:t>
            </a:r>
            <a:endParaRPr lang="en-US" sz="1400" b="1" dirty="0">
              <a:solidFill>
                <a:srgbClr val="FF0000"/>
              </a:solidFill>
              <a:cs typeface="Arial" panose="020B0604020202020204" pitchFamily="34" charset="0"/>
            </a:endParaRPr>
          </a:p>
        </p:txBody>
      </p:sp>
      <p:sp>
        <p:nvSpPr>
          <p:cNvPr id="190" name="TextBox 189"/>
          <p:cNvSpPr txBox="1"/>
          <p:nvPr/>
        </p:nvSpPr>
        <p:spPr>
          <a:xfrm>
            <a:off x="2873314" y="2904067"/>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5,8</a:t>
            </a:r>
            <a:endParaRPr lang="en-US" sz="1400" b="1" dirty="0">
              <a:solidFill>
                <a:srgbClr val="FF0000"/>
              </a:solidFill>
              <a:cs typeface="Arial" panose="020B0604020202020204" pitchFamily="34" charset="0"/>
            </a:endParaRPr>
          </a:p>
        </p:txBody>
      </p:sp>
      <p:sp>
        <p:nvSpPr>
          <p:cNvPr id="191" name="TextBox 190"/>
          <p:cNvSpPr txBox="1"/>
          <p:nvPr/>
        </p:nvSpPr>
        <p:spPr>
          <a:xfrm>
            <a:off x="6209125" y="3310147"/>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3,7,8</a:t>
            </a:r>
            <a:endParaRPr lang="en-US" sz="1400" b="1" dirty="0">
              <a:solidFill>
                <a:srgbClr val="FF0000"/>
              </a:solidFill>
              <a:cs typeface="Arial" panose="020B0604020202020204" pitchFamily="34" charset="0"/>
            </a:endParaRPr>
          </a:p>
        </p:txBody>
      </p:sp>
      <p:sp>
        <p:nvSpPr>
          <p:cNvPr id="192" name="TextBox 191"/>
          <p:cNvSpPr txBox="1"/>
          <p:nvPr/>
        </p:nvSpPr>
        <p:spPr>
          <a:xfrm>
            <a:off x="5369576" y="3829698"/>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1,2,6</a:t>
            </a:r>
            <a:endParaRPr lang="en-US" sz="1400" b="1" dirty="0">
              <a:solidFill>
                <a:srgbClr val="FF0000"/>
              </a:solidFill>
              <a:cs typeface="Arial" panose="020B0604020202020204" pitchFamily="34" charset="0"/>
            </a:endParaRPr>
          </a:p>
        </p:txBody>
      </p:sp>
      <p:sp>
        <p:nvSpPr>
          <p:cNvPr id="193" name="TextBox 192"/>
          <p:cNvSpPr txBox="1"/>
          <p:nvPr/>
        </p:nvSpPr>
        <p:spPr>
          <a:xfrm>
            <a:off x="1813130" y="1496104"/>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100</a:t>
            </a:r>
            <a:endParaRPr lang="en-US" sz="1400" b="1" dirty="0">
              <a:latin typeface="Arial" panose="020B0604020202020204" pitchFamily="34" charset="0"/>
              <a:cs typeface="Arial" panose="020B0604020202020204" pitchFamily="34" charset="0"/>
            </a:endParaRPr>
          </a:p>
        </p:txBody>
      </p:sp>
      <p:sp>
        <p:nvSpPr>
          <p:cNvPr id="194" name="TextBox 193"/>
          <p:cNvSpPr txBox="1"/>
          <p:nvPr/>
        </p:nvSpPr>
        <p:spPr>
          <a:xfrm>
            <a:off x="4925985" y="1863727"/>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200</a:t>
            </a:r>
          </a:p>
        </p:txBody>
      </p:sp>
      <p:sp>
        <p:nvSpPr>
          <p:cNvPr id="195" name="TextBox 194"/>
          <p:cNvSpPr txBox="1"/>
          <p:nvPr/>
        </p:nvSpPr>
        <p:spPr>
          <a:xfrm>
            <a:off x="6236540" y="5585445"/>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300</a:t>
            </a:r>
            <a:endParaRPr lang="en-US" sz="1400" b="1" dirty="0">
              <a:latin typeface="Arial" panose="020B0604020202020204" pitchFamily="34" charset="0"/>
              <a:cs typeface="Arial" panose="020B0604020202020204" pitchFamily="34" charset="0"/>
            </a:endParaRPr>
          </a:p>
        </p:txBody>
      </p:sp>
      <p:grpSp>
        <p:nvGrpSpPr>
          <p:cNvPr id="163" name="72 Grupo"/>
          <p:cNvGrpSpPr>
            <a:grpSpLocks/>
          </p:cNvGrpSpPr>
          <p:nvPr/>
        </p:nvGrpSpPr>
        <p:grpSpPr bwMode="auto">
          <a:xfrm>
            <a:off x="4948095" y="3037634"/>
            <a:ext cx="419103" cy="357166"/>
            <a:chOff x="3908680" y="4014154"/>
            <a:chExt cx="509436" cy="433857"/>
          </a:xfrm>
        </p:grpSpPr>
        <p:sp>
          <p:nvSpPr>
            <p:cNvPr id="164"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5"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66" name="72 Grupo"/>
          <p:cNvGrpSpPr>
            <a:grpSpLocks/>
          </p:cNvGrpSpPr>
          <p:nvPr/>
        </p:nvGrpSpPr>
        <p:grpSpPr bwMode="auto">
          <a:xfrm>
            <a:off x="3920014" y="2777846"/>
            <a:ext cx="419103" cy="357166"/>
            <a:chOff x="3908680" y="4014154"/>
            <a:chExt cx="509436" cy="433857"/>
          </a:xfrm>
        </p:grpSpPr>
        <p:sp>
          <p:nvSpPr>
            <p:cNvPr id="167"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8"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51" name="72 Grupo"/>
          <p:cNvGrpSpPr>
            <a:grpSpLocks/>
          </p:cNvGrpSpPr>
          <p:nvPr/>
        </p:nvGrpSpPr>
        <p:grpSpPr bwMode="auto">
          <a:xfrm>
            <a:off x="4340763" y="2066710"/>
            <a:ext cx="419103" cy="357166"/>
            <a:chOff x="3908680" y="4014154"/>
            <a:chExt cx="509436" cy="433857"/>
          </a:xfrm>
        </p:grpSpPr>
        <p:sp>
          <p:nvSpPr>
            <p:cNvPr id="152"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53"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220" name="TextBox 219"/>
          <p:cNvSpPr txBox="1"/>
          <p:nvPr/>
        </p:nvSpPr>
        <p:spPr>
          <a:xfrm>
            <a:off x="3575524" y="3212377"/>
            <a:ext cx="830677" cy="307777"/>
          </a:xfrm>
          <a:prstGeom prst="rect">
            <a:avLst/>
          </a:prstGeom>
          <a:noFill/>
        </p:spPr>
        <p:txBody>
          <a:bodyPr wrap="none" rtlCol="0">
            <a:spAutoFit/>
          </a:bodyPr>
          <a:lstStyle/>
          <a:p>
            <a:r>
              <a:rPr lang="en-US" sz="1400" b="1" dirty="0" smtClean="0"/>
              <a:t>10.0.2.2</a:t>
            </a:r>
            <a:endParaRPr lang="en-US" sz="1400" b="1" dirty="0"/>
          </a:p>
        </p:txBody>
      </p:sp>
      <p:sp>
        <p:nvSpPr>
          <p:cNvPr id="221" name="TextBox 220"/>
          <p:cNvSpPr txBox="1"/>
          <p:nvPr/>
        </p:nvSpPr>
        <p:spPr>
          <a:xfrm>
            <a:off x="4426549" y="3431703"/>
            <a:ext cx="830677" cy="307777"/>
          </a:xfrm>
          <a:prstGeom prst="rect">
            <a:avLst/>
          </a:prstGeom>
          <a:noFill/>
        </p:spPr>
        <p:txBody>
          <a:bodyPr wrap="none" rtlCol="0">
            <a:spAutoFit/>
          </a:bodyPr>
          <a:lstStyle/>
          <a:p>
            <a:r>
              <a:rPr lang="en-US" sz="1400" b="1" dirty="0" smtClean="0"/>
              <a:t>10.0.2.3</a:t>
            </a:r>
            <a:endParaRPr lang="en-US" sz="1400" b="1" dirty="0"/>
          </a:p>
        </p:txBody>
      </p:sp>
      <p:sp>
        <p:nvSpPr>
          <p:cNvPr id="222" name="TextBox 221"/>
          <p:cNvSpPr txBox="1"/>
          <p:nvPr/>
        </p:nvSpPr>
        <p:spPr>
          <a:xfrm>
            <a:off x="6087673" y="2582480"/>
            <a:ext cx="830677" cy="307777"/>
          </a:xfrm>
          <a:prstGeom prst="rect">
            <a:avLst/>
          </a:prstGeom>
          <a:noFill/>
        </p:spPr>
        <p:txBody>
          <a:bodyPr wrap="none" rtlCol="0">
            <a:spAutoFit/>
          </a:bodyPr>
          <a:lstStyle/>
          <a:p>
            <a:r>
              <a:rPr lang="en-US" sz="1400" b="1" dirty="0" smtClean="0"/>
              <a:t>10.0.2.4</a:t>
            </a:r>
            <a:endParaRPr lang="en-US" sz="1400" b="1" dirty="0"/>
          </a:p>
        </p:txBody>
      </p:sp>
      <p:sp>
        <p:nvSpPr>
          <p:cNvPr id="223" name="TextBox 222"/>
          <p:cNvSpPr txBox="1"/>
          <p:nvPr/>
        </p:nvSpPr>
        <p:spPr>
          <a:xfrm>
            <a:off x="4021297" y="1767496"/>
            <a:ext cx="830677" cy="307777"/>
          </a:xfrm>
          <a:prstGeom prst="rect">
            <a:avLst/>
          </a:prstGeom>
          <a:noFill/>
        </p:spPr>
        <p:txBody>
          <a:bodyPr wrap="none" rtlCol="0">
            <a:spAutoFit/>
          </a:bodyPr>
          <a:lstStyle/>
          <a:p>
            <a:r>
              <a:rPr lang="en-US" sz="1400" b="1" dirty="0" smtClean="0"/>
              <a:t>10.0.2.1</a:t>
            </a:r>
            <a:endParaRPr lang="en-US" sz="1400" b="1" dirty="0"/>
          </a:p>
        </p:txBody>
      </p:sp>
      <p:graphicFrame>
        <p:nvGraphicFramePr>
          <p:cNvPr id="224" name="4 Tabla"/>
          <p:cNvGraphicFramePr>
            <a:graphicFrameLocks noGrp="1"/>
          </p:cNvGraphicFramePr>
          <p:nvPr>
            <p:extLst/>
          </p:nvPr>
        </p:nvGraphicFramePr>
        <p:xfrm>
          <a:off x="514914" y="4521607"/>
          <a:ext cx="2443458" cy="952500"/>
        </p:xfrm>
        <a:graphic>
          <a:graphicData uri="http://schemas.openxmlformats.org/drawingml/2006/table">
            <a:tbl>
              <a:tblPr/>
              <a:tblGrid>
                <a:gridCol w="523218"/>
                <a:gridCol w="182880"/>
                <a:gridCol w="182880"/>
                <a:gridCol w="182880"/>
                <a:gridCol w="182880"/>
                <a:gridCol w="182880"/>
                <a:gridCol w="182880"/>
                <a:gridCol w="182880"/>
                <a:gridCol w="182880"/>
                <a:gridCol w="457200"/>
              </a:tblGrid>
              <a:tr h="190500">
                <a:tc>
                  <a:txBody>
                    <a:bodyPr/>
                    <a:lstStyle/>
                    <a:p>
                      <a:pPr algn="ctr" fontAlgn="b"/>
                      <a:r>
                        <a:rPr lang="es-ES" sz="800" b="0" i="0" u="none" strike="noStrike" dirty="0" smtClean="0">
                          <a:solidFill>
                            <a:srgbClr val="000000"/>
                          </a:solidFill>
                          <a:latin typeface="Arial" pitchFamily="34" charset="0"/>
                          <a:cs typeface="Arial" pitchFamily="34" charset="0"/>
                        </a:rPr>
                        <a:t>Link</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tcPr>
                </a:tc>
                <a:tc>
                  <a:txBody>
                    <a:bodyPr/>
                    <a:lstStyle/>
                    <a:p>
                      <a:pPr algn="ctr" fontAlgn="b"/>
                      <a:r>
                        <a:rPr lang="es-ES" sz="800" b="0" i="0" u="none" strike="noStrike" dirty="0" smtClean="0">
                          <a:solidFill>
                            <a:srgbClr val="000000"/>
                          </a:solidFill>
                          <a:latin typeface="Arial" pitchFamily="34" charset="0"/>
                          <a:cs typeface="Arial" pitchFamily="34" charset="0"/>
                        </a:rPr>
                        <a:t>8</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7</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6</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5</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err="1" smtClean="0">
                          <a:solidFill>
                            <a:srgbClr val="000000"/>
                          </a:solidFill>
                          <a:latin typeface="Arial" pitchFamily="34" charset="0"/>
                          <a:cs typeface="Arial" pitchFamily="34" charset="0"/>
                        </a:rPr>
                        <a:t>Spectrum</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1.1 – 2.1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0xCE</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1.2 – 2.2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0x6F</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2.3</a:t>
                      </a:r>
                      <a:r>
                        <a:rPr lang="es-ES" sz="800" b="0" i="0" u="none" strike="noStrike" baseline="0" dirty="0" smtClean="0">
                          <a:solidFill>
                            <a:srgbClr val="000000"/>
                          </a:solidFill>
                          <a:latin typeface="Arial" pitchFamily="34" charset="0"/>
                          <a:cs typeface="Arial" pitchFamily="34" charset="0"/>
                        </a:rPr>
                        <a:t> – 3.1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0xDC</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2.4</a:t>
                      </a:r>
                      <a:r>
                        <a:rPr lang="es-ES" sz="800" b="0" i="0" u="none" strike="noStrike" baseline="0" dirty="0" smtClean="0">
                          <a:solidFill>
                            <a:srgbClr val="000000"/>
                          </a:solidFill>
                          <a:latin typeface="Arial" pitchFamily="34" charset="0"/>
                          <a:cs typeface="Arial" pitchFamily="34" charset="0"/>
                        </a:rPr>
                        <a:t> – 3.1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0x3B</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89" name="3 CuadroTexto"/>
          <p:cNvSpPr txBox="1"/>
          <p:nvPr/>
        </p:nvSpPr>
        <p:spPr>
          <a:xfrm>
            <a:off x="976934" y="5765195"/>
            <a:ext cx="1702710" cy="246221"/>
          </a:xfrm>
          <a:prstGeom prst="rect">
            <a:avLst/>
          </a:prstGeom>
          <a:noFill/>
        </p:spPr>
        <p:txBody>
          <a:bodyPr wrap="none" rtlCol="0">
            <a:spAutoFit/>
          </a:bodyPr>
          <a:lstStyle/>
          <a:p>
            <a:r>
              <a:rPr lang="en-US" sz="1000" b="1" dirty="0" smtClean="0">
                <a:latin typeface="Arial" pitchFamily="34" charset="0"/>
                <a:cs typeface="Arial" pitchFamily="34" charset="0"/>
              </a:rPr>
              <a:t>Used Frequency Slice (1)</a:t>
            </a:r>
            <a:endParaRPr lang="en-US" sz="1000" b="1" dirty="0">
              <a:latin typeface="Arial" pitchFamily="34" charset="0"/>
              <a:cs typeface="Arial" pitchFamily="34" charset="0"/>
            </a:endParaRPr>
          </a:p>
        </p:txBody>
      </p:sp>
      <p:sp>
        <p:nvSpPr>
          <p:cNvPr id="90" name="3 CuadroTexto"/>
          <p:cNvSpPr txBox="1"/>
          <p:nvPr/>
        </p:nvSpPr>
        <p:spPr>
          <a:xfrm>
            <a:off x="976935" y="6002179"/>
            <a:ext cx="1949573" cy="246221"/>
          </a:xfrm>
          <a:prstGeom prst="rect">
            <a:avLst/>
          </a:prstGeom>
          <a:noFill/>
        </p:spPr>
        <p:txBody>
          <a:bodyPr wrap="none" rtlCol="0">
            <a:spAutoFit/>
          </a:bodyPr>
          <a:lstStyle/>
          <a:p>
            <a:r>
              <a:rPr lang="en-US" sz="1000" b="1" dirty="0" smtClean="0">
                <a:latin typeface="Arial" pitchFamily="34" charset="0"/>
                <a:cs typeface="Arial" pitchFamily="34" charset="0"/>
              </a:rPr>
              <a:t>Available Frequency Slice (0)</a:t>
            </a:r>
            <a:endParaRPr lang="en-US" sz="1000" b="1" dirty="0">
              <a:latin typeface="Arial" pitchFamily="34" charset="0"/>
              <a:cs typeface="Arial" pitchFamily="34" charset="0"/>
            </a:endParaRPr>
          </a:p>
        </p:txBody>
      </p:sp>
      <p:sp>
        <p:nvSpPr>
          <p:cNvPr id="4" name="Title 3"/>
          <p:cNvSpPr>
            <a:spLocks noGrp="1"/>
          </p:cNvSpPr>
          <p:nvPr>
            <p:ph type="title"/>
          </p:nvPr>
        </p:nvSpPr>
        <p:spPr/>
        <p:txBody>
          <a:bodyPr/>
          <a:lstStyle/>
          <a:p>
            <a:r>
              <a:rPr lang="en-US" dirty="0"/>
              <a:t>Domain Advertisement</a:t>
            </a:r>
          </a:p>
        </p:txBody>
      </p:sp>
      <p:sp>
        <p:nvSpPr>
          <p:cNvPr id="92" name="Rectangle 91"/>
          <p:cNvSpPr/>
          <p:nvPr/>
        </p:nvSpPr>
        <p:spPr bwMode="auto">
          <a:xfrm>
            <a:off x="762000" y="5814414"/>
            <a:ext cx="147782" cy="147782"/>
          </a:xfrm>
          <a:prstGeom prst="rect">
            <a:avLst/>
          </a:prstGeom>
          <a:solidFill>
            <a:srgbClr val="4A7EBB"/>
          </a:solid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93" name="Rectangle 92"/>
          <p:cNvSpPr/>
          <p:nvPr/>
        </p:nvSpPr>
        <p:spPr bwMode="auto">
          <a:xfrm>
            <a:off x="762000" y="6051398"/>
            <a:ext cx="147782" cy="147782"/>
          </a:xfrm>
          <a:prstGeom prst="rect">
            <a:avLst/>
          </a:prstGeom>
          <a:solidFill>
            <a:schemeClr val="bg1"/>
          </a:solid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Tree>
    <p:extLst>
      <p:ext uri="{BB962C8B-B14F-4D97-AF65-F5344CB8AC3E}">
        <p14:creationId xmlns:p14="http://schemas.microsoft.com/office/powerpoint/2010/main" val="2743922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2: Path Provisioning</a:t>
            </a:r>
            <a:endParaRPr lang="en-US" dirty="0"/>
          </a:p>
        </p:txBody>
      </p:sp>
      <p:grpSp>
        <p:nvGrpSpPr>
          <p:cNvPr id="3" name="Group 2"/>
          <p:cNvGrpSpPr/>
          <p:nvPr/>
        </p:nvGrpSpPr>
        <p:grpSpPr>
          <a:xfrm>
            <a:off x="210624" y="1000571"/>
            <a:ext cx="8787449" cy="5247829"/>
            <a:chOff x="210624" y="1216471"/>
            <a:chExt cx="8787449" cy="5247829"/>
          </a:xfrm>
        </p:grpSpPr>
        <p:grpSp>
          <p:nvGrpSpPr>
            <p:cNvPr id="21" name="Group 20"/>
            <p:cNvGrpSpPr/>
            <p:nvPr/>
          </p:nvGrpSpPr>
          <p:grpSpPr>
            <a:xfrm>
              <a:off x="1038311" y="1450464"/>
              <a:ext cx="5491194" cy="5013836"/>
              <a:chOff x="1195323" y="1450464"/>
              <a:chExt cx="5491194" cy="4757811"/>
            </a:xfrm>
          </p:grpSpPr>
          <p:cxnSp>
            <p:nvCxnSpPr>
              <p:cNvPr id="350" name="Straight Connector 38"/>
              <p:cNvCxnSpPr/>
              <p:nvPr/>
            </p:nvCxnSpPr>
            <p:spPr bwMode="auto">
              <a:xfrm>
                <a:off x="6686517" y="1450464"/>
                <a:ext cx="0" cy="4757811"/>
              </a:xfrm>
              <a:prstGeom prst="line">
                <a:avLst/>
              </a:prstGeom>
              <a:noFill/>
              <a:ln w="9525" cap="flat" cmpd="sng" algn="ctr">
                <a:solidFill>
                  <a:srgbClr val="000000"/>
                </a:solidFill>
                <a:prstDash val="dash"/>
              </a:ln>
              <a:effectLst/>
            </p:spPr>
          </p:cxnSp>
          <p:cxnSp>
            <p:nvCxnSpPr>
              <p:cNvPr id="351" name="Straight Connector 43"/>
              <p:cNvCxnSpPr/>
              <p:nvPr/>
            </p:nvCxnSpPr>
            <p:spPr bwMode="auto">
              <a:xfrm>
                <a:off x="2579018" y="1450464"/>
                <a:ext cx="0" cy="4757811"/>
              </a:xfrm>
              <a:prstGeom prst="line">
                <a:avLst/>
              </a:prstGeom>
              <a:noFill/>
              <a:ln w="9525" cap="flat" cmpd="sng" algn="ctr">
                <a:solidFill>
                  <a:srgbClr val="000000"/>
                </a:solidFill>
                <a:prstDash val="dash"/>
              </a:ln>
              <a:effectLst/>
            </p:spPr>
          </p:cxnSp>
          <p:cxnSp>
            <p:nvCxnSpPr>
              <p:cNvPr id="352" name="Straight Connector 73"/>
              <p:cNvCxnSpPr/>
              <p:nvPr/>
            </p:nvCxnSpPr>
            <p:spPr bwMode="auto">
              <a:xfrm>
                <a:off x="4588391" y="1450464"/>
                <a:ext cx="0" cy="4757811"/>
              </a:xfrm>
              <a:prstGeom prst="line">
                <a:avLst/>
              </a:prstGeom>
              <a:noFill/>
              <a:ln w="9525" cap="flat" cmpd="sng" algn="ctr">
                <a:solidFill>
                  <a:srgbClr val="000000"/>
                </a:solidFill>
                <a:prstDash val="dash"/>
              </a:ln>
              <a:effectLst/>
            </p:spPr>
          </p:cxnSp>
          <p:cxnSp>
            <p:nvCxnSpPr>
              <p:cNvPr id="353" name="Straight Connector 38"/>
              <p:cNvCxnSpPr/>
              <p:nvPr/>
            </p:nvCxnSpPr>
            <p:spPr bwMode="auto">
              <a:xfrm>
                <a:off x="1195323" y="1450464"/>
                <a:ext cx="0" cy="4757811"/>
              </a:xfrm>
              <a:prstGeom prst="line">
                <a:avLst/>
              </a:prstGeom>
              <a:noFill/>
              <a:ln w="9525" cap="flat" cmpd="sng" algn="ctr">
                <a:solidFill>
                  <a:srgbClr val="000000"/>
                </a:solidFill>
                <a:prstDash val="dash"/>
              </a:ln>
              <a:effectLst/>
            </p:spPr>
          </p:cxnSp>
        </p:grpSp>
        <p:sp>
          <p:nvSpPr>
            <p:cNvPr id="278" name="Rectangle 3"/>
            <p:cNvSpPr>
              <a:spLocks noChangeArrowheads="1"/>
            </p:cNvSpPr>
            <p:nvPr/>
          </p:nvSpPr>
          <p:spPr bwMode="auto">
            <a:xfrm>
              <a:off x="6243075" y="1216471"/>
              <a:ext cx="602731" cy="246220"/>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ts val="0"/>
                </a:spcBef>
                <a:spcAft>
                  <a:spcPct val="0"/>
                </a:spcAft>
                <a:buClr>
                  <a:srgbClr val="00005A"/>
                </a:buClr>
                <a:buSzPct val="70000"/>
                <a:buFont typeface="Wingdings" pitchFamily="2" charset="2"/>
                <a:buNone/>
              </a:pPr>
              <a:r>
                <a:rPr kumimoji="1" lang="en-US" altLang="en-US" sz="1600" b="1" dirty="0" smtClean="0">
                  <a:solidFill>
                    <a:srgbClr val="000000"/>
                  </a:solidFill>
                  <a:latin typeface="Arial" panose="020B0604020202020204" pitchFamily="34" charset="0"/>
                  <a:ea typeface="+mn-ea"/>
                  <a:cs typeface="Arial" panose="020B0604020202020204" pitchFamily="34" charset="0"/>
                </a:rPr>
                <a:t>ABNO</a:t>
              </a:r>
              <a:endParaRPr kumimoji="1" lang="en-US" altLang="en-US" sz="1600" b="1" dirty="0">
                <a:solidFill>
                  <a:srgbClr val="000000"/>
                </a:solidFill>
                <a:latin typeface="Arial" panose="020B0604020202020204" pitchFamily="34" charset="0"/>
                <a:ea typeface="+mn-ea"/>
                <a:cs typeface="Arial" panose="020B0604020202020204" pitchFamily="34" charset="0"/>
              </a:endParaRPr>
            </a:p>
          </p:txBody>
        </p:sp>
        <p:sp>
          <p:nvSpPr>
            <p:cNvPr id="280" name="Rectangle 3"/>
            <p:cNvSpPr>
              <a:spLocks noChangeArrowheads="1"/>
            </p:cNvSpPr>
            <p:nvPr/>
          </p:nvSpPr>
          <p:spPr bwMode="auto">
            <a:xfrm>
              <a:off x="2091241" y="1216471"/>
              <a:ext cx="660437" cy="246220"/>
            </a:xfrm>
            <a:prstGeom prst="rect">
              <a:avLst/>
            </a:prstGeom>
            <a:noFill/>
            <a:ln>
              <a:noFill/>
            </a:ln>
            <a:extLst/>
          </p:spPr>
          <p:txBody>
            <a:bodyPr wrap="none" lIns="0" tIns="0" rIns="0" bIns="0">
              <a:spAutoFit/>
            </a:bodyPr>
            <a:lstStyle/>
            <a:p>
              <a:pPr fontAlgn="auto">
                <a:spcBef>
                  <a:spcPts val="0"/>
                </a:spcBef>
              </a:pPr>
              <a:r>
                <a:rPr kumimoji="1" lang="en-US" altLang="en-US" sz="1600" b="1" dirty="0">
                  <a:solidFill>
                    <a:srgbClr val="000000"/>
                  </a:solidFill>
                  <a:ea typeface="+mn-ea"/>
                  <a:cs typeface="Arial" panose="020B0604020202020204" pitchFamily="34" charset="0"/>
                </a:rPr>
                <a:t>Broker</a:t>
              </a:r>
            </a:p>
          </p:txBody>
        </p:sp>
        <p:sp>
          <p:nvSpPr>
            <p:cNvPr id="281" name="Rectangle 3"/>
            <p:cNvSpPr>
              <a:spLocks noChangeArrowheads="1"/>
            </p:cNvSpPr>
            <p:nvPr/>
          </p:nvSpPr>
          <p:spPr bwMode="auto">
            <a:xfrm>
              <a:off x="3761200" y="1216471"/>
              <a:ext cx="1340880" cy="246220"/>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ts val="0"/>
                </a:spcBef>
                <a:spcAft>
                  <a:spcPct val="0"/>
                </a:spcAft>
                <a:buClr>
                  <a:srgbClr val="00005A"/>
                </a:buClr>
                <a:buSzPct val="70000"/>
                <a:buFont typeface="Monotype Sorts" pitchFamily="2" charset="2"/>
                <a:buNone/>
              </a:pPr>
              <a:r>
                <a:rPr lang="en-US" sz="1600" b="1" dirty="0">
                  <a:solidFill>
                    <a:srgbClr val="010000"/>
                  </a:solidFill>
                  <a:latin typeface="Arial" panose="020B0604020202020204" pitchFamily="34" charset="0"/>
                  <a:cs typeface="Arial" panose="020B0604020202020204" pitchFamily="34" charset="0"/>
                </a:rPr>
                <a:t>Planning </a:t>
              </a:r>
              <a:r>
                <a:rPr lang="en-US" sz="1600" b="1" dirty="0" smtClean="0">
                  <a:solidFill>
                    <a:srgbClr val="010000"/>
                  </a:solidFill>
                  <a:latin typeface="Arial" panose="020B0604020202020204" pitchFamily="34" charset="0"/>
                  <a:cs typeface="Arial" panose="020B0604020202020204" pitchFamily="34" charset="0"/>
                </a:rPr>
                <a:t>Tool</a:t>
              </a:r>
              <a:endParaRPr lang="en-US" sz="1600" b="1" dirty="0">
                <a:solidFill>
                  <a:srgbClr val="010000"/>
                </a:solidFill>
                <a:latin typeface="Arial" panose="020B0604020202020204" pitchFamily="34" charset="0"/>
                <a:cs typeface="Arial" panose="020B0604020202020204" pitchFamily="34" charset="0"/>
              </a:endParaRPr>
            </a:p>
          </p:txBody>
        </p:sp>
        <p:sp>
          <p:nvSpPr>
            <p:cNvPr id="282" name="Rectangle 67"/>
            <p:cNvSpPr/>
            <p:nvPr/>
          </p:nvSpPr>
          <p:spPr>
            <a:xfrm>
              <a:off x="2331273" y="1625328"/>
              <a:ext cx="179849" cy="4718321"/>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02" name="TextBox 79"/>
            <p:cNvSpPr txBox="1">
              <a:spLocks noChangeArrowheads="1"/>
            </p:cNvSpPr>
            <p:nvPr/>
          </p:nvSpPr>
          <p:spPr bwMode="auto">
            <a:xfrm>
              <a:off x="7895207" y="2975821"/>
              <a:ext cx="1102866" cy="430887"/>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Path</a:t>
              </a:r>
            </a:p>
            <a:p>
              <a:pP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Computation</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sp>
          <p:nvSpPr>
            <p:cNvPr id="304" name="Rectangle 115"/>
            <p:cNvSpPr/>
            <p:nvPr/>
          </p:nvSpPr>
          <p:spPr>
            <a:xfrm>
              <a:off x="6449302" y="5022013"/>
              <a:ext cx="174988" cy="688226"/>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07" name="Right Brace 306"/>
            <p:cNvSpPr/>
            <p:nvPr/>
          </p:nvSpPr>
          <p:spPr>
            <a:xfrm>
              <a:off x="7745085" y="1588385"/>
              <a:ext cx="105875" cy="3203679"/>
            </a:xfrm>
            <a:prstGeom prst="rightBrace">
              <a:avLst>
                <a:gd name="adj1" fmla="val 30564"/>
                <a:gd name="adj2" fmla="val 50000"/>
              </a:avLst>
            </a:prstGeom>
            <a:noFill/>
            <a:ln w="9525"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smtClean="0">
                <a:ln>
                  <a:noFill/>
                </a:ln>
                <a:solidFill>
                  <a:prstClr val="black"/>
                </a:solidFill>
                <a:effectLst/>
                <a:uLnTx/>
                <a:uFillTx/>
                <a:latin typeface="Calibri"/>
                <a:ea typeface="+mn-ea"/>
                <a:cs typeface="Arial" panose="020B0604020202020204" pitchFamily="34" charset="0"/>
              </a:endParaRPr>
            </a:p>
          </p:txBody>
        </p:sp>
        <p:sp>
          <p:nvSpPr>
            <p:cNvPr id="320" name="TextBox 81"/>
            <p:cNvSpPr txBox="1">
              <a:spLocks noChangeArrowheads="1"/>
            </p:cNvSpPr>
            <p:nvPr/>
          </p:nvSpPr>
          <p:spPr bwMode="auto">
            <a:xfrm>
              <a:off x="6661512" y="1635911"/>
              <a:ext cx="1000644" cy="1077218"/>
            </a:xfrm>
            <a:prstGeom prst="rect">
              <a:avLst/>
            </a:prstGeom>
            <a:solidFill>
              <a:sysClr val="window" lastClr="FFFFFF"/>
            </a:solidFill>
            <a:ln>
              <a:noFill/>
            </a:ln>
            <a:extLst/>
          </p:spPr>
          <p:txBody>
            <a:bodyPr wrap="squar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
                  <a:srgbClr val="00005A"/>
                </a:buClr>
                <a:buSzPct val="70000"/>
                <a:buFont typeface="Wingdings" pitchFamily="2" charset="2"/>
                <a:buNone/>
                <a:tabLst/>
                <a:defRPr/>
              </a:pPr>
              <a:r>
                <a:rPr kumimoji="0" lang="en-US" altLang="en-US" sz="1400" b="1" i="0" u="none" strike="noStrike" kern="0" cap="none" spc="0" normalizeH="0" baseline="0" noProof="0" dirty="0" smtClean="0">
                  <a:ln>
                    <a:noFill/>
                  </a:ln>
                  <a:solidFill>
                    <a:srgbClr val="010000"/>
                  </a:solidFill>
                  <a:effectLst/>
                  <a:uLnTx/>
                  <a:uFillTx/>
                  <a:latin typeface="Arial" panose="020B0604020202020204" pitchFamily="34" charset="0"/>
                  <a:ea typeface="+mn-ea"/>
                  <a:cs typeface="Arial" panose="020B0604020202020204" pitchFamily="34" charset="0"/>
                </a:rPr>
                <a:t>Abstracted intra-domain</a:t>
              </a:r>
            </a:p>
            <a:p>
              <a:pPr marL="0" marR="0" lvl="0" indent="0" defTabSz="914400" eaLnBrk="1" fontAlgn="auto" latinLnBrk="0" hangingPunct="1">
                <a:lnSpc>
                  <a:spcPct val="100000"/>
                </a:lnSpc>
                <a:spcBef>
                  <a:spcPct val="0"/>
                </a:spcBef>
                <a:spcAft>
                  <a:spcPct val="0"/>
                </a:spcAft>
                <a:buClr>
                  <a:srgbClr val="00005A"/>
                </a:buClr>
                <a:buSzPct val="70000"/>
                <a:buFont typeface="Wingdings" pitchFamily="2" charset="2"/>
                <a:buNone/>
                <a:tabLst/>
                <a:defRPr/>
              </a:pPr>
              <a:r>
                <a:rPr kumimoji="0" lang="en-US" altLang="en-US" sz="1400" b="1" i="0" u="none" strike="noStrike" kern="0" cap="none" spc="0" normalizeH="0" baseline="0" noProof="0" dirty="0" smtClean="0">
                  <a:ln>
                    <a:noFill/>
                  </a:ln>
                  <a:solidFill>
                    <a:srgbClr val="010000"/>
                  </a:solidFill>
                  <a:effectLst/>
                  <a:uLnTx/>
                  <a:uFillTx/>
                  <a:latin typeface="Arial" panose="020B0604020202020204" pitchFamily="34" charset="0"/>
                  <a:ea typeface="+mn-ea"/>
                  <a:cs typeface="Arial" panose="020B0604020202020204" pitchFamily="34" charset="0"/>
                </a:rPr>
                <a:t>connectivity</a:t>
              </a:r>
            </a:p>
          </p:txBody>
        </p:sp>
        <p:sp>
          <p:nvSpPr>
            <p:cNvPr id="333" name="TextBox 81"/>
            <p:cNvSpPr txBox="1">
              <a:spLocks noChangeArrowheads="1"/>
            </p:cNvSpPr>
            <p:nvPr/>
          </p:nvSpPr>
          <p:spPr bwMode="auto">
            <a:xfrm>
              <a:off x="6661512" y="3377318"/>
              <a:ext cx="1048082" cy="646331"/>
            </a:xfrm>
            <a:prstGeom prst="rect">
              <a:avLst/>
            </a:prstGeom>
            <a:solidFill>
              <a:sysClr val="window" lastClr="FFFFFF"/>
            </a:solidFill>
            <a:ln>
              <a:noFill/>
            </a:ln>
            <a:extLst/>
          </p:spPr>
          <p:txBody>
            <a:bodyPr wrap="squar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
                  <a:srgbClr val="00005A"/>
                </a:buClr>
                <a:buSzPct val="70000"/>
                <a:buFont typeface="Wingdings" pitchFamily="2" charset="2"/>
                <a:buNone/>
                <a:tabLst/>
                <a:defRPr/>
              </a:pPr>
              <a:r>
                <a:rPr kumimoji="0" lang="en-US" altLang="en-US" sz="1400" b="1" i="0" u="none" strike="noStrike" kern="0" cap="none" spc="0" normalizeH="0" baseline="0" noProof="0" dirty="0" smtClean="0">
                  <a:ln>
                    <a:noFill/>
                  </a:ln>
                  <a:solidFill>
                    <a:srgbClr val="010000"/>
                  </a:solidFill>
                  <a:effectLst/>
                  <a:uLnTx/>
                  <a:uFillTx/>
                  <a:latin typeface="Arial" panose="020B0604020202020204" pitchFamily="34" charset="0"/>
                  <a:ea typeface="+mn-ea"/>
                  <a:cs typeface="Arial" panose="020B0604020202020204" pitchFamily="34" charset="0"/>
                </a:rPr>
                <a:t>Test Domain</a:t>
              </a:r>
              <a:r>
                <a:rPr kumimoji="0" lang="en-US" altLang="en-US" sz="1400" b="1" i="0" u="none" strike="noStrike" kern="0" cap="none" spc="0" normalizeH="0" noProof="0" dirty="0" smtClean="0">
                  <a:ln>
                    <a:noFill/>
                  </a:ln>
                  <a:solidFill>
                    <a:srgbClr val="010000"/>
                  </a:solidFill>
                  <a:effectLst/>
                  <a:uLnTx/>
                  <a:uFillTx/>
                  <a:latin typeface="Arial" panose="020B0604020202020204" pitchFamily="34" charset="0"/>
                  <a:ea typeface="+mn-ea"/>
                  <a:cs typeface="Arial" panose="020B0604020202020204" pitchFamily="34" charset="0"/>
                </a:rPr>
                <a:t> Capability</a:t>
              </a:r>
              <a:endParaRPr kumimoji="0" lang="en-US" altLang="en-US" sz="1400" b="1" i="0" u="none" strike="noStrike" kern="0" cap="none" spc="0" normalizeH="0" baseline="0" noProof="0" dirty="0" smtClean="0">
                <a:ln>
                  <a:noFill/>
                </a:ln>
                <a:solidFill>
                  <a:srgbClr val="010000"/>
                </a:solidFill>
                <a:effectLst/>
                <a:uLnTx/>
                <a:uFillTx/>
                <a:latin typeface="Arial" panose="020B0604020202020204" pitchFamily="34" charset="0"/>
                <a:ea typeface="+mn-ea"/>
                <a:cs typeface="Arial" panose="020B0604020202020204" pitchFamily="34" charset="0"/>
              </a:endParaRPr>
            </a:p>
          </p:txBody>
        </p:sp>
        <p:sp>
          <p:nvSpPr>
            <p:cNvPr id="337" name="Rectangle 3"/>
            <p:cNvSpPr>
              <a:spLocks noChangeArrowheads="1"/>
            </p:cNvSpPr>
            <p:nvPr/>
          </p:nvSpPr>
          <p:spPr bwMode="auto">
            <a:xfrm>
              <a:off x="729439" y="1216471"/>
              <a:ext cx="647614" cy="246220"/>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ts val="0"/>
                </a:spcBef>
                <a:spcAft>
                  <a:spcPct val="0"/>
                </a:spcAft>
                <a:buClr>
                  <a:srgbClr val="00005A"/>
                </a:buClr>
                <a:buSzPct val="70000"/>
                <a:buFont typeface="Wingdings" pitchFamily="2" charset="2"/>
                <a:buNone/>
              </a:pPr>
              <a:r>
                <a:rPr kumimoji="1" lang="en-US" altLang="en-US" sz="1600" b="1" dirty="0" smtClean="0">
                  <a:solidFill>
                    <a:srgbClr val="000000"/>
                  </a:solidFill>
                  <a:latin typeface="Arial" panose="020B0604020202020204" pitchFamily="34" charset="0"/>
                  <a:ea typeface="+mn-ea"/>
                  <a:cs typeface="Arial" panose="020B0604020202020204" pitchFamily="34" charset="0"/>
                </a:rPr>
                <a:t>SDN-C</a:t>
              </a:r>
              <a:endParaRPr kumimoji="1" lang="en-US" altLang="en-US" sz="1600" b="1" dirty="0">
                <a:solidFill>
                  <a:srgbClr val="000000"/>
                </a:solidFill>
                <a:latin typeface="Arial" panose="020B0604020202020204" pitchFamily="34" charset="0"/>
                <a:ea typeface="+mn-ea"/>
                <a:cs typeface="Arial" panose="020B0604020202020204" pitchFamily="34" charset="0"/>
              </a:endParaRPr>
            </a:p>
          </p:txBody>
        </p:sp>
        <p:sp>
          <p:nvSpPr>
            <p:cNvPr id="338" name="Rectangle 52"/>
            <p:cNvSpPr/>
            <p:nvPr/>
          </p:nvSpPr>
          <p:spPr>
            <a:xfrm>
              <a:off x="965751" y="1579419"/>
              <a:ext cx="174988" cy="112984"/>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39" name="TextBox 78"/>
            <p:cNvSpPr txBox="1">
              <a:spLocks noChangeArrowheads="1"/>
            </p:cNvSpPr>
            <p:nvPr/>
          </p:nvSpPr>
          <p:spPr bwMode="auto">
            <a:xfrm>
              <a:off x="210624" y="1512352"/>
              <a:ext cx="705321" cy="430887"/>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New</a:t>
              </a:r>
            </a:p>
            <a:p>
              <a:pPr algn="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Request</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grpSp>
          <p:nvGrpSpPr>
            <p:cNvPr id="11" name="Group 10"/>
            <p:cNvGrpSpPr/>
            <p:nvPr/>
          </p:nvGrpSpPr>
          <p:grpSpPr>
            <a:xfrm>
              <a:off x="1140739" y="1640145"/>
              <a:ext cx="1190534" cy="4658112"/>
              <a:chOff x="1174824" y="1635911"/>
              <a:chExt cx="932077" cy="4658112"/>
            </a:xfrm>
          </p:grpSpPr>
          <p:cxnSp>
            <p:nvCxnSpPr>
              <p:cNvPr id="321" name="Straight Arrow Connector 66"/>
              <p:cNvCxnSpPr>
                <a:stCxn id="338" idx="3"/>
              </p:cNvCxnSpPr>
              <p:nvPr/>
            </p:nvCxnSpPr>
            <p:spPr bwMode="auto">
              <a:xfrm>
                <a:off x="1174824" y="1635911"/>
                <a:ext cx="932077" cy="0"/>
              </a:xfrm>
              <a:prstGeom prst="straightConnector1">
                <a:avLst/>
              </a:prstGeom>
              <a:noFill/>
              <a:ln w="12700" cap="flat" cmpd="sng" algn="ctr">
                <a:solidFill>
                  <a:srgbClr val="000000"/>
                </a:solidFill>
                <a:prstDash val="dash"/>
                <a:headEnd type="none" w="med" len="med"/>
                <a:tailEnd type="triangle" w="med" len="med"/>
              </a:ln>
              <a:effectLst/>
            </p:spPr>
          </p:cxnSp>
          <p:cxnSp>
            <p:nvCxnSpPr>
              <p:cNvPr id="342" name="Straight Arrow Connector 66"/>
              <p:cNvCxnSpPr>
                <a:endCxn id="343" idx="3"/>
              </p:cNvCxnSpPr>
              <p:nvPr/>
            </p:nvCxnSpPr>
            <p:spPr bwMode="auto">
              <a:xfrm flipH="1">
                <a:off x="1174824" y="6294023"/>
                <a:ext cx="932077" cy="0"/>
              </a:xfrm>
              <a:prstGeom prst="straightConnector1">
                <a:avLst/>
              </a:prstGeom>
              <a:noFill/>
              <a:ln w="12700" cap="flat" cmpd="sng" algn="ctr">
                <a:solidFill>
                  <a:srgbClr val="000000"/>
                </a:solidFill>
                <a:prstDash val="solid"/>
                <a:headEnd type="none" w="med" len="med"/>
                <a:tailEnd type="triangle" w="med" len="med"/>
              </a:ln>
              <a:effectLst/>
            </p:spPr>
          </p:cxnSp>
        </p:grpSp>
        <p:sp>
          <p:nvSpPr>
            <p:cNvPr id="343" name="Rectangle 52"/>
            <p:cNvSpPr/>
            <p:nvPr/>
          </p:nvSpPr>
          <p:spPr>
            <a:xfrm>
              <a:off x="965751" y="6237531"/>
              <a:ext cx="174988" cy="112984"/>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48" name="TextBox 79"/>
            <p:cNvSpPr txBox="1">
              <a:spLocks noChangeArrowheads="1"/>
            </p:cNvSpPr>
            <p:nvPr/>
          </p:nvSpPr>
          <p:spPr bwMode="auto">
            <a:xfrm>
              <a:off x="7895207" y="5344991"/>
              <a:ext cx="556243" cy="430887"/>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Path</a:t>
              </a:r>
            </a:p>
            <a:p>
              <a:pP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Set-up</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sp>
          <p:nvSpPr>
            <p:cNvPr id="349" name="Right Brace 348"/>
            <p:cNvSpPr/>
            <p:nvPr/>
          </p:nvSpPr>
          <p:spPr>
            <a:xfrm>
              <a:off x="7745085" y="4865952"/>
              <a:ext cx="105875" cy="1390358"/>
            </a:xfrm>
            <a:prstGeom prst="rightBrace">
              <a:avLst>
                <a:gd name="adj1" fmla="val 30564"/>
                <a:gd name="adj2" fmla="val 50000"/>
              </a:avLst>
            </a:prstGeom>
            <a:noFill/>
            <a:ln w="9525" cap="flat" cmpd="sng" algn="ctr">
              <a:solidFill>
                <a:sysClr val="windowText" lastClr="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smtClean="0">
                <a:ln>
                  <a:noFill/>
                </a:ln>
                <a:solidFill>
                  <a:prstClr val="black"/>
                </a:solidFill>
                <a:effectLst/>
                <a:uLnTx/>
                <a:uFillTx/>
                <a:latin typeface="Calibri"/>
                <a:ea typeface="+mn-ea"/>
                <a:cs typeface="Arial" panose="020B0604020202020204" pitchFamily="34" charset="0"/>
              </a:endParaRPr>
            </a:p>
          </p:txBody>
        </p:sp>
        <p:grpSp>
          <p:nvGrpSpPr>
            <p:cNvPr id="10" name="Group 9"/>
            <p:cNvGrpSpPr/>
            <p:nvPr/>
          </p:nvGrpSpPr>
          <p:grpSpPr>
            <a:xfrm>
              <a:off x="2247109" y="5691593"/>
              <a:ext cx="329138" cy="545938"/>
              <a:chOff x="2843214" y="5668615"/>
              <a:chExt cx="329138" cy="524180"/>
            </a:xfrm>
          </p:grpSpPr>
          <p:sp>
            <p:nvSpPr>
              <p:cNvPr id="344" name="Rectangle 343"/>
              <p:cNvSpPr/>
              <p:nvPr/>
            </p:nvSpPr>
            <p:spPr bwMode="auto">
              <a:xfrm>
                <a:off x="2843214" y="5686057"/>
                <a:ext cx="329138" cy="489297"/>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2400" b="1" i="0" u="none" strike="noStrike" cap="none" normalizeH="0" baseline="0" smtClean="0">
                  <a:ln>
                    <a:noFill/>
                  </a:ln>
                  <a:solidFill>
                    <a:srgbClr val="010000"/>
                  </a:solidFill>
                  <a:effectLst/>
                  <a:latin typeface="Arial" pitchFamily="34" charset="0"/>
                </a:endParaRPr>
              </a:p>
            </p:txBody>
          </p:sp>
          <p:grpSp>
            <p:nvGrpSpPr>
              <p:cNvPr id="9" name="Group 8"/>
              <p:cNvGrpSpPr/>
              <p:nvPr/>
            </p:nvGrpSpPr>
            <p:grpSpPr>
              <a:xfrm>
                <a:off x="2928661" y="5668615"/>
                <a:ext cx="173801" cy="524180"/>
                <a:chOff x="2920075" y="5668615"/>
                <a:chExt cx="173801" cy="524180"/>
              </a:xfrm>
            </p:grpSpPr>
            <p:cxnSp>
              <p:nvCxnSpPr>
                <p:cNvPr id="345" name="Straight Connector 344"/>
                <p:cNvCxnSpPr/>
                <p:nvPr/>
              </p:nvCxnSpPr>
              <p:spPr bwMode="auto">
                <a:xfrm>
                  <a:off x="3093876" y="5668615"/>
                  <a:ext cx="0" cy="524180"/>
                </a:xfrm>
                <a:prstGeom prst="line">
                  <a:avLst/>
                </a:prstGeom>
                <a:solidFill>
                  <a:schemeClr val="accent1"/>
                </a:solidFill>
                <a:ln w="12700" cap="flat" cmpd="sng" algn="ctr">
                  <a:solidFill>
                    <a:srgbClr val="000000"/>
                  </a:solidFill>
                  <a:prstDash val="sysDot"/>
                  <a:round/>
                  <a:headEnd type="none" w="med" len="med"/>
                  <a:tailEnd type="none" w="med" len="med"/>
                </a:ln>
                <a:effectLst/>
              </p:spPr>
            </p:cxnSp>
            <p:cxnSp>
              <p:nvCxnSpPr>
                <p:cNvPr id="346" name="Straight Connector 345"/>
                <p:cNvCxnSpPr/>
                <p:nvPr/>
              </p:nvCxnSpPr>
              <p:spPr bwMode="auto">
                <a:xfrm>
                  <a:off x="2920075" y="5668615"/>
                  <a:ext cx="0" cy="524180"/>
                </a:xfrm>
                <a:prstGeom prst="line">
                  <a:avLst/>
                </a:prstGeom>
                <a:solidFill>
                  <a:schemeClr val="accent1"/>
                </a:solidFill>
                <a:ln w="12700" cap="flat" cmpd="sng" algn="ctr">
                  <a:solidFill>
                    <a:srgbClr val="000000"/>
                  </a:solidFill>
                  <a:prstDash val="sysDot"/>
                  <a:round/>
                  <a:headEnd type="none" w="med" len="med"/>
                  <a:tailEnd type="none" w="med" len="med"/>
                </a:ln>
                <a:effectLst/>
              </p:spPr>
            </p:cxnSp>
          </p:grpSp>
        </p:grpSp>
        <p:sp>
          <p:nvSpPr>
            <p:cNvPr id="74" name="TextBox 65"/>
            <p:cNvSpPr txBox="1">
              <a:spLocks noChangeArrowheads="1"/>
            </p:cNvSpPr>
            <p:nvPr/>
          </p:nvSpPr>
          <p:spPr bwMode="auto">
            <a:xfrm>
              <a:off x="4403525" y="1666391"/>
              <a:ext cx="2008563"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Get Intra-Domain Conn.</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sp>
          <p:nvSpPr>
            <p:cNvPr id="76" name="TextBox 65"/>
            <p:cNvSpPr txBox="1">
              <a:spLocks noChangeArrowheads="1"/>
            </p:cNvSpPr>
            <p:nvPr/>
          </p:nvSpPr>
          <p:spPr bwMode="auto">
            <a:xfrm>
              <a:off x="4624997" y="2033790"/>
              <a:ext cx="1565621"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Abstract Topology</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cxnSp>
          <p:nvCxnSpPr>
            <p:cNvPr id="77" name="Straight Arrow Connector 116"/>
            <p:cNvCxnSpPr/>
            <p:nvPr/>
          </p:nvCxnSpPr>
          <p:spPr bwMode="auto">
            <a:xfrm>
              <a:off x="2511122" y="1882367"/>
              <a:ext cx="3938180" cy="0"/>
            </a:xfrm>
            <a:prstGeom prst="straightConnector1">
              <a:avLst/>
            </a:prstGeom>
            <a:noFill/>
            <a:ln w="12700" cap="flat" cmpd="sng" algn="ctr">
              <a:solidFill>
                <a:srgbClr val="000000"/>
              </a:solidFill>
              <a:prstDash val="solid"/>
              <a:headEnd type="none" w="med" len="med"/>
              <a:tailEnd type="triangle" w="med" len="med"/>
            </a:ln>
            <a:effectLst/>
          </p:spPr>
        </p:cxnSp>
        <p:cxnSp>
          <p:nvCxnSpPr>
            <p:cNvPr id="78" name="Straight Arrow Connector 116"/>
            <p:cNvCxnSpPr/>
            <p:nvPr/>
          </p:nvCxnSpPr>
          <p:spPr bwMode="auto">
            <a:xfrm flipH="1">
              <a:off x="2511122" y="2028975"/>
              <a:ext cx="3938180" cy="0"/>
            </a:xfrm>
            <a:prstGeom prst="straightConnector1">
              <a:avLst/>
            </a:prstGeom>
            <a:noFill/>
            <a:ln w="12700" cap="flat" cmpd="sng" algn="ctr">
              <a:solidFill>
                <a:srgbClr val="000000"/>
              </a:solidFill>
              <a:prstDash val="solid"/>
              <a:headEnd type="none" w="med" len="med"/>
              <a:tailEnd type="triangle" w="med" len="med"/>
            </a:ln>
            <a:effectLst/>
          </p:spPr>
        </p:cxnSp>
        <p:sp>
          <p:nvSpPr>
            <p:cNvPr id="79" name="Oval 121"/>
            <p:cNvSpPr/>
            <p:nvPr/>
          </p:nvSpPr>
          <p:spPr bwMode="auto">
            <a:xfrm>
              <a:off x="2575844" y="1774126"/>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dirty="0">
                  <a:solidFill>
                    <a:srgbClr val="000000"/>
                  </a:solidFill>
                  <a:cs typeface="Arial" panose="020B0604020202020204" pitchFamily="34" charset="0"/>
                </a:rPr>
                <a:t>6</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80" name="Oval 79"/>
            <p:cNvSpPr/>
            <p:nvPr/>
          </p:nvSpPr>
          <p:spPr bwMode="auto">
            <a:xfrm>
              <a:off x="6167819" y="1920734"/>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i="0" u="none" strike="noStrike" kern="0" cap="none" spc="0" normalizeH="0" baseline="0" noProof="0" dirty="0" smtClean="0">
                  <a:ln>
                    <a:noFill/>
                  </a:ln>
                  <a:solidFill>
                    <a:srgbClr val="000000"/>
                  </a:solidFill>
                  <a:effectLst/>
                  <a:uLnTx/>
                  <a:uFillTx/>
                  <a:ea typeface="+mn-ea"/>
                  <a:cs typeface="Arial" panose="020B0604020202020204" pitchFamily="34" charset="0"/>
                </a:rPr>
                <a:t>7</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82" name="Rectangle 68"/>
            <p:cNvSpPr/>
            <p:nvPr/>
          </p:nvSpPr>
          <p:spPr>
            <a:xfrm>
              <a:off x="6449302" y="1851356"/>
              <a:ext cx="174988" cy="214852"/>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1" name="TextBox 65"/>
            <p:cNvSpPr txBox="1">
              <a:spLocks noChangeArrowheads="1"/>
            </p:cNvSpPr>
            <p:nvPr/>
          </p:nvSpPr>
          <p:spPr bwMode="auto">
            <a:xfrm>
              <a:off x="2807957" y="2387650"/>
              <a:ext cx="1433085"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Path Comp. Req.</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sp>
          <p:nvSpPr>
            <p:cNvPr id="92" name="Rectangle 68"/>
            <p:cNvSpPr/>
            <p:nvPr/>
          </p:nvSpPr>
          <p:spPr>
            <a:xfrm>
              <a:off x="4347004" y="2583843"/>
              <a:ext cx="174988" cy="506067"/>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3" name="TextBox 65"/>
            <p:cNvSpPr txBox="1">
              <a:spLocks noChangeArrowheads="1"/>
            </p:cNvSpPr>
            <p:nvPr/>
          </p:nvSpPr>
          <p:spPr bwMode="auto">
            <a:xfrm>
              <a:off x="2653805" y="2831249"/>
              <a:ext cx="1433085"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None/>
              </a:pPr>
              <a:r>
                <a:rPr lang="en-US" altLang="en-US" sz="1400" b="1" dirty="0">
                  <a:solidFill>
                    <a:srgbClr val="010000"/>
                  </a:solidFill>
                  <a:latin typeface="Arial" panose="020B0604020202020204" pitchFamily="34" charset="0"/>
                  <a:cs typeface="Arial" panose="020B0604020202020204" pitchFamily="34" charset="0"/>
                </a:rPr>
                <a:t>Path Comp. </a:t>
              </a:r>
              <a:r>
                <a:rPr lang="en-US" altLang="en-US" sz="1400" b="1" dirty="0" smtClean="0">
                  <a:solidFill>
                    <a:srgbClr val="010000"/>
                  </a:solidFill>
                  <a:latin typeface="Arial" panose="020B0604020202020204" pitchFamily="34" charset="0"/>
                  <a:cs typeface="Arial" panose="020B0604020202020204" pitchFamily="34" charset="0"/>
                </a:rPr>
                <a:t>Rep.</a:t>
              </a:r>
              <a:endParaRPr lang="en-US" altLang="en-US" sz="1400" b="1" dirty="0">
                <a:solidFill>
                  <a:srgbClr val="010000"/>
                </a:solidFill>
                <a:latin typeface="Arial" panose="020B0604020202020204" pitchFamily="34" charset="0"/>
                <a:cs typeface="Arial" panose="020B0604020202020204" pitchFamily="34" charset="0"/>
              </a:endParaRPr>
            </a:p>
          </p:txBody>
        </p:sp>
        <p:cxnSp>
          <p:nvCxnSpPr>
            <p:cNvPr id="95" name="Straight Arrow Connector 116"/>
            <p:cNvCxnSpPr/>
            <p:nvPr/>
          </p:nvCxnSpPr>
          <p:spPr bwMode="auto">
            <a:xfrm>
              <a:off x="2511122" y="2612862"/>
              <a:ext cx="1835882" cy="0"/>
            </a:xfrm>
            <a:prstGeom prst="straightConnector1">
              <a:avLst/>
            </a:prstGeom>
            <a:noFill/>
            <a:ln w="12700" cap="flat" cmpd="sng" algn="ctr">
              <a:solidFill>
                <a:srgbClr val="000000"/>
              </a:solidFill>
              <a:prstDash val="solid"/>
              <a:headEnd type="none" w="med" len="med"/>
              <a:tailEnd type="triangle" w="med" len="med"/>
            </a:ln>
            <a:effectLst/>
          </p:spPr>
        </p:cxnSp>
        <p:cxnSp>
          <p:nvCxnSpPr>
            <p:cNvPr id="96" name="Straight Arrow Connector 116"/>
            <p:cNvCxnSpPr/>
            <p:nvPr/>
          </p:nvCxnSpPr>
          <p:spPr bwMode="auto">
            <a:xfrm flipH="1">
              <a:off x="2511122" y="3051570"/>
              <a:ext cx="1835882" cy="0"/>
            </a:xfrm>
            <a:prstGeom prst="straightConnector1">
              <a:avLst/>
            </a:prstGeom>
            <a:noFill/>
            <a:ln w="12700" cap="flat" cmpd="sng" algn="ctr">
              <a:solidFill>
                <a:srgbClr val="000000"/>
              </a:solidFill>
              <a:prstDash val="solid"/>
              <a:headEnd type="none" w="med" len="med"/>
              <a:tailEnd type="triangle" w="med" len="med"/>
            </a:ln>
            <a:effectLst/>
          </p:spPr>
        </p:cxnSp>
        <p:sp>
          <p:nvSpPr>
            <p:cNvPr id="97" name="Oval 121"/>
            <p:cNvSpPr/>
            <p:nvPr/>
          </p:nvSpPr>
          <p:spPr bwMode="auto">
            <a:xfrm>
              <a:off x="2575844" y="2504621"/>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noProof="0" dirty="0">
                  <a:solidFill>
                    <a:srgbClr val="000000"/>
                  </a:solidFill>
                  <a:cs typeface="Arial" panose="020B0604020202020204" pitchFamily="34" charset="0"/>
                </a:rPr>
                <a:t>8</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98" name="Oval 97"/>
            <p:cNvSpPr/>
            <p:nvPr/>
          </p:nvSpPr>
          <p:spPr bwMode="auto">
            <a:xfrm>
              <a:off x="4086498" y="2943329"/>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dirty="0">
                  <a:solidFill>
                    <a:srgbClr val="000000"/>
                  </a:solidFill>
                  <a:cs typeface="Arial" panose="020B0604020202020204" pitchFamily="34" charset="0"/>
                </a:rPr>
                <a:t>9</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99" name="TextBox 65"/>
            <p:cNvSpPr txBox="1">
              <a:spLocks noChangeArrowheads="1"/>
            </p:cNvSpPr>
            <p:nvPr/>
          </p:nvSpPr>
          <p:spPr bwMode="auto">
            <a:xfrm>
              <a:off x="4793311" y="3241874"/>
              <a:ext cx="1228991"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Test Cap. Req.</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sp>
          <p:nvSpPr>
            <p:cNvPr id="100" name="Rectangle 68"/>
            <p:cNvSpPr/>
            <p:nvPr/>
          </p:nvSpPr>
          <p:spPr>
            <a:xfrm>
              <a:off x="6441682" y="3438067"/>
              <a:ext cx="174988" cy="331647"/>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1" name="TextBox 65"/>
            <p:cNvSpPr txBox="1">
              <a:spLocks noChangeArrowheads="1"/>
            </p:cNvSpPr>
            <p:nvPr/>
          </p:nvSpPr>
          <p:spPr bwMode="auto">
            <a:xfrm>
              <a:off x="4793311" y="3520373"/>
              <a:ext cx="1228991"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Test Cap. Rep.</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grpSp>
          <p:nvGrpSpPr>
            <p:cNvPr id="102" name="Group 101"/>
            <p:cNvGrpSpPr/>
            <p:nvPr/>
          </p:nvGrpSpPr>
          <p:grpSpPr>
            <a:xfrm>
              <a:off x="2511122" y="3467086"/>
              <a:ext cx="3930560" cy="273608"/>
              <a:chOff x="2816848" y="3170722"/>
              <a:chExt cx="1687168" cy="273608"/>
            </a:xfrm>
          </p:grpSpPr>
          <p:cxnSp>
            <p:nvCxnSpPr>
              <p:cNvPr id="103" name="Straight Arrow Connector 116"/>
              <p:cNvCxnSpPr/>
              <p:nvPr/>
            </p:nvCxnSpPr>
            <p:spPr bwMode="auto">
              <a:xfrm>
                <a:off x="2816848" y="3170722"/>
                <a:ext cx="1687168" cy="0"/>
              </a:xfrm>
              <a:prstGeom prst="straightConnector1">
                <a:avLst/>
              </a:prstGeom>
              <a:noFill/>
              <a:ln w="12700" cap="flat" cmpd="sng" algn="ctr">
                <a:solidFill>
                  <a:srgbClr val="000000"/>
                </a:solidFill>
                <a:prstDash val="solid"/>
                <a:headEnd type="none" w="med" len="med"/>
                <a:tailEnd type="triangle" w="med" len="med"/>
              </a:ln>
              <a:effectLst/>
            </p:spPr>
          </p:cxnSp>
          <p:cxnSp>
            <p:nvCxnSpPr>
              <p:cNvPr id="104" name="Straight Arrow Connector 116"/>
              <p:cNvCxnSpPr/>
              <p:nvPr/>
            </p:nvCxnSpPr>
            <p:spPr bwMode="auto">
              <a:xfrm flipH="1">
                <a:off x="2816848" y="3444330"/>
                <a:ext cx="1687168" cy="0"/>
              </a:xfrm>
              <a:prstGeom prst="straightConnector1">
                <a:avLst/>
              </a:prstGeom>
              <a:noFill/>
              <a:ln w="12700" cap="flat" cmpd="sng" algn="ctr">
                <a:solidFill>
                  <a:srgbClr val="000000"/>
                </a:solidFill>
                <a:prstDash val="solid"/>
                <a:headEnd type="none" w="med" len="med"/>
                <a:tailEnd type="triangle" w="med" len="med"/>
              </a:ln>
              <a:effectLst/>
            </p:spPr>
          </p:cxnSp>
        </p:grpSp>
        <p:sp>
          <p:nvSpPr>
            <p:cNvPr id="105" name="Oval 121"/>
            <p:cNvSpPr/>
            <p:nvPr/>
          </p:nvSpPr>
          <p:spPr bwMode="auto">
            <a:xfrm>
              <a:off x="2575844" y="3358845"/>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dirty="0" smtClean="0">
                  <a:solidFill>
                    <a:srgbClr val="000000"/>
                  </a:solidFill>
                  <a:cs typeface="Arial" panose="020B0604020202020204" pitchFamily="34" charset="0"/>
                </a:rPr>
                <a:t>10</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106" name="Oval 105"/>
            <p:cNvSpPr/>
            <p:nvPr/>
          </p:nvSpPr>
          <p:spPr bwMode="auto">
            <a:xfrm>
              <a:off x="6167819" y="3632453"/>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noProof="0" dirty="0" smtClean="0">
                  <a:solidFill>
                    <a:srgbClr val="000000"/>
                  </a:solidFill>
                  <a:cs typeface="Arial" panose="020B0604020202020204" pitchFamily="34" charset="0"/>
                </a:rPr>
                <a:t>11</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107" name="TextBox 65"/>
            <p:cNvSpPr txBox="1">
              <a:spLocks noChangeArrowheads="1"/>
            </p:cNvSpPr>
            <p:nvPr/>
          </p:nvSpPr>
          <p:spPr bwMode="auto">
            <a:xfrm>
              <a:off x="2807957" y="4073450"/>
              <a:ext cx="1433085"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400" b="1" dirty="0">
                  <a:solidFill>
                    <a:srgbClr val="010000"/>
                  </a:solidFill>
                  <a:latin typeface="Arial" panose="020B0604020202020204" pitchFamily="34" charset="0"/>
                  <a:cs typeface="Arial" panose="020B0604020202020204" pitchFamily="34" charset="0"/>
                </a:rPr>
                <a:t>Path Comp. Req.</a:t>
              </a:r>
            </a:p>
          </p:txBody>
        </p:sp>
        <p:sp>
          <p:nvSpPr>
            <p:cNvPr id="108" name="Rectangle 68"/>
            <p:cNvSpPr/>
            <p:nvPr/>
          </p:nvSpPr>
          <p:spPr>
            <a:xfrm>
              <a:off x="4347004" y="4269643"/>
              <a:ext cx="174988" cy="499207"/>
            </a:xfrm>
            <a:prstGeom prst="rect">
              <a:avLst/>
            </a:prstGeom>
            <a:solidFill>
              <a:srgbClr val="4BACC6">
                <a:lumMod val="60000"/>
                <a:lumOff val="40000"/>
              </a:srgbClr>
            </a:solidFill>
            <a:ln w="12700" cap="flat" cmpd="sng" algn="ctr">
              <a:solidFill>
                <a:srgbClr val="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9" name="TextBox 65"/>
            <p:cNvSpPr txBox="1">
              <a:spLocks noChangeArrowheads="1"/>
            </p:cNvSpPr>
            <p:nvPr/>
          </p:nvSpPr>
          <p:spPr bwMode="auto">
            <a:xfrm>
              <a:off x="2687889" y="4490489"/>
              <a:ext cx="1433085"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Path Comp. Rep.</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cxnSp>
          <p:nvCxnSpPr>
            <p:cNvPr id="111" name="Straight Arrow Connector 116"/>
            <p:cNvCxnSpPr/>
            <p:nvPr/>
          </p:nvCxnSpPr>
          <p:spPr bwMode="auto">
            <a:xfrm>
              <a:off x="2511122" y="4298662"/>
              <a:ext cx="1835882" cy="0"/>
            </a:xfrm>
            <a:prstGeom prst="straightConnector1">
              <a:avLst/>
            </a:prstGeom>
            <a:noFill/>
            <a:ln w="12700" cap="flat" cmpd="sng" algn="ctr">
              <a:solidFill>
                <a:srgbClr val="000000"/>
              </a:solidFill>
              <a:prstDash val="solid"/>
              <a:headEnd type="none" w="med" len="med"/>
              <a:tailEnd type="triangle" w="med" len="med"/>
            </a:ln>
            <a:effectLst/>
          </p:spPr>
        </p:cxnSp>
        <p:cxnSp>
          <p:nvCxnSpPr>
            <p:cNvPr id="112" name="Straight Arrow Connector 116"/>
            <p:cNvCxnSpPr/>
            <p:nvPr/>
          </p:nvCxnSpPr>
          <p:spPr bwMode="auto">
            <a:xfrm flipH="1">
              <a:off x="2511122" y="4718320"/>
              <a:ext cx="1835882" cy="0"/>
            </a:xfrm>
            <a:prstGeom prst="straightConnector1">
              <a:avLst/>
            </a:prstGeom>
            <a:noFill/>
            <a:ln w="12700" cap="flat" cmpd="sng" algn="ctr">
              <a:solidFill>
                <a:srgbClr val="000000"/>
              </a:solidFill>
              <a:prstDash val="solid"/>
              <a:headEnd type="none" w="med" len="med"/>
              <a:tailEnd type="triangle" w="med" len="med"/>
            </a:ln>
            <a:effectLst/>
          </p:spPr>
        </p:cxnSp>
        <p:sp>
          <p:nvSpPr>
            <p:cNvPr id="113" name="Oval 121"/>
            <p:cNvSpPr/>
            <p:nvPr/>
          </p:nvSpPr>
          <p:spPr bwMode="auto">
            <a:xfrm>
              <a:off x="2575844" y="4190421"/>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i="0" u="none" strike="noStrike" kern="0" cap="none" spc="0" normalizeH="0" baseline="0" noProof="0" dirty="0" smtClean="0">
                  <a:ln>
                    <a:noFill/>
                  </a:ln>
                  <a:solidFill>
                    <a:srgbClr val="000000"/>
                  </a:solidFill>
                  <a:effectLst/>
                  <a:uLnTx/>
                  <a:uFillTx/>
                  <a:ea typeface="+mn-ea"/>
                  <a:cs typeface="Arial" panose="020B0604020202020204" pitchFamily="34" charset="0"/>
                </a:rPr>
                <a:t>12</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114" name="Oval 113"/>
            <p:cNvSpPr/>
            <p:nvPr/>
          </p:nvSpPr>
          <p:spPr bwMode="auto">
            <a:xfrm>
              <a:off x="4086498" y="4610079"/>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i="0" u="none" strike="noStrike" kern="0" cap="none" spc="0" normalizeH="0" baseline="0" noProof="0" dirty="0" smtClean="0">
                  <a:ln>
                    <a:noFill/>
                  </a:ln>
                  <a:solidFill>
                    <a:srgbClr val="000000"/>
                  </a:solidFill>
                  <a:effectLst/>
                  <a:uLnTx/>
                  <a:uFillTx/>
                  <a:ea typeface="+mn-ea"/>
                  <a:cs typeface="Arial" panose="020B0604020202020204" pitchFamily="34" charset="0"/>
                </a:rPr>
                <a:t>13</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115" name="TextBox 65"/>
            <p:cNvSpPr txBox="1">
              <a:spLocks noChangeArrowheads="1"/>
            </p:cNvSpPr>
            <p:nvPr/>
          </p:nvSpPr>
          <p:spPr bwMode="auto">
            <a:xfrm>
              <a:off x="4910875" y="4838244"/>
              <a:ext cx="993862"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Path Set-up</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sp>
          <p:nvSpPr>
            <p:cNvPr id="116" name="TextBox 65"/>
            <p:cNvSpPr txBox="1">
              <a:spLocks noChangeArrowheads="1"/>
            </p:cNvSpPr>
            <p:nvPr/>
          </p:nvSpPr>
          <p:spPr bwMode="auto">
            <a:xfrm>
              <a:off x="5063962" y="5435882"/>
              <a:ext cx="687689" cy="215444"/>
            </a:xfrm>
            <a:prstGeom prst="rect">
              <a:avLst/>
            </a:prstGeom>
            <a:noFill/>
            <a:ln>
              <a:noFill/>
            </a:ln>
            <a:extLst/>
          </p:spPr>
          <p:txBody>
            <a:bodyPr wrap="non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algn="ctr" eaLnBrk="1" fontAlgn="auto" hangingPunct="1">
                <a:spcBef>
                  <a:spcPct val="0"/>
                </a:spcBef>
                <a:spcAft>
                  <a:spcPct val="0"/>
                </a:spcAft>
                <a:buClr>
                  <a:srgbClr val="00005A"/>
                </a:buClr>
                <a:buSzPct val="70000"/>
                <a:buFont typeface="Wingdings" pitchFamily="2" charset="2"/>
                <a:buNone/>
              </a:pPr>
              <a:r>
                <a:rPr lang="en-US" altLang="en-US" sz="1400" b="1" dirty="0" smtClean="0">
                  <a:solidFill>
                    <a:srgbClr val="010000"/>
                  </a:solidFill>
                  <a:latin typeface="Arial" panose="020B0604020202020204" pitchFamily="34" charset="0"/>
                  <a:ea typeface="+mn-ea"/>
                  <a:cs typeface="Arial" panose="020B0604020202020204" pitchFamily="34" charset="0"/>
                </a:rPr>
                <a:t>OK / KO</a:t>
              </a:r>
              <a:endParaRPr lang="en-US" altLang="en-US" sz="1400" b="1" dirty="0">
                <a:solidFill>
                  <a:srgbClr val="010000"/>
                </a:solidFill>
                <a:latin typeface="Arial" panose="020B0604020202020204" pitchFamily="34" charset="0"/>
                <a:ea typeface="+mn-ea"/>
                <a:cs typeface="Arial" panose="020B0604020202020204" pitchFamily="34" charset="0"/>
              </a:endParaRPr>
            </a:p>
          </p:txBody>
        </p:sp>
        <p:cxnSp>
          <p:nvCxnSpPr>
            <p:cNvPr id="118" name="Straight Arrow Connector 116"/>
            <p:cNvCxnSpPr/>
            <p:nvPr/>
          </p:nvCxnSpPr>
          <p:spPr bwMode="auto">
            <a:xfrm>
              <a:off x="2511122" y="5060224"/>
              <a:ext cx="3930560" cy="0"/>
            </a:xfrm>
            <a:prstGeom prst="straightConnector1">
              <a:avLst/>
            </a:prstGeom>
            <a:noFill/>
            <a:ln w="12700" cap="flat" cmpd="sng" algn="ctr">
              <a:solidFill>
                <a:srgbClr val="000000"/>
              </a:solidFill>
              <a:prstDash val="solid"/>
              <a:headEnd type="none" w="med" len="med"/>
              <a:tailEnd type="triangle" w="med" len="med"/>
            </a:ln>
            <a:effectLst/>
          </p:spPr>
        </p:cxnSp>
        <p:cxnSp>
          <p:nvCxnSpPr>
            <p:cNvPr id="119" name="Straight Arrow Connector 116"/>
            <p:cNvCxnSpPr/>
            <p:nvPr/>
          </p:nvCxnSpPr>
          <p:spPr bwMode="auto">
            <a:xfrm flipH="1">
              <a:off x="2511122" y="5665439"/>
              <a:ext cx="3930560" cy="0"/>
            </a:xfrm>
            <a:prstGeom prst="straightConnector1">
              <a:avLst/>
            </a:prstGeom>
            <a:noFill/>
            <a:ln w="12700" cap="flat" cmpd="sng" algn="ctr">
              <a:solidFill>
                <a:srgbClr val="000000"/>
              </a:solidFill>
              <a:prstDash val="solid"/>
              <a:headEnd type="none" w="med" len="med"/>
              <a:tailEnd type="triangle" w="med" len="med"/>
            </a:ln>
            <a:effectLst/>
          </p:spPr>
        </p:cxnSp>
        <p:sp>
          <p:nvSpPr>
            <p:cNvPr id="120" name="Oval 121"/>
            <p:cNvSpPr/>
            <p:nvPr/>
          </p:nvSpPr>
          <p:spPr bwMode="auto">
            <a:xfrm>
              <a:off x="2575844" y="4951983"/>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i="0" u="none" strike="noStrike" kern="0" cap="none" spc="0" normalizeH="0" baseline="0" noProof="0" dirty="0" smtClean="0">
                  <a:ln>
                    <a:noFill/>
                  </a:ln>
                  <a:solidFill>
                    <a:srgbClr val="000000"/>
                  </a:solidFill>
                  <a:effectLst/>
                  <a:uLnTx/>
                  <a:uFillTx/>
                  <a:ea typeface="+mn-ea"/>
                  <a:cs typeface="Arial" panose="020B0604020202020204" pitchFamily="34" charset="0"/>
                </a:rPr>
                <a:t>14</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121" name="Oval 120"/>
            <p:cNvSpPr/>
            <p:nvPr/>
          </p:nvSpPr>
          <p:spPr bwMode="auto">
            <a:xfrm>
              <a:off x="6167819" y="5557198"/>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i="0" u="none" strike="noStrike" kern="0" cap="none" spc="0" normalizeH="0" baseline="0" noProof="0" dirty="0" smtClean="0">
                  <a:ln>
                    <a:noFill/>
                  </a:ln>
                  <a:solidFill>
                    <a:srgbClr val="000000"/>
                  </a:solidFill>
                  <a:effectLst/>
                  <a:uLnTx/>
                  <a:uFillTx/>
                  <a:ea typeface="+mn-ea"/>
                  <a:cs typeface="Arial" panose="020B0604020202020204" pitchFamily="34" charset="0"/>
                </a:rPr>
                <a:t>15</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122" name="TextBox 81"/>
            <p:cNvSpPr txBox="1">
              <a:spLocks noChangeArrowheads="1"/>
            </p:cNvSpPr>
            <p:nvPr/>
          </p:nvSpPr>
          <p:spPr bwMode="auto">
            <a:xfrm>
              <a:off x="6661512" y="5244322"/>
              <a:ext cx="1048082" cy="215444"/>
            </a:xfrm>
            <a:prstGeom prst="rect">
              <a:avLst/>
            </a:prstGeom>
            <a:solidFill>
              <a:sysClr val="window" lastClr="FFFFFF"/>
            </a:solidFill>
            <a:ln>
              <a:noFill/>
            </a:ln>
            <a:extLst/>
          </p:spPr>
          <p:txBody>
            <a:bodyPr wrap="square" lIns="0" tIns="0" rIns="0" bIns="0">
              <a:spAutoFit/>
            </a:bodyPr>
            <a:lstStyle>
              <a:lvl1pPr algn="l" eaLnBrk="0" hangingPunct="0">
                <a:spcBef>
                  <a:spcPct val="40000"/>
                </a:spcBef>
                <a:spcAft>
                  <a:spcPct val="20000"/>
                </a:spcAft>
                <a:buClr>
                  <a:srgbClr val="505050"/>
                </a:buClr>
                <a:buSzPct val="60000"/>
                <a:buFont typeface="Monotype Sorts" pitchFamily="2" charset="2"/>
                <a:buChar char="l"/>
                <a:defRPr sz="2000">
                  <a:solidFill>
                    <a:srgbClr val="00005A"/>
                  </a:solidFill>
                  <a:latin typeface="Arial" charset="0"/>
                </a:defRPr>
              </a:lvl1pPr>
              <a:lvl2pPr marL="742950" indent="-285750" algn="l" eaLnBrk="0" hangingPunct="0">
                <a:spcBef>
                  <a:spcPct val="20000"/>
                </a:spcBef>
                <a:buSzPct val="60000"/>
                <a:buFont typeface="Monotype Sorts" pitchFamily="2" charset="2"/>
                <a:buChar char="n"/>
                <a:defRPr sz="2800">
                  <a:solidFill>
                    <a:srgbClr val="505050"/>
                  </a:solidFill>
                  <a:latin typeface="Arial" charset="0"/>
                </a:defRPr>
              </a:lvl2pPr>
              <a:lvl3pPr marL="1143000" indent="-228600" algn="l" eaLnBrk="0" hangingPunct="0">
                <a:spcBef>
                  <a:spcPct val="20000"/>
                </a:spcBef>
                <a:buClr>
                  <a:srgbClr val="505050"/>
                </a:buClr>
                <a:buSzPct val="50000"/>
                <a:buFont typeface="Monotype Sorts" pitchFamily="2" charset="2"/>
                <a:buChar char="l"/>
                <a:defRPr sz="1600">
                  <a:solidFill>
                    <a:srgbClr val="505050"/>
                  </a:solidFill>
                  <a:latin typeface="Arial" charset="0"/>
                </a:defRPr>
              </a:lvl3pPr>
              <a:lvl4pPr marL="1600200" indent="-228600" algn="l" eaLnBrk="0" hangingPunct="0">
                <a:spcBef>
                  <a:spcPct val="20000"/>
                </a:spcBef>
                <a:buClr>
                  <a:srgbClr val="505050"/>
                </a:buClr>
                <a:buFont typeface="Monotype Sorts" pitchFamily="2" charset="2"/>
                <a:buChar char="ç"/>
                <a:defRPr sz="1400">
                  <a:solidFill>
                    <a:srgbClr val="505050"/>
                  </a:solidFill>
                  <a:latin typeface="Arial" charset="0"/>
                </a:defRPr>
              </a:lvl4pPr>
              <a:lvl5pPr marL="2057400" indent="-228600" algn="l" eaLnBrk="0" hangingPunct="0">
                <a:spcBef>
                  <a:spcPct val="20000"/>
                </a:spcBef>
                <a:buClr>
                  <a:schemeClr val="tx2"/>
                </a:buClr>
                <a:buChar char="»"/>
                <a:defRPr sz="2400" b="1">
                  <a:solidFill>
                    <a:schemeClr val="tx1"/>
                  </a:solidFill>
                  <a:latin typeface="Arial" charset="0"/>
                </a:defRPr>
              </a:lvl5pPr>
              <a:lvl6pPr marL="2514600" indent="-228600" eaLnBrk="0" fontAlgn="base" hangingPunct="0">
                <a:spcBef>
                  <a:spcPct val="20000"/>
                </a:spcBef>
                <a:spcAft>
                  <a:spcPct val="0"/>
                </a:spcAft>
                <a:buClr>
                  <a:schemeClr val="tx2"/>
                </a:buClr>
                <a:buChar char="»"/>
                <a:defRPr sz="2400" b="1">
                  <a:solidFill>
                    <a:schemeClr val="tx1"/>
                  </a:solidFill>
                  <a:latin typeface="Arial" charset="0"/>
                </a:defRPr>
              </a:lvl6pPr>
              <a:lvl7pPr marL="2971800" indent="-228600" eaLnBrk="0" fontAlgn="base" hangingPunct="0">
                <a:spcBef>
                  <a:spcPct val="20000"/>
                </a:spcBef>
                <a:spcAft>
                  <a:spcPct val="0"/>
                </a:spcAft>
                <a:buClr>
                  <a:schemeClr val="tx2"/>
                </a:buClr>
                <a:buChar char="»"/>
                <a:defRPr sz="2400" b="1">
                  <a:solidFill>
                    <a:schemeClr val="tx1"/>
                  </a:solidFill>
                  <a:latin typeface="Arial" charset="0"/>
                </a:defRPr>
              </a:lvl7pPr>
              <a:lvl8pPr marL="3429000" indent="-228600" eaLnBrk="0" fontAlgn="base" hangingPunct="0">
                <a:spcBef>
                  <a:spcPct val="20000"/>
                </a:spcBef>
                <a:spcAft>
                  <a:spcPct val="0"/>
                </a:spcAft>
                <a:buClr>
                  <a:schemeClr val="tx2"/>
                </a:buClr>
                <a:buChar char="»"/>
                <a:defRPr sz="2400" b="1">
                  <a:solidFill>
                    <a:schemeClr val="tx1"/>
                  </a:solidFill>
                  <a:latin typeface="Arial" charset="0"/>
                </a:defRPr>
              </a:lvl8pPr>
              <a:lvl9pPr marL="3886200" indent="-228600" eaLnBrk="0" fontAlgn="base" hangingPunct="0">
                <a:spcBef>
                  <a:spcPct val="20000"/>
                </a:spcBef>
                <a:spcAft>
                  <a:spcPct val="0"/>
                </a:spcAft>
                <a:buClr>
                  <a:schemeClr val="tx2"/>
                </a:buClr>
                <a:buChar char="»"/>
                <a:defRPr sz="2400" b="1">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
                  <a:srgbClr val="00005A"/>
                </a:buClr>
                <a:buSzPct val="70000"/>
                <a:buFont typeface="Wingdings" pitchFamily="2" charset="2"/>
                <a:buNone/>
                <a:tabLst/>
                <a:defRPr/>
              </a:pPr>
              <a:r>
                <a:rPr kumimoji="0" lang="en-US" altLang="en-US" sz="1400" b="1" i="0" u="none" strike="noStrike" kern="0" cap="none" spc="0" normalizeH="0" baseline="0" noProof="0" dirty="0" smtClean="0">
                  <a:ln>
                    <a:noFill/>
                  </a:ln>
                  <a:solidFill>
                    <a:srgbClr val="010000"/>
                  </a:solidFill>
                  <a:effectLst/>
                  <a:uLnTx/>
                  <a:uFillTx/>
                  <a:latin typeface="Arial" panose="020B0604020202020204" pitchFamily="34" charset="0"/>
                  <a:ea typeface="+mn-ea"/>
                  <a:cs typeface="Arial" panose="020B0604020202020204" pitchFamily="34" charset="0"/>
                </a:rPr>
                <a:t>Path</a:t>
              </a:r>
              <a:r>
                <a:rPr kumimoji="0" lang="en-US" altLang="en-US" sz="1400" b="1" i="0" u="none" strike="noStrike" kern="0" cap="none" spc="0" normalizeH="0" noProof="0" dirty="0" smtClean="0">
                  <a:ln>
                    <a:noFill/>
                  </a:ln>
                  <a:solidFill>
                    <a:srgbClr val="010000"/>
                  </a:solidFill>
                  <a:effectLst/>
                  <a:uLnTx/>
                  <a:uFillTx/>
                  <a:latin typeface="Arial" panose="020B0604020202020204" pitchFamily="34" charset="0"/>
                  <a:ea typeface="+mn-ea"/>
                  <a:cs typeface="Arial" panose="020B0604020202020204" pitchFamily="34" charset="0"/>
                </a:rPr>
                <a:t> </a:t>
              </a:r>
              <a:r>
                <a:rPr kumimoji="0" lang="en-US" altLang="en-US" sz="1400" b="1" i="0" u="none" strike="noStrike" kern="0" cap="none" spc="0" normalizeH="0" baseline="0" noProof="0" dirty="0" smtClean="0">
                  <a:ln>
                    <a:noFill/>
                  </a:ln>
                  <a:solidFill>
                    <a:srgbClr val="010000"/>
                  </a:solidFill>
                  <a:effectLst/>
                  <a:uLnTx/>
                  <a:uFillTx/>
                  <a:latin typeface="Arial" panose="020B0604020202020204" pitchFamily="34" charset="0"/>
                  <a:ea typeface="+mn-ea"/>
                  <a:cs typeface="Arial" panose="020B0604020202020204" pitchFamily="34" charset="0"/>
                </a:rPr>
                <a:t>Set-up</a:t>
              </a:r>
            </a:p>
          </p:txBody>
        </p:sp>
        <p:sp>
          <p:nvSpPr>
            <p:cNvPr id="94" name="Oval 121"/>
            <p:cNvSpPr/>
            <p:nvPr/>
          </p:nvSpPr>
          <p:spPr bwMode="auto">
            <a:xfrm>
              <a:off x="1215702" y="1532159"/>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i="0" u="none" strike="noStrike" kern="0" cap="none" spc="0" normalizeH="0" baseline="0" noProof="0" dirty="0" smtClean="0">
                  <a:ln>
                    <a:noFill/>
                  </a:ln>
                  <a:solidFill>
                    <a:srgbClr val="000000"/>
                  </a:solidFill>
                  <a:effectLst/>
                  <a:uLnTx/>
                  <a:uFillTx/>
                  <a:ea typeface="+mn-ea"/>
                  <a:cs typeface="Arial" panose="020B0604020202020204" pitchFamily="34" charset="0"/>
                </a:rPr>
                <a:t>5</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124" name="Oval 121"/>
            <p:cNvSpPr/>
            <p:nvPr/>
          </p:nvSpPr>
          <p:spPr bwMode="auto">
            <a:xfrm>
              <a:off x="2040412" y="6187879"/>
              <a:ext cx="219456" cy="219456"/>
            </a:xfrm>
            <a:prstGeom prst="ellipse">
              <a:avLst/>
            </a:prstGeom>
            <a:solidFill>
              <a:sysClr val="window" lastClr="FFFFFF"/>
            </a:solidFill>
            <a:ln w="12700" cap="flat" cmpd="sng" algn="ctr">
              <a:solidFill>
                <a:srgbClr val="000000"/>
              </a:solidFill>
              <a:prstDash val="solid"/>
            </a:ln>
            <a:effec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050" b="1" kern="0" noProof="0" dirty="0" smtClean="0">
                  <a:solidFill>
                    <a:srgbClr val="000000"/>
                  </a:solidFill>
                  <a:ea typeface="+mn-ea"/>
                  <a:cs typeface="Arial" panose="020B0604020202020204" pitchFamily="34" charset="0"/>
                </a:rPr>
                <a:t>16</a:t>
              </a:r>
              <a:endParaRPr kumimoji="1" lang="en-US" sz="105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grpSp>
    </p:spTree>
    <p:extLst>
      <p:ext uri="{BB962C8B-B14F-4D97-AF65-F5344CB8AC3E}">
        <p14:creationId xmlns:p14="http://schemas.microsoft.com/office/powerpoint/2010/main" val="4026505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26751" y="4369852"/>
            <a:ext cx="2748699" cy="1403699"/>
          </a:xfrm>
          <a:prstGeom prst="roundRect">
            <a:avLst/>
          </a:prstGeom>
          <a:no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2" name="Title 1"/>
          <p:cNvSpPr>
            <a:spLocks noGrp="1"/>
          </p:cNvSpPr>
          <p:nvPr>
            <p:ph type="title"/>
          </p:nvPr>
        </p:nvSpPr>
        <p:spPr>
          <a:xfrm>
            <a:off x="457200" y="381000"/>
            <a:ext cx="8229600" cy="639762"/>
          </a:xfrm>
        </p:spPr>
        <p:txBody>
          <a:bodyPr>
            <a:normAutofit fontScale="90000"/>
          </a:bodyPr>
          <a:lstStyle/>
          <a:p>
            <a:r>
              <a:rPr lang="en-US" dirty="0" smtClean="0"/>
              <a:t>Path Provisioning</a:t>
            </a:r>
            <a:br>
              <a:rPr lang="en-US" dirty="0" smtClean="0"/>
            </a:br>
            <a:r>
              <a:rPr lang="en-US" dirty="0" smtClean="0"/>
              <a:t>Abstracted intra-domain connectivity</a:t>
            </a:r>
            <a:br>
              <a:rPr lang="en-US" dirty="0" smtClean="0"/>
            </a:br>
            <a:endParaRPr lang="en-US" dirty="0"/>
          </a:p>
        </p:txBody>
      </p:sp>
      <p:sp>
        <p:nvSpPr>
          <p:cNvPr id="68" name="3 CuadroTexto"/>
          <p:cNvSpPr txBox="1"/>
          <p:nvPr/>
        </p:nvSpPr>
        <p:spPr>
          <a:xfrm>
            <a:off x="1195620" y="4429528"/>
            <a:ext cx="1148071" cy="246221"/>
          </a:xfrm>
          <a:prstGeom prst="rect">
            <a:avLst/>
          </a:prstGeom>
          <a:noFill/>
        </p:spPr>
        <p:txBody>
          <a:bodyPr wrap="none" rtlCol="0">
            <a:spAutoFit/>
          </a:bodyPr>
          <a:lstStyle/>
          <a:p>
            <a:r>
              <a:rPr lang="en-US" sz="1000" b="1" dirty="0" smtClean="0">
                <a:latin typeface="Arial" pitchFamily="34" charset="0"/>
                <a:cs typeface="Arial" pitchFamily="34" charset="0"/>
              </a:rPr>
              <a:t>Frequency slice</a:t>
            </a:r>
            <a:endParaRPr lang="en-US" sz="1000" b="1" dirty="0">
              <a:latin typeface="Arial" pitchFamily="34" charset="0"/>
              <a:cs typeface="Arial" pitchFamily="34" charset="0"/>
            </a:endParaRPr>
          </a:p>
        </p:txBody>
      </p:sp>
      <p:sp>
        <p:nvSpPr>
          <p:cNvPr id="75" name="44 CuadroTexto"/>
          <p:cNvSpPr txBox="1"/>
          <p:nvPr/>
        </p:nvSpPr>
        <p:spPr>
          <a:xfrm>
            <a:off x="848519" y="4246742"/>
            <a:ext cx="1380922" cy="246221"/>
          </a:xfrm>
          <a:prstGeom prst="rect">
            <a:avLst/>
          </a:prstGeom>
          <a:solidFill>
            <a:schemeClr val="bg1"/>
          </a:solidFill>
        </p:spPr>
        <p:txBody>
          <a:bodyPr wrap="square" rtlCol="0">
            <a:spAutoFit/>
          </a:bodyPr>
          <a:lstStyle/>
          <a:p>
            <a:r>
              <a:rPr lang="en-US" sz="1000" b="1" dirty="0" smtClean="0">
                <a:latin typeface="Arial" pitchFamily="34" charset="0"/>
                <a:cs typeface="Arial" pitchFamily="34" charset="0"/>
              </a:rPr>
              <a:t>Inter-Domain Links</a:t>
            </a:r>
            <a:endParaRPr lang="en-US" sz="1000" b="1" dirty="0">
              <a:latin typeface="Arial" pitchFamily="34" charset="0"/>
              <a:cs typeface="Arial" pitchFamily="34" charset="0"/>
            </a:endParaRPr>
          </a:p>
        </p:txBody>
      </p:sp>
      <p:graphicFrame>
        <p:nvGraphicFramePr>
          <p:cNvPr id="84" name="4 Tabla"/>
          <p:cNvGraphicFramePr>
            <a:graphicFrameLocks noGrp="1"/>
          </p:cNvGraphicFramePr>
          <p:nvPr>
            <p:extLst/>
          </p:nvPr>
        </p:nvGraphicFramePr>
        <p:xfrm>
          <a:off x="3241900" y="4600252"/>
          <a:ext cx="2443458" cy="1524000"/>
        </p:xfrm>
        <a:graphic>
          <a:graphicData uri="http://schemas.openxmlformats.org/drawingml/2006/table">
            <a:tbl>
              <a:tblPr/>
              <a:tblGrid>
                <a:gridCol w="523218"/>
                <a:gridCol w="182880"/>
                <a:gridCol w="182880"/>
                <a:gridCol w="182880"/>
                <a:gridCol w="182880"/>
                <a:gridCol w="182880"/>
                <a:gridCol w="182880"/>
                <a:gridCol w="182880"/>
                <a:gridCol w="182880"/>
                <a:gridCol w="457200"/>
              </a:tblGrid>
              <a:tr h="190500">
                <a:tc>
                  <a:txBody>
                    <a:bodyPr/>
                    <a:lstStyle/>
                    <a:p>
                      <a:pPr algn="ctr" fontAlgn="b"/>
                      <a:r>
                        <a:rPr lang="es-ES" sz="800" b="0" i="0" u="none" strike="noStrike" dirty="0" smtClean="0">
                          <a:solidFill>
                            <a:srgbClr val="000000"/>
                          </a:solidFill>
                          <a:latin typeface="Arial" pitchFamily="34" charset="0"/>
                          <a:cs typeface="Arial" pitchFamily="34" charset="0"/>
                        </a:rPr>
                        <a:t>Link</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tcPr>
                </a:tc>
                <a:tc>
                  <a:txBody>
                    <a:bodyPr/>
                    <a:lstStyle/>
                    <a:p>
                      <a:pPr algn="ctr" fontAlgn="b"/>
                      <a:r>
                        <a:rPr lang="es-ES" sz="800" b="0" i="0" u="none" strike="noStrike" dirty="0" smtClean="0">
                          <a:solidFill>
                            <a:srgbClr val="000000"/>
                          </a:solidFill>
                          <a:latin typeface="Arial" pitchFamily="34" charset="0"/>
                          <a:cs typeface="Arial" pitchFamily="34" charset="0"/>
                        </a:rPr>
                        <a:t>8</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7</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6</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5</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err="1" smtClean="0">
                          <a:solidFill>
                            <a:srgbClr val="000000"/>
                          </a:solidFill>
                          <a:latin typeface="Arial" pitchFamily="34" charset="0"/>
                          <a:cs typeface="Arial" pitchFamily="34" charset="0"/>
                        </a:rPr>
                        <a:t>Spectrum</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1.3</a:t>
                      </a:r>
                      <a:r>
                        <a:rPr lang="es-ES" sz="800" b="0" i="0" u="none" strike="noStrike" baseline="0" dirty="0" smtClean="0">
                          <a:solidFill>
                            <a:srgbClr val="000000"/>
                          </a:solidFill>
                          <a:latin typeface="Arial" pitchFamily="34" charset="0"/>
                          <a:cs typeface="Arial" pitchFamily="34" charset="0"/>
                        </a:rPr>
                        <a:t> – 1.1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0xDA</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1.3 – 1.2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0xAF</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2.1 – 2.3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0xF5</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2.1 – 2.4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0xF6</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2.2 – 2.3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0xDA</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2.2 – 2.4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0x79</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3.1 – 3.2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0xDE</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101" name="Rounded Rectangle 100"/>
          <p:cNvSpPr/>
          <p:nvPr/>
        </p:nvSpPr>
        <p:spPr bwMode="auto">
          <a:xfrm>
            <a:off x="3122707" y="4369852"/>
            <a:ext cx="2748699" cy="1917917"/>
          </a:xfrm>
          <a:prstGeom prst="roundRect">
            <a:avLst>
              <a:gd name="adj" fmla="val 11370"/>
            </a:avLst>
          </a:prstGeom>
          <a:no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102" name="44 CuadroTexto"/>
          <p:cNvSpPr txBox="1"/>
          <p:nvPr/>
        </p:nvSpPr>
        <p:spPr>
          <a:xfrm>
            <a:off x="3644475" y="4246742"/>
            <a:ext cx="1380922" cy="246221"/>
          </a:xfrm>
          <a:prstGeom prst="rect">
            <a:avLst/>
          </a:prstGeom>
          <a:solidFill>
            <a:schemeClr val="bg1"/>
          </a:solidFill>
        </p:spPr>
        <p:txBody>
          <a:bodyPr wrap="square" rtlCol="0">
            <a:spAutoFit/>
          </a:bodyPr>
          <a:lstStyle/>
          <a:p>
            <a:r>
              <a:rPr lang="en-US" sz="1000" b="1" dirty="0" smtClean="0">
                <a:latin typeface="Arial" pitchFamily="34" charset="0"/>
                <a:cs typeface="Arial" pitchFamily="34" charset="0"/>
              </a:rPr>
              <a:t>Intra-Domain Links</a:t>
            </a:r>
            <a:endParaRPr lang="en-US" sz="1000" b="1" dirty="0">
              <a:latin typeface="Arial" pitchFamily="34" charset="0"/>
              <a:cs typeface="Arial" pitchFamily="34" charset="0"/>
            </a:endParaRPr>
          </a:p>
        </p:txBody>
      </p:sp>
      <p:sp>
        <p:nvSpPr>
          <p:cNvPr id="103" name="3 CuadroTexto"/>
          <p:cNvSpPr txBox="1"/>
          <p:nvPr/>
        </p:nvSpPr>
        <p:spPr>
          <a:xfrm>
            <a:off x="3923020" y="4429528"/>
            <a:ext cx="1148071" cy="246221"/>
          </a:xfrm>
          <a:prstGeom prst="rect">
            <a:avLst/>
          </a:prstGeom>
          <a:noFill/>
        </p:spPr>
        <p:txBody>
          <a:bodyPr wrap="none" rtlCol="0">
            <a:spAutoFit/>
          </a:bodyPr>
          <a:lstStyle/>
          <a:p>
            <a:r>
              <a:rPr lang="en-US" sz="1000" b="1" dirty="0" smtClean="0">
                <a:latin typeface="Arial" pitchFamily="34" charset="0"/>
                <a:cs typeface="Arial" pitchFamily="34" charset="0"/>
              </a:rPr>
              <a:t>Frequency slice</a:t>
            </a:r>
            <a:endParaRPr lang="en-US" sz="1000" b="1" dirty="0">
              <a:latin typeface="Arial" pitchFamily="34" charset="0"/>
              <a:cs typeface="Arial" pitchFamily="34" charset="0"/>
            </a:endParaRPr>
          </a:p>
        </p:txBody>
      </p:sp>
      <p:sp>
        <p:nvSpPr>
          <p:cNvPr id="104" name="Cloud 103"/>
          <p:cNvSpPr/>
          <p:nvPr/>
        </p:nvSpPr>
        <p:spPr>
          <a:xfrm>
            <a:off x="4146262" y="2182521"/>
            <a:ext cx="1723779" cy="1142752"/>
          </a:xfrm>
          <a:prstGeom prst="cloud">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Arial" panose="020B0604020202020204" pitchFamily="34" charset="0"/>
              <a:cs typeface="Arial" panose="020B0604020202020204" pitchFamily="34" charset="0"/>
            </a:endParaRPr>
          </a:p>
        </p:txBody>
      </p:sp>
      <p:sp>
        <p:nvSpPr>
          <p:cNvPr id="108" name="Cloud 107"/>
          <p:cNvSpPr/>
          <p:nvPr/>
        </p:nvSpPr>
        <p:spPr>
          <a:xfrm>
            <a:off x="1058968" y="1880538"/>
            <a:ext cx="1742267" cy="1152825"/>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grpSp>
        <p:nvGrpSpPr>
          <p:cNvPr id="109" name="72 Grupo"/>
          <p:cNvGrpSpPr>
            <a:grpSpLocks/>
          </p:cNvGrpSpPr>
          <p:nvPr/>
        </p:nvGrpSpPr>
        <p:grpSpPr bwMode="auto">
          <a:xfrm>
            <a:off x="2626867" y="2241903"/>
            <a:ext cx="419103" cy="357166"/>
            <a:chOff x="3908680" y="4014154"/>
            <a:chExt cx="509436" cy="433857"/>
          </a:xfrm>
        </p:grpSpPr>
        <p:sp>
          <p:nvSpPr>
            <p:cNvPr id="110"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3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42" name="72 Grupo"/>
          <p:cNvGrpSpPr>
            <a:grpSpLocks/>
          </p:cNvGrpSpPr>
          <p:nvPr/>
        </p:nvGrpSpPr>
        <p:grpSpPr bwMode="auto">
          <a:xfrm>
            <a:off x="5660489" y="2667193"/>
            <a:ext cx="419103" cy="357166"/>
            <a:chOff x="3908680" y="4014154"/>
            <a:chExt cx="509436" cy="433857"/>
          </a:xfrm>
        </p:grpSpPr>
        <p:sp>
          <p:nvSpPr>
            <p:cNvPr id="149"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50"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cxnSp>
        <p:nvCxnSpPr>
          <p:cNvPr id="154" name="Straight Connector 153"/>
          <p:cNvCxnSpPr>
            <a:stCxn id="110" idx="5"/>
            <a:endCxn id="152" idx="2"/>
          </p:cNvCxnSpPr>
          <p:nvPr/>
        </p:nvCxnSpPr>
        <p:spPr>
          <a:xfrm flipV="1">
            <a:off x="3045815" y="2354764"/>
            <a:ext cx="1294796" cy="332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Cloud 156"/>
          <p:cNvSpPr/>
          <p:nvPr/>
        </p:nvSpPr>
        <p:spPr>
          <a:xfrm>
            <a:off x="6099890" y="4479266"/>
            <a:ext cx="1802345" cy="1071041"/>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cxnSp>
        <p:nvCxnSpPr>
          <p:cNvPr id="159" name="Straight Connector 158"/>
          <p:cNvCxnSpPr>
            <a:stCxn id="161" idx="0"/>
            <a:endCxn id="149" idx="3"/>
          </p:cNvCxnSpPr>
          <p:nvPr/>
        </p:nvCxnSpPr>
        <p:spPr>
          <a:xfrm flipH="1" flipV="1">
            <a:off x="5837020" y="3024774"/>
            <a:ext cx="997094" cy="1276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72 Grupo"/>
          <p:cNvGrpSpPr>
            <a:grpSpLocks/>
          </p:cNvGrpSpPr>
          <p:nvPr/>
        </p:nvGrpSpPr>
        <p:grpSpPr bwMode="auto">
          <a:xfrm>
            <a:off x="6591849" y="4300683"/>
            <a:ext cx="419103" cy="357166"/>
            <a:chOff x="3908680" y="4014154"/>
            <a:chExt cx="509436" cy="433857"/>
          </a:xfrm>
        </p:grpSpPr>
        <p:sp>
          <p:nvSpPr>
            <p:cNvPr id="161"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2"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cxnSp>
        <p:nvCxnSpPr>
          <p:cNvPr id="169" name="Straight Connector 168"/>
          <p:cNvCxnSpPr>
            <a:stCxn id="161" idx="2"/>
            <a:endCxn id="164" idx="3"/>
          </p:cNvCxnSpPr>
          <p:nvPr/>
        </p:nvCxnSpPr>
        <p:spPr>
          <a:xfrm flipH="1" flipV="1">
            <a:off x="5124626" y="3471415"/>
            <a:ext cx="1467071" cy="10411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67" idx="2"/>
            <a:endCxn id="186" idx="4"/>
          </p:cNvCxnSpPr>
          <p:nvPr/>
        </p:nvCxnSpPr>
        <p:spPr>
          <a:xfrm flipH="1" flipV="1">
            <a:off x="2224633" y="2888051"/>
            <a:ext cx="1695229" cy="1778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2693389" y="1854737"/>
            <a:ext cx="830677" cy="307777"/>
          </a:xfrm>
          <a:prstGeom prst="rect">
            <a:avLst/>
          </a:prstGeom>
          <a:noFill/>
        </p:spPr>
        <p:txBody>
          <a:bodyPr wrap="none" rtlCol="0">
            <a:spAutoFit/>
          </a:bodyPr>
          <a:lstStyle/>
          <a:p>
            <a:r>
              <a:rPr lang="en-US" sz="1400" b="1" dirty="0" smtClean="0"/>
              <a:t>10.0.1.1</a:t>
            </a:r>
            <a:endParaRPr lang="en-US" sz="1400" b="1" dirty="0"/>
          </a:p>
        </p:txBody>
      </p:sp>
      <p:sp>
        <p:nvSpPr>
          <p:cNvPr id="172" name="TextBox 171"/>
          <p:cNvSpPr txBox="1"/>
          <p:nvPr/>
        </p:nvSpPr>
        <p:spPr>
          <a:xfrm>
            <a:off x="1787363" y="3059925"/>
            <a:ext cx="830677" cy="307777"/>
          </a:xfrm>
          <a:prstGeom prst="rect">
            <a:avLst/>
          </a:prstGeom>
          <a:noFill/>
        </p:spPr>
        <p:txBody>
          <a:bodyPr wrap="none" rtlCol="0">
            <a:spAutoFit/>
          </a:bodyPr>
          <a:lstStyle/>
          <a:p>
            <a:r>
              <a:rPr lang="en-US" sz="1400" b="1" dirty="0" smtClean="0"/>
              <a:t>10.0.1.2</a:t>
            </a:r>
            <a:endParaRPr lang="en-US" sz="1400" b="1" dirty="0"/>
          </a:p>
        </p:txBody>
      </p:sp>
      <p:sp>
        <p:nvSpPr>
          <p:cNvPr id="173" name="TextBox 172"/>
          <p:cNvSpPr txBox="1"/>
          <p:nvPr/>
        </p:nvSpPr>
        <p:spPr>
          <a:xfrm>
            <a:off x="6959738" y="4182897"/>
            <a:ext cx="830677" cy="307777"/>
          </a:xfrm>
          <a:prstGeom prst="rect">
            <a:avLst/>
          </a:prstGeom>
          <a:noFill/>
        </p:spPr>
        <p:txBody>
          <a:bodyPr wrap="none" rtlCol="0">
            <a:spAutoFit/>
          </a:bodyPr>
          <a:lstStyle/>
          <a:p>
            <a:r>
              <a:rPr lang="en-US" sz="1400" b="1" dirty="0" smtClean="0"/>
              <a:t>10.0.3.1</a:t>
            </a:r>
            <a:endParaRPr lang="en-US" sz="1400" b="1" dirty="0"/>
          </a:p>
        </p:txBody>
      </p:sp>
      <p:sp>
        <p:nvSpPr>
          <p:cNvPr id="178" name="TextBox 177"/>
          <p:cNvSpPr txBox="1"/>
          <p:nvPr/>
        </p:nvSpPr>
        <p:spPr>
          <a:xfrm>
            <a:off x="4028005" y="2317029"/>
            <a:ext cx="284052" cy="307777"/>
          </a:xfrm>
          <a:prstGeom prst="rect">
            <a:avLst/>
          </a:prstGeom>
          <a:noFill/>
        </p:spPr>
        <p:txBody>
          <a:bodyPr wrap="none" rtlCol="0">
            <a:spAutoFit/>
          </a:bodyPr>
          <a:lstStyle/>
          <a:p>
            <a:r>
              <a:rPr lang="en-US" sz="1400" b="1" dirty="0" smtClean="0"/>
              <a:t>1</a:t>
            </a:r>
            <a:endParaRPr lang="en-US" sz="1400" b="1" dirty="0"/>
          </a:p>
        </p:txBody>
      </p:sp>
      <p:sp>
        <p:nvSpPr>
          <p:cNvPr id="179" name="TextBox 178"/>
          <p:cNvSpPr txBox="1"/>
          <p:nvPr/>
        </p:nvSpPr>
        <p:spPr>
          <a:xfrm>
            <a:off x="5313785" y="3398789"/>
            <a:ext cx="284052" cy="307777"/>
          </a:xfrm>
          <a:prstGeom prst="rect">
            <a:avLst/>
          </a:prstGeom>
          <a:noFill/>
        </p:spPr>
        <p:txBody>
          <a:bodyPr wrap="none" rtlCol="0">
            <a:spAutoFit/>
          </a:bodyPr>
          <a:lstStyle/>
          <a:p>
            <a:r>
              <a:rPr lang="en-US" sz="1400" b="1" dirty="0" smtClean="0"/>
              <a:t>4</a:t>
            </a:r>
            <a:endParaRPr lang="en-US" sz="1400" b="1" dirty="0"/>
          </a:p>
        </p:txBody>
      </p:sp>
      <p:sp>
        <p:nvSpPr>
          <p:cNvPr id="180" name="TextBox 179"/>
          <p:cNvSpPr txBox="1"/>
          <p:nvPr/>
        </p:nvSpPr>
        <p:spPr>
          <a:xfrm>
            <a:off x="3005289" y="2362880"/>
            <a:ext cx="284052" cy="307777"/>
          </a:xfrm>
          <a:prstGeom prst="rect">
            <a:avLst/>
          </a:prstGeom>
          <a:noFill/>
        </p:spPr>
        <p:txBody>
          <a:bodyPr wrap="none" rtlCol="0">
            <a:spAutoFit/>
          </a:bodyPr>
          <a:lstStyle/>
          <a:p>
            <a:r>
              <a:rPr lang="en-US" sz="1400" b="1" dirty="0" smtClean="0"/>
              <a:t>7</a:t>
            </a:r>
            <a:endParaRPr lang="en-US" sz="1400" b="1" dirty="0"/>
          </a:p>
        </p:txBody>
      </p:sp>
      <p:sp>
        <p:nvSpPr>
          <p:cNvPr id="181" name="TextBox 180"/>
          <p:cNvSpPr txBox="1"/>
          <p:nvPr/>
        </p:nvSpPr>
        <p:spPr>
          <a:xfrm>
            <a:off x="2287867" y="2886063"/>
            <a:ext cx="284052" cy="307777"/>
          </a:xfrm>
          <a:prstGeom prst="rect">
            <a:avLst/>
          </a:prstGeom>
          <a:noFill/>
        </p:spPr>
        <p:txBody>
          <a:bodyPr wrap="none" rtlCol="0">
            <a:spAutoFit/>
          </a:bodyPr>
          <a:lstStyle/>
          <a:p>
            <a:r>
              <a:rPr lang="en-US" sz="1400" b="1" smtClean="0"/>
              <a:t>9</a:t>
            </a:r>
            <a:endParaRPr lang="en-US" sz="1400" b="1" dirty="0"/>
          </a:p>
        </p:txBody>
      </p:sp>
      <p:sp>
        <p:nvSpPr>
          <p:cNvPr id="182" name="TextBox 181"/>
          <p:cNvSpPr txBox="1"/>
          <p:nvPr/>
        </p:nvSpPr>
        <p:spPr>
          <a:xfrm>
            <a:off x="3672436" y="3041294"/>
            <a:ext cx="284052" cy="307777"/>
          </a:xfrm>
          <a:prstGeom prst="rect">
            <a:avLst/>
          </a:prstGeom>
          <a:noFill/>
        </p:spPr>
        <p:txBody>
          <a:bodyPr wrap="none" rtlCol="0">
            <a:spAutoFit/>
          </a:bodyPr>
          <a:lstStyle/>
          <a:p>
            <a:r>
              <a:rPr lang="en-US" sz="1400" b="1" dirty="0" smtClean="0"/>
              <a:t>2</a:t>
            </a:r>
            <a:endParaRPr lang="en-US" sz="1400" b="1" dirty="0"/>
          </a:p>
        </p:txBody>
      </p:sp>
      <p:sp>
        <p:nvSpPr>
          <p:cNvPr id="183" name="TextBox 182"/>
          <p:cNvSpPr txBox="1"/>
          <p:nvPr/>
        </p:nvSpPr>
        <p:spPr>
          <a:xfrm>
            <a:off x="5948664" y="2990916"/>
            <a:ext cx="284052" cy="307777"/>
          </a:xfrm>
          <a:prstGeom prst="rect">
            <a:avLst/>
          </a:prstGeom>
          <a:noFill/>
        </p:spPr>
        <p:txBody>
          <a:bodyPr wrap="none" rtlCol="0">
            <a:spAutoFit/>
          </a:bodyPr>
          <a:lstStyle/>
          <a:p>
            <a:r>
              <a:rPr lang="en-US" sz="1400" b="1" smtClean="0"/>
              <a:t>3</a:t>
            </a:r>
            <a:endParaRPr lang="en-US" sz="1400" b="1" dirty="0"/>
          </a:p>
        </p:txBody>
      </p:sp>
      <p:sp>
        <p:nvSpPr>
          <p:cNvPr id="184" name="TextBox 183"/>
          <p:cNvSpPr txBox="1"/>
          <p:nvPr/>
        </p:nvSpPr>
        <p:spPr>
          <a:xfrm>
            <a:off x="6350129" y="4164425"/>
            <a:ext cx="284052" cy="307777"/>
          </a:xfrm>
          <a:prstGeom prst="rect">
            <a:avLst/>
          </a:prstGeom>
          <a:noFill/>
        </p:spPr>
        <p:txBody>
          <a:bodyPr wrap="none" rtlCol="0">
            <a:spAutoFit/>
          </a:bodyPr>
          <a:lstStyle/>
          <a:p>
            <a:r>
              <a:rPr lang="en-US" sz="1400" b="1" dirty="0" smtClean="0"/>
              <a:t>5</a:t>
            </a:r>
            <a:endParaRPr lang="en-US" sz="1400" b="1" dirty="0"/>
          </a:p>
        </p:txBody>
      </p:sp>
      <p:grpSp>
        <p:nvGrpSpPr>
          <p:cNvPr id="185" name="72 Grupo"/>
          <p:cNvGrpSpPr>
            <a:grpSpLocks/>
          </p:cNvGrpSpPr>
          <p:nvPr/>
        </p:nvGrpSpPr>
        <p:grpSpPr bwMode="auto">
          <a:xfrm>
            <a:off x="1871418" y="2676197"/>
            <a:ext cx="419103" cy="357166"/>
            <a:chOff x="3908680" y="4014154"/>
            <a:chExt cx="509436" cy="433857"/>
          </a:xfrm>
        </p:grpSpPr>
        <p:sp>
          <p:nvSpPr>
            <p:cNvPr id="186"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8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188" name="TextBox 187"/>
          <p:cNvSpPr txBox="1"/>
          <p:nvPr/>
        </p:nvSpPr>
        <p:spPr>
          <a:xfrm>
            <a:off x="6696485" y="4021273"/>
            <a:ext cx="284052" cy="307777"/>
          </a:xfrm>
          <a:prstGeom prst="rect">
            <a:avLst/>
          </a:prstGeom>
          <a:noFill/>
        </p:spPr>
        <p:txBody>
          <a:bodyPr wrap="none" rtlCol="0">
            <a:spAutoFit/>
          </a:bodyPr>
          <a:lstStyle/>
          <a:p>
            <a:r>
              <a:rPr lang="en-US" sz="1400" b="1" dirty="0" smtClean="0"/>
              <a:t>6</a:t>
            </a:r>
            <a:endParaRPr lang="en-US" sz="1400" b="1" dirty="0"/>
          </a:p>
        </p:txBody>
      </p:sp>
      <p:sp>
        <p:nvSpPr>
          <p:cNvPr id="189" name="TextBox 188"/>
          <p:cNvSpPr txBox="1"/>
          <p:nvPr/>
        </p:nvSpPr>
        <p:spPr>
          <a:xfrm>
            <a:off x="3369814" y="2342539"/>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1,5,6</a:t>
            </a:r>
            <a:endParaRPr lang="en-US" sz="1400" b="1" dirty="0">
              <a:solidFill>
                <a:srgbClr val="FF0000"/>
              </a:solidFill>
              <a:cs typeface="Arial" panose="020B0604020202020204" pitchFamily="34" charset="0"/>
            </a:endParaRPr>
          </a:p>
        </p:txBody>
      </p:sp>
      <p:sp>
        <p:nvSpPr>
          <p:cNvPr id="190" name="TextBox 189"/>
          <p:cNvSpPr txBox="1"/>
          <p:nvPr/>
        </p:nvSpPr>
        <p:spPr>
          <a:xfrm>
            <a:off x="2873314" y="2980267"/>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5,8</a:t>
            </a:r>
            <a:endParaRPr lang="en-US" sz="1400" b="1" dirty="0">
              <a:solidFill>
                <a:srgbClr val="FF0000"/>
              </a:solidFill>
              <a:cs typeface="Arial" panose="020B0604020202020204" pitchFamily="34" charset="0"/>
            </a:endParaRPr>
          </a:p>
        </p:txBody>
      </p:sp>
      <p:sp>
        <p:nvSpPr>
          <p:cNvPr id="191" name="TextBox 190"/>
          <p:cNvSpPr txBox="1"/>
          <p:nvPr/>
        </p:nvSpPr>
        <p:spPr>
          <a:xfrm>
            <a:off x="6209125" y="3386347"/>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3,7,8</a:t>
            </a:r>
            <a:endParaRPr lang="en-US" sz="1400" b="1" dirty="0">
              <a:solidFill>
                <a:srgbClr val="FF0000"/>
              </a:solidFill>
              <a:cs typeface="Arial" panose="020B0604020202020204" pitchFamily="34" charset="0"/>
            </a:endParaRPr>
          </a:p>
        </p:txBody>
      </p:sp>
      <p:sp>
        <p:nvSpPr>
          <p:cNvPr id="192" name="TextBox 191"/>
          <p:cNvSpPr txBox="1"/>
          <p:nvPr/>
        </p:nvSpPr>
        <p:spPr>
          <a:xfrm>
            <a:off x="5369576" y="3905898"/>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1,2,6</a:t>
            </a:r>
            <a:endParaRPr lang="en-US" sz="1400" b="1" dirty="0">
              <a:solidFill>
                <a:srgbClr val="FF0000"/>
              </a:solidFill>
              <a:cs typeface="Arial" panose="020B0604020202020204" pitchFamily="34" charset="0"/>
            </a:endParaRPr>
          </a:p>
        </p:txBody>
      </p:sp>
      <p:sp>
        <p:nvSpPr>
          <p:cNvPr id="193" name="TextBox 192"/>
          <p:cNvSpPr txBox="1"/>
          <p:nvPr/>
        </p:nvSpPr>
        <p:spPr>
          <a:xfrm>
            <a:off x="1813130" y="1572304"/>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100</a:t>
            </a:r>
            <a:endParaRPr lang="en-US" sz="1400" b="1" dirty="0">
              <a:latin typeface="Arial" panose="020B0604020202020204" pitchFamily="34" charset="0"/>
              <a:cs typeface="Arial" panose="020B0604020202020204" pitchFamily="34" charset="0"/>
            </a:endParaRPr>
          </a:p>
        </p:txBody>
      </p:sp>
      <p:sp>
        <p:nvSpPr>
          <p:cNvPr id="194" name="TextBox 193"/>
          <p:cNvSpPr txBox="1"/>
          <p:nvPr/>
        </p:nvSpPr>
        <p:spPr>
          <a:xfrm>
            <a:off x="4925985" y="1939927"/>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200</a:t>
            </a:r>
          </a:p>
        </p:txBody>
      </p:sp>
      <p:sp>
        <p:nvSpPr>
          <p:cNvPr id="195" name="TextBox 194"/>
          <p:cNvSpPr txBox="1"/>
          <p:nvPr/>
        </p:nvSpPr>
        <p:spPr>
          <a:xfrm>
            <a:off x="6236540" y="5661645"/>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300</a:t>
            </a:r>
            <a:endParaRPr lang="en-US" sz="1400" b="1" dirty="0">
              <a:latin typeface="Arial" panose="020B0604020202020204" pitchFamily="34" charset="0"/>
              <a:cs typeface="Arial" panose="020B0604020202020204" pitchFamily="34" charset="0"/>
            </a:endParaRPr>
          </a:p>
        </p:txBody>
      </p:sp>
      <p:sp>
        <p:nvSpPr>
          <p:cNvPr id="199" name="TextBox 198"/>
          <p:cNvSpPr txBox="1"/>
          <p:nvPr/>
        </p:nvSpPr>
        <p:spPr>
          <a:xfrm>
            <a:off x="781402" y="1714890"/>
            <a:ext cx="383438" cy="307777"/>
          </a:xfrm>
          <a:prstGeom prst="rect">
            <a:avLst/>
          </a:prstGeom>
          <a:noFill/>
        </p:spPr>
        <p:txBody>
          <a:bodyPr wrap="none" rtlCol="0">
            <a:spAutoFit/>
          </a:bodyPr>
          <a:lstStyle/>
          <a:p>
            <a:r>
              <a:rPr lang="en-US" sz="1400" b="1" dirty="0" smtClean="0"/>
              <a:t>95</a:t>
            </a:r>
            <a:endParaRPr lang="en-US" sz="1400" b="1" dirty="0"/>
          </a:p>
        </p:txBody>
      </p:sp>
      <p:sp>
        <p:nvSpPr>
          <p:cNvPr id="200" name="TextBox 199"/>
          <p:cNvSpPr txBox="1"/>
          <p:nvPr/>
        </p:nvSpPr>
        <p:spPr>
          <a:xfrm>
            <a:off x="7947494" y="4965710"/>
            <a:ext cx="830677" cy="523220"/>
          </a:xfrm>
          <a:prstGeom prst="rect">
            <a:avLst/>
          </a:prstGeom>
          <a:noFill/>
        </p:spPr>
        <p:txBody>
          <a:bodyPr wrap="none" rtlCol="0">
            <a:spAutoFit/>
          </a:bodyPr>
          <a:lstStyle/>
          <a:p>
            <a:r>
              <a:rPr lang="en-US" sz="1400" b="1" dirty="0" err="1"/>
              <a:t>t</a:t>
            </a:r>
            <a:r>
              <a:rPr lang="en-US" sz="1400" b="1" dirty="0" err="1" smtClean="0"/>
              <a:t>gt</a:t>
            </a:r>
            <a:endParaRPr lang="en-US" sz="1400" b="1" dirty="0" smtClean="0"/>
          </a:p>
          <a:p>
            <a:r>
              <a:rPr lang="en-US" sz="1400" b="1" dirty="0" smtClean="0"/>
              <a:t>10.0.3.2</a:t>
            </a:r>
            <a:endParaRPr lang="en-US" sz="1400" b="1" dirty="0"/>
          </a:p>
        </p:txBody>
      </p:sp>
      <p:grpSp>
        <p:nvGrpSpPr>
          <p:cNvPr id="201" name="72 Grupo"/>
          <p:cNvGrpSpPr>
            <a:grpSpLocks/>
          </p:cNvGrpSpPr>
          <p:nvPr/>
        </p:nvGrpSpPr>
        <p:grpSpPr bwMode="auto">
          <a:xfrm>
            <a:off x="7587636" y="5103816"/>
            <a:ext cx="419103" cy="357166"/>
            <a:chOff x="3908680" y="4014154"/>
            <a:chExt cx="509436" cy="433857"/>
          </a:xfrm>
        </p:grpSpPr>
        <p:sp>
          <p:nvSpPr>
            <p:cNvPr id="202"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203"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204" name="TextBox 203"/>
          <p:cNvSpPr txBox="1"/>
          <p:nvPr/>
        </p:nvSpPr>
        <p:spPr>
          <a:xfrm>
            <a:off x="7870831" y="5404111"/>
            <a:ext cx="383438" cy="307777"/>
          </a:xfrm>
          <a:prstGeom prst="rect">
            <a:avLst/>
          </a:prstGeom>
          <a:noFill/>
        </p:spPr>
        <p:txBody>
          <a:bodyPr wrap="none" rtlCol="0">
            <a:spAutoFit/>
          </a:bodyPr>
          <a:lstStyle/>
          <a:p>
            <a:r>
              <a:rPr lang="en-US" sz="1400" b="1" dirty="0" smtClean="0"/>
              <a:t>84</a:t>
            </a:r>
            <a:endParaRPr lang="en-US" sz="1400" b="1" dirty="0"/>
          </a:p>
        </p:txBody>
      </p:sp>
      <p:cxnSp>
        <p:nvCxnSpPr>
          <p:cNvPr id="205" name="Straight Connector 204"/>
          <p:cNvCxnSpPr>
            <a:stCxn id="197" idx="3"/>
          </p:cNvCxnSpPr>
          <p:nvPr/>
        </p:nvCxnSpPr>
        <p:spPr>
          <a:xfrm>
            <a:off x="1315341" y="2098948"/>
            <a:ext cx="555925" cy="78910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97" idx="4"/>
          </p:cNvCxnSpPr>
          <p:nvPr/>
        </p:nvCxnSpPr>
        <p:spPr>
          <a:xfrm>
            <a:off x="1492025" y="1953221"/>
            <a:ext cx="1134690" cy="5005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152" idx="4"/>
          </p:cNvCxnSpPr>
          <p:nvPr/>
        </p:nvCxnSpPr>
        <p:spPr>
          <a:xfrm>
            <a:off x="4693978" y="2354764"/>
            <a:ext cx="966359" cy="52428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67" idx="4"/>
          </p:cNvCxnSpPr>
          <p:nvPr/>
        </p:nvCxnSpPr>
        <p:spPr>
          <a:xfrm flipV="1">
            <a:off x="4273229" y="2879047"/>
            <a:ext cx="1387108" cy="18685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endCxn id="152" idx="4"/>
          </p:cNvCxnSpPr>
          <p:nvPr/>
        </p:nvCxnSpPr>
        <p:spPr>
          <a:xfrm flipH="1" flipV="1">
            <a:off x="4693978" y="2354764"/>
            <a:ext cx="430648" cy="82519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endCxn id="167" idx="4"/>
          </p:cNvCxnSpPr>
          <p:nvPr/>
        </p:nvCxnSpPr>
        <p:spPr>
          <a:xfrm flipH="1" flipV="1">
            <a:off x="4273229" y="3065900"/>
            <a:ext cx="851397" cy="1140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stCxn id="202" idx="2"/>
          </p:cNvCxnSpPr>
          <p:nvPr/>
        </p:nvCxnSpPr>
        <p:spPr>
          <a:xfrm flipH="1" flipV="1">
            <a:off x="6768380" y="4658264"/>
            <a:ext cx="819104" cy="6574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994134" y="1282174"/>
            <a:ext cx="830677" cy="523220"/>
          </a:xfrm>
          <a:prstGeom prst="rect">
            <a:avLst/>
          </a:prstGeom>
          <a:noFill/>
        </p:spPr>
        <p:txBody>
          <a:bodyPr wrap="none" rtlCol="0">
            <a:spAutoFit/>
          </a:bodyPr>
          <a:lstStyle/>
          <a:p>
            <a:r>
              <a:rPr lang="en-US" sz="1400" b="1" dirty="0" err="1" smtClean="0"/>
              <a:t>src</a:t>
            </a:r>
            <a:endParaRPr lang="en-US" sz="1400" b="1" dirty="0" smtClean="0"/>
          </a:p>
          <a:p>
            <a:r>
              <a:rPr lang="en-US" sz="1400" b="1" dirty="0" smtClean="0"/>
              <a:t>10.0.1.3</a:t>
            </a:r>
            <a:endParaRPr lang="en-US" sz="1400" b="1" dirty="0"/>
          </a:p>
        </p:txBody>
      </p:sp>
      <p:grpSp>
        <p:nvGrpSpPr>
          <p:cNvPr id="196" name="72 Grupo"/>
          <p:cNvGrpSpPr>
            <a:grpSpLocks/>
          </p:cNvGrpSpPr>
          <p:nvPr/>
        </p:nvGrpSpPr>
        <p:grpSpPr bwMode="auto">
          <a:xfrm>
            <a:off x="1138810" y="1741367"/>
            <a:ext cx="419103" cy="357166"/>
            <a:chOff x="3908680" y="4014154"/>
            <a:chExt cx="509436" cy="433857"/>
          </a:xfrm>
        </p:grpSpPr>
        <p:sp>
          <p:nvSpPr>
            <p:cNvPr id="197"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98"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63" name="72 Grupo"/>
          <p:cNvGrpSpPr>
            <a:grpSpLocks/>
          </p:cNvGrpSpPr>
          <p:nvPr/>
        </p:nvGrpSpPr>
        <p:grpSpPr bwMode="auto">
          <a:xfrm>
            <a:off x="4948095" y="3113834"/>
            <a:ext cx="419103" cy="357166"/>
            <a:chOff x="3908680" y="4014154"/>
            <a:chExt cx="509436" cy="433857"/>
          </a:xfrm>
        </p:grpSpPr>
        <p:sp>
          <p:nvSpPr>
            <p:cNvPr id="164"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5"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66" name="72 Grupo"/>
          <p:cNvGrpSpPr>
            <a:grpSpLocks/>
          </p:cNvGrpSpPr>
          <p:nvPr/>
        </p:nvGrpSpPr>
        <p:grpSpPr bwMode="auto">
          <a:xfrm>
            <a:off x="3920014" y="2854046"/>
            <a:ext cx="419103" cy="357166"/>
            <a:chOff x="3908680" y="4014154"/>
            <a:chExt cx="509436" cy="433857"/>
          </a:xfrm>
        </p:grpSpPr>
        <p:sp>
          <p:nvSpPr>
            <p:cNvPr id="167"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8"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51" name="72 Grupo"/>
          <p:cNvGrpSpPr>
            <a:grpSpLocks/>
          </p:cNvGrpSpPr>
          <p:nvPr/>
        </p:nvGrpSpPr>
        <p:grpSpPr bwMode="auto">
          <a:xfrm>
            <a:off x="4340763" y="2142910"/>
            <a:ext cx="419103" cy="357166"/>
            <a:chOff x="3908680" y="4014154"/>
            <a:chExt cx="509436" cy="433857"/>
          </a:xfrm>
        </p:grpSpPr>
        <p:sp>
          <p:nvSpPr>
            <p:cNvPr id="152"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53"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213" name="TextBox 212"/>
          <p:cNvSpPr txBox="1"/>
          <p:nvPr/>
        </p:nvSpPr>
        <p:spPr>
          <a:xfrm>
            <a:off x="1253183" y="2421311"/>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5,7</a:t>
            </a:r>
            <a:endParaRPr lang="en-US" sz="1400" b="1" dirty="0">
              <a:solidFill>
                <a:srgbClr val="FF0000"/>
              </a:solidFill>
              <a:cs typeface="Arial" panose="020B0604020202020204" pitchFamily="34" charset="0"/>
            </a:endParaRPr>
          </a:p>
        </p:txBody>
      </p:sp>
      <p:sp>
        <p:nvSpPr>
          <p:cNvPr id="214" name="TextBox 213"/>
          <p:cNvSpPr txBox="1"/>
          <p:nvPr/>
        </p:nvSpPr>
        <p:spPr>
          <a:xfrm>
            <a:off x="1966389" y="1978234"/>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1,3,6</a:t>
            </a:r>
            <a:endParaRPr lang="en-US" sz="1400" b="1" dirty="0">
              <a:solidFill>
                <a:srgbClr val="FF0000"/>
              </a:solidFill>
              <a:cs typeface="Arial" panose="020B0604020202020204" pitchFamily="34" charset="0"/>
            </a:endParaRPr>
          </a:p>
        </p:txBody>
      </p:sp>
      <p:sp>
        <p:nvSpPr>
          <p:cNvPr id="215" name="TextBox 214"/>
          <p:cNvSpPr txBox="1"/>
          <p:nvPr/>
        </p:nvSpPr>
        <p:spPr>
          <a:xfrm>
            <a:off x="6824088" y="4933573"/>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1,6</a:t>
            </a:r>
            <a:endParaRPr lang="en-US" sz="1400" b="1" dirty="0">
              <a:solidFill>
                <a:srgbClr val="FF0000"/>
              </a:solidFill>
              <a:cs typeface="Arial" panose="020B0604020202020204" pitchFamily="34" charset="0"/>
            </a:endParaRPr>
          </a:p>
        </p:txBody>
      </p:sp>
      <p:sp>
        <p:nvSpPr>
          <p:cNvPr id="217" name="TextBox 216"/>
          <p:cNvSpPr txBox="1"/>
          <p:nvPr/>
        </p:nvSpPr>
        <p:spPr>
          <a:xfrm>
            <a:off x="4495800" y="2543439"/>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2,4</a:t>
            </a:r>
            <a:endParaRPr lang="en-US" sz="1400" b="1" dirty="0">
              <a:solidFill>
                <a:srgbClr val="FF0000"/>
              </a:solidFill>
              <a:cs typeface="Arial" panose="020B0604020202020204" pitchFamily="34" charset="0"/>
            </a:endParaRPr>
          </a:p>
        </p:txBody>
      </p:sp>
      <p:sp>
        <p:nvSpPr>
          <p:cNvPr id="218" name="TextBox 217"/>
          <p:cNvSpPr txBox="1"/>
          <p:nvPr/>
        </p:nvSpPr>
        <p:spPr>
          <a:xfrm>
            <a:off x="4405926" y="2756034"/>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2,3,8</a:t>
            </a:r>
            <a:endParaRPr lang="en-US" sz="1400" b="1" dirty="0">
              <a:solidFill>
                <a:srgbClr val="FF0000"/>
              </a:solidFill>
              <a:cs typeface="Arial" panose="020B0604020202020204" pitchFamily="34" charset="0"/>
            </a:endParaRPr>
          </a:p>
        </p:txBody>
      </p:sp>
      <p:sp>
        <p:nvSpPr>
          <p:cNvPr id="219" name="TextBox 218"/>
          <p:cNvSpPr txBox="1"/>
          <p:nvPr/>
        </p:nvSpPr>
        <p:spPr>
          <a:xfrm>
            <a:off x="4470550" y="3151001"/>
            <a:ext cx="397545" cy="215444"/>
          </a:xfrm>
          <a:prstGeom prst="rect">
            <a:avLst/>
          </a:prstGeom>
          <a:solidFill>
            <a:schemeClr val="bg1"/>
          </a:solidFill>
        </p:spPr>
        <p:txBody>
          <a:bodyPr wrap="none" lIns="0" tIns="0" rIns="0" bIns="0" rtlCol="0">
            <a:spAutoFit/>
          </a:bodyPr>
          <a:lstStyle/>
          <a:p>
            <a:r>
              <a:rPr lang="en-US" sz="1400" b="1" dirty="0" smtClean="0">
                <a:solidFill>
                  <a:srgbClr val="FF0000"/>
                </a:solidFill>
                <a:ea typeface="Cambria Math"/>
                <a:cs typeface="Arial" panose="020B0604020202020204" pitchFamily="34" charset="0"/>
              </a:rPr>
              <a:t>1,3,6</a:t>
            </a:r>
            <a:endParaRPr lang="en-US" sz="1400" b="1" dirty="0">
              <a:solidFill>
                <a:srgbClr val="FF0000"/>
              </a:solidFill>
              <a:cs typeface="Arial" panose="020B0604020202020204" pitchFamily="34" charset="0"/>
            </a:endParaRPr>
          </a:p>
        </p:txBody>
      </p:sp>
      <p:sp>
        <p:nvSpPr>
          <p:cNvPr id="220" name="TextBox 219"/>
          <p:cNvSpPr txBox="1"/>
          <p:nvPr/>
        </p:nvSpPr>
        <p:spPr>
          <a:xfrm>
            <a:off x="3575524" y="3288577"/>
            <a:ext cx="830677" cy="307777"/>
          </a:xfrm>
          <a:prstGeom prst="rect">
            <a:avLst/>
          </a:prstGeom>
          <a:noFill/>
        </p:spPr>
        <p:txBody>
          <a:bodyPr wrap="none" rtlCol="0">
            <a:spAutoFit/>
          </a:bodyPr>
          <a:lstStyle/>
          <a:p>
            <a:r>
              <a:rPr lang="en-US" sz="1400" b="1" dirty="0" smtClean="0"/>
              <a:t>10.0.2.2</a:t>
            </a:r>
            <a:endParaRPr lang="en-US" sz="1400" b="1" dirty="0"/>
          </a:p>
        </p:txBody>
      </p:sp>
      <p:sp>
        <p:nvSpPr>
          <p:cNvPr id="221" name="TextBox 220"/>
          <p:cNvSpPr txBox="1"/>
          <p:nvPr/>
        </p:nvSpPr>
        <p:spPr>
          <a:xfrm>
            <a:off x="4426549" y="3507903"/>
            <a:ext cx="830677" cy="307777"/>
          </a:xfrm>
          <a:prstGeom prst="rect">
            <a:avLst/>
          </a:prstGeom>
          <a:noFill/>
        </p:spPr>
        <p:txBody>
          <a:bodyPr wrap="none" rtlCol="0">
            <a:spAutoFit/>
          </a:bodyPr>
          <a:lstStyle/>
          <a:p>
            <a:r>
              <a:rPr lang="en-US" sz="1400" b="1" dirty="0" smtClean="0"/>
              <a:t>10.0.2.3</a:t>
            </a:r>
            <a:endParaRPr lang="en-US" sz="1400" b="1" dirty="0"/>
          </a:p>
        </p:txBody>
      </p:sp>
      <p:sp>
        <p:nvSpPr>
          <p:cNvPr id="222" name="TextBox 221"/>
          <p:cNvSpPr txBox="1"/>
          <p:nvPr/>
        </p:nvSpPr>
        <p:spPr>
          <a:xfrm>
            <a:off x="6087673" y="2658680"/>
            <a:ext cx="830677" cy="307777"/>
          </a:xfrm>
          <a:prstGeom prst="rect">
            <a:avLst/>
          </a:prstGeom>
          <a:noFill/>
        </p:spPr>
        <p:txBody>
          <a:bodyPr wrap="none" rtlCol="0">
            <a:spAutoFit/>
          </a:bodyPr>
          <a:lstStyle/>
          <a:p>
            <a:r>
              <a:rPr lang="en-US" sz="1400" b="1" dirty="0" smtClean="0"/>
              <a:t>10.0.2.4</a:t>
            </a:r>
            <a:endParaRPr lang="en-US" sz="1400" b="1" dirty="0"/>
          </a:p>
        </p:txBody>
      </p:sp>
      <p:sp>
        <p:nvSpPr>
          <p:cNvPr id="223" name="TextBox 222"/>
          <p:cNvSpPr txBox="1"/>
          <p:nvPr/>
        </p:nvSpPr>
        <p:spPr>
          <a:xfrm>
            <a:off x="4021297" y="1843696"/>
            <a:ext cx="830677" cy="307777"/>
          </a:xfrm>
          <a:prstGeom prst="rect">
            <a:avLst/>
          </a:prstGeom>
          <a:noFill/>
        </p:spPr>
        <p:txBody>
          <a:bodyPr wrap="none" rtlCol="0">
            <a:spAutoFit/>
          </a:bodyPr>
          <a:lstStyle/>
          <a:p>
            <a:r>
              <a:rPr lang="en-US" sz="1400" b="1" dirty="0" smtClean="0"/>
              <a:t>10.0.2.1</a:t>
            </a:r>
            <a:endParaRPr lang="en-US" sz="1400" b="1" dirty="0"/>
          </a:p>
        </p:txBody>
      </p:sp>
      <p:graphicFrame>
        <p:nvGraphicFramePr>
          <p:cNvPr id="224" name="4 Tabla"/>
          <p:cNvGraphicFramePr>
            <a:graphicFrameLocks noGrp="1"/>
          </p:cNvGraphicFramePr>
          <p:nvPr>
            <p:extLst/>
          </p:nvPr>
        </p:nvGraphicFramePr>
        <p:xfrm>
          <a:off x="514914" y="4597807"/>
          <a:ext cx="2443458" cy="952500"/>
        </p:xfrm>
        <a:graphic>
          <a:graphicData uri="http://schemas.openxmlformats.org/drawingml/2006/table">
            <a:tbl>
              <a:tblPr/>
              <a:tblGrid>
                <a:gridCol w="523218"/>
                <a:gridCol w="182880"/>
                <a:gridCol w="182880"/>
                <a:gridCol w="182880"/>
                <a:gridCol w="182880"/>
                <a:gridCol w="182880"/>
                <a:gridCol w="182880"/>
                <a:gridCol w="182880"/>
                <a:gridCol w="182880"/>
                <a:gridCol w="457200"/>
              </a:tblGrid>
              <a:tr h="190500">
                <a:tc>
                  <a:txBody>
                    <a:bodyPr/>
                    <a:lstStyle/>
                    <a:p>
                      <a:pPr algn="ctr" fontAlgn="b"/>
                      <a:r>
                        <a:rPr lang="es-ES" sz="800" b="0" i="0" u="none" strike="noStrike" dirty="0" smtClean="0">
                          <a:solidFill>
                            <a:srgbClr val="000000"/>
                          </a:solidFill>
                          <a:latin typeface="Arial" pitchFamily="34" charset="0"/>
                          <a:cs typeface="Arial" pitchFamily="34" charset="0"/>
                        </a:rPr>
                        <a:t>Link</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tcPr>
                </a:tc>
                <a:tc>
                  <a:txBody>
                    <a:bodyPr/>
                    <a:lstStyle/>
                    <a:p>
                      <a:pPr algn="ctr" fontAlgn="b"/>
                      <a:r>
                        <a:rPr lang="es-ES" sz="800" b="0" i="0" u="none" strike="noStrike" dirty="0" smtClean="0">
                          <a:solidFill>
                            <a:srgbClr val="000000"/>
                          </a:solidFill>
                          <a:latin typeface="Arial" pitchFamily="34" charset="0"/>
                          <a:cs typeface="Arial" pitchFamily="34" charset="0"/>
                        </a:rPr>
                        <a:t>8</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7</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6</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5</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err="1" smtClean="0">
                          <a:solidFill>
                            <a:srgbClr val="000000"/>
                          </a:solidFill>
                          <a:latin typeface="Arial" pitchFamily="34" charset="0"/>
                          <a:cs typeface="Arial" pitchFamily="34" charset="0"/>
                        </a:rPr>
                        <a:t>Spectrum</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1.1 – 2.1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0xCE</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1.2 – 2.2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0x6F</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2.3</a:t>
                      </a:r>
                      <a:r>
                        <a:rPr lang="es-ES" sz="800" b="0" i="0" u="none" strike="noStrike" baseline="0" dirty="0" smtClean="0">
                          <a:solidFill>
                            <a:srgbClr val="000000"/>
                          </a:solidFill>
                          <a:latin typeface="Arial" pitchFamily="34" charset="0"/>
                          <a:cs typeface="Arial" pitchFamily="34" charset="0"/>
                        </a:rPr>
                        <a:t> – 3.1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0xDC</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2.4</a:t>
                      </a:r>
                      <a:r>
                        <a:rPr lang="es-ES" sz="800" b="0" i="0" u="none" strike="noStrike" baseline="0" dirty="0" smtClean="0">
                          <a:solidFill>
                            <a:srgbClr val="000000"/>
                          </a:solidFill>
                          <a:latin typeface="Arial" pitchFamily="34" charset="0"/>
                          <a:cs typeface="Arial" pitchFamily="34" charset="0"/>
                        </a:rPr>
                        <a:t> – 3.1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0x3B</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89" name="3 CuadroTexto"/>
          <p:cNvSpPr txBox="1"/>
          <p:nvPr/>
        </p:nvSpPr>
        <p:spPr>
          <a:xfrm>
            <a:off x="976934" y="5841395"/>
            <a:ext cx="1702710" cy="246221"/>
          </a:xfrm>
          <a:prstGeom prst="rect">
            <a:avLst/>
          </a:prstGeom>
          <a:noFill/>
        </p:spPr>
        <p:txBody>
          <a:bodyPr wrap="none" rtlCol="0">
            <a:spAutoFit/>
          </a:bodyPr>
          <a:lstStyle/>
          <a:p>
            <a:r>
              <a:rPr lang="en-US" sz="1000" b="1" dirty="0" smtClean="0">
                <a:latin typeface="Arial" pitchFamily="34" charset="0"/>
                <a:cs typeface="Arial" pitchFamily="34" charset="0"/>
              </a:rPr>
              <a:t>Used Frequency Slice (1)</a:t>
            </a:r>
            <a:endParaRPr lang="en-US" sz="1000" b="1" dirty="0">
              <a:latin typeface="Arial" pitchFamily="34" charset="0"/>
              <a:cs typeface="Arial" pitchFamily="34" charset="0"/>
            </a:endParaRPr>
          </a:p>
        </p:txBody>
      </p:sp>
      <p:sp>
        <p:nvSpPr>
          <p:cNvPr id="90" name="3 CuadroTexto"/>
          <p:cNvSpPr txBox="1"/>
          <p:nvPr/>
        </p:nvSpPr>
        <p:spPr>
          <a:xfrm>
            <a:off x="976935" y="6078379"/>
            <a:ext cx="1949573" cy="246221"/>
          </a:xfrm>
          <a:prstGeom prst="rect">
            <a:avLst/>
          </a:prstGeom>
          <a:noFill/>
        </p:spPr>
        <p:txBody>
          <a:bodyPr wrap="none" rtlCol="0">
            <a:spAutoFit/>
          </a:bodyPr>
          <a:lstStyle/>
          <a:p>
            <a:r>
              <a:rPr lang="en-US" sz="1000" b="1" dirty="0" smtClean="0">
                <a:latin typeface="Arial" pitchFamily="34" charset="0"/>
                <a:cs typeface="Arial" pitchFamily="34" charset="0"/>
              </a:rPr>
              <a:t>Available Frequency Slice (0)</a:t>
            </a:r>
            <a:endParaRPr lang="en-US" sz="1000" b="1" dirty="0">
              <a:latin typeface="Arial" pitchFamily="34" charset="0"/>
              <a:cs typeface="Arial" pitchFamily="34" charset="0"/>
            </a:endParaRPr>
          </a:p>
        </p:txBody>
      </p:sp>
      <p:sp>
        <p:nvSpPr>
          <p:cNvPr id="91" name="Rectangle 90"/>
          <p:cNvSpPr/>
          <p:nvPr/>
        </p:nvSpPr>
        <p:spPr bwMode="auto">
          <a:xfrm>
            <a:off x="762000" y="5890614"/>
            <a:ext cx="147782" cy="147782"/>
          </a:xfrm>
          <a:prstGeom prst="rect">
            <a:avLst/>
          </a:prstGeom>
          <a:solidFill>
            <a:srgbClr val="4A7EBB"/>
          </a:solid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92" name="Rectangle 91"/>
          <p:cNvSpPr/>
          <p:nvPr/>
        </p:nvSpPr>
        <p:spPr bwMode="auto">
          <a:xfrm>
            <a:off x="762000" y="6127598"/>
            <a:ext cx="147782" cy="147782"/>
          </a:xfrm>
          <a:prstGeom prst="rect">
            <a:avLst/>
          </a:prstGeom>
          <a:solidFill>
            <a:schemeClr val="bg1"/>
          </a:solid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93" name="TextBox 92"/>
          <p:cNvSpPr txBox="1"/>
          <p:nvPr/>
        </p:nvSpPr>
        <p:spPr>
          <a:xfrm>
            <a:off x="4900868" y="2286000"/>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1,4</a:t>
            </a:r>
            <a:endParaRPr lang="en-US" sz="1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780056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26751" y="4369852"/>
            <a:ext cx="2748699" cy="1403699"/>
          </a:xfrm>
          <a:prstGeom prst="roundRect">
            <a:avLst/>
          </a:prstGeom>
          <a:no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2" name="Title 1"/>
          <p:cNvSpPr>
            <a:spLocks noGrp="1"/>
          </p:cNvSpPr>
          <p:nvPr>
            <p:ph type="title"/>
          </p:nvPr>
        </p:nvSpPr>
        <p:spPr>
          <a:xfrm>
            <a:off x="457200" y="381000"/>
            <a:ext cx="8229600" cy="639762"/>
          </a:xfrm>
        </p:spPr>
        <p:txBody>
          <a:bodyPr>
            <a:normAutofit fontScale="90000"/>
          </a:bodyPr>
          <a:lstStyle/>
          <a:p>
            <a:r>
              <a:rPr lang="en-US" dirty="0" smtClean="0"/>
              <a:t>Path Provisioning</a:t>
            </a:r>
            <a:br>
              <a:rPr lang="en-US" dirty="0" smtClean="0"/>
            </a:br>
            <a:r>
              <a:rPr lang="en-US" dirty="0" smtClean="0"/>
              <a:t>Capability request</a:t>
            </a:r>
            <a:br>
              <a:rPr lang="en-US" dirty="0" smtClean="0"/>
            </a:br>
            <a:endParaRPr lang="en-US" dirty="0"/>
          </a:p>
        </p:txBody>
      </p:sp>
      <p:sp>
        <p:nvSpPr>
          <p:cNvPr id="68" name="3 CuadroTexto"/>
          <p:cNvSpPr txBox="1"/>
          <p:nvPr/>
        </p:nvSpPr>
        <p:spPr>
          <a:xfrm>
            <a:off x="1195620" y="4429528"/>
            <a:ext cx="1148071" cy="246221"/>
          </a:xfrm>
          <a:prstGeom prst="rect">
            <a:avLst/>
          </a:prstGeom>
          <a:noFill/>
        </p:spPr>
        <p:txBody>
          <a:bodyPr wrap="none" rtlCol="0">
            <a:spAutoFit/>
          </a:bodyPr>
          <a:lstStyle/>
          <a:p>
            <a:r>
              <a:rPr lang="en-US" sz="1000" b="1" dirty="0" smtClean="0">
                <a:latin typeface="Arial" pitchFamily="34" charset="0"/>
                <a:cs typeface="Arial" pitchFamily="34" charset="0"/>
              </a:rPr>
              <a:t>Frequency slice</a:t>
            </a:r>
            <a:endParaRPr lang="en-US" sz="1000" b="1" dirty="0">
              <a:latin typeface="Arial" pitchFamily="34" charset="0"/>
              <a:cs typeface="Arial" pitchFamily="34" charset="0"/>
            </a:endParaRPr>
          </a:p>
        </p:txBody>
      </p:sp>
      <p:sp>
        <p:nvSpPr>
          <p:cNvPr id="75" name="44 CuadroTexto"/>
          <p:cNvSpPr txBox="1"/>
          <p:nvPr/>
        </p:nvSpPr>
        <p:spPr>
          <a:xfrm>
            <a:off x="848519" y="4246742"/>
            <a:ext cx="1380922" cy="246221"/>
          </a:xfrm>
          <a:prstGeom prst="rect">
            <a:avLst/>
          </a:prstGeom>
          <a:solidFill>
            <a:schemeClr val="bg1"/>
          </a:solidFill>
        </p:spPr>
        <p:txBody>
          <a:bodyPr wrap="square" rtlCol="0">
            <a:spAutoFit/>
          </a:bodyPr>
          <a:lstStyle/>
          <a:p>
            <a:r>
              <a:rPr lang="en-US" sz="1000" b="1" dirty="0" smtClean="0">
                <a:latin typeface="Arial" pitchFamily="34" charset="0"/>
                <a:cs typeface="Arial" pitchFamily="34" charset="0"/>
              </a:rPr>
              <a:t>Inter-Domain Links</a:t>
            </a:r>
            <a:endParaRPr lang="en-US" sz="1000" b="1" dirty="0">
              <a:latin typeface="Arial" pitchFamily="34" charset="0"/>
              <a:cs typeface="Arial" pitchFamily="34" charset="0"/>
            </a:endParaRPr>
          </a:p>
        </p:txBody>
      </p:sp>
      <p:graphicFrame>
        <p:nvGraphicFramePr>
          <p:cNvPr id="84" name="4 Tabla"/>
          <p:cNvGraphicFramePr>
            <a:graphicFrameLocks noGrp="1"/>
          </p:cNvGraphicFramePr>
          <p:nvPr>
            <p:extLst/>
          </p:nvPr>
        </p:nvGraphicFramePr>
        <p:xfrm>
          <a:off x="3241900" y="4600252"/>
          <a:ext cx="2443458" cy="1524000"/>
        </p:xfrm>
        <a:graphic>
          <a:graphicData uri="http://schemas.openxmlformats.org/drawingml/2006/table">
            <a:tbl>
              <a:tblPr/>
              <a:tblGrid>
                <a:gridCol w="523218"/>
                <a:gridCol w="182880"/>
                <a:gridCol w="182880"/>
                <a:gridCol w="182880"/>
                <a:gridCol w="182880"/>
                <a:gridCol w="182880"/>
                <a:gridCol w="182880"/>
                <a:gridCol w="182880"/>
                <a:gridCol w="182880"/>
                <a:gridCol w="457200"/>
              </a:tblGrid>
              <a:tr h="190500">
                <a:tc>
                  <a:txBody>
                    <a:bodyPr/>
                    <a:lstStyle/>
                    <a:p>
                      <a:pPr algn="ctr" fontAlgn="b"/>
                      <a:r>
                        <a:rPr lang="es-ES" sz="800" b="0" i="0" u="none" strike="noStrike" dirty="0" smtClean="0">
                          <a:solidFill>
                            <a:srgbClr val="000000"/>
                          </a:solidFill>
                          <a:latin typeface="Arial" pitchFamily="34" charset="0"/>
                          <a:cs typeface="Arial" pitchFamily="34" charset="0"/>
                        </a:rPr>
                        <a:t>Link</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tcPr>
                </a:tc>
                <a:tc>
                  <a:txBody>
                    <a:bodyPr/>
                    <a:lstStyle/>
                    <a:p>
                      <a:pPr algn="ctr" fontAlgn="b"/>
                      <a:r>
                        <a:rPr lang="es-ES" sz="800" b="0" i="0" u="none" strike="noStrike" dirty="0" smtClean="0">
                          <a:solidFill>
                            <a:srgbClr val="000000"/>
                          </a:solidFill>
                          <a:latin typeface="Arial" pitchFamily="34" charset="0"/>
                          <a:cs typeface="Arial" pitchFamily="34" charset="0"/>
                        </a:rPr>
                        <a:t>8</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7</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6</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5</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err="1" smtClean="0">
                          <a:solidFill>
                            <a:srgbClr val="000000"/>
                          </a:solidFill>
                          <a:latin typeface="Arial" pitchFamily="34" charset="0"/>
                          <a:cs typeface="Arial" pitchFamily="34" charset="0"/>
                        </a:rPr>
                        <a:t>Spectrum</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1.3</a:t>
                      </a:r>
                      <a:r>
                        <a:rPr lang="es-ES" sz="800" b="0" i="0" u="none" strike="noStrike" baseline="0" dirty="0" smtClean="0">
                          <a:solidFill>
                            <a:srgbClr val="000000"/>
                          </a:solidFill>
                          <a:latin typeface="Arial" pitchFamily="34" charset="0"/>
                          <a:cs typeface="Arial" pitchFamily="34" charset="0"/>
                        </a:rPr>
                        <a:t> – 1.1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0xDA</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1.3 – 1.2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0xAF</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2.1 – 2.3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0xF5</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2.1 – 2.4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0xF6</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2.2 – 2.3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0xDA</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2.2 – 2.4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0x79</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3.1 – 3.2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0xDE</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101" name="Rounded Rectangle 100"/>
          <p:cNvSpPr/>
          <p:nvPr/>
        </p:nvSpPr>
        <p:spPr bwMode="auto">
          <a:xfrm>
            <a:off x="3122707" y="4369852"/>
            <a:ext cx="2748699" cy="1917917"/>
          </a:xfrm>
          <a:prstGeom prst="roundRect">
            <a:avLst>
              <a:gd name="adj" fmla="val 11370"/>
            </a:avLst>
          </a:prstGeom>
          <a:no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102" name="44 CuadroTexto"/>
          <p:cNvSpPr txBox="1"/>
          <p:nvPr/>
        </p:nvSpPr>
        <p:spPr>
          <a:xfrm>
            <a:off x="3644475" y="4246742"/>
            <a:ext cx="1380922" cy="246221"/>
          </a:xfrm>
          <a:prstGeom prst="rect">
            <a:avLst/>
          </a:prstGeom>
          <a:solidFill>
            <a:schemeClr val="bg1"/>
          </a:solidFill>
        </p:spPr>
        <p:txBody>
          <a:bodyPr wrap="square" rtlCol="0">
            <a:spAutoFit/>
          </a:bodyPr>
          <a:lstStyle/>
          <a:p>
            <a:r>
              <a:rPr lang="en-US" sz="1000" b="1" dirty="0" smtClean="0">
                <a:latin typeface="Arial" pitchFamily="34" charset="0"/>
                <a:cs typeface="Arial" pitchFamily="34" charset="0"/>
              </a:rPr>
              <a:t>Intra-Domain Links</a:t>
            </a:r>
            <a:endParaRPr lang="en-US" sz="1000" b="1" dirty="0">
              <a:latin typeface="Arial" pitchFamily="34" charset="0"/>
              <a:cs typeface="Arial" pitchFamily="34" charset="0"/>
            </a:endParaRPr>
          </a:p>
        </p:txBody>
      </p:sp>
      <p:sp>
        <p:nvSpPr>
          <p:cNvPr id="103" name="3 CuadroTexto"/>
          <p:cNvSpPr txBox="1"/>
          <p:nvPr/>
        </p:nvSpPr>
        <p:spPr>
          <a:xfrm>
            <a:off x="3923020" y="4429528"/>
            <a:ext cx="1148071" cy="246221"/>
          </a:xfrm>
          <a:prstGeom prst="rect">
            <a:avLst/>
          </a:prstGeom>
          <a:noFill/>
        </p:spPr>
        <p:txBody>
          <a:bodyPr wrap="none" rtlCol="0">
            <a:spAutoFit/>
          </a:bodyPr>
          <a:lstStyle/>
          <a:p>
            <a:r>
              <a:rPr lang="en-US" sz="1000" b="1" dirty="0" smtClean="0">
                <a:latin typeface="Arial" pitchFamily="34" charset="0"/>
                <a:cs typeface="Arial" pitchFamily="34" charset="0"/>
              </a:rPr>
              <a:t>Frequency slice</a:t>
            </a:r>
            <a:endParaRPr lang="en-US" sz="1000" b="1" dirty="0">
              <a:latin typeface="Arial" pitchFamily="34" charset="0"/>
              <a:cs typeface="Arial" pitchFamily="34" charset="0"/>
            </a:endParaRPr>
          </a:p>
        </p:txBody>
      </p:sp>
      <p:sp>
        <p:nvSpPr>
          <p:cNvPr id="104" name="Cloud 103"/>
          <p:cNvSpPr/>
          <p:nvPr/>
        </p:nvSpPr>
        <p:spPr>
          <a:xfrm>
            <a:off x="4146262" y="2182521"/>
            <a:ext cx="1723779" cy="1142752"/>
          </a:xfrm>
          <a:prstGeom prst="cloud">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Arial" panose="020B0604020202020204" pitchFamily="34" charset="0"/>
              <a:cs typeface="Arial" panose="020B0604020202020204" pitchFamily="34" charset="0"/>
            </a:endParaRPr>
          </a:p>
        </p:txBody>
      </p:sp>
      <p:sp>
        <p:nvSpPr>
          <p:cNvPr id="108" name="Cloud 107"/>
          <p:cNvSpPr/>
          <p:nvPr/>
        </p:nvSpPr>
        <p:spPr>
          <a:xfrm>
            <a:off x="1058968" y="1880538"/>
            <a:ext cx="1742267" cy="1152825"/>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grpSp>
        <p:nvGrpSpPr>
          <p:cNvPr id="109" name="72 Grupo"/>
          <p:cNvGrpSpPr>
            <a:grpSpLocks/>
          </p:cNvGrpSpPr>
          <p:nvPr/>
        </p:nvGrpSpPr>
        <p:grpSpPr bwMode="auto">
          <a:xfrm>
            <a:off x="2626867" y="2241903"/>
            <a:ext cx="419103" cy="357166"/>
            <a:chOff x="3908680" y="4014154"/>
            <a:chExt cx="509436" cy="433857"/>
          </a:xfrm>
        </p:grpSpPr>
        <p:sp>
          <p:nvSpPr>
            <p:cNvPr id="110"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3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42" name="72 Grupo"/>
          <p:cNvGrpSpPr>
            <a:grpSpLocks/>
          </p:cNvGrpSpPr>
          <p:nvPr/>
        </p:nvGrpSpPr>
        <p:grpSpPr bwMode="auto">
          <a:xfrm>
            <a:off x="5660489" y="2667193"/>
            <a:ext cx="419103" cy="357166"/>
            <a:chOff x="3908680" y="4014154"/>
            <a:chExt cx="509436" cy="433857"/>
          </a:xfrm>
        </p:grpSpPr>
        <p:sp>
          <p:nvSpPr>
            <p:cNvPr id="149"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50"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cxnSp>
        <p:nvCxnSpPr>
          <p:cNvPr id="154" name="Straight Connector 153"/>
          <p:cNvCxnSpPr>
            <a:stCxn id="110" idx="5"/>
            <a:endCxn id="152" idx="2"/>
          </p:cNvCxnSpPr>
          <p:nvPr/>
        </p:nvCxnSpPr>
        <p:spPr>
          <a:xfrm flipV="1">
            <a:off x="3045815" y="2354764"/>
            <a:ext cx="1294796" cy="332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Cloud 156"/>
          <p:cNvSpPr/>
          <p:nvPr/>
        </p:nvSpPr>
        <p:spPr>
          <a:xfrm>
            <a:off x="6099890" y="4479266"/>
            <a:ext cx="1802345" cy="1071041"/>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cxnSp>
        <p:nvCxnSpPr>
          <p:cNvPr id="159" name="Straight Connector 158"/>
          <p:cNvCxnSpPr>
            <a:stCxn id="161" idx="0"/>
            <a:endCxn id="149" idx="3"/>
          </p:cNvCxnSpPr>
          <p:nvPr/>
        </p:nvCxnSpPr>
        <p:spPr>
          <a:xfrm flipH="1" flipV="1">
            <a:off x="5837020" y="3024774"/>
            <a:ext cx="997094" cy="1276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72 Grupo"/>
          <p:cNvGrpSpPr>
            <a:grpSpLocks/>
          </p:cNvGrpSpPr>
          <p:nvPr/>
        </p:nvGrpSpPr>
        <p:grpSpPr bwMode="auto">
          <a:xfrm>
            <a:off x="6591849" y="4300683"/>
            <a:ext cx="419103" cy="357166"/>
            <a:chOff x="3908680" y="4014154"/>
            <a:chExt cx="509436" cy="433857"/>
          </a:xfrm>
        </p:grpSpPr>
        <p:sp>
          <p:nvSpPr>
            <p:cNvPr id="161"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2"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cxnSp>
        <p:nvCxnSpPr>
          <p:cNvPr id="169" name="Straight Connector 168"/>
          <p:cNvCxnSpPr>
            <a:stCxn id="161" idx="2"/>
            <a:endCxn id="164" idx="3"/>
          </p:cNvCxnSpPr>
          <p:nvPr/>
        </p:nvCxnSpPr>
        <p:spPr>
          <a:xfrm flipH="1" flipV="1">
            <a:off x="5124626" y="3471415"/>
            <a:ext cx="1467071" cy="10411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67" idx="2"/>
            <a:endCxn id="186" idx="4"/>
          </p:cNvCxnSpPr>
          <p:nvPr/>
        </p:nvCxnSpPr>
        <p:spPr>
          <a:xfrm flipH="1" flipV="1">
            <a:off x="2224633" y="2888051"/>
            <a:ext cx="1695229" cy="1778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2693389" y="1854737"/>
            <a:ext cx="830677" cy="307777"/>
          </a:xfrm>
          <a:prstGeom prst="rect">
            <a:avLst/>
          </a:prstGeom>
          <a:noFill/>
        </p:spPr>
        <p:txBody>
          <a:bodyPr wrap="none" rtlCol="0">
            <a:spAutoFit/>
          </a:bodyPr>
          <a:lstStyle/>
          <a:p>
            <a:r>
              <a:rPr lang="en-US" sz="1400" b="1" dirty="0" smtClean="0"/>
              <a:t>10.0.1.1</a:t>
            </a:r>
            <a:endParaRPr lang="en-US" sz="1400" b="1" dirty="0"/>
          </a:p>
        </p:txBody>
      </p:sp>
      <p:sp>
        <p:nvSpPr>
          <p:cNvPr id="172" name="TextBox 171"/>
          <p:cNvSpPr txBox="1"/>
          <p:nvPr/>
        </p:nvSpPr>
        <p:spPr>
          <a:xfrm>
            <a:off x="1787363" y="3059925"/>
            <a:ext cx="830677" cy="307777"/>
          </a:xfrm>
          <a:prstGeom prst="rect">
            <a:avLst/>
          </a:prstGeom>
          <a:noFill/>
        </p:spPr>
        <p:txBody>
          <a:bodyPr wrap="none" rtlCol="0">
            <a:spAutoFit/>
          </a:bodyPr>
          <a:lstStyle/>
          <a:p>
            <a:r>
              <a:rPr lang="en-US" sz="1400" b="1" dirty="0" smtClean="0"/>
              <a:t>10.0.1.2</a:t>
            </a:r>
            <a:endParaRPr lang="en-US" sz="1400" b="1" dirty="0"/>
          </a:p>
        </p:txBody>
      </p:sp>
      <p:sp>
        <p:nvSpPr>
          <p:cNvPr id="173" name="TextBox 172"/>
          <p:cNvSpPr txBox="1"/>
          <p:nvPr/>
        </p:nvSpPr>
        <p:spPr>
          <a:xfrm>
            <a:off x="6959738" y="4182897"/>
            <a:ext cx="830677" cy="307777"/>
          </a:xfrm>
          <a:prstGeom prst="rect">
            <a:avLst/>
          </a:prstGeom>
          <a:noFill/>
        </p:spPr>
        <p:txBody>
          <a:bodyPr wrap="none" rtlCol="0">
            <a:spAutoFit/>
          </a:bodyPr>
          <a:lstStyle/>
          <a:p>
            <a:r>
              <a:rPr lang="en-US" sz="1400" b="1" dirty="0" smtClean="0"/>
              <a:t>10.0.3.1</a:t>
            </a:r>
            <a:endParaRPr lang="en-US" sz="1400" b="1" dirty="0"/>
          </a:p>
        </p:txBody>
      </p:sp>
      <p:sp>
        <p:nvSpPr>
          <p:cNvPr id="178" name="TextBox 177"/>
          <p:cNvSpPr txBox="1"/>
          <p:nvPr/>
        </p:nvSpPr>
        <p:spPr>
          <a:xfrm>
            <a:off x="4028005" y="2317029"/>
            <a:ext cx="284052" cy="307777"/>
          </a:xfrm>
          <a:prstGeom prst="rect">
            <a:avLst/>
          </a:prstGeom>
          <a:noFill/>
        </p:spPr>
        <p:txBody>
          <a:bodyPr wrap="none" rtlCol="0">
            <a:spAutoFit/>
          </a:bodyPr>
          <a:lstStyle/>
          <a:p>
            <a:r>
              <a:rPr lang="en-US" sz="1400" b="1" dirty="0" smtClean="0"/>
              <a:t>1</a:t>
            </a:r>
            <a:endParaRPr lang="en-US" sz="1400" b="1" dirty="0"/>
          </a:p>
        </p:txBody>
      </p:sp>
      <p:sp>
        <p:nvSpPr>
          <p:cNvPr id="179" name="TextBox 178"/>
          <p:cNvSpPr txBox="1"/>
          <p:nvPr/>
        </p:nvSpPr>
        <p:spPr>
          <a:xfrm>
            <a:off x="5313785" y="3398789"/>
            <a:ext cx="284052" cy="307777"/>
          </a:xfrm>
          <a:prstGeom prst="rect">
            <a:avLst/>
          </a:prstGeom>
          <a:noFill/>
        </p:spPr>
        <p:txBody>
          <a:bodyPr wrap="none" rtlCol="0">
            <a:spAutoFit/>
          </a:bodyPr>
          <a:lstStyle/>
          <a:p>
            <a:r>
              <a:rPr lang="en-US" sz="1400" b="1" dirty="0" smtClean="0"/>
              <a:t>4</a:t>
            </a:r>
            <a:endParaRPr lang="en-US" sz="1400" b="1" dirty="0"/>
          </a:p>
        </p:txBody>
      </p:sp>
      <p:sp>
        <p:nvSpPr>
          <p:cNvPr id="180" name="TextBox 179"/>
          <p:cNvSpPr txBox="1"/>
          <p:nvPr/>
        </p:nvSpPr>
        <p:spPr>
          <a:xfrm>
            <a:off x="3005289" y="2362880"/>
            <a:ext cx="284052" cy="307777"/>
          </a:xfrm>
          <a:prstGeom prst="rect">
            <a:avLst/>
          </a:prstGeom>
          <a:noFill/>
        </p:spPr>
        <p:txBody>
          <a:bodyPr wrap="none" rtlCol="0">
            <a:spAutoFit/>
          </a:bodyPr>
          <a:lstStyle/>
          <a:p>
            <a:r>
              <a:rPr lang="en-US" sz="1400" b="1" dirty="0" smtClean="0"/>
              <a:t>7</a:t>
            </a:r>
            <a:endParaRPr lang="en-US" sz="1400" b="1" dirty="0"/>
          </a:p>
        </p:txBody>
      </p:sp>
      <p:sp>
        <p:nvSpPr>
          <p:cNvPr id="181" name="TextBox 180"/>
          <p:cNvSpPr txBox="1"/>
          <p:nvPr/>
        </p:nvSpPr>
        <p:spPr>
          <a:xfrm>
            <a:off x="2287867" y="2886063"/>
            <a:ext cx="284052" cy="307777"/>
          </a:xfrm>
          <a:prstGeom prst="rect">
            <a:avLst/>
          </a:prstGeom>
          <a:noFill/>
        </p:spPr>
        <p:txBody>
          <a:bodyPr wrap="none" rtlCol="0">
            <a:spAutoFit/>
          </a:bodyPr>
          <a:lstStyle/>
          <a:p>
            <a:r>
              <a:rPr lang="en-US" sz="1400" b="1" smtClean="0"/>
              <a:t>9</a:t>
            </a:r>
            <a:endParaRPr lang="en-US" sz="1400" b="1" dirty="0"/>
          </a:p>
        </p:txBody>
      </p:sp>
      <p:sp>
        <p:nvSpPr>
          <p:cNvPr id="182" name="TextBox 181"/>
          <p:cNvSpPr txBox="1"/>
          <p:nvPr/>
        </p:nvSpPr>
        <p:spPr>
          <a:xfrm>
            <a:off x="3672436" y="3041294"/>
            <a:ext cx="284052" cy="307777"/>
          </a:xfrm>
          <a:prstGeom prst="rect">
            <a:avLst/>
          </a:prstGeom>
          <a:noFill/>
        </p:spPr>
        <p:txBody>
          <a:bodyPr wrap="none" rtlCol="0">
            <a:spAutoFit/>
          </a:bodyPr>
          <a:lstStyle/>
          <a:p>
            <a:r>
              <a:rPr lang="en-US" sz="1400" b="1" dirty="0" smtClean="0"/>
              <a:t>2</a:t>
            </a:r>
            <a:endParaRPr lang="en-US" sz="1400" b="1" dirty="0"/>
          </a:p>
        </p:txBody>
      </p:sp>
      <p:sp>
        <p:nvSpPr>
          <p:cNvPr id="183" name="TextBox 182"/>
          <p:cNvSpPr txBox="1"/>
          <p:nvPr/>
        </p:nvSpPr>
        <p:spPr>
          <a:xfrm>
            <a:off x="5948664" y="2990916"/>
            <a:ext cx="284052" cy="307777"/>
          </a:xfrm>
          <a:prstGeom prst="rect">
            <a:avLst/>
          </a:prstGeom>
          <a:noFill/>
        </p:spPr>
        <p:txBody>
          <a:bodyPr wrap="none" rtlCol="0">
            <a:spAutoFit/>
          </a:bodyPr>
          <a:lstStyle/>
          <a:p>
            <a:r>
              <a:rPr lang="en-US" sz="1400" b="1" smtClean="0"/>
              <a:t>3</a:t>
            </a:r>
            <a:endParaRPr lang="en-US" sz="1400" b="1" dirty="0"/>
          </a:p>
        </p:txBody>
      </p:sp>
      <p:sp>
        <p:nvSpPr>
          <p:cNvPr id="184" name="TextBox 183"/>
          <p:cNvSpPr txBox="1"/>
          <p:nvPr/>
        </p:nvSpPr>
        <p:spPr>
          <a:xfrm>
            <a:off x="6350129" y="4164425"/>
            <a:ext cx="284052" cy="307777"/>
          </a:xfrm>
          <a:prstGeom prst="rect">
            <a:avLst/>
          </a:prstGeom>
          <a:noFill/>
        </p:spPr>
        <p:txBody>
          <a:bodyPr wrap="none" rtlCol="0">
            <a:spAutoFit/>
          </a:bodyPr>
          <a:lstStyle/>
          <a:p>
            <a:r>
              <a:rPr lang="en-US" sz="1400" b="1" dirty="0" smtClean="0"/>
              <a:t>5</a:t>
            </a:r>
            <a:endParaRPr lang="en-US" sz="1400" b="1" dirty="0"/>
          </a:p>
        </p:txBody>
      </p:sp>
      <p:grpSp>
        <p:nvGrpSpPr>
          <p:cNvPr id="185" name="72 Grupo"/>
          <p:cNvGrpSpPr>
            <a:grpSpLocks/>
          </p:cNvGrpSpPr>
          <p:nvPr/>
        </p:nvGrpSpPr>
        <p:grpSpPr bwMode="auto">
          <a:xfrm>
            <a:off x="1871418" y="2676197"/>
            <a:ext cx="419103" cy="357166"/>
            <a:chOff x="3908680" y="4014154"/>
            <a:chExt cx="509436" cy="433857"/>
          </a:xfrm>
        </p:grpSpPr>
        <p:sp>
          <p:nvSpPr>
            <p:cNvPr id="186"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8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188" name="TextBox 187"/>
          <p:cNvSpPr txBox="1"/>
          <p:nvPr/>
        </p:nvSpPr>
        <p:spPr>
          <a:xfrm>
            <a:off x="6696485" y="4021273"/>
            <a:ext cx="284052" cy="307777"/>
          </a:xfrm>
          <a:prstGeom prst="rect">
            <a:avLst/>
          </a:prstGeom>
          <a:noFill/>
        </p:spPr>
        <p:txBody>
          <a:bodyPr wrap="none" rtlCol="0">
            <a:spAutoFit/>
          </a:bodyPr>
          <a:lstStyle/>
          <a:p>
            <a:r>
              <a:rPr lang="en-US" sz="1400" b="1" dirty="0" smtClean="0"/>
              <a:t>6</a:t>
            </a:r>
            <a:endParaRPr lang="en-US" sz="1400" b="1" dirty="0"/>
          </a:p>
        </p:txBody>
      </p:sp>
      <p:sp>
        <p:nvSpPr>
          <p:cNvPr id="189" name="TextBox 188"/>
          <p:cNvSpPr txBox="1"/>
          <p:nvPr/>
        </p:nvSpPr>
        <p:spPr>
          <a:xfrm>
            <a:off x="3369814" y="2342539"/>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1,5,6</a:t>
            </a:r>
            <a:endParaRPr lang="en-US" sz="1400" b="1" dirty="0">
              <a:solidFill>
                <a:srgbClr val="FF0000"/>
              </a:solidFill>
              <a:cs typeface="Arial" panose="020B0604020202020204" pitchFamily="34" charset="0"/>
            </a:endParaRPr>
          </a:p>
        </p:txBody>
      </p:sp>
      <p:sp>
        <p:nvSpPr>
          <p:cNvPr id="190" name="TextBox 189"/>
          <p:cNvSpPr txBox="1"/>
          <p:nvPr/>
        </p:nvSpPr>
        <p:spPr>
          <a:xfrm>
            <a:off x="2873314" y="2980267"/>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5,8</a:t>
            </a:r>
            <a:endParaRPr lang="en-US" sz="1400" b="1" dirty="0">
              <a:solidFill>
                <a:srgbClr val="FF0000"/>
              </a:solidFill>
              <a:cs typeface="Arial" panose="020B0604020202020204" pitchFamily="34" charset="0"/>
            </a:endParaRPr>
          </a:p>
        </p:txBody>
      </p:sp>
      <p:sp>
        <p:nvSpPr>
          <p:cNvPr id="191" name="TextBox 190"/>
          <p:cNvSpPr txBox="1"/>
          <p:nvPr/>
        </p:nvSpPr>
        <p:spPr>
          <a:xfrm>
            <a:off x="6209125" y="3386347"/>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3,7,8</a:t>
            </a:r>
            <a:endParaRPr lang="en-US" sz="1400" b="1" dirty="0">
              <a:solidFill>
                <a:srgbClr val="FF0000"/>
              </a:solidFill>
              <a:cs typeface="Arial" panose="020B0604020202020204" pitchFamily="34" charset="0"/>
            </a:endParaRPr>
          </a:p>
        </p:txBody>
      </p:sp>
      <p:sp>
        <p:nvSpPr>
          <p:cNvPr id="192" name="TextBox 191"/>
          <p:cNvSpPr txBox="1"/>
          <p:nvPr/>
        </p:nvSpPr>
        <p:spPr>
          <a:xfrm>
            <a:off x="5369576" y="3905898"/>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1,2,6</a:t>
            </a:r>
            <a:endParaRPr lang="en-US" sz="1400" b="1" dirty="0">
              <a:solidFill>
                <a:srgbClr val="FF0000"/>
              </a:solidFill>
              <a:cs typeface="Arial" panose="020B0604020202020204" pitchFamily="34" charset="0"/>
            </a:endParaRPr>
          </a:p>
        </p:txBody>
      </p:sp>
      <p:sp>
        <p:nvSpPr>
          <p:cNvPr id="193" name="TextBox 192"/>
          <p:cNvSpPr txBox="1"/>
          <p:nvPr/>
        </p:nvSpPr>
        <p:spPr>
          <a:xfrm>
            <a:off x="1813130" y="1572304"/>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100</a:t>
            </a:r>
            <a:endParaRPr lang="en-US" sz="1400" b="1" dirty="0">
              <a:latin typeface="Arial" panose="020B0604020202020204" pitchFamily="34" charset="0"/>
              <a:cs typeface="Arial" panose="020B0604020202020204" pitchFamily="34" charset="0"/>
            </a:endParaRPr>
          </a:p>
        </p:txBody>
      </p:sp>
      <p:sp>
        <p:nvSpPr>
          <p:cNvPr id="194" name="TextBox 193"/>
          <p:cNvSpPr txBox="1"/>
          <p:nvPr/>
        </p:nvSpPr>
        <p:spPr>
          <a:xfrm>
            <a:off x="4925985" y="1939927"/>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200</a:t>
            </a:r>
          </a:p>
        </p:txBody>
      </p:sp>
      <p:sp>
        <p:nvSpPr>
          <p:cNvPr id="195" name="TextBox 194"/>
          <p:cNvSpPr txBox="1"/>
          <p:nvPr/>
        </p:nvSpPr>
        <p:spPr>
          <a:xfrm>
            <a:off x="6236540" y="5661645"/>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300</a:t>
            </a:r>
            <a:endParaRPr lang="en-US" sz="1400" b="1" dirty="0">
              <a:latin typeface="Arial" panose="020B0604020202020204" pitchFamily="34" charset="0"/>
              <a:cs typeface="Arial" panose="020B0604020202020204" pitchFamily="34" charset="0"/>
            </a:endParaRPr>
          </a:p>
        </p:txBody>
      </p:sp>
      <p:sp>
        <p:nvSpPr>
          <p:cNvPr id="199" name="TextBox 198"/>
          <p:cNvSpPr txBox="1"/>
          <p:nvPr/>
        </p:nvSpPr>
        <p:spPr>
          <a:xfrm>
            <a:off x="781402" y="1714890"/>
            <a:ext cx="383438" cy="307777"/>
          </a:xfrm>
          <a:prstGeom prst="rect">
            <a:avLst/>
          </a:prstGeom>
          <a:noFill/>
        </p:spPr>
        <p:txBody>
          <a:bodyPr wrap="none" rtlCol="0">
            <a:spAutoFit/>
          </a:bodyPr>
          <a:lstStyle/>
          <a:p>
            <a:r>
              <a:rPr lang="en-US" sz="1400" b="1" dirty="0" smtClean="0"/>
              <a:t>95</a:t>
            </a:r>
            <a:endParaRPr lang="en-US" sz="1400" b="1" dirty="0"/>
          </a:p>
        </p:txBody>
      </p:sp>
      <p:sp>
        <p:nvSpPr>
          <p:cNvPr id="200" name="TextBox 199"/>
          <p:cNvSpPr txBox="1"/>
          <p:nvPr/>
        </p:nvSpPr>
        <p:spPr>
          <a:xfrm>
            <a:off x="7947494" y="4965710"/>
            <a:ext cx="830677" cy="523220"/>
          </a:xfrm>
          <a:prstGeom prst="rect">
            <a:avLst/>
          </a:prstGeom>
          <a:noFill/>
        </p:spPr>
        <p:txBody>
          <a:bodyPr wrap="none" rtlCol="0">
            <a:spAutoFit/>
          </a:bodyPr>
          <a:lstStyle/>
          <a:p>
            <a:r>
              <a:rPr lang="en-US" sz="1400" b="1" dirty="0" err="1"/>
              <a:t>t</a:t>
            </a:r>
            <a:r>
              <a:rPr lang="en-US" sz="1400" b="1" dirty="0" err="1" smtClean="0"/>
              <a:t>gt</a:t>
            </a:r>
            <a:endParaRPr lang="en-US" sz="1400" b="1" dirty="0" smtClean="0"/>
          </a:p>
          <a:p>
            <a:r>
              <a:rPr lang="en-US" sz="1400" b="1" dirty="0" smtClean="0"/>
              <a:t>10.0.3.2</a:t>
            </a:r>
            <a:endParaRPr lang="en-US" sz="1400" b="1" dirty="0"/>
          </a:p>
        </p:txBody>
      </p:sp>
      <p:grpSp>
        <p:nvGrpSpPr>
          <p:cNvPr id="201" name="72 Grupo"/>
          <p:cNvGrpSpPr>
            <a:grpSpLocks/>
          </p:cNvGrpSpPr>
          <p:nvPr/>
        </p:nvGrpSpPr>
        <p:grpSpPr bwMode="auto">
          <a:xfrm>
            <a:off x="7587636" y="5103816"/>
            <a:ext cx="419103" cy="357166"/>
            <a:chOff x="3908680" y="4014154"/>
            <a:chExt cx="509436" cy="433857"/>
          </a:xfrm>
        </p:grpSpPr>
        <p:sp>
          <p:nvSpPr>
            <p:cNvPr id="202"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203"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204" name="TextBox 203"/>
          <p:cNvSpPr txBox="1"/>
          <p:nvPr/>
        </p:nvSpPr>
        <p:spPr>
          <a:xfrm>
            <a:off x="7870831" y="5404111"/>
            <a:ext cx="383438" cy="307777"/>
          </a:xfrm>
          <a:prstGeom prst="rect">
            <a:avLst/>
          </a:prstGeom>
          <a:noFill/>
        </p:spPr>
        <p:txBody>
          <a:bodyPr wrap="none" rtlCol="0">
            <a:spAutoFit/>
          </a:bodyPr>
          <a:lstStyle/>
          <a:p>
            <a:r>
              <a:rPr lang="en-US" sz="1400" b="1" dirty="0" smtClean="0"/>
              <a:t>84</a:t>
            </a:r>
            <a:endParaRPr lang="en-US" sz="1400" b="1" dirty="0"/>
          </a:p>
        </p:txBody>
      </p:sp>
      <p:cxnSp>
        <p:nvCxnSpPr>
          <p:cNvPr id="205" name="Straight Connector 204"/>
          <p:cNvCxnSpPr>
            <a:stCxn id="197" idx="3"/>
          </p:cNvCxnSpPr>
          <p:nvPr/>
        </p:nvCxnSpPr>
        <p:spPr>
          <a:xfrm>
            <a:off x="1315341" y="2098948"/>
            <a:ext cx="555925" cy="78910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97" idx="4"/>
          </p:cNvCxnSpPr>
          <p:nvPr/>
        </p:nvCxnSpPr>
        <p:spPr>
          <a:xfrm>
            <a:off x="1492025" y="1953221"/>
            <a:ext cx="1134690" cy="5005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152" idx="4"/>
          </p:cNvCxnSpPr>
          <p:nvPr/>
        </p:nvCxnSpPr>
        <p:spPr>
          <a:xfrm>
            <a:off x="4693978" y="2354764"/>
            <a:ext cx="966359" cy="52428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67" idx="4"/>
          </p:cNvCxnSpPr>
          <p:nvPr/>
        </p:nvCxnSpPr>
        <p:spPr>
          <a:xfrm flipV="1">
            <a:off x="4273229" y="2879047"/>
            <a:ext cx="1387108" cy="18685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endCxn id="152" idx="4"/>
          </p:cNvCxnSpPr>
          <p:nvPr/>
        </p:nvCxnSpPr>
        <p:spPr>
          <a:xfrm flipH="1" flipV="1">
            <a:off x="4693978" y="2354764"/>
            <a:ext cx="430648" cy="82519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endCxn id="167" idx="4"/>
          </p:cNvCxnSpPr>
          <p:nvPr/>
        </p:nvCxnSpPr>
        <p:spPr>
          <a:xfrm flipH="1" flipV="1">
            <a:off x="4273229" y="3065900"/>
            <a:ext cx="851397" cy="1140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stCxn id="202" idx="2"/>
          </p:cNvCxnSpPr>
          <p:nvPr/>
        </p:nvCxnSpPr>
        <p:spPr>
          <a:xfrm flipH="1" flipV="1">
            <a:off x="6768380" y="4658264"/>
            <a:ext cx="819104" cy="6574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994134" y="1282174"/>
            <a:ext cx="830677" cy="523220"/>
          </a:xfrm>
          <a:prstGeom prst="rect">
            <a:avLst/>
          </a:prstGeom>
          <a:noFill/>
        </p:spPr>
        <p:txBody>
          <a:bodyPr wrap="none" rtlCol="0">
            <a:spAutoFit/>
          </a:bodyPr>
          <a:lstStyle/>
          <a:p>
            <a:r>
              <a:rPr lang="en-US" sz="1400" b="1" dirty="0" err="1" smtClean="0"/>
              <a:t>src</a:t>
            </a:r>
            <a:endParaRPr lang="en-US" sz="1400" b="1" dirty="0" smtClean="0"/>
          </a:p>
          <a:p>
            <a:r>
              <a:rPr lang="en-US" sz="1400" b="1" dirty="0" smtClean="0"/>
              <a:t>10.0.1.3</a:t>
            </a:r>
            <a:endParaRPr lang="en-US" sz="1400" b="1" dirty="0"/>
          </a:p>
        </p:txBody>
      </p:sp>
      <p:grpSp>
        <p:nvGrpSpPr>
          <p:cNvPr id="196" name="72 Grupo"/>
          <p:cNvGrpSpPr>
            <a:grpSpLocks/>
          </p:cNvGrpSpPr>
          <p:nvPr/>
        </p:nvGrpSpPr>
        <p:grpSpPr bwMode="auto">
          <a:xfrm>
            <a:off x="1138810" y="1741367"/>
            <a:ext cx="419103" cy="357166"/>
            <a:chOff x="3908680" y="4014154"/>
            <a:chExt cx="509436" cy="433857"/>
          </a:xfrm>
        </p:grpSpPr>
        <p:sp>
          <p:nvSpPr>
            <p:cNvPr id="197"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98"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63" name="72 Grupo"/>
          <p:cNvGrpSpPr>
            <a:grpSpLocks/>
          </p:cNvGrpSpPr>
          <p:nvPr/>
        </p:nvGrpSpPr>
        <p:grpSpPr bwMode="auto">
          <a:xfrm>
            <a:off x="4948095" y="3113834"/>
            <a:ext cx="419103" cy="357166"/>
            <a:chOff x="3908680" y="4014154"/>
            <a:chExt cx="509436" cy="433857"/>
          </a:xfrm>
        </p:grpSpPr>
        <p:sp>
          <p:nvSpPr>
            <p:cNvPr id="164"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5"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66" name="72 Grupo"/>
          <p:cNvGrpSpPr>
            <a:grpSpLocks/>
          </p:cNvGrpSpPr>
          <p:nvPr/>
        </p:nvGrpSpPr>
        <p:grpSpPr bwMode="auto">
          <a:xfrm>
            <a:off x="3920014" y="2854046"/>
            <a:ext cx="419103" cy="357166"/>
            <a:chOff x="3908680" y="4014154"/>
            <a:chExt cx="509436" cy="433857"/>
          </a:xfrm>
        </p:grpSpPr>
        <p:sp>
          <p:nvSpPr>
            <p:cNvPr id="167"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8"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51" name="72 Grupo"/>
          <p:cNvGrpSpPr>
            <a:grpSpLocks/>
          </p:cNvGrpSpPr>
          <p:nvPr/>
        </p:nvGrpSpPr>
        <p:grpSpPr bwMode="auto">
          <a:xfrm>
            <a:off x="4340763" y="2142910"/>
            <a:ext cx="419103" cy="357166"/>
            <a:chOff x="3908680" y="4014154"/>
            <a:chExt cx="509436" cy="433857"/>
          </a:xfrm>
        </p:grpSpPr>
        <p:sp>
          <p:nvSpPr>
            <p:cNvPr id="152"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53"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213" name="TextBox 212"/>
          <p:cNvSpPr txBox="1"/>
          <p:nvPr/>
        </p:nvSpPr>
        <p:spPr>
          <a:xfrm>
            <a:off x="1253183" y="2421311"/>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5,7</a:t>
            </a:r>
            <a:endParaRPr lang="en-US" sz="1400" b="1" dirty="0">
              <a:solidFill>
                <a:srgbClr val="FF0000"/>
              </a:solidFill>
              <a:cs typeface="Arial" panose="020B0604020202020204" pitchFamily="34" charset="0"/>
            </a:endParaRPr>
          </a:p>
        </p:txBody>
      </p:sp>
      <p:sp>
        <p:nvSpPr>
          <p:cNvPr id="214" name="TextBox 213"/>
          <p:cNvSpPr txBox="1"/>
          <p:nvPr/>
        </p:nvSpPr>
        <p:spPr>
          <a:xfrm>
            <a:off x="1966389" y="1978234"/>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1,3,6</a:t>
            </a:r>
            <a:endParaRPr lang="en-US" sz="1400" b="1" dirty="0">
              <a:solidFill>
                <a:srgbClr val="FF0000"/>
              </a:solidFill>
              <a:cs typeface="Arial" panose="020B0604020202020204" pitchFamily="34" charset="0"/>
            </a:endParaRPr>
          </a:p>
        </p:txBody>
      </p:sp>
      <p:sp>
        <p:nvSpPr>
          <p:cNvPr id="215" name="TextBox 214"/>
          <p:cNvSpPr txBox="1"/>
          <p:nvPr/>
        </p:nvSpPr>
        <p:spPr>
          <a:xfrm>
            <a:off x="6824088" y="4933573"/>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1,6</a:t>
            </a:r>
            <a:endParaRPr lang="en-US" sz="1400" b="1" dirty="0">
              <a:solidFill>
                <a:srgbClr val="FF0000"/>
              </a:solidFill>
              <a:cs typeface="Arial" panose="020B0604020202020204" pitchFamily="34" charset="0"/>
            </a:endParaRPr>
          </a:p>
        </p:txBody>
      </p:sp>
      <p:sp>
        <p:nvSpPr>
          <p:cNvPr id="216" name="TextBox 215"/>
          <p:cNvSpPr txBox="1"/>
          <p:nvPr/>
        </p:nvSpPr>
        <p:spPr>
          <a:xfrm>
            <a:off x="4900868" y="2286000"/>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1,4</a:t>
            </a:r>
            <a:endParaRPr lang="en-US" sz="1400" b="1" dirty="0">
              <a:solidFill>
                <a:srgbClr val="FF0000"/>
              </a:solidFill>
              <a:cs typeface="Arial" panose="020B0604020202020204" pitchFamily="34" charset="0"/>
            </a:endParaRPr>
          </a:p>
        </p:txBody>
      </p:sp>
      <p:sp>
        <p:nvSpPr>
          <p:cNvPr id="217" name="TextBox 216"/>
          <p:cNvSpPr txBox="1"/>
          <p:nvPr/>
        </p:nvSpPr>
        <p:spPr>
          <a:xfrm>
            <a:off x="4495800" y="2543439"/>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2,4</a:t>
            </a:r>
            <a:endParaRPr lang="en-US" sz="1400" b="1" dirty="0">
              <a:solidFill>
                <a:srgbClr val="FF0000"/>
              </a:solidFill>
              <a:cs typeface="Arial" panose="020B0604020202020204" pitchFamily="34" charset="0"/>
            </a:endParaRPr>
          </a:p>
        </p:txBody>
      </p:sp>
      <p:sp>
        <p:nvSpPr>
          <p:cNvPr id="218" name="TextBox 217"/>
          <p:cNvSpPr txBox="1"/>
          <p:nvPr/>
        </p:nvSpPr>
        <p:spPr>
          <a:xfrm>
            <a:off x="4405926" y="2756034"/>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2,3,8</a:t>
            </a:r>
            <a:endParaRPr lang="en-US" sz="1400" b="1" dirty="0">
              <a:solidFill>
                <a:srgbClr val="FF0000"/>
              </a:solidFill>
              <a:cs typeface="Arial" panose="020B0604020202020204" pitchFamily="34" charset="0"/>
            </a:endParaRPr>
          </a:p>
        </p:txBody>
      </p:sp>
      <p:sp>
        <p:nvSpPr>
          <p:cNvPr id="219" name="TextBox 218"/>
          <p:cNvSpPr txBox="1"/>
          <p:nvPr/>
        </p:nvSpPr>
        <p:spPr>
          <a:xfrm>
            <a:off x="4470550" y="3151001"/>
            <a:ext cx="397545" cy="215444"/>
          </a:xfrm>
          <a:prstGeom prst="rect">
            <a:avLst/>
          </a:prstGeom>
          <a:solidFill>
            <a:schemeClr val="bg1"/>
          </a:solidFill>
        </p:spPr>
        <p:txBody>
          <a:bodyPr wrap="none" lIns="0" tIns="0" rIns="0" bIns="0" rtlCol="0">
            <a:spAutoFit/>
          </a:bodyPr>
          <a:lstStyle/>
          <a:p>
            <a:r>
              <a:rPr lang="en-US" sz="1400" b="1" dirty="0" smtClean="0">
                <a:solidFill>
                  <a:srgbClr val="FF0000"/>
                </a:solidFill>
                <a:ea typeface="Cambria Math"/>
                <a:cs typeface="Arial" panose="020B0604020202020204" pitchFamily="34" charset="0"/>
              </a:rPr>
              <a:t>1,3,6</a:t>
            </a:r>
            <a:endParaRPr lang="en-US" sz="1400" b="1" dirty="0">
              <a:solidFill>
                <a:srgbClr val="FF0000"/>
              </a:solidFill>
              <a:cs typeface="Arial" panose="020B0604020202020204" pitchFamily="34" charset="0"/>
            </a:endParaRPr>
          </a:p>
        </p:txBody>
      </p:sp>
      <p:sp>
        <p:nvSpPr>
          <p:cNvPr id="220" name="TextBox 219"/>
          <p:cNvSpPr txBox="1"/>
          <p:nvPr/>
        </p:nvSpPr>
        <p:spPr>
          <a:xfrm>
            <a:off x="3575524" y="3288577"/>
            <a:ext cx="830677" cy="307777"/>
          </a:xfrm>
          <a:prstGeom prst="rect">
            <a:avLst/>
          </a:prstGeom>
          <a:noFill/>
        </p:spPr>
        <p:txBody>
          <a:bodyPr wrap="none" rtlCol="0">
            <a:spAutoFit/>
          </a:bodyPr>
          <a:lstStyle/>
          <a:p>
            <a:r>
              <a:rPr lang="en-US" sz="1400" b="1" dirty="0" smtClean="0"/>
              <a:t>10.0.2.2</a:t>
            </a:r>
            <a:endParaRPr lang="en-US" sz="1400" b="1" dirty="0"/>
          </a:p>
        </p:txBody>
      </p:sp>
      <p:sp>
        <p:nvSpPr>
          <p:cNvPr id="221" name="TextBox 220"/>
          <p:cNvSpPr txBox="1"/>
          <p:nvPr/>
        </p:nvSpPr>
        <p:spPr>
          <a:xfrm>
            <a:off x="4426549" y="3507903"/>
            <a:ext cx="830677" cy="307777"/>
          </a:xfrm>
          <a:prstGeom prst="rect">
            <a:avLst/>
          </a:prstGeom>
          <a:noFill/>
        </p:spPr>
        <p:txBody>
          <a:bodyPr wrap="none" rtlCol="0">
            <a:spAutoFit/>
          </a:bodyPr>
          <a:lstStyle/>
          <a:p>
            <a:r>
              <a:rPr lang="en-US" sz="1400" b="1" dirty="0" smtClean="0"/>
              <a:t>10.0.2.3</a:t>
            </a:r>
            <a:endParaRPr lang="en-US" sz="1400" b="1" dirty="0"/>
          </a:p>
        </p:txBody>
      </p:sp>
      <p:sp>
        <p:nvSpPr>
          <p:cNvPr id="222" name="TextBox 221"/>
          <p:cNvSpPr txBox="1"/>
          <p:nvPr/>
        </p:nvSpPr>
        <p:spPr>
          <a:xfrm>
            <a:off x="6087673" y="2658680"/>
            <a:ext cx="830677" cy="307777"/>
          </a:xfrm>
          <a:prstGeom prst="rect">
            <a:avLst/>
          </a:prstGeom>
          <a:noFill/>
        </p:spPr>
        <p:txBody>
          <a:bodyPr wrap="none" rtlCol="0">
            <a:spAutoFit/>
          </a:bodyPr>
          <a:lstStyle/>
          <a:p>
            <a:r>
              <a:rPr lang="en-US" sz="1400" b="1" dirty="0" smtClean="0"/>
              <a:t>10.0.2.4</a:t>
            </a:r>
            <a:endParaRPr lang="en-US" sz="1400" b="1" dirty="0"/>
          </a:p>
        </p:txBody>
      </p:sp>
      <p:sp>
        <p:nvSpPr>
          <p:cNvPr id="223" name="TextBox 222"/>
          <p:cNvSpPr txBox="1"/>
          <p:nvPr/>
        </p:nvSpPr>
        <p:spPr>
          <a:xfrm>
            <a:off x="4021297" y="1843696"/>
            <a:ext cx="830677" cy="307777"/>
          </a:xfrm>
          <a:prstGeom prst="rect">
            <a:avLst/>
          </a:prstGeom>
          <a:noFill/>
        </p:spPr>
        <p:txBody>
          <a:bodyPr wrap="none" rtlCol="0">
            <a:spAutoFit/>
          </a:bodyPr>
          <a:lstStyle/>
          <a:p>
            <a:r>
              <a:rPr lang="en-US" sz="1400" b="1" dirty="0" smtClean="0"/>
              <a:t>10.0.2.1</a:t>
            </a:r>
            <a:endParaRPr lang="en-US" sz="1400" b="1" dirty="0"/>
          </a:p>
        </p:txBody>
      </p:sp>
      <p:graphicFrame>
        <p:nvGraphicFramePr>
          <p:cNvPr id="224" name="4 Tabla"/>
          <p:cNvGraphicFramePr>
            <a:graphicFrameLocks noGrp="1"/>
          </p:cNvGraphicFramePr>
          <p:nvPr>
            <p:extLst/>
          </p:nvPr>
        </p:nvGraphicFramePr>
        <p:xfrm>
          <a:off x="514914" y="4597807"/>
          <a:ext cx="2443458" cy="952500"/>
        </p:xfrm>
        <a:graphic>
          <a:graphicData uri="http://schemas.openxmlformats.org/drawingml/2006/table">
            <a:tbl>
              <a:tblPr/>
              <a:tblGrid>
                <a:gridCol w="523218"/>
                <a:gridCol w="182880"/>
                <a:gridCol w="182880"/>
                <a:gridCol w="182880"/>
                <a:gridCol w="182880"/>
                <a:gridCol w="182880"/>
                <a:gridCol w="182880"/>
                <a:gridCol w="182880"/>
                <a:gridCol w="182880"/>
                <a:gridCol w="457200"/>
              </a:tblGrid>
              <a:tr h="190500">
                <a:tc>
                  <a:txBody>
                    <a:bodyPr/>
                    <a:lstStyle/>
                    <a:p>
                      <a:pPr algn="ctr" fontAlgn="b"/>
                      <a:r>
                        <a:rPr lang="es-ES" sz="800" b="0" i="0" u="none" strike="noStrike" dirty="0" smtClean="0">
                          <a:solidFill>
                            <a:srgbClr val="000000"/>
                          </a:solidFill>
                          <a:latin typeface="Arial" pitchFamily="34" charset="0"/>
                          <a:cs typeface="Arial" pitchFamily="34" charset="0"/>
                        </a:rPr>
                        <a:t>Link</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tcPr>
                </a:tc>
                <a:tc>
                  <a:txBody>
                    <a:bodyPr/>
                    <a:lstStyle/>
                    <a:p>
                      <a:pPr algn="ctr" fontAlgn="b"/>
                      <a:r>
                        <a:rPr lang="es-ES" sz="800" b="0" i="0" u="none" strike="noStrike" dirty="0" smtClean="0">
                          <a:solidFill>
                            <a:srgbClr val="000000"/>
                          </a:solidFill>
                          <a:latin typeface="Arial" pitchFamily="34" charset="0"/>
                          <a:cs typeface="Arial" pitchFamily="34" charset="0"/>
                        </a:rPr>
                        <a:t>8</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7</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6</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5</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err="1" smtClean="0">
                          <a:solidFill>
                            <a:srgbClr val="000000"/>
                          </a:solidFill>
                          <a:latin typeface="Arial" pitchFamily="34" charset="0"/>
                          <a:cs typeface="Arial" pitchFamily="34" charset="0"/>
                        </a:rPr>
                        <a:t>Spectrum</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1.1 – 2.1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0xCE</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1.2 – 2.2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0x6F</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2.3</a:t>
                      </a:r>
                      <a:r>
                        <a:rPr lang="es-ES" sz="800" b="0" i="0" u="none" strike="noStrike" baseline="0" dirty="0" smtClean="0">
                          <a:solidFill>
                            <a:srgbClr val="000000"/>
                          </a:solidFill>
                          <a:latin typeface="Arial" pitchFamily="34" charset="0"/>
                          <a:cs typeface="Arial" pitchFamily="34" charset="0"/>
                        </a:rPr>
                        <a:t> – 3.1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0xDC</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2.4</a:t>
                      </a:r>
                      <a:r>
                        <a:rPr lang="es-ES" sz="800" b="0" i="0" u="none" strike="noStrike" baseline="0" dirty="0" smtClean="0">
                          <a:solidFill>
                            <a:srgbClr val="000000"/>
                          </a:solidFill>
                          <a:latin typeface="Arial" pitchFamily="34" charset="0"/>
                          <a:cs typeface="Arial" pitchFamily="34" charset="0"/>
                        </a:rPr>
                        <a:t> – 3.1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0x3B</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89" name="3 CuadroTexto"/>
          <p:cNvSpPr txBox="1"/>
          <p:nvPr/>
        </p:nvSpPr>
        <p:spPr>
          <a:xfrm>
            <a:off x="976934" y="5841395"/>
            <a:ext cx="1702710" cy="246221"/>
          </a:xfrm>
          <a:prstGeom prst="rect">
            <a:avLst/>
          </a:prstGeom>
          <a:noFill/>
        </p:spPr>
        <p:txBody>
          <a:bodyPr wrap="none" rtlCol="0">
            <a:spAutoFit/>
          </a:bodyPr>
          <a:lstStyle/>
          <a:p>
            <a:r>
              <a:rPr lang="en-US" sz="1000" b="1" dirty="0" smtClean="0">
                <a:latin typeface="Arial" pitchFamily="34" charset="0"/>
                <a:cs typeface="Arial" pitchFamily="34" charset="0"/>
              </a:rPr>
              <a:t>Used Frequency Slice (1)</a:t>
            </a:r>
            <a:endParaRPr lang="en-US" sz="1000" b="1" dirty="0">
              <a:latin typeface="Arial" pitchFamily="34" charset="0"/>
              <a:cs typeface="Arial" pitchFamily="34" charset="0"/>
            </a:endParaRPr>
          </a:p>
        </p:txBody>
      </p:sp>
      <p:sp>
        <p:nvSpPr>
          <p:cNvPr id="90" name="3 CuadroTexto"/>
          <p:cNvSpPr txBox="1"/>
          <p:nvPr/>
        </p:nvSpPr>
        <p:spPr>
          <a:xfrm>
            <a:off x="976935" y="6078379"/>
            <a:ext cx="1949573" cy="246221"/>
          </a:xfrm>
          <a:prstGeom prst="rect">
            <a:avLst/>
          </a:prstGeom>
          <a:noFill/>
        </p:spPr>
        <p:txBody>
          <a:bodyPr wrap="none" rtlCol="0">
            <a:spAutoFit/>
          </a:bodyPr>
          <a:lstStyle/>
          <a:p>
            <a:r>
              <a:rPr lang="en-US" sz="1000" b="1" dirty="0" smtClean="0">
                <a:latin typeface="Arial" pitchFamily="34" charset="0"/>
                <a:cs typeface="Arial" pitchFamily="34" charset="0"/>
              </a:rPr>
              <a:t>Available Frequency Slice (0)</a:t>
            </a:r>
            <a:endParaRPr lang="en-US" sz="1000" b="1" dirty="0">
              <a:latin typeface="Arial" pitchFamily="34" charset="0"/>
              <a:cs typeface="Arial" pitchFamily="34" charset="0"/>
            </a:endParaRPr>
          </a:p>
        </p:txBody>
      </p:sp>
      <p:sp>
        <p:nvSpPr>
          <p:cNvPr id="91" name="Freeform 90"/>
          <p:cNvSpPr/>
          <p:nvPr/>
        </p:nvSpPr>
        <p:spPr bwMode="auto">
          <a:xfrm>
            <a:off x="762000" y="1371600"/>
            <a:ext cx="7677500" cy="4307339"/>
          </a:xfrm>
          <a:custGeom>
            <a:avLst/>
            <a:gdLst>
              <a:gd name="connsiteX0" fmla="*/ 6500 w 7885722"/>
              <a:gd name="connsiteY0" fmla="*/ 0 h 4427586"/>
              <a:gd name="connsiteX1" fmla="*/ 237237 w 7885722"/>
              <a:gd name="connsiteY1" fmla="*/ 504202 h 4427586"/>
              <a:gd name="connsiteX2" fmla="*/ 1561835 w 7885722"/>
              <a:gd name="connsiteY2" fmla="*/ 863126 h 4427586"/>
              <a:gd name="connsiteX3" fmla="*/ 2818066 w 7885722"/>
              <a:gd name="connsiteY3" fmla="*/ 871672 h 4427586"/>
              <a:gd name="connsiteX4" fmla="*/ 4065752 w 7885722"/>
              <a:gd name="connsiteY4" fmla="*/ 1264778 h 4427586"/>
              <a:gd name="connsiteX5" fmla="*/ 3339360 w 7885722"/>
              <a:gd name="connsiteY5" fmla="*/ 3085032 h 4427586"/>
              <a:gd name="connsiteX6" fmla="*/ 4493042 w 7885722"/>
              <a:gd name="connsiteY6" fmla="*/ 3683238 h 4427586"/>
              <a:gd name="connsiteX7" fmla="*/ 5680908 w 7885722"/>
              <a:gd name="connsiteY7" fmla="*/ 4418176 h 4427586"/>
              <a:gd name="connsiteX8" fmla="*/ 7150784 w 7885722"/>
              <a:gd name="connsiteY8" fmla="*/ 4119073 h 4427586"/>
              <a:gd name="connsiteX9" fmla="*/ 7885722 w 7885722"/>
              <a:gd name="connsiteY9" fmla="*/ 4418176 h 4427586"/>
              <a:gd name="connsiteX0" fmla="*/ 6500 w 7885722"/>
              <a:gd name="connsiteY0" fmla="*/ 0 h 4427586"/>
              <a:gd name="connsiteX1" fmla="*/ 237237 w 7885722"/>
              <a:gd name="connsiteY1" fmla="*/ 504202 h 4427586"/>
              <a:gd name="connsiteX2" fmla="*/ 1561835 w 7885722"/>
              <a:gd name="connsiteY2" fmla="*/ 863126 h 4427586"/>
              <a:gd name="connsiteX3" fmla="*/ 2818066 w 7885722"/>
              <a:gd name="connsiteY3" fmla="*/ 871672 h 4427586"/>
              <a:gd name="connsiteX4" fmla="*/ 4065752 w 7885722"/>
              <a:gd name="connsiteY4" fmla="*/ 1264778 h 4427586"/>
              <a:gd name="connsiteX5" fmla="*/ 3339360 w 7885722"/>
              <a:gd name="connsiteY5" fmla="*/ 3085032 h 4427586"/>
              <a:gd name="connsiteX6" fmla="*/ 4493042 w 7885722"/>
              <a:gd name="connsiteY6" fmla="*/ 3683238 h 4427586"/>
              <a:gd name="connsiteX7" fmla="*/ 5680908 w 7885722"/>
              <a:gd name="connsiteY7" fmla="*/ 4418176 h 4427586"/>
              <a:gd name="connsiteX8" fmla="*/ 7150784 w 7885722"/>
              <a:gd name="connsiteY8" fmla="*/ 4119073 h 4427586"/>
              <a:gd name="connsiteX9" fmla="*/ 7885722 w 7885722"/>
              <a:gd name="connsiteY9"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4066379 w 7886349"/>
              <a:gd name="connsiteY4" fmla="*/ 1264778 h 4427586"/>
              <a:gd name="connsiteX5" fmla="*/ 3339987 w 7886349"/>
              <a:gd name="connsiteY5" fmla="*/ 3085032 h 4427586"/>
              <a:gd name="connsiteX6" fmla="*/ 4493669 w 7886349"/>
              <a:gd name="connsiteY6" fmla="*/ 3683238 h 4427586"/>
              <a:gd name="connsiteX7" fmla="*/ 5681535 w 7886349"/>
              <a:gd name="connsiteY7" fmla="*/ 4418176 h 4427586"/>
              <a:gd name="connsiteX8" fmla="*/ 7151411 w 7886349"/>
              <a:gd name="connsiteY8" fmla="*/ 4119073 h 4427586"/>
              <a:gd name="connsiteX9" fmla="*/ 7886349 w 7886349"/>
              <a:gd name="connsiteY9"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111425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3825079 w 7886349"/>
              <a:gd name="connsiteY5" fmla="*/ 17346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3825079 w 7886349"/>
              <a:gd name="connsiteY5" fmla="*/ 1734678 h 4427586"/>
              <a:gd name="connsiteX6" fmla="*/ 5410087 w 7886349"/>
              <a:gd name="connsiteY6" fmla="*/ 29834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3825079 w 7886349"/>
              <a:gd name="connsiteY5" fmla="*/ 1734678 h 4427586"/>
              <a:gd name="connsiteX6" fmla="*/ 5410087 w 7886349"/>
              <a:gd name="connsiteY6" fmla="*/ 2983432 h 4427586"/>
              <a:gd name="connsiteX7" fmla="*/ 5681535 w 7886349"/>
              <a:gd name="connsiteY7" fmla="*/ 4418176 h 4427586"/>
              <a:gd name="connsiteX8" fmla="*/ 7151411 w 7886349"/>
              <a:gd name="connsiteY8" fmla="*/ 4119073 h 4427586"/>
              <a:gd name="connsiteX9" fmla="*/ 7886349 w 7886349"/>
              <a:gd name="connsiteY9" fmla="*/ 4418176 h 4427586"/>
              <a:gd name="connsiteX0" fmla="*/ 7127 w 7886349"/>
              <a:gd name="connsiteY0" fmla="*/ 0 h 4418176"/>
              <a:gd name="connsiteX1" fmla="*/ 237864 w 7886349"/>
              <a:gd name="connsiteY1" fmla="*/ 504202 h 4418176"/>
              <a:gd name="connsiteX2" fmla="*/ 1592279 w 7886349"/>
              <a:gd name="connsiteY2" fmla="*/ 803491 h 4418176"/>
              <a:gd name="connsiteX3" fmla="*/ 2818693 w 7886349"/>
              <a:gd name="connsiteY3" fmla="*/ 871672 h 4418176"/>
              <a:gd name="connsiteX4" fmla="*/ 3270451 w 7886349"/>
              <a:gd name="connsiteY4" fmla="*/ 882161 h 4418176"/>
              <a:gd name="connsiteX5" fmla="*/ 3825079 w 7886349"/>
              <a:gd name="connsiteY5" fmla="*/ 1734678 h 4418176"/>
              <a:gd name="connsiteX6" fmla="*/ 5410087 w 7886349"/>
              <a:gd name="connsiteY6" fmla="*/ 2983432 h 4418176"/>
              <a:gd name="connsiteX7" fmla="*/ 7151411 w 7886349"/>
              <a:gd name="connsiteY7" fmla="*/ 4119073 h 4418176"/>
              <a:gd name="connsiteX8" fmla="*/ 7886349 w 7886349"/>
              <a:gd name="connsiteY8" fmla="*/ 4418176 h 4418176"/>
              <a:gd name="connsiteX0" fmla="*/ 7127 w 7886349"/>
              <a:gd name="connsiteY0" fmla="*/ 0 h 4418176"/>
              <a:gd name="connsiteX1" fmla="*/ 237864 w 7886349"/>
              <a:gd name="connsiteY1" fmla="*/ 504202 h 4418176"/>
              <a:gd name="connsiteX2" fmla="*/ 1592279 w 7886349"/>
              <a:gd name="connsiteY2" fmla="*/ 803491 h 4418176"/>
              <a:gd name="connsiteX3" fmla="*/ 2818693 w 7886349"/>
              <a:gd name="connsiteY3" fmla="*/ 871672 h 4418176"/>
              <a:gd name="connsiteX4" fmla="*/ 3270451 w 7886349"/>
              <a:gd name="connsiteY4" fmla="*/ 882161 h 4418176"/>
              <a:gd name="connsiteX5" fmla="*/ 3825079 w 7886349"/>
              <a:gd name="connsiteY5" fmla="*/ 1734678 h 4418176"/>
              <a:gd name="connsiteX6" fmla="*/ 5410087 w 7886349"/>
              <a:gd name="connsiteY6" fmla="*/ 2983432 h 4418176"/>
              <a:gd name="connsiteX7" fmla="*/ 6516411 w 7886349"/>
              <a:gd name="connsiteY7" fmla="*/ 3826973 h 4418176"/>
              <a:gd name="connsiteX8" fmla="*/ 7886349 w 7886349"/>
              <a:gd name="connsiteY8" fmla="*/ 4418176 h 44181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25079 w 7111649"/>
              <a:gd name="connsiteY5" fmla="*/ 1734678 h 4113376"/>
              <a:gd name="connsiteX6" fmla="*/ 5410087 w 7111649"/>
              <a:gd name="connsiteY6" fmla="*/ 2983432 h 4113376"/>
              <a:gd name="connsiteX7" fmla="*/ 6516411 w 7111649"/>
              <a:gd name="connsiteY7" fmla="*/ 3826973 h 4113376"/>
              <a:gd name="connsiteX8" fmla="*/ 7111649 w 7111649"/>
              <a:gd name="connsiteY8" fmla="*/ 4113376 h 41133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25079 w 7111649"/>
              <a:gd name="connsiteY5" fmla="*/ 1734678 h 4113376"/>
              <a:gd name="connsiteX6" fmla="*/ 5410087 w 7111649"/>
              <a:gd name="connsiteY6" fmla="*/ 2983432 h 4113376"/>
              <a:gd name="connsiteX7" fmla="*/ 6516411 w 7111649"/>
              <a:gd name="connsiteY7" fmla="*/ 3826973 h 4113376"/>
              <a:gd name="connsiteX8" fmla="*/ 7111649 w 7111649"/>
              <a:gd name="connsiteY8" fmla="*/ 4113376 h 41133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80497 w 7111649"/>
              <a:gd name="connsiteY5" fmla="*/ 1937878 h 4113376"/>
              <a:gd name="connsiteX6" fmla="*/ 5410087 w 7111649"/>
              <a:gd name="connsiteY6" fmla="*/ 2983432 h 4113376"/>
              <a:gd name="connsiteX7" fmla="*/ 6516411 w 7111649"/>
              <a:gd name="connsiteY7" fmla="*/ 3826973 h 4113376"/>
              <a:gd name="connsiteX8" fmla="*/ 7111649 w 7111649"/>
              <a:gd name="connsiteY8" fmla="*/ 4113376 h 41133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80497 w 7111649"/>
              <a:gd name="connsiteY5" fmla="*/ 1937878 h 4113376"/>
              <a:gd name="connsiteX6" fmla="*/ 5437796 w 7111649"/>
              <a:gd name="connsiteY6" fmla="*/ 3085032 h 4113376"/>
              <a:gd name="connsiteX7" fmla="*/ 6516411 w 7111649"/>
              <a:gd name="connsiteY7" fmla="*/ 3826973 h 4113376"/>
              <a:gd name="connsiteX8" fmla="*/ 7111649 w 7111649"/>
              <a:gd name="connsiteY8" fmla="*/ 4113376 h 41133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80497 w 7111649"/>
              <a:gd name="connsiteY5" fmla="*/ 1937878 h 4113376"/>
              <a:gd name="connsiteX6" fmla="*/ 5437796 w 7111649"/>
              <a:gd name="connsiteY6" fmla="*/ 3085032 h 4113376"/>
              <a:gd name="connsiteX7" fmla="*/ 6414811 w 7111649"/>
              <a:gd name="connsiteY7" fmla="*/ 3826973 h 4113376"/>
              <a:gd name="connsiteX8" fmla="*/ 7111649 w 7111649"/>
              <a:gd name="connsiteY8" fmla="*/ 4113376 h 4113376"/>
              <a:gd name="connsiteX0" fmla="*/ 324 w 7677500"/>
              <a:gd name="connsiteY0" fmla="*/ 0 h 4307339"/>
              <a:gd name="connsiteX1" fmla="*/ 803715 w 7677500"/>
              <a:gd name="connsiteY1" fmla="*/ 698165 h 4307339"/>
              <a:gd name="connsiteX2" fmla="*/ 2158130 w 7677500"/>
              <a:gd name="connsiteY2" fmla="*/ 997454 h 4307339"/>
              <a:gd name="connsiteX3" fmla="*/ 3384544 w 7677500"/>
              <a:gd name="connsiteY3" fmla="*/ 1065635 h 4307339"/>
              <a:gd name="connsiteX4" fmla="*/ 3836302 w 7677500"/>
              <a:gd name="connsiteY4" fmla="*/ 1076124 h 4307339"/>
              <a:gd name="connsiteX5" fmla="*/ 4446348 w 7677500"/>
              <a:gd name="connsiteY5" fmla="*/ 2131841 h 4307339"/>
              <a:gd name="connsiteX6" fmla="*/ 6003647 w 7677500"/>
              <a:gd name="connsiteY6" fmla="*/ 3278995 h 4307339"/>
              <a:gd name="connsiteX7" fmla="*/ 6980662 w 7677500"/>
              <a:gd name="connsiteY7" fmla="*/ 4020936 h 4307339"/>
              <a:gd name="connsiteX8" fmla="*/ 7677500 w 7677500"/>
              <a:gd name="connsiteY8" fmla="*/ 4307339 h 4307339"/>
              <a:gd name="connsiteX0" fmla="*/ 324 w 7677500"/>
              <a:gd name="connsiteY0" fmla="*/ 0 h 4307339"/>
              <a:gd name="connsiteX1" fmla="*/ 803715 w 7677500"/>
              <a:gd name="connsiteY1" fmla="*/ 698165 h 4307339"/>
              <a:gd name="connsiteX2" fmla="*/ 2158130 w 7677500"/>
              <a:gd name="connsiteY2" fmla="*/ 997454 h 4307339"/>
              <a:gd name="connsiteX3" fmla="*/ 3836302 w 7677500"/>
              <a:gd name="connsiteY3" fmla="*/ 1076124 h 4307339"/>
              <a:gd name="connsiteX4" fmla="*/ 4446348 w 7677500"/>
              <a:gd name="connsiteY4" fmla="*/ 2131841 h 4307339"/>
              <a:gd name="connsiteX5" fmla="*/ 6003647 w 7677500"/>
              <a:gd name="connsiteY5" fmla="*/ 3278995 h 4307339"/>
              <a:gd name="connsiteX6" fmla="*/ 6980662 w 7677500"/>
              <a:gd name="connsiteY6" fmla="*/ 4020936 h 4307339"/>
              <a:gd name="connsiteX7" fmla="*/ 7677500 w 7677500"/>
              <a:gd name="connsiteY7" fmla="*/ 4307339 h 4307339"/>
              <a:gd name="connsiteX0" fmla="*/ 324 w 7677500"/>
              <a:gd name="connsiteY0" fmla="*/ 0 h 4307339"/>
              <a:gd name="connsiteX1" fmla="*/ 803715 w 7677500"/>
              <a:gd name="connsiteY1" fmla="*/ 698165 h 4307339"/>
              <a:gd name="connsiteX2" fmla="*/ 2158130 w 7677500"/>
              <a:gd name="connsiteY2" fmla="*/ 997454 h 4307339"/>
              <a:gd name="connsiteX3" fmla="*/ 3836302 w 7677500"/>
              <a:gd name="connsiteY3" fmla="*/ 1076124 h 4307339"/>
              <a:gd name="connsiteX4" fmla="*/ 4557184 w 7677500"/>
              <a:gd name="connsiteY4" fmla="*/ 2233441 h 4307339"/>
              <a:gd name="connsiteX5" fmla="*/ 6003647 w 7677500"/>
              <a:gd name="connsiteY5" fmla="*/ 3278995 h 4307339"/>
              <a:gd name="connsiteX6" fmla="*/ 6980662 w 7677500"/>
              <a:gd name="connsiteY6" fmla="*/ 4020936 h 4307339"/>
              <a:gd name="connsiteX7" fmla="*/ 7677500 w 7677500"/>
              <a:gd name="connsiteY7" fmla="*/ 4307339 h 4307339"/>
              <a:gd name="connsiteX0" fmla="*/ 324 w 7677500"/>
              <a:gd name="connsiteY0" fmla="*/ 0 h 4307339"/>
              <a:gd name="connsiteX1" fmla="*/ 803715 w 7677500"/>
              <a:gd name="connsiteY1" fmla="*/ 698165 h 4307339"/>
              <a:gd name="connsiteX2" fmla="*/ 2158130 w 7677500"/>
              <a:gd name="connsiteY2" fmla="*/ 997454 h 4307339"/>
              <a:gd name="connsiteX3" fmla="*/ 3836302 w 7677500"/>
              <a:gd name="connsiteY3" fmla="*/ 1076124 h 4307339"/>
              <a:gd name="connsiteX4" fmla="*/ 4557184 w 7677500"/>
              <a:gd name="connsiteY4" fmla="*/ 2233441 h 4307339"/>
              <a:gd name="connsiteX5" fmla="*/ 6003647 w 7677500"/>
              <a:gd name="connsiteY5" fmla="*/ 3278995 h 4307339"/>
              <a:gd name="connsiteX6" fmla="*/ 6980662 w 7677500"/>
              <a:gd name="connsiteY6" fmla="*/ 4020936 h 4307339"/>
              <a:gd name="connsiteX7" fmla="*/ 7677500 w 7677500"/>
              <a:gd name="connsiteY7" fmla="*/ 4307339 h 4307339"/>
              <a:gd name="connsiteX0" fmla="*/ 324 w 7677500"/>
              <a:gd name="connsiteY0" fmla="*/ 0 h 4307339"/>
              <a:gd name="connsiteX1" fmla="*/ 803715 w 7677500"/>
              <a:gd name="connsiteY1" fmla="*/ 698165 h 4307339"/>
              <a:gd name="connsiteX2" fmla="*/ 2158130 w 7677500"/>
              <a:gd name="connsiteY2" fmla="*/ 997454 h 4307339"/>
              <a:gd name="connsiteX3" fmla="*/ 3836302 w 7677500"/>
              <a:gd name="connsiteY3" fmla="*/ 1076124 h 4307339"/>
              <a:gd name="connsiteX4" fmla="*/ 4464820 w 7677500"/>
              <a:gd name="connsiteY4" fmla="*/ 2150314 h 4307339"/>
              <a:gd name="connsiteX5" fmla="*/ 6003647 w 7677500"/>
              <a:gd name="connsiteY5" fmla="*/ 3278995 h 4307339"/>
              <a:gd name="connsiteX6" fmla="*/ 6980662 w 7677500"/>
              <a:gd name="connsiteY6" fmla="*/ 4020936 h 4307339"/>
              <a:gd name="connsiteX7" fmla="*/ 7677500 w 7677500"/>
              <a:gd name="connsiteY7" fmla="*/ 4307339 h 430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7500" h="4307339">
                <a:moveTo>
                  <a:pt x="324" y="0"/>
                </a:moveTo>
                <a:cubicBezTo>
                  <a:pt x="-13919" y="180174"/>
                  <a:pt x="444081" y="531923"/>
                  <a:pt x="803715" y="698165"/>
                </a:cubicBezTo>
                <a:cubicBezTo>
                  <a:pt x="1163349" y="864407"/>
                  <a:pt x="1652699" y="934461"/>
                  <a:pt x="2158130" y="997454"/>
                </a:cubicBezTo>
                <a:cubicBezTo>
                  <a:pt x="2663561" y="1060447"/>
                  <a:pt x="3454932" y="887060"/>
                  <a:pt x="3836302" y="1076124"/>
                </a:cubicBezTo>
                <a:cubicBezTo>
                  <a:pt x="4217672" y="1265188"/>
                  <a:pt x="4306796" y="1977133"/>
                  <a:pt x="4464820" y="2150314"/>
                </a:cubicBezTo>
                <a:cubicBezTo>
                  <a:pt x="4622844" y="2323495"/>
                  <a:pt x="5584340" y="2967225"/>
                  <a:pt x="6003647" y="3278995"/>
                </a:cubicBezTo>
                <a:cubicBezTo>
                  <a:pt x="6422954" y="3590765"/>
                  <a:pt x="6567952" y="3781812"/>
                  <a:pt x="6980662" y="4020936"/>
                </a:cubicBezTo>
                <a:cubicBezTo>
                  <a:pt x="7157631" y="4059036"/>
                  <a:pt x="7493765" y="4157787"/>
                  <a:pt x="7677500" y="4307339"/>
                </a:cubicBezTo>
              </a:path>
            </a:pathLst>
          </a:custGeom>
          <a:noFill/>
          <a:ln w="28575" cap="flat" cmpd="sng" algn="ctr">
            <a:solidFill>
              <a:srgbClr val="FF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94" name="Rectangle 93"/>
          <p:cNvSpPr/>
          <p:nvPr/>
        </p:nvSpPr>
        <p:spPr bwMode="auto">
          <a:xfrm>
            <a:off x="762000" y="5890614"/>
            <a:ext cx="147782" cy="147782"/>
          </a:xfrm>
          <a:prstGeom prst="rect">
            <a:avLst/>
          </a:prstGeom>
          <a:solidFill>
            <a:srgbClr val="4A7EBB"/>
          </a:solid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95" name="Rectangle 94"/>
          <p:cNvSpPr/>
          <p:nvPr/>
        </p:nvSpPr>
        <p:spPr bwMode="auto">
          <a:xfrm>
            <a:off x="762000" y="6127598"/>
            <a:ext cx="147782" cy="147782"/>
          </a:xfrm>
          <a:prstGeom prst="rect">
            <a:avLst/>
          </a:prstGeom>
          <a:solidFill>
            <a:schemeClr val="bg1"/>
          </a:solid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96" name="TextBox 95"/>
          <p:cNvSpPr txBox="1"/>
          <p:nvPr/>
        </p:nvSpPr>
        <p:spPr>
          <a:xfrm>
            <a:off x="152400" y="1066800"/>
            <a:ext cx="1305165" cy="276999"/>
          </a:xfrm>
          <a:prstGeom prst="rect">
            <a:avLst/>
          </a:prstGeom>
          <a:noFill/>
        </p:spPr>
        <p:txBody>
          <a:bodyPr wrap="none" rtlCol="0">
            <a:spAutoFit/>
          </a:bodyPr>
          <a:lstStyle/>
          <a:p>
            <a:r>
              <a:rPr lang="en-US" sz="1200" b="1" dirty="0" smtClean="0">
                <a:solidFill>
                  <a:srgbClr val="FF0000"/>
                </a:solidFill>
              </a:rPr>
              <a:t>Candidate Path</a:t>
            </a:r>
            <a:endParaRPr lang="en-US" sz="1200" b="1" dirty="0">
              <a:solidFill>
                <a:srgbClr val="FF0000"/>
              </a:solidFill>
            </a:endParaRPr>
          </a:p>
        </p:txBody>
      </p:sp>
      <p:sp>
        <p:nvSpPr>
          <p:cNvPr id="97" name="TextBox 96"/>
          <p:cNvSpPr txBox="1"/>
          <p:nvPr/>
        </p:nvSpPr>
        <p:spPr>
          <a:xfrm>
            <a:off x="6432313" y="1752600"/>
            <a:ext cx="1880323" cy="430887"/>
          </a:xfrm>
          <a:prstGeom prst="rect">
            <a:avLst/>
          </a:prstGeom>
          <a:solidFill>
            <a:srgbClr val="92D050"/>
          </a:solidFill>
        </p:spPr>
        <p:txBody>
          <a:bodyPr wrap="none" lIns="0" tIns="0" rIns="0" bIns="0" rtlCol="0">
            <a:spAutoFit/>
          </a:bodyPr>
          <a:lstStyle>
            <a:defPPr>
              <a:defRPr lang="en-US"/>
            </a:defPPr>
            <a:lvl1pPr>
              <a:defRPr sz="1400" b="1">
                <a:latin typeface="Arial" panose="020B0604020202020204" pitchFamily="34" charset="0"/>
                <a:cs typeface="Arial" panose="020B0604020202020204" pitchFamily="34" charset="0"/>
              </a:defRPr>
            </a:lvl1pPr>
          </a:lstStyle>
          <a:p>
            <a:r>
              <a:rPr lang="en-US" dirty="0"/>
              <a:t>Defragment to release</a:t>
            </a:r>
          </a:p>
          <a:p>
            <a:r>
              <a:rPr lang="en-US" dirty="0" smtClean="0"/>
              <a:t>Slice # </a:t>
            </a:r>
            <a:r>
              <a:rPr lang="en-US" dirty="0"/>
              <a:t>1 or </a:t>
            </a:r>
            <a:r>
              <a:rPr lang="en-US" dirty="0" smtClean="0"/>
              <a:t>#6</a:t>
            </a:r>
            <a:endParaRPr lang="en-US" dirty="0"/>
          </a:p>
        </p:txBody>
      </p:sp>
      <p:cxnSp>
        <p:nvCxnSpPr>
          <p:cNvPr id="98" name="Straight Arrow Connector 97"/>
          <p:cNvCxnSpPr>
            <a:stCxn id="97" idx="1"/>
            <a:endCxn id="217" idx="3"/>
          </p:cNvCxnSpPr>
          <p:nvPr/>
        </p:nvCxnSpPr>
        <p:spPr bwMode="auto">
          <a:xfrm flipH="1">
            <a:off x="4928932" y="1968044"/>
            <a:ext cx="1503381" cy="729284"/>
          </a:xfrm>
          <a:prstGeom prst="straightConnector1">
            <a:avLst/>
          </a:prstGeom>
          <a:solidFill>
            <a:schemeClr val="accent1"/>
          </a:solidFill>
          <a:ln w="1905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216400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26751" y="4369852"/>
            <a:ext cx="2748699" cy="1403699"/>
          </a:xfrm>
          <a:prstGeom prst="roundRect">
            <a:avLst/>
          </a:prstGeom>
          <a:no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2" name="Title 1"/>
          <p:cNvSpPr>
            <a:spLocks noGrp="1"/>
          </p:cNvSpPr>
          <p:nvPr>
            <p:ph type="title"/>
          </p:nvPr>
        </p:nvSpPr>
        <p:spPr>
          <a:xfrm>
            <a:off x="457200" y="381000"/>
            <a:ext cx="8229600" cy="639762"/>
          </a:xfrm>
        </p:spPr>
        <p:txBody>
          <a:bodyPr>
            <a:normAutofit fontScale="90000"/>
          </a:bodyPr>
          <a:lstStyle/>
          <a:p>
            <a:r>
              <a:rPr lang="en-US" dirty="0" smtClean="0"/>
              <a:t>Path Provisioning</a:t>
            </a:r>
            <a:br>
              <a:rPr lang="en-US" dirty="0" smtClean="0"/>
            </a:br>
            <a:r>
              <a:rPr lang="en-US" dirty="0" smtClean="0"/>
              <a:t>Capability request</a:t>
            </a:r>
            <a:br>
              <a:rPr lang="en-US" dirty="0" smtClean="0"/>
            </a:br>
            <a:endParaRPr lang="en-US" dirty="0"/>
          </a:p>
        </p:txBody>
      </p:sp>
      <p:sp>
        <p:nvSpPr>
          <p:cNvPr id="68" name="3 CuadroTexto"/>
          <p:cNvSpPr txBox="1"/>
          <p:nvPr/>
        </p:nvSpPr>
        <p:spPr>
          <a:xfrm>
            <a:off x="1195620" y="4429528"/>
            <a:ext cx="1148071" cy="246221"/>
          </a:xfrm>
          <a:prstGeom prst="rect">
            <a:avLst/>
          </a:prstGeom>
          <a:noFill/>
        </p:spPr>
        <p:txBody>
          <a:bodyPr wrap="none" rtlCol="0">
            <a:spAutoFit/>
          </a:bodyPr>
          <a:lstStyle/>
          <a:p>
            <a:r>
              <a:rPr lang="en-US" sz="1000" b="1" dirty="0" smtClean="0">
                <a:latin typeface="Arial" pitchFamily="34" charset="0"/>
                <a:cs typeface="Arial" pitchFamily="34" charset="0"/>
              </a:rPr>
              <a:t>Frequency slice</a:t>
            </a:r>
            <a:endParaRPr lang="en-US" sz="1000" b="1" dirty="0">
              <a:latin typeface="Arial" pitchFamily="34" charset="0"/>
              <a:cs typeface="Arial" pitchFamily="34" charset="0"/>
            </a:endParaRPr>
          </a:p>
        </p:txBody>
      </p:sp>
      <p:sp>
        <p:nvSpPr>
          <p:cNvPr id="75" name="44 CuadroTexto"/>
          <p:cNvSpPr txBox="1"/>
          <p:nvPr/>
        </p:nvSpPr>
        <p:spPr>
          <a:xfrm>
            <a:off x="848519" y="4246742"/>
            <a:ext cx="1380922" cy="246221"/>
          </a:xfrm>
          <a:prstGeom prst="rect">
            <a:avLst/>
          </a:prstGeom>
          <a:solidFill>
            <a:schemeClr val="bg1"/>
          </a:solidFill>
        </p:spPr>
        <p:txBody>
          <a:bodyPr wrap="square" rtlCol="0">
            <a:spAutoFit/>
          </a:bodyPr>
          <a:lstStyle/>
          <a:p>
            <a:r>
              <a:rPr lang="en-US" sz="1000" b="1" dirty="0" smtClean="0">
                <a:latin typeface="Arial" pitchFamily="34" charset="0"/>
                <a:cs typeface="Arial" pitchFamily="34" charset="0"/>
              </a:rPr>
              <a:t>Inter-Domain Links</a:t>
            </a:r>
            <a:endParaRPr lang="en-US" sz="1000" b="1" dirty="0">
              <a:latin typeface="Arial" pitchFamily="34" charset="0"/>
              <a:cs typeface="Arial" pitchFamily="34" charset="0"/>
            </a:endParaRPr>
          </a:p>
        </p:txBody>
      </p:sp>
      <p:graphicFrame>
        <p:nvGraphicFramePr>
          <p:cNvPr id="84" name="4 Tabla"/>
          <p:cNvGraphicFramePr>
            <a:graphicFrameLocks noGrp="1"/>
          </p:cNvGraphicFramePr>
          <p:nvPr>
            <p:extLst/>
          </p:nvPr>
        </p:nvGraphicFramePr>
        <p:xfrm>
          <a:off x="3241900" y="4600252"/>
          <a:ext cx="2443458" cy="1524000"/>
        </p:xfrm>
        <a:graphic>
          <a:graphicData uri="http://schemas.openxmlformats.org/drawingml/2006/table">
            <a:tbl>
              <a:tblPr/>
              <a:tblGrid>
                <a:gridCol w="523218"/>
                <a:gridCol w="182880"/>
                <a:gridCol w="182880"/>
                <a:gridCol w="182880"/>
                <a:gridCol w="182880"/>
                <a:gridCol w="182880"/>
                <a:gridCol w="182880"/>
                <a:gridCol w="182880"/>
                <a:gridCol w="182880"/>
                <a:gridCol w="457200"/>
              </a:tblGrid>
              <a:tr h="190500">
                <a:tc>
                  <a:txBody>
                    <a:bodyPr/>
                    <a:lstStyle/>
                    <a:p>
                      <a:pPr algn="ctr" fontAlgn="b"/>
                      <a:r>
                        <a:rPr lang="es-ES" sz="800" b="0" i="0" u="none" strike="noStrike" dirty="0" smtClean="0">
                          <a:solidFill>
                            <a:srgbClr val="000000"/>
                          </a:solidFill>
                          <a:latin typeface="Arial" pitchFamily="34" charset="0"/>
                          <a:cs typeface="Arial" pitchFamily="34" charset="0"/>
                        </a:rPr>
                        <a:t>Link</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tcPr>
                </a:tc>
                <a:tc>
                  <a:txBody>
                    <a:bodyPr/>
                    <a:lstStyle/>
                    <a:p>
                      <a:pPr algn="ctr" fontAlgn="b"/>
                      <a:r>
                        <a:rPr lang="es-ES" sz="800" b="0" i="0" u="none" strike="noStrike" dirty="0" smtClean="0">
                          <a:solidFill>
                            <a:srgbClr val="000000"/>
                          </a:solidFill>
                          <a:latin typeface="Arial" pitchFamily="34" charset="0"/>
                          <a:cs typeface="Arial" pitchFamily="34" charset="0"/>
                        </a:rPr>
                        <a:t>8</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7</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6</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5</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err="1" smtClean="0">
                          <a:solidFill>
                            <a:srgbClr val="000000"/>
                          </a:solidFill>
                          <a:latin typeface="Arial" pitchFamily="34" charset="0"/>
                          <a:cs typeface="Arial" pitchFamily="34" charset="0"/>
                        </a:rPr>
                        <a:t>Spectrum</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1.3</a:t>
                      </a:r>
                      <a:r>
                        <a:rPr lang="es-ES" sz="800" b="0" i="0" u="none" strike="noStrike" baseline="0" dirty="0" smtClean="0">
                          <a:solidFill>
                            <a:srgbClr val="000000"/>
                          </a:solidFill>
                          <a:latin typeface="Arial" pitchFamily="34" charset="0"/>
                          <a:cs typeface="Arial" pitchFamily="34" charset="0"/>
                        </a:rPr>
                        <a:t> – 1.1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0xDA</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1.3 – 1.2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0xAF</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2.1 – 2.3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0xF5</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2.1 – 2.4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0xF6</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2.2 – 2.3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0xDA</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2.2 – 2.4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0x79</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3.1 – 3.2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endParaRPr lang="es-ES" sz="800" b="0" i="0" u="none" strike="noStrike" dirty="0">
                        <a:ln>
                          <a:solidFill>
                            <a:schemeClr val="accent1"/>
                          </a:solidFill>
                        </a:ln>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0xDE</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101" name="Rounded Rectangle 100"/>
          <p:cNvSpPr/>
          <p:nvPr/>
        </p:nvSpPr>
        <p:spPr bwMode="auto">
          <a:xfrm>
            <a:off x="3122707" y="4369852"/>
            <a:ext cx="2748699" cy="1917917"/>
          </a:xfrm>
          <a:prstGeom prst="roundRect">
            <a:avLst>
              <a:gd name="adj" fmla="val 11370"/>
            </a:avLst>
          </a:prstGeom>
          <a:no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102" name="44 CuadroTexto"/>
          <p:cNvSpPr txBox="1"/>
          <p:nvPr/>
        </p:nvSpPr>
        <p:spPr>
          <a:xfrm>
            <a:off x="3644475" y="4246742"/>
            <a:ext cx="1380922" cy="246221"/>
          </a:xfrm>
          <a:prstGeom prst="rect">
            <a:avLst/>
          </a:prstGeom>
          <a:solidFill>
            <a:schemeClr val="bg1"/>
          </a:solidFill>
        </p:spPr>
        <p:txBody>
          <a:bodyPr wrap="square" rtlCol="0">
            <a:spAutoFit/>
          </a:bodyPr>
          <a:lstStyle/>
          <a:p>
            <a:r>
              <a:rPr lang="en-US" sz="1000" b="1" dirty="0" smtClean="0">
                <a:latin typeface="Arial" pitchFamily="34" charset="0"/>
                <a:cs typeface="Arial" pitchFamily="34" charset="0"/>
              </a:rPr>
              <a:t>Intra-Domain Links</a:t>
            </a:r>
            <a:endParaRPr lang="en-US" sz="1000" b="1" dirty="0">
              <a:latin typeface="Arial" pitchFamily="34" charset="0"/>
              <a:cs typeface="Arial" pitchFamily="34" charset="0"/>
            </a:endParaRPr>
          </a:p>
        </p:txBody>
      </p:sp>
      <p:sp>
        <p:nvSpPr>
          <p:cNvPr id="103" name="3 CuadroTexto"/>
          <p:cNvSpPr txBox="1"/>
          <p:nvPr/>
        </p:nvSpPr>
        <p:spPr>
          <a:xfrm>
            <a:off x="3923020" y="4429528"/>
            <a:ext cx="1148071" cy="246221"/>
          </a:xfrm>
          <a:prstGeom prst="rect">
            <a:avLst/>
          </a:prstGeom>
          <a:noFill/>
        </p:spPr>
        <p:txBody>
          <a:bodyPr wrap="none" rtlCol="0">
            <a:spAutoFit/>
          </a:bodyPr>
          <a:lstStyle/>
          <a:p>
            <a:r>
              <a:rPr lang="en-US" sz="1000" b="1" dirty="0" smtClean="0">
                <a:latin typeface="Arial" pitchFamily="34" charset="0"/>
                <a:cs typeface="Arial" pitchFamily="34" charset="0"/>
              </a:rPr>
              <a:t>Frequency slice</a:t>
            </a:r>
            <a:endParaRPr lang="en-US" sz="1000" b="1" dirty="0">
              <a:latin typeface="Arial" pitchFamily="34" charset="0"/>
              <a:cs typeface="Arial" pitchFamily="34" charset="0"/>
            </a:endParaRPr>
          </a:p>
        </p:txBody>
      </p:sp>
      <p:sp>
        <p:nvSpPr>
          <p:cNvPr id="104" name="Cloud 103"/>
          <p:cNvSpPr/>
          <p:nvPr/>
        </p:nvSpPr>
        <p:spPr>
          <a:xfrm>
            <a:off x="4146262" y="2182521"/>
            <a:ext cx="1723779" cy="1142752"/>
          </a:xfrm>
          <a:prstGeom prst="cloud">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Arial" panose="020B0604020202020204" pitchFamily="34" charset="0"/>
              <a:cs typeface="Arial" panose="020B0604020202020204" pitchFamily="34" charset="0"/>
            </a:endParaRPr>
          </a:p>
        </p:txBody>
      </p:sp>
      <p:sp>
        <p:nvSpPr>
          <p:cNvPr id="108" name="Cloud 107"/>
          <p:cNvSpPr/>
          <p:nvPr/>
        </p:nvSpPr>
        <p:spPr>
          <a:xfrm>
            <a:off x="1058968" y="1880538"/>
            <a:ext cx="1742267" cy="1152825"/>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grpSp>
        <p:nvGrpSpPr>
          <p:cNvPr id="109" name="72 Grupo"/>
          <p:cNvGrpSpPr>
            <a:grpSpLocks/>
          </p:cNvGrpSpPr>
          <p:nvPr/>
        </p:nvGrpSpPr>
        <p:grpSpPr bwMode="auto">
          <a:xfrm>
            <a:off x="2626867" y="2241903"/>
            <a:ext cx="419103" cy="357166"/>
            <a:chOff x="3908680" y="4014154"/>
            <a:chExt cx="509436" cy="433857"/>
          </a:xfrm>
        </p:grpSpPr>
        <p:sp>
          <p:nvSpPr>
            <p:cNvPr id="110"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3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42" name="72 Grupo"/>
          <p:cNvGrpSpPr>
            <a:grpSpLocks/>
          </p:cNvGrpSpPr>
          <p:nvPr/>
        </p:nvGrpSpPr>
        <p:grpSpPr bwMode="auto">
          <a:xfrm>
            <a:off x="5660489" y="2667193"/>
            <a:ext cx="419103" cy="357166"/>
            <a:chOff x="3908680" y="4014154"/>
            <a:chExt cx="509436" cy="433857"/>
          </a:xfrm>
        </p:grpSpPr>
        <p:sp>
          <p:nvSpPr>
            <p:cNvPr id="149"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50"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cxnSp>
        <p:nvCxnSpPr>
          <p:cNvPr id="154" name="Straight Connector 153"/>
          <p:cNvCxnSpPr>
            <a:stCxn id="110" idx="5"/>
            <a:endCxn id="152" idx="2"/>
          </p:cNvCxnSpPr>
          <p:nvPr/>
        </p:nvCxnSpPr>
        <p:spPr>
          <a:xfrm flipV="1">
            <a:off x="3045815" y="2354764"/>
            <a:ext cx="1294796" cy="332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Cloud 156"/>
          <p:cNvSpPr/>
          <p:nvPr/>
        </p:nvSpPr>
        <p:spPr>
          <a:xfrm>
            <a:off x="6099890" y="4479266"/>
            <a:ext cx="1802345" cy="1071041"/>
          </a:xfrm>
          <a:prstGeom prst="cloud">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latin typeface="Arial" panose="020B0604020202020204" pitchFamily="34" charset="0"/>
              <a:cs typeface="Arial" panose="020B0604020202020204" pitchFamily="34" charset="0"/>
            </a:endParaRPr>
          </a:p>
        </p:txBody>
      </p:sp>
      <p:cxnSp>
        <p:nvCxnSpPr>
          <p:cNvPr id="159" name="Straight Connector 158"/>
          <p:cNvCxnSpPr>
            <a:stCxn id="161" idx="0"/>
            <a:endCxn id="149" idx="3"/>
          </p:cNvCxnSpPr>
          <p:nvPr/>
        </p:nvCxnSpPr>
        <p:spPr>
          <a:xfrm flipH="1" flipV="1">
            <a:off x="5837020" y="3024774"/>
            <a:ext cx="997094" cy="1276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72 Grupo"/>
          <p:cNvGrpSpPr>
            <a:grpSpLocks/>
          </p:cNvGrpSpPr>
          <p:nvPr/>
        </p:nvGrpSpPr>
        <p:grpSpPr bwMode="auto">
          <a:xfrm>
            <a:off x="6591849" y="4300683"/>
            <a:ext cx="419103" cy="357166"/>
            <a:chOff x="3908680" y="4014154"/>
            <a:chExt cx="509436" cy="433857"/>
          </a:xfrm>
        </p:grpSpPr>
        <p:sp>
          <p:nvSpPr>
            <p:cNvPr id="161"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2"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cxnSp>
        <p:nvCxnSpPr>
          <p:cNvPr id="169" name="Straight Connector 168"/>
          <p:cNvCxnSpPr>
            <a:stCxn id="161" idx="2"/>
            <a:endCxn id="164" idx="3"/>
          </p:cNvCxnSpPr>
          <p:nvPr/>
        </p:nvCxnSpPr>
        <p:spPr>
          <a:xfrm flipH="1" flipV="1">
            <a:off x="5124626" y="3471415"/>
            <a:ext cx="1467071" cy="10411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67" idx="2"/>
            <a:endCxn id="186" idx="4"/>
          </p:cNvCxnSpPr>
          <p:nvPr/>
        </p:nvCxnSpPr>
        <p:spPr>
          <a:xfrm flipH="1" flipV="1">
            <a:off x="2224633" y="2888051"/>
            <a:ext cx="1695229" cy="1778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2693389" y="1854737"/>
            <a:ext cx="830677" cy="307777"/>
          </a:xfrm>
          <a:prstGeom prst="rect">
            <a:avLst/>
          </a:prstGeom>
          <a:noFill/>
        </p:spPr>
        <p:txBody>
          <a:bodyPr wrap="none" rtlCol="0">
            <a:spAutoFit/>
          </a:bodyPr>
          <a:lstStyle/>
          <a:p>
            <a:r>
              <a:rPr lang="en-US" sz="1400" b="1" dirty="0" smtClean="0"/>
              <a:t>10.0.1.1</a:t>
            </a:r>
            <a:endParaRPr lang="en-US" sz="1400" b="1" dirty="0"/>
          </a:p>
        </p:txBody>
      </p:sp>
      <p:sp>
        <p:nvSpPr>
          <p:cNvPr id="172" name="TextBox 171"/>
          <p:cNvSpPr txBox="1"/>
          <p:nvPr/>
        </p:nvSpPr>
        <p:spPr>
          <a:xfrm>
            <a:off x="1787363" y="3059925"/>
            <a:ext cx="830677" cy="307777"/>
          </a:xfrm>
          <a:prstGeom prst="rect">
            <a:avLst/>
          </a:prstGeom>
          <a:noFill/>
        </p:spPr>
        <p:txBody>
          <a:bodyPr wrap="none" rtlCol="0">
            <a:spAutoFit/>
          </a:bodyPr>
          <a:lstStyle/>
          <a:p>
            <a:r>
              <a:rPr lang="en-US" sz="1400" b="1" dirty="0" smtClean="0"/>
              <a:t>10.0.1.2</a:t>
            </a:r>
            <a:endParaRPr lang="en-US" sz="1400" b="1" dirty="0"/>
          </a:p>
        </p:txBody>
      </p:sp>
      <p:sp>
        <p:nvSpPr>
          <p:cNvPr id="173" name="TextBox 172"/>
          <p:cNvSpPr txBox="1"/>
          <p:nvPr/>
        </p:nvSpPr>
        <p:spPr>
          <a:xfrm>
            <a:off x="6959738" y="4182897"/>
            <a:ext cx="830677" cy="307777"/>
          </a:xfrm>
          <a:prstGeom prst="rect">
            <a:avLst/>
          </a:prstGeom>
          <a:noFill/>
        </p:spPr>
        <p:txBody>
          <a:bodyPr wrap="none" rtlCol="0">
            <a:spAutoFit/>
          </a:bodyPr>
          <a:lstStyle/>
          <a:p>
            <a:r>
              <a:rPr lang="en-US" sz="1400" b="1" dirty="0" smtClean="0"/>
              <a:t>10.0.3.1</a:t>
            </a:r>
            <a:endParaRPr lang="en-US" sz="1400" b="1" dirty="0"/>
          </a:p>
        </p:txBody>
      </p:sp>
      <p:sp>
        <p:nvSpPr>
          <p:cNvPr id="178" name="TextBox 177"/>
          <p:cNvSpPr txBox="1"/>
          <p:nvPr/>
        </p:nvSpPr>
        <p:spPr>
          <a:xfrm>
            <a:off x="4028005" y="2317029"/>
            <a:ext cx="284052" cy="307777"/>
          </a:xfrm>
          <a:prstGeom prst="rect">
            <a:avLst/>
          </a:prstGeom>
          <a:noFill/>
        </p:spPr>
        <p:txBody>
          <a:bodyPr wrap="none" rtlCol="0">
            <a:spAutoFit/>
          </a:bodyPr>
          <a:lstStyle/>
          <a:p>
            <a:r>
              <a:rPr lang="en-US" sz="1400" b="1" dirty="0" smtClean="0"/>
              <a:t>1</a:t>
            </a:r>
            <a:endParaRPr lang="en-US" sz="1400" b="1" dirty="0"/>
          </a:p>
        </p:txBody>
      </p:sp>
      <p:sp>
        <p:nvSpPr>
          <p:cNvPr id="179" name="TextBox 178"/>
          <p:cNvSpPr txBox="1"/>
          <p:nvPr/>
        </p:nvSpPr>
        <p:spPr>
          <a:xfrm>
            <a:off x="5313785" y="3398789"/>
            <a:ext cx="284052" cy="307777"/>
          </a:xfrm>
          <a:prstGeom prst="rect">
            <a:avLst/>
          </a:prstGeom>
          <a:noFill/>
        </p:spPr>
        <p:txBody>
          <a:bodyPr wrap="none" rtlCol="0">
            <a:spAutoFit/>
          </a:bodyPr>
          <a:lstStyle/>
          <a:p>
            <a:r>
              <a:rPr lang="en-US" sz="1400" b="1" dirty="0" smtClean="0"/>
              <a:t>4</a:t>
            </a:r>
            <a:endParaRPr lang="en-US" sz="1400" b="1" dirty="0"/>
          </a:p>
        </p:txBody>
      </p:sp>
      <p:sp>
        <p:nvSpPr>
          <p:cNvPr id="180" name="TextBox 179"/>
          <p:cNvSpPr txBox="1"/>
          <p:nvPr/>
        </p:nvSpPr>
        <p:spPr>
          <a:xfrm>
            <a:off x="3005289" y="2362880"/>
            <a:ext cx="284052" cy="307777"/>
          </a:xfrm>
          <a:prstGeom prst="rect">
            <a:avLst/>
          </a:prstGeom>
          <a:noFill/>
        </p:spPr>
        <p:txBody>
          <a:bodyPr wrap="none" rtlCol="0">
            <a:spAutoFit/>
          </a:bodyPr>
          <a:lstStyle/>
          <a:p>
            <a:r>
              <a:rPr lang="en-US" sz="1400" b="1" dirty="0" smtClean="0"/>
              <a:t>7</a:t>
            </a:r>
            <a:endParaRPr lang="en-US" sz="1400" b="1" dirty="0"/>
          </a:p>
        </p:txBody>
      </p:sp>
      <p:sp>
        <p:nvSpPr>
          <p:cNvPr id="181" name="TextBox 180"/>
          <p:cNvSpPr txBox="1"/>
          <p:nvPr/>
        </p:nvSpPr>
        <p:spPr>
          <a:xfrm>
            <a:off x="2287867" y="2886063"/>
            <a:ext cx="284052" cy="307777"/>
          </a:xfrm>
          <a:prstGeom prst="rect">
            <a:avLst/>
          </a:prstGeom>
          <a:noFill/>
        </p:spPr>
        <p:txBody>
          <a:bodyPr wrap="none" rtlCol="0">
            <a:spAutoFit/>
          </a:bodyPr>
          <a:lstStyle/>
          <a:p>
            <a:r>
              <a:rPr lang="en-US" sz="1400" b="1" smtClean="0"/>
              <a:t>9</a:t>
            </a:r>
            <a:endParaRPr lang="en-US" sz="1400" b="1" dirty="0"/>
          </a:p>
        </p:txBody>
      </p:sp>
      <p:sp>
        <p:nvSpPr>
          <p:cNvPr id="182" name="TextBox 181"/>
          <p:cNvSpPr txBox="1"/>
          <p:nvPr/>
        </p:nvSpPr>
        <p:spPr>
          <a:xfrm>
            <a:off x="3672436" y="3041294"/>
            <a:ext cx="284052" cy="307777"/>
          </a:xfrm>
          <a:prstGeom prst="rect">
            <a:avLst/>
          </a:prstGeom>
          <a:noFill/>
        </p:spPr>
        <p:txBody>
          <a:bodyPr wrap="none" rtlCol="0">
            <a:spAutoFit/>
          </a:bodyPr>
          <a:lstStyle/>
          <a:p>
            <a:r>
              <a:rPr lang="en-US" sz="1400" b="1" dirty="0" smtClean="0"/>
              <a:t>2</a:t>
            </a:r>
            <a:endParaRPr lang="en-US" sz="1400" b="1" dirty="0"/>
          </a:p>
        </p:txBody>
      </p:sp>
      <p:sp>
        <p:nvSpPr>
          <p:cNvPr id="183" name="TextBox 182"/>
          <p:cNvSpPr txBox="1"/>
          <p:nvPr/>
        </p:nvSpPr>
        <p:spPr>
          <a:xfrm>
            <a:off x="5948664" y="2990916"/>
            <a:ext cx="284052" cy="307777"/>
          </a:xfrm>
          <a:prstGeom prst="rect">
            <a:avLst/>
          </a:prstGeom>
          <a:noFill/>
        </p:spPr>
        <p:txBody>
          <a:bodyPr wrap="none" rtlCol="0">
            <a:spAutoFit/>
          </a:bodyPr>
          <a:lstStyle/>
          <a:p>
            <a:r>
              <a:rPr lang="en-US" sz="1400" b="1" smtClean="0"/>
              <a:t>3</a:t>
            </a:r>
            <a:endParaRPr lang="en-US" sz="1400" b="1" dirty="0"/>
          </a:p>
        </p:txBody>
      </p:sp>
      <p:sp>
        <p:nvSpPr>
          <p:cNvPr id="184" name="TextBox 183"/>
          <p:cNvSpPr txBox="1"/>
          <p:nvPr/>
        </p:nvSpPr>
        <p:spPr>
          <a:xfrm>
            <a:off x="6350129" y="4164425"/>
            <a:ext cx="284052" cy="307777"/>
          </a:xfrm>
          <a:prstGeom prst="rect">
            <a:avLst/>
          </a:prstGeom>
          <a:noFill/>
        </p:spPr>
        <p:txBody>
          <a:bodyPr wrap="none" rtlCol="0">
            <a:spAutoFit/>
          </a:bodyPr>
          <a:lstStyle/>
          <a:p>
            <a:r>
              <a:rPr lang="en-US" sz="1400" b="1" dirty="0" smtClean="0"/>
              <a:t>5</a:t>
            </a:r>
            <a:endParaRPr lang="en-US" sz="1400" b="1" dirty="0"/>
          </a:p>
        </p:txBody>
      </p:sp>
      <p:grpSp>
        <p:nvGrpSpPr>
          <p:cNvPr id="185" name="72 Grupo"/>
          <p:cNvGrpSpPr>
            <a:grpSpLocks/>
          </p:cNvGrpSpPr>
          <p:nvPr/>
        </p:nvGrpSpPr>
        <p:grpSpPr bwMode="auto">
          <a:xfrm>
            <a:off x="1871418" y="2676197"/>
            <a:ext cx="419103" cy="357166"/>
            <a:chOff x="3908680" y="4014154"/>
            <a:chExt cx="509436" cy="433857"/>
          </a:xfrm>
        </p:grpSpPr>
        <p:sp>
          <p:nvSpPr>
            <p:cNvPr id="186"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87"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188" name="TextBox 187"/>
          <p:cNvSpPr txBox="1"/>
          <p:nvPr/>
        </p:nvSpPr>
        <p:spPr>
          <a:xfrm>
            <a:off x="6696485" y="4021273"/>
            <a:ext cx="284052" cy="307777"/>
          </a:xfrm>
          <a:prstGeom prst="rect">
            <a:avLst/>
          </a:prstGeom>
          <a:noFill/>
        </p:spPr>
        <p:txBody>
          <a:bodyPr wrap="none" rtlCol="0">
            <a:spAutoFit/>
          </a:bodyPr>
          <a:lstStyle/>
          <a:p>
            <a:r>
              <a:rPr lang="en-US" sz="1400" b="1" dirty="0" smtClean="0"/>
              <a:t>6</a:t>
            </a:r>
            <a:endParaRPr lang="en-US" sz="1400" b="1" dirty="0"/>
          </a:p>
        </p:txBody>
      </p:sp>
      <p:sp>
        <p:nvSpPr>
          <p:cNvPr id="189" name="TextBox 188"/>
          <p:cNvSpPr txBox="1"/>
          <p:nvPr/>
        </p:nvSpPr>
        <p:spPr>
          <a:xfrm>
            <a:off x="3369814" y="2342539"/>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1,5,6</a:t>
            </a:r>
            <a:endParaRPr lang="en-US" sz="1400" b="1" dirty="0">
              <a:solidFill>
                <a:srgbClr val="FF0000"/>
              </a:solidFill>
              <a:cs typeface="Arial" panose="020B0604020202020204" pitchFamily="34" charset="0"/>
            </a:endParaRPr>
          </a:p>
        </p:txBody>
      </p:sp>
      <p:sp>
        <p:nvSpPr>
          <p:cNvPr id="190" name="TextBox 189"/>
          <p:cNvSpPr txBox="1"/>
          <p:nvPr/>
        </p:nvSpPr>
        <p:spPr>
          <a:xfrm>
            <a:off x="2873314" y="2980267"/>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5,8</a:t>
            </a:r>
            <a:endParaRPr lang="en-US" sz="1400" b="1" dirty="0">
              <a:solidFill>
                <a:srgbClr val="FF0000"/>
              </a:solidFill>
              <a:cs typeface="Arial" panose="020B0604020202020204" pitchFamily="34" charset="0"/>
            </a:endParaRPr>
          </a:p>
        </p:txBody>
      </p:sp>
      <p:sp>
        <p:nvSpPr>
          <p:cNvPr id="191" name="TextBox 190"/>
          <p:cNvSpPr txBox="1"/>
          <p:nvPr/>
        </p:nvSpPr>
        <p:spPr>
          <a:xfrm>
            <a:off x="6209125" y="3386347"/>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3,7,8</a:t>
            </a:r>
            <a:endParaRPr lang="en-US" sz="1400" b="1" dirty="0">
              <a:solidFill>
                <a:srgbClr val="FF0000"/>
              </a:solidFill>
              <a:cs typeface="Arial" panose="020B0604020202020204" pitchFamily="34" charset="0"/>
            </a:endParaRPr>
          </a:p>
        </p:txBody>
      </p:sp>
      <p:sp>
        <p:nvSpPr>
          <p:cNvPr id="192" name="TextBox 191"/>
          <p:cNvSpPr txBox="1"/>
          <p:nvPr/>
        </p:nvSpPr>
        <p:spPr>
          <a:xfrm>
            <a:off x="5369576" y="3905898"/>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1,2,6</a:t>
            </a:r>
            <a:endParaRPr lang="en-US" sz="1400" b="1" dirty="0">
              <a:solidFill>
                <a:srgbClr val="FF0000"/>
              </a:solidFill>
              <a:cs typeface="Arial" panose="020B0604020202020204" pitchFamily="34" charset="0"/>
            </a:endParaRPr>
          </a:p>
        </p:txBody>
      </p:sp>
      <p:sp>
        <p:nvSpPr>
          <p:cNvPr id="193" name="TextBox 192"/>
          <p:cNvSpPr txBox="1"/>
          <p:nvPr/>
        </p:nvSpPr>
        <p:spPr>
          <a:xfrm>
            <a:off x="1813130" y="1572304"/>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100</a:t>
            </a:r>
            <a:endParaRPr lang="en-US" sz="1400" b="1" dirty="0">
              <a:latin typeface="Arial" panose="020B0604020202020204" pitchFamily="34" charset="0"/>
              <a:cs typeface="Arial" panose="020B0604020202020204" pitchFamily="34" charset="0"/>
            </a:endParaRPr>
          </a:p>
        </p:txBody>
      </p:sp>
      <p:sp>
        <p:nvSpPr>
          <p:cNvPr id="194" name="TextBox 193"/>
          <p:cNvSpPr txBox="1"/>
          <p:nvPr/>
        </p:nvSpPr>
        <p:spPr>
          <a:xfrm>
            <a:off x="4925985" y="1939927"/>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200</a:t>
            </a:r>
          </a:p>
        </p:txBody>
      </p:sp>
      <p:sp>
        <p:nvSpPr>
          <p:cNvPr id="195" name="TextBox 194"/>
          <p:cNvSpPr txBox="1"/>
          <p:nvPr/>
        </p:nvSpPr>
        <p:spPr>
          <a:xfrm>
            <a:off x="6236540" y="5661645"/>
            <a:ext cx="1005083"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Domain 300</a:t>
            </a:r>
            <a:endParaRPr lang="en-US" sz="1400" b="1" dirty="0">
              <a:latin typeface="Arial" panose="020B0604020202020204" pitchFamily="34" charset="0"/>
              <a:cs typeface="Arial" panose="020B0604020202020204" pitchFamily="34" charset="0"/>
            </a:endParaRPr>
          </a:p>
        </p:txBody>
      </p:sp>
      <p:sp>
        <p:nvSpPr>
          <p:cNvPr id="199" name="TextBox 198"/>
          <p:cNvSpPr txBox="1"/>
          <p:nvPr/>
        </p:nvSpPr>
        <p:spPr>
          <a:xfrm>
            <a:off x="781402" y="1714890"/>
            <a:ext cx="383438" cy="307777"/>
          </a:xfrm>
          <a:prstGeom prst="rect">
            <a:avLst/>
          </a:prstGeom>
          <a:noFill/>
        </p:spPr>
        <p:txBody>
          <a:bodyPr wrap="none" rtlCol="0">
            <a:spAutoFit/>
          </a:bodyPr>
          <a:lstStyle/>
          <a:p>
            <a:r>
              <a:rPr lang="en-US" sz="1400" b="1" dirty="0" smtClean="0"/>
              <a:t>95</a:t>
            </a:r>
            <a:endParaRPr lang="en-US" sz="1400" b="1" dirty="0"/>
          </a:p>
        </p:txBody>
      </p:sp>
      <p:sp>
        <p:nvSpPr>
          <p:cNvPr id="200" name="TextBox 199"/>
          <p:cNvSpPr txBox="1"/>
          <p:nvPr/>
        </p:nvSpPr>
        <p:spPr>
          <a:xfrm>
            <a:off x="7947494" y="4965710"/>
            <a:ext cx="830677" cy="523220"/>
          </a:xfrm>
          <a:prstGeom prst="rect">
            <a:avLst/>
          </a:prstGeom>
          <a:noFill/>
        </p:spPr>
        <p:txBody>
          <a:bodyPr wrap="none" rtlCol="0">
            <a:spAutoFit/>
          </a:bodyPr>
          <a:lstStyle/>
          <a:p>
            <a:r>
              <a:rPr lang="en-US" sz="1400" b="1" dirty="0" err="1"/>
              <a:t>t</a:t>
            </a:r>
            <a:r>
              <a:rPr lang="en-US" sz="1400" b="1" dirty="0" err="1" smtClean="0"/>
              <a:t>gt</a:t>
            </a:r>
            <a:endParaRPr lang="en-US" sz="1400" b="1" dirty="0" smtClean="0"/>
          </a:p>
          <a:p>
            <a:r>
              <a:rPr lang="en-US" sz="1400" b="1" dirty="0" smtClean="0"/>
              <a:t>10.0.3.2</a:t>
            </a:r>
            <a:endParaRPr lang="en-US" sz="1400" b="1" dirty="0"/>
          </a:p>
        </p:txBody>
      </p:sp>
      <p:grpSp>
        <p:nvGrpSpPr>
          <p:cNvPr id="201" name="72 Grupo"/>
          <p:cNvGrpSpPr>
            <a:grpSpLocks/>
          </p:cNvGrpSpPr>
          <p:nvPr/>
        </p:nvGrpSpPr>
        <p:grpSpPr bwMode="auto">
          <a:xfrm>
            <a:off x="7587636" y="5103816"/>
            <a:ext cx="419103" cy="357166"/>
            <a:chOff x="3908680" y="4014154"/>
            <a:chExt cx="509436" cy="433857"/>
          </a:xfrm>
        </p:grpSpPr>
        <p:sp>
          <p:nvSpPr>
            <p:cNvPr id="202"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203"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204" name="TextBox 203"/>
          <p:cNvSpPr txBox="1"/>
          <p:nvPr/>
        </p:nvSpPr>
        <p:spPr>
          <a:xfrm>
            <a:off x="7870831" y="5404111"/>
            <a:ext cx="383438" cy="307777"/>
          </a:xfrm>
          <a:prstGeom prst="rect">
            <a:avLst/>
          </a:prstGeom>
          <a:noFill/>
        </p:spPr>
        <p:txBody>
          <a:bodyPr wrap="none" rtlCol="0">
            <a:spAutoFit/>
          </a:bodyPr>
          <a:lstStyle/>
          <a:p>
            <a:r>
              <a:rPr lang="en-US" sz="1400" b="1" dirty="0" smtClean="0"/>
              <a:t>84</a:t>
            </a:r>
            <a:endParaRPr lang="en-US" sz="1400" b="1" dirty="0"/>
          </a:p>
        </p:txBody>
      </p:sp>
      <p:cxnSp>
        <p:nvCxnSpPr>
          <p:cNvPr id="205" name="Straight Connector 204"/>
          <p:cNvCxnSpPr>
            <a:stCxn id="197" idx="3"/>
          </p:cNvCxnSpPr>
          <p:nvPr/>
        </p:nvCxnSpPr>
        <p:spPr>
          <a:xfrm>
            <a:off x="1315341" y="2098948"/>
            <a:ext cx="555925" cy="78910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97" idx="4"/>
          </p:cNvCxnSpPr>
          <p:nvPr/>
        </p:nvCxnSpPr>
        <p:spPr>
          <a:xfrm>
            <a:off x="1492025" y="1953221"/>
            <a:ext cx="1134690" cy="5005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152" idx="4"/>
          </p:cNvCxnSpPr>
          <p:nvPr/>
        </p:nvCxnSpPr>
        <p:spPr>
          <a:xfrm>
            <a:off x="4693978" y="2354764"/>
            <a:ext cx="966359" cy="52428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67" idx="4"/>
          </p:cNvCxnSpPr>
          <p:nvPr/>
        </p:nvCxnSpPr>
        <p:spPr>
          <a:xfrm flipV="1">
            <a:off x="4273229" y="2879047"/>
            <a:ext cx="1387108" cy="18685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endCxn id="152" idx="4"/>
          </p:cNvCxnSpPr>
          <p:nvPr/>
        </p:nvCxnSpPr>
        <p:spPr>
          <a:xfrm flipH="1" flipV="1">
            <a:off x="4693978" y="2354764"/>
            <a:ext cx="430648" cy="82519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endCxn id="167" idx="4"/>
          </p:cNvCxnSpPr>
          <p:nvPr/>
        </p:nvCxnSpPr>
        <p:spPr>
          <a:xfrm flipH="1" flipV="1">
            <a:off x="4273229" y="3065900"/>
            <a:ext cx="851397" cy="1140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stCxn id="202" idx="2"/>
          </p:cNvCxnSpPr>
          <p:nvPr/>
        </p:nvCxnSpPr>
        <p:spPr>
          <a:xfrm flipH="1" flipV="1">
            <a:off x="6768380" y="4658264"/>
            <a:ext cx="819104" cy="6574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994134" y="1282174"/>
            <a:ext cx="830677" cy="523220"/>
          </a:xfrm>
          <a:prstGeom prst="rect">
            <a:avLst/>
          </a:prstGeom>
          <a:noFill/>
        </p:spPr>
        <p:txBody>
          <a:bodyPr wrap="none" rtlCol="0">
            <a:spAutoFit/>
          </a:bodyPr>
          <a:lstStyle/>
          <a:p>
            <a:r>
              <a:rPr lang="en-US" sz="1400" b="1" dirty="0" err="1" smtClean="0"/>
              <a:t>src</a:t>
            </a:r>
            <a:endParaRPr lang="en-US" sz="1400" b="1" dirty="0" smtClean="0"/>
          </a:p>
          <a:p>
            <a:r>
              <a:rPr lang="en-US" sz="1400" b="1" dirty="0" smtClean="0"/>
              <a:t>10.0.1.3</a:t>
            </a:r>
            <a:endParaRPr lang="en-US" sz="1400" b="1" dirty="0"/>
          </a:p>
        </p:txBody>
      </p:sp>
      <p:grpSp>
        <p:nvGrpSpPr>
          <p:cNvPr id="196" name="72 Grupo"/>
          <p:cNvGrpSpPr>
            <a:grpSpLocks/>
          </p:cNvGrpSpPr>
          <p:nvPr/>
        </p:nvGrpSpPr>
        <p:grpSpPr bwMode="auto">
          <a:xfrm>
            <a:off x="1138810" y="1741367"/>
            <a:ext cx="419103" cy="357166"/>
            <a:chOff x="3908680" y="4014154"/>
            <a:chExt cx="509436" cy="433857"/>
          </a:xfrm>
        </p:grpSpPr>
        <p:sp>
          <p:nvSpPr>
            <p:cNvPr id="197"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98"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63" name="72 Grupo"/>
          <p:cNvGrpSpPr>
            <a:grpSpLocks/>
          </p:cNvGrpSpPr>
          <p:nvPr/>
        </p:nvGrpSpPr>
        <p:grpSpPr bwMode="auto">
          <a:xfrm>
            <a:off x="4948095" y="3113834"/>
            <a:ext cx="419103" cy="357166"/>
            <a:chOff x="3908680" y="4014154"/>
            <a:chExt cx="509436" cy="433857"/>
          </a:xfrm>
        </p:grpSpPr>
        <p:sp>
          <p:nvSpPr>
            <p:cNvPr id="164"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5"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66" name="72 Grupo"/>
          <p:cNvGrpSpPr>
            <a:grpSpLocks/>
          </p:cNvGrpSpPr>
          <p:nvPr/>
        </p:nvGrpSpPr>
        <p:grpSpPr bwMode="auto">
          <a:xfrm>
            <a:off x="3920014" y="2854046"/>
            <a:ext cx="419103" cy="357166"/>
            <a:chOff x="3908680" y="4014154"/>
            <a:chExt cx="509436" cy="433857"/>
          </a:xfrm>
        </p:grpSpPr>
        <p:sp>
          <p:nvSpPr>
            <p:cNvPr id="167"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68"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grpSp>
        <p:nvGrpSpPr>
          <p:cNvPr id="151" name="72 Grupo"/>
          <p:cNvGrpSpPr>
            <a:grpSpLocks/>
          </p:cNvGrpSpPr>
          <p:nvPr/>
        </p:nvGrpSpPr>
        <p:grpSpPr bwMode="auto">
          <a:xfrm>
            <a:off x="4340763" y="2142910"/>
            <a:ext cx="419103" cy="357166"/>
            <a:chOff x="3908680" y="4014154"/>
            <a:chExt cx="509436" cy="433857"/>
          </a:xfrm>
        </p:grpSpPr>
        <p:sp>
          <p:nvSpPr>
            <p:cNvPr id="152" name="52 Cubo"/>
            <p:cNvSpPr/>
            <p:nvPr/>
          </p:nvSpPr>
          <p:spPr bwMode="auto">
            <a:xfrm>
              <a:off x="3908495" y="4014633"/>
              <a:ext cx="509432" cy="433883"/>
            </a:xfrm>
            <a:prstGeom prst="cube">
              <a:avLst>
                <a:gd name="adj" fmla="val 18403"/>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00B050"/>
              </a:solidFill>
              <a:prstDash val="solid"/>
            </a:ln>
            <a:effectLst>
              <a:outerShdw blurRad="40000" dist="20000" dir="5400000" rotWithShape="0">
                <a:srgbClr val="000000">
                  <a:alpha val="38000"/>
                </a:srgbClr>
              </a:outerShdw>
            </a:effectLst>
          </p:spPr>
          <p:txBody>
            <a:bodyPr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buClrTx/>
                <a:buSzTx/>
                <a:buFontTx/>
                <a:buNone/>
                <a:defRPr/>
              </a:pPr>
              <a:endParaRPr lang="en-US" sz="1200" b="1">
                <a:solidFill>
                  <a:prstClr val="black"/>
                </a:solidFill>
                <a:latin typeface="Arial" panose="020B0604020202020204" pitchFamily="34" charset="0"/>
                <a:cs typeface="Arial" panose="020B0604020202020204" pitchFamily="34" charset="0"/>
              </a:endParaRPr>
            </a:p>
          </p:txBody>
        </p:sp>
        <p:sp>
          <p:nvSpPr>
            <p:cNvPr id="153" name="Freeform 863"/>
            <p:cNvSpPr>
              <a:spLocks/>
            </p:cNvSpPr>
            <p:nvPr/>
          </p:nvSpPr>
          <p:spPr bwMode="auto">
            <a:xfrm>
              <a:off x="3989541" y="4143833"/>
              <a:ext cx="266294" cy="252617"/>
            </a:xfrm>
            <a:custGeom>
              <a:avLst/>
              <a:gdLst>
                <a:gd name="T0" fmla="*/ 2147483647 w 337"/>
                <a:gd name="T1" fmla="*/ 0 h 323"/>
                <a:gd name="T2" fmla="*/ 2147483647 w 337"/>
                <a:gd name="T3" fmla="*/ 2147483647 h 323"/>
                <a:gd name="T4" fmla="*/ 2147483647 w 337"/>
                <a:gd name="T5" fmla="*/ 2147483647 h 323"/>
                <a:gd name="T6" fmla="*/ 2147483647 w 337"/>
                <a:gd name="T7" fmla="*/ 2147483647 h 323"/>
                <a:gd name="T8" fmla="*/ 2147483647 w 337"/>
                <a:gd name="T9" fmla="*/ 2147483647 h 323"/>
                <a:gd name="T10" fmla="*/ 2147483647 w 337"/>
                <a:gd name="T11" fmla="*/ 2147483647 h 323"/>
                <a:gd name="T12" fmla="*/ 2147483647 w 337"/>
                <a:gd name="T13" fmla="*/ 0 h 323"/>
                <a:gd name="T14" fmla="*/ 2147483647 w 337"/>
                <a:gd name="T15" fmla="*/ 2147483647 h 323"/>
                <a:gd name="T16" fmla="*/ 2147483647 w 337"/>
                <a:gd name="T17" fmla="*/ 2147483647 h 323"/>
                <a:gd name="T18" fmla="*/ 2147483647 w 337"/>
                <a:gd name="T19" fmla="*/ 2147483647 h 323"/>
                <a:gd name="T20" fmla="*/ 2147483647 w 337"/>
                <a:gd name="T21" fmla="*/ 2147483647 h 323"/>
                <a:gd name="T22" fmla="*/ 2147483647 w 337"/>
                <a:gd name="T23" fmla="*/ 2147483647 h 323"/>
                <a:gd name="T24" fmla="*/ 2147483647 w 337"/>
                <a:gd name="T25" fmla="*/ 2147483647 h 323"/>
                <a:gd name="T26" fmla="*/ 2147483647 w 337"/>
                <a:gd name="T27" fmla="*/ 2147483647 h 323"/>
                <a:gd name="T28" fmla="*/ 2147483647 w 337"/>
                <a:gd name="T29" fmla="*/ 2147483647 h 323"/>
                <a:gd name="T30" fmla="*/ 2147483647 w 337"/>
                <a:gd name="T31" fmla="*/ 2147483647 h 323"/>
                <a:gd name="T32" fmla="*/ 2147483647 w 337"/>
                <a:gd name="T33" fmla="*/ 2147483647 h 323"/>
                <a:gd name="T34" fmla="*/ 2147483647 w 337"/>
                <a:gd name="T35" fmla="*/ 2147483647 h 323"/>
                <a:gd name="T36" fmla="*/ 2147483647 w 337"/>
                <a:gd name="T37" fmla="*/ 2147483647 h 323"/>
                <a:gd name="T38" fmla="*/ 2147483647 w 337"/>
                <a:gd name="T39" fmla="*/ 2147483647 h 323"/>
                <a:gd name="T40" fmla="*/ 2147483647 w 337"/>
                <a:gd name="T41" fmla="*/ 2147483647 h 323"/>
                <a:gd name="T42" fmla="*/ 2147483647 w 337"/>
                <a:gd name="T43" fmla="*/ 2147483647 h 323"/>
                <a:gd name="T44" fmla="*/ 2147483647 w 337"/>
                <a:gd name="T45" fmla="*/ 2147483647 h 323"/>
                <a:gd name="T46" fmla="*/ 0 w 337"/>
                <a:gd name="T47" fmla="*/ 2147483647 h 323"/>
                <a:gd name="T48" fmla="*/ 2147483647 w 337"/>
                <a:gd name="T49" fmla="*/ 2147483647 h 323"/>
                <a:gd name="T50" fmla="*/ 2147483647 w 337"/>
                <a:gd name="T51" fmla="*/ 2147483647 h 323"/>
                <a:gd name="T52" fmla="*/ 2147483647 w 337"/>
                <a:gd name="T53" fmla="*/ 2147483647 h 323"/>
                <a:gd name="T54" fmla="*/ 2147483647 w 337"/>
                <a:gd name="T55" fmla="*/ 2147483647 h 323"/>
                <a:gd name="T56" fmla="*/ 2147483647 w 337"/>
                <a:gd name="T57" fmla="*/ 2147483647 h 323"/>
                <a:gd name="T58" fmla="*/ 2147483647 w 337"/>
                <a:gd name="T59" fmla="*/ 2147483647 h 323"/>
                <a:gd name="T60" fmla="*/ 2147483647 w 337"/>
                <a:gd name="T61" fmla="*/ 2147483647 h 323"/>
                <a:gd name="T62" fmla="*/ 0 w 337"/>
                <a:gd name="T63" fmla="*/ 2147483647 h 323"/>
                <a:gd name="T64" fmla="*/ 2147483647 w 337"/>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23"/>
                <a:gd name="T101" fmla="*/ 337 w 337"/>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23">
                  <a:moveTo>
                    <a:pt x="49" y="0"/>
                  </a:moveTo>
                  <a:lnTo>
                    <a:pt x="49" y="38"/>
                  </a:lnTo>
                  <a:lnTo>
                    <a:pt x="126" y="38"/>
                  </a:lnTo>
                  <a:lnTo>
                    <a:pt x="168" y="126"/>
                  </a:lnTo>
                  <a:lnTo>
                    <a:pt x="211" y="38"/>
                  </a:lnTo>
                  <a:lnTo>
                    <a:pt x="288" y="38"/>
                  </a:lnTo>
                  <a:lnTo>
                    <a:pt x="288" y="0"/>
                  </a:lnTo>
                  <a:lnTo>
                    <a:pt x="337" y="49"/>
                  </a:lnTo>
                  <a:lnTo>
                    <a:pt x="288" y="98"/>
                  </a:lnTo>
                  <a:lnTo>
                    <a:pt x="288" y="63"/>
                  </a:lnTo>
                  <a:lnTo>
                    <a:pt x="232" y="63"/>
                  </a:lnTo>
                  <a:lnTo>
                    <a:pt x="186" y="161"/>
                  </a:lnTo>
                  <a:lnTo>
                    <a:pt x="232" y="260"/>
                  </a:lnTo>
                  <a:lnTo>
                    <a:pt x="288" y="260"/>
                  </a:lnTo>
                  <a:lnTo>
                    <a:pt x="288" y="225"/>
                  </a:lnTo>
                  <a:lnTo>
                    <a:pt x="337" y="274"/>
                  </a:lnTo>
                  <a:lnTo>
                    <a:pt x="288" y="323"/>
                  </a:lnTo>
                  <a:lnTo>
                    <a:pt x="288" y="288"/>
                  </a:lnTo>
                  <a:lnTo>
                    <a:pt x="211" y="288"/>
                  </a:lnTo>
                  <a:lnTo>
                    <a:pt x="168" y="196"/>
                  </a:lnTo>
                  <a:lnTo>
                    <a:pt x="126" y="288"/>
                  </a:lnTo>
                  <a:lnTo>
                    <a:pt x="49" y="288"/>
                  </a:lnTo>
                  <a:lnTo>
                    <a:pt x="49" y="323"/>
                  </a:lnTo>
                  <a:lnTo>
                    <a:pt x="0" y="274"/>
                  </a:lnTo>
                  <a:lnTo>
                    <a:pt x="49" y="225"/>
                  </a:lnTo>
                  <a:lnTo>
                    <a:pt x="49" y="260"/>
                  </a:lnTo>
                  <a:lnTo>
                    <a:pt x="102" y="260"/>
                  </a:lnTo>
                  <a:lnTo>
                    <a:pt x="151" y="161"/>
                  </a:lnTo>
                  <a:lnTo>
                    <a:pt x="102" y="63"/>
                  </a:lnTo>
                  <a:lnTo>
                    <a:pt x="49" y="63"/>
                  </a:lnTo>
                  <a:lnTo>
                    <a:pt x="49" y="98"/>
                  </a:lnTo>
                  <a:lnTo>
                    <a:pt x="0" y="49"/>
                  </a:lnTo>
                  <a:lnTo>
                    <a:pt x="49" y="0"/>
                  </a:lnTo>
                  <a:close/>
                </a:path>
              </a:pathLst>
            </a:custGeom>
            <a:solidFill>
              <a:srgbClr val="00B050"/>
            </a:solidFill>
            <a:ln w="19050">
              <a:solidFill>
                <a:srgbClr val="00B050"/>
              </a:solidFill>
              <a:round/>
              <a:headEnd/>
              <a:tailEnd/>
            </a:ln>
          </p:spPr>
          <p:txBody>
            <a:bodyPr/>
            <a:lstStyle/>
            <a:p>
              <a:pPr algn="l" fontAlgn="auto">
                <a:spcBef>
                  <a:spcPts val="0"/>
                </a:spcBef>
                <a:spcAft>
                  <a:spcPts val="0"/>
                </a:spcAft>
                <a:buClrTx/>
                <a:buSzTx/>
                <a:buFontTx/>
                <a:buNone/>
                <a:defRPr/>
              </a:pPr>
              <a:endParaRPr lang="en-US" sz="1600" b="1" kern="0">
                <a:solidFill>
                  <a:prstClr val="black"/>
                </a:solidFill>
                <a:latin typeface="Arial" panose="020B0604020202020204" pitchFamily="34" charset="0"/>
                <a:cs typeface="Arial" panose="020B0604020202020204" pitchFamily="34" charset="0"/>
              </a:endParaRPr>
            </a:p>
          </p:txBody>
        </p:sp>
      </p:grpSp>
      <p:sp>
        <p:nvSpPr>
          <p:cNvPr id="213" name="TextBox 212"/>
          <p:cNvSpPr txBox="1"/>
          <p:nvPr/>
        </p:nvSpPr>
        <p:spPr>
          <a:xfrm>
            <a:off x="1253183" y="2421311"/>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5,7</a:t>
            </a:r>
            <a:endParaRPr lang="en-US" sz="1400" b="1" dirty="0">
              <a:solidFill>
                <a:srgbClr val="FF0000"/>
              </a:solidFill>
              <a:cs typeface="Arial" panose="020B0604020202020204" pitchFamily="34" charset="0"/>
            </a:endParaRPr>
          </a:p>
        </p:txBody>
      </p:sp>
      <p:sp>
        <p:nvSpPr>
          <p:cNvPr id="214" name="TextBox 213"/>
          <p:cNvSpPr txBox="1"/>
          <p:nvPr/>
        </p:nvSpPr>
        <p:spPr>
          <a:xfrm>
            <a:off x="1966389" y="1978234"/>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1,3,6</a:t>
            </a:r>
            <a:endParaRPr lang="en-US" sz="1400" b="1" dirty="0">
              <a:solidFill>
                <a:srgbClr val="FF0000"/>
              </a:solidFill>
              <a:cs typeface="Arial" panose="020B0604020202020204" pitchFamily="34" charset="0"/>
            </a:endParaRPr>
          </a:p>
        </p:txBody>
      </p:sp>
      <p:sp>
        <p:nvSpPr>
          <p:cNvPr id="215" name="TextBox 214"/>
          <p:cNvSpPr txBox="1"/>
          <p:nvPr/>
        </p:nvSpPr>
        <p:spPr>
          <a:xfrm>
            <a:off x="6824088" y="4933573"/>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1,6</a:t>
            </a:r>
            <a:endParaRPr lang="en-US" sz="1400" b="1" dirty="0">
              <a:solidFill>
                <a:srgbClr val="FF0000"/>
              </a:solidFill>
              <a:cs typeface="Arial" panose="020B0604020202020204" pitchFamily="34" charset="0"/>
            </a:endParaRPr>
          </a:p>
        </p:txBody>
      </p:sp>
      <p:sp>
        <p:nvSpPr>
          <p:cNvPr id="217" name="TextBox 216"/>
          <p:cNvSpPr txBox="1"/>
          <p:nvPr/>
        </p:nvSpPr>
        <p:spPr>
          <a:xfrm>
            <a:off x="4294589" y="2543439"/>
            <a:ext cx="582211" cy="307777"/>
          </a:xfrm>
          <a:prstGeom prst="rect">
            <a:avLst/>
          </a:prstGeom>
          <a:noFill/>
        </p:spPr>
        <p:txBody>
          <a:bodyPr wrap="none" rtlCol="0">
            <a:spAutoFit/>
          </a:bodyPr>
          <a:lstStyle/>
          <a:p>
            <a:r>
              <a:rPr lang="en-US" sz="1400" b="1" dirty="0" smtClean="0">
                <a:solidFill>
                  <a:srgbClr val="0000CC"/>
                </a:solidFill>
                <a:ea typeface="Cambria Math"/>
                <a:cs typeface="Arial" panose="020B0604020202020204" pitchFamily="34" charset="0"/>
              </a:rPr>
              <a:t>1</a:t>
            </a:r>
            <a:r>
              <a:rPr lang="en-US" sz="1400" b="1" dirty="0" smtClean="0">
                <a:solidFill>
                  <a:srgbClr val="FF0000"/>
                </a:solidFill>
                <a:ea typeface="Cambria Math"/>
                <a:cs typeface="Arial" panose="020B0604020202020204" pitchFamily="34" charset="0"/>
              </a:rPr>
              <a:t>,2,4</a:t>
            </a:r>
            <a:endParaRPr lang="en-US" sz="1400" b="1" dirty="0">
              <a:solidFill>
                <a:srgbClr val="FF0000"/>
              </a:solidFill>
              <a:cs typeface="Arial" panose="020B0604020202020204" pitchFamily="34" charset="0"/>
            </a:endParaRPr>
          </a:p>
        </p:txBody>
      </p:sp>
      <p:sp>
        <p:nvSpPr>
          <p:cNvPr id="218" name="TextBox 217"/>
          <p:cNvSpPr txBox="1"/>
          <p:nvPr/>
        </p:nvSpPr>
        <p:spPr>
          <a:xfrm>
            <a:off x="4405926" y="2756034"/>
            <a:ext cx="582211"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2,3,8</a:t>
            </a:r>
            <a:endParaRPr lang="en-US" sz="1400" b="1" dirty="0">
              <a:solidFill>
                <a:srgbClr val="FF0000"/>
              </a:solidFill>
              <a:cs typeface="Arial" panose="020B0604020202020204" pitchFamily="34" charset="0"/>
            </a:endParaRPr>
          </a:p>
        </p:txBody>
      </p:sp>
      <p:sp>
        <p:nvSpPr>
          <p:cNvPr id="219" name="TextBox 218"/>
          <p:cNvSpPr txBox="1"/>
          <p:nvPr/>
        </p:nvSpPr>
        <p:spPr>
          <a:xfrm>
            <a:off x="4470550" y="3151001"/>
            <a:ext cx="397545" cy="215444"/>
          </a:xfrm>
          <a:prstGeom prst="rect">
            <a:avLst/>
          </a:prstGeom>
          <a:solidFill>
            <a:schemeClr val="bg1"/>
          </a:solidFill>
        </p:spPr>
        <p:txBody>
          <a:bodyPr wrap="none" lIns="0" tIns="0" rIns="0" bIns="0" rtlCol="0">
            <a:spAutoFit/>
          </a:bodyPr>
          <a:lstStyle/>
          <a:p>
            <a:r>
              <a:rPr lang="en-US" sz="1400" b="1" dirty="0" smtClean="0">
                <a:solidFill>
                  <a:srgbClr val="FF0000"/>
                </a:solidFill>
                <a:ea typeface="Cambria Math"/>
                <a:cs typeface="Arial" panose="020B0604020202020204" pitchFamily="34" charset="0"/>
              </a:rPr>
              <a:t>1,3,6</a:t>
            </a:r>
            <a:endParaRPr lang="en-US" sz="1400" b="1" dirty="0">
              <a:solidFill>
                <a:srgbClr val="FF0000"/>
              </a:solidFill>
              <a:cs typeface="Arial" panose="020B0604020202020204" pitchFamily="34" charset="0"/>
            </a:endParaRPr>
          </a:p>
        </p:txBody>
      </p:sp>
      <p:sp>
        <p:nvSpPr>
          <p:cNvPr id="220" name="TextBox 219"/>
          <p:cNvSpPr txBox="1"/>
          <p:nvPr/>
        </p:nvSpPr>
        <p:spPr>
          <a:xfrm>
            <a:off x="3575524" y="3288577"/>
            <a:ext cx="830677" cy="307777"/>
          </a:xfrm>
          <a:prstGeom prst="rect">
            <a:avLst/>
          </a:prstGeom>
          <a:noFill/>
        </p:spPr>
        <p:txBody>
          <a:bodyPr wrap="none" rtlCol="0">
            <a:spAutoFit/>
          </a:bodyPr>
          <a:lstStyle/>
          <a:p>
            <a:r>
              <a:rPr lang="en-US" sz="1400" b="1" dirty="0" smtClean="0"/>
              <a:t>10.0.2.2</a:t>
            </a:r>
            <a:endParaRPr lang="en-US" sz="1400" b="1" dirty="0"/>
          </a:p>
        </p:txBody>
      </p:sp>
      <p:sp>
        <p:nvSpPr>
          <p:cNvPr id="221" name="TextBox 220"/>
          <p:cNvSpPr txBox="1"/>
          <p:nvPr/>
        </p:nvSpPr>
        <p:spPr>
          <a:xfrm>
            <a:off x="4426549" y="3507903"/>
            <a:ext cx="830677" cy="307777"/>
          </a:xfrm>
          <a:prstGeom prst="rect">
            <a:avLst/>
          </a:prstGeom>
          <a:noFill/>
        </p:spPr>
        <p:txBody>
          <a:bodyPr wrap="none" rtlCol="0">
            <a:spAutoFit/>
          </a:bodyPr>
          <a:lstStyle/>
          <a:p>
            <a:r>
              <a:rPr lang="en-US" sz="1400" b="1" dirty="0" smtClean="0"/>
              <a:t>10.0.2.3</a:t>
            </a:r>
            <a:endParaRPr lang="en-US" sz="1400" b="1" dirty="0"/>
          </a:p>
        </p:txBody>
      </p:sp>
      <p:sp>
        <p:nvSpPr>
          <p:cNvPr id="222" name="TextBox 221"/>
          <p:cNvSpPr txBox="1"/>
          <p:nvPr/>
        </p:nvSpPr>
        <p:spPr>
          <a:xfrm>
            <a:off x="6087673" y="2658680"/>
            <a:ext cx="830677" cy="307777"/>
          </a:xfrm>
          <a:prstGeom prst="rect">
            <a:avLst/>
          </a:prstGeom>
          <a:noFill/>
        </p:spPr>
        <p:txBody>
          <a:bodyPr wrap="none" rtlCol="0">
            <a:spAutoFit/>
          </a:bodyPr>
          <a:lstStyle/>
          <a:p>
            <a:r>
              <a:rPr lang="en-US" sz="1400" b="1" dirty="0" smtClean="0"/>
              <a:t>10.0.2.4</a:t>
            </a:r>
            <a:endParaRPr lang="en-US" sz="1400" b="1" dirty="0"/>
          </a:p>
        </p:txBody>
      </p:sp>
      <p:sp>
        <p:nvSpPr>
          <p:cNvPr id="223" name="TextBox 222"/>
          <p:cNvSpPr txBox="1"/>
          <p:nvPr/>
        </p:nvSpPr>
        <p:spPr>
          <a:xfrm>
            <a:off x="4021297" y="1843696"/>
            <a:ext cx="830677" cy="307777"/>
          </a:xfrm>
          <a:prstGeom prst="rect">
            <a:avLst/>
          </a:prstGeom>
          <a:noFill/>
        </p:spPr>
        <p:txBody>
          <a:bodyPr wrap="none" rtlCol="0">
            <a:spAutoFit/>
          </a:bodyPr>
          <a:lstStyle/>
          <a:p>
            <a:r>
              <a:rPr lang="en-US" sz="1400" b="1" dirty="0" smtClean="0"/>
              <a:t>10.0.2.1</a:t>
            </a:r>
            <a:endParaRPr lang="en-US" sz="1400" b="1" dirty="0"/>
          </a:p>
        </p:txBody>
      </p:sp>
      <p:graphicFrame>
        <p:nvGraphicFramePr>
          <p:cNvPr id="224" name="4 Tabla"/>
          <p:cNvGraphicFramePr>
            <a:graphicFrameLocks noGrp="1"/>
          </p:cNvGraphicFramePr>
          <p:nvPr>
            <p:extLst/>
          </p:nvPr>
        </p:nvGraphicFramePr>
        <p:xfrm>
          <a:off x="514914" y="4597807"/>
          <a:ext cx="2443458" cy="952500"/>
        </p:xfrm>
        <a:graphic>
          <a:graphicData uri="http://schemas.openxmlformats.org/drawingml/2006/table">
            <a:tbl>
              <a:tblPr/>
              <a:tblGrid>
                <a:gridCol w="523218"/>
                <a:gridCol w="182880"/>
                <a:gridCol w="182880"/>
                <a:gridCol w="182880"/>
                <a:gridCol w="182880"/>
                <a:gridCol w="182880"/>
                <a:gridCol w="182880"/>
                <a:gridCol w="182880"/>
                <a:gridCol w="182880"/>
                <a:gridCol w="457200"/>
              </a:tblGrid>
              <a:tr h="190500">
                <a:tc>
                  <a:txBody>
                    <a:bodyPr/>
                    <a:lstStyle/>
                    <a:p>
                      <a:pPr algn="ctr" fontAlgn="b"/>
                      <a:r>
                        <a:rPr lang="es-ES" sz="800" b="0" i="0" u="none" strike="noStrike" dirty="0" smtClean="0">
                          <a:solidFill>
                            <a:srgbClr val="000000"/>
                          </a:solidFill>
                          <a:latin typeface="Arial" pitchFamily="34" charset="0"/>
                          <a:cs typeface="Arial" pitchFamily="34" charset="0"/>
                        </a:rPr>
                        <a:t>Link</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tcPr>
                </a:tc>
                <a:tc>
                  <a:txBody>
                    <a:bodyPr/>
                    <a:lstStyle/>
                    <a:p>
                      <a:pPr algn="ctr" fontAlgn="b"/>
                      <a:r>
                        <a:rPr lang="es-ES" sz="800" b="0" i="0" u="none" strike="noStrike" dirty="0" smtClean="0">
                          <a:solidFill>
                            <a:srgbClr val="000000"/>
                          </a:solidFill>
                          <a:latin typeface="Arial" pitchFamily="34" charset="0"/>
                          <a:cs typeface="Arial" pitchFamily="34" charset="0"/>
                        </a:rPr>
                        <a:t>8</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7</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6</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5</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4</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3</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smtClean="0">
                          <a:solidFill>
                            <a:srgbClr val="000000"/>
                          </a:solidFill>
                          <a:latin typeface="Arial" pitchFamily="34" charset="0"/>
                          <a:cs typeface="Arial" pitchFamily="34" charset="0"/>
                        </a:rPr>
                        <a:t>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solidFill>
                        <a:schemeClr val="bg1">
                          <a:lumMod val="50000"/>
                        </a:schemeClr>
                      </a:solidFill>
                      <a:prstDash val="sysDash"/>
                      <a:round/>
                      <a:headEnd type="none" w="med" len="med"/>
                      <a:tailEnd type="none" w="med" len="med"/>
                    </a:lnB>
                  </a:tcPr>
                </a:tc>
                <a:tc>
                  <a:txBody>
                    <a:bodyPr/>
                    <a:lstStyle/>
                    <a:p>
                      <a:pPr algn="ctr" fontAlgn="b"/>
                      <a:r>
                        <a:rPr lang="es-ES" sz="800" b="0" i="0" u="none" strike="noStrike" dirty="0" err="1" smtClean="0">
                          <a:solidFill>
                            <a:srgbClr val="000000"/>
                          </a:solidFill>
                          <a:latin typeface="Arial" pitchFamily="34" charset="0"/>
                          <a:cs typeface="Arial" pitchFamily="34" charset="0"/>
                        </a:rPr>
                        <a:t>Spectrum</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1.1 – 2.1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0xCE</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1.2 – 2.2</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0x6F</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2.3</a:t>
                      </a:r>
                      <a:r>
                        <a:rPr lang="es-ES" sz="800" b="0" i="0" u="none" strike="noStrike" baseline="0" dirty="0" smtClean="0">
                          <a:solidFill>
                            <a:srgbClr val="000000"/>
                          </a:solidFill>
                          <a:latin typeface="Arial" pitchFamily="34" charset="0"/>
                          <a:cs typeface="Arial" pitchFamily="34" charset="0"/>
                        </a:rPr>
                        <a:t> – 3.1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smtClean="0">
                          <a:solidFill>
                            <a:srgbClr val="000000"/>
                          </a:solidFill>
                          <a:latin typeface="Arial" pitchFamily="34" charset="0"/>
                          <a:cs typeface="Arial" pitchFamily="34" charset="0"/>
                        </a:rPr>
                        <a:t>0xDC</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90500">
                <a:tc>
                  <a:txBody>
                    <a:bodyPr/>
                    <a:lstStyle/>
                    <a:p>
                      <a:pPr algn="l" fontAlgn="b"/>
                      <a:r>
                        <a:rPr lang="es-ES" sz="800" b="0" i="0" u="none" strike="noStrike" dirty="0" smtClean="0">
                          <a:solidFill>
                            <a:srgbClr val="000000"/>
                          </a:solidFill>
                          <a:latin typeface="Arial" pitchFamily="34" charset="0"/>
                          <a:cs typeface="Arial" pitchFamily="34" charset="0"/>
                        </a:rPr>
                        <a:t>2.4</a:t>
                      </a:r>
                      <a:r>
                        <a:rPr lang="es-ES" sz="800" b="0" i="0" u="none" strike="noStrike" baseline="0" dirty="0" smtClean="0">
                          <a:solidFill>
                            <a:srgbClr val="000000"/>
                          </a:solidFill>
                          <a:latin typeface="Arial" pitchFamily="34" charset="0"/>
                          <a:cs typeface="Arial" pitchFamily="34" charset="0"/>
                        </a:rPr>
                        <a:t> – 3.1</a:t>
                      </a:r>
                      <a:endParaRPr lang="es-ES" sz="800" b="0" i="0" u="none" strike="noStrike" dirty="0">
                        <a:solidFill>
                          <a:srgbClr val="000000"/>
                        </a:solidFill>
                        <a:latin typeface="Arial" pitchFamily="34" charset="0"/>
                        <a:cs typeface="Arial" pitchFamily="34" charset="0"/>
                      </a:endParaRPr>
                    </a:p>
                  </a:txBody>
                  <a:tcPr marL="9525" marR="9525" marT="9525" marB="0" anchor="ctr">
                    <a:lnL>
                      <a:noFill/>
                    </a:lnL>
                    <a:lnR w="12700" cap="flat" cmpd="sng" algn="ctr">
                      <a:solidFill>
                        <a:schemeClr val="bg1">
                          <a:lumMod val="50000"/>
                        </a:schemeClr>
                      </a:solidFill>
                      <a:prstDash val="sysDash"/>
                      <a:round/>
                      <a:headEnd type="none" w="med" len="med"/>
                      <a:tailEnd type="none" w="med" len="med"/>
                    </a:lnR>
                    <a:lnT>
                      <a:noFill/>
                    </a:lnT>
                    <a:lnB>
                      <a:noFill/>
                    </a:lnB>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ln>
                            <a:solidFill>
                              <a:schemeClr val="accent1"/>
                            </a:solidFill>
                          </a:ln>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no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4A7EBB"/>
                    </a:solidFill>
                  </a:tcPr>
                </a:tc>
                <a:tc>
                  <a:txBody>
                    <a:bodyPr/>
                    <a:lstStyle/>
                    <a:p>
                      <a:pPr algn="ctr" fontAlgn="b"/>
                      <a:r>
                        <a:rPr lang="es-ES" sz="800" b="0" i="0" u="none" strike="noStrike" dirty="0" smtClean="0">
                          <a:solidFill>
                            <a:srgbClr val="000000"/>
                          </a:solidFill>
                          <a:latin typeface="Arial" pitchFamily="34" charset="0"/>
                          <a:cs typeface="Arial" pitchFamily="34" charset="0"/>
                        </a:rPr>
                        <a:t>0x3B</a:t>
                      </a:r>
                      <a:endParaRPr lang="es-ES" sz="8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chemeClr val="bg1">
                          <a:lumMod val="50000"/>
                        </a:schemeClr>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89" name="3 CuadroTexto"/>
          <p:cNvSpPr txBox="1"/>
          <p:nvPr/>
        </p:nvSpPr>
        <p:spPr>
          <a:xfrm>
            <a:off x="976934" y="5841395"/>
            <a:ext cx="1702710" cy="246221"/>
          </a:xfrm>
          <a:prstGeom prst="rect">
            <a:avLst/>
          </a:prstGeom>
          <a:noFill/>
        </p:spPr>
        <p:txBody>
          <a:bodyPr wrap="none" rtlCol="0">
            <a:spAutoFit/>
          </a:bodyPr>
          <a:lstStyle/>
          <a:p>
            <a:r>
              <a:rPr lang="en-US" sz="1000" b="1" dirty="0" smtClean="0">
                <a:latin typeface="Arial" pitchFamily="34" charset="0"/>
                <a:cs typeface="Arial" pitchFamily="34" charset="0"/>
              </a:rPr>
              <a:t>Used Frequency Slice (1)</a:t>
            </a:r>
            <a:endParaRPr lang="en-US" sz="1000" b="1" dirty="0">
              <a:latin typeface="Arial" pitchFamily="34" charset="0"/>
              <a:cs typeface="Arial" pitchFamily="34" charset="0"/>
            </a:endParaRPr>
          </a:p>
        </p:txBody>
      </p:sp>
      <p:sp>
        <p:nvSpPr>
          <p:cNvPr id="90" name="3 CuadroTexto"/>
          <p:cNvSpPr txBox="1"/>
          <p:nvPr/>
        </p:nvSpPr>
        <p:spPr>
          <a:xfrm>
            <a:off x="976935" y="6078379"/>
            <a:ext cx="1949573" cy="246221"/>
          </a:xfrm>
          <a:prstGeom prst="rect">
            <a:avLst/>
          </a:prstGeom>
          <a:noFill/>
        </p:spPr>
        <p:txBody>
          <a:bodyPr wrap="none" rtlCol="0">
            <a:spAutoFit/>
          </a:bodyPr>
          <a:lstStyle/>
          <a:p>
            <a:r>
              <a:rPr lang="en-US" sz="1000" b="1" dirty="0" smtClean="0">
                <a:latin typeface="Arial" pitchFamily="34" charset="0"/>
                <a:cs typeface="Arial" pitchFamily="34" charset="0"/>
              </a:rPr>
              <a:t>Available Frequency Slice (0)</a:t>
            </a:r>
            <a:endParaRPr lang="en-US" sz="1000" b="1" dirty="0">
              <a:latin typeface="Arial" pitchFamily="34" charset="0"/>
              <a:cs typeface="Arial" pitchFamily="34" charset="0"/>
            </a:endParaRPr>
          </a:p>
        </p:txBody>
      </p:sp>
      <p:sp>
        <p:nvSpPr>
          <p:cNvPr id="91" name="Freeform 90"/>
          <p:cNvSpPr/>
          <p:nvPr/>
        </p:nvSpPr>
        <p:spPr bwMode="auto">
          <a:xfrm>
            <a:off x="762000" y="1371600"/>
            <a:ext cx="7677500" cy="4307339"/>
          </a:xfrm>
          <a:custGeom>
            <a:avLst/>
            <a:gdLst>
              <a:gd name="connsiteX0" fmla="*/ 6500 w 7885722"/>
              <a:gd name="connsiteY0" fmla="*/ 0 h 4427586"/>
              <a:gd name="connsiteX1" fmla="*/ 237237 w 7885722"/>
              <a:gd name="connsiteY1" fmla="*/ 504202 h 4427586"/>
              <a:gd name="connsiteX2" fmla="*/ 1561835 w 7885722"/>
              <a:gd name="connsiteY2" fmla="*/ 863126 h 4427586"/>
              <a:gd name="connsiteX3" fmla="*/ 2818066 w 7885722"/>
              <a:gd name="connsiteY3" fmla="*/ 871672 h 4427586"/>
              <a:gd name="connsiteX4" fmla="*/ 4065752 w 7885722"/>
              <a:gd name="connsiteY4" fmla="*/ 1264778 h 4427586"/>
              <a:gd name="connsiteX5" fmla="*/ 3339360 w 7885722"/>
              <a:gd name="connsiteY5" fmla="*/ 3085032 h 4427586"/>
              <a:gd name="connsiteX6" fmla="*/ 4493042 w 7885722"/>
              <a:gd name="connsiteY6" fmla="*/ 3683238 h 4427586"/>
              <a:gd name="connsiteX7" fmla="*/ 5680908 w 7885722"/>
              <a:gd name="connsiteY7" fmla="*/ 4418176 h 4427586"/>
              <a:gd name="connsiteX8" fmla="*/ 7150784 w 7885722"/>
              <a:gd name="connsiteY8" fmla="*/ 4119073 h 4427586"/>
              <a:gd name="connsiteX9" fmla="*/ 7885722 w 7885722"/>
              <a:gd name="connsiteY9" fmla="*/ 4418176 h 4427586"/>
              <a:gd name="connsiteX0" fmla="*/ 6500 w 7885722"/>
              <a:gd name="connsiteY0" fmla="*/ 0 h 4427586"/>
              <a:gd name="connsiteX1" fmla="*/ 237237 w 7885722"/>
              <a:gd name="connsiteY1" fmla="*/ 504202 h 4427586"/>
              <a:gd name="connsiteX2" fmla="*/ 1561835 w 7885722"/>
              <a:gd name="connsiteY2" fmla="*/ 863126 h 4427586"/>
              <a:gd name="connsiteX3" fmla="*/ 2818066 w 7885722"/>
              <a:gd name="connsiteY3" fmla="*/ 871672 h 4427586"/>
              <a:gd name="connsiteX4" fmla="*/ 4065752 w 7885722"/>
              <a:gd name="connsiteY4" fmla="*/ 1264778 h 4427586"/>
              <a:gd name="connsiteX5" fmla="*/ 3339360 w 7885722"/>
              <a:gd name="connsiteY5" fmla="*/ 3085032 h 4427586"/>
              <a:gd name="connsiteX6" fmla="*/ 4493042 w 7885722"/>
              <a:gd name="connsiteY6" fmla="*/ 3683238 h 4427586"/>
              <a:gd name="connsiteX7" fmla="*/ 5680908 w 7885722"/>
              <a:gd name="connsiteY7" fmla="*/ 4418176 h 4427586"/>
              <a:gd name="connsiteX8" fmla="*/ 7150784 w 7885722"/>
              <a:gd name="connsiteY8" fmla="*/ 4119073 h 4427586"/>
              <a:gd name="connsiteX9" fmla="*/ 7885722 w 7885722"/>
              <a:gd name="connsiteY9"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4066379 w 7886349"/>
              <a:gd name="connsiteY4" fmla="*/ 1264778 h 4427586"/>
              <a:gd name="connsiteX5" fmla="*/ 3339987 w 7886349"/>
              <a:gd name="connsiteY5" fmla="*/ 3085032 h 4427586"/>
              <a:gd name="connsiteX6" fmla="*/ 4493669 w 7886349"/>
              <a:gd name="connsiteY6" fmla="*/ 3683238 h 4427586"/>
              <a:gd name="connsiteX7" fmla="*/ 5681535 w 7886349"/>
              <a:gd name="connsiteY7" fmla="*/ 4418176 h 4427586"/>
              <a:gd name="connsiteX8" fmla="*/ 7151411 w 7886349"/>
              <a:gd name="connsiteY8" fmla="*/ 4119073 h 4427586"/>
              <a:gd name="connsiteX9" fmla="*/ 7886349 w 7886349"/>
              <a:gd name="connsiteY9"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111425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4066379 w 7886349"/>
              <a:gd name="connsiteY5" fmla="*/ 12647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3825079 w 7886349"/>
              <a:gd name="connsiteY5" fmla="*/ 1734678 h 4427586"/>
              <a:gd name="connsiteX6" fmla="*/ 3339987 w 7886349"/>
              <a:gd name="connsiteY6" fmla="*/ 30850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3825079 w 7886349"/>
              <a:gd name="connsiteY5" fmla="*/ 1734678 h 4427586"/>
              <a:gd name="connsiteX6" fmla="*/ 5410087 w 7886349"/>
              <a:gd name="connsiteY6" fmla="*/ 2983432 h 4427586"/>
              <a:gd name="connsiteX7" fmla="*/ 4493669 w 7886349"/>
              <a:gd name="connsiteY7" fmla="*/ 3683238 h 4427586"/>
              <a:gd name="connsiteX8" fmla="*/ 5681535 w 7886349"/>
              <a:gd name="connsiteY8" fmla="*/ 4418176 h 4427586"/>
              <a:gd name="connsiteX9" fmla="*/ 7151411 w 7886349"/>
              <a:gd name="connsiteY9" fmla="*/ 4119073 h 4427586"/>
              <a:gd name="connsiteX10" fmla="*/ 7886349 w 7886349"/>
              <a:gd name="connsiteY10" fmla="*/ 4418176 h 4427586"/>
              <a:gd name="connsiteX0" fmla="*/ 7127 w 7886349"/>
              <a:gd name="connsiteY0" fmla="*/ 0 h 4427586"/>
              <a:gd name="connsiteX1" fmla="*/ 237864 w 7886349"/>
              <a:gd name="connsiteY1" fmla="*/ 504202 h 4427586"/>
              <a:gd name="connsiteX2" fmla="*/ 1592279 w 7886349"/>
              <a:gd name="connsiteY2" fmla="*/ 803491 h 4427586"/>
              <a:gd name="connsiteX3" fmla="*/ 2818693 w 7886349"/>
              <a:gd name="connsiteY3" fmla="*/ 871672 h 4427586"/>
              <a:gd name="connsiteX4" fmla="*/ 3270451 w 7886349"/>
              <a:gd name="connsiteY4" fmla="*/ 882161 h 4427586"/>
              <a:gd name="connsiteX5" fmla="*/ 3825079 w 7886349"/>
              <a:gd name="connsiteY5" fmla="*/ 1734678 h 4427586"/>
              <a:gd name="connsiteX6" fmla="*/ 5410087 w 7886349"/>
              <a:gd name="connsiteY6" fmla="*/ 2983432 h 4427586"/>
              <a:gd name="connsiteX7" fmla="*/ 5681535 w 7886349"/>
              <a:gd name="connsiteY7" fmla="*/ 4418176 h 4427586"/>
              <a:gd name="connsiteX8" fmla="*/ 7151411 w 7886349"/>
              <a:gd name="connsiteY8" fmla="*/ 4119073 h 4427586"/>
              <a:gd name="connsiteX9" fmla="*/ 7886349 w 7886349"/>
              <a:gd name="connsiteY9" fmla="*/ 4418176 h 4427586"/>
              <a:gd name="connsiteX0" fmla="*/ 7127 w 7886349"/>
              <a:gd name="connsiteY0" fmla="*/ 0 h 4418176"/>
              <a:gd name="connsiteX1" fmla="*/ 237864 w 7886349"/>
              <a:gd name="connsiteY1" fmla="*/ 504202 h 4418176"/>
              <a:gd name="connsiteX2" fmla="*/ 1592279 w 7886349"/>
              <a:gd name="connsiteY2" fmla="*/ 803491 h 4418176"/>
              <a:gd name="connsiteX3" fmla="*/ 2818693 w 7886349"/>
              <a:gd name="connsiteY3" fmla="*/ 871672 h 4418176"/>
              <a:gd name="connsiteX4" fmla="*/ 3270451 w 7886349"/>
              <a:gd name="connsiteY4" fmla="*/ 882161 h 4418176"/>
              <a:gd name="connsiteX5" fmla="*/ 3825079 w 7886349"/>
              <a:gd name="connsiteY5" fmla="*/ 1734678 h 4418176"/>
              <a:gd name="connsiteX6" fmla="*/ 5410087 w 7886349"/>
              <a:gd name="connsiteY6" fmla="*/ 2983432 h 4418176"/>
              <a:gd name="connsiteX7" fmla="*/ 7151411 w 7886349"/>
              <a:gd name="connsiteY7" fmla="*/ 4119073 h 4418176"/>
              <a:gd name="connsiteX8" fmla="*/ 7886349 w 7886349"/>
              <a:gd name="connsiteY8" fmla="*/ 4418176 h 4418176"/>
              <a:gd name="connsiteX0" fmla="*/ 7127 w 7886349"/>
              <a:gd name="connsiteY0" fmla="*/ 0 h 4418176"/>
              <a:gd name="connsiteX1" fmla="*/ 237864 w 7886349"/>
              <a:gd name="connsiteY1" fmla="*/ 504202 h 4418176"/>
              <a:gd name="connsiteX2" fmla="*/ 1592279 w 7886349"/>
              <a:gd name="connsiteY2" fmla="*/ 803491 h 4418176"/>
              <a:gd name="connsiteX3" fmla="*/ 2818693 w 7886349"/>
              <a:gd name="connsiteY3" fmla="*/ 871672 h 4418176"/>
              <a:gd name="connsiteX4" fmla="*/ 3270451 w 7886349"/>
              <a:gd name="connsiteY4" fmla="*/ 882161 h 4418176"/>
              <a:gd name="connsiteX5" fmla="*/ 3825079 w 7886349"/>
              <a:gd name="connsiteY5" fmla="*/ 1734678 h 4418176"/>
              <a:gd name="connsiteX6" fmla="*/ 5410087 w 7886349"/>
              <a:gd name="connsiteY6" fmla="*/ 2983432 h 4418176"/>
              <a:gd name="connsiteX7" fmla="*/ 6516411 w 7886349"/>
              <a:gd name="connsiteY7" fmla="*/ 3826973 h 4418176"/>
              <a:gd name="connsiteX8" fmla="*/ 7886349 w 7886349"/>
              <a:gd name="connsiteY8" fmla="*/ 4418176 h 44181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25079 w 7111649"/>
              <a:gd name="connsiteY5" fmla="*/ 1734678 h 4113376"/>
              <a:gd name="connsiteX6" fmla="*/ 5410087 w 7111649"/>
              <a:gd name="connsiteY6" fmla="*/ 2983432 h 4113376"/>
              <a:gd name="connsiteX7" fmla="*/ 6516411 w 7111649"/>
              <a:gd name="connsiteY7" fmla="*/ 3826973 h 4113376"/>
              <a:gd name="connsiteX8" fmla="*/ 7111649 w 7111649"/>
              <a:gd name="connsiteY8" fmla="*/ 4113376 h 41133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25079 w 7111649"/>
              <a:gd name="connsiteY5" fmla="*/ 1734678 h 4113376"/>
              <a:gd name="connsiteX6" fmla="*/ 5410087 w 7111649"/>
              <a:gd name="connsiteY6" fmla="*/ 2983432 h 4113376"/>
              <a:gd name="connsiteX7" fmla="*/ 6516411 w 7111649"/>
              <a:gd name="connsiteY7" fmla="*/ 3826973 h 4113376"/>
              <a:gd name="connsiteX8" fmla="*/ 7111649 w 7111649"/>
              <a:gd name="connsiteY8" fmla="*/ 4113376 h 41133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80497 w 7111649"/>
              <a:gd name="connsiteY5" fmla="*/ 1937878 h 4113376"/>
              <a:gd name="connsiteX6" fmla="*/ 5410087 w 7111649"/>
              <a:gd name="connsiteY6" fmla="*/ 2983432 h 4113376"/>
              <a:gd name="connsiteX7" fmla="*/ 6516411 w 7111649"/>
              <a:gd name="connsiteY7" fmla="*/ 3826973 h 4113376"/>
              <a:gd name="connsiteX8" fmla="*/ 7111649 w 7111649"/>
              <a:gd name="connsiteY8" fmla="*/ 4113376 h 41133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80497 w 7111649"/>
              <a:gd name="connsiteY5" fmla="*/ 1937878 h 4113376"/>
              <a:gd name="connsiteX6" fmla="*/ 5437796 w 7111649"/>
              <a:gd name="connsiteY6" fmla="*/ 3085032 h 4113376"/>
              <a:gd name="connsiteX7" fmla="*/ 6516411 w 7111649"/>
              <a:gd name="connsiteY7" fmla="*/ 3826973 h 4113376"/>
              <a:gd name="connsiteX8" fmla="*/ 7111649 w 7111649"/>
              <a:gd name="connsiteY8" fmla="*/ 4113376 h 4113376"/>
              <a:gd name="connsiteX0" fmla="*/ 7127 w 7111649"/>
              <a:gd name="connsiteY0" fmla="*/ 0 h 4113376"/>
              <a:gd name="connsiteX1" fmla="*/ 237864 w 7111649"/>
              <a:gd name="connsiteY1" fmla="*/ 504202 h 4113376"/>
              <a:gd name="connsiteX2" fmla="*/ 1592279 w 7111649"/>
              <a:gd name="connsiteY2" fmla="*/ 803491 h 4113376"/>
              <a:gd name="connsiteX3" fmla="*/ 2818693 w 7111649"/>
              <a:gd name="connsiteY3" fmla="*/ 871672 h 4113376"/>
              <a:gd name="connsiteX4" fmla="*/ 3270451 w 7111649"/>
              <a:gd name="connsiteY4" fmla="*/ 882161 h 4113376"/>
              <a:gd name="connsiteX5" fmla="*/ 3880497 w 7111649"/>
              <a:gd name="connsiteY5" fmla="*/ 1937878 h 4113376"/>
              <a:gd name="connsiteX6" fmla="*/ 5437796 w 7111649"/>
              <a:gd name="connsiteY6" fmla="*/ 3085032 h 4113376"/>
              <a:gd name="connsiteX7" fmla="*/ 6414811 w 7111649"/>
              <a:gd name="connsiteY7" fmla="*/ 3826973 h 4113376"/>
              <a:gd name="connsiteX8" fmla="*/ 7111649 w 7111649"/>
              <a:gd name="connsiteY8" fmla="*/ 4113376 h 4113376"/>
              <a:gd name="connsiteX0" fmla="*/ 324 w 7677500"/>
              <a:gd name="connsiteY0" fmla="*/ 0 h 4307339"/>
              <a:gd name="connsiteX1" fmla="*/ 803715 w 7677500"/>
              <a:gd name="connsiteY1" fmla="*/ 698165 h 4307339"/>
              <a:gd name="connsiteX2" fmla="*/ 2158130 w 7677500"/>
              <a:gd name="connsiteY2" fmla="*/ 997454 h 4307339"/>
              <a:gd name="connsiteX3" fmla="*/ 3384544 w 7677500"/>
              <a:gd name="connsiteY3" fmla="*/ 1065635 h 4307339"/>
              <a:gd name="connsiteX4" fmla="*/ 3836302 w 7677500"/>
              <a:gd name="connsiteY4" fmla="*/ 1076124 h 4307339"/>
              <a:gd name="connsiteX5" fmla="*/ 4446348 w 7677500"/>
              <a:gd name="connsiteY5" fmla="*/ 2131841 h 4307339"/>
              <a:gd name="connsiteX6" fmla="*/ 6003647 w 7677500"/>
              <a:gd name="connsiteY6" fmla="*/ 3278995 h 4307339"/>
              <a:gd name="connsiteX7" fmla="*/ 6980662 w 7677500"/>
              <a:gd name="connsiteY7" fmla="*/ 4020936 h 4307339"/>
              <a:gd name="connsiteX8" fmla="*/ 7677500 w 7677500"/>
              <a:gd name="connsiteY8" fmla="*/ 4307339 h 4307339"/>
              <a:gd name="connsiteX0" fmla="*/ 324 w 7677500"/>
              <a:gd name="connsiteY0" fmla="*/ 0 h 4307339"/>
              <a:gd name="connsiteX1" fmla="*/ 803715 w 7677500"/>
              <a:gd name="connsiteY1" fmla="*/ 698165 h 4307339"/>
              <a:gd name="connsiteX2" fmla="*/ 2158130 w 7677500"/>
              <a:gd name="connsiteY2" fmla="*/ 997454 h 4307339"/>
              <a:gd name="connsiteX3" fmla="*/ 3836302 w 7677500"/>
              <a:gd name="connsiteY3" fmla="*/ 1076124 h 4307339"/>
              <a:gd name="connsiteX4" fmla="*/ 4446348 w 7677500"/>
              <a:gd name="connsiteY4" fmla="*/ 2131841 h 4307339"/>
              <a:gd name="connsiteX5" fmla="*/ 6003647 w 7677500"/>
              <a:gd name="connsiteY5" fmla="*/ 3278995 h 4307339"/>
              <a:gd name="connsiteX6" fmla="*/ 6980662 w 7677500"/>
              <a:gd name="connsiteY6" fmla="*/ 4020936 h 4307339"/>
              <a:gd name="connsiteX7" fmla="*/ 7677500 w 7677500"/>
              <a:gd name="connsiteY7" fmla="*/ 4307339 h 4307339"/>
              <a:gd name="connsiteX0" fmla="*/ 324 w 7677500"/>
              <a:gd name="connsiteY0" fmla="*/ 0 h 4307339"/>
              <a:gd name="connsiteX1" fmla="*/ 803715 w 7677500"/>
              <a:gd name="connsiteY1" fmla="*/ 698165 h 4307339"/>
              <a:gd name="connsiteX2" fmla="*/ 2158130 w 7677500"/>
              <a:gd name="connsiteY2" fmla="*/ 997454 h 4307339"/>
              <a:gd name="connsiteX3" fmla="*/ 3836302 w 7677500"/>
              <a:gd name="connsiteY3" fmla="*/ 1076124 h 4307339"/>
              <a:gd name="connsiteX4" fmla="*/ 4557184 w 7677500"/>
              <a:gd name="connsiteY4" fmla="*/ 2233441 h 4307339"/>
              <a:gd name="connsiteX5" fmla="*/ 6003647 w 7677500"/>
              <a:gd name="connsiteY5" fmla="*/ 3278995 h 4307339"/>
              <a:gd name="connsiteX6" fmla="*/ 6980662 w 7677500"/>
              <a:gd name="connsiteY6" fmla="*/ 4020936 h 4307339"/>
              <a:gd name="connsiteX7" fmla="*/ 7677500 w 7677500"/>
              <a:gd name="connsiteY7" fmla="*/ 4307339 h 4307339"/>
              <a:gd name="connsiteX0" fmla="*/ 324 w 7677500"/>
              <a:gd name="connsiteY0" fmla="*/ 0 h 4307339"/>
              <a:gd name="connsiteX1" fmla="*/ 803715 w 7677500"/>
              <a:gd name="connsiteY1" fmla="*/ 698165 h 4307339"/>
              <a:gd name="connsiteX2" fmla="*/ 2158130 w 7677500"/>
              <a:gd name="connsiteY2" fmla="*/ 997454 h 4307339"/>
              <a:gd name="connsiteX3" fmla="*/ 3836302 w 7677500"/>
              <a:gd name="connsiteY3" fmla="*/ 1076124 h 4307339"/>
              <a:gd name="connsiteX4" fmla="*/ 4557184 w 7677500"/>
              <a:gd name="connsiteY4" fmla="*/ 2233441 h 4307339"/>
              <a:gd name="connsiteX5" fmla="*/ 6003647 w 7677500"/>
              <a:gd name="connsiteY5" fmla="*/ 3278995 h 4307339"/>
              <a:gd name="connsiteX6" fmla="*/ 6980662 w 7677500"/>
              <a:gd name="connsiteY6" fmla="*/ 4020936 h 4307339"/>
              <a:gd name="connsiteX7" fmla="*/ 7677500 w 7677500"/>
              <a:gd name="connsiteY7" fmla="*/ 4307339 h 4307339"/>
              <a:gd name="connsiteX0" fmla="*/ 324 w 7677500"/>
              <a:gd name="connsiteY0" fmla="*/ 0 h 4307339"/>
              <a:gd name="connsiteX1" fmla="*/ 803715 w 7677500"/>
              <a:gd name="connsiteY1" fmla="*/ 698165 h 4307339"/>
              <a:gd name="connsiteX2" fmla="*/ 2158130 w 7677500"/>
              <a:gd name="connsiteY2" fmla="*/ 997454 h 4307339"/>
              <a:gd name="connsiteX3" fmla="*/ 3836302 w 7677500"/>
              <a:gd name="connsiteY3" fmla="*/ 1076124 h 4307339"/>
              <a:gd name="connsiteX4" fmla="*/ 4464820 w 7677500"/>
              <a:gd name="connsiteY4" fmla="*/ 2150314 h 4307339"/>
              <a:gd name="connsiteX5" fmla="*/ 6003647 w 7677500"/>
              <a:gd name="connsiteY5" fmla="*/ 3278995 h 4307339"/>
              <a:gd name="connsiteX6" fmla="*/ 6980662 w 7677500"/>
              <a:gd name="connsiteY6" fmla="*/ 4020936 h 4307339"/>
              <a:gd name="connsiteX7" fmla="*/ 7677500 w 7677500"/>
              <a:gd name="connsiteY7" fmla="*/ 4307339 h 430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7500" h="4307339">
                <a:moveTo>
                  <a:pt x="324" y="0"/>
                </a:moveTo>
                <a:cubicBezTo>
                  <a:pt x="-13919" y="180174"/>
                  <a:pt x="444081" y="531923"/>
                  <a:pt x="803715" y="698165"/>
                </a:cubicBezTo>
                <a:cubicBezTo>
                  <a:pt x="1163349" y="864407"/>
                  <a:pt x="1652699" y="934461"/>
                  <a:pt x="2158130" y="997454"/>
                </a:cubicBezTo>
                <a:cubicBezTo>
                  <a:pt x="2663561" y="1060447"/>
                  <a:pt x="3454932" y="887060"/>
                  <a:pt x="3836302" y="1076124"/>
                </a:cubicBezTo>
                <a:cubicBezTo>
                  <a:pt x="4217672" y="1265188"/>
                  <a:pt x="4306796" y="1977133"/>
                  <a:pt x="4464820" y="2150314"/>
                </a:cubicBezTo>
                <a:cubicBezTo>
                  <a:pt x="4622844" y="2323495"/>
                  <a:pt x="5584340" y="2967225"/>
                  <a:pt x="6003647" y="3278995"/>
                </a:cubicBezTo>
                <a:cubicBezTo>
                  <a:pt x="6422954" y="3590765"/>
                  <a:pt x="6567952" y="3781812"/>
                  <a:pt x="6980662" y="4020936"/>
                </a:cubicBezTo>
                <a:cubicBezTo>
                  <a:pt x="7157631" y="4059036"/>
                  <a:pt x="7493765" y="4157787"/>
                  <a:pt x="7677500" y="4307339"/>
                </a:cubicBezTo>
              </a:path>
            </a:pathLst>
          </a:custGeom>
          <a:noFill/>
          <a:ln w="28575" cap="flat" cmpd="sng" algn="ctr">
            <a:solidFill>
              <a:srgbClr val="FF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94" name="Rectangle 93"/>
          <p:cNvSpPr/>
          <p:nvPr/>
        </p:nvSpPr>
        <p:spPr bwMode="auto">
          <a:xfrm>
            <a:off x="762000" y="5890614"/>
            <a:ext cx="147782" cy="147782"/>
          </a:xfrm>
          <a:prstGeom prst="rect">
            <a:avLst/>
          </a:prstGeom>
          <a:solidFill>
            <a:srgbClr val="4A7EBB"/>
          </a:solid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95" name="Rectangle 94"/>
          <p:cNvSpPr/>
          <p:nvPr/>
        </p:nvSpPr>
        <p:spPr bwMode="auto">
          <a:xfrm>
            <a:off x="762000" y="6127598"/>
            <a:ext cx="147782" cy="147782"/>
          </a:xfrm>
          <a:prstGeom prst="rect">
            <a:avLst/>
          </a:prstGeom>
          <a:solidFill>
            <a:schemeClr val="bg1"/>
          </a:solid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00005A"/>
              </a:buClr>
              <a:buSzPct val="70000"/>
              <a:buFont typeface="Wingdings" pitchFamily="2" charset="2"/>
              <a:buNone/>
              <a:tabLst/>
            </a:pPr>
            <a:endParaRPr kumimoji="0" lang="en-US" sz="1200" b="1" i="0" u="none" strike="noStrike" cap="none" normalizeH="0" baseline="0" smtClean="0">
              <a:ln>
                <a:noFill/>
              </a:ln>
              <a:solidFill>
                <a:srgbClr val="010000"/>
              </a:solidFill>
              <a:effectLst/>
              <a:latin typeface="Arial" pitchFamily="34" charset="0"/>
            </a:endParaRPr>
          </a:p>
        </p:txBody>
      </p:sp>
      <p:sp>
        <p:nvSpPr>
          <p:cNvPr id="96" name="TextBox 95"/>
          <p:cNvSpPr txBox="1"/>
          <p:nvPr/>
        </p:nvSpPr>
        <p:spPr>
          <a:xfrm>
            <a:off x="152400" y="1066800"/>
            <a:ext cx="1305165" cy="276999"/>
          </a:xfrm>
          <a:prstGeom prst="rect">
            <a:avLst/>
          </a:prstGeom>
          <a:noFill/>
        </p:spPr>
        <p:txBody>
          <a:bodyPr wrap="none" rtlCol="0">
            <a:spAutoFit/>
          </a:bodyPr>
          <a:lstStyle/>
          <a:p>
            <a:r>
              <a:rPr lang="en-US" sz="1200" b="1" dirty="0" smtClean="0">
                <a:solidFill>
                  <a:srgbClr val="FF0000"/>
                </a:solidFill>
              </a:rPr>
              <a:t>Candidate Path</a:t>
            </a:r>
            <a:endParaRPr lang="en-US" sz="1200" b="1" dirty="0">
              <a:solidFill>
                <a:srgbClr val="FF0000"/>
              </a:solidFill>
            </a:endParaRPr>
          </a:p>
        </p:txBody>
      </p:sp>
      <p:sp>
        <p:nvSpPr>
          <p:cNvPr id="97" name="TextBox 96"/>
          <p:cNvSpPr txBox="1"/>
          <p:nvPr/>
        </p:nvSpPr>
        <p:spPr>
          <a:xfrm>
            <a:off x="6432313" y="1752600"/>
            <a:ext cx="1341714" cy="430887"/>
          </a:xfrm>
          <a:prstGeom prst="rect">
            <a:avLst/>
          </a:prstGeom>
          <a:solidFill>
            <a:srgbClr val="92D050"/>
          </a:solidFill>
        </p:spPr>
        <p:txBody>
          <a:bodyPr wrap="none" lIns="0" tIns="0" rIns="0" bIns="0" rtlCol="0">
            <a:spAutoFit/>
          </a:bodyPr>
          <a:lstStyle>
            <a:defPPr>
              <a:defRPr lang="en-US"/>
            </a:defPPr>
            <a:lvl1pPr>
              <a:defRPr sz="1400" b="1">
                <a:latin typeface="Arial" panose="020B0604020202020204" pitchFamily="34" charset="0"/>
                <a:cs typeface="Arial" panose="020B0604020202020204" pitchFamily="34" charset="0"/>
              </a:defRPr>
            </a:lvl1pPr>
          </a:lstStyle>
          <a:p>
            <a:r>
              <a:rPr lang="en-US" dirty="0" smtClean="0"/>
              <a:t>Slice #1</a:t>
            </a:r>
          </a:p>
          <a:p>
            <a:r>
              <a:rPr lang="en-US" dirty="0" smtClean="0"/>
              <a:t>can be released</a:t>
            </a:r>
            <a:endParaRPr lang="en-US" dirty="0"/>
          </a:p>
        </p:txBody>
      </p:sp>
      <p:cxnSp>
        <p:nvCxnSpPr>
          <p:cNvPr id="98" name="Straight Arrow Connector 97"/>
          <p:cNvCxnSpPr>
            <a:stCxn id="97" idx="1"/>
            <a:endCxn id="217" idx="3"/>
          </p:cNvCxnSpPr>
          <p:nvPr/>
        </p:nvCxnSpPr>
        <p:spPr bwMode="auto">
          <a:xfrm flipH="1">
            <a:off x="4876800" y="1968044"/>
            <a:ext cx="1555513" cy="729284"/>
          </a:xfrm>
          <a:prstGeom prst="straightConnector1">
            <a:avLst/>
          </a:prstGeom>
          <a:solidFill>
            <a:schemeClr val="accent1"/>
          </a:solidFill>
          <a:ln w="19050" cap="flat" cmpd="sng" algn="ctr">
            <a:solidFill>
              <a:srgbClr val="000000"/>
            </a:solidFill>
            <a:prstDash val="solid"/>
            <a:round/>
            <a:headEnd type="none" w="med" len="med"/>
            <a:tailEnd type="triangle"/>
          </a:ln>
          <a:effectLst/>
        </p:spPr>
      </p:cxnSp>
      <p:sp>
        <p:nvSpPr>
          <p:cNvPr id="93" name="TextBox 92"/>
          <p:cNvSpPr txBox="1"/>
          <p:nvPr/>
        </p:nvSpPr>
        <p:spPr>
          <a:xfrm>
            <a:off x="4900868" y="2286000"/>
            <a:ext cx="433132" cy="307777"/>
          </a:xfrm>
          <a:prstGeom prst="rect">
            <a:avLst/>
          </a:prstGeom>
          <a:noFill/>
        </p:spPr>
        <p:txBody>
          <a:bodyPr wrap="none" rtlCol="0">
            <a:spAutoFit/>
          </a:bodyPr>
          <a:lstStyle/>
          <a:p>
            <a:r>
              <a:rPr lang="en-US" sz="1400" b="1" dirty="0" smtClean="0">
                <a:solidFill>
                  <a:srgbClr val="FF0000"/>
                </a:solidFill>
                <a:ea typeface="Cambria Math"/>
                <a:cs typeface="Arial" panose="020B0604020202020204" pitchFamily="34" charset="0"/>
              </a:rPr>
              <a:t>1,4</a:t>
            </a:r>
            <a:endParaRPr lang="en-US" sz="1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331411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fontScale="90000"/>
          </a:bodyPr>
          <a:lstStyle/>
          <a:p>
            <a:r>
              <a:rPr lang="en-US" dirty="0" smtClean="0"/>
              <a:t>Multi-Domain SD-EON Experimental Results </a:t>
            </a:r>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nvPr>
        </p:nvGraphicFramePr>
        <p:xfrm>
          <a:off x="838200" y="685800"/>
          <a:ext cx="7317548" cy="2474364"/>
        </p:xfrm>
        <a:graphic>
          <a:graphicData uri="http://schemas.openxmlformats.org/presentationml/2006/ole">
            <mc:AlternateContent xmlns:mc="http://schemas.openxmlformats.org/markup-compatibility/2006">
              <mc:Choice xmlns:v="urn:schemas-microsoft-com:vml" Requires="v">
                <p:oleObj spid="_x0000_s7272" name="Slide" r:id="rId4" imgW="1908213" imgH="1429583" progId="PowerPoint.Slide.12">
                  <p:embed/>
                </p:oleObj>
              </mc:Choice>
              <mc:Fallback>
                <p:oleObj name="Slide" r:id="rId4" imgW="1908213" imgH="1429583" progId="PowerPoint.Slide.12">
                  <p:embed/>
                  <p:pic>
                    <p:nvPicPr>
                      <p:cNvPr id="0" name=""/>
                      <p:cNvPicPr>
                        <a:picLocks noChangeAspect="1" noChangeArrowheads="1"/>
                      </p:cNvPicPr>
                      <p:nvPr/>
                    </p:nvPicPr>
                    <p:blipFill>
                      <a:blip r:embed="rId5"/>
                      <a:srcRect b="54895"/>
                      <a:stretch>
                        <a:fillRect/>
                      </a:stretch>
                    </p:blipFill>
                    <p:spPr bwMode="auto">
                      <a:xfrm>
                        <a:off x="838200" y="685800"/>
                        <a:ext cx="7317548" cy="2474364"/>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76739827"/>
              </p:ext>
            </p:extLst>
          </p:nvPr>
        </p:nvGraphicFramePr>
        <p:xfrm>
          <a:off x="76200" y="3486149"/>
          <a:ext cx="3041962" cy="2838451"/>
        </p:xfrm>
        <a:graphic>
          <a:graphicData uri="http://schemas.openxmlformats.org/presentationml/2006/ole">
            <mc:AlternateContent xmlns:mc="http://schemas.openxmlformats.org/markup-compatibility/2006">
              <mc:Choice xmlns:v="urn:schemas-microsoft-com:vml" Requires="v">
                <p:oleObj spid="_x0000_s7273" name="Slide" r:id="rId7" imgW="4258000" imgH="3191258" progId="PowerPoint.Slide.12">
                  <p:embed/>
                </p:oleObj>
              </mc:Choice>
              <mc:Fallback>
                <p:oleObj name="Slide" r:id="rId7" imgW="4258000" imgH="3191258" progId="PowerPoint.Slide.12">
                  <p:embed/>
                  <p:pic>
                    <p:nvPicPr>
                      <p:cNvPr id="0" name=""/>
                      <p:cNvPicPr>
                        <a:picLocks noChangeAspect="1" noChangeArrowheads="1"/>
                      </p:cNvPicPr>
                      <p:nvPr/>
                    </p:nvPicPr>
                    <p:blipFill>
                      <a:blip r:embed="rId8"/>
                      <a:srcRect r="40791" b="26312"/>
                      <a:stretch>
                        <a:fillRect/>
                      </a:stretch>
                    </p:blipFill>
                    <p:spPr bwMode="auto">
                      <a:xfrm>
                        <a:off x="76200" y="3486149"/>
                        <a:ext cx="3041962" cy="2838451"/>
                      </a:xfrm>
                      <a:prstGeom prst="rect">
                        <a:avLst/>
                      </a:prstGeom>
                      <a:noFill/>
                    </p:spPr>
                  </p:pic>
                </p:oleObj>
              </mc:Fallback>
            </mc:AlternateContent>
          </a:graphicData>
        </a:graphic>
      </p:graphicFrame>
      <p:grpSp>
        <p:nvGrpSpPr>
          <p:cNvPr id="9" name="Group 8"/>
          <p:cNvGrpSpPr/>
          <p:nvPr/>
        </p:nvGrpSpPr>
        <p:grpSpPr>
          <a:xfrm>
            <a:off x="3124200" y="4629149"/>
            <a:ext cx="2010376" cy="1219200"/>
            <a:chOff x="5410200" y="1752600"/>
            <a:chExt cx="3400425" cy="2062200"/>
          </a:xfrm>
        </p:grpSpPr>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16667" r="56555" b="58576"/>
            <a:stretch/>
          </p:blipFill>
          <p:spPr>
            <a:xfrm>
              <a:off x="5410200" y="1752600"/>
              <a:ext cx="2118946" cy="2062200"/>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58444" r="24583" b="58576"/>
            <a:stretch/>
          </p:blipFill>
          <p:spPr>
            <a:xfrm>
              <a:off x="7467601" y="1752600"/>
              <a:ext cx="1343024" cy="2062200"/>
            </a:xfrm>
            <a:prstGeom prst="rect">
              <a:avLst/>
            </a:prstGeom>
          </p:spPr>
        </p:pic>
      </p:grpSp>
      <p:sp>
        <p:nvSpPr>
          <p:cNvPr id="13" name="TextBox 12"/>
          <p:cNvSpPr txBox="1"/>
          <p:nvPr/>
        </p:nvSpPr>
        <p:spPr>
          <a:xfrm>
            <a:off x="3124200" y="4019549"/>
            <a:ext cx="2016747" cy="254479"/>
          </a:xfrm>
          <a:prstGeom prst="rect">
            <a:avLst/>
          </a:prstGeom>
          <a:noFill/>
        </p:spPr>
        <p:txBody>
          <a:bodyPr wrap="square" rtlCol="0">
            <a:noAutofit/>
          </a:bodyPr>
          <a:lstStyle/>
          <a:p>
            <a:r>
              <a:rPr lang="en-US" sz="1600" b="1" i="1" dirty="0" smtClean="0"/>
              <a:t>UCD OF controller capture</a:t>
            </a:r>
          </a:p>
        </p:txBody>
      </p:sp>
      <p:sp>
        <p:nvSpPr>
          <p:cNvPr id="14" name="Title 1"/>
          <p:cNvSpPr txBox="1">
            <a:spLocks/>
          </p:cNvSpPr>
          <p:nvPr/>
        </p:nvSpPr>
        <p:spPr>
          <a:xfrm>
            <a:off x="5262113" y="3162854"/>
            <a:ext cx="3881887" cy="301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i="1" kern="1200">
                <a:solidFill>
                  <a:schemeClr val="tx1"/>
                </a:solidFill>
                <a:latin typeface="+mj-lt"/>
                <a:ea typeface="+mj-ea"/>
                <a:cs typeface="+mj-cs"/>
              </a:defRPr>
            </a:lvl1pPr>
          </a:lstStyle>
          <a:p>
            <a:r>
              <a:rPr lang="en-US" sz="1600" dirty="0" smtClean="0"/>
              <a:t>Detail of selected XML messages</a:t>
            </a:r>
            <a:endParaRPr lang="en-US" sz="1600" dirty="0"/>
          </a:p>
        </p:txBody>
      </p:sp>
      <p:graphicFrame>
        <p:nvGraphicFramePr>
          <p:cNvPr id="15" name="Object 14"/>
          <p:cNvGraphicFramePr>
            <a:graphicFrameLocks noChangeAspect="1"/>
          </p:cNvGraphicFramePr>
          <p:nvPr>
            <p:extLst>
              <p:ext uri="{D42A27DB-BD31-4B8C-83A1-F6EECF244321}">
                <p14:modId xmlns:p14="http://schemas.microsoft.com/office/powerpoint/2010/main" val="3971811430"/>
              </p:ext>
            </p:extLst>
          </p:nvPr>
        </p:nvGraphicFramePr>
        <p:xfrm>
          <a:off x="5257800" y="3558995"/>
          <a:ext cx="3810000" cy="2537005"/>
        </p:xfrm>
        <a:graphic>
          <a:graphicData uri="http://schemas.openxmlformats.org/presentationml/2006/ole">
            <mc:AlternateContent xmlns:mc="http://schemas.openxmlformats.org/markup-compatibility/2006">
              <mc:Choice xmlns:v="urn:schemas-microsoft-com:vml" Requires="v">
                <p:oleObj spid="_x0000_s7274" name="Slide" r:id="rId11" imgW="4571323" imgH="3428148" progId="PowerPoint.Slide.12">
                  <p:embed/>
                </p:oleObj>
              </mc:Choice>
              <mc:Fallback>
                <p:oleObj name="Slide" r:id="rId11" imgW="4571323" imgH="3428148" progId="PowerPoint.Slide.1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r="13776" b="23451"/>
                      <a:stretch>
                        <a:fillRect/>
                      </a:stretch>
                    </p:blipFill>
                    <p:spPr bwMode="auto">
                      <a:xfrm>
                        <a:off x="5257800" y="3558995"/>
                        <a:ext cx="3810000" cy="2537005"/>
                      </a:xfrm>
                      <a:prstGeom prst="rect">
                        <a:avLst/>
                      </a:prstGeom>
                      <a:noFill/>
                    </p:spPr>
                  </p:pic>
                </p:oleObj>
              </mc:Fallback>
            </mc:AlternateContent>
          </a:graphicData>
        </a:graphic>
      </p:graphicFrame>
      <p:sp>
        <p:nvSpPr>
          <p:cNvPr id="16" name="TextBox 15"/>
          <p:cNvSpPr txBox="1"/>
          <p:nvPr/>
        </p:nvSpPr>
        <p:spPr>
          <a:xfrm>
            <a:off x="457200" y="3124200"/>
            <a:ext cx="1905000" cy="254479"/>
          </a:xfrm>
          <a:prstGeom prst="rect">
            <a:avLst/>
          </a:prstGeom>
          <a:noFill/>
        </p:spPr>
        <p:txBody>
          <a:bodyPr wrap="square" rtlCol="0">
            <a:noAutofit/>
          </a:bodyPr>
          <a:lstStyle/>
          <a:p>
            <a:r>
              <a:rPr lang="en-US" sz="1600" b="1" i="1" dirty="0" smtClean="0"/>
              <a:t>Broker capture</a:t>
            </a:r>
          </a:p>
        </p:txBody>
      </p:sp>
    </p:spTree>
    <p:extLst>
      <p:ext uri="{BB962C8B-B14F-4D97-AF65-F5344CB8AC3E}">
        <p14:creationId xmlns:p14="http://schemas.microsoft.com/office/powerpoint/2010/main" val="36352483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3578286" y="3384869"/>
          <a:ext cx="5434013" cy="285872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200" y="128952"/>
            <a:ext cx="8229600" cy="639762"/>
          </a:xfrm>
        </p:spPr>
        <p:txBody>
          <a:bodyPr>
            <a:normAutofit fontScale="90000"/>
          </a:bodyPr>
          <a:lstStyle/>
          <a:p>
            <a:r>
              <a:rPr lang="en-US" dirty="0" smtClean="0"/>
              <a:t>Simulation results</a:t>
            </a:r>
            <a:br>
              <a:rPr lang="en-US" dirty="0" smtClean="0"/>
            </a:br>
            <a:r>
              <a:rPr lang="en-US" dirty="0" smtClean="0"/>
              <a:t>Inter-domain provisioning performance</a:t>
            </a:r>
            <a:endParaRPr lang="en-US" dirty="0"/>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247" y="3975337"/>
            <a:ext cx="3237538" cy="202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nvPr>
        </p:nvGraphicFramePr>
        <p:xfrm>
          <a:off x="248584" y="1758425"/>
          <a:ext cx="3142695" cy="1511160"/>
        </p:xfrm>
        <a:graphic>
          <a:graphicData uri="http://schemas.openxmlformats.org/drawingml/2006/table">
            <a:tbl>
              <a:tblPr>
                <a:tableStyleId>{5C22544A-7EE6-4342-B048-85BDC9FD1C3A}</a:tableStyleId>
              </a:tblPr>
              <a:tblGrid>
                <a:gridCol w="665825"/>
                <a:gridCol w="523783"/>
                <a:gridCol w="435006"/>
                <a:gridCol w="514904"/>
                <a:gridCol w="443884"/>
                <a:gridCol w="559293"/>
              </a:tblGrid>
              <a:tr h="150288">
                <a:tc rowSpan="2">
                  <a:txBody>
                    <a:bodyPr/>
                    <a:lstStyle/>
                    <a:p>
                      <a:pPr algn="l" fontAlgn="b"/>
                      <a:r>
                        <a:rPr lang="en-US" sz="1100" b="1" u="none" strike="noStrike" dirty="0">
                          <a:effectLst/>
                          <a:latin typeface="+mn-lt"/>
                        </a:rPr>
                        <a:t>Offered Load</a:t>
                      </a:r>
                      <a:br>
                        <a:rPr lang="en-US" sz="1100" b="1" u="none" strike="noStrike" dirty="0">
                          <a:effectLst/>
                          <a:latin typeface="+mn-lt"/>
                        </a:rPr>
                      </a:br>
                      <a:r>
                        <a:rPr lang="en-US" sz="1100" b="1" u="none" strike="noStrike" dirty="0" err="1" smtClean="0">
                          <a:effectLst/>
                          <a:latin typeface="+mn-lt"/>
                        </a:rPr>
                        <a:t>InterDom</a:t>
                      </a:r>
                      <a:endParaRPr lang="en-US" sz="11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b"/>
                      <a:r>
                        <a:rPr lang="en-US" sz="1100" b="1" i="0" u="none" strike="noStrike" dirty="0" smtClean="0">
                          <a:solidFill>
                            <a:srgbClr val="000000"/>
                          </a:solidFill>
                          <a:effectLst/>
                          <a:latin typeface="+mn-lt"/>
                        </a:rPr>
                        <a:t>%</a:t>
                      </a:r>
                      <a:r>
                        <a:rPr lang="en-US" sz="1100" b="1" i="0" u="none" strike="noStrike" dirty="0" err="1" smtClean="0">
                          <a:solidFill>
                            <a:srgbClr val="000000"/>
                          </a:solidFill>
                          <a:effectLst/>
                          <a:latin typeface="+mn-lt"/>
                        </a:rPr>
                        <a:t>Pb</a:t>
                      </a:r>
                      <a:r>
                        <a:rPr lang="en-US" sz="1100" b="1" i="0" u="none" strike="noStrike" dirty="0" smtClean="0">
                          <a:solidFill>
                            <a:srgbClr val="000000"/>
                          </a:solidFill>
                          <a:effectLst/>
                          <a:latin typeface="+mn-lt"/>
                        </a:rPr>
                        <a:t> w/o Inter</a:t>
                      </a:r>
                      <a:endParaRPr lang="en-US" sz="11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000000"/>
                          </a:solidFill>
                          <a:effectLst/>
                          <a:latin typeface="+mn-lt"/>
                        </a:rPr>
                        <a:t>%</a:t>
                      </a:r>
                      <a:r>
                        <a:rPr lang="en-US" sz="1100" b="1" i="0" u="none" strike="noStrike" dirty="0" err="1" smtClean="0">
                          <a:solidFill>
                            <a:srgbClr val="000000"/>
                          </a:solidFill>
                          <a:effectLst/>
                          <a:latin typeface="+mn-lt"/>
                        </a:rPr>
                        <a:t>Pb</a:t>
                      </a:r>
                      <a:r>
                        <a:rPr lang="en-US" sz="1100" b="1" i="0" u="none" strike="noStrike" dirty="0" smtClean="0">
                          <a:solidFill>
                            <a:srgbClr val="000000"/>
                          </a:solidFill>
                          <a:effectLst/>
                          <a:latin typeface="+mn-lt"/>
                        </a:rPr>
                        <a:t> w/ Inter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000000"/>
                          </a:solidFill>
                          <a:effectLst/>
                          <a:latin typeface="+mn-lt"/>
                        </a:rPr>
                        <a:t>%</a:t>
                      </a:r>
                      <a:r>
                        <a:rPr lang="en-US" sz="1100" b="1" i="0" u="none" strike="noStrike" dirty="0" err="1" smtClean="0">
                          <a:solidFill>
                            <a:srgbClr val="000000"/>
                          </a:solidFill>
                          <a:effectLst/>
                          <a:latin typeface="+mn-lt"/>
                        </a:rPr>
                        <a:t>Pb</a:t>
                      </a:r>
                      <a:r>
                        <a:rPr lang="en-US" sz="1100" b="1" i="0" u="none" strike="noStrike" dirty="0" smtClean="0">
                          <a:solidFill>
                            <a:srgbClr val="000000"/>
                          </a:solidFill>
                          <a:effectLst/>
                          <a:latin typeface="+mn-lt"/>
                        </a:rPr>
                        <a:t> Inter w/ Intra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495">
                <a:tc vMerge="1">
                  <a:txBody>
                    <a:bodyPr/>
                    <a:lstStyle/>
                    <a:p>
                      <a:pPr algn="l" fontAlgn="b"/>
                      <a:endParaRPr lang="en-US" sz="11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u="none" strike="noStrike" dirty="0" smtClean="0">
                          <a:effectLst/>
                          <a:latin typeface="+mn-lt"/>
                        </a:rPr>
                        <a:t>Dom0 / Dom2</a:t>
                      </a:r>
                      <a:endParaRPr lang="en-US" sz="11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u="none" strike="noStrike" dirty="0" smtClean="0">
                          <a:effectLst/>
                          <a:latin typeface="+mn-lt"/>
                        </a:rPr>
                        <a:t>Dom1</a:t>
                      </a:r>
                      <a:endParaRPr lang="en-US" sz="11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u="none" strike="noStrike" dirty="0" smtClean="0">
                          <a:effectLst/>
                          <a:latin typeface="+mn-lt"/>
                        </a:rPr>
                        <a:t>Dom0 / Dom2</a:t>
                      </a:r>
                      <a:endParaRPr lang="en-US" sz="11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u="none" strike="noStrike" dirty="0" smtClean="0">
                          <a:effectLst/>
                          <a:latin typeface="+mn-lt"/>
                        </a:rPr>
                        <a:t>Dom1</a:t>
                      </a:r>
                      <a:endParaRPr lang="en-US" sz="11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fontAlgn="b"/>
                      <a:endParaRPr lang="en-US" sz="11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r" fontAlgn="b"/>
                      <a:r>
                        <a:rPr lang="en-US" sz="1100" u="none" strike="noStrike" dirty="0">
                          <a:effectLst/>
                          <a:latin typeface="+mn-lt"/>
                        </a:rPr>
                        <a:t>10</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0.15</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0.13</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0.20</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100" u="none" strike="noStrike" kern="1200" dirty="0">
                          <a:solidFill>
                            <a:schemeClr val="dk1"/>
                          </a:solidFill>
                          <a:effectLst/>
                          <a:latin typeface="+mn-lt"/>
                          <a:ea typeface="+mn-ea"/>
                          <a:cs typeface="+mn-cs"/>
                        </a:rPr>
                        <a:t>0.13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4.21</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r" fontAlgn="b"/>
                      <a:r>
                        <a:rPr lang="en-US" sz="1100" u="none" strike="noStrike" dirty="0">
                          <a:effectLst/>
                          <a:latin typeface="+mn-lt"/>
                        </a:rPr>
                        <a:t>20</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0.15</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0.13</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0.33</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100" u="none" strike="noStrike" kern="1200" dirty="0">
                          <a:solidFill>
                            <a:schemeClr val="dk1"/>
                          </a:solidFill>
                          <a:effectLst/>
                          <a:latin typeface="+mn-lt"/>
                          <a:ea typeface="+mn-ea"/>
                          <a:cs typeface="+mn-cs"/>
                        </a:rPr>
                        <a:t>0.16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8.57</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r" fontAlgn="b"/>
                      <a:r>
                        <a:rPr lang="en-US" sz="1100" u="none" strike="noStrike" dirty="0">
                          <a:effectLst/>
                          <a:latin typeface="+mn-lt"/>
                        </a:rPr>
                        <a:t>30</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0.15</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0.13</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0.52</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100" u="none" strike="noStrike" kern="1200" dirty="0">
                          <a:solidFill>
                            <a:schemeClr val="dk1"/>
                          </a:solidFill>
                          <a:effectLst/>
                          <a:latin typeface="+mn-lt"/>
                          <a:ea typeface="+mn-ea"/>
                          <a:cs typeface="+mn-cs"/>
                        </a:rPr>
                        <a:t>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14.43</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r" fontAlgn="b"/>
                      <a:r>
                        <a:rPr lang="en-US" sz="1100" u="none" strike="noStrike" dirty="0">
                          <a:effectLst/>
                          <a:latin typeface="+mn-lt"/>
                        </a:rPr>
                        <a:t>40</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0.15</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0.13</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0.71</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100" u="none" strike="noStrike" kern="1200" dirty="0">
                          <a:solidFill>
                            <a:schemeClr val="dk1"/>
                          </a:solidFill>
                          <a:effectLst/>
                          <a:latin typeface="+mn-lt"/>
                          <a:ea typeface="+mn-ea"/>
                          <a:cs typeface="+mn-cs"/>
                        </a:rPr>
                        <a:t>0.23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a:effectLst/>
                          <a:latin typeface="+mn-lt"/>
                        </a:rPr>
                        <a:t>20.09</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r" fontAlgn="b"/>
                      <a:r>
                        <a:rPr lang="en-US" sz="1100" u="none" strike="noStrike" dirty="0">
                          <a:effectLst/>
                          <a:latin typeface="+mn-lt"/>
                        </a:rPr>
                        <a:t>50</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0.15</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0.13</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0.93</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100" u="none" strike="noStrike" kern="1200" dirty="0">
                          <a:solidFill>
                            <a:schemeClr val="dk1"/>
                          </a:solidFill>
                          <a:effectLst/>
                          <a:latin typeface="+mn-lt"/>
                          <a:ea typeface="+mn-ea"/>
                          <a:cs typeface="+mn-cs"/>
                        </a:rPr>
                        <a:t>0.26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u="none" strike="noStrike" dirty="0" smtClean="0">
                          <a:effectLst/>
                          <a:latin typeface="+mn-lt"/>
                        </a:rPr>
                        <a:t>26.48</a:t>
                      </a:r>
                      <a:endParaRPr lang="en-US" sz="11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Chart 7"/>
          <p:cNvGraphicFramePr>
            <a:graphicFrameLocks/>
          </p:cNvGraphicFramePr>
          <p:nvPr>
            <p:extLst/>
          </p:nvPr>
        </p:nvGraphicFramePr>
        <p:xfrm>
          <a:off x="3577261" y="1294551"/>
          <a:ext cx="5434013" cy="2052331"/>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5690591" y="6205496"/>
            <a:ext cx="1420428" cy="181992"/>
          </a:xfrm>
          <a:prstGeom prst="rect">
            <a:avLst/>
          </a:prstGeom>
          <a:solidFill>
            <a:schemeClr val="bg1"/>
          </a:solidFill>
        </p:spPr>
        <p:txBody>
          <a:bodyPr wrap="none" lIns="0" tIns="0" rIns="0" bIns="0" rtlCol="0">
            <a:noAutofit/>
          </a:bodyPr>
          <a:lstStyle/>
          <a:p>
            <a:r>
              <a:rPr lang="en-US" sz="1000" dirty="0" smtClean="0"/>
              <a:t>Offered Load (</a:t>
            </a:r>
            <a:r>
              <a:rPr lang="en-US" sz="1000" dirty="0" err="1" smtClean="0"/>
              <a:t>Erlangs</a:t>
            </a:r>
            <a:r>
              <a:rPr lang="en-US" sz="1000" dirty="0" smtClean="0"/>
              <a:t>)</a:t>
            </a:r>
          </a:p>
        </p:txBody>
      </p:sp>
    </p:spTree>
    <p:extLst>
      <p:ext uri="{BB962C8B-B14F-4D97-AF65-F5344CB8AC3E}">
        <p14:creationId xmlns:p14="http://schemas.microsoft.com/office/powerpoint/2010/main" val="45341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144000" cy="1143000"/>
          </a:xfrm>
        </p:spPr>
        <p:txBody>
          <a:bodyPr>
            <a:normAutofit fontScale="90000"/>
          </a:bodyPr>
          <a:lstStyle/>
          <a:p>
            <a:r>
              <a:rPr lang="en-US" sz="2800" dirty="0" smtClean="0"/>
              <a:t>SDN experiments across UC Davis- CENIC (COTN)-</a:t>
            </a:r>
            <a:r>
              <a:rPr lang="en-US" sz="2800" dirty="0" err="1" smtClean="0"/>
              <a:t>ESnet</a:t>
            </a:r>
            <a:r>
              <a:rPr lang="en-US" sz="2800" dirty="0" smtClean="0"/>
              <a:t/>
            </a:r>
            <a:br>
              <a:rPr lang="en-US" sz="2800" dirty="0" smtClean="0"/>
            </a:br>
            <a:endParaRPr lang="en-US" sz="2800" dirty="0"/>
          </a:p>
        </p:txBody>
      </p:sp>
      <p:pic>
        <p:nvPicPr>
          <p:cNvPr id="1026" name="Picture 2"/>
          <p:cNvPicPr>
            <a:picLocks noChangeAspect="1" noChangeArrowheads="1"/>
          </p:cNvPicPr>
          <p:nvPr/>
        </p:nvPicPr>
        <p:blipFill>
          <a:blip r:embed="rId3" cstate="print"/>
          <a:srcRect/>
          <a:stretch>
            <a:fillRect/>
          </a:stretch>
        </p:blipFill>
        <p:spPr bwMode="auto">
          <a:xfrm>
            <a:off x="0" y="838200"/>
            <a:ext cx="9144000" cy="5181600"/>
          </a:xfrm>
          <a:prstGeom prst="rect">
            <a:avLst/>
          </a:prstGeom>
          <a:noFill/>
          <a:ln w="9525">
            <a:noFill/>
            <a:miter lim="800000"/>
            <a:headEnd/>
            <a:tailEnd/>
          </a:ln>
        </p:spPr>
      </p:pic>
      <p:sp>
        <p:nvSpPr>
          <p:cNvPr id="5" name="Text Box 512"/>
          <p:cNvSpPr txBox="1">
            <a:spLocks noChangeArrowheads="1"/>
          </p:cNvSpPr>
          <p:nvPr/>
        </p:nvSpPr>
        <p:spPr bwMode="auto">
          <a:xfrm>
            <a:off x="1828800" y="6019800"/>
            <a:ext cx="5982728"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2000" b="1" dirty="0"/>
              <a:t>UC Davis Campus Network and its Connectivity</a:t>
            </a:r>
            <a:endParaRPr kumimoji="0" lang="en-US" altLang="zh-CN" sz="2000" b="1" i="0" u="none" strike="noStrike" kern="0" cap="none" spc="0" normalizeH="0" baseline="0" noProof="0" dirty="0">
              <a:ln>
                <a:noFill/>
              </a:ln>
              <a:solidFill>
                <a:srgbClr val="000000"/>
              </a:solidFill>
              <a:effectLst/>
              <a:uLnTx/>
              <a:uFillTx/>
              <a:ea typeface="MS UI Gothic" pitchFamily="34" charset="-128"/>
            </a:endParaRPr>
          </a:p>
        </p:txBody>
      </p:sp>
      <p:sp>
        <p:nvSpPr>
          <p:cNvPr id="6" name="Rectangle 5"/>
          <p:cNvSpPr/>
          <p:nvPr/>
        </p:nvSpPr>
        <p:spPr>
          <a:xfrm>
            <a:off x="6553200" y="4038600"/>
            <a:ext cx="1447800" cy="76200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0" y="3352800"/>
            <a:ext cx="1752600" cy="76200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028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r>
              <a:rPr lang="en-US" dirty="0" smtClean="0"/>
              <a:t>Broker-based </a:t>
            </a:r>
            <a:r>
              <a:rPr lang="en-US" dirty="0"/>
              <a:t>Multi-domain </a:t>
            </a:r>
            <a:r>
              <a:rPr lang="en-US" dirty="0" smtClean="0"/>
              <a:t>Software-Defined Heterogeneous </a:t>
            </a:r>
            <a:r>
              <a:rPr lang="en-US" dirty="0"/>
              <a:t>Optical Networks</a:t>
            </a:r>
          </a:p>
        </p:txBody>
      </p:sp>
      <p:pic>
        <p:nvPicPr>
          <p:cNvPr id="4" name="Picture 3" descr="Fig"/>
          <p:cNvPicPr/>
          <p:nvPr/>
        </p:nvPicPr>
        <p:blipFill>
          <a:blip r:embed="rId2">
            <a:extLst>
              <a:ext uri="{28A0092B-C50C-407E-A947-70E740481C1C}">
                <a14:useLocalDpi xmlns:a14="http://schemas.microsoft.com/office/drawing/2010/main" val="0"/>
              </a:ext>
            </a:extLst>
          </a:blip>
          <a:srcRect b="24780"/>
          <a:stretch>
            <a:fillRect/>
          </a:stretch>
        </p:blipFill>
        <p:spPr bwMode="auto">
          <a:xfrm>
            <a:off x="37312" y="1524000"/>
            <a:ext cx="9144000" cy="2819400"/>
          </a:xfrm>
          <a:prstGeom prst="rect">
            <a:avLst/>
          </a:prstGeom>
          <a:noFill/>
          <a:ln>
            <a:noFill/>
          </a:ln>
        </p:spPr>
      </p:pic>
      <p:sp>
        <p:nvSpPr>
          <p:cNvPr id="5" name="Content Placeholder 2"/>
          <p:cNvSpPr>
            <a:spLocks noGrp="1"/>
          </p:cNvSpPr>
          <p:nvPr>
            <p:ph idx="1"/>
          </p:nvPr>
        </p:nvSpPr>
        <p:spPr>
          <a:xfrm>
            <a:off x="533400" y="4572000"/>
            <a:ext cx="8229600" cy="609600"/>
          </a:xfrm>
        </p:spPr>
        <p:txBody>
          <a:bodyPr>
            <a:noAutofit/>
          </a:bodyPr>
          <a:lstStyle/>
          <a:p>
            <a:pPr marL="230188" indent="-230188">
              <a:spcBef>
                <a:spcPts val="0"/>
              </a:spcBef>
              <a:buAutoNum type="alphaLcParenBoth"/>
            </a:pPr>
            <a:r>
              <a:rPr lang="en-US" sz="1200" dirty="0" smtClean="0"/>
              <a:t>Broker-based </a:t>
            </a:r>
            <a:r>
              <a:rPr lang="en-US" sz="1200" dirty="0"/>
              <a:t>OF control plane for multi-domain </a:t>
            </a:r>
            <a:r>
              <a:rPr lang="en-US" sz="1200" dirty="0" smtClean="0"/>
              <a:t>networks</a:t>
            </a:r>
          </a:p>
          <a:p>
            <a:pPr marL="230188" indent="-230188">
              <a:spcBef>
                <a:spcPts val="0"/>
              </a:spcBef>
              <a:buAutoNum type="alphaLcParenBoth"/>
            </a:pPr>
            <a:r>
              <a:rPr lang="en-US" sz="1200" dirty="0" err="1" smtClean="0"/>
              <a:t>Wireshark</a:t>
            </a:r>
            <a:r>
              <a:rPr lang="en-US" sz="1200" dirty="0" smtClean="0"/>
              <a:t> </a:t>
            </a:r>
            <a:r>
              <a:rPr lang="en-US" sz="1200" dirty="0"/>
              <a:t>capture of the broker 1 for dynamic path provisioning from UC Davis to COTN to </a:t>
            </a:r>
            <a:r>
              <a:rPr lang="en-US" sz="1200" dirty="0" err="1" smtClean="0"/>
              <a:t>ESNet</a:t>
            </a:r>
            <a:endParaRPr lang="en-US" sz="1200" dirty="0" smtClean="0"/>
          </a:p>
          <a:p>
            <a:pPr marL="230188" indent="-230188">
              <a:spcBef>
                <a:spcPts val="0"/>
              </a:spcBef>
              <a:buAutoNum type="alphaLcParenBoth"/>
            </a:pPr>
            <a:r>
              <a:rPr lang="en-US" sz="1200" dirty="0" err="1" smtClean="0"/>
              <a:t>Wireshark</a:t>
            </a:r>
            <a:r>
              <a:rPr lang="en-US" sz="1200" dirty="0" smtClean="0"/>
              <a:t> </a:t>
            </a:r>
            <a:r>
              <a:rPr lang="en-US" sz="1200" dirty="0"/>
              <a:t>capture of the OFC1 for dynamic path provisioning from UC Davis to COTN to </a:t>
            </a:r>
            <a:r>
              <a:rPr lang="en-US" sz="1200" dirty="0" err="1"/>
              <a:t>ESNet</a:t>
            </a:r>
            <a:endParaRPr lang="en-US" sz="1200" dirty="0"/>
          </a:p>
        </p:txBody>
      </p:sp>
    </p:spTree>
    <p:extLst>
      <p:ext uri="{BB962C8B-B14F-4D97-AF65-F5344CB8AC3E}">
        <p14:creationId xmlns:p14="http://schemas.microsoft.com/office/powerpoint/2010/main" val="1800917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2238"/>
            <a:ext cx="8610600" cy="639762"/>
          </a:xfrm>
        </p:spPr>
        <p:txBody>
          <a:bodyPr>
            <a:normAutofit fontScale="90000"/>
          </a:bodyPr>
          <a:lstStyle/>
          <a:p>
            <a:r>
              <a:rPr lang="en-US" dirty="0" smtClean="0"/>
              <a:t>Software Defined Networking =&gt; Cognitive/Knowledge Plane Optical Networking </a:t>
            </a:r>
            <a:endParaRPr lang="en-US" dirty="0"/>
          </a:p>
        </p:txBody>
      </p:sp>
      <p:grpSp>
        <p:nvGrpSpPr>
          <p:cNvPr id="3" name="Group 27"/>
          <p:cNvGrpSpPr/>
          <p:nvPr/>
        </p:nvGrpSpPr>
        <p:grpSpPr>
          <a:xfrm>
            <a:off x="6172199" y="1600200"/>
            <a:ext cx="2478883" cy="2309602"/>
            <a:chOff x="4783782" y="3827870"/>
            <a:chExt cx="3504274" cy="3108960"/>
          </a:xfrm>
        </p:grpSpPr>
        <p:grpSp>
          <p:nvGrpSpPr>
            <p:cNvPr id="4" name="Group 21"/>
            <p:cNvGrpSpPr/>
            <p:nvPr/>
          </p:nvGrpSpPr>
          <p:grpSpPr>
            <a:xfrm>
              <a:off x="4783782" y="3827870"/>
              <a:ext cx="3504274" cy="3108960"/>
              <a:chOff x="4783782" y="3827870"/>
              <a:chExt cx="3504274" cy="3108960"/>
            </a:xfrm>
            <a:solidFill>
              <a:srgbClr val="FFC000"/>
            </a:solidFill>
          </p:grpSpPr>
          <p:sp>
            <p:nvSpPr>
              <p:cNvPr id="9" name="Oval 8"/>
              <p:cNvSpPr/>
              <p:nvPr/>
            </p:nvSpPr>
            <p:spPr bwMode="auto">
              <a:xfrm>
                <a:off x="4783782" y="3827870"/>
                <a:ext cx="3185160" cy="3108960"/>
              </a:xfrm>
              <a:prstGeom prst="ellipse">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smtClean="0">
                  <a:ln>
                    <a:noFill/>
                  </a:ln>
                  <a:solidFill>
                    <a:schemeClr val="tx1"/>
                  </a:solidFill>
                  <a:effectLst/>
                  <a:latin typeface="Arial" charset="0"/>
                  <a:ea typeface="ＭＳ Ｐゴシック" pitchFamily="34" charset="-128"/>
                </a:endParaRPr>
              </a:p>
            </p:txBody>
          </p:sp>
          <p:sp>
            <p:nvSpPr>
              <p:cNvPr id="10" name="TextBox 9"/>
              <p:cNvSpPr txBox="1"/>
              <p:nvPr/>
            </p:nvSpPr>
            <p:spPr>
              <a:xfrm>
                <a:off x="5505834" y="3988774"/>
                <a:ext cx="1906231" cy="621448"/>
              </a:xfrm>
              <a:prstGeom prst="rect">
                <a:avLst/>
              </a:prstGeom>
              <a:noFill/>
            </p:spPr>
            <p:txBody>
              <a:bodyPr wrap="none" rtlCol="0">
                <a:spAutoFit/>
              </a:bodyPr>
              <a:lstStyle/>
              <a:p>
                <a:r>
                  <a:rPr lang="en-US" sz="2400" dirty="0" smtClean="0"/>
                  <a:t>Observe</a:t>
                </a:r>
                <a:endParaRPr lang="en-US" sz="2400" dirty="0"/>
              </a:p>
            </p:txBody>
          </p:sp>
          <p:sp>
            <p:nvSpPr>
              <p:cNvPr id="11" name="TextBox 10"/>
              <p:cNvSpPr txBox="1"/>
              <p:nvPr/>
            </p:nvSpPr>
            <p:spPr>
              <a:xfrm>
                <a:off x="6477000" y="5716548"/>
                <a:ext cx="1811056" cy="621448"/>
              </a:xfrm>
              <a:prstGeom prst="rect">
                <a:avLst/>
              </a:prstGeom>
              <a:noFill/>
            </p:spPr>
            <p:txBody>
              <a:bodyPr wrap="none" rtlCol="0">
                <a:spAutoFit/>
              </a:bodyPr>
              <a:lstStyle/>
              <a:p>
                <a:r>
                  <a:rPr lang="en-US" sz="2400" dirty="0" smtClean="0"/>
                  <a:t>Analyze</a:t>
                </a:r>
                <a:endParaRPr lang="en-US" sz="2400" dirty="0"/>
              </a:p>
            </p:txBody>
          </p:sp>
          <p:sp>
            <p:nvSpPr>
              <p:cNvPr id="12" name="TextBox 11"/>
              <p:cNvSpPr txBox="1"/>
              <p:nvPr/>
            </p:nvSpPr>
            <p:spPr>
              <a:xfrm>
                <a:off x="4953000" y="5741373"/>
                <a:ext cx="888759" cy="621448"/>
              </a:xfrm>
              <a:prstGeom prst="rect">
                <a:avLst/>
              </a:prstGeom>
              <a:noFill/>
            </p:spPr>
            <p:txBody>
              <a:bodyPr wrap="none" rtlCol="0">
                <a:spAutoFit/>
              </a:bodyPr>
              <a:lstStyle/>
              <a:p>
                <a:r>
                  <a:rPr lang="en-US" sz="2400" dirty="0" smtClean="0"/>
                  <a:t>Act</a:t>
                </a:r>
                <a:endParaRPr lang="en-US" sz="2400" dirty="0"/>
              </a:p>
            </p:txBody>
          </p:sp>
        </p:grpSp>
        <p:sp>
          <p:nvSpPr>
            <p:cNvPr id="6" name="Arc 5"/>
            <p:cNvSpPr/>
            <p:nvPr/>
          </p:nvSpPr>
          <p:spPr bwMode="auto">
            <a:xfrm rot="495994">
              <a:off x="5670333" y="4456385"/>
              <a:ext cx="1749972" cy="1749972"/>
            </a:xfrm>
            <a:prstGeom prst="arc">
              <a:avLst>
                <a:gd name="adj1" fmla="val 17438197"/>
                <a:gd name="adj2" fmla="val 21390878"/>
              </a:avLst>
            </a:prstGeom>
            <a:noFill/>
            <a:ln w="57150" cap="flat" cmpd="sng" algn="ctr">
              <a:solidFill>
                <a:srgbClr val="C00000"/>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smtClean="0">
                <a:ln>
                  <a:noFill/>
                </a:ln>
                <a:solidFill>
                  <a:schemeClr val="tx1"/>
                </a:solidFill>
                <a:effectLst/>
                <a:latin typeface="Arial" charset="0"/>
                <a:ea typeface="ＭＳ Ｐゴシック" pitchFamily="34" charset="-128"/>
              </a:endParaRPr>
            </a:p>
          </p:txBody>
        </p:sp>
        <p:sp>
          <p:nvSpPr>
            <p:cNvPr id="7" name="Arc 6"/>
            <p:cNvSpPr/>
            <p:nvPr/>
          </p:nvSpPr>
          <p:spPr bwMode="auto">
            <a:xfrm rot="8662620">
              <a:off x="5758547" y="5113087"/>
              <a:ext cx="1974664" cy="1292306"/>
            </a:xfrm>
            <a:prstGeom prst="arc">
              <a:avLst>
                <a:gd name="adj1" fmla="val 17438197"/>
                <a:gd name="adj2" fmla="val 21390878"/>
              </a:avLst>
            </a:prstGeom>
            <a:noFill/>
            <a:ln w="57150" cap="flat" cmpd="sng" algn="ctr">
              <a:solidFill>
                <a:srgbClr val="C00000"/>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smtClean="0">
                <a:ln>
                  <a:noFill/>
                </a:ln>
                <a:solidFill>
                  <a:schemeClr val="tx1"/>
                </a:solidFill>
                <a:effectLst/>
                <a:latin typeface="Arial" charset="0"/>
                <a:ea typeface="ＭＳ Ｐゴシック" pitchFamily="34" charset="-128"/>
              </a:endParaRPr>
            </a:p>
          </p:txBody>
        </p:sp>
        <p:sp>
          <p:nvSpPr>
            <p:cNvPr id="8" name="Arc 7"/>
            <p:cNvSpPr/>
            <p:nvPr/>
          </p:nvSpPr>
          <p:spPr bwMode="auto">
            <a:xfrm rot="15188911">
              <a:off x="5126516" y="4937710"/>
              <a:ext cx="1974664" cy="1292306"/>
            </a:xfrm>
            <a:prstGeom prst="arc">
              <a:avLst>
                <a:gd name="adj1" fmla="val 17438197"/>
                <a:gd name="adj2" fmla="val 21390878"/>
              </a:avLst>
            </a:prstGeom>
            <a:noFill/>
            <a:ln w="57150" cap="flat" cmpd="sng" algn="ctr">
              <a:solidFill>
                <a:srgbClr val="C00000"/>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smtClean="0">
                <a:ln>
                  <a:noFill/>
                </a:ln>
                <a:solidFill>
                  <a:schemeClr val="tx1"/>
                </a:solidFill>
                <a:effectLst/>
                <a:latin typeface="Arial" charset="0"/>
                <a:ea typeface="ＭＳ Ｐゴシック" pitchFamily="34" charset="-128"/>
              </a:endParaRPr>
            </a:p>
          </p:txBody>
        </p:sp>
      </p:grpSp>
      <p:sp>
        <p:nvSpPr>
          <p:cNvPr id="13" name="TextBox 12"/>
          <p:cNvSpPr txBox="1"/>
          <p:nvPr/>
        </p:nvSpPr>
        <p:spPr>
          <a:xfrm>
            <a:off x="663547" y="5988106"/>
            <a:ext cx="1762021" cy="369332"/>
          </a:xfrm>
          <a:prstGeom prst="rect">
            <a:avLst/>
          </a:prstGeom>
          <a:noFill/>
        </p:spPr>
        <p:txBody>
          <a:bodyPr wrap="none" rtlCol="0">
            <a:spAutoFit/>
          </a:bodyPr>
          <a:lstStyle/>
          <a:p>
            <a:r>
              <a:rPr lang="en-US" dirty="0" smtClean="0"/>
              <a:t>McKeown et al.</a:t>
            </a:r>
            <a:endParaRPr lang="en-US" dirty="0"/>
          </a:p>
        </p:txBody>
      </p:sp>
      <p:pic>
        <p:nvPicPr>
          <p:cNvPr id="2277378" name="Picture 2"/>
          <p:cNvPicPr>
            <a:picLocks noChangeAspect="1" noChangeArrowheads="1"/>
          </p:cNvPicPr>
          <p:nvPr/>
        </p:nvPicPr>
        <p:blipFill>
          <a:blip r:embed="rId2" cstate="print"/>
          <a:srcRect/>
          <a:stretch>
            <a:fillRect/>
          </a:stretch>
        </p:blipFill>
        <p:spPr bwMode="auto">
          <a:xfrm>
            <a:off x="5783109" y="3909802"/>
            <a:ext cx="2751291" cy="2786343"/>
          </a:xfrm>
          <a:prstGeom prst="rect">
            <a:avLst/>
          </a:prstGeom>
          <a:noFill/>
          <a:ln w="9525">
            <a:noFill/>
            <a:miter lim="800000"/>
            <a:headEnd/>
            <a:tailEnd/>
          </a:ln>
          <a:effectLst/>
        </p:spPr>
      </p:pic>
      <p:pic>
        <p:nvPicPr>
          <p:cNvPr id="2094081" name="Picture 1"/>
          <p:cNvPicPr>
            <a:picLocks noChangeAspect="1" noChangeArrowheads="1"/>
          </p:cNvPicPr>
          <p:nvPr/>
        </p:nvPicPr>
        <p:blipFill>
          <a:blip r:embed="rId3" cstate="print"/>
          <a:srcRect/>
          <a:stretch>
            <a:fillRect/>
          </a:stretch>
        </p:blipFill>
        <p:spPr bwMode="auto">
          <a:xfrm>
            <a:off x="142363" y="2110087"/>
            <a:ext cx="4406513" cy="3878019"/>
          </a:xfrm>
          <a:prstGeom prst="rect">
            <a:avLst/>
          </a:prstGeom>
          <a:noFill/>
          <a:ln w="9525">
            <a:noFill/>
            <a:miter lim="800000"/>
            <a:headEnd/>
            <a:tailEnd/>
          </a:ln>
          <a:effectLst/>
        </p:spPr>
      </p:pic>
      <p:sp>
        <p:nvSpPr>
          <p:cNvPr id="5" name="Rectangle 4"/>
          <p:cNvSpPr/>
          <p:nvPr/>
        </p:nvSpPr>
        <p:spPr>
          <a:xfrm>
            <a:off x="381000" y="914400"/>
            <a:ext cx="6833679" cy="923330"/>
          </a:xfrm>
          <a:prstGeom prst="rect">
            <a:avLst/>
          </a:prstGeom>
        </p:spPr>
        <p:txBody>
          <a:bodyPr wrap="square">
            <a:spAutoFit/>
          </a:bodyPr>
          <a:lstStyle/>
          <a:p>
            <a:r>
              <a:rPr lang="en-US" b="1" dirty="0">
                <a:solidFill>
                  <a:srgbClr val="0066FF"/>
                </a:solidFill>
              </a:rPr>
              <a:t>Separation of Control Plane and Data Plane</a:t>
            </a:r>
          </a:p>
          <a:p>
            <a:r>
              <a:rPr lang="en-US" b="1" dirty="0">
                <a:solidFill>
                  <a:srgbClr val="0066FF"/>
                </a:solidFill>
              </a:rPr>
              <a:t>Separation of Forwarding functions and Routing functions</a:t>
            </a:r>
          </a:p>
          <a:p>
            <a:r>
              <a:rPr lang="en-US" b="1" dirty="0">
                <a:solidFill>
                  <a:srgbClr val="0066FF"/>
                </a:solidFill>
              </a:rPr>
              <a:t>Virtualization of Lower Layer Functions</a:t>
            </a:r>
          </a:p>
        </p:txBody>
      </p:sp>
      <p:sp>
        <p:nvSpPr>
          <p:cNvPr id="14" name="Right Arrow 13"/>
          <p:cNvSpPr/>
          <p:nvPr/>
        </p:nvSpPr>
        <p:spPr>
          <a:xfrm>
            <a:off x="4876800" y="3276600"/>
            <a:ext cx="457200" cy="609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966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77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Autofit/>
          </a:bodyPr>
          <a:lstStyle/>
          <a:p>
            <a:r>
              <a:rPr lang="en-US" sz="2800" dirty="0" smtClean="0"/>
              <a:t>Market-Driven Broker-based </a:t>
            </a:r>
            <a:r>
              <a:rPr lang="en-US" sz="2800" dirty="0" err="1"/>
              <a:t>OpenFlow</a:t>
            </a:r>
            <a:r>
              <a:rPr lang="en-US" sz="2800" dirty="0"/>
              <a:t> control plane for </a:t>
            </a:r>
            <a:r>
              <a:rPr lang="en-US" sz="2800" dirty="0" smtClean="0"/>
              <a:t>Multi-Domain Heterogeneous </a:t>
            </a:r>
            <a:r>
              <a:rPr lang="en-US" sz="2800" dirty="0"/>
              <a:t>networks</a:t>
            </a:r>
          </a:p>
        </p:txBody>
      </p:sp>
      <p:pic>
        <p:nvPicPr>
          <p:cNvPr id="5" name="Picture 4" descr="Fig"/>
          <p:cNvPicPr/>
          <p:nvPr/>
        </p:nvPicPr>
        <p:blipFill>
          <a:blip r:embed="rId2">
            <a:extLst>
              <a:ext uri="{28A0092B-C50C-407E-A947-70E740481C1C}">
                <a14:useLocalDpi xmlns:a14="http://schemas.microsoft.com/office/drawing/2010/main" val="0"/>
              </a:ext>
            </a:extLst>
          </a:blip>
          <a:srcRect b="22252"/>
          <a:stretch>
            <a:fillRect/>
          </a:stretch>
        </p:blipFill>
        <p:spPr bwMode="auto">
          <a:xfrm>
            <a:off x="8814" y="2133600"/>
            <a:ext cx="9126371" cy="2590800"/>
          </a:xfrm>
          <a:prstGeom prst="rect">
            <a:avLst/>
          </a:prstGeom>
          <a:noFill/>
          <a:ln>
            <a:noFill/>
          </a:ln>
        </p:spPr>
      </p:pic>
    </p:spTree>
    <p:extLst>
      <p:ext uri="{BB962C8B-B14F-4D97-AF65-F5344CB8AC3E}">
        <p14:creationId xmlns:p14="http://schemas.microsoft.com/office/powerpoint/2010/main" val="3499232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2800" dirty="0" smtClean="0"/>
              <a:t>UC Davis Campus Research Network </a:t>
            </a:r>
            <a:br>
              <a:rPr lang="en-US" sz="2800" dirty="0" smtClean="0"/>
            </a:br>
            <a:r>
              <a:rPr lang="en-US" sz="2800" dirty="0" smtClean="0"/>
              <a:t>and its Connectivity </a:t>
            </a:r>
            <a:endParaRPr lang="en-US" sz="2800" dirty="0"/>
          </a:p>
        </p:txBody>
      </p:sp>
      <p:pic>
        <p:nvPicPr>
          <p:cNvPr id="1026" name="Picture 2"/>
          <p:cNvPicPr>
            <a:picLocks noChangeAspect="1" noChangeArrowheads="1"/>
          </p:cNvPicPr>
          <p:nvPr/>
        </p:nvPicPr>
        <p:blipFill>
          <a:blip r:embed="rId2" cstate="print"/>
          <a:srcRect/>
          <a:stretch>
            <a:fillRect/>
          </a:stretch>
        </p:blipFill>
        <p:spPr bwMode="auto">
          <a:xfrm>
            <a:off x="0" y="1219200"/>
            <a:ext cx="9144000" cy="5181600"/>
          </a:xfrm>
          <a:prstGeom prst="rect">
            <a:avLst/>
          </a:prstGeom>
          <a:noFill/>
          <a:ln w="9525">
            <a:noFill/>
            <a:miter lim="800000"/>
            <a:headEnd/>
            <a:tailEnd/>
          </a:ln>
        </p:spPr>
      </p:pic>
      <p:sp>
        <p:nvSpPr>
          <p:cNvPr id="5" name="Text Box 512"/>
          <p:cNvSpPr txBox="1">
            <a:spLocks noChangeArrowheads="1"/>
          </p:cNvSpPr>
          <p:nvPr/>
        </p:nvSpPr>
        <p:spPr bwMode="auto">
          <a:xfrm>
            <a:off x="1524000" y="838200"/>
            <a:ext cx="6630341"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ea typeface="MS UI Gothic" pitchFamily="34" charset="-128"/>
              </a:rPr>
              <a:t>UC Davis - </a:t>
            </a:r>
            <a:r>
              <a:rPr lang="en-US" altLang="zh-CN" sz="2000" b="1" kern="0" dirty="0" err="1" smtClean="0">
                <a:solidFill>
                  <a:srgbClr val="000000"/>
                </a:solidFill>
                <a:ea typeface="MS UI Gothic" pitchFamily="34" charset="-128"/>
              </a:rPr>
              <a:t>ESNet</a:t>
            </a:r>
            <a:r>
              <a:rPr lang="en-US" altLang="zh-CN" sz="2000" b="1" kern="0" dirty="0" smtClean="0">
                <a:solidFill>
                  <a:srgbClr val="000000"/>
                </a:solidFill>
                <a:ea typeface="MS UI Gothic" pitchFamily="34" charset="-128"/>
              </a:rPr>
              <a:t> – COTN Optical SDN demo @GENI </a:t>
            </a:r>
            <a:endParaRPr kumimoji="0" lang="en-US" altLang="zh-CN" sz="2000" b="1" i="0" u="none" strike="noStrike" kern="0" cap="none" spc="0" normalizeH="0" baseline="0" noProof="0" dirty="0">
              <a:ln>
                <a:noFill/>
              </a:ln>
              <a:solidFill>
                <a:srgbClr val="000000"/>
              </a:solidFill>
              <a:effectLst/>
              <a:uLnTx/>
              <a:uFillTx/>
              <a:ea typeface="MS UI Gothic" pitchFamily="34" charset="-128"/>
            </a:endParaRPr>
          </a:p>
        </p:txBody>
      </p:sp>
      <p:sp>
        <p:nvSpPr>
          <p:cNvPr id="6" name="Rectangle 5"/>
          <p:cNvSpPr/>
          <p:nvPr/>
        </p:nvSpPr>
        <p:spPr>
          <a:xfrm>
            <a:off x="6553200" y="4419600"/>
            <a:ext cx="1447800" cy="76200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0" y="3733800"/>
            <a:ext cx="1752600" cy="76200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53000" y="3426023"/>
            <a:ext cx="828676" cy="307777"/>
          </a:xfrm>
          <a:prstGeom prst="rect">
            <a:avLst/>
          </a:prstGeom>
          <a:noFill/>
        </p:spPr>
        <p:txBody>
          <a:bodyPr wrap="square" rtlCol="0">
            <a:spAutoFit/>
          </a:bodyPr>
          <a:lstStyle/>
          <a:p>
            <a:r>
              <a:rPr lang="en-US" sz="1400" dirty="0" smtClean="0">
                <a:solidFill>
                  <a:srgbClr val="FF0000"/>
                </a:solidFill>
              </a:rPr>
              <a:t>COTN</a:t>
            </a:r>
          </a:p>
        </p:txBody>
      </p:sp>
    </p:spTree>
    <p:extLst>
      <p:ext uri="{BB962C8B-B14F-4D97-AF65-F5344CB8AC3E}">
        <p14:creationId xmlns:p14="http://schemas.microsoft.com/office/powerpoint/2010/main" val="11282537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2476500" cy="5048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7982" y="2133600"/>
            <a:ext cx="6768417" cy="410965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71" t="988" b="56517"/>
          <a:stretch/>
        </p:blipFill>
        <p:spPr>
          <a:xfrm>
            <a:off x="2590799" y="11016"/>
            <a:ext cx="5191047" cy="1665383"/>
          </a:xfrm>
          <a:prstGeom prst="rect">
            <a:avLst/>
          </a:prstGeom>
        </p:spPr>
      </p:pic>
      <p:pic>
        <p:nvPicPr>
          <p:cNvPr id="7" name="Picture 6"/>
          <p:cNvPicPr>
            <a:picLocks noChangeAspect="1"/>
          </p:cNvPicPr>
          <p:nvPr/>
        </p:nvPicPr>
        <p:blipFill>
          <a:blip r:embed="rId5"/>
          <a:stretch>
            <a:fillRect/>
          </a:stretch>
        </p:blipFill>
        <p:spPr>
          <a:xfrm>
            <a:off x="-304800" y="1981200"/>
            <a:ext cx="2974084" cy="4285384"/>
          </a:xfrm>
          <a:prstGeom prst="rect">
            <a:avLst/>
          </a:prstGeom>
        </p:spPr>
      </p:pic>
    </p:spTree>
    <p:extLst>
      <p:ext uri="{BB962C8B-B14F-4D97-AF65-F5344CB8AC3E}">
        <p14:creationId xmlns:p14="http://schemas.microsoft.com/office/powerpoint/2010/main" val="2343824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5"/>
            <a:ext cx="8229600" cy="1143000"/>
          </a:xfrm>
        </p:spPr>
        <p:txBody>
          <a:bodyPr/>
          <a:lstStyle/>
          <a:p>
            <a:r>
              <a:rPr lang="en-US" dirty="0" smtClean="0"/>
              <a:t> </a:t>
            </a:r>
            <a:endParaRPr lang="en-US" dirty="0"/>
          </a:p>
        </p:txBody>
      </p:sp>
      <p:pic>
        <p:nvPicPr>
          <p:cNvPr id="2393094" name="Picture 6"/>
          <p:cNvPicPr>
            <a:picLocks noChangeAspect="1" noChangeArrowheads="1"/>
          </p:cNvPicPr>
          <p:nvPr/>
        </p:nvPicPr>
        <p:blipFill>
          <a:blip r:embed="rId2" cstate="print"/>
          <a:srcRect/>
          <a:stretch>
            <a:fillRect/>
          </a:stretch>
        </p:blipFill>
        <p:spPr bwMode="auto">
          <a:xfrm>
            <a:off x="1" y="291806"/>
            <a:ext cx="4106486" cy="2753154"/>
          </a:xfrm>
          <a:prstGeom prst="rect">
            <a:avLst/>
          </a:prstGeom>
          <a:noFill/>
          <a:ln w="9525">
            <a:noFill/>
            <a:miter lim="800000"/>
            <a:headEnd/>
            <a:tailEnd/>
          </a:ln>
        </p:spPr>
      </p:pic>
      <p:pic>
        <p:nvPicPr>
          <p:cNvPr id="2393095" name="Picture 7"/>
          <p:cNvPicPr>
            <a:picLocks noChangeAspect="1" noChangeArrowheads="1"/>
          </p:cNvPicPr>
          <p:nvPr/>
        </p:nvPicPr>
        <p:blipFill>
          <a:blip r:embed="rId3" cstate="print"/>
          <a:srcRect/>
          <a:stretch>
            <a:fillRect/>
          </a:stretch>
        </p:blipFill>
        <p:spPr bwMode="auto">
          <a:xfrm>
            <a:off x="0" y="2945208"/>
            <a:ext cx="4062360" cy="2709948"/>
          </a:xfrm>
          <a:prstGeom prst="rect">
            <a:avLst/>
          </a:prstGeom>
          <a:noFill/>
          <a:ln w="9525">
            <a:noFill/>
            <a:miter lim="800000"/>
            <a:headEnd/>
            <a:tailEnd/>
          </a:ln>
        </p:spPr>
      </p:pic>
      <p:sp>
        <p:nvSpPr>
          <p:cNvPr id="12" name="Rectangle 11"/>
          <p:cNvSpPr/>
          <p:nvPr/>
        </p:nvSpPr>
        <p:spPr>
          <a:xfrm>
            <a:off x="4572000" y="235981"/>
            <a:ext cx="4572000" cy="1323439"/>
          </a:xfrm>
          <a:prstGeom prst="rect">
            <a:avLst/>
          </a:prstGeom>
        </p:spPr>
        <p:txBody>
          <a:bodyPr>
            <a:spAutoFit/>
          </a:bodyPr>
          <a:lstStyle/>
          <a:p>
            <a:r>
              <a:rPr lang="en-GB" sz="2000" b="1" i="1" dirty="0" smtClean="0">
                <a:solidFill>
                  <a:srgbClr val="C00000"/>
                </a:solidFill>
              </a:rPr>
              <a:t>CO-OFDM </a:t>
            </a:r>
            <a:r>
              <a:rPr lang="en-GB" sz="2000" b="1" i="1" dirty="0" smtClean="0"/>
              <a:t>generates many low speed subcarriers using an inverse fast Fourier Transform (</a:t>
            </a:r>
            <a:r>
              <a:rPr lang="en-GB" sz="2000" b="1" i="1" dirty="0" err="1" smtClean="0"/>
              <a:t>iFFT</a:t>
            </a:r>
            <a:r>
              <a:rPr lang="en-GB" sz="2000" b="1" i="1" dirty="0" smtClean="0"/>
              <a:t>) to ensure </a:t>
            </a:r>
            <a:r>
              <a:rPr lang="en-GB" sz="2000" b="1" i="1" dirty="0" err="1" smtClean="0"/>
              <a:t>orthogonality</a:t>
            </a:r>
            <a:r>
              <a:rPr lang="en-GB" sz="2000" b="1" i="1" dirty="0" smtClean="0"/>
              <a:t>. </a:t>
            </a:r>
            <a:endParaRPr lang="en-US" sz="2000" b="1" dirty="0"/>
          </a:p>
        </p:txBody>
      </p:sp>
      <p:sp>
        <p:nvSpPr>
          <p:cNvPr id="13" name="Rectangle 12"/>
          <p:cNvSpPr/>
          <p:nvPr/>
        </p:nvSpPr>
        <p:spPr>
          <a:xfrm>
            <a:off x="4572000" y="2979183"/>
            <a:ext cx="4572000" cy="1323439"/>
          </a:xfrm>
          <a:prstGeom prst="rect">
            <a:avLst/>
          </a:prstGeom>
        </p:spPr>
        <p:txBody>
          <a:bodyPr>
            <a:spAutoFit/>
          </a:bodyPr>
          <a:lstStyle/>
          <a:p>
            <a:r>
              <a:rPr lang="en-GB" sz="2000" b="1" i="1" dirty="0" err="1" smtClean="0">
                <a:solidFill>
                  <a:srgbClr val="C00000"/>
                </a:solidFill>
              </a:rPr>
              <a:t>CoWDM</a:t>
            </a:r>
            <a:r>
              <a:rPr lang="en-GB" sz="2000" b="1" i="1" dirty="0" smtClean="0">
                <a:solidFill>
                  <a:srgbClr val="C00000"/>
                </a:solidFill>
              </a:rPr>
              <a:t> </a:t>
            </a:r>
            <a:r>
              <a:rPr lang="en-GB" sz="2000" b="1" i="1" dirty="0" smtClean="0"/>
              <a:t>operates by combining many orthogonal subcarriers together to form a seemingly random waveform. </a:t>
            </a:r>
            <a:endParaRPr lang="en-US" sz="2000" b="1" dirty="0"/>
          </a:p>
        </p:txBody>
      </p:sp>
      <p:sp>
        <p:nvSpPr>
          <p:cNvPr id="14" name="Rectangle 13"/>
          <p:cNvSpPr/>
          <p:nvPr/>
        </p:nvSpPr>
        <p:spPr>
          <a:xfrm>
            <a:off x="4572000" y="1649149"/>
            <a:ext cx="4572000" cy="1323439"/>
          </a:xfrm>
          <a:prstGeom prst="rect">
            <a:avLst/>
          </a:prstGeom>
        </p:spPr>
        <p:txBody>
          <a:bodyPr>
            <a:spAutoFit/>
          </a:bodyPr>
          <a:lstStyle/>
          <a:p>
            <a:r>
              <a:rPr lang="en-GB" sz="2000" b="1" i="1" dirty="0" err="1" smtClean="0">
                <a:solidFill>
                  <a:srgbClr val="C00000"/>
                </a:solidFill>
              </a:rPr>
              <a:t>Nyquist</a:t>
            </a:r>
            <a:r>
              <a:rPr lang="en-GB" sz="2000" b="1" i="1" dirty="0" smtClean="0">
                <a:solidFill>
                  <a:srgbClr val="C00000"/>
                </a:solidFill>
              </a:rPr>
              <a:t>-WDM</a:t>
            </a:r>
            <a:r>
              <a:rPr lang="en-GB" sz="2000" b="1" i="1" dirty="0" smtClean="0"/>
              <a:t> combines many independently generated channels together with a minimum guard band. </a:t>
            </a:r>
            <a:endParaRPr lang="en-US" sz="2000" b="1" dirty="0"/>
          </a:p>
        </p:txBody>
      </p:sp>
      <p:sp>
        <p:nvSpPr>
          <p:cNvPr id="15" name="Rectangle 14"/>
          <p:cNvSpPr/>
          <p:nvPr/>
        </p:nvSpPr>
        <p:spPr>
          <a:xfrm>
            <a:off x="4572000" y="4274187"/>
            <a:ext cx="4572000" cy="1631216"/>
          </a:xfrm>
          <a:prstGeom prst="rect">
            <a:avLst/>
          </a:prstGeom>
        </p:spPr>
        <p:txBody>
          <a:bodyPr>
            <a:spAutoFit/>
          </a:bodyPr>
          <a:lstStyle/>
          <a:p>
            <a:r>
              <a:rPr lang="en-GB" sz="2000" b="1" i="1" dirty="0" smtClean="0">
                <a:solidFill>
                  <a:srgbClr val="C00000"/>
                </a:solidFill>
              </a:rPr>
              <a:t>OAWG </a:t>
            </a:r>
            <a:r>
              <a:rPr lang="en-GB" sz="2000" b="1" i="1" dirty="0" smtClean="0"/>
              <a:t>operates over a continuous, gapless spectrum enabling the generation of any combination of single-carrier or multicarrier waveforms. </a:t>
            </a:r>
            <a:endParaRPr lang="en-US" sz="2000" b="1" dirty="0"/>
          </a:p>
        </p:txBody>
      </p:sp>
      <p:sp>
        <p:nvSpPr>
          <p:cNvPr id="11" name="Rectangle 10"/>
          <p:cNvSpPr/>
          <p:nvPr/>
        </p:nvSpPr>
        <p:spPr>
          <a:xfrm>
            <a:off x="4321834" y="5853195"/>
            <a:ext cx="4572000" cy="923330"/>
          </a:xfrm>
          <a:prstGeom prst="rect">
            <a:avLst/>
          </a:prstGeom>
          <a:solidFill>
            <a:srgbClr val="FFFF00"/>
          </a:solidFill>
        </p:spPr>
        <p:txBody>
          <a:bodyPr>
            <a:spAutoFit/>
          </a:bodyPr>
          <a:lstStyle/>
          <a:p>
            <a:r>
              <a:rPr lang="en-GB" sz="1800" b="1" i="1" dirty="0" smtClean="0"/>
              <a:t>∆f : subcarrier frequency spacing, ∆</a:t>
            </a:r>
            <a:r>
              <a:rPr lang="en-GB" sz="1800" b="1" i="1" dirty="0" err="1" smtClean="0"/>
              <a:t>f</a:t>
            </a:r>
            <a:r>
              <a:rPr lang="en-GB" sz="1800" b="1" i="1" baseline="-25000" dirty="0" err="1" smtClean="0"/>
              <a:t>G</a:t>
            </a:r>
            <a:r>
              <a:rPr lang="en-GB" sz="1800" b="1" i="1" dirty="0" smtClean="0"/>
              <a:t> : frequency spacing between CO-OFDM bands. M</a:t>
            </a:r>
            <a:r>
              <a:rPr lang="en-GB" sz="1800" b="1" i="1" baseline="-25000" dirty="0" smtClean="0"/>
              <a:t>BW</a:t>
            </a:r>
            <a:r>
              <a:rPr lang="en-GB" sz="1800" b="1" i="1" dirty="0" smtClean="0"/>
              <a:t> : modulator bandwidth</a:t>
            </a:r>
            <a:endParaRPr lang="en-US" sz="1800" b="1" dirty="0"/>
          </a:p>
        </p:txBody>
      </p:sp>
      <p:sp>
        <p:nvSpPr>
          <p:cNvPr id="16" name="Rectangle 15"/>
          <p:cNvSpPr/>
          <p:nvPr/>
        </p:nvSpPr>
        <p:spPr>
          <a:xfrm>
            <a:off x="152400" y="5715000"/>
            <a:ext cx="3962400" cy="646331"/>
          </a:xfrm>
          <a:prstGeom prst="rect">
            <a:avLst/>
          </a:prstGeom>
        </p:spPr>
        <p:txBody>
          <a:bodyPr wrap="square">
            <a:spAutoFit/>
          </a:bodyPr>
          <a:lstStyle/>
          <a:p>
            <a:r>
              <a:rPr lang="en-US" dirty="0" err="1" smtClean="0"/>
              <a:t>Gerstel</a:t>
            </a:r>
            <a:r>
              <a:rPr lang="en-US" dirty="0" smtClean="0"/>
              <a:t>, </a:t>
            </a:r>
            <a:r>
              <a:rPr lang="en-US" dirty="0" err="1" smtClean="0"/>
              <a:t>Jinno</a:t>
            </a:r>
            <a:r>
              <a:rPr lang="en-US" dirty="0" smtClean="0"/>
              <a:t>, Lord, Yoo, IEEE Com </a:t>
            </a:r>
            <a:r>
              <a:rPr lang="en-US" dirty="0" err="1" smtClean="0"/>
              <a:t>Mag</a:t>
            </a:r>
            <a:r>
              <a:rPr lang="en-US" dirty="0" smtClean="0"/>
              <a:t> 2012</a:t>
            </a:r>
            <a:endParaRPr lang="en-US" dirty="0"/>
          </a:p>
        </p:txBody>
      </p:sp>
    </p:spTree>
    <p:extLst>
      <p:ext uri="{BB962C8B-B14F-4D97-AF65-F5344CB8AC3E}">
        <p14:creationId xmlns:p14="http://schemas.microsoft.com/office/powerpoint/2010/main" val="199746771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52400" y="3639494"/>
            <a:ext cx="8839200" cy="2743200"/>
          </a:xfrm>
          <a:prstGeom prst="roundRect">
            <a:avLst/>
          </a:prstGeom>
          <a:solidFill>
            <a:srgbClr val="FFFF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Elastic Grid FTP</a:t>
            </a:r>
          </a:p>
        </p:txBody>
      </p:sp>
      <p:sp>
        <p:nvSpPr>
          <p:cNvPr id="19" name="Rounded Rectangle 18"/>
          <p:cNvSpPr/>
          <p:nvPr/>
        </p:nvSpPr>
        <p:spPr>
          <a:xfrm>
            <a:off x="152400" y="439094"/>
            <a:ext cx="8839200" cy="3200400"/>
          </a:xfrm>
          <a:prstGeom prst="roundRect">
            <a:avLst/>
          </a:prstGeom>
          <a:solidFill>
            <a:srgbClr val="FFFF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4306"/>
            <a:ext cx="8229600" cy="639762"/>
          </a:xfrm>
        </p:spPr>
        <p:txBody>
          <a:bodyPr/>
          <a:lstStyle/>
          <a:p>
            <a:r>
              <a:rPr lang="en-US" dirty="0" smtClean="0"/>
              <a:t>Grid FTP vs. Elastic Grid FTP</a:t>
            </a:r>
            <a:endParaRPr lang="en-US" dirty="0"/>
          </a:p>
        </p:txBody>
      </p:sp>
      <p:pic>
        <p:nvPicPr>
          <p:cNvPr id="5" name="Picture 4"/>
          <p:cNvPicPr>
            <a:picLocks noChangeAspect="1"/>
          </p:cNvPicPr>
          <p:nvPr/>
        </p:nvPicPr>
        <p:blipFill>
          <a:blip r:embed="rId2"/>
          <a:stretch>
            <a:fillRect/>
          </a:stretch>
        </p:blipFill>
        <p:spPr>
          <a:xfrm>
            <a:off x="228600" y="754060"/>
            <a:ext cx="4078225" cy="1361434"/>
          </a:xfrm>
          <a:prstGeom prst="rect">
            <a:avLst/>
          </a:prstGeom>
        </p:spPr>
      </p:pic>
      <p:pic>
        <p:nvPicPr>
          <p:cNvPr id="6" name="Picture 5"/>
          <p:cNvPicPr>
            <a:picLocks noChangeAspect="1"/>
          </p:cNvPicPr>
          <p:nvPr/>
        </p:nvPicPr>
        <p:blipFill>
          <a:blip r:embed="rId3"/>
          <a:stretch>
            <a:fillRect/>
          </a:stretch>
        </p:blipFill>
        <p:spPr>
          <a:xfrm>
            <a:off x="4648200" y="820094"/>
            <a:ext cx="3886200" cy="1297330"/>
          </a:xfrm>
          <a:prstGeom prst="rect">
            <a:avLst/>
          </a:prstGeom>
        </p:spPr>
      </p:pic>
      <p:pic>
        <p:nvPicPr>
          <p:cNvPr id="7" name="Picture 6"/>
          <p:cNvPicPr>
            <a:picLocks noChangeAspect="1"/>
          </p:cNvPicPr>
          <p:nvPr/>
        </p:nvPicPr>
        <p:blipFill>
          <a:blip r:embed="rId4"/>
          <a:stretch>
            <a:fillRect/>
          </a:stretch>
        </p:blipFill>
        <p:spPr>
          <a:xfrm>
            <a:off x="228600" y="2267894"/>
            <a:ext cx="4038600" cy="1348206"/>
          </a:xfrm>
          <a:prstGeom prst="rect">
            <a:avLst/>
          </a:prstGeom>
        </p:spPr>
      </p:pic>
      <p:pic>
        <p:nvPicPr>
          <p:cNvPr id="8" name="Picture 7"/>
          <p:cNvPicPr>
            <a:picLocks noChangeAspect="1"/>
          </p:cNvPicPr>
          <p:nvPr/>
        </p:nvPicPr>
        <p:blipFill>
          <a:blip r:embed="rId5"/>
          <a:stretch>
            <a:fillRect/>
          </a:stretch>
        </p:blipFill>
        <p:spPr>
          <a:xfrm>
            <a:off x="4648200" y="2191694"/>
            <a:ext cx="3970538" cy="1343150"/>
          </a:xfrm>
          <a:prstGeom prst="rect">
            <a:avLst/>
          </a:prstGeom>
        </p:spPr>
      </p:pic>
      <p:sp>
        <p:nvSpPr>
          <p:cNvPr id="9" name="TextBox 8"/>
          <p:cNvSpPr txBox="1"/>
          <p:nvPr/>
        </p:nvSpPr>
        <p:spPr>
          <a:xfrm>
            <a:off x="2667000" y="1277294"/>
            <a:ext cx="914400" cy="914400"/>
          </a:xfrm>
          <a:prstGeom prst="rect">
            <a:avLst/>
          </a:prstGeom>
          <a:noFill/>
        </p:spPr>
        <p:txBody>
          <a:bodyPr wrap="none" rtlCol="0">
            <a:noAutofit/>
          </a:bodyPr>
          <a:lstStyle/>
          <a:p>
            <a:endParaRPr lang="en-US" dirty="0" smtClean="0"/>
          </a:p>
        </p:txBody>
      </p:sp>
      <p:sp>
        <p:nvSpPr>
          <p:cNvPr id="10" name="Rectangle 9"/>
          <p:cNvSpPr/>
          <p:nvPr/>
        </p:nvSpPr>
        <p:spPr>
          <a:xfrm>
            <a:off x="838200" y="515294"/>
            <a:ext cx="2655535" cy="369332"/>
          </a:xfrm>
          <a:prstGeom prst="rect">
            <a:avLst/>
          </a:prstGeom>
        </p:spPr>
        <p:txBody>
          <a:bodyPr wrap="none">
            <a:spAutoFit/>
          </a:bodyPr>
          <a:lstStyle/>
          <a:p>
            <a:r>
              <a:rPr lang="en-US" dirty="0"/>
              <a:t>Basic Grid FTP transfer </a:t>
            </a:r>
          </a:p>
        </p:txBody>
      </p:sp>
      <p:sp>
        <p:nvSpPr>
          <p:cNvPr id="11" name="TextBox 10"/>
          <p:cNvSpPr txBox="1"/>
          <p:nvPr/>
        </p:nvSpPr>
        <p:spPr>
          <a:xfrm>
            <a:off x="3352800" y="439094"/>
            <a:ext cx="914400" cy="914400"/>
          </a:xfrm>
          <a:prstGeom prst="rect">
            <a:avLst/>
          </a:prstGeom>
          <a:noFill/>
        </p:spPr>
        <p:txBody>
          <a:bodyPr wrap="none" rtlCol="0">
            <a:noAutofit/>
          </a:bodyPr>
          <a:lstStyle/>
          <a:p>
            <a:endParaRPr lang="en-US" dirty="0" smtClean="0"/>
          </a:p>
        </p:txBody>
      </p:sp>
      <p:sp>
        <p:nvSpPr>
          <p:cNvPr id="13" name="Rectangle 12"/>
          <p:cNvSpPr/>
          <p:nvPr/>
        </p:nvSpPr>
        <p:spPr>
          <a:xfrm>
            <a:off x="4642550" y="515294"/>
            <a:ext cx="4373954" cy="369332"/>
          </a:xfrm>
          <a:prstGeom prst="rect">
            <a:avLst/>
          </a:prstGeom>
        </p:spPr>
        <p:txBody>
          <a:bodyPr wrap="none">
            <a:spAutoFit/>
          </a:bodyPr>
          <a:lstStyle/>
          <a:p>
            <a:r>
              <a:rPr lang="en-US" dirty="0" smtClean="0"/>
              <a:t>Grid </a:t>
            </a:r>
            <a:r>
              <a:rPr lang="en-US" dirty="0"/>
              <a:t>FTP </a:t>
            </a:r>
            <a:r>
              <a:rPr lang="en-US" dirty="0" smtClean="0"/>
              <a:t>with server on destination node</a:t>
            </a:r>
            <a:endParaRPr lang="en-US" dirty="0"/>
          </a:p>
        </p:txBody>
      </p:sp>
      <p:sp>
        <p:nvSpPr>
          <p:cNvPr id="14" name="Rectangle 13"/>
          <p:cNvSpPr/>
          <p:nvPr/>
        </p:nvSpPr>
        <p:spPr>
          <a:xfrm>
            <a:off x="5334000" y="1960875"/>
            <a:ext cx="2822247" cy="369332"/>
          </a:xfrm>
          <a:prstGeom prst="rect">
            <a:avLst/>
          </a:prstGeom>
        </p:spPr>
        <p:txBody>
          <a:bodyPr wrap="none">
            <a:spAutoFit/>
          </a:bodyPr>
          <a:lstStyle/>
          <a:p>
            <a:r>
              <a:rPr lang="en-US" dirty="0" smtClean="0"/>
              <a:t>Striped </a:t>
            </a:r>
            <a:r>
              <a:rPr lang="en-US" dirty="0"/>
              <a:t>Grid FTP transfer </a:t>
            </a:r>
          </a:p>
        </p:txBody>
      </p:sp>
      <p:sp>
        <p:nvSpPr>
          <p:cNvPr id="15" name="Rectangle 14"/>
          <p:cNvSpPr/>
          <p:nvPr/>
        </p:nvSpPr>
        <p:spPr>
          <a:xfrm>
            <a:off x="228600" y="2039294"/>
            <a:ext cx="4220066" cy="369332"/>
          </a:xfrm>
          <a:prstGeom prst="rect">
            <a:avLst/>
          </a:prstGeom>
        </p:spPr>
        <p:txBody>
          <a:bodyPr wrap="none">
            <a:spAutoFit/>
          </a:bodyPr>
          <a:lstStyle/>
          <a:p>
            <a:r>
              <a:rPr lang="en-US" dirty="0" smtClean="0"/>
              <a:t>Grid </a:t>
            </a:r>
            <a:r>
              <a:rPr lang="en-US" dirty="0"/>
              <a:t>FTP </a:t>
            </a:r>
            <a:r>
              <a:rPr lang="en-US" dirty="0" smtClean="0"/>
              <a:t>transfer on Parallel Channels </a:t>
            </a:r>
            <a:endParaRPr lang="en-US" dirty="0"/>
          </a:p>
        </p:txBody>
      </p:sp>
      <p:pic>
        <p:nvPicPr>
          <p:cNvPr id="16" name="Picture 15"/>
          <p:cNvPicPr>
            <a:picLocks noChangeAspect="1"/>
          </p:cNvPicPr>
          <p:nvPr/>
        </p:nvPicPr>
        <p:blipFill>
          <a:blip r:embed="rId6"/>
          <a:stretch>
            <a:fillRect/>
          </a:stretch>
        </p:blipFill>
        <p:spPr>
          <a:xfrm>
            <a:off x="3505200" y="3639494"/>
            <a:ext cx="4638675" cy="2378099"/>
          </a:xfrm>
          <a:prstGeom prst="rect">
            <a:avLst/>
          </a:prstGeom>
        </p:spPr>
      </p:pic>
      <p:pic>
        <p:nvPicPr>
          <p:cNvPr id="17" name="Picture 16" descr="DWDM_FlexBandwidth_2.png"/>
          <p:cNvPicPr>
            <a:picLocks noChangeAspect="1"/>
          </p:cNvPicPr>
          <p:nvPr/>
        </p:nvPicPr>
        <p:blipFill rotWithShape="1">
          <a:blip r:embed="rId7" cstate="print">
            <a:extLst>
              <a:ext uri="{28A0092B-C50C-407E-A947-70E740481C1C}">
                <a14:useLocalDpi xmlns:a14="http://schemas.microsoft.com/office/drawing/2010/main" val="0"/>
              </a:ext>
            </a:extLst>
          </a:blip>
          <a:srcRect l="28655" t="67691" r="26887" b="21315"/>
          <a:stretch/>
        </p:blipFill>
        <p:spPr>
          <a:xfrm>
            <a:off x="5181600" y="6034696"/>
            <a:ext cx="1371600" cy="390618"/>
          </a:xfrm>
          <a:prstGeom prst="rect">
            <a:avLst/>
          </a:prstGeom>
        </p:spPr>
      </p:pic>
      <p:sp>
        <p:nvSpPr>
          <p:cNvPr id="18" name="Right Arrow 17"/>
          <p:cNvSpPr/>
          <p:nvPr/>
        </p:nvSpPr>
        <p:spPr>
          <a:xfrm>
            <a:off x="4419600" y="5544494"/>
            <a:ext cx="2895600" cy="304800"/>
          </a:xfrm>
          <a:prstGeom prst="rightArrow">
            <a:avLst>
              <a:gd name="adj1" fmla="val 50000"/>
              <a:gd name="adj2" fmla="val 116102"/>
            </a:avLst>
          </a:prstGeom>
          <a:gradFill>
            <a:gsLst>
              <a:gs pos="32000">
                <a:schemeClr val="accent2">
                  <a:alpha val="88000"/>
                </a:schemeClr>
              </a:gs>
              <a:gs pos="65000">
                <a:srgbClr val="99FF99"/>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138980" y="5696894"/>
            <a:ext cx="914400" cy="914400"/>
          </a:xfrm>
          <a:prstGeom prst="rect">
            <a:avLst/>
          </a:prstGeom>
          <a:noFill/>
        </p:spPr>
        <p:txBody>
          <a:bodyPr wrap="none" rtlCol="0">
            <a:noAutofit/>
          </a:bodyPr>
          <a:lstStyle/>
          <a:p>
            <a:r>
              <a:rPr lang="en-US" dirty="0" smtClean="0">
                <a:solidFill>
                  <a:srgbClr val="C00000"/>
                </a:solidFill>
              </a:rPr>
              <a:t>Elastic Pipe</a:t>
            </a:r>
          </a:p>
        </p:txBody>
      </p:sp>
      <p:pic>
        <p:nvPicPr>
          <p:cNvPr id="22" name="Picture 21" descr="DWDM_FlexBandwidth_2.png"/>
          <p:cNvPicPr>
            <a:picLocks noChangeAspect="1"/>
          </p:cNvPicPr>
          <p:nvPr/>
        </p:nvPicPr>
        <p:blipFill rotWithShape="1">
          <a:blip r:embed="rId8" cstate="print">
            <a:extLst>
              <a:ext uri="{28A0092B-C50C-407E-A947-70E740481C1C}">
                <a14:useLocalDpi xmlns:a14="http://schemas.microsoft.com/office/drawing/2010/main" val="0"/>
              </a:ext>
            </a:extLst>
          </a:blip>
          <a:srcRect t="47786"/>
          <a:stretch/>
        </p:blipFill>
        <p:spPr>
          <a:xfrm>
            <a:off x="381000" y="4325294"/>
            <a:ext cx="2787818" cy="1676400"/>
          </a:xfrm>
          <a:prstGeom prst="rect">
            <a:avLst/>
          </a:prstGeom>
        </p:spPr>
      </p:pic>
      <p:sp>
        <p:nvSpPr>
          <p:cNvPr id="23" name="TextBox 22"/>
          <p:cNvSpPr txBox="1"/>
          <p:nvPr/>
        </p:nvSpPr>
        <p:spPr>
          <a:xfrm>
            <a:off x="3505200" y="6001694"/>
            <a:ext cx="914400" cy="914400"/>
          </a:xfrm>
          <a:prstGeom prst="rect">
            <a:avLst/>
          </a:prstGeom>
          <a:noFill/>
        </p:spPr>
        <p:txBody>
          <a:bodyPr wrap="none" rtlCol="0">
            <a:noAutofit/>
          </a:bodyPr>
          <a:lstStyle/>
          <a:p>
            <a:r>
              <a:rPr lang="en-US" dirty="0" smtClean="0">
                <a:solidFill>
                  <a:srgbClr val="C00000"/>
                </a:solidFill>
              </a:rPr>
              <a:t>Elastic Hose</a:t>
            </a:r>
          </a:p>
        </p:txBody>
      </p:sp>
      <p:sp>
        <p:nvSpPr>
          <p:cNvPr id="24" name="TextBox 23"/>
          <p:cNvSpPr txBox="1"/>
          <p:nvPr/>
        </p:nvSpPr>
        <p:spPr>
          <a:xfrm>
            <a:off x="7010400" y="5849294"/>
            <a:ext cx="914400" cy="914400"/>
          </a:xfrm>
          <a:prstGeom prst="rect">
            <a:avLst/>
          </a:prstGeom>
          <a:noFill/>
        </p:spPr>
        <p:txBody>
          <a:bodyPr wrap="none" rtlCol="0">
            <a:noAutofit/>
          </a:bodyPr>
          <a:lstStyle/>
          <a:p>
            <a:r>
              <a:rPr lang="en-US" dirty="0" smtClean="0">
                <a:solidFill>
                  <a:srgbClr val="C00000"/>
                </a:solidFill>
              </a:rPr>
              <a:t>Elastic Hose</a:t>
            </a:r>
          </a:p>
        </p:txBody>
      </p:sp>
      <p:sp>
        <p:nvSpPr>
          <p:cNvPr id="25" name="Rectangle 24"/>
          <p:cNvSpPr/>
          <p:nvPr/>
        </p:nvSpPr>
        <p:spPr>
          <a:xfrm>
            <a:off x="2438400" y="3715694"/>
            <a:ext cx="2162772" cy="400110"/>
          </a:xfrm>
          <a:prstGeom prst="rect">
            <a:avLst/>
          </a:prstGeom>
        </p:spPr>
        <p:txBody>
          <a:bodyPr wrap="none">
            <a:spAutoFit/>
          </a:bodyPr>
          <a:lstStyle/>
          <a:p>
            <a:r>
              <a:rPr lang="en-US" sz="2000" b="1" i="1" dirty="0">
                <a:solidFill>
                  <a:srgbClr val="C00000"/>
                </a:solidFill>
              </a:rPr>
              <a:t>Elastic Grid FTP</a:t>
            </a:r>
          </a:p>
        </p:txBody>
      </p:sp>
    </p:spTree>
    <p:extLst>
      <p:ext uri="{BB962C8B-B14F-4D97-AF65-F5344CB8AC3E}">
        <p14:creationId xmlns:p14="http://schemas.microsoft.com/office/powerpoint/2010/main" val="15020346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86200" y="1066800"/>
            <a:ext cx="5181600" cy="2743200"/>
          </a:xfrm>
          <a:prstGeom prst="roundRect">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H="1">
            <a:off x="7010400" y="3691466"/>
            <a:ext cx="169334" cy="575734"/>
          </a:xfrm>
          <a:prstGeom prst="straightConnector1">
            <a:avLst/>
          </a:prstGeom>
          <a:ln w="38100">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6200000" flipV="1">
            <a:off x="5111748" y="1391125"/>
            <a:ext cx="1554480" cy="2298224"/>
          </a:xfrm>
          <a:prstGeom prst="curvedConnector2">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rot="16200000" flipV="1">
            <a:off x="5707664" y="2017997"/>
            <a:ext cx="310896" cy="2298224"/>
          </a:xfrm>
          <a:prstGeom prst="curvedConnector2">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5400000" flipH="1" flipV="1">
            <a:off x="6664720" y="2339577"/>
            <a:ext cx="1463040" cy="640080"/>
          </a:xfrm>
          <a:prstGeom prst="curvedConnector2">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rot="5400000" flipH="1" flipV="1">
            <a:off x="7426720" y="2720577"/>
            <a:ext cx="365760" cy="914400"/>
          </a:xfrm>
          <a:prstGeom prst="curvedConnector2">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6200000" flipV="1">
            <a:off x="4810521" y="2263377"/>
            <a:ext cx="1463040" cy="640080"/>
          </a:xfrm>
          <a:prstGeom prst="curved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V="1">
            <a:off x="5198124" y="2701781"/>
            <a:ext cx="301752" cy="914400"/>
          </a:xfrm>
          <a:prstGeom prst="curved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5400000" flipH="1" flipV="1">
            <a:off x="6899432" y="2028665"/>
            <a:ext cx="365760" cy="2298224"/>
          </a:xfrm>
          <a:prstGeom prst="curved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rot="5400000" flipH="1" flipV="1">
            <a:off x="6280148" y="1480025"/>
            <a:ext cx="1554480" cy="2298224"/>
          </a:xfrm>
          <a:prstGeom prst="curved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7609599" y="303954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p:cNvCxnSpPr/>
          <p:nvPr/>
        </p:nvCxnSpPr>
        <p:spPr>
          <a:xfrm flipH="1">
            <a:off x="8170039" y="2868312"/>
            <a:ext cx="548640"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8322439" y="3033002"/>
            <a:ext cx="411480"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210552" y="2905183"/>
            <a:ext cx="548640"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4220384" y="3069873"/>
            <a:ext cx="457200"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4667752" y="2713450"/>
            <a:ext cx="731520" cy="629265"/>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2" name="TextBox 61"/>
          <p:cNvSpPr txBox="1"/>
          <p:nvPr/>
        </p:nvSpPr>
        <p:spPr>
          <a:xfrm>
            <a:off x="4697248" y="2854790"/>
            <a:ext cx="658764" cy="346584"/>
          </a:xfrm>
          <a:prstGeom prst="rect">
            <a:avLst/>
          </a:prstGeom>
          <a:noFill/>
        </p:spPr>
        <p:txBody>
          <a:bodyPr wrap="none" rtlCol="0">
            <a:noAutofit/>
          </a:bodyPr>
          <a:lstStyle/>
          <a:p>
            <a:r>
              <a:rPr lang="en-US" sz="1600" b="1" dirty="0" smtClean="0"/>
              <a:t>WXC</a:t>
            </a:r>
          </a:p>
        </p:txBody>
      </p:sp>
      <p:sp>
        <p:nvSpPr>
          <p:cNvPr id="63" name="Rectangle 62"/>
          <p:cNvSpPr/>
          <p:nvPr/>
        </p:nvSpPr>
        <p:spPr>
          <a:xfrm>
            <a:off x="7609600" y="2667974"/>
            <a:ext cx="731520" cy="629265"/>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Box 63"/>
          <p:cNvSpPr txBox="1"/>
          <p:nvPr/>
        </p:nvSpPr>
        <p:spPr>
          <a:xfrm>
            <a:off x="7644012" y="2804401"/>
            <a:ext cx="658764" cy="346584"/>
          </a:xfrm>
          <a:prstGeom prst="rect">
            <a:avLst/>
          </a:prstGeom>
          <a:noFill/>
        </p:spPr>
        <p:txBody>
          <a:bodyPr wrap="none" rtlCol="0">
            <a:noAutofit/>
          </a:bodyPr>
          <a:lstStyle/>
          <a:p>
            <a:r>
              <a:rPr lang="en-US" sz="1600" b="1" dirty="0" smtClean="0"/>
              <a:t>WXC</a:t>
            </a:r>
          </a:p>
        </p:txBody>
      </p:sp>
      <p:sp>
        <p:nvSpPr>
          <p:cNvPr id="65" name="Rectangle 64"/>
          <p:cNvSpPr/>
          <p:nvPr/>
        </p:nvSpPr>
        <p:spPr>
          <a:xfrm>
            <a:off x="7609600" y="1394697"/>
            <a:ext cx="731520" cy="629265"/>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6" name="TextBox 65"/>
          <p:cNvSpPr txBox="1"/>
          <p:nvPr/>
        </p:nvSpPr>
        <p:spPr>
          <a:xfrm>
            <a:off x="7644012" y="1531124"/>
            <a:ext cx="658764" cy="346584"/>
          </a:xfrm>
          <a:prstGeom prst="rect">
            <a:avLst/>
          </a:prstGeom>
          <a:noFill/>
        </p:spPr>
        <p:txBody>
          <a:bodyPr wrap="none" rtlCol="0">
            <a:noAutofit/>
          </a:bodyPr>
          <a:lstStyle/>
          <a:p>
            <a:r>
              <a:rPr lang="en-US" sz="1600" b="1" dirty="0" smtClean="0"/>
              <a:t>WXC</a:t>
            </a:r>
          </a:p>
        </p:txBody>
      </p:sp>
      <p:cxnSp>
        <p:nvCxnSpPr>
          <p:cNvPr id="67" name="Straight Arrow Connector 66"/>
          <p:cNvCxnSpPr/>
          <p:nvPr/>
        </p:nvCxnSpPr>
        <p:spPr>
          <a:xfrm flipH="1">
            <a:off x="8332271" y="1596258"/>
            <a:ext cx="411480"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8336695" y="1760948"/>
            <a:ext cx="411480"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8349969" y="1203715"/>
            <a:ext cx="658764" cy="346584"/>
          </a:xfrm>
          <a:prstGeom prst="rect">
            <a:avLst/>
          </a:prstGeom>
          <a:noFill/>
        </p:spPr>
        <p:txBody>
          <a:bodyPr wrap="none" rtlCol="0">
            <a:noAutofit/>
          </a:bodyPr>
          <a:lstStyle/>
          <a:p>
            <a:r>
              <a:rPr lang="en-US" sz="1400" b="1" dirty="0" smtClean="0"/>
              <a:t>Deg.2</a:t>
            </a:r>
          </a:p>
        </p:txBody>
      </p:sp>
      <p:sp>
        <p:nvSpPr>
          <p:cNvPr id="85" name="TextBox 84"/>
          <p:cNvSpPr txBox="1"/>
          <p:nvPr/>
        </p:nvSpPr>
        <p:spPr>
          <a:xfrm>
            <a:off x="8351938" y="2505751"/>
            <a:ext cx="658764" cy="346584"/>
          </a:xfrm>
          <a:prstGeom prst="rect">
            <a:avLst/>
          </a:prstGeom>
          <a:noFill/>
        </p:spPr>
        <p:txBody>
          <a:bodyPr wrap="none" rtlCol="0">
            <a:noAutofit/>
          </a:bodyPr>
          <a:lstStyle/>
          <a:p>
            <a:r>
              <a:rPr lang="en-US" sz="1400" b="1" dirty="0" smtClean="0"/>
              <a:t>Deg.3</a:t>
            </a:r>
          </a:p>
        </p:txBody>
      </p:sp>
      <p:sp>
        <p:nvSpPr>
          <p:cNvPr id="88" name="TextBox 87"/>
          <p:cNvSpPr txBox="1"/>
          <p:nvPr/>
        </p:nvSpPr>
        <p:spPr>
          <a:xfrm>
            <a:off x="4008988" y="2572113"/>
            <a:ext cx="658764" cy="346584"/>
          </a:xfrm>
          <a:prstGeom prst="rect">
            <a:avLst/>
          </a:prstGeom>
          <a:noFill/>
        </p:spPr>
        <p:txBody>
          <a:bodyPr wrap="none" rtlCol="0">
            <a:noAutofit/>
          </a:bodyPr>
          <a:lstStyle/>
          <a:p>
            <a:r>
              <a:rPr lang="en-US" sz="1400" b="1" dirty="0" smtClean="0"/>
              <a:t>Deg.4</a:t>
            </a:r>
          </a:p>
        </p:txBody>
      </p:sp>
      <p:sp>
        <p:nvSpPr>
          <p:cNvPr id="90" name="TextBox 89"/>
          <p:cNvSpPr txBox="1"/>
          <p:nvPr/>
        </p:nvSpPr>
        <p:spPr>
          <a:xfrm>
            <a:off x="4026723" y="1277229"/>
            <a:ext cx="658764" cy="346584"/>
          </a:xfrm>
          <a:prstGeom prst="rect">
            <a:avLst/>
          </a:prstGeom>
          <a:noFill/>
        </p:spPr>
        <p:txBody>
          <a:bodyPr wrap="none" rtlCol="0">
            <a:noAutofit/>
          </a:bodyPr>
          <a:lstStyle/>
          <a:p>
            <a:r>
              <a:rPr lang="en-US" sz="1400" b="1" dirty="0" smtClean="0"/>
              <a:t>Deg.1</a:t>
            </a:r>
          </a:p>
        </p:txBody>
      </p:sp>
      <p:cxnSp>
        <p:nvCxnSpPr>
          <p:cNvPr id="92" name="Straight Arrow Connector 91"/>
          <p:cNvCxnSpPr/>
          <p:nvPr/>
        </p:nvCxnSpPr>
        <p:spPr>
          <a:xfrm>
            <a:off x="4136847" y="1671166"/>
            <a:ext cx="496349"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4155002" y="1863231"/>
            <a:ext cx="478194"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5370539" y="1591778"/>
            <a:ext cx="2228243" cy="23745"/>
          </a:xfrm>
          <a:prstGeom prst="straightConnector1">
            <a:avLst/>
          </a:prstGeom>
          <a:ln w="28575" cmpd="sng">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5380366" y="1729009"/>
            <a:ext cx="2225302" cy="1062147"/>
          </a:xfrm>
          <a:prstGeom prst="straightConnector1">
            <a:avLst/>
          </a:prstGeom>
          <a:ln w="28575" cmpd="sng">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63" idx="0"/>
          </p:cNvCxnSpPr>
          <p:nvPr/>
        </p:nvCxnSpPr>
        <p:spPr>
          <a:xfrm flipH="1" flipV="1">
            <a:off x="7973394" y="2023962"/>
            <a:ext cx="1966" cy="644012"/>
          </a:xfrm>
          <a:prstGeom prst="straightConnector1">
            <a:avLst/>
          </a:prstGeom>
          <a:ln w="28575" cmpd="sng">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65" idx="1"/>
          </p:cNvCxnSpPr>
          <p:nvPr/>
        </p:nvCxnSpPr>
        <p:spPr>
          <a:xfrm flipV="1">
            <a:off x="5384139" y="1709330"/>
            <a:ext cx="2225461" cy="1165712"/>
          </a:xfrm>
          <a:prstGeom prst="straightConnector1">
            <a:avLst/>
          </a:prstGeom>
          <a:ln w="28575" cmpd="sng">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5381357" y="2918697"/>
            <a:ext cx="2228243" cy="23745"/>
          </a:xfrm>
          <a:prstGeom prst="straightConnector1">
            <a:avLst/>
          </a:prstGeom>
          <a:ln w="28575" cmpd="sng">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3" name="Trapezoid 102"/>
          <p:cNvSpPr>
            <a:spLocks/>
          </p:cNvSpPr>
          <p:nvPr/>
        </p:nvSpPr>
        <p:spPr>
          <a:xfrm rot="10800000">
            <a:off x="5511560" y="3246936"/>
            <a:ext cx="777240" cy="457200"/>
          </a:xfrm>
          <a:prstGeom prst="trapezoid">
            <a:avLst>
              <a:gd name="adj" fmla="val 334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a:spLocks/>
          </p:cNvSpPr>
          <p:nvPr/>
        </p:nvSpPr>
        <p:spPr>
          <a:xfrm rot="10800000">
            <a:off x="6679960" y="3246936"/>
            <a:ext cx="777240" cy="457200"/>
          </a:xfrm>
          <a:prstGeom prst="trapezoid">
            <a:avLst>
              <a:gd name="adj" fmla="val 26122"/>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5334000" y="3810000"/>
            <a:ext cx="658764" cy="346584"/>
          </a:xfrm>
          <a:prstGeom prst="rect">
            <a:avLst/>
          </a:prstGeom>
          <a:noFill/>
        </p:spPr>
        <p:txBody>
          <a:bodyPr wrap="none" rtlCol="0">
            <a:noAutofit/>
          </a:bodyPr>
          <a:lstStyle/>
          <a:p>
            <a:r>
              <a:rPr lang="en-US" sz="1400" b="1" dirty="0" smtClean="0">
                <a:solidFill>
                  <a:srgbClr val="FF0000"/>
                </a:solidFill>
              </a:rPr>
              <a:t>Add</a:t>
            </a:r>
          </a:p>
        </p:txBody>
      </p:sp>
      <p:sp>
        <p:nvSpPr>
          <p:cNvPr id="116" name="TextBox 115"/>
          <p:cNvSpPr txBox="1"/>
          <p:nvPr/>
        </p:nvSpPr>
        <p:spPr>
          <a:xfrm>
            <a:off x="7239000" y="3810000"/>
            <a:ext cx="568566" cy="392600"/>
          </a:xfrm>
          <a:prstGeom prst="rect">
            <a:avLst/>
          </a:prstGeom>
          <a:noFill/>
        </p:spPr>
        <p:txBody>
          <a:bodyPr wrap="none" rtlCol="0">
            <a:noAutofit/>
          </a:bodyPr>
          <a:lstStyle/>
          <a:p>
            <a:r>
              <a:rPr lang="en-US" sz="1400" b="1" dirty="0" smtClean="0">
                <a:solidFill>
                  <a:srgbClr val="3366FF"/>
                </a:solidFill>
              </a:rPr>
              <a:t>Drop</a:t>
            </a:r>
          </a:p>
        </p:txBody>
      </p:sp>
      <p:cxnSp>
        <p:nvCxnSpPr>
          <p:cNvPr id="119" name="Straight Arrow Connector 118"/>
          <p:cNvCxnSpPr>
            <a:endCxn id="103" idx="0"/>
          </p:cNvCxnSpPr>
          <p:nvPr/>
        </p:nvCxnSpPr>
        <p:spPr>
          <a:xfrm flipH="1" flipV="1">
            <a:off x="5900180" y="3704136"/>
            <a:ext cx="195822" cy="109646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4650791" y="1435459"/>
            <a:ext cx="731520" cy="629265"/>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4" name="TextBox 123"/>
          <p:cNvSpPr txBox="1"/>
          <p:nvPr/>
        </p:nvSpPr>
        <p:spPr>
          <a:xfrm>
            <a:off x="4677060" y="1580825"/>
            <a:ext cx="658764" cy="346584"/>
          </a:xfrm>
          <a:prstGeom prst="rect">
            <a:avLst/>
          </a:prstGeom>
          <a:noFill/>
        </p:spPr>
        <p:txBody>
          <a:bodyPr wrap="none" rtlCol="0">
            <a:noAutofit/>
          </a:bodyPr>
          <a:lstStyle/>
          <a:p>
            <a:r>
              <a:rPr lang="en-US" sz="1600" b="1" dirty="0" smtClean="0"/>
              <a:t>WXC</a:t>
            </a:r>
          </a:p>
        </p:txBody>
      </p:sp>
      <p:cxnSp>
        <p:nvCxnSpPr>
          <p:cNvPr id="125" name="Straight Arrow Connector 124"/>
          <p:cNvCxnSpPr/>
          <p:nvPr/>
        </p:nvCxnSpPr>
        <p:spPr>
          <a:xfrm flipH="1" flipV="1">
            <a:off x="5051838" y="2076001"/>
            <a:ext cx="1966" cy="644012"/>
          </a:xfrm>
          <a:prstGeom prst="straightConnector1">
            <a:avLst/>
          </a:prstGeom>
          <a:ln w="28575" cmpd="sng">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Flex-grid Node and S-BVT</a:t>
            </a:r>
            <a:endParaRPr lang="en-US" dirty="0"/>
          </a:p>
        </p:txBody>
      </p:sp>
      <p:sp>
        <p:nvSpPr>
          <p:cNvPr id="377" name="Cloud 376"/>
          <p:cNvSpPr/>
          <p:nvPr/>
        </p:nvSpPr>
        <p:spPr>
          <a:xfrm rot="225524">
            <a:off x="4457913" y="4573164"/>
            <a:ext cx="4406996" cy="1684997"/>
          </a:xfrm>
          <a:prstGeom prst="cloud">
            <a:avLst/>
          </a:prstGeom>
          <a:gradFill flip="none" rotWithShape="1">
            <a:gsLst>
              <a:gs pos="0">
                <a:schemeClr val="accent1">
                  <a:shade val="51000"/>
                  <a:satMod val="130000"/>
                  <a:alpha val="18000"/>
                </a:schemeClr>
              </a:gs>
              <a:gs pos="80000">
                <a:schemeClr val="accent1">
                  <a:shade val="93000"/>
                  <a:satMod val="130000"/>
                  <a:alpha val="18000"/>
                </a:schemeClr>
              </a:gs>
              <a:gs pos="100000">
                <a:schemeClr val="accent1">
                  <a:shade val="94000"/>
                  <a:satMod val="135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Rounded Rectangle 386"/>
          <p:cNvSpPr/>
          <p:nvPr/>
        </p:nvSpPr>
        <p:spPr>
          <a:xfrm>
            <a:off x="5959039" y="4267200"/>
            <a:ext cx="1345055" cy="365760"/>
          </a:xfrm>
          <a:prstGeom prst="roundRect">
            <a:avLst/>
          </a:prstGeom>
          <a:gradFill flip="none" rotWithShape="1">
            <a:gsLst>
              <a:gs pos="0">
                <a:srgbClr val="FF0000"/>
              </a:gs>
              <a:gs pos="34000">
                <a:srgbClr val="FFFF00"/>
              </a:gs>
              <a:gs pos="64000">
                <a:srgbClr val="00B050"/>
              </a:gs>
              <a:gs pos="100000">
                <a:srgbClr val="00B0F0"/>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S-BVTs</a:t>
            </a:r>
            <a:endParaRPr lang="en-US" sz="1400" b="1" dirty="0">
              <a:solidFill>
                <a:schemeClr val="tx1"/>
              </a:solidFill>
            </a:endParaRPr>
          </a:p>
        </p:txBody>
      </p:sp>
      <p:sp>
        <p:nvSpPr>
          <p:cNvPr id="389" name="TextBox 388"/>
          <p:cNvSpPr txBox="1"/>
          <p:nvPr/>
        </p:nvSpPr>
        <p:spPr>
          <a:xfrm>
            <a:off x="7391400" y="4343400"/>
            <a:ext cx="1828800" cy="381000"/>
          </a:xfrm>
          <a:prstGeom prst="rect">
            <a:avLst/>
          </a:prstGeom>
          <a:noFill/>
        </p:spPr>
        <p:txBody>
          <a:bodyPr wrap="none" rtlCol="0">
            <a:noAutofit/>
          </a:bodyPr>
          <a:lstStyle/>
          <a:p>
            <a:r>
              <a:rPr lang="en-US" b="1" i="1" dirty="0" smtClean="0"/>
              <a:t>Client Network</a:t>
            </a:r>
          </a:p>
        </p:txBody>
      </p:sp>
      <p:sp>
        <p:nvSpPr>
          <p:cNvPr id="390" name="Can 389"/>
          <p:cNvSpPr>
            <a:spLocks noChangeAspect="1"/>
          </p:cNvSpPr>
          <p:nvPr/>
        </p:nvSpPr>
        <p:spPr>
          <a:xfrm rot="16200000">
            <a:off x="6332793" y="5029320"/>
            <a:ext cx="600892" cy="1447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TextBox 390"/>
          <p:cNvSpPr txBox="1"/>
          <p:nvPr/>
        </p:nvSpPr>
        <p:spPr>
          <a:xfrm>
            <a:off x="6214139" y="5715000"/>
            <a:ext cx="990600" cy="381000"/>
          </a:xfrm>
          <a:prstGeom prst="rect">
            <a:avLst/>
          </a:prstGeom>
          <a:noFill/>
        </p:spPr>
        <p:txBody>
          <a:bodyPr wrap="none" rtlCol="0">
            <a:noAutofit/>
          </a:bodyPr>
          <a:lstStyle/>
          <a:p>
            <a:r>
              <a:rPr lang="en-US" i="1" dirty="0" smtClean="0">
                <a:solidFill>
                  <a:schemeClr val="bg1"/>
                </a:solidFill>
              </a:rPr>
              <a:t>Router</a:t>
            </a:r>
          </a:p>
        </p:txBody>
      </p:sp>
      <p:cxnSp>
        <p:nvCxnSpPr>
          <p:cNvPr id="392" name="Straight Arrow Connector 391"/>
          <p:cNvCxnSpPr/>
          <p:nvPr/>
        </p:nvCxnSpPr>
        <p:spPr>
          <a:xfrm flipV="1">
            <a:off x="6061739" y="5124026"/>
            <a:ext cx="0" cy="320040"/>
          </a:xfrm>
          <a:prstGeom prst="straightConnector1">
            <a:avLst/>
          </a:prstGeom>
          <a:ln w="1905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93" name="Straight Arrow Connector 392"/>
          <p:cNvCxnSpPr/>
          <p:nvPr/>
        </p:nvCxnSpPr>
        <p:spPr>
          <a:xfrm flipV="1">
            <a:off x="6595139" y="5124026"/>
            <a:ext cx="0" cy="320040"/>
          </a:xfrm>
          <a:prstGeom prst="straightConnector1">
            <a:avLst/>
          </a:prstGeom>
          <a:ln w="1905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94" name="Straight Arrow Connector 393"/>
          <p:cNvCxnSpPr/>
          <p:nvPr/>
        </p:nvCxnSpPr>
        <p:spPr>
          <a:xfrm flipV="1">
            <a:off x="7204739" y="5124026"/>
            <a:ext cx="0" cy="320040"/>
          </a:xfrm>
          <a:prstGeom prst="straightConnector1">
            <a:avLst/>
          </a:prstGeom>
          <a:ln w="1905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95" name="TextBox 394"/>
          <p:cNvSpPr txBox="1"/>
          <p:nvPr/>
        </p:nvSpPr>
        <p:spPr>
          <a:xfrm>
            <a:off x="5486400" y="5410200"/>
            <a:ext cx="990600" cy="381000"/>
          </a:xfrm>
          <a:prstGeom prst="rect">
            <a:avLst/>
          </a:prstGeom>
          <a:noFill/>
        </p:spPr>
        <p:txBody>
          <a:bodyPr wrap="none" rtlCol="0">
            <a:noAutofit/>
          </a:bodyPr>
          <a:lstStyle/>
          <a:p>
            <a:r>
              <a:rPr lang="en-US" sz="1600" i="1" dirty="0" smtClean="0"/>
              <a:t>10Gb/s</a:t>
            </a:r>
          </a:p>
        </p:txBody>
      </p:sp>
      <p:sp>
        <p:nvSpPr>
          <p:cNvPr id="396" name="TextBox 395"/>
          <p:cNvSpPr txBox="1"/>
          <p:nvPr/>
        </p:nvSpPr>
        <p:spPr>
          <a:xfrm>
            <a:off x="6137939" y="5444066"/>
            <a:ext cx="990600" cy="381000"/>
          </a:xfrm>
          <a:prstGeom prst="rect">
            <a:avLst/>
          </a:prstGeom>
          <a:noFill/>
        </p:spPr>
        <p:txBody>
          <a:bodyPr wrap="none" rtlCol="0">
            <a:noAutofit/>
          </a:bodyPr>
          <a:lstStyle/>
          <a:p>
            <a:r>
              <a:rPr lang="en-US" sz="1600" i="1" dirty="0" smtClean="0"/>
              <a:t>100Gb/s</a:t>
            </a:r>
          </a:p>
        </p:txBody>
      </p:sp>
      <p:sp>
        <p:nvSpPr>
          <p:cNvPr id="397" name="TextBox 396"/>
          <p:cNvSpPr txBox="1"/>
          <p:nvPr/>
        </p:nvSpPr>
        <p:spPr>
          <a:xfrm>
            <a:off x="6976139" y="5444066"/>
            <a:ext cx="990600" cy="381000"/>
          </a:xfrm>
          <a:prstGeom prst="rect">
            <a:avLst/>
          </a:prstGeom>
          <a:noFill/>
        </p:spPr>
        <p:txBody>
          <a:bodyPr wrap="none" rtlCol="0">
            <a:noAutofit/>
          </a:bodyPr>
          <a:lstStyle/>
          <a:p>
            <a:r>
              <a:rPr lang="en-US" sz="1600" i="1" dirty="0"/>
              <a:t>4</a:t>
            </a:r>
            <a:r>
              <a:rPr lang="en-US" sz="1600" i="1" dirty="0" smtClean="0"/>
              <a:t>00Gb/s</a:t>
            </a:r>
          </a:p>
        </p:txBody>
      </p:sp>
      <p:sp>
        <p:nvSpPr>
          <p:cNvPr id="413" name="Rounded Rectangle 412"/>
          <p:cNvSpPr/>
          <p:nvPr/>
        </p:nvSpPr>
        <p:spPr>
          <a:xfrm>
            <a:off x="5968606" y="4653283"/>
            <a:ext cx="1344168" cy="474133"/>
          </a:xfrm>
          <a:prstGeom prst="roundRect">
            <a:avLst/>
          </a:prstGeom>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Flow Processing</a:t>
            </a:r>
            <a:endParaRPr lang="en-US" sz="1400" dirty="0"/>
          </a:p>
        </p:txBody>
      </p:sp>
      <p:sp>
        <p:nvSpPr>
          <p:cNvPr id="415" name="Rounded Rectangle 414"/>
          <p:cNvSpPr/>
          <p:nvPr/>
        </p:nvSpPr>
        <p:spPr>
          <a:xfrm>
            <a:off x="4618479" y="2644615"/>
            <a:ext cx="846769" cy="749866"/>
          </a:xfrm>
          <a:prstGeom prst="roundRect">
            <a:avLst/>
          </a:prstGeom>
          <a:noFill/>
          <a:ln>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extBox 416"/>
          <p:cNvSpPr txBox="1"/>
          <p:nvPr/>
        </p:nvSpPr>
        <p:spPr>
          <a:xfrm>
            <a:off x="6771400" y="3213223"/>
            <a:ext cx="656304" cy="543674"/>
          </a:xfrm>
          <a:prstGeom prst="rect">
            <a:avLst/>
          </a:prstGeom>
          <a:noFill/>
        </p:spPr>
        <p:txBody>
          <a:bodyPr wrap="square" rtlCol="0">
            <a:noAutofit/>
          </a:bodyPr>
          <a:lstStyle/>
          <a:p>
            <a:pPr>
              <a:lnSpc>
                <a:spcPts val="1700"/>
              </a:lnSpc>
            </a:pPr>
            <a:r>
              <a:rPr lang="en-US" sz="1400" b="1" dirty="0" smtClean="0"/>
              <a:t>Flex WSS</a:t>
            </a:r>
          </a:p>
        </p:txBody>
      </p:sp>
      <p:sp>
        <p:nvSpPr>
          <p:cNvPr id="418" name="TextBox 417"/>
          <p:cNvSpPr txBox="1"/>
          <p:nvPr/>
        </p:nvSpPr>
        <p:spPr>
          <a:xfrm>
            <a:off x="5611466" y="3213223"/>
            <a:ext cx="656304" cy="543674"/>
          </a:xfrm>
          <a:prstGeom prst="rect">
            <a:avLst/>
          </a:prstGeom>
          <a:noFill/>
        </p:spPr>
        <p:txBody>
          <a:bodyPr wrap="square" rtlCol="0">
            <a:noAutofit/>
          </a:bodyPr>
          <a:lstStyle/>
          <a:p>
            <a:pPr>
              <a:lnSpc>
                <a:spcPts val="1700"/>
              </a:lnSpc>
            </a:pPr>
            <a:r>
              <a:rPr lang="en-US" sz="1400" b="1" dirty="0" smtClean="0"/>
              <a:t>Flex WSS</a:t>
            </a:r>
          </a:p>
        </p:txBody>
      </p:sp>
      <p:grpSp>
        <p:nvGrpSpPr>
          <p:cNvPr id="29" name="Group 28"/>
          <p:cNvGrpSpPr/>
          <p:nvPr/>
        </p:nvGrpSpPr>
        <p:grpSpPr>
          <a:xfrm>
            <a:off x="2057400" y="4114799"/>
            <a:ext cx="3927076" cy="2209799"/>
            <a:chOff x="497632" y="2721769"/>
            <a:chExt cx="4235082" cy="2002631"/>
          </a:xfrm>
        </p:grpSpPr>
        <p:grpSp>
          <p:nvGrpSpPr>
            <p:cNvPr id="100" name="グループ化 400"/>
            <p:cNvGrpSpPr/>
            <p:nvPr/>
          </p:nvGrpSpPr>
          <p:grpSpPr>
            <a:xfrm>
              <a:off x="914400" y="3860304"/>
              <a:ext cx="228600" cy="864096"/>
              <a:chOff x="7884368" y="332656"/>
              <a:chExt cx="360040" cy="864096"/>
            </a:xfrm>
          </p:grpSpPr>
          <p:sp>
            <p:nvSpPr>
              <p:cNvPr id="106" name="円/楕円 401"/>
              <p:cNvSpPr/>
              <p:nvPr/>
            </p:nvSpPr>
            <p:spPr>
              <a:xfrm>
                <a:off x="8028384" y="332656"/>
                <a:ext cx="144016" cy="792088"/>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7" name="正方形/長方形 402"/>
              <p:cNvSpPr/>
              <p:nvPr/>
            </p:nvSpPr>
            <p:spPr>
              <a:xfrm>
                <a:off x="7884368" y="692696"/>
                <a:ext cx="360040" cy="504056"/>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09" name="グループ化 376"/>
            <p:cNvGrpSpPr/>
            <p:nvPr/>
          </p:nvGrpSpPr>
          <p:grpSpPr>
            <a:xfrm>
              <a:off x="1634480" y="3852937"/>
              <a:ext cx="720080" cy="864096"/>
              <a:chOff x="6156176" y="3501008"/>
              <a:chExt cx="720080" cy="864096"/>
            </a:xfrm>
          </p:grpSpPr>
          <p:sp>
            <p:nvSpPr>
              <p:cNvPr id="110" name="円/楕円 377"/>
              <p:cNvSpPr/>
              <p:nvPr/>
            </p:nvSpPr>
            <p:spPr>
              <a:xfrm>
                <a:off x="6300192" y="3501008"/>
                <a:ext cx="504056" cy="792088"/>
              </a:xfrm>
              <a:prstGeom prst="ellipse">
                <a:avLst/>
              </a:prstGeom>
              <a:solidFill>
                <a:srgbClr val="00B05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1" name="正方形/長方形 378"/>
              <p:cNvSpPr/>
              <p:nvPr/>
            </p:nvSpPr>
            <p:spPr>
              <a:xfrm>
                <a:off x="6156176" y="3861048"/>
                <a:ext cx="720080" cy="504056"/>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2" name="グループ化 400"/>
            <p:cNvGrpSpPr/>
            <p:nvPr/>
          </p:nvGrpSpPr>
          <p:grpSpPr>
            <a:xfrm>
              <a:off x="1107976" y="3852937"/>
              <a:ext cx="360040" cy="864096"/>
              <a:chOff x="7884368" y="332656"/>
              <a:chExt cx="360040" cy="864096"/>
            </a:xfrm>
          </p:grpSpPr>
          <p:sp>
            <p:nvSpPr>
              <p:cNvPr id="113" name="円/楕円 401"/>
              <p:cNvSpPr/>
              <p:nvPr/>
            </p:nvSpPr>
            <p:spPr>
              <a:xfrm>
                <a:off x="8028384" y="332656"/>
                <a:ext cx="144016" cy="792088"/>
              </a:xfrm>
              <a:prstGeom prst="ellipse">
                <a:avLst/>
              </a:prstGeom>
              <a:solidFill>
                <a:srgbClr val="1F497D">
                  <a:lumMod val="60000"/>
                  <a:lumOff val="40000"/>
                </a:srgbClr>
              </a:solidFill>
              <a:ln w="25400" cap="flat" cmpd="sng" algn="ctr">
                <a:solidFill>
                  <a:srgbClr val="1F497D">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4" name="正方形/長方形 402"/>
              <p:cNvSpPr/>
              <p:nvPr/>
            </p:nvSpPr>
            <p:spPr>
              <a:xfrm>
                <a:off x="7884368" y="692696"/>
                <a:ext cx="360040" cy="504056"/>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5" name="グループ化 523"/>
            <p:cNvGrpSpPr/>
            <p:nvPr/>
          </p:nvGrpSpPr>
          <p:grpSpPr>
            <a:xfrm>
              <a:off x="1380395" y="3818822"/>
              <a:ext cx="432048" cy="864096"/>
              <a:chOff x="8244408" y="1196752"/>
              <a:chExt cx="432048" cy="936104"/>
            </a:xfrm>
          </p:grpSpPr>
          <p:sp>
            <p:nvSpPr>
              <p:cNvPr id="117" name="円/楕円 524"/>
              <p:cNvSpPr/>
              <p:nvPr/>
            </p:nvSpPr>
            <p:spPr>
              <a:xfrm>
                <a:off x="8316416" y="1196752"/>
                <a:ext cx="288032" cy="792088"/>
              </a:xfrm>
              <a:prstGeom prst="ellipse">
                <a:avLst/>
              </a:prstGeom>
              <a:solidFill>
                <a:srgbClr val="F79646">
                  <a:lumMod val="75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8" name="正方形/長方形 525"/>
              <p:cNvSpPr/>
              <p:nvPr/>
            </p:nvSpPr>
            <p:spPr>
              <a:xfrm>
                <a:off x="8244408" y="1628800"/>
                <a:ext cx="432048" cy="504056"/>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20" name="テキスト ボックス 526"/>
            <p:cNvSpPr txBox="1"/>
            <p:nvPr/>
          </p:nvSpPr>
          <p:spPr>
            <a:xfrm>
              <a:off x="802432" y="3505200"/>
              <a:ext cx="165618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ysClr val="windowText" lastClr="000000"/>
                  </a:solidFill>
                  <a:effectLst/>
                  <a:uLnTx/>
                  <a:uFillTx/>
                </a:rPr>
                <a:t>100G</a:t>
              </a:r>
              <a:endParaRPr kumimoji="0" lang="zh-CN" altLang="en-US" sz="1600" b="1" i="0" u="none" strike="noStrike" kern="0" cap="none" spc="0" normalizeH="0" baseline="0" noProof="0" dirty="0">
                <a:ln>
                  <a:noFill/>
                </a:ln>
                <a:solidFill>
                  <a:sysClr val="windowText" lastClr="000000"/>
                </a:solidFill>
                <a:effectLst/>
                <a:uLnTx/>
                <a:uFillTx/>
              </a:endParaRPr>
            </a:p>
          </p:txBody>
        </p:sp>
        <p:cxnSp>
          <p:nvCxnSpPr>
            <p:cNvPr id="121" name="直線矢印コネクタ 492"/>
            <p:cNvCxnSpPr/>
            <p:nvPr/>
          </p:nvCxnSpPr>
          <p:spPr>
            <a:xfrm flipV="1">
              <a:off x="894928" y="4208785"/>
              <a:ext cx="1619672" cy="4192"/>
            </a:xfrm>
            <a:prstGeom prst="straightConnector1">
              <a:avLst/>
            </a:prstGeom>
            <a:noFill/>
            <a:ln w="28575" cap="flat" cmpd="sng" algn="ctr">
              <a:solidFill>
                <a:sysClr val="windowText" lastClr="000000"/>
              </a:solidFill>
              <a:prstDash val="solid"/>
              <a:tailEnd type="arrow"/>
            </a:ln>
            <a:effectLst/>
          </p:spPr>
        </p:cxnSp>
        <p:sp>
          <p:nvSpPr>
            <p:cNvPr id="122" name="テキスト ボックス 526"/>
            <p:cNvSpPr txBox="1"/>
            <p:nvPr/>
          </p:nvSpPr>
          <p:spPr>
            <a:xfrm>
              <a:off x="497632" y="4215353"/>
              <a:ext cx="165618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b="1" kern="0" dirty="0">
                  <a:solidFill>
                    <a:sysClr val="windowText" lastClr="000000"/>
                  </a:solidFill>
                </a:rPr>
                <a:t>4</a:t>
              </a:r>
              <a:r>
                <a:rPr kumimoji="0" lang="en-US" altLang="zh-CN" sz="1600" b="1" i="0" u="none" strike="noStrike" kern="0" cap="none" spc="0" normalizeH="0" baseline="0" noProof="0" dirty="0" smtClean="0">
                  <a:ln>
                    <a:noFill/>
                  </a:ln>
                  <a:solidFill>
                    <a:sysClr val="windowText" lastClr="000000"/>
                  </a:solidFill>
                  <a:effectLst/>
                  <a:uLnTx/>
                  <a:uFillTx/>
                </a:rPr>
                <a:t>0G</a:t>
              </a:r>
              <a:endParaRPr kumimoji="0" lang="zh-CN" altLang="en-US" sz="1600" b="1" i="0" u="none" strike="noStrike" kern="0" cap="none" spc="0" normalizeH="0" baseline="0" noProof="0" dirty="0">
                <a:ln>
                  <a:noFill/>
                </a:ln>
                <a:solidFill>
                  <a:sysClr val="windowText" lastClr="000000"/>
                </a:solidFill>
                <a:effectLst/>
                <a:uLnTx/>
                <a:uFillTx/>
              </a:endParaRPr>
            </a:p>
          </p:txBody>
        </p:sp>
        <p:sp>
          <p:nvSpPr>
            <p:cNvPr id="126" name="テキスト ボックス 496"/>
            <p:cNvSpPr txBox="1"/>
            <p:nvPr/>
          </p:nvSpPr>
          <p:spPr>
            <a:xfrm>
              <a:off x="1239416" y="4203685"/>
              <a:ext cx="165618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ysClr val="windowText" lastClr="000000"/>
                  </a:solidFill>
                  <a:effectLst/>
                  <a:uLnTx/>
                  <a:uFillTx/>
                </a:rPr>
                <a:t>200G</a:t>
              </a:r>
              <a:endParaRPr kumimoji="0" lang="zh-CN" altLang="en-US" sz="1600" b="1" i="0" u="none" strike="noStrike" kern="0" cap="none" spc="0" normalizeH="0" baseline="0" noProof="0" dirty="0">
                <a:ln>
                  <a:noFill/>
                </a:ln>
                <a:solidFill>
                  <a:sysClr val="windowText" lastClr="000000"/>
                </a:solidFill>
                <a:effectLst/>
                <a:uLnTx/>
                <a:uFillTx/>
              </a:endParaRPr>
            </a:p>
          </p:txBody>
        </p:sp>
        <p:cxnSp>
          <p:nvCxnSpPr>
            <p:cNvPr id="127" name="Straight Arrow Connector 126"/>
            <p:cNvCxnSpPr/>
            <p:nvPr/>
          </p:nvCxnSpPr>
          <p:spPr>
            <a:xfrm flipV="1">
              <a:off x="2362200" y="2721769"/>
              <a:ext cx="2370514" cy="1316832"/>
            </a:xfrm>
            <a:prstGeom prst="straightConnector1">
              <a:avLst/>
            </a:prstGeom>
            <a:ln w="28575">
              <a:solidFill>
                <a:srgbClr val="008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8" name="テキスト ボックス 526"/>
            <p:cNvSpPr txBox="1"/>
            <p:nvPr/>
          </p:nvSpPr>
          <p:spPr>
            <a:xfrm>
              <a:off x="507999" y="3522133"/>
              <a:ext cx="83820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b="1" kern="0" dirty="0">
                  <a:solidFill>
                    <a:sysClr val="windowText" lastClr="000000"/>
                  </a:solidFill>
                </a:rPr>
                <a:t>2</a:t>
              </a:r>
              <a:r>
                <a:rPr kumimoji="0" lang="en-US" altLang="zh-CN" sz="1600" b="1" i="0" u="none" strike="noStrike" kern="0" cap="none" spc="0" normalizeH="0" baseline="0" noProof="0" dirty="0" smtClean="0">
                  <a:ln>
                    <a:noFill/>
                  </a:ln>
                  <a:solidFill>
                    <a:sysClr val="windowText" lastClr="000000"/>
                  </a:solidFill>
                  <a:effectLst/>
                  <a:uLnTx/>
                  <a:uFillTx/>
                </a:rPr>
                <a:t>0G</a:t>
              </a:r>
              <a:endParaRPr kumimoji="0" lang="zh-CN" altLang="en-US" sz="1600" b="1" i="0" u="none" strike="noStrike" kern="0" cap="none" spc="0" normalizeH="0" baseline="0" noProof="0" dirty="0">
                <a:ln>
                  <a:noFill/>
                </a:ln>
                <a:solidFill>
                  <a:sysClr val="windowText" lastClr="000000"/>
                </a:solidFill>
                <a:effectLst/>
                <a:uLnTx/>
                <a:uFillTx/>
              </a:endParaRPr>
            </a:p>
          </p:txBody>
        </p:sp>
      </p:grpSp>
      <p:grpSp>
        <p:nvGrpSpPr>
          <p:cNvPr id="32" name="Group 31"/>
          <p:cNvGrpSpPr/>
          <p:nvPr/>
        </p:nvGrpSpPr>
        <p:grpSpPr>
          <a:xfrm>
            <a:off x="76200" y="2895600"/>
            <a:ext cx="3962400" cy="2209800"/>
            <a:chOff x="-152400" y="2667000"/>
            <a:chExt cx="3962400" cy="2209800"/>
          </a:xfrm>
        </p:grpSpPr>
        <p:pic>
          <p:nvPicPr>
            <p:cNvPr id="74" name="Picture 73" descr="DWDM_FlexBandwidth_2.png"/>
            <p:cNvPicPr>
              <a:picLocks noChangeAspect="1"/>
            </p:cNvPicPr>
            <p:nvPr/>
          </p:nvPicPr>
          <p:blipFill rotWithShape="1">
            <a:blip r:embed="rId2" cstate="print">
              <a:extLst>
                <a:ext uri="{28A0092B-C50C-407E-A947-70E740481C1C}">
                  <a14:useLocalDpi xmlns:a14="http://schemas.microsoft.com/office/drawing/2010/main" val="0"/>
                </a:ext>
              </a:extLst>
            </a:blip>
            <a:srcRect t="47786"/>
            <a:stretch/>
          </p:blipFill>
          <p:spPr>
            <a:xfrm>
              <a:off x="-152400" y="2667000"/>
              <a:ext cx="3674851" cy="2209800"/>
            </a:xfrm>
            <a:prstGeom prst="rect">
              <a:avLst/>
            </a:prstGeom>
          </p:spPr>
        </p:pic>
        <p:sp>
          <p:nvSpPr>
            <p:cNvPr id="31" name="Oval 30"/>
            <p:cNvSpPr/>
            <p:nvPr/>
          </p:nvSpPr>
          <p:spPr>
            <a:xfrm>
              <a:off x="2438400" y="3124200"/>
              <a:ext cx="1371600" cy="12954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a:off x="3733800" y="624114"/>
            <a:ext cx="5410200" cy="4024086"/>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a:stCxn id="31" idx="1"/>
          </p:cNvCxnSpPr>
          <p:nvPr/>
        </p:nvCxnSpPr>
        <p:spPr>
          <a:xfrm flipV="1">
            <a:off x="2867866" y="1752600"/>
            <a:ext cx="1170734" cy="1789907"/>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276600" y="4648200"/>
            <a:ext cx="2667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3886200" y="6252169"/>
            <a:ext cx="2667000" cy="605831"/>
          </a:xfrm>
          <a:prstGeom prst="rect">
            <a:avLst/>
          </a:prstGeom>
          <a:noFill/>
        </p:spPr>
        <p:txBody>
          <a:bodyPr wrap="square" rtlCol="0">
            <a:noAutofit/>
          </a:bodyPr>
          <a:lstStyle/>
          <a:p>
            <a:pPr algn="ctr"/>
            <a:r>
              <a:rPr lang="en-US" sz="1400" b="1" i="1" dirty="0" smtClean="0"/>
              <a:t>Sliceable Bandwidth Variable Transponder (S-BVT)</a:t>
            </a:r>
          </a:p>
        </p:txBody>
      </p:sp>
      <p:sp>
        <p:nvSpPr>
          <p:cNvPr id="132" name="Rounded Rectangle 131"/>
          <p:cNvSpPr/>
          <p:nvPr/>
        </p:nvSpPr>
        <p:spPr>
          <a:xfrm>
            <a:off x="2590800" y="6087798"/>
            <a:ext cx="1104813" cy="313002"/>
          </a:xfrm>
          <a:prstGeom prst="roundRect">
            <a:avLst/>
          </a:prstGeom>
          <a:gradFill flip="none" rotWithShape="1">
            <a:gsLst>
              <a:gs pos="0">
                <a:srgbClr val="FF0000"/>
              </a:gs>
              <a:gs pos="34000">
                <a:srgbClr val="FFFF00"/>
              </a:gs>
              <a:gs pos="64000">
                <a:srgbClr val="00B050"/>
              </a:gs>
              <a:gs pos="100000">
                <a:srgbClr val="00B0F0"/>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S-BVTs</a:t>
            </a:r>
            <a:endParaRPr lang="en-US" sz="1400" b="1" dirty="0">
              <a:solidFill>
                <a:schemeClr val="tx1"/>
              </a:solidFill>
            </a:endParaRPr>
          </a:p>
        </p:txBody>
      </p:sp>
    </p:spTree>
    <p:extLst>
      <p:ext uri="{BB962C8B-B14F-4D97-AF65-F5344CB8AC3E}">
        <p14:creationId xmlns:p14="http://schemas.microsoft.com/office/powerpoint/2010/main" val="36196601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Plans and Milestones - Task 1</a:t>
            </a:r>
            <a:endParaRPr lang="en-US" dirty="0"/>
          </a:p>
        </p:txBody>
      </p:sp>
      <p:sp>
        <p:nvSpPr>
          <p:cNvPr id="3" name="Content Placeholder 2"/>
          <p:cNvSpPr>
            <a:spLocks noGrp="1"/>
          </p:cNvSpPr>
          <p:nvPr>
            <p:ph idx="1"/>
          </p:nvPr>
        </p:nvSpPr>
        <p:spPr>
          <a:xfrm>
            <a:off x="152400" y="533400"/>
            <a:ext cx="8991600" cy="5287963"/>
          </a:xfrm>
        </p:spPr>
        <p:txBody>
          <a:bodyPr>
            <a:noAutofit/>
          </a:bodyPr>
          <a:lstStyle/>
          <a:p>
            <a:r>
              <a:rPr lang="en-US" sz="2400" dirty="0" smtClean="0"/>
              <a:t>Multi-domain </a:t>
            </a:r>
            <a:r>
              <a:rPr lang="en-US" sz="2400" dirty="0"/>
              <a:t>Software-Defined Elastic Optical Network (SD-EON) Architecture </a:t>
            </a:r>
            <a:r>
              <a:rPr lang="en-US" sz="2400" dirty="0" smtClean="0"/>
              <a:t>Studies: </a:t>
            </a:r>
            <a:r>
              <a:rPr lang="en-US" sz="2000" dirty="0" smtClean="0">
                <a:solidFill>
                  <a:srgbClr val="C00000"/>
                </a:solidFill>
              </a:rPr>
              <a:t>conduct </a:t>
            </a:r>
            <a:r>
              <a:rPr lang="en-US" sz="2000" dirty="0">
                <a:solidFill>
                  <a:srgbClr val="C00000"/>
                </a:solidFill>
              </a:rPr>
              <a:t>architecture studies for multi-domain </a:t>
            </a:r>
            <a:r>
              <a:rPr lang="en-US" sz="2000" dirty="0" smtClean="0">
                <a:solidFill>
                  <a:srgbClr val="C00000"/>
                </a:solidFill>
              </a:rPr>
              <a:t>SD-EONs </a:t>
            </a:r>
            <a:r>
              <a:rPr lang="en-US" sz="2000" dirty="0">
                <a:solidFill>
                  <a:srgbClr val="C00000"/>
                </a:solidFill>
              </a:rPr>
              <a:t>with combined features of centralized and distributed control planes, and design multi-domain networking protocols </a:t>
            </a:r>
            <a:r>
              <a:rPr lang="en-US" sz="2000" dirty="0" smtClean="0">
                <a:solidFill>
                  <a:srgbClr val="C00000"/>
                </a:solidFill>
              </a:rPr>
              <a:t>w/ </a:t>
            </a:r>
            <a:r>
              <a:rPr lang="en-US" sz="2000" dirty="0">
                <a:solidFill>
                  <a:srgbClr val="C00000"/>
                </a:solidFill>
              </a:rPr>
              <a:t>emphasis on backward compatibility </a:t>
            </a:r>
            <a:r>
              <a:rPr lang="en-US" sz="2000" dirty="0" smtClean="0">
                <a:solidFill>
                  <a:srgbClr val="C00000"/>
                </a:solidFill>
              </a:rPr>
              <a:t>&amp; interoperability</a:t>
            </a:r>
            <a:r>
              <a:rPr lang="en-US" sz="2000" dirty="0">
                <a:solidFill>
                  <a:srgbClr val="C00000"/>
                </a:solidFill>
              </a:rPr>
              <a:t>.</a:t>
            </a:r>
          </a:p>
          <a:p>
            <a:r>
              <a:rPr lang="en-US" sz="2400" dirty="0" smtClean="0"/>
              <a:t>Milestones</a:t>
            </a:r>
          </a:p>
          <a:p>
            <a:pPr lvl="1"/>
            <a:r>
              <a:rPr lang="en-US" sz="1800" dirty="0" smtClean="0"/>
              <a:t>1.1. Complete </a:t>
            </a:r>
            <a:r>
              <a:rPr lang="en-US" sz="1800" dirty="0"/>
              <a:t>the architecture design for Software-Defined Elastic Optical Networks with backward compatibilities and interoperability with legacy networks, and complete Southbound APIs that extend </a:t>
            </a:r>
            <a:r>
              <a:rPr lang="en-US" sz="1800" dirty="0" err="1" smtClean="0"/>
              <a:t>OpenFlow</a:t>
            </a:r>
            <a:endParaRPr lang="en-US" sz="1800" dirty="0" smtClean="0"/>
          </a:p>
          <a:p>
            <a:pPr lvl="1"/>
            <a:r>
              <a:rPr lang="en-US" sz="1800" dirty="0" smtClean="0"/>
              <a:t>1.2. Complete </a:t>
            </a:r>
            <a:r>
              <a:rPr lang="en-US" sz="1800" dirty="0"/>
              <a:t>broker agent architecture design and define protocols for inter-domain SDN networking </a:t>
            </a:r>
            <a:r>
              <a:rPr lang="en-US" sz="1800" dirty="0" smtClean="0"/>
              <a:t>services</a:t>
            </a:r>
          </a:p>
          <a:p>
            <a:pPr lvl="1"/>
            <a:r>
              <a:rPr lang="en-US" sz="1800" dirty="0" smtClean="0"/>
              <a:t>1.3. Complete </a:t>
            </a:r>
            <a:r>
              <a:rPr lang="en-US" sz="1800" dirty="0"/>
              <a:t>performance studies of the proposed inter-domain SDN architecture with distributed </a:t>
            </a:r>
            <a:r>
              <a:rPr lang="en-US" sz="1800" dirty="0" smtClean="0"/>
              <a:t>signaling</a:t>
            </a:r>
          </a:p>
          <a:p>
            <a:r>
              <a:rPr lang="en-US" sz="2400" dirty="0" smtClean="0"/>
              <a:t>Deliverables</a:t>
            </a:r>
          </a:p>
          <a:p>
            <a:pPr lvl="1"/>
            <a:r>
              <a:rPr lang="en-US" sz="1800" dirty="0" smtClean="0"/>
              <a:t>Year </a:t>
            </a:r>
            <a:r>
              <a:rPr lang="en-US" sz="1800" dirty="0"/>
              <a:t>1 Report </a:t>
            </a:r>
            <a:r>
              <a:rPr lang="en-US" sz="1800" dirty="0" smtClean="0"/>
              <a:t>: backward </a:t>
            </a:r>
            <a:r>
              <a:rPr lang="en-US" sz="1800" dirty="0"/>
              <a:t>compatibility and interoperability approaches. </a:t>
            </a:r>
            <a:endParaRPr lang="en-US" sz="1800" dirty="0" smtClean="0"/>
          </a:p>
          <a:p>
            <a:pPr lvl="1"/>
            <a:r>
              <a:rPr lang="en-US" sz="1800" dirty="0" smtClean="0"/>
              <a:t>Year </a:t>
            </a:r>
            <a:r>
              <a:rPr lang="en-US" sz="1800" dirty="0"/>
              <a:t>2 Report </a:t>
            </a:r>
            <a:r>
              <a:rPr lang="en-US" sz="1800" dirty="0" smtClean="0"/>
              <a:t>:  </a:t>
            </a:r>
            <a:r>
              <a:rPr lang="en-US" sz="1800" dirty="0"/>
              <a:t>the broker-based architecture definition. </a:t>
            </a:r>
            <a:endParaRPr lang="en-US" sz="1800" dirty="0" smtClean="0"/>
          </a:p>
          <a:p>
            <a:pPr lvl="1"/>
            <a:r>
              <a:rPr lang="en-US" sz="1800" dirty="0" smtClean="0"/>
              <a:t>Year </a:t>
            </a:r>
            <a:r>
              <a:rPr lang="en-US" sz="1800" dirty="0"/>
              <a:t>3 Final </a:t>
            </a:r>
            <a:r>
              <a:rPr lang="en-US" sz="1800" dirty="0" smtClean="0"/>
              <a:t>Report: </a:t>
            </a:r>
            <a:r>
              <a:rPr lang="en-US" sz="1800" dirty="0"/>
              <a:t>the distributed signaling protocol and the inter-domain architecture. </a:t>
            </a:r>
            <a:endParaRPr lang="en-US" sz="1800" dirty="0" smtClean="0"/>
          </a:p>
        </p:txBody>
      </p:sp>
    </p:spTree>
    <p:extLst>
      <p:ext uri="{BB962C8B-B14F-4D97-AF65-F5344CB8AC3E}">
        <p14:creationId xmlns:p14="http://schemas.microsoft.com/office/powerpoint/2010/main" val="10806769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Plans and Milestones - Task </a:t>
            </a:r>
            <a:r>
              <a:rPr lang="en-US" dirty="0"/>
              <a:t>2</a:t>
            </a:r>
          </a:p>
        </p:txBody>
      </p:sp>
      <p:sp>
        <p:nvSpPr>
          <p:cNvPr id="3" name="Content Placeholder 2"/>
          <p:cNvSpPr>
            <a:spLocks noGrp="1"/>
          </p:cNvSpPr>
          <p:nvPr>
            <p:ph idx="1"/>
          </p:nvPr>
        </p:nvSpPr>
        <p:spPr>
          <a:xfrm>
            <a:off x="114300" y="762000"/>
            <a:ext cx="8915400" cy="5287963"/>
          </a:xfrm>
        </p:spPr>
        <p:txBody>
          <a:bodyPr>
            <a:noAutofit/>
          </a:bodyPr>
          <a:lstStyle/>
          <a:p>
            <a:r>
              <a:rPr lang="en-US" sz="2400" dirty="0"/>
              <a:t>Algorithm Development for Multi-domain </a:t>
            </a:r>
            <a:r>
              <a:rPr lang="en-US" sz="2400" dirty="0" smtClean="0"/>
              <a:t>Intelligence: </a:t>
            </a:r>
          </a:p>
          <a:p>
            <a:pPr marL="457200" lvl="1" indent="0">
              <a:buNone/>
            </a:pPr>
            <a:r>
              <a:rPr lang="en-US" sz="1800" dirty="0" smtClean="0">
                <a:solidFill>
                  <a:srgbClr val="C00000"/>
                </a:solidFill>
              </a:rPr>
              <a:t>Investigate EON </a:t>
            </a:r>
            <a:r>
              <a:rPr lang="en-US" sz="1800" dirty="0">
                <a:solidFill>
                  <a:srgbClr val="C00000"/>
                </a:solidFill>
              </a:rPr>
              <a:t>algorithms for resource allocation, network restoration and </a:t>
            </a:r>
            <a:r>
              <a:rPr lang="en-US" sz="1800" dirty="0" smtClean="0">
                <a:solidFill>
                  <a:srgbClr val="C00000"/>
                </a:solidFill>
              </a:rPr>
              <a:t>fault-tolerance </a:t>
            </a:r>
            <a:r>
              <a:rPr lang="en-US" sz="1800" dirty="0">
                <a:solidFill>
                  <a:srgbClr val="C00000"/>
                </a:solidFill>
              </a:rPr>
              <a:t>with constraints dictated by the </a:t>
            </a:r>
            <a:r>
              <a:rPr lang="en-US" sz="1800" dirty="0" smtClean="0">
                <a:solidFill>
                  <a:srgbClr val="C00000"/>
                </a:solidFill>
              </a:rPr>
              <a:t>heterogeneity </a:t>
            </a:r>
            <a:r>
              <a:rPr lang="en-US" sz="1800" dirty="0">
                <a:solidFill>
                  <a:srgbClr val="C00000"/>
                </a:solidFill>
              </a:rPr>
              <a:t>in data traffic, physical layer, security and resources available in multiple domains</a:t>
            </a:r>
            <a:endParaRPr lang="en-US" sz="1800" dirty="0" smtClean="0">
              <a:solidFill>
                <a:srgbClr val="C00000"/>
              </a:solidFill>
            </a:endParaRPr>
          </a:p>
          <a:p>
            <a:r>
              <a:rPr lang="en-US" sz="2400" dirty="0" smtClean="0"/>
              <a:t>Milestones</a:t>
            </a:r>
          </a:p>
          <a:p>
            <a:pPr lvl="1"/>
            <a:r>
              <a:rPr lang="en-US" sz="1800" dirty="0" smtClean="0"/>
              <a:t>2.1. </a:t>
            </a:r>
            <a:r>
              <a:rPr lang="en-US" sz="1800" dirty="0"/>
              <a:t>Complete algorithm design for fragmentation-aware routing, modulation format and spectrum allocation (RMSA) for mixed traffic (i.e. IP, Grid-FTP) and heterogeneous file </a:t>
            </a:r>
            <a:r>
              <a:rPr lang="en-US" sz="1800" dirty="0" smtClean="0"/>
              <a:t>sizes</a:t>
            </a:r>
          </a:p>
          <a:p>
            <a:pPr lvl="1"/>
            <a:r>
              <a:rPr lang="en-US" sz="1800" dirty="0" smtClean="0"/>
              <a:t>2.2. </a:t>
            </a:r>
            <a:r>
              <a:rPr lang="en-US" sz="1800" dirty="0"/>
              <a:t>Extend </a:t>
            </a:r>
            <a:r>
              <a:rPr lang="en-US" sz="1800" dirty="0" smtClean="0"/>
              <a:t>2.1. </a:t>
            </a:r>
            <a:r>
              <a:rPr lang="en-US" sz="1800" dirty="0"/>
              <a:t>to multi-domain </a:t>
            </a:r>
            <a:r>
              <a:rPr lang="en-US" sz="1800" dirty="0" smtClean="0"/>
              <a:t>scenarios</a:t>
            </a:r>
          </a:p>
          <a:p>
            <a:pPr lvl="1"/>
            <a:r>
              <a:rPr lang="en-US" sz="1800" dirty="0" smtClean="0"/>
              <a:t>2.3. </a:t>
            </a:r>
            <a:r>
              <a:rPr lang="en-US" sz="1800" dirty="0"/>
              <a:t>Complete simulation studies and performance analysis</a:t>
            </a:r>
          </a:p>
          <a:p>
            <a:r>
              <a:rPr lang="en-US" sz="2400" dirty="0" smtClean="0"/>
              <a:t>Deliverables</a:t>
            </a:r>
          </a:p>
          <a:p>
            <a:pPr lvl="1"/>
            <a:r>
              <a:rPr lang="en-US" sz="1800" dirty="0"/>
              <a:t>Year 2 Report </a:t>
            </a:r>
            <a:r>
              <a:rPr lang="en-US" sz="1800" dirty="0" smtClean="0"/>
              <a:t>: problem </a:t>
            </a:r>
            <a:r>
              <a:rPr lang="en-US" sz="1800" dirty="0"/>
              <a:t>formulation and algorithms for single and multi-domain </a:t>
            </a:r>
            <a:r>
              <a:rPr lang="en-US" sz="1800" dirty="0" smtClean="0"/>
              <a:t>RMSA</a:t>
            </a:r>
          </a:p>
          <a:p>
            <a:pPr lvl="1"/>
            <a:r>
              <a:rPr lang="en-US" sz="1800" dirty="0" smtClean="0"/>
              <a:t>Year </a:t>
            </a:r>
            <a:r>
              <a:rPr lang="en-US" sz="1800" dirty="0"/>
              <a:t>3 Final Report </a:t>
            </a:r>
            <a:r>
              <a:rPr lang="en-US" sz="1800" dirty="0" smtClean="0"/>
              <a:t>: simulation </a:t>
            </a:r>
            <a:r>
              <a:rPr lang="en-US" sz="1800" dirty="0"/>
              <a:t>studies and performance analysis results</a:t>
            </a:r>
            <a:endParaRPr lang="en-US" sz="1800" dirty="0" smtClean="0"/>
          </a:p>
        </p:txBody>
      </p:sp>
    </p:spTree>
    <p:extLst>
      <p:ext uri="{BB962C8B-B14F-4D97-AF65-F5344CB8AC3E}">
        <p14:creationId xmlns:p14="http://schemas.microsoft.com/office/powerpoint/2010/main" val="21279041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Plans and Milestones - Task 3</a:t>
            </a:r>
            <a:endParaRPr lang="en-US" dirty="0"/>
          </a:p>
        </p:txBody>
      </p:sp>
      <p:sp>
        <p:nvSpPr>
          <p:cNvPr id="3" name="Content Placeholder 2"/>
          <p:cNvSpPr>
            <a:spLocks noGrp="1"/>
          </p:cNvSpPr>
          <p:nvPr>
            <p:ph idx="1"/>
          </p:nvPr>
        </p:nvSpPr>
        <p:spPr>
          <a:xfrm>
            <a:off x="114300" y="762000"/>
            <a:ext cx="8915400" cy="5287963"/>
          </a:xfrm>
        </p:spPr>
        <p:txBody>
          <a:bodyPr>
            <a:noAutofit/>
          </a:bodyPr>
          <a:lstStyle/>
          <a:p>
            <a:r>
              <a:rPr lang="en-US" sz="2400" dirty="0"/>
              <a:t>Multi-domain SD-EON Testbed Studies with </a:t>
            </a:r>
            <a:r>
              <a:rPr lang="en-US" sz="2400" dirty="0" smtClean="0"/>
              <a:t>Interoperability: </a:t>
            </a:r>
            <a:r>
              <a:rPr lang="en-US" sz="1800" dirty="0" smtClean="0">
                <a:solidFill>
                  <a:srgbClr val="C00000"/>
                </a:solidFill>
              </a:rPr>
              <a:t>conduct </a:t>
            </a:r>
            <a:r>
              <a:rPr lang="en-US" sz="1800" dirty="0">
                <a:solidFill>
                  <a:srgbClr val="C00000"/>
                </a:solidFill>
              </a:rPr>
              <a:t>control plane and data plane testbed experiments of </a:t>
            </a:r>
            <a:r>
              <a:rPr lang="en-US" sz="1800" dirty="0" err="1">
                <a:solidFill>
                  <a:srgbClr val="C00000"/>
                </a:solidFill>
              </a:rPr>
              <a:t>multidomain</a:t>
            </a:r>
            <a:r>
              <a:rPr lang="en-US" sz="1800" dirty="0">
                <a:solidFill>
                  <a:srgbClr val="C00000"/>
                </a:solidFill>
              </a:rPr>
              <a:t> heterogeneous networks, leveraging our collaboration with </a:t>
            </a:r>
            <a:r>
              <a:rPr lang="en-US" sz="1800" dirty="0" err="1">
                <a:solidFill>
                  <a:srgbClr val="C00000"/>
                </a:solidFill>
              </a:rPr>
              <a:t>ESnet</a:t>
            </a:r>
            <a:r>
              <a:rPr lang="en-US" sz="1800" dirty="0">
                <a:solidFill>
                  <a:srgbClr val="C00000"/>
                </a:solidFill>
              </a:rPr>
              <a:t>, CENIC, and Verizon</a:t>
            </a:r>
            <a:endParaRPr lang="en-US" sz="1800" dirty="0" smtClean="0">
              <a:solidFill>
                <a:srgbClr val="C00000"/>
              </a:solidFill>
            </a:endParaRPr>
          </a:p>
          <a:p>
            <a:r>
              <a:rPr lang="en-US" sz="2400" dirty="0" smtClean="0"/>
              <a:t>Milestones</a:t>
            </a:r>
          </a:p>
          <a:p>
            <a:pPr lvl="1"/>
            <a:r>
              <a:rPr lang="en-US" sz="1800" dirty="0" smtClean="0"/>
              <a:t>3.1. </a:t>
            </a:r>
            <a:r>
              <a:rPr lang="en-US" sz="1800" dirty="0"/>
              <a:t>Complete multi-domain broker-based control plane experiment across UC Davis, </a:t>
            </a:r>
            <a:r>
              <a:rPr lang="en-US" sz="1800" dirty="0" err="1"/>
              <a:t>ESnet</a:t>
            </a:r>
            <a:r>
              <a:rPr lang="en-US" sz="1800" dirty="0"/>
              <a:t>, CENIC, Internet2, and </a:t>
            </a:r>
            <a:r>
              <a:rPr lang="en-US" sz="1800" dirty="0" smtClean="0"/>
              <a:t>Europe</a:t>
            </a:r>
          </a:p>
          <a:p>
            <a:pPr lvl="1"/>
            <a:r>
              <a:rPr lang="en-US" sz="1800" dirty="0" smtClean="0"/>
              <a:t>3.2. </a:t>
            </a:r>
            <a:r>
              <a:rPr lang="en-US" sz="1800" dirty="0"/>
              <a:t>Repeat experiment in </a:t>
            </a:r>
            <a:r>
              <a:rPr lang="en-US" sz="1800" dirty="0" smtClean="0"/>
              <a:t>3.1. </a:t>
            </a:r>
            <a:r>
              <a:rPr lang="en-US" sz="1800" dirty="0"/>
              <a:t>with distributed SDN control scheme</a:t>
            </a:r>
          </a:p>
          <a:p>
            <a:r>
              <a:rPr lang="en-US" sz="2400" dirty="0" smtClean="0"/>
              <a:t>Deliverables</a:t>
            </a:r>
          </a:p>
          <a:p>
            <a:pPr lvl="1"/>
            <a:r>
              <a:rPr lang="en-US" sz="1800" dirty="0"/>
              <a:t>Year1 </a:t>
            </a:r>
            <a:r>
              <a:rPr lang="en-US" sz="1800" dirty="0" smtClean="0"/>
              <a:t>report: </a:t>
            </a:r>
            <a:r>
              <a:rPr lang="en-US" sz="1800" dirty="0" smtClean="0">
                <a:solidFill>
                  <a:srgbClr val="C00000"/>
                </a:solidFill>
              </a:rPr>
              <a:t>multi-domain </a:t>
            </a:r>
            <a:r>
              <a:rPr lang="en-US" sz="1800" dirty="0">
                <a:solidFill>
                  <a:srgbClr val="C00000"/>
                </a:solidFill>
              </a:rPr>
              <a:t>broker-based testbed  </a:t>
            </a:r>
            <a:r>
              <a:rPr lang="en-US" sz="1800" dirty="0" smtClean="0">
                <a:solidFill>
                  <a:srgbClr val="C00000"/>
                </a:solidFill>
              </a:rPr>
              <a:t>results</a:t>
            </a:r>
          </a:p>
          <a:p>
            <a:pPr lvl="1"/>
            <a:r>
              <a:rPr lang="en-US" sz="1800" dirty="0" smtClean="0"/>
              <a:t>Year2 report: </a:t>
            </a:r>
            <a:r>
              <a:rPr lang="en-US" sz="1800" dirty="0" smtClean="0">
                <a:solidFill>
                  <a:srgbClr val="C00000"/>
                </a:solidFill>
              </a:rPr>
              <a:t>results </a:t>
            </a:r>
            <a:r>
              <a:rPr lang="en-US" sz="1800" dirty="0">
                <a:solidFill>
                  <a:srgbClr val="C00000"/>
                </a:solidFill>
              </a:rPr>
              <a:t>on distributed SDN control plane testbed</a:t>
            </a:r>
            <a:endParaRPr lang="en-US" sz="1800" dirty="0" smtClean="0">
              <a:solidFill>
                <a:srgbClr val="C00000"/>
              </a:solidFill>
            </a:endParaRPr>
          </a:p>
        </p:txBody>
      </p:sp>
    </p:spTree>
    <p:extLst>
      <p:ext uri="{BB962C8B-B14F-4D97-AF65-F5344CB8AC3E}">
        <p14:creationId xmlns:p14="http://schemas.microsoft.com/office/powerpoint/2010/main" val="39954308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Plans and Milestones - Task </a:t>
            </a:r>
            <a:r>
              <a:rPr lang="en-US" dirty="0"/>
              <a:t>4</a:t>
            </a:r>
          </a:p>
        </p:txBody>
      </p:sp>
      <p:sp>
        <p:nvSpPr>
          <p:cNvPr id="3" name="Content Placeholder 2"/>
          <p:cNvSpPr>
            <a:spLocks noGrp="1"/>
          </p:cNvSpPr>
          <p:nvPr>
            <p:ph idx="1"/>
          </p:nvPr>
        </p:nvSpPr>
        <p:spPr>
          <a:xfrm>
            <a:off x="114300" y="762000"/>
            <a:ext cx="9105900" cy="5287963"/>
          </a:xfrm>
        </p:spPr>
        <p:txBody>
          <a:bodyPr>
            <a:noAutofit/>
          </a:bodyPr>
          <a:lstStyle/>
          <a:p>
            <a:r>
              <a:rPr lang="en-US" sz="2400" dirty="0" smtClean="0"/>
              <a:t>Interoperability</a:t>
            </a:r>
            <a:r>
              <a:rPr lang="en-US" sz="2400" dirty="0"/>
              <a:t>, backward-compatibility testbed studies with </a:t>
            </a:r>
            <a:r>
              <a:rPr lang="en-US" sz="2400" dirty="0" err="1"/>
              <a:t>Infinera</a:t>
            </a:r>
            <a:r>
              <a:rPr lang="en-US" sz="2400" dirty="0"/>
              <a:t> and </a:t>
            </a:r>
            <a:r>
              <a:rPr lang="en-US" sz="2400" dirty="0" err="1"/>
              <a:t>ESnet</a:t>
            </a:r>
            <a:r>
              <a:rPr lang="en-US" sz="2400" dirty="0"/>
              <a:t> involving Big </a:t>
            </a:r>
            <a:r>
              <a:rPr lang="en-US" sz="2400" dirty="0" smtClean="0"/>
              <a:t>Data: </a:t>
            </a:r>
            <a:r>
              <a:rPr lang="en-US" sz="1800" dirty="0" smtClean="0"/>
              <a:t>conduct </a:t>
            </a:r>
            <a:r>
              <a:rPr lang="en-US" sz="1800" dirty="0"/>
              <a:t>compatibility and interoperability control and data plane testbed experiments leveraging our collaboration with </a:t>
            </a:r>
            <a:r>
              <a:rPr lang="en-US" sz="1800" dirty="0" err="1"/>
              <a:t>Infinera</a:t>
            </a:r>
            <a:r>
              <a:rPr lang="en-US" sz="1800" dirty="0"/>
              <a:t> and </a:t>
            </a:r>
            <a:r>
              <a:rPr lang="en-US" sz="1800" dirty="0" err="1"/>
              <a:t>ESnet</a:t>
            </a:r>
            <a:endParaRPr lang="en-US" sz="1800" dirty="0" smtClean="0"/>
          </a:p>
          <a:p>
            <a:r>
              <a:rPr lang="en-US" sz="2400" dirty="0" smtClean="0"/>
              <a:t>Milestones</a:t>
            </a:r>
          </a:p>
          <a:p>
            <a:pPr lvl="1"/>
            <a:r>
              <a:rPr lang="en-US" sz="1800" dirty="0" smtClean="0"/>
              <a:t>4.1. Backward </a:t>
            </a:r>
            <a:r>
              <a:rPr lang="en-US" sz="1800" dirty="0"/>
              <a:t>compatibility and interoperability data plane experiments (legacy WDM + Flex-grid) using </a:t>
            </a:r>
            <a:r>
              <a:rPr lang="en-US" sz="1800" dirty="0" err="1"/>
              <a:t>Infinera</a:t>
            </a:r>
            <a:r>
              <a:rPr lang="en-US" sz="1800" dirty="0"/>
              <a:t> data plane and control plane technologies across UC Davis and </a:t>
            </a:r>
            <a:r>
              <a:rPr lang="en-US" sz="1800" dirty="0" err="1" smtClean="0"/>
              <a:t>Esnet</a:t>
            </a:r>
            <a:endParaRPr lang="en-US" sz="1800" dirty="0" smtClean="0"/>
          </a:p>
          <a:p>
            <a:pPr lvl="1"/>
            <a:r>
              <a:rPr lang="en-US" sz="1800" dirty="0" smtClean="0"/>
              <a:t>4.2. Application </a:t>
            </a:r>
            <a:r>
              <a:rPr lang="en-US" sz="1800" dirty="0"/>
              <a:t>study: End-to-End GRID_FTP + IP traffic demo across multiple domains (</a:t>
            </a:r>
            <a:r>
              <a:rPr lang="en-US" sz="1800" dirty="0" err="1"/>
              <a:t>ESnet</a:t>
            </a:r>
            <a:r>
              <a:rPr lang="en-US" sz="1800" dirty="0"/>
              <a:t> + UC Davis)</a:t>
            </a:r>
          </a:p>
          <a:p>
            <a:r>
              <a:rPr lang="en-US" sz="2400" dirty="0" smtClean="0"/>
              <a:t>Deliverables</a:t>
            </a:r>
          </a:p>
          <a:p>
            <a:pPr lvl="1"/>
            <a:r>
              <a:rPr lang="en-US" sz="1800" dirty="0" smtClean="0"/>
              <a:t>Year3 </a:t>
            </a:r>
            <a:r>
              <a:rPr lang="en-US" sz="1800" dirty="0"/>
              <a:t>final </a:t>
            </a:r>
            <a:r>
              <a:rPr lang="en-US" sz="1800" dirty="0" smtClean="0"/>
              <a:t>report : </a:t>
            </a:r>
            <a:r>
              <a:rPr lang="en-US" sz="1800" dirty="0" smtClean="0">
                <a:solidFill>
                  <a:srgbClr val="C00000"/>
                </a:solidFill>
              </a:rPr>
              <a:t>results </a:t>
            </a:r>
            <a:r>
              <a:rPr lang="en-US" sz="1800" dirty="0">
                <a:solidFill>
                  <a:srgbClr val="C00000"/>
                </a:solidFill>
              </a:rPr>
              <a:t>on compatibility and </a:t>
            </a:r>
            <a:r>
              <a:rPr lang="en-US" sz="1800" dirty="0" smtClean="0">
                <a:solidFill>
                  <a:srgbClr val="C00000"/>
                </a:solidFill>
              </a:rPr>
              <a:t>interoperability</a:t>
            </a:r>
          </a:p>
          <a:p>
            <a:pPr lvl="1"/>
            <a:r>
              <a:rPr lang="en-US" sz="1800" dirty="0" smtClean="0"/>
              <a:t>Year3 </a:t>
            </a:r>
            <a:r>
              <a:rPr lang="en-US" sz="1800" dirty="0"/>
              <a:t>final report </a:t>
            </a:r>
            <a:r>
              <a:rPr lang="en-US" sz="1800" dirty="0" smtClean="0"/>
              <a:t>: </a:t>
            </a:r>
            <a:r>
              <a:rPr lang="en-US" sz="1800" dirty="0" smtClean="0">
                <a:solidFill>
                  <a:srgbClr val="C00000"/>
                </a:solidFill>
              </a:rPr>
              <a:t>results </a:t>
            </a:r>
            <a:r>
              <a:rPr lang="en-US" sz="1800" dirty="0">
                <a:solidFill>
                  <a:srgbClr val="C00000"/>
                </a:solidFill>
              </a:rPr>
              <a:t>on Application </a:t>
            </a:r>
            <a:r>
              <a:rPr lang="en-US" sz="1800" dirty="0" smtClean="0">
                <a:solidFill>
                  <a:srgbClr val="C00000"/>
                </a:solidFill>
              </a:rPr>
              <a:t>study</a:t>
            </a:r>
          </a:p>
        </p:txBody>
      </p:sp>
    </p:spTree>
    <p:extLst>
      <p:ext uri="{BB962C8B-B14F-4D97-AF65-F5344CB8AC3E}">
        <p14:creationId xmlns:p14="http://schemas.microsoft.com/office/powerpoint/2010/main" val="464512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52400" y="1905000"/>
            <a:ext cx="381000" cy="685800"/>
          </a:xfrm>
          <a:prstGeom prst="rect">
            <a:avLst/>
          </a:prstGeom>
          <a:solidFill>
            <a:schemeClr val="bg1"/>
          </a:solidFill>
          <a:ln w="3810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noAutofit/>
          </a:bodyPr>
          <a:lstStyle/>
          <a:p>
            <a:r>
              <a:rPr lang="en-US" sz="2800" dirty="0" smtClean="0"/>
              <a:t>Transitioning from </a:t>
            </a:r>
            <a:r>
              <a:rPr lang="en-US" sz="2800" dirty="0" smtClean="0">
                <a:solidFill>
                  <a:srgbClr val="0066FF"/>
                </a:solidFill>
              </a:rPr>
              <a:t>DWDM Networking </a:t>
            </a:r>
            <a:r>
              <a:rPr lang="en-US" sz="2800" dirty="0" smtClean="0"/>
              <a:t/>
            </a:r>
            <a:br>
              <a:rPr lang="en-US" sz="2800" dirty="0" smtClean="0"/>
            </a:br>
            <a:r>
              <a:rPr lang="en-US" sz="2800" dirty="0" smtClean="0"/>
              <a:t>to </a:t>
            </a:r>
            <a:r>
              <a:rPr lang="en-US" sz="2800" dirty="0" smtClean="0">
                <a:solidFill>
                  <a:srgbClr val="C00000"/>
                </a:solidFill>
              </a:rPr>
              <a:t>Elastic Optical (Flex Grid) Networking</a:t>
            </a:r>
            <a:endParaRPr lang="en-US" sz="2800" dirty="0">
              <a:solidFill>
                <a:srgbClr val="C00000"/>
              </a:solidFill>
            </a:endParaRPr>
          </a:p>
        </p:txBody>
      </p:sp>
      <p:sp>
        <p:nvSpPr>
          <p:cNvPr id="96" name="TextBox 95"/>
          <p:cNvSpPr txBox="1"/>
          <p:nvPr/>
        </p:nvSpPr>
        <p:spPr>
          <a:xfrm>
            <a:off x="4242062" y="905487"/>
            <a:ext cx="4825738" cy="2785378"/>
          </a:xfrm>
          <a:prstGeom prst="rect">
            <a:avLst/>
          </a:prstGeom>
          <a:noFill/>
        </p:spPr>
        <p:txBody>
          <a:bodyPr wrap="square" rtlCol="0">
            <a:spAutoFit/>
          </a:bodyPr>
          <a:lstStyle/>
          <a:p>
            <a:pPr marL="171450" indent="-171450">
              <a:spcAft>
                <a:spcPts val="600"/>
              </a:spcAft>
              <a:buFont typeface="Arial" pitchFamily="34" charset="0"/>
              <a:buChar char="•"/>
            </a:pPr>
            <a:r>
              <a:rPr lang="en-US" sz="2000" b="1" dirty="0" smtClean="0"/>
              <a:t>Limited achievable spectral efficiency due to spectral guard bands</a:t>
            </a:r>
          </a:p>
          <a:p>
            <a:pPr marL="171450" lvl="1" indent="-171450">
              <a:spcAft>
                <a:spcPts val="600"/>
              </a:spcAft>
              <a:buFont typeface="Arial" pitchFamily="34" charset="0"/>
              <a:buChar char="•"/>
            </a:pPr>
            <a:r>
              <a:rPr lang="en-US" sz="2000" b="1" dirty="0" smtClean="0"/>
              <a:t>Single channel bandwidths limited by frequency grid spacing</a:t>
            </a:r>
          </a:p>
          <a:p>
            <a:pPr marL="171450" lvl="1" indent="-171450">
              <a:spcAft>
                <a:spcPts val="600"/>
              </a:spcAft>
              <a:buFont typeface="Arial" pitchFamily="34" charset="0"/>
              <a:buChar char="•"/>
            </a:pPr>
            <a:r>
              <a:rPr lang="en-US" sz="2000" b="1" dirty="0" smtClean="0"/>
              <a:t>Sub-wavelength and super- wavelength channels difficult</a:t>
            </a:r>
          </a:p>
          <a:p>
            <a:pPr marL="171450" lvl="1" indent="-171450">
              <a:buFont typeface="Arial" pitchFamily="34" charset="0"/>
              <a:buChar char="•"/>
            </a:pPr>
            <a:r>
              <a:rPr lang="en-US" sz="2000" b="1" dirty="0" smtClean="0"/>
              <a:t>Stranded bandwidth problem</a:t>
            </a:r>
          </a:p>
        </p:txBody>
      </p:sp>
      <p:sp>
        <p:nvSpPr>
          <p:cNvPr id="97" name="TextBox 96"/>
          <p:cNvSpPr txBox="1"/>
          <p:nvPr/>
        </p:nvSpPr>
        <p:spPr>
          <a:xfrm>
            <a:off x="4242062" y="3971942"/>
            <a:ext cx="4953000" cy="2169825"/>
          </a:xfrm>
          <a:prstGeom prst="rect">
            <a:avLst/>
          </a:prstGeom>
          <a:noFill/>
        </p:spPr>
        <p:txBody>
          <a:bodyPr wrap="square" rtlCol="0">
            <a:spAutoFit/>
          </a:bodyPr>
          <a:lstStyle/>
          <a:p>
            <a:pPr marL="109538" indent="-109538">
              <a:spcAft>
                <a:spcPts val="600"/>
              </a:spcAft>
              <a:buFont typeface="Arial" pitchFamily="34" charset="0"/>
              <a:buChar char="•"/>
            </a:pPr>
            <a:r>
              <a:rPr lang="en-US" sz="2000" b="1" dirty="0" smtClean="0"/>
              <a:t>Spectral efficiency no longer limited by network architecture</a:t>
            </a:r>
          </a:p>
          <a:p>
            <a:pPr marL="109538" indent="-109538">
              <a:spcAft>
                <a:spcPts val="600"/>
              </a:spcAft>
              <a:buFont typeface="Arial" pitchFamily="34" charset="0"/>
              <a:buChar char="•"/>
            </a:pPr>
            <a:r>
              <a:rPr lang="en-US" sz="2000" b="1" dirty="0" smtClean="0"/>
              <a:t>Arbitrary channel bandwidth capable</a:t>
            </a:r>
          </a:p>
          <a:p>
            <a:pPr marL="109538" indent="-109538">
              <a:spcBef>
                <a:spcPts val="0"/>
              </a:spcBef>
              <a:buFont typeface="Arial" pitchFamily="34" charset="0"/>
              <a:buChar char="•"/>
            </a:pPr>
            <a:r>
              <a:rPr lang="en-US" sz="2000" b="1" dirty="0" smtClean="0"/>
              <a:t>Arbitrary modulation format capable</a:t>
            </a:r>
          </a:p>
          <a:p>
            <a:pPr marL="109538" indent="-109538">
              <a:spcBef>
                <a:spcPts val="600"/>
              </a:spcBef>
              <a:buFont typeface="Arial" pitchFamily="34" charset="0"/>
              <a:buChar char="•"/>
            </a:pPr>
            <a:r>
              <a:rPr lang="en-US" sz="2000" b="1" dirty="0" smtClean="0"/>
              <a:t>Capable of sub-wavelength and super-wavelength channels</a:t>
            </a:r>
          </a:p>
        </p:txBody>
      </p:sp>
      <p:pic>
        <p:nvPicPr>
          <p:cNvPr id="4" name="Picture 3" descr="DWDM_FlexBandwidth_2.png"/>
          <p:cNvPicPr>
            <a:picLocks noChangeAspect="1"/>
          </p:cNvPicPr>
          <p:nvPr/>
        </p:nvPicPr>
        <p:blipFill rotWithShape="1">
          <a:blip r:embed="rId4" cstate="print">
            <a:extLst>
              <a:ext uri="{28A0092B-C50C-407E-A947-70E740481C1C}">
                <a14:useLocalDpi xmlns:a14="http://schemas.microsoft.com/office/drawing/2010/main" val="0"/>
              </a:ext>
            </a:extLst>
          </a:blip>
          <a:srcRect b="53476"/>
          <a:stretch/>
        </p:blipFill>
        <p:spPr>
          <a:xfrm>
            <a:off x="76200" y="1168993"/>
            <a:ext cx="4075798" cy="2183807"/>
          </a:xfrm>
          <a:prstGeom prst="rect">
            <a:avLst/>
          </a:prstGeom>
        </p:spPr>
      </p:pic>
      <p:pic>
        <p:nvPicPr>
          <p:cNvPr id="13" name="Picture 12" descr="DWDM_FlexBandwidth_2.png"/>
          <p:cNvPicPr>
            <a:picLocks noChangeAspect="1"/>
          </p:cNvPicPr>
          <p:nvPr/>
        </p:nvPicPr>
        <p:blipFill rotWithShape="1">
          <a:blip r:embed="rId4" cstate="print">
            <a:extLst>
              <a:ext uri="{28A0092B-C50C-407E-A947-70E740481C1C}">
                <a14:useLocalDpi xmlns:a14="http://schemas.microsoft.com/office/drawing/2010/main" val="0"/>
              </a:ext>
            </a:extLst>
          </a:blip>
          <a:srcRect t="47786"/>
          <a:stretch/>
        </p:blipFill>
        <p:spPr>
          <a:xfrm>
            <a:off x="76200" y="3690865"/>
            <a:ext cx="4075798" cy="2450902"/>
          </a:xfrm>
          <a:prstGeom prst="rect">
            <a:avLst/>
          </a:prstGeom>
        </p:spPr>
      </p:pic>
    </p:spTree>
    <p:custDataLst>
      <p:tags r:id="rId1"/>
    </p:custDataLst>
    <p:extLst>
      <p:ext uri="{BB962C8B-B14F-4D97-AF65-F5344CB8AC3E}">
        <p14:creationId xmlns:p14="http://schemas.microsoft.com/office/powerpoint/2010/main" val="2793090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477784"/>
            <a:ext cx="9113260" cy="577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5139" name="Picture 3"/>
          <p:cNvPicPr>
            <a:picLocks noChangeAspect="1" noChangeArrowheads="1"/>
          </p:cNvPicPr>
          <p:nvPr/>
        </p:nvPicPr>
        <p:blipFill rotWithShape="1">
          <a:blip r:embed="rId3" cstate="print"/>
          <a:srcRect b="12098"/>
          <a:stretch/>
        </p:blipFill>
        <p:spPr bwMode="auto">
          <a:xfrm>
            <a:off x="4821767" y="1901487"/>
            <a:ext cx="4322233" cy="4429213"/>
          </a:xfrm>
          <a:prstGeom prst="rect">
            <a:avLst/>
          </a:prstGeom>
          <a:noFill/>
          <a:ln w="9525">
            <a:noFill/>
            <a:miter lim="800000"/>
            <a:headEnd/>
            <a:tailEnd/>
          </a:ln>
        </p:spPr>
      </p:pic>
      <p:sp>
        <p:nvSpPr>
          <p:cNvPr id="8195" name="Rectangle 2"/>
          <p:cNvSpPr>
            <a:spLocks noGrp="1" noChangeArrowheads="1"/>
          </p:cNvSpPr>
          <p:nvPr>
            <p:ph type="title"/>
          </p:nvPr>
        </p:nvSpPr>
        <p:spPr>
          <a:xfrm>
            <a:off x="0" y="71438"/>
            <a:ext cx="9193356" cy="445434"/>
          </a:xfrm>
        </p:spPr>
        <p:txBody>
          <a:bodyPr lIns="82058" tIns="41029" rIns="82058" bIns="41029">
            <a:normAutofit fontScale="90000"/>
          </a:bodyPr>
          <a:lstStyle/>
          <a:p>
            <a:pPr algn="ctr"/>
            <a:r>
              <a:rPr lang="it-IT" sz="2800" dirty="0" smtClean="0"/>
              <a:t>Advanced Modulation Formats for High Spectral Efficiency</a:t>
            </a:r>
            <a:endParaRPr lang="en-US" sz="2800" dirty="0" smtClean="0"/>
          </a:p>
        </p:txBody>
      </p:sp>
      <p:grpSp>
        <p:nvGrpSpPr>
          <p:cNvPr id="2" name="Group 578"/>
          <p:cNvGrpSpPr>
            <a:grpSpLocks noChangeAspect="1"/>
          </p:cNvGrpSpPr>
          <p:nvPr/>
        </p:nvGrpSpPr>
        <p:grpSpPr bwMode="auto">
          <a:xfrm>
            <a:off x="51799" y="575762"/>
            <a:ext cx="6808741" cy="3503648"/>
            <a:chOff x="1204" y="1341"/>
            <a:chExt cx="3758" cy="1992"/>
          </a:xfrm>
        </p:grpSpPr>
        <p:grpSp>
          <p:nvGrpSpPr>
            <p:cNvPr id="3" name="Group 252"/>
            <p:cNvGrpSpPr>
              <a:grpSpLocks noChangeAspect="1"/>
            </p:cNvGrpSpPr>
            <p:nvPr/>
          </p:nvGrpSpPr>
          <p:grpSpPr bwMode="auto">
            <a:xfrm>
              <a:off x="1204" y="1341"/>
              <a:ext cx="1879" cy="1350"/>
              <a:chOff x="66" y="477"/>
              <a:chExt cx="1879" cy="1350"/>
            </a:xfrm>
          </p:grpSpPr>
          <p:sp>
            <p:nvSpPr>
              <p:cNvPr id="8476" name="Text Box 253"/>
              <p:cNvSpPr txBox="1">
                <a:spLocks noChangeAspect="1" noChangeArrowheads="1"/>
              </p:cNvSpPr>
              <p:nvPr/>
            </p:nvSpPr>
            <p:spPr bwMode="auto">
              <a:xfrm>
                <a:off x="66" y="477"/>
                <a:ext cx="590" cy="12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200" b="1" i="1" dirty="0">
                    <a:solidFill>
                      <a:srgbClr val="294DB1"/>
                    </a:solidFill>
                  </a:rPr>
                  <a:t>1 bit/symbol</a:t>
                </a:r>
              </a:p>
            </p:txBody>
          </p:sp>
          <p:sp>
            <p:nvSpPr>
              <p:cNvPr id="8477" name="Text Box 254"/>
              <p:cNvSpPr txBox="1">
                <a:spLocks noChangeAspect="1" noChangeArrowheads="1"/>
              </p:cNvSpPr>
              <p:nvPr/>
            </p:nvSpPr>
            <p:spPr bwMode="auto">
              <a:xfrm>
                <a:off x="651" y="477"/>
                <a:ext cx="646" cy="12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200" b="1" i="1" dirty="0">
                    <a:solidFill>
                      <a:srgbClr val="294DB1"/>
                    </a:solidFill>
                  </a:rPr>
                  <a:t>2 bits/symbol</a:t>
                </a:r>
              </a:p>
            </p:txBody>
          </p:sp>
          <p:sp>
            <p:nvSpPr>
              <p:cNvPr id="8478" name="Text Box 255"/>
              <p:cNvSpPr txBox="1">
                <a:spLocks noChangeAspect="1" noChangeArrowheads="1"/>
              </p:cNvSpPr>
              <p:nvPr/>
            </p:nvSpPr>
            <p:spPr bwMode="auto">
              <a:xfrm>
                <a:off x="1282" y="477"/>
                <a:ext cx="646" cy="12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200" b="1" i="1" dirty="0">
                    <a:solidFill>
                      <a:srgbClr val="294DB1"/>
                    </a:solidFill>
                  </a:rPr>
                  <a:t>3 bits/symbol</a:t>
                </a:r>
              </a:p>
            </p:txBody>
          </p:sp>
          <p:grpSp>
            <p:nvGrpSpPr>
              <p:cNvPr id="4" name="Group 256"/>
              <p:cNvGrpSpPr>
                <a:grpSpLocks noChangeAspect="1"/>
              </p:cNvGrpSpPr>
              <p:nvPr/>
            </p:nvGrpSpPr>
            <p:grpSpPr bwMode="auto">
              <a:xfrm>
                <a:off x="773" y="733"/>
                <a:ext cx="485" cy="442"/>
                <a:chOff x="2254" y="1019"/>
                <a:chExt cx="954" cy="870"/>
              </a:xfrm>
            </p:grpSpPr>
            <p:sp>
              <p:nvSpPr>
                <p:cNvPr id="8517" name="Line 257"/>
                <p:cNvSpPr>
                  <a:spLocks noChangeAspect="1" noChangeShapeType="1"/>
                </p:cNvSpPr>
                <p:nvPr/>
              </p:nvSpPr>
              <p:spPr bwMode="auto">
                <a:xfrm>
                  <a:off x="2678" y="1019"/>
                  <a:ext cx="0" cy="870"/>
                </a:xfrm>
                <a:prstGeom prst="line">
                  <a:avLst/>
                </a:prstGeom>
                <a:noFill/>
                <a:ln w="12700">
                  <a:solidFill>
                    <a:schemeClr val="tx1"/>
                  </a:solidFill>
                  <a:round/>
                  <a:headEnd type="triangle" w="med" len="med"/>
                  <a:tailEnd/>
                </a:ln>
                <a:effectLst/>
              </p:spPr>
              <p:txBody>
                <a:bodyPr/>
                <a:lstStyle/>
                <a:p>
                  <a:endParaRPr lang="en-US" b="1"/>
                </a:p>
              </p:txBody>
            </p:sp>
            <p:sp>
              <p:nvSpPr>
                <p:cNvPr id="8518" name="Line 258"/>
                <p:cNvSpPr>
                  <a:spLocks noChangeAspect="1" noChangeShapeType="1"/>
                </p:cNvSpPr>
                <p:nvPr/>
              </p:nvSpPr>
              <p:spPr bwMode="auto">
                <a:xfrm rot="5400000">
                  <a:off x="2759" y="1090"/>
                  <a:ext cx="0" cy="899"/>
                </a:xfrm>
                <a:prstGeom prst="line">
                  <a:avLst/>
                </a:prstGeom>
                <a:noFill/>
                <a:ln w="12700">
                  <a:solidFill>
                    <a:schemeClr val="tx1"/>
                  </a:solidFill>
                  <a:round/>
                  <a:headEnd type="triangle" w="med" len="med"/>
                  <a:tailEnd/>
                </a:ln>
                <a:effectLst/>
              </p:spPr>
              <p:txBody>
                <a:bodyPr/>
                <a:lstStyle/>
                <a:p>
                  <a:endParaRPr lang="en-US" b="1"/>
                </a:p>
              </p:txBody>
            </p:sp>
            <p:sp>
              <p:nvSpPr>
                <p:cNvPr id="8519" name="Oval 259"/>
                <p:cNvSpPr>
                  <a:spLocks noChangeAspect="1" noChangeArrowheads="1"/>
                </p:cNvSpPr>
                <p:nvPr/>
              </p:nvSpPr>
              <p:spPr bwMode="auto">
                <a:xfrm>
                  <a:off x="3009" y="1499"/>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20" name="Oval 260"/>
                <p:cNvSpPr>
                  <a:spLocks noChangeAspect="1" noChangeArrowheads="1"/>
                </p:cNvSpPr>
                <p:nvPr/>
              </p:nvSpPr>
              <p:spPr bwMode="auto">
                <a:xfrm>
                  <a:off x="2254" y="1499"/>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21" name="Oval 261"/>
                <p:cNvSpPr>
                  <a:spLocks noChangeAspect="1" noChangeArrowheads="1"/>
                </p:cNvSpPr>
                <p:nvPr/>
              </p:nvSpPr>
              <p:spPr bwMode="auto">
                <a:xfrm>
                  <a:off x="2506" y="1499"/>
                  <a:ext cx="89" cy="86"/>
                </a:xfrm>
                <a:prstGeom prst="ellipse">
                  <a:avLst/>
                </a:prstGeom>
                <a:solidFill>
                  <a:srgbClr val="FFFF99"/>
                </a:solidFill>
                <a:ln w="12700">
                  <a:solidFill>
                    <a:srgbClr val="CC3300"/>
                  </a:solidFill>
                  <a:round/>
                  <a:headEnd/>
                  <a:tailEnd/>
                </a:ln>
                <a:effectLst/>
              </p:spPr>
              <p:txBody>
                <a:bodyPr wrap="none" anchor="ctr"/>
                <a:lstStyle/>
                <a:p>
                  <a:pPr algn="ctr" defTabSz="914608">
                    <a:tabLst>
                      <a:tab pos="3946204" algn="l"/>
                    </a:tabLst>
                  </a:pPr>
                  <a:endParaRPr lang="en-US" sz="1900" b="1" dirty="0"/>
                </a:p>
              </p:txBody>
            </p:sp>
            <p:sp>
              <p:nvSpPr>
                <p:cNvPr id="8522" name="Oval 262"/>
                <p:cNvSpPr>
                  <a:spLocks noChangeAspect="1" noChangeArrowheads="1"/>
                </p:cNvSpPr>
                <p:nvPr/>
              </p:nvSpPr>
              <p:spPr bwMode="auto">
                <a:xfrm>
                  <a:off x="2757" y="1499"/>
                  <a:ext cx="90" cy="86"/>
                </a:xfrm>
                <a:prstGeom prst="ellipse">
                  <a:avLst/>
                </a:prstGeom>
                <a:solidFill>
                  <a:srgbClr val="FFFF99"/>
                </a:solidFill>
                <a:ln w="12700">
                  <a:solidFill>
                    <a:srgbClr val="CC3300"/>
                  </a:solidFill>
                  <a:round/>
                  <a:headEnd/>
                  <a:tailEnd/>
                </a:ln>
                <a:effectLst/>
              </p:spPr>
              <p:txBody>
                <a:bodyPr wrap="none" anchor="ctr"/>
                <a:lstStyle/>
                <a:p>
                  <a:pPr algn="ctr" defTabSz="914608">
                    <a:tabLst>
                      <a:tab pos="3946204" algn="l"/>
                    </a:tabLst>
                  </a:pPr>
                  <a:endParaRPr lang="en-US" sz="2600" b="1" dirty="0"/>
                </a:p>
              </p:txBody>
            </p:sp>
          </p:grpSp>
          <p:grpSp>
            <p:nvGrpSpPr>
              <p:cNvPr id="5" name="Group 263"/>
              <p:cNvGrpSpPr>
                <a:grpSpLocks noChangeAspect="1"/>
              </p:cNvGrpSpPr>
              <p:nvPr/>
            </p:nvGrpSpPr>
            <p:grpSpPr bwMode="auto">
              <a:xfrm>
                <a:off x="1386" y="750"/>
                <a:ext cx="486" cy="443"/>
                <a:chOff x="3680" y="1020"/>
                <a:chExt cx="955" cy="870"/>
              </a:xfrm>
            </p:grpSpPr>
            <p:sp>
              <p:nvSpPr>
                <p:cNvPr id="8507" name="Line 264"/>
                <p:cNvSpPr>
                  <a:spLocks noChangeAspect="1" noChangeShapeType="1"/>
                </p:cNvSpPr>
                <p:nvPr/>
              </p:nvSpPr>
              <p:spPr bwMode="auto">
                <a:xfrm>
                  <a:off x="4105" y="1020"/>
                  <a:ext cx="0" cy="870"/>
                </a:xfrm>
                <a:prstGeom prst="line">
                  <a:avLst/>
                </a:prstGeom>
                <a:noFill/>
                <a:ln w="12700">
                  <a:solidFill>
                    <a:schemeClr val="tx1"/>
                  </a:solidFill>
                  <a:round/>
                  <a:headEnd type="triangle" w="med" len="med"/>
                  <a:tailEnd/>
                </a:ln>
                <a:effectLst/>
              </p:spPr>
              <p:txBody>
                <a:bodyPr/>
                <a:lstStyle/>
                <a:p>
                  <a:endParaRPr lang="en-US" b="1"/>
                </a:p>
              </p:txBody>
            </p:sp>
            <p:sp>
              <p:nvSpPr>
                <p:cNvPr id="8508" name="Line 265"/>
                <p:cNvSpPr>
                  <a:spLocks noChangeAspect="1" noChangeShapeType="1"/>
                </p:cNvSpPr>
                <p:nvPr/>
              </p:nvSpPr>
              <p:spPr bwMode="auto">
                <a:xfrm rot="5400000">
                  <a:off x="4185" y="1046"/>
                  <a:ext cx="0" cy="900"/>
                </a:xfrm>
                <a:prstGeom prst="line">
                  <a:avLst/>
                </a:prstGeom>
                <a:noFill/>
                <a:ln w="12700">
                  <a:solidFill>
                    <a:schemeClr val="tx1"/>
                  </a:solidFill>
                  <a:round/>
                  <a:headEnd type="triangle" w="med" len="med"/>
                  <a:tailEnd/>
                </a:ln>
                <a:effectLst/>
              </p:spPr>
              <p:txBody>
                <a:bodyPr/>
                <a:lstStyle/>
                <a:p>
                  <a:endParaRPr lang="en-US" b="1"/>
                </a:p>
              </p:txBody>
            </p:sp>
            <p:sp>
              <p:nvSpPr>
                <p:cNvPr id="8509" name="Oval 266"/>
                <p:cNvSpPr>
                  <a:spLocks noChangeAspect="1" noChangeArrowheads="1"/>
                </p:cNvSpPr>
                <p:nvPr/>
              </p:nvSpPr>
              <p:spPr bwMode="auto">
                <a:xfrm>
                  <a:off x="4436" y="1459"/>
                  <a:ext cx="88"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10" name="Oval 267"/>
                <p:cNvSpPr>
                  <a:spLocks noChangeAspect="1" noChangeArrowheads="1"/>
                </p:cNvSpPr>
                <p:nvPr/>
              </p:nvSpPr>
              <p:spPr bwMode="auto">
                <a:xfrm>
                  <a:off x="3680" y="145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11" name="Oval 268"/>
                <p:cNvSpPr>
                  <a:spLocks noChangeAspect="1" noChangeArrowheads="1"/>
                </p:cNvSpPr>
                <p:nvPr/>
              </p:nvSpPr>
              <p:spPr bwMode="auto">
                <a:xfrm>
                  <a:off x="3788" y="145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12" name="Oval 269"/>
                <p:cNvSpPr>
                  <a:spLocks noChangeAspect="1" noChangeArrowheads="1"/>
                </p:cNvSpPr>
                <p:nvPr/>
              </p:nvSpPr>
              <p:spPr bwMode="auto">
                <a:xfrm>
                  <a:off x="3896" y="145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13" name="Oval 270"/>
                <p:cNvSpPr>
                  <a:spLocks noChangeAspect="1" noChangeArrowheads="1"/>
                </p:cNvSpPr>
                <p:nvPr/>
              </p:nvSpPr>
              <p:spPr bwMode="auto">
                <a:xfrm>
                  <a:off x="4004" y="145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14" name="Oval 271"/>
                <p:cNvSpPr>
                  <a:spLocks noChangeAspect="1" noChangeArrowheads="1"/>
                </p:cNvSpPr>
                <p:nvPr/>
              </p:nvSpPr>
              <p:spPr bwMode="auto">
                <a:xfrm>
                  <a:off x="4112" y="145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15" name="Oval 272"/>
                <p:cNvSpPr>
                  <a:spLocks noChangeAspect="1" noChangeArrowheads="1"/>
                </p:cNvSpPr>
                <p:nvPr/>
              </p:nvSpPr>
              <p:spPr bwMode="auto">
                <a:xfrm>
                  <a:off x="4219" y="145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16" name="Oval 273"/>
                <p:cNvSpPr>
                  <a:spLocks noChangeAspect="1" noChangeArrowheads="1"/>
                </p:cNvSpPr>
                <p:nvPr/>
              </p:nvSpPr>
              <p:spPr bwMode="auto">
                <a:xfrm>
                  <a:off x="4327" y="1459"/>
                  <a:ext cx="89" cy="87"/>
                </a:xfrm>
                <a:prstGeom prst="ellipse">
                  <a:avLst/>
                </a:prstGeom>
                <a:solidFill>
                  <a:srgbClr val="FFFF99"/>
                </a:solidFill>
                <a:ln w="12700">
                  <a:solidFill>
                    <a:srgbClr val="CC3300"/>
                  </a:solidFill>
                  <a:round/>
                  <a:headEnd/>
                  <a:tailEnd/>
                </a:ln>
                <a:effectLst/>
              </p:spPr>
              <p:txBody>
                <a:bodyPr wrap="none" anchor="ctr"/>
                <a:lstStyle/>
                <a:p>
                  <a:pPr algn="ctr" defTabSz="914608">
                    <a:tabLst>
                      <a:tab pos="3946204" algn="l"/>
                    </a:tabLst>
                  </a:pPr>
                  <a:endParaRPr lang="en-US" sz="3200" b="1" dirty="0"/>
                </a:p>
              </p:txBody>
            </p:sp>
          </p:grpSp>
          <p:sp>
            <p:nvSpPr>
              <p:cNvPr id="8481" name="Text Box 274"/>
              <p:cNvSpPr txBox="1">
                <a:spLocks noChangeAspect="1" noChangeArrowheads="1"/>
              </p:cNvSpPr>
              <p:nvPr/>
            </p:nvSpPr>
            <p:spPr bwMode="auto">
              <a:xfrm>
                <a:off x="635" y="615"/>
                <a:ext cx="711" cy="13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300" b="1" dirty="0"/>
                  <a:t> 2-ASK/2-PSK</a:t>
                </a:r>
              </a:p>
            </p:txBody>
          </p:sp>
          <p:sp>
            <p:nvSpPr>
              <p:cNvPr id="8482" name="Text Box 275"/>
              <p:cNvSpPr txBox="1">
                <a:spLocks noChangeAspect="1" noChangeArrowheads="1"/>
              </p:cNvSpPr>
              <p:nvPr/>
            </p:nvSpPr>
            <p:spPr bwMode="auto">
              <a:xfrm>
                <a:off x="1234" y="615"/>
                <a:ext cx="711" cy="13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300" b="1" dirty="0"/>
                  <a:t> 4-ASK/2-PSK</a:t>
                </a:r>
              </a:p>
            </p:txBody>
          </p:sp>
          <p:sp>
            <p:nvSpPr>
              <p:cNvPr id="8483" name="Text Box 276"/>
              <p:cNvSpPr txBox="1">
                <a:spLocks noChangeAspect="1" noChangeArrowheads="1"/>
              </p:cNvSpPr>
              <p:nvPr/>
            </p:nvSpPr>
            <p:spPr bwMode="auto">
              <a:xfrm>
                <a:off x="199" y="615"/>
                <a:ext cx="303" cy="13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300" b="1" dirty="0"/>
                  <a:t>BPSK</a:t>
                </a:r>
              </a:p>
            </p:txBody>
          </p:sp>
          <p:sp>
            <p:nvSpPr>
              <p:cNvPr id="8484" name="Line 277"/>
              <p:cNvSpPr>
                <a:spLocks noChangeAspect="1" noChangeShapeType="1"/>
              </p:cNvSpPr>
              <p:nvPr/>
            </p:nvSpPr>
            <p:spPr bwMode="auto">
              <a:xfrm>
                <a:off x="349" y="733"/>
                <a:ext cx="0" cy="442"/>
              </a:xfrm>
              <a:prstGeom prst="line">
                <a:avLst/>
              </a:prstGeom>
              <a:noFill/>
              <a:ln w="12700">
                <a:solidFill>
                  <a:schemeClr val="tx1"/>
                </a:solidFill>
                <a:round/>
                <a:headEnd type="triangle" w="med" len="med"/>
                <a:tailEnd/>
              </a:ln>
              <a:effectLst/>
            </p:spPr>
            <p:txBody>
              <a:bodyPr/>
              <a:lstStyle/>
              <a:p>
                <a:endParaRPr lang="en-US" b="1"/>
              </a:p>
            </p:txBody>
          </p:sp>
          <p:sp>
            <p:nvSpPr>
              <p:cNvPr id="8485" name="Line 278"/>
              <p:cNvSpPr>
                <a:spLocks noChangeAspect="1" noChangeShapeType="1"/>
              </p:cNvSpPr>
              <p:nvPr/>
            </p:nvSpPr>
            <p:spPr bwMode="auto">
              <a:xfrm rot="5400000">
                <a:off x="391" y="767"/>
                <a:ext cx="0" cy="459"/>
              </a:xfrm>
              <a:prstGeom prst="line">
                <a:avLst/>
              </a:prstGeom>
              <a:noFill/>
              <a:ln w="12700">
                <a:solidFill>
                  <a:schemeClr val="tx1"/>
                </a:solidFill>
                <a:round/>
                <a:headEnd type="triangle" w="med" len="med"/>
                <a:tailEnd/>
              </a:ln>
              <a:effectLst/>
            </p:spPr>
            <p:txBody>
              <a:bodyPr/>
              <a:lstStyle/>
              <a:p>
                <a:endParaRPr lang="en-US" b="1"/>
              </a:p>
            </p:txBody>
          </p:sp>
          <p:sp>
            <p:nvSpPr>
              <p:cNvPr id="8486" name="Oval 279"/>
              <p:cNvSpPr>
                <a:spLocks noChangeAspect="1" noChangeArrowheads="1"/>
              </p:cNvSpPr>
              <p:nvPr/>
            </p:nvSpPr>
            <p:spPr bwMode="auto">
              <a:xfrm>
                <a:off x="518" y="975"/>
                <a:ext cx="45" cy="43"/>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87" name="Oval 280"/>
              <p:cNvSpPr>
                <a:spLocks noChangeAspect="1" noChangeArrowheads="1"/>
              </p:cNvSpPr>
              <p:nvPr/>
            </p:nvSpPr>
            <p:spPr bwMode="auto">
              <a:xfrm>
                <a:off x="133" y="975"/>
                <a:ext cx="46" cy="43"/>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nvGrpSpPr>
              <p:cNvPr id="6" name="Group 281"/>
              <p:cNvGrpSpPr>
                <a:grpSpLocks noChangeAspect="1"/>
              </p:cNvGrpSpPr>
              <p:nvPr/>
            </p:nvGrpSpPr>
            <p:grpSpPr bwMode="auto">
              <a:xfrm>
                <a:off x="161" y="1384"/>
                <a:ext cx="458" cy="443"/>
                <a:chOff x="879" y="2236"/>
                <a:chExt cx="900" cy="870"/>
              </a:xfrm>
            </p:grpSpPr>
            <p:sp>
              <p:nvSpPr>
                <p:cNvPr id="8503" name="Line 282"/>
                <p:cNvSpPr>
                  <a:spLocks noChangeAspect="1" noChangeShapeType="1"/>
                </p:cNvSpPr>
                <p:nvPr/>
              </p:nvSpPr>
              <p:spPr bwMode="auto">
                <a:xfrm>
                  <a:off x="1248" y="2236"/>
                  <a:ext cx="0" cy="870"/>
                </a:xfrm>
                <a:prstGeom prst="line">
                  <a:avLst/>
                </a:prstGeom>
                <a:noFill/>
                <a:ln w="12700">
                  <a:solidFill>
                    <a:schemeClr val="tx1"/>
                  </a:solidFill>
                  <a:round/>
                  <a:headEnd type="triangle" w="med" len="med"/>
                  <a:tailEnd/>
                </a:ln>
                <a:effectLst/>
              </p:spPr>
              <p:txBody>
                <a:bodyPr/>
                <a:lstStyle/>
                <a:p>
                  <a:endParaRPr lang="en-US" b="1"/>
                </a:p>
              </p:txBody>
            </p:sp>
            <p:sp>
              <p:nvSpPr>
                <p:cNvPr id="8504" name="Line 283"/>
                <p:cNvSpPr>
                  <a:spLocks noChangeAspect="1" noChangeShapeType="1"/>
                </p:cNvSpPr>
                <p:nvPr/>
              </p:nvSpPr>
              <p:spPr bwMode="auto">
                <a:xfrm rot="5400000">
                  <a:off x="1329" y="2307"/>
                  <a:ext cx="0" cy="900"/>
                </a:xfrm>
                <a:prstGeom prst="line">
                  <a:avLst/>
                </a:prstGeom>
                <a:noFill/>
                <a:ln w="12700">
                  <a:solidFill>
                    <a:schemeClr val="tx1"/>
                  </a:solidFill>
                  <a:round/>
                  <a:headEnd type="triangle" w="med" len="med"/>
                  <a:tailEnd/>
                </a:ln>
                <a:effectLst/>
              </p:spPr>
              <p:txBody>
                <a:bodyPr/>
                <a:lstStyle/>
                <a:p>
                  <a:endParaRPr lang="en-US" b="1"/>
                </a:p>
              </p:txBody>
            </p:sp>
            <p:sp>
              <p:nvSpPr>
                <p:cNvPr id="8505" name="Oval 284"/>
                <p:cNvSpPr>
                  <a:spLocks noChangeAspect="1" noChangeArrowheads="1"/>
                </p:cNvSpPr>
                <p:nvPr/>
              </p:nvSpPr>
              <p:spPr bwMode="auto">
                <a:xfrm>
                  <a:off x="1579" y="2712"/>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506" name="Oval 285"/>
                <p:cNvSpPr>
                  <a:spLocks noChangeAspect="1" noChangeArrowheads="1"/>
                </p:cNvSpPr>
                <p:nvPr/>
              </p:nvSpPr>
              <p:spPr bwMode="auto">
                <a:xfrm>
                  <a:off x="1202" y="2712"/>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sp>
            <p:nvSpPr>
              <p:cNvPr id="8489" name="Text Box 286"/>
              <p:cNvSpPr txBox="1">
                <a:spLocks noChangeAspect="1" noChangeArrowheads="1"/>
              </p:cNvSpPr>
              <p:nvPr/>
            </p:nvSpPr>
            <p:spPr bwMode="auto">
              <a:xfrm>
                <a:off x="225" y="1266"/>
                <a:ext cx="249" cy="13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300" b="1" dirty="0"/>
                  <a:t>OOK</a:t>
                </a:r>
              </a:p>
            </p:txBody>
          </p:sp>
          <p:grpSp>
            <p:nvGrpSpPr>
              <p:cNvPr id="7" name="Group 287"/>
              <p:cNvGrpSpPr>
                <a:grpSpLocks noChangeAspect="1"/>
              </p:cNvGrpSpPr>
              <p:nvPr/>
            </p:nvGrpSpPr>
            <p:grpSpPr bwMode="auto">
              <a:xfrm>
                <a:off x="474" y="1417"/>
                <a:ext cx="108" cy="131"/>
                <a:chOff x="1815" y="2258"/>
                <a:chExt cx="211" cy="257"/>
              </a:xfrm>
            </p:grpSpPr>
            <p:sp>
              <p:nvSpPr>
                <p:cNvPr id="8501" name="Oval 288"/>
                <p:cNvSpPr>
                  <a:spLocks noChangeAspect="1" noChangeArrowheads="1"/>
                </p:cNvSpPr>
                <p:nvPr/>
              </p:nvSpPr>
              <p:spPr bwMode="auto">
                <a:xfrm>
                  <a:off x="1817" y="2258"/>
                  <a:ext cx="201" cy="201"/>
                </a:xfrm>
                <a:prstGeom prst="ellipse">
                  <a:avLst/>
                </a:prstGeom>
                <a:solidFill>
                  <a:schemeClr val="bg1"/>
                </a:solidFill>
                <a:ln w="19050">
                  <a:solidFill>
                    <a:srgbClr val="FF0000"/>
                  </a:solidFill>
                  <a:round/>
                  <a:headEnd/>
                  <a:tailEnd/>
                </a:ln>
              </p:spPr>
              <p:txBody>
                <a:bodyPr/>
                <a:lstStyle/>
                <a:p>
                  <a:endParaRPr lang="en-US" b="1"/>
                </a:p>
              </p:txBody>
            </p:sp>
            <p:sp>
              <p:nvSpPr>
                <p:cNvPr id="8502" name="Rectangle 289"/>
                <p:cNvSpPr>
                  <a:spLocks noChangeAspect="1" noChangeArrowheads="1"/>
                </p:cNvSpPr>
                <p:nvPr/>
              </p:nvSpPr>
              <p:spPr bwMode="auto">
                <a:xfrm>
                  <a:off x="1815" y="2291"/>
                  <a:ext cx="211" cy="224"/>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1b</a:t>
                  </a:r>
                  <a:endParaRPr lang="en-US" sz="1100" b="1" dirty="0"/>
                </a:p>
              </p:txBody>
            </p:sp>
          </p:grpSp>
          <p:grpSp>
            <p:nvGrpSpPr>
              <p:cNvPr id="8" name="Group 290"/>
              <p:cNvGrpSpPr>
                <a:grpSpLocks noChangeAspect="1"/>
              </p:cNvGrpSpPr>
              <p:nvPr/>
            </p:nvGrpSpPr>
            <p:grpSpPr bwMode="auto">
              <a:xfrm>
                <a:off x="1123" y="738"/>
                <a:ext cx="103" cy="131"/>
                <a:chOff x="2975" y="1937"/>
                <a:chExt cx="203" cy="257"/>
              </a:xfrm>
            </p:grpSpPr>
            <p:sp>
              <p:nvSpPr>
                <p:cNvPr id="8499" name="Oval 291"/>
                <p:cNvSpPr>
                  <a:spLocks noChangeAspect="1" noChangeArrowheads="1"/>
                </p:cNvSpPr>
                <p:nvPr/>
              </p:nvSpPr>
              <p:spPr bwMode="auto">
                <a:xfrm>
                  <a:off x="2976" y="1937"/>
                  <a:ext cx="201" cy="201"/>
                </a:xfrm>
                <a:prstGeom prst="ellipse">
                  <a:avLst/>
                </a:prstGeom>
                <a:solidFill>
                  <a:schemeClr val="bg1"/>
                </a:solidFill>
                <a:ln w="19050">
                  <a:solidFill>
                    <a:srgbClr val="FF0000"/>
                  </a:solidFill>
                  <a:round/>
                  <a:headEnd/>
                  <a:tailEnd/>
                </a:ln>
              </p:spPr>
              <p:txBody>
                <a:bodyPr/>
                <a:lstStyle/>
                <a:p>
                  <a:endParaRPr lang="en-US" b="1"/>
                </a:p>
              </p:txBody>
            </p:sp>
            <p:sp>
              <p:nvSpPr>
                <p:cNvPr id="8500" name="Rectangle 292"/>
                <p:cNvSpPr>
                  <a:spLocks noChangeAspect="1" noChangeArrowheads="1"/>
                </p:cNvSpPr>
                <p:nvPr/>
              </p:nvSpPr>
              <p:spPr bwMode="auto">
                <a:xfrm>
                  <a:off x="2975" y="1970"/>
                  <a:ext cx="203" cy="224"/>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2a</a:t>
                  </a:r>
                  <a:endParaRPr lang="en-US" sz="1100" b="1" dirty="0"/>
                </a:p>
              </p:txBody>
            </p:sp>
          </p:grpSp>
          <p:grpSp>
            <p:nvGrpSpPr>
              <p:cNvPr id="9" name="Group 293"/>
              <p:cNvGrpSpPr>
                <a:grpSpLocks noChangeAspect="1"/>
              </p:cNvGrpSpPr>
              <p:nvPr/>
            </p:nvGrpSpPr>
            <p:grpSpPr bwMode="auto">
              <a:xfrm>
                <a:off x="1746" y="738"/>
                <a:ext cx="103" cy="130"/>
                <a:chOff x="3624" y="2327"/>
                <a:chExt cx="203" cy="254"/>
              </a:xfrm>
            </p:grpSpPr>
            <p:sp>
              <p:nvSpPr>
                <p:cNvPr id="8496" name="Oval 294"/>
                <p:cNvSpPr>
                  <a:spLocks noChangeAspect="1" noChangeArrowheads="1"/>
                </p:cNvSpPr>
                <p:nvPr/>
              </p:nvSpPr>
              <p:spPr bwMode="auto">
                <a:xfrm>
                  <a:off x="3654" y="2356"/>
                  <a:ext cx="143" cy="142"/>
                </a:xfrm>
                <a:prstGeom prst="ellipse">
                  <a:avLst/>
                </a:prstGeom>
                <a:solidFill>
                  <a:srgbClr val="FFFFFF"/>
                </a:solidFill>
                <a:ln w="9525">
                  <a:noFill/>
                  <a:round/>
                  <a:headEnd/>
                  <a:tailEnd/>
                </a:ln>
              </p:spPr>
              <p:txBody>
                <a:bodyPr/>
                <a:lstStyle/>
                <a:p>
                  <a:endParaRPr lang="en-US" b="1"/>
                </a:p>
              </p:txBody>
            </p:sp>
            <p:sp>
              <p:nvSpPr>
                <p:cNvPr id="8497" name="Oval 295"/>
                <p:cNvSpPr>
                  <a:spLocks noChangeAspect="1" noChangeArrowheads="1"/>
                </p:cNvSpPr>
                <p:nvPr/>
              </p:nvSpPr>
              <p:spPr bwMode="auto">
                <a:xfrm>
                  <a:off x="3625" y="2327"/>
                  <a:ext cx="201" cy="200"/>
                </a:xfrm>
                <a:prstGeom prst="ellipse">
                  <a:avLst/>
                </a:prstGeom>
                <a:solidFill>
                  <a:schemeClr val="bg1"/>
                </a:solidFill>
                <a:ln w="19050">
                  <a:solidFill>
                    <a:srgbClr val="0000FF"/>
                  </a:solidFill>
                  <a:round/>
                  <a:headEnd/>
                  <a:tailEnd/>
                </a:ln>
              </p:spPr>
              <p:txBody>
                <a:bodyPr/>
                <a:lstStyle/>
                <a:p>
                  <a:endParaRPr lang="en-US" b="1"/>
                </a:p>
              </p:txBody>
            </p:sp>
            <p:sp>
              <p:nvSpPr>
                <p:cNvPr id="8498" name="Rectangle 296"/>
                <p:cNvSpPr>
                  <a:spLocks noChangeAspect="1" noChangeArrowheads="1"/>
                </p:cNvSpPr>
                <p:nvPr/>
              </p:nvSpPr>
              <p:spPr bwMode="auto">
                <a:xfrm>
                  <a:off x="3624" y="2358"/>
                  <a:ext cx="203" cy="223"/>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3a</a:t>
                  </a:r>
                  <a:endParaRPr lang="en-US" sz="1100" b="1" dirty="0"/>
                </a:p>
              </p:txBody>
            </p:sp>
          </p:grpSp>
          <p:grpSp>
            <p:nvGrpSpPr>
              <p:cNvPr id="10" name="Group 297"/>
              <p:cNvGrpSpPr>
                <a:grpSpLocks noChangeAspect="1"/>
              </p:cNvGrpSpPr>
              <p:nvPr/>
            </p:nvGrpSpPr>
            <p:grpSpPr bwMode="auto">
              <a:xfrm>
                <a:off x="476" y="734"/>
                <a:ext cx="104" cy="130"/>
                <a:chOff x="1673" y="986"/>
                <a:chExt cx="203" cy="253"/>
              </a:xfrm>
            </p:grpSpPr>
            <p:sp>
              <p:nvSpPr>
                <p:cNvPr id="8494" name="Oval 298"/>
                <p:cNvSpPr>
                  <a:spLocks noChangeAspect="1" noChangeArrowheads="1"/>
                </p:cNvSpPr>
                <p:nvPr/>
              </p:nvSpPr>
              <p:spPr bwMode="auto">
                <a:xfrm>
                  <a:off x="1673" y="986"/>
                  <a:ext cx="201" cy="201"/>
                </a:xfrm>
                <a:prstGeom prst="ellipse">
                  <a:avLst/>
                </a:prstGeom>
                <a:solidFill>
                  <a:schemeClr val="bg1"/>
                </a:solidFill>
                <a:ln w="19050">
                  <a:solidFill>
                    <a:srgbClr val="FF0000"/>
                  </a:solidFill>
                  <a:round/>
                  <a:headEnd/>
                  <a:tailEnd/>
                </a:ln>
              </p:spPr>
              <p:txBody>
                <a:bodyPr/>
                <a:lstStyle/>
                <a:p>
                  <a:endParaRPr lang="en-US" b="1"/>
                </a:p>
              </p:txBody>
            </p:sp>
            <p:sp>
              <p:nvSpPr>
                <p:cNvPr id="8495" name="Rectangle 299"/>
                <p:cNvSpPr>
                  <a:spLocks noChangeAspect="1" noChangeArrowheads="1"/>
                </p:cNvSpPr>
                <p:nvPr/>
              </p:nvSpPr>
              <p:spPr bwMode="auto">
                <a:xfrm>
                  <a:off x="1675" y="1017"/>
                  <a:ext cx="201" cy="222"/>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1a</a:t>
                  </a:r>
                  <a:endParaRPr lang="en-US" sz="1100" b="1" dirty="0"/>
                </a:p>
              </p:txBody>
            </p:sp>
          </p:grpSp>
        </p:grpSp>
        <p:grpSp>
          <p:nvGrpSpPr>
            <p:cNvPr id="11" name="Group 300"/>
            <p:cNvGrpSpPr>
              <a:grpSpLocks noChangeAspect="1"/>
            </p:cNvGrpSpPr>
            <p:nvPr/>
          </p:nvGrpSpPr>
          <p:grpSpPr bwMode="auto">
            <a:xfrm>
              <a:off x="1784" y="1341"/>
              <a:ext cx="3178" cy="1992"/>
              <a:chOff x="646" y="477"/>
              <a:chExt cx="3178" cy="1992"/>
            </a:xfrm>
          </p:grpSpPr>
          <p:sp>
            <p:nvSpPr>
              <p:cNvPr id="8200" name="Text Box 301"/>
              <p:cNvSpPr txBox="1">
                <a:spLocks noChangeAspect="1" noChangeArrowheads="1"/>
              </p:cNvSpPr>
              <p:nvPr/>
            </p:nvSpPr>
            <p:spPr bwMode="auto">
              <a:xfrm>
                <a:off x="1914" y="477"/>
                <a:ext cx="646" cy="12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200" b="1" i="1" dirty="0">
                    <a:solidFill>
                      <a:srgbClr val="294DB1"/>
                    </a:solidFill>
                  </a:rPr>
                  <a:t>4 bits/symbol</a:t>
                </a:r>
              </a:p>
            </p:txBody>
          </p:sp>
          <p:sp>
            <p:nvSpPr>
              <p:cNvPr id="8201" name="Text Box 302"/>
              <p:cNvSpPr txBox="1">
                <a:spLocks noChangeAspect="1" noChangeArrowheads="1"/>
              </p:cNvSpPr>
              <p:nvPr/>
            </p:nvSpPr>
            <p:spPr bwMode="auto">
              <a:xfrm>
                <a:off x="2546" y="477"/>
                <a:ext cx="646" cy="12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200" b="1" i="1" dirty="0">
                    <a:solidFill>
                      <a:srgbClr val="294DB1"/>
                    </a:solidFill>
                  </a:rPr>
                  <a:t>5 bits/symbol</a:t>
                </a:r>
              </a:p>
            </p:txBody>
          </p:sp>
          <p:sp>
            <p:nvSpPr>
              <p:cNvPr id="8202" name="Text Box 303"/>
              <p:cNvSpPr txBox="1">
                <a:spLocks noChangeAspect="1" noChangeArrowheads="1"/>
              </p:cNvSpPr>
              <p:nvPr/>
            </p:nvSpPr>
            <p:spPr bwMode="auto">
              <a:xfrm>
                <a:off x="3178" y="477"/>
                <a:ext cx="646" cy="125"/>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200" b="1" i="1" dirty="0">
                    <a:solidFill>
                      <a:srgbClr val="294DB1"/>
                    </a:solidFill>
                  </a:rPr>
                  <a:t>6 bits/symbol</a:t>
                </a:r>
              </a:p>
            </p:txBody>
          </p:sp>
          <p:grpSp>
            <p:nvGrpSpPr>
              <p:cNvPr id="12" name="Group 304"/>
              <p:cNvGrpSpPr>
                <a:grpSpLocks noChangeAspect="1"/>
              </p:cNvGrpSpPr>
              <p:nvPr/>
            </p:nvGrpSpPr>
            <p:grpSpPr bwMode="auto">
              <a:xfrm>
                <a:off x="646" y="1271"/>
                <a:ext cx="703" cy="579"/>
                <a:chOff x="646" y="1271"/>
                <a:chExt cx="703" cy="579"/>
              </a:xfrm>
            </p:grpSpPr>
            <p:sp>
              <p:nvSpPr>
                <p:cNvPr id="8466" name="Line 305"/>
                <p:cNvSpPr>
                  <a:spLocks noChangeAspect="1" noChangeShapeType="1"/>
                </p:cNvSpPr>
                <p:nvPr/>
              </p:nvSpPr>
              <p:spPr bwMode="auto">
                <a:xfrm>
                  <a:off x="1000" y="1375"/>
                  <a:ext cx="0" cy="445"/>
                </a:xfrm>
                <a:prstGeom prst="line">
                  <a:avLst/>
                </a:prstGeom>
                <a:noFill/>
                <a:ln w="12700">
                  <a:solidFill>
                    <a:schemeClr val="tx1"/>
                  </a:solidFill>
                  <a:round/>
                  <a:headEnd type="triangle" w="med" len="med"/>
                  <a:tailEnd/>
                </a:ln>
                <a:effectLst/>
              </p:spPr>
              <p:txBody>
                <a:bodyPr/>
                <a:lstStyle/>
                <a:p>
                  <a:endParaRPr lang="en-US" b="1"/>
                </a:p>
              </p:txBody>
            </p:sp>
            <p:sp>
              <p:nvSpPr>
                <p:cNvPr id="8467" name="Line 306"/>
                <p:cNvSpPr>
                  <a:spLocks noChangeAspect="1" noChangeShapeType="1"/>
                </p:cNvSpPr>
                <p:nvPr/>
              </p:nvSpPr>
              <p:spPr bwMode="auto">
                <a:xfrm rot="5400000">
                  <a:off x="1041" y="1411"/>
                  <a:ext cx="0" cy="460"/>
                </a:xfrm>
                <a:prstGeom prst="line">
                  <a:avLst/>
                </a:prstGeom>
                <a:noFill/>
                <a:ln w="12700">
                  <a:solidFill>
                    <a:schemeClr val="tx1"/>
                  </a:solidFill>
                  <a:round/>
                  <a:headEnd type="triangle" w="med" len="med"/>
                  <a:tailEnd/>
                </a:ln>
                <a:effectLst/>
              </p:spPr>
              <p:txBody>
                <a:bodyPr/>
                <a:lstStyle/>
                <a:p>
                  <a:endParaRPr lang="en-US" b="1"/>
                </a:p>
              </p:txBody>
            </p:sp>
            <p:sp>
              <p:nvSpPr>
                <p:cNvPr id="8468" name="Oval 307"/>
                <p:cNvSpPr>
                  <a:spLocks noChangeAspect="1" noChangeArrowheads="1"/>
                </p:cNvSpPr>
                <p:nvPr/>
              </p:nvSpPr>
              <p:spPr bwMode="auto">
                <a:xfrm>
                  <a:off x="1169" y="1618"/>
                  <a:ext cx="45"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69" name="Oval 308"/>
                <p:cNvSpPr>
                  <a:spLocks noChangeAspect="1" noChangeArrowheads="1"/>
                </p:cNvSpPr>
                <p:nvPr/>
              </p:nvSpPr>
              <p:spPr bwMode="auto">
                <a:xfrm>
                  <a:off x="976" y="1436"/>
                  <a:ext cx="45"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70" name="Oval 309"/>
                <p:cNvSpPr>
                  <a:spLocks noChangeAspect="1" noChangeArrowheads="1"/>
                </p:cNvSpPr>
                <p:nvPr/>
              </p:nvSpPr>
              <p:spPr bwMode="auto">
                <a:xfrm>
                  <a:off x="783" y="1618"/>
                  <a:ext cx="46"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71" name="Oval 310"/>
                <p:cNvSpPr>
                  <a:spLocks noChangeAspect="1" noChangeArrowheads="1"/>
                </p:cNvSpPr>
                <p:nvPr/>
              </p:nvSpPr>
              <p:spPr bwMode="auto">
                <a:xfrm>
                  <a:off x="976" y="1806"/>
                  <a:ext cx="45"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72" name="Text Box 311"/>
                <p:cNvSpPr txBox="1">
                  <a:spLocks noChangeAspect="1" noChangeArrowheads="1"/>
                </p:cNvSpPr>
                <p:nvPr/>
              </p:nvSpPr>
              <p:spPr bwMode="auto">
                <a:xfrm>
                  <a:off x="646" y="1271"/>
                  <a:ext cx="703" cy="114"/>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100" b="1" dirty="0"/>
                    <a:t>4-QAM or QPSK</a:t>
                  </a:r>
                </a:p>
              </p:txBody>
            </p:sp>
            <p:grpSp>
              <p:nvGrpSpPr>
                <p:cNvPr id="13" name="Group 312"/>
                <p:cNvGrpSpPr>
                  <a:grpSpLocks noChangeAspect="1"/>
                </p:cNvGrpSpPr>
                <p:nvPr/>
              </p:nvGrpSpPr>
              <p:grpSpPr bwMode="auto">
                <a:xfrm>
                  <a:off x="1152" y="1404"/>
                  <a:ext cx="108" cy="131"/>
                  <a:chOff x="5584" y="829"/>
                  <a:chExt cx="211" cy="255"/>
                </a:xfrm>
              </p:grpSpPr>
              <p:sp>
                <p:nvSpPr>
                  <p:cNvPr id="8474" name="Oval 313"/>
                  <p:cNvSpPr>
                    <a:spLocks noChangeAspect="1" noChangeArrowheads="1"/>
                  </p:cNvSpPr>
                  <p:nvPr/>
                </p:nvSpPr>
                <p:spPr bwMode="auto">
                  <a:xfrm>
                    <a:off x="5590" y="829"/>
                    <a:ext cx="201" cy="201"/>
                  </a:xfrm>
                  <a:prstGeom prst="ellipse">
                    <a:avLst/>
                  </a:prstGeom>
                  <a:solidFill>
                    <a:schemeClr val="bg1"/>
                  </a:solidFill>
                  <a:ln w="19050">
                    <a:solidFill>
                      <a:srgbClr val="FF0000"/>
                    </a:solidFill>
                    <a:round/>
                    <a:headEnd/>
                    <a:tailEnd/>
                  </a:ln>
                </p:spPr>
                <p:txBody>
                  <a:bodyPr/>
                  <a:lstStyle/>
                  <a:p>
                    <a:endParaRPr lang="en-US" b="1"/>
                  </a:p>
                </p:txBody>
              </p:sp>
              <p:sp>
                <p:nvSpPr>
                  <p:cNvPr id="8475" name="Rectangle 314"/>
                  <p:cNvSpPr>
                    <a:spLocks noChangeAspect="1" noChangeArrowheads="1"/>
                  </p:cNvSpPr>
                  <p:nvPr/>
                </p:nvSpPr>
                <p:spPr bwMode="auto">
                  <a:xfrm>
                    <a:off x="5584" y="861"/>
                    <a:ext cx="211" cy="223"/>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2b</a:t>
                    </a:r>
                    <a:endParaRPr lang="en-US" sz="1100" b="1" dirty="0"/>
                  </a:p>
                </p:txBody>
              </p:sp>
            </p:grpSp>
          </p:grpSp>
          <p:grpSp>
            <p:nvGrpSpPr>
              <p:cNvPr id="14" name="Group 315"/>
              <p:cNvGrpSpPr>
                <a:grpSpLocks noChangeAspect="1"/>
              </p:cNvGrpSpPr>
              <p:nvPr/>
            </p:nvGrpSpPr>
            <p:grpSpPr bwMode="auto">
              <a:xfrm>
                <a:off x="1391" y="1271"/>
                <a:ext cx="487" cy="557"/>
                <a:chOff x="1391" y="1271"/>
                <a:chExt cx="487" cy="557"/>
              </a:xfrm>
            </p:grpSpPr>
            <p:sp>
              <p:nvSpPr>
                <p:cNvPr id="8451" name="Oval 316"/>
                <p:cNvSpPr>
                  <a:spLocks noChangeAspect="1" noChangeArrowheads="1"/>
                </p:cNvSpPr>
                <p:nvPr/>
              </p:nvSpPr>
              <p:spPr bwMode="auto">
                <a:xfrm>
                  <a:off x="1414" y="1432"/>
                  <a:ext cx="384" cy="376"/>
                </a:xfrm>
                <a:prstGeom prst="ellipse">
                  <a:avLst/>
                </a:prstGeom>
                <a:noFill/>
                <a:ln w="12700">
                  <a:solidFill>
                    <a:schemeClr val="tx1"/>
                  </a:solidFill>
                  <a:miter lim="800000"/>
                  <a:headEnd/>
                  <a:tailEnd/>
                </a:ln>
                <a:effectLst/>
              </p:spPr>
              <p:txBody>
                <a:bodyPr wrap="none" lIns="0" tIns="0" rIns="0" bIns="0" anchor="ctr"/>
                <a:lstStyle/>
                <a:p>
                  <a:endParaRPr lang="en-US" b="1"/>
                </a:p>
              </p:txBody>
            </p:sp>
            <p:sp>
              <p:nvSpPr>
                <p:cNvPr id="8452" name="Line 317"/>
                <p:cNvSpPr>
                  <a:spLocks noChangeAspect="1" noChangeShapeType="1"/>
                </p:cNvSpPr>
                <p:nvPr/>
              </p:nvSpPr>
              <p:spPr bwMode="auto">
                <a:xfrm>
                  <a:off x="1608" y="1354"/>
                  <a:ext cx="0" cy="444"/>
                </a:xfrm>
                <a:prstGeom prst="line">
                  <a:avLst/>
                </a:prstGeom>
                <a:noFill/>
                <a:ln w="12700">
                  <a:solidFill>
                    <a:schemeClr val="tx1"/>
                  </a:solidFill>
                  <a:round/>
                  <a:headEnd type="triangle" w="med" len="med"/>
                  <a:tailEnd/>
                </a:ln>
                <a:effectLst/>
              </p:spPr>
              <p:txBody>
                <a:bodyPr/>
                <a:lstStyle/>
                <a:p>
                  <a:endParaRPr lang="en-US" b="1"/>
                </a:p>
              </p:txBody>
            </p:sp>
            <p:sp>
              <p:nvSpPr>
                <p:cNvPr id="8453" name="Line 318"/>
                <p:cNvSpPr>
                  <a:spLocks noChangeAspect="1" noChangeShapeType="1"/>
                </p:cNvSpPr>
                <p:nvPr/>
              </p:nvSpPr>
              <p:spPr bwMode="auto">
                <a:xfrm rot="5400000">
                  <a:off x="1649" y="1390"/>
                  <a:ext cx="0" cy="459"/>
                </a:xfrm>
                <a:prstGeom prst="line">
                  <a:avLst/>
                </a:prstGeom>
                <a:noFill/>
                <a:ln w="12700">
                  <a:solidFill>
                    <a:schemeClr val="tx1"/>
                  </a:solidFill>
                  <a:round/>
                  <a:headEnd type="triangle" w="med" len="med"/>
                  <a:tailEnd/>
                </a:ln>
                <a:effectLst/>
              </p:spPr>
              <p:txBody>
                <a:bodyPr/>
                <a:lstStyle/>
                <a:p>
                  <a:endParaRPr lang="en-US" b="1"/>
                </a:p>
              </p:txBody>
            </p:sp>
            <p:sp>
              <p:nvSpPr>
                <p:cNvPr id="8454" name="Oval 319"/>
                <p:cNvSpPr>
                  <a:spLocks noChangeAspect="1" noChangeArrowheads="1"/>
                </p:cNvSpPr>
                <p:nvPr/>
              </p:nvSpPr>
              <p:spPr bwMode="auto">
                <a:xfrm>
                  <a:off x="1777" y="1597"/>
                  <a:ext cx="44"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55" name="Oval 320"/>
                <p:cNvSpPr>
                  <a:spLocks noChangeAspect="1" noChangeArrowheads="1"/>
                </p:cNvSpPr>
                <p:nvPr/>
              </p:nvSpPr>
              <p:spPr bwMode="auto">
                <a:xfrm>
                  <a:off x="1583" y="1414"/>
                  <a:ext cx="45"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56" name="Oval 321"/>
                <p:cNvSpPr>
                  <a:spLocks noChangeAspect="1" noChangeArrowheads="1"/>
                </p:cNvSpPr>
                <p:nvPr/>
              </p:nvSpPr>
              <p:spPr bwMode="auto">
                <a:xfrm>
                  <a:off x="1391" y="1597"/>
                  <a:ext cx="45"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57" name="Oval 322"/>
                <p:cNvSpPr>
                  <a:spLocks noChangeAspect="1" noChangeArrowheads="1"/>
                </p:cNvSpPr>
                <p:nvPr/>
              </p:nvSpPr>
              <p:spPr bwMode="auto">
                <a:xfrm>
                  <a:off x="1583" y="1784"/>
                  <a:ext cx="45"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58" name="Oval 323"/>
                <p:cNvSpPr>
                  <a:spLocks noChangeAspect="1" noChangeArrowheads="1"/>
                </p:cNvSpPr>
                <p:nvPr/>
              </p:nvSpPr>
              <p:spPr bwMode="auto">
                <a:xfrm>
                  <a:off x="1722" y="1724"/>
                  <a:ext cx="45"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59" name="Oval 324"/>
                <p:cNvSpPr>
                  <a:spLocks noChangeAspect="1" noChangeArrowheads="1"/>
                </p:cNvSpPr>
                <p:nvPr/>
              </p:nvSpPr>
              <p:spPr bwMode="auto">
                <a:xfrm>
                  <a:off x="1711" y="1456"/>
                  <a:ext cx="45"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60" name="Oval 325"/>
                <p:cNvSpPr>
                  <a:spLocks noChangeAspect="1" noChangeArrowheads="1"/>
                </p:cNvSpPr>
                <p:nvPr/>
              </p:nvSpPr>
              <p:spPr bwMode="auto">
                <a:xfrm>
                  <a:off x="1447" y="1473"/>
                  <a:ext cx="44"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61" name="Oval 326"/>
                <p:cNvSpPr>
                  <a:spLocks noChangeAspect="1" noChangeArrowheads="1"/>
                </p:cNvSpPr>
                <p:nvPr/>
              </p:nvSpPr>
              <p:spPr bwMode="auto">
                <a:xfrm>
                  <a:off x="1458" y="1737"/>
                  <a:ext cx="45" cy="44"/>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62" name="Text Box 327"/>
                <p:cNvSpPr txBox="1">
                  <a:spLocks noChangeAspect="1" noChangeArrowheads="1"/>
                </p:cNvSpPr>
                <p:nvPr/>
              </p:nvSpPr>
              <p:spPr bwMode="auto">
                <a:xfrm>
                  <a:off x="1481" y="1271"/>
                  <a:ext cx="273" cy="114"/>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100" b="1" dirty="0"/>
                    <a:t>8-PSK</a:t>
                  </a:r>
                </a:p>
              </p:txBody>
            </p:sp>
            <p:grpSp>
              <p:nvGrpSpPr>
                <p:cNvPr id="15" name="Group 328"/>
                <p:cNvGrpSpPr>
                  <a:grpSpLocks noChangeAspect="1"/>
                </p:cNvGrpSpPr>
                <p:nvPr/>
              </p:nvGrpSpPr>
              <p:grpSpPr bwMode="auto">
                <a:xfrm>
                  <a:off x="1755" y="1385"/>
                  <a:ext cx="104" cy="130"/>
                  <a:chOff x="5601" y="1384"/>
                  <a:chExt cx="205" cy="254"/>
                </a:xfrm>
              </p:grpSpPr>
              <p:sp>
                <p:nvSpPr>
                  <p:cNvPr id="8464" name="Oval 329"/>
                  <p:cNvSpPr>
                    <a:spLocks noChangeAspect="1" noChangeArrowheads="1"/>
                  </p:cNvSpPr>
                  <p:nvPr/>
                </p:nvSpPr>
                <p:spPr bwMode="auto">
                  <a:xfrm>
                    <a:off x="5601" y="1384"/>
                    <a:ext cx="201" cy="200"/>
                  </a:xfrm>
                  <a:prstGeom prst="ellipse">
                    <a:avLst/>
                  </a:prstGeom>
                  <a:solidFill>
                    <a:schemeClr val="bg1"/>
                  </a:solidFill>
                  <a:ln w="19050">
                    <a:solidFill>
                      <a:srgbClr val="0000FF"/>
                    </a:solidFill>
                    <a:round/>
                    <a:headEnd/>
                    <a:tailEnd/>
                  </a:ln>
                </p:spPr>
                <p:txBody>
                  <a:bodyPr/>
                  <a:lstStyle/>
                  <a:p>
                    <a:endParaRPr lang="en-US" b="1"/>
                  </a:p>
                </p:txBody>
              </p:sp>
              <p:sp>
                <p:nvSpPr>
                  <p:cNvPr id="8465" name="Rectangle 330"/>
                  <p:cNvSpPr>
                    <a:spLocks noChangeAspect="1" noChangeArrowheads="1"/>
                  </p:cNvSpPr>
                  <p:nvPr/>
                </p:nvSpPr>
                <p:spPr bwMode="auto">
                  <a:xfrm>
                    <a:off x="5603" y="1415"/>
                    <a:ext cx="203" cy="223"/>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3c</a:t>
                    </a:r>
                    <a:endParaRPr lang="en-US" sz="1100" b="1" dirty="0"/>
                  </a:p>
                </p:txBody>
              </p:sp>
            </p:grpSp>
          </p:grpSp>
          <p:grpSp>
            <p:nvGrpSpPr>
              <p:cNvPr id="16" name="Group 331"/>
              <p:cNvGrpSpPr>
                <a:grpSpLocks noChangeAspect="1"/>
              </p:cNvGrpSpPr>
              <p:nvPr/>
            </p:nvGrpSpPr>
            <p:grpSpPr bwMode="auto">
              <a:xfrm>
                <a:off x="1950" y="1894"/>
                <a:ext cx="577" cy="560"/>
                <a:chOff x="1950" y="1894"/>
                <a:chExt cx="577" cy="560"/>
              </a:xfrm>
            </p:grpSpPr>
            <p:sp>
              <p:nvSpPr>
                <p:cNvPr id="8424" name="Text Box 332"/>
                <p:cNvSpPr txBox="1">
                  <a:spLocks noChangeAspect="1" noChangeArrowheads="1"/>
                </p:cNvSpPr>
                <p:nvPr/>
              </p:nvSpPr>
              <p:spPr bwMode="auto">
                <a:xfrm>
                  <a:off x="1950" y="1894"/>
                  <a:ext cx="577" cy="114"/>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100" b="1" dirty="0"/>
                    <a:t>4-ASK/4-PSK</a:t>
                  </a:r>
                </a:p>
              </p:txBody>
            </p:sp>
            <p:grpSp>
              <p:nvGrpSpPr>
                <p:cNvPr id="17" name="Group 333"/>
                <p:cNvGrpSpPr>
                  <a:grpSpLocks noChangeAspect="1"/>
                </p:cNvGrpSpPr>
                <p:nvPr/>
              </p:nvGrpSpPr>
              <p:grpSpPr bwMode="auto">
                <a:xfrm>
                  <a:off x="2012" y="1986"/>
                  <a:ext cx="490" cy="468"/>
                  <a:chOff x="2834" y="3448"/>
                  <a:chExt cx="959" cy="917"/>
                </a:xfrm>
              </p:grpSpPr>
              <p:sp>
                <p:nvSpPr>
                  <p:cNvPr id="8429" name="Oval 334"/>
                  <p:cNvSpPr>
                    <a:spLocks noChangeAspect="1" noChangeArrowheads="1"/>
                  </p:cNvSpPr>
                  <p:nvPr/>
                </p:nvSpPr>
                <p:spPr bwMode="auto">
                  <a:xfrm>
                    <a:off x="2880" y="3588"/>
                    <a:ext cx="752" cy="738"/>
                  </a:xfrm>
                  <a:prstGeom prst="ellipse">
                    <a:avLst/>
                  </a:prstGeom>
                  <a:noFill/>
                  <a:ln w="12700">
                    <a:solidFill>
                      <a:schemeClr val="tx1"/>
                    </a:solidFill>
                    <a:miter lim="800000"/>
                    <a:headEnd/>
                    <a:tailEnd/>
                  </a:ln>
                  <a:effectLst/>
                </p:spPr>
                <p:txBody>
                  <a:bodyPr wrap="none" lIns="0" tIns="0" rIns="0" bIns="0" anchor="ctr"/>
                  <a:lstStyle/>
                  <a:p>
                    <a:endParaRPr lang="en-US" b="1"/>
                  </a:p>
                </p:txBody>
              </p:sp>
              <p:sp>
                <p:nvSpPr>
                  <p:cNvPr id="8430" name="Oval 335"/>
                  <p:cNvSpPr>
                    <a:spLocks noChangeAspect="1" noChangeArrowheads="1"/>
                  </p:cNvSpPr>
                  <p:nvPr/>
                </p:nvSpPr>
                <p:spPr bwMode="auto">
                  <a:xfrm>
                    <a:off x="3066" y="3771"/>
                    <a:ext cx="379" cy="371"/>
                  </a:xfrm>
                  <a:prstGeom prst="ellipse">
                    <a:avLst/>
                  </a:prstGeom>
                  <a:noFill/>
                  <a:ln w="12700">
                    <a:solidFill>
                      <a:schemeClr val="tx1"/>
                    </a:solidFill>
                    <a:miter lim="800000"/>
                    <a:headEnd/>
                    <a:tailEnd/>
                  </a:ln>
                  <a:effectLst/>
                </p:spPr>
                <p:txBody>
                  <a:bodyPr wrap="none" lIns="0" tIns="0" rIns="0" bIns="0" anchor="ctr"/>
                  <a:lstStyle/>
                  <a:p>
                    <a:endParaRPr lang="en-US" b="1"/>
                  </a:p>
                </p:txBody>
              </p:sp>
              <p:sp>
                <p:nvSpPr>
                  <p:cNvPr id="8431" name="Oval 336"/>
                  <p:cNvSpPr>
                    <a:spLocks noChangeAspect="1" noChangeArrowheads="1"/>
                  </p:cNvSpPr>
                  <p:nvPr/>
                </p:nvSpPr>
                <p:spPr bwMode="auto">
                  <a:xfrm>
                    <a:off x="3158" y="3861"/>
                    <a:ext cx="197" cy="193"/>
                  </a:xfrm>
                  <a:prstGeom prst="ellipse">
                    <a:avLst/>
                  </a:prstGeom>
                  <a:noFill/>
                  <a:ln w="12700">
                    <a:solidFill>
                      <a:schemeClr val="tx1"/>
                    </a:solidFill>
                    <a:miter lim="800000"/>
                    <a:headEnd/>
                    <a:tailEnd/>
                  </a:ln>
                  <a:effectLst/>
                </p:spPr>
                <p:txBody>
                  <a:bodyPr wrap="none" lIns="0" tIns="0" rIns="0" bIns="0" anchor="ctr"/>
                  <a:lstStyle/>
                  <a:p>
                    <a:endParaRPr lang="en-US" b="1"/>
                  </a:p>
                </p:txBody>
              </p:sp>
              <p:sp>
                <p:nvSpPr>
                  <p:cNvPr id="8432" name="Oval 337"/>
                  <p:cNvSpPr>
                    <a:spLocks noChangeAspect="1" noChangeArrowheads="1"/>
                  </p:cNvSpPr>
                  <p:nvPr/>
                </p:nvSpPr>
                <p:spPr bwMode="auto">
                  <a:xfrm>
                    <a:off x="2958" y="3665"/>
                    <a:ext cx="595" cy="583"/>
                  </a:xfrm>
                  <a:prstGeom prst="ellipse">
                    <a:avLst/>
                  </a:prstGeom>
                  <a:noFill/>
                  <a:ln w="12700">
                    <a:solidFill>
                      <a:schemeClr val="tx1"/>
                    </a:solidFill>
                    <a:miter lim="800000"/>
                    <a:headEnd/>
                    <a:tailEnd/>
                  </a:ln>
                  <a:effectLst/>
                </p:spPr>
                <p:txBody>
                  <a:bodyPr wrap="none" lIns="0" tIns="0" rIns="0" bIns="0" anchor="ctr"/>
                  <a:lstStyle/>
                  <a:p>
                    <a:endParaRPr lang="en-US" b="1"/>
                  </a:p>
                </p:txBody>
              </p:sp>
              <p:sp>
                <p:nvSpPr>
                  <p:cNvPr id="8433" name="Line 338"/>
                  <p:cNvSpPr>
                    <a:spLocks noChangeAspect="1" noChangeShapeType="1"/>
                  </p:cNvSpPr>
                  <p:nvPr/>
                </p:nvSpPr>
                <p:spPr bwMode="auto">
                  <a:xfrm>
                    <a:off x="3263" y="3448"/>
                    <a:ext cx="0" cy="870"/>
                  </a:xfrm>
                  <a:prstGeom prst="line">
                    <a:avLst/>
                  </a:prstGeom>
                  <a:noFill/>
                  <a:ln w="12700">
                    <a:solidFill>
                      <a:schemeClr val="tx1"/>
                    </a:solidFill>
                    <a:round/>
                    <a:headEnd type="triangle" w="med" len="med"/>
                    <a:tailEnd/>
                  </a:ln>
                  <a:effectLst/>
                </p:spPr>
                <p:txBody>
                  <a:bodyPr/>
                  <a:lstStyle/>
                  <a:p>
                    <a:endParaRPr lang="en-US" b="1"/>
                  </a:p>
                </p:txBody>
              </p:sp>
              <p:sp>
                <p:nvSpPr>
                  <p:cNvPr id="8434" name="Line 339"/>
                  <p:cNvSpPr>
                    <a:spLocks noChangeAspect="1" noChangeShapeType="1"/>
                  </p:cNvSpPr>
                  <p:nvPr/>
                </p:nvSpPr>
                <p:spPr bwMode="auto">
                  <a:xfrm rot="5400000">
                    <a:off x="3343" y="3516"/>
                    <a:ext cx="0" cy="900"/>
                  </a:xfrm>
                  <a:prstGeom prst="line">
                    <a:avLst/>
                  </a:prstGeom>
                  <a:noFill/>
                  <a:ln w="12700">
                    <a:solidFill>
                      <a:schemeClr val="tx1"/>
                    </a:solidFill>
                    <a:round/>
                    <a:headEnd type="triangle" w="med" len="med"/>
                    <a:tailEnd/>
                  </a:ln>
                  <a:effectLst/>
                </p:spPr>
                <p:txBody>
                  <a:bodyPr/>
                  <a:lstStyle/>
                  <a:p>
                    <a:endParaRPr lang="en-US" b="1"/>
                  </a:p>
                </p:txBody>
              </p:sp>
              <p:sp>
                <p:nvSpPr>
                  <p:cNvPr id="8435" name="Oval 340"/>
                  <p:cNvSpPr>
                    <a:spLocks noChangeAspect="1" noChangeArrowheads="1"/>
                  </p:cNvSpPr>
                  <p:nvPr/>
                </p:nvSpPr>
                <p:spPr bwMode="auto">
                  <a:xfrm>
                    <a:off x="3589" y="3921"/>
                    <a:ext cx="88"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36" name="Oval 341"/>
                  <p:cNvSpPr>
                    <a:spLocks noChangeAspect="1" noChangeArrowheads="1"/>
                  </p:cNvSpPr>
                  <p:nvPr/>
                </p:nvSpPr>
                <p:spPr bwMode="auto">
                  <a:xfrm>
                    <a:off x="3216" y="3554"/>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37" name="Oval 342"/>
                  <p:cNvSpPr>
                    <a:spLocks noChangeAspect="1" noChangeArrowheads="1"/>
                  </p:cNvSpPr>
                  <p:nvPr/>
                </p:nvSpPr>
                <p:spPr bwMode="auto">
                  <a:xfrm>
                    <a:off x="2834" y="3921"/>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38" name="Oval 343"/>
                  <p:cNvSpPr>
                    <a:spLocks noChangeAspect="1" noChangeArrowheads="1"/>
                  </p:cNvSpPr>
                  <p:nvPr/>
                </p:nvSpPr>
                <p:spPr bwMode="auto">
                  <a:xfrm>
                    <a:off x="3216" y="4278"/>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39" name="Oval 344"/>
                  <p:cNvSpPr>
                    <a:spLocks noChangeAspect="1" noChangeArrowheads="1"/>
                  </p:cNvSpPr>
                  <p:nvPr/>
                </p:nvSpPr>
                <p:spPr bwMode="auto">
                  <a:xfrm>
                    <a:off x="3426" y="4122"/>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0" name="Oval 345"/>
                  <p:cNvSpPr>
                    <a:spLocks noChangeAspect="1" noChangeArrowheads="1"/>
                  </p:cNvSpPr>
                  <p:nvPr/>
                </p:nvSpPr>
                <p:spPr bwMode="auto">
                  <a:xfrm>
                    <a:off x="3426" y="3708"/>
                    <a:ext cx="88"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1" name="Oval 346"/>
                  <p:cNvSpPr>
                    <a:spLocks noChangeAspect="1" noChangeArrowheads="1"/>
                  </p:cNvSpPr>
                  <p:nvPr/>
                </p:nvSpPr>
                <p:spPr bwMode="auto">
                  <a:xfrm>
                    <a:off x="3005" y="3708"/>
                    <a:ext cx="88"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2" name="Oval 347"/>
                  <p:cNvSpPr>
                    <a:spLocks noChangeAspect="1" noChangeArrowheads="1"/>
                  </p:cNvSpPr>
                  <p:nvPr/>
                </p:nvSpPr>
                <p:spPr bwMode="auto">
                  <a:xfrm>
                    <a:off x="3005" y="4122"/>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3" name="Oval 348"/>
                  <p:cNvSpPr>
                    <a:spLocks noChangeAspect="1" noChangeArrowheads="1"/>
                  </p:cNvSpPr>
                  <p:nvPr/>
                </p:nvSpPr>
                <p:spPr bwMode="auto">
                  <a:xfrm>
                    <a:off x="3400" y="3923"/>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4" name="Oval 349"/>
                  <p:cNvSpPr>
                    <a:spLocks noChangeAspect="1" noChangeArrowheads="1"/>
                  </p:cNvSpPr>
                  <p:nvPr/>
                </p:nvSpPr>
                <p:spPr bwMode="auto">
                  <a:xfrm>
                    <a:off x="3217" y="4096"/>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5" name="Oval 350"/>
                  <p:cNvSpPr>
                    <a:spLocks noChangeAspect="1" noChangeArrowheads="1"/>
                  </p:cNvSpPr>
                  <p:nvPr/>
                </p:nvSpPr>
                <p:spPr bwMode="auto">
                  <a:xfrm>
                    <a:off x="3030" y="3923"/>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6" name="Oval 351"/>
                  <p:cNvSpPr>
                    <a:spLocks noChangeAspect="1" noChangeArrowheads="1"/>
                  </p:cNvSpPr>
                  <p:nvPr/>
                </p:nvSpPr>
                <p:spPr bwMode="auto">
                  <a:xfrm>
                    <a:off x="3217" y="3729"/>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7" name="Oval 352"/>
                  <p:cNvSpPr>
                    <a:spLocks noChangeAspect="1" noChangeArrowheads="1"/>
                  </p:cNvSpPr>
                  <p:nvPr/>
                </p:nvSpPr>
                <p:spPr bwMode="auto">
                  <a:xfrm>
                    <a:off x="3146" y="3987"/>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8" name="Oval 353"/>
                  <p:cNvSpPr>
                    <a:spLocks noChangeAspect="1" noChangeArrowheads="1"/>
                  </p:cNvSpPr>
                  <p:nvPr/>
                </p:nvSpPr>
                <p:spPr bwMode="auto">
                  <a:xfrm>
                    <a:off x="3288" y="3987"/>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49" name="Oval 354"/>
                  <p:cNvSpPr>
                    <a:spLocks noChangeAspect="1" noChangeArrowheads="1"/>
                  </p:cNvSpPr>
                  <p:nvPr/>
                </p:nvSpPr>
                <p:spPr bwMode="auto">
                  <a:xfrm>
                    <a:off x="3288" y="3851"/>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50" name="Oval 355"/>
                  <p:cNvSpPr>
                    <a:spLocks noChangeAspect="1" noChangeArrowheads="1"/>
                  </p:cNvSpPr>
                  <p:nvPr/>
                </p:nvSpPr>
                <p:spPr bwMode="auto">
                  <a:xfrm>
                    <a:off x="3146" y="3851"/>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18" name="Group 356"/>
                <p:cNvGrpSpPr>
                  <a:grpSpLocks noChangeAspect="1"/>
                </p:cNvGrpSpPr>
                <p:nvPr/>
              </p:nvGrpSpPr>
              <p:grpSpPr bwMode="auto">
                <a:xfrm>
                  <a:off x="2403" y="1992"/>
                  <a:ext cx="104" cy="130"/>
                  <a:chOff x="5598" y="1586"/>
                  <a:chExt cx="204" cy="252"/>
                </a:xfrm>
              </p:grpSpPr>
              <p:sp>
                <p:nvSpPr>
                  <p:cNvPr id="8427" name="Oval 357"/>
                  <p:cNvSpPr>
                    <a:spLocks noChangeAspect="1" noChangeArrowheads="1"/>
                  </p:cNvSpPr>
                  <p:nvPr/>
                </p:nvSpPr>
                <p:spPr bwMode="auto">
                  <a:xfrm>
                    <a:off x="5601" y="1586"/>
                    <a:ext cx="201" cy="200"/>
                  </a:xfrm>
                  <a:prstGeom prst="ellipse">
                    <a:avLst/>
                  </a:prstGeom>
                  <a:solidFill>
                    <a:schemeClr val="bg1"/>
                  </a:solidFill>
                  <a:ln w="19050">
                    <a:solidFill>
                      <a:srgbClr val="0000FF"/>
                    </a:solidFill>
                    <a:round/>
                    <a:headEnd/>
                    <a:tailEnd/>
                  </a:ln>
                </p:spPr>
                <p:txBody>
                  <a:bodyPr/>
                  <a:lstStyle/>
                  <a:p>
                    <a:endParaRPr lang="en-US" b="1"/>
                  </a:p>
                </p:txBody>
              </p:sp>
              <p:sp>
                <p:nvSpPr>
                  <p:cNvPr id="8428" name="Rectangle 358"/>
                  <p:cNvSpPr>
                    <a:spLocks noChangeAspect="1" noChangeArrowheads="1"/>
                  </p:cNvSpPr>
                  <p:nvPr/>
                </p:nvSpPr>
                <p:spPr bwMode="auto">
                  <a:xfrm>
                    <a:off x="5598" y="1617"/>
                    <a:ext cx="203" cy="221"/>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4e</a:t>
                    </a:r>
                    <a:endParaRPr lang="en-US" sz="1100" b="1" dirty="0"/>
                  </a:p>
                </p:txBody>
              </p:sp>
            </p:grpSp>
          </p:grpSp>
          <p:grpSp>
            <p:nvGrpSpPr>
              <p:cNvPr id="19" name="Group 359"/>
              <p:cNvGrpSpPr>
                <a:grpSpLocks noChangeAspect="1"/>
              </p:cNvGrpSpPr>
              <p:nvPr/>
            </p:nvGrpSpPr>
            <p:grpSpPr bwMode="auto">
              <a:xfrm>
                <a:off x="1945" y="1271"/>
                <a:ext cx="577" cy="562"/>
                <a:chOff x="1945" y="1271"/>
                <a:chExt cx="577" cy="562"/>
              </a:xfrm>
            </p:grpSpPr>
            <p:sp>
              <p:nvSpPr>
                <p:cNvPr id="8398" name="Line 360"/>
                <p:cNvSpPr>
                  <a:spLocks noChangeAspect="1" noChangeShapeType="1"/>
                </p:cNvSpPr>
                <p:nvPr/>
              </p:nvSpPr>
              <p:spPr bwMode="auto">
                <a:xfrm>
                  <a:off x="2232" y="1354"/>
                  <a:ext cx="0" cy="444"/>
                </a:xfrm>
                <a:prstGeom prst="line">
                  <a:avLst/>
                </a:prstGeom>
                <a:noFill/>
                <a:ln w="12700">
                  <a:solidFill>
                    <a:schemeClr val="tx1"/>
                  </a:solidFill>
                  <a:round/>
                  <a:headEnd type="triangle" w="med" len="med"/>
                  <a:tailEnd/>
                </a:ln>
                <a:effectLst/>
              </p:spPr>
              <p:txBody>
                <a:bodyPr/>
                <a:lstStyle/>
                <a:p>
                  <a:endParaRPr lang="en-US" b="1"/>
                </a:p>
              </p:txBody>
            </p:sp>
            <p:sp>
              <p:nvSpPr>
                <p:cNvPr id="8399" name="Line 361"/>
                <p:cNvSpPr>
                  <a:spLocks noChangeAspect="1" noChangeShapeType="1"/>
                </p:cNvSpPr>
                <p:nvPr/>
              </p:nvSpPr>
              <p:spPr bwMode="auto">
                <a:xfrm rot="5400000">
                  <a:off x="2274" y="1390"/>
                  <a:ext cx="0" cy="459"/>
                </a:xfrm>
                <a:prstGeom prst="line">
                  <a:avLst/>
                </a:prstGeom>
                <a:noFill/>
                <a:ln w="12700">
                  <a:solidFill>
                    <a:schemeClr val="tx1"/>
                  </a:solidFill>
                  <a:round/>
                  <a:headEnd type="triangle" w="med" len="med"/>
                  <a:tailEnd/>
                </a:ln>
                <a:effectLst/>
              </p:spPr>
              <p:txBody>
                <a:bodyPr/>
                <a:lstStyle/>
                <a:p>
                  <a:endParaRPr lang="en-US" b="1"/>
                </a:p>
              </p:txBody>
            </p:sp>
            <p:sp>
              <p:nvSpPr>
                <p:cNvPr id="8400" name="Oval 362"/>
                <p:cNvSpPr>
                  <a:spLocks noChangeAspect="1" noChangeArrowheads="1"/>
                </p:cNvSpPr>
                <p:nvPr/>
              </p:nvSpPr>
              <p:spPr bwMode="auto">
                <a:xfrm>
                  <a:off x="2036" y="1434"/>
                  <a:ext cx="384" cy="377"/>
                </a:xfrm>
                <a:prstGeom prst="ellipse">
                  <a:avLst/>
                </a:prstGeom>
                <a:noFill/>
                <a:ln w="12700">
                  <a:solidFill>
                    <a:schemeClr val="tx1"/>
                  </a:solidFill>
                  <a:miter lim="800000"/>
                  <a:headEnd/>
                  <a:tailEnd/>
                </a:ln>
                <a:effectLst/>
              </p:spPr>
              <p:txBody>
                <a:bodyPr wrap="none" lIns="0" tIns="0" rIns="0" bIns="0" anchor="ctr"/>
                <a:lstStyle/>
                <a:p>
                  <a:endParaRPr lang="en-US" b="1"/>
                </a:p>
              </p:txBody>
            </p:sp>
            <p:sp>
              <p:nvSpPr>
                <p:cNvPr id="8401" name="Oval 363"/>
                <p:cNvSpPr>
                  <a:spLocks noChangeAspect="1" noChangeArrowheads="1"/>
                </p:cNvSpPr>
                <p:nvPr/>
              </p:nvSpPr>
              <p:spPr bwMode="auto">
                <a:xfrm>
                  <a:off x="2131" y="1528"/>
                  <a:ext cx="194" cy="189"/>
                </a:xfrm>
                <a:prstGeom prst="ellipse">
                  <a:avLst/>
                </a:prstGeom>
                <a:noFill/>
                <a:ln w="12700">
                  <a:solidFill>
                    <a:schemeClr val="tx1"/>
                  </a:solidFill>
                  <a:miter lim="800000"/>
                  <a:headEnd/>
                  <a:tailEnd/>
                </a:ln>
                <a:effectLst/>
              </p:spPr>
              <p:txBody>
                <a:bodyPr wrap="none" lIns="0" tIns="0" rIns="0" bIns="0" anchor="ctr"/>
                <a:lstStyle/>
                <a:p>
                  <a:endParaRPr lang="en-US" b="1"/>
                </a:p>
              </p:txBody>
            </p:sp>
            <p:grpSp>
              <p:nvGrpSpPr>
                <p:cNvPr id="20" name="Group 364"/>
                <p:cNvGrpSpPr>
                  <a:grpSpLocks noChangeAspect="1"/>
                </p:cNvGrpSpPr>
                <p:nvPr/>
              </p:nvGrpSpPr>
              <p:grpSpPr bwMode="auto">
                <a:xfrm>
                  <a:off x="2012" y="1417"/>
                  <a:ext cx="431" cy="416"/>
                  <a:chOff x="4580" y="1928"/>
                  <a:chExt cx="767" cy="719"/>
                </a:xfrm>
              </p:grpSpPr>
              <p:sp>
                <p:nvSpPr>
                  <p:cNvPr id="8416" name="Oval 365"/>
                  <p:cNvSpPr>
                    <a:spLocks noChangeAspect="1" noChangeArrowheads="1"/>
                  </p:cNvSpPr>
                  <p:nvPr/>
                </p:nvSpPr>
                <p:spPr bwMode="auto">
                  <a:xfrm>
                    <a:off x="5267" y="2243"/>
                    <a:ext cx="80"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17" name="Oval 366"/>
                  <p:cNvSpPr>
                    <a:spLocks noChangeAspect="1" noChangeArrowheads="1"/>
                  </p:cNvSpPr>
                  <p:nvPr/>
                </p:nvSpPr>
                <p:spPr bwMode="auto">
                  <a:xfrm>
                    <a:off x="4928" y="1928"/>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18" name="Oval 367"/>
                  <p:cNvSpPr>
                    <a:spLocks noChangeAspect="1" noChangeArrowheads="1"/>
                  </p:cNvSpPr>
                  <p:nvPr/>
                </p:nvSpPr>
                <p:spPr bwMode="auto">
                  <a:xfrm>
                    <a:off x="4580" y="2243"/>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19" name="Oval 368"/>
                  <p:cNvSpPr>
                    <a:spLocks noChangeAspect="1" noChangeArrowheads="1"/>
                  </p:cNvSpPr>
                  <p:nvPr/>
                </p:nvSpPr>
                <p:spPr bwMode="auto">
                  <a:xfrm>
                    <a:off x="4936" y="2571"/>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20" name="Oval 369"/>
                  <p:cNvSpPr>
                    <a:spLocks noChangeAspect="1" noChangeArrowheads="1"/>
                  </p:cNvSpPr>
                  <p:nvPr/>
                </p:nvSpPr>
                <p:spPr bwMode="auto">
                  <a:xfrm>
                    <a:off x="5173" y="2466"/>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21" name="Oval 370"/>
                  <p:cNvSpPr>
                    <a:spLocks noChangeAspect="1" noChangeArrowheads="1"/>
                  </p:cNvSpPr>
                  <p:nvPr/>
                </p:nvSpPr>
                <p:spPr bwMode="auto">
                  <a:xfrm>
                    <a:off x="5161" y="2013"/>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22" name="Oval 371"/>
                  <p:cNvSpPr>
                    <a:spLocks noChangeAspect="1" noChangeArrowheads="1"/>
                  </p:cNvSpPr>
                  <p:nvPr/>
                </p:nvSpPr>
                <p:spPr bwMode="auto">
                  <a:xfrm>
                    <a:off x="4693" y="2016"/>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23" name="Oval 372"/>
                  <p:cNvSpPr>
                    <a:spLocks noChangeAspect="1" noChangeArrowheads="1"/>
                  </p:cNvSpPr>
                  <p:nvPr/>
                </p:nvSpPr>
                <p:spPr bwMode="auto">
                  <a:xfrm>
                    <a:off x="4684" y="2478"/>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21" name="Group 373"/>
                <p:cNvGrpSpPr>
                  <a:grpSpLocks noChangeAspect="1"/>
                </p:cNvGrpSpPr>
                <p:nvPr/>
              </p:nvGrpSpPr>
              <p:grpSpPr bwMode="auto">
                <a:xfrm rot="1300820">
                  <a:off x="2110" y="1506"/>
                  <a:ext cx="237" cy="230"/>
                  <a:chOff x="4754" y="2082"/>
                  <a:chExt cx="422" cy="397"/>
                </a:xfrm>
              </p:grpSpPr>
              <p:sp>
                <p:nvSpPr>
                  <p:cNvPr id="8408" name="Oval 374"/>
                  <p:cNvSpPr>
                    <a:spLocks noChangeAspect="1" noChangeArrowheads="1"/>
                  </p:cNvSpPr>
                  <p:nvPr/>
                </p:nvSpPr>
                <p:spPr bwMode="auto">
                  <a:xfrm>
                    <a:off x="5050" y="2362"/>
                    <a:ext cx="80"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09" name="Oval 375"/>
                  <p:cNvSpPr>
                    <a:spLocks noChangeAspect="1" noChangeArrowheads="1"/>
                  </p:cNvSpPr>
                  <p:nvPr/>
                </p:nvSpPr>
                <p:spPr bwMode="auto">
                  <a:xfrm>
                    <a:off x="5050" y="2130"/>
                    <a:ext cx="80"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10" name="Oval 376"/>
                  <p:cNvSpPr>
                    <a:spLocks noChangeAspect="1" noChangeArrowheads="1"/>
                  </p:cNvSpPr>
                  <p:nvPr/>
                </p:nvSpPr>
                <p:spPr bwMode="auto">
                  <a:xfrm>
                    <a:off x="4805" y="2130"/>
                    <a:ext cx="80"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11" name="Oval 377"/>
                  <p:cNvSpPr>
                    <a:spLocks noChangeAspect="1" noChangeArrowheads="1"/>
                  </p:cNvSpPr>
                  <p:nvPr/>
                </p:nvSpPr>
                <p:spPr bwMode="auto">
                  <a:xfrm>
                    <a:off x="4806" y="2363"/>
                    <a:ext cx="80"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12" name="Oval 378"/>
                  <p:cNvSpPr>
                    <a:spLocks noChangeAspect="1" noChangeArrowheads="1"/>
                  </p:cNvSpPr>
                  <p:nvPr/>
                </p:nvSpPr>
                <p:spPr bwMode="auto">
                  <a:xfrm>
                    <a:off x="4930" y="2082"/>
                    <a:ext cx="80"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13" name="Oval 379"/>
                  <p:cNvSpPr>
                    <a:spLocks noChangeAspect="1" noChangeArrowheads="1"/>
                  </p:cNvSpPr>
                  <p:nvPr/>
                </p:nvSpPr>
                <p:spPr bwMode="auto">
                  <a:xfrm>
                    <a:off x="5096" y="2241"/>
                    <a:ext cx="80"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14" name="Oval 380"/>
                  <p:cNvSpPr>
                    <a:spLocks noChangeAspect="1" noChangeArrowheads="1"/>
                  </p:cNvSpPr>
                  <p:nvPr/>
                </p:nvSpPr>
                <p:spPr bwMode="auto">
                  <a:xfrm>
                    <a:off x="4929" y="2403"/>
                    <a:ext cx="80"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415" name="Oval 381"/>
                  <p:cNvSpPr>
                    <a:spLocks noChangeAspect="1" noChangeArrowheads="1"/>
                  </p:cNvSpPr>
                  <p:nvPr/>
                </p:nvSpPr>
                <p:spPr bwMode="auto">
                  <a:xfrm>
                    <a:off x="4754" y="2241"/>
                    <a:ext cx="80"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sp>
              <p:nvSpPr>
                <p:cNvPr id="8404" name="Text Box 382"/>
                <p:cNvSpPr txBox="1">
                  <a:spLocks noChangeAspect="1" noChangeArrowheads="1"/>
                </p:cNvSpPr>
                <p:nvPr/>
              </p:nvSpPr>
              <p:spPr bwMode="auto">
                <a:xfrm>
                  <a:off x="1945" y="1271"/>
                  <a:ext cx="577" cy="114"/>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100" b="1" dirty="0"/>
                    <a:t>2-ASK/8-PSK</a:t>
                  </a:r>
                </a:p>
              </p:txBody>
            </p:sp>
            <p:grpSp>
              <p:nvGrpSpPr>
                <p:cNvPr id="22" name="Group 383"/>
                <p:cNvGrpSpPr>
                  <a:grpSpLocks noChangeAspect="1"/>
                </p:cNvGrpSpPr>
                <p:nvPr/>
              </p:nvGrpSpPr>
              <p:grpSpPr bwMode="auto">
                <a:xfrm>
                  <a:off x="2381" y="1378"/>
                  <a:ext cx="108" cy="130"/>
                  <a:chOff x="5593" y="1788"/>
                  <a:chExt cx="211" cy="256"/>
                </a:xfrm>
              </p:grpSpPr>
              <p:sp>
                <p:nvSpPr>
                  <p:cNvPr id="8406" name="Oval 384"/>
                  <p:cNvSpPr>
                    <a:spLocks noChangeAspect="1" noChangeArrowheads="1"/>
                  </p:cNvSpPr>
                  <p:nvPr/>
                </p:nvSpPr>
                <p:spPr bwMode="auto">
                  <a:xfrm>
                    <a:off x="5601" y="1788"/>
                    <a:ext cx="201" cy="200"/>
                  </a:xfrm>
                  <a:prstGeom prst="ellipse">
                    <a:avLst/>
                  </a:prstGeom>
                  <a:solidFill>
                    <a:schemeClr val="bg1"/>
                  </a:solidFill>
                  <a:ln w="19050">
                    <a:solidFill>
                      <a:srgbClr val="0000FF"/>
                    </a:solidFill>
                    <a:round/>
                    <a:headEnd/>
                    <a:tailEnd/>
                  </a:ln>
                </p:spPr>
                <p:txBody>
                  <a:bodyPr/>
                  <a:lstStyle/>
                  <a:p>
                    <a:endParaRPr lang="en-US" b="1"/>
                  </a:p>
                </p:txBody>
              </p:sp>
              <p:sp>
                <p:nvSpPr>
                  <p:cNvPr id="8407" name="Rectangle 385"/>
                  <p:cNvSpPr>
                    <a:spLocks noChangeAspect="1" noChangeArrowheads="1"/>
                  </p:cNvSpPr>
                  <p:nvPr/>
                </p:nvSpPr>
                <p:spPr bwMode="auto">
                  <a:xfrm>
                    <a:off x="5593" y="1820"/>
                    <a:ext cx="211" cy="224"/>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4d</a:t>
                    </a:r>
                    <a:endParaRPr lang="en-US" sz="1100" b="1" dirty="0"/>
                  </a:p>
                </p:txBody>
              </p:sp>
            </p:grpSp>
          </p:grpSp>
          <p:grpSp>
            <p:nvGrpSpPr>
              <p:cNvPr id="23" name="Group 386"/>
              <p:cNvGrpSpPr>
                <a:grpSpLocks noChangeAspect="1"/>
              </p:cNvGrpSpPr>
              <p:nvPr/>
            </p:nvGrpSpPr>
            <p:grpSpPr bwMode="auto">
              <a:xfrm>
                <a:off x="1326" y="1894"/>
                <a:ext cx="577" cy="575"/>
                <a:chOff x="1326" y="1894"/>
                <a:chExt cx="577" cy="575"/>
              </a:xfrm>
            </p:grpSpPr>
            <p:sp>
              <p:nvSpPr>
                <p:cNvPr id="8381" name="Line 387"/>
                <p:cNvSpPr>
                  <a:spLocks noChangeAspect="1" noChangeShapeType="1"/>
                </p:cNvSpPr>
                <p:nvPr/>
              </p:nvSpPr>
              <p:spPr bwMode="auto">
                <a:xfrm>
                  <a:off x="1608" y="2000"/>
                  <a:ext cx="0" cy="445"/>
                </a:xfrm>
                <a:prstGeom prst="line">
                  <a:avLst/>
                </a:prstGeom>
                <a:noFill/>
                <a:ln w="12700">
                  <a:solidFill>
                    <a:schemeClr val="tx1"/>
                  </a:solidFill>
                  <a:round/>
                  <a:headEnd type="triangle" w="med" len="med"/>
                  <a:tailEnd/>
                </a:ln>
                <a:effectLst/>
              </p:spPr>
              <p:txBody>
                <a:bodyPr/>
                <a:lstStyle/>
                <a:p>
                  <a:endParaRPr lang="en-US" b="1"/>
                </a:p>
              </p:txBody>
            </p:sp>
            <p:grpSp>
              <p:nvGrpSpPr>
                <p:cNvPr id="24" name="Group 388"/>
                <p:cNvGrpSpPr>
                  <a:grpSpLocks noChangeAspect="1"/>
                </p:cNvGrpSpPr>
                <p:nvPr/>
              </p:nvGrpSpPr>
              <p:grpSpPr bwMode="auto">
                <a:xfrm>
                  <a:off x="1393" y="2055"/>
                  <a:ext cx="486" cy="414"/>
                  <a:chOff x="1731" y="3520"/>
                  <a:chExt cx="952" cy="811"/>
                </a:xfrm>
              </p:grpSpPr>
              <p:sp>
                <p:nvSpPr>
                  <p:cNvPr id="8387" name="Line 389"/>
                  <p:cNvSpPr>
                    <a:spLocks noChangeAspect="1" noChangeShapeType="1"/>
                  </p:cNvSpPr>
                  <p:nvPr/>
                </p:nvSpPr>
                <p:spPr bwMode="auto">
                  <a:xfrm rot="5400000">
                    <a:off x="2233" y="3475"/>
                    <a:ext cx="0" cy="900"/>
                  </a:xfrm>
                  <a:prstGeom prst="line">
                    <a:avLst/>
                  </a:prstGeom>
                  <a:noFill/>
                  <a:ln w="12700">
                    <a:solidFill>
                      <a:schemeClr val="tx1"/>
                    </a:solidFill>
                    <a:round/>
                    <a:headEnd type="triangle" w="med" len="med"/>
                    <a:tailEnd/>
                  </a:ln>
                  <a:effectLst/>
                </p:spPr>
                <p:txBody>
                  <a:bodyPr/>
                  <a:lstStyle/>
                  <a:p>
                    <a:endParaRPr lang="en-US" b="1"/>
                  </a:p>
                </p:txBody>
              </p:sp>
              <p:sp>
                <p:nvSpPr>
                  <p:cNvPr id="8388" name="Oval 390"/>
                  <p:cNvSpPr>
                    <a:spLocks noChangeAspect="1" noChangeArrowheads="1"/>
                  </p:cNvSpPr>
                  <p:nvPr/>
                </p:nvSpPr>
                <p:spPr bwMode="auto">
                  <a:xfrm>
                    <a:off x="1778" y="3554"/>
                    <a:ext cx="752" cy="738"/>
                  </a:xfrm>
                  <a:prstGeom prst="ellipse">
                    <a:avLst/>
                  </a:prstGeom>
                  <a:noFill/>
                  <a:ln w="12700">
                    <a:solidFill>
                      <a:schemeClr val="tx1"/>
                    </a:solidFill>
                    <a:miter lim="800000"/>
                    <a:headEnd/>
                    <a:tailEnd/>
                  </a:ln>
                  <a:effectLst/>
                </p:spPr>
                <p:txBody>
                  <a:bodyPr wrap="none" lIns="0" tIns="0" rIns="0" bIns="0" anchor="ctr"/>
                  <a:lstStyle/>
                  <a:p>
                    <a:endParaRPr lang="en-US" b="1"/>
                  </a:p>
                </p:txBody>
              </p:sp>
              <p:sp>
                <p:nvSpPr>
                  <p:cNvPr id="8389" name="Oval 391"/>
                  <p:cNvSpPr>
                    <a:spLocks noChangeAspect="1" noChangeArrowheads="1"/>
                  </p:cNvSpPr>
                  <p:nvPr/>
                </p:nvSpPr>
                <p:spPr bwMode="auto">
                  <a:xfrm>
                    <a:off x="2487" y="3877"/>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90" name="Oval 392"/>
                  <p:cNvSpPr>
                    <a:spLocks noChangeAspect="1" noChangeArrowheads="1"/>
                  </p:cNvSpPr>
                  <p:nvPr/>
                </p:nvSpPr>
                <p:spPr bwMode="auto">
                  <a:xfrm>
                    <a:off x="2108" y="3520"/>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91" name="Oval 393"/>
                  <p:cNvSpPr>
                    <a:spLocks noChangeAspect="1" noChangeArrowheads="1"/>
                  </p:cNvSpPr>
                  <p:nvPr/>
                </p:nvSpPr>
                <p:spPr bwMode="auto">
                  <a:xfrm>
                    <a:off x="1731" y="3877"/>
                    <a:ext cx="90"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92" name="Oval 394"/>
                  <p:cNvSpPr>
                    <a:spLocks noChangeAspect="1" noChangeArrowheads="1"/>
                  </p:cNvSpPr>
                  <p:nvPr/>
                </p:nvSpPr>
                <p:spPr bwMode="auto">
                  <a:xfrm>
                    <a:off x="2108" y="4244"/>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93" name="Oval 395"/>
                  <p:cNvSpPr>
                    <a:spLocks noChangeAspect="1" noChangeArrowheads="1"/>
                  </p:cNvSpPr>
                  <p:nvPr/>
                </p:nvSpPr>
                <p:spPr bwMode="auto">
                  <a:xfrm>
                    <a:off x="1964" y="3737"/>
                    <a:ext cx="379" cy="371"/>
                  </a:xfrm>
                  <a:prstGeom prst="ellipse">
                    <a:avLst/>
                  </a:prstGeom>
                  <a:noFill/>
                  <a:ln w="12700">
                    <a:solidFill>
                      <a:schemeClr val="tx1"/>
                    </a:solidFill>
                    <a:miter lim="800000"/>
                    <a:headEnd/>
                    <a:tailEnd/>
                  </a:ln>
                  <a:effectLst/>
                </p:spPr>
                <p:txBody>
                  <a:bodyPr wrap="none" lIns="0" tIns="0" rIns="0" bIns="0" anchor="ctr"/>
                  <a:lstStyle/>
                  <a:p>
                    <a:endParaRPr lang="en-US" b="1"/>
                  </a:p>
                </p:txBody>
              </p:sp>
              <p:sp>
                <p:nvSpPr>
                  <p:cNvPr id="8394" name="Oval 396"/>
                  <p:cNvSpPr>
                    <a:spLocks noChangeAspect="1" noChangeArrowheads="1"/>
                  </p:cNvSpPr>
                  <p:nvPr/>
                </p:nvSpPr>
                <p:spPr bwMode="auto">
                  <a:xfrm>
                    <a:off x="2248" y="4012"/>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95" name="Oval 397"/>
                  <p:cNvSpPr>
                    <a:spLocks noChangeAspect="1" noChangeArrowheads="1"/>
                  </p:cNvSpPr>
                  <p:nvPr/>
                </p:nvSpPr>
                <p:spPr bwMode="auto">
                  <a:xfrm>
                    <a:off x="2248" y="3749"/>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96" name="Oval 398"/>
                  <p:cNvSpPr>
                    <a:spLocks noChangeAspect="1" noChangeArrowheads="1"/>
                  </p:cNvSpPr>
                  <p:nvPr/>
                </p:nvSpPr>
                <p:spPr bwMode="auto">
                  <a:xfrm>
                    <a:off x="1979" y="3749"/>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97" name="Oval 399"/>
                  <p:cNvSpPr>
                    <a:spLocks noChangeAspect="1" noChangeArrowheads="1"/>
                  </p:cNvSpPr>
                  <p:nvPr/>
                </p:nvSpPr>
                <p:spPr bwMode="auto">
                  <a:xfrm>
                    <a:off x="1980" y="4013"/>
                    <a:ext cx="88" cy="8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sp>
              <p:nvSpPr>
                <p:cNvPr id="8383" name="Text Box 400"/>
                <p:cNvSpPr txBox="1">
                  <a:spLocks noChangeAspect="1" noChangeArrowheads="1"/>
                </p:cNvSpPr>
                <p:nvPr/>
              </p:nvSpPr>
              <p:spPr bwMode="auto">
                <a:xfrm>
                  <a:off x="1326" y="1894"/>
                  <a:ext cx="577" cy="114"/>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100" b="1" dirty="0"/>
                    <a:t>2-ASK/4-PSK</a:t>
                  </a:r>
                </a:p>
              </p:txBody>
            </p:sp>
            <p:grpSp>
              <p:nvGrpSpPr>
                <p:cNvPr id="25" name="Group 401"/>
                <p:cNvGrpSpPr>
                  <a:grpSpLocks noChangeAspect="1"/>
                </p:cNvGrpSpPr>
                <p:nvPr/>
              </p:nvGrpSpPr>
              <p:grpSpPr bwMode="auto">
                <a:xfrm>
                  <a:off x="1748" y="2003"/>
                  <a:ext cx="108" cy="130"/>
                  <a:chOff x="5497" y="1150"/>
                  <a:chExt cx="211" cy="256"/>
                </a:xfrm>
              </p:grpSpPr>
              <p:sp>
                <p:nvSpPr>
                  <p:cNvPr id="8385" name="Oval 402"/>
                  <p:cNvSpPr>
                    <a:spLocks noChangeAspect="1" noChangeArrowheads="1"/>
                  </p:cNvSpPr>
                  <p:nvPr/>
                </p:nvSpPr>
                <p:spPr bwMode="auto">
                  <a:xfrm>
                    <a:off x="5501" y="1150"/>
                    <a:ext cx="201" cy="200"/>
                  </a:xfrm>
                  <a:prstGeom prst="ellipse">
                    <a:avLst/>
                  </a:prstGeom>
                  <a:solidFill>
                    <a:schemeClr val="bg1"/>
                  </a:solidFill>
                  <a:ln w="19050">
                    <a:solidFill>
                      <a:srgbClr val="0000FF"/>
                    </a:solidFill>
                    <a:round/>
                    <a:headEnd/>
                    <a:tailEnd/>
                  </a:ln>
                </p:spPr>
                <p:txBody>
                  <a:bodyPr/>
                  <a:lstStyle/>
                  <a:p>
                    <a:endParaRPr lang="en-US" b="1"/>
                  </a:p>
                </p:txBody>
              </p:sp>
              <p:sp>
                <p:nvSpPr>
                  <p:cNvPr id="8386" name="Rectangle 403"/>
                  <p:cNvSpPr>
                    <a:spLocks noChangeAspect="1" noChangeArrowheads="1"/>
                  </p:cNvSpPr>
                  <p:nvPr/>
                </p:nvSpPr>
                <p:spPr bwMode="auto">
                  <a:xfrm>
                    <a:off x="5497" y="1182"/>
                    <a:ext cx="211" cy="224"/>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3d</a:t>
                    </a:r>
                    <a:endParaRPr lang="en-US" sz="1100" b="1" dirty="0"/>
                  </a:p>
                </p:txBody>
              </p:sp>
            </p:grpSp>
          </p:grpSp>
          <p:grpSp>
            <p:nvGrpSpPr>
              <p:cNvPr id="26" name="Group 404"/>
              <p:cNvGrpSpPr>
                <a:grpSpLocks noChangeAspect="1"/>
              </p:cNvGrpSpPr>
              <p:nvPr/>
            </p:nvGrpSpPr>
            <p:grpSpPr bwMode="auto">
              <a:xfrm>
                <a:off x="2003" y="616"/>
                <a:ext cx="507" cy="592"/>
                <a:chOff x="2003" y="616"/>
                <a:chExt cx="507" cy="592"/>
              </a:xfrm>
            </p:grpSpPr>
            <p:grpSp>
              <p:nvGrpSpPr>
                <p:cNvPr id="27" name="Group 405"/>
                <p:cNvGrpSpPr>
                  <a:grpSpLocks noChangeAspect="1"/>
                </p:cNvGrpSpPr>
                <p:nvPr/>
              </p:nvGrpSpPr>
              <p:grpSpPr bwMode="auto">
                <a:xfrm>
                  <a:off x="2003" y="720"/>
                  <a:ext cx="507" cy="488"/>
                  <a:chOff x="2812" y="3405"/>
                  <a:chExt cx="992" cy="955"/>
                </a:xfrm>
              </p:grpSpPr>
              <p:sp>
                <p:nvSpPr>
                  <p:cNvPr id="8379" name="Line 406"/>
                  <p:cNvSpPr>
                    <a:spLocks noChangeAspect="1" noChangeShapeType="1"/>
                  </p:cNvSpPr>
                  <p:nvPr/>
                </p:nvSpPr>
                <p:spPr bwMode="auto">
                  <a:xfrm>
                    <a:off x="3274" y="3405"/>
                    <a:ext cx="0" cy="955"/>
                  </a:xfrm>
                  <a:prstGeom prst="line">
                    <a:avLst/>
                  </a:prstGeom>
                  <a:noFill/>
                  <a:ln w="12700">
                    <a:solidFill>
                      <a:schemeClr val="tx1"/>
                    </a:solidFill>
                    <a:round/>
                    <a:headEnd type="triangle" w="med" len="med"/>
                    <a:tailEnd/>
                  </a:ln>
                  <a:effectLst/>
                </p:spPr>
                <p:txBody>
                  <a:bodyPr/>
                  <a:lstStyle/>
                  <a:p>
                    <a:endParaRPr lang="en-US" b="1"/>
                  </a:p>
                </p:txBody>
              </p:sp>
              <p:sp>
                <p:nvSpPr>
                  <p:cNvPr id="8380" name="Line 407"/>
                  <p:cNvSpPr>
                    <a:spLocks noChangeAspect="1" noChangeShapeType="1"/>
                  </p:cNvSpPr>
                  <p:nvPr/>
                </p:nvSpPr>
                <p:spPr bwMode="auto">
                  <a:xfrm rot="5400000">
                    <a:off x="3308" y="3427"/>
                    <a:ext cx="0" cy="992"/>
                  </a:xfrm>
                  <a:prstGeom prst="line">
                    <a:avLst/>
                  </a:prstGeom>
                  <a:noFill/>
                  <a:ln w="12700">
                    <a:solidFill>
                      <a:schemeClr val="tx1"/>
                    </a:solidFill>
                    <a:round/>
                    <a:headEnd type="triangle" w="med" len="med"/>
                    <a:tailEnd/>
                  </a:ln>
                  <a:effectLst/>
                </p:spPr>
                <p:txBody>
                  <a:bodyPr/>
                  <a:lstStyle/>
                  <a:p>
                    <a:endParaRPr lang="en-US" b="1"/>
                  </a:p>
                </p:txBody>
              </p:sp>
            </p:grpSp>
            <p:grpSp>
              <p:nvGrpSpPr>
                <p:cNvPr id="28" name="Group 408"/>
                <p:cNvGrpSpPr>
                  <a:grpSpLocks noChangeAspect="1"/>
                </p:cNvGrpSpPr>
                <p:nvPr/>
              </p:nvGrpSpPr>
              <p:grpSpPr bwMode="auto">
                <a:xfrm>
                  <a:off x="2026" y="783"/>
                  <a:ext cx="428" cy="45"/>
                  <a:chOff x="4592" y="1924"/>
                  <a:chExt cx="761" cy="76"/>
                </a:xfrm>
              </p:grpSpPr>
              <p:sp>
                <p:nvSpPr>
                  <p:cNvPr id="8375" name="Oval 409"/>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76" name="Oval 410"/>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77" name="Oval 411"/>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78" name="Oval 412"/>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29" name="Group 413"/>
                <p:cNvGrpSpPr>
                  <a:grpSpLocks noChangeAspect="1"/>
                </p:cNvGrpSpPr>
                <p:nvPr/>
              </p:nvGrpSpPr>
              <p:grpSpPr bwMode="auto">
                <a:xfrm>
                  <a:off x="2026" y="1148"/>
                  <a:ext cx="428" cy="45"/>
                  <a:chOff x="4592" y="1924"/>
                  <a:chExt cx="761" cy="76"/>
                </a:xfrm>
              </p:grpSpPr>
              <p:sp>
                <p:nvSpPr>
                  <p:cNvPr id="8371" name="Oval 414"/>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72" name="Oval 415"/>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73" name="Oval 416"/>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74" name="Oval 417"/>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30" name="Group 418"/>
                <p:cNvGrpSpPr>
                  <a:grpSpLocks noChangeAspect="1"/>
                </p:cNvGrpSpPr>
                <p:nvPr/>
              </p:nvGrpSpPr>
              <p:grpSpPr bwMode="auto">
                <a:xfrm>
                  <a:off x="2026" y="1027"/>
                  <a:ext cx="428" cy="44"/>
                  <a:chOff x="4592" y="1924"/>
                  <a:chExt cx="761" cy="76"/>
                </a:xfrm>
              </p:grpSpPr>
              <p:sp>
                <p:nvSpPr>
                  <p:cNvPr id="8367" name="Oval 419"/>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68" name="Oval 420"/>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69" name="Oval 421"/>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70" name="Oval 422"/>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31" name="Group 423"/>
                <p:cNvGrpSpPr>
                  <a:grpSpLocks noChangeAspect="1"/>
                </p:cNvGrpSpPr>
                <p:nvPr/>
              </p:nvGrpSpPr>
              <p:grpSpPr bwMode="auto">
                <a:xfrm>
                  <a:off x="2026" y="905"/>
                  <a:ext cx="428" cy="44"/>
                  <a:chOff x="4592" y="1924"/>
                  <a:chExt cx="761" cy="76"/>
                </a:xfrm>
              </p:grpSpPr>
              <p:sp>
                <p:nvSpPr>
                  <p:cNvPr id="8363" name="Oval 424"/>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64" name="Oval 425"/>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65" name="Oval 426"/>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66" name="Oval 427"/>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sp>
              <p:nvSpPr>
                <p:cNvPr id="8359" name="Text Box 428"/>
                <p:cNvSpPr txBox="1">
                  <a:spLocks noChangeAspect="1" noChangeArrowheads="1"/>
                </p:cNvSpPr>
                <p:nvPr/>
              </p:nvSpPr>
              <p:spPr bwMode="auto">
                <a:xfrm>
                  <a:off x="2065" y="616"/>
                  <a:ext cx="349" cy="114"/>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100" b="1" dirty="0"/>
                    <a:t>16-QAM</a:t>
                  </a:r>
                </a:p>
              </p:txBody>
            </p:sp>
            <p:grpSp>
              <p:nvGrpSpPr>
                <p:cNvPr id="32" name="Group 429"/>
                <p:cNvGrpSpPr>
                  <a:grpSpLocks noChangeAspect="1"/>
                </p:cNvGrpSpPr>
                <p:nvPr/>
              </p:nvGrpSpPr>
              <p:grpSpPr bwMode="auto">
                <a:xfrm>
                  <a:off x="2381" y="625"/>
                  <a:ext cx="108" cy="124"/>
                  <a:chOff x="5589" y="1990"/>
                  <a:chExt cx="212" cy="243"/>
                </a:xfrm>
              </p:grpSpPr>
              <p:sp>
                <p:nvSpPr>
                  <p:cNvPr id="8361" name="Rectangle 430"/>
                  <p:cNvSpPr>
                    <a:spLocks noChangeAspect="1" noChangeArrowheads="1"/>
                  </p:cNvSpPr>
                  <p:nvPr/>
                </p:nvSpPr>
                <p:spPr bwMode="auto">
                  <a:xfrm>
                    <a:off x="5610" y="1990"/>
                    <a:ext cx="172" cy="172"/>
                  </a:xfrm>
                  <a:prstGeom prst="rect">
                    <a:avLst/>
                  </a:prstGeom>
                  <a:solidFill>
                    <a:schemeClr val="bg1"/>
                  </a:solidFill>
                  <a:ln w="19050">
                    <a:solidFill>
                      <a:srgbClr val="00FF00"/>
                    </a:solidFill>
                    <a:miter lim="800000"/>
                    <a:headEnd/>
                    <a:tailEnd/>
                  </a:ln>
                </p:spPr>
                <p:txBody>
                  <a:bodyPr/>
                  <a:lstStyle/>
                  <a:p>
                    <a:endParaRPr lang="en-US" b="1"/>
                  </a:p>
                </p:txBody>
              </p:sp>
              <p:sp>
                <p:nvSpPr>
                  <p:cNvPr id="8362" name="Rectangle 431"/>
                  <p:cNvSpPr>
                    <a:spLocks noChangeAspect="1" noChangeArrowheads="1"/>
                  </p:cNvSpPr>
                  <p:nvPr/>
                </p:nvSpPr>
                <p:spPr bwMode="auto">
                  <a:xfrm>
                    <a:off x="5589" y="2009"/>
                    <a:ext cx="212" cy="224"/>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4b</a:t>
                    </a:r>
                    <a:endParaRPr lang="en-US" sz="1100" b="1" dirty="0"/>
                  </a:p>
                </p:txBody>
              </p:sp>
            </p:grpSp>
          </p:grpSp>
          <p:grpSp>
            <p:nvGrpSpPr>
              <p:cNvPr id="34" name="Group 432"/>
              <p:cNvGrpSpPr>
                <a:grpSpLocks noChangeAspect="1"/>
              </p:cNvGrpSpPr>
              <p:nvPr/>
            </p:nvGrpSpPr>
            <p:grpSpPr bwMode="auto">
              <a:xfrm>
                <a:off x="2634" y="616"/>
                <a:ext cx="507" cy="606"/>
                <a:chOff x="2634" y="616"/>
                <a:chExt cx="507" cy="606"/>
              </a:xfrm>
            </p:grpSpPr>
            <p:grpSp>
              <p:nvGrpSpPr>
                <p:cNvPr id="35" name="Group 433"/>
                <p:cNvGrpSpPr>
                  <a:grpSpLocks noChangeAspect="1"/>
                </p:cNvGrpSpPr>
                <p:nvPr/>
              </p:nvGrpSpPr>
              <p:grpSpPr bwMode="auto">
                <a:xfrm>
                  <a:off x="2634" y="722"/>
                  <a:ext cx="507" cy="500"/>
                  <a:chOff x="4614" y="3294"/>
                  <a:chExt cx="992" cy="978"/>
                </a:xfrm>
              </p:grpSpPr>
              <p:grpSp>
                <p:nvGrpSpPr>
                  <p:cNvPr id="36" name="Group 434"/>
                  <p:cNvGrpSpPr>
                    <a:grpSpLocks noChangeAspect="1"/>
                  </p:cNvGrpSpPr>
                  <p:nvPr/>
                </p:nvGrpSpPr>
                <p:grpSpPr bwMode="auto">
                  <a:xfrm>
                    <a:off x="4614" y="3294"/>
                    <a:ext cx="992" cy="955"/>
                    <a:chOff x="2812" y="3405"/>
                    <a:chExt cx="992" cy="955"/>
                  </a:xfrm>
                </p:grpSpPr>
                <p:sp>
                  <p:nvSpPr>
                    <p:cNvPr id="8352" name="Line 435"/>
                    <p:cNvSpPr>
                      <a:spLocks noChangeAspect="1" noChangeShapeType="1"/>
                    </p:cNvSpPr>
                    <p:nvPr/>
                  </p:nvSpPr>
                  <p:spPr bwMode="auto">
                    <a:xfrm>
                      <a:off x="3274" y="3405"/>
                      <a:ext cx="0" cy="955"/>
                    </a:xfrm>
                    <a:prstGeom prst="line">
                      <a:avLst/>
                    </a:prstGeom>
                    <a:noFill/>
                    <a:ln w="12700">
                      <a:solidFill>
                        <a:schemeClr val="tx1"/>
                      </a:solidFill>
                      <a:round/>
                      <a:headEnd type="triangle" w="med" len="med"/>
                      <a:tailEnd/>
                    </a:ln>
                    <a:effectLst/>
                  </p:spPr>
                  <p:txBody>
                    <a:bodyPr/>
                    <a:lstStyle/>
                    <a:p>
                      <a:endParaRPr lang="en-US" b="1"/>
                    </a:p>
                  </p:txBody>
                </p:sp>
                <p:sp>
                  <p:nvSpPr>
                    <p:cNvPr id="8353" name="Line 436"/>
                    <p:cNvSpPr>
                      <a:spLocks noChangeAspect="1" noChangeShapeType="1"/>
                    </p:cNvSpPr>
                    <p:nvPr/>
                  </p:nvSpPr>
                  <p:spPr bwMode="auto">
                    <a:xfrm rot="5400000">
                      <a:off x="3308" y="3427"/>
                      <a:ext cx="0" cy="992"/>
                    </a:xfrm>
                    <a:prstGeom prst="line">
                      <a:avLst/>
                    </a:prstGeom>
                    <a:noFill/>
                    <a:ln w="12700">
                      <a:solidFill>
                        <a:schemeClr val="tx1"/>
                      </a:solidFill>
                      <a:round/>
                      <a:headEnd type="triangle" w="med" len="med"/>
                      <a:tailEnd/>
                    </a:ln>
                    <a:effectLst/>
                  </p:spPr>
                  <p:txBody>
                    <a:bodyPr/>
                    <a:lstStyle/>
                    <a:p>
                      <a:endParaRPr lang="en-US" b="1"/>
                    </a:p>
                  </p:txBody>
                </p:sp>
              </p:grpSp>
              <p:grpSp>
                <p:nvGrpSpPr>
                  <p:cNvPr id="37" name="Group 437"/>
                  <p:cNvGrpSpPr>
                    <a:grpSpLocks noChangeAspect="1"/>
                  </p:cNvGrpSpPr>
                  <p:nvPr/>
                </p:nvGrpSpPr>
                <p:grpSpPr bwMode="auto">
                  <a:xfrm>
                    <a:off x="4616" y="3365"/>
                    <a:ext cx="910" cy="907"/>
                    <a:chOff x="4616" y="3365"/>
                    <a:chExt cx="910" cy="907"/>
                  </a:xfrm>
                </p:grpSpPr>
                <p:grpSp>
                  <p:nvGrpSpPr>
                    <p:cNvPr id="38" name="Group 438"/>
                    <p:cNvGrpSpPr>
                      <a:grpSpLocks noChangeAspect="1"/>
                    </p:cNvGrpSpPr>
                    <p:nvPr/>
                  </p:nvGrpSpPr>
                  <p:grpSpPr bwMode="auto">
                    <a:xfrm>
                      <a:off x="4780" y="3533"/>
                      <a:ext cx="583" cy="86"/>
                      <a:chOff x="4792" y="3548"/>
                      <a:chExt cx="583" cy="86"/>
                    </a:xfrm>
                  </p:grpSpPr>
                  <p:sp>
                    <p:nvSpPr>
                      <p:cNvPr id="8348" name="Oval 439"/>
                      <p:cNvSpPr>
                        <a:spLocks noChangeAspect="1" noChangeArrowheads="1"/>
                      </p:cNvSpPr>
                      <p:nvPr/>
                    </p:nvSpPr>
                    <p:spPr bwMode="auto">
                      <a:xfrm>
                        <a:off x="5121" y="3548"/>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49" name="Oval 440"/>
                      <p:cNvSpPr>
                        <a:spLocks noChangeAspect="1" noChangeArrowheads="1"/>
                      </p:cNvSpPr>
                      <p:nvPr/>
                    </p:nvSpPr>
                    <p:spPr bwMode="auto">
                      <a:xfrm>
                        <a:off x="5286" y="3548"/>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50" name="Oval 441"/>
                      <p:cNvSpPr>
                        <a:spLocks noChangeAspect="1" noChangeArrowheads="1"/>
                      </p:cNvSpPr>
                      <p:nvPr/>
                    </p:nvSpPr>
                    <p:spPr bwMode="auto">
                      <a:xfrm>
                        <a:off x="4792" y="3548"/>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51" name="Oval 442"/>
                      <p:cNvSpPr>
                        <a:spLocks noChangeAspect="1" noChangeArrowheads="1"/>
                      </p:cNvSpPr>
                      <p:nvPr/>
                    </p:nvSpPr>
                    <p:spPr bwMode="auto">
                      <a:xfrm>
                        <a:off x="4956" y="3548"/>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39" name="Group 443"/>
                    <p:cNvGrpSpPr>
                      <a:grpSpLocks noChangeAspect="1"/>
                    </p:cNvGrpSpPr>
                    <p:nvPr/>
                  </p:nvGrpSpPr>
                  <p:grpSpPr bwMode="auto">
                    <a:xfrm>
                      <a:off x="4780" y="4029"/>
                      <a:ext cx="583" cy="86"/>
                      <a:chOff x="4792" y="4044"/>
                      <a:chExt cx="583" cy="86"/>
                    </a:xfrm>
                  </p:grpSpPr>
                  <p:sp>
                    <p:nvSpPr>
                      <p:cNvPr id="8344" name="Oval 444"/>
                      <p:cNvSpPr>
                        <a:spLocks noChangeAspect="1" noChangeArrowheads="1"/>
                      </p:cNvSpPr>
                      <p:nvPr/>
                    </p:nvSpPr>
                    <p:spPr bwMode="auto">
                      <a:xfrm>
                        <a:off x="5121" y="4044"/>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45" name="Oval 445"/>
                      <p:cNvSpPr>
                        <a:spLocks noChangeAspect="1" noChangeArrowheads="1"/>
                      </p:cNvSpPr>
                      <p:nvPr/>
                    </p:nvSpPr>
                    <p:spPr bwMode="auto">
                      <a:xfrm>
                        <a:off x="5286" y="4044"/>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46" name="Oval 446"/>
                      <p:cNvSpPr>
                        <a:spLocks noChangeAspect="1" noChangeArrowheads="1"/>
                      </p:cNvSpPr>
                      <p:nvPr/>
                    </p:nvSpPr>
                    <p:spPr bwMode="auto">
                      <a:xfrm>
                        <a:off x="4792" y="4044"/>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47" name="Oval 447"/>
                      <p:cNvSpPr>
                        <a:spLocks noChangeAspect="1" noChangeArrowheads="1"/>
                      </p:cNvSpPr>
                      <p:nvPr/>
                    </p:nvSpPr>
                    <p:spPr bwMode="auto">
                      <a:xfrm>
                        <a:off x="4956" y="4044"/>
                        <a:ext cx="89" cy="8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40" name="Group 448"/>
                    <p:cNvGrpSpPr>
                      <a:grpSpLocks noChangeAspect="1"/>
                    </p:cNvGrpSpPr>
                    <p:nvPr/>
                  </p:nvGrpSpPr>
                  <p:grpSpPr bwMode="auto">
                    <a:xfrm>
                      <a:off x="4780" y="3863"/>
                      <a:ext cx="583" cy="87"/>
                      <a:chOff x="4792" y="3878"/>
                      <a:chExt cx="583" cy="87"/>
                    </a:xfrm>
                  </p:grpSpPr>
                  <p:sp>
                    <p:nvSpPr>
                      <p:cNvPr id="8340" name="Oval 449"/>
                      <p:cNvSpPr>
                        <a:spLocks noChangeAspect="1" noChangeArrowheads="1"/>
                      </p:cNvSpPr>
                      <p:nvPr/>
                    </p:nvSpPr>
                    <p:spPr bwMode="auto">
                      <a:xfrm>
                        <a:off x="5121" y="3878"/>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41" name="Oval 450"/>
                      <p:cNvSpPr>
                        <a:spLocks noChangeAspect="1" noChangeArrowheads="1"/>
                      </p:cNvSpPr>
                      <p:nvPr/>
                    </p:nvSpPr>
                    <p:spPr bwMode="auto">
                      <a:xfrm>
                        <a:off x="5286" y="3878"/>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42" name="Oval 451"/>
                      <p:cNvSpPr>
                        <a:spLocks noChangeAspect="1" noChangeArrowheads="1"/>
                      </p:cNvSpPr>
                      <p:nvPr/>
                    </p:nvSpPr>
                    <p:spPr bwMode="auto">
                      <a:xfrm>
                        <a:off x="4792" y="3878"/>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43" name="Oval 452"/>
                      <p:cNvSpPr>
                        <a:spLocks noChangeAspect="1" noChangeArrowheads="1"/>
                      </p:cNvSpPr>
                      <p:nvPr/>
                    </p:nvSpPr>
                    <p:spPr bwMode="auto">
                      <a:xfrm>
                        <a:off x="4956" y="3878"/>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41" name="Group 453"/>
                    <p:cNvGrpSpPr>
                      <a:grpSpLocks noChangeAspect="1"/>
                    </p:cNvGrpSpPr>
                    <p:nvPr/>
                  </p:nvGrpSpPr>
                  <p:grpSpPr bwMode="auto">
                    <a:xfrm>
                      <a:off x="4780" y="3696"/>
                      <a:ext cx="583" cy="87"/>
                      <a:chOff x="4792" y="3711"/>
                      <a:chExt cx="583" cy="87"/>
                    </a:xfrm>
                  </p:grpSpPr>
                  <p:sp>
                    <p:nvSpPr>
                      <p:cNvPr id="8336" name="Oval 454"/>
                      <p:cNvSpPr>
                        <a:spLocks noChangeAspect="1" noChangeArrowheads="1"/>
                      </p:cNvSpPr>
                      <p:nvPr/>
                    </p:nvSpPr>
                    <p:spPr bwMode="auto">
                      <a:xfrm>
                        <a:off x="5121" y="3711"/>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37" name="Oval 455"/>
                      <p:cNvSpPr>
                        <a:spLocks noChangeAspect="1" noChangeArrowheads="1"/>
                      </p:cNvSpPr>
                      <p:nvPr/>
                    </p:nvSpPr>
                    <p:spPr bwMode="auto">
                      <a:xfrm>
                        <a:off x="5286" y="3711"/>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38" name="Oval 456"/>
                      <p:cNvSpPr>
                        <a:spLocks noChangeAspect="1" noChangeArrowheads="1"/>
                      </p:cNvSpPr>
                      <p:nvPr/>
                    </p:nvSpPr>
                    <p:spPr bwMode="auto">
                      <a:xfrm>
                        <a:off x="4792" y="3711"/>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39" name="Oval 457"/>
                      <p:cNvSpPr>
                        <a:spLocks noChangeAspect="1" noChangeArrowheads="1"/>
                      </p:cNvSpPr>
                      <p:nvPr/>
                    </p:nvSpPr>
                    <p:spPr bwMode="auto">
                      <a:xfrm>
                        <a:off x="4956" y="3711"/>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42" name="Group 458"/>
                    <p:cNvGrpSpPr>
                      <a:grpSpLocks noChangeAspect="1"/>
                    </p:cNvGrpSpPr>
                    <p:nvPr/>
                  </p:nvGrpSpPr>
                  <p:grpSpPr bwMode="auto">
                    <a:xfrm>
                      <a:off x="4780" y="3365"/>
                      <a:ext cx="583" cy="87"/>
                      <a:chOff x="4792" y="3386"/>
                      <a:chExt cx="583" cy="87"/>
                    </a:xfrm>
                  </p:grpSpPr>
                  <p:sp>
                    <p:nvSpPr>
                      <p:cNvPr id="8332" name="Oval 459"/>
                      <p:cNvSpPr>
                        <a:spLocks noChangeAspect="1" noChangeArrowheads="1"/>
                      </p:cNvSpPr>
                      <p:nvPr/>
                    </p:nvSpPr>
                    <p:spPr bwMode="auto">
                      <a:xfrm>
                        <a:off x="5121" y="3386"/>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33" name="Oval 460"/>
                      <p:cNvSpPr>
                        <a:spLocks noChangeAspect="1" noChangeArrowheads="1"/>
                      </p:cNvSpPr>
                      <p:nvPr/>
                    </p:nvSpPr>
                    <p:spPr bwMode="auto">
                      <a:xfrm>
                        <a:off x="5286" y="3386"/>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34" name="Oval 461"/>
                      <p:cNvSpPr>
                        <a:spLocks noChangeAspect="1" noChangeArrowheads="1"/>
                      </p:cNvSpPr>
                      <p:nvPr/>
                    </p:nvSpPr>
                    <p:spPr bwMode="auto">
                      <a:xfrm>
                        <a:off x="4792" y="3386"/>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35" name="Oval 462"/>
                      <p:cNvSpPr>
                        <a:spLocks noChangeAspect="1" noChangeArrowheads="1"/>
                      </p:cNvSpPr>
                      <p:nvPr/>
                    </p:nvSpPr>
                    <p:spPr bwMode="auto">
                      <a:xfrm>
                        <a:off x="4956" y="3386"/>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43" name="Group 463"/>
                    <p:cNvGrpSpPr>
                      <a:grpSpLocks noChangeAspect="1"/>
                    </p:cNvGrpSpPr>
                    <p:nvPr/>
                  </p:nvGrpSpPr>
                  <p:grpSpPr bwMode="auto">
                    <a:xfrm>
                      <a:off x="4780" y="4185"/>
                      <a:ext cx="583" cy="87"/>
                      <a:chOff x="4792" y="4194"/>
                      <a:chExt cx="583" cy="87"/>
                    </a:xfrm>
                  </p:grpSpPr>
                  <p:sp>
                    <p:nvSpPr>
                      <p:cNvPr id="8328" name="Oval 464"/>
                      <p:cNvSpPr>
                        <a:spLocks noChangeAspect="1" noChangeArrowheads="1"/>
                      </p:cNvSpPr>
                      <p:nvPr/>
                    </p:nvSpPr>
                    <p:spPr bwMode="auto">
                      <a:xfrm>
                        <a:off x="5121" y="4194"/>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29" name="Oval 465"/>
                      <p:cNvSpPr>
                        <a:spLocks noChangeAspect="1" noChangeArrowheads="1"/>
                      </p:cNvSpPr>
                      <p:nvPr/>
                    </p:nvSpPr>
                    <p:spPr bwMode="auto">
                      <a:xfrm>
                        <a:off x="5286" y="4194"/>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30" name="Oval 466"/>
                      <p:cNvSpPr>
                        <a:spLocks noChangeAspect="1" noChangeArrowheads="1"/>
                      </p:cNvSpPr>
                      <p:nvPr/>
                    </p:nvSpPr>
                    <p:spPr bwMode="auto">
                      <a:xfrm>
                        <a:off x="4792" y="4194"/>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31" name="Oval 467"/>
                      <p:cNvSpPr>
                        <a:spLocks noChangeAspect="1" noChangeArrowheads="1"/>
                      </p:cNvSpPr>
                      <p:nvPr/>
                    </p:nvSpPr>
                    <p:spPr bwMode="auto">
                      <a:xfrm>
                        <a:off x="4956" y="4194"/>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44" name="Group 468"/>
                    <p:cNvGrpSpPr>
                      <a:grpSpLocks noChangeAspect="1"/>
                    </p:cNvGrpSpPr>
                    <p:nvPr/>
                  </p:nvGrpSpPr>
                  <p:grpSpPr bwMode="auto">
                    <a:xfrm>
                      <a:off x="5439" y="3530"/>
                      <a:ext cx="87" cy="583"/>
                      <a:chOff x="5442" y="3518"/>
                      <a:chExt cx="87" cy="583"/>
                    </a:xfrm>
                  </p:grpSpPr>
                  <p:sp>
                    <p:nvSpPr>
                      <p:cNvPr id="8324" name="Oval 469"/>
                      <p:cNvSpPr>
                        <a:spLocks noChangeAspect="1" noChangeArrowheads="1"/>
                      </p:cNvSpPr>
                      <p:nvPr/>
                    </p:nvSpPr>
                    <p:spPr bwMode="auto">
                      <a:xfrm rot="-5400000">
                        <a:off x="5441" y="3684"/>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25" name="Oval 470"/>
                      <p:cNvSpPr>
                        <a:spLocks noChangeAspect="1" noChangeArrowheads="1"/>
                      </p:cNvSpPr>
                      <p:nvPr/>
                    </p:nvSpPr>
                    <p:spPr bwMode="auto">
                      <a:xfrm rot="-5400000">
                        <a:off x="5441" y="351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26" name="Oval 471"/>
                      <p:cNvSpPr>
                        <a:spLocks noChangeAspect="1" noChangeArrowheads="1"/>
                      </p:cNvSpPr>
                      <p:nvPr/>
                    </p:nvSpPr>
                    <p:spPr bwMode="auto">
                      <a:xfrm rot="-5400000">
                        <a:off x="5441" y="4013"/>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27" name="Oval 472"/>
                      <p:cNvSpPr>
                        <a:spLocks noChangeAspect="1" noChangeArrowheads="1"/>
                      </p:cNvSpPr>
                      <p:nvPr/>
                    </p:nvSpPr>
                    <p:spPr bwMode="auto">
                      <a:xfrm rot="-5400000">
                        <a:off x="5441" y="384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45" name="Group 473"/>
                    <p:cNvGrpSpPr>
                      <a:grpSpLocks noChangeAspect="1"/>
                    </p:cNvGrpSpPr>
                    <p:nvPr/>
                  </p:nvGrpSpPr>
                  <p:grpSpPr bwMode="auto">
                    <a:xfrm>
                      <a:off x="4616" y="3530"/>
                      <a:ext cx="87" cy="583"/>
                      <a:chOff x="4619" y="3518"/>
                      <a:chExt cx="87" cy="583"/>
                    </a:xfrm>
                  </p:grpSpPr>
                  <p:sp>
                    <p:nvSpPr>
                      <p:cNvPr id="8320" name="Oval 474"/>
                      <p:cNvSpPr>
                        <a:spLocks noChangeAspect="1" noChangeArrowheads="1"/>
                      </p:cNvSpPr>
                      <p:nvPr/>
                    </p:nvSpPr>
                    <p:spPr bwMode="auto">
                      <a:xfrm rot="-5400000">
                        <a:off x="4618" y="3684"/>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21" name="Oval 475"/>
                      <p:cNvSpPr>
                        <a:spLocks noChangeAspect="1" noChangeArrowheads="1"/>
                      </p:cNvSpPr>
                      <p:nvPr/>
                    </p:nvSpPr>
                    <p:spPr bwMode="auto">
                      <a:xfrm rot="-5400000">
                        <a:off x="4618" y="351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22" name="Oval 476"/>
                      <p:cNvSpPr>
                        <a:spLocks noChangeAspect="1" noChangeArrowheads="1"/>
                      </p:cNvSpPr>
                      <p:nvPr/>
                    </p:nvSpPr>
                    <p:spPr bwMode="auto">
                      <a:xfrm rot="-5400000">
                        <a:off x="4618" y="4013"/>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23" name="Oval 477"/>
                      <p:cNvSpPr>
                        <a:spLocks noChangeAspect="1" noChangeArrowheads="1"/>
                      </p:cNvSpPr>
                      <p:nvPr/>
                    </p:nvSpPr>
                    <p:spPr bwMode="auto">
                      <a:xfrm rot="-5400000">
                        <a:off x="4618" y="3849"/>
                        <a:ext cx="89" cy="87"/>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grpSp>
            <p:sp>
              <p:nvSpPr>
                <p:cNvPr id="8306" name="Text Box 478"/>
                <p:cNvSpPr txBox="1">
                  <a:spLocks noChangeAspect="1" noChangeArrowheads="1"/>
                </p:cNvSpPr>
                <p:nvPr/>
              </p:nvSpPr>
              <p:spPr bwMode="auto">
                <a:xfrm>
                  <a:off x="2684" y="616"/>
                  <a:ext cx="349" cy="114"/>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100" b="1" dirty="0"/>
                    <a:t>32-QAM</a:t>
                  </a:r>
                </a:p>
              </p:txBody>
            </p:sp>
            <p:grpSp>
              <p:nvGrpSpPr>
                <p:cNvPr id="46" name="Group 479"/>
                <p:cNvGrpSpPr>
                  <a:grpSpLocks noChangeAspect="1"/>
                </p:cNvGrpSpPr>
                <p:nvPr/>
              </p:nvGrpSpPr>
              <p:grpSpPr bwMode="auto">
                <a:xfrm>
                  <a:off x="2985" y="625"/>
                  <a:ext cx="108" cy="124"/>
                  <a:chOff x="5591" y="2176"/>
                  <a:chExt cx="212" cy="243"/>
                </a:xfrm>
              </p:grpSpPr>
              <p:sp>
                <p:nvSpPr>
                  <p:cNvPr id="8308" name="Rectangle 480"/>
                  <p:cNvSpPr>
                    <a:spLocks noChangeAspect="1" noChangeArrowheads="1"/>
                  </p:cNvSpPr>
                  <p:nvPr/>
                </p:nvSpPr>
                <p:spPr bwMode="auto">
                  <a:xfrm>
                    <a:off x="5610" y="2176"/>
                    <a:ext cx="172" cy="172"/>
                  </a:xfrm>
                  <a:prstGeom prst="rect">
                    <a:avLst/>
                  </a:prstGeom>
                  <a:solidFill>
                    <a:schemeClr val="bg1"/>
                  </a:solidFill>
                  <a:ln w="19050">
                    <a:solidFill>
                      <a:srgbClr val="00FF00"/>
                    </a:solidFill>
                    <a:miter lim="800000"/>
                    <a:headEnd/>
                    <a:tailEnd/>
                  </a:ln>
                </p:spPr>
                <p:txBody>
                  <a:bodyPr/>
                  <a:lstStyle/>
                  <a:p>
                    <a:endParaRPr lang="en-US" b="1"/>
                  </a:p>
                </p:txBody>
              </p:sp>
              <p:sp>
                <p:nvSpPr>
                  <p:cNvPr id="8309" name="Rectangle 481"/>
                  <p:cNvSpPr>
                    <a:spLocks noChangeAspect="1" noChangeArrowheads="1"/>
                  </p:cNvSpPr>
                  <p:nvPr/>
                </p:nvSpPr>
                <p:spPr bwMode="auto">
                  <a:xfrm>
                    <a:off x="5591" y="2195"/>
                    <a:ext cx="212" cy="224"/>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5b</a:t>
                    </a:r>
                    <a:endParaRPr lang="en-US" sz="1100" b="1" dirty="0"/>
                  </a:p>
                </p:txBody>
              </p:sp>
            </p:grpSp>
          </p:grpSp>
          <p:grpSp>
            <p:nvGrpSpPr>
              <p:cNvPr id="47" name="Group 482"/>
              <p:cNvGrpSpPr>
                <a:grpSpLocks noChangeAspect="1"/>
              </p:cNvGrpSpPr>
              <p:nvPr/>
            </p:nvGrpSpPr>
            <p:grpSpPr bwMode="auto">
              <a:xfrm>
                <a:off x="3265" y="616"/>
                <a:ext cx="520" cy="602"/>
                <a:chOff x="3265" y="616"/>
                <a:chExt cx="520" cy="602"/>
              </a:xfrm>
            </p:grpSpPr>
            <p:grpSp>
              <p:nvGrpSpPr>
                <p:cNvPr id="48" name="Group 483"/>
                <p:cNvGrpSpPr>
                  <a:grpSpLocks noChangeAspect="1"/>
                </p:cNvGrpSpPr>
                <p:nvPr/>
              </p:nvGrpSpPr>
              <p:grpSpPr bwMode="auto">
                <a:xfrm>
                  <a:off x="3265" y="747"/>
                  <a:ext cx="489" cy="471"/>
                  <a:chOff x="5151" y="3606"/>
                  <a:chExt cx="959" cy="921"/>
                </a:xfrm>
              </p:grpSpPr>
              <p:grpSp>
                <p:nvGrpSpPr>
                  <p:cNvPr id="49" name="Group 484"/>
                  <p:cNvGrpSpPr>
                    <a:grpSpLocks noChangeAspect="1"/>
                  </p:cNvGrpSpPr>
                  <p:nvPr/>
                </p:nvGrpSpPr>
                <p:grpSpPr bwMode="auto">
                  <a:xfrm>
                    <a:off x="5273" y="3606"/>
                    <a:ext cx="837" cy="921"/>
                    <a:chOff x="5273" y="3610"/>
                    <a:chExt cx="837" cy="921"/>
                  </a:xfrm>
                </p:grpSpPr>
                <p:grpSp>
                  <p:nvGrpSpPr>
                    <p:cNvPr id="50" name="Group 485"/>
                    <p:cNvGrpSpPr>
                      <a:grpSpLocks noChangeAspect="1"/>
                    </p:cNvGrpSpPr>
                    <p:nvPr/>
                  </p:nvGrpSpPr>
                  <p:grpSpPr bwMode="auto">
                    <a:xfrm>
                      <a:off x="5273" y="3610"/>
                      <a:ext cx="837" cy="801"/>
                      <a:chOff x="5273" y="3610"/>
                      <a:chExt cx="837" cy="801"/>
                    </a:xfrm>
                  </p:grpSpPr>
                  <p:grpSp>
                    <p:nvGrpSpPr>
                      <p:cNvPr id="51" name="Group 486"/>
                      <p:cNvGrpSpPr>
                        <a:grpSpLocks noChangeAspect="1"/>
                      </p:cNvGrpSpPr>
                      <p:nvPr/>
                    </p:nvGrpSpPr>
                    <p:grpSpPr bwMode="auto">
                      <a:xfrm>
                        <a:off x="5273" y="3610"/>
                        <a:ext cx="837" cy="87"/>
                        <a:chOff x="4592" y="1924"/>
                        <a:chExt cx="761" cy="76"/>
                      </a:xfrm>
                    </p:grpSpPr>
                    <p:sp>
                      <p:nvSpPr>
                        <p:cNvPr id="8301" name="Oval 487"/>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02" name="Oval 488"/>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03" name="Oval 489"/>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04" name="Oval 490"/>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52" name="Group 491"/>
                      <p:cNvGrpSpPr>
                        <a:grpSpLocks noChangeAspect="1"/>
                      </p:cNvGrpSpPr>
                      <p:nvPr/>
                    </p:nvGrpSpPr>
                    <p:grpSpPr bwMode="auto">
                      <a:xfrm>
                        <a:off x="5273" y="4324"/>
                        <a:ext cx="837" cy="87"/>
                        <a:chOff x="4592" y="1924"/>
                        <a:chExt cx="761" cy="76"/>
                      </a:xfrm>
                    </p:grpSpPr>
                    <p:sp>
                      <p:nvSpPr>
                        <p:cNvPr id="8297" name="Oval 492"/>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98" name="Oval 493"/>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99" name="Oval 494"/>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300" name="Oval 495"/>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53" name="Group 496"/>
                      <p:cNvGrpSpPr>
                        <a:grpSpLocks noChangeAspect="1"/>
                      </p:cNvGrpSpPr>
                      <p:nvPr/>
                    </p:nvGrpSpPr>
                    <p:grpSpPr bwMode="auto">
                      <a:xfrm>
                        <a:off x="5273" y="4086"/>
                        <a:ext cx="837" cy="87"/>
                        <a:chOff x="4592" y="1924"/>
                        <a:chExt cx="761" cy="76"/>
                      </a:xfrm>
                    </p:grpSpPr>
                    <p:sp>
                      <p:nvSpPr>
                        <p:cNvPr id="8293" name="Oval 497"/>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94" name="Oval 498"/>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95" name="Oval 499"/>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96" name="Oval 500"/>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54" name="Group 501"/>
                      <p:cNvGrpSpPr>
                        <a:grpSpLocks noChangeAspect="1"/>
                      </p:cNvGrpSpPr>
                      <p:nvPr/>
                    </p:nvGrpSpPr>
                    <p:grpSpPr bwMode="auto">
                      <a:xfrm>
                        <a:off x="5273" y="3848"/>
                        <a:ext cx="837" cy="87"/>
                        <a:chOff x="4592" y="1924"/>
                        <a:chExt cx="761" cy="76"/>
                      </a:xfrm>
                    </p:grpSpPr>
                    <p:sp>
                      <p:nvSpPr>
                        <p:cNvPr id="8289" name="Oval 502"/>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90" name="Oval 503"/>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91" name="Oval 504"/>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92" name="Oval 505"/>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grpSp>
                  <p:nvGrpSpPr>
                    <p:cNvPr id="55" name="Group 506"/>
                    <p:cNvGrpSpPr>
                      <a:grpSpLocks noChangeAspect="1"/>
                    </p:cNvGrpSpPr>
                    <p:nvPr/>
                  </p:nvGrpSpPr>
                  <p:grpSpPr bwMode="auto">
                    <a:xfrm>
                      <a:off x="5273" y="3730"/>
                      <a:ext cx="837" cy="801"/>
                      <a:chOff x="5273" y="3610"/>
                      <a:chExt cx="837" cy="801"/>
                    </a:xfrm>
                  </p:grpSpPr>
                  <p:grpSp>
                    <p:nvGrpSpPr>
                      <p:cNvPr id="56" name="Group 507"/>
                      <p:cNvGrpSpPr>
                        <a:grpSpLocks noChangeAspect="1"/>
                      </p:cNvGrpSpPr>
                      <p:nvPr/>
                    </p:nvGrpSpPr>
                    <p:grpSpPr bwMode="auto">
                      <a:xfrm>
                        <a:off x="5273" y="3610"/>
                        <a:ext cx="837" cy="87"/>
                        <a:chOff x="4592" y="1924"/>
                        <a:chExt cx="761" cy="76"/>
                      </a:xfrm>
                    </p:grpSpPr>
                    <p:sp>
                      <p:nvSpPr>
                        <p:cNvPr id="8281" name="Oval 508"/>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82" name="Oval 509"/>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83" name="Oval 510"/>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84" name="Oval 511"/>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57" name="Group 512"/>
                      <p:cNvGrpSpPr>
                        <a:grpSpLocks noChangeAspect="1"/>
                      </p:cNvGrpSpPr>
                      <p:nvPr/>
                    </p:nvGrpSpPr>
                    <p:grpSpPr bwMode="auto">
                      <a:xfrm>
                        <a:off x="5273" y="4324"/>
                        <a:ext cx="837" cy="87"/>
                        <a:chOff x="4592" y="1924"/>
                        <a:chExt cx="761" cy="76"/>
                      </a:xfrm>
                    </p:grpSpPr>
                    <p:sp>
                      <p:nvSpPr>
                        <p:cNvPr id="8277" name="Oval 513"/>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78" name="Oval 514"/>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79" name="Oval 515"/>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80" name="Oval 516"/>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58" name="Group 517"/>
                      <p:cNvGrpSpPr>
                        <a:grpSpLocks noChangeAspect="1"/>
                      </p:cNvGrpSpPr>
                      <p:nvPr/>
                    </p:nvGrpSpPr>
                    <p:grpSpPr bwMode="auto">
                      <a:xfrm>
                        <a:off x="5273" y="4086"/>
                        <a:ext cx="837" cy="87"/>
                        <a:chOff x="4592" y="1924"/>
                        <a:chExt cx="761" cy="76"/>
                      </a:xfrm>
                    </p:grpSpPr>
                    <p:sp>
                      <p:nvSpPr>
                        <p:cNvPr id="8273" name="Oval 518"/>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74" name="Oval 519"/>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75" name="Oval 520"/>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76" name="Oval 521"/>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59" name="Group 522"/>
                      <p:cNvGrpSpPr>
                        <a:grpSpLocks noChangeAspect="1"/>
                      </p:cNvGrpSpPr>
                      <p:nvPr/>
                    </p:nvGrpSpPr>
                    <p:grpSpPr bwMode="auto">
                      <a:xfrm>
                        <a:off x="5273" y="3848"/>
                        <a:ext cx="837" cy="87"/>
                        <a:chOff x="4592" y="1924"/>
                        <a:chExt cx="761" cy="76"/>
                      </a:xfrm>
                    </p:grpSpPr>
                    <p:sp>
                      <p:nvSpPr>
                        <p:cNvPr id="8269" name="Oval 523"/>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70" name="Oval 524"/>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71" name="Oval 525"/>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72" name="Oval 526"/>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grpSp>
              <p:grpSp>
                <p:nvGrpSpPr>
                  <p:cNvPr id="60" name="Group 527"/>
                  <p:cNvGrpSpPr>
                    <a:grpSpLocks noChangeAspect="1"/>
                  </p:cNvGrpSpPr>
                  <p:nvPr/>
                </p:nvGrpSpPr>
                <p:grpSpPr bwMode="auto">
                  <a:xfrm>
                    <a:off x="5151" y="3606"/>
                    <a:ext cx="837" cy="921"/>
                    <a:chOff x="5153" y="3610"/>
                    <a:chExt cx="837" cy="921"/>
                  </a:xfrm>
                </p:grpSpPr>
                <p:grpSp>
                  <p:nvGrpSpPr>
                    <p:cNvPr id="61" name="Group 528"/>
                    <p:cNvGrpSpPr>
                      <a:grpSpLocks noChangeAspect="1"/>
                    </p:cNvGrpSpPr>
                    <p:nvPr/>
                  </p:nvGrpSpPr>
                  <p:grpSpPr bwMode="auto">
                    <a:xfrm>
                      <a:off x="5153" y="3610"/>
                      <a:ext cx="837" cy="801"/>
                      <a:chOff x="5273" y="3610"/>
                      <a:chExt cx="837" cy="801"/>
                    </a:xfrm>
                  </p:grpSpPr>
                  <p:grpSp>
                    <p:nvGrpSpPr>
                      <p:cNvPr id="62" name="Group 529"/>
                      <p:cNvGrpSpPr>
                        <a:grpSpLocks noChangeAspect="1"/>
                      </p:cNvGrpSpPr>
                      <p:nvPr/>
                    </p:nvGrpSpPr>
                    <p:grpSpPr bwMode="auto">
                      <a:xfrm>
                        <a:off x="5273" y="3610"/>
                        <a:ext cx="837" cy="87"/>
                        <a:chOff x="4592" y="1924"/>
                        <a:chExt cx="761" cy="76"/>
                      </a:xfrm>
                    </p:grpSpPr>
                    <p:sp>
                      <p:nvSpPr>
                        <p:cNvPr id="8259" name="Oval 530"/>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60" name="Oval 531"/>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61" name="Oval 532"/>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62" name="Oval 533"/>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63" name="Group 534"/>
                      <p:cNvGrpSpPr>
                        <a:grpSpLocks noChangeAspect="1"/>
                      </p:cNvGrpSpPr>
                      <p:nvPr/>
                    </p:nvGrpSpPr>
                    <p:grpSpPr bwMode="auto">
                      <a:xfrm>
                        <a:off x="5273" y="4324"/>
                        <a:ext cx="837" cy="87"/>
                        <a:chOff x="4592" y="1924"/>
                        <a:chExt cx="761" cy="76"/>
                      </a:xfrm>
                    </p:grpSpPr>
                    <p:sp>
                      <p:nvSpPr>
                        <p:cNvPr id="8255" name="Oval 535"/>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56" name="Oval 536"/>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57" name="Oval 537"/>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58" name="Oval 538"/>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1115136" name="Group 539"/>
                      <p:cNvGrpSpPr>
                        <a:grpSpLocks noChangeAspect="1"/>
                      </p:cNvGrpSpPr>
                      <p:nvPr/>
                    </p:nvGrpSpPr>
                    <p:grpSpPr bwMode="auto">
                      <a:xfrm>
                        <a:off x="5273" y="4086"/>
                        <a:ext cx="837" cy="87"/>
                        <a:chOff x="4592" y="1924"/>
                        <a:chExt cx="761" cy="76"/>
                      </a:xfrm>
                    </p:grpSpPr>
                    <p:sp>
                      <p:nvSpPr>
                        <p:cNvPr id="8251" name="Oval 540"/>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52" name="Oval 541"/>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53" name="Oval 542"/>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54" name="Oval 543"/>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1115137" name="Group 544"/>
                      <p:cNvGrpSpPr>
                        <a:grpSpLocks noChangeAspect="1"/>
                      </p:cNvGrpSpPr>
                      <p:nvPr/>
                    </p:nvGrpSpPr>
                    <p:grpSpPr bwMode="auto">
                      <a:xfrm>
                        <a:off x="5273" y="3848"/>
                        <a:ext cx="837" cy="87"/>
                        <a:chOff x="4592" y="1924"/>
                        <a:chExt cx="761" cy="76"/>
                      </a:xfrm>
                    </p:grpSpPr>
                    <p:sp>
                      <p:nvSpPr>
                        <p:cNvPr id="8247" name="Oval 545"/>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48" name="Oval 546"/>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49" name="Oval 547"/>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50" name="Oval 548"/>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grpSp>
                  <p:nvGrpSpPr>
                    <p:cNvPr id="1115138" name="Group 549"/>
                    <p:cNvGrpSpPr>
                      <a:grpSpLocks noChangeAspect="1"/>
                    </p:cNvGrpSpPr>
                    <p:nvPr/>
                  </p:nvGrpSpPr>
                  <p:grpSpPr bwMode="auto">
                    <a:xfrm>
                      <a:off x="5153" y="3730"/>
                      <a:ext cx="837" cy="801"/>
                      <a:chOff x="5273" y="3610"/>
                      <a:chExt cx="837" cy="801"/>
                    </a:xfrm>
                  </p:grpSpPr>
                  <p:grpSp>
                    <p:nvGrpSpPr>
                      <p:cNvPr id="1115140" name="Group 550"/>
                      <p:cNvGrpSpPr>
                        <a:grpSpLocks noChangeAspect="1"/>
                      </p:cNvGrpSpPr>
                      <p:nvPr/>
                    </p:nvGrpSpPr>
                    <p:grpSpPr bwMode="auto">
                      <a:xfrm>
                        <a:off x="5273" y="3610"/>
                        <a:ext cx="837" cy="87"/>
                        <a:chOff x="4592" y="1924"/>
                        <a:chExt cx="761" cy="76"/>
                      </a:xfrm>
                    </p:grpSpPr>
                    <p:sp>
                      <p:nvSpPr>
                        <p:cNvPr id="8239" name="Oval 551"/>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40" name="Oval 552"/>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41" name="Oval 553"/>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42" name="Oval 554"/>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1115141" name="Group 555"/>
                      <p:cNvGrpSpPr>
                        <a:grpSpLocks noChangeAspect="1"/>
                      </p:cNvGrpSpPr>
                      <p:nvPr/>
                    </p:nvGrpSpPr>
                    <p:grpSpPr bwMode="auto">
                      <a:xfrm>
                        <a:off x="5273" y="4324"/>
                        <a:ext cx="837" cy="87"/>
                        <a:chOff x="4592" y="1924"/>
                        <a:chExt cx="761" cy="76"/>
                      </a:xfrm>
                    </p:grpSpPr>
                    <p:sp>
                      <p:nvSpPr>
                        <p:cNvPr id="8235" name="Oval 556"/>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36" name="Oval 557"/>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37" name="Oval 558"/>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38" name="Oval 559"/>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1115142" name="Group 560"/>
                      <p:cNvGrpSpPr>
                        <a:grpSpLocks noChangeAspect="1"/>
                      </p:cNvGrpSpPr>
                      <p:nvPr/>
                    </p:nvGrpSpPr>
                    <p:grpSpPr bwMode="auto">
                      <a:xfrm>
                        <a:off x="5273" y="4086"/>
                        <a:ext cx="837" cy="87"/>
                        <a:chOff x="4592" y="1924"/>
                        <a:chExt cx="761" cy="76"/>
                      </a:xfrm>
                    </p:grpSpPr>
                    <p:sp>
                      <p:nvSpPr>
                        <p:cNvPr id="8231" name="Oval 561"/>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32" name="Oval 562"/>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33" name="Oval 563"/>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34" name="Oval 564"/>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nvGrpSpPr>
                      <p:cNvPr id="1115143" name="Group 565"/>
                      <p:cNvGrpSpPr>
                        <a:grpSpLocks noChangeAspect="1"/>
                      </p:cNvGrpSpPr>
                      <p:nvPr/>
                    </p:nvGrpSpPr>
                    <p:grpSpPr bwMode="auto">
                      <a:xfrm>
                        <a:off x="5273" y="3848"/>
                        <a:ext cx="837" cy="87"/>
                        <a:chOff x="4592" y="1924"/>
                        <a:chExt cx="761" cy="76"/>
                      </a:xfrm>
                    </p:grpSpPr>
                    <p:sp>
                      <p:nvSpPr>
                        <p:cNvPr id="8227" name="Oval 566"/>
                        <p:cNvSpPr>
                          <a:spLocks noChangeAspect="1" noChangeArrowheads="1"/>
                        </p:cNvSpPr>
                        <p:nvPr/>
                      </p:nvSpPr>
                      <p:spPr bwMode="auto">
                        <a:xfrm>
                          <a:off x="5045"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28" name="Oval 567"/>
                        <p:cNvSpPr>
                          <a:spLocks noChangeAspect="1" noChangeArrowheads="1"/>
                        </p:cNvSpPr>
                        <p:nvPr/>
                      </p:nvSpPr>
                      <p:spPr bwMode="auto">
                        <a:xfrm>
                          <a:off x="527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29" name="Oval 568"/>
                        <p:cNvSpPr>
                          <a:spLocks noChangeAspect="1" noChangeArrowheads="1"/>
                        </p:cNvSpPr>
                        <p:nvPr/>
                      </p:nvSpPr>
                      <p:spPr bwMode="auto">
                        <a:xfrm>
                          <a:off x="4592"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sp>
                      <p:nvSpPr>
                        <p:cNvPr id="8230" name="Oval 569"/>
                        <p:cNvSpPr>
                          <a:spLocks noChangeAspect="1" noChangeArrowheads="1"/>
                        </p:cNvSpPr>
                        <p:nvPr/>
                      </p:nvSpPr>
                      <p:spPr bwMode="auto">
                        <a:xfrm>
                          <a:off x="4818" y="1924"/>
                          <a:ext cx="81" cy="76"/>
                        </a:xfrm>
                        <a:prstGeom prst="ellipse">
                          <a:avLst/>
                        </a:prstGeom>
                        <a:solidFill>
                          <a:srgbClr val="FFFF99"/>
                        </a:solidFill>
                        <a:ln w="12700">
                          <a:solidFill>
                            <a:srgbClr val="CC3300"/>
                          </a:solidFill>
                          <a:round/>
                          <a:headEnd/>
                          <a:tailEnd/>
                        </a:ln>
                        <a:effectLst/>
                      </p:spPr>
                      <p:txBody>
                        <a:bodyPr wrap="none" anchor="ctr"/>
                        <a:lstStyle/>
                        <a:p>
                          <a:endParaRPr lang="en-US" b="1"/>
                        </a:p>
                      </p:txBody>
                    </p:sp>
                  </p:grpSp>
                </p:grpSp>
              </p:grpSp>
            </p:grpSp>
            <p:grpSp>
              <p:nvGrpSpPr>
                <p:cNvPr id="1115144" name="Group 570"/>
                <p:cNvGrpSpPr>
                  <a:grpSpLocks noChangeAspect="1"/>
                </p:cNvGrpSpPr>
                <p:nvPr/>
              </p:nvGrpSpPr>
              <p:grpSpPr bwMode="auto">
                <a:xfrm>
                  <a:off x="3274" y="720"/>
                  <a:ext cx="506" cy="488"/>
                  <a:chOff x="2812" y="3405"/>
                  <a:chExt cx="992" cy="955"/>
                </a:xfrm>
              </p:grpSpPr>
              <p:sp>
                <p:nvSpPr>
                  <p:cNvPr id="8217" name="Line 571"/>
                  <p:cNvSpPr>
                    <a:spLocks noChangeAspect="1" noChangeShapeType="1"/>
                  </p:cNvSpPr>
                  <p:nvPr/>
                </p:nvSpPr>
                <p:spPr bwMode="auto">
                  <a:xfrm>
                    <a:off x="3274" y="3405"/>
                    <a:ext cx="0" cy="955"/>
                  </a:xfrm>
                  <a:prstGeom prst="line">
                    <a:avLst/>
                  </a:prstGeom>
                  <a:noFill/>
                  <a:ln w="12700">
                    <a:solidFill>
                      <a:schemeClr val="tx1"/>
                    </a:solidFill>
                    <a:round/>
                    <a:headEnd type="triangle" w="med" len="med"/>
                    <a:tailEnd/>
                  </a:ln>
                  <a:effectLst/>
                </p:spPr>
                <p:txBody>
                  <a:bodyPr/>
                  <a:lstStyle/>
                  <a:p>
                    <a:endParaRPr lang="en-US" b="1"/>
                  </a:p>
                </p:txBody>
              </p:sp>
              <p:sp>
                <p:nvSpPr>
                  <p:cNvPr id="8218" name="Line 572"/>
                  <p:cNvSpPr>
                    <a:spLocks noChangeAspect="1" noChangeShapeType="1"/>
                  </p:cNvSpPr>
                  <p:nvPr/>
                </p:nvSpPr>
                <p:spPr bwMode="auto">
                  <a:xfrm rot="5400000">
                    <a:off x="3308" y="3427"/>
                    <a:ext cx="0" cy="992"/>
                  </a:xfrm>
                  <a:prstGeom prst="line">
                    <a:avLst/>
                  </a:prstGeom>
                  <a:noFill/>
                  <a:ln w="12700">
                    <a:solidFill>
                      <a:schemeClr val="tx1"/>
                    </a:solidFill>
                    <a:round/>
                    <a:headEnd type="triangle" w="med" len="med"/>
                    <a:tailEnd/>
                  </a:ln>
                  <a:effectLst/>
                </p:spPr>
                <p:txBody>
                  <a:bodyPr/>
                  <a:lstStyle/>
                  <a:p>
                    <a:endParaRPr lang="en-US" b="1"/>
                  </a:p>
                </p:txBody>
              </p:sp>
            </p:grpSp>
            <p:sp>
              <p:nvSpPr>
                <p:cNvPr id="8213" name="Text Box 573"/>
                <p:cNvSpPr txBox="1">
                  <a:spLocks noChangeAspect="1" noChangeArrowheads="1"/>
                </p:cNvSpPr>
                <p:nvPr/>
              </p:nvSpPr>
              <p:spPr bwMode="auto">
                <a:xfrm>
                  <a:off x="3348" y="616"/>
                  <a:ext cx="349" cy="114"/>
                </a:xfrm>
                <a:prstGeom prst="rect">
                  <a:avLst/>
                </a:prstGeom>
                <a:noFill/>
                <a:ln w="19050">
                  <a:noFill/>
                  <a:miter lim="800000"/>
                  <a:headEnd/>
                  <a:tailEnd/>
                </a:ln>
                <a:effectLst/>
              </p:spPr>
              <p:txBody>
                <a:bodyPr wrap="none" lIns="0" tIns="0" rIns="0" bIns="0">
                  <a:spAutoFit/>
                </a:bodyPr>
                <a:lstStyle/>
                <a:p>
                  <a:pPr algn="ctr" defTabSz="914608">
                    <a:tabLst>
                      <a:tab pos="3946204" algn="l"/>
                    </a:tabLst>
                  </a:pPr>
                  <a:r>
                    <a:rPr lang="en-US" sz="1100" b="1" dirty="0"/>
                    <a:t>64-QAM</a:t>
                  </a:r>
                </a:p>
              </p:txBody>
            </p:sp>
            <p:grpSp>
              <p:nvGrpSpPr>
                <p:cNvPr id="1115145" name="Group 574"/>
                <p:cNvGrpSpPr>
                  <a:grpSpLocks noChangeAspect="1"/>
                </p:cNvGrpSpPr>
                <p:nvPr/>
              </p:nvGrpSpPr>
              <p:grpSpPr bwMode="auto">
                <a:xfrm>
                  <a:off x="3677" y="625"/>
                  <a:ext cx="108" cy="124"/>
                  <a:chOff x="5589" y="2362"/>
                  <a:chExt cx="214" cy="243"/>
                </a:xfrm>
              </p:grpSpPr>
              <p:sp>
                <p:nvSpPr>
                  <p:cNvPr id="8215" name="Rectangle 575"/>
                  <p:cNvSpPr>
                    <a:spLocks noChangeAspect="1" noChangeArrowheads="1"/>
                  </p:cNvSpPr>
                  <p:nvPr/>
                </p:nvSpPr>
                <p:spPr bwMode="auto">
                  <a:xfrm>
                    <a:off x="5610" y="2362"/>
                    <a:ext cx="172" cy="172"/>
                  </a:xfrm>
                  <a:prstGeom prst="rect">
                    <a:avLst/>
                  </a:prstGeom>
                  <a:solidFill>
                    <a:schemeClr val="bg1"/>
                  </a:solidFill>
                  <a:ln w="19050">
                    <a:solidFill>
                      <a:srgbClr val="00FF00"/>
                    </a:solidFill>
                    <a:miter lim="800000"/>
                    <a:headEnd/>
                    <a:tailEnd/>
                  </a:ln>
                </p:spPr>
                <p:txBody>
                  <a:bodyPr/>
                  <a:lstStyle/>
                  <a:p>
                    <a:endParaRPr lang="en-US" b="1"/>
                  </a:p>
                </p:txBody>
              </p:sp>
              <p:sp>
                <p:nvSpPr>
                  <p:cNvPr id="8216" name="Rectangle 576"/>
                  <p:cNvSpPr>
                    <a:spLocks noChangeAspect="1" noChangeArrowheads="1"/>
                  </p:cNvSpPr>
                  <p:nvPr/>
                </p:nvSpPr>
                <p:spPr bwMode="auto">
                  <a:xfrm>
                    <a:off x="5589" y="2381"/>
                    <a:ext cx="214" cy="224"/>
                  </a:xfrm>
                  <a:prstGeom prst="rect">
                    <a:avLst/>
                  </a:prstGeom>
                  <a:noFill/>
                  <a:ln w="9525">
                    <a:noFill/>
                    <a:miter lim="800000"/>
                    <a:headEnd/>
                    <a:tailEnd/>
                  </a:ln>
                </p:spPr>
                <p:txBody>
                  <a:bodyPr wrap="none" lIns="0" tIns="0" rIns="0" bIns="0">
                    <a:spAutoFit/>
                  </a:bodyPr>
                  <a:lstStyle/>
                  <a:p>
                    <a:pPr algn="ctr" defTabSz="914608">
                      <a:tabLst>
                        <a:tab pos="3946204" algn="l"/>
                      </a:tabLst>
                    </a:pPr>
                    <a:r>
                      <a:rPr lang="en-US" sz="1100" b="1" dirty="0">
                        <a:solidFill>
                          <a:srgbClr val="000000"/>
                        </a:solidFill>
                      </a:rPr>
                      <a:t>6b</a:t>
                    </a:r>
                    <a:endParaRPr lang="en-US" sz="1100" b="1" dirty="0"/>
                  </a:p>
                </p:txBody>
              </p:sp>
            </p:grpSp>
          </p:grpSp>
        </p:grpSp>
      </p:grpSp>
      <p:sp>
        <p:nvSpPr>
          <p:cNvPr id="8197" name="Text Box 577"/>
          <p:cNvSpPr txBox="1">
            <a:spLocks noChangeArrowheads="1"/>
          </p:cNvSpPr>
          <p:nvPr/>
        </p:nvSpPr>
        <p:spPr bwMode="auto">
          <a:xfrm>
            <a:off x="72357" y="4391725"/>
            <a:ext cx="4076055" cy="923330"/>
          </a:xfrm>
          <a:prstGeom prst="rect">
            <a:avLst/>
          </a:prstGeom>
          <a:noFill/>
          <a:ln w="19050">
            <a:noFill/>
            <a:miter lim="800000"/>
            <a:headEnd/>
            <a:tailEnd/>
          </a:ln>
          <a:effectLst/>
        </p:spPr>
        <p:txBody>
          <a:bodyPr wrap="square" lIns="0" tIns="0" rIns="0" bIns="0">
            <a:spAutoFit/>
          </a:bodyPr>
          <a:lstStyle/>
          <a:p>
            <a:pPr algn="ctr" defTabSz="914608">
              <a:tabLst>
                <a:tab pos="3946204" algn="l"/>
              </a:tabLst>
            </a:pPr>
            <a:r>
              <a:rPr lang="en-US" sz="2000" i="1" dirty="0">
                <a:solidFill>
                  <a:srgbClr val="990033"/>
                </a:solidFill>
              </a:rPr>
              <a:t>The more information bits the modulation format contains, the more SNR and energy it requires </a:t>
            </a:r>
          </a:p>
        </p:txBody>
      </p:sp>
      <p:sp>
        <p:nvSpPr>
          <p:cNvPr id="1062" name="TextBox 1061"/>
          <p:cNvSpPr txBox="1"/>
          <p:nvPr/>
        </p:nvSpPr>
        <p:spPr>
          <a:xfrm>
            <a:off x="74434" y="5491207"/>
            <a:ext cx="4381360" cy="830997"/>
          </a:xfrm>
          <a:prstGeom prst="rect">
            <a:avLst/>
          </a:prstGeom>
          <a:noFill/>
        </p:spPr>
        <p:txBody>
          <a:bodyPr wrap="square" rtlCol="0">
            <a:spAutoFit/>
          </a:bodyPr>
          <a:lstStyle/>
          <a:p>
            <a:pPr algn="ctr"/>
            <a:r>
              <a:rPr lang="en-US" sz="1600" b="1" i="1" dirty="0" smtClean="0"/>
              <a:t>From: </a:t>
            </a:r>
            <a:r>
              <a:rPr lang="en-US" sz="1600" b="1" i="1" dirty="0" err="1" smtClean="0"/>
              <a:t>Essiambre</a:t>
            </a:r>
            <a:r>
              <a:rPr lang="en-US" sz="1600" b="1" i="1" dirty="0" smtClean="0"/>
              <a:t>, Alcatel-Lucent “Capacity Limit of Fiber-Optic Communications,” OFC 2009, also JLT 2010</a:t>
            </a:r>
            <a:endParaRPr lang="en-US" sz="1600" b="1" i="1" dirty="0"/>
          </a:p>
        </p:txBody>
      </p:sp>
    </p:spTree>
    <p:extLst>
      <p:ext uri="{BB962C8B-B14F-4D97-AF65-F5344CB8AC3E}">
        <p14:creationId xmlns:p14="http://schemas.microsoft.com/office/powerpoint/2010/main" val="3631245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0" y="718691"/>
            <a:ext cx="9113260" cy="560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0" name="Picture 37"/>
          <p:cNvPicPr>
            <a:picLocks noChangeArrowheads="1"/>
          </p:cNvPicPr>
          <p:nvPr/>
        </p:nvPicPr>
        <p:blipFill>
          <a:blip r:embed="rId3" cstate="print"/>
          <a:srcRect/>
          <a:stretch>
            <a:fillRect/>
          </a:stretch>
        </p:blipFill>
        <p:spPr bwMode="auto">
          <a:xfrm>
            <a:off x="4572000" y="1146185"/>
            <a:ext cx="502920" cy="288607"/>
          </a:xfrm>
          <a:prstGeom prst="rect">
            <a:avLst/>
          </a:prstGeom>
          <a:noFill/>
          <a:ln w="9525">
            <a:noFill/>
            <a:miter lim="800000"/>
            <a:headEnd/>
            <a:tailEnd/>
          </a:ln>
          <a:effectLst/>
        </p:spPr>
      </p:pic>
      <p:grpSp>
        <p:nvGrpSpPr>
          <p:cNvPr id="2" name="Group 710"/>
          <p:cNvGrpSpPr/>
          <p:nvPr/>
        </p:nvGrpSpPr>
        <p:grpSpPr>
          <a:xfrm>
            <a:off x="1565850" y="914400"/>
            <a:ext cx="659155" cy="596592"/>
            <a:chOff x="1413450" y="1735128"/>
            <a:chExt cx="659155" cy="596592"/>
          </a:xfrm>
        </p:grpSpPr>
        <p:pic>
          <p:nvPicPr>
            <p:cNvPr id="712" name="Picture 37"/>
            <p:cNvPicPr>
              <a:picLocks noChangeArrowheads="1"/>
            </p:cNvPicPr>
            <p:nvPr/>
          </p:nvPicPr>
          <p:blipFill>
            <a:blip r:embed="rId3" cstate="print"/>
            <a:srcRect/>
            <a:stretch>
              <a:fillRect/>
            </a:stretch>
          </p:blipFill>
          <p:spPr bwMode="auto">
            <a:xfrm>
              <a:off x="1508760" y="2043113"/>
              <a:ext cx="502920" cy="288607"/>
            </a:xfrm>
            <a:prstGeom prst="rect">
              <a:avLst/>
            </a:prstGeom>
            <a:noFill/>
            <a:ln w="9525">
              <a:noFill/>
              <a:miter lim="800000"/>
              <a:headEnd/>
              <a:tailEnd/>
            </a:ln>
            <a:effectLst/>
          </p:spPr>
        </p:pic>
        <p:sp>
          <p:nvSpPr>
            <p:cNvPr id="713" name="Rectangle 712"/>
            <p:cNvSpPr/>
            <p:nvPr/>
          </p:nvSpPr>
          <p:spPr>
            <a:xfrm>
              <a:off x="1413450" y="1735128"/>
              <a:ext cx="659155" cy="369332"/>
            </a:xfrm>
            <a:prstGeom prst="rect">
              <a:avLst/>
            </a:prstGeom>
          </p:spPr>
          <p:txBody>
            <a:bodyPr wrap="none">
              <a:spAutoFit/>
            </a:bodyPr>
            <a:lstStyle/>
            <a:p>
              <a:r>
                <a:rPr lang="en-US" sz="1800" dirty="0" smtClean="0"/>
                <a:t>PCE</a:t>
              </a:r>
              <a:endParaRPr lang="en-US" sz="1800" dirty="0"/>
            </a:p>
          </p:txBody>
        </p:sp>
      </p:grpSp>
      <p:sp>
        <p:nvSpPr>
          <p:cNvPr id="714" name="Rectangle 713"/>
          <p:cNvSpPr/>
          <p:nvPr/>
        </p:nvSpPr>
        <p:spPr>
          <a:xfrm>
            <a:off x="4461450" y="838200"/>
            <a:ext cx="659155" cy="369332"/>
          </a:xfrm>
          <a:prstGeom prst="rect">
            <a:avLst/>
          </a:prstGeom>
        </p:spPr>
        <p:txBody>
          <a:bodyPr wrap="none">
            <a:spAutoFit/>
          </a:bodyPr>
          <a:lstStyle/>
          <a:p>
            <a:r>
              <a:rPr lang="en-US" sz="1800" dirty="0" smtClean="0"/>
              <a:t>PCE</a:t>
            </a:r>
            <a:endParaRPr lang="en-US" sz="1800" dirty="0"/>
          </a:p>
        </p:txBody>
      </p:sp>
      <p:grpSp>
        <p:nvGrpSpPr>
          <p:cNvPr id="3" name="Group 714"/>
          <p:cNvGrpSpPr/>
          <p:nvPr/>
        </p:nvGrpSpPr>
        <p:grpSpPr>
          <a:xfrm>
            <a:off x="7189410" y="1021080"/>
            <a:ext cx="659155" cy="611832"/>
            <a:chOff x="7037010" y="1841808"/>
            <a:chExt cx="659155" cy="611832"/>
          </a:xfrm>
        </p:grpSpPr>
        <p:pic>
          <p:nvPicPr>
            <p:cNvPr id="716" name="Picture 37"/>
            <p:cNvPicPr>
              <a:picLocks noChangeArrowheads="1"/>
            </p:cNvPicPr>
            <p:nvPr/>
          </p:nvPicPr>
          <p:blipFill>
            <a:blip r:embed="rId3" cstate="print"/>
            <a:srcRect/>
            <a:stretch>
              <a:fillRect/>
            </a:stretch>
          </p:blipFill>
          <p:spPr bwMode="auto">
            <a:xfrm>
              <a:off x="7132320" y="2165033"/>
              <a:ext cx="502920" cy="288607"/>
            </a:xfrm>
            <a:prstGeom prst="rect">
              <a:avLst/>
            </a:prstGeom>
            <a:noFill/>
            <a:ln w="9525">
              <a:noFill/>
              <a:miter lim="800000"/>
              <a:headEnd/>
              <a:tailEnd/>
            </a:ln>
            <a:effectLst/>
          </p:spPr>
        </p:pic>
        <p:sp>
          <p:nvSpPr>
            <p:cNvPr id="717" name="Rectangle 716"/>
            <p:cNvSpPr/>
            <p:nvPr/>
          </p:nvSpPr>
          <p:spPr>
            <a:xfrm>
              <a:off x="7037010" y="1841808"/>
              <a:ext cx="659155" cy="369332"/>
            </a:xfrm>
            <a:prstGeom prst="rect">
              <a:avLst/>
            </a:prstGeom>
          </p:spPr>
          <p:txBody>
            <a:bodyPr wrap="none">
              <a:spAutoFit/>
            </a:bodyPr>
            <a:lstStyle/>
            <a:p>
              <a:r>
                <a:rPr lang="en-US" sz="1800" dirty="0" smtClean="0"/>
                <a:t>PCE</a:t>
              </a:r>
              <a:endParaRPr lang="en-US" sz="1800" dirty="0"/>
            </a:p>
          </p:txBody>
        </p:sp>
      </p:grpSp>
      <p:grpSp>
        <p:nvGrpSpPr>
          <p:cNvPr id="5" name="Group 2"/>
          <p:cNvGrpSpPr>
            <a:grpSpLocks/>
          </p:cNvGrpSpPr>
          <p:nvPr/>
        </p:nvGrpSpPr>
        <p:grpSpPr bwMode="auto">
          <a:xfrm>
            <a:off x="106362" y="1362192"/>
            <a:ext cx="9169401" cy="3727332"/>
            <a:chOff x="909" y="2384"/>
            <a:chExt cx="3964" cy="1433"/>
          </a:xfrm>
        </p:grpSpPr>
        <p:sp>
          <p:nvSpPr>
            <p:cNvPr id="1694" name="Line 3"/>
            <p:cNvSpPr>
              <a:spLocks noChangeShapeType="1"/>
            </p:cNvSpPr>
            <p:nvPr/>
          </p:nvSpPr>
          <p:spPr bwMode="auto">
            <a:xfrm flipH="1" flipV="1">
              <a:off x="3643" y="2590"/>
              <a:ext cx="433" cy="298"/>
            </a:xfrm>
            <a:prstGeom prst="line">
              <a:avLst/>
            </a:prstGeom>
            <a:noFill/>
            <a:ln w="25400">
              <a:solidFill>
                <a:srgbClr val="FAFD00"/>
              </a:solidFill>
              <a:round/>
              <a:headEnd/>
              <a:tailEnd/>
            </a:ln>
          </p:spPr>
          <p:txBody>
            <a:bodyPr wrap="none" anchor="ctr"/>
            <a:lstStyle/>
            <a:p>
              <a:endParaRPr lang="en-US"/>
            </a:p>
          </p:txBody>
        </p:sp>
        <p:sp>
          <p:nvSpPr>
            <p:cNvPr id="1695" name="Line 4"/>
            <p:cNvSpPr>
              <a:spLocks noChangeShapeType="1"/>
            </p:cNvSpPr>
            <p:nvPr/>
          </p:nvSpPr>
          <p:spPr bwMode="auto">
            <a:xfrm flipH="1" flipV="1">
              <a:off x="3874" y="2616"/>
              <a:ext cx="300" cy="297"/>
            </a:xfrm>
            <a:prstGeom prst="line">
              <a:avLst/>
            </a:prstGeom>
            <a:noFill/>
            <a:ln w="25400">
              <a:solidFill>
                <a:srgbClr val="FAFD00"/>
              </a:solidFill>
              <a:round/>
              <a:headEnd/>
              <a:tailEnd/>
            </a:ln>
          </p:spPr>
          <p:txBody>
            <a:bodyPr wrap="none" anchor="ctr"/>
            <a:lstStyle/>
            <a:p>
              <a:endParaRPr lang="en-US"/>
            </a:p>
          </p:txBody>
        </p:sp>
        <p:sp>
          <p:nvSpPr>
            <p:cNvPr id="1696" name="Line 5"/>
            <p:cNvSpPr>
              <a:spLocks noChangeShapeType="1"/>
            </p:cNvSpPr>
            <p:nvPr/>
          </p:nvSpPr>
          <p:spPr bwMode="auto">
            <a:xfrm flipV="1">
              <a:off x="4143" y="2640"/>
              <a:ext cx="126" cy="273"/>
            </a:xfrm>
            <a:prstGeom prst="line">
              <a:avLst/>
            </a:prstGeom>
            <a:noFill/>
            <a:ln w="25400">
              <a:solidFill>
                <a:srgbClr val="FAFD00"/>
              </a:solidFill>
              <a:round/>
              <a:headEnd/>
              <a:tailEnd/>
            </a:ln>
          </p:spPr>
          <p:txBody>
            <a:bodyPr wrap="none" anchor="ctr"/>
            <a:lstStyle/>
            <a:p>
              <a:endParaRPr lang="en-US"/>
            </a:p>
          </p:txBody>
        </p:sp>
        <p:sp>
          <p:nvSpPr>
            <p:cNvPr id="1697" name="Line 6"/>
            <p:cNvSpPr>
              <a:spLocks noChangeShapeType="1"/>
            </p:cNvSpPr>
            <p:nvPr/>
          </p:nvSpPr>
          <p:spPr bwMode="auto">
            <a:xfrm flipV="1">
              <a:off x="4071" y="2912"/>
              <a:ext cx="6" cy="322"/>
            </a:xfrm>
            <a:prstGeom prst="line">
              <a:avLst/>
            </a:prstGeom>
            <a:noFill/>
            <a:ln w="25400">
              <a:solidFill>
                <a:srgbClr val="FAFD00"/>
              </a:solidFill>
              <a:round/>
              <a:headEnd/>
              <a:tailEnd/>
            </a:ln>
          </p:spPr>
          <p:txBody>
            <a:bodyPr wrap="none" anchor="ctr"/>
            <a:lstStyle/>
            <a:p>
              <a:endParaRPr lang="en-US"/>
            </a:p>
          </p:txBody>
        </p:sp>
        <p:sp>
          <p:nvSpPr>
            <p:cNvPr id="1698" name="Oval 7"/>
            <p:cNvSpPr>
              <a:spLocks noChangeArrowheads="1"/>
            </p:cNvSpPr>
            <p:nvPr/>
          </p:nvSpPr>
          <p:spPr bwMode="auto">
            <a:xfrm>
              <a:off x="2422" y="2458"/>
              <a:ext cx="686" cy="448"/>
            </a:xfrm>
            <a:prstGeom prst="ellipse">
              <a:avLst/>
            </a:prstGeom>
            <a:noFill/>
            <a:ln w="25400">
              <a:solidFill>
                <a:srgbClr val="FAFD00"/>
              </a:solidFill>
              <a:round/>
              <a:headEnd/>
              <a:tailEnd/>
            </a:ln>
          </p:spPr>
          <p:txBody>
            <a:bodyPr wrap="none" anchor="ctr"/>
            <a:lstStyle/>
            <a:p>
              <a:endParaRPr lang="en-US"/>
            </a:p>
          </p:txBody>
        </p:sp>
        <p:sp>
          <p:nvSpPr>
            <p:cNvPr id="1699" name="Freeform 8"/>
            <p:cNvSpPr>
              <a:spLocks/>
            </p:cNvSpPr>
            <p:nvPr/>
          </p:nvSpPr>
          <p:spPr bwMode="auto">
            <a:xfrm>
              <a:off x="1615" y="3247"/>
              <a:ext cx="2674" cy="570"/>
            </a:xfrm>
            <a:custGeom>
              <a:avLst/>
              <a:gdLst>
                <a:gd name="T0" fmla="*/ 0 w 3382"/>
                <a:gd name="T1" fmla="*/ 4 h 1043"/>
                <a:gd name="T2" fmla="*/ 49 w 3382"/>
                <a:gd name="T3" fmla="*/ 0 h 1043"/>
                <a:gd name="T4" fmla="*/ 115 w 3382"/>
                <a:gd name="T5" fmla="*/ 0 h 1043"/>
                <a:gd name="T6" fmla="*/ 195 w 3382"/>
                <a:gd name="T7" fmla="*/ 0 h 1043"/>
                <a:gd name="T8" fmla="*/ 278 w 3382"/>
                <a:gd name="T9" fmla="*/ 8 h 1043"/>
                <a:gd name="T10" fmla="*/ 474 w 3382"/>
                <a:gd name="T11" fmla="*/ 44 h 1043"/>
                <a:gd name="T12" fmla="*/ 652 w 3382"/>
                <a:gd name="T13" fmla="*/ 73 h 1043"/>
                <a:gd name="T14" fmla="*/ 864 w 3382"/>
                <a:gd name="T15" fmla="*/ 89 h 1043"/>
                <a:gd name="T16" fmla="*/ 1077 w 3382"/>
                <a:gd name="T17" fmla="*/ 93 h 1043"/>
                <a:gd name="T18" fmla="*/ 1321 w 3382"/>
                <a:gd name="T19" fmla="*/ 85 h 10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82"/>
                <a:gd name="T31" fmla="*/ 0 h 1043"/>
                <a:gd name="T32" fmla="*/ 3382 w 3382"/>
                <a:gd name="T33" fmla="*/ 1043 h 10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82" h="1043">
                  <a:moveTo>
                    <a:pt x="0" y="45"/>
                  </a:moveTo>
                  <a:lnTo>
                    <a:pt x="125" y="0"/>
                  </a:lnTo>
                  <a:lnTo>
                    <a:pt x="292" y="0"/>
                  </a:lnTo>
                  <a:lnTo>
                    <a:pt x="501" y="0"/>
                  </a:lnTo>
                  <a:lnTo>
                    <a:pt x="710" y="91"/>
                  </a:lnTo>
                  <a:lnTo>
                    <a:pt x="1210" y="498"/>
                  </a:lnTo>
                  <a:lnTo>
                    <a:pt x="1670" y="815"/>
                  </a:lnTo>
                  <a:lnTo>
                    <a:pt x="2212" y="997"/>
                  </a:lnTo>
                  <a:lnTo>
                    <a:pt x="2755" y="1042"/>
                  </a:lnTo>
                  <a:lnTo>
                    <a:pt x="3381" y="951"/>
                  </a:lnTo>
                </a:path>
              </a:pathLst>
            </a:custGeom>
            <a:noFill/>
            <a:ln w="50800" cap="rnd">
              <a:solidFill>
                <a:srgbClr val="FAFD00"/>
              </a:solidFill>
              <a:round/>
              <a:headEnd/>
              <a:tailEnd/>
            </a:ln>
          </p:spPr>
          <p:txBody>
            <a:bodyPr/>
            <a:lstStyle/>
            <a:p>
              <a:endParaRPr lang="en-US"/>
            </a:p>
          </p:txBody>
        </p:sp>
        <p:sp>
          <p:nvSpPr>
            <p:cNvPr id="1700" name="Oval 9"/>
            <p:cNvSpPr>
              <a:spLocks noChangeArrowheads="1"/>
            </p:cNvSpPr>
            <p:nvPr/>
          </p:nvSpPr>
          <p:spPr bwMode="auto">
            <a:xfrm rot="1560000">
              <a:off x="2757" y="3003"/>
              <a:ext cx="1504" cy="652"/>
            </a:xfrm>
            <a:prstGeom prst="ellipse">
              <a:avLst/>
            </a:prstGeom>
            <a:noFill/>
            <a:ln w="50800">
              <a:solidFill>
                <a:srgbClr val="FAFD00"/>
              </a:solidFill>
              <a:round/>
              <a:headEnd/>
              <a:tailEnd/>
            </a:ln>
          </p:spPr>
          <p:txBody>
            <a:bodyPr wrap="none" anchor="ctr"/>
            <a:lstStyle/>
            <a:p>
              <a:endParaRPr lang="en-US"/>
            </a:p>
          </p:txBody>
        </p:sp>
        <p:sp>
          <p:nvSpPr>
            <p:cNvPr id="1701" name="Oval 10"/>
            <p:cNvSpPr>
              <a:spLocks noChangeArrowheads="1"/>
            </p:cNvSpPr>
            <p:nvPr/>
          </p:nvSpPr>
          <p:spPr bwMode="auto">
            <a:xfrm>
              <a:off x="2912" y="3280"/>
              <a:ext cx="240" cy="138"/>
            </a:xfrm>
            <a:prstGeom prst="ellipse">
              <a:avLst/>
            </a:prstGeom>
            <a:noFill/>
            <a:ln w="25400">
              <a:solidFill>
                <a:srgbClr val="FAFD00"/>
              </a:solidFill>
              <a:round/>
              <a:headEnd/>
              <a:tailEnd/>
            </a:ln>
          </p:spPr>
          <p:txBody>
            <a:bodyPr wrap="none" anchor="ctr"/>
            <a:lstStyle/>
            <a:p>
              <a:endParaRPr lang="en-US"/>
            </a:p>
          </p:txBody>
        </p:sp>
        <p:sp>
          <p:nvSpPr>
            <p:cNvPr id="1702" name="Oval 11"/>
            <p:cNvSpPr>
              <a:spLocks noChangeArrowheads="1"/>
            </p:cNvSpPr>
            <p:nvPr/>
          </p:nvSpPr>
          <p:spPr bwMode="auto">
            <a:xfrm>
              <a:off x="3207" y="3427"/>
              <a:ext cx="489" cy="166"/>
            </a:xfrm>
            <a:prstGeom prst="ellipse">
              <a:avLst/>
            </a:prstGeom>
            <a:noFill/>
            <a:ln w="25400">
              <a:solidFill>
                <a:srgbClr val="FAFD00"/>
              </a:solidFill>
              <a:round/>
              <a:headEnd/>
              <a:tailEnd/>
            </a:ln>
          </p:spPr>
          <p:txBody>
            <a:bodyPr wrap="none" anchor="ctr"/>
            <a:lstStyle/>
            <a:p>
              <a:endParaRPr lang="en-US"/>
            </a:p>
          </p:txBody>
        </p:sp>
        <p:sp>
          <p:nvSpPr>
            <p:cNvPr id="1703" name="Oval 12"/>
            <p:cNvSpPr>
              <a:spLocks noChangeArrowheads="1"/>
            </p:cNvSpPr>
            <p:nvPr/>
          </p:nvSpPr>
          <p:spPr bwMode="auto">
            <a:xfrm>
              <a:off x="3794" y="3222"/>
              <a:ext cx="321" cy="166"/>
            </a:xfrm>
            <a:prstGeom prst="ellipse">
              <a:avLst/>
            </a:prstGeom>
            <a:noFill/>
            <a:ln w="25400">
              <a:solidFill>
                <a:srgbClr val="FAFD00"/>
              </a:solidFill>
              <a:round/>
              <a:headEnd/>
              <a:tailEnd/>
            </a:ln>
          </p:spPr>
          <p:txBody>
            <a:bodyPr wrap="none" anchor="ctr"/>
            <a:lstStyle/>
            <a:p>
              <a:endParaRPr lang="en-US"/>
            </a:p>
          </p:txBody>
        </p:sp>
        <p:sp>
          <p:nvSpPr>
            <p:cNvPr id="1704" name="AutoShape 13"/>
            <p:cNvSpPr>
              <a:spLocks noChangeArrowheads="1"/>
            </p:cNvSpPr>
            <p:nvPr/>
          </p:nvSpPr>
          <p:spPr bwMode="auto">
            <a:xfrm rot="3720000" flipH="1" flipV="1">
              <a:off x="2820" y="3307"/>
              <a:ext cx="200" cy="1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36 w 21600"/>
                <a:gd name="T13" fmla="*/ 4561 h 21600"/>
                <a:gd name="T14" fmla="*/ 17064 w 21600"/>
                <a:gd name="T15" fmla="*/ 17039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05" name="AutoShape 14"/>
            <p:cNvSpPr>
              <a:spLocks noChangeArrowheads="1"/>
            </p:cNvSpPr>
            <p:nvPr/>
          </p:nvSpPr>
          <p:spPr bwMode="auto">
            <a:xfrm rot="1380000" flipH="1" flipV="1">
              <a:off x="3170" y="3542"/>
              <a:ext cx="28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4 w 21600"/>
                <a:gd name="T13" fmla="*/ 4516 h 21600"/>
                <a:gd name="T14" fmla="*/ 17116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06" name="AutoShape 15"/>
            <p:cNvSpPr>
              <a:spLocks noChangeArrowheads="1"/>
            </p:cNvSpPr>
            <p:nvPr/>
          </p:nvSpPr>
          <p:spPr bwMode="auto">
            <a:xfrm rot="-6900000" flipH="1" flipV="1">
              <a:off x="4001" y="3194"/>
              <a:ext cx="200" cy="1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36 w 21600"/>
                <a:gd name="T13" fmla="*/ 4561 h 21600"/>
                <a:gd name="T14" fmla="*/ 17064 w 21600"/>
                <a:gd name="T15" fmla="*/ 17039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07" name="Oval 16"/>
            <p:cNvSpPr>
              <a:spLocks noChangeArrowheads="1"/>
            </p:cNvSpPr>
            <p:nvPr/>
          </p:nvSpPr>
          <p:spPr bwMode="auto">
            <a:xfrm rot="1560000">
              <a:off x="1137" y="2546"/>
              <a:ext cx="1180" cy="551"/>
            </a:xfrm>
            <a:prstGeom prst="ellipse">
              <a:avLst/>
            </a:prstGeom>
            <a:noFill/>
            <a:ln w="50800">
              <a:solidFill>
                <a:srgbClr val="FAFD00"/>
              </a:solidFill>
              <a:round/>
              <a:headEnd/>
              <a:tailEnd/>
            </a:ln>
          </p:spPr>
          <p:txBody>
            <a:bodyPr wrap="none" anchor="ctr"/>
            <a:lstStyle/>
            <a:p>
              <a:endParaRPr lang="en-US"/>
            </a:p>
          </p:txBody>
        </p:sp>
        <p:sp>
          <p:nvSpPr>
            <p:cNvPr id="1708" name="Oval 17"/>
            <p:cNvSpPr>
              <a:spLocks noChangeArrowheads="1"/>
            </p:cNvSpPr>
            <p:nvPr/>
          </p:nvSpPr>
          <p:spPr bwMode="auto">
            <a:xfrm>
              <a:off x="1259" y="2781"/>
              <a:ext cx="184" cy="115"/>
            </a:xfrm>
            <a:prstGeom prst="ellipse">
              <a:avLst/>
            </a:prstGeom>
            <a:noFill/>
            <a:ln w="25400">
              <a:solidFill>
                <a:srgbClr val="FAFD00"/>
              </a:solidFill>
              <a:round/>
              <a:headEnd/>
              <a:tailEnd/>
            </a:ln>
          </p:spPr>
          <p:txBody>
            <a:bodyPr wrap="none" anchor="ctr"/>
            <a:lstStyle/>
            <a:p>
              <a:endParaRPr lang="en-US"/>
            </a:p>
          </p:txBody>
        </p:sp>
        <p:sp>
          <p:nvSpPr>
            <p:cNvPr id="1709" name="Oval 18"/>
            <p:cNvSpPr>
              <a:spLocks noChangeArrowheads="1"/>
            </p:cNvSpPr>
            <p:nvPr/>
          </p:nvSpPr>
          <p:spPr bwMode="auto">
            <a:xfrm>
              <a:off x="1490" y="2905"/>
              <a:ext cx="383" cy="139"/>
            </a:xfrm>
            <a:prstGeom prst="ellipse">
              <a:avLst/>
            </a:prstGeom>
            <a:noFill/>
            <a:ln w="25400">
              <a:solidFill>
                <a:srgbClr val="FAFD00"/>
              </a:solidFill>
              <a:round/>
              <a:headEnd/>
              <a:tailEnd/>
            </a:ln>
          </p:spPr>
          <p:txBody>
            <a:bodyPr wrap="none" anchor="ctr"/>
            <a:lstStyle/>
            <a:p>
              <a:endParaRPr lang="en-US"/>
            </a:p>
          </p:txBody>
        </p:sp>
        <p:sp>
          <p:nvSpPr>
            <p:cNvPr id="1710" name="Oval 19"/>
            <p:cNvSpPr>
              <a:spLocks noChangeArrowheads="1"/>
            </p:cNvSpPr>
            <p:nvPr/>
          </p:nvSpPr>
          <p:spPr bwMode="auto">
            <a:xfrm>
              <a:off x="1951" y="2732"/>
              <a:ext cx="252" cy="139"/>
            </a:xfrm>
            <a:prstGeom prst="ellipse">
              <a:avLst/>
            </a:prstGeom>
            <a:noFill/>
            <a:ln w="25400">
              <a:solidFill>
                <a:srgbClr val="FAFD00"/>
              </a:solidFill>
              <a:round/>
              <a:headEnd/>
              <a:tailEnd/>
            </a:ln>
          </p:spPr>
          <p:txBody>
            <a:bodyPr wrap="none" anchor="ctr"/>
            <a:lstStyle/>
            <a:p>
              <a:endParaRPr lang="en-US"/>
            </a:p>
          </p:txBody>
        </p:sp>
        <p:sp>
          <p:nvSpPr>
            <p:cNvPr id="1711" name="AutoShape 20"/>
            <p:cNvSpPr>
              <a:spLocks noChangeArrowheads="1"/>
            </p:cNvSpPr>
            <p:nvPr/>
          </p:nvSpPr>
          <p:spPr bwMode="auto">
            <a:xfrm rot="3360000" flipH="1" flipV="1">
              <a:off x="1185" y="2813"/>
              <a:ext cx="170" cy="1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47 w 21600"/>
                <a:gd name="T13" fmla="*/ 4493 h 21600"/>
                <a:gd name="T14" fmla="*/ 17153 w 21600"/>
                <a:gd name="T15" fmla="*/ 17107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12" name="AutoShape 21"/>
            <p:cNvSpPr>
              <a:spLocks noChangeArrowheads="1"/>
            </p:cNvSpPr>
            <p:nvPr/>
          </p:nvSpPr>
          <p:spPr bwMode="auto">
            <a:xfrm rot="1680000" flipH="1" flipV="1">
              <a:off x="1444" y="3005"/>
              <a:ext cx="244" cy="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5 w 21600"/>
                <a:gd name="T13" fmla="*/ 4418 h 21600"/>
                <a:gd name="T14" fmla="*/ 17085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13" name="AutoShape 22"/>
            <p:cNvSpPr>
              <a:spLocks noChangeArrowheads="1"/>
            </p:cNvSpPr>
            <p:nvPr/>
          </p:nvSpPr>
          <p:spPr bwMode="auto">
            <a:xfrm rot="-7320000" flipH="1" flipV="1">
              <a:off x="2076" y="2689"/>
              <a:ext cx="169" cy="1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73 w 21600"/>
                <a:gd name="T13" fmla="*/ 4493 h 21600"/>
                <a:gd name="T14" fmla="*/ 17127 w 21600"/>
                <a:gd name="T15" fmla="*/ 17107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14" name="Rectangle 25"/>
            <p:cNvSpPr>
              <a:spLocks noChangeArrowheads="1"/>
            </p:cNvSpPr>
            <p:nvPr/>
          </p:nvSpPr>
          <p:spPr bwMode="auto">
            <a:xfrm rot="2700000">
              <a:off x="1843" y="3101"/>
              <a:ext cx="106" cy="167"/>
            </a:xfrm>
            <a:prstGeom prst="rect">
              <a:avLst/>
            </a:prstGeom>
            <a:solidFill>
              <a:schemeClr val="accent2"/>
            </a:solidFill>
            <a:ln w="25400">
              <a:solidFill>
                <a:schemeClr val="accent2"/>
              </a:solidFill>
              <a:miter lim="800000"/>
              <a:headEnd/>
              <a:tailEnd/>
            </a:ln>
          </p:spPr>
          <p:txBody>
            <a:bodyPr wrap="none" anchor="ctr"/>
            <a:lstStyle/>
            <a:p>
              <a:endParaRPr lang="en-US"/>
            </a:p>
          </p:txBody>
        </p:sp>
        <p:sp>
          <p:nvSpPr>
            <p:cNvPr id="1715" name="Rectangle 26"/>
            <p:cNvSpPr>
              <a:spLocks noChangeArrowheads="1"/>
            </p:cNvSpPr>
            <p:nvPr/>
          </p:nvSpPr>
          <p:spPr bwMode="auto">
            <a:xfrm rot="2700000">
              <a:off x="3889" y="3672"/>
              <a:ext cx="105" cy="166"/>
            </a:xfrm>
            <a:prstGeom prst="rect">
              <a:avLst/>
            </a:prstGeom>
            <a:solidFill>
              <a:schemeClr val="accent2"/>
            </a:solidFill>
            <a:ln w="25400">
              <a:solidFill>
                <a:schemeClr val="accent2"/>
              </a:solidFill>
              <a:miter lim="800000"/>
              <a:headEnd/>
              <a:tailEnd/>
            </a:ln>
          </p:spPr>
          <p:txBody>
            <a:bodyPr wrap="none" anchor="ctr"/>
            <a:lstStyle/>
            <a:p>
              <a:endParaRPr lang="en-US"/>
            </a:p>
          </p:txBody>
        </p:sp>
        <p:sp>
          <p:nvSpPr>
            <p:cNvPr id="1716" name="Rectangle 31"/>
            <p:cNvSpPr>
              <a:spLocks noChangeArrowheads="1"/>
            </p:cNvSpPr>
            <p:nvPr/>
          </p:nvSpPr>
          <p:spPr bwMode="auto">
            <a:xfrm rot="2700000">
              <a:off x="2871" y="2854"/>
              <a:ext cx="106" cy="166"/>
            </a:xfrm>
            <a:prstGeom prst="rect">
              <a:avLst/>
            </a:prstGeom>
            <a:solidFill>
              <a:schemeClr val="accent2"/>
            </a:solidFill>
            <a:ln w="25400">
              <a:solidFill>
                <a:schemeClr val="accent2"/>
              </a:solidFill>
              <a:miter lim="800000"/>
              <a:headEnd/>
              <a:tailEnd/>
            </a:ln>
          </p:spPr>
          <p:txBody>
            <a:bodyPr wrap="none" anchor="ctr"/>
            <a:lstStyle/>
            <a:p>
              <a:endParaRPr lang="en-US"/>
            </a:p>
          </p:txBody>
        </p:sp>
        <p:sp>
          <p:nvSpPr>
            <p:cNvPr id="1717" name="Rectangle 32"/>
            <p:cNvSpPr>
              <a:spLocks noChangeArrowheads="1"/>
            </p:cNvSpPr>
            <p:nvPr/>
          </p:nvSpPr>
          <p:spPr bwMode="auto">
            <a:xfrm rot="2700000">
              <a:off x="4054" y="2805"/>
              <a:ext cx="105" cy="166"/>
            </a:xfrm>
            <a:prstGeom prst="rect">
              <a:avLst/>
            </a:prstGeom>
            <a:solidFill>
              <a:schemeClr val="accent2"/>
            </a:solidFill>
            <a:ln w="25400">
              <a:solidFill>
                <a:schemeClr val="accent2"/>
              </a:solidFill>
              <a:miter lim="800000"/>
              <a:headEnd/>
              <a:tailEnd/>
            </a:ln>
          </p:spPr>
          <p:txBody>
            <a:bodyPr wrap="none" anchor="ctr"/>
            <a:lstStyle/>
            <a:p>
              <a:endParaRPr lang="en-US"/>
            </a:p>
          </p:txBody>
        </p:sp>
        <p:sp>
          <p:nvSpPr>
            <p:cNvPr id="1718" name="Line 33"/>
            <p:cNvSpPr>
              <a:spLocks noChangeShapeType="1"/>
            </p:cNvSpPr>
            <p:nvPr/>
          </p:nvSpPr>
          <p:spPr bwMode="auto">
            <a:xfrm flipH="1">
              <a:off x="1032" y="3337"/>
              <a:ext cx="575" cy="119"/>
            </a:xfrm>
            <a:prstGeom prst="line">
              <a:avLst/>
            </a:prstGeom>
            <a:noFill/>
            <a:ln w="76200">
              <a:solidFill>
                <a:srgbClr val="FAFD00"/>
              </a:solidFill>
              <a:prstDash val="dash"/>
              <a:round/>
              <a:headEnd/>
              <a:tailEnd/>
            </a:ln>
          </p:spPr>
          <p:txBody>
            <a:bodyPr wrap="none" anchor="ctr"/>
            <a:lstStyle/>
            <a:p>
              <a:endParaRPr lang="en-US"/>
            </a:p>
          </p:txBody>
        </p:sp>
        <p:sp>
          <p:nvSpPr>
            <p:cNvPr id="1719" name="Line 34"/>
            <p:cNvSpPr>
              <a:spLocks noChangeShapeType="1"/>
            </p:cNvSpPr>
            <p:nvPr/>
          </p:nvSpPr>
          <p:spPr bwMode="auto">
            <a:xfrm flipH="1">
              <a:off x="4299" y="3744"/>
              <a:ext cx="574" cy="23"/>
            </a:xfrm>
            <a:prstGeom prst="line">
              <a:avLst/>
            </a:prstGeom>
            <a:noFill/>
            <a:ln w="76200">
              <a:solidFill>
                <a:srgbClr val="FAFD00"/>
              </a:solidFill>
              <a:prstDash val="dash"/>
              <a:round/>
              <a:headEnd/>
              <a:tailEnd/>
            </a:ln>
          </p:spPr>
          <p:txBody>
            <a:bodyPr wrap="none" anchor="ctr"/>
            <a:lstStyle/>
            <a:p>
              <a:endParaRPr lang="en-US"/>
            </a:p>
          </p:txBody>
        </p:sp>
        <p:sp>
          <p:nvSpPr>
            <p:cNvPr id="1720" name="Rectangle 37"/>
            <p:cNvSpPr>
              <a:spLocks noChangeArrowheads="1"/>
            </p:cNvSpPr>
            <p:nvPr/>
          </p:nvSpPr>
          <p:spPr bwMode="auto">
            <a:xfrm>
              <a:off x="4286" y="2796"/>
              <a:ext cx="409" cy="202"/>
            </a:xfrm>
            <a:prstGeom prst="rect">
              <a:avLst/>
            </a:prstGeom>
            <a:noFill/>
            <a:ln w="12700">
              <a:noFill/>
              <a:miter lim="800000"/>
              <a:headEnd/>
              <a:tailEnd/>
            </a:ln>
          </p:spPr>
          <p:txBody>
            <a:bodyPr wrap="none" lIns="90488" tIns="44450" rIns="90488" bIns="44450">
              <a:spAutoFit/>
            </a:bodyPr>
            <a:lstStyle/>
            <a:p>
              <a:pPr>
                <a:lnSpc>
                  <a:spcPct val="95000"/>
                </a:lnSpc>
                <a:spcBef>
                  <a:spcPct val="30000"/>
                </a:spcBef>
              </a:pPr>
              <a:r>
                <a:rPr lang="en-US" sz="1200"/>
                <a:t>Residential</a:t>
              </a:r>
            </a:p>
            <a:p>
              <a:pPr>
                <a:lnSpc>
                  <a:spcPct val="95000"/>
                </a:lnSpc>
                <a:spcBef>
                  <a:spcPct val="30000"/>
                </a:spcBef>
              </a:pPr>
              <a:r>
                <a:rPr lang="en-US" sz="1200"/>
                <a:t>Access</a:t>
              </a:r>
            </a:p>
          </p:txBody>
        </p:sp>
        <p:sp>
          <p:nvSpPr>
            <p:cNvPr id="1721" name="Rectangle 38"/>
            <p:cNvSpPr>
              <a:spLocks noChangeArrowheads="1"/>
            </p:cNvSpPr>
            <p:nvPr/>
          </p:nvSpPr>
          <p:spPr bwMode="auto">
            <a:xfrm>
              <a:off x="2098" y="3478"/>
              <a:ext cx="379" cy="108"/>
            </a:xfrm>
            <a:prstGeom prst="rect">
              <a:avLst/>
            </a:prstGeom>
            <a:noFill/>
            <a:ln w="12700">
              <a:noFill/>
              <a:miter lim="800000"/>
              <a:headEnd/>
              <a:tailEnd/>
            </a:ln>
          </p:spPr>
          <p:txBody>
            <a:bodyPr wrap="none" lIns="90488" tIns="44450" rIns="90488" bIns="44450">
              <a:spAutoFit/>
            </a:bodyPr>
            <a:lstStyle/>
            <a:p>
              <a:pPr>
                <a:lnSpc>
                  <a:spcPct val="95000"/>
                </a:lnSpc>
                <a:spcBef>
                  <a:spcPct val="30000"/>
                </a:spcBef>
              </a:pPr>
              <a:r>
                <a:rPr lang="en-US" sz="1200" dirty="0"/>
                <a:t>Long-haul</a:t>
              </a:r>
            </a:p>
          </p:txBody>
        </p:sp>
        <p:sp>
          <p:nvSpPr>
            <p:cNvPr id="1722" name="Rectangle 39"/>
            <p:cNvSpPr>
              <a:spLocks noChangeArrowheads="1"/>
            </p:cNvSpPr>
            <p:nvPr/>
          </p:nvSpPr>
          <p:spPr bwMode="auto">
            <a:xfrm>
              <a:off x="1841" y="2384"/>
              <a:ext cx="1780" cy="113"/>
            </a:xfrm>
            <a:prstGeom prst="rect">
              <a:avLst/>
            </a:prstGeom>
            <a:noFill/>
            <a:ln w="12700">
              <a:noFill/>
              <a:miter lim="800000"/>
              <a:headEnd/>
              <a:tailEnd/>
            </a:ln>
          </p:spPr>
          <p:txBody>
            <a:bodyPr wrap="square" lIns="90488" tIns="44450" rIns="90488" bIns="44450">
              <a:spAutoFit/>
            </a:bodyPr>
            <a:lstStyle/>
            <a:p>
              <a:pPr>
                <a:lnSpc>
                  <a:spcPct val="95000"/>
                </a:lnSpc>
                <a:spcBef>
                  <a:spcPct val="30000"/>
                </a:spcBef>
              </a:pPr>
              <a:r>
                <a:rPr lang="en-US" sz="1400" b="1" dirty="0" smtClean="0"/>
                <a:t>Data Centers                           Business Access</a:t>
              </a:r>
              <a:endParaRPr lang="en-US" sz="1400" b="1" dirty="0"/>
            </a:p>
          </p:txBody>
        </p:sp>
        <p:sp>
          <p:nvSpPr>
            <p:cNvPr id="1723" name="Rectangle 40"/>
            <p:cNvSpPr>
              <a:spLocks noChangeArrowheads="1"/>
            </p:cNvSpPr>
            <p:nvPr/>
          </p:nvSpPr>
          <p:spPr bwMode="auto">
            <a:xfrm>
              <a:off x="4251" y="3401"/>
              <a:ext cx="452" cy="202"/>
            </a:xfrm>
            <a:prstGeom prst="rect">
              <a:avLst/>
            </a:prstGeom>
            <a:noFill/>
            <a:ln w="12700">
              <a:noFill/>
              <a:miter lim="800000"/>
              <a:headEnd/>
              <a:tailEnd/>
            </a:ln>
          </p:spPr>
          <p:txBody>
            <a:bodyPr wrap="none" lIns="90488" tIns="44450" rIns="90488" bIns="44450">
              <a:spAutoFit/>
            </a:bodyPr>
            <a:lstStyle/>
            <a:p>
              <a:pPr>
                <a:lnSpc>
                  <a:spcPct val="95000"/>
                </a:lnSpc>
                <a:spcBef>
                  <a:spcPct val="30000"/>
                </a:spcBef>
              </a:pPr>
              <a:r>
                <a:rPr lang="en-US" sz="1200"/>
                <a:t>Metropolitan</a:t>
              </a:r>
            </a:p>
            <a:p>
              <a:pPr>
                <a:lnSpc>
                  <a:spcPct val="95000"/>
                </a:lnSpc>
                <a:spcBef>
                  <a:spcPct val="30000"/>
                </a:spcBef>
              </a:pPr>
              <a:r>
                <a:rPr lang="en-US" sz="1200"/>
                <a:t>Access</a:t>
              </a:r>
            </a:p>
          </p:txBody>
        </p:sp>
        <p:sp>
          <p:nvSpPr>
            <p:cNvPr id="1724" name="Rectangle 41"/>
            <p:cNvSpPr>
              <a:spLocks noChangeArrowheads="1"/>
            </p:cNvSpPr>
            <p:nvPr/>
          </p:nvSpPr>
          <p:spPr bwMode="auto">
            <a:xfrm>
              <a:off x="909" y="3033"/>
              <a:ext cx="452" cy="202"/>
            </a:xfrm>
            <a:prstGeom prst="rect">
              <a:avLst/>
            </a:prstGeom>
            <a:noFill/>
            <a:ln w="12700">
              <a:noFill/>
              <a:miter lim="800000"/>
              <a:headEnd/>
              <a:tailEnd/>
            </a:ln>
          </p:spPr>
          <p:txBody>
            <a:bodyPr wrap="none" lIns="90488" tIns="44450" rIns="90488" bIns="44450">
              <a:spAutoFit/>
            </a:bodyPr>
            <a:lstStyle/>
            <a:p>
              <a:pPr>
                <a:lnSpc>
                  <a:spcPct val="95000"/>
                </a:lnSpc>
                <a:spcBef>
                  <a:spcPct val="30000"/>
                </a:spcBef>
              </a:pPr>
              <a:r>
                <a:rPr lang="en-US" sz="1200"/>
                <a:t>Metropolitan</a:t>
              </a:r>
            </a:p>
            <a:p>
              <a:pPr>
                <a:lnSpc>
                  <a:spcPct val="95000"/>
                </a:lnSpc>
                <a:spcBef>
                  <a:spcPct val="30000"/>
                </a:spcBef>
              </a:pPr>
              <a:r>
                <a:rPr lang="en-US" sz="1200"/>
                <a:t>Access</a:t>
              </a:r>
            </a:p>
          </p:txBody>
        </p:sp>
      </p:grpSp>
      <p:sp>
        <p:nvSpPr>
          <p:cNvPr id="425002" name="Freeform 42"/>
          <p:cNvSpPr>
            <a:spLocks/>
          </p:cNvSpPr>
          <p:nvPr/>
        </p:nvSpPr>
        <p:spPr bwMode="auto">
          <a:xfrm>
            <a:off x="681038" y="2241560"/>
            <a:ext cx="7288212" cy="2898775"/>
          </a:xfrm>
          <a:custGeom>
            <a:avLst/>
            <a:gdLst>
              <a:gd name="T0" fmla="*/ 0 w 3152"/>
              <a:gd name="T1" fmla="*/ 2147483647 h 1115"/>
              <a:gd name="T2" fmla="*/ 2147483647 w 3152"/>
              <a:gd name="T3" fmla="*/ 2147483647 h 1115"/>
              <a:gd name="T4" fmla="*/ 2147483647 w 3152"/>
              <a:gd name="T5" fmla="*/ 2147483647 h 1115"/>
              <a:gd name="T6" fmla="*/ 2147483647 w 3152"/>
              <a:gd name="T7" fmla="*/ 2147483647 h 1115"/>
              <a:gd name="T8" fmla="*/ 2147483647 w 3152"/>
              <a:gd name="T9" fmla="*/ 2147483647 h 1115"/>
              <a:gd name="T10" fmla="*/ 2147483647 w 3152"/>
              <a:gd name="T11" fmla="*/ 2147483647 h 1115"/>
              <a:gd name="T12" fmla="*/ 2147483647 w 3152"/>
              <a:gd name="T13" fmla="*/ 2147483647 h 1115"/>
              <a:gd name="T14" fmla="*/ 2147483647 w 3152"/>
              <a:gd name="T15" fmla="*/ 2147483647 h 1115"/>
              <a:gd name="T16" fmla="*/ 2147483647 w 3152"/>
              <a:gd name="T17" fmla="*/ 2147483647 h 1115"/>
              <a:gd name="T18" fmla="*/ 2147483647 w 3152"/>
              <a:gd name="T19" fmla="*/ 2147483647 h 1115"/>
              <a:gd name="T20" fmla="*/ 2147483647 w 3152"/>
              <a:gd name="T21" fmla="*/ 2147483647 h 1115"/>
              <a:gd name="T22" fmla="*/ 2147483647 w 3152"/>
              <a:gd name="T23" fmla="*/ 2147483647 h 1115"/>
              <a:gd name="T24" fmla="*/ 2147483647 w 3152"/>
              <a:gd name="T25" fmla="*/ 2147483647 h 1115"/>
              <a:gd name="T26" fmla="*/ 2147483647 w 3152"/>
              <a:gd name="T27" fmla="*/ 2147483647 h 1115"/>
              <a:gd name="T28" fmla="*/ 2147483647 w 3152"/>
              <a:gd name="T29" fmla="*/ 0 h 11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52"/>
              <a:gd name="T46" fmla="*/ 0 h 1115"/>
              <a:gd name="T47" fmla="*/ 3152 w 3152"/>
              <a:gd name="T48" fmla="*/ 1115 h 11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52" h="1115">
                <a:moveTo>
                  <a:pt x="0" y="696"/>
                </a:moveTo>
                <a:cubicBezTo>
                  <a:pt x="199" y="632"/>
                  <a:pt x="399" y="569"/>
                  <a:pt x="552" y="544"/>
                </a:cubicBezTo>
                <a:cubicBezTo>
                  <a:pt x="705" y="519"/>
                  <a:pt x="795" y="513"/>
                  <a:pt x="920" y="544"/>
                </a:cubicBezTo>
                <a:cubicBezTo>
                  <a:pt x="1045" y="575"/>
                  <a:pt x="1144" y="651"/>
                  <a:pt x="1304" y="728"/>
                </a:cubicBezTo>
                <a:cubicBezTo>
                  <a:pt x="1464" y="805"/>
                  <a:pt x="1688" y="945"/>
                  <a:pt x="1880" y="1008"/>
                </a:cubicBezTo>
                <a:cubicBezTo>
                  <a:pt x="2072" y="1071"/>
                  <a:pt x="2296" y="1093"/>
                  <a:pt x="2456" y="1104"/>
                </a:cubicBezTo>
                <a:cubicBezTo>
                  <a:pt x="2616" y="1115"/>
                  <a:pt x="2745" y="1096"/>
                  <a:pt x="2840" y="1072"/>
                </a:cubicBezTo>
                <a:cubicBezTo>
                  <a:pt x="2935" y="1048"/>
                  <a:pt x="2999" y="1012"/>
                  <a:pt x="3024" y="960"/>
                </a:cubicBezTo>
                <a:cubicBezTo>
                  <a:pt x="3049" y="908"/>
                  <a:pt x="3007" y="813"/>
                  <a:pt x="2992" y="760"/>
                </a:cubicBezTo>
                <a:cubicBezTo>
                  <a:pt x="2977" y="707"/>
                  <a:pt x="2947" y="673"/>
                  <a:pt x="2936" y="640"/>
                </a:cubicBezTo>
                <a:cubicBezTo>
                  <a:pt x="2925" y="607"/>
                  <a:pt x="2929" y="608"/>
                  <a:pt x="2928" y="560"/>
                </a:cubicBezTo>
                <a:cubicBezTo>
                  <a:pt x="2927" y="512"/>
                  <a:pt x="2916" y="415"/>
                  <a:pt x="2928" y="352"/>
                </a:cubicBezTo>
                <a:cubicBezTo>
                  <a:pt x="2940" y="289"/>
                  <a:pt x="2972" y="236"/>
                  <a:pt x="3000" y="184"/>
                </a:cubicBezTo>
                <a:cubicBezTo>
                  <a:pt x="3028" y="132"/>
                  <a:pt x="3071" y="71"/>
                  <a:pt x="3096" y="40"/>
                </a:cubicBezTo>
                <a:cubicBezTo>
                  <a:pt x="3121" y="9"/>
                  <a:pt x="3136" y="4"/>
                  <a:pt x="3152" y="0"/>
                </a:cubicBezTo>
              </a:path>
            </a:pathLst>
          </a:custGeom>
          <a:noFill/>
          <a:ln w="28575">
            <a:solidFill>
              <a:srgbClr val="009900"/>
            </a:solidFill>
            <a:round/>
            <a:headEnd/>
            <a:tailEnd/>
          </a:ln>
        </p:spPr>
        <p:txBody>
          <a:bodyPr/>
          <a:lstStyle/>
          <a:p>
            <a:endParaRPr lang="en-US"/>
          </a:p>
        </p:txBody>
      </p:sp>
      <p:sp>
        <p:nvSpPr>
          <p:cNvPr id="425003" name="Freeform 43"/>
          <p:cNvSpPr>
            <a:spLocks/>
          </p:cNvSpPr>
          <p:nvPr/>
        </p:nvSpPr>
        <p:spPr bwMode="auto">
          <a:xfrm>
            <a:off x="2422525" y="2703522"/>
            <a:ext cx="5389563" cy="2328863"/>
          </a:xfrm>
          <a:custGeom>
            <a:avLst/>
            <a:gdLst/>
            <a:ahLst/>
            <a:cxnLst>
              <a:cxn ang="0">
                <a:pos x="77" y="0"/>
              </a:cxn>
              <a:cxn ang="0">
                <a:pos x="5" y="48"/>
              </a:cxn>
              <a:cxn ang="0">
                <a:pos x="45" y="176"/>
              </a:cxn>
              <a:cxn ang="0">
                <a:pos x="245" y="248"/>
              </a:cxn>
              <a:cxn ang="0">
                <a:pos x="437" y="304"/>
              </a:cxn>
              <a:cxn ang="0">
                <a:pos x="685" y="376"/>
              </a:cxn>
              <a:cxn ang="0">
                <a:pos x="1197" y="664"/>
              </a:cxn>
              <a:cxn ang="0">
                <a:pos x="1421" y="768"/>
              </a:cxn>
              <a:cxn ang="0">
                <a:pos x="1717" y="856"/>
              </a:cxn>
              <a:cxn ang="0">
                <a:pos x="2133" y="888"/>
              </a:cxn>
              <a:cxn ang="0">
                <a:pos x="2309" y="888"/>
              </a:cxn>
              <a:cxn ang="0">
                <a:pos x="2261" y="848"/>
              </a:cxn>
              <a:cxn ang="0">
                <a:pos x="2053" y="808"/>
              </a:cxn>
              <a:cxn ang="0">
                <a:pos x="1893" y="744"/>
              </a:cxn>
              <a:cxn ang="0">
                <a:pos x="1749" y="704"/>
              </a:cxn>
              <a:cxn ang="0">
                <a:pos x="1685" y="592"/>
              </a:cxn>
              <a:cxn ang="0">
                <a:pos x="1725" y="528"/>
              </a:cxn>
            </a:cxnLst>
            <a:rect l="0" t="0" r="r" b="b"/>
            <a:pathLst>
              <a:path w="2330" h="895">
                <a:moveTo>
                  <a:pt x="77" y="0"/>
                </a:moveTo>
                <a:cubicBezTo>
                  <a:pt x="43" y="9"/>
                  <a:pt x="10" y="19"/>
                  <a:pt x="5" y="48"/>
                </a:cubicBezTo>
                <a:cubicBezTo>
                  <a:pt x="0" y="77"/>
                  <a:pt x="5" y="143"/>
                  <a:pt x="45" y="176"/>
                </a:cubicBezTo>
                <a:cubicBezTo>
                  <a:pt x="85" y="209"/>
                  <a:pt x="180" y="227"/>
                  <a:pt x="245" y="248"/>
                </a:cubicBezTo>
                <a:cubicBezTo>
                  <a:pt x="310" y="269"/>
                  <a:pt x="364" y="283"/>
                  <a:pt x="437" y="304"/>
                </a:cubicBezTo>
                <a:cubicBezTo>
                  <a:pt x="510" y="325"/>
                  <a:pt x="558" y="316"/>
                  <a:pt x="685" y="376"/>
                </a:cubicBezTo>
                <a:cubicBezTo>
                  <a:pt x="812" y="436"/>
                  <a:pt x="1074" y="599"/>
                  <a:pt x="1197" y="664"/>
                </a:cubicBezTo>
                <a:cubicBezTo>
                  <a:pt x="1320" y="729"/>
                  <a:pt x="1334" y="736"/>
                  <a:pt x="1421" y="768"/>
                </a:cubicBezTo>
                <a:cubicBezTo>
                  <a:pt x="1508" y="800"/>
                  <a:pt x="1598" y="836"/>
                  <a:pt x="1717" y="856"/>
                </a:cubicBezTo>
                <a:cubicBezTo>
                  <a:pt x="1836" y="876"/>
                  <a:pt x="2034" y="883"/>
                  <a:pt x="2133" y="888"/>
                </a:cubicBezTo>
                <a:cubicBezTo>
                  <a:pt x="2232" y="893"/>
                  <a:pt x="2288" y="895"/>
                  <a:pt x="2309" y="888"/>
                </a:cubicBezTo>
                <a:cubicBezTo>
                  <a:pt x="2330" y="881"/>
                  <a:pt x="2304" y="861"/>
                  <a:pt x="2261" y="848"/>
                </a:cubicBezTo>
                <a:cubicBezTo>
                  <a:pt x="2218" y="835"/>
                  <a:pt x="2114" y="825"/>
                  <a:pt x="2053" y="808"/>
                </a:cubicBezTo>
                <a:cubicBezTo>
                  <a:pt x="1992" y="791"/>
                  <a:pt x="1944" y="761"/>
                  <a:pt x="1893" y="744"/>
                </a:cubicBezTo>
                <a:cubicBezTo>
                  <a:pt x="1842" y="727"/>
                  <a:pt x="1784" y="729"/>
                  <a:pt x="1749" y="704"/>
                </a:cubicBezTo>
                <a:cubicBezTo>
                  <a:pt x="1714" y="679"/>
                  <a:pt x="1689" y="621"/>
                  <a:pt x="1685" y="592"/>
                </a:cubicBezTo>
                <a:cubicBezTo>
                  <a:pt x="1681" y="563"/>
                  <a:pt x="1703" y="545"/>
                  <a:pt x="1725" y="528"/>
                </a:cubicBezTo>
              </a:path>
            </a:pathLst>
          </a:custGeom>
          <a:noFill/>
          <a:ln w="12700">
            <a:noFill/>
            <a:round/>
            <a:headEnd/>
            <a:tailEnd/>
          </a:ln>
          <a:effectLst>
            <a:outerShdw dist="53882" dir="2700000" algn="ctr" rotWithShape="0">
              <a:schemeClr val="tx1"/>
            </a:outerShdw>
          </a:effectLst>
        </p:spPr>
        <p:txBody>
          <a:bodyPr/>
          <a:lstStyle/>
          <a:p>
            <a:pPr>
              <a:defRPr/>
            </a:pPr>
            <a:endParaRPr lang="en-US">
              <a:latin typeface="Arial" pitchFamily="34" charset="0"/>
              <a:ea typeface="MS PGothic" pitchFamily="34" charset="-128"/>
            </a:endParaRPr>
          </a:p>
        </p:txBody>
      </p:sp>
      <p:sp>
        <p:nvSpPr>
          <p:cNvPr id="425004" name="Freeform 44"/>
          <p:cNvSpPr>
            <a:spLocks/>
          </p:cNvSpPr>
          <p:nvPr/>
        </p:nvSpPr>
        <p:spPr bwMode="auto">
          <a:xfrm>
            <a:off x="1525588" y="1482735"/>
            <a:ext cx="5556250" cy="3530600"/>
          </a:xfrm>
          <a:custGeom>
            <a:avLst/>
            <a:gdLst>
              <a:gd name="T0" fmla="*/ 2147483647 w 2402"/>
              <a:gd name="T1" fmla="*/ 2147483647 h 1357"/>
              <a:gd name="T2" fmla="*/ 2147483647 w 2402"/>
              <a:gd name="T3" fmla="*/ 2147483647 h 1357"/>
              <a:gd name="T4" fmla="*/ 2147483647 w 2402"/>
              <a:gd name="T5" fmla="*/ 2147483647 h 1357"/>
              <a:gd name="T6" fmla="*/ 2147483647 w 2402"/>
              <a:gd name="T7" fmla="*/ 2147483647 h 1357"/>
              <a:gd name="T8" fmla="*/ 2147483647 w 2402"/>
              <a:gd name="T9" fmla="*/ 2147483647 h 1357"/>
              <a:gd name="T10" fmla="*/ 2147483647 w 2402"/>
              <a:gd name="T11" fmla="*/ 2147483647 h 1357"/>
              <a:gd name="T12" fmla="*/ 2147483647 w 2402"/>
              <a:gd name="T13" fmla="*/ 2147483647 h 1357"/>
              <a:gd name="T14" fmla="*/ 2147483647 w 2402"/>
              <a:gd name="T15" fmla="*/ 2147483647 h 1357"/>
              <a:gd name="T16" fmla="*/ 2147483647 w 2402"/>
              <a:gd name="T17" fmla="*/ 2147483647 h 1357"/>
              <a:gd name="T18" fmla="*/ 2147483647 w 2402"/>
              <a:gd name="T19" fmla="*/ 2147483647 h 1357"/>
              <a:gd name="T20" fmla="*/ 2147483647 w 2402"/>
              <a:gd name="T21" fmla="*/ 2147483647 h 1357"/>
              <a:gd name="T22" fmla="*/ 2147483647 w 2402"/>
              <a:gd name="T23" fmla="*/ 2147483647 h 1357"/>
              <a:gd name="T24" fmla="*/ 2147483647 w 2402"/>
              <a:gd name="T25" fmla="*/ 2147483647 h 1357"/>
              <a:gd name="T26" fmla="*/ 2147483647 w 2402"/>
              <a:gd name="T27" fmla="*/ 2147483647 h 1357"/>
              <a:gd name="T28" fmla="*/ 2147483647 w 2402"/>
              <a:gd name="T29" fmla="*/ 2147483647 h 1357"/>
              <a:gd name="T30" fmla="*/ 2147483647 w 2402"/>
              <a:gd name="T31" fmla="*/ 2147483647 h 1357"/>
              <a:gd name="T32" fmla="*/ 2147483647 w 2402"/>
              <a:gd name="T33" fmla="*/ 2147483647 h 1357"/>
              <a:gd name="T34" fmla="*/ 2147483647 w 2402"/>
              <a:gd name="T35" fmla="*/ 2147483647 h 1357"/>
              <a:gd name="T36" fmla="*/ 2147483647 w 2402"/>
              <a:gd name="T37" fmla="*/ 2147483647 h 1357"/>
              <a:gd name="T38" fmla="*/ 2147483647 w 2402"/>
              <a:gd name="T39" fmla="*/ 2147483647 h 1357"/>
              <a:gd name="T40" fmla="*/ 2147483647 w 2402"/>
              <a:gd name="T41" fmla="*/ 2147483647 h 1357"/>
              <a:gd name="T42" fmla="*/ 2147483647 w 2402"/>
              <a:gd name="T43" fmla="*/ 2147483647 h 1357"/>
              <a:gd name="T44" fmla="*/ 2147483647 w 2402"/>
              <a:gd name="T45" fmla="*/ 2147483647 h 1357"/>
              <a:gd name="T46" fmla="*/ 2147483647 w 2402"/>
              <a:gd name="T47" fmla="*/ 2147483647 h 1357"/>
              <a:gd name="T48" fmla="*/ 2147483647 w 2402"/>
              <a:gd name="T49" fmla="*/ 0 h 13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02"/>
              <a:gd name="T76" fmla="*/ 0 h 1357"/>
              <a:gd name="T77" fmla="*/ 2402 w 2402"/>
              <a:gd name="T78" fmla="*/ 1357 h 13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02" h="1357">
                <a:moveTo>
                  <a:pt x="69" y="432"/>
                </a:moveTo>
                <a:cubicBezTo>
                  <a:pt x="37" y="463"/>
                  <a:pt x="6" y="494"/>
                  <a:pt x="3" y="528"/>
                </a:cubicBezTo>
                <a:cubicBezTo>
                  <a:pt x="0" y="562"/>
                  <a:pt x="0" y="603"/>
                  <a:pt x="51" y="636"/>
                </a:cubicBezTo>
                <a:cubicBezTo>
                  <a:pt x="102" y="669"/>
                  <a:pt x="236" y="702"/>
                  <a:pt x="309" y="726"/>
                </a:cubicBezTo>
                <a:cubicBezTo>
                  <a:pt x="382" y="750"/>
                  <a:pt x="423" y="760"/>
                  <a:pt x="489" y="780"/>
                </a:cubicBezTo>
                <a:cubicBezTo>
                  <a:pt x="555" y="800"/>
                  <a:pt x="615" y="804"/>
                  <a:pt x="705" y="846"/>
                </a:cubicBezTo>
                <a:cubicBezTo>
                  <a:pt x="795" y="888"/>
                  <a:pt x="913" y="971"/>
                  <a:pt x="1029" y="1032"/>
                </a:cubicBezTo>
                <a:cubicBezTo>
                  <a:pt x="1145" y="1093"/>
                  <a:pt x="1289" y="1166"/>
                  <a:pt x="1401" y="1212"/>
                </a:cubicBezTo>
                <a:cubicBezTo>
                  <a:pt x="1513" y="1258"/>
                  <a:pt x="1589" y="1285"/>
                  <a:pt x="1701" y="1308"/>
                </a:cubicBezTo>
                <a:cubicBezTo>
                  <a:pt x="1813" y="1331"/>
                  <a:pt x="1974" y="1343"/>
                  <a:pt x="2073" y="1350"/>
                </a:cubicBezTo>
                <a:cubicBezTo>
                  <a:pt x="2172" y="1357"/>
                  <a:pt x="2241" y="1357"/>
                  <a:pt x="2295" y="1350"/>
                </a:cubicBezTo>
                <a:cubicBezTo>
                  <a:pt x="2349" y="1343"/>
                  <a:pt x="2392" y="1321"/>
                  <a:pt x="2397" y="1308"/>
                </a:cubicBezTo>
                <a:cubicBezTo>
                  <a:pt x="2402" y="1295"/>
                  <a:pt x="2354" y="1277"/>
                  <a:pt x="2325" y="1272"/>
                </a:cubicBezTo>
                <a:cubicBezTo>
                  <a:pt x="2296" y="1267"/>
                  <a:pt x="2286" y="1289"/>
                  <a:pt x="2223" y="1278"/>
                </a:cubicBezTo>
                <a:cubicBezTo>
                  <a:pt x="2160" y="1267"/>
                  <a:pt x="2039" y="1240"/>
                  <a:pt x="1947" y="1206"/>
                </a:cubicBezTo>
                <a:cubicBezTo>
                  <a:pt x="1855" y="1172"/>
                  <a:pt x="1748" y="1123"/>
                  <a:pt x="1671" y="1074"/>
                </a:cubicBezTo>
                <a:cubicBezTo>
                  <a:pt x="1594" y="1025"/>
                  <a:pt x="1536" y="963"/>
                  <a:pt x="1485" y="912"/>
                </a:cubicBezTo>
                <a:cubicBezTo>
                  <a:pt x="1434" y="861"/>
                  <a:pt x="1391" y="815"/>
                  <a:pt x="1365" y="768"/>
                </a:cubicBezTo>
                <a:cubicBezTo>
                  <a:pt x="1339" y="721"/>
                  <a:pt x="1327" y="670"/>
                  <a:pt x="1329" y="630"/>
                </a:cubicBezTo>
                <a:cubicBezTo>
                  <a:pt x="1331" y="590"/>
                  <a:pt x="1345" y="563"/>
                  <a:pt x="1377" y="528"/>
                </a:cubicBezTo>
                <a:cubicBezTo>
                  <a:pt x="1409" y="493"/>
                  <a:pt x="1481" y="455"/>
                  <a:pt x="1521" y="420"/>
                </a:cubicBezTo>
                <a:cubicBezTo>
                  <a:pt x="1561" y="385"/>
                  <a:pt x="1601" y="358"/>
                  <a:pt x="1617" y="318"/>
                </a:cubicBezTo>
                <a:cubicBezTo>
                  <a:pt x="1633" y="278"/>
                  <a:pt x="1645" y="225"/>
                  <a:pt x="1617" y="180"/>
                </a:cubicBezTo>
                <a:cubicBezTo>
                  <a:pt x="1589" y="135"/>
                  <a:pt x="1517" y="78"/>
                  <a:pt x="1449" y="48"/>
                </a:cubicBezTo>
                <a:cubicBezTo>
                  <a:pt x="1381" y="18"/>
                  <a:pt x="1295" y="9"/>
                  <a:pt x="1209" y="0"/>
                </a:cubicBezTo>
              </a:path>
            </a:pathLst>
          </a:custGeom>
          <a:noFill/>
          <a:ln w="28575">
            <a:solidFill>
              <a:srgbClr val="6600FF"/>
            </a:solidFill>
            <a:round/>
            <a:headEnd/>
            <a:tailEnd/>
          </a:ln>
        </p:spPr>
        <p:txBody>
          <a:bodyPr/>
          <a:lstStyle/>
          <a:p>
            <a:endParaRPr lang="en-US"/>
          </a:p>
        </p:txBody>
      </p:sp>
      <p:sp>
        <p:nvSpPr>
          <p:cNvPr id="1039" name="Rectangle 694"/>
          <p:cNvSpPr>
            <a:spLocks noGrp="1" noChangeArrowheads="1"/>
          </p:cNvSpPr>
          <p:nvPr>
            <p:ph type="title"/>
          </p:nvPr>
        </p:nvSpPr>
        <p:spPr>
          <a:xfrm>
            <a:off x="622198" y="184666"/>
            <a:ext cx="7793038" cy="461665"/>
          </a:xfrm>
        </p:spPr>
        <p:txBody>
          <a:bodyPr/>
          <a:lstStyle/>
          <a:p>
            <a:r>
              <a:rPr lang="en-US" sz="2400" dirty="0" smtClean="0"/>
              <a:t>Software-Defined Elastic Optical Networking</a:t>
            </a:r>
          </a:p>
        </p:txBody>
      </p:sp>
      <p:sp>
        <p:nvSpPr>
          <p:cNvPr id="1040" name="TextBox 703"/>
          <p:cNvSpPr txBox="1">
            <a:spLocks noChangeArrowheads="1"/>
          </p:cNvSpPr>
          <p:nvPr/>
        </p:nvSpPr>
        <p:spPr bwMode="auto">
          <a:xfrm>
            <a:off x="1609725" y="3808422"/>
            <a:ext cx="2159630" cy="369332"/>
          </a:xfrm>
          <a:prstGeom prst="rect">
            <a:avLst/>
          </a:prstGeom>
          <a:noFill/>
          <a:ln w="9525">
            <a:noFill/>
            <a:miter lim="800000"/>
            <a:headEnd/>
            <a:tailEnd/>
          </a:ln>
        </p:spPr>
        <p:txBody>
          <a:bodyPr wrap="none">
            <a:spAutoFit/>
          </a:bodyPr>
          <a:lstStyle/>
          <a:p>
            <a:r>
              <a:rPr lang="en-US" sz="1800" dirty="0" smtClean="0">
                <a:solidFill>
                  <a:srgbClr val="0000FF"/>
                </a:solidFill>
              </a:rPr>
              <a:t>Flex band </a:t>
            </a:r>
            <a:r>
              <a:rPr lang="en-US" sz="1800" dirty="0" err="1" smtClean="0">
                <a:solidFill>
                  <a:srgbClr val="0000FF"/>
                </a:solidFill>
              </a:rPr>
              <a:t>Trx</a:t>
            </a:r>
            <a:r>
              <a:rPr lang="en-US" sz="1800" dirty="0" smtClean="0">
                <a:solidFill>
                  <a:srgbClr val="0000FF"/>
                </a:solidFill>
              </a:rPr>
              <a:t>/</a:t>
            </a:r>
            <a:r>
              <a:rPr lang="en-US" sz="1800" dirty="0" err="1" smtClean="0">
                <a:solidFill>
                  <a:srgbClr val="0000FF"/>
                </a:solidFill>
              </a:rPr>
              <a:t>Rcv</a:t>
            </a:r>
            <a:endParaRPr lang="en-US" sz="1800" dirty="0">
              <a:solidFill>
                <a:srgbClr val="0000FF"/>
              </a:solidFill>
            </a:endParaRPr>
          </a:p>
        </p:txBody>
      </p:sp>
      <p:sp>
        <p:nvSpPr>
          <p:cNvPr id="1041" name="TextBox 704"/>
          <p:cNvSpPr txBox="1">
            <a:spLocks noChangeArrowheads="1"/>
          </p:cNvSpPr>
          <p:nvPr/>
        </p:nvSpPr>
        <p:spPr bwMode="auto">
          <a:xfrm>
            <a:off x="6524625" y="5151447"/>
            <a:ext cx="2044214" cy="369332"/>
          </a:xfrm>
          <a:prstGeom prst="rect">
            <a:avLst/>
          </a:prstGeom>
          <a:noFill/>
          <a:ln w="9525">
            <a:noFill/>
            <a:miter lim="800000"/>
            <a:headEnd/>
            <a:tailEnd/>
          </a:ln>
        </p:spPr>
        <p:txBody>
          <a:bodyPr wrap="none">
            <a:spAutoFit/>
          </a:bodyPr>
          <a:lstStyle/>
          <a:p>
            <a:r>
              <a:rPr lang="en-US" sz="1800" dirty="0" smtClean="0">
                <a:solidFill>
                  <a:srgbClr val="0000FF"/>
                </a:solidFill>
              </a:rPr>
              <a:t>Flex band </a:t>
            </a:r>
            <a:r>
              <a:rPr lang="en-US" sz="1800" dirty="0" err="1">
                <a:solidFill>
                  <a:srgbClr val="0000FF"/>
                </a:solidFill>
              </a:rPr>
              <a:t>Trx</a:t>
            </a:r>
            <a:r>
              <a:rPr lang="en-US" sz="1800" dirty="0">
                <a:solidFill>
                  <a:srgbClr val="0000FF"/>
                </a:solidFill>
              </a:rPr>
              <a:t>/</a:t>
            </a:r>
            <a:r>
              <a:rPr lang="en-US" sz="1800" dirty="0" err="1">
                <a:solidFill>
                  <a:srgbClr val="0000FF"/>
                </a:solidFill>
              </a:rPr>
              <a:t>Rcv</a:t>
            </a:r>
            <a:endParaRPr lang="en-US" sz="1800" dirty="0">
              <a:solidFill>
                <a:srgbClr val="0000FF"/>
              </a:solidFill>
            </a:endParaRPr>
          </a:p>
        </p:txBody>
      </p:sp>
      <p:sp>
        <p:nvSpPr>
          <p:cNvPr id="1042" name="TextBox 706"/>
          <p:cNvSpPr txBox="1">
            <a:spLocks noChangeArrowheads="1"/>
          </p:cNvSpPr>
          <p:nvPr/>
        </p:nvSpPr>
        <p:spPr bwMode="auto">
          <a:xfrm>
            <a:off x="3499359" y="2937660"/>
            <a:ext cx="1466850" cy="738664"/>
          </a:xfrm>
          <a:prstGeom prst="rect">
            <a:avLst/>
          </a:prstGeom>
          <a:noFill/>
          <a:ln w="9525">
            <a:noFill/>
            <a:miter lim="800000"/>
            <a:headEnd/>
            <a:tailEnd/>
          </a:ln>
        </p:spPr>
        <p:txBody>
          <a:bodyPr>
            <a:spAutoFit/>
          </a:bodyPr>
          <a:lstStyle/>
          <a:p>
            <a:r>
              <a:rPr lang="en-US" sz="1400" dirty="0" smtClean="0">
                <a:solidFill>
                  <a:srgbClr val="0000FF"/>
                </a:solidFill>
              </a:rPr>
              <a:t>Flex Bandwidth Add/Drop</a:t>
            </a:r>
            <a:endParaRPr lang="en-US" sz="1400" dirty="0">
              <a:solidFill>
                <a:srgbClr val="0000FF"/>
              </a:solidFill>
            </a:endParaRPr>
          </a:p>
        </p:txBody>
      </p:sp>
      <p:sp>
        <p:nvSpPr>
          <p:cNvPr id="1043" name="TextBox 707"/>
          <p:cNvSpPr txBox="1">
            <a:spLocks noChangeArrowheads="1"/>
          </p:cNvSpPr>
          <p:nvPr/>
        </p:nvSpPr>
        <p:spPr bwMode="auto">
          <a:xfrm>
            <a:off x="152400" y="1903422"/>
            <a:ext cx="1466850" cy="523220"/>
          </a:xfrm>
          <a:prstGeom prst="rect">
            <a:avLst/>
          </a:prstGeom>
          <a:noFill/>
          <a:ln w="9525">
            <a:noFill/>
            <a:miter lim="800000"/>
            <a:headEnd/>
            <a:tailEnd/>
          </a:ln>
        </p:spPr>
        <p:txBody>
          <a:bodyPr>
            <a:spAutoFit/>
          </a:bodyPr>
          <a:lstStyle/>
          <a:p>
            <a:r>
              <a:rPr lang="en-US" sz="1400" dirty="0" smtClean="0">
                <a:solidFill>
                  <a:srgbClr val="0000FF"/>
                </a:solidFill>
              </a:rPr>
              <a:t>Flex band Add/Drop</a:t>
            </a:r>
            <a:endParaRPr lang="en-US" sz="1400" dirty="0">
              <a:solidFill>
                <a:srgbClr val="0000FF"/>
              </a:solidFill>
            </a:endParaRPr>
          </a:p>
        </p:txBody>
      </p:sp>
      <p:sp>
        <p:nvSpPr>
          <p:cNvPr id="1044" name="TextBox 708"/>
          <p:cNvSpPr txBox="1">
            <a:spLocks noChangeArrowheads="1"/>
          </p:cNvSpPr>
          <p:nvPr/>
        </p:nvSpPr>
        <p:spPr bwMode="auto">
          <a:xfrm>
            <a:off x="7677150" y="3124200"/>
            <a:ext cx="1466850" cy="738664"/>
          </a:xfrm>
          <a:prstGeom prst="rect">
            <a:avLst/>
          </a:prstGeom>
          <a:noFill/>
          <a:ln w="9525">
            <a:noFill/>
            <a:miter lim="800000"/>
            <a:headEnd/>
            <a:tailEnd/>
          </a:ln>
        </p:spPr>
        <p:txBody>
          <a:bodyPr>
            <a:spAutoFit/>
          </a:bodyPr>
          <a:lstStyle/>
          <a:p>
            <a:r>
              <a:rPr lang="en-US" sz="1400" dirty="0" smtClean="0">
                <a:solidFill>
                  <a:srgbClr val="0000FF"/>
                </a:solidFill>
              </a:rPr>
              <a:t>Flex bandwidth</a:t>
            </a:r>
          </a:p>
          <a:p>
            <a:r>
              <a:rPr lang="en-US" sz="1400" dirty="0" smtClean="0">
                <a:solidFill>
                  <a:srgbClr val="0000FF"/>
                </a:solidFill>
              </a:rPr>
              <a:t>Add/Drop</a:t>
            </a:r>
            <a:endParaRPr lang="en-US" sz="1400" dirty="0">
              <a:solidFill>
                <a:srgbClr val="0000FF"/>
              </a:solidFill>
            </a:endParaRPr>
          </a:p>
        </p:txBody>
      </p:sp>
      <p:pic>
        <p:nvPicPr>
          <p:cNvPr id="698370" name="Object 23"/>
          <p:cNvPicPr>
            <a:picLocks noChangeArrowheads="1"/>
          </p:cNvPicPr>
          <p:nvPr/>
        </p:nvPicPr>
        <p:blipFill>
          <a:blip r:embed="rId4" cstate="print"/>
          <a:srcRect/>
          <a:stretch>
            <a:fillRect/>
          </a:stretch>
        </p:blipFill>
        <p:spPr bwMode="auto">
          <a:xfrm>
            <a:off x="5213350" y="2611447"/>
            <a:ext cx="1966913" cy="2049463"/>
          </a:xfrm>
          <a:prstGeom prst="rect">
            <a:avLst/>
          </a:prstGeom>
          <a:noFill/>
          <a:ln w="12700">
            <a:miter lim="800000"/>
            <a:headEnd/>
            <a:tailEnd/>
          </a:ln>
          <a:effectLst/>
        </p:spPr>
      </p:pic>
      <p:pic>
        <p:nvPicPr>
          <p:cNvPr id="698371" name="Object 24"/>
          <p:cNvPicPr>
            <a:picLocks noChangeArrowheads="1"/>
          </p:cNvPicPr>
          <p:nvPr/>
        </p:nvPicPr>
        <p:blipFill>
          <a:blip r:embed="rId5" cstate="print"/>
          <a:srcRect/>
          <a:stretch>
            <a:fillRect/>
          </a:stretch>
        </p:blipFill>
        <p:spPr bwMode="auto">
          <a:xfrm>
            <a:off x="1239838" y="1582747"/>
            <a:ext cx="1477962" cy="1531938"/>
          </a:xfrm>
          <a:prstGeom prst="rect">
            <a:avLst/>
          </a:prstGeom>
          <a:noFill/>
          <a:ln w="12700">
            <a:miter lim="800000"/>
            <a:headEnd/>
            <a:tailEnd/>
          </a:ln>
          <a:effectLst/>
        </p:spPr>
      </p:pic>
      <p:pic>
        <p:nvPicPr>
          <p:cNvPr id="698372" name="Object 27"/>
          <p:cNvPicPr>
            <a:picLocks noChangeArrowheads="1"/>
          </p:cNvPicPr>
          <p:nvPr/>
        </p:nvPicPr>
        <p:blipFill>
          <a:blip r:embed="rId6" cstate="print"/>
          <a:srcRect/>
          <a:stretch>
            <a:fillRect/>
          </a:stretch>
        </p:blipFill>
        <p:spPr bwMode="auto">
          <a:xfrm>
            <a:off x="3349625" y="1997085"/>
            <a:ext cx="1117600" cy="441325"/>
          </a:xfrm>
          <a:prstGeom prst="rect">
            <a:avLst/>
          </a:prstGeom>
          <a:noFill/>
          <a:ln w="12700">
            <a:miter lim="800000"/>
            <a:headEnd/>
            <a:tailEnd/>
          </a:ln>
          <a:effectLst/>
        </p:spPr>
      </p:pic>
      <p:pic>
        <p:nvPicPr>
          <p:cNvPr id="698373" name="Object 28"/>
          <p:cNvPicPr>
            <a:picLocks noChangeArrowheads="1"/>
          </p:cNvPicPr>
          <p:nvPr/>
        </p:nvPicPr>
        <p:blipFill>
          <a:blip r:embed="rId7" cstate="print"/>
          <a:srcRect/>
          <a:stretch>
            <a:fillRect/>
          </a:stretch>
        </p:blipFill>
        <p:spPr bwMode="auto">
          <a:xfrm>
            <a:off x="6826250" y="1754197"/>
            <a:ext cx="687388" cy="458788"/>
          </a:xfrm>
          <a:prstGeom prst="rect">
            <a:avLst/>
          </a:prstGeom>
          <a:noFill/>
          <a:ln w="12700">
            <a:miter lim="800000"/>
            <a:headEnd/>
            <a:tailEnd/>
          </a:ln>
          <a:effectLst/>
        </p:spPr>
      </p:pic>
      <p:pic>
        <p:nvPicPr>
          <p:cNvPr id="698374" name="Object 29"/>
          <p:cNvPicPr>
            <a:picLocks noChangeArrowheads="1"/>
          </p:cNvPicPr>
          <p:nvPr/>
        </p:nvPicPr>
        <p:blipFill>
          <a:blip r:embed="rId8" cstate="print"/>
          <a:srcRect/>
          <a:stretch>
            <a:fillRect/>
          </a:stretch>
        </p:blipFill>
        <p:spPr bwMode="auto">
          <a:xfrm>
            <a:off x="7666038" y="1884372"/>
            <a:ext cx="687387" cy="458788"/>
          </a:xfrm>
          <a:prstGeom prst="rect">
            <a:avLst/>
          </a:prstGeom>
          <a:noFill/>
          <a:ln w="12700">
            <a:miter lim="800000"/>
            <a:headEnd/>
            <a:tailEnd/>
          </a:ln>
          <a:effectLst/>
        </p:spPr>
      </p:pic>
      <p:pic>
        <p:nvPicPr>
          <p:cNvPr id="698375" name="Object 30"/>
          <p:cNvPicPr>
            <a:picLocks noChangeArrowheads="1"/>
          </p:cNvPicPr>
          <p:nvPr/>
        </p:nvPicPr>
        <p:blipFill>
          <a:blip r:embed="rId9" cstate="print"/>
          <a:srcRect/>
          <a:stretch>
            <a:fillRect/>
          </a:stretch>
        </p:blipFill>
        <p:spPr bwMode="auto">
          <a:xfrm>
            <a:off x="5988050" y="1627197"/>
            <a:ext cx="685800" cy="458788"/>
          </a:xfrm>
          <a:prstGeom prst="rect">
            <a:avLst/>
          </a:prstGeom>
          <a:noFill/>
          <a:ln w="12700">
            <a:miter lim="800000"/>
            <a:headEnd/>
            <a:tailEnd/>
          </a:ln>
          <a:effectLst/>
        </p:spPr>
      </p:pic>
      <p:pic>
        <p:nvPicPr>
          <p:cNvPr id="698376" name="Object 35"/>
          <p:cNvPicPr>
            <a:picLocks noChangeArrowheads="1"/>
          </p:cNvPicPr>
          <p:nvPr/>
        </p:nvPicPr>
        <p:blipFill>
          <a:blip r:embed="rId10" cstate="print"/>
          <a:srcRect/>
          <a:stretch>
            <a:fillRect/>
          </a:stretch>
        </p:blipFill>
        <p:spPr bwMode="auto">
          <a:xfrm>
            <a:off x="3497263" y="1260485"/>
            <a:ext cx="952500" cy="585787"/>
          </a:xfrm>
          <a:prstGeom prst="rect">
            <a:avLst/>
          </a:prstGeom>
          <a:noFill/>
          <a:ln w="12700">
            <a:miter lim="800000"/>
            <a:headEnd/>
            <a:tailEnd/>
          </a:ln>
          <a:effectLst/>
        </p:spPr>
      </p:pic>
      <p:pic>
        <p:nvPicPr>
          <p:cNvPr id="698377" name="Object 36"/>
          <p:cNvPicPr>
            <a:picLocks noChangeArrowheads="1"/>
          </p:cNvPicPr>
          <p:nvPr/>
        </p:nvPicPr>
        <p:blipFill>
          <a:blip r:embed="rId11" cstate="print"/>
          <a:srcRect/>
          <a:stretch>
            <a:fillRect/>
          </a:stretch>
        </p:blipFill>
        <p:spPr bwMode="auto">
          <a:xfrm>
            <a:off x="4564063" y="1625610"/>
            <a:ext cx="1133475" cy="466725"/>
          </a:xfrm>
          <a:prstGeom prst="rect">
            <a:avLst/>
          </a:prstGeom>
          <a:noFill/>
          <a:ln w="12700">
            <a:miter lim="800000"/>
            <a:headEnd/>
            <a:tailEnd/>
          </a:ln>
          <a:effectLst/>
        </p:spPr>
      </p:pic>
      <p:sp>
        <p:nvSpPr>
          <p:cNvPr id="708" name="Isosceles Triangle 707"/>
          <p:cNvSpPr/>
          <p:nvPr/>
        </p:nvSpPr>
        <p:spPr bwMode="auto">
          <a:xfrm rot="6780000">
            <a:off x="3897087" y="4100550"/>
            <a:ext cx="290286" cy="420915"/>
          </a:xfrm>
          <a:prstGeom prst="triangle">
            <a:avLst/>
          </a:prstGeom>
          <a:solidFill>
            <a:srgbClr val="FFC000"/>
          </a:solid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09" name="Isosceles Triangle 708"/>
          <p:cNvSpPr/>
          <p:nvPr/>
        </p:nvSpPr>
        <p:spPr bwMode="auto">
          <a:xfrm rot="5880000">
            <a:off x="5796408" y="4677753"/>
            <a:ext cx="366960" cy="672525"/>
          </a:xfrm>
          <a:prstGeom prst="triangle">
            <a:avLst/>
          </a:prstGeom>
          <a:solidFill>
            <a:srgbClr val="FFC000"/>
          </a:solid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771"/>
          <p:cNvGrpSpPr/>
          <p:nvPr/>
        </p:nvGrpSpPr>
        <p:grpSpPr>
          <a:xfrm>
            <a:off x="770694" y="4946888"/>
            <a:ext cx="3509561" cy="1377712"/>
            <a:chOff x="1162451" y="4458503"/>
            <a:chExt cx="3744829" cy="1470069"/>
          </a:xfrm>
        </p:grpSpPr>
        <p:pic>
          <p:nvPicPr>
            <p:cNvPr id="768" name="Picture 767" descr="DWDM Networks.png"/>
            <p:cNvPicPr>
              <a:picLocks noChangeAspect="1"/>
            </p:cNvPicPr>
            <p:nvPr/>
          </p:nvPicPr>
          <p:blipFill>
            <a:blip r:embed="rId12" cstate="print"/>
            <a:srcRect l="21621" t="32467" r="19414" b="38312"/>
            <a:stretch>
              <a:fillRect/>
            </a:stretch>
          </p:blipFill>
          <p:spPr>
            <a:xfrm>
              <a:off x="1162451" y="4458503"/>
              <a:ext cx="3744829" cy="1123449"/>
            </a:xfrm>
            <a:prstGeom prst="rect">
              <a:avLst/>
            </a:prstGeom>
          </p:spPr>
        </p:pic>
        <p:sp>
          <p:nvSpPr>
            <p:cNvPr id="771" name="TextBox 770"/>
            <p:cNvSpPr txBox="1"/>
            <p:nvPr/>
          </p:nvSpPr>
          <p:spPr>
            <a:xfrm>
              <a:off x="1920240" y="5501640"/>
              <a:ext cx="2978257" cy="426932"/>
            </a:xfrm>
            <a:prstGeom prst="rect">
              <a:avLst/>
            </a:prstGeom>
            <a:noFill/>
          </p:spPr>
          <p:txBody>
            <a:bodyPr wrap="none" rtlCol="0">
              <a:spAutoFit/>
            </a:bodyPr>
            <a:lstStyle/>
            <a:p>
              <a:r>
                <a:rPr lang="en-US" sz="2000" b="1" dirty="0" smtClean="0"/>
                <a:t>Rigid Frequency Grid</a:t>
              </a:r>
              <a:endParaRPr lang="en-US" sz="2000" b="1" dirty="0"/>
            </a:p>
          </p:txBody>
        </p:sp>
      </p:grpSp>
      <p:pic>
        <p:nvPicPr>
          <p:cNvPr id="4" name="Picture 3"/>
          <p:cNvPicPr>
            <a:picLocks noChangeAspect="1"/>
          </p:cNvPicPr>
          <p:nvPr/>
        </p:nvPicPr>
        <p:blipFill>
          <a:blip r:embed="rId13" cstate="print"/>
          <a:stretch>
            <a:fillRect/>
          </a:stretch>
        </p:blipFill>
        <p:spPr>
          <a:xfrm>
            <a:off x="619648" y="4839891"/>
            <a:ext cx="4154294" cy="1478257"/>
          </a:xfrm>
          <a:prstGeom prst="rect">
            <a:avLst/>
          </a:prstGeom>
        </p:spPr>
      </p:pic>
    </p:spTree>
    <p:extLst>
      <p:ext uri="{BB962C8B-B14F-4D97-AF65-F5344CB8AC3E}">
        <p14:creationId xmlns:p14="http://schemas.microsoft.com/office/powerpoint/2010/main" val="3067084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08"/>
                                        </p:tgtEl>
                                        <p:attrNameLst>
                                          <p:attrName>style.visibility</p:attrName>
                                        </p:attrNameLst>
                                      </p:cBhvr>
                                      <p:to>
                                        <p:strVal val="visible"/>
                                      </p:to>
                                    </p:set>
                                    <p:animEffect transition="in" filter="fade">
                                      <p:cBhvr>
                                        <p:cTn id="13" dur="500"/>
                                        <p:tgtEl>
                                          <p:spTgt spid="7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9"/>
                                        </p:tgtEl>
                                        <p:attrNameLst>
                                          <p:attrName>style.visibility</p:attrName>
                                        </p:attrNameLst>
                                      </p:cBhvr>
                                      <p:to>
                                        <p:strVal val="visible"/>
                                      </p:to>
                                    </p:set>
                                    <p:animEffect transition="in" filter="fade">
                                      <p:cBhvr>
                                        <p:cTn id="16" dur="500"/>
                                        <p:tgtEl>
                                          <p:spTgt spid="70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425002"/>
                                        </p:tgtEl>
                                        <p:attrNameLst>
                                          <p:attrName>style.visibility</p:attrName>
                                        </p:attrNameLst>
                                      </p:cBhvr>
                                      <p:to>
                                        <p:strVal val="visible"/>
                                      </p:to>
                                    </p:set>
                                    <p:animEffect transition="in" filter="strips(upRight)">
                                      <p:cBhvr>
                                        <p:cTn id="21" dur="500"/>
                                        <p:tgtEl>
                                          <p:spTgt spid="425002"/>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grpId="0" nodeType="clickEffect">
                                  <p:stCondLst>
                                    <p:cond delay="0"/>
                                  </p:stCondLst>
                                  <p:childTnLst>
                                    <p:set>
                                      <p:cBhvr>
                                        <p:cTn id="25" dur="1" fill="hold">
                                          <p:stCondLst>
                                            <p:cond delay="0"/>
                                          </p:stCondLst>
                                        </p:cTn>
                                        <p:tgtEl>
                                          <p:spTgt spid="425004"/>
                                        </p:tgtEl>
                                        <p:attrNameLst>
                                          <p:attrName>style.visibility</p:attrName>
                                        </p:attrNameLst>
                                      </p:cBhvr>
                                      <p:to>
                                        <p:strVal val="visible"/>
                                      </p:to>
                                    </p:set>
                                    <p:animEffect transition="in" filter="strips(upRight)">
                                      <p:cBhvr>
                                        <p:cTn id="26" dur="500"/>
                                        <p:tgtEl>
                                          <p:spTgt spid="42500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3"/>
                                        </p:tgtEl>
                                        <p:attrNameLst>
                                          <p:attrName>style.visibility</p:attrName>
                                        </p:attrNameLst>
                                      </p:cBhvr>
                                      <p:to>
                                        <p:strVal val="visible"/>
                                      </p:to>
                                    </p:set>
                                    <p:animEffect transition="in" filter="fade">
                                      <p:cBhvr>
                                        <p:cTn id="40" dur="500"/>
                                        <p:tgtEl>
                                          <p:spTgt spid="10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40"/>
                                        </p:tgtEl>
                                        <p:attrNameLst>
                                          <p:attrName>style.visibility</p:attrName>
                                        </p:attrNameLst>
                                      </p:cBhvr>
                                      <p:to>
                                        <p:strVal val="visible"/>
                                      </p:to>
                                    </p:set>
                                    <p:animEffect transition="in" filter="fade">
                                      <p:cBhvr>
                                        <p:cTn id="43" dur="500"/>
                                        <p:tgtEl>
                                          <p:spTgt spid="10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42"/>
                                        </p:tgtEl>
                                        <p:attrNameLst>
                                          <p:attrName>style.visibility</p:attrName>
                                        </p:attrNameLst>
                                      </p:cBhvr>
                                      <p:to>
                                        <p:strVal val="visible"/>
                                      </p:to>
                                    </p:set>
                                    <p:animEffect transition="in" filter="fade">
                                      <p:cBhvr>
                                        <p:cTn id="46" dur="500"/>
                                        <p:tgtEl>
                                          <p:spTgt spid="10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44"/>
                                        </p:tgtEl>
                                        <p:attrNameLst>
                                          <p:attrName>style.visibility</p:attrName>
                                        </p:attrNameLst>
                                      </p:cBhvr>
                                      <p:to>
                                        <p:strVal val="visible"/>
                                      </p:to>
                                    </p:set>
                                    <p:animEffect transition="in" filter="fade">
                                      <p:cBhvr>
                                        <p:cTn id="49" dur="500"/>
                                        <p:tgtEl>
                                          <p:spTgt spid="10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41"/>
                                        </p:tgtEl>
                                        <p:attrNameLst>
                                          <p:attrName>style.visibility</p:attrName>
                                        </p:attrNameLst>
                                      </p:cBhvr>
                                      <p:to>
                                        <p:strVal val="visible"/>
                                      </p:to>
                                    </p:set>
                                    <p:animEffect transition="in" filter="fade">
                                      <p:cBhvr>
                                        <p:cTn id="52" dur="500"/>
                                        <p:tgtEl>
                                          <p:spTgt spid="104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p:bldP spid="425002" grpId="0" animBg="1"/>
      <p:bldP spid="425004" grpId="0" animBg="1"/>
      <p:bldP spid="1040" grpId="0"/>
      <p:bldP spid="1041" grpId="0"/>
      <p:bldP spid="1042" grpId="0"/>
      <p:bldP spid="1044" grpId="0"/>
      <p:bldP spid="708" grpId="0" animBg="1"/>
      <p:bldP spid="7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Rectangle 694"/>
          <p:cNvSpPr>
            <a:spLocks noGrp="1" noChangeArrowheads="1"/>
          </p:cNvSpPr>
          <p:nvPr>
            <p:ph type="title"/>
          </p:nvPr>
        </p:nvSpPr>
        <p:spPr>
          <a:xfrm>
            <a:off x="622198" y="184666"/>
            <a:ext cx="7793038" cy="461665"/>
          </a:xfrm>
        </p:spPr>
        <p:txBody>
          <a:bodyPr/>
          <a:lstStyle/>
          <a:p>
            <a:r>
              <a:rPr lang="en-US" sz="2400" dirty="0" smtClean="0"/>
              <a:t>Software-Defined Elastic Optical Networking</a:t>
            </a:r>
          </a:p>
        </p:txBody>
      </p:sp>
      <p:grpSp>
        <p:nvGrpSpPr>
          <p:cNvPr id="7" name="Group 6"/>
          <p:cNvGrpSpPr/>
          <p:nvPr/>
        </p:nvGrpSpPr>
        <p:grpSpPr>
          <a:xfrm>
            <a:off x="0" y="718691"/>
            <a:ext cx="9275763" cy="5605910"/>
            <a:chOff x="0" y="718691"/>
            <a:chExt cx="9275763" cy="5605910"/>
          </a:xfrm>
        </p:grpSpPr>
        <p:sp>
          <p:nvSpPr>
            <p:cNvPr id="66" name="Rectangle 65"/>
            <p:cNvSpPr/>
            <p:nvPr/>
          </p:nvSpPr>
          <p:spPr>
            <a:xfrm>
              <a:off x="0" y="718691"/>
              <a:ext cx="9113260" cy="560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0" name="Picture 37"/>
            <p:cNvPicPr>
              <a:picLocks noChangeArrowheads="1"/>
            </p:cNvPicPr>
            <p:nvPr/>
          </p:nvPicPr>
          <p:blipFill>
            <a:blip r:embed="rId3" cstate="print"/>
            <a:srcRect/>
            <a:stretch>
              <a:fillRect/>
            </a:stretch>
          </p:blipFill>
          <p:spPr bwMode="auto">
            <a:xfrm>
              <a:off x="4572000" y="1146185"/>
              <a:ext cx="502920" cy="288607"/>
            </a:xfrm>
            <a:prstGeom prst="rect">
              <a:avLst/>
            </a:prstGeom>
            <a:noFill/>
            <a:ln w="9525">
              <a:noFill/>
              <a:miter lim="800000"/>
              <a:headEnd/>
              <a:tailEnd/>
            </a:ln>
            <a:effectLst/>
          </p:spPr>
        </p:pic>
        <p:grpSp>
          <p:nvGrpSpPr>
            <p:cNvPr id="2" name="Group 710"/>
            <p:cNvGrpSpPr/>
            <p:nvPr/>
          </p:nvGrpSpPr>
          <p:grpSpPr>
            <a:xfrm>
              <a:off x="1565850" y="914400"/>
              <a:ext cx="659155" cy="596592"/>
              <a:chOff x="1413450" y="1735128"/>
              <a:chExt cx="659155" cy="596592"/>
            </a:xfrm>
          </p:grpSpPr>
          <p:pic>
            <p:nvPicPr>
              <p:cNvPr id="712" name="Picture 37"/>
              <p:cNvPicPr>
                <a:picLocks noChangeArrowheads="1"/>
              </p:cNvPicPr>
              <p:nvPr/>
            </p:nvPicPr>
            <p:blipFill>
              <a:blip r:embed="rId3" cstate="print"/>
              <a:srcRect/>
              <a:stretch>
                <a:fillRect/>
              </a:stretch>
            </p:blipFill>
            <p:spPr bwMode="auto">
              <a:xfrm>
                <a:off x="1508760" y="2043113"/>
                <a:ext cx="502920" cy="288607"/>
              </a:xfrm>
              <a:prstGeom prst="rect">
                <a:avLst/>
              </a:prstGeom>
              <a:noFill/>
              <a:ln w="9525">
                <a:noFill/>
                <a:miter lim="800000"/>
                <a:headEnd/>
                <a:tailEnd/>
              </a:ln>
              <a:effectLst/>
            </p:spPr>
          </p:pic>
          <p:sp>
            <p:nvSpPr>
              <p:cNvPr id="713" name="Rectangle 712"/>
              <p:cNvSpPr/>
              <p:nvPr/>
            </p:nvSpPr>
            <p:spPr>
              <a:xfrm>
                <a:off x="1413450" y="1735128"/>
                <a:ext cx="659155" cy="369332"/>
              </a:xfrm>
              <a:prstGeom prst="rect">
                <a:avLst/>
              </a:prstGeom>
            </p:spPr>
            <p:txBody>
              <a:bodyPr wrap="none">
                <a:spAutoFit/>
              </a:bodyPr>
              <a:lstStyle/>
              <a:p>
                <a:r>
                  <a:rPr lang="en-US" sz="1800" dirty="0" smtClean="0"/>
                  <a:t>PCE</a:t>
                </a:r>
                <a:endParaRPr lang="en-US" sz="1800" dirty="0"/>
              </a:p>
            </p:txBody>
          </p:sp>
        </p:grpSp>
        <p:sp>
          <p:nvSpPr>
            <p:cNvPr id="714" name="Rectangle 713"/>
            <p:cNvSpPr/>
            <p:nvPr/>
          </p:nvSpPr>
          <p:spPr>
            <a:xfrm>
              <a:off x="4461450" y="838200"/>
              <a:ext cx="659155" cy="369332"/>
            </a:xfrm>
            <a:prstGeom prst="rect">
              <a:avLst/>
            </a:prstGeom>
          </p:spPr>
          <p:txBody>
            <a:bodyPr wrap="none">
              <a:spAutoFit/>
            </a:bodyPr>
            <a:lstStyle/>
            <a:p>
              <a:r>
                <a:rPr lang="en-US" sz="1800" dirty="0" smtClean="0"/>
                <a:t>PCE</a:t>
              </a:r>
              <a:endParaRPr lang="en-US" sz="1800" dirty="0"/>
            </a:p>
          </p:txBody>
        </p:sp>
        <p:grpSp>
          <p:nvGrpSpPr>
            <p:cNvPr id="3" name="Group 714"/>
            <p:cNvGrpSpPr/>
            <p:nvPr/>
          </p:nvGrpSpPr>
          <p:grpSpPr>
            <a:xfrm>
              <a:off x="7189410" y="1021080"/>
              <a:ext cx="659155" cy="611832"/>
              <a:chOff x="7037010" y="1841808"/>
              <a:chExt cx="659155" cy="611832"/>
            </a:xfrm>
          </p:grpSpPr>
          <p:pic>
            <p:nvPicPr>
              <p:cNvPr id="716" name="Picture 37"/>
              <p:cNvPicPr>
                <a:picLocks noChangeArrowheads="1"/>
              </p:cNvPicPr>
              <p:nvPr/>
            </p:nvPicPr>
            <p:blipFill>
              <a:blip r:embed="rId3" cstate="print"/>
              <a:srcRect/>
              <a:stretch>
                <a:fillRect/>
              </a:stretch>
            </p:blipFill>
            <p:spPr bwMode="auto">
              <a:xfrm>
                <a:off x="7132320" y="2165033"/>
                <a:ext cx="502920" cy="288607"/>
              </a:xfrm>
              <a:prstGeom prst="rect">
                <a:avLst/>
              </a:prstGeom>
              <a:noFill/>
              <a:ln w="9525">
                <a:noFill/>
                <a:miter lim="800000"/>
                <a:headEnd/>
                <a:tailEnd/>
              </a:ln>
              <a:effectLst/>
            </p:spPr>
          </p:pic>
          <p:sp>
            <p:nvSpPr>
              <p:cNvPr id="717" name="Rectangle 716"/>
              <p:cNvSpPr/>
              <p:nvPr/>
            </p:nvSpPr>
            <p:spPr>
              <a:xfrm>
                <a:off x="7037010" y="1841808"/>
                <a:ext cx="659155" cy="369332"/>
              </a:xfrm>
              <a:prstGeom prst="rect">
                <a:avLst/>
              </a:prstGeom>
            </p:spPr>
            <p:txBody>
              <a:bodyPr wrap="none">
                <a:spAutoFit/>
              </a:bodyPr>
              <a:lstStyle/>
              <a:p>
                <a:r>
                  <a:rPr lang="en-US" sz="1800" dirty="0" smtClean="0"/>
                  <a:t>PCE</a:t>
                </a:r>
                <a:endParaRPr lang="en-US" sz="1800" dirty="0"/>
              </a:p>
            </p:txBody>
          </p:sp>
        </p:grpSp>
        <p:grpSp>
          <p:nvGrpSpPr>
            <p:cNvPr id="5" name="Group 2"/>
            <p:cNvGrpSpPr>
              <a:grpSpLocks/>
            </p:cNvGrpSpPr>
            <p:nvPr/>
          </p:nvGrpSpPr>
          <p:grpSpPr bwMode="auto">
            <a:xfrm>
              <a:off x="106362" y="1362192"/>
              <a:ext cx="9169401" cy="3727332"/>
              <a:chOff x="909" y="2384"/>
              <a:chExt cx="3964" cy="1433"/>
            </a:xfrm>
          </p:grpSpPr>
          <p:sp>
            <p:nvSpPr>
              <p:cNvPr id="1694" name="Line 3"/>
              <p:cNvSpPr>
                <a:spLocks noChangeShapeType="1"/>
              </p:cNvSpPr>
              <p:nvPr/>
            </p:nvSpPr>
            <p:spPr bwMode="auto">
              <a:xfrm flipH="1" flipV="1">
                <a:off x="3643" y="2590"/>
                <a:ext cx="433" cy="298"/>
              </a:xfrm>
              <a:prstGeom prst="line">
                <a:avLst/>
              </a:prstGeom>
              <a:noFill/>
              <a:ln w="25400">
                <a:solidFill>
                  <a:srgbClr val="FAFD00"/>
                </a:solidFill>
                <a:round/>
                <a:headEnd/>
                <a:tailEnd/>
              </a:ln>
            </p:spPr>
            <p:txBody>
              <a:bodyPr wrap="none" anchor="ctr"/>
              <a:lstStyle/>
              <a:p>
                <a:endParaRPr lang="en-US"/>
              </a:p>
            </p:txBody>
          </p:sp>
          <p:sp>
            <p:nvSpPr>
              <p:cNvPr id="1695" name="Line 4"/>
              <p:cNvSpPr>
                <a:spLocks noChangeShapeType="1"/>
              </p:cNvSpPr>
              <p:nvPr/>
            </p:nvSpPr>
            <p:spPr bwMode="auto">
              <a:xfrm flipH="1" flipV="1">
                <a:off x="3874" y="2616"/>
                <a:ext cx="300" cy="297"/>
              </a:xfrm>
              <a:prstGeom prst="line">
                <a:avLst/>
              </a:prstGeom>
              <a:noFill/>
              <a:ln w="25400">
                <a:solidFill>
                  <a:srgbClr val="FAFD00"/>
                </a:solidFill>
                <a:round/>
                <a:headEnd/>
                <a:tailEnd/>
              </a:ln>
            </p:spPr>
            <p:txBody>
              <a:bodyPr wrap="none" anchor="ctr"/>
              <a:lstStyle/>
              <a:p>
                <a:endParaRPr lang="en-US"/>
              </a:p>
            </p:txBody>
          </p:sp>
          <p:sp>
            <p:nvSpPr>
              <p:cNvPr id="1696" name="Line 5"/>
              <p:cNvSpPr>
                <a:spLocks noChangeShapeType="1"/>
              </p:cNvSpPr>
              <p:nvPr/>
            </p:nvSpPr>
            <p:spPr bwMode="auto">
              <a:xfrm flipV="1">
                <a:off x="4143" y="2640"/>
                <a:ext cx="126" cy="273"/>
              </a:xfrm>
              <a:prstGeom prst="line">
                <a:avLst/>
              </a:prstGeom>
              <a:noFill/>
              <a:ln w="25400">
                <a:solidFill>
                  <a:srgbClr val="FAFD00"/>
                </a:solidFill>
                <a:round/>
                <a:headEnd/>
                <a:tailEnd/>
              </a:ln>
            </p:spPr>
            <p:txBody>
              <a:bodyPr wrap="none" anchor="ctr"/>
              <a:lstStyle/>
              <a:p>
                <a:endParaRPr lang="en-US"/>
              </a:p>
            </p:txBody>
          </p:sp>
          <p:sp>
            <p:nvSpPr>
              <p:cNvPr id="1697" name="Line 6"/>
              <p:cNvSpPr>
                <a:spLocks noChangeShapeType="1"/>
              </p:cNvSpPr>
              <p:nvPr/>
            </p:nvSpPr>
            <p:spPr bwMode="auto">
              <a:xfrm flipV="1">
                <a:off x="4071" y="2912"/>
                <a:ext cx="6" cy="322"/>
              </a:xfrm>
              <a:prstGeom prst="line">
                <a:avLst/>
              </a:prstGeom>
              <a:noFill/>
              <a:ln w="25400">
                <a:solidFill>
                  <a:srgbClr val="FAFD00"/>
                </a:solidFill>
                <a:round/>
                <a:headEnd/>
                <a:tailEnd/>
              </a:ln>
            </p:spPr>
            <p:txBody>
              <a:bodyPr wrap="none" anchor="ctr"/>
              <a:lstStyle/>
              <a:p>
                <a:endParaRPr lang="en-US"/>
              </a:p>
            </p:txBody>
          </p:sp>
          <p:sp>
            <p:nvSpPr>
              <p:cNvPr id="1698" name="Oval 7"/>
              <p:cNvSpPr>
                <a:spLocks noChangeArrowheads="1"/>
              </p:cNvSpPr>
              <p:nvPr/>
            </p:nvSpPr>
            <p:spPr bwMode="auto">
              <a:xfrm>
                <a:off x="2422" y="2458"/>
                <a:ext cx="686" cy="448"/>
              </a:xfrm>
              <a:prstGeom prst="ellipse">
                <a:avLst/>
              </a:prstGeom>
              <a:noFill/>
              <a:ln w="25400">
                <a:solidFill>
                  <a:srgbClr val="FAFD00"/>
                </a:solidFill>
                <a:round/>
                <a:headEnd/>
                <a:tailEnd/>
              </a:ln>
            </p:spPr>
            <p:txBody>
              <a:bodyPr wrap="none" anchor="ctr"/>
              <a:lstStyle/>
              <a:p>
                <a:endParaRPr lang="en-US"/>
              </a:p>
            </p:txBody>
          </p:sp>
          <p:sp>
            <p:nvSpPr>
              <p:cNvPr id="1699" name="Freeform 8"/>
              <p:cNvSpPr>
                <a:spLocks/>
              </p:cNvSpPr>
              <p:nvPr/>
            </p:nvSpPr>
            <p:spPr bwMode="auto">
              <a:xfrm>
                <a:off x="1615" y="3247"/>
                <a:ext cx="2674" cy="570"/>
              </a:xfrm>
              <a:custGeom>
                <a:avLst/>
                <a:gdLst>
                  <a:gd name="T0" fmla="*/ 0 w 3382"/>
                  <a:gd name="T1" fmla="*/ 4 h 1043"/>
                  <a:gd name="T2" fmla="*/ 49 w 3382"/>
                  <a:gd name="T3" fmla="*/ 0 h 1043"/>
                  <a:gd name="T4" fmla="*/ 115 w 3382"/>
                  <a:gd name="T5" fmla="*/ 0 h 1043"/>
                  <a:gd name="T6" fmla="*/ 195 w 3382"/>
                  <a:gd name="T7" fmla="*/ 0 h 1043"/>
                  <a:gd name="T8" fmla="*/ 278 w 3382"/>
                  <a:gd name="T9" fmla="*/ 8 h 1043"/>
                  <a:gd name="T10" fmla="*/ 474 w 3382"/>
                  <a:gd name="T11" fmla="*/ 44 h 1043"/>
                  <a:gd name="T12" fmla="*/ 652 w 3382"/>
                  <a:gd name="T13" fmla="*/ 73 h 1043"/>
                  <a:gd name="T14" fmla="*/ 864 w 3382"/>
                  <a:gd name="T15" fmla="*/ 89 h 1043"/>
                  <a:gd name="T16" fmla="*/ 1077 w 3382"/>
                  <a:gd name="T17" fmla="*/ 93 h 1043"/>
                  <a:gd name="T18" fmla="*/ 1321 w 3382"/>
                  <a:gd name="T19" fmla="*/ 85 h 10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82"/>
                  <a:gd name="T31" fmla="*/ 0 h 1043"/>
                  <a:gd name="T32" fmla="*/ 3382 w 3382"/>
                  <a:gd name="T33" fmla="*/ 1043 h 10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82" h="1043">
                    <a:moveTo>
                      <a:pt x="0" y="45"/>
                    </a:moveTo>
                    <a:lnTo>
                      <a:pt x="125" y="0"/>
                    </a:lnTo>
                    <a:lnTo>
                      <a:pt x="292" y="0"/>
                    </a:lnTo>
                    <a:lnTo>
                      <a:pt x="501" y="0"/>
                    </a:lnTo>
                    <a:lnTo>
                      <a:pt x="710" y="91"/>
                    </a:lnTo>
                    <a:lnTo>
                      <a:pt x="1210" y="498"/>
                    </a:lnTo>
                    <a:lnTo>
                      <a:pt x="1670" y="815"/>
                    </a:lnTo>
                    <a:lnTo>
                      <a:pt x="2212" y="997"/>
                    </a:lnTo>
                    <a:lnTo>
                      <a:pt x="2755" y="1042"/>
                    </a:lnTo>
                    <a:lnTo>
                      <a:pt x="3381" y="951"/>
                    </a:lnTo>
                  </a:path>
                </a:pathLst>
              </a:custGeom>
              <a:noFill/>
              <a:ln w="50800" cap="rnd">
                <a:solidFill>
                  <a:srgbClr val="FAFD00"/>
                </a:solidFill>
                <a:round/>
                <a:headEnd/>
                <a:tailEnd/>
              </a:ln>
            </p:spPr>
            <p:txBody>
              <a:bodyPr/>
              <a:lstStyle/>
              <a:p>
                <a:endParaRPr lang="en-US"/>
              </a:p>
            </p:txBody>
          </p:sp>
          <p:sp>
            <p:nvSpPr>
              <p:cNvPr id="1700" name="Oval 9"/>
              <p:cNvSpPr>
                <a:spLocks noChangeArrowheads="1"/>
              </p:cNvSpPr>
              <p:nvPr/>
            </p:nvSpPr>
            <p:spPr bwMode="auto">
              <a:xfrm rot="1560000">
                <a:off x="2757" y="3003"/>
                <a:ext cx="1504" cy="652"/>
              </a:xfrm>
              <a:prstGeom prst="ellipse">
                <a:avLst/>
              </a:prstGeom>
              <a:noFill/>
              <a:ln w="50800">
                <a:solidFill>
                  <a:srgbClr val="FAFD00"/>
                </a:solidFill>
                <a:round/>
                <a:headEnd/>
                <a:tailEnd/>
              </a:ln>
            </p:spPr>
            <p:txBody>
              <a:bodyPr wrap="none" anchor="ctr"/>
              <a:lstStyle/>
              <a:p>
                <a:endParaRPr lang="en-US"/>
              </a:p>
            </p:txBody>
          </p:sp>
          <p:sp>
            <p:nvSpPr>
              <p:cNvPr id="1701" name="Oval 10"/>
              <p:cNvSpPr>
                <a:spLocks noChangeArrowheads="1"/>
              </p:cNvSpPr>
              <p:nvPr/>
            </p:nvSpPr>
            <p:spPr bwMode="auto">
              <a:xfrm>
                <a:off x="2912" y="3280"/>
                <a:ext cx="240" cy="138"/>
              </a:xfrm>
              <a:prstGeom prst="ellipse">
                <a:avLst/>
              </a:prstGeom>
              <a:noFill/>
              <a:ln w="25400">
                <a:solidFill>
                  <a:srgbClr val="FAFD00"/>
                </a:solidFill>
                <a:round/>
                <a:headEnd/>
                <a:tailEnd/>
              </a:ln>
            </p:spPr>
            <p:txBody>
              <a:bodyPr wrap="none" anchor="ctr"/>
              <a:lstStyle/>
              <a:p>
                <a:endParaRPr lang="en-US"/>
              </a:p>
            </p:txBody>
          </p:sp>
          <p:sp>
            <p:nvSpPr>
              <p:cNvPr id="1702" name="Oval 11"/>
              <p:cNvSpPr>
                <a:spLocks noChangeArrowheads="1"/>
              </p:cNvSpPr>
              <p:nvPr/>
            </p:nvSpPr>
            <p:spPr bwMode="auto">
              <a:xfrm>
                <a:off x="3207" y="3427"/>
                <a:ext cx="489" cy="166"/>
              </a:xfrm>
              <a:prstGeom prst="ellipse">
                <a:avLst/>
              </a:prstGeom>
              <a:noFill/>
              <a:ln w="25400">
                <a:solidFill>
                  <a:srgbClr val="FAFD00"/>
                </a:solidFill>
                <a:round/>
                <a:headEnd/>
                <a:tailEnd/>
              </a:ln>
            </p:spPr>
            <p:txBody>
              <a:bodyPr wrap="none" anchor="ctr"/>
              <a:lstStyle/>
              <a:p>
                <a:endParaRPr lang="en-US"/>
              </a:p>
            </p:txBody>
          </p:sp>
          <p:sp>
            <p:nvSpPr>
              <p:cNvPr id="1703" name="Oval 12"/>
              <p:cNvSpPr>
                <a:spLocks noChangeArrowheads="1"/>
              </p:cNvSpPr>
              <p:nvPr/>
            </p:nvSpPr>
            <p:spPr bwMode="auto">
              <a:xfrm>
                <a:off x="3794" y="3222"/>
                <a:ext cx="321" cy="166"/>
              </a:xfrm>
              <a:prstGeom prst="ellipse">
                <a:avLst/>
              </a:prstGeom>
              <a:noFill/>
              <a:ln w="25400">
                <a:solidFill>
                  <a:srgbClr val="FAFD00"/>
                </a:solidFill>
                <a:round/>
                <a:headEnd/>
                <a:tailEnd/>
              </a:ln>
            </p:spPr>
            <p:txBody>
              <a:bodyPr wrap="none" anchor="ctr"/>
              <a:lstStyle/>
              <a:p>
                <a:endParaRPr lang="en-US"/>
              </a:p>
            </p:txBody>
          </p:sp>
          <p:sp>
            <p:nvSpPr>
              <p:cNvPr id="1704" name="AutoShape 13"/>
              <p:cNvSpPr>
                <a:spLocks noChangeArrowheads="1"/>
              </p:cNvSpPr>
              <p:nvPr/>
            </p:nvSpPr>
            <p:spPr bwMode="auto">
              <a:xfrm rot="3720000" flipH="1" flipV="1">
                <a:off x="2820" y="3307"/>
                <a:ext cx="200" cy="1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36 w 21600"/>
                  <a:gd name="T13" fmla="*/ 4561 h 21600"/>
                  <a:gd name="T14" fmla="*/ 17064 w 21600"/>
                  <a:gd name="T15" fmla="*/ 17039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05" name="AutoShape 14"/>
              <p:cNvSpPr>
                <a:spLocks noChangeArrowheads="1"/>
              </p:cNvSpPr>
              <p:nvPr/>
            </p:nvSpPr>
            <p:spPr bwMode="auto">
              <a:xfrm rot="1380000" flipH="1" flipV="1">
                <a:off x="3170" y="3542"/>
                <a:ext cx="28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4 w 21600"/>
                  <a:gd name="T13" fmla="*/ 4516 h 21600"/>
                  <a:gd name="T14" fmla="*/ 17116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06" name="AutoShape 15"/>
              <p:cNvSpPr>
                <a:spLocks noChangeArrowheads="1"/>
              </p:cNvSpPr>
              <p:nvPr/>
            </p:nvSpPr>
            <p:spPr bwMode="auto">
              <a:xfrm rot="-6900000" flipH="1" flipV="1">
                <a:off x="4001" y="3194"/>
                <a:ext cx="200" cy="1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36 w 21600"/>
                  <a:gd name="T13" fmla="*/ 4561 h 21600"/>
                  <a:gd name="T14" fmla="*/ 17064 w 21600"/>
                  <a:gd name="T15" fmla="*/ 17039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07" name="Oval 16"/>
              <p:cNvSpPr>
                <a:spLocks noChangeArrowheads="1"/>
              </p:cNvSpPr>
              <p:nvPr/>
            </p:nvSpPr>
            <p:spPr bwMode="auto">
              <a:xfrm rot="1560000">
                <a:off x="1137" y="2546"/>
                <a:ext cx="1180" cy="551"/>
              </a:xfrm>
              <a:prstGeom prst="ellipse">
                <a:avLst/>
              </a:prstGeom>
              <a:noFill/>
              <a:ln w="50800">
                <a:solidFill>
                  <a:srgbClr val="FAFD00"/>
                </a:solidFill>
                <a:round/>
                <a:headEnd/>
                <a:tailEnd/>
              </a:ln>
            </p:spPr>
            <p:txBody>
              <a:bodyPr wrap="none" anchor="ctr"/>
              <a:lstStyle/>
              <a:p>
                <a:endParaRPr lang="en-US"/>
              </a:p>
            </p:txBody>
          </p:sp>
          <p:sp>
            <p:nvSpPr>
              <p:cNvPr id="1708" name="Oval 17"/>
              <p:cNvSpPr>
                <a:spLocks noChangeArrowheads="1"/>
              </p:cNvSpPr>
              <p:nvPr/>
            </p:nvSpPr>
            <p:spPr bwMode="auto">
              <a:xfrm>
                <a:off x="1259" y="2781"/>
                <a:ext cx="184" cy="115"/>
              </a:xfrm>
              <a:prstGeom prst="ellipse">
                <a:avLst/>
              </a:prstGeom>
              <a:noFill/>
              <a:ln w="25400">
                <a:solidFill>
                  <a:srgbClr val="FAFD00"/>
                </a:solidFill>
                <a:round/>
                <a:headEnd/>
                <a:tailEnd/>
              </a:ln>
            </p:spPr>
            <p:txBody>
              <a:bodyPr wrap="none" anchor="ctr"/>
              <a:lstStyle/>
              <a:p>
                <a:endParaRPr lang="en-US"/>
              </a:p>
            </p:txBody>
          </p:sp>
          <p:sp>
            <p:nvSpPr>
              <p:cNvPr id="1709" name="Oval 18"/>
              <p:cNvSpPr>
                <a:spLocks noChangeArrowheads="1"/>
              </p:cNvSpPr>
              <p:nvPr/>
            </p:nvSpPr>
            <p:spPr bwMode="auto">
              <a:xfrm>
                <a:off x="1490" y="2905"/>
                <a:ext cx="383" cy="139"/>
              </a:xfrm>
              <a:prstGeom prst="ellipse">
                <a:avLst/>
              </a:prstGeom>
              <a:noFill/>
              <a:ln w="25400">
                <a:solidFill>
                  <a:srgbClr val="FAFD00"/>
                </a:solidFill>
                <a:round/>
                <a:headEnd/>
                <a:tailEnd/>
              </a:ln>
            </p:spPr>
            <p:txBody>
              <a:bodyPr wrap="none" anchor="ctr"/>
              <a:lstStyle/>
              <a:p>
                <a:endParaRPr lang="en-US"/>
              </a:p>
            </p:txBody>
          </p:sp>
          <p:sp>
            <p:nvSpPr>
              <p:cNvPr id="1710" name="Oval 19"/>
              <p:cNvSpPr>
                <a:spLocks noChangeArrowheads="1"/>
              </p:cNvSpPr>
              <p:nvPr/>
            </p:nvSpPr>
            <p:spPr bwMode="auto">
              <a:xfrm>
                <a:off x="1951" y="2732"/>
                <a:ext cx="252" cy="139"/>
              </a:xfrm>
              <a:prstGeom prst="ellipse">
                <a:avLst/>
              </a:prstGeom>
              <a:noFill/>
              <a:ln w="25400">
                <a:solidFill>
                  <a:srgbClr val="FAFD00"/>
                </a:solidFill>
                <a:round/>
                <a:headEnd/>
                <a:tailEnd/>
              </a:ln>
            </p:spPr>
            <p:txBody>
              <a:bodyPr wrap="none" anchor="ctr"/>
              <a:lstStyle/>
              <a:p>
                <a:endParaRPr lang="en-US"/>
              </a:p>
            </p:txBody>
          </p:sp>
          <p:sp>
            <p:nvSpPr>
              <p:cNvPr id="1711" name="AutoShape 20"/>
              <p:cNvSpPr>
                <a:spLocks noChangeArrowheads="1"/>
              </p:cNvSpPr>
              <p:nvPr/>
            </p:nvSpPr>
            <p:spPr bwMode="auto">
              <a:xfrm rot="3360000" flipH="1" flipV="1">
                <a:off x="1185" y="2813"/>
                <a:ext cx="170" cy="1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47 w 21600"/>
                  <a:gd name="T13" fmla="*/ 4493 h 21600"/>
                  <a:gd name="T14" fmla="*/ 17153 w 21600"/>
                  <a:gd name="T15" fmla="*/ 17107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12" name="AutoShape 21"/>
              <p:cNvSpPr>
                <a:spLocks noChangeArrowheads="1"/>
              </p:cNvSpPr>
              <p:nvPr/>
            </p:nvSpPr>
            <p:spPr bwMode="auto">
              <a:xfrm rot="1680000" flipH="1" flipV="1">
                <a:off x="1444" y="3005"/>
                <a:ext cx="244" cy="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5 w 21600"/>
                  <a:gd name="T13" fmla="*/ 4418 h 21600"/>
                  <a:gd name="T14" fmla="*/ 17085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13" name="AutoShape 22"/>
              <p:cNvSpPr>
                <a:spLocks noChangeArrowheads="1"/>
              </p:cNvSpPr>
              <p:nvPr/>
            </p:nvSpPr>
            <p:spPr bwMode="auto">
              <a:xfrm rot="-7320000" flipH="1" flipV="1">
                <a:off x="2076" y="2689"/>
                <a:ext cx="169" cy="1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73 w 21600"/>
                  <a:gd name="T13" fmla="*/ 4493 h 21600"/>
                  <a:gd name="T14" fmla="*/ 17127 w 21600"/>
                  <a:gd name="T15" fmla="*/ 17107 h 21600"/>
                </a:gdLst>
                <a:ahLst/>
                <a:cxnLst>
                  <a:cxn ang="T8">
                    <a:pos x="T0" y="T1"/>
                  </a:cxn>
                  <a:cxn ang="T9">
                    <a:pos x="T2" y="T3"/>
                  </a:cxn>
                  <a:cxn ang="T10">
                    <a:pos x="T4" y="T5"/>
                  </a:cxn>
                  <a:cxn ang="T11">
                    <a:pos x="T6" y="T7"/>
                  </a:cxn>
                </a:cxnLst>
                <a:rect l="T12" t="T13" r="T14" b="T15"/>
                <a:pathLst>
                  <a:path w="21600" h="21600">
                    <a:moveTo>
                      <a:pt x="0" y="0"/>
                    </a:moveTo>
                    <a:lnTo>
                      <a:pt x="5395" y="21600"/>
                    </a:lnTo>
                    <a:lnTo>
                      <a:pt x="16205" y="21600"/>
                    </a:lnTo>
                    <a:lnTo>
                      <a:pt x="21600" y="0"/>
                    </a:lnTo>
                    <a:close/>
                  </a:path>
                </a:pathLst>
              </a:custGeom>
              <a:solidFill>
                <a:srgbClr val="FC0128"/>
              </a:solidFill>
              <a:ln w="12700">
                <a:solidFill>
                  <a:srgbClr val="FC0128"/>
                </a:solidFill>
                <a:miter lim="800000"/>
                <a:headEnd/>
                <a:tailEnd/>
              </a:ln>
            </p:spPr>
            <p:txBody>
              <a:bodyPr wrap="none" anchor="ctr"/>
              <a:lstStyle/>
              <a:p>
                <a:endParaRPr lang="en-US"/>
              </a:p>
            </p:txBody>
          </p:sp>
          <p:sp>
            <p:nvSpPr>
              <p:cNvPr id="1714" name="Rectangle 25"/>
              <p:cNvSpPr>
                <a:spLocks noChangeArrowheads="1"/>
              </p:cNvSpPr>
              <p:nvPr/>
            </p:nvSpPr>
            <p:spPr bwMode="auto">
              <a:xfrm rot="2700000">
                <a:off x="1843" y="3101"/>
                <a:ext cx="106" cy="167"/>
              </a:xfrm>
              <a:prstGeom prst="rect">
                <a:avLst/>
              </a:prstGeom>
              <a:solidFill>
                <a:schemeClr val="accent2"/>
              </a:solidFill>
              <a:ln w="25400">
                <a:solidFill>
                  <a:schemeClr val="accent2"/>
                </a:solidFill>
                <a:miter lim="800000"/>
                <a:headEnd/>
                <a:tailEnd/>
              </a:ln>
            </p:spPr>
            <p:txBody>
              <a:bodyPr wrap="none" anchor="ctr"/>
              <a:lstStyle/>
              <a:p>
                <a:endParaRPr lang="en-US"/>
              </a:p>
            </p:txBody>
          </p:sp>
          <p:sp>
            <p:nvSpPr>
              <p:cNvPr id="1715" name="Rectangle 26"/>
              <p:cNvSpPr>
                <a:spLocks noChangeArrowheads="1"/>
              </p:cNvSpPr>
              <p:nvPr/>
            </p:nvSpPr>
            <p:spPr bwMode="auto">
              <a:xfrm rot="2700000">
                <a:off x="3889" y="3672"/>
                <a:ext cx="105" cy="166"/>
              </a:xfrm>
              <a:prstGeom prst="rect">
                <a:avLst/>
              </a:prstGeom>
              <a:solidFill>
                <a:schemeClr val="accent2"/>
              </a:solidFill>
              <a:ln w="25400">
                <a:solidFill>
                  <a:schemeClr val="accent2"/>
                </a:solidFill>
                <a:miter lim="800000"/>
                <a:headEnd/>
                <a:tailEnd/>
              </a:ln>
            </p:spPr>
            <p:txBody>
              <a:bodyPr wrap="none" anchor="ctr"/>
              <a:lstStyle/>
              <a:p>
                <a:endParaRPr lang="en-US"/>
              </a:p>
            </p:txBody>
          </p:sp>
          <p:sp>
            <p:nvSpPr>
              <p:cNvPr id="1716" name="Rectangle 31"/>
              <p:cNvSpPr>
                <a:spLocks noChangeArrowheads="1"/>
              </p:cNvSpPr>
              <p:nvPr/>
            </p:nvSpPr>
            <p:spPr bwMode="auto">
              <a:xfrm rot="2700000">
                <a:off x="2871" y="2854"/>
                <a:ext cx="106" cy="166"/>
              </a:xfrm>
              <a:prstGeom prst="rect">
                <a:avLst/>
              </a:prstGeom>
              <a:solidFill>
                <a:schemeClr val="accent2"/>
              </a:solidFill>
              <a:ln w="25400">
                <a:solidFill>
                  <a:schemeClr val="accent2"/>
                </a:solidFill>
                <a:miter lim="800000"/>
                <a:headEnd/>
                <a:tailEnd/>
              </a:ln>
            </p:spPr>
            <p:txBody>
              <a:bodyPr wrap="none" anchor="ctr"/>
              <a:lstStyle/>
              <a:p>
                <a:endParaRPr lang="en-US"/>
              </a:p>
            </p:txBody>
          </p:sp>
          <p:sp>
            <p:nvSpPr>
              <p:cNvPr id="1717" name="Rectangle 32"/>
              <p:cNvSpPr>
                <a:spLocks noChangeArrowheads="1"/>
              </p:cNvSpPr>
              <p:nvPr/>
            </p:nvSpPr>
            <p:spPr bwMode="auto">
              <a:xfrm rot="2700000">
                <a:off x="4054" y="2805"/>
                <a:ext cx="105" cy="166"/>
              </a:xfrm>
              <a:prstGeom prst="rect">
                <a:avLst/>
              </a:prstGeom>
              <a:solidFill>
                <a:schemeClr val="accent2"/>
              </a:solidFill>
              <a:ln w="25400">
                <a:solidFill>
                  <a:schemeClr val="accent2"/>
                </a:solidFill>
                <a:miter lim="800000"/>
                <a:headEnd/>
                <a:tailEnd/>
              </a:ln>
            </p:spPr>
            <p:txBody>
              <a:bodyPr wrap="none" anchor="ctr"/>
              <a:lstStyle/>
              <a:p>
                <a:endParaRPr lang="en-US"/>
              </a:p>
            </p:txBody>
          </p:sp>
          <p:sp>
            <p:nvSpPr>
              <p:cNvPr id="1718" name="Line 33"/>
              <p:cNvSpPr>
                <a:spLocks noChangeShapeType="1"/>
              </p:cNvSpPr>
              <p:nvPr/>
            </p:nvSpPr>
            <p:spPr bwMode="auto">
              <a:xfrm flipH="1">
                <a:off x="1032" y="3337"/>
                <a:ext cx="575" cy="119"/>
              </a:xfrm>
              <a:prstGeom prst="line">
                <a:avLst/>
              </a:prstGeom>
              <a:noFill/>
              <a:ln w="76200">
                <a:solidFill>
                  <a:srgbClr val="FAFD00"/>
                </a:solidFill>
                <a:prstDash val="dash"/>
                <a:round/>
                <a:headEnd/>
                <a:tailEnd/>
              </a:ln>
            </p:spPr>
            <p:txBody>
              <a:bodyPr wrap="none" anchor="ctr"/>
              <a:lstStyle/>
              <a:p>
                <a:endParaRPr lang="en-US"/>
              </a:p>
            </p:txBody>
          </p:sp>
          <p:sp>
            <p:nvSpPr>
              <p:cNvPr id="1719" name="Line 34"/>
              <p:cNvSpPr>
                <a:spLocks noChangeShapeType="1"/>
              </p:cNvSpPr>
              <p:nvPr/>
            </p:nvSpPr>
            <p:spPr bwMode="auto">
              <a:xfrm flipH="1">
                <a:off x="4299" y="3744"/>
                <a:ext cx="574" cy="23"/>
              </a:xfrm>
              <a:prstGeom prst="line">
                <a:avLst/>
              </a:prstGeom>
              <a:noFill/>
              <a:ln w="76200">
                <a:solidFill>
                  <a:srgbClr val="FAFD00"/>
                </a:solidFill>
                <a:prstDash val="dash"/>
                <a:round/>
                <a:headEnd/>
                <a:tailEnd/>
              </a:ln>
            </p:spPr>
            <p:txBody>
              <a:bodyPr wrap="none" anchor="ctr"/>
              <a:lstStyle/>
              <a:p>
                <a:endParaRPr lang="en-US"/>
              </a:p>
            </p:txBody>
          </p:sp>
          <p:sp>
            <p:nvSpPr>
              <p:cNvPr id="1720" name="Rectangle 37"/>
              <p:cNvSpPr>
                <a:spLocks noChangeArrowheads="1"/>
              </p:cNvSpPr>
              <p:nvPr/>
            </p:nvSpPr>
            <p:spPr bwMode="auto">
              <a:xfrm>
                <a:off x="4286" y="2796"/>
                <a:ext cx="409" cy="202"/>
              </a:xfrm>
              <a:prstGeom prst="rect">
                <a:avLst/>
              </a:prstGeom>
              <a:noFill/>
              <a:ln w="12700">
                <a:noFill/>
                <a:miter lim="800000"/>
                <a:headEnd/>
                <a:tailEnd/>
              </a:ln>
            </p:spPr>
            <p:txBody>
              <a:bodyPr wrap="none" lIns="90488" tIns="44450" rIns="90488" bIns="44450">
                <a:spAutoFit/>
              </a:bodyPr>
              <a:lstStyle/>
              <a:p>
                <a:pPr>
                  <a:lnSpc>
                    <a:spcPct val="95000"/>
                  </a:lnSpc>
                  <a:spcBef>
                    <a:spcPct val="30000"/>
                  </a:spcBef>
                </a:pPr>
                <a:r>
                  <a:rPr lang="en-US" sz="1200"/>
                  <a:t>Residential</a:t>
                </a:r>
              </a:p>
              <a:p>
                <a:pPr>
                  <a:lnSpc>
                    <a:spcPct val="95000"/>
                  </a:lnSpc>
                  <a:spcBef>
                    <a:spcPct val="30000"/>
                  </a:spcBef>
                </a:pPr>
                <a:r>
                  <a:rPr lang="en-US" sz="1200"/>
                  <a:t>Access</a:t>
                </a:r>
              </a:p>
            </p:txBody>
          </p:sp>
          <p:sp>
            <p:nvSpPr>
              <p:cNvPr id="1721" name="Rectangle 38"/>
              <p:cNvSpPr>
                <a:spLocks noChangeArrowheads="1"/>
              </p:cNvSpPr>
              <p:nvPr/>
            </p:nvSpPr>
            <p:spPr bwMode="auto">
              <a:xfrm>
                <a:off x="2098" y="3478"/>
                <a:ext cx="379" cy="108"/>
              </a:xfrm>
              <a:prstGeom prst="rect">
                <a:avLst/>
              </a:prstGeom>
              <a:noFill/>
              <a:ln w="12700">
                <a:noFill/>
                <a:miter lim="800000"/>
                <a:headEnd/>
                <a:tailEnd/>
              </a:ln>
            </p:spPr>
            <p:txBody>
              <a:bodyPr wrap="none" lIns="90488" tIns="44450" rIns="90488" bIns="44450">
                <a:spAutoFit/>
              </a:bodyPr>
              <a:lstStyle/>
              <a:p>
                <a:pPr>
                  <a:lnSpc>
                    <a:spcPct val="95000"/>
                  </a:lnSpc>
                  <a:spcBef>
                    <a:spcPct val="30000"/>
                  </a:spcBef>
                </a:pPr>
                <a:r>
                  <a:rPr lang="en-US" sz="1200" dirty="0"/>
                  <a:t>Long-haul</a:t>
                </a:r>
              </a:p>
            </p:txBody>
          </p:sp>
          <p:sp>
            <p:nvSpPr>
              <p:cNvPr id="1722" name="Rectangle 39"/>
              <p:cNvSpPr>
                <a:spLocks noChangeArrowheads="1"/>
              </p:cNvSpPr>
              <p:nvPr/>
            </p:nvSpPr>
            <p:spPr bwMode="auto">
              <a:xfrm>
                <a:off x="1841" y="2384"/>
                <a:ext cx="1780" cy="113"/>
              </a:xfrm>
              <a:prstGeom prst="rect">
                <a:avLst/>
              </a:prstGeom>
              <a:noFill/>
              <a:ln w="12700">
                <a:noFill/>
                <a:miter lim="800000"/>
                <a:headEnd/>
                <a:tailEnd/>
              </a:ln>
            </p:spPr>
            <p:txBody>
              <a:bodyPr wrap="square" lIns="90488" tIns="44450" rIns="90488" bIns="44450">
                <a:spAutoFit/>
              </a:bodyPr>
              <a:lstStyle/>
              <a:p>
                <a:pPr>
                  <a:lnSpc>
                    <a:spcPct val="95000"/>
                  </a:lnSpc>
                  <a:spcBef>
                    <a:spcPct val="30000"/>
                  </a:spcBef>
                </a:pPr>
                <a:r>
                  <a:rPr lang="en-US" sz="1400" b="1" dirty="0" smtClean="0"/>
                  <a:t>Data Centers                           Business Access</a:t>
                </a:r>
                <a:endParaRPr lang="en-US" sz="1400" b="1" dirty="0"/>
              </a:p>
            </p:txBody>
          </p:sp>
          <p:sp>
            <p:nvSpPr>
              <p:cNvPr id="1723" name="Rectangle 40"/>
              <p:cNvSpPr>
                <a:spLocks noChangeArrowheads="1"/>
              </p:cNvSpPr>
              <p:nvPr/>
            </p:nvSpPr>
            <p:spPr bwMode="auto">
              <a:xfrm>
                <a:off x="4251" y="3401"/>
                <a:ext cx="452" cy="202"/>
              </a:xfrm>
              <a:prstGeom prst="rect">
                <a:avLst/>
              </a:prstGeom>
              <a:noFill/>
              <a:ln w="12700">
                <a:noFill/>
                <a:miter lim="800000"/>
                <a:headEnd/>
                <a:tailEnd/>
              </a:ln>
            </p:spPr>
            <p:txBody>
              <a:bodyPr wrap="none" lIns="90488" tIns="44450" rIns="90488" bIns="44450">
                <a:spAutoFit/>
              </a:bodyPr>
              <a:lstStyle/>
              <a:p>
                <a:pPr>
                  <a:lnSpc>
                    <a:spcPct val="95000"/>
                  </a:lnSpc>
                  <a:spcBef>
                    <a:spcPct val="30000"/>
                  </a:spcBef>
                </a:pPr>
                <a:r>
                  <a:rPr lang="en-US" sz="1200"/>
                  <a:t>Metropolitan</a:t>
                </a:r>
              </a:p>
              <a:p>
                <a:pPr>
                  <a:lnSpc>
                    <a:spcPct val="95000"/>
                  </a:lnSpc>
                  <a:spcBef>
                    <a:spcPct val="30000"/>
                  </a:spcBef>
                </a:pPr>
                <a:r>
                  <a:rPr lang="en-US" sz="1200"/>
                  <a:t>Access</a:t>
                </a:r>
              </a:p>
            </p:txBody>
          </p:sp>
          <p:sp>
            <p:nvSpPr>
              <p:cNvPr id="1724" name="Rectangle 41"/>
              <p:cNvSpPr>
                <a:spLocks noChangeArrowheads="1"/>
              </p:cNvSpPr>
              <p:nvPr/>
            </p:nvSpPr>
            <p:spPr bwMode="auto">
              <a:xfrm>
                <a:off x="909" y="3033"/>
                <a:ext cx="452" cy="202"/>
              </a:xfrm>
              <a:prstGeom prst="rect">
                <a:avLst/>
              </a:prstGeom>
              <a:noFill/>
              <a:ln w="12700">
                <a:noFill/>
                <a:miter lim="800000"/>
                <a:headEnd/>
                <a:tailEnd/>
              </a:ln>
            </p:spPr>
            <p:txBody>
              <a:bodyPr wrap="none" lIns="90488" tIns="44450" rIns="90488" bIns="44450">
                <a:spAutoFit/>
              </a:bodyPr>
              <a:lstStyle/>
              <a:p>
                <a:pPr>
                  <a:lnSpc>
                    <a:spcPct val="95000"/>
                  </a:lnSpc>
                  <a:spcBef>
                    <a:spcPct val="30000"/>
                  </a:spcBef>
                </a:pPr>
                <a:r>
                  <a:rPr lang="en-US" sz="1200"/>
                  <a:t>Metropolitan</a:t>
                </a:r>
              </a:p>
              <a:p>
                <a:pPr>
                  <a:lnSpc>
                    <a:spcPct val="95000"/>
                  </a:lnSpc>
                  <a:spcBef>
                    <a:spcPct val="30000"/>
                  </a:spcBef>
                </a:pPr>
                <a:r>
                  <a:rPr lang="en-US" sz="1200"/>
                  <a:t>Access</a:t>
                </a:r>
              </a:p>
            </p:txBody>
          </p:sp>
        </p:grpSp>
        <p:sp>
          <p:nvSpPr>
            <p:cNvPr id="425002" name="Freeform 42"/>
            <p:cNvSpPr>
              <a:spLocks/>
            </p:cNvSpPr>
            <p:nvPr/>
          </p:nvSpPr>
          <p:spPr bwMode="auto">
            <a:xfrm>
              <a:off x="681038" y="2241560"/>
              <a:ext cx="7288212" cy="2898775"/>
            </a:xfrm>
            <a:custGeom>
              <a:avLst/>
              <a:gdLst>
                <a:gd name="T0" fmla="*/ 0 w 3152"/>
                <a:gd name="T1" fmla="*/ 2147483647 h 1115"/>
                <a:gd name="T2" fmla="*/ 2147483647 w 3152"/>
                <a:gd name="T3" fmla="*/ 2147483647 h 1115"/>
                <a:gd name="T4" fmla="*/ 2147483647 w 3152"/>
                <a:gd name="T5" fmla="*/ 2147483647 h 1115"/>
                <a:gd name="T6" fmla="*/ 2147483647 w 3152"/>
                <a:gd name="T7" fmla="*/ 2147483647 h 1115"/>
                <a:gd name="T8" fmla="*/ 2147483647 w 3152"/>
                <a:gd name="T9" fmla="*/ 2147483647 h 1115"/>
                <a:gd name="T10" fmla="*/ 2147483647 w 3152"/>
                <a:gd name="T11" fmla="*/ 2147483647 h 1115"/>
                <a:gd name="T12" fmla="*/ 2147483647 w 3152"/>
                <a:gd name="T13" fmla="*/ 2147483647 h 1115"/>
                <a:gd name="T14" fmla="*/ 2147483647 w 3152"/>
                <a:gd name="T15" fmla="*/ 2147483647 h 1115"/>
                <a:gd name="T16" fmla="*/ 2147483647 w 3152"/>
                <a:gd name="T17" fmla="*/ 2147483647 h 1115"/>
                <a:gd name="T18" fmla="*/ 2147483647 w 3152"/>
                <a:gd name="T19" fmla="*/ 2147483647 h 1115"/>
                <a:gd name="T20" fmla="*/ 2147483647 w 3152"/>
                <a:gd name="T21" fmla="*/ 2147483647 h 1115"/>
                <a:gd name="T22" fmla="*/ 2147483647 w 3152"/>
                <a:gd name="T23" fmla="*/ 2147483647 h 1115"/>
                <a:gd name="T24" fmla="*/ 2147483647 w 3152"/>
                <a:gd name="T25" fmla="*/ 2147483647 h 1115"/>
                <a:gd name="T26" fmla="*/ 2147483647 w 3152"/>
                <a:gd name="T27" fmla="*/ 2147483647 h 1115"/>
                <a:gd name="T28" fmla="*/ 2147483647 w 3152"/>
                <a:gd name="T29" fmla="*/ 0 h 11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52"/>
                <a:gd name="T46" fmla="*/ 0 h 1115"/>
                <a:gd name="T47" fmla="*/ 3152 w 3152"/>
                <a:gd name="T48" fmla="*/ 1115 h 11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52" h="1115">
                  <a:moveTo>
                    <a:pt x="0" y="696"/>
                  </a:moveTo>
                  <a:cubicBezTo>
                    <a:pt x="199" y="632"/>
                    <a:pt x="399" y="569"/>
                    <a:pt x="552" y="544"/>
                  </a:cubicBezTo>
                  <a:cubicBezTo>
                    <a:pt x="705" y="519"/>
                    <a:pt x="795" y="513"/>
                    <a:pt x="920" y="544"/>
                  </a:cubicBezTo>
                  <a:cubicBezTo>
                    <a:pt x="1045" y="575"/>
                    <a:pt x="1144" y="651"/>
                    <a:pt x="1304" y="728"/>
                  </a:cubicBezTo>
                  <a:cubicBezTo>
                    <a:pt x="1464" y="805"/>
                    <a:pt x="1688" y="945"/>
                    <a:pt x="1880" y="1008"/>
                  </a:cubicBezTo>
                  <a:cubicBezTo>
                    <a:pt x="2072" y="1071"/>
                    <a:pt x="2296" y="1093"/>
                    <a:pt x="2456" y="1104"/>
                  </a:cubicBezTo>
                  <a:cubicBezTo>
                    <a:pt x="2616" y="1115"/>
                    <a:pt x="2745" y="1096"/>
                    <a:pt x="2840" y="1072"/>
                  </a:cubicBezTo>
                  <a:cubicBezTo>
                    <a:pt x="2935" y="1048"/>
                    <a:pt x="2999" y="1012"/>
                    <a:pt x="3024" y="960"/>
                  </a:cubicBezTo>
                  <a:cubicBezTo>
                    <a:pt x="3049" y="908"/>
                    <a:pt x="3007" y="813"/>
                    <a:pt x="2992" y="760"/>
                  </a:cubicBezTo>
                  <a:cubicBezTo>
                    <a:pt x="2977" y="707"/>
                    <a:pt x="2947" y="673"/>
                    <a:pt x="2936" y="640"/>
                  </a:cubicBezTo>
                  <a:cubicBezTo>
                    <a:pt x="2925" y="607"/>
                    <a:pt x="2929" y="608"/>
                    <a:pt x="2928" y="560"/>
                  </a:cubicBezTo>
                  <a:cubicBezTo>
                    <a:pt x="2927" y="512"/>
                    <a:pt x="2916" y="415"/>
                    <a:pt x="2928" y="352"/>
                  </a:cubicBezTo>
                  <a:cubicBezTo>
                    <a:pt x="2940" y="289"/>
                    <a:pt x="2972" y="236"/>
                    <a:pt x="3000" y="184"/>
                  </a:cubicBezTo>
                  <a:cubicBezTo>
                    <a:pt x="3028" y="132"/>
                    <a:pt x="3071" y="71"/>
                    <a:pt x="3096" y="40"/>
                  </a:cubicBezTo>
                  <a:cubicBezTo>
                    <a:pt x="3121" y="9"/>
                    <a:pt x="3136" y="4"/>
                    <a:pt x="3152" y="0"/>
                  </a:cubicBezTo>
                </a:path>
              </a:pathLst>
            </a:custGeom>
            <a:noFill/>
            <a:ln w="28575">
              <a:solidFill>
                <a:srgbClr val="009900"/>
              </a:solidFill>
              <a:round/>
              <a:headEnd/>
              <a:tailEnd/>
            </a:ln>
          </p:spPr>
          <p:txBody>
            <a:bodyPr/>
            <a:lstStyle/>
            <a:p>
              <a:endParaRPr lang="en-US"/>
            </a:p>
          </p:txBody>
        </p:sp>
        <p:sp>
          <p:nvSpPr>
            <p:cNvPr id="425003" name="Freeform 43"/>
            <p:cNvSpPr>
              <a:spLocks/>
            </p:cNvSpPr>
            <p:nvPr/>
          </p:nvSpPr>
          <p:spPr bwMode="auto">
            <a:xfrm>
              <a:off x="2422525" y="2703522"/>
              <a:ext cx="5389563" cy="2328863"/>
            </a:xfrm>
            <a:custGeom>
              <a:avLst/>
              <a:gdLst/>
              <a:ahLst/>
              <a:cxnLst>
                <a:cxn ang="0">
                  <a:pos x="77" y="0"/>
                </a:cxn>
                <a:cxn ang="0">
                  <a:pos x="5" y="48"/>
                </a:cxn>
                <a:cxn ang="0">
                  <a:pos x="45" y="176"/>
                </a:cxn>
                <a:cxn ang="0">
                  <a:pos x="245" y="248"/>
                </a:cxn>
                <a:cxn ang="0">
                  <a:pos x="437" y="304"/>
                </a:cxn>
                <a:cxn ang="0">
                  <a:pos x="685" y="376"/>
                </a:cxn>
                <a:cxn ang="0">
                  <a:pos x="1197" y="664"/>
                </a:cxn>
                <a:cxn ang="0">
                  <a:pos x="1421" y="768"/>
                </a:cxn>
                <a:cxn ang="0">
                  <a:pos x="1717" y="856"/>
                </a:cxn>
                <a:cxn ang="0">
                  <a:pos x="2133" y="888"/>
                </a:cxn>
                <a:cxn ang="0">
                  <a:pos x="2309" y="888"/>
                </a:cxn>
                <a:cxn ang="0">
                  <a:pos x="2261" y="848"/>
                </a:cxn>
                <a:cxn ang="0">
                  <a:pos x="2053" y="808"/>
                </a:cxn>
                <a:cxn ang="0">
                  <a:pos x="1893" y="744"/>
                </a:cxn>
                <a:cxn ang="0">
                  <a:pos x="1749" y="704"/>
                </a:cxn>
                <a:cxn ang="0">
                  <a:pos x="1685" y="592"/>
                </a:cxn>
                <a:cxn ang="0">
                  <a:pos x="1725" y="528"/>
                </a:cxn>
              </a:cxnLst>
              <a:rect l="0" t="0" r="r" b="b"/>
              <a:pathLst>
                <a:path w="2330" h="895">
                  <a:moveTo>
                    <a:pt x="77" y="0"/>
                  </a:moveTo>
                  <a:cubicBezTo>
                    <a:pt x="43" y="9"/>
                    <a:pt x="10" y="19"/>
                    <a:pt x="5" y="48"/>
                  </a:cubicBezTo>
                  <a:cubicBezTo>
                    <a:pt x="0" y="77"/>
                    <a:pt x="5" y="143"/>
                    <a:pt x="45" y="176"/>
                  </a:cubicBezTo>
                  <a:cubicBezTo>
                    <a:pt x="85" y="209"/>
                    <a:pt x="180" y="227"/>
                    <a:pt x="245" y="248"/>
                  </a:cubicBezTo>
                  <a:cubicBezTo>
                    <a:pt x="310" y="269"/>
                    <a:pt x="364" y="283"/>
                    <a:pt x="437" y="304"/>
                  </a:cubicBezTo>
                  <a:cubicBezTo>
                    <a:pt x="510" y="325"/>
                    <a:pt x="558" y="316"/>
                    <a:pt x="685" y="376"/>
                  </a:cubicBezTo>
                  <a:cubicBezTo>
                    <a:pt x="812" y="436"/>
                    <a:pt x="1074" y="599"/>
                    <a:pt x="1197" y="664"/>
                  </a:cubicBezTo>
                  <a:cubicBezTo>
                    <a:pt x="1320" y="729"/>
                    <a:pt x="1334" y="736"/>
                    <a:pt x="1421" y="768"/>
                  </a:cubicBezTo>
                  <a:cubicBezTo>
                    <a:pt x="1508" y="800"/>
                    <a:pt x="1598" y="836"/>
                    <a:pt x="1717" y="856"/>
                  </a:cubicBezTo>
                  <a:cubicBezTo>
                    <a:pt x="1836" y="876"/>
                    <a:pt x="2034" y="883"/>
                    <a:pt x="2133" y="888"/>
                  </a:cubicBezTo>
                  <a:cubicBezTo>
                    <a:pt x="2232" y="893"/>
                    <a:pt x="2288" y="895"/>
                    <a:pt x="2309" y="888"/>
                  </a:cubicBezTo>
                  <a:cubicBezTo>
                    <a:pt x="2330" y="881"/>
                    <a:pt x="2304" y="861"/>
                    <a:pt x="2261" y="848"/>
                  </a:cubicBezTo>
                  <a:cubicBezTo>
                    <a:pt x="2218" y="835"/>
                    <a:pt x="2114" y="825"/>
                    <a:pt x="2053" y="808"/>
                  </a:cubicBezTo>
                  <a:cubicBezTo>
                    <a:pt x="1992" y="791"/>
                    <a:pt x="1944" y="761"/>
                    <a:pt x="1893" y="744"/>
                  </a:cubicBezTo>
                  <a:cubicBezTo>
                    <a:pt x="1842" y="727"/>
                    <a:pt x="1784" y="729"/>
                    <a:pt x="1749" y="704"/>
                  </a:cubicBezTo>
                  <a:cubicBezTo>
                    <a:pt x="1714" y="679"/>
                    <a:pt x="1689" y="621"/>
                    <a:pt x="1685" y="592"/>
                  </a:cubicBezTo>
                  <a:cubicBezTo>
                    <a:pt x="1681" y="563"/>
                    <a:pt x="1703" y="545"/>
                    <a:pt x="1725" y="528"/>
                  </a:cubicBezTo>
                </a:path>
              </a:pathLst>
            </a:custGeom>
            <a:noFill/>
            <a:ln w="12700">
              <a:noFill/>
              <a:round/>
              <a:headEnd/>
              <a:tailEnd/>
            </a:ln>
            <a:effectLst>
              <a:outerShdw dist="53882" dir="2700000" algn="ctr" rotWithShape="0">
                <a:schemeClr val="tx1"/>
              </a:outerShdw>
            </a:effectLst>
          </p:spPr>
          <p:txBody>
            <a:bodyPr/>
            <a:lstStyle/>
            <a:p>
              <a:pPr>
                <a:defRPr/>
              </a:pPr>
              <a:endParaRPr lang="en-US">
                <a:latin typeface="Arial" pitchFamily="34" charset="0"/>
                <a:ea typeface="MS PGothic" pitchFamily="34" charset="-128"/>
              </a:endParaRPr>
            </a:p>
          </p:txBody>
        </p:sp>
        <p:sp>
          <p:nvSpPr>
            <p:cNvPr id="425004" name="Freeform 44"/>
            <p:cNvSpPr>
              <a:spLocks/>
            </p:cNvSpPr>
            <p:nvPr/>
          </p:nvSpPr>
          <p:spPr bwMode="auto">
            <a:xfrm>
              <a:off x="1525588" y="1482735"/>
              <a:ext cx="5556250" cy="3530600"/>
            </a:xfrm>
            <a:custGeom>
              <a:avLst/>
              <a:gdLst>
                <a:gd name="T0" fmla="*/ 2147483647 w 2402"/>
                <a:gd name="T1" fmla="*/ 2147483647 h 1357"/>
                <a:gd name="T2" fmla="*/ 2147483647 w 2402"/>
                <a:gd name="T3" fmla="*/ 2147483647 h 1357"/>
                <a:gd name="T4" fmla="*/ 2147483647 w 2402"/>
                <a:gd name="T5" fmla="*/ 2147483647 h 1357"/>
                <a:gd name="T6" fmla="*/ 2147483647 w 2402"/>
                <a:gd name="T7" fmla="*/ 2147483647 h 1357"/>
                <a:gd name="T8" fmla="*/ 2147483647 w 2402"/>
                <a:gd name="T9" fmla="*/ 2147483647 h 1357"/>
                <a:gd name="T10" fmla="*/ 2147483647 w 2402"/>
                <a:gd name="T11" fmla="*/ 2147483647 h 1357"/>
                <a:gd name="T12" fmla="*/ 2147483647 w 2402"/>
                <a:gd name="T13" fmla="*/ 2147483647 h 1357"/>
                <a:gd name="T14" fmla="*/ 2147483647 w 2402"/>
                <a:gd name="T15" fmla="*/ 2147483647 h 1357"/>
                <a:gd name="T16" fmla="*/ 2147483647 w 2402"/>
                <a:gd name="T17" fmla="*/ 2147483647 h 1357"/>
                <a:gd name="T18" fmla="*/ 2147483647 w 2402"/>
                <a:gd name="T19" fmla="*/ 2147483647 h 1357"/>
                <a:gd name="T20" fmla="*/ 2147483647 w 2402"/>
                <a:gd name="T21" fmla="*/ 2147483647 h 1357"/>
                <a:gd name="T22" fmla="*/ 2147483647 w 2402"/>
                <a:gd name="T23" fmla="*/ 2147483647 h 1357"/>
                <a:gd name="T24" fmla="*/ 2147483647 w 2402"/>
                <a:gd name="T25" fmla="*/ 2147483647 h 1357"/>
                <a:gd name="T26" fmla="*/ 2147483647 w 2402"/>
                <a:gd name="T27" fmla="*/ 2147483647 h 1357"/>
                <a:gd name="T28" fmla="*/ 2147483647 w 2402"/>
                <a:gd name="T29" fmla="*/ 2147483647 h 1357"/>
                <a:gd name="T30" fmla="*/ 2147483647 w 2402"/>
                <a:gd name="T31" fmla="*/ 2147483647 h 1357"/>
                <a:gd name="T32" fmla="*/ 2147483647 w 2402"/>
                <a:gd name="T33" fmla="*/ 2147483647 h 1357"/>
                <a:gd name="T34" fmla="*/ 2147483647 w 2402"/>
                <a:gd name="T35" fmla="*/ 2147483647 h 1357"/>
                <a:gd name="T36" fmla="*/ 2147483647 w 2402"/>
                <a:gd name="T37" fmla="*/ 2147483647 h 1357"/>
                <a:gd name="T38" fmla="*/ 2147483647 w 2402"/>
                <a:gd name="T39" fmla="*/ 2147483647 h 1357"/>
                <a:gd name="T40" fmla="*/ 2147483647 w 2402"/>
                <a:gd name="T41" fmla="*/ 2147483647 h 1357"/>
                <a:gd name="T42" fmla="*/ 2147483647 w 2402"/>
                <a:gd name="T43" fmla="*/ 2147483647 h 1357"/>
                <a:gd name="T44" fmla="*/ 2147483647 w 2402"/>
                <a:gd name="T45" fmla="*/ 2147483647 h 1357"/>
                <a:gd name="T46" fmla="*/ 2147483647 w 2402"/>
                <a:gd name="T47" fmla="*/ 2147483647 h 1357"/>
                <a:gd name="T48" fmla="*/ 2147483647 w 2402"/>
                <a:gd name="T49" fmla="*/ 0 h 13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02"/>
                <a:gd name="T76" fmla="*/ 0 h 1357"/>
                <a:gd name="T77" fmla="*/ 2402 w 2402"/>
                <a:gd name="T78" fmla="*/ 1357 h 13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02" h="1357">
                  <a:moveTo>
                    <a:pt x="69" y="432"/>
                  </a:moveTo>
                  <a:cubicBezTo>
                    <a:pt x="37" y="463"/>
                    <a:pt x="6" y="494"/>
                    <a:pt x="3" y="528"/>
                  </a:cubicBezTo>
                  <a:cubicBezTo>
                    <a:pt x="0" y="562"/>
                    <a:pt x="0" y="603"/>
                    <a:pt x="51" y="636"/>
                  </a:cubicBezTo>
                  <a:cubicBezTo>
                    <a:pt x="102" y="669"/>
                    <a:pt x="236" y="702"/>
                    <a:pt x="309" y="726"/>
                  </a:cubicBezTo>
                  <a:cubicBezTo>
                    <a:pt x="382" y="750"/>
                    <a:pt x="423" y="760"/>
                    <a:pt x="489" y="780"/>
                  </a:cubicBezTo>
                  <a:cubicBezTo>
                    <a:pt x="555" y="800"/>
                    <a:pt x="615" y="804"/>
                    <a:pt x="705" y="846"/>
                  </a:cubicBezTo>
                  <a:cubicBezTo>
                    <a:pt x="795" y="888"/>
                    <a:pt x="913" y="971"/>
                    <a:pt x="1029" y="1032"/>
                  </a:cubicBezTo>
                  <a:cubicBezTo>
                    <a:pt x="1145" y="1093"/>
                    <a:pt x="1289" y="1166"/>
                    <a:pt x="1401" y="1212"/>
                  </a:cubicBezTo>
                  <a:cubicBezTo>
                    <a:pt x="1513" y="1258"/>
                    <a:pt x="1589" y="1285"/>
                    <a:pt x="1701" y="1308"/>
                  </a:cubicBezTo>
                  <a:cubicBezTo>
                    <a:pt x="1813" y="1331"/>
                    <a:pt x="1974" y="1343"/>
                    <a:pt x="2073" y="1350"/>
                  </a:cubicBezTo>
                  <a:cubicBezTo>
                    <a:pt x="2172" y="1357"/>
                    <a:pt x="2241" y="1357"/>
                    <a:pt x="2295" y="1350"/>
                  </a:cubicBezTo>
                  <a:cubicBezTo>
                    <a:pt x="2349" y="1343"/>
                    <a:pt x="2392" y="1321"/>
                    <a:pt x="2397" y="1308"/>
                  </a:cubicBezTo>
                  <a:cubicBezTo>
                    <a:pt x="2402" y="1295"/>
                    <a:pt x="2354" y="1277"/>
                    <a:pt x="2325" y="1272"/>
                  </a:cubicBezTo>
                  <a:cubicBezTo>
                    <a:pt x="2296" y="1267"/>
                    <a:pt x="2286" y="1289"/>
                    <a:pt x="2223" y="1278"/>
                  </a:cubicBezTo>
                  <a:cubicBezTo>
                    <a:pt x="2160" y="1267"/>
                    <a:pt x="2039" y="1240"/>
                    <a:pt x="1947" y="1206"/>
                  </a:cubicBezTo>
                  <a:cubicBezTo>
                    <a:pt x="1855" y="1172"/>
                    <a:pt x="1748" y="1123"/>
                    <a:pt x="1671" y="1074"/>
                  </a:cubicBezTo>
                  <a:cubicBezTo>
                    <a:pt x="1594" y="1025"/>
                    <a:pt x="1536" y="963"/>
                    <a:pt x="1485" y="912"/>
                  </a:cubicBezTo>
                  <a:cubicBezTo>
                    <a:pt x="1434" y="861"/>
                    <a:pt x="1391" y="815"/>
                    <a:pt x="1365" y="768"/>
                  </a:cubicBezTo>
                  <a:cubicBezTo>
                    <a:pt x="1339" y="721"/>
                    <a:pt x="1327" y="670"/>
                    <a:pt x="1329" y="630"/>
                  </a:cubicBezTo>
                  <a:cubicBezTo>
                    <a:pt x="1331" y="590"/>
                    <a:pt x="1345" y="563"/>
                    <a:pt x="1377" y="528"/>
                  </a:cubicBezTo>
                  <a:cubicBezTo>
                    <a:pt x="1409" y="493"/>
                    <a:pt x="1481" y="455"/>
                    <a:pt x="1521" y="420"/>
                  </a:cubicBezTo>
                  <a:cubicBezTo>
                    <a:pt x="1561" y="385"/>
                    <a:pt x="1601" y="358"/>
                    <a:pt x="1617" y="318"/>
                  </a:cubicBezTo>
                  <a:cubicBezTo>
                    <a:pt x="1633" y="278"/>
                    <a:pt x="1645" y="225"/>
                    <a:pt x="1617" y="180"/>
                  </a:cubicBezTo>
                  <a:cubicBezTo>
                    <a:pt x="1589" y="135"/>
                    <a:pt x="1517" y="78"/>
                    <a:pt x="1449" y="48"/>
                  </a:cubicBezTo>
                  <a:cubicBezTo>
                    <a:pt x="1381" y="18"/>
                    <a:pt x="1295" y="9"/>
                    <a:pt x="1209" y="0"/>
                  </a:cubicBezTo>
                </a:path>
              </a:pathLst>
            </a:custGeom>
            <a:noFill/>
            <a:ln w="28575">
              <a:solidFill>
                <a:srgbClr val="6600FF"/>
              </a:solidFill>
              <a:round/>
              <a:headEnd/>
              <a:tailEnd/>
            </a:ln>
          </p:spPr>
          <p:txBody>
            <a:bodyPr/>
            <a:lstStyle/>
            <a:p>
              <a:endParaRPr lang="en-US"/>
            </a:p>
          </p:txBody>
        </p:sp>
        <p:sp>
          <p:nvSpPr>
            <p:cNvPr id="1040" name="TextBox 703"/>
            <p:cNvSpPr txBox="1">
              <a:spLocks noChangeArrowheads="1"/>
            </p:cNvSpPr>
            <p:nvPr/>
          </p:nvSpPr>
          <p:spPr bwMode="auto">
            <a:xfrm>
              <a:off x="1609725" y="3808422"/>
              <a:ext cx="2159630" cy="369332"/>
            </a:xfrm>
            <a:prstGeom prst="rect">
              <a:avLst/>
            </a:prstGeom>
            <a:noFill/>
            <a:ln w="9525">
              <a:noFill/>
              <a:miter lim="800000"/>
              <a:headEnd/>
              <a:tailEnd/>
            </a:ln>
          </p:spPr>
          <p:txBody>
            <a:bodyPr wrap="none">
              <a:spAutoFit/>
            </a:bodyPr>
            <a:lstStyle/>
            <a:p>
              <a:r>
                <a:rPr lang="en-US" sz="1800" dirty="0" smtClean="0">
                  <a:solidFill>
                    <a:srgbClr val="0000FF"/>
                  </a:solidFill>
                </a:rPr>
                <a:t>Flex band </a:t>
              </a:r>
              <a:r>
                <a:rPr lang="en-US" sz="1800" dirty="0" err="1" smtClean="0">
                  <a:solidFill>
                    <a:srgbClr val="0000FF"/>
                  </a:solidFill>
                </a:rPr>
                <a:t>Trx</a:t>
              </a:r>
              <a:r>
                <a:rPr lang="en-US" sz="1800" dirty="0" smtClean="0">
                  <a:solidFill>
                    <a:srgbClr val="0000FF"/>
                  </a:solidFill>
                </a:rPr>
                <a:t>/</a:t>
              </a:r>
              <a:r>
                <a:rPr lang="en-US" sz="1800" dirty="0" err="1" smtClean="0">
                  <a:solidFill>
                    <a:srgbClr val="0000FF"/>
                  </a:solidFill>
                </a:rPr>
                <a:t>Rcv</a:t>
              </a:r>
              <a:endParaRPr lang="en-US" sz="1800" dirty="0">
                <a:solidFill>
                  <a:srgbClr val="0000FF"/>
                </a:solidFill>
              </a:endParaRPr>
            </a:p>
          </p:txBody>
        </p:sp>
        <p:sp>
          <p:nvSpPr>
            <p:cNvPr id="1041" name="TextBox 704"/>
            <p:cNvSpPr txBox="1">
              <a:spLocks noChangeArrowheads="1"/>
            </p:cNvSpPr>
            <p:nvPr/>
          </p:nvSpPr>
          <p:spPr bwMode="auto">
            <a:xfrm>
              <a:off x="6524625" y="5151447"/>
              <a:ext cx="2044214" cy="369332"/>
            </a:xfrm>
            <a:prstGeom prst="rect">
              <a:avLst/>
            </a:prstGeom>
            <a:noFill/>
            <a:ln w="9525">
              <a:noFill/>
              <a:miter lim="800000"/>
              <a:headEnd/>
              <a:tailEnd/>
            </a:ln>
          </p:spPr>
          <p:txBody>
            <a:bodyPr wrap="none">
              <a:spAutoFit/>
            </a:bodyPr>
            <a:lstStyle/>
            <a:p>
              <a:r>
                <a:rPr lang="en-US" sz="1800" dirty="0" smtClean="0">
                  <a:solidFill>
                    <a:srgbClr val="0000FF"/>
                  </a:solidFill>
                </a:rPr>
                <a:t>Flex band </a:t>
              </a:r>
              <a:r>
                <a:rPr lang="en-US" sz="1800" dirty="0" err="1">
                  <a:solidFill>
                    <a:srgbClr val="0000FF"/>
                  </a:solidFill>
                </a:rPr>
                <a:t>Trx</a:t>
              </a:r>
              <a:r>
                <a:rPr lang="en-US" sz="1800" dirty="0">
                  <a:solidFill>
                    <a:srgbClr val="0000FF"/>
                  </a:solidFill>
                </a:rPr>
                <a:t>/</a:t>
              </a:r>
              <a:r>
                <a:rPr lang="en-US" sz="1800" dirty="0" err="1">
                  <a:solidFill>
                    <a:srgbClr val="0000FF"/>
                  </a:solidFill>
                </a:rPr>
                <a:t>Rcv</a:t>
              </a:r>
              <a:endParaRPr lang="en-US" sz="1800" dirty="0">
                <a:solidFill>
                  <a:srgbClr val="0000FF"/>
                </a:solidFill>
              </a:endParaRPr>
            </a:p>
          </p:txBody>
        </p:sp>
        <p:sp>
          <p:nvSpPr>
            <p:cNvPr id="1042" name="TextBox 706"/>
            <p:cNvSpPr txBox="1">
              <a:spLocks noChangeArrowheads="1"/>
            </p:cNvSpPr>
            <p:nvPr/>
          </p:nvSpPr>
          <p:spPr bwMode="auto">
            <a:xfrm>
              <a:off x="3499359" y="2937660"/>
              <a:ext cx="1466850" cy="738664"/>
            </a:xfrm>
            <a:prstGeom prst="rect">
              <a:avLst/>
            </a:prstGeom>
            <a:noFill/>
            <a:ln w="9525">
              <a:noFill/>
              <a:miter lim="800000"/>
              <a:headEnd/>
              <a:tailEnd/>
            </a:ln>
          </p:spPr>
          <p:txBody>
            <a:bodyPr>
              <a:spAutoFit/>
            </a:bodyPr>
            <a:lstStyle/>
            <a:p>
              <a:r>
                <a:rPr lang="en-US" sz="1400" dirty="0" smtClean="0">
                  <a:solidFill>
                    <a:srgbClr val="0000FF"/>
                  </a:solidFill>
                </a:rPr>
                <a:t>Flex Bandwidth Add/Drop</a:t>
              </a:r>
              <a:endParaRPr lang="en-US" sz="1400" dirty="0">
                <a:solidFill>
                  <a:srgbClr val="0000FF"/>
                </a:solidFill>
              </a:endParaRPr>
            </a:p>
          </p:txBody>
        </p:sp>
        <p:sp>
          <p:nvSpPr>
            <p:cNvPr id="1043" name="TextBox 707"/>
            <p:cNvSpPr txBox="1">
              <a:spLocks noChangeArrowheads="1"/>
            </p:cNvSpPr>
            <p:nvPr/>
          </p:nvSpPr>
          <p:spPr bwMode="auto">
            <a:xfrm>
              <a:off x="152400" y="1903422"/>
              <a:ext cx="1466850" cy="523220"/>
            </a:xfrm>
            <a:prstGeom prst="rect">
              <a:avLst/>
            </a:prstGeom>
            <a:noFill/>
            <a:ln w="9525">
              <a:noFill/>
              <a:miter lim="800000"/>
              <a:headEnd/>
              <a:tailEnd/>
            </a:ln>
          </p:spPr>
          <p:txBody>
            <a:bodyPr>
              <a:spAutoFit/>
            </a:bodyPr>
            <a:lstStyle/>
            <a:p>
              <a:r>
                <a:rPr lang="en-US" sz="1400" dirty="0" smtClean="0">
                  <a:solidFill>
                    <a:srgbClr val="0000FF"/>
                  </a:solidFill>
                </a:rPr>
                <a:t>Flex band Add/Drop</a:t>
              </a:r>
              <a:endParaRPr lang="en-US" sz="1400" dirty="0">
                <a:solidFill>
                  <a:srgbClr val="0000FF"/>
                </a:solidFill>
              </a:endParaRPr>
            </a:p>
          </p:txBody>
        </p:sp>
        <p:sp>
          <p:nvSpPr>
            <p:cNvPr id="1044" name="TextBox 708"/>
            <p:cNvSpPr txBox="1">
              <a:spLocks noChangeArrowheads="1"/>
            </p:cNvSpPr>
            <p:nvPr/>
          </p:nvSpPr>
          <p:spPr bwMode="auto">
            <a:xfrm>
              <a:off x="7677150" y="3124200"/>
              <a:ext cx="1466850" cy="738664"/>
            </a:xfrm>
            <a:prstGeom prst="rect">
              <a:avLst/>
            </a:prstGeom>
            <a:noFill/>
            <a:ln w="9525">
              <a:noFill/>
              <a:miter lim="800000"/>
              <a:headEnd/>
              <a:tailEnd/>
            </a:ln>
          </p:spPr>
          <p:txBody>
            <a:bodyPr>
              <a:spAutoFit/>
            </a:bodyPr>
            <a:lstStyle/>
            <a:p>
              <a:r>
                <a:rPr lang="en-US" sz="1400" dirty="0" smtClean="0">
                  <a:solidFill>
                    <a:srgbClr val="0000FF"/>
                  </a:solidFill>
                </a:rPr>
                <a:t>Flex bandwidth</a:t>
              </a:r>
            </a:p>
            <a:p>
              <a:r>
                <a:rPr lang="en-US" sz="1400" dirty="0" smtClean="0">
                  <a:solidFill>
                    <a:srgbClr val="0000FF"/>
                  </a:solidFill>
                </a:rPr>
                <a:t>Add/Drop</a:t>
              </a:r>
              <a:endParaRPr lang="en-US" sz="1400" dirty="0">
                <a:solidFill>
                  <a:srgbClr val="0000FF"/>
                </a:solidFill>
              </a:endParaRPr>
            </a:p>
          </p:txBody>
        </p:sp>
        <p:pic>
          <p:nvPicPr>
            <p:cNvPr id="698370" name="Object 23"/>
            <p:cNvPicPr>
              <a:picLocks noChangeArrowheads="1"/>
            </p:cNvPicPr>
            <p:nvPr/>
          </p:nvPicPr>
          <p:blipFill>
            <a:blip r:embed="rId4" cstate="print"/>
            <a:srcRect/>
            <a:stretch>
              <a:fillRect/>
            </a:stretch>
          </p:blipFill>
          <p:spPr bwMode="auto">
            <a:xfrm>
              <a:off x="5213350" y="2611447"/>
              <a:ext cx="1966913" cy="2049463"/>
            </a:xfrm>
            <a:prstGeom prst="rect">
              <a:avLst/>
            </a:prstGeom>
            <a:noFill/>
            <a:ln w="12700">
              <a:miter lim="800000"/>
              <a:headEnd/>
              <a:tailEnd/>
            </a:ln>
            <a:effectLst/>
          </p:spPr>
        </p:pic>
        <p:pic>
          <p:nvPicPr>
            <p:cNvPr id="698371" name="Object 24"/>
            <p:cNvPicPr>
              <a:picLocks noChangeArrowheads="1"/>
            </p:cNvPicPr>
            <p:nvPr/>
          </p:nvPicPr>
          <p:blipFill>
            <a:blip r:embed="rId5" cstate="print"/>
            <a:srcRect/>
            <a:stretch>
              <a:fillRect/>
            </a:stretch>
          </p:blipFill>
          <p:spPr bwMode="auto">
            <a:xfrm>
              <a:off x="1239838" y="1582747"/>
              <a:ext cx="1477962" cy="1531938"/>
            </a:xfrm>
            <a:prstGeom prst="rect">
              <a:avLst/>
            </a:prstGeom>
            <a:noFill/>
            <a:ln w="12700">
              <a:miter lim="800000"/>
              <a:headEnd/>
              <a:tailEnd/>
            </a:ln>
            <a:effectLst/>
          </p:spPr>
        </p:pic>
        <p:pic>
          <p:nvPicPr>
            <p:cNvPr id="698372" name="Object 27"/>
            <p:cNvPicPr>
              <a:picLocks noChangeArrowheads="1"/>
            </p:cNvPicPr>
            <p:nvPr/>
          </p:nvPicPr>
          <p:blipFill>
            <a:blip r:embed="rId6" cstate="print"/>
            <a:srcRect/>
            <a:stretch>
              <a:fillRect/>
            </a:stretch>
          </p:blipFill>
          <p:spPr bwMode="auto">
            <a:xfrm>
              <a:off x="3349625" y="1997085"/>
              <a:ext cx="1117600" cy="441325"/>
            </a:xfrm>
            <a:prstGeom prst="rect">
              <a:avLst/>
            </a:prstGeom>
            <a:noFill/>
            <a:ln w="12700">
              <a:miter lim="800000"/>
              <a:headEnd/>
              <a:tailEnd/>
            </a:ln>
            <a:effectLst/>
          </p:spPr>
        </p:pic>
        <p:pic>
          <p:nvPicPr>
            <p:cNvPr id="698373" name="Object 28"/>
            <p:cNvPicPr>
              <a:picLocks noChangeArrowheads="1"/>
            </p:cNvPicPr>
            <p:nvPr/>
          </p:nvPicPr>
          <p:blipFill>
            <a:blip r:embed="rId7" cstate="print"/>
            <a:srcRect/>
            <a:stretch>
              <a:fillRect/>
            </a:stretch>
          </p:blipFill>
          <p:spPr bwMode="auto">
            <a:xfrm>
              <a:off x="6826250" y="1754197"/>
              <a:ext cx="687388" cy="458788"/>
            </a:xfrm>
            <a:prstGeom prst="rect">
              <a:avLst/>
            </a:prstGeom>
            <a:noFill/>
            <a:ln w="12700">
              <a:miter lim="800000"/>
              <a:headEnd/>
              <a:tailEnd/>
            </a:ln>
            <a:effectLst/>
          </p:spPr>
        </p:pic>
        <p:pic>
          <p:nvPicPr>
            <p:cNvPr id="698374" name="Object 29"/>
            <p:cNvPicPr>
              <a:picLocks noChangeArrowheads="1"/>
            </p:cNvPicPr>
            <p:nvPr/>
          </p:nvPicPr>
          <p:blipFill>
            <a:blip r:embed="rId8" cstate="print"/>
            <a:srcRect/>
            <a:stretch>
              <a:fillRect/>
            </a:stretch>
          </p:blipFill>
          <p:spPr bwMode="auto">
            <a:xfrm>
              <a:off x="7666038" y="1884372"/>
              <a:ext cx="687387" cy="458788"/>
            </a:xfrm>
            <a:prstGeom prst="rect">
              <a:avLst/>
            </a:prstGeom>
            <a:noFill/>
            <a:ln w="12700">
              <a:miter lim="800000"/>
              <a:headEnd/>
              <a:tailEnd/>
            </a:ln>
            <a:effectLst/>
          </p:spPr>
        </p:pic>
        <p:pic>
          <p:nvPicPr>
            <p:cNvPr id="698375" name="Object 30"/>
            <p:cNvPicPr>
              <a:picLocks noChangeArrowheads="1"/>
            </p:cNvPicPr>
            <p:nvPr/>
          </p:nvPicPr>
          <p:blipFill>
            <a:blip r:embed="rId9" cstate="print"/>
            <a:srcRect/>
            <a:stretch>
              <a:fillRect/>
            </a:stretch>
          </p:blipFill>
          <p:spPr bwMode="auto">
            <a:xfrm>
              <a:off x="5988050" y="1627197"/>
              <a:ext cx="685800" cy="458788"/>
            </a:xfrm>
            <a:prstGeom prst="rect">
              <a:avLst/>
            </a:prstGeom>
            <a:noFill/>
            <a:ln w="12700">
              <a:miter lim="800000"/>
              <a:headEnd/>
              <a:tailEnd/>
            </a:ln>
            <a:effectLst/>
          </p:spPr>
        </p:pic>
        <p:pic>
          <p:nvPicPr>
            <p:cNvPr id="698376" name="Object 35"/>
            <p:cNvPicPr>
              <a:picLocks noChangeArrowheads="1"/>
            </p:cNvPicPr>
            <p:nvPr/>
          </p:nvPicPr>
          <p:blipFill>
            <a:blip r:embed="rId10" cstate="print"/>
            <a:srcRect/>
            <a:stretch>
              <a:fillRect/>
            </a:stretch>
          </p:blipFill>
          <p:spPr bwMode="auto">
            <a:xfrm>
              <a:off x="3497263" y="1260485"/>
              <a:ext cx="952500" cy="585787"/>
            </a:xfrm>
            <a:prstGeom prst="rect">
              <a:avLst/>
            </a:prstGeom>
            <a:noFill/>
            <a:ln w="12700">
              <a:miter lim="800000"/>
              <a:headEnd/>
              <a:tailEnd/>
            </a:ln>
            <a:effectLst/>
          </p:spPr>
        </p:pic>
        <p:pic>
          <p:nvPicPr>
            <p:cNvPr id="698377" name="Object 36"/>
            <p:cNvPicPr>
              <a:picLocks noChangeArrowheads="1"/>
            </p:cNvPicPr>
            <p:nvPr/>
          </p:nvPicPr>
          <p:blipFill>
            <a:blip r:embed="rId11" cstate="print"/>
            <a:srcRect/>
            <a:stretch>
              <a:fillRect/>
            </a:stretch>
          </p:blipFill>
          <p:spPr bwMode="auto">
            <a:xfrm>
              <a:off x="4564063" y="1625610"/>
              <a:ext cx="1133475" cy="466725"/>
            </a:xfrm>
            <a:prstGeom prst="rect">
              <a:avLst/>
            </a:prstGeom>
            <a:noFill/>
            <a:ln w="12700">
              <a:miter lim="800000"/>
              <a:headEnd/>
              <a:tailEnd/>
            </a:ln>
            <a:effectLst/>
          </p:spPr>
        </p:pic>
        <p:sp>
          <p:nvSpPr>
            <p:cNvPr id="708" name="Isosceles Triangle 707"/>
            <p:cNvSpPr/>
            <p:nvPr/>
          </p:nvSpPr>
          <p:spPr bwMode="auto">
            <a:xfrm rot="6780000">
              <a:off x="3897087" y="4100550"/>
              <a:ext cx="290286" cy="420915"/>
            </a:xfrm>
            <a:prstGeom prst="triangle">
              <a:avLst/>
            </a:prstGeom>
            <a:solidFill>
              <a:srgbClr val="FFC000"/>
            </a:solid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09" name="Isosceles Triangle 708"/>
            <p:cNvSpPr/>
            <p:nvPr/>
          </p:nvSpPr>
          <p:spPr bwMode="auto">
            <a:xfrm rot="5880000">
              <a:off x="5796408" y="4677753"/>
              <a:ext cx="366960" cy="672525"/>
            </a:xfrm>
            <a:prstGeom prst="triangle">
              <a:avLst/>
            </a:prstGeom>
            <a:solidFill>
              <a:srgbClr val="FFC000"/>
            </a:solid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771"/>
            <p:cNvGrpSpPr/>
            <p:nvPr/>
          </p:nvGrpSpPr>
          <p:grpSpPr>
            <a:xfrm>
              <a:off x="770694" y="4946888"/>
              <a:ext cx="3509561" cy="1377712"/>
              <a:chOff x="1162451" y="4458503"/>
              <a:chExt cx="3744829" cy="1470069"/>
            </a:xfrm>
          </p:grpSpPr>
          <p:pic>
            <p:nvPicPr>
              <p:cNvPr id="768" name="Picture 767" descr="DWDM Networks.png"/>
              <p:cNvPicPr>
                <a:picLocks noChangeAspect="1"/>
              </p:cNvPicPr>
              <p:nvPr/>
            </p:nvPicPr>
            <p:blipFill>
              <a:blip r:embed="rId12" cstate="print"/>
              <a:srcRect l="21621" t="32467" r="19414" b="38312"/>
              <a:stretch>
                <a:fillRect/>
              </a:stretch>
            </p:blipFill>
            <p:spPr>
              <a:xfrm>
                <a:off x="1162451" y="4458503"/>
                <a:ext cx="3744829" cy="1123449"/>
              </a:xfrm>
              <a:prstGeom prst="rect">
                <a:avLst/>
              </a:prstGeom>
            </p:spPr>
          </p:pic>
          <p:sp>
            <p:nvSpPr>
              <p:cNvPr id="771" name="TextBox 770"/>
              <p:cNvSpPr txBox="1"/>
              <p:nvPr/>
            </p:nvSpPr>
            <p:spPr>
              <a:xfrm>
                <a:off x="1920240" y="5501640"/>
                <a:ext cx="2978257" cy="426932"/>
              </a:xfrm>
              <a:prstGeom prst="rect">
                <a:avLst/>
              </a:prstGeom>
              <a:noFill/>
            </p:spPr>
            <p:txBody>
              <a:bodyPr wrap="none" rtlCol="0">
                <a:spAutoFit/>
              </a:bodyPr>
              <a:lstStyle/>
              <a:p>
                <a:r>
                  <a:rPr lang="en-US" sz="2000" b="1" dirty="0" smtClean="0"/>
                  <a:t>Rigid Frequency Grid</a:t>
                </a:r>
                <a:endParaRPr lang="en-US" sz="2000" b="1" dirty="0"/>
              </a:p>
            </p:txBody>
          </p:sp>
        </p:grpSp>
        <p:pic>
          <p:nvPicPr>
            <p:cNvPr id="4" name="Picture 3"/>
            <p:cNvPicPr>
              <a:picLocks noChangeAspect="1"/>
            </p:cNvPicPr>
            <p:nvPr/>
          </p:nvPicPr>
          <p:blipFill>
            <a:blip r:embed="rId13" cstate="print"/>
            <a:stretch>
              <a:fillRect/>
            </a:stretch>
          </p:blipFill>
          <p:spPr>
            <a:xfrm>
              <a:off x="619648" y="4839891"/>
              <a:ext cx="4154294" cy="1478257"/>
            </a:xfrm>
            <a:prstGeom prst="rect">
              <a:avLst/>
            </a:prstGeom>
          </p:spPr>
        </p:pic>
        <p:sp>
          <p:nvSpPr>
            <p:cNvPr id="67" name="Rounded Rectangle 66"/>
            <p:cNvSpPr/>
            <p:nvPr/>
          </p:nvSpPr>
          <p:spPr bwMode="auto">
            <a:xfrm>
              <a:off x="442293" y="966138"/>
              <a:ext cx="8152848" cy="5005626"/>
            </a:xfrm>
            <a:prstGeom prst="roundRect">
              <a:avLst/>
            </a:prstGeom>
            <a:solidFill>
              <a:srgbClr val="FFFF99"/>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a:buFont typeface="Arial" pitchFamily="34" charset="0"/>
                <a:buChar char="•"/>
              </a:pPr>
              <a:r>
                <a:rPr lang="en-US" sz="2000" b="1" dirty="0" smtClean="0"/>
                <a:t> </a:t>
              </a:r>
              <a:r>
                <a:rPr lang="en-US" sz="2400" b="1" dirty="0" smtClean="0">
                  <a:solidFill>
                    <a:srgbClr val="C00000"/>
                  </a:solidFill>
                </a:rPr>
                <a:t>efficient </a:t>
              </a:r>
              <a:r>
                <a:rPr lang="en-US" sz="2400" b="1" dirty="0" smtClean="0"/>
                <a:t>use of </a:t>
              </a:r>
              <a:r>
                <a:rPr lang="en-US" sz="2400" b="1" dirty="0" smtClean="0">
                  <a:solidFill>
                    <a:srgbClr val="C00000"/>
                  </a:solidFill>
                </a:rPr>
                <a:t>spectrum</a:t>
              </a:r>
              <a:r>
                <a:rPr lang="en-US" sz="2400" b="1" dirty="0" smtClean="0"/>
                <a:t> (~30% savings)</a:t>
              </a:r>
            </a:p>
            <a:p>
              <a:pPr>
                <a:buFont typeface="Arial" pitchFamily="34" charset="0"/>
                <a:buChar char="•"/>
              </a:pPr>
              <a:r>
                <a:rPr lang="en-US" sz="2400" b="1" dirty="0" smtClean="0"/>
                <a:t> </a:t>
              </a:r>
              <a:r>
                <a:rPr lang="en-US" sz="2400" b="1" dirty="0" smtClean="0">
                  <a:solidFill>
                    <a:srgbClr val="C00000"/>
                  </a:solidFill>
                </a:rPr>
                <a:t>flexible capacity per flow</a:t>
              </a:r>
            </a:p>
            <a:p>
              <a:pPr>
                <a:buFont typeface="Arial" pitchFamily="34" charset="0"/>
                <a:buChar char="•"/>
              </a:pPr>
              <a:r>
                <a:rPr lang="en-US" sz="2400" b="1" dirty="0" smtClean="0"/>
                <a:t> </a:t>
              </a:r>
              <a:r>
                <a:rPr lang="en-US" sz="2400" b="1" dirty="0" smtClean="0">
                  <a:solidFill>
                    <a:srgbClr val="0000CC"/>
                  </a:solidFill>
                </a:rPr>
                <a:t>adaptive </a:t>
              </a:r>
              <a:r>
                <a:rPr lang="en-US" sz="2400" b="1" dirty="0"/>
                <a:t>modulation </a:t>
              </a:r>
              <a:r>
                <a:rPr lang="en-US" sz="2400" b="1" dirty="0" smtClean="0"/>
                <a:t>format on each flow</a:t>
              </a:r>
            </a:p>
            <a:p>
              <a:pPr>
                <a:buFont typeface="Arial" pitchFamily="34" charset="0"/>
                <a:buChar char="•"/>
              </a:pPr>
              <a:r>
                <a:rPr lang="en-US" sz="2400" b="1" dirty="0" smtClean="0"/>
                <a:t> accommodate </a:t>
              </a:r>
              <a:r>
                <a:rPr lang="en-US" sz="2400" b="1" dirty="0" smtClean="0">
                  <a:solidFill>
                    <a:srgbClr val="C00000"/>
                  </a:solidFill>
                </a:rPr>
                <a:t>super-channel</a:t>
              </a:r>
              <a:r>
                <a:rPr lang="en-US" sz="2400" b="1" dirty="0" smtClean="0"/>
                <a:t> capacity</a:t>
              </a:r>
            </a:p>
            <a:p>
              <a:pPr>
                <a:buFont typeface="Arial" pitchFamily="34" charset="0"/>
                <a:buChar char="•"/>
              </a:pPr>
              <a:r>
                <a:rPr lang="en-US" sz="2400" b="1" dirty="0" smtClean="0"/>
                <a:t> &gt; terabit bandwidth </a:t>
              </a:r>
              <a:r>
                <a:rPr lang="en-US" sz="2400" b="1" dirty="0" smtClean="0">
                  <a:solidFill>
                    <a:srgbClr val="C00000"/>
                  </a:solidFill>
                </a:rPr>
                <a:t>on-demand</a:t>
              </a:r>
            </a:p>
            <a:p>
              <a:pPr>
                <a:buFont typeface="Arial" pitchFamily="34" charset="0"/>
                <a:buChar char="•"/>
              </a:pPr>
              <a:r>
                <a:rPr lang="en-US" sz="2400" b="1" dirty="0" smtClean="0"/>
                <a:t> </a:t>
              </a:r>
              <a:r>
                <a:rPr lang="en-US" sz="2400" b="1" dirty="0" smtClean="0">
                  <a:solidFill>
                    <a:srgbClr val="0000CC"/>
                  </a:solidFill>
                </a:rPr>
                <a:t>big data transfer </a:t>
              </a:r>
              <a:r>
                <a:rPr lang="en-US" sz="2400" b="1" dirty="0" smtClean="0"/>
                <a:t>with </a:t>
              </a:r>
              <a:r>
                <a:rPr lang="en-US" sz="2400" b="1" dirty="0" smtClean="0">
                  <a:solidFill>
                    <a:srgbClr val="C00000"/>
                  </a:solidFill>
                </a:rPr>
                <a:t>optimized</a:t>
              </a:r>
              <a:r>
                <a:rPr lang="en-US" sz="2400" b="1" dirty="0" smtClean="0"/>
                <a:t> resource management.</a:t>
              </a:r>
              <a:endParaRPr lang="en-US" sz="2400" b="1" dirty="0"/>
            </a:p>
            <a:p>
              <a:pPr>
                <a:buFont typeface="Arial" pitchFamily="34" charset="0"/>
                <a:buChar char="•"/>
              </a:pPr>
              <a:r>
                <a:rPr lang="en-US" sz="2400" b="1" dirty="0">
                  <a:solidFill>
                    <a:srgbClr val="0033CC"/>
                  </a:solidFill>
                </a:rPr>
                <a:t> </a:t>
              </a:r>
              <a:r>
                <a:rPr lang="en-US" sz="2400" b="1" dirty="0" err="1" smtClean="0">
                  <a:solidFill>
                    <a:srgbClr val="0033CC"/>
                  </a:solidFill>
                </a:rPr>
                <a:t>QoS</a:t>
              </a:r>
              <a:r>
                <a:rPr lang="en-US" sz="2400" b="1" dirty="0" smtClean="0"/>
                <a:t> </a:t>
              </a:r>
              <a:r>
                <a:rPr lang="en-US" sz="2400" b="1" dirty="0"/>
                <a:t>&amp; </a:t>
              </a:r>
              <a:r>
                <a:rPr lang="en-US" sz="2400" b="1" dirty="0" smtClean="0">
                  <a:solidFill>
                    <a:srgbClr val="0033CC"/>
                  </a:solidFill>
                </a:rPr>
                <a:t>Impairment-aware</a:t>
              </a:r>
              <a:r>
                <a:rPr lang="en-US" sz="2400" b="1" dirty="0" smtClean="0"/>
                <a:t> adaptive SDN</a:t>
              </a:r>
            </a:p>
            <a:p>
              <a:pPr>
                <a:buFont typeface="Arial" pitchFamily="34" charset="0"/>
                <a:buChar char="•"/>
              </a:pPr>
              <a:r>
                <a:rPr lang="en-US" sz="2400" b="1" dirty="0" smtClean="0">
                  <a:solidFill>
                    <a:srgbClr val="0033CC"/>
                  </a:solidFill>
                </a:rPr>
                <a:t> Multi-domain </a:t>
              </a:r>
              <a:r>
                <a:rPr lang="en-US" sz="2400" b="1" dirty="0">
                  <a:solidFill>
                    <a:srgbClr val="0033CC"/>
                  </a:solidFill>
                </a:rPr>
                <a:t>SDN with interoperability</a:t>
              </a:r>
              <a:endParaRPr lang="en-US" sz="2400" b="1" dirty="0" smtClean="0"/>
            </a:p>
            <a:p>
              <a:pPr>
                <a:buFont typeface="Arial" pitchFamily="34" charset="0"/>
                <a:buChar char="•"/>
              </a:pPr>
              <a:r>
                <a:rPr lang="en-US" sz="2400" b="1" dirty="0">
                  <a:solidFill>
                    <a:srgbClr val="C00000"/>
                  </a:solidFill>
                </a:rPr>
                <a:t> </a:t>
              </a:r>
              <a:r>
                <a:rPr lang="en-US" sz="2400" b="1" dirty="0" smtClean="0">
                  <a:solidFill>
                    <a:srgbClr val="C00000"/>
                  </a:solidFill>
                </a:rPr>
                <a:t>Interoperability</a:t>
              </a:r>
              <a:r>
                <a:rPr lang="en-US" sz="2400" b="1" dirty="0" smtClean="0"/>
                <a:t> </a:t>
              </a:r>
              <a:r>
                <a:rPr lang="en-US" sz="2400" b="1" dirty="0"/>
                <a:t>and </a:t>
              </a:r>
              <a:r>
                <a:rPr lang="en-US" sz="2400" b="1" dirty="0" smtClean="0">
                  <a:solidFill>
                    <a:srgbClr val="0033CC"/>
                  </a:solidFill>
                </a:rPr>
                <a:t>backward-compatibility</a:t>
              </a:r>
            </a:p>
            <a:p>
              <a:pPr>
                <a:buFont typeface="Arial" pitchFamily="34" charset="0"/>
                <a:buChar char="•"/>
              </a:pPr>
              <a:r>
                <a:rPr lang="en-US" sz="2400" b="1" dirty="0">
                  <a:solidFill>
                    <a:srgbClr val="0033CC"/>
                  </a:solidFill>
                </a:rPr>
                <a:t> </a:t>
              </a:r>
              <a:r>
                <a:rPr lang="en-US" sz="2400" b="1" dirty="0" smtClean="0">
                  <a:solidFill>
                    <a:srgbClr val="0033CC"/>
                  </a:solidFill>
                </a:rPr>
                <a:t>Successful </a:t>
              </a:r>
              <a:r>
                <a:rPr lang="en-US" sz="2400" b="1" dirty="0">
                  <a:solidFill>
                    <a:srgbClr val="0033CC"/>
                  </a:solidFill>
                </a:rPr>
                <a:t>Demos of SDN-EON </a:t>
              </a:r>
              <a:r>
                <a:rPr lang="en-US" sz="2400" b="1" dirty="0" err="1" smtClean="0">
                  <a:solidFill>
                    <a:srgbClr val="0033CC"/>
                  </a:solidFill>
                </a:rPr>
                <a:t>testbed</a:t>
              </a:r>
              <a:r>
                <a:rPr lang="en-US" sz="2400" b="1" dirty="0" smtClean="0">
                  <a:solidFill>
                    <a:srgbClr val="0033CC"/>
                  </a:solidFill>
                </a:rPr>
                <a:t> trials</a:t>
              </a:r>
            </a:p>
            <a:p>
              <a:pPr>
                <a:buFont typeface="Arial" pitchFamily="34" charset="0"/>
                <a:buChar char="•"/>
              </a:pPr>
              <a:r>
                <a:rPr lang="en-US" sz="2400" b="1" dirty="0" smtClean="0">
                  <a:solidFill>
                    <a:srgbClr val="0033CC"/>
                  </a:solidFill>
                </a:rPr>
                <a:t> network operators </a:t>
              </a:r>
              <a:r>
                <a:rPr lang="en-US" sz="2400" b="1" dirty="0">
                  <a:solidFill>
                    <a:srgbClr val="0033CC"/>
                  </a:solidFill>
                </a:rPr>
                <a:t>and </a:t>
              </a:r>
              <a:r>
                <a:rPr lang="en-US" sz="2400" b="1" dirty="0" smtClean="0">
                  <a:solidFill>
                    <a:srgbClr val="0033CC"/>
                  </a:solidFill>
                </a:rPr>
                <a:t>system vendors in </a:t>
              </a:r>
              <a:r>
                <a:rPr lang="en-US" sz="2400" b="1" dirty="0">
                  <a:solidFill>
                    <a:srgbClr val="0033CC"/>
                  </a:solidFill>
                </a:rPr>
                <a:t>pursuit</a:t>
              </a:r>
              <a:r>
                <a:rPr lang="en-US" sz="2400" b="1" dirty="0" smtClean="0">
                  <a:solidFill>
                    <a:srgbClr val="0033CC"/>
                  </a:solidFill>
                </a:rPr>
                <a:t>.</a:t>
              </a:r>
              <a:endParaRPr lang="en-US" sz="2400" b="1" dirty="0">
                <a:solidFill>
                  <a:srgbClr val="0033CC"/>
                </a:solidFill>
              </a:endParaRPr>
            </a:p>
          </p:txBody>
        </p:sp>
      </p:grpSp>
    </p:spTree>
    <p:extLst>
      <p:ext uri="{BB962C8B-B14F-4D97-AF65-F5344CB8AC3E}">
        <p14:creationId xmlns:p14="http://schemas.microsoft.com/office/powerpoint/2010/main" val="133207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uLn0s97w2IcIsSo6IMQOiN"/>
</p:tagLst>
</file>

<file path=ppt/tags/tag2.xml><?xml version="1.0" encoding="utf-8"?>
<p:tagLst xmlns:a="http://schemas.openxmlformats.org/drawingml/2006/main" xmlns:r="http://schemas.openxmlformats.org/officeDocument/2006/relationships" xmlns:p="http://schemas.openxmlformats.org/presentationml/2006/main">
  <p:tag name="DVSHAPEID" val="T48NvTpAKGkVflvpdmSIEn"/>
</p:tagLst>
</file>

<file path=ppt/tags/tag3.xml><?xml version="1.0" encoding="utf-8"?>
<p:tagLst xmlns:a="http://schemas.openxmlformats.org/drawingml/2006/main" xmlns:r="http://schemas.openxmlformats.org/officeDocument/2006/relationships" xmlns:p="http://schemas.openxmlformats.org/presentationml/2006/main">
  <p:tag name="DVSECTIONID" val="CJcKmZ2dA9xZjHyyqnXvsN"/>
</p:tagLst>
</file>

<file path=ppt/tags/tag4.xml><?xml version="1.0" encoding="utf-8"?>
<p:tagLst xmlns:a="http://schemas.openxmlformats.org/drawingml/2006/main" xmlns:r="http://schemas.openxmlformats.org/officeDocument/2006/relationships" xmlns:p="http://schemas.openxmlformats.org/presentationml/2006/main">
  <p:tag name="DVSECTIONID" val="CJcKmZ2dA9xZjHyyqnXvsN"/>
</p:tagLst>
</file>

<file path=ppt/tags/tag5.xml><?xml version="1.0" encoding="utf-8"?>
<p:tagLst xmlns:a="http://schemas.openxmlformats.org/drawingml/2006/main" xmlns:r="http://schemas.openxmlformats.org/officeDocument/2006/relationships" xmlns:p="http://schemas.openxmlformats.org/presentationml/2006/main">
  <p:tag name="DVSHAPEID" val="MpHmERtGU9wf9S0Dc9lkPm"/>
</p:tagLst>
</file>

<file path=ppt/theme/theme1.xml><?xml version="1.0" encoding="utf-8"?>
<a:theme xmlns:a="http://schemas.openxmlformats.org/drawingml/2006/main" name="POPCORN_0226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POPCORN_02262013</Template>
  <TotalTime>3796</TotalTime>
  <Words>4084</Words>
  <Application>Microsoft Office PowerPoint</Application>
  <PresentationFormat>On-screen Show (4:3)</PresentationFormat>
  <Paragraphs>1951</Paragraphs>
  <Slides>59</Slides>
  <Notes>19</Notes>
  <HiddenSlides>1</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79" baseType="lpstr">
      <vt:lpstr>Batang</vt:lpstr>
      <vt:lpstr>MS PGothic</vt:lpstr>
      <vt:lpstr>MS PGothic</vt:lpstr>
      <vt:lpstr>MS UI Gothic</vt:lpstr>
      <vt:lpstr>PMingLiU</vt:lpstr>
      <vt:lpstr>SimHei</vt:lpstr>
      <vt:lpstr>SimSun</vt:lpstr>
      <vt:lpstr>Arial</vt:lpstr>
      <vt:lpstr>Arial Narrow</vt:lpstr>
      <vt:lpstr>Calibri</vt:lpstr>
      <vt:lpstr>Cambria Math</vt:lpstr>
      <vt:lpstr>Courier New</vt:lpstr>
      <vt:lpstr>Monotype Sorts</vt:lpstr>
      <vt:lpstr>Symbol</vt:lpstr>
      <vt:lpstr>Times New Roman</vt:lpstr>
      <vt:lpstr>Verdana</vt:lpstr>
      <vt:lpstr>Wingdings</vt:lpstr>
      <vt:lpstr>POPCORN_02262013</vt:lpstr>
      <vt:lpstr>Bitmap Image</vt:lpstr>
      <vt:lpstr>Slide</vt:lpstr>
      <vt:lpstr>Future SDN-HPON Control Plane Architecture and Protocols for On-Demand Terabit End-to-End Extreme-Scale Science Applications</vt:lpstr>
      <vt:lpstr>Driving Needs for Intelligent Optical  Network Infrastructure</vt:lpstr>
      <vt:lpstr>Project Objectives</vt:lpstr>
      <vt:lpstr>Project Tasks and Timelines</vt:lpstr>
      <vt:lpstr>Software Defined Networking =&gt; Cognitive/Knowledge Plane Optical Networking </vt:lpstr>
      <vt:lpstr>Transitioning from DWDM Networking  to Elastic Optical (Flex Grid) Networking</vt:lpstr>
      <vt:lpstr>Advanced Modulation Formats for High Spectral Efficiency</vt:lpstr>
      <vt:lpstr>Software-Defined Elastic Optical Networking</vt:lpstr>
      <vt:lpstr>Software-Defined Elastic Optical Networking</vt:lpstr>
      <vt:lpstr>Key Approaches to Elastic Optical Networking</vt:lpstr>
      <vt:lpstr>Adaptive Routing, Modulation Format, Spectrum Assignment in Dynamic Elastic Optical Networks</vt:lpstr>
      <vt:lpstr>RMSA in EON Example</vt:lpstr>
      <vt:lpstr>Designing Fragmentation-Aware RSMA</vt:lpstr>
      <vt:lpstr>Designing Misalignment-Aware RSMA</vt:lpstr>
      <vt:lpstr>Fragmentated Network Resources and Hitless Defragmentation</vt:lpstr>
      <vt:lpstr>Performance Monitoring Configuration 1: Electrical Supervisory Channel &amp; Flexible Bandwidth Transceivers</vt:lpstr>
      <vt:lpstr>Performance Monitoring Configuration 2: Optical Supervisory Channel &amp; Flexible Bandwidth Transceivers</vt:lpstr>
      <vt:lpstr>Software-Defined Elastic Optical Network Testbed with Real-Time Adaptive Control Plane</vt:lpstr>
      <vt:lpstr>Software-defined multi-domain elastic optical networks</vt:lpstr>
      <vt:lpstr>Distributed control plane for dynamic multi-domain SD-EONs</vt:lpstr>
      <vt:lpstr>Distributed control plane for dynamic multi-domain SD EONs</vt:lpstr>
      <vt:lpstr>Distributed dynamic RMSA algorithms for multi-domain EONs</vt:lpstr>
      <vt:lpstr>Distributed control plane for dynamic multi-domain SD EONs</vt:lpstr>
      <vt:lpstr>Signaling process</vt:lpstr>
      <vt:lpstr>Signaling process</vt:lpstr>
      <vt:lpstr>Numerical experiments (1/3)</vt:lpstr>
      <vt:lpstr>Numerical experiments (2/3)</vt:lpstr>
      <vt:lpstr>Numerical experiments (3/3)</vt:lpstr>
      <vt:lpstr>Centralized + Distributed  Control &amp; Management (from 1997 Optical Label Switching SJBYoo)</vt:lpstr>
      <vt:lpstr>Conventional Software-Defined Networks </vt:lpstr>
      <vt:lpstr>Proposed Software-Defined Hierarchical Cognitive Networks for a single domain</vt:lpstr>
      <vt:lpstr>Proposed Software-Defined Hierarchical  Cognitive Networks for an Autonomous System</vt:lpstr>
      <vt:lpstr>What happens at the highest hierarchy of the Internet ?</vt:lpstr>
      <vt:lpstr>Market-Driven Brokers</vt:lpstr>
      <vt:lpstr>Market-Driven Incentives</vt:lpstr>
      <vt:lpstr>Possible Market-Driven Evolutions</vt:lpstr>
      <vt:lpstr>Multi-Domain Cognitive Networks</vt:lpstr>
      <vt:lpstr>Experimental Multi-Domain SD-EON</vt:lpstr>
      <vt:lpstr>Experimental Multi-Domain SD-EON</vt:lpstr>
      <vt:lpstr>Workflow 1: Domain Advertisement</vt:lpstr>
      <vt:lpstr>Domain Advertisement</vt:lpstr>
      <vt:lpstr>Workflow 2: Path Provisioning</vt:lpstr>
      <vt:lpstr>Path Provisioning Abstracted intra-domain connectivity </vt:lpstr>
      <vt:lpstr>Path Provisioning Capability request </vt:lpstr>
      <vt:lpstr>Path Provisioning Capability request </vt:lpstr>
      <vt:lpstr>Multi-Domain SD-EON Experimental Results </vt:lpstr>
      <vt:lpstr>Simulation results Inter-domain provisioning performance</vt:lpstr>
      <vt:lpstr>SDN experiments across UC Davis- CENIC (COTN)-ESnet </vt:lpstr>
      <vt:lpstr>Broker-based Multi-domain Software-Defined Heterogeneous Optical Networks</vt:lpstr>
      <vt:lpstr>Market-Driven Broker-based OpenFlow control plane for Multi-Domain Heterogeneous networks</vt:lpstr>
      <vt:lpstr>UC Davis Campus Research Network  and its Connectivity </vt:lpstr>
      <vt:lpstr>PowerPoint Presentation</vt:lpstr>
      <vt:lpstr> </vt:lpstr>
      <vt:lpstr>Grid FTP vs. Elastic Grid FTP</vt:lpstr>
      <vt:lpstr>Flex-grid Node and S-BVT</vt:lpstr>
      <vt:lpstr>Project Plans and Milestones - Task 1</vt:lpstr>
      <vt:lpstr>Project Plans and Milestones - Task 2</vt:lpstr>
      <vt:lpstr>Project Plans and Milestones - Task 3</vt:lpstr>
      <vt:lpstr>Project Plans and Milestones - Task 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Lei Liu</dc:creator>
  <cp:lastModifiedBy>S. J. Ben Yoo</cp:lastModifiedBy>
  <cp:revision>271</cp:revision>
  <dcterms:created xsi:type="dcterms:W3CDTF">2013-02-25T18:05:02Z</dcterms:created>
  <dcterms:modified xsi:type="dcterms:W3CDTF">2016-02-18T18:07:07Z</dcterms:modified>
</cp:coreProperties>
</file>