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33" r:id="rId2"/>
    <p:sldId id="487" r:id="rId3"/>
    <p:sldId id="486" r:id="rId4"/>
    <p:sldId id="492" r:id="rId5"/>
    <p:sldId id="493" r:id="rId6"/>
    <p:sldId id="494" r:id="rId7"/>
    <p:sldId id="495" r:id="rId8"/>
    <p:sldId id="489" r:id="rId9"/>
    <p:sldId id="490" r:id="rId10"/>
    <p:sldId id="49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9" autoAdjust="0"/>
    <p:restoredTop sz="8557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28" d="100"/>
        <a:sy n="128" d="100"/>
      </p:scale>
      <p:origin x="0" y="3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3748C-F5A6-8E43-969A-55DA5D4F8001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E778D-FF64-D443-AA90-6077C2B2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77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DCB7E-393C-A445-892C-FF2CFAE76EC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7F41-589E-0948-9047-5F25D33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7F41-589E-0948-9047-5F25D3345F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 CCD generates ~128 - 400 MB/s and written to local storage first</a:t>
            </a:r>
          </a:p>
          <a:p>
            <a:endParaRPr lang="en-US" dirty="0" smtClean="0"/>
          </a:p>
          <a:p>
            <a:r>
              <a:rPr lang="en-US" dirty="0" smtClean="0"/>
              <a:t>Slow CCD</a:t>
            </a:r>
            <a:r>
              <a:rPr lang="en-US" baseline="0" dirty="0" smtClean="0"/>
              <a:t> generates ~</a:t>
            </a:r>
            <a:r>
              <a:rPr lang="en-US" dirty="0" smtClean="0"/>
              <a:t> 4-12 MB/S and can be written to Parallel Storage Directly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D80B5-20AE-074F-9FB1-1A063B5E430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6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PNNL scientists generate terabytes of data from APS.</a:t>
            </a:r>
            <a:r>
              <a:rPr lang="en-US" baseline="0" dirty="0" smtClean="0"/>
              <a:t> </a:t>
            </a:r>
            <a:r>
              <a:rPr lang="en-US" dirty="0" smtClean="0"/>
              <a:t>But they need to analyze using tools/visualizations/processes they have installed and customized at PNNL. Need near-real time processing on current sample in order to make decisions that affect same or subsequent samples.</a:t>
            </a:r>
            <a:r>
              <a:rPr lang="en-US" baseline="0" dirty="0" smtClean="0"/>
              <a:t> </a:t>
            </a:r>
            <a:r>
              <a:rPr lang="en-US" dirty="0" smtClean="0"/>
              <a:t>Need to decide what to change before sample quality degrades due to electron beam.</a:t>
            </a:r>
            <a:r>
              <a:rPr lang="en-US" baseline="0" dirty="0" smtClean="0"/>
              <a:t> </a:t>
            </a:r>
            <a:r>
              <a:rPr lang="en-US" dirty="0" smtClean="0"/>
              <a:t>Previously would only be able to reconstruct a handful of image slices because they had to move data around using a thumb drive and run code on their laptop.</a:t>
            </a:r>
            <a:r>
              <a:rPr lang="en-US" baseline="0" dirty="0" smtClean="0"/>
              <a:t> </a:t>
            </a:r>
            <a:r>
              <a:rPr lang="en-US" dirty="0" smtClean="0"/>
              <a:t>Would need to bring a hard drive with them to transfer all the data after the experiment was done and then ship home.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7F41-589E-0948-9047-5F25D3345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1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1DEB88-1C26-194B-AE8D-164DD572651C}" type="slidenum">
              <a:rPr lang="en-GB"/>
              <a:pPr/>
              <a:t>4</a:t>
            </a:fld>
            <a:endParaRPr lang="en-GB"/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210236" y="694171"/>
            <a:ext cx="4419320" cy="34275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7715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67070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1DEB88-1C26-194B-AE8D-164DD572651C}" type="slidenum">
              <a:rPr lang="en-GB"/>
              <a:pPr/>
              <a:t>5</a:t>
            </a:fld>
            <a:endParaRPr lang="en-GB"/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210236" y="694171"/>
            <a:ext cx="4419320" cy="34275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7715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67070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Most of these transfers we discussed are from a parallel storage system at one site to a parallel storage system at another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8ED0B3-05B6-FF4A-838A-7F0365855C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Dedicated data transfer nodes (DTNs) exist for high-performance data transfer among science facilities.</a:t>
            </a:r>
            <a:r>
              <a:rPr lang="en-US" baseline="0" dirty="0" smtClean="0"/>
              <a:t> </a:t>
            </a:r>
            <a:r>
              <a:rPr lang="en-US" dirty="0" smtClean="0"/>
              <a:t>Parallel file systems are widely adopted at major science facilities.</a:t>
            </a:r>
            <a:r>
              <a:rPr lang="en-US" baseline="0" dirty="0" smtClean="0"/>
              <a:t> </a:t>
            </a:r>
            <a:r>
              <a:rPr lang="en-US" dirty="0" smtClean="0"/>
              <a:t>Deep I/O path despite direct I/o.</a:t>
            </a:r>
            <a:r>
              <a:rPr lang="en-US" baseline="0" dirty="0" smtClean="0"/>
              <a:t> </a:t>
            </a:r>
            <a:r>
              <a:rPr lang="en-US" dirty="0" smtClean="0"/>
              <a:t>A long I/O path has a high latency and increases the unpredictability and fluctuation of data transfer throughput.</a:t>
            </a:r>
            <a:r>
              <a:rPr lang="en-US" baseline="0" dirty="0" smtClean="0"/>
              <a:t> </a:t>
            </a:r>
            <a:r>
              <a:rPr lang="en-US" dirty="0" smtClean="0"/>
              <a:t>Shared parallel file systems (PFS).</a:t>
            </a:r>
            <a:r>
              <a:rPr lang="en-US" baseline="0" dirty="0" smtClean="0"/>
              <a:t> </a:t>
            </a:r>
            <a:r>
              <a:rPr lang="en-US" dirty="0" smtClean="0"/>
              <a:t>The maximum aggregate throughput of PFS is done through a large number of nodes.</a:t>
            </a:r>
            <a:r>
              <a:rPr lang="en-US" baseline="0" dirty="0" smtClean="0"/>
              <a:t> </a:t>
            </a:r>
            <a:r>
              <a:rPr lang="en-US" dirty="0" smtClean="0"/>
              <a:t>A small number of DTNs may not be able to achieve the full throughput.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4518-663D-4A75-A4E4-BD5C93D927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3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7F41-589E-0948-9047-5F25D3345F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9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>
                <a:solidFill>
                  <a:srgbClr val="353535"/>
                </a:solidFill>
              </a:defRPr>
            </a:lvl1pPr>
            <a:lvl2pPr>
              <a:defRPr sz="1600">
                <a:solidFill>
                  <a:srgbClr val="353535"/>
                </a:solidFill>
              </a:defRPr>
            </a:lvl2pPr>
            <a:lvl3pPr>
              <a:defRPr sz="1400">
                <a:solidFill>
                  <a:srgbClr val="353535"/>
                </a:solidFill>
              </a:defRPr>
            </a:lvl3pPr>
            <a:lvl4pPr>
              <a:defRPr sz="1400">
                <a:solidFill>
                  <a:srgbClr val="353535"/>
                </a:solidFill>
              </a:defRPr>
            </a:lvl4pPr>
            <a:lvl5pPr>
              <a:defRPr sz="1400">
                <a:solidFill>
                  <a:srgbClr val="35353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332EC-6C45-2E4B-9F61-C4B5645FE1EF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8C8B-4F56-4E47-88F5-938B241AA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332EC-6C45-2E4B-9F61-C4B5645FE1EF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8C8B-4F56-4E47-88F5-938B241AA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44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826"/>
            <a:ext cx="8229600" cy="4900337"/>
          </a:xfrm>
        </p:spPr>
        <p:txBody>
          <a:bodyPr/>
          <a:lstStyle>
            <a:lvl1pPr>
              <a:defRPr sz="2400">
                <a:solidFill>
                  <a:srgbClr val="353535"/>
                </a:solidFill>
              </a:defRPr>
            </a:lvl1pPr>
            <a:lvl2pPr>
              <a:defRPr sz="2000">
                <a:solidFill>
                  <a:srgbClr val="353535"/>
                </a:solidFill>
              </a:defRPr>
            </a:lvl2pPr>
            <a:lvl3pPr>
              <a:defRPr sz="1800">
                <a:solidFill>
                  <a:srgbClr val="353535"/>
                </a:solidFill>
              </a:defRPr>
            </a:lvl3pPr>
            <a:lvl4pPr>
              <a:defRPr sz="1800">
                <a:solidFill>
                  <a:srgbClr val="353535"/>
                </a:solidFill>
              </a:defRPr>
            </a:lvl4pPr>
            <a:lvl5pPr>
              <a:defRPr sz="1800">
                <a:solidFill>
                  <a:srgbClr val="35353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332EC-6C45-2E4B-9F61-C4B5645FE1EF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8C8B-4F56-4E47-88F5-938B241AA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535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332EC-6C45-2E4B-9F61-C4B5645FE1EF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8C8B-4F56-4E47-88F5-938B241AA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332EC-6C45-2E4B-9F61-C4B5645FE1EF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8C8B-4F56-4E47-88F5-938B241AA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332EC-6C45-2E4B-9F61-C4B5645FE1EF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8C8B-4F56-4E47-88F5-938B241AA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332EC-6C45-2E4B-9F61-C4B5645FE1EF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8C8B-4F56-4E47-88F5-938B241AA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332EC-6C45-2E4B-9F61-C4B5645FE1EF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8C8B-4F56-4E47-88F5-938B241AA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332EC-6C45-2E4B-9F61-C4B5645FE1EF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8C8B-4F56-4E47-88F5-938B241AA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332EC-6C45-2E4B-9F61-C4B5645FE1EF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8C8B-4F56-4E47-88F5-938B241AA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3BF332EC-6C45-2E4B-9F61-C4B5645FE1EF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353535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50528C8B-4F56-4E47-88F5-938B241AA72B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600">
          <a:solidFill>
            <a:srgbClr val="35353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2400">
          <a:solidFill>
            <a:srgbClr val="35353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2200">
          <a:solidFill>
            <a:srgbClr val="35353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rgbClr val="35353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2000">
          <a:solidFill>
            <a:srgbClr val="35353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64" y="1671638"/>
            <a:ext cx="8081974" cy="1069975"/>
          </a:xfrm>
        </p:spPr>
        <p:txBody>
          <a:bodyPr/>
          <a:lstStyle/>
          <a:p>
            <a:pPr algn="ctr"/>
            <a:r>
              <a:rPr lang="en-US" sz="3200" dirty="0" smtClean="0"/>
              <a:t>SDN-SF: Software Defined Network Science Flows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385" y="3555701"/>
            <a:ext cx="7728742" cy="937013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Raj </a:t>
            </a:r>
            <a:r>
              <a:rPr lang="en-US" sz="2400" dirty="0" smtClean="0"/>
              <a:t>Kettimuthu, Ian Foster, </a:t>
            </a:r>
            <a:r>
              <a:rPr lang="en-US" sz="2400" dirty="0" err="1" smtClean="0"/>
              <a:t>Eun</a:t>
            </a:r>
            <a:r>
              <a:rPr lang="en-US" sz="2400" dirty="0" smtClean="0"/>
              <a:t>-Sung Jung</a:t>
            </a:r>
          </a:p>
          <a:p>
            <a:pPr algn="ctr"/>
            <a:r>
              <a:rPr lang="en-US" sz="2400" dirty="0" smtClean="0"/>
              <a:t>Argonne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4969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65426"/>
            <a:ext cx="8229600" cy="4900337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			</a:t>
            </a:r>
            <a:r>
              <a:rPr lang="en-US" sz="3200" dirty="0" smtClean="0">
                <a:solidFill>
                  <a:schemeClr val="tx2"/>
                </a:solidFill>
              </a:rPr>
              <a:t>Questions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3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6801784" y="1137449"/>
            <a:ext cx="2265370" cy="231255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958288" y="1214424"/>
            <a:ext cx="1978527" cy="984953"/>
          </a:xfrm>
          <a:prstGeom prst="roundRect">
            <a:avLst/>
          </a:prstGeom>
          <a:solidFill>
            <a:srgbClr val="5F5F5F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85681" y="1547240"/>
            <a:ext cx="2268470" cy="4803204"/>
          </a:xfrm>
          <a:prstGeom prst="roundRect">
            <a:avLst/>
          </a:prstGeom>
          <a:solidFill>
            <a:srgbClr val="A6A6A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6558"/>
            <a:ext cx="8229600" cy="588962"/>
          </a:xfrm>
        </p:spPr>
        <p:txBody>
          <a:bodyPr/>
          <a:lstStyle/>
          <a:p>
            <a:r>
              <a:rPr lang="en-US" dirty="0" smtClean="0"/>
              <a:t>Science Workflows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8270" y="5169400"/>
            <a:ext cx="1323099" cy="748630"/>
          </a:xfrm>
          <a:prstGeom prst="roundRect">
            <a:avLst/>
          </a:prstGeom>
          <a:solidFill>
            <a:srgbClr val="3366FF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Data Acquisition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761" y="1832500"/>
            <a:ext cx="1621825" cy="977092"/>
          </a:xfrm>
          <a:prstGeom prst="roundRect">
            <a:avLst/>
          </a:prstGeom>
          <a:solidFill>
            <a:srgbClr val="5F5F5F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1934" y="2257730"/>
            <a:ext cx="1220707" cy="395837"/>
          </a:xfrm>
          <a:prstGeom prst="roundRect">
            <a:avLst/>
          </a:prstGeom>
          <a:solidFill>
            <a:srgbClr val="008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Analysis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265762" y="1638014"/>
            <a:ext cx="1411705" cy="474885"/>
          </a:xfrm>
          <a:prstGeom prst="roundRect">
            <a:avLst/>
          </a:prstGeom>
          <a:solidFill>
            <a:srgbClr val="FF66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Analysis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7610" y="1795571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Local cluster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242844" y="1214425"/>
            <a:ext cx="163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Supercomputer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78708" y="679874"/>
            <a:ext cx="2144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F3F3F"/>
                </a:solidFill>
                <a:latin typeface="Calibri"/>
              </a:rPr>
              <a:t>Remote Facility</a:t>
            </a:r>
            <a:endParaRPr lang="en-US" sz="2400" b="1" dirty="0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495" y="693774"/>
            <a:ext cx="3937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F7F7F">
                    <a:lumMod val="50000"/>
                  </a:srgbClr>
                </a:solidFill>
                <a:latin typeface="Calibri"/>
              </a:rPr>
              <a:t>Experimental/Observational/</a:t>
            </a:r>
          </a:p>
          <a:p>
            <a:r>
              <a:rPr lang="en-US" sz="2400" b="1" dirty="0" smtClean="0">
                <a:solidFill>
                  <a:srgbClr val="7F7F7F">
                    <a:lumMod val="50000"/>
                  </a:srgbClr>
                </a:solidFill>
                <a:latin typeface="Calibri"/>
              </a:rPr>
              <a:t>Computational Facility</a:t>
            </a:r>
            <a:endParaRPr lang="en-US" sz="2400" b="1" dirty="0">
              <a:solidFill>
                <a:srgbClr val="7F7F7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6" name="Right Arrow 45"/>
          <p:cNvSpPr/>
          <p:nvPr/>
        </p:nvSpPr>
        <p:spPr>
          <a:xfrm rot="20280000">
            <a:off x="2445868" y="2698368"/>
            <a:ext cx="4499749" cy="283464"/>
          </a:xfrm>
          <a:prstGeom prst="rightArrow">
            <a:avLst/>
          </a:prstGeom>
          <a:solidFill>
            <a:srgbClr val="D6AC29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366300" y="2639422"/>
            <a:ext cx="1309442" cy="727669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7594927" y="2741135"/>
            <a:ext cx="732816" cy="530746"/>
            <a:chOff x="5355659" y="3561966"/>
            <a:chExt cx="732816" cy="530746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54" name="Can 53"/>
            <p:cNvSpPr/>
            <p:nvPr/>
          </p:nvSpPr>
          <p:spPr>
            <a:xfrm>
              <a:off x="5355659" y="3569775"/>
              <a:ext cx="271087" cy="374568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Can 54"/>
            <p:cNvSpPr/>
            <p:nvPr/>
          </p:nvSpPr>
          <p:spPr>
            <a:xfrm>
              <a:off x="5681726" y="3561966"/>
              <a:ext cx="271087" cy="374568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Can 55"/>
            <p:cNvSpPr/>
            <p:nvPr/>
          </p:nvSpPr>
          <p:spPr>
            <a:xfrm>
              <a:off x="5491322" y="3718144"/>
              <a:ext cx="271087" cy="374568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Can 56"/>
            <p:cNvSpPr/>
            <p:nvPr/>
          </p:nvSpPr>
          <p:spPr>
            <a:xfrm>
              <a:off x="5817388" y="3710336"/>
              <a:ext cx="271087" cy="374568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9" name="Rounded Rectangle 58"/>
          <p:cNvSpPr/>
          <p:nvPr/>
        </p:nvSpPr>
        <p:spPr>
          <a:xfrm>
            <a:off x="771766" y="3494885"/>
            <a:ext cx="1338034" cy="992267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ight Arrow 40"/>
          <p:cNvSpPr/>
          <p:nvPr/>
        </p:nvSpPr>
        <p:spPr>
          <a:xfrm rot="16200000">
            <a:off x="7715861" y="2277714"/>
            <a:ext cx="409401" cy="27219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32428" y="3603038"/>
            <a:ext cx="1213585" cy="679116"/>
            <a:chOff x="2181994" y="3577657"/>
            <a:chExt cx="1363311" cy="697564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42" name="Can 41"/>
            <p:cNvSpPr/>
            <p:nvPr/>
          </p:nvSpPr>
          <p:spPr>
            <a:xfrm>
              <a:off x="2181994" y="3585678"/>
              <a:ext cx="304532" cy="384743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Can 42"/>
            <p:cNvSpPr/>
            <p:nvPr/>
          </p:nvSpPr>
          <p:spPr>
            <a:xfrm>
              <a:off x="2548289" y="3577657"/>
              <a:ext cx="304532" cy="384743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Can 43"/>
            <p:cNvSpPr/>
            <p:nvPr/>
          </p:nvSpPr>
          <p:spPr>
            <a:xfrm>
              <a:off x="2935973" y="3577657"/>
              <a:ext cx="304532" cy="384743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Can 47"/>
            <p:cNvSpPr/>
            <p:nvPr/>
          </p:nvSpPr>
          <p:spPr>
            <a:xfrm>
              <a:off x="2334394" y="3738078"/>
              <a:ext cx="304532" cy="384743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Can 49"/>
            <p:cNvSpPr/>
            <p:nvPr/>
          </p:nvSpPr>
          <p:spPr>
            <a:xfrm>
              <a:off x="2700689" y="3730057"/>
              <a:ext cx="304532" cy="384743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Can 50"/>
            <p:cNvSpPr/>
            <p:nvPr/>
          </p:nvSpPr>
          <p:spPr>
            <a:xfrm>
              <a:off x="3088373" y="3730057"/>
              <a:ext cx="304532" cy="384743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Can 57"/>
            <p:cNvSpPr/>
            <p:nvPr/>
          </p:nvSpPr>
          <p:spPr>
            <a:xfrm>
              <a:off x="2486794" y="3890478"/>
              <a:ext cx="304532" cy="384743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Can 66"/>
            <p:cNvSpPr/>
            <p:nvPr/>
          </p:nvSpPr>
          <p:spPr>
            <a:xfrm>
              <a:off x="2853089" y="3882457"/>
              <a:ext cx="304532" cy="384743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Can 68"/>
            <p:cNvSpPr/>
            <p:nvPr/>
          </p:nvSpPr>
          <p:spPr>
            <a:xfrm>
              <a:off x="3240773" y="3882457"/>
              <a:ext cx="304532" cy="384743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6" name="TextBox 85"/>
          <p:cNvSpPr txBox="1"/>
          <p:nvPr/>
        </p:nvSpPr>
        <p:spPr>
          <a:xfrm>
            <a:off x="750139" y="4152303"/>
            <a:ext cx="89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Storage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Right Arrow 87"/>
          <p:cNvSpPr/>
          <p:nvPr/>
        </p:nvSpPr>
        <p:spPr>
          <a:xfrm rot="5400000">
            <a:off x="1332258" y="3027410"/>
            <a:ext cx="579807" cy="316654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ight Arrow 88"/>
          <p:cNvSpPr/>
          <p:nvPr/>
        </p:nvSpPr>
        <p:spPr>
          <a:xfrm rot="16200000">
            <a:off x="923944" y="2971172"/>
            <a:ext cx="600378" cy="34728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ight Arrow 94"/>
          <p:cNvSpPr/>
          <p:nvPr/>
        </p:nvSpPr>
        <p:spPr>
          <a:xfrm rot="7800000">
            <a:off x="3846885" y="3567363"/>
            <a:ext cx="3567274" cy="345034"/>
          </a:xfrm>
          <a:prstGeom prst="rightArrow">
            <a:avLst/>
          </a:prstGeom>
          <a:solidFill>
            <a:srgbClr val="D6AC29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ight Arrow 95"/>
          <p:cNvSpPr/>
          <p:nvPr/>
        </p:nvSpPr>
        <p:spPr>
          <a:xfrm rot="16200000">
            <a:off x="1158624" y="4641133"/>
            <a:ext cx="600378" cy="34728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54441" y="5715825"/>
            <a:ext cx="1315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Replication/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Distribution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Freeform 6"/>
          <p:cNvSpPr>
            <a:spLocks noChangeArrowheads="1"/>
          </p:cNvSpPr>
          <p:nvPr/>
        </p:nvSpPr>
        <p:spPr bwMode="auto">
          <a:xfrm>
            <a:off x="3458082" y="1785144"/>
            <a:ext cx="3035195" cy="3033232"/>
          </a:xfrm>
          <a:custGeom>
            <a:avLst/>
            <a:gdLst>
              <a:gd name="T0" fmla="*/ 2147483647 w 884"/>
              <a:gd name="T1" fmla="*/ 1584494591 h 526"/>
              <a:gd name="T2" fmla="*/ 2147483647 w 884"/>
              <a:gd name="T3" fmla="*/ 1693456933 h 526"/>
              <a:gd name="T4" fmla="*/ 2147483647 w 884"/>
              <a:gd name="T5" fmla="*/ 1934082638 h 526"/>
              <a:gd name="T6" fmla="*/ 2147483647 w 884"/>
              <a:gd name="T7" fmla="*/ 2147483647 h 526"/>
              <a:gd name="T8" fmla="*/ 2147483647 w 884"/>
              <a:gd name="T9" fmla="*/ 2147483647 h 526"/>
              <a:gd name="T10" fmla="*/ 2147483647 w 884"/>
              <a:gd name="T11" fmla="*/ 2147483647 h 526"/>
              <a:gd name="T12" fmla="*/ 2147483647 w 884"/>
              <a:gd name="T13" fmla="*/ 2147483647 h 526"/>
              <a:gd name="T14" fmla="*/ 2147483647 w 884"/>
              <a:gd name="T15" fmla="*/ 2147483647 h 526"/>
              <a:gd name="T16" fmla="*/ 2147483647 w 884"/>
              <a:gd name="T17" fmla="*/ 2147483647 h 526"/>
              <a:gd name="T18" fmla="*/ 2147483647 w 884"/>
              <a:gd name="T19" fmla="*/ 2147483647 h 526"/>
              <a:gd name="T20" fmla="*/ 2147483647 w 884"/>
              <a:gd name="T21" fmla="*/ 2147483647 h 526"/>
              <a:gd name="T22" fmla="*/ 2147483647 w 884"/>
              <a:gd name="T23" fmla="*/ 2147483647 h 526"/>
              <a:gd name="T24" fmla="*/ 2147483647 w 884"/>
              <a:gd name="T25" fmla="*/ 2147483647 h 526"/>
              <a:gd name="T26" fmla="*/ 2147483647 w 884"/>
              <a:gd name="T27" fmla="*/ 2147483647 h 526"/>
              <a:gd name="T28" fmla="*/ 2147483647 w 884"/>
              <a:gd name="T29" fmla="*/ 2015803329 h 526"/>
              <a:gd name="T30" fmla="*/ 2147483647 w 884"/>
              <a:gd name="T31" fmla="*/ 1879601467 h 526"/>
              <a:gd name="T32" fmla="*/ 2147483647 w 884"/>
              <a:gd name="T33" fmla="*/ 1879601467 h 526"/>
              <a:gd name="T34" fmla="*/ 1500879776 w 884"/>
              <a:gd name="T35" fmla="*/ 1852359816 h 526"/>
              <a:gd name="T36" fmla="*/ 400233518 w 884"/>
              <a:gd name="T37" fmla="*/ 1693456933 h 526"/>
              <a:gd name="T38" fmla="*/ 0 w 884"/>
              <a:gd name="T39" fmla="*/ 1398350057 h 526"/>
              <a:gd name="T40" fmla="*/ 500291897 w 884"/>
              <a:gd name="T41" fmla="*/ 1098704682 h 526"/>
              <a:gd name="T42" fmla="*/ 1684322861 w 884"/>
              <a:gd name="T43" fmla="*/ 912560148 h 526"/>
              <a:gd name="T44" fmla="*/ 1684322861 w 884"/>
              <a:gd name="T45" fmla="*/ 912560148 h 526"/>
              <a:gd name="T46" fmla="*/ 1584264481 w 884"/>
              <a:gd name="T47" fmla="*/ 858078977 h 526"/>
              <a:gd name="T48" fmla="*/ 1300763017 w 884"/>
              <a:gd name="T49" fmla="*/ 726415614 h 526"/>
              <a:gd name="T50" fmla="*/ 1400821396 w 884"/>
              <a:gd name="T51" fmla="*/ 454009759 h 526"/>
              <a:gd name="T52" fmla="*/ 2147483647 w 884"/>
              <a:gd name="T53" fmla="*/ 213384054 h 526"/>
              <a:gd name="T54" fmla="*/ 2147483647 w 884"/>
              <a:gd name="T55" fmla="*/ 186144534 h 526"/>
              <a:gd name="T56" fmla="*/ 2147483647 w 884"/>
              <a:gd name="T57" fmla="*/ 267865225 h 526"/>
              <a:gd name="T58" fmla="*/ 2147483647 w 884"/>
              <a:gd name="T59" fmla="*/ 349588047 h 526"/>
              <a:gd name="T60" fmla="*/ 2147483647 w 884"/>
              <a:gd name="T61" fmla="*/ 349588047 h 526"/>
              <a:gd name="T62" fmla="*/ 2147483647 w 884"/>
              <a:gd name="T63" fmla="*/ 349588047 h 526"/>
              <a:gd name="T64" fmla="*/ 2147483647 w 884"/>
              <a:gd name="T65" fmla="*/ 349588047 h 526"/>
              <a:gd name="T66" fmla="*/ 2147483647 w 884"/>
              <a:gd name="T67" fmla="*/ 240625705 h 526"/>
              <a:gd name="T68" fmla="*/ 2147483647 w 884"/>
              <a:gd name="T69" fmla="*/ 186144534 h 526"/>
              <a:gd name="T70" fmla="*/ 2147483647 w 884"/>
              <a:gd name="T71" fmla="*/ 213384054 h 526"/>
              <a:gd name="T72" fmla="*/ 2147483647 w 884"/>
              <a:gd name="T73" fmla="*/ 240625705 h 526"/>
              <a:gd name="T74" fmla="*/ 2147483647 w 884"/>
              <a:gd name="T75" fmla="*/ 240625705 h 526"/>
              <a:gd name="T76" fmla="*/ 2147483647 w 884"/>
              <a:gd name="T77" fmla="*/ 213384054 h 526"/>
              <a:gd name="T78" fmla="*/ 2147483647 w 884"/>
              <a:gd name="T79" fmla="*/ 54481171 h 526"/>
              <a:gd name="T80" fmla="*/ 2147483647 w 884"/>
              <a:gd name="T81" fmla="*/ 0 h 526"/>
              <a:gd name="T82" fmla="*/ 2147483647 w 884"/>
              <a:gd name="T83" fmla="*/ 108962342 h 526"/>
              <a:gd name="T84" fmla="*/ 2147483647 w 884"/>
              <a:gd name="T85" fmla="*/ 349588047 h 526"/>
              <a:gd name="T86" fmla="*/ 2147483647 w 884"/>
              <a:gd name="T87" fmla="*/ 535732581 h 526"/>
              <a:gd name="T88" fmla="*/ 2147483647 w 884"/>
              <a:gd name="T89" fmla="*/ 562972101 h 526"/>
              <a:gd name="T90" fmla="*/ 2147483647 w 884"/>
              <a:gd name="T91" fmla="*/ 590213752 h 526"/>
              <a:gd name="T92" fmla="*/ 2147483647 w 884"/>
              <a:gd name="T93" fmla="*/ 590213752 h 526"/>
              <a:gd name="T94" fmla="*/ 2147483647 w 884"/>
              <a:gd name="T95" fmla="*/ 617453272 h 526"/>
              <a:gd name="T96" fmla="*/ 2147483647 w 884"/>
              <a:gd name="T97" fmla="*/ 776356155 h 526"/>
              <a:gd name="T98" fmla="*/ 2147483647 w 884"/>
              <a:gd name="T99" fmla="*/ 1076003661 h 526"/>
              <a:gd name="T100" fmla="*/ 2147483647 w 884"/>
              <a:gd name="T101" fmla="*/ 1343868886 h 526"/>
              <a:gd name="T102" fmla="*/ 2147483647 w 884"/>
              <a:gd name="T103" fmla="*/ 1530013420 h 5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4"/>
              <a:gd name="T157" fmla="*/ 0 h 526"/>
              <a:gd name="T158" fmla="*/ 884 w 884"/>
              <a:gd name="T159" fmla="*/ 526 h 5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4" h="526">
                <a:moveTo>
                  <a:pt x="794" y="337"/>
                </a:moveTo>
                <a:lnTo>
                  <a:pt x="800" y="349"/>
                </a:lnTo>
                <a:lnTo>
                  <a:pt x="806" y="361"/>
                </a:lnTo>
                <a:lnTo>
                  <a:pt x="812" y="373"/>
                </a:lnTo>
                <a:lnTo>
                  <a:pt x="812" y="390"/>
                </a:lnTo>
                <a:lnTo>
                  <a:pt x="800" y="426"/>
                </a:lnTo>
                <a:lnTo>
                  <a:pt x="776" y="461"/>
                </a:lnTo>
                <a:lnTo>
                  <a:pt x="740" y="485"/>
                </a:lnTo>
                <a:lnTo>
                  <a:pt x="693" y="503"/>
                </a:lnTo>
                <a:lnTo>
                  <a:pt x="639" y="509"/>
                </a:lnTo>
                <a:lnTo>
                  <a:pt x="609" y="503"/>
                </a:lnTo>
                <a:lnTo>
                  <a:pt x="579" y="503"/>
                </a:lnTo>
                <a:lnTo>
                  <a:pt x="555" y="497"/>
                </a:lnTo>
                <a:lnTo>
                  <a:pt x="531" y="485"/>
                </a:lnTo>
                <a:lnTo>
                  <a:pt x="519" y="503"/>
                </a:lnTo>
                <a:lnTo>
                  <a:pt x="501" y="515"/>
                </a:lnTo>
                <a:lnTo>
                  <a:pt x="484" y="521"/>
                </a:lnTo>
                <a:lnTo>
                  <a:pt x="460" y="526"/>
                </a:lnTo>
                <a:lnTo>
                  <a:pt x="442" y="521"/>
                </a:lnTo>
                <a:lnTo>
                  <a:pt x="418" y="515"/>
                </a:lnTo>
                <a:lnTo>
                  <a:pt x="406" y="503"/>
                </a:lnTo>
                <a:lnTo>
                  <a:pt x="394" y="485"/>
                </a:lnTo>
                <a:lnTo>
                  <a:pt x="376" y="491"/>
                </a:lnTo>
                <a:lnTo>
                  <a:pt x="352" y="497"/>
                </a:lnTo>
                <a:lnTo>
                  <a:pt x="334" y="497"/>
                </a:lnTo>
                <a:lnTo>
                  <a:pt x="310" y="503"/>
                </a:lnTo>
                <a:lnTo>
                  <a:pt x="263" y="497"/>
                </a:lnTo>
                <a:lnTo>
                  <a:pt x="221" y="485"/>
                </a:lnTo>
                <a:lnTo>
                  <a:pt x="185" y="467"/>
                </a:lnTo>
                <a:lnTo>
                  <a:pt x="161" y="444"/>
                </a:lnTo>
                <a:lnTo>
                  <a:pt x="143" y="414"/>
                </a:lnTo>
                <a:lnTo>
                  <a:pt x="137" y="414"/>
                </a:lnTo>
                <a:lnTo>
                  <a:pt x="131" y="414"/>
                </a:lnTo>
                <a:lnTo>
                  <a:pt x="90" y="408"/>
                </a:lnTo>
                <a:lnTo>
                  <a:pt x="54" y="390"/>
                </a:lnTo>
                <a:lnTo>
                  <a:pt x="24" y="373"/>
                </a:lnTo>
                <a:lnTo>
                  <a:pt x="6" y="343"/>
                </a:lnTo>
                <a:lnTo>
                  <a:pt x="0" y="308"/>
                </a:lnTo>
                <a:lnTo>
                  <a:pt x="6" y="272"/>
                </a:lnTo>
                <a:lnTo>
                  <a:pt x="30" y="242"/>
                </a:lnTo>
                <a:lnTo>
                  <a:pt x="60" y="219"/>
                </a:lnTo>
                <a:lnTo>
                  <a:pt x="101" y="201"/>
                </a:lnTo>
                <a:lnTo>
                  <a:pt x="107" y="201"/>
                </a:lnTo>
                <a:lnTo>
                  <a:pt x="95" y="189"/>
                </a:lnTo>
                <a:lnTo>
                  <a:pt x="84" y="177"/>
                </a:lnTo>
                <a:lnTo>
                  <a:pt x="78" y="160"/>
                </a:lnTo>
                <a:lnTo>
                  <a:pt x="78" y="142"/>
                </a:lnTo>
                <a:lnTo>
                  <a:pt x="84" y="100"/>
                </a:lnTo>
                <a:lnTo>
                  <a:pt x="113" y="71"/>
                </a:lnTo>
                <a:lnTo>
                  <a:pt x="149" y="47"/>
                </a:lnTo>
                <a:lnTo>
                  <a:pt x="197" y="35"/>
                </a:lnTo>
                <a:lnTo>
                  <a:pt x="227" y="41"/>
                </a:lnTo>
                <a:lnTo>
                  <a:pt x="251" y="47"/>
                </a:lnTo>
                <a:lnTo>
                  <a:pt x="275" y="59"/>
                </a:lnTo>
                <a:lnTo>
                  <a:pt x="293" y="77"/>
                </a:lnTo>
                <a:lnTo>
                  <a:pt x="298" y="77"/>
                </a:lnTo>
                <a:lnTo>
                  <a:pt x="304" y="77"/>
                </a:lnTo>
                <a:lnTo>
                  <a:pt x="310" y="77"/>
                </a:lnTo>
                <a:lnTo>
                  <a:pt x="322" y="59"/>
                </a:lnTo>
                <a:lnTo>
                  <a:pt x="340" y="53"/>
                </a:lnTo>
                <a:lnTo>
                  <a:pt x="358" y="47"/>
                </a:lnTo>
                <a:lnTo>
                  <a:pt x="382" y="41"/>
                </a:lnTo>
                <a:lnTo>
                  <a:pt x="394" y="41"/>
                </a:lnTo>
                <a:lnTo>
                  <a:pt x="406" y="47"/>
                </a:lnTo>
                <a:lnTo>
                  <a:pt x="418" y="53"/>
                </a:lnTo>
                <a:lnTo>
                  <a:pt x="430" y="53"/>
                </a:lnTo>
                <a:lnTo>
                  <a:pt x="436" y="53"/>
                </a:lnTo>
                <a:lnTo>
                  <a:pt x="436" y="47"/>
                </a:lnTo>
                <a:lnTo>
                  <a:pt x="466" y="29"/>
                </a:lnTo>
                <a:lnTo>
                  <a:pt x="496" y="12"/>
                </a:lnTo>
                <a:lnTo>
                  <a:pt x="531" y="6"/>
                </a:lnTo>
                <a:lnTo>
                  <a:pt x="573" y="0"/>
                </a:lnTo>
                <a:lnTo>
                  <a:pt x="621" y="6"/>
                </a:lnTo>
                <a:lnTo>
                  <a:pt x="669" y="24"/>
                </a:lnTo>
                <a:lnTo>
                  <a:pt x="699" y="47"/>
                </a:lnTo>
                <a:lnTo>
                  <a:pt x="722" y="77"/>
                </a:lnTo>
                <a:lnTo>
                  <a:pt x="728" y="112"/>
                </a:lnTo>
                <a:lnTo>
                  <a:pt x="728" y="118"/>
                </a:lnTo>
                <a:lnTo>
                  <a:pt x="728" y="124"/>
                </a:lnTo>
                <a:lnTo>
                  <a:pt x="728" y="130"/>
                </a:lnTo>
                <a:lnTo>
                  <a:pt x="734" y="130"/>
                </a:lnTo>
                <a:lnTo>
                  <a:pt x="740" y="130"/>
                </a:lnTo>
                <a:lnTo>
                  <a:pt x="746" y="130"/>
                </a:lnTo>
                <a:lnTo>
                  <a:pt x="794" y="136"/>
                </a:lnTo>
                <a:lnTo>
                  <a:pt x="830" y="148"/>
                </a:lnTo>
                <a:lnTo>
                  <a:pt x="860" y="171"/>
                </a:lnTo>
                <a:lnTo>
                  <a:pt x="878" y="201"/>
                </a:lnTo>
                <a:lnTo>
                  <a:pt x="884" y="237"/>
                </a:lnTo>
                <a:lnTo>
                  <a:pt x="878" y="272"/>
                </a:lnTo>
                <a:lnTo>
                  <a:pt x="860" y="296"/>
                </a:lnTo>
                <a:lnTo>
                  <a:pt x="830" y="319"/>
                </a:lnTo>
                <a:lnTo>
                  <a:pt x="794" y="337"/>
                </a:ln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/>
          <a:p>
            <a:pPr algn="ctr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network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73" y="5411031"/>
            <a:ext cx="818078" cy="818078"/>
          </a:xfrm>
          <a:prstGeom prst="rect">
            <a:avLst/>
          </a:prstGeom>
        </p:spPr>
      </p:pic>
      <p:sp>
        <p:nvSpPr>
          <p:cNvPr id="63" name="Rounded Rectangle 62"/>
          <p:cNvSpPr/>
          <p:nvPr/>
        </p:nvSpPr>
        <p:spPr>
          <a:xfrm>
            <a:off x="6333760" y="5160041"/>
            <a:ext cx="1481456" cy="135973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351866" y="5303825"/>
            <a:ext cx="1608667" cy="11212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13671" y="5229047"/>
            <a:ext cx="1315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Replication/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Distribution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00592" y="5872086"/>
            <a:ext cx="1038206" cy="485266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0" name="Group 53"/>
          <p:cNvGrpSpPr/>
          <p:nvPr/>
        </p:nvGrpSpPr>
        <p:grpSpPr>
          <a:xfrm>
            <a:off x="4870018" y="5974974"/>
            <a:ext cx="597154" cy="382377"/>
            <a:chOff x="5355659" y="3561966"/>
            <a:chExt cx="732816" cy="530746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71" name="Can 70"/>
            <p:cNvSpPr/>
            <p:nvPr/>
          </p:nvSpPr>
          <p:spPr>
            <a:xfrm>
              <a:off x="5355659" y="3569775"/>
              <a:ext cx="271087" cy="374568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Can 71"/>
            <p:cNvSpPr/>
            <p:nvPr/>
          </p:nvSpPr>
          <p:spPr>
            <a:xfrm>
              <a:off x="5681726" y="3561966"/>
              <a:ext cx="271087" cy="374568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Can 73"/>
            <p:cNvSpPr/>
            <p:nvPr/>
          </p:nvSpPr>
          <p:spPr>
            <a:xfrm>
              <a:off x="5491322" y="3718144"/>
              <a:ext cx="271087" cy="374568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Can 74"/>
            <p:cNvSpPr/>
            <p:nvPr/>
          </p:nvSpPr>
          <p:spPr>
            <a:xfrm>
              <a:off x="5817388" y="3710336"/>
              <a:ext cx="271087" cy="374568"/>
            </a:xfrm>
            <a:prstGeom prst="can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6" name="TextBox 75"/>
          <p:cNvSpPr txBox="1"/>
          <p:nvPr/>
        </p:nvSpPr>
        <p:spPr>
          <a:xfrm>
            <a:off x="6633957" y="5177163"/>
            <a:ext cx="93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Archival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929" y="5556062"/>
            <a:ext cx="1290178" cy="8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 descr="2_clouds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178"/>
          <a:stretch>
            <a:fillRect/>
          </a:stretch>
        </p:blipFill>
        <p:spPr>
          <a:xfrm rot="20844160">
            <a:off x="5638768" y="4141922"/>
            <a:ext cx="3289963" cy="2230354"/>
          </a:xfrm>
          <a:prstGeom prst="rect">
            <a:avLst/>
          </a:prstGeom>
        </p:spPr>
      </p:pic>
      <p:pic>
        <p:nvPicPr>
          <p:cNvPr id="6" name="Picture 5" descr="2_clouds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178"/>
          <a:stretch>
            <a:fillRect/>
          </a:stretch>
        </p:blipFill>
        <p:spPr>
          <a:xfrm>
            <a:off x="203377" y="1387538"/>
            <a:ext cx="4271258" cy="2895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87580" y="3638550"/>
            <a:ext cx="1366316" cy="13144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dirty="0"/>
              <a:t>d</a:t>
            </a:r>
            <a:r>
              <a:rPr lang="en-US" sz="1200" dirty="0" smtClean="0"/>
              <a:t>tn.pnl.gov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681687" y="2857500"/>
            <a:ext cx="1565784" cy="1562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ciiwin.pnl.gov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85670" y="1136110"/>
            <a:ext cx="1563624" cy="15636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dirty="0" smtClean="0"/>
              <a:t>cii.velo.pnnl.gov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212712" y="3126468"/>
            <a:ext cx="1981201" cy="712112"/>
          </a:xfrm>
          <a:prstGeom prst="roundRect">
            <a:avLst/>
          </a:prstGeom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 smtClean="0"/>
              <a:t>PIC </a:t>
            </a:r>
            <a:r>
              <a:rPr lang="en-US" sz="1600" dirty="0" err="1" smtClean="0"/>
              <a:t>Lustre</a:t>
            </a:r>
            <a:r>
              <a:rPr lang="en-US" sz="1600" dirty="0" smtClean="0"/>
              <a:t> FS</a:t>
            </a:r>
          </a:p>
          <a:p>
            <a:pPr algn="ctr"/>
            <a:r>
              <a:rPr lang="en-US" sz="1200" dirty="0" smtClean="0"/>
              <a:t>/pic/projects/cii</a:t>
            </a:r>
          </a:p>
          <a:p>
            <a:pPr algn="ctr"/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3115" y="2573926"/>
            <a:ext cx="144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PNNL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553200" y="5180904"/>
            <a:ext cx="1295400" cy="1066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ANL Instrument Node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flipH="1" flipV="1">
            <a:off x="1600200" y="4724401"/>
            <a:ext cx="4953000" cy="9899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848601" y="5751332"/>
            <a:ext cx="369569" cy="78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r="16760"/>
          <a:stretch/>
        </p:blipFill>
        <p:spPr>
          <a:xfrm>
            <a:off x="8218170" y="5270626"/>
            <a:ext cx="909209" cy="14461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81686" y="3346191"/>
            <a:ext cx="1644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Custom Analysis Apps</a:t>
            </a:r>
            <a:endParaRPr lang="en-US" sz="1200" dirty="0">
              <a:solidFill>
                <a:schemeClr val="bg1"/>
              </a:solidFill>
            </a:endParaRPr>
          </a:p>
          <a:p>
            <a:pPr marL="403225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IDL</a:t>
            </a:r>
          </a:p>
          <a:p>
            <a:pPr marL="403225" indent="-1714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bg1"/>
                </a:solidFill>
              </a:rPr>
              <a:t>AmeriCT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403225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Biofilm Viewer</a:t>
            </a:r>
          </a:p>
          <a:p>
            <a:pPr marL="403225" indent="-1714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bg1"/>
                </a:solidFill>
              </a:rPr>
              <a:t>Visus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6194" y="1741863"/>
            <a:ext cx="128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Visus</a:t>
            </a:r>
            <a:r>
              <a:rPr lang="en-US" sz="1200" dirty="0" smtClean="0">
                <a:solidFill>
                  <a:schemeClr val="bg1"/>
                </a:solidFill>
              </a:rPr>
              <a:t> Converter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1800" y="4495800"/>
            <a:ext cx="144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APS </a:t>
            </a:r>
            <a:endParaRPr lang="en-US" dirty="0"/>
          </a:p>
        </p:txBody>
      </p:sp>
      <p:pic>
        <p:nvPicPr>
          <p:cNvPr id="31" name="Picture 30" descr="Computer-Laptop-Bl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7216" y="914400"/>
            <a:ext cx="3236784" cy="2240850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 flipV="1">
            <a:off x="3037949" y="1769627"/>
            <a:ext cx="3362851" cy="19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247471" y="2034825"/>
            <a:ext cx="2153329" cy="1470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88" y="273060"/>
            <a:ext cx="818078" cy="818078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73" y="1323510"/>
            <a:ext cx="2056010" cy="218169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 rot="19566758">
            <a:off x="4810766" y="2460762"/>
            <a:ext cx="1209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Remote Desktop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4846371" y="1480902"/>
            <a:ext cx="1209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36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ChangeArrowheads="1"/>
          </p:cNvSpPr>
          <p:nvPr/>
        </p:nvSpPr>
        <p:spPr bwMode="auto">
          <a:xfrm>
            <a:off x="3739230" y="1604329"/>
            <a:ext cx="2695680" cy="1133399"/>
          </a:xfrm>
          <a:prstGeom prst="roundRect">
            <a:avLst>
              <a:gd name="adj" fmla="val 11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3963870" y="1800189"/>
            <a:ext cx="2329920" cy="740238"/>
          </a:xfrm>
          <a:prstGeom prst="rect">
            <a:avLst/>
          </a:prstGeom>
          <a:solidFill>
            <a:srgbClr val="FF6633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/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Destination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6132" name="AutoShape 4"/>
          <p:cNvSpPr>
            <a:spLocks noChangeArrowheads="1"/>
          </p:cNvSpPr>
          <p:nvPr/>
        </p:nvSpPr>
        <p:spPr bwMode="auto">
          <a:xfrm flipV="1">
            <a:off x="5001190" y="2530346"/>
            <a:ext cx="138240" cy="276509"/>
          </a:xfrm>
          <a:prstGeom prst="flowChartMagneticDisk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10880" cy="1139160"/>
          </a:xfrm>
          <a:ln/>
        </p:spPr>
        <p:txBody>
          <a:bodyPr/>
          <a:lstStyle/>
          <a:p>
            <a:pPr>
              <a:lnSpc>
                <a:spcPct val="13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/>
              <a:t>Network Reservation</a:t>
            </a:r>
            <a:endParaRPr lang="en-GB" dirty="0"/>
          </a:p>
        </p:txBody>
      </p:sp>
      <p:sp>
        <p:nvSpPr>
          <p:cNvPr id="176135" name="AutoShape 7"/>
          <p:cNvSpPr>
            <a:spLocks noChangeArrowheads="1"/>
          </p:cNvSpPr>
          <p:nvPr/>
        </p:nvSpPr>
        <p:spPr bwMode="auto">
          <a:xfrm>
            <a:off x="563040" y="3290746"/>
            <a:ext cx="1244160" cy="995144"/>
          </a:xfrm>
          <a:prstGeom prst="roundRect">
            <a:avLst>
              <a:gd name="adj" fmla="val 11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3963870" y="5145661"/>
            <a:ext cx="2331360" cy="740238"/>
          </a:xfrm>
          <a:prstGeom prst="rect">
            <a:avLst/>
          </a:prstGeom>
          <a:solidFill>
            <a:srgbClr val="FF6633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/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Source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6138" name="AutoShape 10"/>
          <p:cNvSpPr>
            <a:spLocks noChangeArrowheads="1"/>
          </p:cNvSpPr>
          <p:nvPr/>
        </p:nvSpPr>
        <p:spPr bwMode="auto">
          <a:xfrm>
            <a:off x="3739230" y="4949800"/>
            <a:ext cx="2695680" cy="1202526"/>
          </a:xfrm>
          <a:prstGeom prst="roundRect">
            <a:avLst>
              <a:gd name="adj" fmla="val 11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81120" y="3408839"/>
            <a:ext cx="1054080" cy="740238"/>
          </a:xfrm>
          <a:prstGeom prst="rect">
            <a:avLst/>
          </a:prstGeom>
          <a:solidFill>
            <a:srgbClr val="00AE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/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Client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>
            <a:off x="5070311" y="2461219"/>
            <a:ext cx="1440" cy="2695963"/>
          </a:xfrm>
          <a:prstGeom prst="line">
            <a:avLst/>
          </a:prstGeom>
          <a:noFill/>
          <a:ln w="9360">
            <a:solidFill>
              <a:srgbClr val="CCCC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1738080" y="2540427"/>
            <a:ext cx="2848390" cy="1029708"/>
          </a:xfrm>
          <a:prstGeom prst="line">
            <a:avLst/>
          </a:prstGeom>
          <a:noFill/>
          <a:ln w="9360">
            <a:solidFill>
              <a:srgbClr val="28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1738080" y="3982018"/>
            <a:ext cx="2715387" cy="1163643"/>
          </a:xfrm>
          <a:prstGeom prst="line">
            <a:avLst/>
          </a:prstGeom>
          <a:noFill/>
          <a:ln w="9360">
            <a:solidFill>
              <a:srgbClr val="28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6144" name="WordArt 16"/>
          <p:cNvSpPr>
            <a:spLocks noChangeArrowheads="1" noChangeShapeType="1" noTextEdit="1"/>
          </p:cNvSpPr>
          <p:nvPr/>
        </p:nvSpPr>
        <p:spPr bwMode="auto">
          <a:xfrm>
            <a:off x="2291041" y="4120274"/>
            <a:ext cx="578880" cy="336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AUTH</a:t>
            </a:r>
          </a:p>
        </p:txBody>
      </p:sp>
      <p:sp>
        <p:nvSpPr>
          <p:cNvPr id="176145" name="WordArt 17"/>
          <p:cNvSpPr>
            <a:spLocks noChangeArrowheads="1" noChangeShapeType="1" noTextEdit="1"/>
          </p:cNvSpPr>
          <p:nvPr/>
        </p:nvSpPr>
        <p:spPr bwMode="auto">
          <a:xfrm>
            <a:off x="2291041" y="3152492"/>
            <a:ext cx="578880" cy="336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AUTH</a:t>
            </a:r>
          </a:p>
        </p:txBody>
      </p:sp>
      <p:sp>
        <p:nvSpPr>
          <p:cNvPr id="176146" name="WordArt 18"/>
          <p:cNvSpPr>
            <a:spLocks noChangeArrowheads="1" noChangeShapeType="1" noTextEdit="1"/>
          </p:cNvSpPr>
          <p:nvPr/>
        </p:nvSpPr>
        <p:spPr bwMode="auto">
          <a:xfrm>
            <a:off x="2083680" y="3014237"/>
            <a:ext cx="656640" cy="3888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PASV</a:t>
            </a:r>
          </a:p>
        </p:txBody>
      </p:sp>
      <p:sp>
        <p:nvSpPr>
          <p:cNvPr id="176147" name="WordArt 19"/>
          <p:cNvSpPr>
            <a:spLocks noChangeArrowheads="1" noChangeShapeType="1" noTextEdit="1"/>
          </p:cNvSpPr>
          <p:nvPr/>
        </p:nvSpPr>
        <p:spPr bwMode="auto">
          <a:xfrm>
            <a:off x="2978910" y="1769947"/>
            <a:ext cx="1105920" cy="336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IP:PORT</a:t>
            </a:r>
            <a:endParaRPr lang="en-US" sz="3300" kern="10" dirty="0"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outerShdw blurRad="63500"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76148" name="WordArt 20"/>
          <p:cNvSpPr>
            <a:spLocks noChangeArrowheads="1" noChangeShapeType="1" noTextEdit="1"/>
          </p:cNvSpPr>
          <p:nvPr/>
        </p:nvSpPr>
        <p:spPr bwMode="auto">
          <a:xfrm>
            <a:off x="632161" y="4120274"/>
            <a:ext cx="1736640" cy="336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PORT &lt;IP:PORT&gt;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4586470" y="3498128"/>
            <a:ext cx="1313280" cy="8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1514475" indent="-196850" fontAlgn="base" hangingPunct="0">
              <a:lnSpc>
                <a:spcPct val="14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1971675" indent="-196850" fontAlgn="base" hangingPunct="0">
              <a:lnSpc>
                <a:spcPct val="14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2428875" indent="-196850" fontAlgn="base" hangingPunct="0">
              <a:lnSpc>
                <a:spcPct val="14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2886075" indent="-196850" fontAlgn="base" hangingPunct="0">
              <a:lnSpc>
                <a:spcPct val="14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6000"/>
              </a:lnSpc>
              <a:spcBef>
                <a:spcPts val="1020"/>
              </a:spcBef>
            </a:pPr>
            <a:r>
              <a:rPr lang="en-GB" dirty="0"/>
              <a:t>Connect IP:PORT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87737" y="1027637"/>
            <a:ext cx="2331360" cy="740238"/>
          </a:xfrm>
          <a:prstGeom prst="rect">
            <a:avLst/>
          </a:prstGeom>
          <a:solidFill>
            <a:schemeClr val="tx2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81639" tIns="40820" rIns="81639" bIns="40820" anchor="ctr"/>
          <a:lstStyle/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Network Reservation </a:t>
            </a:r>
          </a:p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Service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WordArt 16"/>
          <p:cNvSpPr>
            <a:spLocks noChangeArrowheads="1" noChangeShapeType="1" noTextEdit="1"/>
          </p:cNvSpPr>
          <p:nvPr/>
        </p:nvSpPr>
        <p:spPr bwMode="auto">
          <a:xfrm>
            <a:off x="868672" y="2799503"/>
            <a:ext cx="578880" cy="336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AUTH</a:t>
            </a:r>
          </a:p>
        </p:txBody>
      </p:sp>
      <p:sp>
        <p:nvSpPr>
          <p:cNvPr id="26" name="WordArt 20"/>
          <p:cNvSpPr>
            <a:spLocks noChangeArrowheads="1" noChangeShapeType="1" noTextEdit="1"/>
          </p:cNvSpPr>
          <p:nvPr/>
        </p:nvSpPr>
        <p:spPr bwMode="auto">
          <a:xfrm>
            <a:off x="459396" y="2242812"/>
            <a:ext cx="2483573" cy="336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 err="1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Src</a:t>
            </a:r>
            <a:r>
              <a:rPr lang="en-US" sz="3300" kern="10" dirty="0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, </a:t>
            </a:r>
            <a:r>
              <a:rPr lang="en-US" sz="3300" kern="10" dirty="0" err="1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Dst</a:t>
            </a:r>
            <a:r>
              <a:rPr lang="en-US" sz="3300" kern="10" dirty="0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, Start, End, </a:t>
            </a:r>
            <a:r>
              <a:rPr lang="en-US" sz="3300" kern="10" dirty="0" err="1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Bw</a:t>
            </a:r>
            <a:endParaRPr lang="en-US" sz="3300" kern="10" dirty="0"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outerShdw blurRad="63500"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236440" y="1769947"/>
            <a:ext cx="0" cy="1520799"/>
          </a:xfrm>
          <a:prstGeom prst="line">
            <a:avLst/>
          </a:prstGeom>
          <a:noFill/>
          <a:ln w="9360">
            <a:solidFill>
              <a:srgbClr val="28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317610" y="3241780"/>
            <a:ext cx="2331360" cy="740238"/>
          </a:xfrm>
          <a:prstGeom prst="rect">
            <a:avLst/>
          </a:prstGeom>
          <a:solidFill>
            <a:schemeClr val="tx2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81639" tIns="40820" rIns="81639" bIns="40820" anchor="ctr"/>
          <a:lstStyle/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Network Reservation </a:t>
            </a:r>
          </a:p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Service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" name="WordArt 20"/>
          <p:cNvSpPr>
            <a:spLocks noChangeArrowheads="1" noChangeShapeType="1" noTextEdit="1"/>
          </p:cNvSpPr>
          <p:nvPr/>
        </p:nvSpPr>
        <p:spPr bwMode="auto">
          <a:xfrm>
            <a:off x="6555403" y="4285890"/>
            <a:ext cx="2483573" cy="50806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 err="1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Src</a:t>
            </a:r>
            <a:r>
              <a:rPr lang="en-US" sz="3300" kern="10" dirty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, </a:t>
            </a:r>
            <a:r>
              <a:rPr lang="en-US" sz="3300" kern="10" dirty="0" err="1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Dst</a:t>
            </a:r>
            <a:r>
              <a:rPr lang="en-US" sz="3300" kern="10" dirty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, </a:t>
            </a:r>
            <a:r>
              <a:rPr lang="en-US" sz="3300" kern="10" dirty="0" err="1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Src</a:t>
            </a:r>
            <a:r>
              <a:rPr lang="en-US" sz="3300" kern="10" dirty="0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-port, </a:t>
            </a:r>
          </a:p>
          <a:p>
            <a:r>
              <a:rPr lang="en-US" sz="3300" kern="10" dirty="0" err="1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Dst-port,Start</a:t>
            </a:r>
            <a:r>
              <a:rPr lang="en-US" sz="3300" kern="10" dirty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, End, </a:t>
            </a:r>
            <a:r>
              <a:rPr lang="en-US" sz="3300" kern="10" dirty="0" err="1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Bw</a:t>
            </a:r>
            <a:endParaRPr lang="en-US" sz="3300" kern="10" dirty="0"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outerShdw blurRad="63500"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6317610" y="3984089"/>
            <a:ext cx="1048703" cy="1161571"/>
          </a:xfrm>
          <a:prstGeom prst="line">
            <a:avLst/>
          </a:prstGeom>
          <a:noFill/>
          <a:ln w="9360">
            <a:solidFill>
              <a:srgbClr val="28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" name="WordArt 20"/>
          <p:cNvSpPr>
            <a:spLocks noChangeArrowheads="1" noChangeShapeType="1" noTextEdit="1"/>
          </p:cNvSpPr>
          <p:nvPr/>
        </p:nvSpPr>
        <p:spPr bwMode="auto">
          <a:xfrm>
            <a:off x="784561" y="4272674"/>
            <a:ext cx="1736640" cy="336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PORT &lt;IP:PORT&gt;</a:t>
            </a:r>
          </a:p>
        </p:txBody>
      </p:sp>
    </p:spTree>
    <p:extLst>
      <p:ext uri="{BB962C8B-B14F-4D97-AF65-F5344CB8AC3E}">
        <p14:creationId xmlns:p14="http://schemas.microsoft.com/office/powerpoint/2010/main" val="3072115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6875 L 0.00104 -0.18241 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rCtr x="52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15046 L -0.04479 -0.100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6" presetClass="path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8 0.03912 L 0.17847 -0.11111 " rAng="0" ptsTypes="AA">
                                      <p:cBhvr>
                                        <p:cTn id="39" dur="2000" fill="hold"/>
                                        <p:tgtEl>
                                          <p:spTgt spid="176145"/>
                                        </p:tgtEl>
                                      </p:cBhvr>
                                      <p:rCtr x="13455" y="-75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8 -0.03542 L 0.20868 0.12408 " rAng="0" ptsTypes="AA">
                                      <p:cBhvr>
                                        <p:cTn id="41" dur="2000" fill="hold"/>
                                        <p:tgtEl>
                                          <p:spTgt spid="176144"/>
                                        </p:tgtEl>
                                      </p:cBhvr>
                                      <p:rCtr x="14965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6" presetClass="path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4 0.05555 L 0.22691 -0.09468 " rAng="0" ptsTypes="AA">
                                      <p:cBhvr>
                                        <p:cTn id="51" dur="2000" fill="hold"/>
                                        <p:tgtEl>
                                          <p:spTgt spid="176146"/>
                                        </p:tgtEl>
                                      </p:cBhvr>
                                      <p:rCtr x="14965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8773 L -0.19479 0.24074 " rAng="0" ptsTypes="AA">
                                      <p:cBhvr>
                                        <p:cTn id="63" dur="2000" fill="hold"/>
                                        <p:tgtEl>
                                          <p:spTgt spid="176147"/>
                                        </p:tgtEl>
                                      </p:cBhvr>
                                      <p:rCtr x="-13455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-0.03542 L 0.32674 0.1243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-0.03542 L 0.32674 0.1243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62 0.07523 L -0.04479 -0.1009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  <p:bldP spid="176141" grpId="0" animBg="1"/>
      <p:bldP spid="176141" grpId="1" animBg="1"/>
      <p:bldP spid="176141" grpId="2" animBg="1"/>
      <p:bldP spid="176142" grpId="0" animBg="1"/>
      <p:bldP spid="176143" grpId="0" animBg="1"/>
      <p:bldP spid="176144" grpId="0" animBg="1"/>
      <p:bldP spid="176144" grpId="1" animBg="1"/>
      <p:bldP spid="176144" grpId="2" animBg="1"/>
      <p:bldP spid="176145" grpId="0" animBg="1"/>
      <p:bldP spid="176145" grpId="1" animBg="1"/>
      <p:bldP spid="176145" grpId="2" animBg="1"/>
      <p:bldP spid="176146" grpId="0" animBg="1"/>
      <p:bldP spid="176146" grpId="1" animBg="1"/>
      <p:bldP spid="176146" grpId="2" animBg="1"/>
      <p:bldP spid="176147" grpId="0" animBg="1"/>
      <p:bldP spid="176147" grpId="1" animBg="1"/>
      <p:bldP spid="176147" grpId="2" animBg="1"/>
      <p:bldP spid="176148" grpId="0" animBg="1"/>
      <p:bldP spid="176148" grpId="1" animBg="1"/>
      <p:bldP spid="176148" grpId="2" animBg="1"/>
      <p:bldP spid="176149" grpId="0"/>
      <p:bldP spid="176149" grpId="1"/>
      <p:bldP spid="20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30" grpId="0" animBg="1"/>
      <p:bldP spid="30" grpId="1" animBg="1"/>
      <p:bldP spid="30" grpId="2" animBg="1"/>
      <p:bldP spid="31" grpId="0" animBg="1"/>
      <p:bldP spid="32" grpId="0" animBg="1"/>
      <p:bldP spid="32" grpId="1" animBg="1"/>
      <p:bldP spid="3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ChangeArrowheads="1"/>
          </p:cNvSpPr>
          <p:nvPr/>
        </p:nvSpPr>
        <p:spPr bwMode="auto">
          <a:xfrm>
            <a:off x="4772143" y="1604329"/>
            <a:ext cx="2695680" cy="1133399"/>
          </a:xfrm>
          <a:prstGeom prst="roundRect">
            <a:avLst>
              <a:gd name="adj" fmla="val 11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4996783" y="1800189"/>
            <a:ext cx="2329920" cy="740238"/>
          </a:xfrm>
          <a:prstGeom prst="rect">
            <a:avLst/>
          </a:prstGeom>
          <a:solidFill>
            <a:srgbClr val="FF6633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/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Destination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6132" name="AutoShape 4"/>
          <p:cNvSpPr>
            <a:spLocks noChangeArrowheads="1"/>
          </p:cNvSpPr>
          <p:nvPr/>
        </p:nvSpPr>
        <p:spPr bwMode="auto">
          <a:xfrm flipV="1">
            <a:off x="6034103" y="2530346"/>
            <a:ext cx="138240" cy="276509"/>
          </a:xfrm>
          <a:prstGeom prst="flowChartMagneticDisk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10880" cy="1139160"/>
          </a:xfrm>
          <a:ln/>
        </p:spPr>
        <p:txBody>
          <a:bodyPr/>
          <a:lstStyle/>
          <a:p>
            <a:pPr>
              <a:lnSpc>
                <a:spcPct val="13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/>
              <a:t>Advanced Reservation</a:t>
            </a:r>
            <a:endParaRPr lang="en-GB" dirty="0"/>
          </a:p>
        </p:txBody>
      </p:sp>
      <p:sp>
        <p:nvSpPr>
          <p:cNvPr id="176135" name="AutoShape 7"/>
          <p:cNvSpPr>
            <a:spLocks noChangeArrowheads="1"/>
          </p:cNvSpPr>
          <p:nvPr/>
        </p:nvSpPr>
        <p:spPr bwMode="auto">
          <a:xfrm>
            <a:off x="1595953" y="3290746"/>
            <a:ext cx="1244160" cy="995144"/>
          </a:xfrm>
          <a:prstGeom prst="roundRect">
            <a:avLst>
              <a:gd name="adj" fmla="val 11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4996783" y="5145661"/>
            <a:ext cx="2331360" cy="740238"/>
          </a:xfrm>
          <a:prstGeom prst="rect">
            <a:avLst/>
          </a:prstGeom>
          <a:solidFill>
            <a:srgbClr val="FF6633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/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Source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6138" name="AutoShape 10"/>
          <p:cNvSpPr>
            <a:spLocks noChangeArrowheads="1"/>
          </p:cNvSpPr>
          <p:nvPr/>
        </p:nvSpPr>
        <p:spPr bwMode="auto">
          <a:xfrm>
            <a:off x="4772143" y="4949800"/>
            <a:ext cx="2695680" cy="1202526"/>
          </a:xfrm>
          <a:prstGeom prst="roundRect">
            <a:avLst>
              <a:gd name="adj" fmla="val 11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1714033" y="3408839"/>
            <a:ext cx="1054080" cy="740238"/>
          </a:xfrm>
          <a:prstGeom prst="rect">
            <a:avLst/>
          </a:prstGeom>
          <a:solidFill>
            <a:srgbClr val="00AE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/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Client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>
            <a:off x="6103224" y="2461219"/>
            <a:ext cx="1440" cy="2695963"/>
          </a:xfrm>
          <a:prstGeom prst="line">
            <a:avLst/>
          </a:prstGeom>
          <a:noFill/>
          <a:ln w="9360">
            <a:solidFill>
              <a:srgbClr val="CCCC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2770993" y="2540427"/>
            <a:ext cx="2848390" cy="1029708"/>
          </a:xfrm>
          <a:prstGeom prst="line">
            <a:avLst/>
          </a:prstGeom>
          <a:noFill/>
          <a:ln w="9360">
            <a:solidFill>
              <a:srgbClr val="28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2770993" y="3982018"/>
            <a:ext cx="2715387" cy="1163643"/>
          </a:xfrm>
          <a:prstGeom prst="line">
            <a:avLst/>
          </a:prstGeom>
          <a:noFill/>
          <a:ln w="9360">
            <a:solidFill>
              <a:srgbClr val="28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6146" name="WordArt 18"/>
          <p:cNvSpPr>
            <a:spLocks noChangeArrowheads="1" noChangeShapeType="1" noTextEdit="1"/>
          </p:cNvSpPr>
          <p:nvPr/>
        </p:nvSpPr>
        <p:spPr bwMode="auto">
          <a:xfrm>
            <a:off x="3116593" y="3014237"/>
            <a:ext cx="656640" cy="3888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PASV</a:t>
            </a:r>
          </a:p>
        </p:txBody>
      </p:sp>
      <p:sp>
        <p:nvSpPr>
          <p:cNvPr id="176147" name="WordArt 19"/>
          <p:cNvSpPr>
            <a:spLocks noChangeArrowheads="1" noChangeShapeType="1" noTextEdit="1"/>
          </p:cNvSpPr>
          <p:nvPr/>
        </p:nvSpPr>
        <p:spPr bwMode="auto">
          <a:xfrm>
            <a:off x="4011823" y="1769947"/>
            <a:ext cx="1105920" cy="336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IP:PORT</a:t>
            </a:r>
            <a:endParaRPr lang="en-US" sz="3300" kern="10" dirty="0"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outerShdw blurRad="63500"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5619382" y="3498128"/>
            <a:ext cx="1848441" cy="8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>
            <a:lvl1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1514475" indent="-196850" fontAlgn="base" hangingPunct="0">
              <a:lnSpc>
                <a:spcPct val="14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1971675" indent="-196850" fontAlgn="base" hangingPunct="0">
              <a:lnSpc>
                <a:spcPct val="14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2428875" indent="-196850" fontAlgn="base" hangingPunct="0">
              <a:lnSpc>
                <a:spcPct val="14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2886075" indent="-196850" fontAlgn="base" hangingPunct="0">
              <a:lnSpc>
                <a:spcPct val="14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6000"/>
              </a:lnSpc>
              <a:spcBef>
                <a:spcPts val="1020"/>
              </a:spcBef>
            </a:pPr>
            <a:r>
              <a:rPr lang="en-GB" dirty="0"/>
              <a:t>Connect </a:t>
            </a:r>
            <a:r>
              <a:rPr lang="en-GB" dirty="0" err="1" smtClean="0"/>
              <a:t>IP:PORT:Token</a:t>
            </a:r>
            <a:endParaRPr lang="en-GB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220650" y="1027637"/>
            <a:ext cx="2331360" cy="740238"/>
          </a:xfrm>
          <a:prstGeom prst="rect">
            <a:avLst/>
          </a:prstGeom>
          <a:solidFill>
            <a:schemeClr val="tx2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81639" tIns="40820" rIns="81639" bIns="40820" anchor="ctr"/>
          <a:lstStyle/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Network Reservation </a:t>
            </a:r>
          </a:p>
          <a:p>
            <a:pPr algn="ctr">
              <a:lnSpc>
                <a:spcPct val="10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Service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WordArt 20"/>
          <p:cNvSpPr>
            <a:spLocks noChangeArrowheads="1" noChangeShapeType="1" noTextEdit="1"/>
          </p:cNvSpPr>
          <p:nvPr/>
        </p:nvSpPr>
        <p:spPr bwMode="auto">
          <a:xfrm>
            <a:off x="1492309" y="2242812"/>
            <a:ext cx="2483573" cy="336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 err="1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Src</a:t>
            </a:r>
            <a:r>
              <a:rPr lang="en-US" sz="3300" kern="10" dirty="0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, </a:t>
            </a:r>
            <a:r>
              <a:rPr lang="en-US" sz="3300" kern="10" dirty="0" err="1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Dst</a:t>
            </a:r>
            <a:r>
              <a:rPr lang="en-US" sz="3300" kern="10" dirty="0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, Start, End, </a:t>
            </a:r>
            <a:r>
              <a:rPr lang="en-US" sz="3300" kern="10" dirty="0" err="1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Bw</a:t>
            </a:r>
            <a:endParaRPr lang="en-US" sz="3300" kern="10" dirty="0"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outerShdw blurRad="63500"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2269353" y="1769947"/>
            <a:ext cx="0" cy="1520799"/>
          </a:xfrm>
          <a:prstGeom prst="line">
            <a:avLst/>
          </a:prstGeom>
          <a:noFill/>
          <a:ln w="9360">
            <a:solidFill>
              <a:srgbClr val="28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" name="WordArt 19"/>
          <p:cNvSpPr>
            <a:spLocks noChangeArrowheads="1" noChangeShapeType="1" noTextEdit="1"/>
          </p:cNvSpPr>
          <p:nvPr/>
        </p:nvSpPr>
        <p:spPr bwMode="auto">
          <a:xfrm>
            <a:off x="2295794" y="1948161"/>
            <a:ext cx="1028160" cy="29465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Token</a:t>
            </a:r>
            <a:endParaRPr lang="en-US" sz="3300" kern="10" dirty="0"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outerShdw blurRad="63500"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34" name="WordArt 20"/>
          <p:cNvSpPr>
            <a:spLocks noChangeArrowheads="1" noChangeShapeType="1" noTextEdit="1"/>
          </p:cNvSpPr>
          <p:nvPr/>
        </p:nvSpPr>
        <p:spPr bwMode="auto">
          <a:xfrm>
            <a:off x="784561" y="4272674"/>
            <a:ext cx="1736640" cy="336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 err="1" smtClean="0"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63500"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  <a:ea typeface="Impact"/>
                <a:cs typeface="Impact"/>
              </a:rPr>
              <a:t>IP:PORT:Token</a:t>
            </a:r>
            <a:endParaRPr lang="en-US" sz="3300" kern="10" dirty="0"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outerShdw blurRad="63500"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207444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15046 L -0.04479 -0.100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35 -0.05787 L -0.12118 0.19306 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rCtr x="0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path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4 0.05555 L 0.22691 -0.09468 " rAng="0" ptsTypes="AA">
                                      <p:cBhvr>
                                        <p:cTn id="35" dur="2000" fill="hold"/>
                                        <p:tgtEl>
                                          <p:spTgt spid="176146"/>
                                        </p:tgtEl>
                                      </p:cBhvr>
                                      <p:rCtr x="14965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8773 L -0.19479 0.24074 " rAng="0" ptsTypes="AA">
                                      <p:cBhvr>
                                        <p:cTn id="47" dur="2000" fill="hold"/>
                                        <p:tgtEl>
                                          <p:spTgt spid="176147"/>
                                        </p:tgtEl>
                                      </p:cBhvr>
                                      <p:rCtr x="-13455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-0.03542 L 0.32674 0.1243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  <p:bldP spid="176141" grpId="0" animBg="1"/>
      <p:bldP spid="176142" grpId="0" animBg="1"/>
      <p:bldP spid="176143" grpId="0" animBg="1"/>
      <p:bldP spid="176146" grpId="0" animBg="1"/>
      <p:bldP spid="176146" grpId="1" animBg="1"/>
      <p:bldP spid="176146" grpId="2" animBg="1"/>
      <p:bldP spid="176147" grpId="0" animBg="1"/>
      <p:bldP spid="176147" grpId="1" animBg="1"/>
      <p:bldP spid="176147" grpId="2" animBg="1"/>
      <p:bldP spid="26" grpId="0" animBg="1"/>
      <p:bldP spid="26" grpId="1" animBg="1"/>
      <p:bldP spid="26" grpId="2" animBg="1"/>
      <p:bldP spid="27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587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Wide-area File Transfer</a:t>
            </a:r>
          </a:p>
        </p:txBody>
      </p:sp>
      <p:grpSp>
        <p:nvGrpSpPr>
          <p:cNvPr id="22530" name="Group 3"/>
          <p:cNvGrpSpPr>
            <a:grpSpLocks noChangeAspect="1"/>
          </p:cNvGrpSpPr>
          <p:nvPr/>
        </p:nvGrpSpPr>
        <p:grpSpPr bwMode="auto">
          <a:xfrm>
            <a:off x="444500" y="2105025"/>
            <a:ext cx="8978900" cy="2133600"/>
            <a:chOff x="1432468" y="305086"/>
            <a:chExt cx="7105012" cy="1688879"/>
          </a:xfrm>
        </p:grpSpPr>
        <p:pic>
          <p:nvPicPr>
            <p:cNvPr id="2253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083" y="542399"/>
              <a:ext cx="722677" cy="108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Box 5"/>
            <p:cNvSpPr txBox="1">
              <a:spLocks noChangeArrowheads="1"/>
            </p:cNvSpPr>
            <p:nvPr/>
          </p:nvSpPr>
          <p:spPr bwMode="auto">
            <a:xfrm>
              <a:off x="2145418" y="1602647"/>
              <a:ext cx="929758" cy="29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/>
                <a:t>Site 1</a:t>
              </a:r>
            </a:p>
          </p:txBody>
        </p:sp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3134145" y="305086"/>
              <a:ext cx="2990088" cy="1688879"/>
              <a:chOff x="1494001" y="342202"/>
              <a:chExt cx="2990088" cy="1688879"/>
            </a:xfrm>
          </p:grpSpPr>
          <p:sp>
            <p:nvSpPr>
              <p:cNvPr id="21" name="Cloud 20"/>
              <p:cNvSpPr/>
              <p:nvPr/>
            </p:nvSpPr>
            <p:spPr>
              <a:xfrm>
                <a:off x="1494462" y="342202"/>
                <a:ext cx="2989733" cy="1688879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2553" name="Group 21"/>
              <p:cNvGrpSpPr>
                <a:grpSpLocks/>
              </p:cNvGrpSpPr>
              <p:nvPr/>
            </p:nvGrpSpPr>
            <p:grpSpPr bwMode="auto">
              <a:xfrm>
                <a:off x="1750244" y="531461"/>
                <a:ext cx="2546367" cy="1303209"/>
                <a:chOff x="1282903" y="3178694"/>
                <a:chExt cx="7217209" cy="3157748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1284267" y="4032431"/>
                  <a:ext cx="484220" cy="48108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736926" y="4364316"/>
                  <a:ext cx="480658" cy="48108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523783" y="3682275"/>
                  <a:ext cx="480661" cy="48412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304003" y="4604859"/>
                  <a:ext cx="480661" cy="48108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101541" y="3548303"/>
                  <a:ext cx="484220" cy="48412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893101" y="4973282"/>
                  <a:ext cx="480661" cy="48412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345761" y="5856282"/>
                  <a:ext cx="484220" cy="48108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33409" y="5612696"/>
                  <a:ext cx="480661" cy="48412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834992" y="5700997"/>
                  <a:ext cx="484220" cy="48412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878202" y="4973282"/>
                  <a:ext cx="480658" cy="48412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" name="Straight Connector 32"/>
                <p:cNvCxnSpPr>
                  <a:stCxn id="23" idx="6"/>
                  <a:endCxn id="24" idx="2"/>
                </p:cNvCxnSpPr>
                <p:nvPr/>
              </p:nvCxnSpPr>
              <p:spPr>
                <a:xfrm>
                  <a:off x="1768487" y="4272971"/>
                  <a:ext cx="968440" cy="33188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3" idx="7"/>
                  <a:endCxn id="25" idx="2"/>
                </p:cNvCxnSpPr>
                <p:nvPr/>
              </p:nvCxnSpPr>
              <p:spPr>
                <a:xfrm flipV="1">
                  <a:off x="1697278" y="3922817"/>
                  <a:ext cx="1826505" cy="17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25" idx="6"/>
                  <a:endCxn id="26" idx="2"/>
                </p:cNvCxnSpPr>
                <p:nvPr/>
              </p:nvCxnSpPr>
              <p:spPr>
                <a:xfrm>
                  <a:off x="4004443" y="3922817"/>
                  <a:ext cx="1299560" cy="92258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stCxn id="26" idx="0"/>
                  <a:endCxn id="27" idx="2"/>
                </p:cNvCxnSpPr>
                <p:nvPr/>
              </p:nvCxnSpPr>
              <p:spPr>
                <a:xfrm flipV="1">
                  <a:off x="5546113" y="3788845"/>
                  <a:ext cx="555429" cy="81601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3" idx="4"/>
                  <a:endCxn id="28" idx="1"/>
                </p:cNvCxnSpPr>
                <p:nvPr/>
              </p:nvCxnSpPr>
              <p:spPr>
                <a:xfrm>
                  <a:off x="1526377" y="4513514"/>
                  <a:ext cx="434374" cy="529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>
                  <a:stCxn id="28" idx="6"/>
                  <a:endCxn id="29" idx="2"/>
                </p:cNvCxnSpPr>
                <p:nvPr/>
              </p:nvCxnSpPr>
              <p:spPr>
                <a:xfrm>
                  <a:off x="2373761" y="5213824"/>
                  <a:ext cx="971999" cy="8830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26" idx="5"/>
                  <a:endCxn id="31" idx="1"/>
                </p:cNvCxnSpPr>
                <p:nvPr/>
              </p:nvCxnSpPr>
              <p:spPr>
                <a:xfrm>
                  <a:off x="5713455" y="5015909"/>
                  <a:ext cx="1192746" cy="75816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24" idx="5"/>
                  <a:endCxn id="29" idx="1"/>
                </p:cNvCxnSpPr>
                <p:nvPr/>
              </p:nvCxnSpPr>
              <p:spPr>
                <a:xfrm>
                  <a:off x="3146376" y="4775369"/>
                  <a:ext cx="270593" cy="115094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/>
                <p:cNvSpPr/>
                <p:nvPr/>
              </p:nvSpPr>
              <p:spPr>
                <a:xfrm>
                  <a:off x="8017058" y="3718813"/>
                  <a:ext cx="484220" cy="48412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" name="Straight Connector 41"/>
                <p:cNvCxnSpPr>
                  <a:stCxn id="27" idx="6"/>
                  <a:endCxn id="41" idx="2"/>
                </p:cNvCxnSpPr>
                <p:nvPr/>
              </p:nvCxnSpPr>
              <p:spPr>
                <a:xfrm>
                  <a:off x="6585761" y="3788845"/>
                  <a:ext cx="1431297" cy="17051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28" idx="7"/>
                  <a:endCxn id="24" idx="3"/>
                </p:cNvCxnSpPr>
                <p:nvPr/>
              </p:nvCxnSpPr>
              <p:spPr>
                <a:xfrm flipV="1">
                  <a:off x="2302553" y="4775369"/>
                  <a:ext cx="502021" cy="26794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stCxn id="25" idx="3"/>
                  <a:endCxn id="29" idx="7"/>
                </p:cNvCxnSpPr>
                <p:nvPr/>
              </p:nvCxnSpPr>
              <p:spPr>
                <a:xfrm>
                  <a:off x="3594991" y="4093328"/>
                  <a:ext cx="163780" cy="183298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stCxn id="27" idx="3"/>
                  <a:endCxn id="31" idx="7"/>
                </p:cNvCxnSpPr>
                <p:nvPr/>
              </p:nvCxnSpPr>
              <p:spPr>
                <a:xfrm>
                  <a:off x="6172750" y="3959355"/>
                  <a:ext cx="1075253" cy="181471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stCxn id="25" idx="7"/>
                  <a:endCxn id="27" idx="1"/>
                </p:cNvCxnSpPr>
                <p:nvPr/>
              </p:nvCxnSpPr>
              <p:spPr>
                <a:xfrm flipV="1">
                  <a:off x="3936794" y="3618334"/>
                  <a:ext cx="2235957" cy="13397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Freeform 46"/>
                <p:cNvSpPr/>
                <p:nvPr/>
              </p:nvSpPr>
              <p:spPr>
                <a:xfrm>
                  <a:off x="1505014" y="3179879"/>
                  <a:ext cx="4781670" cy="852552"/>
                </a:xfrm>
                <a:custGeom>
                  <a:avLst/>
                  <a:gdLst>
                    <a:gd name="connsiteX0" fmla="*/ 0 w 4781769"/>
                    <a:gd name="connsiteY0" fmla="*/ 851231 h 851231"/>
                    <a:gd name="connsiteX1" fmla="*/ 2073396 w 4781769"/>
                    <a:gd name="connsiteY1" fmla="*/ 8964 h 851231"/>
                    <a:gd name="connsiteX2" fmla="*/ 4781769 w 4781769"/>
                    <a:gd name="connsiteY2" fmla="*/ 384745 h 851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81769" h="851231">
                      <a:moveTo>
                        <a:pt x="0" y="851231"/>
                      </a:moveTo>
                      <a:cubicBezTo>
                        <a:pt x="638217" y="468971"/>
                        <a:pt x="1276435" y="86712"/>
                        <a:pt x="2073396" y="8964"/>
                      </a:cubicBezTo>
                      <a:cubicBezTo>
                        <a:pt x="2870358" y="-68784"/>
                        <a:pt x="4781769" y="384745"/>
                        <a:pt x="4781769" y="384745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3822860" y="5780162"/>
                  <a:ext cx="1217671" cy="261855"/>
                </a:xfrm>
                <a:custGeom>
                  <a:avLst/>
                  <a:gdLst>
                    <a:gd name="connsiteX0" fmla="*/ 0 w 1218120"/>
                    <a:gd name="connsiteY0" fmla="*/ 220550 h 261043"/>
                    <a:gd name="connsiteX1" fmla="*/ 686812 w 1218120"/>
                    <a:gd name="connsiteY1" fmla="*/ 265 h 261043"/>
                    <a:gd name="connsiteX2" fmla="*/ 479473 w 1218120"/>
                    <a:gd name="connsiteY2" fmla="*/ 259424 h 261043"/>
                    <a:gd name="connsiteX3" fmla="*/ 1218120 w 1218120"/>
                    <a:gd name="connsiteY3" fmla="*/ 116887 h 26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8120" h="261043">
                      <a:moveTo>
                        <a:pt x="0" y="220550"/>
                      </a:moveTo>
                      <a:cubicBezTo>
                        <a:pt x="303450" y="107168"/>
                        <a:pt x="606900" y="-6214"/>
                        <a:pt x="686812" y="265"/>
                      </a:cubicBezTo>
                      <a:cubicBezTo>
                        <a:pt x="766724" y="6744"/>
                        <a:pt x="390922" y="239987"/>
                        <a:pt x="479473" y="259424"/>
                      </a:cubicBezTo>
                      <a:cubicBezTo>
                        <a:pt x="568024" y="278861"/>
                        <a:pt x="1218120" y="116887"/>
                        <a:pt x="1218120" y="116887"/>
                      </a:cubicBezTo>
                    </a:path>
                  </a:pathLst>
                </a:cu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5207872" y="5067672"/>
                  <a:ext cx="327561" cy="545023"/>
                </a:xfrm>
                <a:custGeom>
                  <a:avLst/>
                  <a:gdLst>
                    <a:gd name="connsiteX0" fmla="*/ 221981 w 328029"/>
                    <a:gd name="connsiteY0" fmla="*/ 0 h 544234"/>
                    <a:gd name="connsiteX1" fmla="*/ 1682 w 328029"/>
                    <a:gd name="connsiteY1" fmla="*/ 349865 h 544234"/>
                    <a:gd name="connsiteX2" fmla="*/ 325650 w 328029"/>
                    <a:gd name="connsiteY2" fmla="*/ 194370 h 544234"/>
                    <a:gd name="connsiteX3" fmla="*/ 157187 w 328029"/>
                    <a:gd name="connsiteY3" fmla="*/ 544234 h 544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8029" h="544234">
                      <a:moveTo>
                        <a:pt x="221981" y="0"/>
                      </a:moveTo>
                      <a:cubicBezTo>
                        <a:pt x="103192" y="158735"/>
                        <a:pt x="-15596" y="317470"/>
                        <a:pt x="1682" y="349865"/>
                      </a:cubicBezTo>
                      <a:cubicBezTo>
                        <a:pt x="18960" y="382260"/>
                        <a:pt x="299733" y="161975"/>
                        <a:pt x="325650" y="194370"/>
                      </a:cubicBezTo>
                      <a:cubicBezTo>
                        <a:pt x="351567" y="226765"/>
                        <a:pt x="157187" y="544234"/>
                        <a:pt x="157187" y="544234"/>
                      </a:cubicBezTo>
                    </a:path>
                  </a:pathLst>
                </a:cu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506949" y="5700997"/>
                  <a:ext cx="1335164" cy="228361"/>
                </a:xfrm>
                <a:custGeom>
                  <a:avLst/>
                  <a:gdLst>
                    <a:gd name="connsiteX0" fmla="*/ 0 w 1334749"/>
                    <a:gd name="connsiteY0" fmla="*/ 118809 h 230031"/>
                    <a:gd name="connsiteX1" fmla="*/ 712730 w 1334749"/>
                    <a:gd name="connsiteY1" fmla="*/ 2187 h 230031"/>
                    <a:gd name="connsiteX2" fmla="*/ 401720 w 1334749"/>
                    <a:gd name="connsiteY2" fmla="*/ 209514 h 230031"/>
                    <a:gd name="connsiteX3" fmla="*/ 1334749 w 1334749"/>
                    <a:gd name="connsiteY3" fmla="*/ 222472 h 230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4749" h="230031">
                      <a:moveTo>
                        <a:pt x="0" y="118809"/>
                      </a:moveTo>
                      <a:cubicBezTo>
                        <a:pt x="322888" y="52939"/>
                        <a:pt x="645777" y="-12930"/>
                        <a:pt x="712730" y="2187"/>
                      </a:cubicBezTo>
                      <a:cubicBezTo>
                        <a:pt x="779683" y="17304"/>
                        <a:pt x="298050" y="172800"/>
                        <a:pt x="401720" y="209514"/>
                      </a:cubicBezTo>
                      <a:cubicBezTo>
                        <a:pt x="505390" y="246228"/>
                        <a:pt x="1334749" y="222472"/>
                        <a:pt x="1334749" y="222472"/>
                      </a:cubicBezTo>
                    </a:path>
                  </a:pathLst>
                </a:cu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7312091" y="5338661"/>
                  <a:ext cx="562550" cy="478039"/>
                </a:xfrm>
                <a:custGeom>
                  <a:avLst/>
                  <a:gdLst>
                    <a:gd name="connsiteX0" fmla="*/ 0 w 561474"/>
                    <a:gd name="connsiteY0" fmla="*/ 477119 h 477119"/>
                    <a:gd name="connsiteX1" fmla="*/ 187158 w 561474"/>
                    <a:gd name="connsiteY1" fmla="*/ 116172 h 477119"/>
                    <a:gd name="connsiteX2" fmla="*/ 294106 w 561474"/>
                    <a:gd name="connsiteY2" fmla="*/ 9224 h 477119"/>
                    <a:gd name="connsiteX3" fmla="*/ 294106 w 561474"/>
                    <a:gd name="connsiteY3" fmla="*/ 316698 h 477119"/>
                    <a:gd name="connsiteX4" fmla="*/ 561474 w 561474"/>
                    <a:gd name="connsiteY4" fmla="*/ 22593 h 47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1474" h="477119">
                      <a:moveTo>
                        <a:pt x="0" y="477119"/>
                      </a:moveTo>
                      <a:cubicBezTo>
                        <a:pt x="69070" y="335636"/>
                        <a:pt x="138140" y="194154"/>
                        <a:pt x="187158" y="116172"/>
                      </a:cubicBezTo>
                      <a:cubicBezTo>
                        <a:pt x="236176" y="38190"/>
                        <a:pt x="276281" y="-24197"/>
                        <a:pt x="294106" y="9224"/>
                      </a:cubicBezTo>
                      <a:cubicBezTo>
                        <a:pt x="311931" y="42645"/>
                        <a:pt x="249545" y="314470"/>
                        <a:pt x="294106" y="316698"/>
                      </a:cubicBezTo>
                      <a:cubicBezTo>
                        <a:pt x="338667" y="318926"/>
                        <a:pt x="561474" y="22593"/>
                        <a:pt x="561474" y="22593"/>
                      </a:cubicBezTo>
                    </a:path>
                  </a:pathLst>
                </a:cu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6486069" y="4011116"/>
                  <a:ext cx="1417055" cy="1029152"/>
                </a:xfrm>
                <a:custGeom>
                  <a:avLst/>
                  <a:gdLst>
                    <a:gd name="connsiteX0" fmla="*/ 0 w 1417053"/>
                    <a:gd name="connsiteY0" fmla="*/ 0 h 1029369"/>
                    <a:gd name="connsiteX1" fmla="*/ 855579 w 1417053"/>
                    <a:gd name="connsiteY1" fmla="*/ 788737 h 1029369"/>
                    <a:gd name="connsiteX2" fmla="*/ 735263 w 1417053"/>
                    <a:gd name="connsiteY2" fmla="*/ 414421 h 1029369"/>
                    <a:gd name="connsiteX3" fmla="*/ 1417053 w 1417053"/>
                    <a:gd name="connsiteY3" fmla="*/ 1029369 h 102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7053" h="1029369">
                      <a:moveTo>
                        <a:pt x="0" y="0"/>
                      </a:moveTo>
                      <a:cubicBezTo>
                        <a:pt x="366517" y="359833"/>
                        <a:pt x="733035" y="719667"/>
                        <a:pt x="855579" y="788737"/>
                      </a:cubicBezTo>
                      <a:cubicBezTo>
                        <a:pt x="978123" y="857807"/>
                        <a:pt x="641684" y="374316"/>
                        <a:pt x="735263" y="414421"/>
                      </a:cubicBezTo>
                      <a:cubicBezTo>
                        <a:pt x="828842" y="454526"/>
                        <a:pt x="1122947" y="741947"/>
                        <a:pt x="1417053" y="1029369"/>
                      </a:cubicBezTo>
                    </a:path>
                  </a:pathLst>
                </a:cu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8148796" y="4199896"/>
                  <a:ext cx="142418" cy="761207"/>
                </a:xfrm>
                <a:custGeom>
                  <a:avLst/>
                  <a:gdLst>
                    <a:gd name="connsiteX0" fmla="*/ 33214 w 140291"/>
                    <a:gd name="connsiteY0" fmla="*/ 0 h 762000"/>
                    <a:gd name="connsiteX1" fmla="*/ 6477 w 140291"/>
                    <a:gd name="connsiteY1" fmla="*/ 494632 h 762000"/>
                    <a:gd name="connsiteX2" fmla="*/ 140161 w 140291"/>
                    <a:gd name="connsiteY2" fmla="*/ 240632 h 762000"/>
                    <a:gd name="connsiteX3" fmla="*/ 33214 w 140291"/>
                    <a:gd name="connsiteY3" fmla="*/ 76200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291" h="762000">
                      <a:moveTo>
                        <a:pt x="33214" y="0"/>
                      </a:moveTo>
                      <a:cubicBezTo>
                        <a:pt x="10933" y="227263"/>
                        <a:pt x="-11347" y="454527"/>
                        <a:pt x="6477" y="494632"/>
                      </a:cubicBezTo>
                      <a:cubicBezTo>
                        <a:pt x="24301" y="534737"/>
                        <a:pt x="135705" y="196071"/>
                        <a:pt x="140161" y="240632"/>
                      </a:cubicBezTo>
                      <a:cubicBezTo>
                        <a:pt x="144617" y="285193"/>
                        <a:pt x="33214" y="762000"/>
                        <a:pt x="33214" y="762000"/>
                      </a:cubicBezTo>
                    </a:path>
                  </a:pathLst>
                </a:cu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cxnSp>
          <p:nvCxnSpPr>
            <p:cNvPr id="8" name="Straight Connector 7"/>
            <p:cNvCxnSpPr>
              <a:stCxn id="23" idx="2"/>
            </p:cNvCxnSpPr>
            <p:nvPr/>
          </p:nvCxnSpPr>
          <p:spPr>
            <a:xfrm flipH="1">
              <a:off x="2898442" y="944699"/>
              <a:ext cx="492427" cy="1231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40" name="TextBox 8"/>
            <p:cNvSpPr txBox="1">
              <a:spLocks noChangeArrowheads="1"/>
            </p:cNvSpPr>
            <p:nvPr/>
          </p:nvSpPr>
          <p:spPr bwMode="auto">
            <a:xfrm rot="-5400000">
              <a:off x="8138214" y="1034152"/>
              <a:ext cx="275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/>
                <a:t>.</a:t>
              </a:r>
            </a:p>
          </p:txBody>
        </p:sp>
        <p:sp>
          <p:nvSpPr>
            <p:cNvPr id="22541" name="AutoShape 19"/>
            <p:cNvSpPr>
              <a:spLocks noChangeArrowheads="1"/>
            </p:cNvSpPr>
            <p:nvPr/>
          </p:nvSpPr>
          <p:spPr bwMode="auto">
            <a:xfrm>
              <a:off x="1432468" y="681237"/>
              <a:ext cx="426720" cy="603708"/>
            </a:xfrm>
            <a:prstGeom prst="flowChartMagneticDisk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AutoShape 19"/>
            <p:cNvSpPr>
              <a:spLocks noChangeArrowheads="1"/>
            </p:cNvSpPr>
            <p:nvPr/>
          </p:nvSpPr>
          <p:spPr bwMode="auto">
            <a:xfrm>
              <a:off x="1584868" y="833637"/>
              <a:ext cx="426720" cy="603708"/>
            </a:xfrm>
            <a:prstGeom prst="flowChartMagneticDisk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AutoShape 19"/>
            <p:cNvSpPr>
              <a:spLocks noChangeArrowheads="1"/>
            </p:cNvSpPr>
            <p:nvPr/>
          </p:nvSpPr>
          <p:spPr bwMode="auto">
            <a:xfrm>
              <a:off x="1737268" y="986037"/>
              <a:ext cx="426720" cy="603708"/>
            </a:xfrm>
            <a:prstGeom prst="flowChartMagneticDisk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145984" y="1153296"/>
              <a:ext cx="247470" cy="50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545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292" y="630605"/>
              <a:ext cx="722677" cy="108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AutoShape 19"/>
            <p:cNvSpPr>
              <a:spLocks noChangeArrowheads="1"/>
            </p:cNvSpPr>
            <p:nvPr/>
          </p:nvSpPr>
          <p:spPr bwMode="auto">
            <a:xfrm>
              <a:off x="7300913" y="633183"/>
              <a:ext cx="426720" cy="603708"/>
            </a:xfrm>
            <a:prstGeom prst="flowChartMagneticDisk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AutoShape 19"/>
            <p:cNvSpPr>
              <a:spLocks noChangeArrowheads="1"/>
            </p:cNvSpPr>
            <p:nvPr/>
          </p:nvSpPr>
          <p:spPr bwMode="auto">
            <a:xfrm>
              <a:off x="7453313" y="785583"/>
              <a:ext cx="426720" cy="603708"/>
            </a:xfrm>
            <a:prstGeom prst="flowChartMagneticDisk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AutoShape 19"/>
            <p:cNvSpPr>
              <a:spLocks noChangeArrowheads="1"/>
            </p:cNvSpPr>
            <p:nvPr/>
          </p:nvSpPr>
          <p:spPr bwMode="auto">
            <a:xfrm>
              <a:off x="7605713" y="937983"/>
              <a:ext cx="426720" cy="603708"/>
            </a:xfrm>
            <a:prstGeom prst="flowChartMagneticDisk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Straight Connector 17"/>
            <p:cNvCxnSpPr>
              <a:stCxn id="22546" idx="2"/>
            </p:cNvCxnSpPr>
            <p:nvPr/>
          </p:nvCxnSpPr>
          <p:spPr>
            <a:xfrm flipH="1" flipV="1">
              <a:off x="7013722" y="845427"/>
              <a:ext cx="287667" cy="892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5939679" y="854223"/>
              <a:ext cx="605484" cy="1910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1" name="TextBox 19"/>
            <p:cNvSpPr txBox="1">
              <a:spLocks noChangeArrowheads="1"/>
            </p:cNvSpPr>
            <p:nvPr/>
          </p:nvSpPr>
          <p:spPr bwMode="auto">
            <a:xfrm>
              <a:off x="6950275" y="1623753"/>
              <a:ext cx="929758" cy="29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/>
                <a:t>Site 2</a:t>
              </a:r>
            </a:p>
          </p:txBody>
        </p:sp>
      </p:grpSp>
      <p:sp>
        <p:nvSpPr>
          <p:cNvPr id="22531" name="TextBox 53"/>
          <p:cNvSpPr txBox="1">
            <a:spLocks noChangeArrowheads="1"/>
          </p:cNvSpPr>
          <p:nvPr/>
        </p:nvSpPr>
        <p:spPr bwMode="auto">
          <a:xfrm>
            <a:off x="3719513" y="1390650"/>
            <a:ext cx="1366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Wide Area Network</a:t>
            </a:r>
          </a:p>
        </p:txBody>
      </p:sp>
      <p:sp>
        <p:nvSpPr>
          <p:cNvPr id="22532" name="TextBox 54"/>
          <p:cNvSpPr txBox="1">
            <a:spLocks noChangeArrowheads="1"/>
          </p:cNvSpPr>
          <p:nvPr/>
        </p:nvSpPr>
        <p:spPr bwMode="auto">
          <a:xfrm>
            <a:off x="203200" y="1919288"/>
            <a:ext cx="117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Parallel</a:t>
            </a:r>
          </a:p>
          <a:p>
            <a:pPr eaLnBrk="1" hangingPunct="1"/>
            <a:r>
              <a:rPr lang="en-US" sz="1800" b="1"/>
              <a:t>Storage</a:t>
            </a:r>
          </a:p>
        </p:txBody>
      </p:sp>
      <p:sp>
        <p:nvSpPr>
          <p:cNvPr id="22533" name="TextBox 55"/>
          <p:cNvSpPr txBox="1">
            <a:spLocks noChangeArrowheads="1"/>
          </p:cNvSpPr>
          <p:nvPr/>
        </p:nvSpPr>
        <p:spPr bwMode="auto">
          <a:xfrm>
            <a:off x="8015288" y="1847850"/>
            <a:ext cx="1174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Parallel</a:t>
            </a:r>
          </a:p>
          <a:p>
            <a:pPr eaLnBrk="1" hangingPunct="1"/>
            <a:r>
              <a:rPr lang="en-US" sz="1800" b="1" dirty="0"/>
              <a:t>Storage</a:t>
            </a:r>
          </a:p>
        </p:txBody>
      </p:sp>
      <p:sp>
        <p:nvSpPr>
          <p:cNvPr id="22534" name="TextBox 56"/>
          <p:cNvSpPr txBox="1">
            <a:spLocks noChangeArrowheads="1"/>
          </p:cNvSpPr>
          <p:nvPr/>
        </p:nvSpPr>
        <p:spPr bwMode="auto">
          <a:xfrm>
            <a:off x="1516063" y="1557338"/>
            <a:ext cx="1174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Data Transfer Node</a:t>
            </a:r>
          </a:p>
        </p:txBody>
      </p:sp>
      <p:sp>
        <p:nvSpPr>
          <p:cNvPr id="22535" name="TextBox 57"/>
          <p:cNvSpPr txBox="1">
            <a:spLocks noChangeArrowheads="1"/>
          </p:cNvSpPr>
          <p:nvPr/>
        </p:nvSpPr>
        <p:spPr bwMode="auto">
          <a:xfrm>
            <a:off x="6767513" y="1679575"/>
            <a:ext cx="11747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Data Transfer Node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24" y="4533900"/>
            <a:ext cx="1701800" cy="15367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987" y="4550833"/>
            <a:ext cx="1701800" cy="1536700"/>
          </a:xfrm>
          <a:prstGeom prst="rect">
            <a:avLst/>
          </a:prstGeom>
        </p:spPr>
      </p:pic>
      <p:cxnSp>
        <p:nvCxnSpPr>
          <p:cNvPr id="60" name="Straight Connector 59"/>
          <p:cNvCxnSpPr>
            <a:endCxn id="22543" idx="3"/>
          </p:cNvCxnSpPr>
          <p:nvPr/>
        </p:nvCxnSpPr>
        <p:spPr bwMode="auto">
          <a:xfrm flipH="1" flipV="1">
            <a:off x="1099320" y="3727964"/>
            <a:ext cx="77038" cy="805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22548" idx="3"/>
          </p:cNvCxnSpPr>
          <p:nvPr/>
        </p:nvCxnSpPr>
        <p:spPr bwMode="auto">
          <a:xfrm flipV="1">
            <a:off x="8438482" y="3667256"/>
            <a:ext cx="77037" cy="889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55"/>
          <p:cNvSpPr txBox="1">
            <a:spLocks noChangeArrowheads="1"/>
          </p:cNvSpPr>
          <p:nvPr/>
        </p:nvSpPr>
        <p:spPr bwMode="auto">
          <a:xfrm>
            <a:off x="6137275" y="4861983"/>
            <a:ext cx="1174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Compute Cluster</a:t>
            </a:r>
            <a:endParaRPr lang="en-US" sz="1800" b="1" dirty="0"/>
          </a:p>
        </p:txBody>
      </p:sp>
      <p:sp>
        <p:nvSpPr>
          <p:cNvPr id="66" name="TextBox 55"/>
          <p:cNvSpPr txBox="1">
            <a:spLocks noChangeArrowheads="1"/>
          </p:cNvSpPr>
          <p:nvPr/>
        </p:nvSpPr>
        <p:spPr bwMode="auto">
          <a:xfrm>
            <a:off x="2392363" y="4861983"/>
            <a:ext cx="1174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Compute Cluster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840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</a:t>
            </a:r>
            <a:r>
              <a:rPr lang="en-US" dirty="0" err="1" smtClean="0"/>
              <a:t>QoS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565"/>
            <a:ext cx="9144000" cy="211182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0270" y="3217349"/>
            <a:ext cx="8534400" cy="2895584"/>
          </a:xfrm>
        </p:spPr>
        <p:txBody>
          <a:bodyPr/>
          <a:lstStyle/>
          <a:p>
            <a:r>
              <a:rPr lang="en-US" dirty="0" smtClean="0"/>
              <a:t>BW unused by </a:t>
            </a:r>
            <a:r>
              <a:rPr lang="en-US" dirty="0" err="1" smtClean="0"/>
              <a:t>QoS</a:t>
            </a:r>
            <a:r>
              <a:rPr lang="en-US" dirty="0" smtClean="0"/>
              <a:t> flows are given to other </a:t>
            </a:r>
            <a:r>
              <a:rPr lang="en-US" dirty="0" err="1" smtClean="0"/>
              <a:t>QoS</a:t>
            </a:r>
            <a:r>
              <a:rPr lang="en-US" dirty="0" smtClean="0"/>
              <a:t> flows in priority order if those flows can use it.</a:t>
            </a:r>
            <a:endParaRPr lang="en-US" dirty="0"/>
          </a:p>
          <a:p>
            <a:r>
              <a:rPr lang="en-US" dirty="0" smtClean="0"/>
              <a:t>Flows, </a:t>
            </a:r>
            <a:r>
              <a:rPr lang="en-US" dirty="0"/>
              <a:t>whose current assigned BW </a:t>
            </a:r>
            <a:r>
              <a:rPr lang="en-US" dirty="0" smtClean="0"/>
              <a:t>is </a:t>
            </a:r>
            <a:r>
              <a:rPr lang="en-US" dirty="0"/>
              <a:t>below QoS </a:t>
            </a:r>
            <a:r>
              <a:rPr lang="en-US" dirty="0" smtClean="0"/>
              <a:t>BW, </a:t>
            </a:r>
            <a:r>
              <a:rPr lang="en-US" dirty="0"/>
              <a:t>are considered </a:t>
            </a:r>
            <a:r>
              <a:rPr lang="en-US" dirty="0" smtClean="0"/>
              <a:t>first.</a:t>
            </a:r>
          </a:p>
          <a:p>
            <a:r>
              <a:rPr lang="en-US" dirty="0" smtClean="0"/>
              <a:t>BW increased</a:t>
            </a:r>
            <a:r>
              <a:rPr lang="en-US" dirty="0"/>
              <a:t>/decreased </a:t>
            </a:r>
            <a:r>
              <a:rPr lang="en-US" dirty="0" smtClean="0"/>
              <a:t>incrementally through dynamic meter table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5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580292"/>
          </a:xfrm>
        </p:spPr>
        <p:txBody>
          <a:bodyPr>
            <a:normAutofit/>
          </a:bodyPr>
          <a:lstStyle/>
          <a:p>
            <a:r>
              <a:rPr lang="en-US" dirty="0" smtClean="0"/>
              <a:t>Disk-to-Disk Transfers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930" y="1700831"/>
            <a:ext cx="303711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52613" y="291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21954"/>
            <a:ext cx="6578256" cy="462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8962"/>
          </a:xfrm>
        </p:spPr>
        <p:txBody>
          <a:bodyPr/>
          <a:lstStyle/>
          <a:p>
            <a:r>
              <a:rPr lang="en-US" dirty="0" smtClean="0"/>
              <a:t>Data Transfer Process in Disk 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21946"/>
            <a:ext cx="6974324" cy="49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l-template-2009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19621</TotalTime>
  <Words>480</Words>
  <Application>Microsoft Office PowerPoint</Application>
  <PresentationFormat>On-screen Show (4:3)</PresentationFormat>
  <Paragraphs>105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Impact</vt:lpstr>
      <vt:lpstr>Trebuchet MS</vt:lpstr>
      <vt:lpstr>Wingdings</vt:lpstr>
      <vt:lpstr>anl-template-2009</vt:lpstr>
      <vt:lpstr>SDN-SF: Software Defined Network Science Flows</vt:lpstr>
      <vt:lpstr>Science Workflows</vt:lpstr>
      <vt:lpstr>Example</vt:lpstr>
      <vt:lpstr>Network Reservation</vt:lpstr>
      <vt:lpstr>Advanced Reservation</vt:lpstr>
      <vt:lpstr>Wide-area File Transfer</vt:lpstr>
      <vt:lpstr>Adaptive QoS</vt:lpstr>
      <vt:lpstr>Disk-to-Disk Transfers</vt:lpstr>
      <vt:lpstr>Data Transfer Process in Disk Controller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Ross</dc:creator>
  <cp:lastModifiedBy>Philip J. Demar x3678 06914N</cp:lastModifiedBy>
  <cp:revision>758</cp:revision>
  <cp:lastPrinted>2013-09-16T19:02:17Z</cp:lastPrinted>
  <dcterms:created xsi:type="dcterms:W3CDTF">2010-07-29T02:14:19Z</dcterms:created>
  <dcterms:modified xsi:type="dcterms:W3CDTF">2016-02-17T20:46:07Z</dcterms:modified>
</cp:coreProperties>
</file>