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1" r:id="rId2"/>
    <p:sldId id="297" r:id="rId3"/>
    <p:sldId id="314" r:id="rId4"/>
    <p:sldId id="321" r:id="rId5"/>
    <p:sldId id="298" r:id="rId6"/>
    <p:sldId id="303" r:id="rId7"/>
    <p:sldId id="294" r:id="rId8"/>
    <p:sldId id="299" r:id="rId9"/>
    <p:sldId id="296" r:id="rId10"/>
    <p:sldId id="289" r:id="rId11"/>
    <p:sldId id="315" r:id="rId12"/>
    <p:sldId id="304" r:id="rId13"/>
    <p:sldId id="310" r:id="rId14"/>
    <p:sldId id="311" r:id="rId15"/>
    <p:sldId id="305" r:id="rId16"/>
    <p:sldId id="306" r:id="rId17"/>
    <p:sldId id="307" r:id="rId18"/>
    <p:sldId id="308" r:id="rId19"/>
    <p:sldId id="309" r:id="rId20"/>
    <p:sldId id="302" r:id="rId21"/>
    <p:sldId id="300" r:id="rId22"/>
    <p:sldId id="317" r:id="rId23"/>
    <p:sldId id="316" r:id="rId24"/>
    <p:sldId id="323" r:id="rId25"/>
    <p:sldId id="320" r:id="rId26"/>
    <p:sldId id="322" r:id="rId27"/>
    <p:sldId id="318" r:id="rId28"/>
    <p:sldId id="291" r:id="rId29"/>
    <p:sldId id="352" r:id="rId30"/>
    <p:sldId id="324" r:id="rId31"/>
    <p:sldId id="325" r:id="rId32"/>
    <p:sldId id="326" r:id="rId33"/>
    <p:sldId id="327" r:id="rId34"/>
    <p:sldId id="328" r:id="rId35"/>
    <p:sldId id="329" r:id="rId36"/>
    <p:sldId id="344" r:id="rId37"/>
    <p:sldId id="345" r:id="rId38"/>
    <p:sldId id="346" r:id="rId39"/>
    <p:sldId id="347" r:id="rId40"/>
    <p:sldId id="348" r:id="rId41"/>
    <p:sldId id="349" r:id="rId42"/>
    <p:sldId id="353" r:id="rId43"/>
    <p:sldId id="354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55" r:id="rId58"/>
    <p:sldId id="351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0E54-A8BA-46CB-AAFA-E5B2925A9BA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78D0B-2388-408D-AD0C-36C0A12A1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D742-1EBE-4723-910C-C66752ED33FF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833-690C-4C3F-AC0B-BDFC8195D530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061-25DA-42AE-997E-D73AE7F1E597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B33D-44B7-4DCE-8D6A-CA9466D33D42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56AD-E72F-42B9-9D6C-A9233DB7B834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14D4-4AD3-47E8-AE6C-1BBAAD8E4C32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0A98-DBDC-46F8-9408-52412091D548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9F-11A5-4699-979C-430CCE40CF64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F579-89B0-4515-8FE8-D733C0F7F3D4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B71E-E1BA-4FD0-B49B-5558BBDEF2AB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D9F-93DE-4FDE-BA74-58B1609FE461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AF38-FBCC-4C5C-9123-8B684AA833C4}" type="datetime1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317F-15CA-462E-83B5-FBF385C0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3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4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086600" cy="502920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Oak Ridge National Laboratory (Lead): </a:t>
            </a:r>
            <a:r>
              <a:rPr lang="en-US" sz="2000" b="1" dirty="0" err="1" smtClean="0">
                <a:solidFill>
                  <a:schemeClr val="tx1"/>
                </a:solidFill>
              </a:rPr>
              <a:t>Nagi</a:t>
            </a:r>
            <a:r>
              <a:rPr lang="en-US" sz="2000" b="1" dirty="0" smtClean="0">
                <a:solidFill>
                  <a:schemeClr val="tx1"/>
                </a:solidFill>
              </a:rPr>
              <a:t> Rao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Argonne National Laboratory: Raj </a:t>
            </a:r>
            <a:r>
              <a:rPr lang="en-US" sz="2000" b="1" dirty="0" err="1" smtClean="0">
                <a:solidFill>
                  <a:schemeClr val="tx1"/>
                </a:solidFill>
              </a:rPr>
              <a:t>Kettimuthu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Brookhaven National Laboratory: Dantong Yu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Los Alamos National Laboratory: Brad Settlemyer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PI Meeting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February 17-18, 2016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Fermi National Laboratory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7825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SDN-SF: Software Defined Network Science Flows</a:t>
            </a:r>
          </a:p>
          <a:p>
            <a:r>
              <a:rPr lang="en-US" sz="2000" b="1" dirty="0" smtClean="0"/>
              <a:t>ORNL FWP No. ERKJ302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9144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Science User Tools : SDN-SF suite</a:t>
            </a:r>
            <a:endParaRPr lang="en-US" sz="2000" i="1" dirty="0" smtClean="0"/>
          </a:p>
          <a:p>
            <a:pPr marL="1257300" lvl="2" indent="-342900"/>
            <a:r>
              <a:rPr lang="en-US" sz="2000" b="1" dirty="0" smtClean="0"/>
              <a:t>Application API </a:t>
            </a:r>
          </a:p>
          <a:p>
            <a:pPr marL="1257300" lvl="2" indent="-342900"/>
            <a:r>
              <a:rPr lang="en-US" sz="2000" b="1" dirty="0" smtClean="0"/>
              <a:t>IO-File and storage modules </a:t>
            </a:r>
          </a:p>
          <a:p>
            <a:pPr marL="1257300" lvl="2" indent="-342900"/>
            <a:r>
              <a:rPr lang="en-US" sz="2000" b="1" dirty="0" smtClean="0"/>
              <a:t>Instrument modules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SDN Tools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Northbound APIs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Orchestrator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Pilot Testbed Tools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Dual-purpose: development and  performance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Path for gradual integration into site networks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/>
              <a:t>Would like to discuss collaboration with other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Proposed User Tools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24000" y="1524000"/>
            <a:ext cx="5791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62600" y="1752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24000" y="17526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1371600"/>
            <a:ext cx="1524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1600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524000" y="16002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1600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70293" y="1284292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1243807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53400" y="1524000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400300" y="1295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13716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381000" y="1753235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host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66943" y="1295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67" name="Can 66"/>
          <p:cNvSpPr/>
          <p:nvPr/>
        </p:nvSpPr>
        <p:spPr>
          <a:xfrm>
            <a:off x="7620000" y="35052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3657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772400" y="33528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33909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35433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33528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451306" y="4245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disks</a:t>
            </a:r>
          </a:p>
          <a:p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13716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810000" y="1752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15200" y="16764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29000" y="14478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2400" y="990600"/>
            <a:ext cx="4267200" cy="556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023895" y="1012686"/>
            <a:ext cx="3891505" cy="36601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37349" y="3718234"/>
            <a:ext cx="164445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Right Brace 77"/>
          <p:cNvSpPr/>
          <p:nvPr/>
        </p:nvSpPr>
        <p:spPr>
          <a:xfrm rot="5400000">
            <a:off x="3110091" y="1222982"/>
            <a:ext cx="368729" cy="1961364"/>
          </a:xfrm>
          <a:prstGeom prst="rightBrace">
            <a:avLst>
              <a:gd name="adj1" fmla="val 8333"/>
              <a:gd name="adj2" fmla="val 38448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-Down Arrow 78"/>
          <p:cNvSpPr/>
          <p:nvPr/>
        </p:nvSpPr>
        <p:spPr>
          <a:xfrm>
            <a:off x="3429000" y="2384211"/>
            <a:ext cx="187492" cy="506406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5933667" y="1403529"/>
            <a:ext cx="368729" cy="1961364"/>
          </a:xfrm>
          <a:prstGeom prst="rightBrace">
            <a:avLst>
              <a:gd name="adj1" fmla="val 8333"/>
              <a:gd name="adj2" fmla="val 71866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10800000">
            <a:off x="7337058" y="3557637"/>
            <a:ext cx="228497" cy="1115176"/>
          </a:xfrm>
          <a:prstGeom prst="rightBrace">
            <a:avLst>
              <a:gd name="adj1" fmla="val 8333"/>
              <a:gd name="adj2" fmla="val 5384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e 108"/>
          <p:cNvSpPr/>
          <p:nvPr/>
        </p:nvSpPr>
        <p:spPr>
          <a:xfrm rot="9088827">
            <a:off x="6849790" y="2551078"/>
            <a:ext cx="337321" cy="825192"/>
          </a:xfrm>
          <a:prstGeom prst="rightBrace">
            <a:avLst>
              <a:gd name="adj1" fmla="val 8333"/>
              <a:gd name="adj2" fmla="val 5028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Up-Down Arrow 109"/>
          <p:cNvSpPr/>
          <p:nvPr/>
        </p:nvSpPr>
        <p:spPr>
          <a:xfrm rot="16200000">
            <a:off x="6984107" y="3860139"/>
            <a:ext cx="227070" cy="4346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Up-Down Arrow 110"/>
          <p:cNvSpPr/>
          <p:nvPr/>
        </p:nvSpPr>
        <p:spPr>
          <a:xfrm rot="13977928">
            <a:off x="6477499" y="2986576"/>
            <a:ext cx="302109" cy="7302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-Down Arrow 111"/>
          <p:cNvSpPr/>
          <p:nvPr/>
        </p:nvSpPr>
        <p:spPr>
          <a:xfrm>
            <a:off x="5603709" y="2614143"/>
            <a:ext cx="187492" cy="1104092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441960" y="4599057"/>
            <a:ext cx="3749040" cy="132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85750" y="1409700"/>
            <a:ext cx="1562100" cy="2282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00100" y="13716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00" name="Rectangle 21"/>
          <p:cNvSpPr>
            <a:spLocks noChangeArrowheads="1"/>
          </p:cNvSpPr>
          <p:nvPr/>
        </p:nvSpPr>
        <p:spPr bwMode="auto">
          <a:xfrm>
            <a:off x="441960" y="2043354"/>
            <a:ext cx="1295400" cy="1308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Application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723900" y="2773174"/>
            <a:ext cx="762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API</a:t>
            </a:r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326360" y="5533014"/>
            <a:ext cx="224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orchestrator</a:t>
            </a:r>
            <a:endParaRPr lang="en-US" sz="2000" dirty="0"/>
          </a:p>
        </p:txBody>
      </p:sp>
      <p:sp>
        <p:nvSpPr>
          <p:cNvPr id="125" name="Oval 124"/>
          <p:cNvSpPr/>
          <p:nvPr/>
        </p:nvSpPr>
        <p:spPr>
          <a:xfrm>
            <a:off x="2666999" y="2930164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616680" y="4754493"/>
            <a:ext cx="14478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remote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module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33400" y="4751457"/>
            <a:ext cx="14478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ervice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module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8" name="Up-Down Arrow 127"/>
          <p:cNvSpPr/>
          <p:nvPr/>
        </p:nvSpPr>
        <p:spPr>
          <a:xfrm>
            <a:off x="1011154" y="3177619"/>
            <a:ext cx="246146" cy="1576874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-Down Arrow 128"/>
          <p:cNvSpPr/>
          <p:nvPr/>
        </p:nvSpPr>
        <p:spPr>
          <a:xfrm>
            <a:off x="3352800" y="3692164"/>
            <a:ext cx="263692" cy="906893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1230306" y="3848100"/>
            <a:ext cx="224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low</a:t>
            </a:r>
          </a:p>
          <a:p>
            <a:r>
              <a:rPr lang="en-US" sz="2000" dirty="0" smtClean="0"/>
              <a:t>request</a:t>
            </a:r>
            <a:endParaRPr lang="en-US" sz="2000" dirty="0"/>
          </a:p>
        </p:txBody>
      </p:sp>
      <p:sp>
        <p:nvSpPr>
          <p:cNvPr id="131" name="Up-Down Arrow 130"/>
          <p:cNvSpPr/>
          <p:nvPr/>
        </p:nvSpPr>
        <p:spPr>
          <a:xfrm rot="5400000">
            <a:off x="4418488" y="4374310"/>
            <a:ext cx="328496" cy="1187802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-Down Arrow 131"/>
          <p:cNvSpPr/>
          <p:nvPr/>
        </p:nvSpPr>
        <p:spPr>
          <a:xfrm rot="5400000">
            <a:off x="4432473" y="4740457"/>
            <a:ext cx="224884" cy="1263445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115420" y="4751457"/>
            <a:ext cx="224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WAN service 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176638" y="5132457"/>
            <a:ext cx="224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remote site orchestrator 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004353" y="6019800"/>
            <a:ext cx="224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flow initiation site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1959" y="228600"/>
            <a:ext cx="595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Orchestrator Modules: Setup and Coordinate Flows</a:t>
            </a:r>
          </a:p>
        </p:txBody>
      </p:sp>
    </p:spTree>
    <p:extLst>
      <p:ext uri="{BB962C8B-B14F-4D97-AF65-F5344CB8AC3E}">
        <p14:creationId xmlns:p14="http://schemas.microsoft.com/office/powerpoint/2010/main" val="292460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7630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10786" y="304800"/>
            <a:ext cx="525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SDN-SF site orchestrator modules</a:t>
            </a:r>
          </a:p>
        </p:txBody>
      </p:sp>
      <p:sp>
        <p:nvSpPr>
          <p:cNvPr id="7" name="Oval 6"/>
          <p:cNvSpPr/>
          <p:nvPr/>
        </p:nvSpPr>
        <p:spPr>
          <a:xfrm>
            <a:off x="1994338" y="2819400"/>
            <a:ext cx="2514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dvanced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4770" y="2819400"/>
            <a:ext cx="24384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n-demand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579883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5203956" y="4587766"/>
            <a:ext cx="2263644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Curl, CLI</a:t>
            </a:r>
          </a:p>
        </p:txBody>
      </p:sp>
      <p:sp>
        <p:nvSpPr>
          <p:cNvPr id="11" name="Oval 10"/>
          <p:cNvSpPr/>
          <p:nvPr/>
        </p:nvSpPr>
        <p:spPr>
          <a:xfrm>
            <a:off x="459499" y="1151305"/>
            <a:ext cx="17526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etwork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2" name="Oval 11"/>
          <p:cNvSpPr/>
          <p:nvPr/>
        </p:nvSpPr>
        <p:spPr>
          <a:xfrm>
            <a:off x="2388476" y="1151305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instrument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7025014" y="1151305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emote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flow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575" y="836233"/>
            <a:ext cx="6267450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" name="Rectangle 15"/>
          <p:cNvSpPr/>
          <p:nvPr/>
        </p:nvSpPr>
        <p:spPr>
          <a:xfrm>
            <a:off x="1255986" y="4427482"/>
            <a:ext cx="7239000" cy="1820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4875486" y="1154980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compute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7999" y="836233"/>
            <a:ext cx="2010431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Rectangle 1"/>
          <p:cNvSpPr/>
          <p:nvPr/>
        </p:nvSpPr>
        <p:spPr>
          <a:xfrm>
            <a:off x="445047" y="781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2772" y="58790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 </a:t>
            </a:r>
            <a:r>
              <a:rPr lang="en-US" smtClean="0"/>
              <a:t>device control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8400" y="6400800"/>
            <a:ext cx="62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Modules of orchestrator stack</a:t>
            </a:r>
          </a:p>
        </p:txBody>
      </p:sp>
    </p:spTree>
    <p:extLst>
      <p:ext uri="{BB962C8B-B14F-4D97-AF65-F5344CB8AC3E}">
        <p14:creationId xmlns:p14="http://schemas.microsoft.com/office/powerpoint/2010/main" val="181616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394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Orchestrator modules: build and deployment</a:t>
            </a:r>
          </a:p>
          <a:p>
            <a:endParaRPr lang="en-US" sz="2000" b="1" dirty="0"/>
          </a:p>
          <a:p>
            <a:pPr lvl="1"/>
            <a:r>
              <a:rPr lang="en-US" sz="2000" b="1" dirty="0" smtClean="0"/>
              <a:t>Global </a:t>
            </a:r>
            <a:r>
              <a:rPr lang="en-US" sz="2000" b="1" dirty="0" err="1" smtClean="0"/>
              <a:t>git</a:t>
            </a:r>
            <a:r>
              <a:rPr lang="en-US" sz="2000" b="1" dirty="0" smtClean="0"/>
              <a:t> repository: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All software modules are kept together as single </a:t>
            </a:r>
            <a:r>
              <a:rPr lang="en-US" sz="2000" b="1" dirty="0" err="1" smtClean="0"/>
              <a:t>git</a:t>
            </a:r>
            <a:r>
              <a:rPr lang="en-US" sz="2000" b="1" dirty="0" smtClean="0"/>
              <a:t> repository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</a:t>
            </a:r>
            <a:r>
              <a:rPr lang="en-US" sz="2000" b="1" dirty="0" smtClean="0"/>
              <a:t>eplicated and readily available to all participants organizations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upports coordinate software development – simple push of ready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Specific Scenarios: may require a subset of orchestrator modules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pecific modules for a scenario will be selected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</a:t>
            </a:r>
            <a:r>
              <a:rPr lang="en-US" sz="2000" b="1" dirty="0" smtClean="0"/>
              <a:t>ot </a:t>
            </a:r>
            <a:r>
              <a:rPr lang="en-US" sz="2000" b="1" dirty="0"/>
              <a:t>all modules </a:t>
            </a:r>
            <a:r>
              <a:rPr lang="en-US" sz="2000" b="1" dirty="0" smtClean="0"/>
              <a:t>may be </a:t>
            </a:r>
            <a:r>
              <a:rPr lang="en-US" sz="2000" b="1" dirty="0"/>
              <a:t>needed in a given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919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394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Hosting </a:t>
            </a:r>
            <a:r>
              <a:rPr lang="en-US" sz="2000" b="1" dirty="0"/>
              <a:t>of </a:t>
            </a:r>
            <a:r>
              <a:rPr lang="en-US" sz="2000" b="1" dirty="0" smtClean="0"/>
              <a:t>Orchestrator Software Builds:</a:t>
            </a:r>
          </a:p>
          <a:p>
            <a:endParaRPr lang="en-US" sz="2000" b="1" dirty="0"/>
          </a:p>
          <a:p>
            <a:pPr lvl="1"/>
            <a:r>
              <a:rPr lang="en-US" sz="2000" b="1" dirty="0" smtClean="0"/>
              <a:t>Global </a:t>
            </a:r>
            <a:r>
              <a:rPr lang="en-US" sz="2000" b="1" dirty="0" err="1" smtClean="0"/>
              <a:t>git</a:t>
            </a:r>
            <a:r>
              <a:rPr lang="en-US" sz="2000" b="1" dirty="0" smtClean="0"/>
              <a:t> repository: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Maintained by ANL and backup at ORNL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roject version – all codes: mature and under development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ublic version – used for public release of mature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Replicated at all participant institutions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</a:t>
            </a:r>
            <a:r>
              <a:rPr lang="en-US" sz="2000" b="1" dirty="0" smtClean="0"/>
              <a:t>ach institution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maintains its own development branch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ushes mature codes to global </a:t>
            </a:r>
            <a:r>
              <a:rPr lang="en-US" sz="2000" b="1" dirty="0" err="1" smtClean="0"/>
              <a:t>git</a:t>
            </a:r>
            <a:r>
              <a:rPr lang="en-US" sz="2000" b="1" dirty="0" smtClean="0"/>
              <a:t> repository</a:t>
            </a:r>
          </a:p>
        </p:txBody>
      </p:sp>
    </p:spTree>
    <p:extLst>
      <p:ext uri="{BB962C8B-B14F-4D97-AF65-F5344CB8AC3E}">
        <p14:creationId xmlns:p14="http://schemas.microsoft.com/office/powerpoint/2010/main" val="2159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Deliverables: Orchestrator Modules - Year 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ANL: </a:t>
            </a:r>
          </a:p>
          <a:p>
            <a:pPr lvl="1"/>
            <a:r>
              <a:rPr lang="en-US" sz="1800" b="1" dirty="0" smtClean="0"/>
              <a:t>instrument service modules for APS (v.1)  </a:t>
            </a:r>
          </a:p>
          <a:p>
            <a:pPr lvl="1"/>
            <a:r>
              <a:rPr lang="en-US" sz="1800" b="1" dirty="0"/>
              <a:t>l</a:t>
            </a:r>
            <a:r>
              <a:rPr lang="en-US" sz="1800" b="1" dirty="0" smtClean="0"/>
              <a:t>ocal device control modules for APS (v.1)</a:t>
            </a:r>
          </a:p>
          <a:p>
            <a:r>
              <a:rPr lang="en-US" sz="2000" b="1" dirty="0" smtClean="0"/>
              <a:t>BNL: </a:t>
            </a:r>
          </a:p>
          <a:p>
            <a:pPr lvl="1"/>
            <a:r>
              <a:rPr lang="en-US" sz="1800" b="1" dirty="0" smtClean="0"/>
              <a:t>instrument service modules for NSLS (v.1)</a:t>
            </a:r>
          </a:p>
          <a:p>
            <a:pPr lvl="1"/>
            <a:r>
              <a:rPr lang="en-US" sz="1800" b="1" dirty="0" smtClean="0"/>
              <a:t>device control modules for NSLS (v.1)</a:t>
            </a:r>
          </a:p>
          <a:p>
            <a:pPr lvl="1"/>
            <a:r>
              <a:rPr lang="en-US" sz="1800" b="1" dirty="0"/>
              <a:t>remote flow service module for </a:t>
            </a:r>
            <a:r>
              <a:rPr lang="en-US" sz="1800" b="1" dirty="0" smtClean="0"/>
              <a:t>SDX </a:t>
            </a:r>
            <a:r>
              <a:rPr lang="en-US" sz="1800" b="1" dirty="0"/>
              <a:t>(v.1); </a:t>
            </a:r>
          </a:p>
          <a:p>
            <a:r>
              <a:rPr lang="en-US" sz="2000" b="1" dirty="0" smtClean="0"/>
              <a:t>LANL: </a:t>
            </a:r>
          </a:p>
          <a:p>
            <a:pPr lvl="1"/>
            <a:r>
              <a:rPr lang="en-US" sz="1800" b="1" dirty="0" smtClean="0"/>
              <a:t>compute service modules for IO system</a:t>
            </a:r>
            <a:r>
              <a:rPr lang="en-US" sz="1800" b="1" dirty="0"/>
              <a:t> </a:t>
            </a:r>
            <a:r>
              <a:rPr lang="en-US" sz="1800" b="1" dirty="0" smtClean="0"/>
              <a:t>(v.1)</a:t>
            </a:r>
          </a:p>
          <a:p>
            <a:pPr lvl="1"/>
            <a:r>
              <a:rPr lang="en-US" sz="1800" b="1" dirty="0"/>
              <a:t>c</a:t>
            </a:r>
            <a:r>
              <a:rPr lang="en-US" sz="1800" b="1" dirty="0" smtClean="0"/>
              <a:t>ustom device control modules for IO system (v.1)</a:t>
            </a:r>
          </a:p>
          <a:p>
            <a:r>
              <a:rPr lang="en-US" sz="2000" b="1" dirty="0" smtClean="0"/>
              <a:t>ORNL: </a:t>
            </a:r>
          </a:p>
          <a:p>
            <a:pPr lvl="1"/>
            <a:r>
              <a:rPr lang="en-US" sz="1800" b="1" dirty="0"/>
              <a:t>l</a:t>
            </a:r>
            <a:r>
              <a:rPr lang="en-US" sz="1800" b="1" dirty="0" smtClean="0"/>
              <a:t>ocal network service module  (v.1); </a:t>
            </a:r>
          </a:p>
          <a:p>
            <a:pPr lvl="1"/>
            <a:r>
              <a:rPr lang="en-US" sz="1800" b="1" dirty="0" smtClean="0"/>
              <a:t>remote flow service module for </a:t>
            </a:r>
            <a:r>
              <a:rPr lang="en-US" sz="1800" b="1" dirty="0" err="1" smtClean="0"/>
              <a:t>OpenFlow</a:t>
            </a:r>
            <a:r>
              <a:rPr lang="en-US" sz="1800" b="1" dirty="0" smtClean="0"/>
              <a:t>  (v.1); </a:t>
            </a:r>
          </a:p>
          <a:p>
            <a:pPr lvl="1"/>
            <a:r>
              <a:rPr lang="en-US" sz="1800" b="1" dirty="0" smtClean="0"/>
              <a:t>control modules for </a:t>
            </a:r>
            <a:r>
              <a:rPr lang="en-US" sz="1800" b="1" dirty="0" err="1" smtClean="0"/>
              <a:t>OpenFlow</a:t>
            </a:r>
            <a:r>
              <a:rPr lang="en-US" sz="1800" b="1" dirty="0" smtClean="0"/>
              <a:t> (v.1); </a:t>
            </a:r>
          </a:p>
          <a:p>
            <a:pPr lvl="1"/>
            <a:r>
              <a:rPr lang="en-US" sz="1800" b="1" dirty="0" smtClean="0"/>
              <a:t>on-demand provisioning modules for </a:t>
            </a:r>
            <a:r>
              <a:rPr lang="en-US" sz="1800" b="1" dirty="0" err="1" smtClean="0"/>
              <a:t>OpenFlow</a:t>
            </a:r>
            <a:r>
              <a:rPr lang="en-US" sz="1800" b="1" dirty="0" smtClean="0"/>
              <a:t> (v.1)</a:t>
            </a:r>
          </a:p>
        </p:txBody>
      </p:sp>
    </p:spTree>
    <p:extLst>
      <p:ext uri="{BB962C8B-B14F-4D97-AF65-F5344CB8AC3E}">
        <p14:creationId xmlns:p14="http://schemas.microsoft.com/office/powerpoint/2010/main" val="137239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7630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10786" y="304800"/>
            <a:ext cx="777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SDN-SF site orchestrator modules – Year 1 starts</a:t>
            </a:r>
          </a:p>
        </p:txBody>
      </p:sp>
      <p:sp>
        <p:nvSpPr>
          <p:cNvPr id="7" name="Oval 6"/>
          <p:cNvSpPr/>
          <p:nvPr/>
        </p:nvSpPr>
        <p:spPr>
          <a:xfrm>
            <a:off x="1994338" y="2819400"/>
            <a:ext cx="2514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dvanced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4770" y="2819400"/>
            <a:ext cx="24384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n-demand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579883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5203956" y="4587766"/>
            <a:ext cx="2263644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Curl, CLI</a:t>
            </a:r>
          </a:p>
        </p:txBody>
      </p:sp>
      <p:sp>
        <p:nvSpPr>
          <p:cNvPr id="11" name="Oval 10"/>
          <p:cNvSpPr/>
          <p:nvPr/>
        </p:nvSpPr>
        <p:spPr>
          <a:xfrm>
            <a:off x="459499" y="1151305"/>
            <a:ext cx="17526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etwork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2" name="Oval 11"/>
          <p:cNvSpPr/>
          <p:nvPr/>
        </p:nvSpPr>
        <p:spPr>
          <a:xfrm>
            <a:off x="2388476" y="1151305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instrument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7025014" y="1151305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emote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flow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575" y="836233"/>
            <a:ext cx="6267450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" name="Rectangle 15"/>
          <p:cNvSpPr/>
          <p:nvPr/>
        </p:nvSpPr>
        <p:spPr>
          <a:xfrm>
            <a:off x="1255986" y="4427482"/>
            <a:ext cx="7239000" cy="1820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4875486" y="1154980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compute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7999" y="836233"/>
            <a:ext cx="2010431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Rectangle 1"/>
          <p:cNvSpPr/>
          <p:nvPr/>
        </p:nvSpPr>
        <p:spPr>
          <a:xfrm>
            <a:off x="445047" y="781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2772" y="58790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 </a:t>
            </a:r>
            <a:r>
              <a:rPr lang="en-US" smtClean="0"/>
              <a:t>device control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5761" y="2182682"/>
            <a:ext cx="9000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69430" y="3951505"/>
            <a:ext cx="10656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0493" y="5477885"/>
            <a:ext cx="10656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6245" y="2210453"/>
            <a:ext cx="16895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ANL, BNL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6787" y="2295747"/>
            <a:ext cx="16895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BNL. ORNL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8856" y="5602068"/>
            <a:ext cx="22301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ANL, BNL. LANL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5506" y="2210452"/>
            <a:ext cx="191151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ORNL, LANL</a:t>
            </a:r>
          </a:p>
        </p:txBody>
      </p:sp>
    </p:spTree>
    <p:extLst>
      <p:ext uri="{BB962C8B-B14F-4D97-AF65-F5344CB8AC3E}">
        <p14:creationId xmlns:p14="http://schemas.microsoft.com/office/powerpoint/2010/main" val="195812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Deliverables: Orchestrator Modules Starting in Year 2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All Year 1 modules will be refined and released as version 2.0</a:t>
            </a:r>
          </a:p>
          <a:p>
            <a:r>
              <a:rPr lang="en-US" sz="2000" b="1" dirty="0" smtClean="0"/>
              <a:t>ANL: </a:t>
            </a:r>
          </a:p>
          <a:p>
            <a:pPr lvl="1"/>
            <a:r>
              <a:rPr lang="en-US" sz="1800" b="1" dirty="0"/>
              <a:t>r</a:t>
            </a:r>
            <a:r>
              <a:rPr lang="en-US" sz="1800" b="1" dirty="0" smtClean="0"/>
              <a:t>emote flow </a:t>
            </a:r>
            <a:r>
              <a:rPr lang="en-US" sz="1800" b="1" dirty="0"/>
              <a:t>instrument </a:t>
            </a:r>
            <a:r>
              <a:rPr lang="en-US" sz="1800" b="1" dirty="0" smtClean="0"/>
              <a:t>service for APS (v.1)  </a:t>
            </a:r>
          </a:p>
          <a:p>
            <a:pPr lvl="1"/>
            <a:r>
              <a:rPr lang="en-US" sz="1800" b="1" dirty="0"/>
              <a:t>on-demand provisioning modules </a:t>
            </a:r>
            <a:r>
              <a:rPr lang="en-US" sz="1800" b="1" dirty="0" smtClean="0"/>
              <a:t> for APS (v.1</a:t>
            </a:r>
            <a:r>
              <a:rPr lang="en-US" sz="1800" b="1" dirty="0"/>
              <a:t>)</a:t>
            </a:r>
          </a:p>
          <a:p>
            <a:r>
              <a:rPr lang="en-US" sz="2000" b="1" dirty="0" smtClean="0"/>
              <a:t>BNL: </a:t>
            </a:r>
          </a:p>
          <a:p>
            <a:pPr lvl="1"/>
            <a:r>
              <a:rPr lang="en-US" sz="1800" b="1" dirty="0"/>
              <a:t>r</a:t>
            </a:r>
            <a:r>
              <a:rPr lang="en-US" sz="1800" b="1" dirty="0" smtClean="0"/>
              <a:t>emote flow instrument service module for NSLS (v.1)</a:t>
            </a:r>
          </a:p>
          <a:p>
            <a:pPr lvl="1"/>
            <a:r>
              <a:rPr lang="en-US" sz="1800" b="1" dirty="0"/>
              <a:t>on-demand provisioning modules </a:t>
            </a:r>
            <a:r>
              <a:rPr lang="en-US" sz="1800" b="1" dirty="0" smtClean="0"/>
              <a:t>for NSLS </a:t>
            </a:r>
            <a:r>
              <a:rPr lang="en-US" sz="1800" b="1" dirty="0"/>
              <a:t>(v.1)</a:t>
            </a:r>
            <a:endParaRPr lang="en-US" sz="1800" b="1" dirty="0" smtClean="0"/>
          </a:p>
          <a:p>
            <a:r>
              <a:rPr lang="en-US" sz="2000" b="1" dirty="0" smtClean="0"/>
              <a:t>LANL: </a:t>
            </a:r>
          </a:p>
          <a:p>
            <a:pPr lvl="1"/>
            <a:r>
              <a:rPr lang="en-US" sz="1800" b="1" dirty="0" smtClean="0"/>
              <a:t>compute service modules for file system (v.1)</a:t>
            </a:r>
          </a:p>
          <a:p>
            <a:pPr lvl="1"/>
            <a:r>
              <a:rPr lang="en-US" sz="1800" b="1" dirty="0"/>
              <a:t>c</a:t>
            </a:r>
            <a:r>
              <a:rPr lang="en-US" sz="1800" b="1" dirty="0" smtClean="0"/>
              <a:t>ustom device control modules for file system (v.1)</a:t>
            </a:r>
          </a:p>
          <a:p>
            <a:pPr lvl="1"/>
            <a:r>
              <a:rPr lang="en-US" sz="1800" b="1" dirty="0"/>
              <a:t>on-demand provisioning modules </a:t>
            </a:r>
            <a:r>
              <a:rPr lang="en-US" sz="1800" b="1" dirty="0" smtClean="0"/>
              <a:t>for IO </a:t>
            </a:r>
            <a:r>
              <a:rPr lang="en-US" sz="1800" b="1" dirty="0"/>
              <a:t>(v.1)</a:t>
            </a:r>
            <a:endParaRPr lang="en-US" sz="1800" b="1" dirty="0" smtClean="0"/>
          </a:p>
          <a:p>
            <a:r>
              <a:rPr lang="en-US" sz="2000" b="1" dirty="0" smtClean="0"/>
              <a:t>ORNL: </a:t>
            </a:r>
          </a:p>
          <a:p>
            <a:pPr lvl="1"/>
            <a:r>
              <a:rPr lang="en-US" sz="1800" b="1" dirty="0" smtClean="0"/>
              <a:t>remote flow service module for custom control (v.1); </a:t>
            </a:r>
          </a:p>
          <a:p>
            <a:pPr lvl="1"/>
            <a:r>
              <a:rPr lang="en-US" sz="1800" b="1" dirty="0" smtClean="0"/>
              <a:t>advanced scheduler module for </a:t>
            </a:r>
            <a:r>
              <a:rPr lang="en-US" sz="1800" b="1" dirty="0" err="1" smtClean="0"/>
              <a:t>OpenFlow</a:t>
            </a:r>
            <a:r>
              <a:rPr lang="en-US" sz="1800" b="1" dirty="0" smtClean="0"/>
              <a:t>(v.1)</a:t>
            </a:r>
          </a:p>
        </p:txBody>
      </p:sp>
    </p:spTree>
    <p:extLst>
      <p:ext uri="{BB962C8B-B14F-4D97-AF65-F5344CB8AC3E}">
        <p14:creationId xmlns:p14="http://schemas.microsoft.com/office/powerpoint/2010/main" val="283089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7630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10786" y="304800"/>
            <a:ext cx="799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SDN-SF site orchestrator modules – Year 2 starts</a:t>
            </a:r>
          </a:p>
        </p:txBody>
      </p:sp>
      <p:sp>
        <p:nvSpPr>
          <p:cNvPr id="7" name="Oval 6"/>
          <p:cNvSpPr/>
          <p:nvPr/>
        </p:nvSpPr>
        <p:spPr>
          <a:xfrm>
            <a:off x="1994338" y="2819400"/>
            <a:ext cx="2514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dvanced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4770" y="2819400"/>
            <a:ext cx="24384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n-demand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579883"/>
            <a:ext cx="22098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Openflow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5203956" y="4587766"/>
            <a:ext cx="2263644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Curl, CLI</a:t>
            </a:r>
          </a:p>
        </p:txBody>
      </p:sp>
      <p:sp>
        <p:nvSpPr>
          <p:cNvPr id="11" name="Oval 10"/>
          <p:cNvSpPr/>
          <p:nvPr/>
        </p:nvSpPr>
        <p:spPr>
          <a:xfrm>
            <a:off x="459499" y="1151305"/>
            <a:ext cx="17526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etwork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2" name="Oval 11"/>
          <p:cNvSpPr/>
          <p:nvPr/>
        </p:nvSpPr>
        <p:spPr>
          <a:xfrm>
            <a:off x="2388476" y="1151305"/>
            <a:ext cx="2286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instrument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7025014" y="1151305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emote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flow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575" y="836233"/>
            <a:ext cx="6267450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" name="Rectangle 15"/>
          <p:cNvSpPr/>
          <p:nvPr/>
        </p:nvSpPr>
        <p:spPr>
          <a:xfrm>
            <a:off x="1255986" y="4427482"/>
            <a:ext cx="7239000" cy="1820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4875486" y="1154980"/>
            <a:ext cx="1718441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compute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7999" y="836233"/>
            <a:ext cx="2010431" cy="18389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Rectangle 1"/>
          <p:cNvSpPr/>
          <p:nvPr/>
        </p:nvSpPr>
        <p:spPr>
          <a:xfrm>
            <a:off x="445047" y="781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2772" y="58790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Local  </a:t>
            </a:r>
            <a:r>
              <a:rPr lang="en-US" smtClean="0"/>
              <a:t>device control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69430" y="3951505"/>
            <a:ext cx="7075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8831" y="3886200"/>
            <a:ext cx="10656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0" y="2295747"/>
            <a:ext cx="8447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9435" y="5602068"/>
            <a:ext cx="17951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LANL, ORNL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5506" y="2210452"/>
            <a:ext cx="191151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ORNL, LANL</a:t>
            </a:r>
          </a:p>
        </p:txBody>
      </p:sp>
    </p:spTree>
    <p:extLst>
      <p:ext uri="{BB962C8B-B14F-4D97-AF65-F5344CB8AC3E}">
        <p14:creationId xmlns:p14="http://schemas.microsoft.com/office/powerpoint/2010/main" val="266700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Deliverables: Orchestrator Modules - Year 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ANL: </a:t>
            </a:r>
          </a:p>
          <a:p>
            <a:pPr lvl="1"/>
            <a:r>
              <a:rPr lang="en-US" sz="1800" b="1" dirty="0"/>
              <a:t>r</a:t>
            </a:r>
            <a:r>
              <a:rPr lang="en-US" sz="1800" b="1" dirty="0" smtClean="0"/>
              <a:t>emote flow </a:t>
            </a:r>
            <a:r>
              <a:rPr lang="en-US" sz="1800" b="1" dirty="0"/>
              <a:t>instrument </a:t>
            </a:r>
            <a:r>
              <a:rPr lang="en-US" sz="1800" b="1" dirty="0" smtClean="0"/>
              <a:t>service for APS (v.2)  </a:t>
            </a:r>
          </a:p>
          <a:p>
            <a:pPr lvl="1"/>
            <a:r>
              <a:rPr lang="en-US" sz="1800" b="1" dirty="0"/>
              <a:t>advanced scheduler module for </a:t>
            </a:r>
            <a:r>
              <a:rPr lang="en-US" sz="1800" b="1" dirty="0" smtClean="0"/>
              <a:t>APS </a:t>
            </a:r>
            <a:r>
              <a:rPr lang="en-US" sz="1800" b="1" dirty="0"/>
              <a:t>(v.1)</a:t>
            </a:r>
          </a:p>
          <a:p>
            <a:r>
              <a:rPr lang="en-US" sz="2000" b="1" dirty="0" smtClean="0"/>
              <a:t>BNL: </a:t>
            </a:r>
          </a:p>
          <a:p>
            <a:pPr lvl="1"/>
            <a:r>
              <a:rPr lang="en-US" sz="1800" b="1" dirty="0"/>
              <a:t>r</a:t>
            </a:r>
            <a:r>
              <a:rPr lang="en-US" sz="1800" b="1" dirty="0" smtClean="0"/>
              <a:t>emote flow instrument service module for NSLS (v.2)</a:t>
            </a:r>
          </a:p>
          <a:p>
            <a:pPr lvl="1"/>
            <a:r>
              <a:rPr lang="en-US" sz="1800" b="1" dirty="0"/>
              <a:t>advanced scheduler module for </a:t>
            </a:r>
            <a:r>
              <a:rPr lang="en-US" sz="1800" b="1" dirty="0" smtClean="0"/>
              <a:t>NSLS </a:t>
            </a:r>
            <a:r>
              <a:rPr lang="en-US" sz="1800" b="1" dirty="0"/>
              <a:t>(v.1)</a:t>
            </a:r>
          </a:p>
          <a:p>
            <a:r>
              <a:rPr lang="en-US" sz="2000" b="1" dirty="0" smtClean="0"/>
              <a:t>LANL: </a:t>
            </a:r>
          </a:p>
          <a:p>
            <a:pPr lvl="1"/>
            <a:r>
              <a:rPr lang="en-US" sz="1800" b="1" dirty="0"/>
              <a:t>a</a:t>
            </a:r>
            <a:r>
              <a:rPr lang="en-US" sz="1800" b="1" dirty="0" smtClean="0"/>
              <a:t>dvance schedule modules for IO and file system (v.1)</a:t>
            </a:r>
          </a:p>
          <a:p>
            <a:pPr lvl="1"/>
            <a:r>
              <a:rPr lang="en-US" sz="1800" b="1" dirty="0"/>
              <a:t>c</a:t>
            </a:r>
            <a:r>
              <a:rPr lang="en-US" sz="1800" b="1" dirty="0" smtClean="0"/>
              <a:t>ombined custom device control modules for IO and file system (v.1)</a:t>
            </a:r>
          </a:p>
          <a:p>
            <a:r>
              <a:rPr lang="en-US" sz="2000" b="1" dirty="0" smtClean="0"/>
              <a:t>ORNL: </a:t>
            </a:r>
          </a:p>
          <a:p>
            <a:pPr lvl="1"/>
            <a:r>
              <a:rPr lang="en-US" sz="1800" b="1" dirty="0" smtClean="0"/>
              <a:t>remote flow service module for custom control (v.2); </a:t>
            </a:r>
          </a:p>
          <a:p>
            <a:pPr lvl="1"/>
            <a:r>
              <a:rPr lang="en-US" sz="1800" b="1" dirty="0" smtClean="0"/>
              <a:t>on-demand provisioning module for </a:t>
            </a:r>
            <a:r>
              <a:rPr lang="en-US" sz="1800" b="1" dirty="0" err="1" smtClean="0"/>
              <a:t>OpenFlow</a:t>
            </a:r>
            <a:r>
              <a:rPr lang="en-US" sz="1800" b="1" dirty="0" smtClean="0"/>
              <a:t> and custom control (v.3)</a:t>
            </a:r>
          </a:p>
          <a:p>
            <a:pPr lvl="1"/>
            <a:r>
              <a:rPr lang="en-US" sz="1800" b="1" dirty="0" smtClean="0"/>
              <a:t>advanced scheduler module </a:t>
            </a:r>
            <a:r>
              <a:rPr lang="en-US" sz="1800" b="1" dirty="0"/>
              <a:t>for </a:t>
            </a:r>
            <a:r>
              <a:rPr lang="en-US" sz="1800" b="1" dirty="0" err="1"/>
              <a:t>OpenFlow</a:t>
            </a:r>
            <a:r>
              <a:rPr lang="en-US" sz="1800" b="1" dirty="0"/>
              <a:t> and custom control </a:t>
            </a:r>
            <a:r>
              <a:rPr lang="en-US" sz="1800" b="1" dirty="0" smtClean="0"/>
              <a:t>(v.2)</a:t>
            </a:r>
          </a:p>
        </p:txBody>
      </p:sp>
    </p:spTree>
    <p:extLst>
      <p:ext uri="{BB962C8B-B14F-4D97-AF65-F5344CB8AC3E}">
        <p14:creationId xmlns:p14="http://schemas.microsoft.com/office/powerpoint/2010/main" val="9660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878958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Description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SDF-SF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SDN for Science Flows</a:t>
            </a:r>
            <a:endParaRPr lang="en-US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DOE Science Scenarios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Solution Technology Ingredients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SDN Technologies: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Controllers and north bound software </a:t>
            </a:r>
            <a:endParaRPr lang="en-US" sz="2000" i="1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Application integration and APIs</a:t>
            </a:r>
            <a:endParaRPr lang="en-US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Pilot Testbed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Experimentation and Analysis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Phased deployment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ORNL Preliminary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d</a:t>
            </a:r>
            <a:r>
              <a:rPr lang="en-US" sz="2000" b="1" dirty="0" err="1" smtClean="0"/>
              <a:t>pctl</a:t>
            </a:r>
            <a:r>
              <a:rPr lang="en-US" sz="2000" b="1" dirty="0" smtClean="0"/>
              <a:t> and ODL for Path </a:t>
            </a:r>
            <a:r>
              <a:rPr lang="en-US" sz="2000" b="1" dirty="0"/>
              <a:t>S</a:t>
            </a:r>
            <a:r>
              <a:rPr lang="en-US" sz="2000" b="1" dirty="0" smtClean="0"/>
              <a:t>witching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Lustre</a:t>
            </a:r>
            <a:r>
              <a:rPr lang="en-US" sz="2000" b="1" dirty="0" smtClean="0"/>
              <a:t> WAN Transfers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Impulse Response </a:t>
            </a:r>
            <a:r>
              <a:rPr lang="en-US" sz="2000" b="1" dirty="0" smtClean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r>
              <a:rPr lang="en-US" sz="2000" b="1" dirty="0" smtClean="0"/>
              <a:t>Individual Presentations from ANL, BNL and LANL</a:t>
            </a:r>
          </a:p>
          <a:p>
            <a:pPr lvl="1"/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flipH="1">
            <a:off x="1371600" y="5032438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371600" y="5184838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ne 11"/>
          <p:cNvSpPr>
            <a:spLocks noChangeShapeType="1"/>
          </p:cNvSpPr>
          <p:nvPr/>
        </p:nvSpPr>
        <p:spPr bwMode="auto">
          <a:xfrm flipV="1">
            <a:off x="2539729" y="3293496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 flipV="1">
            <a:off x="2731572" y="3254775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1" name="Rectangle 90"/>
          <p:cNvSpPr/>
          <p:nvPr/>
        </p:nvSpPr>
        <p:spPr>
          <a:xfrm>
            <a:off x="1468786" y="2898838"/>
            <a:ext cx="5846414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62600" y="31274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60453" y="31274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2746438"/>
            <a:ext cx="1524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81000" y="2746438"/>
            <a:ext cx="117945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2975038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600200" y="29750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2975038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70293" y="2659130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2618645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53400" y="2898838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474853" y="2697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2746438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457200" y="3279838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66943" y="2670238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95300" y="4384738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0" y="4537138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4400" y="427043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n 66"/>
          <p:cNvSpPr/>
          <p:nvPr/>
        </p:nvSpPr>
        <p:spPr>
          <a:xfrm>
            <a:off x="7620000" y="48800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50324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53372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/>
          <p:nvPr/>
        </p:nvCxnSpPr>
        <p:spPr>
          <a:xfrm>
            <a:off x="8001000" y="4422838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4765738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4918138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472763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4572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6096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620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274643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93694" y="2754375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810000" y="3127438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15200" y="305123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424182" y="4550175"/>
            <a:ext cx="10998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ross-connect</a:t>
            </a:r>
            <a:endParaRPr lang="en-US" sz="2000" dirty="0"/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1776203" y="4068728"/>
            <a:ext cx="990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1826403" y="4851156"/>
            <a:ext cx="9396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node </a:t>
            </a:r>
            <a:r>
              <a:rPr lang="en-US" sz="2000" dirty="0"/>
              <a:t>N</a:t>
            </a:r>
          </a:p>
        </p:txBody>
      </p: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17762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19286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20810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HBAs</a:t>
            </a:r>
            <a:endParaRPr lang="en-US" sz="2000" dirty="0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 rot="16200000">
            <a:off x="2183291" y="425922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29000" y="2822638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2399" y="304800"/>
            <a:ext cx="4239593" cy="57879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200026" y="304800"/>
            <a:ext cx="2791574" cy="57879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6847" y="780249"/>
            <a:ext cx="155978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xtended 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3089696" y="1527331"/>
            <a:ext cx="396360" cy="1863372"/>
          </a:xfrm>
          <a:prstGeom prst="rightBrace">
            <a:avLst>
              <a:gd name="adj1" fmla="val 8333"/>
              <a:gd name="adj2" fmla="val 20834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9785799">
            <a:off x="2475772" y="1798402"/>
            <a:ext cx="279487" cy="656733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2107197">
            <a:off x="1694348" y="1810999"/>
            <a:ext cx="319165" cy="6932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19456" y="1799326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57200" y="1850284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553199" y="843384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xtended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Right Brace 78"/>
          <p:cNvSpPr/>
          <p:nvPr/>
        </p:nvSpPr>
        <p:spPr>
          <a:xfrm rot="16200000">
            <a:off x="6249527" y="1116710"/>
            <a:ext cx="302547" cy="2590800"/>
          </a:xfrm>
          <a:prstGeom prst="rightBrac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>
          <a:xfrm rot="2165220">
            <a:off x="6480451" y="1798708"/>
            <a:ext cx="235579" cy="52209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-Down Arrow 80"/>
          <p:cNvSpPr/>
          <p:nvPr/>
        </p:nvSpPr>
        <p:spPr>
          <a:xfrm rot="19844519">
            <a:off x="7951724" y="1744926"/>
            <a:ext cx="240568" cy="10318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75672" y="865020"/>
            <a:ext cx="1529304" cy="695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ong-haul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SDX</a:t>
            </a:r>
          </a:p>
        </p:txBody>
      </p:sp>
      <p:sp>
        <p:nvSpPr>
          <p:cNvPr id="90" name="Right Brace 89"/>
          <p:cNvSpPr/>
          <p:nvPr/>
        </p:nvSpPr>
        <p:spPr>
          <a:xfrm rot="18604538">
            <a:off x="1861755" y="1802662"/>
            <a:ext cx="329745" cy="2504142"/>
          </a:xfrm>
          <a:prstGeom prst="rightBrace">
            <a:avLst>
              <a:gd name="adj1" fmla="val 8333"/>
              <a:gd name="adj2" fmla="val 21967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 rot="2535346">
            <a:off x="1273885" y="3194498"/>
            <a:ext cx="146366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HPC system</a:t>
            </a:r>
            <a:endParaRPr lang="en-US" sz="2000" dirty="0"/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 rot="2936920">
            <a:off x="6574992" y="5300950"/>
            <a:ext cx="13805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torage/file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536638"/>
            <a:ext cx="3745387" cy="126818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97681" y="536638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ite control-plane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19103" y="851085"/>
            <a:ext cx="1890669" cy="6964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orchestrator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400887" y="536637"/>
            <a:ext cx="2360702" cy="126818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656811" y="473250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ite control-plane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5" name="Up-Down Arrow 104"/>
          <p:cNvSpPr/>
          <p:nvPr/>
        </p:nvSpPr>
        <p:spPr>
          <a:xfrm rot="5400000">
            <a:off x="6085561" y="1015308"/>
            <a:ext cx="235578" cy="39490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Up-Down Arrow 106"/>
          <p:cNvSpPr/>
          <p:nvPr/>
        </p:nvSpPr>
        <p:spPr>
          <a:xfrm rot="5400000">
            <a:off x="4201212" y="1006707"/>
            <a:ext cx="235578" cy="385228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Up-Down Arrow 108"/>
          <p:cNvSpPr/>
          <p:nvPr/>
        </p:nvSpPr>
        <p:spPr>
          <a:xfrm rot="5400000">
            <a:off x="4583803" y="4355205"/>
            <a:ext cx="533396" cy="4167397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Up-Down Arrow 109"/>
          <p:cNvSpPr/>
          <p:nvPr/>
        </p:nvSpPr>
        <p:spPr>
          <a:xfrm rot="5400000">
            <a:off x="7696201" y="5410201"/>
            <a:ext cx="533398" cy="2057400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Up-Down Arrow 110"/>
          <p:cNvSpPr/>
          <p:nvPr/>
        </p:nvSpPr>
        <p:spPr>
          <a:xfrm rot="5400000">
            <a:off x="1199701" y="5150507"/>
            <a:ext cx="533396" cy="2576786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2245" y="6254236"/>
            <a:ext cx="210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SDN - networking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43009" y="6254236"/>
            <a:ext cx="23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omputing extension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111519" y="6251446"/>
            <a:ext cx="188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extension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rot="2896158">
            <a:off x="7071728" y="4936800"/>
            <a:ext cx="971681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 rot="493121">
            <a:off x="1200519" y="1010265"/>
            <a:ext cx="1334428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 rot="493121">
            <a:off x="7493426" y="970749"/>
            <a:ext cx="1334428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 rot="493121">
            <a:off x="1516649" y="262119"/>
            <a:ext cx="1334428" cy="3418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 rot="493121">
            <a:off x="3808458" y="538598"/>
            <a:ext cx="1334428" cy="3418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 rot="493121">
            <a:off x="5532812" y="526414"/>
            <a:ext cx="1334428" cy="3418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 rot="2092217">
            <a:off x="1108988" y="3470949"/>
            <a:ext cx="1334428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ORNL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7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914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Multiple Sites: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DOE: ORNL, ANL, LANL, </a:t>
            </a:r>
            <a:r>
              <a:rPr lang="en-US" sz="2000" b="1" dirty="0" err="1" smtClean="0"/>
              <a:t>Esnet</a:t>
            </a:r>
            <a:endParaRPr lang="en-US" sz="2000" b="1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Basic configuration to be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b="1" dirty="0"/>
              <a:t>d</a:t>
            </a:r>
            <a:r>
              <a:rPr lang="en-US" sz="2000" b="1" dirty="0" smtClean="0"/>
              <a:t>eveloped at ORNL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b="1" dirty="0" smtClean="0"/>
              <a:t>replicated at ANL, BNL and LANL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Emulation ORNL testbed</a:t>
            </a:r>
          </a:p>
          <a:p>
            <a:r>
              <a:rPr lang="en-US" sz="2000" b="1" dirty="0" smtClean="0"/>
              <a:t>	ANUEs can emulate multi-site configurations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   initially, to identify site equipment and configuration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   later, augment Pilot with emulated connections to BNL, LBL,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leveraged from DOD project – in use for more than year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Pilot </a:t>
            </a:r>
            <a:r>
              <a:rPr lang="en-US" sz="2400" b="1" dirty="0" err="1" smtClean="0"/>
              <a:t>Testbed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7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272" y="914400"/>
            <a:ext cx="2818214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39272" y="215649"/>
            <a:ext cx="525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Testbed</a:t>
            </a:r>
            <a:r>
              <a:rPr lang="en-US" sz="2800" dirty="0" smtClean="0"/>
              <a:t> Configuration</a:t>
            </a:r>
          </a:p>
        </p:txBody>
      </p:sp>
      <p:sp>
        <p:nvSpPr>
          <p:cNvPr id="2" name="Oval 1"/>
          <p:cNvSpPr/>
          <p:nvPr/>
        </p:nvSpPr>
        <p:spPr>
          <a:xfrm>
            <a:off x="3285130" y="2700660"/>
            <a:ext cx="1997194" cy="13063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Esnet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OSCARS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SDX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775" y="1719359"/>
            <a:ext cx="1541928" cy="946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4" y="1156783"/>
            <a:ext cx="726655" cy="11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638228" y="4361823"/>
            <a:ext cx="587758" cy="10572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mputr1"/>
          <p:cNvSpPr>
            <a:spLocks noEditPoints="1" noChangeArrowheads="1"/>
          </p:cNvSpPr>
          <p:nvPr/>
        </p:nvSpPr>
        <p:spPr bwMode="auto">
          <a:xfrm>
            <a:off x="7813388" y="2417444"/>
            <a:ext cx="904875" cy="904875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15868" y="215649"/>
            <a:ext cx="2818214" cy="166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5239957" y="727574"/>
            <a:ext cx="1541928" cy="1012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4" y="552043"/>
            <a:ext cx="726655" cy="11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063" y="4184468"/>
            <a:ext cx="2818214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1606411" y="4361823"/>
            <a:ext cx="1541928" cy="8959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1054" y="2264091"/>
            <a:ext cx="2818214" cy="4060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6081108" y="2393663"/>
            <a:ext cx="1541928" cy="1038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ower"/>
          <p:cNvSpPr>
            <a:spLocks noEditPoints="1" noChangeArrowheads="1"/>
          </p:cNvSpPr>
          <p:nvPr/>
        </p:nvSpPr>
        <p:spPr bwMode="auto">
          <a:xfrm>
            <a:off x="790628" y="4514223"/>
            <a:ext cx="587758" cy="10572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2053401">
            <a:off x="3031816" y="2098615"/>
            <a:ext cx="1031167" cy="49347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 rot="19054356">
            <a:off x="2924559" y="4287218"/>
            <a:ext cx="1365739" cy="358889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 rot="19170971">
            <a:off x="4469469" y="2040204"/>
            <a:ext cx="1407310" cy="4723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5282324" y="3049762"/>
            <a:ext cx="906279" cy="33921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16200000">
            <a:off x="5693151" y="4014353"/>
            <a:ext cx="1503736" cy="33921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52072" y="4119221"/>
            <a:ext cx="205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2*100 </a:t>
            </a:r>
            <a:r>
              <a:rPr lang="en-US" sz="2800" dirty="0" err="1" smtClean="0"/>
              <a:t>Gbps</a:t>
            </a:r>
            <a:endParaRPr lang="en-US" sz="2800" dirty="0" smtClean="0"/>
          </a:p>
          <a:p>
            <a:r>
              <a:rPr lang="en-US" sz="2800" dirty="0" err="1" smtClean="0"/>
              <a:t>Ciena</a:t>
            </a:r>
            <a:r>
              <a:rPr lang="en-US" sz="2800" dirty="0" smtClean="0"/>
              <a:t> SDN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5929" y="912793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ANL - APS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48933" y="216813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NL </a:t>
            </a:r>
            <a:r>
              <a:rPr lang="en-US" sz="2800" smtClean="0"/>
              <a:t>- NSLS</a:t>
            </a:r>
            <a:endParaRPr lang="en-US" sz="2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90628" y="5554389"/>
            <a:ext cx="249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LANL – IO/File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17798" y="3421350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ORNL – N/W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5063" y="4935827"/>
            <a:ext cx="1541928" cy="1038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Atlanta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loopback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9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6599" y="877073"/>
            <a:ext cx="2133600" cy="4598100"/>
          </a:xfrm>
          <a:prstGeom prst="rect">
            <a:avLst/>
          </a:prstGeom>
          <a:solidFill>
            <a:srgbClr val="EAEAE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046427" y="4749811"/>
            <a:ext cx="3897172" cy="13493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476999" y="4763305"/>
            <a:ext cx="1524000" cy="0"/>
          </a:xfrm>
          <a:prstGeom prst="line">
            <a:avLst/>
          </a:prstGeom>
          <a:noFill/>
          <a:ln w="152400" cmpd="tri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5867399" y="4382305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7900192" y="4406912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3726148" y="4379199"/>
            <a:ext cx="12649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OpenFlow</a:t>
            </a:r>
            <a:endParaRPr lang="en-US" sz="2000" dirty="0"/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791199" y="4534705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05198" y="5079167"/>
            <a:ext cx="177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SDN-SF rack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694492" y="525234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ong-haul network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32275" y="5695890"/>
            <a:ext cx="278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science facility site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7115" y="1105673"/>
            <a:ext cx="1770684" cy="2622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487115" y="1117737"/>
            <a:ext cx="177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SDN-SF server</a:t>
            </a:r>
            <a:endParaRPr lang="en-US" sz="2000" dirty="0"/>
          </a:p>
        </p:txBody>
      </p:sp>
      <p:sp>
        <p:nvSpPr>
          <p:cNvPr id="96" name="Text Box 42"/>
          <p:cNvSpPr txBox="1">
            <a:spLocks noChangeArrowheads="1"/>
          </p:cNvSpPr>
          <p:nvPr/>
        </p:nvSpPr>
        <p:spPr bwMode="auto">
          <a:xfrm>
            <a:off x="7844629" y="4526767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97" name="Oval 96"/>
          <p:cNvSpPr/>
          <p:nvPr/>
        </p:nvSpPr>
        <p:spPr>
          <a:xfrm>
            <a:off x="3505197" y="1475212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orchestrator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8" name="Up-Down Arrow 97"/>
          <p:cNvSpPr/>
          <p:nvPr/>
        </p:nvSpPr>
        <p:spPr>
          <a:xfrm>
            <a:off x="4206204" y="2237212"/>
            <a:ext cx="332505" cy="523004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609601" y="4362172"/>
            <a:ext cx="15948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LAN</a:t>
            </a:r>
          </a:p>
          <a:p>
            <a:pPr algn="ctr"/>
            <a:r>
              <a:rPr lang="en-US" sz="2000" dirty="0" smtClean="0"/>
              <a:t>switch</a:t>
            </a:r>
            <a:endParaRPr lang="en-US" sz="2000" dirty="0"/>
          </a:p>
        </p:txBody>
      </p:sp>
      <p:sp>
        <p:nvSpPr>
          <p:cNvPr id="100" name="Rectangle 99"/>
          <p:cNvSpPr/>
          <p:nvPr/>
        </p:nvSpPr>
        <p:spPr>
          <a:xfrm>
            <a:off x="1398965" y="3391673"/>
            <a:ext cx="1420435" cy="672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398965" y="3385484"/>
            <a:ext cx="142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compute server</a:t>
            </a:r>
            <a:endParaRPr lang="en-US" sz="2000" dirty="0"/>
          </a:p>
        </p:txBody>
      </p:sp>
      <p:sp>
        <p:nvSpPr>
          <p:cNvPr id="102" name="Rectangle 101"/>
          <p:cNvSpPr/>
          <p:nvPr/>
        </p:nvSpPr>
        <p:spPr>
          <a:xfrm>
            <a:off x="425740" y="454447"/>
            <a:ext cx="1770684" cy="783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328014" y="1380414"/>
            <a:ext cx="177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File/disk</a:t>
            </a:r>
          </a:p>
          <a:p>
            <a:pPr algn="ctr"/>
            <a:r>
              <a:rPr lang="en-US" sz="2000" dirty="0" smtClean="0"/>
              <a:t>system</a:t>
            </a:r>
            <a:endParaRPr lang="en-US" sz="2000" dirty="0"/>
          </a:p>
        </p:txBody>
      </p:sp>
      <p:sp>
        <p:nvSpPr>
          <p:cNvPr id="104" name="Rectangle 103"/>
          <p:cNvSpPr/>
          <p:nvPr/>
        </p:nvSpPr>
        <p:spPr>
          <a:xfrm>
            <a:off x="1379260" y="1380415"/>
            <a:ext cx="1626125" cy="66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46933" y="582226"/>
            <a:ext cx="177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cience</a:t>
            </a:r>
          </a:p>
          <a:p>
            <a:pPr algn="ctr"/>
            <a:r>
              <a:rPr lang="en-US" sz="2000" dirty="0" smtClean="0"/>
              <a:t>instrument</a:t>
            </a:r>
            <a:endParaRPr lang="en-US" sz="2000" dirty="0"/>
          </a:p>
        </p:txBody>
      </p:sp>
      <p:sp>
        <p:nvSpPr>
          <p:cNvPr id="106" name="Line 11"/>
          <p:cNvSpPr>
            <a:spLocks noChangeShapeType="1"/>
          </p:cNvSpPr>
          <p:nvPr/>
        </p:nvSpPr>
        <p:spPr bwMode="auto">
          <a:xfrm flipV="1">
            <a:off x="1600201" y="4063859"/>
            <a:ext cx="0" cy="315339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 flipV="1">
            <a:off x="781475" y="1238211"/>
            <a:ext cx="0" cy="3106418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9" name="Line 11"/>
          <p:cNvSpPr>
            <a:spLocks noChangeShapeType="1"/>
          </p:cNvSpPr>
          <p:nvPr/>
        </p:nvSpPr>
        <p:spPr bwMode="auto">
          <a:xfrm flipH="1" flipV="1">
            <a:off x="2196424" y="2046641"/>
            <a:ext cx="16043" cy="1345030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8" name="Text Box 40"/>
          <p:cNvSpPr txBox="1">
            <a:spLocks noChangeArrowheads="1"/>
          </p:cNvSpPr>
          <p:nvPr/>
        </p:nvSpPr>
        <p:spPr bwMode="auto">
          <a:xfrm>
            <a:off x="1565894" y="2328689"/>
            <a:ext cx="14368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storage</a:t>
            </a:r>
          </a:p>
          <a:p>
            <a:pPr algn="ctr"/>
            <a:r>
              <a:rPr lang="en-US" sz="2000" dirty="0" smtClean="0"/>
              <a:t>switch</a:t>
            </a:r>
            <a:endParaRPr lang="en-US" sz="2000" dirty="0"/>
          </a:p>
        </p:txBody>
      </p:sp>
      <p:sp>
        <p:nvSpPr>
          <p:cNvPr id="110" name="Up-Down Arrow 109"/>
          <p:cNvSpPr/>
          <p:nvPr/>
        </p:nvSpPr>
        <p:spPr>
          <a:xfrm rot="7252820">
            <a:off x="3169649" y="2280674"/>
            <a:ext cx="332505" cy="803916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Up-Down Arrow 110"/>
          <p:cNvSpPr/>
          <p:nvPr/>
        </p:nvSpPr>
        <p:spPr>
          <a:xfrm rot="7131209">
            <a:off x="2752371" y="353257"/>
            <a:ext cx="332505" cy="1621968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-Down Arrow 111"/>
          <p:cNvSpPr/>
          <p:nvPr/>
        </p:nvSpPr>
        <p:spPr>
          <a:xfrm rot="2525865">
            <a:off x="3169648" y="1971694"/>
            <a:ext cx="332505" cy="1621968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Up-Down Arrow 112"/>
          <p:cNvSpPr/>
          <p:nvPr/>
        </p:nvSpPr>
        <p:spPr>
          <a:xfrm rot="5400000">
            <a:off x="3101404" y="1684507"/>
            <a:ext cx="307775" cy="499813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Up-Down Arrow 113"/>
          <p:cNvSpPr/>
          <p:nvPr/>
        </p:nvSpPr>
        <p:spPr>
          <a:xfrm rot="3093845">
            <a:off x="2801008" y="3091184"/>
            <a:ext cx="324822" cy="184716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0798" y="2820153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Up-Down Arrow 115"/>
          <p:cNvSpPr/>
          <p:nvPr/>
        </p:nvSpPr>
        <p:spPr>
          <a:xfrm rot="16200000">
            <a:off x="5623646" y="2589573"/>
            <a:ext cx="335108" cy="121920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44281" y="325542"/>
            <a:ext cx="5318319" cy="57704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Up-Down Arrow 117"/>
          <p:cNvSpPr/>
          <p:nvPr/>
        </p:nvSpPr>
        <p:spPr>
          <a:xfrm rot="19733449">
            <a:off x="5162380" y="3267756"/>
            <a:ext cx="430772" cy="1476464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05198" y="2760216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798" y="325542"/>
            <a:ext cx="2514602" cy="2173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ine 11"/>
          <p:cNvSpPr>
            <a:spLocks noChangeShapeType="1"/>
          </p:cNvSpPr>
          <p:nvPr/>
        </p:nvSpPr>
        <p:spPr bwMode="auto">
          <a:xfrm>
            <a:off x="6650906" y="627270"/>
            <a:ext cx="588092" cy="0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0" name="Up-Down Arrow 119"/>
          <p:cNvSpPr/>
          <p:nvPr/>
        </p:nvSpPr>
        <p:spPr>
          <a:xfrm rot="16200000" flipH="1">
            <a:off x="6763019" y="956770"/>
            <a:ext cx="363866" cy="68580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5400000">
            <a:off x="6807803" y="1683940"/>
            <a:ext cx="307775" cy="652320"/>
          </a:xfrm>
          <a:prstGeom prst="up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7545781" y="427214"/>
            <a:ext cx="1369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ata plane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62066" y="962700"/>
            <a:ext cx="136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 plane</a:t>
            </a:r>
          </a:p>
        </p:txBody>
      </p:sp>
      <p:sp>
        <p:nvSpPr>
          <p:cNvPr id="62" name="Up-Down Arrow 61"/>
          <p:cNvSpPr/>
          <p:nvPr/>
        </p:nvSpPr>
        <p:spPr>
          <a:xfrm>
            <a:off x="4192370" y="3540714"/>
            <a:ext cx="332505" cy="803916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7680507" y="1692698"/>
            <a:ext cx="136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function plane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184" y="6324600"/>
            <a:ext cx="54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Proposed Basic Site Configuration: SDN-SF rack</a:t>
            </a:r>
          </a:p>
        </p:txBody>
      </p:sp>
    </p:spTree>
    <p:extLst>
      <p:ext uri="{BB962C8B-B14F-4D97-AF65-F5344CB8AC3E}">
        <p14:creationId xmlns:p14="http://schemas.microsoft.com/office/powerpoint/2010/main" val="109072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643516" y="1321811"/>
            <a:ext cx="0" cy="1490366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2797891" y="2926987"/>
            <a:ext cx="3365344" cy="0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1338885" y="2896251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2515269" y="1351456"/>
            <a:ext cx="0" cy="1490366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2481886" y="3002202"/>
            <a:ext cx="1752600" cy="643354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2672386" y="2054997"/>
            <a:ext cx="1371599" cy="786825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806388" y="651626"/>
            <a:ext cx="1371600" cy="838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9047" y="415480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ong-haul connection emulation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8258" y="3548297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19684" y="2520693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977685" y="2949466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V="1">
            <a:off x="4868738" y="3094663"/>
            <a:ext cx="1562100" cy="567154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5171294" y="1981853"/>
            <a:ext cx="1219201" cy="838200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3701085" y="1489826"/>
            <a:ext cx="1600200" cy="876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OC192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emulator</a:t>
            </a:r>
          </a:p>
        </p:txBody>
      </p:sp>
      <p:sp>
        <p:nvSpPr>
          <p:cNvPr id="57" name="Oval 62"/>
          <p:cNvSpPr>
            <a:spLocks noChangeArrowheads="1"/>
          </p:cNvSpPr>
          <p:nvPr/>
        </p:nvSpPr>
        <p:spPr bwMode="auto">
          <a:xfrm>
            <a:off x="3701085" y="3201051"/>
            <a:ext cx="1600200" cy="990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10GigE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emulator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1390" y="556643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</a:t>
            </a:r>
          </a:p>
          <a:p>
            <a:r>
              <a:rPr lang="en-US" dirty="0" smtClean="0"/>
              <a:t>host</a:t>
            </a:r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1939521" y="2471707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5462196" y="5015889"/>
            <a:ext cx="1327898" cy="11092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/>
              <a:t>Cisco</a:t>
            </a:r>
          </a:p>
          <a:p>
            <a:pPr algn="ctr" eaLnBrk="1" hangingPunct="1"/>
            <a:r>
              <a:rPr lang="en-US" sz="2000" b="1" dirty="0" smtClean="0"/>
              <a:t>3064</a:t>
            </a:r>
            <a:endParaRPr lang="en-US" sz="2000" b="1" dirty="0"/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7190815" y="5015889"/>
            <a:ext cx="1339103" cy="110924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/>
              <a:t>HP</a:t>
            </a:r>
          </a:p>
          <a:p>
            <a:pPr algn="ctr" eaLnBrk="1" hangingPunct="1"/>
            <a:r>
              <a:rPr lang="en-US" sz="2000" b="1" dirty="0" smtClean="0"/>
              <a:t>5406zl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10783" y="4597850"/>
            <a:ext cx="270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 err="1" smtClean="0"/>
              <a:t>OpenFlow</a:t>
            </a:r>
            <a:r>
              <a:rPr lang="en-US" dirty="0" smtClean="0"/>
              <a:t> switches</a:t>
            </a: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973638" y="2471706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7663484" y="2520693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1085" y="621981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</a:t>
            </a:r>
          </a:p>
          <a:p>
            <a:r>
              <a:rPr lang="en-US" dirty="0" smtClean="0"/>
              <a:t>host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835" y="3551461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5934635" y="621981"/>
            <a:ext cx="1371600" cy="838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8592" y="4597850"/>
            <a:ext cx="3358185" cy="1527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"/>
          <p:cNvSpPr>
            <a:spLocks noGrp="1" noChangeArrowheads="1"/>
          </p:cNvSpPr>
          <p:nvPr>
            <p:ph type="title"/>
          </p:nvPr>
        </p:nvSpPr>
        <p:spPr>
          <a:xfrm>
            <a:off x="595544" y="31072"/>
            <a:ext cx="8153400" cy="45890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ORNL SDN Current Testbed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8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39770" y="3851957"/>
            <a:ext cx="2124503" cy="16327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1955513" y="2721655"/>
            <a:ext cx="2008760" cy="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95902" y="76200"/>
            <a:ext cx="8736098" cy="91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  <a:ea typeface="ＭＳ Ｐゴシック" pitchFamily="80" charset="-128"/>
              </a:rPr>
              <a:t>Remote controller performance tests: Cisco 3064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b="1" dirty="0" smtClean="0">
                <a:latin typeface="+mn-lt"/>
                <a:ea typeface="ＭＳ Ｐゴシック" pitchFamily="80" charset="-128"/>
              </a:rPr>
              <a:t>performance app + REST interface +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controller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2514519" y="1032292"/>
            <a:ext cx="1345028" cy="119743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2797495" y="4611622"/>
            <a:ext cx="1345028" cy="1006927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635860" y="1780040"/>
            <a:ext cx="1345028" cy="1086239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610485" y="3623357"/>
            <a:ext cx="1345028" cy="106316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4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116673" y="2721655"/>
            <a:ext cx="1529936" cy="63862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3964273" y="3439201"/>
            <a:ext cx="1769422" cy="50256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>
            <a:off x="5733695" y="3599769"/>
            <a:ext cx="1739903" cy="555171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 flipV="1">
            <a:off x="5828972" y="2700572"/>
            <a:ext cx="2006931" cy="31620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6111" y="4027422"/>
            <a:ext cx="1193776" cy="605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9740" y="1832652"/>
            <a:ext cx="1193776" cy="605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r>
              <a:rPr lang="en-US" dirty="0" smtClean="0">
                <a:solidFill>
                  <a:schemeClr val="tx1"/>
                </a:solidFill>
              </a:rPr>
              <a:t> 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39770" y="2132917"/>
            <a:ext cx="674749" cy="2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6" idx="1"/>
          </p:cNvCxnSpPr>
          <p:nvPr/>
        </p:nvCxnSpPr>
        <p:spPr>
          <a:xfrm>
            <a:off x="1879887" y="4349456"/>
            <a:ext cx="1168058" cy="425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6" idx="0"/>
          </p:cNvCxnSpPr>
          <p:nvPr/>
        </p:nvCxnSpPr>
        <p:spPr>
          <a:xfrm flipH="1">
            <a:off x="3470009" y="4210666"/>
            <a:ext cx="389538" cy="47585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0" idx="1"/>
          </p:cNvCxnSpPr>
          <p:nvPr/>
        </p:nvCxnSpPr>
        <p:spPr>
          <a:xfrm>
            <a:off x="3187033" y="2240608"/>
            <a:ext cx="322284" cy="23858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90145" y="1526946"/>
            <a:ext cx="1193776" cy="605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odl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73121" y="4686525"/>
            <a:ext cx="1193776" cy="605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odl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4637222" y="4734989"/>
            <a:ext cx="1345028" cy="13607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7473598" y="4768553"/>
            <a:ext cx="1345028" cy="12935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712911" y="5415346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perf</a:t>
            </a:r>
            <a:r>
              <a:rPr lang="en-US" dirty="0" smtClean="0">
                <a:solidFill>
                  <a:schemeClr val="tx1"/>
                </a:solidFill>
              </a:rPr>
              <a:t>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549224" y="5456168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19600" y="4544606"/>
            <a:ext cx="4648200" cy="1678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5906687" y="5584107"/>
            <a:ext cx="1642537" cy="262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563951" y="1917442"/>
            <a:ext cx="459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Emulated long-haul </a:t>
            </a:r>
            <a:r>
              <a:rPr lang="en-US" b="1" dirty="0"/>
              <a:t>path</a:t>
            </a:r>
            <a:r>
              <a:rPr lang="en-US" b="1" dirty="0" smtClean="0"/>
              <a:t>: 0-800ms </a:t>
            </a:r>
            <a:r>
              <a:rPr lang="en-US" b="1" dirty="0" err="1" smtClean="0"/>
              <a:t>rtt</a:t>
            </a:r>
            <a:endParaRPr lang="en-US" b="1" dirty="0" smtClean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096000" y="3349398"/>
            <a:ext cx="1739903" cy="555171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V="1">
            <a:off x="5981372" y="3015482"/>
            <a:ext cx="2006931" cy="31620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3970228" y="2901098"/>
            <a:ext cx="1529936" cy="638626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 flipV="1">
            <a:off x="3996930" y="3586978"/>
            <a:ext cx="1769422" cy="50256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364247" y="2378755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Cisco</a:t>
            </a:r>
          </a:p>
          <a:p>
            <a:pPr algn="ctr" eaLnBrk="1" hangingPunct="1"/>
            <a:r>
              <a:rPr lang="en-US" b="1" dirty="0" smtClean="0"/>
              <a:t>3064</a:t>
            </a:r>
            <a:endParaRPr lang="en-US" b="1" dirty="0"/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364247" y="3530826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Cisco</a:t>
            </a:r>
          </a:p>
          <a:p>
            <a:pPr algn="ctr" eaLnBrk="1" hangingPunct="1"/>
            <a:r>
              <a:rPr lang="en-US" b="1" dirty="0" smtClean="0"/>
              <a:t>3064</a:t>
            </a:r>
            <a:endParaRPr lang="en-US" b="1" dirty="0"/>
          </a:p>
        </p:txBody>
      </p:sp>
      <p:sp>
        <p:nvSpPr>
          <p:cNvPr id="39" name="Oval 62"/>
          <p:cNvSpPr>
            <a:spLocks noChangeArrowheads="1"/>
          </p:cNvSpPr>
          <p:nvPr/>
        </p:nvSpPr>
        <p:spPr bwMode="auto">
          <a:xfrm>
            <a:off x="4998910" y="2866279"/>
            <a:ext cx="1512125" cy="1002005"/>
          </a:xfrm>
          <a:prstGeom prst="ellipse">
            <a:avLst/>
          </a:prstGeom>
          <a:solidFill>
            <a:srgbClr val="86CD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e300 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10GE-OC192</a:t>
            </a:r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7099358" y="2536079"/>
            <a:ext cx="1347850" cy="660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  <p:sp>
        <p:nvSpPr>
          <p:cNvPr id="41" name="Oval 62"/>
          <p:cNvSpPr>
            <a:spLocks noChangeArrowheads="1"/>
          </p:cNvSpPr>
          <p:nvPr/>
        </p:nvSpPr>
        <p:spPr bwMode="auto">
          <a:xfrm>
            <a:off x="7099358" y="3673636"/>
            <a:ext cx="1347850" cy="660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</p:spTree>
    <p:extLst>
      <p:ext uri="{BB962C8B-B14F-4D97-AF65-F5344CB8AC3E}">
        <p14:creationId xmlns:p14="http://schemas.microsoft.com/office/powerpoint/2010/main" val="24714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484748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OpenDaylight</a:t>
            </a:r>
            <a:r>
              <a:rPr lang="en-US" sz="2800" b="1" dirty="0" smtClean="0"/>
              <a:t> – Hydrogen</a:t>
            </a:r>
            <a:endParaRPr lang="en-US" sz="2800" b="1" dirty="0"/>
          </a:p>
        </p:txBody>
      </p:sp>
      <p:pic>
        <p:nvPicPr>
          <p:cNvPr id="6146" name="Picture 2" descr="C:\StevePoole\tasks\quarterly\2014\july2014\OpenDaylight-feynma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8534400" cy="57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6319918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Currently testing: Lithium and Floodlight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95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272" y="914400"/>
            <a:ext cx="2818214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15799" y="215649"/>
            <a:ext cx="525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Emulation </a:t>
            </a:r>
            <a:r>
              <a:rPr lang="en-US" sz="2800" dirty="0" err="1" smtClean="0"/>
              <a:t>Testbed</a:t>
            </a:r>
            <a:r>
              <a:rPr lang="en-US" sz="2800" dirty="0" smtClean="0"/>
              <a:t> Configuration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1775" y="1719359"/>
            <a:ext cx="1541928" cy="946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4" y="1156783"/>
            <a:ext cx="726655" cy="11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638228" y="4361823"/>
            <a:ext cx="587758" cy="10572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mputr1"/>
          <p:cNvSpPr>
            <a:spLocks noEditPoints="1" noChangeArrowheads="1"/>
          </p:cNvSpPr>
          <p:nvPr/>
        </p:nvSpPr>
        <p:spPr bwMode="auto">
          <a:xfrm>
            <a:off x="6266586" y="2540387"/>
            <a:ext cx="904875" cy="904875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15868" y="215649"/>
            <a:ext cx="2818214" cy="166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5248933" y="371263"/>
            <a:ext cx="1541928" cy="1012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4" y="216813"/>
            <a:ext cx="726655" cy="11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063" y="4184468"/>
            <a:ext cx="2818214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1606411" y="4361823"/>
            <a:ext cx="1541928" cy="8959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04252" y="2387034"/>
            <a:ext cx="2818214" cy="1680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4534306" y="2516606"/>
            <a:ext cx="1541928" cy="1038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10912" y="5004261"/>
            <a:ext cx="2208111" cy="1244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4708885" y="5124815"/>
            <a:ext cx="1541928" cy="9828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Atlanta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loopback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ower"/>
          <p:cNvSpPr>
            <a:spLocks noEditPoints="1" noChangeArrowheads="1"/>
          </p:cNvSpPr>
          <p:nvPr/>
        </p:nvSpPr>
        <p:spPr bwMode="auto">
          <a:xfrm>
            <a:off x="790628" y="4514223"/>
            <a:ext cx="587758" cy="10572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eft-Right Arrow 33"/>
          <p:cNvSpPr/>
          <p:nvPr/>
        </p:nvSpPr>
        <p:spPr>
          <a:xfrm rot="19054356">
            <a:off x="3057549" y="4019939"/>
            <a:ext cx="1829941" cy="42428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438351">
            <a:off x="3086287" y="1429405"/>
            <a:ext cx="2194910" cy="38121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 rot="1524989">
            <a:off x="3051073" y="2455980"/>
            <a:ext cx="1594772" cy="437755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Left-Right Arrow 36"/>
          <p:cNvSpPr/>
          <p:nvPr/>
        </p:nvSpPr>
        <p:spPr>
          <a:xfrm rot="16200000">
            <a:off x="5047622" y="1774647"/>
            <a:ext cx="1104374" cy="427105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99240" y="4037169"/>
            <a:ext cx="205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2*100 </a:t>
            </a:r>
            <a:r>
              <a:rPr lang="en-US" sz="2800" dirty="0" err="1" smtClean="0"/>
              <a:t>Gbps</a:t>
            </a:r>
            <a:endParaRPr lang="en-US" sz="2800" dirty="0" smtClean="0"/>
          </a:p>
          <a:p>
            <a:r>
              <a:rPr lang="en-US" sz="2800" dirty="0" err="1" smtClean="0"/>
              <a:t>Ciena</a:t>
            </a:r>
            <a:r>
              <a:rPr lang="en-US" sz="2800" dirty="0" smtClean="0"/>
              <a:t> SDN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5929" y="912793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ANL - APS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6607" y="1343680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NL - NSLS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0628" y="5554389"/>
            <a:ext cx="249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LANL – IO/File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70996" y="3544293"/>
            <a:ext cx="205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ORNL – N/W</a:t>
            </a:r>
          </a:p>
        </p:txBody>
      </p:sp>
      <p:sp>
        <p:nvSpPr>
          <p:cNvPr id="44" name="Left-Right Arrow 43"/>
          <p:cNvSpPr/>
          <p:nvPr/>
        </p:nvSpPr>
        <p:spPr>
          <a:xfrm rot="16200000">
            <a:off x="4300869" y="4120413"/>
            <a:ext cx="1561817" cy="446984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2*100G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2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9144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SDN components</a:t>
            </a:r>
          </a:p>
          <a:p>
            <a:pPr lvl="1"/>
            <a:r>
              <a:rPr lang="en-US" sz="2000" b="1" dirty="0" smtClean="0"/>
              <a:t>1.1 Switches: Cisco 3064, HP 5604zl, Cumulus </a:t>
            </a:r>
            <a:r>
              <a:rPr lang="en-US" sz="2000" b="1" dirty="0" err="1" smtClean="0"/>
              <a:t>linux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qunata</a:t>
            </a:r>
            <a:endParaRPr lang="en-US" sz="2000" b="1" dirty="0"/>
          </a:p>
          <a:p>
            <a:pPr lvl="1"/>
            <a:r>
              <a:rPr lang="en-US" sz="2000" b="1" dirty="0" smtClean="0"/>
              <a:t>1.2 Controllers: </a:t>
            </a:r>
            <a:r>
              <a:rPr lang="en-US" sz="2000" b="1" dirty="0" err="1" smtClean="0"/>
              <a:t>Opendaylight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dpct</a:t>
            </a:r>
            <a:endParaRPr lang="en-US" sz="2000" b="1" dirty="0"/>
          </a:p>
          <a:p>
            <a:pPr lvl="1"/>
            <a:r>
              <a:rPr lang="en-US" sz="2000" b="1" dirty="0" smtClean="0"/>
              <a:t>1.3 Northbound codes: python, curl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Host systems</a:t>
            </a:r>
            <a:endParaRPr lang="en-US" sz="2000" i="1" dirty="0"/>
          </a:p>
          <a:p>
            <a:pPr lvl="1"/>
            <a:r>
              <a:rPr lang="en-US" sz="2000" b="1" i="1" dirty="0" smtClean="0"/>
              <a:t>2.1</a:t>
            </a:r>
            <a:r>
              <a:rPr lang="en-US" sz="2000" b="1" dirty="0" smtClean="0"/>
              <a:t> Multi-core, multi-socket, multi-bus</a:t>
            </a:r>
          </a:p>
          <a:p>
            <a:pPr lvl="1"/>
            <a:r>
              <a:rPr lang="en-US" sz="2000" b="1" dirty="0" smtClean="0"/>
              <a:t>2.2 Suites of 10/40G NICs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Storage: Disks and File Systems</a:t>
            </a:r>
          </a:p>
          <a:p>
            <a:pPr lvl="1"/>
            <a:r>
              <a:rPr lang="en-US" sz="2000" b="1" dirty="0" smtClean="0"/>
              <a:t>3.1 ORNL storage; ANL</a:t>
            </a:r>
            <a:endParaRPr lang="en-US" sz="2000" i="1" dirty="0" smtClean="0"/>
          </a:p>
          <a:p>
            <a:pPr lvl="1"/>
            <a:r>
              <a:rPr lang="en-US" sz="2000" b="1" dirty="0" smtClean="0"/>
              <a:t>3.2 File systems: </a:t>
            </a:r>
            <a:r>
              <a:rPr lang="en-US" sz="2000" b="1" dirty="0" err="1" smtClean="0"/>
              <a:t>Lustre</a:t>
            </a:r>
            <a:r>
              <a:rPr lang="en-US" sz="2000" b="1" dirty="0" smtClean="0"/>
              <a:t> at ORNL and GPFS at ANL</a:t>
            </a:r>
            <a:endParaRPr lang="en-US" sz="20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Network Connections</a:t>
            </a:r>
          </a:p>
          <a:p>
            <a:pPr lvl="1"/>
            <a:r>
              <a:rPr lang="en-US" sz="2000" b="1" dirty="0" smtClean="0"/>
              <a:t>4.1 LAN10/40G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Ethernet, all-optical switching, IB (QDR, FDR)</a:t>
            </a:r>
          </a:p>
          <a:p>
            <a:pPr lvl="1"/>
            <a:r>
              <a:rPr lang="en-US" sz="2000" b="1" dirty="0" smtClean="0"/>
              <a:t>4.2 Long-Haul</a:t>
            </a:r>
            <a:endParaRPr lang="en-US" sz="2000" i="1" dirty="0" smtClean="0"/>
          </a:p>
          <a:p>
            <a:pPr lvl="2"/>
            <a:r>
              <a:rPr lang="en-US" sz="2000" b="1" dirty="0" smtClean="0"/>
              <a:t>ORNL-ANL 100G connections</a:t>
            </a:r>
          </a:p>
          <a:p>
            <a:pPr lvl="2"/>
            <a:r>
              <a:rPr lang="en-US" sz="2000" b="1" dirty="0" err="1" smtClean="0"/>
              <a:t>ESnet</a:t>
            </a:r>
            <a:r>
              <a:rPr lang="en-US" sz="2000" b="1" dirty="0" smtClean="0"/>
              <a:t> and ANI  network connections</a:t>
            </a:r>
          </a:p>
          <a:p>
            <a:pPr lvl="2"/>
            <a:r>
              <a:rPr lang="en-US" sz="2000" b="1" dirty="0" smtClean="0"/>
              <a:t>ORNL ANUE Emulators</a:t>
            </a:r>
          </a:p>
          <a:p>
            <a:pPr lvl="2"/>
            <a:r>
              <a:rPr lang="en-US" sz="2000" b="1" dirty="0" smtClean="0"/>
              <a:t>10/40G IB WAN accelerators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Testbed</a:t>
            </a:r>
            <a:r>
              <a:rPr lang="en-US" sz="2400" b="1" dirty="0" smtClean="0"/>
              <a:t> – Leveraged from DOD-ESSC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878958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Description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SDF-SF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SDN for Science Flows</a:t>
            </a:r>
            <a:endParaRPr lang="en-US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DOE Science Scenarios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Solution Technology Ingredients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SDN Technologies: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Controllers and north bound software </a:t>
            </a:r>
            <a:endParaRPr lang="en-US" sz="2000" i="1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Application integration and APIs</a:t>
            </a:r>
            <a:endParaRPr lang="en-US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Pilot Testbed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Experimentation and Analysis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Phased deployment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ORNL Preliminary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d</a:t>
            </a:r>
            <a:r>
              <a:rPr lang="en-US" sz="2000" b="1" dirty="0" err="1" smtClean="0"/>
              <a:t>pctl</a:t>
            </a:r>
            <a:r>
              <a:rPr lang="en-US" sz="2000" b="1" dirty="0" smtClean="0"/>
              <a:t> and ODL for Path </a:t>
            </a:r>
            <a:r>
              <a:rPr lang="en-US" sz="2000" b="1" dirty="0"/>
              <a:t>S</a:t>
            </a:r>
            <a:r>
              <a:rPr lang="en-US" sz="2000" b="1" dirty="0" smtClean="0"/>
              <a:t>witching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Lustre</a:t>
            </a:r>
            <a:r>
              <a:rPr lang="en-US" sz="2000" b="1" dirty="0" smtClean="0"/>
              <a:t> WAN Transfers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Impulse Response </a:t>
            </a:r>
            <a:r>
              <a:rPr lang="en-US" sz="2000" b="1" dirty="0" smtClean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r>
              <a:rPr lang="en-US" sz="2000" b="1" dirty="0" smtClean="0"/>
              <a:t>Individual Presentations from ANL, BNL and LANL</a:t>
            </a:r>
          </a:p>
          <a:p>
            <a:pPr lvl="1"/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4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086600" cy="5257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Project Overview:</a:t>
            </a:r>
          </a:p>
          <a:p>
            <a:pPr algn="l"/>
            <a:endParaRPr lang="en-US" sz="11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Overall Goal: </a:t>
            </a:r>
          </a:p>
          <a:p>
            <a:pPr lvl="1" algn="l"/>
            <a:r>
              <a:rPr lang="en-US" sz="1800" b="1" dirty="0" smtClean="0">
                <a:solidFill>
                  <a:schemeClr val="tx1"/>
                </a:solidFill>
              </a:rPr>
              <a:t>Develop SDN/SDI technologies to support DOE science application across sites over wide-area networks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Duration: FY16-FY18</a:t>
            </a: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Collaboration: Four National Laboratories</a:t>
            </a:r>
          </a:p>
          <a:p>
            <a:pPr lvl="2" algn="l"/>
            <a:r>
              <a:rPr lang="en-US" sz="1600" b="1" dirty="0" smtClean="0">
                <a:solidFill>
                  <a:schemeClr val="tx1"/>
                </a:solidFill>
              </a:rPr>
              <a:t>ORNL (Lead): </a:t>
            </a:r>
            <a:r>
              <a:rPr lang="en-US" sz="1600" b="1" dirty="0" err="1" smtClean="0">
                <a:solidFill>
                  <a:schemeClr val="tx1"/>
                </a:solidFill>
              </a:rPr>
              <a:t>Nagi</a:t>
            </a:r>
            <a:r>
              <a:rPr lang="en-US" sz="1600" b="1" dirty="0" smtClean="0">
                <a:solidFill>
                  <a:schemeClr val="tx1"/>
                </a:solidFill>
              </a:rPr>
              <a:t> Rao, Satya Sen, Susan Hicks, Qiang Liu (post-doc)</a:t>
            </a:r>
          </a:p>
          <a:p>
            <a:pPr lvl="2" algn="l"/>
            <a:r>
              <a:rPr lang="en-US" sz="1600" b="1" dirty="0" smtClean="0">
                <a:solidFill>
                  <a:schemeClr val="tx1"/>
                </a:solidFill>
              </a:rPr>
              <a:t>ANL: Raj </a:t>
            </a:r>
            <a:r>
              <a:rPr lang="en-US" sz="1600" b="1" dirty="0" err="1" smtClean="0">
                <a:solidFill>
                  <a:schemeClr val="tx1"/>
                </a:solidFill>
              </a:rPr>
              <a:t>Kettimuthu</a:t>
            </a:r>
            <a:r>
              <a:rPr lang="en-US" sz="1600" b="1" dirty="0" smtClean="0">
                <a:solidFill>
                  <a:schemeClr val="tx1"/>
                </a:solidFill>
              </a:rPr>
              <a:t>, Ian Foster</a:t>
            </a:r>
          </a:p>
          <a:p>
            <a:pPr lvl="2" algn="l"/>
            <a:r>
              <a:rPr lang="en-US" sz="1600" b="1" dirty="0" smtClean="0">
                <a:solidFill>
                  <a:schemeClr val="tx1"/>
                </a:solidFill>
              </a:rPr>
              <a:t>BNL: </a:t>
            </a:r>
            <a:r>
              <a:rPr lang="en-US" sz="1600" b="1" dirty="0" err="1" smtClean="0">
                <a:solidFill>
                  <a:schemeClr val="tx1"/>
                </a:solidFill>
              </a:rPr>
              <a:t>Dantong</a:t>
            </a:r>
            <a:r>
              <a:rPr lang="en-US" sz="1600" b="1" dirty="0" smtClean="0">
                <a:solidFill>
                  <a:schemeClr val="tx1"/>
                </a:solidFill>
              </a:rPr>
              <a:t> Yu, Dimitri </a:t>
            </a:r>
            <a:r>
              <a:rPr lang="en-US" sz="1600" b="1" dirty="0" err="1" smtClean="0">
                <a:solidFill>
                  <a:schemeClr val="tx1"/>
                </a:solidFill>
              </a:rPr>
              <a:t>Katramatos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pPr lvl="2" algn="l"/>
            <a:r>
              <a:rPr lang="en-US" sz="1600" b="1" dirty="0" smtClean="0">
                <a:solidFill>
                  <a:schemeClr val="tx1"/>
                </a:solidFill>
              </a:rPr>
              <a:t>LANL: Brad Settlemyer</a:t>
            </a:r>
          </a:p>
          <a:p>
            <a:pPr lvl="1" algn="l"/>
            <a:r>
              <a:rPr lang="en-US" sz="1800" b="1" dirty="0" smtClean="0">
                <a:solidFill>
                  <a:schemeClr val="tx1"/>
                </a:solidFill>
              </a:rPr>
              <a:t>No-Cost Collaborations</a:t>
            </a:r>
          </a:p>
          <a:p>
            <a:pPr lvl="2" algn="l"/>
            <a:r>
              <a:rPr lang="en-US" sz="1600" b="1" dirty="0" err="1" smtClean="0">
                <a:solidFill>
                  <a:schemeClr val="tx1"/>
                </a:solidFill>
              </a:rPr>
              <a:t>ESnet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</a:rPr>
              <a:t>Inder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Monga</a:t>
            </a:r>
            <a:r>
              <a:rPr lang="en-US" sz="1600" b="1" dirty="0" smtClean="0">
                <a:solidFill>
                  <a:schemeClr val="tx1"/>
                </a:solidFill>
              </a:rPr>
              <a:t>, Chin Guok</a:t>
            </a:r>
          </a:p>
          <a:p>
            <a:pPr lvl="2" algn="l"/>
            <a:r>
              <a:rPr lang="en-US" sz="1600" b="1" dirty="0" smtClean="0">
                <a:solidFill>
                  <a:schemeClr val="tx1"/>
                </a:solidFill>
              </a:rPr>
              <a:t>Cisco Systems: Steven Carter</a:t>
            </a:r>
          </a:p>
          <a:p>
            <a:pPr lvl="2" algn="l"/>
            <a:r>
              <a:rPr lang="en-US" sz="1600" b="1" dirty="0" err="1" smtClean="0">
                <a:solidFill>
                  <a:schemeClr val="tx1"/>
                </a:solidFill>
              </a:rPr>
              <a:t>Ciena</a:t>
            </a:r>
            <a:r>
              <a:rPr lang="en-US" sz="1600" b="1" dirty="0" smtClean="0">
                <a:solidFill>
                  <a:schemeClr val="tx1"/>
                </a:solidFill>
              </a:rPr>
              <a:t>: someone in place of Jim Archuleta</a:t>
            </a:r>
          </a:p>
          <a:p>
            <a:pPr lvl="2" algn="l"/>
            <a:endParaRPr lang="en-US" sz="12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800" b="1" dirty="0">
                <a:solidFill>
                  <a:schemeClr val="tx1"/>
                </a:solidFill>
              </a:rPr>
              <a:t>https://sites.google.com/site/sdnsfproject/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1" algn="l"/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7825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SDN-SF: Software Defined Network Science Flows</a:t>
            </a:r>
          </a:p>
          <a:p>
            <a:r>
              <a:rPr lang="en-US" sz="2000" b="1" dirty="0" smtClean="0"/>
              <a:t>ORNL FWP No. ERKJ302 </a:t>
            </a:r>
          </a:p>
        </p:txBody>
      </p:sp>
    </p:spTree>
    <p:extLst>
      <p:ext uri="{BB962C8B-B14F-4D97-AF65-F5344CB8AC3E}">
        <p14:creationId xmlns:p14="http://schemas.microsoft.com/office/powerpoint/2010/main" val="41343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798048" y="1835415"/>
            <a:ext cx="2955052" cy="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29077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a typeface="ＭＳ Ｐゴシック" pitchFamily="80" charset="-128"/>
              </a:rPr>
              <a:t>dpctl</a:t>
            </a:r>
            <a:r>
              <a:rPr lang="en-US" sz="2400" b="1" dirty="0" smtClean="0">
                <a:ea typeface="ＭＳ Ｐゴシック" pitchFamily="80" charset="-128"/>
              </a:rPr>
              <a:t> controller</a:t>
            </a:r>
            <a:br>
              <a:rPr lang="en-US" sz="2400" b="1" dirty="0" smtClean="0">
                <a:ea typeface="ＭＳ Ｐゴシック" pitchFamily="80" charset="-128"/>
              </a:rPr>
            </a:br>
            <a:endParaRPr lang="en-US" sz="2400" b="1" dirty="0" smtClean="0">
              <a:ea typeface="ＭＳ Ｐゴシック" pitchFamily="80" charset="-128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714500" y="938471"/>
            <a:ext cx="1756062" cy="2268544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219700" y="1496189"/>
            <a:ext cx="1905000" cy="149514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1851456" y="2363749"/>
            <a:ext cx="1482147" cy="636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pctl</a:t>
            </a:r>
            <a:r>
              <a:rPr lang="en-US" dirty="0" smtClean="0">
                <a:solidFill>
                  <a:schemeClr val="tx1"/>
                </a:solidFill>
              </a:rPr>
              <a:t> 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333604" y="2682221"/>
            <a:ext cx="2122130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851457" y="1680855"/>
            <a:ext cx="1482147" cy="618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8100" y="28066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24300" y="13115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10GigE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9554" y="3429000"/>
            <a:ext cx="8475846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perf</a:t>
            </a:r>
            <a:r>
              <a:rPr lang="en-US" dirty="0" smtClean="0"/>
              <a:t>-app:  bash script with </a:t>
            </a:r>
            <a:r>
              <a:rPr lang="en-US" dirty="0" err="1" smtClean="0"/>
              <a:t>dpctl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connection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latency exceeds threshold, uses </a:t>
            </a:r>
            <a:r>
              <a:rPr lang="en-US" dirty="0" err="1" smtClean="0"/>
              <a:t>api</a:t>
            </a:r>
            <a:r>
              <a:rPr lang="en-US" dirty="0" smtClean="0"/>
              <a:t> to install flows to restore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dirty="0" smtClean="0"/>
              <a:t>Advantages:  i) small code easier to analyze and authenticate</a:t>
            </a:r>
          </a:p>
          <a:p>
            <a:r>
              <a:rPr lang="en-US" dirty="0"/>
              <a:t>	 </a:t>
            </a:r>
            <a:r>
              <a:rPr lang="en-US" dirty="0" smtClean="0"/>
              <a:t>     ii) promising for science flows – few high-performance flows </a:t>
            </a:r>
          </a:p>
          <a:p>
            <a:r>
              <a:rPr lang="en-US" dirty="0"/>
              <a:t>	</a:t>
            </a:r>
            <a:r>
              <a:rPr lang="en-US" dirty="0" smtClean="0"/>
              <a:t>      iii) one </a:t>
            </a:r>
            <a:r>
              <a:rPr lang="en-US" dirty="0" err="1" smtClean="0"/>
              <a:t>openflow</a:t>
            </a:r>
            <a:r>
              <a:rPr lang="en-US" dirty="0" smtClean="0"/>
              <a:t> connection to secure – easier to justify to sites</a:t>
            </a:r>
          </a:p>
          <a:p>
            <a:endParaRPr lang="en-US" sz="1200" dirty="0"/>
          </a:p>
          <a:p>
            <a:r>
              <a:rPr lang="en-US" dirty="0" smtClean="0"/>
              <a:t>Publication:</a:t>
            </a:r>
          </a:p>
          <a:p>
            <a:pPr lvl="0"/>
            <a:r>
              <a:rPr lang="en-US" sz="1600" dirty="0"/>
              <a:t>N. S. V. Rao, Performance Comparison of SDN Solutions for Switching Dedicated Long-Haul </a:t>
            </a:r>
            <a:r>
              <a:rPr lang="en-US" sz="1600" dirty="0" smtClean="0"/>
              <a:t>Connections, </a:t>
            </a:r>
            <a:r>
              <a:rPr lang="en-US" sz="1600" dirty="0"/>
              <a:t>The International Symposium on Advances in Software Defined Networking and Network Functions Virtualization, February 21 - 25, 2016 - Lisbon, </a:t>
            </a:r>
            <a:r>
              <a:rPr lang="en-US" sz="1600" dirty="0" smtClean="0"/>
              <a:t>Portugal.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3112356" y="3786134"/>
            <a:ext cx="2577187" cy="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  <a:ea typeface="ＭＳ Ｐゴシック" pitchFamily="80" charset="-128"/>
              </a:rPr>
              <a:t>P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erformance app + REST interface +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controller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746851" y="762000"/>
            <a:ext cx="2288554" cy="175532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1371600" y="2348333"/>
            <a:ext cx="1740756" cy="199649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665482" y="2929296"/>
            <a:ext cx="2006656" cy="14800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1524000" y="3349642"/>
            <a:ext cx="131486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838866" y="1992217"/>
            <a:ext cx="1329368" cy="6677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0" idx="0"/>
          </p:cNvCxnSpPr>
          <p:nvPr/>
        </p:nvCxnSpPr>
        <p:spPr>
          <a:xfrm>
            <a:off x="5486400" y="1992216"/>
            <a:ext cx="1182410" cy="937080"/>
          </a:xfrm>
          <a:prstGeom prst="straightConnector1">
            <a:avLst/>
          </a:prstGeom>
          <a:ln w="38100">
            <a:solidFill>
              <a:srgbClr val="A5002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68234" y="1075097"/>
            <a:ext cx="1445787" cy="1215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odl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http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24000" y="2505543"/>
            <a:ext cx="1472614" cy="6059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22906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52927" y="33576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10GigE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98158" y="1921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0212" y="4495800"/>
            <a:ext cx="8681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perf</a:t>
            </a:r>
            <a:r>
              <a:rPr lang="en-US" dirty="0" smtClean="0"/>
              <a:t>-app:  bash script with python REST </a:t>
            </a:r>
            <a:r>
              <a:rPr lang="en-US" dirty="0" err="1" smtClean="0"/>
              <a:t>api</a:t>
            </a:r>
            <a:r>
              <a:rPr lang="en-US" dirty="0" smtClean="0"/>
              <a:t>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connection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latency exceeds threshold, uses REST </a:t>
            </a:r>
            <a:r>
              <a:rPr lang="en-US" dirty="0" err="1" smtClean="0"/>
              <a:t>api</a:t>
            </a:r>
            <a:r>
              <a:rPr lang="en-US" dirty="0" smtClean="0"/>
              <a:t> to send flows to </a:t>
            </a:r>
            <a:r>
              <a:rPr lang="en-US" dirty="0" err="1" smtClean="0"/>
              <a:t>odl</a:t>
            </a:r>
            <a:r>
              <a:rPr lang="en-US" dirty="0" smtClean="0"/>
              <a:t> http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odl</a:t>
            </a:r>
            <a:r>
              <a:rPr lang="en-US" dirty="0" smtClean="0"/>
              <a:t> on remote server installs flows onto the switch</a:t>
            </a:r>
          </a:p>
          <a:p>
            <a:r>
              <a:rPr lang="en-US" dirty="0" smtClean="0"/>
              <a:t>Disadvantages: i) complicated code: bash, python, REST, http – hard to analyze</a:t>
            </a:r>
          </a:p>
          <a:p>
            <a:r>
              <a:rPr lang="en-US" dirty="0"/>
              <a:t>	</a:t>
            </a:r>
            <a:r>
              <a:rPr lang="en-US" dirty="0" smtClean="0"/>
              <a:t>           ii) need to secure http connection and webserver inside </a:t>
            </a:r>
            <a:r>
              <a:rPr lang="en-US" dirty="0" err="1" smtClean="0"/>
              <a:t>odl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4"/>
          <p:cNvSpPr>
            <a:spLocks noChangeShapeType="1"/>
          </p:cNvSpPr>
          <p:nvPr/>
        </p:nvSpPr>
        <p:spPr bwMode="auto">
          <a:xfrm flipV="1">
            <a:off x="3586167" y="1928586"/>
            <a:ext cx="0" cy="1146628"/>
          </a:xfrm>
          <a:prstGeom prst="line">
            <a:avLst/>
          </a:prstGeom>
          <a:noFill/>
          <a:ln w="127000">
            <a:solidFill>
              <a:srgbClr val="92D05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 flipV="1">
            <a:off x="1853023" y="3075214"/>
            <a:ext cx="1786163" cy="603321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853023" y="1333499"/>
            <a:ext cx="1837870" cy="595087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39712" y="95552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  <a:ea typeface="ＭＳ Ｐゴシック" pitchFamily="80" charset="-128"/>
              </a:rPr>
              <a:t>Configuration A: Controller performance tests: HP 5406zl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dpctl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– custom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controller+app</a:t>
            </a:r>
            <a:endParaRPr lang="en-US" sz="2400" b="1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5443" y="3072565"/>
            <a:ext cx="433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</a:t>
            </a:r>
            <a:r>
              <a:rPr lang="en-US" sz="1600" b="1" dirty="0" smtClean="0"/>
              <a:t>imulated </a:t>
            </a:r>
            <a:r>
              <a:rPr lang="en-US" sz="1600" b="1" dirty="0"/>
              <a:t>degraded path</a:t>
            </a:r>
            <a:r>
              <a:rPr lang="en-US" sz="1600" b="1" dirty="0" smtClean="0"/>
              <a:t>:</a:t>
            </a:r>
          </a:p>
          <a:p>
            <a:pPr lvl="1"/>
            <a:r>
              <a:rPr lang="en-US" sz="1600" b="1" dirty="0"/>
              <a:t>l</a:t>
            </a:r>
            <a:r>
              <a:rPr lang="en-US" sz="1600" b="1" dirty="0" smtClean="0"/>
              <a:t>ong-haul </a:t>
            </a:r>
            <a:r>
              <a:rPr lang="en-US" sz="1600" b="1" dirty="0"/>
              <a:t>emulation</a:t>
            </a:r>
            <a:r>
              <a:rPr lang="en-US" sz="1600" b="1" dirty="0" smtClean="0"/>
              <a:t>: latency 30 </a:t>
            </a:r>
            <a:r>
              <a:rPr lang="en-US" sz="1600" b="1" dirty="0" err="1" smtClean="0"/>
              <a:t>ms</a:t>
            </a:r>
            <a:endParaRPr lang="en-US" sz="1600" b="1" dirty="0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798115" y="876298"/>
            <a:ext cx="1345028" cy="139518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dpctl</a:t>
            </a:r>
            <a:r>
              <a:rPr lang="en-US" b="1" dirty="0" smtClean="0">
                <a:solidFill>
                  <a:schemeClr val="bg1"/>
                </a:solidFill>
              </a:rPr>
              <a:t> app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98115" y="2846615"/>
            <a:ext cx="1345028" cy="12935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</a:p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pctl</a:t>
            </a:r>
            <a:r>
              <a:rPr lang="en-US" b="1" dirty="0" smtClean="0">
                <a:solidFill>
                  <a:schemeClr val="bg1"/>
                </a:solidFill>
              </a:rPr>
              <a:t> app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3843293" y="1928586"/>
            <a:ext cx="1529936" cy="638626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3690893" y="2646132"/>
            <a:ext cx="1769422" cy="50256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5460315" y="2806701"/>
            <a:ext cx="1802079" cy="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 flipV="1">
            <a:off x="5492972" y="2389415"/>
            <a:ext cx="1802079" cy="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090867" y="2737757"/>
            <a:ext cx="9906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090867" y="1585686"/>
            <a:ext cx="9906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39" name="Oval 62"/>
          <p:cNvSpPr>
            <a:spLocks noChangeArrowheads="1"/>
          </p:cNvSpPr>
          <p:nvPr/>
        </p:nvSpPr>
        <p:spPr bwMode="auto">
          <a:xfrm>
            <a:off x="4725530" y="2237014"/>
            <a:ext cx="1512125" cy="660399"/>
          </a:xfrm>
          <a:prstGeom prst="ellipse">
            <a:avLst/>
          </a:prstGeom>
          <a:solidFill>
            <a:srgbClr val="86CD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e300 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10GE-OC192</a:t>
            </a:r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6825978" y="2237013"/>
            <a:ext cx="1347850" cy="660399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  <p:sp>
        <p:nvSpPr>
          <p:cNvPr id="59" name="Rectangle 6"/>
          <p:cNvSpPr txBox="1">
            <a:spLocks noChangeArrowheads="1"/>
          </p:cNvSpPr>
          <p:nvPr/>
        </p:nvSpPr>
        <p:spPr>
          <a:xfrm>
            <a:off x="619799" y="5636985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>
                <a:latin typeface="+mn-lt"/>
                <a:ea typeface="ＭＳ Ｐゴシック" pitchFamily="80" charset="-128"/>
              </a:rPr>
              <a:t>TCP throughput dynamics:</a:t>
            </a:r>
          </a:p>
          <a:p>
            <a:pPr algn="r"/>
            <a:r>
              <a:rPr lang="en-US" sz="1800" dirty="0" smtClean="0">
                <a:latin typeface="+mn-lt"/>
                <a:ea typeface="ＭＳ Ｐゴシック" pitchFamily="80" charset="-128"/>
              </a:rPr>
              <a:t>indirect measurement </a:t>
            </a:r>
            <a:r>
              <a:rPr lang="en-US" sz="1800" dirty="0" err="1" smtClean="0">
                <a:latin typeface="+mn-lt"/>
                <a:ea typeface="ＭＳ Ｐゴシック" pitchFamily="80" charset="-128"/>
              </a:rPr>
              <a:t>app+controller+switch</a:t>
            </a:r>
            <a:r>
              <a:rPr lang="en-US" sz="1800" dirty="0" smtClean="0">
                <a:latin typeface="+mn-lt"/>
                <a:ea typeface="ＭＳ Ｐゴシック" pitchFamily="80" charset="-128"/>
              </a:rPr>
              <a:t> performance</a:t>
            </a:r>
            <a:endParaRPr lang="en-US" sz="1800" dirty="0">
              <a:latin typeface="+mn-lt"/>
              <a:ea typeface="ＭＳ Ｐゴシック" pitchFamily="80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9331" y="2251081"/>
            <a:ext cx="95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efault path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873741" y="1641928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pctl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3741" y="3534230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pctl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" idx="6"/>
            <a:endCxn id="30" idx="2"/>
          </p:cNvCxnSpPr>
          <p:nvPr/>
        </p:nvCxnSpPr>
        <p:spPr>
          <a:xfrm flipV="1">
            <a:off x="2067517" y="1928586"/>
            <a:ext cx="1023350" cy="1632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067517" y="3376874"/>
            <a:ext cx="1320250" cy="47666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306390" y="4336887"/>
            <a:ext cx="1345028" cy="13607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7142766" y="4370451"/>
            <a:ext cx="1345028" cy="12935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82079" y="5017244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perf</a:t>
            </a:r>
            <a:r>
              <a:rPr lang="en-US" dirty="0" smtClean="0">
                <a:solidFill>
                  <a:schemeClr val="tx1"/>
                </a:solidFill>
              </a:rPr>
              <a:t>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18392" y="5058066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8768" y="4146504"/>
            <a:ext cx="4648200" cy="1678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5575855" y="5186005"/>
            <a:ext cx="1642537" cy="262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4"/>
          <p:cNvSpPr>
            <a:spLocks noChangeShapeType="1"/>
          </p:cNvSpPr>
          <p:nvPr/>
        </p:nvSpPr>
        <p:spPr bwMode="auto">
          <a:xfrm flipV="1">
            <a:off x="3859547" y="2976206"/>
            <a:ext cx="0" cy="1146628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39770" y="3832551"/>
            <a:ext cx="2124503" cy="16327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1955513" y="2702249"/>
            <a:ext cx="2008760" cy="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95902" y="76200"/>
            <a:ext cx="8736098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  <a:ea typeface="ＭＳ Ｐゴシック" pitchFamily="80" charset="-128"/>
              </a:rPr>
              <a:t>Configuration C: Remote controller performance tests: HP 5406zl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b="1" dirty="0" smtClean="0">
                <a:latin typeface="+mn-lt"/>
                <a:ea typeface="ＭＳ Ｐゴシック" pitchFamily="80" charset="-128"/>
              </a:rPr>
              <a:t>performance app + REST interface +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controller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2514519" y="1012886"/>
            <a:ext cx="1345028" cy="119743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2797495" y="4592216"/>
            <a:ext cx="1345028" cy="1006927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635860" y="1760634"/>
            <a:ext cx="1345028" cy="1086239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610485" y="3603951"/>
            <a:ext cx="1345028" cy="106316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4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116673" y="2702249"/>
            <a:ext cx="1529936" cy="638626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3964273" y="3419795"/>
            <a:ext cx="1769422" cy="50256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5733695" y="3580364"/>
            <a:ext cx="1802079" cy="0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 flipV="1">
            <a:off x="5766352" y="3163078"/>
            <a:ext cx="1802079" cy="0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364247" y="3511420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364247" y="2359349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HP</a:t>
            </a:r>
          </a:p>
          <a:p>
            <a:pPr algn="ctr" eaLnBrk="1" hangingPunct="1"/>
            <a:r>
              <a:rPr lang="en-US" b="1" dirty="0" smtClean="0"/>
              <a:t>5406zl</a:t>
            </a:r>
            <a:endParaRPr lang="en-US" b="1" dirty="0"/>
          </a:p>
        </p:txBody>
      </p:sp>
      <p:sp>
        <p:nvSpPr>
          <p:cNvPr id="39" name="Oval 62"/>
          <p:cNvSpPr>
            <a:spLocks noChangeArrowheads="1"/>
          </p:cNvSpPr>
          <p:nvPr/>
        </p:nvSpPr>
        <p:spPr bwMode="auto">
          <a:xfrm>
            <a:off x="4998910" y="3010677"/>
            <a:ext cx="1512125" cy="660399"/>
          </a:xfrm>
          <a:prstGeom prst="ellipse">
            <a:avLst/>
          </a:prstGeom>
          <a:solidFill>
            <a:srgbClr val="86CD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e300 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10GE-OC192</a:t>
            </a:r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7099358" y="3010676"/>
            <a:ext cx="1347850" cy="660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  <p:sp>
        <p:nvSpPr>
          <p:cNvPr id="38" name="Oval 37"/>
          <p:cNvSpPr/>
          <p:nvPr/>
        </p:nvSpPr>
        <p:spPr>
          <a:xfrm>
            <a:off x="686111" y="4008016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9740" y="1813246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r>
              <a:rPr lang="en-US" dirty="0" smtClean="0">
                <a:solidFill>
                  <a:schemeClr val="tx1"/>
                </a:solidFill>
              </a:rPr>
              <a:t> 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39770" y="2113511"/>
            <a:ext cx="674749" cy="2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6" idx="1"/>
          </p:cNvCxnSpPr>
          <p:nvPr/>
        </p:nvCxnSpPr>
        <p:spPr>
          <a:xfrm>
            <a:off x="1879887" y="4330050"/>
            <a:ext cx="1168058" cy="425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6" idx="0"/>
          </p:cNvCxnSpPr>
          <p:nvPr/>
        </p:nvCxnSpPr>
        <p:spPr>
          <a:xfrm flipH="1">
            <a:off x="3470009" y="4191260"/>
            <a:ext cx="389538" cy="47585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0" idx="1"/>
          </p:cNvCxnSpPr>
          <p:nvPr/>
        </p:nvCxnSpPr>
        <p:spPr>
          <a:xfrm>
            <a:off x="3187033" y="2221202"/>
            <a:ext cx="322284" cy="23858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90145" y="1507540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odl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873121" y="4667119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odl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575747" y="3058994"/>
            <a:ext cx="132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oop back</a:t>
            </a:r>
            <a:endParaRPr lang="en-US" b="1" dirty="0"/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4637222" y="4715583"/>
            <a:ext cx="1345028" cy="13607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7473598" y="4749147"/>
            <a:ext cx="1345028" cy="12935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712911" y="5395940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perf</a:t>
            </a:r>
            <a:r>
              <a:rPr lang="en-US" dirty="0" smtClean="0">
                <a:solidFill>
                  <a:schemeClr val="tx1"/>
                </a:solidFill>
              </a:rPr>
              <a:t>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549224" y="5436762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19600" y="4525200"/>
            <a:ext cx="4648200" cy="1678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5906687" y="5564701"/>
            <a:ext cx="1642537" cy="262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563951" y="2096051"/>
            <a:ext cx="459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imulated </a:t>
            </a:r>
            <a:r>
              <a:rPr lang="en-US" b="1" dirty="0"/>
              <a:t>degraded path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ong-haul </a:t>
            </a:r>
            <a:r>
              <a:rPr lang="en-US" b="1" dirty="0"/>
              <a:t>emulation</a:t>
            </a:r>
            <a:r>
              <a:rPr lang="en-US" b="1" dirty="0" smtClean="0"/>
              <a:t>: latency 30 </a:t>
            </a:r>
            <a:r>
              <a:rPr lang="en-US" b="1" dirty="0" err="1" smtClean="0"/>
              <a:t>ms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4589" y="6215136"/>
            <a:ext cx="207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emote-</a:t>
            </a:r>
            <a:r>
              <a:rPr lang="en-US" b="1" dirty="0" err="1" smtClean="0"/>
              <a:t>odl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52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07904" y="3880372"/>
            <a:ext cx="2124503" cy="16327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1923647" y="2750070"/>
            <a:ext cx="2008760" cy="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95902" y="76200"/>
            <a:ext cx="8736098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  <a:ea typeface="ＭＳ Ｐゴシック" pitchFamily="80" charset="-128"/>
              </a:rPr>
              <a:t>Configuration E: Remote controller performance tests: Cisco 3064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b="1" dirty="0" smtClean="0">
                <a:latin typeface="+mn-lt"/>
                <a:ea typeface="ＭＳ Ｐゴシック" pitchFamily="80" charset="-128"/>
              </a:rPr>
              <a:t>performance app + REST interface +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controller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2482653" y="1060707"/>
            <a:ext cx="1345028" cy="119743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2765629" y="4640037"/>
            <a:ext cx="1345028" cy="1006927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603994" y="1808455"/>
            <a:ext cx="1345028" cy="1086239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78619" y="3651772"/>
            <a:ext cx="1345028" cy="106316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4</a:t>
            </a: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084807" y="2750070"/>
            <a:ext cx="1529936" cy="63862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3932407" y="3467616"/>
            <a:ext cx="1769422" cy="50256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>
            <a:off x="5701829" y="3628184"/>
            <a:ext cx="1739903" cy="555171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 flipV="1">
            <a:off x="5797106" y="2728987"/>
            <a:ext cx="2006931" cy="31620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4245" y="4055837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7874" y="1861067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r>
              <a:rPr lang="en-US" dirty="0" smtClean="0">
                <a:solidFill>
                  <a:schemeClr val="tx1"/>
                </a:solidFill>
              </a:rPr>
              <a:t> app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07904" y="2161332"/>
            <a:ext cx="674749" cy="2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6" idx="1"/>
          </p:cNvCxnSpPr>
          <p:nvPr/>
        </p:nvCxnSpPr>
        <p:spPr>
          <a:xfrm>
            <a:off x="1848021" y="4377871"/>
            <a:ext cx="1168058" cy="425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6" idx="0"/>
          </p:cNvCxnSpPr>
          <p:nvPr/>
        </p:nvCxnSpPr>
        <p:spPr>
          <a:xfrm flipH="1">
            <a:off x="3438143" y="4239081"/>
            <a:ext cx="389538" cy="475859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0" idx="1"/>
          </p:cNvCxnSpPr>
          <p:nvPr/>
        </p:nvCxnSpPr>
        <p:spPr>
          <a:xfrm>
            <a:off x="3155167" y="2269023"/>
            <a:ext cx="322284" cy="23858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58279" y="1555361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odl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841255" y="4714940"/>
            <a:ext cx="1193776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odl</a:t>
            </a:r>
            <a:endParaRPr lang="en-US" dirty="0"/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4605356" y="4763404"/>
            <a:ext cx="1345028" cy="13607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7441732" y="4796968"/>
            <a:ext cx="1345028" cy="129358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feynman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81045" y="5443761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perf</a:t>
            </a:r>
            <a:r>
              <a:rPr lang="en-US" dirty="0" smtClean="0">
                <a:solidFill>
                  <a:schemeClr val="tx1"/>
                </a:solidFill>
              </a:rPr>
              <a:t>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517358" y="5484583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87734" y="4573021"/>
            <a:ext cx="4648200" cy="1678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5874821" y="5612522"/>
            <a:ext cx="1642537" cy="262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532085" y="1945857"/>
            <a:ext cx="459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imulated </a:t>
            </a:r>
            <a:r>
              <a:rPr lang="en-US" b="1" dirty="0"/>
              <a:t>degraded path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ong-haul </a:t>
            </a:r>
            <a:r>
              <a:rPr lang="en-US" b="1" dirty="0"/>
              <a:t>emulation</a:t>
            </a:r>
            <a:r>
              <a:rPr lang="en-US" b="1" dirty="0" smtClean="0"/>
              <a:t>: latency 30 </a:t>
            </a:r>
            <a:r>
              <a:rPr lang="en-US" b="1" dirty="0" err="1" smtClean="0"/>
              <a:t>ms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4589" y="6013491"/>
            <a:ext cx="207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emote-</a:t>
            </a:r>
            <a:r>
              <a:rPr lang="en-US" b="1" dirty="0" err="1" smtClean="0"/>
              <a:t>odl</a:t>
            </a:r>
            <a:endParaRPr lang="en-US" b="1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064134" y="3377813"/>
            <a:ext cx="1739903" cy="555171"/>
          </a:xfrm>
          <a:prstGeom prst="line">
            <a:avLst/>
          </a:prstGeom>
          <a:noFill/>
          <a:ln w="1270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V="1">
            <a:off x="5949506" y="3043897"/>
            <a:ext cx="2006931" cy="316206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3938362" y="2929513"/>
            <a:ext cx="1529936" cy="638626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 flipV="1">
            <a:off x="3965064" y="3615393"/>
            <a:ext cx="1769422" cy="502560"/>
          </a:xfrm>
          <a:prstGeom prst="line">
            <a:avLst/>
          </a:prstGeom>
          <a:noFill/>
          <a:ln w="127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332381" y="2407170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Cisco</a:t>
            </a:r>
          </a:p>
          <a:p>
            <a:pPr algn="ctr" eaLnBrk="1" hangingPunct="1"/>
            <a:r>
              <a:rPr lang="en-US" b="1" dirty="0" smtClean="0"/>
              <a:t>3064</a:t>
            </a:r>
            <a:endParaRPr lang="en-US" b="1" dirty="0"/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332381" y="3559241"/>
            <a:ext cx="9906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/>
              <a:t>Cisco</a:t>
            </a:r>
          </a:p>
          <a:p>
            <a:pPr algn="ctr" eaLnBrk="1" hangingPunct="1"/>
            <a:r>
              <a:rPr lang="en-US" b="1" dirty="0" smtClean="0"/>
              <a:t>3064</a:t>
            </a:r>
            <a:endParaRPr lang="en-US" b="1" dirty="0"/>
          </a:p>
        </p:txBody>
      </p:sp>
      <p:sp>
        <p:nvSpPr>
          <p:cNvPr id="39" name="Oval 62"/>
          <p:cNvSpPr>
            <a:spLocks noChangeArrowheads="1"/>
          </p:cNvSpPr>
          <p:nvPr/>
        </p:nvSpPr>
        <p:spPr bwMode="auto">
          <a:xfrm>
            <a:off x="4967044" y="2894694"/>
            <a:ext cx="1512125" cy="1002005"/>
          </a:xfrm>
          <a:prstGeom prst="ellipse">
            <a:avLst/>
          </a:prstGeom>
          <a:solidFill>
            <a:srgbClr val="86CD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e300 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10GE-OC192</a:t>
            </a:r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7067492" y="2564494"/>
            <a:ext cx="1347850" cy="660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  <p:sp>
        <p:nvSpPr>
          <p:cNvPr id="41" name="Oval 62"/>
          <p:cNvSpPr>
            <a:spLocks noChangeArrowheads="1"/>
          </p:cNvSpPr>
          <p:nvPr/>
        </p:nvSpPr>
        <p:spPr bwMode="auto">
          <a:xfrm>
            <a:off x="7067492" y="3702051"/>
            <a:ext cx="1347850" cy="6603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OC192</a:t>
            </a:r>
          </a:p>
        </p:txBody>
      </p:sp>
    </p:spTree>
    <p:extLst>
      <p:ext uri="{BB962C8B-B14F-4D97-AF65-F5344CB8AC3E}">
        <p14:creationId xmlns:p14="http://schemas.microsoft.com/office/powerpoint/2010/main" val="42898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Controller Test Summary: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838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a typeface="ＭＳ Ｐゴシック" pitchFamily="80" charset="-128"/>
              </a:rPr>
              <a:t>Test Configurations: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err="1">
                <a:ea typeface="ＭＳ Ｐゴシック" pitchFamily="80" charset="-128"/>
              </a:rPr>
              <a:t>iperf</a:t>
            </a:r>
            <a:r>
              <a:rPr lang="en-US" dirty="0">
                <a:ea typeface="ＭＳ Ｐゴシック" pitchFamily="80" charset="-128"/>
              </a:rPr>
              <a:t> </a:t>
            </a:r>
            <a:r>
              <a:rPr lang="en-US" dirty="0" err="1" smtClean="0">
                <a:ea typeface="ＭＳ Ｐゴシック" pitchFamily="80" charset="-128"/>
              </a:rPr>
              <a:t>tcp</a:t>
            </a:r>
            <a:r>
              <a:rPr lang="en-US" dirty="0">
                <a:ea typeface="ＭＳ Ｐゴシック" pitchFamily="80" charset="-128"/>
              </a:rPr>
              <a:t> </a:t>
            </a:r>
            <a:r>
              <a:rPr lang="en-US" dirty="0" smtClean="0">
                <a:ea typeface="ＭＳ Ｐゴシック" pitchFamily="80" charset="-128"/>
              </a:rPr>
              <a:t>between hosts: 10Gbps on default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identical </a:t>
            </a:r>
            <a:r>
              <a:rPr lang="en-US" dirty="0" smtClean="0">
                <a:ea typeface="ＭＳ Ｐゴシック" pitchFamily="80" charset="-128"/>
              </a:rPr>
              <a:t>data connection </a:t>
            </a:r>
            <a:r>
              <a:rPr lang="en-US" dirty="0">
                <a:ea typeface="ＭＳ Ｐゴシック" pitchFamily="80" charset="-128"/>
              </a:rPr>
              <a:t>configurations</a:t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degraded path: long-haul emulation ANUE </a:t>
            </a:r>
            <a:r>
              <a:rPr lang="en-US" dirty="0">
                <a:ea typeface="ＭＳ Ｐゴシック" pitchFamily="80" charset="-128"/>
              </a:rPr>
              <a:t>OC192</a:t>
            </a:r>
            <a:br>
              <a:rPr lang="en-US" dirty="0">
                <a:ea typeface="ＭＳ Ｐゴシック" pitchFamily="80" charset="-128"/>
              </a:rPr>
            </a:br>
            <a:r>
              <a:rPr lang="en-US" b="1" dirty="0">
                <a:ea typeface="ＭＳ Ｐゴシック" pitchFamily="80" charset="-128"/>
              </a:rPr>
              <a:t>Controller </a:t>
            </a:r>
            <a:r>
              <a:rPr lang="en-US" b="1" dirty="0" smtClean="0">
                <a:ea typeface="ＭＳ Ｐゴシック" pitchFamily="80" charset="-128"/>
              </a:rPr>
              <a:t>Performance Testing: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periodically degrade current </a:t>
            </a:r>
            <a:r>
              <a:rPr lang="en-US" dirty="0" smtClean="0">
                <a:ea typeface="ＭＳ Ｐゴシック" pitchFamily="80" charset="-128"/>
              </a:rPr>
              <a:t>path externally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hp</a:t>
            </a:r>
            <a:r>
              <a:rPr lang="en-US" dirty="0" smtClean="0">
                <a:ea typeface="ＭＳ Ｐゴシック" pitchFamily="80" charset="-128"/>
              </a:rPr>
              <a:t>: </a:t>
            </a:r>
            <a:r>
              <a:rPr lang="en-US" dirty="0" err="1" smtClean="0">
                <a:ea typeface="ＭＳ Ｐゴシック" pitchFamily="80" charset="-128"/>
              </a:rPr>
              <a:t>dpctl</a:t>
            </a:r>
            <a:r>
              <a:rPr lang="en-US" dirty="0" smtClean="0">
                <a:ea typeface="ＭＳ Ｐゴシック" pitchFamily="80" charset="-128"/>
              </a:rPr>
              <a:t>-switch to longer path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hp</a:t>
            </a:r>
            <a:r>
              <a:rPr lang="en-US" dirty="0" smtClean="0">
                <a:ea typeface="ＭＳ Ｐゴシック" pitchFamily="80" charset="-128"/>
              </a:rPr>
              <a:t>, cisco: ANUE latency increase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controller-app </a:t>
            </a:r>
            <a:r>
              <a:rPr lang="en-US" dirty="0">
                <a:ea typeface="ＭＳ Ｐゴシック" pitchFamily="80" charset="-128"/>
              </a:rPr>
              <a:t>detects longer </a:t>
            </a:r>
            <a:r>
              <a:rPr lang="en-US" dirty="0" err="1">
                <a:ea typeface="ＭＳ Ｐゴシック" pitchFamily="80" charset="-128"/>
              </a:rPr>
              <a:t>rtt</a:t>
            </a:r>
            <a:r>
              <a:rPr lang="en-US" dirty="0">
                <a:ea typeface="ＭＳ Ｐゴシック" pitchFamily="80" charset="-128"/>
              </a:rPr>
              <a:t> and swaps to standby path</a:t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performance </a:t>
            </a:r>
            <a:r>
              <a:rPr lang="en-US" dirty="0" smtClean="0">
                <a:ea typeface="ＭＳ Ｐゴシック" pitchFamily="80" charset="-128"/>
              </a:rPr>
              <a:t>measured</a:t>
            </a:r>
            <a:r>
              <a:rPr lang="en-US" dirty="0">
                <a:ea typeface="ＭＳ Ｐゴシック" pitchFamily="80" charset="-128"/>
              </a:rPr>
              <a:t>: how quickly TCP peak performance is </a:t>
            </a:r>
            <a:r>
              <a:rPr lang="en-US" dirty="0" smtClean="0">
                <a:ea typeface="ＭＳ Ｐゴシック" pitchFamily="80" charset="-128"/>
              </a:rPr>
              <a:t>restored</a:t>
            </a:r>
          </a:p>
          <a:p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b="1" dirty="0">
                <a:ea typeface="ＭＳ Ｐゴシック" pitchFamily="80" charset="-128"/>
              </a:rPr>
              <a:t>Overall Conclusions:</a:t>
            </a:r>
            <a:br>
              <a:rPr lang="en-US" b="1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      </a:t>
            </a:r>
            <a:r>
              <a:rPr lang="en-US" dirty="0" err="1">
                <a:ea typeface="ＭＳ Ｐゴシック" pitchFamily="80" charset="-128"/>
              </a:rPr>
              <a:t>dpctl</a:t>
            </a:r>
            <a:r>
              <a:rPr lang="en-US" dirty="0">
                <a:ea typeface="ＭＳ Ｐゴシック" pitchFamily="80" charset="-128"/>
              </a:rPr>
              <a:t> controller responds fastest </a:t>
            </a:r>
            <a:r>
              <a:rPr lang="en-US" dirty="0" smtClean="0">
                <a:ea typeface="ＭＳ Ｐゴシック" pitchFamily="80" charset="-128"/>
              </a:rPr>
              <a:t>overall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- same performance when each path switch realized with 100 flow entries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      </a:t>
            </a:r>
            <a:r>
              <a:rPr lang="en-US" dirty="0" err="1">
                <a:ea typeface="ＭＳ Ｐゴシック" pitchFamily="80" charset="-128"/>
              </a:rPr>
              <a:t>odl</a:t>
            </a:r>
            <a:r>
              <a:rPr lang="en-US" dirty="0">
                <a:ea typeface="ＭＳ Ｐゴシック" pitchFamily="80" charset="-128"/>
              </a:rPr>
              <a:t> is slower to respond – </a:t>
            </a:r>
            <a:r>
              <a:rPr lang="en-US" dirty="0" smtClean="0">
                <a:ea typeface="ＭＳ Ｐゴシック" pitchFamily="80" charset="-128"/>
              </a:rPr>
              <a:t>typically lags 0-5 </a:t>
            </a:r>
            <a:r>
              <a:rPr lang="en-US" dirty="0">
                <a:ea typeface="ＭＳ Ｐゴシック" pitchFamily="80" charset="-128"/>
              </a:rPr>
              <a:t>seconds </a:t>
            </a:r>
            <a:r>
              <a:rPr lang="en-US" dirty="0" smtClean="0">
                <a:ea typeface="ＭＳ Ｐゴシック" pitchFamily="80" charset="-128"/>
              </a:rPr>
              <a:t>behind in recovery</a:t>
            </a:r>
          </a:p>
          <a:p>
            <a:endParaRPr lang="en-US" dirty="0">
              <a:ea typeface="ＭＳ Ｐゴシック" pitchFamily="80" charset="-128"/>
            </a:endParaRPr>
          </a:p>
          <a:p>
            <a:r>
              <a:rPr lang="en-US" dirty="0" smtClean="0">
                <a:ea typeface="ＭＳ Ｐゴシック" pitchFamily="80" charset="-128"/>
              </a:rPr>
              <a:t>Science flows handled effectively using light-weight </a:t>
            </a:r>
            <a:r>
              <a:rPr lang="en-US" dirty="0" err="1" smtClean="0">
                <a:ea typeface="ＭＳ Ｐゴシック" pitchFamily="80" charset="-128"/>
              </a:rPr>
              <a:t>dpctl</a:t>
            </a:r>
            <a:r>
              <a:rPr lang="en-US" dirty="0" smtClean="0">
                <a:ea typeface="ＭＳ Ｐゴシック" pitchFamily="80" charset="-128"/>
              </a:rPr>
              <a:t> controllers  will be identified through performance tests</a:t>
            </a:r>
          </a:p>
        </p:txBody>
      </p:sp>
    </p:spTree>
    <p:extLst>
      <p:ext uri="{BB962C8B-B14F-4D97-AF65-F5344CB8AC3E}">
        <p14:creationId xmlns:p14="http://schemas.microsoft.com/office/powerpoint/2010/main" val="2073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SDN for WAN File transfers: Need in-situ optimization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691744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Initial Measurements: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network profile: 0-366 </a:t>
            </a:r>
            <a:r>
              <a:rPr lang="en-US" dirty="0" err="1" smtClean="0">
                <a:ea typeface="ＭＳ Ｐゴシック" pitchFamily="80" charset="-128"/>
              </a:rPr>
              <a:t>ms</a:t>
            </a:r>
            <a:r>
              <a:rPr lang="en-US" dirty="0" smtClean="0">
                <a:ea typeface="ＭＳ Ｐゴシック" pitchFamily="80" charset="-128"/>
              </a:rPr>
              <a:t> </a:t>
            </a:r>
            <a:r>
              <a:rPr lang="en-US" dirty="0" err="1" smtClean="0">
                <a:ea typeface="ＭＳ Ｐゴシック" pitchFamily="80" charset="-128"/>
              </a:rPr>
              <a:t>rtt</a:t>
            </a:r>
            <a:r>
              <a:rPr lang="en-US" dirty="0" smtClean="0">
                <a:ea typeface="ＭＳ Ｐゴシック" pitchFamily="80" charset="-128"/>
              </a:rPr>
              <a:t> – 10 streams with 0.25GB buffers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disk profile: higher than 10 </a:t>
            </a:r>
            <a:r>
              <a:rPr lang="en-US" dirty="0" err="1" smtClean="0">
                <a:ea typeface="ＭＳ Ｐゴシック" pitchFamily="80" charset="-128"/>
              </a:rPr>
              <a:t>Gbps</a:t>
            </a:r>
            <a:r>
              <a:rPr lang="en-US" dirty="0" smtClean="0">
                <a:ea typeface="ＭＳ Ｐゴシック" pitchFamily="80" charset="-128"/>
              </a:rPr>
              <a:t>  using 8 threads and 165MB bugger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end-to-end throughput: using </a:t>
            </a:r>
            <a:r>
              <a:rPr lang="en-US" dirty="0" err="1" smtClean="0">
                <a:ea typeface="ＭＳ Ｐゴシック" pitchFamily="80" charset="-128"/>
              </a:rPr>
              <a:t>xdd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	 </a:t>
            </a:r>
            <a:r>
              <a:rPr lang="en-US" dirty="0" smtClean="0">
                <a:ea typeface="ＭＳ Ｐゴシック" pitchFamily="80" charset="-128"/>
              </a:rPr>
              <a:t>      </a:t>
            </a:r>
            <a:r>
              <a:rPr lang="en-US" dirty="0" err="1" smtClean="0">
                <a:ea typeface="ＭＳ Ｐゴシック" pitchFamily="80" charset="-128"/>
              </a:rPr>
              <a:t>Lustre</a:t>
            </a:r>
            <a:r>
              <a:rPr lang="en-US" dirty="0" smtClean="0">
                <a:ea typeface="ＭＳ Ｐゴシック" pitchFamily="80" charset="-128"/>
              </a:rPr>
              <a:t>: 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default IO: 4 threads/streams with 8MB request : 7.5Gbps peak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direct IO: 10 threads: 9.6 </a:t>
            </a:r>
            <a:r>
              <a:rPr lang="en-US" dirty="0" err="1" smtClean="0">
                <a:ea typeface="ＭＳ Ｐゴシック" pitchFamily="80" charset="-128"/>
              </a:rPr>
              <a:t>Gbps</a:t>
            </a:r>
            <a:r>
              <a:rPr lang="en-US" dirty="0" smtClean="0">
                <a:ea typeface="ＭＳ Ｐゴシック" pitchFamily="80" charset="-128"/>
              </a:rPr>
              <a:t> peak</a:t>
            </a:r>
          </a:p>
          <a:p>
            <a:r>
              <a:rPr lang="en-US" dirty="0">
                <a:ea typeface="ＭＳ Ｐゴシック" pitchFamily="80" charset="-128"/>
              </a:rPr>
              <a:t>	 </a:t>
            </a:r>
            <a:r>
              <a:rPr lang="en-US" dirty="0" smtClean="0">
                <a:ea typeface="ＭＳ Ｐゴシック" pitchFamily="80" charset="-128"/>
              </a:rPr>
              <a:t>      </a:t>
            </a:r>
            <a:r>
              <a:rPr lang="en-US" dirty="0" err="1" smtClean="0">
                <a:ea typeface="ＭＳ Ｐゴシック" pitchFamily="80" charset="-128"/>
              </a:rPr>
              <a:t>xfs</a:t>
            </a:r>
            <a:r>
              <a:rPr lang="en-US" dirty="0" smtClean="0">
                <a:ea typeface="ＭＳ Ｐゴシック" pitchFamily="80" charset="-128"/>
              </a:rPr>
              <a:t>: 9 threads with 8MB request size: 9.9Gbps peak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br>
              <a:rPr lang="en-US" dirty="0">
                <a:ea typeface="ＭＳ Ｐゴシック" pitchFamily="80" charset="-128"/>
              </a:rPr>
            </a:br>
            <a:r>
              <a:rPr lang="en-US" b="1" dirty="0" smtClean="0">
                <a:ea typeface="ＭＳ Ｐゴシック" pitchFamily="80" charset="-128"/>
              </a:rPr>
              <a:t>Conclusion and Plans:</a:t>
            </a:r>
          </a:p>
          <a:p>
            <a:r>
              <a:rPr lang="en-US" b="1" dirty="0">
                <a:ea typeface="ＭＳ Ｐゴシック" pitchFamily="80" charset="-128"/>
              </a:rPr>
              <a:t>	F</a:t>
            </a:r>
            <a:r>
              <a:rPr lang="en-US" b="1" dirty="0" smtClean="0">
                <a:ea typeface="ＭＳ Ｐゴシック" pitchFamily="80" charset="-128"/>
              </a:rPr>
              <a:t>ile IO systems need different setting and parameters per SDN-SF basis</a:t>
            </a:r>
          </a:p>
          <a:p>
            <a:r>
              <a:rPr lang="en-US" b="1" dirty="0">
                <a:ea typeface="ＭＳ Ｐゴシック" pitchFamily="80" charset="-128"/>
              </a:rPr>
              <a:t>		</a:t>
            </a:r>
            <a:r>
              <a:rPr lang="en-US" b="1" dirty="0" smtClean="0">
                <a:ea typeface="ＭＳ Ｐゴシック" pitchFamily="80" charset="-128"/>
              </a:rPr>
              <a:t>- currently mostly done manually by experts</a:t>
            </a:r>
          </a:p>
          <a:p>
            <a:r>
              <a:rPr lang="en-US" b="1" dirty="0">
                <a:ea typeface="ＭＳ Ｐゴシック" pitchFamily="80" charset="-128"/>
              </a:rPr>
              <a:t>	</a:t>
            </a:r>
            <a:r>
              <a:rPr lang="en-US" b="1" dirty="0" smtClean="0">
                <a:ea typeface="ＭＳ Ｐゴシック" pitchFamily="80" charset="-128"/>
              </a:rPr>
              <a:t>SDN-SF Approach: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       generate in-situ profiles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iperf</a:t>
            </a:r>
            <a:r>
              <a:rPr lang="en-US" dirty="0" smtClean="0">
                <a:ea typeface="ＭＳ Ｐゴシック" pitchFamily="80" charset="-128"/>
              </a:rPr>
              <a:t> with multiple network congestion control modules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xddprof</a:t>
            </a:r>
            <a:r>
              <a:rPr lang="en-US" dirty="0" smtClean="0">
                <a:ea typeface="ＭＳ Ｐゴシック" pitchFamily="80" charset="-128"/>
              </a:rPr>
              <a:t>: for file IO systems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xdd</a:t>
            </a:r>
            <a:r>
              <a:rPr lang="en-US" dirty="0" smtClean="0">
                <a:ea typeface="ＭＳ Ｐゴシック" pitchFamily="80" charset="-128"/>
              </a:rPr>
              <a:t>: for transfers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       orchestrator chooses appropriate number of flows and request size based: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end site file IO systems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long-haul connections</a:t>
            </a:r>
            <a:r>
              <a:rPr lang="en-US" sz="1000" dirty="0">
                <a:ea typeface="ＭＳ Ｐゴシック" pitchFamily="80" charset="-128"/>
              </a:rPr>
              <a:t/>
            </a:r>
            <a:br>
              <a:rPr lang="en-US" sz="1000" dirty="0">
                <a:ea typeface="ＭＳ Ｐゴシック" pitchFamily="80" charset="-128"/>
              </a:rPr>
            </a:br>
            <a:r>
              <a:rPr lang="en-US" sz="1000" dirty="0">
                <a:ea typeface="ＭＳ Ｐゴシック" pitchFamily="80" charset="-128"/>
              </a:rPr>
              <a:t>	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 smtClean="0">
                <a:ea typeface="ＭＳ Ｐゴシック" pitchFamily="80" charset="-128"/>
              </a:rPr>
              <a:t>Science flows handled effectively using in-situ profiles integrated into SDN-SF modules</a:t>
            </a:r>
          </a:p>
        </p:txBody>
      </p:sp>
    </p:spTree>
    <p:extLst>
      <p:ext uri="{BB962C8B-B14F-4D97-AF65-F5344CB8AC3E}">
        <p14:creationId xmlns:p14="http://schemas.microsoft.com/office/powerpoint/2010/main" val="32122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512994" y="3056012"/>
            <a:ext cx="5791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51594" y="3284612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12994" y="3284612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04194" y="2903612"/>
            <a:ext cx="1501775" cy="1411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80194" y="3132212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512994" y="3132212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22794" y="3132212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59287" y="2816304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45987" y="2775819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42394" y="3056012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389294" y="2827412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094394" y="2903612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369994" y="3285247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host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55937" y="2827412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67" name="Can 66"/>
          <p:cNvSpPr/>
          <p:nvPr/>
        </p:nvSpPr>
        <p:spPr>
          <a:xfrm>
            <a:off x="7619768" y="527182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168" y="542422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6968" y="572902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>
            <a:endCxn id="67" idx="1"/>
          </p:cNvCxnSpPr>
          <p:nvPr/>
        </p:nvCxnSpPr>
        <p:spPr>
          <a:xfrm>
            <a:off x="7913794" y="4302989"/>
            <a:ext cx="10774" cy="9688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" idx="2"/>
            <a:endCxn id="68" idx="1"/>
          </p:cNvCxnSpPr>
          <p:nvPr/>
        </p:nvCxnSpPr>
        <p:spPr>
          <a:xfrm>
            <a:off x="8055082" y="4314970"/>
            <a:ext cx="21886" cy="11092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447194" y="4314970"/>
            <a:ext cx="26987" cy="15223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37590" y="450982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01666" y="549005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61394" y="3882177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08994" y="3882177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61394" y="3882177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13794" y="3882177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04194" y="2903612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798994" y="3284612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04194" y="3208412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17994" y="2979812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89" name="Right Brace 88"/>
          <p:cNvSpPr/>
          <p:nvPr/>
        </p:nvSpPr>
        <p:spPr>
          <a:xfrm rot="16200000">
            <a:off x="4107210" y="-624813"/>
            <a:ext cx="1033047" cy="5472939"/>
          </a:xfrm>
          <a:prstGeom prst="rightBrace">
            <a:avLst>
              <a:gd name="adj1" fmla="val 8333"/>
              <a:gd name="adj2" fmla="val 45639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10800000">
            <a:off x="7326052" y="5263355"/>
            <a:ext cx="179416" cy="941470"/>
          </a:xfrm>
          <a:prstGeom prst="rightBrace">
            <a:avLst>
              <a:gd name="adj1" fmla="val 8333"/>
              <a:gd name="adj2" fmla="val 5384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95334" y="2903612"/>
            <a:ext cx="15621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076384" y="3017912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1" name="Oval 60"/>
          <p:cNvSpPr/>
          <p:nvPr/>
        </p:nvSpPr>
        <p:spPr>
          <a:xfrm>
            <a:off x="7505468" y="492767"/>
            <a:ext cx="11811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ile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4112" y="628650"/>
            <a:ext cx="9906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180868" y="628650"/>
            <a:ext cx="800332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771411" y="629979"/>
            <a:ext cx="990600" cy="35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762011" y="628650"/>
            <a:ext cx="803312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964712" y="629979"/>
            <a:ext cx="2806699" cy="359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1974111" y="1139013"/>
            <a:ext cx="9906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>
            <a:off x="1076384" y="1139013"/>
            <a:ext cx="904815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771410" y="1140342"/>
            <a:ext cx="990600" cy="35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83" name="Right Arrow 82"/>
          <p:cNvSpPr/>
          <p:nvPr/>
        </p:nvSpPr>
        <p:spPr>
          <a:xfrm>
            <a:off x="6762010" y="1139013"/>
            <a:ext cx="803312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84" name="Right Arrow 83"/>
          <p:cNvSpPr/>
          <p:nvPr/>
        </p:nvSpPr>
        <p:spPr>
          <a:xfrm>
            <a:off x="2964711" y="1140342"/>
            <a:ext cx="2806699" cy="359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873869" y="577712"/>
            <a:ext cx="278039" cy="1278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34061" y="1532861"/>
            <a:ext cx="96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90" name="Can 89"/>
          <p:cNvSpPr/>
          <p:nvPr/>
        </p:nvSpPr>
        <p:spPr>
          <a:xfrm>
            <a:off x="670425" y="5494412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2" name="Can 91"/>
          <p:cNvSpPr/>
          <p:nvPr/>
        </p:nvSpPr>
        <p:spPr>
          <a:xfrm>
            <a:off x="822825" y="5646812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Can 92"/>
          <p:cNvSpPr/>
          <p:nvPr/>
        </p:nvSpPr>
        <p:spPr>
          <a:xfrm>
            <a:off x="1127625" y="5951612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051425" y="4509828"/>
            <a:ext cx="24959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127625" y="4509828"/>
            <a:ext cx="53244" cy="1219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508625" y="4509828"/>
            <a:ext cx="1" cy="1517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228784" y="5495979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802283" y="412447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649883" y="412447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802283" y="412447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954683" y="412447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104" name="Right Brace 103"/>
          <p:cNvSpPr/>
          <p:nvPr/>
        </p:nvSpPr>
        <p:spPr>
          <a:xfrm>
            <a:off x="1951830" y="5466276"/>
            <a:ext cx="426700" cy="1046872"/>
          </a:xfrm>
          <a:prstGeom prst="rightBrace">
            <a:avLst>
              <a:gd name="adj1" fmla="val 8333"/>
              <a:gd name="adj2" fmla="val 5384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725263" y="3485302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3" name="Oval 2"/>
          <p:cNvSpPr/>
          <p:nvPr/>
        </p:nvSpPr>
        <p:spPr>
          <a:xfrm>
            <a:off x="79875" y="492767"/>
            <a:ext cx="11811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ile system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981200" y="1595132"/>
            <a:ext cx="983511" cy="462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761200" y="1564889"/>
            <a:ext cx="1542994" cy="492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9994" y="4884812"/>
            <a:ext cx="151762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Lustre</a:t>
            </a:r>
            <a:r>
              <a:rPr lang="en-US" dirty="0" smtClean="0"/>
              <a:t> file system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241925" y="4790391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270889" y="583731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disks</a:t>
            </a:r>
            <a:endParaRPr lang="en-US" sz="2000" dirty="0"/>
          </a:p>
        </p:txBody>
      </p:sp>
      <p:sp>
        <p:nvSpPr>
          <p:cNvPr id="115" name="Rectangle 114"/>
          <p:cNvSpPr/>
          <p:nvPr/>
        </p:nvSpPr>
        <p:spPr>
          <a:xfrm>
            <a:off x="7335254" y="4594349"/>
            <a:ext cx="151762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Lustre</a:t>
            </a:r>
            <a:r>
              <a:rPr lang="en-US" dirty="0" smtClean="0"/>
              <a:t> file system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8180494" y="5263355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032889" y="1595132"/>
            <a:ext cx="27964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02506" y="489473"/>
            <a:ext cx="4758694" cy="32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799188" y="492767"/>
            <a:ext cx="2022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283568" y="276596"/>
            <a:ext cx="1951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dd</a:t>
            </a:r>
            <a:r>
              <a:rPr lang="en-US" dirty="0" smtClean="0"/>
              <a:t> thread : </a:t>
            </a:r>
            <a:r>
              <a:rPr lang="en-US" dirty="0" err="1" smtClean="0"/>
              <a:t>io+tcp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3494194" y="1410466"/>
            <a:ext cx="1182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tcp</a:t>
            </a:r>
            <a:r>
              <a:rPr lang="en-US" dirty="0" smtClean="0"/>
              <a:t> stream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039007" y="238989"/>
            <a:ext cx="15424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dd</a:t>
            </a:r>
            <a:r>
              <a:rPr lang="en-US" dirty="0" smtClean="0"/>
              <a:t> </a:t>
            </a:r>
            <a:r>
              <a:rPr lang="en-US" dirty="0" err="1" smtClean="0"/>
              <a:t>io</a:t>
            </a:r>
            <a:r>
              <a:rPr lang="en-US" dirty="0" smtClean="0"/>
              <a:t> thread :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0425" y="228600"/>
            <a:ext cx="747196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98994" y="54323"/>
            <a:ext cx="1702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nd-to-end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>
                <a:latin typeface="+mn-lt"/>
                <a:ea typeface="ＭＳ Ｐゴシック" pitchFamily="80" charset="-128"/>
              </a:rPr>
              <a:t>x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fs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609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Configuration: default IO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SSD connected to PCI bus: &gt; 30Gbps IO </a:t>
            </a:r>
            <a:r>
              <a:rPr lang="en-US" dirty="0" err="1" smtClean="0">
                <a:ea typeface="ＭＳ Ｐゴシック" pitchFamily="80" charset="-128"/>
              </a:rPr>
              <a:t>thtoughput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 </a:t>
            </a:r>
            <a:r>
              <a:rPr lang="en-US" dirty="0" smtClean="0">
                <a:ea typeface="ＭＳ Ｐゴシック" pitchFamily="80" charset="-128"/>
              </a:rPr>
              <a:t>                 network connections: 0-366 </a:t>
            </a:r>
            <a:r>
              <a:rPr lang="en-US" dirty="0" err="1" smtClean="0">
                <a:ea typeface="ＭＳ Ｐゴシック" pitchFamily="80" charset="-128"/>
              </a:rPr>
              <a:t>ms</a:t>
            </a:r>
            <a:r>
              <a:rPr lang="en-US" dirty="0" smtClean="0">
                <a:ea typeface="ＭＳ Ｐゴシック" pitchFamily="80" charset="-128"/>
              </a:rPr>
              <a:t> </a:t>
            </a:r>
            <a:r>
              <a:rPr lang="en-US" dirty="0" err="1" smtClean="0">
                <a:ea typeface="ＭＳ Ｐゴシック" pitchFamily="80" charset="-128"/>
              </a:rPr>
              <a:t>rtt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 smtClean="0">
                <a:ea typeface="ＭＳ Ｐゴシック" pitchFamily="80" charset="-128"/>
              </a:rPr>
              <a:t>Throughput limited by TCP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br>
              <a:rPr lang="en-US" dirty="0">
                <a:ea typeface="ＭＳ Ｐゴシック" pitchFamily="80" charset="-128"/>
              </a:rPr>
            </a:b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5" name="Picture 3" descr="C:\lustre_workshop\figures\cubic-10gigE-8str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lustre_workshop\figures\xdd-xfsw-8k-8stre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838" y="5389495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SDN-SF orchestration module: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for default IO, chooses 8 streams for </a:t>
            </a:r>
            <a:r>
              <a:rPr lang="en-US" dirty="0" err="1" smtClean="0">
                <a:ea typeface="ＭＳ Ｐゴシック" pitchFamily="80" charset="-128"/>
              </a:rPr>
              <a:t>xfs</a:t>
            </a:r>
            <a:r>
              <a:rPr lang="en-US" dirty="0" smtClean="0">
                <a:ea typeface="ＭＳ Ｐゴシック" pitchFamily="80" charset="-128"/>
              </a:rPr>
              <a:t> transfers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- can be improved for higher </a:t>
            </a:r>
            <a:r>
              <a:rPr lang="en-US" dirty="0" err="1" smtClean="0">
                <a:ea typeface="ＭＳ Ｐゴシック" pitchFamily="80" charset="-128"/>
              </a:rPr>
              <a:t>rtt</a:t>
            </a:r>
            <a:r>
              <a:rPr lang="en-US" dirty="0" smtClean="0">
                <a:ea typeface="ＭＳ Ｐゴシック" pitchFamily="80" charset="-128"/>
              </a:rPr>
              <a:t> using direct IO for </a:t>
            </a:r>
            <a:r>
              <a:rPr lang="en-US" dirty="0" err="1" smtClean="0">
                <a:ea typeface="ＭＳ Ｐゴシック" pitchFamily="80" charset="-128"/>
              </a:rPr>
              <a:t>xdd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	</a:t>
            </a:r>
            <a:br>
              <a:rPr lang="en-US" dirty="0">
                <a:ea typeface="ＭＳ Ｐゴシック" pitchFamily="80" charset="-128"/>
              </a:rPr>
            </a:br>
            <a:endParaRPr lang="en-US" dirty="0" smtClean="0"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 smtClean="0">
                <a:latin typeface="+mn-lt"/>
                <a:ea typeface="ＭＳ Ｐゴシック" pitchFamily="80" charset="-128"/>
              </a:rPr>
              <a:t>Lustre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533400"/>
            <a:ext cx="627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Configuration: default IO on write side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err="1" smtClean="0">
                <a:ea typeface="ＭＳ Ｐゴシック" pitchFamily="80" charset="-128"/>
              </a:rPr>
              <a:t>Lustre</a:t>
            </a:r>
            <a:r>
              <a:rPr lang="en-US" dirty="0" smtClean="0">
                <a:ea typeface="ＭＳ Ｐゴシック" pitchFamily="80" charset="-128"/>
              </a:rPr>
              <a:t> mounted over IB LAN: 8 </a:t>
            </a:r>
            <a:r>
              <a:rPr lang="en-US" dirty="0" err="1" smtClean="0">
                <a:ea typeface="ＭＳ Ｐゴシック" pitchFamily="80" charset="-128"/>
              </a:rPr>
              <a:t>osts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 </a:t>
            </a:r>
            <a:r>
              <a:rPr lang="en-US" dirty="0" smtClean="0">
                <a:ea typeface="ＭＳ Ｐゴシック" pitchFamily="80" charset="-128"/>
              </a:rPr>
              <a:t>                 network connections: 0-366 </a:t>
            </a:r>
            <a:r>
              <a:rPr lang="en-US" dirty="0" err="1" smtClean="0">
                <a:ea typeface="ＭＳ Ｐゴシック" pitchFamily="80" charset="-128"/>
              </a:rPr>
              <a:t>ms</a:t>
            </a:r>
            <a:r>
              <a:rPr lang="en-US" dirty="0" smtClean="0">
                <a:ea typeface="ＭＳ Ｐゴシック" pitchFamily="80" charset="-128"/>
              </a:rPr>
              <a:t> </a:t>
            </a:r>
            <a:r>
              <a:rPr lang="en-US" dirty="0" err="1" smtClean="0">
                <a:ea typeface="ＭＳ Ｐゴシック" pitchFamily="80" charset="-128"/>
              </a:rPr>
              <a:t>rtt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	</a:t>
            </a:r>
            <a:br>
              <a:rPr lang="en-US" dirty="0">
                <a:ea typeface="ＭＳ Ｐゴシック" pitchFamily="80" charset="-128"/>
              </a:rPr>
            </a:b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10245" name="Picture 5" descr="C:\lustre_workshop\figures\xdd-lustre-8k-8str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97" y="1383022"/>
            <a:ext cx="3679825" cy="27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lustre_workshop\figures\xdd-lustre-8k-1st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2089"/>
            <a:ext cx="3376612" cy="25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lustre_workshop\figures\cubic-10gigE-8stre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99" y="4495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stream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01072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streams</a:t>
            </a:r>
          </a:p>
          <a:p>
            <a:r>
              <a:rPr lang="en-US" dirty="0"/>
              <a:t>l</a:t>
            </a:r>
            <a:r>
              <a:rPr lang="en-US" dirty="0" smtClean="0"/>
              <a:t>ow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381000" y="1081954"/>
            <a:ext cx="2514599" cy="29523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host</a:t>
            </a: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Line 4"/>
          <p:cNvSpPr>
            <a:spLocks noChangeShapeType="1"/>
          </p:cNvSpPr>
          <p:nvPr/>
        </p:nvSpPr>
        <p:spPr bwMode="auto">
          <a:xfrm>
            <a:off x="2895600" y="5106358"/>
            <a:ext cx="3486808" cy="21771"/>
          </a:xfrm>
          <a:prstGeom prst="line">
            <a:avLst/>
          </a:prstGeom>
          <a:noFill/>
          <a:ln w="2286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6382407" y="1081954"/>
            <a:ext cx="2380593" cy="29523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host</a:t>
            </a: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867400" y="609601"/>
            <a:ext cx="3163613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57503" y="609601"/>
            <a:ext cx="29718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64879" y="620289"/>
            <a:ext cx="155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nd site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768712" y="620289"/>
            <a:ext cx="180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nd site</a:t>
            </a:r>
            <a:endParaRPr lang="en-US" sz="2000" dirty="0"/>
          </a:p>
        </p:txBody>
      </p:sp>
      <p:sp>
        <p:nvSpPr>
          <p:cNvPr id="46" name="Oval 45"/>
          <p:cNvSpPr/>
          <p:nvPr/>
        </p:nvSpPr>
        <p:spPr>
          <a:xfrm>
            <a:off x="6954904" y="2901286"/>
            <a:ext cx="17526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pplication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2006" y="1549603"/>
            <a:ext cx="2124985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SDN-SF trigger</a:t>
            </a:r>
          </a:p>
        </p:txBody>
      </p:sp>
      <p:sp>
        <p:nvSpPr>
          <p:cNvPr id="49" name="Oval 48"/>
          <p:cNvSpPr/>
          <p:nvPr/>
        </p:nvSpPr>
        <p:spPr>
          <a:xfrm>
            <a:off x="6470580" y="1549603"/>
            <a:ext cx="2124985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SDN-SF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rigger </a:t>
            </a: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1710456" y="3657600"/>
            <a:ext cx="557150" cy="1344713"/>
          </a:xfrm>
          <a:prstGeom prst="line">
            <a:avLst/>
          </a:prstGeom>
          <a:noFill/>
          <a:ln w="2286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9"/>
          <p:cNvSpPr>
            <a:spLocks noChangeShapeType="1"/>
          </p:cNvSpPr>
          <p:nvPr/>
        </p:nvSpPr>
        <p:spPr bwMode="auto">
          <a:xfrm flipV="1">
            <a:off x="7068206" y="3815686"/>
            <a:ext cx="601160" cy="1186625"/>
          </a:xfrm>
          <a:prstGeom prst="line">
            <a:avLst/>
          </a:prstGeom>
          <a:noFill/>
          <a:ln w="2286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901286"/>
            <a:ext cx="1836631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pplication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server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1710456" y="4577770"/>
            <a:ext cx="1319150" cy="98483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border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6077606" y="4621312"/>
            <a:ext cx="1319150" cy="9412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order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router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43403" y="3815686"/>
            <a:ext cx="626628" cy="129067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68206" y="3815686"/>
            <a:ext cx="601160" cy="1312443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0031" y="5070185"/>
            <a:ext cx="4698175" cy="5794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1599922" y="2464003"/>
            <a:ext cx="305078" cy="437283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-Down Arrow 56"/>
          <p:cNvSpPr/>
          <p:nvPr/>
        </p:nvSpPr>
        <p:spPr>
          <a:xfrm>
            <a:off x="7682365" y="2464434"/>
            <a:ext cx="305078" cy="437283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61557" y="2250352"/>
            <a:ext cx="1" cy="23274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2" idx="0"/>
          </p:cNvCxnSpPr>
          <p:nvPr/>
        </p:nvCxnSpPr>
        <p:spPr>
          <a:xfrm flipH="1">
            <a:off x="6737181" y="2250352"/>
            <a:ext cx="31532" cy="237096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>
            <a:off x="2776991" y="1793152"/>
            <a:ext cx="3693589" cy="457200"/>
          </a:xfrm>
          <a:prstGeom prst="left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496004" y="98824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end-to-end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pplication</a:t>
            </a:r>
          </a:p>
          <a:p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496004" y="3155491"/>
            <a:ext cx="25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ath provisioning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64" idx="2"/>
          </p:cNvCxnSpPr>
          <p:nvPr/>
        </p:nvCxnSpPr>
        <p:spPr>
          <a:xfrm flipH="1">
            <a:off x="2561559" y="3555601"/>
            <a:ext cx="2225246" cy="65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4" idx="2"/>
          </p:cNvCxnSpPr>
          <p:nvPr/>
        </p:nvCxnSpPr>
        <p:spPr>
          <a:xfrm>
            <a:off x="4786805" y="3555601"/>
            <a:ext cx="1766395" cy="65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5867400"/>
            <a:ext cx="805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Objective: Technologies to setup in software complex end-to-end flows in support of science applications with emphasis on end sites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38502" y="35302"/>
            <a:ext cx="530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simple generic path provisioning illustration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 smtClean="0">
                <a:latin typeface="+mn-lt"/>
                <a:ea typeface="ＭＳ Ｐゴシック" pitchFamily="80" charset="-128"/>
              </a:rPr>
              <a:t>Lustre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transfers: Default IO on write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533400"/>
            <a:ext cx="627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Peak Throughput: 4 threads and 2 </a:t>
            </a:r>
            <a:r>
              <a:rPr lang="en-US" b="1" dirty="0" err="1" smtClean="0">
                <a:ea typeface="ＭＳ Ｐゴシック" pitchFamily="80" charset="-128"/>
              </a:rPr>
              <a:t>Lustre</a:t>
            </a:r>
            <a:r>
              <a:rPr lang="en-US" b="1" dirty="0" smtClean="0">
                <a:ea typeface="ＭＳ Ｐゴシック" pitchFamily="80" charset="-128"/>
              </a:rPr>
              <a:t> stripes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11266" name="Picture 2" descr="C:\lustre_workshop\xddmcp_datasets\plot_archive\lustre_4thr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" y="914400"/>
            <a:ext cx="8841606" cy="54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4344" y="6019800"/>
            <a:ext cx="627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SDN/SDT extended to File IO systems can automate selection of transfer parameters: using </a:t>
            </a:r>
            <a:r>
              <a:rPr lang="en-US" b="1" dirty="0" err="1" smtClean="0">
                <a:ea typeface="ＭＳ Ｐゴシック" pitchFamily="80" charset="-128"/>
              </a:rPr>
              <a:t>lpaths</a:t>
            </a:r>
            <a:r>
              <a:rPr lang="en-US" b="1" dirty="0" smtClean="0">
                <a:ea typeface="ＭＳ Ｐゴシック" pitchFamily="80" charset="-128"/>
              </a:rPr>
              <a:t> for </a:t>
            </a:r>
            <a:r>
              <a:rPr lang="en-US" b="1" dirty="0" err="1" smtClean="0">
                <a:ea typeface="ＭＳ Ｐゴシック" pitchFamily="80" charset="-128"/>
              </a:rPr>
              <a:t>lustre</a:t>
            </a:r>
            <a:r>
              <a:rPr lang="en-US" b="1" dirty="0" smtClean="0">
                <a:ea typeface="ＭＳ Ｐゴシック" pitchFamily="80" charset="-128"/>
              </a:rPr>
              <a:t> (LANL task)</a:t>
            </a:r>
            <a:endParaRPr lang="en-US" dirty="0" smtClean="0"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0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 smtClean="0">
                <a:latin typeface="+mn-lt"/>
                <a:ea typeface="ＭＳ Ｐゴシック" pitchFamily="80" charset="-128"/>
              </a:rPr>
              <a:t>Lustre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transfers: Default IO on write 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533400"/>
            <a:ext cx="748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Low </a:t>
            </a:r>
            <a:r>
              <a:rPr lang="en-US" b="1" dirty="0">
                <a:ea typeface="ＭＳ Ｐゴシック" pitchFamily="80" charset="-128"/>
              </a:rPr>
              <a:t>t</a:t>
            </a:r>
            <a:r>
              <a:rPr lang="en-US" b="1" dirty="0" smtClean="0">
                <a:ea typeface="ＭＳ Ｐゴシック" pitchFamily="80" charset="-128"/>
              </a:rPr>
              <a:t>hroughput: 5 threads with 8 </a:t>
            </a:r>
            <a:r>
              <a:rPr lang="en-US" b="1" dirty="0" err="1" smtClean="0">
                <a:ea typeface="ＭＳ Ｐゴシック" pitchFamily="80" charset="-128"/>
              </a:rPr>
              <a:t>Lustre</a:t>
            </a:r>
            <a:r>
              <a:rPr lang="en-US" b="1" dirty="0" smtClean="0">
                <a:ea typeface="ＭＳ Ｐゴシック" pitchFamily="80" charset="-128"/>
              </a:rPr>
              <a:t> stripes</a:t>
            </a:r>
          </a:p>
          <a:p>
            <a:r>
              <a:rPr lang="en-US" b="1" dirty="0">
                <a:ea typeface="ＭＳ Ｐゴシック" pitchFamily="80" charset="-128"/>
              </a:rPr>
              <a:t>	</a:t>
            </a:r>
            <a:r>
              <a:rPr lang="en-US" b="1" dirty="0" smtClean="0">
                <a:ea typeface="ＭＳ Ｐゴシック" pitchFamily="80" charset="-128"/>
              </a:rPr>
              <a:t>- usual expectation: more stipes yield higher throughput 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12290" name="Picture 2" descr="C:\lustre_workshop\xddmcp_datasets\plot_archive\lustre_5thr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" y="1214144"/>
            <a:ext cx="9089923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4344" y="6019800"/>
            <a:ext cx="627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SDN/SDT extended to File IO systems can automate selection of transfer parameters – simple </a:t>
            </a:r>
            <a:r>
              <a:rPr lang="en-US" b="1" dirty="0" err="1" smtClean="0">
                <a:ea typeface="ＭＳ Ｐゴシック" pitchFamily="80" charset="-128"/>
              </a:rPr>
              <a:t>adhoc</a:t>
            </a:r>
            <a:r>
              <a:rPr lang="en-US" b="1" dirty="0" smtClean="0">
                <a:ea typeface="ＭＳ Ｐゴシック" pitchFamily="80" charset="-128"/>
              </a:rPr>
              <a:t> rules are not sufficient</a:t>
            </a:r>
            <a:endParaRPr lang="en-US" dirty="0" smtClean="0"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 smtClean="0">
                <a:latin typeface="+mn-lt"/>
                <a:ea typeface="ＭＳ Ｐゴシック" pitchFamily="80" charset="-128"/>
              </a:rPr>
              <a:t>Lustre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transfers: Direct IO on read and write 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533400"/>
            <a:ext cx="870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Highest throughput: 10 threads with 8 </a:t>
            </a:r>
            <a:r>
              <a:rPr lang="en-US" b="1" dirty="0" err="1" smtClean="0">
                <a:ea typeface="ＭＳ Ｐゴシック" pitchFamily="80" charset="-128"/>
              </a:rPr>
              <a:t>Lustre</a:t>
            </a:r>
            <a:r>
              <a:rPr lang="en-US" b="1" dirty="0" smtClean="0">
                <a:ea typeface="ＭＳ Ｐゴシック" pitchFamily="80" charset="-128"/>
              </a:rPr>
              <a:t> stripes: 9.6Gbps</a:t>
            </a:r>
          </a:p>
          <a:p>
            <a:r>
              <a:rPr lang="en-US" b="1" dirty="0">
                <a:ea typeface="ＭＳ Ｐゴシック" pitchFamily="80" charset="-128"/>
              </a:rPr>
              <a:t>	</a:t>
            </a:r>
            <a:r>
              <a:rPr lang="en-US" b="1" dirty="0" smtClean="0">
                <a:ea typeface="ＭＳ Ｐゴシック" pitchFamily="80" charset="-128"/>
              </a:rPr>
              <a:t>- usual expectation: more stipes yield higher throughput  - works for direct IO 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endParaRPr lang="en-US" dirty="0" smtClean="0">
              <a:ea typeface="ＭＳ Ｐゴシック" pitchFamily="8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344" y="6019800"/>
            <a:ext cx="627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SDN/SDT extended to File IO systems can automate selection of transfer parameters – simple </a:t>
            </a:r>
            <a:r>
              <a:rPr lang="en-US" b="1" dirty="0" err="1" smtClean="0">
                <a:ea typeface="ＭＳ Ｐゴシック" pitchFamily="80" charset="-128"/>
              </a:rPr>
              <a:t>adhoc</a:t>
            </a:r>
            <a:r>
              <a:rPr lang="en-US" b="1" dirty="0" smtClean="0">
                <a:ea typeface="ＭＳ Ｐゴシック" pitchFamily="80" charset="-128"/>
              </a:rPr>
              <a:t> rules are not sufficient</a:t>
            </a: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10242" name="Picture 2" descr="C:\lustre_workshop\xddmcp_datasets\lustre_lustre_d_b_separate\plots-archive\xddmcp_lustre_lustre_10_th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4227"/>
            <a:ext cx="9067800" cy="48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>
                <a:latin typeface="+mn-lt"/>
                <a:ea typeface="ＭＳ Ｐゴシック" pitchFamily="80" charset="-128"/>
              </a:rPr>
              <a:t>x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fs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file WAN transfers: Direct IO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43" y="609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Configuration: Direct IO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SSD connected to PCI bus: &gt; 30Gbps IO </a:t>
            </a:r>
            <a:r>
              <a:rPr lang="en-US" dirty="0" err="1" smtClean="0">
                <a:ea typeface="ＭＳ Ｐゴシック" pitchFamily="80" charset="-128"/>
              </a:rPr>
              <a:t>thtoughput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>
                <a:ea typeface="ＭＳ Ｐゴシック" pitchFamily="80" charset="-128"/>
              </a:rPr>
              <a:t> </a:t>
            </a:r>
            <a:r>
              <a:rPr lang="en-US" dirty="0" smtClean="0">
                <a:ea typeface="ＭＳ Ｐゴシック" pitchFamily="80" charset="-128"/>
              </a:rPr>
              <a:t>                 network connections: 0-366 </a:t>
            </a:r>
            <a:r>
              <a:rPr lang="en-US" dirty="0" err="1" smtClean="0">
                <a:ea typeface="ＭＳ Ｐゴシック" pitchFamily="80" charset="-128"/>
              </a:rPr>
              <a:t>ms</a:t>
            </a:r>
            <a:r>
              <a:rPr lang="en-US" dirty="0" smtClean="0">
                <a:ea typeface="ＭＳ Ｐゴシック" pitchFamily="80" charset="-128"/>
              </a:rPr>
              <a:t> </a:t>
            </a:r>
            <a:r>
              <a:rPr lang="en-US" dirty="0" err="1" smtClean="0">
                <a:ea typeface="ＭＳ Ｐゴシック" pitchFamily="80" charset="-128"/>
              </a:rPr>
              <a:t>rtt</a:t>
            </a:r>
            <a:endParaRPr lang="en-US" dirty="0" smtClean="0">
              <a:ea typeface="ＭＳ Ｐゴシック" pitchFamily="80" charset="-128"/>
            </a:endParaRPr>
          </a:p>
          <a:p>
            <a:r>
              <a:rPr lang="en-US" dirty="0" smtClean="0">
                <a:ea typeface="ＭＳ Ｐゴシック" pitchFamily="80" charset="-128"/>
              </a:rPr>
              <a:t>Throughput limited by TCP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br>
              <a:rPr lang="en-US" dirty="0">
                <a:ea typeface="ＭＳ Ｐゴシック" pitchFamily="80" charset="-128"/>
              </a:rPr>
            </a:br>
            <a:endParaRPr lang="en-US" dirty="0" smtClean="0">
              <a:ea typeface="ＭＳ Ｐゴシック" pitchFamily="8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17" y="601868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SDN-SF orchestration module:</a:t>
            </a:r>
            <a:r>
              <a:rPr lang="en-US" dirty="0">
                <a:ea typeface="ＭＳ Ｐゴシック" pitchFamily="80" charset="-128"/>
              </a:rPr>
              <a:t/>
            </a:r>
            <a:br>
              <a:rPr lang="en-US" dirty="0">
                <a:ea typeface="ＭＳ Ｐゴシック" pitchFamily="80" charset="-128"/>
              </a:rPr>
            </a:b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Chooses 10 streams  and direct IO for </a:t>
            </a:r>
            <a:r>
              <a:rPr lang="en-US" dirty="0" err="1" smtClean="0">
                <a:ea typeface="ＭＳ Ｐゴシック" pitchFamily="80" charset="-128"/>
              </a:rPr>
              <a:t>xfs</a:t>
            </a:r>
            <a:r>
              <a:rPr lang="en-US" dirty="0" smtClean="0">
                <a:ea typeface="ＭＳ Ｐゴシック" pitchFamily="80" charset="-128"/>
              </a:rPr>
              <a:t> transfers using </a:t>
            </a:r>
            <a:r>
              <a:rPr lang="en-US" dirty="0" err="1" smtClean="0">
                <a:ea typeface="ＭＳ Ｐゴシック" pitchFamily="80" charset="-128"/>
              </a:rPr>
              <a:t>xdd</a:t>
            </a:r>
            <a:endParaRPr lang="en-US" dirty="0" smtClean="0">
              <a:ea typeface="ＭＳ Ｐゴシック" pitchFamily="80" charset="-128"/>
            </a:endParaRPr>
          </a:p>
        </p:txBody>
      </p:sp>
      <p:pic>
        <p:nvPicPr>
          <p:cNvPr id="11266" name="Picture 2" descr="C:\lustre_workshop\xddmcp_datasets\xfs_xfs_d_b_separate\plots-archive\xddmcp_xfs_xfs_10_th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0135" cy="40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52400" y="76200"/>
            <a:ext cx="8839200" cy="97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ea typeface="ＭＳ Ｐゴシック" pitchFamily="80" charset="-128"/>
              </a:rPr>
              <a:t>Impulse Response Test: </a:t>
            </a:r>
            <a:br>
              <a:rPr lang="en-US" sz="2400" b="1" dirty="0" smtClean="0">
                <a:ea typeface="ＭＳ Ｐゴシック" pitchFamily="80" charset="-128"/>
              </a:rPr>
            </a:br>
            <a:r>
              <a:rPr lang="en-US" sz="2400" b="1" dirty="0" smtClean="0">
                <a:ea typeface="ＭＳ Ｐゴシック" pitchFamily="80" charset="-128"/>
              </a:rPr>
              <a:t>	To Assess Controller Responsiveness</a:t>
            </a:r>
            <a:r>
              <a:rPr lang="en-US" sz="2400" dirty="0" smtClean="0">
                <a:ea typeface="ＭＳ Ｐゴシック" pitchFamily="80" charset="-128"/>
              </a:rPr>
              <a:t/>
            </a:r>
            <a:br>
              <a:rPr lang="en-US" sz="2400" dirty="0" smtClean="0">
                <a:ea typeface="ＭＳ Ｐゴシック" pitchFamily="80" charset="-128"/>
              </a:rPr>
            </a:b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732" y="762000"/>
            <a:ext cx="87522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ＭＳ Ｐゴシック" pitchFamily="80" charset="-128"/>
              </a:rPr>
              <a:t>Host-Host TCP Throughput</a:t>
            </a:r>
            <a:r>
              <a:rPr lang="en-US" dirty="0" smtClean="0">
                <a:ea typeface="ＭＳ Ｐゴシック" pitchFamily="80" charset="-128"/>
              </a:rPr>
              <a:t>: Peak </a:t>
            </a:r>
            <a:r>
              <a:rPr lang="en-US" dirty="0">
                <a:ea typeface="ＭＳ Ｐゴシック" pitchFamily="80" charset="-128"/>
              </a:rPr>
              <a:t>performance </a:t>
            </a:r>
            <a:r>
              <a:rPr lang="en-US" dirty="0" smtClean="0">
                <a:ea typeface="ＭＳ Ｐゴシック" pitchFamily="80" charset="-128"/>
              </a:rPr>
              <a:t>depends 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itchFamily="80" charset="-128"/>
              </a:rPr>
              <a:t>hosts, switches, controller, controller-app, data path</a:t>
            </a:r>
          </a:p>
          <a:p>
            <a:endParaRPr lang="en-US" sz="600" dirty="0" smtClean="0">
              <a:ea typeface="ＭＳ Ｐゴシック" pitchFamily="80" charset="-128"/>
            </a:endParaRPr>
          </a:p>
          <a:p>
            <a:r>
              <a:rPr lang="en-US" b="1" dirty="0" smtClean="0">
                <a:ea typeface="ＭＳ Ｐゴシック" pitchFamily="80" charset="-128"/>
              </a:rPr>
              <a:t>Controller Impulse </a:t>
            </a:r>
            <a:r>
              <a:rPr lang="en-US" b="1" dirty="0">
                <a:ea typeface="ＭＳ Ｐゴシック" pitchFamily="80" charset="-128"/>
              </a:rPr>
              <a:t>R</a:t>
            </a:r>
            <a:r>
              <a:rPr lang="en-US" b="1" dirty="0" smtClean="0">
                <a:ea typeface="ＭＳ Ｐゴシック" pitchFamily="80" charset="-128"/>
              </a:rPr>
              <a:t>esponse Test</a:t>
            </a:r>
            <a:r>
              <a:rPr lang="en-US" dirty="0" smtClean="0">
                <a:ea typeface="ＭＳ Ｐゴシック" pitchFamily="80" charset="-128"/>
              </a:rPr>
              <a:t>: for controllers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two different controllers: </a:t>
            </a:r>
            <a:r>
              <a:rPr lang="en-US" dirty="0" err="1" smtClean="0">
                <a:ea typeface="ＭＳ Ｐゴシック" pitchFamily="80" charset="-128"/>
              </a:rPr>
              <a:t>opendaylight</a:t>
            </a:r>
            <a:r>
              <a:rPr lang="en-US" dirty="0" smtClean="0">
                <a:ea typeface="ＭＳ Ｐゴシック" pitchFamily="80" charset="-128"/>
              </a:rPr>
              <a:t> and custom-</a:t>
            </a:r>
            <a:r>
              <a:rPr lang="en-US" dirty="0" err="1" smtClean="0">
                <a:ea typeface="ＭＳ Ｐゴシック" pitchFamily="80" charset="-128"/>
              </a:rPr>
              <a:t>dpctl</a:t>
            </a:r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      	 		periodically </a:t>
            </a:r>
            <a:r>
              <a:rPr lang="en-US" dirty="0">
                <a:ea typeface="ＭＳ Ｐゴシック" pitchFamily="80" charset="-128"/>
              </a:rPr>
              <a:t>degrade current data connection </a:t>
            </a:r>
            <a:r>
              <a:rPr lang="en-US" dirty="0" smtClean="0">
                <a:ea typeface="ＭＳ Ｐゴシック" pitchFamily="80" charset="-128"/>
              </a:rPr>
              <a:t> - impulse input 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measure TCP degradation and recovery: output impulse</a:t>
            </a:r>
          </a:p>
          <a:p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- narrowness of output impulse: quickness of controller response </a:t>
            </a:r>
            <a:endParaRPr lang="en-US" dirty="0">
              <a:ea typeface="ＭＳ Ｐゴシック" pitchFamily="80" charset="-128"/>
            </a:endParaRPr>
          </a:p>
          <a:p>
            <a:endParaRPr lang="en-US" sz="900" dirty="0" smtClean="0">
              <a:ea typeface="ＭＳ Ｐゴシック" pitchFamily="80" charset="-128"/>
            </a:endParaRPr>
          </a:p>
          <a:p>
            <a:r>
              <a:rPr lang="en-US" b="1" dirty="0" smtClean="0">
                <a:ea typeface="ＭＳ Ｐゴシック" pitchFamily="80" charset="-128"/>
              </a:rPr>
              <a:t>Input</a:t>
            </a:r>
            <a:r>
              <a:rPr lang="en-US" dirty="0" smtClean="0">
                <a:ea typeface="ＭＳ Ｐゴシック" pitchFamily="80" charset="-128"/>
              </a:rPr>
              <a:t>: Impulse train of path disruptions:</a:t>
            </a:r>
          </a:p>
          <a:p>
            <a:r>
              <a:rPr lang="en-US" b="1" dirty="0" smtClean="0">
                <a:ea typeface="ＭＳ Ｐゴシック" pitchFamily="80" charset="-128"/>
              </a:rPr>
              <a:t>Impulse Response</a:t>
            </a:r>
            <a:r>
              <a:rPr lang="en-US" dirty="0" smtClean="0">
                <a:ea typeface="ＭＳ Ｐゴシック" pitchFamily="80" charset="-128"/>
              </a:rPr>
              <a:t>: </a:t>
            </a:r>
            <a:r>
              <a:rPr lang="en-US" dirty="0">
                <a:ea typeface="ＭＳ Ｐゴシック" pitchFamily="80" charset="-128"/>
              </a:rPr>
              <a:t>D</a:t>
            </a:r>
            <a:r>
              <a:rPr lang="en-US" dirty="0" smtClean="0">
                <a:ea typeface="ＭＳ Ｐゴシック" pitchFamily="80" charset="-128"/>
              </a:rPr>
              <a:t>efined as peak minus measured </a:t>
            </a:r>
            <a:r>
              <a:rPr lang="en-US" dirty="0">
                <a:ea typeface="ＭＳ Ｐゴシック" pitchFamily="80" charset="-128"/>
              </a:rPr>
              <a:t>TCP </a:t>
            </a:r>
            <a:r>
              <a:rPr lang="en-US" dirty="0" smtClean="0">
                <a:ea typeface="ＭＳ Ｐゴシック" pitchFamily="80" charset="-128"/>
              </a:rPr>
              <a:t>throughput</a:t>
            </a:r>
          </a:p>
          <a:p>
            <a:endParaRPr lang="en-US" sz="600" dirty="0" smtClean="0">
              <a:ea typeface="ＭＳ Ｐゴシック" pitchFamily="80" charset="-128"/>
            </a:endParaRPr>
          </a:p>
          <a:p>
            <a:r>
              <a:rPr lang="en-US" b="1" dirty="0" smtClean="0">
                <a:ea typeface="ＭＳ Ｐゴシック" pitchFamily="80" charset="-128"/>
              </a:rPr>
              <a:t>Output Characterizations</a:t>
            </a:r>
            <a:r>
              <a:rPr lang="en-US" dirty="0" smtClean="0">
                <a:ea typeface="ＭＳ Ｐゴシック" pitchFamily="80" charset="-128"/>
              </a:rPr>
              <a:t>:</a:t>
            </a:r>
          </a:p>
          <a:p>
            <a:pPr lvl="1"/>
            <a:r>
              <a:rPr lang="en-US" dirty="0">
                <a:ea typeface="ＭＳ Ｐゴシック" pitchFamily="80" charset="-128"/>
              </a:rPr>
              <a:t>	</a:t>
            </a:r>
            <a:r>
              <a:rPr lang="en-US" b="1" dirty="0" smtClean="0">
                <a:ea typeface="ＭＳ Ｐゴシック" pitchFamily="80" charset="-128"/>
              </a:rPr>
              <a:t>desired response</a:t>
            </a:r>
            <a:r>
              <a:rPr lang="en-US" dirty="0" smtClean="0">
                <a:ea typeface="ＭＳ Ｐゴシック" pitchFamily="80" charset="-128"/>
              </a:rPr>
              <a:t>: small dip in TCP throughput for each disruption</a:t>
            </a:r>
          </a:p>
          <a:p>
            <a:pPr lvl="1"/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ideal output is also an impulse train:</a:t>
            </a:r>
          </a:p>
          <a:p>
            <a:pPr lvl="1"/>
            <a:r>
              <a:rPr lang="en-US" dirty="0">
                <a:ea typeface="ＭＳ Ｐゴシック" pitchFamily="80" charset="-128"/>
              </a:rPr>
              <a:t>	</a:t>
            </a:r>
            <a:r>
              <a:rPr lang="en-US" dirty="0" smtClean="0">
                <a:ea typeface="ＭＳ Ｐゴシック" pitchFamily="80" charset="-128"/>
              </a:rPr>
              <a:t>	      - narrower impulses indicate quicker TCP recovery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15513" y="5146915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perf</a:t>
            </a:r>
            <a:r>
              <a:rPr lang="en-US" dirty="0" smtClean="0">
                <a:solidFill>
                  <a:schemeClr val="tx1"/>
                </a:solidFill>
              </a:rPr>
              <a:t> 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43359" y="5161609"/>
            <a:ext cx="1193776" cy="605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iperf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TCP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234689" y="5350276"/>
            <a:ext cx="1642537" cy="1143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H="1">
            <a:off x="4055958" y="4994058"/>
            <a:ext cx="24847" cy="38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54961" y="4800600"/>
            <a:ext cx="2651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ＭＳ Ｐゴシック" pitchFamily="80" charset="-128"/>
              </a:rPr>
              <a:t>path </a:t>
            </a:r>
            <a:r>
              <a:rPr lang="en-US" sz="1400" dirty="0" smtClean="0">
                <a:ea typeface="ＭＳ Ｐゴシック" pitchFamily="80" charset="-128"/>
              </a:rPr>
              <a:t>disruptions: input impulse: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217756" y="594126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ＭＳ Ｐゴシック" pitchFamily="80" charset="-128"/>
              </a:rPr>
              <a:t>i</a:t>
            </a:r>
            <a:r>
              <a:rPr lang="en-US" sz="1400" dirty="0" smtClean="0">
                <a:ea typeface="ＭＳ Ｐゴシック" pitchFamily="80" charset="-128"/>
              </a:rPr>
              <a:t>mpulse response</a:t>
            </a:r>
            <a:endParaRPr lang="en-US" sz="1000" dirty="0">
              <a:ea typeface="ＭＳ Ｐゴシック" pitchFamily="80" charset="-128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015513" y="5767580"/>
            <a:ext cx="4021622" cy="1736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4732318"/>
            <a:ext cx="6096000" cy="157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35291"/>
              </p:ext>
            </p:extLst>
          </p:nvPr>
        </p:nvGraphicFramePr>
        <p:xfrm>
          <a:off x="4580467" y="2895600"/>
          <a:ext cx="221812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67" y="2895600"/>
                        <a:ext cx="221812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7331"/>
              </p:ext>
            </p:extLst>
          </p:nvPr>
        </p:nvGraphicFramePr>
        <p:xfrm>
          <a:off x="4843359" y="5925226"/>
          <a:ext cx="2852842" cy="32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5" imgW="1765080" imgH="241200" progId="Equation.DSMT4">
                  <p:embed/>
                </p:oleObj>
              </mc:Choice>
              <mc:Fallback>
                <p:oleObj name="Equation" r:id="rId5" imgW="1765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359" y="5925226"/>
                        <a:ext cx="2852842" cy="323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01348"/>
              </p:ext>
            </p:extLst>
          </p:nvPr>
        </p:nvGraphicFramePr>
        <p:xfrm>
          <a:off x="5474515" y="4760714"/>
          <a:ext cx="22193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7" imgW="1384200" imgH="253800" progId="Equation.DSMT4">
                  <p:embed/>
                </p:oleObj>
              </mc:Choice>
              <mc:Fallback>
                <p:oleObj name="Equation" r:id="rId7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515" y="4760714"/>
                        <a:ext cx="22193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197" y="6467813"/>
            <a:ext cx="721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to address “yet another SDN controller or device”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3044"/>
              </p:ext>
            </p:extLst>
          </p:nvPr>
        </p:nvGraphicFramePr>
        <p:xfrm>
          <a:off x="76200" y="76200"/>
          <a:ext cx="8839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Acrobat Document" r:id="rId3" imgW="7543732" imgH="5829300" progId="AcroExch.Document.7">
                  <p:embed/>
                </p:oleObj>
              </mc:Choice>
              <mc:Fallback>
                <p:oleObj name="Acrobat Document" r:id="rId3" imgW="7543732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88392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86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 smtClean="0">
                <a:ea typeface="ＭＳ Ｐゴシック" pitchFamily="80" charset="-128"/>
              </a:rPr>
              <a:t>	 </a:t>
            </a:r>
            <a:r>
              <a:rPr lang="en-US" sz="2400" b="1" dirty="0" smtClean="0">
                <a:ea typeface="ＭＳ Ｐゴシック" pitchFamily="80" charset="-128"/>
              </a:rPr>
              <a:t>Example Trace: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45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ath switch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57800" y="762000"/>
            <a:ext cx="1371600" cy="70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57800" y="25908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5400" y="2221468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throughput loss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atency increase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715000" y="4528066"/>
            <a:ext cx="9144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4628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</a:t>
            </a:r>
          </a:p>
          <a:p>
            <a:r>
              <a:rPr lang="en-US" dirty="0"/>
              <a:t>i</a:t>
            </a:r>
            <a:r>
              <a:rPr lang="en-US" dirty="0" smtClean="0"/>
              <a:t>mpulse train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5697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throughput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389" y="548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rtt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26850"/>
              </p:ext>
            </p:extLst>
          </p:nvPr>
        </p:nvGraphicFramePr>
        <p:xfrm>
          <a:off x="228600" y="2058472"/>
          <a:ext cx="22193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1384300" imgH="254000" progId="Equation.DSMT4">
                  <p:embed/>
                </p:oleObj>
              </mc:Choice>
              <mc:Fallback>
                <p:oleObj name="Equation" r:id="rId5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8472"/>
                        <a:ext cx="22193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98955"/>
              </p:ext>
            </p:extLst>
          </p:nvPr>
        </p:nvGraphicFramePr>
        <p:xfrm>
          <a:off x="527596" y="3886200"/>
          <a:ext cx="742192" cy="36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393480" imgH="228600" progId="Equation.DSMT4">
                  <p:embed/>
                </p:oleObj>
              </mc:Choice>
              <mc:Fallback>
                <p:oleObj name="Equation" r:id="rId7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96" y="3886200"/>
                        <a:ext cx="742192" cy="367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2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Five Test Configurations: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820" y="6519446"/>
            <a:ext cx="293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Official Use Only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39844"/>
              </p:ext>
            </p:extLst>
          </p:nvPr>
        </p:nvGraphicFramePr>
        <p:xfrm>
          <a:off x="685800" y="83820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test configuration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degradation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switch vendor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dpctl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HP 5064zl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HP 5064zl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HP 5064zl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rtt</a:t>
                      </a:r>
                      <a:r>
                        <a:rPr lang="en-US" baseline="0" dirty="0" smtClean="0"/>
                        <a:t> 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HP 5064zl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rtt</a:t>
                      </a:r>
                      <a:r>
                        <a:rPr lang="en-US" baseline="0" dirty="0" smtClean="0"/>
                        <a:t> 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Cisco 3064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7301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Degradations: introduced externally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Path switch: current path is switched to longer path using </a:t>
            </a:r>
            <a:r>
              <a:rPr lang="en-US" dirty="0" err="1" smtClean="0"/>
              <a:t>dpctl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Rtt</a:t>
            </a:r>
            <a:r>
              <a:rPr lang="en-US" dirty="0" smtClean="0"/>
              <a:t> extension: increase </a:t>
            </a:r>
            <a:r>
              <a:rPr lang="en-US" dirty="0" err="1" smtClean="0"/>
              <a:t>rtt</a:t>
            </a:r>
            <a:r>
              <a:rPr lang="en-US" dirty="0" smtClean="0"/>
              <a:t> of current path on ANUE using curl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Controller performance comparison: A and C</a:t>
            </a:r>
          </a:p>
          <a:p>
            <a:endParaRPr lang="en-US" dirty="0"/>
          </a:p>
          <a:p>
            <a:r>
              <a:rPr lang="en-US" dirty="0" smtClean="0"/>
              <a:t>Switch performance comparison: D and E</a:t>
            </a:r>
          </a:p>
          <a:p>
            <a:endParaRPr lang="en-US" dirty="0"/>
          </a:p>
          <a:p>
            <a:r>
              <a:rPr lang="en-US" dirty="0" smtClean="0"/>
              <a:t>Solution performance comparison: A and 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81800" y="1594282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81800" y="1594282"/>
            <a:ext cx="914400" cy="8441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9210" y="14076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61430" y="2933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44810" y="3124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44810" y="2743200"/>
            <a:ext cx="91662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2797891" y="3867759"/>
            <a:ext cx="3365344" cy="0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1338885" y="3837023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672384" y="4319012"/>
            <a:ext cx="1366215" cy="767337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2209800" y="1608674"/>
            <a:ext cx="1371600" cy="838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pctl</a:t>
            </a:r>
            <a:r>
              <a:rPr lang="en-US" b="1" dirty="0" smtClean="0">
                <a:solidFill>
                  <a:schemeClr val="bg1"/>
                </a:solidFill>
              </a:rPr>
              <a:t> switch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167" y="304800"/>
            <a:ext cx="702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Path Degradation Method 1: Path switching using </a:t>
            </a:r>
            <a:r>
              <a:rPr lang="en-US" sz="2000" dirty="0" err="1" smtClean="0"/>
              <a:t>dpctl</a:t>
            </a:r>
            <a:endParaRPr lang="en-US" sz="2000" dirty="0" smtClean="0"/>
          </a:p>
          <a:p>
            <a:r>
              <a:rPr lang="en-US" sz="2000" dirty="0" smtClean="0"/>
              <a:t>Configurations A, B,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8258" y="4489069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19684" y="3461465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977685" y="3890238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 flipV="1">
            <a:off x="5046811" y="4191000"/>
            <a:ext cx="1550891" cy="719550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3781114" y="4648200"/>
            <a:ext cx="1600200" cy="876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OC192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emulator</a:t>
            </a:r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1939521" y="3412479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973638" y="3412478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7663484" y="3461465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1084" y="2245932"/>
            <a:ext cx="529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eriodically switches default path to longer path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835" y="4492233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0704" y="3374333"/>
            <a:ext cx="1680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efault path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95600" y="2430598"/>
            <a:ext cx="0" cy="1030867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48000" y="2430598"/>
            <a:ext cx="2925638" cy="1330227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1338885" y="4103070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2481886" y="4209021"/>
            <a:ext cx="1752600" cy="643354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2672386" y="3261816"/>
            <a:ext cx="1371599" cy="786825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806388" y="1858445"/>
            <a:ext cx="1371600" cy="838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CURL script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9047" y="536162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ong-haul connection emulation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8258" y="4755116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19684" y="3727512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977685" y="4156285"/>
            <a:ext cx="838200" cy="0"/>
          </a:xfrm>
          <a:prstGeom prst="line">
            <a:avLst/>
          </a:prstGeom>
          <a:noFill/>
          <a:ln w="12700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V="1">
            <a:off x="4868738" y="4301482"/>
            <a:ext cx="1562100" cy="567154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5171294" y="3188672"/>
            <a:ext cx="1219201" cy="838200"/>
          </a:xfrm>
          <a:prstGeom prst="line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Oval 62"/>
          <p:cNvSpPr>
            <a:spLocks noChangeArrowheads="1"/>
          </p:cNvSpPr>
          <p:nvPr/>
        </p:nvSpPr>
        <p:spPr bwMode="auto">
          <a:xfrm>
            <a:off x="3701085" y="2696645"/>
            <a:ext cx="1600200" cy="8763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OC192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emulator</a:t>
            </a:r>
          </a:p>
        </p:txBody>
      </p:sp>
      <p:sp>
        <p:nvSpPr>
          <p:cNvPr id="57" name="Oval 62"/>
          <p:cNvSpPr>
            <a:spLocks noChangeArrowheads="1"/>
          </p:cNvSpPr>
          <p:nvPr/>
        </p:nvSpPr>
        <p:spPr bwMode="auto">
          <a:xfrm>
            <a:off x="3701085" y="4407870"/>
            <a:ext cx="1600200" cy="990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ANUE 10GigE</a:t>
            </a:r>
          </a:p>
          <a:p>
            <a:pPr algn="ctr" eaLnBrk="1" hangingPunct="1"/>
            <a:r>
              <a:rPr lang="en-US" b="1" dirty="0" smtClean="0">
                <a:solidFill>
                  <a:srgbClr val="18F4BA"/>
                </a:solidFill>
              </a:rPr>
              <a:t>emulator</a:t>
            </a:r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1939521" y="3678526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973638" y="3678525"/>
            <a:ext cx="1319150" cy="106789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OpenFlow</a:t>
            </a:r>
            <a:endParaRPr lang="en-US" sz="2000" b="1" dirty="0" smtClean="0"/>
          </a:p>
          <a:p>
            <a:pPr algn="ctr" eaLnBrk="1" hangingPunct="1"/>
            <a:r>
              <a:rPr lang="en-US" sz="2000" b="1" dirty="0" smtClean="0"/>
              <a:t>switch</a:t>
            </a:r>
            <a:endParaRPr lang="en-US" sz="2000" b="1" dirty="0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7663484" y="3727512"/>
            <a:ext cx="1420905" cy="85754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inux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workstation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4835" y="4758280"/>
            <a:ext cx="1618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erver/client</a:t>
            </a:r>
          </a:p>
          <a:p>
            <a:r>
              <a:rPr lang="en-US" sz="2000" dirty="0" smtClean="0"/>
              <a:t>host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166" y="304800"/>
            <a:ext cx="8029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Path Degradation Method 2: Extend </a:t>
            </a:r>
            <a:r>
              <a:rPr lang="en-US" sz="2000" dirty="0" err="1" smtClean="0"/>
              <a:t>rtt</a:t>
            </a:r>
            <a:r>
              <a:rPr lang="en-US" sz="2000" dirty="0" smtClean="0"/>
              <a:t> of current path using CURL script</a:t>
            </a:r>
          </a:p>
          <a:p>
            <a:r>
              <a:rPr lang="en-US" sz="2000" dirty="0" smtClean="0"/>
              <a:t>Configurations D and E</a:t>
            </a:r>
          </a:p>
        </p:txBody>
      </p:sp>
      <p:cxnSp>
        <p:nvCxnSpPr>
          <p:cNvPr id="4" name="Straight Arrow Connector 3"/>
          <p:cNvCxnSpPr>
            <a:endCxn id="49" idx="2"/>
          </p:cNvCxnSpPr>
          <p:nvPr/>
        </p:nvCxnSpPr>
        <p:spPr>
          <a:xfrm>
            <a:off x="2895600" y="2696645"/>
            <a:ext cx="805485" cy="43815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9096" y="2696645"/>
            <a:ext cx="1444889" cy="1711225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8382" y="2092879"/>
            <a:ext cx="47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eriodically degrades </a:t>
            </a:r>
            <a:r>
              <a:rPr lang="en-US" dirty="0" err="1" smtClean="0"/>
              <a:t>rtt</a:t>
            </a:r>
            <a:r>
              <a:rPr lang="en-US" dirty="0" smtClean="0"/>
              <a:t> of current path </a:t>
            </a:r>
          </a:p>
        </p:txBody>
      </p:sp>
    </p:spTree>
    <p:extLst>
      <p:ext uri="{BB962C8B-B14F-4D97-AF65-F5344CB8AC3E}">
        <p14:creationId xmlns:p14="http://schemas.microsoft.com/office/powerpoint/2010/main" val="25689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62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TCP Throughput Traces: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820" y="6519446"/>
            <a:ext cx="293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Official Use Only</a:t>
            </a:r>
            <a:endParaRPr lang="en-US" sz="1600" dirty="0"/>
          </a:p>
        </p:txBody>
      </p:sp>
      <p:pic>
        <p:nvPicPr>
          <p:cNvPr id="13318" name="Picture 6" descr="C:\OpenFlow-SDN\performance\dynamics\pulse_50_10\plots-archive\tcp-dynamics-c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" y="960268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450330" y="18288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0330" y="2118804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50330" y="29718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2330" y="1474857"/>
            <a:ext cx="161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dirty="0" err="1" smtClean="0"/>
              <a:t>dpctl</a:t>
            </a:r>
            <a:r>
              <a:rPr lang="en-US" sz="2000" dirty="0" smtClean="0"/>
              <a:t> - HP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27717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: ODL - Cisco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2330" y="1918749"/>
            <a:ext cx="161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: ODL - HP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35237"/>
              </p:ext>
            </p:extLst>
          </p:nvPr>
        </p:nvGraphicFramePr>
        <p:xfrm>
          <a:off x="76200" y="3962400"/>
          <a:ext cx="7429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393480" imgH="228600" progId="Equation.DSMT4">
                  <p:embed/>
                </p:oleObj>
              </mc:Choice>
              <mc:Fallback>
                <p:oleObj name="Equation" r:id="rId4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962400"/>
                        <a:ext cx="7429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5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3530" y="762000"/>
            <a:ext cx="8540470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High-Performance DTN Transfers</a:t>
            </a:r>
          </a:p>
          <a:p>
            <a:pPr marL="800100" lvl="1" indent="-342900">
              <a:buFontTx/>
              <a:buChar char="-"/>
            </a:pPr>
            <a:r>
              <a:rPr lang="en-US" sz="2000" b="1" dirty="0" smtClean="0"/>
              <a:t>Setup site DTN-border dedicated connections – on-demand/scheduled</a:t>
            </a:r>
          </a:p>
          <a:p>
            <a:pPr marL="800100" lvl="1" indent="-342900">
              <a:buFontTx/>
              <a:buChar char="-"/>
            </a:pPr>
            <a:r>
              <a:rPr lang="en-US" sz="2000" b="1" dirty="0" smtClean="0"/>
              <a:t>SDNs </a:t>
            </a:r>
            <a:r>
              <a:rPr lang="en-US" sz="2000" b="1" dirty="0"/>
              <a:t>extended to include IO and file systems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HPC-Remote Dynamic </a:t>
            </a:r>
            <a:r>
              <a:rPr lang="en-US" sz="2000" b="1" dirty="0"/>
              <a:t>M</a:t>
            </a:r>
            <a:r>
              <a:rPr lang="en-US" sz="2000" b="1" dirty="0" smtClean="0"/>
              <a:t>emory Flows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between codes running on HPC systems to remote user/analysis sites</a:t>
            </a:r>
          </a:p>
          <a:p>
            <a:pPr lvl="1"/>
            <a:r>
              <a:rPr lang="en-US" sz="2000" b="1" dirty="0" smtClean="0"/>
              <a:t>Application triggers while code is running</a:t>
            </a:r>
          </a:p>
          <a:p>
            <a:pPr marL="800100" lvl="1" indent="-342900">
              <a:buFontTx/>
              <a:buChar char="-"/>
            </a:pPr>
            <a:r>
              <a:rPr lang="en-US" sz="2000" b="1" dirty="0" smtClean="0"/>
              <a:t>inform user, present rendering, initiate analysis</a:t>
            </a:r>
          </a:p>
          <a:p>
            <a:pPr marL="800100" lvl="1" indent="-342900">
              <a:buFontTx/>
              <a:buChar char="-"/>
            </a:pPr>
            <a:r>
              <a:rPr lang="en-US" sz="2000" b="1" dirty="0"/>
              <a:t>e</a:t>
            </a:r>
            <a:r>
              <a:rPr lang="en-US" sz="2000" b="1" dirty="0" smtClean="0"/>
              <a:t>stablish control path to steer computation</a:t>
            </a:r>
          </a:p>
          <a:p>
            <a:pPr marL="800100" lvl="1" indent="-342900">
              <a:buFontTx/>
              <a:buChar char="-"/>
            </a:pPr>
            <a:r>
              <a:rPr lang="en-US" sz="2000" b="1" dirty="0" smtClean="0"/>
              <a:t>SDN extended to include multi-core nodes and interconnects</a:t>
            </a:r>
          </a:p>
          <a:p>
            <a:r>
              <a:rPr lang="en-US" sz="2000" b="1" dirty="0" smtClean="0"/>
              <a:t>3.  Remote Complex Flows for Science instruments</a:t>
            </a:r>
          </a:p>
          <a:p>
            <a:r>
              <a:rPr lang="en-US" sz="2000" b="1" dirty="0" smtClean="0"/>
              <a:t>	- SDNs extended to include science instruments – APS and NSLS</a:t>
            </a:r>
            <a:endParaRPr lang="en-US" sz="2000" dirty="0" smtClean="0"/>
          </a:p>
          <a:p>
            <a:pPr lvl="1"/>
            <a:endParaRPr lang="en-US" sz="1050" b="1" dirty="0" smtClean="0"/>
          </a:p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Three Target  Science Scenarios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-10758" y="205978"/>
            <a:ext cx="915475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Closer Look at Throughput Recovery: Controllers and Switches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354" y="3420126"/>
            <a:ext cx="293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Official Use Only</a:t>
            </a:r>
            <a:endParaRPr lang="en-US" sz="1600" dirty="0"/>
          </a:p>
        </p:txBody>
      </p:sp>
      <p:pic>
        <p:nvPicPr>
          <p:cNvPr id="14343" name="Picture 7" descr="C:\OpenFlow-SDN\performance\dynamics\pulse_50_10\plots-archive\odl-hp-cisco-an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99" y="3593919"/>
            <a:ext cx="3721099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OpenFlow-SDN\performance\dynamics\pulse_50_10\plots-archive\dpctl-odl-an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" y="3450371"/>
            <a:ext cx="394970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OpenFlow-SDN\performance\dynamics\pulse_50_10\plots-archive\dpctl-odl-path-swi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03" y="586978"/>
            <a:ext cx="3633787" cy="27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3636615" y="3901133"/>
            <a:ext cx="250265" cy="6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78899" y="4059971"/>
            <a:ext cx="236668" cy="331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</p:cNvCxnSpPr>
          <p:nvPr/>
        </p:nvCxnSpPr>
        <p:spPr>
          <a:xfrm flipV="1">
            <a:off x="5631263" y="4595965"/>
            <a:ext cx="296583" cy="439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880" y="3707516"/>
            <a:ext cx="167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dirty="0" err="1" smtClean="0"/>
              <a:t>dpctl</a:t>
            </a:r>
            <a:r>
              <a:rPr lang="en-US" sz="2000" dirty="0" smtClean="0"/>
              <a:t> - HP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6753" y="4850745"/>
            <a:ext cx="186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: ODL - Cisco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5567" y="4206992"/>
            <a:ext cx="161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: ODL - HP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680" y="4206992"/>
            <a:ext cx="533400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80400" y="826422"/>
            <a:ext cx="167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dirty="0" err="1" smtClean="0"/>
              <a:t>dpctl</a:t>
            </a:r>
            <a:r>
              <a:rPr lang="en-US" sz="2000" dirty="0" smtClean="0"/>
              <a:t> - HP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2975400" y="1026477"/>
            <a:ext cx="1905000" cy="409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5779" y="1459330"/>
            <a:ext cx="167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: ODL- HP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3127800" y="1659385"/>
            <a:ext cx="1757979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4002" y="5888771"/>
            <a:ext cx="755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recovery with switches: slower than over direct connection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99400" y="185944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Loopback throughput recovery:</a:t>
            </a:r>
          </a:p>
          <a:p>
            <a:r>
              <a:rPr lang="en-US" b="1" dirty="0" smtClean="0"/>
              <a:t>Controller Performance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dpctl</a:t>
            </a:r>
            <a:r>
              <a:rPr lang="en-US" dirty="0" smtClean="0"/>
              <a:t> is few seconds quicker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OpenFlow-SDN\performance\dynamics\pulse_50_10\plots-archive\impulse-fun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" y="419547"/>
            <a:ext cx="7239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67658" y="762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Impulse response: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304" y="4542351"/>
            <a:ext cx="19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throughput: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87789"/>
              </p:ext>
            </p:extLst>
          </p:nvPr>
        </p:nvGraphicFramePr>
        <p:xfrm>
          <a:off x="2676904" y="4542351"/>
          <a:ext cx="742192" cy="36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4" imgW="393480" imgH="228600" progId="Equation.DSMT4">
                  <p:embed/>
                </p:oleObj>
              </mc:Choice>
              <mc:Fallback>
                <p:oleObj name="Equation" r:id="rId4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904" y="4542351"/>
                        <a:ext cx="742192" cy="367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786" y="4930430"/>
            <a:ext cx="266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Unrealized throughput: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30809"/>
              </p:ext>
            </p:extLst>
          </p:nvPr>
        </p:nvGraphicFramePr>
        <p:xfrm>
          <a:off x="3372820" y="4930430"/>
          <a:ext cx="2276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6" imgW="1206360" imgH="253800" progId="Equation.DSMT4">
                  <p:embed/>
                </p:oleObj>
              </mc:Choice>
              <mc:Fallback>
                <p:oleObj name="Equation" r:id="rId6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820" y="4930430"/>
                        <a:ext cx="2276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786" y="5446769"/>
            <a:ext cx="26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 Response:</a:t>
            </a:r>
          </a:p>
          <a:p>
            <a:r>
              <a:rPr lang="en-US" dirty="0"/>
              <a:t> </a:t>
            </a:r>
            <a:r>
              <a:rPr lang="en-US" dirty="0" smtClean="0"/>
              <a:t>  to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degradation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74174"/>
              </p:ext>
            </p:extLst>
          </p:nvPr>
        </p:nvGraphicFramePr>
        <p:xfrm>
          <a:off x="2999105" y="5484421"/>
          <a:ext cx="34512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8" imgW="1828800" imgH="253800" progId="Equation.DSMT4">
                  <p:embed/>
                </p:oleObj>
              </mc:Choice>
              <mc:Fallback>
                <p:oleObj name="Equation" r:id="rId8" imgW="1828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105" y="5484421"/>
                        <a:ext cx="34512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8251"/>
              </p:ext>
            </p:extLst>
          </p:nvPr>
        </p:nvGraphicFramePr>
        <p:xfrm>
          <a:off x="2762250" y="6019800"/>
          <a:ext cx="22193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0" imgW="1384300" imgH="254000" progId="Equation.DSMT4">
                  <p:embed/>
                </p:oleObj>
              </mc:Choice>
              <mc:Fallback>
                <p:oleObj name="Equation" r:id="rId10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6019800"/>
                        <a:ext cx="22193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4294078" y="540572"/>
            <a:ext cx="2897840" cy="7989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80188" y="3058136"/>
            <a:ext cx="241173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1"/>
          </p:cNvCxnSpPr>
          <p:nvPr/>
        </p:nvCxnSpPr>
        <p:spPr>
          <a:xfrm flipH="1" flipV="1">
            <a:off x="4795014" y="3262851"/>
            <a:ext cx="2415316" cy="15583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26674" y="340517"/>
            <a:ext cx="161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dirty="0" err="1" smtClean="0"/>
              <a:t>dpctl</a:t>
            </a:r>
            <a:r>
              <a:rPr lang="en-US" sz="2000" dirty="0" smtClean="0"/>
              <a:t> - HP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2330" y="2879167"/>
            <a:ext cx="161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: ODL - HP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0330" y="3249404"/>
            <a:ext cx="161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E: ODL - cisco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58899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hroughput recovery with switches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8712125" y="2908075"/>
            <a:ext cx="167658" cy="7095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8472" y="1463970"/>
            <a:ext cx="234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Loopback throughput recovery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936747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ODL – HP local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11548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ODL – HP remote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511058" y="1154806"/>
            <a:ext cx="2270742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</p:cNvCxnSpPr>
          <p:nvPr/>
        </p:nvCxnSpPr>
        <p:spPr>
          <a:xfrm flipH="1">
            <a:off x="4562819" y="1339472"/>
            <a:ext cx="2218981" cy="3693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76400" y="1156881"/>
            <a:ext cx="222722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ontrollers gap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7318" y="2000637"/>
            <a:ext cx="161813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switch gap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91304" y="1524138"/>
            <a:ext cx="919754" cy="4570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294078" y="2667000"/>
            <a:ext cx="3278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774358" y="2665829"/>
            <a:ext cx="40724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</p:cNvCxnSpPr>
          <p:nvPr/>
        </p:nvCxnSpPr>
        <p:spPr>
          <a:xfrm>
            <a:off x="3525448" y="2200692"/>
            <a:ext cx="1148636" cy="4561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30778" y="1981200"/>
            <a:ext cx="3278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562819" y="1981200"/>
            <a:ext cx="40724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OpenFlow-SDN\performance\dynamics\pulse_50_10\plots-archive\impulses-summ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6172199" cy="51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67658" y="762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Impulse response mean: </a:t>
            </a:r>
            <a:endParaRPr lang="en-US" sz="2400" b="1" dirty="0">
              <a:latin typeface="+mn-lt"/>
              <a:ea typeface="ＭＳ Ｐゴシック" pitchFamily="80" charset="-128"/>
            </a:endParaRPr>
          </a:p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N=10, T=50sec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90963"/>
              </p:ext>
            </p:extLst>
          </p:nvPr>
        </p:nvGraphicFramePr>
        <p:xfrm>
          <a:off x="5867400" y="1364400"/>
          <a:ext cx="2700099" cy="46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64400"/>
                        <a:ext cx="2700099" cy="468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1402" y="990600"/>
            <a:ext cx="252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 response: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060089"/>
            <a:ext cx="252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regression: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98609"/>
              </p:ext>
            </p:extLst>
          </p:nvPr>
        </p:nvGraphicFramePr>
        <p:xfrm>
          <a:off x="5895191" y="2590800"/>
          <a:ext cx="302711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6" imgW="1409400" imgH="583920" progId="Equation.DSMT4">
                  <p:embed/>
                </p:oleObj>
              </mc:Choice>
              <mc:Fallback>
                <p:oleObj name="Equation" r:id="rId6" imgW="14094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191" y="2590800"/>
                        <a:ext cx="302711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3810000"/>
            <a:ext cx="252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mean: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09396"/>
              </p:ext>
            </p:extLst>
          </p:nvPr>
        </p:nvGraphicFramePr>
        <p:xfrm>
          <a:off x="6039989" y="4343400"/>
          <a:ext cx="27813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8" imgW="1473120" imgH="431640" progId="Equation.DSMT4">
                  <p:embed/>
                </p:oleObj>
              </mc:Choice>
              <mc:Fallback>
                <p:oleObj name="Equation" r:id="rId8" imgW="147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989" y="4343400"/>
                        <a:ext cx="27813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8600" y="7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err="1">
                <a:latin typeface="+mn-lt"/>
                <a:ea typeface="ＭＳ Ｐゴシック" pitchFamily="80" charset="-128"/>
              </a:rPr>
              <a:t>d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pctl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,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, remote-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controllers: impulse responses</a:t>
            </a:r>
          </a:p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10 path disruptions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dirty="0" smtClean="0">
                <a:latin typeface="+mn-lt"/>
                <a:ea typeface="ＭＳ Ｐゴシック" pitchFamily="80" charset="-128"/>
              </a:rPr>
              <a:t/>
            </a:r>
            <a:br>
              <a:rPr lang="en-US" sz="2400" dirty="0" smtClean="0">
                <a:latin typeface="+mn-lt"/>
                <a:ea typeface="ＭＳ Ｐゴシック" pitchFamily="80" charset="-128"/>
              </a:rPr>
            </a:br>
            <a:r>
              <a:rPr lang="en-US" sz="2400" dirty="0" smtClean="0">
                <a:latin typeface="+mn-lt"/>
                <a:ea typeface="ＭＳ Ｐゴシック" pitchFamily="80" charset="-128"/>
              </a:rPr>
              <a:t>	</a:t>
            </a:r>
          </a:p>
        </p:txBody>
      </p:sp>
      <p:pic>
        <p:nvPicPr>
          <p:cNvPr id="3074" name="Picture 2" descr="C:\OpenFlow-SDN\performance\dynamics\pulse_50_10\plots-archive\impul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233"/>
            <a:ext cx="662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3733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pctl</a:t>
            </a:r>
            <a:r>
              <a:rPr lang="en-US" dirty="0" smtClean="0"/>
              <a:t> controller:</a:t>
            </a:r>
          </a:p>
          <a:p>
            <a:r>
              <a:rPr lang="en-US" dirty="0" smtClean="0"/>
              <a:t>response pulses are narrower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around same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 earlier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371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pulses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overlaid in time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27386"/>
              </p:ext>
            </p:extLst>
          </p:nvPr>
        </p:nvGraphicFramePr>
        <p:xfrm>
          <a:off x="6746875" y="1770063"/>
          <a:ext cx="14144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1770063"/>
                        <a:ext cx="14144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8600" y="7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>
                <a:latin typeface="+mn-lt"/>
                <a:ea typeface="ＭＳ Ｐゴシック" pitchFamily="80" charset="-128"/>
              </a:rPr>
              <a:t>R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esponse means of </a:t>
            </a:r>
            <a:r>
              <a:rPr lang="en-US" sz="2400" b="1" dirty="0" err="1" smtClean="0">
                <a:latin typeface="+mn-lt"/>
                <a:ea typeface="ＭＳ Ｐゴシック" pitchFamily="80" charset="-128"/>
              </a:rPr>
              <a:t>dpctl</a:t>
            </a:r>
            <a:r>
              <a:rPr lang="en-US" sz="2400" b="1" dirty="0" smtClean="0">
                <a:latin typeface="+mn-lt"/>
                <a:ea typeface="ＭＳ Ｐゴシック" pitchFamily="80" charset="-128"/>
              </a:rPr>
              <a:t> and ODL controllers: A and C</a:t>
            </a:r>
          </a:p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100 path disruptions</a:t>
            </a:r>
            <a:br>
              <a:rPr lang="en-US" sz="2400" b="1" dirty="0" smtClean="0">
                <a:latin typeface="+mn-lt"/>
                <a:ea typeface="ＭＳ Ｐゴシック" pitchFamily="80" charset="-128"/>
              </a:rPr>
            </a:br>
            <a:r>
              <a:rPr lang="en-US" sz="2400" dirty="0" smtClean="0">
                <a:latin typeface="+mn-lt"/>
                <a:ea typeface="ＭＳ Ｐゴシック" pitchFamily="80" charset="-128"/>
              </a:rPr>
              <a:t/>
            </a:r>
            <a:br>
              <a:rPr lang="en-US" sz="2400" dirty="0" smtClean="0">
                <a:latin typeface="+mn-lt"/>
                <a:ea typeface="ＭＳ Ｐゴシック" pitchFamily="80" charset="-128"/>
              </a:rPr>
            </a:br>
            <a:r>
              <a:rPr lang="en-US" sz="2400" dirty="0" smtClean="0">
                <a:latin typeface="+mn-lt"/>
                <a:ea typeface="ＭＳ Ｐゴシック" pitchFamily="80" charset="-128"/>
              </a:rPr>
              <a:t>	</a:t>
            </a:r>
            <a:r>
              <a:rPr lang="en-US" sz="2400" b="1" dirty="0">
                <a:latin typeface="+mn-lt"/>
                <a:ea typeface="ＭＳ Ｐゴシック" pitchFamily="80" charset="-128"/>
              </a:rPr>
              <a:t>remote-</a:t>
            </a:r>
            <a:r>
              <a:rPr lang="en-US" sz="2400" b="1" dirty="0" err="1">
                <a:latin typeface="+mn-lt"/>
                <a:ea typeface="ＭＳ Ｐゴシック" pitchFamily="80" charset="-128"/>
              </a:rPr>
              <a:t>odl</a:t>
            </a:r>
            <a:r>
              <a:rPr lang="en-US" sz="2400" b="1" dirty="0">
                <a:latin typeface="+mn-lt"/>
                <a:ea typeface="ＭＳ Ｐゴシック" pitchFamily="80" charset="-128"/>
              </a:rPr>
              <a:t> controllers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3086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ag histogram</a:t>
            </a:r>
            <a:endParaRPr lang="en-US" dirty="0"/>
          </a:p>
        </p:txBody>
      </p:sp>
      <p:pic>
        <p:nvPicPr>
          <p:cNvPr id="2050" name="Picture 2" descr="C:\OpenFlow-SDN\performance\dynamics\pulse_50_100\plots-archive\impul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10" y="2819402"/>
            <a:ext cx="3721100" cy="26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OpenFlow-SDN\performance\dynamics\pulse_50_100\plots-archive\hist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0199"/>
            <a:ext cx="3188258" cy="15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OpenFlow-SDN\performance\dynamics\pulse_50_100\plots-archive\averaged-impul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" y="696324"/>
            <a:ext cx="4987637" cy="31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54400" y="25146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3075" y="4495800"/>
            <a:ext cx="51271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Remote-</a:t>
            </a:r>
            <a:r>
              <a:rPr lang="en-US" dirty="0" err="1" smtClean="0"/>
              <a:t>odl</a:t>
            </a:r>
            <a:r>
              <a:rPr lang="en-US" dirty="0" smtClean="0"/>
              <a:t> controller: output pulses: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same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ag in trailing edge up to 5sec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2590800"/>
            <a:ext cx="133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lag:</a:t>
            </a:r>
          </a:p>
          <a:p>
            <a:r>
              <a:rPr lang="en-US" dirty="0" smtClean="0"/>
              <a:t>0-5 sec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3560" y="2819401"/>
            <a:ext cx="1669020" cy="139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2880" y="298867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impulse</a:t>
            </a:r>
          </a:p>
          <a:p>
            <a:r>
              <a:rPr lang="en-US" sz="1600" dirty="0" smtClean="0"/>
              <a:t>responses</a:t>
            </a:r>
            <a:endParaRPr lang="en-US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29926"/>
              </p:ext>
            </p:extLst>
          </p:nvPr>
        </p:nvGraphicFramePr>
        <p:xfrm>
          <a:off x="7210955" y="3573464"/>
          <a:ext cx="18113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955" y="3573464"/>
                        <a:ext cx="18113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9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67658" y="76200"/>
            <a:ext cx="50139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Statistical Analysis: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53534"/>
            <a:ext cx="533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Generic impulse regression estimate: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for estimator function </a:t>
            </a:r>
            <a:r>
              <a:rPr lang="en-US" i="1" dirty="0" smtClean="0"/>
              <a:t>g</a:t>
            </a:r>
          </a:p>
          <a:p>
            <a:endParaRPr lang="en-US" i="1" dirty="0"/>
          </a:p>
          <a:p>
            <a:r>
              <a:rPr lang="en-US" dirty="0" smtClean="0"/>
              <a:t>Estimator </a:t>
            </a:r>
            <a:r>
              <a:rPr lang="en-US" i="1" dirty="0" smtClean="0"/>
              <a:t>f </a:t>
            </a:r>
            <a:r>
              <a:rPr lang="en-US" dirty="0"/>
              <a:t> </a:t>
            </a:r>
            <a:r>
              <a:rPr lang="en-US" dirty="0" smtClean="0"/>
              <a:t>is composed of :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degradation function  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recovery function</a:t>
            </a:r>
          </a:p>
          <a:p>
            <a:pPr marL="400050" indent="-400050">
              <a:buAutoNum type="romanLcParenBoth"/>
            </a:pPr>
            <a:endParaRPr lang="en-US" dirty="0"/>
          </a:p>
          <a:p>
            <a:r>
              <a:rPr lang="en-US" dirty="0" smtClean="0"/>
              <a:t>Expected </a:t>
            </a:r>
            <a:r>
              <a:rPr lang="en-US" dirty="0"/>
              <a:t>e</a:t>
            </a:r>
            <a:r>
              <a:rPr lang="en-US" dirty="0" smtClean="0"/>
              <a:t>rror of estimator </a:t>
            </a:r>
            <a:r>
              <a:rPr lang="en-US" i="1" dirty="0" smtClean="0"/>
              <a:t>f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Empirical error of estimator </a:t>
            </a:r>
            <a:r>
              <a:rPr lang="en-US" i="1" dirty="0" smtClean="0"/>
              <a:t>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84228"/>
              </p:ext>
            </p:extLst>
          </p:nvPr>
        </p:nvGraphicFramePr>
        <p:xfrm>
          <a:off x="1504950" y="1066800"/>
          <a:ext cx="34766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3" imgW="1841400" imgH="431640" progId="Equation.DSMT4">
                  <p:embed/>
                </p:oleObj>
              </mc:Choice>
              <mc:Fallback>
                <p:oleObj name="Equation" r:id="rId3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066800"/>
                        <a:ext cx="347662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15075"/>
              </p:ext>
            </p:extLst>
          </p:nvPr>
        </p:nvGraphicFramePr>
        <p:xfrm>
          <a:off x="3512820" y="2606420"/>
          <a:ext cx="107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20" y="2606420"/>
                        <a:ext cx="1079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22938"/>
              </p:ext>
            </p:extLst>
          </p:nvPr>
        </p:nvGraphicFramePr>
        <p:xfrm>
          <a:off x="3429000" y="2895600"/>
          <a:ext cx="10556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10556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01482"/>
              </p:ext>
            </p:extLst>
          </p:nvPr>
        </p:nvGraphicFramePr>
        <p:xfrm>
          <a:off x="1619250" y="3876675"/>
          <a:ext cx="37877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9" imgW="2006280" imgH="317160" progId="Equation.DSMT4">
                  <p:embed/>
                </p:oleObj>
              </mc:Choice>
              <mc:Fallback>
                <p:oleObj name="Equation" r:id="rId9" imgW="2006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76675"/>
                        <a:ext cx="37877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604730"/>
              </p:ext>
            </p:extLst>
          </p:nvPr>
        </p:nvGraphicFramePr>
        <p:xfrm>
          <a:off x="1404938" y="4841875"/>
          <a:ext cx="43640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11" imgW="2311200" imgH="444240" progId="Equation.DSMT4">
                  <p:embed/>
                </p:oleObj>
              </mc:Choice>
              <mc:Fallback>
                <p:oleObj name="Equation" r:id="rId11" imgW="2311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4841875"/>
                        <a:ext cx="436403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8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0" y="174104"/>
            <a:ext cx="91287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Response mean is a good approximation of impulse regression:</a:t>
            </a:r>
          </a:p>
          <a:p>
            <a:pPr marL="914400"/>
            <a:r>
              <a:rPr lang="en-US" sz="2400" b="1" dirty="0" smtClean="0">
                <a:latin typeface="+mn-lt"/>
                <a:ea typeface="ＭＳ Ｐゴシック" pitchFamily="80" charset="-128"/>
              </a:rPr>
              <a:t>Statistical Justification</a:t>
            </a:r>
            <a:endParaRPr lang="en-US" sz="2400" dirty="0" smtClean="0">
              <a:latin typeface="+mn-lt"/>
              <a:ea typeface="ＭＳ Ｐゴシック" pitchFamily="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 expected estimator: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246236"/>
              </p:ext>
            </p:extLst>
          </p:nvPr>
        </p:nvGraphicFramePr>
        <p:xfrm>
          <a:off x="3200400" y="914400"/>
          <a:ext cx="21828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3" imgW="1155600" imgH="241200" progId="Equation.DSMT4">
                  <p:embed/>
                </p:oleObj>
              </mc:Choice>
              <mc:Fallback>
                <p:oleObj name="Equation" r:id="rId3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14400"/>
                        <a:ext cx="21828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50748"/>
              </p:ext>
            </p:extLst>
          </p:nvPr>
        </p:nvGraphicFramePr>
        <p:xfrm>
          <a:off x="2253138" y="1560731"/>
          <a:ext cx="25193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5" imgW="1333440" imgH="431640" progId="Equation.DSMT4">
                  <p:embed/>
                </p:oleObj>
              </mc:Choice>
              <mc:Fallback>
                <p:oleObj name="Equation" r:id="rId5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138" y="1560731"/>
                        <a:ext cx="25193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6228" y="2438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 empirical estimator: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65836"/>
              </p:ext>
            </p:extLst>
          </p:nvPr>
        </p:nvGraphicFramePr>
        <p:xfrm>
          <a:off x="3413125" y="2428875"/>
          <a:ext cx="2062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7" imgW="1091880" imgH="253800" progId="Equation.DSMT4">
                  <p:embed/>
                </p:oleObj>
              </mc:Choice>
              <mc:Fallback>
                <p:oleObj name="Equation" r:id="rId7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2428875"/>
                        <a:ext cx="20621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63447"/>
              </p:ext>
            </p:extLst>
          </p:nvPr>
        </p:nvGraphicFramePr>
        <p:xfrm>
          <a:off x="2547938" y="3084513"/>
          <a:ext cx="24003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9" imgW="1269720" imgH="431640" progId="Equation.DSMT4">
                  <p:embed/>
                </p:oleObj>
              </mc:Choice>
              <mc:Fallback>
                <p:oleObj name="Equation" r:id="rId9" imgW="1269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3084513"/>
                        <a:ext cx="24003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628" y="4114800"/>
            <a:ext cx="6331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mean      is a best  empirical estimator: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Vapnik-Chervonenkis</a:t>
            </a:r>
            <a:r>
              <a:rPr lang="en-US" dirty="0" smtClean="0"/>
              <a:t> theory, we 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Response mean approaches best expected estimator with </a:t>
            </a:r>
            <a:r>
              <a:rPr lang="en-US" smtClean="0"/>
              <a:t>more measurements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76789"/>
              </p:ext>
            </p:extLst>
          </p:nvPr>
        </p:nvGraphicFramePr>
        <p:xfrm>
          <a:off x="2286000" y="4114800"/>
          <a:ext cx="2873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14800"/>
                        <a:ext cx="2873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04491"/>
              </p:ext>
            </p:extLst>
          </p:nvPr>
        </p:nvGraphicFramePr>
        <p:xfrm>
          <a:off x="1422885" y="4762955"/>
          <a:ext cx="63134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3" imgW="3340080" imgH="457200" progId="Equation.DSMT4">
                  <p:embed/>
                </p:oleObj>
              </mc:Choice>
              <mc:Fallback>
                <p:oleObj name="Equation" r:id="rId13" imgW="3340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885" y="4762955"/>
                        <a:ext cx="63134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1000" y="3004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</a:t>
            </a:r>
            <a:r>
              <a:rPr lang="en-US" b="1" dirty="0"/>
              <a:t>SDN-SF Project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Technical Areas: End systems and sites: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instruments, storage and IO, computing </a:t>
            </a:r>
            <a:r>
              <a:rPr lang="en-US" b="1" dirty="0" smtClean="0"/>
              <a:t>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s</a:t>
            </a:r>
            <a:r>
              <a:rPr lang="en-US" b="1" dirty="0" smtClean="0"/>
              <a:t>ite LANs up to border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DOE wide effort: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Joint </a:t>
            </a:r>
            <a:r>
              <a:rPr lang="en-US" b="1" dirty="0"/>
              <a:t>between ANL, BNL, LANL and ORNL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Collaboration with </a:t>
            </a:r>
            <a:r>
              <a:rPr lang="en-US" b="1" dirty="0" err="1"/>
              <a:t>Esnet</a:t>
            </a:r>
            <a:r>
              <a:rPr lang="en-US" b="1" dirty="0"/>
              <a:t> for WAN</a:t>
            </a:r>
          </a:p>
          <a:p>
            <a:endParaRPr lang="en-US" b="1" dirty="0" smtClean="0"/>
          </a:p>
          <a:p>
            <a:r>
              <a:rPr lang="en-US" b="1" dirty="0" smtClean="0"/>
              <a:t>Very </a:t>
            </a:r>
            <a:r>
              <a:rPr lang="en-US" b="1" dirty="0"/>
              <a:t>interested in </a:t>
            </a:r>
            <a:r>
              <a:rPr lang="en-US" b="1" dirty="0" smtClean="0"/>
              <a:t>collaborations:  Technical areas, deployments and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 smtClean="0"/>
              <a:t>Major challenges to Overall SDN/SDI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Technologies are in flux: too much turn over </a:t>
            </a:r>
          </a:p>
          <a:p>
            <a:pPr lvl="1"/>
            <a:r>
              <a:rPr lang="en-US" b="1" dirty="0" smtClean="0"/>
              <a:t>– flaky software with limited documentation and testing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very limited performance testing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t</a:t>
            </a:r>
            <a:r>
              <a:rPr lang="en-US" b="1" dirty="0" smtClean="0"/>
              <a:t>oo much push from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Concern about security and vulnerabilities: Sites are unsure about deployments</a:t>
            </a:r>
          </a:p>
          <a:p>
            <a:r>
              <a:rPr lang="en-US" b="1" dirty="0"/>
              <a:t>	</a:t>
            </a:r>
            <a:r>
              <a:rPr lang="en-US" b="1" dirty="0" smtClean="0"/>
              <a:t>ODL website – new ones published</a:t>
            </a:r>
          </a:p>
          <a:p>
            <a:r>
              <a:rPr lang="en-US" b="1" dirty="0"/>
              <a:t>	</a:t>
            </a:r>
            <a:r>
              <a:rPr lang="en-US" b="1" dirty="0" smtClean="0"/>
              <a:t>Cumulus Linux – recent hacks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Sites are  </a:t>
            </a:r>
            <a:r>
              <a:rPr lang="en-US" b="1" dirty="0" smtClean="0"/>
              <a:t>need to be sure before deploying them</a:t>
            </a:r>
          </a:p>
          <a:p>
            <a:endParaRPr lang="en-US" b="1" dirty="0"/>
          </a:p>
          <a:p>
            <a:r>
              <a:rPr lang="en-US" b="1" dirty="0" smtClean="0"/>
              <a:t>Useful </a:t>
            </a:r>
            <a:r>
              <a:rPr lang="en-US" b="1" dirty="0" err="1" smtClean="0"/>
              <a:t>compehensive</a:t>
            </a:r>
            <a:r>
              <a:rPr lang="en-US" b="1" smtClean="0"/>
              <a:t>  </a:t>
            </a:r>
            <a:r>
              <a:rPr lang="en-US" b="1" dirty="0" smtClean="0"/>
              <a:t>SDN reference:  </a:t>
            </a:r>
            <a:r>
              <a:rPr lang="en-US" b="1" dirty="0" err="1" smtClean="0"/>
              <a:t>Kreutz</a:t>
            </a:r>
            <a:r>
              <a:rPr lang="en-US" b="1" dirty="0" smtClean="0"/>
              <a:t> et al, Proceedings of IEEE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317F-15CA-462E-83B5-FBF385C0657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688975"/>
          </a:xfrm>
        </p:spPr>
        <p:txBody>
          <a:bodyPr>
            <a:normAutofit/>
          </a:bodyPr>
          <a:lstStyle/>
          <a:p>
            <a:r>
              <a:rPr lang="en-US" sz="2400" b="1" smtClean="0"/>
              <a:t>Thank You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45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flipH="1">
            <a:off x="1371600" y="5032438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371600" y="5184838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ne 11"/>
          <p:cNvSpPr>
            <a:spLocks noChangeShapeType="1"/>
          </p:cNvSpPr>
          <p:nvPr/>
        </p:nvSpPr>
        <p:spPr bwMode="auto">
          <a:xfrm flipV="1">
            <a:off x="2539729" y="3293496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 flipV="1">
            <a:off x="2731572" y="3254775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1" name="Rectangle 90"/>
          <p:cNvSpPr/>
          <p:nvPr/>
        </p:nvSpPr>
        <p:spPr>
          <a:xfrm>
            <a:off x="1468786" y="2898838"/>
            <a:ext cx="5846414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62600" y="31274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60453" y="31274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2746438"/>
            <a:ext cx="1524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81000" y="2746438"/>
            <a:ext cx="117945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2975038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600200" y="2975038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2975038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70293" y="2659130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2618645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53400" y="2898838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474853" y="2697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2746438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457200" y="3279838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66943" y="2670238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95300" y="4384738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0" y="4537138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4400" y="427043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n 66"/>
          <p:cNvSpPr/>
          <p:nvPr/>
        </p:nvSpPr>
        <p:spPr>
          <a:xfrm>
            <a:off x="7620000" y="48800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50324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5337238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/>
          <p:nvPr/>
        </p:nvCxnSpPr>
        <p:spPr>
          <a:xfrm>
            <a:off x="8001000" y="4422838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4765738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4918138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472763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4572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6096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62000" y="3660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404183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274643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93694" y="2754375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810000" y="3127438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15200" y="305123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424182" y="4550175"/>
            <a:ext cx="10998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ross-connect</a:t>
            </a:r>
            <a:endParaRPr lang="en-US" sz="2000" dirty="0"/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1776203" y="4068728"/>
            <a:ext cx="990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1826403" y="4851156"/>
            <a:ext cx="9396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node </a:t>
            </a:r>
            <a:r>
              <a:rPr lang="en-US" sz="2000" dirty="0"/>
              <a:t>N</a:t>
            </a:r>
          </a:p>
        </p:txBody>
      </p: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17762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19286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2081003" y="5211728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HBAs</a:t>
            </a:r>
            <a:endParaRPr lang="en-US" sz="2000" dirty="0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 rot="16200000">
            <a:off x="2183291" y="4259228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29000" y="2822638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2399" y="304800"/>
            <a:ext cx="4239593" cy="57879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200026" y="304800"/>
            <a:ext cx="2791574" cy="57879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6847" y="780249"/>
            <a:ext cx="155978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xtended 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3089696" y="1527331"/>
            <a:ext cx="396360" cy="1863372"/>
          </a:xfrm>
          <a:prstGeom prst="rightBrace">
            <a:avLst>
              <a:gd name="adj1" fmla="val 8333"/>
              <a:gd name="adj2" fmla="val 20834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9785799">
            <a:off x="2475772" y="1798402"/>
            <a:ext cx="279487" cy="656733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2107197">
            <a:off x="1694348" y="1810999"/>
            <a:ext cx="319165" cy="6932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19456" y="1799326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57200" y="1850284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553199" y="843384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xtended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Right Brace 78"/>
          <p:cNvSpPr/>
          <p:nvPr/>
        </p:nvSpPr>
        <p:spPr>
          <a:xfrm rot="16200000">
            <a:off x="6249527" y="1116710"/>
            <a:ext cx="302547" cy="2590800"/>
          </a:xfrm>
          <a:prstGeom prst="rightBrac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>
          <a:xfrm rot="2165220">
            <a:off x="6480451" y="1798708"/>
            <a:ext cx="235579" cy="52209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-Down Arrow 80"/>
          <p:cNvSpPr/>
          <p:nvPr/>
        </p:nvSpPr>
        <p:spPr>
          <a:xfrm rot="19844519">
            <a:off x="7951724" y="1744926"/>
            <a:ext cx="240568" cy="10318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75672" y="865020"/>
            <a:ext cx="1529304" cy="695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ong-haul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SDX</a:t>
            </a:r>
          </a:p>
        </p:txBody>
      </p:sp>
      <p:sp>
        <p:nvSpPr>
          <p:cNvPr id="90" name="Right Brace 89"/>
          <p:cNvSpPr/>
          <p:nvPr/>
        </p:nvSpPr>
        <p:spPr>
          <a:xfrm rot="18604538">
            <a:off x="1861755" y="1802662"/>
            <a:ext cx="329745" cy="2504142"/>
          </a:xfrm>
          <a:prstGeom prst="rightBrace">
            <a:avLst>
              <a:gd name="adj1" fmla="val 8333"/>
              <a:gd name="adj2" fmla="val 21967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 rot="2535346">
            <a:off x="1273885" y="3194498"/>
            <a:ext cx="146366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HPC system</a:t>
            </a:r>
            <a:endParaRPr lang="en-US" sz="2000" dirty="0"/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 rot="2936920">
            <a:off x="6574992" y="5300950"/>
            <a:ext cx="13805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torage/file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536638"/>
            <a:ext cx="3745387" cy="126818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97681" y="536638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ite control-plane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19103" y="851085"/>
            <a:ext cx="1890669" cy="6964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orchestrator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400887" y="536637"/>
            <a:ext cx="2360702" cy="126818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656811" y="473250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ite control-plane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5" name="Up-Down Arrow 104"/>
          <p:cNvSpPr/>
          <p:nvPr/>
        </p:nvSpPr>
        <p:spPr>
          <a:xfrm rot="5400000">
            <a:off x="6085561" y="1015308"/>
            <a:ext cx="235578" cy="39490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Up-Down Arrow 106"/>
          <p:cNvSpPr/>
          <p:nvPr/>
        </p:nvSpPr>
        <p:spPr>
          <a:xfrm rot="5400000">
            <a:off x="4201212" y="1006707"/>
            <a:ext cx="235578" cy="385228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Up-Down Arrow 108"/>
          <p:cNvSpPr/>
          <p:nvPr/>
        </p:nvSpPr>
        <p:spPr>
          <a:xfrm rot="5400000">
            <a:off x="4583803" y="4355205"/>
            <a:ext cx="533396" cy="4167397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Up-Down Arrow 109"/>
          <p:cNvSpPr/>
          <p:nvPr/>
        </p:nvSpPr>
        <p:spPr>
          <a:xfrm rot="5400000">
            <a:off x="7696201" y="5410201"/>
            <a:ext cx="533398" cy="2057400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Up-Down Arrow 110"/>
          <p:cNvSpPr/>
          <p:nvPr/>
        </p:nvSpPr>
        <p:spPr>
          <a:xfrm rot="5400000">
            <a:off x="1199701" y="5150507"/>
            <a:ext cx="533396" cy="2576786"/>
          </a:xfrm>
          <a:prstGeom prst="upDown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2245" y="6254236"/>
            <a:ext cx="210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SDN - networking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43009" y="6254236"/>
            <a:ext cx="23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omputing extension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111519" y="6251446"/>
            <a:ext cx="188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5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1868796"/>
            <a:ext cx="15240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7467600" y="2478396"/>
            <a:ext cx="11430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28600" y="1868796"/>
            <a:ext cx="15240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457200" y="2478396"/>
            <a:ext cx="11430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7543800" y="4002396"/>
            <a:ext cx="1066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/>
              <a:t>I/O stack</a:t>
            </a:r>
            <a:endParaRPr lang="en-US" sz="2000" dirty="0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457200" y="3926196"/>
            <a:ext cx="1066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I/O stack</a:t>
            </a:r>
            <a:endParaRPr lang="en-US" sz="2000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3468996"/>
            <a:ext cx="1676400" cy="0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295400" y="3468996"/>
            <a:ext cx="1905000" cy="0"/>
          </a:xfrm>
          <a:prstGeom prst="line">
            <a:avLst/>
          </a:prstGeom>
          <a:noFill/>
          <a:ln w="1524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3468996"/>
            <a:ext cx="1524000" cy="0"/>
          </a:xfrm>
          <a:prstGeom prst="line">
            <a:avLst/>
          </a:prstGeom>
          <a:noFill/>
          <a:ln w="152400" cmpd="tri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124200" y="3087996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3112603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848600" y="1335396"/>
            <a:ext cx="62901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DTN</a:t>
            </a:r>
            <a:endParaRPr lang="en-US" sz="2000" dirty="0"/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1923543" y="3113396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048000" y="3240396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3240396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990600" y="2859396"/>
            <a:ext cx="609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IP</a:t>
            </a: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7467600" y="2859396"/>
            <a:ext cx="609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IP</a:t>
            </a: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7467600" y="2478396"/>
            <a:ext cx="1143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TCP</a:t>
            </a:r>
            <a:endParaRPr lang="en-US" sz="2000" b="1" dirty="0"/>
          </a:p>
        </p:txBody>
      </p:sp>
      <p:sp>
        <p:nvSpPr>
          <p:cNvPr id="25" name="Text Box 59"/>
          <p:cNvSpPr txBox="1">
            <a:spLocks noChangeArrowheads="1"/>
          </p:cNvSpPr>
          <p:nvPr/>
        </p:nvSpPr>
        <p:spPr bwMode="auto">
          <a:xfrm>
            <a:off x="457200" y="2478396"/>
            <a:ext cx="1143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TCP</a:t>
            </a:r>
            <a:endParaRPr lang="en-US" sz="2000" b="1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48400" y="3087996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LAN</a:t>
            </a:r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304800" y="2021196"/>
            <a:ext cx="13686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application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7391400" y="2021196"/>
            <a:ext cx="13686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/>
              <a:t>application</a:t>
            </a:r>
          </a:p>
        </p:txBody>
      </p:sp>
      <p:sp>
        <p:nvSpPr>
          <p:cNvPr id="30" name="Line 64"/>
          <p:cNvSpPr>
            <a:spLocks noChangeShapeType="1"/>
          </p:cNvSpPr>
          <p:nvPr/>
        </p:nvSpPr>
        <p:spPr bwMode="auto">
          <a:xfrm flipH="1">
            <a:off x="3276600" y="2706996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0" name="Can 39"/>
          <p:cNvSpPr/>
          <p:nvPr/>
        </p:nvSpPr>
        <p:spPr>
          <a:xfrm>
            <a:off x="381000" y="52977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Can 40"/>
          <p:cNvSpPr/>
          <p:nvPr/>
        </p:nvSpPr>
        <p:spPr>
          <a:xfrm>
            <a:off x="533400" y="54501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Can 42"/>
          <p:cNvSpPr/>
          <p:nvPr/>
        </p:nvSpPr>
        <p:spPr>
          <a:xfrm>
            <a:off x="838200" y="57549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9" name="Straight Connector 48"/>
          <p:cNvCxnSpPr>
            <a:endCxn id="40" idx="1"/>
          </p:cNvCxnSpPr>
          <p:nvPr/>
        </p:nvCxnSpPr>
        <p:spPr>
          <a:xfrm rot="5400000">
            <a:off x="457200" y="5069196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95300" y="5183496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0" y="5335896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4400" y="5145396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n 66"/>
          <p:cNvSpPr/>
          <p:nvPr/>
        </p:nvSpPr>
        <p:spPr>
          <a:xfrm>
            <a:off x="7620000" y="53739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55263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5831196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>
            <a:endCxn id="67" idx="1"/>
          </p:cNvCxnSpPr>
          <p:nvPr/>
        </p:nvCxnSpPr>
        <p:spPr>
          <a:xfrm rot="5400000">
            <a:off x="7696200" y="5145396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5259696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5412096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5221596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676400" y="57549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isk</a:t>
            </a:r>
          </a:p>
          <a:p>
            <a:r>
              <a:rPr lang="en-US" sz="2000" dirty="0" smtClean="0"/>
              <a:t>array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6858000" y="57549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isk</a:t>
            </a:r>
          </a:p>
          <a:p>
            <a:r>
              <a:rPr lang="en-US" sz="2000" dirty="0" smtClean="0"/>
              <a:t>array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3657600" y="186879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ong-haul network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430719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local-area network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48400" y="423099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local-area network</a:t>
            </a:r>
          </a:p>
        </p:txBody>
      </p:sp>
      <p:sp>
        <p:nvSpPr>
          <p:cNvPr id="80" name="Line 64"/>
          <p:cNvSpPr>
            <a:spLocks noChangeShapeType="1"/>
          </p:cNvSpPr>
          <p:nvPr/>
        </p:nvSpPr>
        <p:spPr bwMode="auto">
          <a:xfrm flipH="1">
            <a:off x="1752600" y="4230996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81" name="Line 64"/>
          <p:cNvSpPr>
            <a:spLocks noChangeShapeType="1"/>
          </p:cNvSpPr>
          <p:nvPr/>
        </p:nvSpPr>
        <p:spPr bwMode="auto">
          <a:xfrm flipH="1">
            <a:off x="6045498" y="4180864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457200" y="44595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609600" y="44595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62000" y="44595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FCAs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45357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45357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45357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4535796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8077200" y="3545196"/>
            <a:ext cx="4732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OS</a:t>
            </a:r>
            <a:endParaRPr lang="en-US" sz="2000" dirty="0"/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533400" y="3392796"/>
            <a:ext cx="4732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OS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3240396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990600" y="3240396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1000" y="152400"/>
            <a:ext cx="861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SDN for DTN Transfers: DTN to border routers</a:t>
            </a:r>
          </a:p>
          <a:p>
            <a:endParaRPr lang="en-US" sz="900" b="1" dirty="0" smtClean="0"/>
          </a:p>
        </p:txBody>
      </p:sp>
      <p:sp>
        <p:nvSpPr>
          <p:cNvPr id="59" name="Oval 58"/>
          <p:cNvSpPr/>
          <p:nvPr/>
        </p:nvSpPr>
        <p:spPr>
          <a:xfrm>
            <a:off x="1806489" y="691009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ight Brace 60"/>
          <p:cNvSpPr/>
          <p:nvPr/>
        </p:nvSpPr>
        <p:spPr>
          <a:xfrm rot="16200000">
            <a:off x="2646566" y="1840424"/>
            <a:ext cx="471434" cy="2023710"/>
          </a:xfrm>
          <a:prstGeom prst="rightBrace">
            <a:avLst>
              <a:gd name="adj1" fmla="val 8333"/>
              <a:gd name="adj2" fmla="val 43341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-Down Arrow 61"/>
          <p:cNvSpPr/>
          <p:nvPr/>
        </p:nvSpPr>
        <p:spPr>
          <a:xfrm>
            <a:off x="2579144" y="1489742"/>
            <a:ext cx="332505" cy="108003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62"/>
          <p:cNvSpPr/>
          <p:nvPr/>
        </p:nvSpPr>
        <p:spPr>
          <a:xfrm rot="4025829">
            <a:off x="1412506" y="1047164"/>
            <a:ext cx="342900" cy="10606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749701" y="2109064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941671" y="843411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orth</a:t>
            </a:r>
          </a:p>
          <a:p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867399" y="1108742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1" name="Right Brace 90"/>
          <p:cNvSpPr/>
          <p:nvPr/>
        </p:nvSpPr>
        <p:spPr>
          <a:xfrm rot="16200000">
            <a:off x="5952380" y="1803449"/>
            <a:ext cx="302546" cy="1996503"/>
          </a:xfrm>
          <a:prstGeom prst="rightBrac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-Down Arrow 91"/>
          <p:cNvSpPr/>
          <p:nvPr/>
        </p:nvSpPr>
        <p:spPr>
          <a:xfrm rot="987529">
            <a:off x="6071075" y="1868605"/>
            <a:ext cx="293493" cy="777585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-Down Arrow 92"/>
          <p:cNvSpPr/>
          <p:nvPr/>
        </p:nvSpPr>
        <p:spPr>
          <a:xfrm rot="19844519">
            <a:off x="6844440" y="1805889"/>
            <a:ext cx="309971" cy="8440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278965" y="1389152"/>
            <a:ext cx="62901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DTN</a:t>
            </a:r>
            <a:endParaRPr lang="en-US" sz="2000" dirty="0"/>
          </a:p>
        </p:txBody>
      </p:sp>
      <p:sp>
        <p:nvSpPr>
          <p:cNvPr id="95" name="Oval 94"/>
          <p:cNvSpPr/>
          <p:nvPr/>
        </p:nvSpPr>
        <p:spPr>
          <a:xfrm>
            <a:off x="3799573" y="4031970"/>
            <a:ext cx="1529304" cy="695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ong-haul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799573" y="4840596"/>
            <a:ext cx="176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Collaboration with </a:t>
            </a:r>
            <a:r>
              <a:rPr lang="en-US" sz="2000" dirty="0" err="1" smtClean="0"/>
              <a:t>ESnet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flipH="1">
            <a:off x="1414146" y="3374716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414146" y="3571959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ne 11"/>
          <p:cNvSpPr>
            <a:spLocks noChangeShapeType="1"/>
          </p:cNvSpPr>
          <p:nvPr/>
        </p:nvSpPr>
        <p:spPr bwMode="auto">
          <a:xfrm flipV="1">
            <a:off x="2667000" y="1920875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 flipV="1">
            <a:off x="2514600" y="19050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1" name="Rectangle 90"/>
          <p:cNvSpPr/>
          <p:nvPr/>
        </p:nvSpPr>
        <p:spPr>
          <a:xfrm>
            <a:off x="1524000" y="1524000"/>
            <a:ext cx="5791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62600" y="1752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24000" y="17526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1371600"/>
            <a:ext cx="1524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66700" y="1371600"/>
            <a:ext cx="12954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1600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524000" y="16002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1600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70293" y="1284292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1243807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53400" y="1524000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400300" y="1295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13716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266700" y="1905000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host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66943" y="1295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40" name="Can 39"/>
          <p:cNvSpPr/>
          <p:nvPr/>
        </p:nvSpPr>
        <p:spPr>
          <a:xfrm>
            <a:off x="457200" y="53340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Can 40"/>
          <p:cNvSpPr/>
          <p:nvPr/>
        </p:nvSpPr>
        <p:spPr>
          <a:xfrm>
            <a:off x="609600" y="5486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Can 42"/>
          <p:cNvSpPr/>
          <p:nvPr/>
        </p:nvSpPr>
        <p:spPr>
          <a:xfrm>
            <a:off x="914400" y="57912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95300" y="30099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0" y="31623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23900" y="28956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n 66"/>
          <p:cNvSpPr/>
          <p:nvPr/>
        </p:nvSpPr>
        <p:spPr>
          <a:xfrm>
            <a:off x="7620000" y="35052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3657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772400" y="33528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33909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35433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33528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52600" y="5562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00" y="459905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disks</a:t>
            </a:r>
          </a:p>
          <a:p>
            <a:endParaRPr lang="en-US" sz="2000" dirty="0"/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266700" y="2286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419100" y="2286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571500" y="2286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FCAs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2667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13716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00100" y="13716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"/>
            <a:ext cx="861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Complex Host-to-Host Memory/IO Flows</a:t>
            </a:r>
          </a:p>
          <a:p>
            <a:endParaRPr lang="en-US" sz="900" b="1" dirty="0" smtClean="0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800100" y="16764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810000" y="1752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15200" y="16764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304800" y="3200400"/>
            <a:ext cx="1295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storage</a:t>
            </a:r>
            <a:endParaRPr lang="en-US" sz="2000" dirty="0"/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1757046" y="2325785"/>
            <a:ext cx="990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1812278" y="3048000"/>
            <a:ext cx="8261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host 2</a:t>
            </a:r>
            <a:endParaRPr lang="en-US" sz="2000" dirty="0"/>
          </a:p>
        </p:txBody>
      </p: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1757046" y="3468785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1909446" y="3468785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2061846" y="3468785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FCAs</a:t>
            </a:r>
            <a:endParaRPr lang="en-US" sz="2000" dirty="0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 rot="16200000">
            <a:off x="2176146" y="2519655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cxnSp>
        <p:nvCxnSpPr>
          <p:cNvPr id="113" name="Straight Connector 112"/>
          <p:cNvCxnSpPr/>
          <p:nvPr/>
        </p:nvCxnSpPr>
        <p:spPr>
          <a:xfrm rot="5400000">
            <a:off x="457200" y="51816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71500" y="52197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800100" y="53721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990600" y="5246558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71500" y="42291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800100" y="43815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90600" y="41148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419100" y="42291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40"/>
          <p:cNvSpPr txBox="1">
            <a:spLocks noChangeArrowheads="1"/>
          </p:cNvSpPr>
          <p:nvPr/>
        </p:nvSpPr>
        <p:spPr bwMode="auto">
          <a:xfrm>
            <a:off x="367513" y="4403236"/>
            <a:ext cx="1371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storage</a:t>
            </a:r>
            <a:endParaRPr lang="en-US" sz="2000" dirty="0"/>
          </a:p>
          <a:p>
            <a:pPr algn="ctr"/>
            <a:r>
              <a:rPr lang="en-US" sz="2000" dirty="0" smtClean="0"/>
              <a:t>controller</a:t>
            </a:r>
            <a:endParaRPr lang="en-US" sz="2000" dirty="0"/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29000" y="14478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2400" y="990600"/>
            <a:ext cx="4267200" cy="556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023895" y="1012686"/>
            <a:ext cx="3891505" cy="3962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37349" y="3718234"/>
            <a:ext cx="164445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Right Brace 77"/>
          <p:cNvSpPr/>
          <p:nvPr/>
        </p:nvSpPr>
        <p:spPr>
          <a:xfrm rot="5400000">
            <a:off x="3110091" y="1222982"/>
            <a:ext cx="368729" cy="1961364"/>
          </a:xfrm>
          <a:prstGeom prst="rightBrace">
            <a:avLst>
              <a:gd name="adj1" fmla="val 8333"/>
              <a:gd name="adj2" fmla="val 38448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-Down Arrow 78"/>
          <p:cNvSpPr/>
          <p:nvPr/>
        </p:nvSpPr>
        <p:spPr>
          <a:xfrm>
            <a:off x="3435731" y="2410229"/>
            <a:ext cx="187492" cy="1993007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>
          <a:xfrm rot="19727401">
            <a:off x="2424395" y="4249718"/>
            <a:ext cx="227070" cy="4346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/>
          <p:cNvSpPr/>
          <p:nvPr/>
        </p:nvSpPr>
        <p:spPr>
          <a:xfrm rot="4236273">
            <a:off x="2169013" y="3271212"/>
            <a:ext cx="304594" cy="1599547"/>
          </a:xfrm>
          <a:prstGeom prst="rightBrace">
            <a:avLst>
              <a:gd name="adj1" fmla="val 8333"/>
              <a:gd name="adj2" fmla="val 48264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5400000">
            <a:off x="5933667" y="1403529"/>
            <a:ext cx="368729" cy="1961364"/>
          </a:xfrm>
          <a:prstGeom prst="rightBrace">
            <a:avLst>
              <a:gd name="adj1" fmla="val 8333"/>
              <a:gd name="adj2" fmla="val 71866"/>
            </a:avLst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>
            <a:off x="1871449" y="4371472"/>
            <a:ext cx="228497" cy="914400"/>
          </a:xfrm>
          <a:prstGeom prst="rightBrace">
            <a:avLst>
              <a:gd name="adj1" fmla="val 8333"/>
              <a:gd name="adj2" fmla="val 79237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Up-Down Arrow 101"/>
          <p:cNvSpPr/>
          <p:nvPr/>
        </p:nvSpPr>
        <p:spPr>
          <a:xfrm rot="16200000">
            <a:off x="2209806" y="4856050"/>
            <a:ext cx="227070" cy="4346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09546" y="4781372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Right Brace 106"/>
          <p:cNvSpPr/>
          <p:nvPr/>
        </p:nvSpPr>
        <p:spPr>
          <a:xfrm rot="10800000">
            <a:off x="7337058" y="3557637"/>
            <a:ext cx="228497" cy="1115176"/>
          </a:xfrm>
          <a:prstGeom prst="rightBrace">
            <a:avLst>
              <a:gd name="adj1" fmla="val 8333"/>
              <a:gd name="adj2" fmla="val 5384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e 108"/>
          <p:cNvSpPr/>
          <p:nvPr/>
        </p:nvSpPr>
        <p:spPr>
          <a:xfrm rot="9088827">
            <a:off x="6849790" y="2551078"/>
            <a:ext cx="337321" cy="825192"/>
          </a:xfrm>
          <a:prstGeom prst="rightBrace">
            <a:avLst>
              <a:gd name="adj1" fmla="val 8333"/>
              <a:gd name="adj2" fmla="val 50280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Up-Down Arrow 109"/>
          <p:cNvSpPr/>
          <p:nvPr/>
        </p:nvSpPr>
        <p:spPr>
          <a:xfrm rot="16200000">
            <a:off x="6984107" y="3860139"/>
            <a:ext cx="227070" cy="4346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Up-Down Arrow 110"/>
          <p:cNvSpPr/>
          <p:nvPr/>
        </p:nvSpPr>
        <p:spPr>
          <a:xfrm rot="13977928">
            <a:off x="6477499" y="2986576"/>
            <a:ext cx="302109" cy="7302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-Down Arrow 111"/>
          <p:cNvSpPr/>
          <p:nvPr/>
        </p:nvSpPr>
        <p:spPr>
          <a:xfrm>
            <a:off x="5603709" y="2614143"/>
            <a:ext cx="187492" cy="1104092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flipH="1">
            <a:off x="1371600" y="5181600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371600" y="5334000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ne 11"/>
          <p:cNvSpPr>
            <a:spLocks noChangeShapeType="1"/>
          </p:cNvSpPr>
          <p:nvPr/>
        </p:nvSpPr>
        <p:spPr bwMode="auto">
          <a:xfrm flipV="1">
            <a:off x="2743874" y="34290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 flipV="1">
            <a:off x="2909761" y="33909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1" name="Rectangle 90"/>
          <p:cNvSpPr/>
          <p:nvPr/>
        </p:nvSpPr>
        <p:spPr>
          <a:xfrm>
            <a:off x="1468786" y="3048000"/>
            <a:ext cx="5846414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5562600" y="3276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1560453" y="3276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7315200" y="2895600"/>
            <a:ext cx="1524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81000" y="2895600"/>
            <a:ext cx="1179453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91200" y="3124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600200" y="31242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733800" y="3124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2890087">
            <a:off x="3570293" y="2808292"/>
            <a:ext cx="685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2890087">
            <a:off x="5156993" y="2767807"/>
            <a:ext cx="73501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153400" y="3048000"/>
            <a:ext cx="6635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host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2474853" y="2846562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105400" y="28956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457200" y="3429000"/>
            <a:ext cx="1066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host 1</a:t>
            </a:r>
            <a:endParaRPr lang="en-US" sz="2000" dirty="0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6266943" y="2819400"/>
            <a:ext cx="8535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LAN</a:t>
            </a:r>
          </a:p>
          <a:p>
            <a:pPr algn="ctr"/>
            <a:r>
              <a:rPr lang="en-US" sz="2000"/>
              <a:t>switch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95300" y="45339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0" y="46863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4400" y="44196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n 66"/>
          <p:cNvSpPr/>
          <p:nvPr/>
        </p:nvSpPr>
        <p:spPr>
          <a:xfrm>
            <a:off x="7620000" y="50292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Can 67"/>
          <p:cNvSpPr/>
          <p:nvPr/>
        </p:nvSpPr>
        <p:spPr>
          <a:xfrm>
            <a:off x="7772400" y="51816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Can 68"/>
          <p:cNvSpPr/>
          <p:nvPr/>
        </p:nvSpPr>
        <p:spPr>
          <a:xfrm>
            <a:off x="8077200" y="5486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0" name="Straight Connector 69"/>
          <p:cNvCxnSpPr/>
          <p:nvPr/>
        </p:nvCxnSpPr>
        <p:spPr>
          <a:xfrm>
            <a:off x="8001000" y="457200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734300" y="49149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7962900" y="50673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4876800"/>
            <a:ext cx="2286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457200" y="3810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609600" y="3810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62000" y="3810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FCAs</a:t>
            </a:r>
            <a:endParaRPr lang="en-US" sz="2000" dirty="0"/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772400" y="4191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620000" y="4191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772400" y="4191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7924800" y="41910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smtClean="0"/>
              <a:t>FCAs</a:t>
            </a:r>
            <a:endParaRPr lang="en-US" sz="2000" dirty="0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7315200" y="28956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93694" y="2903537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"/>
            <a:ext cx="861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Host-to-Host Memory Transfers: HPC systems to remote sites</a:t>
            </a:r>
          </a:p>
          <a:p>
            <a:endParaRPr lang="en-US" sz="900" b="1" dirty="0" smtClean="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810000" y="3276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74" name="Rectangle 45"/>
          <p:cNvSpPr>
            <a:spLocks noChangeArrowheads="1"/>
          </p:cNvSpPr>
          <p:nvPr/>
        </p:nvSpPr>
        <p:spPr bwMode="auto">
          <a:xfrm>
            <a:off x="7315200" y="320040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723900" y="4699337"/>
            <a:ext cx="1295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ross-connect</a:t>
            </a:r>
            <a:endParaRPr lang="en-US" sz="2000" dirty="0"/>
          </a:p>
          <a:p>
            <a:pPr algn="ctr"/>
            <a:r>
              <a:rPr lang="en-US" sz="2000" dirty="0"/>
              <a:t>switch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2170053" y="4217890"/>
            <a:ext cx="9906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2322453" y="4979890"/>
            <a:ext cx="8261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host 2</a:t>
            </a:r>
            <a:endParaRPr lang="en-US" sz="2000" dirty="0"/>
          </a:p>
        </p:txBody>
      </p: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2170053" y="536089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2322453" y="536089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HBA</a:t>
            </a:r>
            <a:endParaRPr lang="en-US" sz="2000" dirty="0"/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2474853" y="536089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FCAs</a:t>
            </a:r>
            <a:endParaRPr lang="en-US" sz="2000" dirty="0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 rot="16200000">
            <a:off x="2577141" y="4408390"/>
            <a:ext cx="762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NIC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429000" y="2971800"/>
            <a:ext cx="846138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router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2400" y="914400"/>
            <a:ext cx="4244986" cy="556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096000" y="914400"/>
            <a:ext cx="2895600" cy="556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71600" y="1143000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3089696" y="1676493"/>
            <a:ext cx="396360" cy="1863372"/>
          </a:xfrm>
          <a:prstGeom prst="rightBrac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9443337">
            <a:off x="2783403" y="1792433"/>
            <a:ext cx="332505" cy="693779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2105965">
            <a:off x="1555080" y="1901439"/>
            <a:ext cx="342900" cy="746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75705" y="187074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southbound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52400" y="183847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northbound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553199" y="992546"/>
            <a:ext cx="1676401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Right Brace 78"/>
          <p:cNvSpPr/>
          <p:nvPr/>
        </p:nvSpPr>
        <p:spPr>
          <a:xfrm rot="16200000">
            <a:off x="6249526" y="1220326"/>
            <a:ext cx="302547" cy="2590800"/>
          </a:xfrm>
          <a:prstGeom prst="rightBrac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-Down Arrow 79"/>
          <p:cNvSpPr/>
          <p:nvPr/>
        </p:nvSpPr>
        <p:spPr>
          <a:xfrm rot="1986878">
            <a:off x="6281994" y="1607094"/>
            <a:ext cx="332505" cy="693779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-Down Arrow 80"/>
          <p:cNvSpPr/>
          <p:nvPr/>
        </p:nvSpPr>
        <p:spPr>
          <a:xfrm rot="19844519">
            <a:off x="7922217" y="1708729"/>
            <a:ext cx="342900" cy="11258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95801" y="1136931"/>
            <a:ext cx="1529304" cy="695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ong-haul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SDX</a:t>
            </a:r>
          </a:p>
        </p:txBody>
      </p:sp>
      <p:sp>
        <p:nvSpPr>
          <p:cNvPr id="90" name="Right Brace 89"/>
          <p:cNvSpPr/>
          <p:nvPr/>
        </p:nvSpPr>
        <p:spPr>
          <a:xfrm rot="18604538">
            <a:off x="2036651" y="1849324"/>
            <a:ext cx="322204" cy="3006950"/>
          </a:xfrm>
          <a:prstGeom prst="rightBrace">
            <a:avLst>
              <a:gd name="adj1" fmla="val 8333"/>
              <a:gd name="adj2" fmla="val 16184"/>
            </a:avLst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1143000" y="5804121"/>
            <a:ext cx="139672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HPC system</a:t>
            </a:r>
            <a:endParaRPr lang="en-US" sz="2000" dirty="0"/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6200026" y="5467290"/>
            <a:ext cx="13812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emote site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45839</TotalTime>
  <Words>2805</Words>
  <Application>Microsoft Office PowerPoint</Application>
  <PresentationFormat>On-screen Show (4:3)</PresentationFormat>
  <Paragraphs>1150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ＭＳ Ｐゴシック</vt:lpstr>
      <vt:lpstr>Arial</vt:lpstr>
      <vt:lpstr>Arial Black</vt:lpstr>
      <vt:lpstr>Calibri</vt:lpstr>
      <vt:lpstr>Office Theme</vt:lpstr>
      <vt:lpstr>Equation</vt:lpstr>
      <vt:lpstr>Acrobat Document</vt:lpstr>
      <vt:lpstr>PowerPoint Presentation</vt:lpstr>
      <vt:lpstr>Outline</vt:lpstr>
      <vt:lpstr>PowerPoint Presentation</vt:lpstr>
      <vt:lpstr>PowerPoint Presentation</vt:lpstr>
      <vt:lpstr>Three Target  Science Scenarios</vt:lpstr>
      <vt:lpstr>PowerPoint Presentation</vt:lpstr>
      <vt:lpstr>PowerPoint Presentation</vt:lpstr>
      <vt:lpstr>PowerPoint Presentation</vt:lpstr>
      <vt:lpstr>PowerPoint Presentation</vt:lpstr>
      <vt:lpstr>Proposed User Tools</vt:lpstr>
      <vt:lpstr>PowerPoint Presentation</vt:lpstr>
      <vt:lpstr>PowerPoint Presentation</vt:lpstr>
      <vt:lpstr>PowerPoint Presentation</vt:lpstr>
      <vt:lpstr>PowerPoint Presentation</vt:lpstr>
      <vt:lpstr>Deliverables: Orchestrator Modules - Year 1</vt:lpstr>
      <vt:lpstr>PowerPoint Presentation</vt:lpstr>
      <vt:lpstr>Deliverables: Orchestrator Modules Starting in Year 2</vt:lpstr>
      <vt:lpstr>PowerPoint Presentation</vt:lpstr>
      <vt:lpstr>Deliverables: Orchestrator Modules - Year 3</vt:lpstr>
      <vt:lpstr>PowerPoint Presentation</vt:lpstr>
      <vt:lpstr>Pilot Testbed</vt:lpstr>
      <vt:lpstr>PowerPoint Presentation</vt:lpstr>
      <vt:lpstr>PowerPoint Presentation</vt:lpstr>
      <vt:lpstr>ORNL SDN Current Testbed</vt:lpstr>
      <vt:lpstr>Remote controller performance tests: Cisco 3064 performance app + REST interface + odl controller</vt:lpstr>
      <vt:lpstr>OpenDaylight – Hydrogen</vt:lpstr>
      <vt:lpstr>PowerPoint Presentation</vt:lpstr>
      <vt:lpstr>Testbed – Leveraged from DOD-ESSC</vt:lpstr>
      <vt:lpstr>Outline</vt:lpstr>
      <vt:lpstr>dpctl controller </vt:lpstr>
      <vt:lpstr>Performance app + REST interface + odl controller</vt:lpstr>
      <vt:lpstr>Configuration A: Controller performance tests: HP 5406zl dpctl – custom controller+app</vt:lpstr>
      <vt:lpstr>Configuration C: Remote controller performance tests: HP 5406zl performance app + REST interface + odl controller</vt:lpstr>
      <vt:lpstr>Configuration E: Remote controller performance tests: Cisco 3064 performance app + REST interface + odl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</vt:lpstr>
    </vt:vector>
  </TitlesOfParts>
  <Company>ORNL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Center for Complex Engineered Energy Systems (McCEES):   Computing, Robustness and Security   Center for Complex Engineered Energy Systems Mathematics (CCEESM):   Computing, Robustness and Security</dc:title>
  <dc:creator>Nagi Rao</dc:creator>
  <cp:lastModifiedBy>Philip J. Demar x3678 06914N</cp:lastModifiedBy>
  <cp:revision>117</cp:revision>
  <dcterms:created xsi:type="dcterms:W3CDTF">2012-03-18T12:16:51Z</dcterms:created>
  <dcterms:modified xsi:type="dcterms:W3CDTF">2016-02-17T20:47:42Z</dcterms:modified>
</cp:coreProperties>
</file>