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76" r:id="rId3"/>
    <p:sldId id="274" r:id="rId4"/>
    <p:sldId id="277" r:id="rId5"/>
    <p:sldId id="259" r:id="rId6"/>
    <p:sldId id="260" r:id="rId7"/>
    <p:sldId id="271" r:id="rId8"/>
    <p:sldId id="270" r:id="rId9"/>
    <p:sldId id="279" r:id="rId10"/>
    <p:sldId id="278" r:id="rId11"/>
    <p:sldId id="258" r:id="rId12"/>
    <p:sldId id="263" r:id="rId13"/>
    <p:sldId id="264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307" autoAdjust="0"/>
  </p:normalViewPr>
  <p:slideViewPr>
    <p:cSldViewPr snapToGrid="0" snapToObjects="1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1" d="100"/>
        <a:sy n="141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9BF425-7C3A-F14F-A05A-E984CBB0A6FC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5198F6-E098-BC49-A0E8-FCBB61B870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1645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380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E6B9563-AF1B-2E43-9908-9274B8B00A83}" type="slidenum">
              <a:rPr lang="en-US" sz="1200"/>
              <a:pPr eaLnBrk="1" hangingPunct="1"/>
              <a:t>5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42683404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77C57EA3-5F67-8A4D-80B3-9DEFB5CC00F5}" type="slidenum">
              <a:rPr lang="en-US" sz="1200"/>
              <a:pPr eaLnBrk="1" hangingPunct="1"/>
              <a:t>6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136969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9640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351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6417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72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55103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9616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279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111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137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0936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6381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63C682-7961-8045-8D63-6FBE56D96575}" type="datetimeFigureOut">
              <a:rPr lang="en-US" smtClean="0"/>
              <a:t>2/17/2016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01199-D2DF-5348-AC1C-F8F94A3C73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3638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SDN-</a:t>
            </a:r>
            <a:r>
              <a:rPr lang="en-US" dirty="0"/>
              <a:t>SF: Software Defined Network Science </a:t>
            </a:r>
            <a:r>
              <a:rPr lang="en-US" dirty="0" smtClean="0"/>
              <a:t>Flows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Dantong</a:t>
            </a:r>
            <a:r>
              <a:rPr lang="en-US" dirty="0" smtClean="0"/>
              <a:t> Yu</a:t>
            </a:r>
          </a:p>
          <a:p>
            <a:r>
              <a:rPr lang="en-US" dirty="0" err="1" smtClean="0"/>
              <a:t>Dimitrios</a:t>
            </a:r>
            <a:r>
              <a:rPr lang="en-US" dirty="0" smtClean="0"/>
              <a:t> </a:t>
            </a:r>
            <a:r>
              <a:rPr lang="en-US" dirty="0" err="1" smtClean="0"/>
              <a:t>Katramatos</a:t>
            </a:r>
            <a:endParaRPr lang="en-US" dirty="0" smtClean="0"/>
          </a:p>
          <a:p>
            <a:r>
              <a:rPr lang="en-US" dirty="0" smtClean="0"/>
              <a:t>Brookhaven National Laboratory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8547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281984" y="3901905"/>
            <a:ext cx="2602916" cy="3583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SDN-</a:t>
            </a:r>
            <a:r>
              <a:rPr lang="en-US" dirty="0" err="1" smtClean="0"/>
              <a:t>sw</a:t>
            </a:r>
            <a:endParaRPr lang="en-US" dirty="0" smtClean="0"/>
          </a:p>
        </p:txBody>
      </p:sp>
      <p:sp>
        <p:nvSpPr>
          <p:cNvPr id="6" name="Rectangle 5"/>
          <p:cNvSpPr/>
          <p:nvPr/>
        </p:nvSpPr>
        <p:spPr>
          <a:xfrm>
            <a:off x="6070570" y="4372167"/>
            <a:ext cx="2602916" cy="358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netmaster</a:t>
            </a:r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3281984" y="5413889"/>
            <a:ext cx="2602916" cy="35838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netdtn</a:t>
            </a:r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2947254" y="706113"/>
            <a:ext cx="1238586" cy="893093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BNL perimeter</a:t>
            </a:r>
          </a:p>
        </p:txBody>
      </p:sp>
      <p:sp>
        <p:nvSpPr>
          <p:cNvPr id="9" name="Rectangle 8"/>
          <p:cNvSpPr/>
          <p:nvPr/>
        </p:nvSpPr>
        <p:spPr>
          <a:xfrm>
            <a:off x="1569389" y="2257096"/>
            <a:ext cx="1238586" cy="893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r>
              <a:rPr lang="en-US" dirty="0" smtClean="0"/>
              <a:t>tr1</a:t>
            </a:r>
          </a:p>
        </p:txBody>
      </p:sp>
      <p:cxnSp>
        <p:nvCxnSpPr>
          <p:cNvPr id="11" name="Straight Connector 10"/>
          <p:cNvCxnSpPr>
            <a:stCxn id="8" idx="2"/>
            <a:endCxn id="9" idx="0"/>
          </p:cNvCxnSpPr>
          <p:nvPr/>
        </p:nvCxnSpPr>
        <p:spPr>
          <a:xfrm rot="5400000">
            <a:off x="2548670" y="1239219"/>
            <a:ext cx="657890" cy="1377865"/>
          </a:xfrm>
          <a:prstGeom prst="bentConnector3">
            <a:avLst>
              <a:gd name="adj1" fmla="val 28941"/>
            </a:avLst>
          </a:prstGeom>
          <a:ln w="50800"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0"/>
          <p:cNvCxnSpPr>
            <a:endCxn id="9" idx="3"/>
          </p:cNvCxnSpPr>
          <p:nvPr/>
        </p:nvCxnSpPr>
        <p:spPr>
          <a:xfrm rot="16200000" flipV="1">
            <a:off x="2542655" y="2968964"/>
            <a:ext cx="1198263" cy="667621"/>
          </a:xfrm>
          <a:prstGeom prst="bentConnector2">
            <a:avLst/>
          </a:prstGeom>
          <a:ln w="50800"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0"/>
          <p:cNvCxnSpPr/>
          <p:nvPr/>
        </p:nvCxnSpPr>
        <p:spPr>
          <a:xfrm rot="16200000" flipH="1">
            <a:off x="3219232" y="4837087"/>
            <a:ext cx="1153602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3" name="Straight Connector 10"/>
          <p:cNvCxnSpPr/>
          <p:nvPr/>
        </p:nvCxnSpPr>
        <p:spPr>
          <a:xfrm rot="16200000" flipH="1">
            <a:off x="3294660" y="4837087"/>
            <a:ext cx="1153602" cy="1"/>
          </a:xfrm>
          <a:prstGeom prst="bentConnector3">
            <a:avLst>
              <a:gd name="adj1" fmla="val 50000"/>
            </a:avLst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10"/>
          <p:cNvCxnSpPr/>
          <p:nvPr/>
        </p:nvCxnSpPr>
        <p:spPr>
          <a:xfrm rot="16200000" flipH="1">
            <a:off x="4957500" y="4837090"/>
            <a:ext cx="1153602" cy="1"/>
          </a:xfrm>
          <a:prstGeom prst="bentConnector3">
            <a:avLst>
              <a:gd name="adj1" fmla="val 50000"/>
            </a:avLst>
          </a:prstGeom>
          <a:ln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10"/>
          <p:cNvCxnSpPr>
            <a:endCxn id="6" idx="1"/>
          </p:cNvCxnSpPr>
          <p:nvPr/>
        </p:nvCxnSpPr>
        <p:spPr>
          <a:xfrm>
            <a:off x="5594186" y="4260289"/>
            <a:ext cx="476384" cy="291069"/>
          </a:xfrm>
          <a:prstGeom prst="bentConnector3">
            <a:avLst>
              <a:gd name="adj1" fmla="val 317"/>
            </a:avLst>
          </a:prstGeom>
          <a:ln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49" name="Rectangle 48"/>
          <p:cNvSpPr/>
          <p:nvPr/>
        </p:nvSpPr>
        <p:spPr>
          <a:xfrm>
            <a:off x="1569394" y="5721042"/>
            <a:ext cx="1238586" cy="893093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q</a:t>
            </a:r>
            <a:r>
              <a:rPr lang="en-US" dirty="0" smtClean="0"/>
              <a:t>tr2</a:t>
            </a:r>
          </a:p>
        </p:txBody>
      </p:sp>
      <p:cxnSp>
        <p:nvCxnSpPr>
          <p:cNvPr id="31" name="Straight Connector 10"/>
          <p:cNvCxnSpPr>
            <a:stCxn id="7" idx="2"/>
            <a:endCxn id="9" idx="1"/>
          </p:cNvCxnSpPr>
          <p:nvPr/>
        </p:nvCxnSpPr>
        <p:spPr>
          <a:xfrm rot="5400000" flipH="1">
            <a:off x="1542102" y="2730931"/>
            <a:ext cx="3068628" cy="3014053"/>
          </a:xfrm>
          <a:prstGeom prst="bentConnector4">
            <a:avLst>
              <a:gd name="adj1" fmla="val -30777"/>
              <a:gd name="adj2" fmla="val 107584"/>
            </a:avLst>
          </a:prstGeom>
          <a:ln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10"/>
          <p:cNvCxnSpPr/>
          <p:nvPr/>
        </p:nvCxnSpPr>
        <p:spPr>
          <a:xfrm rot="5400000" flipH="1">
            <a:off x="3440894" y="794768"/>
            <a:ext cx="2059638" cy="5802639"/>
          </a:xfrm>
          <a:prstGeom prst="bentConnector4">
            <a:avLst>
              <a:gd name="adj1" fmla="val -98577"/>
              <a:gd name="adj2" fmla="val 104537"/>
            </a:avLst>
          </a:prstGeom>
          <a:ln>
            <a:solidFill>
              <a:schemeClr val="bg1">
                <a:lumMod val="95000"/>
              </a:schemeClr>
            </a:solidFill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Straight Connector 10"/>
          <p:cNvCxnSpPr/>
          <p:nvPr/>
        </p:nvCxnSpPr>
        <p:spPr>
          <a:xfrm rot="16200000" flipV="1">
            <a:off x="2979427" y="2287007"/>
            <a:ext cx="2302699" cy="927092"/>
          </a:xfrm>
          <a:prstGeom prst="bentConnector3">
            <a:avLst>
              <a:gd name="adj1" fmla="val 52202"/>
            </a:avLst>
          </a:prstGeom>
          <a:ln w="508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Connector 10"/>
          <p:cNvCxnSpPr/>
          <p:nvPr/>
        </p:nvCxnSpPr>
        <p:spPr>
          <a:xfrm rot="16200000" flipV="1">
            <a:off x="3058646" y="2291198"/>
            <a:ext cx="2302701" cy="918707"/>
          </a:xfrm>
          <a:prstGeom prst="bentConnector3">
            <a:avLst>
              <a:gd name="adj1" fmla="val 55565"/>
            </a:avLst>
          </a:prstGeom>
          <a:ln w="50800">
            <a:solidFill>
              <a:srgbClr val="FF0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57" name="Group 56"/>
          <p:cNvGrpSpPr/>
          <p:nvPr/>
        </p:nvGrpSpPr>
        <p:grpSpPr>
          <a:xfrm>
            <a:off x="2056177" y="3150189"/>
            <a:ext cx="348405" cy="2570853"/>
            <a:chOff x="1410358" y="2701578"/>
            <a:chExt cx="348405" cy="2570853"/>
          </a:xfrm>
          <a:solidFill>
            <a:schemeClr val="bg1">
              <a:lumMod val="85000"/>
            </a:schemeClr>
          </a:solidFill>
        </p:grpSpPr>
        <p:cxnSp>
          <p:nvCxnSpPr>
            <p:cNvPr id="50" name="Straight Connector 10"/>
            <p:cNvCxnSpPr/>
            <p:nvPr/>
          </p:nvCxnSpPr>
          <p:spPr>
            <a:xfrm flipH="1" flipV="1">
              <a:off x="1758758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2" name="Straight Connector 10"/>
            <p:cNvCxnSpPr/>
            <p:nvPr/>
          </p:nvCxnSpPr>
          <p:spPr>
            <a:xfrm flipH="1" flipV="1">
              <a:off x="1662586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3" name="Straight Connector 10"/>
            <p:cNvCxnSpPr/>
            <p:nvPr/>
          </p:nvCxnSpPr>
          <p:spPr>
            <a:xfrm flipH="1" flipV="1">
              <a:off x="1713675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4" name="Straight Connector 10"/>
            <p:cNvCxnSpPr/>
            <p:nvPr/>
          </p:nvCxnSpPr>
          <p:spPr>
            <a:xfrm flipH="1" flipV="1">
              <a:off x="1410358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5" name="Straight Connector 10"/>
            <p:cNvCxnSpPr/>
            <p:nvPr/>
          </p:nvCxnSpPr>
          <p:spPr>
            <a:xfrm flipH="1" flipV="1">
              <a:off x="1458809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10"/>
            <p:cNvCxnSpPr/>
            <p:nvPr/>
          </p:nvCxnSpPr>
          <p:spPr>
            <a:xfrm flipH="1" flipV="1">
              <a:off x="1509609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10"/>
            <p:cNvCxnSpPr/>
            <p:nvPr/>
          </p:nvCxnSpPr>
          <p:spPr>
            <a:xfrm flipH="1" flipV="1">
              <a:off x="1614379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2" name="Straight Connector 10"/>
            <p:cNvCxnSpPr/>
            <p:nvPr/>
          </p:nvCxnSpPr>
          <p:spPr>
            <a:xfrm flipH="1" flipV="1">
              <a:off x="1560409" y="2701578"/>
              <a:ext cx="5" cy="2570853"/>
            </a:xfrm>
            <a:prstGeom prst="straightConnector1">
              <a:avLst/>
            </a:prstGeom>
            <a:grpFill/>
            <a:ln w="25400">
              <a:solidFill>
                <a:schemeClr val="bg1">
                  <a:lumMod val="95000"/>
                </a:schemeClr>
              </a:solidFill>
              <a:headEnd type="oval" w="sm" len="sm"/>
              <a:tailEnd type="oval" w="sm" len="sm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  <p:sp>
        <p:nvSpPr>
          <p:cNvPr id="83" name="Rectangle 82"/>
          <p:cNvSpPr/>
          <p:nvPr/>
        </p:nvSpPr>
        <p:spPr>
          <a:xfrm>
            <a:off x="6070570" y="2524453"/>
            <a:ext cx="2602916" cy="35838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sdmz-sw</a:t>
            </a:r>
            <a:endParaRPr lang="en-US" dirty="0" smtClean="0"/>
          </a:p>
        </p:txBody>
      </p:sp>
      <p:cxnSp>
        <p:nvCxnSpPr>
          <p:cNvPr id="84" name="Straight Connector 10"/>
          <p:cNvCxnSpPr>
            <a:endCxn id="83" idx="1"/>
          </p:cNvCxnSpPr>
          <p:nvPr/>
        </p:nvCxnSpPr>
        <p:spPr>
          <a:xfrm rot="5400000" flipH="1" flipV="1">
            <a:off x="5203422" y="3034758"/>
            <a:ext cx="1198262" cy="536034"/>
          </a:xfrm>
          <a:prstGeom prst="bentConnector2">
            <a:avLst/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Straight Connector 10"/>
          <p:cNvCxnSpPr>
            <a:stCxn id="83" idx="0"/>
          </p:cNvCxnSpPr>
          <p:nvPr/>
        </p:nvCxnSpPr>
        <p:spPr>
          <a:xfrm flipV="1">
            <a:off x="7372028" y="1599206"/>
            <a:ext cx="1" cy="925247"/>
          </a:xfrm>
          <a:prstGeom prst="straightConnector1">
            <a:avLst/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Straight Connector 10"/>
          <p:cNvCxnSpPr/>
          <p:nvPr/>
        </p:nvCxnSpPr>
        <p:spPr>
          <a:xfrm flipV="1">
            <a:off x="7246949" y="1599206"/>
            <a:ext cx="0" cy="925246"/>
          </a:xfrm>
          <a:prstGeom prst="straightConnector1">
            <a:avLst/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Straight Connector 10"/>
          <p:cNvCxnSpPr/>
          <p:nvPr/>
        </p:nvCxnSpPr>
        <p:spPr>
          <a:xfrm flipV="1">
            <a:off x="7498611" y="1599206"/>
            <a:ext cx="0" cy="925249"/>
          </a:xfrm>
          <a:prstGeom prst="straightConnector1">
            <a:avLst/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Straight Connector 10"/>
          <p:cNvCxnSpPr/>
          <p:nvPr/>
        </p:nvCxnSpPr>
        <p:spPr>
          <a:xfrm flipV="1">
            <a:off x="7118192" y="1599206"/>
            <a:ext cx="0" cy="925253"/>
          </a:xfrm>
          <a:prstGeom prst="straightConnector1">
            <a:avLst/>
          </a:prstGeom>
          <a:ln w="50800">
            <a:solidFill>
              <a:srgbClr val="008000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Straight Connector 10"/>
          <p:cNvCxnSpPr>
            <a:endCxn id="8" idx="3"/>
          </p:cNvCxnSpPr>
          <p:nvPr/>
        </p:nvCxnSpPr>
        <p:spPr>
          <a:xfrm flipH="1">
            <a:off x="4185840" y="1152660"/>
            <a:ext cx="3118015" cy="0"/>
          </a:xfrm>
          <a:prstGeom prst="straightConnector1">
            <a:avLst/>
          </a:prstGeom>
          <a:ln w="76200">
            <a:solidFill>
              <a:srgbClr val="660066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Straight Connector 10"/>
          <p:cNvCxnSpPr/>
          <p:nvPr/>
        </p:nvCxnSpPr>
        <p:spPr>
          <a:xfrm flipH="1">
            <a:off x="4185840" y="1295600"/>
            <a:ext cx="3118015" cy="0"/>
          </a:xfrm>
          <a:prstGeom prst="straightConnector1">
            <a:avLst/>
          </a:prstGeom>
          <a:ln w="76200">
            <a:solidFill>
              <a:srgbClr val="660066"/>
            </a:solidFill>
            <a:headEnd type="oval" w="sm" len="sm"/>
            <a:tailEnd type="oval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4" name="Cloud 113"/>
          <p:cNvSpPr/>
          <p:nvPr/>
        </p:nvSpPr>
        <p:spPr>
          <a:xfrm>
            <a:off x="6465401" y="808192"/>
            <a:ext cx="1676908" cy="974815"/>
          </a:xfrm>
          <a:prstGeom prst="cloud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SDMZ network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127" name="Straight Connector 10"/>
          <p:cNvCxnSpPr/>
          <p:nvPr/>
        </p:nvCxnSpPr>
        <p:spPr>
          <a:xfrm flipH="1">
            <a:off x="1889037" y="1152660"/>
            <a:ext cx="1058217" cy="0"/>
          </a:xfrm>
          <a:prstGeom prst="straightConnector1">
            <a:avLst/>
          </a:prstGeom>
          <a:ln w="76200">
            <a:solidFill>
              <a:srgbClr val="660066"/>
            </a:solidFill>
            <a:headEnd type="oval" w="sm" len="sm"/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Straight Connector 10"/>
          <p:cNvCxnSpPr/>
          <p:nvPr/>
        </p:nvCxnSpPr>
        <p:spPr>
          <a:xfrm flipH="1">
            <a:off x="1889037" y="1299995"/>
            <a:ext cx="1058217" cy="0"/>
          </a:xfrm>
          <a:prstGeom prst="straightConnector1">
            <a:avLst/>
          </a:prstGeom>
          <a:ln w="76200">
            <a:solidFill>
              <a:srgbClr val="660066"/>
            </a:solidFill>
            <a:headEnd type="oval" w="sm" len="sm"/>
            <a:tailEnd type="triangle" w="sm" len="sm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3" name="TextBox 132"/>
          <p:cNvSpPr txBox="1"/>
          <p:nvPr/>
        </p:nvSpPr>
        <p:spPr>
          <a:xfrm>
            <a:off x="7498611" y="1951495"/>
            <a:ext cx="78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4x40G</a:t>
            </a:r>
            <a:endParaRPr lang="en-US" dirty="0"/>
          </a:p>
        </p:txBody>
      </p:sp>
      <p:sp>
        <p:nvSpPr>
          <p:cNvPr id="134" name="TextBox 133"/>
          <p:cNvSpPr txBox="1"/>
          <p:nvPr/>
        </p:nvSpPr>
        <p:spPr>
          <a:xfrm>
            <a:off x="5506293" y="3150189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10G</a:t>
            </a:r>
            <a:endParaRPr lang="en-US" dirty="0"/>
          </a:p>
        </p:txBody>
      </p:sp>
      <p:sp>
        <p:nvSpPr>
          <p:cNvPr id="135" name="TextBox 134"/>
          <p:cNvSpPr txBox="1"/>
          <p:nvPr/>
        </p:nvSpPr>
        <p:spPr>
          <a:xfrm>
            <a:off x="3750643" y="2211204"/>
            <a:ext cx="78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x10G</a:t>
            </a:r>
            <a:endParaRPr lang="en-US" dirty="0"/>
          </a:p>
        </p:txBody>
      </p:sp>
      <p:sp>
        <p:nvSpPr>
          <p:cNvPr id="136" name="TextBox 135"/>
          <p:cNvSpPr txBox="1"/>
          <p:nvPr/>
        </p:nvSpPr>
        <p:spPr>
          <a:xfrm>
            <a:off x="2947254" y="3150189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10G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1641951" y="1841875"/>
            <a:ext cx="564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>
                    <a:lumMod val="85000"/>
                  </a:schemeClr>
                </a:solidFill>
              </a:rPr>
              <a:t>10G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3871460" y="4623437"/>
            <a:ext cx="7812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</a:t>
            </a:r>
            <a:r>
              <a:rPr lang="en-US" dirty="0" smtClean="0"/>
              <a:t>x10G</a:t>
            </a:r>
            <a:endParaRPr lang="en-US" dirty="0"/>
          </a:p>
        </p:txBody>
      </p:sp>
      <p:sp>
        <p:nvSpPr>
          <p:cNvPr id="139" name="TextBox 138"/>
          <p:cNvSpPr txBox="1"/>
          <p:nvPr/>
        </p:nvSpPr>
        <p:spPr>
          <a:xfrm>
            <a:off x="1440376" y="4214758"/>
            <a:ext cx="6642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8x1G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40" name="TextBox 139"/>
          <p:cNvSpPr txBox="1"/>
          <p:nvPr/>
        </p:nvSpPr>
        <p:spPr>
          <a:xfrm>
            <a:off x="4573041" y="5786064"/>
            <a:ext cx="4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1G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41" name="TextBox 140"/>
          <p:cNvSpPr txBox="1"/>
          <p:nvPr/>
        </p:nvSpPr>
        <p:spPr>
          <a:xfrm>
            <a:off x="5087253" y="4982378"/>
            <a:ext cx="4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</a:t>
            </a:r>
            <a:endParaRPr lang="en-US" dirty="0"/>
          </a:p>
        </p:txBody>
      </p:sp>
      <p:sp>
        <p:nvSpPr>
          <p:cNvPr id="142" name="TextBox 141"/>
          <p:cNvSpPr txBox="1"/>
          <p:nvPr/>
        </p:nvSpPr>
        <p:spPr>
          <a:xfrm>
            <a:off x="5623287" y="4578615"/>
            <a:ext cx="4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1G</a:t>
            </a:r>
            <a:endParaRPr lang="en-US" dirty="0"/>
          </a:p>
        </p:txBody>
      </p:sp>
      <p:sp>
        <p:nvSpPr>
          <p:cNvPr id="143" name="TextBox 142"/>
          <p:cNvSpPr txBox="1"/>
          <p:nvPr/>
        </p:nvSpPr>
        <p:spPr>
          <a:xfrm>
            <a:off x="7372028" y="5351710"/>
            <a:ext cx="447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D9D9D9"/>
                </a:solidFill>
              </a:rPr>
              <a:t>1G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144" name="TextBox 143"/>
          <p:cNvSpPr txBox="1"/>
          <p:nvPr/>
        </p:nvSpPr>
        <p:spPr>
          <a:xfrm>
            <a:off x="5020324" y="737161"/>
            <a:ext cx="89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2x100G</a:t>
            </a:r>
            <a:endParaRPr lang="en-US" dirty="0"/>
          </a:p>
        </p:txBody>
      </p:sp>
      <p:sp>
        <p:nvSpPr>
          <p:cNvPr id="146" name="TextBox 145"/>
          <p:cNvSpPr txBox="1"/>
          <p:nvPr/>
        </p:nvSpPr>
        <p:spPr>
          <a:xfrm>
            <a:off x="1955462" y="737161"/>
            <a:ext cx="898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2x100G</a:t>
            </a:r>
            <a:endParaRPr lang="en-US" dirty="0"/>
          </a:p>
        </p:txBody>
      </p:sp>
      <p:sp>
        <p:nvSpPr>
          <p:cNvPr id="149" name="Cloud 148"/>
          <p:cNvSpPr/>
          <p:nvPr/>
        </p:nvSpPr>
        <p:spPr>
          <a:xfrm>
            <a:off x="212129" y="742580"/>
            <a:ext cx="1676908" cy="974815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ESnet</a:t>
            </a:r>
            <a:endParaRPr lang="en-US" sz="2400" dirty="0"/>
          </a:p>
        </p:txBody>
      </p:sp>
      <p:cxnSp>
        <p:nvCxnSpPr>
          <p:cNvPr id="167" name="Straight Connector 10"/>
          <p:cNvCxnSpPr>
            <a:stCxn id="5" idx="1"/>
            <a:endCxn id="49" idx="3"/>
          </p:cNvCxnSpPr>
          <p:nvPr/>
        </p:nvCxnSpPr>
        <p:spPr>
          <a:xfrm rot="10800000" flipV="1">
            <a:off x="2807980" y="4081095"/>
            <a:ext cx="474004" cy="2086493"/>
          </a:xfrm>
          <a:prstGeom prst="bentConnector3">
            <a:avLst>
              <a:gd name="adj1" fmla="val 50000"/>
            </a:avLst>
          </a:prstGeom>
          <a:ln w="12700">
            <a:solidFill>
              <a:schemeClr val="bg1">
                <a:lumMod val="9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0" name="TextBox 169"/>
          <p:cNvSpPr txBox="1"/>
          <p:nvPr/>
        </p:nvSpPr>
        <p:spPr>
          <a:xfrm rot="16200000">
            <a:off x="2593631" y="488876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mgt</a:t>
            </a:r>
            <a:endParaRPr lang="en-US" dirty="0">
              <a:solidFill>
                <a:srgbClr val="D9D9D9"/>
              </a:solidFill>
            </a:endParaRPr>
          </a:p>
        </p:txBody>
      </p:sp>
      <p:cxnSp>
        <p:nvCxnSpPr>
          <p:cNvPr id="171" name="Straight Connector 10"/>
          <p:cNvCxnSpPr/>
          <p:nvPr/>
        </p:nvCxnSpPr>
        <p:spPr>
          <a:xfrm rot="10800000" flipV="1">
            <a:off x="2807976" y="5772270"/>
            <a:ext cx="660973" cy="500393"/>
          </a:xfrm>
          <a:prstGeom prst="bentConnector3">
            <a:avLst>
              <a:gd name="adj1" fmla="val -437"/>
            </a:avLst>
          </a:prstGeom>
          <a:ln w="12700">
            <a:solidFill>
              <a:schemeClr val="bg1">
                <a:lumMod val="9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72" name="Straight Connector 10"/>
          <p:cNvCxnSpPr/>
          <p:nvPr/>
        </p:nvCxnSpPr>
        <p:spPr>
          <a:xfrm rot="10800000" flipV="1">
            <a:off x="2807980" y="4725907"/>
            <a:ext cx="3577070" cy="1650364"/>
          </a:xfrm>
          <a:prstGeom prst="bentConnector3">
            <a:avLst>
              <a:gd name="adj1" fmla="val 28"/>
            </a:avLst>
          </a:prstGeom>
          <a:ln w="12700">
            <a:solidFill>
              <a:schemeClr val="bg1">
                <a:lumMod val="9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1" name="TextBox 180"/>
          <p:cNvSpPr txBox="1"/>
          <p:nvPr/>
        </p:nvSpPr>
        <p:spPr>
          <a:xfrm rot="16200000">
            <a:off x="3012648" y="5839202"/>
            <a:ext cx="556563" cy="369332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chemeClr val="bg1">
                    <a:lumMod val="85000"/>
                  </a:schemeClr>
                </a:solidFill>
              </a:rPr>
              <a:t>mgt</a:t>
            </a: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82" name="TextBox 181"/>
          <p:cNvSpPr txBox="1"/>
          <p:nvPr/>
        </p:nvSpPr>
        <p:spPr>
          <a:xfrm rot="16200000">
            <a:off x="5922102" y="5839172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mgt</a:t>
            </a:r>
            <a:endParaRPr lang="en-US" dirty="0">
              <a:solidFill>
                <a:srgbClr val="D9D9D9"/>
              </a:solidFill>
            </a:endParaRPr>
          </a:p>
        </p:txBody>
      </p:sp>
      <p:cxnSp>
        <p:nvCxnSpPr>
          <p:cNvPr id="183" name="Straight Connector 10"/>
          <p:cNvCxnSpPr>
            <a:stCxn id="83" idx="3"/>
          </p:cNvCxnSpPr>
          <p:nvPr/>
        </p:nvCxnSpPr>
        <p:spPr>
          <a:xfrm flipH="1">
            <a:off x="2814620" y="2703644"/>
            <a:ext cx="5858866" cy="3767010"/>
          </a:xfrm>
          <a:prstGeom prst="bentConnector3">
            <a:avLst>
              <a:gd name="adj1" fmla="val -3902"/>
            </a:avLst>
          </a:prstGeom>
          <a:ln w="12700">
            <a:solidFill>
              <a:schemeClr val="bg1">
                <a:lumMod val="9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87" name="TextBox 186"/>
          <p:cNvSpPr txBox="1"/>
          <p:nvPr/>
        </p:nvSpPr>
        <p:spPr>
          <a:xfrm rot="16200000">
            <a:off x="8452865" y="5841540"/>
            <a:ext cx="556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D9D9D9"/>
                </a:solidFill>
              </a:rPr>
              <a:t>mgt</a:t>
            </a:r>
            <a:endParaRPr lang="en-US" dirty="0">
              <a:solidFill>
                <a:srgbClr val="D9D9D9"/>
              </a:solidFill>
            </a:endParaRPr>
          </a:p>
        </p:txBody>
      </p:sp>
      <p:sp>
        <p:nvSpPr>
          <p:cNvPr id="208" name="Oval Callout 207"/>
          <p:cNvSpPr/>
          <p:nvPr/>
        </p:nvSpPr>
        <p:spPr>
          <a:xfrm>
            <a:off x="5057899" y="1717395"/>
            <a:ext cx="1327151" cy="721622"/>
          </a:xfrm>
          <a:prstGeom prst="wedgeEllipseCallout">
            <a:avLst>
              <a:gd name="adj1" fmla="val -141647"/>
              <a:gd name="adj2" fmla="val -5091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rgbClr val="000000"/>
                </a:solidFill>
              </a:rPr>
              <a:t>d</a:t>
            </a:r>
            <a:r>
              <a:rPr lang="en-US" sz="1200" dirty="0" smtClean="0">
                <a:solidFill>
                  <a:srgbClr val="000000"/>
                </a:solidFill>
              </a:rPr>
              <a:t>ynamic </a:t>
            </a:r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ircuit </a:t>
            </a:r>
            <a:r>
              <a:rPr lang="en-US" sz="1200" dirty="0">
                <a:solidFill>
                  <a:srgbClr val="000000"/>
                </a:solidFill>
              </a:rPr>
              <a:t>c</a:t>
            </a:r>
            <a:r>
              <a:rPr lang="en-US" sz="1200" dirty="0" smtClean="0">
                <a:solidFill>
                  <a:srgbClr val="000000"/>
                </a:solidFill>
              </a:rPr>
              <a:t>apable</a:t>
            </a:r>
            <a:endParaRPr lang="en-US" sz="1200" dirty="0">
              <a:solidFill>
                <a:srgbClr val="000000"/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1989483" y="-63328"/>
            <a:ext cx="564319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/>
              <a:t>BNL </a:t>
            </a:r>
            <a:r>
              <a:rPr lang="en-US" sz="4400" dirty="0" err="1" smtClean="0"/>
              <a:t>Testbed</a:t>
            </a:r>
            <a:r>
              <a:rPr lang="en-US" sz="4400" dirty="0" smtClean="0"/>
              <a:t> for SDN-SF</a:t>
            </a:r>
            <a:endParaRPr lang="en-US" sz="4400" dirty="0"/>
          </a:p>
        </p:txBody>
      </p:sp>
      <p:sp>
        <p:nvSpPr>
          <p:cNvPr id="64" name="Oval Callout 63"/>
          <p:cNvSpPr/>
          <p:nvPr/>
        </p:nvSpPr>
        <p:spPr>
          <a:xfrm>
            <a:off x="212129" y="1982022"/>
            <a:ext cx="998363" cy="721622"/>
          </a:xfrm>
          <a:prstGeom prst="wedgeEllipseCallout">
            <a:avLst>
              <a:gd name="adj1" fmla="val 75307"/>
              <a:gd name="adj2" fmla="val 2954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legacy </a:t>
            </a:r>
            <a:r>
              <a:rPr lang="en-US" sz="1200" dirty="0" err="1" smtClean="0">
                <a:solidFill>
                  <a:schemeClr val="bg1"/>
                </a:solidFill>
              </a:rPr>
              <a:t>testbed</a:t>
            </a:r>
            <a:endParaRPr lang="en-US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7223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3-year plans (Y1)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Establish dedicated </a:t>
            </a:r>
            <a:r>
              <a:rPr lang="en-US" dirty="0" err="1" smtClean="0"/>
              <a:t>OpenFlow</a:t>
            </a:r>
            <a:r>
              <a:rPr lang="en-US" dirty="0" smtClean="0"/>
              <a:t>-capable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dirty="0" smtClean="0"/>
              <a:t>Focus on on-demand long-haul network configuration</a:t>
            </a:r>
          </a:p>
          <a:p>
            <a:pPr lvl="1"/>
            <a:r>
              <a:rPr lang="en-US" dirty="0" smtClean="0"/>
              <a:t>Development: Orchestrator interface </a:t>
            </a:r>
            <a:r>
              <a:rPr lang="en-US" dirty="0"/>
              <a:t>to WAN controller and peering </a:t>
            </a:r>
            <a:r>
              <a:rPr lang="en-US" dirty="0" smtClean="0"/>
              <a:t>o</a:t>
            </a:r>
            <a:r>
              <a:rPr lang="en-US" dirty="0"/>
              <a:t>rchestrator </a:t>
            </a:r>
            <a:endParaRPr lang="en-US" dirty="0" smtClean="0"/>
          </a:p>
          <a:p>
            <a:pPr lvl="2"/>
            <a:r>
              <a:rPr lang="en-US" dirty="0" smtClean="0"/>
              <a:t>Initially interfacing </a:t>
            </a:r>
            <a:r>
              <a:rPr lang="en-US" dirty="0"/>
              <a:t>module for OSCARS based on known APIs and </a:t>
            </a:r>
            <a:r>
              <a:rPr lang="en-US" dirty="0" smtClean="0"/>
              <a:t>prior experience</a:t>
            </a:r>
          </a:p>
          <a:p>
            <a:pPr lvl="2"/>
            <a:r>
              <a:rPr lang="en-US" dirty="0" smtClean="0"/>
              <a:t>Closely follow/collaborate with </a:t>
            </a:r>
            <a:r>
              <a:rPr lang="en-US" dirty="0" err="1" smtClean="0"/>
              <a:t>ESnet’s</a:t>
            </a:r>
            <a:r>
              <a:rPr lang="en-US" dirty="0" smtClean="0"/>
              <a:t> ENOS effort </a:t>
            </a:r>
          </a:p>
          <a:p>
            <a:pPr lvl="1"/>
            <a:r>
              <a:rPr lang="en-US" dirty="0" smtClean="0"/>
              <a:t>Deployment:  Deploy </a:t>
            </a:r>
            <a:r>
              <a:rPr lang="en-US" dirty="0" err="1" smtClean="0"/>
              <a:t>OpenFlow</a:t>
            </a:r>
            <a:r>
              <a:rPr lang="en-US" dirty="0" smtClean="0"/>
              <a:t>/ODL in local </a:t>
            </a:r>
            <a:r>
              <a:rPr lang="en-US" dirty="0" err="1" smtClean="0"/>
              <a:t>testbed</a:t>
            </a:r>
            <a:r>
              <a:rPr lang="en-US" dirty="0" smtClean="0"/>
              <a:t> infrastructure</a:t>
            </a:r>
          </a:p>
          <a:p>
            <a:pPr marL="457200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287328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3-year plans (Y2)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Focus on advanced reservations</a:t>
            </a:r>
          </a:p>
          <a:p>
            <a:r>
              <a:rPr lang="en-US" dirty="0" smtClean="0"/>
              <a:t>Study NSLS-II-specific workflow requirements</a:t>
            </a:r>
          </a:p>
          <a:p>
            <a:r>
              <a:rPr lang="en-US" dirty="0" smtClean="0"/>
              <a:t>Design/implement application specific API and communication module to accommodate data streams from experiment to computing site(s)</a:t>
            </a:r>
          </a:p>
          <a:p>
            <a:r>
              <a:rPr lang="en-US" dirty="0" smtClean="0"/>
              <a:t>Continue development of interfaces with </a:t>
            </a:r>
            <a:r>
              <a:rPr lang="en-US" dirty="0" err="1" smtClean="0"/>
              <a:t>ESNet</a:t>
            </a:r>
            <a:r>
              <a:rPr lang="en-US" dirty="0" smtClean="0"/>
              <a:t>/WAN depending of progress of related projects (ENOS/OSCARS)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623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3-year plans (Y3)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Deployment of software stack (NSLS-II workflow software/orchestrator/controller) in our </a:t>
            </a:r>
            <a:r>
              <a:rPr lang="en-US" dirty="0" err="1" smtClean="0"/>
              <a:t>OpenFlow</a:t>
            </a:r>
            <a:r>
              <a:rPr lang="en-US" dirty="0" smtClean="0"/>
              <a:t> </a:t>
            </a:r>
            <a:r>
              <a:rPr lang="en-US" dirty="0" err="1" smtClean="0"/>
              <a:t>testbed</a:t>
            </a:r>
            <a:endParaRPr lang="en-US" dirty="0" smtClean="0"/>
          </a:p>
          <a:p>
            <a:r>
              <a:rPr lang="en-US" smtClean="0"/>
              <a:t>Testing transferring experiment </a:t>
            </a:r>
            <a:r>
              <a:rPr lang="en-US" dirty="0" smtClean="0"/>
              <a:t>data from Science DMZ to our </a:t>
            </a:r>
            <a:r>
              <a:rPr lang="en-US" dirty="0" err="1" smtClean="0"/>
              <a:t>testbed</a:t>
            </a:r>
            <a:r>
              <a:rPr lang="en-US" dirty="0" smtClean="0"/>
              <a:t> facilities/other facilities</a:t>
            </a:r>
          </a:p>
        </p:txBody>
      </p:sp>
    </p:spTree>
    <p:extLst>
      <p:ext uri="{BB962C8B-B14F-4D97-AF65-F5344CB8AC3E}">
        <p14:creationId xmlns:p14="http://schemas.microsoft.com/office/powerpoint/2010/main" val="2854581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0" y="685800"/>
            <a:ext cx="9144000" cy="76200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30000">
                <a:schemeClr val="tx2"/>
              </a:gs>
            </a:gsLst>
            <a:lin ang="0" scaled="0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76200" y="76200"/>
            <a:ext cx="69342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dirty="0" smtClean="0"/>
              <a:t>Motivation Use Case</a:t>
            </a:r>
            <a:endParaRPr lang="en-US" sz="3600" b="1" dirty="0"/>
          </a:p>
        </p:txBody>
      </p:sp>
      <p:pic>
        <p:nvPicPr>
          <p:cNvPr id="131074" name="Picture 2" descr="https://c1.staticflickr.com/9/8232/8576528221_24c52e5772_z.jpg"/>
          <p:cNvPicPr>
            <a:picLocks noChangeAspect="1" noChangeArrowheads="1"/>
          </p:cNvPicPr>
          <p:nvPr/>
        </p:nvPicPr>
        <p:blipFill>
          <a:blip r:embed="rId2"/>
          <a:srcRect l="9734"/>
          <a:stretch>
            <a:fillRect/>
          </a:stretch>
        </p:blipFill>
        <p:spPr bwMode="auto">
          <a:xfrm>
            <a:off x="381000" y="1828800"/>
            <a:ext cx="5299820" cy="4476897"/>
          </a:xfrm>
          <a:prstGeom prst="rect">
            <a:avLst/>
          </a:prstGeom>
          <a:noFill/>
        </p:spPr>
      </p:pic>
      <p:sp>
        <p:nvSpPr>
          <p:cNvPr id="9" name="Rectangle 21"/>
          <p:cNvSpPr>
            <a:spLocks noChangeArrowheads="1"/>
          </p:cNvSpPr>
          <p:nvPr/>
        </p:nvSpPr>
        <p:spPr bwMode="auto">
          <a:xfrm>
            <a:off x="0" y="763588"/>
            <a:ext cx="6553200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20000"/>
              </a:spcBef>
            </a:pPr>
            <a:r>
              <a:rPr lang="en-US" sz="2000" b="1" dirty="0"/>
              <a:t>NSLS-</a:t>
            </a:r>
            <a:r>
              <a:rPr lang="en-US" sz="2000" b="1" dirty="0" smtClean="0"/>
              <a:t>II</a:t>
            </a:r>
            <a:endParaRPr lang="en-US" sz="2000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/>
              <a:t>$912M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cs typeface="Arial" pitchFamily="34" charset="0"/>
              </a:rPr>
              <a:t>791 m circumference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cs typeface="Arial" pitchFamily="34" charset="0"/>
              </a:rPr>
              <a:t>58 beam ports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cs typeface="Arial" pitchFamily="34" charset="0"/>
              </a:rPr>
              <a:t>3 </a:t>
            </a:r>
            <a:r>
              <a:rPr lang="en-US" sz="2000" dirty="0" err="1" smtClean="0">
                <a:cs typeface="Arial" pitchFamily="34" charset="0"/>
              </a:rPr>
              <a:t>GeV</a:t>
            </a:r>
            <a:r>
              <a:rPr lang="en-US" sz="2000" dirty="0" smtClean="0">
                <a:cs typeface="Arial" pitchFamily="34" charset="0"/>
              </a:rPr>
              <a:t>, 500 </a:t>
            </a:r>
            <a:r>
              <a:rPr lang="en-US" sz="2000" dirty="0" err="1" smtClean="0">
                <a:cs typeface="Arial" pitchFamily="34" charset="0"/>
              </a:rPr>
              <a:t>mA</a:t>
            </a: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000" dirty="0" smtClean="0">
              <a:cs typeface="Arial" pitchFamily="34" charset="0"/>
            </a:endParaRPr>
          </a:p>
          <a:p>
            <a:pPr>
              <a:spcBef>
                <a:spcPct val="20000"/>
              </a:spcBef>
            </a:pPr>
            <a:endParaRPr lang="en-US" sz="2000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 dirty="0" smtClean="0">
                <a:cs typeface="Arial" pitchFamily="34" charset="0"/>
              </a:rPr>
              <a:t>Each x-ray beam is ~10</a:t>
            </a:r>
            <a:r>
              <a:rPr lang="en-US" sz="2000" baseline="30000" dirty="0" smtClean="0">
                <a:cs typeface="Arial" pitchFamily="34" charset="0"/>
              </a:rPr>
              <a:t>13</a:t>
            </a:r>
            <a:r>
              <a:rPr lang="en-US" sz="2000" dirty="0" smtClean="0">
                <a:cs typeface="Arial" pitchFamily="34" charset="0"/>
              </a:rPr>
              <a:t> ph/s</a:t>
            </a:r>
          </a:p>
        </p:txBody>
      </p:sp>
      <p:pic>
        <p:nvPicPr>
          <p:cNvPr id="8" name="Picture 7" descr="tunnel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152400"/>
            <a:ext cx="3886200" cy="3101519"/>
          </a:xfrm>
          <a:prstGeom prst="rect">
            <a:avLst/>
          </a:prstGeom>
        </p:spPr>
      </p:pic>
      <p:pic>
        <p:nvPicPr>
          <p:cNvPr id="10" name="Picture 9" descr="cms_floor01.jpg"/>
          <p:cNvPicPr>
            <a:picLocks noChangeAspect="1"/>
          </p:cNvPicPr>
          <p:nvPr/>
        </p:nvPicPr>
        <p:blipFill>
          <a:blip r:embed="rId4"/>
          <a:srcRect r="14189" b="13514"/>
          <a:stretch>
            <a:fillRect/>
          </a:stretch>
        </p:blipFill>
        <p:spPr>
          <a:xfrm>
            <a:off x="5313362" y="3657600"/>
            <a:ext cx="3830638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789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_example01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7813" y="2966216"/>
            <a:ext cx="3050800" cy="1137948"/>
          </a:xfrm>
          <a:prstGeom prst="rect">
            <a:avLst/>
          </a:prstGeom>
        </p:spPr>
      </p:pic>
      <p:sp>
        <p:nvSpPr>
          <p:cNvPr id="7" name="Rectangle 21"/>
          <p:cNvSpPr>
            <a:spLocks noChangeArrowheads="1"/>
          </p:cNvSpPr>
          <p:nvPr/>
        </p:nvSpPr>
        <p:spPr bwMode="auto">
          <a:xfrm>
            <a:off x="76200" y="848474"/>
            <a:ext cx="5443057" cy="595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Modern scientific experiments generate massive amounts of data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NSLS-II </a:t>
            </a:r>
            <a:r>
              <a:rPr lang="en-US" dirty="0" err="1" smtClean="0"/>
              <a:t>beamlines</a:t>
            </a:r>
            <a:r>
              <a:rPr lang="en-US" dirty="0" smtClean="0"/>
              <a:t> study materials from many perspectives:  Complex</a:t>
            </a:r>
            <a:r>
              <a:rPr lang="en-US" dirty="0"/>
              <a:t>, multi-component, hierarchical </a:t>
            </a:r>
            <a:r>
              <a:rPr lang="en-US" dirty="0" smtClean="0"/>
              <a:t>materials, Diffraction</a:t>
            </a:r>
            <a:r>
              <a:rPr lang="en-US" dirty="0"/>
              <a:t>, scattering, coherence </a:t>
            </a:r>
            <a:r>
              <a:rPr lang="en-US" dirty="0" smtClean="0"/>
              <a:t>experiments, Structure </a:t>
            </a:r>
            <a:r>
              <a:rPr lang="en-US" dirty="0"/>
              <a:t>&amp; dynamics across many </a:t>
            </a:r>
            <a:r>
              <a:rPr lang="en-US" dirty="0" smtClean="0"/>
              <a:t>scales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/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X-ray scattering generates various ‘images’ that can be analyzed using machine-learning</a:t>
            </a:r>
            <a:endParaRPr lang="en-US" dirty="0" smtClean="0">
              <a:cs typeface="Arial" pitchFamily="34" charset="0"/>
            </a:endParaRP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/>
              <a:t>Complex data infrastructure consumes scientists’ precious time, distracting from deep scientific questions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 smtClean="0">
                <a:cs typeface="Arial" pitchFamily="34" charset="0"/>
              </a:rPr>
              <a:t>SDN promises a predictable network substrate to support data streaming from experimental facility to on-site data center and remote user home institution. 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 smtClean="0">
              <a:cs typeface="Arial" pitchFamily="34" charset="0"/>
            </a:endParaRPr>
          </a:p>
        </p:txBody>
      </p:sp>
      <p:grpSp>
        <p:nvGrpSpPr>
          <p:cNvPr id="2" name="Group 5"/>
          <p:cNvGrpSpPr/>
          <p:nvPr/>
        </p:nvGrpSpPr>
        <p:grpSpPr>
          <a:xfrm>
            <a:off x="0" y="0"/>
            <a:ext cx="9144000" cy="762000"/>
            <a:chOff x="0" y="0"/>
            <a:chExt cx="9144000" cy="762000"/>
          </a:xfrm>
        </p:grpSpPr>
        <p:pic>
          <p:nvPicPr>
            <p:cNvPr id="8" name="Picture 7" descr="Logo_Small2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62800" y="0"/>
              <a:ext cx="1981200" cy="728092"/>
            </a:xfrm>
            <a:prstGeom prst="rect">
              <a:avLst/>
            </a:prstGeom>
          </p:spPr>
        </p:pic>
        <p:sp>
          <p:nvSpPr>
            <p:cNvPr id="5" name="Text Box 5"/>
            <p:cNvSpPr txBox="1">
              <a:spLocks noChangeArrowheads="1"/>
            </p:cNvSpPr>
            <p:nvPr/>
          </p:nvSpPr>
          <p:spPr bwMode="auto">
            <a:xfrm>
              <a:off x="76200" y="76200"/>
              <a:ext cx="7467600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 smtClean="0"/>
                <a:t>Motivation</a:t>
              </a:r>
              <a:endParaRPr lang="en-US" sz="3600" b="1" dirty="0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0" y="685800"/>
              <a:ext cx="9144000" cy="76200"/>
            </a:xfrm>
            <a:prstGeom prst="rect">
              <a:avLst/>
            </a:prstGeom>
            <a:gradFill flip="none" rotWithShape="1">
              <a:gsLst>
                <a:gs pos="0">
                  <a:schemeClr val="tx2">
                    <a:lumMod val="60000"/>
                    <a:lumOff val="40000"/>
                  </a:schemeClr>
                </a:gs>
                <a:gs pos="30000">
                  <a:srgbClr val="26318D"/>
                </a:gs>
              </a:gsLst>
              <a:lin ang="0" scaled="0"/>
              <a:tileRect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11" name="Picture 10" descr="workflow_example0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50669" y="839104"/>
            <a:ext cx="3793331" cy="3946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681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Picture 136" descr="Pages from LDRD Data 5-2014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446"/>
            <a:ext cx="9144000" cy="647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5116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charset="0"/>
                <a:ea typeface="ＭＳ Ｐゴシック" charset="0"/>
                <a:cs typeface="ＭＳ Ｐゴシック" charset="0"/>
              </a:rPr>
              <a:t>SDN-SF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(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with OSCARS/IDC)</a:t>
            </a:r>
          </a:p>
        </p:txBody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07849" y="1143000"/>
            <a:ext cx="7772400" cy="600075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Network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provisioning with dedicated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virtual paths </a:t>
            </a:r>
          </a:p>
        </p:txBody>
      </p:sp>
      <p:sp>
        <p:nvSpPr>
          <p:cNvPr id="26628" name="Cloud"/>
          <p:cNvSpPr>
            <a:spLocks noChangeAspect="1" noEditPoints="1" noChangeArrowheads="1"/>
          </p:cNvSpPr>
          <p:nvPr/>
        </p:nvSpPr>
        <p:spPr bwMode="auto">
          <a:xfrm>
            <a:off x="6705600" y="4987925"/>
            <a:ext cx="1905000" cy="984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0 w 21600"/>
              <a:gd name="T13" fmla="*/ 3252 h 21600"/>
              <a:gd name="T14" fmla="*/ 17082 w 21600"/>
              <a:gd name="T15" fmla="*/ 173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6629" name="Group 6"/>
          <p:cNvGrpSpPr>
            <a:grpSpLocks/>
          </p:cNvGrpSpPr>
          <p:nvPr/>
        </p:nvGrpSpPr>
        <p:grpSpPr bwMode="auto">
          <a:xfrm>
            <a:off x="7010400" y="5183188"/>
            <a:ext cx="1236663" cy="534987"/>
            <a:chOff x="3168" y="2640"/>
            <a:chExt cx="779" cy="393"/>
          </a:xfrm>
        </p:grpSpPr>
        <p:pic>
          <p:nvPicPr>
            <p:cNvPr id="26703" name="Picture 7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36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4" name="Picture 8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88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5" name="Picture 9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6" name="Picture 10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36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7" name="Picture 11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88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8" name="Picture 12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709" name="Picture 13"/>
            <p:cNvPicPr>
              <a:picLocks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784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6630" name="Cloud"/>
          <p:cNvSpPr>
            <a:spLocks noChangeAspect="1" noEditPoints="1" noChangeArrowheads="1"/>
          </p:cNvSpPr>
          <p:nvPr/>
        </p:nvSpPr>
        <p:spPr bwMode="auto">
          <a:xfrm>
            <a:off x="304800" y="5053013"/>
            <a:ext cx="1905000" cy="98425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0 w 21600"/>
              <a:gd name="T13" fmla="*/ 3252 h 21600"/>
              <a:gd name="T14" fmla="*/ 17082 w 21600"/>
              <a:gd name="T15" fmla="*/ 1733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>
              <a:alpha val="50195"/>
            </a:srgbClr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26631" name="Picture 15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364163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6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561013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3" name="Picture 17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626100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4" name="Picture 18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364163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5" name="Picture 19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763" y="5561013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6" name="Picture 20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233988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7" name="Picture 21"/>
          <p:cNvPicPr>
            <a:picLocks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5429250"/>
            <a:ext cx="322262" cy="142875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8" name="Line 22"/>
          <p:cNvSpPr>
            <a:spLocks noChangeShapeType="1"/>
          </p:cNvSpPr>
          <p:nvPr/>
        </p:nvSpPr>
        <p:spPr bwMode="auto">
          <a:xfrm flipV="1">
            <a:off x="919163" y="5299075"/>
            <a:ext cx="1524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39" name="Line 23"/>
          <p:cNvSpPr>
            <a:spLocks noChangeShapeType="1"/>
          </p:cNvSpPr>
          <p:nvPr/>
        </p:nvSpPr>
        <p:spPr bwMode="auto">
          <a:xfrm flipV="1">
            <a:off x="919163" y="5495925"/>
            <a:ext cx="1524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0" name="Line 24"/>
          <p:cNvSpPr>
            <a:spLocks noChangeShapeType="1"/>
          </p:cNvSpPr>
          <p:nvPr/>
        </p:nvSpPr>
        <p:spPr bwMode="auto">
          <a:xfrm>
            <a:off x="766763" y="5495925"/>
            <a:ext cx="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1" name="Line 25"/>
          <p:cNvSpPr>
            <a:spLocks noChangeShapeType="1"/>
          </p:cNvSpPr>
          <p:nvPr/>
        </p:nvSpPr>
        <p:spPr bwMode="auto">
          <a:xfrm>
            <a:off x="1376363" y="5299075"/>
            <a:ext cx="2286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2" name="Line 26"/>
          <p:cNvSpPr>
            <a:spLocks noChangeShapeType="1"/>
          </p:cNvSpPr>
          <p:nvPr/>
        </p:nvSpPr>
        <p:spPr bwMode="auto">
          <a:xfrm>
            <a:off x="919163" y="5626100"/>
            <a:ext cx="1524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3" name="Line 27"/>
          <p:cNvSpPr>
            <a:spLocks noChangeShapeType="1"/>
          </p:cNvSpPr>
          <p:nvPr/>
        </p:nvSpPr>
        <p:spPr bwMode="auto">
          <a:xfrm flipV="1">
            <a:off x="1376363" y="5626100"/>
            <a:ext cx="1524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4" name="Line 28"/>
          <p:cNvSpPr>
            <a:spLocks noChangeShapeType="1"/>
          </p:cNvSpPr>
          <p:nvPr/>
        </p:nvSpPr>
        <p:spPr bwMode="auto">
          <a:xfrm>
            <a:off x="1376363" y="5495925"/>
            <a:ext cx="22860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5" name="Line 29"/>
          <p:cNvSpPr>
            <a:spLocks noChangeShapeType="1"/>
          </p:cNvSpPr>
          <p:nvPr/>
        </p:nvSpPr>
        <p:spPr bwMode="auto">
          <a:xfrm>
            <a:off x="1681163" y="5495925"/>
            <a:ext cx="0" cy="650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6" name="Line 30"/>
          <p:cNvSpPr>
            <a:spLocks noChangeShapeType="1"/>
          </p:cNvSpPr>
          <p:nvPr/>
        </p:nvSpPr>
        <p:spPr bwMode="auto">
          <a:xfrm>
            <a:off x="919163" y="5429250"/>
            <a:ext cx="1524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7" name="Line 31"/>
          <p:cNvSpPr>
            <a:spLocks noChangeShapeType="1"/>
          </p:cNvSpPr>
          <p:nvPr/>
        </p:nvSpPr>
        <p:spPr bwMode="auto">
          <a:xfrm flipV="1">
            <a:off x="1376363" y="5429250"/>
            <a:ext cx="152400" cy="666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26648" name="Line 32"/>
          <p:cNvSpPr>
            <a:spLocks noChangeShapeType="1"/>
          </p:cNvSpPr>
          <p:nvPr/>
        </p:nvSpPr>
        <p:spPr bwMode="auto">
          <a:xfrm>
            <a:off x="1230313" y="5561013"/>
            <a:ext cx="0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49" name="Line 33"/>
          <p:cNvSpPr>
            <a:spLocks noChangeShapeType="1"/>
          </p:cNvSpPr>
          <p:nvPr/>
        </p:nvSpPr>
        <p:spPr bwMode="auto">
          <a:xfrm>
            <a:off x="1235075" y="5364163"/>
            <a:ext cx="0" cy="650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26650" name="Group 34"/>
          <p:cNvGrpSpPr>
            <a:grpSpLocks/>
          </p:cNvGrpSpPr>
          <p:nvPr/>
        </p:nvGrpSpPr>
        <p:grpSpPr bwMode="auto">
          <a:xfrm>
            <a:off x="228600" y="4097338"/>
            <a:ext cx="609600" cy="784225"/>
            <a:chOff x="192" y="3408"/>
            <a:chExt cx="432" cy="672"/>
          </a:xfrm>
        </p:grpSpPr>
        <p:sp>
          <p:nvSpPr>
            <p:cNvPr id="26700" name="tower"/>
            <p:cNvSpPr>
              <a:spLocks noEditPoints="1" noChangeArrowheads="1"/>
            </p:cNvSpPr>
            <p:nvPr/>
          </p:nvSpPr>
          <p:spPr bwMode="auto">
            <a:xfrm>
              <a:off x="192" y="3408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1" name="tower"/>
            <p:cNvSpPr>
              <a:spLocks noEditPoints="1" noChangeArrowheads="1"/>
            </p:cNvSpPr>
            <p:nvPr/>
          </p:nvSpPr>
          <p:spPr bwMode="auto">
            <a:xfrm>
              <a:off x="288" y="3504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702" name="tower"/>
            <p:cNvSpPr>
              <a:spLocks noEditPoints="1" noChangeArrowheads="1"/>
            </p:cNvSpPr>
            <p:nvPr/>
          </p:nvSpPr>
          <p:spPr bwMode="auto">
            <a:xfrm>
              <a:off x="384" y="360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1" name="Group 38"/>
          <p:cNvGrpSpPr>
            <a:grpSpLocks/>
          </p:cNvGrpSpPr>
          <p:nvPr/>
        </p:nvGrpSpPr>
        <p:grpSpPr bwMode="auto">
          <a:xfrm>
            <a:off x="8305800" y="3967163"/>
            <a:ext cx="609600" cy="784225"/>
            <a:chOff x="192" y="3408"/>
            <a:chExt cx="432" cy="672"/>
          </a:xfrm>
        </p:grpSpPr>
        <p:sp>
          <p:nvSpPr>
            <p:cNvPr id="26697" name="tower"/>
            <p:cNvSpPr>
              <a:spLocks noEditPoints="1" noChangeArrowheads="1"/>
            </p:cNvSpPr>
            <p:nvPr/>
          </p:nvSpPr>
          <p:spPr bwMode="auto">
            <a:xfrm>
              <a:off x="192" y="3408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8" name="tower"/>
            <p:cNvSpPr>
              <a:spLocks noEditPoints="1" noChangeArrowheads="1"/>
            </p:cNvSpPr>
            <p:nvPr/>
          </p:nvSpPr>
          <p:spPr bwMode="auto">
            <a:xfrm>
              <a:off x="288" y="3504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9" name="tower"/>
            <p:cNvSpPr>
              <a:spLocks noEditPoints="1" noChangeArrowheads="1"/>
            </p:cNvSpPr>
            <p:nvPr/>
          </p:nvSpPr>
          <p:spPr bwMode="auto">
            <a:xfrm>
              <a:off x="384" y="360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6652" name="Group 42"/>
          <p:cNvGrpSpPr>
            <a:grpSpLocks/>
          </p:cNvGrpSpPr>
          <p:nvPr/>
        </p:nvGrpSpPr>
        <p:grpSpPr bwMode="auto">
          <a:xfrm>
            <a:off x="2895600" y="5403850"/>
            <a:ext cx="3124200" cy="790575"/>
            <a:chOff x="1536" y="720"/>
            <a:chExt cx="2208" cy="581"/>
          </a:xfrm>
        </p:grpSpPr>
        <p:sp>
          <p:nvSpPr>
            <p:cNvPr id="26695" name="Cloud"/>
            <p:cNvSpPr>
              <a:spLocks noChangeAspect="1" noEditPoints="1" noChangeArrowheads="1"/>
            </p:cNvSpPr>
            <p:nvPr/>
          </p:nvSpPr>
          <p:spPr bwMode="auto">
            <a:xfrm>
              <a:off x="1536" y="720"/>
              <a:ext cx="2208" cy="5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2974 w 21600"/>
                <a:gd name="T13" fmla="*/ 3272 h 21600"/>
                <a:gd name="T14" fmla="*/ 17090 w 21600"/>
                <a:gd name="T15" fmla="*/ 1732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 extrusionOk="0">
                  <a:moveTo>
                    <a:pt x="1949" y="7180"/>
                  </a:moveTo>
                  <a:cubicBezTo>
                    <a:pt x="841" y="7336"/>
                    <a:pt x="-1" y="8613"/>
                    <a:pt x="-1" y="10137"/>
                  </a:cubicBezTo>
                  <a:cubicBezTo>
                    <a:pt x="-1" y="11192"/>
                    <a:pt x="409" y="12169"/>
                    <a:pt x="1074" y="12702"/>
                  </a:cubicBezTo>
                  <a:lnTo>
                    <a:pt x="1063" y="12668"/>
                  </a:lnTo>
                  <a:cubicBezTo>
                    <a:pt x="685" y="13217"/>
                    <a:pt x="474" y="13940"/>
                    <a:pt x="474" y="14690"/>
                  </a:cubicBezTo>
                  <a:cubicBezTo>
                    <a:pt x="475" y="16325"/>
                    <a:pt x="1451" y="17650"/>
                    <a:pt x="2655" y="17650"/>
                  </a:cubicBezTo>
                  <a:cubicBezTo>
                    <a:pt x="2739" y="17650"/>
                    <a:pt x="2824" y="17643"/>
                    <a:pt x="2909" y="17629"/>
                  </a:cubicBezTo>
                  <a:lnTo>
                    <a:pt x="2897" y="17649"/>
                  </a:lnTo>
                  <a:cubicBezTo>
                    <a:pt x="3585" y="19288"/>
                    <a:pt x="4863" y="20299"/>
                    <a:pt x="6247" y="20299"/>
                  </a:cubicBezTo>
                  <a:cubicBezTo>
                    <a:pt x="6947" y="20299"/>
                    <a:pt x="7635" y="20039"/>
                    <a:pt x="8235" y="19546"/>
                  </a:cubicBezTo>
                  <a:lnTo>
                    <a:pt x="8229" y="19550"/>
                  </a:lnTo>
                  <a:cubicBezTo>
                    <a:pt x="8855" y="20829"/>
                    <a:pt x="9908" y="21596"/>
                    <a:pt x="11036" y="21596"/>
                  </a:cubicBezTo>
                  <a:cubicBezTo>
                    <a:pt x="12523" y="21596"/>
                    <a:pt x="13836" y="20267"/>
                    <a:pt x="14267" y="18324"/>
                  </a:cubicBezTo>
                  <a:lnTo>
                    <a:pt x="14270" y="18350"/>
                  </a:lnTo>
                  <a:cubicBezTo>
                    <a:pt x="14730" y="18740"/>
                    <a:pt x="15260" y="18946"/>
                    <a:pt x="15802" y="18946"/>
                  </a:cubicBezTo>
                  <a:cubicBezTo>
                    <a:pt x="17390" y="18946"/>
                    <a:pt x="18682" y="17205"/>
                    <a:pt x="18694" y="15045"/>
                  </a:cubicBezTo>
                  <a:lnTo>
                    <a:pt x="18689" y="15035"/>
                  </a:lnTo>
                  <a:cubicBezTo>
                    <a:pt x="20357" y="14710"/>
                    <a:pt x="21597" y="12765"/>
                    <a:pt x="21597" y="10472"/>
                  </a:cubicBezTo>
                  <a:cubicBezTo>
                    <a:pt x="21597" y="9456"/>
                    <a:pt x="21350" y="8469"/>
                    <a:pt x="20896" y="7663"/>
                  </a:cubicBezTo>
                  <a:lnTo>
                    <a:pt x="20889" y="7661"/>
                  </a:lnTo>
                  <a:cubicBezTo>
                    <a:pt x="21031" y="7208"/>
                    <a:pt x="21105" y="6721"/>
                    <a:pt x="21105" y="6228"/>
                  </a:cubicBezTo>
                  <a:cubicBezTo>
                    <a:pt x="21105" y="4588"/>
                    <a:pt x="20299" y="3150"/>
                    <a:pt x="19139" y="2719"/>
                  </a:cubicBezTo>
                  <a:lnTo>
                    <a:pt x="19148" y="2712"/>
                  </a:lnTo>
                  <a:cubicBezTo>
                    <a:pt x="18940" y="1142"/>
                    <a:pt x="17933" y="-1"/>
                    <a:pt x="16758" y="-1"/>
                  </a:cubicBezTo>
                  <a:cubicBezTo>
                    <a:pt x="16044" y="-1"/>
                    <a:pt x="15367" y="426"/>
                    <a:pt x="14905" y="1165"/>
                  </a:cubicBezTo>
                  <a:lnTo>
                    <a:pt x="14909" y="1170"/>
                  </a:lnTo>
                  <a:cubicBezTo>
                    <a:pt x="14497" y="432"/>
                    <a:pt x="13855" y="-1"/>
                    <a:pt x="13174" y="-1"/>
                  </a:cubicBezTo>
                  <a:cubicBezTo>
                    <a:pt x="12347" y="-1"/>
                    <a:pt x="11590" y="637"/>
                    <a:pt x="11221" y="1645"/>
                  </a:cubicBezTo>
                  <a:lnTo>
                    <a:pt x="11229" y="1694"/>
                  </a:lnTo>
                  <a:cubicBezTo>
                    <a:pt x="10730" y="1024"/>
                    <a:pt x="10058" y="649"/>
                    <a:pt x="9358" y="649"/>
                  </a:cubicBezTo>
                  <a:cubicBezTo>
                    <a:pt x="8372" y="649"/>
                    <a:pt x="7466" y="1391"/>
                    <a:pt x="7003" y="2578"/>
                  </a:cubicBezTo>
                  <a:lnTo>
                    <a:pt x="6995" y="2602"/>
                  </a:lnTo>
                  <a:cubicBezTo>
                    <a:pt x="6477" y="2189"/>
                    <a:pt x="5888" y="1971"/>
                    <a:pt x="5288" y="1971"/>
                  </a:cubicBezTo>
                  <a:cubicBezTo>
                    <a:pt x="3423" y="1972"/>
                    <a:pt x="1912" y="4029"/>
                    <a:pt x="1912" y="6567"/>
                  </a:cubicBezTo>
                  <a:cubicBezTo>
                    <a:pt x="1911" y="6774"/>
                    <a:pt x="1922" y="6981"/>
                    <a:pt x="1942" y="7186"/>
                  </a:cubicBezTo>
                  <a:lnTo>
                    <a:pt x="1949" y="7180"/>
                  </a:lnTo>
                  <a:close/>
                </a:path>
                <a:path w="21600" h="21600" fill="none" extrusionOk="0">
                  <a:moveTo>
                    <a:pt x="1074" y="12702"/>
                  </a:moveTo>
                  <a:cubicBezTo>
                    <a:pt x="1407" y="12969"/>
                    <a:pt x="1786" y="13109"/>
                    <a:pt x="2172" y="13109"/>
                  </a:cubicBezTo>
                  <a:cubicBezTo>
                    <a:pt x="2228" y="13109"/>
                    <a:pt x="2285" y="13107"/>
                    <a:pt x="2341" y="13101"/>
                  </a:cubicBezTo>
                </a:path>
                <a:path w="21600" h="21600" fill="none" extrusionOk="0">
                  <a:moveTo>
                    <a:pt x="2909" y="17629"/>
                  </a:moveTo>
                  <a:cubicBezTo>
                    <a:pt x="3099" y="17599"/>
                    <a:pt x="3285" y="17535"/>
                    <a:pt x="3463" y="17439"/>
                  </a:cubicBezTo>
                </a:path>
                <a:path w="21600" h="21600" fill="none" extrusionOk="0">
                  <a:moveTo>
                    <a:pt x="7895" y="18680"/>
                  </a:moveTo>
                  <a:cubicBezTo>
                    <a:pt x="7983" y="18985"/>
                    <a:pt x="8095" y="19277"/>
                    <a:pt x="8229" y="19550"/>
                  </a:cubicBezTo>
                </a:path>
                <a:path w="21600" h="21600" fill="none" extrusionOk="0">
                  <a:moveTo>
                    <a:pt x="14267" y="18324"/>
                  </a:moveTo>
                  <a:cubicBezTo>
                    <a:pt x="14336" y="18013"/>
                    <a:pt x="14380" y="17693"/>
                    <a:pt x="14400" y="17370"/>
                  </a:cubicBezTo>
                </a:path>
                <a:path w="21600" h="21600" fill="none" extrusionOk="0">
                  <a:moveTo>
                    <a:pt x="18694" y="15045"/>
                  </a:moveTo>
                  <a:cubicBezTo>
                    <a:pt x="18694" y="15034"/>
                    <a:pt x="18695" y="15024"/>
                    <a:pt x="18695" y="15013"/>
                  </a:cubicBezTo>
                  <a:cubicBezTo>
                    <a:pt x="18695" y="13508"/>
                    <a:pt x="18063" y="12136"/>
                    <a:pt x="17069" y="11477"/>
                  </a:cubicBezTo>
                </a:path>
                <a:path w="21600" h="21600" fill="none" extrusionOk="0">
                  <a:moveTo>
                    <a:pt x="20165" y="8999"/>
                  </a:moveTo>
                  <a:cubicBezTo>
                    <a:pt x="20479" y="8635"/>
                    <a:pt x="20726" y="8177"/>
                    <a:pt x="20889" y="7661"/>
                  </a:cubicBezTo>
                </a:path>
                <a:path w="21600" h="21600" fill="none" extrusionOk="0">
                  <a:moveTo>
                    <a:pt x="19186" y="3344"/>
                  </a:moveTo>
                  <a:cubicBezTo>
                    <a:pt x="19186" y="3328"/>
                    <a:pt x="19187" y="3313"/>
                    <a:pt x="19187" y="3297"/>
                  </a:cubicBezTo>
                  <a:cubicBezTo>
                    <a:pt x="19187" y="3101"/>
                    <a:pt x="19174" y="2905"/>
                    <a:pt x="19148" y="2712"/>
                  </a:cubicBezTo>
                </a:path>
                <a:path w="21600" h="21600" fill="none" extrusionOk="0">
                  <a:moveTo>
                    <a:pt x="14905" y="1165"/>
                  </a:moveTo>
                  <a:cubicBezTo>
                    <a:pt x="14754" y="1408"/>
                    <a:pt x="14629" y="1679"/>
                    <a:pt x="14535" y="1971"/>
                  </a:cubicBezTo>
                </a:path>
                <a:path w="21600" h="21600" fill="none" extrusionOk="0">
                  <a:moveTo>
                    <a:pt x="11221" y="1645"/>
                  </a:moveTo>
                  <a:cubicBezTo>
                    <a:pt x="11140" y="1866"/>
                    <a:pt x="11080" y="2099"/>
                    <a:pt x="11041" y="2340"/>
                  </a:cubicBezTo>
                </a:path>
                <a:path w="21600" h="21600" fill="none" extrusionOk="0">
                  <a:moveTo>
                    <a:pt x="7645" y="3276"/>
                  </a:moveTo>
                  <a:cubicBezTo>
                    <a:pt x="7449" y="3016"/>
                    <a:pt x="7231" y="2790"/>
                    <a:pt x="6995" y="2602"/>
                  </a:cubicBezTo>
                </a:path>
                <a:path w="21600" h="21600" fill="none" extrusionOk="0">
                  <a:moveTo>
                    <a:pt x="1942" y="7186"/>
                  </a:moveTo>
                  <a:cubicBezTo>
                    <a:pt x="1966" y="7426"/>
                    <a:pt x="2004" y="7663"/>
                    <a:pt x="2056" y="7895"/>
                  </a:cubicBezTo>
                </a:path>
              </a:pathLst>
            </a:custGeom>
            <a:solidFill>
              <a:srgbClr val="339966">
                <a:alpha val="50195"/>
              </a:srgbClr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696" name="Text Box 44"/>
            <p:cNvSpPr txBox="1">
              <a:spLocks noChangeArrowheads="1"/>
            </p:cNvSpPr>
            <p:nvPr/>
          </p:nvSpPr>
          <p:spPr bwMode="auto">
            <a:xfrm>
              <a:off x="2398" y="837"/>
              <a:ext cx="633" cy="363"/>
            </a:xfrm>
            <a:prstGeom prst="rect">
              <a:avLst/>
            </a:prstGeom>
            <a:solidFill>
              <a:srgbClr val="339966">
                <a:alpha val="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 algn="ctr">
                <a:lnSpc>
                  <a:spcPct val="110000"/>
                </a:lnSpc>
                <a:spcBef>
                  <a:spcPct val="25000"/>
                </a:spcBef>
                <a:spcAft>
                  <a:spcPct val="25000"/>
                </a:spcAft>
                <a:buClr>
                  <a:srgbClr val="800000"/>
                </a:buClr>
                <a:buFont typeface="Monotype Sorts" charset="0"/>
                <a:buNone/>
              </a:pPr>
              <a:r>
                <a:rPr lang="en-US" dirty="0">
                  <a:solidFill>
                    <a:schemeClr val="tx2"/>
                  </a:solidFill>
                  <a:latin typeface="Helvetica" charset="0"/>
                  <a:cs typeface="Times New Roman" charset="0"/>
                </a:rPr>
                <a:t>WAN</a:t>
              </a:r>
            </a:p>
          </p:txBody>
        </p:sp>
      </p:grpSp>
      <p:sp>
        <p:nvSpPr>
          <p:cNvPr id="26653" name="Line 45"/>
          <p:cNvSpPr>
            <a:spLocks noChangeShapeType="1"/>
          </p:cNvSpPr>
          <p:nvPr/>
        </p:nvSpPr>
        <p:spPr bwMode="auto">
          <a:xfrm>
            <a:off x="2195513" y="5600700"/>
            <a:ext cx="700087" cy="161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4" name="Line 46"/>
          <p:cNvSpPr>
            <a:spLocks noChangeShapeType="1"/>
          </p:cNvSpPr>
          <p:nvPr/>
        </p:nvSpPr>
        <p:spPr bwMode="auto">
          <a:xfrm flipV="1">
            <a:off x="5986463" y="5681663"/>
            <a:ext cx="762000" cy="857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5" name="Line 47"/>
          <p:cNvSpPr>
            <a:spLocks noChangeShapeType="1"/>
          </p:cNvSpPr>
          <p:nvPr/>
        </p:nvSpPr>
        <p:spPr bwMode="auto">
          <a:xfrm>
            <a:off x="566738" y="4875213"/>
            <a:ext cx="47625" cy="3048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6" name="Line 48"/>
          <p:cNvSpPr>
            <a:spLocks noChangeShapeType="1"/>
          </p:cNvSpPr>
          <p:nvPr/>
        </p:nvSpPr>
        <p:spPr bwMode="auto">
          <a:xfrm flipV="1">
            <a:off x="8543925" y="4745038"/>
            <a:ext cx="101600" cy="4381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6657" name="Text Box 50"/>
          <p:cNvSpPr txBox="1">
            <a:spLocks noChangeArrowheads="1"/>
          </p:cNvSpPr>
          <p:nvPr/>
        </p:nvSpPr>
        <p:spPr bwMode="auto">
          <a:xfrm>
            <a:off x="3678238" y="3289300"/>
            <a:ext cx="1817687" cy="49552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200" b="1" dirty="0" smtClean="0">
                <a:latin typeface="Helvetica" charset="0"/>
                <a:cs typeface="Times New Roman" charset="0"/>
              </a:rPr>
              <a:t>OSCARS/SENOS </a:t>
            </a:r>
            <a:r>
              <a:rPr lang="en-US" sz="1200" b="1" dirty="0">
                <a:latin typeface="Helvetica" charset="0"/>
                <a:cs typeface="Times New Roman" charset="0"/>
              </a:rPr>
              <a:t>services</a:t>
            </a:r>
          </a:p>
        </p:txBody>
      </p:sp>
      <p:cxnSp>
        <p:nvCxnSpPr>
          <p:cNvPr id="26658" name="AutoShape 53"/>
          <p:cNvCxnSpPr>
            <a:cxnSpLocks noChangeShapeType="1"/>
            <a:stCxn id="26657" idx="2"/>
          </p:cNvCxnSpPr>
          <p:nvPr/>
        </p:nvCxnSpPr>
        <p:spPr bwMode="auto">
          <a:xfrm rot="5400000">
            <a:off x="3695415" y="4604257"/>
            <a:ext cx="1711105" cy="72231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59" name="AutoShape 54"/>
          <p:cNvCxnSpPr>
            <a:cxnSpLocks noChangeShapeType="1"/>
            <a:stCxn id="26693" idx="7"/>
            <a:endCxn id="26691" idx="1"/>
          </p:cNvCxnSpPr>
          <p:nvPr/>
        </p:nvCxnSpPr>
        <p:spPr bwMode="auto">
          <a:xfrm rot="16200000" flipH="1">
            <a:off x="4537423" y="741571"/>
            <a:ext cx="485454" cy="3247625"/>
          </a:xfrm>
          <a:prstGeom prst="curvedConnector3">
            <a:avLst>
              <a:gd name="adj1" fmla="val -63736"/>
            </a:avLst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6660" name="AutoShape 55"/>
          <p:cNvCxnSpPr>
            <a:cxnSpLocks noChangeShapeType="1"/>
            <a:stCxn id="26693" idx="6"/>
            <a:endCxn id="26657" idx="0"/>
          </p:cNvCxnSpPr>
          <p:nvPr/>
        </p:nvCxnSpPr>
        <p:spPr bwMode="auto">
          <a:xfrm>
            <a:off x="3587233" y="2317750"/>
            <a:ext cx="999849" cy="97155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stealth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26693" name="Oval 57"/>
          <p:cNvSpPr>
            <a:spLocks noChangeArrowheads="1"/>
          </p:cNvSpPr>
          <p:nvPr/>
        </p:nvSpPr>
        <p:spPr bwMode="auto">
          <a:xfrm>
            <a:off x="644901" y="2041845"/>
            <a:ext cx="2942332" cy="55181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800" dirty="0" smtClean="0">
                <a:latin typeface="Trebuchet MS" charset="0"/>
                <a:cs typeface="Times New Roman" charset="0"/>
              </a:rPr>
              <a:t>SDN-SF/</a:t>
            </a:r>
            <a:r>
              <a:rPr lang="en-US" sz="1800" dirty="0" err="1" smtClean="0">
                <a:latin typeface="Trebuchet MS" charset="0"/>
                <a:cs typeface="Times New Roman" charset="0"/>
              </a:rPr>
              <a:t>OpenFLow</a:t>
            </a:r>
            <a:endParaRPr lang="en-US" sz="1800" dirty="0">
              <a:latin typeface="Trebuchet MS" charset="0"/>
              <a:cs typeface="Times New Roman" charset="0"/>
            </a:endParaRPr>
          </a:p>
        </p:txBody>
      </p:sp>
      <p:sp>
        <p:nvSpPr>
          <p:cNvPr id="26691" name="Oval 60"/>
          <p:cNvSpPr>
            <a:spLocks noChangeArrowheads="1"/>
          </p:cNvSpPr>
          <p:nvPr/>
        </p:nvSpPr>
        <p:spPr bwMode="auto">
          <a:xfrm>
            <a:off x="5973068" y="2527299"/>
            <a:ext cx="2942332" cy="551810"/>
          </a:xfrm>
          <a:prstGeom prst="ellips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dirty="0">
                <a:latin typeface="Trebuchet MS" charset="0"/>
                <a:cs typeface="Times New Roman" charset="0"/>
              </a:rPr>
              <a:t>SDN-SF/</a:t>
            </a:r>
            <a:r>
              <a:rPr lang="en-US" dirty="0" err="1">
                <a:latin typeface="Trebuchet MS" charset="0"/>
                <a:cs typeface="Times New Roman" charset="0"/>
              </a:rPr>
              <a:t>OpenFLow</a:t>
            </a:r>
            <a:endParaRPr lang="en-US" dirty="0">
              <a:latin typeface="Trebuchet MS" charset="0"/>
              <a:cs typeface="Times New Roman" charset="0"/>
            </a:endParaRPr>
          </a:p>
        </p:txBody>
      </p:sp>
      <p:sp>
        <p:nvSpPr>
          <p:cNvPr id="26663" name="Freeform 62"/>
          <p:cNvSpPr>
            <a:spLocks/>
          </p:cNvSpPr>
          <p:nvPr/>
        </p:nvSpPr>
        <p:spPr bwMode="auto">
          <a:xfrm>
            <a:off x="609600" y="4660900"/>
            <a:ext cx="1882775" cy="1074738"/>
          </a:xfrm>
          <a:custGeom>
            <a:avLst/>
            <a:gdLst>
              <a:gd name="T0" fmla="*/ 0 w 1186"/>
              <a:gd name="T1" fmla="*/ 0 h 790"/>
              <a:gd name="T2" fmla="*/ 2147483647 w 1186"/>
              <a:gd name="T3" fmla="*/ 2147483647 h 790"/>
              <a:gd name="T4" fmla="*/ 2147483647 w 1186"/>
              <a:gd name="T5" fmla="*/ 2147483647 h 790"/>
              <a:gd name="T6" fmla="*/ 2147483647 w 1186"/>
              <a:gd name="T7" fmla="*/ 2147483647 h 790"/>
              <a:gd name="T8" fmla="*/ 2147483647 w 1186"/>
              <a:gd name="T9" fmla="*/ 2147483647 h 790"/>
              <a:gd name="T10" fmla="*/ 2147483647 w 1186"/>
              <a:gd name="T11" fmla="*/ 2147483647 h 790"/>
              <a:gd name="T12" fmla="*/ 2147483647 w 1186"/>
              <a:gd name="T13" fmla="*/ 2147483647 h 790"/>
              <a:gd name="T14" fmla="*/ 2147483647 w 1186"/>
              <a:gd name="T15" fmla="*/ 2147483647 h 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790"/>
              <a:gd name="T26" fmla="*/ 1186 w 1186"/>
              <a:gd name="T27" fmla="*/ 790 h 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790">
                <a:moveTo>
                  <a:pt x="0" y="0"/>
                </a:moveTo>
                <a:cubicBezTo>
                  <a:pt x="21" y="199"/>
                  <a:pt x="22" y="419"/>
                  <a:pt x="86" y="495"/>
                </a:cubicBezTo>
                <a:cubicBezTo>
                  <a:pt x="150" y="571"/>
                  <a:pt x="334" y="437"/>
                  <a:pt x="383" y="459"/>
                </a:cubicBezTo>
                <a:cubicBezTo>
                  <a:pt x="432" y="481"/>
                  <a:pt x="377" y="577"/>
                  <a:pt x="378" y="630"/>
                </a:cubicBezTo>
                <a:cubicBezTo>
                  <a:pt x="379" y="683"/>
                  <a:pt x="339" y="768"/>
                  <a:pt x="387" y="779"/>
                </a:cubicBezTo>
                <a:cubicBezTo>
                  <a:pt x="435" y="790"/>
                  <a:pt x="580" y="718"/>
                  <a:pt x="666" y="698"/>
                </a:cubicBezTo>
                <a:cubicBezTo>
                  <a:pt x="752" y="678"/>
                  <a:pt x="815" y="650"/>
                  <a:pt x="902" y="658"/>
                </a:cubicBezTo>
                <a:cubicBezTo>
                  <a:pt x="989" y="666"/>
                  <a:pt x="1127" y="726"/>
                  <a:pt x="1186" y="744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4" name="Freeform 63"/>
          <p:cNvSpPr>
            <a:spLocks/>
          </p:cNvSpPr>
          <p:nvPr/>
        </p:nvSpPr>
        <p:spPr bwMode="auto">
          <a:xfrm>
            <a:off x="6446838" y="4516438"/>
            <a:ext cx="2206625" cy="1203325"/>
          </a:xfrm>
          <a:custGeom>
            <a:avLst/>
            <a:gdLst>
              <a:gd name="T0" fmla="*/ 0 w 1390"/>
              <a:gd name="T1" fmla="*/ 2147483647 h 884"/>
              <a:gd name="T2" fmla="*/ 2147483647 w 1390"/>
              <a:gd name="T3" fmla="*/ 2147483647 h 884"/>
              <a:gd name="T4" fmla="*/ 2147483647 w 1390"/>
              <a:gd name="T5" fmla="*/ 2147483647 h 884"/>
              <a:gd name="T6" fmla="*/ 2147483647 w 1390"/>
              <a:gd name="T7" fmla="*/ 2147483647 h 884"/>
              <a:gd name="T8" fmla="*/ 2147483647 w 1390"/>
              <a:gd name="T9" fmla="*/ 2147483647 h 884"/>
              <a:gd name="T10" fmla="*/ 2147483647 w 1390"/>
              <a:gd name="T11" fmla="*/ 2147483647 h 884"/>
              <a:gd name="T12" fmla="*/ 2147483647 w 1390"/>
              <a:gd name="T13" fmla="*/ 2147483647 h 884"/>
              <a:gd name="T14" fmla="*/ 2147483647 w 1390"/>
              <a:gd name="T15" fmla="*/ 2147483647 h 884"/>
              <a:gd name="T16" fmla="*/ 2147483647 w 1390"/>
              <a:gd name="T17" fmla="*/ 2147483647 h 884"/>
              <a:gd name="T18" fmla="*/ 2147483647 w 1390"/>
              <a:gd name="T19" fmla="*/ 0 h 8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0"/>
              <a:gd name="T31" fmla="*/ 0 h 884"/>
              <a:gd name="T32" fmla="*/ 1390 w 1390"/>
              <a:gd name="T33" fmla="*/ 884 h 8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0" h="884">
                <a:moveTo>
                  <a:pt x="0" y="884"/>
                </a:moveTo>
                <a:cubicBezTo>
                  <a:pt x="42" y="876"/>
                  <a:pt x="177" y="854"/>
                  <a:pt x="254" y="836"/>
                </a:cubicBezTo>
                <a:cubicBezTo>
                  <a:pt x="331" y="818"/>
                  <a:pt x="390" y="772"/>
                  <a:pt x="463" y="774"/>
                </a:cubicBezTo>
                <a:cubicBezTo>
                  <a:pt x="536" y="776"/>
                  <a:pt x="617" y="847"/>
                  <a:pt x="693" y="846"/>
                </a:cubicBezTo>
                <a:cubicBezTo>
                  <a:pt x="769" y="845"/>
                  <a:pt x="866" y="780"/>
                  <a:pt x="922" y="765"/>
                </a:cubicBezTo>
                <a:cubicBezTo>
                  <a:pt x="978" y="750"/>
                  <a:pt x="1014" y="781"/>
                  <a:pt x="1030" y="756"/>
                </a:cubicBezTo>
                <a:cubicBezTo>
                  <a:pt x="1046" y="731"/>
                  <a:pt x="989" y="647"/>
                  <a:pt x="1017" y="616"/>
                </a:cubicBezTo>
                <a:cubicBezTo>
                  <a:pt x="1045" y="585"/>
                  <a:pt x="1150" y="600"/>
                  <a:pt x="1197" y="571"/>
                </a:cubicBezTo>
                <a:cubicBezTo>
                  <a:pt x="1244" y="542"/>
                  <a:pt x="1268" y="536"/>
                  <a:pt x="1300" y="441"/>
                </a:cubicBezTo>
                <a:cubicBezTo>
                  <a:pt x="1332" y="346"/>
                  <a:pt x="1361" y="173"/>
                  <a:pt x="1390" y="0"/>
                </a:cubicBezTo>
              </a:path>
            </a:pathLst>
          </a:custGeom>
          <a:noFill/>
          <a:ln w="63500">
            <a:solidFill>
              <a:srgbClr val="FF00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6665" name="Freeform 64"/>
          <p:cNvSpPr>
            <a:spLocks/>
          </p:cNvSpPr>
          <p:nvPr/>
        </p:nvSpPr>
        <p:spPr bwMode="auto">
          <a:xfrm>
            <a:off x="2582863" y="5522913"/>
            <a:ext cx="3787775" cy="522287"/>
          </a:xfrm>
          <a:custGeom>
            <a:avLst/>
            <a:gdLst>
              <a:gd name="T0" fmla="*/ 0 w 2386"/>
              <a:gd name="T1" fmla="*/ 2147483647 h 384"/>
              <a:gd name="T2" fmla="*/ 2147483647 w 2386"/>
              <a:gd name="T3" fmla="*/ 2147483647 h 384"/>
              <a:gd name="T4" fmla="*/ 2147483647 w 2386"/>
              <a:gd name="T5" fmla="*/ 2147483647 h 384"/>
              <a:gd name="T6" fmla="*/ 2147483647 w 2386"/>
              <a:gd name="T7" fmla="*/ 2147483647 h 384"/>
              <a:gd name="T8" fmla="*/ 2147483647 w 2386"/>
              <a:gd name="T9" fmla="*/ 2147483647 h 384"/>
              <a:gd name="T10" fmla="*/ 2147483647 w 2386"/>
              <a:gd name="T11" fmla="*/ 2147483647 h 384"/>
              <a:gd name="T12" fmla="*/ 2147483647 w 2386"/>
              <a:gd name="T13" fmla="*/ 2147483647 h 384"/>
              <a:gd name="T14" fmla="*/ 2147483647 w 2386"/>
              <a:gd name="T15" fmla="*/ 2147483647 h 384"/>
              <a:gd name="T16" fmla="*/ 2147483647 w 2386"/>
              <a:gd name="T17" fmla="*/ 2147483647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86"/>
              <a:gd name="T28" fmla="*/ 0 h 384"/>
              <a:gd name="T29" fmla="*/ 2386 w 238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86" h="384">
                <a:moveTo>
                  <a:pt x="0" y="125"/>
                </a:moveTo>
                <a:cubicBezTo>
                  <a:pt x="50" y="140"/>
                  <a:pt x="203" y="219"/>
                  <a:pt x="298" y="217"/>
                </a:cubicBezTo>
                <a:cubicBezTo>
                  <a:pt x="393" y="215"/>
                  <a:pt x="484" y="142"/>
                  <a:pt x="569" y="113"/>
                </a:cubicBezTo>
                <a:cubicBezTo>
                  <a:pt x="654" y="84"/>
                  <a:pt x="736" y="4"/>
                  <a:pt x="808" y="41"/>
                </a:cubicBezTo>
                <a:cubicBezTo>
                  <a:pt x="880" y="78"/>
                  <a:pt x="869" y="284"/>
                  <a:pt x="1001" y="333"/>
                </a:cubicBezTo>
                <a:cubicBezTo>
                  <a:pt x="1133" y="382"/>
                  <a:pt x="1491" y="384"/>
                  <a:pt x="1600" y="333"/>
                </a:cubicBezTo>
                <a:cubicBezTo>
                  <a:pt x="1709" y="282"/>
                  <a:pt x="1578" y="54"/>
                  <a:pt x="1654" y="27"/>
                </a:cubicBezTo>
                <a:cubicBezTo>
                  <a:pt x="1730" y="0"/>
                  <a:pt x="1933" y="152"/>
                  <a:pt x="2055" y="173"/>
                </a:cubicBezTo>
                <a:cubicBezTo>
                  <a:pt x="2177" y="194"/>
                  <a:pt x="2317" y="158"/>
                  <a:pt x="2386" y="154"/>
                </a:cubicBezTo>
              </a:path>
            </a:pathLst>
          </a:custGeom>
          <a:noFill/>
          <a:ln w="63500">
            <a:solidFill>
              <a:srgbClr val="00FF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grpSp>
        <p:nvGrpSpPr>
          <p:cNvPr id="26675" name="Group 74"/>
          <p:cNvGrpSpPr>
            <a:grpSpLocks/>
          </p:cNvGrpSpPr>
          <p:nvPr/>
        </p:nvGrpSpPr>
        <p:grpSpPr bwMode="auto">
          <a:xfrm>
            <a:off x="7162800" y="5248275"/>
            <a:ext cx="914400" cy="392113"/>
            <a:chOff x="3456" y="2016"/>
            <a:chExt cx="576" cy="288"/>
          </a:xfrm>
        </p:grpSpPr>
        <p:sp>
          <p:nvSpPr>
            <p:cNvPr id="26679" name="Line 75"/>
            <p:cNvSpPr>
              <a:spLocks noChangeShapeType="1"/>
            </p:cNvSpPr>
            <p:nvPr/>
          </p:nvSpPr>
          <p:spPr bwMode="auto">
            <a:xfrm flipV="1">
              <a:off x="3552" y="20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0" name="Line 76"/>
            <p:cNvSpPr>
              <a:spLocks noChangeShapeType="1"/>
            </p:cNvSpPr>
            <p:nvPr/>
          </p:nvSpPr>
          <p:spPr bwMode="auto">
            <a:xfrm flipV="1">
              <a:off x="3552" y="216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1" name="Line 77"/>
            <p:cNvSpPr>
              <a:spLocks noChangeShapeType="1"/>
            </p:cNvSpPr>
            <p:nvPr/>
          </p:nvSpPr>
          <p:spPr bwMode="auto">
            <a:xfrm>
              <a:off x="3456" y="21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2" name="Line 78"/>
            <p:cNvSpPr>
              <a:spLocks noChangeShapeType="1"/>
            </p:cNvSpPr>
            <p:nvPr/>
          </p:nvSpPr>
          <p:spPr bwMode="auto">
            <a:xfrm>
              <a:off x="3840" y="201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3" name="Line 79"/>
            <p:cNvSpPr>
              <a:spLocks noChangeShapeType="1"/>
            </p:cNvSpPr>
            <p:nvPr/>
          </p:nvSpPr>
          <p:spPr bwMode="auto">
            <a:xfrm>
              <a:off x="3552" y="225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4" name="Line 80"/>
            <p:cNvSpPr>
              <a:spLocks noChangeShapeType="1"/>
            </p:cNvSpPr>
            <p:nvPr/>
          </p:nvSpPr>
          <p:spPr bwMode="auto">
            <a:xfrm flipV="1">
              <a:off x="3840" y="225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5" name="Line 81"/>
            <p:cNvSpPr>
              <a:spLocks noChangeShapeType="1"/>
            </p:cNvSpPr>
            <p:nvPr/>
          </p:nvSpPr>
          <p:spPr bwMode="auto">
            <a:xfrm>
              <a:off x="3840" y="216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6" name="Line 82"/>
            <p:cNvSpPr>
              <a:spLocks noChangeShapeType="1"/>
            </p:cNvSpPr>
            <p:nvPr/>
          </p:nvSpPr>
          <p:spPr bwMode="auto">
            <a:xfrm>
              <a:off x="4032" y="21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7" name="Line 83"/>
            <p:cNvSpPr>
              <a:spLocks noChangeShapeType="1"/>
            </p:cNvSpPr>
            <p:nvPr/>
          </p:nvSpPr>
          <p:spPr bwMode="auto">
            <a:xfrm>
              <a:off x="3552" y="21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8" name="Line 84"/>
            <p:cNvSpPr>
              <a:spLocks noChangeShapeType="1"/>
            </p:cNvSpPr>
            <p:nvPr/>
          </p:nvSpPr>
          <p:spPr bwMode="auto">
            <a:xfrm flipV="1">
              <a:off x="3840" y="21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6689" name="Line 85"/>
            <p:cNvSpPr>
              <a:spLocks noChangeShapeType="1"/>
            </p:cNvSpPr>
            <p:nvPr/>
          </p:nvSpPr>
          <p:spPr bwMode="auto">
            <a:xfrm>
              <a:off x="3748" y="22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26690" name="Line 86"/>
            <p:cNvSpPr>
              <a:spLocks noChangeShapeType="1"/>
            </p:cNvSpPr>
            <p:nvPr/>
          </p:nvSpPr>
          <p:spPr bwMode="auto">
            <a:xfrm>
              <a:off x="375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26676" name="Oval 79"/>
          <p:cNvSpPr>
            <a:spLocks noChangeAspect="1" noChangeArrowheads="1"/>
          </p:cNvSpPr>
          <p:nvPr/>
        </p:nvSpPr>
        <p:spPr bwMode="auto">
          <a:xfrm>
            <a:off x="512763" y="2566988"/>
            <a:ext cx="477837" cy="471487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1</a:t>
            </a:r>
          </a:p>
        </p:txBody>
      </p:sp>
      <p:sp>
        <p:nvSpPr>
          <p:cNvPr id="26677" name="Oval 79"/>
          <p:cNvSpPr>
            <a:spLocks noChangeAspect="1" noChangeArrowheads="1"/>
          </p:cNvSpPr>
          <p:nvPr/>
        </p:nvSpPr>
        <p:spPr bwMode="auto">
          <a:xfrm>
            <a:off x="7131050" y="1844675"/>
            <a:ext cx="479425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2</a:t>
            </a:r>
          </a:p>
        </p:txBody>
      </p:sp>
      <p:sp>
        <p:nvSpPr>
          <p:cNvPr id="26678" name="Oval 79"/>
          <p:cNvSpPr>
            <a:spLocks noChangeAspect="1" noChangeArrowheads="1"/>
          </p:cNvSpPr>
          <p:nvPr/>
        </p:nvSpPr>
        <p:spPr bwMode="auto">
          <a:xfrm>
            <a:off x="4592638" y="2568575"/>
            <a:ext cx="477837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3</a:t>
            </a:r>
          </a:p>
        </p:txBody>
      </p:sp>
      <p:cxnSp>
        <p:nvCxnSpPr>
          <p:cNvPr id="111" name="AutoShape 68"/>
          <p:cNvCxnSpPr>
            <a:cxnSpLocks noChangeShapeType="1"/>
            <a:stCxn id="26693" idx="4"/>
            <a:endCxn id="26631" idx="0"/>
          </p:cNvCxnSpPr>
          <p:nvPr/>
        </p:nvCxnSpPr>
        <p:spPr bwMode="auto">
          <a:xfrm flipH="1">
            <a:off x="775494" y="2593655"/>
            <a:ext cx="1340573" cy="277050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4" name="AutoShape 68"/>
          <p:cNvCxnSpPr>
            <a:cxnSpLocks noChangeShapeType="1"/>
            <a:stCxn id="26693" idx="4"/>
            <a:endCxn id="26636" idx="0"/>
          </p:cNvCxnSpPr>
          <p:nvPr/>
        </p:nvCxnSpPr>
        <p:spPr bwMode="auto">
          <a:xfrm flipH="1">
            <a:off x="1232694" y="2593655"/>
            <a:ext cx="883373" cy="26403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17" name="AutoShape 68"/>
          <p:cNvCxnSpPr>
            <a:cxnSpLocks noChangeShapeType="1"/>
            <a:stCxn id="26693" idx="4"/>
            <a:endCxn id="26635" idx="0"/>
          </p:cNvCxnSpPr>
          <p:nvPr/>
        </p:nvCxnSpPr>
        <p:spPr bwMode="auto">
          <a:xfrm flipH="1">
            <a:off x="1689894" y="2593655"/>
            <a:ext cx="426173" cy="2967358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0" name="AutoShape 68"/>
          <p:cNvCxnSpPr>
            <a:cxnSpLocks noChangeShapeType="1"/>
            <a:stCxn id="26691" idx="4"/>
            <a:endCxn id="26681" idx="1"/>
          </p:cNvCxnSpPr>
          <p:nvPr/>
        </p:nvCxnSpPr>
        <p:spPr bwMode="auto">
          <a:xfrm flipH="1">
            <a:off x="7162801" y="3079109"/>
            <a:ext cx="281433" cy="243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3" name="AutoShape 68"/>
          <p:cNvCxnSpPr>
            <a:cxnSpLocks noChangeShapeType="1"/>
            <a:stCxn id="26691" idx="4"/>
            <a:endCxn id="26689" idx="1"/>
          </p:cNvCxnSpPr>
          <p:nvPr/>
        </p:nvCxnSpPr>
        <p:spPr bwMode="auto">
          <a:xfrm>
            <a:off x="7444234" y="3079109"/>
            <a:ext cx="182117" cy="2495927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6" name="AutoShape 68"/>
          <p:cNvCxnSpPr>
            <a:cxnSpLocks noChangeShapeType="1"/>
            <a:stCxn id="26691" idx="4"/>
            <a:endCxn id="26706" idx="0"/>
          </p:cNvCxnSpPr>
          <p:nvPr/>
        </p:nvCxnSpPr>
        <p:spPr bwMode="auto">
          <a:xfrm>
            <a:off x="7444234" y="3079109"/>
            <a:ext cx="641698" cy="223476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29" name="AutoShape 68"/>
          <p:cNvCxnSpPr>
            <a:cxnSpLocks noChangeShapeType="1"/>
            <a:stCxn id="26691" idx="4"/>
            <a:endCxn id="26685" idx="1"/>
          </p:cNvCxnSpPr>
          <p:nvPr/>
        </p:nvCxnSpPr>
        <p:spPr bwMode="auto">
          <a:xfrm>
            <a:off x="7444234" y="3079109"/>
            <a:ext cx="556766" cy="243057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3" name="AutoShape 68"/>
          <p:cNvCxnSpPr>
            <a:cxnSpLocks noChangeShapeType="1"/>
            <a:endCxn id="26637" idx="0"/>
          </p:cNvCxnSpPr>
          <p:nvPr/>
        </p:nvCxnSpPr>
        <p:spPr bwMode="auto">
          <a:xfrm flipH="1">
            <a:off x="1232694" y="2608111"/>
            <a:ext cx="883373" cy="28211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06" name="AutoShape 68"/>
          <p:cNvCxnSpPr>
            <a:cxnSpLocks noChangeShapeType="1"/>
            <a:endCxn id="26633" idx="0"/>
          </p:cNvCxnSpPr>
          <p:nvPr/>
        </p:nvCxnSpPr>
        <p:spPr bwMode="auto">
          <a:xfrm flipH="1">
            <a:off x="1232694" y="2608111"/>
            <a:ext cx="883373" cy="301798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2057319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elvetica" charset="0"/>
                <a:ea typeface="ＭＳ Ｐゴシック" charset="0"/>
                <a:cs typeface="ＭＳ Ｐゴシック" charset="0"/>
              </a:rPr>
              <a:t>Data Transfer Tool Integration</a:t>
            </a:r>
            <a:endParaRPr lang="en-US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8001000" cy="41148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         Integration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of 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SDN-SF </a:t>
            </a:r>
            <a:r>
              <a:rPr lang="en-US" sz="2400" dirty="0">
                <a:latin typeface="Helvetica" charset="0"/>
                <a:ea typeface="ＭＳ Ｐゴシック" charset="0"/>
                <a:cs typeface="ＭＳ Ｐゴシック" charset="0"/>
              </a:rPr>
              <a:t>with d</a:t>
            </a:r>
            <a:r>
              <a:rPr lang="en-US" sz="2400" dirty="0" smtClean="0">
                <a:latin typeface="Helvetica" charset="0"/>
                <a:ea typeface="ＭＳ Ｐゴシック" charset="0"/>
                <a:cs typeface="ＭＳ Ｐゴシック" charset="0"/>
              </a:rPr>
              <a:t>ata transfer tools</a:t>
            </a:r>
            <a:endParaRPr lang="en-US" sz="2400" dirty="0">
              <a:latin typeface="Helvetica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0723" name="Cloud"/>
          <p:cNvSpPr>
            <a:spLocks noChangeAspect="1" noEditPoints="1" noChangeArrowheads="1"/>
          </p:cNvSpPr>
          <p:nvPr/>
        </p:nvSpPr>
        <p:spPr bwMode="auto">
          <a:xfrm>
            <a:off x="6002338" y="5772150"/>
            <a:ext cx="1238250" cy="747713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91 w 21600"/>
              <a:gd name="T13" fmla="*/ 3256 h 21600"/>
              <a:gd name="T14" fmla="*/ 17086 w 21600"/>
              <a:gd name="T15" fmla="*/ 17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0724" name="Group 6"/>
          <p:cNvGrpSpPr>
            <a:grpSpLocks noChangeAspect="1"/>
          </p:cNvGrpSpPr>
          <p:nvPr/>
        </p:nvGrpSpPr>
        <p:grpSpPr bwMode="auto">
          <a:xfrm>
            <a:off x="6200775" y="5921375"/>
            <a:ext cx="803275" cy="404813"/>
            <a:chOff x="3168" y="2640"/>
            <a:chExt cx="779" cy="393"/>
          </a:xfrm>
        </p:grpSpPr>
        <p:pic>
          <p:nvPicPr>
            <p:cNvPr id="30855" name="Picture 7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736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6" name="Picture 8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68" y="288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7" name="Picture 9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928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8" name="Picture 10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736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59" name="Picture 11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4" y="288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0" name="Picture 12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640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861" name="Picture 13"/>
            <p:cNvPicPr>
              <a:picLocks noChangeAspect="1" noChangeArrowheads="1"/>
            </p:cNvPicPr>
            <p:nvPr/>
          </p:nvPicPr>
          <p:blipFill>
            <a:blip r:embed="rId3">
              <a:alphaModFix amt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56" y="2784"/>
              <a:ext cx="203" cy="105"/>
            </a:xfrm>
            <a:prstGeom prst="rect">
              <a:avLst/>
            </a:prstGeom>
            <a:solidFill>
              <a:srgbClr val="CCFFFF">
                <a:alpha val="50195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0725" name="Cloud"/>
          <p:cNvSpPr>
            <a:spLocks noChangeAspect="1" noEditPoints="1" noChangeArrowheads="1"/>
          </p:cNvSpPr>
          <p:nvPr/>
        </p:nvSpPr>
        <p:spPr bwMode="auto">
          <a:xfrm>
            <a:off x="1843088" y="5822950"/>
            <a:ext cx="1238250" cy="74612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91 w 21600"/>
              <a:gd name="T13" fmla="*/ 3263 h 21600"/>
              <a:gd name="T14" fmla="*/ 17086 w 21600"/>
              <a:gd name="T15" fmla="*/ 1732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CC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30726" name="Picture 15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057900"/>
            <a:ext cx="207963" cy="109538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7" name="Picture 16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700" y="6207125"/>
            <a:ext cx="207963" cy="1079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8" name="Picture 17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6256338"/>
            <a:ext cx="209550" cy="1079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8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6057900"/>
            <a:ext cx="209550" cy="109538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0" name="Picture 19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425" y="6207125"/>
            <a:ext cx="209550" cy="1079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1" name="Picture 20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5959475"/>
            <a:ext cx="209550" cy="1079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32" name="Picture 21"/>
          <p:cNvPicPr>
            <a:picLocks noChangeAspect="1" noChangeArrowheads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1563" y="6108700"/>
            <a:ext cx="209550" cy="107950"/>
          </a:xfrm>
          <a:prstGeom prst="rect">
            <a:avLst/>
          </a:prstGeom>
          <a:solidFill>
            <a:srgbClr val="CCFFFF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33" name="Line 22"/>
          <p:cNvSpPr>
            <a:spLocks noChangeAspect="1" noChangeShapeType="1"/>
          </p:cNvSpPr>
          <p:nvPr/>
        </p:nvSpPr>
        <p:spPr bwMode="auto">
          <a:xfrm flipV="1">
            <a:off x="2241550" y="6008688"/>
            <a:ext cx="100013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4" name="Line 23"/>
          <p:cNvSpPr>
            <a:spLocks noChangeAspect="1" noChangeShapeType="1"/>
          </p:cNvSpPr>
          <p:nvPr/>
        </p:nvSpPr>
        <p:spPr bwMode="auto">
          <a:xfrm flipV="1">
            <a:off x="2241550" y="6157913"/>
            <a:ext cx="100013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5" name="Line 24"/>
          <p:cNvSpPr>
            <a:spLocks noChangeAspect="1" noChangeShapeType="1"/>
          </p:cNvSpPr>
          <p:nvPr/>
        </p:nvSpPr>
        <p:spPr bwMode="auto">
          <a:xfrm>
            <a:off x="2143125" y="6157913"/>
            <a:ext cx="0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6" name="Line 25"/>
          <p:cNvSpPr>
            <a:spLocks noChangeAspect="1" noChangeShapeType="1"/>
          </p:cNvSpPr>
          <p:nvPr/>
        </p:nvSpPr>
        <p:spPr bwMode="auto">
          <a:xfrm>
            <a:off x="2538413" y="6008688"/>
            <a:ext cx="149225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7" name="Line 26"/>
          <p:cNvSpPr>
            <a:spLocks noChangeAspect="1" noChangeShapeType="1"/>
          </p:cNvSpPr>
          <p:nvPr/>
        </p:nvSpPr>
        <p:spPr bwMode="auto">
          <a:xfrm>
            <a:off x="2241550" y="6256338"/>
            <a:ext cx="100013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8" name="Line 27"/>
          <p:cNvSpPr>
            <a:spLocks noChangeAspect="1" noChangeShapeType="1"/>
          </p:cNvSpPr>
          <p:nvPr/>
        </p:nvSpPr>
        <p:spPr bwMode="auto">
          <a:xfrm flipV="1">
            <a:off x="2538413" y="6256338"/>
            <a:ext cx="100012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39" name="Line 28"/>
          <p:cNvSpPr>
            <a:spLocks noChangeAspect="1" noChangeShapeType="1"/>
          </p:cNvSpPr>
          <p:nvPr/>
        </p:nvSpPr>
        <p:spPr bwMode="auto">
          <a:xfrm>
            <a:off x="2538413" y="6157913"/>
            <a:ext cx="149225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0" name="Line 29"/>
          <p:cNvSpPr>
            <a:spLocks noChangeAspect="1" noChangeShapeType="1"/>
          </p:cNvSpPr>
          <p:nvPr/>
        </p:nvSpPr>
        <p:spPr bwMode="auto">
          <a:xfrm>
            <a:off x="2736850" y="6157913"/>
            <a:ext cx="0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1" name="Line 30"/>
          <p:cNvSpPr>
            <a:spLocks noChangeAspect="1" noChangeShapeType="1"/>
          </p:cNvSpPr>
          <p:nvPr/>
        </p:nvSpPr>
        <p:spPr bwMode="auto">
          <a:xfrm>
            <a:off x="2241550" y="6108700"/>
            <a:ext cx="100013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2" name="Line 31"/>
          <p:cNvSpPr>
            <a:spLocks noChangeAspect="1" noChangeShapeType="1"/>
          </p:cNvSpPr>
          <p:nvPr/>
        </p:nvSpPr>
        <p:spPr bwMode="auto">
          <a:xfrm flipV="1">
            <a:off x="2538413" y="6108700"/>
            <a:ext cx="100012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none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/>
          <a:lstStyle/>
          <a:p>
            <a:endParaRPr lang="en-US"/>
          </a:p>
        </p:txBody>
      </p:sp>
      <p:sp>
        <p:nvSpPr>
          <p:cNvPr id="30743" name="Line 32"/>
          <p:cNvSpPr>
            <a:spLocks noChangeAspect="1" noChangeShapeType="1"/>
          </p:cNvSpPr>
          <p:nvPr/>
        </p:nvSpPr>
        <p:spPr bwMode="auto">
          <a:xfrm>
            <a:off x="2444750" y="6207125"/>
            <a:ext cx="0" cy="49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44" name="Line 33"/>
          <p:cNvSpPr>
            <a:spLocks noChangeAspect="1" noChangeShapeType="1"/>
          </p:cNvSpPr>
          <p:nvPr/>
        </p:nvSpPr>
        <p:spPr bwMode="auto">
          <a:xfrm>
            <a:off x="2447925" y="6057900"/>
            <a:ext cx="0" cy="50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grpSp>
        <p:nvGrpSpPr>
          <p:cNvPr id="30745" name="Group 34"/>
          <p:cNvGrpSpPr>
            <a:grpSpLocks noChangeAspect="1"/>
          </p:cNvGrpSpPr>
          <p:nvPr/>
        </p:nvGrpSpPr>
        <p:grpSpPr bwMode="auto">
          <a:xfrm>
            <a:off x="1793875" y="5097463"/>
            <a:ext cx="395288" cy="595312"/>
            <a:chOff x="192" y="3408"/>
            <a:chExt cx="432" cy="672"/>
          </a:xfrm>
        </p:grpSpPr>
        <p:sp>
          <p:nvSpPr>
            <p:cNvPr id="30852" name="tower"/>
            <p:cNvSpPr>
              <a:spLocks noChangeAspect="1" noEditPoints="1" noChangeArrowheads="1"/>
            </p:cNvSpPr>
            <p:nvPr/>
          </p:nvSpPr>
          <p:spPr bwMode="auto">
            <a:xfrm>
              <a:off x="192" y="3408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3" name="tower"/>
            <p:cNvSpPr>
              <a:spLocks noChangeAspect="1" noEditPoints="1" noChangeArrowheads="1"/>
            </p:cNvSpPr>
            <p:nvPr/>
          </p:nvSpPr>
          <p:spPr bwMode="auto">
            <a:xfrm>
              <a:off x="288" y="3504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4" name="tower"/>
            <p:cNvSpPr>
              <a:spLocks noChangeAspect="1" noEditPoints="1" noChangeArrowheads="1"/>
            </p:cNvSpPr>
            <p:nvPr/>
          </p:nvSpPr>
          <p:spPr bwMode="auto">
            <a:xfrm>
              <a:off x="384" y="360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0746" name="Group 38"/>
          <p:cNvGrpSpPr>
            <a:grpSpLocks noChangeAspect="1"/>
          </p:cNvGrpSpPr>
          <p:nvPr/>
        </p:nvGrpSpPr>
        <p:grpSpPr bwMode="auto">
          <a:xfrm>
            <a:off x="7042150" y="4999038"/>
            <a:ext cx="396875" cy="593725"/>
            <a:chOff x="192" y="3408"/>
            <a:chExt cx="432" cy="672"/>
          </a:xfrm>
        </p:grpSpPr>
        <p:sp>
          <p:nvSpPr>
            <p:cNvPr id="30849" name="tower"/>
            <p:cNvSpPr>
              <a:spLocks noChangeAspect="1" noEditPoints="1" noChangeArrowheads="1"/>
            </p:cNvSpPr>
            <p:nvPr/>
          </p:nvSpPr>
          <p:spPr bwMode="auto">
            <a:xfrm>
              <a:off x="192" y="3408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0" name="tower"/>
            <p:cNvSpPr>
              <a:spLocks noChangeAspect="1" noEditPoints="1" noChangeArrowheads="1"/>
            </p:cNvSpPr>
            <p:nvPr/>
          </p:nvSpPr>
          <p:spPr bwMode="auto">
            <a:xfrm>
              <a:off x="288" y="3504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0851" name="tower"/>
            <p:cNvSpPr>
              <a:spLocks noChangeAspect="1" noEditPoints="1" noChangeArrowheads="1"/>
            </p:cNvSpPr>
            <p:nvPr/>
          </p:nvSpPr>
          <p:spPr bwMode="auto">
            <a:xfrm>
              <a:off x="384" y="3600"/>
              <a:ext cx="240" cy="480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w 21600"/>
                <a:gd name="T17" fmla="*/ 0 h 21600"/>
                <a:gd name="T18" fmla="*/ 0 w 21600"/>
                <a:gd name="T19" fmla="*/ 0 h 21600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450 w 21600"/>
                <a:gd name="T31" fmla="*/ 22545 h 21600"/>
                <a:gd name="T32" fmla="*/ 21510 w 21600"/>
                <a:gd name="T33" fmla="*/ 27000 h 21600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21600" h="21600" extrusionOk="0">
                  <a:moveTo>
                    <a:pt x="0" y="2184"/>
                  </a:moveTo>
                  <a:lnTo>
                    <a:pt x="6664" y="0"/>
                  </a:lnTo>
                  <a:lnTo>
                    <a:pt x="10800" y="0"/>
                  </a:lnTo>
                  <a:lnTo>
                    <a:pt x="21600" y="0"/>
                  </a:lnTo>
                  <a:lnTo>
                    <a:pt x="21600" y="11649"/>
                  </a:lnTo>
                  <a:lnTo>
                    <a:pt x="21600" y="19416"/>
                  </a:lnTo>
                  <a:lnTo>
                    <a:pt x="15166" y="21600"/>
                  </a:lnTo>
                  <a:lnTo>
                    <a:pt x="10570" y="21600"/>
                  </a:lnTo>
                  <a:lnTo>
                    <a:pt x="0" y="21600"/>
                  </a:lnTo>
                  <a:lnTo>
                    <a:pt x="0" y="11528"/>
                  </a:lnTo>
                  <a:lnTo>
                    <a:pt x="0" y="2184"/>
                  </a:lnTo>
                  <a:close/>
                </a:path>
                <a:path w="21600" h="21600" extrusionOk="0">
                  <a:moveTo>
                    <a:pt x="0" y="2184"/>
                  </a:moveTo>
                  <a:lnTo>
                    <a:pt x="0" y="2184"/>
                  </a:lnTo>
                  <a:lnTo>
                    <a:pt x="14706" y="2184"/>
                  </a:lnTo>
                  <a:lnTo>
                    <a:pt x="21600" y="0"/>
                  </a:lnTo>
                  <a:moveTo>
                    <a:pt x="0" y="2184"/>
                  </a:moveTo>
                  <a:lnTo>
                    <a:pt x="14706" y="2184"/>
                  </a:lnTo>
                  <a:lnTo>
                    <a:pt x="14706" y="5339"/>
                  </a:lnTo>
                  <a:lnTo>
                    <a:pt x="14706" y="17474"/>
                  </a:lnTo>
                  <a:lnTo>
                    <a:pt x="14706" y="21600"/>
                  </a:lnTo>
                  <a:moveTo>
                    <a:pt x="1149" y="3034"/>
                  </a:moveTo>
                  <a:lnTo>
                    <a:pt x="13328" y="3034"/>
                  </a:lnTo>
                  <a:lnTo>
                    <a:pt x="13328" y="3519"/>
                  </a:lnTo>
                  <a:lnTo>
                    <a:pt x="1149" y="3519"/>
                  </a:lnTo>
                  <a:lnTo>
                    <a:pt x="1149" y="3034"/>
                  </a:lnTo>
                  <a:moveTo>
                    <a:pt x="1149" y="4490"/>
                  </a:moveTo>
                  <a:lnTo>
                    <a:pt x="13328" y="4490"/>
                  </a:lnTo>
                  <a:lnTo>
                    <a:pt x="13328" y="4854"/>
                  </a:lnTo>
                  <a:lnTo>
                    <a:pt x="1149" y="4854"/>
                  </a:lnTo>
                  <a:lnTo>
                    <a:pt x="1149" y="4490"/>
                  </a:lnTo>
                  <a:moveTo>
                    <a:pt x="1149" y="5946"/>
                  </a:moveTo>
                  <a:lnTo>
                    <a:pt x="13328" y="5946"/>
                  </a:lnTo>
                  <a:lnTo>
                    <a:pt x="13328" y="6310"/>
                  </a:lnTo>
                  <a:lnTo>
                    <a:pt x="1149" y="6310"/>
                  </a:lnTo>
                  <a:lnTo>
                    <a:pt x="1149" y="5946"/>
                  </a:lnTo>
                </a:path>
              </a:pathLst>
            </a:custGeom>
            <a:solidFill>
              <a:srgbClr val="FFFFCC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7" name="Cloud"/>
          <p:cNvSpPr>
            <a:spLocks noChangeAspect="1" noEditPoints="1" noChangeArrowheads="1"/>
          </p:cNvSpPr>
          <p:nvPr/>
        </p:nvSpPr>
        <p:spPr bwMode="auto">
          <a:xfrm>
            <a:off x="3525838" y="6088063"/>
            <a:ext cx="2030412" cy="600075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2 w 21600"/>
              <a:gd name="T13" fmla="*/ 3257 h 21600"/>
              <a:gd name="T14" fmla="*/ 17091 w 21600"/>
              <a:gd name="T15" fmla="*/ 17314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339966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748" name="Text Box 43"/>
          <p:cNvSpPr txBox="1">
            <a:spLocks noChangeAspect="1" noChangeArrowheads="1"/>
          </p:cNvSpPr>
          <p:nvPr/>
        </p:nvSpPr>
        <p:spPr bwMode="auto">
          <a:xfrm>
            <a:off x="4244975" y="6178550"/>
            <a:ext cx="717550" cy="393700"/>
          </a:xfrm>
          <a:prstGeom prst="rect">
            <a:avLst/>
          </a:prstGeom>
          <a:solidFill>
            <a:srgbClr val="339966">
              <a:alpha val="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800">
                <a:solidFill>
                  <a:schemeClr val="tx2"/>
                </a:solidFill>
                <a:latin typeface="Helvetica" charset="0"/>
                <a:cs typeface="Times New Roman" charset="0"/>
              </a:rPr>
              <a:t>WAN</a:t>
            </a:r>
          </a:p>
        </p:txBody>
      </p:sp>
      <p:sp>
        <p:nvSpPr>
          <p:cNvPr id="30749" name="Line 44"/>
          <p:cNvSpPr>
            <a:spLocks noChangeAspect="1" noChangeShapeType="1"/>
          </p:cNvSpPr>
          <p:nvPr/>
        </p:nvSpPr>
        <p:spPr bwMode="auto">
          <a:xfrm>
            <a:off x="3071813" y="6237288"/>
            <a:ext cx="454025" cy="1238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0" name="Line 45"/>
          <p:cNvSpPr>
            <a:spLocks noChangeAspect="1" noChangeShapeType="1"/>
          </p:cNvSpPr>
          <p:nvPr/>
        </p:nvSpPr>
        <p:spPr bwMode="auto">
          <a:xfrm flipV="1">
            <a:off x="5535613" y="6299200"/>
            <a:ext cx="495300" cy="650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1" name="Line 46"/>
          <p:cNvSpPr>
            <a:spLocks noChangeAspect="1" noChangeShapeType="1"/>
          </p:cNvSpPr>
          <p:nvPr/>
        </p:nvSpPr>
        <p:spPr bwMode="auto">
          <a:xfrm>
            <a:off x="2012950" y="5686425"/>
            <a:ext cx="31750" cy="2317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52" name="Line 47"/>
          <p:cNvSpPr>
            <a:spLocks noChangeAspect="1" noChangeShapeType="1"/>
          </p:cNvSpPr>
          <p:nvPr/>
        </p:nvSpPr>
        <p:spPr bwMode="auto">
          <a:xfrm flipV="1">
            <a:off x="7197725" y="5589588"/>
            <a:ext cx="65088" cy="3317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0754" name="AutoShape 49"/>
          <p:cNvCxnSpPr>
            <a:cxnSpLocks noChangeAspect="1" noChangeShapeType="1"/>
            <a:stCxn id="30793" idx="7"/>
            <a:endCxn id="30847" idx="1"/>
          </p:cNvCxnSpPr>
          <p:nvPr/>
        </p:nvCxnSpPr>
        <p:spPr bwMode="auto">
          <a:xfrm rot="5400000" flipH="1" flipV="1">
            <a:off x="4533706" y="2933631"/>
            <a:ext cx="12700" cy="1490617"/>
          </a:xfrm>
          <a:prstGeom prst="curvedConnector3">
            <a:avLst>
              <a:gd name="adj1" fmla="val 2328173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55" name="AutoShape 50"/>
          <p:cNvCxnSpPr>
            <a:cxnSpLocks noChangeAspect="1" noChangeShapeType="1"/>
            <a:stCxn id="30793" idx="6"/>
            <a:endCxn id="30788" idx="0"/>
          </p:cNvCxnSpPr>
          <p:nvPr/>
        </p:nvCxnSpPr>
        <p:spPr bwMode="auto">
          <a:xfrm>
            <a:off x="4124845" y="3840880"/>
            <a:ext cx="412232" cy="65212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847" name="Oval 52"/>
          <p:cNvSpPr>
            <a:spLocks noChangeAspect="1" noChangeArrowheads="1"/>
          </p:cNvSpPr>
          <p:nvPr/>
        </p:nvSpPr>
        <p:spPr bwMode="auto">
          <a:xfrm>
            <a:off x="4942568" y="3611861"/>
            <a:ext cx="2297405" cy="4580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 smtClean="0">
                <a:latin typeface="Trebuchet MS" charset="0"/>
                <a:cs typeface="Times New Roman" charset="0"/>
              </a:rPr>
              <a:t>SDN-SF/</a:t>
            </a:r>
            <a:r>
              <a:rPr lang="en-US" sz="1400" dirty="0" err="1" smtClean="0">
                <a:latin typeface="Trebuchet MS" charset="0"/>
                <a:cs typeface="Times New Roman" charset="0"/>
              </a:rPr>
              <a:t>OpenFlow</a:t>
            </a:r>
            <a:endParaRPr lang="en-US" sz="1400" dirty="0">
              <a:latin typeface="Trebuchet MS" charset="0"/>
              <a:cs typeface="Times New Roman" charset="0"/>
            </a:endParaRPr>
          </a:p>
        </p:txBody>
      </p:sp>
      <p:sp>
        <p:nvSpPr>
          <p:cNvPr id="30757" name="Freeform 54"/>
          <p:cNvSpPr>
            <a:spLocks noChangeAspect="1"/>
          </p:cNvSpPr>
          <p:nvPr/>
        </p:nvSpPr>
        <p:spPr bwMode="auto">
          <a:xfrm>
            <a:off x="2041525" y="5524500"/>
            <a:ext cx="1222375" cy="815975"/>
          </a:xfrm>
          <a:custGeom>
            <a:avLst/>
            <a:gdLst>
              <a:gd name="T0" fmla="*/ 0 w 1186"/>
              <a:gd name="T1" fmla="*/ 0 h 790"/>
              <a:gd name="T2" fmla="*/ 2147483647 w 1186"/>
              <a:gd name="T3" fmla="*/ 2147483647 h 790"/>
              <a:gd name="T4" fmla="*/ 2147483647 w 1186"/>
              <a:gd name="T5" fmla="*/ 2147483647 h 790"/>
              <a:gd name="T6" fmla="*/ 2147483647 w 1186"/>
              <a:gd name="T7" fmla="*/ 2147483647 h 790"/>
              <a:gd name="T8" fmla="*/ 2147483647 w 1186"/>
              <a:gd name="T9" fmla="*/ 2147483647 h 790"/>
              <a:gd name="T10" fmla="*/ 2147483647 w 1186"/>
              <a:gd name="T11" fmla="*/ 2147483647 h 790"/>
              <a:gd name="T12" fmla="*/ 2147483647 w 1186"/>
              <a:gd name="T13" fmla="*/ 2147483647 h 790"/>
              <a:gd name="T14" fmla="*/ 2147483647 w 1186"/>
              <a:gd name="T15" fmla="*/ 2147483647 h 79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186"/>
              <a:gd name="T25" fmla="*/ 0 h 790"/>
              <a:gd name="T26" fmla="*/ 1186 w 1186"/>
              <a:gd name="T27" fmla="*/ 790 h 790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186" h="790">
                <a:moveTo>
                  <a:pt x="0" y="0"/>
                </a:moveTo>
                <a:cubicBezTo>
                  <a:pt x="21" y="199"/>
                  <a:pt x="22" y="419"/>
                  <a:pt x="86" y="495"/>
                </a:cubicBezTo>
                <a:cubicBezTo>
                  <a:pt x="150" y="571"/>
                  <a:pt x="334" y="437"/>
                  <a:pt x="383" y="459"/>
                </a:cubicBezTo>
                <a:cubicBezTo>
                  <a:pt x="432" y="481"/>
                  <a:pt x="377" y="577"/>
                  <a:pt x="378" y="630"/>
                </a:cubicBezTo>
                <a:cubicBezTo>
                  <a:pt x="379" y="683"/>
                  <a:pt x="339" y="768"/>
                  <a:pt x="387" y="779"/>
                </a:cubicBezTo>
                <a:cubicBezTo>
                  <a:pt x="435" y="790"/>
                  <a:pt x="580" y="718"/>
                  <a:pt x="666" y="698"/>
                </a:cubicBezTo>
                <a:cubicBezTo>
                  <a:pt x="752" y="678"/>
                  <a:pt x="815" y="650"/>
                  <a:pt x="902" y="658"/>
                </a:cubicBezTo>
                <a:cubicBezTo>
                  <a:pt x="989" y="666"/>
                  <a:pt x="1127" y="726"/>
                  <a:pt x="1186" y="744"/>
                </a:cubicBezTo>
              </a:path>
            </a:pathLst>
          </a:custGeom>
          <a:noFill/>
          <a:ln w="63500">
            <a:solidFill>
              <a:srgbClr val="028D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8" name="Freeform 55"/>
          <p:cNvSpPr>
            <a:spLocks noChangeAspect="1"/>
          </p:cNvSpPr>
          <p:nvPr/>
        </p:nvSpPr>
        <p:spPr bwMode="auto">
          <a:xfrm>
            <a:off x="5834063" y="5416550"/>
            <a:ext cx="1435100" cy="911225"/>
          </a:xfrm>
          <a:custGeom>
            <a:avLst/>
            <a:gdLst>
              <a:gd name="T0" fmla="*/ 0 w 1390"/>
              <a:gd name="T1" fmla="*/ 2147483647 h 884"/>
              <a:gd name="T2" fmla="*/ 2147483647 w 1390"/>
              <a:gd name="T3" fmla="*/ 2147483647 h 884"/>
              <a:gd name="T4" fmla="*/ 2147483647 w 1390"/>
              <a:gd name="T5" fmla="*/ 2147483647 h 884"/>
              <a:gd name="T6" fmla="*/ 2147483647 w 1390"/>
              <a:gd name="T7" fmla="*/ 2147483647 h 884"/>
              <a:gd name="T8" fmla="*/ 2147483647 w 1390"/>
              <a:gd name="T9" fmla="*/ 2147483647 h 884"/>
              <a:gd name="T10" fmla="*/ 2147483647 w 1390"/>
              <a:gd name="T11" fmla="*/ 2147483647 h 884"/>
              <a:gd name="T12" fmla="*/ 2147483647 w 1390"/>
              <a:gd name="T13" fmla="*/ 2147483647 h 884"/>
              <a:gd name="T14" fmla="*/ 2147483647 w 1390"/>
              <a:gd name="T15" fmla="*/ 2147483647 h 884"/>
              <a:gd name="T16" fmla="*/ 2147483647 w 1390"/>
              <a:gd name="T17" fmla="*/ 2147483647 h 884"/>
              <a:gd name="T18" fmla="*/ 2147483647 w 1390"/>
              <a:gd name="T19" fmla="*/ 0 h 884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1390"/>
              <a:gd name="T31" fmla="*/ 0 h 884"/>
              <a:gd name="T32" fmla="*/ 1390 w 1390"/>
              <a:gd name="T33" fmla="*/ 884 h 884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1390" h="884">
                <a:moveTo>
                  <a:pt x="0" y="884"/>
                </a:moveTo>
                <a:cubicBezTo>
                  <a:pt x="42" y="876"/>
                  <a:pt x="177" y="854"/>
                  <a:pt x="254" y="836"/>
                </a:cubicBezTo>
                <a:cubicBezTo>
                  <a:pt x="331" y="818"/>
                  <a:pt x="390" y="772"/>
                  <a:pt x="463" y="774"/>
                </a:cubicBezTo>
                <a:cubicBezTo>
                  <a:pt x="536" y="776"/>
                  <a:pt x="617" y="847"/>
                  <a:pt x="693" y="846"/>
                </a:cubicBezTo>
                <a:cubicBezTo>
                  <a:pt x="769" y="845"/>
                  <a:pt x="866" y="780"/>
                  <a:pt x="922" y="765"/>
                </a:cubicBezTo>
                <a:cubicBezTo>
                  <a:pt x="978" y="750"/>
                  <a:pt x="1014" y="781"/>
                  <a:pt x="1030" y="756"/>
                </a:cubicBezTo>
                <a:cubicBezTo>
                  <a:pt x="1046" y="731"/>
                  <a:pt x="989" y="647"/>
                  <a:pt x="1017" y="616"/>
                </a:cubicBezTo>
                <a:cubicBezTo>
                  <a:pt x="1045" y="585"/>
                  <a:pt x="1150" y="600"/>
                  <a:pt x="1197" y="571"/>
                </a:cubicBezTo>
                <a:cubicBezTo>
                  <a:pt x="1244" y="542"/>
                  <a:pt x="1268" y="536"/>
                  <a:pt x="1300" y="441"/>
                </a:cubicBezTo>
                <a:cubicBezTo>
                  <a:pt x="1332" y="346"/>
                  <a:pt x="1361" y="173"/>
                  <a:pt x="1390" y="0"/>
                </a:cubicBezTo>
              </a:path>
            </a:pathLst>
          </a:custGeom>
          <a:noFill/>
          <a:ln w="63500">
            <a:solidFill>
              <a:srgbClr val="028D00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30759" name="Freeform 56"/>
          <p:cNvSpPr>
            <a:spLocks noChangeAspect="1"/>
          </p:cNvSpPr>
          <p:nvPr/>
        </p:nvSpPr>
        <p:spPr bwMode="auto">
          <a:xfrm>
            <a:off x="3322638" y="6178550"/>
            <a:ext cx="2462212" cy="395288"/>
          </a:xfrm>
          <a:custGeom>
            <a:avLst/>
            <a:gdLst>
              <a:gd name="T0" fmla="*/ 0 w 2386"/>
              <a:gd name="T1" fmla="*/ 2147483647 h 384"/>
              <a:gd name="T2" fmla="*/ 2147483647 w 2386"/>
              <a:gd name="T3" fmla="*/ 2147483647 h 384"/>
              <a:gd name="T4" fmla="*/ 2147483647 w 2386"/>
              <a:gd name="T5" fmla="*/ 2147483647 h 384"/>
              <a:gd name="T6" fmla="*/ 2147483647 w 2386"/>
              <a:gd name="T7" fmla="*/ 2147483647 h 384"/>
              <a:gd name="T8" fmla="*/ 2147483647 w 2386"/>
              <a:gd name="T9" fmla="*/ 2147483647 h 384"/>
              <a:gd name="T10" fmla="*/ 2147483647 w 2386"/>
              <a:gd name="T11" fmla="*/ 2147483647 h 384"/>
              <a:gd name="T12" fmla="*/ 2147483647 w 2386"/>
              <a:gd name="T13" fmla="*/ 2147483647 h 384"/>
              <a:gd name="T14" fmla="*/ 2147483647 w 2386"/>
              <a:gd name="T15" fmla="*/ 2147483647 h 384"/>
              <a:gd name="T16" fmla="*/ 2147483647 w 2386"/>
              <a:gd name="T17" fmla="*/ 2147483647 h 384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386"/>
              <a:gd name="T28" fmla="*/ 0 h 384"/>
              <a:gd name="T29" fmla="*/ 2386 w 2386"/>
              <a:gd name="T30" fmla="*/ 384 h 384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386" h="384">
                <a:moveTo>
                  <a:pt x="0" y="125"/>
                </a:moveTo>
                <a:cubicBezTo>
                  <a:pt x="50" y="140"/>
                  <a:pt x="203" y="219"/>
                  <a:pt x="298" y="217"/>
                </a:cubicBezTo>
                <a:cubicBezTo>
                  <a:pt x="393" y="215"/>
                  <a:pt x="484" y="142"/>
                  <a:pt x="569" y="113"/>
                </a:cubicBezTo>
                <a:cubicBezTo>
                  <a:pt x="654" y="84"/>
                  <a:pt x="736" y="4"/>
                  <a:pt x="808" y="41"/>
                </a:cubicBezTo>
                <a:cubicBezTo>
                  <a:pt x="880" y="78"/>
                  <a:pt x="869" y="284"/>
                  <a:pt x="1001" y="333"/>
                </a:cubicBezTo>
                <a:cubicBezTo>
                  <a:pt x="1133" y="382"/>
                  <a:pt x="1491" y="384"/>
                  <a:pt x="1600" y="333"/>
                </a:cubicBezTo>
                <a:cubicBezTo>
                  <a:pt x="1709" y="282"/>
                  <a:pt x="1578" y="54"/>
                  <a:pt x="1654" y="27"/>
                </a:cubicBezTo>
                <a:cubicBezTo>
                  <a:pt x="1730" y="0"/>
                  <a:pt x="1933" y="152"/>
                  <a:pt x="2055" y="173"/>
                </a:cubicBezTo>
                <a:cubicBezTo>
                  <a:pt x="2177" y="194"/>
                  <a:pt x="2317" y="158"/>
                  <a:pt x="2386" y="154"/>
                </a:cubicBezTo>
              </a:path>
            </a:pathLst>
          </a:custGeom>
          <a:noFill/>
          <a:ln w="63500">
            <a:solidFill>
              <a:srgbClr val="CC3399"/>
            </a:solidFill>
            <a:round/>
            <a:headEnd type="oval" w="sm" len="sm"/>
            <a:tailEnd type="oval" w="sm" len="sm"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  <p:cxnSp>
        <p:nvCxnSpPr>
          <p:cNvPr id="30761" name="AutoShape 58"/>
          <p:cNvCxnSpPr>
            <a:cxnSpLocks noChangeAspect="1" noChangeShapeType="1"/>
            <a:stCxn id="30847" idx="4"/>
            <a:endCxn id="30858" idx="0"/>
          </p:cNvCxnSpPr>
          <p:nvPr/>
        </p:nvCxnSpPr>
        <p:spPr bwMode="auto">
          <a:xfrm>
            <a:off x="6091271" y="4069899"/>
            <a:ext cx="808116" cy="1950362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2" name="AutoShape 59"/>
          <p:cNvCxnSpPr>
            <a:cxnSpLocks noChangeAspect="1" noChangeShapeType="1"/>
            <a:stCxn id="30847" idx="4"/>
            <a:endCxn id="30859" idx="0"/>
          </p:cNvCxnSpPr>
          <p:nvPr/>
        </p:nvCxnSpPr>
        <p:spPr bwMode="auto">
          <a:xfrm>
            <a:off x="6091271" y="4069899"/>
            <a:ext cx="808116" cy="2098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3" name="AutoShape 60"/>
          <p:cNvCxnSpPr>
            <a:cxnSpLocks noChangeAspect="1" noChangeShapeType="1"/>
            <a:stCxn id="30847" idx="4"/>
            <a:endCxn id="30856" idx="0"/>
          </p:cNvCxnSpPr>
          <p:nvPr/>
        </p:nvCxnSpPr>
        <p:spPr bwMode="auto">
          <a:xfrm>
            <a:off x="6091271" y="4069899"/>
            <a:ext cx="214167" cy="209869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4" name="AutoShape 61"/>
          <p:cNvCxnSpPr>
            <a:cxnSpLocks noChangeAspect="1" noChangeShapeType="1"/>
            <a:stCxn id="30847" idx="4"/>
            <a:endCxn id="30857" idx="0"/>
          </p:cNvCxnSpPr>
          <p:nvPr/>
        </p:nvCxnSpPr>
        <p:spPr bwMode="auto">
          <a:xfrm>
            <a:off x="6091271" y="4069899"/>
            <a:ext cx="511142" cy="2148133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65" name="AutoShape 62"/>
          <p:cNvCxnSpPr>
            <a:cxnSpLocks noChangeAspect="1" noChangeShapeType="1"/>
            <a:stCxn id="30793" idx="4"/>
            <a:endCxn id="30731" idx="0"/>
          </p:cNvCxnSpPr>
          <p:nvPr/>
        </p:nvCxnSpPr>
        <p:spPr bwMode="auto">
          <a:xfrm flipH="1">
            <a:off x="2446338" y="4069899"/>
            <a:ext cx="529805" cy="1889576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grpSp>
        <p:nvGrpSpPr>
          <p:cNvPr id="30769" name="Group 66"/>
          <p:cNvGrpSpPr>
            <a:grpSpLocks noChangeAspect="1"/>
          </p:cNvGrpSpPr>
          <p:nvPr/>
        </p:nvGrpSpPr>
        <p:grpSpPr bwMode="auto">
          <a:xfrm>
            <a:off x="6299200" y="5970588"/>
            <a:ext cx="595313" cy="296862"/>
            <a:chOff x="3456" y="2016"/>
            <a:chExt cx="576" cy="288"/>
          </a:xfrm>
        </p:grpSpPr>
        <p:sp>
          <p:nvSpPr>
            <p:cNvPr id="30835" name="Line 67"/>
            <p:cNvSpPr>
              <a:spLocks noChangeAspect="1" noChangeShapeType="1"/>
            </p:cNvSpPr>
            <p:nvPr/>
          </p:nvSpPr>
          <p:spPr bwMode="auto">
            <a:xfrm flipV="1">
              <a:off x="3552" y="201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6" name="Line 68"/>
            <p:cNvSpPr>
              <a:spLocks noChangeAspect="1" noChangeShapeType="1"/>
            </p:cNvSpPr>
            <p:nvPr/>
          </p:nvSpPr>
          <p:spPr bwMode="auto">
            <a:xfrm flipV="1">
              <a:off x="3552" y="2160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7" name="Line 69"/>
            <p:cNvSpPr>
              <a:spLocks noChangeAspect="1" noChangeShapeType="1"/>
            </p:cNvSpPr>
            <p:nvPr/>
          </p:nvSpPr>
          <p:spPr bwMode="auto">
            <a:xfrm>
              <a:off x="3456" y="21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8" name="Line 70"/>
            <p:cNvSpPr>
              <a:spLocks noChangeAspect="1" noChangeShapeType="1"/>
            </p:cNvSpPr>
            <p:nvPr/>
          </p:nvSpPr>
          <p:spPr bwMode="auto">
            <a:xfrm>
              <a:off x="3840" y="2016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39" name="Line 71"/>
            <p:cNvSpPr>
              <a:spLocks noChangeAspect="1" noChangeShapeType="1"/>
            </p:cNvSpPr>
            <p:nvPr/>
          </p:nvSpPr>
          <p:spPr bwMode="auto">
            <a:xfrm>
              <a:off x="3552" y="225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0" name="Line 72"/>
            <p:cNvSpPr>
              <a:spLocks noChangeAspect="1" noChangeShapeType="1"/>
            </p:cNvSpPr>
            <p:nvPr/>
          </p:nvSpPr>
          <p:spPr bwMode="auto">
            <a:xfrm flipV="1">
              <a:off x="3840" y="2256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1" name="Line 73"/>
            <p:cNvSpPr>
              <a:spLocks noChangeAspect="1" noChangeShapeType="1"/>
            </p:cNvSpPr>
            <p:nvPr/>
          </p:nvSpPr>
          <p:spPr bwMode="auto">
            <a:xfrm>
              <a:off x="3840" y="2160"/>
              <a:ext cx="14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2" name="Line 74"/>
            <p:cNvSpPr>
              <a:spLocks noChangeAspect="1" noChangeShapeType="1"/>
            </p:cNvSpPr>
            <p:nvPr/>
          </p:nvSpPr>
          <p:spPr bwMode="auto">
            <a:xfrm>
              <a:off x="4032" y="2160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3" name="Line 75"/>
            <p:cNvSpPr>
              <a:spLocks noChangeAspect="1" noChangeShapeType="1"/>
            </p:cNvSpPr>
            <p:nvPr/>
          </p:nvSpPr>
          <p:spPr bwMode="auto">
            <a:xfrm>
              <a:off x="3552" y="21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4" name="Line 76"/>
            <p:cNvSpPr>
              <a:spLocks noChangeAspect="1" noChangeShapeType="1"/>
            </p:cNvSpPr>
            <p:nvPr/>
          </p:nvSpPr>
          <p:spPr bwMode="auto">
            <a:xfrm flipV="1">
              <a:off x="3840" y="2112"/>
              <a:ext cx="96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none" w="sm" len="lg"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30845" name="Line 77"/>
            <p:cNvSpPr>
              <a:spLocks noChangeAspect="1" noChangeShapeType="1"/>
            </p:cNvSpPr>
            <p:nvPr/>
          </p:nvSpPr>
          <p:spPr bwMode="auto">
            <a:xfrm>
              <a:off x="3748" y="220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30846" name="Line 78"/>
            <p:cNvSpPr>
              <a:spLocks noChangeAspect="1" noChangeShapeType="1"/>
            </p:cNvSpPr>
            <p:nvPr/>
          </p:nvSpPr>
          <p:spPr bwMode="auto">
            <a:xfrm>
              <a:off x="3751" y="2064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sp>
        <p:nvSpPr>
          <p:cNvPr id="30770" name="Oval 79"/>
          <p:cNvSpPr>
            <a:spLocks noChangeAspect="1" noChangeArrowheads="1"/>
          </p:cNvSpPr>
          <p:nvPr/>
        </p:nvSpPr>
        <p:spPr bwMode="auto">
          <a:xfrm>
            <a:off x="1187450" y="1879600"/>
            <a:ext cx="479425" cy="471488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1</a:t>
            </a:r>
          </a:p>
        </p:txBody>
      </p:sp>
      <p:grpSp>
        <p:nvGrpSpPr>
          <p:cNvPr id="30771" name="Group 82"/>
          <p:cNvGrpSpPr>
            <a:grpSpLocks noChangeAspect="1"/>
          </p:cNvGrpSpPr>
          <p:nvPr/>
        </p:nvGrpSpPr>
        <p:grpSpPr bwMode="auto">
          <a:xfrm>
            <a:off x="1000125" y="4821238"/>
            <a:ext cx="546100" cy="1089025"/>
            <a:chOff x="480" y="2304"/>
            <a:chExt cx="432" cy="1440"/>
          </a:xfrm>
        </p:grpSpPr>
        <p:grpSp>
          <p:nvGrpSpPr>
            <p:cNvPr id="30815" name="Group 83"/>
            <p:cNvGrpSpPr>
              <a:grpSpLocks noChangeAspect="1"/>
            </p:cNvGrpSpPr>
            <p:nvPr/>
          </p:nvGrpSpPr>
          <p:grpSpPr bwMode="auto">
            <a:xfrm>
              <a:off x="480" y="2304"/>
              <a:ext cx="432" cy="576"/>
              <a:chOff x="480" y="2304"/>
              <a:chExt cx="432" cy="576"/>
            </a:xfrm>
          </p:grpSpPr>
          <p:sp>
            <p:nvSpPr>
              <p:cNvPr id="30831" name="AutoShape 84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2" name="AutoShape 85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3" name="AutoShape 86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4" name="AutoShape 87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6" name="Group 88"/>
            <p:cNvGrpSpPr>
              <a:grpSpLocks noChangeAspect="1"/>
            </p:cNvGrpSpPr>
            <p:nvPr/>
          </p:nvGrpSpPr>
          <p:grpSpPr bwMode="auto">
            <a:xfrm>
              <a:off x="480" y="2592"/>
              <a:ext cx="432" cy="576"/>
              <a:chOff x="480" y="2304"/>
              <a:chExt cx="432" cy="576"/>
            </a:xfrm>
          </p:grpSpPr>
          <p:sp>
            <p:nvSpPr>
              <p:cNvPr id="30827" name="AutoShape 89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8" name="AutoShape 90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9" name="AutoShape 91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30" name="AutoShape 92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7" name="Group 93"/>
            <p:cNvGrpSpPr>
              <a:grpSpLocks noChangeAspect="1"/>
            </p:cNvGrpSpPr>
            <p:nvPr/>
          </p:nvGrpSpPr>
          <p:grpSpPr bwMode="auto">
            <a:xfrm>
              <a:off x="480" y="2880"/>
              <a:ext cx="432" cy="576"/>
              <a:chOff x="480" y="2304"/>
              <a:chExt cx="432" cy="576"/>
            </a:xfrm>
          </p:grpSpPr>
          <p:sp>
            <p:nvSpPr>
              <p:cNvPr id="30823" name="AutoShape 94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4" name="AutoShape 95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5" name="AutoShape 96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6" name="AutoShape 97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818" name="Group 98"/>
            <p:cNvGrpSpPr>
              <a:grpSpLocks noChangeAspect="1"/>
            </p:cNvGrpSpPr>
            <p:nvPr/>
          </p:nvGrpSpPr>
          <p:grpSpPr bwMode="auto">
            <a:xfrm>
              <a:off x="480" y="3168"/>
              <a:ext cx="432" cy="576"/>
              <a:chOff x="480" y="2304"/>
              <a:chExt cx="432" cy="576"/>
            </a:xfrm>
          </p:grpSpPr>
          <p:sp>
            <p:nvSpPr>
              <p:cNvPr id="30819" name="AutoShape 99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0" name="AutoShape 100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1" name="AutoShape 101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22" name="AutoShape 102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30772" name="Group 103"/>
          <p:cNvGrpSpPr>
            <a:grpSpLocks noChangeAspect="1"/>
          </p:cNvGrpSpPr>
          <p:nvPr/>
        </p:nvGrpSpPr>
        <p:grpSpPr bwMode="auto">
          <a:xfrm>
            <a:off x="7637463" y="4921250"/>
            <a:ext cx="544512" cy="1089025"/>
            <a:chOff x="480" y="2304"/>
            <a:chExt cx="432" cy="1440"/>
          </a:xfrm>
        </p:grpSpPr>
        <p:grpSp>
          <p:nvGrpSpPr>
            <p:cNvPr id="30795" name="Group 104"/>
            <p:cNvGrpSpPr>
              <a:grpSpLocks noChangeAspect="1"/>
            </p:cNvGrpSpPr>
            <p:nvPr/>
          </p:nvGrpSpPr>
          <p:grpSpPr bwMode="auto">
            <a:xfrm>
              <a:off x="480" y="2304"/>
              <a:ext cx="432" cy="576"/>
              <a:chOff x="480" y="2304"/>
              <a:chExt cx="432" cy="576"/>
            </a:xfrm>
          </p:grpSpPr>
          <p:sp>
            <p:nvSpPr>
              <p:cNvPr id="30811" name="AutoShape 105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2" name="AutoShape 106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3" name="AutoShape 107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4" name="AutoShape 108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6" name="Group 109"/>
            <p:cNvGrpSpPr>
              <a:grpSpLocks noChangeAspect="1"/>
            </p:cNvGrpSpPr>
            <p:nvPr/>
          </p:nvGrpSpPr>
          <p:grpSpPr bwMode="auto">
            <a:xfrm>
              <a:off x="480" y="2592"/>
              <a:ext cx="432" cy="576"/>
              <a:chOff x="480" y="2304"/>
              <a:chExt cx="432" cy="576"/>
            </a:xfrm>
          </p:grpSpPr>
          <p:sp>
            <p:nvSpPr>
              <p:cNvPr id="30807" name="AutoShape 110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8" name="AutoShape 111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9" name="AutoShape 112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10" name="AutoShape 113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7" name="Group 114"/>
            <p:cNvGrpSpPr>
              <a:grpSpLocks noChangeAspect="1"/>
            </p:cNvGrpSpPr>
            <p:nvPr/>
          </p:nvGrpSpPr>
          <p:grpSpPr bwMode="auto">
            <a:xfrm>
              <a:off x="480" y="2880"/>
              <a:ext cx="432" cy="576"/>
              <a:chOff x="480" y="2304"/>
              <a:chExt cx="432" cy="576"/>
            </a:xfrm>
          </p:grpSpPr>
          <p:sp>
            <p:nvSpPr>
              <p:cNvPr id="30803" name="AutoShape 115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4" name="AutoShape 116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5" name="AutoShape 117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6" name="AutoShape 118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30798" name="Group 119"/>
            <p:cNvGrpSpPr>
              <a:grpSpLocks noChangeAspect="1"/>
            </p:cNvGrpSpPr>
            <p:nvPr/>
          </p:nvGrpSpPr>
          <p:grpSpPr bwMode="auto">
            <a:xfrm>
              <a:off x="480" y="3168"/>
              <a:ext cx="432" cy="576"/>
              <a:chOff x="480" y="2304"/>
              <a:chExt cx="432" cy="576"/>
            </a:xfrm>
          </p:grpSpPr>
          <p:sp>
            <p:nvSpPr>
              <p:cNvPr id="30799" name="AutoShape 120"/>
              <p:cNvSpPr>
                <a:spLocks noChangeAspect="1" noChangeArrowheads="1"/>
              </p:cNvSpPr>
              <p:nvPr/>
            </p:nvSpPr>
            <p:spPr bwMode="auto">
              <a:xfrm>
                <a:off x="480" y="2304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0" name="AutoShape 121"/>
              <p:cNvSpPr>
                <a:spLocks noChangeAspect="1" noChangeArrowheads="1"/>
              </p:cNvSpPr>
              <p:nvPr/>
            </p:nvSpPr>
            <p:spPr bwMode="auto">
              <a:xfrm>
                <a:off x="576" y="2400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1" name="AutoShape 122"/>
              <p:cNvSpPr>
                <a:spLocks noChangeAspect="1" noChangeArrowheads="1"/>
              </p:cNvSpPr>
              <p:nvPr/>
            </p:nvSpPr>
            <p:spPr bwMode="auto">
              <a:xfrm>
                <a:off x="672" y="2496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802" name="AutoShape 123"/>
              <p:cNvSpPr>
                <a:spLocks noChangeAspect="1" noChangeArrowheads="1"/>
              </p:cNvSpPr>
              <p:nvPr/>
            </p:nvSpPr>
            <p:spPr bwMode="auto">
              <a:xfrm>
                <a:off x="768" y="2592"/>
                <a:ext cx="144" cy="288"/>
              </a:xfrm>
              <a:prstGeom prst="can">
                <a:avLst>
                  <a:gd name="adj" fmla="val 50000"/>
                </a:avLst>
              </a:prstGeom>
              <a:solidFill>
                <a:srgbClr val="FF99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30773" name="Oval 124"/>
          <p:cNvSpPr>
            <a:spLocks noChangeAspect="1" noChangeArrowheads="1"/>
          </p:cNvSpPr>
          <p:nvPr/>
        </p:nvSpPr>
        <p:spPr bwMode="auto">
          <a:xfrm>
            <a:off x="470094" y="2409136"/>
            <a:ext cx="2318203" cy="942766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 smtClean="0">
                <a:latin typeface="Helvetica" charset="0"/>
                <a:cs typeface="Times New Roman" charset="0"/>
              </a:rPr>
              <a:t>Network-Aware</a:t>
            </a:r>
          </a:p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 smtClean="0">
                <a:latin typeface="Helvetica" charset="0"/>
                <a:cs typeface="Times New Roman" charset="0"/>
              </a:rPr>
              <a:t>Data Transfer Tool</a:t>
            </a:r>
            <a:endParaRPr lang="en-US" sz="1400" dirty="0">
              <a:latin typeface="Helvetica" charset="0"/>
              <a:cs typeface="Times New Roman" charset="0"/>
            </a:endParaRPr>
          </a:p>
        </p:txBody>
      </p:sp>
      <p:sp>
        <p:nvSpPr>
          <p:cNvPr id="30774" name="Oval 125"/>
          <p:cNvSpPr>
            <a:spLocks noChangeAspect="1" noChangeArrowheads="1"/>
          </p:cNvSpPr>
          <p:nvPr/>
        </p:nvSpPr>
        <p:spPr bwMode="auto">
          <a:xfrm>
            <a:off x="6191728" y="2468667"/>
            <a:ext cx="2318203" cy="942766"/>
          </a:xfrm>
          <a:prstGeom prst="ellipse">
            <a:avLst/>
          </a:prstGeom>
          <a:solidFill>
            <a:srgbClr val="FF3300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>
                <a:latin typeface="Helvetica" charset="0"/>
                <a:cs typeface="Times New Roman" charset="0"/>
              </a:rPr>
              <a:t>Network-Aware</a:t>
            </a:r>
          </a:p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>
                <a:latin typeface="Helvetica" charset="0"/>
                <a:cs typeface="Times New Roman" charset="0"/>
              </a:rPr>
              <a:t>Data Transfer Tool</a:t>
            </a:r>
          </a:p>
        </p:txBody>
      </p:sp>
      <p:sp>
        <p:nvSpPr>
          <p:cNvPr id="30775" name="Line 126"/>
          <p:cNvSpPr>
            <a:spLocks noChangeAspect="1" noChangeShapeType="1"/>
          </p:cNvSpPr>
          <p:nvPr/>
        </p:nvSpPr>
        <p:spPr bwMode="auto">
          <a:xfrm>
            <a:off x="7439025" y="5465763"/>
            <a:ext cx="198438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0776" name="Line 127"/>
          <p:cNvSpPr>
            <a:spLocks noChangeAspect="1" noChangeShapeType="1"/>
          </p:cNvSpPr>
          <p:nvPr/>
        </p:nvSpPr>
        <p:spPr bwMode="auto">
          <a:xfrm>
            <a:off x="1546225" y="5416550"/>
            <a:ext cx="2476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>
            <a:spAutoFit/>
          </a:bodyPr>
          <a:lstStyle/>
          <a:p>
            <a:endParaRPr lang="en-US"/>
          </a:p>
        </p:txBody>
      </p:sp>
      <p:cxnSp>
        <p:nvCxnSpPr>
          <p:cNvPr id="30777" name="AutoShape 128"/>
          <p:cNvCxnSpPr>
            <a:cxnSpLocks noChangeAspect="1" noChangeShapeType="1"/>
            <a:stCxn id="30773" idx="4"/>
            <a:endCxn id="30852" idx="2"/>
          </p:cNvCxnSpPr>
          <p:nvPr/>
        </p:nvCxnSpPr>
        <p:spPr bwMode="auto">
          <a:xfrm>
            <a:off x="1629196" y="3351902"/>
            <a:ext cx="164679" cy="174556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78" name="AutoShape 129"/>
          <p:cNvCxnSpPr>
            <a:cxnSpLocks noChangeAspect="1" noChangeShapeType="1"/>
            <a:stCxn id="30773" idx="4"/>
            <a:endCxn id="30833" idx="1"/>
          </p:cNvCxnSpPr>
          <p:nvPr/>
        </p:nvCxnSpPr>
        <p:spPr bwMode="auto">
          <a:xfrm flipH="1">
            <a:off x="1333853" y="3351902"/>
            <a:ext cx="295343" cy="1614539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79" name="AutoShape 130"/>
          <p:cNvCxnSpPr>
            <a:cxnSpLocks noChangeAspect="1" noChangeShapeType="1"/>
            <a:stCxn id="30774" idx="4"/>
            <a:endCxn id="30813" idx="1"/>
          </p:cNvCxnSpPr>
          <p:nvPr/>
        </p:nvCxnSpPr>
        <p:spPr bwMode="auto">
          <a:xfrm>
            <a:off x="7350830" y="3411433"/>
            <a:ext cx="619390" cy="165502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80" name="AutoShape 131"/>
          <p:cNvCxnSpPr>
            <a:cxnSpLocks noChangeAspect="1" noChangeShapeType="1"/>
            <a:stCxn id="30774" idx="4"/>
            <a:endCxn id="30849" idx="2"/>
          </p:cNvCxnSpPr>
          <p:nvPr/>
        </p:nvCxnSpPr>
        <p:spPr bwMode="auto">
          <a:xfrm flipH="1">
            <a:off x="7042150" y="3411433"/>
            <a:ext cx="308680" cy="158760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81" name="AutoShape 132"/>
          <p:cNvCxnSpPr>
            <a:cxnSpLocks noChangeAspect="1" noChangeShapeType="1"/>
            <a:stCxn id="30773" idx="7"/>
            <a:endCxn id="30774" idx="0"/>
          </p:cNvCxnSpPr>
          <p:nvPr/>
        </p:nvCxnSpPr>
        <p:spPr bwMode="auto">
          <a:xfrm rot="5400000" flipH="1" flipV="1">
            <a:off x="4860550" y="56921"/>
            <a:ext cx="78534" cy="4902026"/>
          </a:xfrm>
          <a:prstGeom prst="curvedConnector3">
            <a:avLst>
              <a:gd name="adj1" fmla="val 466887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82" name="Oval 133"/>
          <p:cNvSpPr>
            <a:spLocks noChangeAspect="1" noChangeArrowheads="1"/>
          </p:cNvSpPr>
          <p:nvPr/>
        </p:nvSpPr>
        <p:spPr bwMode="auto">
          <a:xfrm>
            <a:off x="1144588" y="1295400"/>
            <a:ext cx="1433512" cy="442913"/>
          </a:xfrm>
          <a:prstGeom prst="ellipse">
            <a:avLst/>
          </a:prstGeom>
          <a:solidFill>
            <a:schemeClr val="hlink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>
                <a:latin typeface="Helvetica" charset="0"/>
                <a:cs typeface="Times New Roman" charset="0"/>
              </a:rPr>
              <a:t>Application</a:t>
            </a:r>
          </a:p>
        </p:txBody>
      </p:sp>
      <p:cxnSp>
        <p:nvCxnSpPr>
          <p:cNvPr id="30783" name="AutoShape 134"/>
          <p:cNvCxnSpPr>
            <a:cxnSpLocks noChangeAspect="1" noChangeShapeType="1"/>
            <a:stCxn id="30782" idx="4"/>
            <a:endCxn id="30773" idx="0"/>
          </p:cNvCxnSpPr>
          <p:nvPr/>
        </p:nvCxnSpPr>
        <p:spPr bwMode="auto">
          <a:xfrm rot="5400000">
            <a:off x="1409859" y="1957650"/>
            <a:ext cx="670823" cy="232148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30784" name="AutoShape 135"/>
          <p:cNvCxnSpPr>
            <a:cxnSpLocks noChangeAspect="1" noChangeShapeType="1"/>
            <a:stCxn id="30773" idx="5"/>
            <a:endCxn id="30793" idx="0"/>
          </p:cNvCxnSpPr>
          <p:nvPr/>
        </p:nvCxnSpPr>
        <p:spPr bwMode="auto">
          <a:xfrm rot="16200000" flipH="1">
            <a:off x="2513461" y="3149179"/>
            <a:ext cx="398024" cy="527339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30793" name="Oval 139"/>
          <p:cNvSpPr>
            <a:spLocks noChangeAspect="1" noChangeArrowheads="1"/>
          </p:cNvSpPr>
          <p:nvPr/>
        </p:nvSpPr>
        <p:spPr bwMode="auto">
          <a:xfrm>
            <a:off x="1827440" y="3611861"/>
            <a:ext cx="2297405" cy="458038"/>
          </a:xfrm>
          <a:prstGeom prst="ellipse">
            <a:avLst/>
          </a:prstGeom>
          <a:solidFill>
            <a:srgbClr val="FFFFFF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 smtClean="0">
                <a:latin typeface="Trebuchet MS" charset="0"/>
                <a:cs typeface="Times New Roman" charset="0"/>
              </a:rPr>
              <a:t>SDN-SF/</a:t>
            </a:r>
            <a:r>
              <a:rPr lang="en-US" sz="1400" dirty="0" err="1" smtClean="0">
                <a:latin typeface="Trebuchet MS" charset="0"/>
                <a:cs typeface="Times New Roman" charset="0"/>
              </a:rPr>
              <a:t>OpenFlow</a:t>
            </a:r>
            <a:endParaRPr lang="en-US" sz="1400" dirty="0">
              <a:latin typeface="Trebuchet MS" charset="0"/>
              <a:cs typeface="Times New Roman" charset="0"/>
            </a:endParaRPr>
          </a:p>
        </p:txBody>
      </p:sp>
      <p:sp>
        <p:nvSpPr>
          <p:cNvPr id="30786" name="Text Box 141"/>
          <p:cNvSpPr txBox="1">
            <a:spLocks noChangeArrowheads="1"/>
          </p:cNvSpPr>
          <p:nvPr/>
        </p:nvSpPr>
        <p:spPr bwMode="auto">
          <a:xfrm>
            <a:off x="3700463" y="2635250"/>
            <a:ext cx="1081087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>
                <a:latin typeface="Helvetica" charset="0"/>
              </a:rPr>
              <a:t>control flow</a:t>
            </a:r>
          </a:p>
        </p:txBody>
      </p:sp>
      <p:sp>
        <p:nvSpPr>
          <p:cNvPr id="30787" name="Rectangle 142"/>
          <p:cNvSpPr>
            <a:spLocks noChangeArrowheads="1"/>
          </p:cNvSpPr>
          <p:nvPr/>
        </p:nvSpPr>
        <p:spPr bwMode="auto">
          <a:xfrm>
            <a:off x="3262313" y="5662613"/>
            <a:ext cx="893762" cy="30480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1400">
                <a:latin typeface="Helvetica" charset="0"/>
              </a:rPr>
              <a:t>data flow</a:t>
            </a:r>
          </a:p>
        </p:txBody>
      </p:sp>
      <p:sp>
        <p:nvSpPr>
          <p:cNvPr id="30788" name="Oval 143"/>
          <p:cNvSpPr>
            <a:spLocks noChangeAspect="1" noChangeArrowheads="1"/>
          </p:cNvSpPr>
          <p:nvPr/>
        </p:nvSpPr>
        <p:spPr bwMode="auto">
          <a:xfrm>
            <a:off x="3060610" y="4493000"/>
            <a:ext cx="2952933" cy="458038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pPr algn="ctr" eaLnBrk="0" hangingPunct="0">
              <a:lnSpc>
                <a:spcPct val="110000"/>
              </a:lnSpc>
              <a:spcBef>
                <a:spcPct val="25000"/>
              </a:spcBef>
              <a:spcAft>
                <a:spcPct val="25000"/>
              </a:spcAft>
              <a:buClr>
                <a:srgbClr val="800000"/>
              </a:buClr>
              <a:buFont typeface="Monotype Sorts" charset="0"/>
              <a:buNone/>
            </a:pPr>
            <a:r>
              <a:rPr lang="en-US" sz="1400" dirty="0">
                <a:latin typeface="Helvetica" charset="0"/>
                <a:cs typeface="Times New Roman" charset="0"/>
              </a:rPr>
              <a:t>IDC (</a:t>
            </a:r>
            <a:r>
              <a:rPr lang="en-US" sz="1400" dirty="0" smtClean="0">
                <a:latin typeface="Helvetica" charset="0"/>
                <a:cs typeface="Times New Roman" charset="0"/>
              </a:rPr>
              <a:t>OSCARS/SENOS)</a:t>
            </a:r>
            <a:endParaRPr lang="en-US" sz="1400" dirty="0">
              <a:latin typeface="Helvetica" charset="0"/>
              <a:cs typeface="Times New Roman" charset="0"/>
            </a:endParaRPr>
          </a:p>
        </p:txBody>
      </p:sp>
      <p:sp>
        <p:nvSpPr>
          <p:cNvPr id="30789" name="Oval 79"/>
          <p:cNvSpPr>
            <a:spLocks noChangeAspect="1" noChangeArrowheads="1"/>
          </p:cNvSpPr>
          <p:nvPr/>
        </p:nvSpPr>
        <p:spPr bwMode="auto">
          <a:xfrm>
            <a:off x="4217988" y="1868488"/>
            <a:ext cx="479425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2</a:t>
            </a:r>
          </a:p>
        </p:txBody>
      </p:sp>
      <p:sp>
        <p:nvSpPr>
          <p:cNvPr id="30790" name="Oval 79"/>
          <p:cNvSpPr>
            <a:spLocks noChangeAspect="1" noChangeArrowheads="1"/>
          </p:cNvSpPr>
          <p:nvPr/>
        </p:nvSpPr>
        <p:spPr bwMode="auto">
          <a:xfrm>
            <a:off x="2918992" y="3035300"/>
            <a:ext cx="477837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3</a:t>
            </a:r>
          </a:p>
        </p:txBody>
      </p:sp>
      <p:sp>
        <p:nvSpPr>
          <p:cNvPr id="30791" name="Oval 79"/>
          <p:cNvSpPr>
            <a:spLocks noChangeAspect="1" noChangeArrowheads="1"/>
          </p:cNvSpPr>
          <p:nvPr/>
        </p:nvSpPr>
        <p:spPr bwMode="auto">
          <a:xfrm>
            <a:off x="5327650" y="3035300"/>
            <a:ext cx="477838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4</a:t>
            </a:r>
          </a:p>
        </p:txBody>
      </p:sp>
      <p:sp>
        <p:nvSpPr>
          <p:cNvPr id="30792" name="Oval 79"/>
          <p:cNvSpPr>
            <a:spLocks noChangeAspect="1" noChangeArrowheads="1"/>
          </p:cNvSpPr>
          <p:nvPr/>
        </p:nvSpPr>
        <p:spPr bwMode="auto">
          <a:xfrm>
            <a:off x="4537075" y="3935853"/>
            <a:ext cx="477838" cy="473075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182880" tIns="91440" rIns="182880" bIns="91440" anchor="ctr" anchorCtr="1"/>
          <a:lstStyle/>
          <a:p>
            <a:pPr algn="ctr" eaLnBrk="0" hangingPunct="0">
              <a:lnSpc>
                <a:spcPct val="80000"/>
              </a:lnSpc>
            </a:pPr>
            <a:r>
              <a:rPr lang="en-US" b="1">
                <a:solidFill>
                  <a:schemeClr val="accent2"/>
                </a:solidFill>
                <a:latin typeface="Helvetica" charset="0"/>
              </a:rPr>
              <a:t>5</a:t>
            </a:r>
          </a:p>
        </p:txBody>
      </p:sp>
      <p:cxnSp>
        <p:nvCxnSpPr>
          <p:cNvPr id="190" name="AutoShape 62"/>
          <p:cNvCxnSpPr>
            <a:cxnSpLocks noChangeAspect="1" noChangeShapeType="1"/>
            <a:stCxn id="30793" idx="4"/>
            <a:endCxn id="30726" idx="0"/>
          </p:cNvCxnSpPr>
          <p:nvPr/>
        </p:nvCxnSpPr>
        <p:spPr bwMode="auto">
          <a:xfrm flipH="1">
            <a:off x="2148682" y="4069899"/>
            <a:ext cx="827461" cy="19880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1" name="AutoShape 62"/>
          <p:cNvCxnSpPr>
            <a:cxnSpLocks noChangeAspect="1" noChangeShapeType="1"/>
            <a:stCxn id="30793" idx="4"/>
            <a:endCxn id="30732" idx="0"/>
          </p:cNvCxnSpPr>
          <p:nvPr/>
        </p:nvCxnSpPr>
        <p:spPr bwMode="auto">
          <a:xfrm flipH="1">
            <a:off x="2446338" y="4069899"/>
            <a:ext cx="529805" cy="2038801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74" name="Straight Arrow Connector 173"/>
          <p:cNvCxnSpPr>
            <a:stCxn id="30793" idx="4"/>
            <a:endCxn id="30743" idx="1"/>
          </p:cNvCxnSpPr>
          <p:nvPr/>
        </p:nvCxnSpPr>
        <p:spPr>
          <a:xfrm flipH="1">
            <a:off x="2444751" y="4069899"/>
            <a:ext cx="531392" cy="2186439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>
            <a:stCxn id="30793" idx="4"/>
          </p:cNvCxnSpPr>
          <p:nvPr/>
        </p:nvCxnSpPr>
        <p:spPr>
          <a:xfrm flipH="1">
            <a:off x="2736850" y="4069899"/>
            <a:ext cx="239293" cy="2146751"/>
          </a:xfrm>
          <a:prstGeom prst="straightConnector1">
            <a:avLst/>
          </a:prstGeom>
          <a:ln w="9525">
            <a:solidFill>
              <a:schemeClr val="tx1"/>
            </a:solidFill>
            <a:tailEnd type="stealth" w="sm" len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2" name="AutoShape 50"/>
          <p:cNvCxnSpPr>
            <a:cxnSpLocks noChangeAspect="1" noChangeShapeType="1"/>
            <a:stCxn id="30788" idx="4"/>
            <a:endCxn id="30748" idx="0"/>
          </p:cNvCxnSpPr>
          <p:nvPr/>
        </p:nvCxnSpPr>
        <p:spPr bwMode="auto">
          <a:xfrm rot="16200000" flipH="1">
            <a:off x="3956657" y="5531457"/>
            <a:ext cx="1227512" cy="66673"/>
          </a:xfrm>
          <a:prstGeom prst="curvedConnector3">
            <a:avLst>
              <a:gd name="adj1" fmla="val 50000"/>
            </a:avLst>
          </a:prstGeom>
          <a:noFill/>
          <a:ln w="9525">
            <a:solidFill>
              <a:schemeClr val="tx1"/>
            </a:solidFill>
            <a:round/>
            <a:headEnd type="none" w="sm" len="lg"/>
            <a:tailEnd type="stealth" w="sm" len="lg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1825764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67878"/>
          </a:xfrm>
        </p:spPr>
        <p:txBody>
          <a:bodyPr/>
          <a:lstStyle/>
          <a:p>
            <a:r>
              <a:rPr lang="en-US" dirty="0" smtClean="0"/>
              <a:t>User Case Analysis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35798"/>
            <a:ext cx="8229600" cy="4690366"/>
          </a:xfrm>
        </p:spPr>
        <p:txBody>
          <a:bodyPr>
            <a:normAutofit/>
          </a:bodyPr>
          <a:lstStyle/>
          <a:p>
            <a:r>
              <a:rPr lang="en-US" dirty="0" smtClean="0"/>
              <a:t>BES facilities</a:t>
            </a:r>
          </a:p>
          <a:p>
            <a:pPr lvl="1"/>
            <a:r>
              <a:rPr lang="en-US" dirty="0" smtClean="0"/>
              <a:t>Remote Data Analysis</a:t>
            </a:r>
          </a:p>
          <a:p>
            <a:pPr lvl="1"/>
            <a:r>
              <a:rPr lang="en-US" dirty="0" smtClean="0"/>
              <a:t>Experimental Data need to be moved to computing sites for reconstruction/analysis and experiment steering decision  (more demanding), i.e., LCLS </a:t>
            </a:r>
            <a:r>
              <a:rPr lang="en-US" dirty="0" smtClean="0">
                <a:sym typeface="Wingdings"/>
              </a:rPr>
              <a:t> NERSC  LCLS</a:t>
            </a:r>
            <a:endParaRPr lang="en-US" dirty="0" smtClean="0"/>
          </a:p>
          <a:p>
            <a:pPr lvl="1"/>
            <a:r>
              <a:rPr lang="en-US" dirty="0" smtClean="0"/>
              <a:t>Network is a key component of BES infrastructure</a:t>
            </a:r>
          </a:p>
          <a:p>
            <a:pPr lvl="1"/>
            <a:r>
              <a:rPr lang="en-US" dirty="0" smtClean="0"/>
              <a:t>SDN-SF will enable data sharing among BES facilities.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5757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Potential Distributed Workflow can be supported by SDN-SF</a:t>
            </a:r>
            <a:endParaRPr lang="en-US" dirty="0"/>
          </a:p>
        </p:txBody>
      </p:sp>
      <p:pic>
        <p:nvPicPr>
          <p:cNvPr id="4" name="Content Placeholder 3" descr="9358805795_9d06865bd4_z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19" b="8819"/>
          <a:stretch>
            <a:fillRect/>
          </a:stretch>
        </p:blipFill>
        <p:spPr>
          <a:xfrm>
            <a:off x="1413761" y="4710597"/>
            <a:ext cx="2100262" cy="1154112"/>
          </a:xfrm>
        </p:spPr>
      </p:pic>
      <p:cxnSp>
        <p:nvCxnSpPr>
          <p:cNvPr id="7" name="Straight Arrow Connector 6"/>
          <p:cNvCxnSpPr>
            <a:stCxn id="21" idx="0"/>
            <a:endCxn id="25" idx="2"/>
          </p:cNvCxnSpPr>
          <p:nvPr/>
        </p:nvCxnSpPr>
        <p:spPr>
          <a:xfrm flipV="1">
            <a:off x="5792656" y="2617783"/>
            <a:ext cx="1778564" cy="1133458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21" idx="2"/>
            <a:endCxn id="23" idx="2"/>
          </p:cNvCxnSpPr>
          <p:nvPr/>
        </p:nvCxnSpPr>
        <p:spPr>
          <a:xfrm rot="10800000">
            <a:off x="1707272" y="2617785"/>
            <a:ext cx="1721600" cy="1133457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21" idx="3"/>
            <a:endCxn id="24" idx="2"/>
          </p:cNvCxnSpPr>
          <p:nvPr/>
        </p:nvCxnSpPr>
        <p:spPr>
          <a:xfrm flipV="1">
            <a:off x="4608073" y="2365458"/>
            <a:ext cx="0" cy="77496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4" idx="3"/>
            <a:endCxn id="21" idx="1"/>
          </p:cNvCxnSpPr>
          <p:nvPr/>
        </p:nvCxnSpPr>
        <p:spPr>
          <a:xfrm flipV="1">
            <a:off x="3514023" y="4439462"/>
            <a:ext cx="1094050" cy="848191"/>
          </a:xfrm>
          <a:prstGeom prst="bentConnector2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Cloud 20"/>
          <p:cNvSpPr/>
          <p:nvPr/>
        </p:nvSpPr>
        <p:spPr>
          <a:xfrm>
            <a:off x="3421511" y="3061551"/>
            <a:ext cx="2373123" cy="1379380"/>
          </a:xfrm>
          <a:prstGeom prst="cloud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ESnet</a:t>
            </a:r>
            <a:endParaRPr lang="en-US" dirty="0"/>
          </a:p>
        </p:txBody>
      </p:sp>
      <p:sp>
        <p:nvSpPr>
          <p:cNvPr id="23" name="Rounded Rectangle 22"/>
          <p:cNvSpPr/>
          <p:nvPr/>
        </p:nvSpPr>
        <p:spPr>
          <a:xfrm>
            <a:off x="1152198" y="2113133"/>
            <a:ext cx="1110148" cy="5046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ANL</a:t>
            </a:r>
            <a:endParaRPr lang="en-US" dirty="0"/>
          </a:p>
        </p:txBody>
      </p:sp>
      <p:sp>
        <p:nvSpPr>
          <p:cNvPr id="24" name="Rounded Rectangle 23"/>
          <p:cNvSpPr/>
          <p:nvPr/>
        </p:nvSpPr>
        <p:spPr>
          <a:xfrm>
            <a:off x="4052999" y="1860807"/>
            <a:ext cx="1110148" cy="5046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ORNL</a:t>
            </a:r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7016146" y="2113132"/>
            <a:ext cx="1110148" cy="504651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LBNL (NERSC)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499634" y="4710597"/>
            <a:ext cx="6170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BNL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539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BNL Research Tasks: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Test, Evaluate and integrate Long-Haul Network with </a:t>
            </a:r>
            <a:r>
              <a:rPr lang="en-US" dirty="0" err="1" smtClean="0"/>
              <a:t>ESNet</a:t>
            </a:r>
            <a:r>
              <a:rPr lang="en-US" dirty="0" smtClean="0"/>
              <a:t>/SENSE (ENOS).</a:t>
            </a:r>
          </a:p>
          <a:p>
            <a:pPr lvl="1"/>
            <a:r>
              <a:rPr lang="en-US" dirty="0" smtClean="0"/>
              <a:t>Application agnostic Multi-domain circuit stitching LAN</a:t>
            </a:r>
            <a:r>
              <a:rPr lang="en-US" dirty="0" smtClean="0">
                <a:sym typeface="Wingdings"/>
              </a:rPr>
              <a:t>WANLAN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Free applications from manipulating and directly controlling, steering network traffic, and dedicating these tasks to network routers. </a:t>
            </a:r>
          </a:p>
          <a:p>
            <a:r>
              <a:rPr lang="en-US" dirty="0" smtClean="0"/>
              <a:t>Work within the project and across project to test </a:t>
            </a:r>
            <a:r>
              <a:rPr lang="en-US" dirty="0"/>
              <a:t>and </a:t>
            </a:r>
            <a:r>
              <a:rPr lang="en-US" dirty="0" smtClean="0"/>
              <a:t>evaluate </a:t>
            </a:r>
            <a:r>
              <a:rPr lang="en-US" dirty="0" err="1" smtClean="0"/>
              <a:t>OpenSM</a:t>
            </a:r>
            <a:r>
              <a:rPr lang="en-US" dirty="0" smtClean="0"/>
              <a:t>/</a:t>
            </a:r>
            <a:r>
              <a:rPr lang="en-US" dirty="0" err="1" smtClean="0"/>
              <a:t>OpenFLow</a:t>
            </a:r>
            <a:r>
              <a:rPr lang="en-US" dirty="0" smtClean="0"/>
              <a:t>-</a:t>
            </a:r>
            <a:r>
              <a:rPr lang="en-US" dirty="0"/>
              <a:t>enabled Software Defined Storage Area Network (SD-SAN) with </a:t>
            </a:r>
            <a:r>
              <a:rPr lang="en-US" dirty="0" err="1"/>
              <a:t>iSCSI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 err="1" smtClean="0"/>
              <a:t>tgtr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982219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</TotalTime>
  <Words>488</Words>
  <Application>Microsoft Office PowerPoint</Application>
  <PresentationFormat>On-screen Show (4:3)</PresentationFormat>
  <Paragraphs>121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2" baseType="lpstr">
      <vt:lpstr>ＭＳ Ｐゴシック</vt:lpstr>
      <vt:lpstr>Arial</vt:lpstr>
      <vt:lpstr>Calibri</vt:lpstr>
      <vt:lpstr>Helvetica</vt:lpstr>
      <vt:lpstr>Monotype Sorts</vt:lpstr>
      <vt:lpstr>Times New Roman</vt:lpstr>
      <vt:lpstr>Trebuchet MS</vt:lpstr>
      <vt:lpstr>Wingdings</vt:lpstr>
      <vt:lpstr>Office Theme</vt:lpstr>
      <vt:lpstr>SDN-SF: Software Defined Network Science Flows</vt:lpstr>
      <vt:lpstr>PowerPoint Presentation</vt:lpstr>
      <vt:lpstr>PowerPoint Presentation</vt:lpstr>
      <vt:lpstr>PowerPoint Presentation</vt:lpstr>
      <vt:lpstr>SDN-SF (with OSCARS/IDC)</vt:lpstr>
      <vt:lpstr>Data Transfer Tool Integration</vt:lpstr>
      <vt:lpstr>User Case Analysis</vt:lpstr>
      <vt:lpstr>Potential Distributed Workflow can be supported by SDN-SF</vt:lpstr>
      <vt:lpstr>BNL Research Tasks:</vt:lpstr>
      <vt:lpstr>PowerPoint Presentation</vt:lpstr>
      <vt:lpstr>BNL 3-year plans (Y1)</vt:lpstr>
      <vt:lpstr>BNL 3-year plans (Y2)</vt:lpstr>
      <vt:lpstr>BNL 3-year plans (Y3)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dkat</dc:creator>
  <cp:lastModifiedBy>Philip J. Demar x3678 06914N</cp:lastModifiedBy>
  <cp:revision>80</cp:revision>
  <dcterms:created xsi:type="dcterms:W3CDTF">2015-10-14T16:43:14Z</dcterms:created>
  <dcterms:modified xsi:type="dcterms:W3CDTF">2016-02-17T20:47:03Z</dcterms:modified>
</cp:coreProperties>
</file>