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1"/>
  </p:notesMasterIdLst>
  <p:sldIdLst>
    <p:sldId id="256" r:id="rId4"/>
    <p:sldId id="257" r:id="rId5"/>
    <p:sldId id="314" r:id="rId6"/>
    <p:sldId id="328" r:id="rId7"/>
    <p:sldId id="315" r:id="rId8"/>
    <p:sldId id="316" r:id="rId9"/>
    <p:sldId id="317" r:id="rId10"/>
    <p:sldId id="318" r:id="rId11"/>
    <p:sldId id="319" r:id="rId12"/>
    <p:sldId id="307" r:id="rId13"/>
    <p:sldId id="320" r:id="rId14"/>
    <p:sldId id="339" r:id="rId15"/>
    <p:sldId id="333" r:id="rId16"/>
    <p:sldId id="334" r:id="rId17"/>
    <p:sldId id="321" r:id="rId18"/>
    <p:sldId id="308" r:id="rId19"/>
    <p:sldId id="322" r:id="rId20"/>
    <p:sldId id="336" r:id="rId21"/>
    <p:sldId id="337" r:id="rId22"/>
    <p:sldId id="338" r:id="rId23"/>
    <p:sldId id="309" r:id="rId24"/>
    <p:sldId id="313" r:id="rId25"/>
    <p:sldId id="335" r:id="rId26"/>
    <p:sldId id="323" r:id="rId27"/>
    <p:sldId id="340" r:id="rId28"/>
    <p:sldId id="332" r:id="rId29"/>
    <p:sldId id="310" r:id="rId30"/>
    <p:sldId id="271" r:id="rId31"/>
    <p:sldId id="269" r:id="rId32"/>
    <p:sldId id="299" r:id="rId33"/>
    <p:sldId id="326" r:id="rId34"/>
    <p:sldId id="327" r:id="rId35"/>
    <p:sldId id="329" r:id="rId36"/>
    <p:sldId id="341" r:id="rId37"/>
    <p:sldId id="330" r:id="rId38"/>
    <p:sldId id="296" r:id="rId39"/>
    <p:sldId id="295" r:id="rId4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4" autoAdjust="0"/>
    <p:restoredTop sz="94660"/>
  </p:normalViewPr>
  <p:slideViewPr>
    <p:cSldViewPr>
      <p:cViewPr>
        <p:scale>
          <a:sx n="80" d="100"/>
          <a:sy n="80" d="100"/>
        </p:scale>
        <p:origin x="-1212" y="-30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7D1535-2912-41E7-B60E-DC34D0100EAE}" type="datetimeFigureOut">
              <a:rPr lang="en-US" smtClean="0"/>
              <a:t>2/23/2016</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4DAA47-40F2-46D5-A177-B3EFE52D155B}" type="slidenum">
              <a:rPr lang="en-US" smtClean="0"/>
              <a:t>‹N°›</a:t>
            </a:fld>
            <a:endParaRPr lang="en-US"/>
          </a:p>
        </p:txBody>
      </p:sp>
    </p:spTree>
    <p:extLst>
      <p:ext uri="{BB962C8B-B14F-4D97-AF65-F5344CB8AC3E}">
        <p14:creationId xmlns:p14="http://schemas.microsoft.com/office/powerpoint/2010/main" val="126593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23/02/2016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23/02/2016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23/02/2016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89F69D7F-EE54-4393-AB18-EF15C584C7CF}" type="datetime1">
              <a:rPr lang="fr-FR" smtClean="0">
                <a:solidFill>
                  <a:prstClr val="black">
                    <a:tint val="75000"/>
                  </a:prstClr>
                </a:solidFill>
              </a:rPr>
              <a:pPr/>
              <a:t>23/02/2016</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631804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2B3BE1B1-5182-4CC4-994D-C522A376A550}" type="datetime1">
              <a:rPr lang="fr-FR" smtClean="0">
                <a:solidFill>
                  <a:prstClr val="black">
                    <a:tint val="75000"/>
                  </a:prstClr>
                </a:solidFill>
              </a:rPr>
              <a:pPr/>
              <a:t>23/02/2016</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895196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25F19D4-8DB9-4918-B682-C636E0BC6300}" type="datetime1">
              <a:rPr lang="fr-FR" smtClean="0">
                <a:solidFill>
                  <a:prstClr val="black">
                    <a:tint val="75000"/>
                  </a:prstClr>
                </a:solidFill>
              </a:rPr>
              <a:pPr/>
              <a:t>23/02/2016</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768365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5657512A-6384-42DE-9EBA-78485666E0ED}" type="datetime1">
              <a:rPr lang="fr-FR" smtClean="0">
                <a:solidFill>
                  <a:prstClr val="black">
                    <a:tint val="75000"/>
                  </a:prstClr>
                </a:solidFill>
              </a:rPr>
              <a:pPr/>
              <a:t>23/02/2016</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161840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6C9942D8-8A8C-4FAB-A155-506F2790C8D0}" type="datetime1">
              <a:rPr lang="fr-FR" smtClean="0">
                <a:solidFill>
                  <a:prstClr val="black">
                    <a:tint val="75000"/>
                  </a:prstClr>
                </a:solidFill>
              </a:rPr>
              <a:pPr/>
              <a:t>23/02/2016</a:t>
            </a:fld>
            <a:endParaRPr lang="fr-BE">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BE">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363564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8A2C5F1A-ECE4-41D2-8132-E0580F774DDC}" type="datetime1">
              <a:rPr lang="fr-FR" smtClean="0">
                <a:solidFill>
                  <a:prstClr val="black">
                    <a:tint val="75000"/>
                  </a:prstClr>
                </a:solidFill>
              </a:rPr>
              <a:pPr/>
              <a:t>23/02/2016</a:t>
            </a:fld>
            <a:endParaRPr lang="fr-BE">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BE">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6337686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6B308D5-D149-406E-8B0A-E17166249998}" type="datetime1">
              <a:rPr lang="fr-FR" smtClean="0">
                <a:solidFill>
                  <a:prstClr val="black">
                    <a:tint val="75000"/>
                  </a:prstClr>
                </a:solidFill>
              </a:rPr>
              <a:pPr/>
              <a:t>23/02/2016</a:t>
            </a:fld>
            <a:endParaRPr lang="fr-BE">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BE">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786349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7F21EE2-2A96-41B3-BEDB-092D7DA0B156}" type="datetime1">
              <a:rPr lang="fr-FR" smtClean="0">
                <a:solidFill>
                  <a:prstClr val="black">
                    <a:tint val="75000"/>
                  </a:prstClr>
                </a:solidFill>
              </a:rPr>
              <a:pPr/>
              <a:t>23/02/2016</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066278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23/02/2016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3591B34-4B3E-4989-9F07-6615E7FC0744}" type="datetime1">
              <a:rPr lang="fr-FR" smtClean="0">
                <a:solidFill>
                  <a:prstClr val="black">
                    <a:tint val="75000"/>
                  </a:prstClr>
                </a:solidFill>
              </a:rPr>
              <a:pPr/>
              <a:t>23/02/2016</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655789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2C68DF0B-8A30-4704-8FB6-942DAB42087E}" type="datetime1">
              <a:rPr lang="fr-FR" smtClean="0">
                <a:solidFill>
                  <a:prstClr val="black">
                    <a:tint val="75000"/>
                  </a:prstClr>
                </a:solidFill>
              </a:rPr>
              <a:pPr/>
              <a:t>23/02/2016</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463245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B723CD28-D33E-43D3-9FAE-CE3737BEDAC1}" type="datetime1">
              <a:rPr lang="fr-FR" smtClean="0">
                <a:solidFill>
                  <a:prstClr val="black">
                    <a:tint val="75000"/>
                  </a:prstClr>
                </a:solidFill>
              </a:rPr>
              <a:pPr/>
              <a:t>23/02/2016</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7206176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7296D5B8-9374-4A32-9294-F7F6EF035B37}" type="slidenum">
              <a:rPr lang="en-US">
                <a:solidFill>
                  <a:srgbClr val="FFFFFF"/>
                </a:solidFill>
              </a:rPr>
              <a:pPr>
                <a:defRPr/>
              </a:pPr>
              <a:t>‹N°›</a:t>
            </a:fld>
            <a:endParaRPr lang="en-US">
              <a:solidFill>
                <a:srgbClr val="FFFFFF"/>
              </a:solidFill>
            </a:endParaRPr>
          </a:p>
        </p:txBody>
      </p:sp>
    </p:spTree>
    <p:extLst>
      <p:ext uri="{BB962C8B-B14F-4D97-AF65-F5344CB8AC3E}">
        <p14:creationId xmlns:p14="http://schemas.microsoft.com/office/powerpoint/2010/main" val="3016942266"/>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23/02/2016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23/02/2016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23/02/2016</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23/02/2016</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23/02/2016</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23/02/2016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23/02/2016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23/02/2016</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563848-EA34-4DBD-8AD7-C86FC4130DE6}" type="datetime1">
              <a:rPr lang="fr-FR" smtClean="0">
                <a:solidFill>
                  <a:prstClr val="black">
                    <a:tint val="75000"/>
                  </a:prstClr>
                </a:solidFill>
              </a:rPr>
              <a:pPr/>
              <a:t>23/02/2016</a:t>
            </a:fld>
            <a:endParaRPr lang="fr-BE">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7944526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8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57150" y="6629400"/>
            <a:ext cx="367665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nSpc>
                <a:spcPct val="150000"/>
              </a:lnSpc>
              <a:defRPr sz="800">
                <a:solidFill>
                  <a:schemeClr val="bg1"/>
                </a:solidFill>
                <a:latin typeface="Arial" pitchFamily="-110" charset="0"/>
                <a:ea typeface="ＭＳ Ｐゴシック" pitchFamily="-110" charset="-128"/>
                <a:cs typeface="ＭＳ Ｐゴシック" pitchFamily="-110" charset="-128"/>
              </a:defRPr>
            </a:lvl1pPr>
          </a:lstStyle>
          <a:p>
            <a:pPr eaLnBrk="0" fontAlgn="base" hangingPunct="0">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pitchFamily="-110" charset="0"/>
                <a:ea typeface="ＭＳ Ｐゴシック" pitchFamily="-110" charset="-128"/>
                <a:cs typeface="ＭＳ Ｐゴシック" pitchFamily="-110" charset="-128"/>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7162800" y="6553200"/>
            <a:ext cx="1905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lnSpc>
                <a:spcPct val="190000"/>
              </a:lnSpc>
              <a:defRPr sz="800">
                <a:solidFill>
                  <a:schemeClr val="bg1"/>
                </a:solidFill>
                <a:latin typeface="Arial" pitchFamily="34" charset="0"/>
              </a:defRPr>
            </a:lvl1pPr>
          </a:lstStyle>
          <a:p>
            <a:pPr eaLnBrk="0" fontAlgn="base" hangingPunct="0">
              <a:spcBef>
                <a:spcPct val="0"/>
              </a:spcBef>
              <a:spcAft>
                <a:spcPct val="0"/>
              </a:spcAft>
              <a:defRPr/>
            </a:pPr>
            <a:fld id="{B698B176-BFAE-4E36-B99A-3A965CB58910}" type="slidenum">
              <a:rPr lang="en-US">
                <a:solidFill>
                  <a:srgbClr val="FFFFFF"/>
                </a:solidFill>
              </a:rPr>
              <a:pPr eaLnBrk="0" fontAlgn="base" hangingPunct="0">
                <a:spcBef>
                  <a:spcPct val="0"/>
                </a:spcBef>
                <a:spcAft>
                  <a:spcPct val="0"/>
                </a:spcAft>
                <a:defRPr/>
              </a:pPr>
              <a:t>‹N°›</a:t>
            </a:fld>
            <a:endParaRPr lang="en-US">
              <a:solidFill>
                <a:srgbClr val="FFFFFF"/>
              </a:solidFill>
            </a:endParaRPr>
          </a:p>
        </p:txBody>
      </p:sp>
    </p:spTree>
    <p:extLst>
      <p:ext uri="{BB962C8B-B14F-4D97-AF65-F5344CB8AC3E}">
        <p14:creationId xmlns:p14="http://schemas.microsoft.com/office/powerpoint/2010/main" val="2253571790"/>
      </p:ext>
    </p:extLst>
  </p:cSld>
  <p:clrMap bg1="lt1" tx1="dk1" bg2="lt2" tx2="dk2" accent1="accent1" accent2="accent2" accent3="accent3" accent4="accent4" accent5="accent5" accent6="accent6" hlink="hlink" folHlink="folHlink"/>
  <p:sldLayoutIdLst>
    <p:sldLayoutId id="2147483673" r:id="rId1"/>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6pPr>
      <a:lvl7pPr marL="9144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7pPr>
      <a:lvl8pPr marL="13716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8pPr>
      <a:lvl9pPr marL="18288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67544" y="476672"/>
            <a:ext cx="3483967" cy="2246769"/>
          </a:xfrm>
          <a:prstGeom prst="rect">
            <a:avLst/>
          </a:prstGeom>
          <a:noFill/>
        </p:spPr>
        <p:txBody>
          <a:bodyPr wrap="none" rtlCol="0">
            <a:spAutoFit/>
          </a:bodyPr>
          <a:lstStyle/>
          <a:p>
            <a:r>
              <a:rPr lang="fr-FR" sz="2800" dirty="0" smtClean="0"/>
              <a:t>Discussion slides </a:t>
            </a:r>
          </a:p>
          <a:p>
            <a:endParaRPr lang="fr-FR" sz="2800" dirty="0"/>
          </a:p>
          <a:p>
            <a:r>
              <a:rPr lang="fr-FR" sz="2800" dirty="0" smtClean="0"/>
              <a:t>Dual-Phase </a:t>
            </a:r>
            <a:r>
              <a:rPr lang="fr-FR" sz="2800" dirty="0" err="1" smtClean="0"/>
              <a:t>ProtoDune</a:t>
            </a:r>
            <a:endParaRPr lang="fr-FR" sz="2800" dirty="0" smtClean="0"/>
          </a:p>
          <a:p>
            <a:endParaRPr lang="fr-FR" sz="2800" dirty="0"/>
          </a:p>
          <a:p>
            <a:r>
              <a:rPr lang="fr-FR" sz="2800" smtClean="0"/>
              <a:t>25/2/2016</a:t>
            </a:r>
            <a:endParaRPr lang="en-US" sz="2800" dirty="0"/>
          </a:p>
        </p:txBody>
      </p:sp>
    </p:spTree>
    <p:extLst>
      <p:ext uri="{BB962C8B-B14F-4D97-AF65-F5344CB8AC3E}">
        <p14:creationId xmlns:p14="http://schemas.microsoft.com/office/powerpoint/2010/main" val="1707488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1196752"/>
            <a:ext cx="3295646" cy="523220"/>
          </a:xfrm>
          <a:prstGeom prst="rect">
            <a:avLst/>
          </a:prstGeom>
          <a:noFill/>
        </p:spPr>
        <p:txBody>
          <a:bodyPr wrap="none" rtlCol="0">
            <a:spAutoFit/>
          </a:bodyPr>
          <a:lstStyle/>
          <a:p>
            <a:r>
              <a:rPr lang="fr-FR" sz="2800" dirty="0" smtClean="0"/>
              <a:t>Front-end </a:t>
            </a:r>
            <a:r>
              <a:rPr lang="fr-FR" sz="2800" dirty="0" err="1" smtClean="0"/>
              <a:t>electronics</a:t>
            </a:r>
            <a:endParaRPr lang="fr-FR" sz="2800" dirty="0" smtClean="0"/>
          </a:p>
        </p:txBody>
      </p:sp>
    </p:spTree>
    <p:extLst>
      <p:ext uri="{BB962C8B-B14F-4D97-AF65-F5344CB8AC3E}">
        <p14:creationId xmlns:p14="http://schemas.microsoft.com/office/powerpoint/2010/main" val="3139260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7162800" y="6553200"/>
            <a:ext cx="1905000" cy="228600"/>
          </a:xfrm>
        </p:spPr>
        <p:txBody>
          <a:bodyPr/>
          <a:lstStyle/>
          <a:p>
            <a:pPr>
              <a:defRPr/>
            </a:pPr>
            <a:fld id="{7296D5B8-9374-4A32-9294-F7F6EF035B37}" type="slidenum">
              <a:rPr lang="en-US" smtClean="0">
                <a:solidFill>
                  <a:srgbClr val="FFFFFF"/>
                </a:solidFill>
              </a:rPr>
              <a:pPr>
                <a:defRPr/>
              </a:pPr>
              <a:t>11</a:t>
            </a:fld>
            <a:endParaRPr lang="en-US" dirty="0">
              <a:solidFill>
                <a:srgbClr val="FFFFFF"/>
              </a:solidFill>
            </a:endParaRPr>
          </a:p>
        </p:txBody>
      </p:sp>
      <p:pic>
        <p:nvPicPr>
          <p:cNvPr id="3"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5495" y="476672"/>
            <a:ext cx="4258955"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53441" y="476672"/>
            <a:ext cx="3955063" cy="503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a:spLocks noChangeArrowheads="1"/>
          </p:cNvSpPr>
          <p:nvPr/>
        </p:nvSpPr>
        <p:spPr bwMode="auto">
          <a:xfrm rot="16200000">
            <a:off x="6282283" y="2917706"/>
            <a:ext cx="143669" cy="180180"/>
          </a:xfrm>
          <a:prstGeom prst="rect">
            <a:avLst/>
          </a:prstGeom>
          <a:solidFill>
            <a:srgbClr val="FF0000"/>
          </a:solidFill>
          <a:ln w="9525"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kumimoji="1" lang="en-US" dirty="0">
              <a:solidFill>
                <a:srgbClr val="FFFFFF"/>
              </a:solidFill>
            </a:endParaRPr>
          </a:p>
        </p:txBody>
      </p:sp>
      <p:sp>
        <p:nvSpPr>
          <p:cNvPr id="6" name="Rectangle 5"/>
          <p:cNvSpPr>
            <a:spLocks noChangeArrowheads="1"/>
          </p:cNvSpPr>
          <p:nvPr/>
        </p:nvSpPr>
        <p:spPr bwMode="auto">
          <a:xfrm rot="16200000">
            <a:off x="6678488" y="2917706"/>
            <a:ext cx="143669" cy="180180"/>
          </a:xfrm>
          <a:prstGeom prst="rect">
            <a:avLst/>
          </a:prstGeom>
          <a:solidFill>
            <a:srgbClr val="FF0000"/>
          </a:solidFill>
          <a:ln w="9525"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kumimoji="1" lang="en-US" dirty="0">
              <a:solidFill>
                <a:srgbClr val="FFFFFF"/>
              </a:solidFill>
            </a:endParaRPr>
          </a:p>
        </p:txBody>
      </p:sp>
      <p:sp>
        <p:nvSpPr>
          <p:cNvPr id="7" name="Rectangle 6"/>
          <p:cNvSpPr>
            <a:spLocks noChangeArrowheads="1"/>
          </p:cNvSpPr>
          <p:nvPr/>
        </p:nvSpPr>
        <p:spPr bwMode="auto">
          <a:xfrm rot="16200000">
            <a:off x="7063676" y="2917706"/>
            <a:ext cx="143669" cy="180180"/>
          </a:xfrm>
          <a:prstGeom prst="rect">
            <a:avLst/>
          </a:prstGeom>
          <a:solidFill>
            <a:srgbClr val="FF0000"/>
          </a:solidFill>
          <a:ln w="9525"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kumimoji="1" lang="en-US" dirty="0">
              <a:solidFill>
                <a:srgbClr val="FFFFFF"/>
              </a:solidFill>
            </a:endParaRPr>
          </a:p>
        </p:txBody>
      </p:sp>
      <p:sp>
        <p:nvSpPr>
          <p:cNvPr id="8" name="Rectangle 7"/>
          <p:cNvSpPr>
            <a:spLocks noChangeArrowheads="1"/>
          </p:cNvSpPr>
          <p:nvPr/>
        </p:nvSpPr>
        <p:spPr bwMode="auto">
          <a:xfrm rot="16200000">
            <a:off x="7470576" y="2619003"/>
            <a:ext cx="143669" cy="180180"/>
          </a:xfrm>
          <a:prstGeom prst="rect">
            <a:avLst/>
          </a:prstGeom>
          <a:solidFill>
            <a:srgbClr val="FF0000"/>
          </a:solidFill>
          <a:ln w="9525"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kumimoji="1" lang="en-US" dirty="0">
              <a:solidFill>
                <a:srgbClr val="FFFFFF"/>
              </a:solidFill>
            </a:endParaRPr>
          </a:p>
        </p:txBody>
      </p:sp>
      <p:sp>
        <p:nvSpPr>
          <p:cNvPr id="9" name="Rectangle 8"/>
          <p:cNvSpPr>
            <a:spLocks noChangeArrowheads="1"/>
          </p:cNvSpPr>
          <p:nvPr/>
        </p:nvSpPr>
        <p:spPr bwMode="auto">
          <a:xfrm rot="16200000">
            <a:off x="7855764" y="2619003"/>
            <a:ext cx="143669" cy="180180"/>
          </a:xfrm>
          <a:prstGeom prst="rect">
            <a:avLst/>
          </a:prstGeom>
          <a:solidFill>
            <a:srgbClr val="FF0000"/>
          </a:solidFill>
          <a:ln w="9525"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kumimoji="1" lang="en-US" dirty="0">
              <a:solidFill>
                <a:srgbClr val="FFFFFF"/>
              </a:solidFill>
            </a:endParaRPr>
          </a:p>
        </p:txBody>
      </p:sp>
      <p:sp>
        <p:nvSpPr>
          <p:cNvPr id="10" name="Rectangle 9"/>
          <p:cNvSpPr>
            <a:spLocks noChangeArrowheads="1"/>
          </p:cNvSpPr>
          <p:nvPr/>
        </p:nvSpPr>
        <p:spPr bwMode="auto">
          <a:xfrm rot="16200000">
            <a:off x="8262664" y="2607986"/>
            <a:ext cx="143669" cy="180180"/>
          </a:xfrm>
          <a:prstGeom prst="rect">
            <a:avLst/>
          </a:prstGeom>
          <a:solidFill>
            <a:srgbClr val="FF0000"/>
          </a:solidFill>
          <a:ln w="9525"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kumimoji="1" lang="en-US" dirty="0">
              <a:solidFill>
                <a:srgbClr val="FFFFFF"/>
              </a:solidFill>
            </a:endParaRPr>
          </a:p>
        </p:txBody>
      </p:sp>
      <p:sp>
        <p:nvSpPr>
          <p:cNvPr id="11" name="Rectangle 10"/>
          <p:cNvSpPr>
            <a:spLocks noChangeArrowheads="1"/>
          </p:cNvSpPr>
          <p:nvPr/>
        </p:nvSpPr>
        <p:spPr bwMode="auto">
          <a:xfrm rot="10800000">
            <a:off x="7424727" y="2974918"/>
            <a:ext cx="143669" cy="180180"/>
          </a:xfrm>
          <a:prstGeom prst="rect">
            <a:avLst/>
          </a:prstGeom>
          <a:solidFill>
            <a:srgbClr val="FF0000"/>
          </a:solidFill>
          <a:ln w="9525"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kumimoji="1" lang="en-US" dirty="0">
              <a:solidFill>
                <a:srgbClr val="FFFFFF"/>
              </a:solidFill>
            </a:endParaRPr>
          </a:p>
        </p:txBody>
      </p:sp>
      <p:sp>
        <p:nvSpPr>
          <p:cNvPr id="12" name="Rectangle 11"/>
          <p:cNvSpPr>
            <a:spLocks noChangeArrowheads="1"/>
          </p:cNvSpPr>
          <p:nvPr/>
        </p:nvSpPr>
        <p:spPr bwMode="auto">
          <a:xfrm rot="10800000">
            <a:off x="7430286" y="3348768"/>
            <a:ext cx="143669" cy="180180"/>
          </a:xfrm>
          <a:prstGeom prst="rect">
            <a:avLst/>
          </a:prstGeom>
          <a:solidFill>
            <a:srgbClr val="FF0000"/>
          </a:solidFill>
          <a:ln w="9525"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kumimoji="1" lang="en-US" dirty="0">
              <a:solidFill>
                <a:srgbClr val="FFFFFF"/>
              </a:solidFill>
            </a:endParaRPr>
          </a:p>
        </p:txBody>
      </p:sp>
      <p:sp>
        <p:nvSpPr>
          <p:cNvPr id="13" name="Rectangle 12"/>
          <p:cNvSpPr>
            <a:spLocks noChangeArrowheads="1"/>
          </p:cNvSpPr>
          <p:nvPr/>
        </p:nvSpPr>
        <p:spPr bwMode="auto">
          <a:xfrm rot="10800000">
            <a:off x="7430633" y="3736748"/>
            <a:ext cx="143669" cy="180180"/>
          </a:xfrm>
          <a:prstGeom prst="rect">
            <a:avLst/>
          </a:prstGeom>
          <a:solidFill>
            <a:srgbClr val="FF0000"/>
          </a:solidFill>
          <a:ln w="9525"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kumimoji="1" lang="en-US" dirty="0">
              <a:solidFill>
                <a:srgbClr val="FFFFFF"/>
              </a:solidFill>
            </a:endParaRPr>
          </a:p>
        </p:txBody>
      </p:sp>
      <p:sp>
        <p:nvSpPr>
          <p:cNvPr id="14" name="Rectangle 13"/>
          <p:cNvSpPr>
            <a:spLocks noChangeArrowheads="1"/>
          </p:cNvSpPr>
          <p:nvPr/>
        </p:nvSpPr>
        <p:spPr bwMode="auto">
          <a:xfrm rot="10800000">
            <a:off x="7092627" y="2539757"/>
            <a:ext cx="143669" cy="180180"/>
          </a:xfrm>
          <a:prstGeom prst="rect">
            <a:avLst/>
          </a:prstGeom>
          <a:solidFill>
            <a:srgbClr val="FF0000"/>
          </a:solidFill>
          <a:ln w="9525"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kumimoji="1" lang="en-US" dirty="0">
              <a:solidFill>
                <a:srgbClr val="FFFFFF"/>
              </a:solidFill>
            </a:endParaRPr>
          </a:p>
        </p:txBody>
      </p:sp>
      <p:sp>
        <p:nvSpPr>
          <p:cNvPr id="15" name="Rectangle 14"/>
          <p:cNvSpPr>
            <a:spLocks noChangeArrowheads="1"/>
          </p:cNvSpPr>
          <p:nvPr/>
        </p:nvSpPr>
        <p:spPr bwMode="auto">
          <a:xfrm rot="10800000">
            <a:off x="7092627" y="2168700"/>
            <a:ext cx="143669" cy="180180"/>
          </a:xfrm>
          <a:prstGeom prst="rect">
            <a:avLst/>
          </a:prstGeom>
          <a:solidFill>
            <a:srgbClr val="FF0000"/>
          </a:solidFill>
          <a:ln w="9525"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kumimoji="1" lang="en-US" dirty="0">
              <a:solidFill>
                <a:srgbClr val="FFFFFF"/>
              </a:solidFill>
            </a:endParaRPr>
          </a:p>
        </p:txBody>
      </p:sp>
      <p:sp>
        <p:nvSpPr>
          <p:cNvPr id="16" name="Rectangle 15"/>
          <p:cNvSpPr>
            <a:spLocks noChangeArrowheads="1"/>
          </p:cNvSpPr>
          <p:nvPr/>
        </p:nvSpPr>
        <p:spPr bwMode="auto">
          <a:xfrm rot="10800000">
            <a:off x="7092627" y="1808660"/>
            <a:ext cx="143669" cy="180180"/>
          </a:xfrm>
          <a:prstGeom prst="rect">
            <a:avLst/>
          </a:prstGeom>
          <a:solidFill>
            <a:srgbClr val="FF0000"/>
          </a:solidFill>
          <a:ln w="9525"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kumimoji="1" lang="en-US" dirty="0">
              <a:solidFill>
                <a:srgbClr val="FFFFFF"/>
              </a:solidFill>
            </a:endParaRPr>
          </a:p>
        </p:txBody>
      </p:sp>
      <p:sp>
        <p:nvSpPr>
          <p:cNvPr id="17" name="ZoneTexte 16"/>
          <p:cNvSpPr txBox="1"/>
          <p:nvPr/>
        </p:nvSpPr>
        <p:spPr>
          <a:xfrm>
            <a:off x="3787938" y="2204864"/>
            <a:ext cx="1360126" cy="307777"/>
          </a:xfrm>
          <a:prstGeom prst="rect">
            <a:avLst/>
          </a:prstGeom>
          <a:solidFill>
            <a:srgbClr val="002060"/>
          </a:solidFill>
        </p:spPr>
        <p:txBody>
          <a:bodyPr wrap="square" rtlCol="0">
            <a:spAutoFit/>
          </a:bodyPr>
          <a:lstStyle/>
          <a:p>
            <a:r>
              <a:rPr kumimoji="1" lang="en-US" sz="1400" b="1" dirty="0" err="1" smtClean="0">
                <a:solidFill>
                  <a:srgbClr val="FFFF00"/>
                </a:solidFill>
              </a:rPr>
              <a:t>uTCA</a:t>
            </a:r>
            <a:r>
              <a:rPr kumimoji="1" lang="en-US" sz="1400" b="1" dirty="0" smtClean="0">
                <a:solidFill>
                  <a:srgbClr val="FFFF00"/>
                </a:solidFill>
              </a:rPr>
              <a:t> crates</a:t>
            </a:r>
            <a:endParaRPr kumimoji="1" lang="en-US" sz="1400" b="1" dirty="0">
              <a:solidFill>
                <a:srgbClr val="FFFF00"/>
              </a:solidFill>
            </a:endParaRPr>
          </a:p>
        </p:txBody>
      </p:sp>
      <p:cxnSp>
        <p:nvCxnSpPr>
          <p:cNvPr id="18" name="Connecteur droit avec flèche 17"/>
          <p:cNvCxnSpPr/>
          <p:nvPr/>
        </p:nvCxnSpPr>
        <p:spPr bwMode="auto">
          <a:xfrm>
            <a:off x="5148064" y="1628800"/>
            <a:ext cx="1894803" cy="1001047"/>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19" name="ZoneTexte 18"/>
          <p:cNvSpPr txBox="1"/>
          <p:nvPr/>
        </p:nvSpPr>
        <p:spPr>
          <a:xfrm>
            <a:off x="5208250" y="4849415"/>
            <a:ext cx="4548326" cy="307777"/>
          </a:xfrm>
          <a:prstGeom prst="rect">
            <a:avLst/>
          </a:prstGeom>
          <a:noFill/>
        </p:spPr>
        <p:txBody>
          <a:bodyPr wrap="square" rtlCol="0">
            <a:spAutoFit/>
          </a:bodyPr>
          <a:lstStyle/>
          <a:p>
            <a:r>
              <a:rPr kumimoji="1" lang="en-US" sz="1400" b="1" dirty="0" smtClean="0">
                <a:solidFill>
                  <a:srgbClr val="000000"/>
                </a:solidFill>
              </a:rPr>
              <a:t>Readout in groups of 640 channels/chimney</a:t>
            </a:r>
            <a:endParaRPr kumimoji="1" lang="en-US" sz="1400" b="1" dirty="0">
              <a:solidFill>
                <a:srgbClr val="000000"/>
              </a:solidFill>
            </a:endParaRPr>
          </a:p>
        </p:txBody>
      </p:sp>
      <p:pic>
        <p:nvPicPr>
          <p:cNvPr id="20"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048734" y="1196752"/>
            <a:ext cx="1243346" cy="918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ZoneTexte 20"/>
          <p:cNvSpPr txBox="1"/>
          <p:nvPr/>
        </p:nvSpPr>
        <p:spPr>
          <a:xfrm>
            <a:off x="104000" y="4781470"/>
            <a:ext cx="8788480" cy="2123658"/>
          </a:xfrm>
          <a:prstGeom prst="rect">
            <a:avLst/>
          </a:prstGeom>
          <a:noFill/>
        </p:spPr>
        <p:txBody>
          <a:bodyPr wrap="square" rtlCol="0">
            <a:spAutoFit/>
          </a:bodyPr>
          <a:lstStyle/>
          <a:p>
            <a:pPr marL="285750" indent="-285750">
              <a:buFont typeface="Wingdings" panose="05000000000000000000" pitchFamily="2" charset="2"/>
              <a:buChar char="§"/>
            </a:pPr>
            <a:r>
              <a:rPr kumimoji="1" lang="en-US" sz="1400" b="1" dirty="0" smtClean="0">
                <a:latin typeface="Arial" panose="020B0604020202020204" pitchFamily="34" charset="0"/>
                <a:cs typeface="Arial" panose="020B0604020202020204" pitchFamily="34" charset="0"/>
              </a:rPr>
              <a:t>640 channels/chimney</a:t>
            </a:r>
          </a:p>
          <a:p>
            <a:endParaRPr kumimoji="1" lang="fr-FR" sz="1400" b="1"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kumimoji="1" lang="fr-FR" sz="1400" b="1" dirty="0" smtClean="0">
                <a:latin typeface="Arial" panose="020B0604020202020204" pitchFamily="34" charset="0"/>
                <a:cs typeface="Arial" panose="020B0604020202020204" pitchFamily="34" charset="0"/>
              </a:rPr>
              <a:t>1 </a:t>
            </a:r>
            <a:r>
              <a:rPr kumimoji="1" lang="en-US" sz="1400" b="1" dirty="0" err="1">
                <a:latin typeface="Arial" panose="020B0604020202020204" pitchFamily="34" charset="0"/>
                <a:cs typeface="Arial" panose="020B0604020202020204" pitchFamily="34" charset="0"/>
              </a:rPr>
              <a:t>uTCA</a:t>
            </a:r>
            <a:r>
              <a:rPr kumimoji="1" lang="fr-FR" sz="1400" b="1" dirty="0" smtClean="0">
                <a:latin typeface="Arial" panose="020B0604020202020204" pitchFamily="34" charset="0"/>
                <a:cs typeface="Arial" panose="020B0604020202020204" pitchFamily="34" charset="0"/>
              </a:rPr>
              <a:t> </a:t>
            </a:r>
            <a:r>
              <a:rPr kumimoji="1" lang="fr-FR" sz="1400" b="1" dirty="0" err="1" smtClean="0">
                <a:latin typeface="Arial" panose="020B0604020202020204" pitchFamily="34" charset="0"/>
                <a:cs typeface="Arial" panose="020B0604020202020204" pitchFamily="34" charset="0"/>
              </a:rPr>
              <a:t>crate</a:t>
            </a:r>
            <a:r>
              <a:rPr kumimoji="1" lang="fr-FR" sz="1400" b="1" dirty="0" smtClean="0">
                <a:latin typeface="Arial" panose="020B0604020202020204" pitchFamily="34" charset="0"/>
                <a:cs typeface="Arial" panose="020B0604020202020204" pitchFamily="34" charset="0"/>
              </a:rPr>
              <a:t>/</a:t>
            </a:r>
            <a:r>
              <a:rPr kumimoji="1" lang="fr-FR" sz="1400" b="1" dirty="0" err="1" smtClean="0">
                <a:latin typeface="Arial" panose="020B0604020202020204" pitchFamily="34" charset="0"/>
                <a:cs typeface="Arial" panose="020B0604020202020204" pitchFamily="34" charset="0"/>
              </a:rPr>
              <a:t>chimney</a:t>
            </a:r>
            <a:r>
              <a:rPr kumimoji="1" lang="fr-FR" sz="1400" b="1" dirty="0" smtClean="0">
                <a:latin typeface="Arial" panose="020B0604020202020204" pitchFamily="34" charset="0"/>
                <a:cs typeface="Arial" panose="020B0604020202020204" pitchFamily="34" charset="0"/>
              </a:rPr>
              <a:t>, 10 Gb/s </a:t>
            </a:r>
            <a:r>
              <a:rPr kumimoji="1" lang="fr-FR" sz="1400" b="1" dirty="0" err="1" smtClean="0">
                <a:latin typeface="Arial" panose="020B0604020202020204" pitchFamily="34" charset="0"/>
                <a:cs typeface="Arial" panose="020B0604020202020204" pitchFamily="34" charset="0"/>
              </a:rPr>
              <a:t>link</a:t>
            </a:r>
            <a:endParaRPr kumimoji="1" lang="en-US" sz="1400" b="1" dirty="0" smtClean="0">
              <a:latin typeface="Arial" panose="020B0604020202020204" pitchFamily="34" charset="0"/>
              <a:cs typeface="Arial" panose="020B0604020202020204" pitchFamily="34" charset="0"/>
            </a:endParaRPr>
          </a:p>
          <a:p>
            <a:endParaRPr kumimoji="1" lang="en-US" sz="1400" b="1"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kumimoji="1" lang="en-US" sz="1400" b="1" dirty="0" smtClean="0">
                <a:latin typeface="Arial" panose="020B0604020202020204" pitchFamily="34" charset="0"/>
                <a:cs typeface="Arial" panose="020B0604020202020204" pitchFamily="34" charset="0"/>
              </a:rPr>
              <a:t>10 AMC digitization boards per </a:t>
            </a:r>
            <a:r>
              <a:rPr kumimoji="1" lang="en-US" sz="1400" b="1" dirty="0" err="1" smtClean="0">
                <a:latin typeface="Arial" panose="020B0604020202020204" pitchFamily="34" charset="0"/>
                <a:cs typeface="Arial" panose="020B0604020202020204" pitchFamily="34" charset="0"/>
              </a:rPr>
              <a:t>uTCA</a:t>
            </a:r>
            <a:r>
              <a:rPr kumimoji="1" lang="en-US" sz="1400" b="1" dirty="0" smtClean="0">
                <a:latin typeface="Arial" panose="020B0604020202020204" pitchFamily="34" charset="0"/>
                <a:cs typeface="Arial" panose="020B0604020202020204" pitchFamily="34" charset="0"/>
              </a:rPr>
              <a:t> crate, 64 readout channels per AMC </a:t>
            </a:r>
            <a:r>
              <a:rPr kumimoji="1" lang="en-US" sz="1400" b="1" dirty="0" smtClean="0">
                <a:latin typeface="Arial" panose="020B0604020202020204" pitchFamily="34" charset="0"/>
                <a:cs typeface="Arial" panose="020B0604020202020204" pitchFamily="34" charset="0"/>
              </a:rPr>
              <a:t>board, memory buffer 12228 samples/channel </a:t>
            </a:r>
            <a:endParaRPr kumimoji="1" lang="en-US" sz="1400" b="1" dirty="0" smtClean="0">
              <a:latin typeface="Arial" panose="020B0604020202020204" pitchFamily="34" charset="0"/>
              <a:cs typeface="Arial" panose="020B0604020202020204" pitchFamily="34" charset="0"/>
            </a:endParaRPr>
          </a:p>
          <a:p>
            <a:endParaRPr kumimoji="1" lang="fr-FR" sz="1400" b="1" dirty="0">
              <a:latin typeface="Arial" panose="020B0604020202020204" pitchFamily="34" charset="0"/>
              <a:cs typeface="Arial" panose="020B0604020202020204" pitchFamily="34" charset="0"/>
            </a:endParaRPr>
          </a:p>
          <a:p>
            <a:r>
              <a:rPr kumimoji="1" lang="fr-FR" sz="1400" b="1" dirty="0" smtClean="0">
                <a:latin typeface="Arial" panose="020B0604020202020204" pitchFamily="34" charset="0"/>
                <a:cs typeface="Arial" panose="020B0604020202020204" pitchFamily="34" charset="0"/>
                <a:sym typeface="Wingdings" panose="05000000000000000000" pitchFamily="2" charset="2"/>
              </a:rPr>
              <a:t> </a:t>
            </a:r>
            <a:r>
              <a:rPr kumimoji="1" lang="fr-FR" sz="1600" b="1" dirty="0" smtClean="0">
                <a:latin typeface="Arial" panose="020B0604020202020204" pitchFamily="34" charset="0"/>
                <a:cs typeface="Arial" panose="020B0604020202020204" pitchFamily="34" charset="0"/>
              </a:rPr>
              <a:t>12 </a:t>
            </a:r>
            <a:r>
              <a:rPr kumimoji="1" lang="fr-FR" sz="2000" b="1" dirty="0" err="1" smtClean="0">
                <a:latin typeface="Arial" panose="020B0604020202020204" pitchFamily="34" charset="0"/>
                <a:cs typeface="Arial" panose="020B0604020202020204" pitchFamily="34" charset="0"/>
              </a:rPr>
              <a:t>u</a:t>
            </a:r>
            <a:r>
              <a:rPr kumimoji="1" lang="fr-FR" sz="1600" b="1" dirty="0" err="1" smtClean="0">
                <a:latin typeface="Arial" panose="020B0604020202020204" pitchFamily="34" charset="0"/>
                <a:cs typeface="Arial" panose="020B0604020202020204" pitchFamily="34" charset="0"/>
              </a:rPr>
              <a:t>TCA</a:t>
            </a:r>
            <a:r>
              <a:rPr kumimoji="1" lang="fr-FR" sz="1600" b="1" dirty="0" smtClean="0">
                <a:latin typeface="Arial" panose="020B0604020202020204" pitchFamily="34" charset="0"/>
                <a:cs typeface="Arial" panose="020B0604020202020204" pitchFamily="34" charset="0"/>
              </a:rPr>
              <a:t> </a:t>
            </a:r>
            <a:r>
              <a:rPr kumimoji="1" lang="fr-FR" sz="1600" b="1" dirty="0" err="1" smtClean="0">
                <a:latin typeface="Arial" panose="020B0604020202020204" pitchFamily="34" charset="0"/>
                <a:cs typeface="Arial" panose="020B0604020202020204" pitchFamily="34" charset="0"/>
              </a:rPr>
              <a:t>crates</a:t>
            </a:r>
            <a:r>
              <a:rPr kumimoji="1" lang="fr-FR" sz="1600" b="1" dirty="0" smtClean="0">
                <a:latin typeface="Arial" panose="020B0604020202020204" pitchFamily="34" charset="0"/>
                <a:cs typeface="Arial" panose="020B0604020202020204" pitchFamily="34" charset="0"/>
              </a:rPr>
              <a:t> for charge </a:t>
            </a:r>
            <a:r>
              <a:rPr kumimoji="1" lang="fr-FR" sz="1600" b="1" dirty="0" err="1" smtClean="0">
                <a:latin typeface="Arial" panose="020B0604020202020204" pitchFamily="34" charset="0"/>
                <a:cs typeface="Arial" panose="020B0604020202020204" pitchFamily="34" charset="0"/>
              </a:rPr>
              <a:t>readout</a:t>
            </a:r>
            <a:r>
              <a:rPr kumimoji="1" lang="fr-FR" sz="1600" b="1" dirty="0" smtClean="0">
                <a:latin typeface="Arial" panose="020B0604020202020204" pitchFamily="34" charset="0"/>
                <a:cs typeface="Arial" panose="020B0604020202020204" pitchFamily="34" charset="0"/>
              </a:rPr>
              <a:t> + 1 </a:t>
            </a:r>
            <a:r>
              <a:rPr kumimoji="1" lang="fr-FR" sz="1600" b="1" dirty="0" err="1">
                <a:latin typeface="Arial" panose="020B0604020202020204" pitchFamily="34" charset="0"/>
                <a:cs typeface="Arial" panose="020B0604020202020204" pitchFamily="34" charset="0"/>
              </a:rPr>
              <a:t>u</a:t>
            </a:r>
            <a:r>
              <a:rPr kumimoji="1" lang="fr-FR" sz="1600" b="1" dirty="0" err="1" smtClean="0">
                <a:latin typeface="Arial" panose="020B0604020202020204" pitchFamily="34" charset="0"/>
                <a:cs typeface="Arial" panose="020B0604020202020204" pitchFamily="34" charset="0"/>
              </a:rPr>
              <a:t>TCA</a:t>
            </a:r>
            <a:r>
              <a:rPr kumimoji="1" lang="fr-FR" sz="1600" b="1" dirty="0" smtClean="0">
                <a:latin typeface="Arial" panose="020B0604020202020204" pitchFamily="34" charset="0"/>
                <a:cs typeface="Arial" panose="020B0604020202020204" pitchFamily="34" charset="0"/>
              </a:rPr>
              <a:t> </a:t>
            </a:r>
            <a:r>
              <a:rPr kumimoji="1" lang="fr-FR" sz="1600" b="1" dirty="0" err="1" smtClean="0">
                <a:latin typeface="Arial" panose="020B0604020202020204" pitchFamily="34" charset="0"/>
                <a:cs typeface="Arial" panose="020B0604020202020204" pitchFamily="34" charset="0"/>
              </a:rPr>
              <a:t>crate</a:t>
            </a:r>
            <a:r>
              <a:rPr kumimoji="1" lang="fr-FR" sz="1600" b="1" dirty="0" smtClean="0">
                <a:latin typeface="Arial" panose="020B0604020202020204" pitchFamily="34" charset="0"/>
                <a:cs typeface="Arial" panose="020B0604020202020204" pitchFamily="34" charset="0"/>
              </a:rPr>
              <a:t> for light </a:t>
            </a:r>
            <a:r>
              <a:rPr kumimoji="1" lang="fr-FR" sz="1600" b="1" dirty="0" err="1" smtClean="0">
                <a:latin typeface="Arial" panose="020B0604020202020204" pitchFamily="34" charset="0"/>
                <a:cs typeface="Arial" panose="020B0604020202020204" pitchFamily="34" charset="0"/>
              </a:rPr>
              <a:t>readout</a:t>
            </a:r>
            <a:endParaRPr kumimoji="1" lang="en-US" sz="1600" b="1" dirty="0" smtClean="0">
              <a:latin typeface="Arial" panose="020B0604020202020204" pitchFamily="34" charset="0"/>
              <a:cs typeface="Arial" panose="020B0604020202020204" pitchFamily="34" charset="0"/>
            </a:endParaRPr>
          </a:p>
          <a:p>
            <a:endParaRPr kumimoji="1" lang="en-US" sz="1400" b="1" dirty="0"/>
          </a:p>
        </p:txBody>
      </p:sp>
      <p:sp>
        <p:nvSpPr>
          <p:cNvPr id="22" name="ZoneTexte 21"/>
          <p:cNvSpPr txBox="1"/>
          <p:nvPr/>
        </p:nvSpPr>
        <p:spPr>
          <a:xfrm>
            <a:off x="266393" y="44624"/>
            <a:ext cx="8877607" cy="400110"/>
          </a:xfrm>
          <a:prstGeom prst="rect">
            <a:avLst/>
          </a:prstGeom>
          <a:noFill/>
        </p:spPr>
        <p:txBody>
          <a:bodyPr wrap="square" rtlCol="0">
            <a:spAutoFit/>
          </a:bodyPr>
          <a:lstStyle/>
          <a:p>
            <a:pPr algn="ctr"/>
            <a:r>
              <a:rPr kumimoji="1" lang="en-US" sz="2000" b="1" u="sng" dirty="0" err="1">
                <a:solidFill>
                  <a:srgbClr val="000000"/>
                </a:solidFill>
                <a:cs typeface="Times New Roman" pitchFamily="18" charset="0"/>
              </a:rPr>
              <a:t>u</a:t>
            </a:r>
            <a:r>
              <a:rPr kumimoji="1" lang="en-US" sz="2000" b="1" u="sng" dirty="0" err="1" smtClean="0">
                <a:solidFill>
                  <a:srgbClr val="000000"/>
                </a:solidFill>
                <a:cs typeface="Times New Roman" pitchFamily="18" charset="0"/>
              </a:rPr>
              <a:t>TCA</a:t>
            </a:r>
            <a:r>
              <a:rPr kumimoji="1" lang="en-US" sz="2000" b="1" u="sng" dirty="0" smtClean="0">
                <a:solidFill>
                  <a:srgbClr val="000000"/>
                </a:solidFill>
                <a:cs typeface="Times New Roman" pitchFamily="18" charset="0"/>
              </a:rPr>
              <a:t> charge readout architecture</a:t>
            </a:r>
            <a:endParaRPr kumimoji="1" lang="en-US" sz="2000" b="1" u="sng" dirty="0">
              <a:solidFill>
                <a:srgbClr val="000000"/>
              </a:solidFill>
              <a:cs typeface="Times New Roman" pitchFamily="18" charset="0"/>
            </a:endParaRPr>
          </a:p>
        </p:txBody>
      </p:sp>
      <p:cxnSp>
        <p:nvCxnSpPr>
          <p:cNvPr id="23" name="Connecteur droit avec flèche 22"/>
          <p:cNvCxnSpPr/>
          <p:nvPr/>
        </p:nvCxnSpPr>
        <p:spPr bwMode="auto">
          <a:xfrm flipH="1" flipV="1">
            <a:off x="2699793" y="1196752"/>
            <a:ext cx="1417564" cy="18002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25" name="スライド番号プレースホルダ 5"/>
          <p:cNvSpPr txBox="1">
            <a:spLocks/>
          </p:cNvSpPr>
          <p:nvPr/>
        </p:nvSpPr>
        <p:spPr bwMode="auto">
          <a:xfrm>
            <a:off x="6553200" y="6356350"/>
            <a:ext cx="2133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r">
              <a:defRPr/>
            </a:pPr>
            <a:fld id="{E7552B44-EE0B-439C-B2C8-F8F581CDB09C}" type="slidenum">
              <a:rPr kumimoji="1" lang="ja-JP" altLang="en-US" sz="1400" smtClean="0">
                <a:solidFill>
                  <a:srgbClr val="000000"/>
                </a:solidFill>
              </a:rPr>
              <a:pPr algn="r">
                <a:defRPr/>
              </a:pPr>
              <a:t>11</a:t>
            </a:fld>
            <a:endParaRPr kumimoji="1" lang="ja-JP" altLang="en-US" sz="1400" dirty="0" smtClean="0">
              <a:solidFill>
                <a:srgbClr val="000000"/>
              </a:solidFill>
            </a:endParaRPr>
          </a:p>
        </p:txBody>
      </p:sp>
    </p:spTree>
    <p:extLst>
      <p:ext uri="{BB962C8B-B14F-4D97-AF65-F5344CB8AC3E}">
        <p14:creationId xmlns:p14="http://schemas.microsoft.com/office/powerpoint/2010/main" val="2031052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5" y="332656"/>
            <a:ext cx="8865041" cy="498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1" y="5733256"/>
            <a:ext cx="4468000" cy="830997"/>
          </a:xfrm>
          <a:prstGeom prst="rect">
            <a:avLst/>
          </a:prstGeom>
          <a:noFill/>
        </p:spPr>
        <p:txBody>
          <a:bodyPr wrap="square" rtlCol="0">
            <a:spAutoFit/>
          </a:bodyPr>
          <a:lstStyle/>
          <a:p>
            <a:r>
              <a:rPr lang="en-US" sz="1600" b="1" dirty="0" smtClean="0"/>
              <a:t>Prototype  of the 64 </a:t>
            </a:r>
            <a:r>
              <a:rPr lang="en-US" sz="1600" b="1" dirty="0" smtClean="0"/>
              <a:t>channels AMC </a:t>
            </a:r>
            <a:r>
              <a:rPr lang="en-US" sz="1600" b="1" dirty="0" smtClean="0"/>
              <a:t>digitization card  </a:t>
            </a:r>
            <a:r>
              <a:rPr lang="en-US" sz="1600" b="1" dirty="0" smtClean="0"/>
              <a:t>(2.5-25 MHz, 12 </a:t>
            </a:r>
            <a:r>
              <a:rPr lang="en-US" sz="1600" b="1" dirty="0" smtClean="0"/>
              <a:t>bits, 2V, AD5297) hosted on  </a:t>
            </a:r>
            <a:r>
              <a:rPr lang="en-US" sz="1600" b="1" dirty="0" err="1" smtClean="0"/>
              <a:t>Bittware</a:t>
            </a:r>
            <a:r>
              <a:rPr lang="en-US" sz="1600" b="1" dirty="0" smtClean="0"/>
              <a:t> </a:t>
            </a:r>
            <a:r>
              <a:rPr lang="en-US" sz="1600" b="1" dirty="0" smtClean="0"/>
              <a:t>S4AM, </a:t>
            </a:r>
            <a:r>
              <a:rPr lang="en-US" sz="1600" b="1" dirty="0" smtClean="0"/>
              <a:t>10 </a:t>
            </a:r>
            <a:r>
              <a:rPr lang="en-US" sz="1600" b="1" dirty="0" err="1" smtClean="0"/>
              <a:t>GbE</a:t>
            </a:r>
            <a:r>
              <a:rPr lang="en-US" sz="1600" b="1" dirty="0" smtClean="0"/>
              <a:t> </a:t>
            </a:r>
            <a:r>
              <a:rPr lang="en-US" sz="1600" b="1" dirty="0" smtClean="0"/>
              <a:t>output on </a:t>
            </a:r>
            <a:r>
              <a:rPr lang="en-US" sz="1600" b="1" dirty="0" err="1" smtClean="0"/>
              <a:t>uTCA</a:t>
            </a:r>
            <a:r>
              <a:rPr lang="en-US" sz="1600" b="1" dirty="0" smtClean="0"/>
              <a:t> backplane</a:t>
            </a:r>
            <a:endParaRPr lang="en-US" sz="1600" b="1" dirty="0"/>
          </a:p>
        </p:txBody>
      </p:sp>
      <p:pic>
        <p:nvPicPr>
          <p:cNvPr id="4"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65291" y="5512097"/>
            <a:ext cx="2643013" cy="1290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116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548680"/>
            <a:ext cx="2088232" cy="1944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latin typeface="Arial" panose="020B0604020202020204" pitchFamily="34" charset="0"/>
              <a:cs typeface="Arial" panose="020B0604020202020204" pitchFamily="34" charset="0"/>
            </a:endParaRPr>
          </a:p>
        </p:txBody>
      </p:sp>
      <p:sp>
        <p:nvSpPr>
          <p:cNvPr id="3" name="ZoneTexte 2"/>
          <p:cNvSpPr txBox="1"/>
          <p:nvPr/>
        </p:nvSpPr>
        <p:spPr>
          <a:xfrm>
            <a:off x="423015" y="2915652"/>
            <a:ext cx="2145139" cy="338554"/>
          </a:xfrm>
          <a:prstGeom prst="rect">
            <a:avLst/>
          </a:prstGeom>
          <a:noFill/>
        </p:spPr>
        <p:txBody>
          <a:bodyPr wrap="none" rtlCol="0">
            <a:spAutoFit/>
          </a:bodyPr>
          <a:lstStyle/>
          <a:p>
            <a:r>
              <a:rPr lang="en-US" sz="1600" dirty="0" smtClean="0">
                <a:solidFill>
                  <a:prstClr val="black"/>
                </a:solidFill>
                <a:latin typeface="Arial" panose="020B0604020202020204" pitchFamily="34" charset="0"/>
                <a:cs typeface="Arial" panose="020B0604020202020204" pitchFamily="34" charset="0"/>
              </a:rPr>
              <a:t>t=beam trigger - 2 </a:t>
            </a:r>
            <a:r>
              <a:rPr lang="en-US" sz="1600" dirty="0" err="1" smtClean="0">
                <a:solidFill>
                  <a:prstClr val="black"/>
                </a:solidFill>
                <a:latin typeface="Arial" panose="020B0604020202020204" pitchFamily="34" charset="0"/>
                <a:cs typeface="Arial" panose="020B0604020202020204" pitchFamily="34" charset="0"/>
              </a:rPr>
              <a:t>ms</a:t>
            </a:r>
            <a:endParaRPr lang="en-US" sz="1600" dirty="0">
              <a:solidFill>
                <a:prstClr val="black"/>
              </a:solidFill>
              <a:latin typeface="Arial" panose="020B0604020202020204" pitchFamily="34" charset="0"/>
              <a:cs typeface="Arial" panose="020B0604020202020204" pitchFamily="34" charset="0"/>
            </a:endParaRPr>
          </a:p>
        </p:txBody>
      </p:sp>
      <p:cxnSp>
        <p:nvCxnSpPr>
          <p:cNvPr id="5" name="Connecteur droit 4"/>
          <p:cNvCxnSpPr/>
          <p:nvPr/>
        </p:nvCxnSpPr>
        <p:spPr>
          <a:xfrm flipH="1">
            <a:off x="827584" y="332656"/>
            <a:ext cx="1512168" cy="237626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491880" y="548680"/>
            <a:ext cx="2088232" cy="1944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latin typeface="Arial" panose="020B0604020202020204" pitchFamily="34" charset="0"/>
              <a:cs typeface="Arial" panose="020B0604020202020204" pitchFamily="34" charset="0"/>
            </a:endParaRPr>
          </a:p>
        </p:txBody>
      </p:sp>
      <p:sp>
        <p:nvSpPr>
          <p:cNvPr id="7" name="ZoneTexte 6"/>
          <p:cNvSpPr txBox="1"/>
          <p:nvPr/>
        </p:nvSpPr>
        <p:spPr>
          <a:xfrm>
            <a:off x="3491880" y="2915652"/>
            <a:ext cx="3692036" cy="338554"/>
          </a:xfrm>
          <a:prstGeom prst="rect">
            <a:avLst/>
          </a:prstGeom>
          <a:noFill/>
        </p:spPr>
        <p:txBody>
          <a:bodyPr wrap="none" rtlCol="0">
            <a:spAutoFit/>
          </a:bodyPr>
          <a:lstStyle/>
          <a:p>
            <a:r>
              <a:rPr lang="en-US" sz="1600" dirty="0" smtClean="0">
                <a:solidFill>
                  <a:prstClr val="black"/>
                </a:solidFill>
                <a:latin typeface="Arial" panose="020B0604020202020204" pitchFamily="34" charset="0"/>
                <a:cs typeface="Arial" panose="020B0604020202020204" pitchFamily="34" charset="0"/>
              </a:rPr>
              <a:t>t=beam trigger </a:t>
            </a:r>
            <a:r>
              <a:rPr lang="en-US" sz="1600" dirty="0" smtClean="0">
                <a:solidFill>
                  <a:prstClr val="black"/>
                </a:solidFill>
                <a:latin typeface="Arial" panose="020B0604020202020204" pitchFamily="34" charset="0"/>
                <a:cs typeface="Arial" panose="020B0604020202020204" pitchFamily="34" charset="0"/>
                <a:sym typeface="Wingdings" panose="05000000000000000000" pitchFamily="2" charset="2"/>
              </a:rPr>
              <a:t> reconstructed event</a:t>
            </a:r>
            <a:r>
              <a:rPr lang="en-US" sz="1600" dirty="0" smtClean="0">
                <a:solidFill>
                  <a:prstClr val="black"/>
                </a:solidFill>
                <a:latin typeface="Arial" panose="020B0604020202020204" pitchFamily="34" charset="0"/>
                <a:cs typeface="Arial" panose="020B0604020202020204" pitchFamily="34" charset="0"/>
              </a:rPr>
              <a:t> </a:t>
            </a:r>
            <a:endParaRPr lang="en-US" sz="1600" dirty="0">
              <a:solidFill>
                <a:prstClr val="black"/>
              </a:solidFill>
              <a:latin typeface="Arial" panose="020B0604020202020204" pitchFamily="34" charset="0"/>
              <a:cs typeface="Arial" panose="020B0604020202020204" pitchFamily="34" charset="0"/>
            </a:endParaRPr>
          </a:p>
        </p:txBody>
      </p:sp>
      <p:cxnSp>
        <p:nvCxnSpPr>
          <p:cNvPr id="8" name="Connecteur droit 7"/>
          <p:cNvCxnSpPr/>
          <p:nvPr/>
        </p:nvCxnSpPr>
        <p:spPr>
          <a:xfrm flipH="1">
            <a:off x="3923927" y="548680"/>
            <a:ext cx="576065" cy="9721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Ellipse 10"/>
          <p:cNvSpPr/>
          <p:nvPr/>
        </p:nvSpPr>
        <p:spPr>
          <a:xfrm>
            <a:off x="3923928" y="1268760"/>
            <a:ext cx="1368152" cy="36004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latin typeface="Arial" panose="020B0604020202020204" pitchFamily="34" charset="0"/>
              <a:cs typeface="Arial" panose="020B0604020202020204" pitchFamily="34" charset="0"/>
            </a:endParaRPr>
          </a:p>
        </p:txBody>
      </p:sp>
      <p:cxnSp>
        <p:nvCxnSpPr>
          <p:cNvPr id="16" name="Connecteur droit 15"/>
          <p:cNvCxnSpPr>
            <a:endCxn id="11" idx="6"/>
          </p:cNvCxnSpPr>
          <p:nvPr/>
        </p:nvCxnSpPr>
        <p:spPr>
          <a:xfrm flipH="1">
            <a:off x="5292080" y="1448780"/>
            <a:ext cx="288032"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V="1">
            <a:off x="251520" y="764704"/>
            <a:ext cx="0" cy="158417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107504" y="332656"/>
            <a:ext cx="527709" cy="338554"/>
          </a:xfrm>
          <a:prstGeom prst="rect">
            <a:avLst/>
          </a:prstGeom>
          <a:noFill/>
        </p:spPr>
        <p:txBody>
          <a:bodyPr wrap="none" rtlCol="0">
            <a:spAutoFit/>
          </a:bodyPr>
          <a:lstStyle/>
          <a:p>
            <a:r>
              <a:rPr lang="en-US" sz="1600" dirty="0" smtClean="0">
                <a:solidFill>
                  <a:prstClr val="black"/>
                </a:solidFill>
                <a:latin typeface="Arial" panose="020B0604020202020204" pitchFamily="34" charset="0"/>
                <a:cs typeface="Arial" panose="020B0604020202020204" pitchFamily="34" charset="0"/>
              </a:rPr>
              <a:t>drift</a:t>
            </a:r>
            <a:endParaRPr lang="en-US" sz="1600" dirty="0">
              <a:solidFill>
                <a:prstClr val="black"/>
              </a:solidFill>
              <a:latin typeface="Arial" panose="020B0604020202020204" pitchFamily="34" charset="0"/>
              <a:cs typeface="Arial" panose="020B0604020202020204" pitchFamily="34" charset="0"/>
            </a:endParaRPr>
          </a:p>
        </p:txBody>
      </p:sp>
      <p:sp>
        <p:nvSpPr>
          <p:cNvPr id="22" name="Rectangle 21"/>
          <p:cNvSpPr/>
          <p:nvPr/>
        </p:nvSpPr>
        <p:spPr>
          <a:xfrm>
            <a:off x="539552" y="3933056"/>
            <a:ext cx="2088232" cy="1944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latin typeface="Arial" panose="020B0604020202020204" pitchFamily="34" charset="0"/>
              <a:cs typeface="Arial" panose="020B0604020202020204" pitchFamily="34" charset="0"/>
            </a:endParaRPr>
          </a:p>
        </p:txBody>
      </p:sp>
      <p:sp>
        <p:nvSpPr>
          <p:cNvPr id="24" name="Ellipse 23"/>
          <p:cNvSpPr/>
          <p:nvPr/>
        </p:nvSpPr>
        <p:spPr>
          <a:xfrm>
            <a:off x="971600" y="4653136"/>
            <a:ext cx="1368152" cy="36004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latin typeface="Arial" panose="020B0604020202020204" pitchFamily="34" charset="0"/>
              <a:cs typeface="Arial" panose="020B0604020202020204" pitchFamily="34" charset="0"/>
            </a:endParaRPr>
          </a:p>
        </p:txBody>
      </p:sp>
      <p:cxnSp>
        <p:nvCxnSpPr>
          <p:cNvPr id="25" name="Connecteur droit 24"/>
          <p:cNvCxnSpPr>
            <a:endCxn id="24" idx="6"/>
          </p:cNvCxnSpPr>
          <p:nvPr/>
        </p:nvCxnSpPr>
        <p:spPr>
          <a:xfrm flipH="1">
            <a:off x="2339752" y="4833156"/>
            <a:ext cx="288032"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467544" y="6011996"/>
            <a:ext cx="1572866" cy="338554"/>
          </a:xfrm>
          <a:prstGeom prst="rect">
            <a:avLst/>
          </a:prstGeom>
          <a:noFill/>
        </p:spPr>
        <p:txBody>
          <a:bodyPr wrap="none" rtlCol="0">
            <a:spAutoFit/>
          </a:bodyPr>
          <a:lstStyle/>
          <a:p>
            <a:r>
              <a:rPr lang="en-US" sz="1600" dirty="0" smtClean="0">
                <a:solidFill>
                  <a:prstClr val="black"/>
                </a:solidFill>
                <a:latin typeface="Arial" panose="020B0604020202020204" pitchFamily="34" charset="0"/>
                <a:cs typeface="Arial" panose="020B0604020202020204" pitchFamily="34" charset="0"/>
              </a:rPr>
              <a:t>t=beam trigger </a:t>
            </a:r>
            <a:endParaRPr lang="en-US" sz="1600" dirty="0">
              <a:solidFill>
                <a:prstClr val="black"/>
              </a:solidFill>
              <a:latin typeface="Arial" panose="020B0604020202020204" pitchFamily="34" charset="0"/>
              <a:cs typeface="Arial" panose="020B0604020202020204" pitchFamily="34" charset="0"/>
            </a:endParaRPr>
          </a:p>
        </p:txBody>
      </p:sp>
      <p:sp>
        <p:nvSpPr>
          <p:cNvPr id="27" name="Rectangle 26"/>
          <p:cNvSpPr/>
          <p:nvPr/>
        </p:nvSpPr>
        <p:spPr>
          <a:xfrm>
            <a:off x="2987824" y="3933056"/>
            <a:ext cx="2088232" cy="1944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latin typeface="Arial" panose="020B0604020202020204" pitchFamily="34" charset="0"/>
              <a:cs typeface="Arial" panose="020B0604020202020204" pitchFamily="34" charset="0"/>
            </a:endParaRPr>
          </a:p>
        </p:txBody>
      </p:sp>
      <p:sp>
        <p:nvSpPr>
          <p:cNvPr id="28" name="Ellipse 27"/>
          <p:cNvSpPr/>
          <p:nvPr/>
        </p:nvSpPr>
        <p:spPr>
          <a:xfrm>
            <a:off x="3419872" y="3789040"/>
            <a:ext cx="1368152" cy="36004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latin typeface="Arial" panose="020B0604020202020204" pitchFamily="34" charset="0"/>
              <a:cs typeface="Arial" panose="020B0604020202020204" pitchFamily="34" charset="0"/>
            </a:endParaRPr>
          </a:p>
        </p:txBody>
      </p:sp>
      <p:cxnSp>
        <p:nvCxnSpPr>
          <p:cNvPr id="29" name="Connecteur droit 28"/>
          <p:cNvCxnSpPr>
            <a:endCxn id="28" idx="6"/>
          </p:cNvCxnSpPr>
          <p:nvPr/>
        </p:nvCxnSpPr>
        <p:spPr>
          <a:xfrm flipH="1">
            <a:off x="4788024" y="3969060"/>
            <a:ext cx="288032"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2771800" y="6084004"/>
            <a:ext cx="2254143" cy="338554"/>
          </a:xfrm>
          <a:prstGeom prst="rect">
            <a:avLst/>
          </a:prstGeom>
          <a:noFill/>
        </p:spPr>
        <p:txBody>
          <a:bodyPr wrap="none" rtlCol="0">
            <a:spAutoFit/>
          </a:bodyPr>
          <a:lstStyle/>
          <a:p>
            <a:r>
              <a:rPr lang="en-US" sz="1600" dirty="0" smtClean="0">
                <a:solidFill>
                  <a:prstClr val="black"/>
                </a:solidFill>
                <a:latin typeface="Arial" panose="020B0604020202020204" pitchFamily="34" charset="0"/>
                <a:cs typeface="Arial" panose="020B0604020202020204" pitchFamily="34" charset="0"/>
              </a:rPr>
              <a:t>t=beam trigger + 2 </a:t>
            </a:r>
            <a:r>
              <a:rPr lang="en-US" sz="1600" dirty="0" err="1" smtClean="0">
                <a:solidFill>
                  <a:prstClr val="black"/>
                </a:solidFill>
                <a:latin typeface="Arial" panose="020B0604020202020204" pitchFamily="34" charset="0"/>
                <a:cs typeface="Arial" panose="020B0604020202020204" pitchFamily="34" charset="0"/>
              </a:rPr>
              <a:t>ms</a:t>
            </a:r>
            <a:r>
              <a:rPr lang="en-US" sz="1600" dirty="0" smtClean="0">
                <a:solidFill>
                  <a:prstClr val="black"/>
                </a:solidFill>
                <a:latin typeface="Arial" panose="020B0604020202020204" pitchFamily="34" charset="0"/>
                <a:cs typeface="Arial" panose="020B0604020202020204" pitchFamily="34" charset="0"/>
              </a:rPr>
              <a:t> </a:t>
            </a:r>
            <a:endParaRPr lang="en-US" sz="1600" dirty="0">
              <a:solidFill>
                <a:prstClr val="black"/>
              </a:solidFill>
              <a:latin typeface="Arial" panose="020B0604020202020204" pitchFamily="34" charset="0"/>
              <a:cs typeface="Arial" panose="020B0604020202020204" pitchFamily="34" charset="0"/>
            </a:endParaRPr>
          </a:p>
        </p:txBody>
      </p:sp>
      <p:cxnSp>
        <p:nvCxnSpPr>
          <p:cNvPr id="31" name="Connecteur droit 30"/>
          <p:cNvCxnSpPr/>
          <p:nvPr/>
        </p:nvCxnSpPr>
        <p:spPr>
          <a:xfrm flipH="1">
            <a:off x="3059832" y="3645024"/>
            <a:ext cx="1512168" cy="237626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5652120" y="3933056"/>
            <a:ext cx="2088232" cy="1944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latin typeface="Arial" panose="020B0604020202020204" pitchFamily="34" charset="0"/>
              <a:cs typeface="Arial" panose="020B0604020202020204" pitchFamily="34" charset="0"/>
            </a:endParaRPr>
          </a:p>
        </p:txBody>
      </p:sp>
      <p:sp>
        <p:nvSpPr>
          <p:cNvPr id="33" name="Ellipse 32"/>
          <p:cNvSpPr/>
          <p:nvPr/>
        </p:nvSpPr>
        <p:spPr>
          <a:xfrm>
            <a:off x="6084168" y="4725144"/>
            <a:ext cx="1368152" cy="36004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latin typeface="Arial" panose="020B0604020202020204" pitchFamily="34" charset="0"/>
              <a:cs typeface="Arial" panose="020B0604020202020204" pitchFamily="34" charset="0"/>
            </a:endParaRPr>
          </a:p>
        </p:txBody>
      </p:sp>
      <p:cxnSp>
        <p:nvCxnSpPr>
          <p:cNvPr id="34" name="Connecteur droit 33"/>
          <p:cNvCxnSpPr>
            <a:endCxn id="33" idx="6"/>
          </p:cNvCxnSpPr>
          <p:nvPr/>
        </p:nvCxnSpPr>
        <p:spPr>
          <a:xfrm flipH="1">
            <a:off x="7452320" y="4905164"/>
            <a:ext cx="288032"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flipH="1">
            <a:off x="6516215" y="4869160"/>
            <a:ext cx="576065" cy="9721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724128" y="6093296"/>
            <a:ext cx="2045753" cy="338554"/>
          </a:xfrm>
          <a:prstGeom prst="rect">
            <a:avLst/>
          </a:prstGeom>
        </p:spPr>
        <p:txBody>
          <a:bodyPr wrap="none">
            <a:spAutoFit/>
          </a:bodyPr>
          <a:lstStyle/>
          <a:p>
            <a:r>
              <a:rPr lang="en-US" sz="1600" dirty="0" smtClean="0">
                <a:solidFill>
                  <a:prstClr val="black"/>
                </a:solidFill>
                <a:latin typeface="Arial" panose="020B0604020202020204" pitchFamily="34" charset="0"/>
                <a:cs typeface="Arial" panose="020B0604020202020204" pitchFamily="34" charset="0"/>
                <a:sym typeface="Wingdings" panose="05000000000000000000" pitchFamily="2" charset="2"/>
              </a:rPr>
              <a:t>reconstructed event</a:t>
            </a:r>
            <a:r>
              <a:rPr lang="en-US" sz="1600" dirty="0" smtClean="0">
                <a:solidFill>
                  <a:prstClr val="black"/>
                </a:solidFill>
                <a:latin typeface="Arial" panose="020B0604020202020204" pitchFamily="34" charset="0"/>
                <a:cs typeface="Arial" panose="020B0604020202020204" pitchFamily="34" charset="0"/>
              </a:rPr>
              <a:t> </a:t>
            </a:r>
            <a:endParaRPr lang="en-US" sz="1600" dirty="0">
              <a:solidFill>
                <a:prstClr val="black"/>
              </a:solidFill>
              <a:latin typeface="Arial" panose="020B0604020202020204" pitchFamily="34" charset="0"/>
              <a:cs typeface="Arial" panose="020B0604020202020204" pitchFamily="34" charset="0"/>
            </a:endParaRPr>
          </a:p>
        </p:txBody>
      </p:sp>
      <p:cxnSp>
        <p:nvCxnSpPr>
          <p:cNvPr id="37" name="Connecteur droit avec flèche 36"/>
          <p:cNvCxnSpPr/>
          <p:nvPr/>
        </p:nvCxnSpPr>
        <p:spPr>
          <a:xfrm flipV="1">
            <a:off x="179512" y="4365104"/>
            <a:ext cx="0" cy="158417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35496" y="3933056"/>
            <a:ext cx="527709" cy="338554"/>
          </a:xfrm>
          <a:prstGeom prst="rect">
            <a:avLst/>
          </a:prstGeom>
          <a:noFill/>
        </p:spPr>
        <p:txBody>
          <a:bodyPr wrap="none" rtlCol="0">
            <a:spAutoFit/>
          </a:bodyPr>
          <a:lstStyle/>
          <a:p>
            <a:r>
              <a:rPr lang="en-US" sz="1600" dirty="0" smtClean="0">
                <a:solidFill>
                  <a:prstClr val="black"/>
                </a:solidFill>
                <a:latin typeface="Arial" panose="020B0604020202020204" pitchFamily="34" charset="0"/>
                <a:cs typeface="Arial" panose="020B0604020202020204" pitchFamily="34" charset="0"/>
              </a:rPr>
              <a:t>drift</a:t>
            </a:r>
            <a:endParaRPr lang="en-US" sz="1600" dirty="0">
              <a:solidFill>
                <a:prstClr val="black"/>
              </a:solidFill>
              <a:latin typeface="Arial" panose="020B0604020202020204" pitchFamily="34" charset="0"/>
              <a:cs typeface="Arial" panose="020B0604020202020204" pitchFamily="34" charset="0"/>
            </a:endParaRPr>
          </a:p>
        </p:txBody>
      </p:sp>
      <p:sp>
        <p:nvSpPr>
          <p:cNvPr id="39" name="ZoneTexte 38"/>
          <p:cNvSpPr txBox="1"/>
          <p:nvPr/>
        </p:nvSpPr>
        <p:spPr>
          <a:xfrm>
            <a:off x="6228184" y="1556792"/>
            <a:ext cx="2880320" cy="830997"/>
          </a:xfrm>
          <a:prstGeom prst="rect">
            <a:avLst/>
          </a:prstGeom>
          <a:noFill/>
        </p:spPr>
        <p:txBody>
          <a:bodyPr wrap="square" rtlCol="0">
            <a:spAutoFit/>
          </a:bodyPr>
          <a:lstStyle/>
          <a:p>
            <a:r>
              <a:rPr lang="en-US" sz="1600" dirty="0" smtClean="0">
                <a:solidFill>
                  <a:prstClr val="black"/>
                </a:solidFill>
                <a:latin typeface="Arial" panose="020B0604020202020204" pitchFamily="34" charset="0"/>
                <a:cs typeface="Arial" panose="020B0604020202020204" pitchFamily="34" charset="0"/>
              </a:rPr>
              <a:t>The « belt conveyor » effect</a:t>
            </a:r>
          </a:p>
          <a:p>
            <a:r>
              <a:rPr lang="en-US" sz="1600" dirty="0" smtClean="0">
                <a:solidFill>
                  <a:prstClr val="black"/>
                </a:solidFill>
                <a:latin typeface="Arial" panose="020B0604020202020204" pitchFamily="34" charset="0"/>
                <a:cs typeface="Arial" panose="020B0604020202020204" pitchFamily="34" charset="0"/>
              </a:rPr>
              <a:t>+- 4 </a:t>
            </a:r>
            <a:r>
              <a:rPr lang="en-US" sz="1600" dirty="0" err="1" smtClean="0">
                <a:solidFill>
                  <a:prstClr val="black"/>
                </a:solidFill>
                <a:latin typeface="Arial" panose="020B0604020202020204" pitchFamily="34" charset="0"/>
                <a:cs typeface="Arial" panose="020B0604020202020204" pitchFamily="34" charset="0"/>
              </a:rPr>
              <a:t>ms</a:t>
            </a:r>
            <a:r>
              <a:rPr lang="en-US" sz="1600" dirty="0" smtClean="0">
                <a:solidFill>
                  <a:prstClr val="black"/>
                </a:solidFill>
                <a:latin typeface="Arial" panose="020B0604020202020204" pitchFamily="34" charset="0"/>
                <a:cs typeface="Arial" panose="020B0604020202020204" pitchFamily="34" charset="0"/>
              </a:rPr>
              <a:t> around the beam trigger time</a:t>
            </a:r>
            <a:endParaRPr lang="en-US" sz="1600" dirty="0">
              <a:solidFill>
                <a:prstClr val="black"/>
              </a:solidFill>
              <a:latin typeface="Arial" panose="020B0604020202020204" pitchFamily="34" charset="0"/>
              <a:cs typeface="Arial" panose="020B0604020202020204" pitchFamily="34" charset="0"/>
            </a:endParaRPr>
          </a:p>
        </p:txBody>
      </p:sp>
      <p:sp>
        <p:nvSpPr>
          <p:cNvPr id="42" name="スライド番号プレースホルダ 5"/>
          <p:cNvSpPr txBox="1">
            <a:spLocks/>
          </p:cNvSpPr>
          <p:nvPr/>
        </p:nvSpPr>
        <p:spPr bwMode="auto">
          <a:xfrm>
            <a:off x="6553200" y="6356350"/>
            <a:ext cx="2133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r">
              <a:defRPr/>
            </a:pPr>
            <a:fld id="{E7552B44-EE0B-439C-B2C8-F8F581CDB09C}" type="slidenum">
              <a:rPr kumimoji="1" lang="ja-JP" altLang="en-US" sz="1400" smtClean="0">
                <a:solidFill>
                  <a:srgbClr val="000000"/>
                </a:solidFill>
              </a:rPr>
              <a:pPr algn="r">
                <a:defRPr/>
              </a:pPr>
              <a:t>13</a:t>
            </a:fld>
            <a:endParaRPr kumimoji="1" lang="ja-JP" altLang="en-US" sz="1400" dirty="0" smtClean="0">
              <a:solidFill>
                <a:srgbClr val="000000"/>
              </a:solidFill>
            </a:endParaRPr>
          </a:p>
        </p:txBody>
      </p:sp>
      <p:sp>
        <p:nvSpPr>
          <p:cNvPr id="44" name="正方形/長方形 43"/>
          <p:cNvSpPr/>
          <p:nvPr/>
        </p:nvSpPr>
        <p:spPr>
          <a:xfrm>
            <a:off x="1136646" y="35332"/>
            <a:ext cx="6870728" cy="369332"/>
          </a:xfrm>
          <a:prstGeom prst="rect">
            <a:avLst/>
          </a:prstGeom>
        </p:spPr>
        <p:txBody>
          <a:bodyPr wrap="none">
            <a:spAutoFit/>
          </a:bodyPr>
          <a:lstStyle/>
          <a:p>
            <a:pPr algn="ctr"/>
            <a:r>
              <a:rPr kumimoji="1" lang="en-US" altLang="ja-JP" b="1" u="sng" dirty="0" smtClean="0">
                <a:solidFill>
                  <a:srgbClr val="000000"/>
                </a:solidFill>
                <a:cs typeface="Times New Roman" pitchFamily="18" charset="0"/>
              </a:rPr>
              <a:t>Typical event signature for ground surface Liquid </a:t>
            </a:r>
            <a:r>
              <a:rPr kumimoji="1" lang="en-US" altLang="ja-JP" b="1" u="sng" dirty="0" err="1" smtClean="0">
                <a:solidFill>
                  <a:srgbClr val="000000"/>
                </a:solidFill>
                <a:cs typeface="Times New Roman" pitchFamily="18" charset="0"/>
              </a:rPr>
              <a:t>Ar</a:t>
            </a:r>
            <a:r>
              <a:rPr kumimoji="1" lang="en-US" altLang="ja-JP" b="1" u="sng" dirty="0" smtClean="0">
                <a:solidFill>
                  <a:srgbClr val="000000"/>
                </a:solidFill>
                <a:cs typeface="Times New Roman" pitchFamily="18" charset="0"/>
              </a:rPr>
              <a:t> TPC operation</a:t>
            </a:r>
            <a:endParaRPr kumimoji="1" lang="en-US" altLang="ja-JP" b="1" u="sng" dirty="0">
              <a:solidFill>
                <a:srgbClr val="000000"/>
              </a:solidFill>
              <a:cs typeface="Times New Roman" pitchFamily="18" charset="0"/>
            </a:endParaRPr>
          </a:p>
        </p:txBody>
      </p:sp>
    </p:spTree>
    <p:extLst>
      <p:ext uri="{BB962C8B-B14F-4D97-AF65-F5344CB8AC3E}">
        <p14:creationId xmlns:p14="http://schemas.microsoft.com/office/powerpoint/2010/main" val="2916804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1520" y="1484784"/>
            <a:ext cx="6546875" cy="5270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251520" y="332656"/>
            <a:ext cx="8712968" cy="1077218"/>
          </a:xfrm>
          <a:prstGeom prst="rect">
            <a:avLst/>
          </a:prstGeom>
          <a:noFill/>
        </p:spPr>
        <p:txBody>
          <a:bodyPr wrap="square" rtlCol="0">
            <a:spAutoFit/>
          </a:bodyPr>
          <a:lstStyle/>
          <a:p>
            <a:pPr marL="285750" indent="-285750">
              <a:buFont typeface="Wingdings"/>
              <a:buChar char="à"/>
            </a:pPr>
            <a:r>
              <a:rPr lang="en-US" sz="1600" dirty="0" smtClean="0">
                <a:solidFill>
                  <a:prstClr val="black"/>
                </a:solidFill>
                <a:latin typeface="Arial" panose="020B0604020202020204" pitchFamily="34" charset="0"/>
                <a:cs typeface="Arial" panose="020B0604020202020204" pitchFamily="34" charset="0"/>
                <a:sym typeface="Wingdings" panose="05000000000000000000" pitchFamily="2" charset="2"/>
              </a:rPr>
              <a:t>During spills it is needed a continuous digitization </a:t>
            </a:r>
            <a:r>
              <a:rPr lang="en-US" sz="1600" dirty="0">
                <a:solidFill>
                  <a:prstClr val="black"/>
                </a:solidFill>
                <a:latin typeface="Arial" panose="020B0604020202020204" pitchFamily="34" charset="0"/>
                <a:cs typeface="Arial" panose="020B0604020202020204" pitchFamily="34" charset="0"/>
                <a:sym typeface="Wingdings" panose="05000000000000000000" pitchFamily="2" charset="2"/>
              </a:rPr>
              <a:t>of the light in </a:t>
            </a:r>
            <a:r>
              <a:rPr lang="en-US" sz="1600" dirty="0" smtClean="0">
                <a:solidFill>
                  <a:prstClr val="black"/>
                </a:solidFill>
                <a:latin typeface="Arial" panose="020B0604020202020204" pitchFamily="34" charset="0"/>
                <a:cs typeface="Arial" panose="020B0604020202020204" pitchFamily="34" charset="0"/>
                <a:sym typeface="Wingdings" panose="05000000000000000000" pitchFamily="2" charset="2"/>
              </a:rPr>
              <a:t>the +-4 </a:t>
            </a:r>
            <a:r>
              <a:rPr lang="en-US" sz="1600" dirty="0" err="1" smtClean="0">
                <a:solidFill>
                  <a:prstClr val="black"/>
                </a:solidFill>
                <a:latin typeface="Arial" panose="020B0604020202020204" pitchFamily="34" charset="0"/>
                <a:cs typeface="Arial" panose="020B0604020202020204" pitchFamily="34" charset="0"/>
                <a:sym typeface="Wingdings" panose="05000000000000000000" pitchFamily="2" charset="2"/>
              </a:rPr>
              <a:t>ms</a:t>
            </a:r>
            <a:r>
              <a:rPr lang="en-US" sz="1600" dirty="0" smtClean="0">
                <a:solidFill>
                  <a:prstClr val="black"/>
                </a:solidFill>
                <a:latin typeface="Arial" panose="020B0604020202020204" pitchFamily="34" charset="0"/>
                <a:cs typeface="Arial" panose="020B0604020202020204" pitchFamily="34" charset="0"/>
                <a:sym typeface="Wingdings" panose="05000000000000000000" pitchFamily="2" charset="2"/>
              </a:rPr>
              <a:t> around the trigger time</a:t>
            </a:r>
            <a:r>
              <a:rPr lang="en-US" sz="1600"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1600" dirty="0" smtClean="0">
                <a:solidFill>
                  <a:prstClr val="black"/>
                </a:solidFill>
                <a:latin typeface="Arial" panose="020B0604020202020204" pitchFamily="34" charset="0"/>
                <a:cs typeface="Arial" panose="020B0604020202020204" pitchFamily="34" charset="0"/>
                <a:sym typeface="Wingdings" panose="05000000000000000000" pitchFamily="2" charset="2"/>
              </a:rPr>
              <a:t>(the light signal is instantaneous and keeps memory of the real arrival time of the </a:t>
            </a:r>
            <a:r>
              <a:rPr lang="en-US" sz="1600" dirty="0" err="1" smtClean="0">
                <a:solidFill>
                  <a:prstClr val="black"/>
                </a:solidFill>
                <a:latin typeface="Arial" panose="020B0604020202020204" pitchFamily="34" charset="0"/>
                <a:cs typeface="Arial" panose="020B0604020202020204" pitchFamily="34" charset="0"/>
                <a:sym typeface="Wingdings" panose="05000000000000000000" pitchFamily="2" charset="2"/>
              </a:rPr>
              <a:t>cosmics</a:t>
            </a:r>
            <a:r>
              <a:rPr lang="en-US" sz="1600" dirty="0" smtClean="0">
                <a:solidFill>
                  <a:prstClr val="black"/>
                </a:solidFill>
                <a:latin typeface="Arial" panose="020B0604020202020204" pitchFamily="34" charset="0"/>
                <a:cs typeface="Arial" panose="020B0604020202020204" pitchFamily="34" charset="0"/>
                <a:sym typeface="Wingdings" panose="05000000000000000000" pitchFamily="2" charset="2"/>
              </a:rPr>
              <a:t>)</a:t>
            </a:r>
          </a:p>
          <a:p>
            <a:r>
              <a:rPr lang="en-US" sz="1600" dirty="0" smtClean="0">
                <a:solidFill>
                  <a:prstClr val="black"/>
                </a:solidFill>
                <a:latin typeface="Arial" panose="020B0604020202020204" pitchFamily="34" charset="0"/>
                <a:cs typeface="Arial" panose="020B0604020202020204" pitchFamily="34" charset="0"/>
                <a:sym typeface="Wingdings" panose="05000000000000000000" pitchFamily="2" charset="2"/>
              </a:rPr>
              <a:t> Sampling can be coarse up to 400 ns just to correlate to charge readout</a:t>
            </a:r>
            <a:endParaRPr lang="en-US" sz="1600" dirty="0">
              <a:solidFill>
                <a:prstClr val="black"/>
              </a:solidFill>
              <a:latin typeface="Arial" panose="020B0604020202020204" pitchFamily="34" charset="0"/>
              <a:cs typeface="Arial" panose="020B0604020202020204" pitchFamily="34" charset="0"/>
            </a:endParaRPr>
          </a:p>
        </p:txBody>
      </p:sp>
      <p:sp>
        <p:nvSpPr>
          <p:cNvPr id="3" name="ZoneTexte 2"/>
          <p:cNvSpPr txBox="1"/>
          <p:nvPr/>
        </p:nvSpPr>
        <p:spPr>
          <a:xfrm>
            <a:off x="5940152" y="3356992"/>
            <a:ext cx="2664296" cy="1077218"/>
          </a:xfrm>
          <a:prstGeom prst="rect">
            <a:avLst/>
          </a:prstGeom>
          <a:noFill/>
        </p:spPr>
        <p:txBody>
          <a:bodyPr wrap="square" rtlCol="0">
            <a:spAutoFit/>
          </a:bodyPr>
          <a:lstStyle/>
          <a:p>
            <a:r>
              <a:rPr lang="en-US" sz="1600" dirty="0" smtClean="0">
                <a:solidFill>
                  <a:prstClr val="black"/>
                </a:solidFill>
                <a:latin typeface="Arial" panose="020B0604020202020204" pitchFamily="34" charset="0"/>
                <a:cs typeface="Arial" panose="020B0604020202020204" pitchFamily="34" charset="0"/>
                <a:sym typeface="Wingdings" panose="05000000000000000000" pitchFamily="2" charset="2"/>
              </a:rPr>
              <a:t> Sum 16 samples at 40MHz to get an effective 2.5 MHz sampling like for the charge readout</a:t>
            </a:r>
            <a:endParaRPr lang="en-US" sz="1600" dirty="0">
              <a:solidFill>
                <a:prstClr val="black"/>
              </a:solidFill>
              <a:latin typeface="Arial" panose="020B0604020202020204" pitchFamily="34" charset="0"/>
              <a:cs typeface="Arial" panose="020B0604020202020204" pitchFamily="34" charset="0"/>
            </a:endParaRPr>
          </a:p>
        </p:txBody>
      </p:sp>
      <p:sp>
        <p:nvSpPr>
          <p:cNvPr id="5" name="ZoneTexte 4"/>
          <p:cNvSpPr txBox="1"/>
          <p:nvPr/>
        </p:nvSpPr>
        <p:spPr>
          <a:xfrm>
            <a:off x="5940153" y="4797152"/>
            <a:ext cx="3096344" cy="1815882"/>
          </a:xfrm>
          <a:prstGeom prst="rect">
            <a:avLst/>
          </a:prstGeom>
          <a:noFill/>
        </p:spPr>
        <p:txBody>
          <a:bodyPr wrap="square" rtlCol="0">
            <a:spAutoFit/>
          </a:bodyPr>
          <a:lstStyle/>
          <a:p>
            <a:r>
              <a:rPr lang="en-US" sz="1600" dirty="0" smtClean="0">
                <a:solidFill>
                  <a:prstClr val="black"/>
                </a:solidFill>
                <a:latin typeface="Arial" panose="020B0604020202020204" pitchFamily="34" charset="0"/>
                <a:cs typeface="Arial" panose="020B0604020202020204" pitchFamily="34" charset="0"/>
              </a:rPr>
              <a:t>The LRO card has to know spill/out of spill</a:t>
            </a:r>
          </a:p>
          <a:p>
            <a:r>
              <a:rPr lang="en-US" sz="1600" dirty="0" smtClean="0">
                <a:solidFill>
                  <a:prstClr val="black"/>
                </a:solidFill>
                <a:latin typeface="Arial" panose="020B0604020202020204" pitchFamily="34" charset="0"/>
                <a:cs typeface="Arial" panose="020B0604020202020204" pitchFamily="34" charset="0"/>
              </a:rPr>
              <a:t>Out of spill it can define self-triggering light triggers when “n” PMTs are over a certain threshold and transmit its</a:t>
            </a:r>
          </a:p>
          <a:p>
            <a:r>
              <a:rPr lang="en-US" sz="1600" dirty="0" smtClean="0">
                <a:solidFill>
                  <a:prstClr val="black"/>
                </a:solidFill>
                <a:latin typeface="Arial" panose="020B0604020202020204" pitchFamily="34" charset="0"/>
                <a:cs typeface="Arial" panose="020B0604020202020204" pitchFamily="34" charset="0"/>
              </a:rPr>
              <a:t> time-stamp over the WR</a:t>
            </a:r>
            <a:endParaRPr lang="en-US" sz="1600" dirty="0">
              <a:solidFill>
                <a:prstClr val="black"/>
              </a:solidFill>
              <a:latin typeface="Arial" panose="020B0604020202020204" pitchFamily="34" charset="0"/>
              <a:cs typeface="Arial" panose="020B0604020202020204" pitchFamily="34" charset="0"/>
            </a:endParaRPr>
          </a:p>
        </p:txBody>
      </p:sp>
      <p:sp>
        <p:nvSpPr>
          <p:cNvPr id="6" name="Espace réservé du numéro de diapositive 2"/>
          <p:cNvSpPr>
            <a:spLocks noGrp="1"/>
          </p:cNvSpPr>
          <p:nvPr>
            <p:ph type="sldNum" sz="quarter" idx="12"/>
          </p:nvPr>
        </p:nvSpPr>
        <p:spPr>
          <a:xfrm>
            <a:off x="6830888" y="6448251"/>
            <a:ext cx="2133600" cy="365125"/>
          </a:xfrm>
        </p:spPr>
        <p:txBody>
          <a:bodyPr/>
          <a:lstStyle/>
          <a:p>
            <a:fld id="{CF4668DC-857F-487D-BFFA-8C0CA5037977}" type="slidenum">
              <a:rPr lang="fr-BE" smtClean="0">
                <a:solidFill>
                  <a:prstClr val="black">
                    <a:tint val="75000"/>
                  </a:prstClr>
                </a:solidFill>
              </a:rPr>
              <a:pPr/>
              <a:t>14</a:t>
            </a:fld>
            <a:endParaRPr lang="fr-BE" dirty="0">
              <a:solidFill>
                <a:prstClr val="black">
                  <a:tint val="75000"/>
                </a:prstClr>
              </a:solidFill>
            </a:endParaRPr>
          </a:p>
        </p:txBody>
      </p:sp>
    </p:spTree>
    <p:extLst>
      <p:ext uri="{BB962C8B-B14F-4D97-AF65-F5344CB8AC3E}">
        <p14:creationId xmlns:p14="http://schemas.microsoft.com/office/powerpoint/2010/main" val="3207385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solidFill>
                  <a:srgbClr val="000000"/>
                </a:solidFill>
              </a:rPr>
              <a:pPr/>
              <a:t>15</a:t>
            </a:fld>
            <a:endParaRPr lang="fr-BE">
              <a:solidFill>
                <a:srgbClr val="000000"/>
              </a:solidFill>
            </a:endParaRPr>
          </a:p>
        </p:txBody>
      </p:sp>
      <p:sp>
        <p:nvSpPr>
          <p:cNvPr id="3" name="Espace réservé du numéro de diapositive 1"/>
          <p:cNvSpPr txBox="1">
            <a:spLocks/>
          </p:cNvSpPr>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4668DC-857F-487D-BFFA-8C0CA5037977}" type="slidenum">
              <a:rPr kumimoji="1" lang="fr-BE" smtClean="0">
                <a:solidFill>
                  <a:prstClr val="black">
                    <a:tint val="75000"/>
                  </a:prstClr>
                </a:solidFill>
              </a:rPr>
              <a:pPr/>
              <a:t>15</a:t>
            </a:fld>
            <a:endParaRPr kumimoji="1" lang="fr-BE">
              <a:solidFill>
                <a:prstClr val="black">
                  <a:tint val="75000"/>
                </a:prstClr>
              </a:solidFill>
            </a:endParaRPr>
          </a:p>
        </p:txBody>
      </p:sp>
      <p:sp>
        <p:nvSpPr>
          <p:cNvPr id="4" name="ZoneTexte 3"/>
          <p:cNvSpPr txBox="1"/>
          <p:nvPr/>
        </p:nvSpPr>
        <p:spPr>
          <a:xfrm>
            <a:off x="-43625" y="-27384"/>
            <a:ext cx="3296736" cy="646331"/>
          </a:xfrm>
          <a:prstGeom prst="rect">
            <a:avLst/>
          </a:prstGeom>
          <a:noFill/>
        </p:spPr>
        <p:txBody>
          <a:bodyPr wrap="none" rtlCol="0">
            <a:spAutoFit/>
          </a:bodyPr>
          <a:lstStyle/>
          <a:p>
            <a:r>
              <a:rPr kumimoji="1" lang="fr-FR" b="1" u="sng" dirty="0" smtClean="0">
                <a:solidFill>
                  <a:prstClr val="black"/>
                </a:solidFill>
              </a:rPr>
              <a:t>DAQ timing-trigger </a:t>
            </a:r>
            <a:r>
              <a:rPr kumimoji="1" lang="en-US" b="1" u="sng" dirty="0" smtClean="0">
                <a:solidFill>
                  <a:prstClr val="black"/>
                </a:solidFill>
              </a:rPr>
              <a:t>integration</a:t>
            </a:r>
          </a:p>
          <a:p>
            <a:endParaRPr kumimoji="1" lang="fr-FR" dirty="0">
              <a:solidFill>
                <a:prstClr val="black"/>
              </a:solidFill>
            </a:endParaRP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1520" y="1988840"/>
            <a:ext cx="920193" cy="796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47551" y="1988840"/>
            <a:ext cx="920193" cy="796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24015" y="1988840"/>
            <a:ext cx="920193" cy="796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a:off x="179512" y="1628800"/>
            <a:ext cx="601447" cy="369332"/>
          </a:xfrm>
          <a:prstGeom prst="rect">
            <a:avLst/>
          </a:prstGeom>
          <a:noFill/>
        </p:spPr>
        <p:txBody>
          <a:bodyPr wrap="none" rtlCol="0">
            <a:spAutoFit/>
          </a:bodyPr>
          <a:lstStyle/>
          <a:p>
            <a:r>
              <a:rPr kumimoji="1" lang="fr-FR" dirty="0" smtClean="0">
                <a:solidFill>
                  <a:prstClr val="black"/>
                </a:solidFill>
              </a:rPr>
              <a:t>CC 1</a:t>
            </a:r>
            <a:endParaRPr kumimoji="1" lang="en-US" dirty="0">
              <a:solidFill>
                <a:prstClr val="black"/>
              </a:solidFill>
            </a:endParaRPr>
          </a:p>
        </p:txBody>
      </p:sp>
      <p:sp>
        <p:nvSpPr>
          <p:cNvPr id="9" name="ZoneTexte 8"/>
          <p:cNvSpPr txBox="1"/>
          <p:nvPr/>
        </p:nvSpPr>
        <p:spPr>
          <a:xfrm>
            <a:off x="1331640" y="1628800"/>
            <a:ext cx="601447" cy="369332"/>
          </a:xfrm>
          <a:prstGeom prst="rect">
            <a:avLst/>
          </a:prstGeom>
          <a:noFill/>
        </p:spPr>
        <p:txBody>
          <a:bodyPr wrap="none" rtlCol="0">
            <a:spAutoFit/>
          </a:bodyPr>
          <a:lstStyle/>
          <a:p>
            <a:r>
              <a:rPr kumimoji="1" lang="fr-FR" dirty="0" smtClean="0">
                <a:solidFill>
                  <a:prstClr val="black"/>
                </a:solidFill>
              </a:rPr>
              <a:t>CC 2</a:t>
            </a:r>
            <a:endParaRPr kumimoji="1" lang="en-US" dirty="0">
              <a:solidFill>
                <a:prstClr val="black"/>
              </a:solidFill>
            </a:endParaRPr>
          </a:p>
        </p:txBody>
      </p:sp>
      <p:sp>
        <p:nvSpPr>
          <p:cNvPr id="10" name="ZoneTexte 9"/>
          <p:cNvSpPr txBox="1"/>
          <p:nvPr/>
        </p:nvSpPr>
        <p:spPr>
          <a:xfrm>
            <a:off x="5797750" y="1556792"/>
            <a:ext cx="718466" cy="369332"/>
          </a:xfrm>
          <a:prstGeom prst="rect">
            <a:avLst/>
          </a:prstGeom>
          <a:noFill/>
        </p:spPr>
        <p:txBody>
          <a:bodyPr wrap="none" rtlCol="0">
            <a:spAutoFit/>
          </a:bodyPr>
          <a:lstStyle/>
          <a:p>
            <a:r>
              <a:rPr kumimoji="1" lang="fr-FR" dirty="0" smtClean="0">
                <a:solidFill>
                  <a:prstClr val="black"/>
                </a:solidFill>
              </a:rPr>
              <a:t>CC 12</a:t>
            </a:r>
            <a:endParaRPr kumimoji="1" lang="en-US" dirty="0">
              <a:solidFill>
                <a:prstClr val="black"/>
              </a:solidFill>
            </a:endParaRPr>
          </a:p>
        </p:txBody>
      </p:sp>
      <p:pic>
        <p:nvPicPr>
          <p:cNvPr id="11"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08191" y="2060848"/>
            <a:ext cx="920193" cy="796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ZoneTexte 11"/>
          <p:cNvSpPr txBox="1"/>
          <p:nvPr/>
        </p:nvSpPr>
        <p:spPr>
          <a:xfrm>
            <a:off x="7236296" y="1556792"/>
            <a:ext cx="676788" cy="369332"/>
          </a:xfrm>
          <a:prstGeom prst="rect">
            <a:avLst/>
          </a:prstGeom>
          <a:noFill/>
        </p:spPr>
        <p:txBody>
          <a:bodyPr wrap="none" rtlCol="0">
            <a:spAutoFit/>
          </a:bodyPr>
          <a:lstStyle/>
          <a:p>
            <a:r>
              <a:rPr kumimoji="1" lang="fr-FR" dirty="0" smtClean="0">
                <a:solidFill>
                  <a:prstClr val="black"/>
                </a:solidFill>
              </a:rPr>
              <a:t>PMC </a:t>
            </a:r>
            <a:endParaRPr kumimoji="1" lang="en-US" dirty="0">
              <a:solidFill>
                <a:prstClr val="black"/>
              </a:solidFill>
            </a:endParaRPr>
          </a:p>
        </p:txBody>
      </p:sp>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8" y="5260429"/>
            <a:ext cx="158115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90850" y="5229200"/>
            <a:ext cx="158115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395536" y="4293096"/>
            <a:ext cx="2345448" cy="2448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prstClr val="white"/>
              </a:solidFill>
            </a:endParaRPr>
          </a:p>
        </p:txBody>
      </p:sp>
      <p:cxnSp>
        <p:nvCxnSpPr>
          <p:cNvPr id="16" name="Connecteur droit 15"/>
          <p:cNvCxnSpPr/>
          <p:nvPr/>
        </p:nvCxnSpPr>
        <p:spPr>
          <a:xfrm flipH="1" flipV="1">
            <a:off x="539552" y="2785517"/>
            <a:ext cx="632161" cy="2443683"/>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flipV="1">
            <a:off x="1303038" y="2857525"/>
            <a:ext cx="460650" cy="2371676"/>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V="1">
            <a:off x="1347551" y="2780928"/>
            <a:ext cx="1856297" cy="2448272"/>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3034449" y="1619508"/>
            <a:ext cx="601447" cy="369332"/>
          </a:xfrm>
          <a:prstGeom prst="rect">
            <a:avLst/>
          </a:prstGeom>
          <a:noFill/>
        </p:spPr>
        <p:txBody>
          <a:bodyPr wrap="none" rtlCol="0">
            <a:spAutoFit/>
          </a:bodyPr>
          <a:lstStyle/>
          <a:p>
            <a:r>
              <a:rPr kumimoji="1" lang="fr-FR" dirty="0" smtClean="0">
                <a:solidFill>
                  <a:prstClr val="black"/>
                </a:solidFill>
              </a:rPr>
              <a:t>CC 6</a:t>
            </a:r>
            <a:endParaRPr kumimoji="1" lang="en-US" dirty="0">
              <a:solidFill>
                <a:prstClr val="black"/>
              </a:solidFill>
            </a:endParaRPr>
          </a:p>
        </p:txBody>
      </p:sp>
      <p:cxnSp>
        <p:nvCxnSpPr>
          <p:cNvPr id="20" name="Connecteur droit 19"/>
          <p:cNvCxnSpPr>
            <a:endCxn id="7" idx="2"/>
          </p:cNvCxnSpPr>
          <p:nvPr/>
        </p:nvCxnSpPr>
        <p:spPr>
          <a:xfrm flipV="1">
            <a:off x="3335172" y="2785517"/>
            <a:ext cx="2648940" cy="2443683"/>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V="1">
            <a:off x="3203848" y="2785518"/>
            <a:ext cx="936104" cy="2474911"/>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31727" y="1988840"/>
            <a:ext cx="920193" cy="796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95823" y="1988840"/>
            <a:ext cx="920193" cy="796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ZoneTexte 23"/>
          <p:cNvSpPr txBox="1"/>
          <p:nvPr/>
        </p:nvSpPr>
        <p:spPr>
          <a:xfrm>
            <a:off x="3923928" y="1628800"/>
            <a:ext cx="601447" cy="369332"/>
          </a:xfrm>
          <a:prstGeom prst="rect">
            <a:avLst/>
          </a:prstGeom>
          <a:noFill/>
        </p:spPr>
        <p:txBody>
          <a:bodyPr wrap="none" rtlCol="0">
            <a:spAutoFit/>
          </a:bodyPr>
          <a:lstStyle/>
          <a:p>
            <a:r>
              <a:rPr kumimoji="1" lang="fr-FR" dirty="0" smtClean="0">
                <a:solidFill>
                  <a:prstClr val="black"/>
                </a:solidFill>
              </a:rPr>
              <a:t>CC 7</a:t>
            </a:r>
            <a:endParaRPr kumimoji="1" lang="en-US" dirty="0">
              <a:solidFill>
                <a:prstClr val="black"/>
              </a:solidFill>
            </a:endParaRPr>
          </a:p>
        </p:txBody>
      </p:sp>
      <p:cxnSp>
        <p:nvCxnSpPr>
          <p:cNvPr id="25" name="Connecteur droit 24"/>
          <p:cNvCxnSpPr/>
          <p:nvPr/>
        </p:nvCxnSpPr>
        <p:spPr>
          <a:xfrm flipV="1">
            <a:off x="3635896" y="2852937"/>
            <a:ext cx="3744416" cy="2376263"/>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251520" y="4725144"/>
            <a:ext cx="2489464" cy="369332"/>
          </a:xfrm>
          <a:prstGeom prst="rect">
            <a:avLst/>
          </a:prstGeom>
          <a:noFill/>
        </p:spPr>
        <p:txBody>
          <a:bodyPr wrap="none" rtlCol="0">
            <a:spAutoFit/>
          </a:bodyPr>
          <a:lstStyle/>
          <a:p>
            <a:r>
              <a:rPr kumimoji="1" lang="fr-FR" dirty="0" smtClean="0">
                <a:solidFill>
                  <a:prstClr val="black"/>
                </a:solidFill>
              </a:rPr>
              <a:t>6 10 </a:t>
            </a:r>
            <a:r>
              <a:rPr kumimoji="1" lang="fr-FR" dirty="0" err="1" smtClean="0">
                <a:solidFill>
                  <a:prstClr val="black"/>
                </a:solidFill>
              </a:rPr>
              <a:t>GbE</a:t>
            </a:r>
            <a:r>
              <a:rPr kumimoji="1" lang="fr-FR" dirty="0" smtClean="0">
                <a:solidFill>
                  <a:prstClr val="black"/>
                </a:solidFill>
              </a:rPr>
              <a:t> links + 2 </a:t>
            </a:r>
            <a:r>
              <a:rPr kumimoji="1" lang="fr-FR" dirty="0" err="1" smtClean="0">
                <a:solidFill>
                  <a:prstClr val="black"/>
                </a:solidFill>
              </a:rPr>
              <a:t>spares</a:t>
            </a:r>
            <a:endParaRPr kumimoji="1" lang="en-US" dirty="0">
              <a:solidFill>
                <a:prstClr val="black"/>
              </a:solidFill>
            </a:endParaRPr>
          </a:p>
        </p:txBody>
      </p:sp>
      <p:sp>
        <p:nvSpPr>
          <p:cNvPr id="27" name="ZoneTexte 26"/>
          <p:cNvSpPr txBox="1"/>
          <p:nvPr/>
        </p:nvSpPr>
        <p:spPr>
          <a:xfrm>
            <a:off x="971600" y="6237312"/>
            <a:ext cx="1607043" cy="369332"/>
          </a:xfrm>
          <a:prstGeom prst="rect">
            <a:avLst/>
          </a:prstGeom>
          <a:noFill/>
        </p:spPr>
        <p:txBody>
          <a:bodyPr wrap="none" rtlCol="0">
            <a:spAutoFit/>
          </a:bodyPr>
          <a:lstStyle/>
          <a:p>
            <a:r>
              <a:rPr kumimoji="1" lang="fr-FR" dirty="0" err="1" smtClean="0">
                <a:solidFill>
                  <a:prstClr val="black"/>
                </a:solidFill>
              </a:rPr>
              <a:t>Bittware</a:t>
            </a:r>
            <a:r>
              <a:rPr kumimoji="1" lang="fr-FR" dirty="0" smtClean="0">
                <a:solidFill>
                  <a:prstClr val="black"/>
                </a:solidFill>
              </a:rPr>
              <a:t> </a:t>
            </a:r>
            <a:r>
              <a:rPr kumimoji="1" lang="fr-FR" dirty="0" err="1" smtClean="0">
                <a:solidFill>
                  <a:prstClr val="black"/>
                </a:solidFill>
              </a:rPr>
              <a:t>card</a:t>
            </a:r>
            <a:r>
              <a:rPr kumimoji="1" lang="fr-FR" dirty="0" smtClean="0">
                <a:solidFill>
                  <a:prstClr val="black"/>
                </a:solidFill>
              </a:rPr>
              <a:t> 1</a:t>
            </a:r>
            <a:endParaRPr kumimoji="1" lang="en-US" dirty="0">
              <a:solidFill>
                <a:prstClr val="black"/>
              </a:solidFill>
            </a:endParaRPr>
          </a:p>
        </p:txBody>
      </p:sp>
      <p:sp>
        <p:nvSpPr>
          <p:cNvPr id="28" name="ZoneTexte 27"/>
          <p:cNvSpPr txBox="1"/>
          <p:nvPr/>
        </p:nvSpPr>
        <p:spPr>
          <a:xfrm>
            <a:off x="2915816" y="6237312"/>
            <a:ext cx="1607043" cy="369332"/>
          </a:xfrm>
          <a:prstGeom prst="rect">
            <a:avLst/>
          </a:prstGeom>
          <a:noFill/>
        </p:spPr>
        <p:txBody>
          <a:bodyPr wrap="none" rtlCol="0">
            <a:spAutoFit/>
          </a:bodyPr>
          <a:lstStyle/>
          <a:p>
            <a:r>
              <a:rPr kumimoji="1" lang="fr-FR" dirty="0" err="1" smtClean="0">
                <a:solidFill>
                  <a:prstClr val="black"/>
                </a:solidFill>
              </a:rPr>
              <a:t>Bittware</a:t>
            </a:r>
            <a:r>
              <a:rPr kumimoji="1" lang="fr-FR" dirty="0" smtClean="0">
                <a:solidFill>
                  <a:prstClr val="black"/>
                </a:solidFill>
              </a:rPr>
              <a:t> </a:t>
            </a:r>
            <a:r>
              <a:rPr kumimoji="1" lang="fr-FR" dirty="0" err="1" smtClean="0">
                <a:solidFill>
                  <a:prstClr val="black"/>
                </a:solidFill>
              </a:rPr>
              <a:t>card</a:t>
            </a:r>
            <a:r>
              <a:rPr kumimoji="1" lang="fr-FR" dirty="0" smtClean="0">
                <a:solidFill>
                  <a:prstClr val="black"/>
                </a:solidFill>
              </a:rPr>
              <a:t> 2</a:t>
            </a:r>
            <a:endParaRPr kumimoji="1" lang="en-US" dirty="0">
              <a:solidFill>
                <a:prstClr val="black"/>
              </a:solidFill>
            </a:endParaRPr>
          </a:p>
        </p:txBody>
      </p:sp>
      <p:sp>
        <p:nvSpPr>
          <p:cNvPr id="29" name="ZoneTexte 28"/>
          <p:cNvSpPr txBox="1"/>
          <p:nvPr/>
        </p:nvSpPr>
        <p:spPr>
          <a:xfrm>
            <a:off x="3018640" y="4725144"/>
            <a:ext cx="2489464" cy="369332"/>
          </a:xfrm>
          <a:prstGeom prst="rect">
            <a:avLst/>
          </a:prstGeom>
          <a:noFill/>
        </p:spPr>
        <p:txBody>
          <a:bodyPr wrap="none" rtlCol="0">
            <a:spAutoFit/>
          </a:bodyPr>
          <a:lstStyle/>
          <a:p>
            <a:r>
              <a:rPr kumimoji="1" lang="fr-FR" dirty="0">
                <a:solidFill>
                  <a:prstClr val="black"/>
                </a:solidFill>
              </a:rPr>
              <a:t>7</a:t>
            </a:r>
            <a:r>
              <a:rPr kumimoji="1" lang="fr-FR" dirty="0" smtClean="0">
                <a:solidFill>
                  <a:prstClr val="black"/>
                </a:solidFill>
              </a:rPr>
              <a:t> 10 </a:t>
            </a:r>
            <a:r>
              <a:rPr kumimoji="1" lang="fr-FR" dirty="0" err="1" smtClean="0">
                <a:solidFill>
                  <a:prstClr val="black"/>
                </a:solidFill>
              </a:rPr>
              <a:t>GbE</a:t>
            </a:r>
            <a:r>
              <a:rPr kumimoji="1" lang="fr-FR" dirty="0" smtClean="0">
                <a:solidFill>
                  <a:prstClr val="black"/>
                </a:solidFill>
              </a:rPr>
              <a:t> links + 1 </a:t>
            </a:r>
            <a:r>
              <a:rPr kumimoji="1" lang="fr-FR" dirty="0" err="1" smtClean="0">
                <a:solidFill>
                  <a:prstClr val="black"/>
                </a:solidFill>
              </a:rPr>
              <a:t>spares</a:t>
            </a:r>
            <a:endParaRPr kumimoji="1" lang="en-US" dirty="0">
              <a:solidFill>
                <a:prstClr val="black"/>
              </a:solidFill>
            </a:endParaRPr>
          </a:p>
        </p:txBody>
      </p:sp>
      <p:pic>
        <p:nvPicPr>
          <p:cNvPr id="3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7824" y="332656"/>
            <a:ext cx="244792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ZoneTexte 30"/>
          <p:cNvSpPr txBox="1"/>
          <p:nvPr/>
        </p:nvSpPr>
        <p:spPr>
          <a:xfrm>
            <a:off x="3419872" y="-27384"/>
            <a:ext cx="1518429" cy="369332"/>
          </a:xfrm>
          <a:prstGeom prst="rect">
            <a:avLst/>
          </a:prstGeom>
          <a:noFill/>
        </p:spPr>
        <p:txBody>
          <a:bodyPr wrap="none" rtlCol="0">
            <a:spAutoFit/>
          </a:bodyPr>
          <a:lstStyle/>
          <a:p>
            <a:r>
              <a:rPr kumimoji="1" lang="fr-FR" dirty="0" err="1" smtClean="0">
                <a:solidFill>
                  <a:prstClr val="black"/>
                </a:solidFill>
              </a:rPr>
              <a:t>Meinberg</a:t>
            </a:r>
            <a:r>
              <a:rPr kumimoji="1" lang="fr-FR" dirty="0" smtClean="0">
                <a:solidFill>
                  <a:prstClr val="black"/>
                </a:solidFill>
              </a:rPr>
              <a:t> GPS</a:t>
            </a:r>
            <a:endParaRPr kumimoji="1" lang="en-US" dirty="0">
              <a:solidFill>
                <a:prstClr val="black"/>
              </a:solidFill>
            </a:endParaRPr>
          </a:p>
        </p:txBody>
      </p:sp>
      <p:sp>
        <p:nvSpPr>
          <p:cNvPr id="32" name="Rectangle 31"/>
          <p:cNvSpPr/>
          <p:nvPr/>
        </p:nvSpPr>
        <p:spPr>
          <a:xfrm>
            <a:off x="6228184" y="295781"/>
            <a:ext cx="1872208" cy="769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fr-FR" dirty="0" smtClean="0">
                <a:solidFill>
                  <a:prstClr val="white"/>
                </a:solidFill>
              </a:rPr>
              <a:t>White Rabbit </a:t>
            </a:r>
            <a:r>
              <a:rPr kumimoji="1" lang="fr-FR" dirty="0" err="1" smtClean="0">
                <a:solidFill>
                  <a:prstClr val="white"/>
                </a:solidFill>
              </a:rPr>
              <a:t>GrandMaster</a:t>
            </a:r>
            <a:endParaRPr kumimoji="1" lang="fr-FR" dirty="0" smtClean="0">
              <a:solidFill>
                <a:prstClr val="white"/>
              </a:solidFill>
            </a:endParaRPr>
          </a:p>
          <a:p>
            <a:pPr algn="ctr"/>
            <a:r>
              <a:rPr kumimoji="1" lang="fr-FR" dirty="0" smtClean="0">
                <a:solidFill>
                  <a:prstClr val="white"/>
                </a:solidFill>
              </a:rPr>
              <a:t>switch</a:t>
            </a:r>
          </a:p>
        </p:txBody>
      </p:sp>
      <p:cxnSp>
        <p:nvCxnSpPr>
          <p:cNvPr id="33" name="Connecteur droit 32"/>
          <p:cNvCxnSpPr>
            <a:endCxn id="34" idx="0"/>
          </p:cNvCxnSpPr>
          <p:nvPr/>
        </p:nvCxnSpPr>
        <p:spPr>
          <a:xfrm flipH="1">
            <a:off x="878492" y="733346"/>
            <a:ext cx="5349692" cy="588838"/>
          </a:xfrm>
          <a:prstGeom prst="line">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855632" y="1322184"/>
            <a:ext cx="45719" cy="4506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prstClr val="white"/>
              </a:solidFill>
            </a:endParaRPr>
          </a:p>
        </p:txBody>
      </p:sp>
      <p:sp>
        <p:nvSpPr>
          <p:cNvPr id="35" name="ZoneTexte 34"/>
          <p:cNvSpPr txBox="1"/>
          <p:nvPr/>
        </p:nvSpPr>
        <p:spPr>
          <a:xfrm>
            <a:off x="179512" y="980728"/>
            <a:ext cx="1531188" cy="246221"/>
          </a:xfrm>
          <a:prstGeom prst="rect">
            <a:avLst/>
          </a:prstGeom>
          <a:noFill/>
        </p:spPr>
        <p:txBody>
          <a:bodyPr wrap="none" rtlCol="0">
            <a:spAutoFit/>
          </a:bodyPr>
          <a:lstStyle/>
          <a:p>
            <a:r>
              <a:rPr kumimoji="1" lang="fr-FR" sz="1000" dirty="0" smtClean="0">
                <a:solidFill>
                  <a:prstClr val="black"/>
                </a:solidFill>
              </a:rPr>
              <a:t>WR slave MCH mezzanine</a:t>
            </a:r>
            <a:endParaRPr kumimoji="1" lang="en-US" sz="1000" dirty="0">
              <a:solidFill>
                <a:prstClr val="black"/>
              </a:solidFill>
            </a:endParaRPr>
          </a:p>
        </p:txBody>
      </p:sp>
      <p:sp>
        <p:nvSpPr>
          <p:cNvPr id="36" name="Rectangle 35"/>
          <p:cNvSpPr/>
          <p:nvPr/>
        </p:nvSpPr>
        <p:spPr>
          <a:xfrm>
            <a:off x="2006001" y="1505942"/>
            <a:ext cx="45719" cy="4506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prstClr val="white"/>
              </a:solidFill>
            </a:endParaRPr>
          </a:p>
        </p:txBody>
      </p:sp>
      <p:cxnSp>
        <p:nvCxnSpPr>
          <p:cNvPr id="37" name="Connecteur droit 36"/>
          <p:cNvCxnSpPr/>
          <p:nvPr/>
        </p:nvCxnSpPr>
        <p:spPr>
          <a:xfrm flipH="1">
            <a:off x="2051720" y="764704"/>
            <a:ext cx="4176464" cy="741238"/>
          </a:xfrm>
          <a:prstGeom prst="line">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3590177" y="1538208"/>
            <a:ext cx="45719" cy="4506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prstClr val="white"/>
              </a:solidFill>
            </a:endParaRPr>
          </a:p>
        </p:txBody>
      </p:sp>
      <p:sp>
        <p:nvSpPr>
          <p:cNvPr id="39" name="Rectangle 38"/>
          <p:cNvSpPr/>
          <p:nvPr/>
        </p:nvSpPr>
        <p:spPr>
          <a:xfrm>
            <a:off x="4499992" y="1556792"/>
            <a:ext cx="45719" cy="4506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prstClr val="white"/>
              </a:solidFill>
            </a:endParaRPr>
          </a:p>
        </p:txBody>
      </p:sp>
      <p:sp>
        <p:nvSpPr>
          <p:cNvPr id="40" name="Rectangle 39"/>
          <p:cNvSpPr/>
          <p:nvPr/>
        </p:nvSpPr>
        <p:spPr>
          <a:xfrm>
            <a:off x="5822425" y="1484784"/>
            <a:ext cx="45719" cy="4506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prstClr val="white"/>
              </a:solidFill>
            </a:endParaRPr>
          </a:p>
        </p:txBody>
      </p:sp>
      <p:sp>
        <p:nvSpPr>
          <p:cNvPr id="41" name="Rectangle 40"/>
          <p:cNvSpPr/>
          <p:nvPr/>
        </p:nvSpPr>
        <p:spPr>
          <a:xfrm>
            <a:off x="7838649" y="1637184"/>
            <a:ext cx="45719" cy="4506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prstClr val="white"/>
              </a:solidFill>
            </a:endParaRPr>
          </a:p>
        </p:txBody>
      </p:sp>
      <p:cxnSp>
        <p:nvCxnSpPr>
          <p:cNvPr id="42" name="Connecteur droit 41"/>
          <p:cNvCxnSpPr/>
          <p:nvPr/>
        </p:nvCxnSpPr>
        <p:spPr>
          <a:xfrm flipH="1">
            <a:off x="3635896" y="764704"/>
            <a:ext cx="2592288" cy="741238"/>
          </a:xfrm>
          <a:prstGeom prst="line">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flipH="1">
            <a:off x="4499992" y="764704"/>
            <a:ext cx="1728192" cy="813246"/>
          </a:xfrm>
          <a:prstGeom prst="line">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flipH="1">
            <a:off x="5868144" y="764704"/>
            <a:ext cx="360040" cy="741238"/>
          </a:xfrm>
          <a:prstGeom prst="line">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Connecteur droit 44"/>
          <p:cNvCxnSpPr>
            <a:endCxn id="41" idx="0"/>
          </p:cNvCxnSpPr>
          <p:nvPr/>
        </p:nvCxnSpPr>
        <p:spPr>
          <a:xfrm>
            <a:off x="7568287" y="1065510"/>
            <a:ext cx="293222" cy="571674"/>
          </a:xfrm>
          <a:prstGeom prst="line">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7913084" y="1052736"/>
            <a:ext cx="423766" cy="436042"/>
          </a:xfrm>
          <a:prstGeom prst="line">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flipH="1">
            <a:off x="8028384" y="1484784"/>
            <a:ext cx="288032" cy="3425026"/>
          </a:xfrm>
          <a:prstGeom prst="line">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flipH="1">
            <a:off x="6916197" y="4887744"/>
            <a:ext cx="1112188" cy="527283"/>
          </a:xfrm>
          <a:prstGeom prst="line">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5724128" y="5229200"/>
            <a:ext cx="1192069" cy="11927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fr-FR" dirty="0" smtClean="0">
                <a:solidFill>
                  <a:prstClr val="white"/>
                </a:solidFill>
              </a:rPr>
              <a:t>WR slave trigger </a:t>
            </a:r>
            <a:r>
              <a:rPr kumimoji="1" lang="fr-FR" dirty="0" err="1" smtClean="0">
                <a:solidFill>
                  <a:prstClr val="white"/>
                </a:solidFill>
              </a:rPr>
              <a:t>board</a:t>
            </a:r>
            <a:endParaRPr kumimoji="1" lang="en-US" dirty="0">
              <a:solidFill>
                <a:prstClr val="white"/>
              </a:solidFill>
            </a:endParaRPr>
          </a:p>
        </p:txBody>
      </p:sp>
      <p:sp>
        <p:nvSpPr>
          <p:cNvPr id="50" name="ZoneTexte 49"/>
          <p:cNvSpPr txBox="1"/>
          <p:nvPr/>
        </p:nvSpPr>
        <p:spPr>
          <a:xfrm>
            <a:off x="7177504" y="5415027"/>
            <a:ext cx="471604" cy="246221"/>
          </a:xfrm>
          <a:prstGeom prst="rect">
            <a:avLst/>
          </a:prstGeom>
          <a:noFill/>
        </p:spPr>
        <p:txBody>
          <a:bodyPr wrap="none" rtlCol="0">
            <a:spAutoFit/>
          </a:bodyPr>
          <a:lstStyle/>
          <a:p>
            <a:r>
              <a:rPr kumimoji="1" lang="fr-FR" sz="1000" dirty="0" smtClean="0">
                <a:solidFill>
                  <a:prstClr val="black"/>
                </a:solidFill>
              </a:rPr>
              <a:t>Time </a:t>
            </a:r>
            <a:endParaRPr kumimoji="1" lang="en-US" sz="1000" dirty="0">
              <a:solidFill>
                <a:prstClr val="black"/>
              </a:solidFill>
            </a:endParaRPr>
          </a:p>
        </p:txBody>
      </p:sp>
      <p:cxnSp>
        <p:nvCxnSpPr>
          <p:cNvPr id="51" name="Connecteur droit 50"/>
          <p:cNvCxnSpPr/>
          <p:nvPr/>
        </p:nvCxnSpPr>
        <p:spPr>
          <a:xfrm>
            <a:off x="6948264" y="5589240"/>
            <a:ext cx="1800200" cy="103237"/>
          </a:xfrm>
          <a:prstGeom prst="line">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ZoneTexte 51"/>
          <p:cNvSpPr txBox="1"/>
          <p:nvPr/>
        </p:nvSpPr>
        <p:spPr>
          <a:xfrm>
            <a:off x="7812360" y="5261138"/>
            <a:ext cx="1494891" cy="400110"/>
          </a:xfrm>
          <a:prstGeom prst="rect">
            <a:avLst/>
          </a:prstGeom>
          <a:noFill/>
        </p:spPr>
        <p:txBody>
          <a:bodyPr wrap="square" rtlCol="0">
            <a:spAutoFit/>
          </a:bodyPr>
          <a:lstStyle/>
          <a:p>
            <a:r>
              <a:rPr kumimoji="1" lang="fr-FR" sz="1000" dirty="0" err="1" smtClean="0">
                <a:solidFill>
                  <a:prstClr val="black"/>
                </a:solidFill>
              </a:rPr>
              <a:t>Beam</a:t>
            </a:r>
            <a:r>
              <a:rPr kumimoji="1" lang="fr-FR" sz="1000" dirty="0" smtClean="0">
                <a:solidFill>
                  <a:prstClr val="black"/>
                </a:solidFill>
              </a:rPr>
              <a:t> </a:t>
            </a:r>
            <a:r>
              <a:rPr kumimoji="1" lang="fr-FR" sz="1000" dirty="0" err="1" smtClean="0">
                <a:solidFill>
                  <a:prstClr val="black"/>
                </a:solidFill>
              </a:rPr>
              <a:t>window</a:t>
            </a:r>
            <a:endParaRPr kumimoji="1" lang="fr-FR" sz="1000" dirty="0" smtClean="0">
              <a:solidFill>
                <a:prstClr val="black"/>
              </a:solidFill>
            </a:endParaRPr>
          </a:p>
          <a:p>
            <a:r>
              <a:rPr kumimoji="1" lang="fr-FR" sz="1000" dirty="0" smtClean="0">
                <a:solidFill>
                  <a:prstClr val="black"/>
                </a:solidFill>
              </a:rPr>
              <a:t>NIM signal </a:t>
            </a:r>
            <a:r>
              <a:rPr kumimoji="1" lang="fr-FR" sz="1000" dirty="0" err="1">
                <a:solidFill>
                  <a:prstClr val="black"/>
                </a:solidFill>
              </a:rPr>
              <a:t>e</a:t>
            </a:r>
            <a:r>
              <a:rPr kumimoji="1" lang="fr-FR" sz="1000" dirty="0" err="1" smtClean="0">
                <a:solidFill>
                  <a:prstClr val="black"/>
                </a:solidFill>
              </a:rPr>
              <a:t>very</a:t>
            </a:r>
            <a:r>
              <a:rPr kumimoji="1" lang="fr-FR" sz="1000" dirty="0" smtClean="0">
                <a:solidFill>
                  <a:prstClr val="black"/>
                </a:solidFill>
              </a:rPr>
              <a:t> 20 s</a:t>
            </a:r>
            <a:endParaRPr kumimoji="1" lang="en-US" sz="1000" dirty="0">
              <a:solidFill>
                <a:prstClr val="black"/>
              </a:solidFill>
            </a:endParaRPr>
          </a:p>
        </p:txBody>
      </p:sp>
      <p:cxnSp>
        <p:nvCxnSpPr>
          <p:cNvPr id="53" name="Connecteur droit 52"/>
          <p:cNvCxnSpPr/>
          <p:nvPr/>
        </p:nvCxnSpPr>
        <p:spPr>
          <a:xfrm>
            <a:off x="6948264" y="6278091"/>
            <a:ext cx="1800200" cy="103237"/>
          </a:xfrm>
          <a:prstGeom prst="line">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ZoneTexte 53"/>
          <p:cNvSpPr txBox="1"/>
          <p:nvPr/>
        </p:nvSpPr>
        <p:spPr>
          <a:xfrm>
            <a:off x="7380312" y="6309320"/>
            <a:ext cx="1526380" cy="400110"/>
          </a:xfrm>
          <a:prstGeom prst="rect">
            <a:avLst/>
          </a:prstGeom>
          <a:noFill/>
        </p:spPr>
        <p:txBody>
          <a:bodyPr wrap="none" rtlCol="0">
            <a:spAutoFit/>
          </a:bodyPr>
          <a:lstStyle/>
          <a:p>
            <a:r>
              <a:rPr kumimoji="1" lang="fr-FR" sz="1000" dirty="0" err="1" smtClean="0">
                <a:solidFill>
                  <a:prstClr val="black"/>
                </a:solidFill>
              </a:rPr>
              <a:t>Beam</a:t>
            </a:r>
            <a:r>
              <a:rPr kumimoji="1" lang="fr-FR" sz="1000" dirty="0" smtClean="0">
                <a:solidFill>
                  <a:prstClr val="black"/>
                </a:solidFill>
              </a:rPr>
              <a:t> </a:t>
            </a:r>
            <a:r>
              <a:rPr kumimoji="1" lang="fr-FR" sz="1000" dirty="0">
                <a:solidFill>
                  <a:prstClr val="black"/>
                </a:solidFill>
              </a:rPr>
              <a:t> </a:t>
            </a:r>
            <a:r>
              <a:rPr kumimoji="1" lang="fr-FR" sz="1000" dirty="0" smtClean="0">
                <a:solidFill>
                  <a:prstClr val="black"/>
                </a:solidFill>
              </a:rPr>
              <a:t>Trigger </a:t>
            </a:r>
            <a:r>
              <a:rPr kumimoji="1" lang="fr-FR" sz="1000" dirty="0" err="1" smtClean="0">
                <a:solidFill>
                  <a:prstClr val="black"/>
                </a:solidFill>
              </a:rPr>
              <a:t>counter</a:t>
            </a:r>
            <a:r>
              <a:rPr kumimoji="1" lang="fr-FR" sz="1000" dirty="0" smtClean="0">
                <a:solidFill>
                  <a:prstClr val="black"/>
                </a:solidFill>
              </a:rPr>
              <a:t> </a:t>
            </a:r>
          </a:p>
          <a:p>
            <a:r>
              <a:rPr kumimoji="1" lang="fr-FR" sz="1000" dirty="0" smtClean="0">
                <a:solidFill>
                  <a:prstClr val="black"/>
                </a:solidFill>
              </a:rPr>
              <a:t>NIM signal</a:t>
            </a:r>
            <a:r>
              <a:rPr kumimoji="1" lang="fr-FR" sz="1000" dirty="0">
                <a:solidFill>
                  <a:prstClr val="black"/>
                </a:solidFill>
              </a:rPr>
              <a:t> </a:t>
            </a:r>
            <a:r>
              <a:rPr kumimoji="1" lang="fr-FR" sz="1000" dirty="0" smtClean="0">
                <a:solidFill>
                  <a:prstClr val="black"/>
                </a:solidFill>
              </a:rPr>
              <a:t>~ a few 100 Hz</a:t>
            </a:r>
          </a:p>
        </p:txBody>
      </p:sp>
      <p:sp>
        <p:nvSpPr>
          <p:cNvPr id="55" name="ZoneTexte 54"/>
          <p:cNvSpPr txBox="1"/>
          <p:nvPr/>
        </p:nvSpPr>
        <p:spPr>
          <a:xfrm>
            <a:off x="2267744" y="3341313"/>
            <a:ext cx="1638525" cy="369332"/>
          </a:xfrm>
          <a:prstGeom prst="rect">
            <a:avLst/>
          </a:prstGeom>
          <a:noFill/>
        </p:spPr>
        <p:txBody>
          <a:bodyPr wrap="none" rtlCol="0">
            <a:spAutoFit/>
          </a:bodyPr>
          <a:lstStyle/>
          <a:p>
            <a:r>
              <a:rPr kumimoji="1" lang="fr-FR" dirty="0" smtClean="0">
                <a:solidFill>
                  <a:prstClr val="black"/>
                </a:solidFill>
              </a:rPr>
              <a:t>Charge </a:t>
            </a:r>
            <a:r>
              <a:rPr kumimoji="1" lang="fr-FR" dirty="0" err="1" smtClean="0">
                <a:solidFill>
                  <a:prstClr val="black"/>
                </a:solidFill>
              </a:rPr>
              <a:t>readout</a:t>
            </a:r>
            <a:endParaRPr kumimoji="1" lang="en-US" dirty="0">
              <a:solidFill>
                <a:prstClr val="black"/>
              </a:solidFill>
            </a:endParaRPr>
          </a:p>
        </p:txBody>
      </p:sp>
      <p:sp>
        <p:nvSpPr>
          <p:cNvPr id="56" name="Accolade ouvrante 55"/>
          <p:cNvSpPr/>
          <p:nvPr/>
        </p:nvSpPr>
        <p:spPr>
          <a:xfrm rot="16200000">
            <a:off x="2855273" y="-213464"/>
            <a:ext cx="864096" cy="6457790"/>
          </a:xfrm>
          <a:prstGeom prst="leftBrace">
            <a:avLst>
              <a:gd name="adj1" fmla="val 8333"/>
              <a:gd name="adj2" fmla="val 49427"/>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solidFill>
                <a:prstClr val="black"/>
              </a:solidFill>
            </a:endParaRPr>
          </a:p>
        </p:txBody>
      </p:sp>
      <p:sp>
        <p:nvSpPr>
          <p:cNvPr id="57" name="ZoneTexte 56"/>
          <p:cNvSpPr txBox="1"/>
          <p:nvPr/>
        </p:nvSpPr>
        <p:spPr>
          <a:xfrm>
            <a:off x="7145943" y="2924944"/>
            <a:ext cx="954449" cy="646331"/>
          </a:xfrm>
          <a:prstGeom prst="rect">
            <a:avLst/>
          </a:prstGeom>
          <a:noFill/>
        </p:spPr>
        <p:txBody>
          <a:bodyPr wrap="square" rtlCol="0">
            <a:spAutoFit/>
          </a:bodyPr>
          <a:lstStyle/>
          <a:p>
            <a:r>
              <a:rPr kumimoji="1" lang="fr-FR" dirty="0" smtClean="0">
                <a:solidFill>
                  <a:prstClr val="black"/>
                </a:solidFill>
              </a:rPr>
              <a:t>Light </a:t>
            </a:r>
            <a:r>
              <a:rPr kumimoji="1" lang="fr-FR" dirty="0" err="1" smtClean="0">
                <a:solidFill>
                  <a:prstClr val="black"/>
                </a:solidFill>
              </a:rPr>
              <a:t>readout</a:t>
            </a:r>
            <a:endParaRPr kumimoji="1" lang="en-US" dirty="0">
              <a:solidFill>
                <a:prstClr val="black"/>
              </a:solidFill>
            </a:endParaRPr>
          </a:p>
        </p:txBody>
      </p:sp>
      <p:sp>
        <p:nvSpPr>
          <p:cNvPr id="58" name="ZoneTexte 57"/>
          <p:cNvSpPr txBox="1"/>
          <p:nvPr/>
        </p:nvSpPr>
        <p:spPr>
          <a:xfrm>
            <a:off x="2267744" y="1027765"/>
            <a:ext cx="184731" cy="369332"/>
          </a:xfrm>
          <a:prstGeom prst="rect">
            <a:avLst/>
          </a:prstGeom>
          <a:noFill/>
        </p:spPr>
        <p:txBody>
          <a:bodyPr wrap="none" rtlCol="0">
            <a:spAutoFit/>
          </a:bodyPr>
          <a:lstStyle/>
          <a:p>
            <a:endParaRPr kumimoji="1" lang="en-US" dirty="0">
              <a:solidFill>
                <a:prstClr val="black"/>
              </a:solidFill>
            </a:endParaRPr>
          </a:p>
        </p:txBody>
      </p:sp>
      <p:sp>
        <p:nvSpPr>
          <p:cNvPr id="59" name="ZoneTexte 58"/>
          <p:cNvSpPr txBox="1"/>
          <p:nvPr/>
        </p:nvSpPr>
        <p:spPr>
          <a:xfrm>
            <a:off x="2740984" y="908720"/>
            <a:ext cx="2411494" cy="338554"/>
          </a:xfrm>
          <a:prstGeom prst="rect">
            <a:avLst/>
          </a:prstGeom>
          <a:noFill/>
        </p:spPr>
        <p:txBody>
          <a:bodyPr wrap="none" rtlCol="0">
            <a:spAutoFit/>
          </a:bodyPr>
          <a:lstStyle/>
          <a:p>
            <a:r>
              <a:rPr kumimoji="1" lang="fr-FR" sz="1600" b="1" dirty="0" smtClean="0">
                <a:solidFill>
                  <a:srgbClr val="FF0000"/>
                </a:solidFill>
              </a:rPr>
              <a:t>WR </a:t>
            </a:r>
            <a:r>
              <a:rPr kumimoji="1" lang="fr-FR" sz="1600" b="1" dirty="0" err="1" smtClean="0">
                <a:solidFill>
                  <a:srgbClr val="FF0000"/>
                </a:solidFill>
              </a:rPr>
              <a:t>Clock</a:t>
            </a:r>
            <a:r>
              <a:rPr kumimoji="1" lang="fr-FR" sz="1600" b="1" dirty="0" smtClean="0">
                <a:solidFill>
                  <a:srgbClr val="FF0000"/>
                </a:solidFill>
              </a:rPr>
              <a:t> + time + triggers</a:t>
            </a:r>
            <a:endParaRPr kumimoji="1" lang="en-US" sz="1600" b="1" dirty="0">
              <a:solidFill>
                <a:srgbClr val="FF0000"/>
              </a:solidFill>
            </a:endParaRPr>
          </a:p>
        </p:txBody>
      </p:sp>
      <p:sp>
        <p:nvSpPr>
          <p:cNvPr id="60" name="ZoneTexte 59"/>
          <p:cNvSpPr txBox="1"/>
          <p:nvPr/>
        </p:nvSpPr>
        <p:spPr>
          <a:xfrm>
            <a:off x="7633114" y="3780329"/>
            <a:ext cx="1475390" cy="584775"/>
          </a:xfrm>
          <a:prstGeom prst="rect">
            <a:avLst/>
          </a:prstGeom>
          <a:noFill/>
        </p:spPr>
        <p:txBody>
          <a:bodyPr wrap="square" rtlCol="0">
            <a:spAutoFit/>
          </a:bodyPr>
          <a:lstStyle/>
          <a:p>
            <a:r>
              <a:rPr kumimoji="1" lang="fr-FR" sz="1600" b="1" dirty="0" smtClean="0">
                <a:solidFill>
                  <a:srgbClr val="FF0000"/>
                </a:solidFill>
              </a:rPr>
              <a:t>WR </a:t>
            </a:r>
            <a:r>
              <a:rPr kumimoji="1" lang="fr-FR" sz="1600" b="1" dirty="0" err="1" smtClean="0">
                <a:solidFill>
                  <a:srgbClr val="FF0000"/>
                </a:solidFill>
              </a:rPr>
              <a:t>Clock</a:t>
            </a:r>
            <a:r>
              <a:rPr kumimoji="1" lang="fr-FR" sz="1600" b="1" dirty="0" smtClean="0">
                <a:solidFill>
                  <a:srgbClr val="FF0000"/>
                </a:solidFill>
              </a:rPr>
              <a:t> + time + triggers</a:t>
            </a:r>
            <a:endParaRPr kumimoji="1" lang="en-US" sz="1600" b="1" dirty="0">
              <a:solidFill>
                <a:srgbClr val="FF0000"/>
              </a:solidFill>
            </a:endParaRPr>
          </a:p>
        </p:txBody>
      </p:sp>
      <p:sp>
        <p:nvSpPr>
          <p:cNvPr id="61" name="Rectangle 60"/>
          <p:cNvSpPr/>
          <p:nvPr/>
        </p:nvSpPr>
        <p:spPr>
          <a:xfrm>
            <a:off x="2843808" y="4293096"/>
            <a:ext cx="2345448" cy="2448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prstClr val="white"/>
              </a:solidFill>
            </a:endParaRPr>
          </a:p>
        </p:txBody>
      </p:sp>
      <p:sp>
        <p:nvSpPr>
          <p:cNvPr id="62" name="Rectangle 61"/>
          <p:cNvSpPr/>
          <p:nvPr/>
        </p:nvSpPr>
        <p:spPr>
          <a:xfrm>
            <a:off x="5538920" y="4293096"/>
            <a:ext cx="2345448" cy="2448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prstClr val="white"/>
              </a:solidFill>
            </a:endParaRPr>
          </a:p>
        </p:txBody>
      </p:sp>
      <p:sp>
        <p:nvSpPr>
          <p:cNvPr id="63" name="ZoneTexte 62"/>
          <p:cNvSpPr txBox="1"/>
          <p:nvPr/>
        </p:nvSpPr>
        <p:spPr>
          <a:xfrm>
            <a:off x="4355976" y="3573016"/>
            <a:ext cx="1463349" cy="369332"/>
          </a:xfrm>
          <a:prstGeom prst="rect">
            <a:avLst/>
          </a:prstGeom>
          <a:noFill/>
        </p:spPr>
        <p:txBody>
          <a:bodyPr wrap="none" rtlCol="0">
            <a:spAutoFit/>
          </a:bodyPr>
          <a:lstStyle/>
          <a:p>
            <a:r>
              <a:rPr kumimoji="1" lang="fr-FR" dirty="0" err="1" smtClean="0">
                <a:solidFill>
                  <a:prstClr val="black"/>
                </a:solidFill>
              </a:rPr>
              <a:t>Digitized</a:t>
            </a:r>
            <a:r>
              <a:rPr kumimoji="1" lang="fr-FR" dirty="0" smtClean="0">
                <a:solidFill>
                  <a:prstClr val="black"/>
                </a:solidFill>
              </a:rPr>
              <a:t> data</a:t>
            </a:r>
            <a:endParaRPr kumimoji="1" lang="en-US" dirty="0">
              <a:solidFill>
                <a:prstClr val="black"/>
              </a:solidFill>
            </a:endParaRPr>
          </a:p>
        </p:txBody>
      </p:sp>
      <p:cxnSp>
        <p:nvCxnSpPr>
          <p:cNvPr id="64" name="Connecteur droit avec flèche 63"/>
          <p:cNvCxnSpPr>
            <a:stCxn id="30" idx="3"/>
          </p:cNvCxnSpPr>
          <p:nvPr/>
        </p:nvCxnSpPr>
        <p:spPr>
          <a:xfrm>
            <a:off x="5435749" y="513631"/>
            <a:ext cx="792435"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ZoneTexte 64"/>
          <p:cNvSpPr txBox="1"/>
          <p:nvPr/>
        </p:nvSpPr>
        <p:spPr>
          <a:xfrm>
            <a:off x="5508104" y="157282"/>
            <a:ext cx="649537" cy="369332"/>
          </a:xfrm>
          <a:prstGeom prst="rect">
            <a:avLst/>
          </a:prstGeom>
          <a:noFill/>
        </p:spPr>
        <p:txBody>
          <a:bodyPr wrap="none" rtlCol="0">
            <a:spAutoFit/>
          </a:bodyPr>
          <a:lstStyle/>
          <a:p>
            <a:r>
              <a:rPr kumimoji="1" lang="fr-FR" dirty="0" smtClean="0">
                <a:solidFill>
                  <a:prstClr val="black"/>
                </a:solidFill>
              </a:rPr>
              <a:t>Time</a:t>
            </a:r>
            <a:endParaRPr kumimoji="1" lang="en-US" dirty="0">
              <a:solidFill>
                <a:prstClr val="black"/>
              </a:solidFill>
            </a:endParaRPr>
          </a:p>
        </p:txBody>
      </p:sp>
      <p:sp>
        <p:nvSpPr>
          <p:cNvPr id="66" name="ZoneTexte 65"/>
          <p:cNvSpPr txBox="1"/>
          <p:nvPr/>
        </p:nvSpPr>
        <p:spPr>
          <a:xfrm>
            <a:off x="179512" y="4005064"/>
            <a:ext cx="2134880" cy="369332"/>
          </a:xfrm>
          <a:prstGeom prst="rect">
            <a:avLst/>
          </a:prstGeom>
          <a:noFill/>
        </p:spPr>
        <p:txBody>
          <a:bodyPr wrap="none" rtlCol="0">
            <a:spAutoFit/>
          </a:bodyPr>
          <a:lstStyle/>
          <a:p>
            <a:r>
              <a:rPr kumimoji="1" lang="fr-FR" dirty="0" smtClean="0">
                <a:solidFill>
                  <a:prstClr val="black"/>
                </a:solidFill>
              </a:rPr>
              <a:t>Data </a:t>
            </a:r>
            <a:r>
              <a:rPr kumimoji="1" lang="fr-FR" dirty="0" err="1" smtClean="0">
                <a:solidFill>
                  <a:prstClr val="black"/>
                </a:solidFill>
              </a:rPr>
              <a:t>processing</a:t>
            </a:r>
            <a:r>
              <a:rPr kumimoji="1" lang="fr-FR" dirty="0" smtClean="0">
                <a:solidFill>
                  <a:prstClr val="black"/>
                </a:solidFill>
              </a:rPr>
              <a:t> PC 1</a:t>
            </a:r>
            <a:endParaRPr kumimoji="1" lang="en-US" dirty="0">
              <a:solidFill>
                <a:prstClr val="black"/>
              </a:solidFill>
            </a:endParaRPr>
          </a:p>
        </p:txBody>
      </p:sp>
      <p:sp>
        <p:nvSpPr>
          <p:cNvPr id="67" name="ZoneTexte 66"/>
          <p:cNvSpPr txBox="1"/>
          <p:nvPr/>
        </p:nvSpPr>
        <p:spPr>
          <a:xfrm>
            <a:off x="2771800" y="4005064"/>
            <a:ext cx="2134880" cy="369332"/>
          </a:xfrm>
          <a:prstGeom prst="rect">
            <a:avLst/>
          </a:prstGeom>
          <a:noFill/>
        </p:spPr>
        <p:txBody>
          <a:bodyPr wrap="none" rtlCol="0">
            <a:spAutoFit/>
          </a:bodyPr>
          <a:lstStyle/>
          <a:p>
            <a:r>
              <a:rPr kumimoji="1" lang="fr-FR" dirty="0" smtClean="0">
                <a:solidFill>
                  <a:prstClr val="black"/>
                </a:solidFill>
              </a:rPr>
              <a:t>Data </a:t>
            </a:r>
            <a:r>
              <a:rPr kumimoji="1" lang="fr-FR" dirty="0" err="1" smtClean="0">
                <a:solidFill>
                  <a:prstClr val="black"/>
                </a:solidFill>
              </a:rPr>
              <a:t>processing</a:t>
            </a:r>
            <a:r>
              <a:rPr kumimoji="1" lang="fr-FR" dirty="0" smtClean="0">
                <a:solidFill>
                  <a:prstClr val="black"/>
                </a:solidFill>
              </a:rPr>
              <a:t> PC 2</a:t>
            </a:r>
            <a:endParaRPr kumimoji="1" lang="en-US" dirty="0">
              <a:solidFill>
                <a:prstClr val="black"/>
              </a:solidFill>
            </a:endParaRPr>
          </a:p>
        </p:txBody>
      </p:sp>
      <p:sp>
        <p:nvSpPr>
          <p:cNvPr id="68" name="ZoneTexte 67"/>
          <p:cNvSpPr txBox="1"/>
          <p:nvPr/>
        </p:nvSpPr>
        <p:spPr>
          <a:xfrm>
            <a:off x="5508104" y="3995772"/>
            <a:ext cx="1124347" cy="369332"/>
          </a:xfrm>
          <a:prstGeom prst="rect">
            <a:avLst/>
          </a:prstGeom>
          <a:noFill/>
        </p:spPr>
        <p:txBody>
          <a:bodyPr wrap="none" rtlCol="0">
            <a:spAutoFit/>
          </a:bodyPr>
          <a:lstStyle/>
          <a:p>
            <a:r>
              <a:rPr kumimoji="1" lang="fr-FR" dirty="0" smtClean="0">
                <a:solidFill>
                  <a:prstClr val="black"/>
                </a:solidFill>
              </a:rPr>
              <a:t>Trigger PC</a:t>
            </a:r>
            <a:endParaRPr kumimoji="1" lang="en-US" dirty="0">
              <a:solidFill>
                <a:prstClr val="black"/>
              </a:solidFill>
            </a:endParaRPr>
          </a:p>
        </p:txBody>
      </p:sp>
      <p:cxnSp>
        <p:nvCxnSpPr>
          <p:cNvPr id="69" name="Connecteur droit 68"/>
          <p:cNvCxnSpPr/>
          <p:nvPr/>
        </p:nvCxnSpPr>
        <p:spPr>
          <a:xfrm>
            <a:off x="6948264" y="6021288"/>
            <a:ext cx="1800200" cy="103237"/>
          </a:xfrm>
          <a:prstGeom prst="line">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ZoneTexte 69"/>
          <p:cNvSpPr txBox="1"/>
          <p:nvPr/>
        </p:nvSpPr>
        <p:spPr>
          <a:xfrm>
            <a:off x="7325581" y="5847075"/>
            <a:ext cx="1494891" cy="246221"/>
          </a:xfrm>
          <a:prstGeom prst="rect">
            <a:avLst/>
          </a:prstGeom>
          <a:noFill/>
        </p:spPr>
        <p:txBody>
          <a:bodyPr wrap="square" rtlCol="0">
            <a:spAutoFit/>
          </a:bodyPr>
          <a:lstStyle/>
          <a:p>
            <a:r>
              <a:rPr kumimoji="1" lang="fr-FR" sz="1000" dirty="0" err="1" smtClean="0">
                <a:solidFill>
                  <a:prstClr val="black"/>
                </a:solidFill>
              </a:rPr>
              <a:t>Cosmics</a:t>
            </a:r>
            <a:r>
              <a:rPr kumimoji="1" lang="fr-FR" sz="1000" dirty="0" smtClean="0">
                <a:solidFill>
                  <a:prstClr val="black"/>
                </a:solidFill>
              </a:rPr>
              <a:t>  </a:t>
            </a:r>
            <a:r>
              <a:rPr kumimoji="1" lang="fr-FR" sz="1000" dirty="0" err="1" smtClean="0">
                <a:solidFill>
                  <a:prstClr val="black"/>
                </a:solidFill>
              </a:rPr>
              <a:t>counters</a:t>
            </a:r>
            <a:endParaRPr kumimoji="1" lang="fr-FR" sz="1000" dirty="0" smtClean="0">
              <a:solidFill>
                <a:prstClr val="black"/>
              </a:solidFill>
            </a:endParaRPr>
          </a:p>
        </p:txBody>
      </p:sp>
      <p:sp>
        <p:nvSpPr>
          <p:cNvPr id="72" name="スライド番号プレースホルダ 5"/>
          <p:cNvSpPr txBox="1">
            <a:spLocks/>
          </p:cNvSpPr>
          <p:nvPr/>
        </p:nvSpPr>
        <p:spPr bwMode="auto">
          <a:xfrm>
            <a:off x="6705600" y="6508750"/>
            <a:ext cx="2133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r">
              <a:defRPr/>
            </a:pPr>
            <a:fld id="{E7552B44-EE0B-439C-B2C8-F8F581CDB09C}" type="slidenum">
              <a:rPr kumimoji="1" lang="ja-JP" altLang="en-US" sz="1400" smtClean="0">
                <a:solidFill>
                  <a:srgbClr val="000000"/>
                </a:solidFill>
              </a:rPr>
              <a:pPr algn="r">
                <a:defRPr/>
              </a:pPr>
              <a:t>15</a:t>
            </a:fld>
            <a:endParaRPr kumimoji="1" lang="ja-JP" altLang="en-US" sz="1400" dirty="0" smtClean="0">
              <a:solidFill>
                <a:srgbClr val="000000"/>
              </a:solidFill>
            </a:endParaRPr>
          </a:p>
        </p:txBody>
      </p:sp>
    </p:spTree>
    <p:extLst>
      <p:ext uri="{BB962C8B-B14F-4D97-AF65-F5344CB8AC3E}">
        <p14:creationId xmlns:p14="http://schemas.microsoft.com/office/powerpoint/2010/main" val="2306904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1196752"/>
            <a:ext cx="1534394" cy="523220"/>
          </a:xfrm>
          <a:prstGeom prst="rect">
            <a:avLst/>
          </a:prstGeom>
          <a:noFill/>
        </p:spPr>
        <p:txBody>
          <a:bodyPr wrap="none" rtlCol="0">
            <a:spAutoFit/>
          </a:bodyPr>
          <a:lstStyle/>
          <a:p>
            <a:r>
              <a:rPr lang="fr-FR" sz="2800" dirty="0" smtClean="0"/>
              <a:t>Back-end</a:t>
            </a:r>
            <a:endParaRPr lang="fr-FR" sz="2800" dirty="0" smtClean="0"/>
          </a:p>
        </p:txBody>
      </p:sp>
    </p:spTree>
    <p:extLst>
      <p:ext uri="{BB962C8B-B14F-4D97-AF65-F5344CB8AC3E}">
        <p14:creationId xmlns:p14="http://schemas.microsoft.com/office/powerpoint/2010/main" val="2169998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solidFill>
                  <a:srgbClr val="000000"/>
                </a:solidFill>
              </a:rPr>
              <a:pPr/>
              <a:t>17</a:t>
            </a:fld>
            <a:endParaRPr lang="fr-BE">
              <a:solidFill>
                <a:srgbClr val="000000"/>
              </a:solidFill>
            </a:endParaRPr>
          </a:p>
        </p:txBody>
      </p:sp>
      <p:sp>
        <p:nvSpPr>
          <p:cNvPr id="3" name="Espace réservé du numéro de diapositive 1"/>
          <p:cNvSpPr txBox="1">
            <a:spLocks/>
          </p:cNvSpPr>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4668DC-857F-487D-BFFA-8C0CA5037977}" type="slidenum">
              <a:rPr kumimoji="1" lang="fr-BE" smtClean="0">
                <a:solidFill>
                  <a:prstClr val="black">
                    <a:tint val="75000"/>
                  </a:prstClr>
                </a:solidFill>
              </a:rPr>
              <a:pPr/>
              <a:t>17</a:t>
            </a:fld>
            <a:endParaRPr kumimoji="1" lang="fr-BE">
              <a:solidFill>
                <a:prstClr val="black">
                  <a:tint val="75000"/>
                </a:prstClr>
              </a:solidFill>
            </a:endParaRPr>
          </a:p>
        </p:txBody>
      </p:sp>
      <p:sp>
        <p:nvSpPr>
          <p:cNvPr id="4" name="ZoneTexte 3"/>
          <p:cNvSpPr txBox="1"/>
          <p:nvPr/>
        </p:nvSpPr>
        <p:spPr>
          <a:xfrm>
            <a:off x="-43625" y="-27384"/>
            <a:ext cx="3296736" cy="646331"/>
          </a:xfrm>
          <a:prstGeom prst="rect">
            <a:avLst/>
          </a:prstGeom>
          <a:noFill/>
        </p:spPr>
        <p:txBody>
          <a:bodyPr wrap="none" rtlCol="0">
            <a:spAutoFit/>
          </a:bodyPr>
          <a:lstStyle/>
          <a:p>
            <a:r>
              <a:rPr kumimoji="1" lang="fr-FR" b="1" u="sng" dirty="0" smtClean="0">
                <a:solidFill>
                  <a:prstClr val="black"/>
                </a:solidFill>
              </a:rPr>
              <a:t>DAQ timing-trigger </a:t>
            </a:r>
            <a:r>
              <a:rPr kumimoji="1" lang="en-US" b="1" u="sng" dirty="0" smtClean="0">
                <a:solidFill>
                  <a:prstClr val="black"/>
                </a:solidFill>
              </a:rPr>
              <a:t>integration</a:t>
            </a:r>
          </a:p>
          <a:p>
            <a:endParaRPr kumimoji="1" lang="fr-FR" dirty="0">
              <a:solidFill>
                <a:prstClr val="black"/>
              </a:solidFill>
            </a:endParaRP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1520" y="1988840"/>
            <a:ext cx="920193" cy="796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47551" y="1988840"/>
            <a:ext cx="920193" cy="796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24015" y="1988840"/>
            <a:ext cx="920193" cy="796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a:off x="179512" y="1628800"/>
            <a:ext cx="601447" cy="369332"/>
          </a:xfrm>
          <a:prstGeom prst="rect">
            <a:avLst/>
          </a:prstGeom>
          <a:noFill/>
        </p:spPr>
        <p:txBody>
          <a:bodyPr wrap="none" rtlCol="0">
            <a:spAutoFit/>
          </a:bodyPr>
          <a:lstStyle/>
          <a:p>
            <a:r>
              <a:rPr kumimoji="1" lang="fr-FR" dirty="0" smtClean="0">
                <a:solidFill>
                  <a:prstClr val="black"/>
                </a:solidFill>
              </a:rPr>
              <a:t>CC 1</a:t>
            </a:r>
            <a:endParaRPr kumimoji="1" lang="en-US" dirty="0">
              <a:solidFill>
                <a:prstClr val="black"/>
              </a:solidFill>
            </a:endParaRPr>
          </a:p>
        </p:txBody>
      </p:sp>
      <p:sp>
        <p:nvSpPr>
          <p:cNvPr id="9" name="ZoneTexte 8"/>
          <p:cNvSpPr txBox="1"/>
          <p:nvPr/>
        </p:nvSpPr>
        <p:spPr>
          <a:xfrm>
            <a:off x="1331640" y="1628800"/>
            <a:ext cx="601447" cy="369332"/>
          </a:xfrm>
          <a:prstGeom prst="rect">
            <a:avLst/>
          </a:prstGeom>
          <a:noFill/>
        </p:spPr>
        <p:txBody>
          <a:bodyPr wrap="none" rtlCol="0">
            <a:spAutoFit/>
          </a:bodyPr>
          <a:lstStyle/>
          <a:p>
            <a:r>
              <a:rPr kumimoji="1" lang="fr-FR" dirty="0" smtClean="0">
                <a:solidFill>
                  <a:prstClr val="black"/>
                </a:solidFill>
              </a:rPr>
              <a:t>CC 2</a:t>
            </a:r>
            <a:endParaRPr kumimoji="1" lang="en-US" dirty="0">
              <a:solidFill>
                <a:prstClr val="black"/>
              </a:solidFill>
            </a:endParaRPr>
          </a:p>
        </p:txBody>
      </p:sp>
      <p:sp>
        <p:nvSpPr>
          <p:cNvPr id="10" name="ZoneTexte 9"/>
          <p:cNvSpPr txBox="1"/>
          <p:nvPr/>
        </p:nvSpPr>
        <p:spPr>
          <a:xfrm>
            <a:off x="5797750" y="1556792"/>
            <a:ext cx="718466" cy="369332"/>
          </a:xfrm>
          <a:prstGeom prst="rect">
            <a:avLst/>
          </a:prstGeom>
          <a:noFill/>
        </p:spPr>
        <p:txBody>
          <a:bodyPr wrap="none" rtlCol="0">
            <a:spAutoFit/>
          </a:bodyPr>
          <a:lstStyle/>
          <a:p>
            <a:r>
              <a:rPr kumimoji="1" lang="fr-FR" dirty="0" smtClean="0">
                <a:solidFill>
                  <a:prstClr val="black"/>
                </a:solidFill>
              </a:rPr>
              <a:t>CC 12</a:t>
            </a:r>
            <a:endParaRPr kumimoji="1" lang="en-US" dirty="0">
              <a:solidFill>
                <a:prstClr val="black"/>
              </a:solidFill>
            </a:endParaRPr>
          </a:p>
        </p:txBody>
      </p:sp>
      <p:pic>
        <p:nvPicPr>
          <p:cNvPr id="11"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08191" y="2060848"/>
            <a:ext cx="920193" cy="796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ZoneTexte 11"/>
          <p:cNvSpPr txBox="1"/>
          <p:nvPr/>
        </p:nvSpPr>
        <p:spPr>
          <a:xfrm>
            <a:off x="7236296" y="1556792"/>
            <a:ext cx="676788" cy="369332"/>
          </a:xfrm>
          <a:prstGeom prst="rect">
            <a:avLst/>
          </a:prstGeom>
          <a:noFill/>
        </p:spPr>
        <p:txBody>
          <a:bodyPr wrap="none" rtlCol="0">
            <a:spAutoFit/>
          </a:bodyPr>
          <a:lstStyle/>
          <a:p>
            <a:r>
              <a:rPr kumimoji="1" lang="fr-FR" dirty="0" smtClean="0">
                <a:solidFill>
                  <a:prstClr val="black"/>
                </a:solidFill>
              </a:rPr>
              <a:t>PMC </a:t>
            </a:r>
            <a:endParaRPr kumimoji="1" lang="en-US" dirty="0">
              <a:solidFill>
                <a:prstClr val="black"/>
              </a:solidFill>
            </a:endParaRPr>
          </a:p>
        </p:txBody>
      </p:sp>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8" y="5260429"/>
            <a:ext cx="158115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90850" y="5229200"/>
            <a:ext cx="158115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395536" y="4293096"/>
            <a:ext cx="2345448" cy="2448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prstClr val="white"/>
              </a:solidFill>
            </a:endParaRPr>
          </a:p>
        </p:txBody>
      </p:sp>
      <p:cxnSp>
        <p:nvCxnSpPr>
          <p:cNvPr id="16" name="Connecteur droit 15"/>
          <p:cNvCxnSpPr/>
          <p:nvPr/>
        </p:nvCxnSpPr>
        <p:spPr>
          <a:xfrm flipH="1" flipV="1">
            <a:off x="539552" y="2785517"/>
            <a:ext cx="632161" cy="2443683"/>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flipV="1">
            <a:off x="1303038" y="2857525"/>
            <a:ext cx="460650" cy="2371676"/>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V="1">
            <a:off x="1347551" y="2780928"/>
            <a:ext cx="1856297" cy="2448272"/>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3034449" y="1619508"/>
            <a:ext cx="601447" cy="369332"/>
          </a:xfrm>
          <a:prstGeom prst="rect">
            <a:avLst/>
          </a:prstGeom>
          <a:noFill/>
        </p:spPr>
        <p:txBody>
          <a:bodyPr wrap="none" rtlCol="0">
            <a:spAutoFit/>
          </a:bodyPr>
          <a:lstStyle/>
          <a:p>
            <a:r>
              <a:rPr kumimoji="1" lang="fr-FR" dirty="0" smtClean="0">
                <a:solidFill>
                  <a:prstClr val="black"/>
                </a:solidFill>
              </a:rPr>
              <a:t>CC 6</a:t>
            </a:r>
            <a:endParaRPr kumimoji="1" lang="en-US" dirty="0">
              <a:solidFill>
                <a:prstClr val="black"/>
              </a:solidFill>
            </a:endParaRPr>
          </a:p>
        </p:txBody>
      </p:sp>
      <p:cxnSp>
        <p:nvCxnSpPr>
          <p:cNvPr id="20" name="Connecteur droit 19"/>
          <p:cNvCxnSpPr>
            <a:endCxn id="7" idx="2"/>
          </p:cNvCxnSpPr>
          <p:nvPr/>
        </p:nvCxnSpPr>
        <p:spPr>
          <a:xfrm flipV="1">
            <a:off x="3335172" y="2785517"/>
            <a:ext cx="2648940" cy="2443683"/>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V="1">
            <a:off x="3203848" y="2785518"/>
            <a:ext cx="936104" cy="2474911"/>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31727" y="1988840"/>
            <a:ext cx="920193" cy="796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95823" y="1988840"/>
            <a:ext cx="920193" cy="796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ZoneTexte 23"/>
          <p:cNvSpPr txBox="1"/>
          <p:nvPr/>
        </p:nvSpPr>
        <p:spPr>
          <a:xfrm>
            <a:off x="3923928" y="1628800"/>
            <a:ext cx="601447" cy="369332"/>
          </a:xfrm>
          <a:prstGeom prst="rect">
            <a:avLst/>
          </a:prstGeom>
          <a:noFill/>
        </p:spPr>
        <p:txBody>
          <a:bodyPr wrap="none" rtlCol="0">
            <a:spAutoFit/>
          </a:bodyPr>
          <a:lstStyle/>
          <a:p>
            <a:r>
              <a:rPr kumimoji="1" lang="fr-FR" dirty="0" smtClean="0">
                <a:solidFill>
                  <a:prstClr val="black"/>
                </a:solidFill>
              </a:rPr>
              <a:t>CC 7</a:t>
            </a:r>
            <a:endParaRPr kumimoji="1" lang="en-US" dirty="0">
              <a:solidFill>
                <a:prstClr val="black"/>
              </a:solidFill>
            </a:endParaRPr>
          </a:p>
        </p:txBody>
      </p:sp>
      <p:cxnSp>
        <p:nvCxnSpPr>
          <p:cNvPr id="25" name="Connecteur droit 24"/>
          <p:cNvCxnSpPr/>
          <p:nvPr/>
        </p:nvCxnSpPr>
        <p:spPr>
          <a:xfrm flipV="1">
            <a:off x="3635896" y="2852937"/>
            <a:ext cx="3744416" cy="2376263"/>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251520" y="4725144"/>
            <a:ext cx="2489464" cy="369332"/>
          </a:xfrm>
          <a:prstGeom prst="rect">
            <a:avLst/>
          </a:prstGeom>
          <a:noFill/>
        </p:spPr>
        <p:txBody>
          <a:bodyPr wrap="none" rtlCol="0">
            <a:spAutoFit/>
          </a:bodyPr>
          <a:lstStyle/>
          <a:p>
            <a:r>
              <a:rPr kumimoji="1" lang="fr-FR" dirty="0" smtClean="0">
                <a:solidFill>
                  <a:prstClr val="black"/>
                </a:solidFill>
              </a:rPr>
              <a:t>6 10 </a:t>
            </a:r>
            <a:r>
              <a:rPr kumimoji="1" lang="fr-FR" dirty="0" err="1" smtClean="0">
                <a:solidFill>
                  <a:prstClr val="black"/>
                </a:solidFill>
              </a:rPr>
              <a:t>GbE</a:t>
            </a:r>
            <a:r>
              <a:rPr kumimoji="1" lang="fr-FR" dirty="0" smtClean="0">
                <a:solidFill>
                  <a:prstClr val="black"/>
                </a:solidFill>
              </a:rPr>
              <a:t> links + 2 </a:t>
            </a:r>
            <a:r>
              <a:rPr kumimoji="1" lang="fr-FR" dirty="0" err="1" smtClean="0">
                <a:solidFill>
                  <a:prstClr val="black"/>
                </a:solidFill>
              </a:rPr>
              <a:t>spares</a:t>
            </a:r>
            <a:endParaRPr kumimoji="1" lang="en-US" dirty="0">
              <a:solidFill>
                <a:prstClr val="black"/>
              </a:solidFill>
            </a:endParaRPr>
          </a:p>
        </p:txBody>
      </p:sp>
      <p:sp>
        <p:nvSpPr>
          <p:cNvPr id="27" name="ZoneTexte 26"/>
          <p:cNvSpPr txBox="1"/>
          <p:nvPr/>
        </p:nvSpPr>
        <p:spPr>
          <a:xfrm>
            <a:off x="971600" y="6237312"/>
            <a:ext cx="1607043" cy="369332"/>
          </a:xfrm>
          <a:prstGeom prst="rect">
            <a:avLst/>
          </a:prstGeom>
          <a:noFill/>
        </p:spPr>
        <p:txBody>
          <a:bodyPr wrap="none" rtlCol="0">
            <a:spAutoFit/>
          </a:bodyPr>
          <a:lstStyle/>
          <a:p>
            <a:r>
              <a:rPr kumimoji="1" lang="fr-FR" dirty="0" err="1" smtClean="0">
                <a:solidFill>
                  <a:prstClr val="black"/>
                </a:solidFill>
              </a:rPr>
              <a:t>Bittware</a:t>
            </a:r>
            <a:r>
              <a:rPr kumimoji="1" lang="fr-FR" dirty="0" smtClean="0">
                <a:solidFill>
                  <a:prstClr val="black"/>
                </a:solidFill>
              </a:rPr>
              <a:t> </a:t>
            </a:r>
            <a:r>
              <a:rPr kumimoji="1" lang="fr-FR" dirty="0" err="1" smtClean="0">
                <a:solidFill>
                  <a:prstClr val="black"/>
                </a:solidFill>
              </a:rPr>
              <a:t>card</a:t>
            </a:r>
            <a:r>
              <a:rPr kumimoji="1" lang="fr-FR" dirty="0" smtClean="0">
                <a:solidFill>
                  <a:prstClr val="black"/>
                </a:solidFill>
              </a:rPr>
              <a:t> 1</a:t>
            </a:r>
            <a:endParaRPr kumimoji="1" lang="en-US" dirty="0">
              <a:solidFill>
                <a:prstClr val="black"/>
              </a:solidFill>
            </a:endParaRPr>
          </a:p>
        </p:txBody>
      </p:sp>
      <p:sp>
        <p:nvSpPr>
          <p:cNvPr id="28" name="ZoneTexte 27"/>
          <p:cNvSpPr txBox="1"/>
          <p:nvPr/>
        </p:nvSpPr>
        <p:spPr>
          <a:xfrm>
            <a:off x="2915816" y="6237312"/>
            <a:ext cx="1607043" cy="369332"/>
          </a:xfrm>
          <a:prstGeom prst="rect">
            <a:avLst/>
          </a:prstGeom>
          <a:noFill/>
        </p:spPr>
        <p:txBody>
          <a:bodyPr wrap="none" rtlCol="0">
            <a:spAutoFit/>
          </a:bodyPr>
          <a:lstStyle/>
          <a:p>
            <a:r>
              <a:rPr kumimoji="1" lang="fr-FR" dirty="0" err="1" smtClean="0">
                <a:solidFill>
                  <a:prstClr val="black"/>
                </a:solidFill>
              </a:rPr>
              <a:t>Bittware</a:t>
            </a:r>
            <a:r>
              <a:rPr kumimoji="1" lang="fr-FR" dirty="0" smtClean="0">
                <a:solidFill>
                  <a:prstClr val="black"/>
                </a:solidFill>
              </a:rPr>
              <a:t> </a:t>
            </a:r>
            <a:r>
              <a:rPr kumimoji="1" lang="fr-FR" dirty="0" err="1" smtClean="0">
                <a:solidFill>
                  <a:prstClr val="black"/>
                </a:solidFill>
              </a:rPr>
              <a:t>card</a:t>
            </a:r>
            <a:r>
              <a:rPr kumimoji="1" lang="fr-FR" dirty="0" smtClean="0">
                <a:solidFill>
                  <a:prstClr val="black"/>
                </a:solidFill>
              </a:rPr>
              <a:t> 2</a:t>
            </a:r>
            <a:endParaRPr kumimoji="1" lang="en-US" dirty="0">
              <a:solidFill>
                <a:prstClr val="black"/>
              </a:solidFill>
            </a:endParaRPr>
          </a:p>
        </p:txBody>
      </p:sp>
      <p:sp>
        <p:nvSpPr>
          <p:cNvPr id="29" name="ZoneTexte 28"/>
          <p:cNvSpPr txBox="1"/>
          <p:nvPr/>
        </p:nvSpPr>
        <p:spPr>
          <a:xfrm>
            <a:off x="3018640" y="4725144"/>
            <a:ext cx="2489464" cy="369332"/>
          </a:xfrm>
          <a:prstGeom prst="rect">
            <a:avLst/>
          </a:prstGeom>
          <a:noFill/>
        </p:spPr>
        <p:txBody>
          <a:bodyPr wrap="none" rtlCol="0">
            <a:spAutoFit/>
          </a:bodyPr>
          <a:lstStyle/>
          <a:p>
            <a:r>
              <a:rPr kumimoji="1" lang="fr-FR" dirty="0">
                <a:solidFill>
                  <a:prstClr val="black"/>
                </a:solidFill>
              </a:rPr>
              <a:t>7</a:t>
            </a:r>
            <a:r>
              <a:rPr kumimoji="1" lang="fr-FR" dirty="0" smtClean="0">
                <a:solidFill>
                  <a:prstClr val="black"/>
                </a:solidFill>
              </a:rPr>
              <a:t> 10 </a:t>
            </a:r>
            <a:r>
              <a:rPr kumimoji="1" lang="fr-FR" dirty="0" err="1" smtClean="0">
                <a:solidFill>
                  <a:prstClr val="black"/>
                </a:solidFill>
              </a:rPr>
              <a:t>GbE</a:t>
            </a:r>
            <a:r>
              <a:rPr kumimoji="1" lang="fr-FR" dirty="0" smtClean="0">
                <a:solidFill>
                  <a:prstClr val="black"/>
                </a:solidFill>
              </a:rPr>
              <a:t> links + 1 </a:t>
            </a:r>
            <a:r>
              <a:rPr kumimoji="1" lang="fr-FR" dirty="0" err="1" smtClean="0">
                <a:solidFill>
                  <a:prstClr val="black"/>
                </a:solidFill>
              </a:rPr>
              <a:t>spares</a:t>
            </a:r>
            <a:endParaRPr kumimoji="1" lang="en-US" dirty="0">
              <a:solidFill>
                <a:prstClr val="black"/>
              </a:solidFill>
            </a:endParaRPr>
          </a:p>
        </p:txBody>
      </p:sp>
      <p:pic>
        <p:nvPicPr>
          <p:cNvPr id="3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7824" y="332656"/>
            <a:ext cx="244792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ZoneTexte 30"/>
          <p:cNvSpPr txBox="1"/>
          <p:nvPr/>
        </p:nvSpPr>
        <p:spPr>
          <a:xfrm>
            <a:off x="3419872" y="-27384"/>
            <a:ext cx="1518429" cy="369332"/>
          </a:xfrm>
          <a:prstGeom prst="rect">
            <a:avLst/>
          </a:prstGeom>
          <a:noFill/>
        </p:spPr>
        <p:txBody>
          <a:bodyPr wrap="none" rtlCol="0">
            <a:spAutoFit/>
          </a:bodyPr>
          <a:lstStyle/>
          <a:p>
            <a:r>
              <a:rPr kumimoji="1" lang="fr-FR" dirty="0" err="1" smtClean="0">
                <a:solidFill>
                  <a:prstClr val="black"/>
                </a:solidFill>
              </a:rPr>
              <a:t>Meinberg</a:t>
            </a:r>
            <a:r>
              <a:rPr kumimoji="1" lang="fr-FR" dirty="0" smtClean="0">
                <a:solidFill>
                  <a:prstClr val="black"/>
                </a:solidFill>
              </a:rPr>
              <a:t> GPS</a:t>
            </a:r>
            <a:endParaRPr kumimoji="1" lang="en-US" dirty="0">
              <a:solidFill>
                <a:prstClr val="black"/>
              </a:solidFill>
            </a:endParaRPr>
          </a:p>
        </p:txBody>
      </p:sp>
      <p:sp>
        <p:nvSpPr>
          <p:cNvPr id="32" name="Rectangle 31"/>
          <p:cNvSpPr/>
          <p:nvPr/>
        </p:nvSpPr>
        <p:spPr>
          <a:xfrm>
            <a:off x="6228184" y="295781"/>
            <a:ext cx="1872208" cy="769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fr-FR" dirty="0" smtClean="0">
                <a:solidFill>
                  <a:prstClr val="white"/>
                </a:solidFill>
              </a:rPr>
              <a:t>White Rabbit </a:t>
            </a:r>
            <a:r>
              <a:rPr kumimoji="1" lang="fr-FR" dirty="0" err="1" smtClean="0">
                <a:solidFill>
                  <a:prstClr val="white"/>
                </a:solidFill>
              </a:rPr>
              <a:t>GrandMaster</a:t>
            </a:r>
            <a:endParaRPr kumimoji="1" lang="fr-FR" dirty="0" smtClean="0">
              <a:solidFill>
                <a:prstClr val="white"/>
              </a:solidFill>
            </a:endParaRPr>
          </a:p>
          <a:p>
            <a:pPr algn="ctr"/>
            <a:r>
              <a:rPr kumimoji="1" lang="fr-FR" dirty="0" smtClean="0">
                <a:solidFill>
                  <a:prstClr val="white"/>
                </a:solidFill>
              </a:rPr>
              <a:t>switch</a:t>
            </a:r>
          </a:p>
        </p:txBody>
      </p:sp>
      <p:cxnSp>
        <p:nvCxnSpPr>
          <p:cNvPr id="33" name="Connecteur droit 32"/>
          <p:cNvCxnSpPr>
            <a:endCxn id="34" idx="0"/>
          </p:cNvCxnSpPr>
          <p:nvPr/>
        </p:nvCxnSpPr>
        <p:spPr>
          <a:xfrm flipH="1">
            <a:off x="878492" y="733346"/>
            <a:ext cx="5349692" cy="588838"/>
          </a:xfrm>
          <a:prstGeom prst="line">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855632" y="1322184"/>
            <a:ext cx="45719" cy="4506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prstClr val="white"/>
              </a:solidFill>
            </a:endParaRPr>
          </a:p>
        </p:txBody>
      </p:sp>
      <p:sp>
        <p:nvSpPr>
          <p:cNvPr id="35" name="ZoneTexte 34"/>
          <p:cNvSpPr txBox="1"/>
          <p:nvPr/>
        </p:nvSpPr>
        <p:spPr>
          <a:xfrm>
            <a:off x="179512" y="980728"/>
            <a:ext cx="1531188" cy="246221"/>
          </a:xfrm>
          <a:prstGeom prst="rect">
            <a:avLst/>
          </a:prstGeom>
          <a:noFill/>
        </p:spPr>
        <p:txBody>
          <a:bodyPr wrap="none" rtlCol="0">
            <a:spAutoFit/>
          </a:bodyPr>
          <a:lstStyle/>
          <a:p>
            <a:r>
              <a:rPr kumimoji="1" lang="fr-FR" sz="1000" dirty="0" smtClean="0">
                <a:solidFill>
                  <a:prstClr val="black"/>
                </a:solidFill>
              </a:rPr>
              <a:t>WR slave MCH mezzanine</a:t>
            </a:r>
            <a:endParaRPr kumimoji="1" lang="en-US" sz="1000" dirty="0">
              <a:solidFill>
                <a:prstClr val="black"/>
              </a:solidFill>
            </a:endParaRPr>
          </a:p>
        </p:txBody>
      </p:sp>
      <p:sp>
        <p:nvSpPr>
          <p:cNvPr id="36" name="Rectangle 35"/>
          <p:cNvSpPr/>
          <p:nvPr/>
        </p:nvSpPr>
        <p:spPr>
          <a:xfrm>
            <a:off x="2006001" y="1505942"/>
            <a:ext cx="45719" cy="4506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prstClr val="white"/>
              </a:solidFill>
            </a:endParaRPr>
          </a:p>
        </p:txBody>
      </p:sp>
      <p:cxnSp>
        <p:nvCxnSpPr>
          <p:cNvPr id="37" name="Connecteur droit 36"/>
          <p:cNvCxnSpPr/>
          <p:nvPr/>
        </p:nvCxnSpPr>
        <p:spPr>
          <a:xfrm flipH="1">
            <a:off x="2051720" y="764704"/>
            <a:ext cx="4176464" cy="741238"/>
          </a:xfrm>
          <a:prstGeom prst="line">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3590177" y="1538208"/>
            <a:ext cx="45719" cy="4506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prstClr val="white"/>
              </a:solidFill>
            </a:endParaRPr>
          </a:p>
        </p:txBody>
      </p:sp>
      <p:sp>
        <p:nvSpPr>
          <p:cNvPr id="39" name="Rectangle 38"/>
          <p:cNvSpPr/>
          <p:nvPr/>
        </p:nvSpPr>
        <p:spPr>
          <a:xfrm>
            <a:off x="4499992" y="1556792"/>
            <a:ext cx="45719" cy="4506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prstClr val="white"/>
              </a:solidFill>
            </a:endParaRPr>
          </a:p>
        </p:txBody>
      </p:sp>
      <p:sp>
        <p:nvSpPr>
          <p:cNvPr id="40" name="Rectangle 39"/>
          <p:cNvSpPr/>
          <p:nvPr/>
        </p:nvSpPr>
        <p:spPr>
          <a:xfrm>
            <a:off x="5822425" y="1484784"/>
            <a:ext cx="45719" cy="4506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prstClr val="white"/>
              </a:solidFill>
            </a:endParaRPr>
          </a:p>
        </p:txBody>
      </p:sp>
      <p:sp>
        <p:nvSpPr>
          <p:cNvPr id="41" name="Rectangle 40"/>
          <p:cNvSpPr/>
          <p:nvPr/>
        </p:nvSpPr>
        <p:spPr>
          <a:xfrm>
            <a:off x="7838649" y="1637184"/>
            <a:ext cx="45719" cy="4506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prstClr val="white"/>
              </a:solidFill>
            </a:endParaRPr>
          </a:p>
        </p:txBody>
      </p:sp>
      <p:cxnSp>
        <p:nvCxnSpPr>
          <p:cNvPr id="42" name="Connecteur droit 41"/>
          <p:cNvCxnSpPr/>
          <p:nvPr/>
        </p:nvCxnSpPr>
        <p:spPr>
          <a:xfrm flipH="1">
            <a:off x="3635896" y="764704"/>
            <a:ext cx="2592288" cy="741238"/>
          </a:xfrm>
          <a:prstGeom prst="line">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flipH="1">
            <a:off x="4499992" y="764704"/>
            <a:ext cx="1728192" cy="813246"/>
          </a:xfrm>
          <a:prstGeom prst="line">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flipH="1">
            <a:off x="5868144" y="764704"/>
            <a:ext cx="360040" cy="741238"/>
          </a:xfrm>
          <a:prstGeom prst="line">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Connecteur droit 44"/>
          <p:cNvCxnSpPr>
            <a:endCxn id="41" idx="0"/>
          </p:cNvCxnSpPr>
          <p:nvPr/>
        </p:nvCxnSpPr>
        <p:spPr>
          <a:xfrm>
            <a:off x="7568287" y="1065510"/>
            <a:ext cx="293222" cy="571674"/>
          </a:xfrm>
          <a:prstGeom prst="line">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7913084" y="1052736"/>
            <a:ext cx="423766" cy="436042"/>
          </a:xfrm>
          <a:prstGeom prst="line">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flipH="1">
            <a:off x="8028384" y="1484784"/>
            <a:ext cx="288032" cy="3425026"/>
          </a:xfrm>
          <a:prstGeom prst="line">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flipH="1">
            <a:off x="6916197" y="4887744"/>
            <a:ext cx="1112188" cy="527283"/>
          </a:xfrm>
          <a:prstGeom prst="line">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5724128" y="5229200"/>
            <a:ext cx="1192069" cy="11927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fr-FR" dirty="0" smtClean="0">
                <a:solidFill>
                  <a:prstClr val="white"/>
                </a:solidFill>
              </a:rPr>
              <a:t>WR slave trigger </a:t>
            </a:r>
            <a:r>
              <a:rPr kumimoji="1" lang="fr-FR" dirty="0" err="1" smtClean="0">
                <a:solidFill>
                  <a:prstClr val="white"/>
                </a:solidFill>
              </a:rPr>
              <a:t>board</a:t>
            </a:r>
            <a:endParaRPr kumimoji="1" lang="en-US" dirty="0">
              <a:solidFill>
                <a:prstClr val="white"/>
              </a:solidFill>
            </a:endParaRPr>
          </a:p>
        </p:txBody>
      </p:sp>
      <p:sp>
        <p:nvSpPr>
          <p:cNvPr id="50" name="ZoneTexte 49"/>
          <p:cNvSpPr txBox="1"/>
          <p:nvPr/>
        </p:nvSpPr>
        <p:spPr>
          <a:xfrm>
            <a:off x="7177504" y="5415027"/>
            <a:ext cx="471604" cy="246221"/>
          </a:xfrm>
          <a:prstGeom prst="rect">
            <a:avLst/>
          </a:prstGeom>
          <a:noFill/>
        </p:spPr>
        <p:txBody>
          <a:bodyPr wrap="none" rtlCol="0">
            <a:spAutoFit/>
          </a:bodyPr>
          <a:lstStyle/>
          <a:p>
            <a:r>
              <a:rPr kumimoji="1" lang="fr-FR" sz="1000" dirty="0" smtClean="0">
                <a:solidFill>
                  <a:prstClr val="black"/>
                </a:solidFill>
              </a:rPr>
              <a:t>Time </a:t>
            </a:r>
            <a:endParaRPr kumimoji="1" lang="en-US" sz="1000" dirty="0">
              <a:solidFill>
                <a:prstClr val="black"/>
              </a:solidFill>
            </a:endParaRPr>
          </a:p>
        </p:txBody>
      </p:sp>
      <p:cxnSp>
        <p:nvCxnSpPr>
          <p:cNvPr id="51" name="Connecteur droit 50"/>
          <p:cNvCxnSpPr/>
          <p:nvPr/>
        </p:nvCxnSpPr>
        <p:spPr>
          <a:xfrm>
            <a:off x="6948264" y="5589240"/>
            <a:ext cx="1800200" cy="103237"/>
          </a:xfrm>
          <a:prstGeom prst="line">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ZoneTexte 51"/>
          <p:cNvSpPr txBox="1"/>
          <p:nvPr/>
        </p:nvSpPr>
        <p:spPr>
          <a:xfrm>
            <a:off x="7812360" y="5261138"/>
            <a:ext cx="1494891" cy="400110"/>
          </a:xfrm>
          <a:prstGeom prst="rect">
            <a:avLst/>
          </a:prstGeom>
          <a:noFill/>
        </p:spPr>
        <p:txBody>
          <a:bodyPr wrap="square" rtlCol="0">
            <a:spAutoFit/>
          </a:bodyPr>
          <a:lstStyle/>
          <a:p>
            <a:r>
              <a:rPr kumimoji="1" lang="fr-FR" sz="1000" dirty="0" err="1" smtClean="0">
                <a:solidFill>
                  <a:prstClr val="black"/>
                </a:solidFill>
              </a:rPr>
              <a:t>Beam</a:t>
            </a:r>
            <a:r>
              <a:rPr kumimoji="1" lang="fr-FR" sz="1000" dirty="0" smtClean="0">
                <a:solidFill>
                  <a:prstClr val="black"/>
                </a:solidFill>
              </a:rPr>
              <a:t> </a:t>
            </a:r>
            <a:r>
              <a:rPr kumimoji="1" lang="fr-FR" sz="1000" dirty="0" err="1" smtClean="0">
                <a:solidFill>
                  <a:prstClr val="black"/>
                </a:solidFill>
              </a:rPr>
              <a:t>window</a:t>
            </a:r>
            <a:endParaRPr kumimoji="1" lang="fr-FR" sz="1000" dirty="0" smtClean="0">
              <a:solidFill>
                <a:prstClr val="black"/>
              </a:solidFill>
            </a:endParaRPr>
          </a:p>
          <a:p>
            <a:r>
              <a:rPr kumimoji="1" lang="fr-FR" sz="1000" dirty="0" smtClean="0">
                <a:solidFill>
                  <a:prstClr val="black"/>
                </a:solidFill>
              </a:rPr>
              <a:t>NIM signal </a:t>
            </a:r>
            <a:r>
              <a:rPr kumimoji="1" lang="fr-FR" sz="1000" dirty="0" err="1">
                <a:solidFill>
                  <a:prstClr val="black"/>
                </a:solidFill>
              </a:rPr>
              <a:t>e</a:t>
            </a:r>
            <a:r>
              <a:rPr kumimoji="1" lang="fr-FR" sz="1000" dirty="0" err="1" smtClean="0">
                <a:solidFill>
                  <a:prstClr val="black"/>
                </a:solidFill>
              </a:rPr>
              <a:t>very</a:t>
            </a:r>
            <a:r>
              <a:rPr kumimoji="1" lang="fr-FR" sz="1000" dirty="0" smtClean="0">
                <a:solidFill>
                  <a:prstClr val="black"/>
                </a:solidFill>
              </a:rPr>
              <a:t> 20 s</a:t>
            </a:r>
            <a:endParaRPr kumimoji="1" lang="en-US" sz="1000" dirty="0">
              <a:solidFill>
                <a:prstClr val="black"/>
              </a:solidFill>
            </a:endParaRPr>
          </a:p>
        </p:txBody>
      </p:sp>
      <p:cxnSp>
        <p:nvCxnSpPr>
          <p:cNvPr id="53" name="Connecteur droit 52"/>
          <p:cNvCxnSpPr/>
          <p:nvPr/>
        </p:nvCxnSpPr>
        <p:spPr>
          <a:xfrm>
            <a:off x="6948264" y="6278091"/>
            <a:ext cx="1800200" cy="103237"/>
          </a:xfrm>
          <a:prstGeom prst="line">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ZoneTexte 53"/>
          <p:cNvSpPr txBox="1"/>
          <p:nvPr/>
        </p:nvSpPr>
        <p:spPr>
          <a:xfrm>
            <a:off x="7380312" y="6309320"/>
            <a:ext cx="1526380" cy="400110"/>
          </a:xfrm>
          <a:prstGeom prst="rect">
            <a:avLst/>
          </a:prstGeom>
          <a:noFill/>
        </p:spPr>
        <p:txBody>
          <a:bodyPr wrap="none" rtlCol="0">
            <a:spAutoFit/>
          </a:bodyPr>
          <a:lstStyle/>
          <a:p>
            <a:r>
              <a:rPr kumimoji="1" lang="fr-FR" sz="1000" dirty="0" err="1" smtClean="0">
                <a:solidFill>
                  <a:prstClr val="black"/>
                </a:solidFill>
              </a:rPr>
              <a:t>Beam</a:t>
            </a:r>
            <a:r>
              <a:rPr kumimoji="1" lang="fr-FR" sz="1000" dirty="0" smtClean="0">
                <a:solidFill>
                  <a:prstClr val="black"/>
                </a:solidFill>
              </a:rPr>
              <a:t> </a:t>
            </a:r>
            <a:r>
              <a:rPr kumimoji="1" lang="fr-FR" sz="1000" dirty="0">
                <a:solidFill>
                  <a:prstClr val="black"/>
                </a:solidFill>
              </a:rPr>
              <a:t> </a:t>
            </a:r>
            <a:r>
              <a:rPr kumimoji="1" lang="fr-FR" sz="1000" dirty="0" smtClean="0">
                <a:solidFill>
                  <a:prstClr val="black"/>
                </a:solidFill>
              </a:rPr>
              <a:t>Trigger </a:t>
            </a:r>
            <a:r>
              <a:rPr kumimoji="1" lang="fr-FR" sz="1000" dirty="0" err="1" smtClean="0">
                <a:solidFill>
                  <a:prstClr val="black"/>
                </a:solidFill>
              </a:rPr>
              <a:t>counter</a:t>
            </a:r>
            <a:r>
              <a:rPr kumimoji="1" lang="fr-FR" sz="1000" dirty="0" smtClean="0">
                <a:solidFill>
                  <a:prstClr val="black"/>
                </a:solidFill>
              </a:rPr>
              <a:t> </a:t>
            </a:r>
          </a:p>
          <a:p>
            <a:r>
              <a:rPr kumimoji="1" lang="fr-FR" sz="1000" dirty="0" smtClean="0">
                <a:solidFill>
                  <a:prstClr val="black"/>
                </a:solidFill>
              </a:rPr>
              <a:t>NIM signal</a:t>
            </a:r>
            <a:r>
              <a:rPr kumimoji="1" lang="fr-FR" sz="1000" dirty="0">
                <a:solidFill>
                  <a:prstClr val="black"/>
                </a:solidFill>
              </a:rPr>
              <a:t> </a:t>
            </a:r>
            <a:r>
              <a:rPr kumimoji="1" lang="fr-FR" sz="1000" dirty="0" smtClean="0">
                <a:solidFill>
                  <a:prstClr val="black"/>
                </a:solidFill>
              </a:rPr>
              <a:t>~ a few 100 Hz</a:t>
            </a:r>
          </a:p>
        </p:txBody>
      </p:sp>
      <p:sp>
        <p:nvSpPr>
          <p:cNvPr id="55" name="ZoneTexte 54"/>
          <p:cNvSpPr txBox="1"/>
          <p:nvPr/>
        </p:nvSpPr>
        <p:spPr>
          <a:xfrm>
            <a:off x="2267744" y="3341313"/>
            <a:ext cx="1638525" cy="369332"/>
          </a:xfrm>
          <a:prstGeom prst="rect">
            <a:avLst/>
          </a:prstGeom>
          <a:noFill/>
        </p:spPr>
        <p:txBody>
          <a:bodyPr wrap="none" rtlCol="0">
            <a:spAutoFit/>
          </a:bodyPr>
          <a:lstStyle/>
          <a:p>
            <a:r>
              <a:rPr kumimoji="1" lang="fr-FR" dirty="0" smtClean="0">
                <a:solidFill>
                  <a:prstClr val="black"/>
                </a:solidFill>
              </a:rPr>
              <a:t>Charge </a:t>
            </a:r>
            <a:r>
              <a:rPr kumimoji="1" lang="fr-FR" dirty="0" err="1" smtClean="0">
                <a:solidFill>
                  <a:prstClr val="black"/>
                </a:solidFill>
              </a:rPr>
              <a:t>readout</a:t>
            </a:r>
            <a:endParaRPr kumimoji="1" lang="en-US" dirty="0">
              <a:solidFill>
                <a:prstClr val="black"/>
              </a:solidFill>
            </a:endParaRPr>
          </a:p>
        </p:txBody>
      </p:sp>
      <p:sp>
        <p:nvSpPr>
          <p:cNvPr id="56" name="Accolade ouvrante 55"/>
          <p:cNvSpPr/>
          <p:nvPr/>
        </p:nvSpPr>
        <p:spPr>
          <a:xfrm rot="16200000">
            <a:off x="2855273" y="-213464"/>
            <a:ext cx="864096" cy="6457790"/>
          </a:xfrm>
          <a:prstGeom prst="leftBrace">
            <a:avLst>
              <a:gd name="adj1" fmla="val 8333"/>
              <a:gd name="adj2" fmla="val 49427"/>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solidFill>
                <a:prstClr val="black"/>
              </a:solidFill>
            </a:endParaRPr>
          </a:p>
        </p:txBody>
      </p:sp>
      <p:sp>
        <p:nvSpPr>
          <p:cNvPr id="57" name="ZoneTexte 56"/>
          <p:cNvSpPr txBox="1"/>
          <p:nvPr/>
        </p:nvSpPr>
        <p:spPr>
          <a:xfrm>
            <a:off x="7145943" y="2924944"/>
            <a:ext cx="954449" cy="646331"/>
          </a:xfrm>
          <a:prstGeom prst="rect">
            <a:avLst/>
          </a:prstGeom>
          <a:noFill/>
        </p:spPr>
        <p:txBody>
          <a:bodyPr wrap="square" rtlCol="0">
            <a:spAutoFit/>
          </a:bodyPr>
          <a:lstStyle/>
          <a:p>
            <a:r>
              <a:rPr kumimoji="1" lang="fr-FR" dirty="0" smtClean="0">
                <a:solidFill>
                  <a:prstClr val="black"/>
                </a:solidFill>
              </a:rPr>
              <a:t>Light </a:t>
            </a:r>
            <a:r>
              <a:rPr kumimoji="1" lang="fr-FR" dirty="0" err="1" smtClean="0">
                <a:solidFill>
                  <a:prstClr val="black"/>
                </a:solidFill>
              </a:rPr>
              <a:t>readout</a:t>
            </a:r>
            <a:endParaRPr kumimoji="1" lang="en-US" dirty="0">
              <a:solidFill>
                <a:prstClr val="black"/>
              </a:solidFill>
            </a:endParaRPr>
          </a:p>
        </p:txBody>
      </p:sp>
      <p:sp>
        <p:nvSpPr>
          <p:cNvPr id="58" name="ZoneTexte 57"/>
          <p:cNvSpPr txBox="1"/>
          <p:nvPr/>
        </p:nvSpPr>
        <p:spPr>
          <a:xfrm>
            <a:off x="2267744" y="1027765"/>
            <a:ext cx="184731" cy="369332"/>
          </a:xfrm>
          <a:prstGeom prst="rect">
            <a:avLst/>
          </a:prstGeom>
          <a:noFill/>
        </p:spPr>
        <p:txBody>
          <a:bodyPr wrap="none" rtlCol="0">
            <a:spAutoFit/>
          </a:bodyPr>
          <a:lstStyle/>
          <a:p>
            <a:endParaRPr kumimoji="1" lang="en-US" dirty="0">
              <a:solidFill>
                <a:prstClr val="black"/>
              </a:solidFill>
            </a:endParaRPr>
          </a:p>
        </p:txBody>
      </p:sp>
      <p:sp>
        <p:nvSpPr>
          <p:cNvPr id="59" name="ZoneTexte 58"/>
          <p:cNvSpPr txBox="1"/>
          <p:nvPr/>
        </p:nvSpPr>
        <p:spPr>
          <a:xfrm>
            <a:off x="2740984" y="908720"/>
            <a:ext cx="2411494" cy="338554"/>
          </a:xfrm>
          <a:prstGeom prst="rect">
            <a:avLst/>
          </a:prstGeom>
          <a:noFill/>
        </p:spPr>
        <p:txBody>
          <a:bodyPr wrap="none" rtlCol="0">
            <a:spAutoFit/>
          </a:bodyPr>
          <a:lstStyle/>
          <a:p>
            <a:r>
              <a:rPr kumimoji="1" lang="fr-FR" sz="1600" b="1" dirty="0" smtClean="0">
                <a:solidFill>
                  <a:srgbClr val="FF0000"/>
                </a:solidFill>
              </a:rPr>
              <a:t>WR </a:t>
            </a:r>
            <a:r>
              <a:rPr kumimoji="1" lang="fr-FR" sz="1600" b="1" dirty="0" err="1" smtClean="0">
                <a:solidFill>
                  <a:srgbClr val="FF0000"/>
                </a:solidFill>
              </a:rPr>
              <a:t>Clock</a:t>
            </a:r>
            <a:r>
              <a:rPr kumimoji="1" lang="fr-FR" sz="1600" b="1" dirty="0" smtClean="0">
                <a:solidFill>
                  <a:srgbClr val="FF0000"/>
                </a:solidFill>
              </a:rPr>
              <a:t> + time + triggers</a:t>
            </a:r>
            <a:endParaRPr kumimoji="1" lang="en-US" sz="1600" b="1" dirty="0">
              <a:solidFill>
                <a:srgbClr val="FF0000"/>
              </a:solidFill>
            </a:endParaRPr>
          </a:p>
        </p:txBody>
      </p:sp>
      <p:sp>
        <p:nvSpPr>
          <p:cNvPr id="60" name="ZoneTexte 59"/>
          <p:cNvSpPr txBox="1"/>
          <p:nvPr/>
        </p:nvSpPr>
        <p:spPr>
          <a:xfrm>
            <a:off x="7633114" y="3780329"/>
            <a:ext cx="1475390" cy="584775"/>
          </a:xfrm>
          <a:prstGeom prst="rect">
            <a:avLst/>
          </a:prstGeom>
          <a:noFill/>
        </p:spPr>
        <p:txBody>
          <a:bodyPr wrap="square" rtlCol="0">
            <a:spAutoFit/>
          </a:bodyPr>
          <a:lstStyle/>
          <a:p>
            <a:r>
              <a:rPr kumimoji="1" lang="fr-FR" sz="1600" b="1" dirty="0" smtClean="0">
                <a:solidFill>
                  <a:srgbClr val="FF0000"/>
                </a:solidFill>
              </a:rPr>
              <a:t>WR </a:t>
            </a:r>
            <a:r>
              <a:rPr kumimoji="1" lang="fr-FR" sz="1600" b="1" dirty="0" err="1" smtClean="0">
                <a:solidFill>
                  <a:srgbClr val="FF0000"/>
                </a:solidFill>
              </a:rPr>
              <a:t>Clock</a:t>
            </a:r>
            <a:r>
              <a:rPr kumimoji="1" lang="fr-FR" sz="1600" b="1" dirty="0" smtClean="0">
                <a:solidFill>
                  <a:srgbClr val="FF0000"/>
                </a:solidFill>
              </a:rPr>
              <a:t> + time + triggers</a:t>
            </a:r>
            <a:endParaRPr kumimoji="1" lang="en-US" sz="1600" b="1" dirty="0">
              <a:solidFill>
                <a:srgbClr val="FF0000"/>
              </a:solidFill>
            </a:endParaRPr>
          </a:p>
        </p:txBody>
      </p:sp>
      <p:sp>
        <p:nvSpPr>
          <p:cNvPr id="61" name="Rectangle 60"/>
          <p:cNvSpPr/>
          <p:nvPr/>
        </p:nvSpPr>
        <p:spPr>
          <a:xfrm>
            <a:off x="2843808" y="4293096"/>
            <a:ext cx="2345448" cy="2448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prstClr val="white"/>
              </a:solidFill>
            </a:endParaRPr>
          </a:p>
        </p:txBody>
      </p:sp>
      <p:sp>
        <p:nvSpPr>
          <p:cNvPr id="62" name="Rectangle 61"/>
          <p:cNvSpPr/>
          <p:nvPr/>
        </p:nvSpPr>
        <p:spPr>
          <a:xfrm>
            <a:off x="5538920" y="4293096"/>
            <a:ext cx="2345448" cy="2448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prstClr val="white"/>
              </a:solidFill>
            </a:endParaRPr>
          </a:p>
        </p:txBody>
      </p:sp>
      <p:sp>
        <p:nvSpPr>
          <p:cNvPr id="63" name="ZoneTexte 62"/>
          <p:cNvSpPr txBox="1"/>
          <p:nvPr/>
        </p:nvSpPr>
        <p:spPr>
          <a:xfrm>
            <a:off x="4355976" y="3573016"/>
            <a:ext cx="1463349" cy="369332"/>
          </a:xfrm>
          <a:prstGeom prst="rect">
            <a:avLst/>
          </a:prstGeom>
          <a:noFill/>
        </p:spPr>
        <p:txBody>
          <a:bodyPr wrap="none" rtlCol="0">
            <a:spAutoFit/>
          </a:bodyPr>
          <a:lstStyle/>
          <a:p>
            <a:r>
              <a:rPr kumimoji="1" lang="fr-FR" dirty="0" err="1" smtClean="0">
                <a:solidFill>
                  <a:prstClr val="black"/>
                </a:solidFill>
              </a:rPr>
              <a:t>Digitized</a:t>
            </a:r>
            <a:r>
              <a:rPr kumimoji="1" lang="fr-FR" dirty="0" smtClean="0">
                <a:solidFill>
                  <a:prstClr val="black"/>
                </a:solidFill>
              </a:rPr>
              <a:t> data</a:t>
            </a:r>
            <a:endParaRPr kumimoji="1" lang="en-US" dirty="0">
              <a:solidFill>
                <a:prstClr val="black"/>
              </a:solidFill>
            </a:endParaRPr>
          </a:p>
        </p:txBody>
      </p:sp>
      <p:cxnSp>
        <p:nvCxnSpPr>
          <p:cNvPr id="64" name="Connecteur droit avec flèche 63"/>
          <p:cNvCxnSpPr>
            <a:stCxn id="30" idx="3"/>
          </p:cNvCxnSpPr>
          <p:nvPr/>
        </p:nvCxnSpPr>
        <p:spPr>
          <a:xfrm>
            <a:off x="5435749" y="513631"/>
            <a:ext cx="792435"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ZoneTexte 64"/>
          <p:cNvSpPr txBox="1"/>
          <p:nvPr/>
        </p:nvSpPr>
        <p:spPr>
          <a:xfrm>
            <a:off x="5508104" y="157282"/>
            <a:ext cx="649537" cy="369332"/>
          </a:xfrm>
          <a:prstGeom prst="rect">
            <a:avLst/>
          </a:prstGeom>
          <a:noFill/>
        </p:spPr>
        <p:txBody>
          <a:bodyPr wrap="none" rtlCol="0">
            <a:spAutoFit/>
          </a:bodyPr>
          <a:lstStyle/>
          <a:p>
            <a:r>
              <a:rPr kumimoji="1" lang="fr-FR" dirty="0" smtClean="0">
                <a:solidFill>
                  <a:prstClr val="black"/>
                </a:solidFill>
              </a:rPr>
              <a:t>Time</a:t>
            </a:r>
            <a:endParaRPr kumimoji="1" lang="en-US" dirty="0">
              <a:solidFill>
                <a:prstClr val="black"/>
              </a:solidFill>
            </a:endParaRPr>
          </a:p>
        </p:txBody>
      </p:sp>
      <p:sp>
        <p:nvSpPr>
          <p:cNvPr id="66" name="ZoneTexte 65"/>
          <p:cNvSpPr txBox="1"/>
          <p:nvPr/>
        </p:nvSpPr>
        <p:spPr>
          <a:xfrm>
            <a:off x="179512" y="4005064"/>
            <a:ext cx="2134880" cy="369332"/>
          </a:xfrm>
          <a:prstGeom prst="rect">
            <a:avLst/>
          </a:prstGeom>
          <a:noFill/>
        </p:spPr>
        <p:txBody>
          <a:bodyPr wrap="none" rtlCol="0">
            <a:spAutoFit/>
          </a:bodyPr>
          <a:lstStyle/>
          <a:p>
            <a:r>
              <a:rPr kumimoji="1" lang="fr-FR" dirty="0" smtClean="0">
                <a:solidFill>
                  <a:prstClr val="black"/>
                </a:solidFill>
              </a:rPr>
              <a:t>Data </a:t>
            </a:r>
            <a:r>
              <a:rPr kumimoji="1" lang="fr-FR" dirty="0" err="1" smtClean="0">
                <a:solidFill>
                  <a:prstClr val="black"/>
                </a:solidFill>
              </a:rPr>
              <a:t>processing</a:t>
            </a:r>
            <a:r>
              <a:rPr kumimoji="1" lang="fr-FR" dirty="0" smtClean="0">
                <a:solidFill>
                  <a:prstClr val="black"/>
                </a:solidFill>
              </a:rPr>
              <a:t> PC 1</a:t>
            </a:r>
            <a:endParaRPr kumimoji="1" lang="en-US" dirty="0">
              <a:solidFill>
                <a:prstClr val="black"/>
              </a:solidFill>
            </a:endParaRPr>
          </a:p>
        </p:txBody>
      </p:sp>
      <p:sp>
        <p:nvSpPr>
          <p:cNvPr id="67" name="ZoneTexte 66"/>
          <p:cNvSpPr txBox="1"/>
          <p:nvPr/>
        </p:nvSpPr>
        <p:spPr>
          <a:xfrm>
            <a:off x="2771800" y="4005064"/>
            <a:ext cx="2134880" cy="369332"/>
          </a:xfrm>
          <a:prstGeom prst="rect">
            <a:avLst/>
          </a:prstGeom>
          <a:noFill/>
        </p:spPr>
        <p:txBody>
          <a:bodyPr wrap="none" rtlCol="0">
            <a:spAutoFit/>
          </a:bodyPr>
          <a:lstStyle/>
          <a:p>
            <a:r>
              <a:rPr kumimoji="1" lang="fr-FR" dirty="0" smtClean="0">
                <a:solidFill>
                  <a:prstClr val="black"/>
                </a:solidFill>
              </a:rPr>
              <a:t>Data </a:t>
            </a:r>
            <a:r>
              <a:rPr kumimoji="1" lang="fr-FR" dirty="0" err="1" smtClean="0">
                <a:solidFill>
                  <a:prstClr val="black"/>
                </a:solidFill>
              </a:rPr>
              <a:t>processing</a:t>
            </a:r>
            <a:r>
              <a:rPr kumimoji="1" lang="fr-FR" dirty="0" smtClean="0">
                <a:solidFill>
                  <a:prstClr val="black"/>
                </a:solidFill>
              </a:rPr>
              <a:t> PC 2</a:t>
            </a:r>
            <a:endParaRPr kumimoji="1" lang="en-US" dirty="0">
              <a:solidFill>
                <a:prstClr val="black"/>
              </a:solidFill>
            </a:endParaRPr>
          </a:p>
        </p:txBody>
      </p:sp>
      <p:sp>
        <p:nvSpPr>
          <p:cNvPr id="68" name="ZoneTexte 67"/>
          <p:cNvSpPr txBox="1"/>
          <p:nvPr/>
        </p:nvSpPr>
        <p:spPr>
          <a:xfrm>
            <a:off x="5508104" y="3995772"/>
            <a:ext cx="1124347" cy="369332"/>
          </a:xfrm>
          <a:prstGeom prst="rect">
            <a:avLst/>
          </a:prstGeom>
          <a:noFill/>
        </p:spPr>
        <p:txBody>
          <a:bodyPr wrap="none" rtlCol="0">
            <a:spAutoFit/>
          </a:bodyPr>
          <a:lstStyle/>
          <a:p>
            <a:r>
              <a:rPr kumimoji="1" lang="fr-FR" dirty="0" smtClean="0">
                <a:solidFill>
                  <a:prstClr val="black"/>
                </a:solidFill>
              </a:rPr>
              <a:t>Trigger PC</a:t>
            </a:r>
            <a:endParaRPr kumimoji="1" lang="en-US" dirty="0">
              <a:solidFill>
                <a:prstClr val="black"/>
              </a:solidFill>
            </a:endParaRPr>
          </a:p>
        </p:txBody>
      </p:sp>
      <p:cxnSp>
        <p:nvCxnSpPr>
          <p:cNvPr id="69" name="Connecteur droit 68"/>
          <p:cNvCxnSpPr/>
          <p:nvPr/>
        </p:nvCxnSpPr>
        <p:spPr>
          <a:xfrm>
            <a:off x="6948264" y="6021288"/>
            <a:ext cx="1800200" cy="103237"/>
          </a:xfrm>
          <a:prstGeom prst="line">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ZoneTexte 69"/>
          <p:cNvSpPr txBox="1"/>
          <p:nvPr/>
        </p:nvSpPr>
        <p:spPr>
          <a:xfrm>
            <a:off x="7325581" y="5847075"/>
            <a:ext cx="1494891" cy="246221"/>
          </a:xfrm>
          <a:prstGeom prst="rect">
            <a:avLst/>
          </a:prstGeom>
          <a:noFill/>
        </p:spPr>
        <p:txBody>
          <a:bodyPr wrap="square" rtlCol="0">
            <a:spAutoFit/>
          </a:bodyPr>
          <a:lstStyle/>
          <a:p>
            <a:r>
              <a:rPr kumimoji="1" lang="fr-FR" sz="1000" dirty="0" err="1" smtClean="0">
                <a:solidFill>
                  <a:prstClr val="black"/>
                </a:solidFill>
              </a:rPr>
              <a:t>Cosmics</a:t>
            </a:r>
            <a:r>
              <a:rPr kumimoji="1" lang="fr-FR" sz="1000" dirty="0" smtClean="0">
                <a:solidFill>
                  <a:prstClr val="black"/>
                </a:solidFill>
              </a:rPr>
              <a:t>  </a:t>
            </a:r>
            <a:r>
              <a:rPr kumimoji="1" lang="fr-FR" sz="1000" dirty="0" err="1" smtClean="0">
                <a:solidFill>
                  <a:prstClr val="black"/>
                </a:solidFill>
              </a:rPr>
              <a:t>counters</a:t>
            </a:r>
            <a:endParaRPr kumimoji="1" lang="fr-FR" sz="1000" dirty="0" smtClean="0">
              <a:solidFill>
                <a:prstClr val="black"/>
              </a:solidFill>
            </a:endParaRPr>
          </a:p>
        </p:txBody>
      </p:sp>
      <p:sp>
        <p:nvSpPr>
          <p:cNvPr id="72" name="スライド番号プレースホルダ 5"/>
          <p:cNvSpPr txBox="1">
            <a:spLocks/>
          </p:cNvSpPr>
          <p:nvPr/>
        </p:nvSpPr>
        <p:spPr bwMode="auto">
          <a:xfrm>
            <a:off x="6705600" y="6508750"/>
            <a:ext cx="2133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r">
              <a:defRPr/>
            </a:pPr>
            <a:fld id="{E7552B44-EE0B-439C-B2C8-F8F581CDB09C}" type="slidenum">
              <a:rPr kumimoji="1" lang="ja-JP" altLang="en-US" sz="1400" smtClean="0">
                <a:solidFill>
                  <a:srgbClr val="000000"/>
                </a:solidFill>
              </a:rPr>
              <a:pPr algn="r">
                <a:defRPr/>
              </a:pPr>
              <a:t>17</a:t>
            </a:fld>
            <a:endParaRPr kumimoji="1" lang="ja-JP" altLang="en-US" sz="1400" dirty="0" smtClean="0">
              <a:solidFill>
                <a:srgbClr val="000000"/>
              </a:solidFill>
            </a:endParaRPr>
          </a:p>
        </p:txBody>
      </p:sp>
    </p:spTree>
    <p:extLst>
      <p:ext uri="{BB962C8B-B14F-4D97-AF65-F5344CB8AC3E}">
        <p14:creationId xmlns:p14="http://schemas.microsoft.com/office/powerpoint/2010/main" val="2930833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104775" y="247650"/>
            <a:ext cx="8934450" cy="6362700"/>
            <a:chOff x="104775" y="247650"/>
            <a:chExt cx="8934450" cy="636270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247650"/>
              <a:ext cx="8934450" cy="636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67" y="6093296"/>
              <a:ext cx="77152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ZoneTexte 2"/>
          <p:cNvSpPr txBox="1"/>
          <p:nvPr/>
        </p:nvSpPr>
        <p:spPr>
          <a:xfrm>
            <a:off x="251520" y="5877272"/>
            <a:ext cx="4177106" cy="584775"/>
          </a:xfrm>
          <a:prstGeom prst="rect">
            <a:avLst/>
          </a:prstGeom>
          <a:noFill/>
        </p:spPr>
        <p:txBody>
          <a:bodyPr wrap="none" rtlCol="0">
            <a:spAutoFit/>
          </a:bodyPr>
          <a:lstStyle/>
          <a:p>
            <a:r>
              <a:rPr lang="fr-FR" sz="1600" b="1" dirty="0" smtClean="0"/>
              <a:t>8 10 Gbit links, high </a:t>
            </a:r>
            <a:r>
              <a:rPr lang="fr-FR" sz="1600" b="1" dirty="0" err="1" smtClean="0"/>
              <a:t>computing</a:t>
            </a:r>
            <a:r>
              <a:rPr lang="fr-FR" sz="1600" b="1" dirty="0" smtClean="0"/>
              <a:t> power in FPGA,</a:t>
            </a:r>
          </a:p>
          <a:p>
            <a:r>
              <a:rPr lang="fr-FR" sz="1600" b="1" dirty="0" smtClean="0"/>
              <a:t>OPENCL </a:t>
            </a:r>
            <a:r>
              <a:rPr lang="fr-FR" sz="1600" b="1" dirty="0" err="1" smtClean="0"/>
              <a:t>programming</a:t>
            </a:r>
            <a:r>
              <a:rPr lang="fr-FR" sz="1600" b="1" dirty="0" smtClean="0"/>
              <a:t>, </a:t>
            </a:r>
            <a:r>
              <a:rPr lang="fr-FR" sz="1600" b="1" dirty="0" err="1" smtClean="0"/>
              <a:t>event</a:t>
            </a:r>
            <a:r>
              <a:rPr lang="fr-FR" sz="1600" b="1" dirty="0" smtClean="0"/>
              <a:t> building</a:t>
            </a:r>
            <a:endParaRPr lang="en-US" sz="1600" b="1" dirty="0"/>
          </a:p>
        </p:txBody>
      </p:sp>
    </p:spTree>
    <p:extLst>
      <p:ext uri="{BB962C8B-B14F-4D97-AF65-F5344CB8AC3E}">
        <p14:creationId xmlns:p14="http://schemas.microsoft.com/office/powerpoint/2010/main" val="1943271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04825"/>
            <a:ext cx="8886825" cy="584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1919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1196752"/>
            <a:ext cx="5858912" cy="523220"/>
          </a:xfrm>
          <a:prstGeom prst="rect">
            <a:avLst/>
          </a:prstGeom>
          <a:noFill/>
        </p:spPr>
        <p:txBody>
          <a:bodyPr wrap="none" rtlCol="0">
            <a:spAutoFit/>
          </a:bodyPr>
          <a:lstStyle/>
          <a:p>
            <a:r>
              <a:rPr lang="fr-FR" sz="2800" dirty="0" smtClean="0"/>
              <a:t>General </a:t>
            </a:r>
            <a:r>
              <a:rPr lang="fr-FR" sz="2800" dirty="0" err="1" smtClean="0"/>
              <a:t>requirements</a:t>
            </a:r>
            <a:r>
              <a:rPr lang="fr-FR" sz="2800" dirty="0" smtClean="0"/>
              <a:t> and architecture</a:t>
            </a:r>
            <a:endParaRPr lang="fr-FR" sz="2800" dirty="0" smtClean="0"/>
          </a:p>
        </p:txBody>
      </p:sp>
    </p:spTree>
    <p:extLst>
      <p:ext uri="{BB962C8B-B14F-4D97-AF65-F5344CB8AC3E}">
        <p14:creationId xmlns:p14="http://schemas.microsoft.com/office/powerpoint/2010/main" val="2143816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6300028"/>
            <a:ext cx="2480166" cy="276999"/>
          </a:xfrm>
          <a:prstGeom prst="rect">
            <a:avLst/>
          </a:prstGeom>
        </p:spPr>
        <p:txBody>
          <a:bodyPr wrap="none">
            <a:spAutoFit/>
          </a:bodyPr>
          <a:lstStyle/>
          <a:p>
            <a:r>
              <a:rPr lang="en-US" sz="1200" b="1" dirty="0">
                <a:solidFill>
                  <a:srgbClr val="00B050"/>
                </a:solidFill>
                <a:latin typeface="Arial" panose="020B0604020202020204" pitchFamily="34" charset="0"/>
                <a:cs typeface="Arial" panose="020B0604020202020204" pitchFamily="34" charset="0"/>
              </a:rPr>
              <a:t>C.R. stands for Counting Room</a:t>
            </a:r>
          </a:p>
        </p:txBody>
      </p:sp>
      <p:grpSp>
        <p:nvGrpSpPr>
          <p:cNvPr id="9" name="Groupe 8"/>
          <p:cNvGrpSpPr/>
          <p:nvPr/>
        </p:nvGrpSpPr>
        <p:grpSpPr>
          <a:xfrm>
            <a:off x="35496" y="726040"/>
            <a:ext cx="9018017" cy="5079223"/>
            <a:chOff x="18479" y="726040"/>
            <a:chExt cx="9018017" cy="5079223"/>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9" y="726040"/>
              <a:ext cx="9018017" cy="5079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822569" y="3501008"/>
              <a:ext cx="64807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04588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1196752"/>
            <a:ext cx="2825389" cy="523220"/>
          </a:xfrm>
          <a:prstGeom prst="rect">
            <a:avLst/>
          </a:prstGeom>
          <a:noFill/>
        </p:spPr>
        <p:txBody>
          <a:bodyPr wrap="none" rtlCol="0">
            <a:spAutoFit/>
          </a:bodyPr>
          <a:lstStyle/>
          <a:p>
            <a:r>
              <a:rPr lang="fr-FR" sz="2800" dirty="0" smtClean="0"/>
              <a:t>Trigger and timing</a:t>
            </a:r>
            <a:endParaRPr lang="fr-FR" sz="2800" dirty="0" smtClean="0"/>
          </a:p>
        </p:txBody>
      </p:sp>
    </p:spTree>
    <p:extLst>
      <p:ext uri="{BB962C8B-B14F-4D97-AF65-F5344CB8AC3E}">
        <p14:creationId xmlns:p14="http://schemas.microsoft.com/office/powerpoint/2010/main" val="2169998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rganigramme : Données 40"/>
          <p:cNvSpPr/>
          <p:nvPr/>
        </p:nvSpPr>
        <p:spPr>
          <a:xfrm rot="16200000">
            <a:off x="4207013" y="1913624"/>
            <a:ext cx="1016267" cy="718341"/>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en-US" sz="1400">
              <a:solidFill>
                <a:srgbClr val="FFFFFF"/>
              </a:solidFill>
              <a:latin typeface="Arial" panose="020B0604020202020204" pitchFamily="34" charset="0"/>
              <a:cs typeface="Arial" panose="020B0604020202020204" pitchFamily="34" charset="0"/>
            </a:endParaRPr>
          </a:p>
        </p:txBody>
      </p:sp>
      <p:sp>
        <p:nvSpPr>
          <p:cNvPr id="2" name="Organigramme : Données 1"/>
          <p:cNvSpPr/>
          <p:nvPr/>
        </p:nvSpPr>
        <p:spPr>
          <a:xfrm rot="16200000">
            <a:off x="4279831" y="1499077"/>
            <a:ext cx="1016267" cy="718341"/>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en-US" sz="1400">
              <a:solidFill>
                <a:srgbClr val="FFFFFF"/>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52530" y="630034"/>
            <a:ext cx="3122557" cy="3278684"/>
          </a:xfrm>
          <a:prstGeom prst="rect">
            <a:avLst/>
          </a:prstGeom>
        </p:spPr>
      </p:pic>
      <p:sp>
        <p:nvSpPr>
          <p:cNvPr id="4" name="Rectangle 3"/>
          <p:cNvSpPr/>
          <p:nvPr/>
        </p:nvSpPr>
        <p:spPr>
          <a:xfrm>
            <a:off x="5004858" y="2070194"/>
            <a:ext cx="72008" cy="19918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en-US" sz="1400">
              <a:solidFill>
                <a:srgbClr val="FFFFFF"/>
              </a:solidFill>
              <a:latin typeface="Arial" panose="020B0604020202020204" pitchFamily="34" charset="0"/>
              <a:cs typeface="Arial" panose="020B0604020202020204" pitchFamily="34" charset="0"/>
            </a:endParaRPr>
          </a:p>
        </p:txBody>
      </p:sp>
      <p:sp>
        <p:nvSpPr>
          <p:cNvPr id="5" name="Rectangle 4"/>
          <p:cNvSpPr/>
          <p:nvPr/>
        </p:nvSpPr>
        <p:spPr>
          <a:xfrm>
            <a:off x="3276666" y="1466546"/>
            <a:ext cx="168571" cy="9959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en-US" sz="1400">
              <a:solidFill>
                <a:srgbClr val="FFFFFF"/>
              </a:solidFill>
              <a:latin typeface="Arial" panose="020B0604020202020204" pitchFamily="34" charset="0"/>
              <a:cs typeface="Arial" panose="020B0604020202020204" pitchFamily="34" charset="0"/>
            </a:endParaRPr>
          </a:p>
        </p:txBody>
      </p:sp>
      <p:cxnSp>
        <p:nvCxnSpPr>
          <p:cNvPr id="6" name="Connecteur droit avec flèche 5"/>
          <p:cNvCxnSpPr/>
          <p:nvPr/>
        </p:nvCxnSpPr>
        <p:spPr>
          <a:xfrm flipH="1">
            <a:off x="5364898" y="2142202"/>
            <a:ext cx="1224136"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7" name="ZoneTexte 8"/>
          <p:cNvSpPr txBox="1"/>
          <p:nvPr/>
        </p:nvSpPr>
        <p:spPr>
          <a:xfrm>
            <a:off x="5702412" y="1268760"/>
            <a:ext cx="1389868" cy="307777"/>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fr-FR" sz="1400" dirty="0" smtClean="0">
                <a:solidFill>
                  <a:srgbClr val="000000"/>
                </a:solidFill>
                <a:latin typeface="Arial" panose="020B0604020202020204" pitchFamily="34" charset="0"/>
                <a:cs typeface="Arial" panose="020B0604020202020204" pitchFamily="34" charset="0"/>
              </a:rPr>
              <a:t>Trigger </a:t>
            </a:r>
            <a:r>
              <a:rPr kumimoji="1" lang="fr-FR" sz="1400" dirty="0" err="1" smtClean="0">
                <a:solidFill>
                  <a:srgbClr val="000000"/>
                </a:solidFill>
                <a:latin typeface="Arial" panose="020B0604020202020204" pitchFamily="34" charset="0"/>
                <a:cs typeface="Arial" panose="020B0604020202020204" pitchFamily="34" charset="0"/>
              </a:rPr>
              <a:t>counter</a:t>
            </a:r>
            <a:endParaRPr kumimoji="1" lang="en-US" sz="1400" dirty="0">
              <a:solidFill>
                <a:srgbClr val="000000"/>
              </a:solidFill>
              <a:latin typeface="Arial" panose="020B0604020202020204" pitchFamily="34" charset="0"/>
              <a:cs typeface="Arial" panose="020B0604020202020204" pitchFamily="34" charset="0"/>
            </a:endParaRPr>
          </a:p>
        </p:txBody>
      </p:sp>
      <p:sp>
        <p:nvSpPr>
          <p:cNvPr id="8" name="ZoneTexte 9"/>
          <p:cNvSpPr txBox="1"/>
          <p:nvPr/>
        </p:nvSpPr>
        <p:spPr>
          <a:xfrm>
            <a:off x="3131840" y="188640"/>
            <a:ext cx="1697644" cy="307777"/>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fr-FR" sz="1400" dirty="0" err="1" smtClean="0">
                <a:solidFill>
                  <a:srgbClr val="000000"/>
                </a:solidFill>
                <a:latin typeface="Arial" panose="020B0604020202020204" pitchFamily="34" charset="0"/>
                <a:cs typeface="Arial" panose="020B0604020202020204" pitchFamily="34" charset="0"/>
              </a:rPr>
              <a:t>uTCA</a:t>
            </a:r>
            <a:r>
              <a:rPr kumimoji="1" lang="fr-FR" sz="1400" dirty="0" smtClean="0">
                <a:solidFill>
                  <a:srgbClr val="000000"/>
                </a:solidFill>
                <a:latin typeface="Arial" panose="020B0604020202020204" pitchFamily="34" charset="0"/>
                <a:cs typeface="Arial" panose="020B0604020202020204" pitchFamily="34" charset="0"/>
              </a:rPr>
              <a:t> </a:t>
            </a:r>
            <a:r>
              <a:rPr kumimoji="1" lang="fr-FR" sz="1400" dirty="0" err="1" smtClean="0">
                <a:solidFill>
                  <a:srgbClr val="000000"/>
                </a:solidFill>
                <a:latin typeface="Arial" panose="020B0604020202020204" pitchFamily="34" charset="0"/>
                <a:cs typeface="Arial" panose="020B0604020202020204" pitchFamily="34" charset="0"/>
              </a:rPr>
              <a:t>crate</a:t>
            </a:r>
            <a:r>
              <a:rPr kumimoji="1" lang="fr-FR" sz="1400" dirty="0" smtClean="0">
                <a:solidFill>
                  <a:srgbClr val="000000"/>
                </a:solidFill>
                <a:latin typeface="Arial" panose="020B0604020202020204" pitchFamily="34" charset="0"/>
                <a:cs typeface="Arial" panose="020B0604020202020204" pitchFamily="34" charset="0"/>
              </a:rPr>
              <a:t> of LRO</a:t>
            </a:r>
            <a:endParaRPr kumimoji="1" lang="en-US" sz="1400" dirty="0">
              <a:solidFill>
                <a:srgbClr val="000000"/>
              </a:solidFill>
              <a:latin typeface="Arial" panose="020B0604020202020204" pitchFamily="34" charset="0"/>
              <a:cs typeface="Arial" panose="020B0604020202020204" pitchFamily="34" charset="0"/>
            </a:endParaRPr>
          </a:p>
        </p:txBody>
      </p:sp>
      <p:cxnSp>
        <p:nvCxnSpPr>
          <p:cNvPr id="9" name="Connecteur droit avec flèche 8"/>
          <p:cNvCxnSpPr>
            <a:endCxn id="5" idx="2"/>
          </p:cNvCxnSpPr>
          <p:nvPr/>
        </p:nvCxnSpPr>
        <p:spPr>
          <a:xfrm flipH="1">
            <a:off x="3360952" y="476672"/>
            <a:ext cx="418960" cy="10894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ZoneTexte 12"/>
          <p:cNvSpPr txBox="1"/>
          <p:nvPr/>
        </p:nvSpPr>
        <p:spPr>
          <a:xfrm>
            <a:off x="468354" y="3501008"/>
            <a:ext cx="1426994" cy="523220"/>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fr-FR" sz="1400" dirty="0" err="1" smtClean="0">
                <a:solidFill>
                  <a:srgbClr val="000000"/>
                </a:solidFill>
                <a:latin typeface="Arial" panose="020B0604020202020204" pitchFamily="34" charset="0"/>
                <a:cs typeface="Arial" panose="020B0604020202020204" pitchFamily="34" charset="0"/>
              </a:rPr>
              <a:t>PMTs</a:t>
            </a:r>
            <a:endParaRPr kumimoji="1" lang="fr-FR" sz="1400" dirty="0" smtClean="0">
              <a:solidFill>
                <a:srgbClr val="000000"/>
              </a:solidFill>
              <a:latin typeface="Arial" panose="020B0604020202020204" pitchFamily="34" charset="0"/>
              <a:cs typeface="Arial" panose="020B0604020202020204" pitchFamily="34" charset="0"/>
            </a:endParaRPr>
          </a:p>
          <a:p>
            <a:r>
              <a:rPr kumimoji="1" lang="fr-FR" sz="1400" dirty="0">
                <a:solidFill>
                  <a:srgbClr val="000000"/>
                </a:solidFill>
                <a:latin typeface="Arial" panose="020B0604020202020204" pitchFamily="34" charset="0"/>
                <a:cs typeface="Arial" panose="020B0604020202020204" pitchFamily="34" charset="0"/>
              </a:rPr>
              <a:t>f</a:t>
            </a:r>
            <a:r>
              <a:rPr kumimoji="1" lang="fr-FR" sz="1400" dirty="0" smtClean="0">
                <a:solidFill>
                  <a:srgbClr val="000000"/>
                </a:solidFill>
                <a:latin typeface="Arial" panose="020B0604020202020204" pitchFamily="34" charset="0"/>
                <a:cs typeface="Arial" panose="020B0604020202020204" pitchFamily="34" charset="0"/>
              </a:rPr>
              <a:t>or light </a:t>
            </a:r>
            <a:r>
              <a:rPr kumimoji="1" lang="fr-FR" sz="1400" dirty="0" err="1" smtClean="0">
                <a:solidFill>
                  <a:srgbClr val="000000"/>
                </a:solidFill>
                <a:latin typeface="Arial" panose="020B0604020202020204" pitchFamily="34" charset="0"/>
                <a:cs typeface="Arial" panose="020B0604020202020204" pitchFamily="34" charset="0"/>
              </a:rPr>
              <a:t>readout</a:t>
            </a:r>
            <a:endParaRPr kumimoji="1" lang="en-US" sz="1400" dirty="0">
              <a:solidFill>
                <a:srgbClr val="000000"/>
              </a:solidFill>
              <a:latin typeface="Arial" panose="020B0604020202020204" pitchFamily="34" charset="0"/>
              <a:cs typeface="Arial" panose="020B0604020202020204" pitchFamily="34" charset="0"/>
            </a:endParaRPr>
          </a:p>
        </p:txBody>
      </p:sp>
      <p:cxnSp>
        <p:nvCxnSpPr>
          <p:cNvPr id="11" name="Connecteur droit avec flèche 10"/>
          <p:cNvCxnSpPr/>
          <p:nvPr/>
        </p:nvCxnSpPr>
        <p:spPr>
          <a:xfrm flipV="1">
            <a:off x="1547664" y="3015590"/>
            <a:ext cx="1729002" cy="6294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156986" y="4196750"/>
            <a:ext cx="288032" cy="465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en-US" sz="1400">
              <a:solidFill>
                <a:srgbClr val="FFFFFF"/>
              </a:solidFill>
              <a:latin typeface="Arial" panose="020B0604020202020204" pitchFamily="34" charset="0"/>
              <a:cs typeface="Arial" panose="020B0604020202020204" pitchFamily="34" charset="0"/>
            </a:endParaRPr>
          </a:p>
        </p:txBody>
      </p:sp>
      <p:sp>
        <p:nvSpPr>
          <p:cNvPr id="13" name="Rectangle 12"/>
          <p:cNvSpPr/>
          <p:nvPr/>
        </p:nvSpPr>
        <p:spPr>
          <a:xfrm>
            <a:off x="5868954" y="3015590"/>
            <a:ext cx="792088" cy="42275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en-US" sz="1400">
              <a:solidFill>
                <a:srgbClr val="FFFFFF"/>
              </a:solidFill>
              <a:latin typeface="Arial" panose="020B0604020202020204" pitchFamily="34" charset="0"/>
              <a:cs typeface="Arial" panose="020B0604020202020204" pitchFamily="34" charset="0"/>
            </a:endParaRPr>
          </a:p>
        </p:txBody>
      </p:sp>
      <p:sp>
        <p:nvSpPr>
          <p:cNvPr id="14" name="ZoneTexte 19"/>
          <p:cNvSpPr txBox="1"/>
          <p:nvPr/>
        </p:nvSpPr>
        <p:spPr>
          <a:xfrm>
            <a:off x="6786618" y="3078306"/>
            <a:ext cx="1787669" cy="307777"/>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fr-FR" sz="1400" dirty="0" err="1" smtClean="0">
                <a:solidFill>
                  <a:srgbClr val="000000"/>
                </a:solidFill>
                <a:latin typeface="Arial" panose="020B0604020202020204" pitchFamily="34" charset="0"/>
                <a:cs typeface="Arial" panose="020B0604020202020204" pitchFamily="34" charset="0"/>
              </a:rPr>
              <a:t>Crate</a:t>
            </a:r>
            <a:r>
              <a:rPr kumimoji="1" lang="fr-FR" sz="1400" dirty="0" smtClean="0">
                <a:solidFill>
                  <a:srgbClr val="000000"/>
                </a:solidFill>
                <a:latin typeface="Arial" panose="020B0604020202020204" pitchFamily="34" charset="0"/>
                <a:cs typeface="Arial" panose="020B0604020202020204" pitchFamily="34" charset="0"/>
              </a:rPr>
              <a:t> </a:t>
            </a:r>
            <a:r>
              <a:rPr kumimoji="1" lang="fr-FR" sz="1400" dirty="0" err="1" smtClean="0">
                <a:solidFill>
                  <a:srgbClr val="000000"/>
                </a:solidFill>
                <a:latin typeface="Arial" panose="020B0604020202020204" pitchFamily="34" charset="0"/>
                <a:cs typeface="Arial" panose="020B0604020202020204" pitchFamily="34" charset="0"/>
              </a:rPr>
              <a:t>with</a:t>
            </a:r>
            <a:r>
              <a:rPr kumimoji="1" lang="fr-FR" sz="1400" dirty="0" smtClean="0">
                <a:solidFill>
                  <a:srgbClr val="000000"/>
                </a:solidFill>
                <a:latin typeface="Arial" panose="020B0604020202020204" pitchFamily="34" charset="0"/>
                <a:cs typeface="Arial" panose="020B0604020202020204" pitchFamily="34" charset="0"/>
              </a:rPr>
              <a:t> NIM </a:t>
            </a:r>
            <a:r>
              <a:rPr kumimoji="1" lang="fr-FR" sz="1400" dirty="0" err="1" smtClean="0">
                <a:solidFill>
                  <a:srgbClr val="000000"/>
                </a:solidFill>
                <a:latin typeface="Arial" panose="020B0604020202020204" pitchFamily="34" charset="0"/>
                <a:cs typeface="Arial" panose="020B0604020202020204" pitchFamily="34" charset="0"/>
              </a:rPr>
              <a:t>logic</a:t>
            </a:r>
            <a:endParaRPr kumimoji="1" lang="en-US" sz="1400" dirty="0">
              <a:solidFill>
                <a:srgbClr val="000000"/>
              </a:solidFill>
              <a:latin typeface="Arial" panose="020B0604020202020204" pitchFamily="34" charset="0"/>
              <a:cs typeface="Arial" panose="020B0604020202020204" pitchFamily="34" charset="0"/>
            </a:endParaRPr>
          </a:p>
        </p:txBody>
      </p:sp>
      <p:sp>
        <p:nvSpPr>
          <p:cNvPr id="15" name="Forme libre 14"/>
          <p:cNvSpPr/>
          <p:nvPr/>
        </p:nvSpPr>
        <p:spPr>
          <a:xfrm>
            <a:off x="5046535" y="2267007"/>
            <a:ext cx="966948" cy="775024"/>
          </a:xfrm>
          <a:custGeom>
            <a:avLst/>
            <a:gdLst>
              <a:gd name="connsiteX0" fmla="*/ 0 w 966948"/>
              <a:gd name="connsiteY0" fmla="*/ 0 h 775024"/>
              <a:gd name="connsiteX1" fmla="*/ 418641 w 966948"/>
              <a:gd name="connsiteY1" fmla="*/ 583894 h 775024"/>
              <a:gd name="connsiteX2" fmla="*/ 870333 w 966948"/>
              <a:gd name="connsiteY2" fmla="*/ 440675 h 775024"/>
              <a:gd name="connsiteX3" fmla="*/ 958468 w 966948"/>
              <a:gd name="connsiteY3" fmla="*/ 738130 h 775024"/>
              <a:gd name="connsiteX4" fmla="*/ 958468 w 966948"/>
              <a:gd name="connsiteY4" fmla="*/ 760164 h 775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948" h="775024">
                <a:moveTo>
                  <a:pt x="0" y="0"/>
                </a:moveTo>
                <a:cubicBezTo>
                  <a:pt x="136793" y="255224"/>
                  <a:pt x="273586" y="510448"/>
                  <a:pt x="418641" y="583894"/>
                </a:cubicBezTo>
                <a:cubicBezTo>
                  <a:pt x="563696" y="657340"/>
                  <a:pt x="780362" y="414969"/>
                  <a:pt x="870333" y="440675"/>
                </a:cubicBezTo>
                <a:cubicBezTo>
                  <a:pt x="960304" y="466381"/>
                  <a:pt x="943779" y="684882"/>
                  <a:pt x="958468" y="738130"/>
                </a:cubicBezTo>
                <a:cubicBezTo>
                  <a:pt x="973157" y="791378"/>
                  <a:pt x="965812" y="775771"/>
                  <a:pt x="958468" y="760164"/>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en-US" sz="1400">
              <a:solidFill>
                <a:srgbClr val="FFFFFF"/>
              </a:solidFill>
              <a:latin typeface="Arial" panose="020B0604020202020204" pitchFamily="34" charset="0"/>
              <a:cs typeface="Arial" panose="020B0604020202020204" pitchFamily="34" charset="0"/>
            </a:endParaRPr>
          </a:p>
        </p:txBody>
      </p:sp>
      <p:cxnSp>
        <p:nvCxnSpPr>
          <p:cNvPr id="16" name="Connecteur droit avec flèche 15"/>
          <p:cNvCxnSpPr/>
          <p:nvPr/>
        </p:nvCxnSpPr>
        <p:spPr>
          <a:xfrm flipH="1">
            <a:off x="7146658" y="2492896"/>
            <a:ext cx="810528"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ZoneTexte 23"/>
          <p:cNvSpPr txBox="1"/>
          <p:nvPr/>
        </p:nvSpPr>
        <p:spPr>
          <a:xfrm>
            <a:off x="7308304" y="1844824"/>
            <a:ext cx="1727382" cy="523220"/>
          </a:xfrm>
          <a:prstGeom prst="rect">
            <a:avLst/>
          </a:prstGeom>
          <a:noFill/>
          <a:ln w="38100">
            <a:solidFill>
              <a:srgbClr val="C00000"/>
            </a:solidFill>
          </a:ln>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fr-FR" sz="1400" dirty="0" smtClean="0">
                <a:solidFill>
                  <a:srgbClr val="000000"/>
                </a:solidFill>
                <a:latin typeface="Arial" panose="020B0604020202020204" pitchFamily="34" charset="0"/>
                <a:cs typeface="Arial" panose="020B0604020202020204" pitchFamily="34" charset="0"/>
              </a:rPr>
              <a:t>Start of </a:t>
            </a:r>
            <a:r>
              <a:rPr kumimoji="1" lang="fr-FR" sz="1400" dirty="0" err="1" smtClean="0">
                <a:solidFill>
                  <a:srgbClr val="000000"/>
                </a:solidFill>
                <a:latin typeface="Arial" panose="020B0604020202020204" pitchFamily="34" charset="0"/>
                <a:cs typeface="Arial" panose="020B0604020202020204" pitchFamily="34" charset="0"/>
              </a:rPr>
              <a:t>spill</a:t>
            </a:r>
            <a:r>
              <a:rPr kumimoji="1" lang="fr-FR" sz="1400" dirty="0" smtClean="0">
                <a:solidFill>
                  <a:srgbClr val="000000"/>
                </a:solidFill>
                <a:latin typeface="Arial" panose="020B0604020202020204" pitchFamily="34" charset="0"/>
                <a:cs typeface="Arial" panose="020B0604020202020204" pitchFamily="34" charset="0"/>
              </a:rPr>
              <a:t> signal (</a:t>
            </a:r>
            <a:r>
              <a:rPr kumimoji="1" lang="fr-FR" sz="1400" dirty="0" err="1" smtClean="0">
                <a:solidFill>
                  <a:srgbClr val="000000"/>
                </a:solidFill>
                <a:latin typeface="Arial" panose="020B0604020202020204" pitchFamily="34" charset="0"/>
                <a:cs typeface="Arial" panose="020B0604020202020204" pitchFamily="34" charset="0"/>
              </a:rPr>
              <a:t>cable</a:t>
            </a:r>
            <a:r>
              <a:rPr kumimoji="1" lang="fr-FR" sz="1400" dirty="0" smtClean="0">
                <a:solidFill>
                  <a:srgbClr val="000000"/>
                </a:solidFill>
                <a:latin typeface="Arial" panose="020B0604020202020204" pitchFamily="34" charset="0"/>
                <a:cs typeface="Arial" panose="020B0604020202020204" pitchFamily="34" charset="0"/>
              </a:rPr>
              <a:t>)</a:t>
            </a:r>
            <a:endParaRPr kumimoji="1" lang="en-US" sz="1400" dirty="0">
              <a:solidFill>
                <a:srgbClr val="000000"/>
              </a:solidFill>
              <a:latin typeface="Arial" panose="020B0604020202020204" pitchFamily="34" charset="0"/>
              <a:cs typeface="Arial" panose="020B0604020202020204" pitchFamily="34" charset="0"/>
            </a:endParaRPr>
          </a:p>
        </p:txBody>
      </p:sp>
      <p:sp>
        <p:nvSpPr>
          <p:cNvPr id="18" name="Forme libre 17"/>
          <p:cNvSpPr/>
          <p:nvPr/>
        </p:nvSpPr>
        <p:spPr>
          <a:xfrm>
            <a:off x="5934732" y="3434795"/>
            <a:ext cx="312642" cy="771181"/>
          </a:xfrm>
          <a:custGeom>
            <a:avLst/>
            <a:gdLst>
              <a:gd name="connsiteX0" fmla="*/ 70271 w 312642"/>
              <a:gd name="connsiteY0" fmla="*/ 0 h 771181"/>
              <a:gd name="connsiteX1" fmla="*/ 15186 w 312642"/>
              <a:gd name="connsiteY1" fmla="*/ 550843 h 771181"/>
              <a:gd name="connsiteX2" fmla="*/ 312642 w 312642"/>
              <a:gd name="connsiteY2" fmla="*/ 771181 h 771181"/>
              <a:gd name="connsiteX3" fmla="*/ 312642 w 312642"/>
              <a:gd name="connsiteY3" fmla="*/ 771181 h 771181"/>
              <a:gd name="connsiteX4" fmla="*/ 312642 w 312642"/>
              <a:gd name="connsiteY4" fmla="*/ 771181 h 771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642" h="771181">
                <a:moveTo>
                  <a:pt x="70271" y="0"/>
                </a:moveTo>
                <a:cubicBezTo>
                  <a:pt x="22531" y="211156"/>
                  <a:pt x="-25209" y="422313"/>
                  <a:pt x="15186" y="550843"/>
                </a:cubicBezTo>
                <a:cubicBezTo>
                  <a:pt x="55581" y="679373"/>
                  <a:pt x="312642" y="771181"/>
                  <a:pt x="312642" y="771181"/>
                </a:cubicBezTo>
                <a:lnTo>
                  <a:pt x="312642" y="771181"/>
                </a:lnTo>
                <a:lnTo>
                  <a:pt x="312642" y="771181"/>
                </a:ln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en-US" sz="1400">
              <a:solidFill>
                <a:srgbClr val="FFFFFF"/>
              </a:solidFill>
              <a:latin typeface="Arial" panose="020B0604020202020204" pitchFamily="34" charset="0"/>
              <a:cs typeface="Arial" panose="020B0604020202020204" pitchFamily="34" charset="0"/>
            </a:endParaRPr>
          </a:p>
        </p:txBody>
      </p:sp>
      <p:sp>
        <p:nvSpPr>
          <p:cNvPr id="19" name="Forme libre 18"/>
          <p:cNvSpPr/>
          <p:nvPr/>
        </p:nvSpPr>
        <p:spPr>
          <a:xfrm>
            <a:off x="6344881" y="2443277"/>
            <a:ext cx="816893" cy="1751682"/>
          </a:xfrm>
          <a:custGeom>
            <a:avLst/>
            <a:gdLst>
              <a:gd name="connsiteX0" fmla="*/ 816893 w 816893"/>
              <a:gd name="connsiteY0" fmla="*/ 0 h 1751682"/>
              <a:gd name="connsiteX1" fmla="*/ 596556 w 816893"/>
              <a:gd name="connsiteY1" fmla="*/ 1487277 h 1751682"/>
              <a:gd name="connsiteX2" fmla="*/ 67746 w 816893"/>
              <a:gd name="connsiteY2" fmla="*/ 1498294 h 1751682"/>
              <a:gd name="connsiteX3" fmla="*/ 23678 w 816893"/>
              <a:gd name="connsiteY3" fmla="*/ 1751682 h 1751682"/>
            </a:gdLst>
            <a:ahLst/>
            <a:cxnLst>
              <a:cxn ang="0">
                <a:pos x="connsiteX0" y="connsiteY0"/>
              </a:cxn>
              <a:cxn ang="0">
                <a:pos x="connsiteX1" y="connsiteY1"/>
              </a:cxn>
              <a:cxn ang="0">
                <a:pos x="connsiteX2" y="connsiteY2"/>
              </a:cxn>
              <a:cxn ang="0">
                <a:pos x="connsiteX3" y="connsiteY3"/>
              </a:cxn>
            </a:cxnLst>
            <a:rect l="l" t="t" r="r" b="b"/>
            <a:pathLst>
              <a:path w="816893" h="1751682">
                <a:moveTo>
                  <a:pt x="816893" y="0"/>
                </a:moveTo>
                <a:cubicBezTo>
                  <a:pt x="769153" y="618780"/>
                  <a:pt x="721414" y="1237561"/>
                  <a:pt x="596556" y="1487277"/>
                </a:cubicBezTo>
                <a:cubicBezTo>
                  <a:pt x="471698" y="1736993"/>
                  <a:pt x="163226" y="1454227"/>
                  <a:pt x="67746" y="1498294"/>
                </a:cubicBezTo>
                <a:cubicBezTo>
                  <a:pt x="-27734" y="1542362"/>
                  <a:pt x="-2028" y="1647022"/>
                  <a:pt x="23678" y="1751682"/>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en-US" sz="1400">
              <a:solidFill>
                <a:srgbClr val="FFFFFF"/>
              </a:solidFill>
              <a:latin typeface="Arial" panose="020B0604020202020204" pitchFamily="34" charset="0"/>
              <a:cs typeface="Arial" panose="020B0604020202020204" pitchFamily="34" charset="0"/>
            </a:endParaRPr>
          </a:p>
        </p:txBody>
      </p:sp>
      <p:sp>
        <p:nvSpPr>
          <p:cNvPr id="20" name="ZoneTexte 26"/>
          <p:cNvSpPr txBox="1"/>
          <p:nvPr/>
        </p:nvSpPr>
        <p:spPr>
          <a:xfrm>
            <a:off x="6589034" y="4302442"/>
            <a:ext cx="2555776" cy="181588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fr-FR" sz="1400" b="1" dirty="0" smtClean="0">
                <a:solidFill>
                  <a:srgbClr val="000000"/>
                </a:solidFill>
                <a:latin typeface="Arial" panose="020B0604020202020204" pitchFamily="34" charset="0"/>
                <a:cs typeface="Arial" panose="020B0604020202020204" pitchFamily="34" charset="0"/>
              </a:rPr>
              <a:t>PC </a:t>
            </a:r>
            <a:r>
              <a:rPr kumimoji="1" lang="fr-FR" sz="1400" b="1" dirty="0" err="1" smtClean="0">
                <a:solidFill>
                  <a:srgbClr val="000000"/>
                </a:solidFill>
                <a:latin typeface="Arial" panose="020B0604020202020204" pitchFamily="34" charset="0"/>
                <a:cs typeface="Arial" panose="020B0604020202020204" pitchFamily="34" charset="0"/>
              </a:rPr>
              <a:t>with</a:t>
            </a:r>
            <a:r>
              <a:rPr kumimoji="1" lang="fr-FR" sz="1400" b="1" dirty="0" smtClean="0">
                <a:solidFill>
                  <a:srgbClr val="000000"/>
                </a:solidFill>
                <a:latin typeface="Arial" panose="020B0604020202020204" pitchFamily="34" charset="0"/>
                <a:cs typeface="Arial" panose="020B0604020202020204" pitchFamily="34" charset="0"/>
              </a:rPr>
              <a:t> WR time </a:t>
            </a:r>
            <a:r>
              <a:rPr kumimoji="1" lang="fr-FR" sz="1400" b="1" dirty="0" err="1" smtClean="0">
                <a:solidFill>
                  <a:srgbClr val="000000"/>
                </a:solidFill>
                <a:latin typeface="Arial" panose="020B0604020202020204" pitchFamily="34" charset="0"/>
                <a:cs typeface="Arial" panose="020B0604020202020204" pitchFamily="34" charset="0"/>
              </a:rPr>
              <a:t>stamping</a:t>
            </a:r>
            <a:r>
              <a:rPr kumimoji="1" lang="fr-FR" sz="1400" b="1" dirty="0" smtClean="0">
                <a:solidFill>
                  <a:srgbClr val="000000"/>
                </a:solidFill>
                <a:latin typeface="Arial" panose="020B0604020202020204" pitchFamily="34" charset="0"/>
                <a:cs typeface="Arial" panose="020B0604020202020204" pitchFamily="34" charset="0"/>
              </a:rPr>
              <a:t> </a:t>
            </a:r>
            <a:r>
              <a:rPr kumimoji="1" lang="fr-FR" sz="1400" b="1" dirty="0" err="1" smtClean="0">
                <a:solidFill>
                  <a:srgbClr val="000000"/>
                </a:solidFill>
                <a:latin typeface="Arial" panose="020B0604020202020204" pitchFamily="34" charset="0"/>
                <a:cs typeface="Arial" panose="020B0604020202020204" pitchFamily="34" charset="0"/>
              </a:rPr>
              <a:t>card</a:t>
            </a:r>
            <a:endParaRPr kumimoji="1" lang="fr-FR" sz="1400" b="1" dirty="0" smtClean="0">
              <a:solidFill>
                <a:srgbClr val="000000"/>
              </a:solidFill>
              <a:latin typeface="Arial" panose="020B0604020202020204" pitchFamily="34" charset="0"/>
              <a:cs typeface="Arial" panose="020B0604020202020204" pitchFamily="34" charset="0"/>
            </a:endParaRPr>
          </a:p>
          <a:p>
            <a:endParaRPr kumimoji="1" lang="fr-FR" sz="1400" b="1" dirty="0" smtClean="0">
              <a:solidFill>
                <a:srgbClr val="000000"/>
              </a:solidFill>
              <a:latin typeface="Arial" panose="020B0604020202020204" pitchFamily="34" charset="0"/>
              <a:cs typeface="Arial" panose="020B0604020202020204" pitchFamily="34" charset="0"/>
            </a:endParaRPr>
          </a:p>
          <a:p>
            <a:r>
              <a:rPr kumimoji="1" lang="fr-FR" sz="1400" b="1" dirty="0" smtClean="0">
                <a:solidFill>
                  <a:srgbClr val="000000"/>
                </a:solidFill>
                <a:latin typeface="Arial" panose="020B0604020202020204" pitchFamily="34" charset="0"/>
                <a:cs typeface="Arial" panose="020B0604020202020204" pitchFamily="34" charset="0"/>
              </a:rPr>
              <a:t>Time </a:t>
            </a:r>
            <a:r>
              <a:rPr kumimoji="1" lang="fr-FR" sz="1400" b="1" dirty="0" err="1" smtClean="0">
                <a:solidFill>
                  <a:srgbClr val="000000"/>
                </a:solidFill>
                <a:latin typeface="Arial" panose="020B0604020202020204" pitchFamily="34" charset="0"/>
                <a:cs typeface="Arial" panose="020B0604020202020204" pitchFamily="34" charset="0"/>
              </a:rPr>
              <a:t>stamps</a:t>
            </a:r>
            <a:r>
              <a:rPr kumimoji="1" lang="fr-FR" sz="1400" b="1" dirty="0" smtClean="0">
                <a:solidFill>
                  <a:srgbClr val="000000"/>
                </a:solidFill>
                <a:latin typeface="Arial" panose="020B0604020202020204" pitchFamily="34" charset="0"/>
                <a:cs typeface="Arial" panose="020B0604020202020204" pitchFamily="34" charset="0"/>
              </a:rPr>
              <a:t>:</a:t>
            </a:r>
            <a:endParaRPr kumimoji="1" lang="fr-FR" sz="1400" b="1"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kumimoji="1" lang="fr-FR" sz="1400" b="1" dirty="0" err="1" smtClean="0">
                <a:solidFill>
                  <a:srgbClr val="000000"/>
                </a:solidFill>
                <a:latin typeface="Arial" panose="020B0604020202020204" pitchFamily="34" charset="0"/>
                <a:cs typeface="Arial" panose="020B0604020202020204" pitchFamily="34" charset="0"/>
              </a:rPr>
              <a:t>Beam</a:t>
            </a:r>
            <a:r>
              <a:rPr kumimoji="1" lang="fr-FR" sz="1400" b="1" dirty="0" smtClean="0">
                <a:solidFill>
                  <a:srgbClr val="000000"/>
                </a:solidFill>
                <a:latin typeface="Arial" panose="020B0604020202020204" pitchFamily="34" charset="0"/>
                <a:cs typeface="Arial" panose="020B0604020202020204" pitchFamily="34" charset="0"/>
              </a:rPr>
              <a:t> trigger</a:t>
            </a:r>
          </a:p>
          <a:p>
            <a:pPr marL="285750" indent="-285750">
              <a:buFont typeface="Arial" panose="020B0604020202020204" pitchFamily="34" charset="0"/>
              <a:buChar char="•"/>
            </a:pPr>
            <a:r>
              <a:rPr kumimoji="1" lang="fr-FR" sz="1400" b="1" dirty="0" smtClean="0">
                <a:solidFill>
                  <a:srgbClr val="000000"/>
                </a:solidFill>
                <a:latin typeface="Arial" panose="020B0604020202020204" pitchFamily="34" charset="0"/>
                <a:cs typeface="Arial" panose="020B0604020202020204" pitchFamily="34" charset="0"/>
              </a:rPr>
              <a:t>Start of </a:t>
            </a:r>
            <a:r>
              <a:rPr kumimoji="1" lang="fr-FR" sz="1400" b="1" dirty="0" err="1" smtClean="0">
                <a:solidFill>
                  <a:srgbClr val="000000"/>
                </a:solidFill>
                <a:latin typeface="Arial" panose="020B0604020202020204" pitchFamily="34" charset="0"/>
                <a:cs typeface="Arial" panose="020B0604020202020204" pitchFamily="34" charset="0"/>
              </a:rPr>
              <a:t>spill</a:t>
            </a:r>
            <a:endParaRPr kumimoji="1" lang="fr-FR" sz="1400" b="1" dirty="0" smtClean="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kumimoji="1" lang="fr-FR" sz="1400" b="1" dirty="0" err="1" smtClean="0">
                <a:solidFill>
                  <a:srgbClr val="000000"/>
                </a:solidFill>
                <a:latin typeface="Arial" panose="020B0604020202020204" pitchFamily="34" charset="0"/>
                <a:cs typeface="Arial" panose="020B0604020202020204" pitchFamily="34" charset="0"/>
              </a:rPr>
              <a:t>External</a:t>
            </a:r>
            <a:r>
              <a:rPr kumimoji="1" lang="fr-FR" sz="1400" b="1" dirty="0" smtClean="0">
                <a:solidFill>
                  <a:srgbClr val="000000"/>
                </a:solidFill>
                <a:latin typeface="Arial" panose="020B0604020202020204" pitchFamily="34" charset="0"/>
                <a:cs typeface="Arial" panose="020B0604020202020204" pitchFamily="34" charset="0"/>
              </a:rPr>
              <a:t> </a:t>
            </a:r>
            <a:r>
              <a:rPr kumimoji="1" lang="fr-FR" sz="1400" b="1" dirty="0" err="1" smtClean="0">
                <a:solidFill>
                  <a:srgbClr val="000000"/>
                </a:solidFill>
                <a:latin typeface="Arial" panose="020B0604020202020204" pitchFamily="34" charset="0"/>
                <a:cs typeface="Arial" panose="020B0604020202020204" pitchFamily="34" charset="0"/>
              </a:rPr>
              <a:t>cosmic</a:t>
            </a:r>
            <a:r>
              <a:rPr kumimoji="1" lang="fr-FR" sz="1400" b="1" dirty="0" smtClean="0">
                <a:solidFill>
                  <a:srgbClr val="000000"/>
                </a:solidFill>
                <a:latin typeface="Arial" panose="020B0604020202020204" pitchFamily="34" charset="0"/>
                <a:cs typeface="Arial" panose="020B0604020202020204" pitchFamily="34" charset="0"/>
              </a:rPr>
              <a:t> trigger</a:t>
            </a:r>
          </a:p>
          <a:p>
            <a:pPr marL="285750" indent="-285750">
              <a:buFont typeface="Arial" panose="020B0604020202020204" pitchFamily="34" charset="0"/>
              <a:buChar char="•"/>
            </a:pPr>
            <a:r>
              <a:rPr kumimoji="1" lang="fr-FR" sz="1400" b="1" dirty="0" smtClean="0">
                <a:solidFill>
                  <a:srgbClr val="000000"/>
                </a:solidFill>
                <a:latin typeface="Arial" panose="020B0604020202020204" pitchFamily="34" charset="0"/>
                <a:cs typeface="Arial" panose="020B0604020202020204" pitchFamily="34" charset="0"/>
              </a:rPr>
              <a:t>Calibration pulses</a:t>
            </a:r>
            <a:endParaRPr kumimoji="1" lang="en-US" sz="1400" b="1" dirty="0">
              <a:solidFill>
                <a:srgbClr val="000000"/>
              </a:solidFill>
              <a:latin typeface="Arial" panose="020B0604020202020204" pitchFamily="34" charset="0"/>
              <a:cs typeface="Arial" panose="020B0604020202020204" pitchFamily="34" charset="0"/>
            </a:endParaRPr>
          </a:p>
        </p:txBody>
      </p:sp>
      <p:sp>
        <p:nvSpPr>
          <p:cNvPr id="21" name="Organigramme : Données 20"/>
          <p:cNvSpPr/>
          <p:nvPr/>
        </p:nvSpPr>
        <p:spPr>
          <a:xfrm rot="16200000">
            <a:off x="2047583" y="1931126"/>
            <a:ext cx="1016267" cy="718341"/>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en-US" sz="1400">
              <a:solidFill>
                <a:srgbClr val="FFFFFF"/>
              </a:solidFill>
              <a:latin typeface="Arial" panose="020B0604020202020204" pitchFamily="34" charset="0"/>
              <a:cs typeface="Arial" panose="020B0604020202020204" pitchFamily="34" charset="0"/>
            </a:endParaRPr>
          </a:p>
        </p:txBody>
      </p:sp>
      <p:sp>
        <p:nvSpPr>
          <p:cNvPr id="22" name="ZoneTexte 29"/>
          <p:cNvSpPr txBox="1"/>
          <p:nvPr/>
        </p:nvSpPr>
        <p:spPr>
          <a:xfrm>
            <a:off x="382291" y="2204864"/>
            <a:ext cx="1885453" cy="523220"/>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fr-FR" sz="1400" dirty="0" err="1" smtClean="0">
                <a:solidFill>
                  <a:srgbClr val="000000"/>
                </a:solidFill>
                <a:latin typeface="Arial" panose="020B0604020202020204" pitchFamily="34" charset="0"/>
                <a:cs typeface="Arial" panose="020B0604020202020204" pitchFamily="34" charset="0"/>
              </a:rPr>
              <a:t>External</a:t>
            </a:r>
            <a:r>
              <a:rPr kumimoji="1" lang="fr-FR" sz="1400" dirty="0" smtClean="0">
                <a:solidFill>
                  <a:srgbClr val="000000"/>
                </a:solidFill>
                <a:latin typeface="Arial" panose="020B0604020202020204" pitchFamily="34" charset="0"/>
                <a:cs typeface="Arial" panose="020B0604020202020204" pitchFamily="34" charset="0"/>
              </a:rPr>
              <a:t> trigger plane</a:t>
            </a:r>
          </a:p>
          <a:p>
            <a:r>
              <a:rPr kumimoji="1" lang="fr-FR" sz="1400" dirty="0" smtClean="0">
                <a:solidFill>
                  <a:srgbClr val="000000"/>
                </a:solidFill>
                <a:latin typeface="Arial" panose="020B0604020202020204" pitchFamily="34" charset="0"/>
                <a:cs typeface="Arial" panose="020B0604020202020204" pitchFamily="34" charset="0"/>
              </a:rPr>
              <a:t>for </a:t>
            </a:r>
            <a:r>
              <a:rPr kumimoji="1" lang="fr-FR" sz="1400" dirty="0" err="1" smtClean="0">
                <a:solidFill>
                  <a:srgbClr val="000000"/>
                </a:solidFill>
                <a:latin typeface="Arial" panose="020B0604020202020204" pitchFamily="34" charset="0"/>
                <a:cs typeface="Arial" panose="020B0604020202020204" pitchFamily="34" charset="0"/>
              </a:rPr>
              <a:t>cosmics</a:t>
            </a:r>
            <a:endParaRPr kumimoji="1" lang="en-US" sz="1400" dirty="0">
              <a:solidFill>
                <a:srgbClr val="000000"/>
              </a:solidFill>
              <a:latin typeface="Arial" panose="020B0604020202020204" pitchFamily="34" charset="0"/>
              <a:cs typeface="Arial" panose="020B0604020202020204" pitchFamily="34" charset="0"/>
            </a:endParaRPr>
          </a:p>
        </p:txBody>
      </p:sp>
      <p:sp>
        <p:nvSpPr>
          <p:cNvPr id="23" name="Forme libre 22"/>
          <p:cNvSpPr/>
          <p:nvPr/>
        </p:nvSpPr>
        <p:spPr>
          <a:xfrm>
            <a:off x="2854179" y="2333108"/>
            <a:ext cx="3697150" cy="694063"/>
          </a:xfrm>
          <a:custGeom>
            <a:avLst/>
            <a:gdLst>
              <a:gd name="connsiteX0" fmla="*/ 0 w 3697150"/>
              <a:gd name="connsiteY0" fmla="*/ 0 h 694063"/>
              <a:gd name="connsiteX1" fmla="*/ 3459296 w 3697150"/>
              <a:gd name="connsiteY1" fmla="*/ 209321 h 694063"/>
              <a:gd name="connsiteX2" fmla="*/ 3393195 w 3697150"/>
              <a:gd name="connsiteY2" fmla="*/ 374574 h 694063"/>
              <a:gd name="connsiteX3" fmla="*/ 3382178 w 3697150"/>
              <a:gd name="connsiteY3" fmla="*/ 694063 h 694063"/>
            </a:gdLst>
            <a:ahLst/>
            <a:cxnLst>
              <a:cxn ang="0">
                <a:pos x="connsiteX0" y="connsiteY0"/>
              </a:cxn>
              <a:cxn ang="0">
                <a:pos x="connsiteX1" y="connsiteY1"/>
              </a:cxn>
              <a:cxn ang="0">
                <a:pos x="connsiteX2" y="connsiteY2"/>
              </a:cxn>
              <a:cxn ang="0">
                <a:pos x="connsiteX3" y="connsiteY3"/>
              </a:cxn>
            </a:cxnLst>
            <a:rect l="l" t="t" r="r" b="b"/>
            <a:pathLst>
              <a:path w="3697150" h="694063">
                <a:moveTo>
                  <a:pt x="0" y="0"/>
                </a:moveTo>
                <a:lnTo>
                  <a:pt x="3459296" y="209321"/>
                </a:lnTo>
                <a:cubicBezTo>
                  <a:pt x="4024829" y="271750"/>
                  <a:pt x="3406048" y="293784"/>
                  <a:pt x="3393195" y="374574"/>
                </a:cubicBezTo>
                <a:cubicBezTo>
                  <a:pt x="3380342" y="455364"/>
                  <a:pt x="3381260" y="574713"/>
                  <a:pt x="3382178" y="694063"/>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en-US" sz="1400">
              <a:solidFill>
                <a:srgbClr val="FFFFFF"/>
              </a:solidFill>
              <a:latin typeface="Arial" panose="020B0604020202020204" pitchFamily="34" charset="0"/>
              <a:cs typeface="Arial" panose="020B0604020202020204" pitchFamily="34" charset="0"/>
            </a:endParaRPr>
          </a:p>
        </p:txBody>
      </p:sp>
      <p:sp>
        <p:nvSpPr>
          <p:cNvPr id="24" name="Forme libre 23"/>
          <p:cNvSpPr/>
          <p:nvPr/>
        </p:nvSpPr>
        <p:spPr>
          <a:xfrm>
            <a:off x="6214323" y="3412761"/>
            <a:ext cx="66101" cy="793215"/>
          </a:xfrm>
          <a:custGeom>
            <a:avLst/>
            <a:gdLst>
              <a:gd name="connsiteX0" fmla="*/ 0 w 66101"/>
              <a:gd name="connsiteY0" fmla="*/ 0 h 793215"/>
              <a:gd name="connsiteX1" fmla="*/ 66101 w 66101"/>
              <a:gd name="connsiteY1" fmla="*/ 793215 h 793215"/>
            </a:gdLst>
            <a:ahLst/>
            <a:cxnLst>
              <a:cxn ang="0">
                <a:pos x="connsiteX0" y="connsiteY0"/>
              </a:cxn>
              <a:cxn ang="0">
                <a:pos x="connsiteX1" y="connsiteY1"/>
              </a:cxn>
            </a:cxnLst>
            <a:rect l="l" t="t" r="r" b="b"/>
            <a:pathLst>
              <a:path w="66101" h="793215">
                <a:moveTo>
                  <a:pt x="0" y="0"/>
                </a:moveTo>
                <a:lnTo>
                  <a:pt x="66101" y="793215"/>
                </a:ln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en-US" sz="1400">
              <a:solidFill>
                <a:srgbClr val="FFFFFF"/>
              </a:solidFill>
              <a:latin typeface="Arial" panose="020B0604020202020204" pitchFamily="34" charset="0"/>
              <a:cs typeface="Arial" panose="020B0604020202020204" pitchFamily="34" charset="0"/>
            </a:endParaRPr>
          </a:p>
        </p:txBody>
      </p:sp>
      <p:sp>
        <p:nvSpPr>
          <p:cNvPr id="25" name="Rectangle 24"/>
          <p:cNvSpPr/>
          <p:nvPr/>
        </p:nvSpPr>
        <p:spPr>
          <a:xfrm>
            <a:off x="3924738" y="4950514"/>
            <a:ext cx="1250349" cy="5040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en-US" sz="1400">
              <a:solidFill>
                <a:srgbClr val="FFFFFF"/>
              </a:solidFill>
              <a:latin typeface="Arial" panose="020B0604020202020204" pitchFamily="34" charset="0"/>
              <a:cs typeface="Arial" panose="020B0604020202020204" pitchFamily="34" charset="0"/>
            </a:endParaRPr>
          </a:p>
        </p:txBody>
      </p:sp>
      <p:sp>
        <p:nvSpPr>
          <p:cNvPr id="26" name="Forme libre 25"/>
          <p:cNvSpPr/>
          <p:nvPr/>
        </p:nvSpPr>
        <p:spPr>
          <a:xfrm>
            <a:off x="5200771" y="4679701"/>
            <a:ext cx="1079653" cy="603847"/>
          </a:xfrm>
          <a:custGeom>
            <a:avLst/>
            <a:gdLst>
              <a:gd name="connsiteX0" fmla="*/ 1079653 w 1079653"/>
              <a:gd name="connsiteY0" fmla="*/ 0 h 603847"/>
              <a:gd name="connsiteX1" fmla="*/ 517793 w 1079653"/>
              <a:gd name="connsiteY1" fmla="*/ 550843 h 603847"/>
              <a:gd name="connsiteX2" fmla="*/ 0 w 1079653"/>
              <a:gd name="connsiteY2" fmla="*/ 550843 h 603847"/>
            </a:gdLst>
            <a:ahLst/>
            <a:cxnLst>
              <a:cxn ang="0">
                <a:pos x="connsiteX0" y="connsiteY0"/>
              </a:cxn>
              <a:cxn ang="0">
                <a:pos x="connsiteX1" y="connsiteY1"/>
              </a:cxn>
              <a:cxn ang="0">
                <a:pos x="connsiteX2" y="connsiteY2"/>
              </a:cxn>
            </a:cxnLst>
            <a:rect l="l" t="t" r="r" b="b"/>
            <a:pathLst>
              <a:path w="1079653" h="603847">
                <a:moveTo>
                  <a:pt x="1079653" y="0"/>
                </a:moveTo>
                <a:cubicBezTo>
                  <a:pt x="888694" y="229518"/>
                  <a:pt x="697735" y="459036"/>
                  <a:pt x="517793" y="550843"/>
                </a:cubicBezTo>
                <a:cubicBezTo>
                  <a:pt x="337851" y="642650"/>
                  <a:pt x="168925" y="596746"/>
                  <a:pt x="0" y="550843"/>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en-US" sz="1400">
              <a:solidFill>
                <a:srgbClr val="FFFFFF"/>
              </a:solidFill>
              <a:latin typeface="Arial" panose="020B0604020202020204" pitchFamily="34" charset="0"/>
              <a:cs typeface="Arial" panose="020B0604020202020204" pitchFamily="34" charset="0"/>
            </a:endParaRPr>
          </a:p>
        </p:txBody>
      </p:sp>
      <p:sp>
        <p:nvSpPr>
          <p:cNvPr id="27" name="Rectangle 26"/>
          <p:cNvSpPr/>
          <p:nvPr/>
        </p:nvSpPr>
        <p:spPr>
          <a:xfrm>
            <a:off x="3876722" y="5661302"/>
            <a:ext cx="1991251" cy="523220"/>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fr-FR" sz="1400" b="1" dirty="0" smtClean="0">
                <a:solidFill>
                  <a:srgbClr val="000000"/>
                </a:solidFill>
                <a:latin typeface="Arial" panose="020B0604020202020204" pitchFamily="34" charset="0"/>
                <a:cs typeface="Arial" panose="020B0604020202020204" pitchFamily="34" charset="0"/>
              </a:rPr>
              <a:t>WR switch</a:t>
            </a:r>
          </a:p>
          <a:p>
            <a:r>
              <a:rPr kumimoji="1" lang="fr-FR" sz="1400" b="1" dirty="0" smtClean="0">
                <a:solidFill>
                  <a:srgbClr val="000000"/>
                </a:solidFill>
                <a:latin typeface="Arial" panose="020B0604020202020204" pitchFamily="34" charset="0"/>
                <a:cs typeface="Arial" panose="020B0604020202020204" pitchFamily="34" charset="0"/>
              </a:rPr>
              <a:t>(</a:t>
            </a:r>
            <a:r>
              <a:rPr kumimoji="1" lang="fr-FR" sz="1400" b="1" dirty="0" err="1" smtClean="0">
                <a:solidFill>
                  <a:srgbClr val="000000"/>
                </a:solidFill>
                <a:latin typeface="Arial" panose="020B0604020202020204" pitchFamily="34" charset="0"/>
                <a:cs typeface="Arial" panose="020B0604020202020204" pitchFamily="34" charset="0"/>
              </a:rPr>
              <a:t>optical</a:t>
            </a:r>
            <a:r>
              <a:rPr kumimoji="1" lang="fr-FR" sz="1400" b="1" dirty="0" smtClean="0">
                <a:solidFill>
                  <a:srgbClr val="000000"/>
                </a:solidFill>
                <a:latin typeface="Arial" panose="020B0604020202020204" pitchFamily="34" charset="0"/>
                <a:cs typeface="Arial" panose="020B0604020202020204" pitchFamily="34" charset="0"/>
              </a:rPr>
              <a:t> links 1 </a:t>
            </a:r>
            <a:r>
              <a:rPr kumimoji="1" lang="fr-FR" sz="1400" b="1" dirty="0" err="1" smtClean="0">
                <a:solidFill>
                  <a:srgbClr val="000000"/>
                </a:solidFill>
                <a:latin typeface="Arial" panose="020B0604020202020204" pitchFamily="34" charset="0"/>
                <a:cs typeface="Arial" panose="020B0604020202020204" pitchFamily="34" charset="0"/>
              </a:rPr>
              <a:t>Gbps</a:t>
            </a:r>
            <a:r>
              <a:rPr kumimoji="1" lang="fr-FR" sz="1400" b="1" dirty="0" smtClean="0">
                <a:solidFill>
                  <a:srgbClr val="000000"/>
                </a:solidFill>
                <a:latin typeface="Arial" panose="020B0604020202020204" pitchFamily="34" charset="0"/>
                <a:cs typeface="Arial" panose="020B0604020202020204" pitchFamily="34" charset="0"/>
              </a:rPr>
              <a:t>)</a:t>
            </a:r>
            <a:endParaRPr kumimoji="1" lang="en-US" sz="1400" dirty="0">
              <a:solidFill>
                <a:srgbClr val="000000"/>
              </a:solidFill>
              <a:latin typeface="Arial" panose="020B0604020202020204" pitchFamily="34" charset="0"/>
              <a:cs typeface="Arial" panose="020B0604020202020204" pitchFamily="34" charset="0"/>
            </a:endParaRPr>
          </a:p>
        </p:txBody>
      </p:sp>
      <p:sp>
        <p:nvSpPr>
          <p:cNvPr id="28" name="Forme libre 27"/>
          <p:cNvSpPr/>
          <p:nvPr/>
        </p:nvSpPr>
        <p:spPr>
          <a:xfrm>
            <a:off x="2917921" y="1506843"/>
            <a:ext cx="1015911" cy="3705292"/>
          </a:xfrm>
          <a:custGeom>
            <a:avLst/>
            <a:gdLst>
              <a:gd name="connsiteX0" fmla="*/ 531169 w 1015911"/>
              <a:gd name="connsiteY0" fmla="*/ 0 h 3705292"/>
              <a:gd name="connsiteX1" fmla="*/ 13376 w 1015911"/>
              <a:gd name="connsiteY1" fmla="*/ 3161841 h 3705292"/>
              <a:gd name="connsiteX2" fmla="*/ 1015911 w 1015911"/>
              <a:gd name="connsiteY2" fmla="*/ 3679634 h 3705292"/>
            </a:gdLst>
            <a:ahLst/>
            <a:cxnLst>
              <a:cxn ang="0">
                <a:pos x="connsiteX0" y="connsiteY0"/>
              </a:cxn>
              <a:cxn ang="0">
                <a:pos x="connsiteX1" y="connsiteY1"/>
              </a:cxn>
              <a:cxn ang="0">
                <a:pos x="connsiteX2" y="connsiteY2"/>
              </a:cxn>
            </a:cxnLst>
            <a:rect l="l" t="t" r="r" b="b"/>
            <a:pathLst>
              <a:path w="1015911" h="3705292">
                <a:moveTo>
                  <a:pt x="531169" y="0"/>
                </a:moveTo>
                <a:cubicBezTo>
                  <a:pt x="231877" y="1274284"/>
                  <a:pt x="-67414" y="2548569"/>
                  <a:pt x="13376" y="3161841"/>
                </a:cubicBezTo>
                <a:cubicBezTo>
                  <a:pt x="94166" y="3775113"/>
                  <a:pt x="555038" y="3727373"/>
                  <a:pt x="1015911" y="3679634"/>
                </a:cubicBezTo>
              </a:path>
            </a:pathLst>
          </a:custGeom>
          <a:noFill/>
          <a:ln>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en-US" sz="1400">
              <a:solidFill>
                <a:srgbClr val="FFFFFF"/>
              </a:solidFill>
              <a:latin typeface="Arial" panose="020B0604020202020204" pitchFamily="34" charset="0"/>
              <a:cs typeface="Arial" panose="020B0604020202020204" pitchFamily="34" charset="0"/>
            </a:endParaRPr>
          </a:p>
        </p:txBody>
      </p:sp>
      <p:sp>
        <p:nvSpPr>
          <p:cNvPr id="29" name="Forme libre 28"/>
          <p:cNvSpPr/>
          <p:nvPr/>
        </p:nvSpPr>
        <p:spPr>
          <a:xfrm>
            <a:off x="4099085" y="493455"/>
            <a:ext cx="1264337" cy="4439634"/>
          </a:xfrm>
          <a:custGeom>
            <a:avLst/>
            <a:gdLst>
              <a:gd name="connsiteX0" fmla="*/ 385590 w 1264337"/>
              <a:gd name="connsiteY0" fmla="*/ 4439634 h 4439634"/>
              <a:gd name="connsiteX1" fmla="*/ 1057619 w 1264337"/>
              <a:gd name="connsiteY1" fmla="*/ 3602352 h 4439634"/>
              <a:gd name="connsiteX2" fmla="*/ 1189821 w 1264337"/>
              <a:gd name="connsiteY2" fmla="*/ 242208 h 4439634"/>
              <a:gd name="connsiteX3" fmla="*/ 0 w 1264337"/>
              <a:gd name="connsiteY3" fmla="*/ 528646 h 4439634"/>
            </a:gdLst>
            <a:ahLst/>
            <a:cxnLst>
              <a:cxn ang="0">
                <a:pos x="connsiteX0" y="connsiteY0"/>
              </a:cxn>
              <a:cxn ang="0">
                <a:pos x="connsiteX1" y="connsiteY1"/>
              </a:cxn>
              <a:cxn ang="0">
                <a:pos x="connsiteX2" y="connsiteY2"/>
              </a:cxn>
              <a:cxn ang="0">
                <a:pos x="connsiteX3" y="connsiteY3"/>
              </a:cxn>
            </a:cxnLst>
            <a:rect l="l" t="t" r="r" b="b"/>
            <a:pathLst>
              <a:path w="1264337" h="4439634">
                <a:moveTo>
                  <a:pt x="385590" y="4439634"/>
                </a:moveTo>
                <a:cubicBezTo>
                  <a:pt x="654585" y="4370778"/>
                  <a:pt x="923581" y="4301923"/>
                  <a:pt x="1057619" y="3602352"/>
                </a:cubicBezTo>
                <a:cubicBezTo>
                  <a:pt x="1191658" y="2902781"/>
                  <a:pt x="1366091" y="754492"/>
                  <a:pt x="1189821" y="242208"/>
                </a:cubicBezTo>
                <a:cubicBezTo>
                  <a:pt x="1013551" y="-270076"/>
                  <a:pt x="506775" y="129285"/>
                  <a:pt x="0" y="528646"/>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en-US" sz="1400">
              <a:solidFill>
                <a:srgbClr val="FFFFFF"/>
              </a:solidFill>
              <a:latin typeface="Arial" panose="020B0604020202020204" pitchFamily="34" charset="0"/>
              <a:cs typeface="Arial" panose="020B0604020202020204" pitchFamily="34" charset="0"/>
            </a:endParaRPr>
          </a:p>
        </p:txBody>
      </p:sp>
      <p:sp>
        <p:nvSpPr>
          <p:cNvPr id="30" name="ZoneTexte 37"/>
          <p:cNvSpPr txBox="1"/>
          <p:nvPr/>
        </p:nvSpPr>
        <p:spPr>
          <a:xfrm>
            <a:off x="1331640" y="4590474"/>
            <a:ext cx="1896673" cy="307777"/>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fr-FR" sz="1400" dirty="0" smtClean="0">
                <a:solidFill>
                  <a:srgbClr val="000000"/>
                </a:solidFill>
                <a:latin typeface="Arial" panose="020B0604020202020204" pitchFamily="34" charset="0"/>
                <a:cs typeface="Arial" panose="020B0604020202020204" pitchFamily="34" charset="0"/>
              </a:rPr>
              <a:t>Light </a:t>
            </a:r>
            <a:r>
              <a:rPr kumimoji="1" lang="fr-FR" sz="1400" dirty="0" err="1" smtClean="0">
                <a:solidFill>
                  <a:srgbClr val="000000"/>
                </a:solidFill>
                <a:latin typeface="Arial" panose="020B0604020202020204" pitchFamily="34" charset="0"/>
                <a:cs typeface="Arial" panose="020B0604020202020204" pitchFamily="34" charset="0"/>
              </a:rPr>
              <a:t>readout</a:t>
            </a:r>
            <a:r>
              <a:rPr kumimoji="1" lang="fr-FR" sz="1400" dirty="0" smtClean="0">
                <a:solidFill>
                  <a:srgbClr val="000000"/>
                </a:solidFill>
                <a:latin typeface="Arial" panose="020B0604020202020204" pitchFamily="34" charset="0"/>
                <a:cs typeface="Arial" panose="020B0604020202020204" pitchFamily="34" charset="0"/>
              </a:rPr>
              <a:t> WR </a:t>
            </a:r>
            <a:r>
              <a:rPr kumimoji="1" lang="fr-FR" sz="1400" dirty="0" err="1" smtClean="0">
                <a:solidFill>
                  <a:srgbClr val="000000"/>
                </a:solidFill>
                <a:latin typeface="Arial" panose="020B0604020202020204" pitchFamily="34" charset="0"/>
                <a:cs typeface="Arial" panose="020B0604020202020204" pitchFamily="34" charset="0"/>
              </a:rPr>
              <a:t>link</a:t>
            </a:r>
            <a:endParaRPr kumimoji="1" lang="en-US" sz="1400" dirty="0">
              <a:solidFill>
                <a:srgbClr val="000000"/>
              </a:solidFill>
              <a:latin typeface="Arial" panose="020B0604020202020204" pitchFamily="34" charset="0"/>
              <a:cs typeface="Arial" panose="020B0604020202020204" pitchFamily="34" charset="0"/>
            </a:endParaRPr>
          </a:p>
        </p:txBody>
      </p:sp>
      <p:sp>
        <p:nvSpPr>
          <p:cNvPr id="31" name="ZoneTexte 38"/>
          <p:cNvSpPr txBox="1"/>
          <p:nvPr/>
        </p:nvSpPr>
        <p:spPr>
          <a:xfrm>
            <a:off x="5300642" y="404664"/>
            <a:ext cx="2573140" cy="307777"/>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fr-FR" sz="1400" dirty="0">
                <a:solidFill>
                  <a:srgbClr val="000000"/>
                </a:solidFill>
                <a:latin typeface="Arial" panose="020B0604020202020204" pitchFamily="34" charset="0"/>
                <a:cs typeface="Arial" panose="020B0604020202020204" pitchFamily="34" charset="0"/>
              </a:rPr>
              <a:t>x</a:t>
            </a:r>
            <a:r>
              <a:rPr kumimoji="1" lang="fr-FR" sz="1400" dirty="0" smtClean="0">
                <a:solidFill>
                  <a:srgbClr val="000000"/>
                </a:solidFill>
                <a:latin typeface="Arial" panose="020B0604020202020204" pitchFamily="34" charset="0"/>
                <a:cs typeface="Arial" panose="020B0604020202020204" pitchFamily="34" charset="0"/>
              </a:rPr>
              <a:t>12  Charge </a:t>
            </a:r>
            <a:r>
              <a:rPr kumimoji="1" lang="fr-FR" sz="1400" dirty="0" err="1" smtClean="0">
                <a:solidFill>
                  <a:srgbClr val="000000"/>
                </a:solidFill>
                <a:latin typeface="Arial" panose="020B0604020202020204" pitchFamily="34" charset="0"/>
                <a:cs typeface="Arial" panose="020B0604020202020204" pitchFamily="34" charset="0"/>
              </a:rPr>
              <a:t>readout</a:t>
            </a:r>
            <a:r>
              <a:rPr kumimoji="1" lang="fr-FR" sz="1400" dirty="0" smtClean="0">
                <a:solidFill>
                  <a:srgbClr val="000000"/>
                </a:solidFill>
                <a:latin typeface="Arial" panose="020B0604020202020204" pitchFamily="34" charset="0"/>
                <a:cs typeface="Arial" panose="020B0604020202020204" pitchFamily="34" charset="0"/>
              </a:rPr>
              <a:t> WR links</a:t>
            </a:r>
            <a:endParaRPr kumimoji="1" lang="en-US" sz="1400" dirty="0">
              <a:solidFill>
                <a:srgbClr val="000000"/>
              </a:solidFill>
              <a:latin typeface="Arial" panose="020B0604020202020204" pitchFamily="34" charset="0"/>
              <a:cs typeface="Arial" panose="020B0604020202020204" pitchFamily="34" charset="0"/>
            </a:endParaRPr>
          </a:p>
        </p:txBody>
      </p:sp>
      <p:sp>
        <p:nvSpPr>
          <p:cNvPr id="32" name="Ellipse 31"/>
          <p:cNvSpPr/>
          <p:nvPr/>
        </p:nvSpPr>
        <p:spPr>
          <a:xfrm>
            <a:off x="3445237" y="2070194"/>
            <a:ext cx="551509" cy="1753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en-US" sz="1400">
              <a:solidFill>
                <a:srgbClr val="FFFFFF"/>
              </a:solidFill>
              <a:latin typeface="Arial" panose="020B0604020202020204" pitchFamily="34" charset="0"/>
              <a:cs typeface="Arial" panose="020B0604020202020204" pitchFamily="34" charset="0"/>
            </a:endParaRPr>
          </a:p>
        </p:txBody>
      </p:sp>
      <p:cxnSp>
        <p:nvCxnSpPr>
          <p:cNvPr id="34" name="Connecteur droit avec flèche 33"/>
          <p:cNvCxnSpPr/>
          <p:nvPr/>
        </p:nvCxnSpPr>
        <p:spPr>
          <a:xfrm flipH="1">
            <a:off x="3613808" y="2321351"/>
            <a:ext cx="166914" cy="477079"/>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5" name="ZoneTexte 48"/>
          <p:cNvSpPr txBox="1"/>
          <p:nvPr/>
        </p:nvSpPr>
        <p:spPr>
          <a:xfrm>
            <a:off x="3780722" y="2574250"/>
            <a:ext cx="572593" cy="307777"/>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fr-FR" sz="1400" dirty="0" smtClean="0">
                <a:solidFill>
                  <a:srgbClr val="000000"/>
                </a:solidFill>
                <a:latin typeface="Arial" panose="020B0604020202020204" pitchFamily="34" charset="0"/>
                <a:cs typeface="Arial" panose="020B0604020202020204" pitchFamily="34" charset="0"/>
              </a:rPr>
              <a:t>Light</a:t>
            </a:r>
            <a:endParaRPr kumimoji="1" lang="en-US" sz="1400" dirty="0">
              <a:solidFill>
                <a:srgbClr val="000000"/>
              </a:solidFill>
              <a:latin typeface="Arial" panose="020B0604020202020204" pitchFamily="34" charset="0"/>
              <a:cs typeface="Arial" panose="020B0604020202020204" pitchFamily="34" charset="0"/>
            </a:endParaRPr>
          </a:p>
        </p:txBody>
      </p:sp>
      <p:sp>
        <p:nvSpPr>
          <p:cNvPr id="36" name="ZoneTexte 35"/>
          <p:cNvSpPr txBox="1"/>
          <p:nvPr/>
        </p:nvSpPr>
        <p:spPr>
          <a:xfrm>
            <a:off x="323528" y="5877272"/>
            <a:ext cx="2267929" cy="523220"/>
          </a:xfrm>
          <a:prstGeom prst="rect">
            <a:avLst/>
          </a:prstGeom>
          <a:noFill/>
        </p:spPr>
        <p:txBody>
          <a:bodyPr wrap="none" rtlCol="0">
            <a:spAutoFit/>
          </a:bodyPr>
          <a:lstStyle/>
          <a:p>
            <a:r>
              <a:rPr kumimoji="1" lang="en-US" sz="1400" dirty="0" smtClean="0">
                <a:solidFill>
                  <a:srgbClr val="000000"/>
                </a:solidFill>
                <a:latin typeface="Arial" panose="020B0604020202020204" pitchFamily="34" charset="0"/>
                <a:cs typeface="Arial" panose="020B0604020202020204" pitchFamily="34" charset="0"/>
              </a:rPr>
              <a:t>Beam triggers from SPS</a:t>
            </a:r>
          </a:p>
          <a:p>
            <a:r>
              <a:rPr kumimoji="1" lang="en-US" sz="1400" dirty="0" smtClean="0">
                <a:solidFill>
                  <a:srgbClr val="000000"/>
                </a:solidFill>
                <a:latin typeface="Arial" panose="020B0604020202020204" pitchFamily="34" charset="0"/>
                <a:cs typeface="Arial" panose="020B0604020202020204" pitchFamily="34" charset="0"/>
              </a:rPr>
              <a:t>Tertiary beam line ~100Hz</a:t>
            </a:r>
            <a:endParaRPr kumimoji="1" lang="en-US" sz="1400" dirty="0">
              <a:solidFill>
                <a:srgbClr val="000000"/>
              </a:solidFill>
              <a:latin typeface="Arial" panose="020B0604020202020204" pitchFamily="34" charset="0"/>
              <a:cs typeface="Arial" panose="020B0604020202020204" pitchFamily="34" charset="0"/>
            </a:endParaRPr>
          </a:p>
        </p:txBody>
      </p:sp>
      <p:sp>
        <p:nvSpPr>
          <p:cNvPr id="37" name="Espace réservé du numéro de diapositive 36"/>
          <p:cNvSpPr>
            <a:spLocks noGrp="1"/>
          </p:cNvSpPr>
          <p:nvPr>
            <p:ph type="sldNum" sz="quarter" idx="12"/>
          </p:nvPr>
        </p:nvSpPr>
        <p:spPr>
          <a:xfrm>
            <a:off x="6553200" y="6356350"/>
            <a:ext cx="2133600" cy="365125"/>
          </a:xfrm>
        </p:spPr>
        <p:txBody>
          <a:bodyPr/>
          <a:lstStyle/>
          <a:p>
            <a:fld id="{CF4668DC-857F-487D-BFFA-8C0CA5037977}" type="slidenum">
              <a:rPr lang="fr-BE" smtClean="0">
                <a:solidFill>
                  <a:srgbClr val="000000"/>
                </a:solidFill>
                <a:latin typeface="Arial" panose="020B0604020202020204" pitchFamily="34" charset="0"/>
                <a:cs typeface="Arial" panose="020B0604020202020204" pitchFamily="34" charset="0"/>
              </a:rPr>
              <a:pPr/>
              <a:t>22</a:t>
            </a:fld>
            <a:endParaRPr lang="fr-BE">
              <a:solidFill>
                <a:srgbClr val="000000"/>
              </a:solidFill>
              <a:latin typeface="Arial" panose="020B0604020202020204" pitchFamily="34" charset="0"/>
              <a:cs typeface="Arial" panose="020B0604020202020204" pitchFamily="34" charset="0"/>
            </a:endParaRPr>
          </a:p>
        </p:txBody>
      </p:sp>
      <p:cxnSp>
        <p:nvCxnSpPr>
          <p:cNvPr id="39" name="Connecteur droit avec flèche 38"/>
          <p:cNvCxnSpPr/>
          <p:nvPr/>
        </p:nvCxnSpPr>
        <p:spPr>
          <a:xfrm>
            <a:off x="107504" y="1844824"/>
            <a:ext cx="6624736" cy="936104"/>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14698" y="1484784"/>
            <a:ext cx="1595309" cy="369332"/>
          </a:xfrm>
          <a:prstGeom prst="rect">
            <a:avLst/>
          </a:prstGeom>
        </p:spPr>
        <p:txBody>
          <a:bodyPr wrap="none">
            <a:spAutoFit/>
          </a:bodyPr>
          <a:lstStyle/>
          <a:p>
            <a:r>
              <a:rPr kumimoji="1" lang="fr-FR" dirty="0" err="1" smtClean="0">
                <a:solidFill>
                  <a:srgbClr val="000000"/>
                </a:solidFill>
                <a:latin typeface="Arial" panose="020B0604020202020204" pitchFamily="34" charset="0"/>
                <a:cs typeface="Arial" panose="020B0604020202020204" pitchFamily="34" charset="0"/>
              </a:rPr>
              <a:t>Cosmic</a:t>
            </a:r>
            <a:r>
              <a:rPr kumimoji="1" lang="fr-FR" dirty="0" smtClean="0">
                <a:solidFill>
                  <a:srgbClr val="000000"/>
                </a:solidFill>
                <a:latin typeface="Arial" panose="020B0604020202020204" pitchFamily="34" charset="0"/>
                <a:cs typeface="Arial" panose="020B0604020202020204" pitchFamily="34" charset="0"/>
              </a:rPr>
              <a:t> muon</a:t>
            </a:r>
            <a:endParaRPr kumimoji="1" lang="en-US" dirty="0">
              <a:solidFill>
                <a:srgbClr val="000000"/>
              </a:solidFill>
              <a:latin typeface="Arial" panose="020B0604020202020204" pitchFamily="34" charset="0"/>
              <a:cs typeface="Arial" panose="020B0604020202020204" pitchFamily="34" charset="0"/>
            </a:endParaRPr>
          </a:p>
        </p:txBody>
      </p:sp>
      <p:cxnSp>
        <p:nvCxnSpPr>
          <p:cNvPr id="45" name="Connecteur droit avec flèche 44"/>
          <p:cNvCxnSpPr/>
          <p:nvPr/>
        </p:nvCxnSpPr>
        <p:spPr>
          <a:xfrm flipH="1">
            <a:off x="5220072" y="1556792"/>
            <a:ext cx="504056"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ZoneTexte 3"/>
          <p:cNvSpPr txBox="1"/>
          <p:nvPr/>
        </p:nvSpPr>
        <p:spPr>
          <a:xfrm>
            <a:off x="-43625" y="-27384"/>
            <a:ext cx="3296736" cy="646331"/>
          </a:xfrm>
          <a:prstGeom prst="rect">
            <a:avLst/>
          </a:prstGeom>
          <a:noFill/>
        </p:spPr>
        <p:txBody>
          <a:bodyPr wrap="none" rtlCol="0">
            <a:spAutoFit/>
          </a:bodyPr>
          <a:lstStyle/>
          <a:p>
            <a:r>
              <a:rPr kumimoji="1" lang="fr-FR" b="1" u="sng" dirty="0" smtClean="0">
                <a:solidFill>
                  <a:prstClr val="black"/>
                </a:solidFill>
              </a:rPr>
              <a:t>DAQ timing-trigger </a:t>
            </a:r>
            <a:r>
              <a:rPr kumimoji="1" lang="en-US" b="1" u="sng" dirty="0" smtClean="0">
                <a:solidFill>
                  <a:prstClr val="black"/>
                </a:solidFill>
              </a:rPr>
              <a:t>integration</a:t>
            </a:r>
          </a:p>
          <a:p>
            <a:endParaRPr kumimoji="1" lang="fr-FR" dirty="0">
              <a:solidFill>
                <a:prstClr val="black"/>
              </a:solidFill>
            </a:endParaRPr>
          </a:p>
        </p:txBody>
      </p:sp>
      <p:cxnSp>
        <p:nvCxnSpPr>
          <p:cNvPr id="50" name="Connecteur droit avec flèche 5"/>
          <p:cNvCxnSpPr/>
          <p:nvPr/>
        </p:nvCxnSpPr>
        <p:spPr>
          <a:xfrm flipH="1">
            <a:off x="4067944" y="2132856"/>
            <a:ext cx="864096"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668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980728"/>
            <a:ext cx="8640960" cy="5355312"/>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White Rabbit developed for the synchronization of CERN accelerators chain offers sub-ns synchronization over ~10 km distance, based on PTP + synchronous </a:t>
            </a:r>
            <a:r>
              <a:rPr lang="en-US" dirty="0" err="1" smtClean="0"/>
              <a:t>ethernet</a:t>
            </a:r>
            <a:r>
              <a:rPr lang="en-US" dirty="0" smtClean="0"/>
              <a:t> scheme previously developed </a:t>
            </a:r>
            <a:r>
              <a:rPr lang="en-US" dirty="0"/>
              <a:t>in 2008 (http://</a:t>
            </a:r>
            <a:r>
              <a:rPr lang="en-US" dirty="0" smtClean="0"/>
              <a:t>arxiv.org/abs/0906.2325)</a:t>
            </a:r>
          </a:p>
          <a:p>
            <a:endParaRPr lang="en-US" dirty="0" smtClean="0"/>
          </a:p>
          <a:p>
            <a:pPr marL="285750" indent="-285750">
              <a:buFont typeface="Wingdings" panose="05000000000000000000" pitchFamily="2" charset="2"/>
              <a:buChar char="Ø"/>
            </a:pPr>
            <a:r>
              <a:rPr lang="en-US" dirty="0" smtClean="0"/>
              <a:t>White Rabbit chains can be now set up with commercial components:</a:t>
            </a:r>
          </a:p>
          <a:p>
            <a:pPr marL="285750" indent="-285750">
              <a:buFont typeface="Wingdings" panose="05000000000000000000" pitchFamily="2" charset="2"/>
              <a:buChar char="§"/>
            </a:pPr>
            <a:r>
              <a:rPr lang="en-US" dirty="0" smtClean="0"/>
              <a:t>Network based on Grand Master switch</a:t>
            </a:r>
          </a:p>
          <a:p>
            <a:pPr marL="285750" indent="-285750">
              <a:buFont typeface="Wingdings" panose="05000000000000000000" pitchFamily="2" charset="2"/>
              <a:buChar char="§"/>
            </a:pPr>
            <a:r>
              <a:rPr lang="en-US" dirty="0" smtClean="0"/>
              <a:t>Time tagging cards for external triggers</a:t>
            </a:r>
          </a:p>
          <a:p>
            <a:pPr marL="285750" indent="-285750">
              <a:buFont typeface="Wingdings" panose="05000000000000000000" pitchFamily="2" charset="2"/>
              <a:buChar char="§"/>
            </a:pPr>
            <a:r>
              <a:rPr lang="en-US" dirty="0" smtClean="0"/>
              <a:t>Slave nodes in piggy back configuration to interface to </a:t>
            </a:r>
            <a:r>
              <a:rPr lang="en-US" dirty="0" err="1" smtClean="0"/>
              <a:t>uTCA</a:t>
            </a:r>
            <a:endParaRPr lang="en-US" dirty="0" smtClean="0"/>
          </a:p>
          <a:p>
            <a:pPr marL="285750" indent="-285750">
              <a:buFont typeface="Wingdings" panose="05000000000000000000" pitchFamily="2" charset="2"/>
              <a:buChar char="§"/>
            </a:pPr>
            <a:endParaRPr lang="en-US" dirty="0" smtClean="0"/>
          </a:p>
          <a:p>
            <a:pPr marL="285750" indent="-285750">
              <a:buFont typeface="Wingdings" panose="05000000000000000000" pitchFamily="2" charset="2"/>
              <a:buChar char="Ø"/>
            </a:pPr>
            <a:r>
              <a:rPr lang="en-US" dirty="0" smtClean="0"/>
              <a:t>Transmission of synchronization and trigger data over the WR network + clock</a:t>
            </a:r>
          </a:p>
          <a:p>
            <a:endParaRPr lang="en-US" dirty="0" smtClean="0"/>
          </a:p>
          <a:p>
            <a:pPr marL="285750" indent="-285750">
              <a:buFont typeface="Wingdings" panose="05000000000000000000" pitchFamily="2" charset="2"/>
              <a:buChar char="Ø"/>
            </a:pPr>
            <a:r>
              <a:rPr lang="en-US" dirty="0" smtClean="0"/>
              <a:t>Slave </a:t>
            </a:r>
            <a:r>
              <a:rPr lang="en-US" dirty="0" err="1" smtClean="0"/>
              <a:t>uTCA</a:t>
            </a:r>
            <a:r>
              <a:rPr lang="en-US" dirty="0" smtClean="0"/>
              <a:t> nodes propagate clock + sync + trigger planes on the </a:t>
            </a:r>
            <a:r>
              <a:rPr lang="en-US" dirty="0" err="1" smtClean="0"/>
              <a:t>uTCA</a:t>
            </a:r>
            <a:r>
              <a:rPr lang="en-US" dirty="0" smtClean="0"/>
              <a:t> backplane so that the FE digitization cards are aligned in sampling, know absolute time and can compare it with the one of transmitted triggers</a:t>
            </a:r>
          </a:p>
          <a:p>
            <a:endParaRPr lang="en-US" dirty="0" smtClean="0"/>
          </a:p>
          <a:p>
            <a:pPr marL="285750" indent="-285750">
              <a:buFont typeface="Wingdings" panose="05000000000000000000" pitchFamily="2" charset="2"/>
              <a:buChar char="Ø"/>
            </a:pPr>
            <a:r>
              <a:rPr lang="en-US" dirty="0" smtClean="0"/>
              <a:t>FE knows spill time and off spill time and can set up different operation modes</a:t>
            </a:r>
          </a:p>
          <a:p>
            <a:endParaRPr lang="en-US" dirty="0" smtClean="0"/>
          </a:p>
          <a:p>
            <a:pPr marL="285750" indent="-285750">
              <a:buFont typeface="Wingdings" panose="05000000000000000000" pitchFamily="2" charset="2"/>
              <a:buChar char="Ø"/>
            </a:pPr>
            <a:r>
              <a:rPr lang="en-US" dirty="0" smtClean="0"/>
              <a:t>Trigger timestamps may be created by beam counters, cosmic counters, light readout system in </a:t>
            </a:r>
            <a:r>
              <a:rPr lang="en-US" dirty="0" err="1" smtClean="0"/>
              <a:t>uTCA</a:t>
            </a:r>
            <a:endParaRPr lang="en-US" dirty="0"/>
          </a:p>
        </p:txBody>
      </p:sp>
    </p:spTree>
    <p:extLst>
      <p:ext uri="{BB962C8B-B14F-4D97-AF65-F5344CB8AC3E}">
        <p14:creationId xmlns:p14="http://schemas.microsoft.com/office/powerpoint/2010/main" val="3117417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solidFill>
                  <a:srgbClr val="000000"/>
                </a:solidFill>
              </a:rPr>
              <a:pPr/>
              <a:t>24</a:t>
            </a:fld>
            <a:endParaRPr lang="fr-BE">
              <a:solidFill>
                <a:srgbClr val="000000"/>
              </a:solidFill>
            </a:endParaRPr>
          </a:p>
        </p:txBody>
      </p:sp>
      <p:sp>
        <p:nvSpPr>
          <p:cNvPr id="3" name="Espace réservé du numéro de diapositive 1"/>
          <p:cNvSpPr txBox="1">
            <a:spLocks/>
          </p:cNvSpPr>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4668DC-857F-487D-BFFA-8C0CA5037977}" type="slidenum">
              <a:rPr kumimoji="1" lang="fr-BE" smtClean="0">
                <a:solidFill>
                  <a:prstClr val="black">
                    <a:tint val="75000"/>
                  </a:prstClr>
                </a:solidFill>
              </a:rPr>
              <a:pPr/>
              <a:t>24</a:t>
            </a:fld>
            <a:endParaRPr kumimoji="1" lang="fr-BE">
              <a:solidFill>
                <a:prstClr val="black">
                  <a:tint val="75000"/>
                </a:prstClr>
              </a:solidFill>
            </a:endParaRPr>
          </a:p>
        </p:txBody>
      </p:sp>
      <p:sp>
        <p:nvSpPr>
          <p:cNvPr id="4" name="ZoneTexte 3"/>
          <p:cNvSpPr txBox="1"/>
          <p:nvPr/>
        </p:nvSpPr>
        <p:spPr>
          <a:xfrm>
            <a:off x="-43625" y="-27384"/>
            <a:ext cx="3296736" cy="646331"/>
          </a:xfrm>
          <a:prstGeom prst="rect">
            <a:avLst/>
          </a:prstGeom>
          <a:noFill/>
        </p:spPr>
        <p:txBody>
          <a:bodyPr wrap="none" rtlCol="0">
            <a:spAutoFit/>
          </a:bodyPr>
          <a:lstStyle/>
          <a:p>
            <a:r>
              <a:rPr kumimoji="1" lang="fr-FR" b="1" u="sng" dirty="0" smtClean="0">
                <a:solidFill>
                  <a:prstClr val="black"/>
                </a:solidFill>
              </a:rPr>
              <a:t>DAQ timing-trigger </a:t>
            </a:r>
            <a:r>
              <a:rPr kumimoji="1" lang="en-US" b="1" u="sng" dirty="0" smtClean="0">
                <a:solidFill>
                  <a:prstClr val="black"/>
                </a:solidFill>
              </a:rPr>
              <a:t>integration</a:t>
            </a:r>
          </a:p>
          <a:p>
            <a:endParaRPr kumimoji="1" lang="fr-FR" dirty="0">
              <a:solidFill>
                <a:prstClr val="black"/>
              </a:solidFill>
            </a:endParaRP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1520" y="1988840"/>
            <a:ext cx="920193" cy="796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47551" y="1988840"/>
            <a:ext cx="920193" cy="796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24015" y="1988840"/>
            <a:ext cx="920193" cy="796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a:off x="179512" y="1628800"/>
            <a:ext cx="601447" cy="369332"/>
          </a:xfrm>
          <a:prstGeom prst="rect">
            <a:avLst/>
          </a:prstGeom>
          <a:noFill/>
        </p:spPr>
        <p:txBody>
          <a:bodyPr wrap="none" rtlCol="0">
            <a:spAutoFit/>
          </a:bodyPr>
          <a:lstStyle/>
          <a:p>
            <a:r>
              <a:rPr kumimoji="1" lang="fr-FR" dirty="0" smtClean="0">
                <a:solidFill>
                  <a:prstClr val="black"/>
                </a:solidFill>
              </a:rPr>
              <a:t>CC 1</a:t>
            </a:r>
            <a:endParaRPr kumimoji="1" lang="en-US" dirty="0">
              <a:solidFill>
                <a:prstClr val="black"/>
              </a:solidFill>
            </a:endParaRPr>
          </a:p>
        </p:txBody>
      </p:sp>
      <p:sp>
        <p:nvSpPr>
          <p:cNvPr id="9" name="ZoneTexte 8"/>
          <p:cNvSpPr txBox="1"/>
          <p:nvPr/>
        </p:nvSpPr>
        <p:spPr>
          <a:xfrm>
            <a:off x="1331640" y="1628800"/>
            <a:ext cx="601447" cy="369332"/>
          </a:xfrm>
          <a:prstGeom prst="rect">
            <a:avLst/>
          </a:prstGeom>
          <a:noFill/>
        </p:spPr>
        <p:txBody>
          <a:bodyPr wrap="none" rtlCol="0">
            <a:spAutoFit/>
          </a:bodyPr>
          <a:lstStyle/>
          <a:p>
            <a:r>
              <a:rPr kumimoji="1" lang="fr-FR" dirty="0" smtClean="0">
                <a:solidFill>
                  <a:prstClr val="black"/>
                </a:solidFill>
              </a:rPr>
              <a:t>CC 2</a:t>
            </a:r>
            <a:endParaRPr kumimoji="1" lang="en-US" dirty="0">
              <a:solidFill>
                <a:prstClr val="black"/>
              </a:solidFill>
            </a:endParaRPr>
          </a:p>
        </p:txBody>
      </p:sp>
      <p:sp>
        <p:nvSpPr>
          <p:cNvPr id="10" name="ZoneTexte 9"/>
          <p:cNvSpPr txBox="1"/>
          <p:nvPr/>
        </p:nvSpPr>
        <p:spPr>
          <a:xfrm>
            <a:off x="5797750" y="1556792"/>
            <a:ext cx="718466" cy="369332"/>
          </a:xfrm>
          <a:prstGeom prst="rect">
            <a:avLst/>
          </a:prstGeom>
          <a:noFill/>
        </p:spPr>
        <p:txBody>
          <a:bodyPr wrap="none" rtlCol="0">
            <a:spAutoFit/>
          </a:bodyPr>
          <a:lstStyle/>
          <a:p>
            <a:r>
              <a:rPr kumimoji="1" lang="fr-FR" dirty="0" smtClean="0">
                <a:solidFill>
                  <a:prstClr val="black"/>
                </a:solidFill>
              </a:rPr>
              <a:t>CC 12</a:t>
            </a:r>
            <a:endParaRPr kumimoji="1" lang="en-US" dirty="0">
              <a:solidFill>
                <a:prstClr val="black"/>
              </a:solidFill>
            </a:endParaRPr>
          </a:p>
        </p:txBody>
      </p:sp>
      <p:pic>
        <p:nvPicPr>
          <p:cNvPr id="11"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08191" y="2060848"/>
            <a:ext cx="920193" cy="796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ZoneTexte 11"/>
          <p:cNvSpPr txBox="1"/>
          <p:nvPr/>
        </p:nvSpPr>
        <p:spPr>
          <a:xfrm>
            <a:off x="7236296" y="1556792"/>
            <a:ext cx="676788" cy="369332"/>
          </a:xfrm>
          <a:prstGeom prst="rect">
            <a:avLst/>
          </a:prstGeom>
          <a:noFill/>
        </p:spPr>
        <p:txBody>
          <a:bodyPr wrap="none" rtlCol="0">
            <a:spAutoFit/>
          </a:bodyPr>
          <a:lstStyle/>
          <a:p>
            <a:r>
              <a:rPr kumimoji="1" lang="fr-FR" dirty="0" smtClean="0">
                <a:solidFill>
                  <a:prstClr val="black"/>
                </a:solidFill>
              </a:rPr>
              <a:t>PMC </a:t>
            </a:r>
            <a:endParaRPr kumimoji="1" lang="en-US" dirty="0">
              <a:solidFill>
                <a:prstClr val="black"/>
              </a:solidFill>
            </a:endParaRPr>
          </a:p>
        </p:txBody>
      </p:sp>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8" y="5260429"/>
            <a:ext cx="158115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90850" y="5229200"/>
            <a:ext cx="158115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395536" y="4293096"/>
            <a:ext cx="2345448" cy="2448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prstClr val="white"/>
              </a:solidFill>
            </a:endParaRPr>
          </a:p>
        </p:txBody>
      </p:sp>
      <p:cxnSp>
        <p:nvCxnSpPr>
          <p:cNvPr id="16" name="Connecteur droit 15"/>
          <p:cNvCxnSpPr/>
          <p:nvPr/>
        </p:nvCxnSpPr>
        <p:spPr>
          <a:xfrm flipH="1" flipV="1">
            <a:off x="539552" y="2785517"/>
            <a:ext cx="632161" cy="2443683"/>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flipV="1">
            <a:off x="1303038" y="2857525"/>
            <a:ext cx="460650" cy="2371676"/>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V="1">
            <a:off x="1347551" y="2780928"/>
            <a:ext cx="1856297" cy="2448272"/>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3034449" y="1619508"/>
            <a:ext cx="601447" cy="369332"/>
          </a:xfrm>
          <a:prstGeom prst="rect">
            <a:avLst/>
          </a:prstGeom>
          <a:noFill/>
        </p:spPr>
        <p:txBody>
          <a:bodyPr wrap="none" rtlCol="0">
            <a:spAutoFit/>
          </a:bodyPr>
          <a:lstStyle/>
          <a:p>
            <a:r>
              <a:rPr kumimoji="1" lang="fr-FR" dirty="0" smtClean="0">
                <a:solidFill>
                  <a:prstClr val="black"/>
                </a:solidFill>
              </a:rPr>
              <a:t>CC 6</a:t>
            </a:r>
            <a:endParaRPr kumimoji="1" lang="en-US" dirty="0">
              <a:solidFill>
                <a:prstClr val="black"/>
              </a:solidFill>
            </a:endParaRPr>
          </a:p>
        </p:txBody>
      </p:sp>
      <p:cxnSp>
        <p:nvCxnSpPr>
          <p:cNvPr id="20" name="Connecteur droit 19"/>
          <p:cNvCxnSpPr>
            <a:endCxn id="7" idx="2"/>
          </p:cNvCxnSpPr>
          <p:nvPr/>
        </p:nvCxnSpPr>
        <p:spPr>
          <a:xfrm flipV="1">
            <a:off x="3335172" y="2785517"/>
            <a:ext cx="2648940" cy="2443683"/>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V="1">
            <a:off x="3203848" y="2785518"/>
            <a:ext cx="936104" cy="2474911"/>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31727" y="1988840"/>
            <a:ext cx="920193" cy="796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95823" y="1988840"/>
            <a:ext cx="920193" cy="796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ZoneTexte 23"/>
          <p:cNvSpPr txBox="1"/>
          <p:nvPr/>
        </p:nvSpPr>
        <p:spPr>
          <a:xfrm>
            <a:off x="3923928" y="1628800"/>
            <a:ext cx="601447" cy="369332"/>
          </a:xfrm>
          <a:prstGeom prst="rect">
            <a:avLst/>
          </a:prstGeom>
          <a:noFill/>
        </p:spPr>
        <p:txBody>
          <a:bodyPr wrap="none" rtlCol="0">
            <a:spAutoFit/>
          </a:bodyPr>
          <a:lstStyle/>
          <a:p>
            <a:r>
              <a:rPr kumimoji="1" lang="fr-FR" dirty="0" smtClean="0">
                <a:solidFill>
                  <a:prstClr val="black"/>
                </a:solidFill>
              </a:rPr>
              <a:t>CC 7</a:t>
            </a:r>
            <a:endParaRPr kumimoji="1" lang="en-US" dirty="0">
              <a:solidFill>
                <a:prstClr val="black"/>
              </a:solidFill>
            </a:endParaRPr>
          </a:p>
        </p:txBody>
      </p:sp>
      <p:cxnSp>
        <p:nvCxnSpPr>
          <p:cNvPr id="25" name="Connecteur droit 24"/>
          <p:cNvCxnSpPr/>
          <p:nvPr/>
        </p:nvCxnSpPr>
        <p:spPr>
          <a:xfrm flipV="1">
            <a:off x="3635896" y="2852937"/>
            <a:ext cx="3744416" cy="2376263"/>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251520" y="4725144"/>
            <a:ext cx="2489464" cy="369332"/>
          </a:xfrm>
          <a:prstGeom prst="rect">
            <a:avLst/>
          </a:prstGeom>
          <a:noFill/>
        </p:spPr>
        <p:txBody>
          <a:bodyPr wrap="none" rtlCol="0">
            <a:spAutoFit/>
          </a:bodyPr>
          <a:lstStyle/>
          <a:p>
            <a:r>
              <a:rPr kumimoji="1" lang="fr-FR" dirty="0" smtClean="0">
                <a:solidFill>
                  <a:prstClr val="black"/>
                </a:solidFill>
              </a:rPr>
              <a:t>6 10 </a:t>
            </a:r>
            <a:r>
              <a:rPr kumimoji="1" lang="fr-FR" dirty="0" err="1" smtClean="0">
                <a:solidFill>
                  <a:prstClr val="black"/>
                </a:solidFill>
              </a:rPr>
              <a:t>GbE</a:t>
            </a:r>
            <a:r>
              <a:rPr kumimoji="1" lang="fr-FR" dirty="0" smtClean="0">
                <a:solidFill>
                  <a:prstClr val="black"/>
                </a:solidFill>
              </a:rPr>
              <a:t> links + 2 </a:t>
            </a:r>
            <a:r>
              <a:rPr kumimoji="1" lang="fr-FR" dirty="0" err="1" smtClean="0">
                <a:solidFill>
                  <a:prstClr val="black"/>
                </a:solidFill>
              </a:rPr>
              <a:t>spares</a:t>
            </a:r>
            <a:endParaRPr kumimoji="1" lang="en-US" dirty="0">
              <a:solidFill>
                <a:prstClr val="black"/>
              </a:solidFill>
            </a:endParaRPr>
          </a:p>
        </p:txBody>
      </p:sp>
      <p:sp>
        <p:nvSpPr>
          <p:cNvPr id="27" name="ZoneTexte 26"/>
          <p:cNvSpPr txBox="1"/>
          <p:nvPr/>
        </p:nvSpPr>
        <p:spPr>
          <a:xfrm>
            <a:off x="971600" y="6237312"/>
            <a:ext cx="1607043" cy="369332"/>
          </a:xfrm>
          <a:prstGeom prst="rect">
            <a:avLst/>
          </a:prstGeom>
          <a:noFill/>
        </p:spPr>
        <p:txBody>
          <a:bodyPr wrap="none" rtlCol="0">
            <a:spAutoFit/>
          </a:bodyPr>
          <a:lstStyle/>
          <a:p>
            <a:r>
              <a:rPr kumimoji="1" lang="fr-FR" dirty="0" err="1" smtClean="0">
                <a:solidFill>
                  <a:prstClr val="black"/>
                </a:solidFill>
              </a:rPr>
              <a:t>Bittware</a:t>
            </a:r>
            <a:r>
              <a:rPr kumimoji="1" lang="fr-FR" dirty="0" smtClean="0">
                <a:solidFill>
                  <a:prstClr val="black"/>
                </a:solidFill>
              </a:rPr>
              <a:t> </a:t>
            </a:r>
            <a:r>
              <a:rPr kumimoji="1" lang="fr-FR" dirty="0" err="1" smtClean="0">
                <a:solidFill>
                  <a:prstClr val="black"/>
                </a:solidFill>
              </a:rPr>
              <a:t>card</a:t>
            </a:r>
            <a:r>
              <a:rPr kumimoji="1" lang="fr-FR" dirty="0" smtClean="0">
                <a:solidFill>
                  <a:prstClr val="black"/>
                </a:solidFill>
              </a:rPr>
              <a:t> 1</a:t>
            </a:r>
            <a:endParaRPr kumimoji="1" lang="en-US" dirty="0">
              <a:solidFill>
                <a:prstClr val="black"/>
              </a:solidFill>
            </a:endParaRPr>
          </a:p>
        </p:txBody>
      </p:sp>
      <p:sp>
        <p:nvSpPr>
          <p:cNvPr id="28" name="ZoneTexte 27"/>
          <p:cNvSpPr txBox="1"/>
          <p:nvPr/>
        </p:nvSpPr>
        <p:spPr>
          <a:xfrm>
            <a:off x="2915816" y="6237312"/>
            <a:ext cx="1607043" cy="369332"/>
          </a:xfrm>
          <a:prstGeom prst="rect">
            <a:avLst/>
          </a:prstGeom>
          <a:noFill/>
        </p:spPr>
        <p:txBody>
          <a:bodyPr wrap="none" rtlCol="0">
            <a:spAutoFit/>
          </a:bodyPr>
          <a:lstStyle/>
          <a:p>
            <a:r>
              <a:rPr kumimoji="1" lang="fr-FR" dirty="0" err="1" smtClean="0">
                <a:solidFill>
                  <a:prstClr val="black"/>
                </a:solidFill>
              </a:rPr>
              <a:t>Bittware</a:t>
            </a:r>
            <a:r>
              <a:rPr kumimoji="1" lang="fr-FR" dirty="0" smtClean="0">
                <a:solidFill>
                  <a:prstClr val="black"/>
                </a:solidFill>
              </a:rPr>
              <a:t> </a:t>
            </a:r>
            <a:r>
              <a:rPr kumimoji="1" lang="fr-FR" dirty="0" err="1" smtClean="0">
                <a:solidFill>
                  <a:prstClr val="black"/>
                </a:solidFill>
              </a:rPr>
              <a:t>card</a:t>
            </a:r>
            <a:r>
              <a:rPr kumimoji="1" lang="fr-FR" dirty="0" smtClean="0">
                <a:solidFill>
                  <a:prstClr val="black"/>
                </a:solidFill>
              </a:rPr>
              <a:t> 2</a:t>
            </a:r>
            <a:endParaRPr kumimoji="1" lang="en-US" dirty="0">
              <a:solidFill>
                <a:prstClr val="black"/>
              </a:solidFill>
            </a:endParaRPr>
          </a:p>
        </p:txBody>
      </p:sp>
      <p:sp>
        <p:nvSpPr>
          <p:cNvPr id="29" name="ZoneTexte 28"/>
          <p:cNvSpPr txBox="1"/>
          <p:nvPr/>
        </p:nvSpPr>
        <p:spPr>
          <a:xfrm>
            <a:off x="3018640" y="4725144"/>
            <a:ext cx="2489464" cy="369332"/>
          </a:xfrm>
          <a:prstGeom prst="rect">
            <a:avLst/>
          </a:prstGeom>
          <a:noFill/>
        </p:spPr>
        <p:txBody>
          <a:bodyPr wrap="none" rtlCol="0">
            <a:spAutoFit/>
          </a:bodyPr>
          <a:lstStyle/>
          <a:p>
            <a:r>
              <a:rPr kumimoji="1" lang="fr-FR" dirty="0">
                <a:solidFill>
                  <a:prstClr val="black"/>
                </a:solidFill>
              </a:rPr>
              <a:t>7</a:t>
            </a:r>
            <a:r>
              <a:rPr kumimoji="1" lang="fr-FR" dirty="0" smtClean="0">
                <a:solidFill>
                  <a:prstClr val="black"/>
                </a:solidFill>
              </a:rPr>
              <a:t> 10 </a:t>
            </a:r>
            <a:r>
              <a:rPr kumimoji="1" lang="fr-FR" dirty="0" err="1" smtClean="0">
                <a:solidFill>
                  <a:prstClr val="black"/>
                </a:solidFill>
              </a:rPr>
              <a:t>GbE</a:t>
            </a:r>
            <a:r>
              <a:rPr kumimoji="1" lang="fr-FR" dirty="0" smtClean="0">
                <a:solidFill>
                  <a:prstClr val="black"/>
                </a:solidFill>
              </a:rPr>
              <a:t> links + 1 </a:t>
            </a:r>
            <a:r>
              <a:rPr kumimoji="1" lang="fr-FR" dirty="0" err="1" smtClean="0">
                <a:solidFill>
                  <a:prstClr val="black"/>
                </a:solidFill>
              </a:rPr>
              <a:t>spares</a:t>
            </a:r>
            <a:endParaRPr kumimoji="1" lang="en-US" dirty="0">
              <a:solidFill>
                <a:prstClr val="black"/>
              </a:solidFill>
            </a:endParaRPr>
          </a:p>
        </p:txBody>
      </p:sp>
      <p:pic>
        <p:nvPicPr>
          <p:cNvPr id="3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7824" y="332656"/>
            <a:ext cx="244792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ZoneTexte 30"/>
          <p:cNvSpPr txBox="1"/>
          <p:nvPr/>
        </p:nvSpPr>
        <p:spPr>
          <a:xfrm>
            <a:off x="3419872" y="-27384"/>
            <a:ext cx="1518429" cy="369332"/>
          </a:xfrm>
          <a:prstGeom prst="rect">
            <a:avLst/>
          </a:prstGeom>
          <a:noFill/>
        </p:spPr>
        <p:txBody>
          <a:bodyPr wrap="none" rtlCol="0">
            <a:spAutoFit/>
          </a:bodyPr>
          <a:lstStyle/>
          <a:p>
            <a:r>
              <a:rPr kumimoji="1" lang="fr-FR" dirty="0" err="1" smtClean="0">
                <a:solidFill>
                  <a:prstClr val="black"/>
                </a:solidFill>
              </a:rPr>
              <a:t>Meinberg</a:t>
            </a:r>
            <a:r>
              <a:rPr kumimoji="1" lang="fr-FR" dirty="0" smtClean="0">
                <a:solidFill>
                  <a:prstClr val="black"/>
                </a:solidFill>
              </a:rPr>
              <a:t> GPS</a:t>
            </a:r>
            <a:endParaRPr kumimoji="1" lang="en-US" dirty="0">
              <a:solidFill>
                <a:prstClr val="black"/>
              </a:solidFill>
            </a:endParaRPr>
          </a:p>
        </p:txBody>
      </p:sp>
      <p:sp>
        <p:nvSpPr>
          <p:cNvPr id="32" name="Rectangle 31"/>
          <p:cNvSpPr/>
          <p:nvPr/>
        </p:nvSpPr>
        <p:spPr>
          <a:xfrm>
            <a:off x="6228184" y="295781"/>
            <a:ext cx="1872208" cy="769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fr-FR" dirty="0" smtClean="0">
                <a:solidFill>
                  <a:prstClr val="white"/>
                </a:solidFill>
              </a:rPr>
              <a:t>White Rabbit </a:t>
            </a:r>
            <a:r>
              <a:rPr kumimoji="1" lang="fr-FR" dirty="0" err="1" smtClean="0">
                <a:solidFill>
                  <a:prstClr val="white"/>
                </a:solidFill>
              </a:rPr>
              <a:t>GrandMaster</a:t>
            </a:r>
            <a:endParaRPr kumimoji="1" lang="fr-FR" dirty="0" smtClean="0">
              <a:solidFill>
                <a:prstClr val="white"/>
              </a:solidFill>
            </a:endParaRPr>
          </a:p>
          <a:p>
            <a:pPr algn="ctr"/>
            <a:r>
              <a:rPr kumimoji="1" lang="fr-FR" dirty="0" smtClean="0">
                <a:solidFill>
                  <a:prstClr val="white"/>
                </a:solidFill>
              </a:rPr>
              <a:t>switch</a:t>
            </a:r>
          </a:p>
        </p:txBody>
      </p:sp>
      <p:cxnSp>
        <p:nvCxnSpPr>
          <p:cNvPr id="33" name="Connecteur droit 32"/>
          <p:cNvCxnSpPr>
            <a:endCxn id="34" idx="0"/>
          </p:cNvCxnSpPr>
          <p:nvPr/>
        </p:nvCxnSpPr>
        <p:spPr>
          <a:xfrm flipH="1">
            <a:off x="878492" y="733346"/>
            <a:ext cx="5349692" cy="588838"/>
          </a:xfrm>
          <a:prstGeom prst="line">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855632" y="1322184"/>
            <a:ext cx="45719" cy="4506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prstClr val="white"/>
              </a:solidFill>
            </a:endParaRPr>
          </a:p>
        </p:txBody>
      </p:sp>
      <p:sp>
        <p:nvSpPr>
          <p:cNvPr id="35" name="ZoneTexte 34"/>
          <p:cNvSpPr txBox="1"/>
          <p:nvPr/>
        </p:nvSpPr>
        <p:spPr>
          <a:xfrm>
            <a:off x="179512" y="980728"/>
            <a:ext cx="1531188" cy="246221"/>
          </a:xfrm>
          <a:prstGeom prst="rect">
            <a:avLst/>
          </a:prstGeom>
          <a:noFill/>
        </p:spPr>
        <p:txBody>
          <a:bodyPr wrap="none" rtlCol="0">
            <a:spAutoFit/>
          </a:bodyPr>
          <a:lstStyle/>
          <a:p>
            <a:r>
              <a:rPr kumimoji="1" lang="fr-FR" sz="1000" dirty="0" smtClean="0">
                <a:solidFill>
                  <a:prstClr val="black"/>
                </a:solidFill>
              </a:rPr>
              <a:t>WR slave MCH mezzanine</a:t>
            </a:r>
            <a:endParaRPr kumimoji="1" lang="en-US" sz="1000" dirty="0">
              <a:solidFill>
                <a:prstClr val="black"/>
              </a:solidFill>
            </a:endParaRPr>
          </a:p>
        </p:txBody>
      </p:sp>
      <p:sp>
        <p:nvSpPr>
          <p:cNvPr id="36" name="Rectangle 35"/>
          <p:cNvSpPr/>
          <p:nvPr/>
        </p:nvSpPr>
        <p:spPr>
          <a:xfrm>
            <a:off x="2006001" y="1505942"/>
            <a:ext cx="45719" cy="4506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prstClr val="white"/>
              </a:solidFill>
            </a:endParaRPr>
          </a:p>
        </p:txBody>
      </p:sp>
      <p:cxnSp>
        <p:nvCxnSpPr>
          <p:cNvPr id="37" name="Connecteur droit 36"/>
          <p:cNvCxnSpPr/>
          <p:nvPr/>
        </p:nvCxnSpPr>
        <p:spPr>
          <a:xfrm flipH="1">
            <a:off x="2051720" y="764704"/>
            <a:ext cx="4176464" cy="741238"/>
          </a:xfrm>
          <a:prstGeom prst="line">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3590177" y="1538208"/>
            <a:ext cx="45719" cy="4506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prstClr val="white"/>
              </a:solidFill>
            </a:endParaRPr>
          </a:p>
        </p:txBody>
      </p:sp>
      <p:sp>
        <p:nvSpPr>
          <p:cNvPr id="39" name="Rectangle 38"/>
          <p:cNvSpPr/>
          <p:nvPr/>
        </p:nvSpPr>
        <p:spPr>
          <a:xfrm>
            <a:off x="4499992" y="1556792"/>
            <a:ext cx="45719" cy="4506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prstClr val="white"/>
              </a:solidFill>
            </a:endParaRPr>
          </a:p>
        </p:txBody>
      </p:sp>
      <p:sp>
        <p:nvSpPr>
          <p:cNvPr id="40" name="Rectangle 39"/>
          <p:cNvSpPr/>
          <p:nvPr/>
        </p:nvSpPr>
        <p:spPr>
          <a:xfrm>
            <a:off x="5822425" y="1484784"/>
            <a:ext cx="45719" cy="4506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prstClr val="white"/>
              </a:solidFill>
            </a:endParaRPr>
          </a:p>
        </p:txBody>
      </p:sp>
      <p:sp>
        <p:nvSpPr>
          <p:cNvPr id="41" name="Rectangle 40"/>
          <p:cNvSpPr/>
          <p:nvPr/>
        </p:nvSpPr>
        <p:spPr>
          <a:xfrm>
            <a:off x="7838649" y="1637184"/>
            <a:ext cx="45719" cy="4506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prstClr val="white"/>
              </a:solidFill>
            </a:endParaRPr>
          </a:p>
        </p:txBody>
      </p:sp>
      <p:cxnSp>
        <p:nvCxnSpPr>
          <p:cNvPr id="42" name="Connecteur droit 41"/>
          <p:cNvCxnSpPr/>
          <p:nvPr/>
        </p:nvCxnSpPr>
        <p:spPr>
          <a:xfrm flipH="1">
            <a:off x="3635896" y="764704"/>
            <a:ext cx="2592288" cy="741238"/>
          </a:xfrm>
          <a:prstGeom prst="line">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flipH="1">
            <a:off x="4499992" y="764704"/>
            <a:ext cx="1728192" cy="813246"/>
          </a:xfrm>
          <a:prstGeom prst="line">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flipH="1">
            <a:off x="5868144" y="764704"/>
            <a:ext cx="360040" cy="741238"/>
          </a:xfrm>
          <a:prstGeom prst="line">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Connecteur droit 44"/>
          <p:cNvCxnSpPr>
            <a:endCxn id="41" idx="0"/>
          </p:cNvCxnSpPr>
          <p:nvPr/>
        </p:nvCxnSpPr>
        <p:spPr>
          <a:xfrm>
            <a:off x="7568287" y="1065510"/>
            <a:ext cx="293222" cy="571674"/>
          </a:xfrm>
          <a:prstGeom prst="line">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7913084" y="1052736"/>
            <a:ext cx="423766" cy="436042"/>
          </a:xfrm>
          <a:prstGeom prst="line">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flipH="1">
            <a:off x="8028384" y="1484784"/>
            <a:ext cx="288032" cy="3425026"/>
          </a:xfrm>
          <a:prstGeom prst="line">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flipH="1">
            <a:off x="6916197" y="4887744"/>
            <a:ext cx="1112188" cy="527283"/>
          </a:xfrm>
          <a:prstGeom prst="line">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5724128" y="5229200"/>
            <a:ext cx="1192069" cy="11927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fr-FR" dirty="0" smtClean="0">
                <a:solidFill>
                  <a:prstClr val="white"/>
                </a:solidFill>
              </a:rPr>
              <a:t>WR slave trigger </a:t>
            </a:r>
            <a:r>
              <a:rPr kumimoji="1" lang="fr-FR" dirty="0" err="1" smtClean="0">
                <a:solidFill>
                  <a:prstClr val="white"/>
                </a:solidFill>
              </a:rPr>
              <a:t>board</a:t>
            </a:r>
            <a:endParaRPr kumimoji="1" lang="en-US" dirty="0">
              <a:solidFill>
                <a:prstClr val="white"/>
              </a:solidFill>
            </a:endParaRPr>
          </a:p>
        </p:txBody>
      </p:sp>
      <p:sp>
        <p:nvSpPr>
          <p:cNvPr id="50" name="ZoneTexte 49"/>
          <p:cNvSpPr txBox="1"/>
          <p:nvPr/>
        </p:nvSpPr>
        <p:spPr>
          <a:xfrm>
            <a:off x="7177504" y="5415027"/>
            <a:ext cx="471604" cy="246221"/>
          </a:xfrm>
          <a:prstGeom prst="rect">
            <a:avLst/>
          </a:prstGeom>
          <a:noFill/>
        </p:spPr>
        <p:txBody>
          <a:bodyPr wrap="none" rtlCol="0">
            <a:spAutoFit/>
          </a:bodyPr>
          <a:lstStyle/>
          <a:p>
            <a:r>
              <a:rPr kumimoji="1" lang="fr-FR" sz="1000" dirty="0" smtClean="0">
                <a:solidFill>
                  <a:prstClr val="black"/>
                </a:solidFill>
              </a:rPr>
              <a:t>Time </a:t>
            </a:r>
            <a:endParaRPr kumimoji="1" lang="en-US" sz="1000" dirty="0">
              <a:solidFill>
                <a:prstClr val="black"/>
              </a:solidFill>
            </a:endParaRPr>
          </a:p>
        </p:txBody>
      </p:sp>
      <p:cxnSp>
        <p:nvCxnSpPr>
          <p:cNvPr id="51" name="Connecteur droit 50"/>
          <p:cNvCxnSpPr/>
          <p:nvPr/>
        </p:nvCxnSpPr>
        <p:spPr>
          <a:xfrm>
            <a:off x="6948264" y="5589240"/>
            <a:ext cx="1800200" cy="103237"/>
          </a:xfrm>
          <a:prstGeom prst="line">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ZoneTexte 51"/>
          <p:cNvSpPr txBox="1"/>
          <p:nvPr/>
        </p:nvSpPr>
        <p:spPr>
          <a:xfrm>
            <a:off x="7812360" y="5261138"/>
            <a:ext cx="1494891" cy="400110"/>
          </a:xfrm>
          <a:prstGeom prst="rect">
            <a:avLst/>
          </a:prstGeom>
          <a:noFill/>
        </p:spPr>
        <p:txBody>
          <a:bodyPr wrap="square" rtlCol="0">
            <a:spAutoFit/>
          </a:bodyPr>
          <a:lstStyle/>
          <a:p>
            <a:r>
              <a:rPr kumimoji="1" lang="fr-FR" sz="1000" dirty="0" err="1" smtClean="0">
                <a:solidFill>
                  <a:prstClr val="black"/>
                </a:solidFill>
              </a:rPr>
              <a:t>Beam</a:t>
            </a:r>
            <a:r>
              <a:rPr kumimoji="1" lang="fr-FR" sz="1000" dirty="0" smtClean="0">
                <a:solidFill>
                  <a:prstClr val="black"/>
                </a:solidFill>
              </a:rPr>
              <a:t> </a:t>
            </a:r>
            <a:r>
              <a:rPr kumimoji="1" lang="fr-FR" sz="1000" dirty="0" err="1" smtClean="0">
                <a:solidFill>
                  <a:prstClr val="black"/>
                </a:solidFill>
              </a:rPr>
              <a:t>window</a:t>
            </a:r>
            <a:endParaRPr kumimoji="1" lang="fr-FR" sz="1000" dirty="0" smtClean="0">
              <a:solidFill>
                <a:prstClr val="black"/>
              </a:solidFill>
            </a:endParaRPr>
          </a:p>
          <a:p>
            <a:r>
              <a:rPr kumimoji="1" lang="fr-FR" sz="1000" dirty="0" smtClean="0">
                <a:solidFill>
                  <a:prstClr val="black"/>
                </a:solidFill>
              </a:rPr>
              <a:t>NIM signal </a:t>
            </a:r>
            <a:r>
              <a:rPr kumimoji="1" lang="fr-FR" sz="1000" dirty="0" err="1">
                <a:solidFill>
                  <a:prstClr val="black"/>
                </a:solidFill>
              </a:rPr>
              <a:t>e</a:t>
            </a:r>
            <a:r>
              <a:rPr kumimoji="1" lang="fr-FR" sz="1000" dirty="0" err="1" smtClean="0">
                <a:solidFill>
                  <a:prstClr val="black"/>
                </a:solidFill>
              </a:rPr>
              <a:t>very</a:t>
            </a:r>
            <a:r>
              <a:rPr kumimoji="1" lang="fr-FR" sz="1000" dirty="0" smtClean="0">
                <a:solidFill>
                  <a:prstClr val="black"/>
                </a:solidFill>
              </a:rPr>
              <a:t> 20 s</a:t>
            </a:r>
            <a:endParaRPr kumimoji="1" lang="en-US" sz="1000" dirty="0">
              <a:solidFill>
                <a:prstClr val="black"/>
              </a:solidFill>
            </a:endParaRPr>
          </a:p>
        </p:txBody>
      </p:sp>
      <p:cxnSp>
        <p:nvCxnSpPr>
          <p:cNvPr id="53" name="Connecteur droit 52"/>
          <p:cNvCxnSpPr/>
          <p:nvPr/>
        </p:nvCxnSpPr>
        <p:spPr>
          <a:xfrm>
            <a:off x="6948264" y="6278091"/>
            <a:ext cx="1800200" cy="103237"/>
          </a:xfrm>
          <a:prstGeom prst="line">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ZoneTexte 53"/>
          <p:cNvSpPr txBox="1"/>
          <p:nvPr/>
        </p:nvSpPr>
        <p:spPr>
          <a:xfrm>
            <a:off x="7380312" y="6309320"/>
            <a:ext cx="1526380" cy="400110"/>
          </a:xfrm>
          <a:prstGeom prst="rect">
            <a:avLst/>
          </a:prstGeom>
          <a:noFill/>
        </p:spPr>
        <p:txBody>
          <a:bodyPr wrap="none" rtlCol="0">
            <a:spAutoFit/>
          </a:bodyPr>
          <a:lstStyle/>
          <a:p>
            <a:r>
              <a:rPr kumimoji="1" lang="fr-FR" sz="1000" dirty="0" err="1" smtClean="0">
                <a:solidFill>
                  <a:prstClr val="black"/>
                </a:solidFill>
              </a:rPr>
              <a:t>Beam</a:t>
            </a:r>
            <a:r>
              <a:rPr kumimoji="1" lang="fr-FR" sz="1000" dirty="0" smtClean="0">
                <a:solidFill>
                  <a:prstClr val="black"/>
                </a:solidFill>
              </a:rPr>
              <a:t> </a:t>
            </a:r>
            <a:r>
              <a:rPr kumimoji="1" lang="fr-FR" sz="1000" dirty="0">
                <a:solidFill>
                  <a:prstClr val="black"/>
                </a:solidFill>
              </a:rPr>
              <a:t> </a:t>
            </a:r>
            <a:r>
              <a:rPr kumimoji="1" lang="fr-FR" sz="1000" dirty="0" smtClean="0">
                <a:solidFill>
                  <a:prstClr val="black"/>
                </a:solidFill>
              </a:rPr>
              <a:t>Trigger </a:t>
            </a:r>
            <a:r>
              <a:rPr kumimoji="1" lang="fr-FR" sz="1000" dirty="0" err="1" smtClean="0">
                <a:solidFill>
                  <a:prstClr val="black"/>
                </a:solidFill>
              </a:rPr>
              <a:t>counter</a:t>
            </a:r>
            <a:r>
              <a:rPr kumimoji="1" lang="fr-FR" sz="1000" dirty="0" smtClean="0">
                <a:solidFill>
                  <a:prstClr val="black"/>
                </a:solidFill>
              </a:rPr>
              <a:t> </a:t>
            </a:r>
          </a:p>
          <a:p>
            <a:r>
              <a:rPr kumimoji="1" lang="fr-FR" sz="1000" dirty="0" smtClean="0">
                <a:solidFill>
                  <a:prstClr val="black"/>
                </a:solidFill>
              </a:rPr>
              <a:t>NIM signal</a:t>
            </a:r>
            <a:r>
              <a:rPr kumimoji="1" lang="fr-FR" sz="1000" dirty="0">
                <a:solidFill>
                  <a:prstClr val="black"/>
                </a:solidFill>
              </a:rPr>
              <a:t> </a:t>
            </a:r>
            <a:r>
              <a:rPr kumimoji="1" lang="fr-FR" sz="1000" dirty="0" smtClean="0">
                <a:solidFill>
                  <a:prstClr val="black"/>
                </a:solidFill>
              </a:rPr>
              <a:t>~ a few 100 Hz</a:t>
            </a:r>
          </a:p>
        </p:txBody>
      </p:sp>
      <p:sp>
        <p:nvSpPr>
          <p:cNvPr id="55" name="ZoneTexte 54"/>
          <p:cNvSpPr txBox="1"/>
          <p:nvPr/>
        </p:nvSpPr>
        <p:spPr>
          <a:xfrm>
            <a:off x="2267744" y="3341313"/>
            <a:ext cx="1638525" cy="369332"/>
          </a:xfrm>
          <a:prstGeom prst="rect">
            <a:avLst/>
          </a:prstGeom>
          <a:noFill/>
        </p:spPr>
        <p:txBody>
          <a:bodyPr wrap="none" rtlCol="0">
            <a:spAutoFit/>
          </a:bodyPr>
          <a:lstStyle/>
          <a:p>
            <a:r>
              <a:rPr kumimoji="1" lang="fr-FR" dirty="0" smtClean="0">
                <a:solidFill>
                  <a:prstClr val="black"/>
                </a:solidFill>
              </a:rPr>
              <a:t>Charge </a:t>
            </a:r>
            <a:r>
              <a:rPr kumimoji="1" lang="fr-FR" dirty="0" err="1" smtClean="0">
                <a:solidFill>
                  <a:prstClr val="black"/>
                </a:solidFill>
              </a:rPr>
              <a:t>readout</a:t>
            </a:r>
            <a:endParaRPr kumimoji="1" lang="en-US" dirty="0">
              <a:solidFill>
                <a:prstClr val="black"/>
              </a:solidFill>
            </a:endParaRPr>
          </a:p>
        </p:txBody>
      </p:sp>
      <p:sp>
        <p:nvSpPr>
          <p:cNvPr id="56" name="Accolade ouvrante 55"/>
          <p:cNvSpPr/>
          <p:nvPr/>
        </p:nvSpPr>
        <p:spPr>
          <a:xfrm rot="16200000">
            <a:off x="2855273" y="-213464"/>
            <a:ext cx="864096" cy="6457790"/>
          </a:xfrm>
          <a:prstGeom prst="leftBrace">
            <a:avLst>
              <a:gd name="adj1" fmla="val 8333"/>
              <a:gd name="adj2" fmla="val 49427"/>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solidFill>
                <a:prstClr val="black"/>
              </a:solidFill>
            </a:endParaRPr>
          </a:p>
        </p:txBody>
      </p:sp>
      <p:sp>
        <p:nvSpPr>
          <p:cNvPr id="57" name="ZoneTexte 56"/>
          <p:cNvSpPr txBox="1"/>
          <p:nvPr/>
        </p:nvSpPr>
        <p:spPr>
          <a:xfrm>
            <a:off x="7145943" y="2924944"/>
            <a:ext cx="954449" cy="646331"/>
          </a:xfrm>
          <a:prstGeom prst="rect">
            <a:avLst/>
          </a:prstGeom>
          <a:noFill/>
        </p:spPr>
        <p:txBody>
          <a:bodyPr wrap="square" rtlCol="0">
            <a:spAutoFit/>
          </a:bodyPr>
          <a:lstStyle/>
          <a:p>
            <a:r>
              <a:rPr kumimoji="1" lang="fr-FR" dirty="0" smtClean="0">
                <a:solidFill>
                  <a:prstClr val="black"/>
                </a:solidFill>
              </a:rPr>
              <a:t>Light </a:t>
            </a:r>
            <a:r>
              <a:rPr kumimoji="1" lang="fr-FR" dirty="0" err="1" smtClean="0">
                <a:solidFill>
                  <a:prstClr val="black"/>
                </a:solidFill>
              </a:rPr>
              <a:t>readout</a:t>
            </a:r>
            <a:endParaRPr kumimoji="1" lang="en-US" dirty="0">
              <a:solidFill>
                <a:prstClr val="black"/>
              </a:solidFill>
            </a:endParaRPr>
          </a:p>
        </p:txBody>
      </p:sp>
      <p:sp>
        <p:nvSpPr>
          <p:cNvPr id="58" name="ZoneTexte 57"/>
          <p:cNvSpPr txBox="1"/>
          <p:nvPr/>
        </p:nvSpPr>
        <p:spPr>
          <a:xfrm>
            <a:off x="2267744" y="1027765"/>
            <a:ext cx="184731" cy="369332"/>
          </a:xfrm>
          <a:prstGeom prst="rect">
            <a:avLst/>
          </a:prstGeom>
          <a:noFill/>
        </p:spPr>
        <p:txBody>
          <a:bodyPr wrap="none" rtlCol="0">
            <a:spAutoFit/>
          </a:bodyPr>
          <a:lstStyle/>
          <a:p>
            <a:endParaRPr kumimoji="1" lang="en-US" dirty="0">
              <a:solidFill>
                <a:prstClr val="black"/>
              </a:solidFill>
            </a:endParaRPr>
          </a:p>
        </p:txBody>
      </p:sp>
      <p:sp>
        <p:nvSpPr>
          <p:cNvPr id="59" name="ZoneTexte 58"/>
          <p:cNvSpPr txBox="1"/>
          <p:nvPr/>
        </p:nvSpPr>
        <p:spPr>
          <a:xfrm>
            <a:off x="2740984" y="908720"/>
            <a:ext cx="2411494" cy="338554"/>
          </a:xfrm>
          <a:prstGeom prst="rect">
            <a:avLst/>
          </a:prstGeom>
          <a:noFill/>
        </p:spPr>
        <p:txBody>
          <a:bodyPr wrap="none" rtlCol="0">
            <a:spAutoFit/>
          </a:bodyPr>
          <a:lstStyle/>
          <a:p>
            <a:r>
              <a:rPr kumimoji="1" lang="fr-FR" sz="1600" b="1" dirty="0" smtClean="0">
                <a:solidFill>
                  <a:srgbClr val="FF0000"/>
                </a:solidFill>
              </a:rPr>
              <a:t>WR </a:t>
            </a:r>
            <a:r>
              <a:rPr kumimoji="1" lang="fr-FR" sz="1600" b="1" dirty="0" err="1" smtClean="0">
                <a:solidFill>
                  <a:srgbClr val="FF0000"/>
                </a:solidFill>
              </a:rPr>
              <a:t>Clock</a:t>
            </a:r>
            <a:r>
              <a:rPr kumimoji="1" lang="fr-FR" sz="1600" b="1" dirty="0" smtClean="0">
                <a:solidFill>
                  <a:srgbClr val="FF0000"/>
                </a:solidFill>
              </a:rPr>
              <a:t> + time + triggers</a:t>
            </a:r>
            <a:endParaRPr kumimoji="1" lang="en-US" sz="1600" b="1" dirty="0">
              <a:solidFill>
                <a:srgbClr val="FF0000"/>
              </a:solidFill>
            </a:endParaRPr>
          </a:p>
        </p:txBody>
      </p:sp>
      <p:sp>
        <p:nvSpPr>
          <p:cNvPr id="60" name="ZoneTexte 59"/>
          <p:cNvSpPr txBox="1"/>
          <p:nvPr/>
        </p:nvSpPr>
        <p:spPr>
          <a:xfrm>
            <a:off x="7633114" y="3780329"/>
            <a:ext cx="1475390" cy="584775"/>
          </a:xfrm>
          <a:prstGeom prst="rect">
            <a:avLst/>
          </a:prstGeom>
          <a:noFill/>
        </p:spPr>
        <p:txBody>
          <a:bodyPr wrap="square" rtlCol="0">
            <a:spAutoFit/>
          </a:bodyPr>
          <a:lstStyle/>
          <a:p>
            <a:r>
              <a:rPr kumimoji="1" lang="fr-FR" sz="1600" b="1" dirty="0" smtClean="0">
                <a:solidFill>
                  <a:srgbClr val="FF0000"/>
                </a:solidFill>
              </a:rPr>
              <a:t>WR </a:t>
            </a:r>
            <a:r>
              <a:rPr kumimoji="1" lang="fr-FR" sz="1600" b="1" dirty="0" err="1" smtClean="0">
                <a:solidFill>
                  <a:srgbClr val="FF0000"/>
                </a:solidFill>
              </a:rPr>
              <a:t>Clock</a:t>
            </a:r>
            <a:r>
              <a:rPr kumimoji="1" lang="fr-FR" sz="1600" b="1" dirty="0" smtClean="0">
                <a:solidFill>
                  <a:srgbClr val="FF0000"/>
                </a:solidFill>
              </a:rPr>
              <a:t> + time + triggers</a:t>
            </a:r>
            <a:endParaRPr kumimoji="1" lang="en-US" sz="1600" b="1" dirty="0">
              <a:solidFill>
                <a:srgbClr val="FF0000"/>
              </a:solidFill>
            </a:endParaRPr>
          </a:p>
        </p:txBody>
      </p:sp>
      <p:sp>
        <p:nvSpPr>
          <p:cNvPr id="61" name="Rectangle 60"/>
          <p:cNvSpPr/>
          <p:nvPr/>
        </p:nvSpPr>
        <p:spPr>
          <a:xfrm>
            <a:off x="2843808" y="4293096"/>
            <a:ext cx="2345448" cy="2448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prstClr val="white"/>
              </a:solidFill>
            </a:endParaRPr>
          </a:p>
        </p:txBody>
      </p:sp>
      <p:sp>
        <p:nvSpPr>
          <p:cNvPr id="62" name="Rectangle 61"/>
          <p:cNvSpPr/>
          <p:nvPr/>
        </p:nvSpPr>
        <p:spPr>
          <a:xfrm>
            <a:off x="5538920" y="4293096"/>
            <a:ext cx="2345448" cy="2448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prstClr val="white"/>
              </a:solidFill>
            </a:endParaRPr>
          </a:p>
        </p:txBody>
      </p:sp>
      <p:sp>
        <p:nvSpPr>
          <p:cNvPr id="63" name="ZoneTexte 62"/>
          <p:cNvSpPr txBox="1"/>
          <p:nvPr/>
        </p:nvSpPr>
        <p:spPr>
          <a:xfrm>
            <a:off x="4355976" y="3573016"/>
            <a:ext cx="1463349" cy="369332"/>
          </a:xfrm>
          <a:prstGeom prst="rect">
            <a:avLst/>
          </a:prstGeom>
          <a:noFill/>
        </p:spPr>
        <p:txBody>
          <a:bodyPr wrap="none" rtlCol="0">
            <a:spAutoFit/>
          </a:bodyPr>
          <a:lstStyle/>
          <a:p>
            <a:r>
              <a:rPr kumimoji="1" lang="fr-FR" dirty="0" err="1" smtClean="0">
                <a:solidFill>
                  <a:prstClr val="black"/>
                </a:solidFill>
              </a:rPr>
              <a:t>Digitized</a:t>
            </a:r>
            <a:r>
              <a:rPr kumimoji="1" lang="fr-FR" dirty="0" smtClean="0">
                <a:solidFill>
                  <a:prstClr val="black"/>
                </a:solidFill>
              </a:rPr>
              <a:t> data</a:t>
            </a:r>
            <a:endParaRPr kumimoji="1" lang="en-US" dirty="0">
              <a:solidFill>
                <a:prstClr val="black"/>
              </a:solidFill>
            </a:endParaRPr>
          </a:p>
        </p:txBody>
      </p:sp>
      <p:cxnSp>
        <p:nvCxnSpPr>
          <p:cNvPr id="64" name="Connecteur droit avec flèche 63"/>
          <p:cNvCxnSpPr>
            <a:stCxn id="30" idx="3"/>
          </p:cNvCxnSpPr>
          <p:nvPr/>
        </p:nvCxnSpPr>
        <p:spPr>
          <a:xfrm>
            <a:off x="5435749" y="513631"/>
            <a:ext cx="792435"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ZoneTexte 64"/>
          <p:cNvSpPr txBox="1"/>
          <p:nvPr/>
        </p:nvSpPr>
        <p:spPr>
          <a:xfrm>
            <a:off x="5508104" y="157282"/>
            <a:ext cx="649537" cy="369332"/>
          </a:xfrm>
          <a:prstGeom prst="rect">
            <a:avLst/>
          </a:prstGeom>
          <a:noFill/>
        </p:spPr>
        <p:txBody>
          <a:bodyPr wrap="none" rtlCol="0">
            <a:spAutoFit/>
          </a:bodyPr>
          <a:lstStyle/>
          <a:p>
            <a:r>
              <a:rPr kumimoji="1" lang="fr-FR" dirty="0" smtClean="0">
                <a:solidFill>
                  <a:prstClr val="black"/>
                </a:solidFill>
              </a:rPr>
              <a:t>Time</a:t>
            </a:r>
            <a:endParaRPr kumimoji="1" lang="en-US" dirty="0">
              <a:solidFill>
                <a:prstClr val="black"/>
              </a:solidFill>
            </a:endParaRPr>
          </a:p>
        </p:txBody>
      </p:sp>
      <p:sp>
        <p:nvSpPr>
          <p:cNvPr id="66" name="ZoneTexte 65"/>
          <p:cNvSpPr txBox="1"/>
          <p:nvPr/>
        </p:nvSpPr>
        <p:spPr>
          <a:xfrm>
            <a:off x="179512" y="4005064"/>
            <a:ext cx="2134880" cy="369332"/>
          </a:xfrm>
          <a:prstGeom prst="rect">
            <a:avLst/>
          </a:prstGeom>
          <a:noFill/>
        </p:spPr>
        <p:txBody>
          <a:bodyPr wrap="none" rtlCol="0">
            <a:spAutoFit/>
          </a:bodyPr>
          <a:lstStyle/>
          <a:p>
            <a:r>
              <a:rPr kumimoji="1" lang="fr-FR" dirty="0" smtClean="0">
                <a:solidFill>
                  <a:prstClr val="black"/>
                </a:solidFill>
              </a:rPr>
              <a:t>Data </a:t>
            </a:r>
            <a:r>
              <a:rPr kumimoji="1" lang="fr-FR" dirty="0" err="1" smtClean="0">
                <a:solidFill>
                  <a:prstClr val="black"/>
                </a:solidFill>
              </a:rPr>
              <a:t>processing</a:t>
            </a:r>
            <a:r>
              <a:rPr kumimoji="1" lang="fr-FR" dirty="0" smtClean="0">
                <a:solidFill>
                  <a:prstClr val="black"/>
                </a:solidFill>
              </a:rPr>
              <a:t> PC 1</a:t>
            </a:r>
            <a:endParaRPr kumimoji="1" lang="en-US" dirty="0">
              <a:solidFill>
                <a:prstClr val="black"/>
              </a:solidFill>
            </a:endParaRPr>
          </a:p>
        </p:txBody>
      </p:sp>
      <p:sp>
        <p:nvSpPr>
          <p:cNvPr id="67" name="ZoneTexte 66"/>
          <p:cNvSpPr txBox="1"/>
          <p:nvPr/>
        </p:nvSpPr>
        <p:spPr>
          <a:xfrm>
            <a:off x="2771800" y="4005064"/>
            <a:ext cx="2134880" cy="369332"/>
          </a:xfrm>
          <a:prstGeom prst="rect">
            <a:avLst/>
          </a:prstGeom>
          <a:noFill/>
        </p:spPr>
        <p:txBody>
          <a:bodyPr wrap="none" rtlCol="0">
            <a:spAutoFit/>
          </a:bodyPr>
          <a:lstStyle/>
          <a:p>
            <a:r>
              <a:rPr kumimoji="1" lang="fr-FR" dirty="0" smtClean="0">
                <a:solidFill>
                  <a:prstClr val="black"/>
                </a:solidFill>
              </a:rPr>
              <a:t>Data </a:t>
            </a:r>
            <a:r>
              <a:rPr kumimoji="1" lang="fr-FR" dirty="0" err="1" smtClean="0">
                <a:solidFill>
                  <a:prstClr val="black"/>
                </a:solidFill>
              </a:rPr>
              <a:t>processing</a:t>
            </a:r>
            <a:r>
              <a:rPr kumimoji="1" lang="fr-FR" dirty="0" smtClean="0">
                <a:solidFill>
                  <a:prstClr val="black"/>
                </a:solidFill>
              </a:rPr>
              <a:t> PC 2</a:t>
            </a:r>
            <a:endParaRPr kumimoji="1" lang="en-US" dirty="0">
              <a:solidFill>
                <a:prstClr val="black"/>
              </a:solidFill>
            </a:endParaRPr>
          </a:p>
        </p:txBody>
      </p:sp>
      <p:sp>
        <p:nvSpPr>
          <p:cNvPr id="68" name="ZoneTexte 67"/>
          <p:cNvSpPr txBox="1"/>
          <p:nvPr/>
        </p:nvSpPr>
        <p:spPr>
          <a:xfrm>
            <a:off x="5508104" y="3995772"/>
            <a:ext cx="1124347" cy="369332"/>
          </a:xfrm>
          <a:prstGeom prst="rect">
            <a:avLst/>
          </a:prstGeom>
          <a:noFill/>
        </p:spPr>
        <p:txBody>
          <a:bodyPr wrap="none" rtlCol="0">
            <a:spAutoFit/>
          </a:bodyPr>
          <a:lstStyle/>
          <a:p>
            <a:r>
              <a:rPr kumimoji="1" lang="fr-FR" dirty="0" smtClean="0">
                <a:solidFill>
                  <a:prstClr val="black"/>
                </a:solidFill>
              </a:rPr>
              <a:t>Trigger PC</a:t>
            </a:r>
            <a:endParaRPr kumimoji="1" lang="en-US" dirty="0">
              <a:solidFill>
                <a:prstClr val="black"/>
              </a:solidFill>
            </a:endParaRPr>
          </a:p>
        </p:txBody>
      </p:sp>
      <p:cxnSp>
        <p:nvCxnSpPr>
          <p:cNvPr id="69" name="Connecteur droit 68"/>
          <p:cNvCxnSpPr/>
          <p:nvPr/>
        </p:nvCxnSpPr>
        <p:spPr>
          <a:xfrm>
            <a:off x="6948264" y="6021288"/>
            <a:ext cx="1800200" cy="103237"/>
          </a:xfrm>
          <a:prstGeom prst="line">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ZoneTexte 69"/>
          <p:cNvSpPr txBox="1"/>
          <p:nvPr/>
        </p:nvSpPr>
        <p:spPr>
          <a:xfrm>
            <a:off x="7325581" y="5847075"/>
            <a:ext cx="1494891" cy="246221"/>
          </a:xfrm>
          <a:prstGeom prst="rect">
            <a:avLst/>
          </a:prstGeom>
          <a:noFill/>
        </p:spPr>
        <p:txBody>
          <a:bodyPr wrap="square" rtlCol="0">
            <a:spAutoFit/>
          </a:bodyPr>
          <a:lstStyle/>
          <a:p>
            <a:r>
              <a:rPr kumimoji="1" lang="fr-FR" sz="1000" dirty="0" err="1" smtClean="0">
                <a:solidFill>
                  <a:prstClr val="black"/>
                </a:solidFill>
              </a:rPr>
              <a:t>Cosmics</a:t>
            </a:r>
            <a:r>
              <a:rPr kumimoji="1" lang="fr-FR" sz="1000" dirty="0" smtClean="0">
                <a:solidFill>
                  <a:prstClr val="black"/>
                </a:solidFill>
              </a:rPr>
              <a:t>  </a:t>
            </a:r>
            <a:r>
              <a:rPr kumimoji="1" lang="fr-FR" sz="1000" dirty="0" err="1" smtClean="0">
                <a:solidFill>
                  <a:prstClr val="black"/>
                </a:solidFill>
              </a:rPr>
              <a:t>counters</a:t>
            </a:r>
            <a:endParaRPr kumimoji="1" lang="fr-FR" sz="1000" dirty="0" smtClean="0">
              <a:solidFill>
                <a:prstClr val="black"/>
              </a:solidFill>
            </a:endParaRPr>
          </a:p>
        </p:txBody>
      </p:sp>
      <p:sp>
        <p:nvSpPr>
          <p:cNvPr id="72" name="スライド番号プレースホルダ 5"/>
          <p:cNvSpPr txBox="1">
            <a:spLocks/>
          </p:cNvSpPr>
          <p:nvPr/>
        </p:nvSpPr>
        <p:spPr bwMode="auto">
          <a:xfrm>
            <a:off x="6705600" y="6508750"/>
            <a:ext cx="2133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r">
              <a:defRPr/>
            </a:pPr>
            <a:fld id="{E7552B44-EE0B-439C-B2C8-F8F581CDB09C}" type="slidenum">
              <a:rPr kumimoji="1" lang="ja-JP" altLang="en-US" sz="1400" smtClean="0">
                <a:solidFill>
                  <a:srgbClr val="000000"/>
                </a:solidFill>
              </a:rPr>
              <a:pPr algn="r">
                <a:defRPr/>
              </a:pPr>
              <a:t>24</a:t>
            </a:fld>
            <a:endParaRPr kumimoji="1" lang="ja-JP" altLang="en-US" sz="1400" dirty="0" smtClean="0">
              <a:solidFill>
                <a:srgbClr val="000000"/>
              </a:solidFill>
            </a:endParaRPr>
          </a:p>
        </p:txBody>
      </p:sp>
    </p:spTree>
    <p:extLst>
      <p:ext uri="{BB962C8B-B14F-4D97-AF65-F5344CB8AC3E}">
        <p14:creationId xmlns:p14="http://schemas.microsoft.com/office/powerpoint/2010/main" val="2561773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8" y="323850"/>
            <a:ext cx="8848725" cy="621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5559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1"/>
          <p:cNvSpPr txBox="1">
            <a:spLocks/>
          </p:cNvSpPr>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4668DC-857F-487D-BFFA-8C0CA5037977}" type="slidenum">
              <a:rPr lang="en-US" smtClean="0">
                <a:solidFill>
                  <a:prstClr val="black">
                    <a:tint val="75000"/>
                  </a:prstClr>
                </a:solidFill>
                <a:latin typeface="Calibri"/>
              </a:rPr>
              <a:pPr/>
              <a:t>26</a:t>
            </a:fld>
            <a:endParaRPr lang="en-US" dirty="0">
              <a:solidFill>
                <a:prstClr val="black">
                  <a:tint val="75000"/>
                </a:prstClr>
              </a:solidFill>
              <a:latin typeface="Calibri"/>
            </a:endParaRPr>
          </a:p>
        </p:txBody>
      </p:sp>
      <p:sp>
        <p:nvSpPr>
          <p:cNvPr id="11" name="ZoneTexte 10"/>
          <p:cNvSpPr txBox="1"/>
          <p:nvPr/>
        </p:nvSpPr>
        <p:spPr>
          <a:xfrm>
            <a:off x="107504" y="620688"/>
            <a:ext cx="4104456" cy="5262979"/>
          </a:xfrm>
          <a:prstGeom prst="rect">
            <a:avLst/>
          </a:prstGeom>
          <a:noFill/>
        </p:spPr>
        <p:txBody>
          <a:bodyPr wrap="square" rtlCol="0">
            <a:spAutoFit/>
          </a:bodyPr>
          <a:lstStyle/>
          <a:p>
            <a:endParaRPr lang="en-US" sz="1600" b="1" dirty="0" smtClean="0">
              <a:solidFill>
                <a:srgbClr val="FFFFFF"/>
              </a:solidFill>
              <a:latin typeface="Calibri"/>
            </a:endParaRPr>
          </a:p>
          <a:p>
            <a:pPr marL="285750" indent="-285750">
              <a:buFont typeface="Wingdings" panose="05000000000000000000" pitchFamily="2" charset="2"/>
              <a:buChar char="Ø"/>
            </a:pPr>
            <a:r>
              <a:rPr lang="en-US" sz="1600" b="1" dirty="0" smtClean="0">
                <a:solidFill>
                  <a:srgbClr val="FFFF00"/>
                </a:solidFill>
                <a:latin typeface="Calibri"/>
              </a:rPr>
              <a:t>WR Grand Master Switch WRS-3/18</a:t>
            </a:r>
          </a:p>
          <a:p>
            <a:r>
              <a:rPr lang="en-US" sz="1600" b="1" dirty="0" smtClean="0">
                <a:solidFill>
                  <a:srgbClr val="FFFFFF"/>
                </a:solidFill>
                <a:latin typeface="Calibri"/>
              </a:rPr>
              <a:t>18 SFP fiber cages, 1GbE</a:t>
            </a:r>
          </a:p>
          <a:p>
            <a:r>
              <a:rPr lang="en-US" sz="1600" b="1" dirty="0" smtClean="0">
                <a:solidFill>
                  <a:srgbClr val="FFFFFF"/>
                </a:solidFill>
                <a:latin typeface="Calibri"/>
              </a:rPr>
              <a:t>Supports connections up to 10 km distance</a:t>
            </a:r>
          </a:p>
          <a:p>
            <a:r>
              <a:rPr lang="en-US" sz="1600" b="1" dirty="0" smtClean="0">
                <a:solidFill>
                  <a:srgbClr val="FFFFFF"/>
                </a:solidFill>
                <a:latin typeface="Calibri"/>
              </a:rPr>
              <a:t>Connected to </a:t>
            </a:r>
            <a:r>
              <a:rPr lang="en-US" sz="1600" b="1" dirty="0" err="1" smtClean="0">
                <a:solidFill>
                  <a:srgbClr val="FFFFFF"/>
                </a:solidFill>
                <a:latin typeface="Calibri"/>
              </a:rPr>
              <a:t>Meimberg</a:t>
            </a:r>
            <a:r>
              <a:rPr lang="en-US" sz="1600" b="1" dirty="0" smtClean="0">
                <a:solidFill>
                  <a:srgbClr val="FFFFFF"/>
                </a:solidFill>
                <a:latin typeface="Calibri"/>
              </a:rPr>
              <a:t>  GPS  as time source</a:t>
            </a:r>
          </a:p>
          <a:p>
            <a:endParaRPr lang="en-US" sz="1600" b="1" dirty="0" smtClean="0">
              <a:solidFill>
                <a:srgbClr val="FFFFFF"/>
              </a:solidFill>
              <a:latin typeface="Calibri"/>
            </a:endParaRPr>
          </a:p>
          <a:p>
            <a:pPr marL="285750" indent="-285750">
              <a:buFont typeface="Wingdings" panose="05000000000000000000" pitchFamily="2" charset="2"/>
              <a:buChar char="Ø"/>
            </a:pPr>
            <a:r>
              <a:rPr lang="en-US" sz="1600" b="1" dirty="0" smtClean="0">
                <a:solidFill>
                  <a:srgbClr val="FFFF00"/>
                </a:solidFill>
                <a:latin typeface="Calibri"/>
              </a:rPr>
              <a:t>PC time-tagging  trigger board</a:t>
            </a:r>
          </a:p>
          <a:p>
            <a:r>
              <a:rPr lang="en-US" sz="1600" b="1" dirty="0" smtClean="0">
                <a:solidFill>
                  <a:srgbClr val="FFFFFF"/>
                </a:solidFill>
                <a:latin typeface="Calibri"/>
              </a:rPr>
              <a:t>SPEC carrier board+ Fine Delay FMC</a:t>
            </a:r>
          </a:p>
          <a:p>
            <a:endParaRPr lang="en-US" sz="1600" b="1" dirty="0" smtClean="0">
              <a:solidFill>
                <a:srgbClr val="FFFFFF"/>
              </a:solidFill>
              <a:latin typeface="Calibri"/>
            </a:endParaRPr>
          </a:p>
          <a:p>
            <a:r>
              <a:rPr lang="en-US" sz="1600" b="1" dirty="0" smtClean="0">
                <a:solidFill>
                  <a:srgbClr val="FFFFFF"/>
                </a:solidFill>
                <a:latin typeface="Calibri"/>
              </a:rPr>
              <a:t>Can time-stamp with 1ns accuracy beam trigger signals or external large area scintillator counters</a:t>
            </a:r>
            <a:r>
              <a:rPr lang="en-US" sz="1600" b="1" dirty="0">
                <a:solidFill>
                  <a:srgbClr val="FFFFFF"/>
                </a:solidFill>
                <a:latin typeface="Calibri"/>
              </a:rPr>
              <a:t> </a:t>
            </a:r>
            <a:r>
              <a:rPr lang="en-US" sz="1600" b="1" dirty="0" smtClean="0">
                <a:solidFill>
                  <a:srgbClr val="FFFFFF"/>
                </a:solidFill>
                <a:latin typeface="Calibri"/>
              </a:rPr>
              <a:t> </a:t>
            </a:r>
            <a:r>
              <a:rPr lang="en-US" sz="1600" b="1" dirty="0" smtClean="0">
                <a:solidFill>
                  <a:srgbClr val="FFFFFF"/>
                </a:solidFill>
                <a:latin typeface="Calibri"/>
                <a:sym typeface="Wingdings" panose="05000000000000000000" pitchFamily="2" charset="2"/>
              </a:rPr>
              <a:t> </a:t>
            </a:r>
            <a:r>
              <a:rPr lang="en-US" sz="1600" b="1" dirty="0" smtClean="0">
                <a:solidFill>
                  <a:srgbClr val="FFFFFF"/>
                </a:solidFill>
                <a:latin typeface="Calibri"/>
              </a:rPr>
              <a:t>Trigger time-stamps data are transmitted over the WR network to the </a:t>
            </a:r>
            <a:r>
              <a:rPr lang="en-US" sz="1600" b="1" dirty="0" err="1" smtClean="0">
                <a:solidFill>
                  <a:srgbClr val="FFFFFF"/>
                </a:solidFill>
                <a:latin typeface="Calibri"/>
              </a:rPr>
              <a:t>microTCA</a:t>
            </a:r>
            <a:r>
              <a:rPr lang="en-US" sz="1600" b="1" dirty="0" smtClean="0">
                <a:solidFill>
                  <a:srgbClr val="FFFFFF"/>
                </a:solidFill>
                <a:latin typeface="Calibri"/>
              </a:rPr>
              <a:t> MCH</a:t>
            </a:r>
          </a:p>
          <a:p>
            <a:endParaRPr lang="fr-FR" sz="1600" b="1" dirty="0">
              <a:solidFill>
                <a:srgbClr val="FFFFFF"/>
              </a:solidFill>
              <a:latin typeface="Calibri"/>
            </a:endParaRPr>
          </a:p>
          <a:p>
            <a:pPr marL="285750" indent="-285750">
              <a:buFont typeface="Wingdings" panose="05000000000000000000" pitchFamily="2" charset="2"/>
              <a:buChar char="Ø"/>
            </a:pPr>
            <a:r>
              <a:rPr lang="en-US" sz="1600" b="1" dirty="0">
                <a:solidFill>
                  <a:srgbClr val="FFFF00"/>
                </a:solidFill>
                <a:latin typeface="Calibri"/>
              </a:rPr>
              <a:t>WR-LEN  (White rabbit Light Embedded </a:t>
            </a:r>
            <a:r>
              <a:rPr lang="en-US" sz="1600" b="1" dirty="0" smtClean="0">
                <a:solidFill>
                  <a:srgbClr val="FFFF00"/>
                </a:solidFill>
                <a:latin typeface="Calibri"/>
              </a:rPr>
              <a:t>Node) </a:t>
            </a:r>
            <a:r>
              <a:rPr lang="en-US" sz="1600" b="1" dirty="0" smtClean="0">
                <a:solidFill>
                  <a:srgbClr val="FFFFFF"/>
                </a:solidFill>
                <a:latin typeface="Calibri"/>
                <a:sym typeface="Wingdings" panose="05000000000000000000" pitchFamily="2" charset="2"/>
              </a:rPr>
              <a:t> </a:t>
            </a:r>
            <a:r>
              <a:rPr lang="en-US" sz="1600" b="1" dirty="0" smtClean="0">
                <a:solidFill>
                  <a:srgbClr val="FFFFFF"/>
                </a:solidFill>
                <a:latin typeface="Calibri"/>
              </a:rPr>
              <a:t>WR slave </a:t>
            </a:r>
            <a:r>
              <a:rPr lang="en-US" sz="1600" b="1" dirty="0">
                <a:solidFill>
                  <a:srgbClr val="FFFFFF"/>
                </a:solidFill>
                <a:latin typeface="Calibri"/>
              </a:rPr>
              <a:t>node cards </a:t>
            </a:r>
            <a:r>
              <a:rPr lang="en-US" sz="1600" b="1" dirty="0" smtClean="0">
                <a:solidFill>
                  <a:srgbClr val="FFFFFF"/>
                </a:solidFill>
                <a:latin typeface="Calibri"/>
              </a:rPr>
              <a:t>basis of WA105 development for a  </a:t>
            </a:r>
            <a:r>
              <a:rPr lang="en-US" sz="1600" b="1" dirty="0">
                <a:solidFill>
                  <a:srgbClr val="FFFFFF"/>
                </a:solidFill>
                <a:latin typeface="Calibri"/>
              </a:rPr>
              <a:t>MCH WR </a:t>
            </a:r>
            <a:r>
              <a:rPr lang="en-US" sz="1600" b="1" dirty="0" err="1" smtClean="0">
                <a:solidFill>
                  <a:srgbClr val="FFFFFF"/>
                </a:solidFill>
                <a:latin typeface="Calibri"/>
              </a:rPr>
              <a:t>uTCA</a:t>
            </a:r>
            <a:r>
              <a:rPr lang="en-US" sz="1600" b="1" dirty="0" smtClean="0">
                <a:solidFill>
                  <a:srgbClr val="FFFFFF"/>
                </a:solidFill>
                <a:latin typeface="Calibri"/>
              </a:rPr>
              <a:t> mezzanine </a:t>
            </a:r>
            <a:endParaRPr lang="en-US" sz="1600" b="1" dirty="0">
              <a:solidFill>
                <a:srgbClr val="FFFFFF"/>
              </a:solidFill>
              <a:latin typeface="Calibri"/>
            </a:endParaRPr>
          </a:p>
          <a:p>
            <a:pPr marL="285750" indent="-285750">
              <a:buFont typeface="Wingdings" panose="05000000000000000000" pitchFamily="2" charset="2"/>
              <a:buChar char="Ø"/>
            </a:pPr>
            <a:endParaRPr lang="en-US" sz="1600" b="1" dirty="0" smtClean="0">
              <a:solidFill>
                <a:srgbClr val="FFFF00"/>
              </a:solidFill>
              <a:latin typeface="Calibri"/>
            </a:endParaRPr>
          </a:p>
          <a:p>
            <a:endParaRPr lang="en-US" sz="1600" b="1" dirty="0" smtClean="0">
              <a:solidFill>
                <a:srgbClr val="FFFFFF"/>
              </a:solidFill>
              <a:latin typeface="Calibri"/>
            </a:endParaRPr>
          </a:p>
        </p:txBody>
      </p:sp>
      <p:pic>
        <p:nvPicPr>
          <p:cNvPr id="13"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0" y="652312"/>
            <a:ext cx="2781147" cy="1552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25728" y="2348880"/>
            <a:ext cx="2338760" cy="1495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ZoneTexte 14"/>
          <p:cNvSpPr txBox="1"/>
          <p:nvPr/>
        </p:nvSpPr>
        <p:spPr>
          <a:xfrm>
            <a:off x="6873011" y="3933056"/>
            <a:ext cx="1659429" cy="261610"/>
          </a:xfrm>
          <a:prstGeom prst="rect">
            <a:avLst/>
          </a:prstGeom>
          <a:noFill/>
        </p:spPr>
        <p:txBody>
          <a:bodyPr wrap="none" rtlCol="0">
            <a:spAutoFit/>
          </a:bodyPr>
          <a:lstStyle/>
          <a:p>
            <a:r>
              <a:rPr lang="en-US" sz="1100" b="1" dirty="0" smtClean="0">
                <a:solidFill>
                  <a:srgbClr val="FFFFFF"/>
                </a:solidFill>
                <a:latin typeface="Calibri"/>
              </a:rPr>
              <a:t>SPEC FMC </a:t>
            </a:r>
            <a:r>
              <a:rPr lang="en-US" sz="1100" b="1" dirty="0" err="1" smtClean="0">
                <a:solidFill>
                  <a:srgbClr val="FFFFFF"/>
                </a:solidFill>
                <a:latin typeface="Calibri"/>
              </a:rPr>
              <a:t>PCIe</a:t>
            </a:r>
            <a:r>
              <a:rPr lang="en-US" sz="1100" b="1" dirty="0" smtClean="0">
                <a:solidFill>
                  <a:srgbClr val="FFFFFF"/>
                </a:solidFill>
                <a:latin typeface="Calibri"/>
              </a:rPr>
              <a:t> carrier V4</a:t>
            </a:r>
            <a:endParaRPr lang="en-US" sz="1100" b="1" dirty="0">
              <a:solidFill>
                <a:srgbClr val="FFFFFF"/>
              </a:solidFill>
              <a:latin typeface="Calibri"/>
            </a:endParaRPr>
          </a:p>
        </p:txBody>
      </p:sp>
      <p:pic>
        <p:nvPicPr>
          <p:cNvPr id="16"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788024" y="2348880"/>
            <a:ext cx="1924621" cy="1548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ZoneTexte 16"/>
          <p:cNvSpPr txBox="1"/>
          <p:nvPr/>
        </p:nvSpPr>
        <p:spPr>
          <a:xfrm>
            <a:off x="4724959" y="3933056"/>
            <a:ext cx="2007281" cy="261610"/>
          </a:xfrm>
          <a:prstGeom prst="rect">
            <a:avLst/>
          </a:prstGeom>
          <a:noFill/>
        </p:spPr>
        <p:txBody>
          <a:bodyPr wrap="none" rtlCol="0">
            <a:spAutoFit/>
          </a:bodyPr>
          <a:lstStyle/>
          <a:p>
            <a:r>
              <a:rPr lang="en-US" sz="1100" b="1" dirty="0" smtClean="0">
                <a:solidFill>
                  <a:srgbClr val="FFFFFF"/>
                </a:solidFill>
                <a:latin typeface="Calibri"/>
              </a:rPr>
              <a:t>FMC Fine Delay 1 ns 4 channels</a:t>
            </a:r>
            <a:endParaRPr lang="en-US" sz="1100" b="1" dirty="0">
              <a:solidFill>
                <a:srgbClr val="FFFFFF"/>
              </a:solidFill>
              <a:latin typeface="Calibri"/>
            </a:endParaRPr>
          </a:p>
        </p:txBody>
      </p:sp>
      <p:sp>
        <p:nvSpPr>
          <p:cNvPr id="18" name="Rectangle 17"/>
          <p:cNvSpPr/>
          <p:nvPr/>
        </p:nvSpPr>
        <p:spPr>
          <a:xfrm>
            <a:off x="8260" y="116632"/>
            <a:ext cx="6041590" cy="461665"/>
          </a:xfrm>
          <a:prstGeom prst="rect">
            <a:avLst/>
          </a:prstGeom>
        </p:spPr>
        <p:txBody>
          <a:bodyPr wrap="none">
            <a:spAutoFit/>
          </a:bodyPr>
          <a:lstStyle/>
          <a:p>
            <a:r>
              <a:rPr lang="en-US" sz="2400" b="1" dirty="0">
                <a:solidFill>
                  <a:srgbClr val="FFFFFF"/>
                </a:solidFill>
                <a:latin typeface="Calibri"/>
              </a:rPr>
              <a:t>Commercial components for the WR network:</a:t>
            </a:r>
          </a:p>
        </p:txBody>
      </p:sp>
      <p:pic>
        <p:nvPicPr>
          <p:cNvPr id="19"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572000" y="4300099"/>
            <a:ext cx="936104" cy="929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900582" y="5365520"/>
            <a:ext cx="2767762" cy="1447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a:off x="1282449" y="5951021"/>
            <a:ext cx="3204147" cy="584775"/>
          </a:xfrm>
          <a:prstGeom prst="rect">
            <a:avLst/>
          </a:prstGeom>
        </p:spPr>
        <p:txBody>
          <a:bodyPr wrap="none">
            <a:spAutoFit/>
          </a:bodyPr>
          <a:lstStyle/>
          <a:p>
            <a:r>
              <a:rPr lang="en-US" sz="1600" b="1" dirty="0" smtClean="0">
                <a:solidFill>
                  <a:srgbClr val="FFFFFF"/>
                </a:solidFill>
                <a:latin typeface="Calibri"/>
              </a:rPr>
              <a:t>Test-bench with </a:t>
            </a:r>
            <a:r>
              <a:rPr lang="en-US" sz="1600" b="1" dirty="0" err="1" smtClean="0">
                <a:solidFill>
                  <a:srgbClr val="FFFFFF"/>
                </a:solidFill>
                <a:latin typeface="Calibri"/>
              </a:rPr>
              <a:t>Meimberg</a:t>
            </a:r>
            <a:r>
              <a:rPr lang="en-US" sz="1600" b="1" dirty="0" smtClean="0">
                <a:solidFill>
                  <a:srgbClr val="FFFFFF"/>
                </a:solidFill>
                <a:latin typeface="Calibri"/>
              </a:rPr>
              <a:t> + switch</a:t>
            </a:r>
          </a:p>
          <a:p>
            <a:r>
              <a:rPr lang="en-US" sz="1600" b="1" dirty="0" smtClean="0">
                <a:solidFill>
                  <a:srgbClr val="FFFFFF"/>
                </a:solidFill>
                <a:latin typeface="Calibri"/>
              </a:rPr>
              <a:t>+ slave node </a:t>
            </a:r>
            <a:endParaRPr lang="en-US" sz="1600" dirty="0">
              <a:solidFill>
                <a:srgbClr val="000000"/>
              </a:solidFill>
            </a:endParaRPr>
          </a:p>
        </p:txBody>
      </p:sp>
    </p:spTree>
    <p:extLst>
      <p:ext uri="{BB962C8B-B14F-4D97-AF65-F5344CB8AC3E}">
        <p14:creationId xmlns:p14="http://schemas.microsoft.com/office/powerpoint/2010/main" val="4060377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1196752"/>
            <a:ext cx="4561249" cy="523220"/>
          </a:xfrm>
          <a:prstGeom prst="rect">
            <a:avLst/>
          </a:prstGeom>
          <a:noFill/>
        </p:spPr>
        <p:txBody>
          <a:bodyPr wrap="none" rtlCol="0">
            <a:spAutoFit/>
          </a:bodyPr>
          <a:lstStyle/>
          <a:p>
            <a:r>
              <a:rPr lang="fr-FR" sz="2800" dirty="0" smtClean="0"/>
              <a:t>Online </a:t>
            </a:r>
            <a:r>
              <a:rPr lang="fr-FR" sz="2800" dirty="0" err="1" smtClean="0"/>
              <a:t>storage</a:t>
            </a:r>
            <a:r>
              <a:rPr lang="fr-FR" sz="2800" dirty="0" smtClean="0"/>
              <a:t> and </a:t>
            </a:r>
            <a:r>
              <a:rPr lang="fr-FR" sz="2800" dirty="0" err="1" smtClean="0"/>
              <a:t>processing</a:t>
            </a:r>
            <a:endParaRPr lang="fr-FR" sz="2800" dirty="0" smtClean="0"/>
          </a:p>
        </p:txBody>
      </p:sp>
    </p:spTree>
    <p:extLst>
      <p:ext uri="{BB962C8B-B14F-4D97-AF65-F5344CB8AC3E}">
        <p14:creationId xmlns:p14="http://schemas.microsoft.com/office/powerpoint/2010/main" val="2169998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332656"/>
            <a:ext cx="8280920" cy="369332"/>
          </a:xfrm>
          <a:prstGeom prst="rect">
            <a:avLst/>
          </a:prstGeom>
          <a:noFill/>
        </p:spPr>
        <p:txBody>
          <a:bodyPr wrap="square" rtlCol="0">
            <a:spAutoFit/>
          </a:bodyPr>
          <a:lstStyle/>
          <a:p>
            <a:pPr algn="ctr"/>
            <a:r>
              <a:rPr lang="en-US" b="1" dirty="0" smtClean="0">
                <a:solidFill>
                  <a:srgbClr val="C00000"/>
                </a:solidFill>
                <a:latin typeface="Arial" panose="020B0604020202020204" pitchFamily="34" charset="0"/>
                <a:cs typeface="Arial" panose="020B0604020202020204" pitchFamily="34" charset="0"/>
              </a:rPr>
              <a:t>Data size</a:t>
            </a:r>
            <a:endParaRPr lang="en-US" b="1" dirty="0">
              <a:solidFill>
                <a:srgbClr val="C00000"/>
              </a:solidFill>
              <a:latin typeface="Arial" panose="020B0604020202020204" pitchFamily="34" charset="0"/>
              <a:cs typeface="Arial" panose="020B0604020202020204" pitchFamily="34" charset="0"/>
            </a:endParaRPr>
          </a:p>
        </p:txBody>
      </p:sp>
      <p:sp>
        <p:nvSpPr>
          <p:cNvPr id="3" name="ZoneTexte 2"/>
          <p:cNvSpPr txBox="1"/>
          <p:nvPr/>
        </p:nvSpPr>
        <p:spPr>
          <a:xfrm>
            <a:off x="35496" y="836712"/>
            <a:ext cx="8964488" cy="6432530"/>
          </a:xfrm>
          <a:prstGeom prst="rect">
            <a:avLst/>
          </a:prstGeom>
          <a:noFill/>
        </p:spPr>
        <p:txBody>
          <a:bodyPr wrap="square" rtlCol="0">
            <a:spAutoFit/>
          </a:bodyPr>
          <a:lstStyle/>
          <a:p>
            <a:pPr marL="285750" indent="-285750">
              <a:buClr>
                <a:srgbClr val="C00000"/>
              </a:buClr>
              <a:buFont typeface="Wingdings" panose="05000000000000000000" pitchFamily="2" charset="2"/>
              <a:buChar char="§"/>
            </a:pPr>
            <a:r>
              <a:rPr lang="en-US" sz="1600" dirty="0" smtClean="0">
                <a:solidFill>
                  <a:prstClr val="black"/>
                </a:solidFill>
                <a:latin typeface="Arial" panose="020B0604020202020204" pitchFamily="34" charset="0"/>
                <a:cs typeface="Arial" panose="020B0604020202020204" pitchFamily="34" charset="0"/>
              </a:rPr>
              <a:t>Data are expected to be taken </a:t>
            </a:r>
            <a:r>
              <a:rPr lang="en-US" sz="1600" u="sng" dirty="0" smtClean="0">
                <a:solidFill>
                  <a:prstClr val="black"/>
                </a:solidFill>
                <a:latin typeface="Arial" panose="020B0604020202020204" pitchFamily="34" charset="0"/>
                <a:cs typeface="Arial" panose="020B0604020202020204" pitchFamily="34" charset="0"/>
              </a:rPr>
              <a:t>without zero skipping and exploiting loss-less compression </a:t>
            </a:r>
            <a:r>
              <a:rPr lang="en-US" sz="1600" dirty="0" smtClean="0">
                <a:solidFill>
                  <a:prstClr val="black"/>
                </a:solidFill>
                <a:latin typeface="Arial" panose="020B0604020202020204" pitchFamily="34" charset="0"/>
                <a:cs typeface="Arial" panose="020B0604020202020204" pitchFamily="34" charset="0"/>
              </a:rPr>
              <a:t>and the system has been designed to support up to 100 Hz of beam triggers without zero-skipping and no compression</a:t>
            </a:r>
          </a:p>
          <a:p>
            <a:pPr marL="285750" indent="-285750">
              <a:buClr>
                <a:srgbClr val="C00000"/>
              </a:buClr>
              <a:buFont typeface="Wingdings" panose="05000000000000000000" pitchFamily="2" charset="2"/>
              <a:buChar char="§"/>
            </a:pPr>
            <a:endParaRPr lang="en-US" sz="1600" dirty="0">
              <a:solidFill>
                <a:prstClr val="black"/>
              </a:solidFill>
              <a:latin typeface="Arial" panose="020B0604020202020204" pitchFamily="34" charset="0"/>
              <a:cs typeface="Arial" panose="020B0604020202020204" pitchFamily="34" charset="0"/>
            </a:endParaRPr>
          </a:p>
          <a:p>
            <a:pPr marL="285750" indent="-285750">
              <a:buClr>
                <a:srgbClr val="C00000"/>
              </a:buClr>
              <a:buFont typeface="Wingdings" panose="05000000000000000000" pitchFamily="2" charset="2"/>
              <a:buChar char="§"/>
            </a:pPr>
            <a:r>
              <a:rPr lang="en-US" sz="1600" dirty="0" smtClean="0">
                <a:solidFill>
                  <a:prstClr val="black"/>
                </a:solidFill>
                <a:latin typeface="Arial" panose="020B0604020202020204" pitchFamily="34" charset="0"/>
                <a:cs typeface="Arial" panose="020B0604020202020204" pitchFamily="34" charset="0"/>
              </a:rPr>
              <a:t>7680 channels, 10k samples in a drift windows of 4ms</a:t>
            </a:r>
            <a:r>
              <a:rPr lang="en-US" sz="1600" dirty="0" smtClean="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1600" dirty="0" smtClean="0">
                <a:solidFill>
                  <a:srgbClr val="1F497D">
                    <a:lumMod val="75000"/>
                  </a:srgbClr>
                </a:solidFill>
                <a:latin typeface="Arial" panose="020B0604020202020204" pitchFamily="34" charset="0"/>
                <a:cs typeface="Arial" panose="020B0604020202020204" pitchFamily="34" charset="0"/>
                <a:sym typeface="Wingdings" panose="05000000000000000000" pitchFamily="2" charset="2"/>
              </a:rPr>
              <a:t>146.8MB/events, No zero skipping</a:t>
            </a:r>
            <a:endParaRPr lang="en-US" sz="1600" dirty="0" smtClean="0">
              <a:solidFill>
                <a:srgbClr val="1F497D">
                  <a:lumMod val="75000"/>
                </a:srgbClr>
              </a:solidFill>
              <a:latin typeface="Arial" panose="020B0604020202020204" pitchFamily="34" charset="0"/>
              <a:cs typeface="Arial" panose="020B0604020202020204" pitchFamily="34" charset="0"/>
            </a:endParaRPr>
          </a:p>
          <a:p>
            <a:pPr marL="285750" indent="-285750">
              <a:buClr>
                <a:srgbClr val="C00000"/>
              </a:buClr>
              <a:buFont typeface="Wingdings" panose="05000000000000000000" pitchFamily="2" charset="2"/>
              <a:buChar char="§"/>
            </a:pPr>
            <a:endParaRPr lang="en-US" sz="1600" dirty="0" smtClean="0">
              <a:solidFill>
                <a:prstClr val="black"/>
              </a:solidFill>
              <a:latin typeface="Arial" panose="020B0604020202020204" pitchFamily="34" charset="0"/>
              <a:cs typeface="Arial" panose="020B0604020202020204" pitchFamily="34" charset="0"/>
            </a:endParaRPr>
          </a:p>
          <a:p>
            <a:pPr marL="285750" indent="-285750">
              <a:buClr>
                <a:srgbClr val="C00000"/>
              </a:buClr>
              <a:buFont typeface="Wingdings" panose="05000000000000000000" pitchFamily="2" charset="2"/>
              <a:buChar char="§"/>
            </a:pPr>
            <a:r>
              <a:rPr lang="en-US" sz="1600" dirty="0" smtClean="0">
                <a:solidFill>
                  <a:prstClr val="black"/>
                </a:solidFill>
                <a:latin typeface="Arial" panose="020B0604020202020204" pitchFamily="34" charset="0"/>
                <a:cs typeface="Arial" panose="020B0604020202020204" pitchFamily="34" charset="0"/>
              </a:rPr>
              <a:t>Beam rate: 100Hz</a:t>
            </a:r>
          </a:p>
          <a:p>
            <a:pPr marL="285750" indent="-285750">
              <a:buClr>
                <a:srgbClr val="C00000"/>
              </a:buClr>
              <a:buFont typeface="Wingdings" panose="05000000000000000000" pitchFamily="2" charset="2"/>
              <a:buChar char="§"/>
            </a:pPr>
            <a:endParaRPr lang="en-US" sz="1600" dirty="0" smtClean="0">
              <a:solidFill>
                <a:prstClr val="black"/>
              </a:solidFill>
              <a:latin typeface="Arial" panose="020B0604020202020204" pitchFamily="34" charset="0"/>
              <a:cs typeface="Arial" panose="020B0604020202020204" pitchFamily="34" charset="0"/>
            </a:endParaRPr>
          </a:p>
          <a:p>
            <a:pPr marL="285750" indent="-285750">
              <a:buClr>
                <a:srgbClr val="C00000"/>
              </a:buClr>
              <a:buFont typeface="Wingdings" panose="05000000000000000000" pitchFamily="2" charset="2"/>
              <a:buChar char="§"/>
            </a:pPr>
            <a:r>
              <a:rPr lang="en-US" sz="1600" dirty="0" smtClean="0">
                <a:solidFill>
                  <a:srgbClr val="1F497D">
                    <a:lumMod val="75000"/>
                  </a:srgbClr>
                </a:solidFill>
                <a:latin typeface="Arial" panose="020B0604020202020204" pitchFamily="34" charset="0"/>
                <a:cs typeface="Arial" panose="020B0604020202020204" pitchFamily="34" charset="0"/>
              </a:rPr>
              <a:t>Data flow= 14.3 GB/s </a:t>
            </a:r>
          </a:p>
          <a:p>
            <a:pPr>
              <a:buClr>
                <a:srgbClr val="C00000"/>
              </a:buClr>
            </a:pPr>
            <a:endParaRPr lang="en-US" sz="1600" dirty="0" smtClean="0">
              <a:solidFill>
                <a:prstClr val="black"/>
              </a:solidFill>
              <a:latin typeface="Arial" panose="020B0604020202020204" pitchFamily="34" charset="0"/>
              <a:cs typeface="Arial" panose="020B0604020202020204" pitchFamily="34" charset="0"/>
            </a:endParaRPr>
          </a:p>
          <a:p>
            <a:pPr marL="285750" indent="-285750">
              <a:buClr>
                <a:srgbClr val="C00000"/>
              </a:buClr>
              <a:buFont typeface="Wingdings" panose="05000000000000000000" pitchFamily="2" charset="2"/>
              <a:buChar char="§"/>
            </a:pPr>
            <a:r>
              <a:rPr lang="en-US" sz="1600" dirty="0" smtClean="0">
                <a:solidFill>
                  <a:prstClr val="black"/>
                </a:solidFill>
                <a:latin typeface="Arial" panose="020B0604020202020204" pitchFamily="34" charset="0"/>
                <a:cs typeface="Arial" panose="020B0604020202020204" pitchFamily="34" charset="0"/>
                <a:sym typeface="Wingdings" panose="05000000000000000000" pitchFamily="2" charset="2"/>
              </a:rPr>
              <a:t>Light readout does not change  in a significant way this picture (&lt;0.5 GB/s)</a:t>
            </a:r>
          </a:p>
          <a:p>
            <a:pPr marL="285750" indent="-285750">
              <a:buClr>
                <a:srgbClr val="C00000"/>
              </a:buClr>
              <a:buFont typeface="Wingdings" panose="05000000000000000000" pitchFamily="2" charset="2"/>
              <a:buChar char="§"/>
            </a:pPr>
            <a:endParaRPr lang="en-US" sz="1600" dirty="0" smtClean="0">
              <a:solidFill>
                <a:prstClr val="black"/>
              </a:solidFill>
              <a:latin typeface="Arial" panose="020B0604020202020204" pitchFamily="34" charset="0"/>
              <a:cs typeface="Arial" panose="020B0604020202020204" pitchFamily="34" charset="0"/>
              <a:sym typeface="Wingdings" panose="05000000000000000000" pitchFamily="2" charset="2"/>
            </a:endParaRPr>
          </a:p>
          <a:p>
            <a:endParaRPr lang="en-US" sz="1600" dirty="0" smtClean="0">
              <a:solidFill>
                <a:prstClr val="black"/>
              </a:solidFill>
              <a:latin typeface="Arial" panose="020B0604020202020204" pitchFamily="34" charset="0"/>
              <a:cs typeface="Arial" panose="020B0604020202020204" pitchFamily="34" charset="0"/>
              <a:sym typeface="Wingdings" panose="05000000000000000000" pitchFamily="2" charset="2"/>
            </a:endParaRPr>
          </a:p>
          <a:p>
            <a:pPr marL="285750" indent="-285750">
              <a:buFont typeface="Wingdings"/>
              <a:buChar char="à"/>
            </a:pPr>
            <a:endParaRPr lang="en-US" sz="1600"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marL="285750" indent="-285750">
              <a:buFont typeface="Wingdings"/>
              <a:buChar char="à"/>
            </a:pPr>
            <a:endParaRPr lang="en-US" sz="1600" dirty="0" smtClean="0">
              <a:solidFill>
                <a:prstClr val="black"/>
              </a:solidFill>
              <a:latin typeface="Arial" panose="020B0604020202020204" pitchFamily="34" charset="0"/>
              <a:cs typeface="Arial" panose="020B0604020202020204" pitchFamily="34" charset="0"/>
              <a:sym typeface="Wingdings" panose="05000000000000000000" pitchFamily="2" charset="2"/>
            </a:endParaRPr>
          </a:p>
          <a:p>
            <a:pPr marL="285750" indent="-285750">
              <a:buFont typeface="Wingdings"/>
              <a:buChar char="à"/>
            </a:pPr>
            <a:r>
              <a:rPr lang="en-US" sz="1600" dirty="0" smtClean="0">
                <a:solidFill>
                  <a:prstClr val="black"/>
                </a:solidFill>
                <a:latin typeface="Arial" panose="020B0604020202020204" pitchFamily="34" charset="0"/>
                <a:cs typeface="Arial" panose="020B0604020202020204" pitchFamily="34" charset="0"/>
                <a:sym typeface="Wingdings" panose="05000000000000000000" pitchFamily="2" charset="2"/>
              </a:rPr>
              <a:t>Integrated local DAQ bandwidth on the “20 GB/s scale”</a:t>
            </a:r>
          </a:p>
          <a:p>
            <a:pPr marL="285750" indent="-285750">
              <a:buFont typeface="Wingdings"/>
              <a:buChar char="à"/>
            </a:pPr>
            <a:endParaRPr lang="en-US" sz="1600" dirty="0">
              <a:solidFill>
                <a:prstClr val="black"/>
              </a:solidFill>
              <a:latin typeface="Arial" panose="020B0604020202020204" pitchFamily="34" charset="0"/>
              <a:cs typeface="Arial" panose="020B0604020202020204" pitchFamily="34" charset="0"/>
              <a:sym typeface="Wingdings" panose="05000000000000000000" pitchFamily="2" charset="2"/>
            </a:endParaRPr>
          </a:p>
          <a:p>
            <a:r>
              <a:rPr lang="en-US" sz="1600" dirty="0" smtClean="0">
                <a:solidFill>
                  <a:prstClr val="black"/>
                </a:solidFill>
                <a:latin typeface="Arial" panose="020B0604020202020204" pitchFamily="34" charset="0"/>
                <a:cs typeface="Arial" panose="020B0604020202020204" pitchFamily="34" charset="0"/>
                <a:sym typeface="Wingdings" panose="05000000000000000000" pitchFamily="2" charset="2"/>
              </a:rPr>
              <a:t>    1 day of data ~ 1000TB (no zero skipping, no compression)  </a:t>
            </a:r>
            <a:r>
              <a:rPr lang="en-US" sz="1200" dirty="0" smtClean="0">
                <a:solidFill>
                  <a:prstClr val="black"/>
                </a:solidFill>
                <a:latin typeface="Arial" panose="020B0604020202020204" pitchFamily="34" charset="0"/>
                <a:cs typeface="Arial" panose="020B0604020202020204" pitchFamily="34" charset="0"/>
                <a:sym typeface="Wingdings" panose="05000000000000000000" pitchFamily="2" charset="2"/>
              </a:rPr>
              <a:t>(assuming  50% beam </a:t>
            </a:r>
            <a:r>
              <a:rPr lang="en-US" sz="1200" dirty="0">
                <a:solidFill>
                  <a:prstClr val="black"/>
                </a:solidFill>
                <a:latin typeface="Arial" panose="020B0604020202020204" pitchFamily="34" charset="0"/>
                <a:cs typeface="Arial" panose="020B0604020202020204" pitchFamily="34" charset="0"/>
                <a:sym typeface="Wingdings" panose="05000000000000000000" pitchFamily="2" charset="2"/>
              </a:rPr>
              <a:t>duty </a:t>
            </a:r>
            <a:r>
              <a:rPr lang="en-US" sz="1200" dirty="0" smtClean="0">
                <a:solidFill>
                  <a:prstClr val="black"/>
                </a:solidFill>
                <a:latin typeface="Arial" panose="020B0604020202020204" pitchFamily="34" charset="0"/>
                <a:cs typeface="Arial" panose="020B0604020202020204" pitchFamily="34" charset="0"/>
                <a:sym typeface="Wingdings" panose="05000000000000000000" pitchFamily="2" charset="2"/>
              </a:rPr>
              <a:t>cycle + contingency)</a:t>
            </a:r>
          </a:p>
          <a:p>
            <a:endParaRPr lang="en-US" sz="1600" dirty="0">
              <a:solidFill>
                <a:prstClr val="black"/>
              </a:solidFill>
              <a:latin typeface="Arial" panose="020B0604020202020204" pitchFamily="34" charset="0"/>
              <a:cs typeface="Arial" panose="020B0604020202020204" pitchFamily="34" charset="0"/>
              <a:sym typeface="Wingdings" panose="05000000000000000000" pitchFamily="2" charset="2"/>
            </a:endParaRPr>
          </a:p>
          <a:p>
            <a:endParaRPr lang="en-US" sz="1600" dirty="0" smtClean="0">
              <a:solidFill>
                <a:prstClr val="black"/>
              </a:solidFill>
              <a:latin typeface="Arial" panose="020B0604020202020204" pitchFamily="34" charset="0"/>
              <a:cs typeface="Arial" panose="020B0604020202020204" pitchFamily="34" charset="0"/>
              <a:sym typeface="Wingdings" panose="05000000000000000000" pitchFamily="2" charset="2"/>
            </a:endParaRPr>
          </a:p>
          <a:p>
            <a:r>
              <a:rPr lang="en-US" sz="1600" dirty="0" smtClean="0">
                <a:solidFill>
                  <a:prstClr val="black"/>
                </a:solidFill>
                <a:latin typeface="Arial" panose="020B0604020202020204" pitchFamily="34" charset="0"/>
                <a:cs typeface="Arial" panose="020B0604020202020204" pitchFamily="34" charset="0"/>
                <a:sym typeface="Wingdings" panose="05000000000000000000" pitchFamily="2" charset="2"/>
              </a:rPr>
              <a:t>    Huffman lossless compression can reduce the non-zero-skipped charge readout data volume by at least a factor 10 (S/N for double phase ~100:1, small noise fluctuations in absolute ADC counts)</a:t>
            </a:r>
          </a:p>
          <a:p>
            <a:pPr marL="285750" indent="-285750">
              <a:buClr>
                <a:srgbClr val="C00000"/>
              </a:buClr>
              <a:buFont typeface="Wingdings" panose="05000000000000000000" pitchFamily="2" charset="2"/>
              <a:buChar char="§"/>
            </a:pPr>
            <a:endParaRPr lang="en-US" sz="1600" dirty="0" smtClean="0">
              <a:solidFill>
                <a:prstClr val="black"/>
              </a:solidFill>
              <a:latin typeface="Arial" panose="020B0604020202020204" pitchFamily="34" charset="0"/>
              <a:cs typeface="Arial" panose="020B0604020202020204" pitchFamily="34" charset="0"/>
              <a:sym typeface="Wingdings" panose="05000000000000000000" pitchFamily="2" charset="2"/>
            </a:endParaRPr>
          </a:p>
          <a:p>
            <a:pPr marL="285750" indent="-285750">
              <a:buClr>
                <a:srgbClr val="C00000"/>
              </a:buClr>
              <a:buFont typeface="Wingdings" panose="05000000000000000000" pitchFamily="2" charset="2"/>
              <a:buChar char="§"/>
            </a:pPr>
            <a:endParaRPr lang="en-US" sz="1600" dirty="0">
              <a:solidFill>
                <a:prstClr val="black"/>
              </a:solidFill>
              <a:latin typeface="Arial" panose="020B0604020202020204" pitchFamily="34" charset="0"/>
              <a:cs typeface="Arial" panose="020B0604020202020204" pitchFamily="34" charset="0"/>
            </a:endParaRPr>
          </a:p>
        </p:txBody>
      </p:sp>
      <p:sp>
        <p:nvSpPr>
          <p:cNvPr id="4" name="Flèche vers le bas 3"/>
          <p:cNvSpPr/>
          <p:nvPr/>
        </p:nvSpPr>
        <p:spPr>
          <a:xfrm>
            <a:off x="4067944" y="3789040"/>
            <a:ext cx="432048" cy="432048"/>
          </a:xfrm>
          <a:prstGeom prst="down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solidFill>
                  <a:prstClr val="black">
                    <a:tint val="75000"/>
                  </a:prstClr>
                </a:solidFill>
              </a:rPr>
              <a:pPr/>
              <a:t>28</a:t>
            </a:fld>
            <a:endParaRPr lang="fr-BE">
              <a:solidFill>
                <a:prstClr val="black">
                  <a:tint val="75000"/>
                </a:prstClr>
              </a:solidFill>
            </a:endParaRPr>
          </a:p>
        </p:txBody>
      </p:sp>
    </p:spTree>
    <p:extLst>
      <p:ext uri="{BB962C8B-B14F-4D97-AF65-F5344CB8AC3E}">
        <p14:creationId xmlns:p14="http://schemas.microsoft.com/office/powerpoint/2010/main" val="2107188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894199"/>
            <a:ext cx="8964488" cy="4985980"/>
          </a:xfrm>
          <a:prstGeom prst="rect">
            <a:avLst/>
          </a:prstGeom>
        </p:spPr>
        <p:txBody>
          <a:bodyPr wrap="square">
            <a:spAutoFit/>
          </a:bodyPr>
          <a:lstStyle/>
          <a:p>
            <a:r>
              <a:rPr lang="en-US" sz="1600" dirty="0">
                <a:solidFill>
                  <a:srgbClr val="0070C0"/>
                </a:solidFill>
                <a:latin typeface="Arial" panose="020B0604020202020204" pitchFamily="34" charset="0"/>
                <a:cs typeface="Arial" panose="020B0604020202020204" pitchFamily="34" charset="0"/>
              </a:rPr>
              <a:t>O</a:t>
            </a:r>
            <a:r>
              <a:rPr lang="en-US" sz="1600" dirty="0" smtClean="0">
                <a:solidFill>
                  <a:srgbClr val="0070C0"/>
                </a:solidFill>
                <a:latin typeface="Arial" panose="020B0604020202020204" pitchFamily="34" charset="0"/>
                <a:cs typeface="Arial" panose="020B0604020202020204" pitchFamily="34" charset="0"/>
              </a:rPr>
              <a:t>nline </a:t>
            </a:r>
            <a:r>
              <a:rPr lang="en-US" sz="1600" dirty="0">
                <a:solidFill>
                  <a:srgbClr val="0070C0"/>
                </a:solidFill>
                <a:latin typeface="Arial" panose="020B0604020202020204" pitchFamily="34" charset="0"/>
                <a:cs typeface="Arial" panose="020B0604020202020204" pitchFamily="34" charset="0"/>
              </a:rPr>
              <a:t>s</a:t>
            </a:r>
            <a:r>
              <a:rPr lang="en-US" sz="1600" dirty="0" smtClean="0">
                <a:solidFill>
                  <a:srgbClr val="0070C0"/>
                </a:solidFill>
                <a:latin typeface="Arial" panose="020B0604020202020204" pitchFamily="34" charset="0"/>
                <a:cs typeface="Arial" panose="020B0604020202020204" pitchFamily="34" charset="0"/>
              </a:rPr>
              <a:t>torage</a:t>
            </a:r>
          </a:p>
          <a:p>
            <a:endParaRPr lang="en-US" sz="1400" dirty="0">
              <a:solidFill>
                <a:prstClr val="black"/>
              </a:solidFill>
              <a:latin typeface="Arial" panose="020B0604020202020204" pitchFamily="34" charset="0"/>
              <a:cs typeface="Arial" panose="020B0604020202020204" pitchFamily="34" charset="0"/>
            </a:endParaRPr>
          </a:p>
          <a:p>
            <a:pPr marL="285750" indent="-285750" algn="just">
              <a:buClr>
                <a:srgbClr val="C00000"/>
              </a:buClr>
              <a:buFont typeface="Wingdings" panose="05000000000000000000" pitchFamily="2" charset="2"/>
              <a:buChar char="§"/>
            </a:pPr>
            <a:r>
              <a:rPr lang="en-US" sz="1600" dirty="0" smtClean="0">
                <a:solidFill>
                  <a:prstClr val="black"/>
                </a:solidFill>
                <a:latin typeface="Arial" panose="020B0604020202020204" pitchFamily="34" charset="0"/>
                <a:cs typeface="Arial" panose="020B0604020202020204" pitchFamily="34" charset="0"/>
              </a:rPr>
              <a:t>The B/E boards </a:t>
            </a:r>
            <a:r>
              <a:rPr lang="en-US" sz="1600" dirty="0">
                <a:solidFill>
                  <a:prstClr val="black"/>
                </a:solidFill>
                <a:latin typeface="Arial" panose="020B0604020202020204" pitchFamily="34" charset="0"/>
                <a:cs typeface="Arial" panose="020B0604020202020204" pitchFamily="34" charset="0"/>
              </a:rPr>
              <a:t>are hosted into Event Building Workstations transferring the data at</a:t>
            </a:r>
          </a:p>
          <a:p>
            <a:pPr algn="just">
              <a:buClr>
                <a:srgbClr val="C00000"/>
              </a:buClr>
            </a:pPr>
            <a:r>
              <a:rPr lang="en-US" sz="1600" dirty="0" smtClean="0">
                <a:solidFill>
                  <a:prstClr val="black"/>
                </a:solidFill>
                <a:latin typeface="Arial" panose="020B0604020202020204" pitchFamily="34" charset="0"/>
                <a:cs typeface="Arial" panose="020B0604020202020204" pitchFamily="34" charset="0"/>
              </a:rPr>
              <a:t>      40 </a:t>
            </a:r>
            <a:r>
              <a:rPr lang="en-US" sz="1600" dirty="0" err="1">
                <a:solidFill>
                  <a:prstClr val="black"/>
                </a:solidFill>
                <a:latin typeface="Arial" panose="020B0604020202020204" pitchFamily="34" charset="0"/>
                <a:cs typeface="Arial" panose="020B0604020202020204" pitchFamily="34" charset="0"/>
              </a:rPr>
              <a:t>Gbps</a:t>
            </a:r>
            <a:r>
              <a:rPr lang="en-US" sz="1600" dirty="0">
                <a:solidFill>
                  <a:prstClr val="black"/>
                </a:solidFill>
                <a:latin typeface="Arial" panose="020B0604020202020204" pitchFamily="34" charset="0"/>
                <a:cs typeface="Arial" panose="020B0604020202020204" pitchFamily="34" charset="0"/>
              </a:rPr>
              <a:t> to the local storage/processing </a:t>
            </a:r>
            <a:r>
              <a:rPr lang="en-US" sz="1600" dirty="0" smtClean="0">
                <a:solidFill>
                  <a:prstClr val="black"/>
                </a:solidFill>
                <a:latin typeface="Arial" panose="020B0604020202020204" pitchFamily="34" charset="0"/>
                <a:cs typeface="Arial" panose="020B0604020202020204" pitchFamily="34" charset="0"/>
              </a:rPr>
              <a:t>system</a:t>
            </a:r>
            <a:r>
              <a:rPr lang="en-US" sz="1600" dirty="0">
                <a:solidFill>
                  <a:prstClr val="black"/>
                </a:solidFill>
                <a:latin typeface="Arial" panose="020B0604020202020204" pitchFamily="34" charset="0"/>
                <a:cs typeface="Arial" panose="020B0604020202020204" pitchFamily="34" charset="0"/>
              </a:rPr>
              <a:t> </a:t>
            </a:r>
            <a:r>
              <a:rPr lang="en-US" sz="1600" dirty="0" smtClean="0">
                <a:solidFill>
                  <a:prstClr val="black"/>
                </a:solidFill>
                <a:latin typeface="Arial" panose="020B0604020202020204" pitchFamily="34" charset="0"/>
                <a:cs typeface="Arial" panose="020B0604020202020204" pitchFamily="34" charset="0"/>
              </a:rPr>
              <a:t>(two links per WS)</a:t>
            </a:r>
          </a:p>
          <a:p>
            <a:pPr algn="just">
              <a:buClr>
                <a:srgbClr val="C00000"/>
              </a:buClr>
            </a:pPr>
            <a:endParaRPr lang="en-US" sz="1600" dirty="0" smtClean="0">
              <a:solidFill>
                <a:prstClr val="black"/>
              </a:solidFill>
              <a:latin typeface="Arial" panose="020B0604020202020204" pitchFamily="34" charset="0"/>
              <a:cs typeface="Arial" panose="020B0604020202020204" pitchFamily="34" charset="0"/>
            </a:endParaRPr>
          </a:p>
          <a:p>
            <a:pPr marL="285750" indent="-285750" algn="just">
              <a:buClr>
                <a:srgbClr val="C00000"/>
              </a:buClr>
              <a:buFont typeface="Wingdings" panose="05000000000000000000" pitchFamily="2" charset="2"/>
              <a:buChar char="§"/>
            </a:pPr>
            <a:r>
              <a:rPr lang="en-US" sz="1600" dirty="0" smtClean="0">
                <a:solidFill>
                  <a:prstClr val="black"/>
                </a:solidFill>
                <a:latin typeface="Arial" panose="020B0604020202020204" pitchFamily="34" charset="0"/>
                <a:cs typeface="Arial" panose="020B0604020202020204" pitchFamily="34" charset="0"/>
              </a:rPr>
              <a:t>A </a:t>
            </a:r>
            <a:r>
              <a:rPr lang="en-US" sz="1600" dirty="0">
                <a:solidFill>
                  <a:prstClr val="black"/>
                </a:solidFill>
                <a:latin typeface="Arial" panose="020B0604020202020204" pitchFamily="34" charset="0"/>
                <a:cs typeface="Arial" panose="020B0604020202020204" pitchFamily="34" charset="0"/>
              </a:rPr>
              <a:t>standard 10/40 </a:t>
            </a:r>
            <a:r>
              <a:rPr lang="en-US" sz="1600" dirty="0" err="1" smtClean="0">
                <a:solidFill>
                  <a:prstClr val="black"/>
                </a:solidFill>
                <a:latin typeface="Arial" panose="020B0604020202020204" pitchFamily="34" charset="0"/>
                <a:cs typeface="Arial" panose="020B0604020202020204" pitchFamily="34" charset="0"/>
              </a:rPr>
              <a:t>Gbps</a:t>
            </a:r>
            <a:r>
              <a:rPr lang="en-US" sz="1600" dirty="0">
                <a:solidFill>
                  <a:prstClr val="black"/>
                </a:solidFill>
                <a:latin typeface="Arial" panose="020B0604020202020204" pitchFamily="34" charset="0"/>
                <a:cs typeface="Arial" panose="020B0604020202020204" pitchFamily="34" charset="0"/>
              </a:rPr>
              <a:t> </a:t>
            </a:r>
            <a:r>
              <a:rPr lang="en-US" sz="1600" dirty="0" smtClean="0">
                <a:solidFill>
                  <a:prstClr val="black"/>
                </a:solidFill>
                <a:latin typeface="Arial" panose="020B0604020202020204" pitchFamily="34" charset="0"/>
                <a:cs typeface="Arial" panose="020B0604020202020204" pitchFamily="34" charset="0"/>
              </a:rPr>
              <a:t>switch </a:t>
            </a:r>
            <a:r>
              <a:rPr lang="en-US" sz="1600" dirty="0">
                <a:solidFill>
                  <a:prstClr val="black"/>
                </a:solidFill>
                <a:latin typeface="Arial" panose="020B0604020202020204" pitchFamily="34" charset="0"/>
                <a:cs typeface="Arial" panose="020B0604020202020204" pitchFamily="34" charset="0"/>
              </a:rPr>
              <a:t>is used to interconnect all these elements and to send the data to </a:t>
            </a:r>
            <a:r>
              <a:rPr lang="en-US" sz="1600" dirty="0" smtClean="0">
                <a:solidFill>
                  <a:prstClr val="black"/>
                </a:solidFill>
                <a:latin typeface="Arial" panose="020B0604020202020204" pitchFamily="34" charset="0"/>
                <a:cs typeface="Arial" panose="020B0604020202020204" pitchFamily="34" charset="0"/>
              </a:rPr>
              <a:t>be permanently </a:t>
            </a:r>
            <a:r>
              <a:rPr lang="en-US" sz="1600" dirty="0">
                <a:solidFill>
                  <a:prstClr val="black"/>
                </a:solidFill>
                <a:latin typeface="Arial" panose="020B0604020202020204" pitchFamily="34" charset="0"/>
                <a:cs typeface="Arial" panose="020B0604020202020204" pitchFamily="34" charset="0"/>
              </a:rPr>
              <a:t>stored to the CERN EOS/CASTOR system</a:t>
            </a:r>
            <a:r>
              <a:rPr lang="en-US" sz="1600" dirty="0" smtClean="0">
                <a:solidFill>
                  <a:prstClr val="black"/>
                </a:solidFill>
                <a:latin typeface="Arial" panose="020B0604020202020204" pitchFamily="34" charset="0"/>
                <a:cs typeface="Arial" panose="020B0604020202020204" pitchFamily="34" charset="0"/>
              </a:rPr>
              <a:t>.</a:t>
            </a:r>
          </a:p>
          <a:p>
            <a:pPr algn="just"/>
            <a:endParaRPr lang="en-US" sz="1600" dirty="0" smtClean="0">
              <a:solidFill>
                <a:prstClr val="black"/>
              </a:solidFill>
              <a:latin typeface="Arial" panose="020B0604020202020204" pitchFamily="34" charset="0"/>
              <a:cs typeface="Arial" panose="020B0604020202020204" pitchFamily="34" charset="0"/>
            </a:endParaRPr>
          </a:p>
          <a:p>
            <a:pPr marL="285750" indent="-285750" algn="just">
              <a:buClr>
                <a:srgbClr val="C00000"/>
              </a:buClr>
              <a:buFont typeface="Wingdings" panose="05000000000000000000" pitchFamily="2" charset="2"/>
              <a:buChar char="§"/>
            </a:pPr>
            <a:r>
              <a:rPr lang="en-US" sz="1600" dirty="0" smtClean="0">
                <a:solidFill>
                  <a:prstClr val="black"/>
                </a:solidFill>
                <a:latin typeface="Arial" panose="020B0604020202020204" pitchFamily="34" charset="0"/>
                <a:cs typeface="Arial" panose="020B0604020202020204" pitchFamily="34" charset="0"/>
              </a:rPr>
              <a:t>The </a:t>
            </a:r>
            <a:r>
              <a:rPr lang="en-US" sz="1600" dirty="0">
                <a:solidFill>
                  <a:prstClr val="black"/>
                </a:solidFill>
                <a:latin typeface="Arial" panose="020B0604020202020204" pitchFamily="34" charset="0"/>
                <a:cs typeface="Arial" panose="020B0604020202020204" pitchFamily="34" charset="0"/>
              </a:rPr>
              <a:t>online storage/processing system fulfills the </a:t>
            </a:r>
            <a:r>
              <a:rPr lang="en-US" sz="1600" u="sng" dirty="0">
                <a:solidFill>
                  <a:prstClr val="black"/>
                </a:solidFill>
                <a:latin typeface="Arial" panose="020B0604020202020204" pitchFamily="34" charset="0"/>
                <a:cs typeface="Arial" panose="020B0604020202020204" pitchFamily="34" charset="0"/>
              </a:rPr>
              <a:t>CERN requirements of </a:t>
            </a:r>
            <a:r>
              <a:rPr lang="en-US" sz="1600" u="sng" dirty="0" smtClean="0">
                <a:solidFill>
                  <a:prstClr val="black"/>
                </a:solidFill>
                <a:latin typeface="Arial" panose="020B0604020202020204" pitchFamily="34" charset="0"/>
                <a:cs typeface="Arial" panose="020B0604020202020204" pitchFamily="34" charset="0"/>
              </a:rPr>
              <a:t>a few </a:t>
            </a:r>
            <a:r>
              <a:rPr lang="en-US" sz="1600" u="sng" dirty="0">
                <a:solidFill>
                  <a:prstClr val="black"/>
                </a:solidFill>
                <a:latin typeface="Arial" panose="020B0604020202020204" pitchFamily="34" charset="0"/>
                <a:cs typeface="Arial" panose="020B0604020202020204" pitchFamily="34" charset="0"/>
              </a:rPr>
              <a:t>days equivalent </a:t>
            </a:r>
            <a:r>
              <a:rPr lang="en-US" sz="1600" u="sng" dirty="0" smtClean="0">
                <a:solidFill>
                  <a:prstClr val="black"/>
                </a:solidFill>
                <a:latin typeface="Arial" panose="020B0604020202020204" pitchFamily="34" charset="0"/>
                <a:cs typeface="Arial" panose="020B0604020202020204" pitchFamily="34" charset="0"/>
              </a:rPr>
              <a:t>data storage</a:t>
            </a:r>
            <a:r>
              <a:rPr lang="en-US" sz="1600" u="sng" dirty="0">
                <a:solidFill>
                  <a:prstClr val="black"/>
                </a:solidFill>
                <a:latin typeface="Arial" panose="020B0604020202020204" pitchFamily="34" charset="0"/>
                <a:cs typeface="Arial" panose="020B0604020202020204" pitchFamily="34" charset="0"/>
              </a:rPr>
              <a:t> </a:t>
            </a:r>
            <a:r>
              <a:rPr lang="en-US" sz="1600" u="sng" dirty="0" smtClean="0">
                <a:solidFill>
                  <a:prstClr val="black"/>
                </a:solidFill>
                <a:latin typeface="Arial" panose="020B0604020202020204" pitchFamily="34" charset="0"/>
                <a:cs typeface="Arial" panose="020B0604020202020204" pitchFamily="34" charset="0"/>
              </a:rPr>
              <a:t>local buffer for the experiment DAQ system.</a:t>
            </a:r>
          </a:p>
          <a:p>
            <a:pPr marL="285750" indent="-285750" algn="just">
              <a:buClr>
                <a:srgbClr val="C00000"/>
              </a:buClr>
              <a:buFont typeface="Wingdings" panose="05000000000000000000" pitchFamily="2" charset="2"/>
              <a:buChar char="§"/>
            </a:pPr>
            <a:endParaRPr lang="en-US" sz="1600" dirty="0" smtClean="0">
              <a:solidFill>
                <a:prstClr val="black"/>
              </a:solidFill>
              <a:latin typeface="Arial" panose="020B0604020202020204" pitchFamily="34" charset="0"/>
              <a:cs typeface="Arial" panose="020B0604020202020204" pitchFamily="34" charset="0"/>
            </a:endParaRPr>
          </a:p>
          <a:p>
            <a:pPr marL="285750" indent="-285750" algn="just">
              <a:buClr>
                <a:srgbClr val="C00000"/>
              </a:buClr>
              <a:buFont typeface="Wingdings" panose="05000000000000000000" pitchFamily="2" charset="2"/>
              <a:buChar char="§"/>
            </a:pPr>
            <a:r>
              <a:rPr lang="en-US" sz="1600" dirty="0" smtClean="0">
                <a:solidFill>
                  <a:prstClr val="black"/>
                </a:solidFill>
                <a:latin typeface="Arial" panose="020B0604020202020204" pitchFamily="34" charset="0"/>
                <a:cs typeface="Arial" panose="020B0604020202020204" pitchFamily="34" charset="0"/>
              </a:rPr>
              <a:t>The online processing/storage system </a:t>
            </a:r>
            <a:r>
              <a:rPr lang="en-US" sz="1600" dirty="0">
                <a:solidFill>
                  <a:prstClr val="black"/>
                </a:solidFill>
                <a:latin typeface="Arial" panose="020B0604020202020204" pitchFamily="34" charset="0"/>
                <a:cs typeface="Arial" panose="020B0604020202020204" pitchFamily="34" charset="0"/>
              </a:rPr>
              <a:t>includes 15 disks servers (Object Storage Servers – OSS, DELL R730xd for the </a:t>
            </a:r>
            <a:r>
              <a:rPr lang="en-US" sz="1600" dirty="0" smtClean="0">
                <a:solidFill>
                  <a:prstClr val="black"/>
                </a:solidFill>
                <a:latin typeface="Arial" panose="020B0604020202020204" pitchFamily="34" charset="0"/>
                <a:cs typeface="Arial" panose="020B0604020202020204" pitchFamily="34" charset="0"/>
              </a:rPr>
              <a:t>reference  design</a:t>
            </a:r>
            <a:r>
              <a:rPr lang="en-US" sz="1600" dirty="0">
                <a:solidFill>
                  <a:prstClr val="black"/>
                </a:solidFill>
                <a:latin typeface="Arial" panose="020B0604020202020204" pitchFamily="34" charset="0"/>
                <a:cs typeface="Arial" panose="020B0604020202020204" pitchFamily="34" charset="0"/>
              </a:rPr>
              <a:t>) for a total capacity </a:t>
            </a:r>
            <a:r>
              <a:rPr lang="en-US" sz="1600" dirty="0" smtClean="0">
                <a:solidFill>
                  <a:srgbClr val="C00000"/>
                </a:solidFill>
                <a:latin typeface="Arial" panose="020B0604020202020204" pitchFamily="34" charset="0"/>
                <a:cs typeface="Arial" panose="020B0604020202020204" pitchFamily="34" charset="0"/>
              </a:rPr>
              <a:t>of the order of </a:t>
            </a:r>
            <a:r>
              <a:rPr lang="en-US" sz="1600" dirty="0">
                <a:solidFill>
                  <a:srgbClr val="C00000"/>
                </a:solidFill>
                <a:latin typeface="Arial" panose="020B0604020202020204" pitchFamily="34" charset="0"/>
                <a:cs typeface="Arial" panose="020B0604020202020204" pitchFamily="34" charset="0"/>
              </a:rPr>
              <a:t>1 </a:t>
            </a:r>
            <a:r>
              <a:rPr lang="en-US" sz="1600" dirty="0" smtClean="0">
                <a:solidFill>
                  <a:srgbClr val="C00000"/>
                </a:solidFill>
                <a:latin typeface="Arial" panose="020B0604020202020204" pitchFamily="34" charset="0"/>
                <a:cs typeface="Arial" panose="020B0604020202020204" pitchFamily="34" charset="0"/>
              </a:rPr>
              <a:t>PB, </a:t>
            </a:r>
            <a:r>
              <a:rPr lang="en-US" sz="1600" dirty="0">
                <a:solidFill>
                  <a:prstClr val="black"/>
                </a:solidFill>
                <a:latin typeface="Arial" panose="020B0604020202020204" pitchFamily="34" charset="0"/>
                <a:cs typeface="Arial" panose="020B0604020202020204" pitchFamily="34" charset="0"/>
              </a:rPr>
              <a:t>2 redundant </a:t>
            </a:r>
            <a:r>
              <a:rPr lang="en-US" sz="1600" dirty="0" err="1">
                <a:solidFill>
                  <a:prstClr val="black"/>
                </a:solidFill>
                <a:latin typeface="Arial" panose="020B0604020202020204" pitchFamily="34" charset="0"/>
                <a:cs typeface="Arial" panose="020B0604020202020204" pitchFamily="34" charset="0"/>
              </a:rPr>
              <a:t>MetaData</a:t>
            </a:r>
            <a:r>
              <a:rPr lang="en-US" sz="1600" dirty="0">
                <a:solidFill>
                  <a:prstClr val="black"/>
                </a:solidFill>
                <a:latin typeface="Arial" panose="020B0604020202020204" pitchFamily="34" charset="0"/>
                <a:cs typeface="Arial" panose="020B0604020202020204" pitchFamily="34" charset="0"/>
              </a:rPr>
              <a:t> Servers (MDS, DELL R630), </a:t>
            </a:r>
            <a:r>
              <a:rPr lang="en-US" sz="1600" dirty="0" smtClean="0">
                <a:solidFill>
                  <a:prstClr val="black"/>
                </a:solidFill>
                <a:latin typeface="Arial" panose="020B0604020202020204" pitchFamily="34" charset="0"/>
                <a:cs typeface="Arial" panose="020B0604020202020204" pitchFamily="34" charset="0"/>
              </a:rPr>
              <a:t>1 configuration </a:t>
            </a:r>
            <a:r>
              <a:rPr lang="en-US" sz="1600" dirty="0">
                <a:solidFill>
                  <a:prstClr val="black"/>
                </a:solidFill>
                <a:latin typeface="Arial" panose="020B0604020202020204" pitchFamily="34" charset="0"/>
                <a:cs typeface="Arial" panose="020B0604020202020204" pitchFamily="34" charset="0"/>
              </a:rPr>
              <a:t>server (DELL R430) and 1 processing farm (DELL M1000e with 16 M630 </a:t>
            </a:r>
            <a:r>
              <a:rPr lang="en-US" sz="1600" dirty="0" smtClean="0">
                <a:solidFill>
                  <a:prstClr val="black"/>
                </a:solidFill>
                <a:latin typeface="Arial" panose="020B0604020202020204" pitchFamily="34" charset="0"/>
                <a:cs typeface="Arial" panose="020B0604020202020204" pitchFamily="34" charset="0"/>
              </a:rPr>
              <a:t> blades leading </a:t>
            </a:r>
            <a:r>
              <a:rPr lang="en-US" sz="1600" dirty="0">
                <a:solidFill>
                  <a:prstClr val="black"/>
                </a:solidFill>
                <a:latin typeface="Arial" panose="020B0604020202020204" pitchFamily="34" charset="0"/>
                <a:cs typeface="Arial" panose="020B0604020202020204" pitchFamily="34" charset="0"/>
              </a:rPr>
              <a:t>to 384 cores</a:t>
            </a:r>
            <a:r>
              <a:rPr lang="en-US" sz="1600" dirty="0" smtClean="0">
                <a:solidFill>
                  <a:prstClr val="black"/>
                </a:solidFill>
                <a:latin typeface="Arial" panose="020B0604020202020204" pitchFamily="34" charset="0"/>
                <a:cs typeface="Arial" panose="020B0604020202020204" pitchFamily="34" charset="0"/>
              </a:rPr>
              <a:t>).</a:t>
            </a:r>
          </a:p>
          <a:p>
            <a:pPr marL="285750" indent="-285750" algn="just">
              <a:buClr>
                <a:srgbClr val="C00000"/>
              </a:buClr>
              <a:buFont typeface="Wingdings" panose="05000000000000000000" pitchFamily="2" charset="2"/>
              <a:buChar char="§"/>
            </a:pPr>
            <a:endParaRPr lang="en-US" sz="1600" dirty="0" smtClean="0">
              <a:solidFill>
                <a:prstClr val="black"/>
              </a:solidFill>
              <a:latin typeface="Arial" panose="020B0604020202020204" pitchFamily="34" charset="0"/>
              <a:cs typeface="Arial" panose="020B0604020202020204" pitchFamily="34" charset="0"/>
            </a:endParaRPr>
          </a:p>
          <a:p>
            <a:pPr marL="285750" indent="-285750" algn="just">
              <a:buClr>
                <a:srgbClr val="C00000"/>
              </a:buClr>
              <a:buFont typeface="Wingdings" panose="05000000000000000000" pitchFamily="2" charset="2"/>
              <a:buChar char="§"/>
            </a:pPr>
            <a:r>
              <a:rPr lang="en-US" sz="1600" dirty="0" smtClean="0">
                <a:solidFill>
                  <a:prstClr val="black"/>
                </a:solidFill>
                <a:latin typeface="Arial" panose="020B0604020202020204" pitchFamily="34" charset="0"/>
                <a:cs typeface="Arial" panose="020B0604020202020204" pitchFamily="34" charset="0"/>
              </a:rPr>
              <a:t>Final system software configuration under evaluation with data writing/access tests at the CCIN2P3 (LYON </a:t>
            </a:r>
            <a:r>
              <a:rPr lang="en-US" sz="1600" dirty="0">
                <a:solidFill>
                  <a:prstClr val="black"/>
                </a:solidFill>
                <a:latin typeface="Arial" panose="020B0604020202020204" pitchFamily="34" charset="0"/>
                <a:cs typeface="Arial" panose="020B0604020202020204" pitchFamily="34" charset="0"/>
              </a:rPr>
              <a:t>c</a:t>
            </a:r>
            <a:r>
              <a:rPr lang="en-US" sz="1600" dirty="0" smtClean="0">
                <a:solidFill>
                  <a:prstClr val="black"/>
                </a:solidFill>
                <a:latin typeface="Arial" panose="020B0604020202020204" pitchFamily="34" charset="0"/>
                <a:cs typeface="Arial" panose="020B0604020202020204" pitchFamily="34" charset="0"/>
              </a:rPr>
              <a:t>omputing center), first application of a reduced scale system on 3x1x1</a:t>
            </a:r>
          </a:p>
          <a:p>
            <a:pPr marL="285750" indent="-285750" algn="just">
              <a:buClr>
                <a:srgbClr val="C00000"/>
              </a:buClr>
              <a:buFont typeface="Wingdings" panose="05000000000000000000" pitchFamily="2" charset="2"/>
              <a:buChar char="§"/>
            </a:pPr>
            <a:endParaRPr lang="en-US" sz="1600" dirty="0" smtClean="0">
              <a:solidFill>
                <a:prstClr val="black"/>
              </a:solidFill>
              <a:latin typeface="Arial" panose="020B0604020202020204" pitchFamily="34" charset="0"/>
              <a:cs typeface="Arial" panose="020B0604020202020204" pitchFamily="34" charset="0"/>
            </a:endParaRPr>
          </a:p>
          <a:p>
            <a:pPr marL="285750" indent="-285750" algn="just">
              <a:buClr>
                <a:srgbClr val="C00000"/>
              </a:buClr>
              <a:buFont typeface="Wingdings" panose="05000000000000000000" pitchFamily="2" charset="2"/>
              <a:buChar char="§"/>
            </a:pPr>
            <a:r>
              <a:rPr lang="en-US" sz="1600" dirty="0" smtClean="0">
                <a:solidFill>
                  <a:prstClr val="black"/>
                </a:solidFill>
                <a:latin typeface="Arial" panose="020B0604020202020204" pitchFamily="34" charset="0"/>
                <a:cs typeface="Arial" panose="020B0604020202020204" pitchFamily="34" charset="0"/>
              </a:rPr>
              <a:t>Software for data transfer at CERN based on IT standards EOS/CASTOR scripts</a:t>
            </a:r>
            <a:endParaRPr lang="en-US" sz="1600" dirty="0">
              <a:solidFill>
                <a:prstClr val="black"/>
              </a:solidFill>
              <a:latin typeface="Arial" panose="020B0604020202020204" pitchFamily="34" charset="0"/>
              <a:cs typeface="Arial" panose="020B0604020202020204" pitchFamily="34" charset="0"/>
            </a:endParaRPr>
          </a:p>
        </p:txBody>
      </p:sp>
      <p:sp>
        <p:nvSpPr>
          <p:cNvPr id="5" name="ZoneTexte 4"/>
          <p:cNvSpPr txBox="1"/>
          <p:nvPr/>
        </p:nvSpPr>
        <p:spPr>
          <a:xfrm>
            <a:off x="251520" y="188640"/>
            <a:ext cx="8496944" cy="369332"/>
          </a:xfrm>
          <a:prstGeom prst="rect">
            <a:avLst/>
          </a:prstGeom>
          <a:noFill/>
        </p:spPr>
        <p:txBody>
          <a:bodyPr wrap="square" rtlCol="0">
            <a:spAutoFit/>
          </a:bodyPr>
          <a:lstStyle/>
          <a:p>
            <a:pPr algn="ctr"/>
            <a:r>
              <a:rPr lang="en-US" dirty="0">
                <a:solidFill>
                  <a:srgbClr val="C00000"/>
                </a:solidFill>
                <a:latin typeface="Arial" panose="020B0604020202020204" pitchFamily="34" charset="0"/>
                <a:cs typeface="Arial" panose="020B0604020202020204" pitchFamily="34" charset="0"/>
              </a:rPr>
              <a:t>O</a:t>
            </a:r>
            <a:r>
              <a:rPr lang="en-US" dirty="0" smtClean="0">
                <a:solidFill>
                  <a:srgbClr val="C00000"/>
                </a:solidFill>
                <a:latin typeface="Arial" panose="020B0604020202020204" pitchFamily="34" charset="0"/>
                <a:cs typeface="Arial" panose="020B0604020202020204" pitchFamily="34" charset="0"/>
              </a:rPr>
              <a:t>nline storage and processing</a:t>
            </a:r>
            <a:endParaRPr lang="en-US" dirty="0">
              <a:solidFill>
                <a:srgbClr val="C00000"/>
              </a:solidFill>
              <a:latin typeface="Arial" panose="020B0604020202020204" pitchFamily="34" charset="0"/>
              <a:cs typeface="Arial" panose="020B0604020202020204" pitchFamily="34" charset="0"/>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prstClr val="black">
                    <a:tint val="75000"/>
                  </a:prstClr>
                </a:solidFill>
              </a:rPr>
              <a:pPr/>
              <a:t>29</a:t>
            </a:fld>
            <a:endParaRPr lang="fr-BE">
              <a:solidFill>
                <a:prstClr val="black">
                  <a:tint val="75000"/>
                </a:prstClr>
              </a:solidFill>
            </a:endParaRPr>
          </a:p>
        </p:txBody>
      </p:sp>
    </p:spTree>
    <p:extLst>
      <p:ext uri="{BB962C8B-B14F-4D97-AF65-F5344CB8AC3E}">
        <p14:creationId xmlns:p14="http://schemas.microsoft.com/office/powerpoint/2010/main" val="4154305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solidFill>
                  <a:prstClr val="black">
                    <a:tint val="75000"/>
                  </a:prstClr>
                </a:solidFill>
              </a:rPr>
              <a:pPr/>
              <a:t>3</a:t>
            </a:fld>
            <a:endParaRPr lang="fr-BE">
              <a:solidFill>
                <a:prstClr val="black">
                  <a:tint val="75000"/>
                </a:prstClr>
              </a:solidFill>
            </a:endParaRPr>
          </a:p>
        </p:txBody>
      </p:sp>
      <p:sp>
        <p:nvSpPr>
          <p:cNvPr id="4" name="Parallélogramme 3"/>
          <p:cNvSpPr/>
          <p:nvPr/>
        </p:nvSpPr>
        <p:spPr>
          <a:xfrm>
            <a:off x="1835696" y="5013176"/>
            <a:ext cx="5328592" cy="1008112"/>
          </a:xfrm>
          <a:prstGeom prst="parallelogram">
            <a:avLst>
              <a:gd name="adj" fmla="val 98379"/>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Espace réservé du numéro de diapositive 1"/>
          <p:cNvSpPr txBox="1">
            <a:spLocks/>
          </p:cNvSpPr>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4668DC-857F-487D-BFFA-8C0CA5037977}" type="slidenum">
              <a:rPr lang="fr-BE" smtClean="0">
                <a:solidFill>
                  <a:prstClr val="black">
                    <a:tint val="75000"/>
                  </a:prstClr>
                </a:solidFill>
              </a:rPr>
              <a:pPr/>
              <a:t>3</a:t>
            </a:fld>
            <a:endParaRPr lang="fr-BE" dirty="0">
              <a:solidFill>
                <a:prstClr val="black">
                  <a:tint val="75000"/>
                </a:prstClr>
              </a:solidFill>
            </a:endParaRPr>
          </a:p>
        </p:txBody>
      </p:sp>
      <p:sp>
        <p:nvSpPr>
          <p:cNvPr id="6" name="Cube 5"/>
          <p:cNvSpPr/>
          <p:nvPr/>
        </p:nvSpPr>
        <p:spPr>
          <a:xfrm>
            <a:off x="1835696" y="1988840"/>
            <a:ext cx="5328592" cy="396044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7" name="Connecteur droit avec flèche 6"/>
          <p:cNvCxnSpPr/>
          <p:nvPr/>
        </p:nvCxnSpPr>
        <p:spPr>
          <a:xfrm>
            <a:off x="2123728" y="3573016"/>
            <a:ext cx="317" cy="936104"/>
          </a:xfrm>
          <a:prstGeom prst="straightConnector1">
            <a:avLst/>
          </a:prstGeom>
          <a:ln w="38100">
            <a:solidFill>
              <a:srgbClr val="00FF00"/>
            </a:solidFill>
            <a:tailEnd type="arrow"/>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907704" y="3068960"/>
            <a:ext cx="1348382" cy="369332"/>
          </a:xfrm>
          <a:prstGeom prst="rect">
            <a:avLst/>
          </a:prstGeom>
          <a:noFill/>
        </p:spPr>
        <p:txBody>
          <a:bodyPr wrap="none" rtlCol="0">
            <a:spAutoFit/>
          </a:bodyPr>
          <a:lstStyle/>
          <a:p>
            <a:r>
              <a:rPr lang="fr-FR" dirty="0" smtClean="0">
                <a:solidFill>
                  <a:srgbClr val="00FF00"/>
                </a:solidFill>
              </a:rPr>
              <a:t>E=0.5 kV/cm</a:t>
            </a:r>
            <a:endParaRPr lang="en-US" dirty="0">
              <a:solidFill>
                <a:srgbClr val="00FF00"/>
              </a:solidFill>
            </a:endParaRPr>
          </a:p>
        </p:txBody>
      </p:sp>
      <p:sp>
        <p:nvSpPr>
          <p:cNvPr id="9" name="ZoneTexte 8"/>
          <p:cNvSpPr txBox="1"/>
          <p:nvPr/>
        </p:nvSpPr>
        <p:spPr>
          <a:xfrm>
            <a:off x="1979712" y="5723964"/>
            <a:ext cx="1107996" cy="369332"/>
          </a:xfrm>
          <a:prstGeom prst="rect">
            <a:avLst/>
          </a:prstGeom>
          <a:noFill/>
        </p:spPr>
        <p:txBody>
          <a:bodyPr wrap="none" rtlCol="0">
            <a:spAutoFit/>
          </a:bodyPr>
          <a:lstStyle/>
          <a:p>
            <a:r>
              <a:rPr lang="fr-FR" b="1" dirty="0" smtClean="0">
                <a:solidFill>
                  <a:prstClr val="white"/>
                </a:solidFill>
                <a:latin typeface="Arial" panose="020B0604020202020204" pitchFamily="34" charset="0"/>
                <a:cs typeface="Arial" panose="020B0604020202020204" pitchFamily="34" charset="0"/>
              </a:rPr>
              <a:t>Cathode</a:t>
            </a:r>
            <a:endParaRPr lang="en-US" b="1" dirty="0">
              <a:solidFill>
                <a:prstClr val="white"/>
              </a:solidFill>
              <a:latin typeface="Arial" panose="020B0604020202020204" pitchFamily="34" charset="0"/>
              <a:cs typeface="Arial" panose="020B0604020202020204" pitchFamily="34" charset="0"/>
            </a:endParaRPr>
          </a:p>
        </p:txBody>
      </p:sp>
      <p:sp>
        <p:nvSpPr>
          <p:cNvPr id="10" name="ZoneTexte 9"/>
          <p:cNvSpPr txBox="1"/>
          <p:nvPr/>
        </p:nvSpPr>
        <p:spPr>
          <a:xfrm>
            <a:off x="323528" y="1556792"/>
            <a:ext cx="2160240" cy="954107"/>
          </a:xfrm>
          <a:prstGeom prst="rect">
            <a:avLst/>
          </a:prstGeom>
          <a:noFill/>
        </p:spPr>
        <p:txBody>
          <a:bodyPr wrap="square" rtlCol="0">
            <a:spAutoFit/>
          </a:bodyPr>
          <a:lstStyle/>
          <a:p>
            <a:r>
              <a:rPr lang="fr-FR" sz="1400" b="1" dirty="0" err="1" smtClean="0">
                <a:solidFill>
                  <a:prstClr val="black"/>
                </a:solidFill>
                <a:latin typeface="Arial" panose="020B0604020202020204" pitchFamily="34" charset="0"/>
                <a:cs typeface="Arial" panose="020B0604020202020204" pitchFamily="34" charset="0"/>
              </a:rPr>
              <a:t>Segmented</a:t>
            </a:r>
            <a:r>
              <a:rPr lang="fr-FR" sz="1400" b="1" dirty="0" smtClean="0">
                <a:solidFill>
                  <a:prstClr val="black"/>
                </a:solidFill>
                <a:latin typeface="Arial" panose="020B0604020202020204" pitchFamily="34" charset="0"/>
                <a:cs typeface="Arial" panose="020B0604020202020204" pitchFamily="34" charset="0"/>
              </a:rPr>
              <a:t> anode</a:t>
            </a:r>
          </a:p>
          <a:p>
            <a:r>
              <a:rPr lang="fr-FR" sz="1400" b="1" dirty="0" smtClean="0">
                <a:solidFill>
                  <a:prstClr val="black"/>
                </a:solidFill>
                <a:latin typeface="Arial" panose="020B0604020202020204" pitchFamily="34" charset="0"/>
                <a:cs typeface="Arial" panose="020B0604020202020204" pitchFamily="34" charset="0"/>
              </a:rPr>
              <a:t>In </a:t>
            </a:r>
            <a:r>
              <a:rPr lang="fr-FR" sz="1400" b="1" dirty="0" err="1" smtClean="0">
                <a:solidFill>
                  <a:prstClr val="black"/>
                </a:solidFill>
                <a:latin typeface="Arial" panose="020B0604020202020204" pitchFamily="34" charset="0"/>
                <a:cs typeface="Arial" panose="020B0604020202020204" pitchFamily="34" charset="0"/>
              </a:rPr>
              <a:t>gas</a:t>
            </a:r>
            <a:r>
              <a:rPr lang="fr-FR" sz="1400" b="1" dirty="0" smtClean="0">
                <a:solidFill>
                  <a:prstClr val="black"/>
                </a:solidFill>
                <a:latin typeface="Arial" panose="020B0604020202020204" pitchFamily="34" charset="0"/>
                <a:cs typeface="Arial" panose="020B0604020202020204" pitchFamily="34" charset="0"/>
              </a:rPr>
              <a:t> phase </a:t>
            </a:r>
            <a:r>
              <a:rPr lang="fr-FR" sz="1400" b="1" dirty="0" err="1" smtClean="0">
                <a:solidFill>
                  <a:prstClr val="black"/>
                </a:solidFill>
                <a:latin typeface="Arial" panose="020B0604020202020204" pitchFamily="34" charset="0"/>
                <a:cs typeface="Arial" panose="020B0604020202020204" pitchFamily="34" charset="0"/>
              </a:rPr>
              <a:t>with</a:t>
            </a:r>
            <a:r>
              <a:rPr lang="fr-FR" sz="1400" b="1" dirty="0" smtClean="0">
                <a:solidFill>
                  <a:prstClr val="black"/>
                </a:solidFill>
                <a:latin typeface="Arial" panose="020B0604020202020204" pitchFamily="34" charset="0"/>
                <a:cs typeface="Arial" panose="020B0604020202020204" pitchFamily="34" charset="0"/>
              </a:rPr>
              <a:t> double-phase amplification</a:t>
            </a:r>
            <a:endParaRPr lang="en-US" sz="1400" b="1" dirty="0">
              <a:solidFill>
                <a:prstClr val="black"/>
              </a:solidFill>
              <a:latin typeface="Arial" panose="020B0604020202020204" pitchFamily="34" charset="0"/>
              <a:cs typeface="Arial" panose="020B0604020202020204" pitchFamily="34" charset="0"/>
            </a:endParaRPr>
          </a:p>
        </p:txBody>
      </p:sp>
      <p:sp>
        <p:nvSpPr>
          <p:cNvPr id="11" name="Parallélogramme 10"/>
          <p:cNvSpPr/>
          <p:nvPr/>
        </p:nvSpPr>
        <p:spPr>
          <a:xfrm>
            <a:off x="1835696" y="1772816"/>
            <a:ext cx="5328592" cy="1008112"/>
          </a:xfrm>
          <a:prstGeom prst="parallelogram">
            <a:avLst>
              <a:gd name="adj" fmla="val 98379"/>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ZoneTexte 11"/>
          <p:cNvSpPr txBox="1"/>
          <p:nvPr/>
        </p:nvSpPr>
        <p:spPr>
          <a:xfrm>
            <a:off x="2771800" y="3563724"/>
            <a:ext cx="1246944" cy="369332"/>
          </a:xfrm>
          <a:prstGeom prst="rect">
            <a:avLst/>
          </a:prstGeom>
          <a:noFill/>
        </p:spPr>
        <p:txBody>
          <a:bodyPr wrap="none" rtlCol="0">
            <a:spAutoFit/>
          </a:bodyPr>
          <a:lstStyle/>
          <a:p>
            <a:r>
              <a:rPr lang="fr-FR" dirty="0" smtClean="0">
                <a:solidFill>
                  <a:prstClr val="black"/>
                </a:solidFill>
              </a:rPr>
              <a:t>LAr volume</a:t>
            </a:r>
            <a:endParaRPr lang="en-US" dirty="0">
              <a:solidFill>
                <a:prstClr val="black"/>
              </a:solidFill>
            </a:endParaRPr>
          </a:p>
        </p:txBody>
      </p:sp>
      <p:cxnSp>
        <p:nvCxnSpPr>
          <p:cNvPr id="13" name="Connecteur droit 12"/>
          <p:cNvCxnSpPr/>
          <p:nvPr/>
        </p:nvCxnSpPr>
        <p:spPr>
          <a:xfrm flipH="1">
            <a:off x="4039929" y="1772816"/>
            <a:ext cx="820103" cy="1008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a:stCxn id="11" idx="1"/>
            <a:endCxn id="11" idx="1"/>
          </p:cNvCxnSpPr>
          <p:nvPr/>
        </p:nvCxnSpPr>
        <p:spPr>
          <a:xfrm>
            <a:off x="4995877" y="177281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p:cNvCxnSpPr>
            <a:endCxn id="11" idx="2"/>
          </p:cNvCxnSpPr>
          <p:nvPr/>
        </p:nvCxnSpPr>
        <p:spPr>
          <a:xfrm>
            <a:off x="2367768" y="2204864"/>
            <a:ext cx="4300635"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4283968" y="2492896"/>
            <a:ext cx="2088232" cy="3600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flipV="1">
            <a:off x="5148064" y="2276872"/>
            <a:ext cx="360040" cy="504056"/>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3214473" y="908720"/>
            <a:ext cx="3349571" cy="1046440"/>
          </a:xfrm>
          <a:prstGeom prst="rect">
            <a:avLst/>
          </a:prstGeom>
          <a:noFill/>
        </p:spPr>
        <p:txBody>
          <a:bodyPr wrap="none" rtlCol="0">
            <a:spAutoFit/>
          </a:bodyPr>
          <a:lstStyle/>
          <a:p>
            <a:r>
              <a:rPr lang="fr-FR" sz="1600" b="1" dirty="0" smtClean="0">
                <a:solidFill>
                  <a:prstClr val="black"/>
                </a:solidFill>
                <a:latin typeface="Arial" panose="020B0604020202020204" pitchFamily="34" charset="0"/>
                <a:cs typeface="Arial" panose="020B0604020202020204" pitchFamily="34" charset="0"/>
              </a:rPr>
              <a:t>X and Y  charge collection </a:t>
            </a:r>
            <a:r>
              <a:rPr lang="fr-FR" sz="1600" b="1" dirty="0" err="1" smtClean="0">
                <a:solidFill>
                  <a:prstClr val="black"/>
                </a:solidFill>
                <a:latin typeface="Arial" panose="020B0604020202020204" pitchFamily="34" charset="0"/>
                <a:cs typeface="Arial" panose="020B0604020202020204" pitchFamily="34" charset="0"/>
              </a:rPr>
              <a:t>strips</a:t>
            </a:r>
            <a:endParaRPr lang="fr-FR" sz="1600" b="1" dirty="0" smtClean="0">
              <a:solidFill>
                <a:prstClr val="black"/>
              </a:solidFill>
              <a:latin typeface="Arial" panose="020B0604020202020204" pitchFamily="34" charset="0"/>
              <a:cs typeface="Arial" panose="020B0604020202020204" pitchFamily="34" charset="0"/>
            </a:endParaRPr>
          </a:p>
          <a:p>
            <a:r>
              <a:rPr lang="fr-FR" sz="1600" b="1" dirty="0" smtClean="0">
                <a:solidFill>
                  <a:prstClr val="black"/>
                </a:solidFill>
                <a:latin typeface="Arial" panose="020B0604020202020204" pitchFamily="34" charset="0"/>
                <a:cs typeface="Arial" panose="020B0604020202020204" pitchFamily="34" charset="0"/>
              </a:rPr>
              <a:t>3.125 mm pitch, 3 m long</a:t>
            </a:r>
          </a:p>
          <a:p>
            <a:pPr marL="285750" indent="-285750">
              <a:buFont typeface="Wingdings"/>
              <a:buChar char="à"/>
            </a:pPr>
            <a:r>
              <a:rPr lang="fr-FR" sz="1600" b="1" dirty="0" smtClean="0">
                <a:solidFill>
                  <a:prstClr val="black"/>
                </a:solidFill>
                <a:latin typeface="Arial" panose="020B0604020202020204" pitchFamily="34" charset="0"/>
                <a:cs typeface="Arial" panose="020B0604020202020204" pitchFamily="34" charset="0"/>
              </a:rPr>
              <a:t>7680 </a:t>
            </a:r>
            <a:r>
              <a:rPr lang="fr-FR" sz="1600" b="1" dirty="0" err="1" smtClean="0">
                <a:solidFill>
                  <a:prstClr val="black"/>
                </a:solidFill>
                <a:latin typeface="Arial" panose="020B0604020202020204" pitchFamily="34" charset="0"/>
                <a:cs typeface="Arial" panose="020B0604020202020204" pitchFamily="34" charset="0"/>
              </a:rPr>
              <a:t>readout</a:t>
            </a:r>
            <a:r>
              <a:rPr lang="fr-FR" sz="1600" b="1" dirty="0" smtClean="0">
                <a:solidFill>
                  <a:prstClr val="black"/>
                </a:solidFill>
                <a:latin typeface="Arial" panose="020B0604020202020204" pitchFamily="34" charset="0"/>
                <a:cs typeface="Arial" panose="020B0604020202020204" pitchFamily="34" charset="0"/>
              </a:rPr>
              <a:t> </a:t>
            </a:r>
            <a:r>
              <a:rPr lang="fr-FR" sz="1600" b="1" dirty="0" err="1" smtClean="0">
                <a:solidFill>
                  <a:prstClr val="black"/>
                </a:solidFill>
                <a:latin typeface="Arial" panose="020B0604020202020204" pitchFamily="34" charset="0"/>
                <a:cs typeface="Arial" panose="020B0604020202020204" pitchFamily="34" charset="0"/>
              </a:rPr>
              <a:t>channels</a:t>
            </a:r>
            <a:endParaRPr lang="fr-FR" sz="1600" b="1" dirty="0" smtClean="0">
              <a:solidFill>
                <a:prstClr val="black"/>
              </a:solidFill>
              <a:latin typeface="Arial" panose="020B0604020202020204" pitchFamily="34" charset="0"/>
              <a:cs typeface="Arial" panose="020B0604020202020204" pitchFamily="34" charset="0"/>
            </a:endParaRPr>
          </a:p>
          <a:p>
            <a:pPr marL="285750" indent="-285750">
              <a:buFont typeface="Wingdings"/>
              <a:buChar char="à"/>
            </a:pPr>
            <a:endParaRPr lang="fr-FR" sz="1400" b="1" dirty="0" smtClean="0">
              <a:solidFill>
                <a:prstClr val="black"/>
              </a:solidFill>
            </a:endParaRPr>
          </a:p>
        </p:txBody>
      </p:sp>
      <p:cxnSp>
        <p:nvCxnSpPr>
          <p:cNvPr id="19" name="Connecteur droit 18"/>
          <p:cNvCxnSpPr/>
          <p:nvPr/>
        </p:nvCxnSpPr>
        <p:spPr>
          <a:xfrm flipH="1">
            <a:off x="4427984" y="4222070"/>
            <a:ext cx="7920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flipH="1">
            <a:off x="3923928" y="4221088"/>
            <a:ext cx="504056" cy="1753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H="1" flipV="1">
            <a:off x="3419872" y="4221088"/>
            <a:ext cx="504056" cy="1616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flipH="1">
            <a:off x="3275856" y="4398888"/>
            <a:ext cx="69206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flipH="1" flipV="1">
            <a:off x="3707904" y="3987388"/>
            <a:ext cx="504056" cy="1616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flipH="1" flipV="1">
            <a:off x="3851920" y="3861048"/>
            <a:ext cx="376879"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Flèche droite 24"/>
          <p:cNvSpPr/>
          <p:nvPr/>
        </p:nvSpPr>
        <p:spPr>
          <a:xfrm rot="16200000">
            <a:off x="4076991" y="3491962"/>
            <a:ext cx="629979" cy="216024"/>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ZoneTexte 25"/>
          <p:cNvSpPr txBox="1"/>
          <p:nvPr/>
        </p:nvSpPr>
        <p:spPr>
          <a:xfrm>
            <a:off x="179512" y="260648"/>
            <a:ext cx="3608680" cy="646331"/>
          </a:xfrm>
          <a:prstGeom prst="rect">
            <a:avLst/>
          </a:prstGeom>
          <a:noFill/>
        </p:spPr>
        <p:txBody>
          <a:bodyPr wrap="none" rtlCol="0">
            <a:spAutoFit/>
          </a:bodyPr>
          <a:lstStyle/>
          <a:p>
            <a:r>
              <a:rPr lang="fr-FR" b="1" dirty="0" smtClean="0">
                <a:solidFill>
                  <a:srgbClr val="C00000"/>
                </a:solidFill>
                <a:latin typeface="Arial" panose="020B0604020202020204" pitchFamily="34" charset="0"/>
                <a:cs typeface="Arial" panose="020B0604020202020204" pitchFamily="34" charset="0"/>
              </a:rPr>
              <a:t>Double phase </a:t>
            </a:r>
            <a:r>
              <a:rPr lang="fr-FR" b="1" dirty="0" err="1" smtClean="0">
                <a:solidFill>
                  <a:srgbClr val="C00000"/>
                </a:solidFill>
                <a:latin typeface="Arial" panose="020B0604020202020204" pitchFamily="34" charset="0"/>
                <a:cs typeface="Arial" panose="020B0604020202020204" pitchFamily="34" charset="0"/>
              </a:rPr>
              <a:t>liquid</a:t>
            </a:r>
            <a:r>
              <a:rPr lang="fr-FR" b="1" dirty="0" smtClean="0">
                <a:solidFill>
                  <a:srgbClr val="C00000"/>
                </a:solidFill>
                <a:latin typeface="Arial" panose="020B0604020202020204" pitchFamily="34" charset="0"/>
                <a:cs typeface="Arial" panose="020B0604020202020204" pitchFamily="34" charset="0"/>
              </a:rPr>
              <a:t> argon TPC</a:t>
            </a:r>
          </a:p>
          <a:p>
            <a:r>
              <a:rPr lang="fr-FR" b="1" dirty="0" smtClean="0">
                <a:solidFill>
                  <a:srgbClr val="C00000"/>
                </a:solidFill>
                <a:latin typeface="Arial" panose="020B0604020202020204" pitchFamily="34" charset="0"/>
                <a:cs typeface="Arial" panose="020B0604020202020204" pitchFamily="34" charset="0"/>
              </a:rPr>
              <a:t>6x6x6 m3 active volume</a:t>
            </a:r>
            <a:endParaRPr lang="en-US" b="1" dirty="0">
              <a:solidFill>
                <a:srgbClr val="C00000"/>
              </a:solidFill>
              <a:latin typeface="Arial" panose="020B0604020202020204" pitchFamily="34" charset="0"/>
              <a:cs typeface="Arial" panose="020B0604020202020204" pitchFamily="34" charset="0"/>
            </a:endParaRPr>
          </a:p>
        </p:txBody>
      </p:sp>
      <p:cxnSp>
        <p:nvCxnSpPr>
          <p:cNvPr id="27" name="Connecteur droit avec flèche 26"/>
          <p:cNvCxnSpPr/>
          <p:nvPr/>
        </p:nvCxnSpPr>
        <p:spPr>
          <a:xfrm>
            <a:off x="1763688" y="2973145"/>
            <a:ext cx="0" cy="2976135"/>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4468197" y="3429000"/>
            <a:ext cx="607859" cy="369332"/>
          </a:xfrm>
          <a:prstGeom prst="rect">
            <a:avLst/>
          </a:prstGeom>
          <a:noFill/>
        </p:spPr>
        <p:txBody>
          <a:bodyPr wrap="none" rtlCol="0">
            <a:spAutoFit/>
          </a:bodyPr>
          <a:lstStyle/>
          <a:p>
            <a:r>
              <a:rPr lang="fr-FR" dirty="0" smtClean="0">
                <a:solidFill>
                  <a:prstClr val="black"/>
                </a:solidFill>
              </a:rPr>
              <a:t>Drift</a:t>
            </a:r>
            <a:endParaRPr lang="en-US" dirty="0">
              <a:solidFill>
                <a:prstClr val="black"/>
              </a:solidFill>
            </a:endParaRPr>
          </a:p>
        </p:txBody>
      </p:sp>
      <p:sp>
        <p:nvSpPr>
          <p:cNvPr id="29" name="ZoneTexte 28"/>
          <p:cNvSpPr txBox="1"/>
          <p:nvPr/>
        </p:nvSpPr>
        <p:spPr>
          <a:xfrm>
            <a:off x="-36512" y="3284984"/>
            <a:ext cx="2035994" cy="1815882"/>
          </a:xfrm>
          <a:prstGeom prst="rect">
            <a:avLst/>
          </a:prstGeom>
          <a:noFill/>
        </p:spPr>
        <p:txBody>
          <a:bodyPr wrap="square" rtlCol="0">
            <a:spAutoFit/>
          </a:bodyPr>
          <a:lstStyle/>
          <a:p>
            <a:r>
              <a:rPr lang="fr-FR" sz="1600" b="1" dirty="0" smtClean="0">
                <a:solidFill>
                  <a:prstClr val="black"/>
                </a:solidFill>
                <a:latin typeface="Arial" panose="020B0604020202020204" pitchFamily="34" charset="0"/>
                <a:cs typeface="Arial" panose="020B0604020202020204" pitchFamily="34" charset="0"/>
              </a:rPr>
              <a:t>Drift </a:t>
            </a:r>
            <a:r>
              <a:rPr lang="fr-FR" sz="1600" b="1" dirty="0" err="1" smtClean="0">
                <a:solidFill>
                  <a:prstClr val="black"/>
                </a:solidFill>
                <a:latin typeface="Arial" panose="020B0604020202020204" pitchFamily="34" charset="0"/>
                <a:cs typeface="Arial" panose="020B0604020202020204" pitchFamily="34" charset="0"/>
              </a:rPr>
              <a:t>coordinate</a:t>
            </a:r>
            <a:r>
              <a:rPr lang="fr-FR" sz="1600" b="1" dirty="0" smtClean="0">
                <a:solidFill>
                  <a:prstClr val="black"/>
                </a:solidFill>
                <a:latin typeface="Arial" panose="020B0604020202020204" pitchFamily="34" charset="0"/>
                <a:cs typeface="Arial" panose="020B0604020202020204" pitchFamily="34" charset="0"/>
              </a:rPr>
              <a:t> </a:t>
            </a:r>
          </a:p>
          <a:p>
            <a:r>
              <a:rPr lang="fr-FR" sz="1600" b="1" dirty="0">
                <a:solidFill>
                  <a:prstClr val="black"/>
                </a:solidFill>
                <a:latin typeface="Arial" panose="020B0604020202020204" pitchFamily="34" charset="0"/>
                <a:cs typeface="Arial" panose="020B0604020202020204" pitchFamily="34" charset="0"/>
              </a:rPr>
              <a:t>6</a:t>
            </a:r>
            <a:r>
              <a:rPr lang="fr-FR" sz="1600" b="1" dirty="0" smtClean="0">
                <a:solidFill>
                  <a:prstClr val="black"/>
                </a:solidFill>
                <a:latin typeface="Arial" panose="020B0604020202020204" pitchFamily="34" charset="0"/>
                <a:cs typeface="Arial" panose="020B0604020202020204" pitchFamily="34" charset="0"/>
              </a:rPr>
              <a:t> m = 4 ms</a:t>
            </a:r>
          </a:p>
          <a:p>
            <a:r>
              <a:rPr lang="fr-FR" sz="1600" b="1" dirty="0" err="1" smtClean="0">
                <a:solidFill>
                  <a:prstClr val="black"/>
                </a:solidFill>
                <a:latin typeface="Arial" panose="020B0604020202020204" pitchFamily="34" charset="0"/>
                <a:cs typeface="Arial" panose="020B0604020202020204" pitchFamily="34" charset="0"/>
              </a:rPr>
              <a:t>sampling</a:t>
            </a:r>
            <a:r>
              <a:rPr lang="fr-FR" sz="1600" b="1" dirty="0" smtClean="0">
                <a:solidFill>
                  <a:prstClr val="black"/>
                </a:solidFill>
                <a:latin typeface="Arial" panose="020B0604020202020204" pitchFamily="34" charset="0"/>
                <a:cs typeface="Arial" panose="020B0604020202020204" pitchFamily="34" charset="0"/>
              </a:rPr>
              <a:t> 2.5 MHz</a:t>
            </a:r>
          </a:p>
          <a:p>
            <a:r>
              <a:rPr lang="fr-FR" sz="1600" b="1" dirty="0" smtClean="0">
                <a:solidFill>
                  <a:prstClr val="black"/>
                </a:solidFill>
                <a:latin typeface="Arial" panose="020B0604020202020204" pitchFamily="34" charset="0"/>
                <a:cs typeface="Arial" panose="020B0604020202020204" pitchFamily="34" charset="0"/>
              </a:rPr>
              <a:t>(400 ns), 12 bits</a:t>
            </a:r>
          </a:p>
          <a:p>
            <a:endParaRPr lang="fr-FR" sz="1600" b="1" dirty="0" smtClean="0">
              <a:solidFill>
                <a:prstClr val="black"/>
              </a:solidFill>
              <a:latin typeface="Arial" panose="020B0604020202020204" pitchFamily="34" charset="0"/>
              <a:cs typeface="Arial" panose="020B0604020202020204" pitchFamily="34" charset="0"/>
            </a:endParaRPr>
          </a:p>
          <a:p>
            <a:pPr marL="285750" indent="-285750">
              <a:buFont typeface="Wingdings"/>
              <a:buChar char="à"/>
            </a:pPr>
            <a:r>
              <a:rPr lang="fr-FR" sz="1600" b="1" dirty="0" smtClean="0">
                <a:solidFill>
                  <a:prstClr val="black"/>
                </a:solidFill>
                <a:latin typeface="Arial" panose="020B0604020202020204" pitchFamily="34" charset="0"/>
                <a:cs typeface="Arial" panose="020B0604020202020204" pitchFamily="34" charset="0"/>
                <a:sym typeface="Wingdings" panose="05000000000000000000" pitchFamily="2" charset="2"/>
              </a:rPr>
              <a:t>10000 </a:t>
            </a:r>
            <a:r>
              <a:rPr lang="fr-FR" sz="1600" b="1" dirty="0" err="1" smtClean="0">
                <a:solidFill>
                  <a:prstClr val="black"/>
                </a:solidFill>
                <a:latin typeface="Arial" panose="020B0604020202020204" pitchFamily="34" charset="0"/>
                <a:cs typeface="Arial" panose="020B0604020202020204" pitchFamily="34" charset="0"/>
                <a:sym typeface="Wingdings" panose="05000000000000000000" pitchFamily="2" charset="2"/>
              </a:rPr>
              <a:t>samples</a:t>
            </a:r>
            <a:endParaRPr lang="fr-FR" sz="1600" b="1" dirty="0" smtClean="0">
              <a:solidFill>
                <a:prstClr val="black"/>
              </a:solidFill>
              <a:latin typeface="Arial" panose="020B0604020202020204" pitchFamily="34" charset="0"/>
              <a:cs typeface="Arial" panose="020B0604020202020204" pitchFamily="34" charset="0"/>
              <a:sym typeface="Wingdings" panose="05000000000000000000" pitchFamily="2" charset="2"/>
            </a:endParaRPr>
          </a:p>
          <a:p>
            <a:r>
              <a:rPr lang="fr-FR" sz="1600" b="1" dirty="0">
                <a:solidFill>
                  <a:prstClr val="black"/>
                </a:solidFill>
                <a:latin typeface="Arial" panose="020B0604020202020204" pitchFamily="34" charset="0"/>
                <a:cs typeface="Arial" panose="020B0604020202020204" pitchFamily="34" charset="0"/>
                <a:sym typeface="Wingdings" panose="05000000000000000000" pitchFamily="2" charset="2"/>
              </a:rPr>
              <a:t>p</a:t>
            </a:r>
            <a:r>
              <a:rPr lang="fr-FR" sz="1600" b="1" dirty="0" smtClean="0">
                <a:solidFill>
                  <a:prstClr val="black"/>
                </a:solidFill>
                <a:latin typeface="Arial" panose="020B0604020202020204" pitchFamily="34" charset="0"/>
                <a:cs typeface="Arial" panose="020B0604020202020204" pitchFamily="34" charset="0"/>
                <a:sym typeface="Wingdings" panose="05000000000000000000" pitchFamily="2" charset="2"/>
              </a:rPr>
              <a:t>er drift </a:t>
            </a:r>
            <a:r>
              <a:rPr lang="fr-FR" sz="1600" b="1" dirty="0" err="1" smtClean="0">
                <a:solidFill>
                  <a:prstClr val="black"/>
                </a:solidFill>
                <a:latin typeface="Arial" panose="020B0604020202020204" pitchFamily="34" charset="0"/>
                <a:cs typeface="Arial" panose="020B0604020202020204" pitchFamily="34" charset="0"/>
                <a:sym typeface="Wingdings" panose="05000000000000000000" pitchFamily="2" charset="2"/>
              </a:rPr>
              <a:t>window</a:t>
            </a:r>
            <a:endParaRPr lang="fr-FR" sz="1600" b="1" dirty="0">
              <a:solidFill>
                <a:prstClr val="black"/>
              </a:solidFill>
              <a:latin typeface="Arial" panose="020B0604020202020204" pitchFamily="34" charset="0"/>
              <a:cs typeface="Arial" panose="020B0604020202020204" pitchFamily="34" charset="0"/>
            </a:endParaRPr>
          </a:p>
        </p:txBody>
      </p:sp>
      <p:cxnSp>
        <p:nvCxnSpPr>
          <p:cNvPr id="30" name="Connecteur droit avec flèche 29"/>
          <p:cNvCxnSpPr/>
          <p:nvPr/>
        </p:nvCxnSpPr>
        <p:spPr>
          <a:xfrm flipH="1">
            <a:off x="1835696" y="5661248"/>
            <a:ext cx="4320480" cy="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419872" y="5589240"/>
            <a:ext cx="4572000" cy="369332"/>
          </a:xfrm>
          <a:prstGeom prst="rect">
            <a:avLst/>
          </a:prstGeom>
        </p:spPr>
        <p:txBody>
          <a:bodyPr>
            <a:spAutoFit/>
          </a:bodyPr>
          <a:lstStyle/>
          <a:p>
            <a:r>
              <a:rPr lang="fr-FR" b="1" dirty="0" smtClean="0">
                <a:solidFill>
                  <a:prstClr val="black"/>
                </a:solidFill>
              </a:rPr>
              <a:t>6 </a:t>
            </a:r>
            <a:r>
              <a:rPr lang="fr-FR" b="1" dirty="0">
                <a:solidFill>
                  <a:prstClr val="black"/>
                </a:solidFill>
              </a:rPr>
              <a:t>m </a:t>
            </a:r>
            <a:endParaRPr lang="en-US" dirty="0">
              <a:solidFill>
                <a:prstClr val="black"/>
              </a:solidFill>
            </a:endParaRPr>
          </a:p>
        </p:txBody>
      </p:sp>
      <p:cxnSp>
        <p:nvCxnSpPr>
          <p:cNvPr id="32" name="Connecteur droit avec flèche 31"/>
          <p:cNvCxnSpPr/>
          <p:nvPr/>
        </p:nvCxnSpPr>
        <p:spPr>
          <a:xfrm flipH="1">
            <a:off x="6372200" y="5085184"/>
            <a:ext cx="1008112" cy="108012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6912768" y="5579948"/>
            <a:ext cx="4572000" cy="369332"/>
          </a:xfrm>
          <a:prstGeom prst="rect">
            <a:avLst/>
          </a:prstGeom>
        </p:spPr>
        <p:txBody>
          <a:bodyPr>
            <a:spAutoFit/>
          </a:bodyPr>
          <a:lstStyle/>
          <a:p>
            <a:r>
              <a:rPr lang="fr-FR" b="1" dirty="0" smtClean="0">
                <a:solidFill>
                  <a:prstClr val="black"/>
                </a:solidFill>
              </a:rPr>
              <a:t>6 </a:t>
            </a:r>
            <a:r>
              <a:rPr lang="fr-FR" b="1" dirty="0">
                <a:solidFill>
                  <a:prstClr val="black"/>
                </a:solidFill>
              </a:rPr>
              <a:t>m </a:t>
            </a:r>
            <a:endParaRPr lang="en-US" dirty="0">
              <a:solidFill>
                <a:prstClr val="black"/>
              </a:solidFill>
            </a:endParaRPr>
          </a:p>
        </p:txBody>
      </p:sp>
      <p:sp>
        <p:nvSpPr>
          <p:cNvPr id="34" name="Rectangle 33"/>
          <p:cNvSpPr/>
          <p:nvPr/>
        </p:nvSpPr>
        <p:spPr>
          <a:xfrm>
            <a:off x="4536504" y="2204864"/>
            <a:ext cx="4572000" cy="369332"/>
          </a:xfrm>
          <a:prstGeom prst="rect">
            <a:avLst/>
          </a:prstGeom>
        </p:spPr>
        <p:txBody>
          <a:bodyPr>
            <a:spAutoFit/>
          </a:bodyPr>
          <a:lstStyle/>
          <a:p>
            <a:r>
              <a:rPr lang="fr-FR" b="1" dirty="0">
                <a:solidFill>
                  <a:srgbClr val="FFC000"/>
                </a:solidFill>
              </a:rPr>
              <a:t>3</a:t>
            </a:r>
            <a:r>
              <a:rPr lang="fr-FR" b="1" dirty="0" smtClean="0">
                <a:solidFill>
                  <a:srgbClr val="FFC000"/>
                </a:solidFill>
              </a:rPr>
              <a:t> </a:t>
            </a:r>
            <a:r>
              <a:rPr lang="fr-FR" b="1" dirty="0">
                <a:solidFill>
                  <a:srgbClr val="FFC000"/>
                </a:solidFill>
              </a:rPr>
              <a:t>m </a:t>
            </a:r>
            <a:endParaRPr lang="en-US" dirty="0">
              <a:solidFill>
                <a:srgbClr val="FFC000"/>
              </a:solidFill>
            </a:endParaRPr>
          </a:p>
        </p:txBody>
      </p:sp>
      <p:cxnSp>
        <p:nvCxnSpPr>
          <p:cNvPr id="35" name="Connecteur droit avec flèche 34"/>
          <p:cNvCxnSpPr/>
          <p:nvPr/>
        </p:nvCxnSpPr>
        <p:spPr>
          <a:xfrm flipH="1">
            <a:off x="4018744" y="4365104"/>
            <a:ext cx="337232" cy="1800200"/>
          </a:xfrm>
          <a:prstGeom prst="straightConnector1">
            <a:avLst/>
          </a:prstGeom>
          <a:ln w="3810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4211960" y="4870901"/>
            <a:ext cx="1027397" cy="523220"/>
          </a:xfrm>
          <a:prstGeom prst="rect">
            <a:avLst/>
          </a:prstGeom>
          <a:noFill/>
        </p:spPr>
        <p:txBody>
          <a:bodyPr wrap="none" rtlCol="0">
            <a:spAutoFit/>
          </a:bodyPr>
          <a:lstStyle/>
          <a:p>
            <a:r>
              <a:rPr lang="fr-FR" sz="1400" dirty="0" smtClean="0">
                <a:solidFill>
                  <a:prstClr val="black"/>
                </a:solidFill>
              </a:rPr>
              <a:t>Prompt UV </a:t>
            </a:r>
          </a:p>
          <a:p>
            <a:r>
              <a:rPr lang="fr-FR" sz="1400" dirty="0" smtClean="0">
                <a:solidFill>
                  <a:prstClr val="black"/>
                </a:solidFill>
              </a:rPr>
              <a:t>light</a:t>
            </a:r>
            <a:endParaRPr lang="en-US" sz="1400" dirty="0">
              <a:solidFill>
                <a:prstClr val="black"/>
              </a:solidFill>
            </a:endParaRPr>
          </a:p>
        </p:txBody>
      </p:sp>
      <p:sp>
        <p:nvSpPr>
          <p:cNvPr id="37" name="ZoneTexte 36"/>
          <p:cNvSpPr txBox="1"/>
          <p:nvPr/>
        </p:nvSpPr>
        <p:spPr>
          <a:xfrm>
            <a:off x="4464496" y="4232121"/>
            <a:ext cx="2123728" cy="276999"/>
          </a:xfrm>
          <a:prstGeom prst="rect">
            <a:avLst/>
          </a:prstGeom>
          <a:noFill/>
        </p:spPr>
        <p:txBody>
          <a:bodyPr wrap="square" rtlCol="0">
            <a:spAutoFit/>
          </a:bodyPr>
          <a:lstStyle/>
          <a:p>
            <a:r>
              <a:rPr lang="fr-FR" sz="1200" dirty="0" err="1" smtClean="0">
                <a:solidFill>
                  <a:prstClr val="black"/>
                </a:solidFill>
              </a:rPr>
              <a:t>dE</a:t>
            </a:r>
            <a:r>
              <a:rPr lang="fr-FR" sz="1200" dirty="0" smtClean="0">
                <a:solidFill>
                  <a:prstClr val="black"/>
                </a:solidFill>
              </a:rPr>
              <a:t>/dx </a:t>
            </a:r>
            <a:r>
              <a:rPr lang="fr-FR" sz="1200" dirty="0" smtClean="0">
                <a:solidFill>
                  <a:prstClr val="black"/>
                </a:solidFill>
                <a:sym typeface="Wingdings" panose="05000000000000000000" pitchFamily="2" charset="2"/>
              </a:rPr>
              <a:t> </a:t>
            </a:r>
            <a:r>
              <a:rPr lang="fr-FR" sz="1200" dirty="0" err="1" smtClean="0">
                <a:solidFill>
                  <a:prstClr val="black"/>
                </a:solidFill>
                <a:sym typeface="Wingdings" panose="05000000000000000000" pitchFamily="2" charset="2"/>
              </a:rPr>
              <a:t>ionization</a:t>
            </a:r>
            <a:endParaRPr lang="en-US" sz="1200" dirty="0">
              <a:solidFill>
                <a:prstClr val="black"/>
              </a:solidFill>
            </a:endParaRPr>
          </a:p>
        </p:txBody>
      </p:sp>
      <p:sp>
        <p:nvSpPr>
          <p:cNvPr id="38" name="Larme 37"/>
          <p:cNvSpPr/>
          <p:nvPr/>
        </p:nvSpPr>
        <p:spPr>
          <a:xfrm rot="8055015">
            <a:off x="3771608" y="6154608"/>
            <a:ext cx="180177" cy="227473"/>
          </a:xfrm>
          <a:prstGeom prst="teardrop">
            <a:avLst>
              <a:gd name="adj" fmla="val 13487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Larme 38"/>
          <p:cNvSpPr/>
          <p:nvPr/>
        </p:nvSpPr>
        <p:spPr>
          <a:xfrm rot="8055015">
            <a:off x="4532784" y="6144003"/>
            <a:ext cx="180177" cy="227473"/>
          </a:xfrm>
          <a:prstGeom prst="teardrop">
            <a:avLst>
              <a:gd name="adj" fmla="val 13487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Larme 39"/>
          <p:cNvSpPr/>
          <p:nvPr/>
        </p:nvSpPr>
        <p:spPr>
          <a:xfrm rot="8055015">
            <a:off x="5181131" y="6144003"/>
            <a:ext cx="180177" cy="227473"/>
          </a:xfrm>
          <a:prstGeom prst="teardrop">
            <a:avLst>
              <a:gd name="adj" fmla="val 13487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Larme 40"/>
          <p:cNvSpPr/>
          <p:nvPr/>
        </p:nvSpPr>
        <p:spPr>
          <a:xfrm rot="8055015">
            <a:off x="5829108" y="6144334"/>
            <a:ext cx="180177" cy="227473"/>
          </a:xfrm>
          <a:prstGeom prst="teardrop">
            <a:avLst>
              <a:gd name="adj" fmla="val 13487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Larme 41"/>
          <p:cNvSpPr/>
          <p:nvPr/>
        </p:nvSpPr>
        <p:spPr>
          <a:xfrm rot="8055015">
            <a:off x="2969426" y="6144003"/>
            <a:ext cx="180177" cy="227473"/>
          </a:xfrm>
          <a:prstGeom prst="teardrop">
            <a:avLst>
              <a:gd name="adj" fmla="val 13487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Larme 42"/>
          <p:cNvSpPr/>
          <p:nvPr/>
        </p:nvSpPr>
        <p:spPr>
          <a:xfrm rot="8055015">
            <a:off x="2249981" y="6123455"/>
            <a:ext cx="180177" cy="227473"/>
          </a:xfrm>
          <a:prstGeom prst="teardrop">
            <a:avLst>
              <a:gd name="adj" fmla="val 13487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ZoneTexte 43"/>
          <p:cNvSpPr txBox="1"/>
          <p:nvPr/>
        </p:nvSpPr>
        <p:spPr>
          <a:xfrm>
            <a:off x="3707904" y="6381087"/>
            <a:ext cx="1596912" cy="307777"/>
          </a:xfrm>
          <a:prstGeom prst="rect">
            <a:avLst/>
          </a:prstGeom>
          <a:noFill/>
        </p:spPr>
        <p:txBody>
          <a:bodyPr wrap="none" rtlCol="0">
            <a:spAutoFit/>
          </a:bodyPr>
          <a:lstStyle/>
          <a:p>
            <a:r>
              <a:rPr lang="fr-FR" sz="1400" b="1" dirty="0" err="1" smtClean="0">
                <a:solidFill>
                  <a:prstClr val="black"/>
                </a:solidFill>
                <a:latin typeface="Arial" panose="020B0604020202020204" pitchFamily="34" charset="0"/>
                <a:cs typeface="Arial" panose="020B0604020202020204" pitchFamily="34" charset="0"/>
              </a:rPr>
              <a:t>Photomultipliers</a:t>
            </a:r>
            <a:endParaRPr lang="en-US" sz="1400" b="1" dirty="0">
              <a:solidFill>
                <a:prstClr val="black"/>
              </a:solidFill>
              <a:latin typeface="Arial" panose="020B0604020202020204" pitchFamily="34" charset="0"/>
              <a:cs typeface="Arial" panose="020B0604020202020204" pitchFamily="34" charset="0"/>
            </a:endParaRPr>
          </a:p>
        </p:txBody>
      </p:sp>
      <p:sp>
        <p:nvSpPr>
          <p:cNvPr id="45" name="Rectangle 44"/>
          <p:cNvSpPr/>
          <p:nvPr/>
        </p:nvSpPr>
        <p:spPr>
          <a:xfrm>
            <a:off x="4499992" y="188640"/>
            <a:ext cx="4353689" cy="584775"/>
          </a:xfrm>
          <a:prstGeom prst="rect">
            <a:avLst/>
          </a:prstGeom>
        </p:spPr>
        <p:txBody>
          <a:bodyPr wrap="square">
            <a:spAutoFit/>
          </a:bodyPr>
          <a:lstStyle/>
          <a:p>
            <a:pPr marL="285750" indent="-285750">
              <a:buFont typeface="Wingdings"/>
              <a:buChar char="à"/>
            </a:pPr>
            <a:r>
              <a:rPr lang="fr-FR" sz="1600" b="1" dirty="0" smtClean="0">
                <a:solidFill>
                  <a:prstClr val="black"/>
                </a:solidFill>
                <a:latin typeface="Arial" panose="020B0604020202020204" pitchFamily="34" charset="0"/>
                <a:cs typeface="Arial" panose="020B0604020202020204" pitchFamily="34" charset="0"/>
              </a:rPr>
              <a:t>Event </a:t>
            </a:r>
            <a:r>
              <a:rPr lang="fr-FR" sz="1600" b="1" dirty="0">
                <a:solidFill>
                  <a:prstClr val="black"/>
                </a:solidFill>
                <a:latin typeface="Arial" panose="020B0604020202020204" pitchFamily="34" charset="0"/>
                <a:cs typeface="Arial" panose="020B0604020202020204" pitchFamily="34" charset="0"/>
              </a:rPr>
              <a:t>size: drift </a:t>
            </a:r>
            <a:r>
              <a:rPr lang="fr-FR" sz="1600" b="1" dirty="0" err="1">
                <a:solidFill>
                  <a:prstClr val="black"/>
                </a:solidFill>
                <a:latin typeface="Arial" panose="020B0604020202020204" pitchFamily="34" charset="0"/>
                <a:cs typeface="Arial" panose="020B0604020202020204" pitchFamily="34" charset="0"/>
              </a:rPr>
              <a:t>window</a:t>
            </a:r>
            <a:r>
              <a:rPr lang="fr-FR" sz="1600" b="1" dirty="0">
                <a:solidFill>
                  <a:prstClr val="black"/>
                </a:solidFill>
                <a:latin typeface="Arial" panose="020B0604020202020204" pitchFamily="34" charset="0"/>
                <a:cs typeface="Arial" panose="020B0604020202020204" pitchFamily="34" charset="0"/>
              </a:rPr>
              <a:t> of </a:t>
            </a:r>
            <a:endParaRPr lang="fr-FR" sz="1600" b="1" dirty="0" smtClean="0">
              <a:solidFill>
                <a:prstClr val="black"/>
              </a:solidFill>
              <a:latin typeface="Arial" panose="020B0604020202020204" pitchFamily="34" charset="0"/>
              <a:cs typeface="Arial" panose="020B0604020202020204" pitchFamily="34" charset="0"/>
            </a:endParaRPr>
          </a:p>
          <a:p>
            <a:r>
              <a:rPr lang="fr-FR" sz="1600" b="1" dirty="0" smtClean="0">
                <a:solidFill>
                  <a:prstClr val="black"/>
                </a:solidFill>
                <a:latin typeface="Arial" panose="020B0604020202020204" pitchFamily="34" charset="0"/>
                <a:cs typeface="Arial" panose="020B0604020202020204" pitchFamily="34" charset="0"/>
              </a:rPr>
              <a:t>7680 </a:t>
            </a:r>
            <a:r>
              <a:rPr lang="fr-FR" sz="1600" b="1" dirty="0" err="1">
                <a:solidFill>
                  <a:prstClr val="black"/>
                </a:solidFill>
                <a:latin typeface="Arial" panose="020B0604020202020204" pitchFamily="34" charset="0"/>
                <a:cs typeface="Arial" panose="020B0604020202020204" pitchFamily="34" charset="0"/>
              </a:rPr>
              <a:t>channels</a:t>
            </a:r>
            <a:r>
              <a:rPr lang="fr-FR" sz="1600" b="1" dirty="0">
                <a:solidFill>
                  <a:prstClr val="black"/>
                </a:solidFill>
                <a:latin typeface="Arial" panose="020B0604020202020204" pitchFamily="34" charset="0"/>
                <a:cs typeface="Arial" panose="020B0604020202020204" pitchFamily="34" charset="0"/>
              </a:rPr>
              <a:t> x 10000 </a:t>
            </a:r>
            <a:r>
              <a:rPr lang="fr-FR" sz="1600" b="1" dirty="0" err="1" smtClean="0">
                <a:solidFill>
                  <a:prstClr val="black"/>
                </a:solidFill>
                <a:latin typeface="Arial" panose="020B0604020202020204" pitchFamily="34" charset="0"/>
                <a:cs typeface="Arial" panose="020B0604020202020204" pitchFamily="34" charset="0"/>
              </a:rPr>
              <a:t>samples</a:t>
            </a:r>
            <a:r>
              <a:rPr lang="fr-FR" sz="1600" b="1" dirty="0" smtClean="0">
                <a:solidFill>
                  <a:prstClr val="black"/>
                </a:solidFill>
                <a:latin typeface="Arial" panose="020B0604020202020204" pitchFamily="34" charset="0"/>
                <a:cs typeface="Arial" panose="020B0604020202020204" pitchFamily="34" charset="0"/>
              </a:rPr>
              <a:t> = </a:t>
            </a:r>
            <a:r>
              <a:rPr lang="fr-FR" sz="1600" b="1" dirty="0">
                <a:solidFill>
                  <a:prstClr val="black"/>
                </a:solidFill>
                <a:latin typeface="Arial" panose="020B0604020202020204" pitchFamily="34" charset="0"/>
                <a:cs typeface="Arial" panose="020B0604020202020204" pitchFamily="34" charset="0"/>
              </a:rPr>
              <a:t>146.8 MB</a:t>
            </a:r>
            <a:endParaRPr lang="en-US" sz="1600" b="1" dirty="0">
              <a:solidFill>
                <a:prstClr val="black"/>
              </a:solidFill>
              <a:latin typeface="Arial" panose="020B0604020202020204" pitchFamily="34" charset="0"/>
              <a:cs typeface="Arial" panose="020B0604020202020204" pitchFamily="34" charset="0"/>
            </a:endParaRPr>
          </a:p>
        </p:txBody>
      </p:sp>
      <p:cxnSp>
        <p:nvCxnSpPr>
          <p:cNvPr id="46" name="Connecteur droit avec flèche 45"/>
          <p:cNvCxnSpPr/>
          <p:nvPr/>
        </p:nvCxnSpPr>
        <p:spPr>
          <a:xfrm>
            <a:off x="5328084" y="1439778"/>
            <a:ext cx="0" cy="9497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a:stCxn id="10" idx="2"/>
          </p:cNvCxnSpPr>
          <p:nvPr/>
        </p:nvCxnSpPr>
        <p:spPr>
          <a:xfrm>
            <a:off x="1403648" y="2510899"/>
            <a:ext cx="648072" cy="496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5549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697" y="1017984"/>
            <a:ext cx="8486775"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35496" y="365755"/>
            <a:ext cx="9096849" cy="830997"/>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For each beam trigger we can have on average 70 </a:t>
            </a:r>
            <a:r>
              <a:rPr lang="en-US" sz="1600" dirty="0" err="1" smtClean="0">
                <a:latin typeface="Arial" panose="020B0604020202020204" pitchFamily="34" charset="0"/>
                <a:cs typeface="Arial" panose="020B0604020202020204" pitchFamily="34" charset="0"/>
              </a:rPr>
              <a:t>cosmics</a:t>
            </a:r>
            <a:r>
              <a:rPr lang="en-US" sz="1600" dirty="0" smtClean="0">
                <a:latin typeface="Arial" panose="020B0604020202020204" pitchFamily="34" charset="0"/>
                <a:cs typeface="Arial" panose="020B0604020202020204" pitchFamily="34" charset="0"/>
              </a:rPr>
              <a:t> overlapped on the</a:t>
            </a:r>
          </a:p>
          <a:p>
            <a:r>
              <a:rPr lang="en-US" sz="1600" dirty="0" smtClean="0">
                <a:latin typeface="Arial" panose="020B0604020202020204" pitchFamily="34" charset="0"/>
                <a:cs typeface="Arial" panose="020B0604020202020204" pitchFamily="34" charset="0"/>
              </a:rPr>
              <a:t>drift window after the trigger (these </a:t>
            </a:r>
            <a:r>
              <a:rPr lang="en-US" sz="1600" dirty="0" err="1" smtClean="0">
                <a:latin typeface="Arial" panose="020B0604020202020204" pitchFamily="34" charset="0"/>
                <a:cs typeface="Arial" panose="020B0604020202020204" pitchFamily="34" charset="0"/>
              </a:rPr>
              <a:t>cosmics</a:t>
            </a:r>
            <a:r>
              <a:rPr lang="en-US" sz="1600" dirty="0" smtClean="0">
                <a:latin typeface="Arial" panose="020B0604020202020204" pitchFamily="34" charset="0"/>
                <a:cs typeface="Arial" panose="020B0604020202020204" pitchFamily="34" charset="0"/>
              </a:rPr>
              <a:t> may have interacted with the detector in the</a:t>
            </a:r>
          </a:p>
          <a:p>
            <a:r>
              <a:rPr lang="en-US" sz="1600" dirty="0" smtClean="0">
                <a:latin typeface="Arial" panose="020B0604020202020204" pitchFamily="34" charset="0"/>
                <a:cs typeface="Arial" panose="020B0604020202020204" pitchFamily="34" charset="0"/>
              </a:rPr>
              <a:t>4 ms before the trigger and in the 4 ms after the trigger </a:t>
            </a:r>
            <a:r>
              <a:rPr lang="en-US" sz="1600" dirty="0" smtClean="0">
                <a:latin typeface="Arial" panose="020B0604020202020204" pitchFamily="34" charset="0"/>
                <a:cs typeface="Arial" panose="020B0604020202020204" pitchFamily="34" charset="0"/>
                <a:sym typeface="Wingdings" panose="05000000000000000000" pitchFamily="2" charset="2"/>
              </a:rPr>
              <a:t> chopped tracks, “</a:t>
            </a:r>
            <a:r>
              <a:rPr kumimoji="0" lang="en-US" altLang="ja-JP" sz="1600" dirty="0" smtClean="0">
                <a:solidFill>
                  <a:prstClr val="black"/>
                </a:solidFill>
                <a:latin typeface="Arial" panose="020B0604020202020204" pitchFamily="34" charset="0"/>
                <a:cs typeface="Arial" panose="020B0604020202020204" pitchFamily="34" charset="0"/>
              </a:rPr>
              <a:t>belt conveyor”</a:t>
            </a:r>
            <a:r>
              <a:rPr lang="en-US" sz="1600" dirty="0" smtClean="0">
                <a:latin typeface="Arial" panose="020B0604020202020204" pitchFamily="34" charset="0"/>
                <a:cs typeface="Arial" panose="020B0604020202020204" pitchFamily="34" charset="0"/>
                <a:sym typeface="Wingdings" panose="05000000000000000000" pitchFamily="2" charset="2"/>
              </a:rPr>
              <a:t> effect</a:t>
            </a:r>
            <a:endParaRPr lang="en-US" sz="1600" dirty="0">
              <a:latin typeface="Arial" panose="020B0604020202020204" pitchFamily="34" charset="0"/>
              <a:cs typeface="Arial" panose="020B0604020202020204" pitchFamily="34" charset="0"/>
            </a:endParaRPr>
          </a:p>
        </p:txBody>
      </p:sp>
      <p:sp>
        <p:nvSpPr>
          <p:cNvPr id="3" name="Rectangle 2"/>
          <p:cNvSpPr/>
          <p:nvPr/>
        </p:nvSpPr>
        <p:spPr>
          <a:xfrm>
            <a:off x="8028384" y="6525344"/>
            <a:ext cx="2160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space réservé du numéro de diapositive 2"/>
          <p:cNvSpPr>
            <a:spLocks noGrp="1"/>
          </p:cNvSpPr>
          <p:nvPr>
            <p:ph type="sldNum" sz="quarter" idx="12"/>
          </p:nvPr>
        </p:nvSpPr>
        <p:spPr>
          <a:xfrm>
            <a:off x="6830888" y="6520259"/>
            <a:ext cx="2133600" cy="365125"/>
          </a:xfrm>
        </p:spPr>
        <p:txBody>
          <a:bodyPr/>
          <a:lstStyle/>
          <a:p>
            <a:fld id="{CF4668DC-857F-487D-BFFA-8C0CA5037977}" type="slidenum">
              <a:rPr lang="fr-BE" smtClean="0"/>
              <a:pPr/>
              <a:t>30</a:t>
            </a:fld>
            <a:endParaRPr lang="fr-BE" dirty="0"/>
          </a:p>
        </p:txBody>
      </p:sp>
      <p:sp>
        <p:nvSpPr>
          <p:cNvPr id="7" name="テキスト ボックス 6"/>
          <p:cNvSpPr txBox="1"/>
          <p:nvPr/>
        </p:nvSpPr>
        <p:spPr>
          <a:xfrm>
            <a:off x="5364088" y="1663060"/>
            <a:ext cx="3600400" cy="1261884"/>
          </a:xfrm>
          <a:prstGeom prst="rect">
            <a:avLst/>
          </a:prstGeom>
          <a:solidFill>
            <a:schemeClr val="bg1"/>
          </a:solidFill>
        </p:spPr>
        <p:txBody>
          <a:bodyPr wrap="square" rtlCol="0">
            <a:spAutoFit/>
          </a:bodyPr>
          <a:lstStyle/>
          <a:p>
            <a:endParaRPr kumimoji="1" lang="en-US" altLang="ja-JP" dirty="0" smtClean="0"/>
          </a:p>
          <a:p>
            <a:r>
              <a:rPr kumimoji="1" lang="en-US" altLang="ja-JP" sz="2000" dirty="0" smtClean="0">
                <a:solidFill>
                  <a:srgbClr val="00B050"/>
                </a:solidFill>
              </a:rPr>
              <a:t>Example of </a:t>
            </a:r>
            <a:r>
              <a:rPr kumimoji="1" lang="en-US" altLang="ja-JP" sz="2000" dirty="0" err="1" smtClean="0">
                <a:solidFill>
                  <a:srgbClr val="00B050"/>
                </a:solidFill>
              </a:rPr>
              <a:t>cosmics</a:t>
            </a:r>
            <a:r>
              <a:rPr kumimoji="1" lang="en-US" altLang="ja-JP" sz="2000" dirty="0" smtClean="0">
                <a:solidFill>
                  <a:srgbClr val="00B050"/>
                </a:solidFill>
              </a:rPr>
              <a:t> only event</a:t>
            </a:r>
          </a:p>
          <a:p>
            <a:r>
              <a:rPr lang="en-US" altLang="ja-JP" sz="2000" dirty="0" smtClean="0">
                <a:solidFill>
                  <a:srgbClr val="00B050"/>
                </a:solidFill>
              </a:rPr>
              <a:t>(in one of the views)</a:t>
            </a:r>
          </a:p>
          <a:p>
            <a:endParaRPr lang="en-US" altLang="ja-JP" dirty="0" smtClean="0"/>
          </a:p>
        </p:txBody>
      </p:sp>
      <p:sp>
        <p:nvSpPr>
          <p:cNvPr id="8" name="正方形/長方形 7"/>
          <p:cNvSpPr/>
          <p:nvPr/>
        </p:nvSpPr>
        <p:spPr>
          <a:xfrm>
            <a:off x="1136646" y="35332"/>
            <a:ext cx="6870728" cy="369332"/>
          </a:xfrm>
          <a:prstGeom prst="rect">
            <a:avLst/>
          </a:prstGeom>
        </p:spPr>
        <p:txBody>
          <a:bodyPr wrap="none">
            <a:spAutoFit/>
          </a:bodyPr>
          <a:lstStyle/>
          <a:p>
            <a:pPr algn="ctr"/>
            <a:r>
              <a:rPr lang="en-US" altLang="ja-JP" b="1" u="sng" dirty="0" smtClean="0">
                <a:latin typeface="Times New Roman" pitchFamily="18" charset="0"/>
                <a:cs typeface="Times New Roman" pitchFamily="18" charset="0"/>
              </a:rPr>
              <a:t>Typical event signature for ground surface Liquid </a:t>
            </a:r>
            <a:r>
              <a:rPr lang="en-US" altLang="ja-JP" b="1" u="sng" dirty="0" err="1" smtClean="0">
                <a:latin typeface="Times New Roman" pitchFamily="18" charset="0"/>
                <a:cs typeface="Times New Roman" pitchFamily="18" charset="0"/>
              </a:rPr>
              <a:t>Ar</a:t>
            </a:r>
            <a:r>
              <a:rPr lang="en-US" altLang="ja-JP" b="1" u="sng" dirty="0" smtClean="0">
                <a:latin typeface="Times New Roman" pitchFamily="18" charset="0"/>
                <a:cs typeface="Times New Roman" pitchFamily="18" charset="0"/>
              </a:rPr>
              <a:t> TPC operation</a:t>
            </a:r>
            <a:endParaRPr lang="en-US" altLang="ja-JP" b="1" u="sng" dirty="0">
              <a:latin typeface="Times New Roman" pitchFamily="18" charset="0"/>
              <a:cs typeface="Times New Roman" pitchFamily="18" charset="0"/>
            </a:endParaRPr>
          </a:p>
        </p:txBody>
      </p:sp>
    </p:spTree>
    <p:extLst>
      <p:ext uri="{BB962C8B-B14F-4D97-AF65-F5344CB8AC3E}">
        <p14:creationId xmlns:p14="http://schemas.microsoft.com/office/powerpoint/2010/main" val="2177080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solidFill>
                  <a:srgbClr val="000000"/>
                </a:solidFill>
              </a:rPr>
              <a:pPr/>
              <a:t>31</a:t>
            </a:fld>
            <a:endParaRPr lang="fr-BE">
              <a:solidFill>
                <a:srgbClr val="000000"/>
              </a:solidFill>
            </a:endParaRPr>
          </a:p>
        </p:txBody>
      </p:sp>
      <p:sp>
        <p:nvSpPr>
          <p:cNvPr id="3" name="Espace réservé du numéro de diapositive 1"/>
          <p:cNvSpPr txBox="1">
            <a:spLocks/>
          </p:cNvSpPr>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4668DC-857F-487D-BFFA-8C0CA5037977}" type="slidenum">
              <a:rPr kumimoji="1" lang="fr-BE" smtClean="0">
                <a:solidFill>
                  <a:prstClr val="black">
                    <a:tint val="75000"/>
                  </a:prstClr>
                </a:solidFill>
              </a:rPr>
              <a:pPr/>
              <a:t>31</a:t>
            </a:fld>
            <a:endParaRPr kumimoji="1" lang="fr-BE">
              <a:solidFill>
                <a:prstClr val="black">
                  <a:tint val="75000"/>
                </a:prstClr>
              </a:solidFill>
            </a:endParaRPr>
          </a:p>
        </p:txBody>
      </p:sp>
      <p:sp>
        <p:nvSpPr>
          <p:cNvPr id="4" name="ZoneTexte 3"/>
          <p:cNvSpPr txBox="1"/>
          <p:nvPr/>
        </p:nvSpPr>
        <p:spPr>
          <a:xfrm>
            <a:off x="-43625" y="-27384"/>
            <a:ext cx="3296736" cy="646331"/>
          </a:xfrm>
          <a:prstGeom prst="rect">
            <a:avLst/>
          </a:prstGeom>
          <a:noFill/>
        </p:spPr>
        <p:txBody>
          <a:bodyPr wrap="none" rtlCol="0">
            <a:spAutoFit/>
          </a:bodyPr>
          <a:lstStyle/>
          <a:p>
            <a:r>
              <a:rPr kumimoji="1" lang="fr-FR" b="1" u="sng" dirty="0" smtClean="0">
                <a:solidFill>
                  <a:prstClr val="black"/>
                </a:solidFill>
              </a:rPr>
              <a:t>DAQ timing-trigger </a:t>
            </a:r>
            <a:r>
              <a:rPr kumimoji="1" lang="en-US" b="1" u="sng" dirty="0" smtClean="0">
                <a:solidFill>
                  <a:prstClr val="black"/>
                </a:solidFill>
              </a:rPr>
              <a:t>integration</a:t>
            </a:r>
          </a:p>
          <a:p>
            <a:endParaRPr kumimoji="1" lang="fr-FR" dirty="0">
              <a:solidFill>
                <a:prstClr val="black"/>
              </a:solidFill>
            </a:endParaRP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1520" y="1988840"/>
            <a:ext cx="920193" cy="796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47551" y="1988840"/>
            <a:ext cx="920193" cy="796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24015" y="1988840"/>
            <a:ext cx="920193" cy="796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a:off x="179512" y="1628800"/>
            <a:ext cx="601447" cy="369332"/>
          </a:xfrm>
          <a:prstGeom prst="rect">
            <a:avLst/>
          </a:prstGeom>
          <a:noFill/>
        </p:spPr>
        <p:txBody>
          <a:bodyPr wrap="none" rtlCol="0">
            <a:spAutoFit/>
          </a:bodyPr>
          <a:lstStyle/>
          <a:p>
            <a:r>
              <a:rPr kumimoji="1" lang="fr-FR" dirty="0" smtClean="0">
                <a:solidFill>
                  <a:prstClr val="black"/>
                </a:solidFill>
              </a:rPr>
              <a:t>CC 1</a:t>
            </a:r>
            <a:endParaRPr kumimoji="1" lang="en-US" dirty="0">
              <a:solidFill>
                <a:prstClr val="black"/>
              </a:solidFill>
            </a:endParaRPr>
          </a:p>
        </p:txBody>
      </p:sp>
      <p:sp>
        <p:nvSpPr>
          <p:cNvPr id="9" name="ZoneTexte 8"/>
          <p:cNvSpPr txBox="1"/>
          <p:nvPr/>
        </p:nvSpPr>
        <p:spPr>
          <a:xfrm>
            <a:off x="1331640" y="1628800"/>
            <a:ext cx="601447" cy="369332"/>
          </a:xfrm>
          <a:prstGeom prst="rect">
            <a:avLst/>
          </a:prstGeom>
          <a:noFill/>
        </p:spPr>
        <p:txBody>
          <a:bodyPr wrap="none" rtlCol="0">
            <a:spAutoFit/>
          </a:bodyPr>
          <a:lstStyle/>
          <a:p>
            <a:r>
              <a:rPr kumimoji="1" lang="fr-FR" dirty="0" smtClean="0">
                <a:solidFill>
                  <a:prstClr val="black"/>
                </a:solidFill>
              </a:rPr>
              <a:t>CC 2</a:t>
            </a:r>
            <a:endParaRPr kumimoji="1" lang="en-US" dirty="0">
              <a:solidFill>
                <a:prstClr val="black"/>
              </a:solidFill>
            </a:endParaRPr>
          </a:p>
        </p:txBody>
      </p:sp>
      <p:sp>
        <p:nvSpPr>
          <p:cNvPr id="10" name="ZoneTexte 9"/>
          <p:cNvSpPr txBox="1"/>
          <p:nvPr/>
        </p:nvSpPr>
        <p:spPr>
          <a:xfrm>
            <a:off x="5797750" y="1556792"/>
            <a:ext cx="718466" cy="369332"/>
          </a:xfrm>
          <a:prstGeom prst="rect">
            <a:avLst/>
          </a:prstGeom>
          <a:noFill/>
        </p:spPr>
        <p:txBody>
          <a:bodyPr wrap="none" rtlCol="0">
            <a:spAutoFit/>
          </a:bodyPr>
          <a:lstStyle/>
          <a:p>
            <a:r>
              <a:rPr kumimoji="1" lang="fr-FR" dirty="0" smtClean="0">
                <a:solidFill>
                  <a:prstClr val="black"/>
                </a:solidFill>
              </a:rPr>
              <a:t>CC 12</a:t>
            </a:r>
            <a:endParaRPr kumimoji="1" lang="en-US" dirty="0">
              <a:solidFill>
                <a:prstClr val="black"/>
              </a:solidFill>
            </a:endParaRPr>
          </a:p>
        </p:txBody>
      </p:sp>
      <p:pic>
        <p:nvPicPr>
          <p:cNvPr id="11"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08191" y="2060848"/>
            <a:ext cx="920193" cy="796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ZoneTexte 11"/>
          <p:cNvSpPr txBox="1"/>
          <p:nvPr/>
        </p:nvSpPr>
        <p:spPr>
          <a:xfrm>
            <a:off x="7236296" y="1556792"/>
            <a:ext cx="676788" cy="369332"/>
          </a:xfrm>
          <a:prstGeom prst="rect">
            <a:avLst/>
          </a:prstGeom>
          <a:noFill/>
        </p:spPr>
        <p:txBody>
          <a:bodyPr wrap="none" rtlCol="0">
            <a:spAutoFit/>
          </a:bodyPr>
          <a:lstStyle/>
          <a:p>
            <a:r>
              <a:rPr kumimoji="1" lang="fr-FR" dirty="0" smtClean="0">
                <a:solidFill>
                  <a:prstClr val="black"/>
                </a:solidFill>
              </a:rPr>
              <a:t>PMC </a:t>
            </a:r>
            <a:endParaRPr kumimoji="1" lang="en-US" dirty="0">
              <a:solidFill>
                <a:prstClr val="black"/>
              </a:solidFill>
            </a:endParaRPr>
          </a:p>
        </p:txBody>
      </p:sp>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8" y="5260429"/>
            <a:ext cx="158115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90850" y="5229200"/>
            <a:ext cx="158115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395536" y="4293096"/>
            <a:ext cx="2345448" cy="2448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prstClr val="white"/>
              </a:solidFill>
            </a:endParaRPr>
          </a:p>
        </p:txBody>
      </p:sp>
      <p:cxnSp>
        <p:nvCxnSpPr>
          <p:cNvPr id="16" name="Connecteur droit 15"/>
          <p:cNvCxnSpPr/>
          <p:nvPr/>
        </p:nvCxnSpPr>
        <p:spPr>
          <a:xfrm flipH="1" flipV="1">
            <a:off x="539552" y="2785517"/>
            <a:ext cx="632161" cy="2443683"/>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flipV="1">
            <a:off x="1303038" y="2857525"/>
            <a:ext cx="460650" cy="2371676"/>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V="1">
            <a:off x="1347551" y="2780928"/>
            <a:ext cx="1856297" cy="2448272"/>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3034449" y="1619508"/>
            <a:ext cx="601447" cy="369332"/>
          </a:xfrm>
          <a:prstGeom prst="rect">
            <a:avLst/>
          </a:prstGeom>
          <a:noFill/>
        </p:spPr>
        <p:txBody>
          <a:bodyPr wrap="none" rtlCol="0">
            <a:spAutoFit/>
          </a:bodyPr>
          <a:lstStyle/>
          <a:p>
            <a:r>
              <a:rPr kumimoji="1" lang="fr-FR" dirty="0" smtClean="0">
                <a:solidFill>
                  <a:prstClr val="black"/>
                </a:solidFill>
              </a:rPr>
              <a:t>CC 6</a:t>
            </a:r>
            <a:endParaRPr kumimoji="1" lang="en-US" dirty="0">
              <a:solidFill>
                <a:prstClr val="black"/>
              </a:solidFill>
            </a:endParaRPr>
          </a:p>
        </p:txBody>
      </p:sp>
      <p:cxnSp>
        <p:nvCxnSpPr>
          <p:cNvPr id="20" name="Connecteur droit 19"/>
          <p:cNvCxnSpPr>
            <a:endCxn id="7" idx="2"/>
          </p:cNvCxnSpPr>
          <p:nvPr/>
        </p:nvCxnSpPr>
        <p:spPr>
          <a:xfrm flipV="1">
            <a:off x="3335172" y="2785517"/>
            <a:ext cx="2648940" cy="2443683"/>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V="1">
            <a:off x="3203848" y="2785518"/>
            <a:ext cx="936104" cy="2474911"/>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31727" y="1988840"/>
            <a:ext cx="920193" cy="796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95823" y="1988840"/>
            <a:ext cx="920193" cy="796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ZoneTexte 23"/>
          <p:cNvSpPr txBox="1"/>
          <p:nvPr/>
        </p:nvSpPr>
        <p:spPr>
          <a:xfrm>
            <a:off x="3923928" y="1628800"/>
            <a:ext cx="601447" cy="369332"/>
          </a:xfrm>
          <a:prstGeom prst="rect">
            <a:avLst/>
          </a:prstGeom>
          <a:noFill/>
        </p:spPr>
        <p:txBody>
          <a:bodyPr wrap="none" rtlCol="0">
            <a:spAutoFit/>
          </a:bodyPr>
          <a:lstStyle/>
          <a:p>
            <a:r>
              <a:rPr kumimoji="1" lang="fr-FR" dirty="0" smtClean="0">
                <a:solidFill>
                  <a:prstClr val="black"/>
                </a:solidFill>
              </a:rPr>
              <a:t>CC 7</a:t>
            </a:r>
            <a:endParaRPr kumimoji="1" lang="en-US" dirty="0">
              <a:solidFill>
                <a:prstClr val="black"/>
              </a:solidFill>
            </a:endParaRPr>
          </a:p>
        </p:txBody>
      </p:sp>
      <p:cxnSp>
        <p:nvCxnSpPr>
          <p:cNvPr id="25" name="Connecteur droit 24"/>
          <p:cNvCxnSpPr/>
          <p:nvPr/>
        </p:nvCxnSpPr>
        <p:spPr>
          <a:xfrm flipV="1">
            <a:off x="3635896" y="2852937"/>
            <a:ext cx="3744416" cy="2376263"/>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251520" y="4725144"/>
            <a:ext cx="2489464" cy="369332"/>
          </a:xfrm>
          <a:prstGeom prst="rect">
            <a:avLst/>
          </a:prstGeom>
          <a:noFill/>
        </p:spPr>
        <p:txBody>
          <a:bodyPr wrap="none" rtlCol="0">
            <a:spAutoFit/>
          </a:bodyPr>
          <a:lstStyle/>
          <a:p>
            <a:r>
              <a:rPr kumimoji="1" lang="fr-FR" dirty="0" smtClean="0">
                <a:solidFill>
                  <a:prstClr val="black"/>
                </a:solidFill>
              </a:rPr>
              <a:t>6 10 </a:t>
            </a:r>
            <a:r>
              <a:rPr kumimoji="1" lang="fr-FR" dirty="0" err="1" smtClean="0">
                <a:solidFill>
                  <a:prstClr val="black"/>
                </a:solidFill>
              </a:rPr>
              <a:t>GbE</a:t>
            </a:r>
            <a:r>
              <a:rPr kumimoji="1" lang="fr-FR" dirty="0" smtClean="0">
                <a:solidFill>
                  <a:prstClr val="black"/>
                </a:solidFill>
              </a:rPr>
              <a:t> links + 2 </a:t>
            </a:r>
            <a:r>
              <a:rPr kumimoji="1" lang="fr-FR" dirty="0" err="1" smtClean="0">
                <a:solidFill>
                  <a:prstClr val="black"/>
                </a:solidFill>
              </a:rPr>
              <a:t>spares</a:t>
            </a:r>
            <a:endParaRPr kumimoji="1" lang="en-US" dirty="0">
              <a:solidFill>
                <a:prstClr val="black"/>
              </a:solidFill>
            </a:endParaRPr>
          </a:p>
        </p:txBody>
      </p:sp>
      <p:sp>
        <p:nvSpPr>
          <p:cNvPr id="27" name="ZoneTexte 26"/>
          <p:cNvSpPr txBox="1"/>
          <p:nvPr/>
        </p:nvSpPr>
        <p:spPr>
          <a:xfrm>
            <a:off x="971600" y="6237312"/>
            <a:ext cx="1607043" cy="369332"/>
          </a:xfrm>
          <a:prstGeom prst="rect">
            <a:avLst/>
          </a:prstGeom>
          <a:noFill/>
        </p:spPr>
        <p:txBody>
          <a:bodyPr wrap="none" rtlCol="0">
            <a:spAutoFit/>
          </a:bodyPr>
          <a:lstStyle/>
          <a:p>
            <a:r>
              <a:rPr kumimoji="1" lang="fr-FR" dirty="0" err="1" smtClean="0">
                <a:solidFill>
                  <a:prstClr val="black"/>
                </a:solidFill>
              </a:rPr>
              <a:t>Bittware</a:t>
            </a:r>
            <a:r>
              <a:rPr kumimoji="1" lang="fr-FR" dirty="0" smtClean="0">
                <a:solidFill>
                  <a:prstClr val="black"/>
                </a:solidFill>
              </a:rPr>
              <a:t> </a:t>
            </a:r>
            <a:r>
              <a:rPr kumimoji="1" lang="fr-FR" dirty="0" err="1" smtClean="0">
                <a:solidFill>
                  <a:prstClr val="black"/>
                </a:solidFill>
              </a:rPr>
              <a:t>card</a:t>
            </a:r>
            <a:r>
              <a:rPr kumimoji="1" lang="fr-FR" dirty="0" smtClean="0">
                <a:solidFill>
                  <a:prstClr val="black"/>
                </a:solidFill>
              </a:rPr>
              <a:t> 1</a:t>
            </a:r>
            <a:endParaRPr kumimoji="1" lang="en-US" dirty="0">
              <a:solidFill>
                <a:prstClr val="black"/>
              </a:solidFill>
            </a:endParaRPr>
          </a:p>
        </p:txBody>
      </p:sp>
      <p:sp>
        <p:nvSpPr>
          <p:cNvPr id="28" name="ZoneTexte 27"/>
          <p:cNvSpPr txBox="1"/>
          <p:nvPr/>
        </p:nvSpPr>
        <p:spPr>
          <a:xfrm>
            <a:off x="2915816" y="6237312"/>
            <a:ext cx="1607043" cy="369332"/>
          </a:xfrm>
          <a:prstGeom prst="rect">
            <a:avLst/>
          </a:prstGeom>
          <a:noFill/>
        </p:spPr>
        <p:txBody>
          <a:bodyPr wrap="none" rtlCol="0">
            <a:spAutoFit/>
          </a:bodyPr>
          <a:lstStyle/>
          <a:p>
            <a:r>
              <a:rPr kumimoji="1" lang="fr-FR" dirty="0" err="1" smtClean="0">
                <a:solidFill>
                  <a:prstClr val="black"/>
                </a:solidFill>
              </a:rPr>
              <a:t>Bittware</a:t>
            </a:r>
            <a:r>
              <a:rPr kumimoji="1" lang="fr-FR" dirty="0" smtClean="0">
                <a:solidFill>
                  <a:prstClr val="black"/>
                </a:solidFill>
              </a:rPr>
              <a:t> </a:t>
            </a:r>
            <a:r>
              <a:rPr kumimoji="1" lang="fr-FR" dirty="0" err="1" smtClean="0">
                <a:solidFill>
                  <a:prstClr val="black"/>
                </a:solidFill>
              </a:rPr>
              <a:t>card</a:t>
            </a:r>
            <a:r>
              <a:rPr kumimoji="1" lang="fr-FR" dirty="0" smtClean="0">
                <a:solidFill>
                  <a:prstClr val="black"/>
                </a:solidFill>
              </a:rPr>
              <a:t> 2</a:t>
            </a:r>
            <a:endParaRPr kumimoji="1" lang="en-US" dirty="0">
              <a:solidFill>
                <a:prstClr val="black"/>
              </a:solidFill>
            </a:endParaRPr>
          </a:p>
        </p:txBody>
      </p:sp>
      <p:sp>
        <p:nvSpPr>
          <p:cNvPr id="29" name="ZoneTexte 28"/>
          <p:cNvSpPr txBox="1"/>
          <p:nvPr/>
        </p:nvSpPr>
        <p:spPr>
          <a:xfrm>
            <a:off x="3018640" y="4725144"/>
            <a:ext cx="2489464" cy="369332"/>
          </a:xfrm>
          <a:prstGeom prst="rect">
            <a:avLst/>
          </a:prstGeom>
          <a:noFill/>
        </p:spPr>
        <p:txBody>
          <a:bodyPr wrap="none" rtlCol="0">
            <a:spAutoFit/>
          </a:bodyPr>
          <a:lstStyle/>
          <a:p>
            <a:r>
              <a:rPr kumimoji="1" lang="fr-FR" dirty="0">
                <a:solidFill>
                  <a:prstClr val="black"/>
                </a:solidFill>
              </a:rPr>
              <a:t>7</a:t>
            </a:r>
            <a:r>
              <a:rPr kumimoji="1" lang="fr-FR" dirty="0" smtClean="0">
                <a:solidFill>
                  <a:prstClr val="black"/>
                </a:solidFill>
              </a:rPr>
              <a:t> 10 </a:t>
            </a:r>
            <a:r>
              <a:rPr kumimoji="1" lang="fr-FR" dirty="0" err="1" smtClean="0">
                <a:solidFill>
                  <a:prstClr val="black"/>
                </a:solidFill>
              </a:rPr>
              <a:t>GbE</a:t>
            </a:r>
            <a:r>
              <a:rPr kumimoji="1" lang="fr-FR" dirty="0" smtClean="0">
                <a:solidFill>
                  <a:prstClr val="black"/>
                </a:solidFill>
              </a:rPr>
              <a:t> links + 1 </a:t>
            </a:r>
            <a:r>
              <a:rPr kumimoji="1" lang="fr-FR" dirty="0" err="1" smtClean="0">
                <a:solidFill>
                  <a:prstClr val="black"/>
                </a:solidFill>
              </a:rPr>
              <a:t>spares</a:t>
            </a:r>
            <a:endParaRPr kumimoji="1" lang="en-US" dirty="0">
              <a:solidFill>
                <a:prstClr val="black"/>
              </a:solidFill>
            </a:endParaRPr>
          </a:p>
        </p:txBody>
      </p:sp>
      <p:pic>
        <p:nvPicPr>
          <p:cNvPr id="3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7824" y="332656"/>
            <a:ext cx="244792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ZoneTexte 30"/>
          <p:cNvSpPr txBox="1"/>
          <p:nvPr/>
        </p:nvSpPr>
        <p:spPr>
          <a:xfrm>
            <a:off x="3419872" y="-27384"/>
            <a:ext cx="1518429" cy="369332"/>
          </a:xfrm>
          <a:prstGeom prst="rect">
            <a:avLst/>
          </a:prstGeom>
          <a:noFill/>
        </p:spPr>
        <p:txBody>
          <a:bodyPr wrap="none" rtlCol="0">
            <a:spAutoFit/>
          </a:bodyPr>
          <a:lstStyle/>
          <a:p>
            <a:r>
              <a:rPr kumimoji="1" lang="fr-FR" dirty="0" err="1" smtClean="0">
                <a:solidFill>
                  <a:prstClr val="black"/>
                </a:solidFill>
              </a:rPr>
              <a:t>Meinberg</a:t>
            </a:r>
            <a:r>
              <a:rPr kumimoji="1" lang="fr-FR" dirty="0" smtClean="0">
                <a:solidFill>
                  <a:prstClr val="black"/>
                </a:solidFill>
              </a:rPr>
              <a:t> GPS</a:t>
            </a:r>
            <a:endParaRPr kumimoji="1" lang="en-US" dirty="0">
              <a:solidFill>
                <a:prstClr val="black"/>
              </a:solidFill>
            </a:endParaRPr>
          </a:p>
        </p:txBody>
      </p:sp>
      <p:sp>
        <p:nvSpPr>
          <p:cNvPr id="32" name="Rectangle 31"/>
          <p:cNvSpPr/>
          <p:nvPr/>
        </p:nvSpPr>
        <p:spPr>
          <a:xfrm>
            <a:off x="6228184" y="295781"/>
            <a:ext cx="1872208" cy="769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fr-FR" dirty="0" smtClean="0">
                <a:solidFill>
                  <a:prstClr val="white"/>
                </a:solidFill>
              </a:rPr>
              <a:t>White Rabbit </a:t>
            </a:r>
            <a:r>
              <a:rPr kumimoji="1" lang="fr-FR" dirty="0" err="1" smtClean="0">
                <a:solidFill>
                  <a:prstClr val="white"/>
                </a:solidFill>
              </a:rPr>
              <a:t>GrandMaster</a:t>
            </a:r>
            <a:endParaRPr kumimoji="1" lang="fr-FR" dirty="0" smtClean="0">
              <a:solidFill>
                <a:prstClr val="white"/>
              </a:solidFill>
            </a:endParaRPr>
          </a:p>
          <a:p>
            <a:pPr algn="ctr"/>
            <a:r>
              <a:rPr kumimoji="1" lang="fr-FR" dirty="0" smtClean="0">
                <a:solidFill>
                  <a:prstClr val="white"/>
                </a:solidFill>
              </a:rPr>
              <a:t>switch</a:t>
            </a:r>
          </a:p>
        </p:txBody>
      </p:sp>
      <p:cxnSp>
        <p:nvCxnSpPr>
          <p:cNvPr id="33" name="Connecteur droit 32"/>
          <p:cNvCxnSpPr>
            <a:endCxn id="34" idx="0"/>
          </p:cNvCxnSpPr>
          <p:nvPr/>
        </p:nvCxnSpPr>
        <p:spPr>
          <a:xfrm flipH="1">
            <a:off x="878492" y="733346"/>
            <a:ext cx="5349692" cy="588838"/>
          </a:xfrm>
          <a:prstGeom prst="line">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855632" y="1322184"/>
            <a:ext cx="45719" cy="4506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prstClr val="white"/>
              </a:solidFill>
            </a:endParaRPr>
          </a:p>
        </p:txBody>
      </p:sp>
      <p:sp>
        <p:nvSpPr>
          <p:cNvPr id="35" name="ZoneTexte 34"/>
          <p:cNvSpPr txBox="1"/>
          <p:nvPr/>
        </p:nvSpPr>
        <p:spPr>
          <a:xfrm>
            <a:off x="179512" y="980728"/>
            <a:ext cx="1531188" cy="246221"/>
          </a:xfrm>
          <a:prstGeom prst="rect">
            <a:avLst/>
          </a:prstGeom>
          <a:noFill/>
        </p:spPr>
        <p:txBody>
          <a:bodyPr wrap="none" rtlCol="0">
            <a:spAutoFit/>
          </a:bodyPr>
          <a:lstStyle/>
          <a:p>
            <a:r>
              <a:rPr kumimoji="1" lang="fr-FR" sz="1000" dirty="0" smtClean="0">
                <a:solidFill>
                  <a:prstClr val="black"/>
                </a:solidFill>
              </a:rPr>
              <a:t>WR slave MCH mezzanine</a:t>
            </a:r>
            <a:endParaRPr kumimoji="1" lang="en-US" sz="1000" dirty="0">
              <a:solidFill>
                <a:prstClr val="black"/>
              </a:solidFill>
            </a:endParaRPr>
          </a:p>
        </p:txBody>
      </p:sp>
      <p:sp>
        <p:nvSpPr>
          <p:cNvPr id="36" name="Rectangle 35"/>
          <p:cNvSpPr/>
          <p:nvPr/>
        </p:nvSpPr>
        <p:spPr>
          <a:xfrm>
            <a:off x="2006001" y="1505942"/>
            <a:ext cx="45719" cy="4506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prstClr val="white"/>
              </a:solidFill>
            </a:endParaRPr>
          </a:p>
        </p:txBody>
      </p:sp>
      <p:cxnSp>
        <p:nvCxnSpPr>
          <p:cNvPr id="37" name="Connecteur droit 36"/>
          <p:cNvCxnSpPr/>
          <p:nvPr/>
        </p:nvCxnSpPr>
        <p:spPr>
          <a:xfrm flipH="1">
            <a:off x="2051720" y="764704"/>
            <a:ext cx="4176464" cy="741238"/>
          </a:xfrm>
          <a:prstGeom prst="line">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3590177" y="1538208"/>
            <a:ext cx="45719" cy="4506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prstClr val="white"/>
              </a:solidFill>
            </a:endParaRPr>
          </a:p>
        </p:txBody>
      </p:sp>
      <p:sp>
        <p:nvSpPr>
          <p:cNvPr id="39" name="Rectangle 38"/>
          <p:cNvSpPr/>
          <p:nvPr/>
        </p:nvSpPr>
        <p:spPr>
          <a:xfrm>
            <a:off x="4499992" y="1556792"/>
            <a:ext cx="45719" cy="4506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prstClr val="white"/>
              </a:solidFill>
            </a:endParaRPr>
          </a:p>
        </p:txBody>
      </p:sp>
      <p:sp>
        <p:nvSpPr>
          <p:cNvPr id="40" name="Rectangle 39"/>
          <p:cNvSpPr/>
          <p:nvPr/>
        </p:nvSpPr>
        <p:spPr>
          <a:xfrm>
            <a:off x="5822425" y="1484784"/>
            <a:ext cx="45719" cy="4506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prstClr val="white"/>
              </a:solidFill>
            </a:endParaRPr>
          </a:p>
        </p:txBody>
      </p:sp>
      <p:sp>
        <p:nvSpPr>
          <p:cNvPr id="41" name="Rectangle 40"/>
          <p:cNvSpPr/>
          <p:nvPr/>
        </p:nvSpPr>
        <p:spPr>
          <a:xfrm>
            <a:off x="7838649" y="1637184"/>
            <a:ext cx="45719" cy="4506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prstClr val="white"/>
              </a:solidFill>
            </a:endParaRPr>
          </a:p>
        </p:txBody>
      </p:sp>
      <p:cxnSp>
        <p:nvCxnSpPr>
          <p:cNvPr id="42" name="Connecteur droit 41"/>
          <p:cNvCxnSpPr/>
          <p:nvPr/>
        </p:nvCxnSpPr>
        <p:spPr>
          <a:xfrm flipH="1">
            <a:off x="3635896" y="764704"/>
            <a:ext cx="2592288" cy="741238"/>
          </a:xfrm>
          <a:prstGeom prst="line">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flipH="1">
            <a:off x="4499992" y="764704"/>
            <a:ext cx="1728192" cy="813246"/>
          </a:xfrm>
          <a:prstGeom prst="line">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flipH="1">
            <a:off x="5868144" y="764704"/>
            <a:ext cx="360040" cy="741238"/>
          </a:xfrm>
          <a:prstGeom prst="line">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Connecteur droit 44"/>
          <p:cNvCxnSpPr>
            <a:endCxn id="41" idx="0"/>
          </p:cNvCxnSpPr>
          <p:nvPr/>
        </p:nvCxnSpPr>
        <p:spPr>
          <a:xfrm>
            <a:off x="7568287" y="1065510"/>
            <a:ext cx="293222" cy="571674"/>
          </a:xfrm>
          <a:prstGeom prst="line">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7913084" y="1052736"/>
            <a:ext cx="423766" cy="436042"/>
          </a:xfrm>
          <a:prstGeom prst="line">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flipH="1">
            <a:off x="8028384" y="1484784"/>
            <a:ext cx="288032" cy="3425026"/>
          </a:xfrm>
          <a:prstGeom prst="line">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flipH="1">
            <a:off x="6916197" y="4887744"/>
            <a:ext cx="1112188" cy="527283"/>
          </a:xfrm>
          <a:prstGeom prst="line">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5724128" y="5229200"/>
            <a:ext cx="1192069" cy="11927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fr-FR" dirty="0" smtClean="0">
                <a:solidFill>
                  <a:prstClr val="white"/>
                </a:solidFill>
              </a:rPr>
              <a:t>WR slave trigger </a:t>
            </a:r>
            <a:r>
              <a:rPr kumimoji="1" lang="fr-FR" dirty="0" err="1" smtClean="0">
                <a:solidFill>
                  <a:prstClr val="white"/>
                </a:solidFill>
              </a:rPr>
              <a:t>board</a:t>
            </a:r>
            <a:endParaRPr kumimoji="1" lang="en-US" dirty="0">
              <a:solidFill>
                <a:prstClr val="white"/>
              </a:solidFill>
            </a:endParaRPr>
          </a:p>
        </p:txBody>
      </p:sp>
      <p:sp>
        <p:nvSpPr>
          <p:cNvPr id="50" name="ZoneTexte 49"/>
          <p:cNvSpPr txBox="1"/>
          <p:nvPr/>
        </p:nvSpPr>
        <p:spPr>
          <a:xfrm>
            <a:off x="7177504" y="5415027"/>
            <a:ext cx="471604" cy="246221"/>
          </a:xfrm>
          <a:prstGeom prst="rect">
            <a:avLst/>
          </a:prstGeom>
          <a:noFill/>
        </p:spPr>
        <p:txBody>
          <a:bodyPr wrap="none" rtlCol="0">
            <a:spAutoFit/>
          </a:bodyPr>
          <a:lstStyle/>
          <a:p>
            <a:r>
              <a:rPr kumimoji="1" lang="fr-FR" sz="1000" dirty="0" smtClean="0">
                <a:solidFill>
                  <a:prstClr val="black"/>
                </a:solidFill>
              </a:rPr>
              <a:t>Time </a:t>
            </a:r>
            <a:endParaRPr kumimoji="1" lang="en-US" sz="1000" dirty="0">
              <a:solidFill>
                <a:prstClr val="black"/>
              </a:solidFill>
            </a:endParaRPr>
          </a:p>
        </p:txBody>
      </p:sp>
      <p:cxnSp>
        <p:nvCxnSpPr>
          <p:cNvPr id="51" name="Connecteur droit 50"/>
          <p:cNvCxnSpPr/>
          <p:nvPr/>
        </p:nvCxnSpPr>
        <p:spPr>
          <a:xfrm>
            <a:off x="6948264" y="5589240"/>
            <a:ext cx="1800200" cy="103237"/>
          </a:xfrm>
          <a:prstGeom prst="line">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ZoneTexte 51"/>
          <p:cNvSpPr txBox="1"/>
          <p:nvPr/>
        </p:nvSpPr>
        <p:spPr>
          <a:xfrm>
            <a:off x="7812360" y="5261138"/>
            <a:ext cx="1494891" cy="400110"/>
          </a:xfrm>
          <a:prstGeom prst="rect">
            <a:avLst/>
          </a:prstGeom>
          <a:noFill/>
        </p:spPr>
        <p:txBody>
          <a:bodyPr wrap="square" rtlCol="0">
            <a:spAutoFit/>
          </a:bodyPr>
          <a:lstStyle/>
          <a:p>
            <a:r>
              <a:rPr kumimoji="1" lang="fr-FR" sz="1000" dirty="0" err="1" smtClean="0">
                <a:solidFill>
                  <a:prstClr val="black"/>
                </a:solidFill>
              </a:rPr>
              <a:t>Beam</a:t>
            </a:r>
            <a:r>
              <a:rPr kumimoji="1" lang="fr-FR" sz="1000" dirty="0" smtClean="0">
                <a:solidFill>
                  <a:prstClr val="black"/>
                </a:solidFill>
              </a:rPr>
              <a:t> </a:t>
            </a:r>
            <a:r>
              <a:rPr kumimoji="1" lang="fr-FR" sz="1000" dirty="0" err="1" smtClean="0">
                <a:solidFill>
                  <a:prstClr val="black"/>
                </a:solidFill>
              </a:rPr>
              <a:t>window</a:t>
            </a:r>
            <a:endParaRPr kumimoji="1" lang="fr-FR" sz="1000" dirty="0" smtClean="0">
              <a:solidFill>
                <a:prstClr val="black"/>
              </a:solidFill>
            </a:endParaRPr>
          </a:p>
          <a:p>
            <a:r>
              <a:rPr kumimoji="1" lang="fr-FR" sz="1000" dirty="0" smtClean="0">
                <a:solidFill>
                  <a:prstClr val="black"/>
                </a:solidFill>
              </a:rPr>
              <a:t>NIM signal </a:t>
            </a:r>
            <a:r>
              <a:rPr kumimoji="1" lang="fr-FR" sz="1000" dirty="0" err="1">
                <a:solidFill>
                  <a:prstClr val="black"/>
                </a:solidFill>
              </a:rPr>
              <a:t>e</a:t>
            </a:r>
            <a:r>
              <a:rPr kumimoji="1" lang="fr-FR" sz="1000" dirty="0" err="1" smtClean="0">
                <a:solidFill>
                  <a:prstClr val="black"/>
                </a:solidFill>
              </a:rPr>
              <a:t>very</a:t>
            </a:r>
            <a:r>
              <a:rPr kumimoji="1" lang="fr-FR" sz="1000" dirty="0" smtClean="0">
                <a:solidFill>
                  <a:prstClr val="black"/>
                </a:solidFill>
              </a:rPr>
              <a:t> 20 s</a:t>
            </a:r>
            <a:endParaRPr kumimoji="1" lang="en-US" sz="1000" dirty="0">
              <a:solidFill>
                <a:prstClr val="black"/>
              </a:solidFill>
            </a:endParaRPr>
          </a:p>
        </p:txBody>
      </p:sp>
      <p:cxnSp>
        <p:nvCxnSpPr>
          <p:cNvPr id="53" name="Connecteur droit 52"/>
          <p:cNvCxnSpPr/>
          <p:nvPr/>
        </p:nvCxnSpPr>
        <p:spPr>
          <a:xfrm>
            <a:off x="6948264" y="6278091"/>
            <a:ext cx="1800200" cy="103237"/>
          </a:xfrm>
          <a:prstGeom prst="line">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ZoneTexte 53"/>
          <p:cNvSpPr txBox="1"/>
          <p:nvPr/>
        </p:nvSpPr>
        <p:spPr>
          <a:xfrm>
            <a:off x="7380312" y="6309320"/>
            <a:ext cx="1526380" cy="400110"/>
          </a:xfrm>
          <a:prstGeom prst="rect">
            <a:avLst/>
          </a:prstGeom>
          <a:noFill/>
        </p:spPr>
        <p:txBody>
          <a:bodyPr wrap="none" rtlCol="0">
            <a:spAutoFit/>
          </a:bodyPr>
          <a:lstStyle/>
          <a:p>
            <a:r>
              <a:rPr kumimoji="1" lang="fr-FR" sz="1000" dirty="0" err="1" smtClean="0">
                <a:solidFill>
                  <a:prstClr val="black"/>
                </a:solidFill>
              </a:rPr>
              <a:t>Beam</a:t>
            </a:r>
            <a:r>
              <a:rPr kumimoji="1" lang="fr-FR" sz="1000" dirty="0" smtClean="0">
                <a:solidFill>
                  <a:prstClr val="black"/>
                </a:solidFill>
              </a:rPr>
              <a:t> </a:t>
            </a:r>
            <a:r>
              <a:rPr kumimoji="1" lang="fr-FR" sz="1000" dirty="0">
                <a:solidFill>
                  <a:prstClr val="black"/>
                </a:solidFill>
              </a:rPr>
              <a:t> </a:t>
            </a:r>
            <a:r>
              <a:rPr kumimoji="1" lang="fr-FR" sz="1000" dirty="0" smtClean="0">
                <a:solidFill>
                  <a:prstClr val="black"/>
                </a:solidFill>
              </a:rPr>
              <a:t>Trigger </a:t>
            </a:r>
            <a:r>
              <a:rPr kumimoji="1" lang="fr-FR" sz="1000" dirty="0" err="1" smtClean="0">
                <a:solidFill>
                  <a:prstClr val="black"/>
                </a:solidFill>
              </a:rPr>
              <a:t>counter</a:t>
            </a:r>
            <a:r>
              <a:rPr kumimoji="1" lang="fr-FR" sz="1000" dirty="0" smtClean="0">
                <a:solidFill>
                  <a:prstClr val="black"/>
                </a:solidFill>
              </a:rPr>
              <a:t> </a:t>
            </a:r>
          </a:p>
          <a:p>
            <a:r>
              <a:rPr kumimoji="1" lang="fr-FR" sz="1000" dirty="0" smtClean="0">
                <a:solidFill>
                  <a:prstClr val="black"/>
                </a:solidFill>
              </a:rPr>
              <a:t>NIM signal</a:t>
            </a:r>
            <a:r>
              <a:rPr kumimoji="1" lang="fr-FR" sz="1000" dirty="0">
                <a:solidFill>
                  <a:prstClr val="black"/>
                </a:solidFill>
              </a:rPr>
              <a:t> </a:t>
            </a:r>
            <a:r>
              <a:rPr kumimoji="1" lang="fr-FR" sz="1000" dirty="0" smtClean="0">
                <a:solidFill>
                  <a:prstClr val="black"/>
                </a:solidFill>
              </a:rPr>
              <a:t>~ a few 100 Hz</a:t>
            </a:r>
          </a:p>
        </p:txBody>
      </p:sp>
      <p:sp>
        <p:nvSpPr>
          <p:cNvPr id="55" name="ZoneTexte 54"/>
          <p:cNvSpPr txBox="1"/>
          <p:nvPr/>
        </p:nvSpPr>
        <p:spPr>
          <a:xfrm>
            <a:off x="2267744" y="3341313"/>
            <a:ext cx="1638525" cy="369332"/>
          </a:xfrm>
          <a:prstGeom prst="rect">
            <a:avLst/>
          </a:prstGeom>
          <a:noFill/>
        </p:spPr>
        <p:txBody>
          <a:bodyPr wrap="none" rtlCol="0">
            <a:spAutoFit/>
          </a:bodyPr>
          <a:lstStyle/>
          <a:p>
            <a:r>
              <a:rPr kumimoji="1" lang="fr-FR" dirty="0" smtClean="0">
                <a:solidFill>
                  <a:prstClr val="black"/>
                </a:solidFill>
              </a:rPr>
              <a:t>Charge </a:t>
            </a:r>
            <a:r>
              <a:rPr kumimoji="1" lang="fr-FR" dirty="0" err="1" smtClean="0">
                <a:solidFill>
                  <a:prstClr val="black"/>
                </a:solidFill>
              </a:rPr>
              <a:t>readout</a:t>
            </a:r>
            <a:endParaRPr kumimoji="1" lang="en-US" dirty="0">
              <a:solidFill>
                <a:prstClr val="black"/>
              </a:solidFill>
            </a:endParaRPr>
          </a:p>
        </p:txBody>
      </p:sp>
      <p:sp>
        <p:nvSpPr>
          <p:cNvPr id="56" name="Accolade ouvrante 55"/>
          <p:cNvSpPr/>
          <p:nvPr/>
        </p:nvSpPr>
        <p:spPr>
          <a:xfrm rot="16200000">
            <a:off x="2855273" y="-213464"/>
            <a:ext cx="864096" cy="6457790"/>
          </a:xfrm>
          <a:prstGeom prst="leftBrace">
            <a:avLst>
              <a:gd name="adj1" fmla="val 8333"/>
              <a:gd name="adj2" fmla="val 49427"/>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solidFill>
                <a:prstClr val="black"/>
              </a:solidFill>
            </a:endParaRPr>
          </a:p>
        </p:txBody>
      </p:sp>
      <p:sp>
        <p:nvSpPr>
          <p:cNvPr id="57" name="ZoneTexte 56"/>
          <p:cNvSpPr txBox="1"/>
          <p:nvPr/>
        </p:nvSpPr>
        <p:spPr>
          <a:xfrm>
            <a:off x="7145943" y="2924944"/>
            <a:ext cx="954449" cy="646331"/>
          </a:xfrm>
          <a:prstGeom prst="rect">
            <a:avLst/>
          </a:prstGeom>
          <a:noFill/>
        </p:spPr>
        <p:txBody>
          <a:bodyPr wrap="square" rtlCol="0">
            <a:spAutoFit/>
          </a:bodyPr>
          <a:lstStyle/>
          <a:p>
            <a:r>
              <a:rPr kumimoji="1" lang="fr-FR" dirty="0" smtClean="0">
                <a:solidFill>
                  <a:prstClr val="black"/>
                </a:solidFill>
              </a:rPr>
              <a:t>Light </a:t>
            </a:r>
            <a:r>
              <a:rPr kumimoji="1" lang="fr-FR" dirty="0" err="1" smtClean="0">
                <a:solidFill>
                  <a:prstClr val="black"/>
                </a:solidFill>
              </a:rPr>
              <a:t>readout</a:t>
            </a:r>
            <a:endParaRPr kumimoji="1" lang="en-US" dirty="0">
              <a:solidFill>
                <a:prstClr val="black"/>
              </a:solidFill>
            </a:endParaRPr>
          </a:p>
        </p:txBody>
      </p:sp>
      <p:sp>
        <p:nvSpPr>
          <p:cNvPr id="58" name="ZoneTexte 57"/>
          <p:cNvSpPr txBox="1"/>
          <p:nvPr/>
        </p:nvSpPr>
        <p:spPr>
          <a:xfrm>
            <a:off x="2267744" y="1027765"/>
            <a:ext cx="184731" cy="369332"/>
          </a:xfrm>
          <a:prstGeom prst="rect">
            <a:avLst/>
          </a:prstGeom>
          <a:noFill/>
        </p:spPr>
        <p:txBody>
          <a:bodyPr wrap="none" rtlCol="0">
            <a:spAutoFit/>
          </a:bodyPr>
          <a:lstStyle/>
          <a:p>
            <a:endParaRPr kumimoji="1" lang="en-US" dirty="0">
              <a:solidFill>
                <a:prstClr val="black"/>
              </a:solidFill>
            </a:endParaRPr>
          </a:p>
        </p:txBody>
      </p:sp>
      <p:sp>
        <p:nvSpPr>
          <p:cNvPr id="59" name="ZoneTexte 58"/>
          <p:cNvSpPr txBox="1"/>
          <p:nvPr/>
        </p:nvSpPr>
        <p:spPr>
          <a:xfrm>
            <a:off x="2740984" y="908720"/>
            <a:ext cx="2411494" cy="338554"/>
          </a:xfrm>
          <a:prstGeom prst="rect">
            <a:avLst/>
          </a:prstGeom>
          <a:noFill/>
        </p:spPr>
        <p:txBody>
          <a:bodyPr wrap="none" rtlCol="0">
            <a:spAutoFit/>
          </a:bodyPr>
          <a:lstStyle/>
          <a:p>
            <a:r>
              <a:rPr kumimoji="1" lang="fr-FR" sz="1600" b="1" dirty="0" smtClean="0">
                <a:solidFill>
                  <a:srgbClr val="FF0000"/>
                </a:solidFill>
              </a:rPr>
              <a:t>WR </a:t>
            </a:r>
            <a:r>
              <a:rPr kumimoji="1" lang="fr-FR" sz="1600" b="1" dirty="0" err="1" smtClean="0">
                <a:solidFill>
                  <a:srgbClr val="FF0000"/>
                </a:solidFill>
              </a:rPr>
              <a:t>Clock</a:t>
            </a:r>
            <a:r>
              <a:rPr kumimoji="1" lang="fr-FR" sz="1600" b="1" dirty="0" smtClean="0">
                <a:solidFill>
                  <a:srgbClr val="FF0000"/>
                </a:solidFill>
              </a:rPr>
              <a:t> + time + triggers</a:t>
            </a:r>
            <a:endParaRPr kumimoji="1" lang="en-US" sz="1600" b="1" dirty="0">
              <a:solidFill>
                <a:srgbClr val="FF0000"/>
              </a:solidFill>
            </a:endParaRPr>
          </a:p>
        </p:txBody>
      </p:sp>
      <p:sp>
        <p:nvSpPr>
          <p:cNvPr id="60" name="ZoneTexte 59"/>
          <p:cNvSpPr txBox="1"/>
          <p:nvPr/>
        </p:nvSpPr>
        <p:spPr>
          <a:xfrm>
            <a:off x="7633114" y="3780329"/>
            <a:ext cx="1475390" cy="584775"/>
          </a:xfrm>
          <a:prstGeom prst="rect">
            <a:avLst/>
          </a:prstGeom>
          <a:noFill/>
        </p:spPr>
        <p:txBody>
          <a:bodyPr wrap="square" rtlCol="0">
            <a:spAutoFit/>
          </a:bodyPr>
          <a:lstStyle/>
          <a:p>
            <a:r>
              <a:rPr kumimoji="1" lang="fr-FR" sz="1600" b="1" dirty="0" smtClean="0">
                <a:solidFill>
                  <a:srgbClr val="FF0000"/>
                </a:solidFill>
              </a:rPr>
              <a:t>WR </a:t>
            </a:r>
            <a:r>
              <a:rPr kumimoji="1" lang="fr-FR" sz="1600" b="1" dirty="0" err="1" smtClean="0">
                <a:solidFill>
                  <a:srgbClr val="FF0000"/>
                </a:solidFill>
              </a:rPr>
              <a:t>Clock</a:t>
            </a:r>
            <a:r>
              <a:rPr kumimoji="1" lang="fr-FR" sz="1600" b="1" dirty="0" smtClean="0">
                <a:solidFill>
                  <a:srgbClr val="FF0000"/>
                </a:solidFill>
              </a:rPr>
              <a:t> + time + triggers</a:t>
            </a:r>
            <a:endParaRPr kumimoji="1" lang="en-US" sz="1600" b="1" dirty="0">
              <a:solidFill>
                <a:srgbClr val="FF0000"/>
              </a:solidFill>
            </a:endParaRPr>
          </a:p>
        </p:txBody>
      </p:sp>
      <p:sp>
        <p:nvSpPr>
          <p:cNvPr id="61" name="Rectangle 60"/>
          <p:cNvSpPr/>
          <p:nvPr/>
        </p:nvSpPr>
        <p:spPr>
          <a:xfrm>
            <a:off x="2843808" y="4293096"/>
            <a:ext cx="2345448" cy="2448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prstClr val="white"/>
              </a:solidFill>
            </a:endParaRPr>
          </a:p>
        </p:txBody>
      </p:sp>
      <p:sp>
        <p:nvSpPr>
          <p:cNvPr id="62" name="Rectangle 61"/>
          <p:cNvSpPr/>
          <p:nvPr/>
        </p:nvSpPr>
        <p:spPr>
          <a:xfrm>
            <a:off x="5538920" y="4293096"/>
            <a:ext cx="2345448" cy="2448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prstClr val="white"/>
              </a:solidFill>
            </a:endParaRPr>
          </a:p>
        </p:txBody>
      </p:sp>
      <p:sp>
        <p:nvSpPr>
          <p:cNvPr id="63" name="ZoneTexte 62"/>
          <p:cNvSpPr txBox="1"/>
          <p:nvPr/>
        </p:nvSpPr>
        <p:spPr>
          <a:xfrm>
            <a:off x="4355976" y="3573016"/>
            <a:ext cx="1463349" cy="369332"/>
          </a:xfrm>
          <a:prstGeom prst="rect">
            <a:avLst/>
          </a:prstGeom>
          <a:noFill/>
        </p:spPr>
        <p:txBody>
          <a:bodyPr wrap="none" rtlCol="0">
            <a:spAutoFit/>
          </a:bodyPr>
          <a:lstStyle/>
          <a:p>
            <a:r>
              <a:rPr kumimoji="1" lang="fr-FR" dirty="0" err="1" smtClean="0">
                <a:solidFill>
                  <a:prstClr val="black"/>
                </a:solidFill>
              </a:rPr>
              <a:t>Digitized</a:t>
            </a:r>
            <a:r>
              <a:rPr kumimoji="1" lang="fr-FR" dirty="0" smtClean="0">
                <a:solidFill>
                  <a:prstClr val="black"/>
                </a:solidFill>
              </a:rPr>
              <a:t> data</a:t>
            </a:r>
            <a:endParaRPr kumimoji="1" lang="en-US" dirty="0">
              <a:solidFill>
                <a:prstClr val="black"/>
              </a:solidFill>
            </a:endParaRPr>
          </a:p>
        </p:txBody>
      </p:sp>
      <p:cxnSp>
        <p:nvCxnSpPr>
          <p:cNvPr id="64" name="Connecteur droit avec flèche 63"/>
          <p:cNvCxnSpPr>
            <a:stCxn id="30" idx="3"/>
          </p:cNvCxnSpPr>
          <p:nvPr/>
        </p:nvCxnSpPr>
        <p:spPr>
          <a:xfrm>
            <a:off x="5435749" y="513631"/>
            <a:ext cx="792435"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ZoneTexte 64"/>
          <p:cNvSpPr txBox="1"/>
          <p:nvPr/>
        </p:nvSpPr>
        <p:spPr>
          <a:xfrm>
            <a:off x="5508104" y="157282"/>
            <a:ext cx="649537" cy="369332"/>
          </a:xfrm>
          <a:prstGeom prst="rect">
            <a:avLst/>
          </a:prstGeom>
          <a:noFill/>
        </p:spPr>
        <p:txBody>
          <a:bodyPr wrap="none" rtlCol="0">
            <a:spAutoFit/>
          </a:bodyPr>
          <a:lstStyle/>
          <a:p>
            <a:r>
              <a:rPr kumimoji="1" lang="fr-FR" dirty="0" smtClean="0">
                <a:solidFill>
                  <a:prstClr val="black"/>
                </a:solidFill>
              </a:rPr>
              <a:t>Time</a:t>
            </a:r>
            <a:endParaRPr kumimoji="1" lang="en-US" dirty="0">
              <a:solidFill>
                <a:prstClr val="black"/>
              </a:solidFill>
            </a:endParaRPr>
          </a:p>
        </p:txBody>
      </p:sp>
      <p:sp>
        <p:nvSpPr>
          <p:cNvPr id="66" name="ZoneTexte 65"/>
          <p:cNvSpPr txBox="1"/>
          <p:nvPr/>
        </p:nvSpPr>
        <p:spPr>
          <a:xfrm>
            <a:off x="179512" y="4005064"/>
            <a:ext cx="2134880" cy="369332"/>
          </a:xfrm>
          <a:prstGeom prst="rect">
            <a:avLst/>
          </a:prstGeom>
          <a:noFill/>
        </p:spPr>
        <p:txBody>
          <a:bodyPr wrap="none" rtlCol="0">
            <a:spAutoFit/>
          </a:bodyPr>
          <a:lstStyle/>
          <a:p>
            <a:r>
              <a:rPr kumimoji="1" lang="fr-FR" dirty="0" smtClean="0">
                <a:solidFill>
                  <a:prstClr val="black"/>
                </a:solidFill>
              </a:rPr>
              <a:t>Data </a:t>
            </a:r>
            <a:r>
              <a:rPr kumimoji="1" lang="fr-FR" dirty="0" err="1" smtClean="0">
                <a:solidFill>
                  <a:prstClr val="black"/>
                </a:solidFill>
              </a:rPr>
              <a:t>processing</a:t>
            </a:r>
            <a:r>
              <a:rPr kumimoji="1" lang="fr-FR" dirty="0" smtClean="0">
                <a:solidFill>
                  <a:prstClr val="black"/>
                </a:solidFill>
              </a:rPr>
              <a:t> PC 1</a:t>
            </a:r>
            <a:endParaRPr kumimoji="1" lang="en-US" dirty="0">
              <a:solidFill>
                <a:prstClr val="black"/>
              </a:solidFill>
            </a:endParaRPr>
          </a:p>
        </p:txBody>
      </p:sp>
      <p:sp>
        <p:nvSpPr>
          <p:cNvPr id="67" name="ZoneTexte 66"/>
          <p:cNvSpPr txBox="1"/>
          <p:nvPr/>
        </p:nvSpPr>
        <p:spPr>
          <a:xfrm>
            <a:off x="2771800" y="4005064"/>
            <a:ext cx="2134880" cy="369332"/>
          </a:xfrm>
          <a:prstGeom prst="rect">
            <a:avLst/>
          </a:prstGeom>
          <a:noFill/>
        </p:spPr>
        <p:txBody>
          <a:bodyPr wrap="none" rtlCol="0">
            <a:spAutoFit/>
          </a:bodyPr>
          <a:lstStyle/>
          <a:p>
            <a:r>
              <a:rPr kumimoji="1" lang="fr-FR" dirty="0" smtClean="0">
                <a:solidFill>
                  <a:prstClr val="black"/>
                </a:solidFill>
              </a:rPr>
              <a:t>Data </a:t>
            </a:r>
            <a:r>
              <a:rPr kumimoji="1" lang="fr-FR" dirty="0" err="1" smtClean="0">
                <a:solidFill>
                  <a:prstClr val="black"/>
                </a:solidFill>
              </a:rPr>
              <a:t>processing</a:t>
            </a:r>
            <a:r>
              <a:rPr kumimoji="1" lang="fr-FR" dirty="0" smtClean="0">
                <a:solidFill>
                  <a:prstClr val="black"/>
                </a:solidFill>
              </a:rPr>
              <a:t> PC 2</a:t>
            </a:r>
            <a:endParaRPr kumimoji="1" lang="en-US" dirty="0">
              <a:solidFill>
                <a:prstClr val="black"/>
              </a:solidFill>
            </a:endParaRPr>
          </a:p>
        </p:txBody>
      </p:sp>
      <p:sp>
        <p:nvSpPr>
          <p:cNvPr id="68" name="ZoneTexte 67"/>
          <p:cNvSpPr txBox="1"/>
          <p:nvPr/>
        </p:nvSpPr>
        <p:spPr>
          <a:xfrm>
            <a:off x="5508104" y="3995772"/>
            <a:ext cx="1124347" cy="369332"/>
          </a:xfrm>
          <a:prstGeom prst="rect">
            <a:avLst/>
          </a:prstGeom>
          <a:noFill/>
        </p:spPr>
        <p:txBody>
          <a:bodyPr wrap="none" rtlCol="0">
            <a:spAutoFit/>
          </a:bodyPr>
          <a:lstStyle/>
          <a:p>
            <a:r>
              <a:rPr kumimoji="1" lang="fr-FR" dirty="0" smtClean="0">
                <a:solidFill>
                  <a:prstClr val="black"/>
                </a:solidFill>
              </a:rPr>
              <a:t>Trigger PC</a:t>
            </a:r>
            <a:endParaRPr kumimoji="1" lang="en-US" dirty="0">
              <a:solidFill>
                <a:prstClr val="black"/>
              </a:solidFill>
            </a:endParaRPr>
          </a:p>
        </p:txBody>
      </p:sp>
      <p:cxnSp>
        <p:nvCxnSpPr>
          <p:cNvPr id="69" name="Connecteur droit 68"/>
          <p:cNvCxnSpPr/>
          <p:nvPr/>
        </p:nvCxnSpPr>
        <p:spPr>
          <a:xfrm>
            <a:off x="6948264" y="6021288"/>
            <a:ext cx="1800200" cy="103237"/>
          </a:xfrm>
          <a:prstGeom prst="line">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ZoneTexte 69"/>
          <p:cNvSpPr txBox="1"/>
          <p:nvPr/>
        </p:nvSpPr>
        <p:spPr>
          <a:xfrm>
            <a:off x="7325581" y="5847075"/>
            <a:ext cx="1494891" cy="246221"/>
          </a:xfrm>
          <a:prstGeom prst="rect">
            <a:avLst/>
          </a:prstGeom>
          <a:noFill/>
        </p:spPr>
        <p:txBody>
          <a:bodyPr wrap="square" rtlCol="0">
            <a:spAutoFit/>
          </a:bodyPr>
          <a:lstStyle/>
          <a:p>
            <a:r>
              <a:rPr kumimoji="1" lang="fr-FR" sz="1000" dirty="0" err="1" smtClean="0">
                <a:solidFill>
                  <a:prstClr val="black"/>
                </a:solidFill>
              </a:rPr>
              <a:t>Cosmics</a:t>
            </a:r>
            <a:r>
              <a:rPr kumimoji="1" lang="fr-FR" sz="1000" dirty="0" smtClean="0">
                <a:solidFill>
                  <a:prstClr val="black"/>
                </a:solidFill>
              </a:rPr>
              <a:t>  </a:t>
            </a:r>
            <a:r>
              <a:rPr kumimoji="1" lang="fr-FR" sz="1000" dirty="0" err="1" smtClean="0">
                <a:solidFill>
                  <a:prstClr val="black"/>
                </a:solidFill>
              </a:rPr>
              <a:t>counters</a:t>
            </a:r>
            <a:endParaRPr kumimoji="1" lang="fr-FR" sz="1000" dirty="0" smtClean="0">
              <a:solidFill>
                <a:prstClr val="black"/>
              </a:solidFill>
            </a:endParaRPr>
          </a:p>
        </p:txBody>
      </p:sp>
      <p:sp>
        <p:nvSpPr>
          <p:cNvPr id="72" name="スライド番号プレースホルダ 5"/>
          <p:cNvSpPr txBox="1">
            <a:spLocks/>
          </p:cNvSpPr>
          <p:nvPr/>
        </p:nvSpPr>
        <p:spPr bwMode="auto">
          <a:xfrm>
            <a:off x="6705600" y="6508750"/>
            <a:ext cx="2133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r">
              <a:defRPr/>
            </a:pPr>
            <a:fld id="{E7552B44-EE0B-439C-B2C8-F8F581CDB09C}" type="slidenum">
              <a:rPr kumimoji="1" lang="ja-JP" altLang="en-US" sz="1400" smtClean="0">
                <a:solidFill>
                  <a:srgbClr val="000000"/>
                </a:solidFill>
              </a:rPr>
              <a:pPr algn="r">
                <a:defRPr/>
              </a:pPr>
              <a:t>31</a:t>
            </a:fld>
            <a:endParaRPr kumimoji="1" lang="ja-JP" altLang="en-US" sz="1400" dirty="0" smtClean="0">
              <a:solidFill>
                <a:srgbClr val="000000"/>
              </a:solidFill>
            </a:endParaRPr>
          </a:p>
        </p:txBody>
      </p:sp>
    </p:spTree>
    <p:extLst>
      <p:ext uri="{BB962C8B-B14F-4D97-AF65-F5344CB8AC3E}">
        <p14:creationId xmlns:p14="http://schemas.microsoft.com/office/powerpoint/2010/main" val="3820789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6300028"/>
            <a:ext cx="2480166" cy="276999"/>
          </a:xfrm>
          <a:prstGeom prst="rect">
            <a:avLst/>
          </a:prstGeom>
        </p:spPr>
        <p:txBody>
          <a:bodyPr wrap="none">
            <a:spAutoFit/>
          </a:bodyPr>
          <a:lstStyle/>
          <a:p>
            <a:r>
              <a:rPr lang="en-US" sz="1200" b="1" dirty="0">
                <a:solidFill>
                  <a:srgbClr val="00B050"/>
                </a:solidFill>
                <a:latin typeface="Arial" panose="020B0604020202020204" pitchFamily="34" charset="0"/>
                <a:cs typeface="Arial" panose="020B0604020202020204" pitchFamily="34" charset="0"/>
              </a:rPr>
              <a:t>C.R. stands for Counting Room</a:t>
            </a:r>
          </a:p>
        </p:txBody>
      </p:sp>
      <p:grpSp>
        <p:nvGrpSpPr>
          <p:cNvPr id="9" name="Groupe 8"/>
          <p:cNvGrpSpPr/>
          <p:nvPr/>
        </p:nvGrpSpPr>
        <p:grpSpPr>
          <a:xfrm>
            <a:off x="35496" y="726040"/>
            <a:ext cx="9018017" cy="5079223"/>
            <a:chOff x="18479" y="726040"/>
            <a:chExt cx="9018017" cy="5079223"/>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9" y="726040"/>
              <a:ext cx="9018017" cy="5079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822569" y="3501008"/>
              <a:ext cx="64807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61101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t>33</a:t>
            </a:fld>
            <a:endParaRPr lang="fr-BE"/>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04825"/>
            <a:ext cx="8686800" cy="584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2859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solidFill>
                  <a:prstClr val="black">
                    <a:tint val="75000"/>
                  </a:prstClr>
                </a:solidFill>
              </a:rPr>
              <a:pPr/>
              <a:t>34</a:t>
            </a:fld>
            <a:endParaRPr lang="fr-BE">
              <a:solidFill>
                <a:prstClr val="black">
                  <a:tint val="75000"/>
                </a:prstClr>
              </a:solidFill>
            </a:endParaRPr>
          </a:p>
        </p:txBody>
      </p:sp>
      <p:grpSp>
        <p:nvGrpSpPr>
          <p:cNvPr id="3" name="Groupe 2"/>
          <p:cNvGrpSpPr/>
          <p:nvPr/>
        </p:nvGrpSpPr>
        <p:grpSpPr>
          <a:xfrm>
            <a:off x="428625" y="171450"/>
            <a:ext cx="8286750" cy="6515100"/>
            <a:chOff x="428625" y="171450"/>
            <a:chExt cx="8286750" cy="651510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171450"/>
              <a:ext cx="8286750" cy="651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876" y="6288360"/>
              <a:ext cx="410716"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5143853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solidFill>
                  <a:prstClr val="black">
                    <a:tint val="75000"/>
                  </a:prstClr>
                </a:solidFill>
              </a:rPr>
              <a:pPr/>
              <a:t>35</a:t>
            </a:fld>
            <a:endParaRPr lang="fr-BE">
              <a:solidFill>
                <a:prstClr val="black">
                  <a:tint val="75000"/>
                </a:prstClr>
              </a:solidFill>
            </a:endParaRPr>
          </a:p>
        </p:txBody>
      </p:sp>
      <p:sp>
        <p:nvSpPr>
          <p:cNvPr id="3" name="ZoneTexte 2"/>
          <p:cNvSpPr txBox="1"/>
          <p:nvPr/>
        </p:nvSpPr>
        <p:spPr>
          <a:xfrm>
            <a:off x="755576" y="1052736"/>
            <a:ext cx="818814" cy="369332"/>
          </a:xfrm>
          <a:prstGeom prst="rect">
            <a:avLst/>
          </a:prstGeom>
          <a:noFill/>
        </p:spPr>
        <p:txBody>
          <a:bodyPr wrap="none" rtlCol="0">
            <a:spAutoFit/>
          </a:bodyPr>
          <a:lstStyle/>
          <a:p>
            <a:r>
              <a:rPr lang="fr-FR" dirty="0" smtClean="0"/>
              <a:t>Offline</a:t>
            </a:r>
            <a:endParaRPr lang="en-US" dirty="0"/>
          </a:p>
        </p:txBody>
      </p:sp>
    </p:spTree>
    <p:extLst>
      <p:ext uri="{BB962C8B-B14F-4D97-AF65-F5344CB8AC3E}">
        <p14:creationId xmlns:p14="http://schemas.microsoft.com/office/powerpoint/2010/main" val="28455442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496" y="44624"/>
            <a:ext cx="9108504" cy="6463308"/>
          </a:xfrm>
          <a:prstGeom prst="rect">
            <a:avLst/>
          </a:prstGeom>
          <a:noFill/>
        </p:spPr>
        <p:txBody>
          <a:bodyPr wrap="square" rtlCol="0">
            <a:spAutoFit/>
          </a:bodyPr>
          <a:lstStyle/>
          <a:p>
            <a:r>
              <a:rPr lang="en-US" dirty="0" smtClean="0"/>
              <a:t>Offline and computing model:</a:t>
            </a:r>
          </a:p>
          <a:p>
            <a:endParaRPr lang="en-US" dirty="0" smtClean="0"/>
          </a:p>
          <a:p>
            <a:pPr marL="285750" indent="-285750">
              <a:buFont typeface="Wingdings" panose="05000000000000000000" pitchFamily="2" charset="2"/>
              <a:buChar char="Ø"/>
            </a:pPr>
            <a:r>
              <a:rPr lang="en-US" dirty="0" smtClean="0"/>
              <a:t>MC production and code management actually centralized at CCIN2P3 in Lyon</a:t>
            </a:r>
          </a:p>
          <a:p>
            <a:pPr marL="285750" indent="-285750">
              <a:buFont typeface="Wingdings" panose="05000000000000000000" pitchFamily="2" charset="2"/>
              <a:buChar char="Ø"/>
            </a:pPr>
            <a:r>
              <a:rPr lang="en-US" dirty="0" smtClean="0"/>
              <a:t>Massive MC production expected at CCIN2P3 and possible other centers</a:t>
            </a:r>
          </a:p>
          <a:p>
            <a:endParaRPr lang="en-US" dirty="0" smtClean="0"/>
          </a:p>
          <a:p>
            <a:pPr marL="285750" indent="-285750">
              <a:buFont typeface="Wingdings" panose="05000000000000000000" pitchFamily="2" charset="2"/>
              <a:buChar char="Ø"/>
            </a:pPr>
            <a:r>
              <a:rPr lang="en-US" dirty="0" smtClean="0"/>
              <a:t>6x6x6 data production at CERN and </a:t>
            </a:r>
            <a:r>
              <a:rPr lang="en-US" dirty="0" err="1" smtClean="0"/>
              <a:t>Fermilab</a:t>
            </a:r>
            <a:endParaRPr lang="en-US" dirty="0" smtClean="0"/>
          </a:p>
          <a:p>
            <a:endParaRPr lang="en-US" dirty="0" smtClean="0"/>
          </a:p>
          <a:p>
            <a:pPr marL="285750" indent="-285750">
              <a:buFont typeface="Wingdings" panose="05000000000000000000" pitchFamily="2" charset="2"/>
              <a:buChar char="Ø"/>
            </a:pPr>
            <a:r>
              <a:rPr lang="en-US" dirty="0" smtClean="0"/>
              <a:t>Software based on QSCAN (simulation/reconstruction); fast execution and easily adaptable for detector performance analysis, online monitoring and analysis :</a:t>
            </a:r>
          </a:p>
          <a:p>
            <a:endParaRPr lang="en-US" dirty="0" smtClean="0"/>
          </a:p>
          <a:p>
            <a:r>
              <a:rPr lang="en-US" dirty="0" smtClean="0"/>
              <a:t>Framework dealing with all the aspects of the detector simulation and reconstruction  going from:  geometry description, interface to MC transport codes like Geant3 and 4 via VMC, events generators like Genie, detector response and electronics simulation for both single and dual-phase, simulated and real events reconstruction and event display.  Interface to the raw and simulated data formats for various detector setups going from several R&amp;D prototypes to WA105 3x1x1 and 6x6x6 and the 20 and 50 </a:t>
            </a:r>
            <a:r>
              <a:rPr lang="en-US" dirty="0" err="1" smtClean="0"/>
              <a:t>kton</a:t>
            </a:r>
            <a:r>
              <a:rPr lang="en-US" dirty="0" smtClean="0"/>
              <a:t> detectors considered in the LAGUNA-LBNO design study. Allowing to understand the performance of the detectors under construction like the 3x1X1 and 6x6x6  by also comparing  to the result obtained in the last 10 years with different prototypes.</a:t>
            </a:r>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r>
              <a:rPr lang="en-US" dirty="0" smtClean="0"/>
              <a:t>3x1x1 simulation analysis and monitoring with QSCAN (September 2016)</a:t>
            </a:r>
          </a:p>
          <a:p>
            <a:pPr marL="285750" indent="-285750">
              <a:buFont typeface="Wingdings" panose="05000000000000000000" pitchFamily="2" charset="2"/>
              <a:buChar char="Ø"/>
            </a:pPr>
            <a:r>
              <a:rPr lang="en-US" dirty="0" smtClean="0"/>
              <a:t>Developing QSCAN for 6x6x6;  needed for detector optimization  analysis and online analysis/monitoring</a:t>
            </a:r>
          </a:p>
        </p:txBody>
      </p:sp>
    </p:spTree>
    <p:extLst>
      <p:ext uri="{BB962C8B-B14F-4D97-AF65-F5344CB8AC3E}">
        <p14:creationId xmlns:p14="http://schemas.microsoft.com/office/powerpoint/2010/main" val="3228493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708670"/>
            <a:ext cx="7410450" cy="2000250"/>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323528" y="2780928"/>
            <a:ext cx="8352928" cy="3785652"/>
          </a:xfrm>
          <a:prstGeom prst="rect">
            <a:avLst/>
          </a:prstGeom>
        </p:spPr>
        <p:txBody>
          <a:bodyPr wrap="square">
            <a:spAutoFit/>
          </a:bodyPr>
          <a:lstStyle/>
          <a:p>
            <a:pPr marL="285750" indent="-285750">
              <a:buClr>
                <a:srgbClr val="C00000"/>
              </a:buClr>
              <a:buFont typeface="Wingdings" panose="05000000000000000000" pitchFamily="2" charset="2"/>
              <a:buChar char="§"/>
            </a:pPr>
            <a:r>
              <a:rPr lang="en-US" sz="1600" dirty="0" smtClean="0">
                <a:solidFill>
                  <a:prstClr val="black"/>
                </a:solidFill>
                <a:latin typeface="Arial" panose="020B0604020202020204" pitchFamily="34" charset="0"/>
                <a:cs typeface="Arial" panose="020B0604020202020204" pitchFamily="34" charset="0"/>
              </a:rPr>
              <a:t>WA105 TDR: 175 M triggers, to be refined once the beam simulation will be available</a:t>
            </a:r>
          </a:p>
          <a:p>
            <a:pPr marL="285750" indent="-285750">
              <a:buClr>
                <a:srgbClr val="C00000"/>
              </a:buClr>
              <a:buFont typeface="Wingdings" panose="05000000000000000000" pitchFamily="2" charset="2"/>
              <a:buChar char="§"/>
            </a:pPr>
            <a:endParaRPr lang="en-US" sz="1600" dirty="0" smtClean="0">
              <a:solidFill>
                <a:prstClr val="black"/>
              </a:solidFill>
              <a:latin typeface="Arial" panose="020B0604020202020204" pitchFamily="34" charset="0"/>
              <a:cs typeface="Arial" panose="020B0604020202020204" pitchFamily="34" charset="0"/>
            </a:endParaRPr>
          </a:p>
          <a:p>
            <a:pPr marL="285750" indent="-285750">
              <a:buClr>
                <a:srgbClr val="C00000"/>
              </a:buClr>
              <a:buFont typeface="Wingdings" panose="05000000000000000000" pitchFamily="2" charset="2"/>
              <a:buChar char="§"/>
            </a:pPr>
            <a:r>
              <a:rPr lang="en-US" sz="1600" dirty="0" smtClean="0">
                <a:solidFill>
                  <a:prstClr val="black"/>
                </a:solidFill>
                <a:latin typeface="Arial" panose="020B0604020202020204" pitchFamily="34" charset="0"/>
                <a:cs typeface="Arial" panose="020B0604020202020204" pitchFamily="34" charset="0"/>
              </a:rPr>
              <a:t>If totally stored in non-zero-skipped, lossless compression format </a:t>
            </a:r>
          </a:p>
          <a:p>
            <a:pPr>
              <a:buClr>
                <a:srgbClr val="C00000"/>
              </a:buClr>
            </a:pPr>
            <a:r>
              <a:rPr lang="en-US" sz="1600" dirty="0" smtClean="0">
                <a:solidFill>
                  <a:prstClr val="black"/>
                </a:solidFill>
                <a:latin typeface="Arial" panose="020B0604020202020204" pitchFamily="34" charset="0"/>
                <a:cs typeface="Arial" panose="020B0604020202020204" pitchFamily="34" charset="0"/>
              </a:rPr>
              <a:t>       (assuming Huffman, factor 10 compression: 15MB/event) </a:t>
            </a:r>
            <a:r>
              <a:rPr lang="en-US" sz="1600" dirty="0" smtClean="0">
                <a:solidFill>
                  <a:prstClr val="black"/>
                </a:solidFill>
                <a:latin typeface="Arial" panose="020B0604020202020204" pitchFamily="34" charset="0"/>
                <a:cs typeface="Arial" panose="020B0604020202020204" pitchFamily="34" charset="0"/>
                <a:sym typeface="Wingdings" panose="05000000000000000000" pitchFamily="2" charset="2"/>
              </a:rPr>
              <a:t> 2.4 PB </a:t>
            </a:r>
          </a:p>
          <a:p>
            <a:pPr marL="285750" indent="-285750">
              <a:buFont typeface="Wingdings"/>
              <a:buChar char="à"/>
            </a:pPr>
            <a:endParaRPr lang="en-US" sz="1600" dirty="0" smtClean="0">
              <a:solidFill>
                <a:prstClr val="black"/>
              </a:solidFill>
              <a:latin typeface="Arial" panose="020B0604020202020204" pitchFamily="34" charset="0"/>
              <a:cs typeface="Arial" panose="020B0604020202020204" pitchFamily="34" charset="0"/>
              <a:sym typeface="Wingdings" panose="05000000000000000000" pitchFamily="2" charset="2"/>
            </a:endParaRPr>
          </a:p>
          <a:p>
            <a:r>
              <a:rPr lang="en-US" sz="1600" dirty="0" smtClean="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1600" i="1" dirty="0" smtClean="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1600" dirty="0" smtClean="0">
                <a:solidFill>
                  <a:prstClr val="black"/>
                </a:solidFill>
                <a:latin typeface="Arial" panose="020B0604020202020204" pitchFamily="34" charset="0"/>
                <a:cs typeface="Arial" panose="020B0604020202020204" pitchFamily="34" charset="0"/>
                <a:sym typeface="Wingdings" panose="05000000000000000000" pitchFamily="2" charset="2"/>
              </a:rPr>
              <a:t>cosmic runs and technical tests)</a:t>
            </a:r>
          </a:p>
          <a:p>
            <a:endParaRPr lang="en-US" sz="1600" dirty="0" smtClean="0">
              <a:solidFill>
                <a:prstClr val="black"/>
              </a:solidFill>
              <a:latin typeface="Arial" panose="020B0604020202020204" pitchFamily="34" charset="0"/>
              <a:cs typeface="Arial" panose="020B0604020202020204" pitchFamily="34" charset="0"/>
              <a:sym typeface="Wingdings" panose="05000000000000000000" pitchFamily="2" charset="2"/>
            </a:endParaRPr>
          </a:p>
          <a:p>
            <a:r>
              <a:rPr lang="en-US" sz="1600" dirty="0" smtClean="0">
                <a:solidFill>
                  <a:prstClr val="black"/>
                </a:solidFill>
                <a:latin typeface="Arial" panose="020B0604020202020204" pitchFamily="34" charset="0"/>
                <a:cs typeface="Arial" panose="020B0604020202020204" pitchFamily="34" charset="0"/>
                <a:sym typeface="Wingdings" panose="05000000000000000000" pitchFamily="2" charset="2"/>
              </a:rPr>
              <a:t>Following discussions we had with the IT people at CERN this total data volume of 2.4 PB does not present any technical problem on the CERN and </a:t>
            </a:r>
            <a:r>
              <a:rPr lang="en-US" sz="1600" dirty="0" err="1" smtClean="0">
                <a:solidFill>
                  <a:prstClr val="black"/>
                </a:solidFill>
                <a:latin typeface="Arial" panose="020B0604020202020204" pitchFamily="34" charset="0"/>
                <a:cs typeface="Arial" panose="020B0604020202020204" pitchFamily="34" charset="0"/>
                <a:sym typeface="Wingdings" panose="05000000000000000000" pitchFamily="2" charset="2"/>
              </a:rPr>
              <a:t>Fermilab</a:t>
            </a:r>
            <a:r>
              <a:rPr lang="en-US" sz="1600" dirty="0" smtClean="0">
                <a:solidFill>
                  <a:prstClr val="black"/>
                </a:solidFill>
                <a:latin typeface="Arial" panose="020B0604020202020204" pitchFamily="34" charset="0"/>
                <a:cs typeface="Arial" panose="020B0604020202020204" pitchFamily="34" charset="0"/>
                <a:sym typeface="Wingdings" panose="05000000000000000000" pitchFamily="2" charset="2"/>
              </a:rPr>
              <a:t> storage facilities scale</a:t>
            </a:r>
          </a:p>
          <a:p>
            <a:endParaRPr lang="en-US" sz="1600" dirty="0" smtClean="0">
              <a:solidFill>
                <a:prstClr val="black"/>
              </a:solidFill>
              <a:latin typeface="Arial" panose="020B0604020202020204" pitchFamily="34" charset="0"/>
              <a:cs typeface="Arial" panose="020B0604020202020204" pitchFamily="34" charset="0"/>
              <a:sym typeface="Wingdings" panose="05000000000000000000" pitchFamily="2" charset="2"/>
            </a:endParaRPr>
          </a:p>
          <a:p>
            <a:pPr marL="285750" indent="-285750">
              <a:buClr>
                <a:srgbClr val="C00000"/>
              </a:buClr>
              <a:buFont typeface="Wingdings" panose="05000000000000000000" pitchFamily="2" charset="2"/>
              <a:buChar char="§"/>
            </a:pPr>
            <a:r>
              <a:rPr lang="en-US" sz="1600" dirty="0" smtClean="0">
                <a:solidFill>
                  <a:prstClr val="black"/>
                </a:solidFill>
                <a:latin typeface="Arial" panose="020B0604020202020204" pitchFamily="34" charset="0"/>
                <a:cs typeface="Arial" panose="020B0604020202020204" pitchFamily="34" charset="0"/>
                <a:sym typeface="Wingdings" panose="05000000000000000000" pitchFamily="2" charset="2"/>
              </a:rPr>
              <a:t>Requested link from online-storage to CERN computing division at 20 </a:t>
            </a:r>
            <a:r>
              <a:rPr lang="en-US" sz="1600" dirty="0" err="1" smtClean="0">
                <a:solidFill>
                  <a:prstClr val="black"/>
                </a:solidFill>
                <a:latin typeface="Arial" panose="020B0604020202020204" pitchFamily="34" charset="0"/>
                <a:cs typeface="Arial" panose="020B0604020202020204" pitchFamily="34" charset="0"/>
                <a:sym typeface="Wingdings" panose="05000000000000000000" pitchFamily="2" charset="2"/>
              </a:rPr>
              <a:t>Gbps</a:t>
            </a:r>
            <a:r>
              <a:rPr lang="en-US" sz="1600" dirty="0" smtClean="0">
                <a:solidFill>
                  <a:prstClr val="black"/>
                </a:solidFill>
                <a:latin typeface="Arial" panose="020B0604020202020204" pitchFamily="34" charset="0"/>
                <a:cs typeface="Arial" panose="020B0604020202020204" pitchFamily="34" charset="0"/>
                <a:sym typeface="Wingdings" panose="05000000000000000000" pitchFamily="2" charset="2"/>
              </a:rPr>
              <a:t>, compatible with 100 Hz non-zero-skipped, Huffman compressed (factor 10) data flow</a:t>
            </a:r>
          </a:p>
          <a:p>
            <a:pPr marL="285750" indent="-285750">
              <a:buClr>
                <a:srgbClr val="C00000"/>
              </a:buClr>
              <a:buFont typeface="Wingdings" panose="05000000000000000000" pitchFamily="2" charset="2"/>
              <a:buChar char="§"/>
            </a:pPr>
            <a:endParaRPr lang="en-US" sz="1600" dirty="0" smtClean="0">
              <a:solidFill>
                <a:prstClr val="black"/>
              </a:solidFill>
              <a:latin typeface="Arial" panose="020B0604020202020204" pitchFamily="34" charset="0"/>
              <a:cs typeface="Arial" panose="020B0604020202020204" pitchFamily="34" charset="0"/>
              <a:sym typeface="Wingdings" panose="05000000000000000000" pitchFamily="2" charset="2"/>
            </a:endParaRPr>
          </a:p>
          <a:p>
            <a:pPr marL="285750" indent="-285750">
              <a:buClr>
                <a:srgbClr val="C00000"/>
              </a:buClr>
              <a:buFont typeface="Wingdings" panose="05000000000000000000" pitchFamily="2" charset="2"/>
              <a:buChar char="§"/>
            </a:pPr>
            <a:r>
              <a:rPr lang="en-US" sz="1600" dirty="0" smtClean="0">
                <a:solidFill>
                  <a:prstClr val="black"/>
                </a:solidFill>
                <a:latin typeface="Arial" panose="020B0604020202020204" pitchFamily="34" charset="0"/>
                <a:cs typeface="Arial" panose="020B0604020202020204" pitchFamily="34" charset="0"/>
                <a:sym typeface="Wingdings" panose="05000000000000000000" pitchFamily="2" charset="2"/>
              </a:rPr>
              <a:t>Existing fast link between CERN and FNAL</a:t>
            </a:r>
          </a:p>
          <a:p>
            <a:endParaRPr lang="en-US" sz="1600" dirty="0">
              <a:solidFill>
                <a:prstClr val="black"/>
              </a:solidFill>
              <a:latin typeface="Arial" panose="020B0604020202020204" pitchFamily="34" charset="0"/>
              <a:cs typeface="Arial" panose="020B0604020202020204" pitchFamily="34" charset="0"/>
            </a:endParaRPr>
          </a:p>
        </p:txBody>
      </p:sp>
      <p:sp>
        <p:nvSpPr>
          <p:cNvPr id="5" name="ZoneTexte 4"/>
          <p:cNvSpPr txBox="1"/>
          <p:nvPr/>
        </p:nvSpPr>
        <p:spPr>
          <a:xfrm>
            <a:off x="323528" y="260648"/>
            <a:ext cx="7920880" cy="369332"/>
          </a:xfrm>
          <a:prstGeom prst="rect">
            <a:avLst/>
          </a:prstGeom>
          <a:noFill/>
        </p:spPr>
        <p:txBody>
          <a:bodyPr wrap="square" rtlCol="0">
            <a:spAutoFit/>
          </a:bodyPr>
          <a:lstStyle/>
          <a:p>
            <a:pPr algn="ctr"/>
            <a:r>
              <a:rPr lang="en-US" dirty="0" smtClean="0">
                <a:solidFill>
                  <a:srgbClr val="C00000"/>
                </a:solidFill>
                <a:latin typeface="Arial" panose="020B0604020202020204" pitchFamily="34" charset="0"/>
                <a:cs typeface="Arial" panose="020B0604020202020204" pitchFamily="34" charset="0"/>
              </a:rPr>
              <a:t>Total data volume </a:t>
            </a:r>
            <a:endParaRPr lang="en-US" dirty="0">
              <a:solidFill>
                <a:srgbClr val="C00000"/>
              </a:solidFill>
              <a:latin typeface="Arial" panose="020B0604020202020204" pitchFamily="34" charset="0"/>
              <a:cs typeface="Arial" panose="020B0604020202020204" pitchFamily="34" charset="0"/>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en-US" smtClean="0">
                <a:solidFill>
                  <a:prstClr val="black">
                    <a:tint val="75000"/>
                  </a:prstClr>
                </a:solidFill>
              </a:rPr>
              <a:pPr/>
              <a:t>37</a:t>
            </a:fld>
            <a:endParaRPr lang="en-US" dirty="0">
              <a:solidFill>
                <a:prstClr val="black">
                  <a:tint val="75000"/>
                </a:prstClr>
              </a:solidFill>
            </a:endParaRPr>
          </a:p>
        </p:txBody>
      </p:sp>
    </p:spTree>
    <p:extLst>
      <p:ext uri="{BB962C8B-B14F-4D97-AF65-F5344CB8AC3E}">
        <p14:creationId xmlns:p14="http://schemas.microsoft.com/office/powerpoint/2010/main" val="3248339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4" descr="C:\Users\autiero\Desktop\Talk SPSC\SPSC Report March 2015\V4.8\Final\fig\SFT_bottom_pic.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139952" y="5221736"/>
            <a:ext cx="3936810" cy="159164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2"/>
          <p:cNvSpPr txBox="1"/>
          <p:nvPr/>
        </p:nvSpPr>
        <p:spPr>
          <a:xfrm>
            <a:off x="1115616" y="8620"/>
            <a:ext cx="7079823" cy="400110"/>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sz="2000" b="1" u="sng" dirty="0" smtClean="0">
                <a:solidFill>
                  <a:srgbClr val="000000"/>
                </a:solidFill>
                <a:cs typeface="Times New Roman" pitchFamily="18" charset="0"/>
              </a:rPr>
              <a:t>Accessible cold front-end electronics and  </a:t>
            </a:r>
            <a:r>
              <a:rPr kumimoji="1" lang="en-US" sz="2000" b="1" u="sng" dirty="0" err="1" smtClean="0">
                <a:solidFill>
                  <a:srgbClr val="000000"/>
                </a:solidFill>
                <a:cs typeface="Times New Roman" pitchFamily="18" charset="0"/>
              </a:rPr>
              <a:t>uTCA</a:t>
            </a:r>
            <a:r>
              <a:rPr kumimoji="1" lang="en-US" sz="2000" b="1" u="sng" dirty="0" smtClean="0">
                <a:solidFill>
                  <a:srgbClr val="000000"/>
                </a:solidFill>
                <a:cs typeface="Times New Roman" pitchFamily="18" charset="0"/>
              </a:rPr>
              <a:t> DAQ system </a:t>
            </a:r>
            <a:endParaRPr kumimoji="1" lang="en-US" sz="2000" b="1" u="sng" dirty="0">
              <a:solidFill>
                <a:srgbClr val="000000"/>
              </a:solidFill>
              <a:cs typeface="Times New Roman" pitchFamily="18" charset="0"/>
            </a:endParaRPr>
          </a:p>
        </p:txBody>
      </p:sp>
      <p:sp>
        <p:nvSpPr>
          <p:cNvPr id="5" name="ZoneTexte 3"/>
          <p:cNvSpPr txBox="1"/>
          <p:nvPr/>
        </p:nvSpPr>
        <p:spPr>
          <a:xfrm>
            <a:off x="4644008" y="836712"/>
            <a:ext cx="4608512" cy="156966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Wingdings" panose="05000000000000000000" pitchFamily="2" charset="2"/>
              <a:buChar char="Ø"/>
            </a:pPr>
            <a:r>
              <a:rPr kumimoji="1" lang="en-US" sz="1600" b="1" dirty="0" smtClean="0">
                <a:solidFill>
                  <a:srgbClr val="00B050"/>
                </a:solidFill>
                <a:latin typeface="Arial" panose="020B0604020202020204" pitchFamily="34" charset="0"/>
                <a:cs typeface="Arial" panose="020B0604020202020204" pitchFamily="34" charset="0"/>
              </a:rPr>
              <a:t>Cryogenic ASIC amplifiers (CMOS 0.35um) 16ch  </a:t>
            </a:r>
            <a:r>
              <a:rPr kumimoji="1" lang="en-US" sz="1600" b="1" u="sng" dirty="0" smtClean="0">
                <a:solidFill>
                  <a:srgbClr val="00B050"/>
                </a:solidFill>
                <a:latin typeface="Arial" panose="020B0604020202020204" pitchFamily="34" charset="0"/>
                <a:cs typeface="Arial" panose="020B0604020202020204" pitchFamily="34" charset="0"/>
              </a:rPr>
              <a:t>externally accessible: </a:t>
            </a:r>
          </a:p>
          <a:p>
            <a:pPr marL="285750" indent="-285750">
              <a:buFont typeface="Arial" panose="020B0604020202020204" pitchFamily="34" charset="0"/>
              <a:buChar char="•"/>
            </a:pPr>
            <a:r>
              <a:rPr kumimoji="1" lang="en-US" sz="1600" dirty="0">
                <a:latin typeface="Arial" panose="020B0604020202020204" pitchFamily="34" charset="0"/>
                <a:cs typeface="Arial" panose="020B0604020202020204" pitchFamily="34" charset="0"/>
              </a:rPr>
              <a:t>W</a:t>
            </a:r>
            <a:r>
              <a:rPr kumimoji="1" lang="en-US" sz="1600" dirty="0" smtClean="0">
                <a:latin typeface="Arial" panose="020B0604020202020204" pitchFamily="34" charset="0"/>
                <a:cs typeface="Arial" panose="020B0604020202020204" pitchFamily="34" charset="0"/>
              </a:rPr>
              <a:t>orking at 110K at the bottom of the signal chimneys </a:t>
            </a:r>
          </a:p>
          <a:p>
            <a:pPr marL="285750" indent="-285750">
              <a:buFont typeface="Arial" panose="020B0604020202020204" pitchFamily="34" charset="0"/>
              <a:buChar char="•"/>
            </a:pPr>
            <a:r>
              <a:rPr kumimoji="1" lang="en-US" sz="1600" dirty="0">
                <a:latin typeface="Arial" panose="020B0604020202020204" pitchFamily="34" charset="0"/>
                <a:cs typeface="Arial" panose="020B0604020202020204" pitchFamily="34" charset="0"/>
              </a:rPr>
              <a:t>C</a:t>
            </a:r>
            <a:r>
              <a:rPr kumimoji="1" lang="en-US" sz="1600" dirty="0" smtClean="0">
                <a:latin typeface="Arial" panose="020B0604020202020204" pitchFamily="34" charset="0"/>
                <a:cs typeface="Arial" panose="020B0604020202020204" pitchFamily="34" charset="0"/>
              </a:rPr>
              <a:t>ards </a:t>
            </a:r>
            <a:r>
              <a:rPr kumimoji="1" lang="en-US" sz="1600" dirty="0">
                <a:latin typeface="Arial" panose="020B0604020202020204" pitchFamily="34" charset="0"/>
                <a:cs typeface="Arial" panose="020B0604020202020204" pitchFamily="34" charset="0"/>
              </a:rPr>
              <a:t>fixed to a plug accessible from </a:t>
            </a:r>
            <a:r>
              <a:rPr kumimoji="1" lang="en-US" sz="1600" dirty="0" smtClean="0">
                <a:latin typeface="Arial" panose="020B0604020202020204" pitchFamily="34" charset="0"/>
                <a:cs typeface="Arial" panose="020B0604020202020204" pitchFamily="34" charset="0"/>
              </a:rPr>
              <a:t>outside</a:t>
            </a:r>
            <a:r>
              <a:rPr kumimoji="1" lang="en-US" sz="1600" dirty="0">
                <a:latin typeface="Arial" panose="020B0604020202020204" pitchFamily="34" charset="0"/>
                <a:cs typeface="Arial" panose="020B0604020202020204" pitchFamily="34" charset="0"/>
              </a:rPr>
              <a:t> </a:t>
            </a:r>
            <a:endParaRPr kumimoji="1" lang="en-US" sz="1600" dirty="0" smtClean="0">
              <a:latin typeface="Arial" panose="020B0604020202020204" pitchFamily="34" charset="0"/>
              <a:cs typeface="Arial" panose="020B0604020202020204" pitchFamily="34" charset="0"/>
            </a:endParaRPr>
          </a:p>
          <a:p>
            <a:r>
              <a:rPr kumimoji="1" lang="en-US" sz="1600" dirty="0" smtClean="0">
                <a:latin typeface="Arial" panose="020B0604020202020204" pitchFamily="34" charset="0"/>
                <a:cs typeface="Arial" panose="020B0604020202020204" pitchFamily="34" charset="0"/>
                <a:sym typeface="Wingdings" panose="05000000000000000000" pitchFamily="2" charset="2"/>
              </a:rPr>
              <a:t>Short cables</a:t>
            </a:r>
            <a:r>
              <a:rPr kumimoji="1" lang="en-US" sz="1600" dirty="0" smtClean="0">
                <a:latin typeface="Arial" panose="020B0604020202020204" pitchFamily="34" charset="0"/>
                <a:cs typeface="Arial" panose="020B0604020202020204" pitchFamily="34" charset="0"/>
              </a:rPr>
              <a:t> </a:t>
            </a:r>
            <a:r>
              <a:rPr kumimoji="1" lang="en-US" sz="1600" dirty="0">
                <a:latin typeface="Arial" panose="020B0604020202020204" pitchFamily="34" charset="0"/>
                <a:cs typeface="Arial" panose="020B0604020202020204" pitchFamily="34" charset="0"/>
              </a:rPr>
              <a:t>capacitance, </a:t>
            </a:r>
            <a:r>
              <a:rPr kumimoji="1" lang="en-US" sz="1600" dirty="0" smtClean="0">
                <a:latin typeface="Arial" panose="020B0604020202020204" pitchFamily="34" charset="0"/>
                <a:cs typeface="Arial" panose="020B0604020202020204" pitchFamily="34" charset="0"/>
              </a:rPr>
              <a:t>low noise at </a:t>
            </a:r>
            <a:r>
              <a:rPr kumimoji="1" lang="en-US" sz="1600" dirty="0">
                <a:latin typeface="Arial" panose="020B0604020202020204" pitchFamily="34" charset="0"/>
                <a:cs typeface="Arial" panose="020B0604020202020204" pitchFamily="34" charset="0"/>
              </a:rPr>
              <a:t>low </a:t>
            </a:r>
            <a:r>
              <a:rPr kumimoji="1" lang="en-US" sz="1600" dirty="0" smtClean="0">
                <a:latin typeface="Arial" panose="020B0604020202020204" pitchFamily="34" charset="0"/>
                <a:cs typeface="Arial" panose="020B0604020202020204" pitchFamily="34" charset="0"/>
              </a:rPr>
              <a:t>T </a:t>
            </a:r>
            <a:endParaRPr kumimoji="1" lang="en-US" sz="1600" dirty="0">
              <a:latin typeface="Arial" panose="020B0604020202020204" pitchFamily="34" charset="0"/>
              <a:cs typeface="Arial" panose="020B0604020202020204" pitchFamily="34" charset="0"/>
            </a:endParaRPr>
          </a:p>
        </p:txBody>
      </p:sp>
      <p:sp>
        <p:nvSpPr>
          <p:cNvPr id="6" name="ZoneTexte 5"/>
          <p:cNvSpPr txBox="1"/>
          <p:nvPr/>
        </p:nvSpPr>
        <p:spPr>
          <a:xfrm>
            <a:off x="-36512" y="620688"/>
            <a:ext cx="4824536" cy="1231106"/>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kumimoji="1" lang="en-US" sz="1600" dirty="0" smtClean="0">
              <a:solidFill>
                <a:srgbClr val="00B050"/>
              </a:solidFill>
            </a:endParaRPr>
          </a:p>
          <a:p>
            <a:pPr marL="285750" indent="-285750">
              <a:buFont typeface="Wingdings" panose="05000000000000000000" pitchFamily="2" charset="2"/>
              <a:buChar char="Ø"/>
            </a:pPr>
            <a:r>
              <a:rPr kumimoji="1" lang="en-US" sz="1600" b="1" dirty="0" smtClean="0">
                <a:solidFill>
                  <a:srgbClr val="00B050"/>
                </a:solidFill>
                <a:latin typeface="Arial" panose="020B0604020202020204" pitchFamily="34" charset="0"/>
                <a:cs typeface="Arial" panose="020B0604020202020204" pitchFamily="34" charset="0"/>
              </a:rPr>
              <a:t>Digital electronics</a:t>
            </a:r>
            <a:r>
              <a:rPr kumimoji="1" lang="en-US" sz="1600" b="1" dirty="0">
                <a:solidFill>
                  <a:srgbClr val="00B050"/>
                </a:solidFill>
                <a:latin typeface="Arial" panose="020B0604020202020204" pitchFamily="34" charset="0"/>
                <a:cs typeface="Arial" panose="020B0604020202020204" pitchFamily="34" charset="0"/>
              </a:rPr>
              <a:t> </a:t>
            </a:r>
            <a:r>
              <a:rPr kumimoji="1" lang="en-US" sz="1600" b="1" u="sng" dirty="0" smtClean="0">
                <a:solidFill>
                  <a:srgbClr val="00B050"/>
                </a:solidFill>
                <a:latin typeface="Arial" panose="020B0604020202020204" pitchFamily="34" charset="0"/>
                <a:cs typeface="Arial" panose="020B0604020202020204" pitchFamily="34" charset="0"/>
              </a:rPr>
              <a:t>at warm </a:t>
            </a:r>
            <a:r>
              <a:rPr kumimoji="1" lang="en-US" sz="1600" b="1" dirty="0" smtClean="0">
                <a:solidFill>
                  <a:srgbClr val="00B050"/>
                </a:solidFill>
                <a:latin typeface="Arial" panose="020B0604020202020204" pitchFamily="34" charset="0"/>
                <a:cs typeface="Arial" panose="020B0604020202020204" pitchFamily="34" charset="0"/>
              </a:rPr>
              <a:t>on the tank deck:</a:t>
            </a:r>
          </a:p>
          <a:p>
            <a:pPr marL="285750" indent="-285750">
              <a:buFont typeface="Arial" panose="020B0604020202020204" pitchFamily="34" charset="0"/>
              <a:buChar char="•"/>
            </a:pPr>
            <a:r>
              <a:rPr kumimoji="1" lang="en-US" sz="1400" dirty="0">
                <a:latin typeface="Arial" panose="020B0604020202020204" pitchFamily="34" charset="0"/>
                <a:cs typeface="Arial" panose="020B0604020202020204" pitchFamily="34" charset="0"/>
              </a:rPr>
              <a:t>A</a:t>
            </a:r>
            <a:r>
              <a:rPr kumimoji="1" lang="en-US" sz="1400" dirty="0" smtClean="0">
                <a:latin typeface="Arial" panose="020B0604020202020204" pitchFamily="34" charset="0"/>
                <a:cs typeface="Arial" panose="020B0604020202020204" pitchFamily="34" charset="0"/>
              </a:rPr>
              <a:t>rchitecture based on </a:t>
            </a:r>
            <a:r>
              <a:rPr kumimoji="1" lang="en-US" sz="1400" dirty="0" err="1" smtClean="0">
                <a:latin typeface="Arial" panose="020B0604020202020204" pitchFamily="34" charset="0"/>
                <a:cs typeface="Arial" panose="020B0604020202020204" pitchFamily="34" charset="0"/>
              </a:rPr>
              <a:t>uTCA</a:t>
            </a:r>
            <a:r>
              <a:rPr kumimoji="1" lang="en-US" sz="1400" dirty="0" smtClean="0">
                <a:latin typeface="Arial" panose="020B0604020202020204" pitchFamily="34" charset="0"/>
                <a:cs typeface="Arial" panose="020B0604020202020204" pitchFamily="34" charset="0"/>
              </a:rPr>
              <a:t> standard</a:t>
            </a:r>
          </a:p>
          <a:p>
            <a:pPr marL="285750" indent="-285750">
              <a:buFont typeface="Arial" panose="020B0604020202020204" pitchFamily="34" charset="0"/>
              <a:buChar char="•"/>
            </a:pPr>
            <a:r>
              <a:rPr kumimoji="1" lang="en-US" sz="1400" dirty="0" smtClean="0">
                <a:latin typeface="Arial" panose="020B0604020202020204" pitchFamily="34" charset="0"/>
                <a:cs typeface="Arial" panose="020B0604020202020204" pitchFamily="34" charset="0"/>
              </a:rPr>
              <a:t>1 crate/signal chimney, 640 channels/crate</a:t>
            </a:r>
          </a:p>
          <a:p>
            <a:r>
              <a:rPr kumimoji="1" lang="fr-FR" sz="1400" dirty="0" smtClean="0">
                <a:latin typeface="Arial" panose="020B0604020202020204" pitchFamily="34" charset="0"/>
                <a:cs typeface="Arial" panose="020B0604020202020204" pitchFamily="34" charset="0"/>
                <a:sym typeface="Wingdings" panose="05000000000000000000" pitchFamily="2" charset="2"/>
              </a:rPr>
              <a:t> </a:t>
            </a:r>
            <a:r>
              <a:rPr kumimoji="1" lang="fr-FR" sz="1400" dirty="0" smtClean="0">
                <a:latin typeface="Arial" panose="020B0604020202020204" pitchFamily="34" charset="0"/>
                <a:cs typeface="Arial" panose="020B0604020202020204" pitchFamily="34" charset="0"/>
              </a:rPr>
              <a:t>12 </a:t>
            </a:r>
            <a:r>
              <a:rPr kumimoji="1" lang="fr-FR" sz="1400" dirty="0" err="1" smtClean="0">
                <a:latin typeface="Arial" panose="020B0604020202020204" pitchFamily="34" charset="0"/>
                <a:cs typeface="Arial" panose="020B0604020202020204" pitchFamily="34" charset="0"/>
              </a:rPr>
              <a:t>uTCA</a:t>
            </a:r>
            <a:r>
              <a:rPr kumimoji="1" lang="fr-FR" sz="1400" dirty="0" smtClean="0">
                <a:latin typeface="Arial" panose="020B0604020202020204" pitchFamily="34" charset="0"/>
                <a:cs typeface="Arial" panose="020B0604020202020204" pitchFamily="34" charset="0"/>
              </a:rPr>
              <a:t> </a:t>
            </a:r>
            <a:r>
              <a:rPr kumimoji="1" lang="fr-FR" sz="1400" dirty="0" err="1" smtClean="0">
                <a:latin typeface="Arial" panose="020B0604020202020204" pitchFamily="34" charset="0"/>
                <a:cs typeface="Arial" panose="020B0604020202020204" pitchFamily="34" charset="0"/>
              </a:rPr>
              <a:t>crates</a:t>
            </a:r>
            <a:r>
              <a:rPr kumimoji="1" lang="fr-FR" sz="1400" dirty="0" smtClean="0">
                <a:latin typeface="Arial" panose="020B0604020202020204" pitchFamily="34" charset="0"/>
                <a:cs typeface="Arial" panose="020B0604020202020204" pitchFamily="34" charset="0"/>
              </a:rPr>
              <a:t>, 10 AMC </a:t>
            </a:r>
            <a:r>
              <a:rPr kumimoji="1" lang="fr-FR" sz="1400" dirty="0" err="1" smtClean="0">
                <a:latin typeface="Arial" panose="020B0604020202020204" pitchFamily="34" charset="0"/>
                <a:cs typeface="Arial" panose="020B0604020202020204" pitchFamily="34" charset="0"/>
              </a:rPr>
              <a:t>cards</a:t>
            </a:r>
            <a:r>
              <a:rPr kumimoji="1" lang="fr-FR" sz="1400" dirty="0" smtClean="0">
                <a:latin typeface="Arial" panose="020B0604020202020204" pitchFamily="34" charset="0"/>
                <a:cs typeface="Arial" panose="020B0604020202020204" pitchFamily="34" charset="0"/>
              </a:rPr>
              <a:t>/</a:t>
            </a:r>
            <a:r>
              <a:rPr kumimoji="1" lang="fr-FR" sz="1400" dirty="0" err="1" smtClean="0">
                <a:latin typeface="Arial" panose="020B0604020202020204" pitchFamily="34" charset="0"/>
                <a:cs typeface="Arial" panose="020B0604020202020204" pitchFamily="34" charset="0"/>
              </a:rPr>
              <a:t>crate</a:t>
            </a:r>
            <a:r>
              <a:rPr kumimoji="1" lang="fr-FR" sz="1400" dirty="0" smtClean="0">
                <a:latin typeface="Arial" panose="020B0604020202020204" pitchFamily="34" charset="0"/>
                <a:cs typeface="Arial" panose="020B0604020202020204" pitchFamily="34" charset="0"/>
              </a:rPr>
              <a:t>, 64 </a:t>
            </a:r>
            <a:r>
              <a:rPr kumimoji="1" lang="fr-FR" sz="1400" dirty="0" err="1" smtClean="0">
                <a:latin typeface="Arial" panose="020B0604020202020204" pitchFamily="34" charset="0"/>
                <a:cs typeface="Arial" panose="020B0604020202020204" pitchFamily="34" charset="0"/>
              </a:rPr>
              <a:t>ch</a:t>
            </a:r>
            <a:r>
              <a:rPr kumimoji="1" lang="fr-FR" sz="1400" dirty="0" smtClean="0">
                <a:latin typeface="Arial" panose="020B0604020202020204" pitchFamily="34" charset="0"/>
                <a:cs typeface="Arial" panose="020B0604020202020204" pitchFamily="34" charset="0"/>
              </a:rPr>
              <a:t>/</a:t>
            </a:r>
            <a:r>
              <a:rPr kumimoji="1" lang="fr-FR" sz="1400" dirty="0" err="1" smtClean="0">
                <a:latin typeface="Arial" panose="020B0604020202020204" pitchFamily="34" charset="0"/>
                <a:cs typeface="Arial" panose="020B0604020202020204" pitchFamily="34" charset="0"/>
              </a:rPr>
              <a:t>card</a:t>
            </a:r>
            <a:endParaRPr kumimoji="1" lang="en-US" sz="1400" dirty="0" smtClean="0">
              <a:latin typeface="Arial" panose="020B0604020202020204" pitchFamily="34" charset="0"/>
              <a:cs typeface="Arial" panose="020B0604020202020204" pitchFamily="34" charset="0"/>
            </a:endParaRPr>
          </a:p>
        </p:txBody>
      </p:sp>
      <p:sp>
        <p:nvSpPr>
          <p:cNvPr id="16" name="スライド番号プレースホルダ 5"/>
          <p:cNvSpPr txBox="1">
            <a:spLocks/>
          </p:cNvSpPr>
          <p:nvPr/>
        </p:nvSpPr>
        <p:spPr bwMode="auto">
          <a:xfrm>
            <a:off x="6553200" y="6356350"/>
            <a:ext cx="2133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r">
              <a:defRPr/>
            </a:pPr>
            <a:fld id="{E7552B44-EE0B-439C-B2C8-F8F581CDB09C}" type="slidenum">
              <a:rPr kumimoji="1" lang="ja-JP" altLang="en-US" sz="1400" smtClean="0">
                <a:solidFill>
                  <a:srgbClr val="000000"/>
                </a:solidFill>
              </a:rPr>
              <a:pPr algn="r">
                <a:defRPr/>
              </a:pPr>
              <a:t>4</a:t>
            </a:fld>
            <a:endParaRPr kumimoji="1" lang="ja-JP" altLang="en-US" sz="1400" dirty="0" smtClean="0">
              <a:solidFill>
                <a:srgbClr val="000000"/>
              </a:solidFill>
            </a:endParaRPr>
          </a:p>
        </p:txBody>
      </p:sp>
      <p:pic>
        <p:nvPicPr>
          <p:cNvPr id="17"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031" y="1788498"/>
            <a:ext cx="4259991" cy="4472990"/>
          </a:xfrm>
          <a:prstGeom prst="rect">
            <a:avLst/>
          </a:prstGeom>
        </p:spPr>
      </p:pic>
      <p:pic>
        <p:nvPicPr>
          <p:cNvPr id="18" name="Picture 3" descr="C:\Users\autiero\Desktop\Talk SPSC\SPSC Report March 2015\V4.8\Final\fig\SFT_cut_view.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420391" y="2348880"/>
            <a:ext cx="2968033" cy="29458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4286846"/>
            <a:ext cx="926702" cy="798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C:\Users\autiero\Desktop\Laguna meeting 15 Sept 2013\Edouard\LARZIC_16_layout-2.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318379" y="3695454"/>
            <a:ext cx="643076" cy="66790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942634" y="3284984"/>
            <a:ext cx="1308371" cy="646331"/>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sz="1200" b="1" dirty="0" smtClean="0">
                <a:solidFill>
                  <a:srgbClr val="000000"/>
                </a:solidFill>
              </a:rPr>
              <a:t>ASICs 16 </a:t>
            </a:r>
            <a:r>
              <a:rPr kumimoji="1" lang="en-US" sz="1200" b="1" dirty="0" err="1" smtClean="0">
                <a:solidFill>
                  <a:srgbClr val="000000"/>
                </a:solidFill>
              </a:rPr>
              <a:t>ch.</a:t>
            </a:r>
            <a:endParaRPr kumimoji="1" lang="en-US" sz="1200" b="1" dirty="0" smtClean="0">
              <a:solidFill>
                <a:srgbClr val="000000"/>
              </a:solidFill>
            </a:endParaRPr>
          </a:p>
          <a:p>
            <a:r>
              <a:rPr kumimoji="1" lang="en-US" sz="1200" b="1" dirty="0" smtClean="0">
                <a:solidFill>
                  <a:srgbClr val="000000"/>
                </a:solidFill>
              </a:rPr>
              <a:t>(CMOS 0.35 um)</a:t>
            </a:r>
          </a:p>
          <a:p>
            <a:endParaRPr kumimoji="1" lang="en-US" sz="1200" b="1" dirty="0">
              <a:solidFill>
                <a:srgbClr val="000000"/>
              </a:solidFill>
            </a:endParaRPr>
          </a:p>
        </p:txBody>
      </p:sp>
      <p:cxnSp>
        <p:nvCxnSpPr>
          <p:cNvPr id="12" name="Connecteur droit avec flèche 11"/>
          <p:cNvCxnSpPr/>
          <p:nvPr/>
        </p:nvCxnSpPr>
        <p:spPr bwMode="auto">
          <a:xfrm flipH="1">
            <a:off x="7452320" y="4029408"/>
            <a:ext cx="778346" cy="476815"/>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9" name="Connecteur droit avec flèche 18"/>
          <p:cNvCxnSpPr/>
          <p:nvPr/>
        </p:nvCxnSpPr>
        <p:spPr>
          <a:xfrm>
            <a:off x="899592" y="1851794"/>
            <a:ext cx="648072" cy="425078"/>
          </a:xfrm>
          <a:prstGeom prst="straightConnector1">
            <a:avLst/>
          </a:prstGeom>
          <a:ln w="38100">
            <a:solidFill>
              <a:srgbClr val="CC0066"/>
            </a:solidFill>
            <a:tailEnd type="arrow"/>
          </a:ln>
        </p:spPr>
        <p:style>
          <a:lnRef idx="1">
            <a:schemeClr val="accent1"/>
          </a:lnRef>
          <a:fillRef idx="0">
            <a:schemeClr val="accent1"/>
          </a:fillRef>
          <a:effectRef idx="0">
            <a:schemeClr val="accent1"/>
          </a:effectRef>
          <a:fontRef idx="minor">
            <a:schemeClr val="tx1"/>
          </a:fontRef>
        </p:style>
      </p:cxnSp>
      <p:sp>
        <p:nvSpPr>
          <p:cNvPr id="20" name="Ellipse 19"/>
          <p:cNvSpPr/>
          <p:nvPr/>
        </p:nvSpPr>
        <p:spPr>
          <a:xfrm>
            <a:off x="2267744" y="2064333"/>
            <a:ext cx="432048" cy="1004627"/>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5496" y="476672"/>
            <a:ext cx="8845691" cy="338554"/>
          </a:xfrm>
          <a:prstGeom prst="rect">
            <a:avLst/>
          </a:prstGeom>
        </p:spPr>
        <p:txBody>
          <a:bodyPr wrap="none">
            <a:spAutoFit/>
          </a:bodyPr>
          <a:lstStyle/>
          <a:p>
            <a:r>
              <a:rPr kumimoji="1" lang="en-US" sz="1600" b="1" dirty="0" smtClean="0">
                <a:solidFill>
                  <a:srgbClr val="000000"/>
                </a:solidFill>
                <a:latin typeface="Arial" panose="020B0604020202020204" pitchFamily="34" charset="0"/>
                <a:cs typeface="Arial" panose="020B0604020202020204" pitchFamily="34" charset="0"/>
              </a:rPr>
              <a:t>Full accessibility provided by the double-phase charge readout at the top of the detector  </a:t>
            </a:r>
            <a:endParaRPr lang="en-US" sz="1600" dirty="0"/>
          </a:p>
        </p:txBody>
      </p:sp>
      <p:sp>
        <p:nvSpPr>
          <p:cNvPr id="24" name="Flèche droite 23"/>
          <p:cNvSpPr/>
          <p:nvPr/>
        </p:nvSpPr>
        <p:spPr>
          <a:xfrm rot="499519" flipV="1">
            <a:off x="2761208" y="2525976"/>
            <a:ext cx="2259983" cy="236599"/>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4"/>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139952" y="3501008"/>
            <a:ext cx="974335"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5" name="Connecteur droit avec flèche 24"/>
          <p:cNvCxnSpPr/>
          <p:nvPr/>
        </p:nvCxnSpPr>
        <p:spPr bwMode="auto">
          <a:xfrm flipV="1">
            <a:off x="4644008" y="2852936"/>
            <a:ext cx="776383" cy="720081"/>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26" name="Rectangle 25"/>
          <p:cNvSpPr/>
          <p:nvPr/>
        </p:nvSpPr>
        <p:spPr>
          <a:xfrm>
            <a:off x="4067944" y="4149080"/>
            <a:ext cx="958468" cy="461665"/>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fr-FR" sz="1200" b="1" dirty="0" err="1" smtClean="0">
                <a:solidFill>
                  <a:srgbClr val="000000"/>
                </a:solidFill>
              </a:rPr>
              <a:t>uTCA</a:t>
            </a:r>
            <a:r>
              <a:rPr kumimoji="1" lang="fr-FR" sz="1200" b="1" dirty="0" smtClean="0">
                <a:solidFill>
                  <a:srgbClr val="000000"/>
                </a:solidFill>
              </a:rPr>
              <a:t> </a:t>
            </a:r>
            <a:r>
              <a:rPr kumimoji="1" lang="fr-FR" sz="1200" b="1" dirty="0" err="1" smtClean="0">
                <a:solidFill>
                  <a:srgbClr val="000000"/>
                </a:solidFill>
              </a:rPr>
              <a:t>crate</a:t>
            </a:r>
            <a:endParaRPr kumimoji="1" lang="en-US" sz="1200" b="1" dirty="0" smtClean="0">
              <a:solidFill>
                <a:srgbClr val="000000"/>
              </a:solidFill>
            </a:endParaRPr>
          </a:p>
          <a:p>
            <a:endParaRPr kumimoji="1" lang="en-US" sz="1200" b="1" dirty="0">
              <a:solidFill>
                <a:srgbClr val="000000"/>
              </a:solidFill>
            </a:endParaRPr>
          </a:p>
        </p:txBody>
      </p:sp>
      <p:sp>
        <p:nvSpPr>
          <p:cNvPr id="27" name="Rectangle 26"/>
          <p:cNvSpPr/>
          <p:nvPr/>
        </p:nvSpPr>
        <p:spPr>
          <a:xfrm>
            <a:off x="2893452" y="6351711"/>
            <a:ext cx="1189749" cy="461665"/>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fr-FR" sz="1200" b="1" dirty="0" smtClean="0">
                <a:solidFill>
                  <a:srgbClr val="000000"/>
                </a:solidFill>
              </a:rPr>
              <a:t>Signal </a:t>
            </a:r>
            <a:r>
              <a:rPr kumimoji="1" lang="fr-FR" sz="1200" b="1" dirty="0" err="1" smtClean="0">
                <a:solidFill>
                  <a:srgbClr val="000000"/>
                </a:solidFill>
              </a:rPr>
              <a:t>chimney</a:t>
            </a:r>
            <a:endParaRPr kumimoji="1" lang="en-US" sz="1200" b="1" dirty="0" smtClean="0">
              <a:solidFill>
                <a:srgbClr val="000000"/>
              </a:solidFill>
            </a:endParaRPr>
          </a:p>
          <a:p>
            <a:endParaRPr kumimoji="1" lang="en-US" sz="1200" b="1" dirty="0">
              <a:solidFill>
                <a:srgbClr val="000000"/>
              </a:solidFill>
            </a:endParaRPr>
          </a:p>
        </p:txBody>
      </p:sp>
      <p:cxnSp>
        <p:nvCxnSpPr>
          <p:cNvPr id="28" name="Connecteur droit avec flèche 27"/>
          <p:cNvCxnSpPr/>
          <p:nvPr/>
        </p:nvCxnSpPr>
        <p:spPr bwMode="auto">
          <a:xfrm flipV="1">
            <a:off x="5324194" y="4075330"/>
            <a:ext cx="687966" cy="158591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29" name="Rectangle 28"/>
          <p:cNvSpPr/>
          <p:nvPr/>
        </p:nvSpPr>
        <p:spPr>
          <a:xfrm>
            <a:off x="5868144" y="4911551"/>
            <a:ext cx="500458" cy="461665"/>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fr-FR" sz="1200" b="1" dirty="0" smtClean="0">
                <a:solidFill>
                  <a:srgbClr val="000000"/>
                </a:solidFill>
              </a:rPr>
              <a:t>CRP</a:t>
            </a:r>
            <a:endParaRPr kumimoji="1" lang="en-US" sz="1200" b="1" dirty="0" smtClean="0">
              <a:solidFill>
                <a:srgbClr val="000000"/>
              </a:solidFill>
            </a:endParaRPr>
          </a:p>
          <a:p>
            <a:endParaRPr kumimoji="1" lang="en-US" sz="1200" b="1" dirty="0">
              <a:solidFill>
                <a:srgbClr val="000000"/>
              </a:solidFill>
            </a:endParaRPr>
          </a:p>
        </p:txBody>
      </p:sp>
      <p:sp>
        <p:nvSpPr>
          <p:cNvPr id="30" name="Rectangle 29"/>
          <p:cNvSpPr/>
          <p:nvPr/>
        </p:nvSpPr>
        <p:spPr>
          <a:xfrm>
            <a:off x="6156176" y="2751311"/>
            <a:ext cx="604204" cy="461665"/>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fr-FR" sz="1200" b="1" dirty="0" smtClean="0">
                <a:solidFill>
                  <a:srgbClr val="FF0000"/>
                </a:solidFill>
              </a:rPr>
              <a:t>Warm</a:t>
            </a:r>
            <a:endParaRPr kumimoji="1" lang="en-US" sz="1200" b="1" dirty="0" smtClean="0">
              <a:solidFill>
                <a:srgbClr val="FF0000"/>
              </a:solidFill>
            </a:endParaRPr>
          </a:p>
          <a:p>
            <a:endParaRPr kumimoji="1" lang="en-US" sz="1200" b="1" dirty="0">
              <a:solidFill>
                <a:srgbClr val="FF0000"/>
              </a:solidFill>
            </a:endParaRPr>
          </a:p>
        </p:txBody>
      </p:sp>
      <p:sp>
        <p:nvSpPr>
          <p:cNvPr id="31" name="Rectangle 30"/>
          <p:cNvSpPr/>
          <p:nvPr/>
        </p:nvSpPr>
        <p:spPr>
          <a:xfrm>
            <a:off x="6084168" y="4479503"/>
            <a:ext cx="500458" cy="461665"/>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fr-FR" sz="1200" b="1" dirty="0" smtClean="0">
                <a:solidFill>
                  <a:srgbClr val="00B0F0"/>
                </a:solidFill>
              </a:rPr>
              <a:t>Cold</a:t>
            </a:r>
            <a:endParaRPr kumimoji="1" lang="en-US" sz="1200" b="1" dirty="0" smtClean="0">
              <a:solidFill>
                <a:srgbClr val="00B0F0"/>
              </a:solidFill>
            </a:endParaRPr>
          </a:p>
          <a:p>
            <a:endParaRPr kumimoji="1" lang="en-US" sz="1200" b="1" dirty="0">
              <a:solidFill>
                <a:srgbClr val="00B0F0"/>
              </a:solidFill>
            </a:endParaRPr>
          </a:p>
        </p:txBody>
      </p:sp>
    </p:spTree>
    <p:extLst>
      <p:ext uri="{BB962C8B-B14F-4D97-AF65-F5344CB8AC3E}">
        <p14:creationId xmlns:p14="http://schemas.microsoft.com/office/powerpoint/2010/main" val="4132073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44624"/>
            <a:ext cx="9144000" cy="7017306"/>
          </a:xfrm>
          <a:prstGeom prst="rect">
            <a:avLst/>
          </a:prstGeom>
          <a:noFill/>
        </p:spPr>
        <p:txBody>
          <a:bodyPr wrap="square" rtlCol="0">
            <a:spAutoFit/>
          </a:bodyPr>
          <a:lstStyle/>
          <a:p>
            <a:pPr marL="285750" indent="-285750">
              <a:buFont typeface="Wingdings" panose="05000000000000000000" pitchFamily="2" charset="2"/>
              <a:buChar char="Ø"/>
            </a:pPr>
            <a:r>
              <a:rPr lang="fr-FR" b="1" dirty="0" smtClean="0"/>
              <a:t>Dual phase </a:t>
            </a:r>
            <a:r>
              <a:rPr lang="fr-FR" b="1" dirty="0" err="1" smtClean="0"/>
              <a:t>ProtoDUNE</a:t>
            </a:r>
            <a:r>
              <a:rPr lang="fr-FR" b="1" dirty="0" smtClean="0"/>
              <a:t> detector </a:t>
            </a:r>
            <a:r>
              <a:rPr lang="fr-FR" b="1" dirty="0" err="1" smtClean="0"/>
              <a:t>characteristics</a:t>
            </a:r>
            <a:r>
              <a:rPr lang="fr-FR" b="1" dirty="0" smtClean="0"/>
              <a:t>:</a:t>
            </a:r>
            <a:endParaRPr lang="fr-FR" b="1" dirty="0" smtClean="0"/>
          </a:p>
          <a:p>
            <a:r>
              <a:rPr lang="fr-FR" dirty="0" smtClean="0"/>
              <a:t>-</a:t>
            </a:r>
            <a:r>
              <a:rPr lang="fr-FR" dirty="0">
                <a:sym typeface="Wingdings" panose="05000000000000000000" pitchFamily="2" charset="2"/>
              </a:rPr>
              <a:t> </a:t>
            </a:r>
            <a:r>
              <a:rPr lang="fr-FR" dirty="0" smtClean="0">
                <a:sym typeface="Wingdings" panose="05000000000000000000" pitchFamily="2" charset="2"/>
              </a:rPr>
              <a:t>   </a:t>
            </a:r>
            <a:r>
              <a:rPr lang="fr-FR" dirty="0" err="1"/>
              <a:t>Two</a:t>
            </a:r>
            <a:r>
              <a:rPr lang="fr-FR" dirty="0"/>
              <a:t> </a:t>
            </a:r>
            <a:r>
              <a:rPr lang="fr-FR" dirty="0" err="1"/>
              <a:t>views</a:t>
            </a:r>
            <a:r>
              <a:rPr lang="fr-FR" dirty="0"/>
              <a:t> </a:t>
            </a:r>
            <a:r>
              <a:rPr lang="fr-FR" dirty="0" err="1"/>
              <a:t>with</a:t>
            </a:r>
            <a:r>
              <a:rPr lang="fr-FR" dirty="0"/>
              <a:t> 3.125 mm pitch </a:t>
            </a:r>
            <a:r>
              <a:rPr lang="fr-FR" dirty="0">
                <a:sym typeface="Wingdings" panose="05000000000000000000" pitchFamily="2" charset="2"/>
              </a:rPr>
              <a:t> 7680 </a:t>
            </a:r>
            <a:r>
              <a:rPr lang="fr-FR" dirty="0" err="1" smtClean="0">
                <a:sym typeface="Wingdings" panose="05000000000000000000" pitchFamily="2" charset="2"/>
              </a:rPr>
              <a:t>channels</a:t>
            </a:r>
            <a:r>
              <a:rPr lang="fr-FR" dirty="0" smtClean="0">
                <a:sym typeface="Wingdings" panose="05000000000000000000" pitchFamily="2" charset="2"/>
              </a:rPr>
              <a:t>    </a:t>
            </a:r>
            <a:endParaRPr lang="fr-FR" dirty="0" smtClean="0"/>
          </a:p>
          <a:p>
            <a:pPr marL="285750" indent="-285750">
              <a:buFontTx/>
              <a:buChar char="-"/>
            </a:pPr>
            <a:r>
              <a:rPr lang="fr-FR" dirty="0" smtClean="0"/>
              <a:t>Long </a:t>
            </a:r>
            <a:r>
              <a:rPr lang="fr-FR" dirty="0" smtClean="0"/>
              <a:t>drift 4 us </a:t>
            </a:r>
            <a:r>
              <a:rPr lang="fr-FR" dirty="0" smtClean="0">
                <a:sym typeface="Wingdings" panose="05000000000000000000" pitchFamily="2" charset="2"/>
              </a:rPr>
              <a:t></a:t>
            </a:r>
            <a:r>
              <a:rPr lang="fr-FR" dirty="0" smtClean="0"/>
              <a:t> 10000 </a:t>
            </a:r>
            <a:r>
              <a:rPr lang="fr-FR" dirty="0" err="1" smtClean="0"/>
              <a:t>samples</a:t>
            </a:r>
            <a:r>
              <a:rPr lang="fr-FR" dirty="0" smtClean="0"/>
              <a:t> at 2.5 MHz</a:t>
            </a:r>
          </a:p>
          <a:p>
            <a:pPr marL="285750" indent="-285750">
              <a:buFontTx/>
              <a:buChar char="-"/>
            </a:pPr>
            <a:r>
              <a:rPr lang="fr-FR" dirty="0" smtClean="0"/>
              <a:t>H</a:t>
            </a:r>
            <a:r>
              <a:rPr lang="fr-FR" dirty="0" smtClean="0"/>
              <a:t>igh S/N~100</a:t>
            </a:r>
          </a:p>
          <a:p>
            <a:endParaRPr lang="en-US" dirty="0" smtClean="0"/>
          </a:p>
          <a:p>
            <a:pPr marL="285750" indent="-285750">
              <a:buFont typeface="Wingdings" panose="05000000000000000000" pitchFamily="2" charset="2"/>
              <a:buChar char="Ø"/>
            </a:pPr>
            <a:r>
              <a:rPr lang="en-US" b="1" dirty="0" smtClean="0"/>
              <a:t>All </a:t>
            </a:r>
            <a:r>
              <a:rPr lang="en-US" b="1" dirty="0" smtClean="0"/>
              <a:t>electronics at </a:t>
            </a:r>
            <a:r>
              <a:rPr lang="en-US" b="1" dirty="0" smtClean="0"/>
              <a:t>warm</a:t>
            </a:r>
            <a:r>
              <a:rPr lang="en-US" b="1" dirty="0" smtClean="0"/>
              <a:t>, accessible</a:t>
            </a:r>
          </a:p>
          <a:p>
            <a:pPr marL="285750" indent="-285750">
              <a:buFont typeface="Wingdings"/>
              <a:buChar char="à"/>
            </a:pPr>
            <a:r>
              <a:rPr lang="en-US" b="1" dirty="0" smtClean="0">
                <a:sym typeface="Wingdings" panose="05000000000000000000" pitchFamily="2" charset="2"/>
              </a:rPr>
              <a:t>Costs minimization</a:t>
            </a:r>
            <a:r>
              <a:rPr lang="en-US" dirty="0" smtClean="0">
                <a:sym typeface="Wingdings" panose="05000000000000000000" pitchFamily="2" charset="2"/>
              </a:rPr>
              <a:t>, massive use of </a:t>
            </a:r>
            <a:r>
              <a:rPr lang="en-US" b="1" dirty="0" smtClean="0">
                <a:sym typeface="Wingdings" panose="05000000000000000000" pitchFamily="2" charset="2"/>
              </a:rPr>
              <a:t>commercial</a:t>
            </a:r>
            <a:r>
              <a:rPr lang="en-US" dirty="0" smtClean="0">
                <a:sym typeface="Wingdings" panose="05000000000000000000" pitchFamily="2" charset="2"/>
              </a:rPr>
              <a:t> large bandwidth</a:t>
            </a:r>
            <a:r>
              <a:rPr lang="en-US" dirty="0" smtClean="0"/>
              <a:t> standards in telecommunication industry, </a:t>
            </a:r>
            <a:r>
              <a:rPr lang="en-US" b="1" dirty="0" err="1" smtClean="0"/>
              <a:t>uTCA</a:t>
            </a:r>
            <a:r>
              <a:rPr lang="en-US" dirty="0" smtClean="0"/>
              <a:t>, Ethernet networks, massive computing</a:t>
            </a:r>
          </a:p>
          <a:p>
            <a:pPr marL="285750" indent="-285750">
              <a:buFont typeface="Wingdings"/>
              <a:buChar char="à"/>
            </a:pPr>
            <a:r>
              <a:rPr lang="fr-FR" dirty="0" err="1" smtClean="0"/>
              <a:t>Easy</a:t>
            </a:r>
            <a:r>
              <a:rPr lang="fr-FR" dirty="0" smtClean="0"/>
              <a:t> to </a:t>
            </a:r>
            <a:r>
              <a:rPr lang="fr-FR" dirty="0" err="1" smtClean="0"/>
              <a:t>follow</a:t>
            </a:r>
            <a:r>
              <a:rPr lang="fr-FR" dirty="0" smtClean="0"/>
              <a:t> </a:t>
            </a:r>
            <a:r>
              <a:rPr lang="fr-FR" dirty="0" err="1" smtClean="0"/>
              <a:t>technological</a:t>
            </a:r>
            <a:r>
              <a:rPr lang="fr-FR" dirty="0" smtClean="0"/>
              <a:t> </a:t>
            </a:r>
            <a:r>
              <a:rPr lang="fr-FR" dirty="0" err="1" smtClean="0"/>
              <a:t>evolution</a:t>
            </a:r>
            <a:r>
              <a:rPr lang="fr-FR" dirty="0" smtClean="0"/>
              <a:t>, </a:t>
            </a:r>
            <a:r>
              <a:rPr lang="fr-FR" dirty="0" err="1" smtClean="0"/>
              <a:t>benefit</a:t>
            </a:r>
            <a:r>
              <a:rPr lang="fr-FR" dirty="0" smtClean="0"/>
              <a:t> </a:t>
            </a:r>
            <a:r>
              <a:rPr lang="fr-FR" dirty="0" smtClean="0"/>
              <a:t>of </a:t>
            </a:r>
            <a:r>
              <a:rPr lang="fr-FR" dirty="0" err="1" smtClean="0"/>
              <a:t>costs</a:t>
            </a:r>
            <a:r>
              <a:rPr lang="fr-FR" dirty="0" smtClean="0"/>
              <a:t> </a:t>
            </a:r>
            <a:r>
              <a:rPr lang="fr-FR" dirty="0" err="1" smtClean="0"/>
              <a:t>reduction</a:t>
            </a:r>
            <a:r>
              <a:rPr lang="fr-FR" dirty="0" smtClean="0"/>
              <a:t> and </a:t>
            </a:r>
            <a:r>
              <a:rPr lang="fr-FR" dirty="0" err="1" smtClean="0"/>
              <a:t>increase</a:t>
            </a:r>
            <a:r>
              <a:rPr lang="fr-FR" dirty="0" smtClean="0"/>
              <a:t> of performance in the long </a:t>
            </a:r>
            <a:r>
              <a:rPr lang="fr-FR" dirty="0" err="1" smtClean="0"/>
              <a:t>term</a:t>
            </a:r>
            <a:r>
              <a:rPr lang="fr-FR" dirty="0" smtClean="0"/>
              <a:t> perspective</a:t>
            </a:r>
            <a:endParaRPr lang="fr-FR" dirty="0" smtClean="0"/>
          </a:p>
          <a:p>
            <a:pPr marL="285750" indent="-285750">
              <a:buFont typeface="Wingdings" panose="05000000000000000000" pitchFamily="2" charset="2"/>
              <a:buChar char="Ø"/>
            </a:pPr>
            <a:endParaRPr lang="fr-FR" dirty="0" smtClean="0"/>
          </a:p>
          <a:p>
            <a:pPr marL="285750" indent="-285750">
              <a:buFont typeface="Wingdings" panose="05000000000000000000" pitchFamily="2" charset="2"/>
              <a:buChar char="Ø"/>
            </a:pPr>
            <a:r>
              <a:rPr lang="en-US" b="1" dirty="0">
                <a:sym typeface="Wingdings" panose="05000000000000000000" pitchFamily="2" charset="2"/>
              </a:rPr>
              <a:t>N</a:t>
            </a:r>
            <a:r>
              <a:rPr lang="en-US" b="1" dirty="0" smtClean="0">
                <a:sym typeface="Wingdings" panose="05000000000000000000" pitchFamily="2" charset="2"/>
              </a:rPr>
              <a:t>on-zero </a:t>
            </a:r>
            <a:r>
              <a:rPr lang="en-US" b="1" dirty="0">
                <a:sym typeface="Wingdings" panose="05000000000000000000" pitchFamily="2" charset="2"/>
              </a:rPr>
              <a:t>suppressed data flow </a:t>
            </a:r>
            <a:r>
              <a:rPr lang="en-US" dirty="0">
                <a:sym typeface="Wingdings" panose="05000000000000000000" pitchFamily="2" charset="2"/>
              </a:rPr>
              <a:t>handled up to computing farm </a:t>
            </a:r>
            <a:r>
              <a:rPr lang="en-US" dirty="0" smtClean="0">
                <a:sym typeface="Wingdings" panose="05000000000000000000" pitchFamily="2" charset="2"/>
              </a:rPr>
              <a:t>back-end which is taking care of final part of event building, data filtering, online processing for data quality, purity, gain analysis, local buffer of data and data formatting for transfer to EOS storage in files of a few GBs</a:t>
            </a:r>
          </a:p>
          <a:p>
            <a:pPr marL="285750" indent="-285750">
              <a:buFont typeface="Wingdings" panose="05000000000000000000" pitchFamily="2" charset="2"/>
              <a:buChar char="Ø"/>
            </a:pPr>
            <a:endParaRPr lang="fr-FR" dirty="0" smtClean="0">
              <a:sym typeface="Wingdings" panose="05000000000000000000" pitchFamily="2" charset="2"/>
            </a:endParaRPr>
          </a:p>
          <a:p>
            <a:pPr marL="285750" indent="-285750">
              <a:buFont typeface="Wingdings" panose="05000000000000000000" pitchFamily="2" charset="2"/>
              <a:buChar char="Ø"/>
            </a:pPr>
            <a:r>
              <a:rPr lang="en-US" dirty="0">
                <a:sym typeface="Wingdings" panose="05000000000000000000" pitchFamily="2" charset="2"/>
              </a:rPr>
              <a:t>Signal </a:t>
            </a:r>
            <a:r>
              <a:rPr lang="en-US" dirty="0" smtClean="0">
                <a:sym typeface="Wingdings" panose="05000000000000000000" pitchFamily="2" charset="2"/>
              </a:rPr>
              <a:t>lossless compression </a:t>
            </a:r>
            <a:r>
              <a:rPr lang="en-US" dirty="0">
                <a:sym typeface="Wingdings" panose="05000000000000000000" pitchFamily="2" charset="2"/>
              </a:rPr>
              <a:t>benefits by high S/N ratio, developed an optimized version of Huffman </a:t>
            </a:r>
            <a:r>
              <a:rPr lang="en-US" dirty="0" smtClean="0">
                <a:sym typeface="Wingdings" panose="05000000000000000000" pitchFamily="2" charset="2"/>
              </a:rPr>
              <a:t>code </a:t>
            </a:r>
            <a:r>
              <a:rPr lang="fr-FR" dirty="0" smtClean="0">
                <a:sym typeface="Wingdings" panose="05000000000000000000" pitchFamily="2" charset="2"/>
              </a:rPr>
              <a:t> </a:t>
            </a:r>
            <a:r>
              <a:rPr lang="fr-FR" dirty="0" err="1" smtClean="0">
                <a:sym typeface="Wingdings" panose="05000000000000000000" pitchFamily="2" charset="2"/>
              </a:rPr>
              <a:t>reducing</a:t>
            </a:r>
            <a:r>
              <a:rPr lang="fr-FR" dirty="0" smtClean="0">
                <a:sym typeface="Wingdings" panose="05000000000000000000" pitchFamily="2" charset="2"/>
              </a:rPr>
              <a:t> data volume by at least a factor 10</a:t>
            </a:r>
          </a:p>
          <a:p>
            <a:endParaRPr lang="fr-FR" dirty="0">
              <a:sym typeface="Wingdings" panose="05000000000000000000" pitchFamily="2" charset="2"/>
            </a:endParaRPr>
          </a:p>
          <a:p>
            <a:pPr marL="285750" indent="-285750">
              <a:buFont typeface="Wingdings" panose="05000000000000000000" pitchFamily="2" charset="2"/>
              <a:buChar char="Ø"/>
            </a:pPr>
            <a:r>
              <a:rPr lang="en-US" dirty="0" smtClean="0">
                <a:sym typeface="Wingdings" panose="05000000000000000000" pitchFamily="2" charset="2"/>
              </a:rPr>
              <a:t>Timing </a:t>
            </a:r>
            <a:r>
              <a:rPr lang="en-US" dirty="0">
                <a:sym typeface="Wingdings" panose="05000000000000000000" pitchFamily="2" charset="2"/>
              </a:rPr>
              <a:t>and trigger distribution scheme based on White </a:t>
            </a:r>
            <a:r>
              <a:rPr lang="en-US" dirty="0" smtClean="0">
                <a:sym typeface="Wingdings" panose="05000000000000000000" pitchFamily="2" charset="2"/>
              </a:rPr>
              <a:t>Rabbit (became commercial hardware too); </a:t>
            </a:r>
            <a:r>
              <a:rPr lang="en-US" dirty="0">
                <a:sym typeface="Wingdings" panose="05000000000000000000" pitchFamily="2" charset="2"/>
              </a:rPr>
              <a:t>thought since the beginning for </a:t>
            </a:r>
            <a:r>
              <a:rPr lang="en-US" b="1" dirty="0">
                <a:sym typeface="Wingdings" panose="05000000000000000000" pitchFamily="2" charset="2"/>
              </a:rPr>
              <a:t>a beam application </a:t>
            </a:r>
            <a:r>
              <a:rPr lang="en-US" dirty="0">
                <a:sym typeface="Wingdings" panose="05000000000000000000" pitchFamily="2" charset="2"/>
              </a:rPr>
              <a:t>(handles beam window signals, beam trigger counters, external trigger counters for </a:t>
            </a:r>
            <a:r>
              <a:rPr lang="en-US" dirty="0" err="1">
                <a:sym typeface="Wingdings" panose="05000000000000000000" pitchFamily="2" charset="2"/>
              </a:rPr>
              <a:t>cosmics</a:t>
            </a:r>
            <a:r>
              <a:rPr lang="en-US" dirty="0">
                <a:sym typeface="Wingdings" panose="05000000000000000000" pitchFamily="2" charset="2"/>
              </a:rPr>
              <a:t>)   Components of the timing chain purchased and </a:t>
            </a:r>
            <a:r>
              <a:rPr lang="en-US" dirty="0" err="1">
                <a:sym typeface="Wingdings" panose="05000000000000000000" pitchFamily="2" charset="2"/>
              </a:rPr>
              <a:t>uTCA</a:t>
            </a:r>
            <a:r>
              <a:rPr lang="en-US" dirty="0">
                <a:sym typeface="Wingdings" panose="05000000000000000000" pitchFamily="2" charset="2"/>
              </a:rPr>
              <a:t> slave card for signal distributions on crates backplane developed</a:t>
            </a:r>
          </a:p>
          <a:p>
            <a:endParaRPr lang="en-US" dirty="0" smtClean="0">
              <a:sym typeface="Wingdings" panose="05000000000000000000" pitchFamily="2" charset="2"/>
            </a:endParaRPr>
          </a:p>
        </p:txBody>
      </p:sp>
    </p:spTree>
    <p:extLst>
      <p:ext uri="{BB962C8B-B14F-4D97-AF65-F5344CB8AC3E}">
        <p14:creationId xmlns:p14="http://schemas.microsoft.com/office/powerpoint/2010/main" val="432780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16632"/>
            <a:ext cx="8856984" cy="5078313"/>
          </a:xfrm>
          <a:prstGeom prst="rect">
            <a:avLst/>
          </a:prstGeom>
        </p:spPr>
        <p:txBody>
          <a:bodyPr wrap="square">
            <a:spAutoFit/>
          </a:bodyPr>
          <a:lstStyle/>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 FE based on </a:t>
            </a:r>
            <a:r>
              <a:rPr lang="en-US" dirty="0" err="1"/>
              <a:t>microTCA</a:t>
            </a:r>
            <a:r>
              <a:rPr lang="en-US" dirty="0"/>
              <a:t> standard and 10 </a:t>
            </a:r>
            <a:r>
              <a:rPr lang="en-US" dirty="0" err="1"/>
              <a:t>Gbit</a:t>
            </a:r>
            <a:r>
              <a:rPr lang="en-US" dirty="0"/>
              <a:t>/s </a:t>
            </a:r>
            <a:r>
              <a:rPr lang="en-US" dirty="0" err="1"/>
              <a:t>ethernet</a:t>
            </a:r>
            <a:r>
              <a:rPr lang="en-US" dirty="0"/>
              <a:t> </a:t>
            </a:r>
            <a:endParaRPr lang="en-US" dirty="0" smtClean="0"/>
          </a:p>
          <a:p>
            <a:r>
              <a:rPr lang="en-US" dirty="0" smtClean="0">
                <a:sym typeface="Wingdings" panose="05000000000000000000" pitchFamily="2" charset="2"/>
              </a:rPr>
              <a:t> </a:t>
            </a:r>
            <a:r>
              <a:rPr lang="en-US" dirty="0">
                <a:sym typeface="Wingdings" panose="05000000000000000000" pitchFamily="2" charset="2"/>
              </a:rPr>
              <a:t>120 </a:t>
            </a:r>
            <a:r>
              <a:rPr lang="en-US" dirty="0" err="1">
                <a:sym typeface="Wingdings" panose="05000000000000000000" pitchFamily="2" charset="2"/>
              </a:rPr>
              <a:t>uTCA</a:t>
            </a:r>
            <a:r>
              <a:rPr lang="en-US" dirty="0">
                <a:sym typeface="Wingdings" panose="05000000000000000000" pitchFamily="2" charset="2"/>
              </a:rPr>
              <a:t> digitization boards under production for the 6x6X6 since the end of last year, will be available this summer</a:t>
            </a:r>
          </a:p>
          <a:p>
            <a:endParaRPr lang="en-US" dirty="0">
              <a:sym typeface="Wingdings" panose="05000000000000000000" pitchFamily="2" charset="2"/>
            </a:endParaRPr>
          </a:p>
          <a:p>
            <a:pPr marL="285750" indent="-285750">
              <a:buFont typeface="Wingdings" panose="05000000000000000000" pitchFamily="2" charset="2"/>
              <a:buChar char="Ø"/>
            </a:pPr>
            <a:r>
              <a:rPr lang="en-US" dirty="0">
                <a:sym typeface="Wingdings" panose="05000000000000000000" pitchFamily="2" charset="2"/>
              </a:rPr>
              <a:t>Light readout fully integrated in charge readout </a:t>
            </a:r>
            <a:r>
              <a:rPr lang="en-US" dirty="0" err="1">
                <a:sym typeface="Wingdings" panose="05000000000000000000" pitchFamily="2" charset="2"/>
              </a:rPr>
              <a:t>uTCA</a:t>
            </a:r>
            <a:r>
              <a:rPr lang="en-US" dirty="0">
                <a:sym typeface="Wingdings" panose="05000000000000000000" pitchFamily="2" charset="2"/>
              </a:rPr>
              <a:t> scheme and with different operation modes in-spill out-spill</a:t>
            </a:r>
          </a:p>
          <a:p>
            <a:endParaRPr lang="en-US" dirty="0">
              <a:sym typeface="Wingdings" panose="05000000000000000000" pitchFamily="2" charset="2"/>
            </a:endParaRPr>
          </a:p>
          <a:p>
            <a:pPr marL="285750" indent="-285750">
              <a:buFont typeface="Wingdings" panose="05000000000000000000" pitchFamily="2" charset="2"/>
              <a:buChar char="Ø"/>
            </a:pPr>
            <a:r>
              <a:rPr lang="en-US" dirty="0">
                <a:sym typeface="Wingdings" panose="05000000000000000000" pitchFamily="2" charset="2"/>
              </a:rPr>
              <a:t>Back-end actually based on two commercial </a:t>
            </a:r>
            <a:r>
              <a:rPr lang="en-US" dirty="0" err="1">
                <a:sym typeface="Wingdings" panose="05000000000000000000" pitchFamily="2" charset="2"/>
              </a:rPr>
              <a:t>Bittware</a:t>
            </a:r>
            <a:r>
              <a:rPr lang="en-US" dirty="0">
                <a:sym typeface="Wingdings" panose="05000000000000000000" pitchFamily="2" charset="2"/>
              </a:rPr>
              <a:t> cards (already purchased) with x8 10 </a:t>
            </a:r>
            <a:r>
              <a:rPr lang="en-US" dirty="0" err="1">
                <a:sym typeface="Wingdings" panose="05000000000000000000" pitchFamily="2" charset="2"/>
              </a:rPr>
              <a:t>Gbit</a:t>
            </a:r>
            <a:r>
              <a:rPr lang="en-US" dirty="0">
                <a:sym typeface="Wingdings" panose="05000000000000000000" pitchFamily="2" charset="2"/>
              </a:rPr>
              <a:t> links with high computing power and event building </a:t>
            </a:r>
            <a:r>
              <a:rPr lang="en-US" dirty="0" smtClean="0">
                <a:sym typeface="Wingdings" panose="05000000000000000000" pitchFamily="2" charset="2"/>
              </a:rPr>
              <a:t>capabilities. Each card performs event building for ½ of the detector charge readout, one card deals with light signals too </a:t>
            </a:r>
            <a:endParaRPr lang="en-US" dirty="0">
              <a:sym typeface="Wingdings" panose="05000000000000000000" pitchFamily="2" charset="2"/>
            </a:endParaRPr>
          </a:p>
          <a:p>
            <a:endParaRPr lang="fr-FR" dirty="0" smtClean="0">
              <a:sym typeface="Wingdings" panose="05000000000000000000" pitchFamily="2" charset="2"/>
            </a:endParaRPr>
          </a:p>
          <a:p>
            <a:pPr marL="285750" indent="-285750">
              <a:buFont typeface="Wingdings" panose="05000000000000000000" pitchFamily="2" charset="2"/>
              <a:buChar char="Ø"/>
            </a:pPr>
            <a:r>
              <a:rPr lang="en-US" dirty="0">
                <a:sym typeface="Wingdings" panose="05000000000000000000" pitchFamily="2" charset="2"/>
              </a:rPr>
              <a:t>Online storage and computing facility is an important part of the system, a possible implementation </a:t>
            </a:r>
            <a:r>
              <a:rPr lang="en-US" dirty="0" smtClean="0">
                <a:sym typeface="Wingdings" panose="05000000000000000000" pitchFamily="2" charset="2"/>
              </a:rPr>
              <a:t>has been designed and </a:t>
            </a:r>
            <a:r>
              <a:rPr lang="en-US" dirty="0">
                <a:sym typeface="Wingdings" panose="05000000000000000000" pitchFamily="2" charset="2"/>
              </a:rPr>
              <a:t>costed with DELL, it will be implemented on a smaller scale for the 3x1x1  by September 2016</a:t>
            </a:r>
          </a:p>
          <a:p>
            <a:endParaRPr lang="en-US" dirty="0" smtClean="0">
              <a:sym typeface="Wingdings" panose="05000000000000000000" pitchFamily="2" charset="2"/>
            </a:endParaRPr>
          </a:p>
          <a:p>
            <a:pPr marL="285750" indent="-285750">
              <a:buFont typeface="Wingdings" panose="05000000000000000000" pitchFamily="2" charset="2"/>
              <a:buChar char="Ø"/>
            </a:pPr>
            <a:r>
              <a:rPr lang="en-US" dirty="0" smtClean="0">
                <a:sym typeface="Wingdings" panose="05000000000000000000" pitchFamily="2" charset="2"/>
              </a:rPr>
              <a:t>20 </a:t>
            </a:r>
            <a:r>
              <a:rPr lang="en-US" dirty="0" err="1" smtClean="0">
                <a:sym typeface="Wingdings" panose="05000000000000000000" pitchFamily="2" charset="2"/>
              </a:rPr>
              <a:t>Gbit</a:t>
            </a:r>
            <a:r>
              <a:rPr lang="en-US" dirty="0" smtClean="0">
                <a:sym typeface="Wingdings" panose="05000000000000000000" pitchFamily="2" charset="2"/>
              </a:rPr>
              <a:t>/s data link foreseen for data transfer to computing division</a:t>
            </a:r>
            <a:endParaRPr lang="en-US" dirty="0">
              <a:sym typeface="Wingdings" panose="05000000000000000000" pitchFamily="2" charset="2"/>
            </a:endParaRPr>
          </a:p>
        </p:txBody>
      </p:sp>
    </p:spTree>
    <p:extLst>
      <p:ext uri="{BB962C8B-B14F-4D97-AF65-F5344CB8AC3E}">
        <p14:creationId xmlns:p14="http://schemas.microsoft.com/office/powerpoint/2010/main" val="16276762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7162800" y="6553200"/>
            <a:ext cx="1905000" cy="228600"/>
          </a:xfrm>
        </p:spPr>
        <p:txBody>
          <a:bodyPr/>
          <a:lstStyle/>
          <a:p>
            <a:pPr>
              <a:defRPr/>
            </a:pPr>
            <a:fld id="{7296D5B8-9374-4A32-9294-F7F6EF035B37}" type="slidenum">
              <a:rPr lang="en-US" smtClean="0">
                <a:solidFill>
                  <a:srgbClr val="FFFFFF"/>
                </a:solidFill>
              </a:rPr>
              <a:pPr>
                <a:defRPr/>
              </a:pPr>
              <a:t>7</a:t>
            </a:fld>
            <a:endParaRPr lang="en-US" dirty="0">
              <a:solidFill>
                <a:srgbClr val="FFFFFF"/>
              </a:solidFill>
            </a:endParaRPr>
          </a:p>
        </p:txBody>
      </p:sp>
      <p:pic>
        <p:nvPicPr>
          <p:cNvPr id="3"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5495" y="476672"/>
            <a:ext cx="4258955"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53441" y="476672"/>
            <a:ext cx="3955063" cy="503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a:spLocks noChangeArrowheads="1"/>
          </p:cNvSpPr>
          <p:nvPr/>
        </p:nvSpPr>
        <p:spPr bwMode="auto">
          <a:xfrm rot="16200000">
            <a:off x="6282283" y="2917706"/>
            <a:ext cx="143669" cy="180180"/>
          </a:xfrm>
          <a:prstGeom prst="rect">
            <a:avLst/>
          </a:prstGeom>
          <a:solidFill>
            <a:srgbClr val="FF0000"/>
          </a:solidFill>
          <a:ln w="9525"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kumimoji="1" lang="en-US" dirty="0">
              <a:solidFill>
                <a:srgbClr val="FFFFFF"/>
              </a:solidFill>
            </a:endParaRPr>
          </a:p>
        </p:txBody>
      </p:sp>
      <p:sp>
        <p:nvSpPr>
          <p:cNvPr id="6" name="Rectangle 5"/>
          <p:cNvSpPr>
            <a:spLocks noChangeArrowheads="1"/>
          </p:cNvSpPr>
          <p:nvPr/>
        </p:nvSpPr>
        <p:spPr bwMode="auto">
          <a:xfrm rot="16200000">
            <a:off x="6678488" y="2917706"/>
            <a:ext cx="143669" cy="180180"/>
          </a:xfrm>
          <a:prstGeom prst="rect">
            <a:avLst/>
          </a:prstGeom>
          <a:solidFill>
            <a:srgbClr val="FF0000"/>
          </a:solidFill>
          <a:ln w="9525"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kumimoji="1" lang="en-US" dirty="0">
              <a:solidFill>
                <a:srgbClr val="FFFFFF"/>
              </a:solidFill>
            </a:endParaRPr>
          </a:p>
        </p:txBody>
      </p:sp>
      <p:sp>
        <p:nvSpPr>
          <p:cNvPr id="7" name="Rectangle 6"/>
          <p:cNvSpPr>
            <a:spLocks noChangeArrowheads="1"/>
          </p:cNvSpPr>
          <p:nvPr/>
        </p:nvSpPr>
        <p:spPr bwMode="auto">
          <a:xfrm rot="16200000">
            <a:off x="7063676" y="2917706"/>
            <a:ext cx="143669" cy="180180"/>
          </a:xfrm>
          <a:prstGeom prst="rect">
            <a:avLst/>
          </a:prstGeom>
          <a:solidFill>
            <a:srgbClr val="FF0000"/>
          </a:solidFill>
          <a:ln w="9525"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kumimoji="1" lang="en-US" dirty="0">
              <a:solidFill>
                <a:srgbClr val="FFFFFF"/>
              </a:solidFill>
            </a:endParaRPr>
          </a:p>
        </p:txBody>
      </p:sp>
      <p:sp>
        <p:nvSpPr>
          <p:cNvPr id="8" name="Rectangle 7"/>
          <p:cNvSpPr>
            <a:spLocks noChangeArrowheads="1"/>
          </p:cNvSpPr>
          <p:nvPr/>
        </p:nvSpPr>
        <p:spPr bwMode="auto">
          <a:xfrm rot="16200000">
            <a:off x="7470576" y="2619003"/>
            <a:ext cx="143669" cy="180180"/>
          </a:xfrm>
          <a:prstGeom prst="rect">
            <a:avLst/>
          </a:prstGeom>
          <a:solidFill>
            <a:srgbClr val="FF0000"/>
          </a:solidFill>
          <a:ln w="9525"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kumimoji="1" lang="en-US" dirty="0">
              <a:solidFill>
                <a:srgbClr val="FFFFFF"/>
              </a:solidFill>
            </a:endParaRPr>
          </a:p>
        </p:txBody>
      </p:sp>
      <p:sp>
        <p:nvSpPr>
          <p:cNvPr id="9" name="Rectangle 8"/>
          <p:cNvSpPr>
            <a:spLocks noChangeArrowheads="1"/>
          </p:cNvSpPr>
          <p:nvPr/>
        </p:nvSpPr>
        <p:spPr bwMode="auto">
          <a:xfrm rot="16200000">
            <a:off x="7855764" y="2619003"/>
            <a:ext cx="143669" cy="180180"/>
          </a:xfrm>
          <a:prstGeom prst="rect">
            <a:avLst/>
          </a:prstGeom>
          <a:solidFill>
            <a:srgbClr val="FF0000"/>
          </a:solidFill>
          <a:ln w="9525"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kumimoji="1" lang="en-US" dirty="0">
              <a:solidFill>
                <a:srgbClr val="FFFFFF"/>
              </a:solidFill>
            </a:endParaRPr>
          </a:p>
        </p:txBody>
      </p:sp>
      <p:sp>
        <p:nvSpPr>
          <p:cNvPr id="10" name="Rectangle 9"/>
          <p:cNvSpPr>
            <a:spLocks noChangeArrowheads="1"/>
          </p:cNvSpPr>
          <p:nvPr/>
        </p:nvSpPr>
        <p:spPr bwMode="auto">
          <a:xfrm rot="16200000">
            <a:off x="8262664" y="2607986"/>
            <a:ext cx="143669" cy="180180"/>
          </a:xfrm>
          <a:prstGeom prst="rect">
            <a:avLst/>
          </a:prstGeom>
          <a:solidFill>
            <a:srgbClr val="FF0000"/>
          </a:solidFill>
          <a:ln w="9525"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kumimoji="1" lang="en-US" dirty="0">
              <a:solidFill>
                <a:srgbClr val="FFFFFF"/>
              </a:solidFill>
            </a:endParaRPr>
          </a:p>
        </p:txBody>
      </p:sp>
      <p:sp>
        <p:nvSpPr>
          <p:cNvPr id="11" name="Rectangle 10"/>
          <p:cNvSpPr>
            <a:spLocks noChangeArrowheads="1"/>
          </p:cNvSpPr>
          <p:nvPr/>
        </p:nvSpPr>
        <p:spPr bwMode="auto">
          <a:xfrm rot="10800000">
            <a:off x="7424727" y="2974918"/>
            <a:ext cx="143669" cy="180180"/>
          </a:xfrm>
          <a:prstGeom prst="rect">
            <a:avLst/>
          </a:prstGeom>
          <a:solidFill>
            <a:srgbClr val="FF0000"/>
          </a:solidFill>
          <a:ln w="9525"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kumimoji="1" lang="en-US" dirty="0">
              <a:solidFill>
                <a:srgbClr val="FFFFFF"/>
              </a:solidFill>
            </a:endParaRPr>
          </a:p>
        </p:txBody>
      </p:sp>
      <p:sp>
        <p:nvSpPr>
          <p:cNvPr id="12" name="Rectangle 11"/>
          <p:cNvSpPr>
            <a:spLocks noChangeArrowheads="1"/>
          </p:cNvSpPr>
          <p:nvPr/>
        </p:nvSpPr>
        <p:spPr bwMode="auto">
          <a:xfrm rot="10800000">
            <a:off x="7430286" y="3348768"/>
            <a:ext cx="143669" cy="180180"/>
          </a:xfrm>
          <a:prstGeom prst="rect">
            <a:avLst/>
          </a:prstGeom>
          <a:solidFill>
            <a:srgbClr val="FF0000"/>
          </a:solidFill>
          <a:ln w="9525"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kumimoji="1" lang="en-US" dirty="0">
              <a:solidFill>
                <a:srgbClr val="FFFFFF"/>
              </a:solidFill>
            </a:endParaRPr>
          </a:p>
        </p:txBody>
      </p:sp>
      <p:sp>
        <p:nvSpPr>
          <p:cNvPr id="13" name="Rectangle 12"/>
          <p:cNvSpPr>
            <a:spLocks noChangeArrowheads="1"/>
          </p:cNvSpPr>
          <p:nvPr/>
        </p:nvSpPr>
        <p:spPr bwMode="auto">
          <a:xfrm rot="10800000">
            <a:off x="7430633" y="3736748"/>
            <a:ext cx="143669" cy="180180"/>
          </a:xfrm>
          <a:prstGeom prst="rect">
            <a:avLst/>
          </a:prstGeom>
          <a:solidFill>
            <a:srgbClr val="FF0000"/>
          </a:solidFill>
          <a:ln w="9525"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kumimoji="1" lang="en-US" dirty="0">
              <a:solidFill>
                <a:srgbClr val="FFFFFF"/>
              </a:solidFill>
            </a:endParaRPr>
          </a:p>
        </p:txBody>
      </p:sp>
      <p:sp>
        <p:nvSpPr>
          <p:cNvPr id="14" name="Rectangle 13"/>
          <p:cNvSpPr>
            <a:spLocks noChangeArrowheads="1"/>
          </p:cNvSpPr>
          <p:nvPr/>
        </p:nvSpPr>
        <p:spPr bwMode="auto">
          <a:xfrm rot="10800000">
            <a:off x="7092627" y="2539757"/>
            <a:ext cx="143669" cy="180180"/>
          </a:xfrm>
          <a:prstGeom prst="rect">
            <a:avLst/>
          </a:prstGeom>
          <a:solidFill>
            <a:srgbClr val="FF0000"/>
          </a:solidFill>
          <a:ln w="9525"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kumimoji="1" lang="en-US" dirty="0">
              <a:solidFill>
                <a:srgbClr val="FFFFFF"/>
              </a:solidFill>
            </a:endParaRPr>
          </a:p>
        </p:txBody>
      </p:sp>
      <p:sp>
        <p:nvSpPr>
          <p:cNvPr id="15" name="Rectangle 14"/>
          <p:cNvSpPr>
            <a:spLocks noChangeArrowheads="1"/>
          </p:cNvSpPr>
          <p:nvPr/>
        </p:nvSpPr>
        <p:spPr bwMode="auto">
          <a:xfrm rot="10800000">
            <a:off x="7092627" y="2168700"/>
            <a:ext cx="143669" cy="180180"/>
          </a:xfrm>
          <a:prstGeom prst="rect">
            <a:avLst/>
          </a:prstGeom>
          <a:solidFill>
            <a:srgbClr val="FF0000"/>
          </a:solidFill>
          <a:ln w="9525"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kumimoji="1" lang="en-US" dirty="0">
              <a:solidFill>
                <a:srgbClr val="FFFFFF"/>
              </a:solidFill>
            </a:endParaRPr>
          </a:p>
        </p:txBody>
      </p:sp>
      <p:sp>
        <p:nvSpPr>
          <p:cNvPr id="16" name="Rectangle 15"/>
          <p:cNvSpPr>
            <a:spLocks noChangeArrowheads="1"/>
          </p:cNvSpPr>
          <p:nvPr/>
        </p:nvSpPr>
        <p:spPr bwMode="auto">
          <a:xfrm rot="10800000">
            <a:off x="7092627" y="1808660"/>
            <a:ext cx="143669" cy="180180"/>
          </a:xfrm>
          <a:prstGeom prst="rect">
            <a:avLst/>
          </a:prstGeom>
          <a:solidFill>
            <a:srgbClr val="FF0000"/>
          </a:solidFill>
          <a:ln w="9525"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kumimoji="1" lang="en-US" dirty="0">
              <a:solidFill>
                <a:srgbClr val="FFFFFF"/>
              </a:solidFill>
            </a:endParaRPr>
          </a:p>
        </p:txBody>
      </p:sp>
      <p:sp>
        <p:nvSpPr>
          <p:cNvPr id="17" name="ZoneTexte 16"/>
          <p:cNvSpPr txBox="1"/>
          <p:nvPr/>
        </p:nvSpPr>
        <p:spPr>
          <a:xfrm>
            <a:off x="3787938" y="2204864"/>
            <a:ext cx="1360126" cy="307777"/>
          </a:xfrm>
          <a:prstGeom prst="rect">
            <a:avLst/>
          </a:prstGeom>
          <a:solidFill>
            <a:srgbClr val="002060"/>
          </a:solidFill>
        </p:spPr>
        <p:txBody>
          <a:bodyPr wrap="square" rtlCol="0">
            <a:spAutoFit/>
          </a:bodyPr>
          <a:lstStyle/>
          <a:p>
            <a:r>
              <a:rPr kumimoji="1" lang="en-US" sz="1400" b="1" dirty="0" err="1" smtClean="0">
                <a:solidFill>
                  <a:srgbClr val="FFFF00"/>
                </a:solidFill>
              </a:rPr>
              <a:t>uTCA</a:t>
            </a:r>
            <a:r>
              <a:rPr kumimoji="1" lang="en-US" sz="1400" b="1" dirty="0" smtClean="0">
                <a:solidFill>
                  <a:srgbClr val="FFFF00"/>
                </a:solidFill>
              </a:rPr>
              <a:t> crates</a:t>
            </a:r>
            <a:endParaRPr kumimoji="1" lang="en-US" sz="1400" b="1" dirty="0">
              <a:solidFill>
                <a:srgbClr val="FFFF00"/>
              </a:solidFill>
            </a:endParaRPr>
          </a:p>
        </p:txBody>
      </p:sp>
      <p:cxnSp>
        <p:nvCxnSpPr>
          <p:cNvPr id="18" name="Connecteur droit avec flèche 17"/>
          <p:cNvCxnSpPr/>
          <p:nvPr/>
        </p:nvCxnSpPr>
        <p:spPr bwMode="auto">
          <a:xfrm>
            <a:off x="5148064" y="1628800"/>
            <a:ext cx="1894803" cy="1001047"/>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19" name="ZoneTexte 18"/>
          <p:cNvSpPr txBox="1"/>
          <p:nvPr/>
        </p:nvSpPr>
        <p:spPr>
          <a:xfrm>
            <a:off x="5208250" y="4849415"/>
            <a:ext cx="4548326" cy="307777"/>
          </a:xfrm>
          <a:prstGeom prst="rect">
            <a:avLst/>
          </a:prstGeom>
          <a:noFill/>
        </p:spPr>
        <p:txBody>
          <a:bodyPr wrap="square" rtlCol="0">
            <a:spAutoFit/>
          </a:bodyPr>
          <a:lstStyle/>
          <a:p>
            <a:r>
              <a:rPr kumimoji="1" lang="en-US" sz="1400" b="1" dirty="0" smtClean="0">
                <a:solidFill>
                  <a:srgbClr val="000000"/>
                </a:solidFill>
              </a:rPr>
              <a:t>Readout in groups of 640 channels/chimney</a:t>
            </a:r>
            <a:endParaRPr kumimoji="1" lang="en-US" sz="1400" b="1" dirty="0">
              <a:solidFill>
                <a:srgbClr val="000000"/>
              </a:solidFill>
            </a:endParaRPr>
          </a:p>
        </p:txBody>
      </p:sp>
      <p:pic>
        <p:nvPicPr>
          <p:cNvPr id="20"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048734" y="1196752"/>
            <a:ext cx="1243346" cy="918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ZoneTexte 20"/>
          <p:cNvSpPr txBox="1"/>
          <p:nvPr/>
        </p:nvSpPr>
        <p:spPr>
          <a:xfrm>
            <a:off x="104000" y="4781470"/>
            <a:ext cx="8788480" cy="1908215"/>
          </a:xfrm>
          <a:prstGeom prst="rect">
            <a:avLst/>
          </a:prstGeom>
          <a:noFill/>
        </p:spPr>
        <p:txBody>
          <a:bodyPr wrap="square" rtlCol="0">
            <a:spAutoFit/>
          </a:bodyPr>
          <a:lstStyle/>
          <a:p>
            <a:pPr marL="285750" indent="-285750">
              <a:buFont typeface="Wingdings" panose="05000000000000000000" pitchFamily="2" charset="2"/>
              <a:buChar char="§"/>
            </a:pPr>
            <a:r>
              <a:rPr kumimoji="1" lang="en-US" sz="1400" b="1" dirty="0" smtClean="0">
                <a:latin typeface="Arial" panose="020B0604020202020204" pitchFamily="34" charset="0"/>
                <a:cs typeface="Arial" panose="020B0604020202020204" pitchFamily="34" charset="0"/>
              </a:rPr>
              <a:t>640 channels/chimney</a:t>
            </a:r>
          </a:p>
          <a:p>
            <a:endParaRPr kumimoji="1" lang="fr-FR" sz="1400" b="1"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kumimoji="1" lang="fr-FR" sz="1400" b="1" dirty="0" smtClean="0">
                <a:latin typeface="Arial" panose="020B0604020202020204" pitchFamily="34" charset="0"/>
                <a:cs typeface="Arial" panose="020B0604020202020204" pitchFamily="34" charset="0"/>
              </a:rPr>
              <a:t>1 </a:t>
            </a:r>
            <a:r>
              <a:rPr kumimoji="1" lang="en-US" sz="1400" b="1" dirty="0" err="1">
                <a:latin typeface="Arial" panose="020B0604020202020204" pitchFamily="34" charset="0"/>
                <a:cs typeface="Arial" panose="020B0604020202020204" pitchFamily="34" charset="0"/>
              </a:rPr>
              <a:t>uTCA</a:t>
            </a:r>
            <a:r>
              <a:rPr kumimoji="1" lang="fr-FR" sz="1400" b="1" dirty="0" smtClean="0">
                <a:latin typeface="Arial" panose="020B0604020202020204" pitchFamily="34" charset="0"/>
                <a:cs typeface="Arial" panose="020B0604020202020204" pitchFamily="34" charset="0"/>
              </a:rPr>
              <a:t> </a:t>
            </a:r>
            <a:r>
              <a:rPr kumimoji="1" lang="fr-FR" sz="1400" b="1" dirty="0" err="1" smtClean="0">
                <a:latin typeface="Arial" panose="020B0604020202020204" pitchFamily="34" charset="0"/>
                <a:cs typeface="Arial" panose="020B0604020202020204" pitchFamily="34" charset="0"/>
              </a:rPr>
              <a:t>crate</a:t>
            </a:r>
            <a:r>
              <a:rPr kumimoji="1" lang="fr-FR" sz="1400" b="1" dirty="0" smtClean="0">
                <a:latin typeface="Arial" panose="020B0604020202020204" pitchFamily="34" charset="0"/>
                <a:cs typeface="Arial" panose="020B0604020202020204" pitchFamily="34" charset="0"/>
              </a:rPr>
              <a:t>/</a:t>
            </a:r>
            <a:r>
              <a:rPr kumimoji="1" lang="fr-FR" sz="1400" b="1" dirty="0" err="1" smtClean="0">
                <a:latin typeface="Arial" panose="020B0604020202020204" pitchFamily="34" charset="0"/>
                <a:cs typeface="Arial" panose="020B0604020202020204" pitchFamily="34" charset="0"/>
              </a:rPr>
              <a:t>chimney</a:t>
            </a:r>
            <a:r>
              <a:rPr kumimoji="1" lang="fr-FR" sz="1400" b="1" dirty="0" smtClean="0">
                <a:latin typeface="Arial" panose="020B0604020202020204" pitchFamily="34" charset="0"/>
                <a:cs typeface="Arial" panose="020B0604020202020204" pitchFamily="34" charset="0"/>
              </a:rPr>
              <a:t>, 10 Gb/s </a:t>
            </a:r>
            <a:r>
              <a:rPr kumimoji="1" lang="fr-FR" sz="1400" b="1" dirty="0" err="1" smtClean="0">
                <a:latin typeface="Arial" panose="020B0604020202020204" pitchFamily="34" charset="0"/>
                <a:cs typeface="Arial" panose="020B0604020202020204" pitchFamily="34" charset="0"/>
              </a:rPr>
              <a:t>link</a:t>
            </a:r>
            <a:endParaRPr kumimoji="1" lang="en-US" sz="1400" b="1" dirty="0" smtClean="0">
              <a:latin typeface="Arial" panose="020B0604020202020204" pitchFamily="34" charset="0"/>
              <a:cs typeface="Arial" panose="020B0604020202020204" pitchFamily="34" charset="0"/>
            </a:endParaRPr>
          </a:p>
          <a:p>
            <a:endParaRPr kumimoji="1" lang="en-US" sz="1400" b="1"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kumimoji="1" lang="en-US" sz="1400" b="1" dirty="0" smtClean="0">
                <a:latin typeface="Arial" panose="020B0604020202020204" pitchFamily="34" charset="0"/>
                <a:cs typeface="Arial" panose="020B0604020202020204" pitchFamily="34" charset="0"/>
              </a:rPr>
              <a:t>10 AMC digitization boards per </a:t>
            </a:r>
            <a:r>
              <a:rPr kumimoji="1" lang="en-US" sz="1400" b="1" dirty="0" err="1" smtClean="0">
                <a:latin typeface="Arial" panose="020B0604020202020204" pitchFamily="34" charset="0"/>
                <a:cs typeface="Arial" panose="020B0604020202020204" pitchFamily="34" charset="0"/>
              </a:rPr>
              <a:t>uTCA</a:t>
            </a:r>
            <a:r>
              <a:rPr kumimoji="1" lang="en-US" sz="1400" b="1" dirty="0" smtClean="0">
                <a:latin typeface="Arial" panose="020B0604020202020204" pitchFamily="34" charset="0"/>
                <a:cs typeface="Arial" panose="020B0604020202020204" pitchFamily="34" charset="0"/>
              </a:rPr>
              <a:t> crate, 64 readout channels per AMC board</a:t>
            </a:r>
          </a:p>
          <a:p>
            <a:endParaRPr kumimoji="1" lang="fr-FR" sz="1400" b="1" dirty="0">
              <a:latin typeface="Arial" panose="020B0604020202020204" pitchFamily="34" charset="0"/>
              <a:cs typeface="Arial" panose="020B0604020202020204" pitchFamily="34" charset="0"/>
            </a:endParaRPr>
          </a:p>
          <a:p>
            <a:r>
              <a:rPr kumimoji="1" lang="fr-FR" sz="1400" b="1" dirty="0" smtClean="0">
                <a:latin typeface="Arial" panose="020B0604020202020204" pitchFamily="34" charset="0"/>
                <a:cs typeface="Arial" panose="020B0604020202020204" pitchFamily="34" charset="0"/>
                <a:sym typeface="Wingdings" panose="05000000000000000000" pitchFamily="2" charset="2"/>
              </a:rPr>
              <a:t> </a:t>
            </a:r>
            <a:r>
              <a:rPr kumimoji="1" lang="fr-FR" sz="1600" b="1" dirty="0" smtClean="0">
                <a:latin typeface="Arial" panose="020B0604020202020204" pitchFamily="34" charset="0"/>
                <a:cs typeface="Arial" panose="020B0604020202020204" pitchFamily="34" charset="0"/>
              </a:rPr>
              <a:t>12 </a:t>
            </a:r>
            <a:r>
              <a:rPr kumimoji="1" lang="fr-FR" sz="2000" b="1" dirty="0" err="1" smtClean="0">
                <a:latin typeface="Arial" panose="020B0604020202020204" pitchFamily="34" charset="0"/>
                <a:cs typeface="Arial" panose="020B0604020202020204" pitchFamily="34" charset="0"/>
              </a:rPr>
              <a:t>u</a:t>
            </a:r>
            <a:r>
              <a:rPr kumimoji="1" lang="fr-FR" sz="1600" b="1" dirty="0" err="1" smtClean="0">
                <a:latin typeface="Arial" panose="020B0604020202020204" pitchFamily="34" charset="0"/>
                <a:cs typeface="Arial" panose="020B0604020202020204" pitchFamily="34" charset="0"/>
              </a:rPr>
              <a:t>TCA</a:t>
            </a:r>
            <a:r>
              <a:rPr kumimoji="1" lang="fr-FR" sz="1600" b="1" dirty="0" smtClean="0">
                <a:latin typeface="Arial" panose="020B0604020202020204" pitchFamily="34" charset="0"/>
                <a:cs typeface="Arial" panose="020B0604020202020204" pitchFamily="34" charset="0"/>
              </a:rPr>
              <a:t> </a:t>
            </a:r>
            <a:r>
              <a:rPr kumimoji="1" lang="fr-FR" sz="1600" b="1" dirty="0" err="1" smtClean="0">
                <a:latin typeface="Arial" panose="020B0604020202020204" pitchFamily="34" charset="0"/>
                <a:cs typeface="Arial" panose="020B0604020202020204" pitchFamily="34" charset="0"/>
              </a:rPr>
              <a:t>crates</a:t>
            </a:r>
            <a:r>
              <a:rPr kumimoji="1" lang="fr-FR" sz="1600" b="1" dirty="0" smtClean="0">
                <a:latin typeface="Arial" panose="020B0604020202020204" pitchFamily="34" charset="0"/>
                <a:cs typeface="Arial" panose="020B0604020202020204" pitchFamily="34" charset="0"/>
              </a:rPr>
              <a:t> for charge </a:t>
            </a:r>
            <a:r>
              <a:rPr kumimoji="1" lang="fr-FR" sz="1600" b="1" dirty="0" err="1" smtClean="0">
                <a:latin typeface="Arial" panose="020B0604020202020204" pitchFamily="34" charset="0"/>
                <a:cs typeface="Arial" panose="020B0604020202020204" pitchFamily="34" charset="0"/>
              </a:rPr>
              <a:t>readout</a:t>
            </a:r>
            <a:r>
              <a:rPr kumimoji="1" lang="fr-FR" sz="1600" b="1" dirty="0" smtClean="0">
                <a:latin typeface="Arial" panose="020B0604020202020204" pitchFamily="34" charset="0"/>
                <a:cs typeface="Arial" panose="020B0604020202020204" pitchFamily="34" charset="0"/>
              </a:rPr>
              <a:t> + 1 </a:t>
            </a:r>
            <a:r>
              <a:rPr kumimoji="1" lang="fr-FR" sz="1600" b="1" dirty="0" err="1">
                <a:latin typeface="Arial" panose="020B0604020202020204" pitchFamily="34" charset="0"/>
                <a:cs typeface="Arial" panose="020B0604020202020204" pitchFamily="34" charset="0"/>
              </a:rPr>
              <a:t>u</a:t>
            </a:r>
            <a:r>
              <a:rPr kumimoji="1" lang="fr-FR" sz="1600" b="1" dirty="0" err="1" smtClean="0">
                <a:latin typeface="Arial" panose="020B0604020202020204" pitchFamily="34" charset="0"/>
                <a:cs typeface="Arial" panose="020B0604020202020204" pitchFamily="34" charset="0"/>
              </a:rPr>
              <a:t>TCA</a:t>
            </a:r>
            <a:r>
              <a:rPr kumimoji="1" lang="fr-FR" sz="1600" b="1" dirty="0" smtClean="0">
                <a:latin typeface="Arial" panose="020B0604020202020204" pitchFamily="34" charset="0"/>
                <a:cs typeface="Arial" panose="020B0604020202020204" pitchFamily="34" charset="0"/>
              </a:rPr>
              <a:t> </a:t>
            </a:r>
            <a:r>
              <a:rPr kumimoji="1" lang="fr-FR" sz="1600" b="1" dirty="0" err="1" smtClean="0">
                <a:latin typeface="Arial" panose="020B0604020202020204" pitchFamily="34" charset="0"/>
                <a:cs typeface="Arial" panose="020B0604020202020204" pitchFamily="34" charset="0"/>
              </a:rPr>
              <a:t>crate</a:t>
            </a:r>
            <a:r>
              <a:rPr kumimoji="1" lang="fr-FR" sz="1600" b="1" dirty="0" smtClean="0">
                <a:latin typeface="Arial" panose="020B0604020202020204" pitchFamily="34" charset="0"/>
                <a:cs typeface="Arial" panose="020B0604020202020204" pitchFamily="34" charset="0"/>
              </a:rPr>
              <a:t> for light </a:t>
            </a:r>
            <a:r>
              <a:rPr kumimoji="1" lang="fr-FR" sz="1600" b="1" dirty="0" err="1" smtClean="0">
                <a:latin typeface="Arial" panose="020B0604020202020204" pitchFamily="34" charset="0"/>
                <a:cs typeface="Arial" panose="020B0604020202020204" pitchFamily="34" charset="0"/>
              </a:rPr>
              <a:t>readout</a:t>
            </a:r>
            <a:endParaRPr kumimoji="1" lang="en-US" sz="1600" b="1" dirty="0" smtClean="0">
              <a:latin typeface="Arial" panose="020B0604020202020204" pitchFamily="34" charset="0"/>
              <a:cs typeface="Arial" panose="020B0604020202020204" pitchFamily="34" charset="0"/>
            </a:endParaRPr>
          </a:p>
          <a:p>
            <a:endParaRPr kumimoji="1" lang="en-US" sz="1400" b="1" dirty="0"/>
          </a:p>
        </p:txBody>
      </p:sp>
      <p:sp>
        <p:nvSpPr>
          <p:cNvPr id="22" name="ZoneTexte 21"/>
          <p:cNvSpPr txBox="1"/>
          <p:nvPr/>
        </p:nvSpPr>
        <p:spPr>
          <a:xfrm>
            <a:off x="266393" y="44624"/>
            <a:ext cx="8877607" cy="400110"/>
          </a:xfrm>
          <a:prstGeom prst="rect">
            <a:avLst/>
          </a:prstGeom>
          <a:noFill/>
        </p:spPr>
        <p:txBody>
          <a:bodyPr wrap="square" rtlCol="0">
            <a:spAutoFit/>
          </a:bodyPr>
          <a:lstStyle/>
          <a:p>
            <a:pPr algn="ctr"/>
            <a:r>
              <a:rPr kumimoji="1" lang="en-US" sz="2000" b="1" u="sng" dirty="0" err="1">
                <a:solidFill>
                  <a:srgbClr val="000000"/>
                </a:solidFill>
                <a:cs typeface="Times New Roman" pitchFamily="18" charset="0"/>
              </a:rPr>
              <a:t>u</a:t>
            </a:r>
            <a:r>
              <a:rPr kumimoji="1" lang="en-US" sz="2000" b="1" u="sng" dirty="0" err="1" smtClean="0">
                <a:solidFill>
                  <a:srgbClr val="000000"/>
                </a:solidFill>
                <a:cs typeface="Times New Roman" pitchFamily="18" charset="0"/>
              </a:rPr>
              <a:t>TCA</a:t>
            </a:r>
            <a:r>
              <a:rPr kumimoji="1" lang="en-US" sz="2000" b="1" u="sng" dirty="0" smtClean="0">
                <a:solidFill>
                  <a:srgbClr val="000000"/>
                </a:solidFill>
                <a:cs typeface="Times New Roman" pitchFamily="18" charset="0"/>
              </a:rPr>
              <a:t> charge readout architecture</a:t>
            </a:r>
            <a:endParaRPr kumimoji="1" lang="en-US" sz="2000" b="1" u="sng" dirty="0">
              <a:solidFill>
                <a:srgbClr val="000000"/>
              </a:solidFill>
              <a:cs typeface="Times New Roman" pitchFamily="18" charset="0"/>
            </a:endParaRPr>
          </a:p>
        </p:txBody>
      </p:sp>
      <p:cxnSp>
        <p:nvCxnSpPr>
          <p:cNvPr id="23" name="Connecteur droit avec flèche 22"/>
          <p:cNvCxnSpPr/>
          <p:nvPr/>
        </p:nvCxnSpPr>
        <p:spPr bwMode="auto">
          <a:xfrm flipH="1" flipV="1">
            <a:off x="2699793" y="1196752"/>
            <a:ext cx="1417564" cy="18002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25" name="スライド番号プレースホルダ 5"/>
          <p:cNvSpPr txBox="1">
            <a:spLocks/>
          </p:cNvSpPr>
          <p:nvPr/>
        </p:nvSpPr>
        <p:spPr bwMode="auto">
          <a:xfrm>
            <a:off x="6553200" y="6356350"/>
            <a:ext cx="2133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r">
              <a:defRPr/>
            </a:pPr>
            <a:fld id="{E7552B44-EE0B-439C-B2C8-F8F581CDB09C}" type="slidenum">
              <a:rPr kumimoji="1" lang="ja-JP" altLang="en-US" sz="1400" smtClean="0">
                <a:solidFill>
                  <a:srgbClr val="000000"/>
                </a:solidFill>
              </a:rPr>
              <a:pPr algn="r">
                <a:defRPr/>
              </a:pPr>
              <a:t>7</a:t>
            </a:fld>
            <a:endParaRPr kumimoji="1" lang="ja-JP" altLang="en-US" sz="1400" dirty="0" smtClean="0">
              <a:solidFill>
                <a:srgbClr val="000000"/>
              </a:solidFill>
            </a:endParaRPr>
          </a:p>
        </p:txBody>
      </p:sp>
    </p:spTree>
    <p:extLst>
      <p:ext uri="{BB962C8B-B14F-4D97-AF65-F5344CB8AC3E}">
        <p14:creationId xmlns:p14="http://schemas.microsoft.com/office/powerpoint/2010/main" val="1099688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solidFill>
                  <a:srgbClr val="000000"/>
                </a:solidFill>
              </a:rPr>
              <a:pPr/>
              <a:t>8</a:t>
            </a:fld>
            <a:endParaRPr lang="fr-BE">
              <a:solidFill>
                <a:srgbClr val="000000"/>
              </a:solidFill>
            </a:endParaRPr>
          </a:p>
        </p:txBody>
      </p:sp>
      <p:sp>
        <p:nvSpPr>
          <p:cNvPr id="3" name="Espace réservé du numéro de diapositive 1"/>
          <p:cNvSpPr txBox="1">
            <a:spLocks/>
          </p:cNvSpPr>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4668DC-857F-487D-BFFA-8C0CA5037977}" type="slidenum">
              <a:rPr kumimoji="1" lang="fr-BE" smtClean="0">
                <a:solidFill>
                  <a:prstClr val="black">
                    <a:tint val="75000"/>
                  </a:prstClr>
                </a:solidFill>
              </a:rPr>
              <a:pPr/>
              <a:t>8</a:t>
            </a:fld>
            <a:endParaRPr kumimoji="1" lang="fr-BE">
              <a:solidFill>
                <a:prstClr val="black">
                  <a:tint val="75000"/>
                </a:prstClr>
              </a:solidFill>
            </a:endParaRPr>
          </a:p>
        </p:txBody>
      </p:sp>
      <p:sp>
        <p:nvSpPr>
          <p:cNvPr id="4" name="ZoneTexte 3"/>
          <p:cNvSpPr txBox="1"/>
          <p:nvPr/>
        </p:nvSpPr>
        <p:spPr>
          <a:xfrm>
            <a:off x="-43625" y="-27384"/>
            <a:ext cx="3296736" cy="646331"/>
          </a:xfrm>
          <a:prstGeom prst="rect">
            <a:avLst/>
          </a:prstGeom>
          <a:noFill/>
        </p:spPr>
        <p:txBody>
          <a:bodyPr wrap="none" rtlCol="0">
            <a:spAutoFit/>
          </a:bodyPr>
          <a:lstStyle/>
          <a:p>
            <a:r>
              <a:rPr kumimoji="1" lang="fr-FR" b="1" u="sng" dirty="0" smtClean="0">
                <a:solidFill>
                  <a:prstClr val="black"/>
                </a:solidFill>
              </a:rPr>
              <a:t>DAQ timing-trigger </a:t>
            </a:r>
            <a:r>
              <a:rPr kumimoji="1" lang="en-US" b="1" u="sng" dirty="0" smtClean="0">
                <a:solidFill>
                  <a:prstClr val="black"/>
                </a:solidFill>
              </a:rPr>
              <a:t>integration</a:t>
            </a:r>
          </a:p>
          <a:p>
            <a:endParaRPr kumimoji="1" lang="fr-FR" dirty="0">
              <a:solidFill>
                <a:prstClr val="black"/>
              </a:solidFill>
            </a:endParaRP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1520" y="1988840"/>
            <a:ext cx="920193" cy="796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47551" y="1988840"/>
            <a:ext cx="920193" cy="796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24015" y="1988840"/>
            <a:ext cx="920193" cy="796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a:off x="179512" y="1628800"/>
            <a:ext cx="601447" cy="369332"/>
          </a:xfrm>
          <a:prstGeom prst="rect">
            <a:avLst/>
          </a:prstGeom>
          <a:noFill/>
        </p:spPr>
        <p:txBody>
          <a:bodyPr wrap="none" rtlCol="0">
            <a:spAutoFit/>
          </a:bodyPr>
          <a:lstStyle/>
          <a:p>
            <a:r>
              <a:rPr kumimoji="1" lang="fr-FR" dirty="0" smtClean="0">
                <a:solidFill>
                  <a:prstClr val="black"/>
                </a:solidFill>
              </a:rPr>
              <a:t>CC 1</a:t>
            </a:r>
            <a:endParaRPr kumimoji="1" lang="en-US" dirty="0">
              <a:solidFill>
                <a:prstClr val="black"/>
              </a:solidFill>
            </a:endParaRPr>
          </a:p>
        </p:txBody>
      </p:sp>
      <p:sp>
        <p:nvSpPr>
          <p:cNvPr id="9" name="ZoneTexte 8"/>
          <p:cNvSpPr txBox="1"/>
          <p:nvPr/>
        </p:nvSpPr>
        <p:spPr>
          <a:xfrm>
            <a:off x="1331640" y="1628800"/>
            <a:ext cx="601447" cy="369332"/>
          </a:xfrm>
          <a:prstGeom prst="rect">
            <a:avLst/>
          </a:prstGeom>
          <a:noFill/>
        </p:spPr>
        <p:txBody>
          <a:bodyPr wrap="none" rtlCol="0">
            <a:spAutoFit/>
          </a:bodyPr>
          <a:lstStyle/>
          <a:p>
            <a:r>
              <a:rPr kumimoji="1" lang="fr-FR" dirty="0" smtClean="0">
                <a:solidFill>
                  <a:prstClr val="black"/>
                </a:solidFill>
              </a:rPr>
              <a:t>CC 2</a:t>
            </a:r>
            <a:endParaRPr kumimoji="1" lang="en-US" dirty="0">
              <a:solidFill>
                <a:prstClr val="black"/>
              </a:solidFill>
            </a:endParaRPr>
          </a:p>
        </p:txBody>
      </p:sp>
      <p:sp>
        <p:nvSpPr>
          <p:cNvPr id="10" name="ZoneTexte 9"/>
          <p:cNvSpPr txBox="1"/>
          <p:nvPr/>
        </p:nvSpPr>
        <p:spPr>
          <a:xfrm>
            <a:off x="5797750" y="1556792"/>
            <a:ext cx="718466" cy="369332"/>
          </a:xfrm>
          <a:prstGeom prst="rect">
            <a:avLst/>
          </a:prstGeom>
          <a:noFill/>
        </p:spPr>
        <p:txBody>
          <a:bodyPr wrap="none" rtlCol="0">
            <a:spAutoFit/>
          </a:bodyPr>
          <a:lstStyle/>
          <a:p>
            <a:r>
              <a:rPr kumimoji="1" lang="fr-FR" dirty="0" smtClean="0">
                <a:solidFill>
                  <a:prstClr val="black"/>
                </a:solidFill>
              </a:rPr>
              <a:t>CC 12</a:t>
            </a:r>
            <a:endParaRPr kumimoji="1" lang="en-US" dirty="0">
              <a:solidFill>
                <a:prstClr val="black"/>
              </a:solidFill>
            </a:endParaRPr>
          </a:p>
        </p:txBody>
      </p:sp>
      <p:pic>
        <p:nvPicPr>
          <p:cNvPr id="11"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08191" y="2060848"/>
            <a:ext cx="920193" cy="796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ZoneTexte 11"/>
          <p:cNvSpPr txBox="1"/>
          <p:nvPr/>
        </p:nvSpPr>
        <p:spPr>
          <a:xfrm>
            <a:off x="7236296" y="1556792"/>
            <a:ext cx="676788" cy="369332"/>
          </a:xfrm>
          <a:prstGeom prst="rect">
            <a:avLst/>
          </a:prstGeom>
          <a:noFill/>
        </p:spPr>
        <p:txBody>
          <a:bodyPr wrap="none" rtlCol="0">
            <a:spAutoFit/>
          </a:bodyPr>
          <a:lstStyle/>
          <a:p>
            <a:r>
              <a:rPr kumimoji="1" lang="fr-FR" dirty="0" smtClean="0">
                <a:solidFill>
                  <a:prstClr val="black"/>
                </a:solidFill>
              </a:rPr>
              <a:t>PMC </a:t>
            </a:r>
            <a:endParaRPr kumimoji="1" lang="en-US" dirty="0">
              <a:solidFill>
                <a:prstClr val="black"/>
              </a:solidFill>
            </a:endParaRPr>
          </a:p>
        </p:txBody>
      </p:sp>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8" y="5260429"/>
            <a:ext cx="158115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90850" y="5229200"/>
            <a:ext cx="158115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395536" y="4293096"/>
            <a:ext cx="2345448" cy="2448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prstClr val="white"/>
              </a:solidFill>
            </a:endParaRPr>
          </a:p>
        </p:txBody>
      </p:sp>
      <p:cxnSp>
        <p:nvCxnSpPr>
          <p:cNvPr id="16" name="Connecteur droit 15"/>
          <p:cNvCxnSpPr/>
          <p:nvPr/>
        </p:nvCxnSpPr>
        <p:spPr>
          <a:xfrm flipH="1" flipV="1">
            <a:off x="539552" y="2785517"/>
            <a:ext cx="632161" cy="2443683"/>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flipV="1">
            <a:off x="1303038" y="2857525"/>
            <a:ext cx="460650" cy="2371676"/>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V="1">
            <a:off x="1347551" y="2780928"/>
            <a:ext cx="1856297" cy="2448272"/>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3034449" y="1619508"/>
            <a:ext cx="601447" cy="369332"/>
          </a:xfrm>
          <a:prstGeom prst="rect">
            <a:avLst/>
          </a:prstGeom>
          <a:noFill/>
        </p:spPr>
        <p:txBody>
          <a:bodyPr wrap="none" rtlCol="0">
            <a:spAutoFit/>
          </a:bodyPr>
          <a:lstStyle/>
          <a:p>
            <a:r>
              <a:rPr kumimoji="1" lang="fr-FR" dirty="0" smtClean="0">
                <a:solidFill>
                  <a:prstClr val="black"/>
                </a:solidFill>
              </a:rPr>
              <a:t>CC 6</a:t>
            </a:r>
            <a:endParaRPr kumimoji="1" lang="en-US" dirty="0">
              <a:solidFill>
                <a:prstClr val="black"/>
              </a:solidFill>
            </a:endParaRPr>
          </a:p>
        </p:txBody>
      </p:sp>
      <p:cxnSp>
        <p:nvCxnSpPr>
          <p:cNvPr id="20" name="Connecteur droit 19"/>
          <p:cNvCxnSpPr>
            <a:endCxn id="7" idx="2"/>
          </p:cNvCxnSpPr>
          <p:nvPr/>
        </p:nvCxnSpPr>
        <p:spPr>
          <a:xfrm flipV="1">
            <a:off x="3335172" y="2785517"/>
            <a:ext cx="2648940" cy="2443683"/>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V="1">
            <a:off x="3203848" y="2785518"/>
            <a:ext cx="936104" cy="2474911"/>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31727" y="1988840"/>
            <a:ext cx="920193" cy="796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95823" y="1988840"/>
            <a:ext cx="920193" cy="796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ZoneTexte 23"/>
          <p:cNvSpPr txBox="1"/>
          <p:nvPr/>
        </p:nvSpPr>
        <p:spPr>
          <a:xfrm>
            <a:off x="3923928" y="1628800"/>
            <a:ext cx="601447" cy="369332"/>
          </a:xfrm>
          <a:prstGeom prst="rect">
            <a:avLst/>
          </a:prstGeom>
          <a:noFill/>
        </p:spPr>
        <p:txBody>
          <a:bodyPr wrap="none" rtlCol="0">
            <a:spAutoFit/>
          </a:bodyPr>
          <a:lstStyle/>
          <a:p>
            <a:r>
              <a:rPr kumimoji="1" lang="fr-FR" dirty="0" smtClean="0">
                <a:solidFill>
                  <a:prstClr val="black"/>
                </a:solidFill>
              </a:rPr>
              <a:t>CC 7</a:t>
            </a:r>
            <a:endParaRPr kumimoji="1" lang="en-US" dirty="0">
              <a:solidFill>
                <a:prstClr val="black"/>
              </a:solidFill>
            </a:endParaRPr>
          </a:p>
        </p:txBody>
      </p:sp>
      <p:cxnSp>
        <p:nvCxnSpPr>
          <p:cNvPr id="25" name="Connecteur droit 24"/>
          <p:cNvCxnSpPr/>
          <p:nvPr/>
        </p:nvCxnSpPr>
        <p:spPr>
          <a:xfrm flipV="1">
            <a:off x="3635896" y="2852937"/>
            <a:ext cx="3744416" cy="2376263"/>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251520" y="4725144"/>
            <a:ext cx="2489464" cy="369332"/>
          </a:xfrm>
          <a:prstGeom prst="rect">
            <a:avLst/>
          </a:prstGeom>
          <a:noFill/>
        </p:spPr>
        <p:txBody>
          <a:bodyPr wrap="none" rtlCol="0">
            <a:spAutoFit/>
          </a:bodyPr>
          <a:lstStyle/>
          <a:p>
            <a:r>
              <a:rPr kumimoji="1" lang="fr-FR" dirty="0" smtClean="0">
                <a:solidFill>
                  <a:prstClr val="black"/>
                </a:solidFill>
              </a:rPr>
              <a:t>6 10 </a:t>
            </a:r>
            <a:r>
              <a:rPr kumimoji="1" lang="fr-FR" dirty="0" err="1" smtClean="0">
                <a:solidFill>
                  <a:prstClr val="black"/>
                </a:solidFill>
              </a:rPr>
              <a:t>GbE</a:t>
            </a:r>
            <a:r>
              <a:rPr kumimoji="1" lang="fr-FR" dirty="0" smtClean="0">
                <a:solidFill>
                  <a:prstClr val="black"/>
                </a:solidFill>
              </a:rPr>
              <a:t> links + 2 </a:t>
            </a:r>
            <a:r>
              <a:rPr kumimoji="1" lang="fr-FR" dirty="0" err="1" smtClean="0">
                <a:solidFill>
                  <a:prstClr val="black"/>
                </a:solidFill>
              </a:rPr>
              <a:t>spares</a:t>
            </a:r>
            <a:endParaRPr kumimoji="1" lang="en-US" dirty="0">
              <a:solidFill>
                <a:prstClr val="black"/>
              </a:solidFill>
            </a:endParaRPr>
          </a:p>
        </p:txBody>
      </p:sp>
      <p:sp>
        <p:nvSpPr>
          <p:cNvPr id="27" name="ZoneTexte 26"/>
          <p:cNvSpPr txBox="1"/>
          <p:nvPr/>
        </p:nvSpPr>
        <p:spPr>
          <a:xfrm>
            <a:off x="971600" y="6237312"/>
            <a:ext cx="1607043" cy="369332"/>
          </a:xfrm>
          <a:prstGeom prst="rect">
            <a:avLst/>
          </a:prstGeom>
          <a:noFill/>
        </p:spPr>
        <p:txBody>
          <a:bodyPr wrap="none" rtlCol="0">
            <a:spAutoFit/>
          </a:bodyPr>
          <a:lstStyle/>
          <a:p>
            <a:r>
              <a:rPr kumimoji="1" lang="fr-FR" dirty="0" err="1" smtClean="0">
                <a:solidFill>
                  <a:prstClr val="black"/>
                </a:solidFill>
              </a:rPr>
              <a:t>Bittware</a:t>
            </a:r>
            <a:r>
              <a:rPr kumimoji="1" lang="fr-FR" dirty="0" smtClean="0">
                <a:solidFill>
                  <a:prstClr val="black"/>
                </a:solidFill>
              </a:rPr>
              <a:t> </a:t>
            </a:r>
            <a:r>
              <a:rPr kumimoji="1" lang="fr-FR" dirty="0" err="1" smtClean="0">
                <a:solidFill>
                  <a:prstClr val="black"/>
                </a:solidFill>
              </a:rPr>
              <a:t>card</a:t>
            </a:r>
            <a:r>
              <a:rPr kumimoji="1" lang="fr-FR" dirty="0" smtClean="0">
                <a:solidFill>
                  <a:prstClr val="black"/>
                </a:solidFill>
              </a:rPr>
              <a:t> 1</a:t>
            </a:r>
            <a:endParaRPr kumimoji="1" lang="en-US" dirty="0">
              <a:solidFill>
                <a:prstClr val="black"/>
              </a:solidFill>
            </a:endParaRPr>
          </a:p>
        </p:txBody>
      </p:sp>
      <p:sp>
        <p:nvSpPr>
          <p:cNvPr id="28" name="ZoneTexte 27"/>
          <p:cNvSpPr txBox="1"/>
          <p:nvPr/>
        </p:nvSpPr>
        <p:spPr>
          <a:xfrm>
            <a:off x="2915816" y="6237312"/>
            <a:ext cx="1607043" cy="369332"/>
          </a:xfrm>
          <a:prstGeom prst="rect">
            <a:avLst/>
          </a:prstGeom>
          <a:noFill/>
        </p:spPr>
        <p:txBody>
          <a:bodyPr wrap="none" rtlCol="0">
            <a:spAutoFit/>
          </a:bodyPr>
          <a:lstStyle/>
          <a:p>
            <a:r>
              <a:rPr kumimoji="1" lang="fr-FR" dirty="0" err="1" smtClean="0">
                <a:solidFill>
                  <a:prstClr val="black"/>
                </a:solidFill>
              </a:rPr>
              <a:t>Bittware</a:t>
            </a:r>
            <a:r>
              <a:rPr kumimoji="1" lang="fr-FR" dirty="0" smtClean="0">
                <a:solidFill>
                  <a:prstClr val="black"/>
                </a:solidFill>
              </a:rPr>
              <a:t> </a:t>
            </a:r>
            <a:r>
              <a:rPr kumimoji="1" lang="fr-FR" dirty="0" err="1" smtClean="0">
                <a:solidFill>
                  <a:prstClr val="black"/>
                </a:solidFill>
              </a:rPr>
              <a:t>card</a:t>
            </a:r>
            <a:r>
              <a:rPr kumimoji="1" lang="fr-FR" dirty="0" smtClean="0">
                <a:solidFill>
                  <a:prstClr val="black"/>
                </a:solidFill>
              </a:rPr>
              <a:t> 2</a:t>
            </a:r>
            <a:endParaRPr kumimoji="1" lang="en-US" dirty="0">
              <a:solidFill>
                <a:prstClr val="black"/>
              </a:solidFill>
            </a:endParaRPr>
          </a:p>
        </p:txBody>
      </p:sp>
      <p:sp>
        <p:nvSpPr>
          <p:cNvPr id="29" name="ZoneTexte 28"/>
          <p:cNvSpPr txBox="1"/>
          <p:nvPr/>
        </p:nvSpPr>
        <p:spPr>
          <a:xfrm>
            <a:off x="3018640" y="4725144"/>
            <a:ext cx="2489464" cy="369332"/>
          </a:xfrm>
          <a:prstGeom prst="rect">
            <a:avLst/>
          </a:prstGeom>
          <a:noFill/>
        </p:spPr>
        <p:txBody>
          <a:bodyPr wrap="none" rtlCol="0">
            <a:spAutoFit/>
          </a:bodyPr>
          <a:lstStyle/>
          <a:p>
            <a:r>
              <a:rPr kumimoji="1" lang="fr-FR" dirty="0">
                <a:solidFill>
                  <a:prstClr val="black"/>
                </a:solidFill>
              </a:rPr>
              <a:t>7</a:t>
            </a:r>
            <a:r>
              <a:rPr kumimoji="1" lang="fr-FR" dirty="0" smtClean="0">
                <a:solidFill>
                  <a:prstClr val="black"/>
                </a:solidFill>
              </a:rPr>
              <a:t> 10 </a:t>
            </a:r>
            <a:r>
              <a:rPr kumimoji="1" lang="fr-FR" dirty="0" err="1" smtClean="0">
                <a:solidFill>
                  <a:prstClr val="black"/>
                </a:solidFill>
              </a:rPr>
              <a:t>GbE</a:t>
            </a:r>
            <a:r>
              <a:rPr kumimoji="1" lang="fr-FR" dirty="0" smtClean="0">
                <a:solidFill>
                  <a:prstClr val="black"/>
                </a:solidFill>
              </a:rPr>
              <a:t> links + 1 </a:t>
            </a:r>
            <a:r>
              <a:rPr kumimoji="1" lang="fr-FR" dirty="0" err="1" smtClean="0">
                <a:solidFill>
                  <a:prstClr val="black"/>
                </a:solidFill>
              </a:rPr>
              <a:t>spares</a:t>
            </a:r>
            <a:endParaRPr kumimoji="1" lang="en-US" dirty="0">
              <a:solidFill>
                <a:prstClr val="black"/>
              </a:solidFill>
            </a:endParaRPr>
          </a:p>
        </p:txBody>
      </p:sp>
      <p:pic>
        <p:nvPicPr>
          <p:cNvPr id="3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7824" y="332656"/>
            <a:ext cx="244792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ZoneTexte 30"/>
          <p:cNvSpPr txBox="1"/>
          <p:nvPr/>
        </p:nvSpPr>
        <p:spPr>
          <a:xfrm>
            <a:off x="3419872" y="-27384"/>
            <a:ext cx="1518429" cy="369332"/>
          </a:xfrm>
          <a:prstGeom prst="rect">
            <a:avLst/>
          </a:prstGeom>
          <a:noFill/>
        </p:spPr>
        <p:txBody>
          <a:bodyPr wrap="none" rtlCol="0">
            <a:spAutoFit/>
          </a:bodyPr>
          <a:lstStyle/>
          <a:p>
            <a:r>
              <a:rPr kumimoji="1" lang="fr-FR" dirty="0" err="1" smtClean="0">
                <a:solidFill>
                  <a:prstClr val="black"/>
                </a:solidFill>
              </a:rPr>
              <a:t>Meinberg</a:t>
            </a:r>
            <a:r>
              <a:rPr kumimoji="1" lang="fr-FR" dirty="0" smtClean="0">
                <a:solidFill>
                  <a:prstClr val="black"/>
                </a:solidFill>
              </a:rPr>
              <a:t> GPS</a:t>
            </a:r>
            <a:endParaRPr kumimoji="1" lang="en-US" dirty="0">
              <a:solidFill>
                <a:prstClr val="black"/>
              </a:solidFill>
            </a:endParaRPr>
          </a:p>
        </p:txBody>
      </p:sp>
      <p:sp>
        <p:nvSpPr>
          <p:cNvPr id="32" name="Rectangle 31"/>
          <p:cNvSpPr/>
          <p:nvPr/>
        </p:nvSpPr>
        <p:spPr>
          <a:xfrm>
            <a:off x="6228184" y="295781"/>
            <a:ext cx="1872208" cy="769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fr-FR" dirty="0" smtClean="0">
                <a:solidFill>
                  <a:prstClr val="white"/>
                </a:solidFill>
              </a:rPr>
              <a:t>White Rabbit </a:t>
            </a:r>
            <a:r>
              <a:rPr kumimoji="1" lang="fr-FR" dirty="0" err="1" smtClean="0">
                <a:solidFill>
                  <a:prstClr val="white"/>
                </a:solidFill>
              </a:rPr>
              <a:t>GrandMaster</a:t>
            </a:r>
            <a:endParaRPr kumimoji="1" lang="fr-FR" dirty="0" smtClean="0">
              <a:solidFill>
                <a:prstClr val="white"/>
              </a:solidFill>
            </a:endParaRPr>
          </a:p>
          <a:p>
            <a:pPr algn="ctr"/>
            <a:r>
              <a:rPr kumimoji="1" lang="fr-FR" dirty="0" smtClean="0">
                <a:solidFill>
                  <a:prstClr val="white"/>
                </a:solidFill>
              </a:rPr>
              <a:t>switch</a:t>
            </a:r>
          </a:p>
        </p:txBody>
      </p:sp>
      <p:cxnSp>
        <p:nvCxnSpPr>
          <p:cNvPr id="33" name="Connecteur droit 32"/>
          <p:cNvCxnSpPr>
            <a:endCxn id="34" idx="0"/>
          </p:cNvCxnSpPr>
          <p:nvPr/>
        </p:nvCxnSpPr>
        <p:spPr>
          <a:xfrm flipH="1">
            <a:off x="878492" y="733346"/>
            <a:ext cx="5349692" cy="588838"/>
          </a:xfrm>
          <a:prstGeom prst="line">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855632" y="1322184"/>
            <a:ext cx="45719" cy="4506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prstClr val="white"/>
              </a:solidFill>
            </a:endParaRPr>
          </a:p>
        </p:txBody>
      </p:sp>
      <p:sp>
        <p:nvSpPr>
          <p:cNvPr id="35" name="ZoneTexte 34"/>
          <p:cNvSpPr txBox="1"/>
          <p:nvPr/>
        </p:nvSpPr>
        <p:spPr>
          <a:xfrm>
            <a:off x="179512" y="980728"/>
            <a:ext cx="1531188" cy="246221"/>
          </a:xfrm>
          <a:prstGeom prst="rect">
            <a:avLst/>
          </a:prstGeom>
          <a:noFill/>
        </p:spPr>
        <p:txBody>
          <a:bodyPr wrap="none" rtlCol="0">
            <a:spAutoFit/>
          </a:bodyPr>
          <a:lstStyle/>
          <a:p>
            <a:r>
              <a:rPr kumimoji="1" lang="fr-FR" sz="1000" dirty="0" smtClean="0">
                <a:solidFill>
                  <a:prstClr val="black"/>
                </a:solidFill>
              </a:rPr>
              <a:t>WR slave MCH mezzanine</a:t>
            </a:r>
            <a:endParaRPr kumimoji="1" lang="en-US" sz="1000" dirty="0">
              <a:solidFill>
                <a:prstClr val="black"/>
              </a:solidFill>
            </a:endParaRPr>
          </a:p>
        </p:txBody>
      </p:sp>
      <p:sp>
        <p:nvSpPr>
          <p:cNvPr id="36" name="Rectangle 35"/>
          <p:cNvSpPr/>
          <p:nvPr/>
        </p:nvSpPr>
        <p:spPr>
          <a:xfrm>
            <a:off x="2006001" y="1505942"/>
            <a:ext cx="45719" cy="4506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prstClr val="white"/>
              </a:solidFill>
            </a:endParaRPr>
          </a:p>
        </p:txBody>
      </p:sp>
      <p:cxnSp>
        <p:nvCxnSpPr>
          <p:cNvPr id="37" name="Connecteur droit 36"/>
          <p:cNvCxnSpPr/>
          <p:nvPr/>
        </p:nvCxnSpPr>
        <p:spPr>
          <a:xfrm flipH="1">
            <a:off x="2051720" y="764704"/>
            <a:ext cx="4176464" cy="741238"/>
          </a:xfrm>
          <a:prstGeom prst="line">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3590177" y="1538208"/>
            <a:ext cx="45719" cy="4506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prstClr val="white"/>
              </a:solidFill>
            </a:endParaRPr>
          </a:p>
        </p:txBody>
      </p:sp>
      <p:sp>
        <p:nvSpPr>
          <p:cNvPr id="39" name="Rectangle 38"/>
          <p:cNvSpPr/>
          <p:nvPr/>
        </p:nvSpPr>
        <p:spPr>
          <a:xfrm>
            <a:off x="4499992" y="1556792"/>
            <a:ext cx="45719" cy="4506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prstClr val="white"/>
              </a:solidFill>
            </a:endParaRPr>
          </a:p>
        </p:txBody>
      </p:sp>
      <p:sp>
        <p:nvSpPr>
          <p:cNvPr id="40" name="Rectangle 39"/>
          <p:cNvSpPr/>
          <p:nvPr/>
        </p:nvSpPr>
        <p:spPr>
          <a:xfrm>
            <a:off x="5822425" y="1484784"/>
            <a:ext cx="45719" cy="4506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prstClr val="white"/>
              </a:solidFill>
            </a:endParaRPr>
          </a:p>
        </p:txBody>
      </p:sp>
      <p:sp>
        <p:nvSpPr>
          <p:cNvPr id="41" name="Rectangle 40"/>
          <p:cNvSpPr/>
          <p:nvPr/>
        </p:nvSpPr>
        <p:spPr>
          <a:xfrm>
            <a:off x="7838649" y="1637184"/>
            <a:ext cx="45719" cy="4506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prstClr val="white"/>
              </a:solidFill>
            </a:endParaRPr>
          </a:p>
        </p:txBody>
      </p:sp>
      <p:cxnSp>
        <p:nvCxnSpPr>
          <p:cNvPr id="42" name="Connecteur droit 41"/>
          <p:cNvCxnSpPr/>
          <p:nvPr/>
        </p:nvCxnSpPr>
        <p:spPr>
          <a:xfrm flipH="1">
            <a:off x="3635896" y="764704"/>
            <a:ext cx="2592288" cy="741238"/>
          </a:xfrm>
          <a:prstGeom prst="line">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flipH="1">
            <a:off x="4499992" y="764704"/>
            <a:ext cx="1728192" cy="813246"/>
          </a:xfrm>
          <a:prstGeom prst="line">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flipH="1">
            <a:off x="5868144" y="764704"/>
            <a:ext cx="360040" cy="741238"/>
          </a:xfrm>
          <a:prstGeom prst="line">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Connecteur droit 44"/>
          <p:cNvCxnSpPr>
            <a:endCxn id="41" idx="0"/>
          </p:cNvCxnSpPr>
          <p:nvPr/>
        </p:nvCxnSpPr>
        <p:spPr>
          <a:xfrm>
            <a:off x="7568287" y="1065510"/>
            <a:ext cx="293222" cy="571674"/>
          </a:xfrm>
          <a:prstGeom prst="line">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7913084" y="1052736"/>
            <a:ext cx="423766" cy="436042"/>
          </a:xfrm>
          <a:prstGeom prst="line">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flipH="1">
            <a:off x="8028384" y="1484784"/>
            <a:ext cx="288032" cy="3425026"/>
          </a:xfrm>
          <a:prstGeom prst="line">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flipH="1">
            <a:off x="6916197" y="4887744"/>
            <a:ext cx="1112188" cy="527283"/>
          </a:xfrm>
          <a:prstGeom prst="line">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5724128" y="5229200"/>
            <a:ext cx="1192069" cy="11927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fr-FR" dirty="0" smtClean="0">
                <a:solidFill>
                  <a:prstClr val="white"/>
                </a:solidFill>
              </a:rPr>
              <a:t>WR slave trigger </a:t>
            </a:r>
            <a:r>
              <a:rPr kumimoji="1" lang="fr-FR" dirty="0" err="1" smtClean="0">
                <a:solidFill>
                  <a:prstClr val="white"/>
                </a:solidFill>
              </a:rPr>
              <a:t>board</a:t>
            </a:r>
            <a:endParaRPr kumimoji="1" lang="en-US" dirty="0">
              <a:solidFill>
                <a:prstClr val="white"/>
              </a:solidFill>
            </a:endParaRPr>
          </a:p>
        </p:txBody>
      </p:sp>
      <p:sp>
        <p:nvSpPr>
          <p:cNvPr id="50" name="ZoneTexte 49"/>
          <p:cNvSpPr txBox="1"/>
          <p:nvPr/>
        </p:nvSpPr>
        <p:spPr>
          <a:xfrm>
            <a:off x="7177504" y="5415027"/>
            <a:ext cx="471604" cy="246221"/>
          </a:xfrm>
          <a:prstGeom prst="rect">
            <a:avLst/>
          </a:prstGeom>
          <a:noFill/>
        </p:spPr>
        <p:txBody>
          <a:bodyPr wrap="none" rtlCol="0">
            <a:spAutoFit/>
          </a:bodyPr>
          <a:lstStyle/>
          <a:p>
            <a:r>
              <a:rPr kumimoji="1" lang="fr-FR" sz="1000" dirty="0" smtClean="0">
                <a:solidFill>
                  <a:prstClr val="black"/>
                </a:solidFill>
              </a:rPr>
              <a:t>Time </a:t>
            </a:r>
            <a:endParaRPr kumimoji="1" lang="en-US" sz="1000" dirty="0">
              <a:solidFill>
                <a:prstClr val="black"/>
              </a:solidFill>
            </a:endParaRPr>
          </a:p>
        </p:txBody>
      </p:sp>
      <p:cxnSp>
        <p:nvCxnSpPr>
          <p:cNvPr id="51" name="Connecteur droit 50"/>
          <p:cNvCxnSpPr/>
          <p:nvPr/>
        </p:nvCxnSpPr>
        <p:spPr>
          <a:xfrm>
            <a:off x="6948264" y="5589240"/>
            <a:ext cx="1800200" cy="103237"/>
          </a:xfrm>
          <a:prstGeom prst="line">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ZoneTexte 51"/>
          <p:cNvSpPr txBox="1"/>
          <p:nvPr/>
        </p:nvSpPr>
        <p:spPr>
          <a:xfrm>
            <a:off x="7812360" y="5261138"/>
            <a:ext cx="1494891" cy="400110"/>
          </a:xfrm>
          <a:prstGeom prst="rect">
            <a:avLst/>
          </a:prstGeom>
          <a:noFill/>
        </p:spPr>
        <p:txBody>
          <a:bodyPr wrap="square" rtlCol="0">
            <a:spAutoFit/>
          </a:bodyPr>
          <a:lstStyle/>
          <a:p>
            <a:r>
              <a:rPr kumimoji="1" lang="fr-FR" sz="1000" dirty="0" err="1" smtClean="0">
                <a:solidFill>
                  <a:prstClr val="black"/>
                </a:solidFill>
              </a:rPr>
              <a:t>Beam</a:t>
            </a:r>
            <a:r>
              <a:rPr kumimoji="1" lang="fr-FR" sz="1000" dirty="0" smtClean="0">
                <a:solidFill>
                  <a:prstClr val="black"/>
                </a:solidFill>
              </a:rPr>
              <a:t> </a:t>
            </a:r>
            <a:r>
              <a:rPr kumimoji="1" lang="fr-FR" sz="1000" dirty="0" err="1" smtClean="0">
                <a:solidFill>
                  <a:prstClr val="black"/>
                </a:solidFill>
              </a:rPr>
              <a:t>window</a:t>
            </a:r>
            <a:endParaRPr kumimoji="1" lang="fr-FR" sz="1000" dirty="0" smtClean="0">
              <a:solidFill>
                <a:prstClr val="black"/>
              </a:solidFill>
            </a:endParaRPr>
          </a:p>
          <a:p>
            <a:r>
              <a:rPr kumimoji="1" lang="fr-FR" sz="1000" dirty="0" smtClean="0">
                <a:solidFill>
                  <a:prstClr val="black"/>
                </a:solidFill>
              </a:rPr>
              <a:t>NIM signal </a:t>
            </a:r>
            <a:r>
              <a:rPr kumimoji="1" lang="fr-FR" sz="1000" dirty="0" err="1">
                <a:solidFill>
                  <a:prstClr val="black"/>
                </a:solidFill>
              </a:rPr>
              <a:t>e</a:t>
            </a:r>
            <a:r>
              <a:rPr kumimoji="1" lang="fr-FR" sz="1000" dirty="0" err="1" smtClean="0">
                <a:solidFill>
                  <a:prstClr val="black"/>
                </a:solidFill>
              </a:rPr>
              <a:t>very</a:t>
            </a:r>
            <a:r>
              <a:rPr kumimoji="1" lang="fr-FR" sz="1000" dirty="0" smtClean="0">
                <a:solidFill>
                  <a:prstClr val="black"/>
                </a:solidFill>
              </a:rPr>
              <a:t> 20 s</a:t>
            </a:r>
            <a:endParaRPr kumimoji="1" lang="en-US" sz="1000" dirty="0">
              <a:solidFill>
                <a:prstClr val="black"/>
              </a:solidFill>
            </a:endParaRPr>
          </a:p>
        </p:txBody>
      </p:sp>
      <p:cxnSp>
        <p:nvCxnSpPr>
          <p:cNvPr id="53" name="Connecteur droit 52"/>
          <p:cNvCxnSpPr/>
          <p:nvPr/>
        </p:nvCxnSpPr>
        <p:spPr>
          <a:xfrm>
            <a:off x="6948264" y="6278091"/>
            <a:ext cx="1800200" cy="103237"/>
          </a:xfrm>
          <a:prstGeom prst="line">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ZoneTexte 53"/>
          <p:cNvSpPr txBox="1"/>
          <p:nvPr/>
        </p:nvSpPr>
        <p:spPr>
          <a:xfrm>
            <a:off x="7380312" y="6309320"/>
            <a:ext cx="1526380" cy="400110"/>
          </a:xfrm>
          <a:prstGeom prst="rect">
            <a:avLst/>
          </a:prstGeom>
          <a:noFill/>
        </p:spPr>
        <p:txBody>
          <a:bodyPr wrap="none" rtlCol="0">
            <a:spAutoFit/>
          </a:bodyPr>
          <a:lstStyle/>
          <a:p>
            <a:r>
              <a:rPr kumimoji="1" lang="fr-FR" sz="1000" dirty="0" err="1" smtClean="0">
                <a:solidFill>
                  <a:prstClr val="black"/>
                </a:solidFill>
              </a:rPr>
              <a:t>Beam</a:t>
            </a:r>
            <a:r>
              <a:rPr kumimoji="1" lang="fr-FR" sz="1000" dirty="0" smtClean="0">
                <a:solidFill>
                  <a:prstClr val="black"/>
                </a:solidFill>
              </a:rPr>
              <a:t> </a:t>
            </a:r>
            <a:r>
              <a:rPr kumimoji="1" lang="fr-FR" sz="1000" dirty="0">
                <a:solidFill>
                  <a:prstClr val="black"/>
                </a:solidFill>
              </a:rPr>
              <a:t> </a:t>
            </a:r>
            <a:r>
              <a:rPr kumimoji="1" lang="fr-FR" sz="1000" dirty="0" smtClean="0">
                <a:solidFill>
                  <a:prstClr val="black"/>
                </a:solidFill>
              </a:rPr>
              <a:t>Trigger </a:t>
            </a:r>
            <a:r>
              <a:rPr kumimoji="1" lang="fr-FR" sz="1000" dirty="0" err="1" smtClean="0">
                <a:solidFill>
                  <a:prstClr val="black"/>
                </a:solidFill>
              </a:rPr>
              <a:t>counter</a:t>
            </a:r>
            <a:r>
              <a:rPr kumimoji="1" lang="fr-FR" sz="1000" dirty="0" smtClean="0">
                <a:solidFill>
                  <a:prstClr val="black"/>
                </a:solidFill>
              </a:rPr>
              <a:t> </a:t>
            </a:r>
          </a:p>
          <a:p>
            <a:r>
              <a:rPr kumimoji="1" lang="fr-FR" sz="1000" dirty="0" smtClean="0">
                <a:solidFill>
                  <a:prstClr val="black"/>
                </a:solidFill>
              </a:rPr>
              <a:t>NIM signal</a:t>
            </a:r>
            <a:r>
              <a:rPr kumimoji="1" lang="fr-FR" sz="1000" dirty="0">
                <a:solidFill>
                  <a:prstClr val="black"/>
                </a:solidFill>
              </a:rPr>
              <a:t> </a:t>
            </a:r>
            <a:r>
              <a:rPr kumimoji="1" lang="fr-FR" sz="1000" dirty="0" smtClean="0">
                <a:solidFill>
                  <a:prstClr val="black"/>
                </a:solidFill>
              </a:rPr>
              <a:t>~ a few 100 Hz</a:t>
            </a:r>
          </a:p>
        </p:txBody>
      </p:sp>
      <p:sp>
        <p:nvSpPr>
          <p:cNvPr id="55" name="ZoneTexte 54"/>
          <p:cNvSpPr txBox="1"/>
          <p:nvPr/>
        </p:nvSpPr>
        <p:spPr>
          <a:xfrm>
            <a:off x="2267744" y="3341313"/>
            <a:ext cx="1638525" cy="369332"/>
          </a:xfrm>
          <a:prstGeom prst="rect">
            <a:avLst/>
          </a:prstGeom>
          <a:noFill/>
        </p:spPr>
        <p:txBody>
          <a:bodyPr wrap="none" rtlCol="0">
            <a:spAutoFit/>
          </a:bodyPr>
          <a:lstStyle/>
          <a:p>
            <a:r>
              <a:rPr kumimoji="1" lang="fr-FR" dirty="0" smtClean="0">
                <a:solidFill>
                  <a:prstClr val="black"/>
                </a:solidFill>
              </a:rPr>
              <a:t>Charge </a:t>
            </a:r>
            <a:r>
              <a:rPr kumimoji="1" lang="fr-FR" dirty="0" err="1" smtClean="0">
                <a:solidFill>
                  <a:prstClr val="black"/>
                </a:solidFill>
              </a:rPr>
              <a:t>readout</a:t>
            </a:r>
            <a:endParaRPr kumimoji="1" lang="en-US" dirty="0">
              <a:solidFill>
                <a:prstClr val="black"/>
              </a:solidFill>
            </a:endParaRPr>
          </a:p>
        </p:txBody>
      </p:sp>
      <p:sp>
        <p:nvSpPr>
          <p:cNvPr id="56" name="Accolade ouvrante 55"/>
          <p:cNvSpPr/>
          <p:nvPr/>
        </p:nvSpPr>
        <p:spPr>
          <a:xfrm rot="16200000">
            <a:off x="2855273" y="-213464"/>
            <a:ext cx="864096" cy="6457790"/>
          </a:xfrm>
          <a:prstGeom prst="leftBrace">
            <a:avLst>
              <a:gd name="adj1" fmla="val 8333"/>
              <a:gd name="adj2" fmla="val 49427"/>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solidFill>
                <a:prstClr val="black"/>
              </a:solidFill>
            </a:endParaRPr>
          </a:p>
        </p:txBody>
      </p:sp>
      <p:sp>
        <p:nvSpPr>
          <p:cNvPr id="57" name="ZoneTexte 56"/>
          <p:cNvSpPr txBox="1"/>
          <p:nvPr/>
        </p:nvSpPr>
        <p:spPr>
          <a:xfrm>
            <a:off x="7145943" y="2924944"/>
            <a:ext cx="954449" cy="646331"/>
          </a:xfrm>
          <a:prstGeom prst="rect">
            <a:avLst/>
          </a:prstGeom>
          <a:noFill/>
        </p:spPr>
        <p:txBody>
          <a:bodyPr wrap="square" rtlCol="0">
            <a:spAutoFit/>
          </a:bodyPr>
          <a:lstStyle/>
          <a:p>
            <a:r>
              <a:rPr kumimoji="1" lang="fr-FR" dirty="0" smtClean="0">
                <a:solidFill>
                  <a:prstClr val="black"/>
                </a:solidFill>
              </a:rPr>
              <a:t>Light </a:t>
            </a:r>
            <a:r>
              <a:rPr kumimoji="1" lang="fr-FR" dirty="0" err="1" smtClean="0">
                <a:solidFill>
                  <a:prstClr val="black"/>
                </a:solidFill>
              </a:rPr>
              <a:t>readout</a:t>
            </a:r>
            <a:endParaRPr kumimoji="1" lang="en-US" dirty="0">
              <a:solidFill>
                <a:prstClr val="black"/>
              </a:solidFill>
            </a:endParaRPr>
          </a:p>
        </p:txBody>
      </p:sp>
      <p:sp>
        <p:nvSpPr>
          <p:cNvPr id="58" name="ZoneTexte 57"/>
          <p:cNvSpPr txBox="1"/>
          <p:nvPr/>
        </p:nvSpPr>
        <p:spPr>
          <a:xfrm>
            <a:off x="2267744" y="1027765"/>
            <a:ext cx="184731" cy="369332"/>
          </a:xfrm>
          <a:prstGeom prst="rect">
            <a:avLst/>
          </a:prstGeom>
          <a:noFill/>
        </p:spPr>
        <p:txBody>
          <a:bodyPr wrap="none" rtlCol="0">
            <a:spAutoFit/>
          </a:bodyPr>
          <a:lstStyle/>
          <a:p>
            <a:endParaRPr kumimoji="1" lang="en-US" dirty="0">
              <a:solidFill>
                <a:prstClr val="black"/>
              </a:solidFill>
            </a:endParaRPr>
          </a:p>
        </p:txBody>
      </p:sp>
      <p:sp>
        <p:nvSpPr>
          <p:cNvPr id="59" name="ZoneTexte 58"/>
          <p:cNvSpPr txBox="1"/>
          <p:nvPr/>
        </p:nvSpPr>
        <p:spPr>
          <a:xfrm>
            <a:off x="2740984" y="908720"/>
            <a:ext cx="2411494" cy="338554"/>
          </a:xfrm>
          <a:prstGeom prst="rect">
            <a:avLst/>
          </a:prstGeom>
          <a:noFill/>
        </p:spPr>
        <p:txBody>
          <a:bodyPr wrap="none" rtlCol="0">
            <a:spAutoFit/>
          </a:bodyPr>
          <a:lstStyle/>
          <a:p>
            <a:r>
              <a:rPr kumimoji="1" lang="fr-FR" sz="1600" b="1" dirty="0" smtClean="0">
                <a:solidFill>
                  <a:srgbClr val="FF0000"/>
                </a:solidFill>
              </a:rPr>
              <a:t>WR </a:t>
            </a:r>
            <a:r>
              <a:rPr kumimoji="1" lang="fr-FR" sz="1600" b="1" dirty="0" err="1" smtClean="0">
                <a:solidFill>
                  <a:srgbClr val="FF0000"/>
                </a:solidFill>
              </a:rPr>
              <a:t>Clock</a:t>
            </a:r>
            <a:r>
              <a:rPr kumimoji="1" lang="fr-FR" sz="1600" b="1" dirty="0" smtClean="0">
                <a:solidFill>
                  <a:srgbClr val="FF0000"/>
                </a:solidFill>
              </a:rPr>
              <a:t> + time + triggers</a:t>
            </a:r>
            <a:endParaRPr kumimoji="1" lang="en-US" sz="1600" b="1" dirty="0">
              <a:solidFill>
                <a:srgbClr val="FF0000"/>
              </a:solidFill>
            </a:endParaRPr>
          </a:p>
        </p:txBody>
      </p:sp>
      <p:sp>
        <p:nvSpPr>
          <p:cNvPr id="60" name="ZoneTexte 59"/>
          <p:cNvSpPr txBox="1"/>
          <p:nvPr/>
        </p:nvSpPr>
        <p:spPr>
          <a:xfrm>
            <a:off x="7633114" y="3780329"/>
            <a:ext cx="1475390" cy="584775"/>
          </a:xfrm>
          <a:prstGeom prst="rect">
            <a:avLst/>
          </a:prstGeom>
          <a:noFill/>
        </p:spPr>
        <p:txBody>
          <a:bodyPr wrap="square" rtlCol="0">
            <a:spAutoFit/>
          </a:bodyPr>
          <a:lstStyle/>
          <a:p>
            <a:r>
              <a:rPr kumimoji="1" lang="fr-FR" sz="1600" b="1" dirty="0" smtClean="0">
                <a:solidFill>
                  <a:srgbClr val="FF0000"/>
                </a:solidFill>
              </a:rPr>
              <a:t>WR </a:t>
            </a:r>
            <a:r>
              <a:rPr kumimoji="1" lang="fr-FR" sz="1600" b="1" dirty="0" err="1" smtClean="0">
                <a:solidFill>
                  <a:srgbClr val="FF0000"/>
                </a:solidFill>
              </a:rPr>
              <a:t>Clock</a:t>
            </a:r>
            <a:r>
              <a:rPr kumimoji="1" lang="fr-FR" sz="1600" b="1" dirty="0" smtClean="0">
                <a:solidFill>
                  <a:srgbClr val="FF0000"/>
                </a:solidFill>
              </a:rPr>
              <a:t> + time + triggers</a:t>
            </a:r>
            <a:endParaRPr kumimoji="1" lang="en-US" sz="1600" b="1" dirty="0">
              <a:solidFill>
                <a:srgbClr val="FF0000"/>
              </a:solidFill>
            </a:endParaRPr>
          </a:p>
        </p:txBody>
      </p:sp>
      <p:sp>
        <p:nvSpPr>
          <p:cNvPr id="61" name="Rectangle 60"/>
          <p:cNvSpPr/>
          <p:nvPr/>
        </p:nvSpPr>
        <p:spPr>
          <a:xfrm>
            <a:off x="2843808" y="4293096"/>
            <a:ext cx="2345448" cy="2448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prstClr val="white"/>
              </a:solidFill>
            </a:endParaRPr>
          </a:p>
        </p:txBody>
      </p:sp>
      <p:sp>
        <p:nvSpPr>
          <p:cNvPr id="62" name="Rectangle 61"/>
          <p:cNvSpPr/>
          <p:nvPr/>
        </p:nvSpPr>
        <p:spPr>
          <a:xfrm>
            <a:off x="5538920" y="4293096"/>
            <a:ext cx="2345448" cy="2448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prstClr val="white"/>
              </a:solidFill>
            </a:endParaRPr>
          </a:p>
        </p:txBody>
      </p:sp>
      <p:sp>
        <p:nvSpPr>
          <p:cNvPr id="63" name="ZoneTexte 62"/>
          <p:cNvSpPr txBox="1"/>
          <p:nvPr/>
        </p:nvSpPr>
        <p:spPr>
          <a:xfrm>
            <a:off x="4355976" y="3573016"/>
            <a:ext cx="1463349" cy="369332"/>
          </a:xfrm>
          <a:prstGeom prst="rect">
            <a:avLst/>
          </a:prstGeom>
          <a:noFill/>
        </p:spPr>
        <p:txBody>
          <a:bodyPr wrap="none" rtlCol="0">
            <a:spAutoFit/>
          </a:bodyPr>
          <a:lstStyle/>
          <a:p>
            <a:r>
              <a:rPr kumimoji="1" lang="fr-FR" dirty="0" err="1" smtClean="0">
                <a:solidFill>
                  <a:prstClr val="black"/>
                </a:solidFill>
              </a:rPr>
              <a:t>Digitized</a:t>
            </a:r>
            <a:r>
              <a:rPr kumimoji="1" lang="fr-FR" dirty="0" smtClean="0">
                <a:solidFill>
                  <a:prstClr val="black"/>
                </a:solidFill>
              </a:rPr>
              <a:t> data</a:t>
            </a:r>
            <a:endParaRPr kumimoji="1" lang="en-US" dirty="0">
              <a:solidFill>
                <a:prstClr val="black"/>
              </a:solidFill>
            </a:endParaRPr>
          </a:p>
        </p:txBody>
      </p:sp>
      <p:cxnSp>
        <p:nvCxnSpPr>
          <p:cNvPr id="64" name="Connecteur droit avec flèche 63"/>
          <p:cNvCxnSpPr>
            <a:stCxn id="30" idx="3"/>
          </p:cNvCxnSpPr>
          <p:nvPr/>
        </p:nvCxnSpPr>
        <p:spPr>
          <a:xfrm>
            <a:off x="5435749" y="513631"/>
            <a:ext cx="792435"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ZoneTexte 64"/>
          <p:cNvSpPr txBox="1"/>
          <p:nvPr/>
        </p:nvSpPr>
        <p:spPr>
          <a:xfrm>
            <a:off x="5508104" y="157282"/>
            <a:ext cx="649537" cy="369332"/>
          </a:xfrm>
          <a:prstGeom prst="rect">
            <a:avLst/>
          </a:prstGeom>
          <a:noFill/>
        </p:spPr>
        <p:txBody>
          <a:bodyPr wrap="none" rtlCol="0">
            <a:spAutoFit/>
          </a:bodyPr>
          <a:lstStyle/>
          <a:p>
            <a:r>
              <a:rPr kumimoji="1" lang="fr-FR" dirty="0" smtClean="0">
                <a:solidFill>
                  <a:prstClr val="black"/>
                </a:solidFill>
              </a:rPr>
              <a:t>Time</a:t>
            </a:r>
            <a:endParaRPr kumimoji="1" lang="en-US" dirty="0">
              <a:solidFill>
                <a:prstClr val="black"/>
              </a:solidFill>
            </a:endParaRPr>
          </a:p>
        </p:txBody>
      </p:sp>
      <p:sp>
        <p:nvSpPr>
          <p:cNvPr id="66" name="ZoneTexte 65"/>
          <p:cNvSpPr txBox="1"/>
          <p:nvPr/>
        </p:nvSpPr>
        <p:spPr>
          <a:xfrm>
            <a:off x="179512" y="4005064"/>
            <a:ext cx="2134880" cy="369332"/>
          </a:xfrm>
          <a:prstGeom prst="rect">
            <a:avLst/>
          </a:prstGeom>
          <a:noFill/>
        </p:spPr>
        <p:txBody>
          <a:bodyPr wrap="none" rtlCol="0">
            <a:spAutoFit/>
          </a:bodyPr>
          <a:lstStyle/>
          <a:p>
            <a:r>
              <a:rPr kumimoji="1" lang="fr-FR" dirty="0" smtClean="0">
                <a:solidFill>
                  <a:prstClr val="black"/>
                </a:solidFill>
              </a:rPr>
              <a:t>Data </a:t>
            </a:r>
            <a:r>
              <a:rPr kumimoji="1" lang="fr-FR" dirty="0" err="1" smtClean="0">
                <a:solidFill>
                  <a:prstClr val="black"/>
                </a:solidFill>
              </a:rPr>
              <a:t>processing</a:t>
            </a:r>
            <a:r>
              <a:rPr kumimoji="1" lang="fr-FR" dirty="0" smtClean="0">
                <a:solidFill>
                  <a:prstClr val="black"/>
                </a:solidFill>
              </a:rPr>
              <a:t> PC 1</a:t>
            </a:r>
            <a:endParaRPr kumimoji="1" lang="en-US" dirty="0">
              <a:solidFill>
                <a:prstClr val="black"/>
              </a:solidFill>
            </a:endParaRPr>
          </a:p>
        </p:txBody>
      </p:sp>
      <p:sp>
        <p:nvSpPr>
          <p:cNvPr id="67" name="ZoneTexte 66"/>
          <p:cNvSpPr txBox="1"/>
          <p:nvPr/>
        </p:nvSpPr>
        <p:spPr>
          <a:xfrm>
            <a:off x="2771800" y="4005064"/>
            <a:ext cx="2134880" cy="369332"/>
          </a:xfrm>
          <a:prstGeom prst="rect">
            <a:avLst/>
          </a:prstGeom>
          <a:noFill/>
        </p:spPr>
        <p:txBody>
          <a:bodyPr wrap="none" rtlCol="0">
            <a:spAutoFit/>
          </a:bodyPr>
          <a:lstStyle/>
          <a:p>
            <a:r>
              <a:rPr kumimoji="1" lang="fr-FR" dirty="0" smtClean="0">
                <a:solidFill>
                  <a:prstClr val="black"/>
                </a:solidFill>
              </a:rPr>
              <a:t>Data </a:t>
            </a:r>
            <a:r>
              <a:rPr kumimoji="1" lang="fr-FR" dirty="0" err="1" smtClean="0">
                <a:solidFill>
                  <a:prstClr val="black"/>
                </a:solidFill>
              </a:rPr>
              <a:t>processing</a:t>
            </a:r>
            <a:r>
              <a:rPr kumimoji="1" lang="fr-FR" dirty="0" smtClean="0">
                <a:solidFill>
                  <a:prstClr val="black"/>
                </a:solidFill>
              </a:rPr>
              <a:t> PC 2</a:t>
            </a:r>
            <a:endParaRPr kumimoji="1" lang="en-US" dirty="0">
              <a:solidFill>
                <a:prstClr val="black"/>
              </a:solidFill>
            </a:endParaRPr>
          </a:p>
        </p:txBody>
      </p:sp>
      <p:sp>
        <p:nvSpPr>
          <p:cNvPr id="68" name="ZoneTexte 67"/>
          <p:cNvSpPr txBox="1"/>
          <p:nvPr/>
        </p:nvSpPr>
        <p:spPr>
          <a:xfrm>
            <a:off x="5508104" y="3995772"/>
            <a:ext cx="1124347" cy="369332"/>
          </a:xfrm>
          <a:prstGeom prst="rect">
            <a:avLst/>
          </a:prstGeom>
          <a:noFill/>
        </p:spPr>
        <p:txBody>
          <a:bodyPr wrap="none" rtlCol="0">
            <a:spAutoFit/>
          </a:bodyPr>
          <a:lstStyle/>
          <a:p>
            <a:r>
              <a:rPr kumimoji="1" lang="fr-FR" dirty="0" smtClean="0">
                <a:solidFill>
                  <a:prstClr val="black"/>
                </a:solidFill>
              </a:rPr>
              <a:t>Trigger PC</a:t>
            </a:r>
            <a:endParaRPr kumimoji="1" lang="en-US" dirty="0">
              <a:solidFill>
                <a:prstClr val="black"/>
              </a:solidFill>
            </a:endParaRPr>
          </a:p>
        </p:txBody>
      </p:sp>
      <p:cxnSp>
        <p:nvCxnSpPr>
          <p:cNvPr id="69" name="Connecteur droit 68"/>
          <p:cNvCxnSpPr/>
          <p:nvPr/>
        </p:nvCxnSpPr>
        <p:spPr>
          <a:xfrm>
            <a:off x="6948264" y="6021288"/>
            <a:ext cx="1800200" cy="103237"/>
          </a:xfrm>
          <a:prstGeom prst="line">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ZoneTexte 69"/>
          <p:cNvSpPr txBox="1"/>
          <p:nvPr/>
        </p:nvSpPr>
        <p:spPr>
          <a:xfrm>
            <a:off x="7325581" y="5847075"/>
            <a:ext cx="1494891" cy="246221"/>
          </a:xfrm>
          <a:prstGeom prst="rect">
            <a:avLst/>
          </a:prstGeom>
          <a:noFill/>
        </p:spPr>
        <p:txBody>
          <a:bodyPr wrap="square" rtlCol="0">
            <a:spAutoFit/>
          </a:bodyPr>
          <a:lstStyle/>
          <a:p>
            <a:r>
              <a:rPr kumimoji="1" lang="fr-FR" sz="1000" dirty="0" err="1" smtClean="0">
                <a:solidFill>
                  <a:prstClr val="black"/>
                </a:solidFill>
              </a:rPr>
              <a:t>Cosmics</a:t>
            </a:r>
            <a:r>
              <a:rPr kumimoji="1" lang="fr-FR" sz="1000" dirty="0" smtClean="0">
                <a:solidFill>
                  <a:prstClr val="black"/>
                </a:solidFill>
              </a:rPr>
              <a:t>  </a:t>
            </a:r>
            <a:r>
              <a:rPr kumimoji="1" lang="fr-FR" sz="1000" dirty="0" err="1" smtClean="0">
                <a:solidFill>
                  <a:prstClr val="black"/>
                </a:solidFill>
              </a:rPr>
              <a:t>counters</a:t>
            </a:r>
            <a:endParaRPr kumimoji="1" lang="fr-FR" sz="1000" dirty="0" smtClean="0">
              <a:solidFill>
                <a:prstClr val="black"/>
              </a:solidFill>
            </a:endParaRPr>
          </a:p>
        </p:txBody>
      </p:sp>
      <p:sp>
        <p:nvSpPr>
          <p:cNvPr id="72" name="スライド番号プレースホルダ 5"/>
          <p:cNvSpPr txBox="1">
            <a:spLocks/>
          </p:cNvSpPr>
          <p:nvPr/>
        </p:nvSpPr>
        <p:spPr bwMode="auto">
          <a:xfrm>
            <a:off x="6705600" y="6508750"/>
            <a:ext cx="2133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r">
              <a:defRPr/>
            </a:pPr>
            <a:fld id="{E7552B44-EE0B-439C-B2C8-F8F581CDB09C}" type="slidenum">
              <a:rPr kumimoji="1" lang="ja-JP" altLang="en-US" sz="1400" smtClean="0">
                <a:solidFill>
                  <a:srgbClr val="000000"/>
                </a:solidFill>
              </a:rPr>
              <a:pPr algn="r">
                <a:defRPr/>
              </a:pPr>
              <a:t>8</a:t>
            </a:fld>
            <a:endParaRPr kumimoji="1" lang="ja-JP" altLang="en-US" sz="1400" dirty="0" smtClean="0">
              <a:solidFill>
                <a:srgbClr val="000000"/>
              </a:solidFill>
            </a:endParaRPr>
          </a:p>
        </p:txBody>
      </p:sp>
    </p:spTree>
    <p:extLst>
      <p:ext uri="{BB962C8B-B14F-4D97-AF65-F5344CB8AC3E}">
        <p14:creationId xmlns:p14="http://schemas.microsoft.com/office/powerpoint/2010/main" val="3746424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6300028"/>
            <a:ext cx="2480166" cy="276999"/>
          </a:xfrm>
          <a:prstGeom prst="rect">
            <a:avLst/>
          </a:prstGeom>
        </p:spPr>
        <p:txBody>
          <a:bodyPr wrap="none">
            <a:spAutoFit/>
          </a:bodyPr>
          <a:lstStyle/>
          <a:p>
            <a:r>
              <a:rPr lang="en-US" sz="1200" b="1" dirty="0">
                <a:solidFill>
                  <a:srgbClr val="00B050"/>
                </a:solidFill>
                <a:latin typeface="Arial" panose="020B0604020202020204" pitchFamily="34" charset="0"/>
                <a:cs typeface="Arial" panose="020B0604020202020204" pitchFamily="34" charset="0"/>
              </a:rPr>
              <a:t>C.R. stands for Counting Room</a:t>
            </a:r>
          </a:p>
        </p:txBody>
      </p:sp>
      <p:grpSp>
        <p:nvGrpSpPr>
          <p:cNvPr id="9" name="Groupe 8"/>
          <p:cNvGrpSpPr/>
          <p:nvPr/>
        </p:nvGrpSpPr>
        <p:grpSpPr>
          <a:xfrm>
            <a:off x="35496" y="726040"/>
            <a:ext cx="9018017" cy="5079223"/>
            <a:chOff x="18479" y="726040"/>
            <a:chExt cx="9018017" cy="5079223"/>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9" y="726040"/>
              <a:ext cx="9018017" cy="5079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822569" y="3501008"/>
              <a:ext cx="64807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26230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829</TotalTime>
  <Words>2324</Words>
  <Application>Microsoft Office PowerPoint</Application>
  <PresentationFormat>Affichage à l'écran (4:3)</PresentationFormat>
  <Paragraphs>435</Paragraphs>
  <Slides>37</Slides>
  <Notes>0</Notes>
  <HiddenSlides>0</HiddenSlides>
  <MMClips>0</MMClips>
  <ScaleCrop>false</ScaleCrop>
  <HeadingPairs>
    <vt:vector size="4" baseType="variant">
      <vt:variant>
        <vt:lpstr>Thème</vt:lpstr>
      </vt:variant>
      <vt:variant>
        <vt:i4>3</vt:i4>
      </vt:variant>
      <vt:variant>
        <vt:lpstr>Titres des diapositives</vt:lpstr>
      </vt:variant>
      <vt:variant>
        <vt:i4>37</vt:i4>
      </vt:variant>
    </vt:vector>
  </HeadingPairs>
  <TitlesOfParts>
    <vt:vector size="40" baseType="lpstr">
      <vt:lpstr>Thème Office</vt:lpstr>
      <vt:lpstr>1_Thème Office</vt:lpstr>
      <vt:lpstr>4_Blank Presentation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Dario Autiero</dc:creator>
  <cp:lastModifiedBy>Dario Autiero</cp:lastModifiedBy>
  <cp:revision>49</cp:revision>
  <dcterms:created xsi:type="dcterms:W3CDTF">2016-02-21T07:09:15Z</dcterms:created>
  <dcterms:modified xsi:type="dcterms:W3CDTF">2016-02-23T22:16:11Z</dcterms:modified>
</cp:coreProperties>
</file>