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3" r:id="rId3"/>
    <p:sldId id="274" r:id="rId4"/>
    <p:sldId id="267" r:id="rId5"/>
    <p:sldId id="258" r:id="rId6"/>
    <p:sldId id="269" r:id="rId7"/>
    <p:sldId id="259" r:id="rId8"/>
    <p:sldId id="272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4E007-EA67-4F20-8B98-A7F897D5B645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28DC-206E-4441-A88E-ADDE000C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83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28DC-206E-4441-A88E-ADDE000CA2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4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1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6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s_banne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9956800" y="4343400"/>
            <a:ext cx="2235200" cy="914400"/>
          </a:xfrm>
          <a:prstGeom prst="rect">
            <a:avLst/>
          </a:prstGeom>
        </p:spPr>
      </p:pic>
      <p:pic>
        <p:nvPicPr>
          <p:cNvPr id="9" name="Picture 8" descr="accelerator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1930400" y="4343400"/>
            <a:ext cx="2032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5507" y="1066801"/>
            <a:ext cx="7905293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Principle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7047" y="2590800"/>
            <a:ext cx="386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8" name="Picture 7" descr="HiggsInCMS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>
            <a:off x="0" y="4343401"/>
            <a:ext cx="1950720" cy="924025"/>
          </a:xfrm>
          <a:prstGeom prst="rect">
            <a:avLst/>
          </a:prstGeom>
        </p:spPr>
      </p:pic>
      <p:pic>
        <p:nvPicPr>
          <p:cNvPr id="10" name="Picture 9" descr="01 nyte - globe encounters.tif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3894127" y="3773425"/>
            <a:ext cx="1950720" cy="1627890"/>
          </a:xfrm>
          <a:prstGeom prst="rect">
            <a:avLst/>
          </a:prstGeom>
        </p:spPr>
      </p:pic>
      <p:pic>
        <p:nvPicPr>
          <p:cNvPr id="11" name="Picture 10" descr="0804041_30.tif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6075680" y="4343400"/>
            <a:ext cx="1950720" cy="914400"/>
          </a:xfrm>
          <a:prstGeom prst="rect">
            <a:avLst/>
          </a:prstGeom>
        </p:spPr>
      </p:pic>
      <p:pic>
        <p:nvPicPr>
          <p:cNvPr id="12" name="Picture 11" descr="blueinstall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8026400" y="4343400"/>
            <a:ext cx="1950720" cy="9144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101600" y="6270345"/>
            <a:ext cx="2743200" cy="548640"/>
            <a:chOff x="76200" y="6270345"/>
            <a:chExt cx="2057400" cy="548640"/>
          </a:xfrm>
        </p:grpSpPr>
        <p:pic>
          <p:nvPicPr>
            <p:cNvPr id="17" name="Picture 16" descr="WLCG-TextOnly_black.jpg"/>
            <p:cNvPicPr>
              <a:picLocks noChangeAspect="1"/>
            </p:cNvPicPr>
            <p:nvPr userDrawn="1"/>
          </p:nvPicPr>
          <p:blipFill>
            <a:blip r:embed="rId8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6" name="Picture 15" descr="WLCG-logo.jpg"/>
            <p:cNvPicPr>
              <a:picLocks noChangeAspect="1"/>
            </p:cNvPicPr>
            <p:nvPr userDrawn="1"/>
          </p:nvPicPr>
          <p:blipFill>
            <a:blip r:embed="rId9" cstate="screen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940800" y="228600"/>
            <a:ext cx="32512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WLCG Group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336800" y="3200400"/>
            <a:ext cx="41656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Date/other info</a:t>
            </a:r>
            <a:endParaRPr lang="en-US" dirty="0"/>
          </a:p>
        </p:txBody>
      </p:sp>
      <p:pic>
        <p:nvPicPr>
          <p:cNvPr id="19" name="Picture 18" descr="CERN_logo_400x400.gif"/>
          <p:cNvPicPr>
            <a:picLocks noChangeAspect="1"/>
          </p:cNvPicPr>
          <p:nvPr userDrawn="1"/>
        </p:nvPicPr>
        <p:blipFill>
          <a:blip r:embed="rId10" cstate="screen"/>
          <a:stretch>
            <a:fillRect/>
          </a:stretch>
        </p:blipFill>
        <p:spPr>
          <a:xfrm>
            <a:off x="11480800" y="6324600"/>
            <a:ext cx="609600" cy="457200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26. Feb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8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1"/>
            <a:ext cx="11176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022600" y="3022601"/>
            <a:ext cx="6858000" cy="81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491927" y="5158740"/>
            <a:ext cx="1752600" cy="73152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1600" y="6324600"/>
            <a:ext cx="6096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>
          <a:xfrm>
            <a:off x="10602" y="2057400"/>
            <a:ext cx="80219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8128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8128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0" y="762000"/>
            <a:ext cx="8128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12800" y="0"/>
            <a:ext cx="113792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016000" y="0"/>
            <a:ext cx="105664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4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41656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540000" y="6172200"/>
            <a:ext cx="16256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6"/>
          <p:cNvGrpSpPr/>
          <p:nvPr userDrawn="1"/>
        </p:nvGrpSpPr>
        <p:grpSpPr>
          <a:xfrm>
            <a:off x="101600" y="6270345"/>
            <a:ext cx="27432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pic>
        <p:nvPicPr>
          <p:cNvPr id="11" name="Picture 10" descr="CERN_logo_400x400.gif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1480800" y="6324600"/>
            <a:ext cx="609600" cy="4572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00" y="609600"/>
            <a:ext cx="7112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1676400"/>
            <a:ext cx="62992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5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4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3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8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3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3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5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49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0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5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8E11-F79C-4D9A-9395-FF00059F4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0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26. Feb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Bernd Panzer-Steindel, CTO, CERN IT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3336-5C51-4AB1-BEE6-DB5BC4505B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6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ter.cern.ch/public/_plugin/kibana/#/dashboard/elasticsearch/Overview:%20Data%20Centre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anzer@mail.cern.c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7" y="706870"/>
            <a:ext cx="3956768" cy="2640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047" y="693127"/>
            <a:ext cx="3323714" cy="2887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06" y="593356"/>
            <a:ext cx="4607041" cy="299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06468" y="4931404"/>
            <a:ext cx="3828356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b="1" dirty="0" smtClean="0"/>
              <a:t>Split across two physical sites</a:t>
            </a:r>
          </a:p>
          <a:p>
            <a:r>
              <a:rPr lang="en-GB" sz="1700" b="1" dirty="0" smtClean="0"/>
              <a:t>Managed as one centre, not federated</a:t>
            </a:r>
          </a:p>
          <a:p>
            <a:r>
              <a:rPr lang="en-GB" sz="1700" b="1" dirty="0" smtClean="0"/>
              <a:t>Same IP address range,   </a:t>
            </a:r>
          </a:p>
          <a:p>
            <a:r>
              <a:rPr lang="en-GB" sz="1700" b="1" dirty="0" smtClean="0"/>
              <a:t>transparent access to processing</a:t>
            </a:r>
          </a:p>
          <a:p>
            <a:r>
              <a:rPr lang="en-GB" sz="1700" b="1" dirty="0" smtClean="0"/>
              <a:t>and data, some optimization for locality</a:t>
            </a:r>
            <a:endParaRPr lang="en-GB" sz="1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06468" y="3792631"/>
            <a:ext cx="49892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smtClean="0"/>
              <a:t>Meyrin centre limited in power (3.8 MW) and space.</a:t>
            </a:r>
          </a:p>
          <a:p>
            <a:r>
              <a:rPr lang="en-GB" sz="1700" b="1" dirty="0" smtClean="0"/>
              <a:t>No new building on site, but rather</a:t>
            </a:r>
          </a:p>
          <a:p>
            <a:r>
              <a:rPr lang="en-GB" sz="1700" b="1" dirty="0"/>
              <a:t>r</a:t>
            </a:r>
            <a:r>
              <a:rPr lang="en-GB" sz="1700" b="1" dirty="0" smtClean="0"/>
              <a:t>emote extension via a tendering process</a:t>
            </a:r>
          </a:p>
          <a:p>
            <a:r>
              <a:rPr lang="en-GB" sz="1700" b="1" dirty="0" smtClean="0"/>
              <a:t>Wigner centre in Budapest, Hungary</a:t>
            </a:r>
            <a:endParaRPr lang="en-GB" sz="17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1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34921" y="131691"/>
            <a:ext cx="31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CERN Computer Centre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347" y="3974803"/>
            <a:ext cx="2371459" cy="1754326"/>
          </a:xfrm>
          <a:prstGeom prst="rect">
            <a:avLst/>
          </a:prstGeom>
          <a:solidFill>
            <a:srgbClr val="000000">
              <a:lumMod val="85000"/>
              <a:lumOff val="1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Tier-0 (CERN):</a:t>
            </a:r>
          </a:p>
          <a:p>
            <a:pPr marL="179388" lvl="1" indent="-96838">
              <a:buFont typeface="Arial" pitchFamily="34" charset="0"/>
              <a:buChar char="•"/>
            </a:pPr>
            <a:r>
              <a:rPr lang="en-GB" sz="1200" dirty="0">
                <a:solidFill>
                  <a:srgbClr val="FFFF00"/>
                </a:solidFill>
                <a:latin typeface="Arial" pitchFamily="34" charset="0"/>
              </a:rPr>
              <a:t>Data recording</a:t>
            </a:r>
          </a:p>
          <a:p>
            <a:pPr marL="179388" lvl="1" indent="-96838">
              <a:buFont typeface="Arial" pitchFamily="34" charset="0"/>
              <a:buChar char="•"/>
            </a:pPr>
            <a:r>
              <a:rPr lang="en-GB" sz="1200" dirty="0">
                <a:solidFill>
                  <a:srgbClr val="FFFF00"/>
                </a:solidFill>
                <a:latin typeface="Arial" pitchFamily="34" charset="0"/>
              </a:rPr>
              <a:t>Initial data reconstruction</a:t>
            </a:r>
          </a:p>
          <a:p>
            <a:pPr marL="179388" lvl="1" indent="-96838">
              <a:buFont typeface="Arial" pitchFamily="34" charset="0"/>
              <a:buChar char="•"/>
            </a:pPr>
            <a:r>
              <a:rPr lang="en-GB" sz="1200" dirty="0">
                <a:solidFill>
                  <a:srgbClr val="FFFF00"/>
                </a:solidFill>
                <a:latin typeface="Arial" pitchFamily="34" charset="0"/>
              </a:rPr>
              <a:t>Data distribution</a:t>
            </a:r>
          </a:p>
          <a:p>
            <a:pPr marL="179388" lvl="1" indent="-96838">
              <a:buFont typeface="Arial" pitchFamily="34" charset="0"/>
              <a:buChar char="•"/>
            </a:pPr>
            <a:endParaRPr lang="en-GB" sz="1200" dirty="0">
              <a:solidFill>
                <a:srgbClr val="FFFF00"/>
              </a:solidFill>
              <a:latin typeface="Arial" pitchFamily="34" charset="0"/>
            </a:endParaRPr>
          </a:p>
          <a:p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Tier-1 (12 centres + Russia):</a:t>
            </a:r>
          </a:p>
          <a:p>
            <a:pPr marL="85725">
              <a:buFont typeface="Arial" pitchFamily="34" charset="0"/>
              <a:buChar char="•"/>
            </a:pPr>
            <a:r>
              <a:rPr lang="en-GB" sz="1200" dirty="0">
                <a:solidFill>
                  <a:srgbClr val="FFFF00"/>
                </a:solidFill>
                <a:latin typeface="Arial" pitchFamily="34" charset="0"/>
              </a:rPr>
              <a:t> Permanent storage</a:t>
            </a:r>
          </a:p>
          <a:p>
            <a:pPr marL="85725">
              <a:buFont typeface="Arial" pitchFamily="34" charset="0"/>
              <a:buChar char="•"/>
            </a:pPr>
            <a:r>
              <a:rPr lang="en-GB" sz="1200" dirty="0">
                <a:solidFill>
                  <a:srgbClr val="FFFF00"/>
                </a:solidFill>
                <a:latin typeface="Arial" pitchFamily="34" charset="0"/>
              </a:rPr>
              <a:t> Re-processing</a:t>
            </a:r>
          </a:p>
          <a:p>
            <a:pPr marL="85725">
              <a:buFont typeface="Arial" pitchFamily="34" charset="0"/>
              <a:buChar char="•"/>
            </a:pPr>
            <a:r>
              <a:rPr lang="en-GB" sz="1200" dirty="0">
                <a:solidFill>
                  <a:srgbClr val="FFFF00"/>
                </a:solidFill>
                <a:latin typeface="Arial" pitchFamily="34" charset="0"/>
              </a:rPr>
              <a:t>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3697" y="4010582"/>
            <a:ext cx="101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WLCG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346" y="5729129"/>
            <a:ext cx="2371459" cy="646331"/>
          </a:xfrm>
          <a:prstGeom prst="rect">
            <a:avLst/>
          </a:prstGeom>
          <a:solidFill>
            <a:srgbClr val="000000">
              <a:lumMod val="85000"/>
              <a:lumOff val="1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FFFFFF"/>
                </a:solidFill>
                <a:latin typeface="Arial" pitchFamily="34" charset="0"/>
              </a:rPr>
              <a:t>Tier-2  (~140 centres):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>
                <a:solidFill>
                  <a:srgbClr val="FFFF00"/>
                </a:solidFill>
                <a:latin typeface="Arial" pitchFamily="34" charset="0"/>
              </a:rPr>
              <a:t> Simulation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>
                <a:solidFill>
                  <a:srgbClr val="FFFF00"/>
                </a:solidFill>
                <a:latin typeface="Arial" pitchFamily="34" charset="0"/>
              </a:rPr>
              <a:t> End-user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1154" y="4713466"/>
            <a:ext cx="2157790" cy="1015663"/>
          </a:xfrm>
          <a:prstGeom prst="rect">
            <a:avLst/>
          </a:prstGeom>
          <a:solidFill>
            <a:srgbClr val="000000">
              <a:lumMod val="85000"/>
              <a:lumOff val="1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200" b="1" dirty="0">
                <a:solidFill>
                  <a:srgbClr val="FFFF00"/>
                </a:solidFill>
                <a:latin typeface="Arial" pitchFamily="34" charset="0"/>
              </a:rPr>
              <a:t>~ 160 sites, 35 countries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1" dirty="0">
                <a:solidFill>
                  <a:srgbClr val="FFFF00"/>
                </a:solidFill>
                <a:latin typeface="Arial" pitchFamily="34" charset="0"/>
              </a:rPr>
              <a:t>300000 cores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1" dirty="0">
                <a:solidFill>
                  <a:srgbClr val="FFFF00"/>
                </a:solidFill>
                <a:latin typeface="Arial" pitchFamily="34" charset="0"/>
              </a:rPr>
              <a:t>200 PB of storage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1" dirty="0">
                <a:solidFill>
                  <a:srgbClr val="FFFF00"/>
                </a:solidFill>
                <a:latin typeface="Arial" pitchFamily="34" charset="0"/>
              </a:rPr>
              <a:t>2 Million jobs/day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1" dirty="0">
                <a:solidFill>
                  <a:srgbClr val="FFFF00"/>
                </a:solidFill>
                <a:latin typeface="Arial" pitchFamily="34" charset="0"/>
              </a:rPr>
              <a:t>10 </a:t>
            </a:r>
            <a:r>
              <a:rPr lang="en-GB" sz="1200" b="1" dirty="0" err="1">
                <a:solidFill>
                  <a:srgbClr val="FFFF00"/>
                </a:solidFill>
                <a:latin typeface="Arial" pitchFamily="34" charset="0"/>
              </a:rPr>
              <a:t>Gbps</a:t>
            </a:r>
            <a:r>
              <a:rPr lang="en-GB" sz="1200" b="1" dirty="0">
                <a:solidFill>
                  <a:srgbClr val="FFFF00"/>
                </a:solidFill>
                <a:latin typeface="Arial" pitchFamily="34" charset="0"/>
              </a:rPr>
              <a:t> links</a:t>
            </a:r>
          </a:p>
        </p:txBody>
      </p:sp>
    </p:spTree>
    <p:extLst>
      <p:ext uri="{BB962C8B-B14F-4D97-AF65-F5344CB8AC3E}">
        <p14:creationId xmlns:p14="http://schemas.microsoft.com/office/powerpoint/2010/main" val="16652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86" y="727702"/>
            <a:ext cx="5050578" cy="286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81400" y="31809"/>
            <a:ext cx="376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Basic Architecture and Tools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1708" y="3882649"/>
            <a:ext cx="56941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200 PB tape archive with 10 PB disk cache (Castor)</a:t>
            </a:r>
          </a:p>
          <a:p>
            <a:endParaRPr lang="en-GB" b="1" dirty="0"/>
          </a:p>
          <a:p>
            <a:r>
              <a:rPr lang="en-GB" b="1" dirty="0" smtClean="0"/>
              <a:t>100 PB disk-only storage for processing and analysis (EOS)</a:t>
            </a:r>
          </a:p>
          <a:p>
            <a:endParaRPr lang="en-GB" b="1" dirty="0"/>
          </a:p>
          <a:p>
            <a:r>
              <a:rPr lang="en-GB" b="1" dirty="0" smtClean="0"/>
              <a:t>7000 server virtualized processing farm (160000 cores)</a:t>
            </a:r>
          </a:p>
          <a:p>
            <a:r>
              <a:rPr lang="en-GB" b="1" dirty="0" smtClean="0"/>
              <a:t>(LSF batch and openstack compute)</a:t>
            </a:r>
          </a:p>
          <a:p>
            <a:endParaRPr lang="en-GB" b="1" dirty="0"/>
          </a:p>
          <a:p>
            <a:r>
              <a:rPr lang="en-GB" b="1" dirty="0" smtClean="0"/>
              <a:t>Hierarchical Ethernet network infrastructure </a:t>
            </a:r>
            <a:endParaRPr lang="en-GB" b="1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56008"/>
            <a:ext cx="5754388" cy="5134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" y="6125517"/>
            <a:ext cx="10581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5"/>
              </a:rPr>
              <a:t>https://meter.cern.ch/public/_plugin/kibana/#/dashboard/elasticsearch/Overview:%</a:t>
            </a:r>
            <a:r>
              <a:rPr lang="en-GB" sz="1200" dirty="0" smtClean="0">
                <a:hlinkClick r:id="rId5"/>
              </a:rPr>
              <a:t>20Data%20Centre</a:t>
            </a:r>
            <a:endParaRPr lang="en-GB" sz="1200" dirty="0" smtClean="0"/>
          </a:p>
          <a:p>
            <a:endParaRPr lang="en-GB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26. Feb 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Bernd Panzer-Steindel, CTO, CERN IT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6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6030"/>
            <a:ext cx="6039914" cy="2675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974" y="149826"/>
            <a:ext cx="1071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 CERN computer centre supports</a:t>
            </a:r>
            <a:r>
              <a:rPr lang="en-GB" b="1" dirty="0"/>
              <a:t> </a:t>
            </a:r>
            <a:r>
              <a:rPr lang="en-GB" b="1" dirty="0" smtClean="0"/>
              <a:t>the 4 LHC experiments plus 50 other experiments/groups </a:t>
            </a:r>
          </a:p>
          <a:p>
            <a:r>
              <a:rPr lang="en-GB" b="1" dirty="0" smtClean="0"/>
              <a:t>(fixed-target, test beams, AD, Isolde, Theory, beams, etc. )  with </a:t>
            </a:r>
            <a:r>
              <a:rPr lang="en-GB" b="1" dirty="0"/>
              <a:t> </a:t>
            </a:r>
            <a:r>
              <a:rPr lang="en-GB" b="1" dirty="0" smtClean="0"/>
              <a:t>40000 registered users, 1500 very active users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74" y="3670615"/>
            <a:ext cx="8018426" cy="2586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2449" y="5611010"/>
            <a:ext cx="3559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33CC"/>
                </a:solidFill>
              </a:rPr>
              <a:t>Internal CERN IO traffic [</a:t>
            </a:r>
            <a:r>
              <a:rPr lang="en-GB" b="1" dirty="0" err="1" smtClean="0">
                <a:solidFill>
                  <a:srgbClr val="0033CC"/>
                </a:solidFill>
              </a:rPr>
              <a:t>Gbytes</a:t>
            </a:r>
            <a:r>
              <a:rPr lang="en-GB" b="1" dirty="0" smtClean="0">
                <a:solidFill>
                  <a:srgbClr val="0033CC"/>
                </a:solidFill>
              </a:rPr>
              <a:t>/s], </a:t>
            </a:r>
          </a:p>
          <a:p>
            <a:r>
              <a:rPr lang="en-GB" b="1" dirty="0" smtClean="0">
                <a:solidFill>
                  <a:srgbClr val="0033CC"/>
                </a:solidFill>
              </a:rPr>
              <a:t>Much higher throughput possible</a:t>
            </a:r>
            <a:endParaRPr lang="en-GB" b="1" dirty="0">
              <a:solidFill>
                <a:srgbClr val="0033CC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3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74" y="1010545"/>
            <a:ext cx="4524375" cy="2390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2498" y="3323306"/>
            <a:ext cx="268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33CC"/>
                </a:solidFill>
              </a:rPr>
              <a:t>450000 batch jobs per day</a:t>
            </a:r>
            <a:endParaRPr lang="en-GB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2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84" y="537882"/>
            <a:ext cx="7226008" cy="5440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982" y="892325"/>
            <a:ext cx="289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LHC Optical Private Network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07982" y="126165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A </a:t>
            </a:r>
            <a:r>
              <a:rPr lang="en-GB" dirty="0"/>
              <a:t>collaborative effort</a:t>
            </a:r>
          </a:p>
          <a:p>
            <a:r>
              <a:rPr lang="en-GB" dirty="0"/>
              <a:t>Layer3 (IP</a:t>
            </a:r>
            <a:r>
              <a:rPr lang="en-GB" dirty="0" smtClean="0"/>
              <a:t>) : </a:t>
            </a:r>
            <a:r>
              <a:rPr lang="en-GB" dirty="0"/>
              <a:t>designed, built and operated by </a:t>
            </a:r>
          </a:p>
          <a:p>
            <a:r>
              <a:rPr lang="en-GB" dirty="0"/>
              <a:t>the Tier0-Tier1s community</a:t>
            </a:r>
          </a:p>
          <a:p>
            <a:r>
              <a:rPr lang="en-GB" dirty="0"/>
              <a:t>Layer1-2 (transmission</a:t>
            </a:r>
            <a:r>
              <a:rPr lang="en-GB" dirty="0" smtClean="0"/>
              <a:t>) : </a:t>
            </a:r>
            <a:r>
              <a:rPr lang="en-GB" dirty="0"/>
              <a:t>links provided by </a:t>
            </a:r>
          </a:p>
          <a:p>
            <a:r>
              <a:rPr lang="en-GB" dirty="0"/>
              <a:t>Research and Education network providers: </a:t>
            </a:r>
          </a:p>
          <a:p>
            <a:r>
              <a:rPr lang="en-GB" dirty="0" err="1"/>
              <a:t>Asnet</a:t>
            </a:r>
            <a:r>
              <a:rPr lang="en-GB" dirty="0"/>
              <a:t>, </a:t>
            </a:r>
            <a:r>
              <a:rPr lang="en-GB" dirty="0" err="1"/>
              <a:t>ASGCnet</a:t>
            </a:r>
            <a:r>
              <a:rPr lang="en-GB" dirty="0"/>
              <a:t>, </a:t>
            </a:r>
            <a:r>
              <a:rPr lang="en-GB" dirty="0" err="1"/>
              <a:t>Canarie</a:t>
            </a:r>
            <a:r>
              <a:rPr lang="en-GB" dirty="0"/>
              <a:t>, DFN, </a:t>
            </a:r>
            <a:r>
              <a:rPr lang="en-GB" dirty="0" err="1"/>
              <a:t>Esnet</a:t>
            </a:r>
            <a:r>
              <a:rPr lang="en-GB" dirty="0"/>
              <a:t>, GARR, </a:t>
            </a:r>
          </a:p>
          <a:p>
            <a:r>
              <a:rPr lang="en-GB" dirty="0" err="1"/>
              <a:t>Geant</a:t>
            </a:r>
            <a:r>
              <a:rPr lang="en-GB" dirty="0"/>
              <a:t>, JANET, </a:t>
            </a:r>
            <a:r>
              <a:rPr lang="en-GB" dirty="0" err="1"/>
              <a:t>Kreonet</a:t>
            </a:r>
            <a:r>
              <a:rPr lang="en-GB" dirty="0"/>
              <a:t>, </a:t>
            </a:r>
            <a:r>
              <a:rPr lang="en-GB" dirty="0" err="1"/>
              <a:t>Nordunet</a:t>
            </a:r>
            <a:r>
              <a:rPr lang="en-GB" dirty="0"/>
              <a:t>, </a:t>
            </a:r>
            <a:r>
              <a:rPr lang="en-GB" dirty="0" err="1"/>
              <a:t>Rediris</a:t>
            </a:r>
            <a:r>
              <a:rPr lang="en-GB" dirty="0"/>
              <a:t>, </a:t>
            </a:r>
          </a:p>
          <a:p>
            <a:r>
              <a:rPr lang="en-GB" dirty="0" err="1"/>
              <a:t>Renater</a:t>
            </a:r>
            <a:r>
              <a:rPr lang="en-GB" dirty="0"/>
              <a:t>, </a:t>
            </a:r>
            <a:r>
              <a:rPr lang="en-GB" dirty="0" err="1"/>
              <a:t>Surfnet</a:t>
            </a:r>
            <a:r>
              <a:rPr lang="en-GB" dirty="0"/>
              <a:t>, SWITCH, TWAREN, </a:t>
            </a:r>
            <a:r>
              <a:rPr lang="en-GB" dirty="0" err="1"/>
              <a:t>USLHCnet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517572" y="145681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WAN Connectivity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938" y="4558938"/>
            <a:ext cx="414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33CC"/>
                </a:solidFill>
              </a:rPr>
              <a:t>Plus 100 </a:t>
            </a:r>
            <a:r>
              <a:rPr lang="en-GB" b="1" dirty="0" err="1" smtClean="0">
                <a:solidFill>
                  <a:srgbClr val="0033CC"/>
                </a:solidFill>
              </a:rPr>
              <a:t>Gbit</a:t>
            </a:r>
            <a:r>
              <a:rPr lang="en-GB" b="1" dirty="0" smtClean="0">
                <a:solidFill>
                  <a:srgbClr val="0033CC"/>
                </a:solidFill>
              </a:rPr>
              <a:t> links to GEANT and ESNET</a:t>
            </a:r>
            <a:endParaRPr lang="en-GB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4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1" y="47248"/>
            <a:ext cx="8362490" cy="65341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425041" y="3314323"/>
            <a:ext cx="4594722" cy="2839352"/>
            <a:chOff x="7425041" y="3314323"/>
            <a:chExt cx="4594722" cy="2839352"/>
          </a:xfrm>
        </p:grpSpPr>
        <p:sp>
          <p:nvSpPr>
            <p:cNvPr id="10" name="Rectangle 9"/>
            <p:cNvSpPr/>
            <p:nvPr/>
          </p:nvSpPr>
          <p:spPr>
            <a:xfrm>
              <a:off x="7425041" y="3314323"/>
              <a:ext cx="4594722" cy="283935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8572" y="3348317"/>
              <a:ext cx="4401850" cy="280535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265284" y="2561909"/>
            <a:ext cx="3789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33CC"/>
                </a:solidFill>
              </a:rPr>
              <a:t>Internal links to the 4 LHC experiment</a:t>
            </a:r>
          </a:p>
          <a:p>
            <a:r>
              <a:rPr lang="en-GB" b="1" dirty="0" smtClean="0">
                <a:solidFill>
                  <a:srgbClr val="0033CC"/>
                </a:solidFill>
              </a:rPr>
              <a:t>From 10 to 160 </a:t>
            </a:r>
            <a:r>
              <a:rPr lang="en-GB" b="1" dirty="0" err="1" smtClean="0">
                <a:solidFill>
                  <a:srgbClr val="0033CC"/>
                </a:solidFill>
              </a:rPr>
              <a:t>Gbits</a:t>
            </a:r>
            <a:r>
              <a:rPr lang="en-GB" b="1" dirty="0" smtClean="0">
                <a:solidFill>
                  <a:srgbClr val="0033CC"/>
                </a:solidFill>
              </a:rPr>
              <a:t>/s</a:t>
            </a:r>
            <a:endParaRPr lang="en-GB" b="1" dirty="0">
              <a:solidFill>
                <a:srgbClr val="0033CC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254996" y="6153674"/>
            <a:ext cx="345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33CC"/>
                </a:solidFill>
              </a:rPr>
              <a:t>Average traffic during data taking</a:t>
            </a:r>
          </a:p>
          <a:p>
            <a:r>
              <a:rPr lang="en-GB" b="1" dirty="0" smtClean="0">
                <a:solidFill>
                  <a:srgbClr val="0033CC"/>
                </a:solidFill>
              </a:rPr>
              <a:t>is about 1 </a:t>
            </a:r>
            <a:r>
              <a:rPr lang="en-GB" b="1" dirty="0" err="1" smtClean="0">
                <a:solidFill>
                  <a:srgbClr val="0033CC"/>
                </a:solidFill>
              </a:rPr>
              <a:t>Gbyte</a:t>
            </a:r>
            <a:r>
              <a:rPr lang="en-GB" b="1" dirty="0" smtClean="0">
                <a:solidFill>
                  <a:srgbClr val="0033CC"/>
                </a:solidFill>
              </a:rPr>
              <a:t>/s per experiment</a:t>
            </a:r>
            <a:endParaRPr lang="en-GB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8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08" y="1223235"/>
            <a:ext cx="10601325" cy="4648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20010" y="738320"/>
            <a:ext cx="754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33CC"/>
                </a:solidFill>
              </a:rPr>
              <a:t>34 </a:t>
            </a:r>
            <a:r>
              <a:rPr lang="en-GB" b="1" dirty="0" err="1" smtClean="0">
                <a:solidFill>
                  <a:srgbClr val="0033CC"/>
                </a:solidFill>
              </a:rPr>
              <a:t>Gbit</a:t>
            </a:r>
            <a:r>
              <a:rPr lang="en-GB" b="1" dirty="0" smtClean="0">
                <a:solidFill>
                  <a:srgbClr val="0033CC"/>
                </a:solidFill>
              </a:rPr>
              <a:t>/s average aggregate LHC experiment traffic from CERN with 80 </a:t>
            </a:r>
            <a:r>
              <a:rPr lang="en-GB" b="1" dirty="0" err="1" smtClean="0">
                <a:solidFill>
                  <a:srgbClr val="0033CC"/>
                </a:solidFill>
              </a:rPr>
              <a:t>Gbit</a:t>
            </a:r>
            <a:r>
              <a:rPr lang="en-GB" b="1" dirty="0" smtClean="0">
                <a:solidFill>
                  <a:srgbClr val="0033CC"/>
                </a:solidFill>
              </a:rPr>
              <a:t>/s</a:t>
            </a:r>
            <a:endParaRPr lang="en-GB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6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889" y="1355462"/>
            <a:ext cx="111050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There are currently no computing resources foreseen for </a:t>
            </a:r>
            <a:r>
              <a:rPr lang="en-GB" sz="2000" b="1" dirty="0" err="1" smtClean="0"/>
              <a:t>ProtoDUNE</a:t>
            </a:r>
            <a:r>
              <a:rPr lang="en-GB" sz="2000" b="1" dirty="0" smtClean="0"/>
              <a:t> and WA105, besides</a:t>
            </a:r>
          </a:p>
          <a:p>
            <a:r>
              <a:rPr lang="en-GB" sz="2000" b="1" dirty="0" smtClean="0"/>
              <a:t>some small amounts of processing and space capacity to get people going.</a:t>
            </a:r>
          </a:p>
          <a:p>
            <a:endParaRPr lang="en-GB" sz="2000" b="1" dirty="0"/>
          </a:p>
          <a:p>
            <a:r>
              <a:rPr lang="en-GB" sz="2000" b="1" dirty="0" smtClean="0"/>
              <a:t>Prerequisite for the resource discussion  would be a computing model or</a:t>
            </a:r>
          </a:p>
          <a:p>
            <a:r>
              <a:rPr lang="en-GB" sz="2000" b="1" dirty="0" smtClean="0"/>
              <a:t>at least a sketch of a computing model.</a:t>
            </a:r>
          </a:p>
          <a:p>
            <a:endParaRPr lang="en-GB" sz="2000" b="1" dirty="0"/>
          </a:p>
          <a:p>
            <a:r>
              <a:rPr lang="en-GB" sz="2000" b="1" dirty="0" smtClean="0"/>
              <a:t>This is then used as the starting point for any resource calculations, the associated equipment planning</a:t>
            </a:r>
          </a:p>
          <a:p>
            <a:r>
              <a:rPr lang="en-GB" sz="2000" b="1" dirty="0"/>
              <a:t>a</a:t>
            </a:r>
            <a:r>
              <a:rPr lang="en-GB" sz="2000" b="1" dirty="0" smtClean="0"/>
              <a:t>nd the cost estimates.</a:t>
            </a:r>
            <a:endParaRPr lang="en-GB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1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567" y="3164681"/>
            <a:ext cx="36626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Architecture: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Data flow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Meta-data flow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Processing scheme, orchestration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Bookkeeping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Data and meta-data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Interplay of data and meta-data </a:t>
            </a:r>
          </a:p>
          <a:p>
            <a:r>
              <a:rPr lang="en-GB" dirty="0" smtClean="0"/>
              <a:t>      during data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…………….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7" y="3045845"/>
            <a:ext cx="5063509" cy="367563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90334" y="114762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Computing Model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67" y="714756"/>
            <a:ext cx="56627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Establish basic parameter values:</a:t>
            </a:r>
          </a:p>
          <a:p>
            <a:r>
              <a:rPr lang="en-GB" dirty="0" smtClean="0"/>
              <a:t>Event size, trigger rates, derived data sizes, meta-data size,</a:t>
            </a:r>
          </a:p>
          <a:p>
            <a:r>
              <a:rPr lang="en-GB" dirty="0"/>
              <a:t>e</a:t>
            </a:r>
            <a:r>
              <a:rPr lang="en-GB" dirty="0" smtClean="0"/>
              <a:t>vent processing times, compression factors, </a:t>
            </a:r>
          </a:p>
          <a:p>
            <a:r>
              <a:rPr lang="en-GB" dirty="0"/>
              <a:t>b</a:t>
            </a:r>
            <a:r>
              <a:rPr lang="en-GB" dirty="0" smtClean="0"/>
              <a:t>eam time,……</a:t>
            </a:r>
          </a:p>
          <a:p>
            <a:endParaRPr lang="en-GB" dirty="0" smtClean="0"/>
          </a:p>
          <a:p>
            <a:r>
              <a:rPr lang="en-GB" b="1" dirty="0" smtClean="0"/>
              <a:t>Derived parameters:</a:t>
            </a:r>
          </a:p>
          <a:p>
            <a:r>
              <a:rPr lang="en-GB" dirty="0" smtClean="0"/>
              <a:t>Network data rates, storage data rates and types,</a:t>
            </a:r>
          </a:p>
          <a:p>
            <a:r>
              <a:rPr lang="en-GB" dirty="0" smtClean="0"/>
              <a:t>processing capacities, storage capacities,……..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04547" y="3023080"/>
            <a:ext cx="263392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Example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data+meta-data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flow diagram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7807" y="1227710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>
                <a:solidFill>
                  <a:srgbClr val="0033CC"/>
                </a:solidFill>
              </a:rPr>
              <a:t>e.g. 20 </a:t>
            </a:r>
            <a:r>
              <a:rPr lang="en-GB" sz="1600" b="1" dirty="0" err="1">
                <a:solidFill>
                  <a:srgbClr val="0033CC"/>
                </a:solidFill>
              </a:rPr>
              <a:t>Gbit</a:t>
            </a:r>
            <a:r>
              <a:rPr lang="en-GB" sz="1600" b="1" dirty="0">
                <a:solidFill>
                  <a:srgbClr val="0033CC"/>
                </a:solidFill>
              </a:rPr>
              <a:t>/s  </a:t>
            </a:r>
            <a:r>
              <a:rPr lang="en-GB" sz="1600" b="1" dirty="0" smtClean="0">
                <a:solidFill>
                  <a:srgbClr val="0033CC"/>
                </a:solidFill>
              </a:rPr>
              <a:t>Central-Data-Recording       </a:t>
            </a:r>
          </a:p>
          <a:p>
            <a:r>
              <a:rPr lang="en-GB" sz="1600" b="1" dirty="0" smtClean="0">
                <a:solidFill>
                  <a:srgbClr val="0033CC"/>
                </a:solidFill>
              </a:rPr>
              <a:t>Average</a:t>
            </a:r>
            <a:r>
              <a:rPr lang="en-GB" sz="1600" b="1" dirty="0">
                <a:solidFill>
                  <a:srgbClr val="0033CC"/>
                </a:solidFill>
              </a:rPr>
              <a:t>? Sustained ? Peak ? Headroom ? per experiment </a:t>
            </a:r>
            <a:r>
              <a:rPr lang="en-GB" sz="1600" b="1" dirty="0" smtClean="0">
                <a:solidFill>
                  <a:srgbClr val="0033CC"/>
                </a:solidFill>
              </a:rPr>
              <a:t>?</a:t>
            </a:r>
          </a:p>
          <a:p>
            <a:r>
              <a:rPr lang="en-GB" sz="1600" b="1" dirty="0" smtClean="0">
                <a:solidFill>
                  <a:srgbClr val="0033CC"/>
                </a:solidFill>
              </a:rPr>
              <a:t>Concurrent ?  Double </a:t>
            </a:r>
            <a:r>
              <a:rPr lang="en-GB" sz="1600" b="1" dirty="0">
                <a:solidFill>
                  <a:srgbClr val="0033CC"/>
                </a:solidFill>
              </a:rPr>
              <a:t>for backlog ?</a:t>
            </a:r>
          </a:p>
          <a:p>
            <a:r>
              <a:rPr lang="en-GB" sz="1600" b="1" dirty="0">
                <a:solidFill>
                  <a:srgbClr val="0033CC"/>
                </a:solidFill>
              </a:rPr>
              <a:t>There are thresholds /step-functions, lead-time for expansion, </a:t>
            </a:r>
            <a:endParaRPr lang="en-GB" sz="1600" b="1" dirty="0" smtClean="0">
              <a:solidFill>
                <a:srgbClr val="0033CC"/>
              </a:solidFill>
            </a:endParaRPr>
          </a:p>
          <a:p>
            <a:r>
              <a:rPr lang="en-GB" sz="1600" b="1" dirty="0" smtClean="0">
                <a:solidFill>
                  <a:srgbClr val="0033CC"/>
                </a:solidFill>
              </a:rPr>
              <a:t> </a:t>
            </a:r>
            <a:r>
              <a:rPr lang="en-GB" sz="1600" b="1" dirty="0">
                <a:solidFill>
                  <a:srgbClr val="0033CC"/>
                </a:solidFill>
              </a:rPr>
              <a:t>e.g. 2 </a:t>
            </a:r>
            <a:r>
              <a:rPr lang="en-GB" sz="1600" b="1" dirty="0" err="1">
                <a:solidFill>
                  <a:srgbClr val="0033CC"/>
                </a:solidFill>
              </a:rPr>
              <a:t>Gbit</a:t>
            </a:r>
            <a:r>
              <a:rPr lang="en-GB" sz="1600" b="1" dirty="0">
                <a:solidFill>
                  <a:srgbClr val="0033CC"/>
                </a:solidFill>
              </a:rPr>
              <a:t> is ‘background’ activity</a:t>
            </a:r>
          </a:p>
          <a:p>
            <a:r>
              <a:rPr lang="en-GB" sz="1600" b="1" dirty="0">
                <a:solidFill>
                  <a:srgbClr val="0033CC"/>
                </a:solidFill>
              </a:rPr>
              <a:t>20 </a:t>
            </a:r>
            <a:r>
              <a:rPr lang="en-GB" sz="1600" b="1" dirty="0" err="1">
                <a:solidFill>
                  <a:srgbClr val="0033CC"/>
                </a:solidFill>
              </a:rPr>
              <a:t>Gbit</a:t>
            </a:r>
            <a:r>
              <a:rPr lang="en-GB" sz="1600" b="1" dirty="0">
                <a:solidFill>
                  <a:srgbClr val="0033CC"/>
                </a:solidFill>
              </a:rPr>
              <a:t> requires dedicated fibre layout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1836" y="5822345"/>
            <a:ext cx="5869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Considerations: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Online+offline</a:t>
            </a:r>
            <a:r>
              <a:rPr lang="en-GB" dirty="0" smtClean="0">
                <a:solidFill>
                  <a:srgbClr val="FF0000"/>
                </a:solidFill>
              </a:rPr>
              <a:t>, ‘holistic’ view,  TCO,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Choices and consequences, software and hardware interplay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7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" y="462579"/>
            <a:ext cx="120091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Tentative next steps: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User and experiment registration at CERN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Appointing a computing coordinator, IT contact person from the experiment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Integration into IT infrastructure (support chain, day-to-day problems reporting line, monthly Experiment-IT meeting, etc.)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Prepare a first 2-3 page computing model layout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Prepare based on the computing model a 2-3 page resource and cost model for the next 3 </a:t>
            </a:r>
            <a:r>
              <a:rPr lang="en-GB" dirty="0" smtClean="0"/>
              <a:t>years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Start to build-up the resources and infrastructure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600" dirty="0" smtClean="0"/>
              <a:t>High </a:t>
            </a:r>
            <a:r>
              <a:rPr lang="en-GB" sz="1600" dirty="0" smtClean="0"/>
              <a:t>level IT contact is Bernd Panzer-Steindel (</a:t>
            </a:r>
            <a:r>
              <a:rPr lang="en-GB" sz="1600" dirty="0" smtClean="0">
                <a:hlinkClick r:id="rId2"/>
              </a:rPr>
              <a:t>panzer@mail.cern.ch</a:t>
            </a:r>
            <a:r>
              <a:rPr lang="en-GB" sz="1600" dirty="0" smtClean="0"/>
              <a:t>)</a:t>
            </a:r>
          </a:p>
          <a:p>
            <a:r>
              <a:rPr lang="en-GB" sz="1600" dirty="0" smtClean="0"/>
              <a:t>Consultancy, architecture, resources and cost</a:t>
            </a:r>
            <a:endParaRPr lang="en-GB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 Feb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Bernd Panzer-Steindel, CTO, CERN IT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8E11-F79C-4D9A-9395-FF00059F4C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7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WLCG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754</Words>
  <Application>Microsoft Office PowerPoint</Application>
  <PresentationFormat>Widescreen</PresentationFormat>
  <Paragraphs>143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Office Theme</vt:lpstr>
      <vt:lpstr>6_WLCG-new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Bernd Panzer-Steindel</dc:creator>
  <cp:lastModifiedBy>Bernd Panzer-Steindel</cp:lastModifiedBy>
  <cp:revision>32</cp:revision>
  <dcterms:created xsi:type="dcterms:W3CDTF">2016-02-22T15:46:22Z</dcterms:created>
  <dcterms:modified xsi:type="dcterms:W3CDTF">2016-02-26T07:07:23Z</dcterms:modified>
</cp:coreProperties>
</file>