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56" r:id="rId3"/>
    <p:sldId id="296" r:id="rId4"/>
    <p:sldId id="295"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4" autoAdjust="0"/>
    <p:restoredTop sz="94660"/>
  </p:normalViewPr>
  <p:slideViewPr>
    <p:cSldViewPr>
      <p:cViewPr>
        <p:scale>
          <a:sx n="80" d="100"/>
          <a:sy n="80" d="100"/>
        </p:scale>
        <p:origin x="-10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7D1535-2912-41E7-B60E-DC34D0100EAE}" type="datetimeFigureOut">
              <a:rPr lang="en-US" smtClean="0"/>
              <a:t>2/26/2016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DAA47-40F2-46D5-A177-B3EFE52D155B}" type="slidenum">
              <a:rPr lang="en-US" smtClean="0"/>
              <a:t>‹N°›</a:t>
            </a:fld>
            <a:endParaRPr lang="en-US"/>
          </a:p>
        </p:txBody>
      </p:sp>
    </p:spTree>
    <p:extLst>
      <p:ext uri="{BB962C8B-B14F-4D97-AF65-F5344CB8AC3E}">
        <p14:creationId xmlns:p14="http://schemas.microsoft.com/office/powerpoint/2010/main" val="12659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89F69D7F-EE54-4393-AB18-EF15C584C7CF}" type="datetime1">
              <a:rPr lang="fr-FR" smtClean="0">
                <a:solidFill>
                  <a:prstClr val="black">
                    <a:tint val="75000"/>
                  </a:prstClr>
                </a:solidFill>
              </a:rPr>
              <a:pPr/>
              <a:t>26/02/2016</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631804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2B3BE1B1-5182-4CC4-994D-C522A376A550}" type="datetime1">
              <a:rPr lang="fr-FR" smtClean="0">
                <a:solidFill>
                  <a:prstClr val="black">
                    <a:tint val="75000"/>
                  </a:prstClr>
                </a:solidFill>
              </a:rPr>
              <a:pPr/>
              <a:t>26/02/2016</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895196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25F19D4-8DB9-4918-B682-C636E0BC6300}" type="datetime1">
              <a:rPr lang="fr-FR" smtClean="0">
                <a:solidFill>
                  <a:prstClr val="black">
                    <a:tint val="75000"/>
                  </a:prstClr>
                </a:solidFill>
              </a:rPr>
              <a:pPr/>
              <a:t>26/02/2016</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7683655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5657512A-6384-42DE-9EBA-78485666E0ED}" type="datetime1">
              <a:rPr lang="fr-FR" smtClean="0">
                <a:solidFill>
                  <a:prstClr val="black">
                    <a:tint val="75000"/>
                  </a:prstClr>
                </a:solidFill>
              </a:rPr>
              <a:pPr/>
              <a:t>26/02/2016</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161840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C9942D8-8A8C-4FAB-A155-506F2790C8D0}" type="datetime1">
              <a:rPr lang="fr-FR" smtClean="0">
                <a:solidFill>
                  <a:prstClr val="black">
                    <a:tint val="75000"/>
                  </a:prstClr>
                </a:solidFill>
              </a:rPr>
              <a:pPr/>
              <a:t>26/02/2016</a:t>
            </a:fld>
            <a:endParaRPr lang="fr-BE">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fr-BE">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3635646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8A2C5F1A-ECE4-41D2-8132-E0580F774DDC}" type="datetime1">
              <a:rPr lang="fr-FR" smtClean="0">
                <a:solidFill>
                  <a:prstClr val="black">
                    <a:tint val="75000"/>
                  </a:prstClr>
                </a:solidFill>
              </a:rPr>
              <a:pPr/>
              <a:t>26/02/2016</a:t>
            </a:fld>
            <a:endParaRPr lang="fr-BE">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fr-BE">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633768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B308D5-D149-406E-8B0A-E17166249998}" type="datetime1">
              <a:rPr lang="fr-FR" smtClean="0">
                <a:solidFill>
                  <a:prstClr val="black">
                    <a:tint val="75000"/>
                  </a:prstClr>
                </a:solidFill>
              </a:rPr>
              <a:pPr/>
              <a:t>26/02/2016</a:t>
            </a:fld>
            <a:endParaRPr lang="fr-BE">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fr-BE">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786349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F21EE2-2A96-41B3-BEDB-092D7DA0B156}" type="datetime1">
              <a:rPr lang="fr-FR" smtClean="0">
                <a:solidFill>
                  <a:prstClr val="black">
                    <a:tint val="75000"/>
                  </a:prstClr>
                </a:solidFill>
              </a:rPr>
              <a:pPr/>
              <a:t>26/02/2016</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306627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3591B34-4B3E-4989-9F07-6615E7FC0744}" type="datetime1">
              <a:rPr lang="fr-FR" smtClean="0">
                <a:solidFill>
                  <a:prstClr val="black">
                    <a:tint val="75000"/>
                  </a:prstClr>
                </a:solidFill>
              </a:rPr>
              <a:pPr/>
              <a:t>26/02/2016</a:t>
            </a:fld>
            <a:endParaRPr lang="fr-BE">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fr-BE">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655789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2C68DF0B-8A30-4704-8FB6-942DAB42087E}" type="datetime1">
              <a:rPr lang="fr-FR" smtClean="0">
                <a:solidFill>
                  <a:prstClr val="black">
                    <a:tint val="75000"/>
                  </a:prstClr>
                </a:solidFill>
              </a:rPr>
              <a:pPr/>
              <a:t>26/02/2016</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24632452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723CD28-D33E-43D3-9FAE-CE3737BEDAC1}" type="datetime1">
              <a:rPr lang="fr-FR" smtClean="0">
                <a:solidFill>
                  <a:prstClr val="black">
                    <a:tint val="75000"/>
                  </a:prstClr>
                </a:solidFill>
              </a:rPr>
              <a:pPr/>
              <a:t>26/02/2016</a:t>
            </a:fld>
            <a:endParaRPr lang="fr-BE">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fr-BE">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720617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26/02/2016</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26/02/2016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26/02/2016</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26/02/2016</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26/02/2016</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26/02/2016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26/02/2016</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26/02/2016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63848-EA34-4DBD-8AD7-C86FC4130DE6}" type="datetime1">
              <a:rPr lang="fr-FR" smtClean="0">
                <a:solidFill>
                  <a:prstClr val="black">
                    <a:tint val="75000"/>
                  </a:prstClr>
                </a:solidFill>
              </a:rPr>
              <a:pPr/>
              <a:t>26/02/2016</a:t>
            </a:fld>
            <a:endParaRPr lang="fr-BE">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solidFill>
                  <a:prstClr val="black">
                    <a:tint val="75000"/>
                  </a:prstClr>
                </a:solidFill>
              </a:rPr>
              <a:pPr/>
              <a:t>‹N°›</a:t>
            </a:fld>
            <a:endParaRPr lang="fr-BE">
              <a:solidFill>
                <a:prstClr val="black">
                  <a:tint val="75000"/>
                </a:prstClr>
              </a:solidFill>
            </a:endParaRPr>
          </a:p>
        </p:txBody>
      </p:sp>
    </p:spTree>
    <p:extLst>
      <p:ext uri="{BB962C8B-B14F-4D97-AF65-F5344CB8AC3E}">
        <p14:creationId xmlns:p14="http://schemas.microsoft.com/office/powerpoint/2010/main" val="1794452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476672"/>
            <a:ext cx="3483967" cy="2246769"/>
          </a:xfrm>
          <a:prstGeom prst="rect">
            <a:avLst/>
          </a:prstGeom>
          <a:noFill/>
        </p:spPr>
        <p:txBody>
          <a:bodyPr wrap="none" rtlCol="0">
            <a:spAutoFit/>
          </a:bodyPr>
          <a:lstStyle/>
          <a:p>
            <a:r>
              <a:rPr lang="fr-FR" sz="2800" dirty="0" smtClean="0"/>
              <a:t>Discussion slides </a:t>
            </a:r>
          </a:p>
          <a:p>
            <a:endParaRPr lang="fr-FR" sz="2800" dirty="0"/>
          </a:p>
          <a:p>
            <a:r>
              <a:rPr lang="fr-FR" sz="2800" dirty="0" smtClean="0"/>
              <a:t>Dual-Phase </a:t>
            </a:r>
            <a:r>
              <a:rPr lang="fr-FR" sz="2800" dirty="0" err="1" smtClean="0"/>
              <a:t>ProtoDune</a:t>
            </a:r>
            <a:endParaRPr lang="fr-FR" sz="2800" dirty="0" smtClean="0"/>
          </a:p>
          <a:p>
            <a:endParaRPr lang="fr-FR" sz="2800" dirty="0"/>
          </a:p>
          <a:p>
            <a:r>
              <a:rPr lang="fr-FR" sz="2800" dirty="0" smtClean="0"/>
              <a:t>26/2/2016</a:t>
            </a:r>
            <a:endParaRPr lang="en-US" sz="2800" dirty="0"/>
          </a:p>
        </p:txBody>
      </p:sp>
    </p:spTree>
    <p:extLst>
      <p:ext uri="{BB962C8B-B14F-4D97-AF65-F5344CB8AC3E}">
        <p14:creationId xmlns:p14="http://schemas.microsoft.com/office/powerpoint/2010/main" val="1707488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496" y="44624"/>
            <a:ext cx="9108504" cy="6463308"/>
          </a:xfrm>
          <a:prstGeom prst="rect">
            <a:avLst/>
          </a:prstGeom>
          <a:noFill/>
        </p:spPr>
        <p:txBody>
          <a:bodyPr wrap="square" rtlCol="0">
            <a:spAutoFit/>
          </a:bodyPr>
          <a:lstStyle/>
          <a:p>
            <a:r>
              <a:rPr lang="en-US" dirty="0" smtClean="0"/>
              <a:t>Offline </a:t>
            </a:r>
            <a:r>
              <a:rPr lang="en-US" dirty="0" smtClean="0"/>
              <a:t>(downstream the online computing farm) and </a:t>
            </a:r>
            <a:r>
              <a:rPr lang="en-US" dirty="0" smtClean="0"/>
              <a:t>computing model:</a:t>
            </a:r>
          </a:p>
          <a:p>
            <a:endParaRPr lang="en-US" dirty="0" smtClean="0"/>
          </a:p>
          <a:p>
            <a:pPr marL="285750" indent="-285750">
              <a:buFont typeface="Wingdings" panose="05000000000000000000" pitchFamily="2" charset="2"/>
              <a:buChar char="Ø"/>
            </a:pPr>
            <a:r>
              <a:rPr lang="en-US" dirty="0" smtClean="0"/>
              <a:t>MC production and code management actually centralized at CCIN2P3 in Lyon</a:t>
            </a:r>
          </a:p>
          <a:p>
            <a:pPr marL="285750" indent="-285750">
              <a:buFont typeface="Wingdings" panose="05000000000000000000" pitchFamily="2" charset="2"/>
              <a:buChar char="Ø"/>
            </a:pPr>
            <a:r>
              <a:rPr lang="en-US" dirty="0" smtClean="0"/>
              <a:t>Massive MC production expected at CCIN2P3 and possible other centers</a:t>
            </a:r>
          </a:p>
          <a:p>
            <a:endParaRPr lang="en-US" dirty="0" smtClean="0"/>
          </a:p>
          <a:p>
            <a:pPr marL="285750" indent="-285750">
              <a:buFont typeface="Wingdings" panose="05000000000000000000" pitchFamily="2" charset="2"/>
              <a:buChar char="Ø"/>
            </a:pPr>
            <a:r>
              <a:rPr lang="en-US" dirty="0" smtClean="0"/>
              <a:t>6x6x6 data production at CERN and </a:t>
            </a:r>
            <a:r>
              <a:rPr lang="en-US" dirty="0" err="1" smtClean="0"/>
              <a:t>Fermilab</a:t>
            </a:r>
            <a:endParaRPr lang="en-US" dirty="0" smtClean="0"/>
          </a:p>
          <a:p>
            <a:endParaRPr lang="en-US" dirty="0" smtClean="0"/>
          </a:p>
          <a:p>
            <a:pPr marL="285750" indent="-285750">
              <a:buFont typeface="Wingdings" panose="05000000000000000000" pitchFamily="2" charset="2"/>
              <a:buChar char="Ø"/>
            </a:pPr>
            <a:r>
              <a:rPr lang="en-US" dirty="0" smtClean="0"/>
              <a:t>Software based on QSCAN (simulation/reconstruction); fast execution and easily adaptable for detector performance analysis, online monitoring and analysis :</a:t>
            </a:r>
          </a:p>
          <a:p>
            <a:endParaRPr lang="en-US" dirty="0" smtClean="0"/>
          </a:p>
          <a:p>
            <a:r>
              <a:rPr lang="en-US" dirty="0" smtClean="0"/>
              <a:t>Framework dealing with all the aspects of the detector simulation and reconstruction  going from:  geometry description, interface to MC transport codes like Geant3 and 4 via VMC, events generators like Genie, detector response and electronics simulation for both single and dual-phase, simulated and real events reconstruction and event display.  Interface to the raw and simulated data formats for various detector setups going from several R&amp;D prototypes to WA105 3x1x1 and 6x6x6 and the 20 and 50 </a:t>
            </a:r>
            <a:r>
              <a:rPr lang="en-US" dirty="0" err="1" smtClean="0"/>
              <a:t>kton</a:t>
            </a:r>
            <a:r>
              <a:rPr lang="en-US" dirty="0" smtClean="0"/>
              <a:t> detectors considered in the LAGUNA-LBNO design study. Allowing to understand the performance of the detectors under construction like the 3x1X1 and 6x6x6  by also comparing  to the result obtained in the last 10 years with different prototypes.</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3x1x1 simulation analysis and monitoring with QSCAN (September 2016)</a:t>
            </a:r>
          </a:p>
          <a:p>
            <a:pPr marL="285750" indent="-285750">
              <a:buFont typeface="Wingdings" panose="05000000000000000000" pitchFamily="2" charset="2"/>
              <a:buChar char="Ø"/>
            </a:pPr>
            <a:r>
              <a:rPr lang="en-US" dirty="0" smtClean="0"/>
              <a:t>Developing QSCAN for 6x6x6;  needed for detector optimization  analysis and online analysis/monitoring</a:t>
            </a:r>
          </a:p>
        </p:txBody>
      </p:sp>
    </p:spTree>
    <p:extLst>
      <p:ext uri="{BB962C8B-B14F-4D97-AF65-F5344CB8AC3E}">
        <p14:creationId xmlns:p14="http://schemas.microsoft.com/office/powerpoint/2010/main" val="3228493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708670"/>
            <a:ext cx="7410450" cy="2000250"/>
          </a:xfrm>
          <a:prstGeom prst="rect">
            <a:avLst/>
          </a:prstGeom>
          <a:noFill/>
          <a:ln w="9525">
            <a:solidFill>
              <a:srgbClr val="C00000"/>
            </a:solidFill>
            <a:miter lim="800000"/>
            <a:headEnd/>
            <a:tailEnd/>
          </a:ln>
          <a:extLst>
            <a:ext uri="{909E8E84-426E-40DD-AFC4-6F175D3DCCD1}">
              <a14:hiddenFill xmlns:a14="http://schemas.microsoft.com/office/drawing/2010/main">
                <a:solidFill>
                  <a:schemeClr val="accent1"/>
                </a:solidFill>
              </a14:hiddenFill>
            </a:ext>
          </a:extLst>
        </p:spPr>
      </p:pic>
      <p:sp>
        <p:nvSpPr>
          <p:cNvPr id="4" name="Rectangle 3"/>
          <p:cNvSpPr/>
          <p:nvPr/>
        </p:nvSpPr>
        <p:spPr>
          <a:xfrm>
            <a:off x="323528" y="2780928"/>
            <a:ext cx="8352928" cy="3785652"/>
          </a:xfrm>
          <a:prstGeom prst="rect">
            <a:avLst/>
          </a:prstGeom>
        </p:spPr>
        <p:txBody>
          <a:bodyPr wrap="square">
            <a:spAutoFit/>
          </a:bodyPr>
          <a:lstStyle/>
          <a:p>
            <a:pPr marL="285750" indent="-285750">
              <a:buClr>
                <a:srgbClr val="C00000"/>
              </a:buClr>
              <a:buFont typeface="Wingdings" panose="05000000000000000000" pitchFamily="2" charset="2"/>
              <a:buChar char="§"/>
            </a:pPr>
            <a:r>
              <a:rPr lang="en-US" sz="1600" dirty="0" smtClean="0">
                <a:solidFill>
                  <a:prstClr val="black"/>
                </a:solidFill>
                <a:latin typeface="Arial" panose="020B0604020202020204" pitchFamily="34" charset="0"/>
                <a:cs typeface="Arial" panose="020B0604020202020204" pitchFamily="34" charset="0"/>
              </a:rPr>
              <a:t>WA105 TDR: 175 M triggers, to be refined once the beam simulation will be available</a:t>
            </a:r>
          </a:p>
          <a:p>
            <a:pPr marL="285750" indent="-285750">
              <a:buClr>
                <a:srgbClr val="C00000"/>
              </a:buClr>
              <a:buFont typeface="Wingdings" panose="05000000000000000000" pitchFamily="2" charset="2"/>
              <a:buChar char="§"/>
            </a:pPr>
            <a:endParaRPr lang="en-US" sz="1600" dirty="0" smtClean="0">
              <a:solidFill>
                <a:prstClr val="black"/>
              </a:solidFill>
              <a:latin typeface="Arial" panose="020B0604020202020204" pitchFamily="34" charset="0"/>
              <a:cs typeface="Arial" panose="020B0604020202020204" pitchFamily="34" charset="0"/>
            </a:endParaRPr>
          </a:p>
          <a:p>
            <a:pPr marL="285750" indent="-285750">
              <a:buClr>
                <a:srgbClr val="C00000"/>
              </a:buClr>
              <a:buFont typeface="Wingdings" panose="05000000000000000000" pitchFamily="2" charset="2"/>
              <a:buChar char="§"/>
            </a:pPr>
            <a:r>
              <a:rPr lang="en-US" sz="1600" dirty="0" smtClean="0">
                <a:solidFill>
                  <a:prstClr val="black"/>
                </a:solidFill>
                <a:latin typeface="Arial" panose="020B0604020202020204" pitchFamily="34" charset="0"/>
                <a:cs typeface="Arial" panose="020B0604020202020204" pitchFamily="34" charset="0"/>
              </a:rPr>
              <a:t>If totally stored in non-zero-skipped, lossless compression format </a:t>
            </a:r>
          </a:p>
          <a:p>
            <a:pPr>
              <a:buClr>
                <a:srgbClr val="C00000"/>
              </a:buClr>
            </a:pPr>
            <a:r>
              <a:rPr lang="en-US" sz="1600" dirty="0" smtClean="0">
                <a:solidFill>
                  <a:prstClr val="black"/>
                </a:solidFill>
                <a:latin typeface="Arial" panose="020B0604020202020204" pitchFamily="34" charset="0"/>
                <a:cs typeface="Arial" panose="020B0604020202020204" pitchFamily="34" charset="0"/>
              </a:rPr>
              <a:t>       (assuming Huffman, factor 10 compression: 15MB/event) </a:t>
            </a:r>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2.4 PB </a:t>
            </a:r>
          </a:p>
          <a:p>
            <a:pPr marL="285750" indent="-285750">
              <a:buFont typeface="Wingdings"/>
              <a:buChar char="à"/>
            </a:pPr>
            <a:endPar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600" i="1" dirty="0" smtClean="0">
                <a:solidFill>
                  <a:prstClr val="black"/>
                </a:solidFill>
                <a:latin typeface="Arial" panose="020B0604020202020204" pitchFamily="34" charset="0"/>
                <a:cs typeface="Arial" panose="020B0604020202020204" pitchFamily="34" charset="0"/>
                <a:sym typeface="Wingdings" panose="05000000000000000000" pitchFamily="2" charset="2"/>
              </a:rPr>
              <a:t>(+ </a:t>
            </a:r>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cosmic runs and technical tests)</a:t>
            </a:r>
          </a:p>
          <a:p>
            <a:endPar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Following discussions we had with the IT people at CERN this total data volume of 2.4 PB does not present any technical problem on the CERN and </a:t>
            </a:r>
            <a:r>
              <a:rPr lang="en-US" sz="16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Fermilab</a:t>
            </a:r>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storage facilities scale</a:t>
            </a:r>
          </a:p>
          <a:p>
            <a:endPar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285750" indent="-285750">
              <a:buClr>
                <a:srgbClr val="C00000"/>
              </a:buClr>
              <a:buFont typeface="Wingdings" panose="05000000000000000000" pitchFamily="2" charset="2"/>
              <a:buChar char="§"/>
            </a:pPr>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Requested link from online-storage to CERN computing division at 20 </a:t>
            </a:r>
            <a:r>
              <a:rPr lang="en-US" sz="1600" dirty="0" err="1" smtClean="0">
                <a:solidFill>
                  <a:prstClr val="black"/>
                </a:solidFill>
                <a:latin typeface="Arial" panose="020B0604020202020204" pitchFamily="34" charset="0"/>
                <a:cs typeface="Arial" panose="020B0604020202020204" pitchFamily="34" charset="0"/>
                <a:sym typeface="Wingdings" panose="05000000000000000000" pitchFamily="2" charset="2"/>
              </a:rPr>
              <a:t>Gbps</a:t>
            </a:r>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 compatible with 100 Hz non-zero-skipped, Huffman compressed (factor 10) data flow</a:t>
            </a:r>
          </a:p>
          <a:p>
            <a:pPr marL="285750" indent="-285750">
              <a:buClr>
                <a:srgbClr val="C00000"/>
              </a:buClr>
              <a:buFont typeface="Wingdings" panose="05000000000000000000" pitchFamily="2" charset="2"/>
              <a:buChar char="§"/>
            </a:pPr>
            <a:endPar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endParaRPr>
          </a:p>
          <a:p>
            <a:pPr marL="285750" indent="-285750">
              <a:buClr>
                <a:srgbClr val="C00000"/>
              </a:buClr>
              <a:buFont typeface="Wingdings" panose="05000000000000000000" pitchFamily="2" charset="2"/>
              <a:buChar char="§"/>
            </a:pPr>
            <a:r>
              <a:rPr lang="en-US" sz="1600" dirty="0" smtClean="0">
                <a:solidFill>
                  <a:prstClr val="black"/>
                </a:solidFill>
                <a:latin typeface="Arial" panose="020B0604020202020204" pitchFamily="34" charset="0"/>
                <a:cs typeface="Arial" panose="020B0604020202020204" pitchFamily="34" charset="0"/>
                <a:sym typeface="Wingdings" panose="05000000000000000000" pitchFamily="2" charset="2"/>
              </a:rPr>
              <a:t>Existing fast link between CERN and FNAL</a:t>
            </a:r>
          </a:p>
          <a:p>
            <a:endParaRPr lang="en-US" sz="1600" dirty="0">
              <a:solidFill>
                <a:prstClr val="black"/>
              </a:solidFill>
              <a:latin typeface="Arial" panose="020B0604020202020204" pitchFamily="34" charset="0"/>
              <a:cs typeface="Arial" panose="020B0604020202020204" pitchFamily="34" charset="0"/>
            </a:endParaRPr>
          </a:p>
        </p:txBody>
      </p:sp>
      <p:sp>
        <p:nvSpPr>
          <p:cNvPr id="5" name="ZoneTexte 4"/>
          <p:cNvSpPr txBox="1"/>
          <p:nvPr/>
        </p:nvSpPr>
        <p:spPr>
          <a:xfrm>
            <a:off x="323528" y="260648"/>
            <a:ext cx="7920880" cy="369332"/>
          </a:xfrm>
          <a:prstGeom prst="rect">
            <a:avLst/>
          </a:prstGeom>
          <a:noFill/>
        </p:spPr>
        <p:txBody>
          <a:bodyPr wrap="square" rtlCol="0">
            <a:spAutoFit/>
          </a:bodyPr>
          <a:lstStyle/>
          <a:p>
            <a:pPr algn="ctr"/>
            <a:r>
              <a:rPr lang="en-US" dirty="0" smtClean="0">
                <a:solidFill>
                  <a:srgbClr val="C00000"/>
                </a:solidFill>
                <a:latin typeface="Arial" panose="020B0604020202020204" pitchFamily="34" charset="0"/>
                <a:cs typeface="Arial" panose="020B0604020202020204" pitchFamily="34" charset="0"/>
              </a:rPr>
              <a:t>Total data volume </a:t>
            </a:r>
            <a:endParaRPr lang="en-US" dirty="0">
              <a:solidFill>
                <a:srgbClr val="C00000"/>
              </a:solidFill>
              <a:latin typeface="Arial" panose="020B0604020202020204" pitchFamily="34" charset="0"/>
              <a:cs typeface="Arial" panose="020B060402020202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3248339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195</Words>
  <Application>Microsoft Office PowerPoint</Application>
  <PresentationFormat>Affichage à l'écran (4:3)</PresentationFormat>
  <Paragraphs>32</Paragraphs>
  <Slides>3</Slides>
  <Notes>0</Notes>
  <HiddenSlides>0</HiddenSlides>
  <MMClips>0</MMClips>
  <ScaleCrop>false</ScaleCrop>
  <HeadingPairs>
    <vt:vector size="4" baseType="variant">
      <vt:variant>
        <vt:lpstr>Thème</vt:lpstr>
      </vt:variant>
      <vt:variant>
        <vt:i4>2</vt:i4>
      </vt:variant>
      <vt:variant>
        <vt:lpstr>Titres des diapositives</vt:lpstr>
      </vt:variant>
      <vt:variant>
        <vt:i4>3</vt:i4>
      </vt:variant>
    </vt:vector>
  </HeadingPairs>
  <TitlesOfParts>
    <vt:vector size="5" baseType="lpstr">
      <vt:lpstr>Thème Office</vt:lpstr>
      <vt:lpstr>1_Thème Office</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Dario Autiero</dc:creator>
  <cp:lastModifiedBy>Dario Autiero</cp:lastModifiedBy>
  <cp:revision>50</cp:revision>
  <dcterms:created xsi:type="dcterms:W3CDTF">2016-02-21T07:09:15Z</dcterms:created>
  <dcterms:modified xsi:type="dcterms:W3CDTF">2016-02-26T06:29:45Z</dcterms:modified>
</cp:coreProperties>
</file>