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35" r:id="rId4"/>
  </p:sldMasterIdLst>
  <p:notesMasterIdLst>
    <p:notesMasterId r:id="rId23"/>
  </p:notesMasterIdLst>
  <p:handoutMasterIdLst>
    <p:handoutMasterId r:id="rId24"/>
  </p:handoutMasterIdLst>
  <p:sldIdLst>
    <p:sldId id="261" r:id="rId5"/>
    <p:sldId id="262" r:id="rId6"/>
    <p:sldId id="272" r:id="rId7"/>
    <p:sldId id="280" r:id="rId8"/>
    <p:sldId id="279" r:id="rId9"/>
    <p:sldId id="273" r:id="rId10"/>
    <p:sldId id="274" r:id="rId11"/>
    <p:sldId id="275" r:id="rId12"/>
    <p:sldId id="284" r:id="rId13"/>
    <p:sldId id="285" r:id="rId14"/>
    <p:sldId id="276" r:id="rId15"/>
    <p:sldId id="277" r:id="rId16"/>
    <p:sldId id="281" r:id="rId17"/>
    <p:sldId id="286" r:id="rId18"/>
    <p:sldId id="282" r:id="rId19"/>
    <p:sldId id="283" r:id="rId20"/>
    <p:sldId id="278" r:id="rId21"/>
    <p:sldId id="287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81">
          <p15:clr>
            <a:srgbClr val="A4A3A4"/>
          </p15:clr>
        </p15:guide>
        <p15:guide id="2" pos="1359">
          <p15:clr>
            <a:srgbClr val="A4A3A4"/>
          </p15:clr>
        </p15:guide>
        <p15:guide id="3" pos="3843">
          <p15:clr>
            <a:srgbClr val="A4A3A4"/>
          </p15:clr>
        </p15:guide>
        <p15:guide id="4" pos="198">
          <p15:clr>
            <a:srgbClr val="A4A3A4"/>
          </p15:clr>
        </p15:guide>
        <p15:guide id="5" pos="558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orient="horz" pos="1882">
          <p15:clr>
            <a:srgbClr val="A4A3A4"/>
          </p15:clr>
        </p15:guide>
        <p15:guide id="3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95339" autoAdjust="0"/>
  </p:normalViewPr>
  <p:slideViewPr>
    <p:cSldViewPr snapToGrid="0" showGuides="1">
      <p:cViewPr varScale="1">
        <p:scale>
          <a:sx n="135" d="100"/>
          <a:sy n="135" d="100"/>
        </p:scale>
        <p:origin x="-960" y="-90"/>
      </p:cViewPr>
      <p:guideLst>
        <p:guide orient="horz" pos="4181"/>
        <p:guide pos="1359"/>
        <p:guide pos="3843"/>
        <p:guide pos="198"/>
        <p:guide pos="5584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75" d="100"/>
          <a:sy n="75" d="100"/>
        </p:scale>
        <p:origin x="-792" y="-48"/>
      </p:cViewPr>
      <p:guideLst>
        <p:guide orient="horz" pos="2928"/>
        <p:guide orient="horz" pos="188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1A6FC-215E-440C-85C1-7C5D8113132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vvvvv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C4BCF-1057-4162-BB32-3C91D6411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8069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62069-76AF-42C7-A5A2-4F411E37AD85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vvvvv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BAA5A-EBA8-43FC-A55E-47642B82A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1691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BAA5A-EBA8-43FC-A55E-47642B82A5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80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BAA5A-EBA8-43FC-A55E-47642B82A5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80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BAA5A-EBA8-43FC-A55E-47642B82A5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80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BAA5A-EBA8-43FC-A55E-47642B82A5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80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BAA5A-EBA8-43FC-A55E-47642B82A5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80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BAA5A-EBA8-43FC-A55E-47642B82A5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80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BAA5A-EBA8-43FC-A55E-47642B82A59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80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BAA5A-EBA8-43FC-A55E-47642B82A59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6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BAA5A-EBA8-43FC-A55E-47642B82A5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80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BAA5A-EBA8-43FC-A55E-47642B82A5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80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BAA5A-EBA8-43FC-A55E-47642B82A5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80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BAA5A-EBA8-43FC-A55E-47642B82A5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80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BAA5A-EBA8-43FC-A55E-47642B82A5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80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BAA5A-EBA8-43FC-A55E-47642B82A5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80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BAA5A-EBA8-43FC-A55E-47642B82A5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80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BAA5A-EBA8-43FC-A55E-47642B82A5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80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10" name="Freeform 5"/>
          <p:cNvSpPr>
            <a:spLocks/>
          </p:cNvSpPr>
          <p:nvPr userDrawn="1"/>
        </p:nvSpPr>
        <p:spPr bwMode="auto">
          <a:xfrm>
            <a:off x="5679806" y="0"/>
            <a:ext cx="3464194" cy="6861871"/>
          </a:xfrm>
          <a:custGeom>
            <a:avLst/>
            <a:gdLst>
              <a:gd name="T0" fmla="*/ 149 w 1094"/>
              <a:gd name="T1" fmla="*/ 2166 h 2166"/>
              <a:gd name="T2" fmla="*/ 1094 w 1094"/>
              <a:gd name="T3" fmla="*/ 2166 h 2166"/>
              <a:gd name="T4" fmla="*/ 1094 w 1094"/>
              <a:gd name="T5" fmla="*/ 0 h 2166"/>
              <a:gd name="T6" fmla="*/ 0 w 1094"/>
              <a:gd name="T7" fmla="*/ 0 h 2166"/>
              <a:gd name="T8" fmla="*/ 149 w 1094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2166">
                <a:moveTo>
                  <a:pt x="149" y="2166"/>
                </a:moveTo>
                <a:cubicBezTo>
                  <a:pt x="1094" y="2166"/>
                  <a:pt x="1094" y="2166"/>
                  <a:pt x="1094" y="2166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49" y="2166"/>
                </a:cubicBezTo>
                <a:close/>
              </a:path>
            </a:pathLst>
          </a:custGeom>
          <a:solidFill>
            <a:srgbClr val="027A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5377263" y="0"/>
            <a:ext cx="1272781" cy="6861871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7" y="767"/>
                  <a:pt x="221" y="2166"/>
                </a:cubicBezTo>
                <a:close/>
              </a:path>
            </a:pathLst>
          </a:cu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 rot="16200000">
            <a:off x="3800344" y="1503009"/>
            <a:ext cx="6858002" cy="38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01168" y="235945"/>
            <a:ext cx="4160172" cy="877163"/>
          </a:xfrm>
        </p:spPr>
        <p:txBody>
          <a:bodyPr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0116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211134" y="631304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8" r="11360" b="9696"/>
          <a:stretch/>
        </p:blipFill>
        <p:spPr>
          <a:xfrm>
            <a:off x="6180667" y="65"/>
            <a:ext cx="2953546" cy="6192917"/>
          </a:xfrm>
          <a:prstGeom prst="rect">
            <a:avLst/>
          </a:prstGeom>
        </p:spPr>
      </p:pic>
      <p:pic>
        <p:nvPicPr>
          <p:cNvPr id="31" name="Picture 11" descr="C:\Users\xnv\Desktop\png\SNS_colo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31" y="6335096"/>
            <a:ext cx="192274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 userDrawn="1"/>
        </p:nvGrpSpPr>
        <p:grpSpPr>
          <a:xfrm>
            <a:off x="4923919" y="811969"/>
            <a:ext cx="3554836" cy="3571085"/>
            <a:chOff x="7021286" y="1266091"/>
            <a:chExt cx="3554836" cy="3571085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286" y="1266091"/>
              <a:ext cx="2152274" cy="2152275"/>
            </a:xfrm>
            <a:prstGeom prst="ellipse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6850"/>
              </a:stretch>
            </a:blipFill>
            <a:ln w="76200">
              <a:solidFill>
                <a:schemeClr val="accent2">
                  <a:alpha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  <a:extLst/>
          </p:spPr>
        </p:pic>
        <p:pic>
          <p:nvPicPr>
            <p:cNvPr id="24" name="Picture 23" descr="DifScat_better vibe.jpg.jpeg"/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07620" y="1856187"/>
              <a:ext cx="1868502" cy="1868502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chemeClr val="accent2"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5280" y="3172968"/>
              <a:ext cx="1664208" cy="1664208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chemeClr val="accent2"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</p:pic>
      </p:grpSp>
    </p:spTree>
    <p:extLst>
      <p:ext uri="{BB962C8B-B14F-4D97-AF65-F5344CB8AC3E}">
        <p14:creationId xmlns:p14="http://schemas.microsoft.com/office/powerpoint/2010/main" val="185714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8474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508760"/>
            <a:ext cx="8642640" cy="419541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698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415" y="1402417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415" y="2227999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3492" y="1402417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3492" y="2227999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7" name="Freeform 13"/>
          <p:cNvSpPr>
            <a:spLocks/>
          </p:cNvSpPr>
          <p:nvPr userDrawn="1"/>
        </p:nvSpPr>
        <p:spPr bwMode="auto">
          <a:xfrm>
            <a:off x="5377263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5400" algn="l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7744"/>
            <a:ext cx="3911890" cy="877163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628" r="14333" b="9696"/>
          <a:stretch/>
        </p:blipFill>
        <p:spPr>
          <a:xfrm>
            <a:off x="6214534" y="65"/>
            <a:ext cx="2929466" cy="6192917"/>
          </a:xfrm>
          <a:prstGeom prst="rect">
            <a:avLst/>
          </a:prstGeom>
        </p:spPr>
      </p:pic>
      <p:pic>
        <p:nvPicPr>
          <p:cNvPr id="18" name="Picture 11" descr="C:\Users\xnv\Desktop\png\SNS_colo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31" y="6335096"/>
            <a:ext cx="192274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4513" y="-355534"/>
            <a:ext cx="9618043" cy="7213533"/>
          </a:xfrm>
          <a:prstGeom prst="rect">
            <a:avLst/>
          </a:prstGeom>
        </p:spPr>
      </p:pic>
      <p:pic>
        <p:nvPicPr>
          <p:cNvPr id="1035" name="Picture 11" descr="C:\Users\xnv\Desktop\png\SNS_colo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31" y="6335096"/>
            <a:ext cx="192274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1168" y="237744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1168" y="1508760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429491" y="6408902"/>
            <a:ext cx="3835017" cy="360698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DeGraff</a:t>
            </a:r>
            <a:r>
              <a:rPr lang="en-US" sz="1000" b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Workshop on Cryogenic Engineering – </a:t>
            </a:r>
            <a:r>
              <a:rPr lang="en-US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Oct</a:t>
            </a:r>
            <a:r>
              <a:rPr lang="en-US" sz="1000" b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2016</a:t>
            </a:r>
          </a:p>
        </p:txBody>
      </p: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-569913" y="-2814638"/>
            <a:ext cx="25400" cy="1588"/>
          </a:xfrm>
          <a:prstGeom prst="rect">
            <a:avLst/>
          </a:pr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37" r:id="rId2"/>
    <p:sldLayoutId id="2147483939" r:id="rId3"/>
    <p:sldLayoutId id="2147483940" r:id="rId4"/>
    <p:sldLayoutId id="2147483941" r:id="rId5"/>
    <p:sldLayoutId id="2147483942" r:id="rId6"/>
  </p:sldLayoutIdLst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167" y="235945"/>
            <a:ext cx="4589041" cy="1661993"/>
          </a:xfrm>
        </p:spPr>
        <p:txBody>
          <a:bodyPr/>
          <a:lstStyle/>
          <a:p>
            <a:r>
              <a:rPr lang="en-US" dirty="0"/>
              <a:t>SNS Cryogenic Test Facility Kinney Vacuum Pump Commissioning and Operation at 2K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250825" y="2691125"/>
            <a:ext cx="44735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/>
              <a:t>Presented at the </a:t>
            </a:r>
            <a:br>
              <a:rPr lang="en-US" altLang="en-US" sz="1600" dirty="0"/>
            </a:br>
            <a:r>
              <a:rPr lang="en-US" altLang="en-US" sz="2000" b="1" dirty="0"/>
              <a:t>Cryogenics Workshop 2016</a:t>
            </a:r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ts val="1200"/>
              </a:spcBef>
            </a:pPr>
            <a:r>
              <a:rPr lang="en-US" altLang="en-US" sz="2000" b="1" dirty="0"/>
              <a:t>Brian DeGraff</a:t>
            </a:r>
          </a:p>
          <a:p>
            <a:pPr>
              <a:spcBef>
                <a:spcPct val="0"/>
              </a:spcBef>
            </a:pPr>
            <a:r>
              <a:rPr lang="en-US" altLang="en-US" sz="1800" dirty="0"/>
              <a:t>SCL Systems Cryogenic Engineer</a:t>
            </a:r>
            <a:br>
              <a:rPr lang="en-US" altLang="en-US" sz="1800" dirty="0"/>
            </a:br>
            <a:r>
              <a:rPr lang="en-US" altLang="en-US" sz="1800" dirty="0"/>
              <a:t>Research Accelerator Division, ORNL</a:t>
            </a:r>
          </a:p>
          <a:p>
            <a:pPr>
              <a:spcBef>
                <a:spcPct val="0"/>
              </a:spcBef>
            </a:pPr>
            <a:endParaRPr lang="en-US" altLang="en-US" sz="1800" dirty="0"/>
          </a:p>
          <a:p>
            <a:pPr>
              <a:spcBef>
                <a:spcPct val="0"/>
              </a:spcBef>
            </a:pPr>
            <a:endParaRPr lang="en-US" altLang="en-US" sz="1800" dirty="0"/>
          </a:p>
          <a:p>
            <a:pPr>
              <a:spcBef>
                <a:spcPct val="0"/>
              </a:spcBef>
            </a:pPr>
            <a:r>
              <a:rPr lang="en-US" altLang="en-US" sz="1800" b="1" dirty="0"/>
              <a:t>October 27, 2016</a:t>
            </a:r>
          </a:p>
          <a:p>
            <a:pPr>
              <a:spcBef>
                <a:spcPct val="0"/>
              </a:spcBef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016039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Commissioning Period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914400"/>
            <a:ext cx="8642640" cy="5373485"/>
          </a:xfrm>
        </p:spPr>
        <p:txBody>
          <a:bodyPr/>
          <a:lstStyle/>
          <a:p>
            <a:r>
              <a:rPr lang="en-US" dirty="0" smtClean="0"/>
              <a:t>Seizing </a:t>
            </a:r>
            <a:r>
              <a:rPr lang="en-US" dirty="0"/>
              <a:t>of blower lobes</a:t>
            </a:r>
          </a:p>
          <a:p>
            <a:pPr lvl="1"/>
            <a:r>
              <a:rPr lang="en-US" dirty="0"/>
              <a:t>Unable to rotate shaft by hand</a:t>
            </a:r>
          </a:p>
          <a:p>
            <a:pPr lvl="1"/>
            <a:r>
              <a:rPr lang="en-US" dirty="0"/>
              <a:t>Required blower shipment back to and repair by </a:t>
            </a:r>
            <a:r>
              <a:rPr lang="en-US" dirty="0" err="1"/>
              <a:t>Tuthill</a:t>
            </a:r>
            <a:endParaRPr lang="en-US" dirty="0"/>
          </a:p>
          <a:p>
            <a:pPr lvl="1"/>
            <a:r>
              <a:rPr lang="en-US" dirty="0"/>
              <a:t>Disassembly did not reveal a cause for </a:t>
            </a:r>
            <a:r>
              <a:rPr lang="en-US" dirty="0" smtClean="0"/>
              <a:t>seizing</a:t>
            </a:r>
            <a:endParaRPr lang="en-US" dirty="0"/>
          </a:p>
          <a:p>
            <a:pPr lvl="1"/>
            <a:r>
              <a:rPr lang="en-US" dirty="0"/>
              <a:t>Assumed that small particulate is culprit</a:t>
            </a:r>
          </a:p>
          <a:p>
            <a:pPr lvl="2"/>
            <a:r>
              <a:rPr lang="en-US" dirty="0"/>
              <a:t>Possibly from poor cleanup after inlet piping modification</a:t>
            </a:r>
          </a:p>
          <a:p>
            <a:r>
              <a:rPr lang="en-US" dirty="0"/>
              <a:t>Inlet screen added to blower suction</a:t>
            </a:r>
          </a:p>
          <a:p>
            <a:pPr lvl="1"/>
            <a:r>
              <a:rPr lang="en-US" dirty="0"/>
              <a:t>Hole size = 1/8”</a:t>
            </a:r>
          </a:p>
          <a:p>
            <a:pPr lvl="1"/>
            <a:r>
              <a:rPr lang="en-US" dirty="0"/>
              <a:t>“Witches Hat” design retains 80% pumping                                         surface area</a:t>
            </a:r>
          </a:p>
          <a:p>
            <a:pPr lvl="1"/>
            <a:r>
              <a:rPr lang="en-US" dirty="0"/>
              <a:t>Sized limited by oil injection line in suction                                          header</a:t>
            </a:r>
          </a:p>
          <a:p>
            <a:pPr lvl="1"/>
            <a:r>
              <a:rPr lang="en-US" dirty="0"/>
              <a:t>Designed to catch large particles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0" t="4979" r="19845"/>
          <a:stretch/>
        </p:blipFill>
        <p:spPr>
          <a:xfrm>
            <a:off x="6273209" y="3429000"/>
            <a:ext cx="2736111" cy="244371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273209" y="5872716"/>
            <a:ext cx="2736111" cy="53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Inlet Screen</a:t>
            </a:r>
          </a:p>
          <a:p>
            <a:pPr marL="684212" lvl="2" indent="0" algn="ctr"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604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Commissioning Period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914400"/>
            <a:ext cx="8642640" cy="5373485"/>
          </a:xfrm>
        </p:spPr>
        <p:txBody>
          <a:bodyPr/>
          <a:lstStyle/>
          <a:p>
            <a:r>
              <a:rPr lang="en-US" dirty="0"/>
              <a:t>Return </a:t>
            </a:r>
            <a:r>
              <a:rPr lang="en-US" dirty="0" smtClean="0"/>
              <a:t>to SNS and </a:t>
            </a:r>
            <a:r>
              <a:rPr lang="en-US" dirty="0"/>
              <a:t>recommissioning of Kinney </a:t>
            </a:r>
            <a:r>
              <a:rPr lang="en-US" dirty="0" smtClean="0"/>
              <a:t>skid:</a:t>
            </a:r>
            <a:endParaRPr lang="en-US" dirty="0"/>
          </a:p>
          <a:p>
            <a:pPr lvl="1"/>
            <a:r>
              <a:rPr lang="en-US" dirty="0"/>
              <a:t>Initial skid performance during VTA cavity test huge success</a:t>
            </a:r>
          </a:p>
          <a:p>
            <a:pPr lvl="1"/>
            <a:r>
              <a:rPr lang="en-US" dirty="0"/>
              <a:t>Skid remained off for about 1 week after testing</a:t>
            </a:r>
          </a:p>
          <a:p>
            <a:pPr lvl="2"/>
            <a:r>
              <a:rPr lang="en-US" dirty="0"/>
              <a:t>Upon restart, skid “shook the building”</a:t>
            </a:r>
          </a:p>
          <a:p>
            <a:pPr lvl="2"/>
            <a:r>
              <a:rPr lang="en-US" dirty="0"/>
              <a:t>Within a few seconds skid trip at vibration &gt; 0.9 in-s</a:t>
            </a:r>
          </a:p>
          <a:p>
            <a:pPr lvl="1"/>
            <a:r>
              <a:rPr lang="en-US" dirty="0"/>
              <a:t>Again blower shipped back to </a:t>
            </a:r>
            <a:r>
              <a:rPr lang="en-US" dirty="0" err="1"/>
              <a:t>Tuthill</a:t>
            </a:r>
            <a:r>
              <a:rPr lang="en-US" dirty="0"/>
              <a:t> for investigation and repair</a:t>
            </a:r>
          </a:p>
          <a:p>
            <a:pPr lvl="2"/>
            <a:r>
              <a:rPr lang="en-US" dirty="0"/>
              <a:t>Discovered that plugs in the lobes had “weep” holes</a:t>
            </a:r>
          </a:p>
          <a:p>
            <a:pPr lvl="2"/>
            <a:r>
              <a:rPr lang="en-US" dirty="0"/>
              <a:t>Lobes were full of liquid oil due to process oil injection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4" r="16279"/>
          <a:stretch/>
        </p:blipFill>
        <p:spPr>
          <a:xfrm>
            <a:off x="440612" y="4006778"/>
            <a:ext cx="2232837" cy="2057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25" y="4006778"/>
            <a:ext cx="3657600" cy="2057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9" r="16148"/>
          <a:stretch/>
        </p:blipFill>
        <p:spPr>
          <a:xfrm>
            <a:off x="6365336" y="4006778"/>
            <a:ext cx="2374605" cy="2057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40612" y="6064178"/>
            <a:ext cx="8299329" cy="53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Lobe Oil Investigation At </a:t>
            </a:r>
            <a:r>
              <a:rPr lang="en-US" sz="1400" dirty="0" err="1"/>
              <a:t>Tuthill</a:t>
            </a:r>
            <a:endParaRPr lang="en-US" sz="1400" dirty="0"/>
          </a:p>
          <a:p>
            <a:pPr marL="684212" lvl="2" indent="0" algn="ctr"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36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914400"/>
            <a:ext cx="8642640" cy="5373485"/>
          </a:xfrm>
        </p:spPr>
        <p:txBody>
          <a:bodyPr/>
          <a:lstStyle/>
          <a:p>
            <a:r>
              <a:rPr lang="en-US" dirty="0"/>
              <a:t>Welch plugs replaced with same style but without weep holes and blower returned to </a:t>
            </a:r>
            <a:r>
              <a:rPr lang="en-US" dirty="0" smtClean="0"/>
              <a:t>SNS</a:t>
            </a:r>
          </a:p>
          <a:p>
            <a:pPr lvl="1"/>
            <a:r>
              <a:rPr lang="en-US" dirty="0" smtClean="0"/>
              <a:t>Proper configuration of helium pumping with oil injection</a:t>
            </a:r>
          </a:p>
          <a:p>
            <a:pPr lvl="1"/>
            <a:r>
              <a:rPr lang="en-US" dirty="0" smtClean="0"/>
              <a:t>Atypical for most other pumping applications</a:t>
            </a:r>
            <a:endParaRPr lang="en-US" dirty="0"/>
          </a:p>
          <a:p>
            <a:r>
              <a:rPr lang="en-US" dirty="0"/>
              <a:t>After last repair conducted on Kinney blower by </a:t>
            </a:r>
            <a:r>
              <a:rPr lang="en-US" dirty="0" err="1"/>
              <a:t>Tuthill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Review of entire Kinney skid and operating sequences was conducted by </a:t>
            </a:r>
            <a:r>
              <a:rPr lang="en-US" dirty="0" err="1"/>
              <a:t>Tuthill</a:t>
            </a:r>
            <a:r>
              <a:rPr lang="en-US" dirty="0"/>
              <a:t> engineers</a:t>
            </a:r>
          </a:p>
          <a:p>
            <a:pPr lvl="1"/>
            <a:r>
              <a:rPr lang="en-US" dirty="0"/>
              <a:t>Report made several useful suggestions but found no additional potential failure modes to address</a:t>
            </a:r>
          </a:p>
          <a:p>
            <a:pPr lvl="2"/>
            <a:r>
              <a:rPr lang="en-US" dirty="0"/>
              <a:t>Decrease oil injection rate into liquid ring pump</a:t>
            </a:r>
          </a:p>
          <a:p>
            <a:pPr lvl="2"/>
            <a:r>
              <a:rPr lang="en-US" dirty="0"/>
              <a:t>Limit blower “wind milling” to time periods less than 2 hours</a:t>
            </a:r>
          </a:p>
          <a:p>
            <a:pPr lvl="3"/>
            <a:r>
              <a:rPr lang="en-US" dirty="0"/>
              <a:t>Wind milling is free spinning of blower due to flow during liquid ring only periods of operation</a:t>
            </a:r>
          </a:p>
          <a:p>
            <a:pPr lvl="2"/>
            <a:r>
              <a:rPr lang="en-US" dirty="0"/>
              <a:t>Recommended blower oil inject rate is 3 GPM per 1000 cfm</a:t>
            </a:r>
          </a:p>
          <a:p>
            <a:pPr lvl="2"/>
            <a:r>
              <a:rPr lang="en-US" dirty="0"/>
              <a:t>Oil level in liquid ring pump should be at shaft centerline on startup</a:t>
            </a:r>
          </a:p>
          <a:p>
            <a:pPr marL="971550" lvl="3" indent="0">
              <a:buNone/>
            </a:pPr>
            <a:endParaRPr lang="en-US" dirty="0"/>
          </a:p>
          <a:p>
            <a:pPr lvl="3"/>
            <a:endParaRPr lang="en-US" dirty="0"/>
          </a:p>
          <a:p>
            <a:pPr marL="684212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3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914400"/>
            <a:ext cx="8642640" cy="598141"/>
          </a:xfrm>
        </p:spPr>
        <p:txBody>
          <a:bodyPr/>
          <a:lstStyle/>
          <a:p>
            <a:r>
              <a:rPr lang="en-US" dirty="0"/>
              <a:t>Kinney Flow Capacity Curve –  </a:t>
            </a:r>
          </a:p>
          <a:p>
            <a:pPr marL="684212" lvl="2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27367" y="1369262"/>
            <a:ext cx="3360796" cy="495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Testing data obtained using side bypass control valve</a:t>
            </a:r>
          </a:p>
          <a:p>
            <a:pPr lvl="1"/>
            <a:r>
              <a:rPr lang="en-US" dirty="0"/>
              <a:t>Higher </a:t>
            </a:r>
            <a:r>
              <a:rPr lang="en-US" dirty="0" smtClean="0"/>
              <a:t>flowrate </a:t>
            </a:r>
            <a:r>
              <a:rPr lang="en-US" dirty="0"/>
              <a:t>requires increase in oil injection to 15 GPM</a:t>
            </a:r>
          </a:p>
          <a:p>
            <a:pPr lvl="1"/>
            <a:r>
              <a:rPr lang="en-US" dirty="0"/>
              <a:t>Flowmeter calibration change allows operation at flows &gt; 20 g/s</a:t>
            </a:r>
          </a:p>
          <a:p>
            <a:pPr lvl="1"/>
            <a:r>
              <a:rPr lang="en-US" dirty="0"/>
              <a:t>Administrative limit during operation keeps suction pressure below 40 </a:t>
            </a:r>
            <a:r>
              <a:rPr lang="en-US" dirty="0" err="1"/>
              <a:t>torr</a:t>
            </a:r>
            <a:endParaRPr lang="en-US" dirty="0"/>
          </a:p>
          <a:p>
            <a:pPr marL="684212" lvl="2" indent="0">
              <a:buFont typeface="Arial" charset="0"/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265" y="1485241"/>
            <a:ext cx="5486400" cy="457403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20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914400"/>
            <a:ext cx="8751444" cy="5373485"/>
          </a:xfrm>
        </p:spPr>
        <p:txBody>
          <a:bodyPr/>
          <a:lstStyle/>
          <a:p>
            <a:r>
              <a:rPr lang="en-US" dirty="0"/>
              <a:t>VTA pump down procedure is well established </a:t>
            </a:r>
            <a:endParaRPr lang="en-US" dirty="0" smtClean="0"/>
          </a:p>
          <a:p>
            <a:pPr lvl="1"/>
            <a:r>
              <a:rPr lang="en-US" dirty="0" smtClean="0"/>
              <a:t>Starting </a:t>
            </a:r>
            <a:r>
              <a:rPr lang="en-US" dirty="0"/>
              <a:t>point with VTA full of saturated liquid helium at 1.1 </a:t>
            </a:r>
            <a:r>
              <a:rPr lang="en-US" dirty="0" err="1"/>
              <a:t>atm</a:t>
            </a:r>
            <a:endParaRPr lang="en-US" dirty="0"/>
          </a:p>
          <a:p>
            <a:pPr lvl="1"/>
            <a:r>
              <a:rPr lang="en-US" dirty="0"/>
              <a:t>Kinney liquid ring pump is started with skid isolated from VTA</a:t>
            </a:r>
          </a:p>
          <a:p>
            <a:pPr lvl="1"/>
            <a:r>
              <a:rPr lang="en-US" dirty="0"/>
              <a:t>1” MDC hand valve at skid inlet is throttled open until ~18 g/s pumping</a:t>
            </a:r>
          </a:p>
          <a:p>
            <a:pPr lvl="1"/>
            <a:r>
              <a:rPr lang="en-US" dirty="0"/>
              <a:t>Continue iterating until about 0.7 </a:t>
            </a:r>
            <a:r>
              <a:rPr lang="en-US" dirty="0" err="1"/>
              <a:t>atm</a:t>
            </a:r>
            <a:r>
              <a:rPr lang="en-US" dirty="0"/>
              <a:t>, then flow control is transitioned to 4” position controlled VAT valve, again maintaining ~18 g/s</a:t>
            </a:r>
          </a:p>
          <a:p>
            <a:pPr lvl="1"/>
            <a:r>
              <a:rPr lang="en-US" dirty="0"/>
              <a:t>At 0.1 </a:t>
            </a:r>
            <a:r>
              <a:rPr lang="en-US" dirty="0" err="1"/>
              <a:t>atm</a:t>
            </a:r>
            <a:r>
              <a:rPr lang="en-US" dirty="0"/>
              <a:t>, VTA pressure regulating valve                                             closes, dropping skid inlet pressure</a:t>
            </a:r>
          </a:p>
          <a:p>
            <a:pPr lvl="1"/>
            <a:r>
              <a:rPr lang="en-US" dirty="0"/>
              <a:t>While pumping, blower is started</a:t>
            </a:r>
          </a:p>
          <a:p>
            <a:pPr lvl="1"/>
            <a:r>
              <a:rPr lang="en-US" dirty="0"/>
              <a:t>VTA pressure valve begins regulating to                                                 achieve operating pressure of 0.042 </a:t>
            </a:r>
            <a:r>
              <a:rPr lang="en-US" dirty="0" err="1"/>
              <a:t>atm</a:t>
            </a:r>
            <a:endParaRPr lang="en-US" dirty="0"/>
          </a:p>
          <a:p>
            <a:pPr marL="346075" lvl="1" indent="0">
              <a:buNone/>
            </a:pPr>
            <a:endParaRPr lang="en-US" dirty="0"/>
          </a:p>
          <a:p>
            <a:pPr marL="684212" lvl="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4" t="2384" r="20000" b="23197"/>
          <a:stretch/>
        </p:blipFill>
        <p:spPr>
          <a:xfrm>
            <a:off x="5716064" y="3517557"/>
            <a:ext cx="3294215" cy="249798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716065" y="6015540"/>
            <a:ext cx="3294214" cy="53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Parallel Skid Inlet Valves</a:t>
            </a:r>
          </a:p>
          <a:p>
            <a:pPr marL="684212" lvl="2" indent="0" algn="ctr"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88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914400"/>
            <a:ext cx="4849134" cy="5549705"/>
          </a:xfrm>
        </p:spPr>
        <p:txBody>
          <a:bodyPr/>
          <a:lstStyle/>
          <a:p>
            <a:r>
              <a:rPr lang="en-US" dirty="0"/>
              <a:t>Oil filter on blower oil injection line is recent addition</a:t>
            </a:r>
          </a:p>
          <a:p>
            <a:pPr lvl="1"/>
            <a:r>
              <a:rPr lang="en-US" dirty="0"/>
              <a:t>Similar to the “witches hat”</a:t>
            </a:r>
          </a:p>
          <a:p>
            <a:pPr lvl="1"/>
            <a:r>
              <a:rPr lang="en-US" dirty="0"/>
              <a:t>Approximately 20% of oil pump flow is injected into blower</a:t>
            </a:r>
          </a:p>
          <a:p>
            <a:pPr lvl="2"/>
            <a:r>
              <a:rPr lang="en-US" dirty="0"/>
              <a:t>Eventually cleans entire skid</a:t>
            </a:r>
          </a:p>
          <a:p>
            <a:pPr lvl="1"/>
            <a:r>
              <a:rPr lang="en-US" dirty="0"/>
              <a:t>Protects the blower lobes from particulates</a:t>
            </a:r>
          </a:p>
          <a:p>
            <a:pPr lvl="1"/>
            <a:r>
              <a:rPr lang="en-US" dirty="0"/>
              <a:t>Initial 5 micron filter plugged injection line within minutes with black particulates</a:t>
            </a:r>
          </a:p>
          <a:p>
            <a:pPr lvl="1"/>
            <a:r>
              <a:rPr lang="en-US" dirty="0"/>
              <a:t>Several 100 micron filters used to clean up system</a:t>
            </a:r>
          </a:p>
          <a:p>
            <a:pPr lvl="1"/>
            <a:r>
              <a:rPr lang="en-US" dirty="0"/>
              <a:t>Current operation on 2</a:t>
            </a:r>
            <a:r>
              <a:rPr lang="en-US" baseline="30000" dirty="0"/>
              <a:t>nd</a:t>
            </a:r>
            <a:r>
              <a:rPr lang="en-US" dirty="0"/>
              <a:t> 25 micron filter appears sustainable</a:t>
            </a:r>
          </a:p>
          <a:p>
            <a:pPr lvl="2"/>
            <a:r>
              <a:rPr lang="en-US" dirty="0"/>
              <a:t>Future oil sampling to determine contamination source</a:t>
            </a:r>
          </a:p>
          <a:p>
            <a:pPr marL="684212" lvl="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5" r="20308" b="34670"/>
          <a:stretch/>
        </p:blipFill>
        <p:spPr>
          <a:xfrm>
            <a:off x="5050302" y="331765"/>
            <a:ext cx="3657600" cy="256618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1" t="8173" r="10000" b="9096"/>
          <a:stretch/>
        </p:blipFill>
        <p:spPr>
          <a:xfrm>
            <a:off x="5050302" y="3446581"/>
            <a:ext cx="3657600" cy="241482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050302" y="2917081"/>
            <a:ext cx="3657600" cy="53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New Blower Oil Injection Filter Housing</a:t>
            </a:r>
          </a:p>
          <a:p>
            <a:pPr marL="684212" lvl="2" indent="0" algn="ctr">
              <a:buFont typeface="Arial" charset="0"/>
              <a:buNone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050302" y="5861405"/>
            <a:ext cx="3657600" cy="53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Observed Contamination on Filter Elements</a:t>
            </a:r>
          </a:p>
          <a:p>
            <a:pPr marL="684212" lvl="2" indent="0" algn="ctr"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3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914400"/>
            <a:ext cx="8642640" cy="5373485"/>
          </a:xfrm>
        </p:spPr>
        <p:txBody>
          <a:bodyPr/>
          <a:lstStyle/>
          <a:p>
            <a:r>
              <a:rPr lang="en-US" dirty="0" smtClean="0"/>
              <a:t>Soft </a:t>
            </a:r>
            <a:r>
              <a:rPr lang="en-US" dirty="0"/>
              <a:t>starter installation for liquid ring pump </a:t>
            </a:r>
          </a:p>
          <a:p>
            <a:pPr lvl="1"/>
            <a:r>
              <a:rPr lang="en-US" dirty="0"/>
              <a:t>Currently design is in-progress</a:t>
            </a:r>
          </a:p>
          <a:p>
            <a:pPr lvl="1"/>
            <a:r>
              <a:rPr lang="en-US" dirty="0"/>
              <a:t>Will require some changes to skid startup sequence</a:t>
            </a:r>
          </a:p>
          <a:p>
            <a:r>
              <a:rPr lang="en-US" dirty="0"/>
              <a:t>Design and fabrication of a new belt cover for the liquid ring pump to provide more air circulation without compromising personnel safety</a:t>
            </a:r>
          </a:p>
          <a:p>
            <a:pPr lvl="1"/>
            <a:r>
              <a:rPr lang="en-US" dirty="0"/>
              <a:t>Belt guard currently has a fan pulling air through the enclosure</a:t>
            </a:r>
          </a:p>
          <a:p>
            <a:pPr lvl="1"/>
            <a:r>
              <a:rPr lang="en-US" dirty="0"/>
              <a:t>Design is complete and new guard should be delivered next month</a:t>
            </a:r>
          </a:p>
          <a:p>
            <a:r>
              <a:rPr lang="en-US" dirty="0"/>
              <a:t>Integration with SNS EPICS controls architecture</a:t>
            </a:r>
          </a:p>
          <a:p>
            <a:pPr lvl="1"/>
            <a:r>
              <a:rPr lang="en-US" dirty="0"/>
              <a:t>Ethernet communication is established</a:t>
            </a:r>
          </a:p>
          <a:p>
            <a:pPr lvl="1"/>
            <a:r>
              <a:rPr lang="en-US" dirty="0"/>
              <a:t>ICS personnel are in the commissioning </a:t>
            </a:r>
            <a:r>
              <a:rPr lang="en-US" dirty="0" smtClean="0"/>
              <a:t>stage</a:t>
            </a:r>
            <a:endParaRPr lang="en-US" dirty="0"/>
          </a:p>
          <a:p>
            <a:pPr marL="684212" lvl="2" indent="0">
              <a:buNone/>
            </a:pPr>
            <a:endParaRPr lang="en-US" dirty="0"/>
          </a:p>
          <a:p>
            <a:pPr marL="684212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835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914400"/>
            <a:ext cx="8642640" cy="5373485"/>
          </a:xfrm>
        </p:spPr>
        <p:txBody>
          <a:bodyPr/>
          <a:lstStyle/>
          <a:p>
            <a:r>
              <a:rPr lang="en-US" dirty="0"/>
              <a:t>After 3 years of difficult commissioning, SNS now has a reliable vacuum pump capable of providing 2K liquid helium for testing in the RFTF VTA &amp; Test Cave</a:t>
            </a:r>
          </a:p>
          <a:p>
            <a:r>
              <a:rPr lang="en-US" dirty="0"/>
              <a:t>Lessons learned from the commissioning have been received and implemented to improve skid operations</a:t>
            </a:r>
          </a:p>
          <a:p>
            <a:r>
              <a:rPr lang="en-US" dirty="0"/>
              <a:t>Capacity of skid has been measured and is sufficient to support the needs of the </a:t>
            </a:r>
            <a:r>
              <a:rPr lang="en-US" dirty="0" smtClean="0"/>
              <a:t>SRF program at SNS</a:t>
            </a:r>
            <a:endParaRPr lang="en-US" dirty="0"/>
          </a:p>
          <a:p>
            <a:r>
              <a:rPr lang="en-US" dirty="0"/>
              <a:t>Recent oil contamination investigation has yielded interesting results, with more analysis coming</a:t>
            </a:r>
          </a:p>
          <a:p>
            <a:r>
              <a:rPr lang="en-US" dirty="0"/>
              <a:t>Future improvements will hopefully contribute to successful Kinney operations for many years</a:t>
            </a:r>
          </a:p>
          <a:p>
            <a:endParaRPr lang="en-US" dirty="0"/>
          </a:p>
          <a:p>
            <a:pPr marL="684212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36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8282"/>
            <a:ext cx="8642640" cy="6139604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4000" dirty="0"/>
              <a:t>THANKS!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QUESTIONS?</a:t>
            </a:r>
          </a:p>
          <a:p>
            <a:pPr marL="684212" lvl="2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196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1168" y="914400"/>
            <a:ext cx="8642640" cy="4195415"/>
          </a:xfrm>
        </p:spPr>
        <p:txBody>
          <a:bodyPr/>
          <a:lstStyle/>
          <a:p>
            <a:r>
              <a:rPr lang="en-US" dirty="0"/>
              <a:t>System Description</a:t>
            </a:r>
          </a:p>
          <a:p>
            <a:r>
              <a:rPr lang="en-US" dirty="0"/>
              <a:t>Skid Design</a:t>
            </a:r>
          </a:p>
          <a:p>
            <a:r>
              <a:rPr lang="en-US" dirty="0"/>
              <a:t>Skid History</a:t>
            </a:r>
          </a:p>
          <a:p>
            <a:r>
              <a:rPr lang="en-US" dirty="0"/>
              <a:t>Commissioning Period #1</a:t>
            </a:r>
          </a:p>
          <a:p>
            <a:r>
              <a:rPr lang="en-US" dirty="0"/>
              <a:t>Commissioning Period #2</a:t>
            </a:r>
          </a:p>
          <a:p>
            <a:r>
              <a:rPr lang="en-US" dirty="0"/>
              <a:t>Current Operations</a:t>
            </a:r>
          </a:p>
          <a:p>
            <a:r>
              <a:rPr lang="en-US" dirty="0"/>
              <a:t>Summary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68" y="3395472"/>
            <a:ext cx="4572000" cy="25773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331368" y="5972825"/>
            <a:ext cx="4572000" cy="53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Kinney Vacuum Pump Delivery to SNS – 2013</a:t>
            </a:r>
          </a:p>
          <a:p>
            <a:pPr marL="684212" lvl="2" indent="0" algn="ctr"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7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914400"/>
            <a:ext cx="8642640" cy="5627077"/>
          </a:xfrm>
        </p:spPr>
        <p:txBody>
          <a:bodyPr/>
          <a:lstStyle/>
          <a:p>
            <a:r>
              <a:rPr lang="en-US" dirty="0"/>
              <a:t>SNS began operation in 2006:</a:t>
            </a:r>
          </a:p>
          <a:p>
            <a:pPr lvl="1"/>
            <a:r>
              <a:rPr lang="en-US" dirty="0"/>
              <a:t>23 cryomodules cooled to 2.1K by a Central Helium Liquefier (CHL)</a:t>
            </a:r>
          </a:p>
          <a:p>
            <a:pPr lvl="1"/>
            <a:r>
              <a:rPr lang="en-US" dirty="0"/>
              <a:t>81 SRF Niobium cavities that accelerate an H</a:t>
            </a:r>
            <a:r>
              <a:rPr lang="en-US" sz="3600" baseline="30000" dirty="0"/>
              <a:t>-</a:t>
            </a:r>
            <a:r>
              <a:rPr lang="en-US" dirty="0"/>
              <a:t> beam to a design energy of 1 GeV</a:t>
            </a:r>
          </a:p>
          <a:p>
            <a:pPr lvl="1"/>
            <a:r>
              <a:rPr lang="en-US" dirty="0"/>
              <a:t>Operation of the cryogenic system and cryomodule operation is the responsibility of the Superconducting LINAC (SCL) Systems group</a:t>
            </a:r>
          </a:p>
          <a:p>
            <a:r>
              <a:rPr lang="en-US" dirty="0"/>
              <a:t>In 2013, the Cryogenic Test Facility (CTF) was commissioned </a:t>
            </a:r>
            <a:r>
              <a:rPr lang="en-US" dirty="0" smtClean="0"/>
              <a:t>to decouple testing from main CHL:</a:t>
            </a:r>
            <a:endParaRPr lang="en-US" dirty="0"/>
          </a:p>
          <a:p>
            <a:pPr lvl="1"/>
            <a:r>
              <a:rPr lang="en-US" dirty="0"/>
              <a:t>Cryomodule testing in the Radio Frequency Test Facility (RFTF) cave</a:t>
            </a:r>
          </a:p>
          <a:p>
            <a:pPr lvl="1"/>
            <a:r>
              <a:rPr lang="en-US" dirty="0"/>
              <a:t>Dressed cavity testing in the Horizontal Test Apparatus (HTA)</a:t>
            </a:r>
          </a:p>
          <a:p>
            <a:pPr lvl="1"/>
            <a:r>
              <a:rPr lang="en-US" dirty="0"/>
              <a:t>Dressed or bare cavity testing in the Vertical Test Apparatus (VTA)</a:t>
            </a:r>
          </a:p>
          <a:p>
            <a:pPr lvl="1"/>
            <a:r>
              <a:rPr lang="en-US" dirty="0"/>
              <a:t>All testing in support of a robust R&amp;D program:</a:t>
            </a:r>
          </a:p>
          <a:p>
            <a:pPr lvl="2"/>
            <a:r>
              <a:rPr lang="en-US" dirty="0"/>
              <a:t>Medium-beta (MB) cavity </a:t>
            </a:r>
            <a:r>
              <a:rPr lang="en-US" dirty="0" smtClean="0"/>
              <a:t>prototyping towards </a:t>
            </a:r>
            <a:r>
              <a:rPr lang="en-US" dirty="0"/>
              <a:t>spare MB cryomodule</a:t>
            </a:r>
          </a:p>
          <a:p>
            <a:pPr lvl="2"/>
            <a:r>
              <a:rPr lang="en-US" dirty="0"/>
              <a:t>Plasma processing</a:t>
            </a:r>
          </a:p>
          <a:p>
            <a:pPr lvl="2"/>
            <a:r>
              <a:rPr lang="en-US" dirty="0" smtClean="0"/>
              <a:t>Proton Power Upgrade (PPU) support</a:t>
            </a:r>
            <a:endParaRPr lang="en-US" dirty="0"/>
          </a:p>
          <a:p>
            <a:pPr marL="684212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122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914400"/>
            <a:ext cx="4432707" cy="5472332"/>
          </a:xfrm>
        </p:spPr>
        <p:txBody>
          <a:bodyPr/>
          <a:lstStyle/>
          <a:p>
            <a:r>
              <a:rPr lang="en-US" dirty="0"/>
              <a:t>The CTF system is designed to support either 4.5K or 2K testing of cavities:</a:t>
            </a:r>
          </a:p>
          <a:p>
            <a:pPr lvl="1"/>
            <a:r>
              <a:rPr lang="en-US" dirty="0"/>
              <a:t>Linde 4K cold box</a:t>
            </a:r>
          </a:p>
          <a:p>
            <a:pPr lvl="1"/>
            <a:r>
              <a:rPr lang="en-US" dirty="0"/>
              <a:t>Kaiser compressor (80 g/s)</a:t>
            </a:r>
          </a:p>
          <a:p>
            <a:pPr lvl="1"/>
            <a:r>
              <a:rPr lang="en-US" dirty="0"/>
              <a:t>Distribution box</a:t>
            </a:r>
          </a:p>
          <a:p>
            <a:pPr lvl="1"/>
            <a:r>
              <a:rPr lang="en-US" dirty="0"/>
              <a:t>Main liquid helium dewar</a:t>
            </a:r>
          </a:p>
          <a:p>
            <a:pPr lvl="1"/>
            <a:r>
              <a:rPr lang="en-US" dirty="0"/>
              <a:t>Fill station fixed dewar and filling stand</a:t>
            </a:r>
          </a:p>
          <a:p>
            <a:pPr lvl="1"/>
            <a:r>
              <a:rPr lang="en-US" dirty="0"/>
              <a:t>Cryogenic transfer line to RFTF</a:t>
            </a:r>
          </a:p>
          <a:p>
            <a:pPr lvl="1"/>
            <a:r>
              <a:rPr lang="en-US" dirty="0"/>
              <a:t>Oil removal skid</a:t>
            </a:r>
          </a:p>
          <a:p>
            <a:pPr lvl="1"/>
            <a:r>
              <a:rPr lang="en-US" dirty="0"/>
              <a:t>Kinney vacuum pump</a:t>
            </a:r>
          </a:p>
          <a:p>
            <a:pPr marL="684212" lvl="2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" t="3387" r="2503" b="2988"/>
          <a:stretch/>
        </p:blipFill>
        <p:spPr bwMode="auto">
          <a:xfrm>
            <a:off x="4633875" y="336883"/>
            <a:ext cx="4386370" cy="286695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33875" y="3191857"/>
            <a:ext cx="4386370" cy="53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CTF Dewar, Distribution Box &amp; 4K Cold Box</a:t>
            </a:r>
          </a:p>
          <a:p>
            <a:pPr marL="684212" lvl="2" indent="0" algn="ctr">
              <a:buFont typeface="Arial" charset="0"/>
              <a:buNone/>
            </a:pPr>
            <a:endParaRPr lang="en-US" dirty="0"/>
          </a:p>
        </p:txBody>
      </p:sp>
      <p:pic>
        <p:nvPicPr>
          <p:cNvPr id="7" name="Picture 3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" t="16484" r="4511"/>
          <a:stretch/>
        </p:blipFill>
        <p:spPr bwMode="auto">
          <a:xfrm>
            <a:off x="5149514" y="3678220"/>
            <a:ext cx="3355093" cy="228980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33875" y="5968029"/>
            <a:ext cx="4386370" cy="53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CM Testing in RFTF Test Cave</a:t>
            </a:r>
          </a:p>
          <a:p>
            <a:pPr marL="684212" lvl="2" indent="0" algn="ctr"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3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914400"/>
            <a:ext cx="8642640" cy="598141"/>
          </a:xfrm>
        </p:spPr>
        <p:txBody>
          <a:bodyPr/>
          <a:lstStyle/>
          <a:p>
            <a:r>
              <a:rPr lang="en-US" dirty="0"/>
              <a:t>CTF Block Flow Diagram – </a:t>
            </a:r>
          </a:p>
          <a:p>
            <a:pPr marL="684212" lvl="2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71214"/>
            <a:ext cx="8686800" cy="5046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980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Skid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914400"/>
            <a:ext cx="8642640" cy="5373485"/>
          </a:xfrm>
        </p:spPr>
        <p:txBody>
          <a:bodyPr/>
          <a:lstStyle/>
          <a:p>
            <a:r>
              <a:rPr lang="en-US" dirty="0"/>
              <a:t>What is the “Kinney” pump?</a:t>
            </a:r>
          </a:p>
          <a:p>
            <a:pPr lvl="1"/>
            <a:r>
              <a:rPr lang="en-US" dirty="0"/>
              <a:t>Two stage helium vacuum skid originally assembled by Kinney/</a:t>
            </a:r>
            <a:r>
              <a:rPr lang="en-US" dirty="0" err="1"/>
              <a:t>Tuthill</a:t>
            </a:r>
            <a:r>
              <a:rPr lang="en-US" dirty="0"/>
              <a:t> </a:t>
            </a:r>
            <a:r>
              <a:rPr lang="en-US" dirty="0" smtClean="0"/>
              <a:t>Vacuum</a:t>
            </a:r>
            <a:endParaRPr lang="en-US" dirty="0"/>
          </a:p>
          <a:p>
            <a:pPr lvl="1"/>
            <a:r>
              <a:rPr lang="en-US" dirty="0"/>
              <a:t>Refurbished with complete controls package by Fermilab in 2012</a:t>
            </a:r>
          </a:p>
          <a:p>
            <a:pPr lvl="2"/>
            <a:r>
              <a:rPr lang="en-US" dirty="0"/>
              <a:t>Custom Fermilab programmed PLC</a:t>
            </a:r>
          </a:p>
          <a:p>
            <a:pPr lvl="2"/>
            <a:r>
              <a:rPr lang="en-US" dirty="0"/>
              <a:t>Staggered hardwire &amp; analog trip settings</a:t>
            </a:r>
          </a:p>
          <a:p>
            <a:pPr lvl="1"/>
            <a:r>
              <a:rPr lang="en-US" dirty="0"/>
              <a:t>First stage roots blower </a:t>
            </a:r>
          </a:p>
          <a:p>
            <a:pPr lvl="2"/>
            <a:r>
              <a:rPr lang="en-US" dirty="0"/>
              <a:t>KMBD-9400</a:t>
            </a:r>
          </a:p>
          <a:p>
            <a:pPr lvl="1"/>
            <a:r>
              <a:rPr lang="en-US" dirty="0"/>
              <a:t>Second stage liquid ring pump </a:t>
            </a:r>
          </a:p>
          <a:p>
            <a:pPr lvl="2"/>
            <a:r>
              <a:rPr lang="en-US" dirty="0"/>
              <a:t>KLRC-2100</a:t>
            </a:r>
          </a:p>
          <a:p>
            <a:pPr lvl="1"/>
            <a:r>
              <a:rPr lang="en-US" dirty="0"/>
              <a:t>Guard helium circuits</a:t>
            </a:r>
          </a:p>
          <a:p>
            <a:pPr lvl="1"/>
            <a:r>
              <a:rPr lang="en-US" dirty="0"/>
              <a:t>Dynamic shaft seals</a:t>
            </a:r>
          </a:p>
          <a:p>
            <a:pPr lvl="1"/>
            <a:r>
              <a:rPr lang="en-US" dirty="0"/>
              <a:t>Oil pump for primary oil circuit</a:t>
            </a:r>
          </a:p>
          <a:p>
            <a:pPr lvl="1"/>
            <a:r>
              <a:rPr lang="en-US" dirty="0"/>
              <a:t>Bulk oil separation on skid</a:t>
            </a:r>
          </a:p>
          <a:p>
            <a:pPr lvl="1"/>
            <a:r>
              <a:rPr lang="en-US" dirty="0"/>
              <a:t>ICW cooling for oil and process circuits</a:t>
            </a:r>
          </a:p>
          <a:p>
            <a:pPr marL="684212" lvl="2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7" t="11269" r="15846" b="10269"/>
          <a:stretch/>
        </p:blipFill>
        <p:spPr>
          <a:xfrm>
            <a:off x="5331872" y="3261937"/>
            <a:ext cx="3657600" cy="254832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31872" y="5810264"/>
            <a:ext cx="3657600" cy="53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SNS Kinney Pump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684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Skid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914400"/>
            <a:ext cx="8642640" cy="5373485"/>
          </a:xfrm>
        </p:spPr>
        <p:txBody>
          <a:bodyPr/>
          <a:lstStyle/>
          <a:p>
            <a:r>
              <a:rPr lang="en-US" dirty="0" smtClean="0"/>
              <a:t>Skids </a:t>
            </a:r>
            <a:r>
              <a:rPr lang="en-US" dirty="0"/>
              <a:t>originally designed </a:t>
            </a:r>
            <a:r>
              <a:rPr lang="en-US" dirty="0" smtClean="0"/>
              <a:t>in </a:t>
            </a:r>
            <a:r>
              <a:rPr lang="en-US" dirty="0"/>
              <a:t>1993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ever were operated</a:t>
            </a:r>
            <a:endParaRPr lang="en-US" dirty="0"/>
          </a:p>
          <a:p>
            <a:r>
              <a:rPr lang="en-US" dirty="0" err="1"/>
              <a:t>Fermilab</a:t>
            </a:r>
            <a:r>
              <a:rPr lang="en-US" dirty="0"/>
              <a:t> </a:t>
            </a:r>
            <a:r>
              <a:rPr lang="en-US" dirty="0" smtClean="0"/>
              <a:t>improved the </a:t>
            </a:r>
            <a:r>
              <a:rPr lang="en-US" dirty="0"/>
              <a:t>operation of this style skid:</a:t>
            </a:r>
          </a:p>
          <a:p>
            <a:pPr lvl="1"/>
            <a:r>
              <a:rPr lang="en-US" dirty="0"/>
              <a:t>MDB Kinney skid started in 2006</a:t>
            </a:r>
          </a:p>
          <a:p>
            <a:pPr lvl="1"/>
            <a:r>
              <a:rPr lang="en-US" dirty="0"/>
              <a:t>NML Kinney skid started in 2009</a:t>
            </a:r>
          </a:p>
          <a:p>
            <a:pPr lvl="1"/>
            <a:r>
              <a:rPr lang="en-US" dirty="0"/>
              <a:t>CMTF Kinney skid started in 2016</a:t>
            </a:r>
          </a:p>
          <a:p>
            <a:pPr lvl="1"/>
            <a:r>
              <a:rPr lang="en-US" dirty="0"/>
              <a:t>Helium guard circuits added (all)</a:t>
            </a:r>
          </a:p>
          <a:p>
            <a:pPr lvl="1"/>
            <a:r>
              <a:rPr lang="en-US" dirty="0"/>
              <a:t>Controls and hardware upgrades (all)</a:t>
            </a:r>
          </a:p>
          <a:p>
            <a:r>
              <a:rPr lang="en-US" dirty="0"/>
              <a:t>SNS </a:t>
            </a:r>
            <a:r>
              <a:rPr lang="en-US" dirty="0" smtClean="0"/>
              <a:t>acquired skids </a:t>
            </a:r>
            <a:r>
              <a:rPr lang="en-US" dirty="0"/>
              <a:t>from JLAB</a:t>
            </a:r>
          </a:p>
          <a:p>
            <a:pPr lvl="1"/>
            <a:r>
              <a:rPr lang="en-US" dirty="0"/>
              <a:t>Sent to Fermilab in 2012 for similar                                                     hardware and controls upgrades</a:t>
            </a:r>
          </a:p>
          <a:p>
            <a:pPr lvl="1"/>
            <a:r>
              <a:rPr lang="en-US" dirty="0"/>
              <a:t>Received back from Fermilab in 2013</a:t>
            </a:r>
          </a:p>
          <a:p>
            <a:pPr lvl="1"/>
            <a:r>
              <a:rPr lang="en-US" dirty="0"/>
              <a:t>Piping and integration into CTF system complete in 2014 </a:t>
            </a:r>
          </a:p>
          <a:p>
            <a:pPr marL="684212" lvl="2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250" y="2330249"/>
            <a:ext cx="3657600" cy="24484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31250" y="4778725"/>
            <a:ext cx="3657600" cy="53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NML Kinney Pump – Fermilab </a:t>
            </a:r>
          </a:p>
          <a:p>
            <a:pPr marL="684212" lvl="2" indent="0" algn="ctr"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36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Commissioning Period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914400"/>
            <a:ext cx="6447725" cy="537348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Several issues appeared during the first commissioning period</a:t>
            </a:r>
          </a:p>
          <a:p>
            <a:r>
              <a:rPr lang="en-US" dirty="0"/>
              <a:t>Oil migration into suction line during initial hour of operation</a:t>
            </a:r>
          </a:p>
          <a:p>
            <a:pPr lvl="1"/>
            <a:r>
              <a:rPr lang="en-US" dirty="0"/>
              <a:t>Original design of suction line was horizontal leading away from pump before turning down to the valve assembly</a:t>
            </a:r>
          </a:p>
          <a:p>
            <a:pPr lvl="1"/>
            <a:r>
              <a:rPr lang="en-US" dirty="0"/>
              <a:t>Initial operation was conducted with all three valves closed</a:t>
            </a:r>
          </a:p>
          <a:p>
            <a:pPr lvl="1"/>
            <a:r>
              <a:rPr lang="en-US" dirty="0"/>
              <a:t>Continuous oil level dropping was indication of improper operation</a:t>
            </a:r>
          </a:p>
          <a:p>
            <a:pPr lvl="1"/>
            <a:r>
              <a:rPr lang="en-US" dirty="0"/>
              <a:t>Oil was discovered collecting on inlet valves</a:t>
            </a:r>
          </a:p>
          <a:p>
            <a:pPr lvl="1"/>
            <a:r>
              <a:rPr lang="en-US" dirty="0"/>
              <a:t>Piping modification to “U” bend corrected this issue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3"/>
          <a:stretch/>
        </p:blipFill>
        <p:spPr>
          <a:xfrm rot="16200000">
            <a:off x="6500743" y="3525350"/>
            <a:ext cx="2488471" cy="23673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2" descr="C:\Users\bdj\Desktop\IMG_20140529_124757_8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" r="62627" b="23330"/>
          <a:stretch/>
        </p:blipFill>
        <p:spPr bwMode="auto">
          <a:xfrm>
            <a:off x="6561304" y="186085"/>
            <a:ext cx="2368061" cy="2840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561302" y="3026737"/>
            <a:ext cx="2367351" cy="53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Original Inlet Piping</a:t>
            </a:r>
          </a:p>
          <a:p>
            <a:pPr marL="684212" lvl="2" indent="0" algn="ctr">
              <a:buFont typeface="Arial" charset="0"/>
              <a:buNone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561301" y="5953261"/>
            <a:ext cx="2367351" cy="53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Modified “U” Bend Inlet</a:t>
            </a:r>
          </a:p>
          <a:p>
            <a:pPr marL="684212" lvl="2" indent="0" algn="ctr"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36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Commissioning Period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914400"/>
            <a:ext cx="8642640" cy="5373485"/>
          </a:xfrm>
        </p:spPr>
        <p:txBody>
          <a:bodyPr/>
          <a:lstStyle/>
          <a:p>
            <a:r>
              <a:rPr lang="en-US" dirty="0"/>
              <a:t>Excessive vibrations after about 16 hours of operation</a:t>
            </a:r>
          </a:p>
          <a:p>
            <a:pPr lvl="1"/>
            <a:r>
              <a:rPr lang="en-US" dirty="0"/>
              <a:t>During startup of blower, vibration was nominal (~0.15 in-s)</a:t>
            </a:r>
          </a:p>
          <a:p>
            <a:pPr lvl="1"/>
            <a:r>
              <a:rPr lang="en-US" dirty="0"/>
              <a:t>Quickly increased with operating time until eventual skid trip (0.9 in-s)</a:t>
            </a:r>
          </a:p>
          <a:p>
            <a:pPr lvl="1"/>
            <a:r>
              <a:rPr lang="en-US" dirty="0"/>
              <a:t>Changes to inlet piping supports did not reduce vibrations</a:t>
            </a:r>
          </a:p>
          <a:p>
            <a:r>
              <a:rPr lang="en-US" dirty="0"/>
              <a:t>Further analysis revealed that the drive end bearing was not being cooled by the blower oil circuit</a:t>
            </a:r>
          </a:p>
          <a:p>
            <a:pPr lvl="1"/>
            <a:r>
              <a:rPr lang="en-US" dirty="0"/>
              <a:t>Capillary spray nozzle was plugged for drive bearing</a:t>
            </a:r>
          </a:p>
          <a:p>
            <a:pPr lvl="1"/>
            <a:r>
              <a:rPr lang="en-US" dirty="0"/>
              <a:t>Bearing failure possible source of vibration</a:t>
            </a:r>
          </a:p>
          <a:p>
            <a:pPr lvl="1"/>
            <a:r>
              <a:rPr lang="en-US" dirty="0"/>
              <a:t>Suspected flake of 3M epoxy from oil circuit                                         blocked flow</a:t>
            </a:r>
          </a:p>
          <a:p>
            <a:pPr lvl="2"/>
            <a:r>
              <a:rPr lang="en-US" dirty="0"/>
              <a:t>Connections sealants changed to Loctite #567 at                                             Tuthill’s recommendation</a:t>
            </a:r>
          </a:p>
          <a:p>
            <a:pPr lvl="1"/>
            <a:r>
              <a:rPr lang="en-US" dirty="0"/>
              <a:t>Overheating caused damage to bearing</a:t>
            </a:r>
          </a:p>
          <a:p>
            <a:pPr lvl="2"/>
            <a:r>
              <a:rPr lang="en-US" dirty="0"/>
              <a:t>New thermometry added to monitor the                                                      temperature of the blower housing (trip if T &gt; 190F)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0" t="27689" r="8528"/>
          <a:stretch/>
        </p:blipFill>
        <p:spPr>
          <a:xfrm>
            <a:off x="6295652" y="3760079"/>
            <a:ext cx="2743200" cy="196083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295652" y="5720915"/>
            <a:ext cx="2736111" cy="53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Blower Housing Thermometry</a:t>
            </a:r>
          </a:p>
          <a:p>
            <a:pPr marL="684212" lvl="2" indent="0" algn="ctr"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820671"/>
      </p:ext>
    </p:extLst>
  </p:cSld>
  <p:clrMapOvr>
    <a:masterClrMapping/>
  </p:clrMapOvr>
</p:sld>
</file>

<file path=ppt/theme/theme1.xml><?xml version="1.0" encoding="utf-8"?>
<a:theme xmlns:a="http://schemas.openxmlformats.org/drawingml/2006/main" name="Cryo P 2_4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RNL template_4x3_SNS.pptx" id="{DA8F8B77-26AF-4285-B904-C56BC7FCC0C9}" vid="{89FA3E3C-681D-44A7-BF9E-F5C1CC4F5D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5A43370-EC10-41BE-B147-54A1A4450E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F13401-7EB3-445E-A79C-700AD40B1E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31148E9-6A60-411D-AFDE-DA9258D98C4B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Cryo P 2_4</Template>
  <TotalTime>0</TotalTime>
  <Words>1359</Words>
  <Application>Microsoft Office PowerPoint</Application>
  <PresentationFormat>On-screen Show (4:3)</PresentationFormat>
  <Paragraphs>196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Cryo P 2_4</vt:lpstr>
      <vt:lpstr>SNS Cryogenic Test Facility Kinney Vacuum Pump Commissioning and Operation at 2K</vt:lpstr>
      <vt:lpstr>Outline</vt:lpstr>
      <vt:lpstr>System Description</vt:lpstr>
      <vt:lpstr>System Description</vt:lpstr>
      <vt:lpstr>System Description</vt:lpstr>
      <vt:lpstr>Skid Design</vt:lpstr>
      <vt:lpstr>Skid History</vt:lpstr>
      <vt:lpstr>Commissioning Period #1</vt:lpstr>
      <vt:lpstr>Commissioning Period #1</vt:lpstr>
      <vt:lpstr>Commissioning Period #1</vt:lpstr>
      <vt:lpstr>Commissioning Period #2</vt:lpstr>
      <vt:lpstr>Current Operations</vt:lpstr>
      <vt:lpstr>Current Operations</vt:lpstr>
      <vt:lpstr>Current Operations</vt:lpstr>
      <vt:lpstr>Current Operations</vt:lpstr>
      <vt:lpstr>Future Improvements</vt:lpstr>
      <vt:lpstr>Summary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2016-09-27T15:07:04Z</dcterms:created>
  <dcterms:modified xsi:type="dcterms:W3CDTF">2016-10-24T12:22:28Z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