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notesMasterIdLst>
    <p:notesMasterId r:id="rId18"/>
  </p:notesMasterIdLst>
  <p:handoutMasterIdLst>
    <p:handoutMasterId r:id="rId19"/>
  </p:handoutMasterIdLst>
  <p:sldIdLst>
    <p:sldId id="303" r:id="rId2"/>
    <p:sldId id="304" r:id="rId3"/>
    <p:sldId id="305" r:id="rId4"/>
    <p:sldId id="306" r:id="rId5"/>
    <p:sldId id="307" r:id="rId6"/>
    <p:sldId id="308" r:id="rId7"/>
    <p:sldId id="310" r:id="rId8"/>
    <p:sldId id="309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632"/>
  </p:normalViewPr>
  <p:slideViewPr>
    <p:cSldViewPr>
      <p:cViewPr varScale="1">
        <p:scale>
          <a:sx n="90" d="100"/>
          <a:sy n="90" d="100"/>
        </p:scale>
        <p:origin x="5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261A7AA4-711B-4D48-9967-C31E9DAB2E7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FDDB99F-A319-47BE-87EA-C284F17F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81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550" y="0"/>
            <a:ext cx="3026833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904"/>
            <a:ext cx="3026833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059A58B-3C0A-4212-828F-6043D36A46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516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21C6-B343-4A7A-A7F8-279DDD29F7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86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C5390-3D4B-4953-9ABB-4B46F57BFF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54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63FA-1450-40EB-B8BA-0C6319231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163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1" name="Picture 10" descr="Aerial Diagram (low res)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750871"/>
            <a:ext cx="9183407" cy="3152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3" name="Picture 12" descr="Aerial Diagram (low res)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750871"/>
            <a:ext cx="9183407" cy="31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45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10/25/2016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7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30AC-6DC5-4D55-87D9-084565BF4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37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8FE05-9901-4F3E-97D4-E9E62A7E8A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38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FFE4A-4529-49D2-96E3-58387DF0BE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3CEC5-4E84-4914-A543-5675EAC6C1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24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D6E58-0364-4BD6-97AA-C75E657EAE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44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0FF39-51F2-49FF-846E-D31FF575FF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09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A115-AE0A-44F1-A000-0C27CA20D9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16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ED1A-3167-4226-800B-F7AA78F578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2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AA49D35-8E12-446D-B3F7-E0E3FCC76F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115" y="6172200"/>
            <a:ext cx="8192476" cy="685800"/>
          </a:xfrm>
        </p:spPr>
        <p:txBody>
          <a:bodyPr/>
          <a:lstStyle/>
          <a:p>
            <a:pPr algn="ctr"/>
            <a:r>
              <a:rPr lang="en-US" sz="1600" dirty="0" smtClean="0"/>
              <a:t>Workshop on Cryogenic Operations</a:t>
            </a:r>
            <a:endParaRPr lang="en-US" sz="1600" dirty="0"/>
          </a:p>
          <a:p>
            <a:pPr algn="ctr"/>
            <a:r>
              <a:rPr lang="en-US" sz="1600" dirty="0" smtClean="0"/>
              <a:t>Fermilab, 25-27 October 2016</a:t>
            </a:r>
            <a:endParaRPr lang="en-US" sz="16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725876" cy="2080395"/>
          </a:xfrm>
        </p:spPr>
        <p:txBody>
          <a:bodyPr>
            <a:noAutofit/>
          </a:bodyPr>
          <a:lstStyle/>
          <a:p>
            <a:r>
              <a:rPr lang="en-US" sz="2800" dirty="0"/>
              <a:t>MicroBooNE Experience: Operations </a:t>
            </a:r>
            <a:r>
              <a:rPr lang="en-US" sz="2800" dirty="0" smtClean="0"/>
              <a:t>of the cryogenic </a:t>
            </a:r>
            <a:r>
              <a:rPr lang="en-US" sz="2800" dirty="0"/>
              <a:t>system for the </a:t>
            </a:r>
            <a:r>
              <a:rPr lang="en-US" sz="2800" dirty="0" smtClean="0"/>
              <a:t>Fermilab MicroBooNE Liquid </a:t>
            </a:r>
            <a:r>
              <a:rPr lang="en-US" sz="2800" dirty="0"/>
              <a:t>Argon </a:t>
            </a:r>
            <a:r>
              <a:rPr lang="en-US" sz="2800" dirty="0" smtClean="0"/>
              <a:t>Neutrino detector</a:t>
            </a:r>
          </a:p>
          <a:p>
            <a:r>
              <a:rPr lang="en-US" sz="2000" dirty="0" smtClean="0"/>
              <a:t>M. Zuckerbrot, M. Geynisman, J. Kilmer, B. Norris, R. Sanders, M. Sarychev, F. Schwartz, J. Tillman</a:t>
            </a:r>
            <a:r>
              <a:rPr lang="en-US" sz="2000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124200"/>
            <a:ext cx="528248" cy="2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Cooldown</a:t>
            </a:r>
          </a:p>
          <a:p>
            <a:pPr lvl="1"/>
            <a:r>
              <a:rPr lang="en-US" dirty="0" smtClean="0"/>
              <a:t>Contamination during cooldown process shown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Commissioning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Michael Zuckerbrot | </a:t>
            </a:r>
            <a:r>
              <a:rPr lang="en-US" dirty="0"/>
              <a:t>Workshop on Cryogenic </a:t>
            </a:r>
            <a:r>
              <a:rPr lang="en-US" dirty="0" smtClean="0"/>
              <a:t>Operations, Fermilab</a:t>
            </a:r>
            <a:r>
              <a:rPr lang="en-US" dirty="0"/>
              <a:t>, 25-27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6" descr="FermiLogo_RGB_NALBlu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35630" y="6190317"/>
            <a:ext cx="7537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LarTF</a:t>
            </a: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00" y="1752600"/>
            <a:ext cx="1343684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4" y="2125167"/>
            <a:ext cx="8658201" cy="3962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81600" y="2178681"/>
            <a:ext cx="301969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-Outgassing decreases with temperature</a:t>
            </a:r>
          </a:p>
          <a:p>
            <a:r>
              <a:rPr lang="en-US" dirty="0" smtClean="0"/>
              <a:t>-Venting from chimneys and replacing with cleaner 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Filling</a:t>
            </a:r>
          </a:p>
          <a:p>
            <a:pPr lvl="1"/>
            <a:r>
              <a:rPr lang="en-US" dirty="0" smtClean="0"/>
              <a:t>Contractual issues:  Vendors hesitant to sign contract due to tight N2 requirements and aggressive schedule</a:t>
            </a:r>
          </a:p>
          <a:p>
            <a:pPr lvl="1"/>
            <a:r>
              <a:rPr lang="en-US" dirty="0" smtClean="0"/>
              <a:t>Temperature gradients:  Form when the liquid level is low</a:t>
            </a:r>
          </a:p>
          <a:p>
            <a:pPr lvl="2"/>
            <a:r>
              <a:rPr lang="en-US" dirty="0" smtClean="0"/>
              <a:t>Controlled with shell heaters and bottom-up gas flow to increase convection in the ullage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Commissioning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Michael Zuckerbrot | </a:t>
            </a:r>
            <a:r>
              <a:rPr lang="en-US" dirty="0"/>
              <a:t>Workshop on Cryogenic </a:t>
            </a:r>
            <a:r>
              <a:rPr lang="en-US" dirty="0" smtClean="0"/>
              <a:t>Operations, Fermilab</a:t>
            </a:r>
            <a:r>
              <a:rPr lang="en-US" dirty="0"/>
              <a:t>, 25-27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6" descr="FermiLogo_RGB_NALBlu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35630" y="6190317"/>
            <a:ext cx="7537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LarTF</a:t>
            </a: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1" b="29923"/>
          <a:stretch/>
        </p:blipFill>
        <p:spPr>
          <a:xfrm>
            <a:off x="381000" y="3143250"/>
            <a:ext cx="8632753" cy="288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42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Purification</a:t>
            </a:r>
          </a:p>
          <a:p>
            <a:pPr lvl="1"/>
            <a:r>
              <a:rPr lang="en-US" dirty="0"/>
              <a:t>Did not fill through filters, started with commercial </a:t>
            </a:r>
            <a:r>
              <a:rPr lang="en-US" dirty="0" smtClean="0"/>
              <a:t>argon</a:t>
            </a:r>
          </a:p>
          <a:p>
            <a:pPr lvl="1"/>
            <a:r>
              <a:rPr lang="en-US" dirty="0" smtClean="0"/>
              <a:t>LAr purified to acceptable levels within a week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Commissioning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Michael Zuckerbrot | </a:t>
            </a:r>
            <a:r>
              <a:rPr lang="en-US" dirty="0"/>
              <a:t>Workshop on Cryogenic </a:t>
            </a:r>
            <a:r>
              <a:rPr lang="en-US" dirty="0" smtClean="0"/>
              <a:t>Operations, Fermilab</a:t>
            </a:r>
            <a:r>
              <a:rPr lang="en-US" dirty="0"/>
              <a:t>, 25-27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6" descr="FermiLogo_RGB_NALBlu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35630" y="6190317"/>
            <a:ext cx="7537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LarTF</a:t>
            </a: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49" y="2438400"/>
            <a:ext cx="8265025" cy="322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75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Overview of Normal Operating System</a:t>
            </a:r>
          </a:p>
          <a:p>
            <a:pPr lvl="1"/>
            <a:r>
              <a:rPr lang="en-US" dirty="0" smtClean="0"/>
              <a:t>Spare LAr pump, condenser, and filter skid</a:t>
            </a:r>
          </a:p>
          <a:p>
            <a:pPr lvl="1"/>
            <a:r>
              <a:rPr lang="en-US" dirty="0" smtClean="0"/>
              <a:t>Makeup argon from</a:t>
            </a:r>
          </a:p>
          <a:p>
            <a:pPr marL="457200" lvl="1" indent="0">
              <a:buNone/>
            </a:pPr>
            <a:r>
              <a:rPr lang="en-US" dirty="0" smtClean="0"/>
              <a:t>utility dewar ~3 weeks</a:t>
            </a:r>
          </a:p>
          <a:p>
            <a:pPr lvl="1"/>
            <a:r>
              <a:rPr lang="en-US" dirty="0" smtClean="0"/>
              <a:t>Inline PM inactive</a:t>
            </a:r>
          </a:p>
          <a:p>
            <a:pPr lvl="1"/>
            <a:r>
              <a:rPr lang="en-US" dirty="0" smtClean="0"/>
              <a:t>No active purge on </a:t>
            </a:r>
          </a:p>
          <a:p>
            <a:pPr marL="457200" lvl="1" indent="0">
              <a:buNone/>
            </a:pPr>
            <a:r>
              <a:rPr lang="en-US" dirty="0" smtClean="0"/>
              <a:t>chimney ports</a:t>
            </a:r>
          </a:p>
          <a:p>
            <a:pPr lvl="1"/>
            <a:r>
              <a:rPr lang="en-US" dirty="0" smtClean="0"/>
              <a:t>Pressure control via </a:t>
            </a:r>
          </a:p>
          <a:p>
            <a:pPr marL="457200" lvl="1" indent="0">
              <a:buNone/>
            </a:pPr>
            <a:r>
              <a:rPr lang="en-US" dirty="0" smtClean="0"/>
              <a:t>LN2 control valve on </a:t>
            </a:r>
          </a:p>
          <a:p>
            <a:pPr marL="457200" lvl="1" indent="0">
              <a:buNone/>
            </a:pPr>
            <a:r>
              <a:rPr lang="en-US" dirty="0" smtClean="0"/>
              <a:t>condenser coil inlet</a:t>
            </a:r>
          </a:p>
          <a:p>
            <a:pPr lvl="1"/>
            <a:r>
              <a:rPr lang="en-US" dirty="0" smtClean="0"/>
              <a:t>O2, N2 sampled at </a:t>
            </a:r>
          </a:p>
          <a:p>
            <a:pPr marL="457200" lvl="1" indent="0">
              <a:buNone/>
            </a:pPr>
            <a:r>
              <a:rPr lang="en-US" dirty="0" smtClean="0"/>
              <a:t>LAr pump discharge; </a:t>
            </a:r>
          </a:p>
          <a:p>
            <a:pPr marL="457200" lvl="1" indent="0">
              <a:buNone/>
            </a:pPr>
            <a:r>
              <a:rPr lang="en-US" dirty="0" smtClean="0"/>
              <a:t>H2O from ullage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Michael Zuckerbrot | </a:t>
            </a:r>
            <a:r>
              <a:rPr lang="en-US" dirty="0"/>
              <a:t>Workshop on Cryogenic </a:t>
            </a:r>
            <a:r>
              <a:rPr lang="en-US" dirty="0" smtClean="0"/>
              <a:t>Operations, Fermilab</a:t>
            </a:r>
            <a:r>
              <a:rPr lang="en-US" dirty="0"/>
              <a:t>, 25-27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6" descr="FermiLogo_RGB_NALBlu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35630" y="6190317"/>
            <a:ext cx="7537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LarTF</a:t>
            </a: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818" y="1842960"/>
            <a:ext cx="5909060" cy="42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49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Barber Nichols LAr Pumps</a:t>
            </a:r>
          </a:p>
          <a:p>
            <a:pPr lvl="1"/>
            <a:r>
              <a:rPr lang="en-US" dirty="0" smtClean="0"/>
              <a:t>Startup: Difficult to start without first bypassing the filters then slowly cooling them, likely amplified by downstream throttle valve</a:t>
            </a:r>
          </a:p>
          <a:p>
            <a:r>
              <a:rPr lang="en-US" dirty="0" smtClean="0"/>
              <a:t>LAr Pump Bearing Failure</a:t>
            </a:r>
          </a:p>
          <a:p>
            <a:pPr lvl="1"/>
            <a:r>
              <a:rPr lang="en-US" dirty="0" smtClean="0"/>
              <a:t>Detected audibly</a:t>
            </a:r>
          </a:p>
          <a:p>
            <a:pPr lvl="1"/>
            <a:r>
              <a:rPr lang="en-US" dirty="0" smtClean="0"/>
              <a:t>Lower cold bearing (cage)</a:t>
            </a:r>
          </a:p>
          <a:p>
            <a:pPr lvl="1"/>
            <a:r>
              <a:rPr lang="en-US" dirty="0" smtClean="0"/>
              <a:t>~6000 hours of operation</a:t>
            </a:r>
          </a:p>
          <a:p>
            <a:pPr lvl="1"/>
            <a:r>
              <a:rPr lang="en-US" dirty="0" smtClean="0"/>
              <a:t>Possible cause: Prior failure of </a:t>
            </a:r>
          </a:p>
          <a:p>
            <a:pPr marL="457200" lvl="1" indent="0">
              <a:buNone/>
            </a:pPr>
            <a:r>
              <a:rPr lang="en-US" dirty="0" smtClean="0"/>
              <a:t>discharge pressure transmitter </a:t>
            </a:r>
          </a:p>
          <a:p>
            <a:pPr marL="457200" lvl="1" indent="0">
              <a:buNone/>
            </a:pPr>
            <a:r>
              <a:rPr lang="en-US" dirty="0" smtClean="0"/>
              <a:t>caused pump to ramp up/down </a:t>
            </a:r>
          </a:p>
          <a:p>
            <a:pPr marL="457200" lvl="1" indent="0">
              <a:buNone/>
            </a:pPr>
            <a:r>
              <a:rPr lang="en-US" dirty="0" smtClean="0"/>
              <a:t>for several hours</a:t>
            </a:r>
          </a:p>
          <a:p>
            <a:pPr lvl="1"/>
            <a:r>
              <a:rPr lang="en-US" dirty="0" smtClean="0"/>
              <a:t>Likely caused cavitation and </a:t>
            </a:r>
          </a:p>
          <a:p>
            <a:pPr marL="457200" lvl="1" indent="0">
              <a:buNone/>
            </a:pPr>
            <a:r>
              <a:rPr lang="en-US" dirty="0" smtClean="0"/>
              <a:t>shortened bearing life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Michael Zuckerbrot | </a:t>
            </a:r>
            <a:r>
              <a:rPr lang="en-US" dirty="0"/>
              <a:t>Workshop on Cryogenic </a:t>
            </a:r>
            <a:r>
              <a:rPr lang="en-US" dirty="0" smtClean="0"/>
              <a:t>Operations, Fermilab</a:t>
            </a:r>
            <a:r>
              <a:rPr lang="en-US" dirty="0"/>
              <a:t>, 25-27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6" descr="FermiLogo_RGB_NALBlu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35630" y="6190317"/>
            <a:ext cx="7537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LarTF</a:t>
            </a: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604" y="2286000"/>
            <a:ext cx="1804988" cy="1821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853" y="2279559"/>
            <a:ext cx="2085975" cy="1619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993" y="4415877"/>
            <a:ext cx="2221599" cy="1458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4853" y="4015847"/>
            <a:ext cx="1811614" cy="18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24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Electron Lifetime:  Analysis is ongoing - 9 </a:t>
            </a:r>
            <a:r>
              <a:rPr lang="en-US" dirty="0" err="1" smtClean="0"/>
              <a:t>ms</a:t>
            </a:r>
            <a:r>
              <a:rPr lang="en-US" dirty="0" smtClean="0"/>
              <a:t> or greater</a:t>
            </a:r>
          </a:p>
          <a:p>
            <a:r>
              <a:rPr lang="en-US" dirty="0" smtClean="0"/>
              <a:t>System Reliability:  &gt; 98.9% up time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Michael Zuckerbrot | </a:t>
            </a:r>
            <a:r>
              <a:rPr lang="en-US" dirty="0"/>
              <a:t>Workshop on Cryogenic </a:t>
            </a:r>
            <a:r>
              <a:rPr lang="en-US" dirty="0" smtClean="0"/>
              <a:t>Operations, Fermilab</a:t>
            </a:r>
            <a:r>
              <a:rPr lang="en-US" dirty="0"/>
              <a:t>, 25-27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6" descr="FermiLogo_RGB_NALBlu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35630" y="6190317"/>
            <a:ext cx="7537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LarTF</a:t>
            </a: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16" y="1828800"/>
            <a:ext cx="8923130" cy="425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8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/>
              <a:t>Questions?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Michael Zuckerbrot | </a:t>
            </a:r>
            <a:r>
              <a:rPr lang="en-US" dirty="0"/>
              <a:t>Workshop on Cryogenic </a:t>
            </a:r>
            <a:r>
              <a:rPr lang="en-US" dirty="0" smtClean="0"/>
              <a:t>Operations, Fermilab</a:t>
            </a:r>
            <a:r>
              <a:rPr lang="en-US" dirty="0"/>
              <a:t>, 25-27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6" descr="FermiLogo_RGB_NALBlu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35630" y="6190317"/>
            <a:ext cx="7537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LarTF</a:t>
            </a: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7173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Cryogenic Requirements</a:t>
            </a:r>
          </a:p>
          <a:p>
            <a:r>
              <a:rPr lang="en-US" dirty="0" smtClean="0"/>
              <a:t>System Overview</a:t>
            </a:r>
          </a:p>
          <a:p>
            <a:r>
              <a:rPr lang="en-US" dirty="0" smtClean="0"/>
              <a:t>Stages of Commissioning</a:t>
            </a:r>
          </a:p>
          <a:p>
            <a:pPr lvl="1"/>
            <a:r>
              <a:rPr lang="en-US" dirty="0" smtClean="0"/>
              <a:t>Piston Purge</a:t>
            </a:r>
          </a:p>
          <a:p>
            <a:pPr lvl="1"/>
            <a:r>
              <a:rPr lang="en-US" dirty="0" smtClean="0"/>
              <a:t>Gas Recirculation</a:t>
            </a:r>
          </a:p>
          <a:p>
            <a:pPr lvl="1"/>
            <a:r>
              <a:rPr lang="en-US" dirty="0" smtClean="0"/>
              <a:t>Cooldown</a:t>
            </a:r>
          </a:p>
          <a:p>
            <a:pPr lvl="1"/>
            <a:r>
              <a:rPr lang="en-US" dirty="0" smtClean="0"/>
              <a:t>Filling</a:t>
            </a:r>
          </a:p>
          <a:p>
            <a:pPr lvl="1"/>
            <a:r>
              <a:rPr lang="en-US" dirty="0" smtClean="0"/>
              <a:t>Initial Liquid Purification</a:t>
            </a:r>
          </a:p>
          <a:p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Overview and Notes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Michael Zuckerbrot | </a:t>
            </a:r>
            <a:r>
              <a:rPr lang="en-US" dirty="0"/>
              <a:t>Workshop on Cryogenic </a:t>
            </a:r>
            <a:r>
              <a:rPr lang="en-US" dirty="0" smtClean="0"/>
              <a:t>Operations, Fermilab</a:t>
            </a:r>
            <a:r>
              <a:rPr lang="en-US" dirty="0"/>
              <a:t>, 25-27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6" descr="FermiLogo_RGB_NALBlu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35630" y="6190317"/>
            <a:ext cx="7537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LarTF</a:t>
            </a: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5283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3690212"/>
            <a:ext cx="8672513" cy="23407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Additional Requirements:</a:t>
            </a:r>
          </a:p>
          <a:p>
            <a:pPr lvl="1"/>
            <a:r>
              <a:rPr lang="en-US" dirty="0" smtClean="0"/>
              <a:t>Reach purity requirements without cryostat evacuation</a:t>
            </a:r>
          </a:p>
          <a:p>
            <a:pPr lvl="1"/>
            <a:r>
              <a:rPr lang="en-US" dirty="0" smtClean="0"/>
              <a:t>&lt; 20 K </a:t>
            </a:r>
            <a:r>
              <a:rPr lang="en-US" dirty="0" err="1" smtClean="0"/>
              <a:t>dT</a:t>
            </a:r>
            <a:r>
              <a:rPr lang="en-US" dirty="0" smtClean="0"/>
              <a:t> on the TPC during cooldown</a:t>
            </a:r>
          </a:p>
          <a:p>
            <a:pPr lvl="1"/>
            <a:r>
              <a:rPr lang="en-US" dirty="0" smtClean="0"/>
              <a:t>Level and pressure stability</a:t>
            </a:r>
          </a:p>
          <a:p>
            <a:pPr lvl="1"/>
            <a:r>
              <a:rPr lang="en-US" dirty="0" smtClean="0"/>
              <a:t>Sampling for contaminants</a:t>
            </a:r>
          </a:p>
          <a:p>
            <a:pPr lvl="1"/>
            <a:r>
              <a:rPr lang="en-US" dirty="0" smtClean="0"/>
              <a:t>Electrical isolation of cryogenic components from cryostat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Requirements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Michael Zuckerbrot | </a:t>
            </a:r>
            <a:r>
              <a:rPr lang="en-US" dirty="0"/>
              <a:t>Workshop on Cryogenic </a:t>
            </a:r>
            <a:r>
              <a:rPr lang="en-US" dirty="0" smtClean="0"/>
              <a:t>Operations, Fermilab</a:t>
            </a:r>
            <a:r>
              <a:rPr lang="en-US" dirty="0"/>
              <a:t>, 25-27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6" descr="FermiLogo_RGB_NALBlu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35630" y="6190317"/>
            <a:ext cx="7537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LarTF</a:t>
            </a: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19" y="1176689"/>
            <a:ext cx="8301038" cy="234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40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Recirculation/Cooldown System</a:t>
            </a:r>
          </a:p>
          <a:p>
            <a:pPr lvl="1"/>
            <a:r>
              <a:rPr lang="en-US" dirty="0" err="1" smtClean="0"/>
              <a:t>Fluitron</a:t>
            </a:r>
            <a:r>
              <a:rPr lang="en-US" dirty="0" smtClean="0"/>
              <a:t> gas compressor, 3 pass heat exchanger, Mole. Sieve</a:t>
            </a:r>
          </a:p>
          <a:p>
            <a:r>
              <a:rPr lang="en-US" dirty="0" smtClean="0"/>
              <a:t>Purification System</a:t>
            </a:r>
          </a:p>
          <a:p>
            <a:pPr lvl="1"/>
            <a:r>
              <a:rPr lang="en-US" dirty="0" smtClean="0"/>
              <a:t>Cryostat: ASME cylindrical pressure vessel (30 psig)</a:t>
            </a:r>
          </a:p>
          <a:p>
            <a:pPr lvl="1"/>
            <a:r>
              <a:rPr lang="en-US" dirty="0" smtClean="0"/>
              <a:t>LAr pumps:  Barber Nichols</a:t>
            </a:r>
          </a:p>
          <a:p>
            <a:pPr lvl="1"/>
            <a:r>
              <a:rPr lang="en-US" dirty="0" smtClean="0"/>
              <a:t>Condensers:  10 kW capacity</a:t>
            </a:r>
          </a:p>
          <a:p>
            <a:pPr lvl="1"/>
            <a:r>
              <a:rPr lang="en-US" dirty="0" smtClean="0"/>
              <a:t>Filtration Skids:  Copper (O2) and molecular sieve (H2O)</a:t>
            </a:r>
          </a:p>
          <a:p>
            <a:pPr lvl="2"/>
            <a:r>
              <a:rPr lang="en-US" dirty="0" smtClean="0"/>
              <a:t>Can be activated and regenerated in place using hot </a:t>
            </a:r>
            <a:r>
              <a:rPr lang="en-US" dirty="0" err="1" smtClean="0"/>
              <a:t>Ar</a:t>
            </a:r>
            <a:r>
              <a:rPr lang="en-US" dirty="0" smtClean="0"/>
              <a:t> and </a:t>
            </a:r>
            <a:r>
              <a:rPr lang="en-US" dirty="0" err="1" smtClean="0"/>
              <a:t>Ar</a:t>
            </a:r>
            <a:r>
              <a:rPr lang="en-US" dirty="0" smtClean="0"/>
              <a:t>/H2 mix</a:t>
            </a:r>
          </a:p>
          <a:p>
            <a:pPr lvl="1"/>
            <a:r>
              <a:rPr lang="en-US" dirty="0" smtClean="0"/>
              <a:t>11,000 gallon liquid Nitrogen dewar:  Coolant</a:t>
            </a:r>
          </a:p>
          <a:p>
            <a:pPr lvl="1"/>
            <a:r>
              <a:rPr lang="en-US" dirty="0" smtClean="0"/>
              <a:t>500 Gallon LAr Dewar:  Supplies makeup gas, actuators, purges,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Gas analyzers:  O2, N2, and H2O</a:t>
            </a:r>
          </a:p>
          <a:p>
            <a:pPr lvl="2"/>
            <a:r>
              <a:rPr lang="en-US" dirty="0" smtClean="0"/>
              <a:t>Multiple sample points:  LAr pump discharge, post-filters, cryostat ullage/chimneys, 500 gallon dewar,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Michael Zuckerbrot | </a:t>
            </a:r>
            <a:r>
              <a:rPr lang="en-US" dirty="0"/>
              <a:t>Workshop on Cryogenic </a:t>
            </a:r>
            <a:r>
              <a:rPr lang="en-US" dirty="0" smtClean="0"/>
              <a:t>Operations, Fermilab</a:t>
            </a:r>
            <a:r>
              <a:rPr lang="en-US" dirty="0"/>
              <a:t>, 25-27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6" descr="FermiLogo_RGB_NALBlu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35630" y="6190317"/>
            <a:ext cx="7537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LarTF</a:t>
            </a: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3810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Michael Zuckerbrot | </a:t>
            </a:r>
            <a:r>
              <a:rPr lang="en-US" dirty="0"/>
              <a:t>Workshop on Cryogenic </a:t>
            </a:r>
            <a:r>
              <a:rPr lang="en-US" dirty="0" smtClean="0"/>
              <a:t>Operations, Fermilab</a:t>
            </a:r>
            <a:r>
              <a:rPr lang="en-US" dirty="0"/>
              <a:t>, 25-27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6" descr="FermiLogo_RGB_NALBlu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35630" y="6190317"/>
            <a:ext cx="7537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LarTF</a:t>
            </a: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35107"/>
            <a:ext cx="8539733" cy="53197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24600" y="1600200"/>
            <a:ext cx="1343684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5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Commissioning Timeline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Commissioning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Michael Zuckerbrot | </a:t>
            </a:r>
            <a:r>
              <a:rPr lang="en-US" dirty="0"/>
              <a:t>Workshop on Cryogenic </a:t>
            </a:r>
            <a:r>
              <a:rPr lang="en-US" dirty="0" smtClean="0"/>
              <a:t>Operations, Fermilab</a:t>
            </a:r>
            <a:r>
              <a:rPr lang="en-US" dirty="0"/>
              <a:t>, 25-27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6" descr="FermiLogo_RGB_NALBlu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35630" y="6190317"/>
            <a:ext cx="7537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LarTF</a:t>
            </a: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00" y="1752600"/>
            <a:ext cx="1343684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30" y="1738698"/>
            <a:ext cx="8932170" cy="39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5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Piston Purge</a:t>
            </a:r>
          </a:p>
          <a:p>
            <a:pPr lvl="1"/>
            <a:r>
              <a:rPr lang="en-US" dirty="0" smtClean="0"/>
              <a:t>~13 volume exchanges, &lt; 10 ppm H2O, &lt; 1 ppm N2, &lt; 1 ppm O2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Commissioning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Michael Zuckerbrot | </a:t>
            </a:r>
            <a:r>
              <a:rPr lang="en-US" dirty="0"/>
              <a:t>Workshop on Cryogenic </a:t>
            </a:r>
            <a:r>
              <a:rPr lang="en-US" dirty="0" smtClean="0"/>
              <a:t>Operations, Fermilab</a:t>
            </a:r>
            <a:r>
              <a:rPr lang="en-US" dirty="0"/>
              <a:t>, 25-27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6" descr="FermiLogo_RGB_NALBlu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35630" y="6190317"/>
            <a:ext cx="7537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LarTF</a:t>
            </a: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09" y="1952634"/>
            <a:ext cx="8562181" cy="409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Gas Recirculation</a:t>
            </a:r>
          </a:p>
          <a:p>
            <a:pPr lvl="1"/>
            <a:r>
              <a:rPr lang="en-US" dirty="0" smtClean="0"/>
              <a:t>With no O2/N2 filtration, contaminants increase due to outgassing, controlled by venting through chimneys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Commissioning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Michael Zuckerbrot | </a:t>
            </a:r>
            <a:r>
              <a:rPr lang="en-US" dirty="0"/>
              <a:t>Workshop on Cryogenic </a:t>
            </a:r>
            <a:r>
              <a:rPr lang="en-US" dirty="0" smtClean="0"/>
              <a:t>Operations, Fermilab</a:t>
            </a:r>
            <a:r>
              <a:rPr lang="en-US" dirty="0"/>
              <a:t>, 25-27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6" descr="FermiLogo_RGB_NALBlu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35630" y="6190317"/>
            <a:ext cx="7537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LarTF</a:t>
            </a: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00" y="1752600"/>
            <a:ext cx="1343684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80997"/>
            <a:ext cx="8222137" cy="405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10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Cooldown</a:t>
            </a:r>
          </a:p>
          <a:p>
            <a:pPr lvl="1"/>
            <a:r>
              <a:rPr lang="en-US" dirty="0" smtClean="0"/>
              <a:t>Temps. and system trips shown, maintained &lt; 20 K </a:t>
            </a:r>
            <a:r>
              <a:rPr lang="en-US" dirty="0" err="1" smtClean="0"/>
              <a:t>dT</a:t>
            </a:r>
            <a:endParaRPr lang="en-US" dirty="0" smtClean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Commissioning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Michael Zuckerbrot | </a:t>
            </a:r>
            <a:r>
              <a:rPr lang="en-US" dirty="0"/>
              <a:t>Workshop on Cryogenic </a:t>
            </a:r>
            <a:r>
              <a:rPr lang="en-US" dirty="0" smtClean="0"/>
              <a:t>Operations, Fermilab</a:t>
            </a:r>
            <a:r>
              <a:rPr lang="en-US" dirty="0"/>
              <a:t>, 25-27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6" descr="FermiLogo_RGB_NALBlue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35630" y="6190317"/>
            <a:ext cx="7537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LarTF</a:t>
            </a: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00" y="1752600"/>
            <a:ext cx="1343684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1" y="1995623"/>
            <a:ext cx="8804542" cy="40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39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45018</TotalTime>
  <Words>752</Words>
  <Application>Microsoft Office PowerPoint</Application>
  <PresentationFormat>On-screen Show (4:3)</PresentationFormat>
  <Paragraphs>141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Helvetica</vt:lpstr>
      <vt:lpstr>Office Theme</vt:lpstr>
      <vt:lpstr>PowerPoint Presentation</vt:lpstr>
      <vt:lpstr>Presentation Outline</vt:lpstr>
      <vt:lpstr>Cryogenic Requirements</vt:lpstr>
      <vt:lpstr>System Overview</vt:lpstr>
      <vt:lpstr>System Overview</vt:lpstr>
      <vt:lpstr>Stages of Commissioning</vt:lpstr>
      <vt:lpstr>Stages of Commissioning</vt:lpstr>
      <vt:lpstr>Stages of Commissioning</vt:lpstr>
      <vt:lpstr>Stages of Commissioning</vt:lpstr>
      <vt:lpstr>Stages of Commissioning</vt:lpstr>
      <vt:lpstr>Stages of Commissioning</vt:lpstr>
      <vt:lpstr>Stages of Commissioning</vt:lpstr>
      <vt:lpstr>Operations</vt:lpstr>
      <vt:lpstr>Operations</vt:lpstr>
      <vt:lpstr>Summary</vt:lpstr>
      <vt:lpstr>PowerPoint Presentation</vt:lpstr>
    </vt:vector>
  </TitlesOfParts>
  <Company>Fermilab | Accelerator Division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Geynisman</dc:creator>
  <cp:lastModifiedBy>Michael C. Zuckerbrot x4252 15184N</cp:lastModifiedBy>
  <cp:revision>349</cp:revision>
  <cp:lastPrinted>2016-10-25T20:07:25Z</cp:lastPrinted>
  <dcterms:created xsi:type="dcterms:W3CDTF">2006-04-18T14:10:34Z</dcterms:created>
  <dcterms:modified xsi:type="dcterms:W3CDTF">2016-10-25T21:05:31Z</dcterms:modified>
</cp:coreProperties>
</file>