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0" r:id="rId3"/>
    <p:sldId id="365" r:id="rId4"/>
    <p:sldId id="485" r:id="rId5"/>
    <p:sldId id="477" r:id="rId6"/>
    <p:sldId id="512" r:id="rId7"/>
    <p:sldId id="478" r:id="rId8"/>
    <p:sldId id="479" r:id="rId9"/>
    <p:sldId id="480" r:id="rId10"/>
    <p:sldId id="481" r:id="rId11"/>
    <p:sldId id="482" r:id="rId12"/>
    <p:sldId id="484" r:id="rId13"/>
    <p:sldId id="486" r:id="rId14"/>
    <p:sldId id="491" r:id="rId15"/>
    <p:sldId id="493" r:id="rId16"/>
    <p:sldId id="494" r:id="rId17"/>
    <p:sldId id="495" r:id="rId18"/>
    <p:sldId id="506" r:id="rId19"/>
    <p:sldId id="504" r:id="rId20"/>
    <p:sldId id="499" r:id="rId21"/>
    <p:sldId id="488" r:id="rId22"/>
    <p:sldId id="490" r:id="rId23"/>
    <p:sldId id="510" r:id="rId24"/>
    <p:sldId id="454" r:id="rId25"/>
    <p:sldId id="460" r:id="rId26"/>
    <p:sldId id="501" r:id="rId27"/>
    <p:sldId id="514" r:id="rId28"/>
    <p:sldId id="511" r:id="rId29"/>
    <p:sldId id="513" r:id="rId30"/>
    <p:sldId id="515" r:id="rId31"/>
    <p:sldId id="500" r:id="rId32"/>
    <p:sldId id="448" r:id="rId33"/>
    <p:sldId id="425" r:id="rId34"/>
    <p:sldId id="497" r:id="rId35"/>
    <p:sldId id="483" r:id="rId3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7DEE"/>
    <a:srgbClr val="0000FF"/>
    <a:srgbClr val="CCCCFF"/>
    <a:srgbClr val="800080"/>
    <a:srgbClr val="CCECFF"/>
    <a:srgbClr val="99CCFF"/>
    <a:srgbClr val="FFAE37"/>
    <a:srgbClr val="DE8400"/>
    <a:srgbClr val="8E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62" autoAdjust="0"/>
    <p:restoredTop sz="94673" autoAdjust="0"/>
  </p:normalViewPr>
  <p:slideViewPr>
    <p:cSldViewPr snapToGrid="0">
      <p:cViewPr varScale="1">
        <p:scale>
          <a:sx n="81" d="100"/>
          <a:sy n="81" d="100"/>
        </p:scale>
        <p:origin x="1162" y="67"/>
      </p:cViewPr>
      <p:guideLst>
        <p:guide orient="horz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-3318" y="-96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 smtClean="0"/>
              <a:t>Number of noted bearing issues</a:t>
            </a:r>
            <a:endParaRPr lang="en-GB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LHC-run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Screw compressor with bearing issue</c:v>
                </c:pt>
                <c:pt idx="1">
                  <c:v>Motor (CP) with noted bearing issue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LHC-run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Screw compressor with bearing issue</c:v>
                </c:pt>
                <c:pt idx="1">
                  <c:v>Motor (CP) with noted bearing issue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293272"/>
        <c:axId val="219293664"/>
        <c:axId val="0"/>
      </c:bar3DChart>
      <c:catAx>
        <c:axId val="219293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293664"/>
        <c:crosses val="autoZero"/>
        <c:auto val="1"/>
        <c:lblAlgn val="ctr"/>
        <c:lblOffset val="100"/>
        <c:noMultiLvlLbl val="0"/>
      </c:catAx>
      <c:valAx>
        <c:axId val="21929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29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81DC4F-454F-407F-8564-F4829ED9F177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E90C7B1-DED0-44E8-A5D7-0B4456C4D5EF}">
      <dgm:prSet phldrT="[Text]" custT="1"/>
      <dgm:spPr>
        <a:ln w="12700"/>
      </dgm:spPr>
      <dgm:t>
        <a:bodyPr/>
        <a:lstStyle/>
        <a:p>
          <a:pPr algn="ctr"/>
          <a:r>
            <a:rPr lang="fr-CH" sz="1800" dirty="0" smtClean="0"/>
            <a:t>Vibration </a:t>
          </a:r>
          <a:r>
            <a:rPr lang="fr-CH" sz="1800" dirty="0" err="1" smtClean="0"/>
            <a:t>analysis</a:t>
          </a:r>
          <a:endParaRPr lang="en-GB" sz="1800" dirty="0"/>
        </a:p>
      </dgm:t>
    </dgm:pt>
    <dgm:pt modelId="{3E814D52-AFA3-49DB-BFA5-E04E0B40DE73}" type="parTrans" cxnId="{10A98B43-2C02-402C-86A8-AD7B08E0EC20}">
      <dgm:prSet/>
      <dgm:spPr/>
      <dgm:t>
        <a:bodyPr/>
        <a:lstStyle/>
        <a:p>
          <a:endParaRPr lang="en-GB" sz="2400"/>
        </a:p>
      </dgm:t>
    </dgm:pt>
    <dgm:pt modelId="{A26D5004-A883-4EE9-980B-E1BECE575F27}" type="sibTrans" cxnId="{10A98B43-2C02-402C-86A8-AD7B08E0EC20}">
      <dgm:prSet/>
      <dgm:spPr/>
      <dgm:t>
        <a:bodyPr/>
        <a:lstStyle/>
        <a:p>
          <a:endParaRPr lang="en-GB" sz="2400"/>
        </a:p>
      </dgm:t>
    </dgm:pt>
    <dgm:pt modelId="{C3C74BC9-1388-46E7-A822-E2E69A288CDB}">
      <dgm:prSet phldrT="[Text]" custT="1"/>
      <dgm:spPr>
        <a:ln w="12700"/>
      </dgm:spPr>
      <dgm:t>
        <a:bodyPr/>
        <a:lstStyle/>
        <a:p>
          <a:pPr algn="ctr"/>
          <a:r>
            <a:rPr lang="fr-CH" sz="1800" b="1" dirty="0" smtClean="0"/>
            <a:t>Wear</a:t>
          </a:r>
          <a:endParaRPr lang="en-GB" sz="1800" b="1" dirty="0"/>
        </a:p>
      </dgm:t>
    </dgm:pt>
    <dgm:pt modelId="{38BB6B30-B576-44EA-ACAB-896D4109458A}" type="parTrans" cxnId="{7817B5BD-BF7C-4160-BF8E-5297B84438AE}">
      <dgm:prSet/>
      <dgm:spPr/>
      <dgm:t>
        <a:bodyPr/>
        <a:lstStyle/>
        <a:p>
          <a:pPr algn="ctr"/>
          <a:endParaRPr lang="en-GB" sz="1400"/>
        </a:p>
      </dgm:t>
    </dgm:pt>
    <dgm:pt modelId="{F13D1EF7-B1D9-4CF0-A394-001E22F1C662}" type="sibTrans" cxnId="{7817B5BD-BF7C-4160-BF8E-5297B84438AE}">
      <dgm:prSet/>
      <dgm:spPr/>
      <dgm:t>
        <a:bodyPr/>
        <a:lstStyle/>
        <a:p>
          <a:endParaRPr lang="en-GB" sz="2400"/>
        </a:p>
      </dgm:t>
    </dgm:pt>
    <dgm:pt modelId="{EFEEF002-66AB-470F-8B5B-5F97C1BC0E23}">
      <dgm:prSet phldrT="[Text]" custT="1"/>
      <dgm:spPr/>
      <dgm:t>
        <a:bodyPr/>
        <a:lstStyle/>
        <a:p>
          <a:pPr algn="ctr"/>
          <a:r>
            <a:rPr lang="fr-CH" sz="1400" dirty="0" smtClean="0"/>
            <a:t>Roller / plain / journal </a:t>
          </a:r>
          <a:r>
            <a:rPr lang="fr-CH" sz="1400" dirty="0" err="1" smtClean="0"/>
            <a:t>bearing</a:t>
          </a:r>
          <a:endParaRPr lang="en-GB" sz="1400" dirty="0"/>
        </a:p>
      </dgm:t>
    </dgm:pt>
    <dgm:pt modelId="{C4D14B6A-AE5D-4F15-908E-197BDDC1F6D7}" type="parTrans" cxnId="{D06AB7A4-5835-4F89-87E1-728993C66496}">
      <dgm:prSet/>
      <dgm:spPr/>
      <dgm:t>
        <a:bodyPr/>
        <a:lstStyle/>
        <a:p>
          <a:pPr algn="ctr"/>
          <a:endParaRPr lang="en-GB" sz="1400"/>
        </a:p>
      </dgm:t>
    </dgm:pt>
    <dgm:pt modelId="{0FE449BE-32C8-4A5B-900A-13EE905B8C4B}" type="sibTrans" cxnId="{D06AB7A4-5835-4F89-87E1-728993C66496}">
      <dgm:prSet/>
      <dgm:spPr/>
      <dgm:t>
        <a:bodyPr/>
        <a:lstStyle/>
        <a:p>
          <a:endParaRPr lang="en-GB" sz="2400"/>
        </a:p>
      </dgm:t>
    </dgm:pt>
    <dgm:pt modelId="{8DF8FE5A-D8A9-4337-A6FE-EC90BE01B0BF}">
      <dgm:prSet phldrT="[Text]" custT="1"/>
      <dgm:spPr>
        <a:ln w="12700"/>
      </dgm:spPr>
      <dgm:t>
        <a:bodyPr/>
        <a:lstStyle/>
        <a:p>
          <a:pPr algn="ctr"/>
          <a:r>
            <a:rPr lang="fr-CH" sz="1800" b="1" dirty="0" err="1" smtClean="0"/>
            <a:t>Weakness</a:t>
          </a:r>
          <a:endParaRPr lang="en-GB" sz="1800" b="1" dirty="0"/>
        </a:p>
      </dgm:t>
    </dgm:pt>
    <dgm:pt modelId="{186C660A-5993-4D6C-A8F8-777F66DC825E}" type="parTrans" cxnId="{D81FC48E-F13D-4667-89A7-109B6416F0AA}">
      <dgm:prSet/>
      <dgm:spPr/>
      <dgm:t>
        <a:bodyPr/>
        <a:lstStyle/>
        <a:p>
          <a:pPr algn="ctr"/>
          <a:endParaRPr lang="en-GB" sz="1400"/>
        </a:p>
      </dgm:t>
    </dgm:pt>
    <dgm:pt modelId="{5BCFF3B7-8442-4D4E-80E7-AD796CC9EDDE}" type="sibTrans" cxnId="{D81FC48E-F13D-4667-89A7-109B6416F0AA}">
      <dgm:prSet/>
      <dgm:spPr/>
      <dgm:t>
        <a:bodyPr/>
        <a:lstStyle/>
        <a:p>
          <a:endParaRPr lang="en-GB" sz="2400"/>
        </a:p>
      </dgm:t>
    </dgm:pt>
    <dgm:pt modelId="{BE6C6253-FF69-4700-95C9-8A9EEF70CB7F}">
      <dgm:prSet phldrT="[Text]" custT="1"/>
      <dgm:spPr/>
      <dgm:t>
        <a:bodyPr/>
        <a:lstStyle/>
        <a:p>
          <a:pPr algn="ctr"/>
          <a:r>
            <a:rPr lang="fr-CH" sz="1400" dirty="0" err="1" smtClean="0"/>
            <a:t>Unbalance</a:t>
          </a:r>
          <a:r>
            <a:rPr lang="fr-CH" sz="1400" dirty="0" smtClean="0"/>
            <a:t/>
          </a:r>
          <a:br>
            <a:rPr lang="fr-CH" sz="1400" dirty="0" smtClean="0"/>
          </a:br>
          <a:r>
            <a:rPr lang="fr-CH" sz="1400" dirty="0" smtClean="0"/>
            <a:t>(1 x n)</a:t>
          </a:r>
          <a:endParaRPr lang="en-GB" sz="1400" dirty="0"/>
        </a:p>
      </dgm:t>
    </dgm:pt>
    <dgm:pt modelId="{CDD9639D-229F-4BA2-8BAC-14EDA7CFBAC3}" type="parTrans" cxnId="{F9FA127B-A0AB-4990-9347-67BA63B18414}">
      <dgm:prSet/>
      <dgm:spPr/>
      <dgm:t>
        <a:bodyPr/>
        <a:lstStyle/>
        <a:p>
          <a:pPr algn="ctr"/>
          <a:endParaRPr lang="en-GB" sz="1400"/>
        </a:p>
      </dgm:t>
    </dgm:pt>
    <dgm:pt modelId="{D14C325D-DB7A-422D-A8EA-F1B5D9A7DD3B}" type="sibTrans" cxnId="{F9FA127B-A0AB-4990-9347-67BA63B18414}">
      <dgm:prSet/>
      <dgm:spPr/>
      <dgm:t>
        <a:bodyPr/>
        <a:lstStyle/>
        <a:p>
          <a:endParaRPr lang="en-GB" sz="2400"/>
        </a:p>
      </dgm:t>
    </dgm:pt>
    <dgm:pt modelId="{5AB2FFF8-C71D-4108-91FE-39EF7AE34CFC}">
      <dgm:prSet phldrT="[Text]" custT="1"/>
      <dgm:spPr/>
      <dgm:t>
        <a:bodyPr/>
        <a:lstStyle/>
        <a:p>
          <a:pPr algn="ctr"/>
          <a:r>
            <a:rPr lang="fr-CH" sz="1400" dirty="0" smtClean="0"/>
            <a:t>Rotor bars (</a:t>
          </a:r>
          <a:r>
            <a:rPr lang="fr-CH" sz="1400" dirty="0" err="1" smtClean="0"/>
            <a:t>motor</a:t>
          </a:r>
          <a:r>
            <a:rPr lang="fr-CH" sz="1400" dirty="0" smtClean="0"/>
            <a:t>)</a:t>
          </a:r>
          <a:endParaRPr lang="en-GB" sz="1400" dirty="0"/>
        </a:p>
      </dgm:t>
    </dgm:pt>
    <dgm:pt modelId="{C6B19640-DE5A-4EE2-9086-52C95CF228A1}" type="parTrans" cxnId="{86F13605-C44A-40ED-8C87-1A528EACD58B}">
      <dgm:prSet/>
      <dgm:spPr/>
      <dgm:t>
        <a:bodyPr/>
        <a:lstStyle/>
        <a:p>
          <a:pPr algn="ctr"/>
          <a:endParaRPr lang="en-GB" sz="1400"/>
        </a:p>
      </dgm:t>
    </dgm:pt>
    <dgm:pt modelId="{766CF00D-3A01-4301-9481-F46A925A5205}" type="sibTrans" cxnId="{86F13605-C44A-40ED-8C87-1A528EACD58B}">
      <dgm:prSet/>
      <dgm:spPr/>
      <dgm:t>
        <a:bodyPr/>
        <a:lstStyle/>
        <a:p>
          <a:endParaRPr lang="en-GB" sz="2400"/>
        </a:p>
      </dgm:t>
    </dgm:pt>
    <dgm:pt modelId="{5F7A6F06-816F-424B-8197-4615D86144E0}">
      <dgm:prSet phldrT="[Text]" custT="1"/>
      <dgm:spPr/>
      <dgm:t>
        <a:bodyPr/>
        <a:lstStyle/>
        <a:p>
          <a:pPr algn="ctr"/>
          <a:r>
            <a:rPr lang="fr-CH" sz="1400" dirty="0" err="1" smtClean="0"/>
            <a:t>Alignment</a:t>
          </a:r>
          <a:r>
            <a:rPr lang="fr-CH" sz="1400" dirty="0" smtClean="0"/>
            <a:t/>
          </a:r>
          <a:br>
            <a:rPr lang="fr-CH" sz="1400" dirty="0" smtClean="0"/>
          </a:br>
          <a:r>
            <a:rPr lang="fr-CH" sz="1400" dirty="0" smtClean="0"/>
            <a:t>(2 x n)</a:t>
          </a:r>
          <a:endParaRPr lang="en-GB" sz="1400" dirty="0"/>
        </a:p>
      </dgm:t>
    </dgm:pt>
    <dgm:pt modelId="{142F06C1-CD3B-4BC4-AF53-CF0EDD47C5D1}" type="parTrans" cxnId="{3D0F5D37-63FE-496B-A5F8-746647675942}">
      <dgm:prSet/>
      <dgm:spPr/>
      <dgm:t>
        <a:bodyPr/>
        <a:lstStyle/>
        <a:p>
          <a:pPr algn="ctr"/>
          <a:endParaRPr lang="en-GB" sz="1400"/>
        </a:p>
      </dgm:t>
    </dgm:pt>
    <dgm:pt modelId="{8E01FF71-2105-4AEC-801F-6CBFB08AE056}" type="sibTrans" cxnId="{3D0F5D37-63FE-496B-A5F8-746647675942}">
      <dgm:prSet/>
      <dgm:spPr/>
      <dgm:t>
        <a:bodyPr/>
        <a:lstStyle/>
        <a:p>
          <a:endParaRPr lang="en-GB" sz="2400"/>
        </a:p>
      </dgm:t>
    </dgm:pt>
    <dgm:pt modelId="{EB663170-A063-43BF-A80C-5CDB293DDFA7}">
      <dgm:prSet phldrT="[Text]" custT="1"/>
      <dgm:spPr/>
      <dgm:t>
        <a:bodyPr/>
        <a:lstStyle/>
        <a:p>
          <a:pPr algn="ctr"/>
          <a:r>
            <a:rPr lang="fr-CH" sz="1400" dirty="0" err="1" smtClean="0"/>
            <a:t>Asymetric</a:t>
          </a:r>
          <a:r>
            <a:rPr lang="fr-CH" sz="1400" dirty="0" smtClean="0"/>
            <a:t> </a:t>
          </a:r>
          <a:r>
            <a:rPr lang="fr-CH" sz="1400" dirty="0" err="1" smtClean="0"/>
            <a:t>magnetic</a:t>
          </a:r>
          <a:r>
            <a:rPr lang="fr-CH" sz="1400" dirty="0" smtClean="0"/>
            <a:t> </a:t>
          </a:r>
          <a:r>
            <a:rPr lang="fr-CH" sz="1400" dirty="0" err="1" smtClean="0"/>
            <a:t>field</a:t>
          </a:r>
          <a:r>
            <a:rPr lang="fr-CH" sz="1400" dirty="0" smtClean="0"/>
            <a:t> (2 x f.net)</a:t>
          </a:r>
          <a:endParaRPr lang="en-GB" sz="1400" dirty="0"/>
        </a:p>
      </dgm:t>
    </dgm:pt>
    <dgm:pt modelId="{78A7F37E-9096-48BE-9BB7-894FF5F28810}" type="parTrans" cxnId="{7E992ED0-A1F4-4B6A-87D3-335D993182EB}">
      <dgm:prSet/>
      <dgm:spPr/>
      <dgm:t>
        <a:bodyPr/>
        <a:lstStyle/>
        <a:p>
          <a:pPr algn="ctr"/>
          <a:endParaRPr lang="en-GB" sz="1400"/>
        </a:p>
      </dgm:t>
    </dgm:pt>
    <dgm:pt modelId="{75A2A1C3-283B-4949-9B17-A1A12C975213}" type="sibTrans" cxnId="{7E992ED0-A1F4-4B6A-87D3-335D993182EB}">
      <dgm:prSet/>
      <dgm:spPr/>
      <dgm:t>
        <a:bodyPr/>
        <a:lstStyle/>
        <a:p>
          <a:endParaRPr lang="en-GB" sz="2400"/>
        </a:p>
      </dgm:t>
    </dgm:pt>
    <dgm:pt modelId="{EE1EB08C-C5C5-4B11-9D80-BD6F9D99F64A}">
      <dgm:prSet phldrT="[Text]" custT="1"/>
      <dgm:spPr/>
      <dgm:t>
        <a:bodyPr/>
        <a:lstStyle/>
        <a:p>
          <a:pPr algn="ctr"/>
          <a:r>
            <a:rPr lang="fr-CH" sz="1400" dirty="0" err="1" smtClean="0"/>
            <a:t>Skid</a:t>
          </a:r>
          <a:r>
            <a:rPr lang="fr-CH" sz="1400" dirty="0" smtClean="0"/>
            <a:t> (</a:t>
          </a:r>
          <a:r>
            <a:rPr lang="fr-CH" sz="1400" dirty="0" err="1" smtClean="0"/>
            <a:t>resonance</a:t>
          </a:r>
          <a:r>
            <a:rPr lang="fr-CH" sz="1400" dirty="0" smtClean="0"/>
            <a:t>, </a:t>
          </a:r>
          <a:r>
            <a:rPr lang="fr-CH" sz="1400" dirty="0" err="1" smtClean="0"/>
            <a:t>Looseness</a:t>
          </a:r>
          <a:r>
            <a:rPr lang="fr-CH" sz="1400" dirty="0" smtClean="0"/>
            <a:t>)</a:t>
          </a:r>
          <a:endParaRPr lang="en-GB" sz="1400" dirty="0"/>
        </a:p>
      </dgm:t>
    </dgm:pt>
    <dgm:pt modelId="{0EBE46C5-1FC3-44C2-AEDB-499A102ACD0F}" type="parTrans" cxnId="{BC8B0FEA-2C63-4CB5-8BA8-B0BD8B506378}">
      <dgm:prSet/>
      <dgm:spPr/>
      <dgm:t>
        <a:bodyPr/>
        <a:lstStyle/>
        <a:p>
          <a:pPr algn="ctr"/>
          <a:endParaRPr lang="en-GB" sz="1400"/>
        </a:p>
      </dgm:t>
    </dgm:pt>
    <dgm:pt modelId="{7D1EC803-C2E1-49AB-9A3D-ABB35F130545}" type="sibTrans" cxnId="{BC8B0FEA-2C63-4CB5-8BA8-B0BD8B506378}">
      <dgm:prSet/>
      <dgm:spPr/>
      <dgm:t>
        <a:bodyPr/>
        <a:lstStyle/>
        <a:p>
          <a:endParaRPr lang="en-GB" sz="2400"/>
        </a:p>
      </dgm:t>
    </dgm:pt>
    <dgm:pt modelId="{34044DC2-C797-450C-93BC-CE97A6F93D10}" type="pres">
      <dgm:prSet presAssocID="{F981DC4F-454F-407F-8564-F4829ED9F17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0EBB8D2A-49E8-41EC-96FB-9760F415907B}" type="pres">
      <dgm:prSet presAssocID="{6E90C7B1-DED0-44E8-A5D7-0B4456C4D5EF}" presName="hierRoot1" presStyleCnt="0"/>
      <dgm:spPr/>
    </dgm:pt>
    <dgm:pt modelId="{E3F45B5F-4874-432A-A792-109257B42EF9}" type="pres">
      <dgm:prSet presAssocID="{6E90C7B1-DED0-44E8-A5D7-0B4456C4D5EF}" presName="composite" presStyleCnt="0"/>
      <dgm:spPr/>
    </dgm:pt>
    <dgm:pt modelId="{0510F95D-2C86-42A2-93CB-64B3B8436FF2}" type="pres">
      <dgm:prSet presAssocID="{6E90C7B1-DED0-44E8-A5D7-0B4456C4D5EF}" presName="background" presStyleLbl="node0" presStyleIdx="0" presStyleCnt="1"/>
      <dgm:spPr/>
    </dgm:pt>
    <dgm:pt modelId="{4DA2039D-B80F-4FF2-915D-8074E0901A7B}" type="pres">
      <dgm:prSet presAssocID="{6E90C7B1-DED0-44E8-A5D7-0B4456C4D5EF}" presName="text" presStyleLbl="fgAcc0" presStyleIdx="0" presStyleCnt="1" custScaleX="621313" custScaleY="514627" custLinFactX="42425" custLinFactY="-500000" custLinFactNeighborX="100000" custLinFactNeighborY="-58628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1AFA464-F803-42F6-9554-C9E35BAA72EA}" type="pres">
      <dgm:prSet presAssocID="{6E90C7B1-DED0-44E8-A5D7-0B4456C4D5EF}" presName="hierChild2" presStyleCnt="0"/>
      <dgm:spPr/>
    </dgm:pt>
    <dgm:pt modelId="{2E3EBAEE-B717-44DD-A7A5-5884146C5A90}" type="pres">
      <dgm:prSet presAssocID="{38BB6B30-B576-44EA-ACAB-896D4109458A}" presName="Name10" presStyleLbl="parChTrans1D2" presStyleIdx="0" presStyleCnt="2" custSzX="1800001" custSzY="648000"/>
      <dgm:spPr/>
      <dgm:t>
        <a:bodyPr/>
        <a:lstStyle/>
        <a:p>
          <a:endParaRPr lang="en-GB"/>
        </a:p>
      </dgm:t>
    </dgm:pt>
    <dgm:pt modelId="{66E6ACEC-3EB5-4AB8-83F6-536DD643D941}" type="pres">
      <dgm:prSet presAssocID="{C3C74BC9-1388-46E7-A822-E2E69A288CDB}" presName="hierRoot2" presStyleCnt="0"/>
      <dgm:spPr/>
    </dgm:pt>
    <dgm:pt modelId="{7571AAD9-00EE-4875-8F41-8CA4FAAB68C7}" type="pres">
      <dgm:prSet presAssocID="{C3C74BC9-1388-46E7-A822-E2E69A288CDB}" presName="composite2" presStyleCnt="0"/>
      <dgm:spPr/>
    </dgm:pt>
    <dgm:pt modelId="{5F17D857-8EEC-4607-919E-FC0119F0231B}" type="pres">
      <dgm:prSet presAssocID="{C3C74BC9-1388-46E7-A822-E2E69A288CDB}" presName="background2" presStyleLbl="node2" presStyleIdx="0" presStyleCnt="2"/>
      <dgm:spPr/>
    </dgm:pt>
    <dgm:pt modelId="{452BA46B-5DE1-427B-8C3D-424B3F19E3EF}" type="pres">
      <dgm:prSet presAssocID="{C3C74BC9-1388-46E7-A822-E2E69A288CDB}" presName="text2" presStyleLbl="fgAcc2" presStyleIdx="0" presStyleCnt="2" custScaleX="621313" custScaleY="437631" custLinFactX="328744" custLinFactY="-400000" custLinFactNeighborX="400000" custLinFactNeighborY="-43926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3D9B0B6-DBFB-48E5-ABB3-247AA8DEA8C7}" type="pres">
      <dgm:prSet presAssocID="{C3C74BC9-1388-46E7-A822-E2E69A288CDB}" presName="hierChild3" presStyleCnt="0"/>
      <dgm:spPr/>
    </dgm:pt>
    <dgm:pt modelId="{A0E376F9-DFA7-482C-9CDD-6A78134AA530}" type="pres">
      <dgm:prSet presAssocID="{C4D14B6A-AE5D-4F15-908E-197BDDC1F6D7}" presName="Name17" presStyleLbl="parChTrans1D3" presStyleIdx="0" presStyleCnt="6" custSzX="1800000" custSzY="648000"/>
      <dgm:spPr/>
      <dgm:t>
        <a:bodyPr/>
        <a:lstStyle/>
        <a:p>
          <a:endParaRPr lang="en-GB"/>
        </a:p>
      </dgm:t>
    </dgm:pt>
    <dgm:pt modelId="{B1ED2AE8-04E3-4B4C-AFBC-797C8A52C541}" type="pres">
      <dgm:prSet presAssocID="{EFEEF002-66AB-470F-8B5B-5F97C1BC0E23}" presName="hierRoot3" presStyleCnt="0"/>
      <dgm:spPr/>
    </dgm:pt>
    <dgm:pt modelId="{67BFCFC3-85EE-4851-9A2E-71D5272FAF4E}" type="pres">
      <dgm:prSet presAssocID="{EFEEF002-66AB-470F-8B5B-5F97C1BC0E23}" presName="composite3" presStyleCnt="0"/>
      <dgm:spPr/>
    </dgm:pt>
    <dgm:pt modelId="{E241178D-0F56-4920-9836-59E583506B74}" type="pres">
      <dgm:prSet presAssocID="{EFEEF002-66AB-470F-8B5B-5F97C1BC0E23}" presName="background3" presStyleLbl="node3" presStyleIdx="0" presStyleCnt="6"/>
      <dgm:spPr/>
    </dgm:pt>
    <dgm:pt modelId="{0E91A064-FA87-45F0-9119-AE5B88F14F8A}" type="pres">
      <dgm:prSet presAssocID="{EFEEF002-66AB-470F-8B5B-5F97C1BC0E23}" presName="text3" presStyleLbl="fgAcc3" presStyleIdx="0" presStyleCnt="6" custScaleX="621313" custScaleY="522726" custLinFactX="500000" custLinFactY="-385588" custLinFactNeighborX="539168" custLinFactNeighborY="-4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5BA67FC-C7A3-4733-BDB3-E103D95D97A9}" type="pres">
      <dgm:prSet presAssocID="{EFEEF002-66AB-470F-8B5B-5F97C1BC0E23}" presName="hierChild4" presStyleCnt="0"/>
      <dgm:spPr/>
    </dgm:pt>
    <dgm:pt modelId="{88DF8DDC-2A58-41BB-A4B8-28A1DD90C9D0}" type="pres">
      <dgm:prSet presAssocID="{C6B19640-DE5A-4EE2-9086-52C95CF228A1}" presName="Name17" presStyleLbl="parChTrans1D3" presStyleIdx="1" presStyleCnt="6" custSzX="1800000" custSzY="720000"/>
      <dgm:spPr/>
      <dgm:t>
        <a:bodyPr/>
        <a:lstStyle/>
        <a:p>
          <a:endParaRPr lang="en-GB"/>
        </a:p>
      </dgm:t>
    </dgm:pt>
    <dgm:pt modelId="{EB031C39-C232-4C9C-876C-F6C4E9A92D63}" type="pres">
      <dgm:prSet presAssocID="{5AB2FFF8-C71D-4108-91FE-39EF7AE34CFC}" presName="hierRoot3" presStyleCnt="0"/>
      <dgm:spPr/>
    </dgm:pt>
    <dgm:pt modelId="{9E7AB4AC-0462-43F9-B900-06BD07AB9A12}" type="pres">
      <dgm:prSet presAssocID="{5AB2FFF8-C71D-4108-91FE-39EF7AE34CFC}" presName="composite3" presStyleCnt="0"/>
      <dgm:spPr/>
    </dgm:pt>
    <dgm:pt modelId="{BDE823C4-DB5A-4F4E-86A9-52C502B58F27}" type="pres">
      <dgm:prSet presAssocID="{5AB2FFF8-C71D-4108-91FE-39EF7AE34CFC}" presName="background3" presStyleLbl="node3" presStyleIdx="1" presStyleCnt="6"/>
      <dgm:spPr/>
    </dgm:pt>
    <dgm:pt modelId="{268DE64E-DEE9-4EC0-B9C6-496DD35BE3D6}" type="pres">
      <dgm:prSet presAssocID="{5AB2FFF8-C71D-4108-91FE-39EF7AE34CFC}" presName="text3" presStyleLbl="fgAcc3" presStyleIdx="1" presStyleCnt="6" custScaleX="621313" custScaleY="522726" custLinFactX="186406" custLinFactY="-78433" custLinFactNeighborX="200000" custLinFactNeighborY="-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CDEA71B-29DE-4E35-BE25-21AF7735EB0E}" type="pres">
      <dgm:prSet presAssocID="{5AB2FFF8-C71D-4108-91FE-39EF7AE34CFC}" presName="hierChild4" presStyleCnt="0"/>
      <dgm:spPr/>
    </dgm:pt>
    <dgm:pt modelId="{5A104252-0D1D-422C-A8F1-BB95E983A0CA}" type="pres">
      <dgm:prSet presAssocID="{186C660A-5993-4D6C-A8F8-777F66DC825E}" presName="Name10" presStyleLbl="parChTrans1D2" presStyleIdx="1" presStyleCnt="2" custSzX="1800000" custSzY="648000"/>
      <dgm:spPr/>
      <dgm:t>
        <a:bodyPr/>
        <a:lstStyle/>
        <a:p>
          <a:endParaRPr lang="en-GB"/>
        </a:p>
      </dgm:t>
    </dgm:pt>
    <dgm:pt modelId="{8AC6C6E1-09BA-4907-A8F8-69EB2E271675}" type="pres">
      <dgm:prSet presAssocID="{8DF8FE5A-D8A9-4337-A6FE-EC90BE01B0BF}" presName="hierRoot2" presStyleCnt="0"/>
      <dgm:spPr/>
    </dgm:pt>
    <dgm:pt modelId="{2C3106A2-C3DC-423E-A698-18392E4D6C72}" type="pres">
      <dgm:prSet presAssocID="{8DF8FE5A-D8A9-4337-A6FE-EC90BE01B0BF}" presName="composite2" presStyleCnt="0"/>
      <dgm:spPr/>
    </dgm:pt>
    <dgm:pt modelId="{6AF03E82-93F1-46C2-8DE4-A461D8A1983A}" type="pres">
      <dgm:prSet presAssocID="{8DF8FE5A-D8A9-4337-A6FE-EC90BE01B0BF}" presName="background2" presStyleLbl="node2" presStyleIdx="1" presStyleCnt="2"/>
      <dgm:spPr/>
    </dgm:pt>
    <dgm:pt modelId="{2C2B6515-A7B2-48E0-A0CC-1D6C5C2783EF}" type="pres">
      <dgm:prSet presAssocID="{8DF8FE5A-D8A9-4337-A6FE-EC90BE01B0BF}" presName="text2" presStyleLbl="fgAcc2" presStyleIdx="1" presStyleCnt="2" custScaleX="621313" custScaleY="437631" custLinFactX="-100000" custLinFactY="-400000" custLinFactNeighborX="-107134" custLinFactNeighborY="-43620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0757B5A-B091-49F7-A27B-4BE03FE4B193}" type="pres">
      <dgm:prSet presAssocID="{8DF8FE5A-D8A9-4337-A6FE-EC90BE01B0BF}" presName="hierChild3" presStyleCnt="0"/>
      <dgm:spPr/>
    </dgm:pt>
    <dgm:pt modelId="{4D7E3D05-8EC8-47E5-98C0-60B6A937D126}" type="pres">
      <dgm:prSet presAssocID="{CDD9639D-229F-4BA2-8BAC-14EDA7CFBAC3}" presName="Name17" presStyleLbl="parChTrans1D3" presStyleIdx="2" presStyleCnt="6" custSzX="1800001" custSzY="648000"/>
      <dgm:spPr/>
      <dgm:t>
        <a:bodyPr/>
        <a:lstStyle/>
        <a:p>
          <a:endParaRPr lang="en-GB"/>
        </a:p>
      </dgm:t>
    </dgm:pt>
    <dgm:pt modelId="{F1AEAADB-F918-480A-853C-1E85A7012FA7}" type="pres">
      <dgm:prSet presAssocID="{BE6C6253-FF69-4700-95C9-8A9EEF70CB7F}" presName="hierRoot3" presStyleCnt="0"/>
      <dgm:spPr/>
    </dgm:pt>
    <dgm:pt modelId="{EA2A4A65-55FD-43F7-BF66-3BF265B03434}" type="pres">
      <dgm:prSet presAssocID="{BE6C6253-FF69-4700-95C9-8A9EEF70CB7F}" presName="composite3" presStyleCnt="0"/>
      <dgm:spPr/>
    </dgm:pt>
    <dgm:pt modelId="{3F5F7771-1105-45FB-A40D-210CA5A233A4}" type="pres">
      <dgm:prSet presAssocID="{BE6C6253-FF69-4700-95C9-8A9EEF70CB7F}" presName="background3" presStyleLbl="node3" presStyleIdx="2" presStyleCnt="6"/>
      <dgm:spPr/>
    </dgm:pt>
    <dgm:pt modelId="{79A5CBBB-5854-495B-9201-135D69BD40C6}" type="pres">
      <dgm:prSet presAssocID="{BE6C6253-FF69-4700-95C9-8A9EEF70CB7F}" presName="text3" presStyleLbl="fgAcc3" presStyleIdx="2" presStyleCnt="6" custScaleX="621313" custScaleY="520295" custLinFactX="359180" custLinFactY="-336554" custLinFactNeighborX="400000" custLinFactNeighborY="-4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B9BC8E4-7D83-46F7-A907-92A6EE206D47}" type="pres">
      <dgm:prSet presAssocID="{BE6C6253-FF69-4700-95C9-8A9EEF70CB7F}" presName="hierChild4" presStyleCnt="0"/>
      <dgm:spPr/>
    </dgm:pt>
    <dgm:pt modelId="{1CE1BAFE-93A9-48A2-8C2A-E5635576F7B1}" type="pres">
      <dgm:prSet presAssocID="{142F06C1-CD3B-4BC4-AF53-CF0EDD47C5D1}" presName="Name17" presStyleLbl="parChTrans1D3" presStyleIdx="3" presStyleCnt="6" custSzX="1800000" custSzY="720001"/>
      <dgm:spPr/>
      <dgm:t>
        <a:bodyPr/>
        <a:lstStyle/>
        <a:p>
          <a:endParaRPr lang="en-GB"/>
        </a:p>
      </dgm:t>
    </dgm:pt>
    <dgm:pt modelId="{043AFB79-CD94-4537-BADE-FBF5F38FFBAA}" type="pres">
      <dgm:prSet presAssocID="{5F7A6F06-816F-424B-8197-4615D86144E0}" presName="hierRoot3" presStyleCnt="0"/>
      <dgm:spPr/>
    </dgm:pt>
    <dgm:pt modelId="{F1535119-1FA6-4184-BE77-9AA0132F1F53}" type="pres">
      <dgm:prSet presAssocID="{5F7A6F06-816F-424B-8197-4615D86144E0}" presName="composite3" presStyleCnt="0"/>
      <dgm:spPr/>
    </dgm:pt>
    <dgm:pt modelId="{36AE89B7-A6D2-4B41-8F35-C1621BB1DCC0}" type="pres">
      <dgm:prSet presAssocID="{5F7A6F06-816F-424B-8197-4615D86144E0}" presName="background3" presStyleLbl="node3" presStyleIdx="3" presStyleCnt="6"/>
      <dgm:spPr/>
    </dgm:pt>
    <dgm:pt modelId="{140B282A-6E36-47CE-878C-1613FB928BC8}" type="pres">
      <dgm:prSet presAssocID="{5F7A6F06-816F-424B-8197-4615D86144E0}" presName="text3" presStyleLbl="fgAcc3" presStyleIdx="3" presStyleCnt="6" custScaleX="621313" custScaleY="520295" custLinFactX="22674" custLinFactY="-74395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FCB9110-D810-4721-9254-B55AF0EB203F}" type="pres">
      <dgm:prSet presAssocID="{5F7A6F06-816F-424B-8197-4615D86144E0}" presName="hierChild4" presStyleCnt="0"/>
      <dgm:spPr/>
    </dgm:pt>
    <dgm:pt modelId="{34D6278B-7E20-4D30-A120-222D2FB7F867}" type="pres">
      <dgm:prSet presAssocID="{78A7F37E-9096-48BE-9BB7-894FF5F28810}" presName="Name17" presStyleLbl="parChTrans1D3" presStyleIdx="4" presStyleCnt="6" custSzX="1800002" custSzY="720000"/>
      <dgm:spPr/>
      <dgm:t>
        <a:bodyPr/>
        <a:lstStyle/>
        <a:p>
          <a:endParaRPr lang="en-GB"/>
        </a:p>
      </dgm:t>
    </dgm:pt>
    <dgm:pt modelId="{38040451-5F44-466C-9712-1EBD214AE104}" type="pres">
      <dgm:prSet presAssocID="{EB663170-A063-43BF-A80C-5CDB293DDFA7}" presName="hierRoot3" presStyleCnt="0"/>
      <dgm:spPr/>
    </dgm:pt>
    <dgm:pt modelId="{7B6D26E1-C74A-4D4D-B8F8-3A7E4140D646}" type="pres">
      <dgm:prSet presAssocID="{EB663170-A063-43BF-A80C-5CDB293DDFA7}" presName="composite3" presStyleCnt="0"/>
      <dgm:spPr/>
    </dgm:pt>
    <dgm:pt modelId="{9BBF40FE-7C2C-4296-9173-89C7076D1B3A}" type="pres">
      <dgm:prSet presAssocID="{EB663170-A063-43BF-A80C-5CDB293DDFA7}" presName="background3" presStyleLbl="node3" presStyleIdx="4" presStyleCnt="6"/>
      <dgm:spPr/>
    </dgm:pt>
    <dgm:pt modelId="{4F2EC890-2ACF-4A26-9E52-06E13FB9241C}" type="pres">
      <dgm:prSet presAssocID="{EB663170-A063-43BF-A80C-5CDB293DDFA7}" presName="text3" presStyleLbl="fgAcc3" presStyleIdx="4" presStyleCnt="6" custScaleX="621313" custScaleY="522726" custLinFactX="-225568" custLinFactY="198282" custLinFactNeighborX="-300000" custLinFactNeighborY="2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51C27FB-A1C6-4FD5-9850-95C38EFFF9F7}" type="pres">
      <dgm:prSet presAssocID="{EB663170-A063-43BF-A80C-5CDB293DDFA7}" presName="hierChild4" presStyleCnt="0"/>
      <dgm:spPr/>
    </dgm:pt>
    <dgm:pt modelId="{A23E1B42-C89B-4666-8321-BB9CAF2F971A}" type="pres">
      <dgm:prSet presAssocID="{0EBE46C5-1FC3-44C2-AEDB-499A102ACD0F}" presName="Name17" presStyleLbl="parChTrans1D3" presStyleIdx="5" presStyleCnt="6" custSzX="1800000" custSzY="720000"/>
      <dgm:spPr/>
      <dgm:t>
        <a:bodyPr/>
        <a:lstStyle/>
        <a:p>
          <a:endParaRPr lang="en-GB"/>
        </a:p>
      </dgm:t>
    </dgm:pt>
    <dgm:pt modelId="{3485A700-A68F-417B-8B76-84995C2D3B55}" type="pres">
      <dgm:prSet presAssocID="{EE1EB08C-C5C5-4B11-9D80-BD6F9D99F64A}" presName="hierRoot3" presStyleCnt="0"/>
      <dgm:spPr/>
    </dgm:pt>
    <dgm:pt modelId="{63FD01AD-08AA-4F55-9AB1-282DF94710F6}" type="pres">
      <dgm:prSet presAssocID="{EE1EB08C-C5C5-4B11-9D80-BD6F9D99F64A}" presName="composite3" presStyleCnt="0"/>
      <dgm:spPr/>
    </dgm:pt>
    <dgm:pt modelId="{067AA59C-4C3A-437F-A09B-320EAA3ED641}" type="pres">
      <dgm:prSet presAssocID="{EE1EB08C-C5C5-4B11-9D80-BD6F9D99F64A}" presName="background3" presStyleLbl="node3" presStyleIdx="5" presStyleCnt="6"/>
      <dgm:spPr/>
    </dgm:pt>
    <dgm:pt modelId="{83153BE7-E189-4738-B3E4-F1336C42F1CC}" type="pres">
      <dgm:prSet presAssocID="{EE1EB08C-C5C5-4B11-9D80-BD6F9D99F64A}" presName="text3" presStyleLbl="fgAcc3" presStyleIdx="5" presStyleCnt="6" custScaleX="621313" custScaleY="522726" custLinFactX="-579799" custLinFactY="473564" custLinFactNeighborX="-600000" custLinFactNeighborY="5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A651067-726B-4EA1-9160-E9867571178F}" type="pres">
      <dgm:prSet presAssocID="{EE1EB08C-C5C5-4B11-9D80-BD6F9D99F64A}" presName="hierChild4" presStyleCnt="0"/>
      <dgm:spPr/>
    </dgm:pt>
  </dgm:ptLst>
  <dgm:cxnLst>
    <dgm:cxn modelId="{C6933591-A1D5-48DE-8F86-D261203246B8}" type="presOf" srcId="{186C660A-5993-4D6C-A8F8-777F66DC825E}" destId="{5A104252-0D1D-422C-A8F1-BB95E983A0CA}" srcOrd="0" destOrd="0" presId="urn:microsoft.com/office/officeart/2005/8/layout/hierarchy1"/>
    <dgm:cxn modelId="{9A2D335E-E32E-4A49-9F19-5C369044D577}" type="presOf" srcId="{EE1EB08C-C5C5-4B11-9D80-BD6F9D99F64A}" destId="{83153BE7-E189-4738-B3E4-F1336C42F1CC}" srcOrd="0" destOrd="0" presId="urn:microsoft.com/office/officeart/2005/8/layout/hierarchy1"/>
    <dgm:cxn modelId="{38B5518D-0A8E-4D7D-AD49-994C91F3DA4B}" type="presOf" srcId="{0EBE46C5-1FC3-44C2-AEDB-499A102ACD0F}" destId="{A23E1B42-C89B-4666-8321-BB9CAF2F971A}" srcOrd="0" destOrd="0" presId="urn:microsoft.com/office/officeart/2005/8/layout/hierarchy1"/>
    <dgm:cxn modelId="{F9FA127B-A0AB-4990-9347-67BA63B18414}" srcId="{8DF8FE5A-D8A9-4337-A6FE-EC90BE01B0BF}" destId="{BE6C6253-FF69-4700-95C9-8A9EEF70CB7F}" srcOrd="0" destOrd="0" parTransId="{CDD9639D-229F-4BA2-8BAC-14EDA7CFBAC3}" sibTransId="{D14C325D-DB7A-422D-A8EA-F1B5D9A7DD3B}"/>
    <dgm:cxn modelId="{0FC3A097-99A8-495F-AA21-7E04DE7ACD8E}" type="presOf" srcId="{F981DC4F-454F-407F-8564-F4829ED9F177}" destId="{34044DC2-C797-450C-93BC-CE97A6F93D10}" srcOrd="0" destOrd="0" presId="urn:microsoft.com/office/officeart/2005/8/layout/hierarchy1"/>
    <dgm:cxn modelId="{D81FC48E-F13D-4667-89A7-109B6416F0AA}" srcId="{6E90C7B1-DED0-44E8-A5D7-0B4456C4D5EF}" destId="{8DF8FE5A-D8A9-4337-A6FE-EC90BE01B0BF}" srcOrd="1" destOrd="0" parTransId="{186C660A-5993-4D6C-A8F8-777F66DC825E}" sibTransId="{5BCFF3B7-8442-4D4E-80E7-AD796CC9EDDE}"/>
    <dgm:cxn modelId="{7E992ED0-A1F4-4B6A-87D3-335D993182EB}" srcId="{8DF8FE5A-D8A9-4337-A6FE-EC90BE01B0BF}" destId="{EB663170-A063-43BF-A80C-5CDB293DDFA7}" srcOrd="2" destOrd="0" parTransId="{78A7F37E-9096-48BE-9BB7-894FF5F28810}" sibTransId="{75A2A1C3-283B-4949-9B17-A1A12C975213}"/>
    <dgm:cxn modelId="{99DC5427-98DF-44EB-9D9F-460E4B93F120}" type="presOf" srcId="{5F7A6F06-816F-424B-8197-4615D86144E0}" destId="{140B282A-6E36-47CE-878C-1613FB928BC8}" srcOrd="0" destOrd="0" presId="urn:microsoft.com/office/officeart/2005/8/layout/hierarchy1"/>
    <dgm:cxn modelId="{961F11BD-C0BF-4C2F-B526-5FE0E5CE5ED4}" type="presOf" srcId="{5AB2FFF8-C71D-4108-91FE-39EF7AE34CFC}" destId="{268DE64E-DEE9-4EC0-B9C6-496DD35BE3D6}" srcOrd="0" destOrd="0" presId="urn:microsoft.com/office/officeart/2005/8/layout/hierarchy1"/>
    <dgm:cxn modelId="{BF2B0340-A8D4-469A-B2C4-893750E80D8B}" type="presOf" srcId="{CDD9639D-229F-4BA2-8BAC-14EDA7CFBAC3}" destId="{4D7E3D05-8EC8-47E5-98C0-60B6A937D126}" srcOrd="0" destOrd="0" presId="urn:microsoft.com/office/officeart/2005/8/layout/hierarchy1"/>
    <dgm:cxn modelId="{9C34D011-8CB1-48EE-92BB-E872DC9C62B8}" type="presOf" srcId="{38BB6B30-B576-44EA-ACAB-896D4109458A}" destId="{2E3EBAEE-B717-44DD-A7A5-5884146C5A90}" srcOrd="0" destOrd="0" presId="urn:microsoft.com/office/officeart/2005/8/layout/hierarchy1"/>
    <dgm:cxn modelId="{7817B5BD-BF7C-4160-BF8E-5297B84438AE}" srcId="{6E90C7B1-DED0-44E8-A5D7-0B4456C4D5EF}" destId="{C3C74BC9-1388-46E7-A822-E2E69A288CDB}" srcOrd="0" destOrd="0" parTransId="{38BB6B30-B576-44EA-ACAB-896D4109458A}" sibTransId="{F13D1EF7-B1D9-4CF0-A394-001E22F1C662}"/>
    <dgm:cxn modelId="{E10F8D14-03F2-40E9-866D-B992CCB6033F}" type="presOf" srcId="{BE6C6253-FF69-4700-95C9-8A9EEF70CB7F}" destId="{79A5CBBB-5854-495B-9201-135D69BD40C6}" srcOrd="0" destOrd="0" presId="urn:microsoft.com/office/officeart/2005/8/layout/hierarchy1"/>
    <dgm:cxn modelId="{BB7262AB-233F-40EF-8459-DF8174DC7BD2}" type="presOf" srcId="{78A7F37E-9096-48BE-9BB7-894FF5F28810}" destId="{34D6278B-7E20-4D30-A120-222D2FB7F867}" srcOrd="0" destOrd="0" presId="urn:microsoft.com/office/officeart/2005/8/layout/hierarchy1"/>
    <dgm:cxn modelId="{3D0F5D37-63FE-496B-A5F8-746647675942}" srcId="{8DF8FE5A-D8A9-4337-A6FE-EC90BE01B0BF}" destId="{5F7A6F06-816F-424B-8197-4615D86144E0}" srcOrd="1" destOrd="0" parTransId="{142F06C1-CD3B-4BC4-AF53-CF0EDD47C5D1}" sibTransId="{8E01FF71-2105-4AEC-801F-6CBFB08AE056}"/>
    <dgm:cxn modelId="{D06AB7A4-5835-4F89-87E1-728993C66496}" srcId="{C3C74BC9-1388-46E7-A822-E2E69A288CDB}" destId="{EFEEF002-66AB-470F-8B5B-5F97C1BC0E23}" srcOrd="0" destOrd="0" parTransId="{C4D14B6A-AE5D-4F15-908E-197BDDC1F6D7}" sibTransId="{0FE449BE-32C8-4A5B-900A-13EE905B8C4B}"/>
    <dgm:cxn modelId="{F0BDC9D7-01B5-4F3A-B35A-29F9A35A19C7}" type="presOf" srcId="{8DF8FE5A-D8A9-4337-A6FE-EC90BE01B0BF}" destId="{2C2B6515-A7B2-48E0-A0CC-1D6C5C2783EF}" srcOrd="0" destOrd="0" presId="urn:microsoft.com/office/officeart/2005/8/layout/hierarchy1"/>
    <dgm:cxn modelId="{86F13605-C44A-40ED-8C87-1A528EACD58B}" srcId="{C3C74BC9-1388-46E7-A822-E2E69A288CDB}" destId="{5AB2FFF8-C71D-4108-91FE-39EF7AE34CFC}" srcOrd="1" destOrd="0" parTransId="{C6B19640-DE5A-4EE2-9086-52C95CF228A1}" sibTransId="{766CF00D-3A01-4301-9481-F46A925A5205}"/>
    <dgm:cxn modelId="{E3CCF69E-6A19-4D80-9C87-578729C4F150}" type="presOf" srcId="{C3C74BC9-1388-46E7-A822-E2E69A288CDB}" destId="{452BA46B-5DE1-427B-8C3D-424B3F19E3EF}" srcOrd="0" destOrd="0" presId="urn:microsoft.com/office/officeart/2005/8/layout/hierarchy1"/>
    <dgm:cxn modelId="{3BAC0690-330D-406F-B4D4-1B3FB061142F}" type="presOf" srcId="{EFEEF002-66AB-470F-8B5B-5F97C1BC0E23}" destId="{0E91A064-FA87-45F0-9119-AE5B88F14F8A}" srcOrd="0" destOrd="0" presId="urn:microsoft.com/office/officeart/2005/8/layout/hierarchy1"/>
    <dgm:cxn modelId="{2006663E-07FE-457B-8DEC-DEC2D254C0C5}" type="presOf" srcId="{C4D14B6A-AE5D-4F15-908E-197BDDC1F6D7}" destId="{A0E376F9-DFA7-482C-9CDD-6A78134AA530}" srcOrd="0" destOrd="0" presId="urn:microsoft.com/office/officeart/2005/8/layout/hierarchy1"/>
    <dgm:cxn modelId="{210BD4AA-A6A5-4325-B89B-6AF9E5A24D58}" type="presOf" srcId="{EB663170-A063-43BF-A80C-5CDB293DDFA7}" destId="{4F2EC890-2ACF-4A26-9E52-06E13FB9241C}" srcOrd="0" destOrd="0" presId="urn:microsoft.com/office/officeart/2005/8/layout/hierarchy1"/>
    <dgm:cxn modelId="{62DB085D-5EFE-44D7-AFD8-E6848ECAC3FF}" type="presOf" srcId="{142F06C1-CD3B-4BC4-AF53-CF0EDD47C5D1}" destId="{1CE1BAFE-93A9-48A2-8C2A-E5635576F7B1}" srcOrd="0" destOrd="0" presId="urn:microsoft.com/office/officeart/2005/8/layout/hierarchy1"/>
    <dgm:cxn modelId="{034A9C91-7813-4C3E-A721-C494CF90AB58}" type="presOf" srcId="{C6B19640-DE5A-4EE2-9086-52C95CF228A1}" destId="{88DF8DDC-2A58-41BB-A4B8-28A1DD90C9D0}" srcOrd="0" destOrd="0" presId="urn:microsoft.com/office/officeart/2005/8/layout/hierarchy1"/>
    <dgm:cxn modelId="{10A98B43-2C02-402C-86A8-AD7B08E0EC20}" srcId="{F981DC4F-454F-407F-8564-F4829ED9F177}" destId="{6E90C7B1-DED0-44E8-A5D7-0B4456C4D5EF}" srcOrd="0" destOrd="0" parTransId="{3E814D52-AFA3-49DB-BFA5-E04E0B40DE73}" sibTransId="{A26D5004-A883-4EE9-980B-E1BECE575F27}"/>
    <dgm:cxn modelId="{BC8B0FEA-2C63-4CB5-8BA8-B0BD8B506378}" srcId="{8DF8FE5A-D8A9-4337-A6FE-EC90BE01B0BF}" destId="{EE1EB08C-C5C5-4B11-9D80-BD6F9D99F64A}" srcOrd="3" destOrd="0" parTransId="{0EBE46C5-1FC3-44C2-AEDB-499A102ACD0F}" sibTransId="{7D1EC803-C2E1-49AB-9A3D-ABB35F130545}"/>
    <dgm:cxn modelId="{582DC541-8D42-4531-AAC2-FCC0A85697C1}" type="presOf" srcId="{6E90C7B1-DED0-44E8-A5D7-0B4456C4D5EF}" destId="{4DA2039D-B80F-4FF2-915D-8074E0901A7B}" srcOrd="0" destOrd="0" presId="urn:microsoft.com/office/officeart/2005/8/layout/hierarchy1"/>
    <dgm:cxn modelId="{161ACD80-6A59-4F8A-B278-8E6BC6CF1F30}" type="presParOf" srcId="{34044DC2-C797-450C-93BC-CE97A6F93D10}" destId="{0EBB8D2A-49E8-41EC-96FB-9760F415907B}" srcOrd="0" destOrd="0" presId="urn:microsoft.com/office/officeart/2005/8/layout/hierarchy1"/>
    <dgm:cxn modelId="{C473E1E5-F411-42E9-A620-BBF00EE2EDEE}" type="presParOf" srcId="{0EBB8D2A-49E8-41EC-96FB-9760F415907B}" destId="{E3F45B5F-4874-432A-A792-109257B42EF9}" srcOrd="0" destOrd="0" presId="urn:microsoft.com/office/officeart/2005/8/layout/hierarchy1"/>
    <dgm:cxn modelId="{39670E19-F5BB-4E72-9B62-EF1361BACC85}" type="presParOf" srcId="{E3F45B5F-4874-432A-A792-109257B42EF9}" destId="{0510F95D-2C86-42A2-93CB-64B3B8436FF2}" srcOrd="0" destOrd="0" presId="urn:microsoft.com/office/officeart/2005/8/layout/hierarchy1"/>
    <dgm:cxn modelId="{41934E34-8E05-4478-A323-453909F0E05C}" type="presParOf" srcId="{E3F45B5F-4874-432A-A792-109257B42EF9}" destId="{4DA2039D-B80F-4FF2-915D-8074E0901A7B}" srcOrd="1" destOrd="0" presId="urn:microsoft.com/office/officeart/2005/8/layout/hierarchy1"/>
    <dgm:cxn modelId="{F5494C0C-F644-44E6-98DC-27CF249E0A66}" type="presParOf" srcId="{0EBB8D2A-49E8-41EC-96FB-9760F415907B}" destId="{71AFA464-F803-42F6-9554-C9E35BAA72EA}" srcOrd="1" destOrd="0" presId="urn:microsoft.com/office/officeart/2005/8/layout/hierarchy1"/>
    <dgm:cxn modelId="{F8FE1DDA-74AB-4536-88CB-F5D674B3790A}" type="presParOf" srcId="{71AFA464-F803-42F6-9554-C9E35BAA72EA}" destId="{2E3EBAEE-B717-44DD-A7A5-5884146C5A90}" srcOrd="0" destOrd="0" presId="urn:microsoft.com/office/officeart/2005/8/layout/hierarchy1"/>
    <dgm:cxn modelId="{3A4CD43B-CA35-4F79-A680-1FDB66F62CC4}" type="presParOf" srcId="{71AFA464-F803-42F6-9554-C9E35BAA72EA}" destId="{66E6ACEC-3EB5-4AB8-83F6-536DD643D941}" srcOrd="1" destOrd="0" presId="urn:microsoft.com/office/officeart/2005/8/layout/hierarchy1"/>
    <dgm:cxn modelId="{69626EC3-C67E-4BCA-9761-1D65742E6DEF}" type="presParOf" srcId="{66E6ACEC-3EB5-4AB8-83F6-536DD643D941}" destId="{7571AAD9-00EE-4875-8F41-8CA4FAAB68C7}" srcOrd="0" destOrd="0" presId="urn:microsoft.com/office/officeart/2005/8/layout/hierarchy1"/>
    <dgm:cxn modelId="{DBFA1AA5-00D1-4A46-B68A-F47055104F1A}" type="presParOf" srcId="{7571AAD9-00EE-4875-8F41-8CA4FAAB68C7}" destId="{5F17D857-8EEC-4607-919E-FC0119F0231B}" srcOrd="0" destOrd="0" presId="urn:microsoft.com/office/officeart/2005/8/layout/hierarchy1"/>
    <dgm:cxn modelId="{198DE4BB-A2FD-4511-A4C3-B7E8D07E7F08}" type="presParOf" srcId="{7571AAD9-00EE-4875-8F41-8CA4FAAB68C7}" destId="{452BA46B-5DE1-427B-8C3D-424B3F19E3EF}" srcOrd="1" destOrd="0" presId="urn:microsoft.com/office/officeart/2005/8/layout/hierarchy1"/>
    <dgm:cxn modelId="{2E527665-905F-498E-BC18-278FD9214EC9}" type="presParOf" srcId="{66E6ACEC-3EB5-4AB8-83F6-536DD643D941}" destId="{D3D9B0B6-DBFB-48E5-ABB3-247AA8DEA8C7}" srcOrd="1" destOrd="0" presId="urn:microsoft.com/office/officeart/2005/8/layout/hierarchy1"/>
    <dgm:cxn modelId="{8746BB80-247C-4330-B1E3-67E72C434D61}" type="presParOf" srcId="{D3D9B0B6-DBFB-48E5-ABB3-247AA8DEA8C7}" destId="{A0E376F9-DFA7-482C-9CDD-6A78134AA530}" srcOrd="0" destOrd="0" presId="urn:microsoft.com/office/officeart/2005/8/layout/hierarchy1"/>
    <dgm:cxn modelId="{835F5D8E-3C0D-4184-BCBE-2ABA88DA41A6}" type="presParOf" srcId="{D3D9B0B6-DBFB-48E5-ABB3-247AA8DEA8C7}" destId="{B1ED2AE8-04E3-4B4C-AFBC-797C8A52C541}" srcOrd="1" destOrd="0" presId="urn:microsoft.com/office/officeart/2005/8/layout/hierarchy1"/>
    <dgm:cxn modelId="{F9529BDA-B7EE-446B-949A-50FF5B7D3243}" type="presParOf" srcId="{B1ED2AE8-04E3-4B4C-AFBC-797C8A52C541}" destId="{67BFCFC3-85EE-4851-9A2E-71D5272FAF4E}" srcOrd="0" destOrd="0" presId="urn:microsoft.com/office/officeart/2005/8/layout/hierarchy1"/>
    <dgm:cxn modelId="{18700C79-4E79-49A8-9560-FD55CE59ADB5}" type="presParOf" srcId="{67BFCFC3-85EE-4851-9A2E-71D5272FAF4E}" destId="{E241178D-0F56-4920-9836-59E583506B74}" srcOrd="0" destOrd="0" presId="urn:microsoft.com/office/officeart/2005/8/layout/hierarchy1"/>
    <dgm:cxn modelId="{1A55A62F-9E1A-4290-BBDB-4BB9C92A5E60}" type="presParOf" srcId="{67BFCFC3-85EE-4851-9A2E-71D5272FAF4E}" destId="{0E91A064-FA87-45F0-9119-AE5B88F14F8A}" srcOrd="1" destOrd="0" presId="urn:microsoft.com/office/officeart/2005/8/layout/hierarchy1"/>
    <dgm:cxn modelId="{4761AA78-490A-4E08-8E70-59FA025992BE}" type="presParOf" srcId="{B1ED2AE8-04E3-4B4C-AFBC-797C8A52C541}" destId="{35BA67FC-C7A3-4733-BDB3-E103D95D97A9}" srcOrd="1" destOrd="0" presId="urn:microsoft.com/office/officeart/2005/8/layout/hierarchy1"/>
    <dgm:cxn modelId="{FBBB13FB-3E3E-4EAC-8E4B-47DF7238DB35}" type="presParOf" srcId="{D3D9B0B6-DBFB-48E5-ABB3-247AA8DEA8C7}" destId="{88DF8DDC-2A58-41BB-A4B8-28A1DD90C9D0}" srcOrd="2" destOrd="0" presId="urn:microsoft.com/office/officeart/2005/8/layout/hierarchy1"/>
    <dgm:cxn modelId="{F9EAE56C-1E16-4BE8-886B-B54C00D6917C}" type="presParOf" srcId="{D3D9B0B6-DBFB-48E5-ABB3-247AA8DEA8C7}" destId="{EB031C39-C232-4C9C-876C-F6C4E9A92D63}" srcOrd="3" destOrd="0" presId="urn:microsoft.com/office/officeart/2005/8/layout/hierarchy1"/>
    <dgm:cxn modelId="{EE3DC49C-6187-40BF-8A1A-4C6C868EA63E}" type="presParOf" srcId="{EB031C39-C232-4C9C-876C-F6C4E9A92D63}" destId="{9E7AB4AC-0462-43F9-B900-06BD07AB9A12}" srcOrd="0" destOrd="0" presId="urn:microsoft.com/office/officeart/2005/8/layout/hierarchy1"/>
    <dgm:cxn modelId="{84C0FFEC-62DF-4A1C-8459-D600774689BC}" type="presParOf" srcId="{9E7AB4AC-0462-43F9-B900-06BD07AB9A12}" destId="{BDE823C4-DB5A-4F4E-86A9-52C502B58F27}" srcOrd="0" destOrd="0" presId="urn:microsoft.com/office/officeart/2005/8/layout/hierarchy1"/>
    <dgm:cxn modelId="{3EBCB018-AA59-4A75-B34D-0C355F2CE52E}" type="presParOf" srcId="{9E7AB4AC-0462-43F9-B900-06BD07AB9A12}" destId="{268DE64E-DEE9-4EC0-B9C6-496DD35BE3D6}" srcOrd="1" destOrd="0" presId="urn:microsoft.com/office/officeart/2005/8/layout/hierarchy1"/>
    <dgm:cxn modelId="{DD2C64AF-F0AE-4FA7-B90A-DA102D3C7175}" type="presParOf" srcId="{EB031C39-C232-4C9C-876C-F6C4E9A92D63}" destId="{DCDEA71B-29DE-4E35-BE25-21AF7735EB0E}" srcOrd="1" destOrd="0" presId="urn:microsoft.com/office/officeart/2005/8/layout/hierarchy1"/>
    <dgm:cxn modelId="{327B7EF2-28FA-4625-9E6F-CA0EBBF359E7}" type="presParOf" srcId="{71AFA464-F803-42F6-9554-C9E35BAA72EA}" destId="{5A104252-0D1D-422C-A8F1-BB95E983A0CA}" srcOrd="2" destOrd="0" presId="urn:microsoft.com/office/officeart/2005/8/layout/hierarchy1"/>
    <dgm:cxn modelId="{A137E56C-65E2-4BB1-9847-EADC4207DF74}" type="presParOf" srcId="{71AFA464-F803-42F6-9554-C9E35BAA72EA}" destId="{8AC6C6E1-09BA-4907-A8F8-69EB2E271675}" srcOrd="3" destOrd="0" presId="urn:microsoft.com/office/officeart/2005/8/layout/hierarchy1"/>
    <dgm:cxn modelId="{07639786-7295-488A-A4EC-557C7B44176C}" type="presParOf" srcId="{8AC6C6E1-09BA-4907-A8F8-69EB2E271675}" destId="{2C3106A2-C3DC-423E-A698-18392E4D6C72}" srcOrd="0" destOrd="0" presId="urn:microsoft.com/office/officeart/2005/8/layout/hierarchy1"/>
    <dgm:cxn modelId="{9310406E-11D0-4FCE-831E-C7D4F8CACA6F}" type="presParOf" srcId="{2C3106A2-C3DC-423E-A698-18392E4D6C72}" destId="{6AF03E82-93F1-46C2-8DE4-A461D8A1983A}" srcOrd="0" destOrd="0" presId="urn:microsoft.com/office/officeart/2005/8/layout/hierarchy1"/>
    <dgm:cxn modelId="{A3A504C3-B676-4BDC-9B53-C02B80133159}" type="presParOf" srcId="{2C3106A2-C3DC-423E-A698-18392E4D6C72}" destId="{2C2B6515-A7B2-48E0-A0CC-1D6C5C2783EF}" srcOrd="1" destOrd="0" presId="urn:microsoft.com/office/officeart/2005/8/layout/hierarchy1"/>
    <dgm:cxn modelId="{A5A771FA-3D5D-4068-B3E8-EF30D7E220BA}" type="presParOf" srcId="{8AC6C6E1-09BA-4907-A8F8-69EB2E271675}" destId="{20757B5A-B091-49F7-A27B-4BE03FE4B193}" srcOrd="1" destOrd="0" presId="urn:microsoft.com/office/officeart/2005/8/layout/hierarchy1"/>
    <dgm:cxn modelId="{58A76987-DF2F-4248-9C04-C32EE8B80142}" type="presParOf" srcId="{20757B5A-B091-49F7-A27B-4BE03FE4B193}" destId="{4D7E3D05-8EC8-47E5-98C0-60B6A937D126}" srcOrd="0" destOrd="0" presId="urn:microsoft.com/office/officeart/2005/8/layout/hierarchy1"/>
    <dgm:cxn modelId="{0C10D3EB-63E9-4E5E-9FB5-BB7A2D9BF417}" type="presParOf" srcId="{20757B5A-B091-49F7-A27B-4BE03FE4B193}" destId="{F1AEAADB-F918-480A-853C-1E85A7012FA7}" srcOrd="1" destOrd="0" presId="urn:microsoft.com/office/officeart/2005/8/layout/hierarchy1"/>
    <dgm:cxn modelId="{8A5BABFA-6BE2-48C5-8CCF-25E3BD0A2ED8}" type="presParOf" srcId="{F1AEAADB-F918-480A-853C-1E85A7012FA7}" destId="{EA2A4A65-55FD-43F7-BF66-3BF265B03434}" srcOrd="0" destOrd="0" presId="urn:microsoft.com/office/officeart/2005/8/layout/hierarchy1"/>
    <dgm:cxn modelId="{1D85BD38-6A34-4335-B06C-A7CBF23FC8AF}" type="presParOf" srcId="{EA2A4A65-55FD-43F7-BF66-3BF265B03434}" destId="{3F5F7771-1105-45FB-A40D-210CA5A233A4}" srcOrd="0" destOrd="0" presId="urn:microsoft.com/office/officeart/2005/8/layout/hierarchy1"/>
    <dgm:cxn modelId="{DA9F5C90-0FEF-49F5-B3E4-1F8EFBCD9893}" type="presParOf" srcId="{EA2A4A65-55FD-43F7-BF66-3BF265B03434}" destId="{79A5CBBB-5854-495B-9201-135D69BD40C6}" srcOrd="1" destOrd="0" presId="urn:microsoft.com/office/officeart/2005/8/layout/hierarchy1"/>
    <dgm:cxn modelId="{F91D8B32-ED0B-4EF0-8DB4-19243BE86A90}" type="presParOf" srcId="{F1AEAADB-F918-480A-853C-1E85A7012FA7}" destId="{AB9BC8E4-7D83-46F7-A907-92A6EE206D47}" srcOrd="1" destOrd="0" presId="urn:microsoft.com/office/officeart/2005/8/layout/hierarchy1"/>
    <dgm:cxn modelId="{B4774677-9A4E-420D-BE33-593DF4685118}" type="presParOf" srcId="{20757B5A-B091-49F7-A27B-4BE03FE4B193}" destId="{1CE1BAFE-93A9-48A2-8C2A-E5635576F7B1}" srcOrd="2" destOrd="0" presId="urn:microsoft.com/office/officeart/2005/8/layout/hierarchy1"/>
    <dgm:cxn modelId="{30103EE0-CB8F-47B7-AD5B-BD9B4820F6B2}" type="presParOf" srcId="{20757B5A-B091-49F7-A27B-4BE03FE4B193}" destId="{043AFB79-CD94-4537-BADE-FBF5F38FFBAA}" srcOrd="3" destOrd="0" presId="urn:microsoft.com/office/officeart/2005/8/layout/hierarchy1"/>
    <dgm:cxn modelId="{7E97E55A-E9AD-4F5D-9C4A-C47392821F62}" type="presParOf" srcId="{043AFB79-CD94-4537-BADE-FBF5F38FFBAA}" destId="{F1535119-1FA6-4184-BE77-9AA0132F1F53}" srcOrd="0" destOrd="0" presId="urn:microsoft.com/office/officeart/2005/8/layout/hierarchy1"/>
    <dgm:cxn modelId="{79857327-FD85-4D87-AC94-E8C18B44BD21}" type="presParOf" srcId="{F1535119-1FA6-4184-BE77-9AA0132F1F53}" destId="{36AE89B7-A6D2-4B41-8F35-C1621BB1DCC0}" srcOrd="0" destOrd="0" presId="urn:microsoft.com/office/officeart/2005/8/layout/hierarchy1"/>
    <dgm:cxn modelId="{F672FB7C-55F6-44CD-8EBF-2BFA60A3966C}" type="presParOf" srcId="{F1535119-1FA6-4184-BE77-9AA0132F1F53}" destId="{140B282A-6E36-47CE-878C-1613FB928BC8}" srcOrd="1" destOrd="0" presId="urn:microsoft.com/office/officeart/2005/8/layout/hierarchy1"/>
    <dgm:cxn modelId="{8AD5E167-8599-4B39-BBE5-728C6A993032}" type="presParOf" srcId="{043AFB79-CD94-4537-BADE-FBF5F38FFBAA}" destId="{9FCB9110-D810-4721-9254-B55AF0EB203F}" srcOrd="1" destOrd="0" presId="urn:microsoft.com/office/officeart/2005/8/layout/hierarchy1"/>
    <dgm:cxn modelId="{9D8AB314-E4CC-45C2-9BB4-C527B29B1DFC}" type="presParOf" srcId="{20757B5A-B091-49F7-A27B-4BE03FE4B193}" destId="{34D6278B-7E20-4D30-A120-222D2FB7F867}" srcOrd="4" destOrd="0" presId="urn:microsoft.com/office/officeart/2005/8/layout/hierarchy1"/>
    <dgm:cxn modelId="{D513CFD7-773C-4644-92D1-324B839291CD}" type="presParOf" srcId="{20757B5A-B091-49F7-A27B-4BE03FE4B193}" destId="{38040451-5F44-466C-9712-1EBD214AE104}" srcOrd="5" destOrd="0" presId="urn:microsoft.com/office/officeart/2005/8/layout/hierarchy1"/>
    <dgm:cxn modelId="{EDEE2A3D-BEEF-48FE-823A-CC6696E1B2D8}" type="presParOf" srcId="{38040451-5F44-466C-9712-1EBD214AE104}" destId="{7B6D26E1-C74A-4D4D-B8F8-3A7E4140D646}" srcOrd="0" destOrd="0" presId="urn:microsoft.com/office/officeart/2005/8/layout/hierarchy1"/>
    <dgm:cxn modelId="{DCD312A8-E2D1-478C-87F4-9640D5F641A3}" type="presParOf" srcId="{7B6D26E1-C74A-4D4D-B8F8-3A7E4140D646}" destId="{9BBF40FE-7C2C-4296-9173-89C7076D1B3A}" srcOrd="0" destOrd="0" presId="urn:microsoft.com/office/officeart/2005/8/layout/hierarchy1"/>
    <dgm:cxn modelId="{9E212FC7-6CCE-46E0-8D23-581752978218}" type="presParOf" srcId="{7B6D26E1-C74A-4D4D-B8F8-3A7E4140D646}" destId="{4F2EC890-2ACF-4A26-9E52-06E13FB9241C}" srcOrd="1" destOrd="0" presId="urn:microsoft.com/office/officeart/2005/8/layout/hierarchy1"/>
    <dgm:cxn modelId="{AFE389FF-99E2-4AB3-A43A-BC4275148C4A}" type="presParOf" srcId="{38040451-5F44-466C-9712-1EBD214AE104}" destId="{451C27FB-A1C6-4FD5-9850-95C38EFFF9F7}" srcOrd="1" destOrd="0" presId="urn:microsoft.com/office/officeart/2005/8/layout/hierarchy1"/>
    <dgm:cxn modelId="{8E4E2DE4-E100-4AC7-AD80-40817DEAFC71}" type="presParOf" srcId="{20757B5A-B091-49F7-A27B-4BE03FE4B193}" destId="{A23E1B42-C89B-4666-8321-BB9CAF2F971A}" srcOrd="6" destOrd="0" presId="urn:microsoft.com/office/officeart/2005/8/layout/hierarchy1"/>
    <dgm:cxn modelId="{5B0A3198-1C2F-4C0E-B639-EB9B52D0669C}" type="presParOf" srcId="{20757B5A-B091-49F7-A27B-4BE03FE4B193}" destId="{3485A700-A68F-417B-8B76-84995C2D3B55}" srcOrd="7" destOrd="0" presId="urn:microsoft.com/office/officeart/2005/8/layout/hierarchy1"/>
    <dgm:cxn modelId="{326D5AC5-4C06-4729-B887-FD274E0541C5}" type="presParOf" srcId="{3485A700-A68F-417B-8B76-84995C2D3B55}" destId="{63FD01AD-08AA-4F55-9AB1-282DF94710F6}" srcOrd="0" destOrd="0" presId="urn:microsoft.com/office/officeart/2005/8/layout/hierarchy1"/>
    <dgm:cxn modelId="{37F2E14F-555C-4BE2-9FB8-AA4738DAF58D}" type="presParOf" srcId="{63FD01AD-08AA-4F55-9AB1-282DF94710F6}" destId="{067AA59C-4C3A-437F-A09B-320EAA3ED641}" srcOrd="0" destOrd="0" presId="urn:microsoft.com/office/officeart/2005/8/layout/hierarchy1"/>
    <dgm:cxn modelId="{93591E7B-3ED9-4CFA-B1DB-785FADAC1B05}" type="presParOf" srcId="{63FD01AD-08AA-4F55-9AB1-282DF94710F6}" destId="{83153BE7-E189-4738-B3E4-F1336C42F1CC}" srcOrd="1" destOrd="0" presId="urn:microsoft.com/office/officeart/2005/8/layout/hierarchy1"/>
    <dgm:cxn modelId="{8B680261-2A86-44C2-BD30-9F1F11632A59}" type="presParOf" srcId="{3485A700-A68F-417B-8B76-84995C2D3B55}" destId="{8A651067-726B-4EA1-9160-E9867571178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E1B42-C89B-4666-8321-BB9CAF2F971A}">
      <dsp:nvSpPr>
        <dsp:cNvPr id="0" name=""/>
        <dsp:cNvSpPr/>
      </dsp:nvSpPr>
      <dsp:spPr>
        <a:xfrm>
          <a:off x="4968997" y="1896749"/>
          <a:ext cx="91440" cy="2514497"/>
        </a:xfrm>
        <a:custGeom>
          <a:avLst/>
          <a:gdLst/>
          <a:ahLst/>
          <a:cxnLst/>
          <a:rect l="0" t="0" r="0" b="0"/>
          <a:pathLst>
            <a:path>
              <a:moveTo>
                <a:pt x="61431" y="0"/>
              </a:moveTo>
              <a:lnTo>
                <a:pt x="61431" y="2494728"/>
              </a:lnTo>
              <a:lnTo>
                <a:pt x="45720" y="2494728"/>
              </a:lnTo>
              <a:lnTo>
                <a:pt x="45720" y="251449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6278B-7E20-4D30-A120-222D2FB7F867}">
      <dsp:nvSpPr>
        <dsp:cNvPr id="0" name=""/>
        <dsp:cNvSpPr/>
      </dsp:nvSpPr>
      <dsp:spPr>
        <a:xfrm>
          <a:off x="4984708" y="1896749"/>
          <a:ext cx="91440" cy="17349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15158"/>
              </a:lnTo>
              <a:lnTo>
                <a:pt x="52834" y="1715158"/>
              </a:lnTo>
              <a:lnTo>
                <a:pt x="52834" y="173492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E1BAFE-93A9-48A2-8C2A-E5635576F7B1}">
      <dsp:nvSpPr>
        <dsp:cNvPr id="0" name=""/>
        <dsp:cNvSpPr/>
      </dsp:nvSpPr>
      <dsp:spPr>
        <a:xfrm>
          <a:off x="4984708" y="1896749"/>
          <a:ext cx="91440" cy="9588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39117"/>
              </a:lnTo>
              <a:lnTo>
                <a:pt x="62878" y="939117"/>
              </a:lnTo>
              <a:lnTo>
                <a:pt x="62878" y="95888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7E3D05-8EC8-47E5-98C0-60B6A937D126}">
      <dsp:nvSpPr>
        <dsp:cNvPr id="0" name=""/>
        <dsp:cNvSpPr/>
      </dsp:nvSpPr>
      <dsp:spPr>
        <a:xfrm>
          <a:off x="4984708" y="1896749"/>
          <a:ext cx="91440" cy="1971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7330"/>
              </a:lnTo>
              <a:lnTo>
                <a:pt x="47877" y="177330"/>
              </a:lnTo>
              <a:lnTo>
                <a:pt x="47877" y="1971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04252-0D1D-422C-A8F1-BB95E983A0CA}">
      <dsp:nvSpPr>
        <dsp:cNvPr id="0" name=""/>
        <dsp:cNvSpPr/>
      </dsp:nvSpPr>
      <dsp:spPr>
        <a:xfrm>
          <a:off x="3716411" y="902759"/>
          <a:ext cx="1314016" cy="4009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182"/>
              </a:lnTo>
              <a:lnTo>
                <a:pt x="1314016" y="381182"/>
              </a:lnTo>
              <a:lnTo>
                <a:pt x="1314016" y="40095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F8DDC-2A58-41BB-A4B8-28A1DD90C9D0}">
      <dsp:nvSpPr>
        <dsp:cNvPr id="0" name=""/>
        <dsp:cNvSpPr/>
      </dsp:nvSpPr>
      <dsp:spPr>
        <a:xfrm>
          <a:off x="2818030" y="1892598"/>
          <a:ext cx="91440" cy="957566"/>
        </a:xfrm>
        <a:custGeom>
          <a:avLst/>
          <a:gdLst/>
          <a:ahLst/>
          <a:cxnLst/>
          <a:rect l="0" t="0" r="0" b="0"/>
          <a:pathLst>
            <a:path>
              <a:moveTo>
                <a:pt x="89617" y="0"/>
              </a:moveTo>
              <a:lnTo>
                <a:pt x="89617" y="937796"/>
              </a:lnTo>
              <a:lnTo>
                <a:pt x="45720" y="937796"/>
              </a:lnTo>
              <a:lnTo>
                <a:pt x="45720" y="95756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E376F9-DFA7-482C-9CDD-6A78134AA530}">
      <dsp:nvSpPr>
        <dsp:cNvPr id="0" name=""/>
        <dsp:cNvSpPr/>
      </dsp:nvSpPr>
      <dsp:spPr>
        <a:xfrm>
          <a:off x="2837720" y="1892598"/>
          <a:ext cx="91440" cy="134804"/>
        </a:xfrm>
        <a:custGeom>
          <a:avLst/>
          <a:gdLst/>
          <a:ahLst/>
          <a:cxnLst/>
          <a:rect l="0" t="0" r="0" b="0"/>
          <a:pathLst>
            <a:path>
              <a:moveTo>
                <a:pt x="69927" y="0"/>
              </a:moveTo>
              <a:lnTo>
                <a:pt x="69927" y="115034"/>
              </a:lnTo>
              <a:lnTo>
                <a:pt x="45720" y="115034"/>
              </a:lnTo>
              <a:lnTo>
                <a:pt x="45720" y="13480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3EBAEE-B717-44DD-A7A5-5884146C5A90}">
      <dsp:nvSpPr>
        <dsp:cNvPr id="0" name=""/>
        <dsp:cNvSpPr/>
      </dsp:nvSpPr>
      <dsp:spPr>
        <a:xfrm>
          <a:off x="2907648" y="902759"/>
          <a:ext cx="808763" cy="396801"/>
        </a:xfrm>
        <a:custGeom>
          <a:avLst/>
          <a:gdLst/>
          <a:ahLst/>
          <a:cxnLst/>
          <a:rect l="0" t="0" r="0" b="0"/>
          <a:pathLst>
            <a:path>
              <a:moveTo>
                <a:pt x="808763" y="0"/>
              </a:moveTo>
              <a:lnTo>
                <a:pt x="808763" y="377031"/>
              </a:lnTo>
              <a:lnTo>
                <a:pt x="0" y="377031"/>
              </a:lnTo>
              <a:lnTo>
                <a:pt x="0" y="39680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10F95D-2C86-42A2-93CB-64B3B8436FF2}">
      <dsp:nvSpPr>
        <dsp:cNvPr id="0" name=""/>
        <dsp:cNvSpPr/>
      </dsp:nvSpPr>
      <dsp:spPr>
        <a:xfrm>
          <a:off x="3053460" y="205382"/>
          <a:ext cx="1325901" cy="6973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A2039D-B80F-4FF2-915D-8074E0901A7B}">
      <dsp:nvSpPr>
        <dsp:cNvPr id="0" name=""/>
        <dsp:cNvSpPr/>
      </dsp:nvSpPr>
      <dsp:spPr>
        <a:xfrm>
          <a:off x="3077172" y="227908"/>
          <a:ext cx="1325901" cy="697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>
              <a:shade val="60000"/>
              <a:satMod val="300000"/>
            </a:scrgbClr>
          </a:solidFill>
          <a:prstDash val="solid"/>
        </a:ln>
        <a:effectLst>
          <a:glow rad="70000">
            <a:schemeClr val="lt1">
              <a:alpha val="9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800" kern="1200" dirty="0" smtClean="0"/>
            <a:t>Vibration </a:t>
          </a:r>
          <a:r>
            <a:rPr lang="fr-CH" sz="1800" kern="1200" dirty="0" err="1" smtClean="0"/>
            <a:t>analysis</a:t>
          </a:r>
          <a:endParaRPr lang="en-GB" sz="1800" kern="1200" dirty="0"/>
        </a:p>
      </dsp:txBody>
      <dsp:txXfrm>
        <a:off x="3097597" y="248333"/>
        <a:ext cx="1285051" cy="656526"/>
      </dsp:txXfrm>
    </dsp:sp>
    <dsp:sp modelId="{5F17D857-8EEC-4607-919E-FC0119F0231B}">
      <dsp:nvSpPr>
        <dsp:cNvPr id="0" name=""/>
        <dsp:cNvSpPr/>
      </dsp:nvSpPr>
      <dsp:spPr>
        <a:xfrm>
          <a:off x="2244697" y="1299560"/>
          <a:ext cx="1325901" cy="5930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2BA46B-5DE1-427B-8C3D-424B3F19E3EF}">
      <dsp:nvSpPr>
        <dsp:cNvPr id="0" name=""/>
        <dsp:cNvSpPr/>
      </dsp:nvSpPr>
      <dsp:spPr>
        <a:xfrm>
          <a:off x="2268408" y="1322086"/>
          <a:ext cx="1325901" cy="593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>
              <a:shade val="60000"/>
              <a:satMod val="300000"/>
            </a:scrgbClr>
          </a:solidFill>
          <a:prstDash val="solid"/>
        </a:ln>
        <a:effectLst>
          <a:glow rad="70000">
            <a:schemeClr val="lt1">
              <a:alpha val="9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800" b="1" kern="1200" dirty="0" smtClean="0"/>
            <a:t>Wear</a:t>
          </a:r>
          <a:endParaRPr lang="en-GB" sz="1800" b="1" kern="1200" dirty="0"/>
        </a:p>
      </dsp:txBody>
      <dsp:txXfrm>
        <a:off x="2285777" y="1339455"/>
        <a:ext cx="1291163" cy="558300"/>
      </dsp:txXfrm>
    </dsp:sp>
    <dsp:sp modelId="{E241178D-0F56-4920-9836-59E583506B74}">
      <dsp:nvSpPr>
        <dsp:cNvPr id="0" name=""/>
        <dsp:cNvSpPr/>
      </dsp:nvSpPr>
      <dsp:spPr>
        <a:xfrm>
          <a:off x="2220489" y="2027402"/>
          <a:ext cx="1325901" cy="708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91A064-FA87-45F0-9119-AE5B88F14F8A}">
      <dsp:nvSpPr>
        <dsp:cNvPr id="0" name=""/>
        <dsp:cNvSpPr/>
      </dsp:nvSpPr>
      <dsp:spPr>
        <a:xfrm>
          <a:off x="2244201" y="2049928"/>
          <a:ext cx="1325901" cy="708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70000">
            <a:schemeClr val="lt1">
              <a:alpha val="9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kern="1200" dirty="0" smtClean="0"/>
            <a:t>Roller / plain / journal </a:t>
          </a:r>
          <a:r>
            <a:rPr lang="fr-CH" sz="1400" kern="1200" dirty="0" err="1" smtClean="0"/>
            <a:t>bearing</a:t>
          </a:r>
          <a:endParaRPr lang="en-GB" sz="1400" kern="1200" dirty="0"/>
        </a:p>
      </dsp:txBody>
      <dsp:txXfrm>
        <a:off x="2264948" y="2070675"/>
        <a:ext cx="1284407" cy="666857"/>
      </dsp:txXfrm>
    </dsp:sp>
    <dsp:sp modelId="{BDE823C4-DB5A-4F4E-86A9-52C502B58F27}">
      <dsp:nvSpPr>
        <dsp:cNvPr id="0" name=""/>
        <dsp:cNvSpPr/>
      </dsp:nvSpPr>
      <dsp:spPr>
        <a:xfrm>
          <a:off x="2200799" y="2850164"/>
          <a:ext cx="1325901" cy="708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8DE64E-DEE9-4EC0-B9C6-496DD35BE3D6}">
      <dsp:nvSpPr>
        <dsp:cNvPr id="0" name=""/>
        <dsp:cNvSpPr/>
      </dsp:nvSpPr>
      <dsp:spPr>
        <a:xfrm>
          <a:off x="2224511" y="2872690"/>
          <a:ext cx="1325901" cy="708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70000">
            <a:schemeClr val="lt1">
              <a:alpha val="9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kern="1200" dirty="0" smtClean="0"/>
            <a:t>Rotor bars (</a:t>
          </a:r>
          <a:r>
            <a:rPr lang="fr-CH" sz="1400" kern="1200" dirty="0" err="1" smtClean="0"/>
            <a:t>motor</a:t>
          </a:r>
          <a:r>
            <a:rPr lang="fr-CH" sz="1400" kern="1200" dirty="0" smtClean="0"/>
            <a:t>)</a:t>
          </a:r>
          <a:endParaRPr lang="en-GB" sz="1400" kern="1200" dirty="0"/>
        </a:p>
      </dsp:txBody>
      <dsp:txXfrm>
        <a:off x="2245258" y="2893437"/>
        <a:ext cx="1284407" cy="666857"/>
      </dsp:txXfrm>
    </dsp:sp>
    <dsp:sp modelId="{6AF03E82-93F1-46C2-8DE4-A461D8A1983A}">
      <dsp:nvSpPr>
        <dsp:cNvPr id="0" name=""/>
        <dsp:cNvSpPr/>
      </dsp:nvSpPr>
      <dsp:spPr>
        <a:xfrm>
          <a:off x="4367477" y="1303711"/>
          <a:ext cx="1325901" cy="5930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2B6515-A7B2-48E0-A0CC-1D6C5C2783EF}">
      <dsp:nvSpPr>
        <dsp:cNvPr id="0" name=""/>
        <dsp:cNvSpPr/>
      </dsp:nvSpPr>
      <dsp:spPr>
        <a:xfrm>
          <a:off x="4391188" y="1326236"/>
          <a:ext cx="1325901" cy="593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>
              <a:shade val="60000"/>
              <a:satMod val="300000"/>
            </a:scrgbClr>
          </a:solidFill>
          <a:prstDash val="solid"/>
        </a:ln>
        <a:effectLst>
          <a:glow rad="70000">
            <a:schemeClr val="lt1">
              <a:alpha val="9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800" b="1" kern="1200" dirty="0" err="1" smtClean="0"/>
            <a:t>Weakness</a:t>
          </a:r>
          <a:endParaRPr lang="en-GB" sz="1800" b="1" kern="1200" dirty="0"/>
        </a:p>
      </dsp:txBody>
      <dsp:txXfrm>
        <a:off x="4408557" y="1343605"/>
        <a:ext cx="1291163" cy="558300"/>
      </dsp:txXfrm>
    </dsp:sp>
    <dsp:sp modelId="{3F5F7771-1105-45FB-A40D-210CA5A233A4}">
      <dsp:nvSpPr>
        <dsp:cNvPr id="0" name=""/>
        <dsp:cNvSpPr/>
      </dsp:nvSpPr>
      <dsp:spPr>
        <a:xfrm>
          <a:off x="4369635" y="2093849"/>
          <a:ext cx="1325901" cy="705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A5CBBB-5854-495B-9201-135D69BD40C6}">
      <dsp:nvSpPr>
        <dsp:cNvPr id="0" name=""/>
        <dsp:cNvSpPr/>
      </dsp:nvSpPr>
      <dsp:spPr>
        <a:xfrm>
          <a:off x="4393346" y="2116375"/>
          <a:ext cx="1325901" cy="705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70000">
            <a:schemeClr val="lt1">
              <a:alpha val="9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kern="1200" dirty="0" err="1" smtClean="0"/>
            <a:t>Unbalance</a:t>
          </a:r>
          <a:r>
            <a:rPr lang="fr-CH" sz="1400" kern="1200" dirty="0" smtClean="0"/>
            <a:t/>
          </a:r>
          <a:br>
            <a:rPr lang="fr-CH" sz="1400" kern="1200" dirty="0" smtClean="0"/>
          </a:br>
          <a:r>
            <a:rPr lang="fr-CH" sz="1400" kern="1200" dirty="0" smtClean="0"/>
            <a:t>(1 x n)</a:t>
          </a:r>
          <a:endParaRPr lang="en-GB" sz="1400" kern="1200" dirty="0"/>
        </a:p>
      </dsp:txBody>
      <dsp:txXfrm>
        <a:off x="4413996" y="2137025"/>
        <a:ext cx="1284601" cy="663756"/>
      </dsp:txXfrm>
    </dsp:sp>
    <dsp:sp modelId="{36AE89B7-A6D2-4B41-8F35-C1621BB1DCC0}">
      <dsp:nvSpPr>
        <dsp:cNvPr id="0" name=""/>
        <dsp:cNvSpPr/>
      </dsp:nvSpPr>
      <dsp:spPr>
        <a:xfrm>
          <a:off x="4384635" y="2855636"/>
          <a:ext cx="1325901" cy="7050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0B282A-6E36-47CE-878C-1613FB928BC8}">
      <dsp:nvSpPr>
        <dsp:cNvPr id="0" name=""/>
        <dsp:cNvSpPr/>
      </dsp:nvSpPr>
      <dsp:spPr>
        <a:xfrm>
          <a:off x="4408347" y="2878162"/>
          <a:ext cx="1325901" cy="705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70000">
            <a:schemeClr val="lt1">
              <a:alpha val="9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kern="1200" dirty="0" err="1" smtClean="0"/>
            <a:t>Alignment</a:t>
          </a:r>
          <a:r>
            <a:rPr lang="fr-CH" sz="1400" kern="1200" dirty="0" smtClean="0"/>
            <a:t/>
          </a:r>
          <a:br>
            <a:rPr lang="fr-CH" sz="1400" kern="1200" dirty="0" smtClean="0"/>
          </a:br>
          <a:r>
            <a:rPr lang="fr-CH" sz="1400" kern="1200" dirty="0" smtClean="0"/>
            <a:t>(2 x n)</a:t>
          </a:r>
          <a:endParaRPr lang="en-GB" sz="1400" kern="1200" dirty="0"/>
        </a:p>
      </dsp:txBody>
      <dsp:txXfrm>
        <a:off x="4428997" y="2898812"/>
        <a:ext cx="1284601" cy="663756"/>
      </dsp:txXfrm>
    </dsp:sp>
    <dsp:sp modelId="{9BBF40FE-7C2C-4296-9173-89C7076D1B3A}">
      <dsp:nvSpPr>
        <dsp:cNvPr id="0" name=""/>
        <dsp:cNvSpPr/>
      </dsp:nvSpPr>
      <dsp:spPr>
        <a:xfrm>
          <a:off x="4374591" y="3631676"/>
          <a:ext cx="1325901" cy="708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2EC890-2ACF-4A26-9E52-06E13FB9241C}">
      <dsp:nvSpPr>
        <dsp:cNvPr id="0" name=""/>
        <dsp:cNvSpPr/>
      </dsp:nvSpPr>
      <dsp:spPr>
        <a:xfrm>
          <a:off x="4398302" y="3654202"/>
          <a:ext cx="1325901" cy="708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70000">
            <a:schemeClr val="lt1">
              <a:alpha val="9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kern="1200" dirty="0" err="1" smtClean="0"/>
            <a:t>Asymetric</a:t>
          </a:r>
          <a:r>
            <a:rPr lang="fr-CH" sz="1400" kern="1200" dirty="0" smtClean="0"/>
            <a:t> </a:t>
          </a:r>
          <a:r>
            <a:rPr lang="fr-CH" sz="1400" kern="1200" dirty="0" err="1" smtClean="0"/>
            <a:t>magnetic</a:t>
          </a:r>
          <a:r>
            <a:rPr lang="fr-CH" sz="1400" kern="1200" dirty="0" smtClean="0"/>
            <a:t> </a:t>
          </a:r>
          <a:r>
            <a:rPr lang="fr-CH" sz="1400" kern="1200" dirty="0" err="1" smtClean="0"/>
            <a:t>field</a:t>
          </a:r>
          <a:r>
            <a:rPr lang="fr-CH" sz="1400" kern="1200" dirty="0" smtClean="0"/>
            <a:t> (2 x f.net)</a:t>
          </a:r>
          <a:endParaRPr lang="en-GB" sz="1400" kern="1200" dirty="0"/>
        </a:p>
      </dsp:txBody>
      <dsp:txXfrm>
        <a:off x="4419049" y="3674949"/>
        <a:ext cx="1284407" cy="666857"/>
      </dsp:txXfrm>
    </dsp:sp>
    <dsp:sp modelId="{067AA59C-4C3A-437F-A09B-320EAA3ED641}">
      <dsp:nvSpPr>
        <dsp:cNvPr id="0" name=""/>
        <dsp:cNvSpPr/>
      </dsp:nvSpPr>
      <dsp:spPr>
        <a:xfrm>
          <a:off x="4351766" y="4411247"/>
          <a:ext cx="1325901" cy="708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153BE7-E189-4738-B3E4-F1336C42F1CC}">
      <dsp:nvSpPr>
        <dsp:cNvPr id="0" name=""/>
        <dsp:cNvSpPr/>
      </dsp:nvSpPr>
      <dsp:spPr>
        <a:xfrm>
          <a:off x="4375477" y="4433772"/>
          <a:ext cx="1325901" cy="708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70000">
            <a:schemeClr val="lt1">
              <a:alpha val="90000"/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400" kern="1200" dirty="0" err="1" smtClean="0"/>
            <a:t>Skid</a:t>
          </a:r>
          <a:r>
            <a:rPr lang="fr-CH" sz="1400" kern="1200" dirty="0" smtClean="0"/>
            <a:t> (</a:t>
          </a:r>
          <a:r>
            <a:rPr lang="fr-CH" sz="1400" kern="1200" dirty="0" err="1" smtClean="0"/>
            <a:t>resonance</a:t>
          </a:r>
          <a:r>
            <a:rPr lang="fr-CH" sz="1400" kern="1200" dirty="0" smtClean="0"/>
            <a:t>, </a:t>
          </a:r>
          <a:r>
            <a:rPr lang="fr-CH" sz="1400" kern="1200" dirty="0" err="1" smtClean="0"/>
            <a:t>Looseness</a:t>
          </a:r>
          <a:r>
            <a:rPr lang="fr-CH" sz="1400" kern="1200" dirty="0" smtClean="0"/>
            <a:t>)</a:t>
          </a:r>
          <a:endParaRPr lang="en-GB" sz="1400" kern="1200" dirty="0"/>
        </a:p>
      </dsp:txBody>
      <dsp:txXfrm>
        <a:off x="4396224" y="4454519"/>
        <a:ext cx="1284407" cy="666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39D8-8498-4B22-ABE1-C84BD961B52A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148A6-E248-4AE8-BC9D-CBD895FA8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3264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C76A1-231A-4E40-9CB8-E877C565E753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89E22-121D-4345-8A11-85D125E342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19037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07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508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24A2-5014-44AF-972D-2CC725CBE35A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1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24A2-5014-44AF-972D-2CC725CBE35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640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lvl="1">
              <a:spcAft>
                <a:spcPts val="1200"/>
              </a:spcAft>
            </a:pPr>
            <a:r>
              <a:rPr lang="en-US" sz="2400" dirty="0" smtClean="0">
                <a:latin typeface="Calibri" panose="020F0502020204030204" pitchFamily="34" charset="0"/>
              </a:rPr>
              <a:t>Database setup, for every system :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Inventory of all characteristics to configure the </a:t>
            </a:r>
            <a:r>
              <a:rPr lang="en-GB" sz="2400" dirty="0" smtClean="0">
                <a:latin typeface="Calibri" panose="020F0502020204030204" pitchFamily="34" charset="0"/>
              </a:rPr>
              <a:t>condition monitoring software </a:t>
            </a:r>
            <a:r>
              <a:rPr lang="en-US" sz="2400" dirty="0" smtClean="0">
                <a:latin typeface="Calibri" panose="020F0502020204030204" pitchFamily="34" charset="0"/>
              </a:rPr>
              <a:t>and its database (kinematic chain, geometry, bearing data, …)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</a:rPr>
              <a:t>Monitoring program : selection of all the measurement points and their characteristics (freq. ranges, resolution, …)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Define the alarm thresholds for the various faults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Define the measurement intervals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Define </a:t>
            </a:r>
            <a:r>
              <a:rPr lang="en-US" sz="2400" dirty="0" smtClean="0">
                <a:latin typeface="Calibri" panose="020F0502020204030204" pitchFamily="34" charset="0"/>
              </a:rPr>
              <a:t>and configure routes in the PDC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Equip each systems with fixed coded pins to avoid measurement errors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24A2-5014-44AF-972D-2CC725CBE35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64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470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2C314-84F8-4F32-B120-D4805C2418D2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200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32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882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223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196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992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995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613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20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426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24A2-5014-44AF-972D-2CC725CBE35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97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319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971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577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041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484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24A2-5014-44AF-972D-2CC725CBE35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613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006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24A2-5014-44AF-972D-2CC725CBE35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34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6675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24A2-5014-44AF-972D-2CC725CBE35A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034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34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136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24A2-5014-44AF-972D-2CC725CBE35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33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69DBC-45F2-4EDB-9869-A7A7AAB252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96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99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24A2-5014-44AF-972D-2CC725CBE35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07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324A2-5014-44AF-972D-2CC725CBE35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93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764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A89E22-121D-4345-8A11-85D125E3429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26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063829" y="6431802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solidFill>
                  <a:schemeClr val="bg1"/>
                </a:solidFill>
              </a:rPr>
              <a:t>Page </a:t>
            </a:r>
            <a:fld id="{AAC28926-DDB9-4EBD-9B56-9A8A8745D239}" type="slidenum">
              <a:rPr lang="fr-CH" sz="1200" smtClean="0">
                <a:solidFill>
                  <a:schemeClr val="bg1"/>
                </a:solidFill>
              </a:rPr>
              <a:t>‹#›</a:t>
            </a:fld>
            <a:r>
              <a:rPr lang="fr-CH" sz="1200" dirty="0" smtClean="0">
                <a:solidFill>
                  <a:schemeClr val="bg1"/>
                </a:solidFill>
              </a:rPr>
              <a:t>/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8063829" y="6431802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solidFill>
                  <a:schemeClr val="bg1"/>
                </a:solidFill>
              </a:rPr>
              <a:t>Page </a:t>
            </a:r>
            <a:fld id="{AAC28926-DDB9-4EBD-9B56-9A8A8745D239}" type="slidenum">
              <a:rPr lang="fr-CH" sz="1200" smtClean="0">
                <a:solidFill>
                  <a:schemeClr val="bg1"/>
                </a:solidFill>
              </a:rPr>
              <a:t>‹#›</a:t>
            </a:fld>
            <a:r>
              <a:rPr lang="fr-CH" sz="1200" dirty="0" smtClean="0">
                <a:solidFill>
                  <a:schemeClr val="bg1"/>
                </a:solidFill>
              </a:rPr>
              <a:t>/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8063829" y="6431802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solidFill>
                  <a:schemeClr val="bg1"/>
                </a:solidFill>
              </a:rPr>
              <a:t>Page </a:t>
            </a:r>
            <a:fld id="{AAC28926-DDB9-4EBD-9B56-9A8A8745D239}" type="slidenum">
              <a:rPr lang="fr-CH" sz="1200" smtClean="0">
                <a:solidFill>
                  <a:schemeClr val="bg1"/>
                </a:solidFill>
              </a:rPr>
              <a:t>‹#›</a:t>
            </a:fld>
            <a:r>
              <a:rPr lang="fr-CH" sz="1200" dirty="0" smtClean="0">
                <a:solidFill>
                  <a:schemeClr val="bg1"/>
                </a:solidFill>
              </a:rPr>
              <a:t>/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65C96E-B823-4440-9721-FE07D9B5AE44}" type="datetime1">
              <a:rPr lang="en-US" smtClean="0"/>
              <a:t>10/25/2016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3347864" y="6381328"/>
            <a:ext cx="2133600" cy="365125"/>
          </a:xfrm>
          <a:prstGeom prst="rect">
            <a:avLst/>
          </a:prstGeom>
        </p:spPr>
        <p:txBody>
          <a:bodyPr/>
          <a:lstStyle/>
          <a:p>
            <a:fld id="{4B6C7465-2AB1-4660-9ED2-5A7BFD99CF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5868144" y="6381328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K. Brodzinski 2015.07.23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  <a:gradFill>
            <a:gsLst>
              <a:gs pos="0">
                <a:schemeClr val="accent1">
                  <a:tint val="66000"/>
                  <a:satMod val="160000"/>
                  <a:lumMod val="75000"/>
                  <a:lumOff val="25000"/>
                </a:schemeClr>
              </a:gs>
              <a:gs pos="25000">
                <a:schemeClr val="accent1">
                  <a:tint val="44500"/>
                  <a:satMod val="160000"/>
                </a:schemeClr>
              </a:gs>
              <a:gs pos="93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7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Calibri" panose="020F0502020204030204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802005"/>
          </a:xfrm>
        </p:spPr>
        <p:txBody>
          <a:bodyPr anchor="ctr"/>
          <a:lstStyle>
            <a:lvl1pPr algn="l">
              <a:defRPr sz="4600">
                <a:latin typeface="Calibri" panose="020F0502020204030204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063829" y="6431802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solidFill>
                  <a:schemeClr val="bg1"/>
                </a:solidFill>
              </a:rPr>
              <a:t>Page </a:t>
            </a:r>
            <a:fld id="{AAC28926-DDB9-4EBD-9B56-9A8A8745D239}" type="slidenum">
              <a:rPr lang="fr-CH" sz="1200" smtClean="0">
                <a:solidFill>
                  <a:schemeClr val="bg1"/>
                </a:solidFill>
              </a:rPr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8063829" y="6431802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solidFill>
                  <a:schemeClr val="bg1"/>
                </a:solidFill>
              </a:rPr>
              <a:t>Page </a:t>
            </a:r>
            <a:fld id="{AAC28926-DDB9-4EBD-9B56-9A8A8745D239}" type="slidenum">
              <a:rPr lang="fr-CH" sz="1200" smtClean="0">
                <a:solidFill>
                  <a:schemeClr val="bg1"/>
                </a:solidFill>
              </a:rPr>
              <a:t>‹#›</a:t>
            </a:fld>
            <a:r>
              <a:rPr lang="fr-CH" sz="1200" dirty="0" smtClean="0">
                <a:solidFill>
                  <a:schemeClr val="bg1"/>
                </a:solidFill>
              </a:rPr>
              <a:t>/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6292042"/>
            <a:ext cx="9154886" cy="57081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220075" y="6467475"/>
            <a:ext cx="809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Page </a:t>
            </a:r>
            <a:fld id="{14652177-238C-4342-8F34-2BD089CCE49F}" type="slidenum">
              <a:rPr lang="en-GB" sz="1200" smtClean="0">
                <a:solidFill>
                  <a:schemeClr val="bg1"/>
                </a:solidFill>
                <a:latin typeface="Arial Narrow" panose="020B0606020202030204" pitchFamily="34" charset="0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1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714374" y="6438948"/>
            <a:ext cx="2211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O. Pirotte, Cryo-</a:t>
            </a:r>
            <a:r>
              <a:rPr lang="fr-CH" sz="12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Ops</a:t>
            </a:r>
            <a:r>
              <a:rPr lang="fr-CH" sz="1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2016</a:t>
            </a:r>
            <a:endParaRPr lang="en-GB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571750" y="6438948"/>
            <a:ext cx="553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Vibration monitoring of the rotating machines of the CERN cryogenic systems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  <p:sldLayoutId id="2147483718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gif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1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129" y="116632"/>
            <a:ext cx="8229600" cy="5760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 smtClean="0"/>
              <a:t>ATLAS &amp; CMS “Hot spare” solution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38716" y="981783"/>
            <a:ext cx="8645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Upgrade of ATLAS and CMS compressor stations during first long shutdown (LS1) period of LHC (2013-2014)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81" y="1999936"/>
            <a:ext cx="2420428" cy="339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33781" y="5492431"/>
            <a:ext cx="5943926" cy="56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altLang="en-US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ATLAS</a:t>
            </a:r>
            <a:r>
              <a:rPr kumimoji="0" lang="fr-CH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: exchange of C2 </a:t>
            </a:r>
            <a:r>
              <a:rPr kumimoji="0" lang="fr-CH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compressor</a:t>
            </a:r>
            <a:r>
              <a:rPr kumimoji="0" lang="fr-CH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to </a:t>
            </a:r>
            <a:r>
              <a:rPr kumimoji="0" lang="fr-CH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ensure</a:t>
            </a:r>
            <a:r>
              <a:rPr kumimoji="0" lang="fr-CH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 </a:t>
            </a:r>
            <a:r>
              <a:rPr kumimoji="0" lang="fr-CH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mininimum</a:t>
            </a:r>
            <a:r>
              <a:rPr kumimoji="0" lang="fr-CH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of 400 g/s </a:t>
            </a:r>
            <a:r>
              <a:rPr kumimoji="0" lang="fr-CH" altLang="en-US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with</a:t>
            </a:r>
            <a:r>
              <a:rPr kumimoji="0" lang="fr-CH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r-CH" altLang="en-US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three</a:t>
            </a:r>
            <a:r>
              <a:rPr kumimoji="0" lang="fr-CH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boosters,</a:t>
            </a:r>
            <a:r>
              <a:rPr lang="fr-CH" altLang="en-US" sz="1600" dirty="0" smtClean="0"/>
              <a:t> </a:t>
            </a:r>
            <a:r>
              <a:rPr kumimoji="0" lang="fr-CH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and new C6 </a:t>
            </a:r>
            <a:r>
              <a:rPr kumimoji="0" lang="fr-CH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compressor</a:t>
            </a:r>
            <a:r>
              <a:rPr kumimoji="0" lang="en-GB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547381" y="5492431"/>
            <a:ext cx="2336643" cy="66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altLang="en-US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CMS</a:t>
            </a:r>
            <a:r>
              <a:rPr kumimoji="0" lang="fr-CH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: new hot </a:t>
            </a:r>
            <a:r>
              <a:rPr kumimoji="0" lang="fr-CH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spare</a:t>
            </a:r>
            <a:r>
              <a:rPr kumimoji="0" lang="fr-CH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CH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compressors</a:t>
            </a:r>
            <a:r>
              <a:rPr kumimoji="0" lang="fr-CH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49" y="1999937"/>
            <a:ext cx="6019958" cy="34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7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5508" y="673607"/>
            <a:ext cx="9038492" cy="563230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Vibration </a:t>
            </a:r>
            <a:r>
              <a:rPr lang="en-GB" sz="2000" dirty="0">
                <a:latin typeface="Calibri" panose="020F0502020204030204" pitchFamily="34" charset="0"/>
              </a:rPr>
              <a:t>measurement techniques </a:t>
            </a:r>
            <a:r>
              <a:rPr lang="en-GB" sz="2000" dirty="0" smtClean="0">
                <a:latin typeface="Calibri" panose="020F0502020204030204" pitchFamily="34" charset="0"/>
              </a:rPr>
              <a:t>have </a:t>
            </a:r>
            <a:r>
              <a:rPr lang="en-GB" sz="2000" dirty="0">
                <a:latin typeface="Calibri" panose="020F0502020204030204" pitchFamily="34" charset="0"/>
              </a:rPr>
              <a:t>been developed for rotating machinery since 1950's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In the 1980’s, Portable Data Collectors </a:t>
            </a:r>
            <a:r>
              <a:rPr lang="en-GB" sz="2000" dirty="0" smtClean="0">
                <a:latin typeface="Calibri" panose="020F0502020204030204" pitchFamily="34" charset="0"/>
              </a:rPr>
              <a:t>(PDC) were </a:t>
            </a:r>
            <a:r>
              <a:rPr lang="en-GB" sz="2000" dirty="0">
                <a:latin typeface="Calibri" panose="020F0502020204030204" pitchFamily="34" charset="0"/>
              </a:rPr>
              <a:t>introduced, combined with condition monitoring </a:t>
            </a:r>
            <a:r>
              <a:rPr lang="en-GB" sz="2000" dirty="0" smtClean="0">
                <a:latin typeface="Calibri" panose="020F0502020204030204" pitchFamily="34" charset="0"/>
              </a:rPr>
              <a:t>software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Since then, there </a:t>
            </a:r>
            <a:r>
              <a:rPr lang="en-GB" sz="2000" dirty="0">
                <a:latin typeface="Calibri" panose="020F0502020204030204" pitchFamily="34" charset="0"/>
              </a:rPr>
              <a:t>is a continuous enhancement of these products and their capabilities </a:t>
            </a:r>
            <a:r>
              <a:rPr lang="en-GB" sz="2000" dirty="0" smtClean="0">
                <a:latin typeface="Calibri" panose="020F0502020204030204" pitchFamily="34" charset="0"/>
              </a:rPr>
              <a:t>in parallel with development in electronics for hardware and software</a:t>
            </a:r>
            <a:endParaRPr lang="en-GB" sz="2000" dirty="0">
              <a:latin typeface="Calibri" panose="020F0502020204030204" pitchFamily="34" charset="0"/>
            </a:endParaRP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>
                <a:latin typeface="Calibri" panose="020F0502020204030204" pitchFamily="34" charset="0"/>
              </a:rPr>
              <a:t>It </a:t>
            </a:r>
            <a:r>
              <a:rPr lang="fr-CH" sz="2000" dirty="0" err="1">
                <a:latin typeface="Calibri" panose="020F0502020204030204" pitchFamily="34" charset="0"/>
              </a:rPr>
              <a:t>is</a:t>
            </a:r>
            <a:r>
              <a:rPr lang="fr-CH" sz="2000" dirty="0">
                <a:latin typeface="Calibri" panose="020F0502020204030204" pitchFamily="34" charset="0"/>
              </a:rPr>
              <a:t> </a:t>
            </a:r>
            <a:r>
              <a:rPr lang="fr-CH" sz="2000" dirty="0" err="1">
                <a:latin typeface="Calibri" panose="020F0502020204030204" pitchFamily="34" charset="0"/>
              </a:rPr>
              <a:t>now</a:t>
            </a:r>
            <a:r>
              <a:rPr lang="fr-CH" sz="2000" dirty="0">
                <a:latin typeface="Calibri" panose="020F0502020204030204" pitchFamily="34" charset="0"/>
              </a:rPr>
              <a:t> possible to </a:t>
            </a:r>
            <a:r>
              <a:rPr lang="fr-CH" sz="2000" dirty="0" err="1">
                <a:latin typeface="Calibri" panose="020F0502020204030204" pitchFamily="34" charset="0"/>
              </a:rPr>
              <a:t>anticipate</a:t>
            </a:r>
            <a:r>
              <a:rPr lang="fr-CH" sz="2000" dirty="0">
                <a:latin typeface="Calibri" panose="020F0502020204030204" pitchFamily="34" charset="0"/>
              </a:rPr>
              <a:t> issues </a:t>
            </a:r>
            <a:r>
              <a:rPr lang="fr-CH" sz="2000" dirty="0" smtClean="0">
                <a:latin typeface="Calibri" panose="020F0502020204030204" pitchFamily="34" charset="0"/>
              </a:rPr>
              <a:t>and to diagnose </a:t>
            </a:r>
            <a:r>
              <a:rPr lang="fr-CH" sz="2000" dirty="0" err="1" smtClean="0">
                <a:latin typeface="Calibri" panose="020F0502020204030204" pitchFamily="34" charset="0"/>
              </a:rPr>
              <a:t>many</a:t>
            </a:r>
            <a:r>
              <a:rPr lang="fr-CH" sz="2000" dirty="0" smtClean="0">
                <a:latin typeface="Calibri" panose="020F0502020204030204" pitchFamily="34" charset="0"/>
              </a:rPr>
              <a:t> </a:t>
            </a:r>
            <a:r>
              <a:rPr lang="fr-CH" sz="2000" dirty="0" err="1" smtClean="0">
                <a:latin typeface="Calibri" panose="020F0502020204030204" pitchFamily="34" charset="0"/>
              </a:rPr>
              <a:t>problems</a:t>
            </a:r>
            <a:r>
              <a:rPr lang="fr-CH" sz="2000" dirty="0" smtClean="0">
                <a:latin typeface="Calibri" panose="020F0502020204030204" pitchFamily="34" charset="0"/>
              </a:rPr>
              <a:t> for </a:t>
            </a:r>
            <a:r>
              <a:rPr lang="fr-CH" sz="2000" dirty="0" err="1">
                <a:latin typeface="Calibri" panose="020F0502020204030204" pitchFamily="34" charset="0"/>
              </a:rPr>
              <a:t>rotating</a:t>
            </a:r>
            <a:r>
              <a:rPr lang="fr-CH" sz="2000" dirty="0">
                <a:latin typeface="Calibri" panose="020F0502020204030204" pitchFamily="34" charset="0"/>
              </a:rPr>
              <a:t> </a:t>
            </a:r>
            <a:r>
              <a:rPr lang="fr-CH" sz="2000" dirty="0" err="1">
                <a:latin typeface="Calibri" panose="020F0502020204030204" pitchFamily="34" charset="0"/>
              </a:rPr>
              <a:t>machinery</a:t>
            </a:r>
            <a:r>
              <a:rPr lang="fr-CH" sz="2000" dirty="0">
                <a:latin typeface="Calibri" panose="020F0502020204030204" pitchFamily="34" charset="0"/>
              </a:rPr>
              <a:t> :</a:t>
            </a:r>
          </a:p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fr-CH" sz="2000" dirty="0" err="1" smtClean="0">
                <a:latin typeface="Calibri" panose="020F0502020204030204" pitchFamily="34" charset="0"/>
              </a:rPr>
              <a:t>Unbalance</a:t>
            </a:r>
            <a:r>
              <a:rPr lang="fr-CH" sz="2000" dirty="0" smtClean="0">
                <a:latin typeface="Calibri" panose="020F0502020204030204" pitchFamily="34" charset="0"/>
              </a:rPr>
              <a:t> ,</a:t>
            </a:r>
          </a:p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fr-CH" sz="2000" dirty="0" err="1" smtClean="0">
                <a:latin typeface="Calibri" panose="020F0502020204030204" pitchFamily="34" charset="0"/>
              </a:rPr>
              <a:t>Misalignment</a:t>
            </a:r>
            <a:r>
              <a:rPr lang="fr-CH" sz="2000" dirty="0" smtClean="0">
                <a:latin typeface="Calibri" panose="020F0502020204030204" pitchFamily="34" charset="0"/>
              </a:rPr>
              <a:t>, soft foot,</a:t>
            </a:r>
          </a:p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fr-CH" sz="2000" dirty="0" err="1" smtClean="0">
                <a:latin typeface="Calibri" panose="020F0502020204030204" pitchFamily="34" charset="0"/>
              </a:rPr>
              <a:t>Bearing</a:t>
            </a:r>
            <a:r>
              <a:rPr lang="fr-CH" sz="2000" dirty="0" smtClean="0">
                <a:latin typeface="Calibri" panose="020F0502020204030204" pitchFamily="34" charset="0"/>
              </a:rPr>
              <a:t> </a:t>
            </a:r>
            <a:r>
              <a:rPr lang="fr-CH" sz="2000" dirty="0" err="1" smtClean="0">
                <a:latin typeface="Calibri" panose="020F0502020204030204" pitchFamily="34" charset="0"/>
              </a:rPr>
              <a:t>faults</a:t>
            </a:r>
            <a:r>
              <a:rPr lang="fr-CH" sz="2000" dirty="0" smtClean="0">
                <a:latin typeface="Calibri" panose="020F0502020204030204" pitchFamily="34" charset="0"/>
              </a:rPr>
              <a:t>,</a:t>
            </a:r>
            <a:endParaRPr lang="fr-CH" sz="2000" dirty="0">
              <a:latin typeface="Calibri" panose="020F0502020204030204" pitchFamily="34" charset="0"/>
            </a:endParaRPr>
          </a:p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fr-CH" sz="2000" dirty="0" smtClean="0">
                <a:latin typeface="Calibri" panose="020F0502020204030204" pitchFamily="34" charset="0"/>
              </a:rPr>
              <a:t>Structural </a:t>
            </a:r>
            <a:r>
              <a:rPr lang="fr-CH" sz="2000" dirty="0" err="1" smtClean="0">
                <a:latin typeface="Calibri" panose="020F0502020204030204" pitchFamily="34" charset="0"/>
              </a:rPr>
              <a:t>looseness</a:t>
            </a:r>
            <a:r>
              <a:rPr lang="fr-CH" sz="2000" dirty="0" smtClean="0">
                <a:latin typeface="Calibri" panose="020F0502020204030204" pitchFamily="34" charset="0"/>
              </a:rPr>
              <a:t> or </a:t>
            </a:r>
            <a:r>
              <a:rPr lang="fr-CH" sz="2000" dirty="0" err="1" smtClean="0">
                <a:latin typeface="Calibri" panose="020F0502020204030204" pitchFamily="34" charset="0"/>
              </a:rPr>
              <a:t>resonance</a:t>
            </a:r>
            <a:r>
              <a:rPr lang="fr-CH" sz="2000" dirty="0" smtClean="0">
                <a:latin typeface="Calibri" panose="020F0502020204030204" pitchFamily="34" charset="0"/>
              </a:rPr>
              <a:t>,</a:t>
            </a:r>
          </a:p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fr-CH" sz="2000" dirty="0" smtClean="0">
                <a:latin typeface="Calibri" panose="020F0502020204030204" pitchFamily="34" charset="0"/>
              </a:rPr>
              <a:t>Belt drive </a:t>
            </a:r>
            <a:r>
              <a:rPr lang="fr-CH" sz="2000" dirty="0" err="1" smtClean="0">
                <a:latin typeface="Calibri" panose="020F0502020204030204" pitchFamily="34" charset="0"/>
              </a:rPr>
              <a:t>faults</a:t>
            </a:r>
            <a:r>
              <a:rPr lang="fr-CH" sz="2000" dirty="0" smtClean="0">
                <a:latin typeface="Calibri" panose="020F0502020204030204" pitchFamily="34" charset="0"/>
              </a:rPr>
              <a:t>,</a:t>
            </a:r>
          </a:p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fr-CH" sz="2000" dirty="0" err="1" smtClean="0">
                <a:latin typeface="Calibri" panose="020F0502020204030204" pitchFamily="34" charset="0"/>
              </a:rPr>
              <a:t>Gear</a:t>
            </a:r>
            <a:r>
              <a:rPr lang="fr-CH" sz="2000" dirty="0" smtClean="0">
                <a:latin typeface="Calibri" panose="020F0502020204030204" pitchFamily="34" charset="0"/>
              </a:rPr>
              <a:t> </a:t>
            </a:r>
            <a:r>
              <a:rPr lang="fr-CH" sz="2000" dirty="0" err="1" smtClean="0">
                <a:latin typeface="Calibri" panose="020F0502020204030204" pitchFamily="34" charset="0"/>
              </a:rPr>
              <a:t>faults</a:t>
            </a:r>
            <a:r>
              <a:rPr lang="fr-CH" sz="2000" dirty="0" smtClean="0">
                <a:latin typeface="Calibri" panose="020F0502020204030204" pitchFamily="34" charset="0"/>
              </a:rPr>
              <a:t>,</a:t>
            </a:r>
          </a:p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fr-CH" sz="2000" dirty="0" err="1" smtClean="0">
                <a:latin typeface="Calibri" panose="020F0502020204030204" pitchFamily="34" charset="0"/>
              </a:rPr>
              <a:t>Electrical</a:t>
            </a:r>
            <a:r>
              <a:rPr lang="fr-CH" sz="2000" dirty="0" smtClean="0">
                <a:latin typeface="Calibri" panose="020F0502020204030204" pitchFamily="34" charset="0"/>
              </a:rPr>
              <a:t> </a:t>
            </a:r>
            <a:r>
              <a:rPr lang="fr-CH" sz="2000" dirty="0" err="1" smtClean="0">
                <a:latin typeface="Calibri" panose="020F0502020204030204" pitchFamily="34" charset="0"/>
              </a:rPr>
              <a:t>motor</a:t>
            </a:r>
            <a:r>
              <a:rPr lang="fr-CH" sz="2000" dirty="0" smtClean="0">
                <a:latin typeface="Calibri" panose="020F0502020204030204" pitchFamily="34" charset="0"/>
              </a:rPr>
              <a:t> </a:t>
            </a:r>
            <a:r>
              <a:rPr lang="fr-CH" sz="2000" dirty="0" err="1" smtClean="0">
                <a:latin typeface="Calibri" panose="020F0502020204030204" pitchFamily="34" charset="0"/>
              </a:rPr>
              <a:t>faults</a:t>
            </a:r>
            <a:r>
              <a:rPr lang="fr-CH" sz="2000" dirty="0" smtClean="0">
                <a:latin typeface="Calibri" panose="020F0502020204030204" pitchFamily="34" charset="0"/>
              </a:rPr>
              <a:t> (rotor bars, </a:t>
            </a:r>
            <a:r>
              <a:rPr lang="fr-CH" sz="2000" dirty="0" err="1" smtClean="0">
                <a:latin typeface="Calibri" panose="020F0502020204030204" pitchFamily="34" charset="0"/>
              </a:rPr>
              <a:t>eccentricity</a:t>
            </a:r>
            <a:r>
              <a:rPr lang="fr-CH" sz="2000" dirty="0" smtClean="0">
                <a:latin typeface="Calibri" panose="020F0502020204030204" pitchFamily="34" charset="0"/>
              </a:rPr>
              <a:t> rotor/stator)</a:t>
            </a:r>
          </a:p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fr-CH" sz="2000" dirty="0" err="1">
                <a:latin typeface="Calibri" panose="020F0502020204030204" pitchFamily="34" charset="0"/>
              </a:rPr>
              <a:t>Hunting</a:t>
            </a:r>
            <a:r>
              <a:rPr lang="fr-CH" sz="2000" dirty="0">
                <a:latin typeface="Calibri" panose="020F0502020204030204" pitchFamily="34" charset="0"/>
              </a:rPr>
              <a:t> </a:t>
            </a:r>
            <a:r>
              <a:rPr lang="fr-CH" sz="2000" dirty="0" err="1">
                <a:latin typeface="Calibri" panose="020F0502020204030204" pitchFamily="34" charset="0"/>
              </a:rPr>
              <a:t>Tooth</a:t>
            </a:r>
            <a:r>
              <a:rPr lang="fr-CH" sz="2000" dirty="0">
                <a:latin typeface="Calibri" panose="020F0502020204030204" pitchFamily="34" charset="0"/>
              </a:rPr>
              <a:t> </a:t>
            </a:r>
            <a:r>
              <a:rPr lang="fr-CH" sz="2000" dirty="0" err="1">
                <a:latin typeface="Calibri" panose="020F0502020204030204" pitchFamily="34" charset="0"/>
              </a:rPr>
              <a:t>Frequency</a:t>
            </a:r>
            <a:r>
              <a:rPr lang="fr-CH" sz="2000" dirty="0">
                <a:latin typeface="Calibri" panose="020F0502020204030204" pitchFamily="34" charset="0"/>
              </a:rPr>
              <a:t> </a:t>
            </a:r>
            <a:r>
              <a:rPr lang="fr-CH" sz="2000" dirty="0" smtClean="0">
                <a:latin typeface="Calibri" panose="020F0502020204030204" pitchFamily="34" charset="0"/>
              </a:rPr>
              <a:t>(FHT), …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A set of specialized standards is available : ISO, VDI, API</a:t>
            </a:r>
            <a:endParaRPr lang="fr-CH" sz="2000" dirty="0" smtClean="0">
              <a:latin typeface="Calibri" panose="020F050202020403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05508" y="0"/>
            <a:ext cx="8809892" cy="753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defRPr/>
            </a:pPr>
            <a:r>
              <a:rPr lang="fr-CH" sz="3200" dirty="0" smtClean="0">
                <a:latin typeface="+mj-lt"/>
                <a:ea typeface="+mj-ea"/>
                <a:cs typeface="+mj-cs"/>
              </a:rPr>
              <a:t>Vibration monitoring and </a:t>
            </a:r>
            <a:r>
              <a:rPr lang="fr-CH" sz="3200" dirty="0" err="1" smtClean="0">
                <a:latin typeface="+mj-lt"/>
                <a:ea typeface="+mj-ea"/>
                <a:cs typeface="+mj-cs"/>
              </a:rPr>
              <a:t>analyis</a:t>
            </a:r>
            <a:endParaRPr lang="fr-CH" sz="3200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468" y="3155412"/>
            <a:ext cx="2967644" cy="12469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536" y="3196976"/>
            <a:ext cx="1471519" cy="1355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1536" y="4676641"/>
            <a:ext cx="1533864" cy="136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031152" y="2098611"/>
            <a:ext cx="3154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200" b="1" dirty="0" smtClean="0"/>
              <a:t>Measurements </a:t>
            </a:r>
            <a:r>
              <a:rPr lang="en-GB" sz="1200" b="1" dirty="0"/>
              <a:t>of only global acceleration/</a:t>
            </a:r>
            <a:r>
              <a:rPr lang="en-GB" sz="1200" b="1" dirty="0" err="1"/>
              <a:t>behavior</a:t>
            </a:r>
            <a:r>
              <a:rPr lang="en-GB" sz="1200" b="1" dirty="0"/>
              <a:t> of the motor-compressor systems (1 measurement point, 0-1000 Hz) 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05508" y="122551"/>
            <a:ext cx="9038491" cy="669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CH" sz="3200" dirty="0" err="1">
                <a:latin typeface="+mj-lt"/>
                <a:ea typeface="+mj-ea"/>
                <a:cs typeface="+mj-cs"/>
              </a:rPr>
              <a:t>Predictive</a:t>
            </a:r>
            <a:r>
              <a:rPr lang="fr-CH" sz="3200" dirty="0">
                <a:latin typeface="+mj-lt"/>
                <a:ea typeface="+mj-ea"/>
                <a:cs typeface="+mj-cs"/>
              </a:rPr>
              <a:t> maintenance </a:t>
            </a:r>
            <a:r>
              <a:rPr lang="fr-CH" sz="3200" dirty="0" smtClean="0">
                <a:latin typeface="+mj-lt"/>
                <a:ea typeface="+mj-ea"/>
                <a:cs typeface="+mj-cs"/>
              </a:rPr>
              <a:t>and </a:t>
            </a:r>
            <a:r>
              <a:rPr lang="fr-CH" sz="3200" dirty="0" err="1" smtClean="0">
                <a:latin typeface="+mj-lt"/>
                <a:ea typeface="+mj-ea"/>
                <a:cs typeface="+mj-cs"/>
              </a:rPr>
              <a:t>compressor</a:t>
            </a:r>
            <a:r>
              <a:rPr lang="fr-CH" sz="3200" dirty="0" smtClean="0">
                <a:latin typeface="+mj-lt"/>
                <a:ea typeface="+mj-ea"/>
                <a:cs typeface="+mj-cs"/>
              </a:rPr>
              <a:t/>
            </a:r>
            <a:br>
              <a:rPr lang="fr-CH" sz="3200" dirty="0" smtClean="0">
                <a:latin typeface="+mj-lt"/>
                <a:ea typeface="+mj-ea"/>
                <a:cs typeface="+mj-cs"/>
              </a:rPr>
            </a:br>
            <a:r>
              <a:rPr lang="fr-CH" sz="3200" dirty="0" smtClean="0">
                <a:latin typeface="+mj-lt"/>
                <a:ea typeface="+mj-ea"/>
                <a:cs typeface="+mj-cs"/>
              </a:rPr>
              <a:t>station </a:t>
            </a:r>
            <a:r>
              <a:rPr lang="fr-CH" sz="3200" dirty="0" smtClean="0">
                <a:latin typeface="+mj-lt"/>
                <a:ea typeface="+mj-ea"/>
                <a:cs typeface="+mj-cs"/>
              </a:rPr>
              <a:t>at CERN</a:t>
            </a:r>
            <a:endParaRPr lang="en-US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8311" y="1079240"/>
            <a:ext cx="114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Occasional </a:t>
            </a:r>
            <a:r>
              <a:rPr lang="en-GB" sz="1200" b="1" dirty="0"/>
              <a:t>use of vibration meters to check components (compressor, pipework, valve, …)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16364" y="3244334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</a:rPr>
              <a:t>2007</a:t>
            </a:r>
            <a:r>
              <a:rPr lang="en-GB" dirty="0"/>
              <a:t> </a:t>
            </a:r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</a:rPr>
              <a:t>2008</a:t>
            </a:r>
            <a:r>
              <a:rPr lang="en-GB" dirty="0"/>
              <a:t> </a:t>
            </a:r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</a:rPr>
              <a:t>2009</a:t>
            </a:r>
            <a:r>
              <a:rPr lang="en-GB" dirty="0"/>
              <a:t> </a:t>
            </a:r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</a:rPr>
              <a:t>2010</a:t>
            </a:r>
            <a:r>
              <a:rPr lang="en-GB" dirty="0"/>
              <a:t> </a:t>
            </a:r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</a:rPr>
              <a:t>2011</a:t>
            </a:r>
            <a:r>
              <a:rPr lang="en-GB" dirty="0"/>
              <a:t> </a:t>
            </a:r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</a:rPr>
              <a:t>2012</a:t>
            </a:r>
            <a:r>
              <a:rPr lang="en-GB" dirty="0"/>
              <a:t> </a:t>
            </a:r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</a:rPr>
              <a:t>2013</a:t>
            </a:r>
            <a:r>
              <a:rPr lang="en-GB" dirty="0"/>
              <a:t> </a:t>
            </a:r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</a:rPr>
              <a:t>2014</a:t>
            </a:r>
            <a:r>
              <a:rPr lang="en-GB" dirty="0"/>
              <a:t> </a:t>
            </a:r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</a:rPr>
              <a:t>2015</a:t>
            </a:r>
            <a:r>
              <a:rPr lang="en-GB" dirty="0"/>
              <a:t> </a:t>
            </a:r>
            <a:r>
              <a:rPr lang="en-GB" sz="1100" dirty="0">
                <a:solidFill>
                  <a:srgbClr val="FFFFFF"/>
                </a:solidFill>
                <a:latin typeface="Calibri" panose="020F0502020204030204" pitchFamily="34" charset="0"/>
              </a:rPr>
              <a:t>2016</a:t>
            </a:r>
            <a:r>
              <a:rPr lang="en-GB" dirty="0"/>
              <a:t>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10" y="3257143"/>
            <a:ext cx="9267455" cy="2674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2965" y="3503503"/>
            <a:ext cx="1579985" cy="1734429"/>
            <a:chOff x="7073137" y="4572000"/>
            <a:chExt cx="1579985" cy="1734429"/>
          </a:xfrm>
        </p:grpSpPr>
        <p:cxnSp>
          <p:nvCxnSpPr>
            <p:cNvPr id="28" name="Straight Connector 27"/>
            <p:cNvCxnSpPr/>
            <p:nvPr/>
          </p:nvCxnSpPr>
          <p:spPr>
            <a:xfrm flipH="1" flipV="1">
              <a:off x="7620000" y="4572000"/>
              <a:ext cx="7115" cy="295611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073137" y="4921434"/>
              <a:ext cx="15799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2007 : purchase of a first PDC (Emerson™ CSI </a:t>
              </a:r>
              <a:r>
                <a:rPr lang="en-GB" sz="1200" b="1" dirty="0" smtClean="0"/>
                <a:t>2130) in </a:t>
              </a:r>
              <a:r>
                <a:rPr lang="en-GB" sz="1200" b="1" dirty="0"/>
                <a:t>view of LHC run (numerous CPs, higher vibrations</a:t>
              </a:r>
              <a:r>
                <a:rPr lang="en-GB" sz="1200" b="1" dirty="0" smtClean="0"/>
                <a:t>)</a:t>
              </a:r>
              <a:endParaRPr lang="en-GB" sz="1200" b="1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548757" y="5185843"/>
            <a:ext cx="1227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Dec-2010</a:t>
            </a:r>
            <a:br>
              <a:rPr lang="en-GB" sz="1200" b="1" dirty="0" smtClean="0"/>
            </a:br>
            <a:r>
              <a:rPr lang="en-GB" sz="1200" b="1" dirty="0" smtClean="0"/>
              <a:t>QSCB-4-CP6</a:t>
            </a:r>
            <a:br>
              <a:rPr lang="en-GB" sz="1200" b="1" dirty="0" smtClean="0"/>
            </a:br>
            <a:r>
              <a:rPr lang="en-GB" sz="1200" b="1" dirty="0" smtClean="0"/>
              <a:t>Roller bearing</a:t>
            </a:r>
            <a:br>
              <a:rPr lang="en-GB" sz="1200" b="1" dirty="0" smtClean="0"/>
            </a:br>
            <a:r>
              <a:rPr lang="en-GB" sz="1200" b="1" dirty="0" smtClean="0"/>
              <a:t>(breakdown)</a:t>
            </a:r>
          </a:p>
          <a:p>
            <a:pPr algn="ctr"/>
            <a:r>
              <a:rPr lang="fr-CH" sz="1200" b="1" dirty="0" smtClean="0"/>
              <a:t>VMY536aH</a:t>
            </a:r>
            <a:endParaRPr lang="en-GB" sz="1200" b="1" dirty="0"/>
          </a:p>
        </p:txBody>
      </p:sp>
      <p:grpSp>
        <p:nvGrpSpPr>
          <p:cNvPr id="36" name="Group 35"/>
          <p:cNvGrpSpPr/>
          <p:nvPr/>
        </p:nvGrpSpPr>
        <p:grpSpPr>
          <a:xfrm>
            <a:off x="1631191" y="3481911"/>
            <a:ext cx="1227440" cy="1871983"/>
            <a:chOff x="7000992" y="4572000"/>
            <a:chExt cx="1227440" cy="1871983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7620000" y="4572000"/>
              <a:ext cx="0" cy="838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000992" y="5428320"/>
              <a:ext cx="12274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Dec-2009</a:t>
              </a:r>
              <a:br>
                <a:rPr lang="en-GB" sz="1200" b="1" dirty="0" smtClean="0"/>
              </a:br>
              <a:r>
                <a:rPr lang="en-GB" sz="1200" b="1" dirty="0" smtClean="0"/>
                <a:t>QSCB-8-CP3</a:t>
              </a:r>
              <a:br>
                <a:rPr lang="en-GB" sz="1200" b="1" dirty="0" smtClean="0"/>
              </a:br>
              <a:r>
                <a:rPr lang="en-GB" sz="1200" b="1" dirty="0" smtClean="0"/>
                <a:t>Roller bearing</a:t>
              </a:r>
              <a:br>
                <a:rPr lang="en-GB" sz="1200" b="1" dirty="0" smtClean="0"/>
              </a:br>
              <a:r>
                <a:rPr lang="en-GB" sz="1200" b="1" dirty="0" smtClean="0"/>
                <a:t>(failure)</a:t>
              </a:r>
            </a:p>
            <a:p>
              <a:pPr algn="ctr"/>
              <a:r>
                <a:rPr lang="fr-CH" sz="1200" b="1" dirty="0" smtClean="0"/>
                <a:t>VMY536aH</a:t>
              </a:r>
              <a:endParaRPr lang="en-GB" sz="1200" b="1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034388" y="5185843"/>
            <a:ext cx="1227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Jun-2011</a:t>
            </a:r>
            <a:br>
              <a:rPr lang="en-GB" sz="1200" b="1" dirty="0" smtClean="0"/>
            </a:br>
            <a:r>
              <a:rPr lang="en-GB" sz="1200" b="1" dirty="0" smtClean="0"/>
              <a:t>QSCB-8-CP7</a:t>
            </a:r>
            <a:br>
              <a:rPr lang="en-GB" sz="1200" b="1" dirty="0" smtClean="0"/>
            </a:br>
            <a:r>
              <a:rPr lang="en-GB" sz="1200" b="1" dirty="0" smtClean="0"/>
              <a:t>Roller bearing</a:t>
            </a:r>
            <a:br>
              <a:rPr lang="en-GB" sz="1200" b="1" dirty="0" smtClean="0"/>
            </a:br>
            <a:r>
              <a:rPr lang="en-GB" sz="1200" b="1" dirty="0" smtClean="0"/>
              <a:t>(breakdown)</a:t>
            </a:r>
          </a:p>
          <a:p>
            <a:pPr algn="ctr"/>
            <a:r>
              <a:rPr lang="fr-CH" sz="1200" b="1" dirty="0" smtClean="0"/>
              <a:t>VMY536aH</a:t>
            </a:r>
            <a:endParaRPr lang="en-GB" sz="1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264055" y="4320111"/>
            <a:ext cx="1227440" cy="1509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Feb-2011</a:t>
            </a:r>
            <a:br>
              <a:rPr lang="en-GB" sz="1200" b="1" dirty="0" smtClean="0"/>
            </a:br>
            <a:r>
              <a:rPr lang="en-GB" sz="1200" b="1" dirty="0" smtClean="0"/>
              <a:t>QSCA-2-M08</a:t>
            </a:r>
            <a:br>
              <a:rPr lang="en-GB" sz="1200" b="1" dirty="0" smtClean="0"/>
            </a:br>
            <a:r>
              <a:rPr lang="en-GB" sz="1200" b="1" dirty="0" smtClean="0"/>
              <a:t>Journal bearing</a:t>
            </a:r>
            <a:br>
              <a:rPr lang="en-GB" sz="1200" b="1" dirty="0" smtClean="0"/>
            </a:br>
            <a:r>
              <a:rPr lang="en-GB" sz="1200" b="1" dirty="0" smtClean="0"/>
              <a:t>(failure)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862051" y="3032908"/>
            <a:ext cx="3416351" cy="12084"/>
          </a:xfrm>
          <a:prstGeom prst="straightConnector1">
            <a:avLst/>
          </a:prstGeom>
          <a:ln w="28575">
            <a:solidFill>
              <a:srgbClr val="007DEE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069353" y="1867929"/>
            <a:ext cx="104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/>
              <a:t>2008 - 2011</a:t>
            </a:r>
            <a:endParaRPr lang="en-GB" sz="1200" b="1" dirty="0"/>
          </a:p>
        </p:txBody>
      </p:sp>
      <p:cxnSp>
        <p:nvCxnSpPr>
          <p:cNvPr id="57" name="Elbow Connector 56"/>
          <p:cNvCxnSpPr>
            <a:endCxn id="41" idx="0"/>
          </p:cNvCxnSpPr>
          <p:nvPr/>
        </p:nvCxnSpPr>
        <p:spPr>
          <a:xfrm rot="16200000" flipH="1">
            <a:off x="3566292" y="4104027"/>
            <a:ext cx="1686500" cy="477132"/>
          </a:xfrm>
          <a:prstGeom prst="bentConnector3">
            <a:avLst>
              <a:gd name="adj1" fmla="val 42734"/>
            </a:avLst>
          </a:prstGeom>
          <a:ln>
            <a:solidFill>
              <a:srgbClr val="007DEE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>
            <a:off x="3466470" y="3852319"/>
            <a:ext cx="820772" cy="140079"/>
          </a:xfrm>
          <a:prstGeom prst="bentConnector3">
            <a:avLst>
              <a:gd name="adj1" fmla="val 50000"/>
            </a:avLst>
          </a:prstGeom>
          <a:ln>
            <a:solidFill>
              <a:srgbClr val="007DEE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903166" y="1650992"/>
            <a:ext cx="161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Investigations with a vibration expert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175683" y="1423191"/>
            <a:ext cx="104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/>
              <a:t>2011 - 2012</a:t>
            </a:r>
            <a:endParaRPr lang="en-GB" sz="1200" b="1" dirty="0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5225405" y="3069756"/>
            <a:ext cx="2109250" cy="3021"/>
          </a:xfrm>
          <a:prstGeom prst="straightConnector1">
            <a:avLst/>
          </a:prstGeom>
          <a:ln w="28575">
            <a:solidFill>
              <a:srgbClr val="007DEE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225405" y="2359839"/>
            <a:ext cx="216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Set up of a predictive maintenance plan based on vibration monitoring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755169" y="2149950"/>
            <a:ext cx="104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/>
              <a:t>2012 - 2014</a:t>
            </a:r>
            <a:endParaRPr lang="en-GB" sz="1200" b="1" dirty="0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3900869" y="2161068"/>
            <a:ext cx="1612417" cy="6042"/>
          </a:xfrm>
          <a:prstGeom prst="straightConnector1">
            <a:avLst/>
          </a:prstGeom>
          <a:ln w="28575">
            <a:solidFill>
              <a:srgbClr val="007DEE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305519" y="1272786"/>
            <a:ext cx="2660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Condition based maintenance for screw compressors, roots and oil pumps </a:t>
            </a:r>
            <a:r>
              <a:rPr lang="en-GB" sz="1200" b="1" dirty="0" smtClean="0"/>
              <a:t>and the </a:t>
            </a:r>
            <a:r>
              <a:rPr lang="en-GB" sz="1200" b="1" dirty="0"/>
              <a:t>associated electrical motors</a:t>
            </a:r>
          </a:p>
          <a:p>
            <a:pPr algn="ctr"/>
            <a:endParaRPr lang="en-GB" sz="12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7110930" y="934487"/>
            <a:ext cx="104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 smtClean="0"/>
              <a:t>2013 - 2016</a:t>
            </a:r>
            <a:endParaRPr lang="en-GB" sz="1200" b="1" dirty="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6178155" y="2176545"/>
            <a:ext cx="2787909" cy="20234"/>
          </a:xfrm>
          <a:prstGeom prst="straightConnector1">
            <a:avLst/>
          </a:prstGeom>
          <a:ln w="28575">
            <a:solidFill>
              <a:srgbClr val="007DEE"/>
            </a:solidFill>
            <a:headEnd type="non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344" y="777163"/>
            <a:ext cx="104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Before 2007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624753" y="4240408"/>
            <a:ext cx="1227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Dec-2011</a:t>
            </a:r>
            <a:br>
              <a:rPr lang="en-GB" sz="1200" b="1" dirty="0" smtClean="0"/>
            </a:br>
            <a:r>
              <a:rPr lang="en-GB" sz="1200" b="1" dirty="0" smtClean="0"/>
              <a:t>QSCB-8-CP6</a:t>
            </a:r>
            <a:br>
              <a:rPr lang="en-GB" sz="1200" b="1" dirty="0" smtClean="0"/>
            </a:br>
            <a:r>
              <a:rPr lang="en-GB" sz="1200" b="1" dirty="0" smtClean="0"/>
              <a:t>Plain bearing</a:t>
            </a:r>
            <a:br>
              <a:rPr lang="en-GB" sz="1200" b="1" dirty="0" smtClean="0"/>
            </a:br>
            <a:r>
              <a:rPr lang="en-GB" sz="1200" b="1" dirty="0" smtClean="0"/>
              <a:t>(wear)</a:t>
            </a:r>
          </a:p>
          <a:p>
            <a:pPr algn="ctr"/>
            <a:r>
              <a:rPr lang="fr-CH" sz="1200" b="1" dirty="0" smtClean="0"/>
              <a:t>VMY536aH</a:t>
            </a:r>
            <a:endParaRPr lang="en-GB" sz="1200" b="1" dirty="0"/>
          </a:p>
        </p:txBody>
      </p:sp>
      <p:cxnSp>
        <p:nvCxnSpPr>
          <p:cNvPr id="81" name="Elbow Connector 80"/>
          <p:cNvCxnSpPr>
            <a:endCxn id="80" idx="0"/>
          </p:cNvCxnSpPr>
          <p:nvPr/>
        </p:nvCxnSpPr>
        <p:spPr>
          <a:xfrm rot="16200000" flipH="1">
            <a:off x="4468907" y="3470841"/>
            <a:ext cx="792155" cy="746978"/>
          </a:xfrm>
          <a:prstGeom prst="bentConnector3">
            <a:avLst>
              <a:gd name="adj1" fmla="val 69040"/>
            </a:avLst>
          </a:prstGeom>
          <a:ln>
            <a:solidFill>
              <a:srgbClr val="007DEE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302713" y="5221703"/>
            <a:ext cx="1215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Feb-2012</a:t>
            </a:r>
            <a:br>
              <a:rPr lang="en-GB" sz="1200" b="1" dirty="0" smtClean="0"/>
            </a:br>
            <a:r>
              <a:rPr lang="en-GB" sz="1200" b="1" dirty="0" smtClean="0"/>
              <a:t>QSCB-4-CP7</a:t>
            </a:r>
            <a:br>
              <a:rPr lang="en-GB" sz="1200" b="1" dirty="0" smtClean="0"/>
            </a:br>
            <a:r>
              <a:rPr lang="en-GB" sz="1200" b="1" dirty="0" smtClean="0"/>
              <a:t>Damaged rotor</a:t>
            </a:r>
            <a:br>
              <a:rPr lang="en-GB" sz="1200" b="1" dirty="0" smtClean="0"/>
            </a:br>
            <a:r>
              <a:rPr lang="fr-CH" sz="1200" b="1" dirty="0" smtClean="0"/>
              <a:t>VMY536aH</a:t>
            </a:r>
            <a:endParaRPr lang="en-GB" sz="1200" b="1" dirty="0"/>
          </a:p>
        </p:txBody>
      </p:sp>
      <p:cxnSp>
        <p:nvCxnSpPr>
          <p:cNvPr id="87" name="Elbow Connector 86"/>
          <p:cNvCxnSpPr>
            <a:endCxn id="86" idx="0"/>
          </p:cNvCxnSpPr>
          <p:nvPr/>
        </p:nvCxnSpPr>
        <p:spPr>
          <a:xfrm rot="16200000" flipH="1">
            <a:off x="4434044" y="3745389"/>
            <a:ext cx="1791956" cy="1160672"/>
          </a:xfrm>
          <a:prstGeom prst="bentConnector3">
            <a:avLst>
              <a:gd name="adj1" fmla="val 24749"/>
            </a:avLst>
          </a:prstGeom>
          <a:ln>
            <a:solidFill>
              <a:srgbClr val="007DEE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>
            <a:endCxn id="32" idx="0"/>
          </p:cNvCxnSpPr>
          <p:nvPr/>
        </p:nvCxnSpPr>
        <p:spPr>
          <a:xfrm rot="5400000">
            <a:off x="2522746" y="4139072"/>
            <a:ext cx="1686503" cy="407039"/>
          </a:xfrm>
          <a:prstGeom prst="bentConnector3">
            <a:avLst>
              <a:gd name="adj1" fmla="val 50000"/>
            </a:avLst>
          </a:prstGeom>
          <a:ln>
            <a:solidFill>
              <a:srgbClr val="007DEE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904282" y="4279034"/>
            <a:ext cx="1227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Nov-2012</a:t>
            </a:r>
            <a:br>
              <a:rPr lang="en-GB" sz="1200" b="1" dirty="0" smtClean="0"/>
            </a:br>
            <a:r>
              <a:rPr lang="en-GB" sz="1200" b="1" dirty="0" smtClean="0"/>
              <a:t>QSCA-8-M08</a:t>
            </a:r>
            <a:br>
              <a:rPr lang="en-GB" sz="1200" b="1" dirty="0" smtClean="0"/>
            </a:br>
            <a:r>
              <a:rPr lang="en-GB" sz="1200" b="1" dirty="0" smtClean="0"/>
              <a:t>Journal bearing</a:t>
            </a:r>
            <a:br>
              <a:rPr lang="en-GB" sz="1200" b="1" dirty="0" smtClean="0"/>
            </a:br>
            <a:r>
              <a:rPr lang="en-GB" sz="1200" b="1" dirty="0" smtClean="0"/>
              <a:t>(wear)</a:t>
            </a:r>
          </a:p>
        </p:txBody>
      </p:sp>
      <p:cxnSp>
        <p:nvCxnSpPr>
          <p:cNvPr id="123" name="Elbow Connector 122"/>
          <p:cNvCxnSpPr>
            <a:endCxn id="114" idx="0"/>
          </p:cNvCxnSpPr>
          <p:nvPr/>
        </p:nvCxnSpPr>
        <p:spPr>
          <a:xfrm>
            <a:off x="5261828" y="3732249"/>
            <a:ext cx="1256174" cy="546785"/>
          </a:xfrm>
          <a:prstGeom prst="bentConnector2">
            <a:avLst/>
          </a:prstGeom>
          <a:ln>
            <a:solidFill>
              <a:srgbClr val="007DEE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6933212" y="5098838"/>
            <a:ext cx="1227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Jun-2014</a:t>
            </a:r>
            <a:br>
              <a:rPr lang="en-GB" sz="1200" b="1" dirty="0" smtClean="0"/>
            </a:br>
            <a:r>
              <a:rPr lang="en-GB" sz="1200" b="1" dirty="0" smtClean="0"/>
              <a:t>ANRS</a:t>
            </a:r>
            <a:br>
              <a:rPr lang="en-GB" sz="1200" b="1" dirty="0" smtClean="0"/>
            </a:br>
            <a:r>
              <a:rPr lang="en-GB" sz="1200" b="1" dirty="0" smtClean="0"/>
              <a:t>Roller bearing</a:t>
            </a:r>
            <a:br>
              <a:rPr lang="en-GB" sz="1200" b="1" dirty="0" smtClean="0"/>
            </a:br>
            <a:r>
              <a:rPr lang="en-GB" sz="1200" b="1" dirty="0" smtClean="0"/>
              <a:t>(breakdown)</a:t>
            </a:r>
            <a:br>
              <a:rPr lang="en-GB" sz="1200" b="1" dirty="0" smtClean="0"/>
            </a:br>
            <a:r>
              <a:rPr lang="en-GB" sz="1200" b="1" dirty="0" err="1" smtClean="0"/>
              <a:t>Kaeser</a:t>
            </a:r>
            <a:endParaRPr lang="en-GB" sz="1200" b="1" dirty="0" smtClean="0"/>
          </a:p>
        </p:txBody>
      </p:sp>
      <p:cxnSp>
        <p:nvCxnSpPr>
          <p:cNvPr id="128" name="Elbow Connector 127"/>
          <p:cNvCxnSpPr>
            <a:endCxn id="127" idx="0"/>
          </p:cNvCxnSpPr>
          <p:nvPr/>
        </p:nvCxnSpPr>
        <p:spPr>
          <a:xfrm rot="16200000" flipH="1">
            <a:off x="6446639" y="3998545"/>
            <a:ext cx="1586866" cy="613720"/>
          </a:xfrm>
          <a:prstGeom prst="bentConnector3">
            <a:avLst>
              <a:gd name="adj1" fmla="val 50000"/>
            </a:avLst>
          </a:prstGeom>
          <a:ln>
            <a:solidFill>
              <a:srgbClr val="007DEE"/>
            </a:solidFill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V="1">
            <a:off x="5261828" y="3503503"/>
            <a:ext cx="0" cy="228746"/>
          </a:xfrm>
          <a:prstGeom prst="line">
            <a:avLst/>
          </a:prstGeom>
          <a:ln>
            <a:solidFill>
              <a:srgbClr val="007D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" y="5270555"/>
            <a:ext cx="1234432" cy="925824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0" y="3015597"/>
            <a:ext cx="569828" cy="0"/>
          </a:xfrm>
          <a:prstGeom prst="straightConnector1">
            <a:avLst/>
          </a:prstGeom>
          <a:ln w="28575">
            <a:solidFill>
              <a:srgbClr val="007DE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06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9" grpId="0"/>
      <p:bldP spid="32" grpId="0"/>
      <p:bldP spid="41" grpId="0"/>
      <p:bldP spid="44" grpId="0"/>
      <p:bldP spid="54" grpId="0"/>
      <p:bldP spid="61" grpId="0"/>
      <p:bldP spid="62" grpId="0"/>
      <p:bldP spid="65" grpId="0"/>
      <p:bldP spid="66" grpId="0"/>
      <p:bldP spid="74" grpId="0"/>
      <p:bldP spid="75" grpId="0"/>
      <p:bldP spid="77" grpId="0"/>
      <p:bldP spid="80" grpId="0"/>
      <p:bldP spid="86" grpId="0"/>
      <p:bldP spid="114" grpId="0"/>
      <p:bldP spid="1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621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CH" sz="3200" dirty="0" err="1" smtClean="0">
                <a:latin typeface="+mj-lt"/>
                <a:ea typeface="+mj-ea"/>
                <a:cs typeface="+mj-cs"/>
              </a:rPr>
              <a:t>Measurement</a:t>
            </a:r>
            <a:r>
              <a:rPr lang="fr-CH" sz="3200" dirty="0" smtClean="0">
                <a:latin typeface="+mj-lt"/>
                <a:ea typeface="+mj-ea"/>
                <a:cs typeface="+mj-cs"/>
              </a:rPr>
              <a:t> points for a </a:t>
            </a:r>
            <a:r>
              <a:rPr lang="fr-CH" sz="3200" dirty="0" err="1" smtClean="0">
                <a:latin typeface="+mj-lt"/>
                <a:ea typeface="+mj-ea"/>
                <a:cs typeface="+mj-cs"/>
              </a:rPr>
              <a:t>compressor</a:t>
            </a:r>
            <a:r>
              <a:rPr lang="fr-CH" sz="3200" dirty="0" smtClean="0">
                <a:latin typeface="+mj-lt"/>
                <a:ea typeface="+mj-ea"/>
                <a:cs typeface="+mj-cs"/>
              </a:rPr>
              <a:t> system</a:t>
            </a:r>
            <a:endParaRPr lang="en-US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599" y="762000"/>
            <a:ext cx="5799220" cy="24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2741086" y="3801717"/>
            <a:ext cx="2929485" cy="2357161"/>
          </a:xfrm>
          <a:prstGeom prst="rect">
            <a:avLst/>
          </a:prstGeom>
          <a:ln>
            <a:noFill/>
          </a:ln>
          <a:effectLst>
            <a:reflection blurRad="12700" stA="30000" endPos="1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835" y="3755605"/>
            <a:ext cx="4072362" cy="2460386"/>
          </a:xfrm>
          <a:prstGeom prst="rect">
            <a:avLst/>
          </a:prstGeom>
          <a:ln>
            <a:noFill/>
          </a:ln>
          <a:effectLst>
            <a:reflection blurRad="12700" stA="30000" endPos="1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0" descr="dessin pastille.bmp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47921" y="3167788"/>
            <a:ext cx="749567" cy="752459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11" idx="2"/>
          </p:cNvCxnSpPr>
          <p:nvPr/>
        </p:nvCxnSpPr>
        <p:spPr>
          <a:xfrm>
            <a:off x="7322705" y="3920247"/>
            <a:ext cx="1388158" cy="10600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2"/>
          </p:cNvCxnSpPr>
          <p:nvPr/>
        </p:nvCxnSpPr>
        <p:spPr>
          <a:xfrm flipH="1">
            <a:off x="6389017" y="3920247"/>
            <a:ext cx="933688" cy="14343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90068" y="879979"/>
            <a:ext cx="1645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Tri-Axis Sensor</a:t>
            </a:r>
            <a:endParaRPr lang="en-US" sz="1600" u="sng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0068" y="1288456"/>
            <a:ext cx="1749896" cy="152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r="4841"/>
          <a:stretch/>
        </p:blipFill>
        <p:spPr>
          <a:xfrm>
            <a:off x="-71622" y="4037053"/>
            <a:ext cx="3360823" cy="1981461"/>
          </a:xfrm>
          <a:prstGeom prst="rect">
            <a:avLst/>
          </a:prstGeom>
          <a:ln>
            <a:noFill/>
          </a:ln>
          <a:effectLst>
            <a:reflection blurRad="12700" stA="30000" endPos="1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5" name="TextBox 24"/>
          <p:cNvSpPr txBox="1"/>
          <p:nvPr/>
        </p:nvSpPr>
        <p:spPr>
          <a:xfrm>
            <a:off x="6594060" y="2909689"/>
            <a:ext cx="1645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Fixed coded pin</a:t>
            </a: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15886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31815286"/>
              </p:ext>
            </p:extLst>
          </p:nvPr>
        </p:nvGraphicFramePr>
        <p:xfrm>
          <a:off x="342900" y="701039"/>
          <a:ext cx="8221980" cy="5500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00024" y="23617"/>
            <a:ext cx="873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H" sz="3600" dirty="0" smtClean="0"/>
              <a:t>Vibration </a:t>
            </a:r>
            <a:r>
              <a:rPr lang="fr-CH" sz="3600" dirty="0" err="1" smtClean="0"/>
              <a:t>analysis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00024" y="2077565"/>
            <a:ext cx="18365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H" dirty="0" err="1" smtClean="0">
                <a:solidFill>
                  <a:srgbClr val="FF0000"/>
                </a:solidFill>
              </a:rPr>
              <a:t>Problems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which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may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evolve</a:t>
            </a:r>
            <a:r>
              <a:rPr lang="fr-CH" dirty="0" smtClean="0">
                <a:solidFill>
                  <a:srgbClr val="FF0000"/>
                </a:solidFill>
              </a:rPr>
              <a:t> more or </a:t>
            </a:r>
            <a:r>
              <a:rPr lang="fr-CH" dirty="0" err="1" smtClean="0">
                <a:solidFill>
                  <a:srgbClr val="FF0000"/>
                </a:solidFill>
              </a:rPr>
              <a:t>less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rapidly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6719" y="2077565"/>
            <a:ext cx="22877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H" dirty="0" err="1" smtClean="0">
                <a:solidFill>
                  <a:srgbClr val="FF0000"/>
                </a:solidFill>
              </a:rPr>
              <a:t>Problems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which</a:t>
            </a:r>
            <a:r>
              <a:rPr lang="fr-CH" dirty="0" smtClean="0">
                <a:solidFill>
                  <a:srgbClr val="FF0000"/>
                </a:solidFill>
              </a:rPr>
              <a:t>, if  </a:t>
            </a:r>
            <a:r>
              <a:rPr lang="fr-CH" dirty="0" err="1" smtClean="0">
                <a:solidFill>
                  <a:srgbClr val="FF0000"/>
                </a:solidFill>
              </a:rPr>
              <a:t>corrected</a:t>
            </a:r>
            <a:r>
              <a:rPr lang="fr-CH" dirty="0" smtClean="0">
                <a:solidFill>
                  <a:srgbClr val="FF0000"/>
                </a:solidFill>
              </a:rPr>
              <a:t>, </a:t>
            </a:r>
            <a:r>
              <a:rPr lang="fr-CH" dirty="0" err="1" smtClean="0">
                <a:solidFill>
                  <a:srgbClr val="FF0000"/>
                </a:solidFill>
              </a:rPr>
              <a:t>will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improve</a:t>
            </a:r>
            <a:r>
              <a:rPr lang="fr-CH" dirty="0" smtClean="0">
                <a:solidFill>
                  <a:srgbClr val="FF0000"/>
                </a:solidFill>
              </a:rPr>
              <a:t> the system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1884" y="426442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…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666211" y="577180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…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274" y="4036161"/>
            <a:ext cx="22320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H" dirty="0" err="1" smtClean="0">
                <a:solidFill>
                  <a:srgbClr val="FF0000"/>
                </a:solidFill>
              </a:rPr>
              <a:t>Avoid</a:t>
            </a:r>
            <a:r>
              <a:rPr lang="fr-CH" dirty="0" smtClean="0">
                <a:solidFill>
                  <a:srgbClr val="FF0000"/>
                </a:solidFill>
              </a:rPr>
              <a:t> breakdown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4103" y="4017477"/>
            <a:ext cx="22320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H" dirty="0" err="1" smtClean="0">
                <a:solidFill>
                  <a:srgbClr val="FF0000"/>
                </a:solidFill>
              </a:rPr>
              <a:t>Higher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reliability</a:t>
            </a:r>
            <a:r>
              <a:rPr lang="fr-CH" dirty="0" smtClean="0">
                <a:solidFill>
                  <a:srgbClr val="FF0000"/>
                </a:solidFill>
              </a:rPr>
              <a:t> and </a:t>
            </a:r>
            <a:r>
              <a:rPr lang="fr-CH" dirty="0" err="1" smtClean="0">
                <a:solidFill>
                  <a:srgbClr val="FF0000"/>
                </a:solidFill>
              </a:rPr>
              <a:t>availability</a:t>
            </a:r>
            <a:r>
              <a:rPr lang="fr-CH" dirty="0" smtClean="0">
                <a:solidFill>
                  <a:srgbClr val="FF0000"/>
                </a:solidFill>
              </a:rPr>
              <a:t>, </a:t>
            </a:r>
            <a:r>
              <a:rPr lang="fr-CH" dirty="0" err="1" smtClean="0">
                <a:solidFill>
                  <a:srgbClr val="FF0000"/>
                </a:solidFill>
              </a:rPr>
              <a:t>lower</a:t>
            </a:r>
            <a:r>
              <a:rPr lang="fr-CH" dirty="0" smtClean="0">
                <a:solidFill>
                  <a:srgbClr val="FF0000"/>
                </a:solidFill>
              </a:rPr>
              <a:t> wear and maintenance </a:t>
            </a:r>
            <a:r>
              <a:rPr lang="fr-CH" dirty="0" err="1" smtClean="0">
                <a:solidFill>
                  <a:srgbClr val="FF0000"/>
                </a:solidFill>
              </a:rPr>
              <a:t>costs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8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" y="5681"/>
            <a:ext cx="9079991" cy="594042"/>
          </a:xfrm>
        </p:spPr>
        <p:txBody>
          <a:bodyPr>
            <a:noAutofit/>
          </a:bodyPr>
          <a:lstStyle/>
          <a:p>
            <a:r>
              <a:rPr lang="fr-CH" sz="2800" dirty="0" err="1" smtClean="0"/>
              <a:t>Example</a:t>
            </a:r>
            <a:r>
              <a:rPr lang="fr-CH" sz="2800" dirty="0" smtClean="0"/>
              <a:t> 1 : roller </a:t>
            </a:r>
            <a:r>
              <a:rPr lang="fr-CH" sz="2800" dirty="0" err="1" smtClean="0"/>
              <a:t>bearing</a:t>
            </a:r>
            <a:r>
              <a:rPr lang="fr-CH" sz="2800" dirty="0" smtClean="0"/>
              <a:t> QSCB-4-CP6 </a:t>
            </a:r>
            <a:r>
              <a:rPr lang="fr-CH" sz="1800" dirty="0"/>
              <a:t>(VMY536aH, </a:t>
            </a:r>
            <a:r>
              <a:rPr lang="fr-CH" sz="1800" dirty="0" smtClean="0"/>
              <a:t>April 2015)</a:t>
            </a:r>
            <a:endParaRPr lang="en-GB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6758" y="771173"/>
            <a:ext cx="4906281" cy="343439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44" y="1139052"/>
            <a:ext cx="3028950" cy="170046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44" y="3182415"/>
            <a:ext cx="3028950" cy="1700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" y="4149457"/>
            <a:ext cx="4541520" cy="1843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74" y="5992667"/>
            <a:ext cx="28417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350" dirty="0" smtClean="0"/>
              <a:t>(</a:t>
            </a:r>
            <a:r>
              <a:rPr lang="fr-CH" sz="1350" dirty="0" err="1" smtClean="0"/>
              <a:t>Aerzen’s</a:t>
            </a:r>
            <a:r>
              <a:rPr lang="fr-CH" sz="1350" dirty="0" smtClean="0"/>
              <a:t> expertise 29 </a:t>
            </a:r>
            <a:r>
              <a:rPr lang="fr-CH" sz="1350" dirty="0"/>
              <a:t>July </a:t>
            </a:r>
            <a:r>
              <a:rPr lang="fr-CH" sz="1350" dirty="0" smtClean="0"/>
              <a:t>2015)</a:t>
            </a:r>
            <a:endParaRPr lang="en-GB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4157219" y="544419"/>
            <a:ext cx="4835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(</a:t>
            </a:r>
            <a:r>
              <a:rPr lang="fr-CH" dirty="0" err="1" smtClean="0"/>
              <a:t>Compressor</a:t>
            </a:r>
            <a:r>
              <a:rPr lang="fr-CH" dirty="0" smtClean="0"/>
              <a:t> major </a:t>
            </a:r>
            <a:r>
              <a:rPr lang="fr-CH" dirty="0" err="1" smtClean="0"/>
              <a:t>overhauled</a:t>
            </a:r>
            <a:r>
              <a:rPr lang="fr-CH" dirty="0" smtClean="0"/>
              <a:t> 2 </a:t>
            </a:r>
            <a:r>
              <a:rPr lang="fr-CH" dirty="0" err="1" smtClean="0"/>
              <a:t>years</a:t>
            </a:r>
            <a:r>
              <a:rPr lang="fr-CH" dirty="0" smtClean="0"/>
              <a:t> </a:t>
            </a:r>
            <a:r>
              <a:rPr lang="fr-CH" dirty="0" err="1" smtClean="0"/>
              <a:t>ago</a:t>
            </a:r>
            <a:r>
              <a:rPr lang="fr-CH" dirty="0" smtClean="0"/>
              <a:t>!)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334924" y="5252066"/>
            <a:ext cx="293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 err="1" smtClean="0"/>
              <a:t>Assembly</a:t>
            </a:r>
            <a:r>
              <a:rPr lang="fr-CH" dirty="0" smtClean="0"/>
              <a:t> </a:t>
            </a:r>
            <a:r>
              <a:rPr lang="fr-CH" dirty="0" err="1" smtClean="0"/>
              <a:t>error</a:t>
            </a:r>
            <a:r>
              <a:rPr lang="fr-CH" dirty="0" smtClean="0"/>
              <a:t> </a:t>
            </a:r>
            <a:r>
              <a:rPr lang="fr-CH" dirty="0" err="1" smtClean="0"/>
              <a:t>during</a:t>
            </a:r>
            <a:r>
              <a:rPr lang="fr-CH" dirty="0" smtClean="0"/>
              <a:t> major </a:t>
            </a:r>
            <a:r>
              <a:rPr lang="fr-CH" dirty="0" err="1" smtClean="0"/>
              <a:t>overhauling</a:t>
            </a:r>
            <a:endParaRPr lang="en-GB"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5154087" y="5471536"/>
            <a:ext cx="361674" cy="207390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9073" y="2257317"/>
            <a:ext cx="4018424" cy="1907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" t="511" r="425"/>
          <a:stretch/>
        </p:blipFill>
        <p:spPr>
          <a:xfrm>
            <a:off x="89704" y="866868"/>
            <a:ext cx="4322276" cy="225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" y="3836920"/>
            <a:ext cx="4703943" cy="2479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3754" y="1432893"/>
            <a:ext cx="26373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 smtClean="0"/>
              <a:t>Jan-2015 :  First indication </a:t>
            </a:r>
            <a:r>
              <a:rPr lang="fr-CH" sz="1400" dirty="0"/>
              <a:t>of </a:t>
            </a:r>
            <a:r>
              <a:rPr lang="fr-CH" sz="1400" dirty="0" smtClean="0"/>
              <a:t>	</a:t>
            </a:r>
            <a:r>
              <a:rPr lang="fr-CH" sz="1400" dirty="0" err="1" smtClean="0"/>
              <a:t>bearing</a:t>
            </a:r>
            <a:r>
              <a:rPr lang="fr-CH" sz="1400" dirty="0" smtClean="0"/>
              <a:t> </a:t>
            </a:r>
            <a:r>
              <a:rPr lang="fr-CH" sz="1400" dirty="0"/>
              <a:t>issue</a:t>
            </a:r>
            <a:endParaRPr lang="en-GB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64820" y="4194041"/>
            <a:ext cx="339852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350" dirty="0" smtClean="0"/>
              <a:t>Jan-2016 : Exchange of the </a:t>
            </a:r>
            <a:r>
              <a:rPr lang="fr-CH" sz="1350" dirty="0" err="1" smtClean="0"/>
              <a:t>compressor</a:t>
            </a:r>
            <a:r>
              <a:rPr lang="fr-CH" sz="1350" dirty="0" smtClean="0"/>
              <a:t> 	</a:t>
            </a:r>
            <a:r>
              <a:rPr lang="fr-CH" sz="1350" dirty="0" err="1" smtClean="0"/>
              <a:t>during</a:t>
            </a:r>
            <a:r>
              <a:rPr lang="fr-CH" sz="1350" dirty="0" smtClean="0"/>
              <a:t> end of </a:t>
            </a:r>
            <a:r>
              <a:rPr lang="fr-CH" sz="1350" dirty="0" err="1" smtClean="0"/>
              <a:t>year</a:t>
            </a:r>
            <a:r>
              <a:rPr lang="fr-CH" sz="1350" dirty="0" smtClean="0"/>
              <a:t> </a:t>
            </a:r>
            <a:r>
              <a:rPr lang="fr-CH" sz="1350" dirty="0" err="1" smtClean="0"/>
              <a:t>shutdown</a:t>
            </a:r>
            <a:endParaRPr lang="fr-CH" sz="135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709073" y="833597"/>
            <a:ext cx="419935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50" dirty="0">
                <a:solidFill>
                  <a:schemeClr val="accent6"/>
                </a:solidFill>
              </a:rPr>
              <a:t>The inner ring shows two small flaking areas, a large number of </a:t>
            </a:r>
            <a:r>
              <a:rPr lang="en-GB" sz="1050" dirty="0" err="1">
                <a:solidFill>
                  <a:schemeClr val="accent6"/>
                </a:solidFill>
              </a:rPr>
              <a:t>overrolled</a:t>
            </a:r>
            <a:r>
              <a:rPr lang="en-GB" sz="1050" dirty="0">
                <a:solidFill>
                  <a:schemeClr val="accent6"/>
                </a:solidFill>
              </a:rPr>
              <a:t> indentations caused by soft and large, but also hard micro-particles, as well as abrasive removal of the machining pattern in the ball path. A large number of wear marks </a:t>
            </a:r>
            <a:r>
              <a:rPr lang="en-GB" sz="1050" dirty="0" smtClean="0">
                <a:solidFill>
                  <a:schemeClr val="accent6"/>
                </a:solidFill>
              </a:rPr>
              <a:t>are </a:t>
            </a:r>
            <a:r>
              <a:rPr lang="en-GB" sz="1050" dirty="0">
                <a:solidFill>
                  <a:schemeClr val="accent6"/>
                </a:solidFill>
              </a:rPr>
              <a:t>visible which are either round or have the shape of circle segments, with surface distress on the bottom and which were </a:t>
            </a:r>
            <a:r>
              <a:rPr lang="en-GB" sz="1050" dirty="0" err="1">
                <a:solidFill>
                  <a:schemeClr val="accent6"/>
                </a:solidFill>
              </a:rPr>
              <a:t>overrolled</a:t>
            </a:r>
            <a:r>
              <a:rPr lang="en-GB" sz="1050" dirty="0">
                <a:solidFill>
                  <a:schemeClr val="accent6"/>
                </a:solidFill>
              </a:rPr>
              <a:t> in operation (Figs. 2 to 13). In addition to one flaked are, the machining pattern was worn off due to vibration with the bearing </a:t>
            </a:r>
            <a:r>
              <a:rPr lang="en-GB" sz="1050" dirty="0" smtClean="0">
                <a:solidFill>
                  <a:schemeClr val="accent6"/>
                </a:solidFill>
              </a:rPr>
              <a:t>stationary.</a:t>
            </a:r>
            <a:endParaRPr lang="en-GB" sz="1050" dirty="0">
              <a:solidFill>
                <a:schemeClr val="accent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879" y="4165154"/>
            <a:ext cx="2123520" cy="18681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9703" y="625965"/>
            <a:ext cx="2675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350" dirty="0">
                <a:solidFill>
                  <a:schemeClr val="accent6"/>
                </a:solidFill>
              </a:rPr>
              <a:t>SKF </a:t>
            </a:r>
            <a:r>
              <a:rPr lang="fr-CH" sz="1350" dirty="0" smtClean="0">
                <a:solidFill>
                  <a:schemeClr val="accent6"/>
                </a:solidFill>
              </a:rPr>
              <a:t>report (</a:t>
            </a:r>
            <a:r>
              <a:rPr lang="fr-CH" sz="1350" dirty="0" err="1" smtClean="0">
                <a:solidFill>
                  <a:schemeClr val="accent6"/>
                </a:solidFill>
              </a:rPr>
              <a:t>bearing</a:t>
            </a:r>
            <a:r>
              <a:rPr lang="fr-CH" sz="1350" dirty="0" smtClean="0">
                <a:solidFill>
                  <a:schemeClr val="accent6"/>
                </a:solidFill>
              </a:rPr>
              <a:t> </a:t>
            </a:r>
            <a:r>
              <a:rPr lang="fr-CH" sz="1350" dirty="0" err="1">
                <a:solidFill>
                  <a:schemeClr val="accent6"/>
                </a:solidFill>
              </a:rPr>
              <a:t>after</a:t>
            </a:r>
            <a:r>
              <a:rPr lang="fr-CH" sz="1350" dirty="0">
                <a:solidFill>
                  <a:schemeClr val="accent6"/>
                </a:solidFill>
              </a:rPr>
              <a:t> 1 </a:t>
            </a:r>
            <a:r>
              <a:rPr lang="fr-CH" sz="1350" dirty="0" err="1" smtClean="0">
                <a:solidFill>
                  <a:schemeClr val="accent6"/>
                </a:solidFill>
              </a:rPr>
              <a:t>year</a:t>
            </a:r>
            <a:r>
              <a:rPr lang="fr-CH" sz="1350" dirty="0" smtClean="0">
                <a:solidFill>
                  <a:schemeClr val="accent6"/>
                </a:solidFill>
              </a:rPr>
              <a:t>)</a:t>
            </a:r>
            <a:endParaRPr lang="en-GB" sz="1350" dirty="0">
              <a:solidFill>
                <a:schemeClr val="accent6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6707" y="4165153"/>
            <a:ext cx="2131719" cy="195602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952500" y="1694503"/>
            <a:ext cx="0" cy="2547297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29640" y="233747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0000FF"/>
                </a:solidFill>
              </a:rPr>
              <a:t>~1 </a:t>
            </a:r>
            <a:r>
              <a:rPr lang="fr-CH" dirty="0" err="1" smtClean="0">
                <a:solidFill>
                  <a:srgbClr val="0000FF"/>
                </a:solidFill>
              </a:rPr>
              <a:t>year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89704" y="89746"/>
            <a:ext cx="8953712" cy="583353"/>
          </a:xfrm>
        </p:spPr>
        <p:txBody>
          <a:bodyPr>
            <a:noAutofit/>
          </a:bodyPr>
          <a:lstStyle/>
          <a:p>
            <a:r>
              <a:rPr lang="fr-CH" sz="3200" dirty="0" err="1" smtClean="0"/>
              <a:t>Example</a:t>
            </a:r>
            <a:r>
              <a:rPr lang="fr-CH" sz="3200" dirty="0" smtClean="0"/>
              <a:t> 2 </a:t>
            </a:r>
            <a:r>
              <a:rPr lang="fr-CH" sz="3200" dirty="0"/>
              <a:t>: roller </a:t>
            </a:r>
            <a:r>
              <a:rPr lang="fr-CH" sz="3200" dirty="0" err="1"/>
              <a:t>bearing</a:t>
            </a:r>
            <a:r>
              <a:rPr lang="fr-CH" sz="3200" dirty="0"/>
              <a:t> QSCB-8-CP1 </a:t>
            </a:r>
            <a:r>
              <a:rPr lang="fr-CH" sz="2400" dirty="0"/>
              <a:t>(VMY536aM, 2015</a:t>
            </a:r>
            <a:r>
              <a:rPr lang="fr-CH" sz="2400" dirty="0" smtClean="0"/>
              <a:t>)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975361" y="3187266"/>
            <a:ext cx="311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fr-CH" sz="1600" dirty="0" err="1"/>
              <a:t>Only</a:t>
            </a:r>
            <a:r>
              <a:rPr lang="fr-CH" sz="1600" dirty="0"/>
              <a:t> one </a:t>
            </a:r>
            <a:r>
              <a:rPr lang="fr-CH" sz="1600" dirty="0" err="1" smtClean="0"/>
              <a:t>spare</a:t>
            </a:r>
            <a:r>
              <a:rPr lang="fr-CH" sz="1600" dirty="0" smtClean="0"/>
              <a:t> and </a:t>
            </a:r>
            <a:r>
              <a:rPr lang="fr-CH" sz="1600" dirty="0" err="1" smtClean="0"/>
              <a:t>concern</a:t>
            </a:r>
            <a:r>
              <a:rPr lang="fr-CH" sz="1600" dirty="0" smtClean="0"/>
              <a:t> </a:t>
            </a:r>
            <a:r>
              <a:rPr lang="fr-CH" sz="1600" dirty="0" err="1" smtClean="0"/>
              <a:t>with</a:t>
            </a:r>
            <a:r>
              <a:rPr lang="fr-CH" sz="1600" dirty="0" smtClean="0"/>
              <a:t> </a:t>
            </a:r>
            <a:r>
              <a:rPr lang="fr-CH" sz="1600" dirty="0" err="1" smtClean="0"/>
              <a:t>other</a:t>
            </a:r>
            <a:r>
              <a:rPr lang="fr-CH" sz="1600" dirty="0" smtClean="0"/>
              <a:t> CP of the </a:t>
            </a:r>
            <a:r>
              <a:rPr lang="fr-CH" sz="1600" dirty="0" err="1" smtClean="0"/>
              <a:t>same</a:t>
            </a:r>
            <a:r>
              <a:rPr lang="fr-CH" sz="1600" dirty="0" smtClean="0"/>
              <a:t> type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0618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20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773431"/>
            <a:ext cx="6680143" cy="35775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5345" y="1005095"/>
            <a:ext cx="2998655" cy="22361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9364" y="4212426"/>
            <a:ext cx="7558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Detection of a faulty journal bearing in a motor </a:t>
            </a:r>
            <a:r>
              <a:rPr lang="en-GB" dirty="0" smtClean="0"/>
              <a:t>(August 2012) :</a:t>
            </a:r>
          </a:p>
          <a:p>
            <a:pPr lvl="1"/>
            <a:r>
              <a:rPr lang="fr-CH" i="1" dirty="0" smtClean="0"/>
              <a:t>« </a:t>
            </a:r>
            <a:r>
              <a:rPr lang="fr-CH" i="1" dirty="0" err="1" smtClean="0"/>
              <a:t>Internal</a:t>
            </a:r>
            <a:r>
              <a:rPr lang="fr-CH" i="1" dirty="0" smtClean="0"/>
              <a:t> </a:t>
            </a:r>
            <a:r>
              <a:rPr lang="fr-CH" i="1" dirty="0" err="1"/>
              <a:t>play</a:t>
            </a:r>
            <a:r>
              <a:rPr lang="fr-CH" i="1" dirty="0"/>
              <a:t> </a:t>
            </a:r>
            <a:r>
              <a:rPr lang="fr-CH" i="1" dirty="0" smtClean="0"/>
              <a:t>in the journal </a:t>
            </a:r>
            <a:r>
              <a:rPr lang="fr-CH" i="1" dirty="0" err="1"/>
              <a:t>bearing</a:t>
            </a:r>
            <a:r>
              <a:rPr lang="fr-CH" i="1" dirty="0"/>
              <a:t> </a:t>
            </a:r>
            <a:r>
              <a:rPr lang="fr-CH" i="1" dirty="0" err="1" smtClean="0"/>
              <a:t>is</a:t>
            </a:r>
            <a:r>
              <a:rPr lang="fr-CH" i="1" dirty="0" smtClean="0"/>
              <a:t> </a:t>
            </a:r>
            <a:r>
              <a:rPr lang="fr-CH" i="1" dirty="0" err="1" smtClean="0"/>
              <a:t>increasing</a:t>
            </a:r>
            <a:r>
              <a:rPr lang="fr-CH" i="1" dirty="0" smtClean="0"/>
              <a:t> </a:t>
            </a:r>
            <a:r>
              <a:rPr lang="fr-CH" i="1" dirty="0" err="1" smtClean="0"/>
              <a:t>slowly</a:t>
            </a:r>
            <a:r>
              <a:rPr lang="fr-CH" i="1" dirty="0" smtClean="0"/>
              <a:t> but </a:t>
            </a:r>
            <a:r>
              <a:rPr lang="fr-CH" i="1" dirty="0" err="1" smtClean="0"/>
              <a:t>continuously</a:t>
            </a:r>
            <a:r>
              <a:rPr lang="fr-CH" i="1" dirty="0" smtClean="0"/>
              <a:t> over last few </a:t>
            </a:r>
            <a:r>
              <a:rPr lang="fr-CH" i="1" dirty="0" err="1" smtClean="0"/>
              <a:t>months</a:t>
            </a:r>
            <a:r>
              <a:rPr lang="fr-CH" i="1" dirty="0" smtClean="0"/>
              <a:t> »</a:t>
            </a:r>
          </a:p>
          <a:p>
            <a:pPr lvl="1"/>
            <a:endParaRPr lang="fr-CH" i="1" dirty="0" smtClean="0"/>
          </a:p>
          <a:p>
            <a:pPr>
              <a:lnSpc>
                <a:spcPct val="150000"/>
              </a:lnSpc>
            </a:pPr>
            <a:r>
              <a:rPr lang="en-GB" dirty="0" smtClean="0"/>
              <a:t>-&gt; Replacement </a:t>
            </a:r>
            <a:r>
              <a:rPr lang="en-GB" dirty="0"/>
              <a:t>of the bearing during a technical stop in </a:t>
            </a:r>
            <a:r>
              <a:rPr lang="en-GB" dirty="0" smtClean="0"/>
              <a:t>November 2012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8590" y="75068"/>
            <a:ext cx="8872530" cy="539938"/>
          </a:xfrm>
        </p:spPr>
        <p:txBody>
          <a:bodyPr>
            <a:noAutofit/>
          </a:bodyPr>
          <a:lstStyle/>
          <a:p>
            <a:r>
              <a:rPr lang="fr-CH" sz="3200" dirty="0" err="1" smtClean="0"/>
              <a:t>Example</a:t>
            </a:r>
            <a:r>
              <a:rPr lang="fr-CH" sz="3200" dirty="0" smtClean="0"/>
              <a:t> 3 </a:t>
            </a:r>
            <a:r>
              <a:rPr lang="fr-CH" sz="3200" dirty="0"/>
              <a:t>: journal </a:t>
            </a:r>
            <a:r>
              <a:rPr lang="fr-CH" sz="3200" dirty="0" err="1"/>
              <a:t>bearing</a:t>
            </a:r>
            <a:r>
              <a:rPr lang="fr-CH" sz="3200" dirty="0"/>
              <a:t> QSCA-8-M08 </a:t>
            </a:r>
            <a:r>
              <a:rPr lang="fr-CH" sz="2400" dirty="0"/>
              <a:t>(2012</a:t>
            </a:r>
            <a:r>
              <a:rPr lang="fr-CH" sz="2400" dirty="0" smtClean="0"/>
              <a:t>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8564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098" y="17171"/>
            <a:ext cx="9108902" cy="549413"/>
          </a:xfrm>
        </p:spPr>
        <p:txBody>
          <a:bodyPr>
            <a:noAutofit/>
          </a:bodyPr>
          <a:lstStyle/>
          <a:p>
            <a:r>
              <a:rPr lang="fr-CH" sz="2800" dirty="0" err="1" smtClean="0"/>
              <a:t>Example</a:t>
            </a:r>
            <a:r>
              <a:rPr lang="fr-CH" sz="2800" dirty="0" smtClean="0"/>
              <a:t> 4 : vibration </a:t>
            </a:r>
            <a:r>
              <a:rPr lang="fr-CH" sz="2800" dirty="0" err="1" smtClean="0"/>
              <a:t>analysis</a:t>
            </a:r>
            <a:r>
              <a:rPr lang="fr-CH" sz="2800" dirty="0" smtClean="0"/>
              <a:t> &amp; </a:t>
            </a:r>
            <a:r>
              <a:rPr lang="fr-CH" sz="2800" dirty="0" err="1" smtClean="0"/>
              <a:t>alignment</a:t>
            </a:r>
            <a:r>
              <a:rPr lang="fr-CH" sz="2800" dirty="0" smtClean="0"/>
              <a:t> practice</a:t>
            </a:r>
            <a:endParaRPr lang="en-GB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13122" y="598203"/>
            <a:ext cx="890833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</a:rPr>
              <a:t>During the </a:t>
            </a:r>
            <a:r>
              <a:rPr lang="en-GB" sz="2400" dirty="0" smtClean="0">
                <a:latin typeface="Calibri" panose="020F0502020204030204" pitchFamily="34" charset="0"/>
              </a:rPr>
              <a:t>set </a:t>
            </a:r>
            <a:r>
              <a:rPr lang="en-GB" sz="2400" dirty="0">
                <a:latin typeface="Calibri" panose="020F0502020204030204" pitchFamily="34" charset="0"/>
              </a:rPr>
              <a:t>up of </a:t>
            </a:r>
            <a:r>
              <a:rPr lang="en-GB" sz="2400" dirty="0" smtClean="0">
                <a:latin typeface="Calibri" panose="020F0502020204030204" pitchFamily="34" charset="0"/>
              </a:rPr>
              <a:t>the vibration monitoring, many problems of misalignment were reported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2400" dirty="0" smtClean="0">
                <a:latin typeface="Calibri" panose="020F0502020204030204" pitchFamily="34" charset="0"/>
              </a:rPr>
              <a:t>Investigation </a:t>
            </a:r>
            <a:r>
              <a:rPr lang="fr-CH" sz="2400" dirty="0" err="1" smtClean="0">
                <a:latin typeface="Calibri" panose="020F0502020204030204" pitchFamily="34" charset="0"/>
              </a:rPr>
              <a:t>wrt</a:t>
            </a:r>
            <a:r>
              <a:rPr lang="fr-CH" sz="2400" dirty="0" smtClean="0">
                <a:latin typeface="Calibri" panose="020F0502020204030204" pitchFamily="34" charset="0"/>
              </a:rPr>
              <a:t> </a:t>
            </a:r>
            <a:r>
              <a:rPr lang="fr-CH" sz="2400" dirty="0" err="1" smtClean="0">
                <a:latin typeface="Calibri" panose="020F0502020204030204" pitchFamily="34" charset="0"/>
              </a:rPr>
              <a:t>alignment</a:t>
            </a:r>
            <a:r>
              <a:rPr lang="fr-CH" sz="2400" dirty="0" smtClean="0">
                <a:latin typeface="Calibri" panose="020F0502020204030204" pitchFamily="34" charset="0"/>
              </a:rPr>
              <a:t> practice. </a:t>
            </a:r>
            <a:r>
              <a:rPr lang="fr-CH" sz="2400" dirty="0" err="1" smtClean="0">
                <a:latin typeface="Calibri" panose="020F0502020204030204" pitchFamily="34" charset="0"/>
              </a:rPr>
              <a:t>Findings</a:t>
            </a:r>
            <a:r>
              <a:rPr lang="fr-CH" sz="2400" dirty="0" smtClean="0">
                <a:latin typeface="Calibri" panose="020F0502020204030204" pitchFamily="34" charset="0"/>
              </a:rPr>
              <a:t> :</a:t>
            </a:r>
          </a:p>
          <a:p>
            <a:pPr marL="2340000" lvl="1" indent="-180000">
              <a:buFont typeface="Calibri" panose="020F0502020204030204" pitchFamily="34" charset="0"/>
              <a:buChar char="-"/>
            </a:pPr>
            <a:r>
              <a:rPr lang="fr-CH" sz="2000" i="1" dirty="0" smtClean="0">
                <a:latin typeface="Calibri" panose="020F0502020204030204" pitchFamily="34" charset="0"/>
              </a:rPr>
              <a:t>Configuration </a:t>
            </a:r>
            <a:r>
              <a:rPr lang="fr-CH" sz="2000" i="1" dirty="0" err="1" smtClean="0">
                <a:latin typeface="Calibri" panose="020F0502020204030204" pitchFamily="34" charset="0"/>
              </a:rPr>
              <a:t>errors</a:t>
            </a:r>
            <a:r>
              <a:rPr lang="fr-CH" sz="2000" i="1" dirty="0" smtClean="0">
                <a:latin typeface="Calibri" panose="020F0502020204030204" pitchFamily="34" charset="0"/>
              </a:rPr>
              <a:t> in the </a:t>
            </a:r>
            <a:r>
              <a:rPr lang="fr-CH" sz="2000" i="1" dirty="0" err="1" smtClean="0">
                <a:latin typeface="Calibri" panose="020F0502020204030204" pitchFamily="34" charset="0"/>
              </a:rPr>
              <a:t>database</a:t>
            </a:r>
            <a:r>
              <a:rPr lang="fr-CH" sz="2000" i="1" dirty="0" smtClean="0">
                <a:latin typeface="Calibri" panose="020F0502020204030204" pitchFamily="34" charset="0"/>
              </a:rPr>
              <a:t> (</a:t>
            </a:r>
            <a:r>
              <a:rPr lang="fr-CH" sz="2000" i="1" dirty="0" err="1" smtClean="0">
                <a:latin typeface="Calibri" panose="020F0502020204030204" pitchFamily="34" charset="0"/>
              </a:rPr>
              <a:t>geometry</a:t>
            </a:r>
            <a:r>
              <a:rPr lang="fr-CH" sz="2000" i="1" dirty="0" smtClean="0">
                <a:latin typeface="Calibri" panose="020F0502020204030204" pitchFamily="34" charset="0"/>
              </a:rPr>
              <a:t>, </a:t>
            </a:r>
            <a:r>
              <a:rPr lang="fr-CH" sz="2000" i="1" dirty="0" err="1" smtClean="0">
                <a:latin typeface="Calibri" panose="020F0502020204030204" pitchFamily="34" charset="0"/>
              </a:rPr>
              <a:t>length</a:t>
            </a:r>
            <a:r>
              <a:rPr lang="fr-CH" sz="2000" i="1" dirty="0" smtClean="0">
                <a:latin typeface="Calibri" panose="020F0502020204030204" pitchFamily="34" charset="0"/>
              </a:rPr>
              <a:t>,…)</a:t>
            </a:r>
          </a:p>
          <a:p>
            <a:pPr marL="2340000" lvl="1" indent="-180000">
              <a:buFont typeface="Calibri" panose="020F0502020204030204" pitchFamily="34" charset="0"/>
              <a:buChar char="-"/>
            </a:pPr>
            <a:r>
              <a:rPr lang="fr-CH" sz="2000" i="1" dirty="0" err="1" smtClean="0">
                <a:latin typeface="Calibri" panose="020F0502020204030204" pitchFamily="34" charset="0"/>
              </a:rPr>
              <a:t>Faulty</a:t>
            </a:r>
            <a:r>
              <a:rPr lang="fr-CH" sz="2000" i="1" dirty="0" smtClean="0">
                <a:latin typeface="Calibri" panose="020F0502020204030204" pitchFamily="34" charset="0"/>
              </a:rPr>
              <a:t> soft foot check </a:t>
            </a:r>
          </a:p>
          <a:p>
            <a:pPr marL="2340000" lvl="1" indent="-180000">
              <a:buFont typeface="Calibri" panose="020F0502020204030204" pitchFamily="34" charset="0"/>
              <a:buChar char="-"/>
            </a:pPr>
            <a:r>
              <a:rPr lang="fr-CH" sz="2000" i="1" dirty="0" smtClean="0">
                <a:latin typeface="Calibri" panose="020F0502020204030204" pitchFamily="34" charset="0"/>
              </a:rPr>
              <a:t>Thermal </a:t>
            </a:r>
            <a:r>
              <a:rPr lang="fr-CH" sz="2000" i="1" dirty="0" err="1" smtClean="0">
                <a:latin typeface="Calibri" panose="020F0502020204030204" pitchFamily="34" charset="0"/>
              </a:rPr>
              <a:t>growth</a:t>
            </a:r>
            <a:r>
              <a:rPr lang="fr-CH" sz="2000" i="1" dirty="0" smtClean="0">
                <a:latin typeface="Calibri" panose="020F0502020204030204" pitchFamily="34" charset="0"/>
              </a:rPr>
              <a:t> not </a:t>
            </a:r>
            <a:r>
              <a:rPr lang="fr-CH" sz="2000" i="1" dirty="0" err="1" smtClean="0">
                <a:latin typeface="Calibri" panose="020F0502020204030204" pitchFamily="34" charset="0"/>
              </a:rPr>
              <a:t>taken</a:t>
            </a:r>
            <a:r>
              <a:rPr lang="fr-CH" sz="2000" i="1" dirty="0" smtClean="0">
                <a:latin typeface="Calibri" panose="020F0502020204030204" pitchFamily="34" charset="0"/>
              </a:rPr>
              <a:t> </a:t>
            </a:r>
            <a:r>
              <a:rPr lang="fr-CH" sz="2000" i="1" dirty="0" err="1" smtClean="0">
                <a:latin typeface="Calibri" panose="020F0502020204030204" pitchFamily="34" charset="0"/>
              </a:rPr>
              <a:t>into</a:t>
            </a:r>
            <a:r>
              <a:rPr lang="fr-CH" sz="2000" i="1" dirty="0" smtClean="0">
                <a:latin typeface="Calibri" panose="020F0502020204030204" pitchFamily="34" charset="0"/>
              </a:rPr>
              <a:t> </a:t>
            </a:r>
            <a:r>
              <a:rPr lang="fr-CH" sz="2000" i="1" dirty="0" err="1" smtClean="0">
                <a:latin typeface="Calibri" panose="020F0502020204030204" pitchFamily="34" charset="0"/>
              </a:rPr>
              <a:t>account</a:t>
            </a:r>
            <a:endParaRPr lang="fr-CH" sz="2000" i="1" dirty="0" smtClean="0">
              <a:latin typeface="Calibri" panose="020F0502020204030204" pitchFamily="34" charset="0"/>
            </a:endParaRPr>
          </a:p>
          <a:p>
            <a:pPr marL="2340000" lvl="1" indent="-180000">
              <a:buFont typeface="Calibri" panose="020F0502020204030204" pitchFamily="34" charset="0"/>
              <a:buChar char="-"/>
            </a:pPr>
            <a:r>
              <a:rPr lang="fr-CH" sz="2000" i="1" dirty="0" err="1" smtClean="0">
                <a:latin typeface="Calibri" panose="020F0502020204030204" pitchFamily="34" charset="0"/>
              </a:rPr>
              <a:t>Dynamic</a:t>
            </a:r>
            <a:r>
              <a:rPr lang="fr-CH" sz="2000" i="1" dirty="0" smtClean="0">
                <a:latin typeface="Calibri" panose="020F0502020204030204" pitchFamily="34" charset="0"/>
              </a:rPr>
              <a:t> </a:t>
            </a:r>
            <a:r>
              <a:rPr lang="fr-CH" sz="2000" i="1" dirty="0" err="1" smtClean="0">
                <a:latin typeface="Calibri" panose="020F0502020204030204" pitchFamily="34" charset="0"/>
              </a:rPr>
              <a:t>tolerances</a:t>
            </a:r>
            <a:r>
              <a:rPr lang="fr-CH" sz="2000" i="1" dirty="0" smtClean="0">
                <a:latin typeface="Calibri" panose="020F0502020204030204" pitchFamily="34" charset="0"/>
              </a:rPr>
              <a:t> not </a:t>
            </a:r>
            <a:r>
              <a:rPr lang="fr-CH" sz="2000" i="1" dirty="0" err="1" smtClean="0">
                <a:latin typeface="Calibri" panose="020F0502020204030204" pitchFamily="34" charset="0"/>
              </a:rPr>
              <a:t>well</a:t>
            </a:r>
            <a:r>
              <a:rPr lang="fr-CH" sz="2000" i="1" dirty="0" smtClean="0">
                <a:latin typeface="Calibri" panose="020F0502020204030204" pitchFamily="34" charset="0"/>
              </a:rPr>
              <a:t> </a:t>
            </a:r>
            <a:r>
              <a:rPr lang="fr-CH" sz="2000" i="1" dirty="0" err="1" smtClean="0">
                <a:latin typeface="Calibri" panose="020F0502020204030204" pitchFamily="34" charset="0"/>
              </a:rPr>
              <a:t>taken</a:t>
            </a:r>
            <a:r>
              <a:rPr lang="fr-CH" sz="2000" i="1" dirty="0" smtClean="0">
                <a:latin typeface="Calibri" panose="020F0502020204030204" pitchFamily="34" charset="0"/>
              </a:rPr>
              <a:t> </a:t>
            </a:r>
            <a:r>
              <a:rPr lang="fr-CH" sz="2000" i="1" dirty="0" err="1" smtClean="0">
                <a:latin typeface="Calibri" panose="020F0502020204030204" pitchFamily="34" charset="0"/>
              </a:rPr>
              <a:t>into</a:t>
            </a:r>
            <a:r>
              <a:rPr lang="fr-CH" sz="2000" i="1" dirty="0" smtClean="0">
                <a:latin typeface="Calibri" panose="020F0502020204030204" pitchFamily="34" charset="0"/>
              </a:rPr>
              <a:t> </a:t>
            </a:r>
            <a:r>
              <a:rPr lang="fr-CH" sz="2000" i="1" dirty="0" err="1" smtClean="0">
                <a:latin typeface="Calibri" panose="020F0502020204030204" pitchFamily="34" charset="0"/>
              </a:rPr>
              <a:t>account</a:t>
            </a:r>
            <a:endParaRPr lang="en-GB" sz="2400" i="1" dirty="0">
              <a:latin typeface="Calibri" panose="020F0502020204030204" pitchFamily="34" charset="0"/>
            </a:endParaRPr>
          </a:p>
        </p:txBody>
      </p:sp>
      <p:pic>
        <p:nvPicPr>
          <p:cNvPr id="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" y="3333397"/>
            <a:ext cx="4081114" cy="244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756" y="3333397"/>
            <a:ext cx="2251081" cy="246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74" y="3331101"/>
            <a:ext cx="2214493" cy="245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 rot="16200000">
            <a:off x="5009700" y="2241633"/>
            <a:ext cx="400099" cy="193113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vert="vert" wrap="square" lIns="91435" tIns="45718" rIns="91435" bIns="45718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Alignment at "cold"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 rot="16200000">
            <a:off x="7309776" y="2295761"/>
            <a:ext cx="400099" cy="186842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vert="vert" wrap="square" lIns="91435" tIns="45718" rIns="91435" bIns="45718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Verification at "warm"</a:t>
            </a:r>
          </a:p>
        </p:txBody>
      </p:sp>
      <p:sp>
        <p:nvSpPr>
          <p:cNvPr id="25" name="Oval 24"/>
          <p:cNvSpPr/>
          <p:nvPr/>
        </p:nvSpPr>
        <p:spPr>
          <a:xfrm>
            <a:off x="5966561" y="3284474"/>
            <a:ext cx="526016" cy="245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8260440" y="3299335"/>
            <a:ext cx="526016" cy="245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 rot="16200000">
            <a:off x="1875606" y="1726333"/>
            <a:ext cx="400099" cy="297180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vert="vert" wrap="square" lIns="91435" tIns="45718" rIns="91435" bIns="45718" anchor="ctr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Geometry of the system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8329" y="5813684"/>
            <a:ext cx="8182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-&gt; </a:t>
            </a:r>
            <a:r>
              <a:rPr lang="en-GB" sz="2400" u="sng" dirty="0" smtClean="0"/>
              <a:t>Complete review of the alignment procedure and QAP</a:t>
            </a:r>
            <a:endParaRPr lang="en-GB" sz="2400" u="sng" dirty="0"/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 rot="16200000">
            <a:off x="942797" y="1790730"/>
            <a:ext cx="615543" cy="211710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vert="vert" wrap="square" lIns="91435" tIns="45718" rIns="91435" bIns="45718" anchor="ctr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Laser shaft alignment system : OPTALIGN</a:t>
            </a:r>
            <a:r>
              <a:rPr lang="en-US" sz="1400" baseline="30000" dirty="0" smtClean="0">
                <a:solidFill>
                  <a:prstClr val="black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37050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8589" y="75068"/>
            <a:ext cx="8996143" cy="539938"/>
          </a:xfrm>
        </p:spPr>
        <p:txBody>
          <a:bodyPr>
            <a:noAutofit/>
          </a:bodyPr>
          <a:lstStyle/>
          <a:p>
            <a:r>
              <a:rPr lang="fr-CH" sz="3600" dirty="0" err="1" smtClean="0"/>
              <a:t>Example</a:t>
            </a:r>
            <a:r>
              <a:rPr lang="fr-CH" sz="3600" dirty="0" smtClean="0"/>
              <a:t> 5 </a:t>
            </a:r>
            <a:r>
              <a:rPr lang="fr-CH" sz="3600" dirty="0"/>
              <a:t>: </a:t>
            </a:r>
            <a:r>
              <a:rPr lang="fr-CH" sz="3200" dirty="0" smtClean="0"/>
              <a:t>maintena</a:t>
            </a:r>
            <a:r>
              <a:rPr lang="fr-CH" sz="3200" dirty="0"/>
              <a:t>nc</a:t>
            </a:r>
            <a:r>
              <a:rPr lang="fr-CH" sz="3200" dirty="0" smtClean="0"/>
              <a:t>e </a:t>
            </a:r>
            <a:r>
              <a:rPr lang="fr-CH" sz="3200" dirty="0"/>
              <a:t>practice &amp; </a:t>
            </a:r>
            <a:r>
              <a:rPr lang="fr-CH" sz="3200" dirty="0" err="1"/>
              <a:t>Quality</a:t>
            </a:r>
            <a:r>
              <a:rPr lang="fr-CH" sz="3200" dirty="0"/>
              <a:t> Control</a:t>
            </a:r>
            <a:endParaRPr lang="en-GB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88590" y="682831"/>
            <a:ext cx="49233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400" dirty="0" smtClean="0"/>
              <a:t>Alignment issue found on compressor QSCA-2-CP5 (Feb-2016)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CH" sz="1400" dirty="0" smtClean="0"/>
              <a:t>Investigations -&gt; </a:t>
            </a:r>
            <a:r>
              <a:rPr lang="fr-CH" sz="1400" dirty="0" err="1" smtClean="0"/>
              <a:t>alignment</a:t>
            </a:r>
            <a:r>
              <a:rPr lang="fr-CH" sz="1400" dirty="0" smtClean="0"/>
              <a:t> </a:t>
            </a:r>
            <a:r>
              <a:rPr lang="fr-CH" sz="1400" dirty="0" err="1" smtClean="0"/>
              <a:t>during</a:t>
            </a:r>
            <a:r>
              <a:rPr lang="fr-CH" sz="1400" dirty="0" smtClean="0"/>
              <a:t> Jan-2016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CH" sz="1400" dirty="0" smtClean="0"/>
              <a:t>Thermal </a:t>
            </a:r>
            <a:r>
              <a:rPr lang="fr-CH" sz="1400" dirty="0" err="1" smtClean="0"/>
              <a:t>growth</a:t>
            </a:r>
            <a:r>
              <a:rPr lang="fr-CH" sz="1400" dirty="0" smtClean="0"/>
              <a:t> not </a:t>
            </a:r>
            <a:r>
              <a:rPr lang="fr-CH" sz="1400" dirty="0" err="1" smtClean="0"/>
              <a:t>taken</a:t>
            </a:r>
            <a:r>
              <a:rPr lang="fr-CH" sz="1400" dirty="0" smtClean="0"/>
              <a:t> </a:t>
            </a:r>
            <a:r>
              <a:rPr lang="fr-CH" sz="1400" dirty="0" err="1" smtClean="0"/>
              <a:t>into</a:t>
            </a:r>
            <a:r>
              <a:rPr lang="fr-CH" sz="1400" dirty="0" smtClean="0"/>
              <a:t> </a:t>
            </a:r>
            <a:r>
              <a:rPr lang="fr-CH" sz="1400" dirty="0" err="1" smtClean="0"/>
              <a:t>account</a:t>
            </a:r>
            <a:r>
              <a:rPr lang="fr-CH" sz="1400" dirty="0" smtClean="0"/>
              <a:t> </a:t>
            </a:r>
            <a:r>
              <a:rPr lang="fr-CH" sz="1400" dirty="0" err="1" smtClean="0"/>
              <a:t>during</a:t>
            </a:r>
            <a:r>
              <a:rPr lang="fr-CH" sz="1400" dirty="0" smtClean="0"/>
              <a:t> </a:t>
            </a:r>
            <a:r>
              <a:rPr lang="fr-CH" sz="1400" dirty="0" err="1" smtClean="0"/>
              <a:t>alignment</a:t>
            </a:r>
            <a:r>
              <a:rPr lang="fr-CH" sz="1400" dirty="0" smtClean="0"/>
              <a:t> </a:t>
            </a:r>
            <a:r>
              <a:rPr lang="fr-CH" sz="1400" dirty="0" err="1" smtClean="0"/>
              <a:t>process</a:t>
            </a:r>
            <a:endParaRPr lang="fr-CH" sz="1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681" y="1920207"/>
            <a:ext cx="4546859" cy="305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82999" y="4036555"/>
            <a:ext cx="145319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Before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alignment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2998" y="3248791"/>
            <a:ext cx="16436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Alignment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problem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34942" y="2252936"/>
            <a:ext cx="282558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After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correct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alignment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and</a:t>
            </a:r>
            <a:b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thermal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growth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taken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into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account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979679" y="3471324"/>
            <a:ext cx="493144" cy="9942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1681" y="4992789"/>
            <a:ext cx="5060159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b="1" dirty="0" smtClean="0"/>
              <a:t>Vibration analysis contributes valuably and efficiently to QC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b="1" dirty="0"/>
              <a:t>Correct alignment improves bearing and seal </a:t>
            </a:r>
            <a:r>
              <a:rPr lang="en-GB" b="1" dirty="0" smtClean="0"/>
              <a:t>life, </a:t>
            </a:r>
            <a:r>
              <a:rPr lang="en-GB" b="1" dirty="0"/>
              <a:t>and reliability of </a:t>
            </a:r>
            <a:r>
              <a:rPr lang="en-GB" b="1" dirty="0" smtClean="0"/>
              <a:t>rotary machinery</a:t>
            </a:r>
            <a:endParaRPr lang="en-GB" b="1" u="sng" dirty="0"/>
          </a:p>
        </p:txBody>
      </p:sp>
      <p:grpSp>
        <p:nvGrpSpPr>
          <p:cNvPr id="22" name="Group 21"/>
          <p:cNvGrpSpPr/>
          <p:nvPr/>
        </p:nvGrpSpPr>
        <p:grpSpPr>
          <a:xfrm>
            <a:off x="5201840" y="2036646"/>
            <a:ext cx="3857671" cy="1977663"/>
            <a:chOff x="94322" y="1621276"/>
            <a:chExt cx="4323659" cy="259599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863" b="10566"/>
            <a:stretch/>
          </p:blipFill>
          <p:spPr>
            <a:xfrm>
              <a:off x="94322" y="1621276"/>
              <a:ext cx="4323659" cy="259599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19120" y="1907199"/>
              <a:ext cx="3014809" cy="36360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200" dirty="0" smtClean="0">
                  <a:solidFill>
                    <a:srgbClr val="000000"/>
                  </a:solidFill>
                </a:rPr>
                <a:t>1xn </a:t>
              </a:r>
              <a:r>
                <a:rPr lang="fr-CH" sz="1200" dirty="0" err="1" smtClean="0">
                  <a:solidFill>
                    <a:srgbClr val="000000"/>
                  </a:solidFill>
                </a:rPr>
                <a:t>before</a:t>
              </a:r>
              <a:r>
                <a:rPr lang="fr-CH" sz="1200" dirty="0" smtClean="0">
                  <a:solidFill>
                    <a:srgbClr val="000000"/>
                  </a:solidFill>
                </a:rPr>
                <a:t> </a:t>
              </a:r>
              <a:r>
                <a:rPr lang="fr-CH" sz="1200" dirty="0" err="1" smtClean="0">
                  <a:solidFill>
                    <a:srgbClr val="000000"/>
                  </a:solidFill>
                </a:rPr>
                <a:t>shaft</a:t>
              </a:r>
              <a:r>
                <a:rPr lang="fr-CH" sz="1200" dirty="0" smtClean="0">
                  <a:solidFill>
                    <a:srgbClr val="000000"/>
                  </a:solidFill>
                </a:rPr>
                <a:t> </a:t>
              </a:r>
              <a:r>
                <a:rPr lang="fr-CH" sz="1200" dirty="0" err="1" smtClean="0">
                  <a:solidFill>
                    <a:srgbClr val="000000"/>
                  </a:solidFill>
                </a:rPr>
                <a:t>seal</a:t>
              </a:r>
              <a:r>
                <a:rPr lang="fr-CH" sz="1200" dirty="0" smtClean="0">
                  <a:solidFill>
                    <a:srgbClr val="000000"/>
                  </a:solidFill>
                </a:rPr>
                <a:t> intervention 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058189" y="651651"/>
            <a:ext cx="4287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400" dirty="0" smtClean="0"/>
              <a:t>Balancing issue found on motor QSCA-4-M0A (Feb-2016)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CH" sz="1400" dirty="0" smtClean="0"/>
              <a:t>Investigations -&gt; </a:t>
            </a:r>
            <a:r>
              <a:rPr lang="fr-CH" sz="1400" dirty="0" err="1"/>
              <a:t>there</a:t>
            </a:r>
            <a:r>
              <a:rPr lang="fr-CH" sz="1400" dirty="0"/>
              <a:t> </a:t>
            </a:r>
            <a:r>
              <a:rPr lang="fr-CH" sz="1400" dirty="0" err="1"/>
              <a:t>was</a:t>
            </a:r>
            <a:r>
              <a:rPr lang="fr-CH" sz="1400" dirty="0"/>
              <a:t> an exchange </a:t>
            </a:r>
            <a:r>
              <a:rPr lang="fr-CH" sz="1400" dirty="0" smtClean="0"/>
              <a:t>of </a:t>
            </a:r>
            <a:r>
              <a:rPr lang="fr-CH" sz="1400" dirty="0" err="1" smtClean="0"/>
              <a:t>shaft</a:t>
            </a:r>
            <a:r>
              <a:rPr lang="fr-CH" sz="1400" dirty="0" smtClean="0"/>
              <a:t> </a:t>
            </a:r>
            <a:r>
              <a:rPr lang="fr-CH" sz="1400" dirty="0" err="1" smtClean="0"/>
              <a:t>seal</a:t>
            </a:r>
            <a:r>
              <a:rPr lang="fr-CH" sz="1400" dirty="0" smtClean="0"/>
              <a:t> </a:t>
            </a:r>
            <a:r>
              <a:rPr lang="fr-CH" sz="1400" dirty="0" err="1" smtClean="0"/>
              <a:t>during</a:t>
            </a:r>
            <a:r>
              <a:rPr lang="fr-CH" sz="1400" dirty="0" smtClean="0"/>
              <a:t> Jan-2016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CH" sz="1400" dirty="0" smtClean="0"/>
              <a:t>Bad </a:t>
            </a:r>
            <a:r>
              <a:rPr lang="fr-CH" sz="1400" dirty="0" err="1" smtClean="0"/>
              <a:t>remounting</a:t>
            </a:r>
            <a:r>
              <a:rPr lang="fr-CH" sz="1400" dirty="0" smtClean="0"/>
              <a:t> of </a:t>
            </a:r>
            <a:r>
              <a:rPr lang="fr-CH" sz="1400" dirty="0" err="1" smtClean="0"/>
              <a:t>coupling</a:t>
            </a:r>
            <a:r>
              <a:rPr lang="fr-CH" sz="1400" dirty="0" smtClean="0"/>
              <a:t> (</a:t>
            </a:r>
            <a:r>
              <a:rPr lang="en-GB" sz="1400" dirty="0"/>
              <a:t>unsymmetrical mounting of the conical clamping ring</a:t>
            </a:r>
            <a:r>
              <a:rPr lang="fr-CH" sz="1400" dirty="0" smtClean="0"/>
              <a:t>)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302337" y="4040426"/>
            <a:ext cx="3799500" cy="2179164"/>
            <a:chOff x="4498463" y="1515411"/>
            <a:chExt cx="4577804" cy="270098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/>
            <a:srcRect r="11461" b="10700"/>
            <a:stretch/>
          </p:blipFill>
          <p:spPr>
            <a:xfrm>
              <a:off x="4498463" y="1515411"/>
              <a:ext cx="4577804" cy="270098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025346" y="1760807"/>
              <a:ext cx="3270337" cy="35332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200" dirty="0" smtClean="0">
                  <a:solidFill>
                    <a:srgbClr val="000000"/>
                  </a:solidFill>
                </a:rPr>
                <a:t>1xn </a:t>
              </a:r>
              <a:r>
                <a:rPr lang="fr-CH" sz="1200" dirty="0" err="1" smtClean="0">
                  <a:solidFill>
                    <a:srgbClr val="000000"/>
                  </a:solidFill>
                </a:rPr>
                <a:t>after</a:t>
              </a:r>
              <a:r>
                <a:rPr lang="fr-CH" sz="1200" dirty="0" smtClean="0">
                  <a:solidFill>
                    <a:srgbClr val="000000"/>
                  </a:solidFill>
                </a:rPr>
                <a:t> </a:t>
              </a:r>
              <a:r>
                <a:rPr lang="fr-CH" sz="1200" dirty="0" err="1" smtClean="0">
                  <a:solidFill>
                    <a:srgbClr val="000000"/>
                  </a:solidFill>
                </a:rPr>
                <a:t>shaft</a:t>
              </a:r>
              <a:r>
                <a:rPr lang="fr-CH" sz="1200" dirty="0" smtClean="0">
                  <a:solidFill>
                    <a:srgbClr val="000000"/>
                  </a:solidFill>
                </a:rPr>
                <a:t> </a:t>
              </a:r>
              <a:r>
                <a:rPr lang="fr-CH" sz="1200" dirty="0" err="1" smtClean="0">
                  <a:solidFill>
                    <a:srgbClr val="000000"/>
                  </a:solidFill>
                </a:rPr>
                <a:t>seal</a:t>
              </a:r>
              <a:r>
                <a:rPr lang="fr-CH" sz="1200" dirty="0" smtClean="0">
                  <a:solidFill>
                    <a:srgbClr val="000000"/>
                  </a:solidFill>
                </a:rPr>
                <a:t> intervention</a:t>
              </a:r>
              <a:endParaRPr lang="en-GB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34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468402"/>
            <a:ext cx="8247251" cy="2713074"/>
          </a:xfrm>
        </p:spPr>
        <p:txBody>
          <a:bodyPr>
            <a:normAutofit/>
          </a:bodyPr>
          <a:lstStyle/>
          <a:p>
            <a:pPr algn="ctr"/>
            <a:r>
              <a:rPr lang="en-GB" sz="4400" dirty="0">
                <a:ln>
                  <a:noFill/>
                </a:ln>
                <a:solidFill>
                  <a:srgbClr val="0070C0"/>
                </a:solidFill>
                <a:latin typeface="Calibri"/>
              </a:rPr>
              <a:t>Vibration monitoring of the rotating machines of the CERN cryogenic </a:t>
            </a:r>
            <a:r>
              <a:rPr lang="en-GB" sz="4400" dirty="0" smtClean="0">
                <a:ln>
                  <a:noFill/>
                </a:ln>
                <a:solidFill>
                  <a:srgbClr val="0070C0"/>
                </a:solidFill>
                <a:latin typeface="Calibri"/>
              </a:rPr>
              <a:t>systems</a:t>
            </a:r>
            <a:endParaRPr lang="en-GB" sz="4400" dirty="0">
              <a:ln>
                <a:noFill/>
              </a:ln>
              <a:solidFill>
                <a:srgbClr val="0070C0"/>
              </a:solidFill>
              <a:latin typeface="Calibri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95325" y="4019551"/>
            <a:ext cx="7591425" cy="2095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O. Pirotte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lvl="0">
              <a:spcBef>
                <a:spcPts val="0"/>
              </a:spcBef>
              <a:defRPr/>
            </a:pPr>
            <a:r>
              <a:rPr lang="en-GB" sz="2800" dirty="0">
                <a:solidFill>
                  <a:sysClr val="windowText" lastClr="000000"/>
                </a:solidFill>
                <a:latin typeface="Calibri"/>
              </a:rPr>
              <a:t>Cryogenics Group </a:t>
            </a:r>
          </a:p>
          <a:p>
            <a:pPr lvl="0">
              <a:spcBef>
                <a:spcPts val="0"/>
              </a:spcBef>
              <a:defRPr/>
            </a:pPr>
            <a:r>
              <a:rPr lang="en-GB" sz="2800" dirty="0">
                <a:solidFill>
                  <a:sysClr val="windowText" lastClr="000000"/>
                </a:solidFill>
                <a:latin typeface="Calibri"/>
              </a:rPr>
              <a:t>Technology Department</a:t>
            </a:r>
          </a:p>
          <a:p>
            <a:pPr lvl="0">
              <a:spcBef>
                <a:spcPts val="0"/>
              </a:spcBef>
              <a:defRPr/>
            </a:pPr>
            <a:r>
              <a:rPr lang="en-GB" sz="2800" dirty="0" smtClean="0">
                <a:solidFill>
                  <a:sysClr val="windowText" lastClr="000000"/>
                </a:solidFill>
                <a:latin typeface="Calibri"/>
              </a:rPr>
              <a:t>CERN</a:t>
            </a:r>
            <a:endParaRPr lang="en-GB" sz="280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169754" cy="9921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9754" y="13115"/>
            <a:ext cx="6974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7th International Workshop on Cryogenics Operations</a:t>
            </a:r>
            <a:r>
              <a:rPr lang="en-GB" dirty="0" smtClean="0">
                <a:solidFill>
                  <a:srgbClr val="FF0000"/>
                </a:solidFill>
              </a:rPr>
              <a:t>,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October </a:t>
            </a:r>
            <a:r>
              <a:rPr lang="en-GB" dirty="0">
                <a:solidFill>
                  <a:srgbClr val="FF0000"/>
                </a:solidFill>
              </a:rPr>
              <a:t>25-27, </a:t>
            </a:r>
            <a:r>
              <a:rPr lang="en-GB" dirty="0" smtClean="0">
                <a:solidFill>
                  <a:srgbClr val="FF0000"/>
                </a:solidFill>
              </a:rPr>
              <a:t>2016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Fermi </a:t>
            </a:r>
            <a:r>
              <a:rPr lang="en-GB" dirty="0">
                <a:solidFill>
                  <a:srgbClr val="FF0000"/>
                </a:solidFill>
              </a:rPr>
              <a:t>National Accelerator Laboratory, USA</a:t>
            </a:r>
          </a:p>
        </p:txBody>
      </p:sp>
    </p:spTree>
    <p:extLst>
      <p:ext uri="{BB962C8B-B14F-4D97-AF65-F5344CB8AC3E}">
        <p14:creationId xmlns:p14="http://schemas.microsoft.com/office/powerpoint/2010/main" val="24932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7052" y="1350454"/>
            <a:ext cx="3859577" cy="20988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2040" y="687829"/>
            <a:ext cx="873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During a vibration measurement, very high vibrations are recorded for the oil pump </a:t>
            </a:r>
            <a:r>
              <a:rPr lang="en-GB" dirty="0" smtClean="0"/>
              <a:t>QSCB-18-2P640 (</a:t>
            </a:r>
            <a:r>
              <a:rPr lang="en-GB" dirty="0"/>
              <a:t>motor </a:t>
            </a:r>
            <a:r>
              <a:rPr lang="en-GB" dirty="0" smtClean="0"/>
              <a:t>&amp; pump) : cavitation</a:t>
            </a:r>
            <a:endParaRPr lang="fr-CH" i="1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8590" y="75068"/>
            <a:ext cx="8226854" cy="539938"/>
          </a:xfrm>
        </p:spPr>
        <p:txBody>
          <a:bodyPr>
            <a:noAutofit/>
          </a:bodyPr>
          <a:lstStyle/>
          <a:p>
            <a:r>
              <a:rPr lang="fr-CH" sz="3600" dirty="0" err="1" smtClean="0"/>
              <a:t>Example</a:t>
            </a:r>
            <a:r>
              <a:rPr lang="fr-CH" sz="3600" dirty="0" smtClean="0"/>
              <a:t> 6 </a:t>
            </a:r>
            <a:r>
              <a:rPr lang="fr-CH" sz="3600" dirty="0"/>
              <a:t>: </a:t>
            </a:r>
            <a:r>
              <a:rPr lang="fr-CH" sz="3600" dirty="0" err="1" smtClean="0"/>
              <a:t>Operation</a:t>
            </a:r>
            <a:r>
              <a:rPr lang="fr-CH" sz="3600" dirty="0" smtClean="0"/>
              <a:t> practice </a:t>
            </a:r>
            <a:r>
              <a:rPr lang="fr-CH" sz="2800" dirty="0" smtClean="0"/>
              <a:t>(Jan-2016)</a:t>
            </a:r>
            <a:endParaRPr lang="en-GB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478954" y="1571354"/>
            <a:ext cx="2770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Vib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level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pump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QSCB-18-2P640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659042" y="1242902"/>
            <a:ext cx="3128219" cy="2149659"/>
            <a:chOff x="5314922" y="1196469"/>
            <a:chExt cx="3534835" cy="21496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4922" y="1326820"/>
              <a:ext cx="3534835" cy="201930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562686" y="1196469"/>
              <a:ext cx="9884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dirty="0" err="1" smtClean="0">
                  <a:solidFill>
                    <a:srgbClr val="000000"/>
                  </a:solidFill>
                </a:rPr>
                <a:t>Motor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7663601" y="1326820"/>
              <a:ext cx="513670" cy="2576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576231" y="1227735"/>
            <a:ext cx="3134077" cy="2252406"/>
            <a:chOff x="5364069" y="3651738"/>
            <a:chExt cx="3702658" cy="22524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4069" y="3788965"/>
              <a:ext cx="3702658" cy="211517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324984" y="4514784"/>
              <a:ext cx="19014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 smtClean="0">
                  <a:latin typeface="Calibri" panose="020F0502020204030204" pitchFamily="34" charset="0"/>
                </a:rPr>
                <a:t>Heavy impacts </a:t>
              </a:r>
              <a:endParaRPr lang="en-GB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22" name="Straight Arrow Connector 21"/>
            <p:cNvCxnSpPr>
              <a:stCxn id="21" idx="1"/>
            </p:cNvCxnSpPr>
            <p:nvPr/>
          </p:nvCxnSpPr>
          <p:spPr>
            <a:xfrm flipH="1">
              <a:off x="5991310" y="4668673"/>
              <a:ext cx="333674" cy="184665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611834" y="3651738"/>
              <a:ext cx="9884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dirty="0" err="1" smtClean="0">
                  <a:solidFill>
                    <a:srgbClr val="000000"/>
                  </a:solidFill>
                </a:rPr>
                <a:t>Pump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7865148" y="3788965"/>
              <a:ext cx="513670" cy="2576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/>
          <p:nvPr/>
        </p:nvCxnSpPr>
        <p:spPr>
          <a:xfrm flipV="1">
            <a:off x="1609724" y="1622587"/>
            <a:ext cx="4032429" cy="50908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935194" y="1582163"/>
            <a:ext cx="5599206" cy="91672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Content Placeholder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8"/>
          <a:stretch/>
        </p:blipFill>
        <p:spPr>
          <a:xfrm>
            <a:off x="6447" y="3392561"/>
            <a:ext cx="4807672" cy="322146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 bwMode="auto">
          <a:xfrm>
            <a:off x="173249" y="5029724"/>
            <a:ext cx="4253592" cy="711581"/>
          </a:xfrm>
          <a:prstGeom prst="rect">
            <a:avLst/>
          </a:prstGeom>
          <a:solidFill>
            <a:srgbClr val="FF0000">
              <a:alpha val="8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4322" y="3203142"/>
            <a:ext cx="2853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</a:rPr>
              <a:t>Investigation of the operation process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79505" y="3234553"/>
            <a:ext cx="1065453" cy="4750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Vibration </a:t>
            </a:r>
            <a:r>
              <a:rPr lang="fr-CH" sz="12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measurement</a:t>
            </a:r>
            <a:endParaRPr lang="en-GB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3269777" y="3666474"/>
            <a:ext cx="389265" cy="33159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 bwMode="auto">
          <a:xfrm>
            <a:off x="1210047" y="5844540"/>
            <a:ext cx="725434" cy="24412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"/>
          <a:stretch/>
        </p:blipFill>
        <p:spPr>
          <a:xfrm>
            <a:off x="4633478" y="3322257"/>
            <a:ext cx="2304543" cy="1333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2" name="Oval 41"/>
          <p:cNvSpPr/>
          <p:nvPr/>
        </p:nvSpPr>
        <p:spPr bwMode="auto">
          <a:xfrm>
            <a:off x="2763754" y="5635228"/>
            <a:ext cx="1129886" cy="29549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cxnSp>
        <p:nvCxnSpPr>
          <p:cNvPr id="43" name="Straight Arrow Connector 42"/>
          <p:cNvCxnSpPr>
            <a:stCxn id="42" idx="7"/>
          </p:cNvCxnSpPr>
          <p:nvPr/>
        </p:nvCxnSpPr>
        <p:spPr>
          <a:xfrm flipV="1">
            <a:off x="3728172" y="3592786"/>
            <a:ext cx="2725968" cy="208571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4667779" y="4595895"/>
            <a:ext cx="4452320" cy="1852705"/>
            <a:chOff x="88590" y="3611943"/>
            <a:chExt cx="5165321" cy="1843560"/>
          </a:xfrm>
        </p:grpSpPr>
        <p:pic>
          <p:nvPicPr>
            <p:cNvPr id="24" name="Content Placeholder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18509" y="3951624"/>
              <a:ext cx="2635402" cy="150387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Content Placeholder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110" y="3963722"/>
              <a:ext cx="2609823" cy="1489282"/>
            </a:xfrm>
            <a:prstGeom prst="rect">
              <a:avLst/>
            </a:prstGeom>
            <a:ln>
              <a:noFill/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450425" y="4067407"/>
              <a:ext cx="120717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MP @ 2.5 bar</a:t>
              </a:r>
              <a:endParaRPr lang="en-GB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94847" y="4067407"/>
              <a:ext cx="120717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4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MP @ 3.5 bar</a:t>
              </a:r>
              <a:endParaRPr lang="en-GB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8832" y="3615521"/>
              <a:ext cx="5006292" cy="2756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200" b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Comparing</a:t>
              </a:r>
              <a:r>
                <a:rPr lang="fr-CH" sz="12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vibration </a:t>
              </a:r>
              <a:r>
                <a:rPr lang="fr-CH" sz="1200" b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behavior</a:t>
              </a:r>
              <a:r>
                <a:rPr lang="fr-CH" sz="12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at </a:t>
              </a:r>
              <a:r>
                <a:rPr lang="fr-CH" sz="1200" b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different</a:t>
              </a:r>
              <a:r>
                <a:rPr lang="fr-CH" sz="12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fr-CH" sz="1200" b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pump</a:t>
              </a:r>
              <a:r>
                <a:rPr lang="fr-CH" sz="12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fr-CH" sz="1200" b="1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suction</a:t>
              </a:r>
              <a:r>
                <a:rPr lang="fr-CH" sz="12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 pressure</a:t>
              </a:r>
              <a:endParaRPr lang="en-GB" sz="12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88590" y="3611943"/>
              <a:ext cx="5165321" cy="1841061"/>
            </a:xfrm>
            <a:prstGeom prst="roundRect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5" tIns="45718" rIns="91435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640428" y="3551176"/>
            <a:ext cx="2590147" cy="923330"/>
            <a:chOff x="6640428" y="3655951"/>
            <a:chExt cx="2590147" cy="923330"/>
          </a:xfrm>
        </p:grpSpPr>
        <p:sp>
          <p:nvSpPr>
            <p:cNvPr id="44" name="TextBox 43"/>
            <p:cNvSpPr txBox="1"/>
            <p:nvPr/>
          </p:nvSpPr>
          <p:spPr>
            <a:xfrm>
              <a:off x="6702791" y="3655951"/>
              <a:ext cx="2527784" cy="92333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Vibration analysis contributes </a:t>
              </a:r>
              <a:r>
                <a:rPr lang="en-GB" dirty="0" smtClean="0">
                  <a:solidFill>
                    <a:srgbClr val="FF0000"/>
                  </a:solidFill>
                </a:rPr>
                <a:t>valuably to operation practice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6640428" y="3666473"/>
              <a:ext cx="2503572" cy="868651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35" tIns="45718" rIns="91435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753072" y="3575408"/>
            <a:ext cx="1601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Slide valve @ 13%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  <p:bldP spid="32" grpId="0" animBg="1"/>
      <p:bldP spid="39" grpId="0" animBg="1"/>
      <p:bldP spid="42" grpId="0" animBg="1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3864" y="-23240"/>
            <a:ext cx="8734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H" sz="3200" dirty="0" smtClean="0"/>
              <a:t>Vibration monitoring : </a:t>
            </a:r>
            <a:r>
              <a:rPr lang="fr-CH" sz="3200" dirty="0" err="1" smtClean="0"/>
              <a:t>detailed</a:t>
            </a:r>
            <a:r>
              <a:rPr lang="fr-CH" sz="3200" dirty="0" smtClean="0"/>
              <a:t> </a:t>
            </a:r>
            <a:r>
              <a:rPr lang="fr-CH" sz="3200" dirty="0" err="1" smtClean="0"/>
              <a:t>dashboards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21521" r="11382" b="2191"/>
          <a:stretch/>
        </p:blipFill>
        <p:spPr bwMode="auto">
          <a:xfrm>
            <a:off x="93892" y="802951"/>
            <a:ext cx="8933729" cy="497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93892" y="1952625"/>
            <a:ext cx="590550" cy="2381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085975" y="1876425"/>
            <a:ext cx="638175" cy="14859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724150" y="802951"/>
            <a:ext cx="857250" cy="487394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733800" y="802951"/>
            <a:ext cx="1371600" cy="114967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105400" y="802951"/>
            <a:ext cx="1590675" cy="107347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524750" y="1647825"/>
            <a:ext cx="561975" cy="228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667125" y="2071687"/>
            <a:ext cx="257175" cy="12184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105400" y="2071687"/>
            <a:ext cx="171450" cy="12184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01" y="5795962"/>
            <a:ext cx="5340473" cy="8802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65217" y="546772"/>
            <a:ext cx="1131720" cy="246221"/>
          </a:xfrm>
          <a:prstGeom prst="rect">
            <a:avLst/>
          </a:prstGeom>
          <a:solidFill>
            <a:srgbClr val="CCCCFF"/>
          </a:solidFill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fr-CH" sz="1600" dirty="0" err="1" smtClean="0"/>
              <a:t>Motor</a:t>
            </a:r>
            <a:r>
              <a:rPr lang="fr-CH" sz="1600" dirty="0" smtClean="0"/>
              <a:t> </a:t>
            </a:r>
            <a:r>
              <a:rPr lang="fr-CH" sz="1600" dirty="0" err="1" smtClean="0"/>
              <a:t>status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110289" y="538115"/>
            <a:ext cx="1723229" cy="246221"/>
          </a:xfrm>
          <a:prstGeom prst="rect">
            <a:avLst/>
          </a:prstGeom>
          <a:solidFill>
            <a:srgbClr val="CCCCFF"/>
          </a:solidFill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fr-CH" sz="1600" dirty="0" err="1" smtClean="0"/>
              <a:t>Compressor</a:t>
            </a:r>
            <a:r>
              <a:rPr lang="fr-CH" sz="1600" dirty="0" smtClean="0"/>
              <a:t> </a:t>
            </a:r>
            <a:r>
              <a:rPr lang="fr-CH" sz="1600" dirty="0" err="1" smtClean="0"/>
              <a:t>status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302112" y="978895"/>
            <a:ext cx="397545" cy="246221"/>
          </a:xfrm>
          <a:prstGeom prst="rect">
            <a:avLst/>
          </a:prstGeom>
          <a:solidFill>
            <a:srgbClr val="CCCCFF"/>
          </a:solidFill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fr-CH" sz="1600" dirty="0" err="1" smtClean="0"/>
              <a:t>Skid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029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3828" y="23617"/>
            <a:ext cx="895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H" sz="3200" dirty="0" smtClean="0"/>
              <a:t>Vibration monitoring : </a:t>
            </a:r>
            <a:r>
              <a:rPr lang="fr-CH" sz="3200" dirty="0" err="1" smtClean="0"/>
              <a:t>dashboards</a:t>
            </a:r>
            <a:r>
              <a:rPr lang="fr-CH" sz="3200" dirty="0" smtClean="0"/>
              <a:t> &amp; </a:t>
            </a:r>
            <a:r>
              <a:rPr lang="fr-CH" sz="3200" dirty="0" err="1" smtClean="0"/>
              <a:t>statistics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7" y="984834"/>
            <a:ext cx="4999458" cy="2511465"/>
          </a:xfrm>
          <a:prstGeom prst="rect">
            <a:avLst/>
          </a:prstGeom>
          <a:ln>
            <a:noFill/>
          </a:ln>
          <a:effectLst>
            <a:reflection blurRad="12700" stA="30000" endPos="1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295" y="1012225"/>
            <a:ext cx="4999458" cy="2516159"/>
          </a:xfrm>
          <a:prstGeom prst="rect">
            <a:avLst/>
          </a:prstGeom>
          <a:ln>
            <a:noFill/>
          </a:ln>
          <a:effectLst>
            <a:reflection blurRad="12700" stA="30000" endPos="1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69" y="3718607"/>
            <a:ext cx="5008847" cy="2520854"/>
          </a:xfrm>
          <a:prstGeom prst="rect">
            <a:avLst/>
          </a:prstGeom>
          <a:ln>
            <a:noFill/>
          </a:ln>
          <a:effectLst>
            <a:reflection blurRad="12700" stA="30000" endPos="1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102" y="3821149"/>
            <a:ext cx="5008847" cy="2525548"/>
          </a:xfrm>
          <a:prstGeom prst="rect">
            <a:avLst/>
          </a:prstGeom>
          <a:ln>
            <a:noFill/>
          </a:ln>
          <a:effectLst>
            <a:reflection blurRad="12700" stA="30000" endPos="1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0480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13796"/>
          <a:stretch/>
        </p:blipFill>
        <p:spPr>
          <a:xfrm>
            <a:off x="631729" y="4354826"/>
            <a:ext cx="7567753" cy="1967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8244" r="7182" b="1182"/>
          <a:stretch/>
        </p:blipFill>
        <p:spPr>
          <a:xfrm>
            <a:off x="214407" y="608392"/>
            <a:ext cx="4745242" cy="355199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/>
        </p:spPr>
      </p:pic>
      <p:sp>
        <p:nvSpPr>
          <p:cNvPr id="20" name="TextBox 19"/>
          <p:cNvSpPr txBox="1"/>
          <p:nvPr/>
        </p:nvSpPr>
        <p:spPr>
          <a:xfrm>
            <a:off x="103828" y="23617"/>
            <a:ext cx="895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H" sz="3200" dirty="0" smtClean="0"/>
              <a:t>Vibration monitoring : </a:t>
            </a:r>
            <a:r>
              <a:rPr lang="fr-CH" sz="3200" dirty="0" err="1" smtClean="0"/>
              <a:t>dashboards</a:t>
            </a:r>
            <a:r>
              <a:rPr lang="fr-CH" sz="3200" dirty="0" smtClean="0"/>
              <a:t> &amp; </a:t>
            </a:r>
            <a:r>
              <a:rPr lang="fr-CH" sz="3200" dirty="0" err="1" smtClean="0"/>
              <a:t>statistics</a:t>
            </a:r>
            <a:endParaRPr lang="en-US" sz="3200" dirty="0"/>
          </a:p>
        </p:txBody>
      </p:sp>
      <p:graphicFrame>
        <p:nvGraphicFramePr>
          <p:cNvPr id="12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893275"/>
              </p:ext>
            </p:extLst>
          </p:nvPr>
        </p:nvGraphicFramePr>
        <p:xfrm>
          <a:off x="5070228" y="461901"/>
          <a:ext cx="4221480" cy="4039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944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838200" y="0"/>
            <a:ext cx="7467600" cy="576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CH" sz="32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SUMMARY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5246" y="576902"/>
            <a:ext cx="8610600" cy="533991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 marL="252000" lvl="1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Vibration monitoring of rotary machinery is the first brick of the predictive maintenance plan for CERN cryogenic plants</a:t>
            </a:r>
          </a:p>
          <a:p>
            <a:pPr marL="252000" lvl="1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It is a complementary and an essential tool to cold/hot spares strategy and preventive maintenance : it allows to anticipate issues and program interventions during technical stops, to prioritize the issues, and in case of urgency to switch to a hot spare configuration or to stop before the destruction of the machine</a:t>
            </a:r>
          </a:p>
          <a:p>
            <a:pPr marL="252000" lvl="1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Vibration monitoring has allowed to revise major overhauling intervals and reduce preventive </a:t>
            </a:r>
            <a:r>
              <a:rPr lang="en-US" dirty="0">
                <a:latin typeface="Calibri" panose="020F0502020204030204" pitchFamily="34" charset="0"/>
              </a:rPr>
              <a:t>maintenance costs. Nevertheless major </a:t>
            </a:r>
            <a:r>
              <a:rPr lang="en-US" dirty="0" smtClean="0">
                <a:latin typeface="Calibri" panose="020F0502020204030204" pitchFamily="34" charset="0"/>
              </a:rPr>
              <a:t>overhauling </a:t>
            </a:r>
            <a:r>
              <a:rPr lang="en-US" dirty="0">
                <a:latin typeface="Calibri" panose="020F0502020204030204" pitchFamily="34" charset="0"/>
              </a:rPr>
              <a:t>can not be skipped (slide valves, plain bearing,…)</a:t>
            </a:r>
          </a:p>
          <a:p>
            <a:pPr marL="252000" lvl="1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</a:rPr>
              <a:t>Vibration </a:t>
            </a:r>
            <a:r>
              <a:rPr lang="en-GB" dirty="0">
                <a:latin typeface="Calibri" panose="020F0502020204030204" pitchFamily="34" charset="0"/>
              </a:rPr>
              <a:t>analysis is a powerful tool for the QC. It was shown that it contributes to improve efficiently the maintenance and operation </a:t>
            </a:r>
            <a:r>
              <a:rPr lang="en-GB" dirty="0" smtClean="0">
                <a:latin typeface="Calibri" panose="020F0502020204030204" pitchFamily="34" charset="0"/>
              </a:rPr>
              <a:t>practices</a:t>
            </a:r>
            <a:endParaRPr lang="en-US" dirty="0">
              <a:latin typeface="Calibri" panose="020F0502020204030204" pitchFamily="34" charset="0"/>
            </a:endParaRPr>
          </a:p>
          <a:p>
            <a:pPr marL="252000" lvl="1" indent="-252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Vibration monitoring increases the confidence in the equipment health status and increases the availability and reliability of the cryogenic plants</a:t>
            </a:r>
          </a:p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Next steps :</a:t>
            </a:r>
          </a:p>
          <a:p>
            <a:pPr marL="252000" lvl="1" indent="-2520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Incorporate oil analysis</a:t>
            </a:r>
          </a:p>
          <a:p>
            <a:pPr marL="252000" lvl="1" indent="-2520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Monitoring of plain bearings</a:t>
            </a:r>
          </a:p>
          <a:p>
            <a:pPr marL="252000" lvl="1" indent="-2520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Investigate online monitoring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20131367">
            <a:off x="4948302" y="5418332"/>
            <a:ext cx="3817633" cy="679311"/>
          </a:xfrm>
          <a:prstGeom prst="rect">
            <a:avLst/>
          </a:prstGeom>
          <a:scene3d>
            <a:camera prst="orthographicFront">
              <a:rot lat="0" lon="0" rev="20699999"/>
            </a:camera>
            <a:lightRig rig="threePt" dir="t"/>
          </a:scene3d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 </a:t>
            </a:r>
            <a:r>
              <a:rPr lang="en-US" sz="320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your </a:t>
            </a:r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attention</a:t>
            </a:r>
            <a:endParaRPr lang="en-US" sz="3200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652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0" y="30099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Additional slides</a:t>
            </a:r>
            <a:endParaRPr lang="en-US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3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8589" y="75068"/>
            <a:ext cx="8734899" cy="539938"/>
          </a:xfrm>
        </p:spPr>
        <p:txBody>
          <a:bodyPr>
            <a:noAutofit/>
          </a:bodyPr>
          <a:lstStyle/>
          <a:p>
            <a:r>
              <a:rPr lang="fr-CH" sz="3200" dirty="0" err="1" smtClean="0"/>
              <a:t>Example</a:t>
            </a:r>
            <a:r>
              <a:rPr lang="fr-CH" sz="3200" dirty="0" smtClean="0"/>
              <a:t> : Rotor bars in </a:t>
            </a:r>
            <a:r>
              <a:rPr lang="fr-CH" sz="3200" dirty="0" err="1" smtClean="0"/>
              <a:t>motor</a:t>
            </a:r>
            <a:r>
              <a:rPr lang="fr-CH" sz="3200" dirty="0"/>
              <a:t> </a:t>
            </a:r>
            <a:r>
              <a:rPr lang="fr-CH" sz="2400" dirty="0" smtClean="0"/>
              <a:t>(QSCA-4-M02, 2015-2016)</a:t>
            </a:r>
            <a:endParaRPr lang="en-GB" sz="3200" dirty="0"/>
          </a:p>
        </p:txBody>
      </p:sp>
      <p:pic>
        <p:nvPicPr>
          <p:cNvPr id="5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6478" y="661419"/>
            <a:ext cx="4082035" cy="2387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617" y="661419"/>
            <a:ext cx="4480816" cy="2621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596" y="3182491"/>
            <a:ext cx="5565229" cy="325561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449671" y="5843529"/>
            <a:ext cx="3921679" cy="0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45230" y="5490823"/>
            <a:ext cx="2656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solidFill>
                  <a:srgbClr val="0000FF"/>
                </a:solidFill>
              </a:rPr>
              <a:t>March 2015 -&gt; March 2016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2712" y="3477117"/>
            <a:ext cx="449073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Sep/2015: Detection </a:t>
            </a:r>
            <a:r>
              <a:rPr lang="en-GB" dirty="0"/>
              <a:t>of a </a:t>
            </a:r>
            <a:r>
              <a:rPr lang="en-GB" dirty="0" smtClean="0"/>
              <a:t>problem with rotor bars in motor QSCA-4-M02  </a:t>
            </a:r>
            <a:r>
              <a:rPr lang="en-GB" dirty="0"/>
              <a:t>(Alert: </a:t>
            </a:r>
            <a:r>
              <a:rPr lang="en-GB" dirty="0" smtClean="0"/>
              <a:t>high </a:t>
            </a:r>
            <a:r>
              <a:rPr lang="en-GB" dirty="0"/>
              <a:t>vibration due to an asymmetry in the magnetic field)</a:t>
            </a:r>
            <a:endParaRPr lang="en-GB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Mar/2016 : Constant fault threshold</a:t>
            </a:r>
          </a:p>
          <a:p>
            <a:pPr lvl="1"/>
            <a:endParaRPr lang="fr-CH" i="1" dirty="0" smtClean="0"/>
          </a:p>
          <a:p>
            <a:r>
              <a:rPr lang="en-GB" dirty="0" smtClean="0"/>
              <a:t>-&gt; Replacement </a:t>
            </a:r>
            <a:r>
              <a:rPr lang="en-GB" dirty="0"/>
              <a:t>of the </a:t>
            </a:r>
            <a:r>
              <a:rPr lang="en-GB" dirty="0" smtClean="0"/>
              <a:t>motor during the </a:t>
            </a:r>
            <a:r>
              <a:rPr lang="en-GB" dirty="0"/>
              <a:t>technical stop </a:t>
            </a:r>
            <a:r>
              <a:rPr lang="en-GB" dirty="0" smtClean="0"/>
              <a:t>of May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8589" y="75068"/>
            <a:ext cx="8996143" cy="539938"/>
          </a:xfrm>
        </p:spPr>
        <p:txBody>
          <a:bodyPr>
            <a:noAutofit/>
          </a:bodyPr>
          <a:lstStyle/>
          <a:p>
            <a:r>
              <a:rPr lang="fr-CH" sz="3600" dirty="0" err="1" smtClean="0"/>
              <a:t>Example</a:t>
            </a:r>
            <a:r>
              <a:rPr lang="fr-CH" sz="3600" dirty="0" smtClean="0"/>
              <a:t> : </a:t>
            </a:r>
            <a:r>
              <a:rPr lang="fr-CH" sz="3200" dirty="0" smtClean="0"/>
              <a:t>maintena</a:t>
            </a:r>
            <a:r>
              <a:rPr lang="fr-CH" sz="3200" dirty="0"/>
              <a:t>nc</a:t>
            </a:r>
            <a:r>
              <a:rPr lang="fr-CH" sz="3200" dirty="0" smtClean="0"/>
              <a:t>e </a:t>
            </a:r>
            <a:r>
              <a:rPr lang="fr-CH" sz="3200" dirty="0"/>
              <a:t>practice &amp; </a:t>
            </a:r>
            <a:r>
              <a:rPr lang="fr-CH" sz="3200" dirty="0" err="1"/>
              <a:t>Quality</a:t>
            </a:r>
            <a:r>
              <a:rPr lang="fr-CH" sz="3200" dirty="0"/>
              <a:t> Control</a:t>
            </a:r>
            <a:endParaRPr lang="en-GB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88590" y="682831"/>
            <a:ext cx="49233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400" dirty="0" smtClean="0"/>
              <a:t>Alignment issue found on compressor QSCA-2-CP5 (Feb-2016)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CH" sz="1400" dirty="0" smtClean="0"/>
              <a:t>Investigations -&gt; </a:t>
            </a:r>
            <a:r>
              <a:rPr lang="fr-CH" sz="1400" dirty="0" err="1" smtClean="0"/>
              <a:t>alignment</a:t>
            </a:r>
            <a:r>
              <a:rPr lang="fr-CH" sz="1400" dirty="0" smtClean="0"/>
              <a:t> </a:t>
            </a:r>
            <a:r>
              <a:rPr lang="fr-CH" sz="1400" dirty="0" err="1" smtClean="0"/>
              <a:t>during</a:t>
            </a:r>
            <a:r>
              <a:rPr lang="fr-CH" sz="1400" dirty="0" smtClean="0"/>
              <a:t> Jan-2016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CH" sz="1400" dirty="0" smtClean="0"/>
              <a:t>Thermal </a:t>
            </a:r>
            <a:r>
              <a:rPr lang="fr-CH" sz="1400" dirty="0" err="1" smtClean="0"/>
              <a:t>growth</a:t>
            </a:r>
            <a:r>
              <a:rPr lang="fr-CH" sz="1400" dirty="0" smtClean="0"/>
              <a:t> not </a:t>
            </a:r>
            <a:r>
              <a:rPr lang="fr-CH" sz="1400" dirty="0" err="1" smtClean="0"/>
              <a:t>taken</a:t>
            </a:r>
            <a:r>
              <a:rPr lang="fr-CH" sz="1400" dirty="0" smtClean="0"/>
              <a:t> </a:t>
            </a:r>
            <a:r>
              <a:rPr lang="fr-CH" sz="1400" dirty="0" err="1" smtClean="0"/>
              <a:t>into</a:t>
            </a:r>
            <a:r>
              <a:rPr lang="fr-CH" sz="1400" dirty="0" smtClean="0"/>
              <a:t> </a:t>
            </a:r>
            <a:r>
              <a:rPr lang="fr-CH" sz="1400" dirty="0" err="1" smtClean="0"/>
              <a:t>account</a:t>
            </a:r>
            <a:r>
              <a:rPr lang="fr-CH" sz="1400" dirty="0" smtClean="0"/>
              <a:t> </a:t>
            </a:r>
            <a:r>
              <a:rPr lang="fr-CH" sz="1400" dirty="0" err="1" smtClean="0"/>
              <a:t>during</a:t>
            </a:r>
            <a:r>
              <a:rPr lang="fr-CH" sz="1400" dirty="0" smtClean="0"/>
              <a:t> </a:t>
            </a:r>
            <a:r>
              <a:rPr lang="fr-CH" sz="1400" dirty="0" err="1" smtClean="0"/>
              <a:t>alignment</a:t>
            </a:r>
            <a:r>
              <a:rPr lang="fr-CH" sz="1400" dirty="0" smtClean="0"/>
              <a:t> </a:t>
            </a:r>
            <a:r>
              <a:rPr lang="fr-CH" sz="1400" dirty="0" err="1" smtClean="0"/>
              <a:t>process</a:t>
            </a:r>
            <a:endParaRPr lang="fr-CH" sz="1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681" y="1920207"/>
            <a:ext cx="4546859" cy="305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82999" y="4036555"/>
            <a:ext cx="145319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Before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alignment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2998" y="3248791"/>
            <a:ext cx="16436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Alignment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problem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34942" y="2252936"/>
            <a:ext cx="282558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After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correct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alignment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and</a:t>
            </a:r>
            <a:b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thermal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growth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taken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into</a:t>
            </a:r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account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979679" y="3471324"/>
            <a:ext cx="493144" cy="9942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265" y="2036681"/>
            <a:ext cx="4339247" cy="23493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612" y="4796988"/>
            <a:ext cx="3860998" cy="110495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900476" y="5509809"/>
            <a:ext cx="614363" cy="1476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491026" y="5671734"/>
            <a:ext cx="129406" cy="35404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971374" y="5962505"/>
            <a:ext cx="1298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rgbClr val="000000"/>
                </a:solidFill>
              </a:rPr>
              <a:t>&gt; max 0.06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45788" y="682830"/>
            <a:ext cx="39389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GB" sz="1400" dirty="0" smtClean="0"/>
              <a:t>Soft foot issue detected for QSCA-4-CP3 (Feb-2015)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CH" sz="1400" dirty="0"/>
              <a:t>Investigations -&gt; </a:t>
            </a:r>
            <a:r>
              <a:rPr lang="fr-CH" sz="1400" dirty="0" err="1" smtClean="0"/>
              <a:t>alignment</a:t>
            </a:r>
            <a:r>
              <a:rPr lang="fr-CH" sz="1400" dirty="0" smtClean="0"/>
              <a:t> </a:t>
            </a:r>
            <a:r>
              <a:rPr lang="fr-CH" sz="1400" dirty="0" err="1" smtClean="0"/>
              <a:t>during</a:t>
            </a:r>
            <a:r>
              <a:rPr lang="fr-CH" sz="1400" dirty="0" smtClean="0"/>
              <a:t> Jan-2015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fr-CH" sz="1400" dirty="0" smtClean="0"/>
              <a:t>In </a:t>
            </a:r>
            <a:r>
              <a:rPr lang="fr-CH" sz="1400" dirty="0" err="1" smtClean="0"/>
              <a:t>alignment</a:t>
            </a:r>
            <a:r>
              <a:rPr lang="fr-CH" sz="1400" dirty="0" smtClean="0"/>
              <a:t> report, one foot </a:t>
            </a:r>
            <a:r>
              <a:rPr lang="fr-CH" sz="1400" dirty="0" err="1" smtClean="0"/>
              <a:t>was</a:t>
            </a:r>
            <a:r>
              <a:rPr lang="fr-CH" sz="1400" dirty="0" smtClean="0"/>
              <a:t> </a:t>
            </a:r>
            <a:r>
              <a:rPr lang="fr-CH" sz="1400" dirty="0" err="1" smtClean="0"/>
              <a:t>found</a:t>
            </a:r>
            <a:r>
              <a:rPr lang="fr-CH" sz="1400" dirty="0" smtClean="0"/>
              <a:t> out of </a:t>
            </a:r>
            <a:r>
              <a:rPr lang="fr-CH" sz="1400" dirty="0" err="1" smtClean="0"/>
              <a:t>tolerance</a:t>
            </a:r>
            <a:endParaRPr lang="fr-CH" sz="1400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5774705" y="2657290"/>
            <a:ext cx="145319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Soft foot issue</a:t>
            </a:r>
            <a:endParaRPr lang="en-GB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08062" y="4573361"/>
            <a:ext cx="3347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 err="1" smtClean="0">
                <a:solidFill>
                  <a:srgbClr val="000000"/>
                </a:solidFill>
              </a:rPr>
              <a:t>Extract</a:t>
            </a:r>
            <a:r>
              <a:rPr lang="fr-CH" sz="1400" i="1" dirty="0" smtClean="0">
                <a:solidFill>
                  <a:srgbClr val="000000"/>
                </a:solidFill>
              </a:rPr>
              <a:t> </a:t>
            </a:r>
            <a:r>
              <a:rPr lang="fr-CH" sz="1400" i="1" dirty="0" err="1" smtClean="0">
                <a:solidFill>
                  <a:srgbClr val="000000"/>
                </a:solidFill>
              </a:rPr>
              <a:t>from</a:t>
            </a:r>
            <a:r>
              <a:rPr lang="fr-CH" sz="1400" i="1" dirty="0" smtClean="0">
                <a:solidFill>
                  <a:srgbClr val="000000"/>
                </a:solidFill>
              </a:rPr>
              <a:t> </a:t>
            </a:r>
            <a:r>
              <a:rPr lang="fr-CH" sz="1400" i="1" dirty="0" err="1" smtClean="0">
                <a:solidFill>
                  <a:srgbClr val="000000"/>
                </a:solidFill>
              </a:rPr>
              <a:t>alignment</a:t>
            </a:r>
            <a:r>
              <a:rPr lang="fr-CH" sz="1400" i="1" dirty="0" smtClean="0">
                <a:solidFill>
                  <a:srgbClr val="000000"/>
                </a:solidFill>
              </a:rPr>
              <a:t> report in the DB</a:t>
            </a:r>
            <a:endParaRPr lang="en-GB" sz="1400" i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681" y="4992789"/>
            <a:ext cx="4702583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b="1" dirty="0" smtClean="0"/>
              <a:t>Vibration analysis contributes valuably and efficiently to QC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b="1" dirty="0"/>
              <a:t>Correct alignment improves bearing and seal </a:t>
            </a:r>
            <a:r>
              <a:rPr lang="en-GB" b="1" dirty="0" smtClean="0"/>
              <a:t>life, </a:t>
            </a:r>
            <a:r>
              <a:rPr lang="en-GB" b="1" dirty="0"/>
              <a:t>and reliability of </a:t>
            </a:r>
            <a:r>
              <a:rPr lang="en-GB" b="1" dirty="0" smtClean="0"/>
              <a:t>the CS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12864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/>
      <p:bldP spid="36" grpId="0"/>
      <p:bldP spid="37" grpId="0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662" y="2118877"/>
            <a:ext cx="2970338" cy="283641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122" y="17171"/>
            <a:ext cx="9030878" cy="665560"/>
          </a:xfrm>
        </p:spPr>
        <p:txBody>
          <a:bodyPr>
            <a:noAutofit/>
          </a:bodyPr>
          <a:lstStyle/>
          <a:p>
            <a:r>
              <a:rPr lang="fr-CH" sz="3200" dirty="0" smtClean="0"/>
              <a:t>Vibration </a:t>
            </a:r>
            <a:r>
              <a:rPr lang="fr-CH" sz="3200" dirty="0" err="1" smtClean="0"/>
              <a:t>measurement</a:t>
            </a:r>
            <a:r>
              <a:rPr lang="fr-CH" sz="3200" dirty="0" smtClean="0"/>
              <a:t> : </a:t>
            </a:r>
            <a:r>
              <a:rPr lang="fr-CH" sz="3200" dirty="0" err="1" smtClean="0"/>
              <a:t>displacement</a:t>
            </a:r>
            <a:r>
              <a:rPr lang="fr-CH" sz="3200" dirty="0" smtClean="0"/>
              <a:t> probes</a:t>
            </a:r>
            <a:endParaRPr lang="en-GB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69599" y="1714026"/>
            <a:ext cx="3371386" cy="382766"/>
          </a:xfrm>
        </p:spPr>
        <p:txBody>
          <a:bodyPr anchor="ctr">
            <a:normAutofit fontScale="92500" lnSpcReduction="20000"/>
          </a:bodyPr>
          <a:lstStyle/>
          <a:p>
            <a:r>
              <a:rPr lang="fr-CH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Results</a:t>
            </a:r>
            <a:r>
              <a:rPr lang="fr-CH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for </a:t>
            </a:r>
            <a:r>
              <a:rPr lang="fr-CH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shaft</a:t>
            </a:r>
            <a:r>
              <a:rPr lang="fr-CH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centerline</a:t>
            </a:r>
            <a:endParaRPr lang="en-GB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3120" y="2196731"/>
            <a:ext cx="2749671" cy="2357463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3148435" y="2027104"/>
            <a:ext cx="3156096" cy="25902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3122" y="756578"/>
            <a:ext cx="8880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600" dirty="0" smtClean="0"/>
              <a:t>Despite big progress with the alignment practice, vibration analysis was continuously reporting an alignment problem for one type of compressor system (</a:t>
            </a:r>
            <a:r>
              <a:rPr lang="en-GB" sz="1600" dirty="0" err="1" smtClean="0"/>
              <a:t>Stal</a:t>
            </a:r>
            <a:r>
              <a:rPr lang="en-GB" sz="1600" dirty="0" smtClean="0"/>
              <a:t> S87/S89)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1600" dirty="0" err="1"/>
              <a:t>Noncontact</a:t>
            </a:r>
            <a:r>
              <a:rPr lang="fr-CH" sz="1600" dirty="0"/>
              <a:t> </a:t>
            </a:r>
            <a:r>
              <a:rPr lang="fr-CH" sz="1600" dirty="0" err="1"/>
              <a:t>displacement</a:t>
            </a:r>
            <a:r>
              <a:rPr lang="fr-CH" sz="1600" dirty="0"/>
              <a:t> </a:t>
            </a:r>
            <a:r>
              <a:rPr lang="fr-CH" sz="1600" dirty="0" err="1" smtClean="0"/>
              <a:t>sensors</a:t>
            </a:r>
            <a:r>
              <a:rPr lang="fr-CH" sz="1600" dirty="0" smtClean="0"/>
              <a:t> </a:t>
            </a:r>
            <a:r>
              <a:rPr lang="fr-CH" sz="1600" dirty="0" err="1" smtClean="0"/>
              <a:t>were</a:t>
            </a:r>
            <a:r>
              <a:rPr lang="fr-CH" sz="1600" dirty="0" smtClean="0"/>
              <a:t> </a:t>
            </a:r>
            <a:r>
              <a:rPr lang="fr-CH" sz="1600" dirty="0" err="1" smtClean="0"/>
              <a:t>used</a:t>
            </a:r>
            <a:r>
              <a:rPr lang="fr-CH" sz="1600" dirty="0" smtClean="0"/>
              <a:t> to </a:t>
            </a:r>
            <a:r>
              <a:rPr lang="fr-CH" sz="1600" dirty="0" err="1" smtClean="0"/>
              <a:t>measure</a:t>
            </a:r>
            <a:r>
              <a:rPr lang="fr-CH" sz="1600" dirty="0" smtClean="0"/>
              <a:t> the </a:t>
            </a:r>
            <a:r>
              <a:rPr lang="en-GB" sz="1600" dirty="0" smtClean="0"/>
              <a:t>displacement </a:t>
            </a:r>
            <a:r>
              <a:rPr lang="en-GB" sz="1600" dirty="0"/>
              <a:t>and shaft </a:t>
            </a:r>
            <a:r>
              <a:rPr lang="en-GB" sz="1600" dirty="0" smtClean="0"/>
              <a:t>vibration</a:t>
            </a:r>
            <a:endParaRPr lang="fr-CH" sz="1600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3049405" y="4425120"/>
            <a:ext cx="3110547" cy="963432"/>
          </a:xfrm>
        </p:spPr>
        <p:txBody>
          <a:bodyPr anchor="ctr">
            <a:noAutofit/>
          </a:bodyPr>
          <a:lstStyle/>
          <a:p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Compressor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shaft moves </a:t>
            </a:r>
            <a:r>
              <a:rPr lang="en-GB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horizontally 110 </a:t>
            </a:r>
            <a:r>
              <a:rPr lang="en-GB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μm</a:t>
            </a:r>
            <a:r>
              <a:rPr lang="en-GB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to the </a:t>
            </a:r>
            <a:r>
              <a:rPr lang="en-GB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right</a:t>
            </a:r>
          </a:p>
          <a:p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Big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influence of thermal </a:t>
            </a:r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growth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: 90 </a:t>
            </a:r>
            <a:r>
              <a:rPr lang="en-GB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μm</a:t>
            </a:r>
            <a:endParaRPr lang="en-GB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Placeholder 6"/>
          <p:cNvSpPr txBox="1">
            <a:spLocks/>
          </p:cNvSpPr>
          <p:nvPr/>
        </p:nvSpPr>
        <p:spPr>
          <a:xfrm>
            <a:off x="105377" y="4410068"/>
            <a:ext cx="2745248" cy="99410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Motor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shaft moves ~57 </a:t>
            </a:r>
            <a:r>
              <a:rPr lang="en-GB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μm</a:t>
            </a:r>
            <a:r>
              <a:rPr lang="en-GB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up and 4 </a:t>
            </a:r>
            <a:r>
              <a:rPr lang="en-GB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μm</a:t>
            </a:r>
            <a:r>
              <a:rPr lang="en-GB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to the left</a:t>
            </a:r>
          </a:p>
          <a:p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influence of the thermal </a:t>
            </a:r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growth</a:t>
            </a:r>
            <a:endParaRPr lang="en-GB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Placeholder 6"/>
          <p:cNvSpPr txBox="1">
            <a:spLocks/>
          </p:cNvSpPr>
          <p:nvPr/>
        </p:nvSpPr>
        <p:spPr>
          <a:xfrm>
            <a:off x="3563332" y="1692391"/>
            <a:ext cx="5501155" cy="382766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         and            for </a:t>
            </a:r>
            <a:r>
              <a:rPr lang="fr-CH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dynamic</a:t>
            </a:r>
            <a:r>
              <a:rPr lang="fr-CH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measurements</a:t>
            </a:r>
            <a:endParaRPr lang="en-GB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 Placeholder 8"/>
          <p:cNvSpPr txBox="1">
            <a:spLocks/>
          </p:cNvSpPr>
          <p:nvPr/>
        </p:nvSpPr>
        <p:spPr>
          <a:xfrm>
            <a:off x="6434316" y="5078382"/>
            <a:ext cx="2558855" cy="983635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Unfiltered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orbit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compressor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(green) and </a:t>
            </a:r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motor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blue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Motor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bearing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heavily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CH" sz="14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preloaded</a:t>
            </a:r>
            <a:r>
              <a:rPr lang="fr-CH" sz="1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in MY</a:t>
            </a:r>
            <a:endParaRPr lang="en-GB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947" y="5286045"/>
            <a:ext cx="5784648" cy="120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uiExpand="1" build="p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8590" y="75068"/>
            <a:ext cx="8226854" cy="539938"/>
          </a:xfrm>
        </p:spPr>
        <p:txBody>
          <a:bodyPr>
            <a:noAutofit/>
          </a:bodyPr>
          <a:lstStyle/>
          <a:p>
            <a:r>
              <a:rPr lang="fr-CH" sz="3600" dirty="0" err="1" smtClean="0"/>
              <a:t>Example</a:t>
            </a:r>
            <a:r>
              <a:rPr lang="fr-CH" sz="3600" dirty="0" smtClean="0"/>
              <a:t> </a:t>
            </a:r>
            <a:r>
              <a:rPr lang="fr-CH" sz="3600" dirty="0"/>
              <a:t>: </a:t>
            </a:r>
            <a:r>
              <a:rPr lang="fr-CH" sz="2800" dirty="0" err="1" smtClean="0"/>
              <a:t>Unbalancing</a:t>
            </a:r>
            <a:r>
              <a:rPr lang="fr-CH" sz="2800" dirty="0" smtClean="0"/>
              <a:t> </a:t>
            </a:r>
            <a:r>
              <a:rPr lang="fr-CH" sz="2800" dirty="0" err="1" smtClean="0"/>
              <a:t>after</a:t>
            </a:r>
            <a:r>
              <a:rPr lang="fr-CH" sz="2800" dirty="0" smtClean="0"/>
              <a:t> </a:t>
            </a:r>
            <a:r>
              <a:rPr lang="fr-CH" sz="2800" dirty="0" err="1" smtClean="0"/>
              <a:t>shaft</a:t>
            </a:r>
            <a:r>
              <a:rPr lang="fr-CH" sz="2800" dirty="0" smtClean="0"/>
              <a:t> </a:t>
            </a:r>
            <a:r>
              <a:rPr lang="fr-CH" sz="2800" dirty="0" err="1" smtClean="0"/>
              <a:t>seal</a:t>
            </a:r>
            <a:r>
              <a:rPr lang="fr-CH" sz="2800" dirty="0" smtClean="0"/>
              <a:t> intervention</a:t>
            </a:r>
            <a:endParaRPr lang="en-GB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3" b="10566"/>
          <a:stretch/>
        </p:blipFill>
        <p:spPr>
          <a:xfrm>
            <a:off x="94322" y="1621276"/>
            <a:ext cx="4323659" cy="2595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1461" b="10700"/>
          <a:stretch/>
        </p:blipFill>
        <p:spPr>
          <a:xfrm>
            <a:off x="4498463" y="1515411"/>
            <a:ext cx="4577804" cy="2700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4" b="7951"/>
          <a:stretch/>
        </p:blipFill>
        <p:spPr>
          <a:xfrm>
            <a:off x="4581698" y="4003491"/>
            <a:ext cx="4224374" cy="25812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2223" y="1933175"/>
            <a:ext cx="2446003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200" dirty="0" smtClean="0">
                <a:solidFill>
                  <a:srgbClr val="000000"/>
                </a:solidFill>
              </a:rPr>
              <a:t>1xn </a:t>
            </a:r>
            <a:r>
              <a:rPr lang="fr-CH" sz="1200" dirty="0" err="1" smtClean="0">
                <a:solidFill>
                  <a:srgbClr val="000000"/>
                </a:solidFill>
              </a:rPr>
              <a:t>before</a:t>
            </a:r>
            <a:r>
              <a:rPr lang="fr-CH" sz="1200" dirty="0" smtClean="0">
                <a:solidFill>
                  <a:srgbClr val="000000"/>
                </a:solidFill>
              </a:rPr>
              <a:t> </a:t>
            </a:r>
            <a:r>
              <a:rPr lang="fr-CH" sz="1200" dirty="0" err="1" smtClean="0">
                <a:solidFill>
                  <a:srgbClr val="000000"/>
                </a:solidFill>
              </a:rPr>
              <a:t>shaft</a:t>
            </a:r>
            <a:r>
              <a:rPr lang="fr-CH" sz="1200" dirty="0" smtClean="0">
                <a:solidFill>
                  <a:srgbClr val="000000"/>
                </a:solidFill>
              </a:rPr>
              <a:t> </a:t>
            </a:r>
            <a:r>
              <a:rPr lang="fr-CH" sz="1200" dirty="0" err="1" smtClean="0">
                <a:solidFill>
                  <a:srgbClr val="000000"/>
                </a:solidFill>
              </a:rPr>
              <a:t>seal</a:t>
            </a:r>
            <a:r>
              <a:rPr lang="fr-CH" sz="1200" dirty="0" smtClean="0">
                <a:solidFill>
                  <a:srgbClr val="000000"/>
                </a:solidFill>
              </a:rPr>
              <a:t> intervention 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8263" y="4322220"/>
            <a:ext cx="2589395" cy="27915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rgbClr val="000000"/>
                </a:solidFill>
              </a:rPr>
              <a:t>1xn </a:t>
            </a:r>
            <a:r>
              <a:rPr lang="fr-CH" sz="1200" dirty="0" err="1" smtClean="0">
                <a:solidFill>
                  <a:srgbClr val="000000"/>
                </a:solidFill>
              </a:rPr>
              <a:t>after</a:t>
            </a:r>
            <a:r>
              <a:rPr lang="fr-CH" sz="1200" dirty="0" smtClean="0">
                <a:solidFill>
                  <a:srgbClr val="000000"/>
                </a:solidFill>
              </a:rPr>
              <a:t> </a:t>
            </a:r>
            <a:r>
              <a:rPr lang="fr-CH" sz="1200" dirty="0" err="1" smtClean="0">
                <a:solidFill>
                  <a:srgbClr val="000000"/>
                </a:solidFill>
              </a:rPr>
              <a:t>re-balancing</a:t>
            </a:r>
            <a:r>
              <a:rPr lang="fr-CH" sz="1200" dirty="0" smtClean="0">
                <a:solidFill>
                  <a:srgbClr val="000000"/>
                </a:solidFill>
              </a:rPr>
              <a:t> intervention</a:t>
            </a:r>
            <a:endParaRPr lang="en-GB" sz="12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75" y="4018663"/>
            <a:ext cx="3665367" cy="23044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2158" y="634329"/>
            <a:ext cx="873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Balancing issue found on motor QSCA-4-M0A (Feb-2016)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smtClean="0"/>
              <a:t>Investigations -&gt; </a:t>
            </a:r>
            <a:r>
              <a:rPr lang="fr-CH" sz="1600" dirty="0" err="1" smtClean="0"/>
              <a:t>there</a:t>
            </a:r>
            <a:r>
              <a:rPr lang="fr-CH" sz="1600" dirty="0" smtClean="0"/>
              <a:t> </a:t>
            </a:r>
            <a:r>
              <a:rPr lang="fr-CH" sz="1600" dirty="0" err="1" smtClean="0"/>
              <a:t>was</a:t>
            </a:r>
            <a:r>
              <a:rPr lang="fr-CH" sz="1600" dirty="0" smtClean="0"/>
              <a:t> an exchange of </a:t>
            </a:r>
            <a:r>
              <a:rPr lang="fr-CH" sz="1600" dirty="0" err="1" smtClean="0"/>
              <a:t>shaft</a:t>
            </a:r>
            <a:r>
              <a:rPr lang="fr-CH" sz="1600" dirty="0" smtClean="0"/>
              <a:t> </a:t>
            </a:r>
            <a:r>
              <a:rPr lang="fr-CH" sz="1600" dirty="0" err="1" smtClean="0"/>
              <a:t>seal</a:t>
            </a:r>
            <a:r>
              <a:rPr lang="fr-CH" sz="1600" dirty="0" smtClean="0"/>
              <a:t> </a:t>
            </a:r>
            <a:r>
              <a:rPr lang="fr-CH" sz="1600" dirty="0" err="1" smtClean="0"/>
              <a:t>during</a:t>
            </a:r>
            <a:r>
              <a:rPr lang="fr-CH" sz="1600" dirty="0" smtClean="0"/>
              <a:t> Jan-2016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smtClean="0"/>
              <a:t>Bad </a:t>
            </a:r>
            <a:r>
              <a:rPr lang="fr-CH" sz="1600" dirty="0" err="1" smtClean="0"/>
              <a:t>remounting</a:t>
            </a:r>
            <a:r>
              <a:rPr lang="fr-CH" sz="1600" dirty="0" smtClean="0"/>
              <a:t> of </a:t>
            </a:r>
            <a:r>
              <a:rPr lang="fr-CH" sz="1600" dirty="0" err="1" smtClean="0"/>
              <a:t>coupling</a:t>
            </a:r>
            <a:r>
              <a:rPr lang="fr-CH" sz="1600" dirty="0" smtClean="0"/>
              <a:t> (</a:t>
            </a:r>
            <a:r>
              <a:rPr lang="en-GB" sz="1600" dirty="0"/>
              <a:t>unsymmetrical mounting of the conical clamping ring</a:t>
            </a:r>
            <a:r>
              <a:rPr lang="fr-CH" sz="1600" dirty="0" smtClean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50931" y="4308415"/>
            <a:ext cx="1438717" cy="83099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200" dirty="0" err="1" smtClean="0">
                <a:solidFill>
                  <a:srgbClr val="000000"/>
                </a:solidFill>
              </a:rPr>
              <a:t>After</a:t>
            </a:r>
            <a:r>
              <a:rPr lang="fr-CH" sz="1200" dirty="0" smtClean="0">
                <a:solidFill>
                  <a:srgbClr val="000000"/>
                </a:solidFill>
              </a:rPr>
              <a:t> </a:t>
            </a:r>
            <a:r>
              <a:rPr lang="fr-CH" sz="1200" dirty="0" err="1" smtClean="0">
                <a:solidFill>
                  <a:srgbClr val="000000"/>
                </a:solidFill>
              </a:rPr>
              <a:t>shaft</a:t>
            </a:r>
            <a:r>
              <a:rPr lang="fr-CH" sz="1200" dirty="0" smtClean="0">
                <a:solidFill>
                  <a:srgbClr val="000000"/>
                </a:solidFill>
              </a:rPr>
              <a:t> </a:t>
            </a:r>
            <a:r>
              <a:rPr lang="fr-CH" sz="1200" dirty="0" err="1" smtClean="0">
                <a:solidFill>
                  <a:srgbClr val="000000"/>
                </a:solidFill>
              </a:rPr>
              <a:t>seal</a:t>
            </a:r>
            <a:r>
              <a:rPr lang="fr-CH" sz="1200" dirty="0" smtClean="0">
                <a:solidFill>
                  <a:srgbClr val="000000"/>
                </a:solidFill>
              </a:rPr>
              <a:t> intervention, </a:t>
            </a:r>
            <a:r>
              <a:rPr lang="fr-CH" sz="1200" dirty="0" err="1" smtClean="0">
                <a:solidFill>
                  <a:srgbClr val="000000"/>
                </a:solidFill>
              </a:rPr>
              <a:t>increase</a:t>
            </a:r>
            <a:r>
              <a:rPr lang="fr-CH" sz="1200" dirty="0" smtClean="0">
                <a:solidFill>
                  <a:srgbClr val="000000"/>
                </a:solidFill>
              </a:rPr>
              <a:t> of </a:t>
            </a:r>
            <a:r>
              <a:rPr lang="fr-CH" sz="1200" dirty="0" err="1" smtClean="0">
                <a:solidFill>
                  <a:srgbClr val="000000"/>
                </a:solidFill>
              </a:rPr>
              <a:t>motor</a:t>
            </a:r>
            <a:r>
              <a:rPr lang="fr-CH" sz="1200" dirty="0" smtClean="0">
                <a:solidFill>
                  <a:srgbClr val="000000"/>
                </a:solidFill>
              </a:rPr>
              <a:t> </a:t>
            </a:r>
            <a:r>
              <a:rPr lang="fr-CH" sz="1200" dirty="0" err="1" smtClean="0">
                <a:solidFill>
                  <a:srgbClr val="000000"/>
                </a:solidFill>
              </a:rPr>
              <a:t>overall</a:t>
            </a:r>
            <a:r>
              <a:rPr lang="fr-CH" sz="1200" dirty="0" smtClean="0">
                <a:solidFill>
                  <a:srgbClr val="000000"/>
                </a:solidFill>
              </a:rPr>
              <a:t> values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5345" y="1760807"/>
            <a:ext cx="2373803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200" dirty="0" smtClean="0">
                <a:solidFill>
                  <a:srgbClr val="000000"/>
                </a:solidFill>
              </a:rPr>
              <a:t>1xn </a:t>
            </a:r>
            <a:r>
              <a:rPr lang="fr-CH" sz="1200" dirty="0" err="1" smtClean="0">
                <a:solidFill>
                  <a:srgbClr val="000000"/>
                </a:solidFill>
              </a:rPr>
              <a:t>after</a:t>
            </a:r>
            <a:r>
              <a:rPr lang="fr-CH" sz="1200" dirty="0" smtClean="0">
                <a:solidFill>
                  <a:srgbClr val="000000"/>
                </a:solidFill>
              </a:rPr>
              <a:t> </a:t>
            </a:r>
            <a:r>
              <a:rPr lang="fr-CH" sz="1200" dirty="0" err="1" smtClean="0">
                <a:solidFill>
                  <a:srgbClr val="000000"/>
                </a:solidFill>
              </a:rPr>
              <a:t>shaft</a:t>
            </a:r>
            <a:r>
              <a:rPr lang="fr-CH" sz="1200" dirty="0" smtClean="0">
                <a:solidFill>
                  <a:srgbClr val="000000"/>
                </a:solidFill>
              </a:rPr>
              <a:t> </a:t>
            </a:r>
            <a:r>
              <a:rPr lang="fr-CH" sz="1200" dirty="0" err="1" smtClean="0">
                <a:solidFill>
                  <a:srgbClr val="000000"/>
                </a:solidFill>
              </a:rPr>
              <a:t>seal</a:t>
            </a:r>
            <a:r>
              <a:rPr lang="fr-CH" sz="1200" dirty="0" smtClean="0">
                <a:solidFill>
                  <a:srgbClr val="000000"/>
                </a:solidFill>
              </a:rPr>
              <a:t> intervention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838200" y="0"/>
            <a:ext cx="7467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GB" sz="3600" b="1" dirty="0" smtClean="0">
                <a:solidFill>
                  <a:srgbClr val="0055A0"/>
                </a:solidFill>
                <a:latin typeface="Calibri" pitchFamily="34" charset="0"/>
              </a:rPr>
              <a:t>Content</a:t>
            </a:r>
            <a:endParaRPr lang="en-US" sz="4000" b="1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76224" y="885825"/>
            <a:ext cx="8311595" cy="403186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 marL="258300" lvl="2" indent="-25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>
                <a:latin typeface="Calibri" pitchFamily="34" charset="0"/>
              </a:rPr>
              <a:t>Introduction</a:t>
            </a:r>
          </a:p>
          <a:p>
            <a:pPr marL="258300" lvl="2" indent="-25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>
                <a:latin typeface="Calibri" pitchFamily="34" charset="0"/>
              </a:rPr>
              <a:t>Cold/hot spares strategy</a:t>
            </a:r>
          </a:p>
          <a:p>
            <a:pPr marL="258300" lvl="2" indent="-25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>
                <a:latin typeface="Calibri" pitchFamily="34" charset="0"/>
              </a:rPr>
              <a:t>Vibration monitoring and analysis</a:t>
            </a:r>
          </a:p>
          <a:p>
            <a:pPr marL="258300" lvl="2" indent="-25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>
                <a:latin typeface="Calibri" pitchFamily="34" charset="0"/>
              </a:rPr>
              <a:t>Set up of vibration monitoring at CERN</a:t>
            </a:r>
          </a:p>
          <a:p>
            <a:pPr marL="258300" lvl="2" indent="-25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800" b="1" dirty="0" err="1" smtClean="0">
                <a:latin typeface="Calibri" pitchFamily="34" charset="0"/>
              </a:rPr>
              <a:t>Examples</a:t>
            </a:r>
            <a:r>
              <a:rPr lang="fr-CH" sz="2800" b="1" dirty="0" smtClean="0">
                <a:latin typeface="Calibri" pitchFamily="34" charset="0"/>
              </a:rPr>
              <a:t> of vibration monitoring and </a:t>
            </a:r>
            <a:r>
              <a:rPr lang="fr-CH" sz="2800" b="1" dirty="0" err="1" smtClean="0">
                <a:latin typeface="Calibri" pitchFamily="34" charset="0"/>
              </a:rPr>
              <a:t>analysis</a:t>
            </a:r>
            <a:endParaRPr lang="fr-CH" sz="2800" b="1" dirty="0" smtClean="0">
              <a:latin typeface="Calibri" pitchFamily="34" charset="0"/>
            </a:endParaRPr>
          </a:p>
          <a:p>
            <a:pPr marL="258300" lvl="2" indent="-25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sz="2800" b="1" dirty="0" err="1" smtClean="0">
                <a:latin typeface="Calibri" pitchFamily="34" charset="0"/>
              </a:rPr>
              <a:t>Dashboards</a:t>
            </a:r>
            <a:r>
              <a:rPr lang="fr-CH" sz="2800" b="1" dirty="0" smtClean="0">
                <a:latin typeface="Calibri" pitchFamily="34" charset="0"/>
              </a:rPr>
              <a:t> and </a:t>
            </a:r>
            <a:r>
              <a:rPr lang="fr-CH" sz="2800" b="1" dirty="0" err="1" smtClean="0">
                <a:latin typeface="Calibri" pitchFamily="34" charset="0"/>
              </a:rPr>
              <a:t>statistics</a:t>
            </a:r>
            <a:endParaRPr lang="fr-CH" sz="2800" b="1" dirty="0" smtClean="0">
              <a:latin typeface="Calibri" pitchFamily="34" charset="0"/>
            </a:endParaRPr>
          </a:p>
          <a:p>
            <a:pPr marL="258300" lvl="2" indent="-252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>
                <a:latin typeface="Calibri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4059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068586" cy="580798"/>
          </a:xfrm>
        </p:spPr>
        <p:txBody>
          <a:bodyPr>
            <a:normAutofit fontScale="90000"/>
          </a:bodyPr>
          <a:lstStyle/>
          <a:p>
            <a:r>
              <a:rPr lang="fr-CH" sz="3600" dirty="0" err="1" smtClean="0"/>
              <a:t>Example</a:t>
            </a:r>
            <a:r>
              <a:rPr lang="fr-CH" sz="3600" dirty="0" smtClean="0"/>
              <a:t> of </a:t>
            </a:r>
            <a:r>
              <a:rPr lang="fr-CH" sz="3600" dirty="0" err="1" smtClean="0"/>
              <a:t>Operation</a:t>
            </a:r>
            <a:r>
              <a:rPr lang="fr-CH" sz="3600" dirty="0" smtClean="0"/>
              <a:t> </a:t>
            </a:r>
            <a:r>
              <a:rPr lang="fr-CH" sz="3600" dirty="0" err="1" smtClean="0"/>
              <a:t>Deflection</a:t>
            </a:r>
            <a:r>
              <a:rPr lang="fr-CH" sz="3600" dirty="0" smtClean="0"/>
              <a:t> Shape </a:t>
            </a:r>
            <a:r>
              <a:rPr lang="fr-CH" sz="3600" dirty="0" err="1" smtClean="0"/>
              <a:t>measurement</a:t>
            </a:r>
            <a:endParaRPr lang="en-GB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0183" y="654596"/>
            <a:ext cx="873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sz="1600" dirty="0" smtClean="0"/>
              <a:t>A set of high stage compressors (</a:t>
            </a:r>
            <a:r>
              <a:rPr lang="en-GB" sz="1600" dirty="0" err="1" smtClean="0"/>
              <a:t>Stal</a:t>
            </a:r>
            <a:r>
              <a:rPr lang="en-GB" sz="1600" dirty="0" smtClean="0"/>
              <a:t> S93) was presenting very high vibration level (global). High sensitivity </a:t>
            </a:r>
            <a:r>
              <a:rPr lang="en-GB" sz="1600" dirty="0" err="1" smtClean="0"/>
              <a:t>wrt</a:t>
            </a:r>
            <a:r>
              <a:rPr lang="en-GB" sz="1600" dirty="0" smtClean="0"/>
              <a:t> operation conditions (MP/HP ratio)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1600" dirty="0" smtClean="0"/>
              <a:t>Can </a:t>
            </a:r>
            <a:r>
              <a:rPr lang="fr-CH" sz="1600" dirty="0" err="1" smtClean="0"/>
              <a:t>we</a:t>
            </a:r>
            <a:r>
              <a:rPr lang="fr-CH" sz="1600" dirty="0" smtClean="0"/>
              <a:t> </a:t>
            </a:r>
            <a:r>
              <a:rPr lang="fr-CH" sz="1600" dirty="0" err="1" smtClean="0"/>
              <a:t>improve</a:t>
            </a:r>
            <a:r>
              <a:rPr lang="fr-CH" sz="1600" dirty="0" smtClean="0"/>
              <a:t> the system and </a:t>
            </a:r>
            <a:r>
              <a:rPr lang="fr-CH" sz="1600" dirty="0" err="1" smtClean="0"/>
              <a:t>its</a:t>
            </a:r>
            <a:r>
              <a:rPr lang="fr-CH" sz="1600" dirty="0" smtClean="0"/>
              <a:t> </a:t>
            </a:r>
            <a:r>
              <a:rPr lang="fr-CH" sz="1600" dirty="0" err="1" smtClean="0"/>
              <a:t>dynamic</a:t>
            </a:r>
            <a:r>
              <a:rPr lang="fr-CH" sz="1600" dirty="0" smtClean="0"/>
              <a:t> </a:t>
            </a:r>
            <a:r>
              <a:rPr lang="fr-CH" sz="1600" dirty="0" err="1" smtClean="0"/>
              <a:t>behavior</a:t>
            </a:r>
            <a:r>
              <a:rPr lang="fr-CH" sz="1600" dirty="0" smtClean="0"/>
              <a:t> ? -&gt; ODS </a:t>
            </a:r>
            <a:r>
              <a:rPr lang="fr-CH" sz="1600" dirty="0" err="1" smtClean="0"/>
              <a:t>measurement</a:t>
            </a:r>
            <a:endParaRPr lang="fr-CH" sz="16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80183" y="4000461"/>
            <a:ext cx="2873077" cy="2271937"/>
            <a:chOff x="191227" y="1948631"/>
            <a:chExt cx="3183569" cy="2598576"/>
          </a:xfrm>
        </p:grpSpPr>
        <p:pic>
          <p:nvPicPr>
            <p:cNvPr id="6" name="Picture 2" descr="L:\Kunden und potentielle Kunden\CERN\Reporting (Messberichte)\ODS\QSCA-2-CP8\ODS\Overview Deformation @ 398Hz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27" y="1948631"/>
              <a:ext cx="3183569" cy="2598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14780" y="4142826"/>
              <a:ext cx="20792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b="1" cap="small" dirty="0" err="1">
                  <a:solidFill>
                    <a:srgbClr val="000000"/>
                  </a:solidFill>
                  <a:latin typeface="Calibri" panose="020F0502020204030204" pitchFamily="34" charset="0"/>
                  <a:cs typeface="Vrinda" pitchFamily="34" charset="0"/>
                </a:rPr>
                <a:t>Deflection</a:t>
              </a:r>
              <a:r>
                <a:rPr lang="de-CH" b="1" cap="small" dirty="0">
                  <a:solidFill>
                    <a:srgbClr val="000000"/>
                  </a:solidFill>
                  <a:latin typeface="Calibri" panose="020F0502020204030204" pitchFamily="34" charset="0"/>
                  <a:cs typeface="Vrinda" pitchFamily="34" charset="0"/>
                </a:rPr>
                <a:t> @ 398 </a:t>
              </a:r>
              <a:r>
                <a:rPr lang="de-CH" b="1" cap="small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Vrinda" pitchFamily="34" charset="0"/>
                </a:rPr>
                <a:t>hz</a:t>
              </a:r>
              <a:endParaRPr lang="de-CH" b="1" cap="small" dirty="0">
                <a:solidFill>
                  <a:srgbClr val="000000"/>
                </a:solidFill>
                <a:latin typeface="Calibri" panose="020F0502020204030204" pitchFamily="34" charset="0"/>
                <a:cs typeface="Vrinda" pitchFamily="34" charset="0"/>
              </a:endParaRPr>
            </a:p>
          </p:txBody>
        </p:sp>
      </p:grpSp>
      <p:pic>
        <p:nvPicPr>
          <p:cNvPr id="7" name="Picture 2" descr="L:\Kunden und potentielle Kunden\CERN\Reporting (Messberichte)\ODS\QSCA-2-CP8\ODS\Overview Deformation @ 49H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" y="1731815"/>
            <a:ext cx="2867043" cy="226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183" y="3631639"/>
            <a:ext cx="196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cap="small" dirty="0" err="1">
                <a:solidFill>
                  <a:srgbClr val="000000"/>
                </a:solidFill>
                <a:latin typeface="Calibri" panose="020F0502020204030204" pitchFamily="34" charset="0"/>
                <a:cs typeface="Vrinda" pitchFamily="34" charset="0"/>
              </a:rPr>
              <a:t>Deflection</a:t>
            </a:r>
            <a:r>
              <a:rPr lang="de-CH" b="1" cap="small" dirty="0">
                <a:solidFill>
                  <a:srgbClr val="000000"/>
                </a:solidFill>
                <a:latin typeface="Calibri" panose="020F0502020204030204" pitchFamily="34" charset="0"/>
                <a:cs typeface="Vrinda" pitchFamily="34" charset="0"/>
              </a:rPr>
              <a:t> @ </a:t>
            </a:r>
            <a:r>
              <a:rPr lang="de-CH" b="1" cap="small" dirty="0" smtClean="0">
                <a:solidFill>
                  <a:srgbClr val="000000"/>
                </a:solidFill>
                <a:latin typeface="Calibri" panose="020F0502020204030204" pitchFamily="34" charset="0"/>
                <a:cs typeface="Vrinda" pitchFamily="34" charset="0"/>
              </a:rPr>
              <a:t>49 </a:t>
            </a:r>
            <a:r>
              <a:rPr lang="de-CH" b="1" cap="small" dirty="0" err="1" smtClean="0">
                <a:solidFill>
                  <a:srgbClr val="000000"/>
                </a:solidFill>
                <a:latin typeface="Calibri" panose="020F0502020204030204" pitchFamily="34" charset="0"/>
                <a:cs typeface="Vrinda" pitchFamily="34" charset="0"/>
              </a:rPr>
              <a:t>hz</a:t>
            </a:r>
            <a:endParaRPr lang="de-CH" b="1" cap="small" dirty="0">
              <a:solidFill>
                <a:srgbClr val="000000"/>
              </a:solidFill>
              <a:latin typeface="Calibri" panose="020F0502020204030204" pitchFamily="34" charset="0"/>
              <a:cs typeface="Vrinda" pitchFamily="34" charset="0"/>
            </a:endParaRPr>
          </a:p>
        </p:txBody>
      </p:sp>
      <p:pic>
        <p:nvPicPr>
          <p:cNvPr id="11" name="Picture 4" descr="L:\Kunden und potentielle Kunden\CERN\Reporting (Messberichte)\ODS\QSCA-2-CP8\ODS\Oil pump @ 49H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735" y="1731814"/>
            <a:ext cx="3046961" cy="24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8"/>
          <p:cNvSpPr txBox="1"/>
          <p:nvPr/>
        </p:nvSpPr>
        <p:spPr>
          <a:xfrm>
            <a:off x="3115431" y="3858095"/>
            <a:ext cx="2382665" cy="28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 smtClean="0">
                <a:solidFill>
                  <a:srgbClr val="000000"/>
                </a:solidFill>
              </a:rPr>
              <a:t>Deflection</a:t>
            </a:r>
            <a:r>
              <a:rPr lang="de-CH" sz="1200" dirty="0" smtClean="0">
                <a:solidFill>
                  <a:srgbClr val="000000"/>
                </a:solidFill>
              </a:rPr>
              <a:t> @ 49 Hz – </a:t>
            </a:r>
            <a:r>
              <a:rPr lang="de-CH" sz="1200" dirty="0" err="1" smtClean="0">
                <a:solidFill>
                  <a:srgbClr val="000000"/>
                </a:solidFill>
              </a:rPr>
              <a:t>Oil</a:t>
            </a:r>
            <a:r>
              <a:rPr lang="de-CH" sz="1200" dirty="0" smtClean="0">
                <a:solidFill>
                  <a:srgbClr val="000000"/>
                </a:solidFill>
              </a:rPr>
              <a:t> pump </a:t>
            </a: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13" name="Rechteck 27"/>
          <p:cNvSpPr/>
          <p:nvPr/>
        </p:nvSpPr>
        <p:spPr>
          <a:xfrm>
            <a:off x="3646310" y="1658017"/>
            <a:ext cx="2504386" cy="603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 err="1">
                <a:solidFill>
                  <a:srgbClr val="000000"/>
                </a:solidFill>
              </a:rPr>
              <a:t>Excessive</a:t>
            </a:r>
            <a:r>
              <a:rPr lang="de-CH" sz="1600" dirty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vibration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of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oil</a:t>
            </a:r>
            <a:r>
              <a:rPr lang="de-CH" sz="1600" dirty="0" smtClean="0">
                <a:solidFill>
                  <a:srgbClr val="000000"/>
                </a:solidFill>
              </a:rPr>
              <a:t> pump </a:t>
            </a:r>
            <a:r>
              <a:rPr lang="de-CH" sz="1600" dirty="0" err="1" smtClean="0">
                <a:solidFill>
                  <a:srgbClr val="000000"/>
                </a:solidFill>
              </a:rPr>
              <a:t>and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support</a:t>
            </a:r>
            <a:r>
              <a:rPr lang="de-CH" sz="1600" dirty="0" smtClean="0">
                <a:solidFill>
                  <a:srgbClr val="000000"/>
                </a:solidFill>
              </a:rPr>
              <a:t> beam</a:t>
            </a:r>
            <a:endParaRPr lang="de-CH" sz="1600" dirty="0">
              <a:solidFill>
                <a:srgbClr val="000000"/>
              </a:solidFill>
            </a:endParaRPr>
          </a:p>
        </p:txBody>
      </p:sp>
      <p:pic>
        <p:nvPicPr>
          <p:cNvPr id="15" name="No_5_M-Beam axial &amp; vertical @ 199 H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lum contrast="20000"/>
          </a:blip>
          <a:srcRect t="17796" r="19833" b="31643"/>
          <a:stretch/>
        </p:blipFill>
        <p:spPr>
          <a:xfrm>
            <a:off x="3115431" y="4317689"/>
            <a:ext cx="3681295" cy="1951418"/>
          </a:xfrm>
          <a:prstGeom prst="rect">
            <a:avLst/>
          </a:prstGeom>
        </p:spPr>
      </p:pic>
      <p:sp>
        <p:nvSpPr>
          <p:cNvPr id="16" name="Textfeld 18"/>
          <p:cNvSpPr txBox="1"/>
          <p:nvPr/>
        </p:nvSpPr>
        <p:spPr>
          <a:xfrm>
            <a:off x="3103735" y="6065905"/>
            <a:ext cx="2825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 smtClean="0">
                <a:solidFill>
                  <a:srgbClr val="000000"/>
                </a:solidFill>
              </a:rPr>
              <a:t>Deflection</a:t>
            </a:r>
            <a:r>
              <a:rPr lang="de-CH" sz="1200" dirty="0" smtClean="0">
                <a:solidFill>
                  <a:srgbClr val="000000"/>
                </a:solidFill>
              </a:rPr>
              <a:t> @ 199 Hz – </a:t>
            </a:r>
            <a:r>
              <a:rPr lang="de-CH" sz="1200" dirty="0" err="1" smtClean="0">
                <a:solidFill>
                  <a:srgbClr val="000000"/>
                </a:solidFill>
              </a:rPr>
              <a:t>frame</a:t>
            </a: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17" name="Rechteck 27"/>
          <p:cNvSpPr/>
          <p:nvPr/>
        </p:nvSpPr>
        <p:spPr>
          <a:xfrm>
            <a:off x="5613428" y="5703398"/>
            <a:ext cx="236659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sz="1600" dirty="0" err="1">
                <a:solidFill>
                  <a:srgbClr val="000000"/>
                </a:solidFill>
              </a:rPr>
              <a:t>Excessive</a:t>
            </a:r>
            <a:r>
              <a:rPr lang="de-CH" sz="1600" dirty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deformation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of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the</a:t>
            </a:r>
            <a:r>
              <a:rPr lang="de-CH" sz="1600" dirty="0" smtClean="0">
                <a:solidFill>
                  <a:srgbClr val="000000"/>
                </a:solidFill>
              </a:rPr>
              <a:t> </a:t>
            </a:r>
            <a:r>
              <a:rPr lang="de-CH" sz="1600" dirty="0" err="1" smtClean="0">
                <a:solidFill>
                  <a:srgbClr val="000000"/>
                </a:solidFill>
              </a:rPr>
              <a:t>support</a:t>
            </a:r>
            <a:r>
              <a:rPr lang="de-CH" sz="1600" dirty="0">
                <a:solidFill>
                  <a:srgbClr val="000000"/>
                </a:solidFill>
              </a:rPr>
              <a:t> </a:t>
            </a:r>
            <a:r>
              <a:rPr lang="de-CH" sz="1600" dirty="0" err="1">
                <a:solidFill>
                  <a:srgbClr val="000000"/>
                </a:solidFill>
              </a:rPr>
              <a:t>frame</a:t>
            </a:r>
            <a:r>
              <a:rPr lang="de-CH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58421" y="1667134"/>
            <a:ext cx="28855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H" sz="1600" dirty="0" err="1" smtClean="0"/>
              <a:t>Outcome</a:t>
            </a:r>
            <a:r>
              <a:rPr lang="fr-CH" sz="1600" dirty="0"/>
              <a:t>:</a:t>
            </a:r>
            <a:endParaRPr lang="en-GB" sz="1600" dirty="0" smtClean="0"/>
          </a:p>
          <a:p>
            <a:pPr marL="144000" indent="-144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Oil pump has been installed on a separate frame</a:t>
            </a:r>
          </a:p>
          <a:p>
            <a:pPr marL="144000" indent="-144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1600" dirty="0" smtClean="0"/>
              <a:t>Frame and </a:t>
            </a:r>
            <a:r>
              <a:rPr lang="fr-CH" sz="1600" dirty="0" err="1" smtClean="0"/>
              <a:t>pipework</a:t>
            </a:r>
            <a:r>
              <a:rPr lang="fr-CH" sz="1600" dirty="0" smtClean="0"/>
              <a:t> support </a:t>
            </a:r>
            <a:r>
              <a:rPr lang="fr-CH" sz="1600" dirty="0" err="1" smtClean="0"/>
              <a:t>need</a:t>
            </a:r>
            <a:r>
              <a:rPr lang="fr-CH" sz="1600" dirty="0" smtClean="0"/>
              <a:t> to </a:t>
            </a:r>
            <a:r>
              <a:rPr lang="fr-CH" sz="1600" dirty="0" err="1" smtClean="0"/>
              <a:t>be</a:t>
            </a:r>
            <a:r>
              <a:rPr lang="fr-CH" sz="1600" dirty="0" smtClean="0"/>
              <a:t> </a:t>
            </a:r>
            <a:r>
              <a:rPr lang="fr-CH" sz="1600" dirty="0" err="1" smtClean="0"/>
              <a:t>re-inforced</a:t>
            </a:r>
            <a:r>
              <a:rPr lang="fr-CH" sz="1600" dirty="0" smtClean="0"/>
              <a:t> (</a:t>
            </a:r>
            <a:r>
              <a:rPr lang="fr-CH" sz="1600" dirty="0" err="1" smtClean="0"/>
              <a:t>stiffness</a:t>
            </a:r>
            <a:r>
              <a:rPr lang="fr-CH" sz="1600" dirty="0" smtClean="0"/>
              <a:t> &amp; fixations)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678731" y="5083987"/>
            <a:ext cx="612742" cy="4336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>
            <a:stCxn id="19" idx="6"/>
          </p:cNvCxnSpPr>
          <p:nvPr/>
        </p:nvCxnSpPr>
        <p:spPr>
          <a:xfrm flipV="1">
            <a:off x="1291473" y="4742582"/>
            <a:ext cx="3015290" cy="5582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7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30" y="1355687"/>
            <a:ext cx="3922729" cy="3683709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5508" y="673607"/>
            <a:ext cx="4485947" cy="70788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A set of specialized standards is available : ISO, VDI, API</a:t>
            </a:r>
            <a:endParaRPr lang="fr-CH" sz="2000" dirty="0" smtClean="0">
              <a:latin typeface="Calibri" panose="020F050202020403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05508" y="0"/>
            <a:ext cx="8809892" cy="753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defRPr/>
            </a:pPr>
            <a:r>
              <a:rPr lang="fr-CH" sz="3200" dirty="0" smtClean="0">
                <a:latin typeface="+mj-lt"/>
                <a:ea typeface="+mj-ea"/>
                <a:cs typeface="+mj-cs"/>
              </a:rPr>
              <a:t>Condition </a:t>
            </a:r>
            <a:r>
              <a:rPr lang="fr-CH" sz="3200" dirty="0" err="1" smtClean="0">
                <a:latin typeface="+mj-lt"/>
                <a:ea typeface="+mj-ea"/>
                <a:cs typeface="+mj-cs"/>
              </a:rPr>
              <a:t>Based</a:t>
            </a:r>
            <a:r>
              <a:rPr lang="fr-CH" sz="3200" dirty="0" smtClean="0">
                <a:latin typeface="+mj-lt"/>
                <a:ea typeface="+mj-ea"/>
                <a:cs typeface="+mj-cs"/>
              </a:rPr>
              <a:t> Maintenance for CS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57839" y="5774606"/>
            <a:ext cx="4250140" cy="30732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fr-CH" sz="1800" dirty="0" smtClean="0"/>
              <a:t>VDI 3836 for </a:t>
            </a:r>
            <a:r>
              <a:rPr lang="fr-CH" sz="1800" dirty="0" err="1" smtClean="0"/>
              <a:t>screw</a:t>
            </a:r>
            <a:r>
              <a:rPr lang="fr-CH" sz="1800" dirty="0" smtClean="0"/>
              <a:t> </a:t>
            </a:r>
            <a:r>
              <a:rPr lang="fr-CH" sz="1800" dirty="0" err="1" smtClean="0"/>
              <a:t>compressor</a:t>
            </a:r>
            <a:endParaRPr lang="en-GB" sz="1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68" y="3674189"/>
            <a:ext cx="4814632" cy="273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260314" y="5039396"/>
            <a:ext cx="3632956" cy="30732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fr-CH" sz="1800" dirty="0" smtClean="0"/>
              <a:t>ISO 18816-3 for </a:t>
            </a:r>
            <a:r>
              <a:rPr lang="fr-CH" sz="1800" dirty="0" err="1" smtClean="0"/>
              <a:t>electrical</a:t>
            </a:r>
            <a:r>
              <a:rPr lang="fr-CH" sz="1800" dirty="0" smtClean="0"/>
              <a:t> </a:t>
            </a:r>
            <a:r>
              <a:rPr lang="fr-CH" sz="1800" dirty="0" err="1" smtClean="0"/>
              <a:t>motor</a:t>
            </a:r>
            <a:endParaRPr lang="en-GB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05" y="1012753"/>
            <a:ext cx="3524275" cy="2661436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5362990" y="673607"/>
            <a:ext cx="2564952" cy="307320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fr-CH" sz="1800" dirty="0" smtClean="0"/>
              <a:t>ISO 18816-7 for </a:t>
            </a:r>
            <a:r>
              <a:rPr lang="fr-CH" sz="1800" dirty="0" err="1" smtClean="0"/>
              <a:t>pump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06941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320"/>
            <a:ext cx="7924800" cy="802005"/>
          </a:xfrm>
        </p:spPr>
        <p:txBody>
          <a:bodyPr>
            <a:noAutofit/>
          </a:bodyPr>
          <a:lstStyle/>
          <a:p>
            <a:pPr algn="ctr"/>
            <a:r>
              <a:rPr lang="fr-CH" sz="3600" dirty="0" smtClean="0"/>
              <a:t>Vibration </a:t>
            </a:r>
            <a:r>
              <a:rPr lang="fr-CH" sz="3600" dirty="0" err="1" smtClean="0"/>
              <a:t>analysis</a:t>
            </a: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2800" dirty="0" smtClean="0"/>
              <a:t>AMS suite – </a:t>
            </a:r>
            <a:r>
              <a:rPr lang="fr-CH" sz="2800" dirty="0" err="1" smtClean="0"/>
              <a:t>Machinery</a:t>
            </a:r>
            <a:r>
              <a:rPr lang="fr-CH" sz="2800" dirty="0" smtClean="0"/>
              <a:t> </a:t>
            </a:r>
            <a:r>
              <a:rPr lang="fr-CH" sz="2800" dirty="0" err="1" smtClean="0"/>
              <a:t>Health</a:t>
            </a:r>
            <a:r>
              <a:rPr lang="fr-CH" sz="2800" dirty="0" smtClean="0"/>
              <a:t> Manager</a:t>
            </a:r>
            <a:endParaRPr lang="en-GB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0" y="1232942"/>
            <a:ext cx="7932636" cy="485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85" y="1661567"/>
            <a:ext cx="706144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63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80999" y="0"/>
            <a:ext cx="817391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fr-CH" sz="3200" dirty="0" err="1">
                <a:latin typeface="+mj-lt"/>
                <a:ea typeface="+mj-ea"/>
                <a:cs typeface="+mj-cs"/>
              </a:rPr>
              <a:t>Preventive</a:t>
            </a:r>
            <a:r>
              <a:rPr lang="fr-CH" sz="3200" dirty="0">
                <a:latin typeface="+mj-lt"/>
                <a:ea typeface="+mj-ea"/>
                <a:cs typeface="+mj-cs"/>
              </a:rPr>
              <a:t> </a:t>
            </a:r>
            <a:r>
              <a:rPr lang="fr-CH" sz="3200" dirty="0" smtClean="0">
                <a:latin typeface="+mj-lt"/>
                <a:ea typeface="+mj-ea"/>
                <a:cs typeface="+mj-cs"/>
              </a:rPr>
              <a:t>maintenance </a:t>
            </a:r>
            <a:r>
              <a:rPr lang="fr-CH" sz="2400" dirty="0" smtClean="0">
                <a:latin typeface="+mj-lt"/>
                <a:ea typeface="+mj-ea"/>
                <a:cs typeface="+mj-cs"/>
              </a:rPr>
              <a:t>(Cryo-</a:t>
            </a:r>
            <a:r>
              <a:rPr lang="fr-CH" sz="2400" dirty="0" err="1">
                <a:latin typeface="+mj-lt"/>
                <a:ea typeface="+mj-ea"/>
                <a:cs typeface="+mj-cs"/>
              </a:rPr>
              <a:t>O</a:t>
            </a:r>
            <a:r>
              <a:rPr lang="fr-CH" sz="2400" dirty="0" err="1" smtClean="0">
                <a:latin typeface="+mj-lt"/>
                <a:ea typeface="+mj-ea"/>
                <a:cs typeface="+mj-cs"/>
              </a:rPr>
              <a:t>ps</a:t>
            </a:r>
            <a:r>
              <a:rPr lang="fr-CH" sz="2400" dirty="0" smtClean="0">
                <a:latin typeface="+mj-lt"/>
                <a:ea typeface="+mj-ea"/>
                <a:cs typeface="+mj-cs"/>
              </a:rPr>
              <a:t> 2014)</a:t>
            </a:r>
            <a:endParaRPr lang="en-US" sz="3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069" name="Table 20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285642"/>
              </p:ext>
            </p:extLst>
          </p:nvPr>
        </p:nvGraphicFramePr>
        <p:xfrm>
          <a:off x="408802" y="1580147"/>
          <a:ext cx="4059154" cy="1912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9154"/>
                <a:gridCol w="1616239"/>
                <a:gridCol w="1453761"/>
              </a:tblGrid>
              <a:tr h="3919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  <a:latin typeface="Calibri" panose="020F0502020204030204" pitchFamily="34" charset="0"/>
                        </a:rPr>
                        <a:t>Screw compressors major overhauling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07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Manufacturer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Recommendation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CERN</a:t>
                      </a:r>
                      <a:b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preventive plan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err="1">
                          <a:effectLst/>
                          <a:latin typeface="Calibri" panose="020F0502020204030204" pitchFamily="34" charset="0"/>
                        </a:rPr>
                        <a:t>Aerzen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20'000 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40'000 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err="1">
                          <a:effectLst/>
                          <a:latin typeface="Calibri" panose="020F0502020204030204" pitchFamily="34" charset="0"/>
                        </a:rPr>
                        <a:t>Stal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40'000 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err="1">
                          <a:effectLst/>
                          <a:latin typeface="Calibri" panose="020F0502020204030204" pitchFamily="34" charset="0"/>
                        </a:rPr>
                        <a:t>Kaeser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40'000 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4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err="1">
                          <a:effectLst/>
                          <a:latin typeface="Calibri" panose="020F0502020204030204" pitchFamily="34" charset="0"/>
                        </a:rPr>
                        <a:t>Mycom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20'000 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4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Howden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4 years of operation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71" name="Table 20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69085"/>
              </p:ext>
            </p:extLst>
          </p:nvPr>
        </p:nvGraphicFramePr>
        <p:xfrm>
          <a:off x="4695205" y="1580147"/>
          <a:ext cx="4155406" cy="1648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6768"/>
                <a:gridCol w="623915"/>
                <a:gridCol w="863112"/>
                <a:gridCol w="1571611"/>
              </a:tblGrid>
              <a:tr h="503100">
                <a:tc gridSpan="4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GB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Motors </a:t>
                      </a:r>
                      <a:r>
                        <a:rPr lang="en-GB" sz="1600" b="1" u="none" strike="noStrike" dirty="0" smtClean="0">
                          <a:effectLst/>
                          <a:latin typeface="Calibri" panose="020F0502020204030204" pitchFamily="34" charset="0"/>
                        </a:rPr>
                        <a:t>major overhauling</a:t>
                      </a:r>
                      <a:endParaRPr kumimoji="0" lang="en-GB" sz="1600" b="1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406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Voltage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Power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CERN</a:t>
                      </a:r>
                      <a:b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preventive plan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0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Ball bearings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3.3 </a:t>
                      </a:r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kV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30'000 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05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Journal bearings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40'000 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05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Ball bearings</a:t>
                      </a:r>
                      <a:b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(oil pumps)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400 V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&gt; 10 kW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30'000 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≤ 10 </a:t>
                      </a:r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kW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Replacement (new)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6100" y="3332739"/>
            <a:ext cx="3497346" cy="19203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156738"/>
              </p:ext>
            </p:extLst>
          </p:nvPr>
        </p:nvGraphicFramePr>
        <p:xfrm>
          <a:off x="579208" y="3721767"/>
          <a:ext cx="3493294" cy="2481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4319"/>
                <a:gridCol w="1277122"/>
                <a:gridCol w="1241853"/>
              </a:tblGrid>
              <a:tr h="28716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dirty="0" smtClean="0">
                          <a:effectLst/>
                          <a:latin typeface="Calibri" panose="020F0502020204030204" pitchFamily="34" charset="0"/>
                        </a:rPr>
                        <a:t>Pumps major overhauling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3286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Manufacturer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Recommendation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CERN</a:t>
                      </a:r>
                      <a:b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preventive plan</a:t>
                      </a:r>
                      <a:endParaRPr lang="en-GB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5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IMO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16'000 </a:t>
                      </a:r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24'000 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5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err="1">
                          <a:effectLst/>
                          <a:latin typeface="Calibri" panose="020F0502020204030204" pitchFamily="34" charset="0"/>
                        </a:rPr>
                        <a:t>Stal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5'000 </a:t>
                      </a:r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24'000 h</a:t>
                      </a:r>
                      <a:endParaRPr lang="en-GB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5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err="1" smtClean="0">
                          <a:effectLst/>
                          <a:latin typeface="Calibri" panose="020F0502020204030204" pitchFamily="34" charset="0"/>
                        </a:rPr>
                        <a:t>Desmi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8'000 </a:t>
                      </a:r>
                      <a:r>
                        <a:rPr lang="en-GB" sz="1200" b="1" u="none" strike="noStrike" dirty="0"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8'000 h</a:t>
                      </a:r>
                      <a:endParaRPr lang="en-GB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15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err="1" smtClean="0">
                          <a:effectLst/>
                          <a:latin typeface="Calibri" panose="020F0502020204030204" pitchFamily="34" charset="0"/>
                        </a:rPr>
                        <a:t>Kral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40'000 h</a:t>
                      </a:r>
                      <a:endParaRPr lang="en-GB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40'000 h</a:t>
                      </a:r>
                      <a:endParaRPr lang="en-GB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err="1" smtClean="0">
                          <a:effectLst/>
                          <a:latin typeface="Calibri" panose="020F0502020204030204" pitchFamily="34" charset="0"/>
                        </a:rPr>
                        <a:t>Mayekawa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40'000 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40'000 h</a:t>
                      </a:r>
                      <a:endParaRPr lang="en-GB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err="1" smtClean="0">
                          <a:effectLst/>
                          <a:latin typeface="Calibri" panose="020F0502020204030204" pitchFamily="34" charset="0"/>
                        </a:rPr>
                        <a:t>Allweiller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16'000 h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40'000 h</a:t>
                      </a:r>
                      <a:endParaRPr lang="en-GB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u="none" strike="noStrike" dirty="0" err="1" smtClean="0">
                          <a:effectLst/>
                          <a:latin typeface="Calibri" panose="020F0502020204030204" pitchFamily="34" charset="0"/>
                        </a:rPr>
                        <a:t>Leybold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20'000 h</a:t>
                      </a:r>
                      <a:endParaRPr lang="en-GB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u="none" strike="noStrike" dirty="0" smtClean="0">
                          <a:effectLst/>
                          <a:latin typeface="Calibri" panose="020F0502020204030204" pitchFamily="34" charset="0"/>
                        </a:rPr>
                        <a:t>40'000 h</a:t>
                      </a:r>
                      <a:endParaRPr lang="en-GB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0255" y="705044"/>
            <a:ext cx="8422377" cy="646331"/>
          </a:xfrm>
          <a:prstGeom prst="rect">
            <a:avLst/>
          </a:prstGeom>
          <a:noFill/>
          <a:ln w="19050">
            <a:solidFill>
              <a:srgbClr val="007DEE"/>
            </a:solidFill>
          </a:ln>
        </p:spPr>
        <p:txBody>
          <a:bodyPr wrap="square" rtlCol="0">
            <a:spAutoFit/>
          </a:bodyPr>
          <a:lstStyle/>
          <a:p>
            <a:r>
              <a:rPr lang="fr-CH" dirty="0" smtClean="0"/>
              <a:t>Major </a:t>
            </a:r>
            <a:r>
              <a:rPr lang="fr-CH" dirty="0" err="1" smtClean="0"/>
              <a:t>overhauling</a:t>
            </a:r>
            <a:r>
              <a:rPr lang="fr-CH" dirty="0" smtClean="0"/>
              <a:t> </a:t>
            </a:r>
            <a:r>
              <a:rPr lang="fr-CH" dirty="0" err="1" smtClean="0"/>
              <a:t>periods</a:t>
            </a:r>
            <a:r>
              <a:rPr lang="fr-CH" dirty="0" smtClean="0"/>
              <a:t> have been </a:t>
            </a:r>
            <a:r>
              <a:rPr lang="fr-CH" dirty="0" err="1" smtClean="0"/>
              <a:t>revised</a:t>
            </a:r>
            <a:r>
              <a:rPr lang="fr-CH" dirty="0" smtClean="0"/>
              <a:t> </a:t>
            </a:r>
            <a:r>
              <a:rPr lang="fr-CH" dirty="0" err="1" smtClean="0"/>
              <a:t>according</a:t>
            </a:r>
            <a:r>
              <a:rPr lang="fr-CH" dirty="0" smtClean="0"/>
              <a:t> to </a:t>
            </a:r>
            <a:r>
              <a:rPr lang="fr-CH" dirty="0" err="1" smtClean="0"/>
              <a:t>criticality</a:t>
            </a:r>
            <a:r>
              <a:rPr lang="fr-CH" dirty="0" smtClean="0"/>
              <a:t> </a:t>
            </a:r>
            <a:r>
              <a:rPr lang="fr-CH" dirty="0" err="1" smtClean="0"/>
              <a:t>criteria</a:t>
            </a:r>
            <a:r>
              <a:rPr lang="fr-CH" dirty="0" smtClean="0"/>
              <a:t> </a:t>
            </a:r>
            <a:r>
              <a:rPr lang="fr-CH" dirty="0" err="1" smtClean="0"/>
              <a:t>wrt</a:t>
            </a:r>
            <a:r>
              <a:rPr lang="fr-CH" dirty="0" smtClean="0"/>
              <a:t> </a:t>
            </a:r>
            <a:r>
              <a:rPr lang="fr-CH" dirty="0" err="1" smtClean="0"/>
              <a:t>process</a:t>
            </a:r>
            <a:r>
              <a:rPr lang="fr-CH" dirty="0" smtClean="0"/>
              <a:t>, </a:t>
            </a:r>
            <a:r>
              <a:rPr lang="fr-CH" dirty="0" err="1" smtClean="0"/>
              <a:t>redundancy</a:t>
            </a:r>
            <a:r>
              <a:rPr lang="fr-CH" dirty="0" smtClean="0"/>
              <a:t>, </a:t>
            </a:r>
            <a:r>
              <a:rPr lang="fr-CH" dirty="0" err="1" smtClean="0"/>
              <a:t>cost</a:t>
            </a:r>
            <a:r>
              <a:rPr lang="fr-CH" dirty="0" smtClean="0"/>
              <a:t>, </a:t>
            </a:r>
            <a:r>
              <a:rPr lang="fr-CH" dirty="0" err="1" smtClean="0"/>
              <a:t>available</a:t>
            </a:r>
            <a:r>
              <a:rPr lang="fr-CH" dirty="0" smtClean="0"/>
              <a:t> </a:t>
            </a:r>
            <a:r>
              <a:rPr lang="fr-CH" dirty="0" err="1" smtClean="0"/>
              <a:t>spare</a:t>
            </a:r>
            <a:r>
              <a:rPr lang="fr-CH" dirty="0" smtClean="0"/>
              <a:t>, and </a:t>
            </a:r>
            <a:r>
              <a:rPr lang="fr-CH" dirty="0" err="1" smtClean="0"/>
              <a:t>predictive</a:t>
            </a:r>
            <a:r>
              <a:rPr lang="fr-CH" dirty="0" smtClean="0"/>
              <a:t> maintenance plan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548" y="4543719"/>
            <a:ext cx="1246364" cy="16599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27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276" y="316004"/>
            <a:ext cx="7647709" cy="56857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0024" y="23617"/>
            <a:ext cx="873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CH" sz="3600" dirty="0" smtClean="0"/>
              <a:t>Vibrations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507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05509" y="0"/>
            <a:ext cx="89593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CH" sz="3600" dirty="0" smtClean="0">
                <a:latin typeface="+mj-lt"/>
                <a:ea typeface="+mj-ea"/>
                <a:cs typeface="+mj-cs"/>
              </a:rPr>
              <a:t>Set up of vibration </a:t>
            </a:r>
            <a:r>
              <a:rPr lang="fr-CH" sz="3600" dirty="0" err="1" smtClean="0">
                <a:latin typeface="+mj-lt"/>
                <a:ea typeface="+mj-ea"/>
                <a:cs typeface="+mj-cs"/>
              </a:rPr>
              <a:t>measurements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85720" y="762000"/>
            <a:ext cx="8477018" cy="544764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sz="2400" dirty="0" smtClean="0">
                <a:latin typeface="Calibri" panose="020F0502020204030204" pitchFamily="34" charset="0"/>
              </a:rPr>
              <a:t>Database setup, for every system :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Inventory of all characteristics to configure the </a:t>
            </a:r>
            <a:r>
              <a:rPr lang="en-GB" sz="2400" dirty="0">
                <a:latin typeface="Calibri" panose="020F0502020204030204" pitchFamily="34" charset="0"/>
              </a:rPr>
              <a:t>condition monitoring </a:t>
            </a:r>
            <a:r>
              <a:rPr lang="en-GB" sz="2400" dirty="0" smtClean="0">
                <a:latin typeface="Calibri" panose="020F0502020204030204" pitchFamily="34" charset="0"/>
              </a:rPr>
              <a:t>software </a:t>
            </a:r>
            <a:r>
              <a:rPr lang="en-US" sz="2400" dirty="0" smtClean="0">
                <a:latin typeface="Calibri" panose="020F0502020204030204" pitchFamily="34" charset="0"/>
              </a:rPr>
              <a:t>and its database (kinematic chain, geometry, bearing data, …)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</a:rPr>
              <a:t>Monitoring program : selection of all </a:t>
            </a:r>
            <a:r>
              <a:rPr lang="en-GB" sz="2400" dirty="0">
                <a:latin typeface="Calibri" panose="020F0502020204030204" pitchFamily="34" charset="0"/>
              </a:rPr>
              <a:t>the </a:t>
            </a:r>
            <a:r>
              <a:rPr lang="en-GB" sz="2400" dirty="0" smtClean="0">
                <a:latin typeface="Calibri" panose="020F0502020204030204" pitchFamily="34" charset="0"/>
              </a:rPr>
              <a:t>measurement </a:t>
            </a:r>
            <a:r>
              <a:rPr lang="en-GB" sz="2400" dirty="0">
                <a:latin typeface="Calibri" panose="020F0502020204030204" pitchFamily="34" charset="0"/>
              </a:rPr>
              <a:t>points and </a:t>
            </a:r>
            <a:r>
              <a:rPr lang="en-GB" sz="2400" dirty="0" smtClean="0">
                <a:latin typeface="Calibri" panose="020F0502020204030204" pitchFamily="34" charset="0"/>
              </a:rPr>
              <a:t>their characteristics (freq. ranges, resolution, …)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Define and configure routes in the PDC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Equip each systems with fixed coded</a:t>
            </a:r>
            <a:br>
              <a:rPr lang="en-US" sz="2400" dirty="0" smtClean="0">
                <a:latin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</a:rPr>
              <a:t>pins to avoid measurement errors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Define the alarm thresholds for the various</a:t>
            </a:r>
            <a:br>
              <a:rPr lang="en-US" sz="2400" dirty="0" smtClean="0">
                <a:latin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</a:rPr>
              <a:t>faults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Define the measurement intervals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95" y="3583987"/>
            <a:ext cx="2835274" cy="21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04186" y="585536"/>
            <a:ext cx="4167625" cy="3860147"/>
            <a:chOff x="3316942" y="456000"/>
            <a:chExt cx="5568696" cy="5314053"/>
          </a:xfrm>
        </p:grpSpPr>
        <p:grpSp>
          <p:nvGrpSpPr>
            <p:cNvPr id="14" name="Group 13"/>
            <p:cNvGrpSpPr/>
            <p:nvPr/>
          </p:nvGrpSpPr>
          <p:grpSpPr>
            <a:xfrm>
              <a:off x="3316942" y="456000"/>
              <a:ext cx="5568696" cy="5314053"/>
              <a:chOff x="113291" y="857520"/>
              <a:chExt cx="6545978" cy="6000480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3291" y="857520"/>
                <a:ext cx="6545978" cy="6000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Oval 28"/>
              <p:cNvSpPr>
                <a:spLocks noChangeArrowheads="1"/>
              </p:cNvSpPr>
              <p:nvPr/>
            </p:nvSpPr>
            <p:spPr bwMode="auto">
              <a:xfrm>
                <a:off x="2205649" y="6312909"/>
                <a:ext cx="144463" cy="14287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8" name="Oval 62"/>
              <p:cNvSpPr>
                <a:spLocks noChangeArrowheads="1"/>
              </p:cNvSpPr>
              <p:nvPr/>
            </p:nvSpPr>
            <p:spPr bwMode="auto">
              <a:xfrm>
                <a:off x="2051720" y="6153212"/>
                <a:ext cx="144463" cy="1428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19" name="Oval 62"/>
              <p:cNvSpPr>
                <a:spLocks noChangeArrowheads="1"/>
              </p:cNvSpPr>
              <p:nvPr/>
            </p:nvSpPr>
            <p:spPr bwMode="auto">
              <a:xfrm>
                <a:off x="3467691" y="5299402"/>
                <a:ext cx="144463" cy="142875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0" name="Oval 62"/>
              <p:cNvSpPr>
                <a:spLocks noChangeArrowheads="1"/>
              </p:cNvSpPr>
              <p:nvPr/>
            </p:nvSpPr>
            <p:spPr bwMode="auto">
              <a:xfrm>
                <a:off x="2381314" y="6314064"/>
                <a:ext cx="144463" cy="142875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21" name="Oval 62"/>
              <p:cNvSpPr>
                <a:spLocks noChangeArrowheads="1"/>
              </p:cNvSpPr>
              <p:nvPr/>
            </p:nvSpPr>
            <p:spPr bwMode="auto">
              <a:xfrm>
                <a:off x="3478025" y="4581128"/>
                <a:ext cx="144463" cy="142875"/>
              </a:xfrm>
              <a:prstGeom prst="ellipse">
                <a:avLst/>
              </a:prstGeom>
              <a:solidFill>
                <a:srgbClr val="E8F4A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 rot="19013892">
              <a:off x="7247029" y="5077829"/>
              <a:ext cx="14942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Geneva’s airport</a:t>
              </a:r>
              <a:endParaRPr lang="fr-FR" sz="1400" dirty="0"/>
            </a:p>
          </p:txBody>
        </p:sp>
      </p:grpSp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948" y="36094"/>
            <a:ext cx="7056437" cy="56287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CERN accelerator complex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4"/>
          <a:srcRect t="6114"/>
          <a:stretch>
            <a:fillRect/>
          </a:stretch>
        </p:blipFill>
        <p:spPr bwMode="auto">
          <a:xfrm>
            <a:off x="304800" y="796925"/>
            <a:ext cx="4556471" cy="353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61920"/>
              </p:ext>
            </p:extLst>
          </p:nvPr>
        </p:nvGraphicFramePr>
        <p:xfrm>
          <a:off x="461127" y="4407844"/>
          <a:ext cx="4062747" cy="1828800"/>
        </p:xfrm>
        <a:graphic>
          <a:graphicData uri="http://schemas.openxmlformats.org/drawingml/2006/table">
            <a:tbl>
              <a:tblPr/>
              <a:tblGrid>
                <a:gridCol w="1354249"/>
                <a:gridCol w="1354249"/>
                <a:gridCol w="1354249"/>
              </a:tblGrid>
              <a:tr h="4425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T level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Installed capacity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# of plants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B9"/>
                    </a:solidFill>
                  </a:tcPr>
                </a:tc>
              </a:tr>
              <a:tr h="260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80 K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5.2 MW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</a:tr>
              <a:tr h="260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4.5 K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164 kW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24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</a:tr>
              <a:tr h="260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20 K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60 W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</a:tr>
              <a:tr h="260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1.8 K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19.7 kW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</a:tr>
              <a:tr h="260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300 mK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350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mW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4976375" y="4445081"/>
            <a:ext cx="2001993" cy="1754326"/>
            <a:chOff x="7206376" y="1052736"/>
            <a:chExt cx="2001993" cy="1754326"/>
          </a:xfrm>
        </p:grpSpPr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7208477" y="1261438"/>
              <a:ext cx="150218" cy="1466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7208477" y="1656718"/>
              <a:ext cx="150218" cy="14666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7208477" y="2087942"/>
              <a:ext cx="150218" cy="14666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auto">
            <a:xfrm>
              <a:off x="7356580" y="1052736"/>
              <a:ext cx="1851789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r>
                <a:rPr lang="en-GB" sz="1800" dirty="0">
                  <a:solidFill>
                    <a:srgbClr val="0000FF"/>
                  </a:solidFill>
                </a:rPr>
                <a:t>LHC accelerator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GB" sz="1800" dirty="0" smtClean="0">
                  <a:solidFill>
                    <a:srgbClr val="0000FF"/>
                  </a:solidFill>
                </a:rPr>
                <a:t>LHC </a:t>
              </a:r>
              <a:r>
                <a:rPr lang="en-GB" sz="1800" dirty="0">
                  <a:solidFill>
                    <a:srgbClr val="0000FF"/>
                  </a:solidFill>
                </a:rPr>
                <a:t>detectors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GB" sz="1800" dirty="0" smtClean="0">
                  <a:solidFill>
                    <a:srgbClr val="0000FF"/>
                  </a:solidFill>
                </a:rPr>
                <a:t>Other detectors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fr-CH" sz="1800" dirty="0" err="1" smtClean="0">
                  <a:solidFill>
                    <a:srgbClr val="0000FF"/>
                  </a:solidFill>
                </a:rPr>
                <a:t>Other</a:t>
              </a:r>
              <a:r>
                <a:rPr lang="fr-CH" sz="1800" dirty="0" smtClean="0">
                  <a:solidFill>
                    <a:srgbClr val="0000FF"/>
                  </a:solidFill>
                </a:rPr>
                <a:t> </a:t>
              </a:r>
              <a:r>
                <a:rPr lang="fr-CH" sz="1800" dirty="0" err="1" smtClean="0">
                  <a:solidFill>
                    <a:srgbClr val="0000FF"/>
                  </a:solidFill>
                </a:rPr>
                <a:t>acceler</a:t>
              </a:r>
              <a:r>
                <a:rPr lang="fr-CH" sz="1800" dirty="0" smtClean="0">
                  <a:solidFill>
                    <a:srgbClr val="0000FF"/>
                  </a:solidFill>
                </a:rPr>
                <a:t>.</a:t>
              </a:r>
              <a:endParaRPr lang="en-GB" sz="1800" dirty="0">
                <a:solidFill>
                  <a:srgbClr val="0000FF"/>
                </a:solidFill>
              </a:endParaRPr>
            </a:p>
          </p:txBody>
        </p:sp>
        <p:sp>
          <p:nvSpPr>
            <p:cNvPr id="30" name="Oval 62"/>
            <p:cNvSpPr>
              <a:spLocks noChangeArrowheads="1"/>
            </p:cNvSpPr>
            <p:nvPr/>
          </p:nvSpPr>
          <p:spPr bwMode="auto">
            <a:xfrm>
              <a:off x="7206376" y="2502528"/>
              <a:ext cx="150204" cy="14668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26471" y="4039279"/>
            <a:ext cx="2085811" cy="1754326"/>
            <a:chOff x="7206827" y="2275036"/>
            <a:chExt cx="2085811" cy="1754326"/>
          </a:xfrm>
        </p:grpSpPr>
        <p:sp>
          <p:nvSpPr>
            <p:cNvPr id="35" name="Oval 29"/>
            <p:cNvSpPr>
              <a:spLocks noChangeArrowheads="1"/>
            </p:cNvSpPr>
            <p:nvPr/>
          </p:nvSpPr>
          <p:spPr bwMode="auto">
            <a:xfrm>
              <a:off x="7208477" y="2907998"/>
              <a:ext cx="150218" cy="14666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36" name="Oval 30"/>
            <p:cNvSpPr>
              <a:spLocks noChangeArrowheads="1"/>
            </p:cNvSpPr>
            <p:nvPr/>
          </p:nvSpPr>
          <p:spPr bwMode="auto">
            <a:xfrm>
              <a:off x="7208477" y="3320932"/>
              <a:ext cx="150218" cy="14666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  <p:sp>
          <p:nvSpPr>
            <p:cNvPr id="37" name="Text Box 31"/>
            <p:cNvSpPr txBox="1">
              <a:spLocks noChangeArrowheads="1"/>
            </p:cNvSpPr>
            <p:nvPr/>
          </p:nvSpPr>
          <p:spPr bwMode="auto">
            <a:xfrm>
              <a:off x="7453673" y="2275036"/>
              <a:ext cx="1838965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50000"/>
                </a:lnSpc>
              </a:pPr>
              <a:endParaRPr lang="en-GB" sz="1800" dirty="0">
                <a:solidFill>
                  <a:srgbClr val="0000FF"/>
                </a:solidFill>
              </a:endParaRPr>
            </a:p>
            <a:p>
              <a:pPr eaLnBrk="0" hangingPunct="0">
                <a:lnSpc>
                  <a:spcPct val="150000"/>
                </a:lnSpc>
              </a:pPr>
              <a:r>
                <a:rPr lang="en-GB" sz="1800" dirty="0" smtClean="0">
                  <a:solidFill>
                    <a:srgbClr val="0000FF"/>
                  </a:solidFill>
                </a:rPr>
                <a:t>Test </a:t>
              </a:r>
              <a:r>
                <a:rPr lang="en-GB" sz="1800" dirty="0">
                  <a:solidFill>
                    <a:srgbClr val="0000FF"/>
                  </a:solidFill>
                </a:rPr>
                <a:t>areas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GB" sz="1800" dirty="0" smtClean="0">
                  <a:solidFill>
                    <a:srgbClr val="0000FF"/>
                  </a:solidFill>
                </a:rPr>
                <a:t>Central </a:t>
              </a:r>
              <a:r>
                <a:rPr lang="en-GB" sz="1800" dirty="0">
                  <a:solidFill>
                    <a:srgbClr val="0000FF"/>
                  </a:solidFill>
                </a:rPr>
                <a:t>services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GB" sz="1800" dirty="0" smtClean="0">
                  <a:solidFill>
                    <a:srgbClr val="0000FF"/>
                  </a:solidFill>
                </a:rPr>
                <a:t>Standby</a:t>
              </a:r>
              <a:endParaRPr lang="en-GB" sz="1800" dirty="0">
                <a:solidFill>
                  <a:srgbClr val="0000FF"/>
                </a:solidFill>
              </a:endParaRPr>
            </a:p>
          </p:txBody>
        </p:sp>
        <p:sp>
          <p:nvSpPr>
            <p:cNvPr id="38" name="Oval 47"/>
            <p:cNvSpPr>
              <a:spLocks noChangeArrowheads="1"/>
            </p:cNvSpPr>
            <p:nvPr/>
          </p:nvSpPr>
          <p:spPr bwMode="auto">
            <a:xfrm>
              <a:off x="7206827" y="3719291"/>
              <a:ext cx="150217" cy="14666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/>
            </a:p>
          </p:txBody>
        </p:sp>
      </p:grpSp>
      <p:sp>
        <p:nvSpPr>
          <p:cNvPr id="40" name="Rectangle 39"/>
          <p:cNvSpPr/>
          <p:nvPr/>
        </p:nvSpPr>
        <p:spPr bwMode="auto">
          <a:xfrm>
            <a:off x="4861271" y="4551850"/>
            <a:ext cx="2117097" cy="164755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1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75" y="614745"/>
            <a:ext cx="7628021" cy="4983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1838"/>
          </a:xfrm>
        </p:spPr>
        <p:txBody>
          <a:bodyPr>
            <a:normAutofit fontScale="90000"/>
          </a:bodyPr>
          <a:lstStyle/>
          <a:p>
            <a:pPr lvl="0"/>
            <a:r>
              <a:rPr lang="en-GB" sz="4000" dirty="0"/>
              <a:t>Inventory of cryogenic installations at CERN (34)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69044" y="4974297"/>
            <a:ext cx="4130098" cy="5187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225" y="5598651"/>
            <a:ext cx="7788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fr-CH" dirty="0" smtClean="0">
                <a:solidFill>
                  <a:srgbClr val="FF0000"/>
                </a:solidFill>
                <a:latin typeface="Calibri" panose="020F0502020204030204" pitchFamily="34" charset="0"/>
              </a:rPr>
              <a:t>23 </a:t>
            </a:r>
            <a:r>
              <a:rPr lang="fr-CH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cryogenic</a:t>
            </a:r>
            <a:r>
              <a:rPr lang="fr-CH" dirty="0" smtClean="0">
                <a:solidFill>
                  <a:srgbClr val="FF0000"/>
                </a:solidFill>
                <a:latin typeface="Calibri" panose="020F0502020204030204" pitchFamily="34" charset="0"/>
              </a:rPr>
              <a:t> installations are part of the </a:t>
            </a:r>
            <a:r>
              <a:rPr lang="fr-CH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core</a:t>
            </a:r>
            <a:r>
              <a:rPr lang="fr-CH" dirty="0" smtClean="0">
                <a:solidFill>
                  <a:srgbClr val="FF0000"/>
                </a:solidFill>
                <a:latin typeface="Calibri" panose="020F0502020204030204" pitchFamily="34" charset="0"/>
              </a:rPr>
              <a:t> infrastructure </a:t>
            </a:r>
            <a:r>
              <a:rPr lang="fr-CH" dirty="0">
                <a:solidFill>
                  <a:srgbClr val="FF0000"/>
                </a:solidFill>
                <a:latin typeface="Calibri" panose="020F0502020204030204" pitchFamily="34" charset="0"/>
              </a:rPr>
              <a:t>running 24/7/365 for </a:t>
            </a:r>
            <a:r>
              <a:rPr lang="fr-CH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 CERN </a:t>
            </a:r>
            <a:r>
              <a:rPr lang="fr-CH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physics</a:t>
            </a:r>
            <a:r>
              <a:rPr lang="fr-CH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fr-CH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reasearch</a:t>
            </a:r>
            <a:r>
              <a:rPr lang="fr-CH" dirty="0" smtClean="0">
                <a:solidFill>
                  <a:srgbClr val="FF0000"/>
                </a:solidFill>
                <a:latin typeface="Calibri" panose="020F0502020204030204" pitchFamily="34" charset="0"/>
              </a:rPr>
              <a:t> program </a:t>
            </a:r>
            <a:r>
              <a:rPr lang="fr-CH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where</a:t>
            </a:r>
            <a:r>
              <a:rPr lang="fr-CH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fr-CH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availability</a:t>
            </a:r>
            <a:r>
              <a:rPr lang="fr-CH" dirty="0" smtClean="0">
                <a:solidFill>
                  <a:srgbClr val="FF0000"/>
                </a:solidFill>
                <a:latin typeface="Calibri" panose="020F0502020204030204" pitchFamily="34" charset="0"/>
              </a:rPr>
              <a:t> &amp; </a:t>
            </a:r>
            <a:r>
              <a:rPr lang="fr-CH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reliability</a:t>
            </a:r>
            <a:r>
              <a:rPr lang="fr-CH" dirty="0" smtClean="0">
                <a:solidFill>
                  <a:srgbClr val="FF0000"/>
                </a:solidFill>
                <a:latin typeface="Calibri" panose="020F0502020204030204" pitchFamily="34" charset="0"/>
              </a:rPr>
              <a:t> are essential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7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838200" y="0"/>
            <a:ext cx="7467600" cy="518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CH" sz="32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INTRODUCTION</a:t>
            </a:r>
            <a:endParaRPr lang="en-US" sz="3200" dirty="0" smtClean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21750" y="471126"/>
            <a:ext cx="8610600" cy="409342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In case of breakdown of rotating machinery severe downtime can be induced : couple of days for the exchange of a motor / compressor / turbine / …</a:t>
            </a:r>
            <a:br>
              <a:rPr lang="en-US" sz="2000" dirty="0" smtClean="0">
                <a:latin typeface="Calibri" panose="020F0502020204030204" pitchFamily="34" charset="0"/>
              </a:rPr>
            </a:br>
            <a:endParaRPr lang="en-US" sz="2000" dirty="0" smtClean="0">
              <a:latin typeface="Calibri" panose="020F0502020204030204" pitchFamily="34" charset="0"/>
            </a:endParaRPr>
          </a:p>
          <a:p>
            <a:pPr marL="0" lvl="1"/>
            <a:r>
              <a:rPr lang="en-US" sz="2000" dirty="0" smtClean="0">
                <a:latin typeface="Calibri" panose="020F0502020204030204" pitchFamily="34" charset="0"/>
              </a:rPr>
              <a:t>-&gt; Strategy is needed to ensure availability and reliability of rotating machinery  :</a:t>
            </a:r>
          </a:p>
          <a:p>
            <a:pPr marL="0" lvl="1"/>
            <a:endParaRPr lang="en-US" sz="2000" dirty="0" smtClean="0">
              <a:latin typeface="Calibri" panose="020F0502020204030204" pitchFamily="34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Redundant equipment, cold and hot spares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Preventive </a:t>
            </a:r>
            <a:r>
              <a:rPr lang="en-US" sz="2000" dirty="0">
                <a:latin typeface="Calibri" panose="020F0502020204030204" pitchFamily="34" charset="0"/>
              </a:rPr>
              <a:t>maintenance </a:t>
            </a:r>
            <a:r>
              <a:rPr lang="en-US" sz="2000" dirty="0" smtClean="0">
                <a:latin typeface="Calibri" panose="020F0502020204030204" pitchFamily="34" charset="0"/>
              </a:rPr>
              <a:t>: exchange or revision of components based on integrated running hours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2000" i="1" dirty="0" smtClean="0">
              <a:latin typeface="Calibri" panose="020F0502020204030204" pitchFamily="34" charset="0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" panose="020F0502020204030204" pitchFamily="34" charset="0"/>
              </a:rPr>
              <a:t>Predictive maintenance : </a:t>
            </a:r>
            <a:r>
              <a:rPr lang="en-GB" sz="2000" i="1" dirty="0">
                <a:latin typeface="Calibri" panose="020F0502020204030204" pitchFamily="34" charset="0"/>
              </a:rPr>
              <a:t>anticipate issues and possible </a:t>
            </a:r>
            <a:r>
              <a:rPr lang="en-GB" sz="2000" i="1" dirty="0" smtClean="0">
                <a:latin typeface="Calibri" panose="020F0502020204030204" pitchFamily="34" charset="0"/>
              </a:rPr>
              <a:t>interventions to correct problems</a:t>
            </a:r>
            <a:endParaRPr lang="en-US" sz="2000" i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4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838200" y="0"/>
            <a:ext cx="7467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CH" sz="32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</a:rPr>
              <a:t>INTRODUCTION</a:t>
            </a:r>
            <a:endParaRPr lang="en-US" sz="3200" dirty="0" smtClean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31177" y="612531"/>
            <a:ext cx="8206154" cy="347787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 marL="0" lvl="1"/>
            <a:r>
              <a:rPr lang="en-US" sz="2000" dirty="0" smtClean="0">
                <a:latin typeface="Calibri" panose="020F0502020204030204" pitchFamily="34" charset="0"/>
              </a:rPr>
              <a:t>Inventory of rotating machinery and main critical components in cryogenic plants :</a:t>
            </a:r>
          </a:p>
          <a:p>
            <a:pPr marL="0" lvl="1"/>
            <a:endParaRPr lang="en-US" sz="2000" dirty="0" smtClean="0">
              <a:latin typeface="Calibri" panose="020F0502020204030204" pitchFamily="34" charset="0"/>
            </a:endParaRPr>
          </a:p>
          <a:p>
            <a:pPr marL="0" lvl="1"/>
            <a:r>
              <a:rPr lang="en-US" sz="2000" dirty="0" smtClean="0">
                <a:latin typeface="Calibri" panose="020F0502020204030204" pitchFamily="34" charset="0"/>
              </a:rPr>
              <a:t>At cryogenic temperature :</a:t>
            </a:r>
            <a:endParaRPr lang="en-US" sz="2000" dirty="0">
              <a:latin typeface="Calibri" panose="020F0502020204030204" pitchFamily="34" charset="0"/>
            </a:endParaRPr>
          </a:p>
          <a:p>
            <a:pPr marL="800100" lvl="2" indent="-342900">
              <a:buFontTx/>
              <a:buChar char="-"/>
            </a:pPr>
            <a:r>
              <a:rPr lang="en-US" sz="2000" dirty="0" smtClean="0">
                <a:latin typeface="Calibri" panose="020F0502020204030204" pitchFamily="34" charset="0"/>
              </a:rPr>
              <a:t>Turbines in refrigerators</a:t>
            </a:r>
          </a:p>
          <a:p>
            <a:pPr marL="800100" lvl="2" indent="-342900">
              <a:buFontTx/>
              <a:buChar char="-"/>
            </a:pPr>
            <a:r>
              <a:rPr lang="en-US" sz="2000" dirty="0" smtClean="0">
                <a:latin typeface="Calibri" panose="020F0502020204030204" pitchFamily="34" charset="0"/>
              </a:rPr>
              <a:t>Cold compressors / Pumps </a:t>
            </a:r>
            <a:endParaRPr lang="en-US" sz="2000" dirty="0">
              <a:latin typeface="Calibri" panose="020F0502020204030204" pitchFamily="34" charset="0"/>
            </a:endParaRPr>
          </a:p>
          <a:p>
            <a:pPr marL="342900" lvl="1" indent="-342900">
              <a:buFontTx/>
              <a:buChar char="-"/>
            </a:pPr>
            <a:endParaRPr lang="en-US" sz="2000" dirty="0">
              <a:latin typeface="Calibri" panose="020F0502020204030204" pitchFamily="34" charset="0"/>
            </a:endParaRPr>
          </a:p>
          <a:p>
            <a:pPr marL="0" lvl="1"/>
            <a:r>
              <a:rPr lang="en-US" sz="2000" dirty="0">
                <a:latin typeface="Calibri" panose="020F0502020204030204" pitchFamily="34" charset="0"/>
              </a:rPr>
              <a:t>At </a:t>
            </a:r>
            <a:r>
              <a:rPr lang="en-US" sz="2000" dirty="0" smtClean="0">
                <a:latin typeface="Calibri" panose="020F0502020204030204" pitchFamily="34" charset="0"/>
              </a:rPr>
              <a:t>room temperature </a:t>
            </a:r>
            <a:r>
              <a:rPr lang="en-US" sz="2000" dirty="0">
                <a:latin typeface="Calibri" panose="020F0502020204030204" pitchFamily="34" charset="0"/>
              </a:rPr>
              <a:t>:</a:t>
            </a:r>
          </a:p>
          <a:p>
            <a:pPr marL="800100" lvl="2" indent="-342900">
              <a:buFontTx/>
              <a:buChar char="-"/>
            </a:pPr>
            <a:r>
              <a:rPr lang="en-US" sz="2000" dirty="0" smtClean="0">
                <a:latin typeface="Calibri" panose="020F0502020204030204" pitchFamily="34" charset="0"/>
              </a:rPr>
              <a:t>Motor-compressor systems (screw and piston type)</a:t>
            </a:r>
          </a:p>
          <a:p>
            <a:pPr marL="800100" lvl="2" indent="-342900">
              <a:buFontTx/>
              <a:buChar char="-"/>
            </a:pPr>
            <a:r>
              <a:rPr lang="en-US" sz="2000" dirty="0" smtClean="0">
                <a:latin typeface="Calibri" panose="020F0502020204030204" pitchFamily="34" charset="0"/>
              </a:rPr>
              <a:t>Motor-pump systems (oil or vacuum)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36476" y="1374531"/>
            <a:ext cx="4232031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u="sng" dirty="0" smtClean="0">
                <a:solidFill>
                  <a:srgbClr val="800080"/>
                </a:solidFill>
                <a:latin typeface="Calibri" panose="020F0502020204030204" pitchFamily="34" charset="0"/>
              </a:rPr>
              <a:t>CERN, </a:t>
            </a:r>
            <a:r>
              <a:rPr lang="en-US" altLang="en-US" sz="2000" b="1" u="sng" dirty="0" err="1" smtClean="0">
                <a:solidFill>
                  <a:srgbClr val="800080"/>
                </a:solidFill>
                <a:latin typeface="Calibri" panose="020F0502020204030204" pitchFamily="34" charset="0"/>
              </a:rPr>
              <a:t>Cryo</a:t>
            </a:r>
            <a:r>
              <a:rPr lang="en-US" altLang="en-US" sz="2000" b="1" u="sng" dirty="0" smtClean="0">
                <a:solidFill>
                  <a:srgbClr val="800080"/>
                </a:solidFill>
                <a:latin typeface="Calibri" panose="020F0502020204030204" pitchFamily="34" charset="0"/>
              </a:rPr>
              <a:t>-Ops 2014</a:t>
            </a:r>
            <a:endParaRPr lang="en-US" altLang="en-US" sz="2000" dirty="0" smtClean="0">
              <a:solidFill>
                <a:srgbClr val="800080"/>
              </a:solidFill>
              <a:latin typeface="Calibri" panose="020F0502020204030204" pitchFamily="34" charset="0"/>
            </a:endParaRPr>
          </a:p>
          <a:p>
            <a:endParaRPr lang="en-US" altLang="en-US" sz="700" dirty="0" smtClean="0">
              <a:solidFill>
                <a:srgbClr val="800080"/>
              </a:solidFill>
              <a:latin typeface="Calibri" panose="020F0502020204030204" pitchFamily="34" charset="0"/>
            </a:endParaRPr>
          </a:p>
          <a:p>
            <a:r>
              <a:rPr lang="en-US" altLang="en-US" sz="2000" dirty="0" smtClean="0">
                <a:solidFill>
                  <a:srgbClr val="800080"/>
                </a:solidFill>
                <a:latin typeface="Calibri" panose="020F0502020204030204" pitchFamily="34" charset="0"/>
              </a:rPr>
              <a:t>-&gt;  0 % downtime</a:t>
            </a:r>
          </a:p>
          <a:p>
            <a:r>
              <a:rPr lang="en-US" altLang="en-US" sz="2000" dirty="0" smtClean="0">
                <a:solidFill>
                  <a:srgbClr val="800080"/>
                </a:solidFill>
                <a:latin typeface="Calibri" panose="020F0502020204030204" pitchFamily="34" charset="0"/>
              </a:rPr>
              <a:t>-&gt; Process control, cabling &amp; electronic</a:t>
            </a:r>
            <a:br>
              <a:rPr lang="en-US" altLang="en-US" sz="2000" dirty="0" smtClean="0">
                <a:solidFill>
                  <a:srgbClr val="800080"/>
                </a:solidFill>
                <a:latin typeface="Calibri" panose="020F0502020204030204" pitchFamily="34" charset="0"/>
              </a:rPr>
            </a:br>
            <a:r>
              <a:rPr lang="en-US" altLang="en-US" sz="2000" dirty="0" smtClean="0">
                <a:solidFill>
                  <a:srgbClr val="800080"/>
                </a:solidFill>
                <a:latin typeface="Calibri" panose="020F0502020204030204" pitchFamily="34" charset="0"/>
              </a:rPr>
              <a:t>     issues (active magnetic bearing)</a:t>
            </a:r>
            <a:endParaRPr lang="en-US" altLang="en-US" sz="2000" dirty="0">
              <a:solidFill>
                <a:srgbClr val="80008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177" y="3744406"/>
            <a:ext cx="85373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en-US" sz="2000" dirty="0">
                <a:solidFill>
                  <a:srgbClr val="800080"/>
                </a:solidFill>
                <a:latin typeface="Calibri" panose="020F0502020204030204" pitchFamily="34" charset="0"/>
              </a:rPr>
              <a:t>Powerful systems, generating large vibrations</a:t>
            </a:r>
          </a:p>
          <a:p>
            <a:pPr marL="914400" lvl="3"/>
            <a:r>
              <a:rPr lang="en-US" sz="2000" dirty="0">
                <a:solidFill>
                  <a:srgbClr val="800080"/>
                </a:solidFill>
                <a:latin typeface="Calibri" panose="020F0502020204030204" pitchFamily="34" charset="0"/>
              </a:rPr>
              <a:t>-&gt; </a:t>
            </a:r>
            <a:r>
              <a:rPr lang="en-US" sz="2000" dirty="0" smtClean="0">
                <a:solidFill>
                  <a:srgbClr val="800080"/>
                </a:solidFill>
                <a:latin typeface="Calibri" panose="020F0502020204030204" pitchFamily="34" charset="0"/>
              </a:rPr>
              <a:t>increased </a:t>
            </a:r>
            <a:r>
              <a:rPr lang="en-US" sz="2000" dirty="0">
                <a:solidFill>
                  <a:srgbClr val="800080"/>
                </a:solidFill>
                <a:latin typeface="Calibri" panose="020F0502020204030204" pitchFamily="34" charset="0"/>
              </a:rPr>
              <a:t>wear</a:t>
            </a:r>
          </a:p>
          <a:p>
            <a:pPr marL="914400" lvl="3"/>
            <a:r>
              <a:rPr lang="en-US" sz="2000" dirty="0">
                <a:solidFill>
                  <a:srgbClr val="800080"/>
                </a:solidFill>
                <a:latin typeface="Calibri" panose="020F0502020204030204" pitchFamily="34" charset="0"/>
              </a:rPr>
              <a:t>-&gt; increased risks and collateral damages : leaks, pollution (He , environment)</a:t>
            </a:r>
          </a:p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en-US" sz="2000" dirty="0">
                <a:solidFill>
                  <a:srgbClr val="800080"/>
                </a:solidFill>
                <a:latin typeface="Calibri" panose="020F0502020204030204" pitchFamily="34" charset="0"/>
              </a:rPr>
              <a:t>High costs in case of </a:t>
            </a:r>
            <a:r>
              <a:rPr lang="en-US" sz="2000" dirty="0" smtClean="0">
                <a:solidFill>
                  <a:srgbClr val="800080"/>
                </a:solidFill>
                <a:latin typeface="Calibri" panose="020F0502020204030204" pitchFamily="34" charset="0"/>
              </a:rPr>
              <a:t>breakdown</a:t>
            </a:r>
          </a:p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en-US" sz="2000" dirty="0" smtClean="0">
                <a:solidFill>
                  <a:srgbClr val="800080"/>
                </a:solidFill>
                <a:latin typeface="Calibri" panose="020F0502020204030204" pitchFamily="34" charset="0"/>
              </a:rPr>
              <a:t>Long downtime</a:t>
            </a:r>
          </a:p>
          <a:p>
            <a:pPr marL="800100" lvl="2" indent="-342900">
              <a:buFont typeface="Calibri" panose="020F0502020204030204" pitchFamily="34" charset="0"/>
              <a:buChar char="-"/>
            </a:pPr>
            <a:r>
              <a:rPr lang="en-US" sz="2000" dirty="0" smtClean="0">
                <a:solidFill>
                  <a:srgbClr val="800080"/>
                </a:solidFill>
                <a:latin typeface="Calibri" panose="020F0502020204030204" pitchFamily="34" charset="0"/>
              </a:rPr>
              <a:t>Experience of severe breakdowns during LHC run 1 (see </a:t>
            </a:r>
            <a:r>
              <a:rPr lang="en-US" sz="2000" dirty="0" err="1" smtClean="0">
                <a:solidFill>
                  <a:srgbClr val="800080"/>
                </a:solidFill>
                <a:latin typeface="Calibri" panose="020F0502020204030204" pitchFamily="34" charset="0"/>
              </a:rPr>
              <a:t>Cryo</a:t>
            </a:r>
            <a:r>
              <a:rPr lang="en-US" sz="2000" dirty="0" smtClean="0">
                <a:solidFill>
                  <a:srgbClr val="800080"/>
                </a:solidFill>
                <a:latin typeface="Calibri" panose="020F0502020204030204" pitchFamily="34" charset="0"/>
              </a:rPr>
              <a:t>-ops 2014)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143000" y="3130063"/>
            <a:ext cx="3683977" cy="28135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5" tIns="45718" rIns="91435" bIns="4571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7509" y="2805692"/>
            <a:ext cx="1198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most</a:t>
            </a:r>
            <a:r>
              <a:rPr lang="fr-CH" sz="16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fr-CH" sz="1600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critical</a:t>
            </a:r>
            <a:endParaRPr lang="en-GB" sz="16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630037" y="3036520"/>
            <a:ext cx="25300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srgbClr val="800080"/>
                </a:solidFill>
                <a:latin typeface="Calibri" panose="020F0502020204030204" pitchFamily="34" charset="0"/>
              </a:rPr>
              <a:t>-&gt; 88 compressors</a:t>
            </a:r>
          </a:p>
          <a:p>
            <a:r>
              <a:rPr lang="en-US" altLang="en-US" dirty="0" smtClean="0">
                <a:solidFill>
                  <a:srgbClr val="800080"/>
                </a:solidFill>
                <a:latin typeface="Calibri" panose="020F0502020204030204" pitchFamily="34" charset="0"/>
              </a:rPr>
              <a:t>-&gt; 60 oil pumps + 6 Roots</a:t>
            </a:r>
            <a:endParaRPr lang="en-US" altLang="en-US" dirty="0">
              <a:solidFill>
                <a:srgbClr val="80008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0213" y="2767218"/>
            <a:ext cx="866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At CERN</a:t>
            </a:r>
            <a:endParaRPr lang="en-GB" sz="16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01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 animBg="1"/>
      <p:bldP spid="4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278" y="68264"/>
            <a:ext cx="8229600" cy="5760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 smtClean="0"/>
              <a:t>LHC cryogenic warm compressors layout</a:t>
            </a:r>
            <a:endParaRPr lang="en-GB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86" y="3955676"/>
            <a:ext cx="2429320" cy="249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402383" y="-63874"/>
            <a:ext cx="8485188" cy="4511675"/>
            <a:chOff x="293" y="180"/>
            <a:chExt cx="5345" cy="2842"/>
          </a:xfrm>
        </p:grpSpPr>
        <p:sp>
          <p:nvSpPr>
            <p:cNvPr id="29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8" y="180"/>
              <a:ext cx="5310" cy="2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0" name="Group 205"/>
            <p:cNvGrpSpPr>
              <a:grpSpLocks/>
            </p:cNvGrpSpPr>
            <p:nvPr/>
          </p:nvGrpSpPr>
          <p:grpSpPr bwMode="auto">
            <a:xfrm>
              <a:off x="293" y="664"/>
              <a:ext cx="5340" cy="1997"/>
              <a:chOff x="293" y="664"/>
              <a:chExt cx="5340" cy="1997"/>
            </a:xfrm>
          </p:grpSpPr>
          <p:sp>
            <p:nvSpPr>
              <p:cNvPr id="121" name="Rectangle 5"/>
              <p:cNvSpPr>
                <a:spLocks noChangeArrowheads="1"/>
              </p:cNvSpPr>
              <p:nvPr/>
            </p:nvSpPr>
            <p:spPr bwMode="auto">
              <a:xfrm>
                <a:off x="293" y="664"/>
                <a:ext cx="1252" cy="920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" name="Rectangle 6"/>
              <p:cNvSpPr>
                <a:spLocks noChangeArrowheads="1"/>
              </p:cNvSpPr>
              <p:nvPr/>
            </p:nvSpPr>
            <p:spPr bwMode="auto">
              <a:xfrm>
                <a:off x="2842" y="1741"/>
                <a:ext cx="2752" cy="920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Rectangle 7"/>
              <p:cNvSpPr>
                <a:spLocks noChangeArrowheads="1"/>
              </p:cNvSpPr>
              <p:nvPr/>
            </p:nvSpPr>
            <p:spPr bwMode="auto">
              <a:xfrm>
                <a:off x="293" y="1741"/>
                <a:ext cx="2211" cy="920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" name="Rectangle 8"/>
              <p:cNvSpPr>
                <a:spLocks noChangeArrowheads="1"/>
              </p:cNvSpPr>
              <p:nvPr/>
            </p:nvSpPr>
            <p:spPr bwMode="auto">
              <a:xfrm>
                <a:off x="3353" y="664"/>
                <a:ext cx="2241" cy="920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" name="Rectangle 9"/>
              <p:cNvSpPr>
                <a:spLocks noChangeArrowheads="1"/>
              </p:cNvSpPr>
              <p:nvPr/>
            </p:nvSpPr>
            <p:spPr bwMode="auto">
              <a:xfrm>
                <a:off x="1613" y="664"/>
                <a:ext cx="1671" cy="920"/>
              </a:xfrm>
              <a:prstGeom prst="rect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" name="Rectangle 10"/>
              <p:cNvSpPr>
                <a:spLocks noChangeArrowheads="1"/>
              </p:cNvSpPr>
              <p:nvPr/>
            </p:nvSpPr>
            <p:spPr bwMode="auto">
              <a:xfrm>
                <a:off x="293" y="664"/>
                <a:ext cx="1221" cy="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" name="Freeform 11"/>
              <p:cNvSpPr>
                <a:spLocks/>
              </p:cNvSpPr>
              <p:nvPr/>
            </p:nvSpPr>
            <p:spPr bwMode="auto">
              <a:xfrm>
                <a:off x="1012" y="844"/>
                <a:ext cx="121" cy="119"/>
              </a:xfrm>
              <a:custGeom>
                <a:avLst/>
                <a:gdLst>
                  <a:gd name="T0" fmla="*/ 60 w 121"/>
                  <a:gd name="T1" fmla="*/ 0 h 119"/>
                  <a:gd name="T2" fmla="*/ 121 w 121"/>
                  <a:gd name="T3" fmla="*/ 119 h 119"/>
                  <a:gd name="T4" fmla="*/ 0 w 121"/>
                  <a:gd name="T5" fmla="*/ 119 h 119"/>
                  <a:gd name="T6" fmla="*/ 60 w 121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19">
                    <a:moveTo>
                      <a:pt x="60" y="0"/>
                    </a:moveTo>
                    <a:lnTo>
                      <a:pt x="121" y="119"/>
                    </a:lnTo>
                    <a:lnTo>
                      <a:pt x="0" y="119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" name="Freeform 12"/>
              <p:cNvSpPr>
                <a:spLocks/>
              </p:cNvSpPr>
              <p:nvPr/>
            </p:nvSpPr>
            <p:spPr bwMode="auto">
              <a:xfrm>
                <a:off x="994" y="821"/>
                <a:ext cx="157" cy="152"/>
              </a:xfrm>
              <a:custGeom>
                <a:avLst/>
                <a:gdLst>
                  <a:gd name="T0" fmla="*/ 78 w 157"/>
                  <a:gd name="T1" fmla="*/ 46 h 152"/>
                  <a:gd name="T2" fmla="*/ 122 w 157"/>
                  <a:gd name="T3" fmla="*/ 132 h 152"/>
                  <a:gd name="T4" fmla="*/ 35 w 157"/>
                  <a:gd name="T5" fmla="*/ 132 h 152"/>
                  <a:gd name="T6" fmla="*/ 78 w 157"/>
                  <a:gd name="T7" fmla="*/ 46 h 152"/>
                  <a:gd name="T8" fmla="*/ 78 w 157"/>
                  <a:gd name="T9" fmla="*/ 0 h 152"/>
                  <a:gd name="T10" fmla="*/ 0 w 157"/>
                  <a:gd name="T11" fmla="*/ 152 h 152"/>
                  <a:gd name="T12" fmla="*/ 157 w 157"/>
                  <a:gd name="T13" fmla="*/ 152 h 152"/>
                  <a:gd name="T14" fmla="*/ 78 w 157"/>
                  <a:gd name="T15" fmla="*/ 0 h 152"/>
                  <a:gd name="T16" fmla="*/ 78 w 157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7" h="152">
                    <a:moveTo>
                      <a:pt x="78" y="46"/>
                    </a:moveTo>
                    <a:lnTo>
                      <a:pt x="122" y="132"/>
                    </a:lnTo>
                    <a:lnTo>
                      <a:pt x="35" y="132"/>
                    </a:lnTo>
                    <a:lnTo>
                      <a:pt x="78" y="46"/>
                    </a:lnTo>
                    <a:lnTo>
                      <a:pt x="78" y="0"/>
                    </a:lnTo>
                    <a:lnTo>
                      <a:pt x="0" y="152"/>
                    </a:lnTo>
                    <a:lnTo>
                      <a:pt x="157" y="152"/>
                    </a:lnTo>
                    <a:lnTo>
                      <a:pt x="78" y="0"/>
                    </a:lnTo>
                    <a:lnTo>
                      <a:pt x="78" y="46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" name="Freeform 13"/>
              <p:cNvSpPr>
                <a:spLocks/>
              </p:cNvSpPr>
              <p:nvPr/>
            </p:nvSpPr>
            <p:spPr bwMode="auto">
              <a:xfrm>
                <a:off x="1253" y="844"/>
                <a:ext cx="119" cy="119"/>
              </a:xfrm>
              <a:custGeom>
                <a:avLst/>
                <a:gdLst>
                  <a:gd name="T0" fmla="*/ 61 w 119"/>
                  <a:gd name="T1" fmla="*/ 0 h 119"/>
                  <a:gd name="T2" fmla="*/ 119 w 119"/>
                  <a:gd name="T3" fmla="*/ 119 h 119"/>
                  <a:gd name="T4" fmla="*/ 0 w 119"/>
                  <a:gd name="T5" fmla="*/ 119 h 119"/>
                  <a:gd name="T6" fmla="*/ 61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61" y="0"/>
                    </a:moveTo>
                    <a:lnTo>
                      <a:pt x="119" y="119"/>
                    </a:lnTo>
                    <a:lnTo>
                      <a:pt x="0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" name="Freeform 14"/>
              <p:cNvSpPr>
                <a:spLocks/>
              </p:cNvSpPr>
              <p:nvPr/>
            </p:nvSpPr>
            <p:spPr bwMode="auto">
              <a:xfrm>
                <a:off x="1235" y="821"/>
                <a:ext cx="152" cy="152"/>
              </a:xfrm>
              <a:custGeom>
                <a:avLst/>
                <a:gdLst>
                  <a:gd name="T0" fmla="*/ 79 w 152"/>
                  <a:gd name="T1" fmla="*/ 46 h 152"/>
                  <a:gd name="T2" fmla="*/ 122 w 152"/>
                  <a:gd name="T3" fmla="*/ 132 h 152"/>
                  <a:gd name="T4" fmla="*/ 36 w 152"/>
                  <a:gd name="T5" fmla="*/ 132 h 152"/>
                  <a:gd name="T6" fmla="*/ 79 w 152"/>
                  <a:gd name="T7" fmla="*/ 46 h 152"/>
                  <a:gd name="T8" fmla="*/ 79 w 152"/>
                  <a:gd name="T9" fmla="*/ 0 h 152"/>
                  <a:gd name="T10" fmla="*/ 0 w 152"/>
                  <a:gd name="T11" fmla="*/ 152 h 152"/>
                  <a:gd name="T12" fmla="*/ 152 w 152"/>
                  <a:gd name="T13" fmla="*/ 152 h 152"/>
                  <a:gd name="T14" fmla="*/ 79 w 152"/>
                  <a:gd name="T15" fmla="*/ 0 h 152"/>
                  <a:gd name="T16" fmla="*/ 79 w 152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2">
                    <a:moveTo>
                      <a:pt x="79" y="46"/>
                    </a:moveTo>
                    <a:lnTo>
                      <a:pt x="122" y="132"/>
                    </a:lnTo>
                    <a:lnTo>
                      <a:pt x="36" y="132"/>
                    </a:lnTo>
                    <a:lnTo>
                      <a:pt x="79" y="46"/>
                    </a:lnTo>
                    <a:lnTo>
                      <a:pt x="79" y="0"/>
                    </a:lnTo>
                    <a:lnTo>
                      <a:pt x="0" y="152"/>
                    </a:lnTo>
                    <a:lnTo>
                      <a:pt x="152" y="152"/>
                    </a:lnTo>
                    <a:lnTo>
                      <a:pt x="79" y="0"/>
                    </a:lnTo>
                    <a:lnTo>
                      <a:pt x="79" y="46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" name="Freeform 15"/>
              <p:cNvSpPr>
                <a:spLocks/>
              </p:cNvSpPr>
              <p:nvPr/>
            </p:nvSpPr>
            <p:spPr bwMode="auto">
              <a:xfrm>
                <a:off x="1133" y="1082"/>
                <a:ext cx="120" cy="122"/>
              </a:xfrm>
              <a:custGeom>
                <a:avLst/>
                <a:gdLst>
                  <a:gd name="T0" fmla="*/ 59 w 120"/>
                  <a:gd name="T1" fmla="*/ 0 h 122"/>
                  <a:gd name="T2" fmla="*/ 120 w 120"/>
                  <a:gd name="T3" fmla="*/ 122 h 122"/>
                  <a:gd name="T4" fmla="*/ 0 w 120"/>
                  <a:gd name="T5" fmla="*/ 122 h 122"/>
                  <a:gd name="T6" fmla="*/ 59 w 120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22">
                    <a:moveTo>
                      <a:pt x="59" y="0"/>
                    </a:moveTo>
                    <a:lnTo>
                      <a:pt x="120" y="122"/>
                    </a:lnTo>
                    <a:lnTo>
                      <a:pt x="0" y="1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" name="Freeform 16"/>
              <p:cNvSpPr>
                <a:spLocks/>
              </p:cNvSpPr>
              <p:nvPr/>
            </p:nvSpPr>
            <p:spPr bwMode="auto">
              <a:xfrm>
                <a:off x="1118" y="1059"/>
                <a:ext cx="150" cy="155"/>
              </a:xfrm>
              <a:custGeom>
                <a:avLst/>
                <a:gdLst>
                  <a:gd name="T0" fmla="*/ 74 w 150"/>
                  <a:gd name="T1" fmla="*/ 46 h 155"/>
                  <a:gd name="T2" fmla="*/ 120 w 150"/>
                  <a:gd name="T3" fmla="*/ 135 h 155"/>
                  <a:gd name="T4" fmla="*/ 31 w 150"/>
                  <a:gd name="T5" fmla="*/ 135 h 155"/>
                  <a:gd name="T6" fmla="*/ 74 w 150"/>
                  <a:gd name="T7" fmla="*/ 46 h 155"/>
                  <a:gd name="T8" fmla="*/ 74 w 150"/>
                  <a:gd name="T9" fmla="*/ 0 h 155"/>
                  <a:gd name="T10" fmla="*/ 0 w 150"/>
                  <a:gd name="T11" fmla="*/ 155 h 155"/>
                  <a:gd name="T12" fmla="*/ 150 w 150"/>
                  <a:gd name="T13" fmla="*/ 155 h 155"/>
                  <a:gd name="T14" fmla="*/ 74 w 150"/>
                  <a:gd name="T15" fmla="*/ 0 h 155"/>
                  <a:gd name="T16" fmla="*/ 74 w 150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4" y="46"/>
                    </a:moveTo>
                    <a:lnTo>
                      <a:pt x="120" y="135"/>
                    </a:lnTo>
                    <a:lnTo>
                      <a:pt x="31" y="135"/>
                    </a:lnTo>
                    <a:lnTo>
                      <a:pt x="74" y="46"/>
                    </a:lnTo>
                    <a:lnTo>
                      <a:pt x="74" y="0"/>
                    </a:lnTo>
                    <a:lnTo>
                      <a:pt x="0" y="155"/>
                    </a:lnTo>
                    <a:lnTo>
                      <a:pt x="150" y="155"/>
                    </a:lnTo>
                    <a:lnTo>
                      <a:pt x="74" y="0"/>
                    </a:lnTo>
                    <a:lnTo>
                      <a:pt x="74" y="46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" name="Freeform 17"/>
              <p:cNvSpPr>
                <a:spLocks/>
              </p:cNvSpPr>
              <p:nvPr/>
            </p:nvSpPr>
            <p:spPr bwMode="auto">
              <a:xfrm>
                <a:off x="892" y="1082"/>
                <a:ext cx="120" cy="122"/>
              </a:xfrm>
              <a:custGeom>
                <a:avLst/>
                <a:gdLst>
                  <a:gd name="T0" fmla="*/ 61 w 120"/>
                  <a:gd name="T1" fmla="*/ 0 h 122"/>
                  <a:gd name="T2" fmla="*/ 120 w 120"/>
                  <a:gd name="T3" fmla="*/ 122 h 122"/>
                  <a:gd name="T4" fmla="*/ 0 w 120"/>
                  <a:gd name="T5" fmla="*/ 122 h 122"/>
                  <a:gd name="T6" fmla="*/ 61 w 120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22">
                    <a:moveTo>
                      <a:pt x="61" y="0"/>
                    </a:moveTo>
                    <a:lnTo>
                      <a:pt x="120" y="122"/>
                    </a:lnTo>
                    <a:lnTo>
                      <a:pt x="0" y="12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" name="Freeform 18"/>
              <p:cNvSpPr>
                <a:spLocks/>
              </p:cNvSpPr>
              <p:nvPr/>
            </p:nvSpPr>
            <p:spPr bwMode="auto">
              <a:xfrm>
                <a:off x="877" y="1059"/>
                <a:ext cx="150" cy="155"/>
              </a:xfrm>
              <a:custGeom>
                <a:avLst/>
                <a:gdLst>
                  <a:gd name="T0" fmla="*/ 76 w 150"/>
                  <a:gd name="T1" fmla="*/ 46 h 155"/>
                  <a:gd name="T2" fmla="*/ 119 w 150"/>
                  <a:gd name="T3" fmla="*/ 135 h 155"/>
                  <a:gd name="T4" fmla="*/ 30 w 150"/>
                  <a:gd name="T5" fmla="*/ 135 h 155"/>
                  <a:gd name="T6" fmla="*/ 76 w 150"/>
                  <a:gd name="T7" fmla="*/ 46 h 155"/>
                  <a:gd name="T8" fmla="*/ 76 w 150"/>
                  <a:gd name="T9" fmla="*/ 0 h 155"/>
                  <a:gd name="T10" fmla="*/ 0 w 150"/>
                  <a:gd name="T11" fmla="*/ 155 h 155"/>
                  <a:gd name="T12" fmla="*/ 150 w 150"/>
                  <a:gd name="T13" fmla="*/ 155 h 155"/>
                  <a:gd name="T14" fmla="*/ 76 w 150"/>
                  <a:gd name="T15" fmla="*/ 0 h 155"/>
                  <a:gd name="T16" fmla="*/ 76 w 150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6" y="46"/>
                    </a:moveTo>
                    <a:lnTo>
                      <a:pt x="119" y="135"/>
                    </a:lnTo>
                    <a:lnTo>
                      <a:pt x="30" y="135"/>
                    </a:lnTo>
                    <a:lnTo>
                      <a:pt x="76" y="46"/>
                    </a:lnTo>
                    <a:lnTo>
                      <a:pt x="76" y="0"/>
                    </a:lnTo>
                    <a:lnTo>
                      <a:pt x="0" y="155"/>
                    </a:lnTo>
                    <a:lnTo>
                      <a:pt x="150" y="155"/>
                    </a:lnTo>
                    <a:lnTo>
                      <a:pt x="76" y="0"/>
                    </a:lnTo>
                    <a:lnTo>
                      <a:pt x="76" y="46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" name="Freeform 19"/>
              <p:cNvSpPr>
                <a:spLocks/>
              </p:cNvSpPr>
              <p:nvPr/>
            </p:nvSpPr>
            <p:spPr bwMode="auto">
              <a:xfrm>
                <a:off x="1372" y="1082"/>
                <a:ext cx="119" cy="122"/>
              </a:xfrm>
              <a:custGeom>
                <a:avLst/>
                <a:gdLst>
                  <a:gd name="T0" fmla="*/ 61 w 119"/>
                  <a:gd name="T1" fmla="*/ 0 h 122"/>
                  <a:gd name="T2" fmla="*/ 119 w 119"/>
                  <a:gd name="T3" fmla="*/ 122 h 122"/>
                  <a:gd name="T4" fmla="*/ 0 w 119"/>
                  <a:gd name="T5" fmla="*/ 122 h 122"/>
                  <a:gd name="T6" fmla="*/ 61 w 119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22">
                    <a:moveTo>
                      <a:pt x="61" y="0"/>
                    </a:moveTo>
                    <a:lnTo>
                      <a:pt x="119" y="122"/>
                    </a:lnTo>
                    <a:lnTo>
                      <a:pt x="0" y="12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" name="Freeform 20"/>
              <p:cNvSpPr>
                <a:spLocks/>
              </p:cNvSpPr>
              <p:nvPr/>
            </p:nvSpPr>
            <p:spPr bwMode="auto">
              <a:xfrm>
                <a:off x="1357" y="1059"/>
                <a:ext cx="150" cy="155"/>
              </a:xfrm>
              <a:custGeom>
                <a:avLst/>
                <a:gdLst>
                  <a:gd name="T0" fmla="*/ 76 w 150"/>
                  <a:gd name="T1" fmla="*/ 46 h 155"/>
                  <a:gd name="T2" fmla="*/ 119 w 150"/>
                  <a:gd name="T3" fmla="*/ 135 h 155"/>
                  <a:gd name="T4" fmla="*/ 30 w 150"/>
                  <a:gd name="T5" fmla="*/ 135 h 155"/>
                  <a:gd name="T6" fmla="*/ 76 w 150"/>
                  <a:gd name="T7" fmla="*/ 46 h 155"/>
                  <a:gd name="T8" fmla="*/ 76 w 150"/>
                  <a:gd name="T9" fmla="*/ 0 h 155"/>
                  <a:gd name="T10" fmla="*/ 0 w 150"/>
                  <a:gd name="T11" fmla="*/ 155 h 155"/>
                  <a:gd name="T12" fmla="*/ 150 w 150"/>
                  <a:gd name="T13" fmla="*/ 155 h 155"/>
                  <a:gd name="T14" fmla="*/ 76 w 150"/>
                  <a:gd name="T15" fmla="*/ 0 h 155"/>
                  <a:gd name="T16" fmla="*/ 76 w 150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6" y="46"/>
                    </a:moveTo>
                    <a:lnTo>
                      <a:pt x="119" y="135"/>
                    </a:lnTo>
                    <a:lnTo>
                      <a:pt x="30" y="135"/>
                    </a:lnTo>
                    <a:lnTo>
                      <a:pt x="76" y="46"/>
                    </a:lnTo>
                    <a:lnTo>
                      <a:pt x="76" y="0"/>
                    </a:lnTo>
                    <a:lnTo>
                      <a:pt x="0" y="155"/>
                    </a:lnTo>
                    <a:lnTo>
                      <a:pt x="150" y="155"/>
                    </a:lnTo>
                    <a:lnTo>
                      <a:pt x="76" y="0"/>
                    </a:lnTo>
                    <a:lnTo>
                      <a:pt x="76" y="46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" name="Line 21"/>
              <p:cNvSpPr>
                <a:spLocks noChangeShapeType="1"/>
              </p:cNvSpPr>
              <p:nvPr/>
            </p:nvSpPr>
            <p:spPr bwMode="auto">
              <a:xfrm>
                <a:off x="623" y="1024"/>
                <a:ext cx="8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" name="Line 22"/>
              <p:cNvSpPr>
                <a:spLocks noChangeShapeType="1"/>
              </p:cNvSpPr>
              <p:nvPr/>
            </p:nvSpPr>
            <p:spPr bwMode="auto">
              <a:xfrm>
                <a:off x="1072" y="78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" name="Freeform 23"/>
              <p:cNvSpPr>
                <a:spLocks/>
              </p:cNvSpPr>
              <p:nvPr/>
            </p:nvSpPr>
            <p:spPr bwMode="auto">
              <a:xfrm>
                <a:off x="623" y="783"/>
                <a:ext cx="691" cy="61"/>
              </a:xfrm>
              <a:custGeom>
                <a:avLst/>
                <a:gdLst>
                  <a:gd name="T0" fmla="*/ 0 w 691"/>
                  <a:gd name="T1" fmla="*/ 0 h 61"/>
                  <a:gd name="T2" fmla="*/ 691 w 691"/>
                  <a:gd name="T3" fmla="*/ 0 h 61"/>
                  <a:gd name="T4" fmla="*/ 691 w 691"/>
                  <a:gd name="T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91" h="61">
                    <a:moveTo>
                      <a:pt x="0" y="0"/>
                    </a:moveTo>
                    <a:lnTo>
                      <a:pt x="691" y="0"/>
                    </a:lnTo>
                    <a:lnTo>
                      <a:pt x="691" y="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" name="Line 24"/>
              <p:cNvSpPr>
                <a:spLocks noChangeShapeType="1"/>
              </p:cNvSpPr>
              <p:nvPr/>
            </p:nvSpPr>
            <p:spPr bwMode="auto">
              <a:xfrm>
                <a:off x="1072" y="96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" name="Line 25"/>
              <p:cNvSpPr>
                <a:spLocks noChangeShapeType="1"/>
              </p:cNvSpPr>
              <p:nvPr/>
            </p:nvSpPr>
            <p:spPr bwMode="auto">
              <a:xfrm>
                <a:off x="1314" y="96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" name="Line 26"/>
              <p:cNvSpPr>
                <a:spLocks noChangeShapeType="1"/>
              </p:cNvSpPr>
              <p:nvPr/>
            </p:nvSpPr>
            <p:spPr bwMode="auto">
              <a:xfrm>
                <a:off x="953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" name="Line 27"/>
              <p:cNvSpPr>
                <a:spLocks noChangeShapeType="1"/>
              </p:cNvSpPr>
              <p:nvPr/>
            </p:nvSpPr>
            <p:spPr bwMode="auto">
              <a:xfrm>
                <a:off x="1192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" name="Line 28"/>
              <p:cNvSpPr>
                <a:spLocks noChangeShapeType="1"/>
              </p:cNvSpPr>
              <p:nvPr/>
            </p:nvSpPr>
            <p:spPr bwMode="auto">
              <a:xfrm>
                <a:off x="1433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" name="Line 29"/>
              <p:cNvSpPr>
                <a:spLocks noChangeShapeType="1"/>
              </p:cNvSpPr>
              <p:nvPr/>
            </p:nvSpPr>
            <p:spPr bwMode="auto">
              <a:xfrm>
                <a:off x="1433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" name="Line 30"/>
              <p:cNvSpPr>
                <a:spLocks noChangeShapeType="1"/>
              </p:cNvSpPr>
              <p:nvPr/>
            </p:nvSpPr>
            <p:spPr bwMode="auto">
              <a:xfrm>
                <a:off x="1192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" name="Line 31"/>
              <p:cNvSpPr>
                <a:spLocks noChangeShapeType="1"/>
              </p:cNvSpPr>
              <p:nvPr/>
            </p:nvSpPr>
            <p:spPr bwMode="auto">
              <a:xfrm>
                <a:off x="953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" name="Line 32"/>
              <p:cNvSpPr>
                <a:spLocks noChangeShapeType="1"/>
              </p:cNvSpPr>
              <p:nvPr/>
            </p:nvSpPr>
            <p:spPr bwMode="auto">
              <a:xfrm flipH="1">
                <a:off x="623" y="1262"/>
                <a:ext cx="8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" name="Freeform 33"/>
              <p:cNvSpPr>
                <a:spLocks/>
              </p:cNvSpPr>
              <p:nvPr/>
            </p:nvSpPr>
            <p:spPr bwMode="auto">
              <a:xfrm>
                <a:off x="2423" y="844"/>
                <a:ext cx="120" cy="119"/>
              </a:xfrm>
              <a:custGeom>
                <a:avLst/>
                <a:gdLst>
                  <a:gd name="T0" fmla="*/ 59 w 120"/>
                  <a:gd name="T1" fmla="*/ 0 h 119"/>
                  <a:gd name="T2" fmla="*/ 120 w 120"/>
                  <a:gd name="T3" fmla="*/ 119 h 119"/>
                  <a:gd name="T4" fmla="*/ 0 w 120"/>
                  <a:gd name="T5" fmla="*/ 119 h 119"/>
                  <a:gd name="T6" fmla="*/ 59 w 120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19">
                    <a:moveTo>
                      <a:pt x="59" y="0"/>
                    </a:moveTo>
                    <a:lnTo>
                      <a:pt x="120" y="119"/>
                    </a:lnTo>
                    <a:lnTo>
                      <a:pt x="0" y="119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" name="Freeform 34"/>
              <p:cNvSpPr>
                <a:spLocks/>
              </p:cNvSpPr>
              <p:nvPr/>
            </p:nvSpPr>
            <p:spPr bwMode="auto">
              <a:xfrm>
                <a:off x="2408" y="821"/>
                <a:ext cx="152" cy="152"/>
              </a:xfrm>
              <a:custGeom>
                <a:avLst/>
                <a:gdLst>
                  <a:gd name="T0" fmla="*/ 74 w 152"/>
                  <a:gd name="T1" fmla="*/ 46 h 152"/>
                  <a:gd name="T2" fmla="*/ 117 w 152"/>
                  <a:gd name="T3" fmla="*/ 132 h 152"/>
                  <a:gd name="T4" fmla="*/ 30 w 152"/>
                  <a:gd name="T5" fmla="*/ 132 h 152"/>
                  <a:gd name="T6" fmla="*/ 74 w 152"/>
                  <a:gd name="T7" fmla="*/ 46 h 152"/>
                  <a:gd name="T8" fmla="*/ 74 w 152"/>
                  <a:gd name="T9" fmla="*/ 0 h 152"/>
                  <a:gd name="T10" fmla="*/ 0 w 152"/>
                  <a:gd name="T11" fmla="*/ 152 h 152"/>
                  <a:gd name="T12" fmla="*/ 152 w 152"/>
                  <a:gd name="T13" fmla="*/ 152 h 152"/>
                  <a:gd name="T14" fmla="*/ 74 w 152"/>
                  <a:gd name="T15" fmla="*/ 0 h 152"/>
                  <a:gd name="T16" fmla="*/ 74 w 152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2">
                    <a:moveTo>
                      <a:pt x="74" y="46"/>
                    </a:moveTo>
                    <a:lnTo>
                      <a:pt x="117" y="132"/>
                    </a:lnTo>
                    <a:lnTo>
                      <a:pt x="30" y="132"/>
                    </a:lnTo>
                    <a:lnTo>
                      <a:pt x="74" y="46"/>
                    </a:lnTo>
                    <a:lnTo>
                      <a:pt x="74" y="0"/>
                    </a:lnTo>
                    <a:lnTo>
                      <a:pt x="0" y="152"/>
                    </a:lnTo>
                    <a:lnTo>
                      <a:pt x="152" y="152"/>
                    </a:lnTo>
                    <a:lnTo>
                      <a:pt x="74" y="0"/>
                    </a:lnTo>
                    <a:lnTo>
                      <a:pt x="74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" name="Freeform 35"/>
              <p:cNvSpPr>
                <a:spLocks/>
              </p:cNvSpPr>
              <p:nvPr/>
            </p:nvSpPr>
            <p:spPr bwMode="auto">
              <a:xfrm>
                <a:off x="2662" y="844"/>
                <a:ext cx="119" cy="119"/>
              </a:xfrm>
              <a:custGeom>
                <a:avLst/>
                <a:gdLst>
                  <a:gd name="T0" fmla="*/ 61 w 119"/>
                  <a:gd name="T1" fmla="*/ 0 h 119"/>
                  <a:gd name="T2" fmla="*/ 119 w 119"/>
                  <a:gd name="T3" fmla="*/ 119 h 119"/>
                  <a:gd name="T4" fmla="*/ 0 w 119"/>
                  <a:gd name="T5" fmla="*/ 119 h 119"/>
                  <a:gd name="T6" fmla="*/ 61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61" y="0"/>
                    </a:moveTo>
                    <a:lnTo>
                      <a:pt x="119" y="119"/>
                    </a:lnTo>
                    <a:lnTo>
                      <a:pt x="0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" name="Freeform 36"/>
              <p:cNvSpPr>
                <a:spLocks/>
              </p:cNvSpPr>
              <p:nvPr/>
            </p:nvSpPr>
            <p:spPr bwMode="auto">
              <a:xfrm>
                <a:off x="2644" y="821"/>
                <a:ext cx="152" cy="152"/>
              </a:xfrm>
              <a:custGeom>
                <a:avLst/>
                <a:gdLst>
                  <a:gd name="T0" fmla="*/ 79 w 152"/>
                  <a:gd name="T1" fmla="*/ 46 h 152"/>
                  <a:gd name="T2" fmla="*/ 122 w 152"/>
                  <a:gd name="T3" fmla="*/ 132 h 152"/>
                  <a:gd name="T4" fmla="*/ 36 w 152"/>
                  <a:gd name="T5" fmla="*/ 132 h 152"/>
                  <a:gd name="T6" fmla="*/ 79 w 152"/>
                  <a:gd name="T7" fmla="*/ 46 h 152"/>
                  <a:gd name="T8" fmla="*/ 79 w 152"/>
                  <a:gd name="T9" fmla="*/ 0 h 152"/>
                  <a:gd name="T10" fmla="*/ 0 w 152"/>
                  <a:gd name="T11" fmla="*/ 152 h 152"/>
                  <a:gd name="T12" fmla="*/ 152 w 152"/>
                  <a:gd name="T13" fmla="*/ 152 h 152"/>
                  <a:gd name="T14" fmla="*/ 79 w 152"/>
                  <a:gd name="T15" fmla="*/ 0 h 152"/>
                  <a:gd name="T16" fmla="*/ 79 w 152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2">
                    <a:moveTo>
                      <a:pt x="79" y="46"/>
                    </a:moveTo>
                    <a:lnTo>
                      <a:pt x="122" y="132"/>
                    </a:lnTo>
                    <a:lnTo>
                      <a:pt x="36" y="132"/>
                    </a:lnTo>
                    <a:lnTo>
                      <a:pt x="79" y="46"/>
                    </a:lnTo>
                    <a:lnTo>
                      <a:pt x="79" y="0"/>
                    </a:lnTo>
                    <a:lnTo>
                      <a:pt x="0" y="152"/>
                    </a:lnTo>
                    <a:lnTo>
                      <a:pt x="152" y="152"/>
                    </a:lnTo>
                    <a:lnTo>
                      <a:pt x="79" y="0"/>
                    </a:lnTo>
                    <a:lnTo>
                      <a:pt x="79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" name="Freeform 37"/>
              <p:cNvSpPr>
                <a:spLocks/>
              </p:cNvSpPr>
              <p:nvPr/>
            </p:nvSpPr>
            <p:spPr bwMode="auto">
              <a:xfrm>
                <a:off x="2182" y="1082"/>
                <a:ext cx="119" cy="122"/>
              </a:xfrm>
              <a:custGeom>
                <a:avLst/>
                <a:gdLst>
                  <a:gd name="T0" fmla="*/ 61 w 119"/>
                  <a:gd name="T1" fmla="*/ 0 h 122"/>
                  <a:gd name="T2" fmla="*/ 119 w 119"/>
                  <a:gd name="T3" fmla="*/ 122 h 122"/>
                  <a:gd name="T4" fmla="*/ 0 w 119"/>
                  <a:gd name="T5" fmla="*/ 122 h 122"/>
                  <a:gd name="T6" fmla="*/ 61 w 119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22">
                    <a:moveTo>
                      <a:pt x="61" y="0"/>
                    </a:moveTo>
                    <a:lnTo>
                      <a:pt x="119" y="122"/>
                    </a:lnTo>
                    <a:lnTo>
                      <a:pt x="0" y="12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" name="Freeform 38"/>
              <p:cNvSpPr>
                <a:spLocks/>
              </p:cNvSpPr>
              <p:nvPr/>
            </p:nvSpPr>
            <p:spPr bwMode="auto">
              <a:xfrm>
                <a:off x="2167" y="1059"/>
                <a:ext cx="150" cy="155"/>
              </a:xfrm>
              <a:custGeom>
                <a:avLst/>
                <a:gdLst>
                  <a:gd name="T0" fmla="*/ 76 w 150"/>
                  <a:gd name="T1" fmla="*/ 46 h 155"/>
                  <a:gd name="T2" fmla="*/ 119 w 150"/>
                  <a:gd name="T3" fmla="*/ 135 h 155"/>
                  <a:gd name="T4" fmla="*/ 30 w 150"/>
                  <a:gd name="T5" fmla="*/ 135 h 155"/>
                  <a:gd name="T6" fmla="*/ 76 w 150"/>
                  <a:gd name="T7" fmla="*/ 46 h 155"/>
                  <a:gd name="T8" fmla="*/ 76 w 150"/>
                  <a:gd name="T9" fmla="*/ 0 h 155"/>
                  <a:gd name="T10" fmla="*/ 0 w 150"/>
                  <a:gd name="T11" fmla="*/ 155 h 155"/>
                  <a:gd name="T12" fmla="*/ 150 w 150"/>
                  <a:gd name="T13" fmla="*/ 155 h 155"/>
                  <a:gd name="T14" fmla="*/ 76 w 150"/>
                  <a:gd name="T15" fmla="*/ 0 h 155"/>
                  <a:gd name="T16" fmla="*/ 76 w 150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6" y="46"/>
                    </a:moveTo>
                    <a:lnTo>
                      <a:pt x="119" y="135"/>
                    </a:lnTo>
                    <a:lnTo>
                      <a:pt x="30" y="135"/>
                    </a:lnTo>
                    <a:lnTo>
                      <a:pt x="76" y="46"/>
                    </a:lnTo>
                    <a:lnTo>
                      <a:pt x="76" y="0"/>
                    </a:lnTo>
                    <a:lnTo>
                      <a:pt x="0" y="155"/>
                    </a:lnTo>
                    <a:lnTo>
                      <a:pt x="150" y="155"/>
                    </a:lnTo>
                    <a:lnTo>
                      <a:pt x="76" y="0"/>
                    </a:lnTo>
                    <a:lnTo>
                      <a:pt x="76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" name="Freeform 39"/>
              <p:cNvSpPr>
                <a:spLocks/>
              </p:cNvSpPr>
              <p:nvPr/>
            </p:nvSpPr>
            <p:spPr bwMode="auto">
              <a:xfrm>
                <a:off x="1943" y="1082"/>
                <a:ext cx="120" cy="122"/>
              </a:xfrm>
              <a:custGeom>
                <a:avLst/>
                <a:gdLst>
                  <a:gd name="T0" fmla="*/ 59 w 120"/>
                  <a:gd name="T1" fmla="*/ 0 h 122"/>
                  <a:gd name="T2" fmla="*/ 120 w 120"/>
                  <a:gd name="T3" fmla="*/ 122 h 122"/>
                  <a:gd name="T4" fmla="*/ 0 w 120"/>
                  <a:gd name="T5" fmla="*/ 122 h 122"/>
                  <a:gd name="T6" fmla="*/ 59 w 120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22">
                    <a:moveTo>
                      <a:pt x="59" y="0"/>
                    </a:moveTo>
                    <a:lnTo>
                      <a:pt x="120" y="122"/>
                    </a:lnTo>
                    <a:lnTo>
                      <a:pt x="0" y="1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" name="Freeform 40"/>
              <p:cNvSpPr>
                <a:spLocks/>
              </p:cNvSpPr>
              <p:nvPr/>
            </p:nvSpPr>
            <p:spPr bwMode="auto">
              <a:xfrm>
                <a:off x="1928" y="1059"/>
                <a:ext cx="150" cy="155"/>
              </a:xfrm>
              <a:custGeom>
                <a:avLst/>
                <a:gdLst>
                  <a:gd name="T0" fmla="*/ 74 w 150"/>
                  <a:gd name="T1" fmla="*/ 46 h 155"/>
                  <a:gd name="T2" fmla="*/ 119 w 150"/>
                  <a:gd name="T3" fmla="*/ 135 h 155"/>
                  <a:gd name="T4" fmla="*/ 31 w 150"/>
                  <a:gd name="T5" fmla="*/ 135 h 155"/>
                  <a:gd name="T6" fmla="*/ 74 w 150"/>
                  <a:gd name="T7" fmla="*/ 46 h 155"/>
                  <a:gd name="T8" fmla="*/ 74 w 150"/>
                  <a:gd name="T9" fmla="*/ 0 h 155"/>
                  <a:gd name="T10" fmla="*/ 0 w 150"/>
                  <a:gd name="T11" fmla="*/ 155 h 155"/>
                  <a:gd name="T12" fmla="*/ 150 w 150"/>
                  <a:gd name="T13" fmla="*/ 155 h 155"/>
                  <a:gd name="T14" fmla="*/ 74 w 150"/>
                  <a:gd name="T15" fmla="*/ 0 h 155"/>
                  <a:gd name="T16" fmla="*/ 74 w 150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4" y="46"/>
                    </a:moveTo>
                    <a:lnTo>
                      <a:pt x="119" y="135"/>
                    </a:lnTo>
                    <a:lnTo>
                      <a:pt x="31" y="135"/>
                    </a:lnTo>
                    <a:lnTo>
                      <a:pt x="74" y="46"/>
                    </a:lnTo>
                    <a:lnTo>
                      <a:pt x="74" y="0"/>
                    </a:lnTo>
                    <a:lnTo>
                      <a:pt x="0" y="155"/>
                    </a:lnTo>
                    <a:lnTo>
                      <a:pt x="150" y="155"/>
                    </a:lnTo>
                    <a:lnTo>
                      <a:pt x="74" y="0"/>
                    </a:lnTo>
                    <a:lnTo>
                      <a:pt x="74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" name="Freeform 41"/>
              <p:cNvSpPr>
                <a:spLocks/>
              </p:cNvSpPr>
              <p:nvPr/>
            </p:nvSpPr>
            <p:spPr bwMode="auto">
              <a:xfrm>
                <a:off x="2423" y="1082"/>
                <a:ext cx="120" cy="122"/>
              </a:xfrm>
              <a:custGeom>
                <a:avLst/>
                <a:gdLst>
                  <a:gd name="T0" fmla="*/ 59 w 120"/>
                  <a:gd name="T1" fmla="*/ 0 h 122"/>
                  <a:gd name="T2" fmla="*/ 120 w 120"/>
                  <a:gd name="T3" fmla="*/ 122 h 122"/>
                  <a:gd name="T4" fmla="*/ 0 w 120"/>
                  <a:gd name="T5" fmla="*/ 122 h 122"/>
                  <a:gd name="T6" fmla="*/ 59 w 120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22">
                    <a:moveTo>
                      <a:pt x="59" y="0"/>
                    </a:moveTo>
                    <a:lnTo>
                      <a:pt x="120" y="122"/>
                    </a:lnTo>
                    <a:lnTo>
                      <a:pt x="0" y="1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" name="Freeform 42"/>
              <p:cNvSpPr>
                <a:spLocks/>
              </p:cNvSpPr>
              <p:nvPr/>
            </p:nvSpPr>
            <p:spPr bwMode="auto">
              <a:xfrm>
                <a:off x="2408" y="1059"/>
                <a:ext cx="150" cy="155"/>
              </a:xfrm>
              <a:custGeom>
                <a:avLst/>
                <a:gdLst>
                  <a:gd name="T0" fmla="*/ 74 w 150"/>
                  <a:gd name="T1" fmla="*/ 46 h 155"/>
                  <a:gd name="T2" fmla="*/ 119 w 150"/>
                  <a:gd name="T3" fmla="*/ 135 h 155"/>
                  <a:gd name="T4" fmla="*/ 30 w 150"/>
                  <a:gd name="T5" fmla="*/ 135 h 155"/>
                  <a:gd name="T6" fmla="*/ 74 w 150"/>
                  <a:gd name="T7" fmla="*/ 46 h 155"/>
                  <a:gd name="T8" fmla="*/ 74 w 150"/>
                  <a:gd name="T9" fmla="*/ 0 h 155"/>
                  <a:gd name="T10" fmla="*/ 0 w 150"/>
                  <a:gd name="T11" fmla="*/ 155 h 155"/>
                  <a:gd name="T12" fmla="*/ 150 w 150"/>
                  <a:gd name="T13" fmla="*/ 155 h 155"/>
                  <a:gd name="T14" fmla="*/ 74 w 150"/>
                  <a:gd name="T15" fmla="*/ 0 h 155"/>
                  <a:gd name="T16" fmla="*/ 74 w 150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4" y="46"/>
                    </a:moveTo>
                    <a:lnTo>
                      <a:pt x="119" y="135"/>
                    </a:lnTo>
                    <a:lnTo>
                      <a:pt x="30" y="135"/>
                    </a:lnTo>
                    <a:lnTo>
                      <a:pt x="74" y="46"/>
                    </a:lnTo>
                    <a:lnTo>
                      <a:pt x="74" y="0"/>
                    </a:lnTo>
                    <a:lnTo>
                      <a:pt x="0" y="155"/>
                    </a:lnTo>
                    <a:lnTo>
                      <a:pt x="150" y="155"/>
                    </a:lnTo>
                    <a:lnTo>
                      <a:pt x="74" y="0"/>
                    </a:lnTo>
                    <a:lnTo>
                      <a:pt x="74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" name="Line 43"/>
              <p:cNvSpPr>
                <a:spLocks noChangeShapeType="1"/>
              </p:cNvSpPr>
              <p:nvPr/>
            </p:nvSpPr>
            <p:spPr bwMode="auto">
              <a:xfrm>
                <a:off x="1852" y="1024"/>
                <a:ext cx="13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" name="Line 44"/>
              <p:cNvSpPr>
                <a:spLocks noChangeShapeType="1"/>
              </p:cNvSpPr>
              <p:nvPr/>
            </p:nvSpPr>
            <p:spPr bwMode="auto">
              <a:xfrm>
                <a:off x="2482" y="78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" name="Freeform 45"/>
              <p:cNvSpPr>
                <a:spLocks/>
              </p:cNvSpPr>
              <p:nvPr/>
            </p:nvSpPr>
            <p:spPr bwMode="auto">
              <a:xfrm>
                <a:off x="1852" y="783"/>
                <a:ext cx="871" cy="61"/>
              </a:xfrm>
              <a:custGeom>
                <a:avLst/>
                <a:gdLst>
                  <a:gd name="T0" fmla="*/ 0 w 871"/>
                  <a:gd name="T1" fmla="*/ 0 h 61"/>
                  <a:gd name="T2" fmla="*/ 871 w 871"/>
                  <a:gd name="T3" fmla="*/ 0 h 61"/>
                  <a:gd name="T4" fmla="*/ 871 w 871"/>
                  <a:gd name="T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1" h="61">
                    <a:moveTo>
                      <a:pt x="0" y="0"/>
                    </a:moveTo>
                    <a:lnTo>
                      <a:pt x="871" y="0"/>
                    </a:lnTo>
                    <a:lnTo>
                      <a:pt x="871" y="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" name="Line 46"/>
              <p:cNvSpPr>
                <a:spLocks noChangeShapeType="1"/>
              </p:cNvSpPr>
              <p:nvPr/>
            </p:nvSpPr>
            <p:spPr bwMode="auto">
              <a:xfrm>
                <a:off x="2482" y="96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" name="Line 47"/>
              <p:cNvSpPr>
                <a:spLocks noChangeShapeType="1"/>
              </p:cNvSpPr>
              <p:nvPr/>
            </p:nvSpPr>
            <p:spPr bwMode="auto">
              <a:xfrm>
                <a:off x="2723" y="96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" name="Line 48"/>
              <p:cNvSpPr>
                <a:spLocks noChangeShapeType="1"/>
              </p:cNvSpPr>
              <p:nvPr/>
            </p:nvSpPr>
            <p:spPr bwMode="auto">
              <a:xfrm>
                <a:off x="2002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" name="Line 49"/>
              <p:cNvSpPr>
                <a:spLocks noChangeShapeType="1"/>
              </p:cNvSpPr>
              <p:nvPr/>
            </p:nvSpPr>
            <p:spPr bwMode="auto">
              <a:xfrm>
                <a:off x="2243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" name="Line 50"/>
              <p:cNvSpPr>
                <a:spLocks noChangeShapeType="1"/>
              </p:cNvSpPr>
              <p:nvPr/>
            </p:nvSpPr>
            <p:spPr bwMode="auto">
              <a:xfrm>
                <a:off x="2482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" name="Line 51"/>
              <p:cNvSpPr>
                <a:spLocks noChangeShapeType="1"/>
              </p:cNvSpPr>
              <p:nvPr/>
            </p:nvSpPr>
            <p:spPr bwMode="auto">
              <a:xfrm>
                <a:off x="2482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" name="Line 52"/>
              <p:cNvSpPr>
                <a:spLocks noChangeShapeType="1"/>
              </p:cNvSpPr>
              <p:nvPr/>
            </p:nvSpPr>
            <p:spPr bwMode="auto">
              <a:xfrm>
                <a:off x="2243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" name="Line 53"/>
              <p:cNvSpPr>
                <a:spLocks noChangeShapeType="1"/>
              </p:cNvSpPr>
              <p:nvPr/>
            </p:nvSpPr>
            <p:spPr bwMode="auto">
              <a:xfrm>
                <a:off x="2002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" name="Line 54"/>
              <p:cNvSpPr>
                <a:spLocks noChangeShapeType="1"/>
              </p:cNvSpPr>
              <p:nvPr/>
            </p:nvSpPr>
            <p:spPr bwMode="auto">
              <a:xfrm flipH="1">
                <a:off x="1852" y="1262"/>
                <a:ext cx="13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" name="Rectangle 55"/>
              <p:cNvSpPr>
                <a:spLocks noChangeArrowheads="1"/>
              </p:cNvSpPr>
              <p:nvPr/>
            </p:nvSpPr>
            <p:spPr bwMode="auto">
              <a:xfrm>
                <a:off x="369" y="1206"/>
                <a:ext cx="246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LPb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2" name="Rectangle 56"/>
              <p:cNvSpPr>
                <a:spLocks noChangeArrowheads="1"/>
              </p:cNvSpPr>
              <p:nvPr/>
            </p:nvSpPr>
            <p:spPr bwMode="auto">
              <a:xfrm>
                <a:off x="341" y="958"/>
                <a:ext cx="279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MPb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3" name="Rectangle 57"/>
              <p:cNvSpPr>
                <a:spLocks noChangeArrowheads="1"/>
              </p:cNvSpPr>
              <p:nvPr/>
            </p:nvSpPr>
            <p:spPr bwMode="auto">
              <a:xfrm>
                <a:off x="356" y="720"/>
                <a:ext cx="267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HPb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4" name="Freeform 58"/>
              <p:cNvSpPr>
                <a:spLocks/>
              </p:cNvSpPr>
              <p:nvPr/>
            </p:nvSpPr>
            <p:spPr bwMode="auto">
              <a:xfrm>
                <a:off x="2903" y="1082"/>
                <a:ext cx="119" cy="122"/>
              </a:xfrm>
              <a:custGeom>
                <a:avLst/>
                <a:gdLst>
                  <a:gd name="T0" fmla="*/ 59 w 119"/>
                  <a:gd name="T1" fmla="*/ 0 h 122"/>
                  <a:gd name="T2" fmla="*/ 119 w 119"/>
                  <a:gd name="T3" fmla="*/ 122 h 122"/>
                  <a:gd name="T4" fmla="*/ 0 w 119"/>
                  <a:gd name="T5" fmla="*/ 122 h 122"/>
                  <a:gd name="T6" fmla="*/ 59 w 119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22">
                    <a:moveTo>
                      <a:pt x="59" y="0"/>
                    </a:moveTo>
                    <a:lnTo>
                      <a:pt x="119" y="122"/>
                    </a:lnTo>
                    <a:lnTo>
                      <a:pt x="0" y="1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" name="Freeform 59"/>
              <p:cNvSpPr>
                <a:spLocks/>
              </p:cNvSpPr>
              <p:nvPr/>
            </p:nvSpPr>
            <p:spPr bwMode="auto">
              <a:xfrm>
                <a:off x="2888" y="1059"/>
                <a:ext cx="150" cy="155"/>
              </a:xfrm>
              <a:custGeom>
                <a:avLst/>
                <a:gdLst>
                  <a:gd name="T0" fmla="*/ 74 w 150"/>
                  <a:gd name="T1" fmla="*/ 46 h 155"/>
                  <a:gd name="T2" fmla="*/ 119 w 150"/>
                  <a:gd name="T3" fmla="*/ 135 h 155"/>
                  <a:gd name="T4" fmla="*/ 30 w 150"/>
                  <a:gd name="T5" fmla="*/ 135 h 155"/>
                  <a:gd name="T6" fmla="*/ 74 w 150"/>
                  <a:gd name="T7" fmla="*/ 46 h 155"/>
                  <a:gd name="T8" fmla="*/ 74 w 150"/>
                  <a:gd name="T9" fmla="*/ 0 h 155"/>
                  <a:gd name="T10" fmla="*/ 0 w 150"/>
                  <a:gd name="T11" fmla="*/ 155 h 155"/>
                  <a:gd name="T12" fmla="*/ 150 w 150"/>
                  <a:gd name="T13" fmla="*/ 155 h 155"/>
                  <a:gd name="T14" fmla="*/ 74 w 150"/>
                  <a:gd name="T15" fmla="*/ 0 h 155"/>
                  <a:gd name="T16" fmla="*/ 74 w 150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4" y="46"/>
                    </a:moveTo>
                    <a:lnTo>
                      <a:pt x="119" y="135"/>
                    </a:lnTo>
                    <a:lnTo>
                      <a:pt x="30" y="135"/>
                    </a:lnTo>
                    <a:lnTo>
                      <a:pt x="74" y="46"/>
                    </a:lnTo>
                    <a:lnTo>
                      <a:pt x="74" y="0"/>
                    </a:lnTo>
                    <a:lnTo>
                      <a:pt x="0" y="155"/>
                    </a:lnTo>
                    <a:lnTo>
                      <a:pt x="150" y="155"/>
                    </a:lnTo>
                    <a:lnTo>
                      <a:pt x="74" y="0"/>
                    </a:lnTo>
                    <a:lnTo>
                      <a:pt x="74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" name="Freeform 60"/>
              <p:cNvSpPr>
                <a:spLocks/>
              </p:cNvSpPr>
              <p:nvPr/>
            </p:nvSpPr>
            <p:spPr bwMode="auto">
              <a:xfrm>
                <a:off x="2662" y="1082"/>
                <a:ext cx="119" cy="122"/>
              </a:xfrm>
              <a:custGeom>
                <a:avLst/>
                <a:gdLst>
                  <a:gd name="T0" fmla="*/ 61 w 119"/>
                  <a:gd name="T1" fmla="*/ 0 h 122"/>
                  <a:gd name="T2" fmla="*/ 119 w 119"/>
                  <a:gd name="T3" fmla="*/ 122 h 122"/>
                  <a:gd name="T4" fmla="*/ 0 w 119"/>
                  <a:gd name="T5" fmla="*/ 122 h 122"/>
                  <a:gd name="T6" fmla="*/ 61 w 119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22">
                    <a:moveTo>
                      <a:pt x="61" y="0"/>
                    </a:moveTo>
                    <a:lnTo>
                      <a:pt x="119" y="122"/>
                    </a:lnTo>
                    <a:lnTo>
                      <a:pt x="0" y="12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" name="Freeform 61"/>
              <p:cNvSpPr>
                <a:spLocks/>
              </p:cNvSpPr>
              <p:nvPr/>
            </p:nvSpPr>
            <p:spPr bwMode="auto">
              <a:xfrm>
                <a:off x="2647" y="1059"/>
                <a:ext cx="149" cy="155"/>
              </a:xfrm>
              <a:custGeom>
                <a:avLst/>
                <a:gdLst>
                  <a:gd name="T0" fmla="*/ 76 w 149"/>
                  <a:gd name="T1" fmla="*/ 46 h 155"/>
                  <a:gd name="T2" fmla="*/ 119 w 149"/>
                  <a:gd name="T3" fmla="*/ 135 h 155"/>
                  <a:gd name="T4" fmla="*/ 30 w 149"/>
                  <a:gd name="T5" fmla="*/ 135 h 155"/>
                  <a:gd name="T6" fmla="*/ 76 w 149"/>
                  <a:gd name="T7" fmla="*/ 46 h 155"/>
                  <a:gd name="T8" fmla="*/ 76 w 149"/>
                  <a:gd name="T9" fmla="*/ 0 h 155"/>
                  <a:gd name="T10" fmla="*/ 0 w 149"/>
                  <a:gd name="T11" fmla="*/ 155 h 155"/>
                  <a:gd name="T12" fmla="*/ 149 w 149"/>
                  <a:gd name="T13" fmla="*/ 155 h 155"/>
                  <a:gd name="T14" fmla="*/ 76 w 149"/>
                  <a:gd name="T15" fmla="*/ 0 h 155"/>
                  <a:gd name="T16" fmla="*/ 76 w 149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55">
                    <a:moveTo>
                      <a:pt x="76" y="46"/>
                    </a:moveTo>
                    <a:lnTo>
                      <a:pt x="119" y="135"/>
                    </a:lnTo>
                    <a:lnTo>
                      <a:pt x="30" y="135"/>
                    </a:lnTo>
                    <a:lnTo>
                      <a:pt x="76" y="46"/>
                    </a:lnTo>
                    <a:lnTo>
                      <a:pt x="76" y="0"/>
                    </a:lnTo>
                    <a:lnTo>
                      <a:pt x="0" y="155"/>
                    </a:lnTo>
                    <a:lnTo>
                      <a:pt x="149" y="155"/>
                    </a:lnTo>
                    <a:lnTo>
                      <a:pt x="76" y="0"/>
                    </a:lnTo>
                    <a:lnTo>
                      <a:pt x="76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" name="Freeform 62"/>
              <p:cNvSpPr>
                <a:spLocks/>
              </p:cNvSpPr>
              <p:nvPr/>
            </p:nvSpPr>
            <p:spPr bwMode="auto">
              <a:xfrm>
                <a:off x="3142" y="1082"/>
                <a:ext cx="119" cy="122"/>
              </a:xfrm>
              <a:custGeom>
                <a:avLst/>
                <a:gdLst>
                  <a:gd name="T0" fmla="*/ 61 w 119"/>
                  <a:gd name="T1" fmla="*/ 0 h 122"/>
                  <a:gd name="T2" fmla="*/ 119 w 119"/>
                  <a:gd name="T3" fmla="*/ 122 h 122"/>
                  <a:gd name="T4" fmla="*/ 0 w 119"/>
                  <a:gd name="T5" fmla="*/ 122 h 122"/>
                  <a:gd name="T6" fmla="*/ 61 w 119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22">
                    <a:moveTo>
                      <a:pt x="61" y="0"/>
                    </a:moveTo>
                    <a:lnTo>
                      <a:pt x="119" y="122"/>
                    </a:lnTo>
                    <a:lnTo>
                      <a:pt x="0" y="12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" name="Freeform 63"/>
              <p:cNvSpPr>
                <a:spLocks/>
              </p:cNvSpPr>
              <p:nvPr/>
            </p:nvSpPr>
            <p:spPr bwMode="auto">
              <a:xfrm>
                <a:off x="3127" y="1059"/>
                <a:ext cx="149" cy="155"/>
              </a:xfrm>
              <a:custGeom>
                <a:avLst/>
                <a:gdLst>
                  <a:gd name="T0" fmla="*/ 76 w 149"/>
                  <a:gd name="T1" fmla="*/ 46 h 155"/>
                  <a:gd name="T2" fmla="*/ 119 w 149"/>
                  <a:gd name="T3" fmla="*/ 135 h 155"/>
                  <a:gd name="T4" fmla="*/ 30 w 149"/>
                  <a:gd name="T5" fmla="*/ 135 h 155"/>
                  <a:gd name="T6" fmla="*/ 76 w 149"/>
                  <a:gd name="T7" fmla="*/ 46 h 155"/>
                  <a:gd name="T8" fmla="*/ 76 w 149"/>
                  <a:gd name="T9" fmla="*/ 0 h 155"/>
                  <a:gd name="T10" fmla="*/ 0 w 149"/>
                  <a:gd name="T11" fmla="*/ 155 h 155"/>
                  <a:gd name="T12" fmla="*/ 149 w 149"/>
                  <a:gd name="T13" fmla="*/ 155 h 155"/>
                  <a:gd name="T14" fmla="*/ 76 w 149"/>
                  <a:gd name="T15" fmla="*/ 0 h 155"/>
                  <a:gd name="T16" fmla="*/ 76 w 149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55">
                    <a:moveTo>
                      <a:pt x="76" y="46"/>
                    </a:moveTo>
                    <a:lnTo>
                      <a:pt x="119" y="135"/>
                    </a:lnTo>
                    <a:lnTo>
                      <a:pt x="30" y="135"/>
                    </a:lnTo>
                    <a:lnTo>
                      <a:pt x="76" y="46"/>
                    </a:lnTo>
                    <a:lnTo>
                      <a:pt x="76" y="0"/>
                    </a:lnTo>
                    <a:lnTo>
                      <a:pt x="0" y="155"/>
                    </a:lnTo>
                    <a:lnTo>
                      <a:pt x="149" y="155"/>
                    </a:lnTo>
                    <a:lnTo>
                      <a:pt x="76" y="0"/>
                    </a:lnTo>
                    <a:lnTo>
                      <a:pt x="76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" name="Line 64"/>
              <p:cNvSpPr>
                <a:spLocks noChangeShapeType="1"/>
              </p:cNvSpPr>
              <p:nvPr/>
            </p:nvSpPr>
            <p:spPr bwMode="auto">
              <a:xfrm>
                <a:off x="2723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" name="Line 65"/>
              <p:cNvSpPr>
                <a:spLocks noChangeShapeType="1"/>
              </p:cNvSpPr>
              <p:nvPr/>
            </p:nvSpPr>
            <p:spPr bwMode="auto">
              <a:xfrm>
                <a:off x="2962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" name="Line 66"/>
              <p:cNvSpPr>
                <a:spLocks noChangeShapeType="1"/>
              </p:cNvSpPr>
              <p:nvPr/>
            </p:nvSpPr>
            <p:spPr bwMode="auto">
              <a:xfrm>
                <a:off x="3203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" name="Line 67"/>
              <p:cNvSpPr>
                <a:spLocks noChangeShapeType="1"/>
              </p:cNvSpPr>
              <p:nvPr/>
            </p:nvSpPr>
            <p:spPr bwMode="auto">
              <a:xfrm>
                <a:off x="3203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" name="Line 68"/>
              <p:cNvSpPr>
                <a:spLocks noChangeShapeType="1"/>
              </p:cNvSpPr>
              <p:nvPr/>
            </p:nvSpPr>
            <p:spPr bwMode="auto">
              <a:xfrm>
                <a:off x="2962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" name="Line 69"/>
              <p:cNvSpPr>
                <a:spLocks noChangeShapeType="1"/>
              </p:cNvSpPr>
              <p:nvPr/>
            </p:nvSpPr>
            <p:spPr bwMode="auto">
              <a:xfrm>
                <a:off x="2723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" name="Rectangle 70"/>
              <p:cNvSpPr>
                <a:spLocks noChangeArrowheads="1"/>
              </p:cNvSpPr>
              <p:nvPr/>
            </p:nvSpPr>
            <p:spPr bwMode="auto">
              <a:xfrm>
                <a:off x="1651" y="1209"/>
                <a:ext cx="246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LPa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Rectangle 71"/>
              <p:cNvSpPr>
                <a:spLocks noChangeArrowheads="1"/>
              </p:cNvSpPr>
              <p:nvPr/>
            </p:nvSpPr>
            <p:spPr bwMode="auto">
              <a:xfrm>
                <a:off x="1621" y="960"/>
                <a:ext cx="279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MPa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Rectangle 72"/>
              <p:cNvSpPr>
                <a:spLocks noChangeArrowheads="1"/>
              </p:cNvSpPr>
              <p:nvPr/>
            </p:nvSpPr>
            <p:spPr bwMode="auto">
              <a:xfrm>
                <a:off x="1639" y="722"/>
                <a:ext cx="267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HPa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9" name="Freeform 73"/>
              <p:cNvSpPr>
                <a:spLocks/>
              </p:cNvSpPr>
              <p:nvPr/>
            </p:nvSpPr>
            <p:spPr bwMode="auto">
              <a:xfrm>
                <a:off x="4162" y="844"/>
                <a:ext cx="120" cy="119"/>
              </a:xfrm>
              <a:custGeom>
                <a:avLst/>
                <a:gdLst>
                  <a:gd name="T0" fmla="*/ 59 w 120"/>
                  <a:gd name="T1" fmla="*/ 0 h 119"/>
                  <a:gd name="T2" fmla="*/ 120 w 120"/>
                  <a:gd name="T3" fmla="*/ 119 h 119"/>
                  <a:gd name="T4" fmla="*/ 0 w 120"/>
                  <a:gd name="T5" fmla="*/ 119 h 119"/>
                  <a:gd name="T6" fmla="*/ 59 w 120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19">
                    <a:moveTo>
                      <a:pt x="59" y="0"/>
                    </a:moveTo>
                    <a:lnTo>
                      <a:pt x="120" y="119"/>
                    </a:lnTo>
                    <a:lnTo>
                      <a:pt x="0" y="119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0" name="Freeform 74"/>
              <p:cNvSpPr>
                <a:spLocks/>
              </p:cNvSpPr>
              <p:nvPr/>
            </p:nvSpPr>
            <p:spPr bwMode="auto">
              <a:xfrm>
                <a:off x="4147" y="821"/>
                <a:ext cx="153" cy="152"/>
              </a:xfrm>
              <a:custGeom>
                <a:avLst/>
                <a:gdLst>
                  <a:gd name="T0" fmla="*/ 74 w 153"/>
                  <a:gd name="T1" fmla="*/ 46 h 152"/>
                  <a:gd name="T2" fmla="*/ 117 w 153"/>
                  <a:gd name="T3" fmla="*/ 132 h 152"/>
                  <a:gd name="T4" fmla="*/ 31 w 153"/>
                  <a:gd name="T5" fmla="*/ 132 h 152"/>
                  <a:gd name="T6" fmla="*/ 74 w 153"/>
                  <a:gd name="T7" fmla="*/ 46 h 152"/>
                  <a:gd name="T8" fmla="*/ 74 w 153"/>
                  <a:gd name="T9" fmla="*/ 0 h 152"/>
                  <a:gd name="T10" fmla="*/ 0 w 153"/>
                  <a:gd name="T11" fmla="*/ 152 h 152"/>
                  <a:gd name="T12" fmla="*/ 153 w 153"/>
                  <a:gd name="T13" fmla="*/ 152 h 152"/>
                  <a:gd name="T14" fmla="*/ 74 w 153"/>
                  <a:gd name="T15" fmla="*/ 0 h 152"/>
                  <a:gd name="T16" fmla="*/ 74 w 153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52">
                    <a:moveTo>
                      <a:pt x="74" y="46"/>
                    </a:moveTo>
                    <a:lnTo>
                      <a:pt x="117" y="132"/>
                    </a:lnTo>
                    <a:lnTo>
                      <a:pt x="31" y="132"/>
                    </a:lnTo>
                    <a:lnTo>
                      <a:pt x="74" y="46"/>
                    </a:lnTo>
                    <a:lnTo>
                      <a:pt x="74" y="0"/>
                    </a:lnTo>
                    <a:lnTo>
                      <a:pt x="0" y="152"/>
                    </a:lnTo>
                    <a:lnTo>
                      <a:pt x="153" y="152"/>
                    </a:lnTo>
                    <a:lnTo>
                      <a:pt x="74" y="0"/>
                    </a:lnTo>
                    <a:lnTo>
                      <a:pt x="74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1" name="Freeform 75"/>
              <p:cNvSpPr>
                <a:spLocks/>
              </p:cNvSpPr>
              <p:nvPr/>
            </p:nvSpPr>
            <p:spPr bwMode="auto">
              <a:xfrm>
                <a:off x="4401" y="844"/>
                <a:ext cx="119" cy="119"/>
              </a:xfrm>
              <a:custGeom>
                <a:avLst/>
                <a:gdLst>
                  <a:gd name="T0" fmla="*/ 61 w 119"/>
                  <a:gd name="T1" fmla="*/ 0 h 119"/>
                  <a:gd name="T2" fmla="*/ 119 w 119"/>
                  <a:gd name="T3" fmla="*/ 119 h 119"/>
                  <a:gd name="T4" fmla="*/ 0 w 119"/>
                  <a:gd name="T5" fmla="*/ 119 h 119"/>
                  <a:gd name="T6" fmla="*/ 61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61" y="0"/>
                    </a:moveTo>
                    <a:lnTo>
                      <a:pt x="119" y="119"/>
                    </a:lnTo>
                    <a:lnTo>
                      <a:pt x="0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2" name="Freeform 76"/>
              <p:cNvSpPr>
                <a:spLocks/>
              </p:cNvSpPr>
              <p:nvPr/>
            </p:nvSpPr>
            <p:spPr bwMode="auto">
              <a:xfrm>
                <a:off x="4383" y="821"/>
                <a:ext cx="153" cy="152"/>
              </a:xfrm>
              <a:custGeom>
                <a:avLst/>
                <a:gdLst>
                  <a:gd name="T0" fmla="*/ 79 w 153"/>
                  <a:gd name="T1" fmla="*/ 46 h 152"/>
                  <a:gd name="T2" fmla="*/ 122 w 153"/>
                  <a:gd name="T3" fmla="*/ 132 h 152"/>
                  <a:gd name="T4" fmla="*/ 36 w 153"/>
                  <a:gd name="T5" fmla="*/ 132 h 152"/>
                  <a:gd name="T6" fmla="*/ 79 w 153"/>
                  <a:gd name="T7" fmla="*/ 46 h 152"/>
                  <a:gd name="T8" fmla="*/ 79 w 153"/>
                  <a:gd name="T9" fmla="*/ 0 h 152"/>
                  <a:gd name="T10" fmla="*/ 0 w 153"/>
                  <a:gd name="T11" fmla="*/ 152 h 152"/>
                  <a:gd name="T12" fmla="*/ 153 w 153"/>
                  <a:gd name="T13" fmla="*/ 152 h 152"/>
                  <a:gd name="T14" fmla="*/ 79 w 153"/>
                  <a:gd name="T15" fmla="*/ 0 h 152"/>
                  <a:gd name="T16" fmla="*/ 79 w 153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52">
                    <a:moveTo>
                      <a:pt x="79" y="46"/>
                    </a:moveTo>
                    <a:lnTo>
                      <a:pt x="122" y="132"/>
                    </a:lnTo>
                    <a:lnTo>
                      <a:pt x="36" y="132"/>
                    </a:lnTo>
                    <a:lnTo>
                      <a:pt x="79" y="46"/>
                    </a:lnTo>
                    <a:lnTo>
                      <a:pt x="79" y="0"/>
                    </a:lnTo>
                    <a:lnTo>
                      <a:pt x="0" y="152"/>
                    </a:lnTo>
                    <a:lnTo>
                      <a:pt x="153" y="152"/>
                    </a:lnTo>
                    <a:lnTo>
                      <a:pt x="79" y="0"/>
                    </a:lnTo>
                    <a:lnTo>
                      <a:pt x="79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3" name="Freeform 77"/>
              <p:cNvSpPr>
                <a:spLocks/>
              </p:cNvSpPr>
              <p:nvPr/>
            </p:nvSpPr>
            <p:spPr bwMode="auto">
              <a:xfrm>
                <a:off x="3921" y="1082"/>
                <a:ext cx="120" cy="122"/>
              </a:xfrm>
              <a:custGeom>
                <a:avLst/>
                <a:gdLst>
                  <a:gd name="T0" fmla="*/ 61 w 120"/>
                  <a:gd name="T1" fmla="*/ 0 h 122"/>
                  <a:gd name="T2" fmla="*/ 120 w 120"/>
                  <a:gd name="T3" fmla="*/ 122 h 122"/>
                  <a:gd name="T4" fmla="*/ 0 w 120"/>
                  <a:gd name="T5" fmla="*/ 122 h 122"/>
                  <a:gd name="T6" fmla="*/ 61 w 120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22">
                    <a:moveTo>
                      <a:pt x="61" y="0"/>
                    </a:moveTo>
                    <a:lnTo>
                      <a:pt x="120" y="122"/>
                    </a:lnTo>
                    <a:lnTo>
                      <a:pt x="0" y="12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4" name="Freeform 78"/>
              <p:cNvSpPr>
                <a:spLocks/>
              </p:cNvSpPr>
              <p:nvPr/>
            </p:nvSpPr>
            <p:spPr bwMode="auto">
              <a:xfrm>
                <a:off x="3906" y="1059"/>
                <a:ext cx="150" cy="155"/>
              </a:xfrm>
              <a:custGeom>
                <a:avLst/>
                <a:gdLst>
                  <a:gd name="T0" fmla="*/ 76 w 150"/>
                  <a:gd name="T1" fmla="*/ 46 h 155"/>
                  <a:gd name="T2" fmla="*/ 119 w 150"/>
                  <a:gd name="T3" fmla="*/ 135 h 155"/>
                  <a:gd name="T4" fmla="*/ 31 w 150"/>
                  <a:gd name="T5" fmla="*/ 135 h 155"/>
                  <a:gd name="T6" fmla="*/ 76 w 150"/>
                  <a:gd name="T7" fmla="*/ 46 h 155"/>
                  <a:gd name="T8" fmla="*/ 76 w 150"/>
                  <a:gd name="T9" fmla="*/ 0 h 155"/>
                  <a:gd name="T10" fmla="*/ 0 w 150"/>
                  <a:gd name="T11" fmla="*/ 155 h 155"/>
                  <a:gd name="T12" fmla="*/ 150 w 150"/>
                  <a:gd name="T13" fmla="*/ 155 h 155"/>
                  <a:gd name="T14" fmla="*/ 76 w 150"/>
                  <a:gd name="T15" fmla="*/ 0 h 155"/>
                  <a:gd name="T16" fmla="*/ 76 w 150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6" y="46"/>
                    </a:moveTo>
                    <a:lnTo>
                      <a:pt x="119" y="135"/>
                    </a:lnTo>
                    <a:lnTo>
                      <a:pt x="31" y="135"/>
                    </a:lnTo>
                    <a:lnTo>
                      <a:pt x="76" y="46"/>
                    </a:lnTo>
                    <a:lnTo>
                      <a:pt x="76" y="0"/>
                    </a:lnTo>
                    <a:lnTo>
                      <a:pt x="0" y="155"/>
                    </a:lnTo>
                    <a:lnTo>
                      <a:pt x="150" y="155"/>
                    </a:lnTo>
                    <a:lnTo>
                      <a:pt x="76" y="0"/>
                    </a:lnTo>
                    <a:lnTo>
                      <a:pt x="76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5" name="Freeform 79"/>
              <p:cNvSpPr>
                <a:spLocks/>
              </p:cNvSpPr>
              <p:nvPr/>
            </p:nvSpPr>
            <p:spPr bwMode="auto">
              <a:xfrm>
                <a:off x="3683" y="1082"/>
                <a:ext cx="119" cy="122"/>
              </a:xfrm>
              <a:custGeom>
                <a:avLst/>
                <a:gdLst>
                  <a:gd name="T0" fmla="*/ 58 w 119"/>
                  <a:gd name="T1" fmla="*/ 0 h 122"/>
                  <a:gd name="T2" fmla="*/ 119 w 119"/>
                  <a:gd name="T3" fmla="*/ 122 h 122"/>
                  <a:gd name="T4" fmla="*/ 0 w 119"/>
                  <a:gd name="T5" fmla="*/ 122 h 122"/>
                  <a:gd name="T6" fmla="*/ 58 w 119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22">
                    <a:moveTo>
                      <a:pt x="58" y="0"/>
                    </a:moveTo>
                    <a:lnTo>
                      <a:pt x="119" y="122"/>
                    </a:lnTo>
                    <a:lnTo>
                      <a:pt x="0" y="12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6" name="Freeform 80"/>
              <p:cNvSpPr>
                <a:spLocks/>
              </p:cNvSpPr>
              <p:nvPr/>
            </p:nvSpPr>
            <p:spPr bwMode="auto">
              <a:xfrm>
                <a:off x="3667" y="1059"/>
                <a:ext cx="150" cy="155"/>
              </a:xfrm>
              <a:custGeom>
                <a:avLst/>
                <a:gdLst>
                  <a:gd name="T0" fmla="*/ 74 w 150"/>
                  <a:gd name="T1" fmla="*/ 46 h 155"/>
                  <a:gd name="T2" fmla="*/ 120 w 150"/>
                  <a:gd name="T3" fmla="*/ 135 h 155"/>
                  <a:gd name="T4" fmla="*/ 31 w 150"/>
                  <a:gd name="T5" fmla="*/ 135 h 155"/>
                  <a:gd name="T6" fmla="*/ 74 w 150"/>
                  <a:gd name="T7" fmla="*/ 46 h 155"/>
                  <a:gd name="T8" fmla="*/ 74 w 150"/>
                  <a:gd name="T9" fmla="*/ 0 h 155"/>
                  <a:gd name="T10" fmla="*/ 0 w 150"/>
                  <a:gd name="T11" fmla="*/ 155 h 155"/>
                  <a:gd name="T12" fmla="*/ 150 w 150"/>
                  <a:gd name="T13" fmla="*/ 155 h 155"/>
                  <a:gd name="T14" fmla="*/ 74 w 150"/>
                  <a:gd name="T15" fmla="*/ 0 h 155"/>
                  <a:gd name="T16" fmla="*/ 74 w 150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4" y="46"/>
                    </a:moveTo>
                    <a:lnTo>
                      <a:pt x="120" y="135"/>
                    </a:lnTo>
                    <a:lnTo>
                      <a:pt x="31" y="135"/>
                    </a:lnTo>
                    <a:lnTo>
                      <a:pt x="74" y="46"/>
                    </a:lnTo>
                    <a:lnTo>
                      <a:pt x="74" y="0"/>
                    </a:lnTo>
                    <a:lnTo>
                      <a:pt x="0" y="155"/>
                    </a:lnTo>
                    <a:lnTo>
                      <a:pt x="150" y="155"/>
                    </a:lnTo>
                    <a:lnTo>
                      <a:pt x="74" y="0"/>
                    </a:lnTo>
                    <a:lnTo>
                      <a:pt x="74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7" name="Freeform 81"/>
              <p:cNvSpPr>
                <a:spLocks/>
              </p:cNvSpPr>
              <p:nvPr/>
            </p:nvSpPr>
            <p:spPr bwMode="auto">
              <a:xfrm>
                <a:off x="4162" y="1082"/>
                <a:ext cx="120" cy="122"/>
              </a:xfrm>
              <a:custGeom>
                <a:avLst/>
                <a:gdLst>
                  <a:gd name="T0" fmla="*/ 59 w 120"/>
                  <a:gd name="T1" fmla="*/ 0 h 122"/>
                  <a:gd name="T2" fmla="*/ 120 w 120"/>
                  <a:gd name="T3" fmla="*/ 122 h 122"/>
                  <a:gd name="T4" fmla="*/ 0 w 120"/>
                  <a:gd name="T5" fmla="*/ 122 h 122"/>
                  <a:gd name="T6" fmla="*/ 59 w 120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22">
                    <a:moveTo>
                      <a:pt x="59" y="0"/>
                    </a:moveTo>
                    <a:lnTo>
                      <a:pt x="120" y="122"/>
                    </a:lnTo>
                    <a:lnTo>
                      <a:pt x="0" y="1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8" name="Freeform 82"/>
              <p:cNvSpPr>
                <a:spLocks/>
              </p:cNvSpPr>
              <p:nvPr/>
            </p:nvSpPr>
            <p:spPr bwMode="auto">
              <a:xfrm>
                <a:off x="4147" y="1059"/>
                <a:ext cx="150" cy="155"/>
              </a:xfrm>
              <a:custGeom>
                <a:avLst/>
                <a:gdLst>
                  <a:gd name="T0" fmla="*/ 74 w 150"/>
                  <a:gd name="T1" fmla="*/ 46 h 155"/>
                  <a:gd name="T2" fmla="*/ 120 w 150"/>
                  <a:gd name="T3" fmla="*/ 135 h 155"/>
                  <a:gd name="T4" fmla="*/ 31 w 150"/>
                  <a:gd name="T5" fmla="*/ 135 h 155"/>
                  <a:gd name="T6" fmla="*/ 74 w 150"/>
                  <a:gd name="T7" fmla="*/ 46 h 155"/>
                  <a:gd name="T8" fmla="*/ 74 w 150"/>
                  <a:gd name="T9" fmla="*/ 0 h 155"/>
                  <a:gd name="T10" fmla="*/ 0 w 150"/>
                  <a:gd name="T11" fmla="*/ 155 h 155"/>
                  <a:gd name="T12" fmla="*/ 150 w 150"/>
                  <a:gd name="T13" fmla="*/ 155 h 155"/>
                  <a:gd name="T14" fmla="*/ 74 w 150"/>
                  <a:gd name="T15" fmla="*/ 0 h 155"/>
                  <a:gd name="T16" fmla="*/ 74 w 150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4" y="46"/>
                    </a:moveTo>
                    <a:lnTo>
                      <a:pt x="120" y="135"/>
                    </a:lnTo>
                    <a:lnTo>
                      <a:pt x="31" y="135"/>
                    </a:lnTo>
                    <a:lnTo>
                      <a:pt x="74" y="46"/>
                    </a:lnTo>
                    <a:lnTo>
                      <a:pt x="74" y="0"/>
                    </a:lnTo>
                    <a:lnTo>
                      <a:pt x="0" y="155"/>
                    </a:lnTo>
                    <a:lnTo>
                      <a:pt x="150" y="155"/>
                    </a:lnTo>
                    <a:lnTo>
                      <a:pt x="74" y="0"/>
                    </a:lnTo>
                    <a:lnTo>
                      <a:pt x="74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9" name="Line 83"/>
              <p:cNvSpPr>
                <a:spLocks noChangeShapeType="1"/>
              </p:cNvSpPr>
              <p:nvPr/>
            </p:nvSpPr>
            <p:spPr bwMode="auto">
              <a:xfrm>
                <a:off x="3591" y="1024"/>
                <a:ext cx="87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Line 84"/>
              <p:cNvSpPr>
                <a:spLocks noChangeShapeType="1"/>
              </p:cNvSpPr>
              <p:nvPr/>
            </p:nvSpPr>
            <p:spPr bwMode="auto">
              <a:xfrm>
                <a:off x="4221" y="78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1" name="Freeform 85"/>
              <p:cNvSpPr>
                <a:spLocks/>
              </p:cNvSpPr>
              <p:nvPr/>
            </p:nvSpPr>
            <p:spPr bwMode="auto">
              <a:xfrm>
                <a:off x="3591" y="783"/>
                <a:ext cx="871" cy="61"/>
              </a:xfrm>
              <a:custGeom>
                <a:avLst/>
                <a:gdLst>
                  <a:gd name="T0" fmla="*/ 0 w 871"/>
                  <a:gd name="T1" fmla="*/ 0 h 61"/>
                  <a:gd name="T2" fmla="*/ 871 w 871"/>
                  <a:gd name="T3" fmla="*/ 0 h 61"/>
                  <a:gd name="T4" fmla="*/ 871 w 871"/>
                  <a:gd name="T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1" h="61">
                    <a:moveTo>
                      <a:pt x="0" y="0"/>
                    </a:moveTo>
                    <a:lnTo>
                      <a:pt x="871" y="0"/>
                    </a:lnTo>
                    <a:lnTo>
                      <a:pt x="871" y="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" name="Line 86"/>
              <p:cNvSpPr>
                <a:spLocks noChangeShapeType="1"/>
              </p:cNvSpPr>
              <p:nvPr/>
            </p:nvSpPr>
            <p:spPr bwMode="auto">
              <a:xfrm>
                <a:off x="4221" y="96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" name="Line 87"/>
              <p:cNvSpPr>
                <a:spLocks noChangeShapeType="1"/>
              </p:cNvSpPr>
              <p:nvPr/>
            </p:nvSpPr>
            <p:spPr bwMode="auto">
              <a:xfrm>
                <a:off x="4462" y="96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" name="Line 88"/>
              <p:cNvSpPr>
                <a:spLocks noChangeShapeType="1"/>
              </p:cNvSpPr>
              <p:nvPr/>
            </p:nvSpPr>
            <p:spPr bwMode="auto">
              <a:xfrm>
                <a:off x="3741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" name="Line 89"/>
              <p:cNvSpPr>
                <a:spLocks noChangeShapeType="1"/>
              </p:cNvSpPr>
              <p:nvPr/>
            </p:nvSpPr>
            <p:spPr bwMode="auto">
              <a:xfrm>
                <a:off x="3982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" name="Line 90"/>
              <p:cNvSpPr>
                <a:spLocks noChangeShapeType="1"/>
              </p:cNvSpPr>
              <p:nvPr/>
            </p:nvSpPr>
            <p:spPr bwMode="auto">
              <a:xfrm>
                <a:off x="4221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" name="Line 91"/>
              <p:cNvSpPr>
                <a:spLocks noChangeShapeType="1"/>
              </p:cNvSpPr>
              <p:nvPr/>
            </p:nvSpPr>
            <p:spPr bwMode="auto">
              <a:xfrm>
                <a:off x="4221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" name="Line 92"/>
              <p:cNvSpPr>
                <a:spLocks noChangeShapeType="1"/>
              </p:cNvSpPr>
              <p:nvPr/>
            </p:nvSpPr>
            <p:spPr bwMode="auto">
              <a:xfrm>
                <a:off x="3982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" name="Line 93"/>
              <p:cNvSpPr>
                <a:spLocks noChangeShapeType="1"/>
              </p:cNvSpPr>
              <p:nvPr/>
            </p:nvSpPr>
            <p:spPr bwMode="auto">
              <a:xfrm>
                <a:off x="3741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" name="Line 94"/>
              <p:cNvSpPr>
                <a:spLocks noChangeShapeType="1"/>
              </p:cNvSpPr>
              <p:nvPr/>
            </p:nvSpPr>
            <p:spPr bwMode="auto">
              <a:xfrm flipH="1">
                <a:off x="3591" y="1262"/>
                <a:ext cx="87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" name="Freeform 95"/>
              <p:cNvSpPr>
                <a:spLocks/>
              </p:cNvSpPr>
              <p:nvPr/>
            </p:nvSpPr>
            <p:spPr bwMode="auto">
              <a:xfrm>
                <a:off x="3683" y="844"/>
                <a:ext cx="119" cy="119"/>
              </a:xfrm>
              <a:custGeom>
                <a:avLst/>
                <a:gdLst>
                  <a:gd name="T0" fmla="*/ 58 w 119"/>
                  <a:gd name="T1" fmla="*/ 0 h 119"/>
                  <a:gd name="T2" fmla="*/ 119 w 119"/>
                  <a:gd name="T3" fmla="*/ 119 h 119"/>
                  <a:gd name="T4" fmla="*/ 0 w 119"/>
                  <a:gd name="T5" fmla="*/ 119 h 119"/>
                  <a:gd name="T6" fmla="*/ 58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58" y="0"/>
                    </a:moveTo>
                    <a:lnTo>
                      <a:pt x="119" y="119"/>
                    </a:lnTo>
                    <a:lnTo>
                      <a:pt x="0" y="11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" name="Freeform 96"/>
              <p:cNvSpPr>
                <a:spLocks/>
              </p:cNvSpPr>
              <p:nvPr/>
            </p:nvSpPr>
            <p:spPr bwMode="auto">
              <a:xfrm>
                <a:off x="3667" y="821"/>
                <a:ext cx="153" cy="152"/>
              </a:xfrm>
              <a:custGeom>
                <a:avLst/>
                <a:gdLst>
                  <a:gd name="T0" fmla="*/ 74 w 153"/>
                  <a:gd name="T1" fmla="*/ 46 h 152"/>
                  <a:gd name="T2" fmla="*/ 117 w 153"/>
                  <a:gd name="T3" fmla="*/ 132 h 152"/>
                  <a:gd name="T4" fmla="*/ 31 w 153"/>
                  <a:gd name="T5" fmla="*/ 132 h 152"/>
                  <a:gd name="T6" fmla="*/ 74 w 153"/>
                  <a:gd name="T7" fmla="*/ 46 h 152"/>
                  <a:gd name="T8" fmla="*/ 74 w 153"/>
                  <a:gd name="T9" fmla="*/ 0 h 152"/>
                  <a:gd name="T10" fmla="*/ 0 w 153"/>
                  <a:gd name="T11" fmla="*/ 152 h 152"/>
                  <a:gd name="T12" fmla="*/ 153 w 153"/>
                  <a:gd name="T13" fmla="*/ 152 h 152"/>
                  <a:gd name="T14" fmla="*/ 74 w 153"/>
                  <a:gd name="T15" fmla="*/ 0 h 152"/>
                  <a:gd name="T16" fmla="*/ 74 w 153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52">
                    <a:moveTo>
                      <a:pt x="74" y="46"/>
                    </a:moveTo>
                    <a:lnTo>
                      <a:pt x="117" y="132"/>
                    </a:lnTo>
                    <a:lnTo>
                      <a:pt x="31" y="132"/>
                    </a:lnTo>
                    <a:lnTo>
                      <a:pt x="74" y="46"/>
                    </a:lnTo>
                    <a:lnTo>
                      <a:pt x="74" y="0"/>
                    </a:lnTo>
                    <a:lnTo>
                      <a:pt x="0" y="152"/>
                    </a:lnTo>
                    <a:lnTo>
                      <a:pt x="153" y="152"/>
                    </a:lnTo>
                    <a:lnTo>
                      <a:pt x="74" y="0"/>
                    </a:lnTo>
                    <a:lnTo>
                      <a:pt x="74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" name="Freeform 97"/>
              <p:cNvSpPr>
                <a:spLocks/>
              </p:cNvSpPr>
              <p:nvPr/>
            </p:nvSpPr>
            <p:spPr bwMode="auto">
              <a:xfrm>
                <a:off x="4401" y="1082"/>
                <a:ext cx="119" cy="122"/>
              </a:xfrm>
              <a:custGeom>
                <a:avLst/>
                <a:gdLst>
                  <a:gd name="T0" fmla="*/ 61 w 119"/>
                  <a:gd name="T1" fmla="*/ 0 h 122"/>
                  <a:gd name="T2" fmla="*/ 119 w 119"/>
                  <a:gd name="T3" fmla="*/ 122 h 122"/>
                  <a:gd name="T4" fmla="*/ 0 w 119"/>
                  <a:gd name="T5" fmla="*/ 122 h 122"/>
                  <a:gd name="T6" fmla="*/ 61 w 119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22">
                    <a:moveTo>
                      <a:pt x="61" y="0"/>
                    </a:moveTo>
                    <a:lnTo>
                      <a:pt x="119" y="122"/>
                    </a:lnTo>
                    <a:lnTo>
                      <a:pt x="0" y="12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" name="Freeform 98"/>
              <p:cNvSpPr>
                <a:spLocks/>
              </p:cNvSpPr>
              <p:nvPr/>
            </p:nvSpPr>
            <p:spPr bwMode="auto">
              <a:xfrm>
                <a:off x="4386" y="1059"/>
                <a:ext cx="150" cy="155"/>
              </a:xfrm>
              <a:custGeom>
                <a:avLst/>
                <a:gdLst>
                  <a:gd name="T0" fmla="*/ 76 w 150"/>
                  <a:gd name="T1" fmla="*/ 46 h 155"/>
                  <a:gd name="T2" fmla="*/ 119 w 150"/>
                  <a:gd name="T3" fmla="*/ 135 h 155"/>
                  <a:gd name="T4" fmla="*/ 30 w 150"/>
                  <a:gd name="T5" fmla="*/ 135 h 155"/>
                  <a:gd name="T6" fmla="*/ 76 w 150"/>
                  <a:gd name="T7" fmla="*/ 46 h 155"/>
                  <a:gd name="T8" fmla="*/ 76 w 150"/>
                  <a:gd name="T9" fmla="*/ 0 h 155"/>
                  <a:gd name="T10" fmla="*/ 0 w 150"/>
                  <a:gd name="T11" fmla="*/ 155 h 155"/>
                  <a:gd name="T12" fmla="*/ 150 w 150"/>
                  <a:gd name="T13" fmla="*/ 155 h 155"/>
                  <a:gd name="T14" fmla="*/ 76 w 150"/>
                  <a:gd name="T15" fmla="*/ 0 h 155"/>
                  <a:gd name="T16" fmla="*/ 76 w 150"/>
                  <a:gd name="T17" fmla="*/ 4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6" y="46"/>
                    </a:moveTo>
                    <a:lnTo>
                      <a:pt x="119" y="135"/>
                    </a:lnTo>
                    <a:lnTo>
                      <a:pt x="30" y="135"/>
                    </a:lnTo>
                    <a:lnTo>
                      <a:pt x="76" y="46"/>
                    </a:lnTo>
                    <a:lnTo>
                      <a:pt x="76" y="0"/>
                    </a:lnTo>
                    <a:lnTo>
                      <a:pt x="0" y="155"/>
                    </a:lnTo>
                    <a:lnTo>
                      <a:pt x="150" y="155"/>
                    </a:lnTo>
                    <a:lnTo>
                      <a:pt x="76" y="0"/>
                    </a:lnTo>
                    <a:lnTo>
                      <a:pt x="76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" name="Freeform 99"/>
              <p:cNvSpPr>
                <a:spLocks/>
              </p:cNvSpPr>
              <p:nvPr/>
            </p:nvSpPr>
            <p:spPr bwMode="auto">
              <a:xfrm>
                <a:off x="3921" y="844"/>
                <a:ext cx="120" cy="119"/>
              </a:xfrm>
              <a:custGeom>
                <a:avLst/>
                <a:gdLst>
                  <a:gd name="T0" fmla="*/ 61 w 120"/>
                  <a:gd name="T1" fmla="*/ 0 h 119"/>
                  <a:gd name="T2" fmla="*/ 120 w 120"/>
                  <a:gd name="T3" fmla="*/ 119 h 119"/>
                  <a:gd name="T4" fmla="*/ 0 w 120"/>
                  <a:gd name="T5" fmla="*/ 119 h 119"/>
                  <a:gd name="T6" fmla="*/ 61 w 120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19">
                    <a:moveTo>
                      <a:pt x="61" y="0"/>
                    </a:moveTo>
                    <a:lnTo>
                      <a:pt x="120" y="119"/>
                    </a:lnTo>
                    <a:lnTo>
                      <a:pt x="0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" name="Freeform 100"/>
              <p:cNvSpPr>
                <a:spLocks/>
              </p:cNvSpPr>
              <p:nvPr/>
            </p:nvSpPr>
            <p:spPr bwMode="auto">
              <a:xfrm>
                <a:off x="3904" y="821"/>
                <a:ext cx="152" cy="152"/>
              </a:xfrm>
              <a:custGeom>
                <a:avLst/>
                <a:gdLst>
                  <a:gd name="T0" fmla="*/ 78 w 152"/>
                  <a:gd name="T1" fmla="*/ 46 h 152"/>
                  <a:gd name="T2" fmla="*/ 121 w 152"/>
                  <a:gd name="T3" fmla="*/ 132 h 152"/>
                  <a:gd name="T4" fmla="*/ 35 w 152"/>
                  <a:gd name="T5" fmla="*/ 132 h 152"/>
                  <a:gd name="T6" fmla="*/ 78 w 152"/>
                  <a:gd name="T7" fmla="*/ 46 h 152"/>
                  <a:gd name="T8" fmla="*/ 78 w 152"/>
                  <a:gd name="T9" fmla="*/ 0 h 152"/>
                  <a:gd name="T10" fmla="*/ 0 w 152"/>
                  <a:gd name="T11" fmla="*/ 152 h 152"/>
                  <a:gd name="T12" fmla="*/ 152 w 152"/>
                  <a:gd name="T13" fmla="*/ 152 h 152"/>
                  <a:gd name="T14" fmla="*/ 78 w 152"/>
                  <a:gd name="T15" fmla="*/ 0 h 152"/>
                  <a:gd name="T16" fmla="*/ 78 w 152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2">
                    <a:moveTo>
                      <a:pt x="78" y="46"/>
                    </a:moveTo>
                    <a:lnTo>
                      <a:pt x="121" y="132"/>
                    </a:lnTo>
                    <a:lnTo>
                      <a:pt x="35" y="132"/>
                    </a:lnTo>
                    <a:lnTo>
                      <a:pt x="78" y="46"/>
                    </a:lnTo>
                    <a:lnTo>
                      <a:pt x="78" y="0"/>
                    </a:lnTo>
                    <a:lnTo>
                      <a:pt x="0" y="152"/>
                    </a:lnTo>
                    <a:lnTo>
                      <a:pt x="152" y="152"/>
                    </a:lnTo>
                    <a:lnTo>
                      <a:pt x="78" y="0"/>
                    </a:lnTo>
                    <a:lnTo>
                      <a:pt x="78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" name="Line 101"/>
              <p:cNvSpPr>
                <a:spLocks noChangeShapeType="1"/>
              </p:cNvSpPr>
              <p:nvPr/>
            </p:nvSpPr>
            <p:spPr bwMode="auto">
              <a:xfrm>
                <a:off x="4462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" name="Line 102"/>
              <p:cNvSpPr>
                <a:spLocks noChangeShapeType="1"/>
              </p:cNvSpPr>
              <p:nvPr/>
            </p:nvSpPr>
            <p:spPr bwMode="auto">
              <a:xfrm>
                <a:off x="3741" y="78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" name="Line 103"/>
              <p:cNvSpPr>
                <a:spLocks noChangeShapeType="1"/>
              </p:cNvSpPr>
              <p:nvPr/>
            </p:nvSpPr>
            <p:spPr bwMode="auto">
              <a:xfrm>
                <a:off x="3982" y="78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" name="Line 104"/>
              <p:cNvSpPr>
                <a:spLocks noChangeShapeType="1"/>
              </p:cNvSpPr>
              <p:nvPr/>
            </p:nvSpPr>
            <p:spPr bwMode="auto">
              <a:xfrm>
                <a:off x="3982" y="96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" name="Line 105"/>
              <p:cNvSpPr>
                <a:spLocks noChangeShapeType="1"/>
              </p:cNvSpPr>
              <p:nvPr/>
            </p:nvSpPr>
            <p:spPr bwMode="auto">
              <a:xfrm>
                <a:off x="3741" y="96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" name="Line 106"/>
              <p:cNvSpPr>
                <a:spLocks noChangeShapeType="1"/>
              </p:cNvSpPr>
              <p:nvPr/>
            </p:nvSpPr>
            <p:spPr bwMode="auto">
              <a:xfrm>
                <a:off x="4462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" name="Rectangle 107"/>
              <p:cNvSpPr>
                <a:spLocks noChangeArrowheads="1"/>
              </p:cNvSpPr>
              <p:nvPr/>
            </p:nvSpPr>
            <p:spPr bwMode="auto">
              <a:xfrm>
                <a:off x="3383" y="1211"/>
                <a:ext cx="246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LPa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4" name="Rectangle 108"/>
              <p:cNvSpPr>
                <a:spLocks noChangeArrowheads="1"/>
              </p:cNvSpPr>
              <p:nvPr/>
            </p:nvSpPr>
            <p:spPr bwMode="auto">
              <a:xfrm>
                <a:off x="3353" y="963"/>
                <a:ext cx="279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MPa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5" name="Rectangle 109"/>
              <p:cNvSpPr>
                <a:spLocks noChangeArrowheads="1"/>
              </p:cNvSpPr>
              <p:nvPr/>
            </p:nvSpPr>
            <p:spPr bwMode="auto">
              <a:xfrm>
                <a:off x="3368" y="725"/>
                <a:ext cx="267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HPa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6" name="Freeform 110"/>
              <p:cNvSpPr>
                <a:spLocks/>
              </p:cNvSpPr>
              <p:nvPr/>
            </p:nvSpPr>
            <p:spPr bwMode="auto">
              <a:xfrm>
                <a:off x="5000" y="844"/>
                <a:ext cx="122" cy="119"/>
              </a:xfrm>
              <a:custGeom>
                <a:avLst/>
                <a:gdLst>
                  <a:gd name="T0" fmla="*/ 61 w 122"/>
                  <a:gd name="T1" fmla="*/ 0 h 119"/>
                  <a:gd name="T2" fmla="*/ 0 w 122"/>
                  <a:gd name="T3" fmla="*/ 119 h 119"/>
                  <a:gd name="T4" fmla="*/ 122 w 122"/>
                  <a:gd name="T5" fmla="*/ 119 h 119"/>
                  <a:gd name="T6" fmla="*/ 61 w 122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2" h="119">
                    <a:moveTo>
                      <a:pt x="61" y="0"/>
                    </a:moveTo>
                    <a:lnTo>
                      <a:pt x="0" y="119"/>
                    </a:lnTo>
                    <a:lnTo>
                      <a:pt x="122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" name="Freeform 111"/>
              <p:cNvSpPr>
                <a:spLocks/>
              </p:cNvSpPr>
              <p:nvPr/>
            </p:nvSpPr>
            <p:spPr bwMode="auto">
              <a:xfrm>
                <a:off x="4983" y="821"/>
                <a:ext cx="157" cy="152"/>
              </a:xfrm>
              <a:custGeom>
                <a:avLst/>
                <a:gdLst>
                  <a:gd name="T0" fmla="*/ 78 w 157"/>
                  <a:gd name="T1" fmla="*/ 0 h 152"/>
                  <a:gd name="T2" fmla="*/ 0 w 157"/>
                  <a:gd name="T3" fmla="*/ 152 h 152"/>
                  <a:gd name="T4" fmla="*/ 157 w 157"/>
                  <a:gd name="T5" fmla="*/ 152 h 152"/>
                  <a:gd name="T6" fmla="*/ 78 w 157"/>
                  <a:gd name="T7" fmla="*/ 0 h 152"/>
                  <a:gd name="T8" fmla="*/ 78 w 157"/>
                  <a:gd name="T9" fmla="*/ 46 h 152"/>
                  <a:gd name="T10" fmla="*/ 121 w 157"/>
                  <a:gd name="T11" fmla="*/ 132 h 152"/>
                  <a:gd name="T12" fmla="*/ 35 w 157"/>
                  <a:gd name="T13" fmla="*/ 132 h 152"/>
                  <a:gd name="T14" fmla="*/ 78 w 157"/>
                  <a:gd name="T15" fmla="*/ 46 h 152"/>
                  <a:gd name="T16" fmla="*/ 78 w 157"/>
                  <a:gd name="T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7" h="152">
                    <a:moveTo>
                      <a:pt x="78" y="0"/>
                    </a:moveTo>
                    <a:lnTo>
                      <a:pt x="0" y="152"/>
                    </a:lnTo>
                    <a:lnTo>
                      <a:pt x="157" y="152"/>
                    </a:lnTo>
                    <a:lnTo>
                      <a:pt x="78" y="0"/>
                    </a:lnTo>
                    <a:lnTo>
                      <a:pt x="78" y="46"/>
                    </a:lnTo>
                    <a:lnTo>
                      <a:pt x="121" y="132"/>
                    </a:lnTo>
                    <a:lnTo>
                      <a:pt x="35" y="132"/>
                    </a:lnTo>
                    <a:lnTo>
                      <a:pt x="78" y="46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" name="Freeform 112"/>
              <p:cNvSpPr>
                <a:spLocks/>
              </p:cNvSpPr>
              <p:nvPr/>
            </p:nvSpPr>
            <p:spPr bwMode="auto">
              <a:xfrm>
                <a:off x="4762" y="844"/>
                <a:ext cx="119" cy="119"/>
              </a:xfrm>
              <a:custGeom>
                <a:avLst/>
                <a:gdLst>
                  <a:gd name="T0" fmla="*/ 58 w 119"/>
                  <a:gd name="T1" fmla="*/ 0 h 119"/>
                  <a:gd name="T2" fmla="*/ 0 w 119"/>
                  <a:gd name="T3" fmla="*/ 119 h 119"/>
                  <a:gd name="T4" fmla="*/ 119 w 119"/>
                  <a:gd name="T5" fmla="*/ 119 h 119"/>
                  <a:gd name="T6" fmla="*/ 58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58" y="0"/>
                    </a:moveTo>
                    <a:lnTo>
                      <a:pt x="0" y="119"/>
                    </a:lnTo>
                    <a:lnTo>
                      <a:pt x="119" y="11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" name="Freeform 113"/>
              <p:cNvSpPr>
                <a:spLocks/>
              </p:cNvSpPr>
              <p:nvPr/>
            </p:nvSpPr>
            <p:spPr bwMode="auto">
              <a:xfrm>
                <a:off x="4746" y="821"/>
                <a:ext cx="153" cy="152"/>
              </a:xfrm>
              <a:custGeom>
                <a:avLst/>
                <a:gdLst>
                  <a:gd name="T0" fmla="*/ 74 w 153"/>
                  <a:gd name="T1" fmla="*/ 0 h 152"/>
                  <a:gd name="T2" fmla="*/ 0 w 153"/>
                  <a:gd name="T3" fmla="*/ 152 h 152"/>
                  <a:gd name="T4" fmla="*/ 153 w 153"/>
                  <a:gd name="T5" fmla="*/ 152 h 152"/>
                  <a:gd name="T6" fmla="*/ 74 w 153"/>
                  <a:gd name="T7" fmla="*/ 0 h 152"/>
                  <a:gd name="T8" fmla="*/ 74 w 153"/>
                  <a:gd name="T9" fmla="*/ 46 h 152"/>
                  <a:gd name="T10" fmla="*/ 117 w 153"/>
                  <a:gd name="T11" fmla="*/ 132 h 152"/>
                  <a:gd name="T12" fmla="*/ 31 w 153"/>
                  <a:gd name="T13" fmla="*/ 132 h 152"/>
                  <a:gd name="T14" fmla="*/ 74 w 153"/>
                  <a:gd name="T15" fmla="*/ 46 h 152"/>
                  <a:gd name="T16" fmla="*/ 74 w 153"/>
                  <a:gd name="T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52">
                    <a:moveTo>
                      <a:pt x="74" y="0"/>
                    </a:moveTo>
                    <a:lnTo>
                      <a:pt x="0" y="152"/>
                    </a:lnTo>
                    <a:lnTo>
                      <a:pt x="153" y="152"/>
                    </a:lnTo>
                    <a:lnTo>
                      <a:pt x="74" y="0"/>
                    </a:lnTo>
                    <a:lnTo>
                      <a:pt x="74" y="46"/>
                    </a:lnTo>
                    <a:lnTo>
                      <a:pt x="117" y="132"/>
                    </a:lnTo>
                    <a:lnTo>
                      <a:pt x="31" y="132"/>
                    </a:lnTo>
                    <a:lnTo>
                      <a:pt x="74" y="4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" name="Freeform 114"/>
              <p:cNvSpPr>
                <a:spLocks/>
              </p:cNvSpPr>
              <p:nvPr/>
            </p:nvSpPr>
            <p:spPr bwMode="auto">
              <a:xfrm>
                <a:off x="4881" y="1082"/>
                <a:ext cx="119" cy="122"/>
              </a:xfrm>
              <a:custGeom>
                <a:avLst/>
                <a:gdLst>
                  <a:gd name="T0" fmla="*/ 61 w 119"/>
                  <a:gd name="T1" fmla="*/ 0 h 122"/>
                  <a:gd name="T2" fmla="*/ 0 w 119"/>
                  <a:gd name="T3" fmla="*/ 122 h 122"/>
                  <a:gd name="T4" fmla="*/ 119 w 119"/>
                  <a:gd name="T5" fmla="*/ 122 h 122"/>
                  <a:gd name="T6" fmla="*/ 61 w 119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22">
                    <a:moveTo>
                      <a:pt x="61" y="0"/>
                    </a:moveTo>
                    <a:lnTo>
                      <a:pt x="0" y="122"/>
                    </a:lnTo>
                    <a:lnTo>
                      <a:pt x="119" y="12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" name="Freeform 115"/>
              <p:cNvSpPr>
                <a:spLocks/>
              </p:cNvSpPr>
              <p:nvPr/>
            </p:nvSpPr>
            <p:spPr bwMode="auto">
              <a:xfrm>
                <a:off x="4866" y="1059"/>
                <a:ext cx="150" cy="155"/>
              </a:xfrm>
              <a:custGeom>
                <a:avLst/>
                <a:gdLst>
                  <a:gd name="T0" fmla="*/ 76 w 150"/>
                  <a:gd name="T1" fmla="*/ 0 h 155"/>
                  <a:gd name="T2" fmla="*/ 0 w 150"/>
                  <a:gd name="T3" fmla="*/ 155 h 155"/>
                  <a:gd name="T4" fmla="*/ 150 w 150"/>
                  <a:gd name="T5" fmla="*/ 155 h 155"/>
                  <a:gd name="T6" fmla="*/ 76 w 150"/>
                  <a:gd name="T7" fmla="*/ 0 h 155"/>
                  <a:gd name="T8" fmla="*/ 76 w 150"/>
                  <a:gd name="T9" fmla="*/ 46 h 155"/>
                  <a:gd name="T10" fmla="*/ 119 w 150"/>
                  <a:gd name="T11" fmla="*/ 135 h 155"/>
                  <a:gd name="T12" fmla="*/ 30 w 150"/>
                  <a:gd name="T13" fmla="*/ 135 h 155"/>
                  <a:gd name="T14" fmla="*/ 76 w 150"/>
                  <a:gd name="T15" fmla="*/ 46 h 155"/>
                  <a:gd name="T16" fmla="*/ 76 w 150"/>
                  <a:gd name="T1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6" y="0"/>
                    </a:moveTo>
                    <a:lnTo>
                      <a:pt x="0" y="155"/>
                    </a:lnTo>
                    <a:lnTo>
                      <a:pt x="150" y="155"/>
                    </a:lnTo>
                    <a:lnTo>
                      <a:pt x="76" y="0"/>
                    </a:lnTo>
                    <a:lnTo>
                      <a:pt x="76" y="46"/>
                    </a:lnTo>
                    <a:lnTo>
                      <a:pt x="119" y="135"/>
                    </a:lnTo>
                    <a:lnTo>
                      <a:pt x="30" y="135"/>
                    </a:lnTo>
                    <a:lnTo>
                      <a:pt x="76" y="46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" name="Freeform 116"/>
              <p:cNvSpPr>
                <a:spLocks/>
              </p:cNvSpPr>
              <p:nvPr/>
            </p:nvSpPr>
            <p:spPr bwMode="auto">
              <a:xfrm>
                <a:off x="5122" y="1082"/>
                <a:ext cx="120" cy="122"/>
              </a:xfrm>
              <a:custGeom>
                <a:avLst/>
                <a:gdLst>
                  <a:gd name="T0" fmla="*/ 59 w 120"/>
                  <a:gd name="T1" fmla="*/ 0 h 122"/>
                  <a:gd name="T2" fmla="*/ 0 w 120"/>
                  <a:gd name="T3" fmla="*/ 122 h 122"/>
                  <a:gd name="T4" fmla="*/ 120 w 120"/>
                  <a:gd name="T5" fmla="*/ 122 h 122"/>
                  <a:gd name="T6" fmla="*/ 59 w 120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22">
                    <a:moveTo>
                      <a:pt x="59" y="0"/>
                    </a:moveTo>
                    <a:lnTo>
                      <a:pt x="0" y="122"/>
                    </a:lnTo>
                    <a:lnTo>
                      <a:pt x="120" y="1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" name="Freeform 117"/>
              <p:cNvSpPr>
                <a:spLocks/>
              </p:cNvSpPr>
              <p:nvPr/>
            </p:nvSpPr>
            <p:spPr bwMode="auto">
              <a:xfrm>
                <a:off x="5107" y="1059"/>
                <a:ext cx="150" cy="155"/>
              </a:xfrm>
              <a:custGeom>
                <a:avLst/>
                <a:gdLst>
                  <a:gd name="T0" fmla="*/ 74 w 150"/>
                  <a:gd name="T1" fmla="*/ 0 h 155"/>
                  <a:gd name="T2" fmla="*/ 0 w 150"/>
                  <a:gd name="T3" fmla="*/ 155 h 155"/>
                  <a:gd name="T4" fmla="*/ 150 w 150"/>
                  <a:gd name="T5" fmla="*/ 155 h 155"/>
                  <a:gd name="T6" fmla="*/ 74 w 150"/>
                  <a:gd name="T7" fmla="*/ 0 h 155"/>
                  <a:gd name="T8" fmla="*/ 74 w 150"/>
                  <a:gd name="T9" fmla="*/ 46 h 155"/>
                  <a:gd name="T10" fmla="*/ 119 w 150"/>
                  <a:gd name="T11" fmla="*/ 135 h 155"/>
                  <a:gd name="T12" fmla="*/ 30 w 150"/>
                  <a:gd name="T13" fmla="*/ 135 h 155"/>
                  <a:gd name="T14" fmla="*/ 74 w 150"/>
                  <a:gd name="T15" fmla="*/ 46 h 155"/>
                  <a:gd name="T16" fmla="*/ 74 w 150"/>
                  <a:gd name="T1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4" y="0"/>
                    </a:moveTo>
                    <a:lnTo>
                      <a:pt x="0" y="155"/>
                    </a:lnTo>
                    <a:lnTo>
                      <a:pt x="150" y="155"/>
                    </a:lnTo>
                    <a:lnTo>
                      <a:pt x="74" y="0"/>
                    </a:lnTo>
                    <a:lnTo>
                      <a:pt x="74" y="46"/>
                    </a:lnTo>
                    <a:lnTo>
                      <a:pt x="119" y="135"/>
                    </a:lnTo>
                    <a:lnTo>
                      <a:pt x="30" y="135"/>
                    </a:lnTo>
                    <a:lnTo>
                      <a:pt x="74" y="4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" name="Freeform 118"/>
              <p:cNvSpPr>
                <a:spLocks/>
              </p:cNvSpPr>
              <p:nvPr/>
            </p:nvSpPr>
            <p:spPr bwMode="auto">
              <a:xfrm>
                <a:off x="4642" y="1082"/>
                <a:ext cx="120" cy="122"/>
              </a:xfrm>
              <a:custGeom>
                <a:avLst/>
                <a:gdLst>
                  <a:gd name="T0" fmla="*/ 59 w 120"/>
                  <a:gd name="T1" fmla="*/ 0 h 122"/>
                  <a:gd name="T2" fmla="*/ 0 w 120"/>
                  <a:gd name="T3" fmla="*/ 122 h 122"/>
                  <a:gd name="T4" fmla="*/ 120 w 120"/>
                  <a:gd name="T5" fmla="*/ 122 h 122"/>
                  <a:gd name="T6" fmla="*/ 59 w 120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22">
                    <a:moveTo>
                      <a:pt x="59" y="0"/>
                    </a:moveTo>
                    <a:lnTo>
                      <a:pt x="0" y="122"/>
                    </a:lnTo>
                    <a:lnTo>
                      <a:pt x="120" y="1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" name="Freeform 119"/>
              <p:cNvSpPr>
                <a:spLocks/>
              </p:cNvSpPr>
              <p:nvPr/>
            </p:nvSpPr>
            <p:spPr bwMode="auto">
              <a:xfrm>
                <a:off x="4627" y="1059"/>
                <a:ext cx="150" cy="155"/>
              </a:xfrm>
              <a:custGeom>
                <a:avLst/>
                <a:gdLst>
                  <a:gd name="T0" fmla="*/ 74 w 150"/>
                  <a:gd name="T1" fmla="*/ 0 h 155"/>
                  <a:gd name="T2" fmla="*/ 0 w 150"/>
                  <a:gd name="T3" fmla="*/ 155 h 155"/>
                  <a:gd name="T4" fmla="*/ 150 w 150"/>
                  <a:gd name="T5" fmla="*/ 155 h 155"/>
                  <a:gd name="T6" fmla="*/ 74 w 150"/>
                  <a:gd name="T7" fmla="*/ 0 h 155"/>
                  <a:gd name="T8" fmla="*/ 74 w 150"/>
                  <a:gd name="T9" fmla="*/ 46 h 155"/>
                  <a:gd name="T10" fmla="*/ 119 w 150"/>
                  <a:gd name="T11" fmla="*/ 135 h 155"/>
                  <a:gd name="T12" fmla="*/ 31 w 150"/>
                  <a:gd name="T13" fmla="*/ 135 h 155"/>
                  <a:gd name="T14" fmla="*/ 74 w 150"/>
                  <a:gd name="T15" fmla="*/ 46 h 155"/>
                  <a:gd name="T16" fmla="*/ 74 w 150"/>
                  <a:gd name="T1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155">
                    <a:moveTo>
                      <a:pt x="74" y="0"/>
                    </a:moveTo>
                    <a:lnTo>
                      <a:pt x="0" y="155"/>
                    </a:lnTo>
                    <a:lnTo>
                      <a:pt x="150" y="155"/>
                    </a:lnTo>
                    <a:lnTo>
                      <a:pt x="74" y="0"/>
                    </a:lnTo>
                    <a:lnTo>
                      <a:pt x="74" y="46"/>
                    </a:lnTo>
                    <a:lnTo>
                      <a:pt x="119" y="135"/>
                    </a:lnTo>
                    <a:lnTo>
                      <a:pt x="31" y="135"/>
                    </a:lnTo>
                    <a:lnTo>
                      <a:pt x="74" y="4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" name="Line 120"/>
              <p:cNvSpPr>
                <a:spLocks noChangeShapeType="1"/>
              </p:cNvSpPr>
              <p:nvPr/>
            </p:nvSpPr>
            <p:spPr bwMode="auto">
              <a:xfrm flipH="1">
                <a:off x="4701" y="1024"/>
                <a:ext cx="6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" name="Line 121"/>
              <p:cNvSpPr>
                <a:spLocks noChangeShapeType="1"/>
              </p:cNvSpPr>
              <p:nvPr/>
            </p:nvSpPr>
            <p:spPr bwMode="auto">
              <a:xfrm>
                <a:off x="5061" y="78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" name="Freeform 122"/>
              <p:cNvSpPr>
                <a:spLocks/>
              </p:cNvSpPr>
              <p:nvPr/>
            </p:nvSpPr>
            <p:spPr bwMode="auto">
              <a:xfrm>
                <a:off x="4820" y="783"/>
                <a:ext cx="510" cy="61"/>
              </a:xfrm>
              <a:custGeom>
                <a:avLst/>
                <a:gdLst>
                  <a:gd name="T0" fmla="*/ 510 w 510"/>
                  <a:gd name="T1" fmla="*/ 0 h 61"/>
                  <a:gd name="T2" fmla="*/ 0 w 510"/>
                  <a:gd name="T3" fmla="*/ 0 h 61"/>
                  <a:gd name="T4" fmla="*/ 0 w 510"/>
                  <a:gd name="T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0" h="61">
                    <a:moveTo>
                      <a:pt x="510" y="0"/>
                    </a:moveTo>
                    <a:lnTo>
                      <a:pt x="0" y="0"/>
                    </a:lnTo>
                    <a:lnTo>
                      <a:pt x="0" y="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" name="Line 123"/>
              <p:cNvSpPr>
                <a:spLocks noChangeShapeType="1"/>
              </p:cNvSpPr>
              <p:nvPr/>
            </p:nvSpPr>
            <p:spPr bwMode="auto">
              <a:xfrm>
                <a:off x="5061" y="96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" name="Line 124"/>
              <p:cNvSpPr>
                <a:spLocks noChangeShapeType="1"/>
              </p:cNvSpPr>
              <p:nvPr/>
            </p:nvSpPr>
            <p:spPr bwMode="auto">
              <a:xfrm>
                <a:off x="4820" y="963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" name="Line 125"/>
              <p:cNvSpPr>
                <a:spLocks noChangeShapeType="1"/>
              </p:cNvSpPr>
              <p:nvPr/>
            </p:nvSpPr>
            <p:spPr bwMode="auto">
              <a:xfrm>
                <a:off x="5181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" name="Line 126"/>
              <p:cNvSpPr>
                <a:spLocks noChangeShapeType="1"/>
              </p:cNvSpPr>
              <p:nvPr/>
            </p:nvSpPr>
            <p:spPr bwMode="auto">
              <a:xfrm>
                <a:off x="4942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" name="Line 127"/>
              <p:cNvSpPr>
                <a:spLocks noChangeShapeType="1"/>
              </p:cNvSpPr>
              <p:nvPr/>
            </p:nvSpPr>
            <p:spPr bwMode="auto">
              <a:xfrm>
                <a:off x="4701" y="102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" name="Line 128"/>
              <p:cNvSpPr>
                <a:spLocks noChangeShapeType="1"/>
              </p:cNvSpPr>
              <p:nvPr/>
            </p:nvSpPr>
            <p:spPr bwMode="auto">
              <a:xfrm>
                <a:off x="4701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" name="Line 129"/>
              <p:cNvSpPr>
                <a:spLocks noChangeShapeType="1"/>
              </p:cNvSpPr>
              <p:nvPr/>
            </p:nvSpPr>
            <p:spPr bwMode="auto">
              <a:xfrm>
                <a:off x="4942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" name="Line 130"/>
              <p:cNvSpPr>
                <a:spLocks noChangeShapeType="1"/>
              </p:cNvSpPr>
              <p:nvPr/>
            </p:nvSpPr>
            <p:spPr bwMode="auto">
              <a:xfrm>
                <a:off x="5181" y="1204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" name="Line 131"/>
              <p:cNvSpPr>
                <a:spLocks noChangeShapeType="1"/>
              </p:cNvSpPr>
              <p:nvPr/>
            </p:nvSpPr>
            <p:spPr bwMode="auto">
              <a:xfrm>
                <a:off x="4701" y="1262"/>
                <a:ext cx="6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" name="Rectangle 132"/>
              <p:cNvSpPr>
                <a:spLocks noChangeArrowheads="1"/>
              </p:cNvSpPr>
              <p:nvPr/>
            </p:nvSpPr>
            <p:spPr bwMode="auto">
              <a:xfrm>
                <a:off x="5379" y="1206"/>
                <a:ext cx="246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LPb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9" name="Rectangle 133"/>
              <p:cNvSpPr>
                <a:spLocks noChangeArrowheads="1"/>
              </p:cNvSpPr>
              <p:nvPr/>
            </p:nvSpPr>
            <p:spPr bwMode="auto">
              <a:xfrm>
                <a:off x="5348" y="958"/>
                <a:ext cx="279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MPb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0" name="Rectangle 134"/>
              <p:cNvSpPr>
                <a:spLocks noChangeArrowheads="1"/>
              </p:cNvSpPr>
              <p:nvPr/>
            </p:nvSpPr>
            <p:spPr bwMode="auto">
              <a:xfrm>
                <a:off x="5366" y="720"/>
                <a:ext cx="267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HPb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51" name="Freeform 135"/>
              <p:cNvSpPr>
                <a:spLocks/>
              </p:cNvSpPr>
              <p:nvPr/>
            </p:nvSpPr>
            <p:spPr bwMode="auto">
              <a:xfrm>
                <a:off x="742" y="1921"/>
                <a:ext cx="120" cy="119"/>
              </a:xfrm>
              <a:custGeom>
                <a:avLst/>
                <a:gdLst>
                  <a:gd name="T0" fmla="*/ 61 w 120"/>
                  <a:gd name="T1" fmla="*/ 0 h 119"/>
                  <a:gd name="T2" fmla="*/ 120 w 120"/>
                  <a:gd name="T3" fmla="*/ 119 h 119"/>
                  <a:gd name="T4" fmla="*/ 0 w 120"/>
                  <a:gd name="T5" fmla="*/ 119 h 119"/>
                  <a:gd name="T6" fmla="*/ 61 w 120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19">
                    <a:moveTo>
                      <a:pt x="61" y="0"/>
                    </a:moveTo>
                    <a:lnTo>
                      <a:pt x="120" y="119"/>
                    </a:lnTo>
                    <a:lnTo>
                      <a:pt x="0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" name="Freeform 136"/>
              <p:cNvSpPr>
                <a:spLocks/>
              </p:cNvSpPr>
              <p:nvPr/>
            </p:nvSpPr>
            <p:spPr bwMode="auto">
              <a:xfrm>
                <a:off x="725" y="1898"/>
                <a:ext cx="152" cy="152"/>
              </a:xfrm>
              <a:custGeom>
                <a:avLst/>
                <a:gdLst>
                  <a:gd name="T0" fmla="*/ 78 w 152"/>
                  <a:gd name="T1" fmla="*/ 46 h 152"/>
                  <a:gd name="T2" fmla="*/ 122 w 152"/>
                  <a:gd name="T3" fmla="*/ 132 h 152"/>
                  <a:gd name="T4" fmla="*/ 35 w 152"/>
                  <a:gd name="T5" fmla="*/ 132 h 152"/>
                  <a:gd name="T6" fmla="*/ 78 w 152"/>
                  <a:gd name="T7" fmla="*/ 46 h 152"/>
                  <a:gd name="T8" fmla="*/ 78 w 152"/>
                  <a:gd name="T9" fmla="*/ 0 h 152"/>
                  <a:gd name="T10" fmla="*/ 0 w 152"/>
                  <a:gd name="T11" fmla="*/ 152 h 152"/>
                  <a:gd name="T12" fmla="*/ 152 w 152"/>
                  <a:gd name="T13" fmla="*/ 152 h 152"/>
                  <a:gd name="T14" fmla="*/ 78 w 152"/>
                  <a:gd name="T15" fmla="*/ 0 h 152"/>
                  <a:gd name="T16" fmla="*/ 78 w 152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2">
                    <a:moveTo>
                      <a:pt x="78" y="46"/>
                    </a:moveTo>
                    <a:lnTo>
                      <a:pt x="122" y="132"/>
                    </a:lnTo>
                    <a:lnTo>
                      <a:pt x="35" y="132"/>
                    </a:lnTo>
                    <a:lnTo>
                      <a:pt x="78" y="46"/>
                    </a:lnTo>
                    <a:lnTo>
                      <a:pt x="78" y="0"/>
                    </a:lnTo>
                    <a:lnTo>
                      <a:pt x="0" y="152"/>
                    </a:lnTo>
                    <a:lnTo>
                      <a:pt x="152" y="152"/>
                    </a:lnTo>
                    <a:lnTo>
                      <a:pt x="78" y="0"/>
                    </a:lnTo>
                    <a:lnTo>
                      <a:pt x="78" y="46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" name="Freeform 137"/>
              <p:cNvSpPr>
                <a:spLocks/>
              </p:cNvSpPr>
              <p:nvPr/>
            </p:nvSpPr>
            <p:spPr bwMode="auto">
              <a:xfrm>
                <a:off x="984" y="1921"/>
                <a:ext cx="119" cy="119"/>
              </a:xfrm>
              <a:custGeom>
                <a:avLst/>
                <a:gdLst>
                  <a:gd name="T0" fmla="*/ 58 w 119"/>
                  <a:gd name="T1" fmla="*/ 0 h 119"/>
                  <a:gd name="T2" fmla="*/ 119 w 119"/>
                  <a:gd name="T3" fmla="*/ 119 h 119"/>
                  <a:gd name="T4" fmla="*/ 0 w 119"/>
                  <a:gd name="T5" fmla="*/ 119 h 119"/>
                  <a:gd name="T6" fmla="*/ 58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58" y="0"/>
                    </a:moveTo>
                    <a:lnTo>
                      <a:pt x="119" y="119"/>
                    </a:lnTo>
                    <a:lnTo>
                      <a:pt x="0" y="11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" name="Freeform 138"/>
              <p:cNvSpPr>
                <a:spLocks/>
              </p:cNvSpPr>
              <p:nvPr/>
            </p:nvSpPr>
            <p:spPr bwMode="auto">
              <a:xfrm>
                <a:off x="968" y="1898"/>
                <a:ext cx="153" cy="152"/>
              </a:xfrm>
              <a:custGeom>
                <a:avLst/>
                <a:gdLst>
                  <a:gd name="T0" fmla="*/ 74 w 153"/>
                  <a:gd name="T1" fmla="*/ 46 h 152"/>
                  <a:gd name="T2" fmla="*/ 117 w 153"/>
                  <a:gd name="T3" fmla="*/ 132 h 152"/>
                  <a:gd name="T4" fmla="*/ 31 w 153"/>
                  <a:gd name="T5" fmla="*/ 132 h 152"/>
                  <a:gd name="T6" fmla="*/ 74 w 153"/>
                  <a:gd name="T7" fmla="*/ 46 h 152"/>
                  <a:gd name="T8" fmla="*/ 74 w 153"/>
                  <a:gd name="T9" fmla="*/ 0 h 152"/>
                  <a:gd name="T10" fmla="*/ 0 w 153"/>
                  <a:gd name="T11" fmla="*/ 152 h 152"/>
                  <a:gd name="T12" fmla="*/ 153 w 153"/>
                  <a:gd name="T13" fmla="*/ 152 h 152"/>
                  <a:gd name="T14" fmla="*/ 74 w 153"/>
                  <a:gd name="T15" fmla="*/ 0 h 152"/>
                  <a:gd name="T16" fmla="*/ 74 w 153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52">
                    <a:moveTo>
                      <a:pt x="74" y="46"/>
                    </a:moveTo>
                    <a:lnTo>
                      <a:pt x="117" y="132"/>
                    </a:lnTo>
                    <a:lnTo>
                      <a:pt x="31" y="132"/>
                    </a:lnTo>
                    <a:lnTo>
                      <a:pt x="74" y="46"/>
                    </a:lnTo>
                    <a:lnTo>
                      <a:pt x="74" y="0"/>
                    </a:lnTo>
                    <a:lnTo>
                      <a:pt x="0" y="152"/>
                    </a:lnTo>
                    <a:lnTo>
                      <a:pt x="153" y="152"/>
                    </a:lnTo>
                    <a:lnTo>
                      <a:pt x="74" y="0"/>
                    </a:lnTo>
                    <a:lnTo>
                      <a:pt x="74" y="46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" name="Freeform 139"/>
              <p:cNvSpPr>
                <a:spLocks/>
              </p:cNvSpPr>
              <p:nvPr/>
            </p:nvSpPr>
            <p:spPr bwMode="auto">
              <a:xfrm>
                <a:off x="862" y="2162"/>
                <a:ext cx="122" cy="119"/>
              </a:xfrm>
              <a:custGeom>
                <a:avLst/>
                <a:gdLst>
                  <a:gd name="T0" fmla="*/ 61 w 122"/>
                  <a:gd name="T1" fmla="*/ 0 h 119"/>
                  <a:gd name="T2" fmla="*/ 122 w 122"/>
                  <a:gd name="T3" fmla="*/ 119 h 119"/>
                  <a:gd name="T4" fmla="*/ 0 w 122"/>
                  <a:gd name="T5" fmla="*/ 119 h 119"/>
                  <a:gd name="T6" fmla="*/ 61 w 122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2" h="119">
                    <a:moveTo>
                      <a:pt x="61" y="0"/>
                    </a:moveTo>
                    <a:lnTo>
                      <a:pt x="122" y="119"/>
                    </a:lnTo>
                    <a:lnTo>
                      <a:pt x="0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" name="Freeform 140"/>
              <p:cNvSpPr>
                <a:spLocks/>
              </p:cNvSpPr>
              <p:nvPr/>
            </p:nvSpPr>
            <p:spPr bwMode="auto">
              <a:xfrm>
                <a:off x="844" y="2139"/>
                <a:ext cx="157" cy="152"/>
              </a:xfrm>
              <a:custGeom>
                <a:avLst/>
                <a:gdLst>
                  <a:gd name="T0" fmla="*/ 79 w 157"/>
                  <a:gd name="T1" fmla="*/ 45 h 152"/>
                  <a:gd name="T2" fmla="*/ 122 w 157"/>
                  <a:gd name="T3" fmla="*/ 132 h 152"/>
                  <a:gd name="T4" fmla="*/ 36 w 157"/>
                  <a:gd name="T5" fmla="*/ 132 h 152"/>
                  <a:gd name="T6" fmla="*/ 79 w 157"/>
                  <a:gd name="T7" fmla="*/ 45 h 152"/>
                  <a:gd name="T8" fmla="*/ 79 w 157"/>
                  <a:gd name="T9" fmla="*/ 0 h 152"/>
                  <a:gd name="T10" fmla="*/ 0 w 157"/>
                  <a:gd name="T11" fmla="*/ 152 h 152"/>
                  <a:gd name="T12" fmla="*/ 157 w 157"/>
                  <a:gd name="T13" fmla="*/ 152 h 152"/>
                  <a:gd name="T14" fmla="*/ 79 w 157"/>
                  <a:gd name="T15" fmla="*/ 0 h 152"/>
                  <a:gd name="T16" fmla="*/ 79 w 157"/>
                  <a:gd name="T17" fmla="*/ 45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7" h="152">
                    <a:moveTo>
                      <a:pt x="79" y="45"/>
                    </a:moveTo>
                    <a:lnTo>
                      <a:pt x="122" y="132"/>
                    </a:lnTo>
                    <a:lnTo>
                      <a:pt x="36" y="132"/>
                    </a:lnTo>
                    <a:lnTo>
                      <a:pt x="79" y="45"/>
                    </a:lnTo>
                    <a:lnTo>
                      <a:pt x="79" y="0"/>
                    </a:lnTo>
                    <a:lnTo>
                      <a:pt x="0" y="152"/>
                    </a:lnTo>
                    <a:lnTo>
                      <a:pt x="157" y="152"/>
                    </a:lnTo>
                    <a:lnTo>
                      <a:pt x="79" y="0"/>
                    </a:lnTo>
                    <a:lnTo>
                      <a:pt x="79" y="45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" name="Freeform 141"/>
              <p:cNvSpPr>
                <a:spLocks/>
              </p:cNvSpPr>
              <p:nvPr/>
            </p:nvSpPr>
            <p:spPr bwMode="auto">
              <a:xfrm>
                <a:off x="623" y="2162"/>
                <a:ext cx="119" cy="119"/>
              </a:xfrm>
              <a:custGeom>
                <a:avLst/>
                <a:gdLst>
                  <a:gd name="T0" fmla="*/ 61 w 119"/>
                  <a:gd name="T1" fmla="*/ 0 h 119"/>
                  <a:gd name="T2" fmla="*/ 119 w 119"/>
                  <a:gd name="T3" fmla="*/ 119 h 119"/>
                  <a:gd name="T4" fmla="*/ 0 w 119"/>
                  <a:gd name="T5" fmla="*/ 119 h 119"/>
                  <a:gd name="T6" fmla="*/ 61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61" y="0"/>
                    </a:moveTo>
                    <a:lnTo>
                      <a:pt x="119" y="119"/>
                    </a:lnTo>
                    <a:lnTo>
                      <a:pt x="0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" name="Freeform 142"/>
              <p:cNvSpPr>
                <a:spLocks/>
              </p:cNvSpPr>
              <p:nvPr/>
            </p:nvSpPr>
            <p:spPr bwMode="auto">
              <a:xfrm>
                <a:off x="605" y="2139"/>
                <a:ext cx="153" cy="152"/>
              </a:xfrm>
              <a:custGeom>
                <a:avLst/>
                <a:gdLst>
                  <a:gd name="T0" fmla="*/ 79 w 153"/>
                  <a:gd name="T1" fmla="*/ 45 h 152"/>
                  <a:gd name="T2" fmla="*/ 122 w 153"/>
                  <a:gd name="T3" fmla="*/ 132 h 152"/>
                  <a:gd name="T4" fmla="*/ 36 w 153"/>
                  <a:gd name="T5" fmla="*/ 132 h 152"/>
                  <a:gd name="T6" fmla="*/ 79 w 153"/>
                  <a:gd name="T7" fmla="*/ 45 h 152"/>
                  <a:gd name="T8" fmla="*/ 79 w 153"/>
                  <a:gd name="T9" fmla="*/ 0 h 152"/>
                  <a:gd name="T10" fmla="*/ 0 w 153"/>
                  <a:gd name="T11" fmla="*/ 152 h 152"/>
                  <a:gd name="T12" fmla="*/ 153 w 153"/>
                  <a:gd name="T13" fmla="*/ 152 h 152"/>
                  <a:gd name="T14" fmla="*/ 79 w 153"/>
                  <a:gd name="T15" fmla="*/ 0 h 152"/>
                  <a:gd name="T16" fmla="*/ 79 w 153"/>
                  <a:gd name="T17" fmla="*/ 45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52">
                    <a:moveTo>
                      <a:pt x="79" y="45"/>
                    </a:moveTo>
                    <a:lnTo>
                      <a:pt x="122" y="132"/>
                    </a:lnTo>
                    <a:lnTo>
                      <a:pt x="36" y="132"/>
                    </a:lnTo>
                    <a:lnTo>
                      <a:pt x="79" y="45"/>
                    </a:lnTo>
                    <a:lnTo>
                      <a:pt x="79" y="0"/>
                    </a:lnTo>
                    <a:lnTo>
                      <a:pt x="0" y="152"/>
                    </a:lnTo>
                    <a:lnTo>
                      <a:pt x="153" y="152"/>
                    </a:lnTo>
                    <a:lnTo>
                      <a:pt x="79" y="0"/>
                    </a:lnTo>
                    <a:lnTo>
                      <a:pt x="79" y="45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" name="Freeform 143"/>
              <p:cNvSpPr>
                <a:spLocks/>
              </p:cNvSpPr>
              <p:nvPr/>
            </p:nvSpPr>
            <p:spPr bwMode="auto">
              <a:xfrm>
                <a:off x="1103" y="2162"/>
                <a:ext cx="119" cy="119"/>
              </a:xfrm>
              <a:custGeom>
                <a:avLst/>
                <a:gdLst>
                  <a:gd name="T0" fmla="*/ 61 w 119"/>
                  <a:gd name="T1" fmla="*/ 0 h 119"/>
                  <a:gd name="T2" fmla="*/ 119 w 119"/>
                  <a:gd name="T3" fmla="*/ 119 h 119"/>
                  <a:gd name="T4" fmla="*/ 0 w 119"/>
                  <a:gd name="T5" fmla="*/ 119 h 119"/>
                  <a:gd name="T6" fmla="*/ 61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61" y="0"/>
                    </a:moveTo>
                    <a:lnTo>
                      <a:pt x="119" y="119"/>
                    </a:lnTo>
                    <a:lnTo>
                      <a:pt x="0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" name="Freeform 144"/>
              <p:cNvSpPr>
                <a:spLocks/>
              </p:cNvSpPr>
              <p:nvPr/>
            </p:nvSpPr>
            <p:spPr bwMode="auto">
              <a:xfrm>
                <a:off x="1085" y="2139"/>
                <a:ext cx="153" cy="152"/>
              </a:xfrm>
              <a:custGeom>
                <a:avLst/>
                <a:gdLst>
                  <a:gd name="T0" fmla="*/ 79 w 153"/>
                  <a:gd name="T1" fmla="*/ 45 h 152"/>
                  <a:gd name="T2" fmla="*/ 122 w 153"/>
                  <a:gd name="T3" fmla="*/ 132 h 152"/>
                  <a:gd name="T4" fmla="*/ 36 w 153"/>
                  <a:gd name="T5" fmla="*/ 132 h 152"/>
                  <a:gd name="T6" fmla="*/ 79 w 153"/>
                  <a:gd name="T7" fmla="*/ 45 h 152"/>
                  <a:gd name="T8" fmla="*/ 79 w 153"/>
                  <a:gd name="T9" fmla="*/ 0 h 152"/>
                  <a:gd name="T10" fmla="*/ 0 w 153"/>
                  <a:gd name="T11" fmla="*/ 152 h 152"/>
                  <a:gd name="T12" fmla="*/ 153 w 153"/>
                  <a:gd name="T13" fmla="*/ 152 h 152"/>
                  <a:gd name="T14" fmla="*/ 79 w 153"/>
                  <a:gd name="T15" fmla="*/ 0 h 152"/>
                  <a:gd name="T16" fmla="*/ 79 w 153"/>
                  <a:gd name="T17" fmla="*/ 45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52">
                    <a:moveTo>
                      <a:pt x="79" y="45"/>
                    </a:moveTo>
                    <a:lnTo>
                      <a:pt x="122" y="132"/>
                    </a:lnTo>
                    <a:lnTo>
                      <a:pt x="36" y="132"/>
                    </a:lnTo>
                    <a:lnTo>
                      <a:pt x="79" y="45"/>
                    </a:lnTo>
                    <a:lnTo>
                      <a:pt x="79" y="0"/>
                    </a:lnTo>
                    <a:lnTo>
                      <a:pt x="0" y="152"/>
                    </a:lnTo>
                    <a:lnTo>
                      <a:pt x="153" y="152"/>
                    </a:lnTo>
                    <a:lnTo>
                      <a:pt x="79" y="0"/>
                    </a:lnTo>
                    <a:lnTo>
                      <a:pt x="79" y="45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" name="Line 145"/>
              <p:cNvSpPr>
                <a:spLocks noChangeShapeType="1"/>
              </p:cNvSpPr>
              <p:nvPr/>
            </p:nvSpPr>
            <p:spPr bwMode="auto">
              <a:xfrm>
                <a:off x="534" y="2101"/>
                <a:ext cx="6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2" name="Line 146"/>
              <p:cNvSpPr>
                <a:spLocks noChangeShapeType="1"/>
              </p:cNvSpPr>
              <p:nvPr/>
            </p:nvSpPr>
            <p:spPr bwMode="auto">
              <a:xfrm>
                <a:off x="803" y="1860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3" name="Freeform 147"/>
              <p:cNvSpPr>
                <a:spLocks/>
              </p:cNvSpPr>
              <p:nvPr/>
            </p:nvSpPr>
            <p:spPr bwMode="auto">
              <a:xfrm>
                <a:off x="534" y="1860"/>
                <a:ext cx="508" cy="61"/>
              </a:xfrm>
              <a:custGeom>
                <a:avLst/>
                <a:gdLst>
                  <a:gd name="T0" fmla="*/ 0 w 508"/>
                  <a:gd name="T1" fmla="*/ 0 h 61"/>
                  <a:gd name="T2" fmla="*/ 508 w 508"/>
                  <a:gd name="T3" fmla="*/ 0 h 61"/>
                  <a:gd name="T4" fmla="*/ 508 w 508"/>
                  <a:gd name="T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8" h="61">
                    <a:moveTo>
                      <a:pt x="0" y="0"/>
                    </a:moveTo>
                    <a:lnTo>
                      <a:pt x="508" y="0"/>
                    </a:lnTo>
                    <a:lnTo>
                      <a:pt x="508" y="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4" name="Line 148"/>
              <p:cNvSpPr>
                <a:spLocks noChangeShapeType="1"/>
              </p:cNvSpPr>
              <p:nvPr/>
            </p:nvSpPr>
            <p:spPr bwMode="auto">
              <a:xfrm>
                <a:off x="803" y="2040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5" name="Line 149"/>
              <p:cNvSpPr>
                <a:spLocks noChangeShapeType="1"/>
              </p:cNvSpPr>
              <p:nvPr/>
            </p:nvSpPr>
            <p:spPr bwMode="auto">
              <a:xfrm>
                <a:off x="1042" y="2040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6" name="Line 150"/>
              <p:cNvSpPr>
                <a:spLocks noChangeShapeType="1"/>
              </p:cNvSpPr>
              <p:nvPr/>
            </p:nvSpPr>
            <p:spPr bwMode="auto">
              <a:xfrm>
                <a:off x="684" y="2101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7" name="Line 151"/>
              <p:cNvSpPr>
                <a:spLocks noChangeShapeType="1"/>
              </p:cNvSpPr>
              <p:nvPr/>
            </p:nvSpPr>
            <p:spPr bwMode="auto">
              <a:xfrm>
                <a:off x="923" y="2101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8" name="Line 152"/>
              <p:cNvSpPr>
                <a:spLocks noChangeShapeType="1"/>
              </p:cNvSpPr>
              <p:nvPr/>
            </p:nvSpPr>
            <p:spPr bwMode="auto">
              <a:xfrm>
                <a:off x="1164" y="2101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9" name="Line 153"/>
              <p:cNvSpPr>
                <a:spLocks noChangeShapeType="1"/>
              </p:cNvSpPr>
              <p:nvPr/>
            </p:nvSpPr>
            <p:spPr bwMode="auto">
              <a:xfrm>
                <a:off x="1164" y="2281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0" name="Line 154"/>
              <p:cNvSpPr>
                <a:spLocks noChangeShapeType="1"/>
              </p:cNvSpPr>
              <p:nvPr/>
            </p:nvSpPr>
            <p:spPr bwMode="auto">
              <a:xfrm>
                <a:off x="923" y="2281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1" name="Line 155"/>
              <p:cNvSpPr>
                <a:spLocks noChangeShapeType="1"/>
              </p:cNvSpPr>
              <p:nvPr/>
            </p:nvSpPr>
            <p:spPr bwMode="auto">
              <a:xfrm>
                <a:off x="684" y="2281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2" name="Line 156"/>
              <p:cNvSpPr>
                <a:spLocks noChangeShapeType="1"/>
              </p:cNvSpPr>
              <p:nvPr/>
            </p:nvSpPr>
            <p:spPr bwMode="auto">
              <a:xfrm flipH="1">
                <a:off x="534" y="2339"/>
                <a:ext cx="6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3" name="Rectangle 157"/>
              <p:cNvSpPr>
                <a:spLocks noChangeArrowheads="1"/>
              </p:cNvSpPr>
              <p:nvPr/>
            </p:nvSpPr>
            <p:spPr bwMode="auto">
              <a:xfrm>
                <a:off x="341" y="2288"/>
                <a:ext cx="246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LPb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4" name="Rectangle 158"/>
              <p:cNvSpPr>
                <a:spLocks noChangeArrowheads="1"/>
              </p:cNvSpPr>
              <p:nvPr/>
            </p:nvSpPr>
            <p:spPr bwMode="auto">
              <a:xfrm>
                <a:off x="311" y="2040"/>
                <a:ext cx="279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MPb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5" name="Rectangle 159"/>
              <p:cNvSpPr>
                <a:spLocks noChangeArrowheads="1"/>
              </p:cNvSpPr>
              <p:nvPr/>
            </p:nvSpPr>
            <p:spPr bwMode="auto">
              <a:xfrm>
                <a:off x="326" y="1802"/>
                <a:ext cx="267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HPb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76" name="Freeform 160"/>
              <p:cNvSpPr>
                <a:spLocks/>
              </p:cNvSpPr>
              <p:nvPr/>
            </p:nvSpPr>
            <p:spPr bwMode="auto">
              <a:xfrm>
                <a:off x="1583" y="1921"/>
                <a:ext cx="119" cy="119"/>
              </a:xfrm>
              <a:custGeom>
                <a:avLst/>
                <a:gdLst>
                  <a:gd name="T0" fmla="*/ 61 w 119"/>
                  <a:gd name="T1" fmla="*/ 0 h 119"/>
                  <a:gd name="T2" fmla="*/ 0 w 119"/>
                  <a:gd name="T3" fmla="*/ 119 h 119"/>
                  <a:gd name="T4" fmla="*/ 119 w 119"/>
                  <a:gd name="T5" fmla="*/ 119 h 119"/>
                  <a:gd name="T6" fmla="*/ 61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61" y="0"/>
                    </a:moveTo>
                    <a:lnTo>
                      <a:pt x="0" y="119"/>
                    </a:lnTo>
                    <a:lnTo>
                      <a:pt x="119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" name="Freeform 161"/>
              <p:cNvSpPr>
                <a:spLocks/>
              </p:cNvSpPr>
              <p:nvPr/>
            </p:nvSpPr>
            <p:spPr bwMode="auto">
              <a:xfrm>
                <a:off x="1565" y="1898"/>
                <a:ext cx="152" cy="152"/>
              </a:xfrm>
              <a:custGeom>
                <a:avLst/>
                <a:gdLst>
                  <a:gd name="T0" fmla="*/ 79 w 152"/>
                  <a:gd name="T1" fmla="*/ 0 h 152"/>
                  <a:gd name="T2" fmla="*/ 0 w 152"/>
                  <a:gd name="T3" fmla="*/ 152 h 152"/>
                  <a:gd name="T4" fmla="*/ 152 w 152"/>
                  <a:gd name="T5" fmla="*/ 152 h 152"/>
                  <a:gd name="T6" fmla="*/ 79 w 152"/>
                  <a:gd name="T7" fmla="*/ 0 h 152"/>
                  <a:gd name="T8" fmla="*/ 79 w 152"/>
                  <a:gd name="T9" fmla="*/ 46 h 152"/>
                  <a:gd name="T10" fmla="*/ 122 w 152"/>
                  <a:gd name="T11" fmla="*/ 132 h 152"/>
                  <a:gd name="T12" fmla="*/ 36 w 152"/>
                  <a:gd name="T13" fmla="*/ 132 h 152"/>
                  <a:gd name="T14" fmla="*/ 79 w 152"/>
                  <a:gd name="T15" fmla="*/ 46 h 152"/>
                  <a:gd name="T16" fmla="*/ 79 w 152"/>
                  <a:gd name="T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2">
                    <a:moveTo>
                      <a:pt x="79" y="0"/>
                    </a:moveTo>
                    <a:lnTo>
                      <a:pt x="0" y="152"/>
                    </a:lnTo>
                    <a:lnTo>
                      <a:pt x="152" y="152"/>
                    </a:lnTo>
                    <a:lnTo>
                      <a:pt x="79" y="0"/>
                    </a:lnTo>
                    <a:lnTo>
                      <a:pt x="79" y="46"/>
                    </a:lnTo>
                    <a:lnTo>
                      <a:pt x="122" y="132"/>
                    </a:lnTo>
                    <a:lnTo>
                      <a:pt x="36" y="132"/>
                    </a:lnTo>
                    <a:lnTo>
                      <a:pt x="79" y="46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8" name="Freeform 162"/>
              <p:cNvSpPr>
                <a:spLocks/>
              </p:cNvSpPr>
              <p:nvPr/>
            </p:nvSpPr>
            <p:spPr bwMode="auto">
              <a:xfrm>
                <a:off x="1342" y="1921"/>
                <a:ext cx="121" cy="119"/>
              </a:xfrm>
              <a:custGeom>
                <a:avLst/>
                <a:gdLst>
                  <a:gd name="T0" fmla="*/ 61 w 121"/>
                  <a:gd name="T1" fmla="*/ 0 h 119"/>
                  <a:gd name="T2" fmla="*/ 0 w 121"/>
                  <a:gd name="T3" fmla="*/ 119 h 119"/>
                  <a:gd name="T4" fmla="*/ 121 w 121"/>
                  <a:gd name="T5" fmla="*/ 119 h 119"/>
                  <a:gd name="T6" fmla="*/ 61 w 121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19">
                    <a:moveTo>
                      <a:pt x="61" y="0"/>
                    </a:moveTo>
                    <a:lnTo>
                      <a:pt x="0" y="119"/>
                    </a:lnTo>
                    <a:lnTo>
                      <a:pt x="121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9" name="Freeform 163"/>
              <p:cNvSpPr>
                <a:spLocks/>
              </p:cNvSpPr>
              <p:nvPr/>
            </p:nvSpPr>
            <p:spPr bwMode="auto">
              <a:xfrm>
                <a:off x="1324" y="1898"/>
                <a:ext cx="157" cy="152"/>
              </a:xfrm>
              <a:custGeom>
                <a:avLst/>
                <a:gdLst>
                  <a:gd name="T0" fmla="*/ 79 w 157"/>
                  <a:gd name="T1" fmla="*/ 0 h 152"/>
                  <a:gd name="T2" fmla="*/ 0 w 157"/>
                  <a:gd name="T3" fmla="*/ 152 h 152"/>
                  <a:gd name="T4" fmla="*/ 157 w 157"/>
                  <a:gd name="T5" fmla="*/ 152 h 152"/>
                  <a:gd name="T6" fmla="*/ 79 w 157"/>
                  <a:gd name="T7" fmla="*/ 0 h 152"/>
                  <a:gd name="T8" fmla="*/ 79 w 157"/>
                  <a:gd name="T9" fmla="*/ 46 h 152"/>
                  <a:gd name="T10" fmla="*/ 122 w 157"/>
                  <a:gd name="T11" fmla="*/ 132 h 152"/>
                  <a:gd name="T12" fmla="*/ 35 w 157"/>
                  <a:gd name="T13" fmla="*/ 132 h 152"/>
                  <a:gd name="T14" fmla="*/ 79 w 157"/>
                  <a:gd name="T15" fmla="*/ 46 h 152"/>
                  <a:gd name="T16" fmla="*/ 79 w 157"/>
                  <a:gd name="T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7" h="152">
                    <a:moveTo>
                      <a:pt x="79" y="0"/>
                    </a:moveTo>
                    <a:lnTo>
                      <a:pt x="0" y="152"/>
                    </a:lnTo>
                    <a:lnTo>
                      <a:pt x="157" y="152"/>
                    </a:lnTo>
                    <a:lnTo>
                      <a:pt x="79" y="0"/>
                    </a:lnTo>
                    <a:lnTo>
                      <a:pt x="79" y="46"/>
                    </a:lnTo>
                    <a:lnTo>
                      <a:pt x="122" y="132"/>
                    </a:lnTo>
                    <a:lnTo>
                      <a:pt x="35" y="132"/>
                    </a:lnTo>
                    <a:lnTo>
                      <a:pt x="79" y="46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0" name="Freeform 164"/>
              <p:cNvSpPr>
                <a:spLocks/>
              </p:cNvSpPr>
              <p:nvPr/>
            </p:nvSpPr>
            <p:spPr bwMode="auto">
              <a:xfrm>
                <a:off x="1821" y="2162"/>
                <a:ext cx="122" cy="119"/>
              </a:xfrm>
              <a:custGeom>
                <a:avLst/>
                <a:gdLst>
                  <a:gd name="T0" fmla="*/ 61 w 122"/>
                  <a:gd name="T1" fmla="*/ 0 h 119"/>
                  <a:gd name="T2" fmla="*/ 0 w 122"/>
                  <a:gd name="T3" fmla="*/ 119 h 119"/>
                  <a:gd name="T4" fmla="*/ 122 w 122"/>
                  <a:gd name="T5" fmla="*/ 119 h 119"/>
                  <a:gd name="T6" fmla="*/ 61 w 122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2" h="119">
                    <a:moveTo>
                      <a:pt x="61" y="0"/>
                    </a:moveTo>
                    <a:lnTo>
                      <a:pt x="0" y="119"/>
                    </a:lnTo>
                    <a:lnTo>
                      <a:pt x="122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1" name="Freeform 165"/>
              <p:cNvSpPr>
                <a:spLocks/>
              </p:cNvSpPr>
              <p:nvPr/>
            </p:nvSpPr>
            <p:spPr bwMode="auto">
              <a:xfrm>
                <a:off x="1804" y="2139"/>
                <a:ext cx="157" cy="152"/>
              </a:xfrm>
              <a:custGeom>
                <a:avLst/>
                <a:gdLst>
                  <a:gd name="T0" fmla="*/ 78 w 157"/>
                  <a:gd name="T1" fmla="*/ 0 h 152"/>
                  <a:gd name="T2" fmla="*/ 0 w 157"/>
                  <a:gd name="T3" fmla="*/ 152 h 152"/>
                  <a:gd name="T4" fmla="*/ 157 w 157"/>
                  <a:gd name="T5" fmla="*/ 152 h 152"/>
                  <a:gd name="T6" fmla="*/ 78 w 157"/>
                  <a:gd name="T7" fmla="*/ 0 h 152"/>
                  <a:gd name="T8" fmla="*/ 78 w 157"/>
                  <a:gd name="T9" fmla="*/ 45 h 152"/>
                  <a:gd name="T10" fmla="*/ 122 w 157"/>
                  <a:gd name="T11" fmla="*/ 132 h 152"/>
                  <a:gd name="T12" fmla="*/ 35 w 157"/>
                  <a:gd name="T13" fmla="*/ 132 h 152"/>
                  <a:gd name="T14" fmla="*/ 78 w 157"/>
                  <a:gd name="T15" fmla="*/ 45 h 152"/>
                  <a:gd name="T16" fmla="*/ 78 w 157"/>
                  <a:gd name="T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7" h="152">
                    <a:moveTo>
                      <a:pt x="78" y="0"/>
                    </a:moveTo>
                    <a:lnTo>
                      <a:pt x="0" y="152"/>
                    </a:lnTo>
                    <a:lnTo>
                      <a:pt x="157" y="152"/>
                    </a:lnTo>
                    <a:lnTo>
                      <a:pt x="78" y="0"/>
                    </a:lnTo>
                    <a:lnTo>
                      <a:pt x="78" y="45"/>
                    </a:lnTo>
                    <a:lnTo>
                      <a:pt x="122" y="132"/>
                    </a:lnTo>
                    <a:lnTo>
                      <a:pt x="35" y="132"/>
                    </a:lnTo>
                    <a:lnTo>
                      <a:pt x="78" y="45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2" name="Freeform 166"/>
              <p:cNvSpPr>
                <a:spLocks/>
              </p:cNvSpPr>
              <p:nvPr/>
            </p:nvSpPr>
            <p:spPr bwMode="auto">
              <a:xfrm>
                <a:off x="2063" y="2162"/>
                <a:ext cx="119" cy="119"/>
              </a:xfrm>
              <a:custGeom>
                <a:avLst/>
                <a:gdLst>
                  <a:gd name="T0" fmla="*/ 58 w 119"/>
                  <a:gd name="T1" fmla="*/ 0 h 119"/>
                  <a:gd name="T2" fmla="*/ 0 w 119"/>
                  <a:gd name="T3" fmla="*/ 119 h 119"/>
                  <a:gd name="T4" fmla="*/ 119 w 119"/>
                  <a:gd name="T5" fmla="*/ 119 h 119"/>
                  <a:gd name="T6" fmla="*/ 58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58" y="0"/>
                    </a:moveTo>
                    <a:lnTo>
                      <a:pt x="0" y="119"/>
                    </a:lnTo>
                    <a:lnTo>
                      <a:pt x="119" y="11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3" name="Freeform 167"/>
              <p:cNvSpPr>
                <a:spLocks/>
              </p:cNvSpPr>
              <p:nvPr/>
            </p:nvSpPr>
            <p:spPr bwMode="auto">
              <a:xfrm>
                <a:off x="2047" y="2139"/>
                <a:ext cx="153" cy="152"/>
              </a:xfrm>
              <a:custGeom>
                <a:avLst/>
                <a:gdLst>
                  <a:gd name="T0" fmla="*/ 74 w 153"/>
                  <a:gd name="T1" fmla="*/ 0 h 152"/>
                  <a:gd name="T2" fmla="*/ 0 w 153"/>
                  <a:gd name="T3" fmla="*/ 152 h 152"/>
                  <a:gd name="T4" fmla="*/ 153 w 153"/>
                  <a:gd name="T5" fmla="*/ 152 h 152"/>
                  <a:gd name="T6" fmla="*/ 74 w 153"/>
                  <a:gd name="T7" fmla="*/ 0 h 152"/>
                  <a:gd name="T8" fmla="*/ 74 w 153"/>
                  <a:gd name="T9" fmla="*/ 45 h 152"/>
                  <a:gd name="T10" fmla="*/ 117 w 153"/>
                  <a:gd name="T11" fmla="*/ 132 h 152"/>
                  <a:gd name="T12" fmla="*/ 31 w 153"/>
                  <a:gd name="T13" fmla="*/ 132 h 152"/>
                  <a:gd name="T14" fmla="*/ 74 w 153"/>
                  <a:gd name="T15" fmla="*/ 45 h 152"/>
                  <a:gd name="T16" fmla="*/ 74 w 153"/>
                  <a:gd name="T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52">
                    <a:moveTo>
                      <a:pt x="74" y="0"/>
                    </a:moveTo>
                    <a:lnTo>
                      <a:pt x="0" y="152"/>
                    </a:lnTo>
                    <a:lnTo>
                      <a:pt x="153" y="152"/>
                    </a:lnTo>
                    <a:lnTo>
                      <a:pt x="74" y="0"/>
                    </a:lnTo>
                    <a:lnTo>
                      <a:pt x="74" y="45"/>
                    </a:lnTo>
                    <a:lnTo>
                      <a:pt x="117" y="132"/>
                    </a:lnTo>
                    <a:lnTo>
                      <a:pt x="31" y="132"/>
                    </a:lnTo>
                    <a:lnTo>
                      <a:pt x="74" y="45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4" name="Freeform 168"/>
              <p:cNvSpPr>
                <a:spLocks/>
              </p:cNvSpPr>
              <p:nvPr/>
            </p:nvSpPr>
            <p:spPr bwMode="auto">
              <a:xfrm>
                <a:off x="1583" y="2162"/>
                <a:ext cx="119" cy="119"/>
              </a:xfrm>
              <a:custGeom>
                <a:avLst/>
                <a:gdLst>
                  <a:gd name="T0" fmla="*/ 61 w 119"/>
                  <a:gd name="T1" fmla="*/ 0 h 119"/>
                  <a:gd name="T2" fmla="*/ 0 w 119"/>
                  <a:gd name="T3" fmla="*/ 119 h 119"/>
                  <a:gd name="T4" fmla="*/ 119 w 119"/>
                  <a:gd name="T5" fmla="*/ 119 h 119"/>
                  <a:gd name="T6" fmla="*/ 61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61" y="0"/>
                    </a:moveTo>
                    <a:lnTo>
                      <a:pt x="0" y="119"/>
                    </a:lnTo>
                    <a:lnTo>
                      <a:pt x="119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5" name="Freeform 169"/>
              <p:cNvSpPr>
                <a:spLocks/>
              </p:cNvSpPr>
              <p:nvPr/>
            </p:nvSpPr>
            <p:spPr bwMode="auto">
              <a:xfrm>
                <a:off x="1565" y="2139"/>
                <a:ext cx="152" cy="152"/>
              </a:xfrm>
              <a:custGeom>
                <a:avLst/>
                <a:gdLst>
                  <a:gd name="T0" fmla="*/ 79 w 152"/>
                  <a:gd name="T1" fmla="*/ 0 h 152"/>
                  <a:gd name="T2" fmla="*/ 0 w 152"/>
                  <a:gd name="T3" fmla="*/ 152 h 152"/>
                  <a:gd name="T4" fmla="*/ 152 w 152"/>
                  <a:gd name="T5" fmla="*/ 152 h 152"/>
                  <a:gd name="T6" fmla="*/ 79 w 152"/>
                  <a:gd name="T7" fmla="*/ 0 h 152"/>
                  <a:gd name="T8" fmla="*/ 79 w 152"/>
                  <a:gd name="T9" fmla="*/ 45 h 152"/>
                  <a:gd name="T10" fmla="*/ 122 w 152"/>
                  <a:gd name="T11" fmla="*/ 132 h 152"/>
                  <a:gd name="T12" fmla="*/ 36 w 152"/>
                  <a:gd name="T13" fmla="*/ 132 h 152"/>
                  <a:gd name="T14" fmla="*/ 79 w 152"/>
                  <a:gd name="T15" fmla="*/ 45 h 152"/>
                  <a:gd name="T16" fmla="*/ 79 w 152"/>
                  <a:gd name="T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2">
                    <a:moveTo>
                      <a:pt x="79" y="0"/>
                    </a:moveTo>
                    <a:lnTo>
                      <a:pt x="0" y="152"/>
                    </a:lnTo>
                    <a:lnTo>
                      <a:pt x="152" y="152"/>
                    </a:lnTo>
                    <a:lnTo>
                      <a:pt x="79" y="0"/>
                    </a:lnTo>
                    <a:lnTo>
                      <a:pt x="79" y="45"/>
                    </a:lnTo>
                    <a:lnTo>
                      <a:pt x="122" y="132"/>
                    </a:lnTo>
                    <a:lnTo>
                      <a:pt x="36" y="132"/>
                    </a:lnTo>
                    <a:lnTo>
                      <a:pt x="79" y="45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6" name="Line 170"/>
              <p:cNvSpPr>
                <a:spLocks noChangeShapeType="1"/>
              </p:cNvSpPr>
              <p:nvPr/>
            </p:nvSpPr>
            <p:spPr bwMode="auto">
              <a:xfrm flipH="1">
                <a:off x="1403" y="2101"/>
                <a:ext cx="87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7" name="Line 171"/>
              <p:cNvSpPr>
                <a:spLocks noChangeShapeType="1"/>
              </p:cNvSpPr>
              <p:nvPr/>
            </p:nvSpPr>
            <p:spPr bwMode="auto">
              <a:xfrm>
                <a:off x="1644" y="1860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8" name="Freeform 172"/>
              <p:cNvSpPr>
                <a:spLocks/>
              </p:cNvSpPr>
              <p:nvPr/>
            </p:nvSpPr>
            <p:spPr bwMode="auto">
              <a:xfrm>
                <a:off x="1403" y="1860"/>
                <a:ext cx="870" cy="61"/>
              </a:xfrm>
              <a:custGeom>
                <a:avLst/>
                <a:gdLst>
                  <a:gd name="T0" fmla="*/ 870 w 870"/>
                  <a:gd name="T1" fmla="*/ 0 h 61"/>
                  <a:gd name="T2" fmla="*/ 0 w 870"/>
                  <a:gd name="T3" fmla="*/ 0 h 61"/>
                  <a:gd name="T4" fmla="*/ 0 w 870"/>
                  <a:gd name="T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70" h="61">
                    <a:moveTo>
                      <a:pt x="870" y="0"/>
                    </a:moveTo>
                    <a:lnTo>
                      <a:pt x="0" y="0"/>
                    </a:lnTo>
                    <a:lnTo>
                      <a:pt x="0" y="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9" name="Line 173"/>
              <p:cNvSpPr>
                <a:spLocks noChangeShapeType="1"/>
              </p:cNvSpPr>
              <p:nvPr/>
            </p:nvSpPr>
            <p:spPr bwMode="auto">
              <a:xfrm>
                <a:off x="1644" y="2040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0" name="Line 174"/>
              <p:cNvSpPr>
                <a:spLocks noChangeShapeType="1"/>
              </p:cNvSpPr>
              <p:nvPr/>
            </p:nvSpPr>
            <p:spPr bwMode="auto">
              <a:xfrm>
                <a:off x="1403" y="2040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1" name="Line 175"/>
              <p:cNvSpPr>
                <a:spLocks noChangeShapeType="1"/>
              </p:cNvSpPr>
              <p:nvPr/>
            </p:nvSpPr>
            <p:spPr bwMode="auto">
              <a:xfrm>
                <a:off x="2121" y="2101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2" name="Line 176"/>
              <p:cNvSpPr>
                <a:spLocks noChangeShapeType="1"/>
              </p:cNvSpPr>
              <p:nvPr/>
            </p:nvSpPr>
            <p:spPr bwMode="auto">
              <a:xfrm>
                <a:off x="1882" y="2101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3" name="Line 177"/>
              <p:cNvSpPr>
                <a:spLocks noChangeShapeType="1"/>
              </p:cNvSpPr>
              <p:nvPr/>
            </p:nvSpPr>
            <p:spPr bwMode="auto">
              <a:xfrm>
                <a:off x="1644" y="2101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4" name="Line 178"/>
              <p:cNvSpPr>
                <a:spLocks noChangeShapeType="1"/>
              </p:cNvSpPr>
              <p:nvPr/>
            </p:nvSpPr>
            <p:spPr bwMode="auto">
              <a:xfrm>
                <a:off x="1644" y="2281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5" name="Line 179"/>
              <p:cNvSpPr>
                <a:spLocks noChangeShapeType="1"/>
              </p:cNvSpPr>
              <p:nvPr/>
            </p:nvSpPr>
            <p:spPr bwMode="auto">
              <a:xfrm>
                <a:off x="1882" y="2281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6" name="Line 180"/>
              <p:cNvSpPr>
                <a:spLocks noChangeShapeType="1"/>
              </p:cNvSpPr>
              <p:nvPr/>
            </p:nvSpPr>
            <p:spPr bwMode="auto">
              <a:xfrm>
                <a:off x="2121" y="2281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7" name="Line 181"/>
              <p:cNvSpPr>
                <a:spLocks noChangeShapeType="1"/>
              </p:cNvSpPr>
              <p:nvPr/>
            </p:nvSpPr>
            <p:spPr bwMode="auto">
              <a:xfrm>
                <a:off x="1403" y="2339"/>
                <a:ext cx="87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8" name="Freeform 182"/>
              <p:cNvSpPr>
                <a:spLocks/>
              </p:cNvSpPr>
              <p:nvPr/>
            </p:nvSpPr>
            <p:spPr bwMode="auto">
              <a:xfrm>
                <a:off x="2063" y="1921"/>
                <a:ext cx="119" cy="119"/>
              </a:xfrm>
              <a:custGeom>
                <a:avLst/>
                <a:gdLst>
                  <a:gd name="T0" fmla="*/ 58 w 119"/>
                  <a:gd name="T1" fmla="*/ 0 h 119"/>
                  <a:gd name="T2" fmla="*/ 0 w 119"/>
                  <a:gd name="T3" fmla="*/ 119 h 119"/>
                  <a:gd name="T4" fmla="*/ 119 w 119"/>
                  <a:gd name="T5" fmla="*/ 119 h 119"/>
                  <a:gd name="T6" fmla="*/ 58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58" y="0"/>
                    </a:moveTo>
                    <a:lnTo>
                      <a:pt x="0" y="119"/>
                    </a:lnTo>
                    <a:lnTo>
                      <a:pt x="119" y="11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9" name="Freeform 183"/>
              <p:cNvSpPr>
                <a:spLocks/>
              </p:cNvSpPr>
              <p:nvPr/>
            </p:nvSpPr>
            <p:spPr bwMode="auto">
              <a:xfrm>
                <a:off x="2047" y="1898"/>
                <a:ext cx="153" cy="152"/>
              </a:xfrm>
              <a:custGeom>
                <a:avLst/>
                <a:gdLst>
                  <a:gd name="T0" fmla="*/ 74 w 153"/>
                  <a:gd name="T1" fmla="*/ 0 h 152"/>
                  <a:gd name="T2" fmla="*/ 0 w 153"/>
                  <a:gd name="T3" fmla="*/ 152 h 152"/>
                  <a:gd name="T4" fmla="*/ 153 w 153"/>
                  <a:gd name="T5" fmla="*/ 152 h 152"/>
                  <a:gd name="T6" fmla="*/ 74 w 153"/>
                  <a:gd name="T7" fmla="*/ 0 h 152"/>
                  <a:gd name="T8" fmla="*/ 74 w 153"/>
                  <a:gd name="T9" fmla="*/ 46 h 152"/>
                  <a:gd name="T10" fmla="*/ 117 w 153"/>
                  <a:gd name="T11" fmla="*/ 132 h 152"/>
                  <a:gd name="T12" fmla="*/ 31 w 153"/>
                  <a:gd name="T13" fmla="*/ 132 h 152"/>
                  <a:gd name="T14" fmla="*/ 74 w 153"/>
                  <a:gd name="T15" fmla="*/ 46 h 152"/>
                  <a:gd name="T16" fmla="*/ 74 w 153"/>
                  <a:gd name="T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52">
                    <a:moveTo>
                      <a:pt x="74" y="0"/>
                    </a:moveTo>
                    <a:lnTo>
                      <a:pt x="0" y="152"/>
                    </a:lnTo>
                    <a:lnTo>
                      <a:pt x="153" y="152"/>
                    </a:lnTo>
                    <a:lnTo>
                      <a:pt x="74" y="0"/>
                    </a:lnTo>
                    <a:lnTo>
                      <a:pt x="74" y="46"/>
                    </a:lnTo>
                    <a:lnTo>
                      <a:pt x="117" y="132"/>
                    </a:lnTo>
                    <a:lnTo>
                      <a:pt x="31" y="132"/>
                    </a:lnTo>
                    <a:lnTo>
                      <a:pt x="74" y="4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0" name="Freeform 184"/>
              <p:cNvSpPr>
                <a:spLocks/>
              </p:cNvSpPr>
              <p:nvPr/>
            </p:nvSpPr>
            <p:spPr bwMode="auto">
              <a:xfrm>
                <a:off x="1342" y="2162"/>
                <a:ext cx="121" cy="119"/>
              </a:xfrm>
              <a:custGeom>
                <a:avLst/>
                <a:gdLst>
                  <a:gd name="T0" fmla="*/ 61 w 121"/>
                  <a:gd name="T1" fmla="*/ 0 h 119"/>
                  <a:gd name="T2" fmla="*/ 0 w 121"/>
                  <a:gd name="T3" fmla="*/ 119 h 119"/>
                  <a:gd name="T4" fmla="*/ 121 w 121"/>
                  <a:gd name="T5" fmla="*/ 119 h 119"/>
                  <a:gd name="T6" fmla="*/ 61 w 121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19">
                    <a:moveTo>
                      <a:pt x="61" y="0"/>
                    </a:moveTo>
                    <a:lnTo>
                      <a:pt x="0" y="119"/>
                    </a:lnTo>
                    <a:lnTo>
                      <a:pt x="121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1" name="Freeform 185"/>
              <p:cNvSpPr>
                <a:spLocks/>
              </p:cNvSpPr>
              <p:nvPr/>
            </p:nvSpPr>
            <p:spPr bwMode="auto">
              <a:xfrm>
                <a:off x="1324" y="2139"/>
                <a:ext cx="157" cy="152"/>
              </a:xfrm>
              <a:custGeom>
                <a:avLst/>
                <a:gdLst>
                  <a:gd name="T0" fmla="*/ 79 w 157"/>
                  <a:gd name="T1" fmla="*/ 0 h 152"/>
                  <a:gd name="T2" fmla="*/ 0 w 157"/>
                  <a:gd name="T3" fmla="*/ 152 h 152"/>
                  <a:gd name="T4" fmla="*/ 157 w 157"/>
                  <a:gd name="T5" fmla="*/ 152 h 152"/>
                  <a:gd name="T6" fmla="*/ 79 w 157"/>
                  <a:gd name="T7" fmla="*/ 0 h 152"/>
                  <a:gd name="T8" fmla="*/ 79 w 157"/>
                  <a:gd name="T9" fmla="*/ 45 h 152"/>
                  <a:gd name="T10" fmla="*/ 122 w 157"/>
                  <a:gd name="T11" fmla="*/ 132 h 152"/>
                  <a:gd name="T12" fmla="*/ 35 w 157"/>
                  <a:gd name="T13" fmla="*/ 132 h 152"/>
                  <a:gd name="T14" fmla="*/ 79 w 157"/>
                  <a:gd name="T15" fmla="*/ 45 h 152"/>
                  <a:gd name="T16" fmla="*/ 79 w 157"/>
                  <a:gd name="T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7" h="152">
                    <a:moveTo>
                      <a:pt x="79" y="0"/>
                    </a:moveTo>
                    <a:lnTo>
                      <a:pt x="0" y="152"/>
                    </a:lnTo>
                    <a:lnTo>
                      <a:pt x="157" y="152"/>
                    </a:lnTo>
                    <a:lnTo>
                      <a:pt x="79" y="0"/>
                    </a:lnTo>
                    <a:lnTo>
                      <a:pt x="79" y="45"/>
                    </a:lnTo>
                    <a:lnTo>
                      <a:pt x="122" y="132"/>
                    </a:lnTo>
                    <a:lnTo>
                      <a:pt x="35" y="132"/>
                    </a:lnTo>
                    <a:lnTo>
                      <a:pt x="79" y="45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2" name="Freeform 186"/>
              <p:cNvSpPr>
                <a:spLocks/>
              </p:cNvSpPr>
              <p:nvPr/>
            </p:nvSpPr>
            <p:spPr bwMode="auto">
              <a:xfrm>
                <a:off x="1821" y="1921"/>
                <a:ext cx="122" cy="119"/>
              </a:xfrm>
              <a:custGeom>
                <a:avLst/>
                <a:gdLst>
                  <a:gd name="T0" fmla="*/ 61 w 122"/>
                  <a:gd name="T1" fmla="*/ 0 h 119"/>
                  <a:gd name="T2" fmla="*/ 0 w 122"/>
                  <a:gd name="T3" fmla="*/ 119 h 119"/>
                  <a:gd name="T4" fmla="*/ 122 w 122"/>
                  <a:gd name="T5" fmla="*/ 119 h 119"/>
                  <a:gd name="T6" fmla="*/ 61 w 122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2" h="119">
                    <a:moveTo>
                      <a:pt x="61" y="0"/>
                    </a:moveTo>
                    <a:lnTo>
                      <a:pt x="0" y="119"/>
                    </a:lnTo>
                    <a:lnTo>
                      <a:pt x="122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3" name="Freeform 187"/>
              <p:cNvSpPr>
                <a:spLocks/>
              </p:cNvSpPr>
              <p:nvPr/>
            </p:nvSpPr>
            <p:spPr bwMode="auto">
              <a:xfrm>
                <a:off x="1804" y="1898"/>
                <a:ext cx="157" cy="152"/>
              </a:xfrm>
              <a:custGeom>
                <a:avLst/>
                <a:gdLst>
                  <a:gd name="T0" fmla="*/ 78 w 157"/>
                  <a:gd name="T1" fmla="*/ 0 h 152"/>
                  <a:gd name="T2" fmla="*/ 0 w 157"/>
                  <a:gd name="T3" fmla="*/ 152 h 152"/>
                  <a:gd name="T4" fmla="*/ 157 w 157"/>
                  <a:gd name="T5" fmla="*/ 152 h 152"/>
                  <a:gd name="T6" fmla="*/ 78 w 157"/>
                  <a:gd name="T7" fmla="*/ 0 h 152"/>
                  <a:gd name="T8" fmla="*/ 78 w 157"/>
                  <a:gd name="T9" fmla="*/ 46 h 152"/>
                  <a:gd name="T10" fmla="*/ 122 w 157"/>
                  <a:gd name="T11" fmla="*/ 132 h 152"/>
                  <a:gd name="T12" fmla="*/ 35 w 157"/>
                  <a:gd name="T13" fmla="*/ 132 h 152"/>
                  <a:gd name="T14" fmla="*/ 78 w 157"/>
                  <a:gd name="T15" fmla="*/ 46 h 152"/>
                  <a:gd name="T16" fmla="*/ 78 w 157"/>
                  <a:gd name="T17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7" h="152">
                    <a:moveTo>
                      <a:pt x="78" y="0"/>
                    </a:moveTo>
                    <a:lnTo>
                      <a:pt x="0" y="152"/>
                    </a:lnTo>
                    <a:lnTo>
                      <a:pt x="157" y="152"/>
                    </a:lnTo>
                    <a:lnTo>
                      <a:pt x="78" y="0"/>
                    </a:lnTo>
                    <a:lnTo>
                      <a:pt x="78" y="46"/>
                    </a:lnTo>
                    <a:lnTo>
                      <a:pt x="122" y="132"/>
                    </a:lnTo>
                    <a:lnTo>
                      <a:pt x="35" y="132"/>
                    </a:lnTo>
                    <a:lnTo>
                      <a:pt x="78" y="46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4" name="Line 188"/>
              <p:cNvSpPr>
                <a:spLocks noChangeShapeType="1"/>
              </p:cNvSpPr>
              <p:nvPr/>
            </p:nvSpPr>
            <p:spPr bwMode="auto">
              <a:xfrm>
                <a:off x="1403" y="2101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5" name="Line 189"/>
              <p:cNvSpPr>
                <a:spLocks noChangeShapeType="1"/>
              </p:cNvSpPr>
              <p:nvPr/>
            </p:nvSpPr>
            <p:spPr bwMode="auto">
              <a:xfrm>
                <a:off x="2121" y="1860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6" name="Line 190"/>
              <p:cNvSpPr>
                <a:spLocks noChangeShapeType="1"/>
              </p:cNvSpPr>
              <p:nvPr/>
            </p:nvSpPr>
            <p:spPr bwMode="auto">
              <a:xfrm>
                <a:off x="1882" y="1860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7" name="Line 191"/>
              <p:cNvSpPr>
                <a:spLocks noChangeShapeType="1"/>
              </p:cNvSpPr>
              <p:nvPr/>
            </p:nvSpPr>
            <p:spPr bwMode="auto">
              <a:xfrm>
                <a:off x="1882" y="2040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8" name="Line 192"/>
              <p:cNvSpPr>
                <a:spLocks noChangeShapeType="1"/>
              </p:cNvSpPr>
              <p:nvPr/>
            </p:nvSpPr>
            <p:spPr bwMode="auto">
              <a:xfrm>
                <a:off x="2121" y="2040"/>
                <a:ext cx="0" cy="6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9" name="Line 193"/>
              <p:cNvSpPr>
                <a:spLocks noChangeShapeType="1"/>
              </p:cNvSpPr>
              <p:nvPr/>
            </p:nvSpPr>
            <p:spPr bwMode="auto">
              <a:xfrm>
                <a:off x="1403" y="2281"/>
                <a:ext cx="0" cy="5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0" name="Rectangle 194"/>
              <p:cNvSpPr>
                <a:spLocks noChangeArrowheads="1"/>
              </p:cNvSpPr>
              <p:nvPr/>
            </p:nvSpPr>
            <p:spPr bwMode="auto">
              <a:xfrm>
                <a:off x="2301" y="2288"/>
                <a:ext cx="246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LPa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1" name="Rectangle 195"/>
              <p:cNvSpPr>
                <a:spLocks noChangeArrowheads="1"/>
              </p:cNvSpPr>
              <p:nvPr/>
            </p:nvSpPr>
            <p:spPr bwMode="auto">
              <a:xfrm>
                <a:off x="2273" y="2040"/>
                <a:ext cx="279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MPa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2" name="Rectangle 196"/>
              <p:cNvSpPr>
                <a:spLocks noChangeArrowheads="1"/>
              </p:cNvSpPr>
              <p:nvPr/>
            </p:nvSpPr>
            <p:spPr bwMode="auto">
              <a:xfrm>
                <a:off x="2289" y="1802"/>
                <a:ext cx="267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HPa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3" name="Freeform 197"/>
              <p:cNvSpPr>
                <a:spLocks/>
              </p:cNvSpPr>
              <p:nvPr/>
            </p:nvSpPr>
            <p:spPr bwMode="auto">
              <a:xfrm>
                <a:off x="3683" y="1921"/>
                <a:ext cx="119" cy="119"/>
              </a:xfrm>
              <a:custGeom>
                <a:avLst/>
                <a:gdLst>
                  <a:gd name="T0" fmla="*/ 58 w 119"/>
                  <a:gd name="T1" fmla="*/ 0 h 119"/>
                  <a:gd name="T2" fmla="*/ 119 w 119"/>
                  <a:gd name="T3" fmla="*/ 119 h 119"/>
                  <a:gd name="T4" fmla="*/ 0 w 119"/>
                  <a:gd name="T5" fmla="*/ 119 h 119"/>
                  <a:gd name="T6" fmla="*/ 58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58" y="0"/>
                    </a:moveTo>
                    <a:lnTo>
                      <a:pt x="119" y="119"/>
                    </a:lnTo>
                    <a:lnTo>
                      <a:pt x="0" y="11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4" name="Freeform 198"/>
              <p:cNvSpPr>
                <a:spLocks/>
              </p:cNvSpPr>
              <p:nvPr/>
            </p:nvSpPr>
            <p:spPr bwMode="auto">
              <a:xfrm>
                <a:off x="3667" y="1898"/>
                <a:ext cx="153" cy="152"/>
              </a:xfrm>
              <a:custGeom>
                <a:avLst/>
                <a:gdLst>
                  <a:gd name="T0" fmla="*/ 74 w 153"/>
                  <a:gd name="T1" fmla="*/ 46 h 152"/>
                  <a:gd name="T2" fmla="*/ 117 w 153"/>
                  <a:gd name="T3" fmla="*/ 132 h 152"/>
                  <a:gd name="T4" fmla="*/ 31 w 153"/>
                  <a:gd name="T5" fmla="*/ 132 h 152"/>
                  <a:gd name="T6" fmla="*/ 74 w 153"/>
                  <a:gd name="T7" fmla="*/ 46 h 152"/>
                  <a:gd name="T8" fmla="*/ 74 w 153"/>
                  <a:gd name="T9" fmla="*/ 0 h 152"/>
                  <a:gd name="T10" fmla="*/ 0 w 153"/>
                  <a:gd name="T11" fmla="*/ 152 h 152"/>
                  <a:gd name="T12" fmla="*/ 153 w 153"/>
                  <a:gd name="T13" fmla="*/ 152 h 152"/>
                  <a:gd name="T14" fmla="*/ 74 w 153"/>
                  <a:gd name="T15" fmla="*/ 0 h 152"/>
                  <a:gd name="T16" fmla="*/ 74 w 153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52">
                    <a:moveTo>
                      <a:pt x="74" y="46"/>
                    </a:moveTo>
                    <a:lnTo>
                      <a:pt x="117" y="132"/>
                    </a:lnTo>
                    <a:lnTo>
                      <a:pt x="31" y="132"/>
                    </a:lnTo>
                    <a:lnTo>
                      <a:pt x="74" y="46"/>
                    </a:lnTo>
                    <a:lnTo>
                      <a:pt x="74" y="0"/>
                    </a:lnTo>
                    <a:lnTo>
                      <a:pt x="0" y="152"/>
                    </a:lnTo>
                    <a:lnTo>
                      <a:pt x="153" y="152"/>
                    </a:lnTo>
                    <a:lnTo>
                      <a:pt x="74" y="0"/>
                    </a:lnTo>
                    <a:lnTo>
                      <a:pt x="74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5" name="Freeform 199"/>
              <p:cNvSpPr>
                <a:spLocks/>
              </p:cNvSpPr>
              <p:nvPr/>
            </p:nvSpPr>
            <p:spPr bwMode="auto">
              <a:xfrm>
                <a:off x="3921" y="1921"/>
                <a:ext cx="120" cy="119"/>
              </a:xfrm>
              <a:custGeom>
                <a:avLst/>
                <a:gdLst>
                  <a:gd name="T0" fmla="*/ 61 w 120"/>
                  <a:gd name="T1" fmla="*/ 0 h 119"/>
                  <a:gd name="T2" fmla="*/ 120 w 120"/>
                  <a:gd name="T3" fmla="*/ 119 h 119"/>
                  <a:gd name="T4" fmla="*/ 0 w 120"/>
                  <a:gd name="T5" fmla="*/ 119 h 119"/>
                  <a:gd name="T6" fmla="*/ 61 w 120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19">
                    <a:moveTo>
                      <a:pt x="61" y="0"/>
                    </a:moveTo>
                    <a:lnTo>
                      <a:pt x="120" y="119"/>
                    </a:lnTo>
                    <a:lnTo>
                      <a:pt x="0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6" name="Freeform 200"/>
              <p:cNvSpPr>
                <a:spLocks/>
              </p:cNvSpPr>
              <p:nvPr/>
            </p:nvSpPr>
            <p:spPr bwMode="auto">
              <a:xfrm>
                <a:off x="3904" y="1898"/>
                <a:ext cx="152" cy="152"/>
              </a:xfrm>
              <a:custGeom>
                <a:avLst/>
                <a:gdLst>
                  <a:gd name="T0" fmla="*/ 78 w 152"/>
                  <a:gd name="T1" fmla="*/ 46 h 152"/>
                  <a:gd name="T2" fmla="*/ 121 w 152"/>
                  <a:gd name="T3" fmla="*/ 132 h 152"/>
                  <a:gd name="T4" fmla="*/ 35 w 152"/>
                  <a:gd name="T5" fmla="*/ 132 h 152"/>
                  <a:gd name="T6" fmla="*/ 78 w 152"/>
                  <a:gd name="T7" fmla="*/ 46 h 152"/>
                  <a:gd name="T8" fmla="*/ 78 w 152"/>
                  <a:gd name="T9" fmla="*/ 0 h 152"/>
                  <a:gd name="T10" fmla="*/ 0 w 152"/>
                  <a:gd name="T11" fmla="*/ 152 h 152"/>
                  <a:gd name="T12" fmla="*/ 152 w 152"/>
                  <a:gd name="T13" fmla="*/ 152 h 152"/>
                  <a:gd name="T14" fmla="*/ 78 w 152"/>
                  <a:gd name="T15" fmla="*/ 0 h 152"/>
                  <a:gd name="T16" fmla="*/ 78 w 152"/>
                  <a:gd name="T17" fmla="*/ 4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2">
                    <a:moveTo>
                      <a:pt x="78" y="46"/>
                    </a:moveTo>
                    <a:lnTo>
                      <a:pt x="121" y="132"/>
                    </a:lnTo>
                    <a:lnTo>
                      <a:pt x="35" y="132"/>
                    </a:lnTo>
                    <a:lnTo>
                      <a:pt x="78" y="46"/>
                    </a:lnTo>
                    <a:lnTo>
                      <a:pt x="78" y="0"/>
                    </a:lnTo>
                    <a:lnTo>
                      <a:pt x="0" y="152"/>
                    </a:lnTo>
                    <a:lnTo>
                      <a:pt x="152" y="152"/>
                    </a:lnTo>
                    <a:lnTo>
                      <a:pt x="78" y="0"/>
                    </a:lnTo>
                    <a:lnTo>
                      <a:pt x="78" y="46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7" name="Freeform 201"/>
              <p:cNvSpPr>
                <a:spLocks/>
              </p:cNvSpPr>
              <p:nvPr/>
            </p:nvSpPr>
            <p:spPr bwMode="auto">
              <a:xfrm>
                <a:off x="3441" y="2162"/>
                <a:ext cx="120" cy="119"/>
              </a:xfrm>
              <a:custGeom>
                <a:avLst/>
                <a:gdLst>
                  <a:gd name="T0" fmla="*/ 61 w 120"/>
                  <a:gd name="T1" fmla="*/ 0 h 119"/>
                  <a:gd name="T2" fmla="*/ 120 w 120"/>
                  <a:gd name="T3" fmla="*/ 119 h 119"/>
                  <a:gd name="T4" fmla="*/ 0 w 120"/>
                  <a:gd name="T5" fmla="*/ 119 h 119"/>
                  <a:gd name="T6" fmla="*/ 61 w 120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119">
                    <a:moveTo>
                      <a:pt x="61" y="0"/>
                    </a:moveTo>
                    <a:lnTo>
                      <a:pt x="120" y="119"/>
                    </a:lnTo>
                    <a:lnTo>
                      <a:pt x="0" y="1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8" name="Freeform 202"/>
              <p:cNvSpPr>
                <a:spLocks/>
              </p:cNvSpPr>
              <p:nvPr/>
            </p:nvSpPr>
            <p:spPr bwMode="auto">
              <a:xfrm>
                <a:off x="3424" y="2139"/>
                <a:ext cx="152" cy="152"/>
              </a:xfrm>
              <a:custGeom>
                <a:avLst/>
                <a:gdLst>
                  <a:gd name="T0" fmla="*/ 78 w 152"/>
                  <a:gd name="T1" fmla="*/ 45 h 152"/>
                  <a:gd name="T2" fmla="*/ 121 w 152"/>
                  <a:gd name="T3" fmla="*/ 132 h 152"/>
                  <a:gd name="T4" fmla="*/ 35 w 152"/>
                  <a:gd name="T5" fmla="*/ 132 h 152"/>
                  <a:gd name="T6" fmla="*/ 78 w 152"/>
                  <a:gd name="T7" fmla="*/ 45 h 152"/>
                  <a:gd name="T8" fmla="*/ 78 w 152"/>
                  <a:gd name="T9" fmla="*/ 0 h 152"/>
                  <a:gd name="T10" fmla="*/ 0 w 152"/>
                  <a:gd name="T11" fmla="*/ 152 h 152"/>
                  <a:gd name="T12" fmla="*/ 152 w 152"/>
                  <a:gd name="T13" fmla="*/ 152 h 152"/>
                  <a:gd name="T14" fmla="*/ 78 w 152"/>
                  <a:gd name="T15" fmla="*/ 0 h 152"/>
                  <a:gd name="T16" fmla="*/ 78 w 152"/>
                  <a:gd name="T17" fmla="*/ 45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2">
                    <a:moveTo>
                      <a:pt x="78" y="45"/>
                    </a:moveTo>
                    <a:lnTo>
                      <a:pt x="121" y="132"/>
                    </a:lnTo>
                    <a:lnTo>
                      <a:pt x="35" y="132"/>
                    </a:lnTo>
                    <a:lnTo>
                      <a:pt x="78" y="45"/>
                    </a:lnTo>
                    <a:lnTo>
                      <a:pt x="78" y="0"/>
                    </a:lnTo>
                    <a:lnTo>
                      <a:pt x="0" y="152"/>
                    </a:lnTo>
                    <a:lnTo>
                      <a:pt x="152" y="152"/>
                    </a:lnTo>
                    <a:lnTo>
                      <a:pt x="78" y="0"/>
                    </a:lnTo>
                    <a:lnTo>
                      <a:pt x="78" y="45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9" name="Freeform 203"/>
              <p:cNvSpPr>
                <a:spLocks/>
              </p:cNvSpPr>
              <p:nvPr/>
            </p:nvSpPr>
            <p:spPr bwMode="auto">
              <a:xfrm>
                <a:off x="3203" y="2162"/>
                <a:ext cx="119" cy="119"/>
              </a:xfrm>
              <a:custGeom>
                <a:avLst/>
                <a:gdLst>
                  <a:gd name="T0" fmla="*/ 58 w 119"/>
                  <a:gd name="T1" fmla="*/ 0 h 119"/>
                  <a:gd name="T2" fmla="*/ 119 w 119"/>
                  <a:gd name="T3" fmla="*/ 119 h 119"/>
                  <a:gd name="T4" fmla="*/ 0 w 119"/>
                  <a:gd name="T5" fmla="*/ 119 h 119"/>
                  <a:gd name="T6" fmla="*/ 58 w 119"/>
                  <a:gd name="T7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9" h="119">
                    <a:moveTo>
                      <a:pt x="58" y="0"/>
                    </a:moveTo>
                    <a:lnTo>
                      <a:pt x="119" y="119"/>
                    </a:lnTo>
                    <a:lnTo>
                      <a:pt x="0" y="11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0" name="Freeform 204"/>
              <p:cNvSpPr>
                <a:spLocks/>
              </p:cNvSpPr>
              <p:nvPr/>
            </p:nvSpPr>
            <p:spPr bwMode="auto">
              <a:xfrm>
                <a:off x="3187" y="2139"/>
                <a:ext cx="153" cy="152"/>
              </a:xfrm>
              <a:custGeom>
                <a:avLst/>
                <a:gdLst>
                  <a:gd name="T0" fmla="*/ 74 w 153"/>
                  <a:gd name="T1" fmla="*/ 45 h 152"/>
                  <a:gd name="T2" fmla="*/ 117 w 153"/>
                  <a:gd name="T3" fmla="*/ 132 h 152"/>
                  <a:gd name="T4" fmla="*/ 31 w 153"/>
                  <a:gd name="T5" fmla="*/ 132 h 152"/>
                  <a:gd name="T6" fmla="*/ 74 w 153"/>
                  <a:gd name="T7" fmla="*/ 45 h 152"/>
                  <a:gd name="T8" fmla="*/ 74 w 153"/>
                  <a:gd name="T9" fmla="*/ 0 h 152"/>
                  <a:gd name="T10" fmla="*/ 0 w 153"/>
                  <a:gd name="T11" fmla="*/ 152 h 152"/>
                  <a:gd name="T12" fmla="*/ 153 w 153"/>
                  <a:gd name="T13" fmla="*/ 152 h 152"/>
                  <a:gd name="T14" fmla="*/ 74 w 153"/>
                  <a:gd name="T15" fmla="*/ 0 h 152"/>
                  <a:gd name="T16" fmla="*/ 74 w 153"/>
                  <a:gd name="T17" fmla="*/ 45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52">
                    <a:moveTo>
                      <a:pt x="74" y="45"/>
                    </a:moveTo>
                    <a:lnTo>
                      <a:pt x="117" y="132"/>
                    </a:lnTo>
                    <a:lnTo>
                      <a:pt x="31" y="132"/>
                    </a:lnTo>
                    <a:lnTo>
                      <a:pt x="74" y="45"/>
                    </a:lnTo>
                    <a:lnTo>
                      <a:pt x="74" y="0"/>
                    </a:lnTo>
                    <a:lnTo>
                      <a:pt x="0" y="152"/>
                    </a:lnTo>
                    <a:lnTo>
                      <a:pt x="153" y="152"/>
                    </a:lnTo>
                    <a:lnTo>
                      <a:pt x="74" y="0"/>
                    </a:lnTo>
                    <a:lnTo>
                      <a:pt x="74" y="45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1" name="Freeform 206"/>
            <p:cNvSpPr>
              <a:spLocks/>
            </p:cNvSpPr>
            <p:nvPr/>
          </p:nvSpPr>
          <p:spPr bwMode="auto">
            <a:xfrm>
              <a:off x="3683" y="2162"/>
              <a:ext cx="119" cy="119"/>
            </a:xfrm>
            <a:custGeom>
              <a:avLst/>
              <a:gdLst>
                <a:gd name="T0" fmla="*/ 58 w 119"/>
                <a:gd name="T1" fmla="*/ 0 h 119"/>
                <a:gd name="T2" fmla="*/ 119 w 119"/>
                <a:gd name="T3" fmla="*/ 119 h 119"/>
                <a:gd name="T4" fmla="*/ 0 w 119"/>
                <a:gd name="T5" fmla="*/ 119 h 119"/>
                <a:gd name="T6" fmla="*/ 58 w 11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19">
                  <a:moveTo>
                    <a:pt x="58" y="0"/>
                  </a:moveTo>
                  <a:lnTo>
                    <a:pt x="119" y="119"/>
                  </a:lnTo>
                  <a:lnTo>
                    <a:pt x="0" y="11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07"/>
            <p:cNvSpPr>
              <a:spLocks/>
            </p:cNvSpPr>
            <p:nvPr/>
          </p:nvSpPr>
          <p:spPr bwMode="auto">
            <a:xfrm>
              <a:off x="3667" y="2139"/>
              <a:ext cx="153" cy="152"/>
            </a:xfrm>
            <a:custGeom>
              <a:avLst/>
              <a:gdLst>
                <a:gd name="T0" fmla="*/ 74 w 153"/>
                <a:gd name="T1" fmla="*/ 45 h 152"/>
                <a:gd name="T2" fmla="*/ 117 w 153"/>
                <a:gd name="T3" fmla="*/ 132 h 152"/>
                <a:gd name="T4" fmla="*/ 31 w 153"/>
                <a:gd name="T5" fmla="*/ 132 h 152"/>
                <a:gd name="T6" fmla="*/ 74 w 153"/>
                <a:gd name="T7" fmla="*/ 45 h 152"/>
                <a:gd name="T8" fmla="*/ 74 w 153"/>
                <a:gd name="T9" fmla="*/ 0 h 152"/>
                <a:gd name="T10" fmla="*/ 0 w 153"/>
                <a:gd name="T11" fmla="*/ 152 h 152"/>
                <a:gd name="T12" fmla="*/ 153 w 153"/>
                <a:gd name="T13" fmla="*/ 152 h 152"/>
                <a:gd name="T14" fmla="*/ 74 w 153"/>
                <a:gd name="T15" fmla="*/ 0 h 152"/>
                <a:gd name="T16" fmla="*/ 74 w 153"/>
                <a:gd name="T17" fmla="*/ 4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52">
                  <a:moveTo>
                    <a:pt x="74" y="45"/>
                  </a:moveTo>
                  <a:lnTo>
                    <a:pt x="117" y="132"/>
                  </a:lnTo>
                  <a:lnTo>
                    <a:pt x="31" y="132"/>
                  </a:lnTo>
                  <a:lnTo>
                    <a:pt x="74" y="45"/>
                  </a:lnTo>
                  <a:lnTo>
                    <a:pt x="74" y="0"/>
                  </a:lnTo>
                  <a:lnTo>
                    <a:pt x="0" y="152"/>
                  </a:lnTo>
                  <a:lnTo>
                    <a:pt x="153" y="152"/>
                  </a:lnTo>
                  <a:lnTo>
                    <a:pt x="74" y="0"/>
                  </a:lnTo>
                  <a:lnTo>
                    <a:pt x="74" y="45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Line 208"/>
            <p:cNvSpPr>
              <a:spLocks noChangeShapeType="1"/>
            </p:cNvSpPr>
            <p:nvPr/>
          </p:nvSpPr>
          <p:spPr bwMode="auto">
            <a:xfrm>
              <a:off x="3111" y="2101"/>
              <a:ext cx="135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Line 209"/>
            <p:cNvSpPr>
              <a:spLocks noChangeShapeType="1"/>
            </p:cNvSpPr>
            <p:nvPr/>
          </p:nvSpPr>
          <p:spPr bwMode="auto">
            <a:xfrm>
              <a:off x="3741" y="1860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10"/>
            <p:cNvSpPr>
              <a:spLocks/>
            </p:cNvSpPr>
            <p:nvPr/>
          </p:nvSpPr>
          <p:spPr bwMode="auto">
            <a:xfrm>
              <a:off x="3111" y="1860"/>
              <a:ext cx="871" cy="61"/>
            </a:xfrm>
            <a:custGeom>
              <a:avLst/>
              <a:gdLst>
                <a:gd name="T0" fmla="*/ 0 w 871"/>
                <a:gd name="T1" fmla="*/ 0 h 61"/>
                <a:gd name="T2" fmla="*/ 871 w 871"/>
                <a:gd name="T3" fmla="*/ 0 h 61"/>
                <a:gd name="T4" fmla="*/ 871 w 871"/>
                <a:gd name="T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1" h="61">
                  <a:moveTo>
                    <a:pt x="0" y="0"/>
                  </a:moveTo>
                  <a:lnTo>
                    <a:pt x="871" y="0"/>
                  </a:lnTo>
                  <a:lnTo>
                    <a:pt x="871" y="6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Line 211"/>
            <p:cNvSpPr>
              <a:spLocks noChangeShapeType="1"/>
            </p:cNvSpPr>
            <p:nvPr/>
          </p:nvSpPr>
          <p:spPr bwMode="auto">
            <a:xfrm>
              <a:off x="3741" y="2040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Line 212"/>
            <p:cNvSpPr>
              <a:spLocks noChangeShapeType="1"/>
            </p:cNvSpPr>
            <p:nvPr/>
          </p:nvSpPr>
          <p:spPr bwMode="auto">
            <a:xfrm>
              <a:off x="3982" y="2040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Line 213"/>
            <p:cNvSpPr>
              <a:spLocks noChangeShapeType="1"/>
            </p:cNvSpPr>
            <p:nvPr/>
          </p:nvSpPr>
          <p:spPr bwMode="auto">
            <a:xfrm>
              <a:off x="3261" y="2101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Line 214"/>
            <p:cNvSpPr>
              <a:spLocks noChangeShapeType="1"/>
            </p:cNvSpPr>
            <p:nvPr/>
          </p:nvSpPr>
          <p:spPr bwMode="auto">
            <a:xfrm>
              <a:off x="3502" y="2101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Line 215"/>
            <p:cNvSpPr>
              <a:spLocks noChangeShapeType="1"/>
            </p:cNvSpPr>
            <p:nvPr/>
          </p:nvSpPr>
          <p:spPr bwMode="auto">
            <a:xfrm>
              <a:off x="3741" y="2101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Line 216"/>
            <p:cNvSpPr>
              <a:spLocks noChangeShapeType="1"/>
            </p:cNvSpPr>
            <p:nvPr/>
          </p:nvSpPr>
          <p:spPr bwMode="auto">
            <a:xfrm>
              <a:off x="3741" y="2281"/>
              <a:ext cx="0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Line 217"/>
            <p:cNvSpPr>
              <a:spLocks noChangeShapeType="1"/>
            </p:cNvSpPr>
            <p:nvPr/>
          </p:nvSpPr>
          <p:spPr bwMode="auto">
            <a:xfrm>
              <a:off x="3502" y="2281"/>
              <a:ext cx="0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Line 218"/>
            <p:cNvSpPr>
              <a:spLocks noChangeShapeType="1"/>
            </p:cNvSpPr>
            <p:nvPr/>
          </p:nvSpPr>
          <p:spPr bwMode="auto">
            <a:xfrm>
              <a:off x="3261" y="2281"/>
              <a:ext cx="0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Line 219"/>
            <p:cNvSpPr>
              <a:spLocks noChangeShapeType="1"/>
            </p:cNvSpPr>
            <p:nvPr/>
          </p:nvSpPr>
          <p:spPr bwMode="auto">
            <a:xfrm flipH="1">
              <a:off x="3111" y="2339"/>
              <a:ext cx="135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220"/>
            <p:cNvSpPr>
              <a:spLocks/>
            </p:cNvSpPr>
            <p:nvPr/>
          </p:nvSpPr>
          <p:spPr bwMode="auto">
            <a:xfrm>
              <a:off x="4162" y="2162"/>
              <a:ext cx="120" cy="119"/>
            </a:xfrm>
            <a:custGeom>
              <a:avLst/>
              <a:gdLst>
                <a:gd name="T0" fmla="*/ 59 w 120"/>
                <a:gd name="T1" fmla="*/ 0 h 119"/>
                <a:gd name="T2" fmla="*/ 120 w 120"/>
                <a:gd name="T3" fmla="*/ 119 h 119"/>
                <a:gd name="T4" fmla="*/ 0 w 120"/>
                <a:gd name="T5" fmla="*/ 119 h 119"/>
                <a:gd name="T6" fmla="*/ 59 w 120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19">
                  <a:moveTo>
                    <a:pt x="59" y="0"/>
                  </a:moveTo>
                  <a:lnTo>
                    <a:pt x="120" y="119"/>
                  </a:lnTo>
                  <a:lnTo>
                    <a:pt x="0" y="1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21"/>
            <p:cNvSpPr>
              <a:spLocks/>
            </p:cNvSpPr>
            <p:nvPr/>
          </p:nvSpPr>
          <p:spPr bwMode="auto">
            <a:xfrm>
              <a:off x="4147" y="2139"/>
              <a:ext cx="153" cy="152"/>
            </a:xfrm>
            <a:custGeom>
              <a:avLst/>
              <a:gdLst>
                <a:gd name="T0" fmla="*/ 74 w 153"/>
                <a:gd name="T1" fmla="*/ 45 h 152"/>
                <a:gd name="T2" fmla="*/ 117 w 153"/>
                <a:gd name="T3" fmla="*/ 132 h 152"/>
                <a:gd name="T4" fmla="*/ 31 w 153"/>
                <a:gd name="T5" fmla="*/ 132 h 152"/>
                <a:gd name="T6" fmla="*/ 74 w 153"/>
                <a:gd name="T7" fmla="*/ 45 h 152"/>
                <a:gd name="T8" fmla="*/ 74 w 153"/>
                <a:gd name="T9" fmla="*/ 0 h 152"/>
                <a:gd name="T10" fmla="*/ 0 w 153"/>
                <a:gd name="T11" fmla="*/ 152 h 152"/>
                <a:gd name="T12" fmla="*/ 153 w 153"/>
                <a:gd name="T13" fmla="*/ 152 h 152"/>
                <a:gd name="T14" fmla="*/ 74 w 153"/>
                <a:gd name="T15" fmla="*/ 0 h 152"/>
                <a:gd name="T16" fmla="*/ 74 w 153"/>
                <a:gd name="T17" fmla="*/ 4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52">
                  <a:moveTo>
                    <a:pt x="74" y="45"/>
                  </a:moveTo>
                  <a:lnTo>
                    <a:pt x="117" y="132"/>
                  </a:lnTo>
                  <a:lnTo>
                    <a:pt x="31" y="132"/>
                  </a:lnTo>
                  <a:lnTo>
                    <a:pt x="74" y="45"/>
                  </a:lnTo>
                  <a:lnTo>
                    <a:pt x="74" y="0"/>
                  </a:lnTo>
                  <a:lnTo>
                    <a:pt x="0" y="152"/>
                  </a:lnTo>
                  <a:lnTo>
                    <a:pt x="153" y="152"/>
                  </a:lnTo>
                  <a:lnTo>
                    <a:pt x="74" y="0"/>
                  </a:lnTo>
                  <a:lnTo>
                    <a:pt x="74" y="45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222"/>
            <p:cNvSpPr>
              <a:spLocks/>
            </p:cNvSpPr>
            <p:nvPr/>
          </p:nvSpPr>
          <p:spPr bwMode="auto">
            <a:xfrm>
              <a:off x="3921" y="2162"/>
              <a:ext cx="120" cy="119"/>
            </a:xfrm>
            <a:custGeom>
              <a:avLst/>
              <a:gdLst>
                <a:gd name="T0" fmla="*/ 61 w 120"/>
                <a:gd name="T1" fmla="*/ 0 h 119"/>
                <a:gd name="T2" fmla="*/ 120 w 120"/>
                <a:gd name="T3" fmla="*/ 119 h 119"/>
                <a:gd name="T4" fmla="*/ 0 w 120"/>
                <a:gd name="T5" fmla="*/ 119 h 119"/>
                <a:gd name="T6" fmla="*/ 61 w 120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19">
                  <a:moveTo>
                    <a:pt x="61" y="0"/>
                  </a:moveTo>
                  <a:lnTo>
                    <a:pt x="120" y="119"/>
                  </a:lnTo>
                  <a:lnTo>
                    <a:pt x="0" y="11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23"/>
            <p:cNvSpPr>
              <a:spLocks/>
            </p:cNvSpPr>
            <p:nvPr/>
          </p:nvSpPr>
          <p:spPr bwMode="auto">
            <a:xfrm>
              <a:off x="3904" y="2139"/>
              <a:ext cx="152" cy="152"/>
            </a:xfrm>
            <a:custGeom>
              <a:avLst/>
              <a:gdLst>
                <a:gd name="T0" fmla="*/ 78 w 152"/>
                <a:gd name="T1" fmla="*/ 45 h 152"/>
                <a:gd name="T2" fmla="*/ 121 w 152"/>
                <a:gd name="T3" fmla="*/ 132 h 152"/>
                <a:gd name="T4" fmla="*/ 35 w 152"/>
                <a:gd name="T5" fmla="*/ 132 h 152"/>
                <a:gd name="T6" fmla="*/ 78 w 152"/>
                <a:gd name="T7" fmla="*/ 45 h 152"/>
                <a:gd name="T8" fmla="*/ 78 w 152"/>
                <a:gd name="T9" fmla="*/ 0 h 152"/>
                <a:gd name="T10" fmla="*/ 0 w 152"/>
                <a:gd name="T11" fmla="*/ 152 h 152"/>
                <a:gd name="T12" fmla="*/ 152 w 152"/>
                <a:gd name="T13" fmla="*/ 152 h 152"/>
                <a:gd name="T14" fmla="*/ 78 w 152"/>
                <a:gd name="T15" fmla="*/ 0 h 152"/>
                <a:gd name="T16" fmla="*/ 78 w 152"/>
                <a:gd name="T17" fmla="*/ 4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2">
                  <a:moveTo>
                    <a:pt x="78" y="45"/>
                  </a:moveTo>
                  <a:lnTo>
                    <a:pt x="121" y="132"/>
                  </a:lnTo>
                  <a:lnTo>
                    <a:pt x="35" y="132"/>
                  </a:lnTo>
                  <a:lnTo>
                    <a:pt x="78" y="45"/>
                  </a:lnTo>
                  <a:lnTo>
                    <a:pt x="78" y="0"/>
                  </a:lnTo>
                  <a:lnTo>
                    <a:pt x="0" y="152"/>
                  </a:lnTo>
                  <a:lnTo>
                    <a:pt x="152" y="152"/>
                  </a:lnTo>
                  <a:lnTo>
                    <a:pt x="78" y="0"/>
                  </a:lnTo>
                  <a:lnTo>
                    <a:pt x="78" y="45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24"/>
            <p:cNvSpPr>
              <a:spLocks/>
            </p:cNvSpPr>
            <p:nvPr/>
          </p:nvSpPr>
          <p:spPr bwMode="auto">
            <a:xfrm>
              <a:off x="4401" y="2162"/>
              <a:ext cx="119" cy="119"/>
            </a:xfrm>
            <a:custGeom>
              <a:avLst/>
              <a:gdLst>
                <a:gd name="T0" fmla="*/ 61 w 119"/>
                <a:gd name="T1" fmla="*/ 0 h 119"/>
                <a:gd name="T2" fmla="*/ 119 w 119"/>
                <a:gd name="T3" fmla="*/ 119 h 119"/>
                <a:gd name="T4" fmla="*/ 0 w 119"/>
                <a:gd name="T5" fmla="*/ 119 h 119"/>
                <a:gd name="T6" fmla="*/ 61 w 11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19">
                  <a:moveTo>
                    <a:pt x="61" y="0"/>
                  </a:moveTo>
                  <a:lnTo>
                    <a:pt x="119" y="119"/>
                  </a:lnTo>
                  <a:lnTo>
                    <a:pt x="0" y="11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25"/>
            <p:cNvSpPr>
              <a:spLocks/>
            </p:cNvSpPr>
            <p:nvPr/>
          </p:nvSpPr>
          <p:spPr bwMode="auto">
            <a:xfrm>
              <a:off x="4383" y="2139"/>
              <a:ext cx="153" cy="152"/>
            </a:xfrm>
            <a:custGeom>
              <a:avLst/>
              <a:gdLst>
                <a:gd name="T0" fmla="*/ 79 w 153"/>
                <a:gd name="T1" fmla="*/ 45 h 152"/>
                <a:gd name="T2" fmla="*/ 122 w 153"/>
                <a:gd name="T3" fmla="*/ 132 h 152"/>
                <a:gd name="T4" fmla="*/ 36 w 153"/>
                <a:gd name="T5" fmla="*/ 132 h 152"/>
                <a:gd name="T6" fmla="*/ 79 w 153"/>
                <a:gd name="T7" fmla="*/ 45 h 152"/>
                <a:gd name="T8" fmla="*/ 79 w 153"/>
                <a:gd name="T9" fmla="*/ 0 h 152"/>
                <a:gd name="T10" fmla="*/ 0 w 153"/>
                <a:gd name="T11" fmla="*/ 152 h 152"/>
                <a:gd name="T12" fmla="*/ 153 w 153"/>
                <a:gd name="T13" fmla="*/ 152 h 152"/>
                <a:gd name="T14" fmla="*/ 79 w 153"/>
                <a:gd name="T15" fmla="*/ 0 h 152"/>
                <a:gd name="T16" fmla="*/ 79 w 153"/>
                <a:gd name="T17" fmla="*/ 4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52">
                  <a:moveTo>
                    <a:pt x="79" y="45"/>
                  </a:moveTo>
                  <a:lnTo>
                    <a:pt x="122" y="132"/>
                  </a:lnTo>
                  <a:lnTo>
                    <a:pt x="36" y="132"/>
                  </a:lnTo>
                  <a:lnTo>
                    <a:pt x="79" y="45"/>
                  </a:lnTo>
                  <a:lnTo>
                    <a:pt x="79" y="0"/>
                  </a:lnTo>
                  <a:lnTo>
                    <a:pt x="0" y="152"/>
                  </a:lnTo>
                  <a:lnTo>
                    <a:pt x="153" y="152"/>
                  </a:lnTo>
                  <a:lnTo>
                    <a:pt x="79" y="0"/>
                  </a:lnTo>
                  <a:lnTo>
                    <a:pt x="79" y="45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Line 226"/>
            <p:cNvSpPr>
              <a:spLocks noChangeShapeType="1"/>
            </p:cNvSpPr>
            <p:nvPr/>
          </p:nvSpPr>
          <p:spPr bwMode="auto">
            <a:xfrm>
              <a:off x="3982" y="2101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Line 227"/>
            <p:cNvSpPr>
              <a:spLocks noChangeShapeType="1"/>
            </p:cNvSpPr>
            <p:nvPr/>
          </p:nvSpPr>
          <p:spPr bwMode="auto">
            <a:xfrm>
              <a:off x="4221" y="2101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Line 228"/>
            <p:cNvSpPr>
              <a:spLocks noChangeShapeType="1"/>
            </p:cNvSpPr>
            <p:nvPr/>
          </p:nvSpPr>
          <p:spPr bwMode="auto">
            <a:xfrm>
              <a:off x="4462" y="2101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Line 229"/>
            <p:cNvSpPr>
              <a:spLocks noChangeShapeType="1"/>
            </p:cNvSpPr>
            <p:nvPr/>
          </p:nvSpPr>
          <p:spPr bwMode="auto">
            <a:xfrm>
              <a:off x="4462" y="2281"/>
              <a:ext cx="0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Line 230"/>
            <p:cNvSpPr>
              <a:spLocks noChangeShapeType="1"/>
            </p:cNvSpPr>
            <p:nvPr/>
          </p:nvSpPr>
          <p:spPr bwMode="auto">
            <a:xfrm>
              <a:off x="4221" y="2281"/>
              <a:ext cx="0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Line 231"/>
            <p:cNvSpPr>
              <a:spLocks noChangeShapeType="1"/>
            </p:cNvSpPr>
            <p:nvPr/>
          </p:nvSpPr>
          <p:spPr bwMode="auto">
            <a:xfrm>
              <a:off x="3982" y="2281"/>
              <a:ext cx="0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32"/>
            <p:cNvSpPr>
              <a:spLocks/>
            </p:cNvSpPr>
            <p:nvPr/>
          </p:nvSpPr>
          <p:spPr bwMode="auto">
            <a:xfrm>
              <a:off x="5000" y="1921"/>
              <a:ext cx="122" cy="119"/>
            </a:xfrm>
            <a:custGeom>
              <a:avLst/>
              <a:gdLst>
                <a:gd name="T0" fmla="*/ 61 w 122"/>
                <a:gd name="T1" fmla="*/ 0 h 119"/>
                <a:gd name="T2" fmla="*/ 0 w 122"/>
                <a:gd name="T3" fmla="*/ 119 h 119"/>
                <a:gd name="T4" fmla="*/ 122 w 122"/>
                <a:gd name="T5" fmla="*/ 119 h 119"/>
                <a:gd name="T6" fmla="*/ 61 w 122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" h="119">
                  <a:moveTo>
                    <a:pt x="61" y="0"/>
                  </a:moveTo>
                  <a:lnTo>
                    <a:pt x="0" y="119"/>
                  </a:lnTo>
                  <a:lnTo>
                    <a:pt x="122" y="11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33"/>
            <p:cNvSpPr>
              <a:spLocks/>
            </p:cNvSpPr>
            <p:nvPr/>
          </p:nvSpPr>
          <p:spPr bwMode="auto">
            <a:xfrm>
              <a:off x="4983" y="1898"/>
              <a:ext cx="157" cy="152"/>
            </a:xfrm>
            <a:custGeom>
              <a:avLst/>
              <a:gdLst>
                <a:gd name="T0" fmla="*/ 78 w 157"/>
                <a:gd name="T1" fmla="*/ 0 h 152"/>
                <a:gd name="T2" fmla="*/ 0 w 157"/>
                <a:gd name="T3" fmla="*/ 152 h 152"/>
                <a:gd name="T4" fmla="*/ 157 w 157"/>
                <a:gd name="T5" fmla="*/ 152 h 152"/>
                <a:gd name="T6" fmla="*/ 78 w 157"/>
                <a:gd name="T7" fmla="*/ 0 h 152"/>
                <a:gd name="T8" fmla="*/ 78 w 157"/>
                <a:gd name="T9" fmla="*/ 46 h 152"/>
                <a:gd name="T10" fmla="*/ 121 w 157"/>
                <a:gd name="T11" fmla="*/ 132 h 152"/>
                <a:gd name="T12" fmla="*/ 35 w 157"/>
                <a:gd name="T13" fmla="*/ 132 h 152"/>
                <a:gd name="T14" fmla="*/ 78 w 157"/>
                <a:gd name="T15" fmla="*/ 46 h 152"/>
                <a:gd name="T16" fmla="*/ 78 w 157"/>
                <a:gd name="T1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152">
                  <a:moveTo>
                    <a:pt x="78" y="0"/>
                  </a:moveTo>
                  <a:lnTo>
                    <a:pt x="0" y="152"/>
                  </a:lnTo>
                  <a:lnTo>
                    <a:pt x="157" y="152"/>
                  </a:lnTo>
                  <a:lnTo>
                    <a:pt x="78" y="0"/>
                  </a:lnTo>
                  <a:lnTo>
                    <a:pt x="78" y="46"/>
                  </a:lnTo>
                  <a:lnTo>
                    <a:pt x="121" y="132"/>
                  </a:lnTo>
                  <a:lnTo>
                    <a:pt x="35" y="132"/>
                  </a:lnTo>
                  <a:lnTo>
                    <a:pt x="78" y="46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34"/>
            <p:cNvSpPr>
              <a:spLocks/>
            </p:cNvSpPr>
            <p:nvPr/>
          </p:nvSpPr>
          <p:spPr bwMode="auto">
            <a:xfrm>
              <a:off x="4762" y="1921"/>
              <a:ext cx="119" cy="119"/>
            </a:xfrm>
            <a:custGeom>
              <a:avLst/>
              <a:gdLst>
                <a:gd name="T0" fmla="*/ 58 w 119"/>
                <a:gd name="T1" fmla="*/ 0 h 119"/>
                <a:gd name="T2" fmla="*/ 0 w 119"/>
                <a:gd name="T3" fmla="*/ 119 h 119"/>
                <a:gd name="T4" fmla="*/ 119 w 119"/>
                <a:gd name="T5" fmla="*/ 119 h 119"/>
                <a:gd name="T6" fmla="*/ 58 w 11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19">
                  <a:moveTo>
                    <a:pt x="58" y="0"/>
                  </a:moveTo>
                  <a:lnTo>
                    <a:pt x="0" y="119"/>
                  </a:lnTo>
                  <a:lnTo>
                    <a:pt x="119" y="11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35"/>
            <p:cNvSpPr>
              <a:spLocks/>
            </p:cNvSpPr>
            <p:nvPr/>
          </p:nvSpPr>
          <p:spPr bwMode="auto">
            <a:xfrm>
              <a:off x="4746" y="1898"/>
              <a:ext cx="153" cy="152"/>
            </a:xfrm>
            <a:custGeom>
              <a:avLst/>
              <a:gdLst>
                <a:gd name="T0" fmla="*/ 74 w 153"/>
                <a:gd name="T1" fmla="*/ 0 h 152"/>
                <a:gd name="T2" fmla="*/ 0 w 153"/>
                <a:gd name="T3" fmla="*/ 152 h 152"/>
                <a:gd name="T4" fmla="*/ 153 w 153"/>
                <a:gd name="T5" fmla="*/ 152 h 152"/>
                <a:gd name="T6" fmla="*/ 74 w 153"/>
                <a:gd name="T7" fmla="*/ 0 h 152"/>
                <a:gd name="T8" fmla="*/ 74 w 153"/>
                <a:gd name="T9" fmla="*/ 46 h 152"/>
                <a:gd name="T10" fmla="*/ 117 w 153"/>
                <a:gd name="T11" fmla="*/ 132 h 152"/>
                <a:gd name="T12" fmla="*/ 31 w 153"/>
                <a:gd name="T13" fmla="*/ 132 h 152"/>
                <a:gd name="T14" fmla="*/ 74 w 153"/>
                <a:gd name="T15" fmla="*/ 46 h 152"/>
                <a:gd name="T16" fmla="*/ 74 w 153"/>
                <a:gd name="T1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52">
                  <a:moveTo>
                    <a:pt x="74" y="0"/>
                  </a:moveTo>
                  <a:lnTo>
                    <a:pt x="0" y="152"/>
                  </a:lnTo>
                  <a:lnTo>
                    <a:pt x="153" y="152"/>
                  </a:lnTo>
                  <a:lnTo>
                    <a:pt x="74" y="0"/>
                  </a:lnTo>
                  <a:lnTo>
                    <a:pt x="74" y="46"/>
                  </a:lnTo>
                  <a:lnTo>
                    <a:pt x="117" y="132"/>
                  </a:lnTo>
                  <a:lnTo>
                    <a:pt x="31" y="132"/>
                  </a:lnTo>
                  <a:lnTo>
                    <a:pt x="74" y="4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36"/>
            <p:cNvSpPr>
              <a:spLocks/>
            </p:cNvSpPr>
            <p:nvPr/>
          </p:nvSpPr>
          <p:spPr bwMode="auto">
            <a:xfrm>
              <a:off x="4881" y="2162"/>
              <a:ext cx="119" cy="119"/>
            </a:xfrm>
            <a:custGeom>
              <a:avLst/>
              <a:gdLst>
                <a:gd name="T0" fmla="*/ 61 w 119"/>
                <a:gd name="T1" fmla="*/ 0 h 119"/>
                <a:gd name="T2" fmla="*/ 0 w 119"/>
                <a:gd name="T3" fmla="*/ 119 h 119"/>
                <a:gd name="T4" fmla="*/ 119 w 119"/>
                <a:gd name="T5" fmla="*/ 119 h 119"/>
                <a:gd name="T6" fmla="*/ 61 w 11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19">
                  <a:moveTo>
                    <a:pt x="61" y="0"/>
                  </a:moveTo>
                  <a:lnTo>
                    <a:pt x="0" y="119"/>
                  </a:lnTo>
                  <a:lnTo>
                    <a:pt x="119" y="11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237"/>
            <p:cNvSpPr>
              <a:spLocks/>
            </p:cNvSpPr>
            <p:nvPr/>
          </p:nvSpPr>
          <p:spPr bwMode="auto">
            <a:xfrm>
              <a:off x="4863" y="2139"/>
              <a:ext cx="153" cy="152"/>
            </a:xfrm>
            <a:custGeom>
              <a:avLst/>
              <a:gdLst>
                <a:gd name="T0" fmla="*/ 79 w 153"/>
                <a:gd name="T1" fmla="*/ 0 h 152"/>
                <a:gd name="T2" fmla="*/ 0 w 153"/>
                <a:gd name="T3" fmla="*/ 152 h 152"/>
                <a:gd name="T4" fmla="*/ 153 w 153"/>
                <a:gd name="T5" fmla="*/ 152 h 152"/>
                <a:gd name="T6" fmla="*/ 79 w 153"/>
                <a:gd name="T7" fmla="*/ 0 h 152"/>
                <a:gd name="T8" fmla="*/ 79 w 153"/>
                <a:gd name="T9" fmla="*/ 45 h 152"/>
                <a:gd name="T10" fmla="*/ 122 w 153"/>
                <a:gd name="T11" fmla="*/ 132 h 152"/>
                <a:gd name="T12" fmla="*/ 36 w 153"/>
                <a:gd name="T13" fmla="*/ 132 h 152"/>
                <a:gd name="T14" fmla="*/ 79 w 153"/>
                <a:gd name="T15" fmla="*/ 45 h 152"/>
                <a:gd name="T16" fmla="*/ 79 w 153"/>
                <a:gd name="T1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52">
                  <a:moveTo>
                    <a:pt x="79" y="0"/>
                  </a:moveTo>
                  <a:lnTo>
                    <a:pt x="0" y="152"/>
                  </a:lnTo>
                  <a:lnTo>
                    <a:pt x="153" y="152"/>
                  </a:lnTo>
                  <a:lnTo>
                    <a:pt x="79" y="0"/>
                  </a:lnTo>
                  <a:lnTo>
                    <a:pt x="79" y="45"/>
                  </a:lnTo>
                  <a:lnTo>
                    <a:pt x="122" y="132"/>
                  </a:lnTo>
                  <a:lnTo>
                    <a:pt x="36" y="132"/>
                  </a:lnTo>
                  <a:lnTo>
                    <a:pt x="79" y="4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238"/>
            <p:cNvSpPr>
              <a:spLocks/>
            </p:cNvSpPr>
            <p:nvPr/>
          </p:nvSpPr>
          <p:spPr bwMode="auto">
            <a:xfrm>
              <a:off x="5122" y="2162"/>
              <a:ext cx="120" cy="119"/>
            </a:xfrm>
            <a:custGeom>
              <a:avLst/>
              <a:gdLst>
                <a:gd name="T0" fmla="*/ 59 w 120"/>
                <a:gd name="T1" fmla="*/ 0 h 119"/>
                <a:gd name="T2" fmla="*/ 0 w 120"/>
                <a:gd name="T3" fmla="*/ 119 h 119"/>
                <a:gd name="T4" fmla="*/ 120 w 120"/>
                <a:gd name="T5" fmla="*/ 119 h 119"/>
                <a:gd name="T6" fmla="*/ 59 w 120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19">
                  <a:moveTo>
                    <a:pt x="59" y="0"/>
                  </a:moveTo>
                  <a:lnTo>
                    <a:pt x="0" y="119"/>
                  </a:lnTo>
                  <a:lnTo>
                    <a:pt x="120" y="1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39"/>
            <p:cNvSpPr>
              <a:spLocks/>
            </p:cNvSpPr>
            <p:nvPr/>
          </p:nvSpPr>
          <p:spPr bwMode="auto">
            <a:xfrm>
              <a:off x="5107" y="2139"/>
              <a:ext cx="152" cy="152"/>
            </a:xfrm>
            <a:custGeom>
              <a:avLst/>
              <a:gdLst>
                <a:gd name="T0" fmla="*/ 74 w 152"/>
                <a:gd name="T1" fmla="*/ 0 h 152"/>
                <a:gd name="T2" fmla="*/ 0 w 152"/>
                <a:gd name="T3" fmla="*/ 152 h 152"/>
                <a:gd name="T4" fmla="*/ 152 w 152"/>
                <a:gd name="T5" fmla="*/ 152 h 152"/>
                <a:gd name="T6" fmla="*/ 74 w 152"/>
                <a:gd name="T7" fmla="*/ 0 h 152"/>
                <a:gd name="T8" fmla="*/ 74 w 152"/>
                <a:gd name="T9" fmla="*/ 45 h 152"/>
                <a:gd name="T10" fmla="*/ 117 w 152"/>
                <a:gd name="T11" fmla="*/ 132 h 152"/>
                <a:gd name="T12" fmla="*/ 30 w 152"/>
                <a:gd name="T13" fmla="*/ 132 h 152"/>
                <a:gd name="T14" fmla="*/ 74 w 152"/>
                <a:gd name="T15" fmla="*/ 45 h 152"/>
                <a:gd name="T16" fmla="*/ 74 w 152"/>
                <a:gd name="T1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2">
                  <a:moveTo>
                    <a:pt x="74" y="0"/>
                  </a:moveTo>
                  <a:lnTo>
                    <a:pt x="0" y="152"/>
                  </a:lnTo>
                  <a:lnTo>
                    <a:pt x="152" y="152"/>
                  </a:lnTo>
                  <a:lnTo>
                    <a:pt x="74" y="0"/>
                  </a:lnTo>
                  <a:lnTo>
                    <a:pt x="74" y="45"/>
                  </a:lnTo>
                  <a:lnTo>
                    <a:pt x="117" y="132"/>
                  </a:lnTo>
                  <a:lnTo>
                    <a:pt x="30" y="132"/>
                  </a:lnTo>
                  <a:lnTo>
                    <a:pt x="74" y="45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40"/>
            <p:cNvSpPr>
              <a:spLocks/>
            </p:cNvSpPr>
            <p:nvPr/>
          </p:nvSpPr>
          <p:spPr bwMode="auto">
            <a:xfrm>
              <a:off x="4642" y="2162"/>
              <a:ext cx="120" cy="119"/>
            </a:xfrm>
            <a:custGeom>
              <a:avLst/>
              <a:gdLst>
                <a:gd name="T0" fmla="*/ 59 w 120"/>
                <a:gd name="T1" fmla="*/ 0 h 119"/>
                <a:gd name="T2" fmla="*/ 0 w 120"/>
                <a:gd name="T3" fmla="*/ 119 h 119"/>
                <a:gd name="T4" fmla="*/ 120 w 120"/>
                <a:gd name="T5" fmla="*/ 119 h 119"/>
                <a:gd name="T6" fmla="*/ 59 w 120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19">
                  <a:moveTo>
                    <a:pt x="59" y="0"/>
                  </a:moveTo>
                  <a:lnTo>
                    <a:pt x="0" y="119"/>
                  </a:lnTo>
                  <a:lnTo>
                    <a:pt x="120" y="1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41"/>
            <p:cNvSpPr>
              <a:spLocks/>
            </p:cNvSpPr>
            <p:nvPr/>
          </p:nvSpPr>
          <p:spPr bwMode="auto">
            <a:xfrm>
              <a:off x="4627" y="2139"/>
              <a:ext cx="152" cy="152"/>
            </a:xfrm>
            <a:custGeom>
              <a:avLst/>
              <a:gdLst>
                <a:gd name="T0" fmla="*/ 74 w 152"/>
                <a:gd name="T1" fmla="*/ 0 h 152"/>
                <a:gd name="T2" fmla="*/ 0 w 152"/>
                <a:gd name="T3" fmla="*/ 152 h 152"/>
                <a:gd name="T4" fmla="*/ 152 w 152"/>
                <a:gd name="T5" fmla="*/ 152 h 152"/>
                <a:gd name="T6" fmla="*/ 74 w 152"/>
                <a:gd name="T7" fmla="*/ 0 h 152"/>
                <a:gd name="T8" fmla="*/ 74 w 152"/>
                <a:gd name="T9" fmla="*/ 45 h 152"/>
                <a:gd name="T10" fmla="*/ 117 w 152"/>
                <a:gd name="T11" fmla="*/ 132 h 152"/>
                <a:gd name="T12" fmla="*/ 31 w 152"/>
                <a:gd name="T13" fmla="*/ 132 h 152"/>
                <a:gd name="T14" fmla="*/ 74 w 152"/>
                <a:gd name="T15" fmla="*/ 45 h 152"/>
                <a:gd name="T16" fmla="*/ 74 w 152"/>
                <a:gd name="T1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2">
                  <a:moveTo>
                    <a:pt x="74" y="0"/>
                  </a:moveTo>
                  <a:lnTo>
                    <a:pt x="0" y="152"/>
                  </a:lnTo>
                  <a:lnTo>
                    <a:pt x="152" y="152"/>
                  </a:lnTo>
                  <a:lnTo>
                    <a:pt x="74" y="0"/>
                  </a:lnTo>
                  <a:lnTo>
                    <a:pt x="74" y="45"/>
                  </a:lnTo>
                  <a:lnTo>
                    <a:pt x="117" y="132"/>
                  </a:lnTo>
                  <a:lnTo>
                    <a:pt x="31" y="132"/>
                  </a:lnTo>
                  <a:lnTo>
                    <a:pt x="74" y="45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Line 242"/>
            <p:cNvSpPr>
              <a:spLocks noChangeShapeType="1"/>
            </p:cNvSpPr>
            <p:nvPr/>
          </p:nvSpPr>
          <p:spPr bwMode="auto">
            <a:xfrm flipH="1">
              <a:off x="4701" y="2101"/>
              <a:ext cx="6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Line 243"/>
            <p:cNvSpPr>
              <a:spLocks noChangeShapeType="1"/>
            </p:cNvSpPr>
            <p:nvPr/>
          </p:nvSpPr>
          <p:spPr bwMode="auto">
            <a:xfrm>
              <a:off x="5061" y="1860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44"/>
            <p:cNvSpPr>
              <a:spLocks/>
            </p:cNvSpPr>
            <p:nvPr/>
          </p:nvSpPr>
          <p:spPr bwMode="auto">
            <a:xfrm>
              <a:off x="4820" y="1860"/>
              <a:ext cx="510" cy="61"/>
            </a:xfrm>
            <a:custGeom>
              <a:avLst/>
              <a:gdLst>
                <a:gd name="T0" fmla="*/ 510 w 510"/>
                <a:gd name="T1" fmla="*/ 0 h 61"/>
                <a:gd name="T2" fmla="*/ 0 w 510"/>
                <a:gd name="T3" fmla="*/ 0 h 61"/>
                <a:gd name="T4" fmla="*/ 0 w 510"/>
                <a:gd name="T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0" h="61">
                  <a:moveTo>
                    <a:pt x="510" y="0"/>
                  </a:moveTo>
                  <a:lnTo>
                    <a:pt x="0" y="0"/>
                  </a:lnTo>
                  <a:lnTo>
                    <a:pt x="0" y="6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Line 245"/>
            <p:cNvSpPr>
              <a:spLocks noChangeShapeType="1"/>
            </p:cNvSpPr>
            <p:nvPr/>
          </p:nvSpPr>
          <p:spPr bwMode="auto">
            <a:xfrm>
              <a:off x="5061" y="2040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Line 246"/>
            <p:cNvSpPr>
              <a:spLocks noChangeShapeType="1"/>
            </p:cNvSpPr>
            <p:nvPr/>
          </p:nvSpPr>
          <p:spPr bwMode="auto">
            <a:xfrm>
              <a:off x="4820" y="2040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Line 247"/>
            <p:cNvSpPr>
              <a:spLocks noChangeShapeType="1"/>
            </p:cNvSpPr>
            <p:nvPr/>
          </p:nvSpPr>
          <p:spPr bwMode="auto">
            <a:xfrm>
              <a:off x="5181" y="2101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Line 248"/>
            <p:cNvSpPr>
              <a:spLocks noChangeShapeType="1"/>
            </p:cNvSpPr>
            <p:nvPr/>
          </p:nvSpPr>
          <p:spPr bwMode="auto">
            <a:xfrm>
              <a:off x="4942" y="2101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Line 249"/>
            <p:cNvSpPr>
              <a:spLocks noChangeShapeType="1"/>
            </p:cNvSpPr>
            <p:nvPr/>
          </p:nvSpPr>
          <p:spPr bwMode="auto">
            <a:xfrm>
              <a:off x="4701" y="2101"/>
              <a:ext cx="0" cy="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Line 250"/>
            <p:cNvSpPr>
              <a:spLocks noChangeShapeType="1"/>
            </p:cNvSpPr>
            <p:nvPr/>
          </p:nvSpPr>
          <p:spPr bwMode="auto">
            <a:xfrm>
              <a:off x="4701" y="2281"/>
              <a:ext cx="0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Line 251"/>
            <p:cNvSpPr>
              <a:spLocks noChangeShapeType="1"/>
            </p:cNvSpPr>
            <p:nvPr/>
          </p:nvSpPr>
          <p:spPr bwMode="auto">
            <a:xfrm>
              <a:off x="4942" y="2281"/>
              <a:ext cx="0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Line 252"/>
            <p:cNvSpPr>
              <a:spLocks noChangeShapeType="1"/>
            </p:cNvSpPr>
            <p:nvPr/>
          </p:nvSpPr>
          <p:spPr bwMode="auto">
            <a:xfrm>
              <a:off x="5181" y="2281"/>
              <a:ext cx="0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Line 253"/>
            <p:cNvSpPr>
              <a:spLocks noChangeShapeType="1"/>
            </p:cNvSpPr>
            <p:nvPr/>
          </p:nvSpPr>
          <p:spPr bwMode="auto">
            <a:xfrm>
              <a:off x="4701" y="2339"/>
              <a:ext cx="6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Rectangle 254"/>
            <p:cNvSpPr>
              <a:spLocks noChangeArrowheads="1"/>
            </p:cNvSpPr>
            <p:nvPr/>
          </p:nvSpPr>
          <p:spPr bwMode="auto">
            <a:xfrm>
              <a:off x="2893" y="2291"/>
              <a:ext cx="2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LPa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255"/>
            <p:cNvSpPr>
              <a:spLocks noChangeArrowheads="1"/>
            </p:cNvSpPr>
            <p:nvPr/>
          </p:nvSpPr>
          <p:spPr bwMode="auto">
            <a:xfrm>
              <a:off x="2865" y="2043"/>
              <a:ext cx="2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MPa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256"/>
            <p:cNvSpPr>
              <a:spLocks noChangeArrowheads="1"/>
            </p:cNvSpPr>
            <p:nvPr/>
          </p:nvSpPr>
          <p:spPr bwMode="auto">
            <a:xfrm>
              <a:off x="2880" y="1804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HPa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257"/>
            <p:cNvSpPr>
              <a:spLocks noChangeArrowheads="1"/>
            </p:cNvSpPr>
            <p:nvPr/>
          </p:nvSpPr>
          <p:spPr bwMode="auto">
            <a:xfrm>
              <a:off x="5369" y="2286"/>
              <a:ext cx="2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LPb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258"/>
            <p:cNvSpPr>
              <a:spLocks noChangeArrowheads="1"/>
            </p:cNvSpPr>
            <p:nvPr/>
          </p:nvSpPr>
          <p:spPr bwMode="auto">
            <a:xfrm>
              <a:off x="5341" y="2037"/>
              <a:ext cx="2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MPb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259"/>
            <p:cNvSpPr>
              <a:spLocks noChangeArrowheads="1"/>
            </p:cNvSpPr>
            <p:nvPr/>
          </p:nvSpPr>
          <p:spPr bwMode="auto">
            <a:xfrm>
              <a:off x="5356" y="1799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HPb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Line 260"/>
            <p:cNvSpPr>
              <a:spLocks noChangeShapeType="1"/>
            </p:cNvSpPr>
            <p:nvPr/>
          </p:nvSpPr>
          <p:spPr bwMode="auto">
            <a:xfrm flipH="1">
              <a:off x="4462" y="783"/>
              <a:ext cx="3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Line 261"/>
            <p:cNvSpPr>
              <a:spLocks noChangeShapeType="1"/>
            </p:cNvSpPr>
            <p:nvPr/>
          </p:nvSpPr>
          <p:spPr bwMode="auto">
            <a:xfrm flipH="1">
              <a:off x="4462" y="1024"/>
              <a:ext cx="23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Line 262"/>
            <p:cNvSpPr>
              <a:spLocks noChangeShapeType="1"/>
            </p:cNvSpPr>
            <p:nvPr/>
          </p:nvSpPr>
          <p:spPr bwMode="auto">
            <a:xfrm flipH="1">
              <a:off x="4462" y="1262"/>
              <a:ext cx="23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Line 263"/>
            <p:cNvSpPr>
              <a:spLocks noChangeShapeType="1"/>
            </p:cNvSpPr>
            <p:nvPr/>
          </p:nvSpPr>
          <p:spPr bwMode="auto">
            <a:xfrm flipH="1">
              <a:off x="3982" y="1860"/>
              <a:ext cx="8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Line 264"/>
            <p:cNvSpPr>
              <a:spLocks noChangeShapeType="1"/>
            </p:cNvSpPr>
            <p:nvPr/>
          </p:nvSpPr>
          <p:spPr bwMode="auto">
            <a:xfrm flipH="1">
              <a:off x="4462" y="2101"/>
              <a:ext cx="23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Line 265"/>
            <p:cNvSpPr>
              <a:spLocks noChangeShapeType="1"/>
            </p:cNvSpPr>
            <p:nvPr/>
          </p:nvSpPr>
          <p:spPr bwMode="auto">
            <a:xfrm flipH="1">
              <a:off x="4462" y="2339"/>
              <a:ext cx="23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Line 266"/>
            <p:cNvSpPr>
              <a:spLocks noChangeShapeType="1"/>
            </p:cNvSpPr>
            <p:nvPr/>
          </p:nvSpPr>
          <p:spPr bwMode="auto">
            <a:xfrm flipH="1">
              <a:off x="1042" y="1860"/>
              <a:ext cx="36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Line 267"/>
            <p:cNvSpPr>
              <a:spLocks noChangeShapeType="1"/>
            </p:cNvSpPr>
            <p:nvPr/>
          </p:nvSpPr>
          <p:spPr bwMode="auto">
            <a:xfrm flipH="1">
              <a:off x="1164" y="2101"/>
              <a:ext cx="23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Line 268"/>
            <p:cNvSpPr>
              <a:spLocks noChangeShapeType="1"/>
            </p:cNvSpPr>
            <p:nvPr/>
          </p:nvSpPr>
          <p:spPr bwMode="auto">
            <a:xfrm flipH="1">
              <a:off x="1164" y="2339"/>
              <a:ext cx="23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Rectangle 269"/>
            <p:cNvSpPr>
              <a:spLocks noChangeArrowheads="1"/>
            </p:cNvSpPr>
            <p:nvPr/>
          </p:nvSpPr>
          <p:spPr bwMode="auto">
            <a:xfrm>
              <a:off x="1050" y="1323"/>
              <a:ext cx="2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S1-2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270"/>
            <p:cNvSpPr>
              <a:spLocks noChangeArrowheads="1"/>
            </p:cNvSpPr>
            <p:nvPr/>
          </p:nvSpPr>
          <p:spPr bwMode="auto">
            <a:xfrm>
              <a:off x="1067" y="1444"/>
              <a:ext cx="2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P18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271"/>
            <p:cNvSpPr>
              <a:spLocks noChangeArrowheads="1"/>
            </p:cNvSpPr>
            <p:nvPr/>
          </p:nvSpPr>
          <p:spPr bwMode="auto">
            <a:xfrm>
              <a:off x="2421" y="1323"/>
              <a:ext cx="2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Arial" panose="020B0604020202020204" pitchFamily="34" charset="0"/>
                </a:rPr>
                <a:t>S2-3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272"/>
            <p:cNvSpPr>
              <a:spLocks noChangeArrowheads="1"/>
            </p:cNvSpPr>
            <p:nvPr/>
          </p:nvSpPr>
          <p:spPr bwMode="auto">
            <a:xfrm>
              <a:off x="2469" y="1444"/>
              <a:ext cx="1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P2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273"/>
            <p:cNvSpPr>
              <a:spLocks noChangeArrowheads="1"/>
            </p:cNvSpPr>
            <p:nvPr/>
          </p:nvSpPr>
          <p:spPr bwMode="auto">
            <a:xfrm>
              <a:off x="2598" y="1444"/>
              <a:ext cx="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274"/>
            <p:cNvSpPr>
              <a:spLocks noChangeArrowheads="1"/>
            </p:cNvSpPr>
            <p:nvPr/>
          </p:nvSpPr>
          <p:spPr bwMode="auto">
            <a:xfrm>
              <a:off x="4043" y="1323"/>
              <a:ext cx="34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Arial" panose="020B0604020202020204" pitchFamily="34" charset="0"/>
                </a:rPr>
                <a:t>S3-4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275"/>
            <p:cNvSpPr>
              <a:spLocks noChangeArrowheads="1"/>
            </p:cNvSpPr>
            <p:nvPr/>
          </p:nvSpPr>
          <p:spPr bwMode="auto">
            <a:xfrm>
              <a:off x="4322" y="1323"/>
              <a:ext cx="63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276"/>
            <p:cNvSpPr>
              <a:spLocks noChangeArrowheads="1"/>
            </p:cNvSpPr>
            <p:nvPr/>
          </p:nvSpPr>
          <p:spPr bwMode="auto">
            <a:xfrm>
              <a:off x="4881" y="1323"/>
              <a:ext cx="2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S4-5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277"/>
            <p:cNvSpPr>
              <a:spLocks noChangeArrowheads="1"/>
            </p:cNvSpPr>
            <p:nvPr/>
          </p:nvSpPr>
          <p:spPr bwMode="auto">
            <a:xfrm>
              <a:off x="4508" y="1444"/>
              <a:ext cx="2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P4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278"/>
            <p:cNvSpPr>
              <a:spLocks noChangeArrowheads="1"/>
            </p:cNvSpPr>
            <p:nvPr/>
          </p:nvSpPr>
          <p:spPr bwMode="auto">
            <a:xfrm>
              <a:off x="811" y="2402"/>
              <a:ext cx="2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S5-6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279"/>
            <p:cNvSpPr>
              <a:spLocks noChangeArrowheads="1"/>
            </p:cNvSpPr>
            <p:nvPr/>
          </p:nvSpPr>
          <p:spPr bwMode="auto">
            <a:xfrm>
              <a:off x="1034" y="2402"/>
              <a:ext cx="14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8000"/>
                  </a:solidFill>
                  <a:effectLst/>
                  <a:latin typeface="Arial" panose="020B0604020202020204" pitchFamily="34" charset="0"/>
                </a:rPr>
                <a:t>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280"/>
            <p:cNvSpPr>
              <a:spLocks noChangeArrowheads="1"/>
            </p:cNvSpPr>
            <p:nvPr/>
          </p:nvSpPr>
          <p:spPr bwMode="auto">
            <a:xfrm>
              <a:off x="1123" y="2402"/>
              <a:ext cx="60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281"/>
            <p:cNvSpPr>
              <a:spLocks noChangeArrowheads="1"/>
            </p:cNvSpPr>
            <p:nvPr/>
          </p:nvSpPr>
          <p:spPr bwMode="auto">
            <a:xfrm>
              <a:off x="1649" y="2402"/>
              <a:ext cx="2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Arial" panose="020B0604020202020204" pitchFamily="34" charset="0"/>
                </a:rPr>
                <a:t>S6-7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282"/>
            <p:cNvSpPr>
              <a:spLocks noChangeArrowheads="1"/>
            </p:cNvSpPr>
            <p:nvPr/>
          </p:nvSpPr>
          <p:spPr bwMode="auto">
            <a:xfrm>
              <a:off x="1278" y="2521"/>
              <a:ext cx="2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P6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283"/>
            <p:cNvSpPr>
              <a:spLocks noChangeArrowheads="1"/>
            </p:cNvSpPr>
            <p:nvPr/>
          </p:nvSpPr>
          <p:spPr bwMode="auto">
            <a:xfrm>
              <a:off x="3766" y="2400"/>
              <a:ext cx="2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FF00FF"/>
                  </a:solidFill>
                  <a:effectLst/>
                  <a:latin typeface="Arial" panose="020B0604020202020204" pitchFamily="34" charset="0"/>
                </a:rPr>
                <a:t>S7-8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284"/>
            <p:cNvSpPr>
              <a:spLocks noChangeArrowheads="1"/>
            </p:cNvSpPr>
            <p:nvPr/>
          </p:nvSpPr>
          <p:spPr bwMode="auto">
            <a:xfrm>
              <a:off x="3990" y="2400"/>
              <a:ext cx="94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   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285"/>
            <p:cNvSpPr>
              <a:spLocks noChangeArrowheads="1"/>
            </p:cNvSpPr>
            <p:nvPr/>
          </p:nvSpPr>
          <p:spPr bwMode="auto">
            <a:xfrm>
              <a:off x="4838" y="2400"/>
              <a:ext cx="2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</a:rPr>
                <a:t>S8-1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286"/>
            <p:cNvSpPr>
              <a:spLocks noChangeArrowheads="1"/>
            </p:cNvSpPr>
            <p:nvPr/>
          </p:nvSpPr>
          <p:spPr bwMode="auto">
            <a:xfrm>
              <a:off x="4350" y="2521"/>
              <a:ext cx="2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P8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292"/>
            <p:cNvSpPr>
              <a:spLocks noChangeArrowheads="1"/>
            </p:cNvSpPr>
            <p:nvPr/>
          </p:nvSpPr>
          <p:spPr bwMode="auto">
            <a:xfrm>
              <a:off x="2925" y="2801"/>
              <a:ext cx="180" cy="2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Rectangle 293"/>
            <p:cNvSpPr>
              <a:spLocks noChangeArrowheads="1"/>
            </p:cNvSpPr>
            <p:nvPr/>
          </p:nvSpPr>
          <p:spPr bwMode="auto">
            <a:xfrm>
              <a:off x="3166" y="2750"/>
              <a:ext cx="4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Aerzen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294"/>
            <p:cNvSpPr>
              <a:spLocks noChangeArrowheads="1"/>
            </p:cNvSpPr>
            <p:nvPr/>
          </p:nvSpPr>
          <p:spPr bwMode="auto">
            <a:xfrm>
              <a:off x="3166" y="2872"/>
              <a:ext cx="24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Stal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295"/>
            <p:cNvSpPr>
              <a:spLocks noChangeArrowheads="1"/>
            </p:cNvSpPr>
            <p:nvPr/>
          </p:nvSpPr>
          <p:spPr bwMode="auto">
            <a:xfrm>
              <a:off x="2925" y="2920"/>
              <a:ext cx="180" cy="2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24" name="TextBox 323"/>
          <p:cNvSpPr txBox="1"/>
          <p:nvPr/>
        </p:nvSpPr>
        <p:spPr>
          <a:xfrm>
            <a:off x="7325131" y="4871664"/>
            <a:ext cx="1306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8 </a:t>
            </a:r>
            <a:r>
              <a:rPr lang="en-US" sz="1600" dirty="0" err="1" smtClean="0"/>
              <a:t>cryo</a:t>
            </a:r>
            <a:r>
              <a:rPr lang="en-US" sz="1600" dirty="0" smtClean="0"/>
              <a:t> plants</a:t>
            </a:r>
          </a:p>
          <a:p>
            <a:pPr algn="ctr"/>
            <a:r>
              <a:rPr lang="en-US" sz="1600" dirty="0" smtClean="0"/>
              <a:t>5 </a:t>
            </a:r>
            <a:r>
              <a:rPr lang="en-US" sz="1600" dirty="0" err="1" smtClean="0"/>
              <a:t>cryo</a:t>
            </a:r>
            <a:r>
              <a:rPr lang="en-US" sz="1600" dirty="0" smtClean="0"/>
              <a:t> islands</a:t>
            </a:r>
            <a:endParaRPr lang="en-GB" sz="1600" dirty="0"/>
          </a:p>
        </p:txBody>
      </p:sp>
      <p:grpSp>
        <p:nvGrpSpPr>
          <p:cNvPr id="325" name="Group 324"/>
          <p:cNvGrpSpPr/>
          <p:nvPr/>
        </p:nvGrpSpPr>
        <p:grpSpPr>
          <a:xfrm>
            <a:off x="383917" y="3936049"/>
            <a:ext cx="6647974" cy="1477328"/>
            <a:chOff x="467544" y="4978004"/>
            <a:chExt cx="6647974" cy="1477328"/>
          </a:xfrm>
        </p:grpSpPr>
        <p:sp>
          <p:nvSpPr>
            <p:cNvPr id="326" name="TextBox 325"/>
            <p:cNvSpPr txBox="1"/>
            <p:nvPr/>
          </p:nvSpPr>
          <p:spPr>
            <a:xfrm>
              <a:off x="467544" y="4978004"/>
              <a:ext cx="664797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9 types of compressors:</a:t>
              </a:r>
            </a:p>
            <a:p>
              <a:pPr>
                <a:buFontTx/>
                <a:buChar char="-"/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2 </a:t>
              </a:r>
              <a:r>
                <a:rPr lang="en-US" dirty="0" err="1" smtClean="0">
                  <a:solidFill>
                    <a:srgbClr val="0000FF"/>
                  </a:solidFill>
                  <a:latin typeface="Calibri"/>
                </a:rPr>
                <a:t>Aerzen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types (536aM &amp; 536aH)</a:t>
              </a:r>
            </a:p>
            <a:p>
              <a:endParaRPr lang="en-US" dirty="0" smtClean="0">
                <a:solidFill>
                  <a:prstClr val="black"/>
                </a:solidFill>
                <a:latin typeface="Calibri"/>
              </a:endParaRPr>
            </a:p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- 7 </a:t>
              </a:r>
              <a:r>
                <a:rPr lang="en-US" dirty="0" err="1" smtClean="0">
                  <a:solidFill>
                    <a:srgbClr val="FF00FF"/>
                  </a:solidFill>
                  <a:latin typeface="Calibri"/>
                </a:rPr>
                <a:t>Stal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 types (</a:t>
              </a:r>
              <a:r>
                <a:rPr lang="en-US" dirty="0" smtClean="0">
                  <a:solidFill>
                    <a:srgbClr val="000000"/>
                  </a:solidFill>
                  <a:latin typeface="Calibri"/>
                </a:rPr>
                <a:t>S73_LP, S73_HP, S75, S87, S89, S93_LP &amp; S93_HP)	</a:t>
              </a:r>
            </a:p>
            <a:p>
              <a:pPr>
                <a:buFontTx/>
                <a:buChar char="-"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2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8344" y="5545037"/>
              <a:ext cx="300039" cy="300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96344" y="5545037"/>
              <a:ext cx="301752" cy="30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7744" y="6151586"/>
              <a:ext cx="301752" cy="30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29744" y="6151586"/>
              <a:ext cx="301752" cy="30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39344" y="6151586"/>
              <a:ext cx="301752" cy="30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2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96544" y="6151586"/>
              <a:ext cx="301752" cy="30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3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356792" y="6151586"/>
              <a:ext cx="301752" cy="30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4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887144" y="6151586"/>
              <a:ext cx="301752" cy="30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5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726077" y="6140747"/>
              <a:ext cx="301752" cy="30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37" name="Group 336"/>
          <p:cNvGrpSpPr/>
          <p:nvPr/>
        </p:nvGrpSpPr>
        <p:grpSpPr>
          <a:xfrm>
            <a:off x="215290" y="5456439"/>
            <a:ext cx="4233631" cy="859261"/>
            <a:chOff x="133647" y="5758416"/>
            <a:chExt cx="3574257" cy="859261"/>
          </a:xfrm>
        </p:grpSpPr>
        <p:grpSp>
          <p:nvGrpSpPr>
            <p:cNvPr id="338" name="Group 337"/>
            <p:cNvGrpSpPr/>
            <p:nvPr/>
          </p:nvGrpSpPr>
          <p:grpSpPr>
            <a:xfrm>
              <a:off x="133647" y="5786680"/>
              <a:ext cx="3574257" cy="830997"/>
              <a:chOff x="3203351" y="4483885"/>
              <a:chExt cx="3574257" cy="830997"/>
            </a:xfrm>
          </p:grpSpPr>
          <p:sp>
            <p:nvSpPr>
              <p:cNvPr id="341" name="TextBox 340"/>
              <p:cNvSpPr txBox="1"/>
              <p:nvPr/>
            </p:nvSpPr>
            <p:spPr>
              <a:xfrm>
                <a:off x="3203351" y="4483885"/>
                <a:ext cx="3574257" cy="830997"/>
              </a:xfrm>
              <a:prstGeom prst="rect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Available</a:t>
                </a:r>
                <a:b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</a:b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spares</a:t>
                </a:r>
                <a:b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</a:b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(2016)</a:t>
                </a:r>
              </a:p>
            </p:txBody>
          </p:sp>
          <p:pic>
            <p:nvPicPr>
              <p:cNvPr id="34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012267" y="4795733"/>
                <a:ext cx="300039" cy="300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43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79625" y="4797152"/>
                <a:ext cx="300039" cy="300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44" name="Picture 1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248780" y="4788107"/>
                <a:ext cx="301752" cy="301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45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934804" y="4788107"/>
                <a:ext cx="301752" cy="301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46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37952" y="4797152"/>
                <a:ext cx="301752" cy="301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40" name="TextBox 339"/>
            <p:cNvSpPr txBox="1"/>
            <p:nvPr/>
          </p:nvSpPr>
          <p:spPr>
            <a:xfrm>
              <a:off x="2772016" y="5758416"/>
              <a:ext cx="800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(HP/ LP)</a:t>
              </a: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3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79836" y="5791442"/>
            <a:ext cx="301752" cy="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9520" y="5791442"/>
            <a:ext cx="301752" cy="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1" name="TextBox 320"/>
          <p:cNvSpPr txBox="1"/>
          <p:nvPr/>
        </p:nvSpPr>
        <p:spPr>
          <a:xfrm>
            <a:off x="1097864" y="5455252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(HP/ LP)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884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129" y="116632"/>
            <a:ext cx="8229600" cy="5760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 smtClean="0"/>
              <a:t>LHC “Hot spare” solution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899592" y="759254"/>
            <a:ext cx="7344816" cy="4799093"/>
            <a:chOff x="827584" y="1628800"/>
            <a:chExt cx="7549055" cy="486450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1628800"/>
              <a:ext cx="7549055" cy="4864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6494950" y="5743889"/>
              <a:ext cx="504056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6516216" y="4797153"/>
              <a:ext cx="0" cy="720079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516216" y="3140968"/>
              <a:ext cx="0" cy="720079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2915816" y="2967476"/>
              <a:ext cx="3445751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2411760" y="2348881"/>
              <a:ext cx="0" cy="432047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483768" y="2162332"/>
              <a:ext cx="3240360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164560" y="2348880"/>
              <a:ext cx="0" cy="432048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156176" y="3212976"/>
              <a:ext cx="0" cy="1656184"/>
            </a:xfrm>
            <a:prstGeom prst="straightConnector1">
              <a:avLst/>
            </a:prstGeom>
            <a:ln w="25400">
              <a:solidFill>
                <a:srgbClr val="0070C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07731" y="5570561"/>
            <a:ext cx="845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Configuration without one HP compressor. Similar configuration can be applied for LP stage compressors and in such case LP and MP bypasses between the </a:t>
            </a:r>
            <a:r>
              <a:rPr lang="en-US" sz="1600" dirty="0" err="1" smtClean="0"/>
              <a:t>cryo</a:t>
            </a:r>
            <a:r>
              <a:rPr lang="en-US" sz="1600" dirty="0" smtClean="0"/>
              <a:t> plants will be open.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921415" y="4702922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TU4 flow</a:t>
            </a:r>
            <a:endParaRPr lang="en-GB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6989792" y="1798938"/>
            <a:ext cx="108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Screen from 2 sectors is connected to this refrigerator</a:t>
            </a:r>
            <a:endParaRPr lang="en-GB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7007111" y="4382514"/>
            <a:ext cx="10454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TU1,2,3 stopped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6431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Pre¦üsentation1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35" tIns="45718" rIns="91435" bIns="45718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CERNPre¦üsentation1</Template>
  <TotalTime>29498</TotalTime>
  <Words>2282</Words>
  <Application>Microsoft Office PowerPoint</Application>
  <PresentationFormat>On-screen Show (4:3)</PresentationFormat>
  <Paragraphs>441</Paragraphs>
  <Slides>35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Narrow</vt:lpstr>
      <vt:lpstr>Calibri</vt:lpstr>
      <vt:lpstr>Tahoma</vt:lpstr>
      <vt:lpstr>Vrinda</vt:lpstr>
      <vt:lpstr>CERNPre¦üsentation1</vt:lpstr>
      <vt:lpstr>PowerPoint Presentation</vt:lpstr>
      <vt:lpstr>Vibration monitoring of the rotating machines of the CERN cryogenic systems</vt:lpstr>
      <vt:lpstr>PowerPoint Presentation</vt:lpstr>
      <vt:lpstr>CERN accelerator complex</vt:lpstr>
      <vt:lpstr>Inventory of cryogenic installations at CERN (34)</vt:lpstr>
      <vt:lpstr>PowerPoint Presentation</vt:lpstr>
      <vt:lpstr>PowerPoint Presentation</vt:lpstr>
      <vt:lpstr>LHC cryogenic warm compressors layout</vt:lpstr>
      <vt:lpstr>LHC “Hot spare” solution</vt:lpstr>
      <vt:lpstr>ATLAS &amp; CMS “Hot spare” solution</vt:lpstr>
      <vt:lpstr>PowerPoint Presentation</vt:lpstr>
      <vt:lpstr>PowerPoint Presentation</vt:lpstr>
      <vt:lpstr>PowerPoint Presentation</vt:lpstr>
      <vt:lpstr>PowerPoint Presentation</vt:lpstr>
      <vt:lpstr>Example 1 : roller bearing QSCB-4-CP6 (VMY536aH, April 2015)</vt:lpstr>
      <vt:lpstr>Example 2 : roller bearing QSCB-8-CP1 (VMY536aM, 2015)</vt:lpstr>
      <vt:lpstr>Example 3 : journal bearing QSCA-8-M08 (2012)</vt:lpstr>
      <vt:lpstr>Example 4 : vibration analysis &amp; alignment practice</vt:lpstr>
      <vt:lpstr>Example 5 : maintenance practice &amp; Quality Control</vt:lpstr>
      <vt:lpstr>Example 6 : Operation practice (Jan-2016)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: Rotor bars in motor (QSCA-4-M02, 2015-2016)</vt:lpstr>
      <vt:lpstr>Example : maintenance practice &amp; Quality Control</vt:lpstr>
      <vt:lpstr>Vibration measurement : displacement probes</vt:lpstr>
      <vt:lpstr>Example : Unbalancing after shaft seal intervention</vt:lpstr>
      <vt:lpstr>Example of Operation Deflection Shape measurement</vt:lpstr>
      <vt:lpstr>PowerPoint Presentation</vt:lpstr>
      <vt:lpstr>Vibration analysis AMS suite – Machinery Health Manager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aperin</dc:creator>
  <cp:lastModifiedBy>Olivier Pirotte</cp:lastModifiedBy>
  <cp:revision>955</cp:revision>
  <cp:lastPrinted>2012-11-11T17:22:58Z</cp:lastPrinted>
  <dcterms:created xsi:type="dcterms:W3CDTF">2012-11-01T13:38:50Z</dcterms:created>
  <dcterms:modified xsi:type="dcterms:W3CDTF">2016-10-25T19:57:07Z</dcterms:modified>
</cp:coreProperties>
</file>