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1" r:id="rId3"/>
    <p:sldId id="289" r:id="rId4"/>
    <p:sldId id="290" r:id="rId5"/>
    <p:sldId id="293" r:id="rId6"/>
    <p:sldId id="292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54D81"/>
    <a:srgbClr val="BD1F24"/>
    <a:srgbClr val="DA592A"/>
    <a:srgbClr val="808080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103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51B0C388-D995-304C-B3D6-FBF16B6C67DA}" type="datetimeFigureOut">
              <a:rPr lang="en-US"/>
              <a:pPr>
                <a:defRPr/>
              </a:pPr>
              <a:t>10/25/2016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2ECFF55D-5C96-2447-8E7F-45D2123076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270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F53CB56-80B5-2540-826F-0B1A9C698B5C}" type="datetimeFigureOut">
              <a:rPr lang="en-US"/>
              <a:pPr>
                <a:defRPr/>
              </a:pPr>
              <a:t>10/25/2016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980D8F4C-A259-8242-8E1F-BF8C16B0D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67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716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37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10/25/2016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55475847-1311-414E-B335-B2249EC32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8" name="Picture 4" descr="Cryo2006 Workshop Logo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1"/>
          <a:stretch/>
        </p:blipFill>
        <p:spPr bwMode="auto">
          <a:xfrm>
            <a:off x="202050" y="179324"/>
            <a:ext cx="1061574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4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261C7-8366-F547-BC5A-0077205373F4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87A1-7E36-E846-84D3-F878DDC7F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2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E531F-4B19-5040-8A6A-88DF69D29040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473B9-E270-5A4A-87A6-4B1062E87D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244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AF9A3-8A1A-C74D-834E-E79B3CB53F17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F065-694C-E945-9F57-9C2AA35A73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33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50F3A-C845-FC4C-892F-2D95FDE1A477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3718-FEA2-0846-9681-726B8B125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97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35729-B5D7-B742-A00D-D11A2E00500C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1D121-AB62-4F4F-ADC9-C04F8BD1B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88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6C940-1159-DE4C-940B-D957C78B3AC8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117A0-8975-DE47-AD21-63905F14B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0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6100C-C71C-574A-BF60-A185DE1595BF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09D8F-508D-C341-A7F6-399775EB9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10/25/2016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CF37E621-5CDF-3947-B953-C4FECBCB08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56022C0E-B899-3248-8A4F-C07311369F4E}" type="datetime1">
              <a:rPr lang="en-US"/>
              <a:pPr>
                <a:defRPr/>
              </a:pPr>
              <a:t>10/25/2016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dirty="0" smtClean="0"/>
              <a:t>Arkadiy Klebaner | 7</a:t>
            </a:r>
            <a:r>
              <a:rPr lang="en-US" baseline="30000" dirty="0" smtClean="0"/>
              <a:t>th</a:t>
            </a:r>
            <a:r>
              <a:rPr lang="en-US" dirty="0" smtClean="0"/>
              <a:t> International Workshop on Cryogenics Operation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BE5A38C8-32FB-DB48-9CD0-095F813AB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Daily Summary- Day 1</a:t>
            </a:r>
            <a:endParaRPr lang="en-US" sz="4400" dirty="0"/>
          </a:p>
        </p:txBody>
      </p:sp>
      <p:pic>
        <p:nvPicPr>
          <p:cNvPr id="7" name="Content Placeholder 6" descr="WH2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1" b="39837"/>
          <a:stretch/>
        </p:blipFill>
        <p:spPr>
          <a:xfrm>
            <a:off x="228600" y="1043047"/>
            <a:ext cx="8672513" cy="30819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Arkadiy Klebaner | 7</a:t>
            </a:r>
            <a:r>
              <a:rPr lang="en-US" baseline="30000" smtClean="0"/>
              <a:t>th</a:t>
            </a:r>
            <a:r>
              <a:rPr lang="en-US" smtClean="0"/>
              <a:t> International Workshop on Cryogenics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75847-1311-414E-B335-B2249EC3247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76275" y="4270375"/>
            <a:ext cx="7556500" cy="113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numCol="1" anchor="b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154D81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2800" dirty="0" smtClean="0">
                <a:solidFill>
                  <a:schemeClr val="tx2"/>
                </a:solidFill>
                <a:latin typeface="Helvetica" charset="0"/>
              </a:rPr>
              <a:t>Operations and Maintenance Experience of LHe Systems</a:t>
            </a:r>
            <a:endParaRPr lang="en-US" sz="2800" i="1" dirty="0">
              <a:solidFill>
                <a:schemeClr val="tx2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3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026" y="159213"/>
            <a:ext cx="8686800" cy="641739"/>
          </a:xfrm>
        </p:spPr>
        <p:txBody>
          <a:bodyPr/>
          <a:lstStyle/>
          <a:p>
            <a:r>
              <a:rPr lang="en-US" dirty="0" smtClean="0"/>
              <a:t>LHe availability and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LHC </a:t>
            </a:r>
            <a:r>
              <a:rPr lang="en-US" dirty="0" smtClean="0"/>
              <a:t>Cryogenics (</a:t>
            </a:r>
            <a:r>
              <a:rPr lang="en-US" dirty="0"/>
              <a:t>Laurent </a:t>
            </a:r>
            <a:r>
              <a:rPr lang="en-US" dirty="0" err="1" smtClean="0"/>
              <a:t>Delprat</a:t>
            </a:r>
            <a:r>
              <a:rPr lang="en-US" dirty="0" smtClean="0"/>
              <a:t>, CERN)</a:t>
            </a:r>
            <a:endParaRPr lang="en-US" dirty="0" smtClean="0"/>
          </a:p>
          <a:p>
            <a:pPr lvl="1"/>
            <a:r>
              <a:rPr lang="en-US" dirty="0" smtClean="0"/>
              <a:t>Experience from Run 1 &amp; 2, large campaign to solve problems and improve reliability </a:t>
            </a:r>
          </a:p>
          <a:p>
            <a:r>
              <a:rPr lang="en-US" dirty="0" smtClean="0"/>
              <a:t>ARIEL 2K cryogenic </a:t>
            </a:r>
            <a:r>
              <a:rPr lang="en-US" dirty="0" smtClean="0"/>
              <a:t>system (</a:t>
            </a:r>
            <a:r>
              <a:rPr lang="en-US" dirty="0" err="1" smtClean="0"/>
              <a:t>Ruslan</a:t>
            </a:r>
            <a:r>
              <a:rPr lang="en-US" dirty="0" smtClean="0"/>
              <a:t> </a:t>
            </a:r>
            <a:r>
              <a:rPr lang="en-US" dirty="0" err="1" smtClean="0"/>
              <a:t>Nagimov</a:t>
            </a:r>
            <a:r>
              <a:rPr lang="en-US" dirty="0" smtClean="0"/>
              <a:t>, TRIUMF)</a:t>
            </a:r>
            <a:endParaRPr lang="en-US" dirty="0" smtClean="0"/>
          </a:p>
          <a:p>
            <a:pPr lvl="1"/>
            <a:r>
              <a:rPr lang="en-US" dirty="0" smtClean="0"/>
              <a:t>Issues with startup and subatmospheric operation</a:t>
            </a:r>
          </a:p>
          <a:p>
            <a:r>
              <a:rPr lang="en-US" dirty="0" smtClean="0"/>
              <a:t>SNS instrumentation and </a:t>
            </a:r>
            <a:r>
              <a:rPr lang="en-US" dirty="0" smtClean="0"/>
              <a:t>controls (</a:t>
            </a:r>
            <a:r>
              <a:rPr lang="en-US" dirty="0" smtClean="0"/>
              <a:t>Matthew </a:t>
            </a:r>
            <a:r>
              <a:rPr lang="en-US" dirty="0"/>
              <a:t>Howell </a:t>
            </a:r>
            <a:r>
              <a:rPr lang="en-US" dirty="0" smtClean="0"/>
              <a:t>, ORNL)</a:t>
            </a:r>
            <a:endParaRPr lang="en-US" dirty="0"/>
          </a:p>
          <a:p>
            <a:pPr lvl="1"/>
            <a:r>
              <a:rPr lang="en-US" dirty="0" smtClean="0"/>
              <a:t>Addressing operation modes, maintenance, redundancy and standardization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Arkadiy Klebaner | 7</a:t>
            </a:r>
            <a:r>
              <a:rPr lang="en-US" baseline="30000" smtClean="0"/>
              <a:t>th</a:t>
            </a:r>
            <a:r>
              <a:rPr lang="en-US" smtClean="0"/>
              <a:t> International Workshop on Cryogenics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75847-1311-414E-B335-B2249EC3247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3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113" y="107937"/>
            <a:ext cx="8686800" cy="641739"/>
          </a:xfrm>
        </p:spPr>
        <p:txBody>
          <a:bodyPr/>
          <a:lstStyle/>
          <a:p>
            <a:r>
              <a:rPr lang="en-US" dirty="0" smtClean="0"/>
              <a:t>Oil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Oil contamination of cryogenic </a:t>
            </a:r>
            <a:r>
              <a:rPr lang="en-US" dirty="0" smtClean="0"/>
              <a:t>systems (</a:t>
            </a:r>
            <a:r>
              <a:rPr lang="de-DE" dirty="0" smtClean="0"/>
              <a:t>Kim </a:t>
            </a:r>
            <a:r>
              <a:rPr lang="de-DE" dirty="0"/>
              <a:t>Florian </a:t>
            </a:r>
            <a:r>
              <a:rPr lang="de-DE" dirty="0" smtClean="0"/>
              <a:t>Rautert, Linde </a:t>
            </a:r>
            <a:r>
              <a:rPr lang="de-DE" dirty="0"/>
              <a:t>Kryotechnik AG)</a:t>
            </a:r>
            <a:endParaRPr lang="en-US" dirty="0" smtClean="0"/>
          </a:p>
          <a:p>
            <a:pPr lvl="1"/>
            <a:r>
              <a:rPr lang="en-US" dirty="0" smtClean="0"/>
              <a:t>Causes, effects, detection, repair</a:t>
            </a:r>
          </a:p>
          <a:p>
            <a:pPr lvl="1"/>
            <a:r>
              <a:rPr lang="en-US" dirty="0" smtClean="0"/>
              <a:t>Revolutionary Ionic </a:t>
            </a:r>
            <a:r>
              <a:rPr lang="en-US" dirty="0" smtClean="0"/>
              <a:t>liquids to avoid carry-over</a:t>
            </a:r>
          </a:p>
          <a:p>
            <a:r>
              <a:rPr lang="en-US" dirty="0" smtClean="0"/>
              <a:t>Cleaning of He refrigerator after hydrocarbon </a:t>
            </a:r>
            <a:r>
              <a:rPr lang="en-US" dirty="0" smtClean="0"/>
              <a:t>contamination </a:t>
            </a:r>
          </a:p>
          <a:p>
            <a:pPr marL="0" indent="0">
              <a:buNone/>
            </a:pPr>
            <a:r>
              <a:rPr lang="en-US" dirty="0" smtClean="0"/>
              <a:t>	(Caroline Fabre, CERN)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Process described, </a:t>
            </a:r>
            <a:r>
              <a:rPr lang="en-US" dirty="0" smtClean="0"/>
              <a:t>very systematic approach to resolve issue</a:t>
            </a:r>
            <a:endParaRPr lang="en-US" dirty="0" smtClean="0"/>
          </a:p>
          <a:p>
            <a:pPr lvl="1"/>
            <a:r>
              <a:rPr lang="en-US" dirty="0" smtClean="0"/>
              <a:t>Lessons </a:t>
            </a:r>
            <a:r>
              <a:rPr lang="en-US" dirty="0" smtClean="0"/>
              <a:t>learned</a:t>
            </a:r>
          </a:p>
          <a:p>
            <a:pPr lvl="1"/>
            <a:r>
              <a:rPr lang="en-US" dirty="0" smtClean="0"/>
              <a:t>In depth 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Arkadiy Klebaner | 7</a:t>
            </a:r>
            <a:r>
              <a:rPr lang="en-US" baseline="30000" smtClean="0"/>
              <a:t>th</a:t>
            </a:r>
            <a:r>
              <a:rPr lang="en-US" smtClean="0"/>
              <a:t> International Workshop on Cryogenics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75847-1311-414E-B335-B2249EC324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97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2452" y="103664"/>
            <a:ext cx="8686800" cy="641739"/>
          </a:xfrm>
        </p:spPr>
        <p:txBody>
          <a:bodyPr/>
          <a:lstStyle/>
          <a:p>
            <a:r>
              <a:rPr lang="en-US" dirty="0" smtClean="0"/>
              <a:t>Further LHe operating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RHIC collider operations and operation of SC </a:t>
            </a:r>
            <a:r>
              <a:rPr lang="en-US" dirty="0" smtClean="0"/>
              <a:t>magnet (</a:t>
            </a:r>
            <a:r>
              <a:rPr lang="en-US" dirty="0" smtClean="0"/>
              <a:t>Victor Soria, BNL)</a:t>
            </a:r>
            <a:endParaRPr lang="en-US" dirty="0" smtClean="0"/>
          </a:p>
          <a:p>
            <a:r>
              <a:rPr lang="en-US" dirty="0" smtClean="0"/>
              <a:t>Vibration monitoring of rotating machines </a:t>
            </a:r>
            <a:r>
              <a:rPr lang="en-US" dirty="0" smtClean="0"/>
              <a:t> (</a:t>
            </a:r>
            <a:r>
              <a:rPr lang="en-US" dirty="0" smtClean="0"/>
              <a:t>Olivier </a:t>
            </a:r>
            <a:r>
              <a:rPr lang="en-US" dirty="0" err="1" smtClean="0"/>
              <a:t>Pirotte</a:t>
            </a:r>
            <a:r>
              <a:rPr lang="en-US" dirty="0" smtClean="0"/>
              <a:t>, CERN )</a:t>
            </a:r>
            <a:endParaRPr lang="en-US" dirty="0" smtClean="0"/>
          </a:p>
          <a:p>
            <a:pPr lvl="1"/>
            <a:r>
              <a:rPr lang="en-US" dirty="0">
                <a:latin typeface="Calibri" panose="020F0502020204030204" pitchFamily="34" charset="0"/>
              </a:rPr>
              <a:t>predictive maintenance </a:t>
            </a:r>
            <a:r>
              <a:rPr lang="en-US" dirty="0" smtClean="0">
                <a:latin typeface="Calibri" panose="020F0502020204030204" pitchFamily="34" charset="0"/>
              </a:rPr>
              <a:t>plan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</a:rPr>
              <a:t>Analysis</a:t>
            </a: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/>
              <a:t>H2 target at </a:t>
            </a:r>
            <a:r>
              <a:rPr lang="en-US" dirty="0" smtClean="0"/>
              <a:t>ESS (John </a:t>
            </a:r>
            <a:r>
              <a:rPr lang="en-US" dirty="0" err="1" smtClean="0"/>
              <a:t>Jurns</a:t>
            </a:r>
            <a:r>
              <a:rPr lang="en-US" dirty="0" smtClean="0"/>
              <a:t>, ESS)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Arkadiy Klebaner | 7</a:t>
            </a:r>
            <a:r>
              <a:rPr lang="en-US" baseline="30000" smtClean="0"/>
              <a:t>th</a:t>
            </a:r>
            <a:r>
              <a:rPr lang="en-US" smtClean="0"/>
              <a:t> International Workshop on Cryogenics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75847-1311-414E-B335-B2249EC3247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193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113" y="107937"/>
            <a:ext cx="8686800" cy="641739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the experiences presented compare to your facility and experience?</a:t>
            </a:r>
          </a:p>
          <a:p>
            <a:r>
              <a:rPr lang="en-US" dirty="0" smtClean="0"/>
              <a:t>What are future improvements that the cryogenic operations field should address</a:t>
            </a:r>
            <a:r>
              <a:rPr lang="en-US" dirty="0" smtClean="0"/>
              <a:t>?</a:t>
            </a:r>
          </a:p>
          <a:p>
            <a:r>
              <a:rPr lang="en-US" dirty="0" smtClean="0"/>
              <a:t>Some topics for discussion….</a:t>
            </a:r>
          </a:p>
          <a:p>
            <a:pPr lvl="1"/>
            <a:r>
              <a:rPr lang="en-US" dirty="0" smtClean="0"/>
              <a:t>Sources of un-availability</a:t>
            </a:r>
          </a:p>
          <a:p>
            <a:pPr lvl="1"/>
            <a:r>
              <a:rPr lang="en-US" dirty="0" smtClean="0"/>
              <a:t>Control architecture</a:t>
            </a:r>
          </a:p>
          <a:p>
            <a:pPr lvl="1"/>
            <a:r>
              <a:rPr lang="en-US" dirty="0" smtClean="0"/>
              <a:t>Oil contamination management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10/25/2016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Arkadiy Klebaner | 7</a:t>
            </a:r>
            <a:r>
              <a:rPr lang="en-US" baseline="30000" smtClean="0"/>
              <a:t>th</a:t>
            </a:r>
            <a:r>
              <a:rPr lang="en-US" smtClean="0"/>
              <a:t> International Workshop on Cryogenics Operation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75847-1311-414E-B335-B2249EC3247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090060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</Template>
  <TotalTime>2062</TotalTime>
  <Words>245</Words>
  <Application>Microsoft Office PowerPoint</Application>
  <PresentationFormat>On-screen Show (4:3)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ＭＳ Ｐゴシック</vt:lpstr>
      <vt:lpstr>Arial</vt:lpstr>
      <vt:lpstr>Calibri</vt:lpstr>
      <vt:lpstr>Helvetica</vt:lpstr>
      <vt:lpstr>FermilabTemplate</vt:lpstr>
      <vt:lpstr>Fermilab: Footer Only</vt:lpstr>
      <vt:lpstr>Daily Summary- Day 1</vt:lpstr>
      <vt:lpstr>LHe availability and controls</vt:lpstr>
      <vt:lpstr>Oil contamination</vt:lpstr>
      <vt:lpstr>Further LHe operating experience</vt:lpstr>
      <vt:lpstr>Questions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William M. Soyars x3362 08539N</cp:lastModifiedBy>
  <cp:revision>262</cp:revision>
  <cp:lastPrinted>2014-01-20T19:40:21Z</cp:lastPrinted>
  <dcterms:created xsi:type="dcterms:W3CDTF">2014-01-03T20:18:13Z</dcterms:created>
  <dcterms:modified xsi:type="dcterms:W3CDTF">2016-10-25T19:45:02Z</dcterms:modified>
</cp:coreProperties>
</file>