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7" r:id="rId2"/>
    <p:sldId id="258" r:id="rId3"/>
    <p:sldId id="264" r:id="rId4"/>
    <p:sldId id="265" r:id="rId5"/>
    <p:sldId id="292" r:id="rId6"/>
    <p:sldId id="277" r:id="rId7"/>
    <p:sldId id="261" r:id="rId8"/>
    <p:sldId id="283" r:id="rId9"/>
    <p:sldId id="259" r:id="rId10"/>
    <p:sldId id="286" r:id="rId11"/>
    <p:sldId id="284" r:id="rId12"/>
    <p:sldId id="285" r:id="rId13"/>
    <p:sldId id="287" r:id="rId14"/>
    <p:sldId id="288" r:id="rId15"/>
    <p:sldId id="290" r:id="rId16"/>
    <p:sldId id="296" r:id="rId17"/>
    <p:sldId id="262" r:id="rId18"/>
    <p:sldId id="263" r:id="rId19"/>
    <p:sldId id="276" r:id="rId20"/>
    <p:sldId id="278" r:id="rId21"/>
    <p:sldId id="297" r:id="rId22"/>
    <p:sldId id="293" r:id="rId23"/>
    <p:sldId id="300" r:id="rId24"/>
    <p:sldId id="298" r:id="rId25"/>
    <p:sldId id="299" r:id="rId26"/>
    <p:sldId id="301" r:id="rId27"/>
    <p:sldId id="295" r:id="rId28"/>
    <p:sldId id="29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ard Ferlin" initials="GF" lastIdx="1" clrIdx="0">
    <p:extLst>
      <p:ext uri="{19B8F6BF-5375-455C-9EA6-DF929625EA0E}">
        <p15:presenceInfo xmlns:p15="http://schemas.microsoft.com/office/powerpoint/2012/main" userId="S-1-5-21-1526224874-1540688658-1361462980-379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55A0"/>
    <a:srgbClr val="D5FFEA"/>
    <a:srgbClr val="99FFCC"/>
    <a:srgbClr val="99FF99"/>
    <a:srgbClr val="0C377B"/>
    <a:srgbClr val="FF33CC"/>
    <a:srgbClr val="104282"/>
    <a:srgbClr val="0B38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47" autoAdjust="0"/>
    <p:restoredTop sz="94660" autoAdjust="0"/>
  </p:normalViewPr>
  <p:slideViewPr>
    <p:cSldViewPr snapToGrid="0" snapToObjects="1">
      <p:cViewPr varScale="1">
        <p:scale>
          <a:sx n="114" d="100"/>
          <a:sy n="114" d="100"/>
        </p:scale>
        <p:origin x="1500" y="96"/>
      </p:cViewPr>
      <p:guideLst>
        <p:guide orient="horz" pos="2160"/>
        <p:guide pos="2880"/>
      </p:guideLst>
    </p:cSldViewPr>
  </p:slideViewPr>
  <p:outlineViewPr>
    <p:cViewPr>
      <p:scale>
        <a:sx n="33" d="100"/>
        <a:sy n="33" d="100"/>
      </p:scale>
      <p:origin x="0" y="-2934"/>
    </p:cViewPr>
  </p:outlineViewPr>
  <p:notesTextViewPr>
    <p:cViewPr>
      <p:scale>
        <a:sx n="100" d="100"/>
        <a:sy n="100" d="100"/>
      </p:scale>
      <p:origin x="0" y="0"/>
    </p:cViewPr>
  </p:notesTextViewPr>
  <p:sorterViewPr>
    <p:cViewPr>
      <p:scale>
        <a:sx n="100" d="100"/>
        <a:sy n="100" d="100"/>
      </p:scale>
      <p:origin x="0" y="-1986"/>
    </p:cViewPr>
  </p:sorterViewPr>
  <p:notesViewPr>
    <p:cSldViewPr snapToGrid="0" snapToObjects="1">
      <p:cViewPr varScale="1">
        <p:scale>
          <a:sx n="86" d="100"/>
          <a:sy n="86" d="100"/>
        </p:scale>
        <p:origin x="387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0-26T22:49:19.031" idx="1">
    <p:pos x="10" y="10"/>
    <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D4C5DD-2E82-4910-BB13-A2C1531BA8FF}" type="datetimeFigureOut">
              <a:rPr lang="en-GB" smtClean="0"/>
              <a:t>27/10/2016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E37A55-0598-42B6-B6CC-AD0436FE6197}" type="slidenum">
              <a:rPr lang="en-GB" smtClean="0"/>
              <a:t>‹#›</a:t>
            </a:fld>
            <a:endParaRPr lang="en-GB"/>
          </a:p>
        </p:txBody>
      </p:sp>
    </p:spTree>
    <p:extLst>
      <p:ext uri="{BB962C8B-B14F-4D97-AF65-F5344CB8AC3E}">
        <p14:creationId xmlns:p14="http://schemas.microsoft.com/office/powerpoint/2010/main" val="2149817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E37A55-0598-42B6-B6CC-AD0436FE6197}" type="slidenum">
              <a:rPr lang="en-GB" smtClean="0"/>
              <a:t>1</a:t>
            </a:fld>
            <a:endParaRPr lang="en-GB"/>
          </a:p>
        </p:txBody>
      </p:sp>
    </p:spTree>
    <p:extLst>
      <p:ext uri="{BB962C8B-B14F-4D97-AF65-F5344CB8AC3E}">
        <p14:creationId xmlns:p14="http://schemas.microsoft.com/office/powerpoint/2010/main" val="612639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10</a:t>
            </a:fld>
            <a:endParaRPr lang="en-GB"/>
          </a:p>
        </p:txBody>
      </p:sp>
    </p:spTree>
    <p:extLst>
      <p:ext uri="{BB962C8B-B14F-4D97-AF65-F5344CB8AC3E}">
        <p14:creationId xmlns:p14="http://schemas.microsoft.com/office/powerpoint/2010/main" val="3464588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11</a:t>
            </a:fld>
            <a:endParaRPr lang="en-GB"/>
          </a:p>
        </p:txBody>
      </p:sp>
    </p:spTree>
    <p:extLst>
      <p:ext uri="{BB962C8B-B14F-4D97-AF65-F5344CB8AC3E}">
        <p14:creationId xmlns:p14="http://schemas.microsoft.com/office/powerpoint/2010/main" val="869853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12</a:t>
            </a:fld>
            <a:endParaRPr lang="en-GB"/>
          </a:p>
        </p:txBody>
      </p:sp>
    </p:spTree>
    <p:extLst>
      <p:ext uri="{BB962C8B-B14F-4D97-AF65-F5344CB8AC3E}">
        <p14:creationId xmlns:p14="http://schemas.microsoft.com/office/powerpoint/2010/main" val="420536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63C671B3-0992-43BC-BE6D-4DEBD514E209}" type="slidenum">
              <a:rPr lang="fr-FR" smtClean="0"/>
              <a:t>13</a:t>
            </a:fld>
            <a:endParaRPr lang="fr-FR"/>
          </a:p>
        </p:txBody>
      </p:sp>
    </p:spTree>
    <p:extLst>
      <p:ext uri="{BB962C8B-B14F-4D97-AF65-F5344CB8AC3E}">
        <p14:creationId xmlns:p14="http://schemas.microsoft.com/office/powerpoint/2010/main" val="2402442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63C671B3-0992-43BC-BE6D-4DEBD514E209}" type="slidenum">
              <a:rPr lang="fr-FR" smtClean="0"/>
              <a:t>14</a:t>
            </a:fld>
            <a:endParaRPr lang="fr-FR"/>
          </a:p>
        </p:txBody>
      </p:sp>
    </p:spTree>
    <p:extLst>
      <p:ext uri="{BB962C8B-B14F-4D97-AF65-F5344CB8AC3E}">
        <p14:creationId xmlns:p14="http://schemas.microsoft.com/office/powerpoint/2010/main" val="1574974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68DBC74-ECBB-4FE3-A7F8-ACE6A11CBACB}" type="slidenum">
              <a:rPr lang="en-GB" smtClean="0"/>
              <a:t>15</a:t>
            </a:fld>
            <a:endParaRPr lang="en-GB" dirty="0"/>
          </a:p>
        </p:txBody>
      </p:sp>
    </p:spTree>
    <p:extLst>
      <p:ext uri="{BB962C8B-B14F-4D97-AF65-F5344CB8AC3E}">
        <p14:creationId xmlns:p14="http://schemas.microsoft.com/office/powerpoint/2010/main" val="2357987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16</a:t>
            </a:fld>
            <a:endParaRPr lang="en-GB"/>
          </a:p>
        </p:txBody>
      </p:sp>
    </p:spTree>
    <p:extLst>
      <p:ext uri="{BB962C8B-B14F-4D97-AF65-F5344CB8AC3E}">
        <p14:creationId xmlns:p14="http://schemas.microsoft.com/office/powerpoint/2010/main" val="3123522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17</a:t>
            </a:fld>
            <a:endParaRPr lang="en-GB"/>
          </a:p>
        </p:txBody>
      </p:sp>
    </p:spTree>
    <p:extLst>
      <p:ext uri="{BB962C8B-B14F-4D97-AF65-F5344CB8AC3E}">
        <p14:creationId xmlns:p14="http://schemas.microsoft.com/office/powerpoint/2010/main" val="3914685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18</a:t>
            </a:fld>
            <a:endParaRPr lang="en-GB"/>
          </a:p>
        </p:txBody>
      </p:sp>
    </p:spTree>
    <p:extLst>
      <p:ext uri="{BB962C8B-B14F-4D97-AF65-F5344CB8AC3E}">
        <p14:creationId xmlns:p14="http://schemas.microsoft.com/office/powerpoint/2010/main" val="3425923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2E8289-2C02-475B-8012-508FB1F0ECAB}" type="slidenum">
              <a:rPr lang="en-GB" smtClean="0"/>
              <a:t>19</a:t>
            </a:fld>
            <a:endParaRPr lang="en-GB"/>
          </a:p>
        </p:txBody>
      </p:sp>
    </p:spTree>
    <p:extLst>
      <p:ext uri="{BB962C8B-B14F-4D97-AF65-F5344CB8AC3E}">
        <p14:creationId xmlns:p14="http://schemas.microsoft.com/office/powerpoint/2010/main" val="248928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2</a:t>
            </a:fld>
            <a:endParaRPr lang="en-GB"/>
          </a:p>
        </p:txBody>
      </p:sp>
    </p:spTree>
    <p:extLst>
      <p:ext uri="{BB962C8B-B14F-4D97-AF65-F5344CB8AC3E}">
        <p14:creationId xmlns:p14="http://schemas.microsoft.com/office/powerpoint/2010/main" val="2473493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20</a:t>
            </a:fld>
            <a:endParaRPr lang="en-GB"/>
          </a:p>
        </p:txBody>
      </p:sp>
    </p:spTree>
    <p:extLst>
      <p:ext uri="{BB962C8B-B14F-4D97-AF65-F5344CB8AC3E}">
        <p14:creationId xmlns:p14="http://schemas.microsoft.com/office/powerpoint/2010/main" val="2718049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21</a:t>
            </a:fld>
            <a:endParaRPr lang="en-GB"/>
          </a:p>
        </p:txBody>
      </p:sp>
    </p:spTree>
    <p:extLst>
      <p:ext uri="{BB962C8B-B14F-4D97-AF65-F5344CB8AC3E}">
        <p14:creationId xmlns:p14="http://schemas.microsoft.com/office/powerpoint/2010/main" val="3376298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ECB760-FB3E-4FF4-86F1-8DE5F53C21A1}" type="slidenum">
              <a:rPr lang="en-GB" smtClean="0"/>
              <a:t>22</a:t>
            </a:fld>
            <a:endParaRPr lang="en-GB"/>
          </a:p>
        </p:txBody>
      </p:sp>
    </p:spTree>
    <p:extLst>
      <p:ext uri="{BB962C8B-B14F-4D97-AF65-F5344CB8AC3E}">
        <p14:creationId xmlns:p14="http://schemas.microsoft.com/office/powerpoint/2010/main" val="2189465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23</a:t>
            </a:fld>
            <a:endParaRPr lang="en-GB"/>
          </a:p>
        </p:txBody>
      </p:sp>
    </p:spTree>
    <p:extLst>
      <p:ext uri="{BB962C8B-B14F-4D97-AF65-F5344CB8AC3E}">
        <p14:creationId xmlns:p14="http://schemas.microsoft.com/office/powerpoint/2010/main" val="2783406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24</a:t>
            </a:fld>
            <a:endParaRPr lang="en-GB"/>
          </a:p>
        </p:txBody>
      </p:sp>
    </p:spTree>
    <p:extLst>
      <p:ext uri="{BB962C8B-B14F-4D97-AF65-F5344CB8AC3E}">
        <p14:creationId xmlns:p14="http://schemas.microsoft.com/office/powerpoint/2010/main" val="3150632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25</a:t>
            </a:fld>
            <a:endParaRPr lang="en-GB"/>
          </a:p>
        </p:txBody>
      </p:sp>
    </p:spTree>
    <p:extLst>
      <p:ext uri="{BB962C8B-B14F-4D97-AF65-F5344CB8AC3E}">
        <p14:creationId xmlns:p14="http://schemas.microsoft.com/office/powerpoint/2010/main" val="1064331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26</a:t>
            </a:fld>
            <a:endParaRPr lang="en-GB"/>
          </a:p>
        </p:txBody>
      </p:sp>
    </p:spTree>
    <p:extLst>
      <p:ext uri="{BB962C8B-B14F-4D97-AF65-F5344CB8AC3E}">
        <p14:creationId xmlns:p14="http://schemas.microsoft.com/office/powerpoint/2010/main" val="1064386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27</a:t>
            </a:fld>
            <a:endParaRPr lang="en-GB"/>
          </a:p>
        </p:txBody>
      </p:sp>
    </p:spTree>
    <p:extLst>
      <p:ext uri="{BB962C8B-B14F-4D97-AF65-F5344CB8AC3E}">
        <p14:creationId xmlns:p14="http://schemas.microsoft.com/office/powerpoint/2010/main" val="47357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28</a:t>
            </a:fld>
            <a:endParaRPr lang="en-GB"/>
          </a:p>
        </p:txBody>
      </p:sp>
    </p:spTree>
    <p:extLst>
      <p:ext uri="{BB962C8B-B14F-4D97-AF65-F5344CB8AC3E}">
        <p14:creationId xmlns:p14="http://schemas.microsoft.com/office/powerpoint/2010/main" val="4051393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AA00AB-6BEA-4821-957D-28712CDAD4F7}" type="slidenum">
              <a:rPr lang="fr-FR" altLang="en-US">
                <a:solidFill>
                  <a:prstClr val="black"/>
                </a:solidFill>
              </a:rPr>
              <a:pPr/>
              <a:t>3</a:t>
            </a:fld>
            <a:endParaRPr lang="fr-FR" altLang="en-US">
              <a:solidFill>
                <a:prstClr val="black"/>
              </a:solidFill>
            </a:endParaRPr>
          </a:p>
        </p:txBody>
      </p:sp>
      <p:sp>
        <p:nvSpPr>
          <p:cNvPr id="1069058" name="Rectangle 2"/>
          <p:cNvSpPr>
            <a:spLocks noGrp="1" noRot="1" noChangeAspect="1" noChangeArrowheads="1" noTextEdit="1"/>
          </p:cNvSpPr>
          <p:nvPr>
            <p:ph type="sldImg"/>
          </p:nvPr>
        </p:nvSpPr>
        <p:spPr>
          <a:ln/>
        </p:spPr>
      </p:sp>
      <p:sp>
        <p:nvSpPr>
          <p:cNvPr id="1069059" name="Rectangle 3"/>
          <p:cNvSpPr>
            <a:spLocks noGrp="1" noChangeArrowheads="1"/>
          </p:cNvSpPr>
          <p:nvPr>
            <p:ph type="body" idx="1"/>
          </p:nvPr>
        </p:nvSpPr>
        <p:spPr/>
        <p:txBody>
          <a:bodyPr/>
          <a:lstStyle/>
          <a:p>
            <a:endParaRPr lang="en-GB" altLang="en-US" dirty="0"/>
          </a:p>
        </p:txBody>
      </p:sp>
    </p:spTree>
    <p:extLst>
      <p:ext uri="{BB962C8B-B14F-4D97-AF65-F5344CB8AC3E}">
        <p14:creationId xmlns:p14="http://schemas.microsoft.com/office/powerpoint/2010/main" val="204190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2F6F4A5E-B639-4803-8465-4AC1D246F1D9}" type="slidenum">
              <a:rPr lang="fr-FR">
                <a:solidFill>
                  <a:prstClr val="black"/>
                </a:solidFill>
              </a:rPr>
              <a:pPr/>
              <a:t>4</a:t>
            </a:fld>
            <a:endParaRPr lang="fr-FR">
              <a:solidFill>
                <a:prstClr val="black"/>
              </a:solidFill>
            </a:endParaRPr>
          </a:p>
        </p:txBody>
      </p:sp>
      <p:sp>
        <p:nvSpPr>
          <p:cNvPr id="129026" name="Rectangle 2"/>
          <p:cNvSpPr>
            <a:spLocks noGrp="1" noRot="1" noChangeAspect="1" noChangeArrowheads="1" noTextEdit="1"/>
          </p:cNvSpPr>
          <p:nvPr>
            <p:ph type="sldImg"/>
          </p:nvPr>
        </p:nvSpPr>
        <p:spPr>
          <a:xfrm>
            <a:off x="1141413" y="685800"/>
            <a:ext cx="4573587" cy="3429000"/>
          </a:xfrm>
          <a:ln/>
        </p:spPr>
      </p:sp>
      <p:sp>
        <p:nvSpPr>
          <p:cNvPr id="129027" name="Rectangle 3"/>
          <p:cNvSpPr>
            <a:spLocks noGrp="1" noChangeArrowheads="1"/>
          </p:cNvSpPr>
          <p:nvPr>
            <p:ph type="body" idx="1"/>
          </p:nvPr>
        </p:nvSpPr>
        <p:spPr>
          <a:xfrm>
            <a:off x="914547" y="4343400"/>
            <a:ext cx="5028906" cy="4114800"/>
          </a:xfrm>
        </p:spPr>
        <p:txBody>
          <a:bodyPr/>
          <a:lstStyle/>
          <a:p>
            <a:endParaRPr lang="en-US"/>
          </a:p>
        </p:txBody>
      </p:sp>
    </p:spTree>
    <p:extLst>
      <p:ext uri="{BB962C8B-B14F-4D97-AF65-F5344CB8AC3E}">
        <p14:creationId xmlns:p14="http://schemas.microsoft.com/office/powerpoint/2010/main" val="2650142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E37A55-0598-42B6-B6CC-AD0436FE6197}" type="slidenum">
              <a:rPr lang="en-GB" smtClean="0"/>
              <a:t>5</a:t>
            </a:fld>
            <a:endParaRPr lang="en-GB"/>
          </a:p>
        </p:txBody>
      </p:sp>
    </p:spTree>
    <p:extLst>
      <p:ext uri="{BB962C8B-B14F-4D97-AF65-F5344CB8AC3E}">
        <p14:creationId xmlns:p14="http://schemas.microsoft.com/office/powerpoint/2010/main" val="323949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D2E8289-2C02-475B-8012-508FB1F0ECAB}" type="slidenum">
              <a:rPr lang="en-GB" smtClean="0"/>
              <a:t>6</a:t>
            </a:fld>
            <a:endParaRPr lang="en-GB"/>
          </a:p>
        </p:txBody>
      </p:sp>
    </p:spTree>
    <p:extLst>
      <p:ext uri="{BB962C8B-B14F-4D97-AF65-F5344CB8AC3E}">
        <p14:creationId xmlns:p14="http://schemas.microsoft.com/office/powerpoint/2010/main" val="2517099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7</a:t>
            </a:fld>
            <a:endParaRPr lang="en-GB"/>
          </a:p>
        </p:txBody>
      </p:sp>
    </p:spTree>
    <p:extLst>
      <p:ext uri="{BB962C8B-B14F-4D97-AF65-F5344CB8AC3E}">
        <p14:creationId xmlns:p14="http://schemas.microsoft.com/office/powerpoint/2010/main" val="3161437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8</a:t>
            </a:fld>
            <a:endParaRPr lang="en-GB"/>
          </a:p>
        </p:txBody>
      </p:sp>
    </p:spTree>
    <p:extLst>
      <p:ext uri="{BB962C8B-B14F-4D97-AF65-F5344CB8AC3E}">
        <p14:creationId xmlns:p14="http://schemas.microsoft.com/office/powerpoint/2010/main" val="2288082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37A55-0598-42B6-B6CC-AD0436FE6197}" type="slidenum">
              <a:rPr lang="en-GB" smtClean="0"/>
              <a:t>9</a:t>
            </a:fld>
            <a:endParaRPr lang="en-GB"/>
          </a:p>
        </p:txBody>
      </p:sp>
    </p:spTree>
    <p:extLst>
      <p:ext uri="{BB962C8B-B14F-4D97-AF65-F5344CB8AC3E}">
        <p14:creationId xmlns:p14="http://schemas.microsoft.com/office/powerpoint/2010/main" val="421271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AC65A-37D8-4CA4-AB8F-0F17D82C8F91}" type="datetime1">
              <a:rPr lang="en-US" smtClean="0"/>
              <a:t>10/27/2016</a:t>
            </a:fld>
            <a:endParaRPr lang="en-US" dirty="0"/>
          </a:p>
        </p:txBody>
      </p:sp>
      <p:sp>
        <p:nvSpPr>
          <p:cNvPr id="6"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G.Ferlin, Workshop on Cryogenic Operations, October 27- 2016, Fermilab</a:t>
            </a:r>
            <a:endParaRPr lang="en-US" dirty="0"/>
          </a:p>
        </p:txBody>
      </p:sp>
      <p:sp>
        <p:nvSpPr>
          <p:cNvPr id="7"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en-US" smtClean="0"/>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97242-AF21-4491-AD5E-36C8CD2FFAD9}" type="datetime1">
              <a:rPr lang="en-US" smtClean="0"/>
              <a:t>10/27/2016</a:t>
            </a:fld>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G.Ferlin, Workshop on Cryogenic Operations, October 27- 2016, Fermilab</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en-US" smtClean="0"/>
              <a:t>Click to edit Master title style</a:t>
            </a:r>
            <a:endParaRPr kumimoji="0" lang="en-US"/>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en-US" smtClean="0"/>
              <a:t>Click icon to add picture</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30594-7C26-4B9E-90E9-659CEC3734A4}" type="datetime1">
              <a:rPr lang="en-US" smtClean="0"/>
              <a:t>10/27/2016</a:t>
            </a:fld>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G.Ferlin, Workshop on Cryogenic Operations, October 27- 2016, Fermilab</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31800" y="2515818"/>
            <a:ext cx="8265984" cy="1826363"/>
          </a:xfrm>
        </p:spPr>
        <p:txBody>
          <a:bodyPr tIns="0" bIns="0" anchor="t"/>
          <a:lstStyle>
            <a:lvl1pPr algn="l">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kumimoji="0" lang="en-US"/>
              <a:t>Click to edit Master title style</a:t>
            </a:r>
            <a:endParaRPr kumimoji="0" lang="en-US" dirty="0"/>
          </a:p>
        </p:txBody>
      </p:sp>
      <p:sp>
        <p:nvSpPr>
          <p:cNvPr id="3" name="Espace réservé du texte 2"/>
          <p:cNvSpPr>
            <a:spLocks noGrp="1"/>
          </p:cNvSpPr>
          <p:nvPr>
            <p:ph type="body" idx="1"/>
          </p:nvPr>
        </p:nvSpPr>
        <p:spPr>
          <a:xfrm>
            <a:off x="431800" y="1329869"/>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869986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000" y="2169000"/>
            <a:ext cx="2520000" cy="2520000"/>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53090" y="2878269"/>
            <a:ext cx="1221946" cy="1535841"/>
          </a:xfrm>
          <a:prstGeom prst="rect">
            <a:avLst/>
          </a:prstGeom>
        </p:spPr>
      </p:pic>
    </p:spTree>
    <p:extLst>
      <p:ext uri="{BB962C8B-B14F-4D97-AF65-F5344CB8AC3E}">
        <p14:creationId xmlns:p14="http://schemas.microsoft.com/office/powerpoint/2010/main" val="28033250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en-US" smtClean="0"/>
              <a:t>Click to edit Master title style</a:t>
            </a:r>
            <a:endParaRPr kumimoji="0" lang="en-US"/>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BF199-1D4C-4C1B-805A-52DD56C7B868}" type="datetime1">
              <a:rPr lang="en-US" smtClean="0"/>
              <a:t>10/27/2016</a:t>
            </a:fld>
            <a:endParaRPr lang="en-US" dirty="0"/>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G.Ferlin, Workshop on Cryogenic Operations, October 27- 2016, Fermilab</a:t>
            </a:r>
            <a:endParaRPr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3702255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444814"/>
            <a:ext cx="8226854" cy="940443"/>
          </a:xfrm>
        </p:spPr>
        <p:txBody>
          <a:bodyPr/>
          <a:lstStyle>
            <a:lvl1pPr algn="l">
              <a:defRPr/>
            </a:lvl1pPr>
          </a:lstStyle>
          <a:p>
            <a:r>
              <a:rPr kumimoji="0" lang="en-US" smtClean="0"/>
              <a:t>Click to edit Master title style</a:t>
            </a:r>
            <a:endParaRPr kumimoji="0" lang="en-US"/>
          </a:p>
        </p:txBody>
      </p:sp>
      <p:sp>
        <p:nvSpPr>
          <p:cNvPr id="11" name="Espace réservé du texte 2"/>
          <p:cNvSpPr>
            <a:spLocks noGrp="1"/>
          </p:cNvSpPr>
          <p:nvPr>
            <p:ph type="body" idx="10"/>
          </p:nvPr>
        </p:nvSpPr>
        <p:spPr>
          <a:xfrm>
            <a:off x="457200" y="3391124"/>
            <a:ext cx="27432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0576372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DDDD4-0FF4-4D74-85B1-166C77518A00}" type="datetime1">
              <a:rPr lang="en-US" smtClean="0"/>
              <a:t>10/27/2016</a:t>
            </a:fld>
            <a:endParaRPr lang="en-US" dirty="0"/>
          </a:p>
        </p:txBody>
      </p:sp>
      <p:sp>
        <p:nvSpPr>
          <p:cNvPr id="8"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G.Ferlin, Workshop on Cryogenic Operations, October 27- 2016, Fermilab</a:t>
            </a:r>
            <a:endParaRPr lang="en-US" dirty="0"/>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897132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Espace réservé du contenu 2"/>
          <p:cNvSpPr>
            <a:spLocks noGrp="1"/>
          </p:cNvSpPr>
          <p:nvPr>
            <p:ph sz="half" idx="1"/>
          </p:nvPr>
        </p:nvSpPr>
        <p:spPr>
          <a:xfrm>
            <a:off x="457200" y="1600201"/>
            <a:ext cx="3657600" cy="4350384"/>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du contenu 3"/>
          <p:cNvSpPr>
            <a:spLocks noGrp="1"/>
          </p:cNvSpPr>
          <p:nvPr>
            <p:ph sz="half" idx="2"/>
          </p:nvPr>
        </p:nvSpPr>
        <p:spPr>
          <a:xfrm>
            <a:off x="4267200" y="1600200"/>
            <a:ext cx="3657600" cy="4350385"/>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AD6BA8-22D6-4DB1-9AC2-1602F46CFDE4}" type="datetime1">
              <a:rPr lang="en-US" smtClean="0"/>
              <a:t>10/27/2016</a:t>
            </a:fld>
            <a:endParaRPr lang="en-US" dirty="0"/>
          </a:p>
        </p:txBody>
      </p:sp>
      <p:sp>
        <p:nvSpPr>
          <p:cNvPr id="9"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G.Ferlin, Workshop on Cryogenic Operations, October 27- 2016, Fermilab</a:t>
            </a:r>
            <a:endParaRPr lang="en-US" dirty="0"/>
          </a:p>
        </p:txBody>
      </p:sp>
      <p:sp>
        <p:nvSpPr>
          <p:cNvPr id="10"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en-US" smtClean="0"/>
              <a:t>Click to edit Master title style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5C11C-C0DC-49DA-8E10-E600C8A5525B}" type="datetime1">
              <a:rPr lang="en-US" smtClean="0"/>
              <a:t>10/27/2016</a:t>
            </a:fld>
            <a:endParaRPr lang="en-US" dirty="0"/>
          </a:p>
        </p:txBody>
      </p:sp>
      <p:sp>
        <p:nvSpPr>
          <p:cNvPr id="11" name="Footer Placeholder 2"/>
          <p:cNvSpPr>
            <a:spLocks noGrp="1"/>
          </p:cNvSpPr>
          <p:nvPr>
            <p:ph type="ftr" sz="quarter" idx="11"/>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G.Ferlin, Workshop on Cryogenic Operations, October 27- 2016, Fermilab</a:t>
            </a:r>
            <a:endParaRPr lang="en-US" dirty="0"/>
          </a:p>
        </p:txBody>
      </p:sp>
      <p:sp>
        <p:nvSpPr>
          <p:cNvPr id="12" name="Slide Number Placeholder 3"/>
          <p:cNvSpPr>
            <a:spLocks noGrp="1"/>
          </p:cNvSpPr>
          <p:nvPr>
            <p:ph type="sldNum" sz="quarter" idx="12"/>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2"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AD53C-D18D-4C87-88C2-413FB02B7839}" type="datetime1">
              <a:rPr lang="en-US" smtClean="0"/>
              <a:t>10/27/2016</a:t>
            </a:fld>
            <a:endParaRPr lang="en-US" dirty="0"/>
          </a:p>
        </p:txBody>
      </p:sp>
      <p:sp>
        <p:nvSpPr>
          <p:cNvPr id="3"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G.Ferlin, Workshop on Cryogenic Operations, October 27- 2016, Fermilab</a:t>
            </a:r>
            <a:endParaRPr lang="en-US" dirty="0"/>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pic>
        <p:nvPicPr>
          <p:cNvPr id="10" name="Image 9" descr="bande-02.eps"/>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30" y="6150798"/>
            <a:ext cx="9464580" cy="70720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81" r:id="rId5"/>
    <p:sldLayoutId id="2147483680" r:id="rId6"/>
    <p:sldLayoutId id="2147483679" r:id="rId7"/>
    <p:sldLayoutId id="2147483664" r:id="rId8"/>
    <p:sldLayoutId id="2147483665" r:id="rId9"/>
    <p:sldLayoutId id="2147483667" r:id="rId10"/>
    <p:sldLayoutId id="2147483668" r:id="rId11"/>
    <p:sldLayoutId id="2147483669" r:id="rId12"/>
    <p:sldLayoutId id="2147483674" r:id="rId13"/>
    <p:sldLayoutId id="2147483728" r:id="rId14"/>
  </p:sldLayoutIdLst>
  <p:timing>
    <p:tnLst>
      <p:par>
        <p:cTn id="1" dur="indefinite" restart="never" nodeType="tmRoot"/>
      </p:par>
    </p:tnLst>
  </p:timing>
  <p:hf hd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jpe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7.png"/><Relationship Id="rId11" Type="http://schemas.openxmlformats.org/officeDocument/2006/relationships/image" Target="../media/image7.png"/><Relationship Id="rId5" Type="http://schemas.openxmlformats.org/officeDocument/2006/relationships/image" Target="../media/image26.emf"/><Relationship Id="rId10" Type="http://schemas.openxmlformats.org/officeDocument/2006/relationships/image" Target="../media/image6.png"/><Relationship Id="rId4" Type="http://schemas.openxmlformats.org/officeDocument/2006/relationships/image" Target="../media/image25.jpeg"/><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8.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5.xml"/><Relationship Id="rId7"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37.JPG"/><Relationship Id="rId5" Type="http://schemas.openxmlformats.org/officeDocument/2006/relationships/image" Target="../media/image36.emf"/><Relationship Id="rId4" Type="http://schemas.openxmlformats.org/officeDocument/2006/relationships/oleObject" Target="../embeddings/oleObject1.bin"/><Relationship Id="rId9"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39.emf"/></Relationships>
</file>

<file path=ppt/slides/_rels/slide18.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41.wmf"/></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8.jpeg"/><Relationship Id="rId4" Type="http://schemas.openxmlformats.org/officeDocument/2006/relationships/image" Target="../media/image43.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comments" Target="../comments/comment1.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9.wmf"/><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emf"/><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dirty="0"/>
              <a:t>LHC Cryogenics Operation</a:t>
            </a:r>
            <a:r>
              <a:rPr lang="en-GB" sz="4000" dirty="0" smtClean="0"/>
              <a:t>:</a:t>
            </a:r>
            <a:br>
              <a:rPr lang="en-GB" sz="4000" dirty="0" smtClean="0"/>
            </a:br>
            <a:r>
              <a:rPr lang="en-GB" sz="4000" dirty="0" smtClean="0"/>
              <a:t>Post-LS1 </a:t>
            </a:r>
            <a:r>
              <a:rPr lang="en-GB" sz="4000" dirty="0"/>
              <a:t>restart and main achievements of Run 2</a:t>
            </a:r>
          </a:p>
        </p:txBody>
      </p:sp>
      <p:sp>
        <p:nvSpPr>
          <p:cNvPr id="3" name="Text Placeholder 2"/>
          <p:cNvSpPr>
            <a:spLocks noGrp="1"/>
          </p:cNvSpPr>
          <p:nvPr>
            <p:ph type="body" idx="10"/>
          </p:nvPr>
        </p:nvSpPr>
        <p:spPr>
          <a:xfrm>
            <a:off x="457200" y="4539917"/>
            <a:ext cx="3242733" cy="743284"/>
          </a:xfrm>
        </p:spPr>
        <p:txBody>
          <a:bodyPr>
            <a:normAutofit fontScale="70000" lnSpcReduction="20000"/>
          </a:bodyPr>
          <a:lstStyle/>
          <a:p>
            <a:r>
              <a:rPr lang="en-US" dirty="0" smtClean="0"/>
              <a:t>Gerard FERLIN on </a:t>
            </a:r>
            <a:r>
              <a:rPr lang="en-US" dirty="0"/>
              <a:t>behalf of Cryogenic group</a:t>
            </a:r>
          </a:p>
          <a:p>
            <a:endParaRPr lang="en-US" dirty="0" smtClean="0"/>
          </a:p>
          <a:p>
            <a:r>
              <a:rPr lang="en-US" dirty="0" smtClean="0"/>
              <a:t>Head of Cryogenic operation for Accelerators section</a:t>
            </a:r>
          </a:p>
          <a:p>
            <a:r>
              <a:rPr lang="en-US" dirty="0" smtClean="0"/>
              <a:t>CERN, Technology Department, Cryogenic Group</a:t>
            </a:r>
          </a:p>
          <a:p>
            <a:endParaRPr lang="en-GB" dirty="0"/>
          </a:p>
        </p:txBody>
      </p:sp>
      <p:sp>
        <p:nvSpPr>
          <p:cNvPr id="6" name="Footer Placeholder 5"/>
          <p:cNvSpPr>
            <a:spLocks noGrp="1"/>
          </p:cNvSpPr>
          <p:nvPr>
            <p:ph type="ftr" sz="quarter" idx="3"/>
          </p:nvPr>
        </p:nvSpPr>
        <p:spPr>
          <a:xfrm>
            <a:off x="4725556" y="6374969"/>
            <a:ext cx="2895600" cy="365125"/>
          </a:xfrm>
        </p:spPr>
        <p:txBody>
          <a:bodyPr/>
          <a:lstStyle/>
          <a:p>
            <a:r>
              <a:rPr lang="en-GB" smtClean="0"/>
              <a:t>G.Ferlin, Workshop on Cryogenic Operations, October 27- 2016, Fermilab</a:t>
            </a:r>
            <a:endParaRPr lang="en-US" dirty="0"/>
          </a:p>
        </p:txBody>
      </p:sp>
      <p:sp>
        <p:nvSpPr>
          <p:cNvPr id="7" name="Slide Number Placeholder 6"/>
          <p:cNvSpPr>
            <a:spLocks noGrp="1"/>
          </p:cNvSpPr>
          <p:nvPr>
            <p:ph type="sldNum" sz="quarter" idx="4"/>
          </p:nvPr>
        </p:nvSpPr>
        <p:spPr/>
        <p:txBody>
          <a:bodyPr/>
          <a:lstStyle/>
          <a:p>
            <a:fld id="{17918391-D411-FE40-AAD7-861AE5233E0E}" type="slidenum">
              <a:rPr lang="en-US" smtClean="0"/>
              <a:pPr/>
              <a:t>1</a:t>
            </a:fld>
            <a:endParaRPr lang="en-US" dirty="0"/>
          </a:p>
        </p:txBody>
      </p:sp>
      <p:grpSp>
        <p:nvGrpSpPr>
          <p:cNvPr id="9" name="Group 8"/>
          <p:cNvGrpSpPr/>
          <p:nvPr/>
        </p:nvGrpSpPr>
        <p:grpSpPr>
          <a:xfrm>
            <a:off x="837841" y="6274230"/>
            <a:ext cx="2545669" cy="541869"/>
            <a:chOff x="837841" y="6274230"/>
            <a:chExt cx="2545669" cy="541869"/>
          </a:xfrm>
        </p:grpSpPr>
        <p:pic>
          <p:nvPicPr>
            <p:cNvPr id="4" name="Picture 3"/>
            <p:cNvPicPr>
              <a:picLocks noChangeAspect="1"/>
            </p:cNvPicPr>
            <p:nvPr/>
          </p:nvPicPr>
          <p:blipFill>
            <a:blip r:embed="rId3"/>
            <a:stretch>
              <a:fillRect/>
            </a:stretch>
          </p:blipFill>
          <p:spPr>
            <a:xfrm>
              <a:off x="2606881" y="6285964"/>
              <a:ext cx="776629" cy="518400"/>
            </a:xfrm>
            <a:prstGeom prst="rect">
              <a:avLst/>
            </a:prstGeom>
          </p:spPr>
        </p:pic>
        <p:pic>
          <p:nvPicPr>
            <p:cNvPr id="5" name="Picture 4"/>
            <p:cNvPicPr>
              <a:picLocks noChangeAspect="1"/>
            </p:cNvPicPr>
            <p:nvPr/>
          </p:nvPicPr>
          <p:blipFill>
            <a:blip r:embed="rId4"/>
            <a:stretch>
              <a:fillRect/>
            </a:stretch>
          </p:blipFill>
          <p:spPr>
            <a:xfrm>
              <a:off x="1435527" y="6274916"/>
              <a:ext cx="1137888" cy="540497"/>
            </a:xfrm>
            <a:prstGeom prst="rect">
              <a:avLst/>
            </a:prstGeom>
          </p:spPr>
        </p:pic>
        <p:pic>
          <p:nvPicPr>
            <p:cNvPr id="8" name="Picture 7" descr="logo-LHCCryo"/>
            <p:cNvPicPr>
              <a:picLocks noChangeAspect="1" noChangeArrowheads="1"/>
            </p:cNvPicPr>
            <p:nvPr/>
          </p:nvPicPr>
          <p:blipFill>
            <a:blip r:embed="rId5"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192759956"/>
      </p:ext>
    </p:extLst>
  </p:cSld>
  <p:clrMapOvr>
    <a:masterClrMapping/>
  </p:clrMapOvr>
  <mc:AlternateContent xmlns:mc="http://schemas.openxmlformats.org/markup-compatibility/2006" xmlns:p14="http://schemas.microsoft.com/office/powerpoint/2010/main">
    <mc:Choice Requires="p14">
      <p:transition spd="slow" p14:dur="2000" advTm="2683"/>
    </mc:Choice>
    <mc:Fallback xmlns="">
      <p:transition spd="slow" advTm="268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35296" y="1886558"/>
            <a:ext cx="8820473" cy="3636004"/>
            <a:chOff x="323527" y="1196752"/>
            <a:chExt cx="8820473" cy="3636004"/>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834"/>
            <a:stretch/>
          </p:blipFill>
          <p:spPr bwMode="auto">
            <a:xfrm>
              <a:off x="323527" y="1196752"/>
              <a:ext cx="2695020"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2528900"/>
              <a:ext cx="2880000" cy="2160000"/>
            </a:xfrm>
            <a:prstGeom prst="rect">
              <a:avLst/>
            </a:prstGeom>
            <a:ln>
              <a:noFill/>
            </a:ln>
            <a:effectLst>
              <a:softEdge rad="112500"/>
            </a:effectLst>
          </p:spPr>
        </p:pic>
        <p:sp>
          <p:nvSpPr>
            <p:cNvPr id="8" name="Oval 7"/>
            <p:cNvSpPr/>
            <p:nvPr/>
          </p:nvSpPr>
          <p:spPr>
            <a:xfrm>
              <a:off x="4031940" y="3500884"/>
              <a:ext cx="666074" cy="648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486" t="12358" r="2754" b="5852"/>
            <a:stretch/>
          </p:blipFill>
          <p:spPr bwMode="auto">
            <a:xfrm>
              <a:off x="6191319" y="1232756"/>
              <a:ext cx="2952681"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7020272" y="2096852"/>
              <a:ext cx="576064" cy="3240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p:cNvSpPr/>
          <p:nvPr/>
        </p:nvSpPr>
        <p:spPr>
          <a:xfrm>
            <a:off x="6162540" y="5530983"/>
            <a:ext cx="2821039" cy="584775"/>
          </a:xfrm>
          <a:prstGeom prst="rect">
            <a:avLst/>
          </a:prstGeom>
        </p:spPr>
        <p:txBody>
          <a:bodyPr wrap="square">
            <a:spAutoFit/>
          </a:bodyPr>
          <a:lstStyle/>
          <a:p>
            <a:pPr algn="ctr"/>
            <a:r>
              <a:rPr lang="en-US" sz="1600" dirty="0" smtClean="0">
                <a:solidFill>
                  <a:schemeClr val="tx2"/>
                </a:solidFill>
                <a:latin typeface="Calibri" panose="020F0502020204030204" pitchFamily="34" charset="0"/>
              </a:rPr>
              <a:t>Cold box: </a:t>
            </a:r>
          </a:p>
          <a:p>
            <a:pPr algn="ctr"/>
            <a:r>
              <a:rPr lang="en-US" sz="1600" dirty="0" smtClean="0">
                <a:solidFill>
                  <a:schemeClr val="tx2"/>
                </a:solidFill>
                <a:latin typeface="Calibri" panose="020F0502020204030204" pitchFamily="34" charset="0"/>
              </a:rPr>
              <a:t>Leak on HX collector MP side</a:t>
            </a:r>
          </a:p>
        </p:txBody>
      </p:sp>
      <p:sp>
        <p:nvSpPr>
          <p:cNvPr id="14" name="Rectangle 13"/>
          <p:cNvSpPr/>
          <p:nvPr/>
        </p:nvSpPr>
        <p:spPr>
          <a:xfrm>
            <a:off x="3109795" y="5458975"/>
            <a:ext cx="2705468" cy="830997"/>
          </a:xfrm>
          <a:prstGeom prst="rect">
            <a:avLst/>
          </a:prstGeom>
        </p:spPr>
        <p:txBody>
          <a:bodyPr wrap="square">
            <a:spAutoFit/>
          </a:bodyPr>
          <a:lstStyle/>
          <a:p>
            <a:pPr algn="ctr"/>
            <a:r>
              <a:rPr lang="en-US" sz="1600" dirty="0" smtClean="0">
                <a:solidFill>
                  <a:schemeClr val="tx2"/>
                </a:solidFill>
                <a:latin typeface="Calibri" panose="020F0502020204030204" pitchFamily="34" charset="0"/>
              </a:rPr>
              <a:t>Cold box: </a:t>
            </a:r>
          </a:p>
          <a:p>
            <a:pPr algn="ctr"/>
            <a:r>
              <a:rPr lang="en-US" sz="1600" dirty="0" smtClean="0">
                <a:solidFill>
                  <a:schemeClr val="tx2"/>
                </a:solidFill>
                <a:latin typeface="Calibri" panose="020F0502020204030204" pitchFamily="34" charset="0"/>
              </a:rPr>
              <a:t>Leak on Stainless-steel/AL transition (DN400) </a:t>
            </a:r>
            <a:endParaRPr lang="en-US" sz="1600" dirty="0">
              <a:solidFill>
                <a:schemeClr val="tx2"/>
              </a:solidFill>
              <a:latin typeface="Calibri" panose="020F0502020204030204" pitchFamily="34" charset="0"/>
            </a:endParaRPr>
          </a:p>
        </p:txBody>
      </p:sp>
      <p:sp>
        <p:nvSpPr>
          <p:cNvPr id="15" name="Rectangle 14"/>
          <p:cNvSpPr/>
          <p:nvPr/>
        </p:nvSpPr>
        <p:spPr>
          <a:xfrm>
            <a:off x="235296" y="5422971"/>
            <a:ext cx="2586673" cy="584775"/>
          </a:xfrm>
          <a:prstGeom prst="rect">
            <a:avLst/>
          </a:prstGeom>
        </p:spPr>
        <p:txBody>
          <a:bodyPr wrap="square">
            <a:spAutoFit/>
          </a:bodyPr>
          <a:lstStyle/>
          <a:p>
            <a:pPr algn="ctr"/>
            <a:r>
              <a:rPr lang="en-US" sz="1600" dirty="0" smtClean="0">
                <a:solidFill>
                  <a:schemeClr val="tx2"/>
                </a:solidFill>
                <a:latin typeface="Calibri" panose="020F0502020204030204" pitchFamily="34" charset="0"/>
              </a:rPr>
              <a:t>Cold box:</a:t>
            </a:r>
          </a:p>
          <a:p>
            <a:pPr algn="ctr"/>
            <a:r>
              <a:rPr lang="en-US" sz="1600" dirty="0" smtClean="0">
                <a:solidFill>
                  <a:schemeClr val="tx2"/>
                </a:solidFill>
                <a:latin typeface="Calibri" panose="020F0502020204030204" pitchFamily="34" charset="0"/>
              </a:rPr>
              <a:t>Leak on LN2 pre-cooler</a:t>
            </a:r>
          </a:p>
        </p:txBody>
      </p:sp>
      <p:sp>
        <p:nvSpPr>
          <p:cNvPr id="3" name="Footer Placeholder 2"/>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10</a:t>
            </a:fld>
            <a:endParaRPr lang="en-US" dirty="0"/>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1522" y="133539"/>
            <a:ext cx="4057613" cy="2744259"/>
          </a:xfrm>
          <a:prstGeom prst="rect">
            <a:avLst/>
          </a:prstGeom>
        </p:spPr>
      </p:pic>
      <p:sp>
        <p:nvSpPr>
          <p:cNvPr id="17" name="Oval 16"/>
          <p:cNvSpPr/>
          <p:nvPr/>
        </p:nvSpPr>
        <p:spPr>
          <a:xfrm>
            <a:off x="3943709" y="1562522"/>
            <a:ext cx="699274" cy="648072"/>
          </a:xfrm>
          <a:prstGeom prst="ellipse">
            <a:avLst/>
          </a:prstGeom>
          <a:noFill/>
          <a:ln w="31750">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468313" y="107950"/>
            <a:ext cx="8675687" cy="549275"/>
          </a:xfrm>
        </p:spPr>
        <p:txBody>
          <a:bodyPr>
            <a:noAutofit/>
          </a:bodyPr>
          <a:lstStyle/>
          <a:p>
            <a:r>
              <a:rPr lang="en-US" sz="3200" dirty="0" smtClean="0">
                <a:latin typeface="Calibri" panose="020F0502020204030204" pitchFamily="34" charset="0"/>
              </a:rPr>
              <a:t>Cold boxes repairs </a:t>
            </a:r>
            <a:endParaRPr lang="en-US" sz="3200" dirty="0">
              <a:latin typeface="Calibri" panose="020F0502020204030204" pitchFamily="34" charset="0"/>
            </a:endParaRPr>
          </a:p>
        </p:txBody>
      </p:sp>
      <p:cxnSp>
        <p:nvCxnSpPr>
          <p:cNvPr id="12" name="Straight Arrow Connector 11"/>
          <p:cNvCxnSpPr/>
          <p:nvPr/>
        </p:nvCxnSpPr>
        <p:spPr>
          <a:xfrm flipV="1">
            <a:off x="4336026" y="2213160"/>
            <a:ext cx="54395" cy="1892791"/>
          </a:xfrm>
          <a:prstGeom prst="straightConnector1">
            <a:avLst/>
          </a:prstGeom>
          <a:ln w="25400">
            <a:solidFill>
              <a:srgbClr val="FF33CC"/>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837841" y="6274230"/>
            <a:ext cx="2545669" cy="541869"/>
            <a:chOff x="837841" y="6274230"/>
            <a:chExt cx="2545669" cy="541869"/>
          </a:xfrm>
        </p:grpSpPr>
        <p:pic>
          <p:nvPicPr>
            <p:cNvPr id="19" name="Picture 18"/>
            <p:cNvPicPr>
              <a:picLocks noChangeAspect="1"/>
            </p:cNvPicPr>
            <p:nvPr/>
          </p:nvPicPr>
          <p:blipFill>
            <a:blip r:embed="rId7"/>
            <a:stretch>
              <a:fillRect/>
            </a:stretch>
          </p:blipFill>
          <p:spPr>
            <a:xfrm>
              <a:off x="2606881" y="6285964"/>
              <a:ext cx="776629" cy="518400"/>
            </a:xfrm>
            <a:prstGeom prst="rect">
              <a:avLst/>
            </a:prstGeom>
          </p:spPr>
        </p:pic>
        <p:pic>
          <p:nvPicPr>
            <p:cNvPr id="20" name="Picture 19"/>
            <p:cNvPicPr>
              <a:picLocks noChangeAspect="1"/>
            </p:cNvPicPr>
            <p:nvPr/>
          </p:nvPicPr>
          <p:blipFill>
            <a:blip r:embed="rId8"/>
            <a:stretch>
              <a:fillRect/>
            </a:stretch>
          </p:blipFill>
          <p:spPr>
            <a:xfrm>
              <a:off x="1435527" y="6274916"/>
              <a:ext cx="1137888" cy="540497"/>
            </a:xfrm>
            <a:prstGeom prst="rect">
              <a:avLst/>
            </a:prstGeom>
          </p:spPr>
        </p:pic>
        <p:pic>
          <p:nvPicPr>
            <p:cNvPr id="21" name="Picture 20" descr="logo-LHCCryo"/>
            <p:cNvPicPr>
              <a:picLocks noChangeAspect="1" noChangeArrowheads="1"/>
            </p:cNvPicPr>
            <p:nvPr/>
          </p:nvPicPr>
          <p:blipFill>
            <a:blip r:embed="rId9"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1115902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463" t="25231" r="3719" b="22465"/>
          <a:stretch/>
        </p:blipFill>
        <p:spPr>
          <a:xfrm>
            <a:off x="5799417" y="3653692"/>
            <a:ext cx="3083393" cy="1260000"/>
          </a:xfrm>
          <a:prstGeom prst="rect">
            <a:avLst/>
          </a:prstGeom>
        </p:spPr>
      </p:pic>
      <p:pic>
        <p:nvPicPr>
          <p:cNvPr id="10" name="Picture 5" descr="\\cern.ch\dfs\Workspaces\c\cryo\Acr-op\Users (Public)\Users CERN\Krzysztof\QRL\Leaks sector repairs\IMAG01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24" y="4606602"/>
            <a:ext cx="2837735" cy="15983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2946"/>
          <a:stretch/>
        </p:blipFill>
        <p:spPr bwMode="auto">
          <a:xfrm>
            <a:off x="0" y="652463"/>
            <a:ext cx="1979198" cy="232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231429" y="41789"/>
            <a:ext cx="8177213" cy="615950"/>
          </a:xfrm>
        </p:spPr>
        <p:txBody>
          <a:bodyPr>
            <a:noAutofit/>
          </a:bodyPr>
          <a:lstStyle/>
          <a:p>
            <a:pPr algn="l"/>
            <a:r>
              <a:rPr lang="fr-FR" sz="2800" dirty="0" smtClean="0">
                <a:solidFill>
                  <a:srgbClr val="0070C0"/>
                </a:solidFill>
                <a:latin typeface="Calibri" panose="020F0502020204030204" pitchFamily="34" charset="0"/>
              </a:rPr>
              <a:t>LS1: </a:t>
            </a:r>
            <a:r>
              <a:rPr lang="en-GB" sz="2800" dirty="0" smtClean="0">
                <a:solidFill>
                  <a:srgbClr val="0070C0"/>
                </a:solidFill>
                <a:latin typeface="Calibri" panose="020F0502020204030204" pitchFamily="34" charset="0"/>
              </a:rPr>
              <a:t>unexpected </a:t>
            </a:r>
            <a:r>
              <a:rPr lang="en-GB" sz="2800" dirty="0">
                <a:solidFill>
                  <a:srgbClr val="0070C0"/>
                </a:solidFill>
                <a:latin typeface="Calibri" panose="020F0502020204030204" pitchFamily="34" charset="0"/>
              </a:rPr>
              <a:t>surprises during </a:t>
            </a:r>
            <a:r>
              <a:rPr lang="en-GB" sz="2800" dirty="0" smtClean="0">
                <a:solidFill>
                  <a:srgbClr val="0070C0"/>
                </a:solidFill>
                <a:latin typeface="Calibri" panose="020F0502020204030204" pitchFamily="34" charset="0"/>
              </a:rPr>
              <a:t>warm-up</a:t>
            </a:r>
            <a:endParaRPr lang="fr-FR" sz="2800" dirty="0">
              <a:solidFill>
                <a:srgbClr val="0070C0"/>
              </a:solidFill>
              <a:latin typeface="Calibri" panose="020F0502020204030204" pitchFamily="34" charset="0"/>
            </a:endParaRPr>
          </a:p>
        </p:txBody>
      </p:sp>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2029" y="566865"/>
            <a:ext cx="461217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p:nvPr/>
        </p:nvPicPr>
        <p:blipFill rotWithShape="1">
          <a:blip r:embed="rId7" cstate="print">
            <a:extLst>
              <a:ext uri="{28A0092B-C50C-407E-A947-70E740481C1C}">
                <a14:useLocalDpi xmlns:a14="http://schemas.microsoft.com/office/drawing/2010/main" val="0"/>
              </a:ext>
            </a:extLst>
          </a:blip>
          <a:srcRect l="49505" t="12525" r="568" b="12328"/>
          <a:stretch/>
        </p:blipFill>
        <p:spPr bwMode="auto">
          <a:xfrm>
            <a:off x="6914388" y="727655"/>
            <a:ext cx="1929254" cy="1440000"/>
          </a:xfrm>
          <a:prstGeom prst="rect">
            <a:avLst/>
          </a:prstGeom>
          <a:noFill/>
        </p:spPr>
      </p:pic>
      <p:pic>
        <p:nvPicPr>
          <p:cNvPr id="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9557" y="4857732"/>
            <a:ext cx="5793253" cy="134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t="5615" r="13273" b="8843"/>
          <a:stretch/>
        </p:blipFill>
        <p:spPr>
          <a:xfrm>
            <a:off x="7140321" y="2345772"/>
            <a:ext cx="1703249" cy="1260000"/>
          </a:xfrm>
          <a:prstGeom prst="rect">
            <a:avLst/>
          </a:prstGeom>
        </p:spPr>
      </p:pic>
      <p:sp>
        <p:nvSpPr>
          <p:cNvPr id="8" name="TextBox 7"/>
          <p:cNvSpPr txBox="1"/>
          <p:nvPr/>
        </p:nvSpPr>
        <p:spPr>
          <a:xfrm>
            <a:off x="99024" y="3192027"/>
            <a:ext cx="2195140" cy="1200329"/>
          </a:xfrm>
          <a:prstGeom prst="rect">
            <a:avLst/>
          </a:prstGeom>
          <a:solidFill>
            <a:schemeClr val="accent5">
              <a:lumMod val="20000"/>
              <a:lumOff val="80000"/>
            </a:schemeClr>
          </a:solidFill>
        </p:spPr>
        <p:txBody>
          <a:bodyPr wrap="square" rtlCol="0">
            <a:spAutoFit/>
          </a:bodyPr>
          <a:lstStyle/>
          <a:p>
            <a:pPr algn="ctr"/>
            <a:r>
              <a:rPr lang="en-US" dirty="0" smtClean="0">
                <a:latin typeface="Calibri" panose="020F0502020204030204" pitchFamily="34" charset="0"/>
              </a:rPr>
              <a:t>~2000 X-ray analyzed</a:t>
            </a:r>
          </a:p>
          <a:p>
            <a:pPr algn="ctr"/>
            <a:r>
              <a:rPr lang="en-US" dirty="0" smtClean="0">
                <a:latin typeface="Calibri" panose="020F0502020204030204" pitchFamily="34" charset="0"/>
              </a:rPr>
              <a:t>16 compensators to be exchanged on site (1.4 %)</a:t>
            </a:r>
          </a:p>
        </p:txBody>
      </p:sp>
      <p:sp>
        <p:nvSpPr>
          <p:cNvPr id="7" name="Footer Placeholder 6"/>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12" name="Slide Number Placeholder 11"/>
          <p:cNvSpPr>
            <a:spLocks noGrp="1"/>
          </p:cNvSpPr>
          <p:nvPr>
            <p:ph type="sldNum" sz="quarter" idx="4"/>
          </p:nvPr>
        </p:nvSpPr>
        <p:spPr/>
        <p:txBody>
          <a:bodyPr/>
          <a:lstStyle/>
          <a:p>
            <a:fld id="{17918391-D411-FE40-AAD7-861AE5233E0E}" type="slidenum">
              <a:rPr lang="en-US" smtClean="0"/>
              <a:pPr/>
              <a:t>11</a:t>
            </a:fld>
            <a:endParaRPr lang="en-US" dirty="0"/>
          </a:p>
        </p:txBody>
      </p:sp>
      <p:grpSp>
        <p:nvGrpSpPr>
          <p:cNvPr id="13" name="Group 12"/>
          <p:cNvGrpSpPr/>
          <p:nvPr/>
        </p:nvGrpSpPr>
        <p:grpSpPr>
          <a:xfrm>
            <a:off x="837841" y="6274230"/>
            <a:ext cx="2545669" cy="541869"/>
            <a:chOff x="837841" y="6274230"/>
            <a:chExt cx="2545669" cy="541869"/>
          </a:xfrm>
        </p:grpSpPr>
        <p:pic>
          <p:nvPicPr>
            <p:cNvPr id="14" name="Picture 13"/>
            <p:cNvPicPr>
              <a:picLocks noChangeAspect="1"/>
            </p:cNvPicPr>
            <p:nvPr/>
          </p:nvPicPr>
          <p:blipFill>
            <a:blip r:embed="rId10"/>
            <a:stretch>
              <a:fillRect/>
            </a:stretch>
          </p:blipFill>
          <p:spPr>
            <a:xfrm>
              <a:off x="2606881" y="6285964"/>
              <a:ext cx="776629" cy="518400"/>
            </a:xfrm>
            <a:prstGeom prst="rect">
              <a:avLst/>
            </a:prstGeom>
          </p:spPr>
        </p:pic>
        <p:pic>
          <p:nvPicPr>
            <p:cNvPr id="15" name="Picture 14"/>
            <p:cNvPicPr>
              <a:picLocks noChangeAspect="1"/>
            </p:cNvPicPr>
            <p:nvPr/>
          </p:nvPicPr>
          <p:blipFill>
            <a:blip r:embed="rId11"/>
            <a:stretch>
              <a:fillRect/>
            </a:stretch>
          </p:blipFill>
          <p:spPr>
            <a:xfrm>
              <a:off x="1435527" y="6274916"/>
              <a:ext cx="1137888" cy="540497"/>
            </a:xfrm>
            <a:prstGeom prst="rect">
              <a:avLst/>
            </a:prstGeom>
          </p:spPr>
        </p:pic>
        <p:pic>
          <p:nvPicPr>
            <p:cNvPr id="16" name="Picture 15" descr="logo-LHCCryo"/>
            <p:cNvPicPr>
              <a:picLocks noChangeAspect="1" noChangeArrowheads="1"/>
            </p:cNvPicPr>
            <p:nvPr/>
          </p:nvPicPr>
          <p:blipFill>
            <a:blip r:embed="rId12"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29811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64" t="11005" r="8397"/>
          <a:stretch/>
        </p:blipFill>
        <p:spPr bwMode="auto">
          <a:xfrm>
            <a:off x="4729400" y="1013848"/>
            <a:ext cx="4183371" cy="3395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305243" y="82692"/>
            <a:ext cx="8607528" cy="530145"/>
          </a:xfrm>
        </p:spPr>
        <p:txBody>
          <a:bodyPr>
            <a:noAutofit/>
          </a:bodyPr>
          <a:lstStyle/>
          <a:p>
            <a:r>
              <a:rPr lang="en-US" sz="2400" dirty="0" smtClean="0">
                <a:solidFill>
                  <a:srgbClr val="0070C0"/>
                </a:solidFill>
                <a:latin typeface="Calibri" panose="020F0502020204030204" pitchFamily="34" charset="0"/>
              </a:rPr>
              <a:t>LS1: </a:t>
            </a:r>
            <a:r>
              <a:rPr lang="en-US" sz="2400" dirty="0">
                <a:solidFill>
                  <a:srgbClr val="0070C0"/>
                </a:solidFill>
                <a:latin typeface="Calibri" panose="020F0502020204030204" pitchFamily="34" charset="0"/>
              </a:rPr>
              <a:t>Unexpected </a:t>
            </a:r>
            <a:r>
              <a:rPr lang="en-US" sz="2400" dirty="0" smtClean="0">
                <a:solidFill>
                  <a:srgbClr val="0070C0"/>
                </a:solidFill>
                <a:latin typeface="Calibri" panose="020F0502020204030204" pitchFamily="34" charset="0"/>
              </a:rPr>
              <a:t>surprises Distribution Feedboxes </a:t>
            </a:r>
            <a:endParaRPr lang="en-US" sz="2400" dirty="0">
              <a:solidFill>
                <a:srgbClr val="C00000"/>
              </a:solidFill>
              <a:latin typeface="Calibri" panose="020F0502020204030204" pitchFamily="34" charset="0"/>
            </a:endParaRPr>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460" y="3059157"/>
            <a:ext cx="4959010" cy="1879897"/>
          </a:xfrm>
          <a:prstGeom prst="rect">
            <a:avLst/>
          </a:prstGeom>
          <a:noFill/>
          <a:ln w="19050">
            <a:solidFill>
              <a:schemeClr val="tx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93776" y="4377503"/>
            <a:ext cx="4183371" cy="584775"/>
          </a:xfrm>
          <a:prstGeom prst="rect">
            <a:avLst/>
          </a:prstGeom>
          <a:noFill/>
        </p:spPr>
        <p:txBody>
          <a:bodyPr wrap="square" rtlCol="0">
            <a:spAutoFit/>
          </a:bodyPr>
          <a:lstStyle/>
          <a:p>
            <a:pPr algn="ctr"/>
            <a:r>
              <a:rPr lang="en-US" sz="1600" dirty="0" smtClean="0">
                <a:solidFill>
                  <a:schemeClr val="tx2"/>
                </a:solidFill>
                <a:latin typeface="Calibri" panose="020F0502020204030204" pitchFamily="34" charset="0"/>
              </a:rPr>
              <a:t>Bellow multi-layers DN120</a:t>
            </a:r>
          </a:p>
          <a:p>
            <a:pPr algn="ctr"/>
            <a:r>
              <a:rPr lang="en-US" sz="1600" dirty="0" smtClean="0">
                <a:solidFill>
                  <a:schemeClr val="tx2"/>
                </a:solidFill>
                <a:latin typeface="Calibri" panose="020F0502020204030204" pitchFamily="34" charset="0"/>
              </a:rPr>
              <a:t>(2 layers, 0.2 mm / layer)</a:t>
            </a:r>
          </a:p>
        </p:txBody>
      </p:sp>
      <p:sp>
        <p:nvSpPr>
          <p:cNvPr id="6" name="Oval 5"/>
          <p:cNvSpPr/>
          <p:nvPr/>
        </p:nvSpPr>
        <p:spPr>
          <a:xfrm>
            <a:off x="2546528" y="3574020"/>
            <a:ext cx="648072"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 name="Straight Arrow Connector 6"/>
          <p:cNvCxnSpPr/>
          <p:nvPr/>
        </p:nvCxnSpPr>
        <p:spPr>
          <a:xfrm flipV="1">
            <a:off x="3168214" y="1481647"/>
            <a:ext cx="3051124" cy="22809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3" descr="image00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8776"/>
          <a:stretch/>
        </p:blipFill>
        <p:spPr bwMode="auto">
          <a:xfrm>
            <a:off x="509399" y="834924"/>
            <a:ext cx="3673408" cy="202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bwMode="auto">
          <a:xfrm>
            <a:off x="794651" y="873600"/>
            <a:ext cx="969037" cy="1003670"/>
          </a:xfrm>
          <a:prstGeom prst="ellipse">
            <a:avLst/>
          </a:prstGeom>
          <a:noFill/>
          <a:ln w="28575" cap="flat" cmpd="sng" algn="ctr">
            <a:solidFill>
              <a:schemeClr val="tx2">
                <a:lumMod val="60000"/>
                <a:lumOff val="40000"/>
              </a:schemeClr>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chemeClr val="bg2"/>
              </a:solidFill>
              <a:effectLst/>
              <a:latin typeface="Arial" charset="0"/>
            </a:endParaRPr>
          </a:p>
        </p:txBody>
      </p:sp>
      <p:cxnSp>
        <p:nvCxnSpPr>
          <p:cNvPr id="11" name="Straight Arrow Connector 10"/>
          <p:cNvCxnSpPr/>
          <p:nvPr/>
        </p:nvCxnSpPr>
        <p:spPr>
          <a:xfrm>
            <a:off x="1366421" y="1481647"/>
            <a:ext cx="708606" cy="2035154"/>
          </a:xfrm>
          <a:prstGeom prst="straightConnector1">
            <a:avLst/>
          </a:prstGeom>
          <a:ln>
            <a:solidFill>
              <a:schemeClr val="tx2">
                <a:lumMod val="60000"/>
                <a:lumOff val="40000"/>
              </a:schemeClr>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48163" y="5023833"/>
            <a:ext cx="8521687" cy="923330"/>
          </a:xfrm>
          <a:prstGeom prst="rect">
            <a:avLst/>
          </a:prstGeom>
          <a:solidFill>
            <a:schemeClr val="accent5">
              <a:lumMod val="20000"/>
              <a:lumOff val="80000"/>
            </a:schemeClr>
          </a:solidFill>
        </p:spPr>
        <p:txBody>
          <a:bodyPr wrap="square" rtlCol="0">
            <a:spAutoFit/>
          </a:bodyPr>
          <a:lstStyle/>
          <a:p>
            <a:r>
              <a:rPr lang="en-US" dirty="0" smtClean="0">
                <a:latin typeface="Calibri" panose="020F0502020204030204" pitchFamily="34" charset="0"/>
              </a:rPr>
              <a:t>~ 32 endoscopic inspections</a:t>
            </a:r>
          </a:p>
          <a:p>
            <a:r>
              <a:rPr lang="en-US" dirty="0" smtClean="0">
                <a:latin typeface="Calibri" panose="020F0502020204030204" pitchFamily="34" charset="0"/>
              </a:rPr>
              <a:t>4 bellows to repair (12.5 %)</a:t>
            </a:r>
          </a:p>
          <a:p>
            <a:r>
              <a:rPr lang="en-US" dirty="0" smtClean="0">
                <a:latin typeface="Calibri" panose="020F0502020204030204" pitchFamily="34" charset="0"/>
              </a:rPr>
              <a:t>2 repairs requests a complete removal (back to workshop) of the feedbox</a:t>
            </a:r>
          </a:p>
        </p:txBody>
      </p:sp>
      <p:sp>
        <p:nvSpPr>
          <p:cNvPr id="4" name="TextBox 3"/>
          <p:cNvSpPr txBox="1"/>
          <p:nvPr/>
        </p:nvSpPr>
        <p:spPr>
          <a:xfrm rot="21288457">
            <a:off x="1839998" y="704869"/>
            <a:ext cx="2656433" cy="369332"/>
          </a:xfrm>
          <a:prstGeom prst="rect">
            <a:avLst/>
          </a:prstGeom>
          <a:noFill/>
        </p:spPr>
        <p:txBody>
          <a:bodyPr wrap="none" rtlCol="0">
            <a:spAutoFit/>
          </a:bodyPr>
          <a:lstStyle/>
          <a:p>
            <a:r>
              <a:rPr lang="en-US" dirty="0" smtClean="0">
                <a:solidFill>
                  <a:srgbClr val="7030A0"/>
                </a:solidFill>
                <a:latin typeface="Calibri" panose="020F0502020204030204" pitchFamily="34" charset="0"/>
              </a:rPr>
              <a:t>Damaged </a:t>
            </a:r>
            <a:r>
              <a:rPr lang="en-US" dirty="0" err="1" smtClean="0">
                <a:solidFill>
                  <a:srgbClr val="7030A0"/>
                </a:solidFill>
                <a:latin typeface="Calibri" panose="020F0502020204030204" pitchFamily="34" charset="0"/>
              </a:rPr>
              <a:t>Gimbolt</a:t>
            </a:r>
            <a:r>
              <a:rPr lang="en-US" dirty="0" smtClean="0">
                <a:solidFill>
                  <a:srgbClr val="7030A0"/>
                </a:solidFill>
                <a:latin typeface="Calibri" panose="020F0502020204030204" pitchFamily="34" charset="0"/>
              </a:rPr>
              <a:t> bellows</a:t>
            </a:r>
            <a:endParaRPr lang="en-US" dirty="0">
              <a:solidFill>
                <a:srgbClr val="7030A0"/>
              </a:solidFill>
            </a:endParaRPr>
          </a:p>
        </p:txBody>
      </p:sp>
      <p:sp>
        <p:nvSpPr>
          <p:cNvPr id="15" name="Footer Placeholder 14"/>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16" name="Slide Number Placeholder 15"/>
          <p:cNvSpPr>
            <a:spLocks noGrp="1"/>
          </p:cNvSpPr>
          <p:nvPr>
            <p:ph type="sldNum" sz="quarter" idx="4"/>
          </p:nvPr>
        </p:nvSpPr>
        <p:spPr/>
        <p:txBody>
          <a:bodyPr/>
          <a:lstStyle/>
          <a:p>
            <a:fld id="{17918391-D411-FE40-AAD7-861AE5233E0E}" type="slidenum">
              <a:rPr lang="en-US" smtClean="0"/>
              <a:pPr/>
              <a:t>12</a:t>
            </a:fld>
            <a:endParaRPr lang="en-US" dirty="0"/>
          </a:p>
        </p:txBody>
      </p:sp>
    </p:spTree>
    <p:extLst>
      <p:ext uri="{BB962C8B-B14F-4D97-AF65-F5344CB8AC3E}">
        <p14:creationId xmlns:p14="http://schemas.microsoft.com/office/powerpoint/2010/main" val="383930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6992" y="152957"/>
            <a:ext cx="8827008" cy="523220"/>
          </a:xfrm>
          <a:prstGeom prst="rect">
            <a:avLst/>
          </a:prstGeom>
          <a:noFill/>
        </p:spPr>
        <p:txBody>
          <a:bodyPr wrap="square" rtlCol="0">
            <a:spAutoFit/>
          </a:bodyPr>
          <a:lstStyle/>
          <a:p>
            <a:r>
              <a:rPr lang="en-GB" sz="2800" dirty="0" smtClean="0">
                <a:solidFill>
                  <a:srgbClr val="0070C0"/>
                </a:solidFill>
                <a:latin typeface="Calibri" panose="020F0502020204030204" pitchFamily="34" charset="0"/>
              </a:rPr>
              <a:t>Cold Compressors cartridges; Maintenance during LS1</a:t>
            </a:r>
            <a:endParaRPr lang="fr-FR" sz="2800" dirty="0">
              <a:solidFill>
                <a:srgbClr val="0070C0"/>
              </a:solidFill>
              <a:latin typeface="Calibri" panose="020F0502020204030204" pitchFamily="34" charset="0"/>
            </a:endParaRPr>
          </a:p>
        </p:txBody>
      </p:sp>
      <p:sp>
        <p:nvSpPr>
          <p:cNvPr id="5" name="TextBox 4"/>
          <p:cNvSpPr txBox="1"/>
          <p:nvPr/>
        </p:nvSpPr>
        <p:spPr>
          <a:xfrm flipH="1">
            <a:off x="457782" y="1251894"/>
            <a:ext cx="7302481" cy="2523768"/>
          </a:xfrm>
          <a:prstGeom prst="rect">
            <a:avLst/>
          </a:prstGeom>
          <a:noFill/>
        </p:spPr>
        <p:txBody>
          <a:bodyPr wrap="square" rtlCol="0">
            <a:spAutoFit/>
          </a:bodyPr>
          <a:lstStyle/>
          <a:p>
            <a:r>
              <a:rPr lang="en-US" sz="2000" dirty="0" smtClean="0"/>
              <a:t>6 cartridges (on 28 + 7 spares) has been sent back to supplier for maintenance (including 1 damaged during tests done by CERN on a spare cartridge).</a:t>
            </a:r>
          </a:p>
          <a:p>
            <a:r>
              <a:rPr lang="en-US" sz="2000" dirty="0" smtClean="0"/>
              <a:t>Major maintenance items: </a:t>
            </a:r>
            <a:endParaRPr lang="fr-FR" sz="2000" dirty="0" smtClean="0"/>
          </a:p>
          <a:p>
            <a:pPr marL="285750" indent="-285750">
              <a:buFont typeface="Arial" panose="020B0604020202020204" pitchFamily="34" charset="0"/>
              <a:buChar char="•"/>
            </a:pPr>
            <a:r>
              <a:rPr lang="en-GB" sz="2000" dirty="0" smtClean="0"/>
              <a:t>Emergency </a:t>
            </a:r>
            <a:r>
              <a:rPr lang="en-GB" sz="2000" dirty="0"/>
              <a:t>Touch-Down Bearings (ETDB</a:t>
            </a:r>
            <a:r>
              <a:rPr lang="en-GB" sz="2000" dirty="0" smtClean="0"/>
              <a:t>)</a:t>
            </a:r>
          </a:p>
          <a:p>
            <a:pPr marL="285750" indent="-285750">
              <a:buFont typeface="Arial" panose="020B0604020202020204" pitchFamily="34" charset="0"/>
              <a:buChar char="•"/>
            </a:pPr>
            <a:r>
              <a:rPr lang="en-GB" sz="2000" dirty="0" smtClean="0"/>
              <a:t>Restore electrical insulation</a:t>
            </a:r>
          </a:p>
          <a:p>
            <a:pPr marL="285750" indent="-285750">
              <a:buFont typeface="Arial" panose="020B0604020202020204" pitchFamily="34" charset="0"/>
              <a:buChar char="•"/>
            </a:pPr>
            <a:r>
              <a:rPr lang="en-GB" sz="2000" dirty="0" smtClean="0"/>
              <a:t>Mechanical damage on shaft rotor</a:t>
            </a:r>
          </a:p>
          <a:p>
            <a:pPr marL="285750" indent="-285750">
              <a:buFont typeface="Arial" panose="020B0604020202020204" pitchFamily="34" charset="0"/>
              <a:buChar char="•"/>
            </a:pPr>
            <a:endParaRPr lang="en-US" dirty="0" smtClean="0"/>
          </a:p>
        </p:txBody>
      </p:sp>
      <p:sp>
        <p:nvSpPr>
          <p:cNvPr id="23" name="TextBox 22"/>
          <p:cNvSpPr txBox="1"/>
          <p:nvPr/>
        </p:nvSpPr>
        <p:spPr>
          <a:xfrm flipH="1">
            <a:off x="457781" y="4159463"/>
            <a:ext cx="7302481" cy="707886"/>
          </a:xfrm>
          <a:prstGeom prst="rect">
            <a:avLst/>
          </a:prstGeom>
          <a:noFill/>
        </p:spPr>
        <p:txBody>
          <a:bodyPr wrap="square" rtlCol="0">
            <a:spAutoFit/>
          </a:bodyPr>
          <a:lstStyle/>
          <a:p>
            <a:r>
              <a:rPr lang="en-US" sz="2000" dirty="0" smtClean="0"/>
              <a:t>MTBM is 100000 hours for one vendor and 90000 for the other one (Cold compressor cartridges only)</a:t>
            </a:r>
            <a:endParaRPr lang="fr-FR" sz="2000" dirty="0"/>
          </a:p>
        </p:txBody>
      </p:sp>
      <p:sp>
        <p:nvSpPr>
          <p:cNvPr id="2" name="Footer Placeholder 1"/>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3" name="Slide Number Placeholder 2"/>
          <p:cNvSpPr>
            <a:spLocks noGrp="1"/>
          </p:cNvSpPr>
          <p:nvPr>
            <p:ph type="sldNum" sz="quarter" idx="4"/>
          </p:nvPr>
        </p:nvSpPr>
        <p:spPr/>
        <p:txBody>
          <a:bodyPr/>
          <a:lstStyle/>
          <a:p>
            <a:fld id="{17918391-D411-FE40-AAD7-861AE5233E0E}" type="slidenum">
              <a:rPr lang="en-US" smtClean="0"/>
              <a:pPr/>
              <a:t>13</a:t>
            </a:fld>
            <a:endParaRPr lang="en-US" dirty="0"/>
          </a:p>
        </p:txBody>
      </p:sp>
      <p:grpSp>
        <p:nvGrpSpPr>
          <p:cNvPr id="7" name="Group 6"/>
          <p:cNvGrpSpPr/>
          <p:nvPr/>
        </p:nvGrpSpPr>
        <p:grpSpPr>
          <a:xfrm>
            <a:off x="837841" y="6274230"/>
            <a:ext cx="2545669" cy="541869"/>
            <a:chOff x="837841" y="6274230"/>
            <a:chExt cx="2545669" cy="541869"/>
          </a:xfrm>
        </p:grpSpPr>
        <p:pic>
          <p:nvPicPr>
            <p:cNvPr id="8" name="Picture 7"/>
            <p:cNvPicPr>
              <a:picLocks noChangeAspect="1"/>
            </p:cNvPicPr>
            <p:nvPr/>
          </p:nvPicPr>
          <p:blipFill>
            <a:blip r:embed="rId3"/>
            <a:stretch>
              <a:fillRect/>
            </a:stretch>
          </p:blipFill>
          <p:spPr>
            <a:xfrm>
              <a:off x="2606881" y="6285964"/>
              <a:ext cx="776629" cy="518400"/>
            </a:xfrm>
            <a:prstGeom prst="rect">
              <a:avLst/>
            </a:prstGeom>
          </p:spPr>
        </p:pic>
        <p:pic>
          <p:nvPicPr>
            <p:cNvPr id="9" name="Picture 8"/>
            <p:cNvPicPr>
              <a:picLocks noChangeAspect="1"/>
            </p:cNvPicPr>
            <p:nvPr/>
          </p:nvPicPr>
          <p:blipFill>
            <a:blip r:embed="rId4"/>
            <a:stretch>
              <a:fillRect/>
            </a:stretch>
          </p:blipFill>
          <p:spPr>
            <a:xfrm>
              <a:off x="1435527" y="6274916"/>
              <a:ext cx="1137888" cy="540497"/>
            </a:xfrm>
            <a:prstGeom prst="rect">
              <a:avLst/>
            </a:prstGeom>
          </p:spPr>
        </p:pic>
        <p:pic>
          <p:nvPicPr>
            <p:cNvPr id="10" name="Picture 9" descr="logo-LHCCryo"/>
            <p:cNvPicPr>
              <a:picLocks noChangeAspect="1" noChangeArrowheads="1"/>
            </p:cNvPicPr>
            <p:nvPr/>
          </p:nvPicPr>
          <p:blipFill>
            <a:blip r:embed="rId5"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
        <p:nvSpPr>
          <p:cNvPr id="6" name="TextBox 5"/>
          <p:cNvSpPr txBox="1"/>
          <p:nvPr/>
        </p:nvSpPr>
        <p:spPr>
          <a:xfrm>
            <a:off x="6630556" y="5704676"/>
            <a:ext cx="1996580" cy="276999"/>
          </a:xfrm>
          <a:prstGeom prst="rect">
            <a:avLst/>
          </a:prstGeom>
          <a:solidFill>
            <a:srgbClr val="FFFFCC"/>
          </a:solidFill>
        </p:spPr>
        <p:txBody>
          <a:bodyPr wrap="square" rtlCol="0">
            <a:spAutoFit/>
          </a:bodyPr>
          <a:lstStyle/>
          <a:p>
            <a:pPr algn="ctr"/>
            <a:r>
              <a:rPr lang="en-US" sz="1200" dirty="0" smtClean="0">
                <a:latin typeface="Calibri" panose="020F0502020204030204" pitchFamily="34" charset="0"/>
              </a:rPr>
              <a:t>Presented CEC 2015 Tucson</a:t>
            </a:r>
            <a:endParaRPr lang="en-US" sz="1200" dirty="0">
              <a:latin typeface="Calibri" panose="020F0502020204030204" pitchFamily="34" charset="0"/>
            </a:endParaRPr>
          </a:p>
        </p:txBody>
      </p:sp>
    </p:spTree>
    <p:extLst>
      <p:ext uri="{BB962C8B-B14F-4D97-AF65-F5344CB8AC3E}">
        <p14:creationId xmlns:p14="http://schemas.microsoft.com/office/powerpoint/2010/main" val="32214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809" y="848984"/>
            <a:ext cx="4128800" cy="400110"/>
          </a:xfrm>
          <a:prstGeom prst="rect">
            <a:avLst/>
          </a:prstGeom>
          <a:noFill/>
        </p:spPr>
        <p:txBody>
          <a:bodyPr wrap="square" rtlCol="0">
            <a:spAutoFit/>
          </a:bodyPr>
          <a:lstStyle/>
          <a:p>
            <a:r>
              <a:rPr lang="en-GB" sz="2000" b="1" dirty="0" smtClean="0">
                <a:solidFill>
                  <a:srgbClr val="0070C0"/>
                </a:solidFill>
                <a:latin typeface="Calibri" panose="020F0502020204030204" pitchFamily="34" charset="0"/>
              </a:rPr>
              <a:t>Consolidations</a:t>
            </a:r>
            <a:r>
              <a:rPr lang="en-GB" sz="2000" b="1" dirty="0" smtClean="0">
                <a:latin typeface="Calibri" panose="020F0502020204030204" pitchFamily="34" charset="0"/>
              </a:rPr>
              <a:t> </a:t>
            </a:r>
            <a:endParaRPr lang="fr-FR" sz="2000" b="1" dirty="0">
              <a:latin typeface="Calibri" panose="020F0502020204030204" pitchFamily="34" charset="0"/>
            </a:endParaRPr>
          </a:p>
        </p:txBody>
      </p:sp>
      <p:sp>
        <p:nvSpPr>
          <p:cNvPr id="10" name="TextBox 9"/>
          <p:cNvSpPr txBox="1"/>
          <p:nvPr/>
        </p:nvSpPr>
        <p:spPr>
          <a:xfrm flipH="1">
            <a:off x="283809" y="1822325"/>
            <a:ext cx="3651242" cy="400110"/>
          </a:xfrm>
          <a:prstGeom prst="rect">
            <a:avLst/>
          </a:prstGeom>
          <a:noFill/>
        </p:spPr>
        <p:txBody>
          <a:bodyPr wrap="square" rtlCol="0">
            <a:spAutoFit/>
          </a:bodyPr>
          <a:lstStyle/>
          <a:p>
            <a:r>
              <a:rPr lang="en-US" sz="2000" dirty="0" smtClean="0">
                <a:latin typeface="Calibri" panose="020F0502020204030204" pitchFamily="34" charset="0"/>
              </a:rPr>
              <a:t>Improve the utilities availability</a:t>
            </a:r>
            <a:endParaRPr lang="en-US" dirty="0" smtClean="0">
              <a:latin typeface="Calibri" panose="020F0502020204030204" pitchFamily="34" charset="0"/>
            </a:endParaRPr>
          </a:p>
        </p:txBody>
      </p:sp>
      <p:sp>
        <p:nvSpPr>
          <p:cNvPr id="11" name="TextBox 10"/>
          <p:cNvSpPr txBox="1"/>
          <p:nvPr/>
        </p:nvSpPr>
        <p:spPr>
          <a:xfrm flipH="1">
            <a:off x="283809" y="2590463"/>
            <a:ext cx="3651242" cy="707886"/>
          </a:xfrm>
          <a:prstGeom prst="rect">
            <a:avLst/>
          </a:prstGeom>
          <a:noFill/>
        </p:spPr>
        <p:txBody>
          <a:bodyPr wrap="square" rtlCol="0">
            <a:spAutoFit/>
          </a:bodyPr>
          <a:lstStyle/>
          <a:p>
            <a:r>
              <a:rPr lang="en-US" sz="2000" dirty="0" smtClean="0">
                <a:latin typeface="Calibri" panose="020F0502020204030204" pitchFamily="34" charset="0"/>
              </a:rPr>
              <a:t>Move electrical cabinet to a beam noise free area</a:t>
            </a:r>
            <a:endParaRPr lang="en-US" dirty="0" smtClean="0">
              <a:latin typeface="Calibri" panose="020F0502020204030204" pitchFamily="34" charset="0"/>
            </a:endParaRPr>
          </a:p>
        </p:txBody>
      </p:sp>
      <p:sp>
        <p:nvSpPr>
          <p:cNvPr id="12" name="TextBox 11"/>
          <p:cNvSpPr txBox="1"/>
          <p:nvPr/>
        </p:nvSpPr>
        <p:spPr>
          <a:xfrm flipH="1">
            <a:off x="283809" y="3623158"/>
            <a:ext cx="3651242" cy="1323439"/>
          </a:xfrm>
          <a:prstGeom prst="rect">
            <a:avLst/>
          </a:prstGeom>
          <a:noFill/>
        </p:spPr>
        <p:txBody>
          <a:bodyPr wrap="square" rtlCol="0">
            <a:spAutoFit/>
          </a:bodyPr>
          <a:lstStyle/>
          <a:p>
            <a:r>
              <a:rPr lang="en-US" sz="2000" dirty="0" smtClean="0">
                <a:latin typeface="Calibri" panose="020F0502020204030204" pitchFamily="34" charset="0"/>
              </a:rPr>
              <a:t>Improve the inspection of all components ( adding remote communication) to detect a potential failure asap.</a:t>
            </a:r>
            <a:endParaRPr lang="en-US" dirty="0" smtClean="0">
              <a:latin typeface="Calibri" panose="020F0502020204030204" pitchFamily="34" charset="0"/>
            </a:endParaRPr>
          </a:p>
        </p:txBody>
      </p:sp>
      <p:sp>
        <p:nvSpPr>
          <p:cNvPr id="24" name="TextBox 23"/>
          <p:cNvSpPr txBox="1"/>
          <p:nvPr/>
        </p:nvSpPr>
        <p:spPr>
          <a:xfrm>
            <a:off x="4882379" y="807774"/>
            <a:ext cx="4128800" cy="400110"/>
          </a:xfrm>
          <a:prstGeom prst="rect">
            <a:avLst/>
          </a:prstGeom>
          <a:noFill/>
        </p:spPr>
        <p:txBody>
          <a:bodyPr wrap="square" rtlCol="0">
            <a:spAutoFit/>
          </a:bodyPr>
          <a:lstStyle/>
          <a:p>
            <a:r>
              <a:rPr lang="en-GB" sz="2000" b="1" dirty="0" smtClean="0">
                <a:solidFill>
                  <a:srgbClr val="0070C0"/>
                </a:solidFill>
                <a:latin typeface="Calibri" panose="020F0502020204030204" pitchFamily="34" charset="0"/>
              </a:rPr>
              <a:t>Upgrades </a:t>
            </a:r>
            <a:endParaRPr lang="fr-FR" sz="2000" b="1" dirty="0">
              <a:solidFill>
                <a:srgbClr val="0070C0"/>
              </a:solidFill>
              <a:latin typeface="Calibri" panose="020F0502020204030204" pitchFamily="34" charset="0"/>
            </a:endParaRPr>
          </a:p>
        </p:txBody>
      </p:sp>
      <p:sp>
        <p:nvSpPr>
          <p:cNvPr id="26" name="TextBox 25"/>
          <p:cNvSpPr txBox="1"/>
          <p:nvPr/>
        </p:nvSpPr>
        <p:spPr>
          <a:xfrm flipH="1">
            <a:off x="4932713" y="1324649"/>
            <a:ext cx="3651242" cy="400110"/>
          </a:xfrm>
          <a:prstGeom prst="rect">
            <a:avLst/>
          </a:prstGeom>
          <a:noFill/>
        </p:spPr>
        <p:txBody>
          <a:bodyPr wrap="square" rtlCol="0">
            <a:spAutoFit/>
          </a:bodyPr>
          <a:lstStyle/>
          <a:p>
            <a:r>
              <a:rPr lang="en-US" sz="2000" dirty="0" smtClean="0">
                <a:latin typeface="Calibri" panose="020F0502020204030204" pitchFamily="34" charset="0"/>
              </a:rPr>
              <a:t>VFD electronic unit exchange</a:t>
            </a:r>
            <a:endParaRPr lang="en-US" dirty="0" smtClean="0">
              <a:latin typeface="Calibri" panose="020F0502020204030204" pitchFamily="34" charset="0"/>
            </a:endParaRPr>
          </a:p>
        </p:txBody>
      </p:sp>
      <p:sp>
        <p:nvSpPr>
          <p:cNvPr id="27" name="TextBox 26"/>
          <p:cNvSpPr txBox="1"/>
          <p:nvPr/>
        </p:nvSpPr>
        <p:spPr>
          <a:xfrm flipH="1">
            <a:off x="4932713" y="1959322"/>
            <a:ext cx="3651242" cy="400110"/>
          </a:xfrm>
          <a:prstGeom prst="rect">
            <a:avLst/>
          </a:prstGeom>
          <a:noFill/>
        </p:spPr>
        <p:txBody>
          <a:bodyPr wrap="square" rtlCol="0">
            <a:spAutoFit/>
          </a:bodyPr>
          <a:lstStyle/>
          <a:p>
            <a:r>
              <a:rPr lang="en-US" sz="2000" dirty="0" smtClean="0">
                <a:latin typeface="Calibri" panose="020F0502020204030204" pitchFamily="34" charset="0"/>
              </a:rPr>
              <a:t>AMB electronic unit exchange</a:t>
            </a:r>
            <a:endParaRPr lang="en-US" dirty="0" smtClean="0">
              <a:latin typeface="Calibri" panose="020F0502020204030204" pitchFamily="34" charset="0"/>
            </a:endParaRPr>
          </a:p>
        </p:txBody>
      </p:sp>
      <p:sp>
        <p:nvSpPr>
          <p:cNvPr id="22" name="TextBox 21"/>
          <p:cNvSpPr txBox="1"/>
          <p:nvPr/>
        </p:nvSpPr>
        <p:spPr>
          <a:xfrm rot="21129127">
            <a:off x="5077894" y="2563272"/>
            <a:ext cx="3030066" cy="646331"/>
          </a:xfrm>
          <a:prstGeom prst="rect">
            <a:avLst/>
          </a:prstGeom>
          <a:solidFill>
            <a:schemeClr val="bg2">
              <a:lumMod val="90000"/>
            </a:schemeClr>
          </a:solidFill>
        </p:spPr>
        <p:txBody>
          <a:bodyPr wrap="square" rtlCol="0">
            <a:spAutoFit/>
          </a:bodyPr>
          <a:lstStyle/>
          <a:p>
            <a:r>
              <a:rPr lang="en-US" dirty="0" smtClean="0">
                <a:latin typeface="Calibri" panose="020F0502020204030204" pitchFamily="34" charset="0"/>
              </a:rPr>
              <a:t>75 % done; Expected to be finished 2017</a:t>
            </a:r>
            <a:endParaRPr lang="fr-FR" dirty="0">
              <a:latin typeface="Calibri" panose="020F0502020204030204" pitchFamily="34" charset="0"/>
            </a:endParaRPr>
          </a:p>
        </p:txBody>
      </p:sp>
      <p:sp>
        <p:nvSpPr>
          <p:cNvPr id="6" name="Rectangle 5"/>
          <p:cNvSpPr/>
          <p:nvPr/>
        </p:nvSpPr>
        <p:spPr>
          <a:xfrm>
            <a:off x="283809" y="5271271"/>
            <a:ext cx="2796343" cy="400110"/>
          </a:xfrm>
          <a:prstGeom prst="rect">
            <a:avLst/>
          </a:prstGeom>
        </p:spPr>
        <p:txBody>
          <a:bodyPr wrap="none">
            <a:spAutoFit/>
          </a:bodyPr>
          <a:lstStyle/>
          <a:p>
            <a:r>
              <a:rPr lang="en-US" sz="2000" dirty="0">
                <a:latin typeface="Calibri" panose="020F0502020204030204" pitchFamily="34" charset="0"/>
              </a:rPr>
              <a:t>Improve </a:t>
            </a:r>
            <a:r>
              <a:rPr lang="en-US" sz="2000" dirty="0" smtClean="0">
                <a:latin typeface="Calibri" panose="020F0502020204030204" pitchFamily="34" charset="0"/>
              </a:rPr>
              <a:t>driving software</a:t>
            </a:r>
            <a:endParaRPr lang="en-US" sz="2000" dirty="0">
              <a:latin typeface="Calibri" panose="020F050202020403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48901" y="3592363"/>
            <a:ext cx="1542979" cy="2252750"/>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83921" y="3592362"/>
            <a:ext cx="1526391" cy="2508369"/>
          </a:xfrm>
          <a:prstGeom prst="rect">
            <a:avLst/>
          </a:prstGeom>
        </p:spPr>
      </p:pic>
      <p:sp>
        <p:nvSpPr>
          <p:cNvPr id="2" name="Footer Placeholder 1"/>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3" name="Slide Number Placeholder 2"/>
          <p:cNvSpPr>
            <a:spLocks noGrp="1"/>
          </p:cNvSpPr>
          <p:nvPr>
            <p:ph type="sldNum" sz="quarter" idx="4"/>
          </p:nvPr>
        </p:nvSpPr>
        <p:spPr/>
        <p:txBody>
          <a:bodyPr/>
          <a:lstStyle/>
          <a:p>
            <a:fld id="{17918391-D411-FE40-AAD7-861AE5233E0E}" type="slidenum">
              <a:rPr lang="en-US" smtClean="0"/>
              <a:pPr/>
              <a:t>14</a:t>
            </a:fld>
            <a:endParaRPr lang="en-US" dirty="0"/>
          </a:p>
        </p:txBody>
      </p:sp>
      <p:sp>
        <p:nvSpPr>
          <p:cNvPr id="16" name="TextBox 15"/>
          <p:cNvSpPr txBox="1"/>
          <p:nvPr/>
        </p:nvSpPr>
        <p:spPr>
          <a:xfrm>
            <a:off x="283809" y="167273"/>
            <a:ext cx="8827008" cy="461665"/>
          </a:xfrm>
          <a:prstGeom prst="rect">
            <a:avLst/>
          </a:prstGeom>
          <a:noFill/>
        </p:spPr>
        <p:txBody>
          <a:bodyPr wrap="square" rtlCol="0">
            <a:spAutoFit/>
          </a:bodyPr>
          <a:lstStyle/>
          <a:p>
            <a:r>
              <a:rPr lang="en-GB" sz="2400" dirty="0" smtClean="0">
                <a:solidFill>
                  <a:srgbClr val="0070C0"/>
                </a:solidFill>
                <a:latin typeface="Calibri" panose="020F0502020204030204" pitchFamily="34" charset="0"/>
              </a:rPr>
              <a:t>Cold Compressors cartridges; Consolidations &amp; upgrades</a:t>
            </a:r>
            <a:endParaRPr lang="fr-FR" sz="2400" dirty="0">
              <a:solidFill>
                <a:srgbClr val="0070C0"/>
              </a:solidFill>
              <a:latin typeface="Calibri" panose="020F0502020204030204" pitchFamily="34" charset="0"/>
            </a:endParaRPr>
          </a:p>
        </p:txBody>
      </p:sp>
      <p:grpSp>
        <p:nvGrpSpPr>
          <p:cNvPr id="17" name="Group 16"/>
          <p:cNvGrpSpPr/>
          <p:nvPr/>
        </p:nvGrpSpPr>
        <p:grpSpPr>
          <a:xfrm>
            <a:off x="837841" y="6274230"/>
            <a:ext cx="2545669" cy="541869"/>
            <a:chOff x="837841" y="6274230"/>
            <a:chExt cx="2545669" cy="541869"/>
          </a:xfrm>
        </p:grpSpPr>
        <p:pic>
          <p:nvPicPr>
            <p:cNvPr id="18" name="Picture 17"/>
            <p:cNvPicPr>
              <a:picLocks noChangeAspect="1"/>
            </p:cNvPicPr>
            <p:nvPr/>
          </p:nvPicPr>
          <p:blipFill>
            <a:blip r:embed="rId5"/>
            <a:stretch>
              <a:fillRect/>
            </a:stretch>
          </p:blipFill>
          <p:spPr>
            <a:xfrm>
              <a:off x="2606881" y="6285964"/>
              <a:ext cx="776629" cy="518400"/>
            </a:xfrm>
            <a:prstGeom prst="rect">
              <a:avLst/>
            </a:prstGeom>
          </p:spPr>
        </p:pic>
        <p:pic>
          <p:nvPicPr>
            <p:cNvPr id="19" name="Picture 18"/>
            <p:cNvPicPr>
              <a:picLocks noChangeAspect="1"/>
            </p:cNvPicPr>
            <p:nvPr/>
          </p:nvPicPr>
          <p:blipFill>
            <a:blip r:embed="rId6"/>
            <a:stretch>
              <a:fillRect/>
            </a:stretch>
          </p:blipFill>
          <p:spPr>
            <a:xfrm>
              <a:off x="1435527" y="6274916"/>
              <a:ext cx="1137888" cy="540497"/>
            </a:xfrm>
            <a:prstGeom prst="rect">
              <a:avLst/>
            </a:prstGeom>
          </p:spPr>
        </p:pic>
        <p:pic>
          <p:nvPicPr>
            <p:cNvPr id="20" name="Picture 19" descr="logo-LHCCryo"/>
            <p:cNvPicPr>
              <a:picLocks noChangeAspect="1" noChangeArrowheads="1"/>
            </p:cNvPicPr>
            <p:nvPr/>
          </p:nvPicPr>
          <p:blipFill>
            <a:blip r:embed="rId7"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373200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txBox="1">
            <a:spLocks noChangeArrowheads="1"/>
          </p:cNvSpPr>
          <p:nvPr/>
        </p:nvSpPr>
        <p:spPr>
          <a:xfrm>
            <a:off x="228018" y="29559"/>
            <a:ext cx="7624594" cy="560523"/>
          </a:xfrm>
          <a:prstGeom prst="rect">
            <a:avLst/>
          </a:prstGeom>
          <a:noFill/>
        </p:spPr>
        <p:txBody>
          <a:bodyPr vert="horz" lIns="91440" tIns="45720" rIns="91440" bIns="45720" rtlCol="0" anchor="ctr">
            <a:noAutofit/>
          </a:bodyPr>
          <a:lstStyle/>
          <a:p>
            <a:r>
              <a:rPr lang="en-GB" sz="2800" dirty="0" smtClean="0">
                <a:solidFill>
                  <a:srgbClr val="0070C0"/>
                </a:solidFill>
                <a:latin typeface="Calibri" panose="020F0502020204030204" pitchFamily="34" charset="0"/>
              </a:rPr>
              <a:t>DN250 cold butterfly valve maintenance</a:t>
            </a:r>
            <a:endParaRPr lang="fr-FR" sz="2800" dirty="0">
              <a:solidFill>
                <a:srgbClr val="0070C0"/>
              </a:solidFill>
              <a:latin typeface="Calibri" panose="020F0502020204030204" pitchFamily="34" charset="0"/>
            </a:endParaRPr>
          </a:p>
        </p:txBody>
      </p:sp>
      <p:sp>
        <p:nvSpPr>
          <p:cNvPr id="12" name="Rectangle 11"/>
          <p:cNvSpPr/>
          <p:nvPr/>
        </p:nvSpPr>
        <p:spPr>
          <a:xfrm>
            <a:off x="241018" y="2252476"/>
            <a:ext cx="4848038" cy="2062103"/>
          </a:xfrm>
          <a:prstGeom prst="rect">
            <a:avLst/>
          </a:prstGeom>
          <a:noFill/>
        </p:spPr>
        <p:txBody>
          <a:bodyPr wrap="square">
            <a:spAutoFit/>
          </a:bodyPr>
          <a:lstStyle/>
          <a:p>
            <a:r>
              <a:rPr lang="en-GB" sz="1600" dirty="0" smtClean="0">
                <a:latin typeface="Calibri" panose="020F0502020204030204" pitchFamily="34" charset="0"/>
              </a:rPr>
              <a:t>Maintenance scheme of the 8 * DN250 Cold butterfly Valve for low pressure  units </a:t>
            </a:r>
            <a:r>
              <a:rPr lang="en-GB" sz="1600" dirty="0">
                <a:latin typeface="Calibri" panose="020F0502020204030204" pitchFamily="34" charset="0"/>
              </a:rPr>
              <a:t>[</a:t>
            </a:r>
            <a:r>
              <a:rPr lang="en-GB" sz="1600" dirty="0" smtClean="0">
                <a:latin typeface="Calibri" panose="020F0502020204030204" pitchFamily="34" charset="0"/>
              </a:rPr>
              <a:t>vendor: MAPAG]</a:t>
            </a:r>
          </a:p>
          <a:p>
            <a:pPr marL="342900" indent="-342900">
              <a:buFont typeface="Arial" panose="020B0604020202020204" pitchFamily="34" charset="0"/>
              <a:buChar char="•"/>
            </a:pPr>
            <a:r>
              <a:rPr lang="en-US" sz="1600" dirty="0" smtClean="0">
                <a:latin typeface="Calibri" panose="020F0502020204030204" pitchFamily="34" charset="0"/>
              </a:rPr>
              <a:t>Warm leak test [CERN]</a:t>
            </a:r>
          </a:p>
          <a:p>
            <a:pPr marL="342900" indent="-342900">
              <a:buFont typeface="Arial" panose="020B0604020202020204" pitchFamily="34" charset="0"/>
              <a:buChar char="•"/>
            </a:pPr>
            <a:r>
              <a:rPr lang="en-US" sz="1600" dirty="0" smtClean="0">
                <a:latin typeface="Calibri" panose="020F0502020204030204" pitchFamily="34" charset="0"/>
              </a:rPr>
              <a:t>Sealing system exchanged [</a:t>
            </a:r>
            <a:r>
              <a:rPr lang="en-US" sz="1600" dirty="0" err="1" smtClean="0">
                <a:latin typeface="Calibri" panose="020F0502020204030204" pitchFamily="34" charset="0"/>
              </a:rPr>
              <a:t>Mapag</a:t>
            </a:r>
            <a:r>
              <a:rPr lang="en-US" sz="1600" dirty="0">
                <a:latin typeface="Calibri" panose="020F0502020204030204" pitchFamily="34" charset="0"/>
              </a:rPr>
              <a:t>]</a:t>
            </a:r>
          </a:p>
          <a:p>
            <a:pPr marL="342900" indent="-342900">
              <a:buFont typeface="Arial" panose="020B0604020202020204" pitchFamily="34" charset="0"/>
              <a:buChar char="•"/>
            </a:pPr>
            <a:r>
              <a:rPr lang="en-US" sz="1600" dirty="0" smtClean="0">
                <a:latin typeface="Calibri" panose="020F0502020204030204" pitchFamily="34" charset="0"/>
              </a:rPr>
              <a:t>Actuator maintenance (springs and membranes</a:t>
            </a:r>
            <a:r>
              <a:rPr lang="en-US" sz="1600" dirty="0">
                <a:latin typeface="Calibri" panose="020F0502020204030204" pitchFamily="34" charset="0"/>
              </a:rPr>
              <a:t>) [</a:t>
            </a:r>
            <a:r>
              <a:rPr lang="en-US" sz="1600" dirty="0" err="1">
                <a:latin typeface="Calibri" panose="020F0502020204030204" pitchFamily="34" charset="0"/>
              </a:rPr>
              <a:t>Mapag</a:t>
            </a:r>
            <a:r>
              <a:rPr lang="en-US" sz="1600" dirty="0" smtClean="0">
                <a:latin typeface="Calibri" panose="020F0502020204030204" pitchFamily="34" charset="0"/>
              </a:rPr>
              <a:t>]</a:t>
            </a:r>
          </a:p>
          <a:p>
            <a:pPr marL="342900" indent="-342900">
              <a:buFont typeface="Arial" panose="020B0604020202020204" pitchFamily="34" charset="0"/>
              <a:buChar char="•"/>
            </a:pPr>
            <a:r>
              <a:rPr lang="en-US" sz="1600" dirty="0" smtClean="0">
                <a:latin typeface="Calibri" panose="020F0502020204030204" pitchFamily="34" charset="0"/>
              </a:rPr>
              <a:t>Warm leak test for acceptance [CERN &amp; </a:t>
            </a:r>
            <a:r>
              <a:rPr lang="en-US" sz="1600" dirty="0" err="1" smtClean="0">
                <a:latin typeface="Calibri" panose="020F0502020204030204" pitchFamily="34" charset="0"/>
              </a:rPr>
              <a:t>Mapag</a:t>
            </a:r>
            <a:r>
              <a:rPr lang="en-US" sz="1600" dirty="0">
                <a:latin typeface="Calibri" panose="020F0502020204030204" pitchFamily="34" charset="0"/>
              </a:rPr>
              <a:t>]</a:t>
            </a:r>
            <a:endParaRPr lang="en-US" sz="1600" dirty="0" smtClean="0">
              <a:latin typeface="Calibri" panose="020F0502020204030204" pitchFamily="34" charset="0"/>
            </a:endParaRPr>
          </a:p>
          <a:p>
            <a:pPr marL="342900" indent="-342900">
              <a:buFont typeface="Arial" panose="020B0604020202020204" pitchFamily="34" charset="0"/>
              <a:buChar char="•"/>
            </a:pPr>
            <a:r>
              <a:rPr lang="en-US" sz="1600" dirty="0" smtClean="0">
                <a:latin typeface="Calibri" panose="020F0502020204030204" pitchFamily="34" charset="0"/>
              </a:rPr>
              <a:t>Cold acceptance tests </a:t>
            </a:r>
            <a:r>
              <a:rPr lang="en-US" sz="1600" dirty="0">
                <a:latin typeface="Calibri" panose="020F0502020204030204" pitchFamily="34" charset="0"/>
              </a:rPr>
              <a:t>[</a:t>
            </a:r>
            <a:r>
              <a:rPr lang="en-US" sz="1600" dirty="0" smtClean="0">
                <a:latin typeface="Calibri" panose="020F0502020204030204" pitchFamily="34" charset="0"/>
              </a:rPr>
              <a:t>CERN</a:t>
            </a:r>
            <a:r>
              <a:rPr lang="en-US" sz="1600" dirty="0">
                <a:latin typeface="Calibri" panose="020F0502020204030204" pitchFamily="34" charset="0"/>
              </a:rPr>
              <a:t>]</a:t>
            </a:r>
            <a:endParaRPr lang="en-GB" sz="1600" dirty="0" smtClean="0">
              <a:latin typeface="Calibri" panose="020F0502020204030204" pitchFamily="34" charset="0"/>
            </a:endParaRPr>
          </a:p>
        </p:txBody>
      </p:sp>
      <p:graphicFrame>
        <p:nvGraphicFramePr>
          <p:cNvPr id="3" name="Object 2"/>
          <p:cNvGraphicFramePr>
            <a:graphicFrameLocks noChangeAspect="1"/>
          </p:cNvGraphicFramePr>
          <p:nvPr>
            <p:extLst/>
          </p:nvPr>
        </p:nvGraphicFramePr>
        <p:xfrm>
          <a:off x="5652120" y="1628799"/>
          <a:ext cx="3024336" cy="4758635"/>
        </p:xfrm>
        <a:graphic>
          <a:graphicData uri="http://schemas.openxmlformats.org/presentationml/2006/ole">
            <mc:AlternateContent xmlns:mc="http://schemas.openxmlformats.org/markup-compatibility/2006">
              <mc:Choice xmlns:v="urn:schemas-microsoft-com:vml" Requires="v">
                <p:oleObj spid="_x0000_s3218" name="Acrobat Document" r:id="rId4" imgW="7077040" imgH="11134635" progId="Acrobat.Document.11">
                  <p:embed/>
                </p:oleObj>
              </mc:Choice>
              <mc:Fallback>
                <p:oleObj name="Acrobat Document" r:id="rId4" imgW="7077040" imgH="11134635" progId="Acrobat.Document.11">
                  <p:embed/>
                  <p:pic>
                    <p:nvPicPr>
                      <p:cNvPr id="0" name=""/>
                      <p:cNvPicPr/>
                      <p:nvPr/>
                    </p:nvPicPr>
                    <p:blipFill>
                      <a:blip r:embed="rId5"/>
                      <a:stretch>
                        <a:fillRect/>
                      </a:stretch>
                    </p:blipFill>
                    <p:spPr>
                      <a:xfrm>
                        <a:off x="5652120" y="1628799"/>
                        <a:ext cx="3024336" cy="4758635"/>
                      </a:xfrm>
                      <a:prstGeom prst="rect">
                        <a:avLst/>
                      </a:prstGeom>
                    </p:spPr>
                  </p:pic>
                </p:oleObj>
              </mc:Fallback>
            </mc:AlternateContent>
          </a:graphicData>
        </a:graphic>
      </p:graphicFrame>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5326" y="4287584"/>
            <a:ext cx="2522582" cy="1891937"/>
          </a:xfrm>
          <a:prstGeom prst="rect">
            <a:avLst/>
          </a:prstGeom>
        </p:spPr>
      </p:pic>
      <p:sp>
        <p:nvSpPr>
          <p:cNvPr id="2" name="Rounded Rectangle 1"/>
          <p:cNvSpPr/>
          <p:nvPr/>
        </p:nvSpPr>
        <p:spPr>
          <a:xfrm rot="19566837">
            <a:off x="6085197" y="2895692"/>
            <a:ext cx="874295" cy="24143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6"/>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8" name="Slide Number Placeholder 7"/>
          <p:cNvSpPr>
            <a:spLocks noGrp="1"/>
          </p:cNvSpPr>
          <p:nvPr>
            <p:ph type="sldNum" sz="quarter" idx="4"/>
          </p:nvPr>
        </p:nvSpPr>
        <p:spPr/>
        <p:txBody>
          <a:bodyPr/>
          <a:lstStyle/>
          <a:p>
            <a:fld id="{17918391-D411-FE40-AAD7-861AE5233E0E}" type="slidenum">
              <a:rPr lang="en-US" smtClean="0"/>
              <a:pPr/>
              <a:t>15</a:t>
            </a:fld>
            <a:endParaRPr lang="en-US" dirty="0"/>
          </a:p>
        </p:txBody>
      </p:sp>
      <p:sp>
        <p:nvSpPr>
          <p:cNvPr id="9" name="TextBox 8"/>
          <p:cNvSpPr txBox="1"/>
          <p:nvPr/>
        </p:nvSpPr>
        <p:spPr>
          <a:xfrm>
            <a:off x="228018" y="921678"/>
            <a:ext cx="7850247" cy="646331"/>
          </a:xfrm>
          <a:prstGeom prst="rect">
            <a:avLst/>
          </a:prstGeom>
          <a:noFill/>
        </p:spPr>
        <p:txBody>
          <a:bodyPr wrap="square" rtlCol="0">
            <a:spAutoFit/>
          </a:bodyPr>
          <a:lstStyle/>
          <a:p>
            <a:r>
              <a:rPr lang="en-US" dirty="0" smtClean="0">
                <a:latin typeface="Calibri" panose="020F0502020204030204" pitchFamily="34" charset="0"/>
              </a:rPr>
              <a:t>This valve is the </a:t>
            </a:r>
            <a:r>
              <a:rPr lang="en-US" b="1" dirty="0" smtClean="0">
                <a:latin typeface="Calibri" panose="020F0502020204030204" pitchFamily="34" charset="0"/>
              </a:rPr>
              <a:t>unique separation </a:t>
            </a:r>
            <a:r>
              <a:rPr lang="en-US" dirty="0" smtClean="0">
                <a:latin typeface="Calibri" panose="020F0502020204030204" pitchFamily="34" charset="0"/>
              </a:rPr>
              <a:t>between the 3.3 km cold pumping line and the 1.8 K pumping unit. We have to trust in during the 4 continuous years of the Run. </a:t>
            </a:r>
            <a:endParaRPr lang="en-US" dirty="0">
              <a:latin typeface="Calibri" panose="020F0502020204030204" pitchFamily="34" charset="0"/>
            </a:endParaRPr>
          </a:p>
        </p:txBody>
      </p:sp>
      <p:grpSp>
        <p:nvGrpSpPr>
          <p:cNvPr id="10" name="Group 9"/>
          <p:cNvGrpSpPr/>
          <p:nvPr/>
        </p:nvGrpSpPr>
        <p:grpSpPr>
          <a:xfrm>
            <a:off x="837841" y="6274230"/>
            <a:ext cx="2545669" cy="541869"/>
            <a:chOff x="837841" y="6274230"/>
            <a:chExt cx="2545669" cy="541869"/>
          </a:xfrm>
        </p:grpSpPr>
        <p:pic>
          <p:nvPicPr>
            <p:cNvPr id="11" name="Picture 10"/>
            <p:cNvPicPr>
              <a:picLocks noChangeAspect="1"/>
            </p:cNvPicPr>
            <p:nvPr/>
          </p:nvPicPr>
          <p:blipFill>
            <a:blip r:embed="rId7"/>
            <a:stretch>
              <a:fillRect/>
            </a:stretch>
          </p:blipFill>
          <p:spPr>
            <a:xfrm>
              <a:off x="2606881" y="6285964"/>
              <a:ext cx="776629" cy="518400"/>
            </a:xfrm>
            <a:prstGeom prst="rect">
              <a:avLst/>
            </a:prstGeom>
          </p:spPr>
        </p:pic>
        <p:pic>
          <p:nvPicPr>
            <p:cNvPr id="13" name="Picture 12"/>
            <p:cNvPicPr>
              <a:picLocks noChangeAspect="1"/>
            </p:cNvPicPr>
            <p:nvPr/>
          </p:nvPicPr>
          <p:blipFill>
            <a:blip r:embed="rId8"/>
            <a:stretch>
              <a:fillRect/>
            </a:stretch>
          </p:blipFill>
          <p:spPr>
            <a:xfrm>
              <a:off x="1435527" y="6274916"/>
              <a:ext cx="1137888" cy="540497"/>
            </a:xfrm>
            <a:prstGeom prst="rect">
              <a:avLst/>
            </a:prstGeom>
          </p:spPr>
        </p:pic>
        <p:pic>
          <p:nvPicPr>
            <p:cNvPr id="14" name="Picture 13" descr="logo-LHCCryo"/>
            <p:cNvPicPr>
              <a:picLocks noChangeAspect="1" noChangeArrowheads="1"/>
            </p:cNvPicPr>
            <p:nvPr/>
          </p:nvPicPr>
          <p:blipFill>
            <a:blip r:embed="rId9"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1931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3" name="Slide Number Placeholder 2"/>
          <p:cNvSpPr>
            <a:spLocks noGrp="1"/>
          </p:cNvSpPr>
          <p:nvPr>
            <p:ph type="sldNum" sz="quarter" idx="4"/>
          </p:nvPr>
        </p:nvSpPr>
        <p:spPr/>
        <p:txBody>
          <a:bodyPr/>
          <a:lstStyle/>
          <a:p>
            <a:fld id="{17918391-D411-FE40-AAD7-861AE5233E0E}" type="slidenum">
              <a:rPr lang="en-US" smtClean="0"/>
              <a:pPr/>
              <a:t>16</a:t>
            </a:fld>
            <a:endParaRPr lang="en-US" dirty="0"/>
          </a:p>
        </p:txBody>
      </p:sp>
      <p:sp>
        <p:nvSpPr>
          <p:cNvPr id="5" name="TextBox 4"/>
          <p:cNvSpPr txBox="1"/>
          <p:nvPr/>
        </p:nvSpPr>
        <p:spPr>
          <a:xfrm>
            <a:off x="441430" y="106837"/>
            <a:ext cx="6189126" cy="954107"/>
          </a:xfrm>
          <a:prstGeom prst="rect">
            <a:avLst/>
          </a:prstGeom>
          <a:noFill/>
        </p:spPr>
        <p:txBody>
          <a:bodyPr wrap="square" rtlCol="0">
            <a:spAutoFit/>
          </a:bodyPr>
          <a:lstStyle/>
          <a:p>
            <a:r>
              <a:rPr lang="en-US" sz="2800" dirty="0" smtClean="0">
                <a:latin typeface="Calibri" panose="020F0502020204030204" pitchFamily="34" charset="0"/>
              </a:rPr>
              <a:t>Scope of LHC_Run2; Cryogenic operation point of view</a:t>
            </a:r>
            <a:endParaRPr lang="en-US" sz="2800" dirty="0">
              <a:latin typeface="Calibri" panose="020F0502020204030204" pitchFamily="34" charset="0"/>
            </a:endParaRPr>
          </a:p>
        </p:txBody>
      </p:sp>
      <p:sp>
        <p:nvSpPr>
          <p:cNvPr id="6" name="TextBox 5"/>
          <p:cNvSpPr txBox="1"/>
          <p:nvPr/>
        </p:nvSpPr>
        <p:spPr>
          <a:xfrm>
            <a:off x="199771" y="1451899"/>
            <a:ext cx="8391235"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Deliver Cryo availability higher than 95 % during physics run  (~ 5500 hours/year)</a:t>
            </a:r>
          </a:p>
          <a:p>
            <a:pPr marL="285750" indent="-285750">
              <a:buFont typeface="Arial" panose="020B0604020202020204" pitchFamily="34" charset="0"/>
              <a:buChar char="•"/>
            </a:pPr>
            <a:r>
              <a:rPr lang="en-US" dirty="0" smtClean="0"/>
              <a:t>Adapt the configuration of </a:t>
            </a:r>
            <a:r>
              <a:rPr lang="en-US" dirty="0" err="1" smtClean="0"/>
              <a:t>Cryoplants</a:t>
            </a:r>
            <a:r>
              <a:rPr lang="en-US" dirty="0" smtClean="0"/>
              <a:t> to fit with the requested power namely:</a:t>
            </a:r>
          </a:p>
          <a:p>
            <a:pPr marL="742950" lvl="1" indent="-285750">
              <a:buFont typeface="Arial" panose="020B0604020202020204" pitchFamily="34" charset="0"/>
              <a:buChar char="•"/>
            </a:pPr>
            <a:r>
              <a:rPr lang="en-US" dirty="0" smtClean="0"/>
              <a:t>Less power needed at the 1.8 K level thanks to lower thermal losses than expected</a:t>
            </a:r>
          </a:p>
          <a:p>
            <a:pPr marL="742950" lvl="1" indent="-285750">
              <a:buFont typeface="Arial" panose="020B0604020202020204" pitchFamily="34" charset="0"/>
              <a:buChar char="•"/>
            </a:pPr>
            <a:r>
              <a:rPr lang="en-US" dirty="0" smtClean="0"/>
              <a:t>More power used </a:t>
            </a:r>
            <a:r>
              <a:rPr lang="en-US" dirty="0"/>
              <a:t>than specified </a:t>
            </a:r>
            <a:r>
              <a:rPr lang="en-US" dirty="0" smtClean="0"/>
              <a:t>at the non isothermal refrigeration level 4.6-20 K. This request is link to high thermal losses on the Beam Screen circuits  (Electron cloud effect)</a:t>
            </a:r>
          </a:p>
          <a:p>
            <a:pPr marL="285750" indent="-285750">
              <a:buFont typeface="Arial" panose="020B0604020202020204" pitchFamily="34" charset="0"/>
              <a:buChar char="•"/>
            </a:pPr>
            <a:r>
              <a:rPr lang="en-US" dirty="0" smtClean="0"/>
              <a:t>Deliver adapted configuration for non standard tests campaign foreseen by the Beam operation </a:t>
            </a:r>
            <a:r>
              <a:rPr lang="en-US" dirty="0"/>
              <a:t>team (Copper Stabilizer Continuity </a:t>
            </a:r>
            <a:r>
              <a:rPr lang="en-US" dirty="0" smtClean="0"/>
              <a:t>Measurement @ 20K; Training quench of </a:t>
            </a:r>
            <a:r>
              <a:rPr lang="en-US" dirty="0" err="1" smtClean="0"/>
              <a:t>Cryomagnets</a:t>
            </a:r>
            <a:r>
              <a:rPr lang="en-US" dirty="0" smtClean="0"/>
              <a:t> &amp; other Machine developments)</a:t>
            </a:r>
          </a:p>
          <a:p>
            <a:pPr marL="285750" indent="-285750">
              <a:buFont typeface="Arial" panose="020B0604020202020204" pitchFamily="34" charset="0"/>
              <a:buChar char="•"/>
            </a:pPr>
            <a:r>
              <a:rPr lang="en-US" dirty="0" smtClean="0"/>
              <a:t>Optimize the power and helium consumption.</a:t>
            </a:r>
            <a:endParaRPr lang="en-US" dirty="0"/>
          </a:p>
        </p:txBody>
      </p:sp>
      <p:sp>
        <p:nvSpPr>
          <p:cNvPr id="7" name="Rectangle 6"/>
          <p:cNvSpPr/>
          <p:nvPr/>
        </p:nvSpPr>
        <p:spPr>
          <a:xfrm rot="21199036">
            <a:off x="4049746" y="4784966"/>
            <a:ext cx="4572000" cy="1384995"/>
          </a:xfrm>
          <a:prstGeom prst="rect">
            <a:avLst/>
          </a:prstGeom>
          <a:solidFill>
            <a:schemeClr val="bg1">
              <a:lumMod val="95000"/>
            </a:schemeClr>
          </a:solidFill>
        </p:spPr>
        <p:txBody>
          <a:bodyPr>
            <a:spAutoFit/>
          </a:bodyPr>
          <a:lstStyle/>
          <a:p>
            <a:r>
              <a:rPr lang="en-GB" sz="1200" b="1" i="1" dirty="0" smtClean="0">
                <a:latin typeface="Calibri" panose="020F0502020204030204" pitchFamily="34" charset="0"/>
              </a:rPr>
              <a:t>Electron cloud effect:</a:t>
            </a:r>
          </a:p>
          <a:p>
            <a:r>
              <a:rPr lang="en-GB" sz="1200" i="1" dirty="0" smtClean="0">
                <a:latin typeface="Calibri" panose="020F0502020204030204" pitchFamily="34" charset="0"/>
              </a:rPr>
              <a:t>Synchrotron </a:t>
            </a:r>
            <a:r>
              <a:rPr lang="en-GB" sz="1200" i="1" dirty="0">
                <a:latin typeface="Calibri" panose="020F0502020204030204" pitchFamily="34" charset="0"/>
              </a:rPr>
              <a:t>radiation from proton bunches in the LHC creates photoelectrons at the beam screen wall. These photoelectrons are pulled toward the positively charged proton bunch. When they hit the opposite wall, they generate secondary electrons which can in turn be accelerated by the next </a:t>
            </a:r>
            <a:r>
              <a:rPr lang="en-GB" sz="1200" i="1" dirty="0" smtClean="0">
                <a:latin typeface="Calibri" panose="020F0502020204030204" pitchFamily="34" charset="0"/>
              </a:rPr>
              <a:t>bunch and then create additional thermal losses.</a:t>
            </a:r>
            <a:endParaRPr lang="en-US" sz="1200" i="1" dirty="0">
              <a:latin typeface="Calibri" panose="020F0502020204030204" pitchFamily="34" charset="0"/>
            </a:endParaRPr>
          </a:p>
        </p:txBody>
      </p:sp>
      <p:pic>
        <p:nvPicPr>
          <p:cNvPr id="8" name="Picture 7"/>
          <p:cNvPicPr>
            <a:picLocks noChangeAspect="1"/>
          </p:cNvPicPr>
          <p:nvPr/>
        </p:nvPicPr>
        <p:blipFill>
          <a:blip r:embed="rId3"/>
          <a:stretch>
            <a:fillRect/>
          </a:stretch>
        </p:blipFill>
        <p:spPr>
          <a:xfrm>
            <a:off x="6891205" y="106837"/>
            <a:ext cx="1982276" cy="1296000"/>
          </a:xfrm>
          <a:prstGeom prst="rect">
            <a:avLst/>
          </a:prstGeom>
        </p:spPr>
      </p:pic>
      <p:sp>
        <p:nvSpPr>
          <p:cNvPr id="9" name="Oval 8"/>
          <p:cNvSpPr/>
          <p:nvPr/>
        </p:nvSpPr>
        <p:spPr>
          <a:xfrm>
            <a:off x="8235854" y="212436"/>
            <a:ext cx="637627" cy="109678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0" name="Group 9"/>
          <p:cNvGrpSpPr/>
          <p:nvPr/>
        </p:nvGrpSpPr>
        <p:grpSpPr>
          <a:xfrm>
            <a:off x="837841" y="6274230"/>
            <a:ext cx="2545669" cy="541869"/>
            <a:chOff x="837841" y="6274230"/>
            <a:chExt cx="2545669" cy="541869"/>
          </a:xfrm>
        </p:grpSpPr>
        <p:pic>
          <p:nvPicPr>
            <p:cNvPr id="11" name="Picture 10"/>
            <p:cNvPicPr>
              <a:picLocks noChangeAspect="1"/>
            </p:cNvPicPr>
            <p:nvPr/>
          </p:nvPicPr>
          <p:blipFill>
            <a:blip r:embed="rId4"/>
            <a:stretch>
              <a:fillRect/>
            </a:stretch>
          </p:blipFill>
          <p:spPr>
            <a:xfrm>
              <a:off x="2606881" y="6285964"/>
              <a:ext cx="776629" cy="518400"/>
            </a:xfrm>
            <a:prstGeom prst="rect">
              <a:avLst/>
            </a:prstGeom>
          </p:spPr>
        </p:pic>
        <p:pic>
          <p:nvPicPr>
            <p:cNvPr id="12" name="Picture 11"/>
            <p:cNvPicPr>
              <a:picLocks noChangeAspect="1"/>
            </p:cNvPicPr>
            <p:nvPr/>
          </p:nvPicPr>
          <p:blipFill>
            <a:blip r:embed="rId5"/>
            <a:stretch>
              <a:fillRect/>
            </a:stretch>
          </p:blipFill>
          <p:spPr>
            <a:xfrm>
              <a:off x="1435527" y="6274916"/>
              <a:ext cx="1137888" cy="540497"/>
            </a:xfrm>
            <a:prstGeom prst="rect">
              <a:avLst/>
            </a:prstGeom>
          </p:spPr>
        </p:pic>
        <p:pic>
          <p:nvPicPr>
            <p:cNvPr id="13" name="Picture 12" descr="logo-LHCCryo"/>
            <p:cNvPicPr>
              <a:picLocks noChangeAspect="1" noChangeArrowheads="1"/>
            </p:cNvPicPr>
            <p:nvPr/>
          </p:nvPicPr>
          <p:blipFill>
            <a:blip r:embed="rId6"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112078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6184" y="113388"/>
            <a:ext cx="8161337" cy="487363"/>
          </a:xfrm>
        </p:spPr>
        <p:txBody>
          <a:bodyPr>
            <a:noAutofit/>
          </a:bodyPr>
          <a:lstStyle/>
          <a:p>
            <a:pPr algn="l"/>
            <a:r>
              <a:rPr lang="en-US" sz="2800" dirty="0" smtClean="0">
                <a:solidFill>
                  <a:srgbClr val="0070C0"/>
                </a:solidFill>
                <a:latin typeface="Calibri" panose="020F0502020204030204" pitchFamily="34" charset="0"/>
              </a:rPr>
              <a:t>Cooling down of LHC: Nitrogen phase</a:t>
            </a:r>
            <a:endParaRPr lang="en-GB" sz="2800" dirty="0">
              <a:solidFill>
                <a:srgbClr val="0070C0"/>
              </a:solidFill>
              <a:latin typeface="Calibri" panose="020F0502020204030204" pitchFamily="34" charset="0"/>
            </a:endParaRPr>
          </a:p>
        </p:txBody>
      </p:sp>
      <p:pic>
        <p:nvPicPr>
          <p:cNvPr id="9" name="Content Placeholder 8"/>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348038" y="2070100"/>
            <a:ext cx="5795962" cy="3232150"/>
          </a:xfrm>
        </p:spPr>
      </p:pic>
      <p:sp>
        <p:nvSpPr>
          <p:cNvPr id="5" name="TextBox 4"/>
          <p:cNvSpPr txBox="1"/>
          <p:nvPr/>
        </p:nvSpPr>
        <p:spPr>
          <a:xfrm rot="21078468">
            <a:off x="922258" y="1403994"/>
            <a:ext cx="4326674" cy="503590"/>
          </a:xfrm>
          <a:prstGeom prst="rect">
            <a:avLst/>
          </a:prstGeom>
          <a:solidFill>
            <a:schemeClr val="bg1">
              <a:lumMod val="95000"/>
            </a:schemeClr>
          </a:solidFill>
        </p:spPr>
        <p:txBody>
          <a:bodyPr wrap="square" lIns="36000" tIns="36000" rIns="36000" bIns="36000" rtlCol="0">
            <a:spAutoFit/>
          </a:bodyPr>
          <a:lstStyle/>
          <a:p>
            <a:r>
              <a:rPr lang="en-US" sz="1400" dirty="0">
                <a:latin typeface="Calibri" panose="020F0502020204030204" pitchFamily="34" charset="0"/>
              </a:rPr>
              <a:t>LHC cooling down use 8660 Tons of LN2, in average 54 trucks per sector </a:t>
            </a:r>
            <a:endParaRPr lang="en-GB" sz="1400" dirty="0">
              <a:latin typeface="Calibri" panose="020F0502020204030204" pitchFamily="34" charset="0"/>
            </a:endParaRPr>
          </a:p>
        </p:txBody>
      </p:sp>
      <p:pic>
        <p:nvPicPr>
          <p:cNvPr id="6" name="Picture 5"/>
          <p:cNvPicPr>
            <a:picLocks noChangeAspect="1"/>
          </p:cNvPicPr>
          <p:nvPr/>
        </p:nvPicPr>
        <p:blipFill rotWithShape="1">
          <a:blip r:embed="rId4"/>
          <a:srcRect l="43784"/>
          <a:stretch/>
        </p:blipFill>
        <p:spPr>
          <a:xfrm>
            <a:off x="1056278" y="2390463"/>
            <a:ext cx="1766871" cy="1890095"/>
          </a:xfrm>
          <a:prstGeom prst="rect">
            <a:avLst/>
          </a:prstGeom>
        </p:spPr>
      </p:pic>
      <p:sp>
        <p:nvSpPr>
          <p:cNvPr id="7" name="Footer Placeholder 6"/>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8" name="Slide Number Placeholder 7"/>
          <p:cNvSpPr>
            <a:spLocks noGrp="1"/>
          </p:cNvSpPr>
          <p:nvPr>
            <p:ph type="sldNum" sz="quarter" idx="4"/>
          </p:nvPr>
        </p:nvSpPr>
        <p:spPr/>
        <p:txBody>
          <a:bodyPr/>
          <a:lstStyle/>
          <a:p>
            <a:fld id="{17918391-D411-FE40-AAD7-861AE5233E0E}" type="slidenum">
              <a:rPr lang="en-US" smtClean="0"/>
              <a:pPr/>
              <a:t>17</a:t>
            </a:fld>
            <a:endParaRPr lang="en-US" dirty="0"/>
          </a:p>
        </p:txBody>
      </p:sp>
      <p:pic>
        <p:nvPicPr>
          <p:cNvPr id="10" name="Picture 9"/>
          <p:cNvPicPr>
            <a:picLocks noChangeAspect="1"/>
          </p:cNvPicPr>
          <p:nvPr/>
        </p:nvPicPr>
        <p:blipFill>
          <a:blip r:embed="rId5"/>
          <a:stretch>
            <a:fillRect/>
          </a:stretch>
        </p:blipFill>
        <p:spPr>
          <a:xfrm>
            <a:off x="6934582" y="208367"/>
            <a:ext cx="1982276" cy="1296000"/>
          </a:xfrm>
          <a:prstGeom prst="rect">
            <a:avLst/>
          </a:prstGeom>
        </p:spPr>
      </p:pic>
      <p:sp>
        <p:nvSpPr>
          <p:cNvPr id="11" name="Oval 10"/>
          <p:cNvSpPr/>
          <p:nvPr/>
        </p:nvSpPr>
        <p:spPr>
          <a:xfrm>
            <a:off x="8339934" y="357069"/>
            <a:ext cx="192307" cy="94159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60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D358C0BA-1F1B-4144-A21D-96B475FD37B6}" type="slidenum">
              <a:rPr lang="en-GB" altLang="fr-FR" smtClean="0"/>
              <a:pPr/>
              <a:t>18</a:t>
            </a:fld>
            <a:endParaRPr lang="en-GB" altLang="fr-FR"/>
          </a:p>
        </p:txBody>
      </p:sp>
      <p:sp>
        <p:nvSpPr>
          <p:cNvPr id="4" name="Title 3"/>
          <p:cNvSpPr>
            <a:spLocks noGrp="1"/>
          </p:cNvSpPr>
          <p:nvPr>
            <p:ph type="title" idx="4294967295"/>
          </p:nvPr>
        </p:nvSpPr>
        <p:spPr>
          <a:xfrm>
            <a:off x="327629" y="181073"/>
            <a:ext cx="8328025" cy="461962"/>
          </a:xfrm>
        </p:spPr>
        <p:txBody>
          <a:bodyPr>
            <a:noAutofit/>
          </a:bodyPr>
          <a:lstStyle/>
          <a:p>
            <a:pPr algn="l"/>
            <a:r>
              <a:rPr lang="fr-FR" sz="2800" dirty="0">
                <a:solidFill>
                  <a:srgbClr val="0C377B"/>
                </a:solidFill>
                <a:latin typeface="Calibri" panose="020F0502020204030204" pitchFamily="34" charset="0"/>
              </a:rPr>
              <a:t>Training for </a:t>
            </a:r>
            <a:r>
              <a:rPr lang="fr-FR" sz="2800" dirty="0" err="1">
                <a:solidFill>
                  <a:srgbClr val="0C377B"/>
                </a:solidFill>
                <a:latin typeface="Calibri" panose="020F0502020204030204" pitchFamily="34" charset="0"/>
              </a:rPr>
              <a:t>sectors</a:t>
            </a:r>
            <a:r>
              <a:rPr lang="fr-FR" sz="2800" dirty="0">
                <a:solidFill>
                  <a:srgbClr val="0C377B"/>
                </a:solidFill>
                <a:latin typeface="Calibri" panose="020F0502020204030204" pitchFamily="34" charset="0"/>
              </a:rPr>
              <a:t> </a:t>
            </a:r>
            <a:r>
              <a:rPr lang="fr-FR" sz="2800" dirty="0" err="1">
                <a:solidFill>
                  <a:srgbClr val="0C377B"/>
                </a:solidFill>
                <a:latin typeface="Calibri" panose="020F0502020204030204" pitchFamily="34" charset="0"/>
              </a:rPr>
              <a:t>towards</a:t>
            </a:r>
            <a:r>
              <a:rPr lang="fr-FR" sz="2800" dirty="0">
                <a:solidFill>
                  <a:srgbClr val="0C377B"/>
                </a:solidFill>
                <a:latin typeface="Calibri" panose="020F0502020204030204" pitchFamily="34" charset="0"/>
              </a:rPr>
              <a:t> 6.5 </a:t>
            </a:r>
            <a:r>
              <a:rPr lang="fr-FR" sz="2800" dirty="0" err="1">
                <a:solidFill>
                  <a:srgbClr val="0C377B"/>
                </a:solidFill>
                <a:latin typeface="Calibri" panose="020F0502020204030204" pitchFamily="34" charset="0"/>
              </a:rPr>
              <a:t>TeV</a:t>
            </a:r>
            <a:endParaRPr lang="fr-FR" sz="2800" dirty="0">
              <a:solidFill>
                <a:srgbClr val="0C377B"/>
              </a:solidFill>
              <a:latin typeface="Calibri" panose="020F0502020204030204" pitchFamily="34" charset="0"/>
            </a:endParaRPr>
          </a:p>
        </p:txBody>
      </p:sp>
      <p:pic>
        <p:nvPicPr>
          <p:cNvPr id="9" name="Picture 8"/>
          <p:cNvPicPr>
            <a:picLocks noChangeAspect="1"/>
          </p:cNvPicPr>
          <p:nvPr/>
        </p:nvPicPr>
        <p:blipFill>
          <a:blip r:embed="rId3"/>
          <a:stretch>
            <a:fillRect/>
          </a:stretch>
        </p:blipFill>
        <p:spPr>
          <a:xfrm>
            <a:off x="327629" y="1867729"/>
            <a:ext cx="4216236" cy="2649852"/>
          </a:xfrm>
          <a:prstGeom prst="rect">
            <a:avLst/>
          </a:prstGeom>
        </p:spPr>
      </p:pic>
      <p:sp>
        <p:nvSpPr>
          <p:cNvPr id="10" name="TextBox 9"/>
          <p:cNvSpPr txBox="1"/>
          <p:nvPr/>
        </p:nvSpPr>
        <p:spPr>
          <a:xfrm>
            <a:off x="1846337" y="2932853"/>
            <a:ext cx="1814151" cy="300082"/>
          </a:xfrm>
          <a:prstGeom prst="rect">
            <a:avLst/>
          </a:prstGeom>
          <a:solidFill>
            <a:schemeClr val="bg1"/>
          </a:solidFill>
          <a:ln>
            <a:solidFill>
              <a:schemeClr val="accent1"/>
            </a:solidFill>
          </a:ln>
        </p:spPr>
        <p:txBody>
          <a:bodyPr wrap="none" rtlCol="0">
            <a:spAutoFit/>
          </a:bodyPr>
          <a:lstStyle/>
          <a:p>
            <a:r>
              <a:rPr lang="fr-FR" sz="1350" dirty="0">
                <a:solidFill>
                  <a:schemeClr val="tx2"/>
                </a:solidFill>
              </a:rPr>
              <a:t>142 </a:t>
            </a:r>
            <a:r>
              <a:rPr lang="fr-FR" sz="1350" dirty="0" err="1">
                <a:solidFill>
                  <a:schemeClr val="tx2"/>
                </a:solidFill>
              </a:rPr>
              <a:t>Primary</a:t>
            </a:r>
            <a:r>
              <a:rPr lang="fr-FR" sz="1350" dirty="0">
                <a:solidFill>
                  <a:schemeClr val="tx2"/>
                </a:solidFill>
              </a:rPr>
              <a:t> </a:t>
            </a:r>
            <a:r>
              <a:rPr lang="fr-FR" sz="1350" dirty="0" err="1">
                <a:solidFill>
                  <a:schemeClr val="tx2"/>
                </a:solidFill>
              </a:rPr>
              <a:t>quenches</a:t>
            </a:r>
            <a:r>
              <a:rPr lang="fr-FR" sz="1350" dirty="0">
                <a:solidFill>
                  <a:schemeClr val="tx2"/>
                </a:solidFill>
              </a:rPr>
              <a:t>!</a:t>
            </a:r>
          </a:p>
        </p:txBody>
      </p:sp>
      <p:sp>
        <p:nvSpPr>
          <p:cNvPr id="3" name="TextBox 2"/>
          <p:cNvSpPr txBox="1"/>
          <p:nvPr/>
        </p:nvSpPr>
        <p:spPr>
          <a:xfrm>
            <a:off x="3003751" y="1852086"/>
            <a:ext cx="784830" cy="300082"/>
          </a:xfrm>
          <a:prstGeom prst="rect">
            <a:avLst/>
          </a:prstGeom>
          <a:noFill/>
        </p:spPr>
        <p:txBody>
          <a:bodyPr wrap="none" rtlCol="0">
            <a:spAutoFit/>
          </a:bodyPr>
          <a:lstStyle/>
          <a:p>
            <a:r>
              <a:rPr lang="en-GB" sz="1350" dirty="0">
                <a:solidFill>
                  <a:srgbClr val="FF0000"/>
                </a:solidFill>
              </a:rPr>
              <a:t>6.55 </a:t>
            </a:r>
            <a:r>
              <a:rPr lang="en-GB" sz="1350" dirty="0" err="1">
                <a:solidFill>
                  <a:srgbClr val="FF0000"/>
                </a:solidFill>
              </a:rPr>
              <a:t>TeV</a:t>
            </a:r>
            <a:endParaRPr lang="en-GB" sz="1350" dirty="0">
              <a:solidFill>
                <a:srgbClr val="FF0000"/>
              </a:solidFill>
            </a:endParaRPr>
          </a:p>
        </p:txBody>
      </p:sp>
      <p:sp>
        <p:nvSpPr>
          <p:cNvPr id="11" name="TextBox 10"/>
          <p:cNvSpPr txBox="1"/>
          <p:nvPr/>
        </p:nvSpPr>
        <p:spPr>
          <a:xfrm>
            <a:off x="1481599" y="4505551"/>
            <a:ext cx="1649747" cy="307777"/>
          </a:xfrm>
          <a:prstGeom prst="rect">
            <a:avLst/>
          </a:prstGeom>
          <a:noFill/>
        </p:spPr>
        <p:txBody>
          <a:bodyPr wrap="none" rtlCol="0">
            <a:spAutoFit/>
          </a:bodyPr>
          <a:lstStyle/>
          <a:p>
            <a:r>
              <a:rPr lang="en-GB" sz="1400" dirty="0" err="1">
                <a:solidFill>
                  <a:schemeClr val="tx2"/>
                </a:solidFill>
                <a:latin typeface="Calibri" panose="020F0502020204030204" pitchFamily="34" charset="0"/>
              </a:rPr>
              <a:t>Cryodipoles</a:t>
            </a:r>
            <a:r>
              <a:rPr lang="en-GB" sz="1400" dirty="0">
                <a:solidFill>
                  <a:schemeClr val="tx2"/>
                </a:solidFill>
                <a:latin typeface="Calibri" panose="020F0502020204030204" pitchFamily="34" charset="0"/>
              </a:rPr>
              <a:t> training</a:t>
            </a:r>
          </a:p>
        </p:txBody>
      </p:sp>
      <p:pic>
        <p:nvPicPr>
          <p:cNvPr id="12" name="Picture 11"/>
          <p:cNvPicPr>
            <a:picLocks noChangeAspect="1"/>
          </p:cNvPicPr>
          <p:nvPr/>
        </p:nvPicPr>
        <p:blipFill>
          <a:blip r:embed="rId4"/>
          <a:stretch>
            <a:fillRect/>
          </a:stretch>
        </p:blipFill>
        <p:spPr>
          <a:xfrm>
            <a:off x="4916659" y="1899521"/>
            <a:ext cx="4034257" cy="2519959"/>
          </a:xfrm>
          <a:prstGeom prst="rect">
            <a:avLst/>
          </a:prstGeom>
        </p:spPr>
      </p:pic>
      <p:sp>
        <p:nvSpPr>
          <p:cNvPr id="13" name="TextBox 12"/>
          <p:cNvSpPr txBox="1"/>
          <p:nvPr/>
        </p:nvSpPr>
        <p:spPr>
          <a:xfrm>
            <a:off x="5803075" y="4505550"/>
            <a:ext cx="2925929" cy="307777"/>
          </a:xfrm>
          <a:prstGeom prst="rect">
            <a:avLst/>
          </a:prstGeom>
          <a:noFill/>
        </p:spPr>
        <p:txBody>
          <a:bodyPr wrap="none" rtlCol="0">
            <a:spAutoFit/>
          </a:bodyPr>
          <a:lstStyle/>
          <a:p>
            <a:r>
              <a:rPr lang="en-GB" sz="1400" dirty="0">
                <a:solidFill>
                  <a:schemeClr val="tx2"/>
                </a:solidFill>
                <a:latin typeface="Calibri" panose="020F0502020204030204" pitchFamily="34" charset="0"/>
              </a:rPr>
              <a:t>Cryogenic recovery time after quench</a:t>
            </a:r>
          </a:p>
        </p:txBody>
      </p:sp>
      <p:sp>
        <p:nvSpPr>
          <p:cNvPr id="2" name="TextBox 1"/>
          <p:cNvSpPr txBox="1"/>
          <p:nvPr/>
        </p:nvSpPr>
        <p:spPr>
          <a:xfrm rot="21439707">
            <a:off x="244704" y="5099598"/>
            <a:ext cx="8598322" cy="338554"/>
          </a:xfrm>
          <a:prstGeom prst="rect">
            <a:avLst/>
          </a:prstGeom>
          <a:solidFill>
            <a:srgbClr val="CCFFCC"/>
          </a:solidFill>
        </p:spPr>
        <p:txBody>
          <a:bodyPr wrap="square" rtlCol="0">
            <a:spAutoFit/>
          </a:bodyPr>
          <a:lstStyle/>
          <a:p>
            <a:r>
              <a:rPr lang="en-US" sz="1600" dirty="0">
                <a:latin typeface="Calibri" panose="020F0502020204030204" pitchFamily="34" charset="0"/>
              </a:rPr>
              <a:t>The </a:t>
            </a:r>
            <a:r>
              <a:rPr lang="en-US" sz="1600" dirty="0" err="1">
                <a:latin typeface="Calibri" panose="020F0502020204030204" pitchFamily="34" charset="0"/>
              </a:rPr>
              <a:t>cryodipoles</a:t>
            </a:r>
            <a:r>
              <a:rPr lang="en-US" sz="1600" dirty="0">
                <a:latin typeface="Calibri" panose="020F0502020204030204" pitchFamily="34" charset="0"/>
              </a:rPr>
              <a:t> training phase up to 6.5 </a:t>
            </a:r>
            <a:r>
              <a:rPr lang="en-US" sz="1600" dirty="0" err="1">
                <a:latin typeface="Calibri" panose="020F0502020204030204" pitchFamily="34" charset="0"/>
              </a:rPr>
              <a:t>TeV</a:t>
            </a:r>
            <a:r>
              <a:rPr lang="en-US" sz="1600" dirty="0">
                <a:latin typeface="Calibri" panose="020F0502020204030204" pitchFamily="34" charset="0"/>
              </a:rPr>
              <a:t> last more time than expected (142 done vs 80 expected)</a:t>
            </a:r>
            <a:endParaRPr lang="en-GB" sz="1600" dirty="0">
              <a:latin typeface="Calibri" panose="020F0502020204030204" pitchFamily="34" charset="0"/>
            </a:endParaRPr>
          </a:p>
        </p:txBody>
      </p:sp>
      <p:sp>
        <p:nvSpPr>
          <p:cNvPr id="5" name="Footer Placeholder 4"/>
          <p:cNvSpPr>
            <a:spLocks noGrp="1"/>
          </p:cNvSpPr>
          <p:nvPr>
            <p:ph type="ftr" sz="quarter" idx="3"/>
          </p:nvPr>
        </p:nvSpPr>
        <p:spPr/>
        <p:txBody>
          <a:bodyPr/>
          <a:lstStyle/>
          <a:p>
            <a:r>
              <a:rPr lang="en-GB" smtClean="0"/>
              <a:t>G.Ferlin, Workshop on Cryogenic Operations, October 27- 2016, Fermilab</a:t>
            </a:r>
            <a:endParaRPr lang="en-US" dirty="0"/>
          </a:p>
        </p:txBody>
      </p:sp>
      <p:pic>
        <p:nvPicPr>
          <p:cNvPr id="16" name="Picture 15"/>
          <p:cNvPicPr>
            <a:picLocks noChangeAspect="1"/>
          </p:cNvPicPr>
          <p:nvPr/>
        </p:nvPicPr>
        <p:blipFill>
          <a:blip r:embed="rId5"/>
          <a:stretch>
            <a:fillRect/>
          </a:stretch>
        </p:blipFill>
        <p:spPr>
          <a:xfrm>
            <a:off x="6934582" y="208367"/>
            <a:ext cx="1982276" cy="1296000"/>
          </a:xfrm>
          <a:prstGeom prst="rect">
            <a:avLst/>
          </a:prstGeom>
        </p:spPr>
      </p:pic>
      <p:sp>
        <p:nvSpPr>
          <p:cNvPr id="17" name="Oval 16"/>
          <p:cNvSpPr/>
          <p:nvPr/>
        </p:nvSpPr>
        <p:spPr>
          <a:xfrm>
            <a:off x="8360229" y="1115106"/>
            <a:ext cx="172012" cy="24511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378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1" grpId="0"/>
      <p:bldP spid="13" grpId="0"/>
      <p:bldP spid="2"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349970" y="158656"/>
            <a:ext cx="8229600" cy="576262"/>
          </a:xfrm>
          <a:noFill/>
        </p:spPr>
        <p:txBody>
          <a:bodyPr>
            <a:noAutofit/>
          </a:bodyPr>
          <a:lstStyle/>
          <a:p>
            <a:r>
              <a:rPr lang="en-US" sz="2800" dirty="0">
                <a:latin typeface="Calibri" panose="020F0502020204030204" pitchFamily="34" charset="0"/>
              </a:rPr>
              <a:t>Cryogenic cooling capacity for LHC, </a:t>
            </a:r>
            <a:r>
              <a:rPr lang="en-US" sz="2800" dirty="0" smtClean="0">
                <a:latin typeface="Calibri" panose="020F0502020204030204" pitchFamily="34" charset="0"/>
              </a:rPr>
              <a:t>Run2 (2015)</a:t>
            </a:r>
            <a:endParaRPr lang="en-GB" sz="2800" dirty="0">
              <a:latin typeface="Calibri" panose="020F0502020204030204" pitchFamily="34" charset="0"/>
            </a:endParaRPr>
          </a:p>
        </p:txBody>
      </p:sp>
      <p:sp>
        <p:nvSpPr>
          <p:cNvPr id="10" name="TextBox 9"/>
          <p:cNvSpPr txBox="1"/>
          <p:nvPr/>
        </p:nvSpPr>
        <p:spPr>
          <a:xfrm>
            <a:off x="349969" y="965687"/>
            <a:ext cx="8618539" cy="584775"/>
          </a:xfrm>
          <a:prstGeom prst="rect">
            <a:avLst/>
          </a:prstGeom>
          <a:solidFill>
            <a:srgbClr val="ECFFD9"/>
          </a:solidFill>
        </p:spPr>
        <p:txBody>
          <a:bodyPr wrap="square" rtlCol="0">
            <a:spAutoFit/>
          </a:bodyPr>
          <a:lstStyle/>
          <a:p>
            <a:pPr algn="ctr"/>
            <a:r>
              <a:rPr lang="en-US" sz="1600" dirty="0" smtClean="0"/>
              <a:t>Configuration (</a:t>
            </a:r>
            <a:r>
              <a:rPr lang="en-US" sz="1600" dirty="0" smtClean="0">
                <a:solidFill>
                  <a:srgbClr val="C00000"/>
                </a:solidFill>
              </a:rPr>
              <a:t>two 4.5 K cold boxes + one cold pumping unit</a:t>
            </a:r>
            <a:r>
              <a:rPr lang="en-US" sz="1600" dirty="0" smtClean="0"/>
              <a:t>) was tested end of LS1 and put in production for a first time during Run2.</a:t>
            </a:r>
          </a:p>
        </p:txBody>
      </p:sp>
      <p:pic>
        <p:nvPicPr>
          <p:cNvPr id="5" name="Picture 4"/>
          <p:cNvPicPr>
            <a:picLocks noChangeAspect="1"/>
          </p:cNvPicPr>
          <p:nvPr/>
        </p:nvPicPr>
        <p:blipFill>
          <a:blip r:embed="rId3"/>
          <a:stretch>
            <a:fillRect/>
          </a:stretch>
        </p:blipFill>
        <p:spPr>
          <a:xfrm>
            <a:off x="6107501" y="2148539"/>
            <a:ext cx="2766032" cy="2828516"/>
          </a:xfrm>
          <a:prstGeom prst="rect">
            <a:avLst/>
          </a:prstGeom>
        </p:spPr>
      </p:pic>
      <p:sp>
        <p:nvSpPr>
          <p:cNvPr id="21" name="TextBox 20"/>
          <p:cNvSpPr txBox="1"/>
          <p:nvPr/>
        </p:nvSpPr>
        <p:spPr>
          <a:xfrm>
            <a:off x="349970" y="2109324"/>
            <a:ext cx="5662190" cy="1077218"/>
          </a:xfrm>
          <a:prstGeom prst="rect">
            <a:avLst/>
          </a:prstGeom>
          <a:noFill/>
        </p:spPr>
        <p:txBody>
          <a:bodyPr wrap="square" rtlCol="0">
            <a:spAutoFit/>
          </a:bodyPr>
          <a:lstStyle/>
          <a:p>
            <a:r>
              <a:rPr lang="en-US" sz="1600" dirty="0" smtClean="0"/>
              <a:t>Stop of some Cold Pumping Units is possible thanks to overcapacity margin, lower than expected heat load at 1.9 K and </a:t>
            </a:r>
            <a:r>
              <a:rPr lang="en-US" sz="1600" dirty="0"/>
              <a:t>built-in </a:t>
            </a:r>
            <a:r>
              <a:rPr lang="en-US" sz="1600" dirty="0" smtClean="0"/>
              <a:t>interplants piping in cryogenic infrastructure.</a:t>
            </a:r>
          </a:p>
          <a:p>
            <a:r>
              <a:rPr lang="en-US" sz="1600" dirty="0" smtClean="0"/>
              <a:t>(P2/P18 – more difficult – tests to be done hopefully during YETS).</a:t>
            </a:r>
          </a:p>
        </p:txBody>
      </p:sp>
      <p:sp>
        <p:nvSpPr>
          <p:cNvPr id="22" name="TextBox 21"/>
          <p:cNvSpPr txBox="1"/>
          <p:nvPr/>
        </p:nvSpPr>
        <p:spPr>
          <a:xfrm>
            <a:off x="457200" y="3631634"/>
            <a:ext cx="6203032" cy="2062103"/>
          </a:xfrm>
          <a:prstGeom prst="rect">
            <a:avLst/>
          </a:prstGeom>
          <a:noFill/>
        </p:spPr>
        <p:txBody>
          <a:bodyPr wrap="square" rtlCol="0">
            <a:spAutoFit/>
          </a:bodyPr>
          <a:lstStyle/>
          <a:p>
            <a:r>
              <a:rPr lang="en-US" sz="1600" dirty="0" smtClean="0">
                <a:solidFill>
                  <a:srgbClr val="0000FF"/>
                </a:solidFill>
              </a:rPr>
              <a:t>Main benefit: </a:t>
            </a:r>
          </a:p>
          <a:p>
            <a:r>
              <a:rPr lang="en-US" sz="1600" dirty="0" smtClean="0"/>
              <a:t>less rotating machines =&gt; less failures =&gt; </a:t>
            </a:r>
            <a:r>
              <a:rPr lang="en-US" sz="1600" dirty="0" smtClean="0">
                <a:solidFill>
                  <a:srgbClr val="0000FF"/>
                </a:solidFill>
              </a:rPr>
              <a:t>more availability</a:t>
            </a:r>
          </a:p>
          <a:p>
            <a:r>
              <a:rPr lang="en-US" sz="1600" dirty="0" smtClean="0"/>
              <a:t>… but with 10-20 % longer recovery time in case of failures </a:t>
            </a:r>
          </a:p>
          <a:p>
            <a:endParaRPr lang="en-US" sz="1600" dirty="0" smtClean="0"/>
          </a:p>
          <a:p>
            <a:r>
              <a:rPr lang="en-US" sz="1600" dirty="0" smtClean="0"/>
              <a:t>Limitations:</a:t>
            </a:r>
          </a:p>
          <a:p>
            <a:pPr marL="285750" indent="-285750">
              <a:buFontTx/>
              <a:buChar char="-"/>
            </a:pPr>
            <a:r>
              <a:rPr lang="en-US" sz="1600" dirty="0" smtClean="0"/>
              <a:t>Some modifications in hardware still to be studied and applied for better process control, optimization and gain in the non isothermal capacity 4.5 K – 20 K</a:t>
            </a:r>
            <a:endParaRPr lang="en-US" sz="1600" dirty="0"/>
          </a:p>
        </p:txBody>
      </p:sp>
      <p:sp>
        <p:nvSpPr>
          <p:cNvPr id="4" name="Footer Placeholder 3"/>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19</a:t>
            </a:fld>
            <a:endParaRPr lang="en-US" dirty="0"/>
          </a:p>
        </p:txBody>
      </p:sp>
      <p:grpSp>
        <p:nvGrpSpPr>
          <p:cNvPr id="9" name="Group 8"/>
          <p:cNvGrpSpPr/>
          <p:nvPr/>
        </p:nvGrpSpPr>
        <p:grpSpPr>
          <a:xfrm>
            <a:off x="837841" y="6274230"/>
            <a:ext cx="2545669" cy="541869"/>
            <a:chOff x="837841" y="6274230"/>
            <a:chExt cx="2545669" cy="541869"/>
          </a:xfrm>
        </p:grpSpPr>
        <p:pic>
          <p:nvPicPr>
            <p:cNvPr id="11" name="Picture 10"/>
            <p:cNvPicPr>
              <a:picLocks noChangeAspect="1"/>
            </p:cNvPicPr>
            <p:nvPr/>
          </p:nvPicPr>
          <p:blipFill>
            <a:blip r:embed="rId4"/>
            <a:stretch>
              <a:fillRect/>
            </a:stretch>
          </p:blipFill>
          <p:spPr>
            <a:xfrm>
              <a:off x="2606881" y="6285964"/>
              <a:ext cx="776629" cy="518400"/>
            </a:xfrm>
            <a:prstGeom prst="rect">
              <a:avLst/>
            </a:prstGeom>
          </p:spPr>
        </p:pic>
        <p:pic>
          <p:nvPicPr>
            <p:cNvPr id="12" name="Picture 11"/>
            <p:cNvPicPr>
              <a:picLocks noChangeAspect="1"/>
            </p:cNvPicPr>
            <p:nvPr/>
          </p:nvPicPr>
          <p:blipFill>
            <a:blip r:embed="rId5"/>
            <a:stretch>
              <a:fillRect/>
            </a:stretch>
          </p:blipFill>
          <p:spPr>
            <a:xfrm>
              <a:off x="1435527" y="6274916"/>
              <a:ext cx="1137888" cy="540497"/>
            </a:xfrm>
            <a:prstGeom prst="rect">
              <a:avLst/>
            </a:prstGeom>
          </p:spPr>
        </p:pic>
        <p:pic>
          <p:nvPicPr>
            <p:cNvPr id="13" name="Picture 12" descr="logo-LHCCryo"/>
            <p:cNvPicPr>
              <a:picLocks noChangeAspect="1" noChangeArrowheads="1"/>
            </p:cNvPicPr>
            <p:nvPr/>
          </p:nvPicPr>
          <p:blipFill>
            <a:blip r:embed="rId6"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3446174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33493"/>
            <a:ext cx="8226854" cy="631922"/>
          </a:xfrm>
        </p:spPr>
        <p:txBody>
          <a:bodyPr>
            <a:noAutofit/>
          </a:bodyPr>
          <a:lstStyle/>
          <a:p>
            <a:r>
              <a:rPr lang="en-GB" sz="3600" dirty="0" smtClean="0">
                <a:latin typeface="Calibri" panose="020F0502020204030204" pitchFamily="34" charset="0"/>
              </a:rPr>
              <a:t>Agenda</a:t>
            </a:r>
            <a:endParaRPr lang="en-GB" sz="3600" dirty="0">
              <a:latin typeface="Calibri" panose="020F0502020204030204" pitchFamily="34" charset="0"/>
            </a:endParaRPr>
          </a:p>
        </p:txBody>
      </p:sp>
      <p:sp>
        <p:nvSpPr>
          <p:cNvPr id="8" name="Content Placeholder 7"/>
          <p:cNvSpPr>
            <a:spLocks noGrp="1"/>
          </p:cNvSpPr>
          <p:nvPr>
            <p:ph idx="1"/>
          </p:nvPr>
        </p:nvSpPr>
        <p:spPr/>
        <p:txBody>
          <a:bodyPr>
            <a:normAutofit/>
          </a:bodyPr>
          <a:lstStyle/>
          <a:p>
            <a:r>
              <a:rPr lang="en-US" sz="2400" dirty="0" smtClean="0">
                <a:latin typeface="Calibri" panose="020F0502020204030204" pitchFamily="34" charset="0"/>
              </a:rPr>
              <a:t>Short recall on LHC cryogenics</a:t>
            </a:r>
          </a:p>
          <a:p>
            <a:r>
              <a:rPr lang="en-US" sz="2400" dirty="0" smtClean="0">
                <a:latin typeface="Calibri" panose="020F0502020204030204" pitchFamily="34" charset="0"/>
              </a:rPr>
              <a:t>Main Long Shutdown1 (LS1) consolidations / maintenance</a:t>
            </a:r>
          </a:p>
          <a:p>
            <a:r>
              <a:rPr lang="en-US" sz="2400" dirty="0" smtClean="0">
                <a:latin typeface="Calibri" panose="020F0502020204030204" pitchFamily="34" charset="0"/>
              </a:rPr>
              <a:t>Run 2 cooling down</a:t>
            </a:r>
          </a:p>
          <a:p>
            <a:r>
              <a:rPr lang="en-US" sz="2400" dirty="0" smtClean="0">
                <a:latin typeface="Calibri" panose="020F0502020204030204" pitchFamily="34" charset="0"/>
              </a:rPr>
              <a:t>Cryogenics during magnet qualification tests and associated issues/mitigations</a:t>
            </a:r>
          </a:p>
          <a:p>
            <a:r>
              <a:rPr lang="en-US" sz="2400" dirty="0" smtClean="0">
                <a:latin typeface="Calibri" panose="020F0502020204030204" pitchFamily="34" charset="0"/>
              </a:rPr>
              <a:t>Run 2 with benefits of adjustments and remaining issues </a:t>
            </a:r>
          </a:p>
          <a:p>
            <a:r>
              <a:rPr lang="en-US" sz="2400" dirty="0" smtClean="0">
                <a:latin typeface="Calibri" panose="020F0502020204030204" pitchFamily="34" charset="0"/>
              </a:rPr>
              <a:t>Conclusions &amp; Perspectives</a:t>
            </a:r>
          </a:p>
          <a:p>
            <a:endParaRPr lang="en-GB" sz="2400" dirty="0">
              <a:latin typeface="Calibri" panose="020F0502020204030204" pitchFamily="34" charset="0"/>
            </a:endParaRPr>
          </a:p>
        </p:txBody>
      </p:sp>
      <p:sp>
        <p:nvSpPr>
          <p:cNvPr id="4" name="Footer Placeholder 3"/>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2</a:t>
            </a:fld>
            <a:endParaRPr lang="en-US" dirty="0"/>
          </a:p>
        </p:txBody>
      </p:sp>
      <p:grpSp>
        <p:nvGrpSpPr>
          <p:cNvPr id="6" name="Group 5"/>
          <p:cNvGrpSpPr/>
          <p:nvPr/>
        </p:nvGrpSpPr>
        <p:grpSpPr>
          <a:xfrm>
            <a:off x="837841" y="6274230"/>
            <a:ext cx="2545669" cy="541869"/>
            <a:chOff x="837841" y="6274230"/>
            <a:chExt cx="2545669" cy="541869"/>
          </a:xfrm>
        </p:grpSpPr>
        <p:pic>
          <p:nvPicPr>
            <p:cNvPr id="9" name="Picture 8"/>
            <p:cNvPicPr>
              <a:picLocks noChangeAspect="1"/>
            </p:cNvPicPr>
            <p:nvPr/>
          </p:nvPicPr>
          <p:blipFill>
            <a:blip r:embed="rId3"/>
            <a:stretch>
              <a:fillRect/>
            </a:stretch>
          </p:blipFill>
          <p:spPr>
            <a:xfrm>
              <a:off x="2606881" y="6285964"/>
              <a:ext cx="776629" cy="518400"/>
            </a:xfrm>
            <a:prstGeom prst="rect">
              <a:avLst/>
            </a:prstGeom>
          </p:spPr>
        </p:pic>
        <p:pic>
          <p:nvPicPr>
            <p:cNvPr id="10" name="Picture 9"/>
            <p:cNvPicPr>
              <a:picLocks noChangeAspect="1"/>
            </p:cNvPicPr>
            <p:nvPr/>
          </p:nvPicPr>
          <p:blipFill>
            <a:blip r:embed="rId4"/>
            <a:stretch>
              <a:fillRect/>
            </a:stretch>
          </p:blipFill>
          <p:spPr>
            <a:xfrm>
              <a:off x="1435527" y="6274916"/>
              <a:ext cx="1137888" cy="540497"/>
            </a:xfrm>
            <a:prstGeom prst="rect">
              <a:avLst/>
            </a:prstGeom>
          </p:spPr>
        </p:pic>
        <p:pic>
          <p:nvPicPr>
            <p:cNvPr id="11" name="Picture 10" descr="logo-LHCCryo"/>
            <p:cNvPicPr>
              <a:picLocks noChangeAspect="1" noChangeArrowheads="1"/>
            </p:cNvPicPr>
            <p:nvPr/>
          </p:nvPicPr>
          <p:blipFill>
            <a:blip r:embed="rId5"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39004319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4294967295"/>
          </p:nvPr>
        </p:nvSpPr>
        <p:spPr>
          <a:xfrm>
            <a:off x="325115" y="3428511"/>
            <a:ext cx="3101164" cy="1018790"/>
          </a:xfrm>
        </p:spPr>
        <p:txBody>
          <a:bodyPr>
            <a:noAutofit/>
          </a:bodyPr>
          <a:lstStyle/>
          <a:p>
            <a:pPr marL="36576" indent="0">
              <a:buNone/>
            </a:pPr>
            <a:r>
              <a:rPr lang="en-US" sz="1400" dirty="0" smtClean="0">
                <a:latin typeface="Calibri" panose="020F0502020204030204" pitchFamily="34" charset="0"/>
              </a:rPr>
              <a:t>Refrigeration </a:t>
            </a:r>
            <a:r>
              <a:rPr lang="en-US" sz="1400" dirty="0">
                <a:latin typeface="Calibri" panose="020F0502020204030204" pitchFamily="34" charset="0"/>
              </a:rPr>
              <a:t>hardware issue </a:t>
            </a:r>
            <a:r>
              <a:rPr lang="en-US" sz="1400" dirty="0" smtClean="0">
                <a:latin typeface="Calibri" panose="020F0502020204030204" pitchFamily="34" charset="0"/>
              </a:rPr>
              <a:t>(Major Internal </a:t>
            </a:r>
            <a:r>
              <a:rPr lang="en-US" sz="1400" dirty="0">
                <a:latin typeface="Calibri" panose="020F0502020204030204" pitchFamily="34" charset="0"/>
              </a:rPr>
              <a:t>leak)  </a:t>
            </a:r>
            <a:r>
              <a:rPr lang="en-US" sz="1400" dirty="0" smtClean="0">
                <a:latin typeface="Calibri" panose="020F0502020204030204" pitchFamily="34" charset="0"/>
              </a:rPr>
              <a:t> temporary solved during </a:t>
            </a:r>
            <a:r>
              <a:rPr lang="en-US" sz="1400" dirty="0">
                <a:latin typeface="Calibri" panose="020F0502020204030204" pitchFamily="34" charset="0"/>
              </a:rPr>
              <a:t>YETS </a:t>
            </a:r>
            <a:r>
              <a:rPr lang="en-US" sz="1400" dirty="0" smtClean="0">
                <a:latin typeface="Calibri" panose="020F0502020204030204" pitchFamily="34" charset="0"/>
              </a:rPr>
              <a:t>2015 thanks to varnish “high vacuum leak sealant [</a:t>
            </a:r>
            <a:r>
              <a:rPr lang="en-US" sz="1400" dirty="0" err="1" smtClean="0">
                <a:latin typeface="Calibri" panose="020F0502020204030204" pitchFamily="34" charset="0"/>
              </a:rPr>
              <a:t>Vacseal</a:t>
            </a:r>
            <a:r>
              <a:rPr lang="en-US" sz="1400" dirty="0" smtClean="0">
                <a:latin typeface="Calibri" panose="020F0502020204030204" pitchFamily="34" charset="0"/>
              </a:rPr>
              <a:t>®]</a:t>
            </a:r>
          </a:p>
          <a:p>
            <a:pPr marL="36576" indent="0">
              <a:buNone/>
            </a:pPr>
            <a:r>
              <a:rPr lang="en-US" sz="1400" dirty="0" smtClean="0">
                <a:latin typeface="Calibri" panose="020F0502020204030204" pitchFamily="34" charset="0"/>
              </a:rPr>
              <a:t>Final repair foreseen during YETS 2016.</a:t>
            </a:r>
            <a:endParaRPr lang="en-GB" sz="1400" dirty="0">
              <a:latin typeface="Calibri" panose="020F0502020204030204" pitchFamily="34" charset="0"/>
            </a:endParaRPr>
          </a:p>
          <a:p>
            <a:pPr marL="36576" indent="0">
              <a:buNone/>
            </a:pPr>
            <a:endParaRPr lang="en-GB" sz="1400" dirty="0">
              <a:latin typeface="Calibri" panose="020F0502020204030204" pitchFamily="34" charset="0"/>
            </a:endParaRPr>
          </a:p>
        </p:txBody>
      </p:sp>
      <p:sp>
        <p:nvSpPr>
          <p:cNvPr id="11" name="Title 3"/>
          <p:cNvSpPr txBox="1">
            <a:spLocks/>
          </p:cNvSpPr>
          <p:nvPr/>
        </p:nvSpPr>
        <p:spPr>
          <a:xfrm>
            <a:off x="359180" y="85233"/>
            <a:ext cx="8226854" cy="555127"/>
          </a:xfrm>
          <a:prstGeom prst="rect">
            <a:avLst/>
          </a:prstGeom>
        </p:spPr>
        <p:txBody>
          <a:bodyPr vert="horz" lIns="45720" rIns="45720" anchor="b">
            <a:noAutofit/>
          </a:bodyPr>
          <a:lstStyle>
            <a:lvl1pPr algn="l" rtl="0" eaLnBrk="1" latinLnBrk="0" hangingPunct="1">
              <a:spcBef>
                <a:spcPct val="0"/>
              </a:spcBef>
              <a:buNone/>
              <a:defRPr kumimoji="0" sz="2200" b="1" kern="1200">
                <a:solidFill>
                  <a:schemeClr val="tx1"/>
                </a:solidFill>
                <a:latin typeface="+mj-lt"/>
                <a:ea typeface="+mj-ea"/>
                <a:cs typeface="+mj-cs"/>
              </a:defRPr>
            </a:lvl1pPr>
          </a:lstStyle>
          <a:p>
            <a:r>
              <a:rPr lang="en-US" sz="2400" dirty="0" smtClean="0">
                <a:latin typeface="Calibri" panose="020F0502020204030204" pitchFamily="34" charset="0"/>
              </a:rPr>
              <a:t>Hardware issues during Run2 (201</a:t>
            </a:r>
            <a:r>
              <a:rPr lang="en-GB" sz="2400" dirty="0" smtClean="0">
                <a:latin typeface="Calibri" panose="020F0502020204030204" pitchFamily="34" charset="0"/>
              </a:rPr>
              <a:t>5) solved during YETS2015</a:t>
            </a:r>
            <a:endParaRPr lang="en-GB" sz="2400" dirty="0">
              <a:latin typeface="Calibri" panose="020F0502020204030204" pitchFamily="34" charset="0"/>
            </a:endParaRPr>
          </a:p>
        </p:txBody>
      </p:sp>
      <p:pic>
        <p:nvPicPr>
          <p:cNvPr id="15" name="Picture 14"/>
          <p:cNvPicPr>
            <a:picLocks noChangeAspect="1"/>
          </p:cNvPicPr>
          <p:nvPr/>
        </p:nvPicPr>
        <p:blipFill>
          <a:blip r:embed="rId3"/>
          <a:stretch>
            <a:fillRect/>
          </a:stretch>
        </p:blipFill>
        <p:spPr>
          <a:xfrm>
            <a:off x="2179240" y="845958"/>
            <a:ext cx="2116298" cy="2164105"/>
          </a:xfrm>
          <a:prstGeom prst="rect">
            <a:avLst/>
          </a:prstGeom>
        </p:spPr>
      </p:pic>
      <p:sp>
        <p:nvSpPr>
          <p:cNvPr id="16" name="Rectangle 15"/>
          <p:cNvSpPr/>
          <p:nvPr/>
        </p:nvSpPr>
        <p:spPr>
          <a:xfrm>
            <a:off x="423681" y="5200009"/>
            <a:ext cx="3238557" cy="523220"/>
          </a:xfrm>
          <a:prstGeom prst="rect">
            <a:avLst/>
          </a:prstGeom>
        </p:spPr>
        <p:txBody>
          <a:bodyPr wrap="square">
            <a:spAutoFit/>
          </a:bodyPr>
          <a:lstStyle/>
          <a:p>
            <a:r>
              <a:rPr lang="en-US" sz="1400" dirty="0">
                <a:solidFill>
                  <a:srgbClr val="0055A0"/>
                </a:solidFill>
                <a:latin typeface="Calibri" panose="020F0502020204030204" pitchFamily="34" charset="0"/>
              </a:rPr>
              <a:t>3 turbines failure, No impact, compensated by Liquid Nitrogen </a:t>
            </a:r>
            <a:endParaRPr lang="en-GB" sz="1400" dirty="0">
              <a:solidFill>
                <a:srgbClr val="0055A0"/>
              </a:solidFill>
              <a:latin typeface="Calibri" panose="020F0502020204030204" pitchFamily="34" charset="0"/>
            </a:endParaRPr>
          </a:p>
        </p:txBody>
      </p:sp>
      <p:sp>
        <p:nvSpPr>
          <p:cNvPr id="17" name="Rectangle 16"/>
          <p:cNvSpPr/>
          <p:nvPr/>
        </p:nvSpPr>
        <p:spPr>
          <a:xfrm>
            <a:off x="386929" y="1449660"/>
            <a:ext cx="1915835" cy="1169551"/>
          </a:xfrm>
          <a:prstGeom prst="rect">
            <a:avLst/>
          </a:prstGeom>
        </p:spPr>
        <p:txBody>
          <a:bodyPr wrap="square">
            <a:spAutoFit/>
          </a:bodyPr>
          <a:lstStyle/>
          <a:p>
            <a:r>
              <a:rPr lang="en-GB" sz="1400" dirty="0">
                <a:latin typeface="Calibri" panose="020F0502020204030204" pitchFamily="34" charset="0"/>
              </a:rPr>
              <a:t>W</a:t>
            </a:r>
            <a:r>
              <a:rPr lang="en-GB" sz="1400" dirty="0" smtClean="0">
                <a:latin typeface="Calibri" panose="020F0502020204030204" pitchFamily="34" charset="0"/>
              </a:rPr>
              <a:t>arm </a:t>
            </a:r>
            <a:r>
              <a:rPr lang="en-GB" sz="1400" dirty="0">
                <a:latin typeface="Calibri" panose="020F0502020204030204" pitchFamily="34" charset="0"/>
              </a:rPr>
              <a:t>compressor degradation diagnosed preventively and replacement without damage nor impact</a:t>
            </a: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47753" y="664003"/>
            <a:ext cx="1541737" cy="2740863"/>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47221" y="3695969"/>
            <a:ext cx="1480626" cy="2634044"/>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682210" y="673966"/>
            <a:ext cx="1665011" cy="2962063"/>
          </a:xfrm>
          <a:prstGeom prst="rect">
            <a:avLst/>
          </a:prstGeom>
        </p:spPr>
      </p:pic>
      <p:sp>
        <p:nvSpPr>
          <p:cNvPr id="2" name="Footer Placeholder 1"/>
          <p:cNvSpPr>
            <a:spLocks noGrp="1"/>
          </p:cNvSpPr>
          <p:nvPr>
            <p:ph type="ftr" sz="quarter" idx="3"/>
          </p:nvPr>
        </p:nvSpPr>
        <p:spPr/>
        <p:txBody>
          <a:bodyPr/>
          <a:lstStyle/>
          <a:p>
            <a:r>
              <a:rPr lang="en-GB" smtClean="0">
                <a:latin typeface="Calibri" panose="020F0502020204030204" pitchFamily="34" charset="0"/>
              </a:rPr>
              <a:t>G.Ferlin, Workshop on Cryogenic Operations, October 27- 2016, Fermilab</a:t>
            </a:r>
            <a:endParaRPr lang="en-US" dirty="0">
              <a:latin typeface="Calibri" panose="020F0502020204030204" pitchFamily="34" charset="0"/>
            </a:endParaRPr>
          </a:p>
        </p:txBody>
      </p:sp>
      <p:sp>
        <p:nvSpPr>
          <p:cNvPr id="3" name="Slide Number Placeholder 2"/>
          <p:cNvSpPr>
            <a:spLocks noGrp="1"/>
          </p:cNvSpPr>
          <p:nvPr>
            <p:ph type="sldNum" sz="quarter" idx="4"/>
          </p:nvPr>
        </p:nvSpPr>
        <p:spPr/>
        <p:txBody>
          <a:bodyPr/>
          <a:lstStyle/>
          <a:p>
            <a:fld id="{17918391-D411-FE40-AAD7-861AE5233E0E}" type="slidenum">
              <a:rPr lang="en-US" smtClean="0">
                <a:latin typeface="Calibri" panose="020F0502020204030204" pitchFamily="34" charset="0"/>
              </a:rPr>
              <a:pPr/>
              <a:t>20</a:t>
            </a:fld>
            <a:endParaRPr lang="en-US" dirty="0">
              <a:latin typeface="Calibri" panose="020F0502020204030204" pitchFamily="34" charset="0"/>
            </a:endParaRPr>
          </a:p>
        </p:txBody>
      </p:sp>
      <p:cxnSp>
        <p:nvCxnSpPr>
          <p:cNvPr id="5" name="Straight Connector 4"/>
          <p:cNvCxnSpPr>
            <a:stCxn id="9" idx="3"/>
          </p:cNvCxnSpPr>
          <p:nvPr/>
        </p:nvCxnSpPr>
        <p:spPr>
          <a:xfrm>
            <a:off x="3426279" y="3937906"/>
            <a:ext cx="3564456" cy="326201"/>
          </a:xfrm>
          <a:prstGeom prst="line">
            <a:avLst/>
          </a:prstGeom>
          <a:ln w="15875"/>
        </p:spPr>
        <p:style>
          <a:lnRef idx="1">
            <a:schemeClr val="dk1"/>
          </a:lnRef>
          <a:fillRef idx="0">
            <a:schemeClr val="dk1"/>
          </a:fillRef>
          <a:effectRef idx="0">
            <a:schemeClr val="dk1"/>
          </a:effectRef>
          <a:fontRef idx="minor">
            <a:schemeClr val="tx1"/>
          </a:fontRef>
        </p:style>
      </p:cxnSp>
      <p:cxnSp>
        <p:nvCxnSpPr>
          <p:cNvPr id="18" name="Straight Connector 17"/>
          <p:cNvCxnSpPr>
            <a:stCxn id="9" idx="3"/>
          </p:cNvCxnSpPr>
          <p:nvPr/>
        </p:nvCxnSpPr>
        <p:spPr>
          <a:xfrm flipV="1">
            <a:off x="3426279" y="1928010"/>
            <a:ext cx="2088436" cy="2009896"/>
          </a:xfrm>
          <a:prstGeom prst="line">
            <a:avLst/>
          </a:prstGeom>
          <a:ln w="15875"/>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V="1">
            <a:off x="3444873" y="2456680"/>
            <a:ext cx="3982547" cy="1469081"/>
          </a:xfrm>
          <a:prstGeom prst="line">
            <a:avLst/>
          </a:prstGeom>
          <a:ln w="15875"/>
        </p:spPr>
        <p:style>
          <a:lnRef idx="1">
            <a:schemeClr val="dk1"/>
          </a:lnRef>
          <a:fillRef idx="0">
            <a:schemeClr val="dk1"/>
          </a:fillRef>
          <a:effectRef idx="0">
            <a:schemeClr val="dk1"/>
          </a:effectRef>
          <a:fontRef idx="minor">
            <a:schemeClr val="tx1"/>
          </a:fontRef>
        </p:style>
      </p:cxn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10666" t="858" r="35969" b="9390"/>
          <a:stretch/>
        </p:blipFill>
        <p:spPr>
          <a:xfrm>
            <a:off x="4144771" y="4302149"/>
            <a:ext cx="1369944" cy="1728000"/>
          </a:xfrm>
          <a:prstGeom prst="rect">
            <a:avLst/>
          </a:prstGeom>
        </p:spPr>
      </p:pic>
      <p:grpSp>
        <p:nvGrpSpPr>
          <p:cNvPr id="19" name="Group 18"/>
          <p:cNvGrpSpPr/>
          <p:nvPr/>
        </p:nvGrpSpPr>
        <p:grpSpPr>
          <a:xfrm>
            <a:off x="837841" y="6274230"/>
            <a:ext cx="2545669" cy="541869"/>
            <a:chOff x="837841" y="6274230"/>
            <a:chExt cx="2545669" cy="541869"/>
          </a:xfrm>
        </p:grpSpPr>
        <p:pic>
          <p:nvPicPr>
            <p:cNvPr id="21" name="Picture 20"/>
            <p:cNvPicPr>
              <a:picLocks noChangeAspect="1"/>
            </p:cNvPicPr>
            <p:nvPr/>
          </p:nvPicPr>
          <p:blipFill>
            <a:blip r:embed="rId8"/>
            <a:stretch>
              <a:fillRect/>
            </a:stretch>
          </p:blipFill>
          <p:spPr>
            <a:xfrm>
              <a:off x="2606881" y="6285964"/>
              <a:ext cx="776629" cy="518400"/>
            </a:xfrm>
            <a:prstGeom prst="rect">
              <a:avLst/>
            </a:prstGeom>
          </p:spPr>
        </p:pic>
        <p:pic>
          <p:nvPicPr>
            <p:cNvPr id="22" name="Picture 21"/>
            <p:cNvPicPr>
              <a:picLocks noChangeAspect="1"/>
            </p:cNvPicPr>
            <p:nvPr/>
          </p:nvPicPr>
          <p:blipFill>
            <a:blip r:embed="rId9"/>
            <a:stretch>
              <a:fillRect/>
            </a:stretch>
          </p:blipFill>
          <p:spPr>
            <a:xfrm>
              <a:off x="1435527" y="6274916"/>
              <a:ext cx="1137888" cy="540497"/>
            </a:xfrm>
            <a:prstGeom prst="rect">
              <a:avLst/>
            </a:prstGeom>
          </p:spPr>
        </p:pic>
        <p:pic>
          <p:nvPicPr>
            <p:cNvPr id="23" name="Picture 22" descr="logo-LHCCryo"/>
            <p:cNvPicPr>
              <a:picLocks noChangeAspect="1" noChangeArrowheads="1"/>
            </p:cNvPicPr>
            <p:nvPr/>
          </p:nvPicPr>
          <p:blipFill>
            <a:blip r:embed="rId10"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134284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3" name="Slide Number Placeholder 2"/>
          <p:cNvSpPr>
            <a:spLocks noGrp="1"/>
          </p:cNvSpPr>
          <p:nvPr>
            <p:ph type="sldNum" sz="quarter" idx="4"/>
          </p:nvPr>
        </p:nvSpPr>
        <p:spPr/>
        <p:txBody>
          <a:bodyPr/>
          <a:lstStyle/>
          <a:p>
            <a:fld id="{17918391-D411-FE40-AAD7-861AE5233E0E}" type="slidenum">
              <a:rPr lang="en-US" smtClean="0"/>
              <a:pPr/>
              <a:t>21</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15232815"/>
              </p:ext>
            </p:extLst>
          </p:nvPr>
        </p:nvGraphicFramePr>
        <p:xfrm>
          <a:off x="434390" y="1614139"/>
          <a:ext cx="6192000" cy="1264920"/>
        </p:xfrm>
        <a:graphic>
          <a:graphicData uri="http://schemas.openxmlformats.org/drawingml/2006/table">
            <a:tbl>
              <a:tblPr firstRow="1" bandRow="1">
                <a:tableStyleId>{5C22544A-7EE6-4342-B048-85BDC9FD1C3A}</a:tableStyleId>
              </a:tblPr>
              <a:tblGrid>
                <a:gridCol w="1548000"/>
                <a:gridCol w="1548000"/>
                <a:gridCol w="1548000"/>
                <a:gridCol w="1548000"/>
              </a:tblGrid>
              <a:tr h="648000">
                <a:tc>
                  <a:txBody>
                    <a:bodyPr/>
                    <a:lstStyle/>
                    <a:p>
                      <a:r>
                        <a:rPr lang="en-US" sz="1300" dirty="0" smtClean="0">
                          <a:solidFill>
                            <a:srgbClr val="7030A0"/>
                          </a:solidFill>
                          <a:latin typeface="Calibri" panose="020F0502020204030204" pitchFamily="34" charset="0"/>
                        </a:rPr>
                        <a:t>Temperature</a:t>
                      </a:r>
                      <a:r>
                        <a:rPr lang="en-US" sz="1300" baseline="0" dirty="0" smtClean="0">
                          <a:solidFill>
                            <a:srgbClr val="7030A0"/>
                          </a:solidFill>
                          <a:latin typeface="Calibri" panose="020F0502020204030204" pitchFamily="34" charset="0"/>
                        </a:rPr>
                        <a:t> level</a:t>
                      </a:r>
                      <a:endParaRPr lang="en-US" sz="1300" dirty="0">
                        <a:solidFill>
                          <a:srgbClr val="7030A0"/>
                        </a:solidFill>
                        <a:latin typeface="Calibri" panose="020F0502020204030204" pitchFamily="34" charset="0"/>
                      </a:endParaRPr>
                    </a:p>
                  </a:txBody>
                  <a:tcPr/>
                </a:tc>
                <a:tc>
                  <a:txBody>
                    <a:bodyPr/>
                    <a:lstStyle/>
                    <a:p>
                      <a:r>
                        <a:rPr lang="en-US" sz="1300" dirty="0" smtClean="0">
                          <a:solidFill>
                            <a:srgbClr val="7030A0"/>
                          </a:solidFill>
                          <a:latin typeface="Calibri" panose="020F0502020204030204" pitchFamily="34" charset="0"/>
                        </a:rPr>
                        <a:t>Average capacity for Nominal configuration</a:t>
                      </a:r>
                      <a:endParaRPr lang="en-US" sz="1300" dirty="0">
                        <a:solidFill>
                          <a:srgbClr val="7030A0"/>
                        </a:solidFill>
                        <a:latin typeface="Calibri" panose="020F0502020204030204" pitchFamily="34" charset="0"/>
                      </a:endParaRPr>
                    </a:p>
                  </a:txBody>
                  <a:tcPr/>
                </a:tc>
                <a:tc>
                  <a:txBody>
                    <a:bodyPr/>
                    <a:lstStyle/>
                    <a:p>
                      <a:r>
                        <a:rPr lang="en-US" sz="1300" dirty="0" smtClean="0">
                          <a:solidFill>
                            <a:srgbClr val="7030A0"/>
                          </a:solidFill>
                          <a:latin typeface="Calibri" panose="020F0502020204030204" pitchFamily="34" charset="0"/>
                        </a:rPr>
                        <a:t>Installed Capacity</a:t>
                      </a:r>
                      <a:endParaRPr lang="en-US" sz="1300" dirty="0">
                        <a:solidFill>
                          <a:srgbClr val="7030A0"/>
                        </a:solidFill>
                        <a:latin typeface="Calibri" panose="020F0502020204030204" pitchFamily="34" charset="0"/>
                      </a:endParaRPr>
                    </a:p>
                  </a:txBody>
                  <a:tcPr/>
                </a:tc>
                <a:tc>
                  <a:txBody>
                    <a:bodyPr/>
                    <a:lstStyle/>
                    <a:p>
                      <a:r>
                        <a:rPr lang="en-US" sz="1300" dirty="0" smtClean="0">
                          <a:solidFill>
                            <a:srgbClr val="7030A0"/>
                          </a:solidFill>
                          <a:latin typeface="Calibri" panose="020F0502020204030204" pitchFamily="34" charset="0"/>
                        </a:rPr>
                        <a:t>Run 2-2016</a:t>
                      </a:r>
                      <a:r>
                        <a:rPr lang="en-US" sz="1300" baseline="0" dirty="0" smtClean="0">
                          <a:solidFill>
                            <a:srgbClr val="7030A0"/>
                          </a:solidFill>
                          <a:latin typeface="Calibri" panose="020F0502020204030204" pitchFamily="34" charset="0"/>
                        </a:rPr>
                        <a:t> Maximum load</a:t>
                      </a:r>
                      <a:endParaRPr lang="en-US" sz="1300" dirty="0">
                        <a:solidFill>
                          <a:srgbClr val="7030A0"/>
                        </a:solidFill>
                        <a:latin typeface="Calibri" panose="020F0502020204030204" pitchFamily="34" charset="0"/>
                      </a:endParaRPr>
                    </a:p>
                  </a:txBody>
                  <a:tcPr/>
                </a:tc>
              </a:tr>
              <a:tr h="0">
                <a:tc>
                  <a:txBody>
                    <a:bodyPr/>
                    <a:lstStyle/>
                    <a:p>
                      <a:r>
                        <a:rPr lang="en-US" sz="1300" dirty="0" smtClean="0">
                          <a:latin typeface="Calibri" panose="020F0502020204030204" pitchFamily="34" charset="0"/>
                        </a:rPr>
                        <a:t>4.6-20 K</a:t>
                      </a:r>
                    </a:p>
                  </a:txBody>
                  <a:tcPr/>
                </a:tc>
                <a:tc>
                  <a:txBody>
                    <a:bodyPr/>
                    <a:lstStyle/>
                    <a:p>
                      <a:r>
                        <a:rPr lang="en-US" sz="1300" dirty="0" smtClean="0">
                          <a:latin typeface="Calibri" panose="020F0502020204030204" pitchFamily="34" charset="0"/>
                        </a:rPr>
                        <a:t>5400 W</a:t>
                      </a:r>
                      <a:endParaRPr lang="en-US" sz="1300" dirty="0">
                        <a:latin typeface="Calibri" panose="020F0502020204030204" pitchFamily="34" charset="0"/>
                      </a:endParaRPr>
                    </a:p>
                  </a:txBody>
                  <a:tcPr/>
                </a:tc>
                <a:tc>
                  <a:txBody>
                    <a:bodyPr/>
                    <a:lstStyle/>
                    <a:p>
                      <a:r>
                        <a:rPr lang="en-US" sz="1300" dirty="0" smtClean="0">
                          <a:latin typeface="Calibri" panose="020F0502020204030204" pitchFamily="34" charset="0"/>
                        </a:rPr>
                        <a:t>7700 W</a:t>
                      </a:r>
                      <a:endParaRPr lang="en-US" sz="1300" dirty="0">
                        <a:latin typeface="Calibri" panose="020F0502020204030204" pitchFamily="34" charset="0"/>
                      </a:endParaRPr>
                    </a:p>
                  </a:txBody>
                  <a:tcPr/>
                </a:tc>
                <a:tc>
                  <a:txBody>
                    <a:bodyPr/>
                    <a:lstStyle/>
                    <a:p>
                      <a:r>
                        <a:rPr lang="en-US" sz="1300" dirty="0" smtClean="0">
                          <a:latin typeface="Calibri" panose="020F0502020204030204" pitchFamily="34" charset="0"/>
                        </a:rPr>
                        <a:t>~ 10000 W</a:t>
                      </a:r>
                      <a:endParaRPr lang="en-US" sz="1300" dirty="0">
                        <a:latin typeface="Calibri" panose="020F0502020204030204" pitchFamily="34" charset="0"/>
                      </a:endParaRPr>
                    </a:p>
                  </a:txBody>
                  <a:tcPr/>
                </a:tc>
              </a:tr>
              <a:tr h="0">
                <a:tc>
                  <a:txBody>
                    <a:bodyPr/>
                    <a:lstStyle/>
                    <a:p>
                      <a:r>
                        <a:rPr lang="en-US" sz="1300" dirty="0" smtClean="0">
                          <a:latin typeface="Calibri" panose="020F0502020204030204" pitchFamily="34" charset="0"/>
                        </a:rPr>
                        <a:t>1.9 K</a:t>
                      </a:r>
                      <a:endParaRPr lang="en-US" sz="1300" dirty="0">
                        <a:latin typeface="Calibri" panose="020F0502020204030204" pitchFamily="34" charset="0"/>
                      </a:endParaRPr>
                    </a:p>
                  </a:txBody>
                  <a:tcPr/>
                </a:tc>
                <a:tc>
                  <a:txBody>
                    <a:bodyPr/>
                    <a:lstStyle/>
                    <a:p>
                      <a:r>
                        <a:rPr lang="en-US" sz="1300" dirty="0" smtClean="0">
                          <a:latin typeface="Calibri" panose="020F0502020204030204" pitchFamily="34" charset="0"/>
                        </a:rPr>
                        <a:t>1350 W</a:t>
                      </a:r>
                      <a:endParaRPr lang="en-US" sz="1300" dirty="0">
                        <a:latin typeface="Calibri" panose="020F0502020204030204" pitchFamily="34" charset="0"/>
                      </a:endParaRPr>
                    </a:p>
                  </a:txBody>
                  <a:tcPr/>
                </a:tc>
                <a:tc>
                  <a:txBody>
                    <a:bodyPr/>
                    <a:lstStyle/>
                    <a:p>
                      <a:r>
                        <a:rPr lang="en-US" sz="1300" dirty="0" smtClean="0">
                          <a:latin typeface="Calibri" panose="020F0502020204030204" pitchFamily="34" charset="0"/>
                        </a:rPr>
                        <a:t>2400 W</a:t>
                      </a:r>
                      <a:endParaRPr lang="en-US" sz="1300" dirty="0">
                        <a:latin typeface="Calibri" panose="020F0502020204030204" pitchFamily="34" charset="0"/>
                      </a:endParaRPr>
                    </a:p>
                  </a:txBody>
                  <a:tcPr/>
                </a:tc>
                <a:tc>
                  <a:txBody>
                    <a:bodyPr/>
                    <a:lstStyle/>
                    <a:p>
                      <a:r>
                        <a:rPr lang="en-US" sz="1300" dirty="0" smtClean="0">
                          <a:latin typeface="Calibri" panose="020F0502020204030204" pitchFamily="34" charset="0"/>
                        </a:rPr>
                        <a:t>~ 1100</a:t>
                      </a:r>
                      <a:r>
                        <a:rPr lang="en-US" sz="1300" baseline="0" dirty="0" smtClean="0">
                          <a:latin typeface="Calibri" panose="020F0502020204030204" pitchFamily="34" charset="0"/>
                        </a:rPr>
                        <a:t> W</a:t>
                      </a:r>
                      <a:endParaRPr lang="en-US" sz="1300" dirty="0">
                        <a:latin typeface="Calibri" panose="020F0502020204030204" pitchFamily="34" charset="0"/>
                      </a:endParaRPr>
                    </a:p>
                  </a:txBody>
                  <a:tcPr/>
                </a:tc>
              </a:tr>
            </a:tbl>
          </a:graphicData>
        </a:graphic>
      </p:graphicFrame>
      <p:sp>
        <p:nvSpPr>
          <p:cNvPr id="5" name="TextBox 4"/>
          <p:cNvSpPr txBox="1"/>
          <p:nvPr/>
        </p:nvSpPr>
        <p:spPr>
          <a:xfrm>
            <a:off x="434390" y="2889234"/>
            <a:ext cx="6192000" cy="307777"/>
          </a:xfrm>
          <a:prstGeom prst="rect">
            <a:avLst/>
          </a:prstGeom>
          <a:solidFill>
            <a:schemeClr val="bg1">
              <a:lumMod val="95000"/>
            </a:schemeClr>
          </a:solidFill>
        </p:spPr>
        <p:txBody>
          <a:bodyPr wrap="square" rtlCol="0">
            <a:spAutoFit/>
          </a:bodyPr>
          <a:lstStyle/>
          <a:p>
            <a:pPr algn="ctr"/>
            <a:r>
              <a:rPr lang="en-US" sz="1400" dirty="0" smtClean="0">
                <a:latin typeface="Calibri" panose="020F0502020204030204" pitchFamily="34" charset="0"/>
              </a:rPr>
              <a:t>The above table shows the refrigeration capacity for one LHC sector. </a:t>
            </a:r>
            <a:endParaRPr lang="en-US" sz="1400" dirty="0">
              <a:latin typeface="Calibri" panose="020F0502020204030204" pitchFamily="34" charset="0"/>
            </a:endParaRPr>
          </a:p>
        </p:txBody>
      </p:sp>
      <p:sp>
        <p:nvSpPr>
          <p:cNvPr id="6" name="Title 1"/>
          <p:cNvSpPr txBox="1">
            <a:spLocks/>
          </p:cNvSpPr>
          <p:nvPr/>
        </p:nvSpPr>
        <p:spPr>
          <a:xfrm>
            <a:off x="240633" y="44379"/>
            <a:ext cx="8791072" cy="464975"/>
          </a:xfrm>
          <a:prstGeom prst="rect">
            <a:avLst/>
          </a:prstGeom>
          <a:noFill/>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2800" dirty="0">
                <a:latin typeface="Calibri" panose="020F0502020204030204" pitchFamily="34" charset="0"/>
              </a:rPr>
              <a:t>Cryogenic cooling capacity for LHC, Run2 (</a:t>
            </a:r>
            <a:r>
              <a:rPr lang="en-US" sz="2800" dirty="0" smtClean="0">
                <a:latin typeface="Calibri" panose="020F0502020204030204" pitchFamily="34" charset="0"/>
              </a:rPr>
              <a:t>2016)</a:t>
            </a:r>
            <a:endParaRPr lang="en-GB" sz="2800" dirty="0">
              <a:latin typeface="Calibri" panose="020F0502020204030204" pitchFamily="34" charset="0"/>
            </a:endParaRPr>
          </a:p>
        </p:txBody>
      </p:sp>
      <p:sp>
        <p:nvSpPr>
          <p:cNvPr id="7" name="TextBox 6"/>
          <p:cNvSpPr txBox="1"/>
          <p:nvPr/>
        </p:nvSpPr>
        <p:spPr>
          <a:xfrm>
            <a:off x="434390" y="792984"/>
            <a:ext cx="7972927" cy="830997"/>
          </a:xfrm>
          <a:prstGeom prst="rect">
            <a:avLst/>
          </a:prstGeom>
          <a:noFill/>
        </p:spPr>
        <p:txBody>
          <a:bodyPr wrap="square" rtlCol="0">
            <a:spAutoFit/>
          </a:bodyPr>
          <a:lstStyle/>
          <a:p>
            <a:r>
              <a:rPr lang="en-US" sz="1600" dirty="0" smtClean="0"/>
              <a:t>To cope with the imperative requests of non-isothermal cooling capacity 4.6-20 K (electron cloud load), a new configuration has been studied and tested during YETS 2015.</a:t>
            </a:r>
            <a:endParaRPr lang="en-US" sz="1600" dirty="0"/>
          </a:p>
        </p:txBody>
      </p:sp>
      <p:pic>
        <p:nvPicPr>
          <p:cNvPr id="8" name="Picture 7"/>
          <p:cNvPicPr>
            <a:picLocks noChangeAspect="1"/>
          </p:cNvPicPr>
          <p:nvPr/>
        </p:nvPicPr>
        <p:blipFill>
          <a:blip r:embed="rId3"/>
          <a:stretch>
            <a:fillRect/>
          </a:stretch>
        </p:blipFill>
        <p:spPr>
          <a:xfrm>
            <a:off x="5541269" y="2922739"/>
            <a:ext cx="3127953" cy="3198614"/>
          </a:xfrm>
          <a:prstGeom prst="rect">
            <a:avLst/>
          </a:prstGeom>
        </p:spPr>
      </p:pic>
      <p:sp>
        <p:nvSpPr>
          <p:cNvPr id="9" name="TextBox 8"/>
          <p:cNvSpPr txBox="1"/>
          <p:nvPr/>
        </p:nvSpPr>
        <p:spPr>
          <a:xfrm>
            <a:off x="434389" y="3432008"/>
            <a:ext cx="4899611" cy="2308324"/>
          </a:xfrm>
          <a:prstGeom prst="rect">
            <a:avLst/>
          </a:prstGeom>
          <a:noFill/>
        </p:spPr>
        <p:txBody>
          <a:bodyPr wrap="square" rtlCol="0">
            <a:spAutoFit/>
          </a:bodyPr>
          <a:lstStyle/>
          <a:p>
            <a:r>
              <a:rPr lang="en-US" sz="1600" dirty="0"/>
              <a:t>Based on the Run2(2015) </a:t>
            </a:r>
            <a:r>
              <a:rPr lang="en-US" sz="1600" dirty="0" smtClean="0"/>
              <a:t>configuration, this new configuration requests:</a:t>
            </a:r>
          </a:p>
          <a:p>
            <a:pPr marL="285750" indent="-285750">
              <a:buFont typeface="Arial" panose="020B0604020202020204" pitchFamily="34" charset="0"/>
              <a:buChar char="•"/>
            </a:pPr>
            <a:r>
              <a:rPr lang="en-US" sz="1600" dirty="0" smtClean="0"/>
              <a:t>Tuning of all 4.5K </a:t>
            </a:r>
            <a:r>
              <a:rPr lang="en-US" sz="1600" dirty="0" err="1" smtClean="0"/>
              <a:t>cryoplants</a:t>
            </a:r>
            <a:r>
              <a:rPr lang="en-US" sz="1600" dirty="0" smtClean="0"/>
              <a:t> to adjust the non-isothermal load up to 10 kW.</a:t>
            </a:r>
          </a:p>
          <a:p>
            <a:pPr marL="285750" indent="-285750">
              <a:buFont typeface="Arial" panose="020B0604020202020204" pitchFamily="34" charset="0"/>
              <a:buChar char="•"/>
            </a:pPr>
            <a:r>
              <a:rPr lang="en-US" sz="1600" dirty="0" smtClean="0"/>
              <a:t>Configuration of Cryo-island P18/P2 where </a:t>
            </a:r>
            <a:r>
              <a:rPr lang="en-US" sz="1600" dirty="0">
                <a:solidFill>
                  <a:srgbClr val="0055A0"/>
                </a:solidFill>
              </a:rPr>
              <a:t>one cold pumping </a:t>
            </a:r>
            <a:r>
              <a:rPr lang="en-US" sz="1600" dirty="0" smtClean="0">
                <a:solidFill>
                  <a:srgbClr val="0055A0"/>
                </a:solidFill>
              </a:rPr>
              <a:t>unit is now used instead of 2 in 2015. As the two 4.5 K </a:t>
            </a:r>
            <a:r>
              <a:rPr lang="en-US" sz="1600" dirty="0" err="1" smtClean="0">
                <a:solidFill>
                  <a:srgbClr val="0055A0"/>
                </a:solidFill>
              </a:rPr>
              <a:t>cryoplants</a:t>
            </a:r>
            <a:r>
              <a:rPr lang="en-US" sz="1600" dirty="0" smtClean="0">
                <a:solidFill>
                  <a:srgbClr val="0055A0"/>
                </a:solidFill>
              </a:rPr>
              <a:t> are not installed in the same area, a complex warm gas transfer system has been connected.</a:t>
            </a:r>
            <a:endParaRPr lang="en-US" sz="1600" dirty="0">
              <a:solidFill>
                <a:srgbClr val="0055A0"/>
              </a:solidFill>
            </a:endParaRPr>
          </a:p>
        </p:txBody>
      </p:sp>
      <p:sp>
        <p:nvSpPr>
          <p:cNvPr id="10" name="Oval 9"/>
          <p:cNvSpPr/>
          <p:nvPr/>
        </p:nvSpPr>
        <p:spPr>
          <a:xfrm rot="1847769">
            <a:off x="5457466" y="5086331"/>
            <a:ext cx="2034838" cy="80593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837841" y="6274230"/>
            <a:ext cx="2545669" cy="541869"/>
            <a:chOff x="837841" y="6274230"/>
            <a:chExt cx="2545669" cy="541869"/>
          </a:xfrm>
        </p:grpSpPr>
        <p:pic>
          <p:nvPicPr>
            <p:cNvPr id="12" name="Picture 11"/>
            <p:cNvPicPr>
              <a:picLocks noChangeAspect="1"/>
            </p:cNvPicPr>
            <p:nvPr/>
          </p:nvPicPr>
          <p:blipFill>
            <a:blip r:embed="rId4"/>
            <a:stretch>
              <a:fillRect/>
            </a:stretch>
          </p:blipFill>
          <p:spPr>
            <a:xfrm>
              <a:off x="2606881" y="6285964"/>
              <a:ext cx="776629" cy="518400"/>
            </a:xfrm>
            <a:prstGeom prst="rect">
              <a:avLst/>
            </a:prstGeom>
          </p:spPr>
        </p:pic>
        <p:pic>
          <p:nvPicPr>
            <p:cNvPr id="13" name="Picture 12"/>
            <p:cNvPicPr>
              <a:picLocks noChangeAspect="1"/>
            </p:cNvPicPr>
            <p:nvPr/>
          </p:nvPicPr>
          <p:blipFill>
            <a:blip r:embed="rId5"/>
            <a:stretch>
              <a:fillRect/>
            </a:stretch>
          </p:blipFill>
          <p:spPr>
            <a:xfrm>
              <a:off x="1435527" y="6274916"/>
              <a:ext cx="1137888" cy="540497"/>
            </a:xfrm>
            <a:prstGeom prst="rect">
              <a:avLst/>
            </a:prstGeom>
          </p:spPr>
        </p:pic>
        <p:pic>
          <p:nvPicPr>
            <p:cNvPr id="14" name="Picture 13" descr="logo-LHCCryo"/>
            <p:cNvPicPr>
              <a:picLocks noChangeAspect="1" noChangeArrowheads="1"/>
            </p:cNvPicPr>
            <p:nvPr/>
          </p:nvPicPr>
          <p:blipFill>
            <a:blip r:embed="rId6"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296926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97871" y="660829"/>
            <a:ext cx="8559537" cy="506066"/>
          </a:xfrm>
        </p:spPr>
        <p:txBody>
          <a:bodyPr>
            <a:noAutofit/>
          </a:bodyPr>
          <a:lstStyle/>
          <a:p>
            <a:pPr algn="just"/>
            <a:r>
              <a:rPr lang="en-GB" sz="1400" dirty="0" smtClean="0">
                <a:solidFill>
                  <a:srgbClr val="002060"/>
                </a:solidFill>
              </a:rPr>
              <a:t>An early warning system </a:t>
            </a:r>
            <a:r>
              <a:rPr lang="en-GB" sz="1400" dirty="0">
                <a:solidFill>
                  <a:srgbClr val="002060"/>
                </a:solidFill>
              </a:rPr>
              <a:t>for </a:t>
            </a:r>
            <a:r>
              <a:rPr lang="en-GB" sz="1400" dirty="0" smtClean="0">
                <a:solidFill>
                  <a:srgbClr val="002060"/>
                </a:solidFill>
              </a:rPr>
              <a:t>the Cryogenics </a:t>
            </a:r>
            <a:r>
              <a:rPr lang="en-GB" sz="1400" dirty="0">
                <a:solidFill>
                  <a:srgbClr val="002060"/>
                </a:solidFill>
              </a:rPr>
              <a:t>Instrumentation Expert </a:t>
            </a:r>
            <a:r>
              <a:rPr lang="en-GB" sz="1400" dirty="0" smtClean="0">
                <a:solidFill>
                  <a:srgbClr val="002060"/>
                </a:solidFill>
              </a:rPr>
              <a:t>Tool (CIET) based on </a:t>
            </a:r>
            <a:r>
              <a:rPr lang="en-GB" sz="1400" dirty="0" err="1" smtClean="0">
                <a:solidFill>
                  <a:srgbClr val="002060"/>
                </a:solidFill>
              </a:rPr>
              <a:t>Elasticsearch</a:t>
            </a:r>
            <a:r>
              <a:rPr lang="en-GB" sz="1400" dirty="0" smtClean="0">
                <a:solidFill>
                  <a:srgbClr val="002060"/>
                </a:solidFill>
              </a:rPr>
              <a:t>/KIBANA is under development</a:t>
            </a:r>
            <a:endParaRPr lang="en-GB" sz="1400" dirty="0"/>
          </a:p>
        </p:txBody>
      </p:sp>
      <p:sp>
        <p:nvSpPr>
          <p:cNvPr id="9" name="TextBox 8"/>
          <p:cNvSpPr txBox="1"/>
          <p:nvPr/>
        </p:nvSpPr>
        <p:spPr>
          <a:xfrm>
            <a:off x="292231" y="5370056"/>
            <a:ext cx="8191410" cy="738664"/>
          </a:xfrm>
          <a:prstGeom prst="rect">
            <a:avLst/>
          </a:prstGeom>
          <a:noFill/>
        </p:spPr>
        <p:txBody>
          <a:bodyPr wrap="none" rtlCol="0">
            <a:spAutoFit/>
          </a:bodyPr>
          <a:lstStyle/>
          <a:p>
            <a:pPr marL="285750" indent="-285750">
              <a:buFont typeface="Arial" panose="020B0604020202020204" pitchFamily="34" charset="0"/>
              <a:buChar char="•"/>
            </a:pPr>
            <a:r>
              <a:rPr lang="en-GB" sz="1400" dirty="0" smtClean="0"/>
              <a:t>A set of rules for the early detection of anomalous conditions (electronics or operating conditions).</a:t>
            </a:r>
          </a:p>
          <a:p>
            <a:pPr marL="285750" indent="-285750">
              <a:buFont typeface="Arial" panose="020B0604020202020204" pitchFamily="34" charset="0"/>
              <a:buChar char="•"/>
            </a:pPr>
            <a:r>
              <a:rPr lang="en-GB" sz="1400" dirty="0" smtClean="0"/>
              <a:t>Options for channel filtering, queries, channel masking (acknowledge), selection of time-spans.</a:t>
            </a:r>
          </a:p>
          <a:p>
            <a:pPr marL="285750" indent="-285750">
              <a:buFont typeface="Arial" panose="020B0604020202020204" pitchFamily="34" charset="0"/>
              <a:buChar char="•"/>
            </a:pPr>
            <a:r>
              <a:rPr lang="en-GB" sz="1400" dirty="0" smtClean="0"/>
              <a:t>Operational prototype stage (</a:t>
            </a:r>
            <a:r>
              <a:rPr lang="en-GB" sz="1400" dirty="0"/>
              <a:t>21 active rules) </a:t>
            </a:r>
            <a:r>
              <a:rPr lang="en-GB" sz="1400" dirty="0" smtClean="0"/>
              <a:t>with </a:t>
            </a:r>
            <a:r>
              <a:rPr lang="en-GB" sz="1400" dirty="0"/>
              <a:t>n</a:t>
            </a:r>
            <a:r>
              <a:rPr lang="en-GB" sz="1400" dirty="0" smtClean="0"/>
              <a:t>ew rules to be added.</a:t>
            </a:r>
            <a:endParaRPr lang="en-US" sz="1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31" y="1189833"/>
            <a:ext cx="8559538" cy="4206172"/>
          </a:xfrm>
          <a:prstGeom prst="rect">
            <a:avLst/>
          </a:prstGeom>
          <a:solidFill>
            <a:schemeClr val="bg1">
              <a:lumMod val="95000"/>
            </a:schemeClr>
          </a:solidFill>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02" t="53382" r="75054" b="30606"/>
          <a:stretch/>
        </p:blipFill>
        <p:spPr>
          <a:xfrm>
            <a:off x="591187" y="2831428"/>
            <a:ext cx="5737132" cy="1825655"/>
          </a:xfrm>
          <a:prstGeom prst="rect">
            <a:avLst/>
          </a:prstGeom>
        </p:spPr>
      </p:pic>
      <p:sp>
        <p:nvSpPr>
          <p:cNvPr id="3" name="Rectangle 2"/>
          <p:cNvSpPr/>
          <p:nvPr/>
        </p:nvSpPr>
        <p:spPr>
          <a:xfrm rot="21102646">
            <a:off x="4259324" y="4170862"/>
            <a:ext cx="4572000" cy="923330"/>
          </a:xfrm>
          <a:prstGeom prst="rect">
            <a:avLst/>
          </a:prstGeom>
          <a:solidFill>
            <a:schemeClr val="bg1">
              <a:lumMod val="95000"/>
            </a:schemeClr>
          </a:solidFill>
        </p:spPr>
        <p:txBody>
          <a:bodyPr>
            <a:spAutoFit/>
          </a:bodyPr>
          <a:lstStyle/>
          <a:p>
            <a:r>
              <a:rPr lang="en-GB" dirty="0"/>
              <a:t>Based on data </a:t>
            </a:r>
            <a:r>
              <a:rPr lang="en-GB" dirty="0" smtClean="0"/>
              <a:t>mining scripts, </a:t>
            </a:r>
            <a:r>
              <a:rPr lang="en-GB" dirty="0"/>
              <a:t>this early warning system is used to generate pre-alert </a:t>
            </a:r>
            <a:r>
              <a:rPr lang="en-GB" dirty="0" smtClean="0"/>
              <a:t>for </a:t>
            </a:r>
            <a:r>
              <a:rPr lang="en-US" dirty="0" smtClean="0"/>
              <a:t>altered </a:t>
            </a:r>
            <a:r>
              <a:rPr lang="en-GB" dirty="0" smtClean="0"/>
              <a:t>components </a:t>
            </a:r>
            <a:endParaRPr lang="en-GB" dirty="0"/>
          </a:p>
        </p:txBody>
      </p:sp>
      <p:sp>
        <p:nvSpPr>
          <p:cNvPr id="6" name="Footer Placeholder 5"/>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7" name="Slide Number Placeholder 6"/>
          <p:cNvSpPr>
            <a:spLocks noGrp="1"/>
          </p:cNvSpPr>
          <p:nvPr>
            <p:ph type="sldNum" sz="quarter" idx="4"/>
          </p:nvPr>
        </p:nvSpPr>
        <p:spPr/>
        <p:txBody>
          <a:bodyPr/>
          <a:lstStyle/>
          <a:p>
            <a:fld id="{17918391-D411-FE40-AAD7-861AE5233E0E}" type="slidenum">
              <a:rPr lang="en-US" smtClean="0"/>
              <a:pPr/>
              <a:t>22</a:t>
            </a:fld>
            <a:endParaRPr lang="en-US" dirty="0"/>
          </a:p>
        </p:txBody>
      </p:sp>
      <p:sp>
        <p:nvSpPr>
          <p:cNvPr id="11" name="TextBox 10"/>
          <p:cNvSpPr txBox="1"/>
          <p:nvPr/>
        </p:nvSpPr>
        <p:spPr>
          <a:xfrm>
            <a:off x="297871" y="101028"/>
            <a:ext cx="8548255" cy="523220"/>
          </a:xfrm>
          <a:prstGeom prst="rect">
            <a:avLst/>
          </a:prstGeom>
          <a:noFill/>
        </p:spPr>
        <p:txBody>
          <a:bodyPr wrap="square" rtlCol="0">
            <a:spAutoFit/>
          </a:bodyPr>
          <a:lstStyle/>
          <a:p>
            <a:r>
              <a:rPr lang="en-US" sz="2800" dirty="0" smtClean="0"/>
              <a:t>Early warning system for instrumentation</a:t>
            </a:r>
            <a:endParaRPr lang="en-US" sz="2800" dirty="0"/>
          </a:p>
        </p:txBody>
      </p:sp>
      <p:grpSp>
        <p:nvGrpSpPr>
          <p:cNvPr id="12" name="Group 11"/>
          <p:cNvGrpSpPr/>
          <p:nvPr/>
        </p:nvGrpSpPr>
        <p:grpSpPr>
          <a:xfrm>
            <a:off x="837841" y="6274230"/>
            <a:ext cx="2545669" cy="541869"/>
            <a:chOff x="837841" y="6274230"/>
            <a:chExt cx="2545669" cy="541869"/>
          </a:xfrm>
        </p:grpSpPr>
        <p:pic>
          <p:nvPicPr>
            <p:cNvPr id="13" name="Picture 12"/>
            <p:cNvPicPr>
              <a:picLocks noChangeAspect="1"/>
            </p:cNvPicPr>
            <p:nvPr/>
          </p:nvPicPr>
          <p:blipFill>
            <a:blip r:embed="rId4"/>
            <a:stretch>
              <a:fillRect/>
            </a:stretch>
          </p:blipFill>
          <p:spPr>
            <a:xfrm>
              <a:off x="2606881" y="6285964"/>
              <a:ext cx="776629" cy="518400"/>
            </a:xfrm>
            <a:prstGeom prst="rect">
              <a:avLst/>
            </a:prstGeom>
          </p:spPr>
        </p:pic>
        <p:pic>
          <p:nvPicPr>
            <p:cNvPr id="14" name="Picture 13"/>
            <p:cNvPicPr>
              <a:picLocks noChangeAspect="1"/>
            </p:cNvPicPr>
            <p:nvPr/>
          </p:nvPicPr>
          <p:blipFill>
            <a:blip r:embed="rId5"/>
            <a:stretch>
              <a:fillRect/>
            </a:stretch>
          </p:blipFill>
          <p:spPr>
            <a:xfrm>
              <a:off x="1435527" y="6274916"/>
              <a:ext cx="1137888" cy="540497"/>
            </a:xfrm>
            <a:prstGeom prst="rect">
              <a:avLst/>
            </a:prstGeom>
          </p:spPr>
        </p:pic>
        <p:pic>
          <p:nvPicPr>
            <p:cNvPr id="15" name="Picture 14" descr="logo-LHCCryo"/>
            <p:cNvPicPr>
              <a:picLocks noChangeAspect="1" noChangeArrowheads="1"/>
            </p:cNvPicPr>
            <p:nvPr/>
          </p:nvPicPr>
          <p:blipFill>
            <a:blip r:embed="rId6"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76064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968" y="257557"/>
            <a:ext cx="8226854" cy="576634"/>
          </a:xfrm>
        </p:spPr>
        <p:txBody>
          <a:bodyPr>
            <a:noAutofit/>
          </a:bodyPr>
          <a:lstStyle/>
          <a:p>
            <a:r>
              <a:rPr lang="en-US" sz="2800" dirty="0">
                <a:latin typeface="Calibri" panose="020F0502020204030204" pitchFamily="34" charset="0"/>
              </a:rPr>
              <a:t>Medium Term Plan for advanced controls of the process</a:t>
            </a:r>
          </a:p>
        </p:txBody>
      </p:sp>
      <p:sp>
        <p:nvSpPr>
          <p:cNvPr id="3" name="Content Placeholder 2"/>
          <p:cNvSpPr>
            <a:spLocks noGrp="1"/>
          </p:cNvSpPr>
          <p:nvPr>
            <p:ph idx="1"/>
          </p:nvPr>
        </p:nvSpPr>
        <p:spPr>
          <a:xfrm>
            <a:off x="457200" y="986590"/>
            <a:ext cx="8226854" cy="5006438"/>
          </a:xfrm>
        </p:spPr>
        <p:txBody>
          <a:bodyPr/>
          <a:lstStyle/>
          <a:p>
            <a:r>
              <a:rPr lang="en-GB" sz="2400" dirty="0">
                <a:latin typeface="Calibri" panose="020F0502020204030204" pitchFamily="34" charset="0"/>
              </a:rPr>
              <a:t>A new follow-up system will be developed to compare process </a:t>
            </a:r>
            <a:r>
              <a:rPr lang="en-GB" sz="2400" dirty="0" smtClean="0">
                <a:latin typeface="Calibri" panose="020F0502020204030204" pitchFamily="34" charset="0"/>
              </a:rPr>
              <a:t>answer </a:t>
            </a:r>
            <a:r>
              <a:rPr lang="en-GB" sz="2400" dirty="0">
                <a:latin typeface="Calibri" panose="020F0502020204030204" pitchFamily="34" charset="0"/>
              </a:rPr>
              <a:t>to a perturbation with simulated answer. In case of deviation, pre-alarm will be generated</a:t>
            </a:r>
            <a:r>
              <a:rPr lang="en-GB" sz="2400" dirty="0" smtClean="0">
                <a:latin typeface="Calibri" panose="020F0502020204030204" pitchFamily="34" charset="0"/>
              </a:rPr>
              <a:t>.</a:t>
            </a:r>
          </a:p>
          <a:p>
            <a:r>
              <a:rPr lang="en-GB" sz="2400" dirty="0" smtClean="0">
                <a:latin typeface="Calibri" panose="020F0502020204030204" pitchFamily="34" charset="0"/>
              </a:rPr>
              <a:t>In parallel our support team is planning to develop </a:t>
            </a:r>
            <a:r>
              <a:rPr lang="en-GB" sz="2400" dirty="0">
                <a:latin typeface="Calibri" panose="020F0502020204030204" pitchFamily="34" charset="0"/>
              </a:rPr>
              <a:t>a majority voting system for </a:t>
            </a:r>
            <a:r>
              <a:rPr lang="en-GB" sz="2400" dirty="0" smtClean="0">
                <a:latin typeface="Calibri" panose="020F0502020204030204" pitchFamily="34" charset="0"/>
              </a:rPr>
              <a:t>the massive parallel instrumentation of the magnets and distribution line.</a:t>
            </a:r>
            <a:endParaRPr lang="en-GB" sz="2400" dirty="0">
              <a:latin typeface="Calibri" panose="020F0502020204030204" pitchFamily="34" charset="0"/>
            </a:endParaRPr>
          </a:p>
          <a:p>
            <a:endParaRPr lang="en-US" dirty="0"/>
          </a:p>
        </p:txBody>
      </p:sp>
      <p:sp>
        <p:nvSpPr>
          <p:cNvPr id="4" name="Footer Placeholder 3"/>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23</a:t>
            </a:fld>
            <a:endParaRPr lang="en-US" dirty="0"/>
          </a:p>
        </p:txBody>
      </p:sp>
      <p:grpSp>
        <p:nvGrpSpPr>
          <p:cNvPr id="6" name="Group 5"/>
          <p:cNvGrpSpPr/>
          <p:nvPr/>
        </p:nvGrpSpPr>
        <p:grpSpPr>
          <a:xfrm>
            <a:off x="837841" y="6274230"/>
            <a:ext cx="2545669" cy="541869"/>
            <a:chOff x="837841" y="6274230"/>
            <a:chExt cx="2545669" cy="541869"/>
          </a:xfrm>
        </p:grpSpPr>
        <p:pic>
          <p:nvPicPr>
            <p:cNvPr id="7" name="Picture 6"/>
            <p:cNvPicPr>
              <a:picLocks noChangeAspect="1"/>
            </p:cNvPicPr>
            <p:nvPr/>
          </p:nvPicPr>
          <p:blipFill>
            <a:blip r:embed="rId3"/>
            <a:stretch>
              <a:fillRect/>
            </a:stretch>
          </p:blipFill>
          <p:spPr>
            <a:xfrm>
              <a:off x="2606881" y="6285964"/>
              <a:ext cx="776629" cy="518400"/>
            </a:xfrm>
            <a:prstGeom prst="rect">
              <a:avLst/>
            </a:prstGeom>
          </p:spPr>
        </p:pic>
        <p:pic>
          <p:nvPicPr>
            <p:cNvPr id="8" name="Picture 7"/>
            <p:cNvPicPr>
              <a:picLocks noChangeAspect="1"/>
            </p:cNvPicPr>
            <p:nvPr/>
          </p:nvPicPr>
          <p:blipFill>
            <a:blip r:embed="rId4"/>
            <a:stretch>
              <a:fillRect/>
            </a:stretch>
          </p:blipFill>
          <p:spPr>
            <a:xfrm>
              <a:off x="1435527" y="6274916"/>
              <a:ext cx="1137888" cy="540497"/>
            </a:xfrm>
            <a:prstGeom prst="rect">
              <a:avLst/>
            </a:prstGeom>
          </p:spPr>
        </p:pic>
        <p:pic>
          <p:nvPicPr>
            <p:cNvPr id="9" name="Picture 8" descr="logo-LHCCryo"/>
            <p:cNvPicPr>
              <a:picLocks noChangeAspect="1" noChangeArrowheads="1"/>
            </p:cNvPicPr>
            <p:nvPr/>
          </p:nvPicPr>
          <p:blipFill>
            <a:blip r:embed="rId5"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13485125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t="6412"/>
          <a:stretch/>
        </p:blipFill>
        <p:spPr>
          <a:xfrm>
            <a:off x="29653" y="409814"/>
            <a:ext cx="9114347" cy="5762386"/>
          </a:xfrm>
          <a:prstGeom prst="rect">
            <a:avLst/>
          </a:prstGeom>
        </p:spPr>
      </p:pic>
      <p:sp>
        <p:nvSpPr>
          <p:cNvPr id="18" name="Title 1"/>
          <p:cNvSpPr txBox="1">
            <a:spLocks/>
          </p:cNvSpPr>
          <p:nvPr/>
        </p:nvSpPr>
        <p:spPr>
          <a:xfrm>
            <a:off x="14826" y="-8197"/>
            <a:ext cx="9143999" cy="518492"/>
          </a:xfrm>
          <a:prstGeom prst="rect">
            <a:avLst/>
          </a:prstGeom>
        </p:spPr>
        <p:txBody>
          <a:bodyPr vert="horz" lIns="45720" tIns="0" rIns="45720" bIns="0" anchor="t">
            <a:normAutofit fontScale="97500"/>
          </a:bodyPr>
          <a:lstStyle>
            <a:lvl1pPr algn="l" rtl="0" eaLnBrk="1" latinLnBrk="0" hangingPunct="1">
              <a:spcBef>
                <a:spcPct val="0"/>
              </a:spcBef>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pPr algn="ctr"/>
            <a:r>
              <a:rPr lang="en-GB" sz="2800" b="0" dirty="0">
                <a:latin typeface="Calibri" panose="020F0502020204030204" pitchFamily="34" charset="0"/>
                <a:cs typeface="Times New Roman" panose="02020603050405020304" pitchFamily="18" charset="0"/>
              </a:rPr>
              <a:t>LHC </a:t>
            </a:r>
            <a:r>
              <a:rPr lang="en-GB" sz="2800" b="0">
                <a:latin typeface="Calibri" panose="020F0502020204030204" pitchFamily="34" charset="0"/>
                <a:cs typeface="Times New Roman" panose="02020603050405020304" pitchFamily="18" charset="0"/>
              </a:rPr>
              <a:t>RUN </a:t>
            </a:r>
            <a:r>
              <a:rPr lang="en-GB" sz="2800" b="0" smtClean="0">
                <a:latin typeface="Calibri" panose="020F0502020204030204" pitchFamily="34" charset="0"/>
                <a:cs typeface="Times New Roman" panose="02020603050405020304" pitchFamily="18" charset="0"/>
              </a:rPr>
              <a:t>1 &amp; 2 </a:t>
            </a:r>
            <a:r>
              <a:rPr lang="en-GB" sz="2800" b="0" dirty="0">
                <a:latin typeface="Calibri" panose="020F0502020204030204" pitchFamily="34" charset="0"/>
                <a:cs typeface="Times New Roman" panose="02020603050405020304" pitchFamily="18" charset="0"/>
              </a:rPr>
              <a:t>Overall availability (Cryo Maintain)</a:t>
            </a:r>
          </a:p>
        </p:txBody>
      </p:sp>
      <p:sp>
        <p:nvSpPr>
          <p:cNvPr id="29" name="Rectangle 28"/>
          <p:cNvSpPr/>
          <p:nvPr/>
        </p:nvSpPr>
        <p:spPr>
          <a:xfrm>
            <a:off x="6668114" y="442292"/>
            <a:ext cx="951886" cy="5653707"/>
          </a:xfrm>
          <a:prstGeom prst="rect">
            <a:avLst/>
          </a:prstGeom>
          <a:noFill/>
          <a:ln w="381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ZoneTexte 29"/>
          <p:cNvSpPr txBox="1"/>
          <p:nvPr/>
        </p:nvSpPr>
        <p:spPr>
          <a:xfrm>
            <a:off x="7676136" y="5799966"/>
            <a:ext cx="1440382" cy="372234"/>
          </a:xfrm>
          <a:prstGeom prst="rect">
            <a:avLst/>
          </a:prstGeom>
          <a:noFill/>
        </p:spPr>
        <p:txBody>
          <a:bodyPr wrap="square" rtlCol="0">
            <a:spAutoFit/>
          </a:bodyPr>
          <a:lstStyle/>
          <a:p>
            <a:pPr algn="ctr"/>
            <a:r>
              <a:rPr lang="fr-FR" b="1" u="sng" dirty="0">
                <a:solidFill>
                  <a:schemeClr val="accent3"/>
                </a:solidFill>
                <a:latin typeface="+mj-lt"/>
              </a:rPr>
              <a:t>Preliminary</a:t>
            </a:r>
          </a:p>
        </p:txBody>
      </p:sp>
      <p:grpSp>
        <p:nvGrpSpPr>
          <p:cNvPr id="6" name="Group 5"/>
          <p:cNvGrpSpPr/>
          <p:nvPr/>
        </p:nvGrpSpPr>
        <p:grpSpPr>
          <a:xfrm>
            <a:off x="837841" y="6274230"/>
            <a:ext cx="2545669" cy="541869"/>
            <a:chOff x="837841" y="6274230"/>
            <a:chExt cx="2545669" cy="541869"/>
          </a:xfrm>
        </p:grpSpPr>
        <p:pic>
          <p:nvPicPr>
            <p:cNvPr id="7" name="Picture 6"/>
            <p:cNvPicPr>
              <a:picLocks noChangeAspect="1"/>
            </p:cNvPicPr>
            <p:nvPr/>
          </p:nvPicPr>
          <p:blipFill>
            <a:blip r:embed="rId4"/>
            <a:stretch>
              <a:fillRect/>
            </a:stretch>
          </p:blipFill>
          <p:spPr>
            <a:xfrm>
              <a:off x="2606881" y="6285964"/>
              <a:ext cx="776629" cy="518400"/>
            </a:xfrm>
            <a:prstGeom prst="rect">
              <a:avLst/>
            </a:prstGeom>
          </p:spPr>
        </p:pic>
        <p:pic>
          <p:nvPicPr>
            <p:cNvPr id="8" name="Picture 7"/>
            <p:cNvPicPr>
              <a:picLocks noChangeAspect="1"/>
            </p:cNvPicPr>
            <p:nvPr/>
          </p:nvPicPr>
          <p:blipFill>
            <a:blip r:embed="rId5"/>
            <a:stretch>
              <a:fillRect/>
            </a:stretch>
          </p:blipFill>
          <p:spPr>
            <a:xfrm>
              <a:off x="1435527" y="6274916"/>
              <a:ext cx="1137888" cy="540497"/>
            </a:xfrm>
            <a:prstGeom prst="rect">
              <a:avLst/>
            </a:prstGeom>
          </p:spPr>
        </p:pic>
        <p:pic>
          <p:nvPicPr>
            <p:cNvPr id="9" name="Picture 8" descr="logo-LHCCryo"/>
            <p:cNvPicPr>
              <a:picLocks noChangeAspect="1" noChangeArrowheads="1"/>
            </p:cNvPicPr>
            <p:nvPr/>
          </p:nvPicPr>
          <p:blipFill>
            <a:blip r:embed="rId6"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
        <p:nvSpPr>
          <p:cNvPr id="2" name="Footer Placeholder 1"/>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24</a:t>
            </a:fld>
            <a:endParaRPr lang="en-US" dirty="0"/>
          </a:p>
        </p:txBody>
      </p:sp>
    </p:spTree>
    <p:extLst>
      <p:ext uri="{BB962C8B-B14F-4D97-AF65-F5344CB8AC3E}">
        <p14:creationId xmlns:p14="http://schemas.microsoft.com/office/powerpoint/2010/main" val="307784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38405"/>
            <a:ext cx="8265984" cy="799795"/>
          </a:xfrm>
          <a:prstGeom prst="rect">
            <a:avLst/>
          </a:prstGeom>
        </p:spPr>
        <p:txBody>
          <a:bodyPr vert="horz" lIns="45720" tIns="0" rIns="45720" bIns="0" anchor="t">
            <a:normAutofit fontScale="97500"/>
          </a:bodyPr>
          <a:lstStyle>
            <a:lvl1pPr algn="l" rtl="0" eaLnBrk="1" latinLnBrk="0" hangingPunct="1">
              <a:spcBef>
                <a:spcPct val="0"/>
              </a:spcBef>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pPr algn="ctr"/>
            <a:r>
              <a:rPr lang="en-GB" sz="3300" b="0" dirty="0">
                <a:latin typeface="Calibri" panose="020F0502020204030204" pitchFamily="34" charset="0"/>
                <a:cs typeface="Times New Roman" panose="02020603050405020304" pitchFamily="18" charset="0"/>
              </a:rPr>
              <a:t>Helium consumptions and losses</a:t>
            </a:r>
          </a:p>
        </p:txBody>
      </p:sp>
      <p:pic>
        <p:nvPicPr>
          <p:cNvPr id="6" name="Image 5"/>
          <p:cNvPicPr>
            <a:picLocks noChangeAspect="1"/>
          </p:cNvPicPr>
          <p:nvPr/>
        </p:nvPicPr>
        <p:blipFill rotWithShape="1">
          <a:blip r:embed="rId3"/>
          <a:srcRect l="51667" t="54674" r="4602" b="4431"/>
          <a:stretch/>
        </p:blipFill>
        <p:spPr>
          <a:xfrm>
            <a:off x="381000" y="531046"/>
            <a:ext cx="8382000" cy="5590398"/>
          </a:xfrm>
          <a:prstGeom prst="rect">
            <a:avLst/>
          </a:prstGeom>
        </p:spPr>
      </p:pic>
      <p:grpSp>
        <p:nvGrpSpPr>
          <p:cNvPr id="4" name="Group 3"/>
          <p:cNvGrpSpPr/>
          <p:nvPr/>
        </p:nvGrpSpPr>
        <p:grpSpPr>
          <a:xfrm>
            <a:off x="837841" y="6274230"/>
            <a:ext cx="2545669" cy="541869"/>
            <a:chOff x="837841" y="6274230"/>
            <a:chExt cx="2545669" cy="541869"/>
          </a:xfrm>
        </p:grpSpPr>
        <p:pic>
          <p:nvPicPr>
            <p:cNvPr id="7" name="Picture 6"/>
            <p:cNvPicPr>
              <a:picLocks noChangeAspect="1"/>
            </p:cNvPicPr>
            <p:nvPr/>
          </p:nvPicPr>
          <p:blipFill>
            <a:blip r:embed="rId4"/>
            <a:stretch>
              <a:fillRect/>
            </a:stretch>
          </p:blipFill>
          <p:spPr>
            <a:xfrm>
              <a:off x="2606881" y="6285964"/>
              <a:ext cx="776629" cy="518400"/>
            </a:xfrm>
            <a:prstGeom prst="rect">
              <a:avLst/>
            </a:prstGeom>
          </p:spPr>
        </p:pic>
        <p:pic>
          <p:nvPicPr>
            <p:cNvPr id="8" name="Picture 7"/>
            <p:cNvPicPr>
              <a:picLocks noChangeAspect="1"/>
            </p:cNvPicPr>
            <p:nvPr/>
          </p:nvPicPr>
          <p:blipFill>
            <a:blip r:embed="rId5"/>
            <a:stretch>
              <a:fillRect/>
            </a:stretch>
          </p:blipFill>
          <p:spPr>
            <a:xfrm>
              <a:off x="1435527" y="6274916"/>
              <a:ext cx="1137888" cy="540497"/>
            </a:xfrm>
            <a:prstGeom prst="rect">
              <a:avLst/>
            </a:prstGeom>
          </p:spPr>
        </p:pic>
        <p:pic>
          <p:nvPicPr>
            <p:cNvPr id="9" name="Picture 8" descr="logo-LHCCryo"/>
            <p:cNvPicPr>
              <a:picLocks noChangeAspect="1" noChangeArrowheads="1"/>
            </p:cNvPicPr>
            <p:nvPr/>
          </p:nvPicPr>
          <p:blipFill>
            <a:blip r:embed="rId6"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4292226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3350" y="251670"/>
            <a:ext cx="7432738" cy="5574554"/>
          </a:xfrm>
        </p:spPr>
      </p:pic>
      <p:sp>
        <p:nvSpPr>
          <p:cNvPr id="4" name="Footer Placeholder 3"/>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26</a:t>
            </a:fld>
            <a:endParaRPr lang="en-US" dirty="0"/>
          </a:p>
        </p:txBody>
      </p:sp>
      <p:grpSp>
        <p:nvGrpSpPr>
          <p:cNvPr id="7" name="Group 6"/>
          <p:cNvGrpSpPr/>
          <p:nvPr/>
        </p:nvGrpSpPr>
        <p:grpSpPr>
          <a:xfrm>
            <a:off x="837841" y="6274230"/>
            <a:ext cx="2545669" cy="541869"/>
            <a:chOff x="837841" y="6274230"/>
            <a:chExt cx="2545669" cy="541869"/>
          </a:xfrm>
        </p:grpSpPr>
        <p:pic>
          <p:nvPicPr>
            <p:cNvPr id="8" name="Picture 7"/>
            <p:cNvPicPr>
              <a:picLocks noChangeAspect="1"/>
            </p:cNvPicPr>
            <p:nvPr/>
          </p:nvPicPr>
          <p:blipFill>
            <a:blip r:embed="rId4"/>
            <a:stretch>
              <a:fillRect/>
            </a:stretch>
          </p:blipFill>
          <p:spPr>
            <a:xfrm>
              <a:off x="2606881" y="6285964"/>
              <a:ext cx="776629" cy="518400"/>
            </a:xfrm>
            <a:prstGeom prst="rect">
              <a:avLst/>
            </a:prstGeom>
          </p:spPr>
        </p:pic>
        <p:pic>
          <p:nvPicPr>
            <p:cNvPr id="9" name="Picture 8"/>
            <p:cNvPicPr>
              <a:picLocks noChangeAspect="1"/>
            </p:cNvPicPr>
            <p:nvPr/>
          </p:nvPicPr>
          <p:blipFill>
            <a:blip r:embed="rId5"/>
            <a:stretch>
              <a:fillRect/>
            </a:stretch>
          </p:blipFill>
          <p:spPr>
            <a:xfrm>
              <a:off x="1435527" y="6274916"/>
              <a:ext cx="1137888" cy="540497"/>
            </a:xfrm>
            <a:prstGeom prst="rect">
              <a:avLst/>
            </a:prstGeom>
          </p:spPr>
        </p:pic>
        <p:pic>
          <p:nvPicPr>
            <p:cNvPr id="10" name="Picture 9" descr="logo-LHCCryo"/>
            <p:cNvPicPr>
              <a:picLocks noChangeAspect="1" noChangeArrowheads="1"/>
            </p:cNvPicPr>
            <p:nvPr/>
          </p:nvPicPr>
          <p:blipFill>
            <a:blip r:embed="rId6"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
        <p:nvSpPr>
          <p:cNvPr id="11" name="TextBox 10"/>
          <p:cNvSpPr txBox="1"/>
          <p:nvPr/>
        </p:nvSpPr>
        <p:spPr>
          <a:xfrm rot="20111036">
            <a:off x="3120334" y="3154258"/>
            <a:ext cx="3598877" cy="369332"/>
          </a:xfrm>
          <a:prstGeom prst="rect">
            <a:avLst/>
          </a:prstGeom>
          <a:solidFill>
            <a:schemeClr val="accent1"/>
          </a:solidFill>
        </p:spPr>
        <p:txBody>
          <a:bodyPr wrap="square" rtlCol="0">
            <a:spAutoFit/>
          </a:bodyPr>
          <a:lstStyle/>
          <a:p>
            <a:pPr algn="ctr"/>
            <a:r>
              <a:rPr lang="en-US" dirty="0" smtClean="0"/>
              <a:t>Quite goods results for 2016</a:t>
            </a:r>
            <a:endParaRPr lang="en-US" dirty="0"/>
          </a:p>
        </p:txBody>
      </p:sp>
    </p:spTree>
    <p:extLst>
      <p:ext uri="{BB962C8B-B14F-4D97-AF65-F5344CB8AC3E}">
        <p14:creationId xmlns:p14="http://schemas.microsoft.com/office/powerpoint/2010/main" val="353933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946" y="104184"/>
            <a:ext cx="8226854" cy="542362"/>
          </a:xfrm>
        </p:spPr>
        <p:txBody>
          <a:bodyPr>
            <a:normAutofit fontScale="90000"/>
          </a:bodyPr>
          <a:lstStyle/>
          <a:p>
            <a:r>
              <a:rPr lang="en-US" sz="3600" dirty="0">
                <a:latin typeface="Calibri" panose="020F0502020204030204" pitchFamily="34" charset="0"/>
              </a:rPr>
              <a:t>Conclusions &amp; Perspectives</a:t>
            </a:r>
          </a:p>
        </p:txBody>
      </p:sp>
      <p:sp>
        <p:nvSpPr>
          <p:cNvPr id="4" name="Footer Placeholder 3"/>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27</a:t>
            </a:fld>
            <a:endParaRPr lang="en-US" dirty="0"/>
          </a:p>
        </p:txBody>
      </p:sp>
      <p:sp>
        <p:nvSpPr>
          <p:cNvPr id="6" name="Content Placeholder 5"/>
          <p:cNvSpPr txBox="1">
            <a:spLocks noGrp="1"/>
          </p:cNvSpPr>
          <p:nvPr>
            <p:ph idx="1"/>
          </p:nvPr>
        </p:nvSpPr>
        <p:spPr>
          <a:xfrm>
            <a:off x="373310" y="1060887"/>
            <a:ext cx="8226854" cy="4370555"/>
          </a:xfrm>
          <a:prstGeom prst="rect">
            <a:avLst/>
          </a:prstGeom>
          <a:noFill/>
        </p:spPr>
        <p:txBody>
          <a:bodyPr wrap="square" rtlCol="0">
            <a:spAutoFit/>
          </a:bodyPr>
          <a:lstStyle/>
          <a:p>
            <a:pPr marL="285750" indent="-285750">
              <a:lnSpc>
                <a:spcPct val="150000"/>
              </a:lnSpc>
              <a:buFont typeface="Arial" pitchFamily="34" charset="0"/>
              <a:buChar char="•"/>
            </a:pPr>
            <a:r>
              <a:rPr lang="en-US" sz="1800" dirty="0" smtClean="0">
                <a:latin typeface="Calibri" panose="020F0502020204030204" pitchFamily="34" charset="0"/>
              </a:rPr>
              <a:t>Experience gained from Run1 is now used to boost the availability results during Run2 under high  level of non isothermal load.</a:t>
            </a:r>
          </a:p>
          <a:p>
            <a:pPr marL="285750" indent="-285750">
              <a:lnSpc>
                <a:spcPct val="150000"/>
              </a:lnSpc>
              <a:buFont typeface="Arial" pitchFamily="34" charset="0"/>
              <a:buChar char="•"/>
            </a:pPr>
            <a:r>
              <a:rPr lang="en-GB" sz="1800" dirty="0">
                <a:latin typeface="Calibri" panose="020F0502020204030204" pitchFamily="34" charset="0"/>
              </a:rPr>
              <a:t>The reconfiguration of operation for Run2 optimise the </a:t>
            </a:r>
            <a:r>
              <a:rPr lang="en-GB" sz="1800" dirty="0" err="1">
                <a:latin typeface="Calibri" panose="020F0502020204030204" pitchFamily="34" charset="0"/>
              </a:rPr>
              <a:t>cryoplants</a:t>
            </a:r>
            <a:r>
              <a:rPr lang="en-GB" sz="1800" dirty="0">
                <a:latin typeface="Calibri" panose="020F0502020204030204" pitchFamily="34" charset="0"/>
              </a:rPr>
              <a:t> and gives a good feeling. This configuration copes with possible failures of major </a:t>
            </a:r>
            <a:r>
              <a:rPr lang="en-GB" sz="1800" dirty="0" err="1" smtClean="0">
                <a:latin typeface="Calibri" panose="020F0502020204030204" pitchFamily="34" charset="0"/>
              </a:rPr>
              <a:t>equipments</a:t>
            </a:r>
            <a:r>
              <a:rPr lang="en-GB" sz="1800" dirty="0" smtClean="0">
                <a:latin typeface="Calibri" panose="020F0502020204030204" pitchFamily="34" charset="0"/>
              </a:rPr>
              <a:t>, </a:t>
            </a:r>
            <a:r>
              <a:rPr lang="en-GB" sz="1800" dirty="0">
                <a:latin typeface="Calibri" panose="020F0502020204030204" pitchFamily="34" charset="0"/>
              </a:rPr>
              <a:t>keeping cooling capacity at sufficient level for physics run.</a:t>
            </a:r>
          </a:p>
          <a:p>
            <a:pPr marL="285750" indent="-285750">
              <a:lnSpc>
                <a:spcPct val="150000"/>
              </a:lnSpc>
              <a:buFont typeface="Arial" pitchFamily="34" charset="0"/>
              <a:buChar char="•"/>
            </a:pPr>
            <a:r>
              <a:rPr lang="en-GB" sz="1800" dirty="0">
                <a:latin typeface="Calibri" panose="020F0502020204030204" pitchFamily="34" charset="0"/>
              </a:rPr>
              <a:t>Data </a:t>
            </a:r>
            <a:r>
              <a:rPr lang="en-GB" sz="1800" dirty="0" smtClean="0">
                <a:latin typeface="Calibri" panose="020F0502020204030204" pitchFamily="34" charset="0"/>
              </a:rPr>
              <a:t>mining, advanced control simulation &amp; majority voting  </a:t>
            </a:r>
            <a:r>
              <a:rPr lang="en-GB" sz="1800" dirty="0">
                <a:latin typeface="Calibri" panose="020F0502020204030204" pitchFamily="34" charset="0"/>
              </a:rPr>
              <a:t>will be enforced to anticipate the aging effect on electromechanical equipment's such as valve </a:t>
            </a:r>
            <a:r>
              <a:rPr lang="en-GB" sz="1800" dirty="0" smtClean="0">
                <a:latin typeface="Calibri" panose="020F0502020204030204" pitchFamily="34" charset="0"/>
              </a:rPr>
              <a:t>positioners and on all the instrumentation.</a:t>
            </a:r>
          </a:p>
          <a:p>
            <a:pPr marL="285750" indent="-285750">
              <a:lnSpc>
                <a:spcPct val="150000"/>
              </a:lnSpc>
              <a:buFont typeface="Arial" pitchFamily="34" charset="0"/>
              <a:buChar char="•"/>
            </a:pPr>
            <a:r>
              <a:rPr lang="en-GB" sz="1800" dirty="0" smtClean="0">
                <a:latin typeface="Calibri" panose="020F0502020204030204" pitchFamily="34" charset="0"/>
              </a:rPr>
              <a:t>The next challenge will be to keep the actual level of availability during several years</a:t>
            </a:r>
            <a:endParaRPr lang="en-US" sz="1800" dirty="0" smtClean="0">
              <a:latin typeface="Calibri" panose="020F0502020204030204" pitchFamily="34" charset="0"/>
            </a:endParaRPr>
          </a:p>
        </p:txBody>
      </p:sp>
      <p:grpSp>
        <p:nvGrpSpPr>
          <p:cNvPr id="7" name="Group 6"/>
          <p:cNvGrpSpPr/>
          <p:nvPr/>
        </p:nvGrpSpPr>
        <p:grpSpPr>
          <a:xfrm>
            <a:off x="837841" y="6265841"/>
            <a:ext cx="2545669" cy="541869"/>
            <a:chOff x="837841" y="6274230"/>
            <a:chExt cx="2545669" cy="541869"/>
          </a:xfrm>
        </p:grpSpPr>
        <p:pic>
          <p:nvPicPr>
            <p:cNvPr id="8" name="Picture 7"/>
            <p:cNvPicPr>
              <a:picLocks noChangeAspect="1"/>
            </p:cNvPicPr>
            <p:nvPr/>
          </p:nvPicPr>
          <p:blipFill>
            <a:blip r:embed="rId3"/>
            <a:stretch>
              <a:fillRect/>
            </a:stretch>
          </p:blipFill>
          <p:spPr>
            <a:xfrm>
              <a:off x="2606881" y="6285964"/>
              <a:ext cx="776629" cy="518400"/>
            </a:xfrm>
            <a:prstGeom prst="rect">
              <a:avLst/>
            </a:prstGeom>
          </p:spPr>
        </p:pic>
        <p:pic>
          <p:nvPicPr>
            <p:cNvPr id="9" name="Picture 8"/>
            <p:cNvPicPr>
              <a:picLocks noChangeAspect="1"/>
            </p:cNvPicPr>
            <p:nvPr/>
          </p:nvPicPr>
          <p:blipFill>
            <a:blip r:embed="rId4"/>
            <a:stretch>
              <a:fillRect/>
            </a:stretch>
          </p:blipFill>
          <p:spPr>
            <a:xfrm>
              <a:off x="1435527" y="6274916"/>
              <a:ext cx="1137888" cy="540497"/>
            </a:xfrm>
            <a:prstGeom prst="rect">
              <a:avLst/>
            </a:prstGeom>
          </p:spPr>
        </p:pic>
        <p:pic>
          <p:nvPicPr>
            <p:cNvPr id="10" name="Picture 9" descr="logo-LHCCryo"/>
            <p:cNvPicPr>
              <a:picLocks noChangeAspect="1" noChangeArrowheads="1"/>
            </p:cNvPicPr>
            <p:nvPr/>
          </p:nvPicPr>
          <p:blipFill>
            <a:blip r:embed="rId5"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29833910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28</a:t>
            </a:fld>
            <a:endParaRPr lang="en-US" dirty="0"/>
          </a:p>
        </p:txBody>
      </p:sp>
      <p:pic>
        <p:nvPicPr>
          <p:cNvPr id="6" name="Content Placeholder 5" descr="G:\Workspaces\r\refirigeration_OA_Section_fup\cryoops\2016 fermilab\presentation\sysiphe.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68440" y="251311"/>
            <a:ext cx="3058681" cy="3058681"/>
          </a:xfrm>
          <a:prstGeom prst="rect">
            <a:avLst/>
          </a:prstGeom>
          <a:noFill/>
          <a:ln>
            <a:noFill/>
          </a:ln>
        </p:spPr>
      </p:pic>
      <p:sp>
        <p:nvSpPr>
          <p:cNvPr id="8" name="TextBox 7"/>
          <p:cNvSpPr txBox="1"/>
          <p:nvPr/>
        </p:nvSpPr>
        <p:spPr>
          <a:xfrm>
            <a:off x="4951842" y="431460"/>
            <a:ext cx="2871537" cy="2031325"/>
          </a:xfrm>
          <a:prstGeom prst="rect">
            <a:avLst/>
          </a:prstGeom>
          <a:noFill/>
        </p:spPr>
        <p:txBody>
          <a:bodyPr wrap="square" rtlCol="0">
            <a:spAutoFit/>
          </a:bodyPr>
          <a:lstStyle/>
          <a:p>
            <a:r>
              <a:rPr lang="en-GB" sz="1400" i="1" dirty="0">
                <a:solidFill>
                  <a:srgbClr val="0055A0"/>
                </a:solidFill>
                <a:latin typeface="Calibri" panose="020F0502020204030204" pitchFamily="34" charset="0"/>
              </a:rPr>
              <a:t>In Greek mythology Sisyphus was the king of </a:t>
            </a:r>
            <a:r>
              <a:rPr lang="en-GB" sz="1400" i="1" dirty="0" err="1">
                <a:solidFill>
                  <a:srgbClr val="0055A0"/>
                </a:solidFill>
                <a:latin typeface="Calibri" panose="020F0502020204030204" pitchFamily="34" charset="0"/>
              </a:rPr>
              <a:t>Ephyra</a:t>
            </a:r>
            <a:r>
              <a:rPr lang="en-GB" sz="1400" i="1" dirty="0">
                <a:solidFill>
                  <a:srgbClr val="0055A0"/>
                </a:solidFill>
                <a:latin typeface="Calibri" panose="020F0502020204030204" pitchFamily="34" charset="0"/>
              </a:rPr>
              <a:t> (now known as Corinth). He was punished for his self-aggrandizing craftiness and deceitfulness by being forced to roll an immense boulder up a hill, only to watch it come back to hit him, repeating this action for eternity. </a:t>
            </a:r>
            <a:r>
              <a:rPr lang="en-GB" sz="1400" i="1" dirty="0" smtClean="0">
                <a:solidFill>
                  <a:srgbClr val="0055A0"/>
                </a:solidFill>
                <a:latin typeface="Calibri" panose="020F0502020204030204" pitchFamily="34" charset="0"/>
              </a:rPr>
              <a:t>[Wikipedia]</a:t>
            </a:r>
            <a:endParaRPr lang="en-US" sz="1400" i="1" dirty="0">
              <a:solidFill>
                <a:srgbClr val="0055A0"/>
              </a:solidFill>
              <a:latin typeface="Calibri" panose="020F0502020204030204" pitchFamily="34" charset="0"/>
            </a:endParaRPr>
          </a:p>
        </p:txBody>
      </p:sp>
      <p:sp>
        <p:nvSpPr>
          <p:cNvPr id="9" name="Rectangle 8"/>
          <p:cNvSpPr/>
          <p:nvPr/>
        </p:nvSpPr>
        <p:spPr>
          <a:xfrm>
            <a:off x="454344" y="3437327"/>
            <a:ext cx="8381999" cy="2302682"/>
          </a:xfrm>
          <a:prstGeom prst="rect">
            <a:avLst/>
          </a:prstGeom>
        </p:spPr>
        <p:txBody>
          <a:bodyPr wrap="square">
            <a:spAutoFit/>
          </a:bodyPr>
          <a:lstStyle/>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From a personal point of view, cryogenic operation can appear as being a Sisyphean task as it requires to repeat permanently endless tasks such as</a:t>
            </a:r>
          </a:p>
          <a:p>
            <a:pPr marL="342900" lvl="0" indent="-342900">
              <a:lnSpc>
                <a:spcPct val="107000"/>
              </a:lnSpc>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Helium leak search </a:t>
            </a:r>
          </a:p>
          <a:p>
            <a:pPr marL="342900" lvl="0" indent="-342900">
              <a:lnSpc>
                <a:spcPct val="107000"/>
              </a:lnSpc>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Vibration check</a:t>
            </a:r>
          </a:p>
          <a:p>
            <a:pPr marL="342900" lvl="0" indent="-342900">
              <a:lnSpc>
                <a:spcPct val="107000"/>
              </a:lnSpc>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Oil leak search</a:t>
            </a:r>
          </a:p>
          <a:p>
            <a:pPr marL="342900" lvl="0" indent="-342900">
              <a:lnSpc>
                <a:spcPct val="107000"/>
              </a:lnSpc>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Visual inspection of the </a:t>
            </a:r>
            <a:r>
              <a:rPr lang="en-US" sz="1600" dirty="0" err="1">
                <a:latin typeface="Calibri" panose="020F0502020204030204" pitchFamily="34" charset="0"/>
                <a:ea typeface="Calibri" panose="020F0502020204030204" pitchFamily="34" charset="0"/>
                <a:cs typeface="Times New Roman" panose="02020603050405020304" pitchFamily="18" charset="0"/>
              </a:rPr>
              <a:t>cryoplants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Remote inspection of the unreachable areas</a:t>
            </a:r>
          </a:p>
          <a:p>
            <a:pPr marL="342900" lvl="0" indent="-342900">
              <a:lnSpc>
                <a:spcPct val="107000"/>
              </a:lnSpc>
              <a:spcAft>
                <a:spcPts val="800"/>
              </a:spcAft>
              <a:buFont typeface="Symbol" panose="05050102010706020507" pitchFamily="18" charset="2"/>
              <a:buChar char=""/>
            </a:pPr>
            <a:r>
              <a:rPr lang="en-US" sz="1600" dirty="0" smtClean="0">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p:cNvSpPr txBox="1"/>
          <p:nvPr/>
        </p:nvSpPr>
        <p:spPr>
          <a:xfrm rot="20498679">
            <a:off x="4646061" y="4357835"/>
            <a:ext cx="3785652" cy="461665"/>
          </a:xfrm>
          <a:prstGeom prst="rect">
            <a:avLst/>
          </a:prstGeom>
          <a:solidFill>
            <a:schemeClr val="bg1">
              <a:lumMod val="95000"/>
            </a:schemeClr>
          </a:solidFill>
        </p:spPr>
        <p:txBody>
          <a:bodyPr wrap="none" rtlCol="0">
            <a:spAutoFit/>
          </a:bodyPr>
          <a:lstStyle/>
          <a:p>
            <a:r>
              <a:rPr lang="en-US" sz="2400" dirty="0">
                <a:solidFill>
                  <a:srgbClr val="C00000"/>
                </a:solidFill>
                <a:latin typeface="Calibri" panose="020F0502020204030204" pitchFamily="34" charset="0"/>
                <a:ea typeface="Calibri" panose="020F0502020204030204" pitchFamily="34" charset="0"/>
                <a:cs typeface="Times New Roman" panose="02020603050405020304" pitchFamily="18" charset="0"/>
              </a:rPr>
              <a:t>But </a:t>
            </a:r>
            <a:r>
              <a:rPr lang="en-US" sz="2400"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all of us could </a:t>
            </a:r>
            <a:r>
              <a:rPr lang="en-US" sz="2400" dirty="0">
                <a:solidFill>
                  <a:srgbClr val="C00000"/>
                </a:solidFill>
                <a:latin typeface="Calibri" panose="020F0502020204030204" pitchFamily="34" charset="0"/>
                <a:ea typeface="Calibri" panose="020F0502020204030204" pitchFamily="34" charset="0"/>
                <a:cs typeface="Times New Roman" panose="02020603050405020304" pitchFamily="18" charset="0"/>
              </a:rPr>
              <a:t>succeed</a:t>
            </a:r>
            <a:r>
              <a:rPr lang="en-US" sz="2400"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a:t>
            </a:r>
            <a:endParaRPr lang="en-US" sz="24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1656170" y="5740009"/>
            <a:ext cx="5659030" cy="369332"/>
          </a:xfrm>
          <a:prstGeom prst="rect">
            <a:avLst/>
          </a:prstGeom>
          <a:solidFill>
            <a:schemeClr val="bg1">
              <a:lumMod val="95000"/>
            </a:schemeClr>
          </a:solidFill>
        </p:spPr>
        <p:txBody>
          <a:bodyPr wrap="square" rtlCol="0">
            <a:spAutoFit/>
          </a:bodyPr>
          <a:lstStyle/>
          <a:p>
            <a:r>
              <a:rPr lang="en-US" dirty="0" smtClean="0"/>
              <a:t>Thank you for your attention!      Questions ?</a:t>
            </a:r>
            <a:endParaRPr lang="en-US" dirty="0"/>
          </a:p>
        </p:txBody>
      </p:sp>
      <p:grpSp>
        <p:nvGrpSpPr>
          <p:cNvPr id="12" name="Group 11"/>
          <p:cNvGrpSpPr/>
          <p:nvPr/>
        </p:nvGrpSpPr>
        <p:grpSpPr>
          <a:xfrm>
            <a:off x="837841" y="6274230"/>
            <a:ext cx="2545669" cy="541869"/>
            <a:chOff x="837841" y="6274230"/>
            <a:chExt cx="2545669" cy="541869"/>
          </a:xfrm>
        </p:grpSpPr>
        <p:pic>
          <p:nvPicPr>
            <p:cNvPr id="13" name="Picture 12"/>
            <p:cNvPicPr>
              <a:picLocks noChangeAspect="1"/>
            </p:cNvPicPr>
            <p:nvPr/>
          </p:nvPicPr>
          <p:blipFill>
            <a:blip r:embed="rId4"/>
            <a:stretch>
              <a:fillRect/>
            </a:stretch>
          </p:blipFill>
          <p:spPr>
            <a:xfrm>
              <a:off x="2606881" y="6285964"/>
              <a:ext cx="776629" cy="518400"/>
            </a:xfrm>
            <a:prstGeom prst="rect">
              <a:avLst/>
            </a:prstGeom>
          </p:spPr>
        </p:pic>
        <p:pic>
          <p:nvPicPr>
            <p:cNvPr id="14" name="Picture 13"/>
            <p:cNvPicPr>
              <a:picLocks noChangeAspect="1"/>
            </p:cNvPicPr>
            <p:nvPr/>
          </p:nvPicPr>
          <p:blipFill>
            <a:blip r:embed="rId5"/>
            <a:stretch>
              <a:fillRect/>
            </a:stretch>
          </p:blipFill>
          <p:spPr>
            <a:xfrm>
              <a:off x="1435527" y="6274916"/>
              <a:ext cx="1137888" cy="540497"/>
            </a:xfrm>
            <a:prstGeom prst="rect">
              <a:avLst/>
            </a:prstGeom>
          </p:spPr>
        </p:pic>
        <p:pic>
          <p:nvPicPr>
            <p:cNvPr id="15" name="Picture 14" descr="logo-LHCCryo"/>
            <p:cNvPicPr>
              <a:picLocks noChangeAspect="1" noChangeArrowheads="1"/>
            </p:cNvPicPr>
            <p:nvPr/>
          </p:nvPicPr>
          <p:blipFill>
            <a:blip r:embed="rId6"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229962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8034" name="Group 2"/>
          <p:cNvGrpSpPr>
            <a:grpSpLocks/>
          </p:cNvGrpSpPr>
          <p:nvPr/>
        </p:nvGrpSpPr>
        <p:grpSpPr bwMode="auto">
          <a:xfrm>
            <a:off x="4719622" y="1601691"/>
            <a:ext cx="3838575" cy="3657600"/>
            <a:chOff x="2688" y="624"/>
            <a:chExt cx="2976" cy="3072"/>
          </a:xfrm>
        </p:grpSpPr>
        <p:grpSp>
          <p:nvGrpSpPr>
            <p:cNvPr id="1068035" name="Group 3"/>
            <p:cNvGrpSpPr>
              <a:grpSpLocks/>
            </p:cNvGrpSpPr>
            <p:nvPr/>
          </p:nvGrpSpPr>
          <p:grpSpPr bwMode="auto">
            <a:xfrm>
              <a:off x="2688" y="624"/>
              <a:ext cx="2976" cy="3072"/>
              <a:chOff x="2688" y="816"/>
              <a:chExt cx="2976" cy="3072"/>
            </a:xfrm>
          </p:grpSpPr>
          <p:sp>
            <p:nvSpPr>
              <p:cNvPr id="1068036" name="Rectangle 4"/>
              <p:cNvSpPr>
                <a:spLocks noChangeArrowheads="1"/>
              </p:cNvSpPr>
              <p:nvPr/>
            </p:nvSpPr>
            <p:spPr bwMode="auto">
              <a:xfrm>
                <a:off x="2688" y="816"/>
                <a:ext cx="2976" cy="3072"/>
              </a:xfrm>
              <a:prstGeom prst="rect">
                <a:avLst/>
              </a:prstGeom>
              <a:solidFill>
                <a:schemeClr val="bg1"/>
              </a:solidFill>
              <a:ln w="9525">
                <a:solidFill>
                  <a:schemeClr val="tx1"/>
                </a:solidFill>
                <a:miter lim="800000"/>
                <a:headEnd/>
                <a:tailEnd/>
              </a:ln>
            </p:spPr>
            <p:txBody>
              <a:bodyPr wrap="none" anchor="ctr"/>
              <a:lstStyle/>
              <a:p>
                <a:endParaRPr lang="en-GB" sz="1350">
                  <a:solidFill>
                    <a:srgbClr val="0055A0"/>
                  </a:solidFill>
                </a:endParaRPr>
              </a:p>
            </p:txBody>
          </p:sp>
          <p:grpSp>
            <p:nvGrpSpPr>
              <p:cNvPr id="1068037" name="Group 5"/>
              <p:cNvGrpSpPr>
                <a:grpSpLocks/>
              </p:cNvGrpSpPr>
              <p:nvPr/>
            </p:nvGrpSpPr>
            <p:grpSpPr bwMode="auto">
              <a:xfrm>
                <a:off x="2766" y="960"/>
                <a:ext cx="2802" cy="2880"/>
                <a:chOff x="2766" y="863"/>
                <a:chExt cx="2994" cy="2977"/>
              </a:xfrm>
            </p:grpSpPr>
            <p:pic>
              <p:nvPicPr>
                <p:cNvPr id="10680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 y="863"/>
                  <a:ext cx="2994" cy="2977"/>
                </a:xfrm>
                <a:prstGeom prst="rect">
                  <a:avLst/>
                </a:prstGeom>
                <a:noFill/>
                <a:extLst>
                  <a:ext uri="{909E8E84-426E-40DD-AFC4-6F175D3DCCD1}">
                    <a14:hiddenFill xmlns:a14="http://schemas.microsoft.com/office/drawing/2010/main">
                      <a:solidFill>
                        <a:srgbClr val="FFFFFF"/>
                      </a:solidFill>
                    </a14:hiddenFill>
                  </a:ext>
                </a:extLst>
              </p:spPr>
            </p:pic>
            <p:sp>
              <p:nvSpPr>
                <p:cNvPr id="1068039" name="Rectangle 7"/>
                <p:cNvSpPr>
                  <a:spLocks noChangeArrowheads="1"/>
                </p:cNvSpPr>
                <p:nvPr/>
              </p:nvSpPr>
              <p:spPr bwMode="auto">
                <a:xfrm>
                  <a:off x="3408" y="2112"/>
                  <a:ext cx="1728" cy="43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a:solidFill>
                      <a:srgbClr val="0055A0"/>
                    </a:solidFill>
                  </a:endParaRPr>
                </a:p>
              </p:txBody>
            </p:sp>
          </p:grpSp>
        </p:grpSp>
        <p:sp>
          <p:nvSpPr>
            <p:cNvPr id="1068040" name="Text Box 8"/>
            <p:cNvSpPr txBox="1">
              <a:spLocks noChangeArrowheads="1"/>
            </p:cNvSpPr>
            <p:nvPr/>
          </p:nvSpPr>
          <p:spPr bwMode="auto">
            <a:xfrm>
              <a:off x="4128" y="2880"/>
              <a:ext cx="864" cy="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050">
                  <a:solidFill>
                    <a:srgbClr val="FF0000"/>
                  </a:solidFill>
                  <a:latin typeface="Arial Narrow" panose="020B0606020202030204" pitchFamily="34" charset="0"/>
                </a:rPr>
                <a:t>Magnets</a:t>
              </a:r>
            </a:p>
          </p:txBody>
        </p:sp>
        <p:sp>
          <p:nvSpPr>
            <p:cNvPr id="1068041" name="Text Box 9"/>
            <p:cNvSpPr txBox="1">
              <a:spLocks noChangeArrowheads="1"/>
            </p:cNvSpPr>
            <p:nvPr/>
          </p:nvSpPr>
          <p:spPr bwMode="auto">
            <a:xfrm>
              <a:off x="4128" y="3120"/>
              <a:ext cx="864" cy="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US" altLang="en-US" sz="1050">
                  <a:solidFill>
                    <a:srgbClr val="0000FF"/>
                  </a:solidFill>
                  <a:latin typeface="Arial Narrow" panose="020B0606020202030204" pitchFamily="34" charset="0"/>
                </a:rPr>
                <a:t>Distribution</a:t>
              </a:r>
            </a:p>
          </p:txBody>
        </p:sp>
      </p:grpSp>
      <p:sp>
        <p:nvSpPr>
          <p:cNvPr id="3" name="Footer Placeholder 2"/>
          <p:cNvSpPr>
            <a:spLocks noGrp="1"/>
          </p:cNvSpPr>
          <p:nvPr>
            <p:ph type="ftr" sz="quarter" idx="3"/>
          </p:nvPr>
        </p:nvSpPr>
        <p:spPr/>
        <p:txBody>
          <a:bodyPr/>
          <a:lstStyle/>
          <a:p>
            <a:r>
              <a:rPr lang="en-GB" smtClean="0">
                <a:solidFill>
                  <a:srgbClr val="0055A0">
                    <a:tint val="75000"/>
                  </a:srgbClr>
                </a:solidFill>
              </a:rPr>
              <a:t>G.Ferlin, Workshop on Cryogenic Operations, October 27- 2016, Fermilab</a:t>
            </a:r>
            <a:endParaRPr lang="en-US" dirty="0">
              <a:solidFill>
                <a:srgbClr val="0055A0">
                  <a:tint val="75000"/>
                </a:srgbClr>
              </a:solidFill>
            </a:endParaRPr>
          </a:p>
        </p:txBody>
      </p:sp>
      <p:sp>
        <p:nvSpPr>
          <p:cNvPr id="4" name="Slide Number Placeholder 3"/>
          <p:cNvSpPr>
            <a:spLocks noGrp="1"/>
          </p:cNvSpPr>
          <p:nvPr>
            <p:ph type="sldNum" sz="quarter" idx="4"/>
          </p:nvPr>
        </p:nvSpPr>
        <p:spPr/>
        <p:txBody>
          <a:bodyPr/>
          <a:lstStyle/>
          <a:p>
            <a:fld id="{17918391-D411-FE40-AAD7-861AE5233E0E}" type="slidenum">
              <a:rPr lang="en-US" smtClean="0">
                <a:solidFill>
                  <a:srgbClr val="0055A0">
                    <a:tint val="75000"/>
                  </a:srgbClr>
                </a:solidFill>
              </a:rPr>
              <a:pPr/>
              <a:t>3</a:t>
            </a:fld>
            <a:endParaRPr lang="en-US" dirty="0">
              <a:solidFill>
                <a:srgbClr val="0055A0">
                  <a:tint val="75000"/>
                </a:srgbClr>
              </a:solidFill>
            </a:endParaRPr>
          </a:p>
        </p:txBody>
      </p:sp>
      <p:sp>
        <p:nvSpPr>
          <p:cNvPr id="1068042" name="Rectangle 10"/>
          <p:cNvSpPr>
            <a:spLocks noGrp="1" noChangeArrowheads="1"/>
          </p:cNvSpPr>
          <p:nvPr>
            <p:ph type="title" idx="4294967295"/>
          </p:nvPr>
        </p:nvSpPr>
        <p:spPr>
          <a:xfrm>
            <a:off x="0" y="119063"/>
            <a:ext cx="8083550" cy="595312"/>
          </a:xfrm>
        </p:spPr>
        <p:txBody>
          <a:bodyPr>
            <a:noAutofit/>
          </a:bodyPr>
          <a:lstStyle/>
          <a:p>
            <a:r>
              <a:rPr lang="en-GB" altLang="en-US" sz="3600" dirty="0">
                <a:latin typeface="Calibri" panose="020F0502020204030204" pitchFamily="34" charset="0"/>
              </a:rPr>
              <a:t>Layout of LHC cryogenics</a:t>
            </a:r>
          </a:p>
        </p:txBody>
      </p:sp>
      <p:pic>
        <p:nvPicPr>
          <p:cNvPr id="1068043" name="Picture 1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3850" y="1600199"/>
            <a:ext cx="3679812" cy="351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8044" name="Text Box 12"/>
          <p:cNvSpPr txBox="1">
            <a:spLocks noChangeArrowheads="1"/>
          </p:cNvSpPr>
          <p:nvPr/>
        </p:nvSpPr>
        <p:spPr bwMode="auto">
          <a:xfrm>
            <a:off x="5395913" y="2601517"/>
            <a:ext cx="2476500" cy="154657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fr-FR" altLang="en-US" sz="1350" dirty="0">
                <a:solidFill>
                  <a:srgbClr val="0055A0"/>
                </a:solidFill>
              </a:rPr>
              <a:t>8 x 18kW @ 4.5 K</a:t>
            </a:r>
          </a:p>
          <a:p>
            <a:pPr algn="ctr">
              <a:spcBef>
                <a:spcPct val="50000"/>
              </a:spcBef>
            </a:pPr>
            <a:r>
              <a:rPr lang="fr-FR" altLang="en-US" sz="1350" dirty="0">
                <a:solidFill>
                  <a:srgbClr val="0055A0"/>
                </a:solidFill>
              </a:rPr>
              <a:t>1’800 </a:t>
            </a:r>
            <a:r>
              <a:rPr lang="fr-FR" altLang="en-US" sz="1350" dirty="0" err="1">
                <a:solidFill>
                  <a:srgbClr val="0055A0"/>
                </a:solidFill>
              </a:rPr>
              <a:t>sc</a:t>
            </a:r>
            <a:r>
              <a:rPr lang="fr-FR" altLang="en-US" sz="1350" dirty="0">
                <a:solidFill>
                  <a:srgbClr val="0055A0"/>
                </a:solidFill>
              </a:rPr>
              <a:t> </a:t>
            </a:r>
            <a:r>
              <a:rPr lang="fr-FR" altLang="en-US" sz="1350" dirty="0" err="1">
                <a:solidFill>
                  <a:srgbClr val="0055A0"/>
                </a:solidFill>
              </a:rPr>
              <a:t>magnets</a:t>
            </a:r>
            <a:endParaRPr lang="fr-FR" altLang="en-US" sz="1350" dirty="0">
              <a:solidFill>
                <a:srgbClr val="0055A0"/>
              </a:solidFill>
            </a:endParaRPr>
          </a:p>
          <a:p>
            <a:pPr algn="ctr">
              <a:spcBef>
                <a:spcPct val="50000"/>
              </a:spcBef>
            </a:pPr>
            <a:r>
              <a:rPr lang="fr-FR" altLang="en-US" sz="1350" dirty="0">
                <a:solidFill>
                  <a:srgbClr val="0055A0"/>
                </a:solidFill>
              </a:rPr>
              <a:t>24 km &amp; 20 kW @ 1.8 K</a:t>
            </a:r>
          </a:p>
          <a:p>
            <a:pPr algn="ctr">
              <a:spcBef>
                <a:spcPct val="50000"/>
              </a:spcBef>
            </a:pPr>
            <a:r>
              <a:rPr lang="fr-FR" altLang="en-US" sz="1350" dirty="0">
                <a:solidFill>
                  <a:srgbClr val="0055A0"/>
                </a:solidFill>
              </a:rPr>
              <a:t>36’000 t @ 1.9K</a:t>
            </a:r>
          </a:p>
          <a:p>
            <a:pPr algn="ctr">
              <a:spcBef>
                <a:spcPct val="50000"/>
              </a:spcBef>
            </a:pPr>
            <a:r>
              <a:rPr lang="fr-FR" altLang="en-US" sz="1350" dirty="0">
                <a:solidFill>
                  <a:srgbClr val="0055A0"/>
                </a:solidFill>
              </a:rPr>
              <a:t>130 t He </a:t>
            </a:r>
            <a:r>
              <a:rPr lang="fr-FR" altLang="en-US" sz="1350" dirty="0" err="1">
                <a:solidFill>
                  <a:srgbClr val="0055A0"/>
                </a:solidFill>
              </a:rPr>
              <a:t>inventory</a:t>
            </a:r>
            <a:endParaRPr lang="fr-FR" altLang="en-US" sz="1350" dirty="0">
              <a:solidFill>
                <a:srgbClr val="0055A0"/>
              </a:solidFill>
            </a:endParaRPr>
          </a:p>
        </p:txBody>
      </p:sp>
      <p:sp>
        <p:nvSpPr>
          <p:cNvPr id="6" name="Flowchart: Or 5"/>
          <p:cNvSpPr>
            <a:spLocks noChangeAspect="1"/>
          </p:cNvSpPr>
          <p:nvPr/>
        </p:nvSpPr>
        <p:spPr>
          <a:xfrm>
            <a:off x="6486525" y="2051609"/>
            <a:ext cx="252000" cy="252000"/>
          </a:xfrm>
          <a:prstGeom prst="flowChartOr">
            <a:avLst/>
          </a:prstGeom>
          <a:solidFill>
            <a:srgbClr val="66FF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8" name="Flowchart: Or 17"/>
          <p:cNvSpPr>
            <a:spLocks noChangeAspect="1"/>
          </p:cNvSpPr>
          <p:nvPr/>
        </p:nvSpPr>
        <p:spPr>
          <a:xfrm>
            <a:off x="6488613" y="4499572"/>
            <a:ext cx="252000" cy="252000"/>
          </a:xfrm>
          <a:prstGeom prst="flowChartOr">
            <a:avLst/>
          </a:prstGeom>
          <a:solidFill>
            <a:srgbClr val="66FF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19" name="Flowchart: Or 18"/>
          <p:cNvSpPr>
            <a:spLocks noChangeAspect="1"/>
          </p:cNvSpPr>
          <p:nvPr/>
        </p:nvSpPr>
        <p:spPr>
          <a:xfrm>
            <a:off x="7388273" y="4140454"/>
            <a:ext cx="252000" cy="252000"/>
          </a:xfrm>
          <a:prstGeom prst="flowChartOr">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0" name="Flowchart: Or 19"/>
          <p:cNvSpPr>
            <a:spLocks noChangeAspect="1"/>
          </p:cNvSpPr>
          <p:nvPr/>
        </p:nvSpPr>
        <p:spPr>
          <a:xfrm>
            <a:off x="5573281" y="4161051"/>
            <a:ext cx="252000" cy="252000"/>
          </a:xfrm>
          <a:prstGeom prst="flowChartOr">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8" name="Group 7"/>
          <p:cNvGrpSpPr/>
          <p:nvPr/>
        </p:nvGrpSpPr>
        <p:grpSpPr>
          <a:xfrm rot="18600000">
            <a:off x="5534935" y="2614038"/>
            <a:ext cx="210590" cy="156480"/>
            <a:chOff x="4644346" y="1679504"/>
            <a:chExt cx="210590" cy="156480"/>
          </a:xfrm>
        </p:grpSpPr>
        <p:sp>
          <p:nvSpPr>
            <p:cNvPr id="7" name="Oval 6"/>
            <p:cNvSpPr>
              <a:spLocks noChangeAspect="1"/>
            </p:cNvSpPr>
            <p:nvPr/>
          </p:nvSpPr>
          <p:spPr>
            <a:xfrm rot="21600000">
              <a:off x="4644346"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Oval 24"/>
            <p:cNvSpPr>
              <a:spLocks noChangeAspect="1"/>
            </p:cNvSpPr>
            <p:nvPr/>
          </p:nvSpPr>
          <p:spPr>
            <a:xfrm rot="21600000">
              <a:off x="4698613"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6" name="Oval 25"/>
            <p:cNvSpPr>
              <a:spLocks noChangeAspect="1"/>
            </p:cNvSpPr>
            <p:nvPr/>
          </p:nvSpPr>
          <p:spPr>
            <a:xfrm rot="21600000">
              <a:off x="4752880"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7" name="Oval 26"/>
            <p:cNvSpPr>
              <a:spLocks noChangeAspect="1"/>
            </p:cNvSpPr>
            <p:nvPr/>
          </p:nvSpPr>
          <p:spPr>
            <a:xfrm rot="21600000">
              <a:off x="4807148"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grpSp>
        <p:nvGrpSpPr>
          <p:cNvPr id="29" name="Group 28"/>
          <p:cNvGrpSpPr/>
          <p:nvPr/>
        </p:nvGrpSpPr>
        <p:grpSpPr>
          <a:xfrm rot="19440000">
            <a:off x="5685794" y="2325948"/>
            <a:ext cx="210590" cy="156480"/>
            <a:chOff x="4644346" y="1679504"/>
            <a:chExt cx="210590" cy="156480"/>
          </a:xfrm>
        </p:grpSpPr>
        <p:sp>
          <p:nvSpPr>
            <p:cNvPr id="30" name="Oval 29"/>
            <p:cNvSpPr>
              <a:spLocks noChangeAspect="1"/>
            </p:cNvSpPr>
            <p:nvPr/>
          </p:nvSpPr>
          <p:spPr>
            <a:xfrm rot="21600000">
              <a:off x="4644346"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1" name="Oval 30"/>
            <p:cNvSpPr>
              <a:spLocks noChangeAspect="1"/>
            </p:cNvSpPr>
            <p:nvPr/>
          </p:nvSpPr>
          <p:spPr>
            <a:xfrm rot="21600000">
              <a:off x="4698613"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2" name="Oval 31"/>
            <p:cNvSpPr>
              <a:spLocks noChangeAspect="1"/>
            </p:cNvSpPr>
            <p:nvPr/>
          </p:nvSpPr>
          <p:spPr>
            <a:xfrm rot="21600000">
              <a:off x="4752880"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3" name="Oval 32"/>
            <p:cNvSpPr>
              <a:spLocks noChangeAspect="1"/>
            </p:cNvSpPr>
            <p:nvPr/>
          </p:nvSpPr>
          <p:spPr>
            <a:xfrm rot="21600000">
              <a:off x="4807148" y="1679504"/>
              <a:ext cx="47788" cy="156480"/>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sp>
        <p:nvSpPr>
          <p:cNvPr id="9" name="TextBox 8"/>
          <p:cNvSpPr txBox="1"/>
          <p:nvPr/>
        </p:nvSpPr>
        <p:spPr>
          <a:xfrm>
            <a:off x="5774162" y="2474689"/>
            <a:ext cx="254179" cy="184666"/>
          </a:xfrm>
          <a:prstGeom prst="rect">
            <a:avLst/>
          </a:prstGeom>
          <a:solidFill>
            <a:schemeClr val="accent1"/>
          </a:solidFill>
        </p:spPr>
        <p:txBody>
          <a:bodyPr wrap="square" lIns="0" tIns="0" rIns="0" bIns="0" rtlCol="0" anchor="ctr">
            <a:normAutofit/>
          </a:bodyPr>
          <a:lstStyle/>
          <a:p>
            <a:pPr algn="ctr"/>
            <a:r>
              <a:rPr lang="en-US" sz="1200" dirty="0">
                <a:solidFill>
                  <a:srgbClr val="0055A0"/>
                </a:solidFill>
                <a:latin typeface="Calibri" panose="020F0502020204030204" pitchFamily="34" charset="0"/>
              </a:rPr>
              <a:t>SRF</a:t>
            </a:r>
            <a:endParaRPr lang="en-GB" sz="1200" dirty="0">
              <a:solidFill>
                <a:srgbClr val="0055A0"/>
              </a:solidFill>
              <a:latin typeface="Calibri" panose="020F0502020204030204" pitchFamily="34" charset="0"/>
            </a:endParaRPr>
          </a:p>
        </p:txBody>
      </p:sp>
      <p:sp>
        <p:nvSpPr>
          <p:cNvPr id="35" name="TextBox 34"/>
          <p:cNvSpPr txBox="1"/>
          <p:nvPr/>
        </p:nvSpPr>
        <p:spPr>
          <a:xfrm>
            <a:off x="6712044" y="1907258"/>
            <a:ext cx="254179" cy="184666"/>
          </a:xfrm>
          <a:prstGeom prst="rect">
            <a:avLst/>
          </a:prstGeom>
          <a:solidFill>
            <a:srgbClr val="CCFFCC"/>
          </a:solidFill>
        </p:spPr>
        <p:txBody>
          <a:bodyPr wrap="square" lIns="0" tIns="0" rIns="0" bIns="0" rtlCol="0" anchor="ctr">
            <a:normAutofit fontScale="85000" lnSpcReduction="10000"/>
          </a:bodyPr>
          <a:lstStyle/>
          <a:p>
            <a:pPr algn="ctr"/>
            <a:r>
              <a:rPr lang="en-US" sz="1200" dirty="0">
                <a:solidFill>
                  <a:srgbClr val="0055A0"/>
                </a:solidFill>
                <a:latin typeface="Calibri" panose="020F0502020204030204" pitchFamily="34" charset="0"/>
              </a:rPr>
              <a:t>CMS</a:t>
            </a:r>
            <a:endParaRPr lang="en-GB" sz="1200" dirty="0">
              <a:solidFill>
                <a:srgbClr val="0055A0"/>
              </a:solidFill>
              <a:latin typeface="Calibri" panose="020F0502020204030204" pitchFamily="34" charset="0"/>
            </a:endParaRPr>
          </a:p>
        </p:txBody>
      </p:sp>
      <p:sp>
        <p:nvSpPr>
          <p:cNvPr id="36" name="TextBox 35"/>
          <p:cNvSpPr txBox="1"/>
          <p:nvPr/>
        </p:nvSpPr>
        <p:spPr>
          <a:xfrm>
            <a:off x="6712042" y="4751572"/>
            <a:ext cx="348716" cy="184666"/>
          </a:xfrm>
          <a:prstGeom prst="rect">
            <a:avLst/>
          </a:prstGeom>
          <a:solidFill>
            <a:srgbClr val="CCFFCC"/>
          </a:solidFill>
        </p:spPr>
        <p:txBody>
          <a:bodyPr wrap="square" lIns="0" tIns="0" rIns="0" bIns="0" rtlCol="0" anchor="ctr">
            <a:normAutofit fontScale="85000" lnSpcReduction="10000"/>
          </a:bodyPr>
          <a:lstStyle/>
          <a:p>
            <a:pPr algn="ctr"/>
            <a:r>
              <a:rPr lang="en-US" sz="1200" dirty="0">
                <a:solidFill>
                  <a:srgbClr val="0055A0"/>
                </a:solidFill>
                <a:latin typeface="Calibri" panose="020F0502020204030204" pitchFamily="34" charset="0"/>
              </a:rPr>
              <a:t>ATLAS</a:t>
            </a:r>
            <a:endParaRPr lang="en-GB" sz="1200" dirty="0">
              <a:solidFill>
                <a:srgbClr val="0055A0"/>
              </a:solidFill>
              <a:latin typeface="Calibri" panose="020F0502020204030204" pitchFamily="34" charset="0"/>
            </a:endParaRPr>
          </a:p>
        </p:txBody>
      </p:sp>
      <p:sp>
        <p:nvSpPr>
          <p:cNvPr id="37" name="TextBox 36"/>
          <p:cNvSpPr txBox="1"/>
          <p:nvPr/>
        </p:nvSpPr>
        <p:spPr>
          <a:xfrm>
            <a:off x="7759968" y="4095951"/>
            <a:ext cx="348716" cy="184666"/>
          </a:xfrm>
          <a:prstGeom prst="rect">
            <a:avLst/>
          </a:prstGeom>
          <a:solidFill>
            <a:srgbClr val="CCFFCC"/>
          </a:solidFill>
        </p:spPr>
        <p:txBody>
          <a:bodyPr wrap="square" lIns="0" tIns="0" rIns="0" bIns="0" rtlCol="0" anchor="ctr">
            <a:normAutofit/>
          </a:bodyPr>
          <a:lstStyle/>
          <a:p>
            <a:pPr algn="ctr"/>
            <a:r>
              <a:rPr lang="en-US" sz="1000" dirty="0" err="1">
                <a:solidFill>
                  <a:srgbClr val="0055A0"/>
                </a:solidFill>
                <a:latin typeface="Calibri" panose="020F0502020204030204" pitchFamily="34" charset="0"/>
              </a:rPr>
              <a:t>LHCb</a:t>
            </a:r>
            <a:endParaRPr lang="en-GB" sz="1000" dirty="0">
              <a:solidFill>
                <a:srgbClr val="0055A0"/>
              </a:solidFill>
              <a:latin typeface="Calibri" panose="020F0502020204030204" pitchFamily="34" charset="0"/>
            </a:endParaRPr>
          </a:p>
        </p:txBody>
      </p:sp>
      <p:sp>
        <p:nvSpPr>
          <p:cNvPr id="38" name="TextBox 37"/>
          <p:cNvSpPr txBox="1"/>
          <p:nvPr/>
        </p:nvSpPr>
        <p:spPr>
          <a:xfrm>
            <a:off x="5159642" y="4096779"/>
            <a:ext cx="348716" cy="184666"/>
          </a:xfrm>
          <a:prstGeom prst="rect">
            <a:avLst/>
          </a:prstGeom>
          <a:solidFill>
            <a:srgbClr val="CCFFCC"/>
          </a:solidFill>
        </p:spPr>
        <p:txBody>
          <a:bodyPr wrap="square" lIns="0" tIns="0" rIns="0" bIns="0" rtlCol="0" anchor="ctr">
            <a:normAutofit/>
          </a:bodyPr>
          <a:lstStyle/>
          <a:p>
            <a:pPr algn="ctr"/>
            <a:r>
              <a:rPr lang="en-US" sz="1000" dirty="0">
                <a:solidFill>
                  <a:srgbClr val="0055A0"/>
                </a:solidFill>
                <a:latin typeface="Calibri" panose="020F0502020204030204" pitchFamily="34" charset="0"/>
              </a:rPr>
              <a:t>ALICE</a:t>
            </a:r>
            <a:endParaRPr lang="en-GB" sz="1000" dirty="0">
              <a:solidFill>
                <a:srgbClr val="0055A0"/>
              </a:solidFill>
              <a:latin typeface="Calibri" panose="020F0502020204030204" pitchFamily="34" charset="0"/>
            </a:endParaRPr>
          </a:p>
        </p:txBody>
      </p:sp>
      <p:sp>
        <p:nvSpPr>
          <p:cNvPr id="5" name="Rectangle 4"/>
          <p:cNvSpPr/>
          <p:nvPr/>
        </p:nvSpPr>
        <p:spPr>
          <a:xfrm>
            <a:off x="167748" y="835079"/>
            <a:ext cx="8808505" cy="307777"/>
          </a:xfrm>
          <a:prstGeom prst="rect">
            <a:avLst/>
          </a:prstGeom>
          <a:solidFill>
            <a:schemeClr val="bg2">
              <a:lumMod val="90000"/>
            </a:schemeClr>
          </a:solidFill>
        </p:spPr>
        <p:txBody>
          <a:bodyPr wrap="square">
            <a:spAutoFit/>
          </a:bodyPr>
          <a:lstStyle/>
          <a:p>
            <a:pPr algn="ctr"/>
            <a:r>
              <a:rPr lang="en-GB" sz="1400" dirty="0">
                <a:solidFill>
                  <a:srgbClr val="0055A0"/>
                </a:solidFill>
              </a:rPr>
              <a:t>LHC: 24 km of high-field superconducting magnets </a:t>
            </a:r>
            <a:r>
              <a:rPr lang="en-GB" sz="1400" dirty="0" smtClean="0">
                <a:solidFill>
                  <a:srgbClr val="0055A0"/>
                </a:solidFill>
              </a:rPr>
              <a:t> (</a:t>
            </a:r>
            <a:r>
              <a:rPr lang="en-GB" sz="1400" dirty="0" smtClean="0">
                <a:solidFill>
                  <a:srgbClr val="0055A0"/>
                </a:solidFill>
              </a:rPr>
              <a:t>36 000 </a:t>
            </a:r>
            <a:r>
              <a:rPr lang="en-GB" sz="1400" dirty="0" smtClean="0">
                <a:solidFill>
                  <a:srgbClr val="0055A0"/>
                </a:solidFill>
              </a:rPr>
              <a:t>Tons) operating </a:t>
            </a:r>
            <a:r>
              <a:rPr lang="en-GB" sz="1400" dirty="0">
                <a:solidFill>
                  <a:srgbClr val="0055A0"/>
                </a:solidFill>
              </a:rPr>
              <a:t>in superfluid helium at 1.9 K</a:t>
            </a:r>
          </a:p>
        </p:txBody>
      </p:sp>
      <p:grpSp>
        <p:nvGrpSpPr>
          <p:cNvPr id="39" name="Group 38"/>
          <p:cNvGrpSpPr/>
          <p:nvPr/>
        </p:nvGrpSpPr>
        <p:grpSpPr>
          <a:xfrm>
            <a:off x="837841" y="6274230"/>
            <a:ext cx="2545669" cy="541869"/>
            <a:chOff x="837841" y="6274230"/>
            <a:chExt cx="2545669" cy="541869"/>
          </a:xfrm>
        </p:grpSpPr>
        <p:pic>
          <p:nvPicPr>
            <p:cNvPr id="40" name="Picture 39"/>
            <p:cNvPicPr>
              <a:picLocks noChangeAspect="1"/>
            </p:cNvPicPr>
            <p:nvPr/>
          </p:nvPicPr>
          <p:blipFill>
            <a:blip r:embed="rId5"/>
            <a:stretch>
              <a:fillRect/>
            </a:stretch>
          </p:blipFill>
          <p:spPr>
            <a:xfrm>
              <a:off x="2606881" y="6285964"/>
              <a:ext cx="776629" cy="518400"/>
            </a:xfrm>
            <a:prstGeom prst="rect">
              <a:avLst/>
            </a:prstGeom>
          </p:spPr>
        </p:pic>
        <p:pic>
          <p:nvPicPr>
            <p:cNvPr id="41" name="Picture 40"/>
            <p:cNvPicPr>
              <a:picLocks noChangeAspect="1"/>
            </p:cNvPicPr>
            <p:nvPr/>
          </p:nvPicPr>
          <p:blipFill>
            <a:blip r:embed="rId6"/>
            <a:stretch>
              <a:fillRect/>
            </a:stretch>
          </p:blipFill>
          <p:spPr>
            <a:xfrm>
              <a:off x="1435527" y="6274916"/>
              <a:ext cx="1137888" cy="540497"/>
            </a:xfrm>
            <a:prstGeom prst="rect">
              <a:avLst/>
            </a:prstGeom>
          </p:spPr>
        </p:pic>
        <p:pic>
          <p:nvPicPr>
            <p:cNvPr id="42" name="Picture 41" descr="logo-LHCCryo"/>
            <p:cNvPicPr>
              <a:picLocks noChangeAspect="1" noChangeArrowheads="1"/>
            </p:cNvPicPr>
            <p:nvPr/>
          </p:nvPicPr>
          <p:blipFill>
            <a:blip r:embed="rId7"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3373197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680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680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44" grpId="0"/>
      <p:bldP spid="6" grpId="0" animBg="1"/>
      <p:bldP spid="18" grpId="0" animBg="1"/>
      <p:bldP spid="19" grpId="0" animBg="1"/>
      <p:bldP spid="20" grpId="0" animBg="1"/>
      <p:bldP spid="9" grpId="0" animBg="1"/>
      <p:bldP spid="35" grpId="0" animBg="1"/>
      <p:bldP spid="36" grpId="0" animBg="1"/>
      <p:bldP spid="37" grpId="0" animBg="1"/>
      <p:bldP spid="38"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3"/>
          <a:srcRect/>
          <a:stretch>
            <a:fillRect/>
          </a:stretch>
        </p:blipFill>
        <p:spPr bwMode="auto">
          <a:xfrm>
            <a:off x="401227" y="1593059"/>
            <a:ext cx="2771775" cy="2756297"/>
          </a:xfrm>
          <a:prstGeom prst="rect">
            <a:avLst/>
          </a:prstGeom>
          <a:noFill/>
        </p:spPr>
      </p:pic>
      <p:sp>
        <p:nvSpPr>
          <p:cNvPr id="128002" name="Rectangle 2"/>
          <p:cNvSpPr>
            <a:spLocks noGrp="1" noChangeArrowheads="1"/>
          </p:cNvSpPr>
          <p:nvPr>
            <p:ph type="title" idx="4294967295"/>
          </p:nvPr>
        </p:nvSpPr>
        <p:spPr bwMode="auto">
          <a:xfrm>
            <a:off x="234892" y="196850"/>
            <a:ext cx="8572500" cy="476250"/>
          </a:xfrm>
          <a:solidFill>
            <a:srgbClr val="FFFFFF"/>
          </a:solidFill>
          <a:ln>
            <a:miter lim="800000"/>
            <a:headEnd/>
            <a:tailEnd/>
          </a:ln>
        </p:spPr>
        <p:txBody>
          <a:bodyPr vert="horz" wrap="square" lIns="68580" tIns="34290" rIns="68580" bIns="34290" numCol="1" anchor="t" anchorCtr="0" compatLnSpc="1">
            <a:prstTxWarp prst="textNoShape">
              <a:avLst/>
            </a:prstTxWarp>
            <a:noAutofit/>
          </a:bodyPr>
          <a:lstStyle/>
          <a:p>
            <a:r>
              <a:rPr lang="en-US" sz="2800" b="1" dirty="0" smtClean="0">
                <a:latin typeface="Calibri" panose="020F0502020204030204" pitchFamily="34" charset="0"/>
              </a:rPr>
              <a:t>LHC cooling system</a:t>
            </a:r>
            <a:endParaRPr lang="en-US" sz="2800" b="1" dirty="0">
              <a:latin typeface="Calibri" panose="020F0502020204030204" pitchFamily="34" charset="0"/>
            </a:endParaRPr>
          </a:p>
        </p:txBody>
      </p:sp>
      <p:pic>
        <p:nvPicPr>
          <p:cNvPr id="128040" name="Picture 40" descr="0504028_01_cropped"/>
          <p:cNvPicPr>
            <a:picLocks noGrp="1" noChangeAspect="1" noChangeArrowheads="1"/>
          </p:cNvPicPr>
          <p:nvPr>
            <p:ph sz="half" idx="4294967295"/>
          </p:nvPr>
        </p:nvPicPr>
        <p:blipFill>
          <a:blip r:embed="rId4" cstate="print"/>
          <a:stretch>
            <a:fillRect/>
          </a:stretch>
        </p:blipFill>
        <p:spPr bwMode="auto">
          <a:xfrm>
            <a:off x="6459538" y="963613"/>
            <a:ext cx="2684462" cy="1806575"/>
          </a:xfrm>
          <a:noFill/>
          <a:ln>
            <a:miter lim="800000"/>
            <a:headEnd/>
            <a:tailEnd/>
          </a:ln>
        </p:spPr>
      </p:pic>
      <p:sp>
        <p:nvSpPr>
          <p:cNvPr id="128005" name="Text Box 5"/>
          <p:cNvSpPr txBox="1">
            <a:spLocks noChangeArrowheads="1"/>
          </p:cNvSpPr>
          <p:nvPr/>
        </p:nvSpPr>
        <p:spPr bwMode="auto">
          <a:xfrm>
            <a:off x="1028776" y="2438401"/>
            <a:ext cx="1492494" cy="900246"/>
          </a:xfrm>
          <a:prstGeom prst="rect">
            <a:avLst/>
          </a:prstGeom>
          <a:solidFill>
            <a:srgbClr val="FFFFFF"/>
          </a:solidFill>
          <a:ln w="9525">
            <a:noFill/>
            <a:miter lim="800000"/>
            <a:headEnd/>
            <a:tailEnd/>
          </a:ln>
          <a:effectLst/>
        </p:spPr>
        <p:txBody>
          <a:bodyPr>
            <a:spAutoFit/>
          </a:bodyPr>
          <a:lstStyle/>
          <a:p>
            <a:pPr algn="ctr">
              <a:spcBef>
                <a:spcPct val="50000"/>
              </a:spcBef>
            </a:pPr>
            <a:r>
              <a:rPr lang="en-US" sz="2100">
                <a:solidFill>
                  <a:srgbClr val="B2B2B2"/>
                </a:solidFill>
              </a:rPr>
              <a:t>LHC</a:t>
            </a:r>
          </a:p>
          <a:p>
            <a:pPr algn="ctr">
              <a:spcBef>
                <a:spcPct val="50000"/>
              </a:spcBef>
            </a:pPr>
            <a:r>
              <a:rPr lang="en-US" sz="2100">
                <a:solidFill>
                  <a:srgbClr val="B2B2B2"/>
                </a:solidFill>
              </a:rPr>
              <a:t>8 sectors</a:t>
            </a:r>
          </a:p>
        </p:txBody>
      </p:sp>
      <p:grpSp>
        <p:nvGrpSpPr>
          <p:cNvPr id="2" name="Group 7"/>
          <p:cNvGrpSpPr>
            <a:grpSpLocks/>
          </p:cNvGrpSpPr>
          <p:nvPr/>
        </p:nvGrpSpPr>
        <p:grpSpPr bwMode="auto">
          <a:xfrm>
            <a:off x="3300489" y="2943225"/>
            <a:ext cx="2830024" cy="2106216"/>
            <a:chOff x="2628" y="1841"/>
            <a:chExt cx="2377" cy="1769"/>
          </a:xfrm>
        </p:grpSpPr>
        <p:sp>
          <p:nvSpPr>
            <p:cNvPr id="128008" name="AutoShape 8"/>
            <p:cNvSpPr>
              <a:spLocks noChangeArrowheads="1"/>
            </p:cNvSpPr>
            <p:nvPr/>
          </p:nvSpPr>
          <p:spPr bwMode="auto">
            <a:xfrm flipH="1" flipV="1">
              <a:off x="2628" y="1841"/>
              <a:ext cx="2377" cy="1769"/>
            </a:xfrm>
            <a:prstGeom prst="wedgeRoundRectCallout">
              <a:avLst>
                <a:gd name="adj1" fmla="val 70824"/>
                <a:gd name="adj2" fmla="val 74870"/>
                <a:gd name="adj3" fmla="val 16667"/>
              </a:avLst>
            </a:prstGeom>
            <a:solidFill>
              <a:schemeClr val="bg1"/>
            </a:solidFill>
            <a:ln w="9525">
              <a:solidFill>
                <a:srgbClr val="FF6600"/>
              </a:solidFill>
              <a:miter lim="800000"/>
              <a:headEnd/>
              <a:tailEnd/>
            </a:ln>
            <a:effectLst/>
          </p:spPr>
          <p:txBody>
            <a:bodyPr rot="10800000" wrap="none" anchor="ctr"/>
            <a:lstStyle/>
            <a:p>
              <a:pPr algn="ctr"/>
              <a:endParaRPr lang="en-US">
                <a:solidFill>
                  <a:srgbClr val="0055A0"/>
                </a:solidFill>
              </a:endParaRPr>
            </a:p>
          </p:txBody>
        </p:sp>
        <p:sp>
          <p:nvSpPr>
            <p:cNvPr id="128009" name="Rectangle 9" descr="50%"/>
            <p:cNvSpPr>
              <a:spLocks noChangeArrowheads="1"/>
            </p:cNvSpPr>
            <p:nvPr/>
          </p:nvSpPr>
          <p:spPr bwMode="auto">
            <a:xfrm>
              <a:off x="3382" y="2096"/>
              <a:ext cx="304" cy="698"/>
            </a:xfrm>
            <a:prstGeom prst="rect">
              <a:avLst/>
            </a:prstGeom>
            <a:pattFill prst="pct50">
              <a:fgClr>
                <a:srgbClr val="CCFF33"/>
              </a:fgClr>
              <a:bgClr>
                <a:srgbClr val="CC0066"/>
              </a:bgClr>
            </a:pattFill>
            <a:ln w="9525">
              <a:noFill/>
              <a:miter lim="800000"/>
              <a:headEnd/>
              <a:tailEnd/>
            </a:ln>
            <a:effectLst/>
          </p:spPr>
          <p:txBody>
            <a:bodyPr wrap="none" anchor="ctr"/>
            <a:lstStyle/>
            <a:p>
              <a:endParaRPr lang="en-US" sz="1350">
                <a:solidFill>
                  <a:srgbClr val="0055A0"/>
                </a:solidFill>
              </a:endParaRPr>
            </a:p>
          </p:txBody>
        </p:sp>
        <p:sp>
          <p:nvSpPr>
            <p:cNvPr id="128010" name="Rectangle 10"/>
            <p:cNvSpPr>
              <a:spLocks noChangeArrowheads="1"/>
            </p:cNvSpPr>
            <p:nvPr/>
          </p:nvSpPr>
          <p:spPr bwMode="auto">
            <a:xfrm>
              <a:off x="2887" y="2395"/>
              <a:ext cx="349" cy="406"/>
            </a:xfrm>
            <a:prstGeom prst="rect">
              <a:avLst/>
            </a:prstGeom>
            <a:solidFill>
              <a:srgbClr val="25D1F9"/>
            </a:solidFill>
            <a:ln w="9525">
              <a:noFill/>
              <a:miter lim="800000"/>
              <a:headEnd/>
              <a:tailEnd/>
            </a:ln>
            <a:effectLst/>
          </p:spPr>
          <p:txBody>
            <a:bodyPr wrap="none" anchor="ctr"/>
            <a:lstStyle/>
            <a:p>
              <a:endParaRPr lang="en-US" sz="1350">
                <a:solidFill>
                  <a:srgbClr val="0055A0"/>
                </a:solidFill>
              </a:endParaRPr>
            </a:p>
          </p:txBody>
        </p:sp>
        <p:sp>
          <p:nvSpPr>
            <p:cNvPr id="128011" name="Rectangle 11"/>
            <p:cNvSpPr>
              <a:spLocks noChangeArrowheads="1"/>
            </p:cNvSpPr>
            <p:nvPr/>
          </p:nvSpPr>
          <p:spPr bwMode="auto">
            <a:xfrm>
              <a:off x="2932" y="3001"/>
              <a:ext cx="788" cy="203"/>
            </a:xfrm>
            <a:prstGeom prst="rect">
              <a:avLst/>
            </a:prstGeom>
            <a:solidFill>
              <a:schemeClr val="folHlink"/>
            </a:solidFill>
            <a:ln w="9525">
              <a:noFill/>
              <a:miter lim="800000"/>
              <a:headEnd/>
              <a:tailEnd/>
            </a:ln>
            <a:effectLst/>
          </p:spPr>
          <p:txBody>
            <a:bodyPr wrap="none" anchor="ctr"/>
            <a:lstStyle/>
            <a:p>
              <a:endParaRPr lang="en-US" sz="1350">
                <a:solidFill>
                  <a:srgbClr val="0055A0"/>
                </a:solidFill>
              </a:endParaRPr>
            </a:p>
          </p:txBody>
        </p:sp>
        <p:sp>
          <p:nvSpPr>
            <p:cNvPr id="128012" name="Freeform 12"/>
            <p:cNvSpPr>
              <a:spLocks/>
            </p:cNvSpPr>
            <p:nvPr/>
          </p:nvSpPr>
          <p:spPr bwMode="auto">
            <a:xfrm>
              <a:off x="3278" y="3203"/>
              <a:ext cx="1548" cy="212"/>
            </a:xfrm>
            <a:custGeom>
              <a:avLst/>
              <a:gdLst/>
              <a:ahLst/>
              <a:cxnLst>
                <a:cxn ang="0">
                  <a:pos x="0" y="0"/>
                </a:cxn>
                <a:cxn ang="0">
                  <a:pos x="44" y="212"/>
                </a:cxn>
                <a:cxn ang="0">
                  <a:pos x="1548" y="212"/>
                </a:cxn>
                <a:cxn ang="0">
                  <a:pos x="1548" y="104"/>
                </a:cxn>
                <a:cxn ang="0">
                  <a:pos x="160" y="104"/>
                </a:cxn>
                <a:cxn ang="0">
                  <a:pos x="136" y="0"/>
                </a:cxn>
                <a:cxn ang="0">
                  <a:pos x="0" y="0"/>
                </a:cxn>
              </a:cxnLst>
              <a:rect l="0" t="0" r="r" b="b"/>
              <a:pathLst>
                <a:path w="1548" h="212">
                  <a:moveTo>
                    <a:pt x="0" y="0"/>
                  </a:moveTo>
                  <a:lnTo>
                    <a:pt x="44" y="212"/>
                  </a:lnTo>
                  <a:lnTo>
                    <a:pt x="1548" y="212"/>
                  </a:lnTo>
                  <a:lnTo>
                    <a:pt x="1548" y="104"/>
                  </a:lnTo>
                  <a:lnTo>
                    <a:pt x="160" y="104"/>
                  </a:lnTo>
                  <a:lnTo>
                    <a:pt x="136" y="0"/>
                  </a:lnTo>
                  <a:lnTo>
                    <a:pt x="0" y="0"/>
                  </a:lnTo>
                  <a:close/>
                </a:path>
              </a:pathLst>
            </a:custGeom>
            <a:solidFill>
              <a:srgbClr val="CCFF33"/>
            </a:solidFill>
            <a:ln w="9525">
              <a:noFill/>
              <a:round/>
              <a:headEnd/>
              <a:tailEnd/>
            </a:ln>
            <a:effectLst/>
          </p:spPr>
          <p:txBody>
            <a:bodyPr wrap="none" anchor="ctr"/>
            <a:lstStyle/>
            <a:p>
              <a:endParaRPr lang="en-US" sz="1350">
                <a:solidFill>
                  <a:srgbClr val="0055A0"/>
                </a:solidFill>
              </a:endParaRPr>
            </a:p>
          </p:txBody>
        </p:sp>
        <p:sp>
          <p:nvSpPr>
            <p:cNvPr id="128013" name="Line 13"/>
            <p:cNvSpPr>
              <a:spLocks noChangeShapeType="1"/>
            </p:cNvSpPr>
            <p:nvPr/>
          </p:nvSpPr>
          <p:spPr bwMode="auto">
            <a:xfrm>
              <a:off x="3058" y="2795"/>
              <a:ext cx="0" cy="208"/>
            </a:xfrm>
            <a:prstGeom prst="line">
              <a:avLst/>
            </a:prstGeom>
            <a:noFill/>
            <a:ln w="76200" cmpd="tri">
              <a:solidFill>
                <a:schemeClr val="tx1"/>
              </a:solidFill>
              <a:round/>
              <a:headEnd/>
              <a:tailEnd/>
            </a:ln>
            <a:effectLst/>
          </p:spPr>
          <p:txBody>
            <a:bodyPr wrap="none" anchor="ctr"/>
            <a:lstStyle/>
            <a:p>
              <a:endParaRPr lang="en-US" sz="1350">
                <a:solidFill>
                  <a:srgbClr val="0055A0"/>
                </a:solidFill>
              </a:endParaRPr>
            </a:p>
          </p:txBody>
        </p:sp>
        <p:grpSp>
          <p:nvGrpSpPr>
            <p:cNvPr id="3" name="Group 14"/>
            <p:cNvGrpSpPr>
              <a:grpSpLocks/>
            </p:cNvGrpSpPr>
            <p:nvPr/>
          </p:nvGrpSpPr>
          <p:grpSpPr bwMode="auto">
            <a:xfrm>
              <a:off x="3603" y="3414"/>
              <a:ext cx="1111" cy="66"/>
              <a:chOff x="4085" y="3591"/>
              <a:chExt cx="1111" cy="66"/>
            </a:xfrm>
          </p:grpSpPr>
          <p:sp>
            <p:nvSpPr>
              <p:cNvPr id="128015" name="Line 15"/>
              <p:cNvSpPr>
                <a:spLocks noChangeShapeType="1"/>
              </p:cNvSpPr>
              <p:nvPr/>
            </p:nvSpPr>
            <p:spPr bwMode="auto">
              <a:xfrm>
                <a:off x="4085"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128016" name="Line 16"/>
              <p:cNvSpPr>
                <a:spLocks noChangeShapeType="1"/>
              </p:cNvSpPr>
              <p:nvPr/>
            </p:nvSpPr>
            <p:spPr bwMode="auto">
              <a:xfrm>
                <a:off x="4287" y="3593"/>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128017" name="Line 17"/>
              <p:cNvSpPr>
                <a:spLocks noChangeShapeType="1"/>
              </p:cNvSpPr>
              <p:nvPr/>
            </p:nvSpPr>
            <p:spPr bwMode="auto">
              <a:xfrm>
                <a:off x="4388" y="3592"/>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128018" name="Line 18"/>
              <p:cNvSpPr>
                <a:spLocks noChangeShapeType="1"/>
              </p:cNvSpPr>
              <p:nvPr/>
            </p:nvSpPr>
            <p:spPr bwMode="auto">
              <a:xfrm>
                <a:off x="4489"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128019" name="Line 19"/>
              <p:cNvSpPr>
                <a:spLocks noChangeShapeType="1"/>
              </p:cNvSpPr>
              <p:nvPr/>
            </p:nvSpPr>
            <p:spPr bwMode="auto">
              <a:xfrm>
                <a:off x="4691"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128020" name="Line 20"/>
              <p:cNvSpPr>
                <a:spLocks noChangeShapeType="1"/>
              </p:cNvSpPr>
              <p:nvPr/>
            </p:nvSpPr>
            <p:spPr bwMode="auto">
              <a:xfrm>
                <a:off x="4893"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128021" name="Line 21"/>
              <p:cNvSpPr>
                <a:spLocks noChangeShapeType="1"/>
              </p:cNvSpPr>
              <p:nvPr/>
            </p:nvSpPr>
            <p:spPr bwMode="auto">
              <a:xfrm>
                <a:off x="5095"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128022" name="Line 22"/>
              <p:cNvSpPr>
                <a:spLocks noChangeShapeType="1"/>
              </p:cNvSpPr>
              <p:nvPr/>
            </p:nvSpPr>
            <p:spPr bwMode="auto">
              <a:xfrm>
                <a:off x="5196"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128023" name="Line 23"/>
              <p:cNvSpPr>
                <a:spLocks noChangeShapeType="1"/>
              </p:cNvSpPr>
              <p:nvPr/>
            </p:nvSpPr>
            <p:spPr bwMode="auto">
              <a:xfrm>
                <a:off x="4787"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128024" name="Line 24"/>
              <p:cNvSpPr>
                <a:spLocks noChangeShapeType="1"/>
              </p:cNvSpPr>
              <p:nvPr/>
            </p:nvSpPr>
            <p:spPr bwMode="auto">
              <a:xfrm>
                <a:off x="4185"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128025" name="Line 25"/>
              <p:cNvSpPr>
                <a:spLocks noChangeShapeType="1"/>
              </p:cNvSpPr>
              <p:nvPr/>
            </p:nvSpPr>
            <p:spPr bwMode="auto">
              <a:xfrm>
                <a:off x="4593"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sp>
            <p:nvSpPr>
              <p:cNvPr id="128026" name="Line 26"/>
              <p:cNvSpPr>
                <a:spLocks noChangeShapeType="1"/>
              </p:cNvSpPr>
              <p:nvPr/>
            </p:nvSpPr>
            <p:spPr bwMode="auto">
              <a:xfrm>
                <a:off x="4989" y="3591"/>
                <a:ext cx="0" cy="64"/>
              </a:xfrm>
              <a:prstGeom prst="line">
                <a:avLst/>
              </a:prstGeom>
              <a:noFill/>
              <a:ln w="28575">
                <a:solidFill>
                  <a:schemeClr val="tx1"/>
                </a:solidFill>
                <a:round/>
                <a:headEnd/>
                <a:tailEnd/>
              </a:ln>
              <a:effectLst/>
            </p:spPr>
            <p:txBody>
              <a:bodyPr wrap="none" anchor="ctr"/>
              <a:lstStyle/>
              <a:p>
                <a:endParaRPr lang="en-US" sz="1350">
                  <a:solidFill>
                    <a:srgbClr val="0055A0"/>
                  </a:solidFill>
                </a:endParaRPr>
              </a:p>
            </p:txBody>
          </p:sp>
        </p:grpSp>
        <p:sp>
          <p:nvSpPr>
            <p:cNvPr id="128027" name="Line 27"/>
            <p:cNvSpPr>
              <a:spLocks noChangeShapeType="1"/>
            </p:cNvSpPr>
            <p:nvPr/>
          </p:nvSpPr>
          <p:spPr bwMode="auto">
            <a:xfrm>
              <a:off x="3534" y="2795"/>
              <a:ext cx="0" cy="208"/>
            </a:xfrm>
            <a:prstGeom prst="line">
              <a:avLst/>
            </a:prstGeom>
            <a:noFill/>
            <a:ln w="76200" cmpd="tri">
              <a:solidFill>
                <a:schemeClr val="tx1"/>
              </a:solidFill>
              <a:round/>
              <a:headEnd/>
              <a:tailEnd/>
            </a:ln>
            <a:effectLst/>
          </p:spPr>
          <p:txBody>
            <a:bodyPr wrap="none" anchor="ctr"/>
            <a:lstStyle/>
            <a:p>
              <a:endParaRPr lang="en-US" sz="1350">
                <a:solidFill>
                  <a:srgbClr val="0055A0"/>
                </a:solidFill>
              </a:endParaRPr>
            </a:p>
          </p:txBody>
        </p:sp>
        <p:sp>
          <p:nvSpPr>
            <p:cNvPr id="128028" name="Text Box 28"/>
            <p:cNvSpPr txBox="1">
              <a:spLocks noChangeArrowheads="1"/>
            </p:cNvSpPr>
            <p:nvPr/>
          </p:nvSpPr>
          <p:spPr bwMode="auto">
            <a:xfrm>
              <a:off x="3239" y="1851"/>
              <a:ext cx="624" cy="252"/>
            </a:xfrm>
            <a:prstGeom prst="rect">
              <a:avLst/>
            </a:prstGeom>
            <a:noFill/>
            <a:ln w="9525">
              <a:noFill/>
              <a:miter lim="800000"/>
              <a:headEnd/>
              <a:tailEnd/>
            </a:ln>
            <a:effectLst/>
          </p:spPr>
          <p:txBody>
            <a:bodyPr>
              <a:spAutoFit/>
            </a:bodyPr>
            <a:lstStyle/>
            <a:p>
              <a:pPr algn="ctr">
                <a:spcBef>
                  <a:spcPct val="50000"/>
                </a:spcBef>
              </a:pPr>
              <a:r>
                <a:rPr lang="fr-FR" sz="1350">
                  <a:solidFill>
                    <a:srgbClr val="0055A0"/>
                  </a:solidFill>
                </a:rPr>
                <a:t>4.5 K</a:t>
              </a:r>
            </a:p>
          </p:txBody>
        </p:sp>
        <p:sp>
          <p:nvSpPr>
            <p:cNvPr id="128029" name="Text Box 29"/>
            <p:cNvSpPr txBox="1">
              <a:spLocks noChangeArrowheads="1"/>
            </p:cNvSpPr>
            <p:nvPr/>
          </p:nvSpPr>
          <p:spPr bwMode="auto">
            <a:xfrm>
              <a:off x="2742" y="2151"/>
              <a:ext cx="624" cy="252"/>
            </a:xfrm>
            <a:prstGeom prst="rect">
              <a:avLst/>
            </a:prstGeom>
            <a:noFill/>
            <a:ln w="9525">
              <a:noFill/>
              <a:miter lim="800000"/>
              <a:headEnd/>
              <a:tailEnd/>
            </a:ln>
            <a:effectLst/>
          </p:spPr>
          <p:txBody>
            <a:bodyPr>
              <a:spAutoFit/>
            </a:bodyPr>
            <a:lstStyle/>
            <a:p>
              <a:pPr algn="ctr">
                <a:spcBef>
                  <a:spcPct val="50000"/>
                </a:spcBef>
              </a:pPr>
              <a:r>
                <a:rPr lang="fr-FR" sz="1350">
                  <a:solidFill>
                    <a:srgbClr val="0055A0"/>
                  </a:solidFill>
                </a:rPr>
                <a:t>1.8 K</a:t>
              </a:r>
            </a:p>
          </p:txBody>
        </p:sp>
        <p:sp>
          <p:nvSpPr>
            <p:cNvPr id="128030" name="Text Box 30"/>
            <p:cNvSpPr txBox="1">
              <a:spLocks noChangeArrowheads="1"/>
            </p:cNvSpPr>
            <p:nvPr/>
          </p:nvSpPr>
          <p:spPr bwMode="auto">
            <a:xfrm>
              <a:off x="3614" y="3131"/>
              <a:ext cx="1288" cy="213"/>
            </a:xfrm>
            <a:prstGeom prst="rect">
              <a:avLst/>
            </a:prstGeom>
            <a:noFill/>
            <a:ln w="9525">
              <a:noFill/>
              <a:miter lim="800000"/>
              <a:headEnd/>
              <a:tailEnd/>
            </a:ln>
            <a:effectLst/>
          </p:spPr>
          <p:txBody>
            <a:bodyPr>
              <a:spAutoFit/>
            </a:bodyPr>
            <a:lstStyle/>
            <a:p>
              <a:pPr algn="ctr">
                <a:spcBef>
                  <a:spcPct val="50000"/>
                </a:spcBef>
              </a:pPr>
              <a:r>
                <a:rPr lang="fr-FR" sz="900">
                  <a:solidFill>
                    <a:srgbClr val="0055A0"/>
                  </a:solidFill>
                </a:rPr>
                <a:t>Distribution line </a:t>
              </a:r>
              <a:r>
                <a:rPr lang="fr-FR" sz="1050">
                  <a:solidFill>
                    <a:srgbClr val="0055A0"/>
                  </a:solidFill>
                </a:rPr>
                <a:t>3.3 km</a:t>
              </a:r>
              <a:endParaRPr lang="fr-FR" sz="900">
                <a:solidFill>
                  <a:srgbClr val="0055A0"/>
                </a:solidFill>
              </a:endParaRPr>
            </a:p>
          </p:txBody>
        </p:sp>
        <p:sp>
          <p:nvSpPr>
            <p:cNvPr id="128031" name="Text Box 31"/>
            <p:cNvSpPr txBox="1">
              <a:spLocks noChangeArrowheads="1"/>
            </p:cNvSpPr>
            <p:nvPr/>
          </p:nvSpPr>
          <p:spPr bwMode="auto">
            <a:xfrm>
              <a:off x="2890" y="3007"/>
              <a:ext cx="864" cy="194"/>
            </a:xfrm>
            <a:prstGeom prst="rect">
              <a:avLst/>
            </a:prstGeom>
            <a:noFill/>
            <a:ln w="9525">
              <a:noFill/>
              <a:miter lim="800000"/>
              <a:headEnd/>
              <a:tailEnd/>
            </a:ln>
            <a:effectLst/>
          </p:spPr>
          <p:txBody>
            <a:bodyPr>
              <a:spAutoFit/>
            </a:bodyPr>
            <a:lstStyle/>
            <a:p>
              <a:pPr algn="ctr">
                <a:spcBef>
                  <a:spcPct val="50000"/>
                </a:spcBef>
              </a:pPr>
              <a:r>
                <a:rPr lang="fr-FR" sz="900">
                  <a:solidFill>
                    <a:srgbClr val="0055A0"/>
                  </a:solidFill>
                </a:rPr>
                <a:t>Interconnection</a:t>
              </a:r>
            </a:p>
          </p:txBody>
        </p:sp>
        <p:sp>
          <p:nvSpPr>
            <p:cNvPr id="128032" name="Line 32"/>
            <p:cNvSpPr>
              <a:spLocks noChangeShapeType="1"/>
            </p:cNvSpPr>
            <p:nvPr/>
          </p:nvSpPr>
          <p:spPr bwMode="auto">
            <a:xfrm>
              <a:off x="2934" y="2999"/>
              <a:ext cx="0" cy="200"/>
            </a:xfrm>
            <a:prstGeom prst="line">
              <a:avLst/>
            </a:prstGeom>
            <a:noFill/>
            <a:ln w="12700">
              <a:solidFill>
                <a:schemeClr val="tx1"/>
              </a:solidFill>
              <a:prstDash val="dash"/>
              <a:round/>
              <a:headEnd/>
              <a:tailEnd/>
            </a:ln>
            <a:effectLst/>
          </p:spPr>
          <p:txBody>
            <a:bodyPr wrap="none" anchor="ctr"/>
            <a:lstStyle/>
            <a:p>
              <a:endParaRPr lang="en-US" sz="1350">
                <a:solidFill>
                  <a:srgbClr val="0055A0"/>
                </a:solidFill>
              </a:endParaRPr>
            </a:p>
          </p:txBody>
        </p:sp>
        <p:sp>
          <p:nvSpPr>
            <p:cNvPr id="128033" name="Text Box 33"/>
            <p:cNvSpPr txBox="1">
              <a:spLocks noChangeArrowheads="1"/>
            </p:cNvSpPr>
            <p:nvPr/>
          </p:nvSpPr>
          <p:spPr bwMode="auto">
            <a:xfrm>
              <a:off x="3833" y="2134"/>
              <a:ext cx="1104" cy="620"/>
            </a:xfrm>
            <a:prstGeom prst="rect">
              <a:avLst/>
            </a:prstGeom>
            <a:noFill/>
            <a:ln w="9525">
              <a:noFill/>
              <a:miter lim="800000"/>
              <a:headEnd/>
              <a:tailEnd/>
            </a:ln>
            <a:effectLst/>
          </p:spPr>
          <p:txBody>
            <a:bodyPr>
              <a:spAutoFit/>
            </a:bodyPr>
            <a:lstStyle/>
            <a:p>
              <a:pPr algn="ctr">
                <a:lnSpc>
                  <a:spcPct val="80000"/>
                </a:lnSpc>
                <a:spcBef>
                  <a:spcPct val="20000"/>
                </a:spcBef>
              </a:pPr>
              <a:r>
                <a:rPr lang="fr-FR" sz="1500" dirty="0">
                  <a:solidFill>
                    <a:srgbClr val="B2B2B2"/>
                  </a:solidFill>
                </a:rPr>
                <a:t>Basic</a:t>
              </a:r>
            </a:p>
            <a:p>
              <a:pPr algn="ctr">
                <a:lnSpc>
                  <a:spcPct val="80000"/>
                </a:lnSpc>
                <a:spcBef>
                  <a:spcPct val="20000"/>
                </a:spcBef>
              </a:pPr>
              <a:r>
                <a:rPr lang="fr-FR" sz="1500" dirty="0">
                  <a:solidFill>
                    <a:srgbClr val="B2B2B2"/>
                  </a:solidFill>
                </a:rPr>
                <a:t>LHC </a:t>
              </a:r>
              <a:r>
                <a:rPr lang="fr-FR" sz="1500" dirty="0" err="1">
                  <a:solidFill>
                    <a:srgbClr val="B2B2B2"/>
                  </a:solidFill>
                </a:rPr>
                <a:t>sector</a:t>
              </a:r>
              <a:endParaRPr lang="fr-FR" sz="1500" dirty="0">
                <a:solidFill>
                  <a:srgbClr val="B2B2B2"/>
                </a:solidFill>
              </a:endParaRPr>
            </a:p>
            <a:p>
              <a:pPr algn="ctr">
                <a:lnSpc>
                  <a:spcPct val="80000"/>
                </a:lnSpc>
                <a:spcBef>
                  <a:spcPct val="20000"/>
                </a:spcBef>
              </a:pPr>
              <a:r>
                <a:rPr lang="fr-FR" sz="1500" dirty="0" err="1">
                  <a:solidFill>
                    <a:srgbClr val="B2B2B2"/>
                  </a:solidFill>
                </a:rPr>
                <a:t>scheme</a:t>
              </a:r>
              <a:endParaRPr lang="fr-FR" sz="1500" dirty="0">
                <a:solidFill>
                  <a:srgbClr val="B2B2B2"/>
                </a:solidFill>
              </a:endParaRPr>
            </a:p>
          </p:txBody>
        </p:sp>
      </p:grpSp>
      <p:grpSp>
        <p:nvGrpSpPr>
          <p:cNvPr id="4" name="Group 34"/>
          <p:cNvGrpSpPr>
            <a:grpSpLocks/>
          </p:cNvGrpSpPr>
          <p:nvPr/>
        </p:nvGrpSpPr>
        <p:grpSpPr bwMode="auto">
          <a:xfrm>
            <a:off x="1903611" y="2088357"/>
            <a:ext cx="899014" cy="695325"/>
            <a:chOff x="4667" y="672"/>
            <a:chExt cx="755" cy="584"/>
          </a:xfrm>
        </p:grpSpPr>
        <p:sp>
          <p:nvSpPr>
            <p:cNvPr id="128035" name="Oval 35"/>
            <p:cNvSpPr>
              <a:spLocks noChangeArrowheads="1"/>
            </p:cNvSpPr>
            <p:nvPr/>
          </p:nvSpPr>
          <p:spPr bwMode="auto">
            <a:xfrm>
              <a:off x="5244" y="672"/>
              <a:ext cx="76" cy="76"/>
            </a:xfrm>
            <a:prstGeom prst="ellipse">
              <a:avLst/>
            </a:prstGeom>
            <a:solidFill>
              <a:srgbClr val="FF6600"/>
            </a:solidFill>
            <a:ln w="9525">
              <a:solidFill>
                <a:srgbClr val="FF6600"/>
              </a:solidFill>
              <a:round/>
              <a:headEnd/>
              <a:tailEnd/>
            </a:ln>
            <a:effectLst/>
          </p:spPr>
          <p:txBody>
            <a:bodyPr wrap="none" anchor="ctr"/>
            <a:lstStyle/>
            <a:p>
              <a:endParaRPr lang="en-US" sz="1350">
                <a:solidFill>
                  <a:srgbClr val="0055A0"/>
                </a:solidFill>
              </a:endParaRPr>
            </a:p>
          </p:txBody>
        </p:sp>
        <p:sp>
          <p:nvSpPr>
            <p:cNvPr id="128036" name="Freeform 36"/>
            <p:cNvSpPr>
              <a:spLocks/>
            </p:cNvSpPr>
            <p:nvPr/>
          </p:nvSpPr>
          <p:spPr bwMode="auto">
            <a:xfrm>
              <a:off x="4667" y="715"/>
              <a:ext cx="755" cy="541"/>
            </a:xfrm>
            <a:custGeom>
              <a:avLst/>
              <a:gdLst/>
              <a:ahLst/>
              <a:cxnLst>
                <a:cxn ang="0">
                  <a:pos x="0" y="547"/>
                </a:cxn>
                <a:cxn ang="0">
                  <a:pos x="752" y="550"/>
                </a:cxn>
                <a:cxn ang="0">
                  <a:pos x="752" y="470"/>
                </a:cxn>
                <a:cxn ang="0">
                  <a:pos x="744" y="398"/>
                </a:cxn>
                <a:cxn ang="0">
                  <a:pos x="733" y="328"/>
                </a:cxn>
                <a:cxn ang="0">
                  <a:pos x="706" y="251"/>
                </a:cxn>
                <a:cxn ang="0">
                  <a:pos x="666" y="166"/>
                </a:cxn>
                <a:cxn ang="0">
                  <a:pos x="621" y="94"/>
                </a:cxn>
                <a:cxn ang="0">
                  <a:pos x="584" y="46"/>
                </a:cxn>
                <a:cxn ang="0">
                  <a:pos x="538" y="0"/>
                </a:cxn>
                <a:cxn ang="0">
                  <a:pos x="0" y="547"/>
                </a:cxn>
              </a:cxnLst>
              <a:rect l="0" t="0" r="r" b="b"/>
              <a:pathLst>
                <a:path w="752" h="550">
                  <a:moveTo>
                    <a:pt x="0" y="547"/>
                  </a:moveTo>
                  <a:lnTo>
                    <a:pt x="752" y="550"/>
                  </a:lnTo>
                  <a:lnTo>
                    <a:pt x="752" y="470"/>
                  </a:lnTo>
                  <a:lnTo>
                    <a:pt x="744" y="398"/>
                  </a:lnTo>
                  <a:lnTo>
                    <a:pt x="733" y="328"/>
                  </a:lnTo>
                  <a:lnTo>
                    <a:pt x="706" y="251"/>
                  </a:lnTo>
                  <a:lnTo>
                    <a:pt x="666" y="166"/>
                  </a:lnTo>
                  <a:lnTo>
                    <a:pt x="621" y="94"/>
                  </a:lnTo>
                  <a:lnTo>
                    <a:pt x="584" y="46"/>
                  </a:lnTo>
                  <a:lnTo>
                    <a:pt x="538" y="0"/>
                  </a:lnTo>
                  <a:lnTo>
                    <a:pt x="0" y="547"/>
                  </a:lnTo>
                  <a:close/>
                </a:path>
              </a:pathLst>
            </a:custGeom>
            <a:solidFill>
              <a:schemeClr val="bg1"/>
            </a:solidFill>
            <a:ln w="28575" cmpd="sng">
              <a:solidFill>
                <a:srgbClr val="FF6600"/>
              </a:solidFill>
              <a:round/>
              <a:headEnd/>
              <a:tailEnd/>
            </a:ln>
            <a:effectLst/>
          </p:spPr>
          <p:txBody>
            <a:bodyPr wrap="none" anchor="ctr"/>
            <a:lstStyle/>
            <a:p>
              <a:endParaRPr lang="en-US" sz="1350">
                <a:solidFill>
                  <a:srgbClr val="0055A0"/>
                </a:solidFill>
              </a:endParaRPr>
            </a:p>
          </p:txBody>
        </p:sp>
      </p:grpSp>
      <p:pic>
        <p:nvPicPr>
          <p:cNvPr id="5" name="Picture 4"/>
          <p:cNvPicPr>
            <a:picLocks noChangeAspect="1"/>
          </p:cNvPicPr>
          <p:nvPr/>
        </p:nvPicPr>
        <p:blipFill>
          <a:blip r:embed="rId5"/>
          <a:stretch>
            <a:fillRect/>
          </a:stretch>
        </p:blipFill>
        <p:spPr>
          <a:xfrm>
            <a:off x="6158907" y="2958143"/>
            <a:ext cx="2949047" cy="1993106"/>
          </a:xfrm>
          <a:prstGeom prst="rect">
            <a:avLst/>
          </a:prstGeom>
        </p:spPr>
      </p:pic>
      <p:sp>
        <p:nvSpPr>
          <p:cNvPr id="9" name="Footer Placeholder 8"/>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10" name="Slide Number Placeholder 9"/>
          <p:cNvSpPr>
            <a:spLocks noGrp="1"/>
          </p:cNvSpPr>
          <p:nvPr>
            <p:ph type="sldNum" sz="quarter" idx="4"/>
          </p:nvPr>
        </p:nvSpPr>
        <p:spPr/>
        <p:txBody>
          <a:bodyPr/>
          <a:lstStyle/>
          <a:p>
            <a:fld id="{17918391-D411-FE40-AAD7-861AE5233E0E}" type="slidenum">
              <a:rPr lang="en-US" smtClean="0"/>
              <a:pPr/>
              <a:t>4</a:t>
            </a:fld>
            <a:endParaRPr lang="en-US" dirty="0"/>
          </a:p>
        </p:txBody>
      </p:sp>
      <p:grpSp>
        <p:nvGrpSpPr>
          <p:cNvPr id="39" name="Group 38"/>
          <p:cNvGrpSpPr/>
          <p:nvPr/>
        </p:nvGrpSpPr>
        <p:grpSpPr>
          <a:xfrm>
            <a:off x="837841" y="6274230"/>
            <a:ext cx="2545669" cy="541869"/>
            <a:chOff x="837841" y="6274230"/>
            <a:chExt cx="2545669" cy="541869"/>
          </a:xfrm>
        </p:grpSpPr>
        <p:pic>
          <p:nvPicPr>
            <p:cNvPr id="40" name="Picture 39"/>
            <p:cNvPicPr>
              <a:picLocks noChangeAspect="1"/>
            </p:cNvPicPr>
            <p:nvPr/>
          </p:nvPicPr>
          <p:blipFill>
            <a:blip r:embed="rId6"/>
            <a:stretch>
              <a:fillRect/>
            </a:stretch>
          </p:blipFill>
          <p:spPr>
            <a:xfrm>
              <a:off x="2606881" y="6285964"/>
              <a:ext cx="776629" cy="518400"/>
            </a:xfrm>
            <a:prstGeom prst="rect">
              <a:avLst/>
            </a:prstGeom>
          </p:spPr>
        </p:pic>
        <p:pic>
          <p:nvPicPr>
            <p:cNvPr id="41" name="Picture 40"/>
            <p:cNvPicPr>
              <a:picLocks noChangeAspect="1"/>
            </p:cNvPicPr>
            <p:nvPr/>
          </p:nvPicPr>
          <p:blipFill>
            <a:blip r:embed="rId7"/>
            <a:stretch>
              <a:fillRect/>
            </a:stretch>
          </p:blipFill>
          <p:spPr>
            <a:xfrm>
              <a:off x="1435527" y="6274916"/>
              <a:ext cx="1137888" cy="540497"/>
            </a:xfrm>
            <a:prstGeom prst="rect">
              <a:avLst/>
            </a:prstGeom>
          </p:spPr>
        </p:pic>
        <p:pic>
          <p:nvPicPr>
            <p:cNvPr id="42" name="Picture 41" descr="logo-LHCCryo"/>
            <p:cNvPicPr>
              <a:picLocks noChangeAspect="1" noChangeArrowheads="1"/>
            </p:cNvPicPr>
            <p:nvPr/>
          </p:nvPicPr>
          <p:blipFill>
            <a:blip r:embed="rId8"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145477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21325" y="786785"/>
            <a:ext cx="7851285" cy="5133138"/>
          </a:xfrm>
          <a:prstGeom prst="rect">
            <a:avLst/>
          </a:prstGeom>
        </p:spPr>
      </p:pic>
      <p:sp>
        <p:nvSpPr>
          <p:cNvPr id="2" name="TextBox 1"/>
          <p:cNvSpPr txBox="1"/>
          <p:nvPr/>
        </p:nvSpPr>
        <p:spPr>
          <a:xfrm>
            <a:off x="3697221" y="2113221"/>
            <a:ext cx="2032460" cy="161583"/>
          </a:xfrm>
          <a:prstGeom prst="rect">
            <a:avLst/>
          </a:prstGeom>
          <a:solidFill>
            <a:srgbClr val="CCFFCC"/>
          </a:solidFill>
        </p:spPr>
        <p:txBody>
          <a:bodyPr wrap="square" lIns="0" tIns="0" rIns="0" bIns="0" rtlCol="0" anchor="ctr">
            <a:spAutoFit/>
          </a:bodyPr>
          <a:lstStyle/>
          <a:p>
            <a:pPr algn="ctr"/>
            <a:r>
              <a:rPr lang="en-US" sz="1050" dirty="0" smtClean="0">
                <a:latin typeface="Calibri" panose="020F0502020204030204" pitchFamily="34" charset="0"/>
              </a:rPr>
              <a:t>RUN1 2010-2012</a:t>
            </a:r>
            <a:endParaRPr lang="en-GB" sz="1050" dirty="0">
              <a:latin typeface="Calibri" panose="020F0502020204030204" pitchFamily="34" charset="0"/>
            </a:endParaRPr>
          </a:p>
        </p:txBody>
      </p:sp>
      <p:sp>
        <p:nvSpPr>
          <p:cNvPr id="8" name="TextBox 7"/>
          <p:cNvSpPr txBox="1"/>
          <p:nvPr/>
        </p:nvSpPr>
        <p:spPr>
          <a:xfrm>
            <a:off x="7050421" y="2107203"/>
            <a:ext cx="1699295" cy="161583"/>
          </a:xfrm>
          <a:prstGeom prst="rect">
            <a:avLst/>
          </a:prstGeom>
          <a:solidFill>
            <a:srgbClr val="CCFFCC"/>
          </a:solidFill>
        </p:spPr>
        <p:txBody>
          <a:bodyPr wrap="square" lIns="0" tIns="0" rIns="0" bIns="0" rtlCol="0" anchor="ctr">
            <a:spAutoFit/>
          </a:bodyPr>
          <a:lstStyle/>
          <a:p>
            <a:pPr algn="ctr"/>
            <a:r>
              <a:rPr lang="en-US" sz="1050" dirty="0" smtClean="0">
                <a:latin typeface="Calibri" panose="020F0502020204030204" pitchFamily="34" charset="0"/>
              </a:rPr>
              <a:t>RUN2 2015-2018</a:t>
            </a:r>
            <a:endParaRPr lang="en-GB" sz="1050" dirty="0">
              <a:latin typeface="Calibri" panose="020F0502020204030204" pitchFamily="34" charset="0"/>
            </a:endParaRPr>
          </a:p>
        </p:txBody>
      </p:sp>
      <p:sp>
        <p:nvSpPr>
          <p:cNvPr id="9" name="TextBox 8"/>
          <p:cNvSpPr txBox="1"/>
          <p:nvPr/>
        </p:nvSpPr>
        <p:spPr>
          <a:xfrm>
            <a:off x="6089831" y="2113221"/>
            <a:ext cx="318867" cy="161583"/>
          </a:xfrm>
          <a:prstGeom prst="rect">
            <a:avLst/>
          </a:prstGeom>
          <a:solidFill>
            <a:srgbClr val="CCFFCC"/>
          </a:solidFill>
        </p:spPr>
        <p:txBody>
          <a:bodyPr wrap="square" lIns="0" tIns="0" rIns="0" bIns="0" rtlCol="0" anchor="ctr">
            <a:spAutoFit/>
          </a:bodyPr>
          <a:lstStyle/>
          <a:p>
            <a:pPr algn="ctr"/>
            <a:r>
              <a:rPr lang="en-US" sz="1050" dirty="0">
                <a:latin typeface="Calibri" panose="020F0502020204030204" pitchFamily="34" charset="0"/>
              </a:rPr>
              <a:t>LS1</a:t>
            </a:r>
            <a:endParaRPr lang="en-GB" sz="1050" dirty="0">
              <a:latin typeface="Calibri" panose="020F0502020204030204" pitchFamily="34" charset="0"/>
            </a:endParaRPr>
          </a:p>
        </p:txBody>
      </p:sp>
      <p:sp>
        <p:nvSpPr>
          <p:cNvPr id="10" name="TextBox 9"/>
          <p:cNvSpPr txBox="1"/>
          <p:nvPr/>
        </p:nvSpPr>
        <p:spPr>
          <a:xfrm>
            <a:off x="2673682" y="1497109"/>
            <a:ext cx="161583" cy="1393807"/>
          </a:xfrm>
          <a:prstGeom prst="rect">
            <a:avLst/>
          </a:prstGeom>
          <a:solidFill>
            <a:srgbClr val="CCFFCC"/>
          </a:solidFill>
        </p:spPr>
        <p:txBody>
          <a:bodyPr vert="vert270" wrap="square" lIns="0" tIns="0" rIns="0" bIns="0" rtlCol="0" anchor="ctr">
            <a:spAutoFit/>
          </a:bodyPr>
          <a:lstStyle/>
          <a:p>
            <a:pPr algn="ctr"/>
            <a:r>
              <a:rPr lang="en-US" sz="1050" dirty="0" err="1">
                <a:latin typeface="Calibri" panose="020F0502020204030204" pitchFamily="34" charset="0"/>
              </a:rPr>
              <a:t>Commisionning</a:t>
            </a:r>
            <a:endParaRPr lang="en-GB" sz="1050" dirty="0">
              <a:latin typeface="Calibri" panose="020F0502020204030204" pitchFamily="34" charset="0"/>
            </a:endParaRPr>
          </a:p>
        </p:txBody>
      </p:sp>
      <p:sp>
        <p:nvSpPr>
          <p:cNvPr id="11" name="TextBox 10"/>
          <p:cNvSpPr txBox="1"/>
          <p:nvPr/>
        </p:nvSpPr>
        <p:spPr>
          <a:xfrm>
            <a:off x="3151303" y="1870569"/>
            <a:ext cx="161583" cy="646887"/>
          </a:xfrm>
          <a:prstGeom prst="rect">
            <a:avLst/>
          </a:prstGeom>
          <a:solidFill>
            <a:srgbClr val="CCFFCC"/>
          </a:solidFill>
        </p:spPr>
        <p:txBody>
          <a:bodyPr vert="vert270" wrap="square" lIns="0" tIns="0" rIns="0" bIns="0" rtlCol="0" anchor="ctr">
            <a:spAutoFit/>
          </a:bodyPr>
          <a:lstStyle/>
          <a:p>
            <a:pPr algn="ctr"/>
            <a:r>
              <a:rPr lang="en-US" sz="1050" dirty="0">
                <a:latin typeface="Calibri" panose="020F0502020204030204" pitchFamily="34" charset="0"/>
              </a:rPr>
              <a:t>Repair</a:t>
            </a:r>
            <a:endParaRPr lang="en-GB" sz="1050" dirty="0">
              <a:latin typeface="Calibri" panose="020F0502020204030204" pitchFamily="34" charset="0"/>
            </a:endParaRPr>
          </a:p>
        </p:txBody>
      </p:sp>
      <p:sp>
        <p:nvSpPr>
          <p:cNvPr id="6" name="TextBox 5"/>
          <p:cNvSpPr txBox="1"/>
          <p:nvPr/>
        </p:nvSpPr>
        <p:spPr>
          <a:xfrm>
            <a:off x="352931" y="86966"/>
            <a:ext cx="8691356" cy="461665"/>
          </a:xfrm>
          <a:prstGeom prst="rect">
            <a:avLst/>
          </a:prstGeom>
          <a:noFill/>
        </p:spPr>
        <p:txBody>
          <a:bodyPr wrap="square" rtlCol="0">
            <a:spAutoFit/>
          </a:bodyPr>
          <a:lstStyle/>
          <a:p>
            <a:r>
              <a:rPr lang="en-US" sz="2400" dirty="0">
                <a:latin typeface="Calibri" panose="020F0502020204030204" pitchFamily="34" charset="0"/>
              </a:rPr>
              <a:t>From 1</a:t>
            </a:r>
            <a:r>
              <a:rPr lang="en-US" sz="2400" baseline="30000" dirty="0">
                <a:latin typeface="Calibri" panose="020F0502020204030204" pitchFamily="34" charset="0"/>
              </a:rPr>
              <a:t>st</a:t>
            </a:r>
            <a:r>
              <a:rPr lang="en-US" sz="2400" dirty="0">
                <a:latin typeface="Calibri" panose="020F0502020204030204" pitchFamily="34" charset="0"/>
              </a:rPr>
              <a:t> commissioning to </a:t>
            </a:r>
            <a:r>
              <a:rPr lang="en-US" sz="2400" dirty="0" smtClean="0">
                <a:latin typeface="Calibri" panose="020F0502020204030204" pitchFamily="34" charset="0"/>
              </a:rPr>
              <a:t>…  10 years of LHC temperature evolution</a:t>
            </a:r>
            <a:endParaRPr lang="en-GB" sz="2400" dirty="0">
              <a:latin typeface="Calibri" panose="020F0502020204030204" pitchFamily="34" charset="0"/>
            </a:endParaRPr>
          </a:p>
        </p:txBody>
      </p:sp>
      <p:sp>
        <p:nvSpPr>
          <p:cNvPr id="12" name="TextBox 11"/>
          <p:cNvSpPr txBox="1"/>
          <p:nvPr/>
        </p:nvSpPr>
        <p:spPr>
          <a:xfrm>
            <a:off x="3900121" y="1189332"/>
            <a:ext cx="1596976" cy="307777"/>
          </a:xfrm>
          <a:prstGeom prst="rect">
            <a:avLst/>
          </a:prstGeom>
          <a:noFill/>
        </p:spPr>
        <p:txBody>
          <a:bodyPr wrap="none" rtlCol="0">
            <a:spAutoFit/>
          </a:bodyPr>
          <a:lstStyle/>
          <a:p>
            <a:r>
              <a:rPr lang="en-US" sz="1400" dirty="0">
                <a:latin typeface="Calibri" panose="020F0502020204030204" pitchFamily="34" charset="0"/>
              </a:rPr>
              <a:t>3.5 / 4 </a:t>
            </a:r>
            <a:r>
              <a:rPr lang="en-US" sz="1400" dirty="0" err="1">
                <a:latin typeface="Calibri" panose="020F0502020204030204" pitchFamily="34" charset="0"/>
              </a:rPr>
              <a:t>TeV</a:t>
            </a:r>
            <a:r>
              <a:rPr lang="en-US" sz="1400" dirty="0">
                <a:latin typeface="Calibri" panose="020F0502020204030204" pitchFamily="34" charset="0"/>
              </a:rPr>
              <a:t> ~6732 A</a:t>
            </a:r>
            <a:endParaRPr lang="en-GB" sz="1400" dirty="0">
              <a:latin typeface="Calibri" panose="020F0502020204030204" pitchFamily="34" charset="0"/>
            </a:endParaRPr>
          </a:p>
        </p:txBody>
      </p:sp>
      <p:sp>
        <p:nvSpPr>
          <p:cNvPr id="13" name="TextBox 12"/>
          <p:cNvSpPr txBox="1"/>
          <p:nvPr/>
        </p:nvSpPr>
        <p:spPr>
          <a:xfrm>
            <a:off x="6988191" y="1182578"/>
            <a:ext cx="1447897" cy="307777"/>
          </a:xfrm>
          <a:prstGeom prst="rect">
            <a:avLst/>
          </a:prstGeom>
          <a:noFill/>
        </p:spPr>
        <p:txBody>
          <a:bodyPr wrap="none" rtlCol="0">
            <a:spAutoFit/>
          </a:bodyPr>
          <a:lstStyle/>
          <a:p>
            <a:r>
              <a:rPr lang="en-US" sz="1400" dirty="0">
                <a:latin typeface="Calibri" panose="020F0502020204030204" pitchFamily="34" charset="0"/>
              </a:rPr>
              <a:t>6.5 </a:t>
            </a:r>
            <a:r>
              <a:rPr lang="en-US" sz="1400" dirty="0" err="1">
                <a:latin typeface="Calibri" panose="020F0502020204030204" pitchFamily="34" charset="0"/>
              </a:rPr>
              <a:t>TeV</a:t>
            </a:r>
            <a:r>
              <a:rPr lang="en-US" sz="1400" dirty="0">
                <a:latin typeface="Calibri" panose="020F0502020204030204" pitchFamily="34" charset="0"/>
              </a:rPr>
              <a:t> ~10979 A</a:t>
            </a:r>
            <a:endParaRPr lang="en-GB" sz="1400" dirty="0">
              <a:latin typeface="Calibri" panose="020F0502020204030204" pitchFamily="34" charset="0"/>
            </a:endParaRPr>
          </a:p>
        </p:txBody>
      </p:sp>
      <p:sp>
        <p:nvSpPr>
          <p:cNvPr id="15" name="TextBox 14"/>
          <p:cNvSpPr txBox="1"/>
          <p:nvPr/>
        </p:nvSpPr>
        <p:spPr>
          <a:xfrm>
            <a:off x="7664740" y="3728208"/>
            <a:ext cx="161583" cy="646887"/>
          </a:xfrm>
          <a:prstGeom prst="rect">
            <a:avLst/>
          </a:prstGeom>
          <a:solidFill>
            <a:srgbClr val="CCFFCC"/>
          </a:solidFill>
        </p:spPr>
        <p:txBody>
          <a:bodyPr vert="vert270" wrap="square" lIns="0" tIns="0" rIns="0" bIns="0" rtlCol="0" anchor="ctr">
            <a:spAutoFit/>
          </a:bodyPr>
          <a:lstStyle/>
          <a:p>
            <a:pPr algn="ctr"/>
            <a:r>
              <a:rPr lang="en-US" sz="1050" dirty="0" smtClean="0">
                <a:latin typeface="Calibri" panose="020F0502020204030204" pitchFamily="34" charset="0"/>
              </a:rPr>
              <a:t>YETS</a:t>
            </a:r>
            <a:endParaRPr lang="en-GB" sz="1050" dirty="0">
              <a:latin typeface="Calibri" panose="020F0502020204030204" pitchFamily="34" charset="0"/>
            </a:endParaRPr>
          </a:p>
        </p:txBody>
      </p:sp>
      <p:sp>
        <p:nvSpPr>
          <p:cNvPr id="7" name="Footer Placeholder 6"/>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16" name="Slide Number Placeholder 15"/>
          <p:cNvSpPr>
            <a:spLocks noGrp="1"/>
          </p:cNvSpPr>
          <p:nvPr>
            <p:ph type="sldNum" sz="quarter" idx="4"/>
          </p:nvPr>
        </p:nvSpPr>
        <p:spPr/>
        <p:txBody>
          <a:bodyPr/>
          <a:lstStyle/>
          <a:p>
            <a:fld id="{17918391-D411-FE40-AAD7-861AE5233E0E}" type="slidenum">
              <a:rPr lang="en-US" smtClean="0"/>
              <a:pPr/>
              <a:t>5</a:t>
            </a:fld>
            <a:endParaRPr lang="en-US" dirty="0"/>
          </a:p>
        </p:txBody>
      </p:sp>
      <p:sp>
        <p:nvSpPr>
          <p:cNvPr id="17" name="TextBox 16"/>
          <p:cNvSpPr txBox="1"/>
          <p:nvPr/>
        </p:nvSpPr>
        <p:spPr>
          <a:xfrm>
            <a:off x="4936856" y="3728208"/>
            <a:ext cx="161583" cy="646887"/>
          </a:xfrm>
          <a:prstGeom prst="rect">
            <a:avLst/>
          </a:prstGeom>
          <a:solidFill>
            <a:srgbClr val="CCFFCC"/>
          </a:solidFill>
        </p:spPr>
        <p:txBody>
          <a:bodyPr vert="vert270" wrap="square" lIns="0" tIns="0" rIns="0" bIns="0" rtlCol="0" anchor="ctr">
            <a:spAutoFit/>
          </a:bodyPr>
          <a:lstStyle/>
          <a:p>
            <a:pPr algn="ctr"/>
            <a:r>
              <a:rPr lang="en-US" sz="1050" dirty="0" smtClean="0">
                <a:latin typeface="Calibri" panose="020F0502020204030204" pitchFamily="34" charset="0"/>
              </a:rPr>
              <a:t>YETS</a:t>
            </a:r>
            <a:endParaRPr lang="en-GB" sz="1050" dirty="0">
              <a:latin typeface="Calibri" panose="020F0502020204030204" pitchFamily="34" charset="0"/>
            </a:endParaRPr>
          </a:p>
        </p:txBody>
      </p:sp>
      <p:sp>
        <p:nvSpPr>
          <p:cNvPr id="18" name="TextBox 17"/>
          <p:cNvSpPr txBox="1"/>
          <p:nvPr/>
        </p:nvSpPr>
        <p:spPr>
          <a:xfrm>
            <a:off x="4311944" y="3728208"/>
            <a:ext cx="161583" cy="646887"/>
          </a:xfrm>
          <a:prstGeom prst="rect">
            <a:avLst/>
          </a:prstGeom>
          <a:solidFill>
            <a:srgbClr val="CCFFCC"/>
          </a:solidFill>
        </p:spPr>
        <p:txBody>
          <a:bodyPr vert="vert270" wrap="square" lIns="0" tIns="0" rIns="0" bIns="0" rtlCol="0" anchor="ctr">
            <a:spAutoFit/>
          </a:bodyPr>
          <a:lstStyle/>
          <a:p>
            <a:pPr algn="ctr"/>
            <a:r>
              <a:rPr lang="en-US" sz="1050" dirty="0" smtClean="0">
                <a:latin typeface="Calibri" panose="020F0502020204030204" pitchFamily="34" charset="0"/>
              </a:rPr>
              <a:t>YETS</a:t>
            </a:r>
            <a:endParaRPr lang="en-GB" sz="1050" dirty="0">
              <a:latin typeface="Calibri" panose="020F0502020204030204" pitchFamily="34" charset="0"/>
            </a:endParaRPr>
          </a:p>
        </p:txBody>
      </p:sp>
      <p:sp>
        <p:nvSpPr>
          <p:cNvPr id="19" name="TextBox 18"/>
          <p:cNvSpPr txBox="1"/>
          <p:nvPr/>
        </p:nvSpPr>
        <p:spPr>
          <a:xfrm>
            <a:off x="3554325" y="5919923"/>
            <a:ext cx="1838403" cy="241980"/>
          </a:xfrm>
          <a:prstGeom prst="rect">
            <a:avLst/>
          </a:prstGeom>
          <a:solidFill>
            <a:srgbClr val="D5FFEA"/>
          </a:solidFill>
        </p:spPr>
        <p:txBody>
          <a:bodyPr wrap="square" lIns="36000" tIns="36000" rIns="36000" bIns="36000" rtlCol="0">
            <a:spAutoFit/>
          </a:bodyPr>
          <a:lstStyle/>
          <a:p>
            <a:r>
              <a:rPr lang="en-US" sz="1100" dirty="0" smtClean="0">
                <a:latin typeface="Calibri" panose="020F0502020204030204" pitchFamily="34" charset="0"/>
              </a:rPr>
              <a:t>YETS: Year End Technical Stop</a:t>
            </a:r>
            <a:endParaRPr lang="en-US" sz="1100" dirty="0">
              <a:latin typeface="Calibri" panose="020F0502020204030204" pitchFamily="34" charset="0"/>
            </a:endParaRPr>
          </a:p>
        </p:txBody>
      </p:sp>
      <p:grpSp>
        <p:nvGrpSpPr>
          <p:cNvPr id="20" name="Group 19"/>
          <p:cNvGrpSpPr/>
          <p:nvPr/>
        </p:nvGrpSpPr>
        <p:grpSpPr>
          <a:xfrm>
            <a:off x="837841" y="6274230"/>
            <a:ext cx="2545669" cy="541869"/>
            <a:chOff x="837841" y="6274230"/>
            <a:chExt cx="2545669" cy="541869"/>
          </a:xfrm>
        </p:grpSpPr>
        <p:pic>
          <p:nvPicPr>
            <p:cNvPr id="21" name="Picture 20"/>
            <p:cNvPicPr>
              <a:picLocks noChangeAspect="1"/>
            </p:cNvPicPr>
            <p:nvPr/>
          </p:nvPicPr>
          <p:blipFill>
            <a:blip r:embed="rId4"/>
            <a:stretch>
              <a:fillRect/>
            </a:stretch>
          </p:blipFill>
          <p:spPr>
            <a:xfrm>
              <a:off x="2606881" y="6285964"/>
              <a:ext cx="776629" cy="518400"/>
            </a:xfrm>
            <a:prstGeom prst="rect">
              <a:avLst/>
            </a:prstGeom>
          </p:spPr>
        </p:pic>
        <p:pic>
          <p:nvPicPr>
            <p:cNvPr id="22" name="Picture 21"/>
            <p:cNvPicPr>
              <a:picLocks noChangeAspect="1"/>
            </p:cNvPicPr>
            <p:nvPr/>
          </p:nvPicPr>
          <p:blipFill>
            <a:blip r:embed="rId5"/>
            <a:stretch>
              <a:fillRect/>
            </a:stretch>
          </p:blipFill>
          <p:spPr>
            <a:xfrm>
              <a:off x="1435527" y="6274916"/>
              <a:ext cx="1137888" cy="540497"/>
            </a:xfrm>
            <a:prstGeom prst="rect">
              <a:avLst/>
            </a:prstGeom>
          </p:spPr>
        </p:pic>
        <p:pic>
          <p:nvPicPr>
            <p:cNvPr id="23" name="Picture 22" descr="logo-LHCCryo"/>
            <p:cNvPicPr>
              <a:picLocks noChangeAspect="1" noChangeArrowheads="1"/>
            </p:cNvPicPr>
            <p:nvPr/>
          </p:nvPicPr>
          <p:blipFill>
            <a:blip r:embed="rId6"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10910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5"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434390" y="44379"/>
            <a:ext cx="8229600" cy="576262"/>
          </a:xfrm>
          <a:noFill/>
        </p:spPr>
        <p:txBody>
          <a:bodyPr>
            <a:noAutofit/>
          </a:bodyPr>
          <a:lstStyle/>
          <a:p>
            <a:r>
              <a:rPr lang="en-US" sz="2800" dirty="0" smtClean="0">
                <a:latin typeface="Calibri" panose="020F0502020204030204" pitchFamily="34" charset="0"/>
              </a:rPr>
              <a:t>Cryogenic cooling capacity for LHC, Run1</a:t>
            </a:r>
            <a:endParaRPr lang="en-GB" sz="2800" dirty="0">
              <a:latin typeface="Calibri" panose="020F0502020204030204" pitchFamily="34" charset="0"/>
            </a:endParaRPr>
          </a:p>
        </p:txBody>
      </p:sp>
      <p:pic>
        <p:nvPicPr>
          <p:cNvPr id="9" name="Picture 8"/>
          <p:cNvPicPr>
            <a:picLocks noChangeAspect="1"/>
          </p:cNvPicPr>
          <p:nvPr/>
        </p:nvPicPr>
        <p:blipFill>
          <a:blip r:embed="rId3"/>
          <a:stretch>
            <a:fillRect/>
          </a:stretch>
        </p:blipFill>
        <p:spPr>
          <a:xfrm>
            <a:off x="323528" y="636006"/>
            <a:ext cx="3960440" cy="4067800"/>
          </a:xfrm>
          <a:prstGeom prst="rect">
            <a:avLst/>
          </a:prstGeom>
        </p:spPr>
      </p:pic>
      <p:sp>
        <p:nvSpPr>
          <p:cNvPr id="10" name="TextBox 9"/>
          <p:cNvSpPr txBox="1"/>
          <p:nvPr/>
        </p:nvSpPr>
        <p:spPr>
          <a:xfrm>
            <a:off x="4639012" y="780022"/>
            <a:ext cx="4440326" cy="2554545"/>
          </a:xfrm>
          <a:prstGeom prst="rect">
            <a:avLst/>
          </a:prstGeom>
          <a:noFill/>
        </p:spPr>
        <p:txBody>
          <a:bodyPr wrap="square" rtlCol="0">
            <a:spAutoFit/>
          </a:bodyPr>
          <a:lstStyle/>
          <a:p>
            <a:r>
              <a:rPr lang="en-US" sz="1600" dirty="0" smtClean="0"/>
              <a:t>Cooling capacity of A and B are designed to cover nominal LHC operation with equal margins on LL and HL sectors.</a:t>
            </a:r>
          </a:p>
          <a:p>
            <a:endParaRPr lang="en-US" sz="1600" dirty="0" smtClean="0"/>
          </a:p>
          <a:p>
            <a:endParaRPr lang="en-US" sz="1600" dirty="0" smtClean="0"/>
          </a:p>
          <a:p>
            <a:r>
              <a:rPr lang="en-US" sz="1600" dirty="0" smtClean="0"/>
              <a:t>Thanks to build-in interplant connections some special configurations were possible during Run1 for hardware issue mitigations, lower power consumption and  availability</a:t>
            </a:r>
            <a:r>
              <a:rPr lang="en-US" sz="1600" dirty="0"/>
              <a:t> </a:t>
            </a:r>
            <a:r>
              <a:rPr lang="en-US" sz="1600" dirty="0" smtClean="0"/>
              <a:t>optimization.</a:t>
            </a:r>
          </a:p>
        </p:txBody>
      </p:sp>
      <p:grpSp>
        <p:nvGrpSpPr>
          <p:cNvPr id="11" name="Group 10"/>
          <p:cNvGrpSpPr/>
          <p:nvPr/>
        </p:nvGrpSpPr>
        <p:grpSpPr>
          <a:xfrm>
            <a:off x="511961" y="4761888"/>
            <a:ext cx="3340398" cy="1108175"/>
            <a:chOff x="4864852" y="4727828"/>
            <a:chExt cx="3340398" cy="1108175"/>
          </a:xfrm>
        </p:grpSpPr>
        <p:sp>
          <p:nvSpPr>
            <p:cNvPr id="12" name="Oval 11"/>
            <p:cNvSpPr/>
            <p:nvPr/>
          </p:nvSpPr>
          <p:spPr>
            <a:xfrm>
              <a:off x="4893600" y="5638800"/>
              <a:ext cx="288000" cy="72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947352" y="4814354"/>
              <a:ext cx="144000" cy="144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947352" y="5113800"/>
              <a:ext cx="144000" cy="144000"/>
            </a:xfrm>
            <a:prstGeom prst="rect">
              <a:avLst/>
            </a:prstGeom>
            <a:solidFill>
              <a:srgbClr val="33CC3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5186876" y="4727828"/>
              <a:ext cx="2188773" cy="307777"/>
            </a:xfrm>
            <a:prstGeom prst="rect">
              <a:avLst/>
            </a:prstGeom>
            <a:noFill/>
          </p:spPr>
          <p:txBody>
            <a:bodyPr wrap="square" rtlCol="0">
              <a:spAutoFit/>
            </a:bodyPr>
            <a:lstStyle/>
            <a:p>
              <a:r>
                <a:rPr lang="en-US" sz="1400" dirty="0" smtClean="0"/>
                <a:t>Compressor station</a:t>
              </a:r>
              <a:endParaRPr lang="en-GB" sz="1400" dirty="0"/>
            </a:p>
          </p:txBody>
        </p:sp>
        <p:sp>
          <p:nvSpPr>
            <p:cNvPr id="16" name="TextBox 15"/>
            <p:cNvSpPr txBox="1"/>
            <p:nvPr/>
          </p:nvSpPr>
          <p:spPr>
            <a:xfrm>
              <a:off x="5202627" y="5024596"/>
              <a:ext cx="2722173" cy="307777"/>
            </a:xfrm>
            <a:prstGeom prst="rect">
              <a:avLst/>
            </a:prstGeom>
            <a:noFill/>
          </p:spPr>
          <p:txBody>
            <a:bodyPr wrap="square" rtlCol="0">
              <a:spAutoFit/>
            </a:bodyPr>
            <a:lstStyle/>
            <a:p>
              <a:r>
                <a:rPr lang="en-US" sz="1400" dirty="0" smtClean="0"/>
                <a:t>4.5 K refrigerator</a:t>
              </a:r>
              <a:endParaRPr lang="en-GB" sz="1400" dirty="0"/>
            </a:p>
          </p:txBody>
        </p:sp>
        <p:sp>
          <p:nvSpPr>
            <p:cNvPr id="17" name="TextBox 16"/>
            <p:cNvSpPr txBox="1"/>
            <p:nvPr/>
          </p:nvSpPr>
          <p:spPr>
            <a:xfrm>
              <a:off x="5196191" y="5528226"/>
              <a:ext cx="3009059" cy="307777"/>
            </a:xfrm>
            <a:prstGeom prst="rect">
              <a:avLst/>
            </a:prstGeom>
            <a:noFill/>
          </p:spPr>
          <p:txBody>
            <a:bodyPr wrap="square" rtlCol="0">
              <a:spAutoFit/>
            </a:bodyPr>
            <a:lstStyle/>
            <a:p>
              <a:r>
                <a:rPr lang="en-US" sz="1400" dirty="0" smtClean="0"/>
                <a:t>1.8 K pumping unit (cold compressor)</a:t>
              </a:r>
              <a:endParaRPr lang="en-GB" sz="1400" dirty="0"/>
            </a:p>
          </p:txBody>
        </p:sp>
        <p:sp>
          <p:nvSpPr>
            <p:cNvPr id="18" name="Rectangle 17"/>
            <p:cNvSpPr/>
            <p:nvPr/>
          </p:nvSpPr>
          <p:spPr>
            <a:xfrm>
              <a:off x="4864852" y="5422276"/>
              <a:ext cx="329339" cy="49494"/>
            </a:xfrm>
            <a:prstGeom prst="rect">
              <a:avLst/>
            </a:prstGeom>
            <a:solidFill>
              <a:srgbClr val="33CC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5209725" y="5284127"/>
              <a:ext cx="2576467" cy="307777"/>
            </a:xfrm>
            <a:prstGeom prst="rect">
              <a:avLst/>
            </a:prstGeom>
            <a:noFill/>
          </p:spPr>
          <p:txBody>
            <a:bodyPr wrap="square" rtlCol="0">
              <a:spAutoFit/>
            </a:bodyPr>
            <a:lstStyle/>
            <a:p>
              <a:r>
                <a:rPr lang="en-US" sz="1400" dirty="0" smtClean="0"/>
                <a:t>Interconnection box</a:t>
              </a:r>
              <a:endParaRPr lang="en-GB" sz="1400" dirty="0"/>
            </a:p>
          </p:txBody>
        </p:sp>
      </p:grpSp>
      <p:pic>
        <p:nvPicPr>
          <p:cNvPr id="20" name="Picture 19"/>
          <p:cNvPicPr>
            <a:picLocks noChangeAspect="1"/>
          </p:cNvPicPr>
          <p:nvPr/>
        </p:nvPicPr>
        <p:blipFill>
          <a:blip r:embed="rId4"/>
          <a:stretch>
            <a:fillRect/>
          </a:stretch>
        </p:blipFill>
        <p:spPr>
          <a:xfrm>
            <a:off x="5274359" y="3264215"/>
            <a:ext cx="2803997" cy="2880009"/>
          </a:xfrm>
          <a:prstGeom prst="rect">
            <a:avLst/>
          </a:prstGeom>
        </p:spPr>
      </p:pic>
      <p:sp>
        <p:nvSpPr>
          <p:cNvPr id="4" name="Oval 3"/>
          <p:cNvSpPr/>
          <p:nvPr/>
        </p:nvSpPr>
        <p:spPr>
          <a:xfrm rot="2668875">
            <a:off x="332132" y="3586117"/>
            <a:ext cx="696625" cy="407902"/>
          </a:xfrm>
          <a:prstGeom prst="ellipse">
            <a:avLst/>
          </a:prstGeom>
          <a:noFill/>
          <a:ln w="127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466474" y="5908817"/>
            <a:ext cx="420312" cy="231562"/>
          </a:xfrm>
          <a:prstGeom prst="ellipse">
            <a:avLst/>
          </a:prstGeom>
          <a:noFill/>
          <a:ln w="127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858540" y="5880875"/>
            <a:ext cx="2849364" cy="307777"/>
          </a:xfrm>
          <a:prstGeom prst="rect">
            <a:avLst/>
          </a:prstGeom>
          <a:noFill/>
        </p:spPr>
        <p:txBody>
          <a:bodyPr wrap="square" rtlCol="0">
            <a:spAutoFit/>
          </a:bodyPr>
          <a:lstStyle/>
          <a:p>
            <a:r>
              <a:rPr lang="en-US" sz="1400" dirty="0" smtClean="0"/>
              <a:t>Lowest capacity margin</a:t>
            </a:r>
            <a:endParaRPr lang="en-GB" sz="1400" dirty="0"/>
          </a:p>
        </p:txBody>
      </p:sp>
      <p:sp>
        <p:nvSpPr>
          <p:cNvPr id="24" name="Oval 23"/>
          <p:cNvSpPr/>
          <p:nvPr/>
        </p:nvSpPr>
        <p:spPr>
          <a:xfrm rot="19041053">
            <a:off x="3594405" y="3516599"/>
            <a:ext cx="696625" cy="407902"/>
          </a:xfrm>
          <a:prstGeom prst="ellipse">
            <a:avLst/>
          </a:prstGeom>
          <a:noFill/>
          <a:ln w="127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3" name="Slide Number Placeholder 2"/>
          <p:cNvSpPr>
            <a:spLocks noGrp="1"/>
          </p:cNvSpPr>
          <p:nvPr>
            <p:ph type="sldNum" sz="quarter" idx="4"/>
          </p:nvPr>
        </p:nvSpPr>
        <p:spPr/>
        <p:txBody>
          <a:bodyPr/>
          <a:lstStyle/>
          <a:p>
            <a:fld id="{17918391-D411-FE40-AAD7-861AE5233E0E}" type="slidenum">
              <a:rPr lang="en-US" smtClean="0"/>
              <a:pPr/>
              <a:t>6</a:t>
            </a:fld>
            <a:endParaRPr lang="en-US" dirty="0"/>
          </a:p>
        </p:txBody>
      </p:sp>
      <p:grpSp>
        <p:nvGrpSpPr>
          <p:cNvPr id="21" name="Group 20"/>
          <p:cNvGrpSpPr/>
          <p:nvPr/>
        </p:nvGrpSpPr>
        <p:grpSpPr>
          <a:xfrm>
            <a:off x="837841" y="6274230"/>
            <a:ext cx="2545669" cy="541869"/>
            <a:chOff x="837841" y="6274230"/>
            <a:chExt cx="2545669" cy="541869"/>
          </a:xfrm>
        </p:grpSpPr>
        <p:pic>
          <p:nvPicPr>
            <p:cNvPr id="25" name="Picture 24"/>
            <p:cNvPicPr>
              <a:picLocks noChangeAspect="1"/>
            </p:cNvPicPr>
            <p:nvPr/>
          </p:nvPicPr>
          <p:blipFill>
            <a:blip r:embed="rId5"/>
            <a:stretch>
              <a:fillRect/>
            </a:stretch>
          </p:blipFill>
          <p:spPr>
            <a:xfrm>
              <a:off x="2606881" y="6285964"/>
              <a:ext cx="776629" cy="518400"/>
            </a:xfrm>
            <a:prstGeom prst="rect">
              <a:avLst/>
            </a:prstGeom>
          </p:spPr>
        </p:pic>
        <p:pic>
          <p:nvPicPr>
            <p:cNvPr id="26" name="Picture 25"/>
            <p:cNvPicPr>
              <a:picLocks noChangeAspect="1"/>
            </p:cNvPicPr>
            <p:nvPr/>
          </p:nvPicPr>
          <p:blipFill>
            <a:blip r:embed="rId6"/>
            <a:stretch>
              <a:fillRect/>
            </a:stretch>
          </p:blipFill>
          <p:spPr>
            <a:xfrm>
              <a:off x="1435527" y="6274916"/>
              <a:ext cx="1137888" cy="540497"/>
            </a:xfrm>
            <a:prstGeom prst="rect">
              <a:avLst/>
            </a:prstGeom>
          </p:spPr>
        </p:pic>
        <p:pic>
          <p:nvPicPr>
            <p:cNvPr id="27" name="Picture 26" descr="logo-LHCCryo"/>
            <p:cNvPicPr>
              <a:picLocks noChangeAspect="1" noChangeArrowheads="1"/>
            </p:cNvPicPr>
            <p:nvPr/>
          </p:nvPicPr>
          <p:blipFill>
            <a:blip r:embed="rId7"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286582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35050" y="217488"/>
            <a:ext cx="8108950" cy="531812"/>
          </a:xfrm>
        </p:spPr>
        <p:txBody>
          <a:bodyPr>
            <a:noAutofit/>
          </a:bodyPr>
          <a:lstStyle/>
          <a:p>
            <a:pPr algn="l"/>
            <a:r>
              <a:rPr lang="en-GB" sz="3200" dirty="0">
                <a:solidFill>
                  <a:srgbClr val="0070C0"/>
                </a:solidFill>
                <a:latin typeface="Calibri" panose="020F0502020204030204" pitchFamily="34" charset="0"/>
              </a:rPr>
              <a:t>LHC Run 1 (2010-2012 @ 3.5 et 4 </a:t>
            </a:r>
            <a:r>
              <a:rPr lang="en-GB" sz="3200" dirty="0" err="1">
                <a:solidFill>
                  <a:srgbClr val="0070C0"/>
                </a:solidFill>
                <a:latin typeface="Calibri" panose="020F0502020204030204" pitchFamily="34" charset="0"/>
              </a:rPr>
              <a:t>TeV</a:t>
            </a:r>
            <a:r>
              <a:rPr lang="en-GB" sz="3200" dirty="0">
                <a:solidFill>
                  <a:srgbClr val="0070C0"/>
                </a:solidFill>
                <a:latin typeface="Calibri" panose="020F0502020204030204" pitchFamily="34" charset="0"/>
              </a:rPr>
              <a:t>)</a:t>
            </a:r>
            <a:endParaRPr lang="en-GB" sz="1050" dirty="0">
              <a:solidFill>
                <a:srgbClr val="0070C0"/>
              </a:solidFill>
              <a:latin typeface="Calibri" panose="020F0502020204030204" pitchFamily="34"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7941"/>
          <a:stretch/>
        </p:blipFill>
        <p:spPr>
          <a:xfrm>
            <a:off x="294913" y="1552324"/>
            <a:ext cx="4131078" cy="2852277"/>
          </a:xfrm>
          <a:prstGeom prst="rect">
            <a:avLst/>
          </a:prstGeom>
        </p:spPr>
      </p:pic>
      <p:sp>
        <p:nvSpPr>
          <p:cNvPr id="9" name="Rectangle 8"/>
          <p:cNvSpPr/>
          <p:nvPr/>
        </p:nvSpPr>
        <p:spPr>
          <a:xfrm>
            <a:off x="1805974" y="2402887"/>
            <a:ext cx="1535997" cy="461665"/>
          </a:xfrm>
          <a:prstGeom prst="rect">
            <a:avLst/>
          </a:prstGeom>
          <a:solidFill>
            <a:srgbClr val="FF3300"/>
          </a:solidFill>
        </p:spPr>
        <p:txBody>
          <a:bodyPr wrap="none">
            <a:spAutoFit/>
          </a:bodyPr>
          <a:lstStyle/>
          <a:p>
            <a:pPr algn="ctr">
              <a:buClr>
                <a:srgbClr val="00007D"/>
              </a:buClr>
              <a:defRPr/>
            </a:pPr>
            <a:r>
              <a:rPr lang="en-GB" sz="2400" b="1" kern="0" dirty="0">
                <a:solidFill>
                  <a:schemeClr val="bg1"/>
                </a:solidFill>
                <a:sym typeface="Symbol"/>
              </a:rPr>
              <a:t> </a:t>
            </a:r>
            <a:r>
              <a:rPr lang="en-GB" sz="2400" b="1" kern="0" dirty="0">
                <a:solidFill>
                  <a:schemeClr val="bg1"/>
                </a:solidFill>
              </a:rPr>
              <a:t>30  fb</a:t>
            </a:r>
            <a:r>
              <a:rPr lang="en-GB" sz="2400" b="1" kern="0" baseline="30000" dirty="0">
                <a:solidFill>
                  <a:schemeClr val="bg1"/>
                </a:solidFill>
              </a:rPr>
              <a:t>-1</a:t>
            </a:r>
            <a:r>
              <a:rPr lang="en-GB" b="1" kern="0" dirty="0">
                <a:solidFill>
                  <a:schemeClr val="bg1"/>
                </a:solidFill>
              </a:rPr>
              <a:t> </a:t>
            </a:r>
          </a:p>
        </p:txBody>
      </p:sp>
      <p:pic>
        <p:nvPicPr>
          <p:cNvPr id="10"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10518" r="3390" b="42315"/>
          <a:stretch/>
        </p:blipFill>
        <p:spPr bwMode="auto">
          <a:xfrm>
            <a:off x="4150275" y="4231674"/>
            <a:ext cx="4515069" cy="165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62793" y="4367883"/>
            <a:ext cx="3549387" cy="830997"/>
          </a:xfrm>
          <a:prstGeom prst="rect">
            <a:avLst/>
          </a:prstGeom>
          <a:solidFill>
            <a:schemeClr val="accent2">
              <a:lumMod val="60000"/>
              <a:lumOff val="40000"/>
            </a:schemeClr>
          </a:solidFill>
        </p:spPr>
        <p:txBody>
          <a:bodyPr wrap="square" rtlCol="0">
            <a:spAutoFit/>
          </a:bodyPr>
          <a:lstStyle/>
          <a:p>
            <a:r>
              <a:rPr lang="en-GB" sz="1600" dirty="0">
                <a:solidFill>
                  <a:srgbClr val="0066FF"/>
                </a:solidFill>
                <a:latin typeface="Calibri" panose="020F0502020204030204" pitchFamily="34" charset="0"/>
              </a:rPr>
              <a:t>Despite all, thanks to the efforts of all staff, the first campaign has been awarded by a Premium price</a:t>
            </a:r>
          </a:p>
        </p:txBody>
      </p:sp>
      <p:pic>
        <p:nvPicPr>
          <p:cNvPr id="3" name="Picture 2"/>
          <p:cNvPicPr>
            <a:picLocks noChangeAspect="1"/>
          </p:cNvPicPr>
          <p:nvPr/>
        </p:nvPicPr>
        <p:blipFill rotWithShape="1">
          <a:blip r:embed="rId5"/>
          <a:srcRect l="67724" t="21470" b="30734"/>
          <a:stretch/>
        </p:blipFill>
        <p:spPr>
          <a:xfrm>
            <a:off x="4523380" y="1298542"/>
            <a:ext cx="2827344" cy="2759333"/>
          </a:xfrm>
          <a:prstGeom prst="rect">
            <a:avLst/>
          </a:prstGeom>
        </p:spPr>
      </p:pic>
      <p:sp>
        <p:nvSpPr>
          <p:cNvPr id="8" name="Footer Placeholder 7"/>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12" name="Slide Number Placeholder 11"/>
          <p:cNvSpPr>
            <a:spLocks noGrp="1"/>
          </p:cNvSpPr>
          <p:nvPr>
            <p:ph type="sldNum" sz="quarter" idx="4"/>
          </p:nvPr>
        </p:nvSpPr>
        <p:spPr/>
        <p:txBody>
          <a:bodyPr/>
          <a:lstStyle/>
          <a:p>
            <a:fld id="{17918391-D411-FE40-AAD7-861AE5233E0E}" type="slidenum">
              <a:rPr lang="en-US" smtClean="0"/>
              <a:pPr/>
              <a:t>7</a:t>
            </a:fld>
            <a:endParaRPr lang="en-US" dirty="0"/>
          </a:p>
        </p:txBody>
      </p:sp>
      <p:pic>
        <p:nvPicPr>
          <p:cNvPr id="13" name="Picture 12"/>
          <p:cNvPicPr>
            <a:picLocks noChangeAspect="1"/>
          </p:cNvPicPr>
          <p:nvPr/>
        </p:nvPicPr>
        <p:blipFill>
          <a:blip r:embed="rId6"/>
          <a:stretch>
            <a:fillRect/>
          </a:stretch>
        </p:blipFill>
        <p:spPr>
          <a:xfrm>
            <a:off x="7087218" y="77788"/>
            <a:ext cx="1982276" cy="1046956"/>
          </a:xfrm>
          <a:prstGeom prst="rect">
            <a:avLst/>
          </a:prstGeom>
        </p:spPr>
      </p:pic>
      <p:sp>
        <p:nvSpPr>
          <p:cNvPr id="14" name="Oval 13"/>
          <p:cNvSpPr/>
          <p:nvPr/>
        </p:nvSpPr>
        <p:spPr>
          <a:xfrm>
            <a:off x="7709712" y="749300"/>
            <a:ext cx="637333" cy="33348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5" name="Group 14"/>
          <p:cNvGrpSpPr/>
          <p:nvPr/>
        </p:nvGrpSpPr>
        <p:grpSpPr>
          <a:xfrm>
            <a:off x="837841" y="6274230"/>
            <a:ext cx="2545669" cy="541869"/>
            <a:chOff x="837841" y="6274230"/>
            <a:chExt cx="2545669" cy="541869"/>
          </a:xfrm>
        </p:grpSpPr>
        <p:pic>
          <p:nvPicPr>
            <p:cNvPr id="16" name="Picture 15"/>
            <p:cNvPicPr>
              <a:picLocks noChangeAspect="1"/>
            </p:cNvPicPr>
            <p:nvPr/>
          </p:nvPicPr>
          <p:blipFill>
            <a:blip r:embed="rId7"/>
            <a:stretch>
              <a:fillRect/>
            </a:stretch>
          </p:blipFill>
          <p:spPr>
            <a:xfrm>
              <a:off x="2606881" y="6285964"/>
              <a:ext cx="776629" cy="518400"/>
            </a:xfrm>
            <a:prstGeom prst="rect">
              <a:avLst/>
            </a:prstGeom>
          </p:spPr>
        </p:pic>
        <p:pic>
          <p:nvPicPr>
            <p:cNvPr id="17" name="Picture 16"/>
            <p:cNvPicPr>
              <a:picLocks noChangeAspect="1"/>
            </p:cNvPicPr>
            <p:nvPr/>
          </p:nvPicPr>
          <p:blipFill>
            <a:blip r:embed="rId8"/>
            <a:stretch>
              <a:fillRect/>
            </a:stretch>
          </p:blipFill>
          <p:spPr>
            <a:xfrm>
              <a:off x="1435527" y="6274916"/>
              <a:ext cx="1137888" cy="540497"/>
            </a:xfrm>
            <a:prstGeom prst="rect">
              <a:avLst/>
            </a:prstGeom>
          </p:spPr>
        </p:pic>
        <p:pic>
          <p:nvPicPr>
            <p:cNvPr id="18" name="Picture 17" descr="logo-LHCCryo"/>
            <p:cNvPicPr>
              <a:picLocks noChangeAspect="1" noChangeArrowheads="1"/>
            </p:cNvPicPr>
            <p:nvPr/>
          </p:nvPicPr>
          <p:blipFill>
            <a:blip r:embed="rId9"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339338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2000" tmFilter="0, 0; .2, .5; .8, .5; 1, 0"/>
                                        <p:tgtEl>
                                          <p:spTgt spid="14"/>
                                        </p:tgtEl>
                                      </p:cBhvr>
                                    </p:animEffect>
                                    <p:animScale>
                                      <p:cBhvr>
                                        <p:cTn id="7" dur="100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HCconsolidationEn.pdf - Adobe Reader"/>
          <p:cNvPicPr>
            <a:picLocks noChangeAspect="1"/>
          </p:cNvPicPr>
          <p:nvPr/>
        </p:nvPicPr>
        <p:blipFill rotWithShape="1">
          <a:blip r:embed="rId3" cstate="email">
            <a:extLst>
              <a:ext uri="{28A0092B-C50C-407E-A947-70E740481C1C}">
                <a14:useLocalDpi xmlns:a14="http://schemas.microsoft.com/office/drawing/2010/main" val="0"/>
              </a:ext>
            </a:extLst>
          </a:blip>
          <a:srcRect l="17624" t="20690" r="15500" b="3420"/>
          <a:stretch/>
        </p:blipFill>
        <p:spPr>
          <a:xfrm>
            <a:off x="-7992" y="1124744"/>
            <a:ext cx="9144000" cy="5746988"/>
          </a:xfrm>
          <a:prstGeom prst="rect">
            <a:avLst/>
          </a:prstGeom>
        </p:spPr>
      </p:pic>
      <p:sp>
        <p:nvSpPr>
          <p:cNvPr id="4" name="Title 3"/>
          <p:cNvSpPr>
            <a:spLocks noGrp="1"/>
          </p:cNvSpPr>
          <p:nvPr>
            <p:ph type="title" idx="4294967295"/>
          </p:nvPr>
        </p:nvSpPr>
        <p:spPr>
          <a:xfrm>
            <a:off x="262050" y="77788"/>
            <a:ext cx="6825168" cy="587375"/>
          </a:xfrm>
        </p:spPr>
        <p:txBody>
          <a:bodyPr>
            <a:noAutofit/>
          </a:bodyPr>
          <a:lstStyle/>
          <a:p>
            <a:r>
              <a:rPr lang="fr-FR" sz="2400" dirty="0" smtClean="0">
                <a:solidFill>
                  <a:srgbClr val="0070C0"/>
                </a:solidFill>
              </a:rPr>
              <a:t>Main LHC </a:t>
            </a:r>
            <a:r>
              <a:rPr lang="fr-FR" sz="2400" dirty="0" err="1" smtClean="0">
                <a:solidFill>
                  <a:srgbClr val="0070C0"/>
                </a:solidFill>
              </a:rPr>
              <a:t>overall</a:t>
            </a:r>
            <a:r>
              <a:rPr lang="fr-FR" sz="2400" dirty="0" smtClean="0">
                <a:solidFill>
                  <a:srgbClr val="0070C0"/>
                </a:solidFill>
              </a:rPr>
              <a:t> consolidations </a:t>
            </a:r>
            <a:r>
              <a:rPr lang="fr-FR" sz="2400" dirty="0" err="1" smtClean="0">
                <a:solidFill>
                  <a:srgbClr val="0070C0"/>
                </a:solidFill>
              </a:rPr>
              <a:t>during</a:t>
            </a:r>
            <a:r>
              <a:rPr lang="fr-FR" sz="2400" dirty="0" smtClean="0">
                <a:solidFill>
                  <a:srgbClr val="0070C0"/>
                </a:solidFill>
              </a:rPr>
              <a:t> Long Stop (LS1) 2013-2014</a:t>
            </a:r>
            <a:endParaRPr lang="fr-FR" sz="2400" dirty="0">
              <a:solidFill>
                <a:srgbClr val="0070C0"/>
              </a:solidFill>
            </a:endParaRPr>
          </a:p>
        </p:txBody>
      </p:sp>
      <p:sp>
        <p:nvSpPr>
          <p:cNvPr id="2" name="Footer Placeholder 1"/>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3" name="Slide Number Placeholder 2"/>
          <p:cNvSpPr>
            <a:spLocks noGrp="1"/>
          </p:cNvSpPr>
          <p:nvPr>
            <p:ph type="sldNum" sz="quarter" idx="4"/>
          </p:nvPr>
        </p:nvSpPr>
        <p:spPr/>
        <p:txBody>
          <a:bodyPr/>
          <a:lstStyle/>
          <a:p>
            <a:fld id="{17918391-D411-FE40-AAD7-861AE5233E0E}" type="slidenum">
              <a:rPr lang="en-US" smtClean="0"/>
              <a:pPr/>
              <a:t>8</a:t>
            </a:fld>
            <a:endParaRPr lang="en-US" dirty="0"/>
          </a:p>
        </p:txBody>
      </p:sp>
      <p:pic>
        <p:nvPicPr>
          <p:cNvPr id="6" name="Picture 5"/>
          <p:cNvPicPr>
            <a:picLocks noChangeAspect="1"/>
          </p:cNvPicPr>
          <p:nvPr/>
        </p:nvPicPr>
        <p:blipFill>
          <a:blip r:embed="rId4"/>
          <a:stretch>
            <a:fillRect/>
          </a:stretch>
        </p:blipFill>
        <p:spPr>
          <a:xfrm>
            <a:off x="7087218" y="77788"/>
            <a:ext cx="1982276" cy="1046956"/>
          </a:xfrm>
          <a:prstGeom prst="rect">
            <a:avLst/>
          </a:prstGeom>
        </p:spPr>
      </p:pic>
      <p:sp>
        <p:nvSpPr>
          <p:cNvPr id="7" name="Oval 6"/>
          <p:cNvSpPr/>
          <p:nvPr/>
        </p:nvSpPr>
        <p:spPr>
          <a:xfrm>
            <a:off x="8227321" y="111747"/>
            <a:ext cx="517608" cy="33348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178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2000" tmFilter="0, 0; .2, .5; .8, .5; 1, 0"/>
                                        <p:tgtEl>
                                          <p:spTgt spid="7"/>
                                        </p:tgtEl>
                                      </p:cBhvr>
                                    </p:animEffect>
                                    <p:animScale>
                                      <p:cBhvr>
                                        <p:cTn id="7" dur="10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1958" y="100952"/>
            <a:ext cx="7812088" cy="609600"/>
          </a:xfrm>
        </p:spPr>
        <p:txBody>
          <a:bodyPr>
            <a:noAutofit/>
          </a:bodyPr>
          <a:lstStyle/>
          <a:p>
            <a:r>
              <a:rPr lang="en-US" sz="2800" dirty="0" smtClean="0">
                <a:solidFill>
                  <a:srgbClr val="0070C0"/>
                </a:solidFill>
                <a:effectLst>
                  <a:outerShdw blurRad="50800" dist="38100" dir="2700000" algn="tl" rotWithShape="0">
                    <a:prstClr val="black">
                      <a:alpha val="40000"/>
                    </a:prstClr>
                  </a:outerShdw>
                </a:effectLst>
                <a:latin typeface="Calibri" panose="020F0502020204030204" pitchFamily="34" charset="0"/>
              </a:rPr>
              <a:t>Cryogenic </a:t>
            </a:r>
            <a:r>
              <a:rPr lang="en-US" sz="2800" dirty="0" smtClean="0">
                <a:solidFill>
                  <a:srgbClr val="0070C0"/>
                </a:solidFill>
                <a:effectLst>
                  <a:outerShdw blurRad="50800" dist="38100" dir="2700000" algn="tl" rotWithShape="0">
                    <a:prstClr val="black">
                      <a:alpha val="40000"/>
                    </a:prstClr>
                  </a:outerShdw>
                </a:effectLst>
                <a:latin typeface="Calibri" panose="020F0502020204030204" pitchFamily="34" charset="0"/>
              </a:rPr>
              <a:t>equipment's: </a:t>
            </a:r>
            <a:r>
              <a:rPr lang="en-US" sz="2800" dirty="0" smtClean="0">
                <a:solidFill>
                  <a:srgbClr val="0070C0"/>
                </a:solidFill>
                <a:effectLst>
                  <a:outerShdw blurRad="50800" dist="38100" dir="2700000" algn="tl" rotWithShape="0">
                    <a:prstClr val="black">
                      <a:alpha val="40000"/>
                    </a:prstClr>
                  </a:outerShdw>
                </a:effectLst>
                <a:latin typeface="Calibri" panose="020F0502020204030204" pitchFamily="34" charset="0"/>
              </a:rPr>
              <a:t>Main LS1 activities</a:t>
            </a:r>
            <a:endParaRPr lang="en-US" sz="2800" dirty="0">
              <a:solidFill>
                <a:srgbClr val="0070C0"/>
              </a:solidFill>
              <a:effectLst>
                <a:outerShdw blurRad="50800" dist="38100" dir="2700000" algn="tl" rotWithShape="0">
                  <a:prstClr val="black">
                    <a:alpha val="40000"/>
                  </a:prstClr>
                </a:outerShdw>
              </a:effectLst>
              <a:latin typeface="Calibri" panose="020F0502020204030204" pitchFamily="34" charset="0"/>
            </a:endParaRPr>
          </a:p>
        </p:txBody>
      </p:sp>
      <p:sp>
        <p:nvSpPr>
          <p:cNvPr id="28" name="TextBox 27"/>
          <p:cNvSpPr txBox="1"/>
          <p:nvPr/>
        </p:nvSpPr>
        <p:spPr>
          <a:xfrm>
            <a:off x="221958" y="836643"/>
            <a:ext cx="4264744" cy="3970318"/>
          </a:xfrm>
          <a:prstGeom prst="rect">
            <a:avLst/>
          </a:prstGeom>
          <a:noFill/>
        </p:spPr>
        <p:txBody>
          <a:bodyPr wrap="square" rtlCol="0">
            <a:spAutoFit/>
          </a:bodyPr>
          <a:lstStyle/>
          <a:p>
            <a:r>
              <a:rPr lang="en-US" sz="1400" dirty="0">
                <a:solidFill>
                  <a:prstClr val="black"/>
                </a:solidFill>
                <a:latin typeface="Calibri" panose="020F0502020204030204" pitchFamily="34" charset="0"/>
              </a:rPr>
              <a:t>Maintenance of all warm compressors and their electrical motors</a:t>
            </a:r>
          </a:p>
          <a:p>
            <a:endParaRPr lang="en-US" sz="1400" dirty="0" smtClean="0">
              <a:solidFill>
                <a:prstClr val="black"/>
              </a:solidFill>
              <a:latin typeface="Calibri" panose="020F0502020204030204" pitchFamily="34" charset="0"/>
            </a:endParaRPr>
          </a:p>
          <a:p>
            <a:r>
              <a:rPr lang="en-US" sz="1400" dirty="0" smtClean="0">
                <a:solidFill>
                  <a:prstClr val="black"/>
                </a:solidFill>
                <a:latin typeface="Calibri" panose="020F0502020204030204" pitchFamily="34" charset="0"/>
              </a:rPr>
              <a:t>Known from Run 1, </a:t>
            </a:r>
            <a:r>
              <a:rPr lang="en-US" sz="1400" dirty="0" smtClean="0">
                <a:solidFill>
                  <a:srgbClr val="C00000"/>
                </a:solidFill>
                <a:latin typeface="Calibri" panose="020F0502020204030204" pitchFamily="34" charset="0"/>
              </a:rPr>
              <a:t>2</a:t>
            </a:r>
            <a:r>
              <a:rPr lang="en-US" sz="1400" dirty="0" smtClean="0">
                <a:solidFill>
                  <a:prstClr val="black"/>
                </a:solidFill>
                <a:latin typeface="Calibri" panose="020F0502020204030204" pitchFamily="34" charset="0"/>
              </a:rPr>
              <a:t> main refrigerators to be repaired but </a:t>
            </a:r>
            <a:r>
              <a:rPr lang="en-US" sz="1400" dirty="0" smtClean="0">
                <a:solidFill>
                  <a:srgbClr val="C00000"/>
                </a:solidFill>
                <a:latin typeface="Calibri" panose="020F0502020204030204" pitchFamily="34" charset="0"/>
              </a:rPr>
              <a:t>4</a:t>
            </a:r>
            <a:r>
              <a:rPr lang="en-US" sz="1400" dirty="0" smtClean="0">
                <a:solidFill>
                  <a:prstClr val="black"/>
                </a:solidFill>
                <a:latin typeface="Calibri" panose="020F0502020204030204" pitchFamily="34" charset="0"/>
              </a:rPr>
              <a:t> refrigerators repaired (2 repairs done on LN2 pre-coolers)</a:t>
            </a:r>
          </a:p>
          <a:p>
            <a:endParaRPr lang="en-US" sz="1400" dirty="0">
              <a:solidFill>
                <a:prstClr val="black"/>
              </a:solidFill>
              <a:latin typeface="Calibri" panose="020F0502020204030204" pitchFamily="34" charset="0"/>
            </a:endParaRPr>
          </a:p>
          <a:p>
            <a:r>
              <a:rPr lang="en-US" sz="1400" dirty="0" smtClean="0">
                <a:solidFill>
                  <a:prstClr val="black"/>
                </a:solidFill>
                <a:latin typeface="Calibri" panose="020F0502020204030204" pitchFamily="34" charset="0"/>
              </a:rPr>
              <a:t>During Run1 , </a:t>
            </a:r>
            <a:r>
              <a:rPr lang="en-US" sz="1400" dirty="0" smtClean="0">
                <a:solidFill>
                  <a:srgbClr val="C00000"/>
                </a:solidFill>
                <a:latin typeface="Calibri" panose="020F0502020204030204" pitchFamily="34" charset="0"/>
              </a:rPr>
              <a:t>1</a:t>
            </a:r>
            <a:r>
              <a:rPr lang="en-US" sz="1400" dirty="0" smtClean="0">
                <a:solidFill>
                  <a:prstClr val="black"/>
                </a:solidFill>
                <a:latin typeface="Calibri" panose="020F0502020204030204" pitchFamily="34" charset="0"/>
              </a:rPr>
              <a:t> QRL leak to be repaired but </a:t>
            </a:r>
            <a:r>
              <a:rPr lang="en-US" sz="1400" dirty="0" smtClean="0">
                <a:solidFill>
                  <a:srgbClr val="C00000"/>
                </a:solidFill>
                <a:latin typeface="Calibri" panose="020F0502020204030204" pitchFamily="34" charset="0"/>
              </a:rPr>
              <a:t>16</a:t>
            </a:r>
            <a:r>
              <a:rPr lang="en-US" sz="1400" dirty="0" smtClean="0">
                <a:solidFill>
                  <a:prstClr val="black"/>
                </a:solidFill>
                <a:latin typeface="Calibri" panose="020F0502020204030204" pitchFamily="34" charset="0"/>
              </a:rPr>
              <a:t> QRL interconnections repaired during LS1</a:t>
            </a:r>
          </a:p>
          <a:p>
            <a:endParaRPr lang="en-US" sz="1400" dirty="0">
              <a:solidFill>
                <a:prstClr val="black"/>
              </a:solidFill>
              <a:latin typeface="Calibri" panose="020F0502020204030204" pitchFamily="34" charset="0"/>
            </a:endParaRPr>
          </a:p>
          <a:p>
            <a:r>
              <a:rPr lang="en-US" sz="1400" dirty="0" smtClean="0">
                <a:solidFill>
                  <a:prstClr val="black"/>
                </a:solidFill>
                <a:latin typeface="Calibri" panose="020F0502020204030204" pitchFamily="34" charset="0"/>
              </a:rPr>
              <a:t>Replacement of </a:t>
            </a:r>
            <a:r>
              <a:rPr lang="en-US" sz="1400" dirty="0" smtClean="0">
                <a:solidFill>
                  <a:srgbClr val="C00000"/>
                </a:solidFill>
                <a:latin typeface="Calibri" panose="020F0502020204030204" pitchFamily="34" charset="0"/>
              </a:rPr>
              <a:t>71</a:t>
            </a:r>
            <a:r>
              <a:rPr lang="en-US" sz="1400" dirty="0" smtClean="0">
                <a:solidFill>
                  <a:prstClr val="black"/>
                </a:solidFill>
                <a:latin typeface="Calibri" panose="020F0502020204030204" pitchFamily="34" charset="0"/>
              </a:rPr>
              <a:t> QRL cryogenic valves (</a:t>
            </a:r>
            <a:r>
              <a:rPr lang="en-US" sz="1400" dirty="0" smtClean="0">
                <a:solidFill>
                  <a:srgbClr val="C00000"/>
                </a:solidFill>
                <a:latin typeface="Calibri" panose="020F0502020204030204" pitchFamily="34" charset="0"/>
              </a:rPr>
              <a:t>38</a:t>
            </a:r>
            <a:r>
              <a:rPr lang="en-US" sz="1400" dirty="0" smtClean="0">
                <a:solidFill>
                  <a:prstClr val="black"/>
                </a:solidFill>
                <a:latin typeface="Calibri" panose="020F0502020204030204" pitchFamily="34" charset="0"/>
              </a:rPr>
              <a:t> on beam screen circuit to increase cooling capacity of the loop) &amp; </a:t>
            </a:r>
            <a:r>
              <a:rPr lang="en-US" sz="1400" dirty="0" smtClean="0">
                <a:solidFill>
                  <a:srgbClr val="C00000"/>
                </a:solidFill>
                <a:latin typeface="Calibri" panose="020F0502020204030204" pitchFamily="34" charset="0"/>
              </a:rPr>
              <a:t>8</a:t>
            </a:r>
            <a:r>
              <a:rPr lang="en-US" sz="1400" dirty="0" smtClean="0">
                <a:solidFill>
                  <a:schemeClr val="accent2"/>
                </a:solidFill>
                <a:latin typeface="Calibri" panose="020F0502020204030204" pitchFamily="34" charset="0"/>
              </a:rPr>
              <a:t> </a:t>
            </a:r>
            <a:r>
              <a:rPr lang="en-US" sz="1400" dirty="0" smtClean="0">
                <a:latin typeface="Calibri" panose="020F0502020204030204" pitchFamily="34" charset="0"/>
              </a:rPr>
              <a:t>DN250 butterfly </a:t>
            </a:r>
            <a:r>
              <a:rPr lang="en-US" sz="1400" dirty="0">
                <a:latin typeface="Calibri" panose="020F0502020204030204" pitchFamily="34" charset="0"/>
              </a:rPr>
              <a:t>valves </a:t>
            </a:r>
            <a:r>
              <a:rPr lang="en-US" sz="1400" dirty="0" smtClean="0">
                <a:latin typeface="Calibri" panose="020F0502020204030204" pitchFamily="34" charset="0"/>
              </a:rPr>
              <a:t>maintained.</a:t>
            </a:r>
          </a:p>
          <a:p>
            <a:endParaRPr lang="en-US" sz="1400" dirty="0" smtClean="0">
              <a:solidFill>
                <a:prstClr val="black"/>
              </a:solidFill>
              <a:latin typeface="Calibri" panose="020F0502020204030204" pitchFamily="34" charset="0"/>
            </a:endParaRPr>
          </a:p>
          <a:p>
            <a:r>
              <a:rPr lang="en-US" sz="1400" dirty="0" smtClean="0">
                <a:solidFill>
                  <a:prstClr val="black"/>
                </a:solidFill>
                <a:latin typeface="Calibri" panose="020F0502020204030204" pitchFamily="34" charset="0"/>
              </a:rPr>
              <a:t>Distribution feed boxes:  </a:t>
            </a:r>
            <a:r>
              <a:rPr lang="en-US" sz="1400" dirty="0" smtClean="0">
                <a:solidFill>
                  <a:srgbClr val="C00000"/>
                </a:solidFill>
                <a:latin typeface="Calibri" panose="020F0502020204030204" pitchFamily="34" charset="0"/>
              </a:rPr>
              <a:t>4</a:t>
            </a:r>
            <a:r>
              <a:rPr lang="en-US" sz="1400" dirty="0" smtClean="0">
                <a:solidFill>
                  <a:prstClr val="black"/>
                </a:solidFill>
                <a:latin typeface="Calibri" panose="020F0502020204030204" pitchFamily="34" charset="0"/>
              </a:rPr>
              <a:t> </a:t>
            </a:r>
            <a:r>
              <a:rPr lang="en-US" sz="1400" dirty="0" err="1" smtClean="0">
                <a:solidFill>
                  <a:prstClr val="black"/>
                </a:solidFill>
                <a:latin typeface="Calibri" panose="020F0502020204030204" pitchFamily="34" charset="0"/>
              </a:rPr>
              <a:t>Gimbolt</a:t>
            </a:r>
            <a:r>
              <a:rPr lang="en-US" sz="1400" dirty="0" smtClean="0">
                <a:solidFill>
                  <a:prstClr val="black"/>
                </a:solidFill>
                <a:latin typeface="Calibri" panose="020F0502020204030204" pitchFamily="34" charset="0"/>
              </a:rPr>
              <a:t> bellows replacement</a:t>
            </a:r>
          </a:p>
          <a:p>
            <a:endParaRPr lang="en-US" sz="1400" dirty="0">
              <a:solidFill>
                <a:prstClr val="black"/>
              </a:solidFill>
              <a:latin typeface="Calibri" panose="020F0502020204030204" pitchFamily="34" charset="0"/>
            </a:endParaRPr>
          </a:p>
          <a:p>
            <a:r>
              <a:rPr lang="en-US" sz="1400" dirty="0">
                <a:solidFill>
                  <a:prstClr val="black"/>
                </a:solidFill>
                <a:latin typeface="Calibri" panose="020F0502020204030204" pitchFamily="34" charset="0"/>
              </a:rPr>
              <a:t>R2E (radiation to electronics</a:t>
            </a:r>
            <a:r>
              <a:rPr lang="en-US" sz="1400" dirty="0" smtClean="0">
                <a:solidFill>
                  <a:prstClr val="black"/>
                </a:solidFill>
                <a:latin typeface="Calibri" panose="020F0502020204030204" pitchFamily="34" charset="0"/>
              </a:rPr>
              <a:t>): displacement of components</a:t>
            </a:r>
            <a:endParaRPr lang="en-US" sz="1200" dirty="0">
              <a:solidFill>
                <a:prstClr val="black"/>
              </a:solidFill>
              <a:latin typeface="Calibri" panose="020F0502020204030204" pitchFamily="34" charset="0"/>
            </a:endParaRPr>
          </a:p>
        </p:txBody>
      </p:sp>
      <p:sp>
        <p:nvSpPr>
          <p:cNvPr id="3" name="TextBox 2"/>
          <p:cNvSpPr txBox="1"/>
          <p:nvPr/>
        </p:nvSpPr>
        <p:spPr>
          <a:xfrm>
            <a:off x="4768506" y="2277021"/>
            <a:ext cx="338554" cy="307777"/>
          </a:xfrm>
          <a:prstGeom prst="rect">
            <a:avLst/>
          </a:prstGeom>
          <a:noFill/>
        </p:spPr>
        <p:txBody>
          <a:bodyPr wrap="none" rtlCol="0">
            <a:spAutoFit/>
          </a:bodyPr>
          <a:lstStyle/>
          <a:p>
            <a:r>
              <a:rPr lang="en-US" sz="1400" dirty="0" smtClean="0">
                <a:solidFill>
                  <a:srgbClr val="FF0000"/>
                </a:solidFill>
              </a:rPr>
              <a:t>M</a:t>
            </a:r>
            <a:endParaRPr lang="en-GB" sz="1400" dirty="0">
              <a:solidFill>
                <a:srgbClr val="FF0000"/>
              </a:solidFill>
            </a:endParaRPr>
          </a:p>
        </p:txBody>
      </p:sp>
      <p:sp>
        <p:nvSpPr>
          <p:cNvPr id="113" name="TextBox 112"/>
          <p:cNvSpPr txBox="1"/>
          <p:nvPr/>
        </p:nvSpPr>
        <p:spPr>
          <a:xfrm>
            <a:off x="5637543" y="1617058"/>
            <a:ext cx="338554" cy="307777"/>
          </a:xfrm>
          <a:prstGeom prst="rect">
            <a:avLst/>
          </a:prstGeom>
          <a:noFill/>
        </p:spPr>
        <p:txBody>
          <a:bodyPr wrap="none" rtlCol="0">
            <a:spAutoFit/>
          </a:bodyPr>
          <a:lstStyle/>
          <a:p>
            <a:r>
              <a:rPr lang="en-US" sz="1400" dirty="0" smtClean="0">
                <a:solidFill>
                  <a:srgbClr val="FF0000"/>
                </a:solidFill>
              </a:rPr>
              <a:t>M</a:t>
            </a:r>
            <a:endParaRPr lang="en-GB" sz="1400" dirty="0">
              <a:solidFill>
                <a:srgbClr val="FF0000"/>
              </a:solidFill>
            </a:endParaRPr>
          </a:p>
        </p:txBody>
      </p:sp>
      <p:sp>
        <p:nvSpPr>
          <p:cNvPr id="114" name="TextBox 113"/>
          <p:cNvSpPr txBox="1"/>
          <p:nvPr/>
        </p:nvSpPr>
        <p:spPr>
          <a:xfrm>
            <a:off x="7958931" y="5305141"/>
            <a:ext cx="338554" cy="307777"/>
          </a:xfrm>
          <a:prstGeom prst="rect">
            <a:avLst/>
          </a:prstGeom>
          <a:noFill/>
        </p:spPr>
        <p:txBody>
          <a:bodyPr wrap="none" rtlCol="0">
            <a:spAutoFit/>
          </a:bodyPr>
          <a:lstStyle/>
          <a:p>
            <a:r>
              <a:rPr lang="en-US" sz="1400" dirty="0" smtClean="0">
                <a:solidFill>
                  <a:srgbClr val="FF0000"/>
                </a:solidFill>
              </a:rPr>
              <a:t>M</a:t>
            </a:r>
            <a:endParaRPr lang="en-GB" sz="1400" dirty="0">
              <a:solidFill>
                <a:srgbClr val="FF0000"/>
              </a:solidFill>
            </a:endParaRPr>
          </a:p>
        </p:txBody>
      </p:sp>
      <p:sp>
        <p:nvSpPr>
          <p:cNvPr id="115" name="TextBox 114"/>
          <p:cNvSpPr txBox="1"/>
          <p:nvPr/>
        </p:nvSpPr>
        <p:spPr>
          <a:xfrm>
            <a:off x="8653046" y="4181719"/>
            <a:ext cx="338554" cy="307777"/>
          </a:xfrm>
          <a:prstGeom prst="rect">
            <a:avLst/>
          </a:prstGeom>
          <a:noFill/>
        </p:spPr>
        <p:txBody>
          <a:bodyPr wrap="none" rtlCol="0">
            <a:spAutoFit/>
          </a:bodyPr>
          <a:lstStyle/>
          <a:p>
            <a:r>
              <a:rPr lang="en-US" sz="1400" dirty="0" smtClean="0">
                <a:solidFill>
                  <a:srgbClr val="FF0000"/>
                </a:solidFill>
              </a:rPr>
              <a:t>M</a:t>
            </a:r>
            <a:endParaRPr lang="en-GB" sz="1400" dirty="0">
              <a:solidFill>
                <a:srgbClr val="FF0000"/>
              </a:solidFill>
            </a:endParaRPr>
          </a:p>
        </p:txBody>
      </p:sp>
      <p:sp>
        <p:nvSpPr>
          <p:cNvPr id="116" name="TextBox 115"/>
          <p:cNvSpPr txBox="1"/>
          <p:nvPr/>
        </p:nvSpPr>
        <p:spPr>
          <a:xfrm>
            <a:off x="6693617" y="5638917"/>
            <a:ext cx="338554" cy="307777"/>
          </a:xfrm>
          <a:prstGeom prst="rect">
            <a:avLst/>
          </a:prstGeom>
          <a:noFill/>
        </p:spPr>
        <p:txBody>
          <a:bodyPr wrap="none" rtlCol="0">
            <a:spAutoFit/>
          </a:bodyPr>
          <a:lstStyle/>
          <a:p>
            <a:r>
              <a:rPr lang="en-US" sz="1400" dirty="0" smtClean="0">
                <a:solidFill>
                  <a:srgbClr val="FF0000"/>
                </a:solidFill>
              </a:rPr>
              <a:t>M</a:t>
            </a:r>
            <a:endParaRPr lang="en-GB" sz="1400" dirty="0">
              <a:solidFill>
                <a:srgbClr val="FF0000"/>
              </a:solidFill>
            </a:endParaRPr>
          </a:p>
        </p:txBody>
      </p:sp>
      <p:sp>
        <p:nvSpPr>
          <p:cNvPr id="117" name="TextBox 116"/>
          <p:cNvSpPr txBox="1"/>
          <p:nvPr/>
        </p:nvSpPr>
        <p:spPr>
          <a:xfrm>
            <a:off x="4768520" y="4465012"/>
            <a:ext cx="338554" cy="307777"/>
          </a:xfrm>
          <a:prstGeom prst="rect">
            <a:avLst/>
          </a:prstGeom>
          <a:noFill/>
        </p:spPr>
        <p:txBody>
          <a:bodyPr wrap="none" rtlCol="0">
            <a:spAutoFit/>
          </a:bodyPr>
          <a:lstStyle/>
          <a:p>
            <a:r>
              <a:rPr lang="en-US" sz="1400" dirty="0" smtClean="0">
                <a:solidFill>
                  <a:srgbClr val="FF0000"/>
                </a:solidFill>
              </a:rPr>
              <a:t>M</a:t>
            </a:r>
            <a:endParaRPr lang="en-GB" sz="1400" dirty="0">
              <a:solidFill>
                <a:srgbClr val="FF0000"/>
              </a:solidFill>
            </a:endParaRPr>
          </a:p>
        </p:txBody>
      </p:sp>
      <p:sp>
        <p:nvSpPr>
          <p:cNvPr id="118" name="TextBox 117"/>
          <p:cNvSpPr txBox="1"/>
          <p:nvPr/>
        </p:nvSpPr>
        <p:spPr>
          <a:xfrm>
            <a:off x="8626911" y="2438679"/>
            <a:ext cx="338554" cy="307777"/>
          </a:xfrm>
          <a:prstGeom prst="rect">
            <a:avLst/>
          </a:prstGeom>
          <a:noFill/>
        </p:spPr>
        <p:txBody>
          <a:bodyPr wrap="none" rtlCol="0">
            <a:spAutoFit/>
          </a:bodyPr>
          <a:lstStyle/>
          <a:p>
            <a:r>
              <a:rPr lang="en-US" sz="1400" dirty="0" smtClean="0">
                <a:solidFill>
                  <a:srgbClr val="FF0000"/>
                </a:solidFill>
              </a:rPr>
              <a:t>M</a:t>
            </a:r>
            <a:endParaRPr lang="en-GB" sz="1400" dirty="0">
              <a:solidFill>
                <a:srgbClr val="FF0000"/>
              </a:solidFill>
            </a:endParaRPr>
          </a:p>
        </p:txBody>
      </p:sp>
      <p:sp>
        <p:nvSpPr>
          <p:cNvPr id="119" name="TextBox 118"/>
          <p:cNvSpPr txBox="1"/>
          <p:nvPr/>
        </p:nvSpPr>
        <p:spPr>
          <a:xfrm>
            <a:off x="7800598" y="1606422"/>
            <a:ext cx="338554" cy="307777"/>
          </a:xfrm>
          <a:prstGeom prst="rect">
            <a:avLst/>
          </a:prstGeom>
          <a:noFill/>
        </p:spPr>
        <p:txBody>
          <a:bodyPr wrap="none" rtlCol="0">
            <a:spAutoFit/>
          </a:bodyPr>
          <a:lstStyle/>
          <a:p>
            <a:r>
              <a:rPr lang="en-US" sz="1400" dirty="0" smtClean="0">
                <a:solidFill>
                  <a:srgbClr val="FF0000"/>
                </a:solidFill>
              </a:rPr>
              <a:t>M</a:t>
            </a:r>
            <a:endParaRPr lang="en-GB" sz="1400" dirty="0">
              <a:solidFill>
                <a:srgbClr val="FF0000"/>
              </a:solidFill>
            </a:endParaRPr>
          </a:p>
        </p:txBody>
      </p:sp>
      <p:sp>
        <p:nvSpPr>
          <p:cNvPr id="121" name="TextBox 120"/>
          <p:cNvSpPr txBox="1"/>
          <p:nvPr/>
        </p:nvSpPr>
        <p:spPr>
          <a:xfrm>
            <a:off x="8227419" y="1833101"/>
            <a:ext cx="282450" cy="307777"/>
          </a:xfrm>
          <a:prstGeom prst="rect">
            <a:avLst/>
          </a:prstGeom>
          <a:noFill/>
        </p:spPr>
        <p:txBody>
          <a:bodyPr wrap="none" rtlCol="0">
            <a:spAutoFit/>
          </a:bodyPr>
          <a:lstStyle/>
          <a:p>
            <a:r>
              <a:rPr lang="en-US" sz="1400" dirty="0" smtClean="0">
                <a:solidFill>
                  <a:srgbClr val="C00000"/>
                </a:solidFill>
              </a:rPr>
              <a:t>R</a:t>
            </a:r>
            <a:endParaRPr lang="en-GB" sz="1400" dirty="0">
              <a:solidFill>
                <a:srgbClr val="C00000"/>
              </a:solidFill>
            </a:endParaRPr>
          </a:p>
        </p:txBody>
      </p:sp>
      <p:sp>
        <p:nvSpPr>
          <p:cNvPr id="122" name="TextBox 121"/>
          <p:cNvSpPr txBox="1"/>
          <p:nvPr/>
        </p:nvSpPr>
        <p:spPr>
          <a:xfrm>
            <a:off x="5024005" y="4895643"/>
            <a:ext cx="282450" cy="307777"/>
          </a:xfrm>
          <a:prstGeom prst="rect">
            <a:avLst/>
          </a:prstGeom>
          <a:noFill/>
        </p:spPr>
        <p:txBody>
          <a:bodyPr wrap="none" rtlCol="0">
            <a:spAutoFit/>
          </a:bodyPr>
          <a:lstStyle/>
          <a:p>
            <a:r>
              <a:rPr lang="en-US" sz="1400" dirty="0" smtClean="0">
                <a:solidFill>
                  <a:srgbClr val="C00000"/>
                </a:solidFill>
              </a:rPr>
              <a:t>R</a:t>
            </a:r>
            <a:endParaRPr lang="en-GB" sz="1400" dirty="0">
              <a:solidFill>
                <a:srgbClr val="C00000"/>
              </a:solidFill>
            </a:endParaRPr>
          </a:p>
        </p:txBody>
      </p:sp>
      <p:sp>
        <p:nvSpPr>
          <p:cNvPr id="123" name="TextBox 122"/>
          <p:cNvSpPr txBox="1"/>
          <p:nvPr/>
        </p:nvSpPr>
        <p:spPr>
          <a:xfrm>
            <a:off x="6244716" y="5616487"/>
            <a:ext cx="282450" cy="307777"/>
          </a:xfrm>
          <a:prstGeom prst="rect">
            <a:avLst/>
          </a:prstGeom>
          <a:noFill/>
        </p:spPr>
        <p:txBody>
          <a:bodyPr wrap="none" rtlCol="0">
            <a:spAutoFit/>
          </a:bodyPr>
          <a:lstStyle/>
          <a:p>
            <a:r>
              <a:rPr lang="en-US" sz="1400" dirty="0" smtClean="0">
                <a:solidFill>
                  <a:srgbClr val="C00000"/>
                </a:solidFill>
              </a:rPr>
              <a:t>R</a:t>
            </a:r>
            <a:endParaRPr lang="en-GB" sz="1400" dirty="0">
              <a:solidFill>
                <a:srgbClr val="C00000"/>
              </a:solidFill>
            </a:endParaRPr>
          </a:p>
        </p:txBody>
      </p:sp>
      <p:sp>
        <p:nvSpPr>
          <p:cNvPr id="124" name="TextBox 123"/>
          <p:cNvSpPr txBox="1"/>
          <p:nvPr/>
        </p:nvSpPr>
        <p:spPr>
          <a:xfrm>
            <a:off x="8244401" y="5077484"/>
            <a:ext cx="282450" cy="307777"/>
          </a:xfrm>
          <a:prstGeom prst="rect">
            <a:avLst/>
          </a:prstGeom>
          <a:noFill/>
        </p:spPr>
        <p:txBody>
          <a:bodyPr wrap="none" rtlCol="0">
            <a:spAutoFit/>
          </a:bodyPr>
          <a:lstStyle/>
          <a:p>
            <a:r>
              <a:rPr lang="en-US" sz="1400" dirty="0" smtClean="0">
                <a:solidFill>
                  <a:srgbClr val="C00000"/>
                </a:solidFill>
              </a:rPr>
              <a:t>R</a:t>
            </a:r>
            <a:endParaRPr lang="en-GB" sz="1400" dirty="0">
              <a:solidFill>
                <a:srgbClr val="C00000"/>
              </a:solidFill>
            </a:endParaRPr>
          </a:p>
        </p:txBody>
      </p:sp>
      <p:sp>
        <p:nvSpPr>
          <p:cNvPr id="4" name="Oval Callout 3"/>
          <p:cNvSpPr/>
          <p:nvPr/>
        </p:nvSpPr>
        <p:spPr>
          <a:xfrm>
            <a:off x="6376232" y="5124309"/>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9" name="TextBox 138"/>
          <p:cNvSpPr txBox="1"/>
          <p:nvPr/>
        </p:nvSpPr>
        <p:spPr>
          <a:xfrm>
            <a:off x="5478541" y="2716396"/>
            <a:ext cx="2880019" cy="307777"/>
          </a:xfrm>
          <a:prstGeom prst="rect">
            <a:avLst/>
          </a:prstGeom>
          <a:noFill/>
        </p:spPr>
        <p:txBody>
          <a:bodyPr wrap="none" rtlCol="0">
            <a:spAutoFit/>
          </a:bodyPr>
          <a:lstStyle/>
          <a:p>
            <a:r>
              <a:rPr lang="en-US" sz="1400" dirty="0" smtClean="0">
                <a:solidFill>
                  <a:srgbClr val="FF0000"/>
                </a:solidFill>
              </a:rPr>
              <a:t>M – maintenance of 64 compressors</a:t>
            </a:r>
            <a:endParaRPr lang="en-GB" sz="1400" dirty="0">
              <a:solidFill>
                <a:srgbClr val="FF0000"/>
              </a:solidFill>
            </a:endParaRPr>
          </a:p>
        </p:txBody>
      </p:sp>
      <p:sp>
        <p:nvSpPr>
          <p:cNvPr id="140" name="TextBox 139"/>
          <p:cNvSpPr txBox="1"/>
          <p:nvPr/>
        </p:nvSpPr>
        <p:spPr>
          <a:xfrm>
            <a:off x="5821275" y="2961215"/>
            <a:ext cx="2308004" cy="307777"/>
          </a:xfrm>
          <a:prstGeom prst="rect">
            <a:avLst/>
          </a:prstGeom>
          <a:noFill/>
        </p:spPr>
        <p:txBody>
          <a:bodyPr wrap="none" rtlCol="0">
            <a:spAutoFit/>
          </a:bodyPr>
          <a:lstStyle/>
          <a:p>
            <a:r>
              <a:rPr lang="en-US" sz="1400" dirty="0" smtClean="0">
                <a:solidFill>
                  <a:srgbClr val="C00000"/>
                </a:solidFill>
              </a:rPr>
              <a:t>R – Repairs of 4 refrigerators</a:t>
            </a:r>
            <a:endParaRPr lang="en-GB" sz="1400" dirty="0">
              <a:solidFill>
                <a:srgbClr val="C00000"/>
              </a:solidFill>
            </a:endParaRPr>
          </a:p>
        </p:txBody>
      </p:sp>
      <p:sp>
        <p:nvSpPr>
          <p:cNvPr id="141" name="Oval Callout 140"/>
          <p:cNvSpPr/>
          <p:nvPr/>
        </p:nvSpPr>
        <p:spPr>
          <a:xfrm rot="1966125">
            <a:off x="5708722" y="4040309"/>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2" name="TextBox 141"/>
          <p:cNvSpPr txBox="1"/>
          <p:nvPr/>
        </p:nvSpPr>
        <p:spPr>
          <a:xfrm>
            <a:off x="5773117" y="3950519"/>
            <a:ext cx="2606034" cy="307777"/>
          </a:xfrm>
          <a:prstGeom prst="rect">
            <a:avLst/>
          </a:prstGeom>
          <a:noFill/>
        </p:spPr>
        <p:txBody>
          <a:bodyPr wrap="none" rtlCol="0">
            <a:spAutoFit/>
          </a:bodyPr>
          <a:lstStyle/>
          <a:p>
            <a:r>
              <a:rPr lang="en-US" sz="1400" dirty="0" smtClean="0">
                <a:solidFill>
                  <a:prstClr val="black"/>
                </a:solidFill>
              </a:rPr>
              <a:t>- QRL compensators replacement</a:t>
            </a:r>
            <a:endParaRPr lang="en-GB" sz="1400" dirty="0">
              <a:solidFill>
                <a:prstClr val="black"/>
              </a:solidFill>
            </a:endParaRPr>
          </a:p>
        </p:txBody>
      </p:sp>
      <p:sp>
        <p:nvSpPr>
          <p:cNvPr id="146" name="TextBox 145"/>
          <p:cNvSpPr txBox="1"/>
          <p:nvPr/>
        </p:nvSpPr>
        <p:spPr>
          <a:xfrm>
            <a:off x="5782805" y="3222380"/>
            <a:ext cx="2354299" cy="307777"/>
          </a:xfrm>
          <a:prstGeom prst="rect">
            <a:avLst/>
          </a:prstGeom>
          <a:noFill/>
        </p:spPr>
        <p:txBody>
          <a:bodyPr wrap="none" rtlCol="0">
            <a:spAutoFit/>
          </a:bodyPr>
          <a:lstStyle/>
          <a:p>
            <a:r>
              <a:rPr lang="en-US" sz="1400" dirty="0" smtClean="0">
                <a:solidFill>
                  <a:srgbClr val="C00000"/>
                </a:solidFill>
              </a:rPr>
              <a:t>3TU – 3 turbines replacement</a:t>
            </a:r>
            <a:endParaRPr lang="en-GB" sz="1400" dirty="0">
              <a:solidFill>
                <a:srgbClr val="C00000"/>
              </a:solidFill>
            </a:endParaRPr>
          </a:p>
        </p:txBody>
      </p:sp>
      <p:sp>
        <p:nvSpPr>
          <p:cNvPr id="258" name="Explosion 1 257"/>
          <p:cNvSpPr/>
          <p:nvPr/>
        </p:nvSpPr>
        <p:spPr>
          <a:xfrm>
            <a:off x="6090138" y="4272645"/>
            <a:ext cx="166213" cy="165785"/>
          </a:xfrm>
          <a:prstGeom prst="irregularSeal1">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9" name="TextBox 258"/>
          <p:cNvSpPr txBox="1"/>
          <p:nvPr/>
        </p:nvSpPr>
        <p:spPr>
          <a:xfrm>
            <a:off x="6240449" y="4201182"/>
            <a:ext cx="1619802" cy="307777"/>
          </a:xfrm>
          <a:prstGeom prst="rect">
            <a:avLst/>
          </a:prstGeom>
          <a:noFill/>
        </p:spPr>
        <p:txBody>
          <a:bodyPr wrap="none" rtlCol="0">
            <a:spAutoFit/>
          </a:bodyPr>
          <a:lstStyle/>
          <a:p>
            <a:r>
              <a:rPr lang="en-US" sz="1400" dirty="0" smtClean="0">
                <a:solidFill>
                  <a:prstClr val="black"/>
                </a:solidFill>
              </a:rPr>
              <a:t>- DFBAs SM repairs</a:t>
            </a:r>
            <a:endParaRPr lang="en-GB" sz="1400" dirty="0">
              <a:solidFill>
                <a:prstClr val="black"/>
              </a:solidFill>
            </a:endParaRPr>
          </a:p>
        </p:txBody>
      </p:sp>
      <p:sp>
        <p:nvSpPr>
          <p:cNvPr id="262" name="Lightning Bolt 261"/>
          <p:cNvSpPr/>
          <p:nvPr/>
        </p:nvSpPr>
        <p:spPr>
          <a:xfrm>
            <a:off x="6160315" y="4526897"/>
            <a:ext cx="273068" cy="174929"/>
          </a:xfrm>
          <a:prstGeom prst="lightningBolt">
            <a:avLst/>
          </a:prstGeom>
          <a:solidFill>
            <a:srgbClr val="FAA4B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3" name="TextBox 262"/>
          <p:cNvSpPr txBox="1"/>
          <p:nvPr/>
        </p:nvSpPr>
        <p:spPr>
          <a:xfrm>
            <a:off x="6424162" y="4480079"/>
            <a:ext cx="1302088" cy="307777"/>
          </a:xfrm>
          <a:prstGeom prst="rect">
            <a:avLst/>
          </a:prstGeom>
          <a:noFill/>
        </p:spPr>
        <p:txBody>
          <a:bodyPr wrap="none" rtlCol="0">
            <a:spAutoFit/>
          </a:bodyPr>
          <a:lstStyle/>
          <a:p>
            <a:r>
              <a:rPr lang="en-US" sz="1400" dirty="0" smtClean="0">
                <a:solidFill>
                  <a:prstClr val="black"/>
                </a:solidFill>
              </a:rPr>
              <a:t>- R2E campaign</a:t>
            </a:r>
            <a:endParaRPr lang="en-GB" sz="1400" dirty="0">
              <a:solidFill>
                <a:prstClr val="black"/>
              </a:solidFill>
            </a:endParaRPr>
          </a:p>
        </p:txBody>
      </p:sp>
      <p:sp>
        <p:nvSpPr>
          <p:cNvPr id="264" name="Rectangle 263"/>
          <p:cNvSpPr/>
          <p:nvPr/>
        </p:nvSpPr>
        <p:spPr>
          <a:xfrm>
            <a:off x="154499" y="5579377"/>
            <a:ext cx="4731026" cy="307777"/>
          </a:xfrm>
          <a:prstGeom prst="rect">
            <a:avLst/>
          </a:prstGeom>
        </p:spPr>
        <p:txBody>
          <a:bodyPr wrap="square">
            <a:spAutoFit/>
          </a:bodyPr>
          <a:lstStyle/>
          <a:p>
            <a:r>
              <a:rPr lang="en-US" sz="1400" dirty="0">
                <a:solidFill>
                  <a:prstClr val="black"/>
                </a:solidFill>
                <a:latin typeface="Calibri" panose="020F0502020204030204" pitchFamily="34" charset="0"/>
              </a:rPr>
              <a:t>… </a:t>
            </a:r>
            <a:r>
              <a:rPr lang="en-US" sz="1400" u="sng" dirty="0">
                <a:solidFill>
                  <a:prstClr val="black"/>
                </a:solidFill>
                <a:latin typeface="Calibri" panose="020F0502020204030204" pitchFamily="34" charset="0"/>
              </a:rPr>
              <a:t>and many other small activities not visible on large scale.</a:t>
            </a:r>
          </a:p>
        </p:txBody>
      </p:sp>
      <p:grpSp>
        <p:nvGrpSpPr>
          <p:cNvPr id="6" name="Group 5"/>
          <p:cNvGrpSpPr/>
          <p:nvPr/>
        </p:nvGrpSpPr>
        <p:grpSpPr>
          <a:xfrm>
            <a:off x="4888465" y="1675413"/>
            <a:ext cx="3990490" cy="4077651"/>
            <a:chOff x="4888465" y="795839"/>
            <a:chExt cx="3990490" cy="4077651"/>
          </a:xfrm>
        </p:grpSpPr>
        <p:sp>
          <p:nvSpPr>
            <p:cNvPr id="145" name="TextBox 144"/>
            <p:cNvSpPr txBox="1"/>
            <p:nvPr/>
          </p:nvSpPr>
          <p:spPr>
            <a:xfrm>
              <a:off x="5787251" y="4547106"/>
              <a:ext cx="519694" cy="307777"/>
            </a:xfrm>
            <a:prstGeom prst="rect">
              <a:avLst/>
            </a:prstGeom>
            <a:noFill/>
          </p:spPr>
          <p:txBody>
            <a:bodyPr wrap="none" rtlCol="0">
              <a:spAutoFit/>
            </a:bodyPr>
            <a:lstStyle/>
            <a:p>
              <a:r>
                <a:rPr lang="en-US" sz="1400" dirty="0" smtClean="0">
                  <a:solidFill>
                    <a:srgbClr val="C00000"/>
                  </a:solidFill>
                </a:rPr>
                <a:t>3 TU</a:t>
              </a:r>
              <a:endParaRPr lang="en-GB" sz="1400" dirty="0">
                <a:solidFill>
                  <a:srgbClr val="C00000"/>
                </a:solidFill>
              </a:endParaRPr>
            </a:p>
          </p:txBody>
        </p:sp>
        <p:grpSp>
          <p:nvGrpSpPr>
            <p:cNvPr id="5" name="Group 4"/>
            <p:cNvGrpSpPr/>
            <p:nvPr/>
          </p:nvGrpSpPr>
          <p:grpSpPr>
            <a:xfrm>
              <a:off x="4888465" y="795839"/>
              <a:ext cx="3990490" cy="4077651"/>
              <a:chOff x="4888465" y="795839"/>
              <a:chExt cx="3990490" cy="4077651"/>
            </a:xfrm>
          </p:grpSpPr>
          <p:grpSp>
            <p:nvGrpSpPr>
              <p:cNvPr id="144" name="Group 143"/>
              <p:cNvGrpSpPr/>
              <p:nvPr/>
            </p:nvGrpSpPr>
            <p:grpSpPr>
              <a:xfrm>
                <a:off x="4888465" y="795839"/>
                <a:ext cx="3990490" cy="4077651"/>
                <a:chOff x="4947352" y="687590"/>
                <a:chExt cx="3990490" cy="4077651"/>
              </a:xfrm>
            </p:grpSpPr>
            <p:cxnSp>
              <p:nvCxnSpPr>
                <p:cNvPr id="147" name="Straight Connector 146"/>
                <p:cNvCxnSpPr/>
                <p:nvPr/>
              </p:nvCxnSpPr>
              <p:spPr>
                <a:xfrm>
                  <a:off x="8528458" y="1403272"/>
                  <a:ext cx="57022" cy="60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6553200" y="4630039"/>
                  <a:ext cx="101194" cy="2318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5232309" y="3804750"/>
                  <a:ext cx="51935" cy="6242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8192737" y="4164023"/>
                  <a:ext cx="51935" cy="5293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5641392" y="1020628"/>
                  <a:ext cx="51935" cy="52937"/>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153" name="Group 152"/>
                <p:cNvGrpSpPr/>
                <p:nvPr/>
              </p:nvGrpSpPr>
              <p:grpSpPr>
                <a:xfrm>
                  <a:off x="4947352" y="780441"/>
                  <a:ext cx="3960000" cy="3731339"/>
                  <a:chOff x="2255940" y="1492836"/>
                  <a:chExt cx="4764300" cy="4524105"/>
                </a:xfrm>
              </p:grpSpPr>
              <p:grpSp>
                <p:nvGrpSpPr>
                  <p:cNvPr id="229" name="Group 228"/>
                  <p:cNvGrpSpPr/>
                  <p:nvPr/>
                </p:nvGrpSpPr>
                <p:grpSpPr>
                  <a:xfrm>
                    <a:off x="2630016" y="1738695"/>
                    <a:ext cx="4012318" cy="4015649"/>
                    <a:chOff x="1981059" y="1189250"/>
                    <a:chExt cx="4860000" cy="4860000"/>
                  </a:xfrm>
                </p:grpSpPr>
                <p:sp>
                  <p:nvSpPr>
                    <p:cNvPr id="248" name="Oval 247"/>
                    <p:cNvSpPr/>
                    <p:nvPr/>
                  </p:nvSpPr>
                  <p:spPr>
                    <a:xfrm>
                      <a:off x="1981059" y="1189250"/>
                      <a:ext cx="4860000" cy="486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9" name="TextBox 248"/>
                    <p:cNvSpPr txBox="1"/>
                    <p:nvPr/>
                  </p:nvSpPr>
                  <p:spPr>
                    <a:xfrm>
                      <a:off x="4167987" y="5470791"/>
                      <a:ext cx="394659" cy="338554"/>
                    </a:xfrm>
                    <a:prstGeom prst="rect">
                      <a:avLst/>
                    </a:prstGeom>
                    <a:noFill/>
                  </p:spPr>
                  <p:txBody>
                    <a:bodyPr wrap="none" rtlCol="0">
                      <a:spAutoFit/>
                    </a:bodyPr>
                    <a:lstStyle/>
                    <a:p>
                      <a:r>
                        <a:rPr lang="en-US" sz="1600" dirty="0" smtClean="0">
                          <a:solidFill>
                            <a:prstClr val="black"/>
                          </a:solidFill>
                        </a:rPr>
                        <a:t>P1</a:t>
                      </a:r>
                      <a:endParaRPr lang="en-GB" sz="1600" dirty="0">
                        <a:solidFill>
                          <a:prstClr val="black"/>
                        </a:solidFill>
                      </a:endParaRPr>
                    </a:p>
                  </p:txBody>
                </p:sp>
                <p:sp>
                  <p:nvSpPr>
                    <p:cNvPr id="250" name="TextBox 249"/>
                    <p:cNvSpPr txBox="1"/>
                    <p:nvPr/>
                  </p:nvSpPr>
                  <p:spPr>
                    <a:xfrm>
                      <a:off x="2647401" y="4870990"/>
                      <a:ext cx="394660" cy="338554"/>
                    </a:xfrm>
                    <a:prstGeom prst="rect">
                      <a:avLst/>
                    </a:prstGeom>
                    <a:noFill/>
                  </p:spPr>
                  <p:txBody>
                    <a:bodyPr wrap="none" rtlCol="0">
                      <a:spAutoFit/>
                    </a:bodyPr>
                    <a:lstStyle/>
                    <a:p>
                      <a:r>
                        <a:rPr lang="en-US" sz="1600" dirty="0" smtClean="0">
                          <a:solidFill>
                            <a:prstClr val="black"/>
                          </a:solidFill>
                        </a:rPr>
                        <a:t>P2</a:t>
                      </a:r>
                      <a:endParaRPr lang="en-GB" sz="1600" dirty="0">
                        <a:solidFill>
                          <a:prstClr val="black"/>
                        </a:solidFill>
                      </a:endParaRPr>
                    </a:p>
                  </p:txBody>
                </p:sp>
                <p:sp>
                  <p:nvSpPr>
                    <p:cNvPr id="251" name="TextBox 250"/>
                    <p:cNvSpPr txBox="1"/>
                    <p:nvPr/>
                  </p:nvSpPr>
                  <p:spPr>
                    <a:xfrm>
                      <a:off x="2177461" y="3449971"/>
                      <a:ext cx="394660" cy="338554"/>
                    </a:xfrm>
                    <a:prstGeom prst="rect">
                      <a:avLst/>
                    </a:prstGeom>
                    <a:noFill/>
                  </p:spPr>
                  <p:txBody>
                    <a:bodyPr wrap="none" rtlCol="0">
                      <a:spAutoFit/>
                    </a:bodyPr>
                    <a:lstStyle/>
                    <a:p>
                      <a:r>
                        <a:rPr lang="en-US" sz="1600" dirty="0" smtClean="0">
                          <a:solidFill>
                            <a:prstClr val="black"/>
                          </a:solidFill>
                        </a:rPr>
                        <a:t>P3</a:t>
                      </a:r>
                      <a:endParaRPr lang="en-GB" sz="1600" dirty="0">
                        <a:solidFill>
                          <a:prstClr val="black"/>
                        </a:solidFill>
                      </a:endParaRPr>
                    </a:p>
                  </p:txBody>
                </p:sp>
                <p:sp>
                  <p:nvSpPr>
                    <p:cNvPr id="252" name="TextBox 251"/>
                    <p:cNvSpPr txBox="1"/>
                    <p:nvPr/>
                  </p:nvSpPr>
                  <p:spPr>
                    <a:xfrm>
                      <a:off x="2751816" y="1937674"/>
                      <a:ext cx="394660" cy="338554"/>
                    </a:xfrm>
                    <a:prstGeom prst="rect">
                      <a:avLst/>
                    </a:prstGeom>
                    <a:noFill/>
                  </p:spPr>
                  <p:txBody>
                    <a:bodyPr wrap="none" rtlCol="0">
                      <a:spAutoFit/>
                    </a:bodyPr>
                    <a:lstStyle/>
                    <a:p>
                      <a:r>
                        <a:rPr lang="en-US" sz="1600" dirty="0" smtClean="0">
                          <a:solidFill>
                            <a:prstClr val="black"/>
                          </a:solidFill>
                        </a:rPr>
                        <a:t>P4</a:t>
                      </a:r>
                      <a:endParaRPr lang="en-GB" sz="1600" dirty="0">
                        <a:solidFill>
                          <a:prstClr val="black"/>
                        </a:solidFill>
                      </a:endParaRPr>
                    </a:p>
                  </p:txBody>
                </p:sp>
                <p:sp>
                  <p:nvSpPr>
                    <p:cNvPr id="253" name="TextBox 252"/>
                    <p:cNvSpPr txBox="1"/>
                    <p:nvPr/>
                  </p:nvSpPr>
                  <p:spPr>
                    <a:xfrm>
                      <a:off x="5668101" y="1954089"/>
                      <a:ext cx="394660" cy="338554"/>
                    </a:xfrm>
                    <a:prstGeom prst="rect">
                      <a:avLst/>
                    </a:prstGeom>
                    <a:noFill/>
                  </p:spPr>
                  <p:txBody>
                    <a:bodyPr wrap="none" rtlCol="0">
                      <a:spAutoFit/>
                    </a:bodyPr>
                    <a:lstStyle/>
                    <a:p>
                      <a:r>
                        <a:rPr lang="en-US" sz="1600" dirty="0" smtClean="0">
                          <a:solidFill>
                            <a:prstClr val="black"/>
                          </a:solidFill>
                        </a:rPr>
                        <a:t>P6</a:t>
                      </a:r>
                      <a:endParaRPr lang="en-GB" sz="1600" dirty="0">
                        <a:solidFill>
                          <a:prstClr val="black"/>
                        </a:solidFill>
                      </a:endParaRPr>
                    </a:p>
                  </p:txBody>
                </p:sp>
                <p:sp>
                  <p:nvSpPr>
                    <p:cNvPr id="254" name="TextBox 253"/>
                    <p:cNvSpPr txBox="1"/>
                    <p:nvPr/>
                  </p:nvSpPr>
                  <p:spPr>
                    <a:xfrm>
                      <a:off x="6292952" y="3474654"/>
                      <a:ext cx="394660" cy="338554"/>
                    </a:xfrm>
                    <a:prstGeom prst="rect">
                      <a:avLst/>
                    </a:prstGeom>
                    <a:noFill/>
                  </p:spPr>
                  <p:txBody>
                    <a:bodyPr wrap="none" rtlCol="0">
                      <a:spAutoFit/>
                    </a:bodyPr>
                    <a:lstStyle/>
                    <a:p>
                      <a:r>
                        <a:rPr lang="en-US" sz="1600" dirty="0" smtClean="0">
                          <a:solidFill>
                            <a:prstClr val="black"/>
                          </a:solidFill>
                        </a:rPr>
                        <a:t>P7</a:t>
                      </a:r>
                      <a:endParaRPr lang="en-GB" sz="1600" dirty="0">
                        <a:solidFill>
                          <a:prstClr val="black"/>
                        </a:solidFill>
                      </a:endParaRPr>
                    </a:p>
                  </p:txBody>
                </p:sp>
                <p:sp>
                  <p:nvSpPr>
                    <p:cNvPr id="255" name="TextBox 254"/>
                    <p:cNvSpPr txBox="1"/>
                    <p:nvPr/>
                  </p:nvSpPr>
                  <p:spPr>
                    <a:xfrm>
                      <a:off x="5664955" y="4897539"/>
                      <a:ext cx="394660" cy="338554"/>
                    </a:xfrm>
                    <a:prstGeom prst="rect">
                      <a:avLst/>
                    </a:prstGeom>
                    <a:noFill/>
                  </p:spPr>
                  <p:txBody>
                    <a:bodyPr wrap="none" rtlCol="0">
                      <a:spAutoFit/>
                    </a:bodyPr>
                    <a:lstStyle/>
                    <a:p>
                      <a:r>
                        <a:rPr lang="en-US" sz="1600" dirty="0" smtClean="0">
                          <a:solidFill>
                            <a:prstClr val="black"/>
                          </a:solidFill>
                        </a:rPr>
                        <a:t>P8</a:t>
                      </a:r>
                      <a:endParaRPr lang="en-GB" sz="1600" dirty="0">
                        <a:solidFill>
                          <a:prstClr val="black"/>
                        </a:solidFill>
                      </a:endParaRPr>
                    </a:p>
                  </p:txBody>
                </p:sp>
                <p:sp>
                  <p:nvSpPr>
                    <p:cNvPr id="256" name="TextBox 255"/>
                    <p:cNvSpPr txBox="1"/>
                    <p:nvPr/>
                  </p:nvSpPr>
                  <p:spPr>
                    <a:xfrm>
                      <a:off x="4162307" y="1326043"/>
                      <a:ext cx="394660" cy="338554"/>
                    </a:xfrm>
                    <a:prstGeom prst="rect">
                      <a:avLst/>
                    </a:prstGeom>
                    <a:noFill/>
                  </p:spPr>
                  <p:txBody>
                    <a:bodyPr wrap="none" rtlCol="0">
                      <a:spAutoFit/>
                    </a:bodyPr>
                    <a:lstStyle/>
                    <a:p>
                      <a:r>
                        <a:rPr lang="en-US" sz="1600" dirty="0" smtClean="0">
                          <a:solidFill>
                            <a:prstClr val="black"/>
                          </a:solidFill>
                        </a:rPr>
                        <a:t>P5</a:t>
                      </a:r>
                      <a:endParaRPr lang="en-GB" sz="1600" dirty="0">
                        <a:solidFill>
                          <a:prstClr val="black"/>
                        </a:solidFill>
                      </a:endParaRPr>
                    </a:p>
                  </p:txBody>
                </p:sp>
              </p:grpSp>
              <p:sp>
                <p:nvSpPr>
                  <p:cNvPr id="230" name="Oval 229"/>
                  <p:cNvSpPr/>
                  <p:nvPr/>
                </p:nvSpPr>
                <p:spPr>
                  <a:xfrm>
                    <a:off x="2528266" y="1649819"/>
                    <a:ext cx="4212000" cy="42120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1" name="Rectangle 230"/>
                  <p:cNvSpPr/>
                  <p:nvPr/>
                </p:nvSpPr>
                <p:spPr>
                  <a:xfrm rot="18740577">
                    <a:off x="2990199" y="1991736"/>
                    <a:ext cx="144016" cy="325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2" name="Rectangle 231"/>
                  <p:cNvSpPr/>
                  <p:nvPr/>
                </p:nvSpPr>
                <p:spPr>
                  <a:xfrm rot="18740577">
                    <a:off x="6185340" y="5132710"/>
                    <a:ext cx="144016" cy="325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3" name="Rectangle 232"/>
                  <p:cNvSpPr/>
                  <p:nvPr/>
                </p:nvSpPr>
                <p:spPr>
                  <a:xfrm>
                    <a:off x="4531016" y="1492836"/>
                    <a:ext cx="125413" cy="185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4" name="Rectangle 233"/>
                  <p:cNvSpPr/>
                  <p:nvPr/>
                </p:nvSpPr>
                <p:spPr>
                  <a:xfrm>
                    <a:off x="4572001" y="5840110"/>
                    <a:ext cx="150702" cy="176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5" name="Rectangle 234"/>
                  <p:cNvSpPr/>
                  <p:nvPr/>
                </p:nvSpPr>
                <p:spPr>
                  <a:xfrm>
                    <a:off x="2255940" y="3670097"/>
                    <a:ext cx="296973" cy="162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6" name="Rectangle 235"/>
                  <p:cNvSpPr/>
                  <p:nvPr/>
                </p:nvSpPr>
                <p:spPr>
                  <a:xfrm>
                    <a:off x="6723267" y="3669326"/>
                    <a:ext cx="296973" cy="162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7" name="Rectangle 236"/>
                  <p:cNvSpPr/>
                  <p:nvPr/>
                </p:nvSpPr>
                <p:spPr>
                  <a:xfrm rot="19136195">
                    <a:off x="6114075" y="2138673"/>
                    <a:ext cx="296973" cy="162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8" name="Rectangle 237"/>
                  <p:cNvSpPr/>
                  <p:nvPr/>
                </p:nvSpPr>
                <p:spPr>
                  <a:xfrm rot="19136195">
                    <a:off x="2842294" y="5179566"/>
                    <a:ext cx="296973" cy="162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39" name="Straight Connector 238"/>
                  <p:cNvCxnSpPr/>
                  <p:nvPr/>
                </p:nvCxnSpPr>
                <p:spPr>
                  <a:xfrm>
                    <a:off x="2912587" y="2145933"/>
                    <a:ext cx="195400" cy="162743"/>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3025232" y="2036995"/>
                    <a:ext cx="195400" cy="162743"/>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6104359" y="5242277"/>
                    <a:ext cx="195400" cy="162743"/>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6209053" y="5133339"/>
                    <a:ext cx="195400" cy="162743"/>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H="1">
                    <a:off x="6088666" y="2024017"/>
                    <a:ext cx="211837" cy="21614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a:off x="6217213" y="2152564"/>
                    <a:ext cx="211837" cy="21614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2819506" y="5108031"/>
                    <a:ext cx="211837" cy="21614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H="1">
                    <a:off x="4054740" y="5797189"/>
                    <a:ext cx="52960" cy="21975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47" name="TextBox 246"/>
                  <p:cNvSpPr txBox="1"/>
                  <p:nvPr/>
                </p:nvSpPr>
                <p:spPr>
                  <a:xfrm>
                    <a:off x="3900742" y="5183055"/>
                    <a:ext cx="783024" cy="487990"/>
                  </a:xfrm>
                  <a:prstGeom prst="rect">
                    <a:avLst/>
                  </a:prstGeom>
                  <a:noFill/>
                </p:spPr>
                <p:txBody>
                  <a:bodyPr wrap="square" rtlCol="0">
                    <a:spAutoFit/>
                  </a:bodyPr>
                  <a:lstStyle/>
                  <a:p>
                    <a:r>
                      <a:rPr lang="en-US" sz="1600" dirty="0" smtClean="0">
                        <a:solidFill>
                          <a:prstClr val="black"/>
                        </a:solidFill>
                      </a:rPr>
                      <a:t>P18</a:t>
                    </a:r>
                    <a:endParaRPr lang="en-GB" sz="1600" dirty="0">
                      <a:solidFill>
                        <a:prstClr val="black"/>
                      </a:solidFill>
                    </a:endParaRPr>
                  </a:p>
                </p:txBody>
              </p:sp>
            </p:grpSp>
            <p:grpSp>
              <p:nvGrpSpPr>
                <p:cNvPr id="155" name="Group 154"/>
                <p:cNvGrpSpPr/>
                <p:nvPr/>
              </p:nvGrpSpPr>
              <p:grpSpPr>
                <a:xfrm rot="11834148">
                  <a:off x="6407005" y="4441856"/>
                  <a:ext cx="575347" cy="320408"/>
                  <a:chOff x="1450011" y="1685536"/>
                  <a:chExt cx="692203" cy="388483"/>
                </a:xfrm>
              </p:grpSpPr>
              <p:grpSp>
                <p:nvGrpSpPr>
                  <p:cNvPr id="225" name="Group 224"/>
                  <p:cNvGrpSpPr/>
                  <p:nvPr/>
                </p:nvGrpSpPr>
                <p:grpSpPr>
                  <a:xfrm>
                    <a:off x="1621414" y="1685536"/>
                    <a:ext cx="520800" cy="223818"/>
                    <a:chOff x="1600200" y="1479207"/>
                    <a:chExt cx="520800" cy="223818"/>
                  </a:xfrm>
                </p:grpSpPr>
                <p:sp>
                  <p:nvSpPr>
                    <p:cNvPr id="227" name="Oval 226"/>
                    <p:cNvSpPr/>
                    <p:nvPr/>
                  </p:nvSpPr>
                  <p:spPr>
                    <a:xfrm>
                      <a:off x="1600200" y="1487025"/>
                      <a:ext cx="216000" cy="216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8" name="Rectangle 227"/>
                    <p:cNvSpPr/>
                    <p:nvPr/>
                  </p:nvSpPr>
                  <p:spPr>
                    <a:xfrm>
                      <a:off x="1905000" y="1479207"/>
                      <a:ext cx="216000" cy="216000"/>
                    </a:xfrm>
                    <a:prstGeom prst="rect">
                      <a:avLst/>
                    </a:prstGeom>
                    <a:solidFill>
                      <a:srgbClr val="33CC3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26" name="Oval 225"/>
                  <p:cNvSpPr/>
                  <p:nvPr/>
                </p:nvSpPr>
                <p:spPr>
                  <a:xfrm rot="20924130">
                    <a:off x="1450011" y="1966019"/>
                    <a:ext cx="381001" cy="108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56" name="TextBox 155"/>
                <p:cNvSpPr txBox="1"/>
                <p:nvPr/>
              </p:nvSpPr>
              <p:spPr>
                <a:xfrm>
                  <a:off x="6342440" y="4457464"/>
                  <a:ext cx="282450" cy="307777"/>
                </a:xfrm>
                <a:prstGeom prst="rect">
                  <a:avLst/>
                </a:prstGeom>
                <a:noFill/>
              </p:spPr>
              <p:txBody>
                <a:bodyPr wrap="none" rtlCol="0">
                  <a:spAutoFit/>
                </a:bodyPr>
                <a:lstStyle/>
                <a:p>
                  <a:r>
                    <a:rPr lang="en-US" sz="1400" dirty="0" smtClean="0">
                      <a:solidFill>
                        <a:prstClr val="black"/>
                      </a:solidFill>
                    </a:rPr>
                    <a:t>B</a:t>
                  </a:r>
                  <a:endParaRPr lang="en-GB" sz="1400" dirty="0">
                    <a:solidFill>
                      <a:prstClr val="black"/>
                    </a:solidFill>
                  </a:endParaRPr>
                </a:p>
              </p:txBody>
            </p:sp>
            <p:grpSp>
              <p:nvGrpSpPr>
                <p:cNvPr id="157" name="Group 156"/>
                <p:cNvGrpSpPr/>
                <p:nvPr/>
              </p:nvGrpSpPr>
              <p:grpSpPr>
                <a:xfrm>
                  <a:off x="4994083" y="966501"/>
                  <a:ext cx="1108555" cy="566707"/>
                  <a:chOff x="5075931" y="2472060"/>
                  <a:chExt cx="1108555" cy="566707"/>
                </a:xfrm>
              </p:grpSpPr>
              <p:grpSp>
                <p:nvGrpSpPr>
                  <p:cNvPr id="213" name="Group 212"/>
                  <p:cNvGrpSpPr/>
                  <p:nvPr/>
                </p:nvGrpSpPr>
                <p:grpSpPr>
                  <a:xfrm>
                    <a:off x="5075931" y="2606695"/>
                    <a:ext cx="1108555" cy="432072"/>
                    <a:chOff x="5075931" y="2606695"/>
                    <a:chExt cx="1108555" cy="432072"/>
                  </a:xfrm>
                </p:grpSpPr>
                <p:grpSp>
                  <p:nvGrpSpPr>
                    <p:cNvPr id="216" name="Group 215"/>
                    <p:cNvGrpSpPr/>
                    <p:nvPr/>
                  </p:nvGrpSpPr>
                  <p:grpSpPr>
                    <a:xfrm rot="18970358">
                      <a:off x="5075931" y="2606695"/>
                      <a:ext cx="1108555" cy="354414"/>
                      <a:chOff x="1542941" y="1685536"/>
                      <a:chExt cx="1333710" cy="429711"/>
                    </a:xfrm>
                  </p:grpSpPr>
                  <p:sp>
                    <p:nvSpPr>
                      <p:cNvPr id="218" name="Oval 217"/>
                      <p:cNvSpPr/>
                      <p:nvPr/>
                    </p:nvSpPr>
                    <p:spPr>
                      <a:xfrm rot="20848009">
                        <a:off x="1542941" y="2007248"/>
                        <a:ext cx="381000" cy="107999"/>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219" name="Group 218"/>
                      <p:cNvGrpSpPr/>
                      <p:nvPr/>
                    </p:nvGrpSpPr>
                    <p:grpSpPr>
                      <a:xfrm>
                        <a:off x="1621414" y="1685536"/>
                        <a:ext cx="1142275" cy="223818"/>
                        <a:chOff x="1600200" y="1479207"/>
                        <a:chExt cx="1142275" cy="223818"/>
                      </a:xfrm>
                    </p:grpSpPr>
                    <p:sp>
                      <p:nvSpPr>
                        <p:cNvPr id="221" name="Oval 220"/>
                        <p:cNvSpPr/>
                        <p:nvPr/>
                      </p:nvSpPr>
                      <p:spPr>
                        <a:xfrm>
                          <a:off x="1600200" y="1487025"/>
                          <a:ext cx="216000" cy="216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2" name="Oval 221"/>
                        <p:cNvSpPr/>
                        <p:nvPr/>
                      </p:nvSpPr>
                      <p:spPr>
                        <a:xfrm>
                          <a:off x="2526475" y="1482938"/>
                          <a:ext cx="216000" cy="216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3" name="Rectangle 222"/>
                        <p:cNvSpPr/>
                        <p:nvPr/>
                      </p:nvSpPr>
                      <p:spPr>
                        <a:xfrm>
                          <a:off x="1905000" y="1479207"/>
                          <a:ext cx="216000" cy="216000"/>
                        </a:xfrm>
                        <a:prstGeom prst="rect">
                          <a:avLst/>
                        </a:prstGeom>
                        <a:solidFill>
                          <a:srgbClr val="33CC3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4" name="Rectangle 223"/>
                        <p:cNvSpPr/>
                        <p:nvPr/>
                      </p:nvSpPr>
                      <p:spPr>
                        <a:xfrm>
                          <a:off x="2247160" y="1487025"/>
                          <a:ext cx="216000" cy="216000"/>
                        </a:xfrm>
                        <a:prstGeom prst="rect">
                          <a:avLst/>
                        </a:prstGeom>
                        <a:solidFill>
                          <a:srgbClr val="33CC3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20" name="Oval 219"/>
                      <p:cNvSpPr/>
                      <p:nvPr/>
                    </p:nvSpPr>
                    <p:spPr>
                      <a:xfrm rot="760111">
                        <a:off x="2495651" y="1993923"/>
                        <a:ext cx="381000" cy="108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17" name="Rectangle 216"/>
                    <p:cNvSpPr/>
                    <p:nvPr/>
                  </p:nvSpPr>
                  <p:spPr>
                    <a:xfrm rot="18898563">
                      <a:off x="5501255" y="2823520"/>
                      <a:ext cx="381000" cy="49494"/>
                    </a:xfrm>
                    <a:prstGeom prst="rect">
                      <a:avLst/>
                    </a:prstGeom>
                    <a:solidFill>
                      <a:srgbClr val="33CC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14" name="TextBox 213"/>
                  <p:cNvSpPr txBox="1"/>
                  <p:nvPr/>
                </p:nvSpPr>
                <p:spPr>
                  <a:xfrm>
                    <a:off x="5531280" y="2472060"/>
                    <a:ext cx="282450" cy="307777"/>
                  </a:xfrm>
                  <a:prstGeom prst="rect">
                    <a:avLst/>
                  </a:prstGeom>
                  <a:noFill/>
                </p:spPr>
                <p:txBody>
                  <a:bodyPr wrap="none" rtlCol="0">
                    <a:spAutoFit/>
                  </a:bodyPr>
                  <a:lstStyle/>
                  <a:p>
                    <a:r>
                      <a:rPr lang="en-US" sz="1400" dirty="0" smtClean="0">
                        <a:solidFill>
                          <a:prstClr val="black"/>
                        </a:solidFill>
                      </a:rPr>
                      <a:t>B</a:t>
                    </a:r>
                    <a:endParaRPr lang="en-GB" sz="1400" dirty="0">
                      <a:solidFill>
                        <a:prstClr val="black"/>
                      </a:solidFill>
                    </a:endParaRPr>
                  </a:p>
                </p:txBody>
              </p:sp>
              <p:sp>
                <p:nvSpPr>
                  <p:cNvPr id="215" name="TextBox 214"/>
                  <p:cNvSpPr txBox="1"/>
                  <p:nvPr/>
                </p:nvSpPr>
                <p:spPr>
                  <a:xfrm>
                    <a:off x="5320258" y="2651755"/>
                    <a:ext cx="288862" cy="307777"/>
                  </a:xfrm>
                  <a:prstGeom prst="rect">
                    <a:avLst/>
                  </a:prstGeom>
                  <a:noFill/>
                </p:spPr>
                <p:txBody>
                  <a:bodyPr wrap="none" rtlCol="0">
                    <a:spAutoFit/>
                  </a:bodyPr>
                  <a:lstStyle/>
                  <a:p>
                    <a:r>
                      <a:rPr lang="en-US" sz="1400" dirty="0">
                        <a:solidFill>
                          <a:prstClr val="black"/>
                        </a:solidFill>
                      </a:rPr>
                      <a:t>A</a:t>
                    </a:r>
                    <a:endParaRPr lang="en-GB" sz="1400" dirty="0">
                      <a:solidFill>
                        <a:prstClr val="black"/>
                      </a:solidFill>
                    </a:endParaRPr>
                  </a:p>
                </p:txBody>
              </p:sp>
            </p:grpSp>
            <p:grpSp>
              <p:nvGrpSpPr>
                <p:cNvPr id="158" name="Group 157"/>
                <p:cNvGrpSpPr/>
                <p:nvPr/>
              </p:nvGrpSpPr>
              <p:grpSpPr>
                <a:xfrm>
                  <a:off x="8146623" y="744543"/>
                  <a:ext cx="476457" cy="1121581"/>
                  <a:chOff x="8228471" y="2250102"/>
                  <a:chExt cx="476457" cy="1121581"/>
                </a:xfrm>
              </p:grpSpPr>
              <p:grpSp>
                <p:nvGrpSpPr>
                  <p:cNvPr id="203" name="Group 202"/>
                  <p:cNvGrpSpPr/>
                  <p:nvPr/>
                </p:nvGrpSpPr>
                <p:grpSpPr>
                  <a:xfrm rot="2785156">
                    <a:off x="7848058" y="2636835"/>
                    <a:ext cx="1121581" cy="348115"/>
                    <a:chOff x="1528835" y="1685536"/>
                    <a:chExt cx="1359881" cy="418826"/>
                  </a:xfrm>
                </p:grpSpPr>
                <p:sp>
                  <p:nvSpPr>
                    <p:cNvPr id="206" name="Oval 205"/>
                    <p:cNvSpPr/>
                    <p:nvPr/>
                  </p:nvSpPr>
                  <p:spPr>
                    <a:xfrm rot="21191111">
                      <a:off x="1528835" y="1996360"/>
                      <a:ext cx="381001" cy="108002"/>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207" name="Group 206"/>
                    <p:cNvGrpSpPr/>
                    <p:nvPr/>
                  </p:nvGrpSpPr>
                  <p:grpSpPr>
                    <a:xfrm>
                      <a:off x="1621414" y="1685536"/>
                      <a:ext cx="1142275" cy="223818"/>
                      <a:chOff x="1600200" y="1479207"/>
                      <a:chExt cx="1142275" cy="223818"/>
                    </a:xfrm>
                  </p:grpSpPr>
                  <p:sp>
                    <p:nvSpPr>
                      <p:cNvPr id="209" name="Oval 208"/>
                      <p:cNvSpPr/>
                      <p:nvPr/>
                    </p:nvSpPr>
                    <p:spPr>
                      <a:xfrm>
                        <a:off x="1600200" y="1487025"/>
                        <a:ext cx="216000" cy="216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0" name="Oval 209"/>
                      <p:cNvSpPr/>
                      <p:nvPr/>
                    </p:nvSpPr>
                    <p:spPr>
                      <a:xfrm>
                        <a:off x="2526475" y="1482938"/>
                        <a:ext cx="216000" cy="2160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1" name="Rectangle 210"/>
                      <p:cNvSpPr/>
                      <p:nvPr/>
                    </p:nvSpPr>
                    <p:spPr>
                      <a:xfrm>
                        <a:off x="1905000" y="1479207"/>
                        <a:ext cx="216000" cy="216000"/>
                      </a:xfrm>
                      <a:prstGeom prst="rect">
                        <a:avLst/>
                      </a:prstGeom>
                      <a:solidFill>
                        <a:srgbClr val="33CC3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2" name="Rectangle 211"/>
                      <p:cNvSpPr/>
                      <p:nvPr/>
                    </p:nvSpPr>
                    <p:spPr>
                      <a:xfrm>
                        <a:off x="2247160" y="1487025"/>
                        <a:ext cx="216000" cy="216000"/>
                      </a:xfrm>
                      <a:prstGeom prst="rec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08" name="Oval 207"/>
                    <p:cNvSpPr/>
                    <p:nvPr/>
                  </p:nvSpPr>
                  <p:spPr>
                    <a:xfrm rot="445285">
                      <a:off x="2507716" y="1982287"/>
                      <a:ext cx="381000" cy="108001"/>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04" name="TextBox 203"/>
                  <p:cNvSpPr txBox="1"/>
                  <p:nvPr/>
                </p:nvSpPr>
                <p:spPr>
                  <a:xfrm>
                    <a:off x="8228471" y="2490764"/>
                    <a:ext cx="282450" cy="307777"/>
                  </a:xfrm>
                  <a:prstGeom prst="rect">
                    <a:avLst/>
                  </a:prstGeom>
                  <a:noFill/>
                </p:spPr>
                <p:txBody>
                  <a:bodyPr wrap="none" rtlCol="0">
                    <a:spAutoFit/>
                  </a:bodyPr>
                  <a:lstStyle/>
                  <a:p>
                    <a:r>
                      <a:rPr lang="en-US" sz="1400" dirty="0" smtClean="0">
                        <a:solidFill>
                          <a:prstClr val="black"/>
                        </a:solidFill>
                      </a:rPr>
                      <a:t>B</a:t>
                    </a:r>
                    <a:endParaRPr lang="en-GB" sz="1400" dirty="0">
                      <a:solidFill>
                        <a:prstClr val="black"/>
                      </a:solidFill>
                    </a:endParaRPr>
                  </a:p>
                </p:txBody>
              </p:sp>
              <p:sp>
                <p:nvSpPr>
                  <p:cNvPr id="205" name="TextBox 204"/>
                  <p:cNvSpPr txBox="1"/>
                  <p:nvPr/>
                </p:nvSpPr>
                <p:spPr>
                  <a:xfrm>
                    <a:off x="8416066" y="2691736"/>
                    <a:ext cx="288862" cy="307777"/>
                  </a:xfrm>
                  <a:prstGeom prst="rect">
                    <a:avLst/>
                  </a:prstGeom>
                  <a:noFill/>
                </p:spPr>
                <p:txBody>
                  <a:bodyPr wrap="none" rtlCol="0">
                    <a:spAutoFit/>
                  </a:bodyPr>
                  <a:lstStyle/>
                  <a:p>
                    <a:r>
                      <a:rPr lang="en-US" sz="1400" dirty="0" smtClean="0">
                        <a:solidFill>
                          <a:prstClr val="black"/>
                        </a:solidFill>
                      </a:rPr>
                      <a:t>A</a:t>
                    </a:r>
                    <a:endParaRPr lang="en-GB" sz="1400" dirty="0">
                      <a:solidFill>
                        <a:prstClr val="black"/>
                      </a:solidFill>
                    </a:endParaRPr>
                  </a:p>
                </p:txBody>
              </p:sp>
            </p:grpSp>
            <p:grpSp>
              <p:nvGrpSpPr>
                <p:cNvPr id="159" name="Group 158"/>
                <p:cNvGrpSpPr/>
                <p:nvPr/>
              </p:nvGrpSpPr>
              <p:grpSpPr>
                <a:xfrm>
                  <a:off x="8158223" y="3408665"/>
                  <a:ext cx="500689" cy="1106304"/>
                  <a:chOff x="8240071" y="4914224"/>
                  <a:chExt cx="500689" cy="1106304"/>
                </a:xfrm>
              </p:grpSpPr>
              <p:grpSp>
                <p:nvGrpSpPr>
                  <p:cNvPr id="193" name="Group 192"/>
                  <p:cNvGrpSpPr/>
                  <p:nvPr/>
                </p:nvGrpSpPr>
                <p:grpSpPr>
                  <a:xfrm rot="8043615">
                    <a:off x="7863264" y="5291031"/>
                    <a:ext cx="1106304" cy="352689"/>
                    <a:chOff x="1554669" y="1685536"/>
                    <a:chExt cx="1341344" cy="424316"/>
                  </a:xfrm>
                </p:grpSpPr>
                <p:sp>
                  <p:nvSpPr>
                    <p:cNvPr id="196" name="Oval 195"/>
                    <p:cNvSpPr/>
                    <p:nvPr/>
                  </p:nvSpPr>
                  <p:spPr>
                    <a:xfrm rot="21191111">
                      <a:off x="1554669" y="2001851"/>
                      <a:ext cx="380999" cy="108001"/>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97" name="Group 196"/>
                    <p:cNvGrpSpPr/>
                    <p:nvPr/>
                  </p:nvGrpSpPr>
                  <p:grpSpPr>
                    <a:xfrm>
                      <a:off x="1621414" y="1685536"/>
                      <a:ext cx="1142275" cy="223818"/>
                      <a:chOff x="1600200" y="1479207"/>
                      <a:chExt cx="1142275" cy="223818"/>
                    </a:xfrm>
                  </p:grpSpPr>
                  <p:sp>
                    <p:nvSpPr>
                      <p:cNvPr id="199" name="Oval 198"/>
                      <p:cNvSpPr/>
                      <p:nvPr/>
                    </p:nvSpPr>
                    <p:spPr>
                      <a:xfrm>
                        <a:off x="1600200" y="1487025"/>
                        <a:ext cx="216000" cy="2160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0" name="Oval 199"/>
                      <p:cNvSpPr/>
                      <p:nvPr/>
                    </p:nvSpPr>
                    <p:spPr>
                      <a:xfrm>
                        <a:off x="2526475" y="1482938"/>
                        <a:ext cx="216000" cy="216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1" name="Rectangle 200"/>
                      <p:cNvSpPr/>
                      <p:nvPr/>
                    </p:nvSpPr>
                    <p:spPr>
                      <a:xfrm>
                        <a:off x="1905000" y="1479207"/>
                        <a:ext cx="216000" cy="216000"/>
                      </a:xfrm>
                      <a:prstGeom prst="rect">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2" name="Rectangle 201"/>
                      <p:cNvSpPr/>
                      <p:nvPr/>
                    </p:nvSpPr>
                    <p:spPr>
                      <a:xfrm>
                        <a:off x="2247160" y="1487025"/>
                        <a:ext cx="216000" cy="216000"/>
                      </a:xfrm>
                      <a:prstGeom prst="rect">
                        <a:avLst/>
                      </a:prstGeom>
                      <a:solidFill>
                        <a:srgbClr val="33CC3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98" name="Oval 197"/>
                    <p:cNvSpPr/>
                    <p:nvPr/>
                  </p:nvSpPr>
                  <p:spPr>
                    <a:xfrm rot="445285">
                      <a:off x="2515014" y="1979878"/>
                      <a:ext cx="380999" cy="107998"/>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94" name="TextBox 193"/>
                  <p:cNvSpPr txBox="1"/>
                  <p:nvPr/>
                </p:nvSpPr>
                <p:spPr>
                  <a:xfrm>
                    <a:off x="8247189" y="5449315"/>
                    <a:ext cx="282450" cy="307777"/>
                  </a:xfrm>
                  <a:prstGeom prst="rect">
                    <a:avLst/>
                  </a:prstGeom>
                  <a:noFill/>
                </p:spPr>
                <p:txBody>
                  <a:bodyPr wrap="none" rtlCol="0">
                    <a:spAutoFit/>
                  </a:bodyPr>
                  <a:lstStyle/>
                  <a:p>
                    <a:r>
                      <a:rPr lang="en-US" sz="1400" dirty="0" smtClean="0">
                        <a:solidFill>
                          <a:prstClr val="black"/>
                        </a:solidFill>
                      </a:rPr>
                      <a:t>B</a:t>
                    </a:r>
                    <a:endParaRPr lang="en-GB" sz="1400" dirty="0">
                      <a:solidFill>
                        <a:prstClr val="black"/>
                      </a:solidFill>
                    </a:endParaRPr>
                  </a:p>
                </p:txBody>
              </p:sp>
              <p:sp>
                <p:nvSpPr>
                  <p:cNvPr id="195" name="TextBox 194"/>
                  <p:cNvSpPr txBox="1"/>
                  <p:nvPr/>
                </p:nvSpPr>
                <p:spPr>
                  <a:xfrm>
                    <a:off x="8451898" y="5254308"/>
                    <a:ext cx="288862" cy="307777"/>
                  </a:xfrm>
                  <a:prstGeom prst="rect">
                    <a:avLst/>
                  </a:prstGeom>
                  <a:noFill/>
                </p:spPr>
                <p:txBody>
                  <a:bodyPr wrap="none" rtlCol="0">
                    <a:spAutoFit/>
                  </a:bodyPr>
                  <a:lstStyle/>
                  <a:p>
                    <a:r>
                      <a:rPr lang="en-US" sz="1400" dirty="0">
                        <a:solidFill>
                          <a:prstClr val="black"/>
                        </a:solidFill>
                      </a:rPr>
                      <a:t>A</a:t>
                    </a:r>
                    <a:endParaRPr lang="en-GB" sz="1400" dirty="0">
                      <a:solidFill>
                        <a:prstClr val="black"/>
                      </a:solidFill>
                    </a:endParaRPr>
                  </a:p>
                </p:txBody>
              </p:sp>
            </p:grpSp>
            <p:grpSp>
              <p:nvGrpSpPr>
                <p:cNvPr id="160" name="Group 159"/>
                <p:cNvGrpSpPr/>
                <p:nvPr/>
              </p:nvGrpSpPr>
              <p:grpSpPr>
                <a:xfrm>
                  <a:off x="5102766" y="3431620"/>
                  <a:ext cx="399998" cy="626603"/>
                  <a:chOff x="5184614" y="4937179"/>
                  <a:chExt cx="399998" cy="626603"/>
                </a:xfrm>
              </p:grpSpPr>
              <p:grpSp>
                <p:nvGrpSpPr>
                  <p:cNvPr id="187" name="Group 186"/>
                  <p:cNvGrpSpPr/>
                  <p:nvPr/>
                </p:nvGrpSpPr>
                <p:grpSpPr>
                  <a:xfrm rot="13621732">
                    <a:off x="5053555" y="5068238"/>
                    <a:ext cx="583210" cy="321092"/>
                    <a:chOff x="2268374" y="1689267"/>
                    <a:chExt cx="709716" cy="386308"/>
                  </a:xfrm>
                </p:grpSpPr>
                <p:grpSp>
                  <p:nvGrpSpPr>
                    <p:cNvPr id="189" name="Group 188"/>
                    <p:cNvGrpSpPr/>
                    <p:nvPr/>
                  </p:nvGrpSpPr>
                  <p:grpSpPr>
                    <a:xfrm>
                      <a:off x="2268374" y="1689267"/>
                      <a:ext cx="495315" cy="220087"/>
                      <a:chOff x="2247160" y="1482938"/>
                      <a:chExt cx="495315" cy="220087"/>
                    </a:xfrm>
                  </p:grpSpPr>
                  <p:sp>
                    <p:nvSpPr>
                      <p:cNvPr id="191" name="Oval 190"/>
                      <p:cNvSpPr/>
                      <p:nvPr/>
                    </p:nvSpPr>
                    <p:spPr>
                      <a:xfrm>
                        <a:off x="2526475" y="1482938"/>
                        <a:ext cx="216000" cy="216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2" name="Rectangle 191"/>
                      <p:cNvSpPr/>
                      <p:nvPr/>
                    </p:nvSpPr>
                    <p:spPr>
                      <a:xfrm>
                        <a:off x="2247160" y="1487025"/>
                        <a:ext cx="216000" cy="216000"/>
                      </a:xfrm>
                      <a:prstGeom prst="rect">
                        <a:avLst/>
                      </a:prstGeom>
                      <a:solidFill>
                        <a:srgbClr val="33CC3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90" name="Oval 189"/>
                    <p:cNvSpPr/>
                    <p:nvPr/>
                  </p:nvSpPr>
                  <p:spPr>
                    <a:xfrm rot="445285">
                      <a:off x="2597091" y="1967575"/>
                      <a:ext cx="380999" cy="108000"/>
                    </a:xfrm>
                    <a:prstGeom prst="ellipse">
                      <a:avLst/>
                    </a:prstGeom>
                    <a:solidFill>
                      <a:srgbClr val="33CC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88" name="TextBox 187"/>
                  <p:cNvSpPr txBox="1"/>
                  <p:nvPr/>
                </p:nvSpPr>
                <p:spPr>
                  <a:xfrm>
                    <a:off x="5295750" y="5256005"/>
                    <a:ext cx="288862" cy="307777"/>
                  </a:xfrm>
                  <a:prstGeom prst="rect">
                    <a:avLst/>
                  </a:prstGeom>
                  <a:noFill/>
                </p:spPr>
                <p:txBody>
                  <a:bodyPr wrap="none" rtlCol="0">
                    <a:spAutoFit/>
                  </a:bodyPr>
                  <a:lstStyle/>
                  <a:p>
                    <a:r>
                      <a:rPr lang="en-US" sz="1400" dirty="0">
                        <a:solidFill>
                          <a:prstClr val="black"/>
                        </a:solidFill>
                      </a:rPr>
                      <a:t>A</a:t>
                    </a:r>
                    <a:endParaRPr lang="en-GB" sz="1400" dirty="0">
                      <a:solidFill>
                        <a:prstClr val="black"/>
                      </a:solidFill>
                    </a:endParaRPr>
                  </a:p>
                </p:txBody>
              </p:sp>
            </p:grpSp>
            <p:sp>
              <p:nvSpPr>
                <p:cNvPr id="161" name="Rectangle 160"/>
                <p:cNvSpPr/>
                <p:nvPr/>
              </p:nvSpPr>
              <p:spPr>
                <a:xfrm rot="2705263">
                  <a:off x="8066495" y="1351491"/>
                  <a:ext cx="381000" cy="49494"/>
                </a:xfrm>
                <a:prstGeom prst="rect">
                  <a:avLst/>
                </a:prstGeom>
                <a:solidFill>
                  <a:srgbClr val="33CC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2" name="TextBox 161"/>
                <p:cNvSpPr txBox="1"/>
                <p:nvPr/>
              </p:nvSpPr>
              <p:spPr>
                <a:xfrm>
                  <a:off x="4953734" y="1828800"/>
                  <a:ext cx="357790" cy="338554"/>
                </a:xfrm>
                <a:prstGeom prst="rect">
                  <a:avLst/>
                </a:prstGeom>
                <a:noFill/>
              </p:spPr>
              <p:txBody>
                <a:bodyPr wrap="none" rtlCol="0">
                  <a:spAutoFit/>
                </a:bodyPr>
                <a:lstStyle/>
                <a:p>
                  <a:r>
                    <a:rPr lang="en-US" sz="1600" dirty="0" smtClean="0">
                      <a:solidFill>
                        <a:srgbClr val="0000FF"/>
                      </a:solidFill>
                    </a:rPr>
                    <a:t>LL</a:t>
                  </a:r>
                  <a:endParaRPr lang="en-GB" sz="1600" dirty="0">
                    <a:solidFill>
                      <a:srgbClr val="0000FF"/>
                    </a:solidFill>
                  </a:endParaRPr>
                </a:p>
              </p:txBody>
            </p:sp>
            <p:sp>
              <p:nvSpPr>
                <p:cNvPr id="163" name="TextBox 162"/>
                <p:cNvSpPr txBox="1"/>
                <p:nvPr/>
              </p:nvSpPr>
              <p:spPr>
                <a:xfrm>
                  <a:off x="8550439" y="1827311"/>
                  <a:ext cx="357790" cy="338554"/>
                </a:xfrm>
                <a:prstGeom prst="rect">
                  <a:avLst/>
                </a:prstGeom>
                <a:noFill/>
              </p:spPr>
              <p:txBody>
                <a:bodyPr wrap="none" rtlCol="0">
                  <a:spAutoFit/>
                </a:bodyPr>
                <a:lstStyle/>
                <a:p>
                  <a:r>
                    <a:rPr lang="en-US" sz="1600" dirty="0" smtClean="0">
                      <a:solidFill>
                        <a:srgbClr val="0000FF"/>
                      </a:solidFill>
                    </a:rPr>
                    <a:t>LL</a:t>
                  </a:r>
                  <a:endParaRPr lang="en-GB" sz="1600" dirty="0">
                    <a:solidFill>
                      <a:srgbClr val="0000FF"/>
                    </a:solidFill>
                  </a:endParaRPr>
                </a:p>
              </p:txBody>
            </p:sp>
            <p:sp>
              <p:nvSpPr>
                <p:cNvPr id="164" name="TextBox 163"/>
                <p:cNvSpPr txBox="1"/>
                <p:nvPr/>
              </p:nvSpPr>
              <p:spPr>
                <a:xfrm>
                  <a:off x="4974945" y="3124200"/>
                  <a:ext cx="357790" cy="338554"/>
                </a:xfrm>
                <a:prstGeom prst="rect">
                  <a:avLst/>
                </a:prstGeom>
                <a:noFill/>
              </p:spPr>
              <p:txBody>
                <a:bodyPr wrap="none" rtlCol="0">
                  <a:spAutoFit/>
                </a:bodyPr>
                <a:lstStyle/>
                <a:p>
                  <a:r>
                    <a:rPr lang="en-US" sz="1600" dirty="0" smtClean="0">
                      <a:solidFill>
                        <a:srgbClr val="0000FF"/>
                      </a:solidFill>
                    </a:rPr>
                    <a:t>LL</a:t>
                  </a:r>
                  <a:endParaRPr lang="en-GB" sz="1600" dirty="0">
                    <a:solidFill>
                      <a:srgbClr val="0000FF"/>
                    </a:solidFill>
                  </a:endParaRPr>
                </a:p>
              </p:txBody>
            </p:sp>
            <p:sp>
              <p:nvSpPr>
                <p:cNvPr id="165" name="TextBox 164"/>
                <p:cNvSpPr txBox="1"/>
                <p:nvPr/>
              </p:nvSpPr>
              <p:spPr>
                <a:xfrm>
                  <a:off x="8580052" y="3053543"/>
                  <a:ext cx="357790" cy="338554"/>
                </a:xfrm>
                <a:prstGeom prst="rect">
                  <a:avLst/>
                </a:prstGeom>
                <a:noFill/>
              </p:spPr>
              <p:txBody>
                <a:bodyPr wrap="none" rtlCol="0">
                  <a:spAutoFit/>
                </a:bodyPr>
                <a:lstStyle/>
                <a:p>
                  <a:r>
                    <a:rPr lang="en-US" sz="1600" dirty="0" smtClean="0">
                      <a:solidFill>
                        <a:srgbClr val="0000FF"/>
                      </a:solidFill>
                    </a:rPr>
                    <a:t>LL</a:t>
                  </a:r>
                  <a:endParaRPr lang="en-GB" sz="1600" dirty="0">
                    <a:solidFill>
                      <a:srgbClr val="0000FF"/>
                    </a:solidFill>
                  </a:endParaRPr>
                </a:p>
              </p:txBody>
            </p:sp>
            <p:sp>
              <p:nvSpPr>
                <p:cNvPr id="166" name="TextBox 165"/>
                <p:cNvSpPr txBox="1"/>
                <p:nvPr/>
              </p:nvSpPr>
              <p:spPr>
                <a:xfrm>
                  <a:off x="6135587" y="687590"/>
                  <a:ext cx="399468" cy="338554"/>
                </a:xfrm>
                <a:prstGeom prst="rect">
                  <a:avLst/>
                </a:prstGeom>
                <a:noFill/>
              </p:spPr>
              <p:txBody>
                <a:bodyPr wrap="none" rtlCol="0">
                  <a:spAutoFit/>
                </a:bodyPr>
                <a:lstStyle/>
                <a:p>
                  <a:r>
                    <a:rPr lang="en-US" sz="1600" dirty="0">
                      <a:solidFill>
                        <a:srgbClr val="0000FF"/>
                      </a:solidFill>
                    </a:rPr>
                    <a:t>H</a:t>
                  </a:r>
                  <a:r>
                    <a:rPr lang="en-US" sz="1600" dirty="0" smtClean="0">
                      <a:solidFill>
                        <a:srgbClr val="0000FF"/>
                      </a:solidFill>
                    </a:rPr>
                    <a:t>L</a:t>
                  </a:r>
                  <a:endParaRPr lang="en-GB" sz="1600" dirty="0">
                    <a:solidFill>
                      <a:srgbClr val="0000FF"/>
                    </a:solidFill>
                  </a:endParaRPr>
                </a:p>
              </p:txBody>
            </p:sp>
            <p:sp>
              <p:nvSpPr>
                <p:cNvPr id="167" name="TextBox 166"/>
                <p:cNvSpPr txBox="1"/>
                <p:nvPr/>
              </p:nvSpPr>
              <p:spPr>
                <a:xfrm>
                  <a:off x="7460645" y="722978"/>
                  <a:ext cx="399468" cy="338554"/>
                </a:xfrm>
                <a:prstGeom prst="rect">
                  <a:avLst/>
                </a:prstGeom>
                <a:noFill/>
              </p:spPr>
              <p:txBody>
                <a:bodyPr wrap="none" rtlCol="0">
                  <a:spAutoFit/>
                </a:bodyPr>
                <a:lstStyle/>
                <a:p>
                  <a:r>
                    <a:rPr lang="en-US" sz="1600" dirty="0">
                      <a:solidFill>
                        <a:srgbClr val="0000FF"/>
                      </a:solidFill>
                    </a:rPr>
                    <a:t>H</a:t>
                  </a:r>
                  <a:r>
                    <a:rPr lang="en-US" sz="1600" dirty="0" smtClean="0">
                      <a:solidFill>
                        <a:srgbClr val="0000FF"/>
                      </a:solidFill>
                    </a:rPr>
                    <a:t>L</a:t>
                  </a:r>
                  <a:endParaRPr lang="en-GB" sz="1600" dirty="0">
                    <a:solidFill>
                      <a:srgbClr val="0000FF"/>
                    </a:solidFill>
                  </a:endParaRPr>
                </a:p>
              </p:txBody>
            </p:sp>
            <p:sp>
              <p:nvSpPr>
                <p:cNvPr id="168" name="TextBox 167"/>
                <p:cNvSpPr txBox="1"/>
                <p:nvPr/>
              </p:nvSpPr>
              <p:spPr>
                <a:xfrm>
                  <a:off x="5706517" y="4103641"/>
                  <a:ext cx="399468" cy="338554"/>
                </a:xfrm>
                <a:prstGeom prst="rect">
                  <a:avLst/>
                </a:prstGeom>
                <a:noFill/>
              </p:spPr>
              <p:txBody>
                <a:bodyPr wrap="none" rtlCol="0">
                  <a:spAutoFit/>
                </a:bodyPr>
                <a:lstStyle/>
                <a:p>
                  <a:r>
                    <a:rPr lang="en-US" sz="1600" dirty="0">
                      <a:solidFill>
                        <a:srgbClr val="0000FF"/>
                      </a:solidFill>
                    </a:rPr>
                    <a:t>H</a:t>
                  </a:r>
                  <a:r>
                    <a:rPr lang="en-US" sz="1600" dirty="0" smtClean="0">
                      <a:solidFill>
                        <a:srgbClr val="0000FF"/>
                      </a:solidFill>
                    </a:rPr>
                    <a:t>L</a:t>
                  </a:r>
                  <a:endParaRPr lang="en-GB" sz="1600" dirty="0">
                    <a:solidFill>
                      <a:srgbClr val="0000FF"/>
                    </a:solidFill>
                  </a:endParaRPr>
                </a:p>
              </p:txBody>
            </p:sp>
            <p:sp>
              <p:nvSpPr>
                <p:cNvPr id="169" name="TextBox 168"/>
                <p:cNvSpPr txBox="1"/>
                <p:nvPr/>
              </p:nvSpPr>
              <p:spPr>
                <a:xfrm>
                  <a:off x="7531641" y="4198096"/>
                  <a:ext cx="399468" cy="338554"/>
                </a:xfrm>
                <a:prstGeom prst="rect">
                  <a:avLst/>
                </a:prstGeom>
                <a:noFill/>
              </p:spPr>
              <p:txBody>
                <a:bodyPr wrap="none" rtlCol="0">
                  <a:spAutoFit/>
                </a:bodyPr>
                <a:lstStyle/>
                <a:p>
                  <a:r>
                    <a:rPr lang="en-US" sz="1600" dirty="0">
                      <a:solidFill>
                        <a:srgbClr val="0000FF"/>
                      </a:solidFill>
                    </a:rPr>
                    <a:t>H</a:t>
                  </a:r>
                  <a:r>
                    <a:rPr lang="en-US" sz="1600" dirty="0" smtClean="0">
                      <a:solidFill>
                        <a:srgbClr val="0000FF"/>
                      </a:solidFill>
                    </a:rPr>
                    <a:t>L</a:t>
                  </a:r>
                  <a:endParaRPr lang="en-GB" sz="1600" dirty="0">
                    <a:solidFill>
                      <a:srgbClr val="0000FF"/>
                    </a:solidFill>
                  </a:endParaRPr>
                </a:p>
              </p:txBody>
            </p:sp>
            <p:cxnSp>
              <p:nvCxnSpPr>
                <p:cNvPr id="170" name="Straight Connector 169"/>
                <p:cNvCxnSpPr/>
                <p:nvPr/>
              </p:nvCxnSpPr>
              <p:spPr>
                <a:xfrm flipV="1">
                  <a:off x="5258277" y="1375752"/>
                  <a:ext cx="51935" cy="5293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8564529" y="3793071"/>
                  <a:ext cx="51935" cy="5293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8165275" y="1025566"/>
                  <a:ext cx="57022" cy="60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206" idx="6"/>
                </p:cNvCxnSpPr>
                <p:nvPr/>
              </p:nvCxnSpPr>
              <p:spPr>
                <a:xfrm>
                  <a:off x="8076199" y="1202121"/>
                  <a:ext cx="42033" cy="3628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8380508" y="1501228"/>
                  <a:ext cx="57022" cy="604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8" name="Straight Connector 177"/>
                <p:cNvCxnSpPr>
                  <a:endCxn id="220" idx="2"/>
                </p:cNvCxnSpPr>
                <p:nvPr/>
              </p:nvCxnSpPr>
              <p:spPr>
                <a:xfrm flipV="1">
                  <a:off x="5741892" y="1173872"/>
                  <a:ext cx="40874" cy="3391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9" name="Straight Connector 178"/>
                <p:cNvCxnSpPr>
                  <a:endCxn id="196" idx="6"/>
                </p:cNvCxnSpPr>
                <p:nvPr/>
              </p:nvCxnSpPr>
              <p:spPr>
                <a:xfrm flipV="1">
                  <a:off x="8376984" y="3710880"/>
                  <a:ext cx="43430" cy="5126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8102799" y="4005012"/>
                  <a:ext cx="55971" cy="5979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81" name="Rectangle 180"/>
                <p:cNvSpPr/>
                <p:nvPr/>
              </p:nvSpPr>
              <p:spPr>
                <a:xfrm rot="7992408">
                  <a:off x="8073689" y="3872070"/>
                  <a:ext cx="381000" cy="49494"/>
                </a:xfrm>
                <a:prstGeom prst="rect">
                  <a:avLst/>
                </a:prstGeom>
                <a:solidFill>
                  <a:srgbClr val="33CC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82" name="Straight Connector 181"/>
                <p:cNvCxnSpPr/>
                <p:nvPr/>
              </p:nvCxnSpPr>
              <p:spPr>
                <a:xfrm>
                  <a:off x="6617904" y="4491556"/>
                  <a:ext cx="76200" cy="1624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105724">
                  <a:off x="6276018" y="4407658"/>
                  <a:ext cx="381000" cy="49494"/>
                </a:xfrm>
                <a:prstGeom prst="rect">
                  <a:avLst/>
                </a:prstGeom>
                <a:solidFill>
                  <a:srgbClr val="33CC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84" name="Straight Connector 183"/>
                <p:cNvCxnSpPr/>
                <p:nvPr/>
              </p:nvCxnSpPr>
              <p:spPr>
                <a:xfrm>
                  <a:off x="5344974" y="3672232"/>
                  <a:ext cx="35454" cy="4060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85" name="Rectangle 184"/>
                <p:cNvSpPr/>
                <p:nvPr/>
              </p:nvSpPr>
              <p:spPr>
                <a:xfrm rot="2698129">
                  <a:off x="5319657" y="3819666"/>
                  <a:ext cx="381000" cy="49494"/>
                </a:xfrm>
                <a:prstGeom prst="rect">
                  <a:avLst/>
                </a:prstGeom>
                <a:solidFill>
                  <a:srgbClr val="33CC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86" name="Straight Connector 185"/>
                <p:cNvCxnSpPr/>
                <p:nvPr/>
              </p:nvCxnSpPr>
              <p:spPr>
                <a:xfrm flipH="1">
                  <a:off x="5440991" y="1476036"/>
                  <a:ext cx="34167" cy="38968"/>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73" name="Lightning Bolt 172"/>
              <p:cNvSpPr/>
              <p:nvPr/>
            </p:nvSpPr>
            <p:spPr>
              <a:xfrm>
                <a:off x="6808891" y="4304969"/>
                <a:ext cx="273068" cy="174929"/>
              </a:xfrm>
              <a:prstGeom prst="lightningBolt">
                <a:avLst/>
              </a:prstGeom>
              <a:solidFill>
                <a:srgbClr val="FAA4B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sp>
        <p:nvSpPr>
          <p:cNvPr id="261" name="Lightning Bolt 260"/>
          <p:cNvSpPr/>
          <p:nvPr/>
        </p:nvSpPr>
        <p:spPr>
          <a:xfrm>
            <a:off x="5070792" y="3601137"/>
            <a:ext cx="286100" cy="164900"/>
          </a:xfrm>
          <a:prstGeom prst="lightningBolt">
            <a:avLst/>
          </a:prstGeom>
          <a:solidFill>
            <a:srgbClr val="FAA4B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Lightning Bolt 7"/>
          <p:cNvSpPr/>
          <p:nvPr/>
        </p:nvSpPr>
        <p:spPr>
          <a:xfrm>
            <a:off x="5576367" y="2372083"/>
            <a:ext cx="290960" cy="193309"/>
          </a:xfrm>
          <a:prstGeom prst="lightningBolt">
            <a:avLst/>
          </a:prstGeom>
          <a:solidFill>
            <a:srgbClr val="FAA4B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5" name="Oval Callout 124"/>
          <p:cNvSpPr/>
          <p:nvPr/>
        </p:nvSpPr>
        <p:spPr>
          <a:xfrm rot="1966125">
            <a:off x="5298253" y="4134856"/>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6" name="Oval Callout 125"/>
          <p:cNvSpPr/>
          <p:nvPr/>
        </p:nvSpPr>
        <p:spPr>
          <a:xfrm rot="2441053">
            <a:off x="5213454" y="3843391"/>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7" name="Oval Callout 126"/>
          <p:cNvSpPr/>
          <p:nvPr/>
        </p:nvSpPr>
        <p:spPr>
          <a:xfrm rot="3591135">
            <a:off x="5446271" y="2684947"/>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8" name="Oval Callout 127"/>
          <p:cNvSpPr/>
          <p:nvPr/>
        </p:nvSpPr>
        <p:spPr>
          <a:xfrm rot="4083182">
            <a:off x="5381278" y="2829472"/>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9" name="Oval Callout 128"/>
          <p:cNvSpPr/>
          <p:nvPr/>
        </p:nvSpPr>
        <p:spPr>
          <a:xfrm rot="3417192">
            <a:off x="5210238" y="3478967"/>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0" name="Oval Callout 129"/>
          <p:cNvSpPr/>
          <p:nvPr/>
        </p:nvSpPr>
        <p:spPr>
          <a:xfrm rot="5400000">
            <a:off x="6175396" y="2077392"/>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1" name="Oval Callout 130"/>
          <p:cNvSpPr/>
          <p:nvPr/>
        </p:nvSpPr>
        <p:spPr>
          <a:xfrm rot="5892047">
            <a:off x="6044433" y="2154211"/>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2" name="Oval Callout 131"/>
          <p:cNvSpPr/>
          <p:nvPr/>
        </p:nvSpPr>
        <p:spPr>
          <a:xfrm rot="11939866">
            <a:off x="7565271" y="2164919"/>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3" name="Oval Callout 132"/>
          <p:cNvSpPr/>
          <p:nvPr/>
        </p:nvSpPr>
        <p:spPr>
          <a:xfrm rot="13759308">
            <a:off x="8420806" y="3330189"/>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4" name="Oval Callout 133"/>
          <p:cNvSpPr/>
          <p:nvPr/>
        </p:nvSpPr>
        <p:spPr>
          <a:xfrm rot="15214127">
            <a:off x="8409106" y="3865822"/>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5" name="Oval Callout 134"/>
          <p:cNvSpPr/>
          <p:nvPr/>
        </p:nvSpPr>
        <p:spPr>
          <a:xfrm rot="15706174">
            <a:off x="8375164" y="4014682"/>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6" name="Oval Callout 135"/>
          <p:cNvSpPr/>
          <p:nvPr/>
        </p:nvSpPr>
        <p:spPr>
          <a:xfrm rot="18694440">
            <a:off x="7177571" y="5144382"/>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7" name="Oval Callout 136"/>
          <p:cNvSpPr/>
          <p:nvPr/>
        </p:nvSpPr>
        <p:spPr>
          <a:xfrm rot="19186487">
            <a:off x="7052082" y="5181850"/>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8" name="Oval Callout 137"/>
          <p:cNvSpPr/>
          <p:nvPr/>
        </p:nvSpPr>
        <p:spPr>
          <a:xfrm rot="18694440">
            <a:off x="7295185" y="5108002"/>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3" name="Oval Callout 142"/>
          <p:cNvSpPr/>
          <p:nvPr/>
        </p:nvSpPr>
        <p:spPr>
          <a:xfrm rot="18694440">
            <a:off x="7569465" y="5001474"/>
            <a:ext cx="114300" cy="96115"/>
          </a:xfrm>
          <a:prstGeom prst="wedgeEllipseCallout">
            <a:avLst>
              <a:gd name="adj1" fmla="val -46919"/>
              <a:gd name="adj2" fmla="val 116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Explosion 1 6"/>
          <p:cNvSpPr/>
          <p:nvPr/>
        </p:nvSpPr>
        <p:spPr>
          <a:xfrm>
            <a:off x="7796859" y="4857220"/>
            <a:ext cx="166213" cy="165785"/>
          </a:xfrm>
          <a:prstGeom prst="irregularSeal1">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7" name="Explosion 1 256"/>
          <p:cNvSpPr/>
          <p:nvPr/>
        </p:nvSpPr>
        <p:spPr>
          <a:xfrm>
            <a:off x="7803662" y="2220754"/>
            <a:ext cx="166213" cy="165785"/>
          </a:xfrm>
          <a:prstGeom prst="irregularSeal1">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0" name="Lightning Bolt 259"/>
          <p:cNvSpPr/>
          <p:nvPr/>
        </p:nvSpPr>
        <p:spPr>
          <a:xfrm>
            <a:off x="8344506" y="3473346"/>
            <a:ext cx="282405" cy="170505"/>
          </a:xfrm>
          <a:prstGeom prst="lightningBolt">
            <a:avLst/>
          </a:prstGeom>
          <a:solidFill>
            <a:srgbClr val="FAA4B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5" name="TextBox 174"/>
          <p:cNvSpPr txBox="1"/>
          <p:nvPr/>
        </p:nvSpPr>
        <p:spPr>
          <a:xfrm>
            <a:off x="5779714" y="3480779"/>
            <a:ext cx="2447213" cy="523220"/>
          </a:xfrm>
          <a:prstGeom prst="rect">
            <a:avLst/>
          </a:prstGeom>
          <a:noFill/>
        </p:spPr>
        <p:txBody>
          <a:bodyPr wrap="square" rtlCol="0">
            <a:spAutoFit/>
          </a:bodyPr>
          <a:lstStyle/>
          <a:p>
            <a:r>
              <a:rPr lang="en-US" sz="1400" dirty="0" smtClean="0">
                <a:solidFill>
                  <a:srgbClr val="C00000"/>
                </a:solidFill>
              </a:rPr>
              <a:t>6 Cold Compressor cartridges replacement </a:t>
            </a:r>
            <a:endParaRPr lang="en-GB" sz="1400" dirty="0">
              <a:solidFill>
                <a:srgbClr val="C00000"/>
              </a:solidFill>
            </a:endParaRPr>
          </a:p>
        </p:txBody>
      </p:sp>
      <p:sp>
        <p:nvSpPr>
          <p:cNvPr id="9" name="TextBox 8"/>
          <p:cNvSpPr txBox="1"/>
          <p:nvPr/>
        </p:nvSpPr>
        <p:spPr>
          <a:xfrm>
            <a:off x="845981" y="5862082"/>
            <a:ext cx="7575535" cy="369332"/>
          </a:xfrm>
          <a:prstGeom prst="rect">
            <a:avLst/>
          </a:prstGeom>
          <a:solidFill>
            <a:schemeClr val="bg1">
              <a:lumMod val="85000"/>
            </a:schemeClr>
          </a:solidFill>
        </p:spPr>
        <p:txBody>
          <a:bodyPr wrap="none" rtlCol="0">
            <a:spAutoFit/>
          </a:bodyPr>
          <a:lstStyle/>
          <a:p>
            <a:r>
              <a:rPr lang="en-US" dirty="0" smtClean="0"/>
              <a:t>Transient reveal hidden issues and could generate new issues (HX leak)</a:t>
            </a:r>
            <a:endParaRPr lang="en-US" dirty="0"/>
          </a:p>
        </p:txBody>
      </p:sp>
      <p:sp>
        <p:nvSpPr>
          <p:cNvPr id="10" name="Footer Placeholder 9"/>
          <p:cNvSpPr>
            <a:spLocks noGrp="1"/>
          </p:cNvSpPr>
          <p:nvPr>
            <p:ph type="ftr" sz="quarter" idx="3"/>
          </p:nvPr>
        </p:nvSpPr>
        <p:spPr/>
        <p:txBody>
          <a:bodyPr/>
          <a:lstStyle/>
          <a:p>
            <a:r>
              <a:rPr lang="en-GB" smtClean="0"/>
              <a:t>G.Ferlin, Workshop on Cryogenic Operations, October 27- 2016, Fermilab</a:t>
            </a:r>
            <a:endParaRPr lang="en-US" dirty="0"/>
          </a:p>
        </p:txBody>
      </p:sp>
      <p:sp>
        <p:nvSpPr>
          <p:cNvPr id="11" name="Slide Number Placeholder 10"/>
          <p:cNvSpPr>
            <a:spLocks noGrp="1"/>
          </p:cNvSpPr>
          <p:nvPr>
            <p:ph type="sldNum" sz="quarter" idx="4"/>
          </p:nvPr>
        </p:nvSpPr>
        <p:spPr/>
        <p:txBody>
          <a:bodyPr/>
          <a:lstStyle/>
          <a:p>
            <a:fld id="{17918391-D411-FE40-AAD7-861AE5233E0E}" type="slidenum">
              <a:rPr lang="en-US" smtClean="0"/>
              <a:pPr/>
              <a:t>9</a:t>
            </a:fld>
            <a:endParaRPr lang="en-US" dirty="0"/>
          </a:p>
        </p:txBody>
      </p:sp>
      <p:pic>
        <p:nvPicPr>
          <p:cNvPr id="174" name="Picture 173"/>
          <p:cNvPicPr>
            <a:picLocks noChangeAspect="1"/>
          </p:cNvPicPr>
          <p:nvPr/>
        </p:nvPicPr>
        <p:blipFill>
          <a:blip r:embed="rId3"/>
          <a:stretch>
            <a:fillRect/>
          </a:stretch>
        </p:blipFill>
        <p:spPr>
          <a:xfrm>
            <a:off x="6891205" y="106837"/>
            <a:ext cx="1982276" cy="1296000"/>
          </a:xfrm>
          <a:prstGeom prst="rect">
            <a:avLst/>
          </a:prstGeom>
        </p:spPr>
      </p:pic>
      <p:sp>
        <p:nvSpPr>
          <p:cNvPr id="265" name="Oval 264"/>
          <p:cNvSpPr/>
          <p:nvPr/>
        </p:nvSpPr>
        <p:spPr>
          <a:xfrm>
            <a:off x="8034046" y="180564"/>
            <a:ext cx="517608" cy="33348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66" name="Group 265"/>
          <p:cNvGrpSpPr/>
          <p:nvPr/>
        </p:nvGrpSpPr>
        <p:grpSpPr>
          <a:xfrm>
            <a:off x="837841" y="6274230"/>
            <a:ext cx="2545669" cy="541869"/>
            <a:chOff x="837841" y="6274230"/>
            <a:chExt cx="2545669" cy="541869"/>
          </a:xfrm>
        </p:grpSpPr>
        <p:pic>
          <p:nvPicPr>
            <p:cNvPr id="267" name="Picture 266"/>
            <p:cNvPicPr>
              <a:picLocks noChangeAspect="1"/>
            </p:cNvPicPr>
            <p:nvPr/>
          </p:nvPicPr>
          <p:blipFill>
            <a:blip r:embed="rId4"/>
            <a:stretch>
              <a:fillRect/>
            </a:stretch>
          </p:blipFill>
          <p:spPr>
            <a:xfrm>
              <a:off x="2606881" y="6285964"/>
              <a:ext cx="776629" cy="518400"/>
            </a:xfrm>
            <a:prstGeom prst="rect">
              <a:avLst/>
            </a:prstGeom>
          </p:spPr>
        </p:pic>
        <p:pic>
          <p:nvPicPr>
            <p:cNvPr id="268" name="Picture 267"/>
            <p:cNvPicPr>
              <a:picLocks noChangeAspect="1"/>
            </p:cNvPicPr>
            <p:nvPr/>
          </p:nvPicPr>
          <p:blipFill>
            <a:blip r:embed="rId5"/>
            <a:stretch>
              <a:fillRect/>
            </a:stretch>
          </p:blipFill>
          <p:spPr>
            <a:xfrm>
              <a:off x="1435527" y="6274916"/>
              <a:ext cx="1137888" cy="540497"/>
            </a:xfrm>
            <a:prstGeom prst="rect">
              <a:avLst/>
            </a:prstGeom>
          </p:spPr>
        </p:pic>
        <p:pic>
          <p:nvPicPr>
            <p:cNvPr id="269" name="Picture 268" descr="logo-LHCCryo"/>
            <p:cNvPicPr>
              <a:picLocks noChangeAspect="1" noChangeArrowheads="1"/>
            </p:cNvPicPr>
            <p:nvPr/>
          </p:nvPicPr>
          <p:blipFill>
            <a:blip r:embed="rId6" cstate="print"/>
            <a:srcRect/>
            <a:stretch>
              <a:fillRect/>
            </a:stretch>
          </p:blipFill>
          <p:spPr bwMode="auto">
            <a:xfrm>
              <a:off x="837841" y="6274230"/>
              <a:ext cx="564220" cy="541869"/>
            </a:xfrm>
            <a:prstGeom prst="rect">
              <a:avLst/>
            </a:prstGeom>
            <a:solidFill>
              <a:schemeClr val="bg1">
                <a:lumMod val="85000"/>
                <a:alpha val="43000"/>
              </a:schemeClr>
            </a:solidFill>
            <a:ln w="9525">
              <a:noFill/>
              <a:miter lim="800000"/>
              <a:headEnd/>
              <a:tailEnd/>
            </a:ln>
          </p:spPr>
        </p:pic>
      </p:grpSp>
    </p:spTree>
    <p:extLst>
      <p:ext uri="{BB962C8B-B14F-4D97-AF65-F5344CB8AC3E}">
        <p14:creationId xmlns:p14="http://schemas.microsoft.com/office/powerpoint/2010/main" val="2194306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500" tmFilter="0, 0; .2, .5; .8, .5; 1, 0"/>
                                        <p:tgtEl>
                                          <p:spTgt spid="265"/>
                                        </p:tgtEl>
                                      </p:cBhvr>
                                    </p:animEffect>
                                    <p:animScale>
                                      <p:cBhvr>
                                        <p:cTn id="7" dur="250" autoRev="1" fill="hold"/>
                                        <p:tgtEl>
                                          <p:spTgt spid="26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fade">
                                      <p:cBhvr>
                                        <p:cTn id="15" dur="500"/>
                                        <p:tgtEl>
                                          <p:spTgt spid="1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fade">
                                      <p:cBhvr>
                                        <p:cTn id="18" dur="500"/>
                                        <p:tgtEl>
                                          <p:spTgt spid="1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500"/>
                                        <p:tgtEl>
                                          <p:spTgt spid="1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5"/>
                                        </p:tgtEl>
                                        <p:attrNameLst>
                                          <p:attrName>style.visibility</p:attrName>
                                        </p:attrNameLst>
                                      </p:cBhvr>
                                      <p:to>
                                        <p:strVal val="visible"/>
                                      </p:to>
                                    </p:set>
                                    <p:animEffect transition="in" filter="fade">
                                      <p:cBhvr>
                                        <p:cTn id="24" dur="500"/>
                                        <p:tgtEl>
                                          <p:spTgt spid="1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fade">
                                      <p:cBhvr>
                                        <p:cTn id="27" dur="500"/>
                                        <p:tgtEl>
                                          <p:spTgt spid="1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6"/>
                                        </p:tgtEl>
                                        <p:attrNameLst>
                                          <p:attrName>style.visibility</p:attrName>
                                        </p:attrNameLst>
                                      </p:cBhvr>
                                      <p:to>
                                        <p:strVal val="visible"/>
                                      </p:to>
                                    </p:set>
                                    <p:animEffect transition="in" filter="fade">
                                      <p:cBhvr>
                                        <p:cTn id="30" dur="500"/>
                                        <p:tgtEl>
                                          <p:spTgt spid="1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7"/>
                                        </p:tgtEl>
                                        <p:attrNameLst>
                                          <p:attrName>style.visibility</p:attrName>
                                        </p:attrNameLst>
                                      </p:cBhvr>
                                      <p:to>
                                        <p:strVal val="visible"/>
                                      </p:to>
                                    </p:set>
                                    <p:animEffect transition="in" filter="fade">
                                      <p:cBhvr>
                                        <p:cTn id="33" dur="500"/>
                                        <p:tgtEl>
                                          <p:spTgt spid="1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9"/>
                                        </p:tgtEl>
                                        <p:attrNameLst>
                                          <p:attrName>style.visibility</p:attrName>
                                        </p:attrNameLst>
                                      </p:cBhvr>
                                      <p:to>
                                        <p:strVal val="visible"/>
                                      </p:to>
                                    </p:set>
                                    <p:animEffect transition="in" filter="fade">
                                      <p:cBhvr>
                                        <p:cTn id="36" dur="500"/>
                                        <p:tgtEl>
                                          <p:spTgt spid="13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4"/>
                                        </p:tgtEl>
                                        <p:attrNameLst>
                                          <p:attrName>style.visibility</p:attrName>
                                        </p:attrNameLst>
                                      </p:cBhvr>
                                      <p:to>
                                        <p:strVal val="visible"/>
                                      </p:to>
                                    </p:set>
                                    <p:animEffect transition="in" filter="fade">
                                      <p:cBhvr>
                                        <p:cTn id="41" dur="500"/>
                                        <p:tgtEl>
                                          <p:spTgt spid="1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1"/>
                                        </p:tgtEl>
                                        <p:attrNameLst>
                                          <p:attrName>style.visibility</p:attrName>
                                        </p:attrNameLst>
                                      </p:cBhvr>
                                      <p:to>
                                        <p:strVal val="visible"/>
                                      </p:to>
                                    </p:set>
                                    <p:animEffect transition="in" filter="fade">
                                      <p:cBhvr>
                                        <p:cTn id="44" dur="500"/>
                                        <p:tgtEl>
                                          <p:spTgt spid="1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
                                        </p:tgtEl>
                                        <p:attrNameLst>
                                          <p:attrName>style.visibility</p:attrName>
                                        </p:attrNameLst>
                                      </p:cBhvr>
                                      <p:to>
                                        <p:strVal val="visible"/>
                                      </p:to>
                                    </p:set>
                                    <p:animEffect transition="in" filter="fade">
                                      <p:cBhvr>
                                        <p:cTn id="47" dur="500"/>
                                        <p:tgtEl>
                                          <p:spTgt spid="12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6"/>
                                        </p:tgtEl>
                                        <p:attrNameLst>
                                          <p:attrName>style.visibility</p:attrName>
                                        </p:attrNameLst>
                                      </p:cBhvr>
                                      <p:to>
                                        <p:strVal val="visible"/>
                                      </p:to>
                                    </p:set>
                                    <p:animEffect transition="in" filter="fade">
                                      <p:cBhvr>
                                        <p:cTn id="50" dur="500"/>
                                        <p:tgtEl>
                                          <p:spTgt spid="14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0"/>
                                        </p:tgtEl>
                                        <p:attrNameLst>
                                          <p:attrName>style.visibility</p:attrName>
                                        </p:attrNameLst>
                                      </p:cBhvr>
                                      <p:to>
                                        <p:strVal val="visible"/>
                                      </p:to>
                                    </p:set>
                                    <p:animEffect transition="in" filter="fade">
                                      <p:cBhvr>
                                        <p:cTn id="53" dur="500"/>
                                        <p:tgtEl>
                                          <p:spTgt spid="14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2"/>
                                        </p:tgtEl>
                                        <p:attrNameLst>
                                          <p:attrName>style.visibility</p:attrName>
                                        </p:attrNameLst>
                                      </p:cBhvr>
                                      <p:to>
                                        <p:strVal val="visible"/>
                                      </p:to>
                                    </p:set>
                                    <p:animEffect transition="in" filter="fade">
                                      <p:cBhvr>
                                        <p:cTn id="56" dur="500"/>
                                        <p:tgtEl>
                                          <p:spTgt spid="12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5"/>
                                        </p:tgtEl>
                                        <p:attrNameLst>
                                          <p:attrName>style.visibility</p:attrName>
                                        </p:attrNameLst>
                                      </p:cBhvr>
                                      <p:to>
                                        <p:strVal val="visible"/>
                                      </p:to>
                                    </p:set>
                                    <p:anim calcmode="lin" valueType="num">
                                      <p:cBhvr additive="base">
                                        <p:cTn id="61" dur="500" fill="hold"/>
                                        <p:tgtEl>
                                          <p:spTgt spid="175"/>
                                        </p:tgtEl>
                                        <p:attrNameLst>
                                          <p:attrName>ppt_x</p:attrName>
                                        </p:attrNameLst>
                                      </p:cBhvr>
                                      <p:tavLst>
                                        <p:tav tm="0">
                                          <p:val>
                                            <p:strVal val="#ppt_x"/>
                                          </p:val>
                                        </p:tav>
                                        <p:tav tm="100000">
                                          <p:val>
                                            <p:strVal val="#ppt_x"/>
                                          </p:val>
                                        </p:tav>
                                      </p:tavLst>
                                    </p:anim>
                                    <p:anim calcmode="lin" valueType="num">
                                      <p:cBhvr additive="base">
                                        <p:cTn id="62" dur="500" fill="hold"/>
                                        <p:tgtEl>
                                          <p:spTgt spid="17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5"/>
                                        </p:tgtEl>
                                        <p:attrNameLst>
                                          <p:attrName>style.visibility</p:attrName>
                                        </p:attrNameLst>
                                      </p:cBhvr>
                                      <p:to>
                                        <p:strVal val="visible"/>
                                      </p:to>
                                    </p:set>
                                    <p:animEffect transition="in" filter="fade">
                                      <p:cBhvr>
                                        <p:cTn id="67" dur="500"/>
                                        <p:tgtEl>
                                          <p:spTgt spid="1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6"/>
                                        </p:tgtEl>
                                        <p:attrNameLst>
                                          <p:attrName>style.visibility</p:attrName>
                                        </p:attrNameLst>
                                      </p:cBhvr>
                                      <p:to>
                                        <p:strVal val="visible"/>
                                      </p:to>
                                    </p:set>
                                    <p:animEffect transition="in" filter="fade">
                                      <p:cBhvr>
                                        <p:cTn id="70" dur="500"/>
                                        <p:tgtEl>
                                          <p:spTgt spid="12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29"/>
                                        </p:tgtEl>
                                        <p:attrNameLst>
                                          <p:attrName>style.visibility</p:attrName>
                                        </p:attrNameLst>
                                      </p:cBhvr>
                                      <p:to>
                                        <p:strVal val="visible"/>
                                      </p:to>
                                    </p:set>
                                    <p:animEffect transition="in" filter="fade">
                                      <p:cBhvr>
                                        <p:cTn id="73" dur="500"/>
                                        <p:tgtEl>
                                          <p:spTgt spid="12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8"/>
                                        </p:tgtEl>
                                        <p:attrNameLst>
                                          <p:attrName>style.visibility</p:attrName>
                                        </p:attrNameLst>
                                      </p:cBhvr>
                                      <p:to>
                                        <p:strVal val="visible"/>
                                      </p:to>
                                    </p:set>
                                    <p:animEffect transition="in" filter="fade">
                                      <p:cBhvr>
                                        <p:cTn id="76" dur="500"/>
                                        <p:tgtEl>
                                          <p:spTgt spid="12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27"/>
                                        </p:tgtEl>
                                        <p:attrNameLst>
                                          <p:attrName>style.visibility</p:attrName>
                                        </p:attrNameLst>
                                      </p:cBhvr>
                                      <p:to>
                                        <p:strVal val="visible"/>
                                      </p:to>
                                    </p:set>
                                    <p:animEffect transition="in" filter="fade">
                                      <p:cBhvr>
                                        <p:cTn id="79" dur="500"/>
                                        <p:tgtEl>
                                          <p:spTgt spid="12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31"/>
                                        </p:tgtEl>
                                        <p:attrNameLst>
                                          <p:attrName>style.visibility</p:attrName>
                                        </p:attrNameLst>
                                      </p:cBhvr>
                                      <p:to>
                                        <p:strVal val="visible"/>
                                      </p:to>
                                    </p:set>
                                    <p:animEffect transition="in" filter="fade">
                                      <p:cBhvr>
                                        <p:cTn id="82" dur="500"/>
                                        <p:tgtEl>
                                          <p:spTgt spid="13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30"/>
                                        </p:tgtEl>
                                        <p:attrNameLst>
                                          <p:attrName>style.visibility</p:attrName>
                                        </p:attrNameLst>
                                      </p:cBhvr>
                                      <p:to>
                                        <p:strVal val="visible"/>
                                      </p:to>
                                    </p:set>
                                    <p:animEffect transition="in" filter="fade">
                                      <p:cBhvr>
                                        <p:cTn id="85" dur="500"/>
                                        <p:tgtEl>
                                          <p:spTgt spid="13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32"/>
                                        </p:tgtEl>
                                        <p:attrNameLst>
                                          <p:attrName>style.visibility</p:attrName>
                                        </p:attrNameLst>
                                      </p:cBhvr>
                                      <p:to>
                                        <p:strVal val="visible"/>
                                      </p:to>
                                    </p:set>
                                    <p:animEffect transition="in" filter="fade">
                                      <p:cBhvr>
                                        <p:cTn id="88" dur="500"/>
                                        <p:tgtEl>
                                          <p:spTgt spid="13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33"/>
                                        </p:tgtEl>
                                        <p:attrNameLst>
                                          <p:attrName>style.visibility</p:attrName>
                                        </p:attrNameLst>
                                      </p:cBhvr>
                                      <p:to>
                                        <p:strVal val="visible"/>
                                      </p:to>
                                    </p:set>
                                    <p:animEffect transition="in" filter="fade">
                                      <p:cBhvr>
                                        <p:cTn id="91" dur="500"/>
                                        <p:tgtEl>
                                          <p:spTgt spid="13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34"/>
                                        </p:tgtEl>
                                        <p:attrNameLst>
                                          <p:attrName>style.visibility</p:attrName>
                                        </p:attrNameLst>
                                      </p:cBhvr>
                                      <p:to>
                                        <p:strVal val="visible"/>
                                      </p:to>
                                    </p:set>
                                    <p:animEffect transition="in" filter="fade">
                                      <p:cBhvr>
                                        <p:cTn id="94" dur="500"/>
                                        <p:tgtEl>
                                          <p:spTgt spid="13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35"/>
                                        </p:tgtEl>
                                        <p:attrNameLst>
                                          <p:attrName>style.visibility</p:attrName>
                                        </p:attrNameLst>
                                      </p:cBhvr>
                                      <p:to>
                                        <p:strVal val="visible"/>
                                      </p:to>
                                    </p:set>
                                    <p:animEffect transition="in" filter="fade">
                                      <p:cBhvr>
                                        <p:cTn id="97" dur="500"/>
                                        <p:tgtEl>
                                          <p:spTgt spid="13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38"/>
                                        </p:tgtEl>
                                        <p:attrNameLst>
                                          <p:attrName>style.visibility</p:attrName>
                                        </p:attrNameLst>
                                      </p:cBhvr>
                                      <p:to>
                                        <p:strVal val="visible"/>
                                      </p:to>
                                    </p:set>
                                    <p:animEffect transition="in" filter="fade">
                                      <p:cBhvr>
                                        <p:cTn id="100" dur="500"/>
                                        <p:tgtEl>
                                          <p:spTgt spid="13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36"/>
                                        </p:tgtEl>
                                        <p:attrNameLst>
                                          <p:attrName>style.visibility</p:attrName>
                                        </p:attrNameLst>
                                      </p:cBhvr>
                                      <p:to>
                                        <p:strVal val="visible"/>
                                      </p:to>
                                    </p:set>
                                    <p:animEffect transition="in" filter="fade">
                                      <p:cBhvr>
                                        <p:cTn id="103" dur="500"/>
                                        <p:tgtEl>
                                          <p:spTgt spid="13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37"/>
                                        </p:tgtEl>
                                        <p:attrNameLst>
                                          <p:attrName>style.visibility</p:attrName>
                                        </p:attrNameLst>
                                      </p:cBhvr>
                                      <p:to>
                                        <p:strVal val="visible"/>
                                      </p:to>
                                    </p:set>
                                    <p:animEffect transition="in" filter="fade">
                                      <p:cBhvr>
                                        <p:cTn id="106" dur="500"/>
                                        <p:tgtEl>
                                          <p:spTgt spid="137"/>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
                                        </p:tgtEl>
                                        <p:attrNameLst>
                                          <p:attrName>style.visibility</p:attrName>
                                        </p:attrNameLst>
                                      </p:cBhvr>
                                      <p:to>
                                        <p:strVal val="visible"/>
                                      </p:to>
                                    </p:set>
                                    <p:animEffect transition="in" filter="fade">
                                      <p:cBhvr>
                                        <p:cTn id="109" dur="500"/>
                                        <p:tgtEl>
                                          <p:spTgt spid="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42"/>
                                        </p:tgtEl>
                                        <p:attrNameLst>
                                          <p:attrName>style.visibility</p:attrName>
                                        </p:attrNameLst>
                                      </p:cBhvr>
                                      <p:to>
                                        <p:strVal val="visible"/>
                                      </p:to>
                                    </p:set>
                                    <p:animEffect transition="in" filter="fade">
                                      <p:cBhvr>
                                        <p:cTn id="112" dur="500"/>
                                        <p:tgtEl>
                                          <p:spTgt spid="14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41"/>
                                        </p:tgtEl>
                                        <p:attrNameLst>
                                          <p:attrName>style.visibility</p:attrName>
                                        </p:attrNameLst>
                                      </p:cBhvr>
                                      <p:to>
                                        <p:strVal val="visible"/>
                                      </p:to>
                                    </p:set>
                                    <p:animEffect transition="in" filter="fade">
                                      <p:cBhvr>
                                        <p:cTn id="115" dur="500"/>
                                        <p:tgtEl>
                                          <p:spTgt spid="14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43"/>
                                        </p:tgtEl>
                                        <p:attrNameLst>
                                          <p:attrName>style.visibility</p:attrName>
                                        </p:attrNameLst>
                                      </p:cBhvr>
                                      <p:to>
                                        <p:strVal val="visible"/>
                                      </p:to>
                                    </p:set>
                                    <p:animEffect transition="in" filter="fade">
                                      <p:cBhvr>
                                        <p:cTn id="118" dur="500"/>
                                        <p:tgtEl>
                                          <p:spTgt spid="143"/>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258"/>
                                        </p:tgtEl>
                                        <p:attrNameLst>
                                          <p:attrName>style.visibility</p:attrName>
                                        </p:attrNameLst>
                                      </p:cBhvr>
                                      <p:to>
                                        <p:strVal val="visible"/>
                                      </p:to>
                                    </p:set>
                                    <p:animEffect transition="in" filter="fade">
                                      <p:cBhvr>
                                        <p:cTn id="123" dur="500"/>
                                        <p:tgtEl>
                                          <p:spTgt spid="258"/>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59"/>
                                        </p:tgtEl>
                                        <p:attrNameLst>
                                          <p:attrName>style.visibility</p:attrName>
                                        </p:attrNameLst>
                                      </p:cBhvr>
                                      <p:to>
                                        <p:strVal val="visible"/>
                                      </p:to>
                                    </p:set>
                                    <p:animEffect transition="in" filter="fade">
                                      <p:cBhvr>
                                        <p:cTn id="126" dur="500"/>
                                        <p:tgtEl>
                                          <p:spTgt spid="259"/>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257"/>
                                        </p:tgtEl>
                                        <p:attrNameLst>
                                          <p:attrName>style.visibility</p:attrName>
                                        </p:attrNameLst>
                                      </p:cBhvr>
                                      <p:to>
                                        <p:strVal val="visible"/>
                                      </p:to>
                                    </p:set>
                                    <p:animEffect transition="in" filter="fade">
                                      <p:cBhvr>
                                        <p:cTn id="129" dur="500"/>
                                        <p:tgtEl>
                                          <p:spTgt spid="257"/>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7"/>
                                        </p:tgtEl>
                                        <p:attrNameLst>
                                          <p:attrName>style.visibility</p:attrName>
                                        </p:attrNameLst>
                                      </p:cBhvr>
                                      <p:to>
                                        <p:strVal val="visible"/>
                                      </p:to>
                                    </p:set>
                                    <p:animEffect transition="in" filter="fade">
                                      <p:cBhvr>
                                        <p:cTn id="132" dur="500"/>
                                        <p:tgtEl>
                                          <p:spTgt spid="7"/>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262"/>
                                        </p:tgtEl>
                                        <p:attrNameLst>
                                          <p:attrName>style.visibility</p:attrName>
                                        </p:attrNameLst>
                                      </p:cBhvr>
                                      <p:to>
                                        <p:strVal val="visible"/>
                                      </p:to>
                                    </p:set>
                                    <p:animEffect transition="in" filter="fade">
                                      <p:cBhvr>
                                        <p:cTn id="137" dur="500"/>
                                        <p:tgtEl>
                                          <p:spTgt spid="26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fade">
                                      <p:cBhvr>
                                        <p:cTn id="140" dur="500"/>
                                        <p:tgtEl>
                                          <p:spTgt spid="8"/>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263"/>
                                        </p:tgtEl>
                                        <p:attrNameLst>
                                          <p:attrName>style.visibility</p:attrName>
                                        </p:attrNameLst>
                                      </p:cBhvr>
                                      <p:to>
                                        <p:strVal val="visible"/>
                                      </p:to>
                                    </p:set>
                                    <p:animEffect transition="in" filter="fade">
                                      <p:cBhvr>
                                        <p:cTn id="143" dur="500"/>
                                        <p:tgtEl>
                                          <p:spTgt spid="263"/>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261"/>
                                        </p:tgtEl>
                                        <p:attrNameLst>
                                          <p:attrName>style.visibility</p:attrName>
                                        </p:attrNameLst>
                                      </p:cBhvr>
                                      <p:to>
                                        <p:strVal val="visible"/>
                                      </p:to>
                                    </p:set>
                                    <p:animEffect transition="in" filter="fade">
                                      <p:cBhvr>
                                        <p:cTn id="146" dur="500"/>
                                        <p:tgtEl>
                                          <p:spTgt spid="261"/>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260"/>
                                        </p:tgtEl>
                                        <p:attrNameLst>
                                          <p:attrName>style.visibility</p:attrName>
                                        </p:attrNameLst>
                                      </p:cBhvr>
                                      <p:to>
                                        <p:strVal val="visible"/>
                                      </p:to>
                                    </p:set>
                                    <p:animEffect transition="in" filter="fade">
                                      <p:cBhvr>
                                        <p:cTn id="149" dur="500"/>
                                        <p:tgtEl>
                                          <p:spTgt spid="260"/>
                                        </p:tgtEl>
                                      </p:cBhvr>
                                    </p:animEffec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3" grpId="0"/>
      <p:bldP spid="114" grpId="0"/>
      <p:bldP spid="115" grpId="0"/>
      <p:bldP spid="116" grpId="0"/>
      <p:bldP spid="117" grpId="0"/>
      <p:bldP spid="118" grpId="0"/>
      <p:bldP spid="119" grpId="0"/>
      <p:bldP spid="121" grpId="0"/>
      <p:bldP spid="122" grpId="0"/>
      <p:bldP spid="123" grpId="0"/>
      <p:bldP spid="124" grpId="0"/>
      <p:bldP spid="4" grpId="0" animBg="1"/>
      <p:bldP spid="139" grpId="0"/>
      <p:bldP spid="140" grpId="0"/>
      <p:bldP spid="141" grpId="0" animBg="1"/>
      <p:bldP spid="142" grpId="0"/>
      <p:bldP spid="146" grpId="0"/>
      <p:bldP spid="258" grpId="0" animBg="1"/>
      <p:bldP spid="259" grpId="0"/>
      <p:bldP spid="262" grpId="0" animBg="1"/>
      <p:bldP spid="263" grpId="0"/>
      <p:bldP spid="261" grpId="0" animBg="1"/>
      <p:bldP spid="8"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43" grpId="0" animBg="1"/>
      <p:bldP spid="7" grpId="0" animBg="1"/>
      <p:bldP spid="257" grpId="0" animBg="1"/>
      <p:bldP spid="260" grpId="0" animBg="1"/>
      <p:bldP spid="175" grpId="0"/>
      <p:bldP spid="9" grpId="0" animBg="1"/>
      <p:bldP spid="265" grpId="0" animBg="1"/>
    </p:bldLst>
  </p:timing>
</p:sld>
</file>

<file path=ppt/theme/theme1.xml><?xml version="1.0" encoding="utf-8"?>
<a:theme xmlns:a="http://schemas.openxmlformats.org/drawingml/2006/main" name="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CERNCobranding4-3</Template>
  <TotalTime>1348</TotalTime>
  <Words>2177</Words>
  <Application>Microsoft Office PowerPoint</Application>
  <PresentationFormat>On-screen Show (4:3)</PresentationFormat>
  <Paragraphs>324</Paragraphs>
  <Slides>28</Slides>
  <Notes>28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5" baseType="lpstr">
      <vt:lpstr>Arial</vt:lpstr>
      <vt:lpstr>Arial Narrow</vt:lpstr>
      <vt:lpstr>Calibri</vt:lpstr>
      <vt:lpstr>Symbol</vt:lpstr>
      <vt:lpstr>Times New Roman</vt:lpstr>
      <vt:lpstr>CERNCorporate4-3</vt:lpstr>
      <vt:lpstr>Acrobat Document</vt:lpstr>
      <vt:lpstr>LHC Cryogenics Operation: Post-LS1 restart and main achievements of Run 2</vt:lpstr>
      <vt:lpstr>Agenda</vt:lpstr>
      <vt:lpstr>Layout of LHC cryogenics</vt:lpstr>
      <vt:lpstr>LHC cooling system</vt:lpstr>
      <vt:lpstr>PowerPoint Presentation</vt:lpstr>
      <vt:lpstr>Cryogenic cooling capacity for LHC, Run1</vt:lpstr>
      <vt:lpstr>LHC Run 1 (2010-2012 @ 3.5 et 4 TeV)</vt:lpstr>
      <vt:lpstr>Main LHC overall consolidations during Long Stop (LS1) 2013-2014</vt:lpstr>
      <vt:lpstr>Cryogenic equipment's: Main LS1 activities</vt:lpstr>
      <vt:lpstr>Cold boxes repairs </vt:lpstr>
      <vt:lpstr>LS1: unexpected surprises during warm-up</vt:lpstr>
      <vt:lpstr>LS1: Unexpected surprises Distribution Feedboxes </vt:lpstr>
      <vt:lpstr>PowerPoint Presentation</vt:lpstr>
      <vt:lpstr>PowerPoint Presentation</vt:lpstr>
      <vt:lpstr>PowerPoint Presentation</vt:lpstr>
      <vt:lpstr>PowerPoint Presentation</vt:lpstr>
      <vt:lpstr>Cooling down of LHC: Nitrogen phase</vt:lpstr>
      <vt:lpstr>Training for sectors towards 6.5 TeV</vt:lpstr>
      <vt:lpstr>Cryogenic cooling capacity for LHC, Run2 (2015)</vt:lpstr>
      <vt:lpstr>PowerPoint Presentation</vt:lpstr>
      <vt:lpstr>PowerPoint Presentation</vt:lpstr>
      <vt:lpstr>An early warning system for the Cryogenics Instrumentation Expert Tool (CIET) based on Elasticsearch/KIBANA is under development</vt:lpstr>
      <vt:lpstr>Medium Term Plan for advanced controls of the process</vt:lpstr>
      <vt:lpstr>PowerPoint Presentation</vt:lpstr>
      <vt:lpstr>PowerPoint Presentation</vt:lpstr>
      <vt:lpstr>PowerPoint Presentation</vt:lpstr>
      <vt:lpstr>Conclusions &amp; Perspectives</vt:lpstr>
      <vt:lpstr>PowerPoint Presentation</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Gerard Ferlin</dc:creator>
  <cp:lastModifiedBy>Gerard Ferlin</cp:lastModifiedBy>
  <cp:revision>170</cp:revision>
  <dcterms:created xsi:type="dcterms:W3CDTF">2016-10-07T14:26:49Z</dcterms:created>
  <dcterms:modified xsi:type="dcterms:W3CDTF">2016-10-26T22:38:28Z</dcterms:modified>
</cp:coreProperties>
</file>