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2"/>
  </p:notesMasterIdLst>
  <p:handoutMasterIdLst>
    <p:handoutMasterId r:id="rId33"/>
  </p:handoutMasterIdLst>
  <p:sldIdLst>
    <p:sldId id="265" r:id="rId3"/>
    <p:sldId id="268" r:id="rId4"/>
    <p:sldId id="270" r:id="rId5"/>
    <p:sldId id="269" r:id="rId6"/>
    <p:sldId id="277" r:id="rId7"/>
    <p:sldId id="278" r:id="rId8"/>
    <p:sldId id="279" r:id="rId9"/>
    <p:sldId id="294" r:id="rId10"/>
    <p:sldId id="280" r:id="rId11"/>
    <p:sldId id="284" r:id="rId12"/>
    <p:sldId id="281" r:id="rId13"/>
    <p:sldId id="286" r:id="rId14"/>
    <p:sldId id="274" r:id="rId15"/>
    <p:sldId id="289" r:id="rId16"/>
    <p:sldId id="292" r:id="rId17"/>
    <p:sldId id="271" r:id="rId18"/>
    <p:sldId id="293" r:id="rId19"/>
    <p:sldId id="287" r:id="rId20"/>
    <p:sldId id="295" r:id="rId21"/>
    <p:sldId id="291" r:id="rId22"/>
    <p:sldId id="273" r:id="rId23"/>
    <p:sldId id="282" r:id="rId24"/>
    <p:sldId id="283" r:id="rId25"/>
    <p:sldId id="275" r:id="rId26"/>
    <p:sldId id="272" r:id="rId27"/>
    <p:sldId id="276" r:id="rId28"/>
    <p:sldId id="288" r:id="rId29"/>
    <p:sldId id="285" r:id="rId30"/>
    <p:sldId id="296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106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10/23/2016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10/23/2016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83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37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4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50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7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October 26, 2016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336539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35 Ton Run 2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Operation and Experiences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Fritz Schwartz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October 26, 2016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&amp; Oxygen Filter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01" y="1229590"/>
            <a:ext cx="6515101" cy="45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Commercial/Laboratory Gas Analyzers</a:t>
            </a:r>
          </a:p>
          <a:p>
            <a:pPr lvl="1"/>
            <a:r>
              <a:rPr lang="en-US" dirty="0"/>
              <a:t>Nitrogen</a:t>
            </a:r>
          </a:p>
          <a:p>
            <a:pPr lvl="1"/>
            <a:r>
              <a:rPr lang="en-US" dirty="0"/>
              <a:t>Oxygen (3 with multiple ranges)</a:t>
            </a:r>
          </a:p>
          <a:p>
            <a:pPr lvl="1"/>
            <a:r>
              <a:rPr lang="en-US" dirty="0"/>
              <a:t>Water (Rough dew point and higher precision)</a:t>
            </a:r>
          </a:p>
          <a:p>
            <a:r>
              <a:rPr lang="en-US" dirty="0"/>
              <a:t>Purity Monitor</a:t>
            </a:r>
          </a:p>
          <a:p>
            <a:pPr lvl="1"/>
            <a:r>
              <a:rPr lang="en-US" dirty="0"/>
              <a:t>Creates an electron drift using xenon flash lamp and photo cathode</a:t>
            </a:r>
          </a:p>
          <a:p>
            <a:pPr lvl="1"/>
            <a:r>
              <a:rPr lang="en-US" dirty="0"/>
              <a:t>In-line and cryostat installations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3" descr="FNAL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" b="11829"/>
          <a:stretch>
            <a:fillRect/>
          </a:stretch>
        </p:blipFill>
        <p:spPr bwMode="auto">
          <a:xfrm>
            <a:off x="5353730" y="3717290"/>
            <a:ext cx="33559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3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Overview of system and key components</a:t>
            </a:r>
          </a:p>
          <a:p>
            <a:r>
              <a:rPr lang="en-US" sz="1800" dirty="0"/>
              <a:t>Operating modes of 35T</a:t>
            </a:r>
          </a:p>
          <a:p>
            <a:pPr lvl="1"/>
            <a:r>
              <a:rPr lang="en-US" sz="1600" dirty="0"/>
              <a:t>Piston Purge</a:t>
            </a:r>
          </a:p>
          <a:p>
            <a:pPr lvl="1"/>
            <a:r>
              <a:rPr lang="en-US" sz="1600" dirty="0"/>
              <a:t>Cooldown &amp; Filling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Issues seen during operation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Liquid Pump Seizure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Power outage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Loss of LN2 cooling to condensers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Vapor pump failure leading to gross contamination of liquid argon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Future plans for 35T system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221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35T Piston Purge &amp; Recirculation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603170" cy="4987867"/>
          </a:xfrm>
        </p:spPr>
        <p:txBody>
          <a:bodyPr/>
          <a:lstStyle/>
          <a:p>
            <a:r>
              <a:rPr lang="en-US" dirty="0"/>
              <a:t>Using higher density of argon to push out other gases from bottom to top</a:t>
            </a:r>
          </a:p>
          <a:p>
            <a:r>
              <a:rPr lang="en-US" dirty="0"/>
              <a:t>Vertical velocity of 1.2 meters per hour determined best to reduce mixing</a:t>
            </a:r>
          </a:p>
          <a:p>
            <a:endParaRPr lang="en-US" dirty="0"/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1270000"/>
            <a:ext cx="518953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6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35T Piston Purge &amp; Recirculation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746"/>
          <a:stretch/>
        </p:blipFill>
        <p:spPr>
          <a:xfrm>
            <a:off x="207261" y="1098355"/>
            <a:ext cx="8864549" cy="4785415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7754932" y="4694022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200" dirty="0"/>
              <a:t>H2O = 25 ppm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7812641" y="4289401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200" dirty="0"/>
              <a:t>N2 = 18 ppm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7754932" y="5130164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200" dirty="0"/>
              <a:t>O2 = 0.2 ppm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3407863" y="5800846"/>
            <a:ext cx="1578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600" dirty="0"/>
              <a:t>35T Piston Purge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00607" y="6170178"/>
            <a:ext cx="1556404" cy="1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6"/>
          <p:cNvSpPr txBox="1"/>
          <p:nvPr/>
        </p:nvSpPr>
        <p:spPr>
          <a:xfrm>
            <a:off x="5538992" y="5800846"/>
            <a:ext cx="2705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600" dirty="0"/>
              <a:t>35T Recirculation and Filtering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92434" y="1551945"/>
            <a:ext cx="247650" cy="270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5591958" y="1360849"/>
            <a:ext cx="3054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400" dirty="0"/>
              <a:t>O</a:t>
            </a:r>
            <a:r>
              <a:rPr lang="en-US" sz="1400" baseline="-25000" dirty="0"/>
              <a:t>2</a:t>
            </a:r>
            <a:r>
              <a:rPr lang="en-US" sz="1400" dirty="0"/>
              <a:t>%, Instrument sampling other source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50032" y="6170178"/>
            <a:ext cx="3307578" cy="1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672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Cooldown Sprayers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723784" cy="4987867"/>
          </a:xfrm>
        </p:spPr>
        <p:txBody>
          <a:bodyPr/>
          <a:lstStyle/>
          <a:p>
            <a:r>
              <a:rPr lang="en-US" dirty="0"/>
              <a:t>Mix liquid and gas argon</a:t>
            </a:r>
          </a:p>
          <a:p>
            <a:r>
              <a:rPr lang="en-US" dirty="0"/>
              <a:t>Additional nozzles provide necessary momentum to circulate flow around volume of cryostat</a:t>
            </a:r>
          </a:p>
          <a:p>
            <a:r>
              <a:rPr lang="en-US" dirty="0"/>
              <a:t>Design rate of 10K/</a:t>
            </a:r>
            <a:r>
              <a:rPr lang="en-US" dirty="0" err="1"/>
              <a:t>hr</a:t>
            </a:r>
            <a:r>
              <a:rPr lang="en-US" dirty="0"/>
              <a:t> supplied by cryostat manufacturer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0139" y="6515100"/>
            <a:ext cx="1346200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73" y="520327"/>
            <a:ext cx="3662372" cy="54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Cooldown and Fill of 35T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7" name="Picture 16" descr="MembraneT_and_LAr_duringCooldown_and_Fi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2"/>
          <a:stretch/>
        </p:blipFill>
        <p:spPr>
          <a:xfrm>
            <a:off x="0" y="2022967"/>
            <a:ext cx="9144000" cy="338773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8849" y="2642283"/>
            <a:ext cx="8297105" cy="1417835"/>
            <a:chOff x="398849" y="2332864"/>
            <a:chExt cx="8297105" cy="1417835"/>
          </a:xfrm>
        </p:grpSpPr>
        <p:sp>
          <p:nvSpPr>
            <p:cNvPr id="19" name="TextBox 18"/>
            <p:cNvSpPr txBox="1"/>
            <p:nvPr/>
          </p:nvSpPr>
          <p:spPr>
            <a:xfrm>
              <a:off x="3857597" y="3289035"/>
              <a:ext cx="12879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LAPD Pump trip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3445" y="2332864"/>
              <a:ext cx="1023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Transfer from</a:t>
              </a:r>
            </a:p>
            <a:p>
              <a:r>
                <a:rPr lang="en-US" sz="1200" dirty="0"/>
                <a:t> LAPD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33971" y="2476070"/>
              <a:ext cx="3307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GAr</a:t>
              </a:r>
              <a:r>
                <a:rPr lang="en-US" sz="1200" dirty="0"/>
                <a:t> transfer  from LAPD (over weekend) ~1.5 tons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9068381">
              <a:off x="7879577" y="2388192"/>
              <a:ext cx="816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Fill from </a:t>
              </a:r>
            </a:p>
            <a:p>
              <a:r>
                <a:rPr lang="en-US" sz="1200" dirty="0" err="1"/>
                <a:t>LAr</a:t>
              </a:r>
              <a:r>
                <a:rPr lang="en-US" sz="1200" dirty="0"/>
                <a:t> Trailer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849" y="3104368"/>
              <a:ext cx="1048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Membrane</a:t>
              </a:r>
            </a:p>
            <a:p>
              <a:r>
                <a:rPr lang="en-US" sz="1200" dirty="0"/>
                <a:t>Temperature</a:t>
              </a:r>
            </a:p>
            <a:p>
              <a:r>
                <a:rPr lang="en-US" sz="1200" dirty="0"/>
                <a:t>sensors</a:t>
              </a:r>
            </a:p>
          </p:txBody>
        </p:sp>
      </p:grp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34219" y="3404365"/>
            <a:ext cx="86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Gas Supply Issue</a:t>
            </a:r>
          </a:p>
        </p:txBody>
      </p:sp>
    </p:spTree>
    <p:extLst>
      <p:ext uri="{BB962C8B-B14F-4D97-AF65-F5344CB8AC3E}">
        <p14:creationId xmlns:p14="http://schemas.microsoft.com/office/powerpoint/2010/main" val="23599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Run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issues occurred during this run – did provide valuable lessons for future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 descr="PrM2and3_over_entire_phase2_ru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3"/>
          <a:stretch/>
        </p:blipFill>
        <p:spPr>
          <a:xfrm>
            <a:off x="226431" y="2137986"/>
            <a:ext cx="8734697" cy="38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4700" y="2486161"/>
            <a:ext cx="1429163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PrM2 &amp; 3 lifetimes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742812" y="4515877"/>
            <a:ext cx="1261885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Sitewide</a:t>
            </a:r>
            <a:r>
              <a:rPr lang="en-US" sz="1400" dirty="0"/>
              <a:t> Power Outage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445143" y="4653956"/>
            <a:ext cx="143239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LN2 Cooling Loss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889106" y="4713292"/>
            <a:ext cx="1261884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Tubing Break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59458" y="4399783"/>
            <a:ext cx="1082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Pump Start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5518" y="3685363"/>
            <a:ext cx="119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 </a:t>
            </a:r>
            <a:r>
              <a:rPr lang="en-US" sz="1400" dirty="0" err="1">
                <a:solidFill>
                  <a:srgbClr val="FF0000"/>
                </a:solidFill>
              </a:rPr>
              <a:t>ms</a:t>
            </a:r>
            <a:r>
              <a:rPr lang="en-US" sz="1400" dirty="0">
                <a:solidFill>
                  <a:srgbClr val="FF0000"/>
                </a:solidFill>
              </a:rPr>
              <a:t> lifetime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4500" y="2716993"/>
            <a:ext cx="114537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Failures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32210" y="2947826"/>
            <a:ext cx="81229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7689878" y="2947826"/>
            <a:ext cx="996171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3631" y="3976032"/>
            <a:ext cx="8002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9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Overview of system and key components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Operating modes of 35T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Piston Purge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Cooldown &amp; Filling</a:t>
            </a:r>
          </a:p>
          <a:p>
            <a:r>
              <a:rPr lang="en-US" sz="1800" dirty="0"/>
              <a:t>Issues seen during operation</a:t>
            </a:r>
          </a:p>
          <a:p>
            <a:pPr lvl="1"/>
            <a:r>
              <a:rPr lang="en-US" sz="1600" dirty="0"/>
              <a:t>Liquid Pump Seizure</a:t>
            </a:r>
          </a:p>
          <a:p>
            <a:pPr lvl="1"/>
            <a:r>
              <a:rPr lang="en-US" sz="1600" dirty="0"/>
              <a:t>Power outage</a:t>
            </a:r>
          </a:p>
          <a:p>
            <a:pPr lvl="1"/>
            <a:r>
              <a:rPr lang="en-US" sz="1600" dirty="0"/>
              <a:t>Loss of LN2 cooling to condensers</a:t>
            </a:r>
          </a:p>
          <a:p>
            <a:pPr lvl="1"/>
            <a:r>
              <a:rPr lang="en-US" sz="1600" dirty="0"/>
              <a:t>Vapor pump failure leading to gross contamination of liquid argon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Future plans for 35T system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95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Pump Seizure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35T cryostat completely filled, the submersible pumps were seized up and blowing fuses</a:t>
            </a:r>
          </a:p>
          <a:p>
            <a:r>
              <a:rPr lang="en-US" dirty="0"/>
              <a:t>Pumps were rebuilt after Run 1, suspected that they were not tested prior to trying to operate them now</a:t>
            </a:r>
          </a:p>
          <a:p>
            <a:r>
              <a:rPr lang="en-US" dirty="0"/>
              <a:t>Controls group bypassed fast acting fuses with disconnect fuses and installed simple ON/OFF switch to bump motor several times (momentarily ON, 1 minute OFF)</a:t>
            </a:r>
          </a:p>
          <a:p>
            <a:r>
              <a:rPr lang="en-US" dirty="0"/>
              <a:t>The pump finally broke free after 12 repetitions</a:t>
            </a:r>
          </a:p>
          <a:p>
            <a:r>
              <a:rPr lang="en-US" dirty="0"/>
              <a:t>Restored original wiring once pumps were freed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0139" y="6515100"/>
            <a:ext cx="1346200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78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Background information</a:t>
            </a:r>
          </a:p>
          <a:p>
            <a:pPr lvl="1"/>
            <a:r>
              <a:rPr lang="en-US" sz="1600" dirty="0"/>
              <a:t>Overview of system and key components</a:t>
            </a:r>
          </a:p>
          <a:p>
            <a:r>
              <a:rPr lang="en-US" sz="1800" dirty="0"/>
              <a:t>Operating modes of 35T</a:t>
            </a:r>
          </a:p>
          <a:p>
            <a:pPr lvl="1"/>
            <a:r>
              <a:rPr lang="en-US" sz="1600" dirty="0"/>
              <a:t>Piston Purge</a:t>
            </a:r>
          </a:p>
          <a:p>
            <a:pPr lvl="1"/>
            <a:r>
              <a:rPr lang="en-US" sz="1600" dirty="0"/>
              <a:t>Cooldown &amp; Filling</a:t>
            </a:r>
          </a:p>
          <a:p>
            <a:r>
              <a:rPr lang="en-US" sz="1800" dirty="0"/>
              <a:t>Issues seen during operation</a:t>
            </a:r>
            <a:endParaRPr lang="en-US" sz="1600" dirty="0"/>
          </a:p>
          <a:p>
            <a:pPr lvl="1"/>
            <a:r>
              <a:rPr lang="en-US" sz="1600" dirty="0"/>
              <a:t>Liquid Pump Seizure</a:t>
            </a:r>
          </a:p>
          <a:p>
            <a:pPr lvl="1"/>
            <a:r>
              <a:rPr lang="en-US" sz="1600" dirty="0"/>
              <a:t>Power outage</a:t>
            </a:r>
          </a:p>
          <a:p>
            <a:pPr lvl="1"/>
            <a:r>
              <a:rPr lang="en-US" sz="1600" dirty="0"/>
              <a:t>Loss of LN2 cooling to condensers</a:t>
            </a:r>
          </a:p>
          <a:p>
            <a:pPr lvl="1"/>
            <a:r>
              <a:rPr lang="en-US" sz="1600" dirty="0"/>
              <a:t>Vapor pump failure leading to gross contamination of liquid argon</a:t>
            </a:r>
          </a:p>
          <a:p>
            <a:r>
              <a:rPr lang="en-US" sz="1800" dirty="0"/>
              <a:t>Future plans for 35T system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647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power outage provided an opportunity to identify purity gradients within the liquid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2037"/>
            <a:ext cx="8749937" cy="3753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7112" y="2655623"/>
            <a:ext cx="81085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Pump Off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46779" y="2987040"/>
            <a:ext cx="73152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thermal gradients were also noticed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026" name="Picture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6" y="1760970"/>
            <a:ext cx="8682594" cy="410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477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CFD Analysis (Erik Voirin)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567056" cy="4987867"/>
          </a:xfrm>
        </p:spPr>
        <p:txBody>
          <a:bodyPr/>
          <a:lstStyle/>
          <a:p>
            <a:r>
              <a:rPr lang="en-US" sz="2000" dirty="0"/>
              <a:t>Suspected that the liquid return was the primary cause</a:t>
            </a:r>
          </a:p>
          <a:p>
            <a:r>
              <a:rPr lang="en-US" sz="2000" dirty="0"/>
              <a:t>CFD analysis performed to confirm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r="10932"/>
          <a:stretch/>
        </p:blipFill>
        <p:spPr bwMode="auto">
          <a:xfrm>
            <a:off x="676275" y="1833355"/>
            <a:ext cx="5889126" cy="43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35618" y="1581849"/>
            <a:ext cx="200252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Liquid Return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5120640" y="1812682"/>
            <a:ext cx="1014978" cy="23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93134" y="4660329"/>
            <a:ext cx="200252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Pump Suction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5778156" y="4891162"/>
            <a:ext cx="1014978" cy="23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5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LN2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Loose valve plug on LN2 supply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0139" y="6515100"/>
            <a:ext cx="1346200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627910"/>
            <a:ext cx="9144000" cy="4614085"/>
            <a:chOff x="0" y="1627910"/>
            <a:chExt cx="9144000" cy="4614085"/>
          </a:xfrm>
        </p:grpSpPr>
        <p:pic>
          <p:nvPicPr>
            <p:cNvPr id="8" name="Picture 7" descr="InstrumentationResponse_LN2Loss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7910"/>
              <a:ext cx="9144000" cy="46140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40480" y="4165600"/>
              <a:ext cx="1813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DF-560 O2 Analyzer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5230" y="3857823"/>
              <a:ext cx="1704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RTD Temp. Probes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88188" y="3550046"/>
              <a:ext cx="2859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Cryostat Internal Gauge Pressure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560" y="2020092"/>
              <a:ext cx="1921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Condenser LN2 Level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3066" y="1835546"/>
              <a:ext cx="1661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</a:rPr>
                <a:t>Cryostat LAr Level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8282" y="2377757"/>
              <a:ext cx="2449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</a:rPr>
                <a:t>LN2</a:t>
              </a:r>
              <a:r>
                <a:rPr lang="en-US" sz="1200" dirty="0"/>
                <a:t> runs dry, lose control of </a:t>
              </a: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internal pressure</a:t>
              </a:r>
              <a:r>
                <a:rPr lang="en-US" sz="1200" dirty="0"/>
                <a:t>. Vents at 1.5 psi, </a:t>
              </a:r>
              <a:r>
                <a:rPr lang="en-US" sz="1200" dirty="0">
                  <a:solidFill>
                    <a:srgbClr val="604A7B"/>
                  </a:solidFill>
                </a:rPr>
                <a:t>LAr Level </a:t>
              </a:r>
              <a:r>
                <a:rPr lang="en-US" sz="1200" dirty="0"/>
                <a:t>begins to drop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08150" y="5519638"/>
              <a:ext cx="1435100" cy="683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15304" y="5772150"/>
              <a:ext cx="1435100" cy="683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15304" y="5891312"/>
              <a:ext cx="1435100" cy="683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15304" y="5284688"/>
              <a:ext cx="1435100" cy="683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475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 Pump Failure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8406" y="1114008"/>
            <a:ext cx="3740943" cy="49879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29664"/>
          <a:stretch/>
        </p:blipFill>
        <p:spPr>
          <a:xfrm>
            <a:off x="452437" y="1114008"/>
            <a:ext cx="3937624" cy="491690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341627"/>
            <a:ext cx="155493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Pump Inlet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0229" y="3803292"/>
            <a:ext cx="252548" cy="829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5691" y="1581849"/>
            <a:ext cx="200252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From Cryostat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2908214" y="1812682"/>
            <a:ext cx="514255" cy="164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3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 Pump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analyzers sampling from ullage space</a:t>
            </a:r>
          </a:p>
          <a:p>
            <a:r>
              <a:rPr lang="en-US" dirty="0"/>
              <a:t>Filters saturate, see response from analyzers within 20 minutes</a:t>
            </a:r>
          </a:p>
          <a:p>
            <a:r>
              <a:rPr lang="en-US" dirty="0"/>
              <a:t>Complete loss within 30 minutes…ending the run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231"/>
            <a:ext cx="8929256" cy="286334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80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to Reduce Major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panel was formed to investigate the failure of the pump</a:t>
            </a:r>
          </a:p>
          <a:p>
            <a:r>
              <a:rPr lang="en-US" dirty="0"/>
              <a:t>Conclusion was that design was done to acceptable codes and standards, also considering the short expected runtime</a:t>
            </a:r>
          </a:p>
          <a:p>
            <a:r>
              <a:rPr lang="en-US" dirty="0"/>
              <a:t>Panel suggested that analyzers be installed at locations where contamination can be caught prior to entering cryostat</a:t>
            </a:r>
          </a:p>
          <a:p>
            <a:r>
              <a:rPr lang="en-US" dirty="0"/>
              <a:t>Location is likely to be at liquid return line to cryostat where nitrogen (or oxygen) analyzer can be utilized</a:t>
            </a:r>
          </a:p>
          <a:p>
            <a:r>
              <a:rPr lang="en-US" dirty="0"/>
              <a:t>Upon detection of impurities, controls need to isolate cryostats – total shutdown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0139" y="6515100"/>
            <a:ext cx="1346200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03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Overview of system and key components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Operating modes of 35T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Piston Purge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Cooldown &amp; Filling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Issues seen during operation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Liquid Pump Seizure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Power outage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Loss of LN2 cooling to condensers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Vapor pump failure leading to gross contamination of liquid argon</a:t>
            </a:r>
          </a:p>
          <a:p>
            <a:r>
              <a:rPr lang="en-US" sz="1800" dirty="0"/>
              <a:t>Future plans for 35T system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7342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of 35T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runs planned for 2016-2017, with preparation work being performed now</a:t>
            </a:r>
          </a:p>
          <a:p>
            <a:pPr lvl="1"/>
            <a:r>
              <a:rPr lang="en-US" dirty="0"/>
              <a:t>High voltage test of </a:t>
            </a:r>
            <a:r>
              <a:rPr lang="en-US" dirty="0" err="1"/>
              <a:t>ProtoDUNE</a:t>
            </a:r>
            <a:r>
              <a:rPr lang="en-US" dirty="0"/>
              <a:t> style field cage assembly</a:t>
            </a:r>
          </a:p>
          <a:p>
            <a:pPr lvl="1"/>
            <a:r>
              <a:rPr lang="en-US" dirty="0"/>
              <a:t>Beam plug test to investigate effects of reducing amount of liquid argon between detector and cryostat wall</a:t>
            </a:r>
          </a:p>
          <a:p>
            <a:r>
              <a:rPr lang="en-US" dirty="0"/>
              <a:t>Modifications to liquid argon return line in 35T cryostat</a:t>
            </a:r>
          </a:p>
          <a:p>
            <a:pPr lvl="1"/>
            <a:r>
              <a:rPr lang="en-US" dirty="0"/>
              <a:t>Investigate effects on the purity gradient issue</a:t>
            </a:r>
          </a:p>
          <a:p>
            <a:r>
              <a:rPr lang="en-US" dirty="0"/>
              <a:t>Addition of heating elements in 35T cryostat to increase boil-off between runs, also useful for boil-off of pooling liquid during the spray cooling phase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162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0139" y="6515100"/>
            <a:ext cx="1346200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7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Prototype Cryostat at Fermilab to show the suitability of the membrane technology for </a:t>
            </a:r>
            <a:r>
              <a:rPr lang="en-US" sz="2000" dirty="0" err="1"/>
              <a:t>LAr</a:t>
            </a:r>
            <a:r>
              <a:rPr lang="en-US" sz="2000" dirty="0"/>
              <a:t> detectors</a:t>
            </a:r>
          </a:p>
          <a:p>
            <a:r>
              <a:rPr lang="en-US" sz="2000" dirty="0"/>
              <a:t>Constructed in 2012 in a decommissioned proton beam line, adjacent to the existing Liquid Argon Purity Demonstrator (LAPD)</a:t>
            </a:r>
          </a:p>
          <a:p>
            <a:r>
              <a:rPr lang="en-US" sz="2000" dirty="0"/>
              <a:t>Reuse the existing purification and instrumentation infrastructure of LAPD </a:t>
            </a:r>
          </a:p>
          <a:p>
            <a:r>
              <a:rPr lang="en-US" sz="2000" dirty="0"/>
              <a:t>Run 1 of 35T was a successful demonstration of techniques of piston purge, cooldown and purification in the membrane cryostat of rectangular shape and warm top plate without TPC (detector)</a:t>
            </a:r>
          </a:p>
          <a:p>
            <a:r>
              <a:rPr lang="en-US" sz="2000" dirty="0"/>
              <a:t>Run 2 was initiated in 2015 to test operations of the newly installed TPC </a:t>
            </a:r>
          </a:p>
          <a:p>
            <a:r>
              <a:rPr lang="en-US" sz="2000" dirty="0"/>
              <a:t>Filtration stopped on March 19, 2016 after warm pump failed resulting in intake of atmospheric air and contaminating 35T </a:t>
            </a:r>
            <a:r>
              <a:rPr lang="en-US" sz="2000" dirty="0" err="1"/>
              <a:t>LAr</a:t>
            </a:r>
            <a:r>
              <a:rPr lang="en-US" sz="2000" dirty="0"/>
              <a:t> inventory</a:t>
            </a:r>
          </a:p>
          <a:p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11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System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as installed in PC4 facility </a:t>
            </a:r>
          </a:p>
        </p:txBody>
      </p:sp>
      <p:pic>
        <p:nvPicPr>
          <p:cNvPr id="7" name="Picture 6" descr="35T&amp;LAPDDrawin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1943100"/>
            <a:ext cx="8470902" cy="336311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/>
              <a:t>October 26, 2016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F. Schwartz | </a:t>
            </a:r>
            <a:r>
              <a:rPr lang="en-US" dirty="0" err="1"/>
              <a:t>Cryo</a:t>
            </a:r>
            <a:r>
              <a:rPr lang="en-US" dirty="0"/>
              <a:t> Workshop – 35T Operation &amp; Experience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059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System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Cryostats</a:t>
            </a:r>
          </a:p>
          <a:p>
            <a:r>
              <a:rPr lang="en-US" dirty="0"/>
              <a:t>Liquid Argon Pumps</a:t>
            </a:r>
          </a:p>
          <a:p>
            <a:r>
              <a:rPr lang="en-US" dirty="0"/>
              <a:t>Condensers</a:t>
            </a:r>
          </a:p>
          <a:p>
            <a:r>
              <a:rPr lang="en-US" dirty="0"/>
              <a:t>Filtration</a:t>
            </a:r>
          </a:p>
          <a:p>
            <a:r>
              <a:rPr lang="en-US" dirty="0"/>
              <a:t>Purity 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6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Cryostats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0139" y="6515100"/>
            <a:ext cx="1346200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8" y="1209238"/>
            <a:ext cx="4074251" cy="4655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15" y="950094"/>
            <a:ext cx="3513228" cy="5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Argon Pumps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ACD submersible AC32 pumps</a:t>
            </a:r>
          </a:p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18" y="1523511"/>
            <a:ext cx="6613253" cy="44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604657" cy="4987867"/>
          </a:xfrm>
        </p:spPr>
        <p:txBody>
          <a:bodyPr/>
          <a:lstStyle/>
          <a:p>
            <a:r>
              <a:rPr lang="en-US" dirty="0"/>
              <a:t>Coiled tubing circulating liquid nitrogen</a:t>
            </a:r>
          </a:p>
          <a:p>
            <a:r>
              <a:rPr lang="en-US" dirty="0"/>
              <a:t>Seamless tubing with connections outside vessel to decrease possibility of leak into  cryostat argon</a:t>
            </a:r>
          </a:p>
          <a:p>
            <a:r>
              <a:rPr lang="en-US" dirty="0"/>
              <a:t>Control valves regulate the flow to each coil depending upon heat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551" y="1043046"/>
            <a:ext cx="3215633" cy="47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Water filter</a:t>
            </a:r>
          </a:p>
          <a:p>
            <a:pPr lvl="1"/>
            <a:r>
              <a:rPr lang="en-US" sz="1800" dirty="0"/>
              <a:t>~80 liters 4A porous sphere molecular sieve</a:t>
            </a:r>
          </a:p>
          <a:p>
            <a:pPr lvl="1"/>
            <a:r>
              <a:rPr lang="en-US" sz="1800" dirty="0"/>
              <a:t>Regenerated using heated argon gas, followed by evacuation</a:t>
            </a:r>
          </a:p>
          <a:p>
            <a:pPr lvl="1"/>
            <a:r>
              <a:rPr lang="en-US" sz="1800" dirty="0"/>
              <a:t>Upstream of oxygen filter because oxygen filter also removes water</a:t>
            </a:r>
          </a:p>
          <a:p>
            <a:r>
              <a:rPr lang="en-US" sz="2000" dirty="0"/>
              <a:t>Oxygen filter</a:t>
            </a:r>
          </a:p>
          <a:p>
            <a:pPr lvl="1"/>
            <a:r>
              <a:rPr lang="en-US" sz="1800" dirty="0"/>
              <a:t>~80 liters of copper catalyst</a:t>
            </a:r>
          </a:p>
          <a:p>
            <a:pPr lvl="1"/>
            <a:r>
              <a:rPr lang="en-US" sz="1800" dirty="0"/>
              <a:t>A thin layer of copper on a high surface area alumina substrate</a:t>
            </a:r>
          </a:p>
          <a:p>
            <a:pPr lvl="1"/>
            <a:r>
              <a:rPr lang="en-US" sz="1800" dirty="0"/>
              <a:t>Regenerated using a heated mixture of hydrogen/argon gas which removes oxygen from the copper to form water, followed by evacuation</a:t>
            </a:r>
          </a:p>
          <a:p>
            <a:pPr lvl="1"/>
            <a:r>
              <a:rPr lang="en-US" sz="1800" dirty="0"/>
              <a:t>Capacity at </a:t>
            </a:r>
            <a:r>
              <a:rPr lang="en-US" sz="1800" dirty="0" err="1"/>
              <a:t>LAr</a:t>
            </a:r>
            <a:r>
              <a:rPr lang="en-US" sz="1800" dirty="0"/>
              <a:t> temperature is approximately 0.5g O</a:t>
            </a:r>
            <a:r>
              <a:rPr lang="en-US" sz="1800" i="0" baseline="-25000" dirty="0">
                <a:latin typeface="+mj-lt"/>
              </a:rPr>
              <a:t>2</a:t>
            </a:r>
            <a:r>
              <a:rPr lang="en-US" sz="1800" dirty="0"/>
              <a:t> per kg of filter material </a:t>
            </a:r>
          </a:p>
          <a:p>
            <a:r>
              <a:rPr lang="en-US" sz="2000" dirty="0"/>
              <a:t>Particulates</a:t>
            </a:r>
          </a:p>
          <a:p>
            <a:pPr lvl="1"/>
            <a:r>
              <a:rPr lang="en-US" sz="1800" dirty="0"/>
              <a:t>Sintered metal filters, large surface areas</a:t>
            </a:r>
          </a:p>
          <a:p>
            <a:pPr lvl="1"/>
            <a:r>
              <a:rPr lang="en-US" sz="1800" dirty="0"/>
              <a:t>Used to protect other equipment from debris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0313" y="6515100"/>
            <a:ext cx="1216025" cy="241300"/>
          </a:xfrm>
        </p:spPr>
        <p:txBody>
          <a:bodyPr/>
          <a:lstStyle/>
          <a:p>
            <a:r>
              <a:rPr lang="en-US" altLang="en-US" dirty="0"/>
              <a:t>October 26,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Schwartz | Cryo Workshop – 35T Operation &amp;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32926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12810</TotalTime>
  <Words>1514</Words>
  <Application>Microsoft Office PowerPoint</Application>
  <PresentationFormat>On-screen Show (4:3)</PresentationFormat>
  <Paragraphs>279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35 Ton Run 2 Operation and Experiences</vt:lpstr>
      <vt:lpstr>Outline </vt:lpstr>
      <vt:lpstr>Background Information</vt:lpstr>
      <vt:lpstr>Cryogenic System Overview</vt:lpstr>
      <vt:lpstr>Key System Components</vt:lpstr>
      <vt:lpstr>Cryostats</vt:lpstr>
      <vt:lpstr>Liquid Argon Pumps</vt:lpstr>
      <vt:lpstr>Condenser Design</vt:lpstr>
      <vt:lpstr>Filtration</vt:lpstr>
      <vt:lpstr>Water &amp; Oxygen Filter Design</vt:lpstr>
      <vt:lpstr>Purity Monitoring</vt:lpstr>
      <vt:lpstr>Outline </vt:lpstr>
      <vt:lpstr>35T Piston Purge &amp; Recirculation</vt:lpstr>
      <vt:lpstr>35T Piston Purge &amp; Recirculation</vt:lpstr>
      <vt:lpstr>Cooldown Sprayers</vt:lpstr>
      <vt:lpstr>Cooldown and Fill of 35T</vt:lpstr>
      <vt:lpstr>Results of Run 2</vt:lpstr>
      <vt:lpstr>Outline </vt:lpstr>
      <vt:lpstr>Liquid Pump Seizure</vt:lpstr>
      <vt:lpstr>Power Outage</vt:lpstr>
      <vt:lpstr>Power Outage</vt:lpstr>
      <vt:lpstr>CFD Analysis (Erik Voirin)</vt:lpstr>
      <vt:lpstr>Loss of LN2 Cooling</vt:lpstr>
      <vt:lpstr>Vapor Pump Failure</vt:lpstr>
      <vt:lpstr>Vapor Pump Failure</vt:lpstr>
      <vt:lpstr>Recommendations to Reduce Major Contamination</vt:lpstr>
      <vt:lpstr>Outline </vt:lpstr>
      <vt:lpstr>Future Plans of 35T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Erik A. Voirin x5168 15426N</dc:creator>
  <cp:lastModifiedBy>Frederick Schwartz</cp:lastModifiedBy>
  <cp:revision>145</cp:revision>
  <cp:lastPrinted>2014-01-20T19:40:21Z</cp:lastPrinted>
  <dcterms:created xsi:type="dcterms:W3CDTF">2016-04-26T20:05:50Z</dcterms:created>
  <dcterms:modified xsi:type="dcterms:W3CDTF">2016-10-25T21:13:34Z</dcterms:modified>
</cp:coreProperties>
</file>