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0"/>
  </p:notesMasterIdLst>
  <p:handoutMasterIdLst>
    <p:handoutMasterId r:id="rId31"/>
  </p:handoutMasterIdLst>
  <p:sldIdLst>
    <p:sldId id="761" r:id="rId2"/>
    <p:sldId id="763" r:id="rId3"/>
    <p:sldId id="774" r:id="rId4"/>
    <p:sldId id="775" r:id="rId5"/>
    <p:sldId id="791" r:id="rId6"/>
    <p:sldId id="792" r:id="rId7"/>
    <p:sldId id="793" r:id="rId8"/>
    <p:sldId id="794" r:id="rId9"/>
    <p:sldId id="795" r:id="rId10"/>
    <p:sldId id="796" r:id="rId11"/>
    <p:sldId id="797" r:id="rId12"/>
    <p:sldId id="798" r:id="rId13"/>
    <p:sldId id="776" r:id="rId14"/>
    <p:sldId id="777" r:id="rId15"/>
    <p:sldId id="778" r:id="rId16"/>
    <p:sldId id="779" r:id="rId17"/>
    <p:sldId id="780" r:id="rId18"/>
    <p:sldId id="781" r:id="rId19"/>
    <p:sldId id="782" r:id="rId20"/>
    <p:sldId id="784" r:id="rId21"/>
    <p:sldId id="785" r:id="rId22"/>
    <p:sldId id="786" r:id="rId23"/>
    <p:sldId id="790" r:id="rId24"/>
    <p:sldId id="787" r:id="rId25"/>
    <p:sldId id="788" r:id="rId26"/>
    <p:sldId id="789" r:id="rId27"/>
    <p:sldId id="799" r:id="rId28"/>
    <p:sldId id="800" r:id="rId29"/>
  </p:sldIdLst>
  <p:sldSz cx="9144000" cy="6858000" type="screen4x3"/>
  <p:notesSz cx="9906000" cy="6858000"/>
  <p:defaultTextStyle>
    <a:defPPr>
      <a:defRPr lang="en-US"/>
    </a:defPPr>
    <a:lvl1pPr algn="l" rtl="0" eaLnBrk="0" fontAlgn="base" hangingPunct="0">
      <a:spcBef>
        <a:spcPct val="0"/>
      </a:spcBef>
      <a:spcAft>
        <a:spcPct val="0"/>
      </a:spcAft>
      <a:defRPr sz="1600" b="1" kern="1200" baseline="-25000">
        <a:solidFill>
          <a:schemeClr val="tx1"/>
        </a:solidFill>
        <a:latin typeface="Helvetica" charset="0"/>
        <a:ea typeface="ＭＳ Ｐゴシック" charset="0"/>
        <a:cs typeface="ＭＳ Ｐゴシック" charset="0"/>
      </a:defRPr>
    </a:lvl1pPr>
    <a:lvl2pPr marL="457200" algn="l" rtl="0" eaLnBrk="0" fontAlgn="base" hangingPunct="0">
      <a:spcBef>
        <a:spcPct val="0"/>
      </a:spcBef>
      <a:spcAft>
        <a:spcPct val="0"/>
      </a:spcAft>
      <a:defRPr sz="1600" b="1" kern="1200" baseline="-25000">
        <a:solidFill>
          <a:schemeClr val="tx1"/>
        </a:solidFill>
        <a:latin typeface="Helvetica" charset="0"/>
        <a:ea typeface="ＭＳ Ｐゴシック" charset="0"/>
        <a:cs typeface="ＭＳ Ｐゴシック" charset="0"/>
      </a:defRPr>
    </a:lvl2pPr>
    <a:lvl3pPr marL="914400" algn="l" rtl="0" eaLnBrk="0" fontAlgn="base" hangingPunct="0">
      <a:spcBef>
        <a:spcPct val="0"/>
      </a:spcBef>
      <a:spcAft>
        <a:spcPct val="0"/>
      </a:spcAft>
      <a:defRPr sz="1600" b="1" kern="1200" baseline="-25000">
        <a:solidFill>
          <a:schemeClr val="tx1"/>
        </a:solidFill>
        <a:latin typeface="Helvetica" charset="0"/>
        <a:ea typeface="ＭＳ Ｐゴシック" charset="0"/>
        <a:cs typeface="ＭＳ Ｐゴシック" charset="0"/>
      </a:defRPr>
    </a:lvl3pPr>
    <a:lvl4pPr marL="1371600" algn="l" rtl="0" eaLnBrk="0" fontAlgn="base" hangingPunct="0">
      <a:spcBef>
        <a:spcPct val="0"/>
      </a:spcBef>
      <a:spcAft>
        <a:spcPct val="0"/>
      </a:spcAft>
      <a:defRPr sz="1600" b="1" kern="1200" baseline="-25000">
        <a:solidFill>
          <a:schemeClr val="tx1"/>
        </a:solidFill>
        <a:latin typeface="Helvetica" charset="0"/>
        <a:ea typeface="ＭＳ Ｐゴシック" charset="0"/>
        <a:cs typeface="ＭＳ Ｐゴシック" charset="0"/>
      </a:defRPr>
    </a:lvl4pPr>
    <a:lvl5pPr marL="1828800" algn="l" rtl="0" eaLnBrk="0" fontAlgn="base" hangingPunct="0">
      <a:spcBef>
        <a:spcPct val="0"/>
      </a:spcBef>
      <a:spcAft>
        <a:spcPct val="0"/>
      </a:spcAft>
      <a:defRPr sz="1600" b="1" kern="1200" baseline="-25000">
        <a:solidFill>
          <a:schemeClr val="tx1"/>
        </a:solidFill>
        <a:latin typeface="Helvetica" charset="0"/>
        <a:ea typeface="ＭＳ Ｐゴシック" charset="0"/>
        <a:cs typeface="ＭＳ Ｐゴシック" charset="0"/>
      </a:defRPr>
    </a:lvl5pPr>
    <a:lvl6pPr marL="2286000" algn="l" defTabSz="457200" rtl="0" eaLnBrk="1" latinLnBrk="0" hangingPunct="1">
      <a:defRPr sz="1600" b="1" kern="1200" baseline="-25000">
        <a:solidFill>
          <a:schemeClr val="tx1"/>
        </a:solidFill>
        <a:latin typeface="Helvetica" charset="0"/>
        <a:ea typeface="ＭＳ Ｐゴシック" charset="0"/>
        <a:cs typeface="ＭＳ Ｐゴシック" charset="0"/>
      </a:defRPr>
    </a:lvl6pPr>
    <a:lvl7pPr marL="2743200" algn="l" defTabSz="457200" rtl="0" eaLnBrk="1" latinLnBrk="0" hangingPunct="1">
      <a:defRPr sz="1600" b="1" kern="1200" baseline="-25000">
        <a:solidFill>
          <a:schemeClr val="tx1"/>
        </a:solidFill>
        <a:latin typeface="Helvetica" charset="0"/>
        <a:ea typeface="ＭＳ Ｐゴシック" charset="0"/>
        <a:cs typeface="ＭＳ Ｐゴシック" charset="0"/>
      </a:defRPr>
    </a:lvl7pPr>
    <a:lvl8pPr marL="3200400" algn="l" defTabSz="457200" rtl="0" eaLnBrk="1" latinLnBrk="0" hangingPunct="1">
      <a:defRPr sz="1600" b="1" kern="1200" baseline="-25000">
        <a:solidFill>
          <a:schemeClr val="tx1"/>
        </a:solidFill>
        <a:latin typeface="Helvetica" charset="0"/>
        <a:ea typeface="ＭＳ Ｐゴシック" charset="0"/>
        <a:cs typeface="ＭＳ Ｐゴシック" charset="0"/>
      </a:defRPr>
    </a:lvl8pPr>
    <a:lvl9pPr marL="3657600" algn="l" defTabSz="457200" rtl="0" eaLnBrk="1" latinLnBrk="0" hangingPunct="1">
      <a:defRPr sz="1600" b="1" kern="1200" baseline="-25000">
        <a:solidFill>
          <a:schemeClr val="tx1"/>
        </a:solidFill>
        <a:latin typeface="Helvetic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D4E6"/>
    <a:srgbClr val="B029CB"/>
    <a:srgbClr val="98183B"/>
    <a:srgbClr val="C30224"/>
    <a:srgbClr val="0000FF"/>
    <a:srgbClr val="16165C"/>
    <a:srgbClr val="16175E"/>
    <a:srgbClr val="171760"/>
    <a:srgbClr val="FA012E"/>
    <a:srgbClr val="FEE70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31" autoAdjust="0"/>
    <p:restoredTop sz="94660"/>
  </p:normalViewPr>
  <p:slideViewPr>
    <p:cSldViewPr snapToGrid="0">
      <p:cViewPr>
        <p:scale>
          <a:sx n="100" d="100"/>
          <a:sy n="100" d="100"/>
        </p:scale>
        <p:origin x="-488" y="-80"/>
      </p:cViewPr>
      <p:guideLst>
        <p:guide orient="horz" pos="2160"/>
        <p:guide pos="2880"/>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64" d="100"/>
          <a:sy n="164" d="100"/>
        </p:scale>
        <p:origin x="-1504" y="-104"/>
      </p:cViewPr>
      <p:guideLst>
        <p:guide orient="horz" pos="2160"/>
        <p:guide pos="312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file:///C:\FELLOW%20Projects\Neutrino%20detector%20thermal%20shield\6%20-%20Measurements\Analysis\MEASUREMENTS\Results_26August_measure_eh003ON_v4.xlsx"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57767668382598"/>
          <c:y val="0.0732518479677697"/>
          <c:w val="0.929242833821281"/>
          <c:h val="0.834054384577831"/>
        </c:manualLayout>
      </c:layout>
      <c:scatterChart>
        <c:scatterStyle val="lineMarker"/>
        <c:varyColors val="0"/>
        <c:ser>
          <c:idx val="3"/>
          <c:order val="0"/>
          <c:tx>
            <c:v>Theoric Tprofile</c:v>
          </c:tx>
          <c:spPr>
            <a:ln w="25400" cap="rnd">
              <a:noFill/>
              <a:round/>
            </a:ln>
            <a:effectLst/>
          </c:spPr>
          <c:marker>
            <c:symbol val="circle"/>
            <c:size val="6"/>
            <c:spPr>
              <a:solidFill>
                <a:srgbClr val="C00000"/>
              </a:solidFill>
              <a:ln w="9525">
                <a:solidFill>
                  <a:schemeClr val="tx1"/>
                </a:solidFill>
              </a:ln>
              <a:effectLst/>
            </c:spPr>
          </c:marker>
          <c:xVal>
            <c:numRef>
              <c:f>Parameters_calculation!$C$37:$C$126</c:f>
              <c:numCache>
                <c:formatCode>0.000</c:formatCode>
                <c:ptCount val="90"/>
                <c:pt idx="0">
                  <c:v>0.206767678</c:v>
                </c:pt>
                <c:pt idx="1">
                  <c:v>0.202121213</c:v>
                </c:pt>
                <c:pt idx="2">
                  <c:v>0.197474748</c:v>
                </c:pt>
                <c:pt idx="3">
                  <c:v>0.192828283</c:v>
                </c:pt>
                <c:pt idx="4">
                  <c:v>0.188181818</c:v>
                </c:pt>
                <c:pt idx="5">
                  <c:v>0.183535352</c:v>
                </c:pt>
                <c:pt idx="6">
                  <c:v>0.178888887</c:v>
                </c:pt>
                <c:pt idx="7">
                  <c:v>0.174242422</c:v>
                </c:pt>
                <c:pt idx="8">
                  <c:v>0.169595957</c:v>
                </c:pt>
                <c:pt idx="9">
                  <c:v>0.164949492</c:v>
                </c:pt>
                <c:pt idx="10">
                  <c:v>0.160303026</c:v>
                </c:pt>
                <c:pt idx="11">
                  <c:v>0.155656561</c:v>
                </c:pt>
                <c:pt idx="12">
                  <c:v>0.151010096</c:v>
                </c:pt>
                <c:pt idx="13">
                  <c:v>0.146363631</c:v>
                </c:pt>
                <c:pt idx="14">
                  <c:v>0.141717166</c:v>
                </c:pt>
                <c:pt idx="15">
                  <c:v>0.137070701</c:v>
                </c:pt>
                <c:pt idx="16">
                  <c:v>0.132424235</c:v>
                </c:pt>
                <c:pt idx="17">
                  <c:v>0.12777777</c:v>
                </c:pt>
                <c:pt idx="18">
                  <c:v>0.123131305</c:v>
                </c:pt>
                <c:pt idx="19">
                  <c:v>0.11848484</c:v>
                </c:pt>
                <c:pt idx="20">
                  <c:v>0.113838375</c:v>
                </c:pt>
                <c:pt idx="21">
                  <c:v>0.109191909</c:v>
                </c:pt>
                <c:pt idx="22">
                  <c:v>0.104545444</c:v>
                </c:pt>
                <c:pt idx="23">
                  <c:v>0.0998989791</c:v>
                </c:pt>
                <c:pt idx="24">
                  <c:v>0.0952525139</c:v>
                </c:pt>
                <c:pt idx="25">
                  <c:v>0.0906060487</c:v>
                </c:pt>
                <c:pt idx="26">
                  <c:v>0.0859595835</c:v>
                </c:pt>
                <c:pt idx="27">
                  <c:v>0.0813131183</c:v>
                </c:pt>
                <c:pt idx="28">
                  <c:v>0.0766666532</c:v>
                </c:pt>
                <c:pt idx="29">
                  <c:v>0.072020188</c:v>
                </c:pt>
                <c:pt idx="30">
                  <c:v>0.0673737228</c:v>
                </c:pt>
                <c:pt idx="31">
                  <c:v>0.0627272576</c:v>
                </c:pt>
                <c:pt idx="32">
                  <c:v>0.0580807924</c:v>
                </c:pt>
                <c:pt idx="33">
                  <c:v>0.0534343272</c:v>
                </c:pt>
                <c:pt idx="34">
                  <c:v>0.0487878621</c:v>
                </c:pt>
                <c:pt idx="35">
                  <c:v>0.0441413969</c:v>
                </c:pt>
                <c:pt idx="36">
                  <c:v>0.0394949317</c:v>
                </c:pt>
                <c:pt idx="37">
                  <c:v>0.0348484665</c:v>
                </c:pt>
                <c:pt idx="38">
                  <c:v>0.0302020013</c:v>
                </c:pt>
                <c:pt idx="39">
                  <c:v>0.0255555362</c:v>
                </c:pt>
                <c:pt idx="40">
                  <c:v>0.020909071</c:v>
                </c:pt>
                <c:pt idx="41">
                  <c:v>0.0162626058</c:v>
                </c:pt>
                <c:pt idx="42">
                  <c:v>0.0116161406</c:v>
                </c:pt>
                <c:pt idx="43">
                  <c:v>0.00696967589</c:v>
                </c:pt>
                <c:pt idx="44">
                  <c:v>0.00232321117</c:v>
                </c:pt>
                <c:pt idx="45">
                  <c:v>-0.00232325355</c:v>
                </c:pt>
                <c:pt idx="46">
                  <c:v>-0.00696971826</c:v>
                </c:pt>
                <c:pt idx="47">
                  <c:v>-0.0116161834</c:v>
                </c:pt>
                <c:pt idx="48">
                  <c:v>-0.0162626486</c:v>
                </c:pt>
                <c:pt idx="49">
                  <c:v>-0.0209091138</c:v>
                </c:pt>
                <c:pt idx="50">
                  <c:v>-0.025555579</c:v>
                </c:pt>
                <c:pt idx="51">
                  <c:v>-0.0302020442</c:v>
                </c:pt>
                <c:pt idx="52">
                  <c:v>-0.0348485075</c:v>
                </c:pt>
                <c:pt idx="53">
                  <c:v>-0.0394949727</c:v>
                </c:pt>
                <c:pt idx="54">
                  <c:v>-0.0441414379</c:v>
                </c:pt>
                <c:pt idx="55">
                  <c:v>-0.048787903</c:v>
                </c:pt>
                <c:pt idx="56">
                  <c:v>-0.0534343682</c:v>
                </c:pt>
                <c:pt idx="57">
                  <c:v>-0.0580808334</c:v>
                </c:pt>
                <c:pt idx="58">
                  <c:v>-0.0627272949</c:v>
                </c:pt>
                <c:pt idx="59">
                  <c:v>-0.06737376</c:v>
                </c:pt>
                <c:pt idx="60">
                  <c:v>-0.0720202252</c:v>
                </c:pt>
                <c:pt idx="61">
                  <c:v>-0.0766666904</c:v>
                </c:pt>
                <c:pt idx="62">
                  <c:v>-0.0813131556</c:v>
                </c:pt>
                <c:pt idx="63">
                  <c:v>-0.0859596208</c:v>
                </c:pt>
                <c:pt idx="64">
                  <c:v>-0.090606086</c:v>
                </c:pt>
                <c:pt idx="65">
                  <c:v>-0.0952525511</c:v>
                </c:pt>
                <c:pt idx="66">
                  <c:v>-0.0998990163</c:v>
                </c:pt>
                <c:pt idx="67">
                  <c:v>-0.104545482</c:v>
                </c:pt>
                <c:pt idx="68">
                  <c:v>-0.109191947</c:v>
                </c:pt>
                <c:pt idx="69">
                  <c:v>-0.113838412</c:v>
                </c:pt>
                <c:pt idx="70">
                  <c:v>-0.118484877</c:v>
                </c:pt>
                <c:pt idx="71">
                  <c:v>-0.123131342</c:v>
                </c:pt>
                <c:pt idx="72">
                  <c:v>-0.1277778</c:v>
                </c:pt>
                <c:pt idx="73">
                  <c:v>-0.132424265</c:v>
                </c:pt>
                <c:pt idx="74">
                  <c:v>-0.13707073</c:v>
                </c:pt>
                <c:pt idx="75">
                  <c:v>-0.141717196</c:v>
                </c:pt>
                <c:pt idx="76">
                  <c:v>-0.146363661</c:v>
                </c:pt>
                <c:pt idx="77">
                  <c:v>-0.151010126</c:v>
                </c:pt>
                <c:pt idx="78">
                  <c:v>-0.155656591</c:v>
                </c:pt>
                <c:pt idx="79">
                  <c:v>-0.160303056</c:v>
                </c:pt>
                <c:pt idx="80">
                  <c:v>-0.164949521</c:v>
                </c:pt>
                <c:pt idx="81">
                  <c:v>-0.169595987</c:v>
                </c:pt>
                <c:pt idx="82">
                  <c:v>-0.174242452</c:v>
                </c:pt>
                <c:pt idx="83">
                  <c:v>-0.178888917</c:v>
                </c:pt>
                <c:pt idx="84">
                  <c:v>-0.183535382</c:v>
                </c:pt>
                <c:pt idx="85">
                  <c:v>-0.188181847</c:v>
                </c:pt>
                <c:pt idx="86">
                  <c:v>-0.192828313</c:v>
                </c:pt>
                <c:pt idx="87">
                  <c:v>-0.197474778</c:v>
                </c:pt>
                <c:pt idx="88">
                  <c:v>-0.202121243</c:v>
                </c:pt>
                <c:pt idx="89">
                  <c:v>-0.206767708</c:v>
                </c:pt>
              </c:numCache>
            </c:numRef>
          </c:xVal>
          <c:yVal>
            <c:numRef>
              <c:f>Parameters_calculation!$D$37:$D$126</c:f>
              <c:numCache>
                <c:formatCode>0.000</c:formatCode>
                <c:ptCount val="90"/>
                <c:pt idx="0">
                  <c:v>87.5912094</c:v>
                </c:pt>
                <c:pt idx="1">
                  <c:v>87.590889</c:v>
                </c:pt>
                <c:pt idx="2">
                  <c:v>87.5901566</c:v>
                </c:pt>
                <c:pt idx="3">
                  <c:v>87.5890732</c:v>
                </c:pt>
                <c:pt idx="4">
                  <c:v>87.5876846</c:v>
                </c:pt>
                <c:pt idx="5">
                  <c:v>87.5859604</c:v>
                </c:pt>
                <c:pt idx="6">
                  <c:v>87.58382419999998</c:v>
                </c:pt>
                <c:pt idx="7">
                  <c:v>87.58139799999998</c:v>
                </c:pt>
                <c:pt idx="8">
                  <c:v>87.57865139999993</c:v>
                </c:pt>
                <c:pt idx="9">
                  <c:v>87.57547759999986</c:v>
                </c:pt>
                <c:pt idx="10">
                  <c:v>87.5719833</c:v>
                </c:pt>
                <c:pt idx="11">
                  <c:v>87.5682144</c:v>
                </c:pt>
                <c:pt idx="12">
                  <c:v>87.56404879999998</c:v>
                </c:pt>
                <c:pt idx="13">
                  <c:v>87.5595016</c:v>
                </c:pt>
                <c:pt idx="14">
                  <c:v>87.5546951</c:v>
                </c:pt>
                <c:pt idx="15">
                  <c:v>87.5495224</c:v>
                </c:pt>
                <c:pt idx="16">
                  <c:v>87.5439224</c:v>
                </c:pt>
                <c:pt idx="17">
                  <c:v>87.53804779999993</c:v>
                </c:pt>
                <c:pt idx="18">
                  <c:v>87.5318527</c:v>
                </c:pt>
                <c:pt idx="19">
                  <c:v>87.5252609</c:v>
                </c:pt>
                <c:pt idx="20">
                  <c:v>87.5183028999999</c:v>
                </c:pt>
                <c:pt idx="21">
                  <c:v>87.5110703</c:v>
                </c:pt>
                <c:pt idx="22">
                  <c:v>87.5034713999999</c:v>
                </c:pt>
                <c:pt idx="23">
                  <c:v>87.495491</c:v>
                </c:pt>
                <c:pt idx="24">
                  <c:v>87.4872208</c:v>
                </c:pt>
                <c:pt idx="25">
                  <c:v>87.4786148</c:v>
                </c:pt>
                <c:pt idx="26">
                  <c:v>87.4695663</c:v>
                </c:pt>
                <c:pt idx="27">
                  <c:v>87.4602127</c:v>
                </c:pt>
                <c:pt idx="28">
                  <c:v>87.4506149</c:v>
                </c:pt>
                <c:pt idx="29">
                  <c:v>87.4405594</c:v>
                </c:pt>
                <c:pt idx="30">
                  <c:v>87.43015289999998</c:v>
                </c:pt>
                <c:pt idx="31">
                  <c:v>87.4194565</c:v>
                </c:pt>
                <c:pt idx="32">
                  <c:v>87.40843959999998</c:v>
                </c:pt>
                <c:pt idx="33">
                  <c:v>87.396965</c:v>
                </c:pt>
                <c:pt idx="34">
                  <c:v>87.38524629999998</c:v>
                </c:pt>
                <c:pt idx="35">
                  <c:v>87.3732375999999</c:v>
                </c:pt>
                <c:pt idx="36">
                  <c:v>87.3607559</c:v>
                </c:pt>
                <c:pt idx="37">
                  <c:v>87.3479538</c:v>
                </c:pt>
                <c:pt idx="38">
                  <c:v>87.33487699999998</c:v>
                </c:pt>
                <c:pt idx="39">
                  <c:v>87.3214035</c:v>
                </c:pt>
                <c:pt idx="40">
                  <c:v>87.3075943</c:v>
                </c:pt>
                <c:pt idx="41">
                  <c:v>87.2934341</c:v>
                </c:pt>
                <c:pt idx="42">
                  <c:v>87.27896879999993</c:v>
                </c:pt>
                <c:pt idx="43">
                  <c:v>87.26543429999998</c:v>
                </c:pt>
                <c:pt idx="44">
                  <c:v>87.25858309999998</c:v>
                </c:pt>
                <c:pt idx="45">
                  <c:v>87.25859829999995</c:v>
                </c:pt>
                <c:pt idx="46">
                  <c:v>87.2652664</c:v>
                </c:pt>
                <c:pt idx="47">
                  <c:v>87.27907559999993</c:v>
                </c:pt>
                <c:pt idx="48">
                  <c:v>87.2935867</c:v>
                </c:pt>
                <c:pt idx="49">
                  <c:v>87.30774689999993</c:v>
                </c:pt>
                <c:pt idx="50">
                  <c:v>87.3215103</c:v>
                </c:pt>
                <c:pt idx="51">
                  <c:v>87.3349533</c:v>
                </c:pt>
                <c:pt idx="52">
                  <c:v>87.3481369</c:v>
                </c:pt>
                <c:pt idx="53">
                  <c:v>87.3608932</c:v>
                </c:pt>
                <c:pt idx="54">
                  <c:v>87.37326809999998</c:v>
                </c:pt>
                <c:pt idx="55">
                  <c:v>87.38539889999986</c:v>
                </c:pt>
                <c:pt idx="56">
                  <c:v>87.3971786</c:v>
                </c:pt>
                <c:pt idx="57">
                  <c:v>87.4085159</c:v>
                </c:pt>
                <c:pt idx="58">
                  <c:v>87.4196091</c:v>
                </c:pt>
                <c:pt idx="59">
                  <c:v>87.43038179999998</c:v>
                </c:pt>
                <c:pt idx="60">
                  <c:v>87.4406509</c:v>
                </c:pt>
                <c:pt idx="61">
                  <c:v>87.45069119999998</c:v>
                </c:pt>
                <c:pt idx="62">
                  <c:v>87.46044159999998</c:v>
                </c:pt>
                <c:pt idx="63">
                  <c:v>87.4696732</c:v>
                </c:pt>
                <c:pt idx="64">
                  <c:v>87.4786606</c:v>
                </c:pt>
                <c:pt idx="65">
                  <c:v>87.48737339999998</c:v>
                </c:pt>
                <c:pt idx="66">
                  <c:v>87.4956436</c:v>
                </c:pt>
                <c:pt idx="67">
                  <c:v>87.50357819999989</c:v>
                </c:pt>
                <c:pt idx="68">
                  <c:v>87.5112228</c:v>
                </c:pt>
                <c:pt idx="69">
                  <c:v>87.51848599999998</c:v>
                </c:pt>
                <c:pt idx="70">
                  <c:v>87.52536769999998</c:v>
                </c:pt>
                <c:pt idx="71">
                  <c:v>87.5319443</c:v>
                </c:pt>
                <c:pt idx="72">
                  <c:v>87.5382156</c:v>
                </c:pt>
                <c:pt idx="73">
                  <c:v>87.5440598</c:v>
                </c:pt>
                <c:pt idx="74">
                  <c:v>87.549614</c:v>
                </c:pt>
                <c:pt idx="75">
                  <c:v>87.55486299999998</c:v>
                </c:pt>
                <c:pt idx="76">
                  <c:v>87.5596695</c:v>
                </c:pt>
                <c:pt idx="77">
                  <c:v>87.5641556</c:v>
                </c:pt>
                <c:pt idx="78">
                  <c:v>87.56839749999995</c:v>
                </c:pt>
                <c:pt idx="79">
                  <c:v>87.57215119999987</c:v>
                </c:pt>
                <c:pt idx="80">
                  <c:v>87.5755997</c:v>
                </c:pt>
                <c:pt idx="81">
                  <c:v>87.57877349999991</c:v>
                </c:pt>
                <c:pt idx="82">
                  <c:v>87.5815353</c:v>
                </c:pt>
                <c:pt idx="83">
                  <c:v>87.5839462</c:v>
                </c:pt>
                <c:pt idx="84">
                  <c:v>87.5860672</c:v>
                </c:pt>
                <c:pt idx="85">
                  <c:v>87.5878371999999</c:v>
                </c:pt>
                <c:pt idx="86">
                  <c:v>87.5891953</c:v>
                </c:pt>
                <c:pt idx="87">
                  <c:v>87.5902634</c:v>
                </c:pt>
                <c:pt idx="88">
                  <c:v>87.5910263</c:v>
                </c:pt>
                <c:pt idx="89">
                  <c:v>87.59133149999998</c:v>
                </c:pt>
              </c:numCache>
            </c:numRef>
          </c:yVal>
          <c:smooth val="0"/>
        </c:ser>
        <c:ser>
          <c:idx val="5"/>
          <c:order val="1"/>
          <c:tx>
            <c:v>Measured Tprofile</c:v>
          </c:tx>
          <c:spPr>
            <a:ln w="25400" cap="rnd">
              <a:noFill/>
              <a:round/>
            </a:ln>
            <a:effectLst/>
          </c:spPr>
          <c:marker>
            <c:symbol val="circle"/>
            <c:size val="7"/>
            <c:spPr>
              <a:solidFill>
                <a:srgbClr val="00B0F0"/>
              </a:solidFill>
              <a:ln w="15875">
                <a:solidFill>
                  <a:schemeClr val="tx1"/>
                </a:solidFill>
              </a:ln>
              <a:effectLst/>
            </c:spPr>
          </c:marker>
          <c:dLbls>
            <c:dLbl>
              <c:idx val="0"/>
              <c:layout/>
              <c:tx>
                <c:rich>
                  <a:bodyPr/>
                  <a:lstStyle/>
                  <a:p>
                    <a:r>
                      <a:rPr lang="en-US"/>
                      <a:t>H</a:t>
                    </a:r>
                  </a:p>
                </c:rich>
              </c:tx>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F</a:t>
                    </a:r>
                  </a:p>
                </c:rich>
              </c:tx>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D</a:t>
                    </a:r>
                  </a:p>
                </c:rich>
              </c:tx>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B</a:t>
                    </a:r>
                  </a:p>
                </c:rich>
              </c:tx>
              <c:showLegendKey val="0"/>
              <c:showVal val="1"/>
              <c:showCatName val="0"/>
              <c:showSerName val="0"/>
              <c:showPercent val="0"/>
              <c:showBubbleSize val="0"/>
              <c:extLst>
                <c:ext xmlns:c15="http://schemas.microsoft.com/office/drawing/2012/chart" uri="{CE6537A1-D6FC-4f65-9D91-7224C49458BB}"/>
              </c:extLst>
            </c:dLbl>
            <c:dLbl>
              <c:idx val="4"/>
              <c:layout/>
              <c:tx>
                <c:rich>
                  <a:bodyPr/>
                  <a:lstStyle/>
                  <a:p>
                    <a:r>
                      <a:rPr lang="en-US"/>
                      <a:t>A</a:t>
                    </a:r>
                  </a:p>
                </c:rich>
              </c:tx>
              <c:showLegendKey val="0"/>
              <c:showVal val="1"/>
              <c:showCatName val="0"/>
              <c:showSerName val="0"/>
              <c:showPercent val="0"/>
              <c:showBubbleSize val="0"/>
              <c:extLst>
                <c:ext xmlns:c15="http://schemas.microsoft.com/office/drawing/2012/chart" uri="{CE6537A1-D6FC-4f65-9D91-7224C49458BB}"/>
              </c:extLst>
            </c:dLbl>
            <c:dLbl>
              <c:idx val="5"/>
              <c:layout/>
              <c:tx>
                <c:rich>
                  <a:bodyPr/>
                  <a:lstStyle/>
                  <a:p>
                    <a:r>
                      <a:rPr lang="en-US"/>
                      <a:t>C</a:t>
                    </a:r>
                  </a:p>
                </c:rich>
              </c:tx>
              <c:showLegendKey val="0"/>
              <c:showVal val="1"/>
              <c:showCatName val="0"/>
              <c:showSerName val="0"/>
              <c:showPercent val="0"/>
              <c:showBubbleSize val="0"/>
              <c:extLst>
                <c:ext xmlns:c15="http://schemas.microsoft.com/office/drawing/2012/chart" uri="{CE6537A1-D6FC-4f65-9D91-7224C49458BB}"/>
              </c:extLst>
            </c:dLbl>
            <c:dLbl>
              <c:idx val="6"/>
              <c:layout/>
              <c:tx>
                <c:rich>
                  <a:bodyPr/>
                  <a:lstStyle/>
                  <a:p>
                    <a:r>
                      <a:rPr lang="en-US"/>
                      <a:t>E</a:t>
                    </a:r>
                  </a:p>
                </c:rich>
              </c:tx>
              <c:showLegendKey val="0"/>
              <c:showVal val="1"/>
              <c:showCatName val="0"/>
              <c:showSerName val="0"/>
              <c:showPercent val="0"/>
              <c:showBubbleSize val="0"/>
              <c:extLst>
                <c:ext xmlns:c15="http://schemas.microsoft.com/office/drawing/2012/chart" uri="{CE6537A1-D6FC-4f65-9D91-7224C49458BB}"/>
              </c:extLst>
            </c:dLbl>
            <c:dLbl>
              <c:idx val="7"/>
              <c:layout/>
              <c:tx>
                <c:rich>
                  <a:bodyPr/>
                  <a:lstStyle/>
                  <a:p>
                    <a:r>
                      <a:rPr lang="en-US"/>
                      <a:t>G</a:t>
                    </a:r>
                  </a:p>
                </c:rich>
              </c:tx>
              <c:showLegendKey val="0"/>
              <c:showVal val="1"/>
              <c:showCatName val="0"/>
              <c:showSerName val="0"/>
              <c:showPercent val="0"/>
              <c:showBubbleSize val="0"/>
              <c:extLst>
                <c:ext xmlns:c15="http://schemas.microsoft.com/office/drawing/2012/chart" uri="{CE6537A1-D6FC-4f65-9D91-7224C49458BB}"/>
              </c:extLst>
            </c:dLbl>
            <c:dLbl>
              <c:idx val="8"/>
              <c:layout/>
              <c:tx>
                <c:rich>
                  <a:bodyPr/>
                  <a:lstStyle/>
                  <a:p>
                    <a:r>
                      <a:rPr lang="en-US"/>
                      <a:t>I</a:t>
                    </a:r>
                  </a:p>
                </c:rich>
              </c:tx>
              <c:showLegendKey val="0"/>
              <c:showVal val="1"/>
              <c:showCatName val="0"/>
              <c:showSerName val="0"/>
              <c:showPercent val="0"/>
              <c:showBubbleSize val="0"/>
              <c:extLst>
                <c:ext xmlns:c15="http://schemas.microsoft.com/office/drawing/2012/chart" uri="{CE6537A1-D6FC-4f65-9D91-7224C49458BB}"/>
              </c:extLst>
            </c:dLbl>
            <c:dLbl>
              <c:idx val="9"/>
              <c:layout>
                <c:manualLayout>
                  <c:x val="-0.00409924475987948"/>
                  <c:y val="-0.0292629280670158"/>
                </c:manualLayout>
              </c:layout>
              <c:tx>
                <c:rich>
                  <a:bodyPr/>
                  <a:lstStyle/>
                  <a:p>
                    <a:r>
                      <a:rPr lang="en-US"/>
                      <a:t>J</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Parameters_calculation!$E$23:$E$32</c:f>
              <c:numCache>
                <c:formatCode>General</c:formatCode>
                <c:ptCount val="10"/>
                <c:pt idx="0">
                  <c:v>-0.197</c:v>
                </c:pt>
                <c:pt idx="1">
                  <c:v>-0.115</c:v>
                </c:pt>
                <c:pt idx="2">
                  <c:v>-0.07</c:v>
                </c:pt>
                <c:pt idx="3">
                  <c:v>-0.032</c:v>
                </c:pt>
                <c:pt idx="4">
                  <c:v>0.0</c:v>
                </c:pt>
                <c:pt idx="5">
                  <c:v>0.032</c:v>
                </c:pt>
                <c:pt idx="6">
                  <c:v>0.07</c:v>
                </c:pt>
                <c:pt idx="7">
                  <c:v>0.115</c:v>
                </c:pt>
                <c:pt idx="8">
                  <c:v>0.197</c:v>
                </c:pt>
                <c:pt idx="9">
                  <c:v>0.197</c:v>
                </c:pt>
              </c:numCache>
            </c:numRef>
          </c:xVal>
          <c:yVal>
            <c:numRef>
              <c:f>Parameters_calculation!$F$23:$F$32</c:f>
              <c:numCache>
                <c:formatCode>0.000</c:formatCode>
                <c:ptCount val="10"/>
                <c:pt idx="0">
                  <c:v>87.60242766472068</c:v>
                </c:pt>
                <c:pt idx="1">
                  <c:v>87.52530823046975</c:v>
                </c:pt>
                <c:pt idx="2">
                  <c:v>87.44410254448148</c:v>
                </c:pt>
                <c:pt idx="3">
                  <c:v>87.34898744022777</c:v>
                </c:pt>
                <c:pt idx="4">
                  <c:v>87.25677012927434</c:v>
                </c:pt>
                <c:pt idx="5">
                  <c:v>87.34699813038627</c:v>
                </c:pt>
                <c:pt idx="6">
                  <c:v>87.4214345697803</c:v>
                </c:pt>
                <c:pt idx="7">
                  <c:v>87.48183525854875</c:v>
                </c:pt>
                <c:pt idx="8">
                  <c:v>87.53858922365855</c:v>
                </c:pt>
                <c:pt idx="9">
                  <c:v>87.58801046705595</c:v>
                </c:pt>
              </c:numCache>
            </c:numRef>
          </c:yVal>
          <c:smooth val="0"/>
        </c:ser>
        <c:dLbls>
          <c:showLegendKey val="0"/>
          <c:showVal val="0"/>
          <c:showCatName val="0"/>
          <c:showSerName val="0"/>
          <c:showPercent val="0"/>
          <c:showBubbleSize val="0"/>
        </c:dLbls>
        <c:axId val="-2118491512"/>
        <c:axId val="-2118484792"/>
      </c:scatterChart>
      <c:valAx>
        <c:axId val="-21184915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solidFill>
                      <a:schemeClr val="tx1"/>
                    </a:solidFill>
                  </a:rPr>
                  <a:t>X (m)</a:t>
                </a:r>
              </a:p>
            </c:rich>
          </c:tx>
          <c:layout/>
          <c:overlay val="0"/>
          <c:spPr>
            <a:noFill/>
            <a:ln>
              <a:noFill/>
            </a:ln>
            <a:effectLst/>
          </c:spPr>
        </c:title>
        <c:numFmt formatCode="0.000" sourceLinked="1"/>
        <c:majorTickMark val="cross"/>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crossAx val="-2118484792"/>
        <c:crosses val="autoZero"/>
        <c:crossBetween val="midCat"/>
      </c:valAx>
      <c:valAx>
        <c:axId val="-2118484792"/>
        <c:scaling>
          <c:orientation val="minMax"/>
          <c:max val="88.0"/>
          <c:min val="87.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solidFill>
                      <a:schemeClr val="tx1"/>
                    </a:solidFill>
                  </a:rPr>
                  <a:t>Temperature (K)</a:t>
                </a:r>
              </a:p>
            </c:rich>
          </c:tx>
          <c:layout/>
          <c:overlay val="0"/>
          <c:spPr>
            <a:noFill/>
            <a:ln>
              <a:noFill/>
            </a:ln>
            <a:effectLst/>
          </c:spPr>
        </c:title>
        <c:numFmt formatCode="0.000" sourceLinked="0"/>
        <c:majorTickMark val="cross"/>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crossAx val="-2118491512"/>
        <c:crosses val="autoZero"/>
        <c:crossBetween val="midCat"/>
      </c:valAx>
      <c:spPr>
        <a:noFill/>
        <a:ln>
          <a:noFill/>
        </a:ln>
        <a:effectLst/>
      </c:spPr>
    </c:plotArea>
    <c:legend>
      <c:legendPos val="r"/>
      <c:layout>
        <c:manualLayout>
          <c:xMode val="edge"/>
          <c:yMode val="edge"/>
          <c:x val="0.0349039580620239"/>
          <c:y val="0.0735838339187438"/>
          <c:w val="0.22203302712161"/>
          <c:h val="0.127486346351374"/>
        </c:manualLayout>
      </c:layout>
      <c:overlay val="0"/>
      <c:spPr>
        <a:solidFill>
          <a:schemeClr val="bg1"/>
        </a:solidFill>
        <a:ln>
          <a:solidFill>
            <a:schemeClr val="tx1"/>
          </a:solid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drawing1.xml><?xml version="1.0" encoding="utf-8"?>
<c:userShapes xmlns:c="http://schemas.openxmlformats.org/drawingml/2006/chart">
  <cdr:relSizeAnchor xmlns:cdr="http://schemas.openxmlformats.org/drawingml/2006/chartDrawing">
    <cdr:from>
      <cdr:x>0.11314</cdr:x>
      <cdr:y>0.47549</cdr:y>
    </cdr:from>
    <cdr:to>
      <cdr:x>0.2625</cdr:x>
      <cdr:y>0.62544</cdr:y>
    </cdr:to>
    <cdr:sp macro="" textlink="">
      <cdr:nvSpPr>
        <cdr:cNvPr id="3" name="TextBox 1"/>
        <cdr:cNvSpPr txBox="1"/>
      </cdr:nvSpPr>
      <cdr:spPr>
        <a:xfrm xmlns:a="http://schemas.openxmlformats.org/drawingml/2006/main">
          <a:off x="1034552" y="2779393"/>
          <a:ext cx="1365748" cy="876506"/>
        </a:xfrm>
        <a:prstGeom xmlns:a="http://schemas.openxmlformats.org/drawingml/2006/main" prst="rect">
          <a:avLst/>
        </a:prstGeom>
        <a:ln xmlns:a="http://schemas.openxmlformats.org/drawingml/2006/main">
          <a:solidFill>
            <a:srgbClr val="FF0000"/>
          </a:solidFill>
        </a:ln>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600" baseline="0" dirty="0">
              <a:solidFill>
                <a:srgbClr val="C00000"/>
              </a:solidFill>
            </a:rPr>
            <a:t>2.828 bar</a:t>
          </a:r>
        </a:p>
        <a:p xmlns:a="http://schemas.openxmlformats.org/drawingml/2006/main">
          <a:pPr algn="ctr"/>
          <a:r>
            <a:rPr lang="en-GB" sz="1600" baseline="0" dirty="0">
              <a:solidFill>
                <a:srgbClr val="C00000"/>
              </a:solidFill>
            </a:rPr>
            <a:t>87.257 K</a:t>
          </a:r>
        </a:p>
        <a:p xmlns:a="http://schemas.openxmlformats.org/drawingml/2006/main">
          <a:pPr algn="ctr"/>
          <a:r>
            <a:rPr lang="en-GB" sz="1600" baseline="0" dirty="0">
              <a:solidFill>
                <a:srgbClr val="C00000"/>
              </a:solidFill>
            </a:rPr>
            <a:t>17.2 W/m2</a:t>
          </a:r>
          <a:endParaRPr lang="en-GB" sz="1600" dirty="0">
            <a:solidFill>
              <a:srgbClr val="C00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7410" name="Rectangle 2"/>
          <p:cNvSpPr>
            <a:spLocks noGrp="1" noChangeArrowheads="1"/>
          </p:cNvSpPr>
          <p:nvPr>
            <p:ph type="hdr" sz="quarter"/>
          </p:nvPr>
        </p:nvSpPr>
        <p:spPr bwMode="auto">
          <a:xfrm>
            <a:off x="0" y="0"/>
            <a:ext cx="4292600" cy="369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Helvetica" pitchFamily="1" charset="0"/>
                <a:ea typeface="ＭＳ Ｐゴシック" pitchFamily="1" charset="-128"/>
                <a:cs typeface="+mn-cs"/>
              </a:defRPr>
            </a:lvl1pPr>
          </a:lstStyle>
          <a:p>
            <a:pPr>
              <a:defRPr/>
            </a:pPr>
            <a:endParaRPr lang="en-GB"/>
          </a:p>
        </p:txBody>
      </p:sp>
      <p:sp>
        <p:nvSpPr>
          <p:cNvPr id="657411" name="Rectangle 3"/>
          <p:cNvSpPr>
            <a:spLocks noGrp="1" noChangeArrowheads="1"/>
          </p:cNvSpPr>
          <p:nvPr>
            <p:ph type="dt" sz="quarter" idx="1"/>
          </p:nvPr>
        </p:nvSpPr>
        <p:spPr bwMode="auto">
          <a:xfrm>
            <a:off x="5613400" y="0"/>
            <a:ext cx="4292600" cy="369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Helvetica" pitchFamily="1" charset="0"/>
                <a:ea typeface="ＭＳ Ｐゴシック" pitchFamily="1" charset="-128"/>
                <a:cs typeface="+mn-cs"/>
              </a:defRPr>
            </a:lvl1pPr>
          </a:lstStyle>
          <a:p>
            <a:pPr>
              <a:defRPr/>
            </a:pPr>
            <a:endParaRPr lang="en-GB"/>
          </a:p>
        </p:txBody>
      </p:sp>
      <p:sp>
        <p:nvSpPr>
          <p:cNvPr id="657412" name="Rectangle 4"/>
          <p:cNvSpPr>
            <a:spLocks noGrp="1" noChangeArrowheads="1"/>
          </p:cNvSpPr>
          <p:nvPr>
            <p:ph type="ftr" sz="quarter" idx="2"/>
          </p:nvPr>
        </p:nvSpPr>
        <p:spPr bwMode="auto">
          <a:xfrm>
            <a:off x="0" y="6488113"/>
            <a:ext cx="4292600" cy="369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Helvetica" pitchFamily="1" charset="0"/>
                <a:ea typeface="ＭＳ Ｐゴシック" pitchFamily="1" charset="-128"/>
                <a:cs typeface="+mn-cs"/>
              </a:defRPr>
            </a:lvl1pPr>
          </a:lstStyle>
          <a:p>
            <a:pPr>
              <a:defRPr/>
            </a:pPr>
            <a:endParaRPr lang="en-GB"/>
          </a:p>
        </p:txBody>
      </p:sp>
      <p:sp>
        <p:nvSpPr>
          <p:cNvPr id="657413" name="Rectangle 5"/>
          <p:cNvSpPr>
            <a:spLocks noGrp="1" noChangeArrowheads="1"/>
          </p:cNvSpPr>
          <p:nvPr>
            <p:ph type="sldNum" sz="quarter" idx="3"/>
          </p:nvPr>
        </p:nvSpPr>
        <p:spPr bwMode="auto">
          <a:xfrm>
            <a:off x="5613400" y="6488113"/>
            <a:ext cx="4292600" cy="369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65BAD4B1-EF14-1148-BAD2-B5873C9FE47E}" type="slidenum">
              <a:rPr lang="en-GB"/>
              <a:pPr>
                <a:defRPr/>
              </a:pPr>
              <a:t>‹#›</a:t>
            </a:fld>
            <a:endParaRPr lang="en-GB"/>
          </a:p>
        </p:txBody>
      </p:sp>
    </p:spTree>
    <p:extLst>
      <p:ext uri="{BB962C8B-B14F-4D97-AF65-F5344CB8AC3E}">
        <p14:creationId xmlns:p14="http://schemas.microsoft.com/office/powerpoint/2010/main" val="13613870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292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baseline="0">
                <a:latin typeface="Times" pitchFamily="1" charset="0"/>
                <a:ea typeface="ＭＳ Ｐゴシック" pitchFamily="1" charset="-128"/>
                <a:cs typeface="+mn-cs"/>
              </a:defRPr>
            </a:lvl1pPr>
          </a:lstStyle>
          <a:p>
            <a:pPr>
              <a:defRPr/>
            </a:pPr>
            <a:endParaRPr lang="en-GB"/>
          </a:p>
        </p:txBody>
      </p:sp>
      <p:sp>
        <p:nvSpPr>
          <p:cNvPr id="4099" name="Rectangle 3"/>
          <p:cNvSpPr>
            <a:spLocks noGrp="1" noChangeArrowheads="1"/>
          </p:cNvSpPr>
          <p:nvPr>
            <p:ph type="dt" idx="1"/>
          </p:nvPr>
        </p:nvSpPr>
        <p:spPr bwMode="auto">
          <a:xfrm>
            <a:off x="5613400" y="0"/>
            <a:ext cx="4292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baseline="0">
                <a:latin typeface="Times" pitchFamily="1" charset="0"/>
                <a:ea typeface="ＭＳ Ｐゴシック" pitchFamily="1" charset="-128"/>
                <a:cs typeface="+mn-cs"/>
              </a:defRPr>
            </a:lvl1pPr>
          </a:lstStyle>
          <a:p>
            <a:pPr>
              <a:defRPr/>
            </a:pPr>
            <a:endParaRPr lang="en-GB"/>
          </a:p>
        </p:txBody>
      </p:sp>
      <p:sp>
        <p:nvSpPr>
          <p:cNvPr id="15364" name="Rectangle 4"/>
          <p:cNvSpPr>
            <a:spLocks noGrp="1" noRot="1" noChangeAspect="1" noChangeArrowheads="1" noTextEdit="1"/>
          </p:cNvSpPr>
          <p:nvPr>
            <p:ph type="sldImg" idx="2"/>
          </p:nvPr>
        </p:nvSpPr>
        <p:spPr bwMode="auto">
          <a:xfrm>
            <a:off x="3238500" y="51435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01" name="Rectangle 5"/>
          <p:cNvSpPr>
            <a:spLocks noGrp="1" noChangeArrowheads="1"/>
          </p:cNvSpPr>
          <p:nvPr>
            <p:ph type="body" sz="quarter" idx="3"/>
          </p:nvPr>
        </p:nvSpPr>
        <p:spPr bwMode="auto">
          <a:xfrm>
            <a:off x="1320800" y="3257550"/>
            <a:ext cx="72644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2" name="Rectangle 6"/>
          <p:cNvSpPr>
            <a:spLocks noGrp="1" noChangeArrowheads="1"/>
          </p:cNvSpPr>
          <p:nvPr>
            <p:ph type="ftr" sz="quarter" idx="4"/>
          </p:nvPr>
        </p:nvSpPr>
        <p:spPr bwMode="auto">
          <a:xfrm>
            <a:off x="0" y="6515100"/>
            <a:ext cx="4292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baseline="0">
                <a:latin typeface="Times" pitchFamily="1" charset="0"/>
                <a:ea typeface="ＭＳ Ｐゴシック" pitchFamily="1" charset="-128"/>
                <a:cs typeface="+mn-cs"/>
              </a:defRPr>
            </a:lvl1pPr>
          </a:lstStyle>
          <a:p>
            <a:pPr>
              <a:defRPr/>
            </a:pPr>
            <a:endParaRPr lang="en-GB"/>
          </a:p>
        </p:txBody>
      </p:sp>
      <p:sp>
        <p:nvSpPr>
          <p:cNvPr id="4103" name="Rectangle 7"/>
          <p:cNvSpPr>
            <a:spLocks noGrp="1" noChangeArrowheads="1"/>
          </p:cNvSpPr>
          <p:nvPr>
            <p:ph type="sldNum" sz="quarter" idx="5"/>
          </p:nvPr>
        </p:nvSpPr>
        <p:spPr bwMode="auto">
          <a:xfrm>
            <a:off x="5613400" y="6515100"/>
            <a:ext cx="4292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baseline="0">
                <a:latin typeface="Times" charset="0"/>
              </a:defRPr>
            </a:lvl1pPr>
          </a:lstStyle>
          <a:p>
            <a:pPr>
              <a:defRPr/>
            </a:pPr>
            <a:fld id="{FADD1D61-F3BF-5241-A944-08F0A00F934C}" type="slidenum">
              <a:rPr lang="en-GB"/>
              <a:pPr>
                <a:defRPr/>
              </a:pPr>
              <a:t>‹#›</a:t>
            </a:fld>
            <a:endParaRPr lang="en-GB"/>
          </a:p>
        </p:txBody>
      </p:sp>
    </p:spTree>
    <p:extLst>
      <p:ext uri="{BB962C8B-B14F-4D97-AF65-F5344CB8AC3E}">
        <p14:creationId xmlns:p14="http://schemas.microsoft.com/office/powerpoint/2010/main" val="219677334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solidFill>
            <a:srgbClr val="FFFFFF"/>
          </a:solidFill>
          <a:ln/>
        </p:spPr>
      </p:sp>
      <p:sp>
        <p:nvSpPr>
          <p:cNvPr id="1843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GB">
              <a:latin typeface="Times" charset="0"/>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GB">
              <a:latin typeface="Times" charset="0"/>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solidFill>
            <a:srgbClr val="FFFFFF"/>
          </a:solidFill>
          <a:ln/>
        </p:spPr>
      </p:sp>
      <p:sp>
        <p:nvSpPr>
          <p:cNvPr id="2253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GB">
              <a:latin typeface="Times" charset="0"/>
              <a:ea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GB">
              <a:latin typeface="Times" charset="0"/>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ln/>
        </p:spPr>
      </p:sp>
      <p:sp>
        <p:nvSpPr>
          <p:cNvPr id="532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Times" charset="0"/>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531" name="Rectangle 3"/>
          <p:cNvSpPr>
            <a:spLocks noGrp="1" noChangeArrowheads="1"/>
          </p:cNvSpPr>
          <p:nvPr>
            <p:ph type="subTitle" idx="1"/>
          </p:nvPr>
        </p:nvSpPr>
        <p:spPr>
          <a:xfrm>
            <a:off x="1143000" y="1524000"/>
            <a:ext cx="6705600" cy="1524000"/>
          </a:xfrm>
        </p:spPr>
        <p:txBody>
          <a:bodyPr/>
          <a:lstStyle>
            <a:lvl1pPr marL="0" indent="0" algn="ctr">
              <a:lnSpc>
                <a:spcPct val="128000"/>
              </a:lnSpc>
              <a:buFont typeface="Zapf Dingbats" pitchFamily="-108" charset="2"/>
              <a:buNone/>
              <a:defRPr sz="2400">
                <a:solidFill>
                  <a:schemeClr val="accent2"/>
                </a:solidFill>
              </a:defRPr>
            </a:lvl1pPr>
          </a:lstStyle>
          <a:p>
            <a:r>
              <a:rPr lang="en-GB"/>
              <a:t>Click to edit Master subtitle style</a:t>
            </a:r>
          </a:p>
        </p:txBody>
      </p:sp>
      <p:sp>
        <p:nvSpPr>
          <p:cNvPr id="3" name="Rectangle 4"/>
          <p:cNvSpPr>
            <a:spLocks noGrp="1" noChangeArrowheads="1"/>
          </p:cNvSpPr>
          <p:nvPr>
            <p:ph type="dt" sz="half" idx="10"/>
          </p:nvPr>
        </p:nvSpPr>
        <p:spPr bwMode="auto">
          <a:xfrm>
            <a:off x="703263"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baseline="0">
                <a:latin typeface="Times" charset="0"/>
              </a:defRPr>
            </a:lvl1pPr>
          </a:lstStyle>
          <a:p>
            <a:pPr>
              <a:defRPr/>
            </a:pPr>
            <a:endParaRPr lang="en-GB"/>
          </a:p>
        </p:txBody>
      </p:sp>
      <p:sp>
        <p:nvSpPr>
          <p:cNvPr id="4" name="Rectangle 5"/>
          <p:cNvSpPr>
            <a:spLocks noGrp="1" noChangeArrowheads="1"/>
          </p:cNvSpPr>
          <p:nvPr>
            <p:ph type="ftr" sz="quarter" idx="11"/>
          </p:nvPr>
        </p:nvSpPr>
        <p:spPr>
          <a:xfrm>
            <a:off x="3305175" y="6324600"/>
            <a:ext cx="2895600" cy="457200"/>
          </a:xfrm>
        </p:spPr>
        <p:txBody>
          <a:bodyPr/>
          <a:lstStyle>
            <a:lvl1pPr algn="ctr">
              <a:defRPr sz="1400" i="0">
                <a:solidFill>
                  <a:srgbClr val="98183B"/>
                </a:solidFill>
                <a:latin typeface="Times" charset="0"/>
              </a:defRPr>
            </a:lvl1pPr>
          </a:lstStyle>
          <a:p>
            <a:pPr>
              <a:defRPr/>
            </a:pPr>
            <a:r>
              <a:rPr lang="en-GB"/>
              <a:t>Workshop on Cryogenic Operations - FNAL - October 26, 2016</a:t>
            </a:r>
            <a:endParaRPr lang="en-GB">
              <a:solidFill>
                <a:schemeClr val="tx1"/>
              </a:solidFill>
            </a:endParaRPr>
          </a:p>
        </p:txBody>
      </p:sp>
      <p:sp>
        <p:nvSpPr>
          <p:cNvPr id="5" name="Rectangle 6"/>
          <p:cNvSpPr>
            <a:spLocks noGrp="1" noChangeArrowheads="1"/>
          </p:cNvSpPr>
          <p:nvPr>
            <p:ph type="sldNum" sz="quarter" idx="12"/>
          </p:nvPr>
        </p:nvSpPr>
        <p:spPr>
          <a:xfrm>
            <a:off x="6553200" y="6248400"/>
            <a:ext cx="1905000" cy="457200"/>
          </a:xfrm>
        </p:spPr>
        <p:txBody>
          <a:bodyPr/>
          <a:lstStyle>
            <a:lvl1pPr>
              <a:defRPr sz="1400" i="0">
                <a:solidFill>
                  <a:schemeClr val="tx1"/>
                </a:solidFill>
                <a:latin typeface="Times" charset="0"/>
              </a:defRPr>
            </a:lvl1pPr>
          </a:lstStyle>
          <a:p>
            <a:pPr>
              <a:defRPr/>
            </a:pPr>
            <a:fld id="{0EE848A6-A015-4240-8CCE-9BA52056C03D}" type="slidenum">
              <a:rPr lang="en-GB"/>
              <a:pPr>
                <a:defRPr/>
              </a:pPr>
              <a:t>‹#›</a:t>
            </a:fld>
            <a:endParaRPr lang="en-GB"/>
          </a:p>
        </p:txBody>
      </p:sp>
    </p:spTree>
    <p:extLst>
      <p:ext uri="{BB962C8B-B14F-4D97-AF65-F5344CB8AC3E}">
        <p14:creationId xmlns:p14="http://schemas.microsoft.com/office/powerpoint/2010/main" val="3874249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GB"/>
              <a:t>Workshop on Cryogenic Operations - FNAL - October 26, 2016</a:t>
            </a:r>
          </a:p>
        </p:txBody>
      </p:sp>
      <p:sp>
        <p:nvSpPr>
          <p:cNvPr id="5" name="Rectangle 6"/>
          <p:cNvSpPr>
            <a:spLocks noGrp="1" noChangeArrowheads="1"/>
          </p:cNvSpPr>
          <p:nvPr>
            <p:ph type="sldNum" sz="quarter" idx="11"/>
          </p:nvPr>
        </p:nvSpPr>
        <p:spPr>
          <a:ln/>
        </p:spPr>
        <p:txBody>
          <a:bodyPr/>
          <a:lstStyle>
            <a:lvl1pPr>
              <a:defRPr/>
            </a:lvl1pPr>
          </a:lstStyle>
          <a:p>
            <a:pPr>
              <a:defRPr/>
            </a:pPr>
            <a:r>
              <a:rPr lang="en-GB"/>
              <a:t>Slide: </a:t>
            </a:r>
            <a:fld id="{63328447-79F0-0A49-AD12-1E5871B0A3B7}" type="slidenum">
              <a:rPr lang="en-GB"/>
              <a:pPr>
                <a:defRPr/>
              </a:pPr>
              <a:t>‹#›</a:t>
            </a:fld>
            <a:endParaRPr lang="en-GB"/>
          </a:p>
        </p:txBody>
      </p:sp>
    </p:spTree>
    <p:extLst>
      <p:ext uri="{BB962C8B-B14F-4D97-AF65-F5344CB8AC3E}">
        <p14:creationId xmlns:p14="http://schemas.microsoft.com/office/powerpoint/2010/main" val="29269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17323"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GB"/>
              <a:t>Workshop on Cryogenic Operations - FNAL - October 26, 2016</a:t>
            </a:r>
          </a:p>
        </p:txBody>
      </p:sp>
      <p:sp>
        <p:nvSpPr>
          <p:cNvPr id="5" name="Rectangle 6"/>
          <p:cNvSpPr>
            <a:spLocks noGrp="1" noChangeArrowheads="1"/>
          </p:cNvSpPr>
          <p:nvPr>
            <p:ph type="sldNum" sz="quarter" idx="11"/>
          </p:nvPr>
        </p:nvSpPr>
        <p:spPr>
          <a:ln/>
        </p:spPr>
        <p:txBody>
          <a:bodyPr/>
          <a:lstStyle>
            <a:lvl1pPr>
              <a:defRPr/>
            </a:lvl1pPr>
          </a:lstStyle>
          <a:p>
            <a:pPr>
              <a:defRPr/>
            </a:pPr>
            <a:r>
              <a:rPr lang="en-GB"/>
              <a:t>Slide: </a:t>
            </a:r>
            <a:fld id="{0239065A-E54F-3348-9177-0DD9E151552F}" type="slidenum">
              <a:rPr lang="en-GB"/>
              <a:pPr>
                <a:defRPr/>
              </a:pPr>
              <a:t>‹#›</a:t>
            </a:fld>
            <a:endParaRPr lang="en-GB"/>
          </a:p>
        </p:txBody>
      </p:sp>
    </p:spTree>
    <p:extLst>
      <p:ext uri="{BB962C8B-B14F-4D97-AF65-F5344CB8AC3E}">
        <p14:creationId xmlns:p14="http://schemas.microsoft.com/office/powerpoint/2010/main" val="2159625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GB"/>
              <a:t>Workshop on Cryogenic Operations - FNAL - October 26, 2016</a:t>
            </a:r>
          </a:p>
        </p:txBody>
      </p:sp>
      <p:sp>
        <p:nvSpPr>
          <p:cNvPr id="5" name="Rectangle 6"/>
          <p:cNvSpPr>
            <a:spLocks noGrp="1" noChangeArrowheads="1"/>
          </p:cNvSpPr>
          <p:nvPr>
            <p:ph type="sldNum" sz="quarter" idx="11"/>
          </p:nvPr>
        </p:nvSpPr>
        <p:spPr>
          <a:ln/>
        </p:spPr>
        <p:txBody>
          <a:bodyPr/>
          <a:lstStyle>
            <a:lvl1pPr>
              <a:defRPr/>
            </a:lvl1pPr>
          </a:lstStyle>
          <a:p>
            <a:pPr>
              <a:defRPr/>
            </a:pPr>
            <a:r>
              <a:rPr lang="en-GB"/>
              <a:t>Slide: </a:t>
            </a:r>
            <a:fld id="{04280D5C-F7E1-B24A-A3A6-47D9C833E479}" type="slidenum">
              <a:rPr lang="en-GB"/>
              <a:pPr>
                <a:defRPr/>
              </a:pPr>
              <a:t>‹#›</a:t>
            </a:fld>
            <a:endParaRPr lang="en-GB"/>
          </a:p>
        </p:txBody>
      </p:sp>
    </p:spTree>
    <p:extLst>
      <p:ext uri="{BB962C8B-B14F-4D97-AF65-F5344CB8AC3E}">
        <p14:creationId xmlns:p14="http://schemas.microsoft.com/office/powerpoint/2010/main" val="1331941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buFont typeface="Wingdings" pitchFamily="2" charset="2"/>
              <a:buChar char="Ø"/>
              <a:defRPr>
                <a:sym typeface="Wingdings"/>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GB"/>
              <a:t>Workshop on Cryogenic Operations - FNAL - October 26, 2016</a:t>
            </a:r>
          </a:p>
        </p:txBody>
      </p:sp>
      <p:sp>
        <p:nvSpPr>
          <p:cNvPr id="5" name="Rectangle 6"/>
          <p:cNvSpPr>
            <a:spLocks noGrp="1" noChangeArrowheads="1"/>
          </p:cNvSpPr>
          <p:nvPr>
            <p:ph type="sldNum" sz="quarter" idx="11"/>
          </p:nvPr>
        </p:nvSpPr>
        <p:spPr>
          <a:ln/>
        </p:spPr>
        <p:txBody>
          <a:bodyPr/>
          <a:lstStyle>
            <a:lvl1pPr>
              <a:defRPr/>
            </a:lvl1pPr>
          </a:lstStyle>
          <a:p>
            <a:pPr>
              <a:defRPr/>
            </a:pPr>
            <a:r>
              <a:rPr lang="en-GB"/>
              <a:t>Slide: </a:t>
            </a:r>
            <a:fld id="{9F1A78BB-97C9-AC4D-9D63-DD1300C5B6D9}" type="slidenum">
              <a:rPr lang="en-GB"/>
              <a:pPr>
                <a:defRPr/>
              </a:pPr>
              <a:t>‹#›</a:t>
            </a:fld>
            <a:endParaRPr lang="en-GB"/>
          </a:p>
        </p:txBody>
      </p:sp>
    </p:spTree>
    <p:extLst>
      <p:ext uri="{BB962C8B-B14F-4D97-AF65-F5344CB8AC3E}">
        <p14:creationId xmlns:p14="http://schemas.microsoft.com/office/powerpoint/2010/main" val="3121321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a:t>Workshop on Cryogenic Operations - FNAL - October 26, 2016</a:t>
            </a:r>
          </a:p>
        </p:txBody>
      </p:sp>
      <p:sp>
        <p:nvSpPr>
          <p:cNvPr id="5" name="Rectangle 6"/>
          <p:cNvSpPr>
            <a:spLocks noGrp="1" noChangeArrowheads="1"/>
          </p:cNvSpPr>
          <p:nvPr>
            <p:ph type="sldNum" sz="quarter" idx="11"/>
          </p:nvPr>
        </p:nvSpPr>
        <p:spPr>
          <a:ln/>
        </p:spPr>
        <p:txBody>
          <a:bodyPr/>
          <a:lstStyle>
            <a:lvl1pPr>
              <a:defRPr/>
            </a:lvl1pPr>
          </a:lstStyle>
          <a:p>
            <a:pPr>
              <a:defRPr/>
            </a:pPr>
            <a:r>
              <a:rPr lang="en-GB"/>
              <a:t>Slide: </a:t>
            </a:r>
            <a:fld id="{CB8D40B5-CED3-D840-B833-E38F38E905DE}" type="slidenum">
              <a:rPr lang="en-GB"/>
              <a:pPr>
                <a:defRPr/>
              </a:pPr>
              <a:t>‹#›</a:t>
            </a:fld>
            <a:endParaRPr lang="en-GB"/>
          </a:p>
        </p:txBody>
      </p:sp>
    </p:spTree>
    <p:extLst>
      <p:ext uri="{BB962C8B-B14F-4D97-AF65-F5344CB8AC3E}">
        <p14:creationId xmlns:p14="http://schemas.microsoft.com/office/powerpoint/2010/main" val="3865706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354" y="609600"/>
            <a:ext cx="4220308"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338" y="609600"/>
            <a:ext cx="4220308"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GB"/>
              <a:t>Workshop on Cryogenic Operations - FNAL - October 26, 2016</a:t>
            </a:r>
          </a:p>
        </p:txBody>
      </p:sp>
      <p:sp>
        <p:nvSpPr>
          <p:cNvPr id="6" name="Rectangle 6"/>
          <p:cNvSpPr>
            <a:spLocks noGrp="1" noChangeArrowheads="1"/>
          </p:cNvSpPr>
          <p:nvPr>
            <p:ph type="sldNum" sz="quarter" idx="11"/>
          </p:nvPr>
        </p:nvSpPr>
        <p:spPr>
          <a:ln/>
        </p:spPr>
        <p:txBody>
          <a:bodyPr/>
          <a:lstStyle>
            <a:lvl1pPr>
              <a:defRPr/>
            </a:lvl1pPr>
          </a:lstStyle>
          <a:p>
            <a:pPr>
              <a:defRPr/>
            </a:pPr>
            <a:r>
              <a:rPr lang="en-GB"/>
              <a:t>Slide: </a:t>
            </a:r>
            <a:fld id="{37C7E2C0-8599-4944-99F8-DD8B157DBD01}" type="slidenum">
              <a:rPr lang="en-GB"/>
              <a:pPr>
                <a:defRPr/>
              </a:pPr>
              <a:t>‹#›</a:t>
            </a:fld>
            <a:endParaRPr lang="en-GB"/>
          </a:p>
        </p:txBody>
      </p:sp>
    </p:spTree>
    <p:extLst>
      <p:ext uri="{BB962C8B-B14F-4D97-AF65-F5344CB8AC3E}">
        <p14:creationId xmlns:p14="http://schemas.microsoft.com/office/powerpoint/2010/main" val="1245290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GB"/>
              <a:t>Workshop on Cryogenic Operations - FNAL - October 26, 2016</a:t>
            </a:r>
          </a:p>
        </p:txBody>
      </p:sp>
      <p:sp>
        <p:nvSpPr>
          <p:cNvPr id="8" name="Rectangle 6"/>
          <p:cNvSpPr>
            <a:spLocks noGrp="1" noChangeArrowheads="1"/>
          </p:cNvSpPr>
          <p:nvPr>
            <p:ph type="sldNum" sz="quarter" idx="11"/>
          </p:nvPr>
        </p:nvSpPr>
        <p:spPr>
          <a:ln/>
        </p:spPr>
        <p:txBody>
          <a:bodyPr/>
          <a:lstStyle>
            <a:lvl1pPr>
              <a:defRPr/>
            </a:lvl1pPr>
          </a:lstStyle>
          <a:p>
            <a:pPr>
              <a:defRPr/>
            </a:pPr>
            <a:r>
              <a:rPr lang="en-GB"/>
              <a:t>Slide: </a:t>
            </a:r>
            <a:fld id="{C14EE782-0C5F-2D40-9B1E-BBD3C3F1BC94}" type="slidenum">
              <a:rPr lang="en-GB"/>
              <a:pPr>
                <a:defRPr/>
              </a:pPr>
              <a:t>‹#›</a:t>
            </a:fld>
            <a:endParaRPr lang="en-GB"/>
          </a:p>
        </p:txBody>
      </p:sp>
    </p:spTree>
    <p:extLst>
      <p:ext uri="{BB962C8B-B14F-4D97-AF65-F5344CB8AC3E}">
        <p14:creationId xmlns:p14="http://schemas.microsoft.com/office/powerpoint/2010/main" val="1838790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GB"/>
              <a:t>Workshop on Cryogenic Operations - FNAL - October 26, 2016</a:t>
            </a:r>
          </a:p>
        </p:txBody>
      </p:sp>
      <p:sp>
        <p:nvSpPr>
          <p:cNvPr id="4" name="Rectangle 6"/>
          <p:cNvSpPr>
            <a:spLocks noGrp="1" noChangeArrowheads="1"/>
          </p:cNvSpPr>
          <p:nvPr>
            <p:ph type="sldNum" sz="quarter" idx="11"/>
          </p:nvPr>
        </p:nvSpPr>
        <p:spPr>
          <a:ln/>
        </p:spPr>
        <p:txBody>
          <a:bodyPr/>
          <a:lstStyle>
            <a:lvl1pPr>
              <a:defRPr/>
            </a:lvl1pPr>
          </a:lstStyle>
          <a:p>
            <a:pPr>
              <a:defRPr/>
            </a:pPr>
            <a:r>
              <a:rPr lang="en-GB"/>
              <a:t>Slide: </a:t>
            </a:r>
            <a:fld id="{700BF894-61A0-9E47-A741-38E95864C806}" type="slidenum">
              <a:rPr lang="en-GB"/>
              <a:pPr>
                <a:defRPr/>
              </a:pPr>
              <a:t>‹#›</a:t>
            </a:fld>
            <a:endParaRPr lang="en-GB"/>
          </a:p>
        </p:txBody>
      </p:sp>
    </p:spTree>
    <p:extLst>
      <p:ext uri="{BB962C8B-B14F-4D97-AF65-F5344CB8AC3E}">
        <p14:creationId xmlns:p14="http://schemas.microsoft.com/office/powerpoint/2010/main" val="3404790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t>Workshop on Cryogenic Operations - FNAL - October 26, 2016</a:t>
            </a:r>
          </a:p>
        </p:txBody>
      </p:sp>
      <p:sp>
        <p:nvSpPr>
          <p:cNvPr id="3" name="Rectangle 6"/>
          <p:cNvSpPr>
            <a:spLocks noGrp="1" noChangeArrowheads="1"/>
          </p:cNvSpPr>
          <p:nvPr>
            <p:ph type="sldNum" sz="quarter" idx="11"/>
          </p:nvPr>
        </p:nvSpPr>
        <p:spPr>
          <a:ln/>
        </p:spPr>
        <p:txBody>
          <a:bodyPr/>
          <a:lstStyle>
            <a:lvl1pPr>
              <a:defRPr/>
            </a:lvl1pPr>
          </a:lstStyle>
          <a:p>
            <a:pPr>
              <a:defRPr/>
            </a:pPr>
            <a:r>
              <a:rPr lang="en-GB"/>
              <a:t>Slide: </a:t>
            </a:r>
            <a:fld id="{442449EF-FC08-8E4B-894D-EC420DBBFF2C}" type="slidenum">
              <a:rPr lang="en-GB"/>
              <a:pPr>
                <a:defRPr/>
              </a:pPr>
              <a:t>‹#›</a:t>
            </a:fld>
            <a:endParaRPr lang="en-GB"/>
          </a:p>
        </p:txBody>
      </p:sp>
    </p:spTree>
    <p:extLst>
      <p:ext uri="{BB962C8B-B14F-4D97-AF65-F5344CB8AC3E}">
        <p14:creationId xmlns:p14="http://schemas.microsoft.com/office/powerpoint/2010/main" val="2091495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35"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t>Workshop on Cryogenic Operations - FNAL - October 26, 2016</a:t>
            </a:r>
          </a:p>
        </p:txBody>
      </p:sp>
      <p:sp>
        <p:nvSpPr>
          <p:cNvPr id="6" name="Rectangle 6"/>
          <p:cNvSpPr>
            <a:spLocks noGrp="1" noChangeArrowheads="1"/>
          </p:cNvSpPr>
          <p:nvPr>
            <p:ph type="sldNum" sz="quarter" idx="11"/>
          </p:nvPr>
        </p:nvSpPr>
        <p:spPr>
          <a:ln/>
        </p:spPr>
        <p:txBody>
          <a:bodyPr/>
          <a:lstStyle>
            <a:lvl1pPr>
              <a:defRPr/>
            </a:lvl1pPr>
          </a:lstStyle>
          <a:p>
            <a:pPr>
              <a:defRPr/>
            </a:pPr>
            <a:r>
              <a:rPr lang="en-GB"/>
              <a:t>Slide: </a:t>
            </a:r>
            <a:fld id="{DB0F73F6-D494-EC4E-A540-B3C175046A60}" type="slidenum">
              <a:rPr lang="en-GB"/>
              <a:pPr>
                <a:defRPr/>
              </a:pPr>
              <a:t>‹#›</a:t>
            </a:fld>
            <a:endParaRPr lang="en-GB"/>
          </a:p>
        </p:txBody>
      </p:sp>
    </p:spTree>
    <p:extLst>
      <p:ext uri="{BB962C8B-B14F-4D97-AF65-F5344CB8AC3E}">
        <p14:creationId xmlns:p14="http://schemas.microsoft.com/office/powerpoint/2010/main" val="81559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t>Workshop on Cryogenic Operations - FNAL - October 26, 2016</a:t>
            </a:r>
          </a:p>
        </p:txBody>
      </p:sp>
      <p:sp>
        <p:nvSpPr>
          <p:cNvPr id="6" name="Rectangle 6"/>
          <p:cNvSpPr>
            <a:spLocks noGrp="1" noChangeArrowheads="1"/>
          </p:cNvSpPr>
          <p:nvPr>
            <p:ph type="sldNum" sz="quarter" idx="11"/>
          </p:nvPr>
        </p:nvSpPr>
        <p:spPr>
          <a:ln/>
        </p:spPr>
        <p:txBody>
          <a:bodyPr/>
          <a:lstStyle>
            <a:lvl1pPr>
              <a:defRPr/>
            </a:lvl1pPr>
          </a:lstStyle>
          <a:p>
            <a:pPr>
              <a:defRPr/>
            </a:pPr>
            <a:r>
              <a:rPr lang="en-GB"/>
              <a:t>Slide: </a:t>
            </a:r>
            <a:fld id="{93E28F08-DE3B-A447-8920-FBDBB90F76C0}" type="slidenum">
              <a:rPr lang="en-GB"/>
              <a:pPr>
                <a:defRPr/>
              </a:pPr>
              <a:t>‹#›</a:t>
            </a:fld>
            <a:endParaRPr lang="en-GB"/>
          </a:p>
        </p:txBody>
      </p:sp>
    </p:spTree>
    <p:extLst>
      <p:ext uri="{BB962C8B-B14F-4D97-AF65-F5344CB8AC3E}">
        <p14:creationId xmlns:p14="http://schemas.microsoft.com/office/powerpoint/2010/main" val="2944663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80988" y="609600"/>
            <a:ext cx="85820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42863" y="6524625"/>
            <a:ext cx="6545262"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i="1" baseline="0">
                <a:solidFill>
                  <a:schemeClr val="accent1"/>
                </a:solidFill>
                <a:ea typeface="ＭＳ Ｐゴシック" charset="0"/>
                <a:cs typeface="ＭＳ Ｐゴシック" charset="0"/>
              </a:defRPr>
            </a:lvl1pPr>
          </a:lstStyle>
          <a:p>
            <a:pPr>
              <a:defRPr/>
            </a:pPr>
            <a:r>
              <a:rPr lang="en-GB"/>
              <a:t>Workshop on Cryogenic Operations - FNAL - October 26, 2016</a:t>
            </a:r>
          </a:p>
        </p:txBody>
      </p:sp>
      <p:sp>
        <p:nvSpPr>
          <p:cNvPr id="1030" name="Rectangle 6"/>
          <p:cNvSpPr>
            <a:spLocks noGrp="1" noChangeArrowheads="1"/>
          </p:cNvSpPr>
          <p:nvPr>
            <p:ph type="sldNum" sz="quarter" idx="4"/>
          </p:nvPr>
        </p:nvSpPr>
        <p:spPr bwMode="auto">
          <a:xfrm>
            <a:off x="7204075" y="659765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1" baseline="0">
                <a:solidFill>
                  <a:schemeClr val="accent1"/>
                </a:solidFill>
              </a:defRPr>
            </a:lvl1pPr>
          </a:lstStyle>
          <a:p>
            <a:pPr>
              <a:defRPr/>
            </a:pPr>
            <a:r>
              <a:rPr lang="en-GB"/>
              <a:t>Slide: </a:t>
            </a:r>
            <a:fld id="{0AE18D12-230F-CE40-B362-2DC82C0394F8}" type="slidenum">
              <a:rPr lang="en-GB"/>
              <a:pPr>
                <a:defRPr/>
              </a:pPr>
              <a:t>‹#›</a:t>
            </a:fld>
            <a:endParaRPr lang="en-GB"/>
          </a:p>
        </p:txBody>
      </p:sp>
      <p:sp>
        <p:nvSpPr>
          <p:cNvPr id="2" name="AutoShape 8"/>
          <p:cNvSpPr>
            <a:spLocks noGrp="1" noChangeArrowheads="1"/>
          </p:cNvSpPr>
          <p:nvPr>
            <p:ph type="title"/>
          </p:nvPr>
        </p:nvSpPr>
        <p:spPr bwMode="auto">
          <a:xfrm>
            <a:off x="0" y="0"/>
            <a:ext cx="9144000" cy="533400"/>
          </a:xfrm>
          <a:prstGeom prst="bevel">
            <a:avLst>
              <a:gd name="adj" fmla="val 3787"/>
            </a:avLst>
          </a:prstGeom>
          <a:gradFill rotWithShape="0">
            <a:gsLst>
              <a:gs pos="0">
                <a:srgbClr val="002F47"/>
              </a:gs>
              <a:gs pos="100000">
                <a:srgbClr val="006699"/>
              </a:gs>
            </a:gsLst>
            <a:lin ang="0" scaled="1"/>
          </a:gradFill>
          <a:ln w="9525">
            <a:solidFill>
              <a:srgbClr val="006699"/>
            </a:solidFill>
            <a:miter lim="800000"/>
            <a:headEnd/>
            <a:tailEnd/>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Click to edit Master title style</a:t>
            </a:r>
          </a:p>
        </p:txBody>
      </p:sp>
    </p:spTree>
  </p:cSld>
  <p:clrMap bg1="lt1" tx1="dk1" bg2="lt2" tx2="dk2" accent1="accent1" accent2="accent2" accent3="accent3" accent4="accent4" accent5="accent5" accent6="accent6" hlink="hlink" folHlink="folHlink"/>
  <p:sldLayoutIdLst>
    <p:sldLayoutId id="2147484023"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Lst>
  <p:timing>
    <p:tnLst>
      <p:par>
        <p:cTn xmlns:p14="http://schemas.microsoft.com/office/powerpoint/2010/main" id="1" dur="indefinite" restart="never" nodeType="tmRoot"/>
      </p:par>
    </p:tnLst>
  </p:timing>
  <p:hf hdr="0" dt="0"/>
  <p:txStyles>
    <p:titleStyle>
      <a:lvl1pPr algn="ctr" rtl="0" eaLnBrk="0" fontAlgn="base" hangingPunct="0">
        <a:spcBef>
          <a:spcPct val="0"/>
        </a:spcBef>
        <a:spcAft>
          <a:spcPct val="0"/>
        </a:spcAft>
        <a:defRPr sz="2800">
          <a:solidFill>
            <a:schemeClr val="bg1"/>
          </a:solidFill>
          <a:latin typeface="+mj-lt"/>
          <a:ea typeface="ＭＳ Ｐゴシック" pitchFamily="1" charset="-128"/>
          <a:cs typeface="ＭＳ Ｐゴシック" charset="0"/>
        </a:defRPr>
      </a:lvl1pPr>
      <a:lvl2pPr algn="ctr" rtl="0" eaLnBrk="0" fontAlgn="base" hangingPunct="0">
        <a:spcBef>
          <a:spcPct val="0"/>
        </a:spcBef>
        <a:spcAft>
          <a:spcPct val="0"/>
        </a:spcAft>
        <a:defRPr sz="2800">
          <a:solidFill>
            <a:schemeClr val="bg1"/>
          </a:solidFill>
          <a:latin typeface="Helvetica" pitchFamily="-108" charset="0"/>
          <a:ea typeface="ＭＳ Ｐゴシック" pitchFamily="1" charset="-128"/>
          <a:cs typeface="ＭＳ Ｐゴシック" charset="0"/>
        </a:defRPr>
      </a:lvl2pPr>
      <a:lvl3pPr algn="ctr" rtl="0" eaLnBrk="0" fontAlgn="base" hangingPunct="0">
        <a:spcBef>
          <a:spcPct val="0"/>
        </a:spcBef>
        <a:spcAft>
          <a:spcPct val="0"/>
        </a:spcAft>
        <a:defRPr sz="2800">
          <a:solidFill>
            <a:schemeClr val="bg1"/>
          </a:solidFill>
          <a:latin typeface="Helvetica" pitchFamily="-108" charset="0"/>
          <a:ea typeface="ＭＳ Ｐゴシック" pitchFamily="1" charset="-128"/>
          <a:cs typeface="ＭＳ Ｐゴシック" charset="0"/>
        </a:defRPr>
      </a:lvl3pPr>
      <a:lvl4pPr algn="ctr" rtl="0" eaLnBrk="0" fontAlgn="base" hangingPunct="0">
        <a:spcBef>
          <a:spcPct val="0"/>
        </a:spcBef>
        <a:spcAft>
          <a:spcPct val="0"/>
        </a:spcAft>
        <a:defRPr sz="2800">
          <a:solidFill>
            <a:schemeClr val="bg1"/>
          </a:solidFill>
          <a:latin typeface="Helvetica" pitchFamily="-108" charset="0"/>
          <a:ea typeface="ＭＳ Ｐゴシック" pitchFamily="1" charset="-128"/>
          <a:cs typeface="ＭＳ Ｐゴシック" charset="0"/>
        </a:defRPr>
      </a:lvl4pPr>
      <a:lvl5pPr algn="ctr" rtl="0" eaLnBrk="0" fontAlgn="base" hangingPunct="0">
        <a:spcBef>
          <a:spcPct val="0"/>
        </a:spcBef>
        <a:spcAft>
          <a:spcPct val="0"/>
        </a:spcAft>
        <a:defRPr sz="2800">
          <a:solidFill>
            <a:schemeClr val="bg1"/>
          </a:solidFill>
          <a:latin typeface="Helvetica" pitchFamily="-108" charset="0"/>
          <a:ea typeface="ＭＳ Ｐゴシック" pitchFamily="1" charset="-128"/>
          <a:cs typeface="ＭＳ Ｐゴシック" charset="0"/>
        </a:defRPr>
      </a:lvl5pPr>
      <a:lvl6pPr marL="457200" algn="ctr" rtl="0" eaLnBrk="0" fontAlgn="base" hangingPunct="0">
        <a:spcBef>
          <a:spcPct val="0"/>
        </a:spcBef>
        <a:spcAft>
          <a:spcPct val="0"/>
        </a:spcAft>
        <a:defRPr sz="2800">
          <a:solidFill>
            <a:schemeClr val="bg1"/>
          </a:solidFill>
          <a:latin typeface="Helvetica" pitchFamily="-108" charset="0"/>
        </a:defRPr>
      </a:lvl6pPr>
      <a:lvl7pPr marL="914400" algn="ctr" rtl="0" eaLnBrk="0" fontAlgn="base" hangingPunct="0">
        <a:spcBef>
          <a:spcPct val="0"/>
        </a:spcBef>
        <a:spcAft>
          <a:spcPct val="0"/>
        </a:spcAft>
        <a:defRPr sz="2800">
          <a:solidFill>
            <a:schemeClr val="bg1"/>
          </a:solidFill>
          <a:latin typeface="Helvetica" pitchFamily="-108" charset="0"/>
        </a:defRPr>
      </a:lvl7pPr>
      <a:lvl8pPr marL="1371600" algn="ctr" rtl="0" eaLnBrk="0" fontAlgn="base" hangingPunct="0">
        <a:spcBef>
          <a:spcPct val="0"/>
        </a:spcBef>
        <a:spcAft>
          <a:spcPct val="0"/>
        </a:spcAft>
        <a:defRPr sz="2800">
          <a:solidFill>
            <a:schemeClr val="bg1"/>
          </a:solidFill>
          <a:latin typeface="Helvetica" pitchFamily="-108" charset="0"/>
        </a:defRPr>
      </a:lvl8pPr>
      <a:lvl9pPr marL="1828800" algn="ctr" rtl="0" eaLnBrk="0" fontAlgn="base" hangingPunct="0">
        <a:spcBef>
          <a:spcPct val="0"/>
        </a:spcBef>
        <a:spcAft>
          <a:spcPct val="0"/>
        </a:spcAft>
        <a:defRPr sz="2800">
          <a:solidFill>
            <a:schemeClr val="bg1"/>
          </a:solidFill>
          <a:latin typeface="Helvetica" pitchFamily="-108" charset="0"/>
        </a:defRPr>
      </a:lvl9pPr>
    </p:titleStyle>
    <p:bodyStyle>
      <a:lvl1pPr marL="342900" indent="-342900" algn="l" rtl="0" eaLnBrk="0" fontAlgn="base" hangingPunct="0">
        <a:spcBef>
          <a:spcPct val="20000"/>
        </a:spcBef>
        <a:spcAft>
          <a:spcPct val="0"/>
        </a:spcAft>
        <a:buClr>
          <a:srgbClr val="FF0000"/>
        </a:buClr>
        <a:buFont typeface="Zapf Dingbats" charset="0"/>
        <a:buChar char="l"/>
        <a:defRPr>
          <a:solidFill>
            <a:schemeClr val="tx1"/>
          </a:solidFill>
          <a:latin typeface="+mn-lt"/>
          <a:ea typeface="ＭＳ Ｐゴシック" pitchFamily="1" charset="-128"/>
          <a:cs typeface="ＭＳ Ｐゴシック" charset="0"/>
        </a:defRPr>
      </a:lvl1pPr>
      <a:lvl2pPr marL="742950" indent="-285750" algn="l" rtl="0" eaLnBrk="0" fontAlgn="base" hangingPunct="0">
        <a:spcBef>
          <a:spcPct val="20000"/>
        </a:spcBef>
        <a:spcAft>
          <a:spcPct val="0"/>
        </a:spcAft>
        <a:buClr>
          <a:srgbClr val="FF0000"/>
        </a:buClr>
        <a:buSzPct val="155000"/>
        <a:buFont typeface="Wingdings" charset="0"/>
        <a:buChar char="Ø"/>
        <a:defRPr>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a:solidFill>
            <a:schemeClr val="tx1"/>
          </a:solidFill>
          <a:latin typeface="+mj-lt"/>
          <a:ea typeface="ＭＳ Ｐゴシック" pitchFamily="-108" charset="-128"/>
        </a:defRPr>
      </a:lvl4pPr>
      <a:lvl5pPr marL="2057400" indent="-228600" algn="l" rtl="0" eaLnBrk="0" fontAlgn="base" hangingPunct="0">
        <a:spcBef>
          <a:spcPct val="20000"/>
        </a:spcBef>
        <a:spcAft>
          <a:spcPct val="0"/>
        </a:spcAft>
        <a:buChar char="»"/>
        <a:defRPr>
          <a:solidFill>
            <a:schemeClr val="tx1"/>
          </a:solidFill>
          <a:latin typeface="+mj-lt"/>
          <a:ea typeface="ＭＳ Ｐゴシック" pitchFamily="-108" charset="-128"/>
        </a:defRPr>
      </a:lvl5pPr>
      <a:lvl6pPr marL="2514600" indent="-228600" algn="l" rtl="0" eaLnBrk="0" fontAlgn="base" hangingPunct="0">
        <a:spcBef>
          <a:spcPct val="20000"/>
        </a:spcBef>
        <a:spcAft>
          <a:spcPct val="0"/>
        </a:spcAft>
        <a:buChar char="»"/>
        <a:defRPr>
          <a:solidFill>
            <a:schemeClr val="tx1"/>
          </a:solidFill>
          <a:latin typeface="+mj-lt"/>
          <a:ea typeface="ＭＳ Ｐゴシック" pitchFamily="-108" charset="-128"/>
        </a:defRPr>
      </a:lvl6pPr>
      <a:lvl7pPr marL="2971800" indent="-228600" algn="l" rtl="0" eaLnBrk="0" fontAlgn="base" hangingPunct="0">
        <a:spcBef>
          <a:spcPct val="20000"/>
        </a:spcBef>
        <a:spcAft>
          <a:spcPct val="0"/>
        </a:spcAft>
        <a:buChar char="»"/>
        <a:defRPr>
          <a:solidFill>
            <a:schemeClr val="tx1"/>
          </a:solidFill>
          <a:latin typeface="+mj-lt"/>
          <a:ea typeface="ＭＳ Ｐゴシック" pitchFamily="-108" charset="-128"/>
        </a:defRPr>
      </a:lvl7pPr>
      <a:lvl8pPr marL="3429000" indent="-228600" algn="l" rtl="0" eaLnBrk="0" fontAlgn="base" hangingPunct="0">
        <a:spcBef>
          <a:spcPct val="20000"/>
        </a:spcBef>
        <a:spcAft>
          <a:spcPct val="0"/>
        </a:spcAft>
        <a:buChar char="»"/>
        <a:defRPr>
          <a:solidFill>
            <a:schemeClr val="tx1"/>
          </a:solidFill>
          <a:latin typeface="+mj-lt"/>
          <a:ea typeface="ＭＳ Ｐゴシック" pitchFamily="-108" charset="-128"/>
        </a:defRPr>
      </a:lvl8pPr>
      <a:lvl9pPr marL="3886200" indent="-228600" algn="l" rtl="0" eaLnBrk="0" fontAlgn="base" hangingPunct="0">
        <a:spcBef>
          <a:spcPct val="20000"/>
        </a:spcBef>
        <a:spcAft>
          <a:spcPct val="0"/>
        </a:spcAft>
        <a:buChar char="»"/>
        <a:defRPr>
          <a:solidFill>
            <a:schemeClr val="tx1"/>
          </a:solidFill>
          <a:latin typeface="+mj-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20.jpeg"/><Relationship Id="rId5" Type="http://schemas.openxmlformats.org/officeDocument/2006/relationships/oleObject" Target="../embeddings/Microsoft_Word_97_-_2004_Document1.doc"/><Relationship Id="rId6" Type="http://schemas.openxmlformats.org/officeDocument/2006/relationships/image" Target="../media/image19.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emf"/><Relationship Id="rId1" Type="http://schemas.openxmlformats.org/officeDocument/2006/relationships/slideLayout" Target="../slideLayouts/slideLayout4.xml"/><Relationship Id="rId2" Type="http://schemas.openxmlformats.org/officeDocument/2006/relationships/chart" Target="../charts/char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 Id="rId3"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ubtitle 3"/>
          <p:cNvSpPr>
            <a:spLocks noGrp="1"/>
          </p:cNvSpPr>
          <p:nvPr>
            <p:ph type="subTitle" idx="1"/>
          </p:nvPr>
        </p:nvSpPr>
        <p:spPr>
          <a:xfrm>
            <a:off x="539750" y="1524000"/>
            <a:ext cx="7993063" cy="1524000"/>
          </a:xfrm>
        </p:spPr>
        <p:txBody>
          <a:bodyPr/>
          <a:lstStyle/>
          <a:p>
            <a:pPr>
              <a:buFont typeface="Zapf Dingbats" charset="0"/>
              <a:buNone/>
            </a:pPr>
            <a:r>
              <a:rPr lang="en-GB" sz="3600">
                <a:solidFill>
                  <a:srgbClr val="FF0000"/>
                </a:solidFill>
                <a:latin typeface="Comic Sans MS" charset="0"/>
                <a:ea typeface="ＭＳ Ｐゴシック" charset="0"/>
              </a:rPr>
              <a:t>ICARUS Operations experience</a:t>
            </a:r>
          </a:p>
          <a:p>
            <a:pPr>
              <a:buFont typeface="Zapf Dingbats" charset="0"/>
              <a:buNone/>
            </a:pPr>
            <a:endParaRPr lang="en-GB" altLang="ja-JP" sz="3600">
              <a:solidFill>
                <a:srgbClr val="FF0000"/>
              </a:solidFill>
              <a:latin typeface="Comic Sans MS" charset="0"/>
              <a:ea typeface="ＭＳ Ｐゴシック" charset="0"/>
              <a:cs typeface="Times" charset="0"/>
            </a:endParaRPr>
          </a:p>
          <a:p>
            <a:pPr>
              <a:buFont typeface="Zapf Dingbats" charset="0"/>
              <a:buNone/>
            </a:pPr>
            <a:r>
              <a:rPr lang="en-GB" altLang="ja-JP" sz="2000">
                <a:latin typeface="Comic Sans MS" charset="0"/>
                <a:ea typeface="ＭＳ Ｐゴシック" charset="0"/>
                <a:cs typeface="Times" charset="0"/>
              </a:rPr>
              <a:t>C. Montanari</a:t>
            </a:r>
          </a:p>
          <a:p>
            <a:pPr>
              <a:buFont typeface="Zapf Dingbats" charset="0"/>
              <a:buNone/>
            </a:pPr>
            <a:r>
              <a:rPr lang="en-GB" altLang="ja-JP" sz="2000">
                <a:latin typeface="Comic Sans MS" charset="0"/>
                <a:ea typeface="ＭＳ Ｐゴシック" charset="0"/>
                <a:cs typeface="Times" charset="0"/>
              </a:rPr>
              <a:t>CERN and INFN-Pavia</a:t>
            </a:r>
          </a:p>
          <a:p>
            <a:pPr>
              <a:buFont typeface="Zapf Dingbats" charset="0"/>
              <a:buNone/>
            </a:pPr>
            <a:endParaRPr lang="en-GB" sz="2000">
              <a:latin typeface="Comic Sans MS" charset="0"/>
              <a:ea typeface="ＭＳ Ｐゴシック" charset="0"/>
              <a:cs typeface="Times" charset="0"/>
            </a:endParaRPr>
          </a:p>
          <a:p>
            <a:pPr>
              <a:buFont typeface="Zapf Dingbats" charset="0"/>
              <a:buNone/>
            </a:pPr>
            <a:endParaRPr lang="en-GB" sz="2000">
              <a:latin typeface="Comic Sans MS" charset="0"/>
              <a:ea typeface="ＭＳ Ｐゴシック" charset="0"/>
              <a:cs typeface="Times" charset="0"/>
            </a:endParaRPr>
          </a:p>
          <a:p>
            <a:pPr>
              <a:buFont typeface="Zapf Dingbats" charset="0"/>
              <a:buNone/>
            </a:pPr>
            <a:r>
              <a:rPr lang="en-GB" sz="2000">
                <a:latin typeface="Comic Sans MS" charset="0"/>
                <a:ea typeface="ＭＳ Ｐゴシック" charset="0"/>
                <a:cs typeface="Times" charset="0"/>
              </a:rPr>
              <a:t>Workshop on Cryogenic Operations </a:t>
            </a:r>
            <a:r>
              <a:rPr lang="mr-IN" sz="2000">
                <a:latin typeface="Comic Sans MS" charset="0"/>
                <a:ea typeface="ＭＳ Ｐゴシック" charset="0"/>
                <a:cs typeface="Times" charset="0"/>
              </a:rPr>
              <a:t>–</a:t>
            </a:r>
            <a:r>
              <a:rPr lang="en-GB" sz="2000">
                <a:latin typeface="Comic Sans MS" charset="0"/>
                <a:ea typeface="ＭＳ Ｐゴシック" charset="0"/>
                <a:cs typeface="Times" charset="0"/>
              </a:rPr>
              <a:t> FNAL </a:t>
            </a:r>
            <a:r>
              <a:rPr lang="mr-IN" sz="2000">
                <a:latin typeface="Comic Sans MS" charset="0"/>
                <a:ea typeface="ＭＳ Ｐゴシック" charset="0"/>
                <a:cs typeface="Times" charset="0"/>
              </a:rPr>
              <a:t>–</a:t>
            </a:r>
            <a:r>
              <a:rPr lang="en-GB" sz="2000">
                <a:latin typeface="Comic Sans MS" charset="0"/>
                <a:ea typeface="ＭＳ Ｐゴシック" charset="0"/>
                <a:cs typeface="Times" charset="0"/>
              </a:rPr>
              <a:t> October 26, 2016</a:t>
            </a:r>
            <a:endParaRPr lang="en-US" sz="2000">
              <a:latin typeface="Comic Sans M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dirty="0">
                <a:latin typeface="Helvetica" charset="0"/>
                <a:ea typeface="ＭＳ Ｐゴシック" charset="0"/>
              </a:rPr>
              <a:t> </a:t>
            </a:r>
            <a:r>
              <a:rPr lang="en-US" dirty="0" smtClean="0">
                <a:latin typeface="Helvetica" charset="0"/>
                <a:ea typeface="ＭＳ Ｐゴシック" charset="0"/>
              </a:rPr>
              <a:t>Cool down in Gran </a:t>
            </a:r>
            <a:r>
              <a:rPr lang="en-US" dirty="0" err="1" smtClean="0">
                <a:latin typeface="Helvetica" charset="0"/>
                <a:ea typeface="ＭＳ Ｐゴシック" charset="0"/>
              </a:rPr>
              <a:t>Sasso</a:t>
            </a:r>
            <a:endParaRPr lang="en-US" dirty="0">
              <a:latin typeface="Helvetica" charset="0"/>
              <a:ea typeface="ＭＳ Ｐゴシック" charset="0"/>
              <a:cs typeface="Helvetica" charset="0"/>
            </a:endParaRPr>
          </a:p>
        </p:txBody>
      </p:sp>
      <p:sp>
        <p:nvSpPr>
          <p:cNvPr id="5017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200" b="0" baseline="0" dirty="0">
                <a:solidFill>
                  <a:schemeClr val="accent1"/>
                </a:solidFill>
              </a:rPr>
              <a:t>Workshop on Cryogenic Operations - FNAL - October 26, 2016</a:t>
            </a:r>
            <a:endParaRPr lang="en-GB" sz="1200" b="0" baseline="0" dirty="0">
              <a:solidFill>
                <a:schemeClr val="accent1"/>
              </a:solidFill>
            </a:endParaRPr>
          </a:p>
        </p:txBody>
      </p:sp>
      <p:sp>
        <p:nvSpPr>
          <p:cNvPr id="50179"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92AD0FA3-F086-3740-B62D-C43E47908F90}" type="slidenum">
              <a:rPr lang="en-GB" sz="1200" b="0" baseline="0">
                <a:solidFill>
                  <a:schemeClr val="accent1"/>
                </a:solidFill>
              </a:rPr>
              <a:pPr/>
              <a:t>10</a:t>
            </a:fld>
            <a:endParaRPr lang="en-GB" sz="1200" b="0" baseline="0">
              <a:solidFill>
                <a:schemeClr val="accent1"/>
              </a:solidFill>
            </a:endParaRPr>
          </a:p>
        </p:txBody>
      </p:sp>
      <p:sp>
        <p:nvSpPr>
          <p:cNvPr id="152" name="Content Placeholder 2"/>
          <p:cNvSpPr>
            <a:spLocks noGrp="1"/>
          </p:cNvSpPr>
          <p:nvPr>
            <p:ph idx="1"/>
          </p:nvPr>
        </p:nvSpPr>
        <p:spPr>
          <a:xfrm>
            <a:off x="88900" y="622300"/>
            <a:ext cx="4013200" cy="5295900"/>
          </a:xfrm>
        </p:spPr>
        <p:txBody>
          <a:bodyPr/>
          <a:lstStyle/>
          <a:p>
            <a:pPr>
              <a:spcBef>
                <a:spcPct val="0"/>
              </a:spcBef>
              <a:spcAft>
                <a:spcPts val="600"/>
              </a:spcAft>
            </a:pPr>
            <a:r>
              <a:rPr lang="en-US" sz="2000" dirty="0" smtClean="0">
                <a:latin typeface="Comic Sans MS" charset="0"/>
                <a:ea typeface="ＭＳ Ｐゴシック" charset="0"/>
              </a:rPr>
              <a:t>Cool down in Gran </a:t>
            </a:r>
            <a:r>
              <a:rPr lang="en-US" sz="2000" dirty="0" err="1" smtClean="0">
                <a:latin typeface="Comic Sans MS" charset="0"/>
                <a:ea typeface="ＭＳ Ｐゴシック" charset="0"/>
              </a:rPr>
              <a:t>Sasso</a:t>
            </a:r>
            <a:r>
              <a:rPr lang="en-US" sz="2000" dirty="0" smtClean="0">
                <a:latin typeface="Comic Sans MS" charset="0"/>
                <a:ea typeface="ＭＳ Ｐゴシック" charset="0"/>
              </a:rPr>
              <a:t> took about one week, by flowing LN2 in the shield during the day and stopping the circulation in the night.</a:t>
            </a:r>
          </a:p>
          <a:p>
            <a:pPr>
              <a:spcBef>
                <a:spcPct val="0"/>
              </a:spcBef>
              <a:spcAft>
                <a:spcPts val="600"/>
              </a:spcAft>
            </a:pPr>
            <a:r>
              <a:rPr lang="en-US" sz="2000" dirty="0" smtClean="0">
                <a:latin typeface="Comic Sans MS" charset="0"/>
                <a:ea typeface="ＭＳ Ｐゴシック" charset="0"/>
              </a:rPr>
              <a:t>The maximum temperature gradient on the TPC was always ≤ 40 K.</a:t>
            </a:r>
          </a:p>
          <a:p>
            <a:pPr>
              <a:spcBef>
                <a:spcPct val="0"/>
              </a:spcBef>
              <a:spcAft>
                <a:spcPts val="600"/>
              </a:spcAft>
            </a:pPr>
            <a:r>
              <a:rPr lang="en-US" sz="2000" dirty="0" smtClean="0">
                <a:latin typeface="Comic Sans MS" charset="0"/>
                <a:ea typeface="ＭＳ Ｐゴシック" charset="0"/>
              </a:rPr>
              <a:t>The last part of the cooling, when most of the thermal shrinkage had occurred, was done during the </a:t>
            </a:r>
            <a:r>
              <a:rPr lang="en-US" sz="2000" dirty="0" err="1" smtClean="0">
                <a:latin typeface="Comic Sans MS" charset="0"/>
                <a:ea typeface="ＭＳ Ｐゴシック" charset="0"/>
              </a:rPr>
              <a:t>LAr</a:t>
            </a:r>
            <a:r>
              <a:rPr lang="en-US" sz="2000" dirty="0" smtClean="0">
                <a:latin typeface="Comic Sans MS" charset="0"/>
                <a:ea typeface="ＭＳ Ｐゴシック" charset="0"/>
              </a:rPr>
              <a:t> filling.</a:t>
            </a:r>
            <a:endParaRPr lang="en-US" sz="2000" dirty="0">
              <a:latin typeface="Comic Sans MS" charset="0"/>
              <a:ea typeface="ＭＳ Ｐゴシック" charset="0"/>
            </a:endParaRPr>
          </a:p>
        </p:txBody>
      </p:sp>
      <p:pic>
        <p:nvPicPr>
          <p:cNvPr id="2" name="Picture 1" descr="temperaturescool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5500" y="482600"/>
            <a:ext cx="4292600" cy="5854700"/>
          </a:xfrm>
          <a:prstGeom prst="rect">
            <a:avLst/>
          </a:prstGeom>
        </p:spPr>
      </p:pic>
      <p:sp>
        <p:nvSpPr>
          <p:cNvPr id="3" name="TextBox 2"/>
          <p:cNvSpPr txBox="1"/>
          <p:nvPr/>
        </p:nvSpPr>
        <p:spPr>
          <a:xfrm>
            <a:off x="6108700" y="749300"/>
            <a:ext cx="971039" cy="338554"/>
          </a:xfrm>
          <a:prstGeom prst="rect">
            <a:avLst/>
          </a:prstGeom>
          <a:noFill/>
        </p:spPr>
        <p:txBody>
          <a:bodyPr wrap="none" rtlCol="0">
            <a:spAutoFit/>
          </a:bodyPr>
          <a:lstStyle/>
          <a:p>
            <a:r>
              <a:rPr lang="en-US" baseline="0" dirty="0" smtClean="0">
                <a:solidFill>
                  <a:srgbClr val="008000"/>
                </a:solidFill>
              </a:rPr>
              <a:t>TPC top</a:t>
            </a:r>
            <a:endParaRPr lang="en-US" baseline="0" dirty="0">
              <a:solidFill>
                <a:srgbClr val="008000"/>
              </a:solidFill>
            </a:endParaRPr>
          </a:p>
        </p:txBody>
      </p:sp>
      <p:sp>
        <p:nvSpPr>
          <p:cNvPr id="14" name="TextBox 13"/>
          <p:cNvSpPr txBox="1"/>
          <p:nvPr/>
        </p:nvSpPr>
        <p:spPr>
          <a:xfrm>
            <a:off x="6108700" y="3517900"/>
            <a:ext cx="971039" cy="338554"/>
          </a:xfrm>
          <a:prstGeom prst="rect">
            <a:avLst/>
          </a:prstGeom>
          <a:noFill/>
        </p:spPr>
        <p:txBody>
          <a:bodyPr wrap="none" rtlCol="0">
            <a:spAutoFit/>
          </a:bodyPr>
          <a:lstStyle/>
          <a:p>
            <a:r>
              <a:rPr lang="en-US" baseline="0" dirty="0" smtClean="0">
                <a:solidFill>
                  <a:srgbClr val="008000"/>
                </a:solidFill>
              </a:rPr>
              <a:t>TPC top</a:t>
            </a:r>
            <a:endParaRPr lang="en-US" baseline="0" dirty="0">
              <a:solidFill>
                <a:srgbClr val="008000"/>
              </a:solidFill>
            </a:endParaRPr>
          </a:p>
        </p:txBody>
      </p:sp>
      <p:sp>
        <p:nvSpPr>
          <p:cNvPr id="15" name="TextBox 14"/>
          <p:cNvSpPr txBox="1"/>
          <p:nvPr/>
        </p:nvSpPr>
        <p:spPr>
          <a:xfrm>
            <a:off x="5689600" y="1739900"/>
            <a:ext cx="1339339" cy="338554"/>
          </a:xfrm>
          <a:prstGeom prst="rect">
            <a:avLst/>
          </a:prstGeom>
          <a:noFill/>
        </p:spPr>
        <p:txBody>
          <a:bodyPr wrap="square" rtlCol="0">
            <a:spAutoFit/>
          </a:bodyPr>
          <a:lstStyle/>
          <a:p>
            <a:r>
              <a:rPr lang="en-US" baseline="0" dirty="0" smtClean="0">
                <a:solidFill>
                  <a:srgbClr val="660066"/>
                </a:solidFill>
              </a:rPr>
              <a:t>TPC bottom</a:t>
            </a:r>
            <a:endParaRPr lang="en-US" baseline="0" dirty="0">
              <a:solidFill>
                <a:srgbClr val="660066"/>
              </a:solidFill>
            </a:endParaRPr>
          </a:p>
        </p:txBody>
      </p:sp>
      <p:sp>
        <p:nvSpPr>
          <p:cNvPr id="16" name="TextBox 15"/>
          <p:cNvSpPr txBox="1"/>
          <p:nvPr/>
        </p:nvSpPr>
        <p:spPr>
          <a:xfrm>
            <a:off x="5689600" y="4597400"/>
            <a:ext cx="1339339" cy="338554"/>
          </a:xfrm>
          <a:prstGeom prst="rect">
            <a:avLst/>
          </a:prstGeom>
          <a:noFill/>
        </p:spPr>
        <p:txBody>
          <a:bodyPr wrap="square" rtlCol="0">
            <a:spAutoFit/>
          </a:bodyPr>
          <a:lstStyle/>
          <a:p>
            <a:r>
              <a:rPr lang="en-US" baseline="0" dirty="0" smtClean="0">
                <a:solidFill>
                  <a:srgbClr val="660066"/>
                </a:solidFill>
              </a:rPr>
              <a:t>TPC bottom</a:t>
            </a:r>
            <a:endParaRPr lang="en-US" baseline="0" dirty="0">
              <a:solidFill>
                <a:srgbClr val="660066"/>
              </a:solidFill>
            </a:endParaRPr>
          </a:p>
        </p:txBody>
      </p:sp>
      <p:cxnSp>
        <p:nvCxnSpPr>
          <p:cNvPr id="8" name="Straight Arrow Connector 7"/>
          <p:cNvCxnSpPr/>
          <p:nvPr/>
        </p:nvCxnSpPr>
        <p:spPr bwMode="auto">
          <a:xfrm flipV="1">
            <a:off x="7772400" y="1346200"/>
            <a:ext cx="0" cy="4953000"/>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cxnSp>
        <p:nvCxnSpPr>
          <p:cNvPr id="13" name="Straight Connector 12"/>
          <p:cNvCxnSpPr/>
          <p:nvPr/>
        </p:nvCxnSpPr>
        <p:spPr bwMode="auto">
          <a:xfrm>
            <a:off x="7759700" y="6286500"/>
            <a:ext cx="9017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
        <p:nvSpPr>
          <p:cNvPr id="17" name="TextBox 16"/>
          <p:cNvSpPr txBox="1"/>
          <p:nvPr/>
        </p:nvSpPr>
        <p:spPr>
          <a:xfrm>
            <a:off x="7747000" y="6235700"/>
            <a:ext cx="1142059" cy="338554"/>
          </a:xfrm>
          <a:prstGeom prst="rect">
            <a:avLst/>
          </a:prstGeom>
          <a:noFill/>
        </p:spPr>
        <p:txBody>
          <a:bodyPr wrap="none" rtlCol="0">
            <a:spAutoFit/>
          </a:bodyPr>
          <a:lstStyle/>
          <a:p>
            <a:r>
              <a:rPr lang="en-US" baseline="0" dirty="0" err="1" smtClean="0">
                <a:solidFill>
                  <a:srgbClr val="FF0000"/>
                </a:solidFill>
              </a:rPr>
              <a:t>LAr</a:t>
            </a:r>
            <a:r>
              <a:rPr lang="en-US" baseline="0" dirty="0" smtClean="0">
                <a:solidFill>
                  <a:srgbClr val="FF0000"/>
                </a:solidFill>
              </a:rPr>
              <a:t> filling</a:t>
            </a:r>
            <a:endParaRPr lang="en-US" baseline="0" dirty="0">
              <a:solidFill>
                <a:srgbClr val="FF0000"/>
              </a:solidFill>
            </a:endParaRPr>
          </a:p>
        </p:txBody>
      </p:sp>
    </p:spTree>
    <p:extLst>
      <p:ext uri="{BB962C8B-B14F-4D97-AF65-F5344CB8AC3E}">
        <p14:creationId xmlns:p14="http://schemas.microsoft.com/office/powerpoint/2010/main" val="33566852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dirty="0">
                <a:latin typeface="Helvetica" charset="0"/>
                <a:ea typeface="ＭＳ Ｐゴシック" charset="0"/>
              </a:rPr>
              <a:t> </a:t>
            </a:r>
            <a:r>
              <a:rPr lang="en-US" dirty="0" smtClean="0">
                <a:latin typeface="Helvetica" charset="0"/>
                <a:ea typeface="ＭＳ Ｐゴシック" charset="0"/>
              </a:rPr>
              <a:t>Temperature uniformity and stability</a:t>
            </a:r>
            <a:endParaRPr lang="en-US" dirty="0">
              <a:latin typeface="Helvetica" charset="0"/>
              <a:ea typeface="ＭＳ Ｐゴシック" charset="0"/>
              <a:cs typeface="Helvetica" charset="0"/>
            </a:endParaRPr>
          </a:p>
        </p:txBody>
      </p:sp>
      <p:sp>
        <p:nvSpPr>
          <p:cNvPr id="5017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200" b="0" baseline="0" dirty="0">
                <a:solidFill>
                  <a:schemeClr val="accent1"/>
                </a:solidFill>
              </a:rPr>
              <a:t>Workshop on Cryogenic Operations - FNAL - October 26, 2016</a:t>
            </a:r>
            <a:endParaRPr lang="en-GB" sz="1200" b="0" baseline="0" dirty="0">
              <a:solidFill>
                <a:schemeClr val="accent1"/>
              </a:solidFill>
            </a:endParaRPr>
          </a:p>
        </p:txBody>
      </p:sp>
      <p:sp>
        <p:nvSpPr>
          <p:cNvPr id="50179"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92AD0FA3-F086-3740-B62D-C43E47908F90}" type="slidenum">
              <a:rPr lang="en-GB" sz="1200" b="0" baseline="0">
                <a:solidFill>
                  <a:schemeClr val="accent1"/>
                </a:solidFill>
              </a:rPr>
              <a:pPr/>
              <a:t>11</a:t>
            </a:fld>
            <a:endParaRPr lang="en-GB" sz="1200" b="0" baseline="0">
              <a:solidFill>
                <a:schemeClr val="accent1"/>
              </a:solidFill>
            </a:endParaRPr>
          </a:p>
        </p:txBody>
      </p:sp>
      <p:sp>
        <p:nvSpPr>
          <p:cNvPr id="152" name="Content Placeholder 2"/>
          <p:cNvSpPr>
            <a:spLocks noGrp="1"/>
          </p:cNvSpPr>
          <p:nvPr>
            <p:ph idx="1"/>
          </p:nvPr>
        </p:nvSpPr>
        <p:spPr>
          <a:xfrm>
            <a:off x="88900" y="622300"/>
            <a:ext cx="3416300" cy="5727700"/>
          </a:xfrm>
        </p:spPr>
        <p:txBody>
          <a:bodyPr/>
          <a:lstStyle/>
          <a:p>
            <a:pPr>
              <a:spcBef>
                <a:spcPct val="0"/>
              </a:spcBef>
              <a:spcAft>
                <a:spcPts val="600"/>
              </a:spcAft>
            </a:pPr>
            <a:r>
              <a:rPr lang="en-US" sz="2000" dirty="0" smtClean="0">
                <a:latin typeface="Comic Sans MS" charset="0"/>
                <a:ea typeface="ＭＳ Ｐゴシック" charset="0"/>
              </a:rPr>
              <a:t>The temperatures were continuously monitored for the first few months of operation and at the end of the run.</a:t>
            </a:r>
          </a:p>
          <a:p>
            <a:pPr>
              <a:spcBef>
                <a:spcPct val="0"/>
              </a:spcBef>
              <a:spcAft>
                <a:spcPts val="600"/>
              </a:spcAft>
            </a:pPr>
            <a:r>
              <a:rPr lang="en-US" sz="2000" dirty="0" smtClean="0">
                <a:latin typeface="Comic Sans MS" charset="0"/>
                <a:ea typeface="ＭＳ Ｐゴシック" charset="0"/>
              </a:rPr>
              <a:t>The temperature uniformity was always &lt;0.3 K all over the detector structure.</a:t>
            </a:r>
          </a:p>
          <a:p>
            <a:pPr>
              <a:spcBef>
                <a:spcPct val="0"/>
              </a:spcBef>
              <a:spcAft>
                <a:spcPts val="600"/>
              </a:spcAft>
            </a:pPr>
            <a:r>
              <a:rPr lang="en-US" sz="2000" dirty="0" smtClean="0">
                <a:latin typeface="Comic Sans MS" charset="0"/>
                <a:ea typeface="ＭＳ Ｐゴシック" charset="0"/>
              </a:rPr>
              <a:t>A slight increase of temperature (≈ 0.3 K) was observed over the time.</a:t>
            </a:r>
          </a:p>
          <a:p>
            <a:pPr>
              <a:spcBef>
                <a:spcPct val="0"/>
              </a:spcBef>
              <a:spcAft>
                <a:spcPts val="600"/>
              </a:spcAft>
            </a:pPr>
            <a:r>
              <a:rPr lang="en-US" sz="2000" dirty="0" smtClean="0">
                <a:latin typeface="Comic Sans MS" charset="0"/>
                <a:ea typeface="ＭＳ Ｐゴシック" charset="0"/>
              </a:rPr>
              <a:t>Note the heat load on the shield was about three times the design value (≥ 30 W/m</a:t>
            </a:r>
            <a:r>
              <a:rPr lang="en-US" sz="2000" baseline="30000" dirty="0" smtClean="0">
                <a:latin typeface="Comic Sans MS" charset="0"/>
                <a:ea typeface="ＭＳ Ｐゴシック" charset="0"/>
              </a:rPr>
              <a:t>2</a:t>
            </a:r>
            <a:r>
              <a:rPr lang="en-US" sz="2000" dirty="0" smtClean="0">
                <a:latin typeface="Comic Sans MS" charset="0"/>
                <a:ea typeface="ＭＳ Ｐゴシック" charset="0"/>
              </a:rPr>
              <a:t>)</a:t>
            </a:r>
            <a:endParaRPr lang="en-US" sz="2000" dirty="0">
              <a:latin typeface="Comic Sans MS" charset="0"/>
              <a:ea typeface="ＭＳ Ｐゴシック" charset="0"/>
            </a:endParaRPr>
          </a:p>
        </p:txBody>
      </p:sp>
      <p:pic>
        <p:nvPicPr>
          <p:cNvPr id="4" name="Picture 3" descr="temperaturestren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0600" y="1143000"/>
            <a:ext cx="5575300" cy="5473700"/>
          </a:xfrm>
          <a:prstGeom prst="rect">
            <a:avLst/>
          </a:prstGeom>
        </p:spPr>
      </p:pic>
    </p:spTree>
    <p:extLst>
      <p:ext uri="{BB962C8B-B14F-4D97-AF65-F5344CB8AC3E}">
        <p14:creationId xmlns:p14="http://schemas.microsoft.com/office/powerpoint/2010/main" val="3653924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dirty="0" smtClean="0">
                <a:latin typeface="Helvetica" charset="0"/>
                <a:ea typeface="ＭＳ Ｐゴシック" charset="0"/>
              </a:rPr>
              <a:t>Pressure stability</a:t>
            </a:r>
            <a:endParaRPr lang="en-US" dirty="0">
              <a:latin typeface="Helvetica" charset="0"/>
              <a:ea typeface="ＭＳ Ｐゴシック" charset="0"/>
              <a:cs typeface="Helvetica" charset="0"/>
            </a:endParaRPr>
          </a:p>
        </p:txBody>
      </p:sp>
      <p:sp>
        <p:nvSpPr>
          <p:cNvPr id="5017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200" b="0" baseline="0" dirty="0">
                <a:solidFill>
                  <a:schemeClr val="accent1"/>
                </a:solidFill>
              </a:rPr>
              <a:t>Workshop on Cryogenic Operations - FNAL - October 26, 2016</a:t>
            </a:r>
            <a:endParaRPr lang="en-GB" sz="1200" b="0" baseline="0" dirty="0">
              <a:solidFill>
                <a:schemeClr val="accent1"/>
              </a:solidFill>
            </a:endParaRPr>
          </a:p>
        </p:txBody>
      </p:sp>
      <p:sp>
        <p:nvSpPr>
          <p:cNvPr id="50179"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92AD0FA3-F086-3740-B62D-C43E47908F90}" type="slidenum">
              <a:rPr lang="en-GB" sz="1200" b="0" baseline="0">
                <a:solidFill>
                  <a:schemeClr val="accent1"/>
                </a:solidFill>
              </a:rPr>
              <a:pPr/>
              <a:t>12</a:t>
            </a:fld>
            <a:endParaRPr lang="en-GB" sz="1200" b="0" baseline="0">
              <a:solidFill>
                <a:schemeClr val="accent1"/>
              </a:solidFill>
            </a:endParaRPr>
          </a:p>
        </p:txBody>
      </p:sp>
      <p:sp>
        <p:nvSpPr>
          <p:cNvPr id="152" name="Content Placeholder 2"/>
          <p:cNvSpPr>
            <a:spLocks noGrp="1"/>
          </p:cNvSpPr>
          <p:nvPr>
            <p:ph idx="1"/>
          </p:nvPr>
        </p:nvSpPr>
        <p:spPr>
          <a:xfrm>
            <a:off x="88900" y="622300"/>
            <a:ext cx="8940800" cy="774700"/>
          </a:xfrm>
        </p:spPr>
        <p:txBody>
          <a:bodyPr/>
          <a:lstStyle/>
          <a:p>
            <a:pPr>
              <a:spcBef>
                <a:spcPct val="0"/>
              </a:spcBef>
              <a:spcAft>
                <a:spcPts val="600"/>
              </a:spcAft>
            </a:pPr>
            <a:r>
              <a:rPr lang="en-US" sz="2000" dirty="0" smtClean="0">
                <a:latin typeface="Comic Sans MS" charset="0"/>
                <a:ea typeface="ＭＳ Ｐゴシック" charset="0"/>
              </a:rPr>
              <a:t>Also the absolute pressure in the gas phase was very stable (≈ 5 mbar) in spite of the large variations of the ambient pressure.</a:t>
            </a:r>
            <a:endParaRPr lang="en-US" sz="2000" dirty="0">
              <a:latin typeface="Comic Sans MS" charset="0"/>
              <a:ea typeface="ＭＳ Ｐゴシック" charset="0"/>
            </a:endParaRPr>
          </a:p>
        </p:txBody>
      </p:sp>
      <p:pic>
        <p:nvPicPr>
          <p:cNvPr id="2" name="Picture 1" descr="PressuresPlo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00" y="1225844"/>
            <a:ext cx="7721600" cy="5410234"/>
          </a:xfrm>
          <a:prstGeom prst="rect">
            <a:avLst/>
          </a:prstGeom>
        </p:spPr>
      </p:pic>
    </p:spTree>
    <p:extLst>
      <p:ext uri="{BB962C8B-B14F-4D97-AF65-F5344CB8AC3E}">
        <p14:creationId xmlns:p14="http://schemas.microsoft.com/office/powerpoint/2010/main" val="14130424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GB">
                <a:latin typeface="Helvetica" charset="0"/>
                <a:ea typeface="ＭＳ Ｐゴシック" charset="0"/>
              </a:rPr>
              <a:t>Argon purification and recirculation</a:t>
            </a:r>
          </a:p>
        </p:txBody>
      </p:sp>
      <p:sp>
        <p:nvSpPr>
          <p:cNvPr id="3" name="Content Placeholder 2"/>
          <p:cNvSpPr>
            <a:spLocks noGrp="1"/>
          </p:cNvSpPr>
          <p:nvPr>
            <p:ph idx="1"/>
          </p:nvPr>
        </p:nvSpPr>
        <p:spPr>
          <a:xfrm>
            <a:off x="0" y="685800"/>
            <a:ext cx="9002713" cy="5867400"/>
          </a:xfrm>
        </p:spPr>
        <p:txBody>
          <a:bodyPr/>
          <a:lstStyle/>
          <a:p>
            <a:pPr>
              <a:spcBef>
                <a:spcPct val="0"/>
              </a:spcBef>
              <a:spcAft>
                <a:spcPts val="2400"/>
              </a:spcAft>
            </a:pPr>
            <a:r>
              <a:rPr lang="en-US" sz="2400" dirty="0">
                <a:latin typeface="Comic Sans MS" charset="0"/>
                <a:ea typeface="ＭＳ Ｐゴシック" charset="0"/>
              </a:rPr>
              <a:t>The argon purification strategy developed by the ICARUS Collaboration during more than 25 years is based on a number of steps:</a:t>
            </a:r>
          </a:p>
          <a:p>
            <a:pPr lvl="1">
              <a:spcBef>
                <a:spcPct val="0"/>
              </a:spcBef>
              <a:spcAft>
                <a:spcPts val="2400"/>
              </a:spcAft>
              <a:buFont typeface="Wingdings" charset="0"/>
              <a:buChar char="Ø"/>
            </a:pPr>
            <a:r>
              <a:rPr lang="en-US" sz="2400" dirty="0">
                <a:latin typeface="Comic Sans MS" charset="0"/>
                <a:ea typeface="ＭＳ Ｐゴシック" charset="0"/>
                <a:sym typeface="Wingdings" charset="0"/>
              </a:rPr>
              <a:t>Materials selection;</a:t>
            </a:r>
          </a:p>
          <a:p>
            <a:pPr lvl="1">
              <a:spcBef>
                <a:spcPct val="0"/>
              </a:spcBef>
              <a:spcAft>
                <a:spcPts val="2400"/>
              </a:spcAft>
              <a:buFont typeface="Wingdings" charset="0"/>
              <a:buChar char="Ø"/>
            </a:pPr>
            <a:r>
              <a:rPr lang="en-US" sz="2400" dirty="0">
                <a:latin typeface="Comic Sans MS" charset="0"/>
                <a:ea typeface="ＭＳ Ｐゴシック" charset="0"/>
                <a:sym typeface="Wingdings" charset="0"/>
              </a:rPr>
              <a:t>Surface treatment and materials cleaning;</a:t>
            </a:r>
          </a:p>
          <a:p>
            <a:pPr lvl="1">
              <a:spcBef>
                <a:spcPct val="0"/>
              </a:spcBef>
              <a:spcAft>
                <a:spcPts val="2400"/>
              </a:spcAft>
              <a:buFont typeface="Wingdings" charset="0"/>
              <a:buChar char="Ø"/>
            </a:pPr>
            <a:r>
              <a:rPr lang="en-US" sz="2400" dirty="0">
                <a:latin typeface="Comic Sans MS" charset="0"/>
                <a:ea typeface="ＭＳ Ｐゴシック" charset="0"/>
                <a:sym typeface="Wingdings" charset="0"/>
              </a:rPr>
              <a:t>Assembly in a clean environment;</a:t>
            </a:r>
          </a:p>
          <a:p>
            <a:pPr lvl="1">
              <a:spcBef>
                <a:spcPct val="0"/>
              </a:spcBef>
              <a:spcAft>
                <a:spcPts val="2400"/>
              </a:spcAft>
              <a:buFont typeface="Wingdings" charset="0"/>
              <a:buChar char="Ø"/>
            </a:pPr>
            <a:r>
              <a:rPr lang="en-US" sz="2400" dirty="0">
                <a:latin typeface="Comic Sans MS" charset="0"/>
                <a:ea typeface="ＭＳ Ｐゴシック" charset="0"/>
                <a:sym typeface="Wingdings" charset="0"/>
              </a:rPr>
              <a:t>Initial high vacuum;</a:t>
            </a:r>
          </a:p>
          <a:p>
            <a:pPr lvl="1">
              <a:spcBef>
                <a:spcPct val="0"/>
              </a:spcBef>
              <a:spcAft>
                <a:spcPts val="2400"/>
              </a:spcAft>
              <a:buFont typeface="Wingdings" charset="0"/>
              <a:buChar char="Ø"/>
            </a:pPr>
            <a:r>
              <a:rPr lang="en-US" sz="2400" dirty="0">
                <a:latin typeface="Comic Sans MS" charset="0"/>
                <a:ea typeface="ＭＳ Ｐゴシック" charset="0"/>
                <a:sym typeface="Wingdings" charset="0"/>
              </a:rPr>
              <a:t>Initial argon </a:t>
            </a:r>
            <a:r>
              <a:rPr lang="en-US" sz="2400" dirty="0" err="1">
                <a:latin typeface="Comic Sans MS" charset="0"/>
                <a:ea typeface="ＭＳ Ｐゴシック" charset="0"/>
                <a:sym typeface="Wingdings" charset="0"/>
              </a:rPr>
              <a:t>ultrapurification</a:t>
            </a:r>
            <a:r>
              <a:rPr lang="en-US" sz="2400" dirty="0">
                <a:latin typeface="Comic Sans MS" charset="0"/>
                <a:ea typeface="ＭＳ Ｐゴシック" charset="0"/>
                <a:sym typeface="Wingdings" charset="0"/>
              </a:rPr>
              <a:t>;</a:t>
            </a:r>
          </a:p>
          <a:p>
            <a:pPr lvl="1">
              <a:spcBef>
                <a:spcPct val="0"/>
              </a:spcBef>
              <a:spcAft>
                <a:spcPts val="2400"/>
              </a:spcAft>
              <a:buFont typeface="Wingdings" charset="0"/>
              <a:buChar char="Ø"/>
            </a:pPr>
            <a:r>
              <a:rPr lang="en-US" sz="2400" dirty="0">
                <a:latin typeface="Comic Sans MS" charset="0"/>
                <a:ea typeface="ＭＳ Ｐゴシック" charset="0"/>
                <a:sym typeface="Wingdings" charset="0"/>
              </a:rPr>
              <a:t>Continuous argon recirculation and purification both in the liquid and in the gas phases.</a:t>
            </a:r>
          </a:p>
        </p:txBody>
      </p:sp>
      <p:sp>
        <p:nvSpPr>
          <p:cNvPr id="39939" name="Footer Placeholder 3"/>
          <p:cNvSpPr>
            <a:spLocks noGrp="1"/>
          </p:cNvSpPr>
          <p:nvPr>
            <p:ph type="ftr" sz="quarter" idx="10"/>
          </p:nvPr>
        </p:nvSpPr>
        <p:spPr>
          <a:xfrm>
            <a:off x="0" y="6553200"/>
            <a:ext cx="647065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200" b="0" baseline="0">
                <a:solidFill>
                  <a:schemeClr val="accent1"/>
                </a:solidFill>
              </a:rPr>
              <a:t>Workshop on Cryogenic Operations - FNAL - October 26, 2016</a:t>
            </a:r>
            <a:endParaRPr lang="en-GB" sz="1200" b="0" baseline="0">
              <a:solidFill>
                <a:schemeClr val="accent1"/>
              </a:solidFill>
            </a:endParaRPr>
          </a:p>
        </p:txBody>
      </p:sp>
      <p:sp>
        <p:nvSpPr>
          <p:cNvPr id="39940"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BFFB0BCC-B4F3-D147-84EE-9CF2F0EE49FC}" type="slidenum">
              <a:rPr lang="en-GB" sz="1200" b="0" baseline="0">
                <a:solidFill>
                  <a:schemeClr val="accent1"/>
                </a:solidFill>
              </a:rPr>
              <a:pPr/>
              <a:t>13</a:t>
            </a:fld>
            <a:endParaRPr lang="en-GB" sz="1200" b="0" baseline="0">
              <a:solidFill>
                <a:schemeClr val="accent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5" y="549275"/>
            <a:ext cx="6249988"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4" descr="Liquid Purif [Convert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6463" y="2057400"/>
            <a:ext cx="3516312"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p:cNvSpPr>
            <a:spLocks noGrp="1"/>
          </p:cNvSpPr>
          <p:nvPr>
            <p:ph type="title"/>
          </p:nvPr>
        </p:nvSpPr>
        <p:spPr/>
        <p:txBody>
          <a:bodyPr/>
          <a:lstStyle/>
          <a:p>
            <a:r>
              <a:rPr lang="en-US">
                <a:latin typeface="Helvetica" charset="0"/>
                <a:ea typeface="ＭＳ Ｐゴシック" charset="0"/>
              </a:rPr>
              <a:t>The path to larger LAr detectors</a:t>
            </a:r>
          </a:p>
        </p:txBody>
      </p:sp>
      <p:sp>
        <p:nvSpPr>
          <p:cNvPr id="40964" name="Line 5"/>
          <p:cNvSpPr>
            <a:spLocks noChangeShapeType="1"/>
          </p:cNvSpPr>
          <p:nvPr/>
        </p:nvSpPr>
        <p:spPr bwMode="auto">
          <a:xfrm flipH="1" flipV="1">
            <a:off x="2446338" y="4152900"/>
            <a:ext cx="339725" cy="158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40965" name="Rectangle 6"/>
          <p:cNvSpPr>
            <a:spLocks noChangeArrowheads="1"/>
          </p:cNvSpPr>
          <p:nvPr/>
        </p:nvSpPr>
        <p:spPr bwMode="auto">
          <a:xfrm>
            <a:off x="3117850" y="1870075"/>
            <a:ext cx="2187575" cy="296863"/>
          </a:xfrm>
          <a:prstGeom prst="rect">
            <a:avLst/>
          </a:prstGeom>
          <a:solidFill>
            <a:srgbClr val="FF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p>
            <a:r>
              <a:rPr lang="en-US" sz="2000">
                <a:solidFill>
                  <a:srgbClr val="FF0000"/>
                </a:solidFill>
                <a:latin typeface="Comic Sans MS" charset="0"/>
                <a:cs typeface="Comic Sans MS" charset="0"/>
              </a:rPr>
              <a:t>Laboratory work</a:t>
            </a:r>
          </a:p>
        </p:txBody>
      </p:sp>
      <p:sp>
        <p:nvSpPr>
          <p:cNvPr id="40966" name="Text Box 8"/>
          <p:cNvSpPr txBox="1">
            <a:spLocks noChangeArrowheads="1"/>
          </p:cNvSpPr>
          <p:nvPr/>
        </p:nvSpPr>
        <p:spPr bwMode="auto">
          <a:xfrm>
            <a:off x="981075" y="4879975"/>
            <a:ext cx="1298575" cy="236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pPr algn="ctr" eaLnBrk="1" hangingPunct="1">
              <a:spcBef>
                <a:spcPct val="50000"/>
              </a:spcBef>
            </a:pPr>
            <a:r>
              <a:rPr lang="en-US" sz="1400">
                <a:solidFill>
                  <a:srgbClr val="CC0000"/>
                </a:solidFill>
                <a:latin typeface="Arial" charset="0"/>
              </a:rPr>
              <a:t>T600 detector</a:t>
            </a:r>
          </a:p>
        </p:txBody>
      </p:sp>
      <p:grpSp>
        <p:nvGrpSpPr>
          <p:cNvPr id="40967" name="Group 9"/>
          <p:cNvGrpSpPr>
            <a:grpSpLocks/>
          </p:cNvGrpSpPr>
          <p:nvPr/>
        </p:nvGrpSpPr>
        <p:grpSpPr bwMode="auto">
          <a:xfrm>
            <a:off x="28575" y="5194300"/>
            <a:ext cx="2193925" cy="1646238"/>
            <a:chOff x="3882" y="2520"/>
            <a:chExt cx="1896" cy="1545"/>
          </a:xfrm>
        </p:grpSpPr>
        <p:pic>
          <p:nvPicPr>
            <p:cNvPr id="4100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2" y="2544"/>
              <a:ext cx="1873" cy="1521"/>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1006" name="Line 11"/>
            <p:cNvSpPr>
              <a:spLocks noChangeShapeType="1"/>
            </p:cNvSpPr>
            <p:nvPr/>
          </p:nvSpPr>
          <p:spPr bwMode="auto">
            <a:xfrm flipV="1">
              <a:off x="4704" y="3360"/>
              <a:ext cx="864" cy="48"/>
            </a:xfrm>
            <a:prstGeom prst="line">
              <a:avLst/>
            </a:prstGeom>
            <a:noFill/>
            <a:ln w="1270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007" name="Text Box 12"/>
            <p:cNvSpPr txBox="1">
              <a:spLocks noChangeArrowheads="1"/>
            </p:cNvSpPr>
            <p:nvPr/>
          </p:nvSpPr>
          <p:spPr bwMode="auto">
            <a:xfrm>
              <a:off x="4919" y="3360"/>
              <a:ext cx="375"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pPr algn="ctr" eaLnBrk="1" hangingPunct="1"/>
              <a:r>
                <a:rPr lang="en-US" sz="1400">
                  <a:solidFill>
                    <a:srgbClr val="CC0000"/>
                  </a:solidFill>
                  <a:latin typeface="Times" charset="0"/>
                </a:rPr>
                <a:t>20 m</a:t>
              </a:r>
            </a:p>
          </p:txBody>
        </p:sp>
        <p:sp>
          <p:nvSpPr>
            <p:cNvPr id="41008" name="Text Box 13"/>
            <p:cNvSpPr txBox="1">
              <a:spLocks noChangeArrowheads="1"/>
            </p:cNvSpPr>
            <p:nvPr/>
          </p:nvSpPr>
          <p:spPr bwMode="auto">
            <a:xfrm>
              <a:off x="4338" y="2520"/>
              <a:ext cx="1440"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pPr algn="ctr" eaLnBrk="1" hangingPunct="1">
                <a:spcBef>
                  <a:spcPct val="50000"/>
                </a:spcBef>
              </a:pPr>
              <a:r>
                <a:rPr lang="en-US" sz="1200">
                  <a:latin typeface="Times" charset="0"/>
                </a:rPr>
                <a:t>2001: </a:t>
              </a:r>
              <a:r>
                <a:rPr lang="en-US" sz="1200"/>
                <a:t>First T600 module</a:t>
              </a:r>
            </a:p>
          </p:txBody>
        </p:sp>
      </p:grpSp>
      <p:sp>
        <p:nvSpPr>
          <p:cNvPr id="40968" name="Rectangle 15"/>
          <p:cNvSpPr>
            <a:spLocks noChangeArrowheads="1"/>
          </p:cNvSpPr>
          <p:nvPr/>
        </p:nvSpPr>
        <p:spPr bwMode="auto">
          <a:xfrm>
            <a:off x="2738438" y="4940300"/>
            <a:ext cx="3276600" cy="461963"/>
          </a:xfrm>
          <a:prstGeom prst="rect">
            <a:avLst/>
          </a:prstGeom>
          <a:solidFill>
            <a:srgbClr val="A2FF85"/>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p>
            <a:r>
              <a:rPr lang="en-US" sz="1800" u="sng">
                <a:solidFill>
                  <a:srgbClr val="FF0000"/>
                </a:solidFill>
                <a:latin typeface="Comic Sans MS" charset="0"/>
                <a:cs typeface="Comic Sans MS" charset="0"/>
              </a:rPr>
              <a:t>Cooperation with industry:</a:t>
            </a:r>
          </a:p>
          <a:p>
            <a:r>
              <a:rPr lang="en-US" sz="1800">
                <a:solidFill>
                  <a:srgbClr val="FF0000"/>
                </a:solidFill>
                <a:latin typeface="Comic Sans MS" charset="0"/>
                <a:cs typeface="Comic Sans MS" charset="0"/>
              </a:rPr>
              <a:t>AirLiquide, Breme, Cinel, CAEN</a:t>
            </a:r>
            <a:endParaRPr lang="en-US" sz="1800" u="sng">
              <a:solidFill>
                <a:srgbClr val="FF0000"/>
              </a:solidFill>
              <a:latin typeface="Comic Sans MS" charset="0"/>
              <a:cs typeface="Comic Sans MS" charset="0"/>
            </a:endParaRPr>
          </a:p>
        </p:txBody>
      </p:sp>
      <p:sp>
        <p:nvSpPr>
          <p:cNvPr id="40969" name="Line 16"/>
          <p:cNvSpPr>
            <a:spLocks noChangeShapeType="1"/>
          </p:cNvSpPr>
          <p:nvPr/>
        </p:nvSpPr>
        <p:spPr bwMode="auto">
          <a:xfrm>
            <a:off x="2303463" y="4725988"/>
            <a:ext cx="436562" cy="438150"/>
          </a:xfrm>
          <a:prstGeom prst="line">
            <a:avLst/>
          </a:prstGeom>
          <a:noFill/>
          <a:ln w="19050">
            <a:solidFill>
              <a:srgbClr val="000066"/>
            </a:solidFill>
            <a:round/>
            <a:headEnd/>
            <a:tailEnd type="triangle" w="sm" len="lg"/>
          </a:ln>
          <a:extLst>
            <a:ext uri="{909E8E84-426E-40dd-AFC4-6F175D3DCCD1}">
              <a14:hiddenFill xmlns:a14="http://schemas.microsoft.com/office/drawing/2010/main">
                <a:noFill/>
              </a14:hiddenFill>
            </a:ext>
          </a:extLst>
        </p:spPr>
        <p:txBody>
          <a:bodyPr/>
          <a:lstStyle/>
          <a:p>
            <a:endParaRPr lang="en-US"/>
          </a:p>
        </p:txBody>
      </p:sp>
      <p:sp>
        <p:nvSpPr>
          <p:cNvPr id="40970" name="Line 17"/>
          <p:cNvSpPr>
            <a:spLocks noChangeShapeType="1"/>
          </p:cNvSpPr>
          <p:nvPr/>
        </p:nvSpPr>
        <p:spPr bwMode="auto">
          <a:xfrm flipV="1">
            <a:off x="2312988" y="5300663"/>
            <a:ext cx="463550" cy="431800"/>
          </a:xfrm>
          <a:prstGeom prst="line">
            <a:avLst/>
          </a:prstGeom>
          <a:noFill/>
          <a:ln w="19050">
            <a:solidFill>
              <a:srgbClr val="000066"/>
            </a:solidFill>
            <a:round/>
            <a:headEnd/>
            <a:tailEnd type="triangle" w="sm" len="lg"/>
          </a:ln>
          <a:extLst>
            <a:ext uri="{909E8E84-426E-40dd-AFC4-6F175D3DCCD1}">
              <a14:hiddenFill xmlns:a14="http://schemas.microsoft.com/office/drawing/2010/main">
                <a:noFill/>
              </a14:hiddenFill>
            </a:ext>
          </a:extLst>
        </p:spPr>
        <p:txBody>
          <a:bodyPr/>
          <a:lstStyle/>
          <a:p>
            <a:endParaRPr lang="en-US"/>
          </a:p>
        </p:txBody>
      </p:sp>
      <p:sp>
        <p:nvSpPr>
          <p:cNvPr id="40971" name="Text Box 18"/>
          <p:cNvSpPr txBox="1">
            <a:spLocks noChangeArrowheads="1"/>
          </p:cNvSpPr>
          <p:nvPr/>
        </p:nvSpPr>
        <p:spPr bwMode="auto">
          <a:xfrm>
            <a:off x="1581150" y="2543175"/>
            <a:ext cx="646113"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pPr eaLnBrk="1" hangingPunct="1"/>
            <a:r>
              <a:rPr lang="en-US" sz="2000">
                <a:solidFill>
                  <a:srgbClr val="0000FF"/>
                </a:solidFill>
                <a:latin typeface="Comic Sans MS" charset="0"/>
                <a:cs typeface="Comic Sans MS" charset="0"/>
              </a:rPr>
              <a:t>CERN</a:t>
            </a:r>
          </a:p>
        </p:txBody>
      </p:sp>
      <p:sp>
        <p:nvSpPr>
          <p:cNvPr id="40972" name="Text Box 19"/>
          <p:cNvSpPr txBox="1">
            <a:spLocks noChangeArrowheads="1"/>
          </p:cNvSpPr>
          <p:nvPr/>
        </p:nvSpPr>
        <p:spPr bwMode="auto">
          <a:xfrm>
            <a:off x="5767388" y="1768475"/>
            <a:ext cx="646112"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pPr eaLnBrk="1" hangingPunct="1"/>
            <a:r>
              <a:rPr lang="en-US" sz="2000">
                <a:solidFill>
                  <a:srgbClr val="0000FF"/>
                </a:solidFill>
                <a:latin typeface="Comic Sans MS" charset="0"/>
                <a:cs typeface="Comic Sans MS" charset="0"/>
              </a:rPr>
              <a:t>CERN</a:t>
            </a:r>
          </a:p>
        </p:txBody>
      </p:sp>
      <p:sp>
        <p:nvSpPr>
          <p:cNvPr id="40973" name="Text Box 20"/>
          <p:cNvSpPr txBox="1">
            <a:spLocks noChangeArrowheads="1"/>
          </p:cNvSpPr>
          <p:nvPr/>
        </p:nvSpPr>
        <p:spPr bwMode="auto">
          <a:xfrm>
            <a:off x="4646613" y="679450"/>
            <a:ext cx="646112"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pPr eaLnBrk="1" hangingPunct="1"/>
            <a:r>
              <a:rPr lang="en-US" sz="2000">
                <a:solidFill>
                  <a:srgbClr val="0000FF"/>
                </a:solidFill>
                <a:latin typeface="Comic Sans MS" charset="0"/>
                <a:cs typeface="Comic Sans MS" charset="0"/>
              </a:rPr>
              <a:t>CERN</a:t>
            </a:r>
          </a:p>
        </p:txBody>
      </p:sp>
      <p:grpSp>
        <p:nvGrpSpPr>
          <p:cNvPr id="40974" name="Group 21"/>
          <p:cNvGrpSpPr>
            <a:grpSpLocks/>
          </p:cNvGrpSpPr>
          <p:nvPr/>
        </p:nvGrpSpPr>
        <p:grpSpPr bwMode="auto">
          <a:xfrm>
            <a:off x="6565900" y="692150"/>
            <a:ext cx="407988" cy="438150"/>
            <a:chOff x="5136" y="624"/>
            <a:chExt cx="288" cy="288"/>
          </a:xfrm>
        </p:grpSpPr>
        <p:sp>
          <p:nvSpPr>
            <p:cNvPr id="41003" name="Oval 22"/>
            <p:cNvSpPr>
              <a:spLocks noChangeArrowheads="1"/>
            </p:cNvSpPr>
            <p:nvPr/>
          </p:nvSpPr>
          <p:spPr bwMode="auto">
            <a:xfrm>
              <a:off x="5136" y="624"/>
              <a:ext cx="288" cy="288"/>
            </a:xfrm>
            <a:prstGeom prst="ellipse">
              <a:avLst/>
            </a:prstGeom>
            <a:solidFill>
              <a:srgbClr val="FFE957"/>
            </a:solidFill>
            <a:ln w="9525">
              <a:solidFill>
                <a:srgbClr val="FF0000"/>
              </a:solidFill>
              <a:round/>
              <a:headEnd/>
              <a:tailEnd/>
            </a:ln>
          </p:spPr>
          <p:txBody>
            <a:bodyPr wrap="none" anchor="ctr"/>
            <a:lstStyle/>
            <a:p>
              <a:pPr algn="ctr"/>
              <a:endParaRPr lang="en-GB">
                <a:solidFill>
                  <a:srgbClr val="FF0000"/>
                </a:solidFill>
              </a:endParaRPr>
            </a:p>
          </p:txBody>
        </p:sp>
        <p:sp>
          <p:nvSpPr>
            <p:cNvPr id="41004" name="Text Box 23"/>
            <p:cNvSpPr txBox="1">
              <a:spLocks noChangeArrowheads="1"/>
            </p:cNvSpPr>
            <p:nvPr/>
          </p:nvSpPr>
          <p:spPr bwMode="auto">
            <a:xfrm>
              <a:off x="5178" y="643"/>
              <a:ext cx="184"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pPr eaLnBrk="1" hangingPunct="1"/>
              <a:r>
                <a:rPr lang="en-GB">
                  <a:solidFill>
                    <a:srgbClr val="FF0000"/>
                  </a:solidFill>
                </a:rPr>
                <a:t>1</a:t>
              </a:r>
            </a:p>
          </p:txBody>
        </p:sp>
      </p:grpSp>
      <p:grpSp>
        <p:nvGrpSpPr>
          <p:cNvPr id="40975" name="Group 24"/>
          <p:cNvGrpSpPr>
            <a:grpSpLocks/>
          </p:cNvGrpSpPr>
          <p:nvPr/>
        </p:nvGrpSpPr>
        <p:grpSpPr bwMode="auto">
          <a:xfrm>
            <a:off x="1463675" y="895350"/>
            <a:ext cx="407988" cy="438150"/>
            <a:chOff x="5136" y="624"/>
            <a:chExt cx="288" cy="288"/>
          </a:xfrm>
        </p:grpSpPr>
        <p:sp>
          <p:nvSpPr>
            <p:cNvPr id="41001" name="Oval 25"/>
            <p:cNvSpPr>
              <a:spLocks noChangeArrowheads="1"/>
            </p:cNvSpPr>
            <p:nvPr/>
          </p:nvSpPr>
          <p:spPr bwMode="auto">
            <a:xfrm>
              <a:off x="5136" y="624"/>
              <a:ext cx="288" cy="288"/>
            </a:xfrm>
            <a:prstGeom prst="ellipse">
              <a:avLst/>
            </a:prstGeom>
            <a:solidFill>
              <a:srgbClr val="FFE957"/>
            </a:solidFill>
            <a:ln w="9525">
              <a:solidFill>
                <a:srgbClr val="FF0000"/>
              </a:solidFill>
              <a:round/>
              <a:headEnd/>
              <a:tailEnd/>
            </a:ln>
          </p:spPr>
          <p:txBody>
            <a:bodyPr wrap="none" anchor="ctr"/>
            <a:lstStyle/>
            <a:p>
              <a:pPr algn="ctr"/>
              <a:endParaRPr lang="en-GB">
                <a:solidFill>
                  <a:srgbClr val="FF0000"/>
                </a:solidFill>
              </a:endParaRPr>
            </a:p>
          </p:txBody>
        </p:sp>
        <p:sp>
          <p:nvSpPr>
            <p:cNvPr id="41002" name="Text Box 26"/>
            <p:cNvSpPr txBox="1">
              <a:spLocks noChangeArrowheads="1"/>
            </p:cNvSpPr>
            <p:nvPr/>
          </p:nvSpPr>
          <p:spPr bwMode="auto">
            <a:xfrm>
              <a:off x="5178" y="643"/>
              <a:ext cx="184"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pPr eaLnBrk="1" hangingPunct="1"/>
              <a:r>
                <a:rPr lang="en-GB">
                  <a:solidFill>
                    <a:srgbClr val="FF0000"/>
                  </a:solidFill>
                </a:rPr>
                <a:t>2</a:t>
              </a:r>
            </a:p>
          </p:txBody>
        </p:sp>
      </p:grpSp>
      <p:grpSp>
        <p:nvGrpSpPr>
          <p:cNvPr id="40976" name="Group 27"/>
          <p:cNvGrpSpPr>
            <a:grpSpLocks/>
          </p:cNvGrpSpPr>
          <p:nvPr/>
        </p:nvGrpSpPr>
        <p:grpSpPr bwMode="auto">
          <a:xfrm>
            <a:off x="5416550" y="1847850"/>
            <a:ext cx="406400" cy="438150"/>
            <a:chOff x="5136" y="624"/>
            <a:chExt cx="288" cy="288"/>
          </a:xfrm>
        </p:grpSpPr>
        <p:sp>
          <p:nvSpPr>
            <p:cNvPr id="40999" name="Oval 28"/>
            <p:cNvSpPr>
              <a:spLocks noChangeArrowheads="1"/>
            </p:cNvSpPr>
            <p:nvPr/>
          </p:nvSpPr>
          <p:spPr bwMode="auto">
            <a:xfrm>
              <a:off x="5136" y="624"/>
              <a:ext cx="288" cy="288"/>
            </a:xfrm>
            <a:prstGeom prst="ellipse">
              <a:avLst/>
            </a:prstGeom>
            <a:solidFill>
              <a:srgbClr val="FFE957"/>
            </a:solidFill>
            <a:ln w="9525">
              <a:solidFill>
                <a:srgbClr val="FF0000"/>
              </a:solidFill>
              <a:round/>
              <a:headEnd/>
              <a:tailEnd/>
            </a:ln>
          </p:spPr>
          <p:txBody>
            <a:bodyPr wrap="none" anchor="ctr"/>
            <a:lstStyle/>
            <a:p>
              <a:pPr algn="ctr"/>
              <a:endParaRPr lang="en-GB">
                <a:solidFill>
                  <a:srgbClr val="FF0000"/>
                </a:solidFill>
              </a:endParaRPr>
            </a:p>
          </p:txBody>
        </p:sp>
        <p:sp>
          <p:nvSpPr>
            <p:cNvPr id="41000" name="Text Box 29"/>
            <p:cNvSpPr txBox="1">
              <a:spLocks noChangeArrowheads="1"/>
            </p:cNvSpPr>
            <p:nvPr/>
          </p:nvSpPr>
          <p:spPr bwMode="auto">
            <a:xfrm>
              <a:off x="5178" y="643"/>
              <a:ext cx="184"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pPr eaLnBrk="1" hangingPunct="1"/>
              <a:r>
                <a:rPr lang="en-GB">
                  <a:solidFill>
                    <a:srgbClr val="FF0000"/>
                  </a:solidFill>
                </a:rPr>
                <a:t>3</a:t>
              </a:r>
            </a:p>
          </p:txBody>
        </p:sp>
      </p:grpSp>
      <p:grpSp>
        <p:nvGrpSpPr>
          <p:cNvPr id="40977" name="Group 30"/>
          <p:cNvGrpSpPr>
            <a:grpSpLocks/>
          </p:cNvGrpSpPr>
          <p:nvPr/>
        </p:nvGrpSpPr>
        <p:grpSpPr bwMode="auto">
          <a:xfrm>
            <a:off x="450850" y="3357563"/>
            <a:ext cx="407988" cy="438150"/>
            <a:chOff x="5136" y="624"/>
            <a:chExt cx="288" cy="288"/>
          </a:xfrm>
        </p:grpSpPr>
        <p:sp>
          <p:nvSpPr>
            <p:cNvPr id="40997" name="Oval 31"/>
            <p:cNvSpPr>
              <a:spLocks noChangeArrowheads="1"/>
            </p:cNvSpPr>
            <p:nvPr/>
          </p:nvSpPr>
          <p:spPr bwMode="auto">
            <a:xfrm>
              <a:off x="5136" y="624"/>
              <a:ext cx="288" cy="288"/>
            </a:xfrm>
            <a:prstGeom prst="ellipse">
              <a:avLst/>
            </a:prstGeom>
            <a:solidFill>
              <a:srgbClr val="FFE957"/>
            </a:solidFill>
            <a:ln w="9525">
              <a:solidFill>
                <a:srgbClr val="FF0000"/>
              </a:solidFill>
              <a:round/>
              <a:headEnd/>
              <a:tailEnd/>
            </a:ln>
          </p:spPr>
          <p:txBody>
            <a:bodyPr wrap="none" anchor="ctr"/>
            <a:lstStyle/>
            <a:p>
              <a:pPr algn="ctr"/>
              <a:endParaRPr lang="en-GB">
                <a:solidFill>
                  <a:srgbClr val="FF0000"/>
                </a:solidFill>
              </a:endParaRPr>
            </a:p>
          </p:txBody>
        </p:sp>
        <p:sp>
          <p:nvSpPr>
            <p:cNvPr id="40998" name="Text Box 32"/>
            <p:cNvSpPr txBox="1">
              <a:spLocks noChangeArrowheads="1"/>
            </p:cNvSpPr>
            <p:nvPr/>
          </p:nvSpPr>
          <p:spPr bwMode="auto">
            <a:xfrm>
              <a:off x="5178" y="643"/>
              <a:ext cx="184"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pPr eaLnBrk="1" hangingPunct="1"/>
              <a:r>
                <a:rPr lang="en-GB">
                  <a:solidFill>
                    <a:srgbClr val="FF0000"/>
                  </a:solidFill>
                </a:rPr>
                <a:t>4</a:t>
              </a:r>
            </a:p>
          </p:txBody>
        </p:sp>
      </p:grpSp>
      <p:grpSp>
        <p:nvGrpSpPr>
          <p:cNvPr id="40978" name="Group 33"/>
          <p:cNvGrpSpPr>
            <a:grpSpLocks/>
          </p:cNvGrpSpPr>
          <p:nvPr/>
        </p:nvGrpSpPr>
        <p:grpSpPr bwMode="auto">
          <a:xfrm>
            <a:off x="2312988" y="5876925"/>
            <a:ext cx="406400" cy="438150"/>
            <a:chOff x="5136" y="624"/>
            <a:chExt cx="288" cy="288"/>
          </a:xfrm>
        </p:grpSpPr>
        <p:sp>
          <p:nvSpPr>
            <p:cNvPr id="40995" name="Oval 34"/>
            <p:cNvSpPr>
              <a:spLocks noChangeArrowheads="1"/>
            </p:cNvSpPr>
            <p:nvPr/>
          </p:nvSpPr>
          <p:spPr bwMode="auto">
            <a:xfrm>
              <a:off x="5136" y="624"/>
              <a:ext cx="288" cy="288"/>
            </a:xfrm>
            <a:prstGeom prst="ellipse">
              <a:avLst/>
            </a:prstGeom>
            <a:solidFill>
              <a:srgbClr val="FFE957"/>
            </a:solidFill>
            <a:ln w="9525">
              <a:solidFill>
                <a:srgbClr val="FF0000"/>
              </a:solidFill>
              <a:round/>
              <a:headEnd/>
              <a:tailEnd/>
            </a:ln>
          </p:spPr>
          <p:txBody>
            <a:bodyPr wrap="none" anchor="ctr"/>
            <a:lstStyle/>
            <a:p>
              <a:pPr algn="ctr"/>
              <a:endParaRPr lang="en-GB">
                <a:solidFill>
                  <a:srgbClr val="FF0000"/>
                </a:solidFill>
              </a:endParaRPr>
            </a:p>
          </p:txBody>
        </p:sp>
        <p:sp>
          <p:nvSpPr>
            <p:cNvPr id="40996" name="Text Box 35"/>
            <p:cNvSpPr txBox="1">
              <a:spLocks noChangeArrowheads="1"/>
            </p:cNvSpPr>
            <p:nvPr/>
          </p:nvSpPr>
          <p:spPr bwMode="auto">
            <a:xfrm>
              <a:off x="5178" y="643"/>
              <a:ext cx="184"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pPr eaLnBrk="1" hangingPunct="1"/>
              <a:r>
                <a:rPr lang="en-GB">
                  <a:solidFill>
                    <a:srgbClr val="FF0000"/>
                  </a:solidFill>
                </a:rPr>
                <a:t>5</a:t>
              </a:r>
            </a:p>
          </p:txBody>
        </p:sp>
      </p:grpSp>
      <p:sp>
        <p:nvSpPr>
          <p:cNvPr id="40979" name="Line 17"/>
          <p:cNvSpPr>
            <a:spLocks noChangeShapeType="1"/>
          </p:cNvSpPr>
          <p:nvPr/>
        </p:nvSpPr>
        <p:spPr bwMode="auto">
          <a:xfrm>
            <a:off x="5170488" y="5516563"/>
            <a:ext cx="730250" cy="215900"/>
          </a:xfrm>
          <a:prstGeom prst="line">
            <a:avLst/>
          </a:prstGeom>
          <a:noFill/>
          <a:ln w="19050">
            <a:solidFill>
              <a:schemeClr val="tx1"/>
            </a:solidFill>
            <a:round/>
            <a:headEnd/>
            <a:tailEnd type="triangle" w="sm" len="lg"/>
          </a:ln>
          <a:extLst>
            <a:ext uri="{909E8E84-426E-40dd-AFC4-6F175D3DCCD1}">
              <a14:hiddenFill xmlns:a14="http://schemas.microsoft.com/office/drawing/2010/main">
                <a:noFill/>
              </a14:hiddenFill>
            </a:ext>
          </a:extLst>
        </p:spPr>
        <p:txBody>
          <a:bodyPr/>
          <a:lstStyle/>
          <a:p>
            <a:endParaRPr lang="en-US"/>
          </a:p>
        </p:txBody>
      </p:sp>
      <p:sp>
        <p:nvSpPr>
          <p:cNvPr id="40980" name="Text Box 19"/>
          <p:cNvSpPr txBox="1">
            <a:spLocks noChangeArrowheads="1"/>
          </p:cNvSpPr>
          <p:nvPr/>
        </p:nvSpPr>
        <p:spPr bwMode="auto">
          <a:xfrm>
            <a:off x="123825" y="4797425"/>
            <a:ext cx="5969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pPr eaLnBrk="1" hangingPunct="1"/>
            <a:r>
              <a:rPr lang="en-US" sz="2000">
                <a:solidFill>
                  <a:srgbClr val="0000FF"/>
                </a:solidFill>
                <a:latin typeface="Comic Sans MS" charset="0"/>
                <a:cs typeface="Comic Sans MS" charset="0"/>
              </a:rPr>
              <a:t>Pavia</a:t>
            </a:r>
          </a:p>
        </p:txBody>
      </p:sp>
      <p:sp>
        <p:nvSpPr>
          <p:cNvPr id="40981" name="Text Box 18"/>
          <p:cNvSpPr txBox="1">
            <a:spLocks noChangeArrowheads="1"/>
          </p:cNvSpPr>
          <p:nvPr/>
        </p:nvSpPr>
        <p:spPr bwMode="auto">
          <a:xfrm>
            <a:off x="6542088" y="3565525"/>
            <a:ext cx="2659062"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pPr eaLnBrk="1" hangingPunct="1"/>
            <a:r>
              <a:rPr lang="en-US">
                <a:latin typeface="Comic Sans MS" charset="0"/>
                <a:cs typeface="Comic Sans MS" charset="0"/>
              </a:rPr>
              <a:t>2010-2013: Data taking with C-rays and CNGS beam</a:t>
            </a:r>
          </a:p>
        </p:txBody>
      </p:sp>
      <p:pic>
        <p:nvPicPr>
          <p:cNvPr id="40982" name="Picture 13" descr="DSC001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9000" y="4149725"/>
            <a:ext cx="2998788" cy="235108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40983" name="Rectangle 41"/>
          <p:cNvSpPr>
            <a:spLocks noChangeArrowheads="1"/>
          </p:cNvSpPr>
          <p:nvPr/>
        </p:nvSpPr>
        <p:spPr bwMode="auto">
          <a:xfrm>
            <a:off x="4368800" y="6216650"/>
            <a:ext cx="1258888"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0000FF"/>
                </a:solidFill>
                <a:latin typeface="Comic Sans MS" charset="0"/>
                <a:cs typeface="Comic Sans MS" charset="0"/>
              </a:rPr>
              <a:t>LNGS Hall-B </a:t>
            </a:r>
          </a:p>
        </p:txBody>
      </p:sp>
      <p:sp>
        <p:nvSpPr>
          <p:cNvPr id="40984" name="Text Box 8"/>
          <p:cNvSpPr txBox="1">
            <a:spLocks noChangeArrowheads="1"/>
          </p:cNvSpPr>
          <p:nvPr/>
        </p:nvSpPr>
        <p:spPr bwMode="auto">
          <a:xfrm>
            <a:off x="7375525" y="3081338"/>
            <a:ext cx="1298575" cy="379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pPr algn="ctr" eaLnBrk="1" hangingPunct="1">
              <a:spcBef>
                <a:spcPct val="50000"/>
              </a:spcBef>
            </a:pPr>
            <a:r>
              <a:rPr lang="en-US" sz="1400">
                <a:solidFill>
                  <a:srgbClr val="CC0000"/>
                </a:solidFill>
                <a:latin typeface="Arial" charset="0"/>
              </a:rPr>
              <a:t>Icarus T600 experiment</a:t>
            </a:r>
          </a:p>
        </p:txBody>
      </p:sp>
      <p:grpSp>
        <p:nvGrpSpPr>
          <p:cNvPr id="40985" name="Group 33"/>
          <p:cNvGrpSpPr>
            <a:grpSpLocks/>
          </p:cNvGrpSpPr>
          <p:nvPr/>
        </p:nvGrpSpPr>
        <p:grpSpPr bwMode="auto">
          <a:xfrm>
            <a:off x="5303838" y="5661025"/>
            <a:ext cx="406400" cy="438150"/>
            <a:chOff x="5136" y="624"/>
            <a:chExt cx="288" cy="288"/>
          </a:xfrm>
        </p:grpSpPr>
        <p:sp>
          <p:nvSpPr>
            <p:cNvPr id="40993" name="Oval 34"/>
            <p:cNvSpPr>
              <a:spLocks noChangeArrowheads="1"/>
            </p:cNvSpPr>
            <p:nvPr/>
          </p:nvSpPr>
          <p:spPr bwMode="auto">
            <a:xfrm>
              <a:off x="5136" y="624"/>
              <a:ext cx="288" cy="288"/>
            </a:xfrm>
            <a:prstGeom prst="ellipse">
              <a:avLst/>
            </a:prstGeom>
            <a:solidFill>
              <a:srgbClr val="FFE957"/>
            </a:solidFill>
            <a:ln w="9525">
              <a:solidFill>
                <a:srgbClr val="FF0000"/>
              </a:solidFill>
              <a:round/>
              <a:headEnd/>
              <a:tailEnd/>
            </a:ln>
          </p:spPr>
          <p:txBody>
            <a:bodyPr wrap="none" anchor="ctr"/>
            <a:lstStyle/>
            <a:p>
              <a:pPr algn="ctr"/>
              <a:endParaRPr lang="en-GB">
                <a:solidFill>
                  <a:srgbClr val="FF0000"/>
                </a:solidFill>
              </a:endParaRPr>
            </a:p>
          </p:txBody>
        </p:sp>
        <p:sp>
          <p:nvSpPr>
            <p:cNvPr id="40994" name="Text Box 35"/>
            <p:cNvSpPr txBox="1">
              <a:spLocks noChangeArrowheads="1"/>
            </p:cNvSpPr>
            <p:nvPr/>
          </p:nvSpPr>
          <p:spPr bwMode="auto">
            <a:xfrm>
              <a:off x="5178" y="643"/>
              <a:ext cx="184"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pPr eaLnBrk="1" hangingPunct="1"/>
              <a:r>
                <a:rPr lang="en-GB">
                  <a:solidFill>
                    <a:srgbClr val="FF0000"/>
                  </a:solidFill>
                </a:rPr>
                <a:t>6</a:t>
              </a:r>
            </a:p>
          </p:txBody>
        </p:sp>
      </p:grpSp>
      <p:sp>
        <p:nvSpPr>
          <p:cNvPr id="40986"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pPr eaLnBrk="1" hangingPunct="1"/>
            <a:r>
              <a:rPr lang="en-GB" sz="1200" b="0" baseline="0">
                <a:solidFill>
                  <a:schemeClr val="bg2"/>
                </a:solidFill>
                <a:latin typeface="Comic Sans MS" charset="0"/>
                <a:cs typeface="Comic Sans MS" charset="0"/>
              </a:rPr>
              <a:t>Slide: </a:t>
            </a:r>
            <a:fld id="{A033F825-4F13-D24B-B6EF-61BDF9F10331}" type="slidenum">
              <a:rPr lang="en-GB" sz="1200" b="0" baseline="0">
                <a:solidFill>
                  <a:schemeClr val="bg2"/>
                </a:solidFill>
                <a:latin typeface="Comic Sans MS" charset="0"/>
                <a:cs typeface="Comic Sans MS" charset="0"/>
              </a:rPr>
              <a:pPr eaLnBrk="1" hangingPunct="1"/>
              <a:t>14</a:t>
            </a:fld>
            <a:endParaRPr lang="en-GB" sz="1200" b="0" baseline="0">
              <a:solidFill>
                <a:schemeClr val="bg2"/>
              </a:solidFill>
              <a:latin typeface="Comic Sans MS" charset="0"/>
              <a:cs typeface="Comic Sans MS" charset="0"/>
            </a:endParaRPr>
          </a:p>
        </p:txBody>
      </p:sp>
      <p:sp>
        <p:nvSpPr>
          <p:cNvPr id="40987"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200" b="0" baseline="0">
                <a:solidFill>
                  <a:schemeClr val="accent1"/>
                </a:solidFill>
              </a:rPr>
              <a:t>Workshop on Cryogenic Operations - FNAL - October 26, 2016</a:t>
            </a:r>
            <a:endParaRPr lang="en-GB" sz="1200" b="0" baseline="0">
              <a:solidFill>
                <a:schemeClr val="accent1"/>
              </a:solidFill>
            </a:endParaRPr>
          </a:p>
        </p:txBody>
      </p:sp>
      <p:sp>
        <p:nvSpPr>
          <p:cNvPr id="40988" name="TextBox 2"/>
          <p:cNvSpPr txBox="1">
            <a:spLocks noChangeArrowheads="1"/>
          </p:cNvSpPr>
          <p:nvPr/>
        </p:nvSpPr>
        <p:spPr bwMode="auto">
          <a:xfrm>
            <a:off x="7104063" y="685800"/>
            <a:ext cx="20399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a:t>Argon purification in the gas phase. L.T. ~ 10 ms</a:t>
            </a:r>
          </a:p>
        </p:txBody>
      </p:sp>
      <p:sp>
        <p:nvSpPr>
          <p:cNvPr id="40989" name="TextBox 3"/>
          <p:cNvSpPr txBox="1">
            <a:spLocks noChangeArrowheads="1"/>
          </p:cNvSpPr>
          <p:nvPr/>
        </p:nvSpPr>
        <p:spPr bwMode="auto">
          <a:xfrm>
            <a:off x="141288" y="609600"/>
            <a:ext cx="24495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a:t>First recirculation in the gas phase</a:t>
            </a:r>
          </a:p>
        </p:txBody>
      </p:sp>
      <p:sp>
        <p:nvSpPr>
          <p:cNvPr id="40990" name="TextBox 5"/>
          <p:cNvSpPr txBox="1">
            <a:spLocks noChangeArrowheads="1"/>
          </p:cNvSpPr>
          <p:nvPr/>
        </p:nvSpPr>
        <p:spPr bwMode="auto">
          <a:xfrm>
            <a:off x="6753225" y="2209800"/>
            <a:ext cx="4143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200"/>
              <a:t>1994</a:t>
            </a:r>
          </a:p>
        </p:txBody>
      </p:sp>
      <p:sp>
        <p:nvSpPr>
          <p:cNvPr id="40991" name="TextBox 6"/>
          <p:cNvSpPr txBox="1">
            <a:spLocks noChangeArrowheads="1"/>
          </p:cNvSpPr>
          <p:nvPr/>
        </p:nvSpPr>
        <p:spPr bwMode="auto">
          <a:xfrm>
            <a:off x="7456488" y="2057400"/>
            <a:ext cx="12652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a:t>Purification in liquid phase</a:t>
            </a:r>
          </a:p>
        </p:txBody>
      </p:sp>
      <p:sp>
        <p:nvSpPr>
          <p:cNvPr id="40992" name="TextBox 7"/>
          <p:cNvSpPr txBox="1">
            <a:spLocks noChangeArrowheads="1"/>
          </p:cNvSpPr>
          <p:nvPr/>
        </p:nvSpPr>
        <p:spPr bwMode="auto">
          <a:xfrm>
            <a:off x="141288" y="2743200"/>
            <a:ext cx="1312862"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a:t>Liquid recirculation</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en-GB">
                <a:latin typeface="Helvetica" charset="0"/>
                <a:ea typeface="ＭＳ Ｐゴシック" charset="0"/>
              </a:rPr>
              <a:t>Argon purification: choice of filters</a:t>
            </a:r>
          </a:p>
        </p:txBody>
      </p:sp>
      <p:sp>
        <p:nvSpPr>
          <p:cNvPr id="3" name="Content Placeholder 2"/>
          <p:cNvSpPr>
            <a:spLocks noGrp="1"/>
          </p:cNvSpPr>
          <p:nvPr>
            <p:ph idx="1"/>
          </p:nvPr>
        </p:nvSpPr>
        <p:spPr>
          <a:xfrm>
            <a:off x="0" y="533400"/>
            <a:ext cx="6119813" cy="6096000"/>
          </a:xfrm>
        </p:spPr>
        <p:txBody>
          <a:bodyPr/>
          <a:lstStyle/>
          <a:p>
            <a:pPr>
              <a:spcBef>
                <a:spcPct val="0"/>
              </a:spcBef>
              <a:spcAft>
                <a:spcPts val="2400"/>
              </a:spcAft>
            </a:pPr>
            <a:r>
              <a:rPr lang="en-US" sz="2000" dirty="0">
                <a:latin typeface="Comic Sans MS" charset="0"/>
                <a:ea typeface="ＭＳ Ｐゴシック" charset="0"/>
              </a:rPr>
              <a:t>At the very beginning of our development on </a:t>
            </a:r>
            <a:r>
              <a:rPr lang="en-US" sz="2000" dirty="0" err="1">
                <a:latin typeface="Comic Sans MS" charset="0"/>
                <a:ea typeface="ＭＳ Ｐゴシック" charset="0"/>
              </a:rPr>
              <a:t>LAr</a:t>
            </a:r>
            <a:r>
              <a:rPr lang="en-US" sz="2000" dirty="0">
                <a:latin typeface="Comic Sans MS" charset="0"/>
                <a:ea typeface="ＭＳ Ｐゴシック" charset="0"/>
              </a:rPr>
              <a:t> purity, in 1987, we have identified the most effective filters for Argon purification as a combination of </a:t>
            </a:r>
            <a:r>
              <a:rPr lang="en-US" sz="2000" dirty="0" err="1">
                <a:latin typeface="Comic Sans MS" charset="0"/>
                <a:ea typeface="ＭＳ Ｐゴシック" charset="0"/>
              </a:rPr>
              <a:t>Oxysorb</a:t>
            </a:r>
            <a:r>
              <a:rPr lang="en-US" sz="2000" dirty="0">
                <a:latin typeface="Comic Sans MS" charset="0"/>
                <a:ea typeface="ＭＳ Ｐゴシック" charset="0"/>
              </a:rPr>
              <a:t> (Chromium) and </a:t>
            </a:r>
            <a:r>
              <a:rPr lang="en-US" sz="2000" dirty="0" err="1">
                <a:latin typeface="Comic Sans MS" charset="0"/>
                <a:ea typeface="ＭＳ Ｐゴシック" charset="0"/>
              </a:rPr>
              <a:t>Hydrosorb</a:t>
            </a:r>
            <a:r>
              <a:rPr lang="en-US" sz="2000" dirty="0">
                <a:latin typeface="Comic Sans MS" charset="0"/>
                <a:ea typeface="ＭＳ Ｐゴシック" charset="0"/>
              </a:rPr>
              <a:t> (Molecular sieves 4A/13X).</a:t>
            </a:r>
          </a:p>
          <a:p>
            <a:pPr>
              <a:spcBef>
                <a:spcPct val="0"/>
              </a:spcBef>
              <a:spcAft>
                <a:spcPts val="2400"/>
              </a:spcAft>
            </a:pPr>
            <a:r>
              <a:rPr lang="en-US" sz="2000" dirty="0" err="1">
                <a:latin typeface="Comic Sans MS" charset="0"/>
                <a:ea typeface="ＭＳ Ｐゴシック" charset="0"/>
              </a:rPr>
              <a:t>Oxysorb</a:t>
            </a:r>
            <a:r>
              <a:rPr lang="en-US" sz="2000" dirty="0">
                <a:latin typeface="Comic Sans MS" charset="0"/>
                <a:ea typeface="ＭＳ Ｐゴシック" charset="0"/>
              </a:rPr>
              <a:t> has the largest attachment energy for Oxygen among the most commonly used </a:t>
            </a:r>
            <a:r>
              <a:rPr lang="en-US" sz="2000" dirty="0" err="1">
                <a:latin typeface="Comic Sans MS" charset="0"/>
                <a:ea typeface="ＭＳ Ｐゴシック" charset="0"/>
              </a:rPr>
              <a:t>adsorbants</a:t>
            </a:r>
            <a:r>
              <a:rPr lang="en-US" sz="2000" dirty="0">
                <a:latin typeface="Comic Sans MS" charset="0"/>
                <a:ea typeface="ＭＳ Ｐゴシック" charset="0"/>
              </a:rPr>
              <a:t>; </a:t>
            </a:r>
            <a:r>
              <a:rPr lang="en-US" sz="2000" dirty="0" err="1">
                <a:latin typeface="Comic Sans MS" charset="0"/>
                <a:ea typeface="ＭＳ Ｐゴシック" charset="0"/>
              </a:rPr>
              <a:t>Hydrosorb</a:t>
            </a:r>
            <a:r>
              <a:rPr lang="en-US" sz="2000" dirty="0">
                <a:latin typeface="Comic Sans MS" charset="0"/>
                <a:ea typeface="ＭＳ Ｐゴシック" charset="0"/>
              </a:rPr>
              <a:t>, placed before </a:t>
            </a:r>
            <a:r>
              <a:rPr lang="en-US" sz="2000" dirty="0" err="1">
                <a:latin typeface="Comic Sans MS" charset="0"/>
                <a:ea typeface="ＭＳ Ｐゴシック" charset="0"/>
              </a:rPr>
              <a:t>Oxysorb</a:t>
            </a:r>
            <a:r>
              <a:rPr lang="en-US" sz="2000" dirty="0">
                <a:latin typeface="Comic Sans MS" charset="0"/>
                <a:ea typeface="ＭＳ Ｐゴシック" charset="0"/>
              </a:rPr>
              <a:t>, efficiently removes water, preserving the </a:t>
            </a:r>
            <a:r>
              <a:rPr lang="en-US" sz="2000" dirty="0" err="1">
                <a:latin typeface="Comic Sans MS" charset="0"/>
                <a:ea typeface="ＭＳ Ｐゴシック" charset="0"/>
              </a:rPr>
              <a:t>Oxysorb</a:t>
            </a:r>
            <a:r>
              <a:rPr lang="en-US" sz="2000" dirty="0">
                <a:latin typeface="Comic Sans MS" charset="0"/>
                <a:ea typeface="ＭＳ Ｐゴシック" charset="0"/>
              </a:rPr>
              <a:t> adsorption efficiency for Oxygen and other electronegative impurities.</a:t>
            </a:r>
          </a:p>
          <a:p>
            <a:pPr>
              <a:spcBef>
                <a:spcPct val="0"/>
              </a:spcBef>
              <a:spcAft>
                <a:spcPts val="2400"/>
              </a:spcAft>
            </a:pPr>
            <a:r>
              <a:rPr lang="en-US" sz="2000" i="1" dirty="0" smtClean="0">
                <a:latin typeface="Comic Sans MS" charset="0"/>
                <a:ea typeface="ＭＳ Ｐゴシック" charset="0"/>
              </a:rPr>
              <a:t>For the run at </a:t>
            </a:r>
            <a:r>
              <a:rPr lang="en-US" sz="2000" i="1" dirty="0" err="1" smtClean="0">
                <a:latin typeface="Comic Sans MS" charset="0"/>
                <a:ea typeface="ＭＳ Ｐゴシック" charset="0"/>
              </a:rPr>
              <a:t>Fermilab</a:t>
            </a:r>
            <a:r>
              <a:rPr lang="en-US" sz="2000" i="1" dirty="0" smtClean="0">
                <a:latin typeface="Comic Sans MS" charset="0"/>
                <a:ea typeface="ＭＳ Ｐゴシック" charset="0"/>
              </a:rPr>
              <a:t> we will substitute </a:t>
            </a:r>
            <a:r>
              <a:rPr lang="en-US" sz="2000" i="1" dirty="0" err="1" smtClean="0">
                <a:latin typeface="Comic Sans MS" charset="0"/>
                <a:ea typeface="ＭＳ Ｐゴシック" charset="0"/>
              </a:rPr>
              <a:t>Oxysorb</a:t>
            </a:r>
            <a:r>
              <a:rPr lang="en-US" sz="2000" i="1" dirty="0" smtClean="0">
                <a:latin typeface="Comic Sans MS" charset="0"/>
                <a:ea typeface="ＭＳ Ｐゴシック" charset="0"/>
              </a:rPr>
              <a:t> with a copper based absorber. We tested this filter at CERN with one of our prototypes and obtained similar results as for </a:t>
            </a:r>
            <a:r>
              <a:rPr lang="en-US" sz="2000" i="1" dirty="0" err="1" smtClean="0">
                <a:latin typeface="Comic Sans MS" charset="0"/>
                <a:ea typeface="ＭＳ Ｐゴシック" charset="0"/>
              </a:rPr>
              <a:t>Oxysorb</a:t>
            </a:r>
            <a:r>
              <a:rPr lang="en-US" sz="2000" i="1" dirty="0" smtClean="0">
                <a:latin typeface="Comic Sans MS" charset="0"/>
                <a:ea typeface="ＭＳ Ｐゴシック" charset="0"/>
              </a:rPr>
              <a:t>/</a:t>
            </a:r>
            <a:r>
              <a:rPr lang="en-US" sz="2000" i="1" dirty="0" err="1" smtClean="0">
                <a:latin typeface="Comic Sans MS" charset="0"/>
                <a:ea typeface="ＭＳ Ｐゴシック" charset="0"/>
              </a:rPr>
              <a:t>Hydrosorb</a:t>
            </a:r>
            <a:r>
              <a:rPr lang="en-US" sz="2000" i="1" dirty="0" smtClean="0">
                <a:latin typeface="Comic Sans MS" charset="0"/>
                <a:ea typeface="ＭＳ Ｐゴシック" charset="0"/>
              </a:rPr>
              <a:t> filters.</a:t>
            </a:r>
            <a:endParaRPr lang="en-US" sz="2000" i="1" dirty="0">
              <a:latin typeface="Comic Sans MS" charset="0"/>
              <a:ea typeface="ＭＳ Ｐゴシック" charset="0"/>
            </a:endParaRPr>
          </a:p>
        </p:txBody>
      </p:sp>
      <p:sp>
        <p:nvSpPr>
          <p:cNvPr id="41987" name="Footer Placeholder 3"/>
          <p:cNvSpPr>
            <a:spLocks noGrp="1"/>
          </p:cNvSpPr>
          <p:nvPr>
            <p:ph type="ftr" sz="quarter" idx="10"/>
          </p:nvPr>
        </p:nvSpPr>
        <p:spPr>
          <a:xfrm>
            <a:off x="0" y="6553200"/>
            <a:ext cx="647065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200" b="0" baseline="0">
                <a:solidFill>
                  <a:schemeClr val="accent1"/>
                </a:solidFill>
              </a:rPr>
              <a:t>Workshop on Cryogenic Operations - FNAL - October 26, 2016</a:t>
            </a:r>
            <a:endParaRPr lang="en-GB" sz="1200" b="0" baseline="0">
              <a:solidFill>
                <a:schemeClr val="accent1"/>
              </a:solidFill>
            </a:endParaRPr>
          </a:p>
        </p:txBody>
      </p:sp>
      <p:sp>
        <p:nvSpPr>
          <p:cNvPr id="4198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DA1D55C4-DA46-9242-8943-62C50E8B4E70}" type="slidenum">
              <a:rPr lang="en-GB" sz="1200" b="0" baseline="0">
                <a:solidFill>
                  <a:schemeClr val="accent1"/>
                </a:solidFill>
              </a:rPr>
              <a:pPr/>
              <a:t>15</a:t>
            </a:fld>
            <a:endParaRPr lang="en-GB" sz="1200" b="0" baseline="0">
              <a:solidFill>
                <a:schemeClr val="accent1"/>
              </a:solidFill>
            </a:endParaRPr>
          </a:p>
        </p:txBody>
      </p:sp>
      <p:pic>
        <p:nvPicPr>
          <p:cNvPr id="41989" name="Picture 5" descr="Filter2.jpg"/>
          <p:cNvPicPr>
            <a:picLocks noChangeAspect="1"/>
          </p:cNvPicPr>
          <p:nvPr/>
        </p:nvPicPr>
        <p:blipFill>
          <a:blip r:embed="rId2">
            <a:extLst>
              <a:ext uri="{28A0092B-C50C-407E-A947-70E740481C1C}">
                <a14:useLocalDpi xmlns:a14="http://schemas.microsoft.com/office/drawing/2010/main" val="0"/>
              </a:ext>
            </a:extLst>
          </a:blip>
          <a:srcRect l="35056" t="16013" r="31456" b="20303"/>
          <a:stretch>
            <a:fillRect/>
          </a:stretch>
        </p:blipFill>
        <p:spPr bwMode="auto">
          <a:xfrm>
            <a:off x="7151688" y="723900"/>
            <a:ext cx="192246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6"/>
          <p:cNvSpPr txBox="1">
            <a:spLocks noChangeArrowheads="1"/>
          </p:cNvSpPr>
          <p:nvPr/>
        </p:nvSpPr>
        <p:spPr bwMode="auto">
          <a:xfrm rot="-5400000">
            <a:off x="6863556" y="4718844"/>
            <a:ext cx="963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800"/>
              <a:t>Hydrosorb</a:t>
            </a:r>
          </a:p>
        </p:txBody>
      </p:sp>
      <p:sp>
        <p:nvSpPr>
          <p:cNvPr id="41991" name="TextBox 7"/>
          <p:cNvSpPr txBox="1">
            <a:spLocks noChangeArrowheads="1"/>
          </p:cNvSpPr>
          <p:nvPr/>
        </p:nvSpPr>
        <p:spPr bwMode="auto">
          <a:xfrm rot="-5400000">
            <a:off x="6941344" y="3042444"/>
            <a:ext cx="8080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800"/>
              <a:t>Oxysorb</a:t>
            </a:r>
          </a:p>
        </p:txBody>
      </p:sp>
      <p:sp>
        <p:nvSpPr>
          <p:cNvPr id="9" name="Up Arrow 8"/>
          <p:cNvSpPr/>
          <p:nvPr/>
        </p:nvSpPr>
        <p:spPr bwMode="auto">
          <a:xfrm>
            <a:off x="6542088" y="2057400"/>
            <a:ext cx="631825" cy="3352800"/>
          </a:xfrm>
          <a:prstGeom prst="upArrow">
            <a:avLst/>
          </a:prstGeom>
          <a:gradFill flip="none" rotWithShape="1">
            <a:gsLst>
              <a:gs pos="0">
                <a:schemeClr val="accent6"/>
              </a:gs>
              <a:gs pos="100000">
                <a:srgbClr val="FFFFFF"/>
              </a:gs>
            </a:gsLst>
            <a:lin ang="16200000" scaled="0"/>
            <a:tileRect/>
          </a:gradFill>
          <a:ln w="9525" cap="flat" cmpd="sng" algn="ctr">
            <a:solidFill>
              <a:schemeClr val="tx1"/>
            </a:solidFill>
            <a:prstDash val="solid"/>
            <a:round/>
            <a:headEnd type="none" w="med" len="med"/>
            <a:tailEnd type="none" w="med" len="med"/>
          </a:ln>
          <a:effectLst/>
        </p:spPr>
        <p:txBody>
          <a:bodyPr/>
          <a:lstStyle/>
          <a:p>
            <a:pPr>
              <a:defRPr/>
            </a:pPr>
            <a:endParaRPr lang="en-US" b="0" baseline="0">
              <a:latin typeface="Comic Sans MS" pitchFamily="1" charset="0"/>
            </a:endParaRPr>
          </a:p>
        </p:txBody>
      </p:sp>
      <p:sp>
        <p:nvSpPr>
          <p:cNvPr id="41993" name="TextBox 9"/>
          <p:cNvSpPr txBox="1">
            <a:spLocks noChangeArrowheads="1"/>
          </p:cNvSpPr>
          <p:nvPr/>
        </p:nvSpPr>
        <p:spPr bwMode="auto">
          <a:xfrm rot="-5400000">
            <a:off x="5979319" y="3652044"/>
            <a:ext cx="1042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800"/>
              <a:t>Argon Flow</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r>
              <a:rPr lang="en-GB">
                <a:latin typeface="Helvetica" charset="0"/>
                <a:ea typeface="ＭＳ Ｐゴシック" charset="0"/>
              </a:rPr>
              <a:t>Argon purification: Argon containment</a:t>
            </a:r>
          </a:p>
        </p:txBody>
      </p:sp>
      <p:sp>
        <p:nvSpPr>
          <p:cNvPr id="43010" name="Footer Placeholder 3"/>
          <p:cNvSpPr>
            <a:spLocks noGrp="1"/>
          </p:cNvSpPr>
          <p:nvPr>
            <p:ph type="ftr" sz="quarter" idx="10"/>
          </p:nvPr>
        </p:nvSpPr>
        <p:spPr>
          <a:xfrm>
            <a:off x="0" y="6553200"/>
            <a:ext cx="647065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200" b="0" baseline="0">
                <a:solidFill>
                  <a:schemeClr val="accent1"/>
                </a:solidFill>
              </a:rPr>
              <a:t>Workshop on Cryogenic Operations - FNAL - October 26, 2016</a:t>
            </a:r>
            <a:endParaRPr lang="en-GB" sz="1200" b="0" baseline="0">
              <a:solidFill>
                <a:schemeClr val="accent1"/>
              </a:solidFill>
            </a:endParaRPr>
          </a:p>
        </p:txBody>
      </p:sp>
      <p:sp>
        <p:nvSpPr>
          <p:cNvPr id="4301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FAD3FF85-0809-4D4F-81B7-67F55CA4D9AF}" type="slidenum">
              <a:rPr lang="en-GB" sz="1200" b="0" baseline="0">
                <a:solidFill>
                  <a:schemeClr val="accent1"/>
                </a:solidFill>
              </a:rPr>
              <a:pPr/>
              <a:t>16</a:t>
            </a:fld>
            <a:endParaRPr lang="en-GB" sz="1200" b="0" baseline="0">
              <a:solidFill>
                <a:schemeClr val="accent1"/>
              </a:solidFill>
            </a:endParaRPr>
          </a:p>
        </p:txBody>
      </p:sp>
      <p:pic>
        <p:nvPicPr>
          <p:cNvPr id="4301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924425" y="1676400"/>
            <a:ext cx="4149725" cy="48561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Rectangle 12"/>
          <p:cNvSpPr>
            <a:spLocks noChangeArrowheads="1"/>
          </p:cNvSpPr>
          <p:nvPr/>
        </p:nvSpPr>
        <p:spPr bwMode="auto">
          <a:xfrm>
            <a:off x="0" y="512763"/>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Clr>
                <a:srgbClr val="FF0000"/>
              </a:buClr>
              <a:buSzPct val="150000"/>
              <a:buFont typeface="Lucida Grande" charset="0"/>
              <a:buChar char="●"/>
            </a:pPr>
            <a:r>
              <a:rPr lang="en-US" sz="2000" b="0" baseline="0" dirty="0">
                <a:latin typeface="+mn-lt"/>
              </a:rPr>
              <a:t>Vacuum tightness is a mandatory requirement to attain high </a:t>
            </a:r>
            <a:r>
              <a:rPr lang="en-US" sz="2000" b="0" baseline="0" dirty="0" err="1">
                <a:latin typeface="+mn-lt"/>
              </a:rPr>
              <a:t>LAr</a:t>
            </a:r>
            <a:r>
              <a:rPr lang="en-US" sz="2000" b="0" baseline="0" dirty="0">
                <a:latin typeface="+mn-lt"/>
              </a:rPr>
              <a:t> purities. We employ </a:t>
            </a:r>
            <a:r>
              <a:rPr lang="en-US" sz="2000" b="0" baseline="0" dirty="0" err="1">
                <a:latin typeface="+mn-lt"/>
              </a:rPr>
              <a:t>ConFlat</a:t>
            </a:r>
            <a:r>
              <a:rPr lang="en-US" sz="2000" b="0" baseline="0" dirty="0">
                <a:latin typeface="+mn-lt"/>
              </a:rPr>
              <a:t> flanges or welds for all connections. </a:t>
            </a:r>
          </a:p>
          <a:p>
            <a:pPr marL="342900" indent="-342900">
              <a:buClr>
                <a:srgbClr val="FF0000"/>
              </a:buClr>
              <a:buSzPct val="150000"/>
              <a:buFont typeface="Lucida Grande" charset="0"/>
              <a:buChar char="●"/>
            </a:pPr>
            <a:r>
              <a:rPr lang="en-US" sz="2000" b="0" baseline="0" dirty="0">
                <a:latin typeface="+mn-lt"/>
              </a:rPr>
              <a:t>For the new main </a:t>
            </a:r>
            <a:r>
              <a:rPr lang="en-US" sz="2000" b="0" baseline="0" dirty="0" err="1">
                <a:latin typeface="+mn-lt"/>
              </a:rPr>
              <a:t>LAr</a:t>
            </a:r>
            <a:r>
              <a:rPr lang="en-US" sz="2000" b="0" baseline="0" dirty="0">
                <a:latin typeface="+mn-lt"/>
              </a:rPr>
              <a:t> containers we have chosen a double walled structure </a:t>
            </a:r>
            <a:r>
              <a:rPr lang="en-US" sz="2000" b="0" baseline="0" dirty="0">
                <a:latin typeface="+mn-lt"/>
                <a:cs typeface="Helvetica" charset="0"/>
              </a:rPr>
              <a:t>made of Aluminum</a:t>
            </a:r>
            <a:endParaRPr lang="en-US" sz="2000" b="0" baseline="0" dirty="0">
              <a:latin typeface="+mn-lt"/>
            </a:endParaRPr>
          </a:p>
        </p:txBody>
      </p:sp>
      <p:sp>
        <p:nvSpPr>
          <p:cNvPr id="14" name="TextBox 13"/>
          <p:cNvSpPr txBox="1"/>
          <p:nvPr/>
        </p:nvSpPr>
        <p:spPr>
          <a:xfrm>
            <a:off x="0" y="1828800"/>
            <a:ext cx="4924425" cy="4247317"/>
          </a:xfrm>
          <a:prstGeom prst="rect">
            <a:avLst/>
          </a:prstGeom>
          <a:noFill/>
        </p:spPr>
        <p:txBody>
          <a:bodyPr>
            <a:spAutoFit/>
          </a:bodyPr>
          <a:lstStyle/>
          <a:p>
            <a:pPr marL="360000">
              <a:spcBef>
                <a:spcPts val="600"/>
              </a:spcBef>
              <a:defRPr/>
            </a:pPr>
            <a:r>
              <a:rPr lang="en-US" sz="2000" b="0" baseline="0" dirty="0">
                <a:cs typeface="Helvetica"/>
              </a:rPr>
              <a:t>extruded </a:t>
            </a:r>
            <a:r>
              <a:rPr lang="en-US" sz="2000" b="0" baseline="0" dirty="0">
                <a:latin typeface="+mn-lt"/>
                <a:cs typeface="Helvetica"/>
              </a:rPr>
              <a:t>profiles. Aluminum couples lightweight with good thermal conductivity and electrical shielding.</a:t>
            </a:r>
          </a:p>
          <a:p>
            <a:pPr marL="342900" indent="-342900">
              <a:spcBef>
                <a:spcPts val="600"/>
              </a:spcBef>
              <a:buClr>
                <a:srgbClr val="FF0000"/>
              </a:buClr>
              <a:buSzPct val="150000"/>
              <a:buFont typeface="Lucida Grande"/>
              <a:buChar char="●"/>
              <a:defRPr/>
            </a:pPr>
            <a:r>
              <a:rPr lang="en-US" sz="2000" b="0" baseline="0" dirty="0">
                <a:latin typeface="+mn-lt"/>
                <a:cs typeface="Helvetica"/>
              </a:rPr>
              <a:t>The double wall structure ensures a safe LAr containment and an effective leak tightness (both walls are tight).</a:t>
            </a:r>
          </a:p>
          <a:p>
            <a:pPr marL="342900" indent="-342900">
              <a:spcBef>
                <a:spcPts val="600"/>
              </a:spcBef>
              <a:buClr>
                <a:srgbClr val="FF0000"/>
              </a:buClr>
              <a:buSzPct val="150000"/>
              <a:buFont typeface="Lucida Grande"/>
              <a:buChar char="●"/>
              <a:defRPr/>
            </a:pPr>
            <a:r>
              <a:rPr lang="en-US" sz="2000" b="0" baseline="0" dirty="0">
                <a:latin typeface="+mn-lt"/>
                <a:cs typeface="Helvetica"/>
              </a:rPr>
              <a:t>We require: a global Helium leak tightness a factor 10 lower than the expected outgassing rate (&lt; 10</a:t>
            </a:r>
            <a:r>
              <a:rPr lang="en-US" sz="2000" baseline="30000" dirty="0">
                <a:latin typeface="+mn-lt"/>
                <a:cs typeface="Helvetica"/>
              </a:rPr>
              <a:t>-6</a:t>
            </a:r>
            <a:r>
              <a:rPr lang="en-US" sz="2000" dirty="0">
                <a:latin typeface="+mn-lt"/>
                <a:cs typeface="Helvetica"/>
              </a:rPr>
              <a:t> </a:t>
            </a:r>
            <a:r>
              <a:rPr lang="en-US" sz="2000" b="0" baseline="0" dirty="0" err="1">
                <a:latin typeface="+mn-lt"/>
                <a:cs typeface="Helvetica"/>
              </a:rPr>
              <a:t>mbar•liters</a:t>
            </a:r>
            <a:r>
              <a:rPr lang="en-US" sz="2000" b="0" baseline="0" dirty="0">
                <a:latin typeface="+mn-lt"/>
                <a:cs typeface="Helvetica"/>
              </a:rPr>
              <a:t>/s); a localized Helium leak tightness below the detection limit (&lt; 10</a:t>
            </a:r>
            <a:r>
              <a:rPr lang="en-US" sz="2000" baseline="30000" dirty="0">
                <a:latin typeface="+mn-lt"/>
                <a:cs typeface="Helvetica"/>
              </a:rPr>
              <a:t>-</a:t>
            </a:r>
            <a:r>
              <a:rPr lang="en-US" sz="2000" b="0" baseline="30000" dirty="0">
                <a:latin typeface="+mn-lt"/>
                <a:cs typeface="Helvetica"/>
              </a:rPr>
              <a:t>8</a:t>
            </a:r>
            <a:r>
              <a:rPr lang="en-US" sz="2000" b="0" dirty="0">
                <a:latin typeface="+mn-lt"/>
                <a:cs typeface="Helvetica"/>
              </a:rPr>
              <a:t> </a:t>
            </a:r>
            <a:r>
              <a:rPr lang="en-US" sz="2000" b="0" baseline="0" dirty="0" err="1">
                <a:latin typeface="+mn-lt"/>
                <a:cs typeface="Helvetica"/>
              </a:rPr>
              <a:t>mbar•liters</a:t>
            </a:r>
            <a:r>
              <a:rPr lang="en-US" sz="2000" b="0" baseline="0" dirty="0">
                <a:latin typeface="+mn-lt"/>
                <a:cs typeface="Helvetica"/>
              </a:rPr>
              <a:t>/s).</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r>
              <a:rPr lang="en-GB">
                <a:latin typeface="Helvetica" charset="0"/>
                <a:ea typeface="ＭＳ Ｐゴシック" charset="0"/>
              </a:rPr>
              <a:t>Argon purification: materials selection</a:t>
            </a:r>
          </a:p>
        </p:txBody>
      </p:sp>
      <p:sp>
        <p:nvSpPr>
          <p:cNvPr id="3" name="Content Placeholder 2"/>
          <p:cNvSpPr>
            <a:spLocks noGrp="1"/>
          </p:cNvSpPr>
          <p:nvPr>
            <p:ph idx="1"/>
          </p:nvPr>
        </p:nvSpPr>
        <p:spPr>
          <a:xfrm>
            <a:off x="0" y="685800"/>
            <a:ext cx="9074150" cy="5867400"/>
          </a:xfrm>
        </p:spPr>
        <p:txBody>
          <a:bodyPr/>
          <a:lstStyle/>
          <a:p>
            <a:pPr>
              <a:spcBef>
                <a:spcPct val="0"/>
              </a:spcBef>
              <a:spcAft>
                <a:spcPts val="2400"/>
              </a:spcAft>
            </a:pPr>
            <a:r>
              <a:rPr lang="en-US" sz="2200">
                <a:latin typeface="Comic Sans MS" charset="0"/>
                <a:ea typeface="ＭＳ Ｐゴシック" charset="0"/>
              </a:rPr>
              <a:t>All the materials used for the construction of our detectors were carefully selected considering their mechanical properties at LAr temperature and outgassing composition and rates.</a:t>
            </a:r>
          </a:p>
          <a:p>
            <a:pPr>
              <a:spcBef>
                <a:spcPct val="0"/>
              </a:spcBef>
              <a:spcAft>
                <a:spcPts val="2400"/>
              </a:spcAft>
            </a:pPr>
            <a:r>
              <a:rPr lang="en-US" sz="2200">
                <a:latin typeface="Comic Sans MS" charset="0"/>
                <a:ea typeface="ＭＳ Ｐゴシック" charset="0"/>
              </a:rPr>
              <a:t>Whenever possible we used materials selected for application in space. We performed specific outgassing measurements of plastic components.</a:t>
            </a:r>
          </a:p>
          <a:p>
            <a:pPr>
              <a:spcBef>
                <a:spcPct val="0"/>
              </a:spcBef>
              <a:spcAft>
                <a:spcPts val="2400"/>
              </a:spcAft>
            </a:pPr>
            <a:r>
              <a:rPr lang="en-US" sz="2200">
                <a:latin typeface="Comic Sans MS" charset="0"/>
                <a:ea typeface="ＭＳ Ｐゴシック" charset="0"/>
              </a:rPr>
              <a:t>All materials are cleaned using Ultra High Vacuum standard procedures: pickling and passivation for metals; washing with ultrasounds in demineralized water; drying in vacuum hoven; packaging in dry Nitrogen atmosphere.</a:t>
            </a:r>
          </a:p>
          <a:p>
            <a:pPr>
              <a:spcBef>
                <a:spcPct val="0"/>
              </a:spcBef>
              <a:spcAft>
                <a:spcPts val="2400"/>
              </a:spcAft>
            </a:pPr>
            <a:r>
              <a:rPr lang="en-US" sz="2200">
                <a:latin typeface="Comic Sans MS" charset="0"/>
                <a:ea typeface="ＭＳ Ｐゴシック" charset="0"/>
              </a:rPr>
              <a:t>Prior to their acceptance for use in the T600 detector construction, prototypes of all the components and mechanical assemblies were tested in LAr to verify their compatibility with our purity requirements.</a:t>
            </a:r>
          </a:p>
          <a:p>
            <a:pPr>
              <a:spcBef>
                <a:spcPct val="0"/>
              </a:spcBef>
              <a:spcAft>
                <a:spcPts val="2400"/>
              </a:spcAft>
            </a:pPr>
            <a:endParaRPr lang="en-US" sz="2200">
              <a:latin typeface="Comic Sans MS" charset="0"/>
              <a:ea typeface="ＭＳ Ｐゴシック" charset="0"/>
            </a:endParaRPr>
          </a:p>
        </p:txBody>
      </p:sp>
      <p:sp>
        <p:nvSpPr>
          <p:cNvPr id="44035" name="Footer Placeholder 3"/>
          <p:cNvSpPr>
            <a:spLocks noGrp="1"/>
          </p:cNvSpPr>
          <p:nvPr>
            <p:ph type="ftr" sz="quarter" idx="10"/>
          </p:nvPr>
        </p:nvSpPr>
        <p:spPr>
          <a:xfrm>
            <a:off x="0" y="6553200"/>
            <a:ext cx="647065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200" b="0" baseline="0">
                <a:solidFill>
                  <a:schemeClr val="accent1"/>
                </a:solidFill>
              </a:rPr>
              <a:t>Workshop on Cryogenic Operations - FNAL - October 26, 2016</a:t>
            </a:r>
            <a:endParaRPr lang="en-GB" sz="1200" b="0" baseline="0">
              <a:solidFill>
                <a:schemeClr val="accent1"/>
              </a:solidFill>
            </a:endParaRPr>
          </a:p>
        </p:txBody>
      </p:sp>
      <p:sp>
        <p:nvSpPr>
          <p:cNvPr id="4403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120E6386-4F37-4A48-B3A3-20ADD3839C2F}" type="slidenum">
              <a:rPr lang="en-GB" sz="1200" b="0" baseline="0">
                <a:solidFill>
                  <a:schemeClr val="accent1"/>
                </a:solidFill>
              </a:rPr>
              <a:pPr/>
              <a:t>17</a:t>
            </a:fld>
            <a:endParaRPr lang="en-GB" sz="1200" b="0" baseline="0">
              <a:solidFill>
                <a:schemeClr val="accent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GB">
                <a:latin typeface="Helvetica" charset="0"/>
                <a:ea typeface="ＭＳ Ｐゴシック" charset="0"/>
              </a:rPr>
              <a:t>Argon purification: air removal and materials outgassing</a:t>
            </a:r>
          </a:p>
        </p:txBody>
      </p:sp>
      <p:sp>
        <p:nvSpPr>
          <p:cNvPr id="3" name="Content Placeholder 2"/>
          <p:cNvSpPr>
            <a:spLocks noGrp="1"/>
          </p:cNvSpPr>
          <p:nvPr>
            <p:ph idx="1"/>
          </p:nvPr>
        </p:nvSpPr>
        <p:spPr>
          <a:xfrm>
            <a:off x="0" y="685800"/>
            <a:ext cx="9074150" cy="2667000"/>
          </a:xfrm>
        </p:spPr>
        <p:txBody>
          <a:bodyPr/>
          <a:lstStyle/>
          <a:p>
            <a:pPr>
              <a:spcBef>
                <a:spcPct val="0"/>
              </a:spcBef>
              <a:spcAft>
                <a:spcPts val="2400"/>
              </a:spcAft>
            </a:pPr>
            <a:r>
              <a:rPr lang="en-US" sz="2200">
                <a:latin typeface="Comic Sans MS" charset="0"/>
                <a:ea typeface="ＭＳ Ｐゴシック" charset="0"/>
              </a:rPr>
              <a:t>Up to the T600 construction we have always considered High Vacuum (molecular regime) as the method to remove air from the volumes to be filled by Argon and to clean the internal surfaces by outgassing. </a:t>
            </a:r>
          </a:p>
          <a:p>
            <a:pPr>
              <a:spcBef>
                <a:spcPct val="0"/>
              </a:spcBef>
              <a:spcAft>
                <a:spcPts val="2400"/>
              </a:spcAft>
            </a:pPr>
            <a:r>
              <a:rPr lang="en-US" sz="2200">
                <a:latin typeface="Comic Sans MS" charset="0"/>
                <a:ea typeface="ＭＳ Ｐゴシック" charset="0"/>
              </a:rPr>
              <a:t>With this method we have been able to ensure High Vacuum tightness and to reach a free electron lifetime in the range of 1 ms just after the detector filling.</a:t>
            </a:r>
          </a:p>
        </p:txBody>
      </p:sp>
      <p:sp>
        <p:nvSpPr>
          <p:cNvPr id="45059" name="Footer Placeholder 3"/>
          <p:cNvSpPr>
            <a:spLocks noGrp="1"/>
          </p:cNvSpPr>
          <p:nvPr>
            <p:ph type="ftr" sz="quarter" idx="10"/>
          </p:nvPr>
        </p:nvSpPr>
        <p:spPr>
          <a:xfrm>
            <a:off x="0" y="6553200"/>
            <a:ext cx="647065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200" b="0" baseline="0">
                <a:solidFill>
                  <a:schemeClr val="accent1"/>
                </a:solidFill>
              </a:rPr>
              <a:t>Workshop on Cryogenic Operations - FNAL - October 26, 2016</a:t>
            </a:r>
            <a:endParaRPr lang="en-GB" sz="1200" b="0" baseline="0">
              <a:solidFill>
                <a:schemeClr val="accent1"/>
              </a:solidFill>
            </a:endParaRPr>
          </a:p>
        </p:txBody>
      </p:sp>
      <p:sp>
        <p:nvSpPr>
          <p:cNvPr id="45060"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07B24817-353B-AA43-8D4D-9A505FED81FB}" type="slidenum">
              <a:rPr lang="en-GB" sz="1200" b="0" baseline="0">
                <a:solidFill>
                  <a:schemeClr val="accent1"/>
                </a:solidFill>
              </a:rPr>
              <a:pPr/>
              <a:t>18</a:t>
            </a:fld>
            <a:endParaRPr lang="en-GB" sz="1200" b="0" baseline="0">
              <a:solidFill>
                <a:schemeClr val="accent1"/>
              </a:solidFill>
            </a:endParaRPr>
          </a:p>
        </p:txBody>
      </p:sp>
      <p:pic>
        <p:nvPicPr>
          <p:cNvPr id="45061" name="Picture 5" descr="Vacuum_new.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573463"/>
            <a:ext cx="7667625"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Box 6"/>
          <p:cNvSpPr txBox="1">
            <a:spLocks noChangeArrowheads="1"/>
          </p:cNvSpPr>
          <p:nvPr/>
        </p:nvSpPr>
        <p:spPr bwMode="auto">
          <a:xfrm>
            <a:off x="2085975" y="3276600"/>
            <a:ext cx="4324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800"/>
              <a:t>Pressure evolution in the T600 during the vacuum phase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GB">
                <a:latin typeface="Helvetica" charset="0"/>
                <a:ea typeface="ＭＳ Ｐゴシック" charset="0"/>
              </a:rPr>
              <a:t>Argon purification: designing for Ultra High Vacuum</a:t>
            </a:r>
          </a:p>
        </p:txBody>
      </p:sp>
      <p:sp>
        <p:nvSpPr>
          <p:cNvPr id="3" name="Content Placeholder 2"/>
          <p:cNvSpPr>
            <a:spLocks noGrp="1"/>
          </p:cNvSpPr>
          <p:nvPr>
            <p:ph idx="1"/>
          </p:nvPr>
        </p:nvSpPr>
        <p:spPr>
          <a:xfrm>
            <a:off x="0" y="685800"/>
            <a:ext cx="9074150" cy="1295400"/>
          </a:xfrm>
        </p:spPr>
        <p:txBody>
          <a:bodyPr/>
          <a:lstStyle/>
          <a:p>
            <a:pPr>
              <a:spcBef>
                <a:spcPct val="0"/>
              </a:spcBef>
              <a:spcAft>
                <a:spcPts val="2400"/>
              </a:spcAft>
            </a:pPr>
            <a:r>
              <a:rPr lang="en-US" sz="2200">
                <a:latin typeface="Comic Sans MS" charset="0"/>
                <a:ea typeface="ＭＳ Ｐゴシック" charset="0"/>
              </a:rPr>
              <a:t>All T600 detector components were designed using Ultra High Vacuum prescriptions: avoid tapped holes or volumes, minimize contact surfaces, etc..</a:t>
            </a:r>
          </a:p>
          <a:p>
            <a:pPr>
              <a:spcBef>
                <a:spcPct val="0"/>
              </a:spcBef>
              <a:spcAft>
                <a:spcPts val="2400"/>
              </a:spcAft>
            </a:pPr>
            <a:endParaRPr lang="en-US" sz="2200">
              <a:latin typeface="Comic Sans MS" charset="0"/>
              <a:ea typeface="ＭＳ Ｐゴシック" charset="0"/>
            </a:endParaRPr>
          </a:p>
          <a:p>
            <a:pPr>
              <a:spcBef>
                <a:spcPct val="0"/>
              </a:spcBef>
              <a:spcAft>
                <a:spcPts val="2400"/>
              </a:spcAft>
            </a:pPr>
            <a:endParaRPr lang="en-US" sz="2200">
              <a:latin typeface="Comic Sans MS" charset="0"/>
              <a:ea typeface="ＭＳ Ｐゴシック" charset="0"/>
            </a:endParaRPr>
          </a:p>
        </p:txBody>
      </p:sp>
      <p:sp>
        <p:nvSpPr>
          <p:cNvPr id="46083" name="Footer Placeholder 3"/>
          <p:cNvSpPr>
            <a:spLocks noGrp="1"/>
          </p:cNvSpPr>
          <p:nvPr>
            <p:ph type="ftr" sz="quarter" idx="10"/>
          </p:nvPr>
        </p:nvSpPr>
        <p:spPr>
          <a:xfrm>
            <a:off x="0" y="6553200"/>
            <a:ext cx="647065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200" b="0" baseline="0">
                <a:solidFill>
                  <a:schemeClr val="accent1"/>
                </a:solidFill>
              </a:rPr>
              <a:t>Workshop on Cryogenic Operations - FNAL - October 26, 2016</a:t>
            </a:r>
            <a:endParaRPr lang="en-GB" sz="1200" b="0" baseline="0">
              <a:solidFill>
                <a:schemeClr val="accent1"/>
              </a:solidFill>
            </a:endParaRPr>
          </a:p>
        </p:txBody>
      </p:sp>
      <p:sp>
        <p:nvSpPr>
          <p:cNvPr id="46084"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7C1514B5-B3CE-A543-9822-4D4A71F95F57}" type="slidenum">
              <a:rPr lang="en-GB" sz="1200" b="0" baseline="0">
                <a:solidFill>
                  <a:schemeClr val="accent1"/>
                </a:solidFill>
              </a:rPr>
              <a:pPr/>
              <a:t>19</a:t>
            </a:fld>
            <a:endParaRPr lang="en-GB" sz="1200" b="0" baseline="0">
              <a:solidFill>
                <a:schemeClr val="accent1"/>
              </a:solidFill>
            </a:endParaRPr>
          </a:p>
        </p:txBody>
      </p:sp>
      <p:pic>
        <p:nvPicPr>
          <p:cNvPr id="46085" name="Picture 6" descr="T600_9004371_revB_portapettiniinsieme.pdf"/>
          <p:cNvPicPr>
            <a:picLocks noChangeAspect="1"/>
          </p:cNvPicPr>
          <p:nvPr/>
        </p:nvPicPr>
        <p:blipFill>
          <a:blip r:embed="rId2">
            <a:extLst>
              <a:ext uri="{28A0092B-C50C-407E-A947-70E740481C1C}">
                <a14:useLocalDpi xmlns:a14="http://schemas.microsoft.com/office/drawing/2010/main" val="0"/>
              </a:ext>
            </a:extLst>
          </a:blip>
          <a:srcRect l="24371" t="63148" r="17976" b="2777"/>
          <a:stretch>
            <a:fillRect/>
          </a:stretch>
        </p:blipFill>
        <p:spPr bwMode="auto">
          <a:xfrm>
            <a:off x="4010025" y="1981200"/>
            <a:ext cx="487680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Box 7"/>
          <p:cNvSpPr txBox="1">
            <a:spLocks noChangeArrowheads="1"/>
          </p:cNvSpPr>
          <p:nvPr/>
        </p:nvSpPr>
        <p:spPr bwMode="auto">
          <a:xfrm rot="19753134">
            <a:off x="3990804" y="2969211"/>
            <a:ext cx="31213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b="0" baseline="0" dirty="0"/>
              <a:t>Through holes for pins and bolts</a:t>
            </a:r>
          </a:p>
        </p:txBody>
      </p:sp>
      <p:sp>
        <p:nvSpPr>
          <p:cNvPr id="46087" name="TextBox 8"/>
          <p:cNvSpPr txBox="1">
            <a:spLocks noChangeArrowheads="1"/>
          </p:cNvSpPr>
          <p:nvPr/>
        </p:nvSpPr>
        <p:spPr bwMode="auto">
          <a:xfrm>
            <a:off x="4430713" y="1905000"/>
            <a:ext cx="45560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800" b="0" baseline="0"/>
              <a:t>Example of a T600 mechanical component</a:t>
            </a:r>
          </a:p>
        </p:txBody>
      </p:sp>
      <p:sp>
        <p:nvSpPr>
          <p:cNvPr id="46088" name="TextBox 9"/>
          <p:cNvSpPr txBox="1">
            <a:spLocks noChangeArrowheads="1"/>
          </p:cNvSpPr>
          <p:nvPr/>
        </p:nvSpPr>
        <p:spPr bwMode="auto">
          <a:xfrm rot="19682746">
            <a:off x="5549414" y="5363161"/>
            <a:ext cx="36172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b="0" baseline="0" dirty="0"/>
              <a:t>Lowered surfaces to minimize contact</a:t>
            </a:r>
          </a:p>
        </p:txBody>
      </p:sp>
      <p:cxnSp>
        <p:nvCxnSpPr>
          <p:cNvPr id="46089" name="Straight Arrow Connector 11"/>
          <p:cNvCxnSpPr>
            <a:cxnSpLocks noChangeShapeType="1"/>
          </p:cNvCxnSpPr>
          <p:nvPr/>
        </p:nvCxnSpPr>
        <p:spPr bwMode="auto">
          <a:xfrm>
            <a:off x="5416550" y="3429000"/>
            <a:ext cx="69850" cy="152400"/>
          </a:xfrm>
          <a:prstGeom prst="straightConnector1">
            <a:avLst/>
          </a:prstGeom>
          <a:noFill/>
          <a:ln w="9525">
            <a:solidFill>
              <a:schemeClr val="tx1"/>
            </a:solidFill>
            <a:round/>
            <a:headEnd/>
            <a:tailEnd type="arrow" w="med" len="med"/>
          </a:ln>
        </p:spPr>
      </p:cxnSp>
      <p:cxnSp>
        <p:nvCxnSpPr>
          <p:cNvPr id="46090" name="Straight Arrow Connector 13"/>
          <p:cNvCxnSpPr>
            <a:cxnSpLocks noChangeShapeType="1"/>
          </p:cNvCxnSpPr>
          <p:nvPr/>
        </p:nvCxnSpPr>
        <p:spPr bwMode="auto">
          <a:xfrm>
            <a:off x="5908675" y="3124200"/>
            <a:ext cx="492125" cy="304800"/>
          </a:xfrm>
          <a:prstGeom prst="straightConnector1">
            <a:avLst/>
          </a:prstGeom>
          <a:noFill/>
          <a:ln w="9525">
            <a:solidFill>
              <a:schemeClr val="tx1"/>
            </a:solidFill>
            <a:round/>
            <a:headEnd/>
            <a:tailEnd type="arrow" w="med" len="med"/>
          </a:ln>
        </p:spPr>
      </p:cxnSp>
      <p:cxnSp>
        <p:nvCxnSpPr>
          <p:cNvPr id="46091" name="Straight Arrow Connector 15"/>
          <p:cNvCxnSpPr>
            <a:cxnSpLocks noChangeShapeType="1"/>
          </p:cNvCxnSpPr>
          <p:nvPr/>
        </p:nvCxnSpPr>
        <p:spPr bwMode="auto">
          <a:xfrm>
            <a:off x="6189663" y="2895600"/>
            <a:ext cx="422275" cy="0"/>
          </a:xfrm>
          <a:prstGeom prst="straightConnector1">
            <a:avLst/>
          </a:prstGeom>
          <a:noFill/>
          <a:ln w="9525">
            <a:solidFill>
              <a:schemeClr val="tx1"/>
            </a:solidFill>
            <a:round/>
            <a:headEnd/>
            <a:tailEnd type="arrow" w="med" len="med"/>
          </a:ln>
        </p:spPr>
      </p:cxnSp>
      <p:cxnSp>
        <p:nvCxnSpPr>
          <p:cNvPr id="46092" name="Straight Arrow Connector 17"/>
          <p:cNvCxnSpPr>
            <a:cxnSpLocks noChangeShapeType="1"/>
          </p:cNvCxnSpPr>
          <p:nvPr/>
        </p:nvCxnSpPr>
        <p:spPr bwMode="auto">
          <a:xfrm flipH="1" flipV="1">
            <a:off x="7104063" y="3505200"/>
            <a:ext cx="703262" cy="1524000"/>
          </a:xfrm>
          <a:prstGeom prst="straightConnector1">
            <a:avLst/>
          </a:prstGeom>
          <a:noFill/>
          <a:ln w="9525">
            <a:solidFill>
              <a:schemeClr val="tx1"/>
            </a:solidFill>
            <a:round/>
            <a:headEnd/>
            <a:tailEnd type="arrow" w="med" len="med"/>
          </a:ln>
        </p:spPr>
      </p:cxnSp>
      <p:cxnSp>
        <p:nvCxnSpPr>
          <p:cNvPr id="46093" name="Straight Arrow Connector 20"/>
          <p:cNvCxnSpPr>
            <a:cxnSpLocks noChangeShapeType="1"/>
          </p:cNvCxnSpPr>
          <p:nvPr/>
        </p:nvCxnSpPr>
        <p:spPr bwMode="auto">
          <a:xfrm flipH="1" flipV="1">
            <a:off x="5838825" y="5257800"/>
            <a:ext cx="842963" cy="533400"/>
          </a:xfrm>
          <a:prstGeom prst="straightConnector1">
            <a:avLst/>
          </a:prstGeom>
          <a:noFill/>
          <a:ln w="9525">
            <a:solidFill>
              <a:schemeClr val="tx1"/>
            </a:solidFill>
            <a:round/>
            <a:headEnd/>
            <a:tailEnd type="arrow" w="med" len="med"/>
          </a:ln>
        </p:spPr>
      </p:cxnSp>
      <p:sp>
        <p:nvSpPr>
          <p:cNvPr id="22" name="Content Placeholder 2"/>
          <p:cNvSpPr txBox="1">
            <a:spLocks/>
          </p:cNvSpPr>
          <p:nvPr/>
        </p:nvSpPr>
        <p:spPr bwMode="auto">
          <a:xfrm>
            <a:off x="0" y="1905000"/>
            <a:ext cx="4360863"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pPr>
              <a:spcAft>
                <a:spcPts val="2400"/>
              </a:spcAft>
              <a:buClr>
                <a:srgbClr val="FF0000"/>
              </a:buClr>
              <a:buFont typeface="Zapf Dingbats" charset="0"/>
              <a:buChar char="l"/>
            </a:pPr>
            <a:r>
              <a:rPr lang="en-US" sz="2200" b="0" baseline="0" dirty="0">
                <a:latin typeface="Comic Sans MS" charset="0"/>
              </a:rPr>
              <a:t>Already from the T1200 design (2002) we started to consider the idea to replace vacuum with pure argon gas purging.</a:t>
            </a:r>
          </a:p>
          <a:p>
            <a:pPr>
              <a:spcAft>
                <a:spcPts val="2400"/>
              </a:spcAft>
              <a:buClr>
                <a:srgbClr val="FF0000"/>
              </a:buClr>
              <a:buFont typeface="Zapf Dingbats" charset="0"/>
              <a:buChar char="l"/>
            </a:pPr>
            <a:r>
              <a:rPr lang="en-US" sz="2200" b="0" baseline="0" dirty="0" smtClean="0">
                <a:latin typeface="Comic Sans MS" charset="0"/>
              </a:rPr>
              <a:t>The T600 TPCs are not suited for cleaning with gas purging.</a:t>
            </a:r>
            <a:endParaRPr lang="en-US" sz="2200" b="0" baseline="0" dirty="0">
              <a:latin typeface="Comic Sans MS" charset="0"/>
            </a:endParaRPr>
          </a:p>
          <a:p>
            <a:pPr>
              <a:spcAft>
                <a:spcPts val="2400"/>
              </a:spcAft>
              <a:buClr>
                <a:srgbClr val="FF0000"/>
              </a:buClr>
              <a:buFont typeface="Zapf Dingbats" charset="0"/>
              <a:buChar char="l"/>
            </a:pPr>
            <a:endParaRPr lang="en-US" sz="2200" b="0" baseline="0" dirty="0">
              <a:latin typeface="Comic Sans MS" charset="0"/>
            </a:endParaRPr>
          </a:p>
          <a:p>
            <a:pPr>
              <a:spcAft>
                <a:spcPts val="2400"/>
              </a:spcAft>
              <a:buClr>
                <a:srgbClr val="FF0000"/>
              </a:buClr>
              <a:buFont typeface="Zapf Dingbats" charset="0"/>
              <a:buChar char="l"/>
            </a:pPr>
            <a:endParaRPr lang="en-US" sz="2200" b="0" baseline="0" dirty="0">
              <a:latin typeface="Comic Sans MS"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5"/>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Workshop on Cryogenic Operations - FNAL - October 26, 2016</a:t>
            </a:r>
          </a:p>
        </p:txBody>
      </p:sp>
      <p:sp>
        <p:nvSpPr>
          <p:cNvPr id="1741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72E985A4-9D28-5F40-BF88-C066858D063A}" type="slidenum">
              <a:rPr lang="en-GB" sz="1200" b="0" baseline="0">
                <a:solidFill>
                  <a:schemeClr val="accent1"/>
                </a:solidFill>
              </a:rPr>
              <a:pPr/>
              <a:t>2</a:t>
            </a:fld>
            <a:endParaRPr lang="en-GB" sz="1200" b="0" baseline="0">
              <a:solidFill>
                <a:schemeClr val="accent1"/>
              </a:solidFill>
            </a:endParaRPr>
          </a:p>
        </p:txBody>
      </p:sp>
      <p:sp>
        <p:nvSpPr>
          <p:cNvPr id="17411" name="AutoShape 2"/>
          <p:cNvSpPr>
            <a:spLocks noGrp="1" noChangeArrowheads="1"/>
          </p:cNvSpPr>
          <p:nvPr>
            <p:ph type="title" idx="4294967295"/>
          </p:nvPr>
        </p:nvSpPr>
        <p:spPr/>
        <p:txBody>
          <a:bodyPr/>
          <a:lstStyle/>
          <a:p>
            <a:r>
              <a:rPr lang="en-US" dirty="0">
                <a:latin typeface="Helvetica" charset="0"/>
                <a:ea typeface="ＭＳ Ｐゴシック" charset="0"/>
              </a:rPr>
              <a:t>Outline</a:t>
            </a:r>
            <a:endParaRPr lang="en-GB" dirty="0">
              <a:latin typeface="Helvetica" charset="0"/>
              <a:ea typeface="ＭＳ Ｐゴシック" charset="0"/>
            </a:endParaRPr>
          </a:p>
        </p:txBody>
      </p:sp>
      <p:sp>
        <p:nvSpPr>
          <p:cNvPr id="17412" name="Rectangle 3"/>
          <p:cNvSpPr>
            <a:spLocks noGrp="1" noChangeArrowheads="1"/>
          </p:cNvSpPr>
          <p:nvPr>
            <p:ph type="body" idx="4294967295"/>
          </p:nvPr>
        </p:nvSpPr>
        <p:spPr>
          <a:xfrm>
            <a:off x="323850" y="836613"/>
            <a:ext cx="7848600" cy="4608512"/>
          </a:xfrm>
        </p:spPr>
        <p:txBody>
          <a:bodyPr/>
          <a:lstStyle/>
          <a:p>
            <a:pPr>
              <a:lnSpc>
                <a:spcPct val="150000"/>
              </a:lnSpc>
            </a:pPr>
            <a:r>
              <a:rPr lang="en-US" sz="2800">
                <a:latin typeface="Comic Sans MS" charset="0"/>
                <a:ea typeface="ＭＳ Ｐゴシック" charset="0"/>
              </a:rPr>
              <a:t>Foreword</a:t>
            </a:r>
          </a:p>
          <a:p>
            <a:pPr>
              <a:lnSpc>
                <a:spcPct val="150000"/>
              </a:lnSpc>
            </a:pPr>
            <a:r>
              <a:rPr lang="en-US" sz="2800">
                <a:latin typeface="Comic Sans MS" charset="0"/>
                <a:ea typeface="ＭＳ Ｐゴシック" charset="0"/>
              </a:rPr>
              <a:t>Basic requirements</a:t>
            </a:r>
          </a:p>
          <a:p>
            <a:pPr>
              <a:lnSpc>
                <a:spcPct val="150000"/>
              </a:lnSpc>
            </a:pPr>
            <a:r>
              <a:rPr lang="en-US" sz="2800">
                <a:latin typeface="Comic Sans MS" charset="0"/>
                <a:ea typeface="ＭＳ Ｐゴシック" charset="0"/>
              </a:rPr>
              <a:t>Cooling plant</a:t>
            </a:r>
          </a:p>
          <a:p>
            <a:pPr>
              <a:lnSpc>
                <a:spcPct val="150000"/>
              </a:lnSpc>
            </a:pPr>
            <a:r>
              <a:rPr lang="en-US" sz="2800">
                <a:latin typeface="Comic Sans MS" charset="0"/>
                <a:ea typeface="ＭＳ Ｐゴシック" charset="0"/>
              </a:rPr>
              <a:t>Purification and recirculation plants</a:t>
            </a:r>
          </a:p>
          <a:p>
            <a:pPr>
              <a:lnSpc>
                <a:spcPct val="150000"/>
              </a:lnSpc>
            </a:pPr>
            <a:r>
              <a:rPr lang="en-US" sz="2800">
                <a:latin typeface="Comic Sans MS" charset="0"/>
                <a:ea typeface="ＭＳ Ｐゴシック" charset="0"/>
              </a:rPr>
              <a:t>Safety</a:t>
            </a:r>
          </a:p>
          <a:p>
            <a:pPr>
              <a:lnSpc>
                <a:spcPct val="150000"/>
              </a:lnSpc>
            </a:pPr>
            <a:r>
              <a:rPr lang="en-US" sz="2800">
                <a:latin typeface="Comic Sans MS" charset="0"/>
                <a:ea typeface="ＭＳ Ｐゴシック" charset="0"/>
              </a:rPr>
              <a:t>Conclusions</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r>
              <a:rPr lang="en-GB">
                <a:latin typeface="Helvetica" charset="0"/>
                <a:ea typeface="ＭＳ Ｐゴシック" charset="0"/>
              </a:rPr>
              <a:t>Argon purification: gas and liquid recirculation</a:t>
            </a:r>
          </a:p>
        </p:txBody>
      </p:sp>
      <p:sp>
        <p:nvSpPr>
          <p:cNvPr id="3" name="Content Placeholder 2"/>
          <p:cNvSpPr>
            <a:spLocks noGrp="1"/>
          </p:cNvSpPr>
          <p:nvPr>
            <p:ph idx="1"/>
          </p:nvPr>
        </p:nvSpPr>
        <p:spPr>
          <a:xfrm>
            <a:off x="0" y="685800"/>
            <a:ext cx="9074150" cy="5410200"/>
          </a:xfrm>
        </p:spPr>
        <p:txBody>
          <a:bodyPr/>
          <a:lstStyle/>
          <a:p>
            <a:pPr>
              <a:spcBef>
                <a:spcPct val="0"/>
              </a:spcBef>
              <a:spcAft>
                <a:spcPts val="2400"/>
              </a:spcAft>
            </a:pPr>
            <a:r>
              <a:rPr lang="en-US" sz="2200" dirty="0">
                <a:latin typeface="Comic Sans MS" charset="0"/>
                <a:ea typeface="ＭＳ Ｐゴシック" charset="0"/>
              </a:rPr>
              <a:t>To achieve and maintain the purity levels required for long drift distances (meters) continuous Argon recirculation and purification is required both in the gas and in the liquid phase.</a:t>
            </a:r>
          </a:p>
          <a:p>
            <a:pPr>
              <a:spcBef>
                <a:spcPct val="0"/>
              </a:spcBef>
              <a:spcAft>
                <a:spcPts val="2400"/>
              </a:spcAft>
            </a:pPr>
            <a:r>
              <a:rPr lang="en-US" sz="2200" dirty="0">
                <a:latin typeface="Comic Sans MS" charset="0"/>
                <a:ea typeface="ＭＳ Ｐゴシック" charset="0"/>
              </a:rPr>
              <a:t>Gas recirculation was first implemented in the 3 ton prototype that operated at CERN between 1991 and 1995 with lifetimes consistently above 2 </a:t>
            </a:r>
            <a:r>
              <a:rPr lang="en-US" sz="2200" dirty="0" err="1">
                <a:latin typeface="Comic Sans MS" charset="0"/>
                <a:ea typeface="ＭＳ Ｐゴシック" charset="0"/>
              </a:rPr>
              <a:t>ms.</a:t>
            </a:r>
            <a:r>
              <a:rPr lang="en-US" sz="2200" dirty="0">
                <a:latin typeface="Comic Sans MS" charset="0"/>
                <a:ea typeface="ＭＳ Ｐゴシック" charset="0"/>
              </a:rPr>
              <a:t> In subsequent versions, the filter of the gas recirculation system was moved after the re-condenser (operating in the liquid phase) to decrease the impedance and therefore the main operating pressure.</a:t>
            </a:r>
          </a:p>
          <a:p>
            <a:pPr>
              <a:spcBef>
                <a:spcPct val="0"/>
              </a:spcBef>
              <a:spcAft>
                <a:spcPts val="2400"/>
              </a:spcAft>
            </a:pPr>
            <a:r>
              <a:rPr lang="en-US" sz="2200" dirty="0">
                <a:latin typeface="Comic Sans MS" charset="0"/>
                <a:ea typeface="ＭＳ Ｐゴシック" charset="0"/>
              </a:rPr>
              <a:t>Liquid recirculation was first developed in the 10 m</a:t>
            </a:r>
            <a:r>
              <a:rPr lang="en-US" sz="2200" baseline="30000" dirty="0">
                <a:latin typeface="Comic Sans MS" charset="0"/>
                <a:ea typeface="ＭＳ Ｐゴシック" charset="0"/>
              </a:rPr>
              <a:t>3</a:t>
            </a:r>
            <a:r>
              <a:rPr lang="en-US" sz="2200" dirty="0">
                <a:latin typeface="Comic Sans MS" charset="0"/>
                <a:ea typeface="ＭＳ Ｐゴシック" charset="0"/>
              </a:rPr>
              <a:t> prototype (the T600 prototype) in 1998 allowing to reach, at the first attempt, a lifetime ≈ 3 </a:t>
            </a:r>
            <a:r>
              <a:rPr lang="en-US" sz="2200" dirty="0" err="1">
                <a:latin typeface="Comic Sans MS" charset="0"/>
                <a:ea typeface="ＭＳ Ｐゴシック" charset="0"/>
              </a:rPr>
              <a:t>ms.</a:t>
            </a:r>
            <a:r>
              <a:rPr lang="en-US" sz="2200" dirty="0">
                <a:latin typeface="Comic Sans MS" charset="0"/>
                <a:ea typeface="ＭＳ Ｐゴシック" charset="0"/>
              </a:rPr>
              <a:t> Subsequent improvements in the argon distribution and in the pumps allowed, in the T600, to improve the lifetime by about a factor 5!</a:t>
            </a:r>
          </a:p>
          <a:p>
            <a:pPr>
              <a:spcBef>
                <a:spcPct val="0"/>
              </a:spcBef>
              <a:spcAft>
                <a:spcPts val="2400"/>
              </a:spcAft>
            </a:pPr>
            <a:endParaRPr lang="en-US" sz="2200" dirty="0">
              <a:latin typeface="Comic Sans MS" charset="0"/>
              <a:ea typeface="ＭＳ Ｐゴシック" charset="0"/>
            </a:endParaRPr>
          </a:p>
        </p:txBody>
      </p:sp>
      <p:sp>
        <p:nvSpPr>
          <p:cNvPr id="48131" name="Footer Placeholder 3"/>
          <p:cNvSpPr>
            <a:spLocks noGrp="1"/>
          </p:cNvSpPr>
          <p:nvPr>
            <p:ph type="ftr" sz="quarter" idx="10"/>
          </p:nvPr>
        </p:nvSpPr>
        <p:spPr>
          <a:xfrm>
            <a:off x="0" y="6553200"/>
            <a:ext cx="647065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200" b="0" baseline="0">
                <a:solidFill>
                  <a:schemeClr val="accent1"/>
                </a:solidFill>
              </a:rPr>
              <a:t>Workshop on Cryogenic Operations - FNAL - October 26, 2016</a:t>
            </a:r>
            <a:endParaRPr lang="en-GB" sz="1200" b="0" baseline="0">
              <a:solidFill>
                <a:schemeClr val="accent1"/>
              </a:solidFill>
            </a:endParaRPr>
          </a:p>
        </p:txBody>
      </p:sp>
      <p:sp>
        <p:nvSpPr>
          <p:cNvPr id="4813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4D301B7A-62C2-714F-9477-432D1953E3D5}" type="slidenum">
              <a:rPr lang="en-GB" sz="1200" b="0" baseline="0">
                <a:solidFill>
                  <a:schemeClr val="accent1"/>
                </a:solidFill>
              </a:rPr>
              <a:pPr/>
              <a:t>20</a:t>
            </a:fld>
            <a:endParaRPr lang="en-GB" sz="1200" b="0" baseline="0">
              <a:solidFill>
                <a:schemeClr val="accent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AutoShape 2"/>
          <p:cNvSpPr>
            <a:spLocks noGrp="1" noChangeArrowheads="1"/>
          </p:cNvSpPr>
          <p:nvPr>
            <p:ph type="title"/>
          </p:nvPr>
        </p:nvSpPr>
        <p:spPr/>
        <p:txBody>
          <a:bodyPr/>
          <a:lstStyle/>
          <a:p>
            <a:r>
              <a:rPr lang="en-GB">
                <a:latin typeface="Helvetica" charset="0"/>
                <a:ea typeface="ＭＳ Ｐゴシック" charset="0"/>
              </a:rPr>
              <a:t>Argon purification: achievements in the lab.</a:t>
            </a:r>
            <a:endParaRPr lang="en-GB">
              <a:latin typeface="Cambria" charset="0"/>
              <a:ea typeface="ＭＳ Ｐゴシック" charset="0"/>
            </a:endParaRPr>
          </a:p>
        </p:txBody>
      </p:sp>
      <p:sp>
        <p:nvSpPr>
          <p:cNvPr id="23554" name="Rectangle 3"/>
          <p:cNvSpPr>
            <a:spLocks noGrp="1" noChangeArrowheads="1"/>
          </p:cNvSpPr>
          <p:nvPr>
            <p:ph type="body" idx="1"/>
          </p:nvPr>
        </p:nvSpPr>
        <p:spPr>
          <a:xfrm>
            <a:off x="69850" y="838200"/>
            <a:ext cx="5064125" cy="5562600"/>
          </a:xfrm>
        </p:spPr>
        <p:txBody>
          <a:bodyPr/>
          <a:lstStyle/>
          <a:p>
            <a:pPr>
              <a:lnSpc>
                <a:spcPts val="2563"/>
              </a:lnSpc>
              <a:spcBef>
                <a:spcPts val="600"/>
              </a:spcBef>
              <a:spcAft>
                <a:spcPts val="1200"/>
              </a:spcAft>
            </a:pPr>
            <a:r>
              <a:rPr lang="en-US" sz="2000" dirty="0">
                <a:latin typeface="Comic Sans MS" charset="0"/>
                <a:ea typeface="ＭＳ Ｐゴシック" charset="0"/>
              </a:rPr>
              <a:t>Future requirements: </a:t>
            </a:r>
            <a:r>
              <a:rPr lang="en-GB" sz="2000" dirty="0">
                <a:latin typeface="Comic Sans MS" charset="0"/>
                <a:ea typeface="ＭＳ Ｐゴシック" charset="0"/>
                <a:sym typeface="Symbol" charset="0"/>
              </a:rPr>
              <a:t></a:t>
            </a:r>
            <a:r>
              <a:rPr lang="en-GB" sz="2000" baseline="-25000" dirty="0" err="1">
                <a:latin typeface="Comic Sans MS" charset="0"/>
                <a:ea typeface="ＭＳ Ｐゴシック" charset="0"/>
                <a:sym typeface="Symbol" charset="0"/>
              </a:rPr>
              <a:t>ele</a:t>
            </a:r>
            <a:r>
              <a:rPr lang="en-US" sz="2000" dirty="0">
                <a:latin typeface="Comic Sans MS" charset="0"/>
                <a:ea typeface="ＭＳ Ｐゴシック" charset="0"/>
              </a:rPr>
              <a:t>&gt;12 </a:t>
            </a:r>
            <a:r>
              <a:rPr lang="en-US" sz="2000" dirty="0" err="1">
                <a:latin typeface="Comic Sans MS" charset="0"/>
                <a:ea typeface="ＭＳ Ｐゴシック" charset="0"/>
              </a:rPr>
              <a:t>ms</a:t>
            </a:r>
            <a:r>
              <a:rPr lang="en-US" sz="2000" dirty="0">
                <a:latin typeface="Comic Sans MS" charset="0"/>
                <a:ea typeface="ＭＳ Ｐゴシック" charset="0"/>
              </a:rPr>
              <a:t> with </a:t>
            </a:r>
            <a:r>
              <a:rPr lang="en-US" sz="2000" dirty="0" err="1">
                <a:latin typeface="Comic Sans MS" charset="0"/>
                <a:ea typeface="ＭＳ Ｐゴシック" charset="0"/>
              </a:rPr>
              <a:t>E</a:t>
            </a:r>
            <a:r>
              <a:rPr lang="en-US" sz="2000" baseline="-25000" dirty="0" err="1">
                <a:latin typeface="Comic Sans MS" charset="0"/>
                <a:ea typeface="ＭＳ Ｐゴシック" charset="0"/>
              </a:rPr>
              <a:t>drift</a:t>
            </a:r>
            <a:r>
              <a:rPr lang="en-US" sz="2000" dirty="0">
                <a:latin typeface="Comic Sans MS" charset="0"/>
                <a:ea typeface="ＭＳ Ｐゴシック" charset="0"/>
              </a:rPr>
              <a:t> = 0.5kV/cm for 15% attenuation at 3.0 m, </a:t>
            </a:r>
          </a:p>
          <a:p>
            <a:pPr>
              <a:spcAft>
                <a:spcPts val="1200"/>
              </a:spcAft>
            </a:pPr>
            <a:r>
              <a:rPr lang="en-GB" sz="2000" dirty="0">
                <a:latin typeface="Comic Sans MS" charset="0"/>
                <a:ea typeface="ＭＳ Ｐゴシック" charset="0"/>
              </a:rPr>
              <a:t>Extremely high </a:t>
            </a:r>
            <a:r>
              <a:rPr lang="en-GB" sz="2000" dirty="0">
                <a:latin typeface="Comic Sans MS" charset="0"/>
                <a:ea typeface="ＭＳ Ｐゴシック" charset="0"/>
                <a:sym typeface="Symbol" charset="0"/>
              </a:rPr>
              <a:t></a:t>
            </a:r>
            <a:r>
              <a:rPr lang="en-GB" sz="2000" baseline="-25000" dirty="0" err="1">
                <a:latin typeface="Comic Sans MS" charset="0"/>
                <a:ea typeface="ＭＳ Ｐゴシック" charset="0"/>
                <a:sym typeface="Symbol" charset="0"/>
              </a:rPr>
              <a:t>ele</a:t>
            </a:r>
            <a:r>
              <a:rPr lang="en-GB" sz="2000" dirty="0">
                <a:latin typeface="Comic Sans MS" charset="0"/>
                <a:ea typeface="ＭＳ Ｐゴシック" charset="0"/>
                <a:sym typeface="Symbol" charset="0"/>
              </a:rPr>
              <a:t> have been already obtained </a:t>
            </a:r>
            <a:r>
              <a:rPr lang="en-GB" sz="2000" dirty="0">
                <a:latin typeface="Comic Sans MS" charset="0"/>
                <a:ea typeface="ＭＳ Ｐゴシック" charset="0"/>
              </a:rPr>
              <a:t>at lab scale in the ICARINO R&amp;D program where </a:t>
            </a:r>
            <a:r>
              <a:rPr lang="en-US" sz="2000" dirty="0">
                <a:latin typeface="Comic Sans MS" charset="0"/>
                <a:ea typeface="ＭＳ Ｐゴシック" charset="0"/>
              </a:rPr>
              <a:t>t</a:t>
            </a:r>
            <a:r>
              <a:rPr lang="ru-RU" sz="2000" dirty="0" err="1">
                <a:latin typeface="Comic Sans MS" charset="0"/>
                <a:ea typeface="ＭＳ Ｐゴシック" charset="0"/>
              </a:rPr>
              <a:t>he</a:t>
            </a:r>
            <a:r>
              <a:rPr lang="ru-RU" sz="2000" dirty="0">
                <a:latin typeface="Comic Sans MS" charset="0"/>
                <a:ea typeface="ＭＳ Ｐゴシック" charset="0"/>
              </a:rPr>
              <a:t> </a:t>
            </a:r>
            <a:r>
              <a:rPr lang="ru-RU" sz="2000" dirty="0" err="1">
                <a:latin typeface="Comic Sans MS" charset="0"/>
                <a:ea typeface="ＭＳ Ｐゴシック" charset="0"/>
              </a:rPr>
              <a:t>short</a:t>
            </a:r>
            <a:r>
              <a:rPr lang="ru-RU" sz="2000" dirty="0">
                <a:latin typeface="Comic Sans MS" charset="0"/>
                <a:ea typeface="ＭＳ Ｐゴシック" charset="0"/>
              </a:rPr>
              <a:t> </a:t>
            </a:r>
            <a:r>
              <a:rPr lang="ru-RU" sz="2000" dirty="0" err="1">
                <a:latin typeface="Comic Sans MS" charset="0"/>
                <a:ea typeface="ＭＳ Ｐゴシック" charset="0"/>
              </a:rPr>
              <a:t>path</a:t>
            </a:r>
            <a:r>
              <a:rPr lang="ru-RU" sz="2000" dirty="0">
                <a:latin typeface="Comic Sans MS" charset="0"/>
                <a:ea typeface="ＭＳ Ｐゴシック" charset="0"/>
              </a:rPr>
              <a:t> </a:t>
            </a:r>
            <a:r>
              <a:rPr lang="ru-RU" sz="2000" dirty="0" err="1">
                <a:latin typeface="Comic Sans MS" charset="0"/>
                <a:ea typeface="ＭＳ Ｐゴシック" charset="0"/>
              </a:rPr>
              <a:t>length</a:t>
            </a:r>
            <a:r>
              <a:rPr lang="ru-RU" sz="2000" dirty="0">
                <a:latin typeface="Comic Sans MS" charset="0"/>
                <a:ea typeface="ＭＳ Ｐゴシック" charset="0"/>
              </a:rPr>
              <a:t> </a:t>
            </a:r>
            <a:r>
              <a:rPr lang="ru-RU" sz="2000" dirty="0" err="1">
                <a:latin typeface="Comic Sans MS" charset="0"/>
                <a:ea typeface="ＭＳ Ｐゴシック" charset="0"/>
              </a:rPr>
              <a:t>used</a:t>
            </a:r>
            <a:r>
              <a:rPr lang="ru-RU" sz="2000" dirty="0">
                <a:latin typeface="Comic Sans MS" charset="0"/>
                <a:ea typeface="ＭＳ Ｐゴシック" charset="0"/>
              </a:rPr>
              <a:t> (30 </a:t>
            </a:r>
            <a:r>
              <a:rPr lang="ru-RU" sz="2000" dirty="0" err="1">
                <a:latin typeface="Comic Sans MS" charset="0"/>
                <a:ea typeface="ＭＳ Ｐゴシック" charset="0"/>
              </a:rPr>
              <a:t>cm</a:t>
            </a:r>
            <a:r>
              <a:rPr lang="ru-RU" sz="2000" dirty="0">
                <a:latin typeface="Comic Sans MS" charset="0"/>
                <a:ea typeface="ＭＳ Ｐゴシック" charset="0"/>
              </a:rPr>
              <a:t>) </a:t>
            </a:r>
            <a:r>
              <a:rPr lang="ru-RU" sz="2000" dirty="0" err="1">
                <a:latin typeface="Comic Sans MS" charset="0"/>
                <a:ea typeface="ＭＳ Ｐゴシック" charset="0"/>
              </a:rPr>
              <a:t>is</a:t>
            </a:r>
            <a:r>
              <a:rPr lang="ru-RU" sz="2000" dirty="0">
                <a:latin typeface="Comic Sans MS" charset="0"/>
                <a:ea typeface="ＭＳ Ｐゴシック" charset="0"/>
              </a:rPr>
              <a:t> </a:t>
            </a:r>
            <a:r>
              <a:rPr lang="ru-RU" sz="2000" dirty="0" err="1">
                <a:latin typeface="Comic Sans MS" charset="0"/>
                <a:ea typeface="ＭＳ Ｐゴシック" charset="0"/>
              </a:rPr>
              <a:t>compensated</a:t>
            </a:r>
            <a:r>
              <a:rPr lang="ru-RU" sz="2000" dirty="0">
                <a:latin typeface="Comic Sans MS" charset="0"/>
                <a:ea typeface="ＭＳ Ｐゴシック" charset="0"/>
              </a:rPr>
              <a:t> </a:t>
            </a:r>
            <a:r>
              <a:rPr lang="ru-RU" sz="2000" dirty="0" err="1">
                <a:latin typeface="Comic Sans MS" charset="0"/>
                <a:ea typeface="ＭＳ Ｐゴシック" charset="0"/>
              </a:rPr>
              <a:t>by</a:t>
            </a:r>
            <a:r>
              <a:rPr lang="ru-RU" sz="2000" dirty="0">
                <a:latin typeface="Comic Sans MS" charset="0"/>
                <a:ea typeface="ＭＳ Ｐゴシック" charset="0"/>
              </a:rPr>
              <a:t> </a:t>
            </a:r>
            <a:r>
              <a:rPr lang="ru-RU" sz="2000" dirty="0" err="1">
                <a:latin typeface="Comic Sans MS" charset="0"/>
                <a:ea typeface="ＭＳ Ｐゴシック" charset="0"/>
              </a:rPr>
              <a:t>the</a:t>
            </a:r>
            <a:r>
              <a:rPr lang="ru-RU" sz="2000" dirty="0">
                <a:latin typeface="Comic Sans MS" charset="0"/>
                <a:ea typeface="ＭＳ Ｐゴシック" charset="0"/>
              </a:rPr>
              <a:t> </a:t>
            </a:r>
            <a:r>
              <a:rPr lang="ru-RU" sz="2000" dirty="0" err="1">
                <a:latin typeface="Comic Sans MS" charset="0"/>
                <a:ea typeface="ＭＳ Ｐゴシック" charset="0"/>
              </a:rPr>
              <a:t>accuracy</a:t>
            </a:r>
            <a:r>
              <a:rPr lang="ru-RU" sz="2000" dirty="0">
                <a:latin typeface="Comic Sans MS" charset="0"/>
                <a:ea typeface="ＭＳ Ｐゴシック" charset="0"/>
              </a:rPr>
              <a:t> </a:t>
            </a:r>
            <a:r>
              <a:rPr lang="ru-RU" sz="2000" dirty="0" err="1">
                <a:latin typeface="Comic Sans MS" charset="0"/>
                <a:ea typeface="ＭＳ Ｐゴシック" charset="0"/>
              </a:rPr>
              <a:t>in</a:t>
            </a:r>
            <a:r>
              <a:rPr lang="ru-RU" sz="2000" dirty="0">
                <a:latin typeface="Comic Sans MS" charset="0"/>
                <a:ea typeface="ＭＳ Ｐゴシック" charset="0"/>
              </a:rPr>
              <a:t> </a:t>
            </a:r>
            <a:r>
              <a:rPr lang="ru-RU" sz="2000" dirty="0" err="1">
                <a:latin typeface="Comic Sans MS" charset="0"/>
                <a:ea typeface="ＭＳ Ｐゴシック" charset="0"/>
              </a:rPr>
              <a:t>the</a:t>
            </a:r>
            <a:r>
              <a:rPr lang="ru-RU" sz="2000" dirty="0">
                <a:latin typeface="Comic Sans MS" charset="0"/>
                <a:ea typeface="ＭＳ Ｐゴシック" charset="0"/>
              </a:rPr>
              <a:t> </a:t>
            </a:r>
            <a:r>
              <a:rPr lang="ru-RU" sz="2000" dirty="0" err="1">
                <a:latin typeface="Comic Sans MS" charset="0"/>
                <a:ea typeface="ＭＳ Ｐゴシック" charset="0"/>
              </a:rPr>
              <a:t>observation</a:t>
            </a:r>
            <a:r>
              <a:rPr lang="ru-RU" sz="2000" dirty="0">
                <a:latin typeface="Comic Sans MS" charset="0"/>
                <a:ea typeface="ＭＳ Ｐゴシック" charset="0"/>
              </a:rPr>
              <a:t> </a:t>
            </a:r>
            <a:r>
              <a:rPr lang="ru-RU" sz="2000" dirty="0" err="1">
                <a:latin typeface="Comic Sans MS" charset="0"/>
                <a:ea typeface="ＭＳ Ｐゴシック" charset="0"/>
              </a:rPr>
              <a:t>of</a:t>
            </a:r>
            <a:r>
              <a:rPr lang="ru-RU" sz="2000" dirty="0">
                <a:latin typeface="Comic Sans MS" charset="0"/>
                <a:ea typeface="ＭＳ Ｐゴシック" charset="0"/>
              </a:rPr>
              <a:t> </a:t>
            </a:r>
            <a:r>
              <a:rPr lang="ru-RU" sz="2000" dirty="0" err="1">
                <a:latin typeface="Comic Sans MS" charset="0"/>
                <a:ea typeface="ＭＳ Ｐゴシック" charset="0"/>
              </a:rPr>
              <a:t>the</a:t>
            </a:r>
            <a:r>
              <a:rPr lang="ru-RU" sz="2000" dirty="0">
                <a:latin typeface="Comic Sans MS" charset="0"/>
                <a:ea typeface="ＭＳ Ｐゴシック" charset="0"/>
              </a:rPr>
              <a:t> </a:t>
            </a:r>
            <a:r>
              <a:rPr lang="ru-RU" sz="2000" dirty="0" err="1">
                <a:latin typeface="Comic Sans MS" charset="0"/>
                <a:ea typeface="ＭＳ Ｐゴシック" charset="0"/>
              </a:rPr>
              <a:t>specific</a:t>
            </a:r>
            <a:r>
              <a:rPr lang="ru-RU" sz="2000" dirty="0">
                <a:latin typeface="Comic Sans MS" charset="0"/>
                <a:ea typeface="ＭＳ Ｐゴシック" charset="0"/>
              </a:rPr>
              <a:t> </a:t>
            </a:r>
            <a:r>
              <a:rPr lang="ru-RU" sz="2000" dirty="0" err="1">
                <a:latin typeface="Comic Sans MS" charset="0"/>
                <a:ea typeface="ＭＳ Ｐゴシック" charset="0"/>
              </a:rPr>
              <a:t>ionization</a:t>
            </a:r>
            <a:r>
              <a:rPr lang="en-US" sz="2000" dirty="0">
                <a:latin typeface="Comic Sans MS" charset="0"/>
                <a:ea typeface="ＭＳ Ｐゴシック" charset="0"/>
              </a:rPr>
              <a:t> of cosmic </a:t>
            </a:r>
            <a:r>
              <a:rPr lang="en-US" sz="2000" dirty="0" err="1">
                <a:latin typeface="Comic Sans MS" charset="0"/>
                <a:ea typeface="ＭＳ Ｐゴシック" charset="0"/>
              </a:rPr>
              <a:t>muons</a:t>
            </a:r>
            <a:r>
              <a:rPr lang="en-US" sz="2000" dirty="0">
                <a:latin typeface="Comic Sans MS" charset="0"/>
                <a:ea typeface="ＭＳ Ｐゴシック" charset="0"/>
              </a:rPr>
              <a:t>.</a:t>
            </a:r>
            <a:endParaRPr lang="ru-RU" sz="2000" dirty="0">
              <a:latin typeface="Comic Sans MS" charset="0"/>
              <a:ea typeface="ＭＳ Ｐゴシック" charset="0"/>
            </a:endParaRPr>
          </a:p>
          <a:p>
            <a:pPr>
              <a:spcAft>
                <a:spcPts val="1200"/>
              </a:spcAft>
            </a:pPr>
            <a:r>
              <a:rPr lang="ru-RU" sz="2000" dirty="0" err="1">
                <a:latin typeface="Comic Sans MS" charset="0"/>
                <a:ea typeface="ＭＳ Ｐゴシック" charset="0"/>
              </a:rPr>
              <a:t>The</a:t>
            </a:r>
            <a:r>
              <a:rPr lang="ru-RU" sz="2000" dirty="0">
                <a:latin typeface="Comic Sans MS" charset="0"/>
                <a:ea typeface="ＭＳ Ｐゴシック" charset="0"/>
              </a:rPr>
              <a:t> </a:t>
            </a:r>
            <a:r>
              <a:rPr lang="ru-RU" sz="2000" dirty="0" err="1">
                <a:latin typeface="Comic Sans MS" charset="0"/>
                <a:ea typeface="ＭＳ Ｐゴシック" charset="0"/>
              </a:rPr>
              <a:t>result</a:t>
            </a:r>
            <a:r>
              <a:rPr lang="ru-RU" sz="2000" dirty="0">
                <a:latin typeface="Comic Sans MS" charset="0"/>
                <a:ea typeface="ＭＳ Ｐゴシック" charset="0"/>
              </a:rPr>
              <a:t> </a:t>
            </a:r>
            <a:r>
              <a:rPr lang="en-US" sz="2000" dirty="0">
                <a:latin typeface="Comic Sans MS" charset="0"/>
                <a:ea typeface="ＭＳ Ｐゴシック" charset="0"/>
              </a:rPr>
              <a:t>repeatedly reached  </a:t>
            </a:r>
            <a:r>
              <a:rPr lang="ru-RU" sz="2000" dirty="0" err="1">
                <a:latin typeface="Comic Sans MS" charset="0"/>
                <a:ea typeface="ＭＳ Ｐゴシック" charset="0"/>
              </a:rPr>
              <a:t>is</a:t>
            </a:r>
            <a:r>
              <a:rPr lang="ru-RU" sz="2000" dirty="0">
                <a:latin typeface="Comic Sans MS" charset="0"/>
                <a:ea typeface="ＭＳ Ｐゴシック" charset="0"/>
              </a:rPr>
              <a:t>  </a:t>
            </a:r>
            <a:r>
              <a:rPr lang="en-GB" sz="2000" dirty="0">
                <a:latin typeface="Comic Sans MS" charset="0"/>
                <a:ea typeface="ＭＳ Ｐゴシック" charset="0"/>
                <a:sym typeface="Symbol" charset="0"/>
              </a:rPr>
              <a:t></a:t>
            </a:r>
            <a:r>
              <a:rPr lang="en-GB" sz="2000" baseline="-25000" dirty="0" err="1">
                <a:latin typeface="Comic Sans MS" charset="0"/>
                <a:ea typeface="ＭＳ Ｐゴシック" charset="0"/>
                <a:sym typeface="Symbol" charset="0"/>
              </a:rPr>
              <a:t>ele</a:t>
            </a:r>
            <a:r>
              <a:rPr lang="ru-RU" sz="2000" dirty="0">
                <a:latin typeface="Comic Sans MS" charset="0"/>
                <a:ea typeface="ＭＳ Ｐゴシック" charset="0"/>
              </a:rPr>
              <a:t> </a:t>
            </a:r>
            <a:r>
              <a:rPr lang="en-US" sz="2000" dirty="0">
                <a:latin typeface="Comic Sans MS" charset="0"/>
                <a:ea typeface="ＭＳ Ｐゴシック" charset="0"/>
              </a:rPr>
              <a:t>&gt; </a:t>
            </a:r>
            <a:r>
              <a:rPr lang="ru-RU" sz="2000" dirty="0">
                <a:latin typeface="Comic Sans MS" charset="0"/>
                <a:ea typeface="ＭＳ Ｐゴシック" charset="0"/>
              </a:rPr>
              <a:t>2</a:t>
            </a:r>
            <a:r>
              <a:rPr lang="en-US" sz="2000" dirty="0">
                <a:latin typeface="Comic Sans MS" charset="0"/>
                <a:ea typeface="ＭＳ Ｐゴシック" charset="0"/>
              </a:rPr>
              <a:t>0</a:t>
            </a:r>
            <a:r>
              <a:rPr lang="ru-RU" sz="2000" dirty="0">
                <a:latin typeface="Comic Sans MS" charset="0"/>
                <a:ea typeface="ＭＳ Ｐゴシック" charset="0"/>
              </a:rPr>
              <a:t> </a:t>
            </a:r>
            <a:r>
              <a:rPr lang="ru-RU" sz="2000" dirty="0" err="1">
                <a:latin typeface="Comic Sans MS" charset="0"/>
                <a:ea typeface="ＭＳ Ｐゴシック" charset="0"/>
              </a:rPr>
              <a:t>ms</a:t>
            </a:r>
            <a:r>
              <a:rPr lang="ru-RU" sz="2000" dirty="0">
                <a:latin typeface="Comic Sans MS" charset="0"/>
                <a:ea typeface="ＭＳ Ｐゴシック" charset="0"/>
              </a:rPr>
              <a:t> </a:t>
            </a:r>
            <a:r>
              <a:rPr lang="ru-RU" sz="2000" dirty="0" err="1">
                <a:latin typeface="Comic Sans MS" charset="0"/>
                <a:ea typeface="ＭＳ Ｐゴシック" charset="0"/>
              </a:rPr>
              <a:t>corresponding</a:t>
            </a:r>
            <a:r>
              <a:rPr lang="ru-RU" sz="2000" dirty="0">
                <a:latin typeface="Comic Sans MS" charset="0"/>
                <a:ea typeface="ＭＳ Ｐゴシック" charset="0"/>
              </a:rPr>
              <a:t> </a:t>
            </a:r>
            <a:r>
              <a:rPr lang="ru-RU" sz="2000" dirty="0" err="1">
                <a:latin typeface="Comic Sans MS" charset="0"/>
                <a:ea typeface="ＭＳ Ｐゴシック" charset="0"/>
              </a:rPr>
              <a:t>to</a:t>
            </a:r>
            <a:r>
              <a:rPr lang="ru-RU" sz="2000" dirty="0">
                <a:latin typeface="Comic Sans MS" charset="0"/>
                <a:ea typeface="ＭＳ Ｐゴシック" charset="0"/>
              </a:rPr>
              <a:t> ≈15 </a:t>
            </a:r>
            <a:r>
              <a:rPr lang="ru-RU" sz="2000" dirty="0" err="1">
                <a:latin typeface="Comic Sans MS" charset="0"/>
                <a:ea typeface="ＭＳ Ｐゴシック" charset="0"/>
              </a:rPr>
              <a:t>ppt</a:t>
            </a:r>
            <a:r>
              <a:rPr lang="ru-RU" sz="2000" dirty="0">
                <a:latin typeface="Comic Sans MS" charset="0"/>
                <a:ea typeface="ＭＳ Ｐゴシック" charset="0"/>
              </a:rPr>
              <a:t>, </a:t>
            </a:r>
            <a:r>
              <a:rPr lang="ru-RU" sz="2000" dirty="0" err="1">
                <a:latin typeface="Comic Sans MS" charset="0"/>
                <a:ea typeface="ＭＳ Ｐゴシック" charset="0"/>
              </a:rPr>
              <a:t>namely</a:t>
            </a:r>
            <a:r>
              <a:rPr lang="ru-RU" sz="2000" dirty="0">
                <a:latin typeface="Comic Sans MS" charset="0"/>
                <a:ea typeface="ＭＳ Ｐゴシック" charset="0"/>
              </a:rPr>
              <a:t> </a:t>
            </a:r>
            <a:r>
              <a:rPr lang="ru-RU" sz="2000" dirty="0" err="1">
                <a:latin typeface="Comic Sans MS" charset="0"/>
                <a:ea typeface="ＭＳ Ｐゴシック" charset="0"/>
              </a:rPr>
              <a:t>a</a:t>
            </a:r>
            <a:r>
              <a:rPr lang="ru-RU" sz="2000" dirty="0">
                <a:latin typeface="Comic Sans MS" charset="0"/>
                <a:ea typeface="ＭＳ Ｐゴシック" charset="0"/>
              </a:rPr>
              <a:t>  ≈10</a:t>
            </a:r>
            <a:r>
              <a:rPr lang="ru-RU" sz="2000" baseline="30000" dirty="0">
                <a:latin typeface="Comic Sans MS" charset="0"/>
                <a:ea typeface="ＭＳ Ｐゴシック" charset="0"/>
              </a:rPr>
              <a:t>-11</a:t>
            </a:r>
            <a:r>
              <a:rPr lang="ru-RU" sz="2000" dirty="0">
                <a:latin typeface="Comic Sans MS" charset="0"/>
                <a:ea typeface="ＭＳ Ｐゴシック" charset="0"/>
              </a:rPr>
              <a:t> </a:t>
            </a:r>
            <a:r>
              <a:rPr lang="ru-RU" sz="2000" dirty="0" err="1">
                <a:latin typeface="Comic Sans MS" charset="0"/>
                <a:ea typeface="ＭＳ Ｐゴシック" charset="0"/>
              </a:rPr>
              <a:t>molecular</a:t>
            </a:r>
            <a:r>
              <a:rPr lang="ru-RU" sz="2000" dirty="0">
                <a:latin typeface="Comic Sans MS" charset="0"/>
                <a:ea typeface="ＭＳ Ｐゴシック" charset="0"/>
              </a:rPr>
              <a:t> </a:t>
            </a:r>
            <a:r>
              <a:rPr lang="en-US" sz="2000" dirty="0">
                <a:latin typeface="Comic Sans MS" charset="0"/>
                <a:ea typeface="ＭＳ Ｐゴシック" charset="0"/>
              </a:rPr>
              <a:t>Oxygen eq. </a:t>
            </a:r>
            <a:r>
              <a:rPr lang="ru-RU" sz="2000" dirty="0" err="1">
                <a:latin typeface="Comic Sans MS" charset="0"/>
                <a:ea typeface="ＭＳ Ｐゴシック" charset="0"/>
              </a:rPr>
              <a:t>impurities</a:t>
            </a:r>
            <a:r>
              <a:rPr lang="en-US" sz="2000" dirty="0" smtClean="0">
                <a:latin typeface="Comic Sans MS" charset="0"/>
                <a:ea typeface="ＭＳ Ｐゴシック" charset="0"/>
              </a:rPr>
              <a:t>.</a:t>
            </a:r>
            <a:endParaRPr lang="en-US" sz="2000" dirty="0">
              <a:latin typeface="Comic Sans MS" charset="0"/>
              <a:ea typeface="ＭＳ Ｐゴシック" charset="0"/>
            </a:endParaRPr>
          </a:p>
        </p:txBody>
      </p:sp>
      <p:pic>
        <p:nvPicPr>
          <p:cNvPr id="23555" name="Picture 24" descr="Ano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4575" y="3657600"/>
            <a:ext cx="2597150"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556" name="Object 6"/>
          <p:cNvGraphicFramePr>
            <a:graphicFrameLocks noChangeAspect="1"/>
          </p:cNvGraphicFramePr>
          <p:nvPr/>
        </p:nvGraphicFramePr>
        <p:xfrm>
          <a:off x="5156200" y="609600"/>
          <a:ext cx="3989388" cy="3124200"/>
        </p:xfrm>
        <a:graphic>
          <a:graphicData uri="http://schemas.openxmlformats.org/presentationml/2006/ole">
            <mc:AlternateContent xmlns:mc="http://schemas.openxmlformats.org/markup-compatibility/2006">
              <mc:Choice xmlns:v="urn:schemas-microsoft-com:vml" Requires="v">
                <p:oleObj spid="_x0000_s23576" name="Document" r:id="rId5" imgW="3962400" imgH="2870200" progId="Word.Document.8">
                  <p:embed/>
                </p:oleObj>
              </mc:Choice>
              <mc:Fallback>
                <p:oleObj name="Document" r:id="rId5" imgW="3962400" imgH="2870200" progId="Word.Documen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6200" y="609600"/>
                        <a:ext cx="39893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57" name="Footer Placeholder 8"/>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200" b="0" baseline="0">
                <a:solidFill>
                  <a:schemeClr val="accent1"/>
                </a:solidFill>
              </a:rPr>
              <a:t>Workshop on Cryogenic Operations - FNAL - October 26, 2016</a:t>
            </a:r>
            <a:endParaRPr lang="en-GB" sz="1200" b="0" baseline="0">
              <a:solidFill>
                <a:schemeClr val="accent1"/>
              </a:solidFill>
            </a:endParaRPr>
          </a:p>
        </p:txBody>
      </p:sp>
      <p:sp>
        <p:nvSpPr>
          <p:cNvPr id="23558"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83F0D92C-8D36-7A4E-A41F-EE635284B2E8}" type="slidenum">
              <a:rPr lang="en-GB" sz="1200" b="0" baseline="0">
                <a:solidFill>
                  <a:schemeClr val="accent1"/>
                </a:solidFill>
              </a:rPr>
              <a:pPr/>
              <a:t>21</a:t>
            </a:fld>
            <a:endParaRPr lang="en-GB" sz="1200" b="0" baseline="0">
              <a:solidFill>
                <a:schemeClr val="accent1"/>
              </a:solidFill>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0088" y="1981200"/>
            <a:ext cx="5432425"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itle 1"/>
          <p:cNvSpPr>
            <a:spLocks noGrp="1"/>
          </p:cNvSpPr>
          <p:nvPr>
            <p:ph type="title"/>
          </p:nvPr>
        </p:nvSpPr>
        <p:spPr/>
        <p:txBody>
          <a:bodyPr/>
          <a:lstStyle/>
          <a:p>
            <a:r>
              <a:rPr lang="en-US">
                <a:latin typeface="Helvetica" charset="0"/>
                <a:ea typeface="ＭＳ Ｐゴシック" charset="0"/>
              </a:rPr>
              <a:t>Argon purification: purity in the T600</a:t>
            </a:r>
          </a:p>
        </p:txBody>
      </p:sp>
      <p:sp>
        <p:nvSpPr>
          <p:cNvPr id="49155" name="Content Placeholder 2"/>
          <p:cNvSpPr>
            <a:spLocks noGrp="1"/>
          </p:cNvSpPr>
          <p:nvPr>
            <p:ph idx="1"/>
          </p:nvPr>
        </p:nvSpPr>
        <p:spPr>
          <a:xfrm>
            <a:off x="211138" y="685800"/>
            <a:ext cx="8721725" cy="1676400"/>
          </a:xfrm>
        </p:spPr>
        <p:txBody>
          <a:bodyPr/>
          <a:lstStyle/>
          <a:p>
            <a:r>
              <a:rPr lang="en-US" sz="2200" dirty="0">
                <a:latin typeface="Comic Sans MS" charset="0"/>
                <a:ea typeface="ＭＳ Ｐゴシック" charset="0"/>
              </a:rPr>
              <a:t>I</a:t>
            </a:r>
            <a:r>
              <a:rPr lang="ru-RU" sz="2200" dirty="0" err="1">
                <a:latin typeface="Comic Sans MS" charset="0"/>
                <a:ea typeface="ＭＳ Ｐゴシック" charset="0"/>
              </a:rPr>
              <a:t>n</a:t>
            </a:r>
            <a:r>
              <a:rPr lang="ru-RU" sz="2200" dirty="0">
                <a:latin typeface="Comic Sans MS" charset="0"/>
                <a:ea typeface="ＭＳ Ｐゴシック" charset="0"/>
              </a:rPr>
              <a:t> </a:t>
            </a:r>
            <a:r>
              <a:rPr lang="ru-RU" sz="2200" dirty="0" err="1">
                <a:latin typeface="Comic Sans MS" charset="0"/>
                <a:ea typeface="ＭＳ Ｐゴシック" charset="0"/>
              </a:rPr>
              <a:t>the</a:t>
            </a:r>
            <a:r>
              <a:rPr lang="ru-RU" sz="2200" dirty="0">
                <a:latin typeface="Comic Sans MS" charset="0"/>
                <a:ea typeface="ＭＳ Ｐゴシック" charset="0"/>
              </a:rPr>
              <a:t> </a:t>
            </a:r>
            <a:r>
              <a:rPr lang="ru-RU" sz="2200" dirty="0" err="1">
                <a:latin typeface="Comic Sans MS" charset="0"/>
                <a:ea typeface="ＭＳ Ｐゴシック" charset="0"/>
              </a:rPr>
              <a:t>three</a:t>
            </a:r>
            <a:r>
              <a:rPr lang="ru-RU" sz="2200" dirty="0">
                <a:latin typeface="Comic Sans MS" charset="0"/>
                <a:ea typeface="ＭＳ Ｐゴシック" charset="0"/>
              </a:rPr>
              <a:t> </a:t>
            </a:r>
            <a:r>
              <a:rPr lang="ru-RU" sz="2200" dirty="0" err="1">
                <a:latin typeface="Comic Sans MS" charset="0"/>
                <a:ea typeface="ＭＳ Ｐゴシック" charset="0"/>
              </a:rPr>
              <a:t>years</a:t>
            </a:r>
            <a:r>
              <a:rPr lang="ru-RU" sz="2200" dirty="0">
                <a:latin typeface="Comic Sans MS" charset="0"/>
                <a:ea typeface="ＭＳ Ｐゴシック" charset="0"/>
              </a:rPr>
              <a:t> </a:t>
            </a:r>
            <a:r>
              <a:rPr lang="ru-RU" sz="2200" dirty="0" err="1">
                <a:latin typeface="Comic Sans MS" charset="0"/>
                <a:ea typeface="ＭＳ Ｐゴシック" charset="0"/>
              </a:rPr>
              <a:t>of</a:t>
            </a:r>
            <a:r>
              <a:rPr lang="ru-RU" sz="2200" dirty="0">
                <a:latin typeface="Comic Sans MS" charset="0"/>
                <a:ea typeface="ＭＳ Ｐゴシック" charset="0"/>
              </a:rPr>
              <a:t> T600 </a:t>
            </a:r>
            <a:r>
              <a:rPr lang="ru-RU" sz="2200" dirty="0" err="1">
                <a:latin typeface="Comic Sans MS" charset="0"/>
                <a:ea typeface="ＭＳ Ｐゴシック" charset="0"/>
              </a:rPr>
              <a:t>underground</a:t>
            </a:r>
            <a:r>
              <a:rPr lang="ru-RU" sz="2200" dirty="0">
                <a:latin typeface="Comic Sans MS" charset="0"/>
                <a:ea typeface="ＭＳ Ｐゴシック" charset="0"/>
              </a:rPr>
              <a:t> </a:t>
            </a:r>
            <a:r>
              <a:rPr lang="ru-RU" sz="2200" dirty="0" err="1">
                <a:latin typeface="Comic Sans MS" charset="0"/>
                <a:ea typeface="ＭＳ Ｐゴシック" charset="0"/>
              </a:rPr>
              <a:t>operation</a:t>
            </a:r>
            <a:r>
              <a:rPr lang="ru-RU" sz="2200" dirty="0">
                <a:latin typeface="Comic Sans MS" charset="0"/>
                <a:ea typeface="ＭＳ Ｐゴシック" charset="0"/>
              </a:rPr>
              <a:t> </a:t>
            </a:r>
            <a:r>
              <a:rPr lang="ru-RU" sz="2200" dirty="0" err="1">
                <a:latin typeface="Comic Sans MS" charset="0"/>
                <a:ea typeface="ＭＳ Ｐゴシック" charset="0"/>
              </a:rPr>
              <a:t>at</a:t>
            </a:r>
            <a:r>
              <a:rPr lang="ru-RU" sz="2200" dirty="0">
                <a:latin typeface="Comic Sans MS" charset="0"/>
                <a:ea typeface="ＭＳ Ｐゴシック" charset="0"/>
              </a:rPr>
              <a:t> </a:t>
            </a:r>
            <a:r>
              <a:rPr lang="ru-RU" sz="2200" dirty="0" err="1">
                <a:latin typeface="Comic Sans MS" charset="0"/>
                <a:ea typeface="ＭＳ Ｐゴシック" charset="0"/>
              </a:rPr>
              <a:t>the</a:t>
            </a:r>
            <a:r>
              <a:rPr lang="ru-RU" sz="2200" dirty="0">
                <a:latin typeface="Comic Sans MS" charset="0"/>
                <a:ea typeface="ＭＳ Ｐゴシック" charset="0"/>
              </a:rPr>
              <a:t> LNGS, </a:t>
            </a:r>
            <a:r>
              <a:rPr lang="ru-RU" sz="2200" dirty="0" err="1">
                <a:latin typeface="Comic Sans MS" charset="0"/>
                <a:ea typeface="ＭＳ Ｐゴシック" charset="0"/>
              </a:rPr>
              <a:t>electron</a:t>
            </a:r>
            <a:r>
              <a:rPr lang="ru-RU" sz="2200" dirty="0">
                <a:latin typeface="Comic Sans MS" charset="0"/>
                <a:ea typeface="ＭＳ Ｐゴシック" charset="0"/>
              </a:rPr>
              <a:t> </a:t>
            </a:r>
            <a:r>
              <a:rPr lang="ru-RU" sz="2200" dirty="0" err="1">
                <a:latin typeface="Comic Sans MS" charset="0"/>
                <a:ea typeface="ＭＳ Ｐゴシック" charset="0"/>
              </a:rPr>
              <a:t>lifetimes</a:t>
            </a:r>
            <a:r>
              <a:rPr lang="ru-RU" sz="2200" dirty="0">
                <a:latin typeface="Comic Sans MS" charset="0"/>
                <a:ea typeface="ＭＳ Ｐゴシック" charset="0"/>
              </a:rPr>
              <a:t> </a:t>
            </a:r>
            <a:r>
              <a:rPr lang="ru-RU" sz="2200" dirty="0" err="1">
                <a:latin typeface="Comic Sans MS" charset="0"/>
                <a:ea typeface="ＭＳ Ｐゴシック" charset="0"/>
              </a:rPr>
              <a:t>constantly</a:t>
            </a:r>
            <a:r>
              <a:rPr lang="ru-RU" sz="2200" dirty="0">
                <a:latin typeface="Comic Sans MS" charset="0"/>
                <a:ea typeface="ＭＳ Ｐゴシック" charset="0"/>
              </a:rPr>
              <a:t> </a:t>
            </a:r>
            <a:r>
              <a:rPr lang="ru-RU" sz="2200" dirty="0" err="1">
                <a:latin typeface="Comic Sans MS" charset="0"/>
                <a:ea typeface="ＭＳ Ｐゴシック" charset="0"/>
              </a:rPr>
              <a:t>exceeding</a:t>
            </a:r>
            <a:r>
              <a:rPr lang="ru-RU" sz="2200" dirty="0">
                <a:latin typeface="Comic Sans MS" charset="0"/>
                <a:ea typeface="ＭＳ Ｐゴシック" charset="0"/>
              </a:rPr>
              <a:t> </a:t>
            </a:r>
            <a:r>
              <a:rPr lang="ru-RU" sz="2200" dirty="0" err="1">
                <a:latin typeface="Comic Sans MS" charset="0"/>
                <a:ea typeface="ＭＳ Ｐゴシック" charset="0"/>
              </a:rPr>
              <a:t>several</a:t>
            </a:r>
            <a:r>
              <a:rPr lang="ru-RU" sz="2200" dirty="0">
                <a:latin typeface="Comic Sans MS" charset="0"/>
                <a:ea typeface="ＭＳ Ｐゴシック" charset="0"/>
              </a:rPr>
              <a:t> </a:t>
            </a:r>
            <a:r>
              <a:rPr lang="ru-RU" sz="2200" dirty="0" err="1">
                <a:latin typeface="Comic Sans MS" charset="0"/>
                <a:ea typeface="ＭＳ Ｐゴシック" charset="0"/>
              </a:rPr>
              <a:t>ms</a:t>
            </a:r>
            <a:r>
              <a:rPr lang="ru-RU" sz="2200" dirty="0">
                <a:latin typeface="Comic Sans MS" charset="0"/>
                <a:ea typeface="ＭＳ Ｐゴシック" charset="0"/>
              </a:rPr>
              <a:t> </a:t>
            </a:r>
            <a:r>
              <a:rPr lang="ru-RU" sz="2200" dirty="0" err="1">
                <a:latin typeface="Comic Sans MS" charset="0"/>
                <a:ea typeface="ＭＳ Ｐゴシック" charset="0"/>
              </a:rPr>
              <a:t>were</a:t>
            </a:r>
            <a:r>
              <a:rPr lang="ru-RU" sz="2200" dirty="0">
                <a:latin typeface="Comic Sans MS" charset="0"/>
                <a:ea typeface="ＭＳ Ｐゴシック" charset="0"/>
              </a:rPr>
              <a:t> </a:t>
            </a:r>
            <a:r>
              <a:rPr lang="ru-RU" sz="2200" dirty="0" err="1">
                <a:latin typeface="Comic Sans MS" charset="0"/>
                <a:ea typeface="ＭＳ Ｐゴシック" charset="0"/>
              </a:rPr>
              <a:t>obtained</a:t>
            </a:r>
            <a:r>
              <a:rPr lang="ru-RU" sz="2200" dirty="0">
                <a:latin typeface="Comic Sans MS" charset="0"/>
                <a:ea typeface="ＭＳ Ｐゴシック" charset="0"/>
              </a:rPr>
              <a:t>.  </a:t>
            </a:r>
            <a:r>
              <a:rPr lang="ru-RU" sz="2200" dirty="0" err="1">
                <a:latin typeface="Comic Sans MS" charset="0"/>
                <a:ea typeface="ＭＳ Ｐゴシック" charset="0"/>
              </a:rPr>
              <a:t>During</a:t>
            </a:r>
            <a:r>
              <a:rPr lang="ru-RU" sz="2200" dirty="0">
                <a:latin typeface="Comic Sans MS" charset="0"/>
                <a:ea typeface="ＭＳ Ｐゴシック" charset="0"/>
              </a:rPr>
              <a:t> </a:t>
            </a:r>
            <a:r>
              <a:rPr lang="ru-RU" sz="2200" dirty="0" err="1">
                <a:latin typeface="Comic Sans MS" charset="0"/>
                <a:ea typeface="ＭＳ Ｐゴシック" charset="0"/>
              </a:rPr>
              <a:t>the</a:t>
            </a:r>
            <a:r>
              <a:rPr lang="ru-RU" sz="2200" dirty="0">
                <a:latin typeface="Comic Sans MS" charset="0"/>
                <a:ea typeface="ＭＳ Ｐゴシック" charset="0"/>
              </a:rPr>
              <a:t> </a:t>
            </a:r>
            <a:r>
              <a:rPr lang="ru-RU" sz="2200" dirty="0" err="1">
                <a:latin typeface="Comic Sans MS" charset="0"/>
                <a:ea typeface="ＭＳ Ｐゴシック" charset="0"/>
              </a:rPr>
              <a:t>last</a:t>
            </a:r>
            <a:r>
              <a:rPr lang="ru-RU" sz="2200" dirty="0">
                <a:latin typeface="Comic Sans MS" charset="0"/>
                <a:ea typeface="ＭＳ Ｐゴシック" charset="0"/>
              </a:rPr>
              <a:t> </a:t>
            </a:r>
            <a:r>
              <a:rPr lang="ru-RU" sz="2200" dirty="0" err="1">
                <a:latin typeface="Comic Sans MS" charset="0"/>
                <a:ea typeface="ＭＳ Ｐゴシック" charset="0"/>
              </a:rPr>
              <a:t>part</a:t>
            </a:r>
            <a:r>
              <a:rPr lang="ru-RU" sz="2200" dirty="0">
                <a:latin typeface="Comic Sans MS" charset="0"/>
                <a:ea typeface="ＭＳ Ｐゴシック" charset="0"/>
              </a:rPr>
              <a:t> </a:t>
            </a:r>
            <a:r>
              <a:rPr lang="ru-RU" sz="2200" dirty="0" err="1">
                <a:latin typeface="Comic Sans MS" charset="0"/>
                <a:ea typeface="ＭＳ Ｐゴシック" charset="0"/>
              </a:rPr>
              <a:t>of</a:t>
            </a:r>
            <a:r>
              <a:rPr lang="ru-RU" sz="2200" dirty="0">
                <a:latin typeface="Comic Sans MS" charset="0"/>
                <a:ea typeface="ＭＳ Ｐゴシック" charset="0"/>
              </a:rPr>
              <a:t> </a:t>
            </a:r>
            <a:r>
              <a:rPr lang="ru-RU" sz="2200" dirty="0" err="1">
                <a:latin typeface="Comic Sans MS" charset="0"/>
                <a:ea typeface="ＭＳ Ｐゴシック" charset="0"/>
              </a:rPr>
              <a:t>this</a:t>
            </a:r>
            <a:r>
              <a:rPr lang="ru-RU" sz="2200" dirty="0">
                <a:latin typeface="Comic Sans MS" charset="0"/>
                <a:ea typeface="ＭＳ Ｐゴシック" charset="0"/>
              </a:rPr>
              <a:t> </a:t>
            </a:r>
            <a:r>
              <a:rPr lang="ru-RU" sz="2200" dirty="0" err="1">
                <a:latin typeface="Comic Sans MS" charset="0"/>
                <a:ea typeface="ＭＳ Ｐゴシック" charset="0"/>
              </a:rPr>
              <a:t>data</a:t>
            </a:r>
            <a:r>
              <a:rPr lang="ru-RU" sz="2200" dirty="0">
                <a:latin typeface="Comic Sans MS" charset="0"/>
                <a:ea typeface="ＭＳ Ｐゴシック" charset="0"/>
              </a:rPr>
              <a:t> </a:t>
            </a:r>
            <a:r>
              <a:rPr lang="ru-RU" sz="2200" dirty="0" err="1">
                <a:latin typeface="Comic Sans MS" charset="0"/>
                <a:ea typeface="ＭＳ Ｐゴシック" charset="0"/>
              </a:rPr>
              <a:t>taking</a:t>
            </a:r>
            <a:r>
              <a:rPr lang="ru-RU" sz="2200" dirty="0">
                <a:latin typeface="Comic Sans MS" charset="0"/>
                <a:ea typeface="ＭＳ Ｐゴシック" charset="0"/>
              </a:rPr>
              <a:t>, </a:t>
            </a:r>
            <a:r>
              <a:rPr lang="ru-RU" sz="2200" dirty="0" err="1">
                <a:latin typeface="Comic Sans MS" charset="0"/>
                <a:ea typeface="ＭＳ Ｐゴシック" charset="0"/>
              </a:rPr>
              <a:t>a</a:t>
            </a:r>
            <a:r>
              <a:rPr lang="ru-RU" sz="2200" dirty="0">
                <a:latin typeface="Comic Sans MS" charset="0"/>
                <a:ea typeface="ＭＳ Ｐゴシック" charset="0"/>
              </a:rPr>
              <a:t> </a:t>
            </a:r>
            <a:r>
              <a:rPr lang="ru-RU" sz="2200" dirty="0" err="1">
                <a:latin typeface="Comic Sans MS" charset="0"/>
                <a:ea typeface="ＭＳ Ｐゴシック" charset="0"/>
              </a:rPr>
              <a:t>free</a:t>
            </a:r>
            <a:r>
              <a:rPr lang="ru-RU" sz="2200" dirty="0">
                <a:latin typeface="Comic Sans MS" charset="0"/>
                <a:ea typeface="ＭＳ Ｐゴシック" charset="0"/>
              </a:rPr>
              <a:t> </a:t>
            </a:r>
            <a:r>
              <a:rPr lang="ru-RU" sz="2200" dirty="0" err="1">
                <a:latin typeface="Comic Sans MS" charset="0"/>
                <a:ea typeface="ＭＳ Ｐゴシック" charset="0"/>
              </a:rPr>
              <a:t>electron</a:t>
            </a:r>
            <a:r>
              <a:rPr lang="ru-RU" sz="2200" dirty="0">
                <a:latin typeface="Comic Sans MS" charset="0"/>
                <a:ea typeface="ＭＳ Ｐゴシック" charset="0"/>
              </a:rPr>
              <a:t> </a:t>
            </a:r>
            <a:r>
              <a:rPr lang="ru-RU" sz="2200" dirty="0" err="1">
                <a:latin typeface="Comic Sans MS" charset="0"/>
                <a:ea typeface="ＭＳ Ｐゴシック" charset="0"/>
              </a:rPr>
              <a:t>lifetime</a:t>
            </a:r>
            <a:r>
              <a:rPr lang="ru-RU" sz="2200" dirty="0">
                <a:latin typeface="Comic Sans MS" charset="0"/>
                <a:ea typeface="ＭＳ Ｐゴシック" charset="0"/>
              </a:rPr>
              <a:t> </a:t>
            </a:r>
            <a:r>
              <a:rPr lang="ru-RU" sz="2200" dirty="0" err="1">
                <a:latin typeface="Comic Sans MS" charset="0"/>
                <a:ea typeface="ＭＳ Ｐゴシック" charset="0"/>
              </a:rPr>
              <a:t>exceeding</a:t>
            </a:r>
            <a:r>
              <a:rPr lang="ru-RU" sz="2200" dirty="0">
                <a:latin typeface="Comic Sans MS" charset="0"/>
                <a:ea typeface="ＭＳ Ｐゴシック" charset="0"/>
              </a:rPr>
              <a:t> 15 </a:t>
            </a:r>
            <a:r>
              <a:rPr lang="ru-RU" sz="2200" dirty="0" err="1">
                <a:latin typeface="Comic Sans MS" charset="0"/>
                <a:ea typeface="ＭＳ Ｐゴシック" charset="0"/>
              </a:rPr>
              <a:t>ms</a:t>
            </a:r>
            <a:r>
              <a:rPr lang="ru-RU" sz="2200" dirty="0">
                <a:latin typeface="Comic Sans MS" charset="0"/>
                <a:ea typeface="ＭＳ Ｐゴシック" charset="0"/>
              </a:rPr>
              <a:t> </a:t>
            </a:r>
            <a:r>
              <a:rPr lang="ru-RU" sz="2200" dirty="0" err="1">
                <a:latin typeface="Comic Sans MS" charset="0"/>
                <a:ea typeface="ＭＳ Ｐゴシック" charset="0"/>
              </a:rPr>
              <a:t>has</a:t>
            </a:r>
            <a:r>
              <a:rPr lang="ru-RU" sz="2200" dirty="0">
                <a:latin typeface="Comic Sans MS" charset="0"/>
                <a:ea typeface="ＭＳ Ｐゴシック" charset="0"/>
              </a:rPr>
              <a:t> </a:t>
            </a:r>
            <a:r>
              <a:rPr lang="ru-RU" sz="2200" dirty="0" err="1">
                <a:latin typeface="Comic Sans MS" charset="0"/>
                <a:ea typeface="ＭＳ Ｐゴシック" charset="0"/>
              </a:rPr>
              <a:t>been</a:t>
            </a:r>
            <a:r>
              <a:rPr lang="ru-RU" sz="2200" dirty="0">
                <a:latin typeface="Comic Sans MS" charset="0"/>
                <a:ea typeface="ＭＳ Ｐゴシック" charset="0"/>
              </a:rPr>
              <a:t> </a:t>
            </a:r>
            <a:r>
              <a:rPr lang="ru-RU" sz="2200" dirty="0" err="1">
                <a:latin typeface="Comic Sans MS" charset="0"/>
                <a:ea typeface="ＭＳ Ｐゴシック" charset="0"/>
              </a:rPr>
              <a:t>achieved</a:t>
            </a:r>
            <a:r>
              <a:rPr lang="ru-RU" sz="2200" dirty="0">
                <a:latin typeface="Comic Sans MS" charset="0"/>
                <a:ea typeface="ＭＳ Ｐゴシック" charset="0"/>
              </a:rPr>
              <a:t>.</a:t>
            </a:r>
            <a:r>
              <a:rPr lang="en-US" sz="2200" dirty="0">
                <a:latin typeface="Comic Sans MS" charset="0"/>
                <a:ea typeface="ＭＳ Ｐゴシック" charset="0"/>
              </a:rPr>
              <a:t> </a:t>
            </a:r>
          </a:p>
        </p:txBody>
      </p:sp>
      <p:sp>
        <p:nvSpPr>
          <p:cNvPr id="4915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200" b="0" baseline="0">
                <a:solidFill>
                  <a:schemeClr val="accent1"/>
                </a:solidFill>
              </a:rPr>
              <a:t>Workshop on Cryogenic Operations - FNAL - October 26, 2016</a:t>
            </a:r>
            <a:endParaRPr lang="en-GB" sz="1200" b="0" baseline="0">
              <a:solidFill>
                <a:schemeClr val="accent1"/>
              </a:solidFill>
            </a:endParaRPr>
          </a:p>
        </p:txBody>
      </p:sp>
      <p:sp>
        <p:nvSpPr>
          <p:cNvPr id="4915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F555FA4B-3BA4-0F4C-B066-02986F921B0B}" type="slidenum">
              <a:rPr lang="en-GB" sz="1200" b="0" baseline="0">
                <a:solidFill>
                  <a:schemeClr val="accent1"/>
                </a:solidFill>
              </a:rPr>
              <a:pPr/>
              <a:t>22</a:t>
            </a:fld>
            <a:endParaRPr lang="en-GB" sz="1200" b="0" baseline="0">
              <a:solidFill>
                <a:schemeClr val="accent1"/>
              </a:solidFill>
            </a:endParaRPr>
          </a:p>
        </p:txBody>
      </p:sp>
      <p:sp>
        <p:nvSpPr>
          <p:cNvPr id="49158" name="TextBox 8"/>
          <p:cNvSpPr txBox="1">
            <a:spLocks noChangeArrowheads="1"/>
          </p:cNvSpPr>
          <p:nvPr/>
        </p:nvSpPr>
        <p:spPr bwMode="auto">
          <a:xfrm>
            <a:off x="4852988" y="6324600"/>
            <a:ext cx="31774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800" dirty="0">
                <a:solidFill>
                  <a:srgbClr val="FF0000"/>
                </a:solidFill>
              </a:rPr>
              <a:t>New recirculation </a:t>
            </a:r>
            <a:r>
              <a:rPr lang="en-US" sz="1800" dirty="0" smtClean="0">
                <a:solidFill>
                  <a:srgbClr val="FF0000"/>
                </a:solidFill>
              </a:rPr>
              <a:t>pump (Barber-Nichols)</a:t>
            </a:r>
            <a:endParaRPr lang="en-US" sz="1800" dirty="0">
              <a:solidFill>
                <a:srgbClr val="FF0000"/>
              </a:solidFill>
            </a:endParaRPr>
          </a:p>
        </p:txBody>
      </p:sp>
      <p:cxnSp>
        <p:nvCxnSpPr>
          <p:cNvPr id="49159" name="Straight Arrow Connector 10"/>
          <p:cNvCxnSpPr>
            <a:cxnSpLocks noChangeShapeType="1"/>
          </p:cNvCxnSpPr>
          <p:nvPr/>
        </p:nvCxnSpPr>
        <p:spPr bwMode="auto">
          <a:xfrm>
            <a:off x="5205413" y="6248400"/>
            <a:ext cx="1476375" cy="0"/>
          </a:xfrm>
          <a:prstGeom prst="straightConnector1">
            <a:avLst/>
          </a:prstGeom>
          <a:noFill/>
          <a:ln w="9525">
            <a:solidFill>
              <a:srgbClr val="FF0000"/>
            </a:solidFill>
            <a:round/>
            <a:headEnd type="arrow" w="med" len="med"/>
            <a:tailEnd type="arrow"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purities_new.pdf"/>
          <p:cNvPicPr>
            <a:picLocks noChangeAspect="1"/>
          </p:cNvPicPr>
          <p:nvPr/>
        </p:nvPicPr>
        <p:blipFill rotWithShape="1">
          <a:blip r:embed="rId2">
            <a:extLst>
              <a:ext uri="{28A0092B-C50C-407E-A947-70E740481C1C}">
                <a14:useLocalDpi xmlns:a14="http://schemas.microsoft.com/office/drawing/2010/main" val="0"/>
              </a:ext>
            </a:extLst>
          </a:blip>
          <a:srcRect t="20595" b="6093"/>
          <a:stretch/>
        </p:blipFill>
        <p:spPr>
          <a:xfrm>
            <a:off x="216024" y="2276872"/>
            <a:ext cx="8388424" cy="4345670"/>
          </a:xfrm>
          <a:prstGeom prst="rect">
            <a:avLst/>
          </a:prstGeom>
        </p:spPr>
      </p:pic>
      <p:sp>
        <p:nvSpPr>
          <p:cNvPr id="49154" name="Title 1"/>
          <p:cNvSpPr>
            <a:spLocks noGrp="1"/>
          </p:cNvSpPr>
          <p:nvPr>
            <p:ph type="title"/>
          </p:nvPr>
        </p:nvSpPr>
        <p:spPr/>
        <p:txBody>
          <a:bodyPr/>
          <a:lstStyle/>
          <a:p>
            <a:r>
              <a:rPr lang="en-US" dirty="0" err="1" smtClean="0">
                <a:latin typeface="Helvetica" charset="0"/>
                <a:ea typeface="ＭＳ Ｐゴシック" charset="0"/>
              </a:rPr>
              <a:t>LAr</a:t>
            </a:r>
            <a:r>
              <a:rPr lang="en-US" dirty="0" smtClean="0">
                <a:latin typeface="Helvetica" charset="0"/>
                <a:ea typeface="ＭＳ Ｐゴシック" charset="0"/>
              </a:rPr>
              <a:t> circulation pumps</a:t>
            </a:r>
            <a:endParaRPr lang="en-US" dirty="0">
              <a:latin typeface="Helvetica" charset="0"/>
              <a:ea typeface="ＭＳ Ｐゴシック" charset="0"/>
            </a:endParaRPr>
          </a:p>
        </p:txBody>
      </p:sp>
      <p:sp>
        <p:nvSpPr>
          <p:cNvPr id="4915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200" b="0" baseline="0">
                <a:solidFill>
                  <a:schemeClr val="accent1"/>
                </a:solidFill>
              </a:rPr>
              <a:t>Workshop on Cryogenic Operations - FNAL - October 26, 2016</a:t>
            </a:r>
            <a:endParaRPr lang="en-GB" sz="1200" b="0" baseline="0">
              <a:solidFill>
                <a:schemeClr val="accent1"/>
              </a:solidFill>
            </a:endParaRPr>
          </a:p>
        </p:txBody>
      </p:sp>
      <p:sp>
        <p:nvSpPr>
          <p:cNvPr id="4915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F555FA4B-3BA4-0F4C-B066-02986F921B0B}" type="slidenum">
              <a:rPr lang="en-GB" sz="1200" b="0" baseline="0">
                <a:solidFill>
                  <a:schemeClr val="accent1"/>
                </a:solidFill>
              </a:rPr>
              <a:pPr/>
              <a:t>23</a:t>
            </a:fld>
            <a:endParaRPr lang="en-GB" sz="1200" b="0" baseline="0">
              <a:solidFill>
                <a:schemeClr val="accent1"/>
              </a:solidFill>
            </a:endParaRPr>
          </a:p>
        </p:txBody>
      </p:sp>
      <p:sp>
        <p:nvSpPr>
          <p:cNvPr id="3" name="Rectangle 2"/>
          <p:cNvSpPr/>
          <p:nvPr/>
        </p:nvSpPr>
        <p:spPr bwMode="auto">
          <a:xfrm>
            <a:off x="8028384" y="1988840"/>
            <a:ext cx="720080" cy="37444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Helvetica" pitchFamily="-108" charset="0"/>
            </a:endParaRPr>
          </a:p>
        </p:txBody>
      </p:sp>
      <p:sp>
        <p:nvSpPr>
          <p:cNvPr id="49155" name="Content Placeholder 2"/>
          <p:cNvSpPr>
            <a:spLocks noGrp="1"/>
          </p:cNvSpPr>
          <p:nvPr>
            <p:ph idx="1"/>
          </p:nvPr>
        </p:nvSpPr>
        <p:spPr>
          <a:xfrm>
            <a:off x="107504" y="548680"/>
            <a:ext cx="8825358" cy="1676400"/>
          </a:xfrm>
        </p:spPr>
        <p:txBody>
          <a:bodyPr/>
          <a:lstStyle/>
          <a:p>
            <a:r>
              <a:rPr lang="en-US" dirty="0" smtClean="0">
                <a:latin typeface="Comic Sans MS" charset="0"/>
                <a:ea typeface="ＭＳ Ｐゴシック" charset="0"/>
              </a:rPr>
              <a:t>We have been using for most of the time ACD pumps with immersed motors. Their maintenance cycle was relatively short (≤ 3000 hours) resulting in quite frequent stops and consequent deterioration of the lifetime. In the last period of the run we replaced one ACD pump with a Barber-Nichols pump with external motor and larger speed. The same type of pumps have been used for LN2 circulation and have run continuously for more than 3  years.  </a:t>
            </a:r>
            <a:endParaRPr lang="en-US" dirty="0">
              <a:latin typeface="Comic Sans MS" charset="0"/>
              <a:ea typeface="ＭＳ Ｐゴシック" charset="0"/>
            </a:endParaRPr>
          </a:p>
        </p:txBody>
      </p:sp>
    </p:spTree>
    <p:extLst>
      <p:ext uri="{BB962C8B-B14F-4D97-AF65-F5344CB8AC3E}">
        <p14:creationId xmlns:p14="http://schemas.microsoft.com/office/powerpoint/2010/main" val="3684823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a:latin typeface="Helvetica" charset="0"/>
                <a:ea typeface="ＭＳ Ｐゴシック" charset="0"/>
              </a:rPr>
              <a:t> T600 P&amp;I (Argon scheme)</a:t>
            </a:r>
            <a:endParaRPr lang="en-US">
              <a:latin typeface="Helvetica" charset="0"/>
              <a:ea typeface="ＭＳ Ｐゴシック" charset="0"/>
              <a:cs typeface="Helvetica" charset="0"/>
            </a:endParaRPr>
          </a:p>
        </p:txBody>
      </p:sp>
      <p:sp>
        <p:nvSpPr>
          <p:cNvPr id="5017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200" b="0" baseline="0">
                <a:solidFill>
                  <a:schemeClr val="accent1"/>
                </a:solidFill>
              </a:rPr>
              <a:t>Workshop on Cryogenic Operations - FNAL - October 26, 2016</a:t>
            </a:r>
            <a:endParaRPr lang="en-GB" sz="1200" b="0" baseline="0">
              <a:solidFill>
                <a:schemeClr val="accent1"/>
              </a:solidFill>
            </a:endParaRPr>
          </a:p>
        </p:txBody>
      </p:sp>
      <p:sp>
        <p:nvSpPr>
          <p:cNvPr id="50179"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92AD0FA3-F086-3740-B62D-C43E47908F90}" type="slidenum">
              <a:rPr lang="en-GB" sz="1200" b="0" baseline="0">
                <a:solidFill>
                  <a:schemeClr val="accent1"/>
                </a:solidFill>
              </a:rPr>
              <a:pPr/>
              <a:t>24</a:t>
            </a:fld>
            <a:endParaRPr lang="en-GB" sz="1200" b="0" baseline="0">
              <a:solidFill>
                <a:schemeClr val="accent1"/>
              </a:solidFill>
            </a:endParaRPr>
          </a:p>
        </p:txBody>
      </p:sp>
      <p:sp>
        <p:nvSpPr>
          <p:cNvPr id="50180" name="TextBox 30"/>
          <p:cNvSpPr txBox="1">
            <a:spLocks noChangeArrowheads="1"/>
          </p:cNvSpPr>
          <p:nvPr/>
        </p:nvSpPr>
        <p:spPr bwMode="auto">
          <a:xfrm>
            <a:off x="2601913" y="571500"/>
            <a:ext cx="1195387" cy="2571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a:solidFill>
                  <a:srgbClr val="FF0000"/>
                </a:solidFill>
              </a:rPr>
              <a:t>LAr (Operation) </a:t>
            </a:r>
          </a:p>
        </p:txBody>
      </p:sp>
      <p:sp>
        <p:nvSpPr>
          <p:cNvPr id="50181" name="TextBox 61"/>
          <p:cNvSpPr txBox="1">
            <a:spLocks noChangeArrowheads="1"/>
          </p:cNvSpPr>
          <p:nvPr/>
        </p:nvSpPr>
        <p:spPr bwMode="auto">
          <a:xfrm>
            <a:off x="4430713" y="571500"/>
            <a:ext cx="1219200" cy="2571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a:solidFill>
                  <a:srgbClr val="0000FF"/>
                </a:solidFill>
              </a:rPr>
              <a:t>GAr (Operation)</a:t>
            </a:r>
          </a:p>
        </p:txBody>
      </p:sp>
      <p:pic>
        <p:nvPicPr>
          <p:cNvPr id="50182" name="Picture 7" descr="P&amp;ID foglio 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514476" y="-15875"/>
            <a:ext cx="5764212" cy="752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Box 33"/>
          <p:cNvSpPr txBox="1">
            <a:spLocks noChangeArrowheads="1"/>
          </p:cNvSpPr>
          <p:nvPr/>
        </p:nvSpPr>
        <p:spPr bwMode="auto">
          <a:xfrm>
            <a:off x="703263" y="571500"/>
            <a:ext cx="952500" cy="257175"/>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a:solidFill>
                  <a:srgbClr val="008000"/>
                </a:solidFill>
              </a:rPr>
              <a:t>LAr (Filling) </a:t>
            </a:r>
          </a:p>
        </p:txBody>
      </p:sp>
      <p:sp>
        <p:nvSpPr>
          <p:cNvPr id="50184" name="Rectangle 8"/>
          <p:cNvSpPr>
            <a:spLocks noChangeArrowheads="1"/>
          </p:cNvSpPr>
          <p:nvPr/>
        </p:nvSpPr>
        <p:spPr bwMode="auto">
          <a:xfrm>
            <a:off x="2673350" y="2057400"/>
            <a:ext cx="561975" cy="457200"/>
          </a:xfrm>
          <a:prstGeom prst="rect">
            <a:avLst/>
          </a:pr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0" baseline="0">
              <a:latin typeface="Comic Sans MS" charset="0"/>
            </a:endParaRPr>
          </a:p>
        </p:txBody>
      </p:sp>
      <p:sp>
        <p:nvSpPr>
          <p:cNvPr id="50185" name="TextBox 10"/>
          <p:cNvSpPr txBox="1">
            <a:spLocks noChangeArrowheads="1"/>
          </p:cNvSpPr>
          <p:nvPr/>
        </p:nvSpPr>
        <p:spPr bwMode="auto">
          <a:xfrm>
            <a:off x="3235325" y="2133600"/>
            <a:ext cx="8159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a:solidFill>
                  <a:srgbClr val="008000"/>
                </a:solidFill>
              </a:rPr>
              <a:t>PreFilters</a:t>
            </a:r>
          </a:p>
        </p:txBody>
      </p:sp>
      <p:sp>
        <p:nvSpPr>
          <p:cNvPr id="50186" name="Rectangle 11"/>
          <p:cNvSpPr>
            <a:spLocks noChangeArrowheads="1"/>
          </p:cNvSpPr>
          <p:nvPr/>
        </p:nvSpPr>
        <p:spPr bwMode="auto">
          <a:xfrm>
            <a:off x="3305175" y="2819400"/>
            <a:ext cx="352425" cy="990600"/>
          </a:xfrm>
          <a:prstGeom prst="rect">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0" baseline="0">
              <a:latin typeface="Comic Sans MS" charset="0"/>
            </a:endParaRPr>
          </a:p>
        </p:txBody>
      </p:sp>
      <p:sp>
        <p:nvSpPr>
          <p:cNvPr id="50187" name="TextBox 13"/>
          <p:cNvSpPr txBox="1">
            <a:spLocks noChangeArrowheads="1"/>
          </p:cNvSpPr>
          <p:nvPr/>
        </p:nvSpPr>
        <p:spPr bwMode="auto">
          <a:xfrm>
            <a:off x="3305175" y="2514600"/>
            <a:ext cx="9461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a:solidFill>
                  <a:srgbClr val="FF0000"/>
                </a:solidFill>
              </a:rPr>
              <a:t>Main Filters</a:t>
            </a:r>
          </a:p>
        </p:txBody>
      </p:sp>
      <p:sp>
        <p:nvSpPr>
          <p:cNvPr id="50188" name="Rectangle 14"/>
          <p:cNvSpPr>
            <a:spLocks noChangeArrowheads="1"/>
          </p:cNvSpPr>
          <p:nvPr/>
        </p:nvSpPr>
        <p:spPr bwMode="auto">
          <a:xfrm>
            <a:off x="2884488" y="2819400"/>
            <a:ext cx="420687" cy="1143000"/>
          </a:xfrm>
          <a:prstGeom prst="rect">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0" baseline="0">
              <a:latin typeface="Comic Sans MS" charset="0"/>
            </a:endParaRPr>
          </a:p>
        </p:txBody>
      </p:sp>
      <p:sp>
        <p:nvSpPr>
          <p:cNvPr id="50189" name="TextBox 15"/>
          <p:cNvSpPr txBox="1">
            <a:spLocks noChangeArrowheads="1"/>
          </p:cNvSpPr>
          <p:nvPr/>
        </p:nvSpPr>
        <p:spPr bwMode="auto">
          <a:xfrm rot="-5400000">
            <a:off x="1992313" y="3333750"/>
            <a:ext cx="147002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dirty="0">
                <a:solidFill>
                  <a:srgbClr val="FF0000"/>
                </a:solidFill>
              </a:rPr>
              <a:t>Recirculation Pump</a:t>
            </a:r>
          </a:p>
        </p:txBody>
      </p:sp>
      <p:sp>
        <p:nvSpPr>
          <p:cNvPr id="50190" name="Rectangle 41"/>
          <p:cNvSpPr>
            <a:spLocks noChangeArrowheads="1"/>
          </p:cNvSpPr>
          <p:nvPr/>
        </p:nvSpPr>
        <p:spPr bwMode="auto">
          <a:xfrm>
            <a:off x="5908675" y="2819400"/>
            <a:ext cx="350838" cy="990600"/>
          </a:xfrm>
          <a:prstGeom prst="rect">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0" baseline="0">
              <a:latin typeface="Comic Sans MS" charset="0"/>
            </a:endParaRPr>
          </a:p>
        </p:txBody>
      </p:sp>
      <p:sp>
        <p:nvSpPr>
          <p:cNvPr id="50191" name="TextBox 43"/>
          <p:cNvSpPr txBox="1">
            <a:spLocks noChangeArrowheads="1"/>
          </p:cNvSpPr>
          <p:nvPr/>
        </p:nvSpPr>
        <p:spPr bwMode="auto">
          <a:xfrm>
            <a:off x="5908675" y="2514600"/>
            <a:ext cx="9445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a:solidFill>
                  <a:srgbClr val="FF0000"/>
                </a:solidFill>
              </a:rPr>
              <a:t>Main Filters</a:t>
            </a:r>
          </a:p>
        </p:txBody>
      </p:sp>
      <p:sp>
        <p:nvSpPr>
          <p:cNvPr id="50192" name="Rectangle 45"/>
          <p:cNvSpPr>
            <a:spLocks noChangeArrowheads="1"/>
          </p:cNvSpPr>
          <p:nvPr/>
        </p:nvSpPr>
        <p:spPr bwMode="auto">
          <a:xfrm>
            <a:off x="5486400" y="2819400"/>
            <a:ext cx="422275" cy="1143000"/>
          </a:xfrm>
          <a:prstGeom prst="rect">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0" baseline="0">
              <a:latin typeface="Comic Sans MS" charset="0"/>
            </a:endParaRPr>
          </a:p>
        </p:txBody>
      </p:sp>
      <p:sp>
        <p:nvSpPr>
          <p:cNvPr id="50193" name="TextBox 46"/>
          <p:cNvSpPr txBox="1">
            <a:spLocks noChangeArrowheads="1"/>
          </p:cNvSpPr>
          <p:nvPr/>
        </p:nvSpPr>
        <p:spPr bwMode="auto">
          <a:xfrm rot="-5400000">
            <a:off x="4595019" y="3334544"/>
            <a:ext cx="147002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a:solidFill>
                  <a:srgbClr val="FF0000"/>
                </a:solidFill>
              </a:rPr>
              <a:t>Recirculation Pump</a:t>
            </a:r>
          </a:p>
        </p:txBody>
      </p:sp>
      <p:sp>
        <p:nvSpPr>
          <p:cNvPr id="50194" name="TextBox 16"/>
          <p:cNvSpPr txBox="1">
            <a:spLocks noChangeArrowheads="1"/>
          </p:cNvSpPr>
          <p:nvPr/>
        </p:nvSpPr>
        <p:spPr bwMode="auto">
          <a:xfrm>
            <a:off x="3938588" y="2786063"/>
            <a:ext cx="938212"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a:solidFill>
                  <a:srgbClr val="0000FF"/>
                </a:solidFill>
              </a:rPr>
              <a:t>GAr Recirc.</a:t>
            </a:r>
          </a:p>
        </p:txBody>
      </p:sp>
      <p:sp>
        <p:nvSpPr>
          <p:cNvPr id="50195" name="Rectangle 17"/>
          <p:cNvSpPr>
            <a:spLocks noChangeArrowheads="1"/>
          </p:cNvSpPr>
          <p:nvPr/>
        </p:nvSpPr>
        <p:spPr bwMode="auto">
          <a:xfrm>
            <a:off x="4079875" y="3200400"/>
            <a:ext cx="844550" cy="609600"/>
          </a:xfrm>
          <a:prstGeom prst="rect">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0" baseline="0">
              <a:latin typeface="Comic Sans MS" charset="0"/>
            </a:endParaRPr>
          </a:p>
        </p:txBody>
      </p:sp>
      <p:sp>
        <p:nvSpPr>
          <p:cNvPr id="50196" name="TextBox 47"/>
          <p:cNvSpPr txBox="1">
            <a:spLocks noChangeArrowheads="1"/>
          </p:cNvSpPr>
          <p:nvPr/>
        </p:nvSpPr>
        <p:spPr bwMode="auto">
          <a:xfrm>
            <a:off x="6470650" y="2786063"/>
            <a:ext cx="938213"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a:solidFill>
                  <a:srgbClr val="0000FF"/>
                </a:solidFill>
              </a:rPr>
              <a:t>GAr Recirc.</a:t>
            </a:r>
          </a:p>
        </p:txBody>
      </p:sp>
      <p:sp>
        <p:nvSpPr>
          <p:cNvPr id="50197" name="Rectangle 48"/>
          <p:cNvSpPr>
            <a:spLocks noChangeArrowheads="1"/>
          </p:cNvSpPr>
          <p:nvPr/>
        </p:nvSpPr>
        <p:spPr bwMode="auto">
          <a:xfrm>
            <a:off x="6611938" y="3200400"/>
            <a:ext cx="844550" cy="609600"/>
          </a:xfrm>
          <a:prstGeom prst="rect">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0" baseline="0">
              <a:latin typeface="Comic Sans MS"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a:latin typeface="Helvetica" charset="0"/>
                <a:ea typeface="ＭＳ Ｐゴシック" charset="0"/>
              </a:rPr>
              <a:t>T600 Filters</a:t>
            </a:r>
          </a:p>
        </p:txBody>
      </p:sp>
      <p:sp>
        <p:nvSpPr>
          <p:cNvPr id="5120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200" b="0" baseline="0">
                <a:solidFill>
                  <a:schemeClr val="accent1"/>
                </a:solidFill>
              </a:rPr>
              <a:t>Workshop on Cryogenic Operations - FNAL - October 26, 2016</a:t>
            </a:r>
            <a:endParaRPr lang="en-GB" sz="1200" b="0" baseline="0">
              <a:solidFill>
                <a:schemeClr val="accent1"/>
              </a:solidFill>
            </a:endParaRPr>
          </a:p>
        </p:txBody>
      </p:sp>
      <p:sp>
        <p:nvSpPr>
          <p:cNvPr id="5120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B84C72C6-C5CC-DF49-AE9C-C0A4B5C962B3}" type="slidenum">
              <a:rPr lang="en-GB" sz="1200" b="0" baseline="0">
                <a:solidFill>
                  <a:schemeClr val="accent1"/>
                </a:solidFill>
              </a:rPr>
              <a:pPr/>
              <a:t>25</a:t>
            </a:fld>
            <a:endParaRPr lang="en-GB" sz="1200" b="0" baseline="0">
              <a:solidFill>
                <a:schemeClr val="accent1"/>
              </a:solidFill>
            </a:endParaRPr>
          </a:p>
        </p:txBody>
      </p:sp>
      <p:pic>
        <p:nvPicPr>
          <p:cNvPr id="51204" name="Picture 6" descr="figs000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8913" y="990600"/>
            <a:ext cx="37465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7" descr="GArRecirc0090.jpg"/>
          <p:cNvPicPr>
            <a:picLocks noChangeAspect="1"/>
          </p:cNvPicPr>
          <p:nvPr/>
        </p:nvPicPr>
        <p:blipFill>
          <a:blip r:embed="rId3">
            <a:extLst>
              <a:ext uri="{28A0092B-C50C-407E-A947-70E740481C1C}">
                <a14:useLocalDpi xmlns:a14="http://schemas.microsoft.com/office/drawing/2010/main" val="0"/>
              </a:ext>
            </a:extLst>
          </a:blip>
          <a:srcRect l="37767" t="7037" r="38351" b="2222"/>
          <a:stretch>
            <a:fillRect/>
          </a:stretch>
        </p:blipFill>
        <p:spPr bwMode="auto">
          <a:xfrm>
            <a:off x="4930775" y="990600"/>
            <a:ext cx="1868488"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Box 8"/>
          <p:cNvSpPr txBox="1">
            <a:spLocks noChangeArrowheads="1"/>
          </p:cNvSpPr>
          <p:nvPr/>
        </p:nvSpPr>
        <p:spPr bwMode="auto">
          <a:xfrm>
            <a:off x="1952625" y="685800"/>
            <a:ext cx="15621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2000"/>
              <a:t>Main LAr Purifier</a:t>
            </a:r>
          </a:p>
        </p:txBody>
      </p:sp>
      <p:sp>
        <p:nvSpPr>
          <p:cNvPr id="51207" name="TextBox 9"/>
          <p:cNvSpPr txBox="1">
            <a:spLocks noChangeArrowheads="1"/>
          </p:cNvSpPr>
          <p:nvPr/>
        </p:nvSpPr>
        <p:spPr bwMode="auto">
          <a:xfrm>
            <a:off x="4713288" y="609600"/>
            <a:ext cx="2017712"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2000"/>
              <a:t>GAr Recirculation Unit</a:t>
            </a:r>
          </a:p>
        </p:txBody>
      </p:sp>
      <p:sp>
        <p:nvSpPr>
          <p:cNvPr id="51208" name="TextBox 10"/>
          <p:cNvSpPr txBox="1">
            <a:spLocks noChangeArrowheads="1"/>
          </p:cNvSpPr>
          <p:nvPr/>
        </p:nvSpPr>
        <p:spPr bwMode="auto">
          <a:xfrm>
            <a:off x="69850" y="2743200"/>
            <a:ext cx="253256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b="0" baseline="0" dirty="0"/>
              <a:t>4 Filters in parallel</a:t>
            </a:r>
          </a:p>
          <a:p>
            <a:r>
              <a:rPr lang="en-US" b="0" baseline="0" dirty="0"/>
              <a:t>Single filter volume ≈ 17 </a:t>
            </a:r>
            <a:r>
              <a:rPr lang="en-US" b="0" baseline="0" dirty="0" err="1"/>
              <a:t>lt</a:t>
            </a:r>
            <a:endParaRPr lang="en-US" b="0" baseline="0" dirty="0"/>
          </a:p>
          <a:p>
            <a:r>
              <a:rPr lang="en-US" b="0" baseline="0" dirty="0"/>
              <a:t>25% </a:t>
            </a:r>
            <a:r>
              <a:rPr lang="en-US" b="0" baseline="0" dirty="0" err="1"/>
              <a:t>Hydrosorb</a:t>
            </a:r>
            <a:endParaRPr lang="en-US" b="0" baseline="0" dirty="0"/>
          </a:p>
          <a:p>
            <a:r>
              <a:rPr lang="en-US" b="0" baseline="0" dirty="0"/>
              <a:t>75% </a:t>
            </a:r>
            <a:r>
              <a:rPr lang="en-US" b="0" baseline="0" dirty="0" err="1"/>
              <a:t>Oxysorb</a:t>
            </a:r>
            <a:endParaRPr lang="en-US" b="0" baseline="0" dirty="0"/>
          </a:p>
        </p:txBody>
      </p:sp>
      <p:sp>
        <p:nvSpPr>
          <p:cNvPr id="51209" name="TextBox 11"/>
          <p:cNvSpPr txBox="1">
            <a:spLocks noChangeArrowheads="1"/>
          </p:cNvSpPr>
          <p:nvPr/>
        </p:nvSpPr>
        <p:spPr bwMode="auto">
          <a:xfrm>
            <a:off x="7173913" y="3454400"/>
            <a:ext cx="17339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b="0" baseline="0" dirty="0"/>
              <a:t>Filter size ≈ 4.3 </a:t>
            </a:r>
            <a:r>
              <a:rPr lang="en-US" b="0" baseline="0" dirty="0" err="1"/>
              <a:t>lt</a:t>
            </a:r>
            <a:endParaRPr lang="en-US" b="0" baseline="0" dirty="0"/>
          </a:p>
          <a:p>
            <a:r>
              <a:rPr lang="en-US" b="0" baseline="0" dirty="0"/>
              <a:t>100% </a:t>
            </a:r>
            <a:r>
              <a:rPr lang="en-US" b="0" baseline="0" dirty="0" err="1"/>
              <a:t>Oxysorb</a:t>
            </a:r>
            <a:endParaRPr lang="en-US" b="0" baseline="0"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GB">
                <a:latin typeface="Helvetica" charset="0"/>
                <a:ea typeface="ＭＳ Ｐゴシック" charset="0"/>
              </a:rPr>
              <a:t>Filters capacity</a:t>
            </a:r>
          </a:p>
        </p:txBody>
      </p:sp>
      <p:sp>
        <p:nvSpPr>
          <p:cNvPr id="3" name="Content Placeholder 2"/>
          <p:cNvSpPr>
            <a:spLocks noGrp="1"/>
          </p:cNvSpPr>
          <p:nvPr>
            <p:ph idx="1"/>
          </p:nvPr>
        </p:nvSpPr>
        <p:spPr>
          <a:xfrm>
            <a:off x="0" y="685800"/>
            <a:ext cx="9002713" cy="5867400"/>
          </a:xfrm>
        </p:spPr>
        <p:txBody>
          <a:bodyPr/>
          <a:lstStyle/>
          <a:p>
            <a:pPr>
              <a:spcBef>
                <a:spcPct val="0"/>
              </a:spcBef>
              <a:spcAft>
                <a:spcPts val="2400"/>
              </a:spcAft>
            </a:pPr>
            <a:r>
              <a:rPr lang="en-US" sz="2000" dirty="0" err="1">
                <a:latin typeface="Comic Sans MS" charset="0"/>
                <a:ea typeface="ＭＳ Ｐゴシック" charset="0"/>
              </a:rPr>
              <a:t>Oxisorb</a:t>
            </a:r>
            <a:r>
              <a:rPr lang="en-US" sz="2000" dirty="0">
                <a:latin typeface="Comic Sans MS" charset="0"/>
                <a:ea typeface="ＭＳ Ｐゴシック" charset="0"/>
              </a:rPr>
              <a:t> O</a:t>
            </a:r>
            <a:r>
              <a:rPr lang="en-US" sz="2000" baseline="-25000" dirty="0">
                <a:latin typeface="Comic Sans MS" charset="0"/>
                <a:ea typeface="ＭＳ Ｐゴシック" charset="0"/>
              </a:rPr>
              <a:t>2</a:t>
            </a:r>
            <a:r>
              <a:rPr lang="en-US" sz="2000" dirty="0">
                <a:latin typeface="Comic Sans MS" charset="0"/>
                <a:ea typeface="ＭＳ Ｐゴシック" charset="0"/>
              </a:rPr>
              <a:t> adsorption capacity is ≈ 2 O</a:t>
            </a:r>
            <a:r>
              <a:rPr lang="en-US" sz="2000" baseline="-25000" dirty="0">
                <a:latin typeface="Comic Sans MS" charset="0"/>
                <a:ea typeface="ＭＳ Ｐゴシック" charset="0"/>
              </a:rPr>
              <a:t>2</a:t>
            </a:r>
            <a:r>
              <a:rPr lang="en-US" sz="2000" dirty="0">
                <a:latin typeface="Comic Sans MS" charset="0"/>
                <a:ea typeface="ＭＳ Ｐゴシック" charset="0"/>
              </a:rPr>
              <a:t> </a:t>
            </a:r>
            <a:r>
              <a:rPr lang="en-US" sz="2000" dirty="0" err="1">
                <a:latin typeface="Comic Sans MS" charset="0"/>
                <a:ea typeface="ＭＳ Ｐゴシック" charset="0"/>
              </a:rPr>
              <a:t>lt</a:t>
            </a:r>
            <a:r>
              <a:rPr lang="en-US" sz="2000" dirty="0">
                <a:latin typeface="Comic Sans MS" charset="0"/>
                <a:ea typeface="ＭＳ Ｐゴシック" charset="0"/>
              </a:rPr>
              <a:t> / </a:t>
            </a:r>
            <a:r>
              <a:rPr lang="en-US" sz="2000" dirty="0" err="1">
                <a:latin typeface="Comic Sans MS" charset="0"/>
                <a:ea typeface="ＭＳ Ｐゴシック" charset="0"/>
              </a:rPr>
              <a:t>Oxisorb</a:t>
            </a:r>
            <a:r>
              <a:rPr lang="en-US" sz="2000" dirty="0">
                <a:latin typeface="Comic Sans MS" charset="0"/>
                <a:ea typeface="ＭＳ Ｐゴシック" charset="0"/>
              </a:rPr>
              <a:t> </a:t>
            </a:r>
            <a:r>
              <a:rPr lang="en-US" sz="2000" dirty="0" err="1">
                <a:latin typeface="Comic Sans MS" charset="0"/>
                <a:ea typeface="ＭＳ Ｐゴシック" charset="0"/>
              </a:rPr>
              <a:t>lt</a:t>
            </a:r>
            <a:endParaRPr lang="en-US" sz="2000" dirty="0">
              <a:latin typeface="Comic Sans MS" charset="0"/>
              <a:ea typeface="ＭＳ Ｐゴシック" charset="0"/>
            </a:endParaRPr>
          </a:p>
          <a:p>
            <a:pPr>
              <a:spcBef>
                <a:spcPct val="0"/>
              </a:spcBef>
              <a:spcAft>
                <a:spcPts val="2400"/>
              </a:spcAft>
            </a:pPr>
            <a:r>
              <a:rPr lang="en-US" sz="2000" dirty="0" err="1">
                <a:latin typeface="Comic Sans MS" charset="0"/>
                <a:ea typeface="ＭＳ Ｐゴシック" charset="0"/>
              </a:rPr>
              <a:t>Hydrosorb</a:t>
            </a:r>
            <a:r>
              <a:rPr lang="en-US" sz="2000" dirty="0">
                <a:latin typeface="Comic Sans MS" charset="0"/>
                <a:ea typeface="ＭＳ Ｐゴシック" charset="0"/>
              </a:rPr>
              <a:t> H</a:t>
            </a:r>
            <a:r>
              <a:rPr lang="en-US" sz="2000" baseline="-25000" dirty="0">
                <a:latin typeface="Comic Sans MS" charset="0"/>
                <a:ea typeface="ＭＳ Ｐゴシック" charset="0"/>
              </a:rPr>
              <a:t>2</a:t>
            </a:r>
            <a:r>
              <a:rPr lang="en-US" sz="2000" dirty="0">
                <a:latin typeface="Comic Sans MS" charset="0"/>
                <a:ea typeface="ＭＳ Ｐゴシック" charset="0"/>
              </a:rPr>
              <a:t>O adsorption capacity is ≈ 20 H</a:t>
            </a:r>
            <a:r>
              <a:rPr lang="en-US" sz="2000" baseline="-25000" dirty="0">
                <a:latin typeface="Comic Sans MS" charset="0"/>
                <a:ea typeface="ＭＳ Ｐゴシック" charset="0"/>
              </a:rPr>
              <a:t>2</a:t>
            </a:r>
            <a:r>
              <a:rPr lang="en-US" sz="2000" dirty="0">
                <a:latin typeface="Comic Sans MS" charset="0"/>
                <a:ea typeface="ＭＳ Ｐゴシック" charset="0"/>
              </a:rPr>
              <a:t>O </a:t>
            </a:r>
            <a:r>
              <a:rPr lang="en-US" sz="2000" dirty="0" err="1">
                <a:latin typeface="Comic Sans MS" charset="0"/>
                <a:ea typeface="ＭＳ Ｐゴシック" charset="0"/>
              </a:rPr>
              <a:t>lt</a:t>
            </a:r>
            <a:r>
              <a:rPr lang="en-US" sz="2000" dirty="0">
                <a:latin typeface="Comic Sans MS" charset="0"/>
                <a:ea typeface="ＭＳ Ｐゴシック" charset="0"/>
              </a:rPr>
              <a:t> / </a:t>
            </a:r>
            <a:r>
              <a:rPr lang="en-US" sz="2000" dirty="0" err="1">
                <a:latin typeface="Comic Sans MS" charset="0"/>
                <a:ea typeface="ＭＳ Ｐゴシック" charset="0"/>
              </a:rPr>
              <a:t>Hydrosorb</a:t>
            </a:r>
            <a:r>
              <a:rPr lang="en-US" sz="2000" dirty="0">
                <a:latin typeface="Comic Sans MS" charset="0"/>
                <a:ea typeface="ＭＳ Ｐゴシック" charset="0"/>
              </a:rPr>
              <a:t> </a:t>
            </a:r>
            <a:r>
              <a:rPr lang="en-US" sz="2000" dirty="0" err="1">
                <a:latin typeface="Comic Sans MS" charset="0"/>
                <a:ea typeface="ＭＳ Ｐゴシック" charset="0"/>
              </a:rPr>
              <a:t>lt</a:t>
            </a:r>
            <a:endParaRPr lang="en-US" sz="2000" dirty="0">
              <a:latin typeface="Comic Sans MS" charset="0"/>
              <a:ea typeface="ＭＳ Ｐゴシック" charset="0"/>
            </a:endParaRPr>
          </a:p>
          <a:p>
            <a:pPr>
              <a:spcBef>
                <a:spcPct val="0"/>
              </a:spcBef>
              <a:spcAft>
                <a:spcPts val="2400"/>
              </a:spcAft>
            </a:pPr>
            <a:r>
              <a:rPr lang="en-US" sz="2000" dirty="0">
                <a:latin typeface="Comic Sans MS" charset="0"/>
                <a:ea typeface="ＭＳ Ｐゴシック" charset="0"/>
              </a:rPr>
              <a:t>Each one of the main </a:t>
            </a:r>
            <a:r>
              <a:rPr lang="en-US" sz="2000" dirty="0" err="1">
                <a:latin typeface="Comic Sans MS" charset="0"/>
                <a:ea typeface="ＭＳ Ｐゴシック" charset="0"/>
              </a:rPr>
              <a:t>LAr</a:t>
            </a:r>
            <a:r>
              <a:rPr lang="en-US" sz="2000" dirty="0">
                <a:latin typeface="Comic Sans MS" charset="0"/>
                <a:ea typeface="ＭＳ Ｐゴシック" charset="0"/>
              </a:rPr>
              <a:t> filters has an </a:t>
            </a:r>
            <a:r>
              <a:rPr lang="en-US" sz="2000" dirty="0" err="1">
                <a:latin typeface="Comic Sans MS" charset="0"/>
                <a:ea typeface="ＭＳ Ｐゴシック" charset="0"/>
              </a:rPr>
              <a:t>adorption</a:t>
            </a:r>
            <a:r>
              <a:rPr lang="en-US" sz="2000" dirty="0">
                <a:latin typeface="Comic Sans MS" charset="0"/>
                <a:ea typeface="ＭＳ Ｐゴシック" charset="0"/>
              </a:rPr>
              <a:t> capacity of 26 O</a:t>
            </a:r>
            <a:r>
              <a:rPr lang="en-US" sz="2000" baseline="-25000" dirty="0">
                <a:latin typeface="Comic Sans MS" charset="0"/>
                <a:ea typeface="ＭＳ Ｐゴシック" charset="0"/>
              </a:rPr>
              <a:t>2</a:t>
            </a:r>
            <a:r>
              <a:rPr lang="en-US" sz="2000" dirty="0">
                <a:latin typeface="Comic Sans MS" charset="0"/>
                <a:ea typeface="ＭＳ Ｐゴシック" charset="0"/>
              </a:rPr>
              <a:t> liters and of 88 H2O liters.</a:t>
            </a:r>
          </a:p>
          <a:p>
            <a:pPr lvl="1">
              <a:spcBef>
                <a:spcPct val="0"/>
              </a:spcBef>
              <a:spcAft>
                <a:spcPts val="2400"/>
              </a:spcAft>
              <a:buFont typeface="Wingdings" charset="0"/>
              <a:buChar char="Ø"/>
            </a:pPr>
            <a:r>
              <a:rPr lang="en-US" sz="2000" dirty="0">
                <a:latin typeface="Comic Sans MS" charset="0"/>
                <a:ea typeface="ＭＳ Ｐゴシック" charset="0"/>
                <a:sym typeface="Wingdings" charset="0"/>
              </a:rPr>
              <a:t>With 4 filters in parallel the total adsorption capacity is: 104 O</a:t>
            </a:r>
            <a:r>
              <a:rPr lang="en-US" sz="2000" baseline="-25000" dirty="0">
                <a:latin typeface="Comic Sans MS" charset="0"/>
                <a:ea typeface="ＭＳ Ｐゴシック" charset="0"/>
                <a:sym typeface="Wingdings" charset="0"/>
              </a:rPr>
              <a:t>2</a:t>
            </a:r>
            <a:r>
              <a:rPr lang="en-US" sz="2000" dirty="0">
                <a:latin typeface="Comic Sans MS" charset="0"/>
                <a:ea typeface="ＭＳ Ｐゴシック" charset="0"/>
                <a:sym typeface="Wingdings" charset="0"/>
              </a:rPr>
              <a:t> liters and 352 H</a:t>
            </a:r>
            <a:r>
              <a:rPr lang="en-US" sz="2000" baseline="-25000" dirty="0">
                <a:latin typeface="Comic Sans MS" charset="0"/>
                <a:ea typeface="ＭＳ Ｐゴシック" charset="0"/>
                <a:sym typeface="Wingdings" charset="0"/>
              </a:rPr>
              <a:t>2</a:t>
            </a:r>
            <a:r>
              <a:rPr lang="en-US" sz="2000" dirty="0">
                <a:latin typeface="Comic Sans MS" charset="0"/>
                <a:ea typeface="ＭＳ Ｐゴシック" charset="0"/>
                <a:sym typeface="Wingdings" charset="0"/>
              </a:rPr>
              <a:t>O liters</a:t>
            </a:r>
            <a:r>
              <a:rPr lang="en-US" sz="2000" dirty="0" smtClean="0">
                <a:latin typeface="Comic Sans MS" charset="0"/>
                <a:ea typeface="ＭＳ Ｐゴシック" charset="0"/>
                <a:sym typeface="Wingdings" charset="0"/>
              </a:rPr>
              <a:t>;</a:t>
            </a:r>
            <a:endParaRPr lang="en-US" sz="2000" dirty="0">
              <a:latin typeface="Comic Sans MS" charset="0"/>
              <a:ea typeface="ＭＳ Ｐゴシック" charset="0"/>
              <a:sym typeface="Wingdings" charset="0"/>
            </a:endParaRPr>
          </a:p>
          <a:p>
            <a:pPr>
              <a:spcBef>
                <a:spcPct val="0"/>
              </a:spcBef>
              <a:spcAft>
                <a:spcPts val="2400"/>
              </a:spcAft>
            </a:pPr>
            <a:r>
              <a:rPr lang="en-US" sz="2000" dirty="0" smtClean="0">
                <a:latin typeface="Comic Sans MS" charset="0"/>
                <a:ea typeface="ＭＳ Ｐゴシック" charset="0"/>
                <a:sym typeface="Wingdings" charset="0"/>
              </a:rPr>
              <a:t>The filters were dimensioned to allow for the filling of the two modules starting from an O</a:t>
            </a:r>
            <a:r>
              <a:rPr lang="en-US" sz="2000" baseline="-25000" dirty="0" smtClean="0">
                <a:latin typeface="Comic Sans MS" charset="0"/>
                <a:ea typeface="ＭＳ Ｐゴシック" charset="0"/>
                <a:sym typeface="Wingdings" charset="0"/>
              </a:rPr>
              <a:t>2</a:t>
            </a:r>
            <a:r>
              <a:rPr lang="en-US" sz="2000" dirty="0" smtClean="0">
                <a:latin typeface="Comic Sans MS" charset="0"/>
                <a:ea typeface="ＭＳ Ｐゴシック" charset="0"/>
                <a:sym typeface="Wingdings" charset="0"/>
              </a:rPr>
              <a:t> contamination of 0.5 ppm. The copper based filters, for the same filter volume, have an adsorption capacity about 1/8 of </a:t>
            </a:r>
            <a:r>
              <a:rPr lang="en-US" sz="2000" dirty="0" err="1" smtClean="0">
                <a:latin typeface="Comic Sans MS" charset="0"/>
                <a:ea typeface="ＭＳ Ｐゴシック" charset="0"/>
                <a:sym typeface="Wingdings" charset="0"/>
              </a:rPr>
              <a:t>Oxysorb</a:t>
            </a:r>
            <a:r>
              <a:rPr lang="en-US" sz="2000" dirty="0" smtClean="0">
                <a:latin typeface="Comic Sans MS" charset="0"/>
                <a:ea typeface="ＭＳ Ｐゴシック" charset="0"/>
                <a:sym typeface="Wingdings" charset="0"/>
              </a:rPr>
              <a:t>.</a:t>
            </a:r>
          </a:p>
          <a:p>
            <a:pPr lvl="1">
              <a:spcBef>
                <a:spcPct val="0"/>
              </a:spcBef>
              <a:spcAft>
                <a:spcPts val="2400"/>
              </a:spcAft>
            </a:pPr>
            <a:r>
              <a:rPr lang="en-US" sz="2000" dirty="0" smtClean="0">
                <a:latin typeface="Comic Sans MS" charset="0"/>
                <a:ea typeface="ＭＳ Ｐゴシック" charset="0"/>
                <a:sym typeface="Wingdings" charset="0"/>
              </a:rPr>
              <a:t>For the run at </a:t>
            </a:r>
            <a:r>
              <a:rPr lang="en-US" sz="2000" dirty="0" err="1" smtClean="0">
                <a:latin typeface="Comic Sans MS" charset="0"/>
                <a:ea typeface="ＭＳ Ｐゴシック" charset="0"/>
                <a:sym typeface="Wingdings" charset="0"/>
              </a:rPr>
              <a:t>Fermilab</a:t>
            </a:r>
            <a:r>
              <a:rPr lang="en-US" sz="2000" dirty="0" smtClean="0">
                <a:latin typeface="Comic Sans MS" charset="0"/>
                <a:ea typeface="ＭＳ Ｐゴシック" charset="0"/>
                <a:sym typeface="Wingdings" charset="0"/>
              </a:rPr>
              <a:t> a significantly larger, dedicated, filter  is required for the filling (filling filter).</a:t>
            </a:r>
          </a:p>
          <a:p>
            <a:pPr>
              <a:spcBef>
                <a:spcPct val="0"/>
              </a:spcBef>
              <a:spcAft>
                <a:spcPts val="2400"/>
              </a:spcAft>
            </a:pPr>
            <a:endParaRPr lang="en-US" sz="2000" dirty="0">
              <a:latin typeface="Comic Sans MS" charset="0"/>
              <a:ea typeface="ＭＳ Ｐゴシック" charset="0"/>
            </a:endParaRPr>
          </a:p>
        </p:txBody>
      </p:sp>
      <p:sp>
        <p:nvSpPr>
          <p:cNvPr id="52227" name="Footer Placeholder 3"/>
          <p:cNvSpPr>
            <a:spLocks noGrp="1"/>
          </p:cNvSpPr>
          <p:nvPr>
            <p:ph type="ftr" sz="quarter" idx="10"/>
          </p:nvPr>
        </p:nvSpPr>
        <p:spPr>
          <a:xfrm>
            <a:off x="0" y="6553200"/>
            <a:ext cx="647065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200" b="0" baseline="0">
                <a:solidFill>
                  <a:schemeClr val="accent1"/>
                </a:solidFill>
              </a:rPr>
              <a:t>Workshop on Cryogenic Operations - FNAL - October 26, 2016</a:t>
            </a:r>
            <a:endParaRPr lang="en-GB" sz="1200" b="0" baseline="0">
              <a:solidFill>
                <a:schemeClr val="accent1"/>
              </a:solidFill>
            </a:endParaRPr>
          </a:p>
        </p:txBody>
      </p:sp>
      <p:sp>
        <p:nvSpPr>
          <p:cNvPr id="5222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5D336992-1FEF-1649-AB9A-F8D01BC36B1E}" type="slidenum">
              <a:rPr lang="en-GB" sz="1200" b="0" baseline="0">
                <a:solidFill>
                  <a:schemeClr val="accent1"/>
                </a:solidFill>
              </a:rPr>
              <a:pPr/>
              <a:t>26</a:t>
            </a:fld>
            <a:endParaRPr lang="en-GB" sz="1200" b="0" baseline="0">
              <a:solidFill>
                <a:schemeClr val="accent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GB" dirty="0" smtClean="0">
                <a:latin typeface="Helvetica" charset="0"/>
                <a:ea typeface="ＭＳ Ｐゴシック" charset="0"/>
              </a:rPr>
              <a:t>Safety</a:t>
            </a:r>
            <a:endParaRPr lang="en-GB" dirty="0">
              <a:latin typeface="Helvetica" charset="0"/>
              <a:ea typeface="ＭＳ Ｐゴシック" charset="0"/>
            </a:endParaRPr>
          </a:p>
        </p:txBody>
      </p:sp>
      <p:sp>
        <p:nvSpPr>
          <p:cNvPr id="3" name="Content Placeholder 2"/>
          <p:cNvSpPr>
            <a:spLocks noGrp="1"/>
          </p:cNvSpPr>
          <p:nvPr>
            <p:ph idx="1"/>
          </p:nvPr>
        </p:nvSpPr>
        <p:spPr>
          <a:xfrm>
            <a:off x="0" y="685800"/>
            <a:ext cx="9002713" cy="5867400"/>
          </a:xfrm>
        </p:spPr>
        <p:txBody>
          <a:bodyPr/>
          <a:lstStyle/>
          <a:p>
            <a:pPr>
              <a:spcBef>
                <a:spcPct val="0"/>
              </a:spcBef>
              <a:spcAft>
                <a:spcPts val="2400"/>
              </a:spcAft>
            </a:pPr>
            <a:r>
              <a:rPr lang="en-US" sz="2000" dirty="0" smtClean="0">
                <a:latin typeface="Comic Sans MS" charset="0"/>
                <a:ea typeface="ＭＳ Ｐゴシック" charset="0"/>
                <a:sym typeface="Wingdings" charset="0"/>
              </a:rPr>
              <a:t>Safety was a particularly relevant matter, not only because the experiment was underground, but also due to the simultaneous presence of many other activities and to the seismic area.</a:t>
            </a:r>
          </a:p>
          <a:p>
            <a:pPr>
              <a:spcBef>
                <a:spcPct val="0"/>
              </a:spcBef>
              <a:spcAft>
                <a:spcPts val="2400"/>
              </a:spcAft>
            </a:pPr>
            <a:r>
              <a:rPr lang="en-US" sz="2000" dirty="0" smtClean="0">
                <a:latin typeface="Comic Sans MS" charset="0"/>
                <a:ea typeface="ＭＳ Ｐゴシック" charset="0"/>
                <a:sym typeface="Wingdings" charset="0"/>
              </a:rPr>
              <a:t>Safety aspects have been treated through:</a:t>
            </a:r>
          </a:p>
          <a:p>
            <a:pPr lvl="1">
              <a:spcBef>
                <a:spcPct val="0"/>
              </a:spcBef>
              <a:spcAft>
                <a:spcPts val="2400"/>
              </a:spcAft>
            </a:pPr>
            <a:r>
              <a:rPr lang="en-US" sz="2000" dirty="0" smtClean="0">
                <a:latin typeface="Comic Sans MS" charset="0"/>
                <a:ea typeface="ＭＳ Ｐゴシック" charset="0"/>
                <a:sym typeface="Wingdings" charset="0"/>
              </a:rPr>
              <a:t>Intrinsic safety from design: triple containment from </a:t>
            </a:r>
            <a:r>
              <a:rPr lang="en-US" sz="2000" dirty="0" err="1" smtClean="0">
                <a:latin typeface="Comic Sans MS" charset="0"/>
                <a:ea typeface="ＭＳ Ｐゴシック" charset="0"/>
                <a:sym typeface="Wingdings" charset="0"/>
              </a:rPr>
              <a:t>LAr</a:t>
            </a:r>
            <a:r>
              <a:rPr lang="en-US" sz="2000" dirty="0" smtClean="0">
                <a:latin typeface="Comic Sans MS" charset="0"/>
                <a:ea typeface="ＭＳ Ｐゴシック" charset="0"/>
                <a:sym typeface="Wingdings" charset="0"/>
              </a:rPr>
              <a:t> spillage; area isolation with physical barriers; mechanical protections of critical parts; vessels and coupled systems designed to withstand an earthquake that would have destroyed the gallery.</a:t>
            </a:r>
          </a:p>
          <a:p>
            <a:pPr lvl="1">
              <a:spcBef>
                <a:spcPct val="0"/>
              </a:spcBef>
              <a:spcAft>
                <a:spcPts val="2400"/>
              </a:spcAft>
            </a:pPr>
            <a:r>
              <a:rPr lang="en-US" sz="2000" dirty="0" smtClean="0">
                <a:latin typeface="Comic Sans MS" charset="0"/>
                <a:ea typeface="ＭＳ Ｐゴシック" charset="0"/>
                <a:sym typeface="Wingdings" charset="0"/>
              </a:rPr>
              <a:t>Redundancy: installed and ready to start redundancy of all critical equipment: power lines; pumps; </a:t>
            </a:r>
            <a:r>
              <a:rPr lang="en-US" sz="2000" dirty="0" err="1" smtClean="0">
                <a:latin typeface="Comic Sans MS" charset="0"/>
                <a:ea typeface="ＭＳ Ｐゴシック" charset="0"/>
                <a:sym typeface="Wingdings" charset="0"/>
              </a:rPr>
              <a:t>recondensers</a:t>
            </a:r>
            <a:r>
              <a:rPr lang="en-US" sz="2000" dirty="0" smtClean="0">
                <a:latin typeface="Comic Sans MS" charset="0"/>
                <a:ea typeface="ＭＳ Ｐゴシック" charset="0"/>
                <a:sym typeface="Wingdings" charset="0"/>
              </a:rPr>
              <a:t>; control systems; spare parts for all non critical equipment.</a:t>
            </a:r>
          </a:p>
          <a:p>
            <a:pPr lvl="1">
              <a:spcBef>
                <a:spcPct val="0"/>
              </a:spcBef>
              <a:spcAft>
                <a:spcPts val="2400"/>
              </a:spcAft>
            </a:pPr>
            <a:r>
              <a:rPr lang="en-US" sz="2000" dirty="0" smtClean="0">
                <a:latin typeface="Comic Sans MS" charset="0"/>
                <a:ea typeface="ＭＳ Ｐゴシック" charset="0"/>
                <a:sym typeface="Wingdings" charset="0"/>
              </a:rPr>
              <a:t>Environment control and protection: extensive and redundant ODH grid; continuous control; dedicated fire extinguisher systems; dedicated venting system.</a:t>
            </a:r>
          </a:p>
          <a:p>
            <a:pPr>
              <a:spcBef>
                <a:spcPct val="0"/>
              </a:spcBef>
              <a:spcAft>
                <a:spcPts val="2400"/>
              </a:spcAft>
            </a:pPr>
            <a:endParaRPr lang="en-US" sz="2000" dirty="0">
              <a:latin typeface="Comic Sans MS" charset="0"/>
              <a:ea typeface="ＭＳ Ｐゴシック" charset="0"/>
            </a:endParaRPr>
          </a:p>
        </p:txBody>
      </p:sp>
      <p:sp>
        <p:nvSpPr>
          <p:cNvPr id="52227" name="Footer Placeholder 3"/>
          <p:cNvSpPr>
            <a:spLocks noGrp="1"/>
          </p:cNvSpPr>
          <p:nvPr>
            <p:ph type="ftr" sz="quarter" idx="10"/>
          </p:nvPr>
        </p:nvSpPr>
        <p:spPr>
          <a:xfrm>
            <a:off x="0" y="6553200"/>
            <a:ext cx="647065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200" b="0" baseline="0">
                <a:solidFill>
                  <a:schemeClr val="accent1"/>
                </a:solidFill>
              </a:rPr>
              <a:t>Workshop on Cryogenic Operations - FNAL - October 26, 2016</a:t>
            </a:r>
            <a:endParaRPr lang="en-GB" sz="1200" b="0" baseline="0">
              <a:solidFill>
                <a:schemeClr val="accent1"/>
              </a:solidFill>
            </a:endParaRPr>
          </a:p>
        </p:txBody>
      </p:sp>
      <p:sp>
        <p:nvSpPr>
          <p:cNvPr id="5222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5D336992-1FEF-1649-AB9A-F8D01BC36B1E}" type="slidenum">
              <a:rPr lang="en-GB" sz="1200" b="0" baseline="0">
                <a:solidFill>
                  <a:schemeClr val="accent1"/>
                </a:solidFill>
              </a:rPr>
              <a:pPr/>
              <a:t>27</a:t>
            </a:fld>
            <a:endParaRPr lang="en-GB" sz="1200" b="0" baseline="0">
              <a:solidFill>
                <a:schemeClr val="accent1"/>
              </a:solidFill>
            </a:endParaRPr>
          </a:p>
        </p:txBody>
      </p:sp>
    </p:spTree>
    <p:extLst>
      <p:ext uri="{BB962C8B-B14F-4D97-AF65-F5344CB8AC3E}">
        <p14:creationId xmlns:p14="http://schemas.microsoft.com/office/powerpoint/2010/main" val="3238253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GB" dirty="0" smtClean="0">
                <a:latin typeface="Helvetica" charset="0"/>
                <a:ea typeface="ＭＳ Ｐゴシック" charset="0"/>
              </a:rPr>
              <a:t>Conclusions</a:t>
            </a:r>
            <a:endParaRPr lang="en-GB" dirty="0">
              <a:latin typeface="Helvetica" charset="0"/>
              <a:ea typeface="ＭＳ Ｐゴシック" charset="0"/>
            </a:endParaRPr>
          </a:p>
        </p:txBody>
      </p:sp>
      <p:sp>
        <p:nvSpPr>
          <p:cNvPr id="3" name="Content Placeholder 2"/>
          <p:cNvSpPr>
            <a:spLocks noGrp="1"/>
          </p:cNvSpPr>
          <p:nvPr>
            <p:ph idx="1"/>
          </p:nvPr>
        </p:nvSpPr>
        <p:spPr>
          <a:xfrm>
            <a:off x="0" y="685800"/>
            <a:ext cx="9002713" cy="5867400"/>
          </a:xfrm>
        </p:spPr>
        <p:txBody>
          <a:bodyPr/>
          <a:lstStyle/>
          <a:p>
            <a:pPr>
              <a:spcBef>
                <a:spcPct val="0"/>
              </a:spcBef>
              <a:spcAft>
                <a:spcPts val="2400"/>
              </a:spcAft>
            </a:pPr>
            <a:r>
              <a:rPr lang="en-US" sz="2000" dirty="0" smtClean="0">
                <a:latin typeface="Comic Sans MS" charset="0"/>
                <a:ea typeface="ＭＳ Ｐゴシック" charset="0"/>
                <a:sym typeface="Wingdings" charset="0"/>
              </a:rPr>
              <a:t>The commissioning of the ICARUS T600 detector  at LNGS was successfully and safely performed during first half of 2010. The detector smoothly reached optimal working conditions and took cosmic and CNGS neutrino beam data with extremely high liquid argon purity, performing even beyond expectations.</a:t>
            </a:r>
          </a:p>
          <a:p>
            <a:pPr>
              <a:spcBef>
                <a:spcPct val="0"/>
              </a:spcBef>
              <a:spcAft>
                <a:spcPts val="2400"/>
              </a:spcAft>
            </a:pPr>
            <a:r>
              <a:rPr lang="en-US" sz="2000" dirty="0" smtClean="0">
                <a:latin typeface="Comic Sans MS" charset="0"/>
                <a:ea typeface="ＭＳ Ｐゴシック" charset="0"/>
                <a:sym typeface="Wingdings" charset="0"/>
              </a:rPr>
              <a:t>The T600 successfully completed its first physics run during summer 2013, about six months after the end of the CNGS neutrino beam operation. The detector has been emptied from the liquid argon and brought back to room temperature.</a:t>
            </a:r>
          </a:p>
          <a:p>
            <a:pPr>
              <a:spcBef>
                <a:spcPct val="0"/>
              </a:spcBef>
              <a:spcAft>
                <a:spcPts val="2400"/>
              </a:spcAft>
            </a:pPr>
            <a:r>
              <a:rPr lang="en-US" sz="2000" dirty="0" smtClean="0">
                <a:latin typeface="Comic Sans MS" charset="0"/>
                <a:ea typeface="ＭＳ Ｐゴシック" charset="0"/>
                <a:sym typeface="Wingdings" charset="0"/>
              </a:rPr>
              <a:t>The ICARUS T600 represents so far the state of the art of the liquid argon TPC technology. Its operation in a difficult underground environment demonstrates that the technology is mature as realized with industrial construction techniques and is scalable to several </a:t>
            </a:r>
            <a:r>
              <a:rPr lang="en-US" sz="2000" dirty="0" err="1" smtClean="0">
                <a:latin typeface="Comic Sans MS" charset="0"/>
                <a:ea typeface="ＭＳ Ｐゴシック" charset="0"/>
                <a:sym typeface="Wingdings" charset="0"/>
              </a:rPr>
              <a:t>kton</a:t>
            </a:r>
            <a:r>
              <a:rPr lang="en-US" sz="2000" dirty="0" smtClean="0">
                <a:latin typeface="Comic Sans MS" charset="0"/>
                <a:ea typeface="ＭＳ Ｐゴシック" charset="0"/>
                <a:sym typeface="Wingdings" charset="0"/>
              </a:rPr>
              <a:t> mass as required by future projects.</a:t>
            </a:r>
            <a:endParaRPr lang="en-US" sz="2000" dirty="0">
              <a:latin typeface="Comic Sans MS" charset="0"/>
              <a:ea typeface="ＭＳ Ｐゴシック" charset="0"/>
            </a:endParaRPr>
          </a:p>
        </p:txBody>
      </p:sp>
      <p:sp>
        <p:nvSpPr>
          <p:cNvPr id="52227" name="Footer Placeholder 3"/>
          <p:cNvSpPr>
            <a:spLocks noGrp="1"/>
          </p:cNvSpPr>
          <p:nvPr>
            <p:ph type="ftr" sz="quarter" idx="10"/>
          </p:nvPr>
        </p:nvSpPr>
        <p:spPr>
          <a:xfrm>
            <a:off x="0" y="6553200"/>
            <a:ext cx="647065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200" b="0" baseline="0">
                <a:solidFill>
                  <a:schemeClr val="accent1"/>
                </a:solidFill>
              </a:rPr>
              <a:t>Workshop on Cryogenic Operations - FNAL - October 26, 2016</a:t>
            </a:r>
            <a:endParaRPr lang="en-GB" sz="1200" b="0" baseline="0">
              <a:solidFill>
                <a:schemeClr val="accent1"/>
              </a:solidFill>
            </a:endParaRPr>
          </a:p>
        </p:txBody>
      </p:sp>
      <p:sp>
        <p:nvSpPr>
          <p:cNvPr id="5222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5D336992-1FEF-1649-AB9A-F8D01BC36B1E}" type="slidenum">
              <a:rPr lang="en-GB" sz="1200" b="0" baseline="0">
                <a:solidFill>
                  <a:schemeClr val="accent1"/>
                </a:solidFill>
              </a:rPr>
              <a:pPr/>
              <a:t>28</a:t>
            </a:fld>
            <a:endParaRPr lang="en-GB" sz="1200" b="0" baseline="0">
              <a:solidFill>
                <a:schemeClr val="accent1"/>
              </a:solidFill>
            </a:endParaRPr>
          </a:p>
        </p:txBody>
      </p:sp>
    </p:spTree>
    <p:extLst>
      <p:ext uri="{BB962C8B-B14F-4D97-AF65-F5344CB8AC3E}">
        <p14:creationId xmlns:p14="http://schemas.microsoft.com/office/powerpoint/2010/main" val="502045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5"/>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Workshop on Cryogenic Operations - FNAL - October 26, 2016</a:t>
            </a:r>
          </a:p>
        </p:txBody>
      </p:sp>
      <p:sp>
        <p:nvSpPr>
          <p:cNvPr id="1945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269D74F4-AA7E-B64A-B068-8913C6AE1B44}" type="slidenum">
              <a:rPr lang="en-GB" sz="1200" b="0" baseline="0">
                <a:solidFill>
                  <a:schemeClr val="accent1"/>
                </a:solidFill>
              </a:rPr>
              <a:pPr/>
              <a:t>3</a:t>
            </a:fld>
            <a:endParaRPr lang="en-GB" sz="1200" b="0" baseline="0">
              <a:solidFill>
                <a:schemeClr val="accent1"/>
              </a:solidFill>
            </a:endParaRPr>
          </a:p>
        </p:txBody>
      </p:sp>
      <p:sp>
        <p:nvSpPr>
          <p:cNvPr id="19459" name="AutoShape 2"/>
          <p:cNvSpPr>
            <a:spLocks noGrp="1" noChangeArrowheads="1"/>
          </p:cNvSpPr>
          <p:nvPr>
            <p:ph type="title" idx="4294967295"/>
          </p:nvPr>
        </p:nvSpPr>
        <p:spPr/>
        <p:txBody>
          <a:bodyPr/>
          <a:lstStyle/>
          <a:p>
            <a:r>
              <a:rPr lang="en-US">
                <a:latin typeface="Helvetica" charset="0"/>
                <a:ea typeface="ＭＳ Ｐゴシック" charset="0"/>
              </a:rPr>
              <a:t>Foreword</a:t>
            </a:r>
            <a:endParaRPr lang="en-GB">
              <a:latin typeface="Helvetica" charset="0"/>
              <a:ea typeface="ＭＳ Ｐゴシック" charset="0"/>
            </a:endParaRPr>
          </a:p>
        </p:txBody>
      </p:sp>
      <p:sp>
        <p:nvSpPr>
          <p:cNvPr id="19460" name="Rectangle 3"/>
          <p:cNvSpPr>
            <a:spLocks noGrp="1" noChangeArrowheads="1"/>
          </p:cNvSpPr>
          <p:nvPr>
            <p:ph type="body" idx="4294967295"/>
          </p:nvPr>
        </p:nvSpPr>
        <p:spPr>
          <a:xfrm>
            <a:off x="179388" y="693738"/>
            <a:ext cx="8785225" cy="5830887"/>
          </a:xfrm>
        </p:spPr>
        <p:txBody>
          <a:bodyPr/>
          <a:lstStyle/>
          <a:p>
            <a:r>
              <a:rPr lang="en-US" sz="2000">
                <a:latin typeface="Comic Sans MS" charset="0"/>
                <a:ea typeface="ＭＳ Ｐゴシック" charset="0"/>
              </a:rPr>
              <a:t>The ICARUS T600 detector, the largest liquid Argon Time  Projection Chamber (LAr-TPC) was installed and successfully operated for more than 3 years at  the INFN Gran Sasso underground Laboratory. </a:t>
            </a:r>
          </a:p>
          <a:p>
            <a:r>
              <a:rPr lang="en-US" sz="2000">
                <a:latin typeface="Comic Sans MS" charset="0"/>
                <a:ea typeface="ＭＳ Ｐゴシック" charset="0"/>
              </a:rPr>
              <a:t>The cooling plant ensured an extremely stable operation with negligible temperature gradients over all the sensitive volume and a fast and uniform cooling during the commissioning.</a:t>
            </a:r>
          </a:p>
          <a:p>
            <a:r>
              <a:rPr lang="en-US" sz="2000">
                <a:latin typeface="Comic Sans MS" charset="0"/>
                <a:ea typeface="ＭＳ Ｐゴシック" charset="0"/>
              </a:rPr>
              <a:t>One of the most  important issues was the need of an extremely low residual  electronegative impurity content in the liquid Argon, to  transport the free electrons created by ionizing particles with very small attenuation along the drift path. </a:t>
            </a:r>
          </a:p>
          <a:p>
            <a:r>
              <a:rPr lang="en-US" sz="2000">
                <a:latin typeface="Comic Sans MS" charset="0"/>
                <a:ea typeface="ＭＳ Ｐゴシック" charset="0"/>
              </a:rPr>
              <a:t>The solutions adopted  for materials, the cleaning and commissioning procedures and for the Argon recirculation and purification systems have permitted  to reach impressive results in terms of Argon purity and a free  electron lifetime exceeding 15 ms </a:t>
            </a:r>
            <a:r>
              <a:rPr lang="en-US" sz="2000">
                <a:latin typeface="Comic Sans MS" charset="0"/>
                <a:ea typeface="ＭＳ Ｐゴシック" charset="0"/>
                <a:sym typeface="Wingdings" charset="0"/>
              </a:rPr>
              <a:t> ≈ </a:t>
            </a:r>
            <a:r>
              <a:rPr lang="en-US" sz="2000">
                <a:latin typeface="Comic Sans MS" charset="0"/>
                <a:ea typeface="ＭＳ Ｐゴシック" charset="0"/>
              </a:rPr>
              <a:t>20 ppt of O</a:t>
            </a:r>
            <a:r>
              <a:rPr lang="en-US" sz="2000" baseline="-25000">
                <a:latin typeface="Comic Sans MS" charset="0"/>
                <a:ea typeface="ＭＳ Ｐゴシック" charset="0"/>
              </a:rPr>
              <a:t>2</a:t>
            </a:r>
            <a:r>
              <a:rPr lang="en-US" sz="2000">
                <a:latin typeface="Comic Sans MS" charset="0"/>
                <a:ea typeface="ＭＳ Ｐゴシック" charset="0"/>
              </a:rPr>
              <a:t>-equivalent contamination. </a:t>
            </a:r>
          </a:p>
          <a:p>
            <a:pPr lvl="1"/>
            <a:r>
              <a:rPr lang="en-US" sz="2000">
                <a:latin typeface="Comic Sans MS" charset="0"/>
                <a:ea typeface="ＭＳ Ｐゴシック" charset="0"/>
              </a:rPr>
              <a:t>A major milestone for any future project involving LAr-TPCs and the development of higher detector mass scales.</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5"/>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Workshop on Cryogenic Operations - FNAL - October 26, 2016</a:t>
            </a:r>
          </a:p>
        </p:txBody>
      </p:sp>
      <p:sp>
        <p:nvSpPr>
          <p:cNvPr id="2150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58C3F09E-F656-D647-9950-F3296FECAE22}" type="slidenum">
              <a:rPr lang="en-GB" sz="1200" b="0" baseline="0">
                <a:solidFill>
                  <a:schemeClr val="accent1"/>
                </a:solidFill>
              </a:rPr>
              <a:pPr/>
              <a:t>4</a:t>
            </a:fld>
            <a:endParaRPr lang="en-GB" sz="1200" b="0" baseline="0">
              <a:solidFill>
                <a:schemeClr val="accent1"/>
              </a:solidFill>
            </a:endParaRPr>
          </a:p>
        </p:txBody>
      </p:sp>
      <p:sp>
        <p:nvSpPr>
          <p:cNvPr id="21507" name="AutoShape 2"/>
          <p:cNvSpPr>
            <a:spLocks noGrp="1" noChangeArrowheads="1"/>
          </p:cNvSpPr>
          <p:nvPr>
            <p:ph type="title" idx="4294967295"/>
          </p:nvPr>
        </p:nvSpPr>
        <p:spPr/>
        <p:txBody>
          <a:bodyPr/>
          <a:lstStyle/>
          <a:p>
            <a:r>
              <a:rPr lang="en-US" dirty="0" smtClean="0">
                <a:latin typeface="Helvetica" charset="0"/>
                <a:ea typeface="ＭＳ Ｐゴシック" charset="0"/>
              </a:rPr>
              <a:t>Basic Requirements</a:t>
            </a:r>
            <a:endParaRPr lang="en-GB" dirty="0">
              <a:latin typeface="Helvetica" charset="0"/>
              <a:ea typeface="ＭＳ Ｐゴシック" charset="0"/>
            </a:endParaRPr>
          </a:p>
        </p:txBody>
      </p:sp>
      <p:graphicFrame>
        <p:nvGraphicFramePr>
          <p:cNvPr id="6" name="Content Placeholder 6"/>
          <p:cNvGraphicFramePr>
            <a:graphicFrameLocks/>
          </p:cNvGraphicFramePr>
          <p:nvPr/>
        </p:nvGraphicFramePr>
        <p:xfrm>
          <a:off x="206375" y="974725"/>
          <a:ext cx="8686800" cy="5205843"/>
        </p:xfrm>
        <a:graphic>
          <a:graphicData uri="http://schemas.openxmlformats.org/drawingml/2006/table">
            <a:tbl>
              <a:tblPr firstRow="1" bandRow="1">
                <a:tableStyleId>{5C22544A-7EE6-4342-B048-85BDC9FD1C3A}</a:tableStyleId>
              </a:tblPr>
              <a:tblGrid>
                <a:gridCol w="3723957"/>
                <a:gridCol w="4962843"/>
              </a:tblGrid>
              <a:tr h="304767">
                <a:tc>
                  <a:txBody>
                    <a:bodyPr/>
                    <a:lstStyle/>
                    <a:p>
                      <a:pPr algn="ctr">
                        <a:lnSpc>
                          <a:spcPct val="100000"/>
                        </a:lnSpc>
                      </a:pPr>
                      <a:r>
                        <a:rPr lang="en-US" sz="1400" dirty="0" smtClean="0">
                          <a:latin typeface="Helvetica"/>
                          <a:cs typeface="Helvetica"/>
                        </a:rPr>
                        <a:t>Physics</a:t>
                      </a:r>
                      <a:r>
                        <a:rPr lang="en-US" sz="1400" baseline="0" dirty="0" smtClean="0">
                          <a:latin typeface="Helvetica"/>
                          <a:cs typeface="Helvetica"/>
                        </a:rPr>
                        <a:t> Required P</a:t>
                      </a:r>
                      <a:r>
                        <a:rPr lang="en-US" sz="1400" dirty="0" smtClean="0">
                          <a:latin typeface="Helvetica"/>
                          <a:cs typeface="Helvetica"/>
                        </a:rPr>
                        <a:t>arameter</a:t>
                      </a:r>
                      <a:endParaRPr lang="en-US" sz="1400" dirty="0">
                        <a:latin typeface="Helvetica"/>
                        <a:cs typeface="Helvetica"/>
                      </a:endParaRPr>
                    </a:p>
                  </a:txBody>
                  <a:tcPr marT="45715" marB="45715" anchor="ctr"/>
                </a:tc>
                <a:tc>
                  <a:txBody>
                    <a:bodyPr/>
                    <a:lstStyle/>
                    <a:p>
                      <a:pPr algn="ctr">
                        <a:lnSpc>
                          <a:spcPct val="100000"/>
                        </a:lnSpc>
                      </a:pPr>
                      <a:r>
                        <a:rPr lang="en-US" sz="1400" dirty="0" smtClean="0">
                          <a:latin typeface="Helvetica"/>
                          <a:cs typeface="Helvetica"/>
                        </a:rPr>
                        <a:t>Value</a:t>
                      </a:r>
                      <a:endParaRPr lang="en-US" sz="1400" dirty="0">
                        <a:latin typeface="Helvetica"/>
                        <a:cs typeface="Helvetica"/>
                      </a:endParaRPr>
                    </a:p>
                  </a:txBody>
                  <a:tcPr marT="45715" marB="45715" anchor="ctr"/>
                </a:tc>
              </a:tr>
              <a:tr h="304767">
                <a:tc>
                  <a:txBody>
                    <a:bodyPr/>
                    <a:lstStyle/>
                    <a:p>
                      <a:pPr>
                        <a:lnSpc>
                          <a:spcPct val="100000"/>
                        </a:lnSpc>
                      </a:pPr>
                      <a:r>
                        <a:rPr lang="en-US" sz="1400" b="0" dirty="0" smtClean="0">
                          <a:solidFill>
                            <a:schemeClr val="tx1"/>
                          </a:solidFill>
                          <a:latin typeface="Helvetica" panose="020B0604020202020204" pitchFamily="34" charset="0"/>
                          <a:cs typeface="Helvetica" panose="020B0604020202020204" pitchFamily="34" charset="0"/>
                        </a:rPr>
                        <a:t>LAr</a:t>
                      </a:r>
                      <a:r>
                        <a:rPr lang="en-US" sz="1400" b="0" baseline="0" dirty="0" smtClean="0">
                          <a:solidFill>
                            <a:schemeClr val="tx1"/>
                          </a:solidFill>
                          <a:latin typeface="Helvetica" panose="020B0604020202020204" pitchFamily="34" charset="0"/>
                          <a:cs typeface="Helvetica" panose="020B0604020202020204" pitchFamily="34" charset="0"/>
                        </a:rPr>
                        <a:t> purity in cryostat</a:t>
                      </a:r>
                      <a:endParaRPr lang="en-US" sz="1400" b="0" dirty="0">
                        <a:solidFill>
                          <a:schemeClr val="tx1"/>
                        </a:solidFill>
                        <a:latin typeface="Helvetica" panose="020B0604020202020204" pitchFamily="34" charset="0"/>
                        <a:cs typeface="Helvetica" panose="020B0604020202020204" pitchFamily="34" charset="0"/>
                      </a:endParaRPr>
                    </a:p>
                  </a:txBody>
                  <a:tcPr marT="45715" marB="45715" anchor="ctr"/>
                </a:tc>
                <a:tc>
                  <a:txBody>
                    <a:bodyPr/>
                    <a:lstStyle/>
                    <a:p>
                      <a:pPr>
                        <a:lnSpc>
                          <a:spcPct val="100000"/>
                        </a:lnSpc>
                      </a:pPr>
                      <a:r>
                        <a:rPr lang="en-US" sz="1400" b="1" dirty="0" smtClean="0">
                          <a:solidFill>
                            <a:schemeClr val="tx1"/>
                          </a:solidFill>
                          <a:latin typeface="Helvetica" panose="020B0604020202020204" pitchFamily="34" charset="0"/>
                          <a:cs typeface="Helvetica" panose="020B0604020202020204" pitchFamily="34" charset="0"/>
                        </a:rPr>
                        <a:t>&gt;3</a:t>
                      </a:r>
                      <a:r>
                        <a:rPr lang="en-US" sz="1400" b="0" dirty="0" smtClean="0">
                          <a:solidFill>
                            <a:schemeClr val="tx1"/>
                          </a:solidFill>
                          <a:latin typeface="Helvetica" panose="020B0604020202020204" pitchFamily="34" charset="0"/>
                          <a:cs typeface="Helvetica" panose="020B0604020202020204" pitchFamily="34" charset="0"/>
                        </a:rPr>
                        <a:t> ms</a:t>
                      </a:r>
                      <a:r>
                        <a:rPr lang="en-US" sz="1400" b="0" baseline="0" dirty="0" smtClean="0">
                          <a:solidFill>
                            <a:schemeClr val="tx1"/>
                          </a:solidFill>
                          <a:latin typeface="Helvetica" panose="020B0604020202020204" pitchFamily="34" charset="0"/>
                          <a:cs typeface="Helvetica" panose="020B0604020202020204" pitchFamily="34" charset="0"/>
                        </a:rPr>
                        <a:t> </a:t>
                      </a:r>
                      <a:r>
                        <a:rPr lang="en-US" sz="1400" b="0" dirty="0" smtClean="0">
                          <a:solidFill>
                            <a:schemeClr val="tx1"/>
                          </a:solidFill>
                          <a:latin typeface="Helvetica" panose="020B0604020202020204" pitchFamily="34" charset="0"/>
                          <a:cs typeface="Helvetica" panose="020B0604020202020204" pitchFamily="34" charset="0"/>
                        </a:rPr>
                        <a:t>electron lifetime  (</a:t>
                      </a:r>
                      <a:r>
                        <a:rPr lang="en-US" sz="1400" b="1" dirty="0" smtClean="0">
                          <a:solidFill>
                            <a:schemeClr val="tx1"/>
                          </a:solidFill>
                          <a:latin typeface="Helvetica" panose="020B0604020202020204" pitchFamily="34" charset="0"/>
                          <a:cs typeface="Helvetica" panose="020B0604020202020204" pitchFamily="34" charset="0"/>
                        </a:rPr>
                        <a:t>&lt;100</a:t>
                      </a:r>
                      <a:r>
                        <a:rPr lang="en-US" sz="1400" b="0" dirty="0" smtClean="0">
                          <a:solidFill>
                            <a:schemeClr val="tx1"/>
                          </a:solidFill>
                          <a:latin typeface="Helvetica" panose="020B0604020202020204" pitchFamily="34" charset="0"/>
                          <a:cs typeface="Helvetica" panose="020B0604020202020204" pitchFamily="34" charset="0"/>
                        </a:rPr>
                        <a:t> ppt O2 equivalent)</a:t>
                      </a:r>
                      <a:endParaRPr lang="en-US" sz="1400" b="0" dirty="0">
                        <a:solidFill>
                          <a:schemeClr val="tx1"/>
                        </a:solidFill>
                        <a:latin typeface="Helvetica" panose="020B0604020202020204" pitchFamily="34" charset="0"/>
                        <a:cs typeface="Helvetica" panose="020B0604020202020204" pitchFamily="34" charset="0"/>
                      </a:endParaRPr>
                    </a:p>
                  </a:txBody>
                  <a:tcPr marT="45715" marB="45715" anchor="ctr"/>
                </a:tc>
              </a:tr>
              <a:tr h="518103">
                <a:tc>
                  <a:txBody>
                    <a:bodyPr/>
                    <a:lstStyle/>
                    <a:p>
                      <a:pPr>
                        <a:lnSpc>
                          <a:spcPct val="100000"/>
                        </a:lnSpc>
                      </a:pPr>
                      <a:r>
                        <a:rPr lang="en-US" sz="1400" b="0" dirty="0" smtClean="0">
                          <a:solidFill>
                            <a:schemeClr val="tx1"/>
                          </a:solidFill>
                          <a:latin typeface="Helvetica" panose="020B0604020202020204" pitchFamily="34" charset="0"/>
                          <a:cs typeface="Helvetica" panose="020B0604020202020204" pitchFamily="34" charset="0"/>
                        </a:rPr>
                        <a:t>Verifiable</a:t>
                      </a:r>
                      <a:r>
                        <a:rPr lang="en-US" sz="1400" b="0" baseline="0" dirty="0" smtClean="0">
                          <a:solidFill>
                            <a:schemeClr val="tx1"/>
                          </a:solidFill>
                          <a:latin typeface="Helvetica" panose="020B0604020202020204" pitchFamily="34" charset="0"/>
                          <a:cs typeface="Helvetica" panose="020B0604020202020204" pitchFamily="34" charset="0"/>
                        </a:rPr>
                        <a:t> c</a:t>
                      </a:r>
                      <a:r>
                        <a:rPr lang="en-US" sz="1400" b="0" dirty="0" smtClean="0">
                          <a:solidFill>
                            <a:schemeClr val="tx1"/>
                          </a:solidFill>
                          <a:latin typeface="Helvetica" panose="020B0604020202020204" pitchFamily="34" charset="0"/>
                          <a:cs typeface="Helvetica" panose="020B0604020202020204" pitchFamily="34" charset="0"/>
                        </a:rPr>
                        <a:t>ontamination levels for LAr delivery</a:t>
                      </a:r>
                      <a:endParaRPr lang="en-US" sz="1400" b="0" dirty="0">
                        <a:solidFill>
                          <a:schemeClr val="tx1"/>
                        </a:solidFill>
                        <a:latin typeface="Helvetica" panose="020B0604020202020204" pitchFamily="34" charset="0"/>
                        <a:cs typeface="Helvetica" panose="020B0604020202020204" pitchFamily="34" charset="0"/>
                      </a:endParaRPr>
                    </a:p>
                  </a:txBody>
                  <a:tcPr marT="45715" marB="45715" anchor="ctr"/>
                </a:tc>
                <a:tc>
                  <a:txBody>
                    <a:bodyPr/>
                    <a:lstStyle/>
                    <a:p>
                      <a:pPr>
                        <a:lnSpc>
                          <a:spcPct val="100000"/>
                        </a:lnSpc>
                      </a:pPr>
                      <a:r>
                        <a:rPr lang="en-US" sz="1400" b="0" dirty="0" smtClean="0">
                          <a:solidFill>
                            <a:schemeClr val="tx1"/>
                          </a:solidFill>
                          <a:latin typeface="Helvetica" panose="020B0604020202020204" pitchFamily="34" charset="0"/>
                          <a:cs typeface="Helvetica" panose="020B0604020202020204" pitchFamily="34" charset="0"/>
                        </a:rPr>
                        <a:t>O2</a:t>
                      </a:r>
                      <a:r>
                        <a:rPr lang="en-US" sz="1400" b="0" baseline="0" dirty="0" smtClean="0">
                          <a:solidFill>
                            <a:schemeClr val="tx1"/>
                          </a:solidFill>
                          <a:latin typeface="Helvetica" panose="020B0604020202020204" pitchFamily="34" charset="0"/>
                          <a:cs typeface="Helvetica" panose="020B0604020202020204" pitchFamily="34" charset="0"/>
                        </a:rPr>
                        <a:t> &lt; 1 ppm, H2O &lt; 1 ppm, N2 &lt; 2 ppm</a:t>
                      </a:r>
                      <a:endParaRPr lang="en-US" sz="1400" b="0" dirty="0">
                        <a:solidFill>
                          <a:schemeClr val="tx1"/>
                        </a:solidFill>
                        <a:latin typeface="Helvetica" panose="020B0604020202020204" pitchFamily="34" charset="0"/>
                        <a:cs typeface="Helvetica" panose="020B0604020202020204" pitchFamily="34" charset="0"/>
                      </a:endParaRPr>
                    </a:p>
                  </a:txBody>
                  <a:tcPr marT="45715" marB="45715" anchor="ctr"/>
                </a:tc>
              </a:tr>
              <a:tr h="283433">
                <a:tc>
                  <a:txBody>
                    <a:bodyPr/>
                    <a:lstStyle/>
                    <a:p>
                      <a:pPr>
                        <a:lnSpc>
                          <a:spcPct val="90000"/>
                        </a:lnSpc>
                      </a:pPr>
                      <a:r>
                        <a:rPr lang="en-US" sz="1400" b="0" dirty="0" smtClean="0">
                          <a:solidFill>
                            <a:schemeClr val="tx1"/>
                          </a:solidFill>
                          <a:latin typeface="Helvetica"/>
                          <a:cs typeface="Helvetica"/>
                        </a:rPr>
                        <a:t>Max Design Over-Pressure</a:t>
                      </a:r>
                      <a:endParaRPr lang="en-US" sz="1400" b="0" dirty="0">
                        <a:solidFill>
                          <a:schemeClr val="tx1"/>
                        </a:solidFill>
                        <a:latin typeface="Helvetica"/>
                        <a:cs typeface="Helvetica"/>
                      </a:endParaRPr>
                    </a:p>
                  </a:txBody>
                  <a:tcPr marT="45715" marB="45715" anchor="ctr"/>
                </a:tc>
                <a:tc>
                  <a:txBody>
                    <a:bodyPr/>
                    <a:lstStyle/>
                    <a:p>
                      <a:pPr>
                        <a:lnSpc>
                          <a:spcPct val="90000"/>
                        </a:lnSpc>
                      </a:pPr>
                      <a:r>
                        <a:rPr lang="en-US" sz="1400" b="1" dirty="0" smtClean="0">
                          <a:solidFill>
                            <a:schemeClr val="tx1"/>
                          </a:solidFill>
                          <a:latin typeface="Helvetica" panose="020B0604020202020204" pitchFamily="34" charset="0"/>
                          <a:cs typeface="Helvetica" panose="020B0604020202020204" pitchFamily="34" charset="0"/>
                        </a:rPr>
                        <a:t>350</a:t>
                      </a:r>
                      <a:r>
                        <a:rPr lang="en-US" sz="1400" b="0" dirty="0" smtClean="0">
                          <a:solidFill>
                            <a:schemeClr val="tx1"/>
                          </a:solidFill>
                          <a:latin typeface="Helvetica"/>
                          <a:cs typeface="Helvetica"/>
                        </a:rPr>
                        <a:t> </a:t>
                      </a:r>
                      <a:r>
                        <a:rPr lang="en-US" sz="1400" b="0" dirty="0" err="1" smtClean="0">
                          <a:solidFill>
                            <a:schemeClr val="tx1"/>
                          </a:solidFill>
                          <a:latin typeface="Helvetica"/>
                          <a:cs typeface="Helvetica"/>
                        </a:rPr>
                        <a:t>mbarg</a:t>
                      </a:r>
                      <a:r>
                        <a:rPr lang="en-US" sz="1400" b="0" baseline="0" dirty="0" smtClean="0">
                          <a:solidFill>
                            <a:schemeClr val="tx1"/>
                          </a:solidFill>
                          <a:latin typeface="Helvetica"/>
                          <a:cs typeface="Helvetica"/>
                        </a:rPr>
                        <a:t> (~</a:t>
                      </a:r>
                      <a:r>
                        <a:rPr lang="en-US" sz="1400" b="1" dirty="0" smtClean="0">
                          <a:solidFill>
                            <a:schemeClr val="tx1"/>
                          </a:solidFill>
                          <a:latin typeface="Helvetica" panose="020B0604020202020204" pitchFamily="34" charset="0"/>
                          <a:cs typeface="Helvetica" panose="020B0604020202020204" pitchFamily="34" charset="0"/>
                        </a:rPr>
                        <a:t>5</a:t>
                      </a:r>
                      <a:r>
                        <a:rPr lang="en-US" sz="1400" b="0" baseline="0" dirty="0" smtClean="0">
                          <a:solidFill>
                            <a:schemeClr val="tx1"/>
                          </a:solidFill>
                          <a:latin typeface="Helvetica"/>
                          <a:cs typeface="Helvetica"/>
                        </a:rPr>
                        <a:t> psig)</a:t>
                      </a:r>
                      <a:endParaRPr lang="en-US" sz="1400" b="0" dirty="0">
                        <a:solidFill>
                          <a:schemeClr val="tx1"/>
                        </a:solidFill>
                        <a:latin typeface="Helvetica"/>
                        <a:cs typeface="Helvetica"/>
                      </a:endParaRPr>
                    </a:p>
                  </a:txBody>
                  <a:tcPr marT="45715" marB="45715" anchor="ctr"/>
                </a:tc>
              </a:tr>
              <a:tr h="283433">
                <a:tc>
                  <a:txBody>
                    <a:bodyPr/>
                    <a:lstStyle/>
                    <a:p>
                      <a:pPr>
                        <a:lnSpc>
                          <a:spcPct val="90000"/>
                        </a:lnSpc>
                      </a:pPr>
                      <a:r>
                        <a:rPr lang="en-US" sz="1400" dirty="0" smtClean="0">
                          <a:latin typeface="Helvetica"/>
                          <a:cs typeface="Helvetica"/>
                        </a:rPr>
                        <a:t>Operating gas pressure</a:t>
                      </a:r>
                      <a:endParaRPr lang="en-US" sz="1400" dirty="0">
                        <a:latin typeface="Helvetica"/>
                        <a:cs typeface="Helvetica"/>
                      </a:endParaRPr>
                    </a:p>
                  </a:txBody>
                  <a:tcPr marT="45715" marB="45715" anchor="ct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sz="1400" b="1" dirty="0" smtClean="0">
                          <a:solidFill>
                            <a:schemeClr val="tx1"/>
                          </a:solidFill>
                          <a:latin typeface="Helvetica" panose="020B0604020202020204" pitchFamily="34" charset="0"/>
                          <a:cs typeface="Helvetica" panose="020B0604020202020204" pitchFamily="34" charset="0"/>
                        </a:rPr>
                        <a:t>150</a:t>
                      </a:r>
                      <a:r>
                        <a:rPr lang="en-US" sz="1400" b="0" baseline="0" dirty="0" smtClean="0">
                          <a:latin typeface="Helvetica"/>
                          <a:cs typeface="Helvetica"/>
                        </a:rPr>
                        <a:t> mbar (~</a:t>
                      </a:r>
                      <a:r>
                        <a:rPr lang="en-US" sz="1400" b="1" dirty="0" smtClean="0">
                          <a:solidFill>
                            <a:schemeClr val="tx1"/>
                          </a:solidFill>
                          <a:latin typeface="Helvetica" panose="020B0604020202020204" pitchFamily="34" charset="0"/>
                          <a:cs typeface="Helvetica" panose="020B0604020202020204" pitchFamily="34" charset="0"/>
                        </a:rPr>
                        <a:t>2</a:t>
                      </a:r>
                      <a:r>
                        <a:rPr lang="en-US" sz="1400" b="0" baseline="0" dirty="0" smtClean="0">
                          <a:latin typeface="Helvetica"/>
                          <a:cs typeface="Helvetica"/>
                        </a:rPr>
                        <a:t> psig) with +/- 5% (~0.1 psig)</a:t>
                      </a:r>
                      <a:endParaRPr lang="en-US" sz="1400" dirty="0">
                        <a:latin typeface="Helvetica"/>
                        <a:cs typeface="Helvetica"/>
                      </a:endParaRPr>
                    </a:p>
                  </a:txBody>
                  <a:tcPr marT="45715" marB="45715" anchor="ctr"/>
                </a:tc>
              </a:tr>
              <a:tr h="518103">
                <a:tc>
                  <a:txBody>
                    <a:bodyPr/>
                    <a:lstStyle/>
                    <a:p>
                      <a:pPr>
                        <a:lnSpc>
                          <a:spcPct val="100000"/>
                        </a:lnSpc>
                      </a:pPr>
                      <a:r>
                        <a:rPr lang="en-US" sz="1400" b="0" dirty="0" smtClean="0">
                          <a:solidFill>
                            <a:schemeClr val="tx1"/>
                          </a:solidFill>
                          <a:latin typeface="Helvetica" panose="020B0604020202020204" pitchFamily="34" charset="0"/>
                          <a:cs typeface="Helvetica" panose="020B0604020202020204" pitchFamily="34" charset="0"/>
                        </a:rPr>
                        <a:t>Vacuum tightness</a:t>
                      </a:r>
                      <a:endParaRPr lang="en-US" sz="1400" b="0" dirty="0">
                        <a:solidFill>
                          <a:schemeClr val="tx1"/>
                        </a:solidFill>
                        <a:latin typeface="Helvetica" panose="020B0604020202020204" pitchFamily="34" charset="0"/>
                        <a:cs typeface="Helvetica" panose="020B0604020202020204" pitchFamily="34" charset="0"/>
                      </a:endParaRPr>
                    </a:p>
                  </a:txBody>
                  <a:tcPr marT="45715" marB="45715" anchor="ctr"/>
                </a:tc>
                <a:tc>
                  <a:txBody>
                    <a:bodyPr/>
                    <a:lstStyle/>
                    <a:p>
                      <a:pPr>
                        <a:lnSpc>
                          <a:spcPct val="100000"/>
                        </a:lnSpc>
                      </a:pPr>
                      <a:r>
                        <a:rPr lang="en-US" sz="1400" b="0" dirty="0" smtClean="0">
                          <a:solidFill>
                            <a:schemeClr val="tx1"/>
                          </a:solidFill>
                          <a:latin typeface="Helvetica" panose="020B0604020202020204" pitchFamily="34" charset="0"/>
                          <a:cs typeface="Helvetica" panose="020B0604020202020204" pitchFamily="34" charset="0"/>
                        </a:rPr>
                        <a:t>Localized</a:t>
                      </a:r>
                      <a:r>
                        <a:rPr lang="en-US" sz="1400" b="0" baseline="0" dirty="0" smtClean="0">
                          <a:solidFill>
                            <a:schemeClr val="tx1"/>
                          </a:solidFill>
                          <a:latin typeface="Helvetica" panose="020B0604020202020204" pitchFamily="34" charset="0"/>
                          <a:cs typeface="Helvetica" panose="020B0604020202020204" pitchFamily="34" charset="0"/>
                        </a:rPr>
                        <a:t> leaks &lt; 10</a:t>
                      </a:r>
                      <a:r>
                        <a:rPr lang="en-US" sz="1400" b="0" baseline="30000" dirty="0" smtClean="0">
                          <a:solidFill>
                            <a:schemeClr val="tx1"/>
                          </a:solidFill>
                          <a:latin typeface="Helvetica" panose="020B0604020202020204" pitchFamily="34" charset="0"/>
                          <a:cs typeface="Helvetica" panose="020B0604020202020204" pitchFamily="34" charset="0"/>
                        </a:rPr>
                        <a:t>-8</a:t>
                      </a:r>
                      <a:r>
                        <a:rPr lang="en-US" sz="1400" b="0" baseline="0" dirty="0" smtClean="0">
                          <a:solidFill>
                            <a:schemeClr val="tx1"/>
                          </a:solidFill>
                          <a:latin typeface="Helvetica" panose="020B0604020202020204" pitchFamily="34" charset="0"/>
                          <a:cs typeface="Helvetica" panose="020B0604020202020204" pitchFamily="34" charset="0"/>
                        </a:rPr>
                        <a:t> mbar x liters / s </a:t>
                      </a:r>
                      <a:br>
                        <a:rPr lang="en-US" sz="1400" b="0" baseline="0" dirty="0" smtClean="0">
                          <a:solidFill>
                            <a:schemeClr val="tx1"/>
                          </a:solidFill>
                          <a:latin typeface="Helvetica" panose="020B0604020202020204" pitchFamily="34" charset="0"/>
                          <a:cs typeface="Helvetica" panose="020B0604020202020204" pitchFamily="34" charset="0"/>
                        </a:rPr>
                      </a:br>
                      <a:r>
                        <a:rPr lang="en-US" sz="1400" b="0" baseline="0" dirty="0" smtClean="0">
                          <a:solidFill>
                            <a:schemeClr val="tx1"/>
                          </a:solidFill>
                          <a:latin typeface="Helvetica" panose="020B0604020202020204" pitchFamily="34" charset="0"/>
                          <a:cs typeface="Helvetica" panose="020B0604020202020204" pitchFamily="34" charset="0"/>
                        </a:rPr>
                        <a:t>Global leak rate &lt; 10</a:t>
                      </a:r>
                      <a:r>
                        <a:rPr lang="en-US" sz="1400" b="0" baseline="30000" dirty="0" smtClean="0">
                          <a:solidFill>
                            <a:schemeClr val="tx1"/>
                          </a:solidFill>
                          <a:latin typeface="Helvetica" panose="020B0604020202020204" pitchFamily="34" charset="0"/>
                          <a:cs typeface="Helvetica" panose="020B0604020202020204" pitchFamily="34" charset="0"/>
                        </a:rPr>
                        <a:t>-6</a:t>
                      </a:r>
                      <a:r>
                        <a:rPr lang="en-US" sz="1400" b="0" baseline="0" dirty="0" smtClean="0">
                          <a:solidFill>
                            <a:schemeClr val="tx1"/>
                          </a:solidFill>
                          <a:latin typeface="Helvetica" panose="020B0604020202020204" pitchFamily="34" charset="0"/>
                          <a:cs typeface="Helvetica" panose="020B0604020202020204" pitchFamily="34" charset="0"/>
                        </a:rPr>
                        <a:t> mbar x liters / s</a:t>
                      </a:r>
                      <a:endParaRPr lang="en-US" sz="1400" b="0" dirty="0">
                        <a:solidFill>
                          <a:schemeClr val="tx1"/>
                        </a:solidFill>
                        <a:latin typeface="Helvetica" panose="020B0604020202020204" pitchFamily="34" charset="0"/>
                        <a:cs typeface="Helvetica" panose="020B0604020202020204" pitchFamily="34" charset="0"/>
                      </a:endParaRPr>
                    </a:p>
                  </a:txBody>
                  <a:tcPr marT="45715" marB="45715" anchor="ctr"/>
                </a:tc>
              </a:tr>
              <a:tr h="475436">
                <a:tc>
                  <a:txBody>
                    <a:bodyPr/>
                    <a:lstStyle/>
                    <a:p>
                      <a:pPr>
                        <a:lnSpc>
                          <a:spcPct val="90000"/>
                        </a:lnSpc>
                      </a:pPr>
                      <a:r>
                        <a:rPr lang="en-US" sz="1400" b="0" dirty="0" smtClean="0">
                          <a:solidFill>
                            <a:schemeClr val="tx1"/>
                          </a:solidFill>
                          <a:latin typeface="Helvetica"/>
                          <a:cs typeface="Helvetica"/>
                        </a:rPr>
                        <a:t>Minimum inner dimensions</a:t>
                      </a:r>
                      <a:r>
                        <a:rPr lang="en-US" sz="1400" b="0" baseline="0" dirty="0" smtClean="0">
                          <a:solidFill>
                            <a:schemeClr val="tx1"/>
                          </a:solidFill>
                          <a:latin typeface="Helvetica"/>
                          <a:cs typeface="Helvetica"/>
                        </a:rPr>
                        <a:t> cryostat</a:t>
                      </a:r>
                      <a:endParaRPr lang="en-US" sz="1400" b="0" dirty="0" smtClean="0">
                        <a:solidFill>
                          <a:schemeClr val="tx1"/>
                        </a:solidFill>
                        <a:latin typeface="Helvetica"/>
                        <a:cs typeface="Helvetica"/>
                      </a:endParaRPr>
                    </a:p>
                  </a:txBody>
                  <a:tcPr marT="45715" marB="45715" anchor="ctr"/>
                </a:tc>
                <a:tc>
                  <a:txBody>
                    <a:bodyPr/>
                    <a:lstStyle/>
                    <a:p>
                      <a:pPr>
                        <a:lnSpc>
                          <a:spcPct val="90000"/>
                        </a:lnSpc>
                      </a:pPr>
                      <a:r>
                        <a:rPr lang="en-US" sz="1400" b="1" dirty="0" smtClean="0">
                          <a:solidFill>
                            <a:schemeClr val="tx1"/>
                          </a:solidFill>
                          <a:latin typeface="Helvetica" panose="020B0604020202020204" pitchFamily="34" charset="0"/>
                          <a:cs typeface="Helvetica" panose="020B0604020202020204" pitchFamily="34" charset="0"/>
                        </a:rPr>
                        <a:t>3600</a:t>
                      </a:r>
                      <a:r>
                        <a:rPr lang="en-US" sz="1400" b="0" baseline="0" dirty="0" smtClean="0">
                          <a:solidFill>
                            <a:schemeClr val="tx1"/>
                          </a:solidFill>
                          <a:latin typeface="Helvetica"/>
                          <a:cs typeface="Helvetica"/>
                        </a:rPr>
                        <a:t> mm (Transv) x </a:t>
                      </a:r>
                      <a:r>
                        <a:rPr lang="en-US" sz="1400" b="1" baseline="0" dirty="0" smtClean="0">
                          <a:solidFill>
                            <a:schemeClr val="tx1"/>
                          </a:solidFill>
                          <a:latin typeface="Helvetica" panose="020B0604020202020204" pitchFamily="34" charset="0"/>
                          <a:cs typeface="Helvetica" panose="020B0604020202020204" pitchFamily="34" charset="0"/>
                        </a:rPr>
                        <a:t>19900</a:t>
                      </a:r>
                      <a:r>
                        <a:rPr lang="en-US" sz="1400" b="0" baseline="0" dirty="0" smtClean="0">
                          <a:solidFill>
                            <a:schemeClr val="tx1"/>
                          </a:solidFill>
                          <a:latin typeface="Helvetica"/>
                          <a:cs typeface="Helvetica"/>
                        </a:rPr>
                        <a:t> mm (Para) x </a:t>
                      </a:r>
                      <a:r>
                        <a:rPr lang="en-US" sz="1400" b="1" dirty="0" smtClean="0">
                          <a:solidFill>
                            <a:schemeClr val="tx1"/>
                          </a:solidFill>
                          <a:latin typeface="Helvetica" panose="020B0604020202020204" pitchFamily="34" charset="0"/>
                          <a:cs typeface="Helvetica" panose="020B0604020202020204" pitchFamily="34" charset="0"/>
                        </a:rPr>
                        <a:t>3900</a:t>
                      </a:r>
                      <a:r>
                        <a:rPr lang="en-US" sz="1400" b="0" baseline="0" dirty="0" smtClean="0">
                          <a:solidFill>
                            <a:schemeClr val="tx1"/>
                          </a:solidFill>
                          <a:latin typeface="Helvetica"/>
                          <a:cs typeface="Helvetica"/>
                        </a:rPr>
                        <a:t> mm (H)</a:t>
                      </a:r>
                    </a:p>
                    <a:p>
                      <a:pPr marL="0" marR="0" indent="0" algn="l" defTabSz="457200" rtl="0" eaLnBrk="1" fontAlgn="auto" latinLnBrk="0" hangingPunct="1">
                        <a:lnSpc>
                          <a:spcPct val="90000"/>
                        </a:lnSpc>
                        <a:spcBef>
                          <a:spcPts val="0"/>
                        </a:spcBef>
                        <a:spcAft>
                          <a:spcPts val="0"/>
                        </a:spcAft>
                        <a:buClrTx/>
                        <a:buSzTx/>
                        <a:buFontTx/>
                        <a:buNone/>
                        <a:tabLst/>
                        <a:defRPr/>
                      </a:pPr>
                      <a:r>
                        <a:rPr lang="en-US" sz="1400" b="0" dirty="0" smtClean="0">
                          <a:solidFill>
                            <a:schemeClr val="tx1"/>
                          </a:solidFill>
                          <a:latin typeface="Helvetica"/>
                          <a:cs typeface="Helvetica"/>
                        </a:rPr>
                        <a:t>(-0 mm +10mm for all dimensions)</a:t>
                      </a:r>
                    </a:p>
                  </a:txBody>
                  <a:tcPr marT="45715" marB="45715" anchor="ctr"/>
                </a:tc>
              </a:tr>
              <a:tr h="304767">
                <a:tc>
                  <a:txBody>
                    <a:bodyPr/>
                    <a:lstStyle/>
                    <a:p>
                      <a:pPr>
                        <a:lnSpc>
                          <a:spcPct val="100000"/>
                        </a:lnSpc>
                      </a:pPr>
                      <a:r>
                        <a:rPr lang="en-US" sz="1400" b="0" dirty="0" smtClean="0">
                          <a:solidFill>
                            <a:schemeClr val="tx1"/>
                          </a:solidFill>
                          <a:latin typeface="Helvetica" panose="020B0604020202020204" pitchFamily="34" charset="0"/>
                          <a:cs typeface="Helvetica" panose="020B0604020202020204" pitchFamily="34" charset="0"/>
                        </a:rPr>
                        <a:t>Cool-down rate</a:t>
                      </a:r>
                      <a:endParaRPr lang="en-US" sz="1400" b="0" dirty="0">
                        <a:solidFill>
                          <a:schemeClr val="tx1"/>
                        </a:solidFill>
                        <a:latin typeface="Helvetica" panose="020B0604020202020204" pitchFamily="34" charset="0"/>
                        <a:cs typeface="Helvetica" panose="020B0604020202020204" pitchFamily="34" charset="0"/>
                      </a:endParaRPr>
                    </a:p>
                  </a:txBody>
                  <a:tcPr marT="45715" marB="45715" anchor="ctr"/>
                </a:tc>
                <a:tc>
                  <a:txBody>
                    <a:bodyPr/>
                    <a:lstStyle/>
                    <a:p>
                      <a:pPr>
                        <a:lnSpc>
                          <a:spcPct val="100000"/>
                        </a:lnSpc>
                      </a:pPr>
                      <a:r>
                        <a:rPr lang="en-US" sz="1400" b="0" dirty="0" smtClean="0">
                          <a:solidFill>
                            <a:schemeClr val="tx1"/>
                          </a:solidFill>
                          <a:latin typeface="Helvetica" panose="020B0604020202020204" pitchFamily="34" charset="0"/>
                          <a:cs typeface="Helvetica" panose="020B0604020202020204" pitchFamily="34" charset="0"/>
                        </a:rPr>
                        <a:t>≈ 2 K/</a:t>
                      </a:r>
                      <a:r>
                        <a:rPr lang="en-US" sz="1400" b="0" dirty="0" err="1" smtClean="0">
                          <a:solidFill>
                            <a:schemeClr val="tx1"/>
                          </a:solidFill>
                          <a:latin typeface="Helvetica" panose="020B0604020202020204" pitchFamily="34" charset="0"/>
                          <a:cs typeface="Helvetica" panose="020B0604020202020204" pitchFamily="34" charset="0"/>
                        </a:rPr>
                        <a:t>hr</a:t>
                      </a:r>
                      <a:r>
                        <a:rPr lang="en-US" sz="1400" b="0" dirty="0" smtClean="0">
                          <a:solidFill>
                            <a:schemeClr val="tx1"/>
                          </a:solidFill>
                          <a:latin typeface="Helvetica" panose="020B0604020202020204" pitchFamily="34" charset="0"/>
                          <a:cs typeface="Helvetica" panose="020B0604020202020204" pitchFamily="34" charset="0"/>
                        </a:rPr>
                        <a:t> (5 days to cool to </a:t>
                      </a:r>
                      <a:r>
                        <a:rPr lang="en-US" sz="1400" b="0" dirty="0" err="1" smtClean="0">
                          <a:solidFill>
                            <a:schemeClr val="tx1"/>
                          </a:solidFill>
                          <a:latin typeface="Helvetica" panose="020B0604020202020204" pitchFamily="34" charset="0"/>
                          <a:cs typeface="Helvetica" panose="020B0604020202020204" pitchFamily="34" charset="0"/>
                        </a:rPr>
                        <a:t>LAr</a:t>
                      </a:r>
                      <a:r>
                        <a:rPr lang="en-US" sz="1400" b="0" dirty="0" smtClean="0">
                          <a:solidFill>
                            <a:schemeClr val="tx1"/>
                          </a:solidFill>
                          <a:latin typeface="Helvetica" panose="020B0604020202020204" pitchFamily="34" charset="0"/>
                          <a:cs typeface="Helvetica" panose="020B0604020202020204" pitchFamily="34" charset="0"/>
                        </a:rPr>
                        <a:t> temperature)</a:t>
                      </a:r>
                      <a:endParaRPr lang="en-US" sz="1400" b="0" dirty="0">
                        <a:solidFill>
                          <a:schemeClr val="tx1"/>
                        </a:solidFill>
                        <a:latin typeface="Helvetica" panose="020B0604020202020204" pitchFamily="34" charset="0"/>
                        <a:cs typeface="Helvetica" panose="020B0604020202020204" pitchFamily="34" charset="0"/>
                      </a:endParaRPr>
                    </a:p>
                  </a:txBody>
                  <a:tcPr marT="45715" marB="45715" anchor="ctr"/>
                </a:tc>
              </a:tr>
              <a:tr h="518103">
                <a:tc>
                  <a:txBody>
                    <a:bodyPr/>
                    <a:lstStyle/>
                    <a:p>
                      <a:pPr>
                        <a:lnSpc>
                          <a:spcPct val="100000"/>
                        </a:lnSpc>
                      </a:pPr>
                      <a:r>
                        <a:rPr lang="en-US" sz="1400" b="0" dirty="0" smtClean="0">
                          <a:solidFill>
                            <a:schemeClr val="tx1"/>
                          </a:solidFill>
                          <a:latin typeface="Helvetica" panose="020B0604020202020204" pitchFamily="34" charset="0"/>
                          <a:cs typeface="Helvetica" panose="020B0604020202020204" pitchFamily="34" charset="0"/>
                        </a:rPr>
                        <a:t>TPCs</a:t>
                      </a:r>
                      <a:r>
                        <a:rPr lang="en-US" sz="1400" b="0" baseline="0" dirty="0" smtClean="0">
                          <a:solidFill>
                            <a:schemeClr val="tx1"/>
                          </a:solidFill>
                          <a:latin typeface="Helvetica" panose="020B0604020202020204" pitchFamily="34" charset="0"/>
                          <a:cs typeface="Helvetica" panose="020B0604020202020204" pitchFamily="34" charset="0"/>
                        </a:rPr>
                        <a:t> max gradients</a:t>
                      </a:r>
                      <a:endParaRPr lang="en-US" sz="1400" b="0" dirty="0">
                        <a:solidFill>
                          <a:schemeClr val="tx1"/>
                        </a:solidFill>
                        <a:latin typeface="Helvetica" panose="020B0604020202020204" pitchFamily="34" charset="0"/>
                        <a:cs typeface="Helvetica" panose="020B0604020202020204" pitchFamily="34" charset="0"/>
                      </a:endParaRPr>
                    </a:p>
                  </a:txBody>
                  <a:tcPr marT="45715" marB="4571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smtClean="0">
                          <a:solidFill>
                            <a:schemeClr val="tx1"/>
                          </a:solidFill>
                          <a:latin typeface="Helvetica" panose="020B0604020202020204" pitchFamily="34" charset="0"/>
                          <a:cs typeface="Helvetica" panose="020B0604020202020204" pitchFamily="34" charset="0"/>
                        </a:rPr>
                        <a:t>&lt; </a:t>
                      </a:r>
                      <a:r>
                        <a:rPr lang="en-US" sz="1400" b="1" dirty="0" smtClean="0">
                          <a:solidFill>
                            <a:schemeClr val="tx1"/>
                          </a:solidFill>
                          <a:latin typeface="Helvetica" panose="020B0604020202020204" pitchFamily="34" charset="0"/>
                          <a:cs typeface="Helvetica" panose="020B0604020202020204" pitchFamily="34" charset="0"/>
                        </a:rPr>
                        <a:t>70</a:t>
                      </a:r>
                      <a:r>
                        <a:rPr lang="en-US" sz="1400" b="0" baseline="0" dirty="0" smtClean="0">
                          <a:solidFill>
                            <a:schemeClr val="tx1"/>
                          </a:solidFill>
                          <a:latin typeface="Helvetica" panose="020B0604020202020204" pitchFamily="34" charset="0"/>
                          <a:cs typeface="Helvetica" panose="020B0604020202020204" pitchFamily="34" charset="0"/>
                        </a:rPr>
                        <a:t> K</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smtClean="0">
                          <a:solidFill>
                            <a:schemeClr val="tx1"/>
                          </a:solidFill>
                          <a:latin typeface="Helvetica" panose="020B0604020202020204" pitchFamily="34" charset="0"/>
                          <a:cs typeface="Helvetica" panose="020B0604020202020204" pitchFamily="34" charset="0"/>
                        </a:rPr>
                        <a:t>&lt; </a:t>
                      </a:r>
                      <a:r>
                        <a:rPr lang="en-US" sz="1400" b="1" dirty="0" smtClean="0">
                          <a:solidFill>
                            <a:schemeClr val="tx1"/>
                          </a:solidFill>
                          <a:latin typeface="Helvetica" panose="020B0604020202020204" pitchFamily="34" charset="0"/>
                          <a:cs typeface="Helvetica" panose="020B0604020202020204" pitchFamily="34" charset="0"/>
                        </a:rPr>
                        <a:t>50</a:t>
                      </a:r>
                      <a:r>
                        <a:rPr lang="en-US" sz="1400" b="0" baseline="0" dirty="0" smtClean="0">
                          <a:solidFill>
                            <a:schemeClr val="tx1"/>
                          </a:solidFill>
                          <a:latin typeface="Helvetica" panose="020B0604020202020204" pitchFamily="34" charset="0"/>
                          <a:cs typeface="Helvetica" panose="020B0604020202020204" pitchFamily="34" charset="0"/>
                        </a:rPr>
                        <a:t> K (vertically)</a:t>
                      </a:r>
                    </a:p>
                  </a:txBody>
                  <a:tcPr marT="45715" marB="45715" anchor="ctr"/>
                </a:tc>
              </a:tr>
              <a:tr h="283433">
                <a:tc>
                  <a:txBody>
                    <a:bodyPr/>
                    <a:lstStyle/>
                    <a:p>
                      <a:pPr algn="l">
                        <a:lnSpc>
                          <a:spcPct val="90000"/>
                        </a:lnSpc>
                      </a:pPr>
                      <a:r>
                        <a:rPr lang="en-US" sz="1400" dirty="0" smtClean="0">
                          <a:latin typeface="Helvetica"/>
                          <a:cs typeface="Helvetica"/>
                        </a:rPr>
                        <a:t>LAr recirculation rate</a:t>
                      </a:r>
                      <a:endParaRPr lang="en-US" sz="1400" dirty="0">
                        <a:latin typeface="Helvetica"/>
                        <a:cs typeface="Helvetica"/>
                      </a:endParaRPr>
                    </a:p>
                  </a:txBody>
                  <a:tcPr marT="45715" marB="45715" anchor="ct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sz="1400" b="0" dirty="0" smtClean="0">
                          <a:latin typeface="Helvetica"/>
                          <a:cs typeface="Helvetica"/>
                        </a:rPr>
                        <a:t>≈2 m</a:t>
                      </a:r>
                      <a:r>
                        <a:rPr lang="en-US" sz="1400" b="0" baseline="30000" dirty="0" smtClean="0">
                          <a:latin typeface="Helvetica"/>
                          <a:cs typeface="Helvetica"/>
                        </a:rPr>
                        <a:t>3</a:t>
                      </a:r>
                      <a:r>
                        <a:rPr lang="en-US" sz="1400" b="0" dirty="0" smtClean="0">
                          <a:latin typeface="Helvetica"/>
                          <a:cs typeface="Helvetica"/>
                        </a:rPr>
                        <a:t>/</a:t>
                      </a:r>
                      <a:r>
                        <a:rPr lang="en-US" sz="1400" b="0" baseline="0" dirty="0" err="1" smtClean="0">
                          <a:latin typeface="Helvetica"/>
                          <a:cs typeface="Helvetica"/>
                        </a:rPr>
                        <a:t>hr</a:t>
                      </a:r>
                      <a:r>
                        <a:rPr lang="en-US" sz="1400" b="0" baseline="0" dirty="0" smtClean="0">
                          <a:latin typeface="Helvetica"/>
                          <a:cs typeface="Helvetica"/>
                        </a:rPr>
                        <a:t>/T300 module (one volume / week)</a:t>
                      </a:r>
                      <a:endParaRPr lang="en-US" sz="1400" dirty="0">
                        <a:latin typeface="Helvetica"/>
                        <a:cs typeface="Helvetica"/>
                      </a:endParaRPr>
                    </a:p>
                  </a:txBody>
                  <a:tcPr marT="45715" marB="45715" anchor="ctr"/>
                </a:tc>
              </a:tr>
              <a:tr h="304767">
                <a:tc>
                  <a:txBody>
                    <a:bodyPr/>
                    <a:lstStyle/>
                    <a:p>
                      <a:pPr>
                        <a:lnSpc>
                          <a:spcPct val="100000"/>
                        </a:lnSpc>
                      </a:pPr>
                      <a:r>
                        <a:rPr lang="en-US" sz="1400" b="0" dirty="0" smtClean="0">
                          <a:solidFill>
                            <a:schemeClr val="tx1"/>
                          </a:solidFill>
                          <a:latin typeface="Helvetica" panose="020B0604020202020204" pitchFamily="34" charset="0"/>
                          <a:cs typeface="Helvetica" panose="020B0604020202020204" pitchFamily="34" charset="0"/>
                        </a:rPr>
                        <a:t>Purification Technique</a:t>
                      </a:r>
                      <a:endParaRPr lang="en-US" sz="1400" b="0" dirty="0">
                        <a:solidFill>
                          <a:schemeClr val="tx1"/>
                        </a:solidFill>
                        <a:latin typeface="Helvetica" panose="020B0604020202020204" pitchFamily="34" charset="0"/>
                        <a:cs typeface="Helvetica" panose="020B0604020202020204" pitchFamily="34" charset="0"/>
                      </a:endParaRPr>
                    </a:p>
                  </a:txBody>
                  <a:tcPr marT="45715" marB="45715" anchor="ctr"/>
                </a:tc>
                <a:tc>
                  <a:txBody>
                    <a:bodyPr/>
                    <a:lstStyle/>
                    <a:p>
                      <a:pPr>
                        <a:lnSpc>
                          <a:spcPct val="100000"/>
                        </a:lnSpc>
                      </a:pPr>
                      <a:r>
                        <a:rPr lang="en-US" sz="1400" b="0" dirty="0" smtClean="0">
                          <a:solidFill>
                            <a:schemeClr val="tx1"/>
                          </a:solidFill>
                          <a:latin typeface="Helvetica" panose="020B0604020202020204" pitchFamily="34" charset="0"/>
                          <a:cs typeface="Helvetica" panose="020B0604020202020204" pitchFamily="34" charset="0"/>
                        </a:rPr>
                        <a:t>Pump down to vacuum and fill with purified </a:t>
                      </a:r>
                      <a:r>
                        <a:rPr lang="en-US" sz="1400" b="0" dirty="0" err="1" smtClean="0">
                          <a:solidFill>
                            <a:schemeClr val="tx1"/>
                          </a:solidFill>
                          <a:latin typeface="Helvetica" panose="020B0604020202020204" pitchFamily="34" charset="0"/>
                          <a:cs typeface="Helvetica" panose="020B0604020202020204" pitchFamily="34" charset="0"/>
                        </a:rPr>
                        <a:t>LAr</a:t>
                      </a:r>
                      <a:endParaRPr lang="en-US" sz="1400" b="0" dirty="0">
                        <a:solidFill>
                          <a:schemeClr val="tx1"/>
                        </a:solidFill>
                        <a:latin typeface="Helvetica" panose="020B0604020202020204" pitchFamily="34" charset="0"/>
                        <a:cs typeface="Helvetica" panose="020B0604020202020204" pitchFamily="34" charset="0"/>
                      </a:endParaRPr>
                    </a:p>
                  </a:txBody>
                  <a:tcPr marT="45715" marB="45715" anchor="ctr"/>
                </a:tc>
              </a:tr>
              <a:tr h="304767">
                <a:tc>
                  <a:txBody>
                    <a:bodyPr/>
                    <a:lstStyle/>
                    <a:p>
                      <a:pPr>
                        <a:lnSpc>
                          <a:spcPct val="100000"/>
                        </a:lnSpc>
                      </a:pPr>
                      <a:r>
                        <a:rPr lang="en-US" sz="1400" b="0" dirty="0" smtClean="0">
                          <a:solidFill>
                            <a:schemeClr val="tx1"/>
                          </a:solidFill>
                          <a:latin typeface="Helvetica" panose="020B0604020202020204" pitchFamily="34" charset="0"/>
                          <a:cs typeface="Helvetica" panose="020B0604020202020204" pitchFamily="34" charset="0"/>
                        </a:rPr>
                        <a:t>LAr flow speeds (convection)</a:t>
                      </a:r>
                      <a:endParaRPr lang="en-US" sz="1400" b="0" dirty="0">
                        <a:solidFill>
                          <a:schemeClr val="tx1"/>
                        </a:solidFill>
                        <a:latin typeface="Helvetica" panose="020B0604020202020204" pitchFamily="34" charset="0"/>
                        <a:cs typeface="Helvetica" panose="020B0604020202020204" pitchFamily="34" charset="0"/>
                      </a:endParaRPr>
                    </a:p>
                  </a:txBody>
                  <a:tcPr marT="45715" marB="4571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smtClean="0">
                          <a:solidFill>
                            <a:schemeClr val="tx1"/>
                          </a:solidFill>
                          <a:latin typeface="Helvetica" panose="020B0604020202020204" pitchFamily="34" charset="0"/>
                          <a:cs typeface="Helvetica" panose="020B0604020202020204" pitchFamily="34" charset="0"/>
                        </a:rPr>
                        <a:t>&lt; 20 cm / sec </a:t>
                      </a:r>
                    </a:p>
                  </a:txBody>
                  <a:tcPr marT="45715" marB="45715" anchor="ctr"/>
                </a:tc>
              </a:tr>
              <a:tr h="283433">
                <a:tc>
                  <a:txBody>
                    <a:bodyPr/>
                    <a:lstStyle/>
                    <a:p>
                      <a:pPr>
                        <a:lnSpc>
                          <a:spcPct val="90000"/>
                        </a:lnSpc>
                      </a:pPr>
                      <a:r>
                        <a:rPr lang="en-US" sz="1400" b="0" dirty="0" smtClean="0">
                          <a:solidFill>
                            <a:schemeClr val="tx1"/>
                          </a:solidFill>
                          <a:latin typeface="Helvetica"/>
                          <a:cs typeface="Helvetica"/>
                        </a:rPr>
                        <a:t>Minimum depth of liquid argon</a:t>
                      </a:r>
                      <a:endParaRPr lang="en-US" sz="1400" b="0" dirty="0">
                        <a:solidFill>
                          <a:schemeClr val="tx1"/>
                        </a:solidFill>
                        <a:latin typeface="Helvetica"/>
                        <a:cs typeface="Helvetica"/>
                      </a:endParaRPr>
                    </a:p>
                  </a:txBody>
                  <a:tcPr marT="45715" marB="45715" anchor="ctr"/>
                </a:tc>
                <a:tc>
                  <a: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en-US" sz="1400" b="1" dirty="0" smtClean="0">
                          <a:solidFill>
                            <a:schemeClr val="tx1"/>
                          </a:solidFill>
                          <a:latin typeface="Helvetica" panose="020B0604020202020204" pitchFamily="34" charset="0"/>
                          <a:cs typeface="Helvetica" panose="020B0604020202020204" pitchFamily="34" charset="0"/>
                        </a:rPr>
                        <a:t>3783 </a:t>
                      </a:r>
                      <a:r>
                        <a:rPr lang="en-US" sz="1400" b="0" dirty="0" smtClean="0">
                          <a:solidFill>
                            <a:schemeClr val="tx1"/>
                          </a:solidFill>
                          <a:latin typeface="Helvetica"/>
                          <a:cs typeface="Helvetica"/>
                        </a:rPr>
                        <a:t>mm (From the floor)</a:t>
                      </a:r>
                    </a:p>
                  </a:txBody>
                  <a:tcPr marT="45715" marB="45715" anchor="ctr"/>
                </a:tc>
              </a:tr>
              <a:tr h="518103">
                <a:tc>
                  <a:txBody>
                    <a:bodyPr/>
                    <a:lstStyle/>
                    <a:p>
                      <a:pPr>
                        <a:lnSpc>
                          <a:spcPct val="90000"/>
                        </a:lnSpc>
                      </a:pPr>
                      <a:r>
                        <a:rPr lang="en-US" sz="1400" dirty="0" smtClean="0">
                          <a:solidFill>
                            <a:schemeClr val="tx1"/>
                          </a:solidFill>
                          <a:latin typeface="Helvetica"/>
                          <a:cs typeface="Helvetica"/>
                        </a:rPr>
                        <a:t>Maximum static heat leak</a:t>
                      </a:r>
                      <a:endParaRPr lang="en-US" sz="1400" dirty="0">
                        <a:solidFill>
                          <a:schemeClr val="tx1"/>
                        </a:solidFill>
                        <a:latin typeface="Helvetica"/>
                        <a:cs typeface="Helvetica"/>
                      </a:endParaRPr>
                    </a:p>
                  </a:txBody>
                  <a:tcPr marT="45715" marB="45715"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Helvetica" panose="020B0604020202020204" pitchFamily="34" charset="0"/>
                          <a:cs typeface="Helvetica" panose="020B0604020202020204" pitchFamily="34" charset="0"/>
                        </a:rPr>
                        <a:t>&lt;10</a:t>
                      </a:r>
                      <a:r>
                        <a:rPr lang="en-US" sz="1400" b="0" dirty="0" smtClean="0">
                          <a:solidFill>
                            <a:schemeClr val="tx1"/>
                          </a:solidFill>
                          <a:latin typeface="Helvetica"/>
                          <a:cs typeface="Helvetica"/>
                        </a:rPr>
                        <a:t> W/m</a:t>
                      </a:r>
                      <a:r>
                        <a:rPr lang="en-US" sz="1400" b="0" baseline="30000" dirty="0" smtClean="0">
                          <a:solidFill>
                            <a:schemeClr val="tx1"/>
                          </a:solidFill>
                          <a:latin typeface="Helvetica"/>
                          <a:cs typeface="Helvetica"/>
                        </a:rPr>
                        <a:t>2</a:t>
                      </a:r>
                      <a:r>
                        <a:rPr lang="en-US" sz="1400" b="0" baseline="0" dirty="0" smtClean="0">
                          <a:solidFill>
                            <a:schemeClr val="tx1"/>
                          </a:solidFill>
                          <a:latin typeface="Helvetica"/>
                          <a:cs typeface="Helvetica"/>
                        </a:rPr>
                        <a:t> (Sides/Floor)</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Helvetica" panose="020B0604020202020204" pitchFamily="34" charset="0"/>
                          <a:cs typeface="Helvetica" panose="020B0604020202020204" pitchFamily="34" charset="0"/>
                        </a:rPr>
                        <a:t>10</a:t>
                      </a:r>
                      <a:r>
                        <a:rPr lang="en-US" sz="1400" b="0" baseline="0" dirty="0" smtClean="0">
                          <a:solidFill>
                            <a:schemeClr val="tx1"/>
                          </a:solidFill>
                          <a:latin typeface="Helvetica"/>
                          <a:cs typeface="Helvetica"/>
                        </a:rPr>
                        <a:t> W/m</a:t>
                      </a:r>
                      <a:r>
                        <a:rPr lang="en-US" sz="1400" b="0" baseline="30000" dirty="0" smtClean="0">
                          <a:solidFill>
                            <a:schemeClr val="tx1"/>
                          </a:solidFill>
                          <a:latin typeface="Helvetica"/>
                          <a:cs typeface="Helvetica"/>
                        </a:rPr>
                        <a:t>2</a:t>
                      </a:r>
                      <a:r>
                        <a:rPr lang="en-US" sz="1400" b="0" baseline="0" dirty="0" smtClean="0">
                          <a:solidFill>
                            <a:schemeClr val="tx1"/>
                          </a:solidFill>
                          <a:latin typeface="Helvetica"/>
                          <a:cs typeface="Helvetica"/>
                        </a:rPr>
                        <a:t> (Roof)</a:t>
                      </a:r>
                    </a:p>
                  </a:txBody>
                  <a:tcPr marT="45715" marB="45715" anchor="ct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5"/>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Workshop on Cryogenic Operations - FNAL - October 26, 2016</a:t>
            </a:r>
          </a:p>
        </p:txBody>
      </p:sp>
      <p:sp>
        <p:nvSpPr>
          <p:cNvPr id="1945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269D74F4-AA7E-B64A-B068-8913C6AE1B44}" type="slidenum">
              <a:rPr lang="en-GB" sz="1200" b="0" baseline="0">
                <a:solidFill>
                  <a:schemeClr val="accent1"/>
                </a:solidFill>
              </a:rPr>
              <a:pPr/>
              <a:t>5</a:t>
            </a:fld>
            <a:endParaRPr lang="en-GB" sz="1200" b="0" baseline="0">
              <a:solidFill>
                <a:schemeClr val="accent1"/>
              </a:solidFill>
            </a:endParaRPr>
          </a:p>
        </p:txBody>
      </p:sp>
      <p:sp>
        <p:nvSpPr>
          <p:cNvPr id="19459" name="AutoShape 2"/>
          <p:cNvSpPr>
            <a:spLocks noGrp="1" noChangeArrowheads="1"/>
          </p:cNvSpPr>
          <p:nvPr>
            <p:ph type="title" idx="4294967295"/>
          </p:nvPr>
        </p:nvSpPr>
        <p:spPr/>
        <p:txBody>
          <a:bodyPr/>
          <a:lstStyle/>
          <a:p>
            <a:r>
              <a:rPr lang="en-US" dirty="0" smtClean="0">
                <a:latin typeface="Helvetica" charset="0"/>
                <a:ea typeface="ＭＳ Ｐゴシック" charset="0"/>
              </a:rPr>
              <a:t>Cooling Plant</a:t>
            </a:r>
            <a:endParaRPr lang="en-GB" dirty="0">
              <a:latin typeface="Helvetica" charset="0"/>
              <a:ea typeface="ＭＳ Ｐゴシック" charset="0"/>
            </a:endParaRPr>
          </a:p>
        </p:txBody>
      </p:sp>
      <p:sp>
        <p:nvSpPr>
          <p:cNvPr id="19460" name="Rectangle 3"/>
          <p:cNvSpPr>
            <a:spLocks noGrp="1" noChangeArrowheads="1"/>
          </p:cNvSpPr>
          <p:nvPr>
            <p:ph type="body" idx="4294967295"/>
          </p:nvPr>
        </p:nvSpPr>
        <p:spPr>
          <a:xfrm>
            <a:off x="179388" y="620688"/>
            <a:ext cx="8785225" cy="5830887"/>
          </a:xfrm>
        </p:spPr>
        <p:txBody>
          <a:bodyPr/>
          <a:lstStyle/>
          <a:p>
            <a:pPr>
              <a:lnSpc>
                <a:spcPct val="110000"/>
              </a:lnSpc>
            </a:pPr>
            <a:r>
              <a:rPr lang="en-US" dirty="0" smtClean="0">
                <a:latin typeface="Comic Sans MS" charset="0"/>
                <a:ea typeface="ＭＳ Ｐゴシック" charset="0"/>
              </a:rPr>
              <a:t>The cooling plant has to provide three main functions:</a:t>
            </a:r>
          </a:p>
          <a:p>
            <a:pPr lvl="1">
              <a:lnSpc>
                <a:spcPct val="110000"/>
              </a:lnSpc>
            </a:pPr>
            <a:r>
              <a:rPr lang="en-US" dirty="0" smtClean="0">
                <a:latin typeface="Comic Sans MS" charset="0"/>
                <a:ea typeface="ＭＳ Ｐゴシック" charset="0"/>
              </a:rPr>
              <a:t>Cool down the apparatus before the start of the filling (≈100 ton of St. Steel and Aluminum) in about five days while maintaining the prescribed maximum temperature gradients on wire chambers.</a:t>
            </a:r>
          </a:p>
          <a:p>
            <a:pPr lvl="1">
              <a:lnSpc>
                <a:spcPct val="110000"/>
              </a:lnSpc>
            </a:pPr>
            <a:r>
              <a:rPr lang="en-US" dirty="0" smtClean="0">
                <a:latin typeface="Comic Sans MS" charset="0"/>
                <a:ea typeface="ＭＳ Ｐゴシック" charset="0"/>
              </a:rPr>
              <a:t>Provide a continuous cooling of the main argon volume during operation ensuring temperature gradients in the </a:t>
            </a:r>
            <a:r>
              <a:rPr lang="en-US" dirty="0" err="1" smtClean="0">
                <a:latin typeface="Comic Sans MS" charset="0"/>
                <a:ea typeface="ＭＳ Ｐゴシック" charset="0"/>
              </a:rPr>
              <a:t>LAr</a:t>
            </a:r>
            <a:r>
              <a:rPr lang="en-US" dirty="0" smtClean="0">
                <a:latin typeface="Comic Sans MS" charset="0"/>
                <a:ea typeface="ＭＳ Ｐゴシック" charset="0"/>
              </a:rPr>
              <a:t> not exceeding 1 K.</a:t>
            </a:r>
          </a:p>
          <a:p>
            <a:pPr lvl="1">
              <a:lnSpc>
                <a:spcPct val="110000"/>
              </a:lnSpc>
            </a:pPr>
            <a:r>
              <a:rPr lang="en-US" dirty="0" smtClean="0">
                <a:latin typeface="Comic Sans MS" charset="0"/>
                <a:ea typeface="ＭＳ Ｐゴシック" charset="0"/>
              </a:rPr>
              <a:t>Provide cooling for operation of the </a:t>
            </a:r>
            <a:r>
              <a:rPr lang="en-US" dirty="0" err="1" smtClean="0">
                <a:latin typeface="Comic Sans MS" charset="0"/>
                <a:ea typeface="ＭＳ Ｐゴシック" charset="0"/>
              </a:rPr>
              <a:t>LAr</a:t>
            </a:r>
            <a:r>
              <a:rPr lang="en-US" dirty="0" smtClean="0">
                <a:latin typeface="Comic Sans MS" charset="0"/>
                <a:ea typeface="ＭＳ Ｐゴシック" charset="0"/>
              </a:rPr>
              <a:t> and </a:t>
            </a:r>
            <a:r>
              <a:rPr lang="en-US" dirty="0" err="1" smtClean="0">
                <a:latin typeface="Comic Sans MS" charset="0"/>
                <a:ea typeface="ＭＳ Ｐゴシック" charset="0"/>
              </a:rPr>
              <a:t>GAr</a:t>
            </a:r>
            <a:r>
              <a:rPr lang="en-US" dirty="0" smtClean="0">
                <a:latin typeface="Comic Sans MS" charset="0"/>
                <a:ea typeface="ＭＳ Ｐゴシック" charset="0"/>
              </a:rPr>
              <a:t> recirculation systems both during commissioning and operation.</a:t>
            </a:r>
          </a:p>
          <a:p>
            <a:pPr>
              <a:lnSpc>
                <a:spcPct val="110000"/>
              </a:lnSpc>
            </a:pPr>
            <a:r>
              <a:rPr lang="en-US" dirty="0" smtClean="0">
                <a:latin typeface="Comic Sans MS" charset="0"/>
                <a:ea typeface="ＭＳ Ｐゴシック" charset="0"/>
              </a:rPr>
              <a:t>To achieve the first two goals the cryostats are surrounded by a common cooling shield that almost completely intercepts the heat coming from the insulation. During operation, the shield is flown with saturated bi-phase Nitrogen at the chosen temperature. LN2 pressure is regulated.</a:t>
            </a:r>
          </a:p>
          <a:p>
            <a:pPr>
              <a:lnSpc>
                <a:spcPct val="110000"/>
              </a:lnSpc>
            </a:pPr>
            <a:r>
              <a:rPr lang="en-US" dirty="0" smtClean="0">
                <a:latin typeface="Comic Sans MS" charset="0"/>
                <a:ea typeface="ＭＳ Ｐゴシック" charset="0"/>
              </a:rPr>
              <a:t>The </a:t>
            </a:r>
            <a:r>
              <a:rPr lang="en-US" dirty="0" err="1" smtClean="0">
                <a:latin typeface="Comic Sans MS" charset="0"/>
                <a:ea typeface="ＭＳ Ｐゴシック" charset="0"/>
              </a:rPr>
              <a:t>LAr</a:t>
            </a:r>
            <a:r>
              <a:rPr lang="en-US" dirty="0" smtClean="0">
                <a:latin typeface="Comic Sans MS" charset="0"/>
                <a:ea typeface="ＭＳ Ｐゴシック" charset="0"/>
              </a:rPr>
              <a:t> and </a:t>
            </a:r>
            <a:r>
              <a:rPr lang="en-US" dirty="0" err="1" smtClean="0">
                <a:latin typeface="Comic Sans MS" charset="0"/>
                <a:ea typeface="ＭＳ Ｐゴシック" charset="0"/>
              </a:rPr>
              <a:t>GAr</a:t>
            </a:r>
            <a:r>
              <a:rPr lang="en-US" dirty="0" smtClean="0">
                <a:latin typeface="Comic Sans MS" charset="0"/>
                <a:ea typeface="ＭＳ Ｐゴシック" charset="0"/>
              </a:rPr>
              <a:t> recirculation systems are flown with LN2. The LN2 temperature is regulated again by pressure to set the </a:t>
            </a:r>
            <a:r>
              <a:rPr lang="en-US" dirty="0" err="1" smtClean="0">
                <a:latin typeface="Comic Sans MS" charset="0"/>
                <a:ea typeface="ＭＳ Ｐゴシック" charset="0"/>
              </a:rPr>
              <a:t>GAr</a:t>
            </a:r>
            <a:r>
              <a:rPr lang="en-US" dirty="0" smtClean="0">
                <a:latin typeface="Comic Sans MS" charset="0"/>
                <a:ea typeface="ＭＳ Ｐゴシック" charset="0"/>
              </a:rPr>
              <a:t> recirculation speed.</a:t>
            </a:r>
          </a:p>
          <a:p>
            <a:pPr>
              <a:lnSpc>
                <a:spcPct val="110000"/>
              </a:lnSpc>
            </a:pPr>
            <a:r>
              <a:rPr lang="en-US" dirty="0" smtClean="0">
                <a:latin typeface="Comic Sans MS" charset="0"/>
                <a:ea typeface="ＭＳ Ｐゴシック" charset="0"/>
              </a:rPr>
              <a:t>The shield circuit can run both on pumps (primary mode) and by gravity (secondary mode). The argon re-condensers of the </a:t>
            </a:r>
            <a:r>
              <a:rPr lang="en-US" dirty="0" err="1" smtClean="0">
                <a:latin typeface="Comic Sans MS" charset="0"/>
                <a:ea typeface="ＭＳ Ｐゴシック" charset="0"/>
              </a:rPr>
              <a:t>GAr</a:t>
            </a:r>
            <a:r>
              <a:rPr lang="en-US" dirty="0" smtClean="0">
                <a:latin typeface="Comic Sans MS" charset="0"/>
                <a:ea typeface="ＭＳ Ｐゴシック" charset="0"/>
              </a:rPr>
              <a:t> recirculation </a:t>
            </a:r>
            <a:r>
              <a:rPr lang="en-US" dirty="0" err="1" smtClean="0">
                <a:latin typeface="Comic Sans MS" charset="0"/>
                <a:ea typeface="ＭＳ Ｐゴシック" charset="0"/>
              </a:rPr>
              <a:t>systema</a:t>
            </a:r>
            <a:r>
              <a:rPr lang="en-US" dirty="0" smtClean="0">
                <a:latin typeface="Comic Sans MS" charset="0"/>
                <a:ea typeface="ＭＳ Ｐゴシック" charset="0"/>
              </a:rPr>
              <a:t> can also run both modes.</a:t>
            </a:r>
            <a:endParaRPr lang="en-US" dirty="0">
              <a:latin typeface="Comic Sans MS" charset="0"/>
              <a:ea typeface="ＭＳ Ｐゴシック" charset="0"/>
            </a:endParaRPr>
          </a:p>
        </p:txBody>
      </p:sp>
    </p:spTree>
    <p:extLst>
      <p:ext uri="{BB962C8B-B14F-4D97-AF65-F5344CB8AC3E}">
        <p14:creationId xmlns:p14="http://schemas.microsoft.com/office/powerpoint/2010/main" val="311745861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dirty="0">
                <a:latin typeface="Helvetica" charset="0"/>
                <a:ea typeface="ＭＳ Ｐゴシック" charset="0"/>
              </a:rPr>
              <a:t> T600 P&amp;I </a:t>
            </a:r>
            <a:r>
              <a:rPr lang="en-US" dirty="0" smtClean="0">
                <a:latin typeface="Helvetica" charset="0"/>
                <a:ea typeface="ＭＳ Ｐゴシック" charset="0"/>
              </a:rPr>
              <a:t>(Nitrogen Scheme)</a:t>
            </a:r>
            <a:endParaRPr lang="en-US" dirty="0">
              <a:latin typeface="Helvetica" charset="0"/>
              <a:ea typeface="ＭＳ Ｐゴシック" charset="0"/>
              <a:cs typeface="Helvetica" charset="0"/>
            </a:endParaRPr>
          </a:p>
        </p:txBody>
      </p:sp>
      <p:sp>
        <p:nvSpPr>
          <p:cNvPr id="5017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200" b="0" baseline="0">
                <a:solidFill>
                  <a:schemeClr val="accent1"/>
                </a:solidFill>
              </a:rPr>
              <a:t>Workshop on Cryogenic Operations - FNAL - October 26, 2016</a:t>
            </a:r>
            <a:endParaRPr lang="en-GB" sz="1200" b="0" baseline="0">
              <a:solidFill>
                <a:schemeClr val="accent1"/>
              </a:solidFill>
            </a:endParaRPr>
          </a:p>
        </p:txBody>
      </p:sp>
      <p:sp>
        <p:nvSpPr>
          <p:cNvPr id="50179"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92AD0FA3-F086-3740-B62D-C43E47908F90}" type="slidenum">
              <a:rPr lang="en-GB" sz="1200" b="0" baseline="0">
                <a:solidFill>
                  <a:schemeClr val="accent1"/>
                </a:solidFill>
              </a:rPr>
              <a:pPr/>
              <a:t>6</a:t>
            </a:fld>
            <a:endParaRPr lang="en-GB" sz="1200" b="0" baseline="0">
              <a:solidFill>
                <a:schemeClr val="accent1"/>
              </a:solidFill>
            </a:endParaRPr>
          </a:p>
        </p:txBody>
      </p:sp>
      <p:sp>
        <p:nvSpPr>
          <p:cNvPr id="50180" name="TextBox 30"/>
          <p:cNvSpPr txBox="1">
            <a:spLocks noChangeArrowheads="1"/>
          </p:cNvSpPr>
          <p:nvPr/>
        </p:nvSpPr>
        <p:spPr bwMode="auto">
          <a:xfrm>
            <a:off x="1979712" y="571500"/>
            <a:ext cx="1142124" cy="25648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dirty="0" smtClean="0">
                <a:solidFill>
                  <a:srgbClr val="FF0000"/>
                </a:solidFill>
              </a:rPr>
              <a:t>Cooling Shield</a:t>
            </a:r>
            <a:endParaRPr lang="en-US" dirty="0">
              <a:solidFill>
                <a:srgbClr val="FF0000"/>
              </a:solidFill>
            </a:endParaRPr>
          </a:p>
        </p:txBody>
      </p:sp>
      <p:sp>
        <p:nvSpPr>
          <p:cNvPr id="50181" name="TextBox 61"/>
          <p:cNvSpPr txBox="1">
            <a:spLocks noChangeArrowheads="1"/>
          </p:cNvSpPr>
          <p:nvPr/>
        </p:nvSpPr>
        <p:spPr bwMode="auto">
          <a:xfrm>
            <a:off x="3301727" y="571500"/>
            <a:ext cx="1393127" cy="25648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dirty="0" smtClean="0">
                <a:solidFill>
                  <a:srgbClr val="0000FF"/>
                </a:solidFill>
              </a:rPr>
              <a:t>Circulation Pumps</a:t>
            </a:r>
            <a:endParaRPr lang="en-US" dirty="0">
              <a:solidFill>
                <a:srgbClr val="0000FF"/>
              </a:solidFill>
            </a:endParaRPr>
          </a:p>
        </p:txBody>
      </p:sp>
      <p:pic>
        <p:nvPicPr>
          <p:cNvPr id="50182" name="Picture 7" descr="P&amp;ID foglio 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514476" y="-15875"/>
            <a:ext cx="5764212" cy="752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Box 33"/>
          <p:cNvSpPr txBox="1">
            <a:spLocks noChangeArrowheads="1"/>
          </p:cNvSpPr>
          <p:nvPr/>
        </p:nvSpPr>
        <p:spPr bwMode="auto">
          <a:xfrm>
            <a:off x="703263" y="571500"/>
            <a:ext cx="1218601" cy="25648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dirty="0" smtClean="0">
                <a:solidFill>
                  <a:srgbClr val="008000"/>
                </a:solidFill>
              </a:rPr>
              <a:t>Storage </a:t>
            </a:r>
            <a:r>
              <a:rPr lang="en-US" dirty="0" err="1" smtClean="0">
                <a:solidFill>
                  <a:srgbClr val="008000"/>
                </a:solidFill>
              </a:rPr>
              <a:t>Dewars</a:t>
            </a:r>
            <a:r>
              <a:rPr lang="en-US" dirty="0" smtClean="0">
                <a:solidFill>
                  <a:srgbClr val="008000"/>
                </a:solidFill>
              </a:rPr>
              <a:t> </a:t>
            </a:r>
            <a:endParaRPr lang="en-US" dirty="0">
              <a:solidFill>
                <a:srgbClr val="008000"/>
              </a:solidFill>
            </a:endParaRPr>
          </a:p>
        </p:txBody>
      </p:sp>
      <p:sp>
        <p:nvSpPr>
          <p:cNvPr id="50184" name="Rectangle 8"/>
          <p:cNvSpPr>
            <a:spLocks noChangeArrowheads="1"/>
          </p:cNvSpPr>
          <p:nvPr/>
        </p:nvSpPr>
        <p:spPr bwMode="auto">
          <a:xfrm>
            <a:off x="755576" y="2204864"/>
            <a:ext cx="1728192" cy="1728192"/>
          </a:xfrm>
          <a:prstGeom prst="rect">
            <a:avLst/>
          </a:pr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0" baseline="0">
              <a:latin typeface="Comic Sans MS" charset="0"/>
            </a:endParaRPr>
          </a:p>
        </p:txBody>
      </p:sp>
      <p:sp>
        <p:nvSpPr>
          <p:cNvPr id="50186" name="Rectangle 11"/>
          <p:cNvSpPr>
            <a:spLocks noChangeArrowheads="1"/>
          </p:cNvSpPr>
          <p:nvPr/>
        </p:nvSpPr>
        <p:spPr bwMode="auto">
          <a:xfrm>
            <a:off x="1259632" y="3933056"/>
            <a:ext cx="504056" cy="1152128"/>
          </a:xfrm>
          <a:prstGeom prst="rect">
            <a:avLst/>
          </a:prstGeom>
          <a:noFill/>
          <a:ln w="9525">
            <a:solidFill>
              <a:srgbClr val="B029CB"/>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0" baseline="0">
              <a:latin typeface="Comic Sans MS" charset="0"/>
            </a:endParaRPr>
          </a:p>
        </p:txBody>
      </p:sp>
      <p:sp>
        <p:nvSpPr>
          <p:cNvPr id="50188" name="Rectangle 14"/>
          <p:cNvSpPr>
            <a:spLocks noChangeArrowheads="1"/>
          </p:cNvSpPr>
          <p:nvPr/>
        </p:nvSpPr>
        <p:spPr bwMode="auto">
          <a:xfrm>
            <a:off x="2843808" y="4619624"/>
            <a:ext cx="1872208" cy="969615"/>
          </a:xfrm>
          <a:prstGeom prst="rect">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0" baseline="0">
              <a:latin typeface="Comic Sans MS" charset="0"/>
            </a:endParaRPr>
          </a:p>
        </p:txBody>
      </p:sp>
      <p:sp>
        <p:nvSpPr>
          <p:cNvPr id="50197" name="Rectangle 48"/>
          <p:cNvSpPr>
            <a:spLocks noChangeArrowheads="1"/>
          </p:cNvSpPr>
          <p:nvPr/>
        </p:nvSpPr>
        <p:spPr bwMode="auto">
          <a:xfrm>
            <a:off x="1835696" y="4221088"/>
            <a:ext cx="504056" cy="1296144"/>
          </a:xfrm>
          <a:prstGeom prst="rect">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0" baseline="0">
              <a:latin typeface="Comic Sans MS" charset="0"/>
            </a:endParaRPr>
          </a:p>
        </p:txBody>
      </p:sp>
      <p:sp>
        <p:nvSpPr>
          <p:cNvPr id="23" name="TextBox 61"/>
          <p:cNvSpPr txBox="1">
            <a:spLocks noChangeArrowheads="1"/>
          </p:cNvSpPr>
          <p:nvPr/>
        </p:nvSpPr>
        <p:spPr bwMode="auto">
          <a:xfrm>
            <a:off x="4860032" y="571500"/>
            <a:ext cx="1264286" cy="256480"/>
          </a:xfrm>
          <a:prstGeom prst="rect">
            <a:avLst/>
          </a:prstGeom>
          <a:noFill/>
          <a:ln w="9525">
            <a:solidFill>
              <a:srgbClr val="B029C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dirty="0" smtClean="0">
                <a:solidFill>
                  <a:srgbClr val="B029CB"/>
                </a:solidFill>
              </a:rPr>
              <a:t>Phase Separator</a:t>
            </a:r>
            <a:endParaRPr lang="en-US" dirty="0">
              <a:solidFill>
                <a:srgbClr val="B029CB"/>
              </a:solidFill>
            </a:endParaRPr>
          </a:p>
        </p:txBody>
      </p:sp>
      <p:cxnSp>
        <p:nvCxnSpPr>
          <p:cNvPr id="68" name="Straight Connector 67"/>
          <p:cNvCxnSpPr/>
          <p:nvPr/>
        </p:nvCxnSpPr>
        <p:spPr bwMode="auto">
          <a:xfrm>
            <a:off x="2230015" y="4580963"/>
            <a:ext cx="4146443"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grpSp>
        <p:nvGrpSpPr>
          <p:cNvPr id="50206" name="Group 50205"/>
          <p:cNvGrpSpPr/>
          <p:nvPr/>
        </p:nvGrpSpPr>
        <p:grpSpPr>
          <a:xfrm>
            <a:off x="2915816" y="2830918"/>
            <a:ext cx="2397017" cy="1750210"/>
            <a:chOff x="2915816" y="2830918"/>
            <a:chExt cx="2397017" cy="1750210"/>
          </a:xfrm>
        </p:grpSpPr>
        <p:cxnSp>
          <p:nvCxnSpPr>
            <p:cNvPr id="3" name="Straight Connector 2"/>
            <p:cNvCxnSpPr/>
            <p:nvPr/>
          </p:nvCxnSpPr>
          <p:spPr bwMode="auto">
            <a:xfrm flipV="1">
              <a:off x="2915816" y="4293096"/>
              <a:ext cx="0" cy="288032"/>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26" name="Straight Connector 25"/>
            <p:cNvCxnSpPr/>
            <p:nvPr/>
          </p:nvCxnSpPr>
          <p:spPr bwMode="auto">
            <a:xfrm flipV="1">
              <a:off x="3131840" y="3861048"/>
              <a:ext cx="0" cy="432048"/>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28" name="Straight Connector 27"/>
            <p:cNvCxnSpPr/>
            <p:nvPr/>
          </p:nvCxnSpPr>
          <p:spPr bwMode="auto">
            <a:xfrm>
              <a:off x="2915816" y="4293096"/>
              <a:ext cx="216024"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30" name="Straight Connector 29"/>
            <p:cNvCxnSpPr/>
            <p:nvPr/>
          </p:nvCxnSpPr>
          <p:spPr bwMode="auto">
            <a:xfrm flipV="1">
              <a:off x="3347864" y="3212976"/>
              <a:ext cx="0" cy="1173816"/>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32" name="Straight Connector 31"/>
            <p:cNvCxnSpPr/>
            <p:nvPr/>
          </p:nvCxnSpPr>
          <p:spPr bwMode="auto">
            <a:xfrm flipV="1">
              <a:off x="3662354" y="3069167"/>
              <a:ext cx="0" cy="1445245"/>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35" name="Straight Connector 34"/>
            <p:cNvCxnSpPr/>
            <p:nvPr/>
          </p:nvCxnSpPr>
          <p:spPr bwMode="auto">
            <a:xfrm flipV="1">
              <a:off x="3309764" y="3127251"/>
              <a:ext cx="0" cy="132416"/>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38" name="Straight Connector 37"/>
            <p:cNvCxnSpPr/>
            <p:nvPr/>
          </p:nvCxnSpPr>
          <p:spPr bwMode="auto">
            <a:xfrm flipV="1">
              <a:off x="3347864" y="3212976"/>
              <a:ext cx="0" cy="1152128"/>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39" name="Straight Connector 38"/>
            <p:cNvCxnSpPr/>
            <p:nvPr/>
          </p:nvCxnSpPr>
          <p:spPr bwMode="auto">
            <a:xfrm flipV="1">
              <a:off x="5310014" y="2830918"/>
              <a:ext cx="0" cy="62454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41" name="Straight Connector 40"/>
            <p:cNvCxnSpPr/>
            <p:nvPr/>
          </p:nvCxnSpPr>
          <p:spPr bwMode="auto">
            <a:xfrm flipV="1">
              <a:off x="5017914" y="2831042"/>
              <a:ext cx="0" cy="665691"/>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43" name="Straight Connector 42"/>
            <p:cNvCxnSpPr/>
            <p:nvPr/>
          </p:nvCxnSpPr>
          <p:spPr bwMode="auto">
            <a:xfrm>
              <a:off x="2920049" y="4403163"/>
              <a:ext cx="440159"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45" name="Straight Connector 44"/>
            <p:cNvCxnSpPr/>
            <p:nvPr/>
          </p:nvCxnSpPr>
          <p:spPr bwMode="auto">
            <a:xfrm>
              <a:off x="2924282" y="4518521"/>
              <a:ext cx="748135"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47" name="Straight Connector 46"/>
            <p:cNvCxnSpPr/>
            <p:nvPr/>
          </p:nvCxnSpPr>
          <p:spPr bwMode="auto">
            <a:xfrm>
              <a:off x="3225907" y="3269688"/>
              <a:ext cx="86676"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49" name="Straight Connector 48"/>
            <p:cNvCxnSpPr/>
            <p:nvPr/>
          </p:nvCxnSpPr>
          <p:spPr bwMode="auto">
            <a:xfrm>
              <a:off x="5077990" y="3449605"/>
              <a:ext cx="234843"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51" name="Straight Connector 50"/>
            <p:cNvCxnSpPr/>
            <p:nvPr/>
          </p:nvCxnSpPr>
          <p:spPr bwMode="auto">
            <a:xfrm>
              <a:off x="4728741" y="3491938"/>
              <a:ext cx="287759"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53" name="Straight Connector 52"/>
            <p:cNvCxnSpPr/>
            <p:nvPr/>
          </p:nvCxnSpPr>
          <p:spPr bwMode="auto">
            <a:xfrm>
              <a:off x="3305282" y="3126813"/>
              <a:ext cx="2002260"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55" name="Straight Connector 54"/>
            <p:cNvCxnSpPr/>
            <p:nvPr/>
          </p:nvCxnSpPr>
          <p:spPr bwMode="auto">
            <a:xfrm>
              <a:off x="3591033" y="3174438"/>
              <a:ext cx="1711217"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57" name="Straight Connector 56"/>
            <p:cNvCxnSpPr/>
            <p:nvPr/>
          </p:nvCxnSpPr>
          <p:spPr bwMode="auto">
            <a:xfrm>
              <a:off x="3352907" y="3211479"/>
              <a:ext cx="49635"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59" name="Straight Connector 58"/>
            <p:cNvCxnSpPr/>
            <p:nvPr/>
          </p:nvCxnSpPr>
          <p:spPr bwMode="auto">
            <a:xfrm>
              <a:off x="3739199" y="3290855"/>
              <a:ext cx="885718"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61" name="Straight Connector 60"/>
            <p:cNvCxnSpPr/>
            <p:nvPr/>
          </p:nvCxnSpPr>
          <p:spPr bwMode="auto">
            <a:xfrm>
              <a:off x="3744491" y="3502522"/>
              <a:ext cx="440159"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62" name="Straight Connector 61"/>
            <p:cNvCxnSpPr/>
            <p:nvPr/>
          </p:nvCxnSpPr>
          <p:spPr bwMode="auto">
            <a:xfrm>
              <a:off x="4204866" y="3740646"/>
              <a:ext cx="44342"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66" name="Straight Connector 65"/>
            <p:cNvCxnSpPr/>
            <p:nvPr/>
          </p:nvCxnSpPr>
          <p:spPr bwMode="auto">
            <a:xfrm>
              <a:off x="4621850" y="3744880"/>
              <a:ext cx="34817"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71" name="Straight Connector 70"/>
            <p:cNvCxnSpPr/>
            <p:nvPr/>
          </p:nvCxnSpPr>
          <p:spPr bwMode="auto">
            <a:xfrm flipV="1">
              <a:off x="3400656" y="3217333"/>
              <a:ext cx="0" cy="365125"/>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73" name="Straight Connector 72"/>
            <p:cNvCxnSpPr/>
            <p:nvPr/>
          </p:nvCxnSpPr>
          <p:spPr bwMode="auto">
            <a:xfrm flipV="1">
              <a:off x="3744615" y="3291417"/>
              <a:ext cx="0" cy="128637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75" name="Straight Connector 74"/>
            <p:cNvCxnSpPr/>
            <p:nvPr/>
          </p:nvCxnSpPr>
          <p:spPr bwMode="auto">
            <a:xfrm flipV="1">
              <a:off x="4204990" y="3494865"/>
              <a:ext cx="0" cy="241052"/>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78" name="Straight Connector 77"/>
            <p:cNvCxnSpPr/>
            <p:nvPr/>
          </p:nvCxnSpPr>
          <p:spPr bwMode="auto">
            <a:xfrm flipV="1">
              <a:off x="4623031" y="3304364"/>
              <a:ext cx="0" cy="432048"/>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79" name="Straight Connector 78"/>
            <p:cNvCxnSpPr/>
            <p:nvPr/>
          </p:nvCxnSpPr>
          <p:spPr bwMode="auto">
            <a:xfrm flipV="1">
              <a:off x="4316115" y="3346698"/>
              <a:ext cx="0" cy="246344"/>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81" name="Straight Connector 80"/>
            <p:cNvCxnSpPr/>
            <p:nvPr/>
          </p:nvCxnSpPr>
          <p:spPr bwMode="auto">
            <a:xfrm>
              <a:off x="3385716" y="3582954"/>
              <a:ext cx="186159"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83" name="Straight Connector 82"/>
            <p:cNvCxnSpPr/>
            <p:nvPr/>
          </p:nvCxnSpPr>
          <p:spPr bwMode="auto">
            <a:xfrm>
              <a:off x="4280007" y="3609413"/>
              <a:ext cx="32701"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85" name="Straight Connector 84"/>
            <p:cNvCxnSpPr/>
            <p:nvPr/>
          </p:nvCxnSpPr>
          <p:spPr bwMode="auto">
            <a:xfrm>
              <a:off x="4306466" y="3350121"/>
              <a:ext cx="704742"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87" name="Straight Connector 86"/>
            <p:cNvCxnSpPr/>
            <p:nvPr/>
          </p:nvCxnSpPr>
          <p:spPr bwMode="auto">
            <a:xfrm>
              <a:off x="4687466" y="3604121"/>
              <a:ext cx="37992"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89" name="Straight Connector 88"/>
            <p:cNvCxnSpPr/>
            <p:nvPr/>
          </p:nvCxnSpPr>
          <p:spPr bwMode="auto">
            <a:xfrm flipV="1">
              <a:off x="4723574" y="3481917"/>
              <a:ext cx="0" cy="127496"/>
            </a:xfrm>
            <a:prstGeom prst="line">
              <a:avLst/>
            </a:prstGeom>
            <a:solidFill>
              <a:schemeClr val="accent1"/>
            </a:solidFill>
            <a:ln w="9525" cap="flat" cmpd="sng" algn="ctr">
              <a:solidFill>
                <a:srgbClr val="00D4E6"/>
              </a:solidFill>
              <a:prstDash val="solid"/>
              <a:round/>
              <a:headEnd type="none" w="med" len="med"/>
              <a:tailEnd type="none" w="med" len="med"/>
            </a:ln>
            <a:effectLst/>
          </p:spPr>
        </p:cxnSp>
      </p:grpSp>
      <p:cxnSp>
        <p:nvCxnSpPr>
          <p:cNvPr id="93" name="Straight Connector 92"/>
          <p:cNvCxnSpPr/>
          <p:nvPr/>
        </p:nvCxnSpPr>
        <p:spPr bwMode="auto">
          <a:xfrm flipV="1">
            <a:off x="5523550" y="4300353"/>
            <a:ext cx="0" cy="288032"/>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94" name="Straight Connector 93"/>
          <p:cNvCxnSpPr/>
          <p:nvPr/>
        </p:nvCxnSpPr>
        <p:spPr bwMode="auto">
          <a:xfrm flipV="1">
            <a:off x="5739574" y="3868305"/>
            <a:ext cx="0" cy="432048"/>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95" name="Straight Connector 94"/>
          <p:cNvCxnSpPr/>
          <p:nvPr/>
        </p:nvCxnSpPr>
        <p:spPr bwMode="auto">
          <a:xfrm>
            <a:off x="5523550" y="4300353"/>
            <a:ext cx="216024"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96" name="Straight Connector 95"/>
          <p:cNvCxnSpPr/>
          <p:nvPr/>
        </p:nvCxnSpPr>
        <p:spPr bwMode="auto">
          <a:xfrm flipV="1">
            <a:off x="5955598" y="3220233"/>
            <a:ext cx="0" cy="1173816"/>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97" name="Straight Connector 96"/>
          <p:cNvCxnSpPr/>
          <p:nvPr/>
        </p:nvCxnSpPr>
        <p:spPr bwMode="auto">
          <a:xfrm flipV="1">
            <a:off x="6270088" y="3076424"/>
            <a:ext cx="0" cy="1445245"/>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98" name="Straight Connector 97"/>
          <p:cNvCxnSpPr/>
          <p:nvPr/>
        </p:nvCxnSpPr>
        <p:spPr bwMode="auto">
          <a:xfrm flipV="1">
            <a:off x="5917498" y="3134508"/>
            <a:ext cx="0" cy="132416"/>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99" name="Straight Connector 98"/>
          <p:cNvCxnSpPr/>
          <p:nvPr/>
        </p:nvCxnSpPr>
        <p:spPr bwMode="auto">
          <a:xfrm flipV="1">
            <a:off x="5955598" y="3220233"/>
            <a:ext cx="0" cy="1152128"/>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100" name="Straight Connector 99"/>
          <p:cNvCxnSpPr/>
          <p:nvPr/>
        </p:nvCxnSpPr>
        <p:spPr bwMode="auto">
          <a:xfrm flipV="1">
            <a:off x="7872747" y="2838175"/>
            <a:ext cx="0" cy="62454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101" name="Straight Connector 100"/>
          <p:cNvCxnSpPr/>
          <p:nvPr/>
        </p:nvCxnSpPr>
        <p:spPr bwMode="auto">
          <a:xfrm flipV="1">
            <a:off x="7625648" y="2838299"/>
            <a:ext cx="0" cy="665691"/>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102" name="Straight Connector 101"/>
          <p:cNvCxnSpPr/>
          <p:nvPr/>
        </p:nvCxnSpPr>
        <p:spPr bwMode="auto">
          <a:xfrm>
            <a:off x="5527783" y="4410420"/>
            <a:ext cx="440159"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103" name="Straight Connector 102"/>
          <p:cNvCxnSpPr/>
          <p:nvPr/>
        </p:nvCxnSpPr>
        <p:spPr bwMode="auto">
          <a:xfrm>
            <a:off x="5532016" y="4525778"/>
            <a:ext cx="748135"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104" name="Straight Connector 103"/>
          <p:cNvCxnSpPr/>
          <p:nvPr/>
        </p:nvCxnSpPr>
        <p:spPr bwMode="auto">
          <a:xfrm>
            <a:off x="5833641" y="3276945"/>
            <a:ext cx="86676"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105" name="Straight Connector 104"/>
          <p:cNvCxnSpPr/>
          <p:nvPr/>
        </p:nvCxnSpPr>
        <p:spPr bwMode="auto">
          <a:xfrm>
            <a:off x="7685724" y="3456862"/>
            <a:ext cx="179491"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106" name="Straight Connector 105"/>
          <p:cNvCxnSpPr/>
          <p:nvPr/>
        </p:nvCxnSpPr>
        <p:spPr bwMode="auto">
          <a:xfrm>
            <a:off x="7336475" y="3499195"/>
            <a:ext cx="287759"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107" name="Straight Connector 106"/>
          <p:cNvCxnSpPr/>
          <p:nvPr/>
        </p:nvCxnSpPr>
        <p:spPr bwMode="auto">
          <a:xfrm>
            <a:off x="5913016" y="3134070"/>
            <a:ext cx="2002260"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108" name="Straight Connector 107"/>
          <p:cNvCxnSpPr/>
          <p:nvPr/>
        </p:nvCxnSpPr>
        <p:spPr bwMode="auto">
          <a:xfrm>
            <a:off x="6198767" y="3181695"/>
            <a:ext cx="1711217"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109" name="Straight Connector 108"/>
          <p:cNvCxnSpPr/>
          <p:nvPr/>
        </p:nvCxnSpPr>
        <p:spPr bwMode="auto">
          <a:xfrm>
            <a:off x="5960641" y="3218736"/>
            <a:ext cx="49635"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110" name="Straight Connector 109"/>
          <p:cNvCxnSpPr/>
          <p:nvPr/>
        </p:nvCxnSpPr>
        <p:spPr bwMode="auto">
          <a:xfrm>
            <a:off x="6346933" y="3298112"/>
            <a:ext cx="885718"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111" name="Straight Connector 110"/>
          <p:cNvCxnSpPr/>
          <p:nvPr/>
        </p:nvCxnSpPr>
        <p:spPr bwMode="auto">
          <a:xfrm>
            <a:off x="6352225" y="3509779"/>
            <a:ext cx="440159"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112" name="Straight Connector 111"/>
          <p:cNvCxnSpPr/>
          <p:nvPr/>
        </p:nvCxnSpPr>
        <p:spPr bwMode="auto">
          <a:xfrm>
            <a:off x="6812600" y="3747903"/>
            <a:ext cx="44342"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113" name="Straight Connector 112"/>
          <p:cNvCxnSpPr/>
          <p:nvPr/>
        </p:nvCxnSpPr>
        <p:spPr bwMode="auto">
          <a:xfrm>
            <a:off x="7229584" y="3752137"/>
            <a:ext cx="34817"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114" name="Straight Connector 113"/>
          <p:cNvCxnSpPr/>
          <p:nvPr/>
        </p:nvCxnSpPr>
        <p:spPr bwMode="auto">
          <a:xfrm flipV="1">
            <a:off x="6008390" y="3224590"/>
            <a:ext cx="0" cy="365125"/>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115" name="Straight Connector 114"/>
          <p:cNvCxnSpPr/>
          <p:nvPr/>
        </p:nvCxnSpPr>
        <p:spPr bwMode="auto">
          <a:xfrm flipV="1">
            <a:off x="6352349" y="3298674"/>
            <a:ext cx="0" cy="128637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116" name="Straight Connector 115"/>
          <p:cNvCxnSpPr/>
          <p:nvPr/>
        </p:nvCxnSpPr>
        <p:spPr bwMode="auto">
          <a:xfrm flipV="1">
            <a:off x="6812724" y="3502122"/>
            <a:ext cx="0" cy="241052"/>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117" name="Straight Connector 116"/>
          <p:cNvCxnSpPr/>
          <p:nvPr/>
        </p:nvCxnSpPr>
        <p:spPr bwMode="auto">
          <a:xfrm flipV="1">
            <a:off x="7230765" y="3311621"/>
            <a:ext cx="0" cy="432048"/>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118" name="Straight Connector 117"/>
          <p:cNvCxnSpPr/>
          <p:nvPr/>
        </p:nvCxnSpPr>
        <p:spPr bwMode="auto">
          <a:xfrm flipV="1">
            <a:off x="6923849" y="3353955"/>
            <a:ext cx="0" cy="246344"/>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119" name="Straight Connector 118"/>
          <p:cNvCxnSpPr/>
          <p:nvPr/>
        </p:nvCxnSpPr>
        <p:spPr bwMode="auto">
          <a:xfrm>
            <a:off x="5993450" y="3590211"/>
            <a:ext cx="186159"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120" name="Straight Connector 119"/>
          <p:cNvCxnSpPr/>
          <p:nvPr/>
        </p:nvCxnSpPr>
        <p:spPr bwMode="auto">
          <a:xfrm>
            <a:off x="6887741" y="3616670"/>
            <a:ext cx="32701"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121" name="Straight Connector 120"/>
          <p:cNvCxnSpPr/>
          <p:nvPr/>
        </p:nvCxnSpPr>
        <p:spPr bwMode="auto">
          <a:xfrm>
            <a:off x="6914200" y="3357378"/>
            <a:ext cx="704742"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122" name="Straight Connector 121"/>
          <p:cNvCxnSpPr/>
          <p:nvPr/>
        </p:nvCxnSpPr>
        <p:spPr bwMode="auto">
          <a:xfrm>
            <a:off x="7295200" y="3611378"/>
            <a:ext cx="37992" cy="0"/>
          </a:xfrm>
          <a:prstGeom prst="line">
            <a:avLst/>
          </a:prstGeom>
          <a:solidFill>
            <a:schemeClr val="accent1"/>
          </a:solidFill>
          <a:ln w="9525" cap="flat" cmpd="sng" algn="ctr">
            <a:solidFill>
              <a:srgbClr val="00D4E6"/>
            </a:solidFill>
            <a:prstDash val="solid"/>
            <a:round/>
            <a:headEnd type="none" w="med" len="med"/>
            <a:tailEnd type="none" w="med" len="med"/>
          </a:ln>
          <a:effectLst/>
        </p:spPr>
      </p:cxnSp>
      <p:cxnSp>
        <p:nvCxnSpPr>
          <p:cNvPr id="123" name="Straight Connector 122"/>
          <p:cNvCxnSpPr/>
          <p:nvPr/>
        </p:nvCxnSpPr>
        <p:spPr bwMode="auto">
          <a:xfrm flipV="1">
            <a:off x="7331308" y="3489174"/>
            <a:ext cx="0" cy="127496"/>
          </a:xfrm>
          <a:prstGeom prst="line">
            <a:avLst/>
          </a:prstGeom>
          <a:solidFill>
            <a:schemeClr val="accent1"/>
          </a:solidFill>
          <a:ln w="9525" cap="flat" cmpd="sng" algn="ctr">
            <a:solidFill>
              <a:srgbClr val="00D4E6"/>
            </a:solidFill>
            <a:prstDash val="solid"/>
            <a:round/>
            <a:headEnd type="none" w="med" len="med"/>
            <a:tailEnd type="none" w="med" len="med"/>
          </a:ln>
          <a:effectLst/>
        </p:spPr>
      </p:cxnSp>
      <p:sp>
        <p:nvSpPr>
          <p:cNvPr id="125" name="TextBox 61"/>
          <p:cNvSpPr txBox="1">
            <a:spLocks noChangeArrowheads="1"/>
          </p:cNvSpPr>
          <p:nvPr/>
        </p:nvSpPr>
        <p:spPr bwMode="auto">
          <a:xfrm>
            <a:off x="6269732" y="571500"/>
            <a:ext cx="1408289" cy="256480"/>
          </a:xfrm>
          <a:prstGeom prst="rect">
            <a:avLst/>
          </a:prstGeom>
          <a:noFill/>
          <a:ln w="9525">
            <a:solidFill>
              <a:srgbClr val="00D4E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dirty="0" smtClean="0">
                <a:solidFill>
                  <a:srgbClr val="00D4E6"/>
                </a:solidFill>
              </a:rPr>
              <a:t>Purification Circuit</a:t>
            </a:r>
            <a:endParaRPr lang="en-US" dirty="0">
              <a:solidFill>
                <a:srgbClr val="00D4E6"/>
              </a:solidFill>
            </a:endParaRPr>
          </a:p>
        </p:txBody>
      </p:sp>
    </p:spTree>
    <p:extLst>
      <p:ext uri="{BB962C8B-B14F-4D97-AF65-F5344CB8AC3E}">
        <p14:creationId xmlns:p14="http://schemas.microsoft.com/office/powerpoint/2010/main" val="20549443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dirty="0">
                <a:latin typeface="Helvetica" charset="0"/>
                <a:ea typeface="ＭＳ Ｐゴシック" charset="0"/>
              </a:rPr>
              <a:t> </a:t>
            </a:r>
            <a:r>
              <a:rPr lang="en-US" dirty="0" smtClean="0">
                <a:latin typeface="Helvetica" charset="0"/>
                <a:ea typeface="ＭＳ Ｐゴシック" charset="0"/>
              </a:rPr>
              <a:t>Cooling shield (new version)</a:t>
            </a:r>
            <a:endParaRPr lang="en-US" dirty="0">
              <a:latin typeface="Helvetica" charset="0"/>
              <a:ea typeface="ＭＳ Ｐゴシック" charset="0"/>
              <a:cs typeface="Helvetica" charset="0"/>
            </a:endParaRPr>
          </a:p>
        </p:txBody>
      </p:sp>
      <p:sp>
        <p:nvSpPr>
          <p:cNvPr id="5017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200" b="0" baseline="0">
                <a:solidFill>
                  <a:schemeClr val="accent1"/>
                </a:solidFill>
              </a:rPr>
              <a:t>Workshop on Cryogenic Operations - FNAL - October 26, 2016</a:t>
            </a:r>
            <a:endParaRPr lang="en-GB" sz="1200" b="0" baseline="0">
              <a:solidFill>
                <a:schemeClr val="accent1"/>
              </a:solidFill>
            </a:endParaRPr>
          </a:p>
        </p:txBody>
      </p:sp>
      <p:sp>
        <p:nvSpPr>
          <p:cNvPr id="50179"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92AD0FA3-F086-3740-B62D-C43E47908F90}" type="slidenum">
              <a:rPr lang="en-GB" sz="1200" b="0" baseline="0">
                <a:solidFill>
                  <a:schemeClr val="accent1"/>
                </a:solidFill>
              </a:rPr>
              <a:pPr/>
              <a:t>7</a:t>
            </a:fld>
            <a:endParaRPr lang="en-GB" sz="1200" b="0" baseline="0">
              <a:solidFill>
                <a:schemeClr val="accent1"/>
              </a:solidFill>
            </a:endParaRPr>
          </a:p>
        </p:txBody>
      </p:sp>
      <p:pic>
        <p:nvPicPr>
          <p:cNvPr id="2" name="Picture 1" descr="Profile5_final.pdf"/>
          <p:cNvPicPr>
            <a:picLocks noChangeAspect="1"/>
          </p:cNvPicPr>
          <p:nvPr/>
        </p:nvPicPr>
        <p:blipFill rotWithShape="1">
          <a:blip r:embed="rId2">
            <a:extLst>
              <a:ext uri="{28A0092B-C50C-407E-A947-70E740481C1C}">
                <a14:useLocalDpi xmlns:a14="http://schemas.microsoft.com/office/drawing/2010/main" val="0"/>
              </a:ext>
            </a:extLst>
          </a:blip>
          <a:srcRect l="10278" t="32037" r="9305" b="31209"/>
          <a:stretch/>
        </p:blipFill>
        <p:spPr>
          <a:xfrm>
            <a:off x="266699" y="546100"/>
            <a:ext cx="6488203" cy="2095500"/>
          </a:xfrm>
          <a:prstGeom prst="rect">
            <a:avLst/>
          </a:prstGeom>
        </p:spPr>
      </p:pic>
      <p:grpSp>
        <p:nvGrpSpPr>
          <p:cNvPr id="80" name="Group 79"/>
          <p:cNvGrpSpPr/>
          <p:nvPr/>
        </p:nvGrpSpPr>
        <p:grpSpPr>
          <a:xfrm>
            <a:off x="3430729" y="2666999"/>
            <a:ext cx="5611994" cy="2852873"/>
            <a:chOff x="4094930" y="3753523"/>
            <a:chExt cx="4998593" cy="2541049"/>
          </a:xfrm>
        </p:grpSpPr>
        <p:grpSp>
          <p:nvGrpSpPr>
            <p:cNvPr id="82" name="Groupe 74"/>
            <p:cNvGrpSpPr/>
            <p:nvPr/>
          </p:nvGrpSpPr>
          <p:grpSpPr>
            <a:xfrm>
              <a:off x="4094930" y="3753523"/>
              <a:ext cx="4998593" cy="2541049"/>
              <a:chOff x="3265714" y="2072567"/>
              <a:chExt cx="5213268" cy="2533876"/>
            </a:xfrm>
          </p:grpSpPr>
          <p:pic>
            <p:nvPicPr>
              <p:cNvPr id="144" name="Picture 6"/>
              <p:cNvPicPr>
                <a:picLocks noChangeAspect="1"/>
              </p:cNvPicPr>
              <p:nvPr/>
            </p:nvPicPr>
            <p:blipFill>
              <a:blip r:embed="rId3" cstate="print">
                <a:extLst>
                  <a:ext uri="{28A0092B-C50C-407E-A947-70E740481C1C}">
                    <a14:useLocalDpi xmlns:a14="http://schemas.microsoft.com/office/drawing/2010/main" val="0"/>
                  </a:ext>
                </a:extLst>
              </a:blip>
              <a:srcRect l="814" r="1775" b="2848"/>
              <a:stretch>
                <a:fillRect/>
              </a:stretch>
            </p:blipFill>
            <p:spPr>
              <a:xfrm>
                <a:off x="3265714" y="2072567"/>
                <a:ext cx="5213268" cy="2273801"/>
              </a:xfrm>
              <a:prstGeom prst="rect">
                <a:avLst/>
              </a:prstGeom>
              <a:ln>
                <a:solidFill>
                  <a:schemeClr val="accent6"/>
                </a:solidFill>
              </a:ln>
            </p:spPr>
          </p:pic>
          <p:sp>
            <p:nvSpPr>
              <p:cNvPr id="145" name="TextBox 113"/>
              <p:cNvSpPr txBox="1"/>
              <p:nvPr/>
            </p:nvSpPr>
            <p:spPr>
              <a:xfrm>
                <a:off x="4733182" y="4388431"/>
                <a:ext cx="3506647" cy="218012"/>
              </a:xfrm>
              <a:prstGeom prst="rect">
                <a:avLst/>
              </a:prstGeom>
              <a:noFill/>
            </p:spPr>
            <p:txBody>
              <a:bodyPr wrap="square" rtlCol="0">
                <a:spAutoFit/>
              </a:bodyPr>
              <a:lstStyle/>
              <a:p>
                <a:pPr algn="just"/>
                <a:r>
                  <a:rPr lang="en-GB" sz="800" b="1" i="1" u="sng" dirty="0" smtClean="0"/>
                  <a:t>Picture </a:t>
                </a:r>
                <a:r>
                  <a:rPr lang="en-GB" sz="800" b="1" i="1" u="sng" dirty="0"/>
                  <a:t>9</a:t>
                </a:r>
                <a:r>
                  <a:rPr lang="en-GB" sz="800" b="1" i="1" u="sng" dirty="0" smtClean="0"/>
                  <a:t>:</a:t>
                </a:r>
                <a:r>
                  <a:rPr lang="en-GB" sz="800" b="1" i="1" dirty="0" smtClean="0"/>
                  <a:t> Temperature profile along the panel width</a:t>
                </a:r>
                <a:endParaRPr lang="en-GB" sz="800" b="1" i="1" dirty="0"/>
              </a:p>
            </p:txBody>
          </p:sp>
        </p:grpSp>
        <p:sp>
          <p:nvSpPr>
            <p:cNvPr id="84" name="TextBox 83"/>
            <p:cNvSpPr txBox="1"/>
            <p:nvPr/>
          </p:nvSpPr>
          <p:spPr>
            <a:xfrm>
              <a:off x="4117790" y="5653716"/>
              <a:ext cx="823596" cy="276999"/>
            </a:xfrm>
            <a:prstGeom prst="rect">
              <a:avLst/>
            </a:prstGeom>
            <a:noFill/>
          </p:spPr>
          <p:txBody>
            <a:bodyPr wrap="square" rtlCol="0">
              <a:spAutoFit/>
            </a:bodyPr>
            <a:lstStyle/>
            <a:p>
              <a:r>
                <a:rPr lang="en-GB" sz="1200" dirty="0" smtClean="0">
                  <a:solidFill>
                    <a:srgbClr val="FF0000"/>
                  </a:solidFill>
                </a:rPr>
                <a:t>Top View</a:t>
              </a:r>
              <a:endParaRPr lang="en-GB" sz="1200" dirty="0">
                <a:solidFill>
                  <a:srgbClr val="FF0000"/>
                </a:solidFill>
              </a:endParaRPr>
            </a:p>
          </p:txBody>
        </p:sp>
        <p:sp>
          <p:nvSpPr>
            <p:cNvPr id="86" name="Right Arrow 85"/>
            <p:cNvSpPr/>
            <p:nvPr/>
          </p:nvSpPr>
          <p:spPr bwMode="auto">
            <a:xfrm rot="5400000">
              <a:off x="5793235" y="4036003"/>
              <a:ext cx="328267" cy="48276"/>
            </a:xfrm>
            <a:prstGeom prst="rightArrow">
              <a:avLst/>
            </a:prstGeom>
            <a:noFill/>
            <a:ln w="28575" cap="flat" cmpd="sng" algn="ctr">
              <a:solidFill>
                <a:srgbClr val="FF000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88" name="Right Arrow 87"/>
            <p:cNvSpPr/>
            <p:nvPr/>
          </p:nvSpPr>
          <p:spPr bwMode="auto">
            <a:xfrm rot="5400000">
              <a:off x="6136466" y="4204306"/>
              <a:ext cx="328267" cy="48276"/>
            </a:xfrm>
            <a:prstGeom prst="rightArrow">
              <a:avLst/>
            </a:prstGeom>
            <a:noFill/>
            <a:ln w="28575" cap="flat" cmpd="sng" algn="ctr">
              <a:solidFill>
                <a:srgbClr val="FF000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90" name="Right Arrow 89"/>
            <p:cNvSpPr/>
            <p:nvPr/>
          </p:nvSpPr>
          <p:spPr bwMode="auto">
            <a:xfrm rot="5400000">
              <a:off x="6447892" y="4388509"/>
              <a:ext cx="328267" cy="48276"/>
            </a:xfrm>
            <a:prstGeom prst="rightArrow">
              <a:avLst/>
            </a:prstGeom>
            <a:noFill/>
            <a:ln w="28575" cap="flat" cmpd="sng" algn="ctr">
              <a:solidFill>
                <a:srgbClr val="FF000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91" name="Right Arrow 90"/>
            <p:cNvSpPr/>
            <p:nvPr/>
          </p:nvSpPr>
          <p:spPr bwMode="auto">
            <a:xfrm rot="5400000">
              <a:off x="6854733" y="4628373"/>
              <a:ext cx="328267" cy="48276"/>
            </a:xfrm>
            <a:prstGeom prst="rightArrow">
              <a:avLst/>
            </a:prstGeom>
            <a:noFill/>
            <a:ln w="28575" cap="flat" cmpd="sng" algn="ctr">
              <a:solidFill>
                <a:srgbClr val="FF000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92" name="Right Arrow 91"/>
            <p:cNvSpPr/>
            <p:nvPr/>
          </p:nvSpPr>
          <p:spPr bwMode="auto">
            <a:xfrm rot="5400000">
              <a:off x="7197965" y="4836433"/>
              <a:ext cx="328267" cy="48276"/>
            </a:xfrm>
            <a:prstGeom prst="rightArrow">
              <a:avLst/>
            </a:prstGeom>
            <a:noFill/>
            <a:ln w="28575" cap="flat" cmpd="sng" algn="ctr">
              <a:solidFill>
                <a:srgbClr val="FF000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124" name="Right Arrow 123"/>
            <p:cNvSpPr/>
            <p:nvPr/>
          </p:nvSpPr>
          <p:spPr bwMode="auto">
            <a:xfrm rot="5400000">
              <a:off x="7542522" y="5021965"/>
              <a:ext cx="328267" cy="48276"/>
            </a:xfrm>
            <a:prstGeom prst="rightArrow">
              <a:avLst/>
            </a:prstGeom>
            <a:noFill/>
            <a:ln w="28575" cap="flat" cmpd="sng" algn="ctr">
              <a:solidFill>
                <a:srgbClr val="FF000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126" name="TextBox 125"/>
            <p:cNvSpPr txBox="1"/>
            <p:nvPr/>
          </p:nvSpPr>
          <p:spPr>
            <a:xfrm>
              <a:off x="6473735" y="3843335"/>
              <a:ext cx="1346071" cy="253916"/>
            </a:xfrm>
            <a:prstGeom prst="rect">
              <a:avLst/>
            </a:prstGeom>
            <a:noFill/>
          </p:spPr>
          <p:txBody>
            <a:bodyPr wrap="square" rtlCol="0">
              <a:spAutoFit/>
            </a:bodyPr>
            <a:lstStyle/>
            <a:p>
              <a:r>
                <a:rPr lang="en-GB" sz="1050" b="1" dirty="0" smtClean="0">
                  <a:solidFill>
                    <a:srgbClr val="C00000"/>
                  </a:solidFill>
                </a:rPr>
                <a:t>Heat load 20 W/m</a:t>
              </a:r>
              <a:r>
                <a:rPr lang="en-GB" sz="1050" b="1" baseline="30000" dirty="0" smtClean="0">
                  <a:solidFill>
                    <a:srgbClr val="C00000"/>
                  </a:solidFill>
                </a:rPr>
                <a:t>2</a:t>
              </a:r>
              <a:endParaRPr lang="en-GB" sz="1050" b="1" baseline="30000" dirty="0">
                <a:solidFill>
                  <a:srgbClr val="C00000"/>
                </a:solidFill>
              </a:endParaRPr>
            </a:p>
          </p:txBody>
        </p:sp>
        <p:sp>
          <p:nvSpPr>
            <p:cNvPr id="127" name="Right Arrow 126"/>
            <p:cNvSpPr/>
            <p:nvPr/>
          </p:nvSpPr>
          <p:spPr bwMode="auto">
            <a:xfrm rot="19689312">
              <a:off x="5620068" y="5297786"/>
              <a:ext cx="454612" cy="163813"/>
            </a:xfrm>
            <a:prstGeom prst="rightArrow">
              <a:avLst/>
            </a:prstGeom>
            <a:solidFill>
              <a:schemeClr val="tx2">
                <a:lumMod val="60000"/>
                <a:lumOff val="40000"/>
              </a:schemeClr>
            </a:solidFill>
            <a:ln w="6350" cap="flat" cmpd="sng" algn="ctr">
              <a:solidFill>
                <a:srgbClr val="0055A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128" name="TextBox 127"/>
            <p:cNvSpPr txBox="1"/>
            <p:nvPr/>
          </p:nvSpPr>
          <p:spPr>
            <a:xfrm>
              <a:off x="4977856" y="5098450"/>
              <a:ext cx="823596" cy="400110"/>
            </a:xfrm>
            <a:prstGeom prst="rect">
              <a:avLst/>
            </a:prstGeom>
            <a:noFill/>
          </p:spPr>
          <p:txBody>
            <a:bodyPr wrap="square" rtlCol="0">
              <a:spAutoFit/>
            </a:bodyPr>
            <a:lstStyle/>
            <a:p>
              <a:r>
                <a:rPr lang="en-GB" sz="1000" dirty="0" smtClean="0"/>
                <a:t>Two-phase flow LN</a:t>
              </a:r>
              <a:r>
                <a:rPr lang="en-GB" sz="1000" baseline="-25000" dirty="0" smtClean="0"/>
                <a:t>2</a:t>
              </a:r>
              <a:endParaRPr lang="en-GB" sz="1000" baseline="-25000" dirty="0"/>
            </a:p>
          </p:txBody>
        </p:sp>
        <p:sp>
          <p:nvSpPr>
            <p:cNvPr id="129" name="Right Arrow 128"/>
            <p:cNvSpPr/>
            <p:nvPr/>
          </p:nvSpPr>
          <p:spPr bwMode="auto">
            <a:xfrm rot="5400000">
              <a:off x="5509225" y="4154029"/>
              <a:ext cx="328267" cy="48276"/>
            </a:xfrm>
            <a:prstGeom prst="rightArrow">
              <a:avLst/>
            </a:prstGeom>
            <a:noFill/>
            <a:ln w="28575" cap="flat" cmpd="sng" algn="ctr">
              <a:solidFill>
                <a:srgbClr val="FF000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130" name="Right Arrow 129"/>
            <p:cNvSpPr/>
            <p:nvPr/>
          </p:nvSpPr>
          <p:spPr bwMode="auto">
            <a:xfrm rot="5400000">
              <a:off x="5852456" y="4322332"/>
              <a:ext cx="328267" cy="48276"/>
            </a:xfrm>
            <a:prstGeom prst="rightArrow">
              <a:avLst/>
            </a:prstGeom>
            <a:noFill/>
            <a:ln w="28575" cap="flat" cmpd="sng" algn="ctr">
              <a:solidFill>
                <a:srgbClr val="FF000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131" name="Right Arrow 130"/>
            <p:cNvSpPr/>
            <p:nvPr/>
          </p:nvSpPr>
          <p:spPr bwMode="auto">
            <a:xfrm rot="5400000">
              <a:off x="6163882" y="4506535"/>
              <a:ext cx="328267" cy="48276"/>
            </a:xfrm>
            <a:prstGeom prst="rightArrow">
              <a:avLst/>
            </a:prstGeom>
            <a:noFill/>
            <a:ln w="28575" cap="flat" cmpd="sng" algn="ctr">
              <a:solidFill>
                <a:srgbClr val="FF000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132" name="Right Arrow 131"/>
            <p:cNvSpPr/>
            <p:nvPr/>
          </p:nvSpPr>
          <p:spPr bwMode="auto">
            <a:xfrm rot="5400000">
              <a:off x="6570723" y="4746399"/>
              <a:ext cx="328267" cy="48276"/>
            </a:xfrm>
            <a:prstGeom prst="rightArrow">
              <a:avLst/>
            </a:prstGeom>
            <a:noFill/>
            <a:ln w="28575" cap="flat" cmpd="sng" algn="ctr">
              <a:solidFill>
                <a:srgbClr val="FF000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133" name="Right Arrow 132"/>
            <p:cNvSpPr/>
            <p:nvPr/>
          </p:nvSpPr>
          <p:spPr bwMode="auto">
            <a:xfrm rot="5400000">
              <a:off x="6913955" y="4954459"/>
              <a:ext cx="328267" cy="48276"/>
            </a:xfrm>
            <a:prstGeom prst="rightArrow">
              <a:avLst/>
            </a:prstGeom>
            <a:noFill/>
            <a:ln w="28575" cap="flat" cmpd="sng" algn="ctr">
              <a:solidFill>
                <a:srgbClr val="FF000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134" name="Right Arrow 133"/>
            <p:cNvSpPr/>
            <p:nvPr/>
          </p:nvSpPr>
          <p:spPr bwMode="auto">
            <a:xfrm rot="5400000">
              <a:off x="7258512" y="5139991"/>
              <a:ext cx="328267" cy="48276"/>
            </a:xfrm>
            <a:prstGeom prst="rightArrow">
              <a:avLst/>
            </a:prstGeom>
            <a:noFill/>
            <a:ln w="28575" cap="flat" cmpd="sng" algn="ctr">
              <a:solidFill>
                <a:srgbClr val="FF000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135" name="Right Arrow 134"/>
            <p:cNvSpPr/>
            <p:nvPr/>
          </p:nvSpPr>
          <p:spPr bwMode="auto">
            <a:xfrm rot="5400000">
              <a:off x="5222710" y="4296514"/>
              <a:ext cx="328267" cy="48276"/>
            </a:xfrm>
            <a:prstGeom prst="rightArrow">
              <a:avLst/>
            </a:prstGeom>
            <a:noFill/>
            <a:ln w="28575" cap="flat" cmpd="sng" algn="ctr">
              <a:solidFill>
                <a:srgbClr val="FF000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136" name="Right Arrow 135"/>
            <p:cNvSpPr/>
            <p:nvPr/>
          </p:nvSpPr>
          <p:spPr bwMode="auto">
            <a:xfrm rot="5400000">
              <a:off x="5565941" y="4464817"/>
              <a:ext cx="328267" cy="48276"/>
            </a:xfrm>
            <a:prstGeom prst="rightArrow">
              <a:avLst/>
            </a:prstGeom>
            <a:noFill/>
            <a:ln w="28575" cap="flat" cmpd="sng" algn="ctr">
              <a:solidFill>
                <a:srgbClr val="FF000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137" name="Right Arrow 136"/>
            <p:cNvSpPr/>
            <p:nvPr/>
          </p:nvSpPr>
          <p:spPr bwMode="auto">
            <a:xfrm rot="5400000">
              <a:off x="5877367" y="4649020"/>
              <a:ext cx="328267" cy="48276"/>
            </a:xfrm>
            <a:prstGeom prst="rightArrow">
              <a:avLst/>
            </a:prstGeom>
            <a:noFill/>
            <a:ln w="28575" cap="flat" cmpd="sng" algn="ctr">
              <a:solidFill>
                <a:srgbClr val="FF000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138" name="Right Arrow 137"/>
            <p:cNvSpPr/>
            <p:nvPr/>
          </p:nvSpPr>
          <p:spPr bwMode="auto">
            <a:xfrm rot="5400000">
              <a:off x="6284208" y="4888884"/>
              <a:ext cx="328267" cy="48276"/>
            </a:xfrm>
            <a:prstGeom prst="rightArrow">
              <a:avLst/>
            </a:prstGeom>
            <a:noFill/>
            <a:ln w="28575" cap="flat" cmpd="sng" algn="ctr">
              <a:solidFill>
                <a:srgbClr val="FF000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139" name="Right Arrow 138"/>
            <p:cNvSpPr/>
            <p:nvPr/>
          </p:nvSpPr>
          <p:spPr bwMode="auto">
            <a:xfrm rot="5400000">
              <a:off x="6627440" y="5096944"/>
              <a:ext cx="328267" cy="48276"/>
            </a:xfrm>
            <a:prstGeom prst="rightArrow">
              <a:avLst/>
            </a:prstGeom>
            <a:noFill/>
            <a:ln w="28575" cap="flat" cmpd="sng" algn="ctr">
              <a:solidFill>
                <a:srgbClr val="FF000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140" name="Right Arrow 139"/>
            <p:cNvSpPr/>
            <p:nvPr/>
          </p:nvSpPr>
          <p:spPr bwMode="auto">
            <a:xfrm rot="5400000">
              <a:off x="6971997" y="5282476"/>
              <a:ext cx="328267" cy="48276"/>
            </a:xfrm>
            <a:prstGeom prst="rightArrow">
              <a:avLst/>
            </a:prstGeom>
            <a:noFill/>
            <a:ln w="28575" cap="flat" cmpd="sng" algn="ctr">
              <a:solidFill>
                <a:srgbClr val="FF000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141" name="Right Arrow 140"/>
            <p:cNvSpPr/>
            <p:nvPr/>
          </p:nvSpPr>
          <p:spPr bwMode="auto">
            <a:xfrm rot="5400000">
              <a:off x="7563985" y="5282477"/>
              <a:ext cx="328267" cy="48276"/>
            </a:xfrm>
            <a:prstGeom prst="rightArrow">
              <a:avLst/>
            </a:prstGeom>
            <a:noFill/>
            <a:ln w="28575" cap="flat" cmpd="sng" algn="ctr">
              <a:solidFill>
                <a:srgbClr val="FF000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142" name="Right Arrow 141"/>
            <p:cNvSpPr/>
            <p:nvPr/>
          </p:nvSpPr>
          <p:spPr bwMode="auto">
            <a:xfrm rot="5400000">
              <a:off x="7277470" y="5424962"/>
              <a:ext cx="328267" cy="48276"/>
            </a:xfrm>
            <a:prstGeom prst="rightArrow">
              <a:avLst/>
            </a:prstGeom>
            <a:noFill/>
            <a:ln w="28575" cap="flat" cmpd="sng" algn="ctr">
              <a:solidFill>
                <a:srgbClr val="FF000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143" name="Right Arrow 142"/>
            <p:cNvSpPr/>
            <p:nvPr/>
          </p:nvSpPr>
          <p:spPr bwMode="auto">
            <a:xfrm rot="5400000">
              <a:off x="7821181" y="5139302"/>
              <a:ext cx="328267" cy="48276"/>
            </a:xfrm>
            <a:prstGeom prst="rightArrow">
              <a:avLst/>
            </a:prstGeom>
            <a:noFill/>
            <a:ln w="28575" cap="flat" cmpd="sng" algn="ctr">
              <a:solidFill>
                <a:srgbClr val="FF000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grpSp>
      <p:sp>
        <p:nvSpPr>
          <p:cNvPr id="152" name="Content Placeholder 2"/>
          <p:cNvSpPr>
            <a:spLocks noGrp="1"/>
          </p:cNvSpPr>
          <p:nvPr>
            <p:ph idx="1"/>
          </p:nvPr>
        </p:nvSpPr>
        <p:spPr>
          <a:xfrm>
            <a:off x="0" y="2628900"/>
            <a:ext cx="9055100" cy="3810000"/>
          </a:xfrm>
        </p:spPr>
        <p:txBody>
          <a:bodyPr/>
          <a:lstStyle/>
          <a:p>
            <a:pPr>
              <a:spcBef>
                <a:spcPct val="0"/>
              </a:spcBef>
              <a:spcAft>
                <a:spcPts val="600"/>
              </a:spcAft>
            </a:pPr>
            <a:r>
              <a:rPr lang="en-US" sz="2000" dirty="0" smtClean="0">
                <a:latin typeface="Comic Sans MS" charset="0"/>
                <a:ea typeface="ＭＳ Ｐゴシック" charset="0"/>
              </a:rPr>
              <a:t>The cooling shield is </a:t>
            </a:r>
            <a:br>
              <a:rPr lang="en-US" sz="2000" dirty="0" smtClean="0">
                <a:latin typeface="Comic Sans MS" charset="0"/>
                <a:ea typeface="ＭＳ Ｐゴシック" charset="0"/>
              </a:rPr>
            </a:br>
            <a:r>
              <a:rPr lang="en-US" sz="2000" dirty="0" smtClean="0">
                <a:latin typeface="Comic Sans MS" charset="0"/>
                <a:ea typeface="ＭＳ Ｐゴシック" charset="0"/>
              </a:rPr>
              <a:t>based on aluminum </a:t>
            </a:r>
            <a:br>
              <a:rPr lang="en-US" sz="2000" dirty="0" smtClean="0">
                <a:latin typeface="Comic Sans MS" charset="0"/>
                <a:ea typeface="ＭＳ Ｐゴシック" charset="0"/>
              </a:rPr>
            </a:br>
            <a:r>
              <a:rPr lang="en-US" sz="2000" dirty="0" smtClean="0">
                <a:latin typeface="Comic Sans MS" charset="0"/>
                <a:ea typeface="ＭＳ Ｐゴシック" charset="0"/>
              </a:rPr>
              <a:t>extruded panels with </a:t>
            </a:r>
            <a:br>
              <a:rPr lang="en-US" sz="2000" dirty="0" smtClean="0">
                <a:latin typeface="Comic Sans MS" charset="0"/>
                <a:ea typeface="ＭＳ Ｐゴシック" charset="0"/>
              </a:rPr>
            </a:br>
            <a:r>
              <a:rPr lang="en-US" sz="2000" dirty="0" smtClean="0">
                <a:latin typeface="Comic Sans MS" charset="0"/>
                <a:ea typeface="ＭＳ Ｐゴシック" charset="0"/>
              </a:rPr>
              <a:t>St. Steel pipes where </a:t>
            </a:r>
            <a:br>
              <a:rPr lang="en-US" sz="2000" dirty="0" smtClean="0">
                <a:latin typeface="Comic Sans MS" charset="0"/>
                <a:ea typeface="ＭＳ Ｐゴシック" charset="0"/>
              </a:rPr>
            </a:br>
            <a:r>
              <a:rPr lang="en-US" sz="2000" dirty="0" smtClean="0">
                <a:latin typeface="Comic Sans MS" charset="0"/>
                <a:ea typeface="ＭＳ Ｐゴシック" charset="0"/>
              </a:rPr>
              <a:t>two phase nitrogen is </a:t>
            </a:r>
            <a:br>
              <a:rPr lang="en-US" sz="2000" dirty="0" smtClean="0">
                <a:latin typeface="Comic Sans MS" charset="0"/>
                <a:ea typeface="ＭＳ Ｐゴシック" charset="0"/>
              </a:rPr>
            </a:br>
            <a:r>
              <a:rPr lang="en-US" sz="2000" dirty="0" smtClean="0">
                <a:latin typeface="Comic Sans MS" charset="0"/>
                <a:ea typeface="ＭＳ Ｐゴシック" charset="0"/>
              </a:rPr>
              <a:t>flown.</a:t>
            </a:r>
          </a:p>
          <a:p>
            <a:pPr>
              <a:spcBef>
                <a:spcPct val="0"/>
              </a:spcBef>
              <a:spcAft>
                <a:spcPts val="600"/>
              </a:spcAft>
            </a:pPr>
            <a:r>
              <a:rPr lang="en-US" sz="2000" i="1" dirty="0" smtClean="0">
                <a:latin typeface="Comic Sans MS" charset="0"/>
                <a:ea typeface="ＭＳ Ｐゴシック" charset="0"/>
              </a:rPr>
              <a:t>The panels have been </a:t>
            </a:r>
            <a:br>
              <a:rPr lang="en-US" sz="2000" i="1" dirty="0" smtClean="0">
                <a:latin typeface="Comic Sans MS" charset="0"/>
                <a:ea typeface="ＭＳ Ｐゴシック" charset="0"/>
              </a:rPr>
            </a:br>
            <a:r>
              <a:rPr lang="en-US" sz="2000" i="1" dirty="0" smtClean="0">
                <a:latin typeface="Comic Sans MS" charset="0"/>
                <a:ea typeface="ＭＳ Ｐゴシック" charset="0"/>
              </a:rPr>
              <a:t>dimensioned at CERN </a:t>
            </a:r>
            <a:br>
              <a:rPr lang="en-US" sz="2000" i="1" dirty="0" smtClean="0">
                <a:latin typeface="Comic Sans MS" charset="0"/>
                <a:ea typeface="ＭＳ Ｐゴシック" charset="0"/>
              </a:rPr>
            </a:br>
            <a:r>
              <a:rPr lang="en-US" sz="2000" i="1" dirty="0" smtClean="0">
                <a:latin typeface="Comic Sans MS" charset="0"/>
                <a:ea typeface="ＭＳ Ｐゴシック" charset="0"/>
              </a:rPr>
              <a:t>for a heat load of </a:t>
            </a:r>
            <a:br>
              <a:rPr lang="en-US" sz="2000" i="1" dirty="0" smtClean="0">
                <a:latin typeface="Comic Sans MS" charset="0"/>
                <a:ea typeface="ＭＳ Ｐゴシック" charset="0"/>
              </a:rPr>
            </a:br>
            <a:r>
              <a:rPr lang="en-US" sz="2000" i="1" dirty="0" smtClean="0">
                <a:latin typeface="Comic Sans MS" charset="0"/>
                <a:ea typeface="ＭＳ Ｐゴシック" charset="0"/>
              </a:rPr>
              <a:t>20 W/m</a:t>
            </a:r>
            <a:r>
              <a:rPr lang="en-US" sz="2000" i="1" baseline="30000" dirty="0" smtClean="0">
                <a:latin typeface="Comic Sans MS" charset="0"/>
                <a:ea typeface="ＭＳ Ｐゴシック" charset="0"/>
              </a:rPr>
              <a:t>2</a:t>
            </a:r>
            <a:r>
              <a:rPr lang="en-US" sz="2000" i="1" dirty="0" smtClean="0">
                <a:latin typeface="Comic Sans MS" charset="0"/>
                <a:ea typeface="ＭＳ Ｐゴシック" charset="0"/>
              </a:rPr>
              <a:t> (twice the nominal) and a maximum gradient across the panel of 0.5 K.</a:t>
            </a:r>
          </a:p>
          <a:p>
            <a:pPr>
              <a:spcBef>
                <a:spcPct val="0"/>
              </a:spcBef>
              <a:spcAft>
                <a:spcPts val="600"/>
              </a:spcAft>
            </a:pPr>
            <a:r>
              <a:rPr lang="en-US" sz="2000" i="1" dirty="0" smtClean="0">
                <a:latin typeface="Comic Sans MS" charset="0"/>
                <a:ea typeface="ＭＳ Ｐゴシック" charset="0"/>
              </a:rPr>
              <a:t>The thermal calculations have been validated experimentally.</a:t>
            </a:r>
            <a:endParaRPr lang="en-US" sz="2000" i="1" dirty="0">
              <a:latin typeface="Comic Sans MS" charset="0"/>
              <a:ea typeface="ＭＳ Ｐゴシック" charset="0"/>
            </a:endParaRPr>
          </a:p>
        </p:txBody>
      </p:sp>
    </p:spTree>
    <p:extLst>
      <p:ext uri="{BB962C8B-B14F-4D97-AF65-F5344CB8AC3E}">
        <p14:creationId xmlns:p14="http://schemas.microsoft.com/office/powerpoint/2010/main" val="37973486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noGrp="1"/>
          </p:cNvGraphicFramePr>
          <p:nvPr>
            <p:extLst>
              <p:ext uri="{D42A27DB-BD31-4B8C-83A1-F6EECF244321}">
                <p14:modId xmlns:p14="http://schemas.microsoft.com/office/powerpoint/2010/main" val="1535670579"/>
              </p:ext>
            </p:extLst>
          </p:nvPr>
        </p:nvGraphicFramePr>
        <p:xfrm>
          <a:off x="0" y="444381"/>
          <a:ext cx="9144000" cy="5845324"/>
        </p:xfrm>
        <a:graphic>
          <a:graphicData uri="http://schemas.openxmlformats.org/drawingml/2006/chart">
            <c:chart xmlns:c="http://schemas.openxmlformats.org/drawingml/2006/chart" xmlns:r="http://schemas.openxmlformats.org/officeDocument/2006/relationships" r:id="rId2"/>
          </a:graphicData>
        </a:graphic>
      </p:graphicFrame>
      <p:pic>
        <p:nvPicPr>
          <p:cNvPr id="4" name="chart"/>
          <p:cNvPicPr>
            <a:picLocks noChangeAspect="1"/>
          </p:cNvPicPr>
          <p:nvPr/>
        </p:nvPicPr>
        <p:blipFill rotWithShape="1">
          <a:blip r:embed="rId3"/>
          <a:srcRect l="30013" t="51784" r="51314" b="16934"/>
          <a:stretch/>
        </p:blipFill>
        <p:spPr>
          <a:xfrm>
            <a:off x="7289800" y="56964"/>
            <a:ext cx="1794240" cy="1989192"/>
          </a:xfrm>
          <a:prstGeom prst="rect">
            <a:avLst/>
          </a:prstGeom>
          <a:ln>
            <a:solidFill>
              <a:schemeClr val="tx1"/>
            </a:solidFill>
          </a:ln>
        </p:spPr>
      </p:pic>
      <p:sp>
        <p:nvSpPr>
          <p:cNvPr id="8" name="TextBox 7"/>
          <p:cNvSpPr txBox="1"/>
          <p:nvPr/>
        </p:nvSpPr>
        <p:spPr>
          <a:xfrm>
            <a:off x="652938" y="955400"/>
            <a:ext cx="1645762" cy="615553"/>
          </a:xfrm>
          <a:prstGeom prst="rect">
            <a:avLst/>
          </a:prstGeom>
          <a:solidFill>
            <a:schemeClr val="bg1"/>
          </a:solidFill>
        </p:spPr>
        <p:txBody>
          <a:bodyPr wrap="square" rtlCol="0">
            <a:spAutoFit/>
          </a:bodyPr>
          <a:lstStyle/>
          <a:p>
            <a:r>
              <a:rPr lang="en-GB" sz="1200" baseline="0" dirty="0" smtClean="0"/>
              <a:t>Theory T-profile</a:t>
            </a:r>
          </a:p>
          <a:p>
            <a:endParaRPr lang="en-GB" sz="1000" baseline="0" dirty="0"/>
          </a:p>
          <a:p>
            <a:r>
              <a:rPr lang="en-GB" sz="1200" baseline="0" dirty="0" smtClean="0"/>
              <a:t>Measured T-profile     </a:t>
            </a:r>
            <a:endParaRPr lang="en-GB" sz="1200" baseline="0" dirty="0"/>
          </a:p>
        </p:txBody>
      </p:sp>
      <p:sp>
        <p:nvSpPr>
          <p:cNvPr id="9" name="Title 1"/>
          <p:cNvSpPr txBox="1">
            <a:spLocks/>
          </p:cNvSpPr>
          <p:nvPr/>
        </p:nvSpPr>
        <p:spPr bwMode="auto">
          <a:xfrm>
            <a:off x="254833" y="74179"/>
            <a:ext cx="8226425" cy="450477"/>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lvl1pPr algn="l" rtl="0" eaLnBrk="0" fontAlgn="base" hangingPunct="0">
              <a:spcBef>
                <a:spcPct val="0"/>
              </a:spcBef>
              <a:spcAft>
                <a:spcPct val="0"/>
              </a:spcAft>
              <a:defRPr sz="4600" kern="1200">
                <a:solidFill>
                  <a:schemeClr val="tx1"/>
                </a:solidFill>
                <a:latin typeface="+mj-lt"/>
                <a:ea typeface="MS PGothic" pitchFamily="34" charset="-128"/>
                <a:cs typeface="ＭＳ Ｐゴシック" pitchFamily="-108" charset="-128"/>
              </a:defRPr>
            </a:lvl1pPr>
            <a:lvl2pPr algn="l" rtl="0" eaLnBrk="0" fontAlgn="base" hangingPunct="0">
              <a:spcBef>
                <a:spcPct val="0"/>
              </a:spcBef>
              <a:spcAft>
                <a:spcPct val="0"/>
              </a:spcAft>
              <a:defRPr sz="4600">
                <a:solidFill>
                  <a:schemeClr val="tx1"/>
                </a:solidFill>
                <a:latin typeface="Arial" pitchFamily="-108" charset="0"/>
                <a:ea typeface="MS PGothic" pitchFamily="34" charset="-128"/>
                <a:cs typeface="ＭＳ Ｐゴシック" pitchFamily="-108" charset="-128"/>
              </a:defRPr>
            </a:lvl2pPr>
            <a:lvl3pPr algn="l" rtl="0" eaLnBrk="0" fontAlgn="base" hangingPunct="0">
              <a:spcBef>
                <a:spcPct val="0"/>
              </a:spcBef>
              <a:spcAft>
                <a:spcPct val="0"/>
              </a:spcAft>
              <a:defRPr sz="4600">
                <a:solidFill>
                  <a:schemeClr val="tx1"/>
                </a:solidFill>
                <a:latin typeface="Arial" pitchFamily="-108" charset="0"/>
                <a:ea typeface="MS PGothic" pitchFamily="34" charset="-128"/>
                <a:cs typeface="ＭＳ Ｐゴシック" pitchFamily="-108" charset="-128"/>
              </a:defRPr>
            </a:lvl3pPr>
            <a:lvl4pPr algn="l" rtl="0" eaLnBrk="0" fontAlgn="base" hangingPunct="0">
              <a:spcBef>
                <a:spcPct val="0"/>
              </a:spcBef>
              <a:spcAft>
                <a:spcPct val="0"/>
              </a:spcAft>
              <a:defRPr sz="4600">
                <a:solidFill>
                  <a:schemeClr val="tx1"/>
                </a:solidFill>
                <a:latin typeface="Arial" pitchFamily="-108" charset="0"/>
                <a:ea typeface="MS PGothic" pitchFamily="34" charset="-128"/>
                <a:cs typeface="ＭＳ Ｐゴシック" pitchFamily="-108" charset="-128"/>
              </a:defRPr>
            </a:lvl4pPr>
            <a:lvl5pPr algn="l" rtl="0" eaLnBrk="0" fontAlgn="base" hangingPunct="0">
              <a:spcBef>
                <a:spcPct val="0"/>
              </a:spcBef>
              <a:spcAft>
                <a:spcPct val="0"/>
              </a:spcAft>
              <a:defRPr sz="4600">
                <a:solidFill>
                  <a:schemeClr val="tx1"/>
                </a:solidFill>
                <a:latin typeface="Arial" pitchFamily="-108" charset="0"/>
                <a:ea typeface="MS PGothic" pitchFamily="34" charset="-128"/>
                <a:cs typeface="ＭＳ Ｐゴシック" pitchFamily="-108" charset="-128"/>
              </a:defRPr>
            </a:lvl5pPr>
            <a:lvl6pPr marL="457200" algn="l" rtl="0" fontAlgn="base">
              <a:spcBef>
                <a:spcPct val="0"/>
              </a:spcBef>
              <a:spcAft>
                <a:spcPct val="0"/>
              </a:spcAft>
              <a:defRPr sz="4600">
                <a:solidFill>
                  <a:schemeClr val="tx1"/>
                </a:solidFill>
                <a:latin typeface="Arial" pitchFamily="-108" charset="0"/>
              </a:defRPr>
            </a:lvl6pPr>
            <a:lvl7pPr marL="914400" algn="l" rtl="0" fontAlgn="base">
              <a:spcBef>
                <a:spcPct val="0"/>
              </a:spcBef>
              <a:spcAft>
                <a:spcPct val="0"/>
              </a:spcAft>
              <a:defRPr sz="4600">
                <a:solidFill>
                  <a:schemeClr val="tx1"/>
                </a:solidFill>
                <a:latin typeface="Arial" pitchFamily="-108" charset="0"/>
              </a:defRPr>
            </a:lvl7pPr>
            <a:lvl8pPr marL="1371600" algn="l" rtl="0" fontAlgn="base">
              <a:spcBef>
                <a:spcPct val="0"/>
              </a:spcBef>
              <a:spcAft>
                <a:spcPct val="0"/>
              </a:spcAft>
              <a:defRPr sz="4600">
                <a:solidFill>
                  <a:schemeClr val="tx1"/>
                </a:solidFill>
                <a:latin typeface="Arial" pitchFamily="-108" charset="0"/>
              </a:defRPr>
            </a:lvl8pPr>
            <a:lvl9pPr marL="1828800" algn="l" rtl="0" fontAlgn="base">
              <a:spcBef>
                <a:spcPct val="0"/>
              </a:spcBef>
              <a:spcAft>
                <a:spcPct val="0"/>
              </a:spcAft>
              <a:defRPr sz="4600">
                <a:solidFill>
                  <a:schemeClr val="tx1"/>
                </a:solidFill>
                <a:latin typeface="Arial" pitchFamily="-108" charset="0"/>
              </a:defRPr>
            </a:lvl9pPr>
          </a:lstStyle>
          <a:p>
            <a:pPr>
              <a:buClr>
                <a:schemeClr val="accent5"/>
              </a:buClr>
            </a:pPr>
            <a:r>
              <a:rPr lang="en-GB" sz="3200" b="1" baseline="0" dirty="0" smtClean="0">
                <a:solidFill>
                  <a:schemeClr val="accent5"/>
                </a:solidFill>
              </a:rPr>
              <a:t>5.</a:t>
            </a:r>
            <a:r>
              <a:rPr lang="en-GB" sz="3200" b="1" baseline="0" dirty="0" smtClean="0"/>
              <a:t> </a:t>
            </a:r>
            <a:r>
              <a:rPr lang="en-GB" sz="3200" b="1" u="sng" baseline="0" dirty="0" smtClean="0"/>
              <a:t>R</a:t>
            </a:r>
            <a:r>
              <a:rPr lang="en-GB" sz="3200" u="sng" baseline="0" dirty="0" smtClean="0"/>
              <a:t>esults </a:t>
            </a:r>
            <a:r>
              <a:rPr lang="en-GB" sz="3200" u="sng" baseline="0" dirty="0"/>
              <a:t>Measurement </a:t>
            </a:r>
            <a:r>
              <a:rPr lang="en-GB" sz="3200" u="sng" baseline="0" dirty="0" smtClean="0"/>
              <a:t>Run2</a:t>
            </a:r>
            <a:endParaRPr lang="en-GB" sz="3200" u="sng" baseline="0" dirty="0"/>
          </a:p>
        </p:txBody>
      </p:sp>
      <p:sp>
        <p:nvSpPr>
          <p:cNvPr id="7" name="TextBox 1"/>
          <p:cNvSpPr txBox="1"/>
          <p:nvPr/>
        </p:nvSpPr>
        <p:spPr>
          <a:xfrm>
            <a:off x="6669819" y="3966322"/>
            <a:ext cx="1928081" cy="1368752"/>
          </a:xfrm>
          <a:prstGeom prst="rect">
            <a:avLst/>
          </a:prstGeom>
          <a:solidFill>
            <a:schemeClr val="bg1"/>
          </a:solidFill>
          <a:ln>
            <a:solidFill>
              <a:srgbClr val="FF0000"/>
            </a:solid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600" baseline="0" dirty="0" smtClean="0">
                <a:solidFill>
                  <a:srgbClr val="C00000"/>
                </a:solidFill>
              </a:rPr>
              <a:t>OUTCOME:</a:t>
            </a:r>
          </a:p>
          <a:p>
            <a:pPr algn="ctr"/>
            <a:r>
              <a:rPr lang="en-GB" sz="1600" baseline="0" dirty="0" smtClean="0">
                <a:solidFill>
                  <a:srgbClr val="C00000"/>
                </a:solidFill>
                <a:latin typeface="Calibri" panose="020F0502020204030204" pitchFamily="34" charset="0"/>
              </a:rPr>
              <a:t>The measurement has validated the expected analytic values</a:t>
            </a:r>
          </a:p>
        </p:txBody>
      </p:sp>
      <p:sp>
        <p:nvSpPr>
          <p:cNvPr id="10" name="TextBox 1"/>
          <p:cNvSpPr txBox="1"/>
          <p:nvPr/>
        </p:nvSpPr>
        <p:spPr>
          <a:xfrm>
            <a:off x="1227705" y="4259856"/>
            <a:ext cx="1404803" cy="916597"/>
          </a:xfrm>
          <a:prstGeom prst="rect">
            <a:avLst/>
          </a:prstGeom>
          <a:solidFill>
            <a:schemeClr val="bg1"/>
          </a:solidFill>
          <a:ln>
            <a:solidFill>
              <a:schemeClr val="tx1"/>
            </a:solid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400" baseline="0" dirty="0" err="1" smtClean="0">
                <a:solidFill>
                  <a:schemeClr val="tx1"/>
                </a:solidFill>
              </a:rPr>
              <a:t>uT</a:t>
            </a:r>
            <a:r>
              <a:rPr lang="en-GB" sz="1400" baseline="0" dirty="0" smtClean="0">
                <a:solidFill>
                  <a:schemeClr val="tx1"/>
                </a:solidFill>
              </a:rPr>
              <a:t> = ±17 mK</a:t>
            </a:r>
          </a:p>
          <a:p>
            <a:pPr algn="ctr"/>
            <a:r>
              <a:rPr lang="en-GB" sz="1400" baseline="0" dirty="0" err="1" smtClean="0">
                <a:solidFill>
                  <a:schemeClr val="tx1"/>
                </a:solidFill>
              </a:rPr>
              <a:t>uX</a:t>
            </a:r>
            <a:r>
              <a:rPr lang="en-GB" sz="1400" baseline="0" dirty="0" smtClean="0">
                <a:solidFill>
                  <a:schemeClr val="tx1"/>
                </a:solidFill>
              </a:rPr>
              <a:t> = ± 2 mm</a:t>
            </a:r>
            <a:endParaRPr lang="en-GB" sz="1400" baseline="0" dirty="0">
              <a:solidFill>
                <a:schemeClr val="tx1"/>
              </a:solidFill>
            </a:endParaRPr>
          </a:p>
        </p:txBody>
      </p:sp>
      <p:pic>
        <p:nvPicPr>
          <p:cNvPr id="11" name="Image 4" descr="bande-01.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713" y="6294438"/>
            <a:ext cx="7380287"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4" descr="bande-01.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294438"/>
            <a:ext cx="7380288"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8064500" y="6432550"/>
            <a:ext cx="702436" cy="253916"/>
          </a:xfrm>
          <a:prstGeom prst="rect">
            <a:avLst/>
          </a:prstGeom>
          <a:noFill/>
        </p:spPr>
        <p:txBody>
          <a:bodyPr wrap="none">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fr-CH" sz="1050" i="1" dirty="0" smtClean="0">
                <a:solidFill>
                  <a:schemeClr val="bg1"/>
                </a:solidFill>
              </a:rPr>
              <a:t>Page </a:t>
            </a:r>
            <a:fld id="{6D8A29A7-73C4-4644-9F37-F6F74BB37CCD}" type="slidenum">
              <a:rPr lang="fr-CH" sz="1050" i="1" smtClean="0">
                <a:solidFill>
                  <a:schemeClr val="bg1"/>
                </a:solidFill>
              </a:rPr>
              <a:pPr eaLnBrk="1" hangingPunct="1">
                <a:defRPr/>
              </a:pPr>
              <a:t>8</a:t>
            </a:fld>
            <a:endParaRPr lang="en-GB" sz="1050" i="1" dirty="0" smtClean="0">
              <a:solidFill>
                <a:schemeClr val="bg1"/>
              </a:solidFill>
            </a:endParaRPr>
          </a:p>
        </p:txBody>
      </p:sp>
      <p:sp>
        <p:nvSpPr>
          <p:cNvPr id="14" name="TextBox 13"/>
          <p:cNvSpPr txBox="1"/>
          <p:nvPr/>
        </p:nvSpPr>
        <p:spPr>
          <a:xfrm>
            <a:off x="526898" y="6352826"/>
            <a:ext cx="3831642" cy="415498"/>
          </a:xfrm>
          <a:prstGeom prst="rect">
            <a:avLst/>
          </a:prstGeom>
          <a:noFill/>
        </p:spPr>
        <p:txBody>
          <a:bodyPr wrap="none">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fr-CH" sz="1050" i="1" baseline="0" dirty="0" smtClean="0">
                <a:solidFill>
                  <a:schemeClr val="bg1"/>
                </a:solidFill>
              </a:rPr>
              <a:t>D. Santandrea, T. Koettig, L. Pitre, F. Cacherat, J. Bremer</a:t>
            </a:r>
          </a:p>
          <a:p>
            <a:pPr eaLnBrk="1" hangingPunct="1">
              <a:defRPr/>
            </a:pPr>
            <a:r>
              <a:rPr lang="fr-CH" sz="1050" i="1" baseline="0" dirty="0" smtClean="0">
                <a:solidFill>
                  <a:schemeClr val="bg1"/>
                </a:solidFill>
              </a:rPr>
              <a:t>Cryolab – October 2015</a:t>
            </a:r>
            <a:endParaRPr lang="en-GB" sz="1050" i="1" dirty="0" smtClean="0">
              <a:solidFill>
                <a:schemeClr val="bg1"/>
              </a:solidFill>
            </a:endParaRPr>
          </a:p>
        </p:txBody>
      </p:sp>
    </p:spTree>
    <p:extLst>
      <p:ext uri="{BB962C8B-B14F-4D97-AF65-F5344CB8AC3E}">
        <p14:creationId xmlns:p14="http://schemas.microsoft.com/office/powerpoint/2010/main" val="185321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ldShiel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500" y="2825916"/>
            <a:ext cx="5130800" cy="3625684"/>
          </a:xfrm>
          <a:prstGeom prst="rect">
            <a:avLst/>
          </a:prstGeom>
        </p:spPr>
      </p:pic>
      <p:pic>
        <p:nvPicPr>
          <p:cNvPr id="4" name="Picture 3" descr="Panel_Bottom_1_fi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0" y="507231"/>
            <a:ext cx="4076700" cy="2880803"/>
          </a:xfrm>
          <a:prstGeom prst="rect">
            <a:avLst/>
          </a:prstGeom>
        </p:spPr>
      </p:pic>
      <p:sp>
        <p:nvSpPr>
          <p:cNvPr id="50177" name="Title 1"/>
          <p:cNvSpPr>
            <a:spLocks noGrp="1"/>
          </p:cNvSpPr>
          <p:nvPr>
            <p:ph type="title"/>
          </p:nvPr>
        </p:nvSpPr>
        <p:spPr/>
        <p:txBody>
          <a:bodyPr/>
          <a:lstStyle/>
          <a:p>
            <a:r>
              <a:rPr lang="en-US" dirty="0">
                <a:latin typeface="Helvetica" charset="0"/>
                <a:ea typeface="ＭＳ Ｐゴシック" charset="0"/>
              </a:rPr>
              <a:t> </a:t>
            </a:r>
            <a:r>
              <a:rPr lang="en-US" dirty="0" smtClean="0">
                <a:latin typeface="Helvetica" charset="0"/>
                <a:ea typeface="ＭＳ Ｐゴシック" charset="0"/>
              </a:rPr>
              <a:t>Cooling shield  layout</a:t>
            </a:r>
            <a:endParaRPr lang="en-US" dirty="0">
              <a:latin typeface="Helvetica" charset="0"/>
              <a:ea typeface="ＭＳ Ｐゴシック" charset="0"/>
              <a:cs typeface="Helvetica" charset="0"/>
            </a:endParaRPr>
          </a:p>
        </p:txBody>
      </p:sp>
      <p:sp>
        <p:nvSpPr>
          <p:cNvPr id="5017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US" sz="1200" b="0" baseline="0">
                <a:solidFill>
                  <a:schemeClr val="accent1"/>
                </a:solidFill>
              </a:rPr>
              <a:t>Workshop on Cryogenic Operations - FNAL - October 26, 2016</a:t>
            </a:r>
            <a:endParaRPr lang="en-GB" sz="1200" b="0" baseline="0">
              <a:solidFill>
                <a:schemeClr val="accent1"/>
              </a:solidFill>
            </a:endParaRPr>
          </a:p>
        </p:txBody>
      </p:sp>
      <p:sp>
        <p:nvSpPr>
          <p:cNvPr id="50179"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r>
              <a:rPr lang="en-GB" sz="1200" b="0" baseline="0">
                <a:solidFill>
                  <a:schemeClr val="accent1"/>
                </a:solidFill>
              </a:rPr>
              <a:t>Slide: </a:t>
            </a:r>
            <a:fld id="{92AD0FA3-F086-3740-B62D-C43E47908F90}" type="slidenum">
              <a:rPr lang="en-GB" sz="1200" b="0" baseline="0">
                <a:solidFill>
                  <a:schemeClr val="accent1"/>
                </a:solidFill>
              </a:rPr>
              <a:pPr/>
              <a:t>9</a:t>
            </a:fld>
            <a:endParaRPr lang="en-GB" sz="1200" b="0" baseline="0">
              <a:solidFill>
                <a:schemeClr val="accent1"/>
              </a:solidFill>
            </a:endParaRPr>
          </a:p>
        </p:txBody>
      </p:sp>
      <p:sp>
        <p:nvSpPr>
          <p:cNvPr id="152" name="Content Placeholder 2"/>
          <p:cNvSpPr>
            <a:spLocks noGrp="1"/>
          </p:cNvSpPr>
          <p:nvPr>
            <p:ph idx="1"/>
          </p:nvPr>
        </p:nvSpPr>
        <p:spPr>
          <a:xfrm>
            <a:off x="88900" y="622300"/>
            <a:ext cx="4013200" cy="3810000"/>
          </a:xfrm>
        </p:spPr>
        <p:txBody>
          <a:bodyPr/>
          <a:lstStyle/>
          <a:p>
            <a:pPr>
              <a:spcBef>
                <a:spcPct val="0"/>
              </a:spcBef>
              <a:spcAft>
                <a:spcPts val="600"/>
              </a:spcAft>
            </a:pPr>
            <a:r>
              <a:rPr lang="en-US" sz="2000" dirty="0" smtClean="0">
                <a:latin typeface="Comic Sans MS" charset="0"/>
                <a:ea typeface="ＭＳ Ｐゴシック" charset="0"/>
              </a:rPr>
              <a:t>The Cooling Shield is arranged in 22 sub-units that constitute 10 sub-circuits with independent regulation.</a:t>
            </a:r>
          </a:p>
          <a:p>
            <a:pPr>
              <a:spcBef>
                <a:spcPct val="0"/>
              </a:spcBef>
              <a:spcAft>
                <a:spcPts val="600"/>
              </a:spcAft>
            </a:pPr>
            <a:r>
              <a:rPr lang="en-US" sz="2000" dirty="0" smtClean="0">
                <a:latin typeface="Comic Sans MS" charset="0"/>
                <a:ea typeface="ＭＳ Ｐゴシック" charset="0"/>
              </a:rPr>
              <a:t>All together they form a complete enclosure of the two main argon containers (T300 modules).</a:t>
            </a:r>
          </a:p>
          <a:p>
            <a:pPr>
              <a:spcBef>
                <a:spcPct val="0"/>
              </a:spcBef>
              <a:spcAft>
                <a:spcPts val="600"/>
              </a:spcAft>
            </a:pPr>
            <a:endParaRPr lang="en-US" sz="2000" i="1" dirty="0">
              <a:latin typeface="Comic Sans MS" charset="0"/>
              <a:ea typeface="ＭＳ Ｐゴシック" charset="0"/>
            </a:endParaRPr>
          </a:p>
        </p:txBody>
      </p:sp>
      <p:sp>
        <p:nvSpPr>
          <p:cNvPr id="5" name="TextBox 4"/>
          <p:cNvSpPr txBox="1"/>
          <p:nvPr/>
        </p:nvSpPr>
        <p:spPr>
          <a:xfrm>
            <a:off x="5092700" y="660400"/>
            <a:ext cx="1048885" cy="338554"/>
          </a:xfrm>
          <a:prstGeom prst="rect">
            <a:avLst/>
          </a:prstGeom>
          <a:noFill/>
        </p:spPr>
        <p:txBody>
          <a:bodyPr wrap="none" rtlCol="0">
            <a:spAutoFit/>
          </a:bodyPr>
          <a:lstStyle/>
          <a:p>
            <a:r>
              <a:rPr lang="en-US" baseline="0" dirty="0" smtClean="0">
                <a:latin typeface="+mn-lt"/>
              </a:rPr>
              <a:t>Sub-unit</a:t>
            </a:r>
            <a:endParaRPr lang="en-US" baseline="0" dirty="0">
              <a:latin typeface="+mn-lt"/>
            </a:endParaRPr>
          </a:p>
        </p:txBody>
      </p:sp>
      <p:cxnSp>
        <p:nvCxnSpPr>
          <p:cNvPr id="7" name="Straight Arrow Connector 6"/>
          <p:cNvCxnSpPr>
            <a:endCxn id="4" idx="3"/>
          </p:cNvCxnSpPr>
          <p:nvPr/>
        </p:nvCxnSpPr>
        <p:spPr bwMode="auto">
          <a:xfrm flipV="1">
            <a:off x="6781800" y="1947633"/>
            <a:ext cx="2273300" cy="1278167"/>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9" name="Straight Arrow Connector 8"/>
          <p:cNvCxnSpPr/>
          <p:nvPr/>
        </p:nvCxnSpPr>
        <p:spPr bwMode="auto">
          <a:xfrm>
            <a:off x="4953000" y="2286000"/>
            <a:ext cx="1574800" cy="901700"/>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10" name="TextBox 9"/>
          <p:cNvSpPr txBox="1"/>
          <p:nvPr/>
        </p:nvSpPr>
        <p:spPr>
          <a:xfrm rot="19813690">
            <a:off x="7734300" y="2616200"/>
            <a:ext cx="709349" cy="338554"/>
          </a:xfrm>
          <a:prstGeom prst="rect">
            <a:avLst/>
          </a:prstGeom>
          <a:noFill/>
        </p:spPr>
        <p:txBody>
          <a:bodyPr wrap="none" rtlCol="0">
            <a:spAutoFit/>
          </a:bodyPr>
          <a:lstStyle/>
          <a:p>
            <a:r>
              <a:rPr lang="en-US" baseline="0" dirty="0" smtClean="0"/>
              <a:t>6.5 m</a:t>
            </a:r>
            <a:endParaRPr lang="en-US" baseline="0" dirty="0"/>
          </a:p>
        </p:txBody>
      </p:sp>
      <p:sp>
        <p:nvSpPr>
          <p:cNvPr id="11" name="TextBox 10"/>
          <p:cNvSpPr txBox="1"/>
          <p:nvPr/>
        </p:nvSpPr>
        <p:spPr>
          <a:xfrm rot="1873935">
            <a:off x="5219701" y="2717801"/>
            <a:ext cx="709349" cy="338554"/>
          </a:xfrm>
          <a:prstGeom prst="rect">
            <a:avLst/>
          </a:prstGeom>
          <a:noFill/>
        </p:spPr>
        <p:txBody>
          <a:bodyPr wrap="none" rtlCol="0">
            <a:spAutoFit/>
          </a:bodyPr>
          <a:lstStyle/>
          <a:p>
            <a:r>
              <a:rPr lang="en-US" baseline="0" dirty="0" smtClean="0"/>
              <a:t>4.1 m</a:t>
            </a:r>
            <a:endParaRPr lang="en-US" baseline="0" dirty="0"/>
          </a:p>
        </p:txBody>
      </p:sp>
      <p:cxnSp>
        <p:nvCxnSpPr>
          <p:cNvPr id="6" name="Straight Arrow Connector 5"/>
          <p:cNvCxnSpPr/>
          <p:nvPr/>
        </p:nvCxnSpPr>
        <p:spPr bwMode="auto">
          <a:xfrm>
            <a:off x="1790700" y="6146800"/>
            <a:ext cx="622300" cy="381000"/>
          </a:xfrm>
          <a:prstGeom prst="straightConnector1">
            <a:avLst/>
          </a:prstGeom>
          <a:solidFill>
            <a:schemeClr val="accent1"/>
          </a:solidFill>
          <a:ln w="28575" cap="flat" cmpd="sng" algn="ctr">
            <a:solidFill>
              <a:srgbClr val="00CC99"/>
            </a:solidFill>
            <a:prstDash val="solid"/>
            <a:round/>
            <a:headEnd type="none" w="med" len="med"/>
            <a:tailEnd type="arrow"/>
          </a:ln>
          <a:effectLst/>
        </p:spPr>
      </p:cxnSp>
      <p:cxnSp>
        <p:nvCxnSpPr>
          <p:cNvPr id="13" name="Straight Arrow Connector 12"/>
          <p:cNvCxnSpPr/>
          <p:nvPr/>
        </p:nvCxnSpPr>
        <p:spPr bwMode="auto">
          <a:xfrm flipV="1">
            <a:off x="2654300" y="5448300"/>
            <a:ext cx="0" cy="977900"/>
          </a:xfrm>
          <a:prstGeom prst="straightConnector1">
            <a:avLst/>
          </a:prstGeom>
          <a:solidFill>
            <a:schemeClr val="accent1"/>
          </a:solidFill>
          <a:ln w="28575" cap="flat" cmpd="sng" algn="ctr">
            <a:solidFill>
              <a:srgbClr val="00CC99"/>
            </a:solidFill>
            <a:prstDash val="solid"/>
            <a:round/>
            <a:headEnd type="none" w="med" len="med"/>
            <a:tailEnd type="arrow"/>
          </a:ln>
          <a:effectLst/>
        </p:spPr>
      </p:cxnSp>
      <p:cxnSp>
        <p:nvCxnSpPr>
          <p:cNvPr id="15" name="Straight Arrow Connector 14"/>
          <p:cNvCxnSpPr/>
          <p:nvPr/>
        </p:nvCxnSpPr>
        <p:spPr bwMode="auto">
          <a:xfrm flipH="1" flipV="1">
            <a:off x="2095500" y="5041900"/>
            <a:ext cx="482600" cy="266700"/>
          </a:xfrm>
          <a:prstGeom prst="straightConnector1">
            <a:avLst/>
          </a:prstGeom>
          <a:solidFill>
            <a:schemeClr val="accent1"/>
          </a:solidFill>
          <a:ln w="28575" cap="flat" cmpd="sng" algn="ctr">
            <a:solidFill>
              <a:srgbClr val="00CC99"/>
            </a:solidFill>
            <a:prstDash val="solid"/>
            <a:round/>
            <a:headEnd type="none" w="med" len="med"/>
            <a:tailEnd type="arrow"/>
          </a:ln>
          <a:effectLst/>
        </p:spPr>
      </p:cxnSp>
      <p:cxnSp>
        <p:nvCxnSpPr>
          <p:cNvPr id="18" name="Straight Arrow Connector 17"/>
          <p:cNvCxnSpPr/>
          <p:nvPr/>
        </p:nvCxnSpPr>
        <p:spPr bwMode="auto">
          <a:xfrm flipH="1" flipV="1">
            <a:off x="1028700" y="5689600"/>
            <a:ext cx="520700" cy="330200"/>
          </a:xfrm>
          <a:prstGeom prst="straightConnector1">
            <a:avLst/>
          </a:prstGeom>
          <a:solidFill>
            <a:schemeClr val="accent1"/>
          </a:solidFill>
          <a:ln w="28575" cap="flat" cmpd="sng" algn="ctr">
            <a:solidFill>
              <a:srgbClr val="00CC99"/>
            </a:solidFill>
            <a:prstDash val="solid"/>
            <a:round/>
            <a:headEnd type="none" w="med" len="med"/>
            <a:tailEnd type="arrow"/>
          </a:ln>
          <a:effectLst/>
        </p:spPr>
      </p:cxnSp>
      <p:cxnSp>
        <p:nvCxnSpPr>
          <p:cNvPr id="23" name="Straight Arrow Connector 22"/>
          <p:cNvCxnSpPr/>
          <p:nvPr/>
        </p:nvCxnSpPr>
        <p:spPr bwMode="auto">
          <a:xfrm flipV="1">
            <a:off x="990600" y="4635500"/>
            <a:ext cx="0" cy="977900"/>
          </a:xfrm>
          <a:prstGeom prst="straightConnector1">
            <a:avLst/>
          </a:prstGeom>
          <a:solidFill>
            <a:schemeClr val="accent1"/>
          </a:solidFill>
          <a:ln w="28575" cap="flat" cmpd="sng" algn="ctr">
            <a:solidFill>
              <a:srgbClr val="00CC99"/>
            </a:solidFill>
            <a:prstDash val="solid"/>
            <a:round/>
            <a:headEnd type="none" w="med" len="med"/>
            <a:tailEnd type="arrow"/>
          </a:ln>
          <a:effectLst/>
        </p:spPr>
      </p:cxnSp>
      <p:cxnSp>
        <p:nvCxnSpPr>
          <p:cNvPr id="20" name="Straight Arrow Connector 19"/>
          <p:cNvCxnSpPr/>
          <p:nvPr/>
        </p:nvCxnSpPr>
        <p:spPr bwMode="auto">
          <a:xfrm>
            <a:off x="1231900" y="4521200"/>
            <a:ext cx="660400" cy="381000"/>
          </a:xfrm>
          <a:prstGeom prst="straightConnector1">
            <a:avLst/>
          </a:prstGeom>
          <a:solidFill>
            <a:schemeClr val="accent1"/>
          </a:solidFill>
          <a:ln w="28575" cap="flat" cmpd="sng" algn="ctr">
            <a:solidFill>
              <a:srgbClr val="00CC99"/>
            </a:solidFill>
            <a:prstDash val="solid"/>
            <a:round/>
            <a:headEnd type="none" w="med" len="med"/>
            <a:tailEnd type="arrow"/>
          </a:ln>
          <a:effectLst/>
        </p:spPr>
      </p:cxnSp>
      <p:sp>
        <p:nvSpPr>
          <p:cNvPr id="3" name="TextBox 2"/>
          <p:cNvSpPr txBox="1"/>
          <p:nvPr/>
        </p:nvSpPr>
        <p:spPr>
          <a:xfrm rot="16200000">
            <a:off x="-419099" y="4749800"/>
            <a:ext cx="2130311" cy="338554"/>
          </a:xfrm>
          <a:prstGeom prst="rect">
            <a:avLst/>
          </a:prstGeom>
          <a:noFill/>
          <a:ln>
            <a:solidFill>
              <a:srgbClr val="00CC99"/>
            </a:solidFill>
          </a:ln>
        </p:spPr>
        <p:txBody>
          <a:bodyPr wrap="none" rtlCol="0">
            <a:spAutoFit/>
          </a:bodyPr>
          <a:lstStyle/>
          <a:p>
            <a:r>
              <a:rPr lang="en-US" baseline="0" dirty="0" smtClean="0">
                <a:solidFill>
                  <a:srgbClr val="008000"/>
                </a:solidFill>
              </a:rPr>
              <a:t>Two phase Nitrogen</a:t>
            </a:r>
            <a:endParaRPr lang="en-US" baseline="0" dirty="0">
              <a:solidFill>
                <a:srgbClr val="008000"/>
              </a:solidFill>
            </a:endParaRPr>
          </a:p>
        </p:txBody>
      </p:sp>
    </p:spTree>
    <p:extLst>
      <p:ext uri="{BB962C8B-B14F-4D97-AF65-F5344CB8AC3E}">
        <p14:creationId xmlns:p14="http://schemas.microsoft.com/office/powerpoint/2010/main" val="19796797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build="p"/>
    </p:bldLst>
  </p:timing>
</p:sld>
</file>

<file path=ppt/theme/theme1.xml><?xml version="1.0" encoding="utf-8"?>
<a:theme xmlns:a="http://schemas.openxmlformats.org/drawingml/2006/main" name="OECD_TALK">
  <a:themeElements>
    <a:clrScheme name="OECD_TAL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ECD_TALK">
      <a:majorFont>
        <a:latin typeface="Helvetica"/>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25000">
            <a:ln>
              <a:noFill/>
            </a:ln>
            <a:solidFill>
              <a:schemeClr val="tx1"/>
            </a:solidFill>
            <a:effectLst/>
            <a:latin typeface="Helvetica"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25000">
            <a:ln>
              <a:noFill/>
            </a:ln>
            <a:solidFill>
              <a:schemeClr val="tx1"/>
            </a:solidFill>
            <a:effectLst/>
            <a:latin typeface="Helvetica" pitchFamily="-108" charset="0"/>
          </a:defRPr>
        </a:defPPr>
      </a:lstStyle>
    </a:lnDef>
  </a:objectDefaults>
  <a:extraClrSchemeLst>
    <a:extraClrScheme>
      <a:clrScheme name="OECD_TAL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ECD_TAL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ECD_TAL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ECD_TAL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ECD_TAL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ECD_TAL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ECD_TAL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2004:Templates:Presentations:Designs:Bold Stripes</Template>
  <TotalTime>76062</TotalTime>
  <Words>2903</Words>
  <Application>Microsoft Macintosh PowerPoint</Application>
  <PresentationFormat>On-screen Show (4:3)</PresentationFormat>
  <Paragraphs>287</Paragraphs>
  <Slides>28</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OECD_TALK</vt:lpstr>
      <vt:lpstr>Document</vt:lpstr>
      <vt:lpstr>PowerPoint Presentation</vt:lpstr>
      <vt:lpstr>Outline</vt:lpstr>
      <vt:lpstr>Foreword</vt:lpstr>
      <vt:lpstr>Basic Requirements</vt:lpstr>
      <vt:lpstr>Cooling Plant</vt:lpstr>
      <vt:lpstr> T600 P&amp;I (Nitrogen Scheme)</vt:lpstr>
      <vt:lpstr> Cooling shield (new version)</vt:lpstr>
      <vt:lpstr>PowerPoint Presentation</vt:lpstr>
      <vt:lpstr> Cooling shield  layout</vt:lpstr>
      <vt:lpstr> Cool down in Gran Sasso</vt:lpstr>
      <vt:lpstr> Temperature uniformity and stability</vt:lpstr>
      <vt:lpstr>Pressure stability</vt:lpstr>
      <vt:lpstr>Argon purification and recirculation</vt:lpstr>
      <vt:lpstr>The path to larger LAr detectors</vt:lpstr>
      <vt:lpstr>Argon purification: choice of filters</vt:lpstr>
      <vt:lpstr>Argon purification: Argon containment</vt:lpstr>
      <vt:lpstr>Argon purification: materials selection</vt:lpstr>
      <vt:lpstr>Argon purification: air removal and materials outgassing</vt:lpstr>
      <vt:lpstr>Argon purification: designing for Ultra High Vacuum</vt:lpstr>
      <vt:lpstr>Argon purification: gas and liquid recirculation</vt:lpstr>
      <vt:lpstr>Argon purification: achievements in the lab.</vt:lpstr>
      <vt:lpstr>Argon purification: purity in the T600</vt:lpstr>
      <vt:lpstr>LAr circulation pumps</vt:lpstr>
      <vt:lpstr> T600 P&amp;I (Argon scheme)</vt:lpstr>
      <vt:lpstr>T600 Filters</vt:lpstr>
      <vt:lpstr>Filters capacity</vt:lpstr>
      <vt:lpstr>Safety</vt:lpstr>
      <vt:lpstr>Conclusions</vt:lpstr>
    </vt:vector>
  </TitlesOfParts>
  <Manager/>
  <Company>뿿쾐뿿컰뿿</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Carlo Rubbia</dc:creator>
  <cp:keywords/>
  <dc:description/>
  <cp:lastModifiedBy>Claudio Montanari</cp:lastModifiedBy>
  <cp:revision>867</cp:revision>
  <cp:lastPrinted>2013-06-07T11:19:57Z</cp:lastPrinted>
  <dcterms:created xsi:type="dcterms:W3CDTF">2009-03-13T21:33:15Z</dcterms:created>
  <dcterms:modified xsi:type="dcterms:W3CDTF">2016-10-26T13:26:49Z</dcterms:modified>
  <cp:category/>
</cp:coreProperties>
</file>