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00" r:id="rId2"/>
    <p:sldMasterId id="2147484110" r:id="rId3"/>
  </p:sldMasterIdLst>
  <p:notesMasterIdLst>
    <p:notesMasterId r:id="rId33"/>
  </p:notesMasterIdLst>
  <p:handoutMasterIdLst>
    <p:handoutMasterId r:id="rId34"/>
  </p:handoutMasterIdLst>
  <p:sldIdLst>
    <p:sldId id="309" r:id="rId4"/>
    <p:sldId id="326" r:id="rId5"/>
    <p:sldId id="296" r:id="rId6"/>
    <p:sldId id="318" r:id="rId7"/>
    <p:sldId id="268" r:id="rId8"/>
    <p:sldId id="303" r:id="rId9"/>
    <p:sldId id="274" r:id="rId10"/>
    <p:sldId id="270" r:id="rId11"/>
    <p:sldId id="271" r:id="rId12"/>
    <p:sldId id="294" r:id="rId13"/>
    <p:sldId id="328" r:id="rId14"/>
    <p:sldId id="327" r:id="rId15"/>
    <p:sldId id="329" r:id="rId16"/>
    <p:sldId id="330" r:id="rId17"/>
    <p:sldId id="353" r:id="rId18"/>
    <p:sldId id="348" r:id="rId19"/>
    <p:sldId id="354" r:id="rId20"/>
    <p:sldId id="355" r:id="rId21"/>
    <p:sldId id="324" r:id="rId22"/>
    <p:sldId id="350" r:id="rId23"/>
    <p:sldId id="351" r:id="rId24"/>
    <p:sldId id="276" r:id="rId25"/>
    <p:sldId id="349" r:id="rId26"/>
    <p:sldId id="298" r:id="rId27"/>
    <p:sldId id="333" r:id="rId28"/>
    <p:sldId id="281" r:id="rId29"/>
    <p:sldId id="284" r:id="rId30"/>
    <p:sldId id="302" r:id="rId31"/>
    <p:sldId id="352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760" y="-1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68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817ABEE-C8D1-6C47-926F-7A7FCEDCCE60}" type="datetimeFigureOut">
              <a:rPr lang="en-US"/>
              <a:pPr>
                <a:defRPr/>
              </a:pPr>
              <a:t>4/27/16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B1CDD78D-1D6D-304A-AF2C-D83709AFE2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69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100C09C-D593-184E-A4B6-193CFFE845E4}" type="datetimeFigureOut">
              <a:rPr lang="en-US"/>
              <a:pPr>
                <a:defRPr/>
              </a:pPr>
              <a:t>4/27/16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AF4552D-B227-B346-9A0A-ADA0900384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957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449BB-A771-904D-BEC9-EAC800BCE86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10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Secondary</a:t>
            </a:r>
            <a:r>
              <a:rPr lang="en-US" baseline="0" dirty="0" smtClean="0"/>
              <a:t> analysis sees 11 events on background of 1, for </a:t>
            </a:r>
            <a:r>
              <a:rPr lang="en-US" baseline="0" smtClean="0"/>
              <a:t>5.3 sigma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449BB-A771-904D-BEC9-EAC800BCE86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07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3470-9DC8-A349-8F91-990484E2A10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Cryogenic</a:t>
            </a:r>
            <a:r>
              <a:rPr lang="en-US" baseline="0" dirty="0" smtClean="0"/>
              <a:t> </a:t>
            </a:r>
            <a:r>
              <a:rPr lang="en-US" baseline="0" smtClean="0"/>
              <a:t>and purification </a:t>
            </a:r>
            <a:r>
              <a:rPr lang="en-US" baseline="0" dirty="0" smtClean="0"/>
              <a:t>systems outperformed expectation!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A3470-9DC8-A349-8F91-990484E2A10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Relationship Id="rId3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4A416-269D-DC44-B474-99D26F0A38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603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A65E3-0355-F043-95DD-18B8BF1CB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A65E3-0355-F043-95DD-18B8BF1CB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2998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ED95219D-38F9-5346-9BDC-94CF57DA63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48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6AE2A-265C-4F48-BCA9-22D6DB16D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82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3708F-568C-9F47-9117-6072E44268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9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A8D56-482A-B145-8060-8A11041351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540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26CB1-899E-0C4F-9B7B-A8339164A6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758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43A65E3-0355-F043-95DD-18B8BF1CB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43A65E3-0355-F043-95DD-18B8BF1CB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43A65E3-0355-F043-95DD-18B8BF1CB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A65E3-0355-F043-95DD-18B8BF1CB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A65E3-0355-F043-95DD-18B8BF1CB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2998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ED95219D-38F9-5346-9BDC-94CF57DA63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48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April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Rameika | Neutrino - Latina America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8892B-C41E-E04D-9471-5F7EA5B64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4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42788-2EA7-1D40-8351-241DDA92C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30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243D7-F368-7A41-BD61-B0191B207A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10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43A65E3-0355-F043-95DD-18B8BF1CB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43A65E3-0355-F043-95DD-18B8BF1CB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43A65E3-0355-F043-95DD-18B8BF1CB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7.xml"/><Relationship Id="rId14" Type="http://schemas.openxmlformats.org/officeDocument/2006/relationships/theme" Target="../theme/theme2.xml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3B9A26D0-3217-C44B-B98C-C07080F3D0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43A65E3-0355-F043-95DD-18B8BF1CB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090" r:id="rId10"/>
    <p:sldLayoutId id="2147484091" r:id="rId11"/>
    <p:sldLayoutId id="2147484092" r:id="rId12"/>
    <p:sldLayoutId id="2147484099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B9A26D0-3217-C44B-B98C-C07080F3D0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emf"/><Relationship Id="rId6" Type="http://schemas.openxmlformats.org/officeDocument/2006/relationships/image" Target="../media/image51.jpg"/><Relationship Id="rId7" Type="http://schemas.openxmlformats.org/officeDocument/2006/relationships/image" Target="../media/image52.jpg"/><Relationship Id="rId8" Type="http://schemas.openxmlformats.org/officeDocument/2006/relationships/image" Target="../media/image53.gif"/><Relationship Id="rId9" Type="http://schemas.openxmlformats.org/officeDocument/2006/relationships/image" Target="../media/image54.png"/><Relationship Id="rId10" Type="http://schemas.openxmlformats.org/officeDocument/2006/relationships/image" Target="../media/image55.jp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Regina </a:t>
            </a:r>
            <a:r>
              <a:rPr lang="en-US" dirty="0" smtClean="0"/>
              <a:t>Rameika, Fermilab Neutrino Division</a:t>
            </a:r>
            <a:endParaRPr lang="en-US" dirty="0"/>
          </a:p>
          <a:p>
            <a:r>
              <a:rPr lang="en-US" dirty="0" smtClean="0"/>
              <a:t>Neutrino – Latin America Workshop</a:t>
            </a:r>
          </a:p>
          <a:p>
            <a:r>
              <a:rPr lang="en-US" dirty="0" smtClean="0"/>
              <a:t>27 April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Current  Fermilab Neutrino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NuMI</a:t>
            </a:r>
            <a:r>
              <a:rPr lang="en-US" dirty="0" smtClean="0"/>
              <a:t> Near Site – Home to many efforts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00" y="3399926"/>
            <a:ext cx="2652212" cy="2437778"/>
          </a:xfrm>
          <a:prstGeom prst="rect">
            <a:avLst/>
          </a:prstGeom>
        </p:spPr>
      </p:pic>
      <p:pic>
        <p:nvPicPr>
          <p:cNvPr id="8" name="Picture 12" descr="D:\Minerva\DIS_Madrid\IMG_03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006" y="3399926"/>
            <a:ext cx="3103699" cy="232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7" y="948204"/>
            <a:ext cx="3073494" cy="20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C00859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3124" y="646882"/>
            <a:ext cx="2048997" cy="2651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313" y="3425326"/>
            <a:ext cx="2551767" cy="2413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35277" y="948205"/>
            <a:ext cx="25268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MINOS Near</a:t>
            </a:r>
          </a:p>
          <a:p>
            <a:r>
              <a:rPr lang="en-US" dirty="0" err="1" smtClean="0"/>
              <a:t>ArgoNeuT</a:t>
            </a:r>
            <a:endParaRPr lang="en-US" dirty="0" smtClean="0"/>
          </a:p>
          <a:p>
            <a:r>
              <a:rPr lang="en-US" dirty="0" err="1" smtClean="0"/>
              <a:t>MINERvA</a:t>
            </a:r>
            <a:r>
              <a:rPr lang="en-US" dirty="0"/>
              <a:t> </a:t>
            </a:r>
          </a:p>
          <a:p>
            <a:r>
              <a:rPr lang="en-US" dirty="0" err="1" smtClean="0"/>
              <a:t>MINERvA</a:t>
            </a:r>
            <a:r>
              <a:rPr lang="en-US" dirty="0" smtClean="0"/>
              <a:t> + He</a:t>
            </a:r>
          </a:p>
          <a:p>
            <a:r>
              <a:rPr lang="en-US" dirty="0" smtClean="0"/>
              <a:t>Captain </a:t>
            </a:r>
            <a:r>
              <a:rPr lang="en-US" dirty="0" err="1" smtClean="0"/>
              <a:t>MINERvA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2895600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11800" y="2887461"/>
            <a:ext cx="808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65007" y="5749426"/>
            <a:ext cx="808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511800" y="5786904"/>
            <a:ext cx="808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7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7297738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Helvetica" charset="0"/>
              </a:rPr>
              <a:t>NOvA</a:t>
            </a:r>
            <a:r>
              <a:rPr lang="en-US" dirty="0" smtClean="0">
                <a:latin typeface="Helvetica" charset="0"/>
              </a:rPr>
              <a:t> </a:t>
            </a:r>
            <a:br>
              <a:rPr lang="en-US" dirty="0" smtClean="0">
                <a:latin typeface="Helvetica" charset="0"/>
              </a:rPr>
            </a:br>
            <a:r>
              <a:rPr lang="en-US" sz="1600" i="1" dirty="0" smtClean="0">
                <a:latin typeface="Helvetica" charset="0"/>
              </a:rPr>
              <a:t>http://www-</a:t>
            </a:r>
            <a:r>
              <a:rPr lang="en-US" sz="1600" i="1" dirty="0" err="1" smtClean="0">
                <a:latin typeface="Helvetica" charset="0"/>
              </a:rPr>
              <a:t>nova.fnal.gov</a:t>
            </a:r>
            <a:endParaRPr lang="en-US" sz="1600" i="1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28601" y="931334"/>
            <a:ext cx="5353391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Helvetica" charset="0"/>
              </a:rPr>
              <a:t>NOvA</a:t>
            </a:r>
            <a:r>
              <a:rPr lang="en-US" dirty="0" smtClean="0">
                <a:latin typeface="Helvetica" charset="0"/>
              </a:rPr>
              <a:t> measures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latin typeface="Wingdings 3"/>
                <a:cs typeface="Symbol" charset="2"/>
              </a:rPr>
              <a:t>[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Helvetica" charset="0"/>
              </a:rPr>
              <a:t>e</a:t>
            </a:r>
            <a:r>
              <a:rPr lang="en-US" dirty="0" smtClean="0">
                <a:latin typeface="Helvetica" charset="0"/>
              </a:rPr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latin typeface="Wingdings 3"/>
                <a:cs typeface="Symbol" charset="2"/>
              </a:rPr>
              <a:t>[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Helvetica" charset="0"/>
              </a:rPr>
              <a:t> oscillations of neutrinos and antineutrinos using</a:t>
            </a:r>
          </a:p>
          <a:p>
            <a:pPr lvl="1"/>
            <a:r>
              <a:rPr lang="en-US" dirty="0" smtClean="0">
                <a:latin typeface="Helvetica" charset="0"/>
              </a:rPr>
              <a:t>Upgraded </a:t>
            </a:r>
            <a:r>
              <a:rPr lang="en-US" dirty="0" err="1" smtClean="0">
                <a:latin typeface="Helvetica" charset="0"/>
              </a:rPr>
              <a:t>NuMI</a:t>
            </a:r>
            <a:r>
              <a:rPr lang="en-US" dirty="0" smtClean="0">
                <a:latin typeface="Helvetica" charset="0"/>
              </a:rPr>
              <a:t> beam</a:t>
            </a:r>
          </a:p>
          <a:p>
            <a:pPr lvl="1"/>
            <a:r>
              <a:rPr lang="en-US" dirty="0" smtClean="0">
                <a:latin typeface="Helvetica" charset="0"/>
              </a:rPr>
              <a:t>300 ton Near Detector</a:t>
            </a:r>
          </a:p>
          <a:p>
            <a:pPr lvl="1"/>
            <a:r>
              <a:rPr lang="en-US" dirty="0" smtClean="0">
                <a:latin typeface="Helvetica" charset="0"/>
              </a:rPr>
              <a:t>14 </a:t>
            </a:r>
            <a:r>
              <a:rPr lang="en-US" dirty="0" err="1" smtClean="0">
                <a:latin typeface="Helvetica" charset="0"/>
              </a:rPr>
              <a:t>kt</a:t>
            </a:r>
            <a:r>
              <a:rPr lang="en-US" dirty="0" smtClean="0">
                <a:latin typeface="Helvetica" charset="0"/>
              </a:rPr>
              <a:t> Far Detector at Ash River, MN</a:t>
            </a:r>
          </a:p>
          <a:p>
            <a:r>
              <a:rPr lang="en-US" dirty="0" smtClean="0">
                <a:latin typeface="Helvetica" charset="0"/>
              </a:rPr>
              <a:t>To address the next questions in neutrino physics</a:t>
            </a:r>
          </a:p>
          <a:p>
            <a:pPr lvl="1"/>
            <a:r>
              <a:rPr lang="en-US" dirty="0" smtClean="0">
                <a:latin typeface="Helvetica" charset="0"/>
              </a:rPr>
              <a:t>What is the neutrino mass hierarchy?</a:t>
            </a:r>
          </a:p>
          <a:p>
            <a:pPr lvl="1"/>
            <a:r>
              <a:rPr lang="en-US" dirty="0" smtClean="0">
                <a:latin typeface="Helvetica" charset="0"/>
              </a:rPr>
              <a:t>Is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>
                <a:latin typeface="Helvetica" charset="0"/>
              </a:rPr>
              <a:t>23</a:t>
            </a:r>
            <a:r>
              <a:rPr lang="en-US" dirty="0" smtClean="0">
                <a:latin typeface="Helvetica" charset="0"/>
              </a:rPr>
              <a:t> maximal? Is there a new symmetry?  What is the flavor content of the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Helvetica" charset="0"/>
              </a:rPr>
              <a:t>3</a:t>
            </a:r>
            <a:r>
              <a:rPr lang="en-US" dirty="0" smtClean="0">
                <a:latin typeface="Helvetica" charset="0"/>
              </a:rPr>
              <a:t>?</a:t>
            </a:r>
          </a:p>
          <a:p>
            <a:pPr lvl="1"/>
            <a:r>
              <a:rPr lang="en-US" dirty="0" smtClean="0">
                <a:latin typeface="Helvetica" charset="0"/>
              </a:rPr>
              <a:t>Is CP violated in the lepton sector?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27 April 2016</a:t>
            </a:r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R. Rameika | Neutrino - Latina America Workshop</a:t>
            </a:r>
            <a:endParaRPr lang="en-US" sz="900" b="1" dirty="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7" name="Picture 6" descr="Screen Shot 2014-04-22 at 10.30.49 A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5"/>
          <a:stretch/>
        </p:blipFill>
        <p:spPr>
          <a:xfrm>
            <a:off x="5721541" y="931333"/>
            <a:ext cx="3422458" cy="5285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848" y="4776587"/>
            <a:ext cx="2209489" cy="1439850"/>
          </a:xfrm>
          <a:prstGeom prst="rect">
            <a:avLst/>
          </a:prstGeom>
        </p:spPr>
      </p:pic>
      <p:pic>
        <p:nvPicPr>
          <p:cNvPr id="9" name="Picture 8" descr="Screen Shot 2014-04-22 at 10.36.32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13" y="1481254"/>
            <a:ext cx="2141939" cy="1241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2-26 at 12.33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11" y="103664"/>
            <a:ext cx="3192076" cy="3495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80" y="795532"/>
            <a:ext cx="8672513" cy="5426341"/>
          </a:xfrm>
        </p:spPr>
        <p:txBody>
          <a:bodyPr/>
          <a:lstStyle/>
          <a:p>
            <a:r>
              <a:rPr lang="en-US" dirty="0" smtClean="0"/>
              <a:t>First oscillation results </a:t>
            </a:r>
            <a:r>
              <a:rPr lang="en-US" dirty="0"/>
              <a:t>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8% of planned exposure</a:t>
            </a:r>
          </a:p>
          <a:p>
            <a:pPr lvl="1"/>
            <a:r>
              <a:rPr lang="en-US" dirty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disappearance (PRD RC)</a:t>
            </a:r>
          </a:p>
          <a:p>
            <a:pPr lvl="2"/>
            <a:r>
              <a:rPr lang="en-US" dirty="0" smtClean="0"/>
              <a:t>compelling initial measurement,</a:t>
            </a:r>
            <a:br>
              <a:rPr lang="en-US" dirty="0" smtClean="0"/>
            </a:br>
            <a:r>
              <a:rPr lang="en-US" dirty="0" smtClean="0"/>
              <a:t>consistent with previous measurements</a:t>
            </a:r>
          </a:p>
          <a:p>
            <a:pPr lvl="1"/>
            <a:r>
              <a:rPr lang="en-US" dirty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appearance (PRL)</a:t>
            </a:r>
          </a:p>
          <a:p>
            <a:pPr lvl="2"/>
            <a:r>
              <a:rPr lang="en-US" dirty="0" smtClean="0"/>
              <a:t>6 events observed on</a:t>
            </a:r>
            <a:br>
              <a:rPr lang="en-US" dirty="0" smtClean="0"/>
            </a:br>
            <a:r>
              <a:rPr lang="en-US" dirty="0" smtClean="0"/>
              <a:t>a background of 1 (3.3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Slight favoring of large CP </a:t>
            </a:r>
            <a:br>
              <a:rPr lang="en-US" dirty="0" smtClean="0"/>
            </a:br>
            <a:r>
              <a:rPr lang="en-US" dirty="0" smtClean="0"/>
              <a:t>violating effect and Normal </a:t>
            </a:r>
            <a:br>
              <a:rPr lang="en-US" dirty="0" smtClean="0"/>
            </a:br>
            <a:r>
              <a:rPr lang="en-US" dirty="0" smtClean="0"/>
              <a:t>mass hierarchy</a:t>
            </a:r>
          </a:p>
          <a:p>
            <a:r>
              <a:rPr lang="en-US" dirty="0" smtClean="0"/>
              <a:t>First cross-section result </a:t>
            </a:r>
            <a:br>
              <a:rPr lang="en-US" dirty="0" smtClean="0"/>
            </a:br>
            <a:r>
              <a:rPr lang="en-US" dirty="0" smtClean="0"/>
              <a:t>presented at NuInt2015 and </a:t>
            </a:r>
            <a:br>
              <a:rPr lang="en-US" dirty="0" smtClean="0"/>
            </a:br>
            <a:r>
              <a:rPr lang="en-US" dirty="0" smtClean="0"/>
              <a:t>at Fermilab on 2/26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5328" y="3598930"/>
            <a:ext cx="4387607" cy="262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77948" y="3893389"/>
            <a:ext cx="2189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err="1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solidFill>
                  <a:schemeClr val="bg1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00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err="1">
                <a:solidFill>
                  <a:schemeClr val="bg1"/>
                </a:solidFill>
                <a:cs typeface="Symbol" charset="2"/>
              </a:rPr>
              <a:t>e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ea typeface="Wingdings"/>
                <a:cs typeface="Calibri"/>
              </a:rPr>
              <a:t>Candidate</a:t>
            </a:r>
            <a:endParaRPr lang="en-US" sz="2000" dirty="0" smtClean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5733" y="490304"/>
            <a:ext cx="1180456" cy="51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sz="9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m</a:t>
            </a:r>
            <a:endParaRPr lang="en-US" dirty="0" smtClean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0398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5057" y="0"/>
            <a:ext cx="5618494" cy="859874"/>
          </a:xfrm>
        </p:spPr>
        <p:txBody>
          <a:bodyPr>
            <a:normAutofit/>
          </a:bodyPr>
          <a:lstStyle/>
          <a:p>
            <a:r>
              <a:rPr lang="en-US" dirty="0" smtClean="0"/>
              <a:t>Advancing detector technology : </a:t>
            </a:r>
            <a:r>
              <a:rPr lang="en-US" dirty="0" err="1" smtClean="0"/>
              <a:t>MicroBooNE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" name="Picture 13" descr="Even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94" y="1040029"/>
            <a:ext cx="3690170" cy="221410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MicroBooNE_NeutrinoID_FlashTimeFraction_v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317" y="4046542"/>
            <a:ext cx="3681740" cy="220904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Connector 16"/>
          <p:cNvCxnSpPr/>
          <p:nvPr/>
        </p:nvCxnSpPr>
        <p:spPr>
          <a:xfrm rot="5400000">
            <a:off x="5743997" y="5310499"/>
            <a:ext cx="2281630" cy="1589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240286" y="5296408"/>
            <a:ext cx="2309808" cy="1588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38181" y="6404626"/>
            <a:ext cx="220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1.6</a:t>
            </a:r>
            <a:r>
              <a:rPr lang="en-US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accent6"/>
                </a:solidFill>
              </a:rPr>
              <a:t>s BNB beam spill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87455" y="3264876"/>
            <a:ext cx="2215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/>
              <a:t>first neutrinos</a:t>
            </a:r>
          </a:p>
          <a:p>
            <a:r>
              <a:rPr lang="en-US" sz="2400" i="1" dirty="0" smtClean="0"/>
              <a:t>in </a:t>
            </a:r>
            <a:r>
              <a:rPr lang="en-US" sz="2400" i="1" dirty="0" err="1" smtClean="0"/>
              <a:t>MicroBooNE</a:t>
            </a:r>
            <a:r>
              <a:rPr lang="en-US" sz="2400" i="1" dirty="0" smtClean="0"/>
              <a:t>!</a:t>
            </a:r>
            <a:endParaRPr lang="en-US" sz="2400" i="1" dirty="0"/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5"/>
          <a:srcRect t="31909"/>
          <a:stretch>
            <a:fillRect/>
          </a:stretch>
        </p:blipFill>
        <p:spPr bwMode="auto">
          <a:xfrm>
            <a:off x="55057" y="1888943"/>
            <a:ext cx="2415719" cy="417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14-0141-19D.h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875" y="777253"/>
            <a:ext cx="2762147" cy="207185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 descr="racks-on-platform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7358" y="4711499"/>
            <a:ext cx="2749945" cy="206245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Screen Shot 2015-02-07 at 11.25.13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9428" y="2972879"/>
            <a:ext cx="2701021" cy="160811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ight Arrow 14"/>
          <p:cNvSpPr/>
          <p:nvPr/>
        </p:nvSpPr>
        <p:spPr>
          <a:xfrm>
            <a:off x="-2816901" y="596223"/>
            <a:ext cx="682012" cy="94405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2092476" y="3425676"/>
            <a:ext cx="849851" cy="66013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227855" y="3420400"/>
            <a:ext cx="849851" cy="66013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057" y="1040029"/>
            <a:ext cx="2168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FY15 highlights!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27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un3472_subrun63_event3172_col_small-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115499"/>
            <a:ext cx="8178800" cy="1239599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541330" y="-28208"/>
            <a:ext cx="5618494" cy="859874"/>
          </a:xfrm>
        </p:spPr>
        <p:txBody>
          <a:bodyPr>
            <a:normAutofit/>
          </a:bodyPr>
          <a:lstStyle/>
          <a:p>
            <a:r>
              <a:rPr lang="en-US" dirty="0" err="1" smtClean="0"/>
              <a:t>MicroBooNE</a:t>
            </a:r>
            <a:endParaRPr lang="en-US" dirty="0"/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34435" y="1224173"/>
            <a:ext cx="5422554" cy="55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Arial" pitchFamily="-105" charset="0"/>
              <a:buChar char="•"/>
            </a:pPr>
            <a:r>
              <a:rPr lang="en-US" sz="2400" dirty="0" smtClean="0">
                <a:latin typeface="Calibri (Body)"/>
                <a:ea typeface="Helvetica" pitchFamily="-105" charset="0"/>
                <a:cs typeface="Calibri (Body)"/>
              </a:rPr>
              <a:t> </a:t>
            </a:r>
            <a:r>
              <a:rPr lang="en-US" sz="2000" dirty="0" err="1" smtClean="0">
                <a:latin typeface="Calibri (Body)"/>
                <a:ea typeface="Helvetica" pitchFamily="-105" charset="0"/>
                <a:cs typeface="Calibri (Body)"/>
              </a:rPr>
              <a:t>MicroBooNE</a:t>
            </a:r>
            <a:r>
              <a:rPr lang="en-US" sz="2000" dirty="0" smtClean="0">
                <a:latin typeface="Calibri (Body)"/>
                <a:ea typeface="Helvetica" pitchFamily="-105" charset="0"/>
                <a:cs typeface="Calibri (Body)"/>
              </a:rPr>
              <a:t> is in stable operations</a:t>
            </a:r>
            <a:endParaRPr lang="en-US" sz="1800" i="1" dirty="0" smtClean="0">
              <a:latin typeface="Calibri (Body)"/>
              <a:ea typeface="Helvetica" pitchFamily="-105" charset="0"/>
              <a:cs typeface="Calibri (Body)"/>
            </a:endParaRPr>
          </a:p>
          <a:p>
            <a:r>
              <a:rPr lang="en-US" sz="1800" i="1" dirty="0" smtClean="0">
                <a:latin typeface="Calibri (Body)"/>
                <a:ea typeface="Helvetica" pitchFamily="-105" charset="0"/>
                <a:cs typeface="Calibri (Body)"/>
              </a:rPr>
              <a:t>    - detector/DAQ uptime typically &gt;97% </a:t>
            </a:r>
            <a:r>
              <a:rPr lang="en-US" sz="1200" i="1" dirty="0" smtClean="0">
                <a:latin typeface="Calibri (Body)"/>
                <a:ea typeface="Helvetica" pitchFamily="-105" charset="0"/>
                <a:cs typeface="Calibri (Body)"/>
              </a:rPr>
              <a:t>(with beam on)</a:t>
            </a:r>
          </a:p>
          <a:p>
            <a:r>
              <a:rPr lang="en-US" sz="1800" i="1" dirty="0" smtClean="0">
                <a:latin typeface="Calibri (Body)"/>
                <a:ea typeface="Helvetica" pitchFamily="-105" charset="0"/>
                <a:cs typeface="Calibri (Body)"/>
              </a:rPr>
              <a:t>    - cold electronics performing with S/N = 40:1</a:t>
            </a:r>
          </a:p>
          <a:p>
            <a:pPr>
              <a:spcAft>
                <a:spcPts val="1200"/>
              </a:spcAft>
            </a:pPr>
            <a:r>
              <a:rPr lang="en-US" sz="1800" i="1" dirty="0" smtClean="0">
                <a:latin typeface="Calibri (Body)"/>
                <a:ea typeface="Helvetica" pitchFamily="-105" charset="0"/>
                <a:cs typeface="Calibri (Body)"/>
              </a:rPr>
              <a:t>    - cryogenics system outperformed expectation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Calibri (Body)"/>
                <a:ea typeface="Helvetica" pitchFamily="-105" charset="0"/>
                <a:cs typeface="Calibri (Body)"/>
              </a:rPr>
              <a:t> achieved and surpassed one of our main</a:t>
            </a:r>
          </a:p>
          <a:p>
            <a:r>
              <a:rPr lang="en-US" sz="2000" dirty="0" smtClean="0">
                <a:latin typeface="Calibri (Body)"/>
                <a:ea typeface="Helvetica" pitchFamily="-105" charset="0"/>
                <a:cs typeface="Calibri (Body)"/>
              </a:rPr>
              <a:t>  R&amp;D goals: excellent </a:t>
            </a:r>
            <a:r>
              <a:rPr lang="en-US" sz="2000" dirty="0" err="1" smtClean="0">
                <a:latin typeface="Calibri (Body)"/>
                <a:ea typeface="Helvetica" pitchFamily="-105" charset="0"/>
                <a:cs typeface="Calibri (Body)"/>
              </a:rPr>
              <a:t>LAr</a:t>
            </a:r>
            <a:r>
              <a:rPr lang="en-US" sz="2000" dirty="0" smtClean="0">
                <a:latin typeface="Calibri (Body)"/>
                <a:ea typeface="Helvetica" pitchFamily="-105" charset="0"/>
                <a:cs typeface="Calibri (Body)"/>
              </a:rPr>
              <a:t> purity without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Calibri (Body)"/>
                <a:ea typeface="Helvetica" pitchFamily="-105" charset="0"/>
                <a:cs typeface="Calibri (Body)"/>
              </a:rPr>
              <a:t>  evacuation of a fully instrumented vessel</a:t>
            </a:r>
          </a:p>
          <a:p>
            <a:r>
              <a:rPr lang="en-US" sz="1800" i="1" dirty="0" smtClean="0">
                <a:latin typeface="Calibri (Body)"/>
                <a:ea typeface="Helvetica" pitchFamily="-105" charset="0"/>
                <a:cs typeface="Calibri (Body)"/>
              </a:rPr>
              <a:t>     - argon purity is a factor 2 better than design;</a:t>
            </a:r>
          </a:p>
          <a:p>
            <a:r>
              <a:rPr lang="en-US" sz="1800" i="1" dirty="0" smtClean="0">
                <a:latin typeface="Calibri (Body)"/>
                <a:ea typeface="Helvetica" pitchFamily="-105" charset="0"/>
                <a:cs typeface="Calibri (Body)"/>
              </a:rPr>
              <a:t>       mitigates running at drift HV of 70 kV</a:t>
            </a:r>
          </a:p>
          <a:p>
            <a:pPr>
              <a:spcAft>
                <a:spcPts val="1200"/>
              </a:spcAft>
            </a:pPr>
            <a:r>
              <a:rPr lang="en-US" sz="1200" i="1" dirty="0" smtClean="0">
                <a:latin typeface="Calibri (Body)"/>
                <a:ea typeface="Helvetica" pitchFamily="-105" charset="0"/>
                <a:cs typeface="Calibri (Body)"/>
              </a:rPr>
              <a:t>         (consistently &gt;6 ms </a:t>
            </a:r>
            <a:r>
              <a:rPr lang="en-US" sz="1200" i="1" dirty="0" err="1" smtClean="0">
                <a:latin typeface="Calibri (Body)"/>
                <a:ea typeface="Helvetica" pitchFamily="-105" charset="0"/>
                <a:cs typeface="Calibri (Body)"/>
              </a:rPr>
              <a:t>e</a:t>
            </a:r>
            <a:r>
              <a:rPr lang="en-US" sz="1200" i="1" baseline="30000" dirty="0" smtClean="0">
                <a:latin typeface="Calibri (Body)"/>
                <a:ea typeface="Helvetica" pitchFamily="-105" charset="0"/>
                <a:cs typeface="Calibri (Body)"/>
              </a:rPr>
              <a:t>-</a:t>
            </a:r>
            <a:r>
              <a:rPr lang="en-US" sz="1200" i="1" dirty="0" smtClean="0">
                <a:latin typeface="Calibri (Body)"/>
                <a:ea typeface="Helvetica" pitchFamily="-105" charset="0"/>
                <a:cs typeface="Calibri (Body)"/>
              </a:rPr>
              <a:t> </a:t>
            </a:r>
            <a:r>
              <a:rPr lang="en-US" sz="1200" i="1" dirty="0" err="1" smtClean="0">
                <a:latin typeface="Calibri (Body)"/>
                <a:ea typeface="Helvetica" pitchFamily="-105" charset="0"/>
                <a:cs typeface="Calibri (Body)"/>
              </a:rPr>
              <a:t>liftetime</a:t>
            </a:r>
            <a:r>
              <a:rPr lang="en-US" sz="1200" i="1" dirty="0" smtClean="0">
                <a:latin typeface="Calibri (Body)"/>
                <a:ea typeface="Helvetica" pitchFamily="-105" charset="0"/>
                <a:cs typeface="Calibri (Body)"/>
              </a:rPr>
              <a:t>, &lt;50 </a:t>
            </a:r>
            <a:r>
              <a:rPr lang="en-US" sz="1200" i="1" dirty="0" err="1" smtClean="0">
                <a:latin typeface="Calibri (Body)"/>
                <a:ea typeface="Helvetica" pitchFamily="-105" charset="0"/>
                <a:cs typeface="Calibri (Body)"/>
              </a:rPr>
              <a:t>ppt</a:t>
            </a:r>
            <a:r>
              <a:rPr lang="en-US" sz="1200" i="1" dirty="0" smtClean="0">
                <a:latin typeface="Calibri (Body)"/>
                <a:ea typeface="Helvetica" pitchFamily="-105" charset="0"/>
                <a:cs typeface="Calibri (Body)"/>
              </a:rPr>
              <a:t> O</a:t>
            </a:r>
            <a:r>
              <a:rPr lang="en-US" sz="1200" i="1" baseline="-25000" dirty="0" smtClean="0">
                <a:latin typeface="Calibri (Body)"/>
                <a:ea typeface="Helvetica" pitchFamily="-105" charset="0"/>
                <a:cs typeface="Calibri (Body)"/>
              </a:rPr>
              <a:t>2 </a:t>
            </a:r>
            <a:r>
              <a:rPr lang="en-US" sz="1200" i="1" dirty="0" smtClean="0">
                <a:latin typeface="Calibri (Body)"/>
                <a:ea typeface="Helvetica" pitchFamily="-105" charset="0"/>
                <a:cs typeface="Calibri (Body)"/>
              </a:rPr>
              <a:t>contamination)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Calibri (Body)"/>
                <a:ea typeface="Helvetica" pitchFamily="-105" charset="0"/>
                <a:cs typeface="Calibri (Body)"/>
              </a:rPr>
              <a:t> </a:t>
            </a:r>
            <a:r>
              <a:rPr lang="en-US" sz="2000" dirty="0" err="1" smtClean="0">
                <a:latin typeface="Calibri (Body)"/>
                <a:ea typeface="Helvetica" pitchFamily="-105" charset="0"/>
                <a:cs typeface="Calibri (Body)"/>
              </a:rPr>
              <a:t>MicroBooNE</a:t>
            </a:r>
            <a:r>
              <a:rPr lang="en-US" sz="2000" dirty="0" smtClean="0">
                <a:latin typeface="Calibri (Body)"/>
                <a:ea typeface="Helvetica" pitchFamily="-105" charset="0"/>
                <a:cs typeface="Calibri (Body)"/>
              </a:rPr>
              <a:t> has been collecting </a:t>
            </a:r>
          </a:p>
          <a:p>
            <a:r>
              <a:rPr lang="en-US" sz="2000" dirty="0" smtClean="0">
                <a:latin typeface="Calibri (Body)"/>
                <a:ea typeface="Helvetica" pitchFamily="-105" charset="0"/>
                <a:cs typeface="Calibri (Body)"/>
              </a:rPr>
              <a:t>  neutrinos since October 15, 2015</a:t>
            </a:r>
          </a:p>
          <a:p>
            <a:r>
              <a:rPr lang="en-US" sz="2000" dirty="0" smtClean="0">
                <a:latin typeface="Calibri (Body)"/>
                <a:ea typeface="Helvetica" pitchFamily="-105" charset="0"/>
                <a:cs typeface="Calibri (Body)"/>
              </a:rPr>
              <a:t>     </a:t>
            </a:r>
            <a:r>
              <a:rPr lang="en-US" sz="1800" i="1" dirty="0" smtClean="0">
                <a:latin typeface="Calibri (Body)"/>
                <a:ea typeface="Helvetica" pitchFamily="-105" charset="0"/>
                <a:cs typeface="Calibri (Body)"/>
              </a:rPr>
              <a:t>- Booster is running extremely well </a:t>
            </a:r>
          </a:p>
          <a:p>
            <a:pPr>
              <a:spcAft>
                <a:spcPts val="600"/>
              </a:spcAft>
            </a:pPr>
            <a:r>
              <a:rPr lang="en-US" sz="1800" i="1" dirty="0" smtClean="0">
                <a:latin typeface="Calibri (Body)"/>
                <a:ea typeface="Helvetica" pitchFamily="-105" charset="0"/>
                <a:cs typeface="Calibri (Body)"/>
              </a:rPr>
              <a:t>     -  have already collected &gt;</a:t>
            </a:r>
            <a:r>
              <a:rPr lang="en-US" sz="1800" i="1" dirty="0" smtClean="0">
                <a:latin typeface="Calibri (Body)"/>
                <a:ea typeface="Helvetica" pitchFamily="-105" charset="0"/>
                <a:cs typeface="Calibri (Body)"/>
              </a:rPr>
              <a:t>2.5x10</a:t>
            </a:r>
            <a:r>
              <a:rPr lang="en-US" sz="1800" i="1" baseline="30000" dirty="0" smtClean="0">
                <a:latin typeface="Calibri (Body)"/>
                <a:ea typeface="Helvetica" pitchFamily="-105" charset="0"/>
                <a:cs typeface="Calibri (Body)"/>
              </a:rPr>
              <a:t>20</a:t>
            </a:r>
            <a:r>
              <a:rPr lang="en-US" sz="1800" i="1" dirty="0" smtClean="0">
                <a:latin typeface="Calibri (Body)"/>
                <a:ea typeface="Helvetica" pitchFamily="-105" charset="0"/>
                <a:cs typeface="Calibri (Body)"/>
              </a:rPr>
              <a:t> </a:t>
            </a:r>
            <a:r>
              <a:rPr lang="en-US" sz="1800" i="1" dirty="0" smtClean="0">
                <a:latin typeface="Calibri (Body)"/>
                <a:ea typeface="Helvetica" pitchFamily="-105" charset="0"/>
                <a:cs typeface="Calibri (Body)"/>
              </a:rPr>
              <a:t>POT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latin typeface="Calibri (Body)"/>
                <a:ea typeface="Helvetica" pitchFamily="-105" charset="0"/>
                <a:cs typeface="Calibri (Body)"/>
              </a:rPr>
              <a:t> first physics analyses underway!</a:t>
            </a:r>
          </a:p>
          <a:p>
            <a:pPr>
              <a:spcAft>
                <a:spcPts val="1200"/>
              </a:spcAft>
            </a:pPr>
            <a:endParaRPr lang="en-US" sz="2400" dirty="0" smtClean="0">
              <a:latin typeface="Calibri (Body)"/>
              <a:ea typeface="Helvetica" pitchFamily="-105" charset="0"/>
              <a:cs typeface="Calibri (Body)"/>
            </a:endParaRPr>
          </a:p>
        </p:txBody>
      </p:sp>
      <p:pic>
        <p:nvPicPr>
          <p:cNvPr id="9" name="Picture 4" descr="run1153_ev40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76" y="1068318"/>
            <a:ext cx="3064630" cy="18754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53352" y="2896328"/>
            <a:ext cx="2275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August 6, 2015</a:t>
            </a:r>
          </a:p>
          <a:p>
            <a:pPr algn="ctr"/>
            <a:r>
              <a:rPr lang="en-US" i="1" dirty="0" smtClean="0"/>
              <a:t>first cosmic ray tracks</a:t>
            </a:r>
            <a:endParaRPr lang="en-US" i="1" dirty="0"/>
          </a:p>
        </p:txBody>
      </p:sp>
      <p:pic>
        <p:nvPicPr>
          <p:cNvPr id="11" name="Picture 10" descr="run1306_ev13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726" y="3661360"/>
            <a:ext cx="2954905" cy="258644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241264" y="4285140"/>
            <a:ext cx="86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laser track!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8176946" y="4830857"/>
            <a:ext cx="344235" cy="29924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68732" y="6200324"/>
            <a:ext cx="288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1" dirty="0" smtClean="0"/>
              <a:t>August 10, 2015</a:t>
            </a:r>
          </a:p>
          <a:p>
            <a:pPr algn="ctr"/>
            <a:r>
              <a:rPr lang="en-US" sz="1800" i="1" dirty="0" smtClean="0"/>
              <a:t>first UV laser calibration run</a:t>
            </a:r>
            <a:endParaRPr lang="en-US" sz="1800" i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27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5152" cy="711343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/>
              <a:t>LArIAT (T-1034)</a:t>
            </a:r>
            <a:endParaRPr lang="en-US" sz="280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453191" y="1807099"/>
            <a:ext cx="3669923" cy="4590342"/>
          </a:xfrm>
          <a:prstGeom prst="rect">
            <a:avLst/>
          </a:prstGeom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 smtClean="0">
                <a:latin typeface="Arial"/>
                <a:cs typeface="Arial"/>
                <a:sym typeface="Copperplate" charset="0"/>
              </a:rPr>
              <a:t>Goals </a:t>
            </a:r>
            <a:r>
              <a:rPr lang="en-US" sz="1800" dirty="0" smtClean="0">
                <a:latin typeface="Arial"/>
                <a:cs typeface="Arial"/>
                <a:sym typeface="Gill Sans" charset="0"/>
              </a:rPr>
              <a:t> Characterize LArTPC performance </a:t>
            </a:r>
            <a:r>
              <a:rPr lang="en-US" sz="1800" dirty="0" smtClean="0">
                <a:latin typeface="Arial"/>
                <a:cs typeface="Arial"/>
              </a:rPr>
              <a:t>in the range of energies relevant to upcoming SBN and LBN programs for neutrino physics and for proton decay searches.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latin typeface="Arial"/>
                <a:cs typeface="Arial"/>
              </a:rPr>
              <a:t>Charged pion interaction cross section measurements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latin typeface="Arial"/>
                <a:cs typeface="Arial"/>
              </a:rPr>
              <a:t>Optimize pion and </a:t>
            </a:r>
            <a:r>
              <a:rPr lang="en-US" sz="1600" dirty="0" err="1" smtClean="0">
                <a:latin typeface="Arial"/>
                <a:cs typeface="Arial"/>
              </a:rPr>
              <a:t>kaon</a:t>
            </a:r>
            <a:r>
              <a:rPr lang="en-US" sz="1600" dirty="0" smtClean="0">
                <a:latin typeface="Arial"/>
                <a:cs typeface="Arial"/>
              </a:rPr>
              <a:t> ID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latin typeface="Arial"/>
                <a:cs typeface="Arial"/>
              </a:rPr>
              <a:t>Experimentally measure e-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Arial"/>
                <a:cs typeface="Arial"/>
              </a:rPr>
              <a:t> separation capabilities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latin typeface="Arial"/>
                <a:cs typeface="Arial"/>
              </a:rPr>
              <a:t>Develop criteria for charge sign determination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latin typeface="Arial"/>
                <a:cs typeface="Arial"/>
              </a:rPr>
              <a:t>Study energy resolution improvement by combining information from scintillation light and ionization charge signals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8" name="Picture 7" descr="xsec_MCband_op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5" y="3453042"/>
            <a:ext cx="5330212" cy="33358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9392" y="832573"/>
            <a:ext cx="391277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Run-1</a:t>
            </a:r>
            <a:r>
              <a:rPr lang="en-US" sz="2000" dirty="0" smtClean="0"/>
              <a:t>:  April 30, 2015 – July 3, 2015</a:t>
            </a:r>
          </a:p>
          <a:p>
            <a:r>
              <a:rPr lang="en-US" sz="2000" b="1" dirty="0" smtClean="0"/>
              <a:t>Run-2</a:t>
            </a:r>
            <a:r>
              <a:rPr lang="en-US" sz="2000" dirty="0" smtClean="0"/>
              <a:t>:  Feb. 18, 2016 – ongoing</a:t>
            </a:r>
            <a:endParaRPr lang="en-US" sz="2000" dirty="0"/>
          </a:p>
        </p:txBody>
      </p:sp>
      <p:cxnSp>
        <p:nvCxnSpPr>
          <p:cNvPr id="11" name="Straight Arrow Connector 10"/>
          <p:cNvCxnSpPr>
            <a:stCxn id="13" idx="1"/>
          </p:cNvCxnSpPr>
          <p:nvPr/>
        </p:nvCxnSpPr>
        <p:spPr>
          <a:xfrm flipH="1">
            <a:off x="5269392" y="3740288"/>
            <a:ext cx="227869" cy="151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97261" y="3472902"/>
            <a:ext cx="3375218" cy="53477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73401" y="384356"/>
            <a:ext cx="4995991" cy="2991366"/>
            <a:chOff x="273401" y="384356"/>
            <a:chExt cx="4995991" cy="2991366"/>
          </a:xfrm>
        </p:grpSpPr>
        <p:pic>
          <p:nvPicPr>
            <p:cNvPr id="7" name="Picture 6" descr="Run8974Spill317Ev3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7" t="3882" r="7003" b="4269"/>
            <a:stretch/>
          </p:blipFill>
          <p:spPr>
            <a:xfrm>
              <a:off x="273401" y="384356"/>
              <a:ext cx="4995991" cy="2991366"/>
            </a:xfrm>
            <a:prstGeom prst="rect">
              <a:avLst/>
            </a:prstGeom>
          </p:spPr>
        </p:pic>
        <p:pic>
          <p:nvPicPr>
            <p:cNvPr id="15" name="Picture 14" descr="LArIAT_simple_outlin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417" y="542031"/>
              <a:ext cx="980745" cy="443950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April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Rameika | Neutrino - Latina America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63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7964"/>
            <a:ext cx="8686800" cy="641739"/>
          </a:xfrm>
        </p:spPr>
        <p:txBody>
          <a:bodyPr/>
          <a:lstStyle/>
          <a:p>
            <a:r>
              <a:rPr lang="en-US" dirty="0" smtClean="0"/>
              <a:t>A decade of accomplishments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Fruitful operation of two neutrino beams, </a:t>
            </a:r>
            <a:r>
              <a:rPr lang="en-US" dirty="0" err="1" smtClean="0"/>
              <a:t>NuMI</a:t>
            </a:r>
            <a:r>
              <a:rPr lang="en-US" dirty="0" smtClean="0"/>
              <a:t> and BNB and many experiments : </a:t>
            </a:r>
          </a:p>
          <a:p>
            <a:pPr lvl="1"/>
            <a:r>
              <a:rPr lang="en-US" dirty="0" smtClean="0"/>
              <a:t>MINOS, MINOS+, </a:t>
            </a:r>
            <a:r>
              <a:rPr lang="en-US" dirty="0" err="1" smtClean="0"/>
              <a:t>MINERvA</a:t>
            </a:r>
            <a:r>
              <a:rPr lang="en-US" dirty="0" smtClean="0"/>
              <a:t>, </a:t>
            </a:r>
            <a:r>
              <a:rPr lang="en-US" dirty="0" err="1" smtClean="0"/>
              <a:t>ArgoNeuT</a:t>
            </a:r>
            <a:r>
              <a:rPr lang="en-US" dirty="0" smtClean="0"/>
              <a:t>, </a:t>
            </a:r>
            <a:r>
              <a:rPr lang="en-US" dirty="0" err="1" smtClean="0"/>
              <a:t>NOvA</a:t>
            </a:r>
            <a:r>
              <a:rPr lang="en-US" dirty="0" smtClean="0"/>
              <a:t>  in </a:t>
            </a:r>
            <a:r>
              <a:rPr lang="en-US" dirty="0" err="1" smtClean="0"/>
              <a:t>NuMI</a:t>
            </a:r>
            <a:endParaRPr lang="en-US" dirty="0" smtClean="0"/>
          </a:p>
          <a:p>
            <a:pPr lvl="1"/>
            <a:r>
              <a:rPr lang="en-US" dirty="0" err="1" smtClean="0"/>
              <a:t>MiniBooNE</a:t>
            </a:r>
            <a:r>
              <a:rPr lang="en-US" dirty="0" smtClean="0"/>
              <a:t>, </a:t>
            </a:r>
            <a:r>
              <a:rPr lang="en-US" dirty="0" err="1" smtClean="0"/>
              <a:t>SciBooNE</a:t>
            </a:r>
            <a:r>
              <a:rPr lang="en-US" dirty="0" smtClean="0"/>
              <a:t>, </a:t>
            </a:r>
            <a:r>
              <a:rPr lang="en-US" dirty="0" err="1" smtClean="0"/>
              <a:t>MicroBooNE</a:t>
            </a:r>
            <a:r>
              <a:rPr lang="en-US" dirty="0" smtClean="0"/>
              <a:t> and now ANNIE in BNB</a:t>
            </a:r>
          </a:p>
          <a:p>
            <a:r>
              <a:rPr lang="en-US" dirty="0" err="1" smtClean="0"/>
              <a:t>NOvA</a:t>
            </a:r>
            <a:r>
              <a:rPr lang="en-US" dirty="0" smtClean="0"/>
              <a:t> was a major construction project completed on time and under budget</a:t>
            </a:r>
          </a:p>
          <a:p>
            <a:pPr lvl="1"/>
            <a:r>
              <a:rPr lang="en-US" dirty="0" smtClean="0"/>
              <a:t>Received a Project Management Excellence Award (2015)</a:t>
            </a:r>
          </a:p>
          <a:p>
            <a:r>
              <a:rPr lang="en-US" dirty="0" err="1" smtClean="0"/>
              <a:t>MicroBooNE</a:t>
            </a:r>
            <a:r>
              <a:rPr lang="en-US" dirty="0" smtClean="0"/>
              <a:t> also completed on time and under budget</a:t>
            </a:r>
          </a:p>
          <a:p>
            <a:pPr lvl="1"/>
            <a:r>
              <a:rPr lang="en-US" dirty="0" smtClean="0"/>
              <a:t>Also received </a:t>
            </a:r>
            <a:r>
              <a:rPr lang="en-US" dirty="0"/>
              <a:t>a Project Management Excellence Award </a:t>
            </a:r>
            <a:r>
              <a:rPr lang="en-US" dirty="0" smtClean="0"/>
              <a:t>(2016)</a:t>
            </a:r>
          </a:p>
          <a:p>
            <a:r>
              <a:rPr lang="en-US" dirty="0" err="1" smtClean="0"/>
              <a:t>NOvA</a:t>
            </a:r>
            <a:r>
              <a:rPr lang="en-US" dirty="0" smtClean="0"/>
              <a:t> has already produced significant physics results and </a:t>
            </a:r>
            <a:r>
              <a:rPr lang="en-US" dirty="0" err="1" smtClean="0"/>
              <a:t>MicroBooNE</a:t>
            </a:r>
            <a:r>
              <a:rPr lang="en-US" dirty="0" smtClean="0"/>
              <a:t> is on its way to do the same</a:t>
            </a:r>
          </a:p>
          <a:p>
            <a:r>
              <a:rPr lang="en-US" dirty="0" smtClean="0"/>
              <a:t>MINOS+ will conclude operations at the end of current run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3092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Liquid Argon TPC R&amp;D Facilities</a:t>
            </a:r>
          </a:p>
        </p:txBody>
      </p:sp>
      <p:sp>
        <p:nvSpPr>
          <p:cNvPr id="69" name="Shape 69"/>
          <p:cNvSpPr>
            <a:spLocks noGrp="1"/>
          </p:cNvSpPr>
          <p:nvPr>
            <p:ph idx="1"/>
          </p:nvPr>
        </p:nvSpPr>
        <p:spPr>
          <a:xfrm>
            <a:off x="228600" y="1043046"/>
            <a:ext cx="6733769" cy="4987867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PAB has become the launch pad of Fermilab’s efforts to enable the deployment of a multi-kiloton LArTPC</a:t>
            </a: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Have intentionally established the infrastructure over the last decade to support variety of small scale tests</a:t>
            </a: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Focus on technical topics not previously fully explored</a:t>
            </a: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These smaller tests led to ArgoNeuT, LAPD, LBNE 35t, and MicroBooNE</a:t>
            </a: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Key components include</a:t>
            </a:r>
          </a:p>
          <a:p>
            <a:pPr marL="438150" lvl="1" indent="-209550">
              <a:spcBef>
                <a:spcPts val="300"/>
              </a:spcBef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6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An excellent staff of technicians to support experimenters</a:t>
            </a:r>
          </a:p>
          <a:p>
            <a:pPr marL="449178" lvl="1" indent="-220578">
              <a:spcBef>
                <a:spcPts val="300"/>
              </a:spcBef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6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Dedicated liquid argon distribution system with purification from electronegative contaminants</a:t>
            </a:r>
          </a:p>
          <a:p>
            <a:pPr marL="438150" lvl="1" indent="-209550">
              <a:spcBef>
                <a:spcPts val="300"/>
              </a:spcBef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6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Analyzers to monitor the level of contaminants</a:t>
            </a:r>
          </a:p>
          <a:p>
            <a:pPr marL="438150" lvl="1" indent="-209550">
              <a:spcBef>
                <a:spcPts val="300"/>
              </a:spcBef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6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Condensers to maintain closed systems of liquid argon</a:t>
            </a:r>
          </a:p>
          <a:p>
            <a:pPr marL="438150" lvl="1" indent="-209550">
              <a:spcBef>
                <a:spcPts val="300"/>
              </a:spcBef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6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Common safety system including ODH and </a:t>
            </a:r>
            <a:r>
              <a:rPr sz="16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ventilation</a:t>
            </a:r>
            <a:endParaRPr sz="1600" dirty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marL="209550" lvl="0" indent="-209550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Fermilab organizes and hosts workshops dedicated to R&amp;D </a:t>
            </a:r>
            <a:r>
              <a:rPr sz="18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efforts</a:t>
            </a:r>
            <a:endParaRPr sz="1800" dirty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</p:txBody>
      </p:sp>
      <p:pic>
        <p:nvPicPr>
          <p:cNvPr id="7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1214" y="1657135"/>
            <a:ext cx="2360520" cy="354373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6962370" y="5199380"/>
            <a:ext cx="2064540" cy="604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Technicians supporting R&amp;D at PAB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5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ROC-West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901919"/>
            <a:ext cx="8672513" cy="856104"/>
          </a:xfrm>
        </p:spPr>
        <p:txBody>
          <a:bodyPr/>
          <a:lstStyle/>
          <a:p>
            <a:r>
              <a:rPr lang="en-US" dirty="0" smtClean="0"/>
              <a:t>The Remote Operations Center (West) is a new control room facility available to any onsite experiment.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27 April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Rameika | Neutrino - Latina America Workshop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522" y="1758023"/>
            <a:ext cx="6639157" cy="443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40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33398"/>
            <a:ext cx="8686800" cy="641739"/>
          </a:xfrm>
        </p:spPr>
        <p:txBody>
          <a:bodyPr/>
          <a:lstStyle/>
          <a:p>
            <a:r>
              <a:rPr lang="en-US" dirty="0" smtClean="0"/>
              <a:t>P5 Recommendation on 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2899855"/>
            <a:ext cx="8672513" cy="3733776"/>
          </a:xfrm>
          <a:ln w="28575" cmpd="sng">
            <a:noFill/>
          </a:ln>
        </p:spPr>
        <p:txBody>
          <a:bodyPr/>
          <a:lstStyle/>
          <a:p>
            <a:r>
              <a:rPr lang="en-US" sz="2000" dirty="0" smtClean="0"/>
              <a:t>Plan launched in 2014 and approved in current form in 2015</a:t>
            </a:r>
          </a:p>
          <a:p>
            <a:pPr lvl="1"/>
            <a:r>
              <a:rPr lang="en-US" sz="1800" dirty="0" smtClean="0"/>
              <a:t>Collaborative arrangement between Fermilab/DOE, CERN and INFN to bring ICARUS to FNAL, via a refurbishment stop at CERN</a:t>
            </a:r>
          </a:p>
          <a:p>
            <a:pPr lvl="1"/>
            <a:r>
              <a:rPr lang="en-US" sz="1800" dirty="0" smtClean="0"/>
              <a:t>Fermilab GPP funds used for building construction</a:t>
            </a:r>
          </a:p>
          <a:p>
            <a:pPr lvl="1"/>
            <a:r>
              <a:rPr lang="en-US" sz="1800" dirty="0" smtClean="0"/>
              <a:t>Near detector collaboration emerged from a pre-P5 proposal to build a 1-kton (LAr1) short-baseline experiment </a:t>
            </a:r>
          </a:p>
          <a:p>
            <a:pPr lvl="1"/>
            <a:r>
              <a:rPr lang="en-US" sz="1800" dirty="0" smtClean="0"/>
              <a:t>SBND collaboration obtained funding from NSF, UK, Switzerland and LANL LDRD</a:t>
            </a:r>
          </a:p>
          <a:p>
            <a:pPr lvl="1"/>
            <a:r>
              <a:rPr lang="en-US" sz="1800" dirty="0" smtClean="0"/>
              <a:t>CERN contributing to the Near Detector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588" y="237413"/>
            <a:ext cx="7468624" cy="267089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350000" y="905943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06600" y="1253076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98700" y="2201343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18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843"/>
            <a:ext cx="8686800" cy="641739"/>
          </a:xfrm>
        </p:spPr>
        <p:txBody>
          <a:bodyPr/>
          <a:lstStyle/>
          <a:p>
            <a:r>
              <a:rPr lang="en-US" dirty="0" smtClean="0"/>
              <a:t>Neutrinos at 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837597"/>
            <a:ext cx="8672513" cy="5577716"/>
          </a:xfrm>
        </p:spPr>
        <p:txBody>
          <a:bodyPr/>
          <a:lstStyle/>
          <a:p>
            <a:r>
              <a:rPr lang="en-US" dirty="0" smtClean="0"/>
              <a:t>We are excited about being the host laboratory for a fully international flag-ship neutrino experiment, DUNE (Mark’s talk at the end of the day!)</a:t>
            </a:r>
          </a:p>
          <a:p>
            <a:r>
              <a:rPr lang="en-US" dirty="0" smtClean="0"/>
              <a:t>This will  be a mega-science project of unprecedented size here in the United States</a:t>
            </a:r>
          </a:p>
          <a:p>
            <a:pPr lvl="1"/>
            <a:r>
              <a:rPr lang="en-US" sz="2000" dirty="0" smtClean="0"/>
              <a:t>While we are building for the future we will operate a world class program which will produce science, train students and perfect the technologies needed to insure the success of the major investment being made</a:t>
            </a:r>
          </a:p>
          <a:p>
            <a:r>
              <a:rPr lang="en-US" dirty="0" smtClean="0"/>
              <a:t>In this talk I will introduce and highlight the current neutrino program which includes experiments using the two Fermilab neutrino beams, </a:t>
            </a:r>
            <a:r>
              <a:rPr lang="en-US" dirty="0" err="1" smtClean="0"/>
              <a:t>NuMI</a:t>
            </a:r>
            <a:r>
              <a:rPr lang="en-US" dirty="0" smtClean="0"/>
              <a:t> and BNB as well as test beam and  detector development activities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7073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Proposal Author List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636588" y="819377"/>
            <a:ext cx="8278812" cy="5382104"/>
            <a:chOff x="-665820" y="763484"/>
            <a:chExt cx="9144000" cy="5499100"/>
          </a:xfrm>
        </p:grpSpPr>
        <p:pic>
          <p:nvPicPr>
            <p:cNvPr id="3" name="Picture 2" descr="SBN_author_list_horizontal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1" b="10495"/>
            <a:stretch/>
          </p:blipFill>
          <p:spPr>
            <a:xfrm>
              <a:off x="-665820" y="763484"/>
              <a:ext cx="9144000" cy="54991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269563" y="1644285"/>
              <a:ext cx="7004110" cy="4477153"/>
              <a:chOff x="1935383" y="1693601"/>
              <a:chExt cx="7004110" cy="4477153"/>
            </a:xfrm>
          </p:grpSpPr>
          <p:sp>
            <p:nvSpPr>
              <p:cNvPr id="8" name="Shape 209"/>
              <p:cNvSpPr/>
              <p:nvPr/>
            </p:nvSpPr>
            <p:spPr>
              <a:xfrm>
                <a:off x="7496595" y="5600072"/>
                <a:ext cx="1442898" cy="5105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 algn="l">
                  <a:defRPr>
                    <a:uFillTx/>
                  </a:defRPr>
                </a:pPr>
                <a:r>
                  <a:rPr sz="900" dirty="0">
                    <a:uFill>
                      <a:solidFill/>
                    </a:uFill>
                  </a:rPr>
                  <a:t>Collaboration spokespeople</a:t>
                </a:r>
              </a:p>
              <a:p>
                <a:pPr lvl="0" algn="l">
                  <a:defRPr>
                    <a:uFillTx/>
                  </a:defRPr>
                </a:pPr>
                <a:r>
                  <a:rPr sz="900" dirty="0">
                    <a:uFill>
                      <a:solidFill/>
                    </a:uFill>
                  </a:rPr>
                  <a:t>Fermilab SBN Program Coordinator</a:t>
                </a:r>
              </a:p>
            </p:txBody>
          </p:sp>
          <p:sp>
            <p:nvSpPr>
              <p:cNvPr id="10" name="Shape 210"/>
              <p:cNvSpPr/>
              <p:nvPr/>
            </p:nvSpPr>
            <p:spPr>
              <a:xfrm>
                <a:off x="7279530" y="5852075"/>
                <a:ext cx="197831" cy="1"/>
              </a:xfrm>
              <a:prstGeom prst="line">
                <a:avLst/>
              </a:prstGeom>
              <a:ln w="12700">
                <a:solidFill>
                  <a:srgbClr val="FF2600"/>
                </a:solidFill>
                <a:round/>
              </a:ln>
            </p:spPr>
            <p:txBody>
              <a:bodyPr lIns="0" tIns="0" rIns="0" bIns="0"/>
              <a:lstStyle/>
              <a:p>
                <a:pPr lvl="0" algn="l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1" name="Shape 211"/>
              <p:cNvSpPr/>
              <p:nvPr/>
            </p:nvSpPr>
            <p:spPr>
              <a:xfrm>
                <a:off x="7280033" y="5713651"/>
                <a:ext cx="197830" cy="1"/>
              </a:xfrm>
              <a:prstGeom prst="line">
                <a:avLst/>
              </a:prstGeom>
              <a:ln w="12700">
                <a:solidFill/>
                <a:round/>
              </a:ln>
            </p:spPr>
            <p:txBody>
              <a:bodyPr lIns="0" tIns="0" rIns="0" bIns="0"/>
              <a:lstStyle/>
              <a:p>
                <a:pPr lvl="0" algn="l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2" name="Shape 203"/>
              <p:cNvSpPr/>
              <p:nvPr/>
            </p:nvSpPr>
            <p:spPr>
              <a:xfrm>
                <a:off x="6059025" y="1693601"/>
                <a:ext cx="526663" cy="1"/>
              </a:xfrm>
              <a:prstGeom prst="line">
                <a:avLst/>
              </a:prstGeom>
              <a:ln w="12700">
                <a:solidFill/>
                <a:round/>
              </a:ln>
            </p:spPr>
            <p:txBody>
              <a:bodyPr lIns="0" tIns="0" rIns="0" bIns="0"/>
              <a:lstStyle/>
              <a:p>
                <a:pPr lvl="0" algn="l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3" name="Shape 204"/>
              <p:cNvSpPr/>
              <p:nvPr/>
            </p:nvSpPr>
            <p:spPr>
              <a:xfrm>
                <a:off x="2896885" y="3363892"/>
                <a:ext cx="768294" cy="1"/>
              </a:xfrm>
              <a:prstGeom prst="line">
                <a:avLst/>
              </a:prstGeom>
              <a:ln w="12700">
                <a:solidFill/>
                <a:round/>
              </a:ln>
            </p:spPr>
            <p:txBody>
              <a:bodyPr lIns="0" tIns="0" rIns="0" bIns="0"/>
              <a:lstStyle/>
              <a:p>
                <a:pPr lvl="0" algn="l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4" name="Shape 205"/>
              <p:cNvSpPr/>
              <p:nvPr/>
            </p:nvSpPr>
            <p:spPr>
              <a:xfrm>
                <a:off x="1935383" y="3225800"/>
                <a:ext cx="660571" cy="0"/>
              </a:xfrm>
              <a:prstGeom prst="line">
                <a:avLst/>
              </a:prstGeom>
              <a:ln w="12700">
                <a:solidFill/>
                <a:round/>
              </a:ln>
            </p:spPr>
            <p:txBody>
              <a:bodyPr lIns="0" tIns="0" rIns="0" bIns="0"/>
              <a:lstStyle/>
              <a:p>
                <a:pPr lvl="0" algn="l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5" name="Shape 206"/>
              <p:cNvSpPr/>
              <p:nvPr/>
            </p:nvSpPr>
            <p:spPr>
              <a:xfrm>
                <a:off x="6861215" y="5456980"/>
                <a:ext cx="587551" cy="1"/>
              </a:xfrm>
              <a:prstGeom prst="line">
                <a:avLst/>
              </a:prstGeom>
              <a:ln w="12700">
                <a:solidFill/>
                <a:round/>
              </a:ln>
            </p:spPr>
            <p:txBody>
              <a:bodyPr lIns="0" tIns="0" rIns="0" bIns="0"/>
              <a:lstStyle/>
              <a:p>
                <a:pPr lvl="0" algn="l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6" name="Shape 207"/>
              <p:cNvSpPr/>
              <p:nvPr/>
            </p:nvSpPr>
            <p:spPr>
              <a:xfrm>
                <a:off x="2165430" y="4494031"/>
                <a:ext cx="711626" cy="1"/>
              </a:xfrm>
              <a:prstGeom prst="line">
                <a:avLst/>
              </a:prstGeom>
              <a:ln w="12700">
                <a:solidFill/>
                <a:round/>
              </a:ln>
            </p:spPr>
            <p:txBody>
              <a:bodyPr lIns="0" tIns="0" rIns="0" bIns="0"/>
              <a:lstStyle/>
              <a:p>
                <a:pPr lvl="0" algn="l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7" name="Shape 208"/>
              <p:cNvSpPr/>
              <p:nvPr/>
            </p:nvSpPr>
            <p:spPr>
              <a:xfrm>
                <a:off x="6371481" y="6170753"/>
                <a:ext cx="497727" cy="1"/>
              </a:xfrm>
              <a:prstGeom prst="line">
                <a:avLst/>
              </a:prstGeom>
              <a:ln w="12700">
                <a:solidFill>
                  <a:srgbClr val="FF2600"/>
                </a:solidFill>
                <a:round/>
              </a:ln>
            </p:spPr>
            <p:txBody>
              <a:bodyPr lIns="0" tIns="0" rIns="0" bIns="0"/>
              <a:lstStyle/>
              <a:p>
                <a:pPr lvl="0" algn="l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952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 smtClean="0"/>
              <a:t>Institutions - 2016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432725" y="850900"/>
            <a:ext cx="8114375" cy="4018014"/>
            <a:chOff x="228600" y="1894382"/>
            <a:chExt cx="7214218" cy="3373444"/>
          </a:xfrm>
        </p:grpSpPr>
        <p:pic>
          <p:nvPicPr>
            <p:cNvPr id="22" name="Content Placeholder 5" descr="america-295464_64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05" b="13105"/>
            <a:stretch>
              <a:fillRect/>
            </a:stretch>
          </p:blipFill>
          <p:spPr>
            <a:xfrm>
              <a:off x="228600" y="2579526"/>
              <a:ext cx="3721524" cy="2046694"/>
            </a:xfrm>
            <a:prstGeom prst="rect">
              <a:avLst/>
            </a:prstGeom>
          </p:spPr>
        </p:pic>
        <p:pic>
          <p:nvPicPr>
            <p:cNvPr id="23" name="Picture 22" descr="europe-296545_640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175"/>
            <a:stretch/>
          </p:blipFill>
          <p:spPr>
            <a:xfrm>
              <a:off x="3901789" y="1894382"/>
              <a:ext cx="3541029" cy="337344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086303" y="3076964"/>
              <a:ext cx="644576" cy="310084"/>
            </a:xfrm>
            <a:prstGeom prst="rect">
              <a:avLst/>
            </a:prstGeom>
            <a:solidFill>
              <a:schemeClr val="bg2">
                <a:alpha val="68000"/>
              </a:schemeClr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US 27</a:t>
              </a:r>
              <a:endParaRPr lang="en-US" sz="1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14289" y="4368991"/>
              <a:ext cx="673335" cy="310084"/>
            </a:xfrm>
            <a:prstGeom prst="rect">
              <a:avLst/>
            </a:prstGeom>
            <a:solidFill>
              <a:schemeClr val="bg2">
                <a:alpha val="68000"/>
              </a:schemeClr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Italy 9</a:t>
              </a:r>
              <a:endParaRPr lang="en-US" sz="1800" dirty="0"/>
            </a:p>
          </p:txBody>
        </p:sp>
      </p:grp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381014"/>
              </p:ext>
            </p:extLst>
          </p:nvPr>
        </p:nvGraphicFramePr>
        <p:xfrm>
          <a:off x="5530706" y="4922823"/>
          <a:ext cx="3449545" cy="1259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18"/>
                <a:gridCol w="715762"/>
                <a:gridCol w="144986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Institutions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SBN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SBN-DUNE Overlap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Non-US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230124" y="2855736"/>
            <a:ext cx="620745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CH 1</a:t>
            </a:r>
            <a:endParaRPr lang="en-US" sz="1800" dirty="0"/>
          </a:p>
        </p:txBody>
      </p:sp>
      <p:sp>
        <p:nvSpPr>
          <p:cNvPr id="34" name="TextBox 33"/>
          <p:cNvSpPr txBox="1"/>
          <p:nvPr/>
        </p:nvSpPr>
        <p:spPr>
          <a:xfrm>
            <a:off x="5295696" y="2071837"/>
            <a:ext cx="621872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UK 7  </a:t>
            </a:r>
            <a:endParaRPr lang="en-US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8033970" y="1742669"/>
            <a:ext cx="944564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Russia 1</a:t>
            </a:r>
            <a:endParaRPr lang="en-US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6922057" y="2414737"/>
            <a:ext cx="1000920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Poland 5</a:t>
            </a:r>
            <a:endParaRPr lang="en-US" sz="1800" dirty="0"/>
          </a:p>
        </p:txBody>
      </p:sp>
      <p:sp>
        <p:nvSpPr>
          <p:cNvPr id="37" name="Oval 36"/>
          <p:cNvSpPr/>
          <p:nvPr/>
        </p:nvSpPr>
        <p:spPr>
          <a:xfrm>
            <a:off x="6387286" y="3273099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530706" y="2537332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308206" y="2626232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241906" y="3451732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775306" y="3883532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074818" y="4235706"/>
            <a:ext cx="992354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Turkey 1</a:t>
            </a:r>
            <a:endParaRPr lang="en-US" sz="1800" dirty="0"/>
          </a:p>
        </p:txBody>
      </p:sp>
      <p:sp>
        <p:nvSpPr>
          <p:cNvPr id="43" name="TextBox 42"/>
          <p:cNvSpPr txBox="1"/>
          <p:nvPr/>
        </p:nvSpPr>
        <p:spPr>
          <a:xfrm>
            <a:off x="1218246" y="1109364"/>
            <a:ext cx="2607956" cy="40011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Over 225 Authors Total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7" name="Picture 6" descr="2000px-South_America.sv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06"/>
          <a:stretch/>
        </p:blipFill>
        <p:spPr>
          <a:xfrm>
            <a:off x="952629" y="4103909"/>
            <a:ext cx="2873573" cy="221222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532063" y="5108081"/>
            <a:ext cx="867583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Brazil </a:t>
            </a:r>
            <a:r>
              <a:rPr lang="en-US" sz="1800" dirty="0"/>
              <a:t>3</a:t>
            </a:r>
          </a:p>
        </p:txBody>
      </p:sp>
      <p:pic>
        <p:nvPicPr>
          <p:cNvPr id="28" name="Picture 4" descr="Blue-Seal_c100m56y0k23-Mark_SC_Horizontal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8" y="2211533"/>
            <a:ext cx="1801150" cy="30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nsf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46" y="2665010"/>
            <a:ext cx="722948" cy="727303"/>
          </a:xfrm>
          <a:prstGeom prst="rect">
            <a:avLst/>
          </a:prstGeom>
        </p:spPr>
      </p:pic>
      <p:pic>
        <p:nvPicPr>
          <p:cNvPr id="30" name="Picture 29" descr="STFC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46" y="1666956"/>
            <a:ext cx="1080919" cy="293020"/>
          </a:xfrm>
          <a:prstGeom prst="rect">
            <a:avLst/>
          </a:prstGeom>
        </p:spPr>
      </p:pic>
      <p:pic>
        <p:nvPicPr>
          <p:cNvPr id="31" name="Picture 30" descr="INFN_weblogo2b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73" y="4235706"/>
            <a:ext cx="502130" cy="496222"/>
          </a:xfrm>
          <a:prstGeom prst="rect">
            <a:avLst/>
          </a:prstGeom>
        </p:spPr>
      </p:pic>
      <p:pic>
        <p:nvPicPr>
          <p:cNvPr id="32" name="Picture 31" descr="snsf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60" y="2875308"/>
            <a:ext cx="1904304" cy="312773"/>
          </a:xfrm>
          <a:prstGeom prst="rect">
            <a:avLst/>
          </a:prstGeom>
        </p:spPr>
      </p:pic>
      <p:pic>
        <p:nvPicPr>
          <p:cNvPr id="45" name="Picture 44" descr="cern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146" y="3248342"/>
            <a:ext cx="524074" cy="5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9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401307"/>
            <a:ext cx="8686800" cy="641739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Short-baseline Neutrino Program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5148782"/>
            <a:ext cx="8672513" cy="1097737"/>
          </a:xfrm>
        </p:spPr>
        <p:txBody>
          <a:bodyPr/>
          <a:lstStyle/>
          <a:p>
            <a:r>
              <a:rPr lang="en-US" sz="2000" dirty="0" smtClean="0"/>
              <a:t>Infrastructure for Far and Near detectors : FY14-FY16  FNAL GPP</a:t>
            </a:r>
          </a:p>
          <a:p>
            <a:r>
              <a:rPr lang="en-US" sz="2000" dirty="0" smtClean="0"/>
              <a:t>ICARUS refurbishment at CERN : 2015 – 2016; WA-104 CERN-INFN</a:t>
            </a:r>
          </a:p>
          <a:p>
            <a:r>
              <a:rPr lang="en-US" sz="2000" dirty="0" smtClean="0"/>
              <a:t>SBND = DUNE style technology development program + physics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pic>
        <p:nvPicPr>
          <p:cNvPr id="8" name="sbn_birdseye.jpeg"/>
          <p:cNvPicPr>
            <a:picLocks noChangeAspect="1"/>
          </p:cNvPicPr>
          <p:nvPr/>
        </p:nvPicPr>
        <p:blipFill rotWithShape="1">
          <a:blip r:embed="rId2">
            <a:extLst/>
          </a:blip>
          <a:srcRect t="9976"/>
          <a:stretch/>
        </p:blipFill>
        <p:spPr>
          <a:xfrm>
            <a:off x="858688" y="776195"/>
            <a:ext cx="7123283" cy="2428339"/>
          </a:xfrm>
          <a:prstGeom prst="rect">
            <a:avLst/>
          </a:prstGeom>
          <a:ln w="12700" cmpd="sng">
            <a:solidFill>
              <a:schemeClr val="tx1"/>
            </a:solidFill>
            <a:miter lim="400000"/>
          </a:ln>
        </p:spPr>
      </p:pic>
      <p:grpSp>
        <p:nvGrpSpPr>
          <p:cNvPr id="9" name="Group 8"/>
          <p:cNvGrpSpPr/>
          <p:nvPr/>
        </p:nvGrpSpPr>
        <p:grpSpPr>
          <a:xfrm>
            <a:off x="819617" y="3302645"/>
            <a:ext cx="2647068" cy="1697509"/>
            <a:chOff x="179795" y="4686253"/>
            <a:chExt cx="3232670" cy="205380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239" y="4686253"/>
              <a:ext cx="3076226" cy="2053807"/>
            </a:xfrm>
            <a:prstGeom prst="rect">
              <a:avLst/>
            </a:prstGeom>
            <a:ln w="12700" cmpd="sng">
              <a:solidFill>
                <a:srgbClr val="000000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79795" y="5902773"/>
              <a:ext cx="3232670" cy="837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ICARUS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(476 t</a:t>
              </a:r>
              <a:r>
                <a:rPr kumimoji="0" lang="en-US" sz="1600" b="0" i="0" u="none" strike="noStrike" cap="none" spc="0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 @ 600 m)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48726" y="3303111"/>
            <a:ext cx="2465793" cy="1712367"/>
            <a:chOff x="3634778" y="4686817"/>
            <a:chExt cx="3011292" cy="207178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5360" y="4686817"/>
              <a:ext cx="2870127" cy="2053243"/>
            </a:xfrm>
            <a:prstGeom prst="rect">
              <a:avLst/>
            </a:prstGeom>
            <a:ln w="12700" cmpd="sng">
              <a:solidFill>
                <a:srgbClr val="000000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3634778" y="5976611"/>
              <a:ext cx="3011292" cy="781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MicroBooNE</a:t>
              </a:r>
              <a:endParaRPr lang="en-US" sz="18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</a:endParaRPr>
            </a:p>
            <a:p>
              <a:pPr marL="0" marR="0" indent="0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(89 t @ 470 m)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93623" y="3302643"/>
            <a:ext cx="2189911" cy="1695054"/>
            <a:chOff x="6498429" y="4686250"/>
            <a:chExt cx="2674377" cy="205083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b="21979"/>
            <a:stretch/>
          </p:blipFill>
          <p:spPr>
            <a:xfrm>
              <a:off x="6830576" y="4686250"/>
              <a:ext cx="2010084" cy="2050838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6498429" y="5835968"/>
              <a:ext cx="2674377" cy="837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SBND</a:t>
              </a:r>
              <a:r>
                <a:rPr kumimoji="0" lang="en-US" sz="16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rPr>
                <a:t>(112 t @ 110 m)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" name="Straight Arrow Connector 11"/>
          <p:cNvCxnSpPr>
            <a:stCxn id="15" idx="0"/>
          </p:cNvCxnSpPr>
          <p:nvPr/>
        </p:nvCxnSpPr>
        <p:spPr>
          <a:xfrm flipH="1" flipV="1">
            <a:off x="6656789" y="2680115"/>
            <a:ext cx="431790" cy="622528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>
            <a:stCxn id="17" idx="0"/>
          </p:cNvCxnSpPr>
          <p:nvPr/>
        </p:nvCxnSpPr>
        <p:spPr>
          <a:xfrm flipH="1" flipV="1">
            <a:off x="3944460" y="2739630"/>
            <a:ext cx="937163" cy="563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>
            <a:stCxn id="19" idx="0"/>
          </p:cNvCxnSpPr>
          <p:nvPr/>
        </p:nvCxnSpPr>
        <p:spPr>
          <a:xfrm flipV="1">
            <a:off x="2207203" y="2739630"/>
            <a:ext cx="381092" cy="56301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3410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19150"/>
            <a:ext cx="8672513" cy="5505450"/>
          </a:xfrm>
        </p:spPr>
        <p:txBody>
          <a:bodyPr/>
          <a:lstStyle/>
          <a:p>
            <a:r>
              <a:rPr lang="en-US" sz="2000" dirty="0" smtClean="0"/>
              <a:t>Buildings</a:t>
            </a:r>
          </a:p>
          <a:p>
            <a:pPr lvl="1"/>
            <a:r>
              <a:rPr lang="en-US" sz="1800" dirty="0"/>
              <a:t>F</a:t>
            </a:r>
            <a:r>
              <a:rPr lang="en-US" sz="1800" dirty="0" smtClean="0"/>
              <a:t>ar building well along, </a:t>
            </a:r>
            <a:r>
              <a:rPr lang="en-US" sz="1800" dirty="0"/>
              <a:t>complete at end of CY 2016.</a:t>
            </a:r>
            <a:endParaRPr lang="en-US" sz="1800" dirty="0" smtClean="0"/>
          </a:p>
          <a:p>
            <a:pPr lvl="1"/>
            <a:r>
              <a:rPr lang="en-US" sz="1800" dirty="0"/>
              <a:t>N</a:t>
            </a:r>
            <a:r>
              <a:rPr lang="en-US" sz="1800" dirty="0" smtClean="0"/>
              <a:t>ear building </a:t>
            </a:r>
            <a:r>
              <a:rPr lang="en-US" sz="1800" dirty="0" smtClean="0"/>
              <a:t>started, </a:t>
            </a:r>
            <a:r>
              <a:rPr lang="en-US" sz="1800" dirty="0"/>
              <a:t>complete at end of CY 2016.</a:t>
            </a:r>
            <a:endParaRPr lang="en-US" sz="2000" dirty="0" smtClean="0"/>
          </a:p>
          <a:p>
            <a:r>
              <a:rPr lang="en-US" sz="2000" dirty="0" smtClean="0"/>
              <a:t>ICARUS detector: upgrade progressing well</a:t>
            </a:r>
          </a:p>
          <a:p>
            <a:pPr lvl="1"/>
            <a:r>
              <a:rPr lang="en-US" sz="1800" dirty="0"/>
              <a:t>All new PMTs delivered to CERN</a:t>
            </a:r>
          </a:p>
          <a:p>
            <a:pPr lvl="1"/>
            <a:r>
              <a:rPr lang="en-US" sz="1800" dirty="0"/>
              <a:t>Assembly of first cryostat in </a:t>
            </a:r>
            <a:r>
              <a:rPr lang="en-US" sz="1800" dirty="0" smtClean="0"/>
              <a:t>progress</a:t>
            </a:r>
          </a:p>
          <a:p>
            <a:pPr lvl="1"/>
            <a:r>
              <a:rPr lang="en-US" sz="1800" dirty="0"/>
              <a:t>F</a:t>
            </a:r>
            <a:r>
              <a:rPr lang="en-US" sz="1800" dirty="0" smtClean="0"/>
              <a:t>irst TPC installed in cryostat in mid-2016</a:t>
            </a:r>
          </a:p>
          <a:p>
            <a:pPr lvl="1"/>
            <a:r>
              <a:rPr lang="en-US" sz="1800" dirty="0" smtClean="0"/>
              <a:t>Fermilab leading active integration and installation planning with  CERN and INFN institutes: delivery to Fermilab in early CY 2017</a:t>
            </a:r>
            <a:endParaRPr lang="en-US" sz="1800" dirty="0"/>
          </a:p>
          <a:p>
            <a:r>
              <a:rPr lang="en-US" sz="2000" dirty="0" smtClean="0"/>
              <a:t>SBND: moving to final designs and start of component fabrication</a:t>
            </a:r>
          </a:p>
          <a:p>
            <a:pPr lvl="1"/>
            <a:r>
              <a:rPr lang="en-US" sz="1800" dirty="0" smtClean="0"/>
              <a:t>First final design review: TPC anode plane frames (2/23/16</a:t>
            </a:r>
            <a:r>
              <a:rPr lang="en-US" sz="2000" dirty="0" smtClean="0"/>
              <a:t>)</a:t>
            </a:r>
          </a:p>
          <a:p>
            <a:pPr lvl="1"/>
            <a:r>
              <a:rPr lang="en-US" sz="1800" dirty="0" smtClean="0"/>
              <a:t>Fermilab leading integration plan: TPC assembly at Fermilab starting in CY2017</a:t>
            </a:r>
            <a:endParaRPr lang="en-US" sz="1800" dirty="0"/>
          </a:p>
          <a:p>
            <a:r>
              <a:rPr lang="en-US" sz="2000" dirty="0" smtClean="0"/>
              <a:t>Cryogenics for near and far detectors in detailed design phase</a:t>
            </a:r>
          </a:p>
          <a:p>
            <a:pPr lvl="1"/>
            <a:r>
              <a:rPr lang="en-US" sz="1800" dirty="0" smtClean="0"/>
              <a:t>CERN design contract for </a:t>
            </a:r>
            <a:r>
              <a:rPr lang="en-US" sz="1800" dirty="0" err="1" smtClean="0"/>
              <a:t>LAr</a:t>
            </a:r>
            <a:r>
              <a:rPr lang="en-US" sz="1800" dirty="0" smtClean="0"/>
              <a:t> filtration skids to bidding process: Spring 2016</a:t>
            </a:r>
          </a:p>
          <a:p>
            <a:pPr lvl="1"/>
            <a:r>
              <a:rPr lang="en-US" sz="1800" dirty="0" smtClean="0"/>
              <a:t>Fermilab designs of </a:t>
            </a:r>
            <a:r>
              <a:rPr lang="en-US" sz="1800" dirty="0" err="1" smtClean="0"/>
              <a:t>LAr</a:t>
            </a:r>
            <a:r>
              <a:rPr lang="en-US" sz="1800" dirty="0" smtClean="0"/>
              <a:t> and LN2 delivery following</a:t>
            </a:r>
          </a:p>
          <a:p>
            <a:pPr marL="457200" lvl="1" indent="0">
              <a:buNone/>
            </a:pPr>
            <a:r>
              <a:rPr lang="en-US" sz="1800" dirty="0" smtClean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Status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8145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</a:t>
            </a:r>
            <a:r>
              <a:rPr lang="en-US" dirty="0" smtClean="0"/>
              <a:t>to Physics for SBN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sp>
        <p:nvSpPr>
          <p:cNvPr id="56" name="Rectangle 55"/>
          <p:cNvSpPr/>
          <p:nvPr/>
        </p:nvSpPr>
        <p:spPr>
          <a:xfrm rot="19290258">
            <a:off x="4842534" y="4007719"/>
            <a:ext cx="829232" cy="3384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7" name="Rectangle 56"/>
          <p:cNvSpPr/>
          <p:nvPr/>
        </p:nvSpPr>
        <p:spPr>
          <a:xfrm rot="19290258">
            <a:off x="4472017" y="5260421"/>
            <a:ext cx="829232" cy="3384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8" name="Rectangle 57"/>
          <p:cNvSpPr/>
          <p:nvPr/>
        </p:nvSpPr>
        <p:spPr>
          <a:xfrm rot="19290258">
            <a:off x="4755011" y="3907455"/>
            <a:ext cx="829232" cy="3384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9" name="Rectangle 58"/>
          <p:cNvSpPr/>
          <p:nvPr/>
        </p:nvSpPr>
        <p:spPr>
          <a:xfrm rot="19290258">
            <a:off x="4897201" y="4059855"/>
            <a:ext cx="829232" cy="3384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0" name="Rectangle 59"/>
          <p:cNvSpPr/>
          <p:nvPr/>
        </p:nvSpPr>
        <p:spPr>
          <a:xfrm rot="19290258">
            <a:off x="5039390" y="4212255"/>
            <a:ext cx="829232" cy="3384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1" name="Rectangle 60"/>
          <p:cNvSpPr/>
          <p:nvPr/>
        </p:nvSpPr>
        <p:spPr>
          <a:xfrm rot="19290258">
            <a:off x="5181580" y="4364655"/>
            <a:ext cx="829232" cy="3384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2" name="Rectangle 61"/>
          <p:cNvSpPr/>
          <p:nvPr/>
        </p:nvSpPr>
        <p:spPr>
          <a:xfrm rot="19290258">
            <a:off x="5323770" y="4517055"/>
            <a:ext cx="829232" cy="3384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4" name="TextBox 73"/>
          <p:cNvSpPr txBox="1"/>
          <p:nvPr/>
        </p:nvSpPr>
        <p:spPr>
          <a:xfrm>
            <a:off x="88533" y="4897840"/>
            <a:ext cx="1981567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New Building Construction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8534" y="2039131"/>
            <a:ext cx="8378134" cy="1252244"/>
            <a:chOff x="88534" y="1510840"/>
            <a:chExt cx="8378134" cy="1252244"/>
          </a:xfrm>
        </p:grpSpPr>
        <p:sp>
          <p:nvSpPr>
            <p:cNvPr id="68" name="TextBox 67"/>
            <p:cNvSpPr txBox="1"/>
            <p:nvPr/>
          </p:nvSpPr>
          <p:spPr>
            <a:xfrm>
              <a:off x="88534" y="1803817"/>
              <a:ext cx="3010265" cy="646331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/>
                <a:t>ICARUS Detector: </a:t>
              </a:r>
            </a:p>
            <a:p>
              <a:pPr algn="ctr"/>
              <a:r>
                <a:rPr lang="en-US" sz="1800" b="1" dirty="0" smtClean="0"/>
                <a:t>Upgrade and Install</a:t>
              </a:r>
            </a:p>
          </p:txBody>
        </p:sp>
        <p:sp>
          <p:nvSpPr>
            <p:cNvPr id="70" name="Right Arrow 69"/>
            <p:cNvSpPr/>
            <p:nvPr/>
          </p:nvSpPr>
          <p:spPr>
            <a:xfrm>
              <a:off x="3098799" y="1510840"/>
              <a:ext cx="5367869" cy="1252244"/>
            </a:xfrm>
            <a:prstGeom prst="rightArrow">
              <a:avLst>
                <a:gd name="adj1" fmla="val 50000"/>
                <a:gd name="adj2" fmla="val 27263"/>
              </a:avLst>
            </a:prstGeom>
            <a:gradFill flip="none" rotWithShape="1">
              <a:gsLst>
                <a:gs pos="12000">
                  <a:srgbClr val="660066"/>
                </a:gs>
                <a:gs pos="20000">
                  <a:schemeClr val="accent3">
                    <a:lumMod val="75000"/>
                  </a:schemeClr>
                </a:gs>
              </a:gsLst>
              <a:lin ang="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b="1" dirty="0" smtClean="0"/>
                <a:t>Commission</a:t>
              </a:r>
              <a:endParaRPr lang="en-US" sz="1800" b="1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026045" y="1803817"/>
              <a:ext cx="2237422" cy="646331"/>
            </a:xfrm>
            <a:prstGeom prst="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/>
                <a:t>SBN Physics Operations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08517" y="5592868"/>
            <a:ext cx="8276033" cy="461665"/>
            <a:chOff x="408517" y="4703833"/>
            <a:chExt cx="8276033" cy="461665"/>
          </a:xfrm>
        </p:grpSpPr>
        <p:sp>
          <p:nvSpPr>
            <p:cNvPr id="79" name="TextBox 78"/>
            <p:cNvSpPr txBox="1"/>
            <p:nvPr/>
          </p:nvSpPr>
          <p:spPr>
            <a:xfrm>
              <a:off x="408517" y="4703833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2016</a:t>
              </a: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901195" y="4703833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2017</a:t>
              </a: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393873" y="4703833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2018</a:t>
              </a: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81233" y="4703833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2020</a:t>
              </a: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886551" y="4703833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2019</a:t>
              </a: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875915" y="4703833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2021</a:t>
              </a: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8533" y="3448969"/>
            <a:ext cx="8378135" cy="1252244"/>
            <a:chOff x="88533" y="2665789"/>
            <a:chExt cx="8378135" cy="1252244"/>
          </a:xfrm>
        </p:grpSpPr>
        <p:sp>
          <p:nvSpPr>
            <p:cNvPr id="85" name="TextBox 84"/>
            <p:cNvSpPr txBox="1"/>
            <p:nvPr/>
          </p:nvSpPr>
          <p:spPr>
            <a:xfrm>
              <a:off x="88533" y="2968746"/>
              <a:ext cx="4288733" cy="646331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/>
                <a:t>Short Baseline Near Detector: </a:t>
              </a:r>
            </a:p>
            <a:p>
              <a:pPr algn="ctr"/>
              <a:r>
                <a:rPr lang="en-US" sz="1800" b="1" dirty="0" smtClean="0"/>
                <a:t>Assemble and Install</a:t>
              </a:r>
            </a:p>
          </p:txBody>
        </p:sp>
        <p:sp>
          <p:nvSpPr>
            <p:cNvPr id="86" name="Right Arrow 85"/>
            <p:cNvSpPr/>
            <p:nvPr/>
          </p:nvSpPr>
          <p:spPr>
            <a:xfrm>
              <a:off x="4377268" y="2665789"/>
              <a:ext cx="4089400" cy="1252244"/>
            </a:xfrm>
            <a:prstGeom prst="rightArrow">
              <a:avLst>
                <a:gd name="adj1" fmla="val 50000"/>
                <a:gd name="adj2" fmla="val 27263"/>
              </a:avLst>
            </a:prstGeom>
            <a:gradFill flip="none" rotWithShape="1">
              <a:gsLst>
                <a:gs pos="20000">
                  <a:srgbClr val="660066"/>
                </a:gs>
                <a:gs pos="27000">
                  <a:schemeClr val="accent3">
                    <a:lumMod val="75000"/>
                  </a:schemeClr>
                </a:gs>
              </a:gsLst>
              <a:lin ang="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b="1" dirty="0" smtClean="0"/>
                <a:t>Commission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071156" y="2967314"/>
              <a:ext cx="2237422" cy="646331"/>
            </a:xfrm>
            <a:prstGeom prst="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/>
                <a:t>SBN Physics Operations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535" y="629293"/>
            <a:ext cx="8378133" cy="1252244"/>
            <a:chOff x="88535" y="239807"/>
            <a:chExt cx="8378133" cy="1252244"/>
          </a:xfrm>
        </p:grpSpPr>
        <p:sp>
          <p:nvSpPr>
            <p:cNvPr id="88" name="Right Arrow 87"/>
            <p:cNvSpPr/>
            <p:nvPr/>
          </p:nvSpPr>
          <p:spPr>
            <a:xfrm>
              <a:off x="88535" y="239807"/>
              <a:ext cx="8378133" cy="1252244"/>
            </a:xfrm>
            <a:prstGeom prst="rightArrow">
              <a:avLst>
                <a:gd name="adj1" fmla="val 50000"/>
                <a:gd name="adj2" fmla="val 27940"/>
              </a:avLst>
            </a:prstGeom>
            <a:gradFill flip="none" rotWithShape="1">
              <a:gsLst>
                <a:gs pos="47000">
                  <a:schemeClr val="accent3">
                    <a:lumMod val="50000"/>
                  </a:schemeClr>
                </a:gs>
                <a:gs pos="58000">
                  <a:schemeClr val="accent3">
                    <a:lumMod val="75000"/>
                  </a:schemeClr>
                </a:gs>
              </a:gsLst>
              <a:lin ang="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b="1" dirty="0" err="1" smtClean="0"/>
                <a:t>MicroBooNE</a:t>
              </a:r>
              <a:r>
                <a:rPr lang="en-US" sz="1800" b="1" dirty="0" smtClean="0"/>
                <a:t>: Operations and First Physics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168235" y="562158"/>
              <a:ext cx="2237422" cy="646331"/>
            </a:xfrm>
            <a:prstGeom prst="rect">
              <a:avLst/>
            </a:prstGeom>
            <a:no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/>
                <a:t>SBN Physics Operations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83500" y="4759340"/>
            <a:ext cx="1159933" cy="923330"/>
          </a:xfrm>
          <a:prstGeom prst="rect">
            <a:avLst/>
          </a:prstGeom>
          <a:noFill/>
          <a:ln>
            <a:solidFill>
              <a:srgbClr val="00308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First </a:t>
            </a:r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 search Results</a:t>
            </a:r>
            <a:endParaRPr lang="en-US" sz="1800" dirty="0"/>
          </a:p>
        </p:txBody>
      </p:sp>
      <p:sp>
        <p:nvSpPr>
          <p:cNvPr id="92" name="TextBox 91"/>
          <p:cNvSpPr txBox="1"/>
          <p:nvPr/>
        </p:nvSpPr>
        <p:spPr>
          <a:xfrm>
            <a:off x="4411110" y="4759340"/>
            <a:ext cx="1794853" cy="923330"/>
          </a:xfrm>
          <a:prstGeom prst="rect">
            <a:avLst/>
          </a:prstGeom>
          <a:noFill/>
          <a:ln>
            <a:solidFill>
              <a:srgbClr val="00308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MicroBooNE</a:t>
            </a:r>
            <a:r>
              <a:rPr lang="en-US" sz="1800" dirty="0" smtClean="0"/>
              <a:t> Results on Low Energy Excess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6040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Upgrading the Booster Neutrino Beamline</a:t>
            </a:r>
            <a:endParaRPr lang="en-US" dirty="0">
              <a:latin typeface="Helvetica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3769487" y="2944389"/>
            <a:ext cx="5205119" cy="2092607"/>
          </a:xfrm>
          <a:solidFill>
            <a:schemeClr val="accent3">
              <a:lumMod val="40000"/>
              <a:lumOff val="60000"/>
            </a:schemeClr>
          </a:solidFill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57150" lvl="1" indent="0">
              <a:buNone/>
            </a:pPr>
            <a:r>
              <a:rPr lang="en-US" sz="1800" b="1" dirty="0" smtClean="0">
                <a:latin typeface="Helvetica" charset="0"/>
              </a:rPr>
              <a:t>Guarantees definitive results before protons become scarce (PIP II shutdown + Muon ops)</a:t>
            </a:r>
            <a:endParaRPr lang="en-US" sz="1800" b="1" dirty="0">
              <a:latin typeface="Helvetica" charset="0"/>
            </a:endParaRPr>
          </a:p>
          <a:p>
            <a:pPr marL="342900" lvl="1"/>
            <a:r>
              <a:rPr lang="en-US" sz="1600" dirty="0" smtClean="0">
                <a:latin typeface="Helvetica" charset="0"/>
              </a:rPr>
              <a:t>Avoid problems with low proton delivery</a:t>
            </a:r>
          </a:p>
          <a:p>
            <a:pPr marL="57150" lvl="1" indent="0">
              <a:buNone/>
            </a:pPr>
            <a:endParaRPr lang="en-US" sz="1800" b="1" dirty="0" smtClean="0">
              <a:latin typeface="Helvetica" charset="0"/>
            </a:endParaRPr>
          </a:p>
          <a:p>
            <a:pPr marL="57150" lvl="1" indent="0">
              <a:buNone/>
            </a:pPr>
            <a:r>
              <a:rPr lang="en-US" sz="1800" b="1" dirty="0" smtClean="0">
                <a:latin typeface="Helvetica" charset="0"/>
              </a:rPr>
              <a:t>All </a:t>
            </a:r>
            <a:r>
              <a:rPr lang="en-US" sz="1800" b="1" dirty="0">
                <a:latin typeface="Helvetica" charset="0"/>
              </a:rPr>
              <a:t>the physics arrives twice as </a:t>
            </a:r>
            <a:r>
              <a:rPr lang="en-US" sz="1800" b="1" dirty="0" smtClean="0">
                <a:latin typeface="Helvetica" charset="0"/>
              </a:rPr>
              <a:t>quickly</a:t>
            </a:r>
          </a:p>
          <a:p>
            <a:pPr marL="342900" lvl="1"/>
            <a:r>
              <a:rPr lang="en-US" sz="1600" dirty="0" smtClean="0">
                <a:latin typeface="Helvetica" charset="0"/>
              </a:rPr>
              <a:t>Enable scientists to move onto DUNE 2x faster</a:t>
            </a:r>
            <a:endParaRPr lang="en-US" sz="1600" dirty="0">
              <a:latin typeface="Helvetica" charset="0"/>
            </a:endParaRPr>
          </a:p>
          <a:p>
            <a:pPr marL="57150" indent="0">
              <a:buNone/>
            </a:pPr>
            <a:endParaRPr lang="en-US" sz="1800" dirty="0">
              <a:latin typeface="Helvetica" charset="0"/>
            </a:endParaRPr>
          </a:p>
          <a:p>
            <a:pPr marL="57150" indent="0">
              <a:buNone/>
            </a:pPr>
            <a:endParaRPr lang="en-US" sz="1800" dirty="0" smtClean="0">
              <a:latin typeface="Helvetica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27 April 2016</a:t>
            </a:r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R. Rameika | Neutrino - Latina America Workshop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2030" y="1009174"/>
            <a:ext cx="5773958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1" hangingPunct="1"/>
            <a:r>
              <a:rPr lang="en-US" sz="1800" b="1" dirty="0" smtClean="0">
                <a:latin typeface="Helvetica" charset="0"/>
              </a:rPr>
              <a:t>A longer horn + refurbished power supply doubles the event rate in all 3 SBN detectors.</a:t>
            </a:r>
          </a:p>
          <a:p>
            <a:pPr eaLnBrk="1" hangingPunct="1"/>
            <a:endParaRPr lang="en-US" sz="1800" dirty="0">
              <a:latin typeface="Helvetica" charset="0"/>
            </a:endParaRPr>
          </a:p>
          <a:p>
            <a:pPr eaLnBrk="1" hangingPunct="1"/>
            <a:r>
              <a:rPr lang="en-US" sz="1800" b="1" dirty="0" smtClean="0">
                <a:latin typeface="Helvetica" charset="0"/>
              </a:rPr>
              <a:t>It costs $6.5M and, with design starting now, would be in operation in 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399" r="44" b="-515"/>
          <a:stretch/>
        </p:blipFill>
        <p:spPr>
          <a:xfrm>
            <a:off x="282030" y="2929001"/>
            <a:ext cx="3325985" cy="2669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64"/>
            <a:ext cx="8686800" cy="641739"/>
          </a:xfrm>
        </p:spPr>
        <p:txBody>
          <a:bodyPr/>
          <a:lstStyle/>
          <a:p>
            <a:r>
              <a:rPr lang="en-US" dirty="0" smtClean="0"/>
              <a:t>Diverse Activities aiming towards the Future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422083"/>
            <a:ext cx="8672513" cy="4987867"/>
          </a:xfrm>
        </p:spPr>
        <p:txBody>
          <a:bodyPr/>
          <a:lstStyle/>
          <a:p>
            <a:r>
              <a:rPr lang="en-US" sz="1800" dirty="0" smtClean="0"/>
              <a:t>Detector R&amp;D : </a:t>
            </a:r>
            <a:r>
              <a:rPr lang="en-US" sz="1800" dirty="0" err="1" smtClean="0"/>
              <a:t>LAr</a:t>
            </a:r>
            <a:r>
              <a:rPr lang="en-US" sz="1800" dirty="0" smtClean="0"/>
              <a:t> Test stands, LAPD, 35 ton</a:t>
            </a:r>
          </a:p>
          <a:p>
            <a:pPr lvl="1"/>
            <a:r>
              <a:rPr lang="en-US" sz="1800" dirty="0" smtClean="0"/>
              <a:t>Relatively small efforts; good training grounds for students and post-docs</a:t>
            </a:r>
            <a:endParaRPr lang="en-US" sz="1800" dirty="0"/>
          </a:p>
          <a:p>
            <a:r>
              <a:rPr lang="en-US" sz="1800" dirty="0" smtClean="0"/>
              <a:t>Test Beam efforts</a:t>
            </a:r>
          </a:p>
          <a:p>
            <a:pPr lvl="1"/>
            <a:r>
              <a:rPr lang="en-US" sz="1800" dirty="0" smtClean="0"/>
              <a:t>Detector development and training ground : i.e. </a:t>
            </a:r>
            <a:r>
              <a:rPr lang="en-US" sz="1800" dirty="0" err="1" smtClean="0"/>
              <a:t>LArIAT</a:t>
            </a:r>
            <a:endParaRPr lang="en-US" sz="1800" dirty="0" smtClean="0"/>
          </a:p>
          <a:p>
            <a:pPr lvl="1"/>
            <a:r>
              <a:rPr lang="en-US" sz="1800" dirty="0" smtClean="0"/>
              <a:t>Detector calibrations and upgrades : </a:t>
            </a:r>
            <a:r>
              <a:rPr lang="en-US" sz="1800" dirty="0" err="1" smtClean="0"/>
              <a:t>MINERvA</a:t>
            </a:r>
            <a:r>
              <a:rPr lang="en-US" sz="1800" dirty="0" smtClean="0"/>
              <a:t> (</a:t>
            </a:r>
            <a:r>
              <a:rPr lang="en-US" sz="1800" dirty="0" err="1" smtClean="0"/>
              <a:t>t.b</a:t>
            </a:r>
            <a:r>
              <a:rPr lang="en-US" sz="1800" dirty="0" smtClean="0"/>
              <a:t>. operations complete in FY15), </a:t>
            </a:r>
            <a:r>
              <a:rPr lang="en-US" sz="1800" dirty="0" err="1" smtClean="0"/>
              <a:t>NOvA</a:t>
            </a:r>
            <a:r>
              <a:rPr lang="en-US" sz="1800" dirty="0" smtClean="0"/>
              <a:t> (under discussion for an FY17-18 time-frame) </a:t>
            </a:r>
            <a:endParaRPr lang="en-US" sz="1800" dirty="0"/>
          </a:p>
          <a:p>
            <a:r>
              <a:rPr lang="en-US" sz="1800" dirty="0" smtClean="0"/>
              <a:t>ANNIE –</a:t>
            </a:r>
          </a:p>
          <a:p>
            <a:pPr lvl="1"/>
            <a:r>
              <a:rPr lang="en-US" sz="1800" dirty="0" smtClean="0"/>
              <a:t>FNAL scientists are not collaborators</a:t>
            </a:r>
          </a:p>
          <a:p>
            <a:pPr lvl="1"/>
            <a:r>
              <a:rPr lang="en-US" sz="1800" dirty="0" smtClean="0"/>
              <a:t>FNAL provided installation and liaison support</a:t>
            </a:r>
          </a:p>
          <a:p>
            <a:r>
              <a:rPr lang="en-US" sz="1800" dirty="0" smtClean="0"/>
              <a:t>Captain </a:t>
            </a:r>
            <a:r>
              <a:rPr lang="en-US" sz="1800" dirty="0" err="1" smtClean="0"/>
              <a:t>MINERvA</a:t>
            </a:r>
            <a:endParaRPr lang="en-US" sz="1800" dirty="0" smtClean="0"/>
          </a:p>
          <a:p>
            <a:pPr lvl="1"/>
            <a:r>
              <a:rPr lang="en-US" sz="1800" dirty="0" smtClean="0"/>
              <a:t>We are determining the resources that will be needed to support installation and operation</a:t>
            </a:r>
          </a:p>
          <a:p>
            <a:pPr lvl="1"/>
            <a:r>
              <a:rPr lang="en-US" sz="1800" dirty="0" smtClean="0"/>
              <a:t>Will require continued support for </a:t>
            </a:r>
            <a:r>
              <a:rPr lang="en-US" sz="1800" dirty="0" err="1" smtClean="0"/>
              <a:t>MINERvA</a:t>
            </a:r>
            <a:r>
              <a:rPr lang="en-US" sz="1800" dirty="0" smtClean="0"/>
              <a:t> detector and MINOS near detector (legacy detectors)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DUNE via SBN and </a:t>
            </a:r>
            <a:r>
              <a:rPr lang="en-US" sz="1800" b="1" dirty="0" err="1" smtClean="0">
                <a:solidFill>
                  <a:srgbClr val="FF0000"/>
                </a:solidFill>
              </a:rPr>
              <a:t>ProtoDUNEs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676885"/>
            <a:ext cx="8325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Many different activities – each requiring a different model/approach towards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support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0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Term </a:t>
            </a:r>
            <a:r>
              <a:rPr lang="en-US" dirty="0" smtClean="0"/>
              <a:t>Activities</a:t>
            </a:r>
            <a:r>
              <a:rPr lang="en-US" dirty="0" smtClean="0"/>
              <a:t>  </a:t>
            </a:r>
            <a:r>
              <a:rPr lang="en-US" dirty="0" smtClean="0"/>
              <a:t>(FY16-18)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87" y="992221"/>
            <a:ext cx="8672513" cy="4987867"/>
          </a:xfrm>
          <a:ln w="12700" cmpd="sng">
            <a:solidFill>
              <a:srgbClr val="4F81BD"/>
            </a:solidFill>
          </a:ln>
        </p:spPr>
        <p:txBody>
          <a:bodyPr/>
          <a:lstStyle/>
          <a:p>
            <a:r>
              <a:rPr lang="en-US" dirty="0" smtClean="0"/>
              <a:t>MINOS+ will conclude and a decommissioning plan for the Soudan Laboratory </a:t>
            </a:r>
            <a:r>
              <a:rPr lang="en-US" dirty="0" smtClean="0"/>
              <a:t>is being</a:t>
            </a:r>
            <a:r>
              <a:rPr lang="en-US" dirty="0" smtClean="0"/>
              <a:t> </a:t>
            </a:r>
            <a:r>
              <a:rPr lang="en-US" dirty="0" smtClean="0"/>
              <a:t>developed</a:t>
            </a:r>
          </a:p>
          <a:p>
            <a:r>
              <a:rPr lang="en-US" dirty="0" err="1" smtClean="0"/>
              <a:t>NOvA</a:t>
            </a:r>
            <a:r>
              <a:rPr lang="en-US" dirty="0" smtClean="0"/>
              <a:t> will continue to run and produce important results on mass hierarchy and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baseline="-25000" dirty="0" err="1" smtClean="0"/>
              <a:t>CP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 the first phase of the SBN program  </a:t>
            </a:r>
            <a:r>
              <a:rPr lang="en-US" dirty="0" err="1" smtClean="0"/>
              <a:t>MicroBooNE</a:t>
            </a:r>
            <a:r>
              <a:rPr lang="en-US" dirty="0" smtClean="0"/>
              <a:t> will address its primary physics goal </a:t>
            </a:r>
          </a:p>
          <a:p>
            <a:r>
              <a:rPr lang="en-US" dirty="0" smtClean="0"/>
              <a:t>Future run  plan for  </a:t>
            </a:r>
            <a:r>
              <a:rPr lang="en-US" dirty="0" err="1" smtClean="0"/>
              <a:t>MINERvA</a:t>
            </a:r>
            <a:r>
              <a:rPr lang="en-US" dirty="0" smtClean="0"/>
              <a:t> : Liquid targets : H</a:t>
            </a:r>
            <a:r>
              <a:rPr lang="en-US" baseline="-25000" dirty="0" smtClean="0"/>
              <a:t>2</a:t>
            </a:r>
            <a:r>
              <a:rPr lang="en-US" dirty="0" smtClean="0"/>
              <a:t>O, </a:t>
            </a:r>
            <a:r>
              <a:rPr lang="en-US" dirty="0" smtClean="0"/>
              <a:t>He;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</a:p>
          <a:p>
            <a:pPr lvl="1"/>
            <a:r>
              <a:rPr lang="en-US" dirty="0" smtClean="0"/>
              <a:t>Captain </a:t>
            </a:r>
            <a:r>
              <a:rPr lang="en-US" dirty="0" err="1" smtClean="0"/>
              <a:t>MINERvA</a:t>
            </a:r>
            <a:r>
              <a:rPr lang="en-US" dirty="0" smtClean="0"/>
              <a:t> ; Stage 1 approval</a:t>
            </a:r>
          </a:p>
          <a:p>
            <a:pPr lvl="1"/>
            <a:r>
              <a:rPr lang="en-US" dirty="0" smtClean="0"/>
              <a:t>Deployment planning under way</a:t>
            </a:r>
            <a:endParaRPr lang="en-US" dirty="0" smtClean="0"/>
          </a:p>
          <a:p>
            <a:r>
              <a:rPr lang="en-US" dirty="0" smtClean="0"/>
              <a:t>SBND </a:t>
            </a:r>
            <a:r>
              <a:rPr lang="en-US" dirty="0" smtClean="0"/>
              <a:t>and ICARUS will be installed </a:t>
            </a:r>
          </a:p>
          <a:p>
            <a:r>
              <a:rPr lang="en-US" dirty="0" err="1" smtClean="0"/>
              <a:t>ProtoDUNE</a:t>
            </a:r>
            <a:r>
              <a:rPr lang="en-US" dirty="0" smtClean="0"/>
              <a:t> at CERN will be constructed</a:t>
            </a:r>
          </a:p>
          <a:p>
            <a:r>
              <a:rPr lang="en-US" dirty="0" smtClean="0"/>
              <a:t>LBNF/DUNE will prepare for CD-2 in 2019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222801" y="3479800"/>
            <a:ext cx="286199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34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Physics Center (</a:t>
            </a:r>
            <a:r>
              <a:rPr lang="en-US" dirty="0" err="1" smtClean="0"/>
              <a:t>npc.fnal.gov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</a:p>
          <a:p>
            <a:pPr lvl="1"/>
            <a:r>
              <a:rPr lang="en-US" sz="1800" dirty="0" smtClean="0"/>
              <a:t>To bring </a:t>
            </a:r>
            <a:r>
              <a:rPr lang="en-US" sz="1800" dirty="0"/>
              <a:t>researchers to Fermilab for short term and long term stays to work on Fermilab Neutrino experiments and/or within the Fermilab Theory Community</a:t>
            </a:r>
          </a:p>
          <a:p>
            <a:pPr lvl="1"/>
            <a:r>
              <a:rPr lang="en-US" sz="1800" dirty="0"/>
              <a:t>Organize the weekly Neutrino Seminar Series and the summer “Neutrino University”</a:t>
            </a:r>
          </a:p>
          <a:p>
            <a:pPr lvl="1"/>
            <a:r>
              <a:rPr lang="en-US" sz="1800" dirty="0"/>
              <a:t>Host experimental and theoretical topical workshops in Neutrino Physics</a:t>
            </a:r>
          </a:p>
          <a:p>
            <a:pPr lvl="1"/>
            <a:r>
              <a:rPr lang="en-US" sz="1800" dirty="0"/>
              <a:t>Coordinate the International Neutrino Summer School and host it in odd years</a:t>
            </a:r>
          </a:p>
          <a:p>
            <a:pPr lvl="1"/>
            <a:r>
              <a:rPr lang="en-US" sz="1800" dirty="0"/>
              <a:t>Provide facilities to host visitors, enable remote participation, and foster interaction at Fermilab</a:t>
            </a:r>
            <a:endParaRPr lang="en-US" sz="1800" dirty="0" smtClean="0"/>
          </a:p>
          <a:p>
            <a:r>
              <a:rPr lang="en-US" sz="2000" dirty="0" smtClean="0"/>
              <a:t>Status of “launch”</a:t>
            </a:r>
          </a:p>
          <a:p>
            <a:pPr lvl="1"/>
            <a:r>
              <a:rPr lang="en-US" sz="1800" dirty="0" smtClean="0"/>
              <a:t>$100K initial funds received Sept. 2015</a:t>
            </a:r>
          </a:p>
          <a:p>
            <a:pPr lvl="1"/>
            <a:r>
              <a:rPr lang="en-US" sz="1800" dirty="0" smtClean="0"/>
              <a:t>1 award for DUNE support in place</a:t>
            </a:r>
          </a:p>
          <a:p>
            <a:pPr lvl="1"/>
            <a:r>
              <a:rPr lang="en-US" sz="1800" dirty="0" smtClean="0"/>
              <a:t>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round of formal Fellowship applications are now </a:t>
            </a:r>
            <a:r>
              <a:rPr lang="en-US" sz="1800" dirty="0" smtClean="0"/>
              <a:t>being evaluated</a:t>
            </a:r>
            <a:endParaRPr lang="en-US" sz="1800" dirty="0" smtClean="0"/>
          </a:p>
          <a:p>
            <a:pPr lvl="1"/>
            <a:r>
              <a:rPr lang="en-US" sz="1800" dirty="0" smtClean="0"/>
              <a:t>Awaiting additional funding from DOE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314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3867621"/>
          </a:xfrm>
        </p:spPr>
        <p:txBody>
          <a:bodyPr/>
          <a:lstStyle/>
          <a:p>
            <a:r>
              <a:rPr lang="en-US" dirty="0" smtClean="0"/>
              <a:t>Suite of running experiments, lots of data to analyze :</a:t>
            </a:r>
          </a:p>
          <a:p>
            <a:pPr lvl="1"/>
            <a:r>
              <a:rPr lang="en-US" dirty="0" smtClean="0"/>
              <a:t>MINOS+ (concluding), </a:t>
            </a:r>
            <a:r>
              <a:rPr lang="en-US" dirty="0" err="1" smtClean="0"/>
              <a:t>NOvA</a:t>
            </a:r>
            <a:r>
              <a:rPr lang="en-US" dirty="0" smtClean="0"/>
              <a:t>, </a:t>
            </a:r>
            <a:r>
              <a:rPr lang="en-US" dirty="0" err="1" smtClean="0"/>
              <a:t>MINERvA</a:t>
            </a:r>
            <a:endParaRPr lang="en-US" dirty="0" smtClean="0"/>
          </a:p>
          <a:p>
            <a:r>
              <a:rPr lang="en-US" dirty="0" smtClean="0"/>
              <a:t>Three SBN  Liquid Argon detectors being operated, refurbished and constructed (</a:t>
            </a:r>
            <a:r>
              <a:rPr lang="en-US" dirty="0" err="1" smtClean="0"/>
              <a:t>MicroBooNE</a:t>
            </a:r>
            <a:r>
              <a:rPr lang="en-US" dirty="0" smtClean="0"/>
              <a:t>, ICARUS, SBND)</a:t>
            </a:r>
          </a:p>
          <a:p>
            <a:pPr lvl="1"/>
            <a:r>
              <a:rPr lang="en-US" dirty="0" smtClean="0"/>
              <a:t>Will lead to experience, lessons learned, software and analysis techniques developed, </a:t>
            </a:r>
            <a:r>
              <a:rPr lang="is-IS" dirty="0" smtClean="0"/>
              <a:t>….</a:t>
            </a:r>
            <a:endParaRPr lang="en-US" dirty="0" smtClean="0"/>
          </a:p>
          <a:p>
            <a:r>
              <a:rPr lang="en-US" dirty="0" smtClean="0"/>
              <a:t>Planning for DUNE/</a:t>
            </a:r>
            <a:r>
              <a:rPr lang="en-US" dirty="0" err="1" smtClean="0"/>
              <a:t>ProtoDUNEs</a:t>
            </a:r>
            <a:r>
              <a:rPr lang="en-US" dirty="0" smtClean="0"/>
              <a:t> ramping up</a:t>
            </a:r>
          </a:p>
          <a:p>
            <a:r>
              <a:rPr lang="en-US" dirty="0" smtClean="0"/>
              <a:t>This is an exciting and productive time for the neutrino program!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516921" y="4762269"/>
            <a:ext cx="3398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6631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Helvetica" charset="0"/>
              </a:rPr>
              <a:t>Fermilab Neutrino Experiments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pic>
        <p:nvPicPr>
          <p:cNvPr id="26" name="Picture 18" descr="aerial-double-loop-07-0329-11D.jpg"/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lide Number Placeholder 5"/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4E693B85-A9D2-D648-8D29-1FCDD18A29E8}" type="slidenum">
              <a:rPr lang="en-US" sz="900" smtClean="0">
                <a:solidFill>
                  <a:srgbClr val="004C97"/>
                </a:solidFill>
                <a:latin typeface="Helvetica" charset="0"/>
              </a:rPr>
              <a:pPr eaLnBrk="1" hangingPunct="1"/>
              <a:t>3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7EFDD4CE-FF50-AC48-881A-7F04F37733F6}" type="slidenum">
              <a:rPr lang="en-US" sz="1200">
                <a:solidFill>
                  <a:srgbClr val="8996B8"/>
                </a:solidFill>
                <a:latin typeface="Arial" charset="0"/>
              </a:rPr>
              <a:pPr algn="r" eaLnBrk="1" hangingPunct="1"/>
              <a:t>3</a:t>
            </a:fld>
            <a:endParaRPr lang="en-US" sz="1200">
              <a:solidFill>
                <a:srgbClr val="8996B8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7213" y="2185988"/>
            <a:ext cx="23907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>
                <a:ln w="11430"/>
                <a:solidFill>
                  <a:schemeClr val="accent3"/>
                </a:solidFill>
                <a:latin typeface="Helvetica"/>
                <a:ea typeface="ＭＳ Ｐゴシック" pitchFamily="-101" charset="-128"/>
                <a:cs typeface="Helvetica"/>
              </a:rPr>
              <a:t>Booster</a:t>
            </a:r>
          </a:p>
          <a:p>
            <a:pPr algn="ctr">
              <a:defRPr/>
            </a:pPr>
            <a:r>
              <a:rPr lang="en-US" sz="1600" kern="0" dirty="0">
                <a:ln w="11430"/>
                <a:solidFill>
                  <a:schemeClr val="accent3"/>
                </a:solidFill>
                <a:latin typeface="Helvetica"/>
                <a:ea typeface="ＭＳ Ｐゴシック" pitchFamily="-101" charset="-128"/>
                <a:cs typeface="Helvetica"/>
              </a:rPr>
              <a:t>proton energy: 8 </a:t>
            </a:r>
            <a:r>
              <a:rPr lang="en-US" sz="1600" kern="0" dirty="0" err="1">
                <a:ln w="11430"/>
                <a:solidFill>
                  <a:schemeClr val="accent3"/>
                </a:solidFill>
                <a:latin typeface="Helvetica"/>
                <a:ea typeface="ＭＳ Ｐゴシック" pitchFamily="-101" charset="-128"/>
                <a:cs typeface="Helvetica"/>
              </a:rPr>
              <a:t>GeV</a:t>
            </a:r>
            <a:endParaRPr lang="en-US" sz="1600" kern="0" dirty="0">
              <a:ln w="11430"/>
              <a:solidFill>
                <a:schemeClr val="accent3"/>
              </a:solidFill>
              <a:latin typeface="Helvetica"/>
              <a:ea typeface="ＭＳ Ｐゴシック" pitchFamily="-101" charset="-128"/>
              <a:cs typeface="Helvetica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86000" y="3287713"/>
            <a:ext cx="5394325" cy="2032000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808288" y="2686050"/>
            <a:ext cx="417512" cy="158750"/>
          </a:xfrm>
          <a:prstGeom prst="ellipse">
            <a:avLst/>
          </a:prstGeom>
          <a:noFill/>
          <a:ln w="508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2" name="Straight Connector 31"/>
          <p:cNvCxnSpPr>
            <a:endCxn id="31" idx="2"/>
          </p:cNvCxnSpPr>
          <p:nvPr/>
        </p:nvCxnSpPr>
        <p:spPr>
          <a:xfrm>
            <a:off x="2730500" y="2559050"/>
            <a:ext cx="77788" cy="206375"/>
          </a:xfrm>
          <a:prstGeom prst="line">
            <a:avLst/>
          </a:prstGeom>
          <a:ln w="508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4775" y="3124200"/>
            <a:ext cx="3838575" cy="101600"/>
          </a:xfrm>
          <a:prstGeom prst="line">
            <a:avLst/>
          </a:prstGeom>
          <a:ln w="50800">
            <a:solidFill>
              <a:schemeClr val="accent4"/>
            </a:solidFill>
            <a:prstDash val="sysDash"/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943350" y="3225800"/>
            <a:ext cx="1377950" cy="6191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2908300" y="2832100"/>
            <a:ext cx="835025" cy="627063"/>
          </a:xfrm>
          <a:custGeom>
            <a:avLst/>
            <a:gdLst>
              <a:gd name="connsiteX0" fmla="*/ 0 w 834344"/>
              <a:gd name="connsiteY0" fmla="*/ 0 h 627560"/>
              <a:gd name="connsiteX1" fmla="*/ 647700 w 834344"/>
              <a:gd name="connsiteY1" fmla="*/ 190500 h 627560"/>
              <a:gd name="connsiteX2" fmla="*/ 831850 w 834344"/>
              <a:gd name="connsiteY2" fmla="*/ 368300 h 627560"/>
              <a:gd name="connsiteX3" fmla="*/ 742950 w 834344"/>
              <a:gd name="connsiteY3" fmla="*/ 533400 h 627560"/>
              <a:gd name="connsiteX4" fmla="*/ 584200 w 834344"/>
              <a:gd name="connsiteY4" fmla="*/ 622300 h 627560"/>
              <a:gd name="connsiteX5" fmla="*/ 584200 w 834344"/>
              <a:gd name="connsiteY5" fmla="*/ 609600 h 62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4344" h="627560">
                <a:moveTo>
                  <a:pt x="0" y="0"/>
                </a:moveTo>
                <a:cubicBezTo>
                  <a:pt x="254529" y="64558"/>
                  <a:pt x="509058" y="129117"/>
                  <a:pt x="647700" y="190500"/>
                </a:cubicBezTo>
                <a:cubicBezTo>
                  <a:pt x="786342" y="251883"/>
                  <a:pt x="815975" y="311150"/>
                  <a:pt x="831850" y="368300"/>
                </a:cubicBezTo>
                <a:cubicBezTo>
                  <a:pt x="847725" y="425450"/>
                  <a:pt x="784225" y="491067"/>
                  <a:pt x="742950" y="533400"/>
                </a:cubicBezTo>
                <a:cubicBezTo>
                  <a:pt x="701675" y="575733"/>
                  <a:pt x="610658" y="609600"/>
                  <a:pt x="584200" y="622300"/>
                </a:cubicBezTo>
                <a:cubicBezTo>
                  <a:pt x="557742" y="635000"/>
                  <a:pt x="570971" y="622300"/>
                  <a:pt x="584200" y="609600"/>
                </a:cubicBezTo>
              </a:path>
            </a:pathLst>
          </a:custGeom>
          <a:ln w="508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505200" y="3940175"/>
            <a:ext cx="28559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>
                <a:ln w="11430"/>
                <a:solidFill>
                  <a:schemeClr val="accent4"/>
                </a:solidFill>
                <a:latin typeface="Helvetica"/>
                <a:ea typeface="ＭＳ Ｐゴシック" pitchFamily="-101" charset="-128"/>
                <a:cs typeface="Helvetica"/>
              </a:rPr>
              <a:t>Main Injector</a:t>
            </a:r>
          </a:p>
          <a:p>
            <a:pPr algn="ctr">
              <a:defRPr/>
            </a:pPr>
            <a:r>
              <a:rPr lang="en-US" sz="1600" kern="0" dirty="0">
                <a:ln w="11430"/>
                <a:solidFill>
                  <a:schemeClr val="accent4"/>
                </a:solidFill>
                <a:latin typeface="Helvetica"/>
                <a:ea typeface="ＭＳ Ｐゴシック" pitchFamily="-101" charset="-128"/>
                <a:cs typeface="Helvetica"/>
              </a:rPr>
              <a:t>proton energy: 120 </a:t>
            </a:r>
            <a:r>
              <a:rPr lang="en-US" sz="1600" kern="0" dirty="0" err="1">
                <a:ln w="11430"/>
                <a:solidFill>
                  <a:schemeClr val="accent4"/>
                </a:solidFill>
                <a:latin typeface="Helvetica"/>
                <a:ea typeface="ＭＳ Ｐゴシック" pitchFamily="-101" charset="-128"/>
                <a:cs typeface="Helvetica"/>
              </a:rPr>
              <a:t>GeV</a:t>
            </a:r>
            <a:endParaRPr lang="en-US" sz="1600" kern="0" dirty="0">
              <a:ln w="11430"/>
              <a:solidFill>
                <a:schemeClr val="accent4"/>
              </a:solidFill>
              <a:latin typeface="Helvetica"/>
              <a:ea typeface="ＭＳ Ｐゴシック" pitchFamily="-101" charset="-128"/>
              <a:cs typeface="Helvetica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28600" y="2765425"/>
            <a:ext cx="2579688" cy="600075"/>
          </a:xfrm>
          <a:prstGeom prst="line">
            <a:avLst/>
          </a:prstGeom>
          <a:ln w="50800">
            <a:solidFill>
              <a:schemeClr val="accent3"/>
            </a:solidFill>
            <a:prstDash val="sys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2768600" y="2851150"/>
            <a:ext cx="977900" cy="596900"/>
          </a:xfrm>
          <a:custGeom>
            <a:avLst/>
            <a:gdLst>
              <a:gd name="connsiteX0" fmla="*/ 222250 w 978084"/>
              <a:gd name="connsiteY0" fmla="*/ 0 h 596980"/>
              <a:gd name="connsiteX1" fmla="*/ 908050 w 978084"/>
              <a:gd name="connsiteY1" fmla="*/ 228600 h 596980"/>
              <a:gd name="connsiteX2" fmla="*/ 908050 w 978084"/>
              <a:gd name="connsiteY2" fmla="*/ 488950 h 596980"/>
              <a:gd name="connsiteX3" fmla="*/ 488950 w 978084"/>
              <a:gd name="connsiteY3" fmla="*/ 596900 h 596980"/>
              <a:gd name="connsiteX4" fmla="*/ 0 w 978084"/>
              <a:gd name="connsiteY4" fmla="*/ 508000 h 59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084" h="596980">
                <a:moveTo>
                  <a:pt x="222250" y="0"/>
                </a:moveTo>
                <a:cubicBezTo>
                  <a:pt x="508000" y="73554"/>
                  <a:pt x="793750" y="147108"/>
                  <a:pt x="908050" y="228600"/>
                </a:cubicBezTo>
                <a:cubicBezTo>
                  <a:pt x="1022350" y="310092"/>
                  <a:pt x="977900" y="427567"/>
                  <a:pt x="908050" y="488950"/>
                </a:cubicBezTo>
                <a:cubicBezTo>
                  <a:pt x="838200" y="550333"/>
                  <a:pt x="640292" y="593725"/>
                  <a:pt x="488950" y="596900"/>
                </a:cubicBezTo>
                <a:cubicBezTo>
                  <a:pt x="337608" y="600075"/>
                  <a:pt x="0" y="508000"/>
                  <a:pt x="0" y="508000"/>
                </a:cubicBezTo>
              </a:path>
            </a:pathLst>
          </a:custGeom>
          <a:ln w="508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TextBox 28"/>
          <p:cNvSpPr txBox="1">
            <a:spLocks noChangeArrowheads="1"/>
          </p:cNvSpPr>
          <p:nvPr/>
        </p:nvSpPr>
        <p:spPr bwMode="auto">
          <a:xfrm>
            <a:off x="53975" y="3200400"/>
            <a:ext cx="26225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AF272F"/>
                </a:solidFill>
                <a:latin typeface="Helvetica" charset="0"/>
                <a:cs typeface="Helvetica" charset="0"/>
              </a:rPr>
              <a:t>NuMI </a:t>
            </a:r>
            <a:r>
              <a:rPr lang="en-US" b="1">
                <a:solidFill>
                  <a:srgbClr val="AF272F"/>
                </a:solidFill>
                <a:latin typeface="Symbol" charset="0"/>
                <a:cs typeface="Symbol" charset="0"/>
              </a:rPr>
              <a:t>n</a:t>
            </a:r>
            <a:r>
              <a:rPr lang="en-US" b="1">
                <a:solidFill>
                  <a:srgbClr val="AF272F"/>
                </a:solidFill>
                <a:latin typeface="Helvetica" charset="0"/>
                <a:cs typeface="Helvetica" charset="0"/>
              </a:rPr>
              <a:t> beam</a:t>
            </a:r>
          </a:p>
          <a:p>
            <a:pPr eaLnBrk="1" hangingPunct="1"/>
            <a:r>
              <a:rPr lang="en-US" sz="1400" i="1">
                <a:solidFill>
                  <a:srgbClr val="AF272F"/>
                </a:solidFill>
                <a:latin typeface="Helvetica" charset="0"/>
                <a:cs typeface="Helvetica" charset="0"/>
              </a:rPr>
              <a:t>NOvA, MINERvA, MINOS+</a:t>
            </a:r>
          </a:p>
        </p:txBody>
      </p:sp>
      <p:sp>
        <p:nvSpPr>
          <p:cNvPr id="40" name="TextBox 29"/>
          <p:cNvSpPr txBox="1">
            <a:spLocks noChangeArrowheads="1"/>
          </p:cNvSpPr>
          <p:nvPr/>
        </p:nvSpPr>
        <p:spPr bwMode="auto">
          <a:xfrm>
            <a:off x="50800" y="1930400"/>
            <a:ext cx="31464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519A24"/>
                </a:solidFill>
                <a:latin typeface="Helvetica" charset="0"/>
                <a:cs typeface="Helvetica" charset="0"/>
              </a:rPr>
              <a:t>Booster </a:t>
            </a:r>
            <a:r>
              <a:rPr lang="en-US" b="1">
                <a:solidFill>
                  <a:srgbClr val="519A24"/>
                </a:solidFill>
                <a:latin typeface="Symbol" charset="0"/>
                <a:cs typeface="Symbol" charset="0"/>
              </a:rPr>
              <a:t>n</a:t>
            </a:r>
            <a:r>
              <a:rPr lang="en-US" b="1">
                <a:solidFill>
                  <a:srgbClr val="519A24"/>
                </a:solidFill>
                <a:latin typeface="Helvetica" charset="0"/>
                <a:cs typeface="Helvetica" charset="0"/>
              </a:rPr>
              <a:t> beam</a:t>
            </a:r>
          </a:p>
          <a:p>
            <a:pPr eaLnBrk="1" hangingPunct="1"/>
            <a:r>
              <a:rPr lang="en-US" sz="1400" i="1">
                <a:solidFill>
                  <a:srgbClr val="519A24"/>
                </a:solidFill>
                <a:latin typeface="Helvetica" charset="0"/>
                <a:cs typeface="Helvetica" charset="0"/>
              </a:rPr>
              <a:t>MicroBooNE, SBN program</a:t>
            </a:r>
          </a:p>
        </p:txBody>
      </p:sp>
      <p:sp>
        <p:nvSpPr>
          <p:cNvPr id="42" name="Freeform 41"/>
          <p:cNvSpPr/>
          <p:nvPr/>
        </p:nvSpPr>
        <p:spPr>
          <a:xfrm>
            <a:off x="177800" y="3733800"/>
            <a:ext cx="2565400" cy="1092200"/>
          </a:xfrm>
          <a:custGeom>
            <a:avLst/>
            <a:gdLst>
              <a:gd name="connsiteX0" fmla="*/ 3251200 w 3251200"/>
              <a:gd name="connsiteY0" fmla="*/ 21167 h 1367367"/>
              <a:gd name="connsiteX1" fmla="*/ 2654300 w 3251200"/>
              <a:gd name="connsiteY1" fmla="*/ 224367 h 1367367"/>
              <a:gd name="connsiteX2" fmla="*/ 0 w 3251200"/>
              <a:gd name="connsiteY2" fmla="*/ 1367367 h 136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1200" h="1367367">
                <a:moveTo>
                  <a:pt x="3251200" y="21167"/>
                </a:moveTo>
                <a:cubicBezTo>
                  <a:pt x="3223683" y="10583"/>
                  <a:pt x="3196167" y="0"/>
                  <a:pt x="2654300" y="224367"/>
                </a:cubicBezTo>
                <a:cubicBezTo>
                  <a:pt x="2112433" y="448734"/>
                  <a:pt x="0" y="1367367"/>
                  <a:pt x="0" y="1367367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prstDash val="sysDash"/>
            <a:tailEnd type="arrow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TextBox 28"/>
          <p:cNvSpPr txBox="1">
            <a:spLocks noChangeArrowheads="1"/>
          </p:cNvSpPr>
          <p:nvPr/>
        </p:nvSpPr>
        <p:spPr bwMode="auto">
          <a:xfrm>
            <a:off x="165100" y="4838700"/>
            <a:ext cx="2622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accent2"/>
                </a:solidFill>
                <a:latin typeface="Helvetica" charset="0"/>
                <a:cs typeface="Helvetica" charset="0"/>
              </a:rPr>
              <a:t>DUNE </a:t>
            </a:r>
            <a:r>
              <a:rPr lang="en-US" b="1">
                <a:solidFill>
                  <a:schemeClr val="accent2"/>
                </a:solidFill>
                <a:latin typeface="Symbol" charset="0"/>
                <a:cs typeface="Symbol" charset="0"/>
              </a:rPr>
              <a:t>n</a:t>
            </a:r>
            <a:r>
              <a:rPr lang="en-US" b="1">
                <a:solidFill>
                  <a:schemeClr val="accent2"/>
                </a:solidFill>
                <a:latin typeface="Helvetica" charset="0"/>
                <a:cs typeface="Helvetica" charset="0"/>
              </a:rPr>
              <a:t> beam</a:t>
            </a:r>
          </a:p>
        </p:txBody>
      </p:sp>
    </p:spTree>
    <p:extLst>
      <p:ext uri="{BB962C8B-B14F-4D97-AF65-F5344CB8AC3E}">
        <p14:creationId xmlns:p14="http://schemas.microsoft.com/office/powerpoint/2010/main" val="131719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41739"/>
          </a:xfrm>
        </p:spPr>
        <p:txBody>
          <a:bodyPr/>
          <a:lstStyle/>
          <a:p>
            <a:r>
              <a:rPr lang="en-US" dirty="0" smtClean="0"/>
              <a:t>Ambitious Goals for the  Neutrino Program!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730169"/>
            <a:ext cx="8672513" cy="5545787"/>
          </a:xfrm>
        </p:spPr>
        <p:txBody>
          <a:bodyPr/>
          <a:lstStyle/>
          <a:p>
            <a:r>
              <a:rPr lang="en-US" sz="1800" dirty="0" smtClean="0"/>
              <a:t>Deliver the world’s highest power beams for neutrino science</a:t>
            </a:r>
          </a:p>
          <a:p>
            <a:pPr lvl="1"/>
            <a:r>
              <a:rPr lang="en-US" sz="1800" dirty="0" smtClean="0"/>
              <a:t>Achieve 15Hz Booster Operations – FY16 </a:t>
            </a:r>
            <a:r>
              <a:rPr lang="en-US" sz="1800" dirty="0" smtClean="0">
                <a:latin typeface="Zapf Dingbats" charset="2"/>
                <a:cs typeface="Zapf Dingbats" charset="2"/>
              </a:rPr>
              <a:t>3</a:t>
            </a:r>
            <a:endParaRPr lang="en-US" sz="1800" dirty="0" smtClean="0"/>
          </a:p>
          <a:p>
            <a:pPr lvl="1"/>
            <a:r>
              <a:rPr lang="en-US" sz="1800" dirty="0" smtClean="0"/>
              <a:t>Achieve 700kW </a:t>
            </a:r>
            <a:r>
              <a:rPr lang="en-US" sz="1800" dirty="0" err="1" smtClean="0"/>
              <a:t>NuMI</a:t>
            </a:r>
            <a:r>
              <a:rPr lang="en-US" sz="1800" dirty="0" smtClean="0"/>
              <a:t> operations – FY17</a:t>
            </a:r>
          </a:p>
          <a:p>
            <a:pPr lvl="1"/>
            <a:r>
              <a:rPr lang="en-US" sz="1800" dirty="0" smtClean="0"/>
              <a:t>Fully exploit the science of </a:t>
            </a:r>
            <a:r>
              <a:rPr lang="en-US" sz="1800" dirty="0" err="1" smtClean="0"/>
              <a:t>NOvA</a:t>
            </a:r>
            <a:r>
              <a:rPr lang="en-US" sz="1800" dirty="0" smtClean="0"/>
              <a:t> – FY22</a:t>
            </a:r>
          </a:p>
          <a:p>
            <a:pPr lvl="1"/>
            <a:r>
              <a:rPr lang="en-US" sz="1800" dirty="0" smtClean="0"/>
              <a:t>Establish PIP-II with &gt; 1MW beam power – FY25</a:t>
            </a:r>
          </a:p>
          <a:p>
            <a:pPr lvl="1"/>
            <a:r>
              <a:rPr lang="en-US" sz="1800" dirty="0" smtClean="0"/>
              <a:t>Establish PIP-III with multi-megawatt beam power – FY26 or beyond</a:t>
            </a:r>
          </a:p>
          <a:p>
            <a:r>
              <a:rPr lang="en-US" sz="1800" dirty="0" smtClean="0"/>
              <a:t>Establish the short-baseline neutrino program</a:t>
            </a:r>
          </a:p>
          <a:p>
            <a:pPr lvl="1"/>
            <a:r>
              <a:rPr lang="is-IS" sz="1800" dirty="0" smtClean="0"/>
              <a:t>Install and commission the ICARUS detector and begin taking data – FY18</a:t>
            </a:r>
          </a:p>
          <a:p>
            <a:pPr lvl="1"/>
            <a:r>
              <a:rPr lang="en-US" sz="1800" dirty="0" smtClean="0"/>
              <a:t>Build SBND and begin taking data – FY18</a:t>
            </a:r>
          </a:p>
          <a:p>
            <a:r>
              <a:rPr lang="is-IS" sz="1800" dirty="0" smtClean="0"/>
              <a:t>Establish the long-baseline neutrino program</a:t>
            </a:r>
          </a:p>
          <a:p>
            <a:pPr lvl="1"/>
            <a:r>
              <a:rPr lang="is-IS" sz="1600" dirty="0" smtClean="0"/>
              <a:t>Begin pre-excavation work at SURF – FY17</a:t>
            </a:r>
          </a:p>
          <a:p>
            <a:pPr lvl="1"/>
            <a:r>
              <a:rPr lang="is-IS" sz="1600" dirty="0" smtClean="0"/>
              <a:t>Install 10 kilotons of L</a:t>
            </a:r>
            <a:r>
              <a:rPr lang="en-US" sz="1600" dirty="0"/>
              <a:t>A</a:t>
            </a:r>
            <a:r>
              <a:rPr lang="is-IS" sz="1600" dirty="0" smtClean="0"/>
              <a:t>r deep underground at SURF – FY21</a:t>
            </a:r>
          </a:p>
          <a:p>
            <a:pPr lvl="1"/>
            <a:r>
              <a:rPr lang="is-IS" sz="1600" dirty="0" smtClean="0"/>
              <a:t>Excavate space for an additional 30 ktons of L</a:t>
            </a:r>
            <a:r>
              <a:rPr lang="en-US" sz="1600" dirty="0"/>
              <a:t>A</a:t>
            </a:r>
            <a:r>
              <a:rPr lang="is-IS" sz="1600" dirty="0" smtClean="0"/>
              <a:t>r at SURF – FY22</a:t>
            </a:r>
          </a:p>
          <a:p>
            <a:pPr lvl="1"/>
            <a:r>
              <a:rPr lang="is-IS" sz="1600" dirty="0" smtClean="0"/>
              <a:t>Complete neutrino beamline directed towards SURF – FY23</a:t>
            </a:r>
          </a:p>
          <a:p>
            <a:pPr lvl="1"/>
            <a:r>
              <a:rPr lang="is-IS" sz="1600" dirty="0" smtClean="0"/>
              <a:t>Complete the full detector for the long-baseline neutrino program – FY26 or beyond</a:t>
            </a:r>
          </a:p>
          <a:p>
            <a:r>
              <a:rPr lang="is-IS" sz="1800" dirty="0" smtClean="0"/>
              <a:t>Support detector R&amp;D and new initiatives in neutrino science</a:t>
            </a:r>
          </a:p>
          <a:p>
            <a:pPr lvl="1"/>
            <a:r>
              <a:rPr lang="is-IS" sz="1600" dirty="0" smtClean="0"/>
              <a:t>Exploit existing facilities for neutrino science and add capabilities </a:t>
            </a:r>
          </a:p>
          <a:p>
            <a:pPr lvl="1"/>
            <a:endParaRPr lang="is-IS" sz="16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215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era of neutrino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043047"/>
            <a:ext cx="8672513" cy="1521028"/>
          </a:xfrm>
        </p:spPr>
        <p:txBody>
          <a:bodyPr/>
          <a:lstStyle/>
          <a:p>
            <a:r>
              <a:rPr lang="en-US" dirty="0" smtClean="0"/>
              <a:t>A two prong approach :</a:t>
            </a:r>
          </a:p>
          <a:p>
            <a:pPr lvl="1"/>
            <a:r>
              <a:rPr lang="en-US" dirty="0" smtClean="0"/>
              <a:t>Exploiting what we know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xploring what we don’t know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pic>
        <p:nvPicPr>
          <p:cNvPr id="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0386" y="3286850"/>
            <a:ext cx="2511904" cy="2566850"/>
          </a:xfrm>
          <a:prstGeom prst="rect">
            <a:avLst/>
          </a:prstGeom>
          <a:ln w="63500">
            <a:noFill/>
            <a:miter lim="400000"/>
          </a:ln>
        </p:spPr>
      </p:pic>
      <p:pic>
        <p:nvPicPr>
          <p:cNvPr id="9" name="pasted-image.pdf"/>
          <p:cNvPicPr/>
          <p:nvPr/>
        </p:nvPicPr>
        <p:blipFill>
          <a:blip r:embed="rId3">
            <a:extLst/>
          </a:blip>
          <a:srcRect b="6111"/>
          <a:stretch>
            <a:fillRect/>
          </a:stretch>
        </p:blipFill>
        <p:spPr>
          <a:xfrm>
            <a:off x="6908800" y="3491276"/>
            <a:ext cx="1009278" cy="249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569" y="667616"/>
            <a:ext cx="3272831" cy="22397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696" y="2881845"/>
            <a:ext cx="1059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PDG, 2014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978400" y="5943600"/>
            <a:ext cx="965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LSND 199?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96" y="3175000"/>
            <a:ext cx="55245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9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19A24"/>
                </a:solidFill>
              </a:rPr>
              <a:t>What we know </a:t>
            </a:r>
            <a:r>
              <a:rPr lang="en-US" dirty="0" smtClean="0"/>
              <a:t>(</a:t>
            </a:r>
            <a:r>
              <a:rPr lang="en-US" dirty="0" smtClean="0">
                <a:solidFill>
                  <a:schemeClr val="accent4"/>
                </a:solidFill>
              </a:rPr>
              <a:t>or hope to know soon</a:t>
            </a:r>
            <a:r>
              <a:rPr lang="en-US" dirty="0" smtClean="0"/>
              <a:t>)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4428961" cy="4987867"/>
          </a:xfrm>
        </p:spPr>
        <p:txBody>
          <a:bodyPr/>
          <a:lstStyle/>
          <a:p>
            <a:r>
              <a:rPr lang="en-US" sz="1800" dirty="0">
                <a:solidFill>
                  <a:schemeClr val="accent3"/>
                </a:solidFill>
              </a:rPr>
              <a:t>There are three neutrinos which have masses : m</a:t>
            </a:r>
            <a:r>
              <a:rPr lang="en-US" sz="1800" baseline="-25000" dirty="0">
                <a:solidFill>
                  <a:schemeClr val="accent3"/>
                </a:solidFill>
              </a:rPr>
              <a:t>1</a:t>
            </a:r>
            <a:r>
              <a:rPr lang="en-US" sz="1800" dirty="0">
                <a:solidFill>
                  <a:schemeClr val="accent3"/>
                </a:solidFill>
              </a:rPr>
              <a:t>, m</a:t>
            </a:r>
            <a:r>
              <a:rPr lang="en-US" sz="1800" baseline="-25000" dirty="0">
                <a:solidFill>
                  <a:schemeClr val="accent3"/>
                </a:solidFill>
              </a:rPr>
              <a:t>2</a:t>
            </a:r>
            <a:r>
              <a:rPr lang="en-US" sz="1800" dirty="0">
                <a:solidFill>
                  <a:schemeClr val="accent3"/>
                </a:solidFill>
              </a:rPr>
              <a:t>, m</a:t>
            </a:r>
            <a:r>
              <a:rPr lang="en-US" sz="1800" baseline="-25000" dirty="0">
                <a:solidFill>
                  <a:schemeClr val="accent3"/>
                </a:solidFill>
              </a:rPr>
              <a:t>3</a:t>
            </a:r>
          </a:p>
          <a:p>
            <a:r>
              <a:rPr lang="en-US" sz="1800" dirty="0">
                <a:solidFill>
                  <a:schemeClr val="accent3"/>
                </a:solidFill>
              </a:rPr>
              <a:t>We can determine the </a:t>
            </a:r>
            <a:r>
              <a:rPr lang="en-US" sz="1800" dirty="0">
                <a:solidFill>
                  <a:schemeClr val="accent3"/>
                </a:solidFill>
                <a:latin typeface="Symbol" charset="2"/>
                <a:cs typeface="Symbol" charset="2"/>
              </a:rPr>
              <a:t>D</a:t>
            </a:r>
            <a:r>
              <a:rPr lang="en-US" sz="1800" dirty="0">
                <a:solidFill>
                  <a:schemeClr val="accent3"/>
                </a:solidFill>
              </a:rPr>
              <a:t>m</a:t>
            </a:r>
            <a:r>
              <a:rPr lang="en-US" sz="1800" baseline="30000" dirty="0">
                <a:solidFill>
                  <a:schemeClr val="accent3"/>
                </a:solidFill>
              </a:rPr>
              <a:t>2</a:t>
            </a:r>
            <a:r>
              <a:rPr lang="en-US" sz="1800" dirty="0">
                <a:solidFill>
                  <a:schemeClr val="accent3"/>
                </a:solidFill>
              </a:rPr>
              <a:t> between each pair by measuring the interactions as a function of propagation distance and energy (L/E)</a:t>
            </a:r>
          </a:p>
          <a:p>
            <a:r>
              <a:rPr lang="en-US" sz="1800" dirty="0">
                <a:solidFill>
                  <a:srgbClr val="AF272F"/>
                </a:solidFill>
              </a:rPr>
              <a:t>In a three neutrino system there is a phase angle,</a:t>
            </a:r>
            <a:r>
              <a:rPr lang="en-US" sz="1800" dirty="0">
                <a:solidFill>
                  <a:srgbClr val="AF272F"/>
                </a:solidFill>
                <a:latin typeface="Symbol" charset="2"/>
                <a:cs typeface="Symbol" charset="2"/>
              </a:rPr>
              <a:t> d</a:t>
            </a:r>
            <a:r>
              <a:rPr lang="en-US" sz="1800" dirty="0">
                <a:solidFill>
                  <a:srgbClr val="AF272F"/>
                </a:solidFill>
              </a:rPr>
              <a:t>, which if not equal to 0 or </a:t>
            </a:r>
            <a:r>
              <a:rPr lang="en-US" sz="1800" dirty="0">
                <a:solidFill>
                  <a:srgbClr val="AF272F"/>
                </a:solidFill>
                <a:latin typeface="Symbol" charset="2"/>
                <a:cs typeface="Symbol" charset="2"/>
              </a:rPr>
              <a:t>p</a:t>
            </a:r>
            <a:r>
              <a:rPr lang="en-US" sz="1800" dirty="0">
                <a:solidFill>
                  <a:srgbClr val="AF272F"/>
                </a:solidFill>
              </a:rPr>
              <a:t>, implies that neutrinos violate CP</a:t>
            </a:r>
          </a:p>
          <a:p>
            <a:r>
              <a:rPr lang="en-US" sz="1800" dirty="0">
                <a:solidFill>
                  <a:srgbClr val="AF272F"/>
                </a:solidFill>
              </a:rPr>
              <a:t>We can use long-baseline experimental set-ups to measure these </a:t>
            </a:r>
            <a:r>
              <a:rPr lang="en-US" sz="1800" dirty="0" smtClean="0">
                <a:solidFill>
                  <a:srgbClr val="AF272F"/>
                </a:solidFill>
              </a:rPr>
              <a:t>parameters, including the not-yet-determined mass ordering </a:t>
            </a:r>
            <a:endParaRPr lang="en-US" sz="1800" dirty="0">
              <a:solidFill>
                <a:srgbClr val="AF272F"/>
              </a:solidFill>
            </a:endParaRP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390977"/>
              </p:ext>
            </p:extLst>
          </p:nvPr>
        </p:nvGraphicFramePr>
        <p:xfrm>
          <a:off x="4949661" y="1424046"/>
          <a:ext cx="3379998" cy="2807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Document" r:id="rId3" imgW="5702300" imgH="4737100" progId="Word.Document.8">
                  <p:link updateAutomatic="1"/>
                </p:oleObj>
              </mc:Choice>
              <mc:Fallback>
                <p:oleObj name="Document" r:id="rId3" imgW="5702300" imgH="4737100" progId="Word.Documen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9661" y="1424046"/>
                        <a:ext cx="3379998" cy="2807366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7" y="4530724"/>
            <a:ext cx="638651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59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103664"/>
            <a:ext cx="8686800" cy="641739"/>
          </a:xfrm>
        </p:spPr>
        <p:txBody>
          <a:bodyPr/>
          <a:lstStyle/>
          <a:p>
            <a:r>
              <a:rPr lang="en-US" dirty="0" smtClean="0"/>
              <a:t>What we don</a:t>
            </a:r>
            <a:r>
              <a:rPr lang="uk-UA" dirty="0" smtClean="0"/>
              <a:t>’</a:t>
            </a:r>
            <a:r>
              <a:rPr lang="en-US" dirty="0" smtClean="0"/>
              <a:t>t know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07383"/>
            <a:ext cx="5102070" cy="3616492"/>
          </a:xfrm>
        </p:spPr>
        <p:txBody>
          <a:bodyPr/>
          <a:lstStyle/>
          <a:p>
            <a:r>
              <a:rPr lang="en-US" sz="2000" dirty="0" smtClean="0"/>
              <a:t>The cause of several neutrino anomalies</a:t>
            </a:r>
            <a:endParaRPr lang="is-IS" sz="2000" dirty="0" smtClean="0"/>
          </a:p>
          <a:p>
            <a:pPr lvl="1"/>
            <a:r>
              <a:rPr lang="en-US" sz="2000" dirty="0" smtClean="0"/>
              <a:t>N</a:t>
            </a:r>
            <a:r>
              <a:rPr lang="is-IS" sz="2000" dirty="0" smtClean="0"/>
              <a:t>ew physics ? </a:t>
            </a:r>
            <a:endParaRPr lang="en-US" sz="2000" dirty="0"/>
          </a:p>
          <a:p>
            <a:pPr lvl="1"/>
            <a:r>
              <a:rPr lang="en-US" sz="2000" dirty="0" smtClean="0"/>
              <a:t>Experimental errors?</a:t>
            </a:r>
          </a:p>
          <a:p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generation exploration : </a:t>
            </a:r>
            <a:r>
              <a:rPr lang="en-US" sz="2000" dirty="0" err="1" smtClean="0"/>
              <a:t>MiniBooNE</a:t>
            </a:r>
            <a:r>
              <a:rPr lang="en-US" sz="2000" dirty="0" smtClean="0"/>
              <a:t> sought  to confirm or refute the LSND signal ; </a:t>
            </a:r>
          </a:p>
          <a:p>
            <a:pPr lvl="1"/>
            <a:r>
              <a:rPr lang="en-US" sz="2000" dirty="0" smtClean="0"/>
              <a:t>Neutrino </a:t>
            </a:r>
            <a:r>
              <a:rPr lang="en-US" sz="2000" dirty="0"/>
              <a:t>mode </a:t>
            </a:r>
            <a:r>
              <a:rPr lang="en-US" sz="1800" dirty="0" smtClean="0"/>
              <a:t>(3.4</a:t>
            </a:r>
            <a:r>
              <a:rPr lang="en-US" sz="1800" dirty="0" smtClean="0">
                <a:latin typeface="Symbol" charset="2"/>
                <a:cs typeface="Symbol" charset="2"/>
              </a:rPr>
              <a:t>s</a:t>
            </a:r>
            <a:r>
              <a:rPr lang="en-US" sz="1800" dirty="0" smtClean="0"/>
              <a:t> </a:t>
            </a:r>
            <a:r>
              <a:rPr lang="en-US" sz="1800" dirty="0"/>
              <a:t>e-like excess</a:t>
            </a:r>
            <a:r>
              <a:rPr lang="en-US" sz="1800" dirty="0" smtClean="0"/>
              <a:t>)</a:t>
            </a:r>
          </a:p>
          <a:p>
            <a:pPr lvl="1"/>
            <a:r>
              <a:rPr lang="en-US" sz="2000" dirty="0" smtClean="0"/>
              <a:t>Anti-neutrino </a:t>
            </a:r>
            <a:r>
              <a:rPr lang="en-US" sz="1800" dirty="0" smtClean="0"/>
              <a:t>mode (2.8</a:t>
            </a:r>
            <a:r>
              <a:rPr lang="en-US" sz="1800" dirty="0" smtClean="0">
                <a:latin typeface="Symbol" charset="2"/>
                <a:cs typeface="Symbol" charset="2"/>
              </a:rPr>
              <a:t>s</a:t>
            </a:r>
            <a:r>
              <a:rPr lang="en-US" sz="1800" dirty="0" smtClean="0"/>
              <a:t> e-like excess)</a:t>
            </a:r>
          </a:p>
          <a:p>
            <a:pPr lvl="1"/>
            <a:r>
              <a:rPr lang="en-US" sz="2000" dirty="0" smtClean="0"/>
              <a:t>+ A new, low energy anomaly</a:t>
            </a:r>
          </a:p>
          <a:p>
            <a:pPr lvl="1"/>
            <a:r>
              <a:rPr lang="en-US" sz="2000" dirty="0" smtClean="0"/>
              <a:t>24 physics publications</a:t>
            </a:r>
          </a:p>
          <a:p>
            <a:r>
              <a:rPr lang="en-US" sz="2000" dirty="0" smtClean="0"/>
              <a:t>Are we seeing the effect of one</a:t>
            </a:r>
            <a:r>
              <a:rPr lang="en-US" sz="2000" dirty="0"/>
              <a:t> </a:t>
            </a:r>
            <a:r>
              <a:rPr lang="en-US" sz="2000" dirty="0" smtClean="0"/>
              <a:t>or more sterile neutrinos</a:t>
            </a:r>
          </a:p>
          <a:p>
            <a:pPr lvl="1"/>
            <a:r>
              <a:rPr lang="en-US" sz="2000" dirty="0" smtClean="0"/>
              <a:t>Ability to resolve this has been limited by detector resolution and no ND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Evolution of ideas, detectors and facilities drives us forward 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217" y="587519"/>
            <a:ext cx="2469372" cy="2806105"/>
          </a:xfrm>
          <a:prstGeom prst="rect">
            <a:avLst/>
          </a:prstGeom>
        </p:spPr>
      </p:pic>
      <p:pic>
        <p:nvPicPr>
          <p:cNvPr id="1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46014" y="3473461"/>
            <a:ext cx="2459088" cy="249022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/>
          <p:cNvSpPr txBox="1"/>
          <p:nvPr/>
        </p:nvSpPr>
        <p:spPr>
          <a:xfrm>
            <a:off x="6142853" y="365326"/>
            <a:ext cx="79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reference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81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1</a:t>
            </a:r>
            <a:r>
              <a:rPr lang="en-US" baseline="30000" dirty="0" smtClean="0"/>
              <a:t>st</a:t>
            </a:r>
            <a:r>
              <a:rPr lang="en-US" dirty="0" smtClean="0"/>
              <a:t> and 2</a:t>
            </a:r>
            <a:r>
              <a:rPr lang="en-US" baseline="30000" dirty="0" smtClean="0"/>
              <a:t>nd</a:t>
            </a:r>
            <a:r>
              <a:rPr lang="en-US" dirty="0" smtClean="0"/>
              <a:t> generation long-baseline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8747"/>
            <a:ext cx="8672513" cy="3833488"/>
          </a:xfrm>
        </p:spPr>
        <p:txBody>
          <a:bodyPr/>
          <a:lstStyle/>
          <a:p>
            <a:r>
              <a:rPr lang="en-US" sz="2000" dirty="0" smtClean="0"/>
              <a:t>2005 : Begin operation of </a:t>
            </a:r>
            <a:r>
              <a:rPr lang="en-US" sz="2000" dirty="0" err="1" smtClean="0"/>
              <a:t>NuMI</a:t>
            </a:r>
            <a:r>
              <a:rPr lang="en-US" sz="2000" dirty="0" smtClean="0"/>
              <a:t>/MINOS</a:t>
            </a:r>
          </a:p>
          <a:p>
            <a:pPr lvl="1"/>
            <a:r>
              <a:rPr lang="en-US" sz="2000" dirty="0" smtClean="0"/>
              <a:t> 2007 :  publish first results from MINOS</a:t>
            </a:r>
          </a:p>
          <a:p>
            <a:pPr lvl="1"/>
            <a:r>
              <a:rPr lang="en-US" sz="2000" dirty="0" smtClean="0"/>
              <a:t> 2014 : MINOS 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/>
              <a:t> MINOS+</a:t>
            </a:r>
          </a:p>
          <a:p>
            <a:pPr lvl="1"/>
            <a:r>
              <a:rPr lang="en-US" sz="2000" dirty="0" smtClean="0"/>
              <a:t>As of 2016 : &gt; 35 physics publications</a:t>
            </a:r>
          </a:p>
          <a:p>
            <a:r>
              <a:rPr lang="en-US" sz="2000" dirty="0" smtClean="0"/>
              <a:t>2010 : Begin operation of </a:t>
            </a:r>
            <a:r>
              <a:rPr lang="en-US" sz="2000" dirty="0" err="1" smtClean="0"/>
              <a:t>MINERvA</a:t>
            </a:r>
            <a:r>
              <a:rPr lang="en-US" sz="2000" dirty="0" smtClean="0"/>
              <a:t> in the </a:t>
            </a:r>
            <a:r>
              <a:rPr lang="en-US" sz="2000" dirty="0" err="1" smtClean="0"/>
              <a:t>NuMI</a:t>
            </a:r>
            <a:r>
              <a:rPr lang="en-US" sz="2000" dirty="0" smtClean="0"/>
              <a:t> Near Detector Hall</a:t>
            </a:r>
          </a:p>
          <a:p>
            <a:pPr lvl="1"/>
            <a:r>
              <a:rPr lang="en-US" sz="2000" dirty="0" smtClean="0"/>
              <a:t>By end of 2016 : &gt;15 publications</a:t>
            </a:r>
            <a:endParaRPr lang="en-US" sz="2000" dirty="0"/>
          </a:p>
          <a:p>
            <a:r>
              <a:rPr lang="en-US" sz="2000" dirty="0" smtClean="0"/>
              <a:t>2014 : Begin operation of </a:t>
            </a:r>
            <a:r>
              <a:rPr lang="en-US" sz="2000" dirty="0" err="1" smtClean="0"/>
              <a:t>NOvA</a:t>
            </a:r>
            <a:r>
              <a:rPr lang="en-US" sz="2000" dirty="0" smtClean="0"/>
              <a:t> in </a:t>
            </a:r>
            <a:r>
              <a:rPr lang="en-US" sz="2000" dirty="0" err="1" smtClean="0"/>
              <a:t>NuMI</a:t>
            </a:r>
            <a:r>
              <a:rPr lang="en-US" sz="2000" dirty="0" smtClean="0"/>
              <a:t> ME beam</a:t>
            </a:r>
          </a:p>
          <a:p>
            <a:r>
              <a:rPr lang="en-US" sz="2000" dirty="0" smtClean="0"/>
              <a:t>2016 : 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results for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and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 published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pic>
        <p:nvPicPr>
          <p:cNvPr id="9" name="Picture 8" descr="MINOS_f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038600"/>
            <a:ext cx="2329986" cy="2166762"/>
          </a:xfrm>
          <a:prstGeom prst="rect">
            <a:avLst/>
          </a:prstGeom>
        </p:spPr>
      </p:pic>
      <p:pic>
        <p:nvPicPr>
          <p:cNvPr id="10" name="Picture 12" descr="D:\Minerva\DIS_Madrid\IMG_03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0381" y="4038600"/>
            <a:ext cx="2871120" cy="215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lockyer\AppData\Local\Microsoft\Windows\Temporary Internet Files\Content.Outlook\QQK5YU13\first-nova-blo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02" y="4038600"/>
            <a:ext cx="3230011" cy="215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35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MINOS+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27 April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Rameika | Neutrino - Latina America Workshop</a:t>
            </a:r>
            <a:endParaRPr lang="en-US" b="1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799" y="663791"/>
            <a:ext cx="3209150" cy="278504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02449"/>
            <a:ext cx="3985325" cy="2757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07" y="3362458"/>
            <a:ext cx="3985325" cy="2916091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4505" y="3521909"/>
            <a:ext cx="3411187" cy="2756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93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FNAL_TemplateMac_060514.pot</Template>
  <TotalTime>7296</TotalTime>
  <Words>2539</Words>
  <Application>Microsoft Macintosh PowerPoint</Application>
  <PresentationFormat>On-screen Show (4:3)</PresentationFormat>
  <Paragraphs>355</Paragraphs>
  <Slides>29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Fermilab: Footer Only</vt:lpstr>
      <vt:lpstr>Fermilab_PPT_090815</vt:lpstr>
      <vt:lpstr>1_Fermilab_PPT_090815</vt:lpstr>
      <vt:lpstr>???</vt:lpstr>
      <vt:lpstr>PowerPoint Presentation</vt:lpstr>
      <vt:lpstr>Neutrinos at Fermilab</vt:lpstr>
      <vt:lpstr>Fermilab Neutrino Experiments</vt:lpstr>
      <vt:lpstr>Ambitious Goals for the  Neutrino Program!</vt:lpstr>
      <vt:lpstr>A new era of neutrino physics</vt:lpstr>
      <vt:lpstr>What we know (or hope to know soon) …</vt:lpstr>
      <vt:lpstr>What we don’t know …</vt:lpstr>
      <vt:lpstr>Fermilab 1st and 2nd generation long-baseline experiments</vt:lpstr>
      <vt:lpstr>MINOS  MINOS+</vt:lpstr>
      <vt:lpstr>NuMI Near Site – Home to many efforts</vt:lpstr>
      <vt:lpstr>NOvA  http://www-nova.fnal.gov</vt:lpstr>
      <vt:lpstr>NOvA</vt:lpstr>
      <vt:lpstr>Advancing detector technology : MicroBooNE </vt:lpstr>
      <vt:lpstr>MicroBooNE</vt:lpstr>
      <vt:lpstr>LArIAT (T-1034)</vt:lpstr>
      <vt:lpstr>A decade of accomplishments</vt:lpstr>
      <vt:lpstr>Liquid Argon TPC R&amp;D Facilities</vt:lpstr>
      <vt:lpstr>ROC-West</vt:lpstr>
      <vt:lpstr>P5 Recommendation on Neutrinos</vt:lpstr>
      <vt:lpstr>SBN Proposal Author List</vt:lpstr>
      <vt:lpstr>SBN Institutions - 2016</vt:lpstr>
      <vt:lpstr>   The Short-baseline Neutrino Program </vt:lpstr>
      <vt:lpstr>SBN Status</vt:lpstr>
      <vt:lpstr>Timeline to Physics for SBN Program</vt:lpstr>
      <vt:lpstr>Upgrading the Booster Neutrino Beamline</vt:lpstr>
      <vt:lpstr>Diverse Activities aiming towards the Future Program</vt:lpstr>
      <vt:lpstr>Near Term Activities  (FY16-18)</vt:lpstr>
      <vt:lpstr>Neutrino Physics Center (npc.fnal.gov)</vt:lpstr>
      <vt:lpstr>Conclusion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Regina Rameika</cp:lastModifiedBy>
  <cp:revision>336</cp:revision>
  <cp:lastPrinted>2014-01-20T19:40:21Z</cp:lastPrinted>
  <dcterms:created xsi:type="dcterms:W3CDTF">2014-01-03T20:18:13Z</dcterms:created>
  <dcterms:modified xsi:type="dcterms:W3CDTF">2016-04-27T14:17:08Z</dcterms:modified>
</cp:coreProperties>
</file>