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311" r:id="rId4"/>
    <p:sldId id="315" r:id="rId5"/>
    <p:sldId id="316" r:id="rId6"/>
    <p:sldId id="307" r:id="rId7"/>
    <p:sldId id="318" r:id="rId8"/>
    <p:sldId id="326" r:id="rId9"/>
    <p:sldId id="325" r:id="rId10"/>
    <p:sldId id="327" r:id="rId11"/>
    <p:sldId id="328" r:id="rId12"/>
    <p:sldId id="329" r:id="rId13"/>
    <p:sldId id="330" r:id="rId14"/>
    <p:sldId id="339" r:id="rId15"/>
    <p:sldId id="331" r:id="rId16"/>
    <p:sldId id="332" r:id="rId17"/>
    <p:sldId id="333" r:id="rId18"/>
    <p:sldId id="308" r:id="rId19"/>
    <p:sldId id="309" r:id="rId20"/>
    <p:sldId id="340" r:id="rId21"/>
    <p:sldId id="335" r:id="rId22"/>
    <p:sldId id="33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210" y="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B9051B-199D-4B45-9C1C-3CE8E81BF99A}" type="datetimeFigureOut">
              <a:rPr lang="es-MX" smtClean="0"/>
              <a:t>27/04/2016</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CB8E35-47AD-470D-8579-E2240BC73B21}" type="slidenum">
              <a:rPr lang="es-MX" smtClean="0"/>
              <a:t>‹Nº›</a:t>
            </a:fld>
            <a:endParaRPr lang="es-MX"/>
          </a:p>
        </p:txBody>
      </p:sp>
    </p:spTree>
    <p:extLst>
      <p:ext uri="{BB962C8B-B14F-4D97-AF65-F5344CB8AC3E}">
        <p14:creationId xmlns:p14="http://schemas.microsoft.com/office/powerpoint/2010/main" val="387531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4/24/2016</a:t>
            </a:r>
          </a:p>
        </p:txBody>
      </p:sp>
      <p:sp>
        <p:nvSpPr>
          <p:cNvPr id="5" name="Footer Placeholder 4"/>
          <p:cNvSpPr>
            <a:spLocks noGrp="1"/>
          </p:cNvSpPr>
          <p:nvPr>
            <p:ph type="ftr" sz="quarter" idx="11"/>
          </p:nvPr>
        </p:nvSpPr>
        <p:spPr/>
        <p:txBody>
          <a:bodyPr/>
          <a:lstStyle/>
          <a:p>
            <a:r>
              <a:rPr lang="en-US"/>
              <a:t>Neutrino Latin America Workshop, Fermilab</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4/24/2016</a:t>
            </a:r>
          </a:p>
        </p:txBody>
      </p:sp>
      <p:sp>
        <p:nvSpPr>
          <p:cNvPr id="5" name="Footer Placeholder 4"/>
          <p:cNvSpPr>
            <a:spLocks noGrp="1"/>
          </p:cNvSpPr>
          <p:nvPr>
            <p:ph type="ftr" sz="quarter" idx="11"/>
          </p:nvPr>
        </p:nvSpPr>
        <p:spPr/>
        <p:txBody>
          <a:bodyPr/>
          <a:lstStyle/>
          <a:p>
            <a:r>
              <a:rPr lang="en-US"/>
              <a:t>Neutrino Latin America Workshop, Fermilab</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4/24/2016</a:t>
            </a:r>
          </a:p>
        </p:txBody>
      </p:sp>
      <p:sp>
        <p:nvSpPr>
          <p:cNvPr id="5" name="Footer Placeholder 4"/>
          <p:cNvSpPr>
            <a:spLocks noGrp="1"/>
          </p:cNvSpPr>
          <p:nvPr>
            <p:ph type="ftr" sz="quarter" idx="11"/>
          </p:nvPr>
        </p:nvSpPr>
        <p:spPr/>
        <p:txBody>
          <a:bodyPr/>
          <a:lstStyle/>
          <a:p>
            <a:r>
              <a:rPr lang="en-US"/>
              <a:t>Neutrino Latin America Workshop, Fermilab</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4/24/2016</a:t>
            </a:r>
          </a:p>
        </p:txBody>
      </p:sp>
      <p:sp>
        <p:nvSpPr>
          <p:cNvPr id="5" name="Footer Placeholder 4"/>
          <p:cNvSpPr>
            <a:spLocks noGrp="1"/>
          </p:cNvSpPr>
          <p:nvPr>
            <p:ph type="ftr" sz="quarter" idx="11"/>
          </p:nvPr>
        </p:nvSpPr>
        <p:spPr/>
        <p:txBody>
          <a:bodyPr/>
          <a:lstStyle/>
          <a:p>
            <a:r>
              <a:rPr lang="en-US"/>
              <a:t>Neutrino Latin America Workshop, Fermilab</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4/24/2016</a:t>
            </a:r>
          </a:p>
        </p:txBody>
      </p:sp>
      <p:sp>
        <p:nvSpPr>
          <p:cNvPr id="5" name="Footer Placeholder 4"/>
          <p:cNvSpPr>
            <a:spLocks noGrp="1"/>
          </p:cNvSpPr>
          <p:nvPr>
            <p:ph type="ftr" sz="quarter" idx="11"/>
          </p:nvPr>
        </p:nvSpPr>
        <p:spPr/>
        <p:txBody>
          <a:bodyPr/>
          <a:lstStyle/>
          <a:p>
            <a:r>
              <a:rPr lang="en-US"/>
              <a:t>Neutrino Latin America Workshop, Fermilab</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4/24/2016</a:t>
            </a:r>
          </a:p>
        </p:txBody>
      </p:sp>
      <p:sp>
        <p:nvSpPr>
          <p:cNvPr id="6" name="Footer Placeholder 5"/>
          <p:cNvSpPr>
            <a:spLocks noGrp="1"/>
          </p:cNvSpPr>
          <p:nvPr>
            <p:ph type="ftr" sz="quarter" idx="11"/>
          </p:nvPr>
        </p:nvSpPr>
        <p:spPr/>
        <p:txBody>
          <a:bodyPr/>
          <a:lstStyle/>
          <a:p>
            <a:r>
              <a:rPr lang="en-US"/>
              <a:t>Neutrino Latin America Workshop, Fermilab</a:t>
            </a:r>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4/24/2016</a:t>
            </a:r>
          </a:p>
        </p:txBody>
      </p:sp>
      <p:sp>
        <p:nvSpPr>
          <p:cNvPr id="8" name="Footer Placeholder 7"/>
          <p:cNvSpPr>
            <a:spLocks noGrp="1"/>
          </p:cNvSpPr>
          <p:nvPr>
            <p:ph type="ftr" sz="quarter" idx="11"/>
          </p:nvPr>
        </p:nvSpPr>
        <p:spPr/>
        <p:txBody>
          <a:bodyPr/>
          <a:lstStyle/>
          <a:p>
            <a:r>
              <a:rPr lang="en-US"/>
              <a:t>Neutrino Latin America Workshop, Fermilab</a:t>
            </a:r>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4/24/2016</a:t>
            </a:r>
          </a:p>
        </p:txBody>
      </p:sp>
      <p:sp>
        <p:nvSpPr>
          <p:cNvPr id="4" name="Footer Placeholder 3"/>
          <p:cNvSpPr>
            <a:spLocks noGrp="1"/>
          </p:cNvSpPr>
          <p:nvPr>
            <p:ph type="ftr" sz="quarter" idx="11"/>
          </p:nvPr>
        </p:nvSpPr>
        <p:spPr/>
        <p:txBody>
          <a:bodyPr/>
          <a:lstStyle/>
          <a:p>
            <a:r>
              <a:rPr lang="en-US"/>
              <a:t>Neutrino Latin America Workshop, Fermilab</a:t>
            </a:r>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4/24/2016</a:t>
            </a:r>
          </a:p>
        </p:txBody>
      </p:sp>
      <p:sp>
        <p:nvSpPr>
          <p:cNvPr id="3" name="Footer Placeholder 2"/>
          <p:cNvSpPr>
            <a:spLocks noGrp="1"/>
          </p:cNvSpPr>
          <p:nvPr>
            <p:ph type="ftr" sz="quarter" idx="11"/>
          </p:nvPr>
        </p:nvSpPr>
        <p:spPr/>
        <p:txBody>
          <a:bodyPr/>
          <a:lstStyle/>
          <a:p>
            <a:r>
              <a:rPr lang="en-US"/>
              <a:t>Neutrino Latin America Workshop, Fermilab</a:t>
            </a:r>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4/24/2016</a:t>
            </a:r>
          </a:p>
        </p:txBody>
      </p:sp>
      <p:sp>
        <p:nvSpPr>
          <p:cNvPr id="6" name="Footer Placeholder 5"/>
          <p:cNvSpPr>
            <a:spLocks noGrp="1"/>
          </p:cNvSpPr>
          <p:nvPr>
            <p:ph type="ftr" sz="quarter" idx="11"/>
          </p:nvPr>
        </p:nvSpPr>
        <p:spPr/>
        <p:txBody>
          <a:bodyPr/>
          <a:lstStyle/>
          <a:p>
            <a:r>
              <a:rPr lang="en-US"/>
              <a:t>Neutrino Latin America Workshop, Fermilab</a:t>
            </a:r>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4/24/2016</a:t>
            </a:r>
          </a:p>
        </p:txBody>
      </p:sp>
      <p:sp>
        <p:nvSpPr>
          <p:cNvPr id="6" name="Footer Placeholder 5"/>
          <p:cNvSpPr>
            <a:spLocks noGrp="1"/>
          </p:cNvSpPr>
          <p:nvPr>
            <p:ph type="ftr" sz="quarter" idx="11"/>
          </p:nvPr>
        </p:nvSpPr>
        <p:spPr/>
        <p:txBody>
          <a:bodyPr/>
          <a:lstStyle/>
          <a:p>
            <a:r>
              <a:rPr lang="en-US"/>
              <a:t>Neutrino Latin America Workshop, Fermilab</a:t>
            </a:r>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4/24/2016</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Neutrino Latin America Workshop, Fermilab</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captain-minerva.fnal.gov/"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symmetrymagazine.org/article/march-2014/30-years-of-inter-american-collaboration" TargetMode="External"/><Relationship Id="rId2" Type="http://schemas.openxmlformats.org/officeDocument/2006/relationships/hyperlink" Target="http://scitation.aip.org/content/aip/proceeding/aipcp/10.1063/1.2359388"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610600" cy="2893100"/>
          </a:xfrm>
          <a:prstGeom prst="rect">
            <a:avLst/>
          </a:prstGeom>
        </p:spPr>
        <p:txBody>
          <a:bodyPr wrap="square">
            <a:spAutoFit/>
          </a:bodyPr>
          <a:lstStyle/>
          <a:p>
            <a:pPr algn="ctr"/>
            <a:r>
              <a:rPr lang="en-US" sz="4800" b="1" dirty="0">
                <a:solidFill>
                  <a:srgbClr val="FF0000"/>
                </a:solidFill>
              </a:rPr>
              <a:t>Latin American contributions to </a:t>
            </a:r>
            <a:r>
              <a:rPr lang="en-US" sz="4800" b="1" dirty="0" err="1">
                <a:solidFill>
                  <a:srgbClr val="FF0000"/>
                </a:solidFill>
              </a:rPr>
              <a:t>MINERvA</a:t>
            </a:r>
            <a:r>
              <a:rPr lang="en-US" sz="4800" b="1" dirty="0">
                <a:solidFill>
                  <a:srgbClr val="FF0000"/>
                </a:solidFill>
              </a:rPr>
              <a:t>/Captain </a:t>
            </a:r>
            <a:r>
              <a:rPr lang="en-US" sz="4800" b="1" dirty="0" err="1">
                <a:solidFill>
                  <a:srgbClr val="FF0000"/>
                </a:solidFill>
              </a:rPr>
              <a:t>MINERvA</a:t>
            </a:r>
            <a:endParaRPr lang="en-US" sz="4800" b="1" dirty="0">
              <a:solidFill>
                <a:srgbClr val="FF0000"/>
              </a:solidFill>
            </a:endParaRPr>
          </a:p>
          <a:p>
            <a:pPr algn="ctr"/>
            <a:r>
              <a:rPr lang="es-MX" sz="3200" b="1" dirty="0">
                <a:solidFill>
                  <a:srgbClr val="00B050"/>
                </a:solidFill>
              </a:rPr>
              <a:t>Julián Félix</a:t>
            </a:r>
          </a:p>
          <a:p>
            <a:pPr algn="ctr"/>
            <a:r>
              <a:rPr lang="es-MX" b="1" dirty="0">
                <a:solidFill>
                  <a:srgbClr val="FF0000"/>
                </a:solidFill>
              </a:rPr>
              <a:t>Laboratorio de partículas elementales*, Departamento de Física, División de Ciencias e Ingenierías, Campus León, Universidad de Guanajuato, México.</a:t>
            </a:r>
          </a:p>
          <a:p>
            <a:pPr algn="ctr"/>
            <a:r>
              <a:rPr lang="es-MX" b="1" dirty="0">
                <a:solidFill>
                  <a:srgbClr val="FF0000"/>
                </a:solidFill>
              </a:rPr>
              <a:t>felix@fisica.ugto.mx</a:t>
            </a:r>
          </a:p>
        </p:txBody>
      </p:sp>
      <p:sp>
        <p:nvSpPr>
          <p:cNvPr id="3" name="Rectangle 2"/>
          <p:cNvSpPr/>
          <p:nvPr/>
        </p:nvSpPr>
        <p:spPr>
          <a:xfrm>
            <a:off x="723378" y="5987018"/>
            <a:ext cx="8001000" cy="369332"/>
          </a:xfrm>
          <a:prstGeom prst="rect">
            <a:avLst/>
          </a:prstGeom>
        </p:spPr>
        <p:txBody>
          <a:bodyPr wrap="square">
            <a:spAutoFit/>
          </a:bodyPr>
          <a:lstStyle/>
          <a:p>
            <a:r>
              <a:rPr lang="es-MX" b="1" dirty="0">
                <a:solidFill>
                  <a:srgbClr val="FF0000"/>
                </a:solidFill>
              </a:rPr>
              <a:t>*http://laboratoriodeparticulaselementales.blogspot.mx/ </a:t>
            </a:r>
          </a:p>
        </p:txBody>
      </p:sp>
      <p:sp>
        <p:nvSpPr>
          <p:cNvPr id="4" name="Date Placeholder 3"/>
          <p:cNvSpPr>
            <a:spLocks noGrp="1"/>
          </p:cNvSpPr>
          <p:nvPr>
            <p:ph type="dt" sz="half" idx="10"/>
          </p:nvPr>
        </p:nvSpPr>
        <p:spPr/>
        <p:txBody>
          <a:bodyPr/>
          <a:lstStyle/>
          <a:p>
            <a:r>
              <a:rPr lang="en-US"/>
              <a:t>4/24/2016</a:t>
            </a:r>
          </a:p>
        </p:txBody>
      </p:sp>
      <p:sp>
        <p:nvSpPr>
          <p:cNvPr id="5" name="Footer Placeholder 4"/>
          <p:cNvSpPr>
            <a:spLocks noGrp="1"/>
          </p:cNvSpPr>
          <p:nvPr>
            <p:ph type="ftr" sz="quarter" idx="11"/>
          </p:nvPr>
        </p:nvSpPr>
        <p:spPr/>
        <p:txBody>
          <a:bodyPr/>
          <a:lstStyle/>
          <a:p>
            <a:r>
              <a:rPr lang="en-US"/>
              <a:t>Neutrino Latin America Workshop, Fermilab</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200" y="2985638"/>
            <a:ext cx="2438400" cy="2438400"/>
          </a:xfrm>
          <a:prstGeom prst="rect">
            <a:avLst/>
          </a:prstGeom>
        </p:spPr>
      </p:pic>
      <p:pic>
        <p:nvPicPr>
          <p:cNvPr id="8" name="Picture 2" descr="http://1.bp.blogspot.com/-qEjdUO4gNrA/VXrtmtM2ZWI/AAAAAAAAATs/iITyq1CRpIw/s320/15-0128-22_h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048" y="3471148"/>
            <a:ext cx="3656487" cy="24338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p:nvPr/>
        </p:nvSpPr>
        <p:spPr>
          <a:xfrm>
            <a:off x="4277871" y="4065312"/>
            <a:ext cx="461665" cy="1130887"/>
          </a:xfrm>
          <a:prstGeom prst="rect">
            <a:avLst/>
          </a:prstGeom>
        </p:spPr>
        <p:txBody>
          <a:bodyPr vert="vert270" wrap="none">
            <a:spAutoFit/>
          </a:bodyPr>
          <a:lstStyle/>
          <a:p>
            <a:r>
              <a:rPr lang="es-MX" b="1" dirty="0" err="1"/>
              <a:t>Julian</a:t>
            </a:r>
            <a:r>
              <a:rPr lang="es-MX" b="1" dirty="0"/>
              <a:t> Félix</a:t>
            </a:r>
          </a:p>
        </p:txBody>
      </p:sp>
      <p:sp>
        <p:nvSpPr>
          <p:cNvPr id="10" name="Rectángulo 9"/>
          <p:cNvSpPr/>
          <p:nvPr/>
        </p:nvSpPr>
        <p:spPr>
          <a:xfrm>
            <a:off x="5367878" y="5790363"/>
            <a:ext cx="3040961" cy="369332"/>
          </a:xfrm>
          <a:prstGeom prst="rect">
            <a:avLst/>
          </a:prstGeom>
        </p:spPr>
        <p:txBody>
          <a:bodyPr wrap="none">
            <a:spAutoFit/>
          </a:bodyPr>
          <a:lstStyle/>
          <a:p>
            <a:r>
              <a:rPr lang="en-US" dirty="0"/>
              <a:t>12 June 2015. FERMILAB, USA.</a:t>
            </a:r>
            <a:endParaRPr lang="es-MX" dirty="0"/>
          </a:p>
        </p:txBody>
      </p:sp>
      <p:sp>
        <p:nvSpPr>
          <p:cNvPr id="11" name="Rectangle 7"/>
          <p:cNvSpPr/>
          <p:nvPr/>
        </p:nvSpPr>
        <p:spPr>
          <a:xfrm>
            <a:off x="8047671" y="3891485"/>
            <a:ext cx="461665" cy="1533753"/>
          </a:xfrm>
          <a:prstGeom prst="rect">
            <a:avLst/>
          </a:prstGeom>
        </p:spPr>
        <p:txBody>
          <a:bodyPr vert="vert270" wrap="none">
            <a:spAutoFit/>
          </a:bodyPr>
          <a:lstStyle/>
          <a:p>
            <a:r>
              <a:rPr lang="es-MX" b="1" dirty="0"/>
              <a:t>Gerardo Zavala</a:t>
            </a:r>
          </a:p>
        </p:txBody>
      </p:sp>
      <p:sp>
        <p:nvSpPr>
          <p:cNvPr id="12" name="TextBox 6"/>
          <p:cNvSpPr txBox="1"/>
          <p:nvPr/>
        </p:nvSpPr>
        <p:spPr>
          <a:xfrm>
            <a:off x="5791200" y="3204463"/>
            <a:ext cx="1354858" cy="369332"/>
          </a:xfrm>
          <a:prstGeom prst="rect">
            <a:avLst/>
          </a:prstGeom>
          <a:noFill/>
        </p:spPr>
        <p:txBody>
          <a:bodyPr wrap="none" rtlCol="0">
            <a:spAutoFit/>
          </a:bodyPr>
          <a:lstStyle/>
          <a:p>
            <a:r>
              <a:rPr lang="en-US" b="1" dirty="0">
                <a:solidFill>
                  <a:srgbClr val="FF0000"/>
                </a:solidFill>
              </a:rPr>
              <a:t>L. Lederman</a:t>
            </a:r>
            <a:endParaRPr lang="es-MX" b="1" dirty="0">
              <a:solidFill>
                <a:srgbClr val="FF0000"/>
              </a:solidFill>
            </a:endParaRPr>
          </a:p>
        </p:txBody>
      </p:sp>
      <p:sp>
        <p:nvSpPr>
          <p:cNvPr id="13" name="Rectángulo 12"/>
          <p:cNvSpPr/>
          <p:nvPr/>
        </p:nvSpPr>
        <p:spPr>
          <a:xfrm>
            <a:off x="938537" y="5343139"/>
            <a:ext cx="1505477" cy="369332"/>
          </a:xfrm>
          <a:prstGeom prst="rect">
            <a:avLst/>
          </a:prstGeom>
        </p:spPr>
        <p:txBody>
          <a:bodyPr wrap="none">
            <a:spAutoFit/>
          </a:bodyPr>
          <a:lstStyle/>
          <a:p>
            <a:r>
              <a:rPr lang="en-US" dirty="0" err="1"/>
              <a:t>MINERvA</a:t>
            </a:r>
            <a:r>
              <a:rPr lang="en-US" dirty="0"/>
              <a:t> icon</a:t>
            </a:r>
            <a:endParaRPr lang="es-MX" dirty="0"/>
          </a:p>
        </p:txBody>
      </p:sp>
    </p:spTree>
    <p:extLst>
      <p:ext uri="{BB962C8B-B14F-4D97-AF65-F5344CB8AC3E}">
        <p14:creationId xmlns:p14="http://schemas.microsoft.com/office/powerpoint/2010/main" val="186949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n-US"/>
              <a:t>4/24/2016</a:t>
            </a:r>
          </a:p>
        </p:txBody>
      </p:sp>
      <p:sp>
        <p:nvSpPr>
          <p:cNvPr id="3" name="Marcador de pie de página 2"/>
          <p:cNvSpPr>
            <a:spLocks noGrp="1"/>
          </p:cNvSpPr>
          <p:nvPr>
            <p:ph type="ftr" sz="quarter" idx="11"/>
          </p:nvPr>
        </p:nvSpPr>
        <p:spPr/>
        <p:txBody>
          <a:bodyPr/>
          <a:lstStyle/>
          <a:p>
            <a:r>
              <a:rPr lang="en-US"/>
              <a:t>Neutrino Latin America Workshop, Fermilab</a:t>
            </a:r>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Rectángulo 4"/>
          <p:cNvSpPr/>
          <p:nvPr/>
        </p:nvSpPr>
        <p:spPr>
          <a:xfrm>
            <a:off x="228600" y="152400"/>
            <a:ext cx="8610600" cy="5267339"/>
          </a:xfrm>
          <a:prstGeom prst="rect">
            <a:avLst/>
          </a:prstGeom>
        </p:spPr>
        <p:txBody>
          <a:bodyPr wrap="square">
            <a:spAutoFit/>
          </a:bodyPr>
          <a:lstStyle/>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The LA groups have participated in almost all aspects of </a:t>
            </a:r>
            <a:r>
              <a:rPr lang="en-US" b="1" dirty="0" err="1">
                <a:latin typeface="Calibri" panose="020F0502020204030204" pitchFamily="34" charset="0"/>
                <a:ea typeface="Times New Roman" panose="02020603050405020304" pitchFamily="18" charset="0"/>
                <a:cs typeface="Times New Roman" panose="02020603050405020304" pitchFamily="18" charset="0"/>
              </a:rPr>
              <a:t>MINERvA</a:t>
            </a:r>
            <a:r>
              <a:rPr lang="en-US" b="1" dirty="0">
                <a:latin typeface="Calibri" panose="020F0502020204030204" pitchFamily="34" charset="0"/>
                <a:ea typeface="Times New Roman" panose="02020603050405020304" pitchFamily="18" charset="0"/>
                <a:cs typeface="Times New Roman" panose="02020603050405020304" pitchFamily="18" charset="0"/>
              </a:rPr>
              <a:t> experiment.</a:t>
            </a:r>
          </a:p>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R&amp;D and final design</a:t>
            </a:r>
            <a:r>
              <a:rPr lang="en-US" b="1" dirty="0">
                <a:latin typeface="Calibri" panose="020F0502020204030204" pitchFamily="34" charset="0"/>
                <a:ea typeface="Times New Roman" panose="02020603050405020304" pitchFamily="18" charset="0"/>
                <a:cs typeface="Times New Roman" panose="02020603050405020304" pitchFamily="18" charset="0"/>
              </a:rPr>
              <a:t>, construction, </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installation</a:t>
            </a:r>
            <a:r>
              <a:rPr lang="en-US" b="1" dirty="0">
                <a:latin typeface="Calibri" panose="020F0502020204030204" pitchFamily="34" charset="0"/>
                <a:ea typeface="Times New Roman" panose="02020603050405020304" pitchFamily="18" charset="0"/>
                <a:cs typeface="Times New Roman" panose="02020603050405020304" pitchFamily="18" charset="0"/>
              </a:rPr>
              <a:t>, commissioning, </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operations</a:t>
            </a:r>
            <a:r>
              <a:rPr lang="en-US" b="1" dirty="0">
                <a:latin typeface="Calibri" panose="020F0502020204030204" pitchFamily="34" charset="0"/>
                <a:ea typeface="Times New Roman" panose="02020603050405020304" pitchFamily="18" charset="0"/>
                <a:cs typeface="Times New Roman" panose="02020603050405020304" pitchFamily="18" charset="0"/>
              </a:rPr>
              <a:t>, and analyses with the main </a:t>
            </a:r>
            <a:r>
              <a:rPr lang="en-US" b="1" dirty="0" err="1">
                <a:latin typeface="Calibri" panose="020F0502020204030204" pitchFamily="34" charset="0"/>
                <a:ea typeface="Times New Roman" panose="02020603050405020304" pitchFamily="18" charset="0"/>
                <a:cs typeface="Times New Roman" panose="02020603050405020304" pitchFamily="18" charset="0"/>
              </a:rPr>
              <a:t>MINERvA</a:t>
            </a:r>
            <a:r>
              <a:rPr lang="en-US" b="1" dirty="0">
                <a:latin typeface="Calibri" panose="020F0502020204030204" pitchFamily="34" charset="0"/>
                <a:ea typeface="Times New Roman" panose="02020603050405020304" pitchFamily="18" charset="0"/>
                <a:cs typeface="Times New Roman" panose="02020603050405020304" pitchFamily="18" charset="0"/>
              </a:rPr>
              <a:t> detector and in the test beam (first and second run); </a:t>
            </a:r>
          </a:p>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--Monte Carlo;  and data analyses.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Most of this work is reported in references 3-11, where more specific references can be found like theses and conference proceedings. </a:t>
            </a:r>
          </a:p>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--For example, Julio Cesar </a:t>
            </a:r>
            <a:r>
              <a:rPr lang="en-US" b="1" dirty="0" err="1">
                <a:latin typeface="Calibri" panose="020F0502020204030204" pitchFamily="34" charset="0"/>
                <a:ea typeface="Times New Roman" panose="02020603050405020304" pitchFamily="18" charset="0"/>
                <a:cs typeface="Times New Roman" panose="02020603050405020304" pitchFamily="18" charset="0"/>
              </a:rPr>
              <a:t>Capetillo</a:t>
            </a:r>
            <a:r>
              <a:rPr lang="en-US" b="1" dirty="0">
                <a:latin typeface="Calibri" panose="020F0502020204030204" pitchFamily="34" charset="0"/>
                <a:ea typeface="Times New Roman" panose="02020603050405020304" pitchFamily="18" charset="0"/>
                <a:cs typeface="Times New Roman" panose="02020603050405020304" pitchFamily="18" charset="0"/>
              </a:rPr>
              <a:t> and Alfonso </a:t>
            </a:r>
            <a:r>
              <a:rPr lang="en-US" b="1" dirty="0" err="1">
                <a:latin typeface="Calibri" panose="020F0502020204030204" pitchFamily="34" charset="0"/>
                <a:ea typeface="Times New Roman" panose="02020603050405020304" pitchFamily="18" charset="0"/>
                <a:cs typeface="Times New Roman" panose="02020603050405020304" pitchFamily="18" charset="0"/>
              </a:rPr>
              <a:t>Balcazar</a:t>
            </a:r>
            <a:r>
              <a:rPr lang="en-US" b="1" dirty="0">
                <a:latin typeface="Calibri" panose="020F0502020204030204" pitchFamily="34" charset="0"/>
                <a:ea typeface="Times New Roman" panose="02020603050405020304" pitchFamily="18" charset="0"/>
                <a:cs typeface="Times New Roman" panose="02020603050405020304" pitchFamily="18" charset="0"/>
              </a:rPr>
              <a:t>, from the Universidad de Guanajuato, worked in the </a:t>
            </a:r>
          </a:p>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construction of the main </a:t>
            </a:r>
          </a:p>
          <a:p>
            <a:pPr algn="just">
              <a:lnSpc>
                <a:spcPct val="107000"/>
              </a:lnSpc>
              <a:spcAft>
                <a:spcPts val="800"/>
              </a:spcAft>
            </a:pPr>
            <a:r>
              <a:rPr lang="en-US" b="1" dirty="0" err="1">
                <a:latin typeface="Calibri" panose="020F0502020204030204" pitchFamily="34" charset="0"/>
                <a:ea typeface="Times New Roman" panose="02020603050405020304" pitchFamily="18" charset="0"/>
                <a:cs typeface="Times New Roman" panose="02020603050405020304" pitchFamily="18" charset="0"/>
              </a:rPr>
              <a:t>MINERvA</a:t>
            </a:r>
            <a:r>
              <a:rPr lang="en-US" b="1" dirty="0">
                <a:latin typeface="Calibri" panose="020F0502020204030204" pitchFamily="34" charset="0"/>
                <a:ea typeface="Times New Roman" panose="02020603050405020304" pitchFamily="18" charset="0"/>
                <a:cs typeface="Times New Roman" panose="02020603050405020304" pitchFamily="18" charset="0"/>
              </a:rPr>
              <a:t> plane detectors.   </a:t>
            </a:r>
          </a:p>
          <a:p>
            <a:pPr algn="just">
              <a:lnSpc>
                <a:spcPct val="107000"/>
              </a:lnSpc>
              <a:spcAft>
                <a:spcPts val="800"/>
              </a:spcAft>
            </a:pPr>
            <a:endParaRPr lang="es-MX"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 BSc, MSc, and PhD theses,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and postdoctoral positions have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been accomplished. </a:t>
            </a:r>
            <a:endParaRPr lang="es-MX"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2807034"/>
            <a:ext cx="5334000" cy="3549316"/>
          </a:xfrm>
          <a:prstGeom prst="rect">
            <a:avLst/>
          </a:prstGeom>
        </p:spPr>
      </p:pic>
    </p:spTree>
    <p:extLst>
      <p:ext uri="{BB962C8B-B14F-4D97-AF65-F5344CB8AC3E}">
        <p14:creationId xmlns:p14="http://schemas.microsoft.com/office/powerpoint/2010/main" val="955721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n-US"/>
              <a:t>4/24/2016</a:t>
            </a:r>
          </a:p>
        </p:txBody>
      </p:sp>
      <p:sp>
        <p:nvSpPr>
          <p:cNvPr id="3" name="Marcador de pie de página 2"/>
          <p:cNvSpPr>
            <a:spLocks noGrp="1"/>
          </p:cNvSpPr>
          <p:nvPr>
            <p:ph type="ftr" sz="quarter" idx="11"/>
          </p:nvPr>
        </p:nvSpPr>
        <p:spPr/>
        <p:txBody>
          <a:bodyPr/>
          <a:lstStyle/>
          <a:p>
            <a:r>
              <a:rPr lang="en-US"/>
              <a:t>Neutrino Latin America Workshop, Fermilab</a:t>
            </a:r>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11</a:t>
            </a:fld>
            <a:endParaRPr lang="en-US"/>
          </a:p>
        </p:txBody>
      </p:sp>
      <p:graphicFrame>
        <p:nvGraphicFramePr>
          <p:cNvPr id="5" name="Tabla 4"/>
          <p:cNvGraphicFramePr>
            <a:graphicFrameLocks noGrp="1"/>
          </p:cNvGraphicFramePr>
          <p:nvPr>
            <p:extLst>
              <p:ext uri="{D42A27DB-BD31-4B8C-83A1-F6EECF244321}">
                <p14:modId xmlns:p14="http://schemas.microsoft.com/office/powerpoint/2010/main" val="1289633918"/>
              </p:ext>
            </p:extLst>
          </p:nvPr>
        </p:nvGraphicFramePr>
        <p:xfrm>
          <a:off x="1524000" y="718029"/>
          <a:ext cx="6858091" cy="5638321"/>
        </p:xfrm>
        <a:graphic>
          <a:graphicData uri="http://schemas.openxmlformats.org/drawingml/2006/table">
            <a:tbl>
              <a:tblPr firstRow="1" firstCol="1" bandRow="1">
                <a:tableStyleId>{5C22544A-7EE6-4342-B048-85BDC9FD1C3A}</a:tableStyleId>
              </a:tblPr>
              <a:tblGrid>
                <a:gridCol w="580294">
                  <a:extLst>
                    <a:ext uri="{9D8B030D-6E8A-4147-A177-3AD203B41FA5}">
                      <a16:colId xmlns:a16="http://schemas.microsoft.com/office/drawing/2014/main" val="3506313870"/>
                    </a:ext>
                  </a:extLst>
                </a:gridCol>
                <a:gridCol w="628959">
                  <a:extLst>
                    <a:ext uri="{9D8B030D-6E8A-4147-A177-3AD203B41FA5}">
                      <a16:colId xmlns:a16="http://schemas.microsoft.com/office/drawing/2014/main" val="919853768"/>
                    </a:ext>
                  </a:extLst>
                </a:gridCol>
                <a:gridCol w="796338">
                  <a:extLst>
                    <a:ext uri="{9D8B030D-6E8A-4147-A177-3AD203B41FA5}">
                      <a16:colId xmlns:a16="http://schemas.microsoft.com/office/drawing/2014/main" val="2347328195"/>
                    </a:ext>
                  </a:extLst>
                </a:gridCol>
                <a:gridCol w="933485">
                  <a:extLst>
                    <a:ext uri="{9D8B030D-6E8A-4147-A177-3AD203B41FA5}">
                      <a16:colId xmlns:a16="http://schemas.microsoft.com/office/drawing/2014/main" val="1804692339"/>
                    </a:ext>
                  </a:extLst>
                </a:gridCol>
                <a:gridCol w="614950">
                  <a:extLst>
                    <a:ext uri="{9D8B030D-6E8A-4147-A177-3AD203B41FA5}">
                      <a16:colId xmlns:a16="http://schemas.microsoft.com/office/drawing/2014/main" val="3775312336"/>
                    </a:ext>
                  </a:extLst>
                </a:gridCol>
                <a:gridCol w="706381">
                  <a:extLst>
                    <a:ext uri="{9D8B030D-6E8A-4147-A177-3AD203B41FA5}">
                      <a16:colId xmlns:a16="http://schemas.microsoft.com/office/drawing/2014/main" val="382804726"/>
                    </a:ext>
                  </a:extLst>
                </a:gridCol>
                <a:gridCol w="892194">
                  <a:extLst>
                    <a:ext uri="{9D8B030D-6E8A-4147-A177-3AD203B41FA5}">
                      <a16:colId xmlns:a16="http://schemas.microsoft.com/office/drawing/2014/main" val="4043315286"/>
                    </a:ext>
                  </a:extLst>
                </a:gridCol>
                <a:gridCol w="958555">
                  <a:extLst>
                    <a:ext uri="{9D8B030D-6E8A-4147-A177-3AD203B41FA5}">
                      <a16:colId xmlns:a16="http://schemas.microsoft.com/office/drawing/2014/main" val="3684177449"/>
                    </a:ext>
                  </a:extLst>
                </a:gridCol>
                <a:gridCol w="746935">
                  <a:extLst>
                    <a:ext uri="{9D8B030D-6E8A-4147-A177-3AD203B41FA5}">
                      <a16:colId xmlns:a16="http://schemas.microsoft.com/office/drawing/2014/main" val="2380643683"/>
                    </a:ext>
                  </a:extLst>
                </a:gridCol>
              </a:tblGrid>
              <a:tr h="566341">
                <a:tc>
                  <a:txBody>
                    <a:bodyPr/>
                    <a:lstStyle/>
                    <a:p>
                      <a:pPr algn="just">
                        <a:lnSpc>
                          <a:spcPct val="107000"/>
                        </a:lnSpc>
                        <a:spcAft>
                          <a:spcPts val="0"/>
                        </a:spcAft>
                      </a:pPr>
                      <a:r>
                        <a:rPr lang="en-US" sz="800">
                          <a:effectLst/>
                        </a:rPr>
                        <a:t>Last year in program</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Fist name</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Last name</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Institution</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Thesis advisor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“Local” advisor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position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Following position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Current Institution</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extLst>
                  <a:ext uri="{0D108BD9-81ED-4DB2-BD59-A6C34878D82A}">
                    <a16:rowId xmlns:a16="http://schemas.microsoft.com/office/drawing/2014/main" val="4228233741"/>
                  </a:ext>
                </a:extLst>
              </a:tr>
              <a:tr h="280034">
                <a:tc>
                  <a:txBody>
                    <a:bodyPr/>
                    <a:lstStyle/>
                    <a:p>
                      <a:pPr algn="just">
                        <a:lnSpc>
                          <a:spcPct val="107000"/>
                        </a:lnSpc>
                        <a:spcAft>
                          <a:spcPts val="0"/>
                        </a:spcAft>
                      </a:pPr>
                      <a:r>
                        <a:rPr lang="en-US" sz="800">
                          <a:effectLst/>
                        </a:rPr>
                        <a:t>2014</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David</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Martinez 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CBPF</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Helio DaMotta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David Schmitz</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PhD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Postdoc on Daya Bay</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IIT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extLst>
                  <a:ext uri="{0D108BD9-81ED-4DB2-BD59-A6C34878D82A}">
                    <a16:rowId xmlns:a16="http://schemas.microsoft.com/office/drawing/2014/main" val="2547025830"/>
                  </a:ext>
                </a:extLst>
              </a:tr>
              <a:tr h="280034">
                <a:tc>
                  <a:txBody>
                    <a:bodyPr/>
                    <a:lstStyle/>
                    <a:p>
                      <a:pPr algn="just">
                        <a:lnSpc>
                          <a:spcPct val="107000"/>
                        </a:lnSpc>
                        <a:spcAft>
                          <a:spcPts val="0"/>
                        </a:spcAft>
                      </a:pPr>
                      <a:r>
                        <a:rPr lang="en-US" sz="800">
                          <a:effectLst/>
                        </a:rPr>
                        <a:t>2011</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David</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Martinez 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CBPF</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Helio DaMotta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José Palomino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Master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extLst>
                  <a:ext uri="{0D108BD9-81ED-4DB2-BD59-A6C34878D82A}">
                    <a16:rowId xmlns:a16="http://schemas.microsoft.com/office/drawing/2014/main" val="2206128735"/>
                  </a:ext>
                </a:extLst>
              </a:tr>
              <a:tr h="423188">
                <a:tc>
                  <a:txBody>
                    <a:bodyPr/>
                    <a:lstStyle/>
                    <a:p>
                      <a:pPr algn="just">
                        <a:lnSpc>
                          <a:spcPct val="107000"/>
                        </a:lnSpc>
                        <a:spcAft>
                          <a:spcPts val="0"/>
                        </a:spcAft>
                      </a:pPr>
                      <a:r>
                        <a:rPr lang="en-US" sz="800">
                          <a:effectLst/>
                        </a:rPr>
                        <a:t>2013</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Arturo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Florentini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CBPF</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Helio DaMotta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David Schmitz</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PhD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Postdoc on T2K</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York University (Canada)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extLst>
                  <a:ext uri="{0D108BD9-81ED-4DB2-BD59-A6C34878D82A}">
                    <a16:rowId xmlns:a16="http://schemas.microsoft.com/office/drawing/2014/main" val="1024991285"/>
                  </a:ext>
                </a:extLst>
              </a:tr>
              <a:tr h="280034">
                <a:tc>
                  <a:txBody>
                    <a:bodyPr/>
                    <a:lstStyle/>
                    <a:p>
                      <a:pPr algn="just">
                        <a:lnSpc>
                          <a:spcPct val="107000"/>
                        </a:lnSpc>
                        <a:spcAft>
                          <a:spcPts val="0"/>
                        </a:spcAft>
                      </a:pPr>
                      <a:r>
                        <a:rPr lang="en-US" sz="800">
                          <a:effectLst/>
                        </a:rPr>
                        <a:t>2009</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Arturo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Florentini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CBPF</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Helio DaMotta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David Schmitz</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Master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extLst>
                  <a:ext uri="{0D108BD9-81ED-4DB2-BD59-A6C34878D82A}">
                    <a16:rowId xmlns:a16="http://schemas.microsoft.com/office/drawing/2014/main" val="2925400879"/>
                  </a:ext>
                </a:extLst>
              </a:tr>
              <a:tr h="280034">
                <a:tc>
                  <a:txBody>
                    <a:bodyPr/>
                    <a:lstStyle/>
                    <a:p>
                      <a:pPr algn="just">
                        <a:lnSpc>
                          <a:spcPct val="107000"/>
                        </a:lnSpc>
                        <a:spcAft>
                          <a:spcPts val="0"/>
                        </a:spcAft>
                      </a:pPr>
                      <a:r>
                        <a:rPr lang="en-US" sz="800">
                          <a:effectLst/>
                        </a:rPr>
                        <a:t>2014</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Kenyi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Hurtado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CBPF</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Helio DaMotta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Joytsna</a:t>
                      </a:r>
                      <a:endParaRPr lang="es-MX" sz="1100">
                        <a:effectLst/>
                      </a:endParaRPr>
                    </a:p>
                    <a:p>
                      <a:pPr algn="just">
                        <a:lnSpc>
                          <a:spcPct val="107000"/>
                        </a:lnSpc>
                        <a:spcAft>
                          <a:spcPts val="0"/>
                        </a:spcAft>
                      </a:pPr>
                      <a:r>
                        <a:rPr lang="en-US" sz="800">
                          <a:effectLst/>
                        </a:rPr>
                        <a:t>Osta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PhD</a:t>
                      </a:r>
                      <a:endParaRPr lang="es-MX" sz="1100">
                        <a:effectLst/>
                      </a:endParaRPr>
                    </a:p>
                    <a:p>
                      <a:pPr algn="just">
                        <a:lnSpc>
                          <a:spcPct val="107000"/>
                        </a:lnSpc>
                        <a:spcAft>
                          <a:spcPts val="0"/>
                        </a:spcAft>
                      </a:pPr>
                      <a:r>
                        <a:rPr lang="en-US" sz="800">
                          <a:effectLst/>
                        </a:rPr>
                        <a:t>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Postdoc at ATLAS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Notre Dame</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extLst>
                  <a:ext uri="{0D108BD9-81ED-4DB2-BD59-A6C34878D82A}">
                    <a16:rowId xmlns:a16="http://schemas.microsoft.com/office/drawing/2014/main" val="500984081"/>
                  </a:ext>
                </a:extLst>
              </a:tr>
              <a:tr h="280034">
                <a:tc>
                  <a:txBody>
                    <a:bodyPr/>
                    <a:lstStyle/>
                    <a:p>
                      <a:pPr algn="just">
                        <a:lnSpc>
                          <a:spcPct val="107000"/>
                        </a:lnSpc>
                        <a:spcAft>
                          <a:spcPts val="0"/>
                        </a:spcAft>
                      </a:pPr>
                      <a:r>
                        <a:rPr lang="en-US" sz="800">
                          <a:effectLst/>
                        </a:rPr>
                        <a:t>2013</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José</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Palomino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CBPF</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Helio DaMotta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David Schmitz</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PhD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Postdoc on T2K</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Stony Brook</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extLst>
                  <a:ext uri="{0D108BD9-81ED-4DB2-BD59-A6C34878D82A}">
                    <a16:rowId xmlns:a16="http://schemas.microsoft.com/office/drawing/2014/main" val="4278056000"/>
                  </a:ext>
                </a:extLst>
              </a:tr>
              <a:tr h="280034">
                <a:tc>
                  <a:txBody>
                    <a:bodyPr/>
                    <a:lstStyle/>
                    <a:p>
                      <a:pPr algn="just">
                        <a:lnSpc>
                          <a:spcPct val="107000"/>
                        </a:lnSpc>
                        <a:spcAft>
                          <a:spcPts val="0"/>
                        </a:spcAft>
                      </a:pPr>
                      <a:r>
                        <a:rPr lang="en-US" sz="800">
                          <a:effectLst/>
                        </a:rPr>
                        <a:t>2013</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José</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Palomino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CBPF</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Helio DaMotta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Jorge Morfin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Master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extLst>
                  <a:ext uri="{0D108BD9-81ED-4DB2-BD59-A6C34878D82A}">
                    <a16:rowId xmlns:a16="http://schemas.microsoft.com/office/drawing/2014/main" val="616850191"/>
                  </a:ext>
                </a:extLst>
              </a:tr>
              <a:tr h="280034">
                <a:tc>
                  <a:txBody>
                    <a:bodyPr/>
                    <a:lstStyle/>
                    <a:p>
                      <a:pPr algn="just">
                        <a:lnSpc>
                          <a:spcPct val="107000"/>
                        </a:lnSpc>
                        <a:spcAft>
                          <a:spcPts val="0"/>
                        </a:spcAft>
                      </a:pPr>
                      <a:r>
                        <a:rPr lang="en-US" sz="800">
                          <a:effectLst/>
                        </a:rPr>
                        <a:t>2012</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César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Castromonte</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CBPF</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Helio DaMotta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Jorge Morfin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Postdoc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Research faculty</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Goias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extLst>
                  <a:ext uri="{0D108BD9-81ED-4DB2-BD59-A6C34878D82A}">
                    <a16:rowId xmlns:a16="http://schemas.microsoft.com/office/drawing/2014/main" val="4177409560"/>
                  </a:ext>
                </a:extLst>
              </a:tr>
              <a:tr h="423188">
                <a:tc>
                  <a:txBody>
                    <a:bodyPr/>
                    <a:lstStyle/>
                    <a:p>
                      <a:pPr algn="just">
                        <a:lnSpc>
                          <a:spcPct val="107000"/>
                        </a:lnSpc>
                        <a:spcAft>
                          <a:spcPts val="0"/>
                        </a:spcAft>
                      </a:pPr>
                      <a:r>
                        <a:rPr lang="en-US" sz="800">
                          <a:effectLst/>
                        </a:rPr>
                        <a:t>2014</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Thiago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Muhlbeir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CBPF</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Helio DaMotta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Howard Bidd</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Postdoc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Postdoc in phenomenology</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UNI Rio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extLst>
                  <a:ext uri="{0D108BD9-81ED-4DB2-BD59-A6C34878D82A}">
                    <a16:rowId xmlns:a16="http://schemas.microsoft.com/office/drawing/2014/main" val="2494714116"/>
                  </a:ext>
                </a:extLst>
              </a:tr>
              <a:tr h="995802">
                <a:tc>
                  <a:txBody>
                    <a:bodyPr/>
                    <a:lstStyle/>
                    <a:p>
                      <a:pPr algn="just">
                        <a:lnSpc>
                          <a:spcPct val="107000"/>
                        </a:lnSpc>
                        <a:spcAft>
                          <a:spcPts val="0"/>
                        </a:spcAft>
                      </a:pPr>
                      <a:r>
                        <a:rPr lang="en-US" sz="800">
                          <a:effectLst/>
                        </a:rPr>
                        <a:t>2015</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Harold</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Yepes 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CBPF</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Helio DaMOtta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Debbie Harris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Postdoc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Faculty on NEXT (0nubb)</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s-MX" sz="800">
                          <a:effectLst/>
                        </a:rPr>
                        <a:t>Universidad Antonio Nariño Sede Circunvalar, Bogotá Colombia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extLst>
                  <a:ext uri="{0D108BD9-81ED-4DB2-BD59-A6C34878D82A}">
                    <a16:rowId xmlns:a16="http://schemas.microsoft.com/office/drawing/2014/main" val="2738529427"/>
                  </a:ext>
                </a:extLst>
              </a:tr>
              <a:tr h="423188">
                <a:tc>
                  <a:txBody>
                    <a:bodyPr/>
                    <a:lstStyle/>
                    <a:p>
                      <a:pPr algn="just">
                        <a:lnSpc>
                          <a:spcPct val="107000"/>
                        </a:lnSpc>
                        <a:spcAft>
                          <a:spcPts val="0"/>
                        </a:spcAft>
                      </a:pPr>
                      <a:r>
                        <a:rPr lang="en-US" sz="800">
                          <a:effectLst/>
                        </a:rPr>
                        <a:t>2016</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Gian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Fredy</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CBPF</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Helio DaMotta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Minerba Betancourt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Master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Current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s-MX"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extLst>
                  <a:ext uri="{0D108BD9-81ED-4DB2-BD59-A6C34878D82A}">
                    <a16:rowId xmlns:a16="http://schemas.microsoft.com/office/drawing/2014/main" val="1825235357"/>
                  </a:ext>
                </a:extLst>
              </a:tr>
              <a:tr h="423188">
                <a:tc>
                  <a:txBody>
                    <a:bodyPr/>
                    <a:lstStyle/>
                    <a:p>
                      <a:pPr algn="just">
                        <a:lnSpc>
                          <a:spcPct val="107000"/>
                        </a:lnSpc>
                        <a:spcAft>
                          <a:spcPts val="0"/>
                        </a:spcAft>
                      </a:pPr>
                      <a:r>
                        <a:rPr lang="en-US" sz="800">
                          <a:effectLst/>
                        </a:rPr>
                        <a:t>2015</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Anushree</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Ghosh</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CBPF</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Helio DaMotta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Minerba Betancourt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Postdoc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Now a postdoc on MINERvA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USM</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extLst>
                  <a:ext uri="{0D108BD9-81ED-4DB2-BD59-A6C34878D82A}">
                    <a16:rowId xmlns:a16="http://schemas.microsoft.com/office/drawing/2014/main" val="2248847575"/>
                  </a:ext>
                </a:extLst>
              </a:tr>
              <a:tr h="423188">
                <a:tc>
                  <a:txBody>
                    <a:bodyPr/>
                    <a:lstStyle/>
                    <a:p>
                      <a:pPr algn="just">
                        <a:lnSpc>
                          <a:spcPct val="107000"/>
                        </a:lnSpc>
                        <a:spcAft>
                          <a:spcPts val="0"/>
                        </a:spcAft>
                      </a:pPr>
                      <a:r>
                        <a:rPr lang="en-US" sz="800">
                          <a:effectLst/>
                        </a:rPr>
                        <a:t>2016</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Mateus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Carneiro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CBPF</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Helio DaMotta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Jorge Morfin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PhD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Received a postdoc offer from OSU</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 </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extLst>
                  <a:ext uri="{0D108BD9-81ED-4DB2-BD59-A6C34878D82A}">
                    <a16:rowId xmlns:a16="http://schemas.microsoft.com/office/drawing/2014/main" val="323064677"/>
                  </a:ext>
                </a:extLst>
              </a:tr>
            </a:tbl>
          </a:graphicData>
        </a:graphic>
      </p:graphicFrame>
      <p:sp>
        <p:nvSpPr>
          <p:cNvPr id="6" name="Rectangle 1"/>
          <p:cNvSpPr>
            <a:spLocks noChangeArrowheads="1"/>
          </p:cNvSpPr>
          <p:nvPr/>
        </p:nvSpPr>
        <p:spPr bwMode="auto">
          <a:xfrm>
            <a:off x="609600" y="204773"/>
            <a:ext cx="746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MX" sz="2400" b="1"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Resume of all LA participants and their obtained degrees. </a:t>
            </a:r>
            <a:endParaRPr kumimoji="0" lang="en-US" altLang="es-MX" sz="2400" b="1" i="0" u="none" strike="noStrike" cap="none" normalizeH="0" baseline="0" dirty="0">
              <a:ln>
                <a:noFill/>
              </a:ln>
              <a:solidFill>
                <a:srgbClr val="FF0000"/>
              </a:solidFill>
              <a:effectLst/>
              <a:latin typeface="Arial" panose="020B0604020202020204" pitchFamily="34" charset="0"/>
            </a:endParaRPr>
          </a:p>
        </p:txBody>
      </p:sp>
      <p:sp>
        <p:nvSpPr>
          <p:cNvPr id="7" name="CuadroTexto 6"/>
          <p:cNvSpPr txBox="1"/>
          <p:nvPr/>
        </p:nvSpPr>
        <p:spPr>
          <a:xfrm>
            <a:off x="914400" y="838200"/>
            <a:ext cx="266700" cy="4832092"/>
          </a:xfrm>
          <a:prstGeom prst="rect">
            <a:avLst/>
          </a:prstGeom>
          <a:noFill/>
        </p:spPr>
        <p:txBody>
          <a:bodyPr wrap="square" rtlCol="0">
            <a:spAutoFit/>
          </a:bodyPr>
          <a:lstStyle/>
          <a:p>
            <a:r>
              <a:rPr lang="es-MX" sz="2800" b="1" dirty="0">
                <a:solidFill>
                  <a:srgbClr val="FF0000"/>
                </a:solidFill>
              </a:rPr>
              <a:t>BRAZIL</a:t>
            </a:r>
          </a:p>
          <a:p>
            <a:endParaRPr lang="es-MX" sz="2800" b="1" dirty="0">
              <a:solidFill>
                <a:srgbClr val="FF0000"/>
              </a:solidFill>
            </a:endParaRPr>
          </a:p>
          <a:p>
            <a:r>
              <a:rPr lang="es-MX" sz="2800" b="1" dirty="0">
                <a:solidFill>
                  <a:srgbClr val="FF0000"/>
                </a:solidFill>
              </a:rPr>
              <a:t>CBPF</a:t>
            </a:r>
          </a:p>
        </p:txBody>
      </p:sp>
    </p:spTree>
    <p:extLst>
      <p:ext uri="{BB962C8B-B14F-4D97-AF65-F5344CB8AC3E}">
        <p14:creationId xmlns:p14="http://schemas.microsoft.com/office/powerpoint/2010/main" val="3704651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n-US"/>
              <a:t>4/24/2016</a:t>
            </a:r>
          </a:p>
        </p:txBody>
      </p:sp>
      <p:sp>
        <p:nvSpPr>
          <p:cNvPr id="3" name="Marcador de pie de página 2"/>
          <p:cNvSpPr>
            <a:spLocks noGrp="1"/>
          </p:cNvSpPr>
          <p:nvPr>
            <p:ph type="ftr" sz="quarter" idx="11"/>
          </p:nvPr>
        </p:nvSpPr>
        <p:spPr/>
        <p:txBody>
          <a:bodyPr/>
          <a:lstStyle/>
          <a:p>
            <a:r>
              <a:rPr lang="en-US"/>
              <a:t>Neutrino Latin America Workshop, Fermilab</a:t>
            </a:r>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12</a:t>
            </a:fld>
            <a:endParaRPr lang="en-US"/>
          </a:p>
        </p:txBody>
      </p:sp>
      <p:graphicFrame>
        <p:nvGraphicFramePr>
          <p:cNvPr id="5" name="Tabla 4"/>
          <p:cNvGraphicFramePr>
            <a:graphicFrameLocks noGrp="1"/>
          </p:cNvGraphicFramePr>
          <p:nvPr>
            <p:extLst>
              <p:ext uri="{D42A27DB-BD31-4B8C-83A1-F6EECF244321}">
                <p14:modId xmlns:p14="http://schemas.microsoft.com/office/powerpoint/2010/main" val="2694961202"/>
              </p:ext>
            </p:extLst>
          </p:nvPr>
        </p:nvGraphicFramePr>
        <p:xfrm>
          <a:off x="1497202" y="673533"/>
          <a:ext cx="7315201" cy="6051291"/>
        </p:xfrm>
        <a:graphic>
          <a:graphicData uri="http://schemas.openxmlformats.org/drawingml/2006/table">
            <a:tbl>
              <a:tblPr firstRow="1" firstCol="1" bandRow="1">
                <a:tableStyleId>{5C22544A-7EE6-4342-B048-85BDC9FD1C3A}</a:tableStyleId>
              </a:tblPr>
              <a:tblGrid>
                <a:gridCol w="618973">
                  <a:extLst>
                    <a:ext uri="{9D8B030D-6E8A-4147-A177-3AD203B41FA5}">
                      <a16:colId xmlns:a16="http://schemas.microsoft.com/office/drawing/2014/main" val="4114321606"/>
                    </a:ext>
                  </a:extLst>
                </a:gridCol>
                <a:gridCol w="670881">
                  <a:extLst>
                    <a:ext uri="{9D8B030D-6E8A-4147-A177-3AD203B41FA5}">
                      <a16:colId xmlns:a16="http://schemas.microsoft.com/office/drawing/2014/main" val="179067892"/>
                    </a:ext>
                  </a:extLst>
                </a:gridCol>
                <a:gridCol w="849416">
                  <a:extLst>
                    <a:ext uri="{9D8B030D-6E8A-4147-A177-3AD203B41FA5}">
                      <a16:colId xmlns:a16="http://schemas.microsoft.com/office/drawing/2014/main" val="3719179711"/>
                    </a:ext>
                  </a:extLst>
                </a:gridCol>
                <a:gridCol w="995704">
                  <a:extLst>
                    <a:ext uri="{9D8B030D-6E8A-4147-A177-3AD203B41FA5}">
                      <a16:colId xmlns:a16="http://schemas.microsoft.com/office/drawing/2014/main" val="1662899141"/>
                    </a:ext>
                  </a:extLst>
                </a:gridCol>
                <a:gridCol w="655938">
                  <a:extLst>
                    <a:ext uri="{9D8B030D-6E8A-4147-A177-3AD203B41FA5}">
                      <a16:colId xmlns:a16="http://schemas.microsoft.com/office/drawing/2014/main" val="2634418381"/>
                    </a:ext>
                  </a:extLst>
                </a:gridCol>
                <a:gridCol w="753464">
                  <a:extLst>
                    <a:ext uri="{9D8B030D-6E8A-4147-A177-3AD203B41FA5}">
                      <a16:colId xmlns:a16="http://schemas.microsoft.com/office/drawing/2014/main" val="3309578847"/>
                    </a:ext>
                  </a:extLst>
                </a:gridCol>
                <a:gridCol w="951660">
                  <a:extLst>
                    <a:ext uri="{9D8B030D-6E8A-4147-A177-3AD203B41FA5}">
                      <a16:colId xmlns:a16="http://schemas.microsoft.com/office/drawing/2014/main" val="994378162"/>
                    </a:ext>
                  </a:extLst>
                </a:gridCol>
                <a:gridCol w="1022445">
                  <a:extLst>
                    <a:ext uri="{9D8B030D-6E8A-4147-A177-3AD203B41FA5}">
                      <a16:colId xmlns:a16="http://schemas.microsoft.com/office/drawing/2014/main" val="3803726627"/>
                    </a:ext>
                  </a:extLst>
                </a:gridCol>
                <a:gridCol w="796720">
                  <a:extLst>
                    <a:ext uri="{9D8B030D-6E8A-4147-A177-3AD203B41FA5}">
                      <a16:colId xmlns:a16="http://schemas.microsoft.com/office/drawing/2014/main" val="4224485020"/>
                    </a:ext>
                  </a:extLst>
                </a:gridCol>
              </a:tblGrid>
              <a:tr h="140567">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extLst>
                  <a:ext uri="{0D108BD9-81ED-4DB2-BD59-A6C34878D82A}">
                    <a16:rowId xmlns:a16="http://schemas.microsoft.com/office/drawing/2014/main" val="3101475350"/>
                  </a:ext>
                </a:extLst>
              </a:tr>
              <a:tr h="581592">
                <a:tc>
                  <a:txBody>
                    <a:bodyPr/>
                    <a:lstStyle/>
                    <a:p>
                      <a:pPr algn="just">
                        <a:lnSpc>
                          <a:spcPct val="107000"/>
                        </a:lnSpc>
                        <a:spcAft>
                          <a:spcPts val="0"/>
                        </a:spcAft>
                      </a:pPr>
                      <a:r>
                        <a:rPr lang="en-US" sz="800">
                          <a:effectLst/>
                        </a:rPr>
                        <a:t>2010</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Zaida</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Urrutia</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UdeGuanajuato</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Julian Felix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Jorge Morfin</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PhD student</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Department Head</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s-MX" sz="800" dirty="0">
                          <a:effectLst/>
                        </a:rPr>
                        <a:t>Universidad del Valle de Guatemala</a:t>
                      </a:r>
                      <a:endParaRPr lang="es-MX"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extLst>
                  <a:ext uri="{0D108BD9-81ED-4DB2-BD59-A6C34878D82A}">
                    <a16:rowId xmlns:a16="http://schemas.microsoft.com/office/drawing/2014/main" val="2869601308"/>
                  </a:ext>
                </a:extLst>
              </a:tr>
              <a:tr h="434583">
                <a:tc>
                  <a:txBody>
                    <a:bodyPr/>
                    <a:lstStyle/>
                    <a:p>
                      <a:pPr algn="just">
                        <a:lnSpc>
                          <a:spcPct val="107000"/>
                        </a:lnSpc>
                        <a:spcAft>
                          <a:spcPts val="0"/>
                        </a:spcAft>
                      </a:pPr>
                      <a:r>
                        <a:rPr lang="en-US" sz="800">
                          <a:effectLst/>
                        </a:rPr>
                        <a:t>2014</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María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Barrios</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dirty="0" err="1">
                          <a:effectLst/>
                        </a:rPr>
                        <a:t>UdeGuanajuato</a:t>
                      </a:r>
                      <a:endParaRPr lang="es-MX"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Julian Felix</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Minerba Betancourt</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undergraduate</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PhD student in Astronomy</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s-MX" sz="800" dirty="0" err="1">
                          <a:effectLst/>
                        </a:rPr>
                        <a:t>Stony</a:t>
                      </a:r>
                      <a:r>
                        <a:rPr lang="es-MX" sz="800" dirty="0">
                          <a:effectLst/>
                        </a:rPr>
                        <a:t> </a:t>
                      </a:r>
                      <a:r>
                        <a:rPr lang="es-MX" sz="800" dirty="0" err="1">
                          <a:effectLst/>
                        </a:rPr>
                        <a:t>Brook</a:t>
                      </a:r>
                      <a:endParaRPr lang="es-MX"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extLst>
                  <a:ext uri="{0D108BD9-81ED-4DB2-BD59-A6C34878D82A}">
                    <a16:rowId xmlns:a16="http://schemas.microsoft.com/office/drawing/2014/main" val="2440939569"/>
                  </a:ext>
                </a:extLst>
              </a:tr>
              <a:tr h="287575">
                <a:tc>
                  <a:txBody>
                    <a:bodyPr/>
                    <a:lstStyle/>
                    <a:p>
                      <a:pPr algn="just">
                        <a:lnSpc>
                          <a:spcPct val="107000"/>
                        </a:lnSpc>
                        <a:spcAft>
                          <a:spcPts val="0"/>
                        </a:spcAft>
                      </a:pPr>
                      <a:r>
                        <a:rPr lang="en-US" sz="800">
                          <a:effectLst/>
                        </a:rPr>
                        <a:t>2011</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Maria</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Zarazúa</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UdeGuanajuato</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Julian Felix</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Julian Felix</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undergraduate</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PhD student at IPN Mexico</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extLst>
                  <a:ext uri="{0D108BD9-81ED-4DB2-BD59-A6C34878D82A}">
                    <a16:rowId xmlns:a16="http://schemas.microsoft.com/office/drawing/2014/main" val="2652780756"/>
                  </a:ext>
                </a:extLst>
              </a:tr>
              <a:tr h="689283">
                <a:tc>
                  <a:txBody>
                    <a:bodyPr/>
                    <a:lstStyle/>
                    <a:p>
                      <a:pPr algn="just">
                        <a:lnSpc>
                          <a:spcPct val="107000"/>
                        </a:lnSpc>
                        <a:spcAft>
                          <a:spcPts val="0"/>
                        </a:spcAft>
                      </a:pPr>
                      <a:r>
                        <a:rPr lang="en-US" sz="800">
                          <a:effectLst/>
                        </a:rPr>
                        <a:t>2014</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Aaron</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Higuera</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UdeGuanajuato</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Julian Felix</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Jorge Morfin</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PhD student</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Rochester and now University of Houston</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extLst>
                  <a:ext uri="{0D108BD9-81ED-4DB2-BD59-A6C34878D82A}">
                    <a16:rowId xmlns:a16="http://schemas.microsoft.com/office/drawing/2014/main" val="72740556"/>
                  </a:ext>
                </a:extLst>
              </a:tr>
              <a:tr h="287575">
                <a:tc>
                  <a:txBody>
                    <a:bodyPr/>
                    <a:lstStyle/>
                    <a:p>
                      <a:pPr algn="just">
                        <a:lnSpc>
                          <a:spcPct val="107000"/>
                        </a:lnSpc>
                        <a:spcAft>
                          <a:spcPts val="0"/>
                        </a:spcAft>
                      </a:pPr>
                      <a:r>
                        <a:rPr lang="en-US" sz="800">
                          <a:effectLst/>
                        </a:rPr>
                        <a:t>2010</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Aaron</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Higuera</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UdeGuanajuato</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Julian Felix</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Jorge Morfin</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Master student</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extLst>
                  <a:ext uri="{0D108BD9-81ED-4DB2-BD59-A6C34878D82A}">
                    <a16:rowId xmlns:a16="http://schemas.microsoft.com/office/drawing/2014/main" val="1106787101"/>
                  </a:ext>
                </a:extLst>
              </a:tr>
              <a:tr h="434583">
                <a:tc>
                  <a:txBody>
                    <a:bodyPr/>
                    <a:lstStyle/>
                    <a:p>
                      <a:pPr algn="just">
                        <a:lnSpc>
                          <a:spcPct val="107000"/>
                        </a:lnSpc>
                        <a:spcAft>
                          <a:spcPts val="0"/>
                        </a:spcAft>
                      </a:pPr>
                      <a:r>
                        <a:rPr lang="en-US" sz="800">
                          <a:effectLst/>
                        </a:rPr>
                        <a:t>2010</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Jorge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Castorena</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UdeGuanajuto</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Julian Felix</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Jorge Morfin</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Master student</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PhD student at University of Missouri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extLst>
                  <a:ext uri="{0D108BD9-81ED-4DB2-BD59-A6C34878D82A}">
                    <a16:rowId xmlns:a16="http://schemas.microsoft.com/office/drawing/2014/main" val="2754237511"/>
                  </a:ext>
                </a:extLst>
              </a:tr>
              <a:tr h="875608">
                <a:tc>
                  <a:txBody>
                    <a:bodyPr/>
                    <a:lstStyle/>
                    <a:p>
                      <a:pPr algn="just">
                        <a:lnSpc>
                          <a:spcPct val="107000"/>
                        </a:lnSpc>
                        <a:spcAft>
                          <a:spcPts val="0"/>
                        </a:spcAft>
                      </a:pPr>
                      <a:r>
                        <a:rPr lang="en-US" sz="800">
                          <a:effectLst/>
                        </a:rPr>
                        <a:t>2015</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Edgar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Valencia</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UdeGuanajuato</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Julian Felix</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Minerba Betancourt</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PhD student</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Accepted an honorary position UdeGuanajuato</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extLst>
                  <a:ext uri="{0D108BD9-81ED-4DB2-BD59-A6C34878D82A}">
                    <a16:rowId xmlns:a16="http://schemas.microsoft.com/office/drawing/2014/main" val="4286311483"/>
                  </a:ext>
                </a:extLst>
              </a:tr>
              <a:tr h="287575">
                <a:tc>
                  <a:txBody>
                    <a:bodyPr/>
                    <a:lstStyle/>
                    <a:p>
                      <a:pPr algn="just">
                        <a:lnSpc>
                          <a:spcPct val="107000"/>
                        </a:lnSpc>
                        <a:spcAft>
                          <a:spcPts val="0"/>
                        </a:spcAft>
                      </a:pPr>
                      <a:r>
                        <a:rPr lang="en-US" sz="800">
                          <a:effectLst/>
                        </a:rPr>
                        <a:t>2011</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Edgar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Valencia</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UdeGuanajuato</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Julian Felix</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Julian Felix</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Master student</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extLst>
                  <a:ext uri="{0D108BD9-81ED-4DB2-BD59-A6C34878D82A}">
                    <a16:rowId xmlns:a16="http://schemas.microsoft.com/office/drawing/2014/main" val="1726690512"/>
                  </a:ext>
                </a:extLst>
              </a:tr>
              <a:tr h="287575">
                <a:tc>
                  <a:txBody>
                    <a:bodyPr/>
                    <a:lstStyle/>
                    <a:p>
                      <a:pPr algn="just">
                        <a:lnSpc>
                          <a:spcPct val="107000"/>
                        </a:lnSpc>
                        <a:spcAft>
                          <a:spcPts val="0"/>
                        </a:spcAft>
                      </a:pPr>
                      <a:r>
                        <a:rPr lang="en-US" sz="800">
                          <a:effectLst/>
                        </a:rPr>
                        <a:t>2016</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Alejandro</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Ramírez</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UdeGuanajuato</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Julian felix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Jorge Morfin</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PhD student</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UdeGuanajuato</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extLst>
                  <a:ext uri="{0D108BD9-81ED-4DB2-BD59-A6C34878D82A}">
                    <a16:rowId xmlns:a16="http://schemas.microsoft.com/office/drawing/2014/main" val="3914585019"/>
                  </a:ext>
                </a:extLst>
              </a:tr>
              <a:tr h="287575">
                <a:tc>
                  <a:txBody>
                    <a:bodyPr/>
                    <a:lstStyle/>
                    <a:p>
                      <a:pPr algn="just">
                        <a:lnSpc>
                          <a:spcPct val="107000"/>
                        </a:lnSpc>
                        <a:spcAft>
                          <a:spcPts val="0"/>
                        </a:spcAft>
                      </a:pPr>
                      <a:r>
                        <a:rPr lang="en-US" sz="800">
                          <a:effectLst/>
                        </a:rPr>
                        <a:t>2015</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Alejandro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Ramírez</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UdeGuanajuato</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Julian Felix</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Leo Bellantoni</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Master student</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extLst>
                  <a:ext uri="{0D108BD9-81ED-4DB2-BD59-A6C34878D82A}">
                    <a16:rowId xmlns:a16="http://schemas.microsoft.com/office/drawing/2014/main" val="1512782740"/>
                  </a:ext>
                </a:extLst>
              </a:tr>
              <a:tr h="875608">
                <a:tc>
                  <a:txBody>
                    <a:bodyPr/>
                    <a:lstStyle/>
                    <a:p>
                      <a:pPr algn="just">
                        <a:lnSpc>
                          <a:spcPct val="107000"/>
                        </a:lnSpc>
                        <a:spcAft>
                          <a:spcPts val="0"/>
                        </a:spcAft>
                      </a:pPr>
                      <a:r>
                        <a:rPr lang="en-US" sz="800">
                          <a:effectLst/>
                        </a:rPr>
                        <a:t>2010</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Alfonso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Balcazar</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UdeGuanajuato</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Julian Felix</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Jorge Morfin</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Master student</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Mechanical engineering student </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PhD in automotive engineering, Germany</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extLst>
                  <a:ext uri="{0D108BD9-81ED-4DB2-BD59-A6C34878D82A}">
                    <a16:rowId xmlns:a16="http://schemas.microsoft.com/office/drawing/2014/main" val="382704007"/>
                  </a:ext>
                </a:extLst>
              </a:tr>
              <a:tr h="581592">
                <a:tc>
                  <a:txBody>
                    <a:bodyPr/>
                    <a:lstStyle/>
                    <a:p>
                      <a:pPr algn="just">
                        <a:lnSpc>
                          <a:spcPct val="107000"/>
                        </a:lnSpc>
                        <a:spcAft>
                          <a:spcPts val="0"/>
                        </a:spcAft>
                      </a:pPr>
                      <a:r>
                        <a:rPr lang="en-US" sz="800">
                          <a:effectLst/>
                        </a:rPr>
                        <a:t>2010</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Julio Cesar</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Capetillo</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UdeGuanajuato</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Julian Felix</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Jorge Morfin</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dirty="0">
                          <a:effectLst/>
                        </a:rPr>
                        <a:t>Master student</a:t>
                      </a:r>
                      <a:endParaRPr lang="es-MX"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a:effectLst/>
                        </a:rPr>
                        <a:t>Mechanical engineering student</a:t>
                      </a:r>
                      <a:endParaRPr lang="es-MX"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tc>
                  <a:txBody>
                    <a:bodyPr/>
                    <a:lstStyle/>
                    <a:p>
                      <a:pPr algn="just">
                        <a:lnSpc>
                          <a:spcPct val="107000"/>
                        </a:lnSpc>
                        <a:spcAft>
                          <a:spcPts val="0"/>
                        </a:spcAft>
                      </a:pPr>
                      <a:r>
                        <a:rPr lang="en-US" sz="800" dirty="0">
                          <a:effectLst/>
                        </a:rPr>
                        <a:t>Guanajuato automotive industry  </a:t>
                      </a:r>
                      <a:endParaRPr lang="es-MX"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18" marR="64318" marT="0" marB="0"/>
                </a:tc>
                <a:extLst>
                  <a:ext uri="{0D108BD9-81ED-4DB2-BD59-A6C34878D82A}">
                    <a16:rowId xmlns:a16="http://schemas.microsoft.com/office/drawing/2014/main" val="3622113907"/>
                  </a:ext>
                </a:extLst>
              </a:tr>
            </a:tbl>
          </a:graphicData>
        </a:graphic>
      </p:graphicFrame>
      <p:sp>
        <p:nvSpPr>
          <p:cNvPr id="6" name="CuadroTexto 5"/>
          <p:cNvSpPr txBox="1"/>
          <p:nvPr/>
        </p:nvSpPr>
        <p:spPr>
          <a:xfrm>
            <a:off x="625043" y="390362"/>
            <a:ext cx="244821" cy="5509200"/>
          </a:xfrm>
          <a:prstGeom prst="rect">
            <a:avLst/>
          </a:prstGeom>
          <a:noFill/>
        </p:spPr>
        <p:txBody>
          <a:bodyPr wrap="square" rtlCol="0">
            <a:spAutoFit/>
          </a:bodyPr>
          <a:lstStyle/>
          <a:p>
            <a:r>
              <a:rPr lang="es-MX" sz="3200" b="1" dirty="0">
                <a:solidFill>
                  <a:srgbClr val="FF0000"/>
                </a:solidFill>
              </a:rPr>
              <a:t>MEXICO</a:t>
            </a:r>
          </a:p>
          <a:p>
            <a:endParaRPr lang="es-MX" sz="3200" b="1" dirty="0">
              <a:solidFill>
                <a:srgbClr val="FF0000"/>
              </a:solidFill>
            </a:endParaRPr>
          </a:p>
          <a:p>
            <a:r>
              <a:rPr lang="es-MX" sz="3200" b="1" dirty="0">
                <a:solidFill>
                  <a:srgbClr val="FF0000"/>
                </a:solidFill>
              </a:rPr>
              <a:t>UGTO</a:t>
            </a:r>
          </a:p>
        </p:txBody>
      </p:sp>
      <p:graphicFrame>
        <p:nvGraphicFramePr>
          <p:cNvPr id="7" name="Tabla 6"/>
          <p:cNvGraphicFramePr>
            <a:graphicFrameLocks noGrp="1"/>
          </p:cNvGraphicFramePr>
          <p:nvPr>
            <p:extLst>
              <p:ext uri="{D42A27DB-BD31-4B8C-83A1-F6EECF244321}">
                <p14:modId xmlns:p14="http://schemas.microsoft.com/office/powerpoint/2010/main" val="3355188551"/>
              </p:ext>
            </p:extLst>
          </p:nvPr>
        </p:nvGraphicFramePr>
        <p:xfrm>
          <a:off x="1497203" y="107192"/>
          <a:ext cx="7315200" cy="566341"/>
        </p:xfrm>
        <a:graphic>
          <a:graphicData uri="http://schemas.openxmlformats.org/drawingml/2006/table">
            <a:tbl>
              <a:tblPr firstRow="1" firstCol="1" bandRow="1">
                <a:tableStyleId>{5C22544A-7EE6-4342-B048-85BDC9FD1C3A}</a:tableStyleId>
              </a:tblPr>
              <a:tblGrid>
                <a:gridCol w="618972">
                  <a:extLst>
                    <a:ext uri="{9D8B030D-6E8A-4147-A177-3AD203B41FA5}">
                      <a16:colId xmlns:a16="http://schemas.microsoft.com/office/drawing/2014/main" val="2271275819"/>
                    </a:ext>
                  </a:extLst>
                </a:gridCol>
                <a:gridCol w="670881">
                  <a:extLst>
                    <a:ext uri="{9D8B030D-6E8A-4147-A177-3AD203B41FA5}">
                      <a16:colId xmlns:a16="http://schemas.microsoft.com/office/drawing/2014/main" val="242194817"/>
                    </a:ext>
                  </a:extLst>
                </a:gridCol>
                <a:gridCol w="794344">
                  <a:extLst>
                    <a:ext uri="{9D8B030D-6E8A-4147-A177-3AD203B41FA5}">
                      <a16:colId xmlns:a16="http://schemas.microsoft.com/office/drawing/2014/main" val="2966018442"/>
                    </a:ext>
                  </a:extLst>
                </a:gridCol>
                <a:gridCol w="1050776">
                  <a:extLst>
                    <a:ext uri="{9D8B030D-6E8A-4147-A177-3AD203B41FA5}">
                      <a16:colId xmlns:a16="http://schemas.microsoft.com/office/drawing/2014/main" val="1241830198"/>
                    </a:ext>
                  </a:extLst>
                </a:gridCol>
                <a:gridCol w="655938">
                  <a:extLst>
                    <a:ext uri="{9D8B030D-6E8A-4147-A177-3AD203B41FA5}">
                      <a16:colId xmlns:a16="http://schemas.microsoft.com/office/drawing/2014/main" val="554667386"/>
                    </a:ext>
                  </a:extLst>
                </a:gridCol>
                <a:gridCol w="753463">
                  <a:extLst>
                    <a:ext uri="{9D8B030D-6E8A-4147-A177-3AD203B41FA5}">
                      <a16:colId xmlns:a16="http://schemas.microsoft.com/office/drawing/2014/main" val="936883755"/>
                    </a:ext>
                  </a:extLst>
                </a:gridCol>
                <a:gridCol w="951661">
                  <a:extLst>
                    <a:ext uri="{9D8B030D-6E8A-4147-A177-3AD203B41FA5}">
                      <a16:colId xmlns:a16="http://schemas.microsoft.com/office/drawing/2014/main" val="1177783149"/>
                    </a:ext>
                  </a:extLst>
                </a:gridCol>
                <a:gridCol w="1022445">
                  <a:extLst>
                    <a:ext uri="{9D8B030D-6E8A-4147-A177-3AD203B41FA5}">
                      <a16:colId xmlns:a16="http://schemas.microsoft.com/office/drawing/2014/main" val="1497816293"/>
                    </a:ext>
                  </a:extLst>
                </a:gridCol>
                <a:gridCol w="796720">
                  <a:extLst>
                    <a:ext uri="{9D8B030D-6E8A-4147-A177-3AD203B41FA5}">
                      <a16:colId xmlns:a16="http://schemas.microsoft.com/office/drawing/2014/main" val="971795575"/>
                    </a:ext>
                  </a:extLst>
                </a:gridCol>
              </a:tblGrid>
              <a:tr h="566341">
                <a:tc>
                  <a:txBody>
                    <a:bodyPr/>
                    <a:lstStyle/>
                    <a:p>
                      <a:pPr algn="just">
                        <a:lnSpc>
                          <a:spcPct val="107000"/>
                        </a:lnSpc>
                        <a:spcAft>
                          <a:spcPts val="0"/>
                        </a:spcAft>
                      </a:pPr>
                      <a:r>
                        <a:rPr lang="en-US" sz="800">
                          <a:effectLst/>
                        </a:rPr>
                        <a:t>Last year in program</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Fist name</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Last name</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Institution</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Thesis advisor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“Local” advisor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position</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Following position</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Current Institution</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extLst>
                  <a:ext uri="{0D108BD9-81ED-4DB2-BD59-A6C34878D82A}">
                    <a16:rowId xmlns:a16="http://schemas.microsoft.com/office/drawing/2014/main" val="1619125220"/>
                  </a:ext>
                </a:extLst>
              </a:tr>
            </a:tbl>
          </a:graphicData>
        </a:graphic>
      </p:graphicFrame>
    </p:spTree>
    <p:extLst>
      <p:ext uri="{BB962C8B-B14F-4D97-AF65-F5344CB8AC3E}">
        <p14:creationId xmlns:p14="http://schemas.microsoft.com/office/powerpoint/2010/main" val="1883124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n-US"/>
              <a:t>4/24/2016</a:t>
            </a:r>
          </a:p>
        </p:txBody>
      </p:sp>
      <p:sp>
        <p:nvSpPr>
          <p:cNvPr id="3" name="Marcador de pie de página 2"/>
          <p:cNvSpPr>
            <a:spLocks noGrp="1"/>
          </p:cNvSpPr>
          <p:nvPr>
            <p:ph type="ftr" sz="quarter" idx="11"/>
          </p:nvPr>
        </p:nvSpPr>
        <p:spPr/>
        <p:txBody>
          <a:bodyPr/>
          <a:lstStyle/>
          <a:p>
            <a:r>
              <a:rPr lang="en-US"/>
              <a:t>Neutrino Latin America Workshop, Fermilab</a:t>
            </a:r>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13</a:t>
            </a:fld>
            <a:endParaRPr lang="en-US"/>
          </a:p>
        </p:txBody>
      </p:sp>
      <p:graphicFrame>
        <p:nvGraphicFramePr>
          <p:cNvPr id="5" name="Tabla 4"/>
          <p:cNvGraphicFramePr>
            <a:graphicFrameLocks noGrp="1"/>
          </p:cNvGraphicFramePr>
          <p:nvPr>
            <p:extLst>
              <p:ext uri="{D42A27DB-BD31-4B8C-83A1-F6EECF244321}">
                <p14:modId xmlns:p14="http://schemas.microsoft.com/office/powerpoint/2010/main" val="782716165"/>
              </p:ext>
            </p:extLst>
          </p:nvPr>
        </p:nvGraphicFramePr>
        <p:xfrm>
          <a:off x="1295399" y="1219200"/>
          <a:ext cx="7391401" cy="2511582"/>
        </p:xfrm>
        <a:graphic>
          <a:graphicData uri="http://schemas.openxmlformats.org/drawingml/2006/table">
            <a:tbl>
              <a:tblPr firstRow="1" firstCol="1" bandRow="1">
                <a:tableStyleId>{5C22544A-7EE6-4342-B048-85BDC9FD1C3A}</a:tableStyleId>
              </a:tblPr>
              <a:tblGrid>
                <a:gridCol w="625420">
                  <a:extLst>
                    <a:ext uri="{9D8B030D-6E8A-4147-A177-3AD203B41FA5}">
                      <a16:colId xmlns:a16="http://schemas.microsoft.com/office/drawing/2014/main" val="2500580147"/>
                    </a:ext>
                  </a:extLst>
                </a:gridCol>
                <a:gridCol w="677870">
                  <a:extLst>
                    <a:ext uri="{9D8B030D-6E8A-4147-A177-3AD203B41FA5}">
                      <a16:colId xmlns:a16="http://schemas.microsoft.com/office/drawing/2014/main" val="3746277627"/>
                    </a:ext>
                  </a:extLst>
                </a:gridCol>
                <a:gridCol w="858264">
                  <a:extLst>
                    <a:ext uri="{9D8B030D-6E8A-4147-A177-3AD203B41FA5}">
                      <a16:colId xmlns:a16="http://schemas.microsoft.com/office/drawing/2014/main" val="4080789525"/>
                    </a:ext>
                  </a:extLst>
                </a:gridCol>
                <a:gridCol w="1006076">
                  <a:extLst>
                    <a:ext uri="{9D8B030D-6E8A-4147-A177-3AD203B41FA5}">
                      <a16:colId xmlns:a16="http://schemas.microsoft.com/office/drawing/2014/main" val="1433637758"/>
                    </a:ext>
                  </a:extLst>
                </a:gridCol>
                <a:gridCol w="662771">
                  <a:extLst>
                    <a:ext uri="{9D8B030D-6E8A-4147-A177-3AD203B41FA5}">
                      <a16:colId xmlns:a16="http://schemas.microsoft.com/office/drawing/2014/main" val="2891127661"/>
                    </a:ext>
                  </a:extLst>
                </a:gridCol>
                <a:gridCol w="761312">
                  <a:extLst>
                    <a:ext uri="{9D8B030D-6E8A-4147-A177-3AD203B41FA5}">
                      <a16:colId xmlns:a16="http://schemas.microsoft.com/office/drawing/2014/main" val="1662178242"/>
                    </a:ext>
                  </a:extLst>
                </a:gridCol>
                <a:gridCol w="961573">
                  <a:extLst>
                    <a:ext uri="{9D8B030D-6E8A-4147-A177-3AD203B41FA5}">
                      <a16:colId xmlns:a16="http://schemas.microsoft.com/office/drawing/2014/main" val="735582704"/>
                    </a:ext>
                  </a:extLst>
                </a:gridCol>
                <a:gridCol w="1033095">
                  <a:extLst>
                    <a:ext uri="{9D8B030D-6E8A-4147-A177-3AD203B41FA5}">
                      <a16:colId xmlns:a16="http://schemas.microsoft.com/office/drawing/2014/main" val="2865595239"/>
                    </a:ext>
                  </a:extLst>
                </a:gridCol>
                <a:gridCol w="805020">
                  <a:extLst>
                    <a:ext uri="{9D8B030D-6E8A-4147-A177-3AD203B41FA5}">
                      <a16:colId xmlns:a16="http://schemas.microsoft.com/office/drawing/2014/main" val="4220945611"/>
                    </a:ext>
                  </a:extLst>
                </a:gridCol>
              </a:tblGrid>
              <a:tr h="269592">
                <a:tc>
                  <a:txBody>
                    <a:bodyPr/>
                    <a:lstStyle/>
                    <a:p>
                      <a:pPr algn="just">
                        <a:lnSpc>
                          <a:spcPct val="107000"/>
                        </a:lnSpc>
                        <a:spcAft>
                          <a:spcPts val="0"/>
                        </a:spcAft>
                      </a:pPr>
                      <a:r>
                        <a:rPr lang="en-US" sz="800">
                          <a:effectLst/>
                        </a:rPr>
                        <a:t>2014</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María José</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Bustamante</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PUCP</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Alberto Gago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Mike Kordosky</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Master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PhD student in astronomy</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Austin TX</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174160"/>
                  </a:ext>
                </a:extLst>
              </a:tr>
              <a:tr h="545221">
                <a:tc>
                  <a:txBody>
                    <a:bodyPr/>
                    <a:lstStyle/>
                    <a:p>
                      <a:pPr algn="just">
                        <a:lnSpc>
                          <a:spcPct val="107000"/>
                        </a:lnSpc>
                        <a:spcAft>
                          <a:spcPts val="0"/>
                        </a:spcAft>
                      </a:pPr>
                      <a:r>
                        <a:rPr lang="en-US" sz="800">
                          <a:effectLst/>
                        </a:rPr>
                        <a:t>2010</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Noemi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dirty="0">
                          <a:effectLst/>
                        </a:rPr>
                        <a:t>Ochoa</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PUCP</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Alberto Gago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Jorge Morfin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Master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PhD student at Regina on T2Kabout to be Fermilab staff</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University of Regina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19410962"/>
                  </a:ext>
                </a:extLst>
              </a:tr>
              <a:tr h="480587">
                <a:tc>
                  <a:txBody>
                    <a:bodyPr/>
                    <a:lstStyle/>
                    <a:p>
                      <a:pPr algn="just">
                        <a:lnSpc>
                          <a:spcPct val="107000"/>
                        </a:lnSpc>
                        <a:spcAft>
                          <a:spcPts val="0"/>
                        </a:spcAft>
                      </a:pPr>
                      <a:r>
                        <a:rPr lang="en-US" sz="800">
                          <a:effectLst/>
                        </a:rPr>
                        <a:t>2008</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Leonidas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Aliaga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PUCP</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Alberto Gago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Mike Kordosky</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Masters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(SCD), was grad student at W&amp;M</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William and Mary/Fermilab</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8250055"/>
                  </a:ext>
                </a:extLst>
              </a:tr>
              <a:tr h="269592">
                <a:tc>
                  <a:txBody>
                    <a:bodyPr/>
                    <a:lstStyle/>
                    <a:p>
                      <a:pPr algn="just">
                        <a:lnSpc>
                          <a:spcPct val="107000"/>
                        </a:lnSpc>
                        <a:spcAft>
                          <a:spcPts val="0"/>
                        </a:spcAft>
                      </a:pPr>
                      <a:r>
                        <a:rPr lang="en-US" sz="800">
                          <a:effectLst/>
                        </a:rPr>
                        <a:t>2008</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Jose</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Bazo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PUCP</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Alberto Gago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Jorge Morfin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Masters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Postdoc at DESY</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DESY</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70500393"/>
                  </a:ext>
                </a:extLst>
              </a:tr>
              <a:tr h="269592">
                <a:tc>
                  <a:txBody>
                    <a:bodyPr/>
                    <a:lstStyle/>
                    <a:p>
                      <a:pPr algn="just">
                        <a:lnSpc>
                          <a:spcPct val="107000"/>
                        </a:lnSpc>
                        <a:spcAft>
                          <a:spcPts val="0"/>
                        </a:spcAft>
                      </a:pPr>
                      <a:r>
                        <a:rPr lang="en-US" sz="800">
                          <a:effectLst/>
                        </a:rPr>
                        <a:t>2010</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Carlos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Perez</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PUCP</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Alberti Gago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Jorge Morfin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Masters students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Postdoc at Utrect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4094451"/>
                  </a:ext>
                </a:extLst>
              </a:tr>
              <a:tr h="269592">
                <a:tc>
                  <a:txBody>
                    <a:bodyPr/>
                    <a:lstStyle/>
                    <a:p>
                      <a:pPr algn="just">
                        <a:lnSpc>
                          <a:spcPct val="107000"/>
                        </a:lnSpc>
                        <a:spcAft>
                          <a:spcPts val="0"/>
                        </a:spcAft>
                      </a:pPr>
                      <a:r>
                        <a:rPr lang="en-US" sz="800">
                          <a:effectLst/>
                        </a:rPr>
                        <a:t>2010</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Carmen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Araujo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PUCP</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Alberto Gago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Jorge Morfin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Masters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Adjunct faculty</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UNI Cusco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12924173"/>
                  </a:ext>
                </a:extLst>
              </a:tr>
              <a:tr h="407406">
                <a:tc>
                  <a:txBody>
                    <a:bodyPr/>
                    <a:lstStyle/>
                    <a:p>
                      <a:pPr algn="just">
                        <a:lnSpc>
                          <a:spcPct val="107000"/>
                        </a:lnSpc>
                        <a:spcAft>
                          <a:spcPts val="0"/>
                        </a:spcAft>
                      </a:pPr>
                      <a:r>
                        <a:rPr lang="en-US" sz="800">
                          <a:effectLst/>
                        </a:rPr>
                        <a:t>2012</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Gonzalo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dirty="0">
                          <a:effectLst/>
                        </a:rPr>
                        <a:t>Diaz</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PUCP</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Albert Gago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Jeff Nelson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Masters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Now PhD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dirty="0">
                          <a:effectLst/>
                        </a:rPr>
                        <a:t>University of Rochester</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3027060"/>
                  </a:ext>
                </a:extLst>
              </a:tr>
            </a:tbl>
          </a:graphicData>
        </a:graphic>
      </p:graphicFrame>
      <p:sp>
        <p:nvSpPr>
          <p:cNvPr id="7" name="CuadroTexto 6"/>
          <p:cNvSpPr txBox="1"/>
          <p:nvPr/>
        </p:nvSpPr>
        <p:spPr>
          <a:xfrm>
            <a:off x="304801" y="468192"/>
            <a:ext cx="304800" cy="1815882"/>
          </a:xfrm>
          <a:prstGeom prst="rect">
            <a:avLst/>
          </a:prstGeom>
          <a:noFill/>
        </p:spPr>
        <p:txBody>
          <a:bodyPr wrap="square" rtlCol="0">
            <a:spAutoFit/>
          </a:bodyPr>
          <a:lstStyle/>
          <a:p>
            <a:r>
              <a:rPr lang="es-MX" sz="2800" b="1" dirty="0">
                <a:solidFill>
                  <a:srgbClr val="FF0000"/>
                </a:solidFill>
              </a:rPr>
              <a:t>PERU</a:t>
            </a:r>
          </a:p>
        </p:txBody>
      </p:sp>
      <p:sp>
        <p:nvSpPr>
          <p:cNvPr id="8" name="CuadroTexto 7"/>
          <p:cNvSpPr txBox="1"/>
          <p:nvPr/>
        </p:nvSpPr>
        <p:spPr>
          <a:xfrm>
            <a:off x="420357" y="2819400"/>
            <a:ext cx="304800" cy="1815882"/>
          </a:xfrm>
          <a:prstGeom prst="rect">
            <a:avLst/>
          </a:prstGeom>
          <a:noFill/>
        </p:spPr>
        <p:txBody>
          <a:bodyPr wrap="square" rtlCol="0">
            <a:spAutoFit/>
          </a:bodyPr>
          <a:lstStyle/>
          <a:p>
            <a:r>
              <a:rPr lang="es-MX" sz="2800" b="1" dirty="0">
                <a:solidFill>
                  <a:srgbClr val="FF0000"/>
                </a:solidFill>
              </a:rPr>
              <a:t>PUCP</a:t>
            </a:r>
          </a:p>
        </p:txBody>
      </p:sp>
      <p:graphicFrame>
        <p:nvGraphicFramePr>
          <p:cNvPr id="10" name="Tabla 9"/>
          <p:cNvGraphicFramePr>
            <a:graphicFrameLocks noGrp="1"/>
          </p:cNvGraphicFramePr>
          <p:nvPr>
            <p:extLst>
              <p:ext uri="{D42A27DB-BD31-4B8C-83A1-F6EECF244321}">
                <p14:modId xmlns:p14="http://schemas.microsoft.com/office/powerpoint/2010/main" val="3888380673"/>
              </p:ext>
            </p:extLst>
          </p:nvPr>
        </p:nvGraphicFramePr>
        <p:xfrm>
          <a:off x="1295398" y="609601"/>
          <a:ext cx="7391401" cy="609600"/>
        </p:xfrm>
        <a:graphic>
          <a:graphicData uri="http://schemas.openxmlformats.org/drawingml/2006/table">
            <a:tbl>
              <a:tblPr firstRow="1" firstCol="1" bandRow="1">
                <a:tableStyleId>{5C22544A-7EE6-4342-B048-85BDC9FD1C3A}</a:tableStyleId>
              </a:tblPr>
              <a:tblGrid>
                <a:gridCol w="625420">
                  <a:extLst>
                    <a:ext uri="{9D8B030D-6E8A-4147-A177-3AD203B41FA5}">
                      <a16:colId xmlns:a16="http://schemas.microsoft.com/office/drawing/2014/main" val="2271275819"/>
                    </a:ext>
                  </a:extLst>
                </a:gridCol>
                <a:gridCol w="677869">
                  <a:extLst>
                    <a:ext uri="{9D8B030D-6E8A-4147-A177-3AD203B41FA5}">
                      <a16:colId xmlns:a16="http://schemas.microsoft.com/office/drawing/2014/main" val="242194817"/>
                    </a:ext>
                  </a:extLst>
                </a:gridCol>
                <a:gridCol w="858264">
                  <a:extLst>
                    <a:ext uri="{9D8B030D-6E8A-4147-A177-3AD203B41FA5}">
                      <a16:colId xmlns:a16="http://schemas.microsoft.com/office/drawing/2014/main" val="2966018442"/>
                    </a:ext>
                  </a:extLst>
                </a:gridCol>
                <a:gridCol w="1006076">
                  <a:extLst>
                    <a:ext uri="{9D8B030D-6E8A-4147-A177-3AD203B41FA5}">
                      <a16:colId xmlns:a16="http://schemas.microsoft.com/office/drawing/2014/main" val="1241830198"/>
                    </a:ext>
                  </a:extLst>
                </a:gridCol>
                <a:gridCol w="662771">
                  <a:extLst>
                    <a:ext uri="{9D8B030D-6E8A-4147-A177-3AD203B41FA5}">
                      <a16:colId xmlns:a16="http://schemas.microsoft.com/office/drawing/2014/main" val="554667386"/>
                    </a:ext>
                  </a:extLst>
                </a:gridCol>
                <a:gridCol w="761312">
                  <a:extLst>
                    <a:ext uri="{9D8B030D-6E8A-4147-A177-3AD203B41FA5}">
                      <a16:colId xmlns:a16="http://schemas.microsoft.com/office/drawing/2014/main" val="936883755"/>
                    </a:ext>
                  </a:extLst>
                </a:gridCol>
                <a:gridCol w="961574">
                  <a:extLst>
                    <a:ext uri="{9D8B030D-6E8A-4147-A177-3AD203B41FA5}">
                      <a16:colId xmlns:a16="http://schemas.microsoft.com/office/drawing/2014/main" val="1177783149"/>
                    </a:ext>
                  </a:extLst>
                </a:gridCol>
                <a:gridCol w="1033096">
                  <a:extLst>
                    <a:ext uri="{9D8B030D-6E8A-4147-A177-3AD203B41FA5}">
                      <a16:colId xmlns:a16="http://schemas.microsoft.com/office/drawing/2014/main" val="1497816293"/>
                    </a:ext>
                  </a:extLst>
                </a:gridCol>
                <a:gridCol w="805019">
                  <a:extLst>
                    <a:ext uri="{9D8B030D-6E8A-4147-A177-3AD203B41FA5}">
                      <a16:colId xmlns:a16="http://schemas.microsoft.com/office/drawing/2014/main" val="971795575"/>
                    </a:ext>
                  </a:extLst>
                </a:gridCol>
              </a:tblGrid>
              <a:tr h="609600">
                <a:tc>
                  <a:txBody>
                    <a:bodyPr/>
                    <a:lstStyle/>
                    <a:p>
                      <a:pPr algn="just">
                        <a:lnSpc>
                          <a:spcPct val="107000"/>
                        </a:lnSpc>
                        <a:spcAft>
                          <a:spcPts val="0"/>
                        </a:spcAft>
                      </a:pPr>
                      <a:r>
                        <a:rPr lang="en-US" sz="800">
                          <a:effectLst/>
                        </a:rPr>
                        <a:t>Last year in program</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Fist name</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Last name</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Institution</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Thesis advisor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“Local” advisor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position</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Following position</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Current Institution</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extLst>
                  <a:ext uri="{0D108BD9-81ED-4DB2-BD59-A6C34878D82A}">
                    <a16:rowId xmlns:a16="http://schemas.microsoft.com/office/drawing/2014/main" val="1619125220"/>
                  </a:ext>
                </a:extLst>
              </a:tr>
            </a:tbl>
          </a:graphicData>
        </a:graphic>
      </p:graphicFrame>
    </p:spTree>
    <p:extLst>
      <p:ext uri="{BB962C8B-B14F-4D97-AF65-F5344CB8AC3E}">
        <p14:creationId xmlns:p14="http://schemas.microsoft.com/office/powerpoint/2010/main" val="3138142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n-US"/>
              <a:t>4/24/2016</a:t>
            </a:r>
          </a:p>
        </p:txBody>
      </p:sp>
      <p:sp>
        <p:nvSpPr>
          <p:cNvPr id="3" name="Marcador de pie de página 2"/>
          <p:cNvSpPr>
            <a:spLocks noGrp="1"/>
          </p:cNvSpPr>
          <p:nvPr>
            <p:ph type="ftr" sz="quarter" idx="11"/>
          </p:nvPr>
        </p:nvSpPr>
        <p:spPr/>
        <p:txBody>
          <a:bodyPr/>
          <a:lstStyle/>
          <a:p>
            <a:r>
              <a:rPr lang="en-US"/>
              <a:t>Neutrino Latin America Workshop, Fermilab</a:t>
            </a:r>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14</a:t>
            </a:fld>
            <a:endParaRPr lang="en-US"/>
          </a:p>
        </p:txBody>
      </p:sp>
      <p:graphicFrame>
        <p:nvGraphicFramePr>
          <p:cNvPr id="6" name="Tabla 5"/>
          <p:cNvGraphicFramePr>
            <a:graphicFrameLocks noGrp="1"/>
          </p:cNvGraphicFramePr>
          <p:nvPr>
            <p:extLst>
              <p:ext uri="{D42A27DB-BD31-4B8C-83A1-F6EECF244321}">
                <p14:modId xmlns:p14="http://schemas.microsoft.com/office/powerpoint/2010/main" val="3962071053"/>
              </p:ext>
            </p:extLst>
          </p:nvPr>
        </p:nvGraphicFramePr>
        <p:xfrm>
          <a:off x="1524000" y="710482"/>
          <a:ext cx="7288402" cy="4623520"/>
        </p:xfrm>
        <a:graphic>
          <a:graphicData uri="http://schemas.openxmlformats.org/drawingml/2006/table">
            <a:tbl>
              <a:tblPr firstRow="1" firstCol="1" bandRow="1">
                <a:tableStyleId>{5C22544A-7EE6-4342-B048-85BDC9FD1C3A}</a:tableStyleId>
              </a:tblPr>
              <a:tblGrid>
                <a:gridCol w="616705">
                  <a:extLst>
                    <a:ext uri="{9D8B030D-6E8A-4147-A177-3AD203B41FA5}">
                      <a16:colId xmlns:a16="http://schemas.microsoft.com/office/drawing/2014/main" val="2147681643"/>
                    </a:ext>
                  </a:extLst>
                </a:gridCol>
                <a:gridCol w="668423">
                  <a:extLst>
                    <a:ext uri="{9D8B030D-6E8A-4147-A177-3AD203B41FA5}">
                      <a16:colId xmlns:a16="http://schemas.microsoft.com/office/drawing/2014/main" val="1272162846"/>
                    </a:ext>
                  </a:extLst>
                </a:gridCol>
                <a:gridCol w="846305">
                  <a:extLst>
                    <a:ext uri="{9D8B030D-6E8A-4147-A177-3AD203B41FA5}">
                      <a16:colId xmlns:a16="http://schemas.microsoft.com/office/drawing/2014/main" val="3760845093"/>
                    </a:ext>
                  </a:extLst>
                </a:gridCol>
                <a:gridCol w="887805">
                  <a:extLst>
                    <a:ext uri="{9D8B030D-6E8A-4147-A177-3AD203B41FA5}">
                      <a16:colId xmlns:a16="http://schemas.microsoft.com/office/drawing/2014/main" val="1934913014"/>
                    </a:ext>
                  </a:extLst>
                </a:gridCol>
                <a:gridCol w="757786">
                  <a:extLst>
                    <a:ext uri="{9D8B030D-6E8A-4147-A177-3AD203B41FA5}">
                      <a16:colId xmlns:a16="http://schemas.microsoft.com/office/drawing/2014/main" val="3137406422"/>
                    </a:ext>
                  </a:extLst>
                </a:gridCol>
                <a:gridCol w="750703">
                  <a:extLst>
                    <a:ext uri="{9D8B030D-6E8A-4147-A177-3AD203B41FA5}">
                      <a16:colId xmlns:a16="http://schemas.microsoft.com/office/drawing/2014/main" val="232616565"/>
                    </a:ext>
                  </a:extLst>
                </a:gridCol>
                <a:gridCol w="948174">
                  <a:extLst>
                    <a:ext uri="{9D8B030D-6E8A-4147-A177-3AD203B41FA5}">
                      <a16:colId xmlns:a16="http://schemas.microsoft.com/office/drawing/2014/main" val="869759345"/>
                    </a:ext>
                  </a:extLst>
                </a:gridCol>
                <a:gridCol w="1018699">
                  <a:extLst>
                    <a:ext uri="{9D8B030D-6E8A-4147-A177-3AD203B41FA5}">
                      <a16:colId xmlns:a16="http://schemas.microsoft.com/office/drawing/2014/main" val="2129863608"/>
                    </a:ext>
                  </a:extLst>
                </a:gridCol>
                <a:gridCol w="793802">
                  <a:extLst>
                    <a:ext uri="{9D8B030D-6E8A-4147-A177-3AD203B41FA5}">
                      <a16:colId xmlns:a16="http://schemas.microsoft.com/office/drawing/2014/main" val="3389995290"/>
                    </a:ext>
                  </a:extLst>
                </a:gridCol>
              </a:tblGrid>
              <a:tr h="171241">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92012486"/>
                  </a:ext>
                </a:extLst>
              </a:tr>
              <a:tr h="513724">
                <a:tc>
                  <a:txBody>
                    <a:bodyPr/>
                    <a:lstStyle/>
                    <a:p>
                      <a:pPr algn="just">
                        <a:lnSpc>
                          <a:spcPct val="107000"/>
                        </a:lnSpc>
                        <a:spcAft>
                          <a:spcPts val="0"/>
                        </a:spcAft>
                      </a:pPr>
                      <a:r>
                        <a:rPr lang="en-US" sz="800">
                          <a:effectLst/>
                        </a:rPr>
                        <a:t>2011</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Marco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Alania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UNI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Javier Solano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Rik Gran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Masters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Now PhD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Antwerp, Antwerp, Belgium</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7461459"/>
                  </a:ext>
                </a:extLst>
              </a:tr>
              <a:tr h="1027449">
                <a:tc>
                  <a:txBody>
                    <a:bodyPr/>
                    <a:lstStyle/>
                    <a:p>
                      <a:pPr algn="just">
                        <a:lnSpc>
                          <a:spcPct val="107000"/>
                        </a:lnSpc>
                        <a:spcAft>
                          <a:spcPts val="0"/>
                        </a:spcAft>
                      </a:pPr>
                      <a:r>
                        <a:rPr lang="en-US" sz="800">
                          <a:effectLst/>
                        </a:rPr>
                        <a:t>2007</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Adolfo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dirty="0">
                          <a:effectLst/>
                        </a:rPr>
                        <a:t>Chamorro</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UNI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Javier Solano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Jorge Morfin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Masters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Now PhD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dirty="0" err="1">
                          <a:effectLst/>
                        </a:rPr>
                        <a:t>Universite</a:t>
                      </a:r>
                      <a:r>
                        <a:rPr lang="en-US" sz="800" dirty="0">
                          <a:effectLst/>
                        </a:rPr>
                        <a:t> Pierre et Maria Curie (UPMC) of Paris, France</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33438037"/>
                  </a:ext>
                </a:extLst>
              </a:tr>
              <a:tr h="1027449">
                <a:tc>
                  <a:txBody>
                    <a:bodyPr/>
                    <a:lstStyle/>
                    <a:p>
                      <a:pPr algn="just">
                        <a:lnSpc>
                          <a:spcPct val="107000"/>
                        </a:lnSpc>
                        <a:spcAft>
                          <a:spcPts val="0"/>
                        </a:spcAft>
                      </a:pPr>
                      <a:r>
                        <a:rPr lang="en-US" sz="800">
                          <a:effectLst/>
                        </a:rPr>
                        <a:t>2012</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Cesar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Sotelo 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UNI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dirty="0">
                          <a:effectLst/>
                        </a:rPr>
                        <a:t>Javier Solano</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Jose Palomino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dirty="0">
                          <a:effectLst/>
                        </a:rPr>
                        <a:t>Masters student</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Adjunt faculty</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800">
                          <a:effectLst/>
                        </a:rPr>
                        <a:t>Universidad peruana de ciencias aplicadas (UPC) Lima, Peru</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2092122"/>
                  </a:ext>
                </a:extLst>
              </a:tr>
              <a:tr h="856208">
                <a:tc>
                  <a:txBody>
                    <a:bodyPr/>
                    <a:lstStyle/>
                    <a:p>
                      <a:pPr algn="just">
                        <a:lnSpc>
                          <a:spcPct val="107000"/>
                        </a:lnSpc>
                        <a:spcAft>
                          <a:spcPts val="0"/>
                        </a:spcAft>
                      </a:pPr>
                      <a:r>
                        <a:rPr lang="en-US" sz="800">
                          <a:effectLst/>
                        </a:rPr>
                        <a:t>2008</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Carlos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Romero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UNI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Javier Solano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Jorge Morfin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Masters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Adjunt faculty</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800">
                          <a:effectLst/>
                        </a:rPr>
                        <a:t>Instituto del mar del Peru (IMARPE), Lima Peru</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7656401"/>
                  </a:ext>
                </a:extLst>
              </a:tr>
              <a:tr h="342483">
                <a:tc>
                  <a:txBody>
                    <a:bodyPr/>
                    <a:lstStyle/>
                    <a:p>
                      <a:pPr algn="just">
                        <a:lnSpc>
                          <a:spcPct val="107000"/>
                        </a:lnSpc>
                        <a:spcAft>
                          <a:spcPts val="0"/>
                        </a:spcAft>
                      </a:pPr>
                      <a:r>
                        <a:rPr lang="en-US" sz="800">
                          <a:effectLst/>
                        </a:rPr>
                        <a:t>2016</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Gerald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Salazar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UNI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Javier Solano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Leo Bellantoni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Master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Finishing his Masters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19145653"/>
                  </a:ext>
                </a:extLst>
              </a:tr>
              <a:tr h="342483">
                <a:tc>
                  <a:txBody>
                    <a:bodyPr/>
                    <a:lstStyle/>
                    <a:p>
                      <a:pPr algn="just">
                        <a:lnSpc>
                          <a:spcPct val="107000"/>
                        </a:lnSpc>
                        <a:spcAft>
                          <a:spcPts val="0"/>
                        </a:spcAft>
                      </a:pPr>
                      <a:r>
                        <a:rPr lang="en-US" sz="800">
                          <a:effectLst/>
                        </a:rPr>
                        <a:t>2016</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Antonio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Zegarra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UNI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Javier Solano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Leo Bellantoni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Masters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Finishing his masters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422925"/>
                  </a:ext>
                </a:extLst>
              </a:tr>
              <a:tr h="342483">
                <a:tc>
                  <a:txBody>
                    <a:bodyPr/>
                    <a:lstStyle/>
                    <a:p>
                      <a:pPr algn="just">
                        <a:lnSpc>
                          <a:spcPct val="107000"/>
                        </a:lnSpc>
                        <a:spcAft>
                          <a:spcPts val="0"/>
                        </a:spcAft>
                      </a:pPr>
                      <a:r>
                        <a:rPr lang="en-US" sz="800">
                          <a:effectLst/>
                        </a:rPr>
                        <a:t>2009</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Kenyi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Hurtado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UNI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Javier Solano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Mike Kordosky</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Masters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Became CBPF doctoral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dirty="0">
                          <a:effectLst/>
                        </a:rPr>
                        <a:t> </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4457977"/>
                  </a:ext>
                </a:extLst>
              </a:tr>
            </a:tbl>
          </a:graphicData>
        </a:graphic>
      </p:graphicFrame>
      <p:sp>
        <p:nvSpPr>
          <p:cNvPr id="7" name="CuadroTexto 6"/>
          <p:cNvSpPr txBox="1"/>
          <p:nvPr/>
        </p:nvSpPr>
        <p:spPr>
          <a:xfrm>
            <a:off x="914400" y="457199"/>
            <a:ext cx="381000" cy="1815882"/>
          </a:xfrm>
          <a:prstGeom prst="rect">
            <a:avLst/>
          </a:prstGeom>
          <a:noFill/>
        </p:spPr>
        <p:txBody>
          <a:bodyPr wrap="square" rtlCol="0">
            <a:spAutoFit/>
          </a:bodyPr>
          <a:lstStyle/>
          <a:p>
            <a:r>
              <a:rPr lang="es-MX" sz="2800" b="1" dirty="0">
                <a:solidFill>
                  <a:srgbClr val="FF0000"/>
                </a:solidFill>
              </a:rPr>
              <a:t>PERU</a:t>
            </a:r>
          </a:p>
        </p:txBody>
      </p:sp>
      <p:sp>
        <p:nvSpPr>
          <p:cNvPr id="9" name="CuadroTexto 8"/>
          <p:cNvSpPr txBox="1"/>
          <p:nvPr/>
        </p:nvSpPr>
        <p:spPr>
          <a:xfrm>
            <a:off x="1016211" y="2590800"/>
            <a:ext cx="381000" cy="1200329"/>
          </a:xfrm>
          <a:prstGeom prst="rect">
            <a:avLst/>
          </a:prstGeom>
          <a:noFill/>
        </p:spPr>
        <p:txBody>
          <a:bodyPr wrap="square" rtlCol="0">
            <a:spAutoFit/>
          </a:bodyPr>
          <a:lstStyle/>
          <a:p>
            <a:r>
              <a:rPr lang="es-MX" sz="2400" b="1" dirty="0">
                <a:solidFill>
                  <a:srgbClr val="FF0000"/>
                </a:solidFill>
              </a:rPr>
              <a:t>UNI</a:t>
            </a:r>
          </a:p>
        </p:txBody>
      </p:sp>
      <p:graphicFrame>
        <p:nvGraphicFramePr>
          <p:cNvPr id="10" name="Tabla 9"/>
          <p:cNvGraphicFramePr>
            <a:graphicFrameLocks noGrp="1"/>
          </p:cNvGraphicFramePr>
          <p:nvPr>
            <p:extLst>
              <p:ext uri="{D42A27DB-BD31-4B8C-83A1-F6EECF244321}">
                <p14:modId xmlns:p14="http://schemas.microsoft.com/office/powerpoint/2010/main" val="1178698462"/>
              </p:ext>
            </p:extLst>
          </p:nvPr>
        </p:nvGraphicFramePr>
        <p:xfrm>
          <a:off x="1497203" y="107192"/>
          <a:ext cx="7315200" cy="566341"/>
        </p:xfrm>
        <a:graphic>
          <a:graphicData uri="http://schemas.openxmlformats.org/drawingml/2006/table">
            <a:tbl>
              <a:tblPr firstRow="1" firstCol="1" bandRow="1">
                <a:tableStyleId>{5C22544A-7EE6-4342-B048-85BDC9FD1C3A}</a:tableStyleId>
              </a:tblPr>
              <a:tblGrid>
                <a:gridCol w="618972">
                  <a:extLst>
                    <a:ext uri="{9D8B030D-6E8A-4147-A177-3AD203B41FA5}">
                      <a16:colId xmlns:a16="http://schemas.microsoft.com/office/drawing/2014/main" val="2271275819"/>
                    </a:ext>
                  </a:extLst>
                </a:gridCol>
                <a:gridCol w="670881">
                  <a:extLst>
                    <a:ext uri="{9D8B030D-6E8A-4147-A177-3AD203B41FA5}">
                      <a16:colId xmlns:a16="http://schemas.microsoft.com/office/drawing/2014/main" val="242194817"/>
                    </a:ext>
                  </a:extLst>
                </a:gridCol>
                <a:gridCol w="794344">
                  <a:extLst>
                    <a:ext uri="{9D8B030D-6E8A-4147-A177-3AD203B41FA5}">
                      <a16:colId xmlns:a16="http://schemas.microsoft.com/office/drawing/2014/main" val="2966018442"/>
                    </a:ext>
                  </a:extLst>
                </a:gridCol>
                <a:gridCol w="1050776">
                  <a:extLst>
                    <a:ext uri="{9D8B030D-6E8A-4147-A177-3AD203B41FA5}">
                      <a16:colId xmlns:a16="http://schemas.microsoft.com/office/drawing/2014/main" val="1241830198"/>
                    </a:ext>
                  </a:extLst>
                </a:gridCol>
                <a:gridCol w="655938">
                  <a:extLst>
                    <a:ext uri="{9D8B030D-6E8A-4147-A177-3AD203B41FA5}">
                      <a16:colId xmlns:a16="http://schemas.microsoft.com/office/drawing/2014/main" val="554667386"/>
                    </a:ext>
                  </a:extLst>
                </a:gridCol>
                <a:gridCol w="753463">
                  <a:extLst>
                    <a:ext uri="{9D8B030D-6E8A-4147-A177-3AD203B41FA5}">
                      <a16:colId xmlns:a16="http://schemas.microsoft.com/office/drawing/2014/main" val="936883755"/>
                    </a:ext>
                  </a:extLst>
                </a:gridCol>
                <a:gridCol w="951661">
                  <a:extLst>
                    <a:ext uri="{9D8B030D-6E8A-4147-A177-3AD203B41FA5}">
                      <a16:colId xmlns:a16="http://schemas.microsoft.com/office/drawing/2014/main" val="1177783149"/>
                    </a:ext>
                  </a:extLst>
                </a:gridCol>
                <a:gridCol w="1022445">
                  <a:extLst>
                    <a:ext uri="{9D8B030D-6E8A-4147-A177-3AD203B41FA5}">
                      <a16:colId xmlns:a16="http://schemas.microsoft.com/office/drawing/2014/main" val="1497816293"/>
                    </a:ext>
                  </a:extLst>
                </a:gridCol>
                <a:gridCol w="796720">
                  <a:extLst>
                    <a:ext uri="{9D8B030D-6E8A-4147-A177-3AD203B41FA5}">
                      <a16:colId xmlns:a16="http://schemas.microsoft.com/office/drawing/2014/main" val="971795575"/>
                    </a:ext>
                  </a:extLst>
                </a:gridCol>
              </a:tblGrid>
              <a:tr h="566341">
                <a:tc>
                  <a:txBody>
                    <a:bodyPr/>
                    <a:lstStyle/>
                    <a:p>
                      <a:pPr algn="just">
                        <a:lnSpc>
                          <a:spcPct val="107000"/>
                        </a:lnSpc>
                        <a:spcAft>
                          <a:spcPts val="0"/>
                        </a:spcAft>
                      </a:pPr>
                      <a:r>
                        <a:rPr lang="en-US" sz="800">
                          <a:effectLst/>
                        </a:rPr>
                        <a:t>Last year in program</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Fist name</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Last name</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Institution</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Thesis advisor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“Local” advisor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position</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Following position</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Current Institution</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extLst>
                  <a:ext uri="{0D108BD9-81ED-4DB2-BD59-A6C34878D82A}">
                    <a16:rowId xmlns:a16="http://schemas.microsoft.com/office/drawing/2014/main" val="1619125220"/>
                  </a:ext>
                </a:extLst>
              </a:tr>
            </a:tbl>
          </a:graphicData>
        </a:graphic>
      </p:graphicFrame>
    </p:spTree>
    <p:extLst>
      <p:ext uri="{BB962C8B-B14F-4D97-AF65-F5344CB8AC3E}">
        <p14:creationId xmlns:p14="http://schemas.microsoft.com/office/powerpoint/2010/main" val="831049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n-US"/>
              <a:t>4/24/2016</a:t>
            </a:r>
          </a:p>
        </p:txBody>
      </p:sp>
      <p:sp>
        <p:nvSpPr>
          <p:cNvPr id="3" name="Marcador de pie de página 2"/>
          <p:cNvSpPr>
            <a:spLocks noGrp="1"/>
          </p:cNvSpPr>
          <p:nvPr>
            <p:ph type="ftr" sz="quarter" idx="11"/>
          </p:nvPr>
        </p:nvSpPr>
        <p:spPr/>
        <p:txBody>
          <a:bodyPr/>
          <a:lstStyle/>
          <a:p>
            <a:r>
              <a:rPr lang="en-US"/>
              <a:t>Neutrino Latin America Workshop, Fermilab</a:t>
            </a:r>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15</a:t>
            </a:fld>
            <a:endParaRPr lang="en-US"/>
          </a:p>
        </p:txBody>
      </p:sp>
      <p:graphicFrame>
        <p:nvGraphicFramePr>
          <p:cNvPr id="5" name="Tabla 4"/>
          <p:cNvGraphicFramePr>
            <a:graphicFrameLocks noGrp="1"/>
          </p:cNvGraphicFramePr>
          <p:nvPr>
            <p:extLst>
              <p:ext uri="{D42A27DB-BD31-4B8C-83A1-F6EECF244321}">
                <p14:modId xmlns:p14="http://schemas.microsoft.com/office/powerpoint/2010/main" val="1708666853"/>
              </p:ext>
            </p:extLst>
          </p:nvPr>
        </p:nvGraphicFramePr>
        <p:xfrm>
          <a:off x="951865" y="866926"/>
          <a:ext cx="7315201" cy="2062465"/>
        </p:xfrm>
        <a:graphic>
          <a:graphicData uri="http://schemas.openxmlformats.org/drawingml/2006/table">
            <a:tbl>
              <a:tblPr firstRow="1" firstCol="1" bandRow="1">
                <a:tableStyleId>{5C22544A-7EE6-4342-B048-85BDC9FD1C3A}</a:tableStyleId>
              </a:tblPr>
              <a:tblGrid>
                <a:gridCol w="618972">
                  <a:extLst>
                    <a:ext uri="{9D8B030D-6E8A-4147-A177-3AD203B41FA5}">
                      <a16:colId xmlns:a16="http://schemas.microsoft.com/office/drawing/2014/main" val="2973916147"/>
                    </a:ext>
                  </a:extLst>
                </a:gridCol>
                <a:gridCol w="670881">
                  <a:extLst>
                    <a:ext uri="{9D8B030D-6E8A-4147-A177-3AD203B41FA5}">
                      <a16:colId xmlns:a16="http://schemas.microsoft.com/office/drawing/2014/main" val="4222469720"/>
                    </a:ext>
                  </a:extLst>
                </a:gridCol>
                <a:gridCol w="849416">
                  <a:extLst>
                    <a:ext uri="{9D8B030D-6E8A-4147-A177-3AD203B41FA5}">
                      <a16:colId xmlns:a16="http://schemas.microsoft.com/office/drawing/2014/main" val="3837387712"/>
                    </a:ext>
                  </a:extLst>
                </a:gridCol>
                <a:gridCol w="995704">
                  <a:extLst>
                    <a:ext uri="{9D8B030D-6E8A-4147-A177-3AD203B41FA5}">
                      <a16:colId xmlns:a16="http://schemas.microsoft.com/office/drawing/2014/main" val="3109270722"/>
                    </a:ext>
                  </a:extLst>
                </a:gridCol>
                <a:gridCol w="655938">
                  <a:extLst>
                    <a:ext uri="{9D8B030D-6E8A-4147-A177-3AD203B41FA5}">
                      <a16:colId xmlns:a16="http://schemas.microsoft.com/office/drawing/2014/main" val="2741380483"/>
                    </a:ext>
                  </a:extLst>
                </a:gridCol>
                <a:gridCol w="753464">
                  <a:extLst>
                    <a:ext uri="{9D8B030D-6E8A-4147-A177-3AD203B41FA5}">
                      <a16:colId xmlns:a16="http://schemas.microsoft.com/office/drawing/2014/main" val="4020890098"/>
                    </a:ext>
                  </a:extLst>
                </a:gridCol>
                <a:gridCol w="951660">
                  <a:extLst>
                    <a:ext uri="{9D8B030D-6E8A-4147-A177-3AD203B41FA5}">
                      <a16:colId xmlns:a16="http://schemas.microsoft.com/office/drawing/2014/main" val="261160410"/>
                    </a:ext>
                  </a:extLst>
                </a:gridCol>
                <a:gridCol w="1022445">
                  <a:extLst>
                    <a:ext uri="{9D8B030D-6E8A-4147-A177-3AD203B41FA5}">
                      <a16:colId xmlns:a16="http://schemas.microsoft.com/office/drawing/2014/main" val="2862434555"/>
                    </a:ext>
                  </a:extLst>
                </a:gridCol>
                <a:gridCol w="796721">
                  <a:extLst>
                    <a:ext uri="{9D8B030D-6E8A-4147-A177-3AD203B41FA5}">
                      <a16:colId xmlns:a16="http://schemas.microsoft.com/office/drawing/2014/main" val="1576190035"/>
                    </a:ext>
                  </a:extLst>
                </a:gridCol>
              </a:tblGrid>
              <a:tr h="412493">
                <a:tc>
                  <a:txBody>
                    <a:bodyPr/>
                    <a:lstStyle/>
                    <a:p>
                      <a:pPr algn="just">
                        <a:lnSpc>
                          <a:spcPct val="107000"/>
                        </a:lnSpc>
                        <a:spcAft>
                          <a:spcPts val="0"/>
                        </a:spcAft>
                      </a:pPr>
                      <a:r>
                        <a:rPr lang="en-US" sz="800">
                          <a:effectLst/>
                        </a:rPr>
                        <a:t>2016</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Nuruz</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Zaman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USM</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Jon Miller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Postdoc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Now a postdoc on MINERvA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Rutgers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7422909"/>
                  </a:ext>
                </a:extLst>
              </a:tr>
              <a:tr h="412493">
                <a:tc>
                  <a:txBody>
                    <a:bodyPr/>
                    <a:lstStyle/>
                    <a:p>
                      <a:pPr algn="just">
                        <a:lnSpc>
                          <a:spcPct val="107000"/>
                        </a:lnSpc>
                        <a:spcAft>
                          <a:spcPts val="0"/>
                        </a:spcAft>
                      </a:pPr>
                      <a:r>
                        <a:rPr lang="en-US" sz="800">
                          <a:effectLst/>
                        </a:rPr>
                        <a:t>2016</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Roger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Galindo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USM</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Jon Miller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PhD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Just started as PhD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53358193"/>
                  </a:ext>
                </a:extLst>
              </a:tr>
              <a:tr h="412493">
                <a:tc>
                  <a:txBody>
                    <a:bodyPr/>
                    <a:lstStyle/>
                    <a:p>
                      <a:pPr algn="just">
                        <a:lnSpc>
                          <a:spcPct val="107000"/>
                        </a:lnSpc>
                        <a:spcAft>
                          <a:spcPts val="0"/>
                        </a:spcAft>
                      </a:pPr>
                      <a:r>
                        <a:rPr lang="en-US" sz="800">
                          <a:effectLst/>
                        </a:rPr>
                        <a:t>2016</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Barbara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Yaeggy</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USM</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Jon Miller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PhD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Just started as a PhD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4167810"/>
                  </a:ext>
                </a:extLst>
              </a:tr>
              <a:tr h="412493">
                <a:tc>
                  <a:txBody>
                    <a:bodyPr/>
                    <a:lstStyle/>
                    <a:p>
                      <a:pPr algn="just">
                        <a:lnSpc>
                          <a:spcPct val="107000"/>
                        </a:lnSpc>
                        <a:spcAft>
                          <a:spcPts val="0"/>
                        </a:spcAft>
                      </a:pPr>
                      <a:r>
                        <a:rPr lang="en-US" sz="800">
                          <a:effectLst/>
                        </a:rPr>
                        <a:t>2011</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Christian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Peña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USM</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Jon Miller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Jorge Morfin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Masters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PhD at Caltech</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54298397"/>
                  </a:ext>
                </a:extLst>
              </a:tr>
              <a:tr h="412493">
                <a:tc>
                  <a:txBody>
                    <a:bodyPr/>
                    <a:lstStyle/>
                    <a:p>
                      <a:pPr algn="just">
                        <a:lnSpc>
                          <a:spcPct val="107000"/>
                        </a:lnSpc>
                        <a:spcAft>
                          <a:spcPts val="0"/>
                        </a:spcAft>
                      </a:pPr>
                      <a:r>
                        <a:rPr lang="en-US" sz="800">
                          <a:effectLst/>
                        </a:rPr>
                        <a:t>2012</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Guiliano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Maggi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USM</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Jon Miller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Steve Manly</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Masters student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a:effectLst/>
                        </a:rPr>
                        <a:t>PhD at VUB on ice Cube</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800" dirty="0">
                          <a:effectLst/>
                        </a:rPr>
                        <a:t> </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2938587"/>
                  </a:ext>
                </a:extLst>
              </a:tr>
            </a:tbl>
          </a:graphicData>
        </a:graphic>
      </p:graphicFrame>
      <p:sp>
        <p:nvSpPr>
          <p:cNvPr id="6" name="Rectangle 1"/>
          <p:cNvSpPr>
            <a:spLocks noChangeArrowheads="1"/>
          </p:cNvSpPr>
          <p:nvPr/>
        </p:nvSpPr>
        <p:spPr bwMode="auto">
          <a:xfrm>
            <a:off x="647383" y="686277"/>
            <a:ext cx="10323744" cy="737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graphicFrame>
        <p:nvGraphicFramePr>
          <p:cNvPr id="11" name="Tabla 10"/>
          <p:cNvGraphicFramePr>
            <a:graphicFrameLocks noGrp="1"/>
          </p:cNvGraphicFramePr>
          <p:nvPr>
            <p:extLst>
              <p:ext uri="{D42A27DB-BD31-4B8C-83A1-F6EECF244321}">
                <p14:modId xmlns:p14="http://schemas.microsoft.com/office/powerpoint/2010/main" val="3163597266"/>
              </p:ext>
            </p:extLst>
          </p:nvPr>
        </p:nvGraphicFramePr>
        <p:xfrm>
          <a:off x="458342" y="3956824"/>
          <a:ext cx="8076058" cy="2215375"/>
        </p:xfrm>
        <a:graphic>
          <a:graphicData uri="http://schemas.openxmlformats.org/drawingml/2006/table">
            <a:tbl>
              <a:tblPr firstRow="1" firstCol="1" bandRow="1">
                <a:tableStyleId>{5C22544A-7EE6-4342-B048-85BDC9FD1C3A}</a:tableStyleId>
              </a:tblPr>
              <a:tblGrid>
                <a:gridCol w="3870065">
                  <a:extLst>
                    <a:ext uri="{9D8B030D-6E8A-4147-A177-3AD203B41FA5}">
                      <a16:colId xmlns:a16="http://schemas.microsoft.com/office/drawing/2014/main" val="3871410467"/>
                    </a:ext>
                  </a:extLst>
                </a:gridCol>
                <a:gridCol w="901815">
                  <a:extLst>
                    <a:ext uri="{9D8B030D-6E8A-4147-A177-3AD203B41FA5}">
                      <a16:colId xmlns:a16="http://schemas.microsoft.com/office/drawing/2014/main" val="4052099018"/>
                    </a:ext>
                  </a:extLst>
                </a:gridCol>
                <a:gridCol w="1201712">
                  <a:extLst>
                    <a:ext uri="{9D8B030D-6E8A-4147-A177-3AD203B41FA5}">
                      <a16:colId xmlns:a16="http://schemas.microsoft.com/office/drawing/2014/main" val="3795969081"/>
                    </a:ext>
                  </a:extLst>
                </a:gridCol>
                <a:gridCol w="900754">
                  <a:extLst>
                    <a:ext uri="{9D8B030D-6E8A-4147-A177-3AD203B41FA5}">
                      <a16:colId xmlns:a16="http://schemas.microsoft.com/office/drawing/2014/main" val="3108212485"/>
                    </a:ext>
                  </a:extLst>
                </a:gridCol>
                <a:gridCol w="1201712">
                  <a:extLst>
                    <a:ext uri="{9D8B030D-6E8A-4147-A177-3AD203B41FA5}">
                      <a16:colId xmlns:a16="http://schemas.microsoft.com/office/drawing/2014/main" val="2893342783"/>
                    </a:ext>
                  </a:extLst>
                </a:gridCol>
              </a:tblGrid>
              <a:tr h="443075">
                <a:tc>
                  <a:txBody>
                    <a:bodyPr/>
                    <a:lstStyle/>
                    <a:p>
                      <a:pPr>
                        <a:lnSpc>
                          <a:spcPct val="107000"/>
                        </a:lnSpc>
                        <a:spcAft>
                          <a:spcPts val="0"/>
                        </a:spcAft>
                      </a:pPr>
                      <a:r>
                        <a:rPr lang="en-US" sz="1100" dirty="0">
                          <a:effectLst/>
                        </a:rPr>
                        <a:t>Country(Institution)/students</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BSc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Masters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PhD</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Postdoc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23309975"/>
                  </a:ext>
                </a:extLst>
              </a:tr>
              <a:tr h="443075">
                <a:tc>
                  <a:txBody>
                    <a:bodyPr/>
                    <a:lstStyle/>
                    <a:p>
                      <a:pPr>
                        <a:lnSpc>
                          <a:spcPct val="107000"/>
                        </a:lnSpc>
                        <a:spcAft>
                          <a:spcPts val="0"/>
                        </a:spcAft>
                      </a:pPr>
                      <a:r>
                        <a:rPr lang="en-US" sz="1100">
                          <a:effectLst/>
                        </a:rPr>
                        <a:t>Brazil(CBPF)</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3(1)</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4(1)</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3(1)</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1772503"/>
                  </a:ext>
                </a:extLst>
              </a:tr>
              <a:tr h="443075">
                <a:tc>
                  <a:txBody>
                    <a:bodyPr/>
                    <a:lstStyle/>
                    <a:p>
                      <a:pPr>
                        <a:lnSpc>
                          <a:spcPct val="107000"/>
                        </a:lnSpc>
                        <a:spcAft>
                          <a:spcPts val="0"/>
                        </a:spcAft>
                      </a:pPr>
                      <a:r>
                        <a:rPr lang="en-US" sz="1100">
                          <a:effectLst/>
                        </a:rPr>
                        <a:t>Mexico(Universidad de Guanajuato)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4</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4</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3(1)</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3011381"/>
                  </a:ext>
                </a:extLst>
              </a:tr>
              <a:tr h="443075">
                <a:tc>
                  <a:txBody>
                    <a:bodyPr/>
                    <a:lstStyle/>
                    <a:p>
                      <a:pPr>
                        <a:lnSpc>
                          <a:spcPct val="107000"/>
                        </a:lnSpc>
                        <a:spcAft>
                          <a:spcPts val="0"/>
                        </a:spcAft>
                      </a:pPr>
                      <a:r>
                        <a:rPr lang="en-US" sz="1100">
                          <a:effectLst/>
                        </a:rPr>
                        <a:t>Perú (PUCP, UNI)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dirty="0">
                          <a:effectLst/>
                        </a:rPr>
                        <a:t>7,7</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 </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1821812"/>
                  </a:ext>
                </a:extLst>
              </a:tr>
              <a:tr h="443075">
                <a:tc>
                  <a:txBody>
                    <a:bodyPr/>
                    <a:lstStyle/>
                    <a:p>
                      <a:pPr>
                        <a:lnSpc>
                          <a:spcPct val="107000"/>
                        </a:lnSpc>
                        <a:spcAft>
                          <a:spcPts val="0"/>
                        </a:spcAft>
                      </a:pPr>
                      <a:r>
                        <a:rPr lang="en-US" sz="1100">
                          <a:effectLst/>
                        </a:rPr>
                        <a:t>Chile (USM)</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2</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dirty="0">
                          <a:effectLst/>
                        </a:rPr>
                        <a:t>(1)</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dirty="0">
                          <a:effectLst/>
                        </a:rPr>
                        <a:t>(1)</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46265166"/>
                  </a:ext>
                </a:extLst>
              </a:tr>
            </a:tbl>
          </a:graphicData>
        </a:graphic>
      </p:graphicFrame>
      <p:sp>
        <p:nvSpPr>
          <p:cNvPr id="12" name="Rectángulo 11"/>
          <p:cNvSpPr/>
          <p:nvPr/>
        </p:nvSpPr>
        <p:spPr>
          <a:xfrm>
            <a:off x="342742" y="3445978"/>
            <a:ext cx="7620000" cy="369332"/>
          </a:xfrm>
          <a:prstGeom prst="rect">
            <a:avLst/>
          </a:prstGeom>
        </p:spPr>
        <p:txBody>
          <a:bodyPr wrap="square">
            <a:spAutoFit/>
          </a:bodyPr>
          <a:lstStyle/>
          <a:p>
            <a:pPr>
              <a:spcAft>
                <a:spcPts val="0"/>
              </a:spcAft>
            </a:pPr>
            <a:r>
              <a:rPr lang="de-DE" b="1" kern="150"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Participation by institution; the numbers inside () mean currently running</a:t>
            </a:r>
            <a:r>
              <a:rPr lang="de-DE" kern="150" dirty="0">
                <a:latin typeface="Times New Roman" panose="02020603050405020304" pitchFamily="18" charset="0"/>
                <a:ea typeface="Times New Roman" panose="02020603050405020304" pitchFamily="18" charset="0"/>
                <a:cs typeface="Tahoma" panose="020B0604030504040204" pitchFamily="34" charset="0"/>
              </a:rPr>
              <a:t>.</a:t>
            </a:r>
            <a:endParaRPr lang="es-MX" kern="150" dirty="0">
              <a:latin typeface="Times New Roman" panose="02020603050405020304" pitchFamily="18" charset="0"/>
              <a:ea typeface="Times New Roman" panose="02020603050405020304" pitchFamily="18" charset="0"/>
              <a:cs typeface="Tahoma" panose="020B0604030504040204" pitchFamily="34" charset="0"/>
            </a:endParaRPr>
          </a:p>
        </p:txBody>
      </p:sp>
      <p:sp>
        <p:nvSpPr>
          <p:cNvPr id="7" name="CuadroTexto 6"/>
          <p:cNvSpPr txBox="1"/>
          <p:nvPr/>
        </p:nvSpPr>
        <p:spPr>
          <a:xfrm flipH="1">
            <a:off x="190342" y="363656"/>
            <a:ext cx="304800" cy="1477328"/>
          </a:xfrm>
          <a:prstGeom prst="rect">
            <a:avLst/>
          </a:prstGeom>
          <a:noFill/>
        </p:spPr>
        <p:txBody>
          <a:bodyPr wrap="square" rtlCol="0">
            <a:spAutoFit/>
          </a:bodyPr>
          <a:lstStyle/>
          <a:p>
            <a:r>
              <a:rPr lang="es-MX" b="1" dirty="0">
                <a:solidFill>
                  <a:srgbClr val="FF0000"/>
                </a:solidFill>
              </a:rPr>
              <a:t>CHILE </a:t>
            </a:r>
          </a:p>
        </p:txBody>
      </p:sp>
      <p:sp>
        <p:nvSpPr>
          <p:cNvPr id="8" name="CuadroTexto 7"/>
          <p:cNvSpPr txBox="1"/>
          <p:nvPr/>
        </p:nvSpPr>
        <p:spPr>
          <a:xfrm>
            <a:off x="195778" y="1973400"/>
            <a:ext cx="305117" cy="923330"/>
          </a:xfrm>
          <a:prstGeom prst="rect">
            <a:avLst/>
          </a:prstGeom>
          <a:noFill/>
        </p:spPr>
        <p:txBody>
          <a:bodyPr wrap="square" rtlCol="0">
            <a:spAutoFit/>
          </a:bodyPr>
          <a:lstStyle/>
          <a:p>
            <a:r>
              <a:rPr lang="es-MX" b="1" dirty="0">
                <a:solidFill>
                  <a:srgbClr val="FF0000"/>
                </a:solidFill>
              </a:rPr>
              <a:t>USM</a:t>
            </a:r>
          </a:p>
        </p:txBody>
      </p:sp>
      <p:graphicFrame>
        <p:nvGraphicFramePr>
          <p:cNvPr id="13" name="Tabla 12"/>
          <p:cNvGraphicFramePr>
            <a:graphicFrameLocks noGrp="1"/>
          </p:cNvGraphicFramePr>
          <p:nvPr>
            <p:extLst>
              <p:ext uri="{D42A27DB-BD31-4B8C-83A1-F6EECF244321}">
                <p14:modId xmlns:p14="http://schemas.microsoft.com/office/powerpoint/2010/main" val="361885095"/>
              </p:ext>
            </p:extLst>
          </p:nvPr>
        </p:nvGraphicFramePr>
        <p:xfrm>
          <a:off x="951865" y="176954"/>
          <a:ext cx="7315200" cy="566341"/>
        </p:xfrm>
        <a:graphic>
          <a:graphicData uri="http://schemas.openxmlformats.org/drawingml/2006/table">
            <a:tbl>
              <a:tblPr firstRow="1" firstCol="1" bandRow="1">
                <a:tableStyleId>{5C22544A-7EE6-4342-B048-85BDC9FD1C3A}</a:tableStyleId>
              </a:tblPr>
              <a:tblGrid>
                <a:gridCol w="618972">
                  <a:extLst>
                    <a:ext uri="{9D8B030D-6E8A-4147-A177-3AD203B41FA5}">
                      <a16:colId xmlns:a16="http://schemas.microsoft.com/office/drawing/2014/main" val="2271275819"/>
                    </a:ext>
                  </a:extLst>
                </a:gridCol>
                <a:gridCol w="670881">
                  <a:extLst>
                    <a:ext uri="{9D8B030D-6E8A-4147-A177-3AD203B41FA5}">
                      <a16:colId xmlns:a16="http://schemas.microsoft.com/office/drawing/2014/main" val="242194817"/>
                    </a:ext>
                  </a:extLst>
                </a:gridCol>
                <a:gridCol w="794344">
                  <a:extLst>
                    <a:ext uri="{9D8B030D-6E8A-4147-A177-3AD203B41FA5}">
                      <a16:colId xmlns:a16="http://schemas.microsoft.com/office/drawing/2014/main" val="2966018442"/>
                    </a:ext>
                  </a:extLst>
                </a:gridCol>
                <a:gridCol w="1050776">
                  <a:extLst>
                    <a:ext uri="{9D8B030D-6E8A-4147-A177-3AD203B41FA5}">
                      <a16:colId xmlns:a16="http://schemas.microsoft.com/office/drawing/2014/main" val="1241830198"/>
                    </a:ext>
                  </a:extLst>
                </a:gridCol>
                <a:gridCol w="655938">
                  <a:extLst>
                    <a:ext uri="{9D8B030D-6E8A-4147-A177-3AD203B41FA5}">
                      <a16:colId xmlns:a16="http://schemas.microsoft.com/office/drawing/2014/main" val="554667386"/>
                    </a:ext>
                  </a:extLst>
                </a:gridCol>
                <a:gridCol w="753463">
                  <a:extLst>
                    <a:ext uri="{9D8B030D-6E8A-4147-A177-3AD203B41FA5}">
                      <a16:colId xmlns:a16="http://schemas.microsoft.com/office/drawing/2014/main" val="936883755"/>
                    </a:ext>
                  </a:extLst>
                </a:gridCol>
                <a:gridCol w="951661">
                  <a:extLst>
                    <a:ext uri="{9D8B030D-6E8A-4147-A177-3AD203B41FA5}">
                      <a16:colId xmlns:a16="http://schemas.microsoft.com/office/drawing/2014/main" val="1177783149"/>
                    </a:ext>
                  </a:extLst>
                </a:gridCol>
                <a:gridCol w="1022445">
                  <a:extLst>
                    <a:ext uri="{9D8B030D-6E8A-4147-A177-3AD203B41FA5}">
                      <a16:colId xmlns:a16="http://schemas.microsoft.com/office/drawing/2014/main" val="1497816293"/>
                    </a:ext>
                  </a:extLst>
                </a:gridCol>
                <a:gridCol w="796720">
                  <a:extLst>
                    <a:ext uri="{9D8B030D-6E8A-4147-A177-3AD203B41FA5}">
                      <a16:colId xmlns:a16="http://schemas.microsoft.com/office/drawing/2014/main" val="971795575"/>
                    </a:ext>
                  </a:extLst>
                </a:gridCol>
              </a:tblGrid>
              <a:tr h="566341">
                <a:tc>
                  <a:txBody>
                    <a:bodyPr/>
                    <a:lstStyle/>
                    <a:p>
                      <a:pPr algn="just">
                        <a:lnSpc>
                          <a:spcPct val="107000"/>
                        </a:lnSpc>
                        <a:spcAft>
                          <a:spcPts val="0"/>
                        </a:spcAft>
                      </a:pPr>
                      <a:r>
                        <a:rPr lang="en-US" sz="800">
                          <a:effectLst/>
                        </a:rPr>
                        <a:t>Last year in program</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Fist name</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Last name</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Institution</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Thesis advisor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a:effectLst/>
                        </a:rPr>
                        <a:t>“Local” advisor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position</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Following position</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tc>
                  <a:txBody>
                    <a:bodyPr/>
                    <a:lstStyle/>
                    <a:p>
                      <a:pPr algn="just">
                        <a:lnSpc>
                          <a:spcPct val="107000"/>
                        </a:lnSpc>
                        <a:spcAft>
                          <a:spcPts val="0"/>
                        </a:spcAft>
                      </a:pPr>
                      <a:r>
                        <a:rPr lang="en-US" sz="800" dirty="0">
                          <a:effectLst/>
                        </a:rPr>
                        <a:t>Current Institution</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05" marR="66105" marT="0" marB="0"/>
                </a:tc>
                <a:extLst>
                  <a:ext uri="{0D108BD9-81ED-4DB2-BD59-A6C34878D82A}">
                    <a16:rowId xmlns:a16="http://schemas.microsoft.com/office/drawing/2014/main" val="1619125220"/>
                  </a:ext>
                </a:extLst>
              </a:tr>
            </a:tbl>
          </a:graphicData>
        </a:graphic>
      </p:graphicFrame>
    </p:spTree>
    <p:extLst>
      <p:ext uri="{BB962C8B-B14F-4D97-AF65-F5344CB8AC3E}">
        <p14:creationId xmlns:p14="http://schemas.microsoft.com/office/powerpoint/2010/main" val="2566098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n-US"/>
              <a:t>4/24/2016</a:t>
            </a:r>
          </a:p>
        </p:txBody>
      </p:sp>
      <p:sp>
        <p:nvSpPr>
          <p:cNvPr id="3" name="Marcador de pie de página 2"/>
          <p:cNvSpPr>
            <a:spLocks noGrp="1"/>
          </p:cNvSpPr>
          <p:nvPr>
            <p:ph type="ftr" sz="quarter" idx="11"/>
          </p:nvPr>
        </p:nvSpPr>
        <p:spPr/>
        <p:txBody>
          <a:bodyPr/>
          <a:lstStyle/>
          <a:p>
            <a:r>
              <a:rPr lang="en-US"/>
              <a:t>Neutrino Latin America Workshop, Fermilab</a:t>
            </a:r>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Rectángulo 4"/>
          <p:cNvSpPr/>
          <p:nvPr/>
        </p:nvSpPr>
        <p:spPr>
          <a:xfrm>
            <a:off x="454068" y="304800"/>
            <a:ext cx="8461332" cy="3466334"/>
          </a:xfrm>
          <a:prstGeom prst="rect">
            <a:avLst/>
          </a:prstGeom>
        </p:spPr>
        <p:txBody>
          <a:bodyPr wrap="square">
            <a:spAutoFit/>
          </a:bodyPr>
          <a:lstStyle/>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---Approximately ¼ of the participant institutions on </a:t>
            </a:r>
            <a:r>
              <a:rPr 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MINERvA</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collaboration comes from LA.</a:t>
            </a:r>
            <a:endParaRPr lang="es-MX"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---People learn up to date neutrino physics, many scientific techniques, organization skills, ways of working, and discipline.</a:t>
            </a:r>
            <a:endParaRPr lang="es-MX"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---Other data obtained from Table 1: Many of the high technically trained people from LA remain outside LA after graduating. This is a big disadvantage for LA.   </a:t>
            </a:r>
            <a:endParaRPr lang="es-MX"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---LA groups so far are getting technical capabilities to lead scientific research at international level, to create all needed technology, and to achieve scientific results.</a:t>
            </a:r>
            <a:endParaRPr lang="es-MX"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 industry is now becoming ready to collaborate on experimental high energy physics, on detectors, computing, etc. </a:t>
            </a:r>
            <a:endParaRPr lang="es-MX"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3663950"/>
            <a:ext cx="4038600" cy="2692400"/>
          </a:xfrm>
          <a:prstGeom prst="rect">
            <a:avLst/>
          </a:prstGeom>
        </p:spPr>
      </p:pic>
    </p:spTree>
    <p:extLst>
      <p:ext uri="{BB962C8B-B14F-4D97-AF65-F5344CB8AC3E}">
        <p14:creationId xmlns:p14="http://schemas.microsoft.com/office/powerpoint/2010/main" val="2118979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n-US"/>
              <a:t>4/24/2016</a:t>
            </a:r>
          </a:p>
        </p:txBody>
      </p:sp>
      <p:sp>
        <p:nvSpPr>
          <p:cNvPr id="3" name="Marcador de pie de página 2"/>
          <p:cNvSpPr>
            <a:spLocks noGrp="1"/>
          </p:cNvSpPr>
          <p:nvPr>
            <p:ph type="ftr" sz="quarter" idx="11"/>
          </p:nvPr>
        </p:nvSpPr>
        <p:spPr/>
        <p:txBody>
          <a:bodyPr/>
          <a:lstStyle/>
          <a:p>
            <a:r>
              <a:rPr lang="en-US"/>
              <a:t>Neutrino Latin America Workshop, Fermilab</a:t>
            </a:r>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Rectángulo 4"/>
          <p:cNvSpPr/>
          <p:nvPr/>
        </p:nvSpPr>
        <p:spPr>
          <a:xfrm>
            <a:off x="432148" y="609601"/>
            <a:ext cx="8407052" cy="981423"/>
          </a:xfrm>
          <a:prstGeom prst="rect">
            <a:avLst/>
          </a:prstGeom>
        </p:spPr>
        <p:txBody>
          <a:bodyPr wrap="square">
            <a:spAutoFit/>
          </a:bodyPr>
          <a:lstStyle/>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Recently, Captain </a:t>
            </a:r>
            <a:r>
              <a:rPr 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MINERvA</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t>
            </a:r>
            <a:r>
              <a:rPr lang="en-US" b="1"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hlinkClick r:id="rId2"/>
              </a:rPr>
              <a:t>http://captain-minerva.fnal.gov/</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collaboration has been created, and all the groups from Latin America involved with </a:t>
            </a:r>
            <a:r>
              <a:rPr 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MINERvA</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experiment have joint it.   </a:t>
            </a:r>
            <a:endParaRPr lang="es-MX"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3"/>
          <a:stretch>
            <a:fillRect/>
          </a:stretch>
        </p:blipFill>
        <p:spPr>
          <a:xfrm>
            <a:off x="990600" y="1652281"/>
            <a:ext cx="4876800" cy="4415660"/>
          </a:xfrm>
          <a:prstGeom prst="rect">
            <a:avLst/>
          </a:prstGeom>
        </p:spPr>
      </p:pic>
      <p:sp>
        <p:nvSpPr>
          <p:cNvPr id="7" name="Rectángulo 6"/>
          <p:cNvSpPr/>
          <p:nvPr/>
        </p:nvSpPr>
        <p:spPr>
          <a:xfrm>
            <a:off x="5334000" y="5410200"/>
            <a:ext cx="2732799" cy="369332"/>
          </a:xfrm>
          <a:prstGeom prst="rect">
            <a:avLst/>
          </a:prstGeom>
        </p:spPr>
        <p:txBody>
          <a:bodyPr wrap="none">
            <a:spAutoFit/>
          </a:bodyPr>
          <a:lstStyle/>
          <a:p>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Captain </a:t>
            </a:r>
            <a:r>
              <a:rPr 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MINERvA</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detector</a:t>
            </a:r>
            <a:endParaRPr lang="es-MX" dirty="0"/>
          </a:p>
        </p:txBody>
      </p:sp>
      <p:sp>
        <p:nvSpPr>
          <p:cNvPr id="8" name="Rectángulo 7"/>
          <p:cNvSpPr/>
          <p:nvPr/>
        </p:nvSpPr>
        <p:spPr>
          <a:xfrm>
            <a:off x="5486400" y="2806864"/>
            <a:ext cx="1560427" cy="584775"/>
          </a:xfrm>
          <a:prstGeom prst="rect">
            <a:avLst/>
          </a:prstGeom>
        </p:spPr>
        <p:txBody>
          <a:bodyPr wrap="none">
            <a:spAutoFit/>
          </a:bodyPr>
          <a:lstStyle/>
          <a:p>
            <a:r>
              <a:rPr lang="en-US" sz="3200" b="1" dirty="0" err="1">
                <a:solidFill>
                  <a:srgbClr val="FF0000"/>
                </a:solidFill>
                <a:latin typeface="Calibri" panose="020F0502020204030204" pitchFamily="34" charset="0"/>
                <a:cs typeface="Times New Roman" panose="02020603050405020304" pitchFamily="18" charset="0"/>
              </a:rPr>
              <a:t>LAr</a:t>
            </a:r>
            <a:r>
              <a:rPr lang="en-US" sz="3200" b="1" dirty="0">
                <a:solidFill>
                  <a:srgbClr val="FF0000"/>
                </a:solidFill>
                <a:latin typeface="Calibri" panose="020F0502020204030204" pitchFamily="34" charset="0"/>
                <a:cs typeface="Times New Roman" panose="02020603050405020304" pitchFamily="18" charset="0"/>
              </a:rPr>
              <a:t>, TPC</a:t>
            </a:r>
            <a:endParaRPr lang="es-MX" sz="3200" b="1" dirty="0"/>
          </a:p>
        </p:txBody>
      </p:sp>
    </p:spTree>
    <p:extLst>
      <p:ext uri="{BB962C8B-B14F-4D97-AF65-F5344CB8AC3E}">
        <p14:creationId xmlns:p14="http://schemas.microsoft.com/office/powerpoint/2010/main" val="3254402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4/24/2016</a:t>
            </a:r>
          </a:p>
        </p:txBody>
      </p:sp>
      <p:sp>
        <p:nvSpPr>
          <p:cNvPr id="3" name="Footer Placeholder 2"/>
          <p:cNvSpPr>
            <a:spLocks noGrp="1"/>
          </p:cNvSpPr>
          <p:nvPr>
            <p:ph type="ftr" sz="quarter" idx="11"/>
          </p:nvPr>
        </p:nvSpPr>
        <p:spPr/>
        <p:txBody>
          <a:bodyPr/>
          <a:lstStyle/>
          <a:p>
            <a:r>
              <a:rPr lang="en-US"/>
              <a:t>Neutrino Latin America Workshop, Fermilab</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15" name="Rectángulo 14"/>
          <p:cNvSpPr/>
          <p:nvPr/>
        </p:nvSpPr>
        <p:spPr>
          <a:xfrm>
            <a:off x="266700" y="292926"/>
            <a:ext cx="8001000" cy="1077218"/>
          </a:xfrm>
          <a:prstGeom prst="rect">
            <a:avLst/>
          </a:prstGeom>
        </p:spPr>
        <p:txBody>
          <a:bodyPr wrap="square">
            <a:spAutoFit/>
          </a:bodyPr>
          <a:lstStyle/>
          <a:p>
            <a:r>
              <a:rPr lang="en-US" sz="3200" dirty="0">
                <a:solidFill>
                  <a:srgbClr val="FF0000"/>
                </a:solidFill>
              </a:rPr>
              <a:t>3. Some New Ways of Collaboration Between </a:t>
            </a:r>
            <a:r>
              <a:rPr lang="en-US" sz="3200" dirty="0" err="1">
                <a:solidFill>
                  <a:srgbClr val="FF0000"/>
                </a:solidFill>
              </a:rPr>
              <a:t>Fermilab</a:t>
            </a:r>
            <a:r>
              <a:rPr lang="en-US" sz="3200" dirty="0">
                <a:solidFill>
                  <a:srgbClr val="FF0000"/>
                </a:solidFill>
              </a:rPr>
              <a:t> and Latin American Institutions. </a:t>
            </a:r>
          </a:p>
        </p:txBody>
      </p:sp>
      <p:sp>
        <p:nvSpPr>
          <p:cNvPr id="5" name="Rectángulo 4"/>
          <p:cNvSpPr/>
          <p:nvPr/>
        </p:nvSpPr>
        <p:spPr>
          <a:xfrm>
            <a:off x="244779" y="1397284"/>
            <a:ext cx="8382000" cy="4834144"/>
          </a:xfrm>
          <a:prstGeom prst="rect">
            <a:avLst/>
          </a:prstGeom>
        </p:spPr>
        <p:txBody>
          <a:bodyPr wrap="square">
            <a:spAutoFit/>
          </a:bodyPr>
          <a:lstStyle/>
          <a:p>
            <a:pPr algn="just">
              <a:lnSpc>
                <a:spcPct val="107000"/>
              </a:lnSpc>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---These are mere ideas to help the LA scientific and technical situation shown above. The same rules should not be applied like a formula to all Latino American countries. </a:t>
            </a:r>
          </a:p>
          <a:p>
            <a:pPr algn="just">
              <a:lnSpc>
                <a:spcPct val="107000"/>
              </a:lnSpc>
              <a:spcAft>
                <a:spcPts val="0"/>
              </a:spcAft>
            </a:pPr>
            <a:endParaRPr lang="en-US"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 </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---Collaborate with international groups in experimental high energy physics, like </a:t>
            </a:r>
            <a:r>
              <a:rPr 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MINERvA</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DUNE, etc. </a:t>
            </a:r>
          </a:p>
          <a:p>
            <a:pPr algn="just">
              <a:lnSpc>
                <a:spcPct val="107000"/>
              </a:lnSpc>
              <a:spcAft>
                <a:spcPts val="0"/>
              </a:spcAft>
            </a:pPr>
            <a:endParaRPr lang="es-MX"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---Create infrastructure for high energy physics at universities. Laboratories, machine shops, etc., even small ones will be good.</a:t>
            </a:r>
            <a:endParaRPr lang="es-MX"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---Define experimental high energy physics challenges and propose solutions.</a:t>
            </a:r>
          </a:p>
          <a:p>
            <a:pPr algn="just">
              <a:lnSpc>
                <a:spcPct val="107000"/>
              </a:lnSpc>
              <a:spcAft>
                <a:spcPts val="0"/>
              </a:spcAft>
            </a:pPr>
            <a:r>
              <a:rPr lang="en-US"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a:t>
            </a:r>
            <a:endParaRPr lang="es-MX"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---Participate with the local and international industry, to create new technology and to transfer it to private industry.</a:t>
            </a:r>
          </a:p>
          <a:p>
            <a:pPr algn="just">
              <a:lnSpc>
                <a:spcPct val="107000"/>
              </a:lnSpc>
              <a:spcAft>
                <a:spcPts val="0"/>
              </a:spcAft>
            </a:pPr>
            <a:endParaRPr lang="es-MX"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---Create very good university educational and technical training, with enough technical and scientific capabilities to create new technology.   </a:t>
            </a:r>
            <a:endParaRPr lang="es-MX"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4718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4/24/2016</a:t>
            </a:r>
          </a:p>
        </p:txBody>
      </p:sp>
      <p:sp>
        <p:nvSpPr>
          <p:cNvPr id="3" name="Footer Placeholder 2"/>
          <p:cNvSpPr>
            <a:spLocks noGrp="1"/>
          </p:cNvSpPr>
          <p:nvPr>
            <p:ph type="ftr" sz="quarter" idx="11"/>
          </p:nvPr>
        </p:nvSpPr>
        <p:spPr/>
        <p:txBody>
          <a:bodyPr/>
          <a:lstStyle/>
          <a:p>
            <a:r>
              <a:rPr lang="en-US"/>
              <a:t>Neutrino Latin America Workshop, Fermilab</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15" name="Rectángulo 14"/>
          <p:cNvSpPr/>
          <p:nvPr/>
        </p:nvSpPr>
        <p:spPr>
          <a:xfrm>
            <a:off x="457200" y="381000"/>
            <a:ext cx="8001000" cy="584775"/>
          </a:xfrm>
          <a:prstGeom prst="rect">
            <a:avLst/>
          </a:prstGeom>
        </p:spPr>
        <p:txBody>
          <a:bodyPr wrap="square">
            <a:spAutoFit/>
          </a:bodyPr>
          <a:lstStyle/>
          <a:p>
            <a:r>
              <a:rPr lang="en-US" sz="3200" dirty="0">
                <a:solidFill>
                  <a:srgbClr val="FF0000"/>
                </a:solidFill>
              </a:rPr>
              <a:t>4. Conclusions. </a:t>
            </a:r>
          </a:p>
        </p:txBody>
      </p:sp>
      <p:sp>
        <p:nvSpPr>
          <p:cNvPr id="5" name="Rectángulo 4"/>
          <p:cNvSpPr/>
          <p:nvPr/>
        </p:nvSpPr>
        <p:spPr>
          <a:xfrm>
            <a:off x="459288" y="1143000"/>
            <a:ext cx="8075112" cy="2860463"/>
          </a:xfrm>
          <a:prstGeom prst="rect">
            <a:avLst/>
          </a:prstGeom>
        </p:spPr>
        <p:txBody>
          <a:bodyPr wrap="square">
            <a:spAutoFit/>
          </a:bodyPr>
          <a:lstStyle/>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There are some advances at the very well identified experimental groups in Argentina, Brazil, Colombia, Mexico, Peru, Chile. </a:t>
            </a:r>
          </a:p>
          <a:p>
            <a:pPr algn="just">
              <a:lnSpc>
                <a:spcPct val="107000"/>
              </a:lnSpc>
              <a:spcAft>
                <a:spcPts val="800"/>
              </a:spcAft>
            </a:pPr>
            <a:endParaRPr lang="es-MX"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 groups are prepared to collaborate outside their own countries with success, as is shown in the </a:t>
            </a:r>
            <a:r>
              <a:rPr 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MINERvA</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collaboration.</a:t>
            </a:r>
          </a:p>
          <a:p>
            <a:pPr algn="just">
              <a:lnSpc>
                <a:spcPct val="107000"/>
              </a:lnSpc>
              <a:spcAft>
                <a:spcPts val="800"/>
              </a:spcAft>
            </a:pPr>
            <a:endParaRPr lang="es-MX"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Some actions must be taken to alleviate LA chronic scientific and technical situation, besides scientific collaborations with international groups.    </a:t>
            </a:r>
            <a:endParaRPr lang="es-MX" b="1"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3956050"/>
            <a:ext cx="2286000" cy="2400300"/>
          </a:xfrm>
          <a:prstGeom prst="rect">
            <a:avLst/>
          </a:prstGeom>
        </p:spPr>
      </p:pic>
    </p:spTree>
    <p:extLst>
      <p:ext uri="{BB962C8B-B14F-4D97-AF65-F5344CB8AC3E}">
        <p14:creationId xmlns:p14="http://schemas.microsoft.com/office/powerpoint/2010/main" val="82595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n 1" descr="Latin America (orthographic projectio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50729"/>
            <a:ext cx="5867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4/24/2016</a:t>
            </a:r>
          </a:p>
        </p:txBody>
      </p:sp>
      <p:sp>
        <p:nvSpPr>
          <p:cNvPr id="3" name="Footer Placeholder 2"/>
          <p:cNvSpPr>
            <a:spLocks noGrp="1"/>
          </p:cNvSpPr>
          <p:nvPr>
            <p:ph type="ftr" sz="quarter" idx="11"/>
          </p:nvPr>
        </p:nvSpPr>
        <p:spPr/>
        <p:txBody>
          <a:bodyPr/>
          <a:lstStyle/>
          <a:p>
            <a:r>
              <a:rPr lang="en-US"/>
              <a:t>Neutrino Latin America Workshop, Fermilab</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15" name="Rectángulo 14"/>
          <p:cNvSpPr/>
          <p:nvPr/>
        </p:nvSpPr>
        <p:spPr>
          <a:xfrm>
            <a:off x="381000" y="381000"/>
            <a:ext cx="8382000" cy="4524315"/>
          </a:xfrm>
          <a:prstGeom prst="rect">
            <a:avLst/>
          </a:prstGeom>
        </p:spPr>
        <p:txBody>
          <a:bodyPr wrap="square">
            <a:spAutoFit/>
          </a:bodyPr>
          <a:lstStyle/>
          <a:p>
            <a:pPr marL="514350" indent="-514350">
              <a:buAutoNum type="arabicPeriod"/>
            </a:pPr>
            <a:r>
              <a:rPr lang="en-US" sz="3200" dirty="0">
                <a:solidFill>
                  <a:srgbClr val="FF0000"/>
                </a:solidFill>
              </a:rPr>
              <a:t>Introduction. </a:t>
            </a:r>
          </a:p>
          <a:p>
            <a:pPr marL="514350" indent="-514350">
              <a:buAutoNum type="arabicPeriod"/>
            </a:pPr>
            <a:endParaRPr lang="en-US" sz="3200" dirty="0">
              <a:solidFill>
                <a:srgbClr val="FF0000"/>
              </a:solidFill>
            </a:endParaRPr>
          </a:p>
          <a:p>
            <a:pPr marL="514350" indent="-514350">
              <a:buAutoNum type="arabicPeriod" startAt="2"/>
            </a:pPr>
            <a:r>
              <a:rPr lang="en-US" sz="3200" dirty="0">
                <a:solidFill>
                  <a:srgbClr val="FF0000"/>
                </a:solidFill>
              </a:rPr>
              <a:t>Minerva Collaboration. Latin American Contributions.</a:t>
            </a:r>
          </a:p>
          <a:p>
            <a:pPr marL="514350" indent="-514350">
              <a:buAutoNum type="arabicPeriod" startAt="2"/>
            </a:pPr>
            <a:endParaRPr lang="en-US" sz="3200" dirty="0">
              <a:solidFill>
                <a:srgbClr val="FF0000"/>
              </a:solidFill>
            </a:endParaRPr>
          </a:p>
          <a:p>
            <a:r>
              <a:rPr lang="en-US" sz="3200" dirty="0">
                <a:solidFill>
                  <a:srgbClr val="FF0000"/>
                </a:solidFill>
              </a:rPr>
              <a:t>3. Some New Ways of Collaboration Between </a:t>
            </a:r>
            <a:r>
              <a:rPr lang="en-US" sz="3200" dirty="0" err="1">
                <a:solidFill>
                  <a:srgbClr val="FF0000"/>
                </a:solidFill>
              </a:rPr>
              <a:t>Fermilab</a:t>
            </a:r>
            <a:r>
              <a:rPr lang="en-US" sz="3200" dirty="0">
                <a:solidFill>
                  <a:srgbClr val="FF0000"/>
                </a:solidFill>
              </a:rPr>
              <a:t> and Latin American Institutions. </a:t>
            </a:r>
          </a:p>
          <a:p>
            <a:endParaRPr lang="en-US" sz="3200" dirty="0">
              <a:solidFill>
                <a:srgbClr val="FF0000"/>
              </a:solidFill>
            </a:endParaRPr>
          </a:p>
          <a:p>
            <a:r>
              <a:rPr lang="en-US" sz="3200" dirty="0">
                <a:solidFill>
                  <a:srgbClr val="FF0000"/>
                </a:solidFill>
              </a:rPr>
              <a:t>4. Conclusions. </a:t>
            </a:r>
          </a:p>
        </p:txBody>
      </p:sp>
    </p:spTree>
    <p:extLst>
      <p:ext uri="{BB962C8B-B14F-4D97-AF65-F5344CB8AC3E}">
        <p14:creationId xmlns:p14="http://schemas.microsoft.com/office/powerpoint/2010/main" val="2842943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n-US"/>
              <a:t>4/24/2016</a:t>
            </a:r>
          </a:p>
        </p:txBody>
      </p:sp>
      <p:sp>
        <p:nvSpPr>
          <p:cNvPr id="3" name="Marcador de pie de página 2"/>
          <p:cNvSpPr>
            <a:spLocks noGrp="1"/>
          </p:cNvSpPr>
          <p:nvPr>
            <p:ph type="ftr" sz="quarter" idx="11"/>
          </p:nvPr>
        </p:nvSpPr>
        <p:spPr/>
        <p:txBody>
          <a:bodyPr/>
          <a:lstStyle/>
          <a:p>
            <a:r>
              <a:rPr lang="en-US"/>
              <a:t>Neutrino Latin America Workshop, Fermilab</a:t>
            </a:r>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CuadroTexto 4"/>
          <p:cNvSpPr txBox="1"/>
          <p:nvPr/>
        </p:nvSpPr>
        <p:spPr>
          <a:xfrm>
            <a:off x="533400" y="1143000"/>
            <a:ext cx="4730013" cy="923330"/>
          </a:xfrm>
          <a:prstGeom prst="rect">
            <a:avLst/>
          </a:prstGeom>
          <a:noFill/>
        </p:spPr>
        <p:txBody>
          <a:bodyPr wrap="none" rtlCol="0">
            <a:spAutoFit/>
          </a:bodyPr>
          <a:lstStyle/>
          <a:p>
            <a:r>
              <a:rPr lang="es-MX" b="1" dirty="0" err="1"/>
              <a:t>Special</a:t>
            </a:r>
            <a:r>
              <a:rPr lang="es-MX" b="1" dirty="0"/>
              <a:t> </a:t>
            </a:r>
            <a:r>
              <a:rPr lang="es-MX" b="1" dirty="0" err="1"/>
              <a:t>thanks</a:t>
            </a:r>
            <a:r>
              <a:rPr lang="es-MX" b="1" dirty="0"/>
              <a:t> to Jorge </a:t>
            </a:r>
            <a:r>
              <a:rPr lang="es-MX" b="1" dirty="0" err="1"/>
              <a:t>Morfin</a:t>
            </a:r>
            <a:r>
              <a:rPr lang="es-MX" b="1" dirty="0"/>
              <a:t> </a:t>
            </a:r>
          </a:p>
          <a:p>
            <a:r>
              <a:rPr lang="es-MX" b="1" dirty="0" err="1"/>
              <a:t>for</a:t>
            </a:r>
            <a:r>
              <a:rPr lang="es-MX" b="1" dirty="0"/>
              <a:t> </a:t>
            </a:r>
            <a:r>
              <a:rPr lang="es-MX" b="1" dirty="0" err="1"/>
              <a:t>his</a:t>
            </a:r>
            <a:r>
              <a:rPr lang="es-MX" b="1" dirty="0"/>
              <a:t> </a:t>
            </a:r>
            <a:r>
              <a:rPr lang="es-MX" b="1" dirty="0" err="1"/>
              <a:t>big</a:t>
            </a:r>
            <a:r>
              <a:rPr lang="es-MX" b="1" dirty="0"/>
              <a:t> </a:t>
            </a:r>
            <a:r>
              <a:rPr lang="es-MX" b="1" dirty="0" err="1"/>
              <a:t>fruitful</a:t>
            </a:r>
            <a:r>
              <a:rPr lang="es-MX" b="1" dirty="0"/>
              <a:t> </a:t>
            </a:r>
            <a:r>
              <a:rPr lang="es-MX" b="1" dirty="0" err="1"/>
              <a:t>efforts</a:t>
            </a:r>
            <a:r>
              <a:rPr lang="es-MX" b="1" dirty="0"/>
              <a:t> to </a:t>
            </a:r>
            <a:r>
              <a:rPr lang="es-MX" b="1" dirty="0" err="1"/>
              <a:t>scientifically</a:t>
            </a:r>
            <a:r>
              <a:rPr lang="es-MX" b="1" dirty="0"/>
              <a:t> bridge </a:t>
            </a:r>
          </a:p>
          <a:p>
            <a:r>
              <a:rPr lang="es-MX" b="1" dirty="0" err="1"/>
              <a:t>Fermilab</a:t>
            </a:r>
            <a:r>
              <a:rPr lang="es-MX" b="1" dirty="0"/>
              <a:t> and LA </a:t>
            </a:r>
            <a:r>
              <a:rPr lang="es-MX" b="1" dirty="0" err="1"/>
              <a:t>institutions</a:t>
            </a:r>
            <a:r>
              <a:rPr lang="es-MX" b="1" dirty="0"/>
              <a:t>.</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209800"/>
            <a:ext cx="2895600" cy="3144302"/>
          </a:xfrm>
          <a:prstGeom prst="rect">
            <a:avLst/>
          </a:prstGeom>
        </p:spPr>
      </p:pic>
    </p:spTree>
    <p:extLst>
      <p:ext uri="{BB962C8B-B14F-4D97-AF65-F5344CB8AC3E}">
        <p14:creationId xmlns:p14="http://schemas.microsoft.com/office/powerpoint/2010/main" val="1904268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n-US"/>
              <a:t>4/24/2016</a:t>
            </a:r>
          </a:p>
        </p:txBody>
      </p:sp>
      <p:sp>
        <p:nvSpPr>
          <p:cNvPr id="3" name="Marcador de pie de página 2"/>
          <p:cNvSpPr>
            <a:spLocks noGrp="1"/>
          </p:cNvSpPr>
          <p:nvPr>
            <p:ph type="ftr" sz="quarter" idx="11"/>
          </p:nvPr>
        </p:nvSpPr>
        <p:spPr/>
        <p:txBody>
          <a:bodyPr/>
          <a:lstStyle/>
          <a:p>
            <a:r>
              <a:rPr lang="en-US"/>
              <a:t>Neutrino Latin America Workshop, Fermilab</a:t>
            </a:r>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21</a:t>
            </a:fld>
            <a:endParaRPr lang="en-US"/>
          </a:p>
        </p:txBody>
      </p:sp>
      <p:sp>
        <p:nvSpPr>
          <p:cNvPr id="6" name="CuadroTexto 5"/>
          <p:cNvSpPr txBox="1"/>
          <p:nvPr/>
        </p:nvSpPr>
        <p:spPr>
          <a:xfrm>
            <a:off x="2895600" y="2362200"/>
            <a:ext cx="2941190" cy="1107996"/>
          </a:xfrm>
          <a:prstGeom prst="rect">
            <a:avLst/>
          </a:prstGeom>
          <a:noFill/>
        </p:spPr>
        <p:txBody>
          <a:bodyPr wrap="none" rtlCol="0">
            <a:spAutoFit/>
          </a:bodyPr>
          <a:lstStyle/>
          <a:p>
            <a:r>
              <a:rPr lang="es-MX" sz="6600" b="1" dirty="0" err="1"/>
              <a:t>Thanks</a:t>
            </a:r>
            <a:r>
              <a:rPr lang="es-MX" sz="6600" b="1" dirty="0"/>
              <a:t>!</a:t>
            </a:r>
          </a:p>
        </p:txBody>
      </p:sp>
    </p:spTree>
    <p:extLst>
      <p:ext uri="{BB962C8B-B14F-4D97-AF65-F5344CB8AC3E}">
        <p14:creationId xmlns:p14="http://schemas.microsoft.com/office/powerpoint/2010/main" val="3551618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n-US"/>
              <a:t>4/24/2016</a:t>
            </a:r>
          </a:p>
        </p:txBody>
      </p:sp>
      <p:sp>
        <p:nvSpPr>
          <p:cNvPr id="3" name="Marcador de pie de página 2"/>
          <p:cNvSpPr>
            <a:spLocks noGrp="1"/>
          </p:cNvSpPr>
          <p:nvPr>
            <p:ph type="ftr" sz="quarter" idx="11"/>
          </p:nvPr>
        </p:nvSpPr>
        <p:spPr/>
        <p:txBody>
          <a:bodyPr/>
          <a:lstStyle/>
          <a:p>
            <a:r>
              <a:rPr lang="en-US"/>
              <a:t>Neutrino Latin America Workshop, Fermilab</a:t>
            </a:r>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22</a:t>
            </a:fld>
            <a:endParaRPr lang="en-US"/>
          </a:p>
        </p:txBody>
      </p:sp>
      <p:sp>
        <p:nvSpPr>
          <p:cNvPr id="5" name="Rectángulo 4"/>
          <p:cNvSpPr/>
          <p:nvPr/>
        </p:nvSpPr>
        <p:spPr>
          <a:xfrm>
            <a:off x="152400" y="304800"/>
            <a:ext cx="8763000" cy="5715604"/>
          </a:xfrm>
          <a:prstGeom prst="rect">
            <a:avLst/>
          </a:prstGeom>
        </p:spPr>
        <p:txBody>
          <a:bodyPr wrap="square">
            <a:spAutoFit/>
          </a:bodyPr>
          <a:lstStyle/>
          <a:p>
            <a:pPr algn="just">
              <a:lnSpc>
                <a:spcPct val="107000"/>
              </a:lnSpc>
              <a:spcAft>
                <a:spcPts val="80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REFERENCES</a:t>
            </a:r>
            <a:endParaRPr lang="es-MX"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1. Leon M. Lederman. </a:t>
            </a:r>
            <a:r>
              <a:rPr lang="en-US" sz="1400" dirty="0" err="1">
                <a:latin typeface="Calibri" panose="020F0502020204030204" pitchFamily="34" charset="0"/>
                <a:ea typeface="Times New Roman" panose="02020603050405020304" pitchFamily="18" charset="0"/>
                <a:cs typeface="Times New Roman" panose="02020603050405020304" pitchFamily="18" charset="0"/>
              </a:rPr>
              <a:t>Fermilab</a:t>
            </a:r>
            <a:r>
              <a:rPr lang="en-US" sz="1400" dirty="0">
                <a:latin typeface="Calibri" panose="020F0502020204030204" pitchFamily="34" charset="0"/>
                <a:ea typeface="Times New Roman" panose="02020603050405020304" pitchFamily="18" charset="0"/>
                <a:cs typeface="Times New Roman" panose="02020603050405020304" pitchFamily="18" charset="0"/>
              </a:rPr>
              <a:t> and Latin America. </a:t>
            </a:r>
            <a:r>
              <a:rPr lang="en-US" sz="14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2"/>
              </a:rPr>
              <a:t>http://scitation.aip.org/content/aip/proceeding/aipcp/10.1063/1.2359388</a:t>
            </a:r>
            <a:r>
              <a:rPr lang="en-US" sz="1400" dirty="0">
                <a:latin typeface="Calibri" panose="020F0502020204030204" pitchFamily="34" charset="0"/>
                <a:ea typeface="Times New Roman" panose="02020603050405020304" pitchFamily="18" charset="0"/>
                <a:cs typeface="Times New Roman" panose="02020603050405020304" pitchFamily="18" charset="0"/>
              </a:rPr>
              <a:t> . </a:t>
            </a:r>
            <a:endParaRPr lang="es-MX"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2. Leah </a:t>
            </a:r>
            <a:r>
              <a:rPr lang="en-US" sz="1400" dirty="0" err="1">
                <a:latin typeface="Calibri" panose="020F0502020204030204" pitchFamily="34" charset="0"/>
                <a:ea typeface="Times New Roman" panose="02020603050405020304" pitchFamily="18" charset="0"/>
                <a:cs typeface="Times New Roman" panose="02020603050405020304" pitchFamily="18" charset="0"/>
              </a:rPr>
              <a:t>Hesla</a:t>
            </a:r>
            <a:r>
              <a:rPr lang="en-US" sz="1400" dirty="0">
                <a:latin typeface="Calibri" panose="020F0502020204030204" pitchFamily="34" charset="0"/>
                <a:ea typeface="Times New Roman" panose="02020603050405020304" pitchFamily="18" charset="0"/>
                <a:cs typeface="Times New Roman" panose="02020603050405020304" pitchFamily="18" charset="0"/>
              </a:rPr>
              <a:t>. 30 years of inter-American. Symmetry magazine. </a:t>
            </a:r>
            <a:r>
              <a:rPr lang="en-US" sz="14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3"/>
              </a:rPr>
              <a:t>http://www.symmetrymagazine.org/article/march-2014/30-years-of-inter-american-collaboration</a:t>
            </a:r>
            <a:endParaRPr lang="es-MX"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s-MX" sz="1400" dirty="0">
                <a:latin typeface="Calibri" panose="020F0502020204030204" pitchFamily="34" charset="0"/>
                <a:ea typeface="Times New Roman" panose="02020603050405020304" pitchFamily="18" charset="0"/>
                <a:cs typeface="Times New Roman" panose="02020603050405020304" pitchFamily="18" charset="0"/>
              </a:rPr>
              <a:t>3. J Félix, G Zavala, Z Urrutia, A Higuera, E Valencia (</a:t>
            </a:r>
            <a:r>
              <a:rPr lang="es-MX" sz="1400" dirty="0" err="1">
                <a:latin typeface="Calibri" panose="020F0502020204030204" pitchFamily="34" charset="0"/>
                <a:ea typeface="Times New Roman" panose="02020603050405020304" pitchFamily="18" charset="0"/>
                <a:cs typeface="Times New Roman" panose="02020603050405020304" pitchFamily="18" charset="0"/>
              </a:rPr>
              <a:t>MinerνA</a:t>
            </a:r>
            <a:r>
              <a:rPr lang="es-MX" sz="1400" dirty="0">
                <a:latin typeface="Calibri" panose="020F0502020204030204" pitchFamily="34" charset="0"/>
                <a:ea typeface="Times New Roman" panose="02020603050405020304" pitchFamily="18" charset="0"/>
                <a:cs typeface="Times New Roman" panose="02020603050405020304" pitchFamily="18" charset="0"/>
              </a:rPr>
              <a:t> </a:t>
            </a:r>
            <a:r>
              <a:rPr lang="es-MX" sz="1400" dirty="0" err="1">
                <a:latin typeface="Calibri" panose="020F0502020204030204" pitchFamily="34" charset="0"/>
                <a:ea typeface="Times New Roman" panose="02020603050405020304" pitchFamily="18" charset="0"/>
                <a:cs typeface="Times New Roman" panose="02020603050405020304" pitchFamily="18" charset="0"/>
              </a:rPr>
              <a:t>Collaboration</a:t>
            </a:r>
            <a:r>
              <a:rPr lang="es-MX" sz="1400" dirty="0">
                <a:latin typeface="Calibri" panose="020F0502020204030204" pitchFamily="34" charset="0"/>
                <a:ea typeface="Times New Roman" panose="02020603050405020304" pitchFamily="18" charset="0"/>
                <a:cs typeface="Times New Roman" panose="02020603050405020304" pitchFamily="18" charset="0"/>
              </a:rPr>
              <a:t>)3. </a:t>
            </a:r>
            <a:r>
              <a:rPr lang="en-US" sz="1400" dirty="0" err="1">
                <a:latin typeface="Calibri" panose="020F0502020204030204" pitchFamily="34" charset="0"/>
                <a:ea typeface="Times New Roman" panose="02020603050405020304" pitchFamily="18" charset="0"/>
                <a:cs typeface="Times New Roman" panose="02020603050405020304" pitchFamily="18" charset="0"/>
              </a:rPr>
              <a:t>MINERνA</a:t>
            </a:r>
            <a:r>
              <a:rPr lang="en-US" sz="1400" dirty="0">
                <a:latin typeface="Calibri" panose="020F0502020204030204" pitchFamily="34" charset="0"/>
                <a:ea typeface="Times New Roman" panose="02020603050405020304" pitchFamily="18" charset="0"/>
                <a:cs typeface="Times New Roman" panose="02020603050405020304" pitchFamily="18" charset="0"/>
              </a:rPr>
              <a:t> Project (FNAL e938)'s Mexico Contribution. Published under </a:t>
            </a:r>
            <a:r>
              <a:rPr lang="en-US" sz="1400" dirty="0" err="1">
                <a:latin typeface="Calibri" panose="020F0502020204030204" pitchFamily="34" charset="0"/>
                <a:ea typeface="Times New Roman" panose="02020603050405020304" pitchFamily="18" charset="0"/>
                <a:cs typeface="Times New Roman" panose="02020603050405020304" pitchFamily="18" charset="0"/>
              </a:rPr>
              <a:t>licence</a:t>
            </a:r>
            <a:r>
              <a:rPr lang="en-US" sz="1400" dirty="0">
                <a:latin typeface="Calibri" panose="020F0502020204030204" pitchFamily="34" charset="0"/>
                <a:ea typeface="Times New Roman" panose="02020603050405020304" pitchFamily="18" charset="0"/>
                <a:cs typeface="Times New Roman" panose="02020603050405020304" pitchFamily="18" charset="0"/>
              </a:rPr>
              <a:t> by IOP Publishing Ltd, Journal of Physics: Conference Series, Volume 287, Number 1, 2011.</a:t>
            </a:r>
            <a:endParaRPr lang="es-MX"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4. J. </a:t>
            </a:r>
            <a:r>
              <a:rPr lang="en-US" sz="1400" dirty="0" err="1">
                <a:latin typeface="Calibri" panose="020F0502020204030204" pitchFamily="34" charset="0"/>
                <a:ea typeface="Times New Roman" panose="02020603050405020304" pitchFamily="18" charset="0"/>
                <a:cs typeface="Times New Roman" panose="02020603050405020304" pitchFamily="18" charset="0"/>
              </a:rPr>
              <a:t>Castorena</a:t>
            </a:r>
            <a:r>
              <a:rPr lang="en-US" sz="1400" dirty="0">
                <a:latin typeface="Calibri" panose="020F0502020204030204" pitchFamily="34" charset="0"/>
                <a:ea typeface="Times New Roman" panose="02020603050405020304" pitchFamily="18" charset="0"/>
                <a:cs typeface="Times New Roman" panose="02020603050405020304" pitchFamily="18" charset="0"/>
              </a:rPr>
              <a:t> et al. Commissioning of the </a:t>
            </a:r>
            <a:r>
              <a:rPr lang="en-US" sz="1400" dirty="0" err="1">
                <a:latin typeface="Calibri" panose="020F0502020204030204" pitchFamily="34" charset="0"/>
                <a:ea typeface="Times New Roman" panose="02020603050405020304" pitchFamily="18" charset="0"/>
                <a:cs typeface="Times New Roman" panose="02020603050405020304" pitchFamily="18" charset="0"/>
              </a:rPr>
              <a:t>MINERvA</a:t>
            </a:r>
            <a:r>
              <a:rPr lang="en-US" sz="1400" dirty="0">
                <a:latin typeface="Calibri" panose="020F0502020204030204" pitchFamily="34" charset="0"/>
                <a:ea typeface="Times New Roman" panose="02020603050405020304" pitchFamily="18" charset="0"/>
                <a:cs typeface="Times New Roman" panose="02020603050405020304" pitchFamily="18" charset="0"/>
              </a:rPr>
              <a:t> tracking prototype </a:t>
            </a:r>
            <a:r>
              <a:rPr lang="en-US" sz="1400" dirty="0" err="1">
                <a:latin typeface="Calibri" panose="020F0502020204030204" pitchFamily="34" charset="0"/>
                <a:ea typeface="Times New Roman" panose="02020603050405020304" pitchFamily="18" charset="0"/>
                <a:cs typeface="Times New Roman" panose="02020603050405020304" pitchFamily="18" charset="0"/>
              </a:rPr>
              <a:t>MINERvA</a:t>
            </a:r>
            <a:r>
              <a:rPr lang="en-US" sz="1400" dirty="0">
                <a:latin typeface="Calibri" panose="020F0502020204030204" pitchFamily="34" charset="0"/>
                <a:ea typeface="Times New Roman" panose="02020603050405020304" pitchFamily="18" charset="0"/>
                <a:cs typeface="Times New Roman" panose="02020603050405020304" pitchFamily="18" charset="0"/>
              </a:rPr>
              <a:t> Collaboration. AIP </a:t>
            </a:r>
            <a:r>
              <a:rPr lang="en-US" sz="1400" dirty="0" err="1">
                <a:latin typeface="Calibri" panose="020F0502020204030204" pitchFamily="34" charset="0"/>
                <a:ea typeface="Times New Roman" panose="02020603050405020304" pitchFamily="18" charset="0"/>
                <a:cs typeface="Times New Roman" panose="02020603050405020304" pitchFamily="18" charset="0"/>
              </a:rPr>
              <a:t>Conf.Proc</a:t>
            </a:r>
            <a:r>
              <a:rPr lang="en-US" sz="1400" dirty="0">
                <a:latin typeface="Calibri" panose="020F0502020204030204" pitchFamily="34" charset="0"/>
                <a:ea typeface="Times New Roman" panose="02020603050405020304" pitchFamily="18" charset="0"/>
                <a:cs typeface="Times New Roman" panose="02020603050405020304" pitchFamily="18" charset="0"/>
              </a:rPr>
              <a:t>. 1182 (2009) 104-107.</a:t>
            </a:r>
            <a:endParaRPr lang="es-MX"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5. J. Felix et al. Simulation and characterization of the </a:t>
            </a:r>
            <a:r>
              <a:rPr lang="en-US" sz="1400" dirty="0" err="1">
                <a:latin typeface="Calibri" panose="020F0502020204030204" pitchFamily="34" charset="0"/>
                <a:ea typeface="Times New Roman" panose="02020603050405020304" pitchFamily="18" charset="0"/>
                <a:cs typeface="Times New Roman" panose="02020603050405020304" pitchFamily="18" charset="0"/>
              </a:rPr>
              <a:t>MINERvA</a:t>
            </a:r>
            <a:r>
              <a:rPr lang="en-US" sz="1400" dirty="0">
                <a:latin typeface="Calibri" panose="020F0502020204030204" pitchFamily="34" charset="0"/>
                <a:ea typeface="Times New Roman" panose="02020603050405020304" pitchFamily="18" charset="0"/>
                <a:cs typeface="Times New Roman" panose="02020603050405020304" pitchFamily="18" charset="0"/>
              </a:rPr>
              <a:t> dipole magnets. </a:t>
            </a:r>
            <a:r>
              <a:rPr lang="en-US" sz="1400" dirty="0" err="1">
                <a:latin typeface="Calibri" panose="020F0502020204030204" pitchFamily="34" charset="0"/>
                <a:ea typeface="Times New Roman" panose="02020603050405020304" pitchFamily="18" charset="0"/>
                <a:cs typeface="Times New Roman" panose="02020603050405020304" pitchFamily="18" charset="0"/>
              </a:rPr>
              <a:t>MINERvA</a:t>
            </a:r>
            <a:r>
              <a:rPr lang="en-US" sz="1400" dirty="0">
                <a:latin typeface="Calibri" panose="020F0502020204030204" pitchFamily="34" charset="0"/>
                <a:ea typeface="Times New Roman" panose="02020603050405020304" pitchFamily="18" charset="0"/>
                <a:cs typeface="Times New Roman" panose="02020603050405020304" pitchFamily="18" charset="0"/>
              </a:rPr>
              <a:t> Collaboration, 2009. Published in AIP </a:t>
            </a:r>
            <a:r>
              <a:rPr lang="en-US" sz="1400" dirty="0" err="1">
                <a:latin typeface="Calibri" panose="020F0502020204030204" pitchFamily="34" charset="0"/>
                <a:ea typeface="Times New Roman" panose="02020603050405020304" pitchFamily="18" charset="0"/>
                <a:cs typeface="Times New Roman" panose="02020603050405020304" pitchFamily="18" charset="0"/>
              </a:rPr>
              <a:t>Conf.Proc</a:t>
            </a:r>
            <a:r>
              <a:rPr lang="en-US" sz="1400" dirty="0">
                <a:latin typeface="Calibri" panose="020F0502020204030204" pitchFamily="34" charset="0"/>
                <a:ea typeface="Times New Roman" panose="02020603050405020304" pitchFamily="18" charset="0"/>
                <a:cs typeface="Times New Roman" panose="02020603050405020304" pitchFamily="18" charset="0"/>
              </a:rPr>
              <a:t>. 1182 (2009) 108-111.</a:t>
            </a:r>
            <a:endParaRPr lang="es-MX"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6. A. </a:t>
            </a:r>
            <a:r>
              <a:rPr lang="en-US" sz="1400" dirty="0" err="1">
                <a:latin typeface="Calibri" panose="020F0502020204030204" pitchFamily="34" charset="0"/>
                <a:ea typeface="Times New Roman" panose="02020603050405020304" pitchFamily="18" charset="0"/>
                <a:cs typeface="Times New Roman" panose="02020603050405020304" pitchFamily="18" charset="0"/>
              </a:rPr>
              <a:t>Higuera</a:t>
            </a:r>
            <a:r>
              <a:rPr lang="en-US" sz="1400" dirty="0">
                <a:latin typeface="Calibri" panose="020F0502020204030204" pitchFamily="34" charset="0"/>
                <a:ea typeface="Times New Roman" panose="02020603050405020304" pitchFamily="18" charset="0"/>
                <a:cs typeface="Times New Roman" panose="02020603050405020304" pitchFamily="18" charset="0"/>
              </a:rPr>
              <a:t> et al. </a:t>
            </a:r>
            <a:r>
              <a:rPr lang="en-US" sz="1400" dirty="0" err="1">
                <a:latin typeface="Calibri" panose="020F0502020204030204" pitchFamily="34" charset="0"/>
                <a:ea typeface="Times New Roman" panose="02020603050405020304" pitchFamily="18" charset="0"/>
                <a:cs typeface="Times New Roman" panose="02020603050405020304" pitchFamily="18" charset="0"/>
              </a:rPr>
              <a:t>MINERvA</a:t>
            </a:r>
            <a:r>
              <a:rPr lang="en-US" sz="1400" dirty="0">
                <a:latin typeface="Calibri" panose="020F0502020204030204" pitchFamily="34" charset="0"/>
                <a:ea typeface="Times New Roman" panose="02020603050405020304" pitchFamily="18" charset="0"/>
                <a:cs typeface="Times New Roman" panose="02020603050405020304" pitchFamily="18" charset="0"/>
              </a:rPr>
              <a:t> test beam commissioning. </a:t>
            </a:r>
            <a:r>
              <a:rPr lang="en-US" sz="1400" dirty="0" err="1">
                <a:latin typeface="Calibri" panose="020F0502020204030204" pitchFamily="34" charset="0"/>
                <a:ea typeface="Times New Roman" panose="02020603050405020304" pitchFamily="18" charset="0"/>
                <a:cs typeface="Times New Roman" panose="02020603050405020304" pitchFamily="18" charset="0"/>
              </a:rPr>
              <a:t>MINERvA</a:t>
            </a:r>
            <a:r>
              <a:rPr lang="en-US" sz="1400" dirty="0">
                <a:latin typeface="Calibri" panose="020F0502020204030204" pitchFamily="34" charset="0"/>
                <a:ea typeface="Times New Roman" panose="02020603050405020304" pitchFamily="18" charset="0"/>
                <a:cs typeface="Times New Roman" panose="02020603050405020304" pitchFamily="18" charset="0"/>
              </a:rPr>
              <a:t> Collaboration, 2009. AIP </a:t>
            </a:r>
            <a:r>
              <a:rPr lang="en-US" sz="1400" dirty="0" err="1">
                <a:latin typeface="Calibri" panose="020F0502020204030204" pitchFamily="34" charset="0"/>
                <a:ea typeface="Times New Roman" panose="02020603050405020304" pitchFamily="18" charset="0"/>
                <a:cs typeface="Times New Roman" panose="02020603050405020304" pitchFamily="18" charset="0"/>
              </a:rPr>
              <a:t>Conf.Proc</a:t>
            </a:r>
            <a:r>
              <a:rPr lang="en-US" sz="1400" dirty="0">
                <a:latin typeface="Calibri" panose="020F0502020204030204" pitchFamily="34" charset="0"/>
                <a:ea typeface="Times New Roman" panose="02020603050405020304" pitchFamily="18" charset="0"/>
                <a:cs typeface="Times New Roman" panose="02020603050405020304" pitchFamily="18" charset="0"/>
              </a:rPr>
              <a:t>. 1182 (2009) 112-115. </a:t>
            </a:r>
            <a:endParaRPr lang="es-MX"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7. J. Felix et al. The FNAL E938 experiment: The Mexican contribution to the </a:t>
            </a:r>
            <a:r>
              <a:rPr lang="en-US" sz="1400" dirty="0" err="1">
                <a:latin typeface="Calibri" panose="020F0502020204030204" pitchFamily="34" charset="0"/>
                <a:ea typeface="Times New Roman" panose="02020603050405020304" pitchFamily="18" charset="0"/>
                <a:cs typeface="Times New Roman" panose="02020603050405020304" pitchFamily="18" charset="0"/>
              </a:rPr>
              <a:t>MINERvA</a:t>
            </a:r>
            <a:r>
              <a:rPr lang="en-US" sz="1400" dirty="0">
                <a:latin typeface="Calibri" panose="020F0502020204030204" pitchFamily="34" charset="0"/>
                <a:ea typeface="Times New Roman" panose="02020603050405020304" pitchFamily="18" charset="0"/>
                <a:cs typeface="Times New Roman" panose="02020603050405020304" pitchFamily="18" charset="0"/>
              </a:rPr>
              <a:t> Collaboration. </a:t>
            </a:r>
            <a:r>
              <a:rPr lang="en-US" sz="1400" dirty="0" err="1">
                <a:latin typeface="Calibri" panose="020F0502020204030204" pitchFamily="34" charset="0"/>
                <a:ea typeface="Times New Roman" panose="02020603050405020304" pitchFamily="18" charset="0"/>
                <a:cs typeface="Times New Roman" panose="02020603050405020304" pitchFamily="18" charset="0"/>
              </a:rPr>
              <a:t>MINERvA</a:t>
            </a:r>
            <a:r>
              <a:rPr lang="en-US" sz="1400" dirty="0">
                <a:latin typeface="Calibri" panose="020F0502020204030204" pitchFamily="34" charset="0"/>
                <a:ea typeface="Times New Roman" panose="02020603050405020304" pitchFamily="18" charset="0"/>
                <a:cs typeface="Times New Roman" panose="02020603050405020304" pitchFamily="18" charset="0"/>
              </a:rPr>
              <a:t> Collaboration. AIP </a:t>
            </a:r>
            <a:r>
              <a:rPr lang="en-US" sz="1400" dirty="0" err="1">
                <a:latin typeface="Calibri" panose="020F0502020204030204" pitchFamily="34" charset="0"/>
                <a:ea typeface="Times New Roman" panose="02020603050405020304" pitchFamily="18" charset="0"/>
                <a:cs typeface="Times New Roman" panose="02020603050405020304" pitchFamily="18" charset="0"/>
              </a:rPr>
              <a:t>Conf.Proc</a:t>
            </a:r>
            <a:r>
              <a:rPr lang="en-US" sz="1400" dirty="0">
                <a:latin typeface="Calibri" panose="020F0502020204030204" pitchFamily="34" charset="0"/>
                <a:ea typeface="Times New Roman" panose="02020603050405020304" pitchFamily="18" charset="0"/>
                <a:cs typeface="Times New Roman" panose="02020603050405020304" pitchFamily="18" charset="0"/>
              </a:rPr>
              <a:t>. 1116 (2009) 223-226.</a:t>
            </a:r>
            <a:endParaRPr lang="es-MX"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8. L. </a:t>
            </a:r>
            <a:r>
              <a:rPr lang="en-US" sz="1400" dirty="0" err="1">
                <a:latin typeface="Calibri" panose="020F0502020204030204" pitchFamily="34" charset="0"/>
                <a:ea typeface="Times New Roman" panose="02020603050405020304" pitchFamily="18" charset="0"/>
                <a:cs typeface="Times New Roman" panose="02020603050405020304" pitchFamily="18" charset="0"/>
              </a:rPr>
              <a:t>Aliaga</a:t>
            </a:r>
            <a:r>
              <a:rPr lang="en-US" sz="1400" dirty="0">
                <a:latin typeface="Calibri" panose="020F0502020204030204" pitchFamily="34" charset="0"/>
                <a:ea typeface="Times New Roman" panose="02020603050405020304" pitchFamily="18" charset="0"/>
                <a:cs typeface="Times New Roman" panose="02020603050405020304" pitchFamily="18" charset="0"/>
              </a:rPr>
              <a:t> et al (</a:t>
            </a:r>
            <a:r>
              <a:rPr lang="en-US" sz="1400" dirty="0" err="1">
                <a:latin typeface="Calibri" panose="020F0502020204030204" pitchFamily="34" charset="0"/>
                <a:ea typeface="Times New Roman" panose="02020603050405020304" pitchFamily="18" charset="0"/>
                <a:cs typeface="Times New Roman" panose="02020603050405020304" pitchFamily="18" charset="0"/>
              </a:rPr>
              <a:t>MINERvA</a:t>
            </a:r>
            <a:r>
              <a:rPr lang="en-US" sz="1400" dirty="0">
                <a:latin typeface="Calibri" panose="020F0502020204030204" pitchFamily="34" charset="0"/>
                <a:ea typeface="Times New Roman" panose="02020603050405020304" pitchFamily="18" charset="0"/>
                <a:cs typeface="Times New Roman" panose="02020603050405020304" pitchFamily="18" charset="0"/>
              </a:rPr>
              <a:t> Collaboration). </a:t>
            </a:r>
            <a:r>
              <a:rPr lang="en-US" sz="1400" dirty="0" err="1">
                <a:latin typeface="Calibri" panose="020F0502020204030204" pitchFamily="34" charset="0"/>
                <a:ea typeface="Times New Roman" panose="02020603050405020304" pitchFamily="18" charset="0"/>
                <a:cs typeface="Times New Roman" panose="02020603050405020304" pitchFamily="18" charset="0"/>
              </a:rPr>
              <a:t>MINERvA</a:t>
            </a:r>
            <a:r>
              <a:rPr lang="en-US" sz="1400" dirty="0">
                <a:latin typeface="Calibri" panose="020F0502020204030204" pitchFamily="34" charset="0"/>
                <a:ea typeface="Times New Roman" panose="02020603050405020304" pitchFamily="18" charset="0"/>
                <a:cs typeface="Times New Roman" panose="02020603050405020304" pitchFamily="18" charset="0"/>
              </a:rPr>
              <a:t> neutrino detector response measured with test beam data </a:t>
            </a:r>
            <a:r>
              <a:rPr lang="en-US" sz="1400" dirty="0" err="1">
                <a:latin typeface="Calibri" panose="020F0502020204030204" pitchFamily="34" charset="0"/>
                <a:ea typeface="Times New Roman" panose="02020603050405020304" pitchFamily="18" charset="0"/>
                <a:cs typeface="Times New Roman" panose="02020603050405020304" pitchFamily="18" charset="0"/>
              </a:rPr>
              <a:t>MINERvA</a:t>
            </a:r>
            <a:r>
              <a:rPr lang="en-US" sz="1400" dirty="0">
                <a:latin typeface="Calibri" panose="020F0502020204030204" pitchFamily="34" charset="0"/>
                <a:ea typeface="Times New Roman" panose="02020603050405020304" pitchFamily="18" charset="0"/>
                <a:cs typeface="Times New Roman" panose="02020603050405020304" pitchFamily="18" charset="0"/>
              </a:rPr>
              <a:t> Collaboration. Jan 26, 2015. 15 pp. </a:t>
            </a:r>
            <a:r>
              <a:rPr lang="en-US" sz="1400" dirty="0" err="1">
                <a:latin typeface="Calibri" panose="020F0502020204030204" pitchFamily="34" charset="0"/>
                <a:ea typeface="Times New Roman" panose="02020603050405020304" pitchFamily="18" charset="0"/>
                <a:cs typeface="Times New Roman" panose="02020603050405020304" pitchFamily="18" charset="0"/>
              </a:rPr>
              <a:t>Nucl.Instrum.Meth</a:t>
            </a:r>
            <a:r>
              <a:rPr lang="en-US" sz="1400" dirty="0">
                <a:latin typeface="Calibri" panose="020F0502020204030204" pitchFamily="34" charset="0"/>
                <a:ea typeface="Times New Roman" panose="02020603050405020304" pitchFamily="18" charset="0"/>
                <a:cs typeface="Times New Roman" panose="02020603050405020304" pitchFamily="18" charset="0"/>
              </a:rPr>
              <a:t>. A789 (2015) 28-42. </a:t>
            </a:r>
            <a:endParaRPr lang="es-MX"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9. A. </a:t>
            </a:r>
            <a:r>
              <a:rPr lang="en-US" sz="1400" dirty="0" err="1">
                <a:latin typeface="Calibri" panose="020F0502020204030204" pitchFamily="34" charset="0"/>
                <a:ea typeface="Times New Roman" panose="02020603050405020304" pitchFamily="18" charset="0"/>
                <a:cs typeface="Times New Roman" panose="02020603050405020304" pitchFamily="18" charset="0"/>
              </a:rPr>
              <a:t>Higuera</a:t>
            </a:r>
            <a:r>
              <a:rPr lang="en-US" sz="1400" dirty="0">
                <a:latin typeface="Calibri" panose="020F0502020204030204" pitchFamily="34" charset="0"/>
                <a:ea typeface="Times New Roman" panose="02020603050405020304" pitchFamily="18" charset="0"/>
                <a:cs typeface="Times New Roman" panose="02020603050405020304" pitchFamily="18" charset="0"/>
              </a:rPr>
              <a:t> et al (</a:t>
            </a:r>
            <a:r>
              <a:rPr lang="en-US" sz="1400" dirty="0" err="1">
                <a:latin typeface="Calibri" panose="020F0502020204030204" pitchFamily="34" charset="0"/>
                <a:ea typeface="Times New Roman" panose="02020603050405020304" pitchFamily="18" charset="0"/>
                <a:cs typeface="Times New Roman" panose="02020603050405020304" pitchFamily="18" charset="0"/>
              </a:rPr>
              <a:t>MINERvA</a:t>
            </a:r>
            <a:r>
              <a:rPr lang="en-US" sz="1400" dirty="0">
                <a:latin typeface="Calibri" panose="020F0502020204030204" pitchFamily="34" charset="0"/>
                <a:ea typeface="Times New Roman" panose="02020603050405020304" pitchFamily="18" charset="0"/>
                <a:cs typeface="Times New Roman" panose="02020603050405020304" pitchFamily="18" charset="0"/>
              </a:rPr>
              <a:t> Collaboration). Measurement of Coherent Production of π</a:t>
            </a:r>
            <a:r>
              <a:rPr lang="en-US" sz="1400" baseline="30000" dirty="0">
                <a:latin typeface="Calibri" panose="020F0502020204030204" pitchFamily="34" charset="0"/>
                <a:ea typeface="Times New Roman" panose="02020603050405020304" pitchFamily="18" charset="0"/>
                <a:cs typeface="Times New Roman" panose="02020603050405020304" pitchFamily="18" charset="0"/>
              </a:rPr>
              <a:t>±</a:t>
            </a:r>
            <a:r>
              <a:rPr lang="en-US" sz="1400" dirty="0">
                <a:latin typeface="Calibri" panose="020F0502020204030204" pitchFamily="34" charset="0"/>
                <a:ea typeface="Times New Roman" panose="02020603050405020304" pitchFamily="18" charset="0"/>
                <a:cs typeface="Times New Roman" panose="02020603050405020304" pitchFamily="18" charset="0"/>
              </a:rPr>
              <a:t> in Neutrino and Antineutrino Beams on Carbon from E ν of 1.5 to 20 GeV. </a:t>
            </a:r>
            <a:r>
              <a:rPr lang="en-US" sz="1400" dirty="0" err="1">
                <a:latin typeface="Calibri" panose="020F0502020204030204" pitchFamily="34" charset="0"/>
                <a:ea typeface="Times New Roman" panose="02020603050405020304" pitchFamily="18" charset="0"/>
                <a:cs typeface="Times New Roman" panose="02020603050405020304" pitchFamily="18" charset="0"/>
              </a:rPr>
              <a:t>Phys.Rev.Lett</a:t>
            </a:r>
            <a:r>
              <a:rPr lang="en-US" sz="1400" dirty="0">
                <a:latin typeface="Calibri" panose="020F0502020204030204" pitchFamily="34" charset="0"/>
                <a:ea typeface="Times New Roman" panose="02020603050405020304" pitchFamily="18" charset="0"/>
                <a:cs typeface="Times New Roman" panose="02020603050405020304" pitchFamily="18" charset="0"/>
              </a:rPr>
              <a:t>. 113 (2014) no.26, 261802. </a:t>
            </a:r>
            <a:endParaRPr lang="es-MX"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10. L. </a:t>
            </a:r>
            <a:r>
              <a:rPr lang="en-US" sz="1400" dirty="0" err="1">
                <a:latin typeface="Calibri" panose="020F0502020204030204" pitchFamily="34" charset="0"/>
                <a:ea typeface="Times New Roman" panose="02020603050405020304" pitchFamily="18" charset="0"/>
                <a:cs typeface="Times New Roman" panose="02020603050405020304" pitchFamily="18" charset="0"/>
              </a:rPr>
              <a:t>Aliaga</a:t>
            </a:r>
            <a:r>
              <a:rPr lang="en-US" sz="1400" dirty="0">
                <a:latin typeface="Calibri" panose="020F0502020204030204" pitchFamily="34" charset="0"/>
                <a:ea typeface="Times New Roman" panose="02020603050405020304" pitchFamily="18" charset="0"/>
                <a:cs typeface="Times New Roman" panose="02020603050405020304" pitchFamily="18" charset="0"/>
              </a:rPr>
              <a:t> et al (</a:t>
            </a:r>
            <a:r>
              <a:rPr lang="en-US" sz="1400" dirty="0" err="1">
                <a:latin typeface="Calibri" panose="020F0502020204030204" pitchFamily="34" charset="0"/>
                <a:ea typeface="Times New Roman" panose="02020603050405020304" pitchFamily="18" charset="0"/>
                <a:cs typeface="Times New Roman" panose="02020603050405020304" pitchFamily="18" charset="0"/>
              </a:rPr>
              <a:t>MINERvA</a:t>
            </a:r>
            <a:r>
              <a:rPr lang="en-US" sz="1400" dirty="0">
                <a:latin typeface="Calibri" panose="020F0502020204030204" pitchFamily="34" charset="0"/>
                <a:ea typeface="Times New Roman" panose="02020603050405020304" pitchFamily="18" charset="0"/>
                <a:cs typeface="Times New Roman" panose="02020603050405020304" pitchFamily="18" charset="0"/>
              </a:rPr>
              <a:t> Collaboration). Design, Calibration, and Performance of the </a:t>
            </a:r>
            <a:r>
              <a:rPr lang="en-US" sz="1400" dirty="0" err="1">
                <a:latin typeface="Calibri" panose="020F0502020204030204" pitchFamily="34" charset="0"/>
                <a:ea typeface="Times New Roman" panose="02020603050405020304" pitchFamily="18" charset="0"/>
                <a:cs typeface="Times New Roman" panose="02020603050405020304" pitchFamily="18" charset="0"/>
              </a:rPr>
              <a:t>MINERvA</a:t>
            </a:r>
            <a:r>
              <a:rPr lang="en-US" sz="1400" dirty="0">
                <a:latin typeface="Calibri" panose="020F0502020204030204" pitchFamily="34" charset="0"/>
                <a:ea typeface="Times New Roman" panose="02020603050405020304" pitchFamily="18" charset="0"/>
                <a:cs typeface="Times New Roman" panose="02020603050405020304" pitchFamily="18" charset="0"/>
              </a:rPr>
              <a:t> Detector </a:t>
            </a:r>
            <a:r>
              <a:rPr lang="en-US" sz="1400" dirty="0" err="1">
                <a:latin typeface="Calibri" panose="020F0502020204030204" pitchFamily="34" charset="0"/>
                <a:ea typeface="Times New Roman" panose="02020603050405020304" pitchFamily="18" charset="0"/>
                <a:cs typeface="Times New Roman" panose="02020603050405020304" pitchFamily="18" charset="0"/>
              </a:rPr>
              <a:t>MINERvA</a:t>
            </a:r>
            <a:r>
              <a:rPr lang="en-US" sz="1400" dirty="0">
                <a:latin typeface="Calibri" panose="020F0502020204030204" pitchFamily="34" charset="0"/>
                <a:ea typeface="Times New Roman" panose="02020603050405020304" pitchFamily="18" charset="0"/>
                <a:cs typeface="Times New Roman" panose="02020603050405020304" pitchFamily="18" charset="0"/>
              </a:rPr>
              <a:t> Collaboration May 22, 2013. 30 pp. </a:t>
            </a:r>
            <a:r>
              <a:rPr lang="en-US" sz="1400" dirty="0" err="1">
                <a:latin typeface="Calibri" panose="020F0502020204030204" pitchFamily="34" charset="0"/>
                <a:ea typeface="Times New Roman" panose="02020603050405020304" pitchFamily="18" charset="0"/>
                <a:cs typeface="Times New Roman" panose="02020603050405020304" pitchFamily="18" charset="0"/>
              </a:rPr>
              <a:t>Nucl.Instrum.Meth</a:t>
            </a:r>
            <a:r>
              <a:rPr lang="en-US" sz="1400" dirty="0">
                <a:latin typeface="Calibri" panose="020F0502020204030204" pitchFamily="34" charset="0"/>
                <a:ea typeface="Times New Roman" panose="02020603050405020304" pitchFamily="18" charset="0"/>
                <a:cs typeface="Times New Roman" panose="02020603050405020304" pitchFamily="18" charset="0"/>
              </a:rPr>
              <a:t>. A743 (2014) 130-159.</a:t>
            </a:r>
            <a:endParaRPr lang="es-MX"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11. G.A. </a:t>
            </a:r>
            <a:r>
              <a:rPr lang="en-US" sz="1400" dirty="0" err="1">
                <a:latin typeface="Calibri" panose="020F0502020204030204" pitchFamily="34" charset="0"/>
                <a:ea typeface="Times New Roman" panose="02020603050405020304" pitchFamily="18" charset="0"/>
                <a:cs typeface="Times New Roman" panose="02020603050405020304" pitchFamily="18" charset="0"/>
              </a:rPr>
              <a:t>Fiorentini</a:t>
            </a:r>
            <a:r>
              <a:rPr lang="en-US" sz="1400" dirty="0">
                <a:latin typeface="Calibri" panose="020F0502020204030204" pitchFamily="34" charset="0"/>
                <a:ea typeface="Times New Roman" panose="02020603050405020304" pitchFamily="18" charset="0"/>
                <a:cs typeface="Times New Roman" panose="02020603050405020304" pitchFamily="18" charset="0"/>
              </a:rPr>
              <a:t> et al ((</a:t>
            </a:r>
            <a:r>
              <a:rPr lang="en-US" sz="1400" dirty="0" err="1">
                <a:latin typeface="Calibri" panose="020F0502020204030204" pitchFamily="34" charset="0"/>
                <a:ea typeface="Times New Roman" panose="02020603050405020304" pitchFamily="18" charset="0"/>
                <a:cs typeface="Times New Roman" panose="02020603050405020304" pitchFamily="18" charset="0"/>
              </a:rPr>
              <a:t>MINERvA</a:t>
            </a:r>
            <a:r>
              <a:rPr lang="en-US" sz="1400" dirty="0">
                <a:latin typeface="Calibri" panose="020F0502020204030204" pitchFamily="34" charset="0"/>
                <a:ea typeface="Times New Roman" panose="02020603050405020304" pitchFamily="18" charset="0"/>
                <a:cs typeface="Times New Roman" panose="02020603050405020304" pitchFamily="18" charset="0"/>
              </a:rPr>
              <a:t> Collaboration). Measurement of Muon Neutrino </a:t>
            </a:r>
            <a:r>
              <a:rPr lang="en-US" sz="1400" dirty="0" err="1">
                <a:latin typeface="Calibri" panose="020F0502020204030204" pitchFamily="34" charset="0"/>
                <a:ea typeface="Times New Roman" panose="02020603050405020304" pitchFamily="18" charset="0"/>
                <a:cs typeface="Times New Roman" panose="02020603050405020304" pitchFamily="18" charset="0"/>
              </a:rPr>
              <a:t>Quasielastic</a:t>
            </a:r>
            <a:r>
              <a:rPr lang="en-US" sz="1400" dirty="0">
                <a:latin typeface="Calibri" panose="020F0502020204030204" pitchFamily="34" charset="0"/>
                <a:ea typeface="Times New Roman" panose="02020603050405020304" pitchFamily="18" charset="0"/>
                <a:cs typeface="Times New Roman" panose="02020603050405020304" pitchFamily="18" charset="0"/>
              </a:rPr>
              <a:t> Scattering on a Hydrocarbon Target at Eν</a:t>
            </a:r>
            <a:r>
              <a:rPr lang="en-US" sz="1400" dirty="0">
                <a:latin typeface="Cambria Math" panose="02040503050406030204" pitchFamily="18" charset="0"/>
                <a:ea typeface="Times New Roman" panose="02020603050405020304" pitchFamily="18" charset="0"/>
                <a:cs typeface="Cambria Math" panose="02040503050406030204" pitchFamily="18" charset="0"/>
              </a:rPr>
              <a:t>∼</a:t>
            </a:r>
            <a:r>
              <a:rPr lang="en-US" sz="1400" dirty="0">
                <a:latin typeface="Calibri" panose="020F0502020204030204" pitchFamily="34" charset="0"/>
                <a:ea typeface="Times New Roman" panose="02020603050405020304" pitchFamily="18" charset="0"/>
                <a:cs typeface="Times New Roman" panose="02020603050405020304" pitchFamily="18" charset="0"/>
              </a:rPr>
              <a:t>3.5</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a:latin typeface="Calibri" panose="020F0502020204030204" pitchFamily="34" charset="0"/>
                <a:ea typeface="Times New Roman" panose="02020603050405020304" pitchFamily="18" charset="0"/>
                <a:cs typeface="Times New Roman" panose="02020603050405020304" pitchFamily="18" charset="0"/>
              </a:rPr>
              <a:t>GeV. May 9, 2013. 6 pp. </a:t>
            </a:r>
            <a:r>
              <a:rPr lang="en-US" sz="1400" dirty="0" err="1">
                <a:latin typeface="Calibri" panose="020F0502020204030204" pitchFamily="34" charset="0"/>
                <a:ea typeface="Times New Roman" panose="02020603050405020304" pitchFamily="18" charset="0"/>
                <a:cs typeface="Times New Roman" panose="02020603050405020304" pitchFamily="18" charset="0"/>
              </a:rPr>
              <a:t>Phys.Rev.Lett</a:t>
            </a:r>
            <a:r>
              <a:rPr lang="en-US" sz="1400" dirty="0">
                <a:latin typeface="Calibri" panose="020F0502020204030204" pitchFamily="34" charset="0"/>
                <a:ea typeface="Times New Roman" panose="02020603050405020304" pitchFamily="18" charset="0"/>
                <a:cs typeface="Times New Roman" panose="02020603050405020304" pitchFamily="18" charset="0"/>
              </a:rPr>
              <a:t>. 111 (2013) 022502.  </a:t>
            </a:r>
            <a:endParaRPr lang="es-MX" sz="1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662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n-US"/>
              <a:t>4/24/2016</a:t>
            </a:r>
          </a:p>
        </p:txBody>
      </p:sp>
      <p:sp>
        <p:nvSpPr>
          <p:cNvPr id="3" name="Marcador de pie de página 2"/>
          <p:cNvSpPr>
            <a:spLocks noGrp="1"/>
          </p:cNvSpPr>
          <p:nvPr>
            <p:ph type="ftr" sz="quarter" idx="11"/>
          </p:nvPr>
        </p:nvSpPr>
        <p:spPr/>
        <p:txBody>
          <a:bodyPr/>
          <a:lstStyle/>
          <a:p>
            <a:r>
              <a:rPr lang="en-US"/>
              <a:t>Neutrino Latin America Workshop, Fermilab</a:t>
            </a:r>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3</a:t>
            </a:fld>
            <a:endParaRPr lang="en-US"/>
          </a:p>
        </p:txBody>
      </p:sp>
      <p:sp>
        <p:nvSpPr>
          <p:cNvPr id="5" name="Rectángulo 4"/>
          <p:cNvSpPr/>
          <p:nvPr/>
        </p:nvSpPr>
        <p:spPr>
          <a:xfrm>
            <a:off x="360123" y="1131950"/>
            <a:ext cx="8326677" cy="671915"/>
          </a:xfrm>
          <a:prstGeom prst="rect">
            <a:avLst/>
          </a:prstGeom>
        </p:spPr>
        <p:txBody>
          <a:bodyPr wrap="square">
            <a:spAutoFit/>
          </a:bodyPr>
          <a:lstStyle/>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To describe the general situation in experimental high energy physics and related technologies in Latin Americas is no so simple and straightforward task. </a:t>
            </a:r>
          </a:p>
        </p:txBody>
      </p:sp>
      <p:sp>
        <p:nvSpPr>
          <p:cNvPr id="7" name="Rectángulo 6"/>
          <p:cNvSpPr/>
          <p:nvPr/>
        </p:nvSpPr>
        <p:spPr>
          <a:xfrm>
            <a:off x="457200" y="381000"/>
            <a:ext cx="8001000" cy="1077218"/>
          </a:xfrm>
          <a:prstGeom prst="rect">
            <a:avLst/>
          </a:prstGeom>
        </p:spPr>
        <p:txBody>
          <a:bodyPr wrap="square">
            <a:spAutoFit/>
          </a:bodyPr>
          <a:lstStyle/>
          <a:p>
            <a:pPr marL="514350" indent="-514350">
              <a:buAutoNum type="arabicPeriod"/>
            </a:pPr>
            <a:r>
              <a:rPr lang="en-US" sz="3200" dirty="0">
                <a:solidFill>
                  <a:srgbClr val="FF0000"/>
                </a:solidFill>
              </a:rPr>
              <a:t>Introduction. </a:t>
            </a:r>
          </a:p>
          <a:p>
            <a:endParaRPr lang="en-US" sz="3200" dirty="0">
              <a:solidFill>
                <a:srgbClr val="FF0000"/>
              </a:solidFill>
            </a:endParaRPr>
          </a:p>
        </p:txBody>
      </p:sp>
      <p:sp>
        <p:nvSpPr>
          <p:cNvPr id="8" name="Rectángulo 7"/>
          <p:cNvSpPr/>
          <p:nvPr/>
        </p:nvSpPr>
        <p:spPr>
          <a:xfrm>
            <a:off x="375781" y="2030905"/>
            <a:ext cx="8163838" cy="3272563"/>
          </a:xfrm>
          <a:prstGeom prst="rect">
            <a:avLst/>
          </a:prstGeom>
        </p:spPr>
        <p:txBody>
          <a:bodyPr wrap="square">
            <a:spAutoFit/>
          </a:bodyPr>
          <a:lstStyle/>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The average situation was this when Lederman came to LA (1979): </a:t>
            </a:r>
          </a:p>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--no identified groups devoted to experimental high energy physics and related technologies; </a:t>
            </a:r>
          </a:p>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--some identified groups dedicated to theory or phenomenology on high energy physics; </a:t>
            </a:r>
          </a:p>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--almost no scientists related with the local industry; </a:t>
            </a:r>
          </a:p>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--almost null progress in the construction and use of modern instruments for high energy physics and related technologies; </a:t>
            </a:r>
          </a:p>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--lack of good educational and scientific training programs.   </a:t>
            </a:r>
            <a:endParaRPr lang="es-MX" b="1"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2" descr="Leon Leder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586018"/>
            <a:ext cx="1447800" cy="183023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6106959" y="5866465"/>
            <a:ext cx="1132041" cy="369332"/>
          </a:xfrm>
          <a:prstGeom prst="rect">
            <a:avLst/>
          </a:prstGeom>
          <a:noFill/>
        </p:spPr>
        <p:txBody>
          <a:bodyPr wrap="none" rtlCol="0">
            <a:spAutoFit/>
          </a:bodyPr>
          <a:lstStyle/>
          <a:p>
            <a:r>
              <a:rPr lang="es-MX" dirty="0" err="1"/>
              <a:t>Lederman</a:t>
            </a:r>
            <a:endParaRPr lang="es-MX" dirty="0"/>
          </a:p>
        </p:txBody>
      </p:sp>
    </p:spTree>
    <p:extLst>
      <p:ext uri="{BB962C8B-B14F-4D97-AF65-F5344CB8AC3E}">
        <p14:creationId xmlns:p14="http://schemas.microsoft.com/office/powerpoint/2010/main" val="194950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1" descr="http://www.symmetrymagazine.org/sites/default/files/styles/2015_hero/public/images/standard/S2B_30thCollaboration.jpg?itok=jVvKQZ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497938"/>
            <a:ext cx="4943431" cy="27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fecha 1"/>
          <p:cNvSpPr>
            <a:spLocks noGrp="1"/>
          </p:cNvSpPr>
          <p:nvPr>
            <p:ph type="dt" sz="half" idx="10"/>
          </p:nvPr>
        </p:nvSpPr>
        <p:spPr/>
        <p:txBody>
          <a:bodyPr/>
          <a:lstStyle/>
          <a:p>
            <a:r>
              <a:rPr lang="en-US"/>
              <a:t>4/24/2016</a:t>
            </a:r>
          </a:p>
        </p:txBody>
      </p:sp>
      <p:sp>
        <p:nvSpPr>
          <p:cNvPr id="3" name="Marcador de pie de página 2"/>
          <p:cNvSpPr>
            <a:spLocks noGrp="1"/>
          </p:cNvSpPr>
          <p:nvPr>
            <p:ph type="ftr" sz="quarter" idx="11"/>
          </p:nvPr>
        </p:nvSpPr>
        <p:spPr/>
        <p:txBody>
          <a:bodyPr/>
          <a:lstStyle/>
          <a:p>
            <a:r>
              <a:rPr lang="en-US"/>
              <a:t>Neutrino Latin America Workshop, Fermilab</a:t>
            </a:r>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4</a:t>
            </a:fld>
            <a:endParaRPr lang="en-US"/>
          </a:p>
        </p:txBody>
      </p:sp>
      <p:sp>
        <p:nvSpPr>
          <p:cNvPr id="5" name="Rectángulo 4"/>
          <p:cNvSpPr/>
          <p:nvPr/>
        </p:nvSpPr>
        <p:spPr>
          <a:xfrm>
            <a:off x="381000" y="261149"/>
            <a:ext cx="8153400" cy="2577244"/>
          </a:xfrm>
          <a:prstGeom prst="rect">
            <a:avLst/>
          </a:prstGeom>
        </p:spPr>
        <p:txBody>
          <a:bodyPr wrap="square">
            <a:spAutoFit/>
          </a:bodyPr>
          <a:lstStyle/>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Thirty five years later the situation has improve, there is still challenges even with the modern technologies of information and communication at hand: </a:t>
            </a:r>
          </a:p>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--strong groups on experimental high energy physics exists in México, Brazil, Argentina, Colombia, Chile, and </a:t>
            </a:r>
            <a:r>
              <a:rPr lang="en-US" b="1" dirty="0" err="1">
                <a:latin typeface="Calibri" panose="020F0502020204030204" pitchFamily="34" charset="0"/>
                <a:ea typeface="Times New Roman" panose="02020603050405020304" pitchFamily="18" charset="0"/>
                <a:cs typeface="Times New Roman" panose="02020603050405020304" pitchFamily="18" charset="0"/>
              </a:rPr>
              <a:t>Perú</a:t>
            </a:r>
            <a:r>
              <a:rPr lang="en-US" b="1" dirty="0">
                <a:latin typeface="Calibri" panose="020F0502020204030204" pitchFamily="34" charset="0"/>
                <a:ea typeface="Times New Roman" panose="02020603050405020304" pitchFamily="18" charset="0"/>
                <a:cs typeface="Times New Roman" panose="02020603050405020304" pitchFamily="18" charset="0"/>
              </a:rPr>
              <a:t>. In Mexico this is the situation:</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--Almost the total absence of scientists in the industry, </a:t>
            </a:r>
          </a:p>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--progress in the construction and use of modern instruments runs behind,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--the lack of good educational and training programs.  </a:t>
            </a:r>
            <a:endParaRPr lang="es-MX"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CuadroTexto 5"/>
          <p:cNvSpPr txBox="1"/>
          <p:nvPr/>
        </p:nvSpPr>
        <p:spPr>
          <a:xfrm flipH="1">
            <a:off x="609600" y="6093952"/>
            <a:ext cx="2849881" cy="369332"/>
          </a:xfrm>
          <a:prstGeom prst="rect">
            <a:avLst/>
          </a:prstGeom>
          <a:noFill/>
        </p:spPr>
        <p:txBody>
          <a:bodyPr wrap="square" rtlCol="0">
            <a:spAutoFit/>
          </a:bodyPr>
          <a:lstStyle/>
          <a:p>
            <a:r>
              <a:rPr lang="es-MX" dirty="0" err="1"/>
              <a:t>Symmetry</a:t>
            </a:r>
            <a:r>
              <a:rPr lang="es-MX" dirty="0"/>
              <a:t> Magazine </a:t>
            </a:r>
          </a:p>
        </p:txBody>
      </p:sp>
      <p:sp>
        <p:nvSpPr>
          <p:cNvPr id="8" name="CuadroTexto 7"/>
          <p:cNvSpPr txBox="1"/>
          <p:nvPr/>
        </p:nvSpPr>
        <p:spPr>
          <a:xfrm>
            <a:off x="457200" y="2983499"/>
            <a:ext cx="7663508" cy="369332"/>
          </a:xfrm>
          <a:prstGeom prst="rect">
            <a:avLst/>
          </a:prstGeom>
          <a:noFill/>
        </p:spPr>
        <p:txBody>
          <a:bodyPr wrap="none" rtlCol="0">
            <a:spAutoFit/>
          </a:bodyPr>
          <a:lstStyle/>
          <a:p>
            <a:r>
              <a:rPr lang="es-MX" b="1" dirty="0"/>
              <a:t>In </a:t>
            </a:r>
            <a:r>
              <a:rPr lang="es-MX" b="1" dirty="0" err="1"/>
              <a:t>these</a:t>
            </a:r>
            <a:r>
              <a:rPr lang="es-MX" b="1" dirty="0"/>
              <a:t> </a:t>
            </a:r>
            <a:r>
              <a:rPr lang="es-MX" b="1" dirty="0" err="1"/>
              <a:t>days</a:t>
            </a:r>
            <a:r>
              <a:rPr lang="es-MX" b="1" dirty="0"/>
              <a:t>, Jorge </a:t>
            </a:r>
            <a:r>
              <a:rPr lang="es-MX" b="1" dirty="0" err="1"/>
              <a:t>Morfin</a:t>
            </a:r>
            <a:r>
              <a:rPr lang="es-MX" b="1" dirty="0"/>
              <a:t> </a:t>
            </a:r>
            <a:r>
              <a:rPr lang="es-MX" b="1" dirty="0" err="1"/>
              <a:t>is</a:t>
            </a:r>
            <a:r>
              <a:rPr lang="es-MX" b="1" dirty="0"/>
              <a:t> </a:t>
            </a:r>
            <a:r>
              <a:rPr lang="es-MX" b="1" dirty="0" err="1"/>
              <a:t>coordinating</a:t>
            </a:r>
            <a:r>
              <a:rPr lang="es-MX" b="1" dirty="0"/>
              <a:t> </a:t>
            </a:r>
            <a:r>
              <a:rPr lang="es-MX" b="1" dirty="0" err="1"/>
              <a:t>most</a:t>
            </a:r>
            <a:r>
              <a:rPr lang="es-MX" b="1" dirty="0"/>
              <a:t> of </a:t>
            </a:r>
            <a:r>
              <a:rPr lang="es-MX" b="1" dirty="0" err="1"/>
              <a:t>the</a:t>
            </a:r>
            <a:r>
              <a:rPr lang="es-MX" b="1" dirty="0"/>
              <a:t> </a:t>
            </a:r>
            <a:r>
              <a:rPr lang="es-MX" b="1" dirty="0" err="1"/>
              <a:t>Fermilab</a:t>
            </a:r>
            <a:r>
              <a:rPr lang="es-MX" b="1" dirty="0"/>
              <a:t> </a:t>
            </a:r>
            <a:r>
              <a:rPr lang="es-MX" b="1" dirty="0" err="1"/>
              <a:t>efforts</a:t>
            </a:r>
            <a:r>
              <a:rPr lang="es-MX" b="1" dirty="0"/>
              <a:t> </a:t>
            </a:r>
            <a:r>
              <a:rPr lang="es-MX" b="1" dirty="0" err="1"/>
              <a:t>with</a:t>
            </a:r>
            <a:r>
              <a:rPr lang="es-MX" b="1" dirty="0"/>
              <a:t> LA</a:t>
            </a:r>
          </a:p>
        </p:txBody>
      </p:sp>
    </p:spTree>
    <p:extLst>
      <p:ext uri="{BB962C8B-B14F-4D97-AF65-F5344CB8AC3E}">
        <p14:creationId xmlns:p14="http://schemas.microsoft.com/office/powerpoint/2010/main" val="2832681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n-US"/>
              <a:t>4/24/2016</a:t>
            </a:r>
          </a:p>
        </p:txBody>
      </p:sp>
      <p:sp>
        <p:nvSpPr>
          <p:cNvPr id="3" name="Marcador de pie de página 2"/>
          <p:cNvSpPr>
            <a:spLocks noGrp="1"/>
          </p:cNvSpPr>
          <p:nvPr>
            <p:ph type="ftr" sz="quarter" idx="11"/>
          </p:nvPr>
        </p:nvSpPr>
        <p:spPr/>
        <p:txBody>
          <a:bodyPr/>
          <a:lstStyle/>
          <a:p>
            <a:r>
              <a:rPr lang="en-US"/>
              <a:t>Neutrino Latin America Workshop, Fermilab</a:t>
            </a:r>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5</a:t>
            </a:fld>
            <a:endParaRPr lang="en-US"/>
          </a:p>
        </p:txBody>
      </p:sp>
      <p:sp>
        <p:nvSpPr>
          <p:cNvPr id="5" name="Rectángulo 4"/>
          <p:cNvSpPr/>
          <p:nvPr/>
        </p:nvSpPr>
        <p:spPr>
          <a:xfrm>
            <a:off x="457200" y="533400"/>
            <a:ext cx="8382000" cy="4070473"/>
          </a:xfrm>
          <a:prstGeom prst="rect">
            <a:avLst/>
          </a:prstGeom>
        </p:spPr>
        <p:txBody>
          <a:bodyPr wrap="square">
            <a:spAutoFit/>
          </a:bodyPr>
          <a:lstStyle/>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Those groups participate in many experiments at </a:t>
            </a:r>
            <a:r>
              <a:rPr lang="en-US" b="1" dirty="0" err="1">
                <a:latin typeface="Calibri" panose="020F0502020204030204" pitchFamily="34" charset="0"/>
                <a:ea typeface="Times New Roman" panose="02020603050405020304" pitchFamily="18" charset="0"/>
                <a:cs typeface="Times New Roman" panose="02020603050405020304" pitchFamily="18" charset="0"/>
              </a:rPr>
              <a:t>Fermilab</a:t>
            </a:r>
            <a:r>
              <a:rPr lang="en-US" b="1" dirty="0">
                <a:latin typeface="Calibri" panose="020F0502020204030204" pitchFamily="34" charset="0"/>
                <a:ea typeface="Times New Roman" panose="02020603050405020304" pitchFamily="18" charset="0"/>
                <a:cs typeface="Times New Roman" panose="02020603050405020304" pitchFamily="18" charset="0"/>
              </a:rPr>
              <a:t>, CERN and other scientific research centers around the world. </a:t>
            </a:r>
            <a:endParaRPr lang="es-MX"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In particular groups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---from Brazil, led by professor </a:t>
            </a:r>
            <a:r>
              <a:rPr lang="en-US" b="1" dirty="0" err="1">
                <a:latin typeface="Calibri" panose="020F0502020204030204" pitchFamily="34" charset="0"/>
                <a:ea typeface="Times New Roman" panose="02020603050405020304" pitchFamily="18" charset="0"/>
                <a:cs typeface="Times New Roman" panose="02020603050405020304" pitchFamily="18" charset="0"/>
              </a:rPr>
              <a:t>Helio</a:t>
            </a:r>
            <a:r>
              <a:rPr lang="en-US" b="1" dirty="0">
                <a:latin typeface="Calibri" panose="020F0502020204030204" pitchFamily="34" charset="0"/>
                <a:ea typeface="Times New Roman" panose="02020603050405020304" pitchFamily="18" charset="0"/>
                <a:cs typeface="Times New Roman" panose="02020603050405020304" pitchFamily="18" charset="0"/>
              </a:rPr>
              <a:t> da Motta</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LAFEX/Centro </a:t>
            </a:r>
            <a:r>
              <a:rPr 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Brasileño</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de </a:t>
            </a:r>
            <a:r>
              <a:rPr 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Pesquisas</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Físicas</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---From </a:t>
            </a:r>
            <a:r>
              <a:rPr 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Perú</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led by professor </a:t>
            </a:r>
            <a:r>
              <a:rPr lang="en-US" b="1" dirty="0">
                <a:latin typeface="Calibri" panose="020F0502020204030204" pitchFamily="34" charset="0"/>
                <a:ea typeface="Times New Roman" panose="02020603050405020304" pitchFamily="18" charset="0"/>
                <a:cs typeface="Times New Roman" panose="02020603050405020304" pitchFamily="18" charset="0"/>
              </a:rPr>
              <a:t>Alberto </a:t>
            </a:r>
            <a:r>
              <a:rPr lang="en-US" b="1" dirty="0" err="1">
                <a:latin typeface="Calibri" panose="020F0502020204030204" pitchFamily="34" charset="0"/>
                <a:ea typeface="Times New Roman" panose="02020603050405020304" pitchFamily="18" charset="0"/>
                <a:cs typeface="Times New Roman" panose="02020603050405020304" pitchFamily="18" charset="0"/>
              </a:rPr>
              <a:t>Gago</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Pontificia</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Universidad </a:t>
            </a:r>
            <a:r>
              <a:rPr 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Católica</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del </a:t>
            </a:r>
            <a:r>
              <a:rPr 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Perú</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and professor </a:t>
            </a:r>
            <a:r>
              <a:rPr lang="en-US" b="1" dirty="0">
                <a:latin typeface="Calibri" panose="020F0502020204030204" pitchFamily="34" charset="0"/>
                <a:ea typeface="Times New Roman" panose="02020603050405020304" pitchFamily="18" charset="0"/>
                <a:cs typeface="Times New Roman" panose="02020603050405020304" pitchFamily="18" charset="0"/>
              </a:rPr>
              <a:t>Javier Solano</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Universidad Nacional de </a:t>
            </a:r>
            <a:r>
              <a:rPr 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Ingeniería</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---from Chile, led by professor </a:t>
            </a:r>
            <a:r>
              <a:rPr lang="en-US" b="1" dirty="0">
                <a:latin typeface="Calibri" panose="020F0502020204030204" pitchFamily="34" charset="0"/>
                <a:ea typeface="Times New Roman" panose="02020603050405020304" pitchFamily="18" charset="0"/>
                <a:cs typeface="Times New Roman" panose="02020603050405020304" pitchFamily="18" charset="0"/>
              </a:rPr>
              <a:t>Jon Miller</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Universidad Santa </a:t>
            </a:r>
            <a:r>
              <a:rPr 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María</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---and from México, led by professor </a:t>
            </a:r>
            <a:r>
              <a:rPr lang="en-US" b="1" dirty="0">
                <a:latin typeface="Calibri" panose="020F0502020204030204" pitchFamily="34" charset="0"/>
                <a:ea typeface="Times New Roman" panose="02020603050405020304" pitchFamily="18" charset="0"/>
                <a:cs typeface="Times New Roman" panose="02020603050405020304" pitchFamily="18" charset="0"/>
              </a:rPr>
              <a:t>Julian Felix</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Universidad de Guanajuato,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participate in the </a:t>
            </a:r>
            <a:r>
              <a:rPr 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MINERvA</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collaboration since around 2006, and in CAPTAIN </a:t>
            </a:r>
            <a:r>
              <a:rPr 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MINERvA</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collaboration, since 2015.</a:t>
            </a:r>
            <a:endParaRPr lang="es-MX"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493130"/>
            <a:ext cx="1371600" cy="1597914"/>
          </a:xfrm>
          <a:prstGeom prst="rect">
            <a:avLst/>
          </a:prstGeom>
        </p:spPr>
      </p:pic>
    </p:spTree>
    <p:extLst>
      <p:ext uri="{BB962C8B-B14F-4D97-AF65-F5344CB8AC3E}">
        <p14:creationId xmlns:p14="http://schemas.microsoft.com/office/powerpoint/2010/main" val="166530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4/24/2016</a:t>
            </a:r>
          </a:p>
        </p:txBody>
      </p:sp>
      <p:sp>
        <p:nvSpPr>
          <p:cNvPr id="3" name="Footer Placeholder 2"/>
          <p:cNvSpPr>
            <a:spLocks noGrp="1"/>
          </p:cNvSpPr>
          <p:nvPr>
            <p:ph type="ftr" sz="quarter" idx="11"/>
          </p:nvPr>
        </p:nvSpPr>
        <p:spPr/>
        <p:txBody>
          <a:bodyPr/>
          <a:lstStyle/>
          <a:p>
            <a:r>
              <a:rPr lang="en-US"/>
              <a:t>Neutrino Latin America Workshop, Fermilab</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15" name="Rectángulo 14"/>
          <p:cNvSpPr/>
          <p:nvPr/>
        </p:nvSpPr>
        <p:spPr>
          <a:xfrm>
            <a:off x="267222" y="205773"/>
            <a:ext cx="8610600" cy="1077218"/>
          </a:xfrm>
          <a:prstGeom prst="rect">
            <a:avLst/>
          </a:prstGeom>
        </p:spPr>
        <p:txBody>
          <a:bodyPr wrap="square">
            <a:spAutoFit/>
          </a:bodyPr>
          <a:lstStyle/>
          <a:p>
            <a:r>
              <a:rPr lang="en-US" sz="3200" dirty="0">
                <a:solidFill>
                  <a:srgbClr val="FF0000"/>
                </a:solidFill>
              </a:rPr>
              <a:t>2. Minerva Collaborations. Latin American Contributions .</a:t>
            </a:r>
          </a:p>
        </p:txBody>
      </p:sp>
      <p:sp>
        <p:nvSpPr>
          <p:cNvPr id="5" name="Rectángulo 4"/>
          <p:cNvSpPr/>
          <p:nvPr/>
        </p:nvSpPr>
        <p:spPr>
          <a:xfrm>
            <a:off x="347597" y="1122486"/>
            <a:ext cx="7924800" cy="981423"/>
          </a:xfrm>
          <a:prstGeom prst="rect">
            <a:avLst/>
          </a:prstGeom>
        </p:spPr>
        <p:txBody>
          <a:bodyPr wrap="square">
            <a:spAutoFit/>
          </a:bodyPr>
          <a:lstStyle/>
          <a:p>
            <a:pPr algn="just">
              <a:lnSpc>
                <a:spcPct val="107000"/>
              </a:lnSpc>
              <a:spcAft>
                <a:spcPts val="800"/>
              </a:spcAft>
            </a:pPr>
            <a:r>
              <a:rPr lang="en-US" b="1" dirty="0" err="1">
                <a:latin typeface="Calibri" panose="020F0502020204030204" pitchFamily="34" charset="0"/>
                <a:ea typeface="Times New Roman" panose="02020603050405020304" pitchFamily="18" charset="0"/>
                <a:cs typeface="Times New Roman" panose="02020603050405020304" pitchFamily="18" charset="0"/>
              </a:rPr>
              <a:t>MINERvA</a:t>
            </a:r>
            <a:r>
              <a:rPr lang="en-US" b="1" dirty="0">
                <a:latin typeface="Calibri" panose="020F0502020204030204" pitchFamily="34" charset="0"/>
                <a:ea typeface="Times New Roman" panose="02020603050405020304" pitchFamily="18" charset="0"/>
                <a:cs typeface="Times New Roman" panose="02020603050405020304" pitchFamily="18" charset="0"/>
              </a:rPr>
              <a:t> collaboration (htto://Minerva.fnal.gov) is currently composed by 65 members, from the fields nuclear and particle physics, in seven countries, and 21 institutions. </a:t>
            </a:r>
            <a:endParaRPr lang="es-MX" b="1"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2"/>
          <a:stretch>
            <a:fillRect/>
          </a:stretch>
        </p:blipFill>
        <p:spPr>
          <a:xfrm>
            <a:off x="5562600" y="1981200"/>
            <a:ext cx="3124200" cy="4128680"/>
          </a:xfrm>
          <a:prstGeom prst="rect">
            <a:avLst/>
          </a:prstGeom>
        </p:spPr>
      </p:pic>
      <p:sp>
        <p:nvSpPr>
          <p:cNvPr id="9" name="Rectángulo 8"/>
          <p:cNvSpPr/>
          <p:nvPr/>
        </p:nvSpPr>
        <p:spPr>
          <a:xfrm>
            <a:off x="304800" y="2002294"/>
            <a:ext cx="5105400" cy="4662174"/>
          </a:xfrm>
          <a:prstGeom prst="rect">
            <a:avLst/>
          </a:prstGeom>
        </p:spPr>
        <p:txBody>
          <a:bodyPr wrap="square">
            <a:spAutoFit/>
          </a:bodyPr>
          <a:lstStyle/>
          <a:p>
            <a:pPr algn="just">
              <a:lnSpc>
                <a:spcPct val="107000"/>
              </a:lnSpc>
              <a:spcAft>
                <a:spcPts val="800"/>
              </a:spcAft>
            </a:pPr>
            <a:r>
              <a:rPr lang="en-US" sz="1600" b="1" dirty="0">
                <a:latin typeface="Calibri" panose="020F0502020204030204" pitchFamily="34" charset="0"/>
                <a:ea typeface="Times New Roman" panose="02020603050405020304" pitchFamily="18" charset="0"/>
                <a:cs typeface="Times New Roman" panose="02020603050405020304" pitchFamily="18" charset="0"/>
              </a:rPr>
              <a:t>These are the current member universities: </a:t>
            </a:r>
          </a:p>
          <a:p>
            <a:pPr algn="just">
              <a:lnSpc>
                <a:spcPct val="107000"/>
              </a:lnSpc>
              <a:spcAft>
                <a:spcPts val="800"/>
              </a:spcAft>
            </a:pPr>
            <a:r>
              <a:rPr lang="en-US" sz="1600" b="1" dirty="0">
                <a:latin typeface="Calibri" panose="020F0502020204030204" pitchFamily="34" charset="0"/>
                <a:ea typeface="Times New Roman" panose="02020603050405020304" pitchFamily="18" charset="0"/>
                <a:cs typeface="Times New Roman" panose="02020603050405020304" pitchFamily="18" charset="0"/>
              </a:rPr>
              <a:t>College of William and Mary, Williamsburg, Virginia, USA. Hampton University, Hampton, Virginia, USA. Massachusetts College of Liberal Arts, North Adams, Massachusetts, USA. Northwestern University, Evanston, Illinois, USA. Otterbein College, Westerville, Ohio, USA. </a:t>
            </a:r>
            <a:r>
              <a:rPr lang="es-MX"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Pontificia Universidad </a:t>
            </a:r>
            <a:r>
              <a:rPr lang="es-MX" sz="1600"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Catolica</a:t>
            </a:r>
            <a:r>
              <a:rPr lang="es-MX"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del </a:t>
            </a:r>
            <a:r>
              <a:rPr lang="es-MX" sz="1600"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Peru</a:t>
            </a:r>
            <a:r>
              <a:rPr lang="es-MX"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Lima, </a:t>
            </a:r>
            <a:r>
              <a:rPr lang="es-MX" sz="1600"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Peru</a:t>
            </a:r>
            <a:r>
              <a:rPr lang="es-MX" sz="1600" b="1" dirty="0">
                <a:latin typeface="Calibri" panose="020F0502020204030204" pitchFamily="34" charset="0"/>
                <a:ea typeface="Times New Roman" panose="02020603050405020304" pitchFamily="18" charset="0"/>
                <a:cs typeface="Times New Roman" panose="02020603050405020304" pitchFamily="18" charset="0"/>
              </a:rPr>
              <a:t>. </a:t>
            </a:r>
            <a:r>
              <a:rPr lang="es-MX" sz="1600" b="1" dirty="0" err="1">
                <a:latin typeface="Calibri" panose="020F0502020204030204" pitchFamily="34" charset="0"/>
                <a:ea typeface="Times New Roman" panose="02020603050405020304" pitchFamily="18" charset="0"/>
                <a:cs typeface="Times New Roman" panose="02020603050405020304" pitchFamily="18" charset="0"/>
              </a:rPr>
              <a:t>University</a:t>
            </a:r>
            <a:r>
              <a:rPr lang="es-MX" sz="1600" b="1" dirty="0">
                <a:latin typeface="Calibri" panose="020F0502020204030204" pitchFamily="34" charset="0"/>
                <a:ea typeface="Times New Roman" panose="02020603050405020304" pitchFamily="18" charset="0"/>
                <a:cs typeface="Times New Roman" panose="02020603050405020304" pitchFamily="18" charset="0"/>
              </a:rPr>
              <a:t> of Florida-Gainesville, USA. </a:t>
            </a:r>
            <a:r>
              <a:rPr lang="es-MX"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Universidad de Guanajuato, </a:t>
            </a:r>
            <a:r>
              <a:rPr lang="es-MX" sz="1600"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Mexico</a:t>
            </a:r>
            <a:r>
              <a:rPr lang="es-MX" sz="1600" b="1" dirty="0">
                <a:latin typeface="Calibri" panose="020F0502020204030204" pitchFamily="34" charset="0"/>
                <a:ea typeface="Times New Roman" panose="02020603050405020304" pitchFamily="18" charset="0"/>
                <a:cs typeface="Times New Roman" panose="02020603050405020304" pitchFamily="18" charset="0"/>
              </a:rPr>
              <a:t>. </a:t>
            </a:r>
            <a:r>
              <a:rPr lang="es-MX" sz="1600" b="1" dirty="0" err="1">
                <a:latin typeface="Calibri" panose="020F0502020204030204" pitchFamily="34" charset="0"/>
                <a:ea typeface="Times New Roman" panose="02020603050405020304" pitchFamily="18" charset="0"/>
                <a:cs typeface="Times New Roman" panose="02020603050405020304" pitchFamily="18" charset="0"/>
              </a:rPr>
              <a:t>University</a:t>
            </a:r>
            <a:r>
              <a:rPr lang="es-MX" sz="1600" b="1" dirty="0">
                <a:latin typeface="Calibri" panose="020F0502020204030204" pitchFamily="34" charset="0"/>
                <a:ea typeface="Times New Roman" panose="02020603050405020304" pitchFamily="18" charset="0"/>
                <a:cs typeface="Times New Roman" panose="02020603050405020304" pitchFamily="18" charset="0"/>
              </a:rPr>
              <a:t> of Minnesota-Duluth, Duluth, Minnesota, USA. </a:t>
            </a:r>
            <a:r>
              <a:rPr lang="en-US"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Universidad Nacional de </a:t>
            </a:r>
            <a:r>
              <a:rPr lang="en-US" sz="1600"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Ingenieria</a:t>
            </a:r>
            <a:r>
              <a:rPr lang="en-US"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Lima, Peru. </a:t>
            </a:r>
            <a:r>
              <a:rPr lang="en-US" sz="1600" b="1" dirty="0">
                <a:latin typeface="Calibri" panose="020F0502020204030204" pitchFamily="34" charset="0"/>
                <a:ea typeface="Times New Roman" panose="02020603050405020304" pitchFamily="18" charset="0"/>
                <a:cs typeface="Times New Roman" panose="02020603050405020304" pitchFamily="18" charset="0"/>
              </a:rPr>
              <a:t>University of Oxford, Oxford, United Kingdom. University of Pittsburgh, Pittsburgh, Pennsylvania, USA. University of Rochester, Rochester, New York, USA. </a:t>
            </a:r>
            <a:r>
              <a:rPr lang="en-US"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Universidad </a:t>
            </a:r>
            <a:r>
              <a:rPr lang="en-US" sz="1600"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Técnica</a:t>
            </a:r>
            <a:r>
              <a:rPr lang="en-US"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Federico Santa </a:t>
            </a:r>
            <a:r>
              <a:rPr lang="en-US" sz="1600"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María</a:t>
            </a:r>
            <a:r>
              <a:rPr lang="en-US"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Valparaíso, Chile</a:t>
            </a:r>
            <a:r>
              <a:rPr lang="en-US" sz="1600" b="1" dirty="0">
                <a:latin typeface="Calibri" panose="020F0502020204030204" pitchFamily="34" charset="0"/>
                <a:ea typeface="Times New Roman" panose="02020603050405020304" pitchFamily="18" charset="0"/>
                <a:cs typeface="Times New Roman" panose="02020603050405020304" pitchFamily="18" charset="0"/>
              </a:rPr>
              <a:t>. Rutgers University, New Brunswick, New Jersey, USA. Tufts University, Medford, Massachusetts, USA. </a:t>
            </a:r>
            <a:endParaRPr lang="es-MX" sz="16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656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n-US"/>
              <a:t>4/24/2016</a:t>
            </a:r>
          </a:p>
        </p:txBody>
      </p:sp>
      <p:sp>
        <p:nvSpPr>
          <p:cNvPr id="3" name="Marcador de pie de página 2"/>
          <p:cNvSpPr>
            <a:spLocks noGrp="1"/>
          </p:cNvSpPr>
          <p:nvPr>
            <p:ph type="ftr" sz="quarter" idx="11"/>
          </p:nvPr>
        </p:nvSpPr>
        <p:spPr/>
        <p:txBody>
          <a:bodyPr/>
          <a:lstStyle/>
          <a:p>
            <a:r>
              <a:rPr lang="en-US"/>
              <a:t>Neutrino Latin America Workshop, Fermilab</a:t>
            </a:r>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7</a:t>
            </a:fld>
            <a:endParaRPr lang="en-US"/>
          </a:p>
        </p:txBody>
      </p:sp>
      <p:sp>
        <p:nvSpPr>
          <p:cNvPr id="5" name="Rectángulo 4"/>
          <p:cNvSpPr/>
          <p:nvPr/>
        </p:nvSpPr>
        <p:spPr>
          <a:xfrm>
            <a:off x="228600" y="108132"/>
            <a:ext cx="8610600" cy="400110"/>
          </a:xfrm>
          <a:prstGeom prst="rect">
            <a:avLst/>
          </a:prstGeom>
        </p:spPr>
        <p:txBody>
          <a:bodyPr wrap="square">
            <a:spAutoFit/>
          </a:bodyPr>
          <a:lstStyle/>
          <a:p>
            <a:r>
              <a:rPr lang="en-US" sz="2000" dirty="0" err="1">
                <a:latin typeface="Calibri" panose="020F0502020204030204" pitchFamily="34" charset="0"/>
                <a:ea typeface="Times New Roman" panose="02020603050405020304" pitchFamily="18" charset="0"/>
                <a:cs typeface="Times New Roman" panose="02020603050405020304" pitchFamily="18" charset="0"/>
              </a:rPr>
              <a:t>MINERvA</a:t>
            </a:r>
            <a:r>
              <a:rPr lang="en-US" sz="2000" dirty="0">
                <a:latin typeface="Calibri" panose="020F0502020204030204" pitchFamily="34" charset="0"/>
                <a:ea typeface="Times New Roman" panose="02020603050405020304" pitchFamily="18" charset="0"/>
                <a:cs typeface="Times New Roman" panose="02020603050405020304" pitchFamily="18" charset="0"/>
              </a:rPr>
              <a:t> stands for </a:t>
            </a:r>
            <a:r>
              <a:rPr lang="en-US"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t>
            </a:r>
            <a:r>
              <a:rPr lang="en-US" sz="2000" dirty="0">
                <a:latin typeface="Calibri" panose="020F0502020204030204" pitchFamily="34" charset="0"/>
                <a:ea typeface="Times New Roman" panose="02020603050405020304" pitchFamily="18" charset="0"/>
                <a:cs typeface="Times New Roman" panose="02020603050405020304" pitchFamily="18" charset="0"/>
              </a:rPr>
              <a:t>ain </a:t>
            </a:r>
            <a:r>
              <a:rPr lang="en-US"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a:t>
            </a:r>
            <a:r>
              <a:rPr lang="en-US" sz="2000" dirty="0">
                <a:latin typeface="Calibri" panose="020F0502020204030204" pitchFamily="34" charset="0"/>
                <a:ea typeface="Times New Roman" panose="02020603050405020304" pitchFamily="18" charset="0"/>
                <a:cs typeface="Times New Roman" panose="02020603050405020304" pitchFamily="18" charset="0"/>
              </a:rPr>
              <a:t>njector </a:t>
            </a:r>
            <a:r>
              <a:rPr lang="en-US"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a:t>
            </a:r>
            <a:r>
              <a:rPr lang="en-US" sz="2000" dirty="0">
                <a:latin typeface="Calibri" panose="020F0502020204030204" pitchFamily="34" charset="0"/>
                <a:ea typeface="Times New Roman" panose="02020603050405020304" pitchFamily="18" charset="0"/>
                <a:cs typeface="Times New Roman" panose="02020603050405020304" pitchFamily="18" charset="0"/>
              </a:rPr>
              <a:t>eutrino </a:t>
            </a:r>
            <a:r>
              <a:rPr lang="en-US" sz="2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E</a:t>
            </a:r>
            <a:r>
              <a:rPr lang="en-US" sz="2000" dirty="0" err="1">
                <a:latin typeface="Calibri" panose="020F0502020204030204" pitchFamily="34" charset="0"/>
                <a:ea typeface="Times New Roman" panose="02020603050405020304" pitchFamily="18" charset="0"/>
                <a:cs typeface="Times New Roman" panose="02020603050405020304" pitchFamily="18" charset="0"/>
              </a:rPr>
              <a:t>xpe</a:t>
            </a:r>
            <a:r>
              <a:rPr lang="en-US" sz="2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R</a:t>
            </a:r>
            <a:r>
              <a:rPr lang="en-US" sz="2000" dirty="0" err="1">
                <a:latin typeface="Calibri" panose="020F0502020204030204" pitchFamily="34" charset="0"/>
                <a:ea typeface="Times New Roman" panose="02020603050405020304" pitchFamily="18" charset="0"/>
                <a:cs typeface="Times New Roman" panose="02020603050405020304" pitchFamily="18" charset="0"/>
              </a:rPr>
              <a:t>iment</a:t>
            </a:r>
            <a:r>
              <a:rPr lang="en-US" sz="2000" dirty="0">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ν</a:t>
            </a:r>
            <a:r>
              <a:rPr lang="en-US" sz="2000" dirty="0">
                <a:latin typeface="Calibri" panose="020F0502020204030204" pitchFamily="34" charset="0"/>
                <a:ea typeface="Times New Roman" panose="02020603050405020304" pitchFamily="18" charset="0"/>
                <a:cs typeface="Times New Roman" panose="02020603050405020304" pitchFamily="18" charset="0"/>
              </a:rPr>
              <a:t>(neutrino) </a:t>
            </a:r>
            <a:r>
              <a:rPr lang="en-US"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a:t>
            </a:r>
            <a:r>
              <a:rPr lang="en-US" sz="2000" dirty="0">
                <a:latin typeface="Calibri" panose="020F0502020204030204" pitchFamily="34" charset="0"/>
                <a:ea typeface="Times New Roman" panose="02020603050405020304" pitchFamily="18" charset="0"/>
                <a:cs typeface="Times New Roman" panose="02020603050405020304" pitchFamily="18" charset="0"/>
              </a:rPr>
              <a:t>(nucleus). </a:t>
            </a:r>
            <a:endParaRPr lang="es-MX" sz="2000" dirty="0"/>
          </a:p>
        </p:txBody>
      </p:sp>
      <p:sp>
        <p:nvSpPr>
          <p:cNvPr id="6" name="Rectángulo 5"/>
          <p:cNvSpPr/>
          <p:nvPr/>
        </p:nvSpPr>
        <p:spPr>
          <a:xfrm>
            <a:off x="237994" y="707540"/>
            <a:ext cx="4334006" cy="1477328"/>
          </a:xfrm>
          <a:prstGeom prst="rect">
            <a:avLst/>
          </a:prstGeom>
        </p:spPr>
        <p:txBody>
          <a:bodyPr wrap="square">
            <a:spAutoFit/>
          </a:bodyPr>
          <a:lstStyle/>
          <a:p>
            <a:pPr algn="just"/>
            <a:r>
              <a:rPr lang="en-US" b="1" dirty="0">
                <a:latin typeface="Calibri" panose="020F0502020204030204" pitchFamily="34" charset="0"/>
                <a:ea typeface="Times New Roman" panose="02020603050405020304" pitchFamily="18" charset="0"/>
                <a:cs typeface="Times New Roman" panose="02020603050405020304" pitchFamily="18" charset="0"/>
              </a:rPr>
              <a:t>This is, a designed experiment to study the interactions between neutrino (antineutrino) -both, electron neutrino and muon neutrino- with different nuclei -He, H2O, </a:t>
            </a:r>
            <a:r>
              <a:rPr lang="en-US" b="1" dirty="0" err="1">
                <a:latin typeface="Calibri" panose="020F0502020204030204" pitchFamily="34" charset="0"/>
                <a:ea typeface="Times New Roman" panose="02020603050405020304" pitchFamily="18" charset="0"/>
                <a:cs typeface="Times New Roman" panose="02020603050405020304" pitchFamily="18" charset="0"/>
              </a:rPr>
              <a:t>Pb</a:t>
            </a:r>
            <a:r>
              <a:rPr lang="en-US" b="1" dirty="0">
                <a:latin typeface="Calibri" panose="020F0502020204030204" pitchFamily="34" charset="0"/>
                <a:ea typeface="Times New Roman" panose="02020603050405020304" pitchFamily="18" charset="0"/>
                <a:cs typeface="Times New Roman" panose="02020603050405020304" pitchFamily="18" charset="0"/>
              </a:rPr>
              <a:t>, C, Fe-.</a:t>
            </a:r>
            <a:endParaRPr lang="es-MX" b="1" dirty="0"/>
          </a:p>
        </p:txBody>
      </p:sp>
      <p:sp>
        <p:nvSpPr>
          <p:cNvPr id="7" name="Rectángulo 6"/>
          <p:cNvSpPr/>
          <p:nvPr/>
        </p:nvSpPr>
        <p:spPr>
          <a:xfrm>
            <a:off x="237994" y="2184868"/>
            <a:ext cx="4410205" cy="1277786"/>
          </a:xfrm>
          <a:prstGeom prst="rect">
            <a:avLst/>
          </a:prstGeom>
        </p:spPr>
        <p:txBody>
          <a:bodyPr wrap="square">
            <a:spAutoFit/>
          </a:bodyPr>
          <a:lstStyle/>
          <a:p>
            <a:pPr algn="just">
              <a:lnSpc>
                <a:spcPct val="107000"/>
              </a:lnSpc>
              <a:spcAft>
                <a:spcPts val="800"/>
              </a:spcAft>
            </a:pPr>
            <a:r>
              <a:rPr lang="en-US" b="1" dirty="0">
                <a:latin typeface="Calibri" panose="020F0502020204030204" pitchFamily="34" charset="0"/>
                <a:ea typeface="Times New Roman" panose="02020603050405020304" pitchFamily="18" charset="0"/>
                <a:cs typeface="Times New Roman" panose="02020603050405020304" pitchFamily="18" charset="0"/>
              </a:rPr>
              <a:t>This experiment has no precedent in the detailed studies, in variety of used targets, and in providing data to present and future neutrino oscillation experiments. </a:t>
            </a:r>
            <a:endParaRPr lang="es-MX" b="1"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a:blip r:embed="rId2"/>
          <a:stretch>
            <a:fillRect/>
          </a:stretch>
        </p:blipFill>
        <p:spPr>
          <a:xfrm>
            <a:off x="4986696" y="634914"/>
            <a:ext cx="3700104" cy="2895600"/>
          </a:xfrm>
          <a:prstGeom prst="rect">
            <a:avLst/>
          </a:prstGeom>
        </p:spPr>
      </p:pic>
      <p:sp>
        <p:nvSpPr>
          <p:cNvPr id="9" name="Rectángulo 8"/>
          <p:cNvSpPr/>
          <p:nvPr/>
        </p:nvSpPr>
        <p:spPr>
          <a:xfrm>
            <a:off x="5541723" y="3530514"/>
            <a:ext cx="3276600" cy="307777"/>
          </a:xfrm>
          <a:prstGeom prst="rect">
            <a:avLst/>
          </a:prstGeom>
        </p:spPr>
        <p:txBody>
          <a:bodyPr wrap="square">
            <a:spAutoFit/>
          </a:bodyPr>
          <a:lstStyle/>
          <a:p>
            <a:r>
              <a:rPr lang="en-US" sz="1400" dirty="0">
                <a:latin typeface="Calibri" panose="020F0502020204030204" pitchFamily="34" charset="0"/>
                <a:ea typeface="Times New Roman" panose="02020603050405020304" pitchFamily="18" charset="0"/>
                <a:cs typeface="Times New Roman" panose="02020603050405020304" pitchFamily="18" charset="0"/>
              </a:rPr>
              <a:t>The </a:t>
            </a:r>
            <a:r>
              <a:rPr lang="en-US" sz="1400" dirty="0" err="1">
                <a:latin typeface="Calibri" panose="020F0502020204030204" pitchFamily="34" charset="0"/>
                <a:ea typeface="Times New Roman" panose="02020603050405020304" pitchFamily="18" charset="0"/>
                <a:cs typeface="Times New Roman" panose="02020603050405020304" pitchFamily="18" charset="0"/>
              </a:rPr>
              <a:t>MINERvA</a:t>
            </a:r>
            <a:r>
              <a:rPr lang="en-US" sz="1400" dirty="0">
                <a:latin typeface="Calibri" panose="020F0502020204030204" pitchFamily="34" charset="0"/>
                <a:ea typeface="Times New Roman" panose="02020603050405020304" pitchFamily="18" charset="0"/>
                <a:cs typeface="Times New Roman" panose="02020603050405020304" pitchFamily="18" charset="0"/>
              </a:rPr>
              <a:t> beam energy distribution </a:t>
            </a:r>
            <a:endParaRPr lang="es-MX" sz="1400" dirty="0"/>
          </a:p>
        </p:txBody>
      </p:sp>
      <p:pic>
        <p:nvPicPr>
          <p:cNvPr id="10" name="Picture 2" descr="https://sp.yimg.com/ib/th?id=JN.awOQTR%2fwTfVy9%2bCcsKi6Iw&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901362"/>
            <a:ext cx="1314450" cy="5607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237994" y="3444803"/>
            <a:ext cx="5096006" cy="2862322"/>
          </a:xfrm>
          <a:prstGeom prst="rect">
            <a:avLst/>
          </a:prstGeom>
        </p:spPr>
        <p:txBody>
          <a:bodyPr wrap="square">
            <a:spAutoFit/>
          </a:bodyPr>
          <a:lstStyle/>
          <a:p>
            <a:pPr algn="just"/>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The main goals established for low energy run are as follows: </a:t>
            </a:r>
          </a:p>
          <a:p>
            <a:pPr algn="just"/>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---Study, both signal and background, reactions important to present and future neutrino oscillation experiments; </a:t>
            </a:r>
          </a:p>
          <a:p>
            <a:pPr algn="just"/>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---study nuclear effects in inclusive reactions; </a:t>
            </a:r>
          </a:p>
          <a:p>
            <a:pPr algn="just"/>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---measure nuclear effects on exclusive final states as function of measured neutrino energy; </a:t>
            </a:r>
          </a:p>
          <a:p>
            <a:pPr algn="just"/>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---study differences between neutrinos (anti neutrinos) nuclei interactions. </a:t>
            </a:r>
            <a:endParaRPr lang="es-MX" b="1" dirty="0">
              <a:solidFill>
                <a:srgbClr val="FF0000"/>
              </a:solidFill>
            </a:endParaRPr>
          </a:p>
        </p:txBody>
      </p:sp>
      <p:pic>
        <p:nvPicPr>
          <p:cNvPr id="12" name="Imagen 11"/>
          <p:cNvPicPr>
            <a:picLocks noChangeAspect="1"/>
          </p:cNvPicPr>
          <p:nvPr/>
        </p:nvPicPr>
        <p:blipFill>
          <a:blip r:embed="rId4"/>
          <a:stretch>
            <a:fillRect/>
          </a:stretch>
        </p:blipFill>
        <p:spPr>
          <a:xfrm>
            <a:off x="5943600" y="3986909"/>
            <a:ext cx="2264720" cy="2224999"/>
          </a:xfrm>
          <a:prstGeom prst="rect">
            <a:avLst/>
          </a:prstGeom>
        </p:spPr>
      </p:pic>
    </p:spTree>
    <p:extLst>
      <p:ext uri="{BB962C8B-B14F-4D97-AF65-F5344CB8AC3E}">
        <p14:creationId xmlns:p14="http://schemas.microsoft.com/office/powerpoint/2010/main" val="4098073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n-US"/>
              <a:t>4/24/2016</a:t>
            </a:r>
          </a:p>
        </p:txBody>
      </p:sp>
      <p:sp>
        <p:nvSpPr>
          <p:cNvPr id="3" name="Marcador de pie de página 2"/>
          <p:cNvSpPr>
            <a:spLocks noGrp="1"/>
          </p:cNvSpPr>
          <p:nvPr>
            <p:ph type="ftr" sz="quarter" idx="11"/>
          </p:nvPr>
        </p:nvSpPr>
        <p:spPr/>
        <p:txBody>
          <a:bodyPr/>
          <a:lstStyle/>
          <a:p>
            <a:r>
              <a:rPr lang="en-US"/>
              <a:t>Neutrino Latin America Workshop, Fermilab</a:t>
            </a:r>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8</a:t>
            </a:fld>
            <a:endParaRPr lang="en-US"/>
          </a:p>
        </p:txBody>
      </p:sp>
      <p:sp>
        <p:nvSpPr>
          <p:cNvPr id="5" name="Rectángulo 4"/>
          <p:cNvSpPr/>
          <p:nvPr/>
        </p:nvSpPr>
        <p:spPr>
          <a:xfrm>
            <a:off x="304800" y="304800"/>
            <a:ext cx="8458200" cy="5575116"/>
          </a:xfrm>
          <a:prstGeom prst="rect">
            <a:avLst/>
          </a:prstGeom>
        </p:spPr>
        <p:txBody>
          <a:bodyPr wrap="square">
            <a:spAutoFit/>
          </a:bodyPr>
          <a:lstStyle/>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here are many physics topics under study: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--Muon neutrino and muon anti neutrino charged current </a:t>
            </a:r>
            <a:r>
              <a:rPr 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quasielastic</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reactions.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--Muon neutrino </a:t>
            </a:r>
            <a:r>
              <a:rPr 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quasilelastic</a:t>
            </a: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reactions with observed proton recoil.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--Electron neutrino charged current quasi elastic reactions.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--Charged current diffractive scattering reactions from H.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--Charged pion production.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--Coherent pion production.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--Neutral pion production.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--Muon neutrino charge current inclusive double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differential cross sections.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--Ratios of inclusive charged current reaction on nuclei.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--Ratios of charged current deep inelastic scattering on nuclei.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--Neutrino electron scattering. </a:t>
            </a:r>
          </a:p>
          <a:p>
            <a:pPr algn="just">
              <a:lnSpc>
                <a:spcPct val="107000"/>
              </a:lnSpc>
              <a:spcAft>
                <a:spcPts val="8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--And many others to come.</a:t>
            </a:r>
            <a:endParaRPr lang="es-MX"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2667000"/>
            <a:ext cx="2002078" cy="3003117"/>
          </a:xfrm>
          <a:prstGeom prst="rect">
            <a:avLst/>
          </a:prstGeom>
        </p:spPr>
      </p:pic>
      <p:sp>
        <p:nvSpPr>
          <p:cNvPr id="7" name="CuadroTexto 6"/>
          <p:cNvSpPr txBox="1"/>
          <p:nvPr/>
        </p:nvSpPr>
        <p:spPr>
          <a:xfrm>
            <a:off x="7315200" y="5603534"/>
            <a:ext cx="2402910" cy="369332"/>
          </a:xfrm>
          <a:prstGeom prst="rect">
            <a:avLst/>
          </a:prstGeom>
          <a:noFill/>
        </p:spPr>
        <p:txBody>
          <a:bodyPr wrap="square" rtlCol="0">
            <a:spAutoFit/>
          </a:bodyPr>
          <a:lstStyle/>
          <a:p>
            <a:r>
              <a:rPr lang="es-MX" dirty="0"/>
              <a:t>Cristian Peña</a:t>
            </a:r>
          </a:p>
        </p:txBody>
      </p:sp>
    </p:spTree>
    <p:extLst>
      <p:ext uri="{BB962C8B-B14F-4D97-AF65-F5344CB8AC3E}">
        <p14:creationId xmlns:p14="http://schemas.microsoft.com/office/powerpoint/2010/main" val="879874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n-US"/>
              <a:t>4/24/2016</a:t>
            </a:r>
          </a:p>
        </p:txBody>
      </p:sp>
      <p:sp>
        <p:nvSpPr>
          <p:cNvPr id="3" name="Marcador de pie de página 2"/>
          <p:cNvSpPr>
            <a:spLocks noGrp="1"/>
          </p:cNvSpPr>
          <p:nvPr>
            <p:ph type="ftr" sz="quarter" idx="11"/>
          </p:nvPr>
        </p:nvSpPr>
        <p:spPr/>
        <p:txBody>
          <a:bodyPr/>
          <a:lstStyle/>
          <a:p>
            <a:r>
              <a:rPr lang="en-US"/>
              <a:t>Neutrino Latin America Workshop, Fermilab</a:t>
            </a:r>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9</a:t>
            </a:fld>
            <a:endParaRPr lang="en-US"/>
          </a:p>
        </p:txBody>
      </p:sp>
      <p:sp>
        <p:nvSpPr>
          <p:cNvPr id="5" name="Rectángulo 4"/>
          <p:cNvSpPr/>
          <p:nvPr/>
        </p:nvSpPr>
        <p:spPr>
          <a:xfrm>
            <a:off x="381000" y="517308"/>
            <a:ext cx="8382000" cy="981423"/>
          </a:xfrm>
          <a:prstGeom prst="rect">
            <a:avLst/>
          </a:prstGeom>
        </p:spPr>
        <p:txBody>
          <a:bodyPr wrap="square">
            <a:spAutoFit/>
          </a:bodyPr>
          <a:lstStyle/>
          <a:p>
            <a:pPr algn="just">
              <a:lnSpc>
                <a:spcPct val="107000"/>
              </a:lnSpc>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In parallel to the main </a:t>
            </a:r>
            <a:r>
              <a:rPr lang="en-US" b="1" dirty="0" err="1">
                <a:latin typeface="Calibri" panose="020F0502020204030204" pitchFamily="34" charset="0"/>
                <a:ea typeface="Times New Roman" panose="02020603050405020304" pitchFamily="18" charset="0"/>
                <a:cs typeface="Times New Roman" panose="02020603050405020304" pitchFamily="18" charset="0"/>
              </a:rPr>
              <a:t>MINERvA</a:t>
            </a:r>
            <a:r>
              <a:rPr lang="en-US" b="1" dirty="0">
                <a:latin typeface="Calibri" panose="020F0502020204030204" pitchFamily="34" charset="0"/>
                <a:ea typeface="Times New Roman" panose="02020603050405020304" pitchFamily="18" charset="0"/>
                <a:cs typeface="Times New Roman" panose="02020603050405020304" pitchFamily="18" charset="0"/>
              </a:rPr>
              <a:t> detector has been a </a:t>
            </a:r>
            <a:r>
              <a:rPr lang="en-US" b="1" dirty="0" err="1">
                <a:latin typeface="Calibri" panose="020F0502020204030204" pitchFamily="34" charset="0"/>
                <a:ea typeface="Times New Roman" panose="02020603050405020304" pitchFamily="18" charset="0"/>
                <a:cs typeface="Times New Roman" panose="02020603050405020304" pitchFamily="18" charset="0"/>
              </a:rPr>
              <a:t>MINERvA</a:t>
            </a:r>
            <a:r>
              <a:rPr lang="en-US" b="1" dirty="0">
                <a:latin typeface="Calibri" panose="020F0502020204030204" pitchFamily="34" charset="0"/>
                <a:ea typeface="Times New Roman" panose="02020603050405020304" pitchFamily="18" charset="0"/>
                <a:cs typeface="Times New Roman" panose="02020603050405020304" pitchFamily="18" charset="0"/>
              </a:rPr>
              <a:t> test beam detector, a small replica of the </a:t>
            </a:r>
            <a:r>
              <a:rPr lang="en-US" b="1" dirty="0" err="1">
                <a:latin typeface="Calibri" panose="020F0502020204030204" pitchFamily="34" charset="0"/>
                <a:ea typeface="Times New Roman" panose="02020603050405020304" pitchFamily="18" charset="0"/>
                <a:cs typeface="Times New Roman" panose="02020603050405020304" pitchFamily="18" charset="0"/>
              </a:rPr>
              <a:t>MINERvA</a:t>
            </a:r>
            <a:r>
              <a:rPr lang="en-US" b="1" dirty="0">
                <a:latin typeface="Calibri" panose="020F0502020204030204" pitchFamily="34" charset="0"/>
                <a:ea typeface="Times New Roman" panose="02020603050405020304" pitchFamily="18" charset="0"/>
                <a:cs typeface="Times New Roman" panose="02020603050405020304" pitchFamily="18" charset="0"/>
              </a:rPr>
              <a:t> main detector, for calibration purposes. Test beam detector was placed in tertiary test beam designed by </a:t>
            </a:r>
            <a:r>
              <a:rPr lang="en-US" b="1" dirty="0" err="1">
                <a:latin typeface="Calibri" panose="020F0502020204030204" pitchFamily="34" charset="0"/>
                <a:ea typeface="Times New Roman" panose="02020603050405020304" pitchFamily="18" charset="0"/>
                <a:cs typeface="Times New Roman" panose="02020603050405020304" pitchFamily="18" charset="0"/>
              </a:rPr>
              <a:t>MINERvA</a:t>
            </a:r>
            <a:r>
              <a:rPr lang="en-US" b="1" dirty="0">
                <a:latin typeface="Calibri" panose="020F0502020204030204" pitchFamily="34" charset="0"/>
                <a:ea typeface="Times New Roman" panose="02020603050405020304" pitchFamily="18" charset="0"/>
                <a:cs typeface="Times New Roman" panose="02020603050405020304" pitchFamily="18" charset="0"/>
              </a:rPr>
              <a:t> LA students</a:t>
            </a: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s-MX"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CuadroTexto 7"/>
          <p:cNvSpPr txBox="1"/>
          <p:nvPr/>
        </p:nvSpPr>
        <p:spPr>
          <a:xfrm>
            <a:off x="2209800" y="5113632"/>
            <a:ext cx="4876800" cy="369332"/>
          </a:xfrm>
          <a:prstGeom prst="rect">
            <a:avLst/>
          </a:prstGeom>
          <a:noFill/>
        </p:spPr>
        <p:txBody>
          <a:bodyPr wrap="square" rtlCol="0">
            <a:spAutoFit/>
          </a:bodyPr>
          <a:lstStyle/>
          <a:p>
            <a:r>
              <a:rPr lang="es-MX" b="1" dirty="0">
                <a:solidFill>
                  <a:srgbClr val="FF0000"/>
                </a:solidFill>
              </a:rPr>
              <a:t>Test </a:t>
            </a:r>
            <a:r>
              <a:rPr lang="es-MX" b="1" dirty="0" err="1">
                <a:solidFill>
                  <a:srgbClr val="FF0000"/>
                </a:solidFill>
              </a:rPr>
              <a:t>Beam</a:t>
            </a:r>
            <a:r>
              <a:rPr lang="es-MX" b="1" dirty="0">
                <a:solidFill>
                  <a:srgbClr val="FF0000"/>
                </a:solidFill>
              </a:rPr>
              <a:t> </a:t>
            </a:r>
            <a:r>
              <a:rPr lang="es-MX" b="1" dirty="0" err="1">
                <a:solidFill>
                  <a:srgbClr val="FF0000"/>
                </a:solidFill>
              </a:rPr>
              <a:t>MINERvA</a:t>
            </a:r>
            <a:r>
              <a:rPr lang="es-MX" b="1" dirty="0">
                <a:solidFill>
                  <a:srgbClr val="FF0000"/>
                </a:solidFill>
              </a:rPr>
              <a:t> detector </a:t>
            </a:r>
            <a:r>
              <a:rPr lang="es-MX" b="1" dirty="0" err="1">
                <a:solidFill>
                  <a:srgbClr val="FF0000"/>
                </a:solidFill>
              </a:rPr>
              <a:t>second</a:t>
            </a:r>
            <a:r>
              <a:rPr lang="es-MX" b="1" dirty="0">
                <a:solidFill>
                  <a:srgbClr val="FF0000"/>
                </a:solidFill>
              </a:rPr>
              <a:t> run</a:t>
            </a:r>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020103"/>
            <a:ext cx="4229472" cy="2822713"/>
          </a:xfrm>
          <a:prstGeom prst="rect">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79" y="2082624"/>
            <a:ext cx="4351580" cy="2895600"/>
          </a:xfrm>
          <a:prstGeom prst="rect">
            <a:avLst/>
          </a:prstGeom>
        </p:spPr>
      </p:pic>
    </p:spTree>
    <p:extLst>
      <p:ext uri="{BB962C8B-B14F-4D97-AF65-F5344CB8AC3E}">
        <p14:creationId xmlns:p14="http://schemas.microsoft.com/office/powerpoint/2010/main" val="207952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1703</TotalTime>
  <Words>2797</Words>
  <Application>Microsoft Office PowerPoint</Application>
  <PresentationFormat>Presentación en pantalla (4:3)</PresentationFormat>
  <Paragraphs>690</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Cambria Math</vt:lpstr>
      <vt:lpstr>Tahoma</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Felix Valdez</dc:creator>
  <cp:lastModifiedBy>nailfel felix</cp:lastModifiedBy>
  <cp:revision>184</cp:revision>
  <dcterms:created xsi:type="dcterms:W3CDTF">2006-08-16T00:00:00Z</dcterms:created>
  <dcterms:modified xsi:type="dcterms:W3CDTF">2016-04-27T18:58:45Z</dcterms:modified>
</cp:coreProperties>
</file>