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4"/>
  </p:sldMasterIdLst>
  <p:notesMasterIdLst>
    <p:notesMasterId r:id="rId29"/>
  </p:notesMasterIdLst>
  <p:handoutMasterIdLst>
    <p:handoutMasterId r:id="rId30"/>
  </p:handoutMasterIdLst>
  <p:sldIdLst>
    <p:sldId id="326" r:id="rId5"/>
    <p:sldId id="646" r:id="rId6"/>
    <p:sldId id="647" r:id="rId7"/>
    <p:sldId id="654" r:id="rId8"/>
    <p:sldId id="650" r:id="rId9"/>
    <p:sldId id="651" r:id="rId10"/>
    <p:sldId id="625" r:id="rId11"/>
    <p:sldId id="648" r:id="rId12"/>
    <p:sldId id="656" r:id="rId13"/>
    <p:sldId id="655" r:id="rId14"/>
    <p:sldId id="555" r:id="rId15"/>
    <p:sldId id="659" r:id="rId16"/>
    <p:sldId id="649" r:id="rId17"/>
    <p:sldId id="653" r:id="rId18"/>
    <p:sldId id="560" r:id="rId19"/>
    <p:sldId id="557" r:id="rId20"/>
    <p:sldId id="534" r:id="rId21"/>
    <p:sldId id="641" r:id="rId22"/>
    <p:sldId id="603" r:id="rId23"/>
    <p:sldId id="609" r:id="rId24"/>
    <p:sldId id="613" r:id="rId25"/>
    <p:sldId id="612" r:id="rId26"/>
    <p:sldId id="657" r:id="rId27"/>
    <p:sldId id="658" r:id="rId2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80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598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E4E4E"/>
    <a:srgbClr val="404040"/>
    <a:srgbClr val="004C97"/>
    <a:srgbClr val="63666A"/>
    <a:srgbClr val="99D6EA"/>
    <a:srgbClr val="505050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4" autoAdjust="0"/>
    <p:restoredTop sz="96854" autoAdjust="0"/>
  </p:normalViewPr>
  <p:slideViewPr>
    <p:cSldViewPr snapToGrid="0" snapToObjects="1" showGuides="1">
      <p:cViewPr varScale="1">
        <p:scale>
          <a:sx n="73" d="100"/>
          <a:sy n="73" d="100"/>
        </p:scale>
        <p:origin x="84" y="492"/>
      </p:cViewPr>
      <p:guideLst>
        <p:guide orient="horz" pos="4142"/>
        <p:guide orient="horz" pos="4080"/>
        <p:guide orient="horz" pos="1698"/>
        <p:guide orient="horz" pos="152"/>
        <p:guide orient="horz" pos="2790"/>
        <p:guide orient="horz" pos="604"/>
        <p:guide pos="5598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8" d="100"/>
        <a:sy n="68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4/22/2016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4/22/2016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514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3666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1B8BBE-1792-F54E-B421-71661C489BF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3688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23435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6FC277-E4F1-44C0-9274-0D23911FBC8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437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Removed two slides that came before</a:t>
            </a:r>
            <a:r>
              <a:rPr lang="en-US" baseline="0" dirty="0" smtClean="0"/>
              <a:t> this and added a new slide at the end instead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F925E3-23E3-2446-BDA9-3C5B6BB03D69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845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158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752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F925E3-23E3-2446-BDA9-3C5B6BB03D69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2074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F925E3-23E3-2446-BDA9-3C5B6BB03D69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1707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international collaboration for neutrinos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F925E3-23E3-2446-BDA9-3C5B6BB03D69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8235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1134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Removed</a:t>
            </a:r>
            <a:r>
              <a:rPr lang="en-US" baseline="0" dirty="0" smtClean="0"/>
              <a:t> bullets about CD-1 and about delaying </a:t>
            </a:r>
            <a:r>
              <a:rPr lang="en-US" dirty="0" smtClean="0"/>
              <a:t>near site</a:t>
            </a:r>
          </a:p>
          <a:p>
            <a:r>
              <a:rPr lang="en-US" dirty="0" smtClean="0"/>
              <a:t>Changed numbers to agree with Slide 22</a:t>
            </a:r>
          </a:p>
          <a:p>
            <a:r>
              <a:rPr lang="en-US" dirty="0" smtClean="0"/>
              <a:t>Added pix of spokes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F925E3-23E3-2446-BDA9-3C5B6BB03D69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144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308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4/27/16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smtClean="0"/>
              <a:t>Nigel Lockyer | Latin America</a:t>
            </a:r>
            <a:endParaRPr lang="en-US" b="1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B4D00-4846-834A-B201-398E01C439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846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4/27/16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Nigel Lockyer | Latin America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4/27/16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Nigel Lockyer | Latin America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 smtClean="0"/>
              <a:t>4/27/16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Nigel Lockyer | Latin America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4/27/16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Nigel Lockyer | Latin America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4/27/16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smtClean="0"/>
              <a:t>Nigel Lockyer | Latin America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4/27/16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smtClean="0"/>
              <a:t>Nigel Lockyer | Latin America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308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900">
                <a:solidFill>
                  <a:srgbClr val="003087"/>
                </a:solidFill>
              </a:defRPr>
            </a:lvl1pPr>
          </a:lstStyle>
          <a:p>
            <a:pPr>
              <a:defRPr/>
            </a:pPr>
            <a:r>
              <a:rPr lang="en-US" smtClean="0"/>
              <a:t>4/27/16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3087"/>
                </a:solidFill>
              </a:defRPr>
            </a:lvl1pPr>
          </a:lstStyle>
          <a:p>
            <a:pPr>
              <a:defRPr/>
            </a:pPr>
            <a:r>
              <a:rPr lang="en-US" b="1" smtClean="0"/>
              <a:t>Nigel Lockyer | Latin America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003087"/>
                </a:solidFill>
              </a:defRPr>
            </a:lvl1pPr>
          </a:lstStyle>
          <a:p>
            <a:pPr>
              <a:defRPr/>
            </a:pPr>
            <a:fld id="{2252C86A-56CA-C846-AB85-01C4489D8FB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19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2610"/>
            <a:ext cx="8293100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4/27/16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Nigel Lockyer | Latin America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238250"/>
            <a:ext cx="8293100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41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4/27/16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Nigel Lockyer | Latin America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222250" y="6258863"/>
            <a:ext cx="8675688" cy="188846"/>
            <a:chOff x="222250" y="6258863"/>
            <a:chExt cx="8675688" cy="188846"/>
          </a:xfrm>
        </p:grpSpPr>
        <p:cxnSp>
          <p:nvCxnSpPr>
            <p:cNvPr id="11" name="Straight Connector 10"/>
            <p:cNvCxnSpPr/>
            <p:nvPr userDrawn="1"/>
          </p:nvCxnSpPr>
          <p:spPr>
            <a:xfrm>
              <a:off x="222250" y="6357936"/>
              <a:ext cx="7568751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6" descr="FermiLogo_RGB_NALBlue.png"/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3" r:id="rId8"/>
    <p:sldLayoutId id="2147484128" r:id="rId9"/>
    <p:sldLayoutId id="2147484129" r:id="rId10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34.tiff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jp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jpeg"/><Relationship Id="rId5" Type="http://schemas.openxmlformats.org/officeDocument/2006/relationships/image" Target="../media/image42.jp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56308" y="4963772"/>
            <a:ext cx="8499231" cy="1529241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Nigel S. </a:t>
            </a:r>
            <a:r>
              <a:rPr lang="en-US" dirty="0" smtClean="0"/>
              <a:t>Lockyer</a:t>
            </a:r>
            <a:r>
              <a:rPr lang="en-US" dirty="0"/>
              <a:t>	</a:t>
            </a:r>
          </a:p>
          <a:p>
            <a:r>
              <a:rPr lang="en-US" dirty="0" smtClean="0"/>
              <a:t>April 27, </a:t>
            </a:r>
            <a:r>
              <a:rPr lang="en-US" dirty="0" smtClean="0"/>
              <a:t>2016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56308" y="3960724"/>
            <a:ext cx="8802077" cy="1264420"/>
          </a:xfrm>
        </p:spPr>
        <p:txBody>
          <a:bodyPr>
            <a:normAutofit fontScale="62500" lnSpcReduction="20000"/>
          </a:bodyPr>
          <a:lstStyle/>
          <a:p>
            <a:endParaRPr lang="en-US" dirty="0" smtClean="0"/>
          </a:p>
          <a:p>
            <a:r>
              <a:rPr lang="en-US" sz="4400" dirty="0" smtClean="0"/>
              <a:t>Neutrino-Latin America Workshop</a:t>
            </a:r>
            <a:endParaRPr lang="en-US" sz="4400" dirty="0" smtClean="0"/>
          </a:p>
          <a:p>
            <a:r>
              <a:rPr lang="en-US" sz="4400" dirty="0" smtClean="0"/>
              <a:t>Strategic Vision for the Future of Fermilab </a:t>
            </a:r>
            <a:endParaRPr lang="en-US" sz="44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>
                <a:latin typeface="Helvetica" charset="0"/>
              </a:rPr>
              <a:t>Current </a:t>
            </a:r>
            <a:r>
              <a:rPr lang="en-US" dirty="0" smtClean="0">
                <a:latin typeface="Helvetica" charset="0"/>
              </a:rPr>
              <a:t>Neutrino Program</a:t>
            </a:r>
            <a:endParaRPr lang="en-US" dirty="0">
              <a:latin typeface="Helvetica" charset="0"/>
            </a:endParaRPr>
          </a:p>
        </p:txBody>
      </p:sp>
      <p:sp>
        <p:nvSpPr>
          <p:cNvPr id="15362" name="Content Placeholder 2"/>
          <p:cNvSpPr>
            <a:spLocks noGrp="1"/>
          </p:cNvSpPr>
          <p:nvPr>
            <p:ph idx="1"/>
          </p:nvPr>
        </p:nvSpPr>
        <p:spPr bwMode="auto">
          <a:xfrm>
            <a:off x="222250" y="899296"/>
            <a:ext cx="8672513" cy="5488441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>
                <a:latin typeface="Helvetica" charset="0"/>
              </a:rPr>
              <a:t>NOvA</a:t>
            </a:r>
          </a:p>
          <a:p>
            <a:pPr lvl="1"/>
            <a:r>
              <a:rPr lang="en-US" dirty="0"/>
              <a:t>h</a:t>
            </a:r>
            <a:r>
              <a:rPr lang="en-US" dirty="0" smtClean="0"/>
              <a:t>as published </a:t>
            </a:r>
            <a:r>
              <a:rPr lang="en-US" dirty="0"/>
              <a:t>its first </a:t>
            </a:r>
            <a:r>
              <a:rPr lang="en-US" dirty="0" smtClean="0"/>
              <a:t>two papers, </a:t>
            </a:r>
            <a:r>
              <a:rPr lang="en-US" dirty="0"/>
              <a:t>based on its first results announced last summer.  </a:t>
            </a:r>
            <a:endParaRPr lang="en-US" dirty="0" smtClean="0"/>
          </a:p>
          <a:p>
            <a:pPr lvl="1"/>
            <a:r>
              <a:rPr lang="en-US" dirty="0" smtClean="0"/>
              <a:t>is </a:t>
            </a:r>
            <a:r>
              <a:rPr lang="en-US" dirty="0"/>
              <a:t>looking forward to an update at Neutrino </a:t>
            </a:r>
            <a:r>
              <a:rPr lang="en-US" dirty="0" smtClean="0"/>
              <a:t>2016 in </a:t>
            </a:r>
            <a:r>
              <a:rPr lang="en-US" dirty="0"/>
              <a:t>July with about twice the dataset of the first results</a:t>
            </a:r>
            <a:r>
              <a:rPr lang="en-US" dirty="0" smtClean="0"/>
              <a:t>.</a:t>
            </a:r>
          </a:p>
          <a:p>
            <a:r>
              <a:rPr lang="en-US" dirty="0" smtClean="0">
                <a:latin typeface="Helvetica" charset="0"/>
              </a:rPr>
              <a:t>MINOS</a:t>
            </a:r>
            <a:r>
              <a:rPr lang="en-US" dirty="0">
                <a:latin typeface="Helvetica" charset="0"/>
              </a:rPr>
              <a:t>+</a:t>
            </a:r>
          </a:p>
          <a:p>
            <a:pPr lvl="1"/>
            <a:r>
              <a:rPr lang="en-US" dirty="0">
                <a:latin typeface="Helvetica" charset="0"/>
              </a:rPr>
              <a:t>will reach the end of its 1- year beam run in July </a:t>
            </a:r>
          </a:p>
          <a:p>
            <a:pPr lvl="1"/>
            <a:r>
              <a:rPr lang="en-US" dirty="0"/>
              <a:t>has had one paper published in 2016, with five more in final collaboration reviews.</a:t>
            </a:r>
          </a:p>
          <a:p>
            <a:pPr marL="457200" lvl="1" indent="0">
              <a:buNone/>
            </a:pPr>
            <a:endParaRPr lang="en-US" dirty="0">
              <a:latin typeface="Helvetica" charset="0"/>
            </a:endParaRPr>
          </a:p>
          <a:p>
            <a:r>
              <a:rPr lang="en-US" dirty="0" err="1">
                <a:latin typeface="Helvetica" charset="0"/>
              </a:rPr>
              <a:t>MINERvA</a:t>
            </a:r>
            <a:endParaRPr lang="en-US" dirty="0">
              <a:latin typeface="Helvetica" charset="0"/>
            </a:endParaRPr>
          </a:p>
          <a:p>
            <a:pPr lvl="1"/>
            <a:r>
              <a:rPr lang="en-US" dirty="0"/>
              <a:t>has published 5 results on 5 different neutrino interactions that are important for oscillation experiments</a:t>
            </a:r>
          </a:p>
          <a:p>
            <a:pPr lvl="1"/>
            <a:r>
              <a:rPr lang="en-US" dirty="0"/>
              <a:t>has also collected 2.6E20POT with high detector </a:t>
            </a:r>
            <a:r>
              <a:rPr lang="en-US" dirty="0" err="1"/>
              <a:t>livetimes</a:t>
            </a:r>
            <a:r>
              <a:rPr lang="en-US" dirty="0"/>
              <a:t>.</a:t>
            </a:r>
          </a:p>
          <a:p>
            <a:endParaRPr lang="en-US" dirty="0">
              <a:latin typeface="Helvetica" charset="0"/>
            </a:endParaRP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 smtClean="0">
              <a:latin typeface="Helvetica" charset="0"/>
            </a:endParaRP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sz="900" smtClean="0">
                <a:solidFill>
                  <a:srgbClr val="004C97"/>
                </a:solidFill>
                <a:latin typeface="Helvetica" charset="0"/>
              </a:rPr>
              <a:t>4/27/16</a:t>
            </a:r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sz="900" smtClean="0">
                <a:solidFill>
                  <a:srgbClr val="004C97"/>
                </a:solidFill>
                <a:latin typeface="Helvetica" charset="0"/>
              </a:rPr>
              <a:t>Nigel Lockyer | Latin America</a:t>
            </a:r>
            <a:endParaRPr lang="en-US" sz="900" b="1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fld id="{FA0CA50F-A938-C34D-A584-0696A5E7EC8A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10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17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/>
          <p:cNvSpPr>
            <a:spLocks noGrp="1"/>
          </p:cNvSpPr>
          <p:nvPr>
            <p:ph type="body" sz="half" idx="12"/>
          </p:nvPr>
        </p:nvSpPr>
        <p:spPr>
          <a:xfrm>
            <a:off x="229365" y="5220187"/>
            <a:ext cx="4251960" cy="1051324"/>
          </a:xfrm>
        </p:spPr>
        <p:txBody>
          <a:bodyPr/>
          <a:lstStyle/>
          <a:p>
            <a:r>
              <a:rPr lang="en-US" dirty="0"/>
              <a:t>615.3 </a:t>
            </a:r>
            <a:r>
              <a:rPr lang="en-US" dirty="0" smtClean="0"/>
              <a:t>kW </a:t>
            </a:r>
            <a:r>
              <a:rPr lang="en-US" dirty="0"/>
              <a:t>for one hour</a:t>
            </a:r>
          </a:p>
          <a:p>
            <a:r>
              <a:rPr lang="en-US" dirty="0"/>
              <a:t>6+6 Slip Stacking without switchyard</a:t>
            </a:r>
          </a:p>
          <a:p>
            <a:endParaRPr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13"/>
          </p:nvPr>
        </p:nvSpPr>
        <p:spPr>
          <a:xfrm>
            <a:off x="4654551" y="5036345"/>
            <a:ext cx="4260850" cy="34409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615 kW to NuMI 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693955"/>
            <a:ext cx="4251722" cy="2411840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1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551" y="2401768"/>
            <a:ext cx="4260850" cy="3408680"/>
          </a:xfrm>
        </p:spPr>
      </p:pic>
      <p:sp>
        <p:nvSpPr>
          <p:cNvPr id="2" name="TextBox 1"/>
          <p:cNvSpPr txBox="1"/>
          <p:nvPr/>
        </p:nvSpPr>
        <p:spPr>
          <a:xfrm>
            <a:off x="229365" y="977774"/>
            <a:ext cx="83533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Thanks and congratulations go out to </a:t>
            </a:r>
            <a:r>
              <a:rPr lang="en-US" dirty="0"/>
              <a:t>the Main Injector/Recycler and Proton Source departments, along with all the support departments and everyone at the lab who contributed to this success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62355" y="3899875"/>
            <a:ext cx="898003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/>
              <a:t>615 kW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0903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" y="254021"/>
            <a:ext cx="8293100" cy="569268"/>
          </a:xfrm>
        </p:spPr>
        <p:txBody>
          <a:bodyPr/>
          <a:lstStyle/>
          <a:p>
            <a:r>
              <a:rPr lang="en-US" sz="2800" dirty="0" smtClean="0"/>
              <a:t>P5 Mandate: a new international collaboration  </a:t>
            </a:r>
            <a:endParaRPr lang="en-US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425450" y="990929"/>
            <a:ext cx="8293100" cy="4209709"/>
          </a:xfrm>
          <a:prstGeom prst="rect">
            <a:avLst/>
          </a:prstGeom>
        </p:spPr>
        <p:txBody>
          <a:bodyPr/>
          <a:lstStyle/>
          <a:p>
            <a:pPr marL="0" lvl="1" indent="0">
              <a:spcBef>
                <a:spcPts val="0"/>
              </a:spcBef>
              <a:buSzTx/>
              <a:buNone/>
            </a:pPr>
            <a:r>
              <a:rPr lang="en-US" sz="2200" dirty="0" smtClean="0">
                <a:solidFill>
                  <a:srgbClr val="004C97"/>
                </a:solidFill>
              </a:rPr>
              <a:t>P5 recommendation 13: “Form </a:t>
            </a:r>
            <a:r>
              <a:rPr lang="en-US" sz="2200" dirty="0">
                <a:solidFill>
                  <a:srgbClr val="004C97"/>
                </a:solidFill>
              </a:rPr>
              <a:t>a new international collaboration to design and execute a highly capable Long-Baseline Neutrino Facility (LBNF) hosted by the U.S.  To proceed, a project plan and identified resources must exist to meet the minimum requirements in the text [of the report].  LBNF is the highest-priority large project in its </a:t>
            </a:r>
            <a:r>
              <a:rPr lang="en-US" sz="2200" dirty="0" smtClean="0">
                <a:solidFill>
                  <a:srgbClr val="004C97"/>
                </a:solidFill>
              </a:rPr>
              <a:t>timeframe”</a:t>
            </a:r>
          </a:p>
          <a:p>
            <a:pPr marL="256032" lvl="1" indent="-265176">
              <a:spcBef>
                <a:spcPts val="0"/>
              </a:spcBef>
              <a:buSzTx/>
              <a:buFont typeface="Arial"/>
              <a:buChar char="•"/>
            </a:pP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 smtClean="0">
              <a:solidFill>
                <a:srgbClr val="003087"/>
              </a:solidFill>
            </a:endParaRPr>
          </a:p>
          <a:p>
            <a:r>
              <a:rPr lang="en-US" sz="2400" dirty="0" smtClean="0">
                <a:solidFill>
                  <a:srgbClr val="003087"/>
                </a:solidFill>
              </a:rPr>
              <a:t>Basically </a:t>
            </a:r>
            <a:r>
              <a:rPr lang="en-US" sz="2400" dirty="0">
                <a:solidFill>
                  <a:srgbClr val="003087"/>
                </a:solidFill>
              </a:rPr>
              <a:t>asks Fermilab to do for neutrinos what CERN did for the Higgs, involving the worldwide community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617" y="5156842"/>
            <a:ext cx="5858717" cy="1149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4/27/16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Nigel Lockyer | Latin America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906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4/27/16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Nigel Lockyer | Latin America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8600" y="251752"/>
            <a:ext cx="8803888" cy="427877"/>
          </a:xfrm>
        </p:spPr>
        <p:txBody>
          <a:bodyPr/>
          <a:lstStyle/>
          <a:p>
            <a:r>
              <a:rPr lang="en-US" dirty="0" err="1" smtClean="0"/>
              <a:t>MicroBooNE</a:t>
            </a:r>
            <a:r>
              <a:rPr lang="en-US" dirty="0" smtClean="0"/>
              <a:t>: collecting data….Short Baseline soon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2250" y="730429"/>
            <a:ext cx="85788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err="1">
                <a:solidFill>
                  <a:srgbClr val="0F2D62"/>
                </a:solidFill>
                <a:latin typeface="Helvetica"/>
                <a:cs typeface="Helvetica"/>
              </a:rPr>
              <a:t>MicroBooNE</a:t>
            </a:r>
            <a:r>
              <a:rPr lang="en-US" dirty="0">
                <a:solidFill>
                  <a:srgbClr val="0F2D62"/>
                </a:solidFill>
                <a:latin typeface="Helvetica"/>
                <a:cs typeface="Helvetica"/>
              </a:rPr>
              <a:t> is the newest neutrino experiment at Fermilab to come online and is the first step in the short-baseline neutrino </a:t>
            </a:r>
            <a:r>
              <a:rPr lang="en-US" dirty="0" smtClean="0">
                <a:solidFill>
                  <a:srgbClr val="0F2D62"/>
                </a:solidFill>
                <a:latin typeface="Helvetica"/>
                <a:cs typeface="Helvetica"/>
              </a:rPr>
              <a:t>program.</a:t>
            </a:r>
            <a:endParaRPr lang="en-US" dirty="0">
              <a:solidFill>
                <a:srgbClr val="0F2D62"/>
              </a:solidFill>
              <a:latin typeface="Helvetica"/>
              <a:cs typeface="Helvetica"/>
            </a:endParaRPr>
          </a:p>
          <a:p>
            <a:pPr marL="342900" indent="-342900">
              <a:buFont typeface="Arial"/>
              <a:buChar char="•"/>
            </a:pPr>
            <a:r>
              <a:rPr lang="en-US" dirty="0" err="1" smtClean="0">
                <a:solidFill>
                  <a:srgbClr val="0F2D62"/>
                </a:solidFill>
                <a:latin typeface="Helvetica"/>
                <a:cs typeface="Helvetica"/>
              </a:rPr>
              <a:t>MicroBooNE</a:t>
            </a:r>
            <a:r>
              <a:rPr lang="en-US" dirty="0" smtClean="0">
                <a:solidFill>
                  <a:srgbClr val="0F2D62"/>
                </a:solidFill>
                <a:latin typeface="Helvetica"/>
                <a:cs typeface="Helvetica"/>
              </a:rPr>
              <a:t> </a:t>
            </a:r>
            <a:r>
              <a:rPr lang="en-US" dirty="0">
                <a:solidFill>
                  <a:srgbClr val="0F2D62"/>
                </a:solidFill>
                <a:latin typeface="Helvetica"/>
                <a:cs typeface="Helvetica"/>
              </a:rPr>
              <a:t>saw </a:t>
            </a:r>
            <a:r>
              <a:rPr lang="en-US" dirty="0" smtClean="0">
                <a:solidFill>
                  <a:srgbClr val="0F2D62"/>
                </a:solidFill>
                <a:latin typeface="Helvetica"/>
                <a:cs typeface="Helvetica"/>
              </a:rPr>
              <a:t>its </a:t>
            </a:r>
            <a:r>
              <a:rPr lang="en-US" dirty="0">
                <a:solidFill>
                  <a:srgbClr val="0F2D62"/>
                </a:solidFill>
                <a:latin typeface="Helvetica"/>
                <a:cs typeface="Helvetica"/>
              </a:rPr>
              <a:t>first neutrinos and first laser events, and has been collecting neutrino beam </a:t>
            </a:r>
            <a:r>
              <a:rPr lang="en-US" dirty="0" smtClean="0">
                <a:solidFill>
                  <a:srgbClr val="0F2D62"/>
                </a:solidFill>
                <a:latin typeface="Helvetica"/>
                <a:cs typeface="Helvetica"/>
              </a:rPr>
              <a:t>data since </a:t>
            </a:r>
            <a:r>
              <a:rPr lang="en-US" dirty="0">
                <a:solidFill>
                  <a:srgbClr val="0F2D62"/>
                </a:solidFill>
                <a:latin typeface="Helvetica"/>
                <a:cs typeface="Helvetica"/>
              </a:rPr>
              <a:t>October!</a:t>
            </a:r>
          </a:p>
        </p:txBody>
      </p:sp>
      <p:pic>
        <p:nvPicPr>
          <p:cNvPr id="8" name="Content Placeholder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95" y="2720221"/>
            <a:ext cx="6218130" cy="349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5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LBNF/DUNE status….they are off and running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79546"/>
            <a:ext cx="6284418" cy="2890346"/>
          </a:xfrm>
        </p:spPr>
        <p:txBody>
          <a:bodyPr/>
          <a:lstStyle/>
          <a:p>
            <a:r>
              <a:rPr lang="en-US" dirty="0" smtClean="0">
                <a:latin typeface="Helvetica" charset="0"/>
                <a:sym typeface="Wingdings" panose="05000000000000000000" pitchFamily="2" charset="2"/>
              </a:rPr>
              <a:t>Tremendous </a:t>
            </a:r>
            <a:r>
              <a:rPr lang="en-US" dirty="0">
                <a:latin typeface="Helvetica" charset="0"/>
                <a:sym typeface="Wingdings" panose="05000000000000000000" pitchFamily="2" charset="2"/>
              </a:rPr>
              <a:t>progress by collaboration</a:t>
            </a:r>
            <a:r>
              <a:rPr lang="en-US" dirty="0" smtClean="0">
                <a:latin typeface="Helvetica" charset="0"/>
                <a:sym typeface="Wingdings" panose="05000000000000000000" pitchFamily="2" charset="2"/>
              </a:rPr>
              <a:t>:</a:t>
            </a:r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Nigel Lockyer | Latin America</a:t>
            </a:r>
            <a:endParaRPr lang="en-US" b="1" dirty="0"/>
          </a:p>
        </p:txBody>
      </p:sp>
      <p:pic>
        <p:nvPicPr>
          <p:cNvPr id="7" name="Content Placeholder 6"/>
          <p:cNvPicPr>
            <a:picLocks noChangeAspect="1"/>
          </p:cNvPicPr>
          <p:nvPr/>
        </p:nvPicPr>
        <p:blipFill rotWithShape="1">
          <a:blip r:embed="rId3"/>
          <a:srcRect t="39889" b="22196"/>
          <a:stretch/>
        </p:blipFill>
        <p:spPr>
          <a:xfrm>
            <a:off x="15875" y="3869892"/>
            <a:ext cx="9144000" cy="2309851"/>
          </a:xfrm>
          <a:prstGeom prst="rect">
            <a:avLst/>
          </a:prstGeom>
        </p:spPr>
      </p:pic>
      <p:pic>
        <p:nvPicPr>
          <p:cNvPr id="6" name="Picture 5" descr="mark-thoms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6332" y="1442762"/>
            <a:ext cx="1006620" cy="1509930"/>
          </a:xfrm>
          <a:prstGeom prst="rect">
            <a:avLst/>
          </a:prstGeom>
        </p:spPr>
      </p:pic>
      <p:pic>
        <p:nvPicPr>
          <p:cNvPr id="8" name="Picture 7" descr="rubbi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4150" y="1465166"/>
            <a:ext cx="1006632" cy="1509948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337527" y="3044833"/>
            <a:ext cx="2825871" cy="710495"/>
          </a:xfrm>
          <a:prstGeom prst="rect">
            <a:avLst/>
          </a:prstGeom>
        </p:spPr>
        <p:txBody>
          <a:bodyPr lIns="57598" tIns="28799" rIns="57598" bIns="28799" rtlCol="0"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 smtClean="0"/>
              <a:t>Dune spokespeople:</a:t>
            </a:r>
          </a:p>
          <a:p>
            <a:r>
              <a:rPr lang="en-US" sz="1600" dirty="0" smtClean="0"/>
              <a:t>André Rubbia (ETH) and Mark Thomson (Cambridge)</a:t>
            </a:r>
            <a:endParaRPr lang="en-US" sz="1600" dirty="0"/>
          </a:p>
          <a:p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4/27/16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52C86A-56CA-C846-AB85-01C4489D8FB7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23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Picture LBNF/DUNE Project Goals – 2017 through 2026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3"/>
          </p:nvPr>
        </p:nvSpPr>
        <p:spPr/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b="1" dirty="0" smtClean="0"/>
              <a:t>2017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Start pre-excavation </a:t>
            </a:r>
            <a:r>
              <a:rPr lang="en-US" dirty="0"/>
              <a:t>construction </a:t>
            </a:r>
            <a:r>
              <a:rPr lang="en-US" dirty="0" smtClean="0"/>
              <a:t>work</a:t>
            </a:r>
            <a:endParaRPr lang="en-US" dirty="0"/>
          </a:p>
          <a:p>
            <a:pPr>
              <a:spcBef>
                <a:spcPts val="600"/>
              </a:spcBef>
            </a:pPr>
            <a:r>
              <a:rPr lang="en-US" b="1" dirty="0" smtClean="0"/>
              <a:t>2018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Complete </a:t>
            </a:r>
            <a:r>
              <a:rPr lang="en-US" dirty="0"/>
              <a:t>Sanford Laboratory </a:t>
            </a:r>
            <a:r>
              <a:rPr lang="en-US" dirty="0" smtClean="0"/>
              <a:t>“reliability projects” 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Progress </a:t>
            </a:r>
            <a:r>
              <a:rPr lang="en-US" dirty="0"/>
              <a:t>protoDUNEs to enable testing in CERN </a:t>
            </a:r>
            <a:r>
              <a:rPr lang="en-US" dirty="0" smtClean="0"/>
              <a:t>beam</a:t>
            </a:r>
            <a:endParaRPr lang="en-US" dirty="0"/>
          </a:p>
          <a:p>
            <a:pPr lvl="1">
              <a:spcBef>
                <a:spcPts val="600"/>
              </a:spcBef>
            </a:pPr>
            <a:r>
              <a:rPr lang="en-US" dirty="0" smtClean="0"/>
              <a:t>Start major </a:t>
            </a:r>
            <a:r>
              <a:rPr lang="en-US" dirty="0"/>
              <a:t>cavern excavation </a:t>
            </a:r>
            <a:r>
              <a:rPr lang="en-US" dirty="0" smtClean="0"/>
              <a:t>work</a:t>
            </a:r>
            <a:endParaRPr lang="en-US" dirty="0"/>
          </a:p>
          <a:p>
            <a:pPr>
              <a:spcBef>
                <a:spcPts val="600"/>
              </a:spcBef>
            </a:pPr>
            <a:r>
              <a:rPr lang="en-US" b="1" dirty="0" smtClean="0"/>
              <a:t>2021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Complete </a:t>
            </a:r>
            <a:r>
              <a:rPr lang="en-US" dirty="0"/>
              <a:t>first cryostat and cryo systems construction to enable </a:t>
            </a:r>
            <a:r>
              <a:rPr lang="en-US" dirty="0" smtClean="0"/>
              <a:t>DUNE detector installation </a:t>
            </a:r>
            <a:r>
              <a:rPr lang="en-US" dirty="0"/>
              <a:t>to </a:t>
            </a:r>
            <a:r>
              <a:rPr lang="en-US" dirty="0" smtClean="0"/>
              <a:t>begin</a:t>
            </a:r>
          </a:p>
          <a:p>
            <a:pPr>
              <a:spcBef>
                <a:spcPts val="600"/>
              </a:spcBef>
            </a:pPr>
            <a:r>
              <a:rPr lang="en-US" b="1" dirty="0" smtClean="0">
                <a:sym typeface="Wingdings" panose="05000000000000000000" pitchFamily="2" charset="2"/>
              </a:rPr>
              <a:t>2024</a:t>
            </a:r>
          </a:p>
          <a:p>
            <a:pPr lvl="1">
              <a:spcBef>
                <a:spcPts val="600"/>
              </a:spcBef>
            </a:pPr>
            <a:r>
              <a:rPr lang="en-US" dirty="0" smtClean="0">
                <a:sym typeface="Wingdings" panose="05000000000000000000" pitchFamily="2" charset="2"/>
              </a:rPr>
              <a:t>Commission first DUNE detector – start science!</a:t>
            </a:r>
            <a:endParaRPr lang="en-US" dirty="0">
              <a:sym typeface="Wingdings" panose="05000000000000000000" pitchFamily="2" charset="2"/>
            </a:endParaRPr>
          </a:p>
          <a:p>
            <a:pPr>
              <a:spcBef>
                <a:spcPts val="600"/>
              </a:spcBef>
            </a:pPr>
            <a:r>
              <a:rPr lang="en-US" b="1" dirty="0" smtClean="0">
                <a:sym typeface="Wingdings" panose="05000000000000000000" pitchFamily="2" charset="2"/>
              </a:rPr>
              <a:t>2026</a:t>
            </a:r>
          </a:p>
          <a:p>
            <a:pPr lvl="1">
              <a:spcBef>
                <a:spcPts val="600"/>
              </a:spcBef>
            </a:pPr>
            <a:r>
              <a:rPr lang="en-US" dirty="0" smtClean="0">
                <a:sym typeface="Wingdings" panose="05000000000000000000" pitchFamily="2" charset="2"/>
              </a:rPr>
              <a:t>World’s most powerful neutrino beam turns on!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4/27/16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Nigel Lockyer | Latin America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55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4/27/16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Nigel Lockyer | Latin America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52C86A-56CA-C846-AB85-01C4489D8FB7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4294967295"/>
          </p:nvPr>
        </p:nvSpPr>
        <p:spPr>
          <a:xfrm>
            <a:off x="0" y="840247"/>
            <a:ext cx="4598126" cy="3888508"/>
          </a:xfrm>
          <a:prstGeom prst="rect">
            <a:avLst/>
          </a:prstGeom>
        </p:spPr>
        <p:txBody>
          <a:bodyPr/>
          <a:lstStyle/>
          <a:p>
            <a:r>
              <a:rPr lang="en-US" sz="2000" b="1" dirty="0" smtClean="0"/>
              <a:t>Science goal: </a:t>
            </a:r>
            <a:r>
              <a:rPr lang="en-US" sz="2000" dirty="0" smtClean="0"/>
              <a:t>launch </a:t>
            </a:r>
            <a:r>
              <a:rPr lang="en-US" sz="2000" dirty="0"/>
              <a:t>a test </a:t>
            </a:r>
            <a:r>
              <a:rPr lang="en-US" sz="2000" dirty="0" smtClean="0"/>
              <a:t>facility (IOTA ring &amp; its </a:t>
            </a:r>
            <a:r>
              <a:rPr lang="en-US" sz="2000" i="1" dirty="0" smtClean="0"/>
              <a:t>e- </a:t>
            </a:r>
            <a:r>
              <a:rPr lang="en-US" sz="2000" dirty="0" smtClean="0"/>
              <a:t>and </a:t>
            </a:r>
            <a:r>
              <a:rPr lang="en-US" sz="2000" i="1" dirty="0" smtClean="0"/>
              <a:t>p+ </a:t>
            </a:r>
            <a:r>
              <a:rPr lang="en-US" sz="2000" dirty="0" smtClean="0"/>
              <a:t>injectors) </a:t>
            </a:r>
            <a:r>
              <a:rPr lang="en-US" sz="2000" dirty="0"/>
              <a:t>to enable transformative accelerator </a:t>
            </a:r>
            <a:r>
              <a:rPr lang="en-US" sz="2000" dirty="0" smtClean="0"/>
              <a:t>science of </a:t>
            </a:r>
            <a:r>
              <a:rPr lang="en-US" sz="2000" dirty="0" err="1" smtClean="0"/>
              <a:t>integrable</a:t>
            </a:r>
            <a:r>
              <a:rPr lang="en-US" sz="2000" dirty="0" smtClean="0"/>
              <a:t> beam optics and space charge compensation</a:t>
            </a:r>
            <a:endParaRPr lang="en-US" sz="2000" dirty="0"/>
          </a:p>
          <a:p>
            <a:r>
              <a:rPr lang="en-US" sz="2000" b="1" dirty="0" smtClean="0"/>
              <a:t>Status/Progress: </a:t>
            </a:r>
            <a:r>
              <a:rPr lang="en-US" sz="2000" dirty="0" smtClean="0"/>
              <a:t>1.3 GHz SRF booster cavity CC1 repaired,  cool-down to finish tomorrow </a:t>
            </a:r>
            <a:r>
              <a:rPr lang="en-US" sz="2000" dirty="0" smtClean="0">
                <a:sym typeface="Wingdings" panose="05000000000000000000" pitchFamily="2" charset="2"/>
              </a:rPr>
              <a:t> 50 MeV electrons by 05/01 (last year 20 MeV)</a:t>
            </a:r>
            <a:endParaRPr lang="en-US" sz="2000" dirty="0" smtClean="0"/>
          </a:p>
          <a:p>
            <a:r>
              <a:rPr lang="en-US" sz="2000" b="1" dirty="0" smtClean="0"/>
              <a:t>Next: </a:t>
            </a:r>
            <a:r>
              <a:rPr lang="en-US" sz="2000" dirty="0" smtClean="0"/>
              <a:t>FAST/IOTA Annual Scientific program meeting/workshop </a:t>
            </a:r>
            <a:r>
              <a:rPr lang="en-US" sz="2000" dirty="0"/>
              <a:t>J</a:t>
            </a:r>
            <a:r>
              <a:rPr lang="en-US" sz="2000" dirty="0" smtClean="0"/>
              <a:t>une 14; first experiments with 50 MeV beam; on track - 1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beam in IOTA in Fall’17</a:t>
            </a:r>
          </a:p>
          <a:p>
            <a:pPr marL="0" indent="0">
              <a:buNone/>
            </a:pP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 bwMode="auto">
          <a:xfrm>
            <a:off x="228600" y="103664"/>
            <a:ext cx="8686800" cy="641739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sz="3200" dirty="0" smtClean="0">
                <a:latin typeface="Helvetica" charset="0"/>
              </a:rPr>
              <a:t>FAST/IOTA</a:t>
            </a:r>
            <a:r>
              <a:rPr lang="en-US" dirty="0" smtClean="0">
                <a:latin typeface="Helvetica" charset="0"/>
              </a:rPr>
              <a:t> </a:t>
            </a:r>
            <a:endParaRPr lang="en-US" dirty="0">
              <a:latin typeface="Helvetica" charset="0"/>
            </a:endParaRPr>
          </a:p>
        </p:txBody>
      </p:sp>
      <p:sp>
        <p:nvSpPr>
          <p:cNvPr id="9" name="Date Placeholder 3"/>
          <p:cNvSpPr txBox="1">
            <a:spLocks/>
          </p:cNvSpPr>
          <p:nvPr/>
        </p:nvSpPr>
        <p:spPr bwMode="auto">
          <a:xfrm>
            <a:off x="6459538" y="6515100"/>
            <a:ext cx="107632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fld id="{B05DCC49-486E-400A-980A-F8B7CC5B0BA8}" type="datetime1">
              <a:rPr lang="en-US" sz="900" smtClean="0">
                <a:solidFill>
                  <a:srgbClr val="004C97"/>
                </a:solidFill>
                <a:latin typeface="Helvetica" charset="0"/>
              </a:rPr>
              <a:pPr eaLnBrk="1" hangingPunct="1"/>
              <a:t>4/25/2016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0" name="Footer Placeholder 4"/>
          <p:cNvSpPr txBox="1">
            <a:spLocks/>
          </p:cNvSpPr>
          <p:nvPr/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sz="900" smtClean="0">
                <a:solidFill>
                  <a:srgbClr val="004C97"/>
                </a:solidFill>
                <a:latin typeface="Helvetica" charset="0"/>
              </a:rPr>
              <a:t>Nigel S. Lockyer | Fermilab All Hands</a:t>
            </a:r>
            <a:endParaRPr lang="en-US" sz="900" b="1" dirty="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1" name="Slide Number Placeholder 5"/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fld id="{08BF7038-0A6C-EA4D-9BD1-18F525A33115}" type="slidenum">
              <a:rPr lang="en-US" sz="900" smtClean="0">
                <a:solidFill>
                  <a:srgbClr val="004C97"/>
                </a:solidFill>
                <a:latin typeface="Helvetica" charset="0"/>
              </a:rPr>
              <a:pPr eaLnBrk="1" hangingPunct="1"/>
              <a:t>16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pic>
        <p:nvPicPr>
          <p:cNvPr id="12" name="Picture 11" descr="Screen Shot 2014-06-06 at 9.04.45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2" b="11555"/>
          <a:stretch/>
        </p:blipFill>
        <p:spPr>
          <a:xfrm>
            <a:off x="8535773" y="354143"/>
            <a:ext cx="429882" cy="40193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626492" y="339667"/>
            <a:ext cx="29087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dirty="0" smtClean="0">
                <a:solidFill>
                  <a:srgbClr val="63666A"/>
                </a:solidFill>
              </a:rPr>
              <a:t>Explore the unknown</a:t>
            </a:r>
            <a:endParaRPr lang="en-US" sz="2200" dirty="0">
              <a:solidFill>
                <a:srgbClr val="63666A"/>
              </a:solidFill>
            </a:endParaRPr>
          </a:p>
        </p:txBody>
      </p:sp>
      <p:pic>
        <p:nvPicPr>
          <p:cNvPr id="14" name="Picture 2" descr="http://fast.fnal.gov/img/000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48850"/>
            <a:ext cx="4524556" cy="301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Placeholder 2"/>
          <p:cNvSpPr txBox="1">
            <a:spLocks/>
          </p:cNvSpPr>
          <p:nvPr/>
        </p:nvSpPr>
        <p:spPr>
          <a:xfrm>
            <a:off x="228600" y="5012989"/>
            <a:ext cx="4276549" cy="173959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smtClean="0">
                <a:solidFill>
                  <a:srgbClr val="004C97"/>
                </a:solidFill>
              </a:rPr>
              <a:t>     Partnerships</a:t>
            </a:r>
          </a:p>
          <a:p>
            <a:r>
              <a:rPr lang="en-US" sz="1800" smtClean="0">
                <a:solidFill>
                  <a:srgbClr val="004C97"/>
                </a:solidFill>
              </a:rPr>
              <a:t>     DOE labs: ANL,BNL, JLab, LANL, </a:t>
            </a:r>
          </a:p>
          <a:p>
            <a:r>
              <a:rPr lang="en-US" sz="1800" smtClean="0">
                <a:solidFill>
                  <a:srgbClr val="004C97"/>
                </a:solidFill>
              </a:rPr>
              <a:t>     LBNL, ORNL, SLAC, </a:t>
            </a:r>
          </a:p>
          <a:p>
            <a:r>
              <a:rPr lang="en-US" sz="1800" smtClean="0">
                <a:solidFill>
                  <a:srgbClr val="004C97"/>
                </a:solidFill>
              </a:rPr>
              <a:t>     U.S. universities: 10</a:t>
            </a:r>
          </a:p>
          <a:p>
            <a:r>
              <a:rPr lang="en-US" sz="1800" smtClean="0">
                <a:solidFill>
                  <a:srgbClr val="004C97"/>
                </a:solidFill>
              </a:rPr>
              <a:t>     International: 5</a:t>
            </a:r>
            <a:endParaRPr lang="en-US" sz="1800" dirty="0" smtClean="0">
              <a:solidFill>
                <a:srgbClr val="004C97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78086" y="3392147"/>
            <a:ext cx="3561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FAST SRF Capture Cavity #1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7" name="Picture 4" descr="http://fast.fnal.gov/img/0006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32615"/>
            <a:ext cx="4524557" cy="215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505149" y="6087106"/>
            <a:ext cx="4832477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3087"/>
                </a:solidFill>
              </a:rPr>
              <a:t>Goniometer installed for </a:t>
            </a:r>
            <a:r>
              <a:rPr lang="en-US" dirty="0" err="1" smtClean="0">
                <a:solidFill>
                  <a:srgbClr val="003087"/>
                </a:solidFill>
              </a:rPr>
              <a:t>Xray</a:t>
            </a:r>
            <a:r>
              <a:rPr lang="en-US" dirty="0" smtClean="0">
                <a:solidFill>
                  <a:srgbClr val="003087"/>
                </a:solidFill>
              </a:rPr>
              <a:t> Crystal </a:t>
            </a:r>
          </a:p>
          <a:p>
            <a:r>
              <a:rPr lang="en-US" dirty="0" smtClean="0">
                <a:solidFill>
                  <a:srgbClr val="003087"/>
                </a:solidFill>
              </a:rPr>
              <a:t>channeling experiment (NIU)</a:t>
            </a:r>
            <a:endParaRPr lang="en-US" dirty="0">
              <a:solidFill>
                <a:srgbClr val="0030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dirty="0">
                <a:latin typeface="Helvetica" panose="020B0604020202020204" pitchFamily="34" charset="0"/>
              </a:rPr>
              <a:t>PXIE:</a:t>
            </a:r>
            <a:r>
              <a:rPr lang="en-US" dirty="0"/>
              <a:t> Commissioning of RFQ with Beam</a:t>
            </a:r>
            <a:endParaRPr lang="en-US" altLang="en-US" dirty="0">
              <a:latin typeface="Helvetica" panose="020B0604020202020204" pitchFamily="34" charset="0"/>
            </a:endParaRPr>
          </a:p>
        </p:txBody>
      </p:sp>
      <p:sp>
        <p:nvSpPr>
          <p:cNvPr id="23" name="Content Placeholder 22"/>
          <p:cNvSpPr>
            <a:spLocks noGrp="1"/>
          </p:cNvSpPr>
          <p:nvPr>
            <p:ph idx="1"/>
          </p:nvPr>
        </p:nvSpPr>
        <p:spPr>
          <a:xfrm>
            <a:off x="228600" y="980296"/>
            <a:ext cx="8672513" cy="1767884"/>
          </a:xfrm>
        </p:spPr>
        <p:txBody>
          <a:bodyPr>
            <a:normAutofit/>
          </a:bodyPr>
          <a:lstStyle/>
          <a:p>
            <a:r>
              <a:rPr lang="en-US" dirty="0"/>
              <a:t>PIP-II RFQ built in collaboration with LBNL has been installed and successfully commissioned with beam at PXIE.</a:t>
            </a:r>
          </a:p>
          <a:p>
            <a:pPr lvl="1"/>
            <a:r>
              <a:rPr lang="en-US" dirty="0"/>
              <a:t>Beam studies are in progress to increase intensity and repetition rate.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28600" y="2810788"/>
            <a:ext cx="4202134" cy="3409469"/>
            <a:chOff x="847639" y="931712"/>
            <a:chExt cx="6861175" cy="507913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7639" y="931712"/>
              <a:ext cx="6861175" cy="5079132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1127898" y="1526192"/>
              <a:ext cx="6546993" cy="3223621"/>
              <a:chOff x="1127898" y="1526192"/>
              <a:chExt cx="6546993" cy="3223621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1292651" y="1526192"/>
                <a:ext cx="1184220" cy="38972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RFQ exit</a:t>
                </a:r>
              </a:p>
            </p:txBody>
          </p:sp>
          <p:cxnSp>
            <p:nvCxnSpPr>
              <p:cNvPr id="6" name="Straight Arrow Connector 5"/>
              <p:cNvCxnSpPr>
                <a:stCxn id="3" idx="2"/>
              </p:cNvCxnSpPr>
              <p:nvPr/>
            </p:nvCxnSpPr>
            <p:spPr>
              <a:xfrm flipH="1">
                <a:off x="1127898" y="1915916"/>
                <a:ext cx="756864" cy="1101604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/>
              <p:cNvSpPr txBox="1"/>
              <p:nvPr/>
            </p:nvSpPr>
            <p:spPr>
              <a:xfrm>
                <a:off x="1882344" y="1949378"/>
                <a:ext cx="1539703" cy="68774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Current transformer</a:t>
                </a:r>
              </a:p>
            </p:txBody>
          </p:sp>
          <p:cxnSp>
            <p:nvCxnSpPr>
              <p:cNvPr id="15" name="Straight Arrow Connector 14"/>
              <p:cNvCxnSpPr/>
              <p:nvPr/>
            </p:nvCxnSpPr>
            <p:spPr>
              <a:xfrm flipH="1">
                <a:off x="1532238" y="2506990"/>
                <a:ext cx="350108" cy="312543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/>
              <p:cNvSpPr txBox="1"/>
              <p:nvPr/>
            </p:nvSpPr>
            <p:spPr>
              <a:xfrm>
                <a:off x="1571867" y="4062064"/>
                <a:ext cx="2034040" cy="68774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Quad doublet BARC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069759" y="1949378"/>
                <a:ext cx="1605132" cy="41264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Faraday Cup</a:t>
                </a:r>
              </a:p>
            </p:txBody>
          </p:sp>
          <p:cxnSp>
            <p:nvCxnSpPr>
              <p:cNvPr id="19" name="Straight Arrow Connector 18"/>
              <p:cNvCxnSpPr/>
              <p:nvPr/>
            </p:nvCxnSpPr>
            <p:spPr>
              <a:xfrm flipH="1" flipV="1">
                <a:off x="2067697" y="3480048"/>
                <a:ext cx="2" cy="582016"/>
              </a:xfrm>
              <a:prstGeom prst="straightConnector1">
                <a:avLst/>
              </a:prstGeom>
              <a:ln w="38100">
                <a:solidFill>
                  <a:schemeClr val="accent4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 flipV="1">
                <a:off x="2476870" y="3573528"/>
                <a:ext cx="2099250" cy="488536"/>
              </a:xfrm>
              <a:prstGeom prst="straightConnector1">
                <a:avLst/>
              </a:prstGeom>
              <a:ln w="38100">
                <a:solidFill>
                  <a:schemeClr val="accent4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2527" y="3741559"/>
            <a:ext cx="508595" cy="589799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6357195" y="5998206"/>
            <a:ext cx="1388970" cy="222051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Time (Sec)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4703282" y="2807588"/>
            <a:ext cx="4107509" cy="3409469"/>
            <a:chOff x="4703282" y="2807588"/>
            <a:chExt cx="4107509" cy="3409469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03282" y="2807588"/>
              <a:ext cx="4107509" cy="3409469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 rot="16200000">
              <a:off x="4318150" y="4011714"/>
              <a:ext cx="1316644" cy="484127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Beam Current (mA)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989249" y="3009530"/>
              <a:ext cx="301841" cy="287882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6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990728" y="5710324"/>
              <a:ext cx="301841" cy="287882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0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810085" y="3224029"/>
              <a:ext cx="547110" cy="274907"/>
            </a:xfrm>
            <a:prstGeom prst="rect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RFQ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274904" y="3815373"/>
              <a:ext cx="1123372" cy="256988"/>
            </a:xfrm>
            <a:prstGeom prst="rect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At Faraday Cup</a:t>
              </a:r>
            </a:p>
          </p:txBody>
        </p:sp>
      </p:grp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941BE-F261-446F-A9EB-53908F522580}" type="slidenum">
              <a:rPr lang="en-US" altLang="en-US" smtClean="0"/>
              <a:pPr/>
              <a:t>17</a:t>
            </a:fld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4/27/16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Nigel Lockyer | Latin America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1299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and LHC: 2016 Run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5029200" cy="5410200"/>
          </a:xfrm>
        </p:spPr>
        <p:txBody>
          <a:bodyPr/>
          <a:lstStyle/>
          <a:p>
            <a:r>
              <a:rPr lang="en-US" dirty="0" smtClean="0"/>
              <a:t>LHC running again after annual winter shutdown</a:t>
            </a:r>
          </a:p>
          <a:p>
            <a:pPr lvl="1"/>
            <a:r>
              <a:rPr lang="en-US" dirty="0" smtClean="0"/>
              <a:t>Low intensity collisions last Friday</a:t>
            </a:r>
          </a:p>
          <a:p>
            <a:pPr lvl="1"/>
            <a:r>
              <a:rPr lang="en-US" dirty="0" smtClean="0"/>
              <a:t>Expect 25-30 fb</a:t>
            </a:r>
            <a:r>
              <a:rPr lang="en-US" baseline="30000" dirty="0" smtClean="0"/>
              <a:t>-1</a:t>
            </a:r>
            <a:r>
              <a:rPr lang="en-US" dirty="0" smtClean="0"/>
              <a:t> of data in 2016</a:t>
            </a:r>
          </a:p>
          <a:p>
            <a:pPr lvl="1"/>
            <a:r>
              <a:rPr lang="en-US" dirty="0" smtClean="0"/>
              <a:t>Expect new 2016 physics results at ICHEP in Chicago in August</a:t>
            </a:r>
          </a:p>
          <a:p>
            <a:r>
              <a:rPr lang="en-US" dirty="0" smtClean="0"/>
              <a:t>CMS detector is ready</a:t>
            </a:r>
          </a:p>
          <a:p>
            <a:pPr lvl="1"/>
            <a:r>
              <a:rPr lang="en-US" dirty="0" smtClean="0"/>
              <a:t>Work on </a:t>
            </a:r>
            <a:r>
              <a:rPr lang="en-US" dirty="0" err="1" smtClean="0"/>
              <a:t>cryo</a:t>
            </a:r>
            <a:r>
              <a:rPr lang="en-US" dirty="0" smtClean="0"/>
              <a:t> for magnet went well and new elements are performing better than before</a:t>
            </a:r>
          </a:p>
          <a:p>
            <a:r>
              <a:rPr lang="en-US" dirty="0" smtClean="0"/>
              <a:t>Fermilab’s Joel Butler will be the new CMS spokesperson, starting in </a:t>
            </a:r>
            <a:r>
              <a:rPr lang="en-US" dirty="0" smtClean="0"/>
              <a:t>September</a:t>
            </a:r>
          </a:p>
          <a:p>
            <a:r>
              <a:rPr lang="en-US" b="1" dirty="0" smtClean="0"/>
              <a:t>Upgrades: Phase I &amp; HL-LHC</a:t>
            </a:r>
            <a:endParaRPr lang="en-US" b="1" dirty="0"/>
          </a:p>
        </p:txBody>
      </p:sp>
      <p:pic>
        <p:nvPicPr>
          <p:cNvPr id="10" name="image11.png" descr="quiet_beam_collisions_269207.png"/>
          <p:cNvPicPr/>
          <p:nvPr/>
        </p:nvPicPr>
        <p:blipFill>
          <a:blip r:embed="rId2"/>
          <a:srcRect l="29166" t="28260" r="36538" b="31521"/>
          <a:stretch>
            <a:fillRect/>
          </a:stretch>
        </p:blipFill>
        <p:spPr>
          <a:xfrm>
            <a:off x="5410200" y="838200"/>
            <a:ext cx="3500120" cy="2420620"/>
          </a:xfrm>
          <a:prstGeom prst="rect">
            <a:avLst/>
          </a:prstGeom>
          <a:ln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000" y="3581400"/>
            <a:ext cx="3454400" cy="25908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4/27/16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Nigel Lockyer | Latin America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52C86A-56CA-C846-AB85-01C4489D8FB7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450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44050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ctr"/>
            <a:r>
              <a:rPr lang="en-US" dirty="0" smtClean="0">
                <a:latin typeface="Helvetica" pitchFamily="124" charset="0"/>
              </a:rPr>
              <a:t>Tevatron Data Continue to Bring </a:t>
            </a:r>
            <a:r>
              <a:rPr lang="en-US" dirty="0" smtClean="0">
                <a:latin typeface="Helvetica" pitchFamily="124" charset="0"/>
              </a:rPr>
              <a:t>Interesting</a:t>
            </a:r>
            <a:r>
              <a:rPr lang="en-US" dirty="0" smtClean="0">
                <a:latin typeface="Helvetica" pitchFamily="124" charset="0"/>
              </a:rPr>
              <a:t> </a:t>
            </a:r>
            <a:r>
              <a:rPr lang="en-US" dirty="0" smtClean="0">
                <a:latin typeface="Helvetica" pitchFamily="124" charset="0"/>
              </a:rPr>
              <a:t>Results</a:t>
            </a:r>
          </a:p>
        </p:txBody>
      </p:sp>
      <p:sp>
        <p:nvSpPr>
          <p:cNvPr id="1741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900" smtClean="0">
                <a:solidFill>
                  <a:srgbClr val="004C97"/>
                </a:solidFill>
                <a:latin typeface="Helvetica" pitchFamily="124" charset="0"/>
              </a:rPr>
              <a:t>4/27/16</a:t>
            </a:r>
            <a:endParaRPr lang="en-US" sz="900">
              <a:solidFill>
                <a:srgbClr val="004C97"/>
              </a:solidFill>
              <a:latin typeface="Helvetica" pitchFamily="124" charset="0"/>
            </a:endParaRP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900" smtClean="0">
                <a:solidFill>
                  <a:srgbClr val="004C97"/>
                </a:solidFill>
                <a:latin typeface="Helvetica" pitchFamily="124" charset="0"/>
              </a:rPr>
              <a:t>Nigel Lockyer | Latin America</a:t>
            </a:r>
            <a:endParaRPr lang="en-US" sz="900" b="1" smtClean="0">
              <a:solidFill>
                <a:srgbClr val="004C97"/>
              </a:solidFill>
              <a:latin typeface="Helvetica" pitchFamily="124" charset="0"/>
            </a:endParaRPr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D025062-E7B5-432D-A3B9-947A15A120DE}" type="slidenum">
              <a:rPr lang="en-US" sz="900">
                <a:solidFill>
                  <a:srgbClr val="004C97"/>
                </a:solidFill>
                <a:latin typeface="Helvetica" pitchFamily="124" charset="0"/>
              </a:rPr>
              <a:pPr eaLnBrk="1" hangingPunct="1"/>
              <a:t>19</a:t>
            </a:fld>
            <a:endParaRPr lang="en-US" sz="900">
              <a:solidFill>
                <a:srgbClr val="004C97"/>
              </a:solidFill>
              <a:latin typeface="Helvetica" pitchFamily="12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26308" y="4763385"/>
            <a:ext cx="8297562" cy="1683685"/>
          </a:xfrm>
          <a:prstGeom prst="rect">
            <a:avLst/>
          </a:prstGeom>
        </p:spPr>
        <p:txBody>
          <a:bodyPr lIns="0" tIns="0" rIns="0" bIns="0"/>
          <a:lstStyle/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itchFamily="34" charset="0"/>
                <a:cs typeface="Helvetica" pitchFamily="34" charset="0"/>
              </a:rPr>
              <a:t>Study the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ea typeface="MS PGothic" pitchFamily="34" charset="-128"/>
                <a:cs typeface="ＭＳ Ｐゴシック" charset="0"/>
              </a:rPr>
              <a:t>B</a:t>
            </a:r>
            <a:r>
              <a:rPr kumimoji="0" lang="en-US" sz="18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ea typeface="MS PGothic" pitchFamily="34" charset="-128"/>
                <a:cs typeface="ＭＳ Ｐゴシック" charset="0"/>
              </a:rPr>
              <a:t>s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ymbol" panose="05050102010706020507" pitchFamily="18" charset="2"/>
                <a:ea typeface="MS PGothic" pitchFamily="34" charset="-128"/>
                <a:cs typeface="ＭＳ Ｐゴシック" charset="0"/>
              </a:rPr>
              <a:t>p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±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ymbol" panose="05050102010706020507" pitchFamily="18" charset="2"/>
                <a:ea typeface="MS PGothic" pitchFamily="34" charset="-128"/>
                <a:cs typeface="ＭＳ Ｐゴシック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itchFamily="34" charset="0"/>
                <a:cs typeface="Helvetica" pitchFamily="34" charset="0"/>
              </a:rPr>
              <a:t>final state with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ea typeface="MS PGothic" pitchFamily="34" charset="-128"/>
                <a:cs typeface="ＭＳ Ｐゴシック" charset="0"/>
              </a:rPr>
              <a:t>B</a:t>
            </a:r>
            <a:r>
              <a:rPr kumimoji="0" lang="en-US" sz="18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ea typeface="MS PGothic" pitchFamily="34" charset="-128"/>
                <a:cs typeface="ＭＳ Ｐゴシック" charset="0"/>
              </a:rPr>
              <a:t>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ea typeface="MS PGothic" pitchFamily="34" charset="-128"/>
                <a:cs typeface="ＭＳ Ｐゴシック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 Black"/>
                <a:ea typeface="MS PGothic" pitchFamily="34" charset="-128"/>
                <a:cs typeface="ＭＳ Ｐゴシック" charset="0"/>
              </a:rPr>
              <a:t>→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Maiandra GD" panose="020E0502030308020204" pitchFamily="34" charset="0"/>
                <a:ea typeface="MS PGothic" pitchFamily="34" charset="-128"/>
                <a:cs typeface="ＭＳ Ｐゴシック" charset="0"/>
              </a:rPr>
              <a:t>J/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ymbol" panose="05050102010706020507" pitchFamily="18" charset="2"/>
                <a:ea typeface="MS PGothic" pitchFamily="34" charset="-128"/>
                <a:cs typeface="ＭＳ Ｐゴシック" charset="0"/>
              </a:rPr>
              <a:t>y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Maiandra GD" panose="020E0502030308020204" pitchFamily="34" charset="0"/>
                <a:ea typeface="MS PGothic" pitchFamily="34" charset="-128"/>
                <a:cs typeface="ＭＳ Ｐゴシック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ymbol" panose="05050102010706020507" pitchFamily="18" charset="2"/>
                <a:ea typeface="MS PGothic" pitchFamily="34" charset="-128"/>
                <a:cs typeface="ＭＳ Ｐゴシック" charset="0"/>
              </a:rPr>
              <a:t>f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Maiandra GD" panose="020E0502030308020204" pitchFamily="34" charset="0"/>
                <a:ea typeface="MS PGothic" pitchFamily="34" charset="-128"/>
                <a:cs typeface="ＭＳ Ｐゴシック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 Black"/>
                <a:ea typeface="MS PGothic" pitchFamily="34" charset="-128"/>
                <a:cs typeface="ＭＳ Ｐゴシック" charset="0"/>
              </a:rPr>
              <a:t>→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Maiandra GD" panose="020E0502030308020204" pitchFamily="34" charset="0"/>
                <a:ea typeface="MS PGothic" pitchFamily="34" charset="-128"/>
                <a:cs typeface="ＭＳ Ｐゴシック" charset="0"/>
              </a:rPr>
              <a:t>(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ymbol" panose="05050102010706020507" pitchFamily="18" charset="2"/>
                <a:ea typeface="MS PGothic" pitchFamily="34" charset="-128"/>
                <a:cs typeface="ＭＳ Ｐゴシック" charset="0"/>
              </a:rPr>
              <a:t>m</a:t>
            </a:r>
            <a:r>
              <a:rPr kumimoji="0" lang="en-US" sz="1800" b="0" i="0" u="none" strike="noStrike" kern="1200" cap="none" spc="0" normalizeH="0" baseline="30000" noProof="0" dirty="0" err="1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ymbol" panose="05050102010706020507" pitchFamily="18" charset="2"/>
                <a:ea typeface="MS PGothic" pitchFamily="34" charset="-128"/>
                <a:cs typeface="ＭＳ Ｐゴシック" charset="0"/>
              </a:rPr>
              <a:t>+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ymbol" panose="05050102010706020507" pitchFamily="18" charset="2"/>
                <a:ea typeface="MS PGothic" pitchFamily="34" charset="-128"/>
                <a:cs typeface="ＭＳ Ｐゴシック" charset="0"/>
              </a:rPr>
              <a:t>m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ymbol" panose="05050102010706020507" pitchFamily="18" charset="2"/>
                <a:ea typeface="MS PGothic" pitchFamily="34" charset="-128"/>
                <a:cs typeface="ＭＳ Ｐゴシック" charset="0"/>
              </a:rPr>
              <a:t>-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Maiandra GD" panose="020E0502030308020204" pitchFamily="34" charset="0"/>
                <a:ea typeface="MS PGothic" pitchFamily="34" charset="-128"/>
                <a:cs typeface="ＭＳ Ｐゴシック" charset="0"/>
              </a:rPr>
              <a:t>) (K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ymbol" panose="05050102010706020507" pitchFamily="18" charset="2"/>
                <a:ea typeface="MS PGothic" pitchFamily="34" charset="-128"/>
                <a:cs typeface="ＭＳ Ｐゴシック" charset="0"/>
              </a:rPr>
              <a:t>+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Maiandra GD" panose="020E0502030308020204" pitchFamily="34" charset="0"/>
                <a:ea typeface="MS PGothic" pitchFamily="34" charset="-128"/>
                <a:cs typeface="ＭＳ Ｐゴシック" charset="0"/>
              </a:rPr>
              <a:t>K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ymbol" panose="05050102010706020507" pitchFamily="18" charset="2"/>
                <a:ea typeface="MS PGothic" pitchFamily="34" charset="-128"/>
                <a:cs typeface="ＭＳ Ｐゴシック" charset="0"/>
              </a:rPr>
              <a:t>-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Maiandra GD" panose="020E0502030308020204" pitchFamily="34" charset="0"/>
                <a:ea typeface="MS PGothic" pitchFamily="34" charset="-128"/>
                <a:cs typeface="ＭＳ Ｐゴシック" charset="0"/>
              </a:rPr>
              <a:t>) 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itchFamily="34" charset="0"/>
                <a:cs typeface="Helvetica" pitchFamily="34" charset="0"/>
              </a:rPr>
              <a:t>from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itchFamily="34" charset="0"/>
                <a:cs typeface="Helvetica" pitchFamily="34" charset="0"/>
              </a:rPr>
              <a:t>B</a:t>
            </a:r>
            <a:r>
              <a:rPr kumimoji="0" lang="en-US" sz="18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itchFamily="34" charset="0"/>
                <a:cs typeface="Helvetica" pitchFamily="34" charset="0"/>
              </a:rPr>
              <a:t>s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ymbol" panose="05050102010706020507" pitchFamily="18" charset="2"/>
                <a:cs typeface="Helvetica" pitchFamily="34" charset="0"/>
              </a:rPr>
              <a:t>p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itchFamily="34" charset="0"/>
                <a:cs typeface="Helvetica" pitchFamily="34" charset="0"/>
              </a:rPr>
              <a:t> threshold 5506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Maiandra GD" panose="020E0502030308020204" pitchFamily="34" charset="0"/>
                <a:ea typeface="MS PGothic" pitchFamily="34" charset="-128"/>
                <a:cs typeface="ＭＳ Ｐゴシック" charset="0"/>
              </a:rPr>
              <a:t>MeV to the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Maiandra GD" panose="020E0502030308020204" pitchFamily="34" charset="0"/>
                <a:ea typeface="MS PGothic" pitchFamily="34" charset="-128"/>
                <a:cs typeface="ＭＳ Ｐゴシック" charset="0"/>
              </a:rPr>
              <a:t>B</a:t>
            </a:r>
            <a:r>
              <a:rPr kumimoji="0" lang="en-US" sz="18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Maiandra GD" panose="020E0502030308020204" pitchFamily="34" charset="0"/>
                <a:ea typeface="MS PGothic" pitchFamily="34" charset="-128"/>
                <a:cs typeface="ＭＳ Ｐゴシック" charset="0"/>
              </a:rPr>
              <a:t>d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Maiandra GD" panose="020E0502030308020204" pitchFamily="34" charset="0"/>
                <a:ea typeface="MS PGothic" pitchFamily="34" charset="-128"/>
                <a:cs typeface="ＭＳ Ｐゴシック" charset="0"/>
              </a:rPr>
              <a:t>K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Maiandra GD" panose="020E0502030308020204" pitchFamily="34" charset="0"/>
                <a:ea typeface="MS PGothic" pitchFamily="34" charset="-128"/>
                <a:cs typeface="ＭＳ Ｐゴシック" charset="0"/>
              </a:rPr>
              <a:t> threshold at 5774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Maiandra GD" panose="020E0502030308020204" pitchFamily="34" charset="0"/>
                <a:ea typeface="MS PGothic" pitchFamily="34" charset="-128"/>
                <a:cs typeface="ＭＳ Ｐゴシック" charset="0"/>
              </a:rPr>
              <a:t> MeV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Maiandra GD" panose="020E0502030308020204" pitchFamily="34" charset="0"/>
              <a:ea typeface="MS PGothic" pitchFamily="34" charset="-128"/>
              <a:cs typeface="ＭＳ Ｐゴシック" charset="0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itchFamily="34" charset="0"/>
                <a:cs typeface="Helvetica" pitchFamily="34" charset="0"/>
              </a:rPr>
              <a:t>Resonance structure observed at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itchFamily="34" charset="0"/>
                <a:cs typeface="Helvetica" pitchFamily="34" charset="0"/>
              </a:rPr>
              <a:t>M</a:t>
            </a:r>
            <a:r>
              <a:rPr kumimoji="0" lang="en-US" sz="18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itchFamily="34" charset="0"/>
                <a:cs typeface="Helvetica" pitchFamily="34" charset="0"/>
              </a:rPr>
              <a:t>x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itchFamily="34" charset="0"/>
                <a:cs typeface="Helvetica" pitchFamily="34" charset="0"/>
              </a:rPr>
              <a:t>=5568MeV with 6.6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ymbol" pitchFamily="18" charset="2"/>
                <a:cs typeface="Helvetica" pitchFamily="34" charset="0"/>
              </a:rPr>
              <a:t>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itchFamily="34" charset="0"/>
                <a:cs typeface="Helvetica" pitchFamily="34" charset="0"/>
              </a:rPr>
              <a:t> local significance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itchFamily="34" charset="0"/>
                <a:cs typeface="Helvetica" pitchFamily="34" charset="0"/>
              </a:rPr>
              <a:t>Possible interpretation  is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itchFamily="34" charset="0"/>
                <a:cs typeface="Helvetica" pitchFamily="34" charset="0"/>
              </a:rPr>
              <a:t> 𝒃𝒔𝒅𝒖 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itchFamily="34" charset="0"/>
                <a:cs typeface="Helvetica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itchFamily="34" charset="0"/>
                <a:cs typeface="Helvetica" pitchFamily="34" charset="0"/>
              </a:rPr>
              <a:t>tetraquark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Helvetica" pitchFamily="34" charset="0"/>
              <a:cs typeface="Helvetica" pitchFamily="34" charset="0"/>
            </a:endParaRP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ea typeface="MS PGothic" pitchFamily="34" charset="-128"/>
                <a:cs typeface="ＭＳ Ｐゴシック" charset="0"/>
              </a:rPr>
              <a:t> First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ea typeface="MS PGothic" pitchFamily="34" charset="-128"/>
                <a:cs typeface="ＭＳ Ｐゴシック" charset="0"/>
              </a:rPr>
              <a:t>tetraquark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ea typeface="MS PGothic" pitchFamily="34" charset="-128"/>
                <a:cs typeface="ＭＳ Ｐゴシック" charset="0"/>
              </a:rPr>
              <a:t> state with four different quarks!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aiandra GD" panose="020E0502030308020204" pitchFamily="34" charset="0"/>
              <a:ea typeface="MS PGothic" pitchFamily="34" charset="-128"/>
              <a:cs typeface="ＭＳ Ｐゴシック" charset="0"/>
            </a:endParaRP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Maiandra GD" panose="020E0502030308020204" pitchFamily="34" charset="0"/>
              <a:ea typeface="MS PGothic" pitchFamily="34" charset="-128"/>
              <a:cs typeface="ＭＳ Ｐゴシック" charset="0"/>
            </a:endParaRP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Maiandra GD" panose="020E0502030308020204" pitchFamily="34" charset="0"/>
              <a:ea typeface="MS PGothic" pitchFamily="34" charset="-128"/>
              <a:cs typeface="ＭＳ Ｐゴシック" charset="0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Helvetica"/>
              <a:ea typeface="MS PGothic" pitchFamily="34" charset="-128"/>
              <a:cs typeface="ＭＳ Ｐゴシック" charset="0"/>
            </a:endParaRPr>
          </a:p>
        </p:txBody>
      </p:sp>
      <p:pic>
        <p:nvPicPr>
          <p:cNvPr id="8" name="Picture 5" descr="http://news.fnal.gov/wp-content/uploads/2016/02/four-quark-states.jpg"/>
          <p:cNvPicPr>
            <a:picLocks noChangeAspect="1" noChangeArrowheads="1"/>
          </p:cNvPicPr>
          <p:nvPr/>
        </p:nvPicPr>
        <p:blipFill>
          <a:blip r:embed="rId3"/>
          <a:srcRect r="62222"/>
          <a:stretch>
            <a:fillRect/>
          </a:stretch>
        </p:blipFill>
        <p:spPr bwMode="auto">
          <a:xfrm>
            <a:off x="3551472" y="1997338"/>
            <a:ext cx="1722277" cy="1916500"/>
          </a:xfrm>
          <a:prstGeom prst="rect">
            <a:avLst/>
          </a:prstGeom>
          <a:noFill/>
        </p:spPr>
      </p:pic>
      <p:pic>
        <p:nvPicPr>
          <p:cNvPr id="9" name="Picture 2" descr="http://www-d0.fnal.gov/Run2Physics/WWW/results/final/B/B16A/supplement/B16AS01.jpeg"/>
          <p:cNvPicPr>
            <a:picLocks noChangeAspect="1" noChangeArrowheads="1"/>
          </p:cNvPicPr>
          <p:nvPr/>
        </p:nvPicPr>
        <p:blipFill>
          <a:blip r:embed="rId4"/>
          <a:srcRect t="7059" b="7059"/>
          <a:stretch>
            <a:fillRect/>
          </a:stretch>
        </p:blipFill>
        <p:spPr bwMode="auto">
          <a:xfrm>
            <a:off x="426308" y="1273003"/>
            <a:ext cx="2934394" cy="3051861"/>
          </a:xfrm>
          <a:prstGeom prst="rect">
            <a:avLst/>
          </a:prstGeom>
          <a:noFill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73749" y="922392"/>
            <a:ext cx="3763343" cy="3840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7266631" y="1997338"/>
            <a:ext cx="1345019" cy="233915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sz="1600" dirty="0" smtClean="0">
                <a:solidFill>
                  <a:srgbClr val="FF0000"/>
                </a:solidFill>
              </a:rPr>
              <a:t>Mass B</a:t>
            </a:r>
            <a:r>
              <a:rPr lang="en-US" sz="1600" baseline="-25000" dirty="0" smtClean="0">
                <a:solidFill>
                  <a:srgbClr val="FF0000"/>
                </a:solidFill>
              </a:rPr>
              <a:t>s</a:t>
            </a:r>
            <a:r>
              <a:rPr lang="en-US" sz="1600" baseline="30000" dirty="0" smtClean="0">
                <a:solidFill>
                  <a:srgbClr val="FF0000"/>
                </a:solidFill>
              </a:rPr>
              <a:t>0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Symbol" pitchFamily="18" charset="2"/>
              </a:rPr>
              <a:t>p</a:t>
            </a:r>
            <a:r>
              <a:rPr lang="en-US" sz="1600" baseline="30000" dirty="0" smtClean="0">
                <a:solidFill>
                  <a:srgbClr val="FF0000"/>
                </a:solidFill>
              </a:rPr>
              <a:t>±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/>
          <a:srcRect l="44000" t="44673" r="48571" b="50376"/>
          <a:stretch>
            <a:fillRect/>
          </a:stretch>
        </p:blipFill>
        <p:spPr bwMode="auto">
          <a:xfrm>
            <a:off x="3353428" y="5643824"/>
            <a:ext cx="777048" cy="311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2273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4/27/16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Nigel Lockyer | Latin America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7" b="2567"/>
          <a:stretch>
            <a:fillRect/>
          </a:stretch>
        </p:blipFill>
        <p:spPr>
          <a:xfrm>
            <a:off x="222250" y="541383"/>
            <a:ext cx="8675688" cy="5802923"/>
          </a:xfrm>
        </p:spPr>
      </p:pic>
      <p:sp>
        <p:nvSpPr>
          <p:cNvPr id="9" name="TextBox 8"/>
          <p:cNvSpPr txBox="1"/>
          <p:nvPr/>
        </p:nvSpPr>
        <p:spPr>
          <a:xfrm>
            <a:off x="429419" y="104503"/>
            <a:ext cx="6898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First Baby Bison Arrives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24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/>
          </p:cNvSpPr>
          <p:nvPr/>
        </p:nvSpPr>
        <p:spPr bwMode="auto">
          <a:xfrm>
            <a:off x="4020410" y="1803406"/>
            <a:ext cx="165229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6244" bIns="0">
            <a:spAutoFit/>
          </a:bodyPr>
          <a:lstStyle/>
          <a:p>
            <a:pPr marL="35838" fontAlgn="base">
              <a:spcBef>
                <a:spcPct val="0"/>
              </a:spcBef>
              <a:spcAft>
                <a:spcPct val="0"/>
              </a:spcAft>
            </a:pPr>
            <a:r>
              <a:rPr lang="en-US" sz="2100" dirty="0">
                <a:solidFill>
                  <a:srgbClr val="000000"/>
                </a:solidFill>
                <a:latin typeface="Century Schoolbook" charset="0"/>
                <a:ea typeface="ＭＳ Ｐゴシック" charset="0"/>
                <a:cs typeface="ヒラギノ角ゴ ProN W3" charset="0"/>
                <a:sym typeface="Century Schoolbook" charset="0"/>
              </a:rPr>
              <a:t>SZ Spectrum</a:t>
            </a:r>
          </a:p>
        </p:txBody>
      </p:sp>
      <p:sp>
        <p:nvSpPr>
          <p:cNvPr id="35846" name="Rectangle 5"/>
          <p:cNvSpPr>
            <a:spLocks/>
          </p:cNvSpPr>
          <p:nvPr/>
        </p:nvSpPr>
        <p:spPr bwMode="auto">
          <a:xfrm>
            <a:off x="3920135" y="5359406"/>
            <a:ext cx="125049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6244" bIns="0">
            <a:spAutoFit/>
          </a:bodyPr>
          <a:lstStyle/>
          <a:p>
            <a:pPr marL="35838"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000000"/>
                </a:solidFill>
                <a:latin typeface="Century Schoolbook" charset="0"/>
                <a:ea typeface="ＭＳ Ｐゴシック" charset="0"/>
                <a:cs typeface="ヒラギノ角ゴ ProN W3" charset="0"/>
                <a:sym typeface="Century Schoolbook" charset="0"/>
              </a:rPr>
              <a:t>high-</a:t>
            </a:r>
            <a:r>
              <a:rPr lang="en-US" sz="1600" dirty="0">
                <a:solidFill>
                  <a:srgbClr val="000000"/>
                </a:solidFill>
                <a:latin typeface="Cambria Math" charset="0"/>
                <a:ea typeface="ＭＳ Ｐゴシック" charset="0"/>
                <a:cs typeface="ヒラギノ角ゴ ProN W3" charset="0"/>
                <a:sym typeface="Cambria Math" charset="0"/>
              </a:rPr>
              <a:t>𝜆 (&gt;70)</a:t>
            </a:r>
          </a:p>
        </p:txBody>
      </p:sp>
      <p:sp>
        <p:nvSpPr>
          <p:cNvPr id="35847" name="Rectangle 6"/>
          <p:cNvSpPr>
            <a:spLocks/>
          </p:cNvSpPr>
          <p:nvPr/>
        </p:nvSpPr>
        <p:spPr bwMode="auto">
          <a:xfrm>
            <a:off x="152400" y="662929"/>
            <a:ext cx="8965406" cy="1401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6244" bIns="0"/>
          <a:lstStyle/>
          <a:p>
            <a:pPr marL="378738" indent="-3429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endParaRPr lang="en-US" sz="2000" dirty="0">
              <a:solidFill>
                <a:srgbClr val="FFFFCC"/>
              </a:solidFill>
              <a:latin typeface="Avenir Book"/>
              <a:ea typeface="ＭＳ Ｐゴシック" charset="0"/>
              <a:cs typeface="Avenir Book"/>
              <a:sym typeface="Helvetica" charset="0"/>
            </a:endParaRPr>
          </a:p>
        </p:txBody>
      </p:sp>
      <p:sp>
        <p:nvSpPr>
          <p:cNvPr id="35850" name="Rectangle 9"/>
          <p:cNvSpPr>
            <a:spLocks/>
          </p:cNvSpPr>
          <p:nvPr/>
        </p:nvSpPr>
        <p:spPr bwMode="auto">
          <a:xfrm>
            <a:off x="222250" y="76200"/>
            <a:ext cx="7554516" cy="687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6244" bIns="0" anchor="ctr"/>
          <a:lstStyle/>
          <a:p>
            <a:pPr marL="35838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srgbClr val="FFFFCC"/>
                </a:solidFill>
                <a:latin typeface="Avenir Book"/>
                <a:ea typeface="ＭＳ Ｐゴシック" charset="0"/>
                <a:cs typeface="Avenir Book"/>
                <a:sym typeface="Helvetica Neue" charset="0"/>
              </a:rPr>
              <a:t>‘</a:t>
            </a: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Avenir Book"/>
                <a:ea typeface="ＭＳ Ｐゴシック" charset="0"/>
                <a:cs typeface="Avenir Book"/>
                <a:sym typeface="Helvetica Neue" charset="0"/>
              </a:rPr>
              <a:t>Largest Single </a:t>
            </a: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Avenir Book"/>
                <a:ea typeface="ＭＳ Ｐゴシック" charset="0"/>
                <a:cs typeface="Avenir Book"/>
                <a:sym typeface="Helvetica Neue" charset="0"/>
              </a:rPr>
              <a:t>Dark Matter Map</a:t>
            </a:r>
            <a:endParaRPr lang="en-US" sz="3600" dirty="0">
              <a:solidFill>
                <a:schemeClr val="tx2">
                  <a:lumMod val="75000"/>
                </a:schemeClr>
              </a:solidFill>
              <a:latin typeface="Avenir Book"/>
              <a:ea typeface="ＭＳ Ｐゴシック" charset="0"/>
              <a:cs typeface="Avenir Book"/>
              <a:sym typeface="Helvetica Neue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43800" y="0"/>
            <a:ext cx="16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Avenir Book"/>
                <a:ea typeface="ＭＳ Ｐゴシック" charset="0"/>
                <a:cs typeface="Avenir Book"/>
                <a:sym typeface="Arial" pitchFamily="27" charset="0"/>
              </a:rPr>
              <a:t>Vikram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Avenir Book"/>
                <a:ea typeface="ＭＳ Ｐゴシック" charset="0"/>
                <a:cs typeface="Avenir Book"/>
                <a:sym typeface="Arial" pitchFamily="27" charset="0"/>
              </a:rPr>
              <a:t>, et al, Chang et al</a:t>
            </a:r>
            <a:endParaRPr lang="en-US" dirty="0">
              <a:solidFill>
                <a:schemeClr val="tx2">
                  <a:lumMod val="75000"/>
                </a:schemeClr>
              </a:solidFill>
              <a:latin typeface="Avenir Book"/>
              <a:ea typeface="ＭＳ Ｐゴシック" charset="0"/>
              <a:cs typeface="Avenir Book"/>
              <a:sym typeface="Arial" pitchFamily="27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84804" y="5970693"/>
            <a:ext cx="7594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DES Galaxies                    DES Weak Lensing (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mass)</a:t>
            </a:r>
            <a:r>
              <a:rPr lang="en-US" sz="2400" dirty="0" smtClean="0">
                <a:solidFill>
                  <a:srgbClr val="FFFFCC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)</a:t>
            </a:r>
            <a:endParaRPr lang="en-US" sz="2400" dirty="0" smtClean="0">
              <a:solidFill>
                <a:srgbClr val="FFFFCC"/>
              </a:solidFill>
              <a:latin typeface="Avenir Book"/>
              <a:ea typeface="Arial" pitchFamily="27" charset="0"/>
              <a:cs typeface="Avenir Book"/>
              <a:sym typeface="Arial" pitchFamily="27" charset="0"/>
            </a:endParaRPr>
          </a:p>
        </p:txBody>
      </p:sp>
      <p:pic>
        <p:nvPicPr>
          <p:cNvPr id="3" name="Picture 2" descr="mass-map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38200"/>
            <a:ext cx="8153400" cy="5225837"/>
          </a:xfrm>
          <a:prstGeom prst="rect">
            <a:avLst/>
          </a:prstGeom>
        </p:spPr>
      </p:pic>
      <p:pic>
        <p:nvPicPr>
          <p:cNvPr id="5" name="Picture 4" descr="kappa-g-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15" y="766656"/>
            <a:ext cx="8305800" cy="52170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91400" y="1752600"/>
            <a:ext cx="1185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Calibri"/>
                <a:ea typeface="Arial" pitchFamily="27" charset="0"/>
                <a:cs typeface="Arial" pitchFamily="27" charset="0"/>
                <a:sym typeface="Arial" pitchFamily="27" charset="0"/>
              </a:rPr>
              <a:t>Clusters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4/27/16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Nigel Lockyer | Latin America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41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Storage ring </a:t>
            </a:r>
            <a:r>
              <a:rPr lang="en-US" dirty="0" smtClean="0"/>
              <a:t>progress…g-2…coming soon!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4/27/16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Nigel Lockyer | Latin America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21</a:t>
            </a:fld>
            <a:endParaRPr lang="en-US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3291" y="1074656"/>
            <a:ext cx="4442109" cy="2084179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Shimming team making good progress on field uniformity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Beamline construction in full swing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Detector/field/injection subsystems preparing for FY16 installation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On track to store first </a:t>
            </a:r>
            <a:r>
              <a:rPr lang="en-US" dirty="0" err="1" smtClean="0"/>
              <a:t>muons</a:t>
            </a:r>
            <a:r>
              <a:rPr lang="en-US" dirty="0" smtClean="0"/>
              <a:t> in FY17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64" y="904200"/>
            <a:ext cx="4164595" cy="23425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619"/>
          <a:stretch/>
        </p:blipFill>
        <p:spPr>
          <a:xfrm>
            <a:off x="0" y="3499523"/>
            <a:ext cx="2262488" cy="20308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35"/>
          <a:stretch/>
        </p:blipFill>
        <p:spPr>
          <a:xfrm>
            <a:off x="2226172" y="3499523"/>
            <a:ext cx="2201665" cy="203088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50587" y="5444435"/>
            <a:ext cx="2026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+/- 25 ppm (March)</a:t>
            </a:r>
            <a:endParaRPr lang="en-US" sz="1800" dirty="0"/>
          </a:p>
        </p:txBody>
      </p:sp>
      <p:sp>
        <p:nvSpPr>
          <p:cNvPr id="20" name="TextBox 19"/>
          <p:cNvSpPr txBox="1"/>
          <p:nvPr/>
        </p:nvSpPr>
        <p:spPr>
          <a:xfrm>
            <a:off x="2485095" y="5444435"/>
            <a:ext cx="1745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+/- 8 ppm </a:t>
            </a:r>
            <a:r>
              <a:rPr lang="en-US" sz="1800" smtClean="0"/>
              <a:t>(April)</a:t>
            </a:r>
            <a:endParaRPr lang="en-US" sz="1800" dirty="0"/>
          </a:p>
        </p:txBody>
      </p:sp>
      <p:sp>
        <p:nvSpPr>
          <p:cNvPr id="21" name="TextBox 20"/>
          <p:cNvSpPr txBox="1"/>
          <p:nvPr/>
        </p:nvSpPr>
        <p:spPr>
          <a:xfrm>
            <a:off x="17527" y="3305454"/>
            <a:ext cx="441031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b">
            <a:spAutoFit/>
          </a:bodyPr>
          <a:lstStyle/>
          <a:p>
            <a:r>
              <a:rPr lang="en-US" sz="1800" dirty="0" smtClean="0"/>
              <a:t>Average B-field over azimuth: Goal +/- 1 ppm</a:t>
            </a:r>
            <a:endParaRPr lang="en-US" sz="18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" t="4179" r="29610" b="12801"/>
          <a:stretch/>
        </p:blipFill>
        <p:spPr>
          <a:xfrm>
            <a:off x="4473291" y="3499524"/>
            <a:ext cx="2633501" cy="251951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9" t="13724"/>
          <a:stretch/>
        </p:blipFill>
        <p:spPr>
          <a:xfrm>
            <a:off x="7152246" y="4913208"/>
            <a:ext cx="1829747" cy="123625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760" y="3260132"/>
            <a:ext cx="1818233" cy="151178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212353" y="5583789"/>
            <a:ext cx="1637086" cy="55399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ts val="1760"/>
              </a:lnSpc>
            </a:pPr>
            <a:r>
              <a:rPr lang="en-US" sz="1800" dirty="0" smtClean="0">
                <a:solidFill>
                  <a:srgbClr val="FFFF00"/>
                </a:solidFill>
              </a:rPr>
              <a:t>New TD</a:t>
            </a:r>
          </a:p>
          <a:p>
            <a:pPr>
              <a:lnSpc>
                <a:spcPts val="1760"/>
              </a:lnSpc>
            </a:pPr>
            <a:r>
              <a:rPr lang="en-US" sz="1800" dirty="0" smtClean="0">
                <a:solidFill>
                  <a:srgbClr val="FFFF00"/>
                </a:solidFill>
              </a:rPr>
              <a:t>C-Magnet </a:t>
            </a:r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465393" y="3499524"/>
            <a:ext cx="2698367" cy="369332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</a:rPr>
              <a:t>New M2/M3 </a:t>
            </a:r>
            <a:r>
              <a:rPr lang="en-US" sz="1800" smtClean="0">
                <a:solidFill>
                  <a:srgbClr val="FFFF00"/>
                </a:solidFill>
              </a:rPr>
              <a:t>line installed</a:t>
            </a:r>
            <a:r>
              <a:rPr lang="en-US" sz="1800" dirty="0" smtClean="0">
                <a:solidFill>
                  <a:srgbClr val="FFFF00"/>
                </a:solidFill>
              </a:rPr>
              <a:t>!</a:t>
            </a:r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431338" y="4242384"/>
            <a:ext cx="1647911" cy="55399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ts val="1760"/>
              </a:lnSpc>
            </a:pPr>
            <a:r>
              <a:rPr lang="en-US" sz="1800" dirty="0" smtClean="0">
                <a:solidFill>
                  <a:srgbClr val="FFFF00"/>
                </a:solidFill>
              </a:rPr>
              <a:t>Ring injection </a:t>
            </a:r>
            <a:r>
              <a:rPr lang="en-US" sz="1800" smtClean="0">
                <a:solidFill>
                  <a:srgbClr val="FFFF00"/>
                </a:solidFill>
              </a:rPr>
              <a:t>quads powered</a:t>
            </a:r>
            <a:endParaRPr lang="en-US" sz="1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70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6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" t="10380" r="61" b="18812"/>
          <a:stretch/>
        </p:blipFill>
        <p:spPr>
          <a:xfrm>
            <a:off x="4549298" y="4191000"/>
            <a:ext cx="4540982" cy="241158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293" y="-20796"/>
            <a:ext cx="1828800" cy="8382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0000FF"/>
                </a:solidFill>
                <a:latin typeface="Helvetica" pitchFamily="34" charset="0"/>
                <a:cs typeface="Helvetica" pitchFamily="34" charset="0"/>
              </a:rPr>
              <a:t>Mu2e</a:t>
            </a:r>
            <a:endParaRPr lang="en-US" sz="4000" b="1" dirty="0">
              <a:solidFill>
                <a:srgbClr val="0000FF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9419" y="1048532"/>
            <a:ext cx="3398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http://mu2e.fnal.gov</a:t>
            </a:r>
            <a:endParaRPr lang="en-US" dirty="0"/>
          </a:p>
        </p:txBody>
      </p:sp>
      <p:sp>
        <p:nvSpPr>
          <p:cNvPr id="152" name="TextBox 151"/>
          <p:cNvSpPr txBox="1"/>
          <p:nvPr/>
        </p:nvSpPr>
        <p:spPr>
          <a:xfrm>
            <a:off x="95479" y="441809"/>
            <a:ext cx="6393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Using muons to advance the search for New Physics</a:t>
            </a:r>
            <a:endParaRPr lang="en-US" sz="2000" dirty="0">
              <a:solidFill>
                <a:srgbClr val="0000FF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932378" y="838200"/>
            <a:ext cx="2059222" cy="3085814"/>
            <a:chOff x="6856475" y="1028986"/>
            <a:chExt cx="2059222" cy="3085814"/>
          </a:xfrm>
        </p:grpSpPr>
        <p:pic>
          <p:nvPicPr>
            <p:cNvPr id="23" name="Picture 22" descr="mu2e-tracker-15-0035-07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56475" y="1028986"/>
              <a:ext cx="2058925" cy="3085814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6858000" y="3733800"/>
              <a:ext cx="20576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accent3">
                      <a:lumMod val="50000"/>
                    </a:schemeClr>
                  </a:solidFill>
                </a:rPr>
                <a:t> </a:t>
              </a:r>
              <a:r>
                <a:rPr lang="en-US" sz="1400" dirty="0" smtClean="0">
                  <a:solidFill>
                    <a:schemeClr val="bg1"/>
                  </a:solidFill>
                </a:rPr>
                <a:t>tracker panel prototype 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622234" y="838200"/>
            <a:ext cx="2133918" cy="3102562"/>
            <a:chOff x="4622234" y="990600"/>
            <a:chExt cx="2133918" cy="3102562"/>
          </a:xfrm>
        </p:grpSpPr>
        <p:pic>
          <p:nvPicPr>
            <p:cNvPr id="13" name="Picture 12" descr="VitoGiorgio-TS3kmCable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8200" y="990600"/>
              <a:ext cx="2070100" cy="310256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622234" y="3733800"/>
              <a:ext cx="21339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s</a:t>
              </a:r>
              <a:r>
                <a:rPr lang="en-US" sz="1400" dirty="0" smtClean="0">
                  <a:solidFill>
                    <a:schemeClr val="bg1"/>
                  </a:solidFill>
                </a:rPr>
                <a:t>uperconductor at FNAL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-119221" y="2261738"/>
            <a:ext cx="44958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Mu2e will probe New Physics mass scales up to 10</a:t>
            </a:r>
            <a:r>
              <a:rPr lang="en-US" baseline="30000" dirty="0" smtClean="0"/>
              <a:t>4</a:t>
            </a:r>
            <a:r>
              <a:rPr lang="en-US" dirty="0" smtClean="0"/>
              <a:t> TeV/c</a:t>
            </a:r>
            <a:r>
              <a:rPr lang="en-US" baseline="30000" dirty="0" smtClean="0"/>
              <a:t>2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Factor of 10,000 improvement in sensitivity due to new technique using solenoids and pulsed beam. 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S</a:t>
            </a:r>
            <a:r>
              <a:rPr lang="en-US" dirty="0" smtClean="0"/>
              <a:t>ignificant progress in past year</a:t>
            </a:r>
          </a:p>
          <a:p>
            <a:pPr marL="342900" indent="-342900">
              <a:buFont typeface="Arial"/>
              <a:buChar char="•"/>
            </a:pPr>
            <a:endParaRPr lang="en-US" sz="1800" dirty="0" smtClean="0"/>
          </a:p>
        </p:txBody>
      </p:sp>
      <p:pic>
        <p:nvPicPr>
          <p:cNvPr id="5" name="Picture 4" descr="mu2e_logo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238" y="76200"/>
            <a:ext cx="1107641" cy="6858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800600" y="6096000"/>
            <a:ext cx="41807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Construction of above-grade portion of Mu2e building.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Below grade structural work complete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98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South Pole telescope……10 meter…coming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4/27/16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Nigel Lockyer | Latin America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27" y="801837"/>
            <a:ext cx="7771069" cy="518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05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present HEP program through 2025 ballistic</a:t>
            </a:r>
          </a:p>
          <a:p>
            <a:r>
              <a:rPr lang="en-US" dirty="0" smtClean="0"/>
              <a:t>Discoveries will advise the community on new directions</a:t>
            </a:r>
          </a:p>
          <a:p>
            <a:r>
              <a:rPr lang="en-US" dirty="0" smtClean="0"/>
              <a:t>LHC and Neutrinos are our top priorities </a:t>
            </a:r>
          </a:p>
          <a:p>
            <a:r>
              <a:rPr lang="en-US" dirty="0" smtClean="0"/>
              <a:t>A diverse program is essential for a healthy program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4/27/16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Nigel Lockyer | Latin America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9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- More </a:t>
            </a:r>
            <a:r>
              <a:rPr lang="en-US" dirty="0"/>
              <a:t>than 3,500 scientists use our </a:t>
            </a:r>
            <a:r>
              <a:rPr lang="en-US" dirty="0" smtClean="0"/>
              <a:t>facilities.</a:t>
            </a:r>
            <a:endParaRPr lang="en-US" dirty="0"/>
          </a:p>
          <a:p>
            <a:r>
              <a:rPr lang="en-US" dirty="0" smtClean="0"/>
              <a:t>- They are from more institutions and more countries than </a:t>
            </a:r>
            <a:br>
              <a:rPr lang="en-US" dirty="0" smtClean="0"/>
            </a:br>
            <a:r>
              <a:rPr lang="en-US" dirty="0" smtClean="0"/>
              <a:t>	 ever before; and we want to grow even more international</a:t>
            </a:r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72513" cy="427877"/>
          </a:xfrm>
        </p:spPr>
        <p:txBody>
          <a:bodyPr/>
          <a:lstStyle/>
          <a:p>
            <a:r>
              <a:rPr lang="en-US" dirty="0" smtClean="0"/>
              <a:t>Result: From 450 institutions in 44 countries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4/27/16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Nigel Lockyer | Latin America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7" name="Picture 6" descr="Flags-07-0198-10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98" y="2322255"/>
            <a:ext cx="5827879" cy="388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53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977" y="971550"/>
            <a:ext cx="5103758" cy="505936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Brazilian President </a:t>
            </a:r>
            <a:r>
              <a:rPr lang="en-US" dirty="0"/>
              <a:t>José </a:t>
            </a:r>
            <a:r>
              <a:rPr lang="en-US" dirty="0" err="1" smtClean="0"/>
              <a:t>Sarney</a:t>
            </a:r>
            <a:r>
              <a:rPr lang="en-US" dirty="0"/>
              <a:t> </a:t>
            </a:r>
            <a:r>
              <a:rPr lang="en-US" dirty="0" smtClean="0"/>
              <a:t>(1989)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4/27/16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Nigel Lockyer | Latin America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59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P5 Report…still very impactful in Washington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793480" cy="4987867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P5 report has had and is having a major impact on US planning for particle physics because: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Excellent report that made difficult choices and has focused field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Community support very high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Secretary of Energy has expressed strong support for report because of community support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pPr lvl="1"/>
            <a:endParaRPr lang="en-US" dirty="0" smtClean="0">
              <a:solidFill>
                <a:schemeClr val="tx1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P5 top priorities: LHC and Neutrinos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Nigel Lockyer | Latin America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4/27/16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52C86A-56CA-C846-AB85-01C4489D8FB7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48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915400" cy="641739"/>
          </a:xfrm>
        </p:spPr>
        <p:txBody>
          <a:bodyPr/>
          <a:lstStyle/>
          <a:p>
            <a:r>
              <a:rPr lang="en-US" dirty="0" smtClean="0"/>
              <a:t>CERN/DOE/NSF Agreement: Signers…Moniz, Heuer, Cordova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Nigel Lockyer | Latin America</a:t>
            </a:r>
            <a:endParaRPr lang="en-US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22960"/>
            <a:ext cx="8016240" cy="5354598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4/27/16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52C86A-56CA-C846-AB85-01C4489D8FB7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04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4/27/16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Nigel Lockyer | Latin America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What’s </a:t>
            </a:r>
            <a:r>
              <a:rPr lang="en-US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happening?</a:t>
            </a:r>
            <a:endParaRPr lang="en-US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9419" y="768061"/>
            <a:ext cx="8686800" cy="8710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505050"/>
                </a:solidFill>
                <a:latin typeface="Helvetica"/>
                <a:cs typeface="Helvetica"/>
              </a:rPr>
              <a:t>Our focus for </a:t>
            </a:r>
            <a:r>
              <a:rPr lang="en-US" sz="2800" dirty="0" smtClean="0">
                <a:solidFill>
                  <a:srgbClr val="505050"/>
                </a:solidFill>
                <a:latin typeface="Helvetica"/>
                <a:cs typeface="Helvetica"/>
              </a:rPr>
              <a:t>2016 </a:t>
            </a:r>
            <a:r>
              <a:rPr lang="en-US" sz="2800" dirty="0" smtClean="0">
                <a:solidFill>
                  <a:srgbClr val="505050"/>
                </a:solidFill>
                <a:latin typeface="Helvetica"/>
                <a:cs typeface="Helvetica"/>
              </a:rPr>
              <a:t>will be: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505050"/>
                </a:solidFill>
                <a:latin typeface="Helvetica"/>
                <a:cs typeface="Helvetica"/>
              </a:rPr>
              <a:t>Advance our flagship: </a:t>
            </a:r>
            <a:r>
              <a:rPr lang="en-US" sz="2800" dirty="0" smtClean="0">
                <a:solidFill>
                  <a:srgbClr val="505050"/>
                </a:solidFill>
                <a:latin typeface="Helvetica"/>
                <a:cs typeface="Helvetica"/>
              </a:rPr>
              <a:t>LBNF/DUNE </a:t>
            </a:r>
            <a:endParaRPr lang="en-US" sz="2800" dirty="0" smtClean="0">
              <a:solidFill>
                <a:srgbClr val="505050"/>
              </a:solidFill>
              <a:latin typeface="Helvetica"/>
              <a:cs typeface="Helvetica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505050"/>
                </a:solidFill>
                <a:latin typeface="Helvetica"/>
                <a:cs typeface="Helvetica"/>
              </a:rPr>
              <a:t>Do science…LHC/CMS, neutrinos, DES, DM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505050"/>
                </a:solidFill>
                <a:latin typeface="Helvetica"/>
                <a:cs typeface="Helvetica"/>
              </a:rPr>
              <a:t>Move infrastructure projects forward…IER (FY18</a:t>
            </a:r>
            <a:r>
              <a:rPr lang="en-US" sz="2800" dirty="0" smtClean="0">
                <a:solidFill>
                  <a:srgbClr val="505050"/>
                </a:solidFill>
                <a:latin typeface="Helvetica"/>
                <a:cs typeface="Helvetica"/>
              </a:rPr>
              <a:t>)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505050"/>
                </a:solidFill>
                <a:latin typeface="Helvetica"/>
                <a:cs typeface="Helvetica"/>
              </a:rPr>
              <a:t>Keep focus on projects: SBN, g-2, Mu2e</a:t>
            </a:r>
            <a:endParaRPr lang="en-US" sz="2800" dirty="0" smtClean="0">
              <a:solidFill>
                <a:srgbClr val="505050"/>
              </a:solidFill>
              <a:latin typeface="Helvetica"/>
              <a:cs typeface="Helvetica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505050"/>
                </a:solidFill>
                <a:latin typeface="Helvetica"/>
                <a:cs typeface="Helvetica"/>
              </a:rPr>
              <a:t>Modernize accelerator complex (700kW is goal)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505050"/>
                </a:solidFill>
                <a:latin typeface="Helvetica"/>
                <a:cs typeface="Helvetica"/>
              </a:rPr>
              <a:t>Advance a diverse workforce succession plan</a:t>
            </a:r>
          </a:p>
          <a:p>
            <a:pPr marL="457200" indent="-457200">
              <a:buFont typeface="Arial"/>
              <a:buChar char="•"/>
            </a:pPr>
            <a:endParaRPr lang="en-US" sz="2800" dirty="0">
              <a:solidFill>
                <a:srgbClr val="505050"/>
              </a:solidFill>
              <a:latin typeface="Helvetica"/>
              <a:cs typeface="Helvetica"/>
            </a:endParaRPr>
          </a:p>
          <a:p>
            <a:pPr marL="457200" indent="-457200">
              <a:buFont typeface="Arial"/>
              <a:buChar char="•"/>
            </a:pPr>
            <a:endParaRPr lang="en-US" sz="2800" dirty="0" smtClean="0">
              <a:solidFill>
                <a:srgbClr val="505050"/>
              </a:solidFill>
              <a:latin typeface="Helvetica"/>
              <a:cs typeface="Helvetica"/>
            </a:endParaRPr>
          </a:p>
          <a:p>
            <a:pPr marL="457200" indent="-457200">
              <a:buFont typeface="Arial"/>
              <a:buChar char="•"/>
            </a:pPr>
            <a:endParaRPr lang="en-US" sz="2800" dirty="0">
              <a:solidFill>
                <a:srgbClr val="505050"/>
              </a:solidFill>
              <a:latin typeface="Helvetica"/>
              <a:cs typeface="Helvetica"/>
            </a:endParaRPr>
          </a:p>
          <a:p>
            <a:pPr marL="457200" indent="-457200">
              <a:buFont typeface="Arial"/>
              <a:buChar char="•"/>
            </a:pPr>
            <a:endParaRPr lang="en-US" sz="2800" dirty="0" smtClean="0">
              <a:solidFill>
                <a:srgbClr val="505050"/>
              </a:solidFill>
              <a:latin typeface="Helvetica"/>
              <a:cs typeface="Helvetica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Fermilab turns 50: A half-century of </a:t>
            </a:r>
            <a:r>
              <a:rPr lang="en-US" sz="2800" dirty="0" smtClean="0">
                <a:solidFill>
                  <a:srgbClr val="000000"/>
                </a:solidFill>
              </a:rPr>
              <a:t>discovery…plan to celebrate starting next year</a:t>
            </a:r>
            <a:endParaRPr lang="en-US" sz="2800" dirty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457200" indent="-457200">
              <a:buFont typeface="Arial"/>
              <a:buChar char="•"/>
            </a:pPr>
            <a:endParaRPr lang="en-US" sz="2800" dirty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sz="2800" dirty="0" smtClean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endParaRPr lang="en-US" sz="2800" dirty="0">
              <a:solidFill>
                <a:srgbClr val="505050"/>
              </a:solidFill>
              <a:latin typeface="Helvetica"/>
              <a:cs typeface="Helvetica"/>
            </a:endParaRPr>
          </a:p>
          <a:p>
            <a:pPr marL="457200" indent="-457200">
              <a:buFont typeface="Arial"/>
              <a:buChar char="•"/>
            </a:pPr>
            <a:endParaRPr lang="en-US" sz="2800" dirty="0" smtClean="0">
              <a:solidFill>
                <a:srgbClr val="505050"/>
              </a:solidFill>
              <a:latin typeface="Helvetica"/>
              <a:cs typeface="Helvetica"/>
            </a:endParaRPr>
          </a:p>
          <a:p>
            <a:endParaRPr lang="en-US" sz="2800" dirty="0">
              <a:solidFill>
                <a:srgbClr val="505050"/>
              </a:solidFill>
              <a:latin typeface="Helvetica"/>
              <a:cs typeface="Helvetica"/>
            </a:endParaRPr>
          </a:p>
          <a:p>
            <a:pPr marL="457200" indent="-457200">
              <a:buFont typeface="Arial"/>
              <a:buChar char="•"/>
            </a:pPr>
            <a:endParaRPr lang="en-US" sz="2800" dirty="0" smtClean="0">
              <a:solidFill>
                <a:srgbClr val="505050"/>
              </a:solidFill>
              <a:latin typeface="Helvetica"/>
              <a:cs typeface="Helvetica"/>
            </a:endParaRPr>
          </a:p>
          <a:p>
            <a:pPr marL="457200" indent="-457200">
              <a:buFont typeface="Arial"/>
              <a:buChar char="•"/>
            </a:pPr>
            <a:endParaRPr lang="en-US" sz="2800" dirty="0" smtClean="0">
              <a:solidFill>
                <a:srgbClr val="505050"/>
              </a:solidFill>
              <a:latin typeface="Helvetica"/>
              <a:cs typeface="Helvetica"/>
            </a:endParaRPr>
          </a:p>
          <a:p>
            <a:endParaRPr lang="en-US" sz="2800" dirty="0">
              <a:solidFill>
                <a:srgbClr val="50505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76476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150335"/>
            <a:ext cx="8686800" cy="570072"/>
          </a:xfrm>
        </p:spPr>
        <p:txBody>
          <a:bodyPr/>
          <a:lstStyle/>
          <a:p>
            <a:r>
              <a:rPr lang="en-US" dirty="0" err="1" smtClean="0"/>
              <a:t>NOvA</a:t>
            </a:r>
            <a:r>
              <a:rPr lang="en-US" dirty="0" smtClean="0"/>
              <a:t>…our present flagship neutrino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4/27/16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/>
              <a:t>Nigel Lockyer | Latin America</a:t>
            </a:r>
            <a:endParaRPr lang="en-US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0" y="482600"/>
            <a:ext cx="4572000" cy="3034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IMG_27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472440"/>
            <a:ext cx="4572000" cy="3046095"/>
          </a:xfrm>
          <a:prstGeom prst="rect">
            <a:avLst/>
          </a:prstGeom>
        </p:spPr>
      </p:pic>
      <p:pic>
        <p:nvPicPr>
          <p:cNvPr id="9" name="Picture 8" descr="IMG_2529_straigh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525422"/>
            <a:ext cx="4937760" cy="3041115"/>
          </a:xfrm>
          <a:prstGeom prst="rect">
            <a:avLst/>
          </a:prstGeom>
        </p:spPr>
      </p:pic>
      <p:pic>
        <p:nvPicPr>
          <p:cNvPr id="10" name="Picture 9" descr="14-0024-13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81531" y="3522207"/>
            <a:ext cx="4562469" cy="304495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F87B2-B0ED-44F6-B5D1-229F083706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53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charset="0"/>
              </a:rPr>
              <a:t>The </a:t>
            </a:r>
            <a:r>
              <a:rPr lang="en-US" dirty="0" err="1" smtClean="0">
                <a:latin typeface="Helvetica" charset="0"/>
              </a:rPr>
              <a:t>NOvA</a:t>
            </a:r>
            <a:r>
              <a:rPr lang="en-US" dirty="0" smtClean="0">
                <a:latin typeface="Helvetica" charset="0"/>
              </a:rPr>
              <a:t> detector</a:t>
            </a:r>
            <a:endParaRPr lang="en-US" dirty="0">
              <a:latin typeface="Helvetica" charset="0"/>
            </a:endParaRP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 smtClean="0">
                <a:solidFill>
                  <a:srgbClr val="003087"/>
                </a:solidFill>
                <a:latin typeface="Helvetica" charset="0"/>
              </a:rPr>
              <a:t>4/27/16</a:t>
            </a:r>
            <a:endParaRPr lang="en-US" sz="900">
              <a:solidFill>
                <a:srgbClr val="003087"/>
              </a:solidFill>
              <a:latin typeface="Helvetica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 smtClean="0">
                <a:solidFill>
                  <a:srgbClr val="003087"/>
                </a:solidFill>
                <a:latin typeface="Helvetica" charset="0"/>
              </a:rPr>
              <a:t>Nigel Lockyer | Latin America</a:t>
            </a:r>
            <a:endParaRPr lang="en-US" sz="900" b="1">
              <a:solidFill>
                <a:srgbClr val="003087"/>
              </a:solidFill>
              <a:latin typeface="Helvetica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77263" y="1844842"/>
            <a:ext cx="2323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42" y="980680"/>
            <a:ext cx="6991684" cy="5105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52C86A-56CA-C846-AB85-01C4489D8FB7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23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NAL_PPT_FermilabRedesign_0824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3872E14E5263408986FA80EC69BE62" ma:contentTypeVersion="1" ma:contentTypeDescription="Create a new document." ma:contentTypeScope="" ma:versionID="92b188482cf976447da488286d5d741f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c7be03175e9dbf323bd38096cefd1933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F51C1A3-D742-42C2-8166-03D43136EDA4}">
  <ds:schemaRefs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F2D41C3-5F31-4479-BFFE-B9F1EC17FE1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330A463-596C-4020-ABF9-778A4619AAF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FNAL_PPT_FermilabRedesign_082415.potx</Template>
  <TotalTime>42054</TotalTime>
  <Words>1236</Words>
  <Application>Microsoft Office PowerPoint</Application>
  <PresentationFormat>On-screen Show (4:3)</PresentationFormat>
  <Paragraphs>248</Paragraphs>
  <Slides>24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MS PGothic</vt:lpstr>
      <vt:lpstr>MS PGothic</vt:lpstr>
      <vt:lpstr>Arial</vt:lpstr>
      <vt:lpstr>Arial Black</vt:lpstr>
      <vt:lpstr>Avenir Book</vt:lpstr>
      <vt:lpstr>Calibri</vt:lpstr>
      <vt:lpstr>Cambria Math</vt:lpstr>
      <vt:lpstr>Century Schoolbook</vt:lpstr>
      <vt:lpstr>Geneva</vt:lpstr>
      <vt:lpstr>Helvetica</vt:lpstr>
      <vt:lpstr>Helvetica Neue</vt:lpstr>
      <vt:lpstr>Lucida Grande</vt:lpstr>
      <vt:lpstr>Maiandra GD</vt:lpstr>
      <vt:lpstr>Symbol</vt:lpstr>
      <vt:lpstr>Times New Roman</vt:lpstr>
      <vt:lpstr>Wingdings</vt:lpstr>
      <vt:lpstr>ヒラギノ角ゴ ProN W3</vt:lpstr>
      <vt:lpstr>FNAL_PPT_FermilabRedesign_082415</vt:lpstr>
      <vt:lpstr>PowerPoint Presentation</vt:lpstr>
      <vt:lpstr>PowerPoint Presentation</vt:lpstr>
      <vt:lpstr>Result: From 450 institutions in 44 countries</vt:lpstr>
      <vt:lpstr>Brazilian President José Sarney (1989)</vt:lpstr>
      <vt:lpstr>P5 Report…still very impactful in Washington</vt:lpstr>
      <vt:lpstr>CERN/DOE/NSF Agreement: Signers…Moniz, Heuer, Cordova</vt:lpstr>
      <vt:lpstr>What’s happening?</vt:lpstr>
      <vt:lpstr>NOvA…our present flagship neutrino experiment</vt:lpstr>
      <vt:lpstr>The NOvA detector</vt:lpstr>
      <vt:lpstr>Current Neutrino Program</vt:lpstr>
      <vt:lpstr>615 kW to NuMI </vt:lpstr>
      <vt:lpstr>P5 Mandate: a new international collaboration  </vt:lpstr>
      <vt:lpstr>MicroBooNE: collecting data….Short Baseline soon</vt:lpstr>
      <vt:lpstr>LBNF/DUNE status….they are off and running</vt:lpstr>
      <vt:lpstr>Big Picture LBNF/DUNE Project Goals – 2017 through 2026</vt:lpstr>
      <vt:lpstr>FAST/IOTA </vt:lpstr>
      <vt:lpstr>PXIE: Commissioning of RFQ with Beam</vt:lpstr>
      <vt:lpstr>CMS and LHC: 2016 Run</vt:lpstr>
      <vt:lpstr>Tevatron Data Continue to Bring Interesting Results</vt:lpstr>
      <vt:lpstr>PowerPoint Presentation</vt:lpstr>
      <vt:lpstr>Storage ring progress…g-2…coming soon!</vt:lpstr>
      <vt:lpstr>Mu2e</vt:lpstr>
      <vt:lpstr>New South Pole telescope……10 meter…coming</vt:lpstr>
      <vt:lpstr>Summary</vt:lpstr>
    </vt:vector>
  </TitlesOfParts>
  <Company>Sandbox Studio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Nigel S. Lockyer x3211 13088N</cp:lastModifiedBy>
  <cp:revision>791</cp:revision>
  <cp:lastPrinted>2014-01-20T19:40:21Z</cp:lastPrinted>
  <dcterms:created xsi:type="dcterms:W3CDTF">2014-01-03T20:18:13Z</dcterms:created>
  <dcterms:modified xsi:type="dcterms:W3CDTF">2016-04-27T18:02:06Z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0x010100643872E14E5263408986FA80EC69BE62</vt:lpwstr>
  </property>
</Properties>
</file>