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Lst>
  <p:notesMasterIdLst>
    <p:notesMasterId r:id="rId22"/>
  </p:notesMasterIdLst>
  <p:handoutMasterIdLst>
    <p:handoutMasterId r:id="rId23"/>
  </p:handoutMasterIdLst>
  <p:sldIdLst>
    <p:sldId id="633" r:id="rId3"/>
    <p:sldId id="634" r:id="rId4"/>
    <p:sldId id="636" r:id="rId5"/>
    <p:sldId id="639" r:id="rId6"/>
    <p:sldId id="638" r:id="rId7"/>
    <p:sldId id="640" r:id="rId8"/>
    <p:sldId id="615" r:id="rId9"/>
    <p:sldId id="642" r:id="rId10"/>
    <p:sldId id="651" r:id="rId11"/>
    <p:sldId id="643" r:id="rId12"/>
    <p:sldId id="644" r:id="rId13"/>
    <p:sldId id="617" r:id="rId14"/>
    <p:sldId id="652" r:id="rId15"/>
    <p:sldId id="653" r:id="rId16"/>
    <p:sldId id="618" r:id="rId17"/>
    <p:sldId id="630" r:id="rId18"/>
    <p:sldId id="645" r:id="rId19"/>
    <p:sldId id="654" r:id="rId20"/>
    <p:sldId id="655" r:id="rId21"/>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602D"/>
    <a:srgbClr val="003087"/>
    <a:srgbClr val="BD1F24"/>
    <a:srgbClr val="0F2D62"/>
    <a:srgbClr val="505050"/>
    <a:srgbClr val="808080"/>
    <a:srgbClr val="DA592A"/>
    <a:srgbClr val="154D81"/>
    <a:srgbClr val="DF65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60" autoAdjust="0"/>
  </p:normalViewPr>
  <p:slideViewPr>
    <p:cSldViewPr snapToGrid="0" snapToObjects="1">
      <p:cViewPr varScale="1">
        <p:scale>
          <a:sx n="82" d="100"/>
          <a:sy n="82" d="100"/>
        </p:scale>
        <p:origin x="60" y="156"/>
      </p:cViewPr>
      <p:guideLst>
        <p:guide orient="horz" pos="2160"/>
        <p:guide pos="2880"/>
      </p:guideLst>
    </p:cSldViewPr>
  </p:slideViewPr>
  <p:notesTextViewPr>
    <p:cViewPr>
      <p:scale>
        <a:sx n="100" d="100"/>
        <a:sy n="100" d="100"/>
      </p:scale>
      <p:origin x="0" y="0"/>
    </p:cViewPr>
  </p:notesTextViewPr>
  <p:sorterViewPr>
    <p:cViewPr>
      <p:scale>
        <a:sx n="58" d="100"/>
        <a:sy n="58" d="100"/>
      </p:scale>
      <p:origin x="0" y="5550"/>
    </p:cViewPr>
  </p:sorterViewPr>
  <p:notesViewPr>
    <p:cSldViewPr snapToGrid="0" snapToObjects="1">
      <p:cViewPr varScale="1">
        <p:scale>
          <a:sx n="67" d="100"/>
          <a:sy n="67" d="100"/>
        </p:scale>
        <p:origin x="14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13DB8EE-EAD8-054E-895C-3358966F501B}" type="datetimeFigureOut">
              <a:rPr lang="en-US"/>
              <a:pPr>
                <a:defRPr/>
              </a:pPr>
              <a:t>4/28/2016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117F36AF-8F08-B147-BD79-6CCD3347173D}" type="slidenum">
              <a:rPr lang="en-US"/>
              <a:pPr>
                <a:defRPr/>
              </a:pPr>
              <a:t>‹#›</a:t>
            </a:fld>
            <a:endParaRPr lang="en-US" dirty="0"/>
          </a:p>
        </p:txBody>
      </p:sp>
    </p:spTree>
    <p:extLst>
      <p:ext uri="{BB962C8B-B14F-4D97-AF65-F5344CB8AC3E}">
        <p14:creationId xmlns:p14="http://schemas.microsoft.com/office/powerpoint/2010/main" val="27216084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F72E4263-6216-5243-9D67-2C68E1457C0F}" type="datetimeFigureOut">
              <a:rPr lang="en-US"/>
              <a:pPr>
                <a:defRPr/>
              </a:pPr>
              <a:t>4/28/2016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7EF925E3-23E3-2446-BDA9-3C5B6BB03D69}" type="slidenum">
              <a:rPr lang="en-US"/>
              <a:pPr>
                <a:defRPr/>
              </a:pPr>
              <a:t>‹#›</a:t>
            </a:fld>
            <a:endParaRPr lang="en-US" dirty="0"/>
          </a:p>
        </p:txBody>
      </p:sp>
    </p:spTree>
    <p:extLst>
      <p:ext uri="{BB962C8B-B14F-4D97-AF65-F5344CB8AC3E}">
        <p14:creationId xmlns:p14="http://schemas.microsoft.com/office/powerpoint/2010/main" val="106220614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n.fnal.gov/" TargetMode="External"/><Relationship Id="rId7" Type="http://schemas.openxmlformats.org/officeDocument/2006/relationships/hyperlink" Target="http://www.dunescience.org/"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symmetrymagazine.org/article/october-2012/time-projection-chambers-a-milestone-in-particle-detector-technology" TargetMode="External"/><Relationship Id="rId5" Type="http://schemas.openxmlformats.org/officeDocument/2006/relationships/hyperlink" Target="http://icarus.lngs.infn.it/" TargetMode="External"/><Relationship Id="rId4" Type="http://schemas.openxmlformats.org/officeDocument/2006/relationships/hyperlink" Target="http://www-microboone.fnal.gov/"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t962.fnal.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1</a:t>
            </a:fld>
            <a:endParaRPr lang="en-US" dirty="0"/>
          </a:p>
        </p:txBody>
      </p:sp>
    </p:spTree>
    <p:extLst>
      <p:ext uri="{BB962C8B-B14F-4D97-AF65-F5344CB8AC3E}">
        <p14:creationId xmlns:p14="http://schemas.microsoft.com/office/powerpoint/2010/main" val="2653869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Sterile neutrino search</a:t>
            </a:r>
          </a:p>
          <a:p>
            <a:r>
              <a:rPr lang="en-US" dirty="0" smtClean="0"/>
              <a:t>ICARUS refurbishment is jointly</a:t>
            </a:r>
            <a:r>
              <a:rPr lang="en-US" baseline="0" dirty="0" smtClean="0"/>
              <a:t> supported by CERN and INFN</a:t>
            </a:r>
          </a:p>
          <a:p>
            <a:r>
              <a:rPr lang="en-US" baseline="0" dirty="0" smtClean="0"/>
              <a:t>TPC = Time Projection Chamber</a:t>
            </a:r>
          </a:p>
          <a:p>
            <a:r>
              <a:rPr lang="en-US" sz="1200" kern="1200" dirty="0" smtClean="0">
                <a:solidFill>
                  <a:schemeClr val="tx1"/>
                </a:solidFill>
                <a:latin typeface="Helvetica"/>
                <a:ea typeface="ＭＳ Ｐゴシック" charset="0"/>
                <a:cs typeface="ＭＳ Ｐゴシック" charset="0"/>
              </a:rPr>
              <a:t>The </a:t>
            </a:r>
            <a:r>
              <a:rPr lang="en-US" sz="1200" b="1" kern="1200" dirty="0" smtClean="0">
                <a:solidFill>
                  <a:schemeClr val="tx1"/>
                </a:solidFill>
                <a:latin typeface="Helvetica"/>
                <a:ea typeface="ＭＳ Ｐゴシック" charset="0"/>
                <a:cs typeface="ＭＳ Ｐゴシック" charset="0"/>
              </a:rPr>
              <a:t>S</a:t>
            </a:r>
            <a:r>
              <a:rPr lang="en-US" sz="1200" b="0" kern="1200" dirty="0" smtClean="0">
                <a:solidFill>
                  <a:schemeClr val="tx1"/>
                </a:solidFill>
                <a:latin typeface="Helvetica"/>
                <a:ea typeface="ＭＳ Ｐゴシック" charset="0"/>
                <a:cs typeface="ＭＳ Ｐゴシック" charset="0"/>
              </a:rPr>
              <a:t>hort-</a:t>
            </a:r>
            <a:r>
              <a:rPr lang="en-US" sz="1200" b="1" kern="1200" dirty="0" smtClean="0">
                <a:solidFill>
                  <a:schemeClr val="tx1"/>
                </a:solidFill>
                <a:latin typeface="Helvetica"/>
                <a:ea typeface="ＭＳ Ｐゴシック" charset="0"/>
                <a:cs typeface="ＭＳ Ｐゴシック" charset="0"/>
              </a:rPr>
              <a:t>B</a:t>
            </a:r>
            <a:r>
              <a:rPr lang="en-US" sz="1200" b="0" kern="1200" dirty="0" smtClean="0">
                <a:solidFill>
                  <a:schemeClr val="tx1"/>
                </a:solidFill>
                <a:latin typeface="Helvetica"/>
                <a:ea typeface="ＭＳ Ｐゴシック" charset="0"/>
                <a:cs typeface="ＭＳ Ｐゴシック" charset="0"/>
              </a:rPr>
              <a:t>aseline </a:t>
            </a:r>
            <a:r>
              <a:rPr lang="en-US" sz="1200" b="1" kern="1200" dirty="0" smtClean="0">
                <a:solidFill>
                  <a:schemeClr val="tx1"/>
                </a:solidFill>
                <a:latin typeface="Helvetica"/>
                <a:ea typeface="ＭＳ Ｐゴシック" charset="0"/>
                <a:cs typeface="ＭＳ Ｐゴシック" charset="0"/>
              </a:rPr>
              <a:t>N</a:t>
            </a:r>
            <a:r>
              <a:rPr lang="en-US" sz="1200" b="0" kern="1200" dirty="0" smtClean="0">
                <a:solidFill>
                  <a:schemeClr val="tx1"/>
                </a:solidFill>
                <a:latin typeface="Helvetica"/>
                <a:ea typeface="ＭＳ Ｐゴシック" charset="0"/>
                <a:cs typeface="ＭＳ Ｐゴシック" charset="0"/>
              </a:rPr>
              <a:t>ear </a:t>
            </a:r>
            <a:r>
              <a:rPr lang="en-US" sz="1200" b="1" kern="1200" dirty="0" smtClean="0">
                <a:solidFill>
                  <a:schemeClr val="tx1"/>
                </a:solidFill>
                <a:latin typeface="Helvetica"/>
                <a:ea typeface="ＭＳ Ｐゴシック" charset="0"/>
                <a:cs typeface="ＭＳ Ｐゴシック" charset="0"/>
              </a:rPr>
              <a:t>D</a:t>
            </a:r>
            <a:r>
              <a:rPr lang="en-US" sz="1200" b="0" kern="1200" dirty="0" smtClean="0">
                <a:solidFill>
                  <a:schemeClr val="tx1"/>
                </a:solidFill>
                <a:latin typeface="Helvetica"/>
                <a:ea typeface="ＭＳ Ｐゴシック" charset="0"/>
                <a:cs typeface="ＭＳ Ｐゴシック" charset="0"/>
              </a:rPr>
              <a:t>etector (SBND) will be one of three liquid argon neutrino detectors sitting in the Booster Neutrino Beam (BNB) at </a:t>
            </a:r>
            <a:r>
              <a:rPr lang="en-US" sz="1200" b="0" kern="1200" dirty="0" err="1" smtClean="0">
                <a:solidFill>
                  <a:schemeClr val="tx1"/>
                </a:solidFill>
                <a:latin typeface="Helvetica"/>
                <a:ea typeface="ＭＳ Ｐゴシック" charset="0"/>
                <a:cs typeface="ＭＳ Ｐゴシック" charset="0"/>
              </a:rPr>
              <a:t>Fermilab</a:t>
            </a:r>
            <a:r>
              <a:rPr lang="en-US" sz="1200" b="0" kern="1200" dirty="0" smtClean="0">
                <a:solidFill>
                  <a:schemeClr val="tx1"/>
                </a:solidFill>
                <a:latin typeface="Helvetica"/>
                <a:ea typeface="ＭＳ Ｐゴシック" charset="0"/>
                <a:cs typeface="ＭＳ Ｐゴシック" charset="0"/>
              </a:rPr>
              <a:t> as part of the </a:t>
            </a:r>
            <a:r>
              <a:rPr lang="en-US" sz="1200" b="0" kern="1200" dirty="0" smtClean="0">
                <a:solidFill>
                  <a:schemeClr val="tx1"/>
                </a:solidFill>
                <a:latin typeface="Helvetica"/>
                <a:ea typeface="ＭＳ Ｐゴシック" charset="0"/>
                <a:cs typeface="ＭＳ Ｐゴシック" charset="0"/>
                <a:hlinkClick r:id="rId3"/>
              </a:rPr>
              <a:t>Short-Baseline Neutrino Program. </a:t>
            </a:r>
            <a:r>
              <a:rPr lang="en-US" sz="1200" b="0" kern="1200" dirty="0" smtClean="0">
                <a:solidFill>
                  <a:schemeClr val="tx1"/>
                </a:solidFill>
                <a:latin typeface="Helvetica"/>
                <a:ea typeface="ＭＳ Ｐゴシック" charset="0"/>
                <a:cs typeface="ＭＳ Ｐゴシック" charset="0"/>
                <a:hlinkClick r:id="rId4"/>
              </a:rPr>
              <a:t>MicroBooNE and the </a:t>
            </a:r>
            <a:r>
              <a:rPr lang="en-US" sz="1200" b="0" kern="1200" dirty="0" smtClean="0">
                <a:solidFill>
                  <a:schemeClr val="tx1"/>
                </a:solidFill>
                <a:latin typeface="Helvetica"/>
                <a:ea typeface="ＭＳ Ｐゴシック" charset="0"/>
                <a:cs typeface="ＭＳ Ｐゴシック" charset="0"/>
                <a:hlinkClick r:id="rId5"/>
              </a:rPr>
              <a:t>ICARUS-T600 are the intermediate and far detectors in the program, respectively.</a:t>
            </a:r>
          </a:p>
          <a:p>
            <a:r>
              <a:rPr lang="en-US" sz="1200" b="0" kern="1200" dirty="0" smtClean="0">
                <a:solidFill>
                  <a:schemeClr val="tx1"/>
                </a:solidFill>
                <a:latin typeface="Helvetica"/>
                <a:ea typeface="ＭＳ Ｐゴシック" charset="0"/>
                <a:cs typeface="ＭＳ Ｐゴシック" charset="0"/>
              </a:rPr>
              <a:t>SBND is a 112 ton active volume liquid argon </a:t>
            </a:r>
            <a:r>
              <a:rPr lang="en-US" sz="1200" b="0" kern="1200" dirty="0" smtClean="0">
                <a:solidFill>
                  <a:schemeClr val="tx1"/>
                </a:solidFill>
                <a:latin typeface="Helvetica"/>
                <a:ea typeface="ＭＳ Ｐゴシック" charset="0"/>
                <a:cs typeface="ＭＳ Ｐゴシック" charset="0"/>
                <a:hlinkClick r:id="rId6"/>
              </a:rPr>
              <a:t>time projection chamber (LArTPC) to be located only 110 m from the BNB neutrino source. The detector is currently in the design phase and is anticipated to begin operation in 2018.</a:t>
            </a:r>
          </a:p>
          <a:p>
            <a:r>
              <a:rPr lang="en-US" sz="1200" b="0" kern="1200" dirty="0" smtClean="0">
                <a:solidFill>
                  <a:schemeClr val="tx1"/>
                </a:solidFill>
                <a:latin typeface="Helvetica"/>
                <a:ea typeface="ＭＳ Ｐゴシック" charset="0"/>
                <a:cs typeface="ＭＳ Ｐゴシック" charset="0"/>
              </a:rPr>
              <a:t>SBND will record over a million neutrino interactions per year. By providing such a high statistics measurement of the un-oscillated content of the booster neutrino beam, SBND is a critical element in performing searches for neutrino oscillations at the </a:t>
            </a:r>
            <a:r>
              <a:rPr lang="en-US" sz="1200" b="0" kern="1200" dirty="0" err="1" smtClean="0">
                <a:solidFill>
                  <a:schemeClr val="tx1"/>
                </a:solidFill>
                <a:latin typeface="Helvetica"/>
                <a:ea typeface="ＭＳ Ｐゴシック" charset="0"/>
                <a:cs typeface="ＭＳ Ｐゴシック" charset="0"/>
              </a:rPr>
              <a:t>Fermilab</a:t>
            </a:r>
            <a:r>
              <a:rPr lang="en-US" sz="1200" b="0" kern="1200" dirty="0" smtClean="0">
                <a:solidFill>
                  <a:schemeClr val="tx1"/>
                </a:solidFill>
                <a:latin typeface="Helvetica"/>
                <a:ea typeface="ＭＳ Ｐゴシック" charset="0"/>
                <a:cs typeface="ＭＳ Ｐゴシック" charset="0"/>
              </a:rPr>
              <a:t> Short-Baseline Program. The large data sample will also allow studies of neutrino-argon interactions in the </a:t>
            </a:r>
            <a:r>
              <a:rPr lang="en-US" sz="1200" b="0" kern="1200" dirty="0" err="1" smtClean="0">
                <a:solidFill>
                  <a:schemeClr val="tx1"/>
                </a:solidFill>
                <a:latin typeface="Helvetica"/>
                <a:ea typeface="ＭＳ Ｐゴシック" charset="0"/>
                <a:cs typeface="ＭＳ Ｐゴシック" charset="0"/>
              </a:rPr>
              <a:t>GeV</a:t>
            </a:r>
            <a:r>
              <a:rPr lang="en-US" sz="1200" b="0" kern="1200" dirty="0" smtClean="0">
                <a:solidFill>
                  <a:schemeClr val="tx1"/>
                </a:solidFill>
                <a:latin typeface="Helvetica"/>
                <a:ea typeface="ＭＳ Ｐゴシック" charset="0"/>
                <a:cs typeface="ＭＳ Ｐゴシック" charset="0"/>
              </a:rPr>
              <a:t> energy range with unprecedented precision. The physics of these interactions is an important element of future neutrino experiments that will employ the </a:t>
            </a:r>
            <a:r>
              <a:rPr lang="en-US" sz="1200" b="0" kern="1200" dirty="0" err="1" smtClean="0">
                <a:solidFill>
                  <a:schemeClr val="tx1"/>
                </a:solidFill>
                <a:latin typeface="Helvetica"/>
                <a:ea typeface="ＭＳ Ｐゴシック" charset="0"/>
                <a:cs typeface="ＭＳ Ｐゴシック" charset="0"/>
              </a:rPr>
              <a:t>LArTPC</a:t>
            </a:r>
            <a:r>
              <a:rPr lang="en-US" sz="1200" b="0" kern="1200" dirty="0" smtClean="0">
                <a:solidFill>
                  <a:schemeClr val="tx1"/>
                </a:solidFill>
                <a:latin typeface="Helvetica"/>
                <a:ea typeface="ＭＳ Ｐゴシック" charset="0"/>
                <a:cs typeface="ＭＳ Ｐゴシック" charset="0"/>
              </a:rPr>
              <a:t> technology, such as the long-baseline </a:t>
            </a:r>
            <a:r>
              <a:rPr lang="en-US" sz="1200" b="0" kern="1200" dirty="0" smtClean="0">
                <a:solidFill>
                  <a:schemeClr val="tx1"/>
                </a:solidFill>
                <a:latin typeface="Helvetica"/>
                <a:ea typeface="ＭＳ Ｐゴシック" charset="0"/>
                <a:cs typeface="ＭＳ Ｐゴシック" charset="0"/>
                <a:hlinkClick r:id="rId7"/>
              </a:rPr>
              <a:t>Deep Underground Neutrino Experiment (DUNE).</a:t>
            </a:r>
            <a:endParaRPr lang="en-US" sz="1200" b="0" kern="1200" dirty="0" smtClean="0">
              <a:solidFill>
                <a:schemeClr val="tx1"/>
              </a:solidFill>
              <a:latin typeface="Helvetica"/>
              <a:ea typeface="ＭＳ Ｐゴシック" charset="0"/>
              <a:cs typeface="ＭＳ Ｐゴシック" charset="0"/>
            </a:endParaRPr>
          </a:p>
          <a:p>
            <a:endParaRPr lang="en-US" baseline="0" dirty="0" smtClean="0"/>
          </a:p>
          <a:p>
            <a:r>
              <a:rPr lang="en-US" sz="1200" b="0" i="0" u="none" strike="noStrike" kern="1200" baseline="0" dirty="0" err="1" smtClean="0">
                <a:solidFill>
                  <a:schemeClr val="tx1"/>
                </a:solidFill>
                <a:latin typeface="Helvetica"/>
                <a:ea typeface="ＭＳ Ｐゴシック" charset="0"/>
                <a:cs typeface="ＭＳ Ｐゴシック" charset="0"/>
              </a:rPr>
              <a:t>MicroBooNE</a:t>
            </a:r>
            <a:r>
              <a:rPr lang="en-US" sz="1200" b="0" i="0" u="none" strike="noStrike" kern="1200" baseline="0" dirty="0" smtClean="0">
                <a:solidFill>
                  <a:schemeClr val="tx1"/>
                </a:solidFill>
                <a:latin typeface="Helvetica"/>
                <a:ea typeface="ＭＳ Ｐゴシック" charset="0"/>
                <a:cs typeface="ＭＳ Ｐゴシック" charset="0"/>
              </a:rPr>
              <a:t> is the newest neutrino experiment at </a:t>
            </a:r>
            <a:r>
              <a:rPr lang="en-US" sz="1200" b="0" i="0" u="none" strike="noStrike" kern="1200" baseline="0" dirty="0" err="1" smtClean="0">
                <a:solidFill>
                  <a:schemeClr val="tx1"/>
                </a:solidFill>
                <a:latin typeface="Helvetica"/>
                <a:ea typeface="ＭＳ Ｐゴシック" charset="0"/>
                <a:cs typeface="ＭＳ Ｐゴシック" charset="0"/>
              </a:rPr>
              <a:t>Fermilab</a:t>
            </a:r>
            <a:r>
              <a:rPr lang="en-US" sz="1200" b="0" i="0" u="none" strike="noStrike" kern="1200" baseline="0" dirty="0" smtClean="0">
                <a:solidFill>
                  <a:schemeClr val="tx1"/>
                </a:solidFill>
                <a:latin typeface="Helvetica"/>
                <a:ea typeface="ＭＳ Ｐゴシック" charset="0"/>
                <a:cs typeface="ＭＳ Ｐゴシック" charset="0"/>
              </a:rPr>
              <a:t> to come online and is the first step in the short-baseline neutrino program.</a:t>
            </a:r>
          </a:p>
          <a:p>
            <a:r>
              <a:rPr lang="en-US" sz="1200" b="0" i="0" u="none" strike="noStrike" kern="1200" baseline="0" dirty="0" smtClean="0">
                <a:solidFill>
                  <a:schemeClr val="tx1"/>
                </a:solidFill>
                <a:latin typeface="Helvetica"/>
                <a:ea typeface="ＭＳ Ｐゴシック" charset="0"/>
                <a:cs typeface="ＭＳ Ｐゴシック" charset="0"/>
              </a:rPr>
              <a:t>• </a:t>
            </a:r>
            <a:r>
              <a:rPr lang="en-US" sz="1200" b="0" i="0" u="none" strike="noStrike" kern="1200" baseline="0" dirty="0" err="1" smtClean="0">
                <a:solidFill>
                  <a:schemeClr val="tx1"/>
                </a:solidFill>
                <a:latin typeface="Helvetica"/>
                <a:ea typeface="ＭＳ Ｐゴシック" charset="0"/>
                <a:cs typeface="ＭＳ Ｐゴシック" charset="0"/>
              </a:rPr>
              <a:t>MicroBooNE</a:t>
            </a:r>
            <a:r>
              <a:rPr lang="en-US" sz="1200" b="0" i="0" u="none" strike="noStrike" kern="1200" baseline="0" dirty="0" smtClean="0">
                <a:solidFill>
                  <a:schemeClr val="tx1"/>
                </a:solidFill>
                <a:latin typeface="Helvetica"/>
                <a:ea typeface="ＭＳ Ｐゴシック" charset="0"/>
                <a:cs typeface="ＭＳ Ｐゴシック" charset="0"/>
              </a:rPr>
              <a:t> saw its first neutrinos and first laser events, and has been collecting neutrino beam data since October</a:t>
            </a:r>
            <a:endParaRPr lang="en-US" dirty="0"/>
          </a:p>
        </p:txBody>
      </p:sp>
      <p:sp>
        <p:nvSpPr>
          <p:cNvPr id="4" name="Slide Number Placeholder 3"/>
          <p:cNvSpPr>
            <a:spLocks noGrp="1"/>
          </p:cNvSpPr>
          <p:nvPr>
            <p:ph type="sldNum" sz="quarter" idx="10"/>
          </p:nvPr>
        </p:nvSpPr>
        <p:spPr/>
        <p:txBody>
          <a:bodyPr/>
          <a:lstStyle/>
          <a:p>
            <a:pPr>
              <a:defRPr/>
            </a:pPr>
            <a:fld id="{0AF4552D-B227-B346-9A0A-ADA090038441}" type="slidenum">
              <a:rPr lang="en-US" smtClean="0"/>
              <a:pPr>
                <a:defRPr/>
              </a:pPr>
              <a:t>14</a:t>
            </a:fld>
            <a:endParaRPr lang="en-US" dirty="0"/>
          </a:p>
        </p:txBody>
      </p:sp>
    </p:spTree>
    <p:extLst>
      <p:ext uri="{BB962C8B-B14F-4D97-AF65-F5344CB8AC3E}">
        <p14:creationId xmlns:p14="http://schemas.microsoft.com/office/powerpoint/2010/main" val="2826695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20000"/>
              </a:lnSpc>
            </a:pPr>
            <a:endParaRPr lang="en-US" dirty="0"/>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17</a:t>
            </a:fld>
            <a:endParaRPr lang="en-US" dirty="0"/>
          </a:p>
        </p:txBody>
      </p:sp>
    </p:spTree>
    <p:extLst>
      <p:ext uri="{BB962C8B-B14F-4D97-AF65-F5344CB8AC3E}">
        <p14:creationId xmlns:p14="http://schemas.microsoft.com/office/powerpoint/2010/main" val="972564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18</a:t>
            </a:fld>
            <a:endParaRPr lang="en-US" dirty="0"/>
          </a:p>
        </p:txBody>
      </p:sp>
    </p:spTree>
    <p:extLst>
      <p:ext uri="{BB962C8B-B14F-4D97-AF65-F5344CB8AC3E}">
        <p14:creationId xmlns:p14="http://schemas.microsoft.com/office/powerpoint/2010/main" val="2171292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19</a:t>
            </a:fld>
            <a:endParaRPr lang="en-US" dirty="0"/>
          </a:p>
        </p:txBody>
      </p:sp>
    </p:spTree>
    <p:extLst>
      <p:ext uri="{BB962C8B-B14F-4D97-AF65-F5344CB8AC3E}">
        <p14:creationId xmlns:p14="http://schemas.microsoft.com/office/powerpoint/2010/main" val="2171292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dirty="0" smtClean="0">
                <a:solidFill>
                  <a:schemeClr val="accent6"/>
                </a:solidFill>
              </a:rPr>
              <a:t>We do discovery science with national and international partners</a:t>
            </a:r>
          </a:p>
          <a:p>
            <a:pPr>
              <a:buFont typeface="Arial"/>
              <a:buChar char="•"/>
            </a:pPr>
            <a:r>
              <a:rPr lang="en-US" sz="1200" b="1" dirty="0" smtClean="0">
                <a:solidFill>
                  <a:schemeClr val="accent6"/>
                </a:solidFill>
              </a:rPr>
              <a:t>Lead the world in neutrino science with particle accelerators</a:t>
            </a:r>
          </a:p>
          <a:p>
            <a:pPr>
              <a:buFont typeface="Arial"/>
              <a:buChar char="•"/>
            </a:pPr>
            <a:r>
              <a:rPr lang="en-US" sz="1200" b="1" dirty="0" smtClean="0">
                <a:solidFill>
                  <a:schemeClr val="accent6"/>
                </a:solidFill>
              </a:rPr>
              <a:t>Lead the U.S. in the development of particle colliders and their use for scientific discovery</a:t>
            </a:r>
          </a:p>
          <a:p>
            <a:pPr>
              <a:buFont typeface="Arial"/>
              <a:buChar char="•"/>
            </a:pPr>
            <a:r>
              <a:rPr lang="en-US" sz="1200" b="1" dirty="0" smtClean="0">
                <a:solidFill>
                  <a:schemeClr val="accent6"/>
                </a:solidFill>
              </a:rPr>
              <a:t>Advance particle physics through measurements of the cosmos </a:t>
            </a:r>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Helvetica"/>
                <a:ea typeface="ＭＳ Ｐゴシック" charset="0"/>
                <a:cs typeface="ＭＳ Ｐゴシック" charset="0"/>
              </a:rPr>
              <a:t>Although flags occasionally get replaced, the usual order is: Argentina, Brazil, Canada, Columbia, France, Germany, Greece, India, Israel, Italy, Japan, Mexico, Netherlands, People's Republic of China, Poland, Russian Federation, South Korea, Spain, Switzerland, and the United Kingdom. They are flown in alphabetical order. Nearby, flags representing the United States, the Department of Energy, and the State of Illinois are on permanent display.</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1" dirty="0" smtClean="0">
              <a:solidFill>
                <a:schemeClr val="accent6"/>
              </a:solidFill>
            </a:endParaRPr>
          </a:p>
          <a:p>
            <a:endParaRPr lang="en-US" dirty="0"/>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2</a:t>
            </a:fld>
            <a:endParaRPr lang="en-US" dirty="0"/>
          </a:p>
        </p:txBody>
      </p:sp>
    </p:spTree>
    <p:extLst>
      <p:ext uri="{BB962C8B-B14F-4D97-AF65-F5344CB8AC3E}">
        <p14:creationId xmlns:p14="http://schemas.microsoft.com/office/powerpoint/2010/main" val="179054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4</a:t>
            </a:fld>
            <a:endParaRPr lang="en-US" dirty="0"/>
          </a:p>
        </p:txBody>
      </p:sp>
    </p:spTree>
    <p:extLst>
      <p:ext uri="{BB962C8B-B14F-4D97-AF65-F5344CB8AC3E}">
        <p14:creationId xmlns:p14="http://schemas.microsoft.com/office/powerpoint/2010/main" val="616645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causes particles such as</a:t>
            </a:r>
            <a:r>
              <a:rPr lang="en-US" baseline="0" dirty="0" smtClean="0"/>
              <a:t> the quarks and electrons that make everything we see to be massive, and slows them down from moving at the speed of light? If they would move at the speed of light the universe as we know it </a:t>
            </a:r>
            <a:r>
              <a:rPr lang="en-US" baseline="0" dirty="0" err="1" smtClean="0"/>
              <a:t>wouldn</a:t>
            </a:r>
            <a:r>
              <a:rPr lang="fr-FR" baseline="0" dirty="0" smtClean="0"/>
              <a:t>’</a:t>
            </a:r>
            <a:r>
              <a:rPr lang="en-US" baseline="0" dirty="0" smtClean="0"/>
              <a:t>t exist</a:t>
            </a:r>
          </a:p>
          <a:p>
            <a:r>
              <a:rPr lang="en-US" baseline="0" dirty="0" smtClean="0"/>
              <a:t>The Higgs boson, </a:t>
            </a:r>
            <a:r>
              <a:rPr lang="en-US" baseline="0" dirty="0" err="1" smtClean="0"/>
              <a:t>als</a:t>
            </a:r>
            <a:r>
              <a:rPr lang="en-US" baseline="0" dirty="0" smtClean="0"/>
              <a:t> known as the god particle , is at the core of it, here we see a </a:t>
            </a:r>
            <a:r>
              <a:rPr lang="en-US" baseline="0" dirty="0" err="1" smtClean="0"/>
              <a:t>Hb</a:t>
            </a:r>
            <a:r>
              <a:rPr lang="en-US" baseline="0" dirty="0" smtClean="0"/>
              <a:t> transforming into 2 particles of light (2 photons)</a:t>
            </a:r>
          </a:p>
          <a:p>
            <a:endParaRPr lang="en-US" baseline="0" dirty="0" smtClean="0"/>
          </a:p>
          <a:p>
            <a:r>
              <a:rPr lang="en-US" dirty="0" smtClean="0"/>
              <a:t>What</a:t>
            </a:r>
            <a:r>
              <a:rPr lang="en-US" baseline="0" dirty="0" smtClean="0"/>
              <a:t> holds the universe together and produce this distorted images of distant galaxies? We call it dark matter, but we have no clue what it is!</a:t>
            </a:r>
          </a:p>
          <a:p>
            <a:r>
              <a:rPr lang="en-US" baseline="0" dirty="0" smtClean="0"/>
              <a:t>Neutrinos are everywhere! BUT we can barely detected, and yet they </a:t>
            </a:r>
            <a:r>
              <a:rPr lang="en-US" baseline="0" dirty="0" err="1" smtClean="0"/>
              <a:t>probbaly</a:t>
            </a:r>
            <a:r>
              <a:rPr lang="en-US" baseline="0" dirty="0" smtClean="0"/>
              <a:t> hold the </a:t>
            </a:r>
            <a:r>
              <a:rPr lang="en-US" baseline="0" dirty="0" err="1" smtClean="0"/>
              <a:t>mistery</a:t>
            </a:r>
            <a:r>
              <a:rPr lang="en-US" baseline="0" dirty="0" smtClean="0"/>
              <a:t> to our existence</a:t>
            </a:r>
          </a:p>
          <a:p>
            <a:endParaRPr lang="en-US" dirty="0"/>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5</a:t>
            </a:fld>
            <a:endParaRPr lang="en-US" dirty="0"/>
          </a:p>
        </p:txBody>
      </p:sp>
    </p:spTree>
    <p:extLst>
      <p:ext uri="{BB962C8B-B14F-4D97-AF65-F5344CB8AC3E}">
        <p14:creationId xmlns:p14="http://schemas.microsoft.com/office/powerpoint/2010/main" val="93797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20000"/>
              </a:lnSpc>
            </a:pPr>
            <a:r>
              <a:rPr lang="en-US" dirty="0" smtClean="0">
                <a:cs typeface="Arial Black"/>
              </a:rPr>
              <a:t> Proves the existence of an invisible field</a:t>
            </a:r>
          </a:p>
          <a:p>
            <a:pPr algn="ctr">
              <a:lnSpc>
                <a:spcPct val="120000"/>
              </a:lnSpc>
            </a:pPr>
            <a:r>
              <a:rPr lang="en-US" dirty="0" smtClean="0">
                <a:cs typeface="Arial Black"/>
              </a:rPr>
              <a:t>     that has the property to make fundamental particles massive</a:t>
            </a:r>
          </a:p>
          <a:p>
            <a:r>
              <a:rPr lang="en-US" dirty="0" smtClean="0"/>
              <a:t>Huge…detectors that take pictures of</a:t>
            </a:r>
            <a:r>
              <a:rPr lang="en-US" baseline="0" dirty="0" smtClean="0"/>
              <a:t> the collisions: 20 millions pictures /second in 3D </a:t>
            </a:r>
            <a:endParaRPr lang="en-US" dirty="0"/>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8</a:t>
            </a:fld>
            <a:endParaRPr lang="en-US" dirty="0"/>
          </a:p>
        </p:txBody>
      </p:sp>
    </p:spTree>
    <p:extLst>
      <p:ext uri="{BB962C8B-B14F-4D97-AF65-F5344CB8AC3E}">
        <p14:creationId xmlns:p14="http://schemas.microsoft.com/office/powerpoint/2010/main" val="972564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Higgs transforming into matter particles</a:t>
            </a:r>
          </a:p>
          <a:p>
            <a:pPr eaLnBrk="1" hangingPunct="1"/>
            <a:endParaRPr lang="en-US" dirty="0" smtClean="0"/>
          </a:p>
          <a:p>
            <a:pPr eaLnBrk="1" hangingPunct="1"/>
            <a:r>
              <a:rPr lang="en-US" dirty="0" smtClean="0"/>
              <a:t> </a:t>
            </a:r>
            <a:r>
              <a:rPr lang="en-US" dirty="0" smtClean="0">
                <a:latin typeface="Arial" pitchFamily="-20" charset="0"/>
              </a:rPr>
              <a:t>`The machine we need to smash particles at very high speeds</a:t>
            </a:r>
            <a:r>
              <a:rPr lang="en-US" baseline="0" dirty="0" smtClean="0">
                <a:latin typeface="Arial" pitchFamily="-20" charset="0"/>
              </a:rPr>
              <a:t> and </a:t>
            </a:r>
            <a:r>
              <a:rPr lang="en-US" dirty="0" smtClean="0">
                <a:latin typeface="Arial" pitchFamily="-20" charset="0"/>
              </a:rPr>
              <a:t>at very high energies. We need a very complicate machine</a:t>
            </a:r>
          </a:p>
          <a:p>
            <a:pPr eaLnBrk="1" hangingPunct="1"/>
            <a:r>
              <a:rPr lang="en-US" baseline="0" dirty="0" smtClean="0">
                <a:latin typeface="Arial" pitchFamily="-20" charset="0"/>
              </a:rPr>
              <a:t> </a:t>
            </a:r>
            <a:r>
              <a:rPr lang="en-US" dirty="0" smtClean="0">
                <a:latin typeface="Arial" pitchFamily="-20" charset="0"/>
              </a:rPr>
              <a:t>The most expensive, most complicated, most ambitious machine ever built!!!</a:t>
            </a:r>
          </a:p>
          <a:p>
            <a:pPr eaLnBrk="1" hangingPunct="1"/>
            <a:r>
              <a:rPr lang="en-US" dirty="0" smtClean="0"/>
              <a:t>In particle accelerators we smash beams of particles together in head-on collisions that are energetic enough to turn the clock back to just after the Big Bang. </a:t>
            </a:r>
          </a:p>
          <a:p>
            <a:pPr>
              <a:lnSpc>
                <a:spcPct val="170000"/>
              </a:lnSpc>
            </a:pPr>
            <a:r>
              <a:rPr lang="en-US" sz="1200" b="1" dirty="0" smtClean="0">
                <a:solidFill>
                  <a:srgbClr val="000000"/>
                </a:solidFill>
              </a:rPr>
              <a:t>Particle accelerators recreate the conditions of the early universe when it was about a tenth to hundredth of a billionth of a second old</a:t>
            </a:r>
          </a:p>
          <a:p>
            <a:pPr eaLnBrk="1" hangingPunct="1"/>
            <a:r>
              <a:rPr lang="en-US" dirty="0" smtClean="0"/>
              <a:t> </a:t>
            </a:r>
            <a:r>
              <a:rPr lang="en-US" b="1" dirty="0" smtClean="0"/>
              <a:t>The more energetic the collisions,  the more likely we are to make fundamental particles appear again. </a:t>
            </a:r>
          </a:p>
          <a:p>
            <a:pPr eaLnBrk="1" hangingPunct="1"/>
            <a:r>
              <a:rPr lang="en-US" dirty="0" smtClean="0"/>
              <a:t>Once we've produced fundamental particles we can study their behavior to find out why the universe is made the way it is. </a:t>
            </a:r>
          </a:p>
          <a:p>
            <a:r>
              <a:rPr lang="en-US" dirty="0" smtClean="0"/>
              <a:t>If you were inside the accelerator tunnel you would see a tube which runs continuously in either direction. This tube is the "beam pipe" - so-called because inside here, two beams of particles fly round the tunnel. The beams are accelerated to very high energies by magnets surrounding the beam pipe. These make sure that the two particle beams circulate in opposite directions without crashing into each other. When the beams of particles reach their final top energy, the magnets alter their path and bring them into collision at pre-determined points around the accelerator ring.  </a:t>
            </a:r>
          </a:p>
          <a:p>
            <a:r>
              <a:rPr lang="en-US" dirty="0" smtClean="0"/>
              <a:t>By this time the particle beams are travelling so close to the speed of light that they collide forty million times a second.  Inside each collision we have a snapshot of the fundamental particles that last existed billionths of a second after the Big Bang. Now all we have to do is build gigantic particle detectors at each collision point to try and work out exactly what went on ....</a:t>
            </a:r>
          </a:p>
          <a:p>
            <a:pPr eaLnBrk="1" hangingPunct="1"/>
            <a:endParaRPr lang="en-US" dirty="0" smtClean="0">
              <a:latin typeface="Arial" pitchFamily="-20"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9</a:t>
            </a:fld>
            <a:endParaRPr lang="en-US" dirty="0"/>
          </a:p>
        </p:txBody>
      </p:sp>
    </p:spTree>
    <p:extLst>
      <p:ext uri="{BB962C8B-B14F-4D97-AF65-F5344CB8AC3E}">
        <p14:creationId xmlns:p14="http://schemas.microsoft.com/office/powerpoint/2010/main" val="255164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Damic</a:t>
            </a:r>
            <a:r>
              <a:rPr lang="en-US" dirty="0" smtClean="0"/>
              <a:t>: Rio de</a:t>
            </a:r>
            <a:r>
              <a:rPr lang="en-US" baseline="0" dirty="0" smtClean="0"/>
              <a:t> Janeiro Federal U. </a:t>
            </a:r>
          </a:p>
          <a:p>
            <a:r>
              <a:rPr lang="en-US" baseline="0" dirty="0" smtClean="0"/>
              <a:t>Universidad </a:t>
            </a:r>
            <a:r>
              <a:rPr lang="en-US" baseline="0" dirty="0" err="1" smtClean="0"/>
              <a:t>nacional</a:t>
            </a:r>
            <a:r>
              <a:rPr lang="en-US" baseline="0" dirty="0" smtClean="0"/>
              <a:t> </a:t>
            </a:r>
            <a:r>
              <a:rPr lang="en-US" baseline="0" dirty="0" err="1" smtClean="0"/>
              <a:t>autonoma</a:t>
            </a:r>
            <a:r>
              <a:rPr lang="en-US" baseline="0" dirty="0" smtClean="0"/>
              <a:t> de Mexico, Buenos Aires </a:t>
            </a:r>
            <a:r>
              <a:rPr lang="en-US" baseline="0" dirty="0" err="1" smtClean="0"/>
              <a:t>Conicet</a:t>
            </a:r>
            <a:r>
              <a:rPr lang="en-US" baseline="0" dirty="0" smtClean="0"/>
              <a:t> (</a:t>
            </a:r>
            <a:r>
              <a:rPr lang="en-US" baseline="0" dirty="0" err="1" smtClean="0"/>
              <a:t>bariloche</a:t>
            </a:r>
            <a:r>
              <a:rPr lang="en-US" baseline="0" dirty="0" smtClean="0"/>
              <a:t>); Universidad </a:t>
            </a:r>
            <a:r>
              <a:rPr lang="en-US" baseline="0" dirty="0" err="1" smtClean="0"/>
              <a:t>nacional</a:t>
            </a:r>
            <a:r>
              <a:rPr lang="en-US" baseline="0" dirty="0" smtClean="0"/>
              <a:t> de Asuncion</a:t>
            </a:r>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10</a:t>
            </a:fld>
            <a:endParaRPr lang="en-US" dirty="0"/>
          </a:p>
        </p:txBody>
      </p:sp>
    </p:spTree>
    <p:extLst>
      <p:ext uri="{BB962C8B-B14F-4D97-AF65-F5344CB8AC3E}">
        <p14:creationId xmlns:p14="http://schemas.microsoft.com/office/powerpoint/2010/main" val="97256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Helvetica"/>
                <a:ea typeface="ＭＳ Ｐゴシック" charset="0"/>
                <a:cs typeface="ＭＳ Ｐゴシック" charset="0"/>
              </a:rPr>
              <a:t>DES mounted on the Blanco 4-meter telescope at the Cerro </a:t>
            </a:r>
            <a:r>
              <a:rPr lang="en-US" sz="1200" kern="1200" dirty="0" err="1" smtClean="0">
                <a:solidFill>
                  <a:schemeClr val="tx1"/>
                </a:solidFill>
                <a:latin typeface="Helvetica"/>
                <a:ea typeface="ＭＳ Ｐゴシック" charset="0"/>
                <a:cs typeface="ＭＳ Ｐゴシック" charset="0"/>
              </a:rPr>
              <a:t>Tololo</a:t>
            </a:r>
            <a:r>
              <a:rPr lang="en-US" sz="1200" kern="1200" dirty="0" smtClean="0">
                <a:solidFill>
                  <a:schemeClr val="tx1"/>
                </a:solidFill>
                <a:latin typeface="Helvetica"/>
                <a:ea typeface="ＭＳ Ｐゴシック" charset="0"/>
                <a:cs typeface="ＭＳ Ｐゴシック" charset="0"/>
              </a:rPr>
              <a:t> Inter-American Observatory,</a:t>
            </a:r>
          </a:p>
          <a:p>
            <a:r>
              <a:rPr lang="en-US" sz="1200" kern="1200" dirty="0" smtClean="0">
                <a:solidFill>
                  <a:schemeClr val="tx1"/>
                </a:solidFill>
                <a:latin typeface="Helvetica"/>
                <a:ea typeface="ＭＳ Ｐゴシック" charset="0"/>
                <a:cs typeface="ＭＳ Ｐゴシック" charset="0"/>
              </a:rPr>
              <a:t>We </a:t>
            </a:r>
            <a:r>
              <a:rPr lang="en-US" sz="1200" kern="1200" dirty="0" err="1" smtClean="0">
                <a:solidFill>
                  <a:schemeClr val="tx1"/>
                </a:solidFill>
                <a:latin typeface="Helvetica"/>
                <a:ea typeface="ＭＳ Ｐゴシック" charset="0"/>
                <a:cs typeface="ＭＳ Ｐゴシック" charset="0"/>
              </a:rPr>
              <a:t>egt</a:t>
            </a:r>
            <a:r>
              <a:rPr lang="en-US" sz="1200" kern="1200" dirty="0" smtClean="0">
                <a:solidFill>
                  <a:schemeClr val="tx1"/>
                </a:solidFill>
                <a:latin typeface="Helvetica"/>
                <a:ea typeface="ＭＳ Ｐゴシック" charset="0"/>
                <a:cs typeface="ＭＳ Ｐゴシック" charset="0"/>
              </a:rPr>
              <a:t> </a:t>
            </a:r>
            <a:r>
              <a:rPr lang="en-US" sz="1200" kern="1200" dirty="0" err="1" smtClean="0">
                <a:solidFill>
                  <a:schemeClr val="tx1"/>
                </a:solidFill>
                <a:latin typeface="Helvetica"/>
                <a:ea typeface="ＭＳ Ｐゴシック" charset="0"/>
                <a:cs typeface="ＭＳ Ｐゴシック" charset="0"/>
              </a:rPr>
              <a:t>informstion</a:t>
            </a:r>
            <a:r>
              <a:rPr lang="en-US" sz="1200" kern="1200" baseline="0" dirty="0" smtClean="0">
                <a:solidFill>
                  <a:schemeClr val="tx1"/>
                </a:solidFill>
                <a:latin typeface="Helvetica"/>
                <a:ea typeface="ＭＳ Ｐゴシック" charset="0"/>
                <a:cs typeface="ＭＳ Ｐゴシック" charset="0"/>
              </a:rPr>
              <a:t> </a:t>
            </a:r>
            <a:r>
              <a:rPr lang="en-US" sz="1200" kern="1200" dirty="0" smtClean="0">
                <a:solidFill>
                  <a:schemeClr val="tx1"/>
                </a:solidFill>
                <a:latin typeface="Helvetica"/>
                <a:ea typeface="ＭＳ Ｐゴシック" charset="0"/>
                <a:cs typeface="ＭＳ Ｐゴシック" charset="0"/>
              </a:rPr>
              <a:t>ion of </a:t>
            </a:r>
            <a:r>
              <a:rPr lang="en-US" sz="1200" kern="1200" dirty="0" err="1" smtClean="0">
                <a:solidFill>
                  <a:schemeClr val="tx1"/>
                </a:solidFill>
                <a:latin typeface="Helvetica"/>
                <a:ea typeface="ＭＳ Ｐゴシック" charset="0"/>
                <a:cs typeface="ＭＳ Ｐゴシック" charset="0"/>
              </a:rPr>
              <a:t>thhe</a:t>
            </a:r>
            <a:r>
              <a:rPr lang="en-US" sz="1200" kern="1200" dirty="0" smtClean="0">
                <a:solidFill>
                  <a:schemeClr val="tx1"/>
                </a:solidFill>
                <a:latin typeface="Helvetica"/>
                <a:ea typeface="ＭＳ Ｐゴシック" charset="0"/>
                <a:cs typeface="ＭＳ Ｐゴシック" charset="0"/>
              </a:rPr>
              <a:t> density in </a:t>
            </a:r>
            <a:r>
              <a:rPr lang="en-US" sz="1200" kern="1200" dirty="0" err="1" smtClean="0">
                <a:solidFill>
                  <a:schemeClr val="tx1"/>
                </a:solidFill>
                <a:latin typeface="Helvetica"/>
                <a:ea typeface="ＭＳ Ｐゴシック" charset="0"/>
                <a:cs typeface="ＭＳ Ｐゴシック" charset="0"/>
              </a:rPr>
              <a:t>galavity</a:t>
            </a:r>
            <a:endParaRPr lang="en-US" sz="1200" kern="1200" dirty="0" smtClean="0">
              <a:solidFill>
                <a:schemeClr val="tx1"/>
              </a:solidFill>
              <a:latin typeface="Helvetica"/>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11</a:t>
            </a:fld>
            <a:endParaRPr lang="en-US" dirty="0"/>
          </a:p>
        </p:txBody>
      </p:sp>
    </p:spTree>
    <p:extLst>
      <p:ext uri="{BB962C8B-B14F-4D97-AF65-F5344CB8AC3E}">
        <p14:creationId xmlns:p14="http://schemas.microsoft.com/office/powerpoint/2010/main" val="972564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Helvetica"/>
                <a:ea typeface="ＭＳ Ｐゴシック" charset="0"/>
                <a:cs typeface="ＭＳ Ｐゴシック" charset="0"/>
              </a:rPr>
              <a:t>Using </a:t>
            </a:r>
            <a:r>
              <a:rPr lang="en-US" sz="1200" kern="1200" dirty="0" err="1" smtClean="0">
                <a:solidFill>
                  <a:schemeClr val="tx1"/>
                </a:solidFill>
                <a:latin typeface="Helvetica"/>
                <a:ea typeface="ＭＳ Ｐゴシック" charset="0"/>
                <a:cs typeface="ＭＳ Ｐゴシック" charset="0"/>
              </a:rPr>
              <a:t>Fermilab's</a:t>
            </a:r>
            <a:r>
              <a:rPr lang="en-US" sz="1200" kern="1200" dirty="0" smtClean="0">
                <a:solidFill>
                  <a:schemeClr val="tx1"/>
                </a:solidFill>
                <a:latin typeface="Helvetica"/>
                <a:ea typeface="ＭＳ Ｐゴシック" charset="0"/>
                <a:cs typeface="ＭＳ Ｐゴシック" charset="0"/>
              </a:rPr>
              <a:t> Main Injector accelerator as a proton source, the Long-Baseline Neutrino Facility's </a:t>
            </a:r>
            <a:r>
              <a:rPr lang="en-US" sz="1200" kern="1200" dirty="0" err="1" smtClean="0">
                <a:solidFill>
                  <a:schemeClr val="tx1"/>
                </a:solidFill>
                <a:latin typeface="Helvetica"/>
                <a:ea typeface="ＭＳ Ｐゴシック" charset="0"/>
                <a:cs typeface="ＭＳ Ｐゴシック" charset="0"/>
              </a:rPr>
              <a:t>beamline</a:t>
            </a:r>
            <a:r>
              <a:rPr lang="en-US" sz="1200" kern="1200" dirty="0" smtClean="0">
                <a:solidFill>
                  <a:schemeClr val="tx1"/>
                </a:solidFill>
                <a:latin typeface="Helvetica"/>
                <a:ea typeface="ＭＳ Ｐゴシック" charset="0"/>
                <a:cs typeface="ＭＳ Ｐゴシック" charset="0"/>
              </a:rPr>
              <a:t> is expected to make the highest-intensity neutrino beam in the world – i.e., the most highly concentrated beam of these particles that travel at nearly the speed of light.</a:t>
            </a:r>
          </a:p>
          <a:p>
            <a:r>
              <a:rPr lang="en-US" sz="1200" kern="1200" dirty="0" smtClean="0">
                <a:solidFill>
                  <a:schemeClr val="tx1"/>
                </a:solidFill>
                <a:latin typeface="Helvetica"/>
                <a:ea typeface="ＭＳ Ｐゴシック" charset="0"/>
                <a:cs typeface="ＭＳ Ｐゴシック" charset="0"/>
              </a:rPr>
              <a:t>The </a:t>
            </a:r>
            <a:r>
              <a:rPr lang="en-US" sz="1200" kern="1200" dirty="0" err="1" smtClean="0">
                <a:solidFill>
                  <a:schemeClr val="tx1"/>
                </a:solidFill>
                <a:latin typeface="Helvetica"/>
                <a:ea typeface="ＭＳ Ｐゴシック" charset="0"/>
                <a:cs typeface="ＭＳ Ｐゴシック" charset="0"/>
              </a:rPr>
              <a:t>processs</a:t>
            </a:r>
            <a:r>
              <a:rPr lang="en-US" sz="1200" kern="1200" dirty="0" smtClean="0">
                <a:solidFill>
                  <a:schemeClr val="tx1"/>
                </a:solidFill>
                <a:latin typeface="Helvetica"/>
                <a:ea typeface="ＭＳ Ｐゴシック" charset="0"/>
                <a:cs typeface="ＭＳ Ｐゴシック" charset="0"/>
              </a:rPr>
              <a:t> starts by extracting a proton beam from an accelerator complex and smashing the protons into a target. The protons' interactions with the protons and neutrons in the target material produce new, short-lived particles such as </a:t>
            </a:r>
            <a:r>
              <a:rPr lang="en-US" sz="1200" kern="1200" dirty="0" err="1" smtClean="0">
                <a:solidFill>
                  <a:schemeClr val="tx1"/>
                </a:solidFill>
                <a:latin typeface="Helvetica"/>
                <a:ea typeface="ＭＳ Ｐゴシック" charset="0"/>
                <a:cs typeface="ＭＳ Ｐゴシック" charset="0"/>
              </a:rPr>
              <a:t>pions</a:t>
            </a:r>
            <a:r>
              <a:rPr lang="en-US" sz="1200" kern="1200" dirty="0" smtClean="0">
                <a:solidFill>
                  <a:schemeClr val="tx1"/>
                </a:solidFill>
                <a:latin typeface="Helvetica"/>
                <a:ea typeface="ＭＳ Ｐゴシック" charset="0"/>
                <a:cs typeface="ＭＳ Ｐゴシック" charset="0"/>
              </a:rPr>
              <a:t> and </a:t>
            </a:r>
            <a:r>
              <a:rPr lang="en-US" sz="1200" kern="1200" dirty="0" err="1" smtClean="0">
                <a:solidFill>
                  <a:schemeClr val="tx1"/>
                </a:solidFill>
                <a:latin typeface="Helvetica"/>
                <a:ea typeface="ＭＳ Ｐゴシック" charset="0"/>
                <a:cs typeface="ＭＳ Ｐゴシック" charset="0"/>
              </a:rPr>
              <a:t>kaons</a:t>
            </a:r>
            <a:r>
              <a:rPr lang="en-US" sz="1200" kern="1200" dirty="0" smtClean="0">
                <a:solidFill>
                  <a:schemeClr val="tx1"/>
                </a:solidFill>
                <a:latin typeface="Helvetica"/>
                <a:ea typeface="ＭＳ Ｐゴシック" charset="0"/>
                <a:cs typeface="ＭＳ Ｐゴシック" charset="0"/>
              </a:rPr>
              <a:t>. These particles travel a short distance (about 200 m) through a "decay pipe," and as they do, a good fraction of them decays into neutrinos that continue on in the same direction, forming a neutrino beam. Of the three known neutrino types, a beam produced in this manner contains mostly </a:t>
            </a:r>
            <a:r>
              <a:rPr lang="en-US" sz="1200" kern="1200" dirty="0" err="1" smtClean="0">
                <a:solidFill>
                  <a:schemeClr val="tx1"/>
                </a:solidFill>
                <a:latin typeface="Helvetica"/>
                <a:ea typeface="ＭＳ Ｐゴシック" charset="0"/>
                <a:cs typeface="ＭＳ Ｐゴシック" charset="0"/>
              </a:rPr>
              <a:t>muon</a:t>
            </a:r>
            <a:r>
              <a:rPr lang="en-US" sz="1200" kern="1200" dirty="0" smtClean="0">
                <a:solidFill>
                  <a:schemeClr val="tx1"/>
                </a:solidFill>
                <a:latin typeface="Helvetica"/>
                <a:ea typeface="ＭＳ Ｐゴシック" charset="0"/>
                <a:cs typeface="ＭＳ Ｐゴシック" charset="0"/>
              </a:rPr>
              <a:t> neutrinos.</a:t>
            </a:r>
          </a:p>
          <a:p>
            <a:r>
              <a:rPr lang="en-US" sz="1200" kern="1200" dirty="0" smtClean="0">
                <a:solidFill>
                  <a:schemeClr val="tx1"/>
                </a:solidFill>
                <a:latin typeface="Helvetica"/>
                <a:ea typeface="ＭＳ Ｐゴシック" charset="0"/>
                <a:cs typeface="ＭＳ Ｐゴシック" charset="0"/>
              </a:rPr>
              <a:t>Using </a:t>
            </a:r>
            <a:r>
              <a:rPr lang="en-US" sz="1200" kern="1200" dirty="0" err="1" smtClean="0">
                <a:solidFill>
                  <a:schemeClr val="tx1"/>
                </a:solidFill>
                <a:latin typeface="Helvetica"/>
                <a:ea typeface="ＭＳ Ｐゴシック" charset="0"/>
                <a:cs typeface="ＭＳ Ｐゴシック" charset="0"/>
              </a:rPr>
              <a:t>Fermilab's</a:t>
            </a:r>
            <a:r>
              <a:rPr lang="en-US" sz="1200" kern="1200" dirty="0" smtClean="0">
                <a:solidFill>
                  <a:schemeClr val="tx1"/>
                </a:solidFill>
                <a:latin typeface="Helvetica"/>
                <a:ea typeface="ＭＳ Ｐゴシック" charset="0"/>
                <a:cs typeface="ＭＳ Ｐゴシック" charset="0"/>
              </a:rPr>
              <a:t> Main Injector accelerator as a proton source, the proposed LBNF </a:t>
            </a:r>
            <a:r>
              <a:rPr lang="en-US" sz="1200" kern="1200" dirty="0" err="1" smtClean="0">
                <a:solidFill>
                  <a:schemeClr val="tx1"/>
                </a:solidFill>
                <a:latin typeface="Helvetica"/>
                <a:ea typeface="ＭＳ Ｐゴシック" charset="0"/>
                <a:cs typeface="ＭＳ Ｐゴシック" charset="0"/>
              </a:rPr>
              <a:t>beamline</a:t>
            </a:r>
            <a:r>
              <a:rPr lang="en-US" sz="1200" kern="1200" dirty="0" smtClean="0">
                <a:solidFill>
                  <a:schemeClr val="tx1"/>
                </a:solidFill>
                <a:latin typeface="Helvetica"/>
                <a:ea typeface="ＭＳ Ｐゴシック" charset="0"/>
                <a:cs typeface="ＭＳ Ｐゴシック" charset="0"/>
              </a:rPr>
              <a:t> will be able to make the highest-intensity neutrino beam in the world.</a:t>
            </a:r>
          </a:p>
          <a:p>
            <a:r>
              <a:rPr lang="en-US" sz="1200" kern="1200" dirty="0" smtClean="0">
                <a:solidFill>
                  <a:schemeClr val="tx1"/>
                </a:solidFill>
                <a:latin typeface="Helvetica"/>
                <a:ea typeface="ＭＳ Ｐゴシック" charset="0"/>
                <a:cs typeface="ＭＳ Ｐゴシック" charset="0"/>
              </a:rPr>
              <a:t>Like the beam of light produced by a flashlight, the beam of neutrinos produced by an accelerator widens over distance. To make sure that a sufficiently large number of neutrinos hits the particle detector, located hundreds of miles away, the beam must be highly concentrated, highly focused and aimed precisely in the right direction. Because neutrinos have no electric charge, there is no way to change the direction of a neutrino once it has been created.</a:t>
            </a:r>
          </a:p>
          <a:p>
            <a:endParaRPr lang="en-US" sz="1200" kern="1200" dirty="0" smtClean="0">
              <a:solidFill>
                <a:schemeClr val="tx1"/>
              </a:solidFill>
              <a:latin typeface="Helvetica"/>
              <a:ea typeface="ＭＳ Ｐゴシック" charset="0"/>
              <a:cs typeface="ＭＳ Ｐゴシック" charset="0"/>
            </a:endParaRPr>
          </a:p>
          <a:p>
            <a:r>
              <a:rPr lang="en-US" sz="1200" kern="1200" dirty="0" smtClean="0">
                <a:solidFill>
                  <a:schemeClr val="tx1"/>
                </a:solidFill>
                <a:latin typeface="Helvetica"/>
                <a:ea typeface="ＭＳ Ｐゴシック" charset="0"/>
                <a:cs typeface="ＭＳ Ｐゴシック" charset="0"/>
              </a:rPr>
              <a:t>Neutrino</a:t>
            </a:r>
            <a:r>
              <a:rPr lang="en-US" sz="1200" kern="1200" baseline="0" dirty="0" smtClean="0">
                <a:solidFill>
                  <a:schemeClr val="tx1"/>
                </a:solidFill>
                <a:latin typeface="Helvetica"/>
                <a:ea typeface="ＭＳ Ｐゴシック" charset="0"/>
                <a:cs typeface="ＭＳ Ｐゴシック" charset="0"/>
              </a:rPr>
              <a:t> Interactions: </a:t>
            </a:r>
          </a:p>
          <a:p>
            <a:r>
              <a:rPr lang="en-US" sz="1200" kern="1200" dirty="0" smtClean="0">
                <a:solidFill>
                  <a:schemeClr val="tx1"/>
                </a:solidFill>
                <a:latin typeface="Helvetica"/>
                <a:ea typeface="ＭＳ Ｐゴシック" charset="0"/>
                <a:cs typeface="ＭＳ Ｐゴシック" charset="0"/>
              </a:rPr>
              <a:t>Ionization electrons, resulting from particle interactions in the liquid argon, drift to wire planes (the TPC elements) in the fluid under the influence of an electric field. The electrons are collected on these planes, thereby creating a signal. Three planes of wires allow 3D reconstruction of the electron’s track. The image below shows a beautiful charged current </a:t>
            </a:r>
            <a:r>
              <a:rPr lang="en-US" sz="1200" kern="1200" dirty="0" err="1" smtClean="0">
                <a:solidFill>
                  <a:schemeClr val="tx1"/>
                </a:solidFill>
                <a:latin typeface="Helvetica"/>
                <a:ea typeface="ＭＳ Ｐゴシック" charset="0"/>
                <a:cs typeface="ＭＳ Ｐゴシック" charset="0"/>
              </a:rPr>
              <a:t>muon</a:t>
            </a:r>
            <a:r>
              <a:rPr lang="en-US" sz="1200" kern="1200" dirty="0" smtClean="0">
                <a:solidFill>
                  <a:schemeClr val="tx1"/>
                </a:solidFill>
                <a:latin typeface="Helvetica"/>
                <a:ea typeface="ＭＳ Ｐゴシック" charset="0"/>
                <a:cs typeface="ＭＳ Ｐゴシック" charset="0"/>
              </a:rPr>
              <a:t> neutrino interaction in the </a:t>
            </a:r>
            <a:r>
              <a:rPr lang="en-US" sz="1200" kern="1200" dirty="0" smtClean="0">
                <a:solidFill>
                  <a:schemeClr val="tx1"/>
                </a:solidFill>
                <a:latin typeface="Helvetica"/>
                <a:ea typeface="ＭＳ Ｐゴシック" charset="0"/>
                <a:cs typeface="ＭＳ Ｐゴシック" charset="0"/>
                <a:hlinkClick r:id="rId3"/>
              </a:rPr>
              <a:t>ArgoNeut detector, a small-scale LArTPC at Fermilab that ended its data run in 2010. The image shows four gamma-induced electromagnetic showers from the decay of two neutral pions, detached from the primary interaction vertex.</a:t>
            </a:r>
            <a:endParaRPr lang="en-US" sz="1200" kern="1200" dirty="0" smtClean="0">
              <a:solidFill>
                <a:schemeClr val="tx1"/>
              </a:solidFill>
              <a:latin typeface="Helvetica"/>
              <a:ea typeface="ＭＳ Ｐゴシック" charset="0"/>
              <a:cs typeface="ＭＳ Ｐゴシック" charset="0"/>
            </a:endParaRPr>
          </a:p>
          <a:p>
            <a:endParaRPr lang="en-US" sz="1200" kern="1200" dirty="0" smtClean="0">
              <a:solidFill>
                <a:schemeClr val="tx1"/>
              </a:solidFill>
              <a:latin typeface="Helvetica"/>
              <a:ea typeface="ＭＳ Ｐゴシック" charset="0"/>
              <a:cs typeface="ＭＳ Ｐゴシック" charset="0"/>
            </a:endParaRPr>
          </a:p>
          <a:p>
            <a:r>
              <a:rPr lang="en-US" sz="1200" kern="1200" dirty="0" smtClean="0">
                <a:solidFill>
                  <a:schemeClr val="tx1"/>
                </a:solidFill>
                <a:latin typeface="Helvetica"/>
                <a:ea typeface="ＭＳ Ｐゴシック" charset="0"/>
                <a:cs typeface="ＭＳ Ｐゴシック" charset="0"/>
              </a:rPr>
              <a:t>NOVA</a:t>
            </a:r>
            <a:r>
              <a:rPr lang="en-US" sz="1200" kern="1200" baseline="0" dirty="0" smtClean="0">
                <a:solidFill>
                  <a:schemeClr val="tx1"/>
                </a:solidFill>
                <a:latin typeface="Helvetica"/>
                <a:ea typeface="ＭＳ Ｐゴシック" charset="0"/>
                <a:cs typeface="ＭＳ Ｐゴシック" charset="0"/>
              </a:rPr>
              <a:t> (near and far in MN)</a:t>
            </a:r>
            <a:r>
              <a:rPr lang="en-US" sz="1200" kern="1200" dirty="0" smtClean="0">
                <a:solidFill>
                  <a:schemeClr val="tx1"/>
                </a:solidFill>
                <a:latin typeface="Helvetica"/>
                <a:ea typeface="ＭＳ Ｐゴシック" charset="0"/>
                <a:cs typeface="ＭＳ Ｐゴシック" charset="0"/>
              </a:rPr>
              <a:t>  When a neutrino strikes an atom in the liquid scintillator filling the 14-kiloton far detector, it releases a burst of charged particles. Scientists can detect these particles and use them to learn about neutrino interactions.</a:t>
            </a:r>
          </a:p>
          <a:p>
            <a:r>
              <a:rPr lang="en-US" dirty="0" smtClean="0"/>
              <a:t>http://www-</a:t>
            </a:r>
            <a:r>
              <a:rPr lang="en-US" dirty="0" err="1" smtClean="0"/>
              <a:t>nova.fnal.gov</a:t>
            </a:r>
            <a:r>
              <a:rPr lang="en-US" dirty="0" smtClean="0"/>
              <a:t>/how-nova-</a:t>
            </a:r>
            <a:r>
              <a:rPr lang="en-US" dirty="0" err="1" smtClean="0"/>
              <a:t>works.html</a:t>
            </a:r>
            <a:endParaRPr lang="en-US" dirty="0"/>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13</a:t>
            </a:fld>
            <a:endParaRPr lang="en-US" dirty="0"/>
          </a:p>
        </p:txBody>
      </p:sp>
    </p:spTree>
    <p:extLst>
      <p:ext uri="{BB962C8B-B14F-4D97-AF65-F5344CB8AC3E}">
        <p14:creationId xmlns:p14="http://schemas.microsoft.com/office/powerpoint/2010/main" val="21712926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5" descr="TitleSlide_v2_0410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descr="FermilabLogo_r0g48b13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660400"/>
            <a:ext cx="3373437" cy="155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descr="TitleSlide_v2_0411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FermilabLogo_r0g48b13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660400"/>
            <a:ext cx="3373437" cy="155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308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308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242686323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r>
              <a:rPr lang="en-US" smtClean="0"/>
              <a:t>25.06.2015</a:t>
            </a:r>
            <a:endParaRPr lang="en-US"/>
          </a:p>
        </p:txBody>
      </p:sp>
      <p:sp>
        <p:nvSpPr>
          <p:cNvPr id="11" name="Footer Placeholder 4"/>
          <p:cNvSpPr>
            <a:spLocks noGrp="1"/>
          </p:cNvSpPr>
          <p:nvPr>
            <p:ph type="ftr" sz="quarter" idx="21"/>
          </p:nvPr>
        </p:nvSpPr>
        <p:spPr>
          <a:ln/>
        </p:spPr>
        <p:txBody>
          <a:bodyPr/>
          <a:lstStyle>
            <a:lvl1pPr>
              <a:defRPr/>
            </a:lvl1pPr>
          </a:lstStyle>
          <a:p>
            <a:pPr>
              <a:defRPr/>
            </a:pPr>
            <a:r>
              <a:rPr lang="en-US" smtClean="0"/>
              <a:t>Marcela Carena | Latin American Consuls visit</a:t>
            </a:r>
            <a:endParaRPr lang="en-US" b="1"/>
          </a:p>
        </p:txBody>
      </p:sp>
      <p:sp>
        <p:nvSpPr>
          <p:cNvPr id="12" name="Slide Number Placeholder 5"/>
          <p:cNvSpPr>
            <a:spLocks noGrp="1"/>
          </p:cNvSpPr>
          <p:nvPr>
            <p:ph type="sldNum" sz="quarter" idx="22"/>
          </p:nvPr>
        </p:nvSpPr>
        <p:spPr>
          <a:ln/>
        </p:spPr>
        <p:txBody>
          <a:bodyPr/>
          <a:lstStyle>
            <a:lvl1pPr>
              <a:defRPr/>
            </a:lvl1pPr>
          </a:lstStyle>
          <a:p>
            <a:pPr>
              <a:defRPr/>
            </a:pPr>
            <a:fld id="{998902AF-7A47-EA42-98BA-3CCC5586AF47}" type="slidenum">
              <a:rPr lang="en-US"/>
              <a:pPr>
                <a:defRPr/>
              </a:pPr>
              <a:t>‹#›</a:t>
            </a:fld>
            <a:endParaRPr lang="en-US" dirty="0"/>
          </a:p>
        </p:txBody>
      </p:sp>
    </p:spTree>
    <p:extLst>
      <p:ext uri="{BB962C8B-B14F-4D97-AF65-F5344CB8AC3E}">
        <p14:creationId xmlns:p14="http://schemas.microsoft.com/office/powerpoint/2010/main" val="2575002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3087"/>
                </a:solidFill>
              </a:defRPr>
            </a:lvl1pPr>
          </a:lstStyle>
          <a:p>
            <a:pPr>
              <a:defRPr/>
            </a:pPr>
            <a:r>
              <a:rPr lang="en-US" smtClean="0"/>
              <a:t>25.06.2015</a:t>
            </a:r>
            <a:endParaRPr lang="en-US"/>
          </a:p>
        </p:txBody>
      </p:sp>
      <p:sp>
        <p:nvSpPr>
          <p:cNvPr id="5" name="Footer Placeholder 4"/>
          <p:cNvSpPr>
            <a:spLocks noGrp="1"/>
          </p:cNvSpPr>
          <p:nvPr>
            <p:ph type="ftr" sz="quarter" idx="11"/>
          </p:nvPr>
        </p:nvSpPr>
        <p:spPr/>
        <p:txBody>
          <a:bodyPr/>
          <a:lstStyle>
            <a:lvl1pPr>
              <a:defRPr sz="900">
                <a:solidFill>
                  <a:srgbClr val="003087"/>
                </a:solidFill>
              </a:defRPr>
            </a:lvl1pPr>
          </a:lstStyle>
          <a:p>
            <a:pPr>
              <a:defRPr/>
            </a:pPr>
            <a:r>
              <a:rPr lang="en-US" smtClean="0"/>
              <a:t>Marcela Carena | Latin American Consuls visit</a:t>
            </a:r>
            <a:endParaRPr lang="en-US" b="1" dirty="0"/>
          </a:p>
        </p:txBody>
      </p:sp>
      <p:sp>
        <p:nvSpPr>
          <p:cNvPr id="6" name="Slide Number Placeholder 5"/>
          <p:cNvSpPr>
            <a:spLocks noGrp="1"/>
          </p:cNvSpPr>
          <p:nvPr>
            <p:ph type="sldNum" sz="quarter" idx="12"/>
          </p:nvPr>
        </p:nvSpPr>
        <p:spPr/>
        <p:txBody>
          <a:bodyPr/>
          <a:lstStyle>
            <a:lvl1pPr>
              <a:defRPr sz="900">
                <a:solidFill>
                  <a:srgbClr val="003087"/>
                </a:solidFill>
              </a:defRPr>
            </a:lvl1pPr>
          </a:lstStyle>
          <a:p>
            <a:pPr>
              <a:defRPr/>
            </a:pPr>
            <a:fld id="{2252C86A-56CA-C846-AB85-01C4489D8FB7}" type="slidenum">
              <a:rPr lang="en-US"/>
              <a:pPr>
                <a:defRPr/>
              </a:pPr>
              <a:t>‹#›</a:t>
            </a:fld>
            <a:endParaRPr lang="en-US" dirty="0"/>
          </a:p>
        </p:txBody>
      </p:sp>
    </p:spTree>
    <p:extLst>
      <p:ext uri="{BB962C8B-B14F-4D97-AF65-F5344CB8AC3E}">
        <p14:creationId xmlns:p14="http://schemas.microsoft.com/office/powerpoint/2010/main" val="264460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25.06.2015</a:t>
            </a:r>
            <a:endParaRPr lang="en-US"/>
          </a:p>
        </p:txBody>
      </p:sp>
      <p:sp>
        <p:nvSpPr>
          <p:cNvPr id="8" name="Footer Placeholder 4"/>
          <p:cNvSpPr>
            <a:spLocks noGrp="1"/>
          </p:cNvSpPr>
          <p:nvPr>
            <p:ph type="ftr" sz="quarter" idx="20"/>
          </p:nvPr>
        </p:nvSpPr>
        <p:spPr/>
        <p:txBody>
          <a:bodyPr/>
          <a:lstStyle>
            <a:lvl1pPr>
              <a:defRPr/>
            </a:lvl1pPr>
          </a:lstStyle>
          <a:p>
            <a:pPr>
              <a:defRPr/>
            </a:pPr>
            <a:r>
              <a:rPr lang="en-US" smtClean="0"/>
              <a:t>Marcela Carena | Latin American Consuls visit</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27FB4D00-4846-834A-B201-398E01C4393B}" type="slidenum">
              <a:rPr lang="en-US"/>
              <a:pPr>
                <a:defRPr/>
              </a:pPr>
              <a:t>‹#›</a:t>
            </a:fld>
            <a:endParaRPr lang="en-US" dirty="0"/>
          </a:p>
        </p:txBody>
      </p:sp>
    </p:spTree>
    <p:extLst>
      <p:ext uri="{BB962C8B-B14F-4D97-AF65-F5344CB8AC3E}">
        <p14:creationId xmlns:p14="http://schemas.microsoft.com/office/powerpoint/2010/main" val="1177311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25.06.2015</a:t>
            </a:r>
            <a:endParaRPr lang="en-US"/>
          </a:p>
        </p:txBody>
      </p:sp>
      <p:sp>
        <p:nvSpPr>
          <p:cNvPr id="6" name="Footer Placeholder 4"/>
          <p:cNvSpPr>
            <a:spLocks noGrp="1"/>
          </p:cNvSpPr>
          <p:nvPr>
            <p:ph type="ftr" sz="quarter" idx="17"/>
          </p:nvPr>
        </p:nvSpPr>
        <p:spPr/>
        <p:txBody>
          <a:bodyPr/>
          <a:lstStyle>
            <a:lvl1pPr>
              <a:defRPr/>
            </a:lvl1pPr>
          </a:lstStyle>
          <a:p>
            <a:pPr>
              <a:defRPr/>
            </a:pPr>
            <a:r>
              <a:rPr lang="en-US" smtClean="0"/>
              <a:t>Marcela Carena | Latin American Consuls visit</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AF0EDA53-C64B-544C-8E70-D55020AEC88C}" type="slidenum">
              <a:rPr lang="en-US"/>
              <a:pPr>
                <a:defRPr/>
              </a:pPr>
              <a:t>‹#›</a:t>
            </a:fld>
            <a:endParaRPr lang="en-US" dirty="0"/>
          </a:p>
        </p:txBody>
      </p:sp>
    </p:spTree>
    <p:extLst>
      <p:ext uri="{BB962C8B-B14F-4D97-AF65-F5344CB8AC3E}">
        <p14:creationId xmlns:p14="http://schemas.microsoft.com/office/powerpoint/2010/main" val="2077811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25.06.2015</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Marcela Carena | Latin American Consuls visit</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034C6486-6164-664E-97EC-72B8A5EB0B60}" type="slidenum">
              <a:rPr lang="en-US"/>
              <a:pPr>
                <a:defRPr/>
              </a:pPr>
              <a:t>‹#›</a:t>
            </a:fld>
            <a:endParaRPr lang="en-US" dirty="0"/>
          </a:p>
        </p:txBody>
      </p:sp>
    </p:spTree>
    <p:extLst>
      <p:ext uri="{BB962C8B-B14F-4D97-AF65-F5344CB8AC3E}">
        <p14:creationId xmlns:p14="http://schemas.microsoft.com/office/powerpoint/2010/main" val="2569580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
        <p:nvSpPr>
          <p:cNvPr id="8" name="Rectangle 7"/>
          <p:cNvSpPr/>
          <p:nvPr/>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smtClean="0"/>
              <a:t>Click to edit Master text styles</a:t>
            </a:r>
          </a:p>
        </p:txBody>
      </p:sp>
      <p:pic>
        <p:nvPicPr>
          <p:cNvPr id="13" name="Picture 12" descr="14-0218-16D.lr.jpg"/>
          <p:cNvPicPr>
            <a:picLocks noChangeAspect="1"/>
          </p:cNvPicPr>
          <p:nvPr/>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67290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r>
              <a:rPr lang="en-US" smtClean="0"/>
              <a:t>25.06.2015</a:t>
            </a:r>
            <a:endParaRPr lang="en-US"/>
          </a:p>
        </p:txBody>
      </p:sp>
      <p:sp>
        <p:nvSpPr>
          <p:cNvPr id="4" name="Footer Placeholder 4"/>
          <p:cNvSpPr>
            <a:spLocks noGrp="1"/>
          </p:cNvSpPr>
          <p:nvPr>
            <p:ph type="ftr" sz="quarter" idx="15"/>
          </p:nvPr>
        </p:nvSpPr>
        <p:spPr>
          <a:ln/>
        </p:spPr>
        <p:txBody>
          <a:bodyPr/>
          <a:lstStyle>
            <a:lvl1pPr>
              <a:defRPr/>
            </a:lvl1pPr>
          </a:lstStyle>
          <a:p>
            <a:pPr>
              <a:defRPr/>
            </a:pPr>
            <a:r>
              <a:rPr lang="en-US" smtClean="0"/>
              <a:t>Marcela Carena | Latin American Consuls visit</a:t>
            </a:r>
            <a:endParaRPr lang="en-US" b="1"/>
          </a:p>
        </p:txBody>
      </p:sp>
      <p:sp>
        <p:nvSpPr>
          <p:cNvPr id="5" name="Slide Number Placeholder 5"/>
          <p:cNvSpPr>
            <a:spLocks noGrp="1"/>
          </p:cNvSpPr>
          <p:nvPr>
            <p:ph type="sldNum" sz="quarter" idx="16"/>
          </p:nvPr>
        </p:nvSpPr>
        <p:spPr>
          <a:ln/>
        </p:spPr>
        <p:txBody>
          <a:bodyPr/>
          <a:lstStyle>
            <a:lvl1pPr>
              <a:defRPr/>
            </a:lvl1pPr>
          </a:lstStyle>
          <a:p>
            <a:pPr>
              <a:defRPr/>
            </a:pPr>
            <a:fld id="{4307083B-48BB-584A-9E4E-D49295B1CFC6}" type="slidenum">
              <a:rPr lang="en-US"/>
              <a:pPr>
                <a:defRPr/>
              </a:pPr>
              <a:t>‹#›</a:t>
            </a:fld>
            <a:endParaRPr lang="en-US" dirty="0"/>
          </a:p>
        </p:txBody>
      </p:sp>
    </p:spTree>
    <p:extLst>
      <p:ext uri="{BB962C8B-B14F-4D97-AF65-F5344CB8AC3E}">
        <p14:creationId xmlns:p14="http://schemas.microsoft.com/office/powerpoint/2010/main" val="415928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r>
              <a:rPr lang="en-US" smtClean="0"/>
              <a:t>25.06.2015</a:t>
            </a:r>
            <a:endParaRPr lang="en-US"/>
          </a:p>
        </p:txBody>
      </p:sp>
      <p:sp>
        <p:nvSpPr>
          <p:cNvPr id="5" name="Footer Placeholder 4"/>
          <p:cNvSpPr>
            <a:spLocks noGrp="1"/>
          </p:cNvSpPr>
          <p:nvPr>
            <p:ph type="ftr" sz="quarter" idx="15"/>
          </p:nvPr>
        </p:nvSpPr>
        <p:spPr>
          <a:ln/>
        </p:spPr>
        <p:txBody>
          <a:bodyPr/>
          <a:lstStyle>
            <a:lvl1pPr>
              <a:defRPr/>
            </a:lvl1pPr>
          </a:lstStyle>
          <a:p>
            <a:pPr>
              <a:defRPr/>
            </a:pPr>
            <a:r>
              <a:rPr lang="en-US" smtClean="0"/>
              <a:t>Marcela Carena | Latin American Consuls visit</a:t>
            </a:r>
            <a:endParaRPr lang="en-US" b="1"/>
          </a:p>
        </p:txBody>
      </p:sp>
      <p:sp>
        <p:nvSpPr>
          <p:cNvPr id="6" name="Slide Number Placeholder 5"/>
          <p:cNvSpPr>
            <a:spLocks noGrp="1"/>
          </p:cNvSpPr>
          <p:nvPr>
            <p:ph type="sldNum" sz="quarter" idx="16"/>
          </p:nvPr>
        </p:nvSpPr>
        <p:spPr>
          <a:ln/>
        </p:spPr>
        <p:txBody>
          <a:bodyPr/>
          <a:lstStyle>
            <a:lvl1pPr>
              <a:defRPr/>
            </a:lvl1pPr>
          </a:lstStyle>
          <a:p>
            <a:pPr>
              <a:defRPr/>
            </a:pPr>
            <a:fld id="{B72D33B7-A986-FD47-BE3B-EA4C5A224BF2}" type="slidenum">
              <a:rPr lang="en-US"/>
              <a:pPr>
                <a:defRPr/>
              </a:pPr>
              <a:t>‹#›</a:t>
            </a:fld>
            <a:endParaRPr lang="en-US" dirty="0"/>
          </a:p>
        </p:txBody>
      </p:sp>
    </p:spTree>
    <p:extLst>
      <p:ext uri="{BB962C8B-B14F-4D97-AF65-F5344CB8AC3E}">
        <p14:creationId xmlns:p14="http://schemas.microsoft.com/office/powerpoint/2010/main" val="416140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pPr>
              <a:defRPr/>
            </a:pPr>
            <a:r>
              <a:rPr lang="en-US" smtClean="0"/>
              <a:t>25.06.2015</a:t>
            </a:r>
            <a:endParaRPr lang="en-US"/>
          </a:p>
        </p:txBody>
      </p:sp>
      <p:sp>
        <p:nvSpPr>
          <p:cNvPr id="5" name="Footer Placeholder 4"/>
          <p:cNvSpPr>
            <a:spLocks noGrp="1"/>
          </p:cNvSpPr>
          <p:nvPr>
            <p:ph type="ftr" sz="quarter" idx="11"/>
          </p:nvPr>
        </p:nvSpPr>
        <p:spPr>
          <a:ln/>
        </p:spPr>
        <p:txBody>
          <a:bodyPr/>
          <a:lstStyle>
            <a:lvl1pPr>
              <a:defRPr/>
            </a:lvl1pPr>
          </a:lstStyle>
          <a:p>
            <a:pPr>
              <a:defRPr/>
            </a:pPr>
            <a:r>
              <a:rPr lang="en-US" smtClean="0"/>
              <a:t>Marcela Carena | Latin American Consuls visit</a:t>
            </a:r>
            <a:endParaRPr lang="en-US" b="1"/>
          </a:p>
        </p:txBody>
      </p:sp>
      <p:sp>
        <p:nvSpPr>
          <p:cNvPr id="8" name="Slide Number Placeholder 5"/>
          <p:cNvSpPr>
            <a:spLocks noGrp="1"/>
          </p:cNvSpPr>
          <p:nvPr>
            <p:ph type="sldNum" sz="quarter" idx="12"/>
          </p:nvPr>
        </p:nvSpPr>
        <p:spPr>
          <a:ln/>
        </p:spPr>
        <p:txBody>
          <a:bodyPr/>
          <a:lstStyle>
            <a:lvl1pPr>
              <a:defRPr/>
            </a:lvl1pPr>
          </a:lstStyle>
          <a:p>
            <a:pPr>
              <a:defRPr/>
            </a:pPr>
            <a:fld id="{666F6DD0-6B70-D447-A3E8-CD6516C88934}" type="slidenum">
              <a:rPr lang="en-US"/>
              <a:pPr>
                <a:defRPr/>
              </a:pPr>
              <a:t>‹#›</a:t>
            </a:fld>
            <a:endParaRPr lang="en-US" dirty="0"/>
          </a:p>
        </p:txBody>
      </p:sp>
    </p:spTree>
    <p:extLst>
      <p:ext uri="{BB962C8B-B14F-4D97-AF65-F5344CB8AC3E}">
        <p14:creationId xmlns:p14="http://schemas.microsoft.com/office/powerpoint/2010/main" val="72783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026" name="Picture 2" descr="HeaderFooter_04111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3087"/>
                </a:solidFill>
                <a:latin typeface="Helvetica"/>
              </a:defRPr>
            </a:lvl1pPr>
          </a:lstStyle>
          <a:p>
            <a:pPr>
              <a:defRPr/>
            </a:pPr>
            <a:r>
              <a:rPr lang="en-US" dirty="0" smtClean="0"/>
              <a:t>28 April 165</a:t>
            </a:r>
            <a:endParaRPr 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3087"/>
                </a:solidFill>
                <a:latin typeface="Helvetica"/>
              </a:defRPr>
            </a:lvl1pPr>
          </a:lstStyle>
          <a:p>
            <a:pPr>
              <a:defRPr/>
            </a:pPr>
            <a:r>
              <a:rPr lang="en-US" dirty="0" smtClean="0"/>
              <a:t>Marcela Carena | </a:t>
            </a:r>
            <a:r>
              <a:rPr lang="en-US" dirty="0" err="1" smtClean="0"/>
              <a:t>Fermilab</a:t>
            </a:r>
            <a:r>
              <a:rPr lang="en-US" dirty="0" smtClean="0"/>
              <a:t> Program</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3087"/>
                </a:solidFill>
                <a:latin typeface="Helvetica"/>
              </a:defRPr>
            </a:lvl1pPr>
          </a:lstStyle>
          <a:p>
            <a:pPr>
              <a:defRPr/>
            </a:pPr>
            <a:fld id="{E74C2F0E-73DD-1B4D-B2FA-F47DF889B91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57" r:id="rId3"/>
    <p:sldLayoutId id="2147484058" r:id="rId4"/>
    <p:sldLayoutId id="2147484059" r:id="rId5"/>
    <p:sldLayoutId id="2147484066" r:id="rId6"/>
  </p:sldLayoutIdLst>
  <p:timing>
    <p:tnLst>
      <p:par>
        <p:cTn id="1" dur="indefinite" restart="never" nodeType="tmRoot"/>
      </p:par>
    </p:tnLst>
  </p:timing>
  <p:hf sldNum="0"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7170" name="Picture 1" descr="Footer_0411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r" defTabSz="914400">
              <a:defRPr sz="900">
                <a:solidFill>
                  <a:srgbClr val="003087"/>
                </a:solidFill>
                <a:latin typeface="Helvetica" charset="0"/>
                <a:cs typeface="Helvetica" charset="0"/>
              </a:defRPr>
            </a:lvl1pPr>
          </a:lstStyle>
          <a:p>
            <a:pPr>
              <a:defRPr/>
            </a:pPr>
            <a:r>
              <a:rPr lang="en-US" smtClean="0"/>
              <a:t>25.06.2015</a:t>
            </a:r>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3087"/>
                </a:solidFill>
                <a:latin typeface="Helvetica" charset="0"/>
              </a:defRPr>
            </a:lvl1pPr>
          </a:lstStyle>
          <a:p>
            <a:pPr>
              <a:defRPr/>
            </a:pPr>
            <a:r>
              <a:rPr lang="en-US" smtClean="0"/>
              <a:t>Marcela Carena | Latin American Consuls visit</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914400">
              <a:defRPr sz="900">
                <a:solidFill>
                  <a:srgbClr val="003087"/>
                </a:solidFill>
                <a:latin typeface="Helvetica" charset="0"/>
              </a:defRPr>
            </a:lvl1pPr>
          </a:lstStyle>
          <a:p>
            <a:pPr>
              <a:defRPr/>
            </a:pPr>
            <a:fld id="{1D43C5F0-B32F-6748-AD43-433EB617599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Lst>
  <p:timing>
    <p:tnLst>
      <p:par>
        <p:cTn id="1" dur="indefinite" restart="never" nodeType="tmRoot"/>
      </p:par>
    </p:tnLst>
  </p:timing>
  <p:hf sldNum="0"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9.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smtClean="0"/>
              <a:t>Marcela Carena</a:t>
            </a:r>
            <a:endParaRPr lang="en-US" dirty="0"/>
          </a:p>
          <a:p>
            <a:r>
              <a:rPr lang="en-US" dirty="0" smtClean="0"/>
              <a:t>Neutrino Latin America Workshop – Consular Event</a:t>
            </a:r>
          </a:p>
          <a:p>
            <a:r>
              <a:rPr lang="en-US" dirty="0" smtClean="0"/>
              <a:t> 28</a:t>
            </a:r>
            <a:r>
              <a:rPr lang="en-US" baseline="30000" dirty="0" smtClean="0"/>
              <a:t>th</a:t>
            </a:r>
            <a:r>
              <a:rPr lang="en-US" dirty="0" smtClean="0"/>
              <a:t> April, 2016</a:t>
            </a:r>
            <a:endParaRPr lang="en-US" dirty="0"/>
          </a:p>
          <a:p>
            <a:endParaRPr lang="en-US" dirty="0"/>
          </a:p>
        </p:txBody>
      </p:sp>
      <p:sp>
        <p:nvSpPr>
          <p:cNvPr id="3" name="Text Placeholder 2"/>
          <p:cNvSpPr>
            <a:spLocks noGrp="1"/>
          </p:cNvSpPr>
          <p:nvPr>
            <p:ph type="body" sz="quarter" idx="11"/>
          </p:nvPr>
        </p:nvSpPr>
        <p:spPr/>
        <p:txBody>
          <a:bodyPr>
            <a:noAutofit/>
          </a:bodyPr>
          <a:lstStyle/>
          <a:p>
            <a:r>
              <a:rPr lang="en-US" dirty="0" smtClean="0"/>
              <a:t>The </a:t>
            </a:r>
            <a:r>
              <a:rPr lang="en-US" dirty="0" err="1" smtClean="0"/>
              <a:t>Fermilab</a:t>
            </a:r>
            <a:r>
              <a:rPr lang="en-US" dirty="0" smtClean="0"/>
              <a:t> Program</a:t>
            </a:r>
            <a:endParaRPr lang="en-US" dirty="0"/>
          </a:p>
        </p:txBody>
      </p:sp>
    </p:spTree>
    <p:extLst>
      <p:ext uri="{BB962C8B-B14F-4D97-AF65-F5344CB8AC3E}">
        <p14:creationId xmlns:p14="http://schemas.microsoft.com/office/powerpoint/2010/main" val="876080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Latin America Contributions to Cosmic</a:t>
            </a:r>
            <a:endParaRPr lang="en-US" dirty="0"/>
          </a:p>
        </p:txBody>
      </p:sp>
      <p:sp>
        <p:nvSpPr>
          <p:cNvPr id="4" name="Footer Placeholder 3"/>
          <p:cNvSpPr>
            <a:spLocks noGrp="1"/>
          </p:cNvSpPr>
          <p:nvPr>
            <p:ph type="ftr" sz="quarter" idx="11"/>
          </p:nvPr>
        </p:nvSpPr>
        <p:spPr/>
        <p:txBody>
          <a:bodyPr/>
          <a:lstStyle/>
          <a:p>
            <a:pPr>
              <a:defRPr/>
            </a:pPr>
            <a:r>
              <a:rPr lang="en-US" smtClean="0"/>
              <a:t>Marcela Carena | Latin American Consuls visit</a:t>
            </a:r>
            <a:endParaRPr lang="en-US" b="1" dirty="0"/>
          </a:p>
        </p:txBody>
      </p:sp>
      <p:sp>
        <p:nvSpPr>
          <p:cNvPr id="5" name="Date Placeholder 4"/>
          <p:cNvSpPr>
            <a:spLocks noGrp="1"/>
          </p:cNvSpPr>
          <p:nvPr>
            <p:ph type="dt" sz="half" idx="10"/>
          </p:nvPr>
        </p:nvSpPr>
        <p:spPr/>
        <p:txBody>
          <a:bodyPr/>
          <a:lstStyle/>
          <a:p>
            <a:pPr>
              <a:defRPr/>
            </a:pPr>
            <a:r>
              <a:rPr lang="en-US" smtClean="0"/>
              <a:t>25.06.2015</a:t>
            </a:r>
            <a:endParaRPr lang="en-US"/>
          </a:p>
        </p:txBody>
      </p:sp>
      <p:sp>
        <p:nvSpPr>
          <p:cNvPr id="10" name="Title 1"/>
          <p:cNvSpPr txBox="1">
            <a:spLocks/>
          </p:cNvSpPr>
          <p:nvPr/>
        </p:nvSpPr>
        <p:spPr>
          <a:xfrm>
            <a:off x="6407873" y="5965942"/>
            <a:ext cx="1221097" cy="281675"/>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3087"/>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sz="1600" dirty="0"/>
          </a:p>
        </p:txBody>
      </p:sp>
      <p:pic>
        <p:nvPicPr>
          <p:cNvPr id="19" name="Picture 18"/>
          <p:cNvPicPr>
            <a:picLocks noChangeAspect="1"/>
          </p:cNvPicPr>
          <p:nvPr/>
        </p:nvPicPr>
        <p:blipFill>
          <a:blip r:embed="rId3"/>
          <a:stretch>
            <a:fillRect/>
          </a:stretch>
        </p:blipFill>
        <p:spPr>
          <a:xfrm>
            <a:off x="536575" y="1418975"/>
            <a:ext cx="2328501" cy="2281775"/>
          </a:xfrm>
          <a:prstGeom prst="rect">
            <a:avLst/>
          </a:prstGeom>
        </p:spPr>
      </p:pic>
      <p:pic>
        <p:nvPicPr>
          <p:cNvPr id="20" name="Picture 19" descr="Chicago-Egg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9947" y="1450725"/>
            <a:ext cx="3087926" cy="2060855"/>
          </a:xfrm>
          <a:prstGeom prst="rect">
            <a:avLst/>
          </a:prstGeom>
        </p:spPr>
      </p:pic>
      <p:sp>
        <p:nvSpPr>
          <p:cNvPr id="3" name="Rectangle 2"/>
          <p:cNvSpPr/>
          <p:nvPr/>
        </p:nvSpPr>
        <p:spPr>
          <a:xfrm>
            <a:off x="228600" y="4088330"/>
            <a:ext cx="5859851" cy="1938992"/>
          </a:xfrm>
          <a:prstGeom prst="rect">
            <a:avLst/>
          </a:prstGeom>
        </p:spPr>
        <p:txBody>
          <a:bodyPr wrap="square">
            <a:spAutoFit/>
          </a:bodyPr>
          <a:lstStyle/>
          <a:p>
            <a:pPr algn="ctr"/>
            <a:r>
              <a:rPr lang="en-US" sz="2000" b="1" dirty="0" smtClean="0"/>
              <a:t>DAMIC Experiment:</a:t>
            </a:r>
          </a:p>
          <a:p>
            <a:pPr algn="ctr"/>
            <a:endParaRPr lang="en-US" sz="2000" b="1" dirty="0" smtClean="0"/>
          </a:p>
          <a:p>
            <a:pPr algn="ctr"/>
            <a:r>
              <a:rPr lang="en-US" sz="2000" b="1" dirty="0" smtClean="0"/>
              <a:t> Ultrasensitive detector for</a:t>
            </a:r>
          </a:p>
          <a:p>
            <a:pPr algn="ctr"/>
            <a:r>
              <a:rPr lang="en-US" sz="2000" b="1" dirty="0" smtClean="0"/>
              <a:t> </a:t>
            </a:r>
            <a:r>
              <a:rPr lang="en-US" sz="2000" b="1" dirty="0"/>
              <a:t>Dark Matter particles from </a:t>
            </a:r>
            <a:r>
              <a:rPr lang="en-US" sz="2000" b="1" dirty="0" smtClean="0"/>
              <a:t>Space</a:t>
            </a:r>
          </a:p>
          <a:p>
            <a:pPr algn="ctr"/>
            <a:endParaRPr lang="en-US" sz="2000" b="1" dirty="0" smtClean="0"/>
          </a:p>
          <a:p>
            <a:pPr algn="ctr"/>
            <a:r>
              <a:rPr lang="en-US" sz="2000" b="1" dirty="0" smtClean="0"/>
              <a:t>Inst. from  Argentina, Brazil, Mexico and Paraguay</a:t>
            </a:r>
            <a:endParaRPr lang="en-US" sz="2000" b="1" dirty="0"/>
          </a:p>
        </p:txBody>
      </p:sp>
      <p:sp>
        <p:nvSpPr>
          <p:cNvPr id="6" name="Rectangle 5"/>
          <p:cNvSpPr/>
          <p:nvPr/>
        </p:nvSpPr>
        <p:spPr>
          <a:xfrm>
            <a:off x="1594870" y="829695"/>
            <a:ext cx="6025877" cy="400110"/>
          </a:xfrm>
          <a:prstGeom prst="rect">
            <a:avLst/>
          </a:prstGeom>
        </p:spPr>
        <p:txBody>
          <a:bodyPr wrap="square">
            <a:spAutoFit/>
          </a:bodyPr>
          <a:lstStyle/>
          <a:p>
            <a:pPr algn="ctr">
              <a:buNone/>
            </a:pPr>
            <a:r>
              <a:rPr lang="en-US" sz="2000" dirty="0">
                <a:solidFill>
                  <a:srgbClr val="940000"/>
                </a:solidFill>
              </a:rPr>
              <a:t>What distorts the images </a:t>
            </a:r>
            <a:r>
              <a:rPr lang="en-US" sz="2000" dirty="0" smtClean="0">
                <a:solidFill>
                  <a:srgbClr val="940000"/>
                </a:solidFill>
              </a:rPr>
              <a:t>of </a:t>
            </a:r>
            <a:r>
              <a:rPr lang="en-US" sz="2000" dirty="0">
                <a:solidFill>
                  <a:srgbClr val="940000"/>
                </a:solidFill>
              </a:rPr>
              <a:t>distant galaxies?</a:t>
            </a:r>
          </a:p>
        </p:txBody>
      </p:sp>
      <p:sp>
        <p:nvSpPr>
          <p:cNvPr id="7" name="Rectangle 6"/>
          <p:cNvSpPr/>
          <p:nvPr/>
        </p:nvSpPr>
        <p:spPr>
          <a:xfrm>
            <a:off x="6407873" y="1659792"/>
            <a:ext cx="2736127" cy="1015663"/>
          </a:xfrm>
          <a:prstGeom prst="rect">
            <a:avLst/>
          </a:prstGeom>
        </p:spPr>
        <p:txBody>
          <a:bodyPr wrap="square">
            <a:spAutoFit/>
          </a:bodyPr>
          <a:lstStyle/>
          <a:p>
            <a:pPr algn="ctr"/>
            <a:r>
              <a:rPr lang="en-US" sz="2000" b="1" dirty="0"/>
              <a:t>Matter that we cannot </a:t>
            </a:r>
            <a:endParaRPr lang="en-US" sz="2000" b="1" dirty="0" smtClean="0"/>
          </a:p>
          <a:p>
            <a:pPr algn="ctr"/>
            <a:r>
              <a:rPr lang="en-US" sz="2000" b="1" dirty="0" smtClean="0"/>
              <a:t>see bends </a:t>
            </a:r>
            <a:r>
              <a:rPr lang="en-US" sz="2000" b="1" dirty="0"/>
              <a:t>light </a:t>
            </a:r>
            <a:r>
              <a:rPr lang="en-US" sz="2000" b="1" dirty="0" smtClean="0"/>
              <a:t>through</a:t>
            </a:r>
          </a:p>
          <a:p>
            <a:pPr algn="ctr"/>
            <a:r>
              <a:rPr lang="en-US" sz="2000" b="1" dirty="0" smtClean="0"/>
              <a:t> </a:t>
            </a:r>
            <a:r>
              <a:rPr lang="en-US" sz="2000" b="1" dirty="0"/>
              <a:t>its gravitational effects</a:t>
            </a:r>
          </a:p>
        </p:txBody>
      </p:sp>
      <p:pic>
        <p:nvPicPr>
          <p:cNvPr id="21" name="Picture 20"/>
          <p:cNvPicPr>
            <a:picLocks noChangeAspect="1"/>
          </p:cNvPicPr>
          <p:nvPr/>
        </p:nvPicPr>
        <p:blipFill rotWithShape="1">
          <a:blip r:embed="rId5"/>
          <a:srcRect l="1" r="46788"/>
          <a:stretch/>
        </p:blipFill>
        <p:spPr>
          <a:xfrm>
            <a:off x="6673656" y="3296564"/>
            <a:ext cx="1910627" cy="2730758"/>
          </a:xfrm>
          <a:prstGeom prst="rect">
            <a:avLst/>
          </a:prstGeom>
        </p:spPr>
      </p:pic>
    </p:spTree>
    <p:extLst>
      <p:ext uri="{BB962C8B-B14F-4D97-AF65-F5344CB8AC3E}">
        <p14:creationId xmlns:p14="http://schemas.microsoft.com/office/powerpoint/2010/main" val="3141724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in Latin American soil : Cosmic</a:t>
            </a:r>
            <a:endParaRPr lang="en-US" dirty="0"/>
          </a:p>
        </p:txBody>
      </p:sp>
      <p:sp>
        <p:nvSpPr>
          <p:cNvPr id="4" name="Footer Placeholder 3"/>
          <p:cNvSpPr>
            <a:spLocks noGrp="1"/>
          </p:cNvSpPr>
          <p:nvPr>
            <p:ph type="ftr" sz="quarter" idx="11"/>
          </p:nvPr>
        </p:nvSpPr>
        <p:spPr/>
        <p:txBody>
          <a:bodyPr/>
          <a:lstStyle/>
          <a:p>
            <a:pPr>
              <a:defRPr/>
            </a:pPr>
            <a:r>
              <a:rPr lang="en-US" smtClean="0"/>
              <a:t>Marcela Carena | Latin American Consuls visit</a:t>
            </a:r>
            <a:endParaRPr lang="en-US" b="1" dirty="0"/>
          </a:p>
        </p:txBody>
      </p:sp>
      <p:sp>
        <p:nvSpPr>
          <p:cNvPr id="5" name="Date Placeholder 4"/>
          <p:cNvSpPr>
            <a:spLocks noGrp="1"/>
          </p:cNvSpPr>
          <p:nvPr>
            <p:ph type="dt" sz="half" idx="10"/>
          </p:nvPr>
        </p:nvSpPr>
        <p:spPr/>
        <p:txBody>
          <a:bodyPr/>
          <a:lstStyle/>
          <a:p>
            <a:pPr>
              <a:defRPr/>
            </a:pPr>
            <a:r>
              <a:rPr lang="en-US" smtClean="0"/>
              <a:t>25.06.2015</a:t>
            </a:r>
            <a:endParaRPr lang="en-US"/>
          </a:p>
        </p:txBody>
      </p:sp>
      <p:sp>
        <p:nvSpPr>
          <p:cNvPr id="10" name="Title 1"/>
          <p:cNvSpPr txBox="1">
            <a:spLocks/>
          </p:cNvSpPr>
          <p:nvPr/>
        </p:nvSpPr>
        <p:spPr>
          <a:xfrm>
            <a:off x="6407873" y="5965942"/>
            <a:ext cx="1221097" cy="281675"/>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3087"/>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sz="1600" dirty="0"/>
          </a:p>
        </p:txBody>
      </p:sp>
      <p:pic>
        <p:nvPicPr>
          <p:cNvPr id="9" name="Picture 8"/>
          <p:cNvPicPr>
            <a:picLocks noChangeAspect="1"/>
          </p:cNvPicPr>
          <p:nvPr/>
        </p:nvPicPr>
        <p:blipFill>
          <a:blip r:embed="rId3"/>
          <a:stretch>
            <a:fillRect/>
          </a:stretch>
        </p:blipFill>
        <p:spPr>
          <a:xfrm>
            <a:off x="6046805" y="3540218"/>
            <a:ext cx="2795349" cy="2599674"/>
          </a:xfrm>
          <a:prstGeom prst="rect">
            <a:avLst/>
          </a:prstGeom>
        </p:spPr>
      </p:pic>
      <p:sp>
        <p:nvSpPr>
          <p:cNvPr id="8" name="TextBox 7"/>
          <p:cNvSpPr txBox="1"/>
          <p:nvPr/>
        </p:nvSpPr>
        <p:spPr>
          <a:xfrm>
            <a:off x="147455" y="4175320"/>
            <a:ext cx="5951538" cy="2123658"/>
          </a:xfrm>
          <a:prstGeom prst="rect">
            <a:avLst/>
          </a:prstGeom>
          <a:noFill/>
        </p:spPr>
        <p:txBody>
          <a:bodyPr wrap="square" rtlCol="0">
            <a:spAutoFit/>
          </a:bodyPr>
          <a:lstStyle/>
          <a:p>
            <a:r>
              <a:rPr lang="en-US" sz="2200" dirty="0" smtClean="0"/>
              <a:t>AUGER Experiment in Argentina: Understanding what the highest energy cosmic rays are made of</a:t>
            </a:r>
          </a:p>
          <a:p>
            <a:endParaRPr lang="en-US" sz="2200" dirty="0" smtClean="0"/>
          </a:p>
          <a:p>
            <a:pPr algn="ctr"/>
            <a:r>
              <a:rPr lang="en-US" sz="2200" b="1" dirty="0" smtClean="0"/>
              <a:t>Many Institutions from Argentina, Brazil , </a:t>
            </a:r>
          </a:p>
          <a:p>
            <a:pPr algn="ctr"/>
            <a:r>
              <a:rPr lang="en-US" sz="2200" b="1" dirty="0" smtClean="0"/>
              <a:t>Bolivia and Mexico </a:t>
            </a:r>
          </a:p>
          <a:p>
            <a:endParaRPr lang="en-US" sz="2200" dirty="0"/>
          </a:p>
        </p:txBody>
      </p:sp>
      <p:sp>
        <p:nvSpPr>
          <p:cNvPr id="11" name="Rectangle 10"/>
          <p:cNvSpPr/>
          <p:nvPr/>
        </p:nvSpPr>
        <p:spPr>
          <a:xfrm>
            <a:off x="3799631" y="982505"/>
            <a:ext cx="5216483" cy="1107996"/>
          </a:xfrm>
          <a:prstGeom prst="rect">
            <a:avLst/>
          </a:prstGeom>
        </p:spPr>
        <p:txBody>
          <a:bodyPr wrap="square">
            <a:spAutoFit/>
          </a:bodyPr>
          <a:lstStyle/>
          <a:p>
            <a:r>
              <a:rPr lang="en-US" sz="2200" dirty="0" smtClean="0"/>
              <a:t>DES (Dark Energy Survey) Exp. </a:t>
            </a:r>
            <a:r>
              <a:rPr lang="en-US" sz="2200" dirty="0"/>
              <a:t>in </a:t>
            </a:r>
            <a:r>
              <a:rPr lang="en-US" sz="2200" dirty="0" smtClean="0"/>
              <a:t>Chile</a:t>
            </a:r>
            <a:endParaRPr lang="en-US" sz="2200" dirty="0"/>
          </a:p>
          <a:p>
            <a:r>
              <a:rPr lang="en-US" sz="2200" dirty="0" smtClean="0"/>
              <a:t>Understanding why the universe is expanding at an accelerated rate</a:t>
            </a:r>
            <a:endParaRPr lang="en-US" sz="2200" dirty="0"/>
          </a:p>
        </p:txBody>
      </p:sp>
      <p:pic>
        <p:nvPicPr>
          <p:cNvPr id="12" name="Picture 11"/>
          <p:cNvPicPr>
            <a:picLocks noChangeAspect="1"/>
          </p:cNvPicPr>
          <p:nvPr/>
        </p:nvPicPr>
        <p:blipFill>
          <a:blip r:embed="rId4"/>
          <a:stretch>
            <a:fillRect/>
          </a:stretch>
        </p:blipFill>
        <p:spPr>
          <a:xfrm>
            <a:off x="398836" y="943391"/>
            <a:ext cx="3331144" cy="2764849"/>
          </a:xfrm>
          <a:prstGeom prst="rect">
            <a:avLst/>
          </a:prstGeom>
        </p:spPr>
      </p:pic>
      <p:pic>
        <p:nvPicPr>
          <p:cNvPr id="13" name="Picture 12"/>
          <p:cNvPicPr>
            <a:picLocks noChangeAspect="1"/>
          </p:cNvPicPr>
          <p:nvPr/>
        </p:nvPicPr>
        <p:blipFill>
          <a:blip r:embed="rId5"/>
          <a:stretch>
            <a:fillRect/>
          </a:stretch>
        </p:blipFill>
        <p:spPr>
          <a:xfrm>
            <a:off x="3987800" y="2622993"/>
            <a:ext cx="584200" cy="419100"/>
          </a:xfrm>
          <a:prstGeom prst="rect">
            <a:avLst/>
          </a:prstGeom>
        </p:spPr>
      </p:pic>
      <p:sp>
        <p:nvSpPr>
          <p:cNvPr id="14" name="Rectangle 13"/>
          <p:cNvSpPr/>
          <p:nvPr/>
        </p:nvSpPr>
        <p:spPr>
          <a:xfrm>
            <a:off x="4611197" y="2622993"/>
            <a:ext cx="2537198" cy="400110"/>
          </a:xfrm>
          <a:prstGeom prst="rect">
            <a:avLst/>
          </a:prstGeom>
        </p:spPr>
        <p:txBody>
          <a:bodyPr wrap="none">
            <a:spAutoFit/>
          </a:bodyPr>
          <a:lstStyle/>
          <a:p>
            <a:r>
              <a:rPr lang="en-US" sz="2000" b="1" dirty="0" smtClean="0"/>
              <a:t>DES Brazil Consortium </a:t>
            </a:r>
            <a:endParaRPr lang="en-US" sz="2000" b="1" dirty="0"/>
          </a:p>
        </p:txBody>
      </p:sp>
    </p:spTree>
    <p:extLst>
      <p:ext uri="{BB962C8B-B14F-4D97-AF65-F5344CB8AC3E}">
        <p14:creationId xmlns:p14="http://schemas.microsoft.com/office/powerpoint/2010/main" val="40477209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Neutrinos? “</a:t>
            </a:r>
            <a:r>
              <a:rPr lang="en-US" dirty="0" err="1" smtClean="0"/>
              <a:t>Fermilab</a:t>
            </a:r>
            <a:r>
              <a:rPr lang="en-US" dirty="0" smtClean="0"/>
              <a:t> and Neutrinos”</a:t>
            </a:r>
            <a:endParaRPr lang="en-US" dirty="0"/>
          </a:p>
        </p:txBody>
      </p:sp>
      <p:sp>
        <p:nvSpPr>
          <p:cNvPr id="4" name="Footer Placeholder 3"/>
          <p:cNvSpPr>
            <a:spLocks noGrp="1"/>
          </p:cNvSpPr>
          <p:nvPr>
            <p:ph type="ftr" sz="quarter" idx="11"/>
          </p:nvPr>
        </p:nvSpPr>
        <p:spPr/>
        <p:txBody>
          <a:bodyPr/>
          <a:lstStyle/>
          <a:p>
            <a:pPr>
              <a:defRPr/>
            </a:pPr>
            <a:r>
              <a:rPr lang="en-US" smtClean="0"/>
              <a:t>Marcela Carena | Latin American Consuls visit</a:t>
            </a:r>
            <a:endParaRPr lang="en-US" b="1" dirty="0"/>
          </a:p>
        </p:txBody>
      </p:sp>
      <p:sp>
        <p:nvSpPr>
          <p:cNvPr id="5" name="Date Placeholder 4"/>
          <p:cNvSpPr>
            <a:spLocks noGrp="1"/>
          </p:cNvSpPr>
          <p:nvPr>
            <p:ph type="dt" sz="half" idx="10"/>
          </p:nvPr>
        </p:nvSpPr>
        <p:spPr/>
        <p:txBody>
          <a:bodyPr/>
          <a:lstStyle/>
          <a:p>
            <a:pPr>
              <a:defRPr/>
            </a:pPr>
            <a:r>
              <a:rPr lang="en-US" smtClean="0"/>
              <a:t>25.06.2015</a:t>
            </a:r>
            <a:endParaRPr lang="en-US"/>
          </a:p>
        </p:txBody>
      </p:sp>
      <p:sp>
        <p:nvSpPr>
          <p:cNvPr id="6" name="Content Placeholder 2"/>
          <p:cNvSpPr>
            <a:spLocks noGrp="1"/>
          </p:cNvSpPr>
          <p:nvPr>
            <p:ph idx="1"/>
          </p:nvPr>
        </p:nvSpPr>
        <p:spPr>
          <a:xfrm>
            <a:off x="277965" y="909204"/>
            <a:ext cx="6428521" cy="3070196"/>
          </a:xfrm>
        </p:spPr>
        <p:txBody>
          <a:bodyPr/>
          <a:lstStyle/>
          <a:p>
            <a:r>
              <a:rPr lang="en-US" sz="2200" dirty="0" smtClean="0">
                <a:solidFill>
                  <a:srgbClr val="003087"/>
                </a:solidFill>
              </a:rPr>
              <a:t>Enrico Fermi named these “little neutral ones” </a:t>
            </a:r>
          </a:p>
          <a:p>
            <a:pPr marL="0" indent="0">
              <a:buNone/>
            </a:pPr>
            <a:r>
              <a:rPr lang="en-US" sz="2200" dirty="0">
                <a:solidFill>
                  <a:srgbClr val="003087"/>
                </a:solidFill>
              </a:rPr>
              <a:t> </a:t>
            </a:r>
            <a:r>
              <a:rPr lang="en-US" sz="2200" dirty="0" smtClean="0">
                <a:solidFill>
                  <a:srgbClr val="003087"/>
                </a:solidFill>
              </a:rPr>
              <a:t>    23 years before they were first detected</a:t>
            </a:r>
          </a:p>
          <a:p>
            <a:endParaRPr lang="en-US" sz="2200" dirty="0" smtClean="0">
              <a:solidFill>
                <a:srgbClr val="003087"/>
              </a:solidFill>
            </a:endParaRPr>
          </a:p>
          <a:p>
            <a:r>
              <a:rPr lang="en-US" sz="2200" dirty="0" smtClean="0">
                <a:solidFill>
                  <a:srgbClr val="003087"/>
                </a:solidFill>
              </a:rPr>
              <a:t>Neutrinos are the most numerous matter particles in the universe</a:t>
            </a:r>
          </a:p>
          <a:p>
            <a:endParaRPr lang="en-US" sz="2200" dirty="0" smtClean="0">
              <a:solidFill>
                <a:srgbClr val="003087"/>
              </a:solidFill>
            </a:endParaRPr>
          </a:p>
          <a:p>
            <a:r>
              <a:rPr lang="en-US" sz="2200" dirty="0" smtClean="0">
                <a:solidFill>
                  <a:srgbClr val="003087"/>
                </a:solidFill>
              </a:rPr>
              <a:t>1,000,000,000,000 neutrinos pass through </a:t>
            </a:r>
          </a:p>
          <a:p>
            <a:pPr marL="0" indent="0">
              <a:buNone/>
            </a:pPr>
            <a:r>
              <a:rPr lang="en-US" sz="2200" dirty="0">
                <a:solidFill>
                  <a:srgbClr val="003087"/>
                </a:solidFill>
              </a:rPr>
              <a:t> </a:t>
            </a:r>
            <a:r>
              <a:rPr lang="en-US" sz="2200" dirty="0" smtClean="0">
                <a:solidFill>
                  <a:srgbClr val="003087"/>
                </a:solidFill>
              </a:rPr>
              <a:t>    your body every second</a:t>
            </a:r>
          </a:p>
          <a:p>
            <a:pPr marL="0" indent="0">
              <a:buNone/>
            </a:pPr>
            <a:endParaRPr lang="en-US" sz="2200" dirty="0" smtClean="0">
              <a:solidFill>
                <a:srgbClr val="003087"/>
              </a:solidFill>
            </a:endParaRPr>
          </a:p>
        </p:txBody>
      </p:sp>
      <p:pic>
        <p:nvPicPr>
          <p:cNvPr id="3" name="Picture 2"/>
          <p:cNvPicPr>
            <a:picLocks noChangeAspect="1"/>
          </p:cNvPicPr>
          <p:nvPr/>
        </p:nvPicPr>
        <p:blipFill>
          <a:blip r:embed="rId2"/>
          <a:stretch>
            <a:fillRect/>
          </a:stretch>
        </p:blipFill>
        <p:spPr>
          <a:xfrm>
            <a:off x="6381855" y="978784"/>
            <a:ext cx="2358550" cy="3236990"/>
          </a:xfrm>
          <a:prstGeom prst="rect">
            <a:avLst/>
          </a:prstGeom>
        </p:spPr>
      </p:pic>
      <p:sp>
        <p:nvSpPr>
          <p:cNvPr id="7" name="Rectangle 6"/>
          <p:cNvSpPr/>
          <p:nvPr/>
        </p:nvSpPr>
        <p:spPr>
          <a:xfrm>
            <a:off x="245996" y="4257720"/>
            <a:ext cx="8686800" cy="1938992"/>
          </a:xfrm>
          <a:prstGeom prst="rect">
            <a:avLst/>
          </a:prstGeom>
        </p:spPr>
        <p:txBody>
          <a:bodyPr wrap="square">
            <a:spAutoFit/>
          </a:bodyPr>
          <a:lstStyle/>
          <a:p>
            <a:pPr marL="342900" indent="-342900">
              <a:buFont typeface="Arial"/>
              <a:buChar char="•"/>
            </a:pPr>
            <a:r>
              <a:rPr lang="en-US" dirty="0">
                <a:solidFill>
                  <a:srgbClr val="003087"/>
                </a:solidFill>
              </a:rPr>
              <a:t>Studying neutrinos requires special detectors that are both very large and very </a:t>
            </a:r>
            <a:r>
              <a:rPr lang="en-US" dirty="0" smtClean="0">
                <a:solidFill>
                  <a:srgbClr val="003087"/>
                </a:solidFill>
              </a:rPr>
              <a:t>sensitive</a:t>
            </a:r>
          </a:p>
          <a:p>
            <a:pPr marL="342900" indent="-342900">
              <a:buFont typeface="Arial"/>
              <a:buChar char="•"/>
            </a:pPr>
            <a:endParaRPr lang="en-US" dirty="0">
              <a:solidFill>
                <a:srgbClr val="003087"/>
              </a:solidFill>
            </a:endParaRPr>
          </a:p>
          <a:p>
            <a:pPr marL="342900" indent="-342900">
              <a:buFont typeface="Arial"/>
              <a:buChar char="•"/>
            </a:pPr>
            <a:r>
              <a:rPr lang="en-US" b="1" dirty="0" err="1">
                <a:solidFill>
                  <a:srgbClr val="003087"/>
                </a:solidFill>
              </a:rPr>
              <a:t>Fermilab</a:t>
            </a:r>
            <a:r>
              <a:rPr lang="en-US" b="1" dirty="0">
                <a:solidFill>
                  <a:srgbClr val="003087"/>
                </a:solidFill>
              </a:rPr>
              <a:t> with many international partners is building the world’s most sophisticated neutrino detectors</a:t>
            </a:r>
          </a:p>
        </p:txBody>
      </p:sp>
    </p:spTree>
    <p:extLst>
      <p:ext uri="{BB962C8B-B14F-4D97-AF65-F5344CB8AC3E}">
        <p14:creationId xmlns:p14="http://schemas.microsoft.com/office/powerpoint/2010/main" val="1313421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6" y="103664"/>
            <a:ext cx="8804274" cy="641739"/>
          </a:xfrm>
        </p:spPr>
        <p:txBody>
          <a:bodyPr/>
          <a:lstStyle/>
          <a:p>
            <a:r>
              <a:rPr lang="en-US" dirty="0" smtClean="0"/>
              <a:t> Exploring the Neutrino World</a:t>
            </a:r>
            <a:endParaRPr lang="en-US" dirty="0"/>
          </a:p>
        </p:txBody>
      </p:sp>
      <p:sp>
        <p:nvSpPr>
          <p:cNvPr id="3" name="Content Placeholder 2"/>
          <p:cNvSpPr>
            <a:spLocks noGrp="1"/>
          </p:cNvSpPr>
          <p:nvPr>
            <p:ph idx="1"/>
          </p:nvPr>
        </p:nvSpPr>
        <p:spPr>
          <a:xfrm>
            <a:off x="228600" y="931921"/>
            <a:ext cx="8672513" cy="5148204"/>
          </a:xfrm>
        </p:spPr>
        <p:txBody>
          <a:bodyPr/>
          <a:lstStyle/>
          <a:p>
            <a:r>
              <a:rPr lang="en-US" sz="2000" dirty="0" smtClean="0"/>
              <a:t>We create neutrinos with protons from the </a:t>
            </a:r>
            <a:r>
              <a:rPr lang="en-US" sz="2000" dirty="0" err="1" smtClean="0"/>
              <a:t>Fermilab</a:t>
            </a:r>
            <a:r>
              <a:rPr lang="en-US" sz="2000" dirty="0" smtClean="0"/>
              <a:t> Accelerator complex</a:t>
            </a:r>
          </a:p>
          <a:p>
            <a:endParaRPr lang="en-US" dirty="0"/>
          </a:p>
          <a:p>
            <a:endParaRPr lang="en-US" dirty="0" smtClean="0"/>
          </a:p>
          <a:p>
            <a:endParaRPr lang="en-US" dirty="0" smtClean="0"/>
          </a:p>
          <a:p>
            <a:endParaRPr lang="en-US" dirty="0"/>
          </a:p>
          <a:p>
            <a:r>
              <a:rPr lang="en-US" sz="2000" dirty="0" smtClean="0"/>
              <a:t>We study them with </a:t>
            </a:r>
            <a:r>
              <a:rPr lang="en-US" sz="2000" b="1" dirty="0" smtClean="0"/>
              <a:t>many different technologies in different locations </a:t>
            </a:r>
            <a:r>
              <a:rPr lang="en-US" sz="2000" dirty="0" smtClean="0"/>
              <a:t>to maximize what we can learn  (ROC visit)</a:t>
            </a:r>
            <a:endParaRPr lang="en-US" sz="2000" dirty="0"/>
          </a:p>
        </p:txBody>
      </p:sp>
      <p:sp>
        <p:nvSpPr>
          <p:cNvPr id="4" name="Date Placeholder 3"/>
          <p:cNvSpPr>
            <a:spLocks noGrp="1"/>
          </p:cNvSpPr>
          <p:nvPr>
            <p:ph type="dt" sz="half" idx="10"/>
          </p:nvPr>
        </p:nvSpPr>
        <p:spPr/>
        <p:txBody>
          <a:bodyPr/>
          <a:lstStyle/>
          <a:p>
            <a:pPr>
              <a:defRPr/>
            </a:pPr>
            <a:r>
              <a:rPr lang="en-US" smtClean="0"/>
              <a:t>25.06.2015</a:t>
            </a:r>
            <a:endParaRPr lang="en-US"/>
          </a:p>
        </p:txBody>
      </p:sp>
      <p:sp>
        <p:nvSpPr>
          <p:cNvPr id="5" name="Footer Placeholder 4"/>
          <p:cNvSpPr>
            <a:spLocks noGrp="1"/>
          </p:cNvSpPr>
          <p:nvPr>
            <p:ph type="ftr" sz="quarter" idx="11"/>
          </p:nvPr>
        </p:nvSpPr>
        <p:spPr/>
        <p:txBody>
          <a:bodyPr/>
          <a:lstStyle/>
          <a:p>
            <a:pPr>
              <a:defRPr/>
            </a:pPr>
            <a:r>
              <a:rPr lang="en-US" smtClean="0"/>
              <a:t>Marcela Carena | Latin American Consuls visit</a:t>
            </a:r>
            <a:endParaRPr lang="en-US" b="1" dirty="0"/>
          </a:p>
        </p:txBody>
      </p:sp>
      <p:pic>
        <p:nvPicPr>
          <p:cNvPr id="7" name="Picture 6"/>
          <p:cNvPicPr>
            <a:picLocks noChangeAspect="1"/>
          </p:cNvPicPr>
          <p:nvPr/>
        </p:nvPicPr>
        <p:blipFill>
          <a:blip r:embed="rId3"/>
          <a:stretch>
            <a:fillRect/>
          </a:stretch>
        </p:blipFill>
        <p:spPr>
          <a:xfrm>
            <a:off x="2381250" y="1458674"/>
            <a:ext cx="4460875" cy="1405176"/>
          </a:xfrm>
          <a:prstGeom prst="rect">
            <a:avLst/>
          </a:prstGeom>
        </p:spPr>
      </p:pic>
      <p:pic>
        <p:nvPicPr>
          <p:cNvPr id="8" name="Picture 7"/>
          <p:cNvPicPr>
            <a:picLocks noChangeAspect="1"/>
          </p:cNvPicPr>
          <p:nvPr/>
        </p:nvPicPr>
        <p:blipFill>
          <a:blip r:embed="rId4"/>
          <a:stretch>
            <a:fillRect/>
          </a:stretch>
        </p:blipFill>
        <p:spPr>
          <a:xfrm>
            <a:off x="2826701" y="4065279"/>
            <a:ext cx="3778593" cy="1660798"/>
          </a:xfrm>
          <a:prstGeom prst="rect">
            <a:avLst/>
          </a:prstGeom>
        </p:spPr>
      </p:pic>
    </p:spTree>
    <p:extLst>
      <p:ext uri="{BB962C8B-B14F-4D97-AF65-F5344CB8AC3E}">
        <p14:creationId xmlns:p14="http://schemas.microsoft.com/office/powerpoint/2010/main" val="1265741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469" y="277754"/>
            <a:ext cx="8351073" cy="408046"/>
          </a:xfrm>
        </p:spPr>
        <p:txBody>
          <a:bodyPr/>
          <a:lstStyle/>
          <a:p>
            <a:pPr algn="ctr"/>
            <a:r>
              <a:rPr lang="en-US" dirty="0" smtClean="0"/>
              <a:t/>
            </a:r>
            <a:br>
              <a:rPr lang="en-US" dirty="0" smtClean="0"/>
            </a:br>
            <a:r>
              <a:rPr lang="en-US" dirty="0"/>
              <a:t> </a:t>
            </a:r>
            <a:r>
              <a:rPr lang="en-US" dirty="0" smtClean="0"/>
              <a:t/>
            </a:r>
            <a:br>
              <a:rPr lang="en-US" dirty="0" smtClean="0"/>
            </a:br>
            <a:r>
              <a:rPr lang="en-US" dirty="0" smtClean="0"/>
              <a:t>SBN = Short</a:t>
            </a:r>
            <a:r>
              <a:rPr lang="en-US" dirty="0"/>
              <a:t>-baseline Neutrino </a:t>
            </a:r>
            <a:r>
              <a:rPr lang="en-US" dirty="0" smtClean="0"/>
              <a:t>Program</a:t>
            </a:r>
            <a:endParaRPr lang="en-US" dirty="0"/>
          </a:p>
        </p:txBody>
      </p:sp>
      <p:sp>
        <p:nvSpPr>
          <p:cNvPr id="3" name="Content Placeholder 2"/>
          <p:cNvSpPr>
            <a:spLocks noGrp="1"/>
          </p:cNvSpPr>
          <p:nvPr>
            <p:ph idx="1"/>
          </p:nvPr>
        </p:nvSpPr>
        <p:spPr>
          <a:xfrm>
            <a:off x="315913" y="5231236"/>
            <a:ext cx="8672513" cy="1283864"/>
          </a:xfrm>
        </p:spPr>
        <p:txBody>
          <a:bodyPr/>
          <a:lstStyle/>
          <a:p>
            <a:pPr marL="0" indent="0">
              <a:buNone/>
            </a:pPr>
            <a:r>
              <a:rPr lang="en-US" sz="2000" b="1" dirty="0" smtClean="0"/>
              <a:t>LA @</a:t>
            </a:r>
            <a:r>
              <a:rPr lang="en-US" sz="2000" b="1" dirty="0" err="1" smtClean="0"/>
              <a:t>MINERvA</a:t>
            </a:r>
            <a:r>
              <a:rPr lang="en-US" sz="2000" b="1" dirty="0" smtClean="0"/>
              <a:t>:  </a:t>
            </a:r>
            <a:r>
              <a:rPr lang="en-US" sz="2000" dirty="0" smtClean="0"/>
              <a:t>CBPF</a:t>
            </a:r>
            <a:r>
              <a:rPr lang="en-US" sz="2000" b="1" dirty="0" smtClean="0"/>
              <a:t>, Brazil; </a:t>
            </a:r>
            <a:r>
              <a:rPr lang="en-US" sz="2000" dirty="0" smtClean="0"/>
              <a:t>U. </a:t>
            </a:r>
            <a:r>
              <a:rPr lang="en-US" sz="2000" dirty="0" err="1" smtClean="0"/>
              <a:t>Tecnica</a:t>
            </a:r>
            <a:r>
              <a:rPr lang="en-US" sz="2000" dirty="0" smtClean="0"/>
              <a:t> Federico de Santa Maria</a:t>
            </a:r>
            <a:r>
              <a:rPr lang="en-US" sz="2000" b="1" dirty="0" smtClean="0"/>
              <a:t>, Chile; </a:t>
            </a:r>
          </a:p>
          <a:p>
            <a:pPr marL="0" indent="0">
              <a:buNone/>
            </a:pPr>
            <a:r>
              <a:rPr lang="en-US" sz="2000" b="1" dirty="0"/>
              <a:t> </a:t>
            </a:r>
            <a:r>
              <a:rPr lang="en-US" sz="2000" b="1" dirty="0" smtClean="0"/>
              <a:t>                          </a:t>
            </a:r>
            <a:r>
              <a:rPr lang="en-US" sz="2000" dirty="0" smtClean="0"/>
              <a:t>  U. de Guanajuato</a:t>
            </a:r>
            <a:r>
              <a:rPr lang="en-US" sz="2000" b="1" dirty="0" smtClean="0"/>
              <a:t>, Mexico; </a:t>
            </a:r>
            <a:r>
              <a:rPr lang="en-US" sz="2000" dirty="0" smtClean="0"/>
              <a:t>U. </a:t>
            </a:r>
            <a:r>
              <a:rPr lang="en-US" sz="2000" dirty="0" err="1" smtClean="0"/>
              <a:t>Nac</a:t>
            </a:r>
            <a:r>
              <a:rPr lang="en-US" sz="2000" dirty="0" smtClean="0"/>
              <a:t>. de </a:t>
            </a:r>
            <a:r>
              <a:rPr lang="en-US" sz="2000" dirty="0" err="1" smtClean="0"/>
              <a:t>Ingenieria</a:t>
            </a:r>
            <a:r>
              <a:rPr lang="en-US" sz="2000" dirty="0" smtClean="0"/>
              <a:t>, </a:t>
            </a:r>
            <a:r>
              <a:rPr lang="en-US" sz="2000" b="1" dirty="0" smtClean="0"/>
              <a:t>Peru</a:t>
            </a:r>
          </a:p>
          <a:p>
            <a:pPr marL="0" indent="0">
              <a:buNone/>
            </a:pPr>
            <a:r>
              <a:rPr lang="en-US" sz="2000" b="1" dirty="0"/>
              <a:t> </a:t>
            </a:r>
            <a:r>
              <a:rPr lang="en-US" sz="2000" b="1" dirty="0" smtClean="0"/>
              <a:t>                            </a:t>
            </a:r>
            <a:r>
              <a:rPr lang="en-US" sz="2000" dirty="0" err="1" smtClean="0"/>
              <a:t>Pontifica</a:t>
            </a:r>
            <a:r>
              <a:rPr lang="en-US" sz="2000" dirty="0"/>
              <a:t> </a:t>
            </a:r>
            <a:r>
              <a:rPr lang="en-US" sz="2000" dirty="0" smtClean="0"/>
              <a:t>U.  </a:t>
            </a:r>
            <a:r>
              <a:rPr lang="en-US" sz="2000" dirty="0" err="1" smtClean="0"/>
              <a:t>Catolica</a:t>
            </a:r>
            <a:r>
              <a:rPr lang="en-US" sz="2000" dirty="0" smtClean="0"/>
              <a:t> de Lima</a:t>
            </a:r>
            <a:r>
              <a:rPr lang="en-US" sz="2000" b="1" dirty="0" smtClean="0"/>
              <a:t>, Peru</a:t>
            </a:r>
          </a:p>
          <a:p>
            <a:pPr marL="0" indent="0">
              <a:buNone/>
            </a:pPr>
            <a:r>
              <a:rPr lang="en-US" sz="2000" b="1" dirty="0" smtClean="0"/>
              <a:t> </a:t>
            </a:r>
          </a:p>
          <a:p>
            <a:pPr marL="0" indent="0">
              <a:buNone/>
            </a:pPr>
            <a:r>
              <a:rPr lang="en-US" sz="2000" b="1" dirty="0"/>
              <a:t> </a:t>
            </a:r>
            <a:r>
              <a:rPr lang="en-US" sz="2000" b="1" dirty="0" smtClean="0"/>
              <a:t>                              </a:t>
            </a:r>
          </a:p>
        </p:txBody>
      </p:sp>
      <p:sp>
        <p:nvSpPr>
          <p:cNvPr id="4" name="Date Placeholder 3"/>
          <p:cNvSpPr>
            <a:spLocks noGrp="1"/>
          </p:cNvSpPr>
          <p:nvPr>
            <p:ph type="dt" sz="half" idx="10"/>
          </p:nvPr>
        </p:nvSpPr>
        <p:spPr/>
        <p:txBody>
          <a:bodyPr/>
          <a:lstStyle/>
          <a:p>
            <a:pPr>
              <a:defRPr/>
            </a:pPr>
            <a:r>
              <a:rPr lang="en-US" dirty="0" smtClean="0"/>
              <a:t>7 April 16</a:t>
            </a:r>
            <a:endParaRPr lang="en-US" dirty="0"/>
          </a:p>
        </p:txBody>
      </p:sp>
      <p:sp>
        <p:nvSpPr>
          <p:cNvPr id="5" name="Footer Placeholder 4"/>
          <p:cNvSpPr>
            <a:spLocks noGrp="1"/>
          </p:cNvSpPr>
          <p:nvPr>
            <p:ph type="ftr" sz="quarter" idx="11"/>
          </p:nvPr>
        </p:nvSpPr>
        <p:spPr/>
        <p:txBody>
          <a:bodyPr/>
          <a:lstStyle/>
          <a:p>
            <a:pPr>
              <a:defRPr/>
            </a:pPr>
            <a:r>
              <a:rPr lang="en-US" smtClean="0"/>
              <a:t>Marcela Carena | Fermilab program</a:t>
            </a:r>
            <a:endParaRPr lang="en-US" b="1" dirty="0"/>
          </a:p>
        </p:txBody>
      </p:sp>
      <p:sp>
        <p:nvSpPr>
          <p:cNvPr id="6" name="Slide Number Placeholder 5"/>
          <p:cNvSpPr>
            <a:spLocks noGrp="1"/>
          </p:cNvSpPr>
          <p:nvPr>
            <p:ph type="sldNum" sz="quarter" idx="12"/>
          </p:nvPr>
        </p:nvSpPr>
        <p:spPr/>
        <p:txBody>
          <a:bodyPr/>
          <a:lstStyle/>
          <a:p>
            <a:pPr>
              <a:defRPr/>
            </a:pPr>
            <a:fld id="{ED95219D-38F9-5346-9BDC-94CF57DA636F}" type="slidenum">
              <a:rPr lang="en-US" smtClean="0"/>
              <a:pPr>
                <a:defRPr/>
              </a:pPr>
              <a:t>14</a:t>
            </a:fld>
            <a:endParaRPr lang="en-US" dirty="0"/>
          </a:p>
        </p:txBody>
      </p:sp>
      <p:pic>
        <p:nvPicPr>
          <p:cNvPr id="8" name="sbn_birdseye.jpeg"/>
          <p:cNvPicPr>
            <a:picLocks noChangeAspect="1"/>
          </p:cNvPicPr>
          <p:nvPr/>
        </p:nvPicPr>
        <p:blipFill rotWithShape="1">
          <a:blip r:embed="rId3">
            <a:extLst/>
          </a:blip>
          <a:srcRect t="9976"/>
          <a:stretch/>
        </p:blipFill>
        <p:spPr>
          <a:xfrm>
            <a:off x="1025272" y="903617"/>
            <a:ext cx="7123283" cy="2428339"/>
          </a:xfrm>
          <a:prstGeom prst="rect">
            <a:avLst/>
          </a:prstGeom>
          <a:ln w="12700" cmpd="sng">
            <a:solidFill>
              <a:schemeClr val="tx1"/>
            </a:solidFill>
            <a:miter lim="400000"/>
          </a:ln>
        </p:spPr>
      </p:pic>
      <p:grpSp>
        <p:nvGrpSpPr>
          <p:cNvPr id="9" name="Group 8"/>
          <p:cNvGrpSpPr/>
          <p:nvPr/>
        </p:nvGrpSpPr>
        <p:grpSpPr>
          <a:xfrm>
            <a:off x="897168" y="3404150"/>
            <a:ext cx="2647068" cy="1697509"/>
            <a:chOff x="179795" y="4686253"/>
            <a:chExt cx="3232670" cy="2053808"/>
          </a:xfrm>
        </p:grpSpPr>
        <p:pic>
          <p:nvPicPr>
            <p:cNvPr id="19" name="Picture 18"/>
            <p:cNvPicPr>
              <a:picLocks noChangeAspect="1"/>
            </p:cNvPicPr>
            <p:nvPr/>
          </p:nvPicPr>
          <p:blipFill>
            <a:blip r:embed="rId4"/>
            <a:stretch>
              <a:fillRect/>
            </a:stretch>
          </p:blipFill>
          <p:spPr>
            <a:xfrm>
              <a:off x="336239" y="4686253"/>
              <a:ext cx="3076226" cy="2053807"/>
            </a:xfrm>
            <a:prstGeom prst="rect">
              <a:avLst/>
            </a:prstGeom>
            <a:ln w="12700" cmpd="sng">
              <a:solidFill>
                <a:srgbClr val="000000"/>
              </a:solidFill>
            </a:ln>
          </p:spPr>
        </p:pic>
        <p:sp>
          <p:nvSpPr>
            <p:cNvPr id="20" name="TextBox 19"/>
            <p:cNvSpPr txBox="1"/>
            <p:nvPr/>
          </p:nvSpPr>
          <p:spPr>
            <a:xfrm>
              <a:off x="179795" y="5902773"/>
              <a:ext cx="3232670" cy="8372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chemeClr val="bg1"/>
                  </a:solidFill>
                  <a:effectLst/>
                  <a:uFill>
                    <a:solidFill>
                      <a:srgbClr val="000000"/>
                    </a:solidFill>
                  </a:uFill>
                  <a:latin typeface="Calibri"/>
                  <a:ea typeface="Calibri"/>
                  <a:cs typeface="Calibri"/>
                  <a:sym typeface="Calibri"/>
                </a:rPr>
                <a:t>ICARUS </a:t>
              </a:r>
            </a:p>
            <a:p>
              <a:pPr marL="0" marR="0" indent="0" algn="ctr"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bg1"/>
                  </a:solidFill>
                  <a:effectLst/>
                  <a:uFill>
                    <a:solidFill>
                      <a:srgbClr val="000000"/>
                    </a:solidFill>
                  </a:uFill>
                  <a:latin typeface="Calibri"/>
                  <a:ea typeface="Calibri"/>
                  <a:cs typeface="Calibri"/>
                  <a:sym typeface="Calibri"/>
                </a:rPr>
                <a:t>(476 t</a:t>
              </a:r>
              <a:r>
                <a:rPr kumimoji="0" lang="en-US" sz="1600" b="0" i="0" u="none" strike="noStrike" cap="none" spc="0" normalizeH="0" dirty="0" smtClean="0">
                  <a:ln>
                    <a:noFill/>
                  </a:ln>
                  <a:solidFill>
                    <a:schemeClr val="bg1"/>
                  </a:solidFill>
                  <a:effectLst/>
                  <a:uFill>
                    <a:solidFill>
                      <a:srgbClr val="000000"/>
                    </a:solidFill>
                  </a:uFill>
                  <a:latin typeface="Calibri"/>
                  <a:ea typeface="Calibri"/>
                  <a:cs typeface="Calibri"/>
                  <a:sym typeface="Calibri"/>
                </a:rPr>
                <a:t> @ 600 m)</a:t>
              </a:r>
              <a:endParaRPr kumimoji="0" lang="en-US" sz="1600" b="0" i="0" u="none" strike="noStrike" cap="none" spc="0" normalizeH="0" baseline="0" dirty="0">
                <a:ln>
                  <a:noFill/>
                </a:ln>
                <a:solidFill>
                  <a:schemeClr val="bg1"/>
                </a:solidFill>
                <a:effectLst/>
                <a:uFill>
                  <a:solidFill>
                    <a:srgbClr val="000000"/>
                  </a:solidFill>
                </a:uFill>
                <a:latin typeface="Calibri"/>
                <a:ea typeface="Calibri"/>
                <a:cs typeface="Calibri"/>
                <a:sym typeface="Calibri"/>
              </a:endParaRPr>
            </a:p>
          </p:txBody>
        </p:sp>
      </p:grpSp>
      <p:grpSp>
        <p:nvGrpSpPr>
          <p:cNvPr id="10" name="Group 9"/>
          <p:cNvGrpSpPr/>
          <p:nvPr/>
        </p:nvGrpSpPr>
        <p:grpSpPr>
          <a:xfrm>
            <a:off x="3772580" y="3384906"/>
            <a:ext cx="2465793" cy="1712367"/>
            <a:chOff x="3634778" y="4686817"/>
            <a:chExt cx="3011292" cy="2071784"/>
          </a:xfrm>
        </p:grpSpPr>
        <p:pic>
          <p:nvPicPr>
            <p:cNvPr id="17" name="Picture 16"/>
            <p:cNvPicPr>
              <a:picLocks noChangeAspect="1"/>
            </p:cNvPicPr>
            <p:nvPr/>
          </p:nvPicPr>
          <p:blipFill>
            <a:blip r:embed="rId5"/>
            <a:stretch>
              <a:fillRect/>
            </a:stretch>
          </p:blipFill>
          <p:spPr>
            <a:xfrm>
              <a:off x="3705360" y="4686817"/>
              <a:ext cx="2870127" cy="2053243"/>
            </a:xfrm>
            <a:prstGeom prst="rect">
              <a:avLst/>
            </a:prstGeom>
            <a:ln w="12700" cmpd="sng">
              <a:solidFill>
                <a:srgbClr val="000000"/>
              </a:solidFill>
            </a:ln>
          </p:spPr>
        </p:pic>
        <p:sp>
          <p:nvSpPr>
            <p:cNvPr id="18" name="TextBox 17"/>
            <p:cNvSpPr txBox="1"/>
            <p:nvPr/>
          </p:nvSpPr>
          <p:spPr>
            <a:xfrm>
              <a:off x="3634778" y="5976611"/>
              <a:ext cx="3011292" cy="7819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err="1" smtClean="0">
                  <a:ln>
                    <a:noFill/>
                  </a:ln>
                  <a:solidFill>
                    <a:srgbClr val="FF0000"/>
                  </a:solidFill>
                  <a:effectLst/>
                  <a:uFill>
                    <a:solidFill>
                      <a:srgbClr val="000000"/>
                    </a:solidFill>
                  </a:uFill>
                  <a:latin typeface="Calibri"/>
                  <a:ea typeface="Calibri"/>
                  <a:cs typeface="Calibri"/>
                  <a:sym typeface="Calibri"/>
                </a:rPr>
                <a:t>MicroBooNE</a:t>
              </a:r>
              <a:endParaRPr lang="en-US" sz="1800" dirty="0">
                <a:solidFill>
                  <a:srgbClr val="FF0000"/>
                </a:solidFill>
                <a:uFill>
                  <a:solidFill>
                    <a:srgbClr val="000000"/>
                  </a:solidFill>
                </a:uFill>
              </a:endParaRPr>
            </a:p>
            <a:p>
              <a:pPr marL="0" marR="0" indent="0"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FF0000"/>
                  </a:solidFill>
                  <a:effectLst/>
                  <a:uFill>
                    <a:solidFill>
                      <a:srgbClr val="000000"/>
                    </a:solidFill>
                  </a:uFill>
                  <a:latin typeface="Calibri"/>
                  <a:ea typeface="Calibri"/>
                  <a:cs typeface="Calibri"/>
                  <a:sym typeface="Calibri"/>
                </a:rPr>
                <a:t>(89 t @ 470 m)</a:t>
              </a:r>
              <a:endParaRPr kumimoji="0" lang="en-US" sz="1800" b="0" i="0" u="none" strike="noStrike" cap="none" spc="0" normalizeH="0" baseline="0" dirty="0">
                <a:ln>
                  <a:noFill/>
                </a:ln>
                <a:solidFill>
                  <a:srgbClr val="FF0000"/>
                </a:solidFill>
                <a:effectLst/>
                <a:uFill>
                  <a:solidFill>
                    <a:srgbClr val="000000"/>
                  </a:solidFill>
                </a:uFill>
                <a:latin typeface="Calibri"/>
                <a:ea typeface="Calibri"/>
                <a:cs typeface="Calibri"/>
                <a:sym typeface="Calibri"/>
              </a:endParaRPr>
            </a:p>
          </p:txBody>
        </p:sp>
      </p:grpSp>
      <p:grpSp>
        <p:nvGrpSpPr>
          <p:cNvPr id="11" name="Group 10"/>
          <p:cNvGrpSpPr/>
          <p:nvPr/>
        </p:nvGrpSpPr>
        <p:grpSpPr>
          <a:xfrm>
            <a:off x="6339943" y="3398863"/>
            <a:ext cx="2189911" cy="1695054"/>
            <a:chOff x="6498429" y="4686250"/>
            <a:chExt cx="2674377" cy="2050838"/>
          </a:xfrm>
        </p:grpSpPr>
        <p:pic>
          <p:nvPicPr>
            <p:cNvPr id="15" name="Picture 14"/>
            <p:cNvPicPr>
              <a:picLocks noChangeAspect="1"/>
            </p:cNvPicPr>
            <p:nvPr/>
          </p:nvPicPr>
          <p:blipFill rotWithShape="1">
            <a:blip r:embed="rId6"/>
            <a:srcRect b="21979"/>
            <a:stretch/>
          </p:blipFill>
          <p:spPr>
            <a:xfrm>
              <a:off x="6877568" y="4686250"/>
              <a:ext cx="2010084" cy="2050838"/>
            </a:xfrm>
            <a:prstGeom prst="rect">
              <a:avLst/>
            </a:prstGeom>
            <a:ln w="12700" cmpd="sng">
              <a:solidFill>
                <a:schemeClr val="tx1"/>
              </a:solidFill>
            </a:ln>
          </p:spPr>
        </p:pic>
        <p:sp>
          <p:nvSpPr>
            <p:cNvPr id="16" name="TextBox 15"/>
            <p:cNvSpPr txBox="1"/>
            <p:nvPr/>
          </p:nvSpPr>
          <p:spPr>
            <a:xfrm>
              <a:off x="6498429" y="5835968"/>
              <a:ext cx="2674377" cy="8372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chemeClr val="bg1"/>
                  </a:solidFill>
                  <a:effectLst/>
                  <a:uFill>
                    <a:solidFill>
                      <a:srgbClr val="000000"/>
                    </a:solidFill>
                  </a:uFill>
                  <a:latin typeface="Calibri"/>
                  <a:ea typeface="Calibri"/>
                  <a:cs typeface="Calibri"/>
                  <a:sym typeface="Calibri"/>
                </a:rPr>
                <a:t>SBND</a:t>
              </a:r>
              <a:r>
                <a:rPr kumimoji="0" lang="en-US" sz="1600" b="0" i="0" u="none" strike="noStrike" cap="none" spc="0" normalizeH="0" baseline="0" dirty="0" smtClean="0">
                  <a:ln>
                    <a:noFill/>
                  </a:ln>
                  <a:solidFill>
                    <a:schemeClr val="bg1"/>
                  </a:solidFill>
                  <a:effectLst/>
                  <a:uFill>
                    <a:solidFill>
                      <a:srgbClr val="000000"/>
                    </a:solidFill>
                  </a:uFill>
                  <a:latin typeface="Calibri"/>
                  <a:ea typeface="Calibri"/>
                  <a:cs typeface="Calibri"/>
                  <a:sym typeface="Calibri"/>
                </a:rPr>
                <a:t> </a:t>
              </a:r>
            </a:p>
            <a:p>
              <a:pPr marL="0" marR="0" indent="0" algn="ctr"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bg1"/>
                  </a:solidFill>
                  <a:effectLst/>
                  <a:uFill>
                    <a:solidFill>
                      <a:srgbClr val="000000"/>
                    </a:solidFill>
                  </a:uFill>
                  <a:latin typeface="Calibri"/>
                  <a:ea typeface="Calibri"/>
                  <a:cs typeface="Calibri"/>
                  <a:sym typeface="Calibri"/>
                </a:rPr>
                <a:t>(112 t @ 110 m)</a:t>
              </a:r>
              <a:endParaRPr kumimoji="0" lang="en-US" sz="2000" b="0" i="0" u="none" strike="noStrike" cap="none" spc="0" normalizeH="0" baseline="0" dirty="0">
                <a:ln>
                  <a:noFill/>
                </a:ln>
                <a:solidFill>
                  <a:schemeClr val="bg1"/>
                </a:solidFill>
                <a:effectLst/>
                <a:uFill>
                  <a:solidFill>
                    <a:srgbClr val="000000"/>
                  </a:solidFill>
                </a:uFill>
                <a:latin typeface="Calibri"/>
                <a:ea typeface="Calibri"/>
                <a:cs typeface="Calibri"/>
                <a:sym typeface="Calibri"/>
              </a:endParaRPr>
            </a:p>
          </p:txBody>
        </p:sp>
      </p:grpSp>
      <p:cxnSp>
        <p:nvCxnSpPr>
          <p:cNvPr id="12" name="Straight Arrow Connector 11"/>
          <p:cNvCxnSpPr/>
          <p:nvPr/>
        </p:nvCxnSpPr>
        <p:spPr>
          <a:xfrm flipH="1" flipV="1">
            <a:off x="6819306" y="2800866"/>
            <a:ext cx="431790" cy="622528"/>
          </a:xfrm>
          <a:prstGeom prst="straightConnector1">
            <a:avLst/>
          </a:prstGeom>
          <a:noFill/>
          <a:ln w="12700" cap="flat" cmpd="sng">
            <a:solidFill>
              <a:srgbClr val="000000"/>
            </a:solidFill>
            <a:prstDash val="solid"/>
            <a:round/>
            <a:headEnd type="none"/>
            <a:tailEnd type="triangle"/>
          </a:ln>
          <a:effectLst/>
        </p:spPr>
        <p:style>
          <a:lnRef idx="0">
            <a:scrgbClr r="0" g="0" b="0"/>
          </a:lnRef>
          <a:fillRef idx="0">
            <a:scrgbClr r="0" g="0" b="0"/>
          </a:fillRef>
          <a:effectRef idx="0">
            <a:scrgbClr r="0" g="0" b="0"/>
          </a:effectRef>
          <a:fontRef idx="none"/>
        </p:style>
      </p:cxnSp>
      <p:cxnSp>
        <p:nvCxnSpPr>
          <p:cNvPr id="13" name="Straight Arrow Connector 12"/>
          <p:cNvCxnSpPr/>
          <p:nvPr/>
        </p:nvCxnSpPr>
        <p:spPr>
          <a:xfrm flipH="1" flipV="1">
            <a:off x="4003250" y="2849542"/>
            <a:ext cx="937164" cy="720629"/>
          </a:xfrm>
          <a:prstGeom prst="straightConnector1">
            <a:avLst/>
          </a:prstGeom>
          <a:noFill/>
          <a:ln w="12700" cap="flat" cmpd="sng">
            <a:solidFill>
              <a:srgbClr val="000000"/>
            </a:solidFill>
            <a:prstDash val="solid"/>
            <a:round/>
            <a:headEnd type="none"/>
            <a:tailEnd type="triangle"/>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flipV="1">
            <a:off x="2515639" y="2965006"/>
            <a:ext cx="389662" cy="578632"/>
          </a:xfrm>
          <a:prstGeom prst="straightConnector1">
            <a:avLst/>
          </a:prstGeom>
          <a:noFill/>
          <a:ln w="12700" cap="flat" cmpd="sng">
            <a:solidFill>
              <a:srgbClr val="000000"/>
            </a:solidFill>
            <a:prstDash val="solid"/>
            <a:round/>
            <a:headEnd type="none"/>
            <a:tailEnd type="triangle"/>
          </a:ln>
          <a:effectLst/>
        </p:spPr>
        <p:style>
          <a:lnRef idx="0">
            <a:scrgbClr r="0" g="0" b="0"/>
          </a:lnRef>
          <a:fillRef idx="0">
            <a:scrgbClr r="0" g="0" b="0"/>
          </a:fillRef>
          <a:effectRef idx="0">
            <a:scrgbClr r="0" g="0" b="0"/>
          </a:effectRef>
          <a:fontRef idx="none"/>
        </p:style>
      </p:cxnSp>
      <p:cxnSp>
        <p:nvCxnSpPr>
          <p:cNvPr id="21" name="Straight Arrow Connector 20"/>
          <p:cNvCxnSpPr/>
          <p:nvPr/>
        </p:nvCxnSpPr>
        <p:spPr>
          <a:xfrm>
            <a:off x="1860875" y="2261876"/>
            <a:ext cx="0" cy="645398"/>
          </a:xfrm>
          <a:prstGeom prst="straightConnector1">
            <a:avLst/>
          </a:prstGeom>
          <a:noFill/>
          <a:ln w="38100" cap="flat" cmpd="sng">
            <a:solidFill>
              <a:schemeClr val="tx1"/>
            </a:solidFill>
            <a:prstDash val="solid"/>
            <a:round/>
            <a:headEnd type="none"/>
            <a:tailEnd type="triangle"/>
          </a:ln>
          <a:effectLst/>
        </p:spPr>
        <p:style>
          <a:lnRef idx="0">
            <a:scrgbClr r="0" g="0" b="0"/>
          </a:lnRef>
          <a:fillRef idx="0">
            <a:scrgbClr r="0" g="0" b="0"/>
          </a:fillRef>
          <a:effectRef idx="0">
            <a:scrgbClr r="0" g="0" b="0"/>
          </a:effectRef>
          <a:fontRef idx="none"/>
        </p:style>
      </p:cxnSp>
      <p:pic>
        <p:nvPicPr>
          <p:cNvPr id="23" name="Picture 22"/>
          <p:cNvPicPr>
            <a:picLocks noChangeAspect="1"/>
          </p:cNvPicPr>
          <p:nvPr/>
        </p:nvPicPr>
        <p:blipFill>
          <a:blip r:embed="rId7"/>
          <a:stretch>
            <a:fillRect/>
          </a:stretch>
        </p:blipFill>
        <p:spPr>
          <a:xfrm>
            <a:off x="83879" y="814683"/>
            <a:ext cx="2305400" cy="1533091"/>
          </a:xfrm>
          <a:prstGeom prst="rect">
            <a:avLst/>
          </a:prstGeom>
        </p:spPr>
      </p:pic>
      <p:sp>
        <p:nvSpPr>
          <p:cNvPr id="24" name="Rectangle 23"/>
          <p:cNvSpPr/>
          <p:nvPr/>
        </p:nvSpPr>
        <p:spPr>
          <a:xfrm>
            <a:off x="291890" y="1864387"/>
            <a:ext cx="1364476" cy="461665"/>
          </a:xfrm>
          <a:prstGeom prst="rect">
            <a:avLst/>
          </a:prstGeom>
        </p:spPr>
        <p:txBody>
          <a:bodyPr wrap="none">
            <a:spAutoFit/>
          </a:bodyPr>
          <a:lstStyle/>
          <a:p>
            <a:r>
              <a:rPr lang="en-US" dirty="0" err="1" smtClean="0">
                <a:solidFill>
                  <a:schemeClr val="bg1"/>
                </a:solidFill>
                <a:uFill>
                  <a:solidFill>
                    <a:srgbClr val="000000"/>
                  </a:solidFill>
                </a:uFill>
                <a:latin typeface="Calibri"/>
                <a:ea typeface="Calibri"/>
                <a:cs typeface="Calibri"/>
                <a:sym typeface="Calibri"/>
              </a:rPr>
              <a:t>MINERvA</a:t>
            </a:r>
            <a:endParaRPr lang="en-US" dirty="0"/>
          </a:p>
        </p:txBody>
      </p:sp>
      <p:sp>
        <p:nvSpPr>
          <p:cNvPr id="29" name="Rectangle 28"/>
          <p:cNvSpPr/>
          <p:nvPr/>
        </p:nvSpPr>
        <p:spPr>
          <a:xfrm>
            <a:off x="133533" y="2602381"/>
            <a:ext cx="941283" cy="707886"/>
          </a:xfrm>
          <a:prstGeom prst="rect">
            <a:avLst/>
          </a:prstGeom>
        </p:spPr>
        <p:txBody>
          <a:bodyPr wrap="none">
            <a:spAutoFit/>
          </a:bodyPr>
          <a:lstStyle/>
          <a:p>
            <a:r>
              <a:rPr lang="en-US" sz="2000" b="1" dirty="0" err="1" smtClean="0">
                <a:solidFill>
                  <a:schemeClr val="tx1">
                    <a:lumMod val="75000"/>
                  </a:schemeClr>
                </a:solidFill>
                <a:uFill>
                  <a:solidFill>
                    <a:srgbClr val="000000"/>
                  </a:solidFill>
                </a:uFill>
                <a:latin typeface="Calibri"/>
                <a:ea typeface="Calibri"/>
                <a:cs typeface="Calibri"/>
                <a:sym typeface="Calibri"/>
              </a:rPr>
              <a:t>NOvA</a:t>
            </a:r>
            <a:endParaRPr lang="en-US" sz="2000" b="1" dirty="0" smtClean="0">
              <a:solidFill>
                <a:schemeClr val="tx1">
                  <a:lumMod val="75000"/>
                </a:schemeClr>
              </a:solidFill>
              <a:uFill>
                <a:solidFill>
                  <a:srgbClr val="000000"/>
                </a:solidFill>
              </a:uFill>
              <a:latin typeface="Calibri"/>
              <a:ea typeface="Calibri"/>
              <a:cs typeface="Calibri"/>
              <a:sym typeface="Calibri"/>
            </a:endParaRPr>
          </a:p>
          <a:p>
            <a:r>
              <a:rPr lang="en-US" sz="2000" b="1" dirty="0" smtClean="0">
                <a:solidFill>
                  <a:schemeClr val="tx1">
                    <a:lumMod val="75000"/>
                  </a:schemeClr>
                </a:solidFill>
                <a:uFill>
                  <a:solidFill>
                    <a:srgbClr val="000000"/>
                  </a:solidFill>
                </a:uFill>
                <a:latin typeface="Calibri"/>
                <a:ea typeface="Calibri"/>
                <a:cs typeface="Calibri"/>
                <a:sym typeface="Calibri"/>
              </a:rPr>
              <a:t>MINOS</a:t>
            </a:r>
            <a:endParaRPr lang="en-US" sz="2000" b="1" dirty="0">
              <a:solidFill>
                <a:schemeClr val="tx1">
                  <a:lumMod val="75000"/>
                </a:schemeClr>
              </a:solidFill>
            </a:endParaRPr>
          </a:p>
        </p:txBody>
      </p:sp>
      <p:cxnSp>
        <p:nvCxnSpPr>
          <p:cNvPr id="30" name="Straight Arrow Connector 29"/>
          <p:cNvCxnSpPr/>
          <p:nvPr/>
        </p:nvCxnSpPr>
        <p:spPr>
          <a:xfrm>
            <a:off x="935648" y="2994812"/>
            <a:ext cx="759198" cy="8682"/>
          </a:xfrm>
          <a:prstGeom prst="straightConnector1">
            <a:avLst/>
          </a:prstGeom>
          <a:noFill/>
          <a:ln w="38100" cap="flat" cmpd="sng">
            <a:solidFill>
              <a:schemeClr val="tx1"/>
            </a:solidFill>
            <a:prstDash val="solid"/>
            <a:round/>
            <a:headEnd type="none"/>
            <a:tailEnd type="triangle"/>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08894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beam from Fermilab to MINOS and NOvA </a:t>
            </a:r>
            <a:endParaRPr lang="en-US" dirty="0"/>
          </a:p>
        </p:txBody>
      </p:sp>
      <p:sp>
        <p:nvSpPr>
          <p:cNvPr id="4" name="Footer Placeholder 3"/>
          <p:cNvSpPr>
            <a:spLocks noGrp="1"/>
          </p:cNvSpPr>
          <p:nvPr>
            <p:ph type="ftr" sz="quarter" idx="11"/>
          </p:nvPr>
        </p:nvSpPr>
        <p:spPr/>
        <p:txBody>
          <a:bodyPr/>
          <a:lstStyle/>
          <a:p>
            <a:pPr>
              <a:defRPr/>
            </a:pPr>
            <a:r>
              <a:rPr lang="en-US" dirty="0" smtClean="0"/>
              <a:t>Marcela Carena | </a:t>
            </a:r>
            <a:r>
              <a:rPr lang="en-US" dirty="0" err="1" smtClean="0"/>
              <a:t>Fermilab</a:t>
            </a:r>
            <a:r>
              <a:rPr lang="en-US" dirty="0" smtClean="0"/>
              <a:t> Program</a:t>
            </a:r>
            <a:endParaRPr lang="en-US" b="1" dirty="0"/>
          </a:p>
        </p:txBody>
      </p:sp>
      <p:sp>
        <p:nvSpPr>
          <p:cNvPr id="5" name="Date Placeholder 4"/>
          <p:cNvSpPr>
            <a:spLocks noGrp="1"/>
          </p:cNvSpPr>
          <p:nvPr>
            <p:ph type="dt" sz="half" idx="10"/>
          </p:nvPr>
        </p:nvSpPr>
        <p:spPr/>
        <p:txBody>
          <a:bodyPr/>
          <a:lstStyle/>
          <a:p>
            <a:pPr>
              <a:defRPr/>
            </a:pPr>
            <a:r>
              <a:rPr lang="en-US" dirty="0" smtClean="0"/>
              <a:t>27 April 20165</a:t>
            </a:r>
            <a:endParaRPr lang="en-US" dirty="0"/>
          </a:p>
        </p:txBody>
      </p:sp>
      <p:sp>
        <p:nvSpPr>
          <p:cNvPr id="6" name="Content Placeholder 2"/>
          <p:cNvSpPr>
            <a:spLocks noGrp="1"/>
          </p:cNvSpPr>
          <p:nvPr>
            <p:ph idx="1"/>
          </p:nvPr>
        </p:nvSpPr>
        <p:spPr>
          <a:xfrm>
            <a:off x="4942502" y="1597233"/>
            <a:ext cx="4182262" cy="959071"/>
          </a:xfrm>
        </p:spPr>
        <p:txBody>
          <a:bodyPr/>
          <a:lstStyle/>
          <a:p>
            <a:pPr marL="0" indent="0">
              <a:buNone/>
            </a:pPr>
            <a:r>
              <a:rPr lang="en-US" sz="2000" dirty="0">
                <a:solidFill>
                  <a:schemeClr val="tx2"/>
                </a:solidFill>
                <a:ea typeface="ＭＳ Ｐゴシック" pitchFamily="-109" charset="-128"/>
                <a:cs typeface="ＭＳ Ｐゴシック" pitchFamily="-109" charset="-128"/>
              </a:rPr>
              <a:t>Right now we are </a:t>
            </a:r>
            <a:r>
              <a:rPr lang="en-US" sz="2000" dirty="0" smtClean="0">
                <a:solidFill>
                  <a:schemeClr val="tx2"/>
                </a:solidFill>
                <a:ea typeface="ＭＳ Ｐゴシック" pitchFamily="-109" charset="-128"/>
                <a:cs typeface="ＭＳ Ｐゴシック" pitchFamily="-109" charset="-128"/>
              </a:rPr>
              <a:t>sending neutrinos</a:t>
            </a:r>
          </a:p>
          <a:p>
            <a:pPr marL="0" indent="0">
              <a:buNone/>
            </a:pPr>
            <a:r>
              <a:rPr lang="en-US" sz="2000" dirty="0" smtClean="0">
                <a:solidFill>
                  <a:schemeClr val="tx2"/>
                </a:solidFill>
                <a:ea typeface="ＭＳ Ｐゴシック" pitchFamily="-109" charset="-128"/>
                <a:cs typeface="ＭＳ Ｐゴシック" pitchFamily="-109" charset="-128"/>
              </a:rPr>
              <a:t> ~750 km through the </a:t>
            </a:r>
            <a:r>
              <a:rPr lang="en-US" sz="2000" dirty="0">
                <a:solidFill>
                  <a:schemeClr val="tx2"/>
                </a:solidFill>
                <a:ea typeface="ＭＳ Ｐゴシック" pitchFamily="-109" charset="-128"/>
                <a:cs typeface="ＭＳ Ｐゴシック" pitchFamily="-109" charset="-128"/>
              </a:rPr>
              <a:t>Earth </a:t>
            </a:r>
            <a:r>
              <a:rPr lang="en-US" sz="2000" dirty="0" smtClean="0">
                <a:solidFill>
                  <a:schemeClr val="tx2"/>
                </a:solidFill>
                <a:ea typeface="ＭＳ Ｐゴシック" pitchFamily="-109" charset="-128"/>
                <a:cs typeface="ＭＳ Ｐゴシック" pitchFamily="-109" charset="-128"/>
              </a:rPr>
              <a:t>to the </a:t>
            </a:r>
          </a:p>
          <a:p>
            <a:pPr marL="0" indent="0">
              <a:buNone/>
            </a:pPr>
            <a:r>
              <a:rPr lang="en-US" sz="2000" dirty="0">
                <a:solidFill>
                  <a:schemeClr val="tx2"/>
                </a:solidFill>
                <a:ea typeface="ＭＳ Ｐゴシック" pitchFamily="-109" charset="-128"/>
                <a:cs typeface="ＭＳ Ｐゴシック" pitchFamily="-109" charset="-128"/>
              </a:rPr>
              <a:t> </a:t>
            </a:r>
            <a:r>
              <a:rPr lang="en-US" sz="2000" dirty="0" smtClean="0">
                <a:solidFill>
                  <a:schemeClr val="tx2"/>
                </a:solidFill>
                <a:ea typeface="ＭＳ Ｐゴシック" pitchFamily="-109" charset="-128"/>
                <a:cs typeface="ＭＳ Ｐゴシック" pitchFamily="-109" charset="-128"/>
              </a:rPr>
              <a:t>    </a:t>
            </a:r>
            <a:r>
              <a:rPr lang="en-US" sz="2000" b="1" dirty="0" smtClean="0">
                <a:solidFill>
                  <a:schemeClr val="tx2"/>
                </a:solidFill>
                <a:ea typeface="ＭＳ Ｐゴシック" pitchFamily="-109" charset="-128"/>
                <a:cs typeface="ＭＳ Ｐゴシック" pitchFamily="-109" charset="-128"/>
              </a:rPr>
              <a:t>MINOS and </a:t>
            </a:r>
            <a:r>
              <a:rPr lang="en-US" sz="2000" b="1" dirty="0" err="1" smtClean="0">
                <a:solidFill>
                  <a:schemeClr val="tx2"/>
                </a:solidFill>
                <a:ea typeface="ＭＳ Ｐゴシック" pitchFamily="-109" charset="-128"/>
                <a:cs typeface="ＭＳ Ｐゴシック" pitchFamily="-109" charset="-128"/>
              </a:rPr>
              <a:t>NOvA</a:t>
            </a:r>
            <a:r>
              <a:rPr lang="en-US" sz="2000" b="1" dirty="0" smtClean="0">
                <a:solidFill>
                  <a:schemeClr val="tx2"/>
                </a:solidFill>
                <a:ea typeface="ＭＳ Ｐゴシック" pitchFamily="-109" charset="-128"/>
                <a:cs typeface="ＭＳ Ｐゴシック" pitchFamily="-109" charset="-128"/>
              </a:rPr>
              <a:t> detectors </a:t>
            </a:r>
            <a:endParaRPr lang="en-US" sz="2000" b="1" dirty="0">
              <a:solidFill>
                <a:schemeClr val="tx2"/>
              </a:solidFill>
              <a:ea typeface="ＭＳ Ｐゴシック" pitchFamily="-109" charset="-128"/>
              <a:cs typeface="ＭＳ Ｐゴシック" pitchFamily="-109" charset="-128"/>
            </a:endParaRPr>
          </a:p>
        </p:txBody>
      </p:sp>
      <p:pic>
        <p:nvPicPr>
          <p:cNvPr id="7" name="Picture 6" descr="NOVAFromOrbit.jpg"/>
          <p:cNvPicPr>
            <a:picLocks noChangeAspect="1"/>
          </p:cNvPicPr>
          <p:nvPr/>
        </p:nvPicPr>
        <p:blipFill>
          <a:blip r:embed="rId2"/>
          <a:srcRect l="19880" b="12989"/>
          <a:stretch>
            <a:fillRect/>
          </a:stretch>
        </p:blipFill>
        <p:spPr>
          <a:xfrm>
            <a:off x="228601" y="1270089"/>
            <a:ext cx="4544378" cy="3485162"/>
          </a:xfrm>
          <a:prstGeom prst="rect">
            <a:avLst/>
          </a:prstGeom>
          <a:ln w="19050" cmpd="sng">
            <a:solidFill>
              <a:schemeClr val="tx1"/>
            </a:solidFill>
          </a:ln>
        </p:spPr>
      </p:pic>
      <p:pic>
        <p:nvPicPr>
          <p:cNvPr id="3" name="Picture 2"/>
          <p:cNvPicPr>
            <a:picLocks noChangeAspect="1"/>
          </p:cNvPicPr>
          <p:nvPr/>
        </p:nvPicPr>
        <p:blipFill>
          <a:blip r:embed="rId3"/>
          <a:stretch>
            <a:fillRect/>
          </a:stretch>
        </p:blipFill>
        <p:spPr>
          <a:xfrm>
            <a:off x="6279200" y="4472339"/>
            <a:ext cx="2540000" cy="1701800"/>
          </a:xfrm>
          <a:prstGeom prst="rect">
            <a:avLst/>
          </a:prstGeom>
        </p:spPr>
      </p:pic>
      <p:pic>
        <p:nvPicPr>
          <p:cNvPr id="13" name="Picture 12"/>
          <p:cNvPicPr>
            <a:picLocks noChangeAspect="1"/>
          </p:cNvPicPr>
          <p:nvPr/>
        </p:nvPicPr>
        <p:blipFill>
          <a:blip r:embed="rId4"/>
          <a:stretch>
            <a:fillRect/>
          </a:stretch>
        </p:blipFill>
        <p:spPr>
          <a:xfrm>
            <a:off x="4409126" y="3052510"/>
            <a:ext cx="2540000" cy="1689100"/>
          </a:xfrm>
          <a:prstGeom prst="rect">
            <a:avLst/>
          </a:prstGeom>
        </p:spPr>
      </p:pic>
      <p:sp>
        <p:nvSpPr>
          <p:cNvPr id="15" name="Rectangle 14"/>
          <p:cNvSpPr/>
          <p:nvPr/>
        </p:nvSpPr>
        <p:spPr>
          <a:xfrm>
            <a:off x="4958985" y="4302844"/>
            <a:ext cx="1069223" cy="461665"/>
          </a:xfrm>
          <a:prstGeom prst="rect">
            <a:avLst/>
          </a:prstGeom>
        </p:spPr>
        <p:txBody>
          <a:bodyPr wrap="none">
            <a:spAutoFit/>
          </a:bodyPr>
          <a:lstStyle/>
          <a:p>
            <a:r>
              <a:rPr lang="en-US" dirty="0" smtClean="0">
                <a:solidFill>
                  <a:schemeClr val="bg1"/>
                </a:solidFill>
                <a:uFill>
                  <a:solidFill>
                    <a:srgbClr val="000000"/>
                  </a:solidFill>
                </a:uFill>
                <a:latin typeface="Calibri"/>
                <a:ea typeface="Calibri"/>
                <a:cs typeface="Calibri"/>
                <a:sym typeface="Calibri"/>
              </a:rPr>
              <a:t>MINOS</a:t>
            </a:r>
            <a:endParaRPr lang="en-US" dirty="0"/>
          </a:p>
        </p:txBody>
      </p:sp>
      <p:sp>
        <p:nvSpPr>
          <p:cNvPr id="16" name="Rectangle 15"/>
          <p:cNvSpPr/>
          <p:nvPr/>
        </p:nvSpPr>
        <p:spPr>
          <a:xfrm>
            <a:off x="6844100" y="5654742"/>
            <a:ext cx="904214" cy="461665"/>
          </a:xfrm>
          <a:prstGeom prst="rect">
            <a:avLst/>
          </a:prstGeom>
        </p:spPr>
        <p:txBody>
          <a:bodyPr wrap="none">
            <a:spAutoFit/>
          </a:bodyPr>
          <a:lstStyle/>
          <a:p>
            <a:r>
              <a:rPr lang="en-US" dirty="0" err="1" smtClean="0">
                <a:solidFill>
                  <a:schemeClr val="bg1"/>
                </a:solidFill>
                <a:uFill>
                  <a:solidFill>
                    <a:srgbClr val="000000"/>
                  </a:solidFill>
                </a:uFill>
                <a:latin typeface="Calibri"/>
                <a:ea typeface="Calibri"/>
                <a:cs typeface="Calibri"/>
                <a:sym typeface="Calibri"/>
              </a:rPr>
              <a:t>NOvA</a:t>
            </a:r>
            <a:endParaRPr lang="en-US" dirty="0"/>
          </a:p>
        </p:txBody>
      </p:sp>
      <p:sp>
        <p:nvSpPr>
          <p:cNvPr id="17" name="Rectangle 16"/>
          <p:cNvSpPr/>
          <p:nvPr/>
        </p:nvSpPr>
        <p:spPr>
          <a:xfrm>
            <a:off x="260417" y="5096857"/>
            <a:ext cx="5831044" cy="461665"/>
          </a:xfrm>
          <a:prstGeom prst="rect">
            <a:avLst/>
          </a:prstGeom>
        </p:spPr>
        <p:txBody>
          <a:bodyPr wrap="none">
            <a:spAutoFit/>
          </a:bodyPr>
          <a:lstStyle/>
          <a:p>
            <a:r>
              <a:rPr lang="en-US" b="1" dirty="0" smtClean="0">
                <a:solidFill>
                  <a:schemeClr val="tx2"/>
                </a:solidFill>
                <a:ea typeface="ＭＳ Ｐゴシック" pitchFamily="-109" charset="-128"/>
                <a:cs typeface="ＭＳ Ｐゴシック" pitchFamily="-109" charset="-128"/>
              </a:rPr>
              <a:t>LA@MINOS :  </a:t>
            </a:r>
            <a:r>
              <a:rPr lang="en-US" dirty="0" smtClean="0">
                <a:solidFill>
                  <a:schemeClr val="tx2"/>
                </a:solidFill>
                <a:ea typeface="ＭＳ Ｐゴシック" pitchFamily="-109" charset="-128"/>
                <a:cs typeface="ＭＳ Ｐゴシック" pitchFamily="-109" charset="-128"/>
              </a:rPr>
              <a:t>USP, UNICAMP &amp;  </a:t>
            </a:r>
            <a:r>
              <a:rPr lang="en-US" dirty="0" err="1" smtClean="0">
                <a:solidFill>
                  <a:schemeClr val="tx2"/>
                </a:solidFill>
                <a:ea typeface="ＭＳ Ｐゴシック" pitchFamily="-109" charset="-128"/>
                <a:cs typeface="ＭＳ Ｐゴシック" pitchFamily="-109" charset="-128"/>
              </a:rPr>
              <a:t>Goias</a:t>
            </a:r>
            <a:r>
              <a:rPr lang="en-US" b="1" dirty="0" smtClean="0">
                <a:solidFill>
                  <a:schemeClr val="tx2"/>
                </a:solidFill>
                <a:ea typeface="ＭＳ Ｐゴシック" pitchFamily="-109" charset="-128"/>
                <a:cs typeface="ＭＳ Ｐゴシック" pitchFamily="-109" charset="-128"/>
              </a:rPr>
              <a:t>, Brazil  </a:t>
            </a:r>
            <a:endParaRPr lang="en-US" dirty="0"/>
          </a:p>
        </p:txBody>
      </p:sp>
      <p:sp>
        <p:nvSpPr>
          <p:cNvPr id="18" name="Rectangle 17"/>
          <p:cNvSpPr/>
          <p:nvPr/>
        </p:nvSpPr>
        <p:spPr>
          <a:xfrm>
            <a:off x="477757" y="5542979"/>
            <a:ext cx="4985560" cy="830997"/>
          </a:xfrm>
          <a:prstGeom prst="rect">
            <a:avLst/>
          </a:prstGeom>
        </p:spPr>
        <p:txBody>
          <a:bodyPr wrap="none">
            <a:spAutoFit/>
          </a:bodyPr>
          <a:lstStyle/>
          <a:p>
            <a:r>
              <a:rPr lang="en-US" b="1" dirty="0" err="1">
                <a:solidFill>
                  <a:schemeClr val="tx2"/>
                </a:solidFill>
                <a:ea typeface="ＭＳ Ｐゴシック" pitchFamily="-109" charset="-128"/>
                <a:cs typeface="ＭＳ Ｐゴシック" pitchFamily="-109" charset="-128"/>
              </a:rPr>
              <a:t>LA</a:t>
            </a:r>
            <a:r>
              <a:rPr lang="en-US" b="1" dirty="0" err="1" smtClean="0">
                <a:solidFill>
                  <a:schemeClr val="tx2"/>
                </a:solidFill>
                <a:ea typeface="ＭＳ Ｐゴシック" pitchFamily="-109" charset="-128"/>
                <a:cs typeface="ＭＳ Ｐゴシック" pitchFamily="-109" charset="-128"/>
              </a:rPr>
              <a:t>@NOvA</a:t>
            </a:r>
            <a:r>
              <a:rPr lang="en-US" b="1" dirty="0" smtClean="0">
                <a:solidFill>
                  <a:schemeClr val="tx2"/>
                </a:solidFill>
                <a:ea typeface="ＭＳ Ｐゴシック" pitchFamily="-109" charset="-128"/>
                <a:cs typeface="ＭＳ Ｐゴシック" pitchFamily="-109" charset="-128"/>
              </a:rPr>
              <a:t> : </a:t>
            </a:r>
            <a:r>
              <a:rPr lang="en-US" dirty="0" err="1" smtClean="0">
                <a:solidFill>
                  <a:schemeClr val="tx2"/>
                </a:solidFill>
                <a:ea typeface="ＭＳ Ｐゴシック" pitchFamily="-109" charset="-128"/>
                <a:cs typeface="ＭＳ Ｐゴシック" pitchFamily="-109" charset="-128"/>
              </a:rPr>
              <a:t>Goias</a:t>
            </a:r>
            <a:r>
              <a:rPr lang="en-US" b="1" dirty="0" smtClean="0">
                <a:solidFill>
                  <a:schemeClr val="tx2"/>
                </a:solidFill>
                <a:ea typeface="ＭＳ Ｐゴシック" pitchFamily="-109" charset="-128"/>
                <a:cs typeface="ＭＳ Ｐゴシック" pitchFamily="-109" charset="-128"/>
              </a:rPr>
              <a:t>, Brazil </a:t>
            </a:r>
          </a:p>
          <a:p>
            <a:r>
              <a:rPr lang="en-US" b="1" dirty="0">
                <a:solidFill>
                  <a:schemeClr val="tx2"/>
                </a:solidFill>
                <a:ea typeface="ＭＳ Ｐゴシック" pitchFamily="-109" charset="-128"/>
                <a:cs typeface="ＭＳ Ｐゴシック" pitchFamily="-109" charset="-128"/>
              </a:rPr>
              <a:t> </a:t>
            </a:r>
            <a:r>
              <a:rPr lang="en-US" b="1" dirty="0" smtClean="0">
                <a:solidFill>
                  <a:schemeClr val="tx2"/>
                </a:solidFill>
                <a:ea typeface="ＭＳ Ｐゴシック" pitchFamily="-109" charset="-128"/>
                <a:cs typeface="ＭＳ Ｐゴシック" pitchFamily="-109" charset="-128"/>
              </a:rPr>
              <a:t>                    </a:t>
            </a:r>
            <a:r>
              <a:rPr lang="en-US" dirty="0" smtClean="0">
                <a:solidFill>
                  <a:schemeClr val="tx2"/>
                </a:solidFill>
                <a:ea typeface="ＭＳ Ｐゴシック" pitchFamily="-109" charset="-128"/>
                <a:cs typeface="ＭＳ Ｐゴシック" pitchFamily="-109" charset="-128"/>
              </a:rPr>
              <a:t>U. del </a:t>
            </a:r>
            <a:r>
              <a:rPr lang="en-US" dirty="0" err="1" smtClean="0">
                <a:solidFill>
                  <a:schemeClr val="tx2"/>
                </a:solidFill>
                <a:ea typeface="ＭＳ Ｐゴシック" pitchFamily="-109" charset="-128"/>
                <a:cs typeface="ＭＳ Ｐゴシック" pitchFamily="-109" charset="-128"/>
              </a:rPr>
              <a:t>Atlantico</a:t>
            </a:r>
            <a:r>
              <a:rPr lang="en-US" b="1" dirty="0" smtClean="0">
                <a:solidFill>
                  <a:schemeClr val="tx2"/>
                </a:solidFill>
                <a:ea typeface="ＭＳ Ｐゴシック" pitchFamily="-109" charset="-128"/>
                <a:cs typeface="ＭＳ Ｐゴシック" pitchFamily="-109" charset="-128"/>
              </a:rPr>
              <a:t>, Colombia </a:t>
            </a:r>
            <a:endParaRPr lang="en-US" dirty="0"/>
          </a:p>
        </p:txBody>
      </p:sp>
    </p:spTree>
    <p:extLst>
      <p:ext uri="{BB962C8B-B14F-4D97-AF65-F5344CB8AC3E}">
        <p14:creationId xmlns:p14="http://schemas.microsoft.com/office/powerpoint/2010/main" val="2996856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Fermilab’s</a:t>
            </a:r>
            <a:r>
              <a:rPr lang="en-US" dirty="0" smtClean="0"/>
              <a:t> </a:t>
            </a:r>
            <a:r>
              <a:rPr lang="en-US" dirty="0"/>
              <a:t>N</a:t>
            </a:r>
            <a:r>
              <a:rPr lang="en-US" dirty="0" smtClean="0"/>
              <a:t>eutrino </a:t>
            </a:r>
            <a:r>
              <a:rPr lang="en-US" dirty="0"/>
              <a:t>F</a:t>
            </a:r>
            <a:r>
              <a:rPr lang="en-US" dirty="0" smtClean="0"/>
              <a:t>uture; LBNF/DUNE</a:t>
            </a:r>
            <a:endParaRPr lang="en-US" dirty="0"/>
          </a:p>
        </p:txBody>
      </p:sp>
      <p:sp>
        <p:nvSpPr>
          <p:cNvPr id="3" name="Content Placeholder 2"/>
          <p:cNvSpPr>
            <a:spLocks noGrp="1"/>
          </p:cNvSpPr>
          <p:nvPr>
            <p:ph idx="1"/>
          </p:nvPr>
        </p:nvSpPr>
        <p:spPr>
          <a:xfrm>
            <a:off x="497960" y="899721"/>
            <a:ext cx="8672513" cy="4987867"/>
          </a:xfrm>
        </p:spPr>
        <p:txBody>
          <a:bodyPr/>
          <a:lstStyle/>
          <a:p>
            <a:r>
              <a:rPr lang="en-US" sz="2000" b="1" dirty="0" smtClean="0"/>
              <a:t>Build a more powerful neutrino beam</a:t>
            </a:r>
          </a:p>
          <a:p>
            <a:r>
              <a:rPr lang="en-US" sz="2000" b="1" dirty="0" smtClean="0"/>
              <a:t>Send the beam 1,300 km through the Earth to South Dakota</a:t>
            </a:r>
          </a:p>
          <a:p>
            <a:r>
              <a:rPr lang="en-US" sz="2000" b="1" dirty="0" smtClean="0"/>
              <a:t>40,000 ton liquid argon neutrino detector, a mile underground</a:t>
            </a:r>
          </a:p>
          <a:p>
            <a:r>
              <a:rPr lang="en-US" sz="2000" b="1" dirty="0" smtClean="0"/>
              <a:t>Address most of the big questions about neutrinos in a single powerful experiment</a:t>
            </a:r>
            <a:endParaRPr lang="en-US" sz="2000" b="1" dirty="0"/>
          </a:p>
          <a:p>
            <a:endParaRPr lang="en-US" dirty="0" smtClean="0"/>
          </a:p>
          <a:p>
            <a:endParaRPr lang="en-US" dirty="0" smtClean="0"/>
          </a:p>
          <a:p>
            <a:r>
              <a:rPr lang="en-US" dirty="0" smtClean="0"/>
              <a:t>Already </a:t>
            </a:r>
            <a:endParaRPr lang="en-US" dirty="0"/>
          </a:p>
        </p:txBody>
      </p:sp>
      <p:sp>
        <p:nvSpPr>
          <p:cNvPr id="4" name="Date Placeholder 3"/>
          <p:cNvSpPr>
            <a:spLocks noGrp="1"/>
          </p:cNvSpPr>
          <p:nvPr>
            <p:ph type="dt" sz="half" idx="10"/>
          </p:nvPr>
        </p:nvSpPr>
        <p:spPr/>
        <p:txBody>
          <a:bodyPr/>
          <a:lstStyle/>
          <a:p>
            <a:pPr>
              <a:defRPr/>
            </a:pPr>
            <a:r>
              <a:rPr lang="en-US" dirty="0" smtClean="0"/>
              <a:t>25.06.2015</a:t>
            </a:r>
            <a:endParaRPr lang="en-US" dirty="0"/>
          </a:p>
        </p:txBody>
      </p:sp>
      <p:sp>
        <p:nvSpPr>
          <p:cNvPr id="5" name="Footer Placeholder 4"/>
          <p:cNvSpPr>
            <a:spLocks noGrp="1"/>
          </p:cNvSpPr>
          <p:nvPr>
            <p:ph type="ftr" sz="quarter" idx="11"/>
          </p:nvPr>
        </p:nvSpPr>
        <p:spPr/>
        <p:txBody>
          <a:bodyPr/>
          <a:lstStyle/>
          <a:p>
            <a:pPr>
              <a:defRPr/>
            </a:pPr>
            <a:r>
              <a:rPr lang="en-US" dirty="0" smtClean="0"/>
              <a:t>Marcela Carena | Latin American Consuls visit</a:t>
            </a:r>
            <a:endParaRPr lang="en-US" b="1" dirty="0"/>
          </a:p>
        </p:txBody>
      </p:sp>
      <p:pic>
        <p:nvPicPr>
          <p:cNvPr id="8" name="Picture 7" descr="DiverseScienceProg-oran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2349" y="18362"/>
            <a:ext cx="766795" cy="770344"/>
          </a:xfrm>
          <a:prstGeom prst="rect">
            <a:avLst/>
          </a:prstGeom>
        </p:spPr>
      </p:pic>
      <p:pic>
        <p:nvPicPr>
          <p:cNvPr id="9" name="Picture 8" descr="LBNE_Graphic_061615_Final.pdf"/>
          <p:cNvPicPr>
            <a:picLocks noChangeAspect="1"/>
          </p:cNvPicPr>
          <p:nvPr/>
        </p:nvPicPr>
        <p:blipFill rotWithShape="1">
          <a:blip r:embed="rId3">
            <a:extLst>
              <a:ext uri="{28A0092B-C50C-407E-A947-70E740481C1C}">
                <a14:useLocalDpi xmlns:a14="http://schemas.microsoft.com/office/drawing/2010/main" val="0"/>
              </a:ext>
            </a:extLst>
          </a:blip>
          <a:srcRect t="24305"/>
          <a:stretch/>
        </p:blipFill>
        <p:spPr>
          <a:xfrm>
            <a:off x="-14856" y="2905379"/>
            <a:ext cx="9144000" cy="2505038"/>
          </a:xfrm>
          <a:prstGeom prst="rect">
            <a:avLst/>
          </a:prstGeom>
        </p:spPr>
      </p:pic>
      <p:sp>
        <p:nvSpPr>
          <p:cNvPr id="6" name="TextBox 5"/>
          <p:cNvSpPr txBox="1"/>
          <p:nvPr/>
        </p:nvSpPr>
        <p:spPr>
          <a:xfrm>
            <a:off x="221375" y="5675084"/>
            <a:ext cx="8618916" cy="461665"/>
          </a:xfrm>
          <a:prstGeom prst="rect">
            <a:avLst/>
          </a:prstGeom>
          <a:noFill/>
        </p:spPr>
        <p:txBody>
          <a:bodyPr wrap="none" rtlCol="0">
            <a:spAutoFit/>
          </a:bodyPr>
          <a:lstStyle/>
          <a:p>
            <a:r>
              <a:rPr lang="en-US" dirty="0" smtClean="0"/>
              <a:t>Already  </a:t>
            </a:r>
            <a:r>
              <a:rPr lang="en-US" dirty="0" err="1" smtClean="0"/>
              <a:t>Instituions</a:t>
            </a:r>
            <a:r>
              <a:rPr lang="en-US" dirty="0" smtClean="0"/>
              <a:t> </a:t>
            </a:r>
            <a:r>
              <a:rPr lang="en-US" dirty="0" err="1" smtClean="0"/>
              <a:t>frrm</a:t>
            </a:r>
            <a:r>
              <a:rPr lang="en-US" dirty="0" smtClean="0"/>
              <a:t> Brazil, Colombia, Mexico and Peru are part  </a:t>
            </a:r>
            <a:endParaRPr lang="en-US" dirty="0"/>
          </a:p>
        </p:txBody>
      </p:sp>
    </p:spTree>
    <p:extLst>
      <p:ext uri="{BB962C8B-B14F-4D97-AF65-F5344CB8AC3E}">
        <p14:creationId xmlns:p14="http://schemas.microsoft.com/office/powerpoint/2010/main" val="3204812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The Neutrino Latin America Workshop April 17-18, 2016</a:t>
            </a:r>
            <a:endParaRPr lang="en-US" dirty="0"/>
          </a:p>
        </p:txBody>
      </p:sp>
      <p:sp>
        <p:nvSpPr>
          <p:cNvPr id="4" name="Footer Placeholder 3"/>
          <p:cNvSpPr>
            <a:spLocks noGrp="1"/>
          </p:cNvSpPr>
          <p:nvPr>
            <p:ph type="ftr" sz="quarter" idx="11"/>
          </p:nvPr>
        </p:nvSpPr>
        <p:spPr/>
        <p:txBody>
          <a:bodyPr/>
          <a:lstStyle/>
          <a:p>
            <a:pPr>
              <a:defRPr/>
            </a:pPr>
            <a:r>
              <a:rPr lang="en-US" smtClean="0"/>
              <a:t>Marcela Carena | Latin American Consuls visit</a:t>
            </a:r>
            <a:endParaRPr lang="en-US" b="1" dirty="0"/>
          </a:p>
        </p:txBody>
      </p:sp>
      <p:sp>
        <p:nvSpPr>
          <p:cNvPr id="5" name="Date Placeholder 4"/>
          <p:cNvSpPr>
            <a:spLocks noGrp="1"/>
          </p:cNvSpPr>
          <p:nvPr>
            <p:ph type="dt" sz="half" idx="10"/>
          </p:nvPr>
        </p:nvSpPr>
        <p:spPr/>
        <p:txBody>
          <a:bodyPr/>
          <a:lstStyle/>
          <a:p>
            <a:pPr>
              <a:defRPr/>
            </a:pPr>
            <a:r>
              <a:rPr lang="en-US" smtClean="0"/>
              <a:t>25.06.2015</a:t>
            </a:r>
            <a:endParaRPr lang="en-US"/>
          </a:p>
        </p:txBody>
      </p:sp>
      <p:sp>
        <p:nvSpPr>
          <p:cNvPr id="10" name="Title 1"/>
          <p:cNvSpPr txBox="1">
            <a:spLocks/>
          </p:cNvSpPr>
          <p:nvPr/>
        </p:nvSpPr>
        <p:spPr>
          <a:xfrm>
            <a:off x="6407873" y="5965942"/>
            <a:ext cx="1221097" cy="281675"/>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3087"/>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sz="1600" dirty="0"/>
          </a:p>
        </p:txBody>
      </p:sp>
      <p:sp>
        <p:nvSpPr>
          <p:cNvPr id="6" name="TextBox 5"/>
          <p:cNvSpPr txBox="1"/>
          <p:nvPr/>
        </p:nvSpPr>
        <p:spPr>
          <a:xfrm>
            <a:off x="228600" y="1212358"/>
            <a:ext cx="8437225" cy="1200328"/>
          </a:xfrm>
          <a:prstGeom prst="rect">
            <a:avLst/>
          </a:prstGeom>
          <a:noFill/>
        </p:spPr>
        <p:txBody>
          <a:bodyPr wrap="none" rtlCol="0">
            <a:spAutoFit/>
          </a:bodyPr>
          <a:lstStyle/>
          <a:p>
            <a:pPr algn="ctr"/>
            <a:r>
              <a:rPr lang="en-US" dirty="0" smtClean="0"/>
              <a:t>35 Scientists came from 20 Institutions</a:t>
            </a:r>
          </a:p>
          <a:p>
            <a:pPr algn="ctr"/>
            <a:r>
              <a:rPr lang="en-US" dirty="0" smtClean="0"/>
              <a:t> in Argentina, Brazil, Chile, Colombia </a:t>
            </a:r>
            <a:r>
              <a:rPr lang="en-US" dirty="0" err="1" smtClean="0"/>
              <a:t>Múxico</a:t>
            </a:r>
            <a:r>
              <a:rPr lang="en-US" dirty="0" smtClean="0"/>
              <a:t> and </a:t>
            </a:r>
            <a:r>
              <a:rPr lang="en-US" dirty="0" err="1" smtClean="0"/>
              <a:t>Perú</a:t>
            </a:r>
            <a:r>
              <a:rPr lang="en-US" dirty="0" smtClean="0"/>
              <a:t> </a:t>
            </a:r>
          </a:p>
          <a:p>
            <a:pPr algn="ctr"/>
            <a:r>
              <a:rPr lang="en-US" dirty="0" smtClean="0"/>
              <a:t>(also from Puerto Rico, Canada and  many LA scientists at US inst.)</a:t>
            </a:r>
            <a:endParaRPr lang="en-US" dirty="0"/>
          </a:p>
        </p:txBody>
      </p:sp>
      <p:sp>
        <p:nvSpPr>
          <p:cNvPr id="8" name="TextBox 7"/>
          <p:cNvSpPr txBox="1"/>
          <p:nvPr/>
        </p:nvSpPr>
        <p:spPr>
          <a:xfrm>
            <a:off x="48679" y="2711821"/>
            <a:ext cx="9101920" cy="2677656"/>
          </a:xfrm>
          <a:prstGeom prst="rect">
            <a:avLst/>
          </a:prstGeom>
          <a:noFill/>
        </p:spPr>
        <p:txBody>
          <a:bodyPr wrap="none" rtlCol="0">
            <a:spAutoFit/>
          </a:bodyPr>
          <a:lstStyle/>
          <a:p>
            <a:pPr algn="ctr"/>
            <a:r>
              <a:rPr lang="en-US" dirty="0" smtClean="0"/>
              <a:t>We had a good overview of the many contributions from LA scientists </a:t>
            </a:r>
          </a:p>
          <a:p>
            <a:pPr algn="ctr"/>
            <a:r>
              <a:rPr lang="en-US" dirty="0" smtClean="0"/>
              <a:t>to </a:t>
            </a:r>
            <a:r>
              <a:rPr lang="en-US" dirty="0" err="1" smtClean="0"/>
              <a:t>Fermilab</a:t>
            </a:r>
            <a:r>
              <a:rPr lang="en-US" dirty="0" smtClean="0"/>
              <a:t> Neutrino experiments throughout the past decades</a:t>
            </a:r>
          </a:p>
          <a:p>
            <a:pPr algn="ctr"/>
            <a:r>
              <a:rPr lang="en-US" dirty="0" smtClean="0"/>
              <a:t>-VERY IMPRESSIVE-</a:t>
            </a:r>
          </a:p>
          <a:p>
            <a:pPr algn="ctr"/>
            <a:endParaRPr lang="en-US" dirty="0" smtClean="0"/>
          </a:p>
          <a:p>
            <a:pPr algn="ctr"/>
            <a:r>
              <a:rPr lang="en-US" dirty="0" smtClean="0"/>
              <a:t>We discuss opportunities for continuing collaboration and</a:t>
            </a:r>
          </a:p>
          <a:p>
            <a:pPr algn="ctr"/>
            <a:r>
              <a:rPr lang="en-US" dirty="0" smtClean="0"/>
              <a:t> for new possibilities In the arena of the international Neutrino platform</a:t>
            </a:r>
          </a:p>
          <a:p>
            <a:pPr algn="ctr"/>
            <a:endParaRPr lang="en-US" dirty="0"/>
          </a:p>
        </p:txBody>
      </p:sp>
      <p:sp>
        <p:nvSpPr>
          <p:cNvPr id="7" name="TextBox 6"/>
          <p:cNvSpPr txBox="1"/>
          <p:nvPr/>
        </p:nvSpPr>
        <p:spPr>
          <a:xfrm>
            <a:off x="404603" y="5290683"/>
            <a:ext cx="8376662" cy="830997"/>
          </a:xfrm>
          <a:prstGeom prst="rect">
            <a:avLst/>
          </a:prstGeom>
          <a:noFill/>
        </p:spPr>
        <p:txBody>
          <a:bodyPr wrap="none" rtlCol="0">
            <a:spAutoFit/>
          </a:bodyPr>
          <a:lstStyle/>
          <a:p>
            <a:r>
              <a:rPr lang="en-US" dirty="0" smtClean="0"/>
              <a:t>We hope this is a start of a new era of </a:t>
            </a:r>
            <a:r>
              <a:rPr lang="en-US" b="1" dirty="0" smtClean="0"/>
              <a:t>even stronger </a:t>
            </a:r>
            <a:r>
              <a:rPr lang="en-US" dirty="0" smtClean="0"/>
              <a:t>partnerships</a:t>
            </a:r>
          </a:p>
          <a:p>
            <a:r>
              <a:rPr lang="en-US" dirty="0" smtClean="0"/>
              <a:t> between </a:t>
            </a:r>
            <a:r>
              <a:rPr lang="en-US" dirty="0" err="1" smtClean="0"/>
              <a:t>Fermilab</a:t>
            </a:r>
            <a:r>
              <a:rPr lang="en-US" dirty="0" smtClean="0"/>
              <a:t> and </a:t>
            </a:r>
            <a:r>
              <a:rPr lang="en-US" dirty="0"/>
              <a:t>L</a:t>
            </a:r>
            <a:r>
              <a:rPr lang="en-US" dirty="0" smtClean="0"/>
              <a:t>atin America, and we welcome your help </a:t>
            </a:r>
            <a:endParaRPr lang="en-US" dirty="0"/>
          </a:p>
        </p:txBody>
      </p:sp>
    </p:spTree>
    <p:extLst>
      <p:ext uri="{BB962C8B-B14F-4D97-AF65-F5344CB8AC3E}">
        <p14:creationId xmlns:p14="http://schemas.microsoft.com/office/powerpoint/2010/main" val="3258767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6" y="103664"/>
            <a:ext cx="8804274" cy="641739"/>
          </a:xfrm>
        </p:spPr>
        <p:txBody>
          <a:bodyPr/>
          <a:lstStyle/>
          <a:p>
            <a:r>
              <a:rPr lang="en-US" dirty="0" smtClean="0"/>
              <a:t> </a:t>
            </a:r>
            <a:r>
              <a:rPr lang="en-US" dirty="0">
                <a:solidFill>
                  <a:srgbClr val="002465"/>
                </a:solidFill>
              </a:rPr>
              <a:t>Accelerator Technology impacting Society:</a:t>
            </a:r>
          </a:p>
        </p:txBody>
      </p:sp>
      <p:sp>
        <p:nvSpPr>
          <p:cNvPr id="4" name="Date Placeholder 3"/>
          <p:cNvSpPr>
            <a:spLocks noGrp="1"/>
          </p:cNvSpPr>
          <p:nvPr>
            <p:ph type="dt" sz="half" idx="10"/>
          </p:nvPr>
        </p:nvSpPr>
        <p:spPr/>
        <p:txBody>
          <a:bodyPr/>
          <a:lstStyle/>
          <a:p>
            <a:pPr>
              <a:defRPr/>
            </a:pPr>
            <a:r>
              <a:rPr lang="en-US" smtClean="0"/>
              <a:t>25.06.2015</a:t>
            </a:r>
            <a:endParaRPr lang="en-US"/>
          </a:p>
        </p:txBody>
      </p:sp>
      <p:sp>
        <p:nvSpPr>
          <p:cNvPr id="5" name="Footer Placeholder 4"/>
          <p:cNvSpPr>
            <a:spLocks noGrp="1"/>
          </p:cNvSpPr>
          <p:nvPr>
            <p:ph type="ftr" sz="quarter" idx="11"/>
          </p:nvPr>
        </p:nvSpPr>
        <p:spPr/>
        <p:txBody>
          <a:bodyPr/>
          <a:lstStyle/>
          <a:p>
            <a:pPr>
              <a:defRPr/>
            </a:pPr>
            <a:r>
              <a:rPr lang="en-US" smtClean="0"/>
              <a:t>Marcela Carena | Latin American Consuls visit</a:t>
            </a:r>
            <a:endParaRPr lang="en-US" b="1" dirty="0"/>
          </a:p>
        </p:txBody>
      </p:sp>
      <p:sp>
        <p:nvSpPr>
          <p:cNvPr id="9" name="Rectangle 8"/>
          <p:cNvSpPr/>
          <p:nvPr/>
        </p:nvSpPr>
        <p:spPr>
          <a:xfrm>
            <a:off x="42333" y="5274180"/>
            <a:ext cx="9101667" cy="898707"/>
          </a:xfrm>
          <a:prstGeom prst="rect">
            <a:avLst/>
          </a:prstGeom>
        </p:spPr>
        <p:txBody>
          <a:bodyPr wrap="square">
            <a:spAutoFit/>
          </a:bodyPr>
          <a:lstStyle/>
          <a:p>
            <a:pPr algn="ctr">
              <a:lnSpc>
                <a:spcPct val="110000"/>
              </a:lnSpc>
            </a:pPr>
            <a:r>
              <a:rPr lang="en-US" b="1" dirty="0" err="1">
                <a:solidFill>
                  <a:srgbClr val="000000"/>
                </a:solidFill>
                <a:cs typeface="Helvetica"/>
              </a:rPr>
              <a:t>Fermilab</a:t>
            </a:r>
            <a:r>
              <a:rPr lang="en-US" b="1" dirty="0">
                <a:solidFill>
                  <a:srgbClr val="000000"/>
                </a:solidFill>
                <a:cs typeface="Helvetica"/>
              </a:rPr>
              <a:t> designed and built </a:t>
            </a:r>
          </a:p>
          <a:p>
            <a:pPr algn="ctr">
              <a:lnSpc>
                <a:spcPct val="110000"/>
              </a:lnSpc>
            </a:pPr>
            <a:r>
              <a:rPr lang="en-US" b="1" dirty="0">
                <a:solidFill>
                  <a:srgbClr val="000000"/>
                </a:solidFill>
                <a:cs typeface="Helvetica"/>
              </a:rPr>
              <a:t>the first proton therapy accelerator for cancer treatment </a:t>
            </a:r>
          </a:p>
        </p:txBody>
      </p:sp>
      <p:sp>
        <p:nvSpPr>
          <p:cNvPr id="13" name="Rectangle 12"/>
          <p:cNvSpPr/>
          <p:nvPr/>
        </p:nvSpPr>
        <p:spPr>
          <a:xfrm>
            <a:off x="2774638" y="940390"/>
            <a:ext cx="2868694" cy="400110"/>
          </a:xfrm>
          <a:prstGeom prst="rect">
            <a:avLst/>
          </a:prstGeom>
        </p:spPr>
        <p:txBody>
          <a:bodyPr wrap="none">
            <a:spAutoFit/>
          </a:bodyPr>
          <a:lstStyle/>
          <a:p>
            <a:r>
              <a:rPr lang="en-US" sz="2000" b="1" dirty="0">
                <a:solidFill>
                  <a:srgbClr val="000000"/>
                </a:solidFill>
                <a:cs typeface="Helvetica"/>
              </a:rPr>
              <a:t>Protons: A Beam of Hope</a:t>
            </a:r>
          </a:p>
        </p:txBody>
      </p:sp>
      <p:pic>
        <p:nvPicPr>
          <p:cNvPr id="14" name="Picture 13" descr="proton-cancer-therapy.jpg"/>
          <p:cNvPicPr>
            <a:picLocks noChangeAspect="1"/>
          </p:cNvPicPr>
          <p:nvPr/>
        </p:nvPicPr>
        <p:blipFill rotWithShape="1">
          <a:blip r:embed="rId3">
            <a:extLst>
              <a:ext uri="{28A0092B-C50C-407E-A947-70E740481C1C}">
                <a14:useLocalDpi xmlns:a14="http://schemas.microsoft.com/office/drawing/2010/main" val="0"/>
              </a:ext>
            </a:extLst>
          </a:blip>
          <a:srcRect l="8836" r="18238" b="3215"/>
          <a:stretch/>
        </p:blipFill>
        <p:spPr>
          <a:xfrm rot="21054814">
            <a:off x="4524552" y="1126927"/>
            <a:ext cx="4645481" cy="3899520"/>
          </a:xfrm>
          <a:prstGeom prst="rect">
            <a:avLst/>
          </a:prstGeom>
        </p:spPr>
      </p:pic>
      <p:pic>
        <p:nvPicPr>
          <p:cNvPr id="11" name="Picture 10"/>
          <p:cNvPicPr>
            <a:picLocks noChangeAspect="1"/>
          </p:cNvPicPr>
          <p:nvPr/>
        </p:nvPicPr>
        <p:blipFill rotWithShape="1">
          <a:blip r:embed="rId4"/>
          <a:srcRect t="7833" b="6114"/>
          <a:stretch/>
        </p:blipFill>
        <p:spPr>
          <a:xfrm rot="590930">
            <a:off x="47663" y="1370417"/>
            <a:ext cx="4787900" cy="3642738"/>
          </a:xfrm>
          <a:prstGeom prst="rect">
            <a:avLst/>
          </a:prstGeom>
        </p:spPr>
      </p:pic>
    </p:spTree>
    <p:extLst>
      <p:ext uri="{BB962C8B-B14F-4D97-AF65-F5344CB8AC3E}">
        <p14:creationId xmlns:p14="http://schemas.microsoft.com/office/powerpoint/2010/main" val="1572639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6" y="103664"/>
            <a:ext cx="8804274" cy="641739"/>
          </a:xfrm>
        </p:spPr>
        <p:txBody>
          <a:bodyPr/>
          <a:lstStyle/>
          <a:p>
            <a:r>
              <a:rPr lang="en-US" dirty="0" smtClean="0"/>
              <a:t> </a:t>
            </a:r>
            <a:r>
              <a:rPr lang="en-US" dirty="0">
                <a:solidFill>
                  <a:srgbClr val="002465"/>
                </a:solidFill>
              </a:rPr>
              <a:t>Accelerator Technology impacting Society:</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Marcela Carena | </a:t>
            </a:r>
            <a:r>
              <a:rPr lang="en-US" dirty="0" err="1" smtClean="0"/>
              <a:t>Fermilab</a:t>
            </a:r>
            <a:r>
              <a:rPr lang="en-US" dirty="0" smtClean="0"/>
              <a:t> Program</a:t>
            </a:r>
            <a:endParaRPr lang="en-US" b="1" dirty="0"/>
          </a:p>
        </p:txBody>
      </p:sp>
      <p:sp>
        <p:nvSpPr>
          <p:cNvPr id="13" name="Rectangle 12"/>
          <p:cNvSpPr/>
          <p:nvPr/>
        </p:nvSpPr>
        <p:spPr>
          <a:xfrm>
            <a:off x="812409" y="906896"/>
            <a:ext cx="7853432" cy="707886"/>
          </a:xfrm>
          <a:prstGeom prst="rect">
            <a:avLst/>
          </a:prstGeom>
        </p:spPr>
        <p:txBody>
          <a:bodyPr wrap="none">
            <a:spAutoFit/>
          </a:bodyPr>
          <a:lstStyle/>
          <a:p>
            <a:r>
              <a:rPr lang="en-US" sz="2000" b="1" dirty="0" err="1">
                <a:solidFill>
                  <a:srgbClr val="505050"/>
                </a:solidFill>
                <a:cs typeface="Helvetica"/>
              </a:rPr>
              <a:t>Fermilab</a:t>
            </a:r>
            <a:r>
              <a:rPr lang="en-US" sz="2000" b="1" dirty="0">
                <a:solidFill>
                  <a:srgbClr val="505050"/>
                </a:solidFill>
                <a:cs typeface="Helvetica"/>
              </a:rPr>
              <a:t> </a:t>
            </a:r>
            <a:r>
              <a:rPr lang="en-US" sz="2000" b="1" dirty="0" err="1">
                <a:solidFill>
                  <a:srgbClr val="505050"/>
                </a:solidFill>
                <a:cs typeface="Helvetica"/>
              </a:rPr>
              <a:t>Tevatron</a:t>
            </a:r>
            <a:r>
              <a:rPr lang="en-US" sz="2000" b="1" dirty="0">
                <a:solidFill>
                  <a:srgbClr val="505050"/>
                </a:solidFill>
                <a:cs typeface="Helvetica"/>
              </a:rPr>
              <a:t> enabling the </a:t>
            </a:r>
            <a:r>
              <a:rPr lang="en-US" sz="2000" b="1" dirty="0" err="1">
                <a:solidFill>
                  <a:srgbClr val="505050"/>
                </a:solidFill>
                <a:cs typeface="Helvetica"/>
              </a:rPr>
              <a:t>industralization</a:t>
            </a:r>
            <a:r>
              <a:rPr lang="en-US" sz="2000" b="1" dirty="0">
                <a:solidFill>
                  <a:srgbClr val="505050"/>
                </a:solidFill>
                <a:cs typeface="Helvetica"/>
              </a:rPr>
              <a:t> </a:t>
            </a:r>
            <a:r>
              <a:rPr lang="en-US" sz="2000" b="1" dirty="0" smtClean="0">
                <a:solidFill>
                  <a:srgbClr val="505050"/>
                </a:solidFill>
                <a:cs typeface="Helvetica"/>
              </a:rPr>
              <a:t>of MRI </a:t>
            </a:r>
            <a:r>
              <a:rPr lang="en-US" sz="2000" b="1" dirty="0">
                <a:solidFill>
                  <a:srgbClr val="505050"/>
                </a:solidFill>
                <a:cs typeface="Helvetica"/>
              </a:rPr>
              <a:t>medical scanners</a:t>
            </a:r>
          </a:p>
          <a:p>
            <a:endParaRPr lang="en-US" sz="2000" b="1" dirty="0">
              <a:solidFill>
                <a:srgbClr val="000000"/>
              </a:solidFill>
              <a:cs typeface="Helvetica"/>
            </a:endParaRPr>
          </a:p>
        </p:txBody>
      </p:sp>
      <p:pic>
        <p:nvPicPr>
          <p:cNvPr id="10" name="Picture 9" descr="mri-magnetom-verio-mediaviewer_08-00094021~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9285">
            <a:off x="4605911" y="1893264"/>
            <a:ext cx="4669160" cy="3501869"/>
          </a:xfrm>
          <a:prstGeom prst="rect">
            <a:avLst/>
          </a:prstGeom>
        </p:spPr>
      </p:pic>
      <p:pic>
        <p:nvPicPr>
          <p:cNvPr id="12" name="Picture 11" descr="tevatron-for-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1313">
            <a:off x="-84220" y="1786387"/>
            <a:ext cx="5125575" cy="3661125"/>
          </a:xfrm>
          <a:prstGeom prst="rect">
            <a:avLst/>
          </a:prstGeom>
        </p:spPr>
      </p:pic>
    </p:spTree>
    <p:extLst>
      <p:ext uri="{BB962C8B-B14F-4D97-AF65-F5344CB8AC3E}">
        <p14:creationId xmlns:p14="http://schemas.microsoft.com/office/powerpoint/2010/main" val="1996241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464124" y="6515100"/>
            <a:ext cx="1076325" cy="241300"/>
          </a:xfrm>
        </p:spPr>
        <p:txBody>
          <a:bodyPr/>
          <a:lstStyle/>
          <a:p>
            <a:pPr>
              <a:defRPr/>
            </a:pPr>
            <a:r>
              <a:rPr lang="en-US" dirty="0" smtClean="0"/>
              <a:t>28  April 16</a:t>
            </a:r>
            <a:endParaRPr lang="en-US" dirty="0"/>
          </a:p>
        </p:txBody>
      </p:sp>
      <p:sp>
        <p:nvSpPr>
          <p:cNvPr id="5" name="Footer Placeholder 4"/>
          <p:cNvSpPr>
            <a:spLocks noGrp="1"/>
          </p:cNvSpPr>
          <p:nvPr>
            <p:ph type="ftr" sz="quarter" idx="11"/>
          </p:nvPr>
        </p:nvSpPr>
        <p:spPr/>
        <p:txBody>
          <a:bodyPr/>
          <a:lstStyle/>
          <a:p>
            <a:pPr>
              <a:defRPr/>
            </a:pPr>
            <a:r>
              <a:rPr lang="en-US" dirty="0" smtClean="0"/>
              <a:t>Marcela Carena | </a:t>
            </a:r>
            <a:r>
              <a:rPr lang="en-US" dirty="0" err="1" smtClean="0"/>
              <a:t>Fermilab</a:t>
            </a:r>
            <a:r>
              <a:rPr lang="en-US" smtClean="0"/>
              <a:t> Program</a:t>
            </a:r>
            <a:endParaRPr lang="en-US" b="1" dirty="0"/>
          </a:p>
        </p:txBody>
      </p:sp>
      <p:sp>
        <p:nvSpPr>
          <p:cNvPr id="6" name="Slide Number Placeholder 5"/>
          <p:cNvSpPr>
            <a:spLocks noGrp="1"/>
          </p:cNvSpPr>
          <p:nvPr>
            <p:ph type="sldNum" sz="quarter" idx="12"/>
          </p:nvPr>
        </p:nvSpPr>
        <p:spPr/>
        <p:txBody>
          <a:bodyPr/>
          <a:lstStyle/>
          <a:p>
            <a:pPr>
              <a:defRPr/>
            </a:pPr>
            <a:fld id="{ED95219D-38F9-5346-9BDC-94CF57DA636F}" type="slidenum">
              <a:rPr lang="en-US" smtClean="0"/>
              <a:pPr>
                <a:defRPr/>
              </a:pPr>
              <a:t>2</a:t>
            </a:fld>
            <a:endParaRPr lang="en-US" dirty="0"/>
          </a:p>
        </p:txBody>
      </p:sp>
      <p:sp>
        <p:nvSpPr>
          <p:cNvPr id="7" name="Title 1"/>
          <p:cNvSpPr>
            <a:spLocks noGrp="1"/>
          </p:cNvSpPr>
          <p:nvPr>
            <p:ph type="title"/>
          </p:nvPr>
        </p:nvSpPr>
        <p:spPr>
          <a:xfrm>
            <a:off x="228600" y="103664"/>
            <a:ext cx="8686800" cy="641739"/>
          </a:xfrm>
        </p:spPr>
        <p:txBody>
          <a:bodyPr/>
          <a:lstStyle/>
          <a:p>
            <a:r>
              <a:rPr lang="en-US" dirty="0" smtClean="0"/>
              <a:t>Fermilab serves a global community of physicists</a:t>
            </a:r>
            <a:endParaRPr lang="en-US" dirty="0"/>
          </a:p>
        </p:txBody>
      </p:sp>
      <p:sp>
        <p:nvSpPr>
          <p:cNvPr id="8" name="Content Placeholder 2"/>
          <p:cNvSpPr>
            <a:spLocks noGrp="1"/>
          </p:cNvSpPr>
          <p:nvPr>
            <p:ph idx="1"/>
          </p:nvPr>
        </p:nvSpPr>
        <p:spPr>
          <a:xfrm>
            <a:off x="877887" y="992221"/>
            <a:ext cx="7910513" cy="1611279"/>
          </a:xfrm>
        </p:spPr>
        <p:txBody>
          <a:bodyPr/>
          <a:lstStyle/>
          <a:p>
            <a:r>
              <a:rPr lang="en-US" dirty="0" smtClean="0"/>
              <a:t>More than 3500 scientists use our facilities</a:t>
            </a:r>
          </a:p>
          <a:p>
            <a:r>
              <a:rPr lang="en-US" dirty="0" smtClean="0"/>
              <a:t>They represent 450 institutions from 44 countries</a:t>
            </a:r>
          </a:p>
          <a:p>
            <a:r>
              <a:rPr lang="en-US" dirty="0" smtClean="0"/>
              <a:t>We are working to become even more international</a:t>
            </a:r>
          </a:p>
        </p:txBody>
      </p:sp>
      <p:pic>
        <p:nvPicPr>
          <p:cNvPr id="2" name="Picture 1" descr="flag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88" y="2514600"/>
            <a:ext cx="7257798" cy="3578978"/>
          </a:xfrm>
          <a:prstGeom prst="rect">
            <a:avLst/>
          </a:prstGeom>
        </p:spPr>
      </p:pic>
    </p:spTree>
    <p:extLst>
      <p:ext uri="{BB962C8B-B14F-4D97-AF65-F5344CB8AC3E}">
        <p14:creationId xmlns:p14="http://schemas.microsoft.com/office/powerpoint/2010/main" val="37644106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Science we do at </a:t>
            </a:r>
            <a:r>
              <a:rPr lang="en-US" dirty="0" err="1" smtClean="0"/>
              <a:t>Fermilab</a:t>
            </a:r>
            <a:r>
              <a:rPr lang="en-US" dirty="0" smtClean="0"/>
              <a:t>?</a:t>
            </a:r>
            <a:endParaRPr lang="en-US" dirty="0"/>
          </a:p>
        </p:txBody>
      </p:sp>
      <p:sp>
        <p:nvSpPr>
          <p:cNvPr id="4" name="Date Placeholder 3"/>
          <p:cNvSpPr>
            <a:spLocks noGrp="1"/>
          </p:cNvSpPr>
          <p:nvPr>
            <p:ph type="dt" sz="half" idx="10"/>
          </p:nvPr>
        </p:nvSpPr>
        <p:spPr/>
        <p:txBody>
          <a:bodyPr/>
          <a:lstStyle/>
          <a:p>
            <a:pPr>
              <a:defRPr/>
            </a:pPr>
            <a:r>
              <a:rPr lang="en-US" dirty="0"/>
              <a:t>28  April 16</a:t>
            </a:r>
          </a:p>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Marcela Carena | </a:t>
            </a:r>
            <a:r>
              <a:rPr lang="en-US" dirty="0" err="1" smtClean="0"/>
              <a:t>Fermilab</a:t>
            </a:r>
            <a:r>
              <a:rPr lang="en-US" dirty="0" smtClean="0"/>
              <a:t> </a:t>
            </a:r>
            <a:r>
              <a:rPr lang="en-US" dirty="0" err="1" smtClean="0"/>
              <a:t>Progam</a:t>
            </a:r>
            <a:endParaRPr lang="en-US" b="1" dirty="0"/>
          </a:p>
        </p:txBody>
      </p:sp>
    </p:spTree>
    <p:extLst>
      <p:ext uri="{BB962C8B-B14F-4D97-AF65-F5344CB8AC3E}">
        <p14:creationId xmlns:p14="http://schemas.microsoft.com/office/powerpoint/2010/main" val="4173966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Science we do at </a:t>
            </a:r>
            <a:r>
              <a:rPr lang="en-US" dirty="0" err="1" smtClean="0"/>
              <a:t>Fermilab</a:t>
            </a:r>
            <a:r>
              <a:rPr lang="en-US" dirty="0" smtClean="0"/>
              <a:t>?</a:t>
            </a:r>
            <a:endParaRPr lang="en-US" dirty="0"/>
          </a:p>
        </p:txBody>
      </p:sp>
      <p:sp>
        <p:nvSpPr>
          <p:cNvPr id="4" name="Date Placeholder 3"/>
          <p:cNvSpPr>
            <a:spLocks noGrp="1"/>
          </p:cNvSpPr>
          <p:nvPr>
            <p:ph type="dt" sz="half" idx="10"/>
          </p:nvPr>
        </p:nvSpPr>
        <p:spPr/>
        <p:txBody>
          <a:bodyPr/>
          <a:lstStyle/>
          <a:p>
            <a:pPr>
              <a:defRPr/>
            </a:pPr>
            <a:r>
              <a:rPr lang="en-US" dirty="0"/>
              <a:t>28  April 16</a:t>
            </a:r>
          </a:p>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Marcela Carena | </a:t>
            </a:r>
            <a:r>
              <a:rPr lang="en-US" dirty="0" err="1" smtClean="0"/>
              <a:t>Fermilab</a:t>
            </a:r>
            <a:r>
              <a:rPr lang="en-US" dirty="0" smtClean="0"/>
              <a:t> </a:t>
            </a:r>
            <a:r>
              <a:rPr lang="en-US" dirty="0" err="1" smtClean="0"/>
              <a:t>Progam</a:t>
            </a:r>
            <a:endParaRPr lang="en-US" b="1" dirty="0"/>
          </a:p>
        </p:txBody>
      </p:sp>
      <p:sp>
        <p:nvSpPr>
          <p:cNvPr id="7" name="Rectangle 6"/>
          <p:cNvSpPr/>
          <p:nvPr/>
        </p:nvSpPr>
        <p:spPr>
          <a:xfrm>
            <a:off x="2231268" y="5301567"/>
            <a:ext cx="4819649" cy="461665"/>
          </a:xfrm>
          <a:prstGeom prst="rect">
            <a:avLst/>
          </a:prstGeom>
        </p:spPr>
        <p:txBody>
          <a:bodyPr wrap="none">
            <a:spAutoFit/>
          </a:bodyPr>
          <a:lstStyle/>
          <a:p>
            <a:r>
              <a:rPr lang="en-US" b="1" dirty="0">
                <a:latin typeface="Arial"/>
              </a:rPr>
              <a:t>Science that matters to all of us</a:t>
            </a:r>
          </a:p>
        </p:txBody>
      </p:sp>
      <p:pic>
        <p:nvPicPr>
          <p:cNvPr id="8" name="Picture 7" descr="under_the_night_sky.jpg"/>
          <p:cNvPicPr>
            <a:picLocks noChangeAspect="1"/>
          </p:cNvPicPr>
          <p:nvPr/>
        </p:nvPicPr>
        <p:blipFill>
          <a:blip r:embed="rId3"/>
          <a:stretch>
            <a:fillRect/>
          </a:stretch>
        </p:blipFill>
        <p:spPr>
          <a:xfrm>
            <a:off x="1992487" y="1094515"/>
            <a:ext cx="5302956" cy="3977218"/>
          </a:xfrm>
          <a:prstGeom prst="rect">
            <a:avLst/>
          </a:prstGeom>
        </p:spPr>
      </p:pic>
    </p:spTree>
    <p:extLst>
      <p:ext uri="{BB962C8B-B14F-4D97-AF65-F5344CB8AC3E}">
        <p14:creationId xmlns:p14="http://schemas.microsoft.com/office/powerpoint/2010/main" val="29725540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Mysteries of </a:t>
            </a:r>
            <a:r>
              <a:rPr lang="en-US" dirty="0"/>
              <a:t>P</a:t>
            </a:r>
            <a:r>
              <a:rPr lang="en-US" dirty="0" smtClean="0"/>
              <a:t>article Physics</a:t>
            </a:r>
            <a:endParaRPr lang="en-US" dirty="0"/>
          </a:p>
        </p:txBody>
      </p:sp>
      <p:sp>
        <p:nvSpPr>
          <p:cNvPr id="4" name="Date Placeholder 3"/>
          <p:cNvSpPr>
            <a:spLocks noGrp="1"/>
          </p:cNvSpPr>
          <p:nvPr>
            <p:ph type="dt" sz="half" idx="10"/>
          </p:nvPr>
        </p:nvSpPr>
        <p:spPr>
          <a:xfrm>
            <a:off x="6450013" y="6515100"/>
            <a:ext cx="1076325" cy="241300"/>
          </a:xfrm>
        </p:spPr>
        <p:txBody>
          <a:bodyPr/>
          <a:lstStyle/>
          <a:p>
            <a:pPr>
              <a:defRPr/>
            </a:pPr>
            <a:r>
              <a:rPr lang="en-US" dirty="0"/>
              <a:t>28  April 16</a:t>
            </a:r>
          </a:p>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Marcela Carena | </a:t>
            </a:r>
            <a:r>
              <a:rPr lang="en-US" dirty="0" err="1" smtClean="0"/>
              <a:t>Fermilab</a:t>
            </a:r>
            <a:r>
              <a:rPr lang="en-US" dirty="0" smtClean="0"/>
              <a:t> Program</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534" y="948892"/>
            <a:ext cx="4038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4267200" y="930447"/>
            <a:ext cx="4724400" cy="1384995"/>
          </a:xfrm>
          <a:prstGeom prst="rect">
            <a:avLst/>
          </a:prstGeom>
        </p:spPr>
        <p:txBody>
          <a:bodyPr wrap="square">
            <a:spAutoFit/>
          </a:bodyPr>
          <a:lstStyle/>
          <a:p>
            <a:pPr algn="ctr">
              <a:buNone/>
            </a:pPr>
            <a:r>
              <a:rPr lang="en-US" sz="2000" b="1" smtClean="0">
                <a:solidFill>
                  <a:srgbClr val="8F0E22"/>
                </a:solidFill>
              </a:rPr>
              <a:t>What </a:t>
            </a:r>
            <a:r>
              <a:rPr lang="en-US" sz="2000" b="1" smtClean="0">
                <a:solidFill>
                  <a:srgbClr val="8F0E22"/>
                </a:solidFill>
              </a:rPr>
              <a:t>causes </a:t>
            </a:r>
            <a:r>
              <a:rPr lang="en-US" sz="2000" b="1" dirty="0" smtClean="0">
                <a:solidFill>
                  <a:srgbClr val="8F0E22"/>
                </a:solidFill>
              </a:rPr>
              <a:t>particles to be massive</a:t>
            </a:r>
          </a:p>
          <a:p>
            <a:pPr algn="ctr">
              <a:buNone/>
            </a:pPr>
            <a:r>
              <a:rPr lang="en-US" sz="2000" b="1" dirty="0" smtClean="0">
                <a:solidFill>
                  <a:srgbClr val="8F0E22"/>
                </a:solidFill>
              </a:rPr>
              <a:t> and slows them down from moving</a:t>
            </a:r>
          </a:p>
          <a:p>
            <a:pPr algn="ctr">
              <a:buNone/>
            </a:pPr>
            <a:r>
              <a:rPr lang="en-US" sz="2000" b="1" dirty="0" smtClean="0">
                <a:solidFill>
                  <a:srgbClr val="8F0E22"/>
                </a:solidFill>
              </a:rPr>
              <a:t> at the speed of light</a:t>
            </a:r>
            <a:r>
              <a:rPr lang="en-US" sz="2000" b="1" dirty="0" smtClean="0">
                <a:solidFill>
                  <a:srgbClr val="800000"/>
                </a:solidFill>
              </a:rPr>
              <a:t>?</a:t>
            </a:r>
          </a:p>
          <a:p>
            <a:pPr algn="ctr"/>
            <a:r>
              <a:rPr lang="en-US" b="1" dirty="0" smtClean="0"/>
              <a:t> </a:t>
            </a:r>
            <a:endParaRPr lang="en-US" b="1" dirty="0"/>
          </a:p>
        </p:txBody>
      </p:sp>
      <p:sp>
        <p:nvSpPr>
          <p:cNvPr id="10" name="Rectangle 9"/>
          <p:cNvSpPr/>
          <p:nvPr/>
        </p:nvSpPr>
        <p:spPr>
          <a:xfrm>
            <a:off x="6054650" y="2133449"/>
            <a:ext cx="3313288" cy="707886"/>
          </a:xfrm>
          <a:prstGeom prst="rect">
            <a:avLst/>
          </a:prstGeom>
        </p:spPr>
        <p:txBody>
          <a:bodyPr wrap="square">
            <a:spAutoFit/>
          </a:bodyPr>
          <a:lstStyle/>
          <a:p>
            <a:pPr algn="ctr"/>
            <a:r>
              <a:rPr lang="en-US" sz="2000" b="1" dirty="0" smtClean="0">
                <a:solidFill>
                  <a:srgbClr val="000000"/>
                </a:solidFill>
                <a:latin typeface="Calibri"/>
                <a:cs typeface="Calibri"/>
              </a:rPr>
              <a:t>What distorts the images</a:t>
            </a:r>
          </a:p>
          <a:p>
            <a:pPr algn="ctr"/>
            <a:r>
              <a:rPr lang="en-US" sz="2000" b="1" dirty="0" smtClean="0">
                <a:solidFill>
                  <a:srgbClr val="000000"/>
                </a:solidFill>
                <a:latin typeface="Calibri"/>
                <a:cs typeface="Calibri"/>
              </a:rPr>
              <a:t> of distant galaxies?</a:t>
            </a:r>
            <a:endParaRPr lang="en-US" sz="2000" b="1" dirty="0">
              <a:solidFill>
                <a:srgbClr val="000000"/>
              </a:solidFill>
              <a:latin typeface="Calibri"/>
              <a:cs typeface="Calibri"/>
            </a:endParaRPr>
          </a:p>
        </p:txBody>
      </p:sp>
      <p:sp>
        <p:nvSpPr>
          <p:cNvPr id="11" name="Rectangle 10"/>
          <p:cNvSpPr/>
          <p:nvPr/>
        </p:nvSpPr>
        <p:spPr>
          <a:xfrm>
            <a:off x="53424" y="3897773"/>
            <a:ext cx="3508561" cy="1015663"/>
          </a:xfrm>
          <a:prstGeom prst="rect">
            <a:avLst/>
          </a:prstGeom>
        </p:spPr>
        <p:txBody>
          <a:bodyPr wrap="square">
            <a:spAutoFit/>
          </a:bodyPr>
          <a:lstStyle/>
          <a:p>
            <a:pPr algn="ctr"/>
            <a:r>
              <a:rPr lang="en-US" sz="2000" b="1" dirty="0">
                <a:solidFill>
                  <a:srgbClr val="000000"/>
                </a:solidFill>
              </a:rPr>
              <a:t>What makes the fabric </a:t>
            </a:r>
          </a:p>
          <a:p>
            <a:pPr algn="ctr"/>
            <a:r>
              <a:rPr lang="en-US" sz="2000" b="1" dirty="0">
                <a:solidFill>
                  <a:srgbClr val="000000"/>
                </a:solidFill>
              </a:rPr>
              <a:t>of the cosmos </a:t>
            </a:r>
          </a:p>
          <a:p>
            <a:pPr algn="ctr"/>
            <a:r>
              <a:rPr lang="en-US" sz="2000" b="1" dirty="0">
                <a:solidFill>
                  <a:srgbClr val="000000"/>
                </a:solidFill>
              </a:rPr>
              <a:t>and holds it together?</a:t>
            </a:r>
          </a:p>
        </p:txBody>
      </p:sp>
      <p:sp>
        <p:nvSpPr>
          <p:cNvPr id="12" name="Rectangle 11"/>
          <p:cNvSpPr/>
          <p:nvPr/>
        </p:nvSpPr>
        <p:spPr>
          <a:xfrm>
            <a:off x="1176531" y="5363982"/>
            <a:ext cx="4572000" cy="707886"/>
          </a:xfrm>
          <a:prstGeom prst="rect">
            <a:avLst/>
          </a:prstGeom>
        </p:spPr>
        <p:txBody>
          <a:bodyPr>
            <a:spAutoFit/>
          </a:bodyPr>
          <a:lstStyle/>
          <a:p>
            <a:pPr algn="ctr"/>
            <a:r>
              <a:rPr lang="en-US" sz="2000" b="1" dirty="0">
                <a:solidFill>
                  <a:srgbClr val="8F0E22"/>
                </a:solidFill>
                <a:cs typeface="Arial Black"/>
              </a:rPr>
              <a:t>What are the secrets encoded </a:t>
            </a:r>
          </a:p>
          <a:p>
            <a:pPr algn="ctr"/>
            <a:r>
              <a:rPr lang="en-US" sz="2000" b="1" dirty="0">
                <a:solidFill>
                  <a:srgbClr val="8F0E22"/>
                </a:solidFill>
                <a:cs typeface="Arial Black"/>
              </a:rPr>
              <a:t>in the tiny but mighty Neutrinos?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4794" y="2294038"/>
            <a:ext cx="2895600" cy="2837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0006" y="3308695"/>
            <a:ext cx="3048215" cy="2758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1785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ccel-complex-an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04" y="2797827"/>
            <a:ext cx="3552551" cy="2914202"/>
          </a:xfrm>
          <a:prstGeom prst="rect">
            <a:avLst/>
          </a:prstGeom>
        </p:spPr>
      </p:pic>
      <p:sp>
        <p:nvSpPr>
          <p:cNvPr id="2" name="Title 1"/>
          <p:cNvSpPr>
            <a:spLocks noGrp="1"/>
          </p:cNvSpPr>
          <p:nvPr>
            <p:ph type="title"/>
          </p:nvPr>
        </p:nvSpPr>
        <p:spPr/>
        <p:txBody>
          <a:bodyPr/>
          <a:lstStyle/>
          <a:p>
            <a:r>
              <a:rPr lang="en-US" dirty="0" smtClean="0"/>
              <a:t>Big Science Questions require Technology Innovation</a:t>
            </a:r>
            <a:endParaRPr lang="en-US" dirty="0"/>
          </a:p>
        </p:txBody>
      </p:sp>
      <p:sp>
        <p:nvSpPr>
          <p:cNvPr id="4" name="Date Placeholder 3"/>
          <p:cNvSpPr>
            <a:spLocks noGrp="1"/>
          </p:cNvSpPr>
          <p:nvPr>
            <p:ph type="dt" sz="half" idx="10"/>
          </p:nvPr>
        </p:nvSpPr>
        <p:spPr/>
        <p:txBody>
          <a:bodyPr/>
          <a:lstStyle/>
          <a:p>
            <a:pPr>
              <a:defRPr/>
            </a:pPr>
            <a:r>
              <a:rPr lang="en-US" dirty="0"/>
              <a:t>28  April 16</a:t>
            </a:r>
          </a:p>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Marcela Carena | </a:t>
            </a:r>
            <a:r>
              <a:rPr lang="en-US" dirty="0" err="1" smtClean="0"/>
              <a:t>Fermilab</a:t>
            </a:r>
            <a:r>
              <a:rPr lang="en-US" dirty="0" smtClean="0"/>
              <a:t> </a:t>
            </a:r>
            <a:r>
              <a:rPr lang="en-US" dirty="0" err="1" smtClean="0"/>
              <a:t>Progam</a:t>
            </a:r>
            <a:endParaRPr lang="en-US" b="1" dirty="0"/>
          </a:p>
        </p:txBody>
      </p:sp>
      <p:sp>
        <p:nvSpPr>
          <p:cNvPr id="3" name="Rectangle 2"/>
          <p:cNvSpPr/>
          <p:nvPr/>
        </p:nvSpPr>
        <p:spPr>
          <a:xfrm>
            <a:off x="1054621" y="909422"/>
            <a:ext cx="6968772" cy="400110"/>
          </a:xfrm>
          <a:prstGeom prst="rect">
            <a:avLst/>
          </a:prstGeom>
        </p:spPr>
        <p:txBody>
          <a:bodyPr wrap="square">
            <a:spAutoFit/>
          </a:bodyPr>
          <a:lstStyle/>
          <a:p>
            <a:r>
              <a:rPr lang="en-US" sz="2000" b="1" dirty="0">
                <a:latin typeface="Arial Black"/>
                <a:cs typeface="Arial Black"/>
              </a:rPr>
              <a:t>Advanced Accelerators and Forefront Detectors</a:t>
            </a:r>
          </a:p>
        </p:txBody>
      </p:sp>
      <p:pic>
        <p:nvPicPr>
          <p:cNvPr id="8" name="Picture 7"/>
          <p:cNvPicPr>
            <a:picLocks noChangeAspect="1"/>
          </p:cNvPicPr>
          <p:nvPr/>
        </p:nvPicPr>
        <p:blipFill rotWithShape="1">
          <a:blip r:embed="rId3"/>
          <a:srcRect r="6803"/>
          <a:stretch/>
        </p:blipFill>
        <p:spPr>
          <a:xfrm>
            <a:off x="3451996" y="2797827"/>
            <a:ext cx="5525207" cy="3399565"/>
          </a:xfrm>
          <a:prstGeom prst="rect">
            <a:avLst/>
          </a:prstGeom>
        </p:spPr>
      </p:pic>
      <p:sp>
        <p:nvSpPr>
          <p:cNvPr id="9" name="Rectangle 8"/>
          <p:cNvSpPr/>
          <p:nvPr/>
        </p:nvSpPr>
        <p:spPr>
          <a:xfrm>
            <a:off x="199404" y="1283983"/>
            <a:ext cx="8915400" cy="1815882"/>
          </a:xfrm>
          <a:prstGeom prst="rect">
            <a:avLst/>
          </a:prstGeom>
        </p:spPr>
        <p:txBody>
          <a:bodyPr wrap="square">
            <a:spAutoFit/>
          </a:bodyPr>
          <a:lstStyle/>
          <a:p>
            <a:pPr marL="342900" indent="-342900">
              <a:buFont typeface="Arial"/>
              <a:buChar char="•"/>
            </a:pPr>
            <a:r>
              <a:rPr lang="en-US" b="1" dirty="0" smtClean="0">
                <a:solidFill>
                  <a:schemeClr val="accent6"/>
                </a:solidFill>
              </a:rPr>
              <a:t> </a:t>
            </a:r>
            <a:r>
              <a:rPr lang="en-US" sz="2200" dirty="0" smtClean="0">
                <a:solidFill>
                  <a:schemeClr val="accent6"/>
                </a:solidFill>
              </a:rPr>
              <a:t>Largest </a:t>
            </a:r>
            <a:r>
              <a:rPr lang="en-US" sz="2200" dirty="0">
                <a:solidFill>
                  <a:schemeClr val="accent6"/>
                </a:solidFill>
              </a:rPr>
              <a:t>accelerator complex in the U.S., second largest in </a:t>
            </a:r>
            <a:r>
              <a:rPr lang="en-US" sz="2200" dirty="0" smtClean="0">
                <a:solidFill>
                  <a:schemeClr val="accent6"/>
                </a:solidFill>
              </a:rPr>
              <a:t>the world</a:t>
            </a:r>
            <a:endParaRPr lang="en-US" sz="2200" dirty="0">
              <a:solidFill>
                <a:schemeClr val="accent6"/>
              </a:solidFill>
            </a:endParaRPr>
          </a:p>
          <a:p>
            <a:pPr marL="342900" indent="-342900">
              <a:buFont typeface="Arial"/>
              <a:buChar char="•"/>
            </a:pPr>
            <a:r>
              <a:rPr lang="en-US" sz="2200" dirty="0" smtClean="0">
                <a:solidFill>
                  <a:schemeClr val="accent6"/>
                </a:solidFill>
              </a:rPr>
              <a:t> Leading </a:t>
            </a:r>
            <a:r>
              <a:rPr lang="en-US" sz="2200" dirty="0">
                <a:solidFill>
                  <a:schemeClr val="accent6"/>
                </a:solidFill>
              </a:rPr>
              <a:t>the world in superconducting </a:t>
            </a:r>
            <a:r>
              <a:rPr lang="en-US" sz="2200" dirty="0" smtClean="0">
                <a:solidFill>
                  <a:schemeClr val="accent6"/>
                </a:solidFill>
              </a:rPr>
              <a:t>magnet and radio frequency      </a:t>
            </a:r>
          </a:p>
          <a:p>
            <a:r>
              <a:rPr lang="en-US" sz="2200" dirty="0">
                <a:solidFill>
                  <a:schemeClr val="accent6"/>
                </a:solidFill>
              </a:rPr>
              <a:t> </a:t>
            </a:r>
            <a:r>
              <a:rPr lang="en-US" sz="2200" dirty="0" smtClean="0">
                <a:solidFill>
                  <a:schemeClr val="accent6"/>
                </a:solidFill>
              </a:rPr>
              <a:t>     accelerator technology</a:t>
            </a:r>
          </a:p>
          <a:p>
            <a:pPr marL="342900" indent="-342900">
              <a:buFont typeface="Arial"/>
              <a:buChar char="•"/>
            </a:pPr>
            <a:r>
              <a:rPr lang="en-US" sz="2200" dirty="0">
                <a:solidFill>
                  <a:schemeClr val="accent6"/>
                </a:solidFill>
              </a:rPr>
              <a:t>World’s most powerful neutrino beam</a:t>
            </a:r>
          </a:p>
          <a:p>
            <a:endParaRPr lang="en-US" sz="2200" dirty="0">
              <a:solidFill>
                <a:schemeClr val="accent6"/>
              </a:solidFill>
            </a:endParaRPr>
          </a:p>
        </p:txBody>
      </p:sp>
    </p:spTree>
    <p:extLst>
      <p:ext uri="{BB962C8B-B14F-4D97-AF65-F5344CB8AC3E}">
        <p14:creationId xmlns:p14="http://schemas.microsoft.com/office/powerpoint/2010/main" val="39889535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Fermilab history</a:t>
            </a:r>
            <a:endParaRPr lang="en-US" dirty="0"/>
          </a:p>
        </p:txBody>
      </p:sp>
      <p:sp>
        <p:nvSpPr>
          <p:cNvPr id="4" name="Footer Placeholder 3"/>
          <p:cNvSpPr>
            <a:spLocks noGrp="1"/>
          </p:cNvSpPr>
          <p:nvPr>
            <p:ph type="ftr" sz="quarter" idx="11"/>
          </p:nvPr>
        </p:nvSpPr>
        <p:spPr/>
        <p:txBody>
          <a:bodyPr/>
          <a:lstStyle/>
          <a:p>
            <a:pPr>
              <a:defRPr/>
            </a:pPr>
            <a:r>
              <a:rPr lang="en-US" dirty="0" smtClean="0"/>
              <a:t>Marcela Carena | </a:t>
            </a:r>
            <a:r>
              <a:rPr lang="en-US" dirty="0" err="1" smtClean="0"/>
              <a:t>Fermilab</a:t>
            </a:r>
            <a:r>
              <a:rPr lang="en-US" dirty="0" smtClean="0"/>
              <a:t> Program</a:t>
            </a:r>
            <a:endParaRPr lang="en-US" b="1" dirty="0"/>
          </a:p>
        </p:txBody>
      </p:sp>
      <p:sp>
        <p:nvSpPr>
          <p:cNvPr id="5" name="Date Placeholder 4"/>
          <p:cNvSpPr>
            <a:spLocks noGrp="1"/>
          </p:cNvSpPr>
          <p:nvPr>
            <p:ph type="dt" sz="half" idx="10"/>
          </p:nvPr>
        </p:nvSpPr>
        <p:spPr/>
        <p:txBody>
          <a:bodyPr/>
          <a:lstStyle/>
          <a:p>
            <a:pPr>
              <a:defRPr/>
            </a:pPr>
            <a:r>
              <a:rPr lang="en-US" dirty="0" smtClean="0"/>
              <a:t>28  April 16 </a:t>
            </a:r>
            <a:endParaRPr lang="en-US" dirty="0"/>
          </a:p>
        </p:txBody>
      </p:sp>
      <p:sp>
        <p:nvSpPr>
          <p:cNvPr id="6" name="Content Placeholder 2"/>
          <p:cNvSpPr>
            <a:spLocks noGrp="1"/>
          </p:cNvSpPr>
          <p:nvPr>
            <p:ph idx="1"/>
          </p:nvPr>
        </p:nvSpPr>
        <p:spPr>
          <a:xfrm>
            <a:off x="3641791" y="1067577"/>
            <a:ext cx="5532163" cy="794743"/>
          </a:xfrm>
        </p:spPr>
        <p:txBody>
          <a:bodyPr/>
          <a:lstStyle/>
          <a:p>
            <a:r>
              <a:rPr lang="en-US" sz="2000" dirty="0" smtClean="0">
                <a:solidFill>
                  <a:srgbClr val="003087"/>
                </a:solidFill>
              </a:rPr>
              <a:t>Three elementary particles discovered </a:t>
            </a:r>
          </a:p>
          <a:p>
            <a:r>
              <a:rPr lang="en-US" sz="2000" dirty="0" smtClean="0">
                <a:solidFill>
                  <a:srgbClr val="003087"/>
                </a:solidFill>
              </a:rPr>
              <a:t>World’s highest energy accelerator until LHC</a:t>
            </a:r>
          </a:p>
          <a:p>
            <a:pPr marL="0" indent="0">
              <a:buNone/>
            </a:pPr>
            <a:endParaRPr lang="en-US" sz="2000" dirty="0" smtClean="0">
              <a:solidFill>
                <a:srgbClr val="003087"/>
              </a:solidFill>
            </a:endParaRPr>
          </a:p>
        </p:txBody>
      </p:sp>
      <p:pic>
        <p:nvPicPr>
          <p:cNvPr id="3" name="Picture 2"/>
          <p:cNvPicPr>
            <a:picLocks noChangeAspect="1"/>
          </p:cNvPicPr>
          <p:nvPr/>
        </p:nvPicPr>
        <p:blipFill>
          <a:blip r:embed="rId2"/>
          <a:stretch>
            <a:fillRect/>
          </a:stretch>
        </p:blipFill>
        <p:spPr>
          <a:xfrm>
            <a:off x="429292" y="965904"/>
            <a:ext cx="3011806" cy="2701647"/>
          </a:xfrm>
          <a:prstGeom prst="rect">
            <a:avLst/>
          </a:prstGeom>
        </p:spPr>
      </p:pic>
      <p:sp>
        <p:nvSpPr>
          <p:cNvPr id="10" name="Title 1"/>
          <p:cNvSpPr txBox="1">
            <a:spLocks/>
          </p:cNvSpPr>
          <p:nvPr/>
        </p:nvSpPr>
        <p:spPr>
          <a:xfrm>
            <a:off x="6407873" y="5965942"/>
            <a:ext cx="1221097" cy="281675"/>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3087"/>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sz="1600" dirty="0"/>
          </a:p>
        </p:txBody>
      </p:sp>
      <p:sp>
        <p:nvSpPr>
          <p:cNvPr id="11" name="Rectangle 10"/>
          <p:cNvSpPr/>
          <p:nvPr/>
        </p:nvSpPr>
        <p:spPr>
          <a:xfrm>
            <a:off x="3389523" y="2046918"/>
            <a:ext cx="5810862" cy="769441"/>
          </a:xfrm>
          <a:prstGeom prst="rect">
            <a:avLst/>
          </a:prstGeom>
        </p:spPr>
        <p:txBody>
          <a:bodyPr wrap="square">
            <a:spAutoFit/>
          </a:bodyPr>
          <a:lstStyle/>
          <a:p>
            <a:pPr algn="ctr"/>
            <a:r>
              <a:rPr lang="en-US" sz="2200" b="1" dirty="0" smtClean="0">
                <a:solidFill>
                  <a:srgbClr val="BD1F24"/>
                </a:solidFill>
              </a:rPr>
              <a:t>Important role of Latin </a:t>
            </a:r>
            <a:r>
              <a:rPr lang="en-US" sz="2200" b="1" dirty="0">
                <a:solidFill>
                  <a:srgbClr val="BD1F24"/>
                </a:solidFill>
              </a:rPr>
              <a:t>American </a:t>
            </a:r>
            <a:r>
              <a:rPr lang="en-US" sz="2200" b="1" dirty="0" smtClean="0">
                <a:solidFill>
                  <a:srgbClr val="BD1F24"/>
                </a:solidFill>
              </a:rPr>
              <a:t>partners</a:t>
            </a:r>
          </a:p>
          <a:p>
            <a:pPr algn="ctr"/>
            <a:r>
              <a:rPr lang="en-US" sz="2200" b="1" dirty="0" smtClean="0">
                <a:solidFill>
                  <a:srgbClr val="BD1F24"/>
                </a:solidFill>
              </a:rPr>
              <a:t> </a:t>
            </a:r>
            <a:r>
              <a:rPr lang="en-US" sz="2200" b="1" dirty="0">
                <a:solidFill>
                  <a:srgbClr val="BD1F24"/>
                </a:solidFill>
              </a:rPr>
              <a:t>in </a:t>
            </a:r>
            <a:r>
              <a:rPr lang="en-US" sz="2200" b="1" dirty="0" err="1" smtClean="0">
                <a:solidFill>
                  <a:srgbClr val="BD1F24"/>
                </a:solidFill>
              </a:rPr>
              <a:t>Fermilab</a:t>
            </a:r>
            <a:r>
              <a:rPr lang="en-US" sz="2200" b="1" dirty="0">
                <a:solidFill>
                  <a:srgbClr val="BD1F24"/>
                </a:solidFill>
              </a:rPr>
              <a:t> </a:t>
            </a:r>
            <a:r>
              <a:rPr lang="en-US" sz="2200" b="1" dirty="0" smtClean="0">
                <a:solidFill>
                  <a:srgbClr val="BD1F24"/>
                </a:solidFill>
              </a:rPr>
              <a:t>Science and Discoveries</a:t>
            </a:r>
          </a:p>
        </p:txBody>
      </p:sp>
      <p:sp>
        <p:nvSpPr>
          <p:cNvPr id="15" name="Rectangle 14"/>
          <p:cNvSpPr/>
          <p:nvPr/>
        </p:nvSpPr>
        <p:spPr>
          <a:xfrm>
            <a:off x="85757" y="4071898"/>
            <a:ext cx="3753597" cy="1785104"/>
          </a:xfrm>
          <a:prstGeom prst="rect">
            <a:avLst/>
          </a:prstGeom>
        </p:spPr>
        <p:txBody>
          <a:bodyPr wrap="square">
            <a:spAutoFit/>
          </a:bodyPr>
          <a:lstStyle/>
          <a:p>
            <a:pPr algn="ctr"/>
            <a:r>
              <a:rPr lang="en-US" sz="2200" b="1" dirty="0" smtClean="0">
                <a:solidFill>
                  <a:srgbClr val="BD1F24"/>
                </a:solidFill>
              </a:rPr>
              <a:t>Over Hundred </a:t>
            </a:r>
            <a:r>
              <a:rPr lang="en-US" sz="2200" b="1" dirty="0">
                <a:solidFill>
                  <a:srgbClr val="BD1F24"/>
                </a:solidFill>
              </a:rPr>
              <a:t>Master and Postdoctoral Thesis</a:t>
            </a:r>
          </a:p>
          <a:p>
            <a:pPr algn="ctr"/>
            <a:r>
              <a:rPr lang="en-US" sz="2200" b="1" dirty="0">
                <a:solidFill>
                  <a:srgbClr val="BD1F24"/>
                </a:solidFill>
              </a:rPr>
              <a:t> from Latin American Students in </a:t>
            </a:r>
            <a:r>
              <a:rPr lang="en-US" sz="2200" b="1" dirty="0" err="1">
                <a:solidFill>
                  <a:srgbClr val="BD1F24"/>
                </a:solidFill>
              </a:rPr>
              <a:t>Fermilab</a:t>
            </a:r>
            <a:r>
              <a:rPr lang="en-US" sz="2200" b="1" dirty="0">
                <a:solidFill>
                  <a:srgbClr val="BD1F24"/>
                </a:solidFill>
              </a:rPr>
              <a:t> Experiments</a:t>
            </a:r>
          </a:p>
          <a:p>
            <a:pPr algn="ctr"/>
            <a:endParaRPr lang="en-US" sz="2200" b="1" dirty="0">
              <a:solidFill>
                <a:srgbClr val="FF0000"/>
              </a:solidFill>
            </a:endParaRPr>
          </a:p>
        </p:txBody>
      </p:sp>
      <p:pic>
        <p:nvPicPr>
          <p:cNvPr id="16" name="Picture 15" descr="S2B_30thCollabor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771" y="2982159"/>
            <a:ext cx="5281232" cy="2970693"/>
          </a:xfrm>
          <a:prstGeom prst="rect">
            <a:avLst/>
          </a:prstGeom>
        </p:spPr>
      </p:pic>
      <p:sp>
        <p:nvSpPr>
          <p:cNvPr id="17" name="Rectangle 16"/>
          <p:cNvSpPr/>
          <p:nvPr/>
        </p:nvSpPr>
        <p:spPr>
          <a:xfrm>
            <a:off x="919697" y="5949225"/>
            <a:ext cx="7350690" cy="307777"/>
          </a:xfrm>
          <a:prstGeom prst="rect">
            <a:avLst/>
          </a:prstGeom>
        </p:spPr>
        <p:txBody>
          <a:bodyPr wrap="none">
            <a:spAutoFit/>
          </a:bodyPr>
          <a:lstStyle/>
          <a:p>
            <a:r>
              <a:rPr lang="en-US" sz="1400" dirty="0">
                <a:solidFill>
                  <a:srgbClr val="003087"/>
                </a:solidFill>
              </a:rPr>
              <a:t>http://</a:t>
            </a:r>
            <a:r>
              <a:rPr lang="en-US" sz="1400" dirty="0" err="1">
                <a:solidFill>
                  <a:srgbClr val="003087"/>
                </a:solidFill>
              </a:rPr>
              <a:t>www.symmetrymagazine.org</a:t>
            </a:r>
            <a:r>
              <a:rPr lang="en-US" sz="1400" dirty="0">
                <a:solidFill>
                  <a:srgbClr val="003087"/>
                </a:solidFill>
              </a:rPr>
              <a:t>/article/march-2014/30-years-of-inter-american-collaboration</a:t>
            </a:r>
            <a:endParaRPr lang="en-US" sz="1400" dirty="0"/>
          </a:p>
        </p:txBody>
      </p:sp>
    </p:spTree>
    <p:extLst>
      <p:ext uri="{BB962C8B-B14F-4D97-AF65-F5344CB8AC3E}">
        <p14:creationId xmlns:p14="http://schemas.microsoft.com/office/powerpoint/2010/main" val="34248303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Latin America Contributions to Collider Experiments</a:t>
            </a:r>
            <a:endParaRPr lang="en-US" dirty="0"/>
          </a:p>
        </p:txBody>
      </p:sp>
      <p:sp>
        <p:nvSpPr>
          <p:cNvPr id="4" name="Footer Placeholder 3"/>
          <p:cNvSpPr>
            <a:spLocks noGrp="1"/>
          </p:cNvSpPr>
          <p:nvPr>
            <p:ph type="ftr" sz="quarter" idx="11"/>
          </p:nvPr>
        </p:nvSpPr>
        <p:spPr/>
        <p:txBody>
          <a:bodyPr/>
          <a:lstStyle/>
          <a:p>
            <a:pPr>
              <a:defRPr/>
            </a:pPr>
            <a:r>
              <a:rPr lang="en-US" smtClean="0"/>
              <a:t>Marcela Carena | Latin American Consuls visit</a:t>
            </a:r>
            <a:endParaRPr lang="en-US" b="1" dirty="0"/>
          </a:p>
        </p:txBody>
      </p:sp>
      <p:sp>
        <p:nvSpPr>
          <p:cNvPr id="5" name="Date Placeholder 4"/>
          <p:cNvSpPr>
            <a:spLocks noGrp="1"/>
          </p:cNvSpPr>
          <p:nvPr>
            <p:ph type="dt" sz="half" idx="10"/>
          </p:nvPr>
        </p:nvSpPr>
        <p:spPr/>
        <p:txBody>
          <a:bodyPr/>
          <a:lstStyle/>
          <a:p>
            <a:pPr>
              <a:defRPr/>
            </a:pPr>
            <a:r>
              <a:rPr lang="en-US" smtClean="0"/>
              <a:t>25.06.2015</a:t>
            </a:r>
            <a:endParaRPr lang="en-US"/>
          </a:p>
        </p:txBody>
      </p:sp>
      <p:sp>
        <p:nvSpPr>
          <p:cNvPr id="10" name="Title 1"/>
          <p:cNvSpPr txBox="1">
            <a:spLocks/>
          </p:cNvSpPr>
          <p:nvPr/>
        </p:nvSpPr>
        <p:spPr>
          <a:xfrm>
            <a:off x="6407873" y="5965942"/>
            <a:ext cx="1221097" cy="281675"/>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3087"/>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sz="1600" dirty="0"/>
          </a:p>
        </p:txBody>
      </p:sp>
      <p:sp>
        <p:nvSpPr>
          <p:cNvPr id="13" name="Rectangle 12"/>
          <p:cNvSpPr/>
          <p:nvPr/>
        </p:nvSpPr>
        <p:spPr>
          <a:xfrm>
            <a:off x="300442" y="818486"/>
            <a:ext cx="7394171" cy="1015663"/>
          </a:xfrm>
          <a:prstGeom prst="rect">
            <a:avLst/>
          </a:prstGeom>
        </p:spPr>
        <p:txBody>
          <a:bodyPr wrap="none">
            <a:spAutoFit/>
          </a:bodyPr>
          <a:lstStyle/>
          <a:p>
            <a:r>
              <a:rPr lang="en-US" sz="2000" b="1" dirty="0" smtClean="0">
                <a:solidFill>
                  <a:srgbClr val="BD1F24"/>
                </a:solidFill>
              </a:rPr>
              <a:t>DO Experiment</a:t>
            </a:r>
            <a:r>
              <a:rPr lang="en-US" sz="2000" dirty="0" smtClean="0">
                <a:solidFill>
                  <a:srgbClr val="BD1F24"/>
                </a:solidFill>
              </a:rPr>
              <a:t>: </a:t>
            </a:r>
            <a:r>
              <a:rPr lang="en-US" sz="2000" b="1" dirty="0" smtClean="0">
                <a:solidFill>
                  <a:srgbClr val="BD1F24"/>
                </a:solidFill>
              </a:rPr>
              <a:t> </a:t>
            </a:r>
            <a:r>
              <a:rPr lang="en-US" sz="2000" b="1" dirty="0" smtClean="0">
                <a:solidFill>
                  <a:srgbClr val="003087"/>
                </a:solidFill>
              </a:rPr>
              <a:t>Brazil </a:t>
            </a:r>
            <a:r>
              <a:rPr lang="en-US" sz="2000" dirty="0" smtClean="0">
                <a:solidFill>
                  <a:srgbClr val="003087"/>
                </a:solidFill>
              </a:rPr>
              <a:t>(LAFEX-CBPF; U. do Estado do Rio de Janeiro);</a:t>
            </a:r>
          </a:p>
          <a:p>
            <a:r>
              <a:rPr lang="en-US" sz="2000" b="1" dirty="0" smtClean="0">
                <a:solidFill>
                  <a:srgbClr val="003087"/>
                </a:solidFill>
              </a:rPr>
              <a:t> Colombia</a:t>
            </a:r>
            <a:r>
              <a:rPr lang="en-US" sz="2000" dirty="0" smtClean="0">
                <a:solidFill>
                  <a:srgbClr val="003087"/>
                </a:solidFill>
              </a:rPr>
              <a:t> (U. de los Andes); </a:t>
            </a:r>
            <a:r>
              <a:rPr lang="en-US" sz="2000" b="1" dirty="0" smtClean="0">
                <a:solidFill>
                  <a:srgbClr val="003087"/>
                </a:solidFill>
              </a:rPr>
              <a:t>Ecuador</a:t>
            </a:r>
            <a:r>
              <a:rPr lang="en-US" sz="2000" dirty="0" smtClean="0">
                <a:solidFill>
                  <a:srgbClr val="003087"/>
                </a:solidFill>
              </a:rPr>
              <a:t> (</a:t>
            </a:r>
            <a:r>
              <a:rPr lang="en-US" sz="2000" dirty="0">
                <a:solidFill>
                  <a:srgbClr val="003087"/>
                </a:solidFill>
              </a:rPr>
              <a:t>U. </a:t>
            </a:r>
            <a:r>
              <a:rPr lang="en-US" sz="2000" dirty="0" smtClean="0">
                <a:solidFill>
                  <a:srgbClr val="003087"/>
                </a:solidFill>
              </a:rPr>
              <a:t>SF </a:t>
            </a:r>
            <a:r>
              <a:rPr lang="en-US" sz="2000" dirty="0">
                <a:solidFill>
                  <a:srgbClr val="003087"/>
                </a:solidFill>
              </a:rPr>
              <a:t>de </a:t>
            </a:r>
            <a:r>
              <a:rPr lang="en-US" sz="2000" dirty="0" smtClean="0">
                <a:solidFill>
                  <a:srgbClr val="003087"/>
                </a:solidFill>
              </a:rPr>
              <a:t>Quito)</a:t>
            </a:r>
          </a:p>
          <a:p>
            <a:r>
              <a:rPr lang="en-US" sz="2000" b="1" dirty="0" smtClean="0">
                <a:solidFill>
                  <a:srgbClr val="003087"/>
                </a:solidFill>
              </a:rPr>
              <a:t>Mexico</a:t>
            </a:r>
            <a:r>
              <a:rPr lang="en-US" sz="2000" dirty="0" smtClean="0">
                <a:solidFill>
                  <a:srgbClr val="003087"/>
                </a:solidFill>
              </a:rPr>
              <a:t> (CINVESTAV-Mexico City)        </a:t>
            </a:r>
            <a:endParaRPr lang="en-US" sz="2000" dirty="0"/>
          </a:p>
        </p:txBody>
      </p:sp>
      <p:sp>
        <p:nvSpPr>
          <p:cNvPr id="14" name="Rectangle 13"/>
          <p:cNvSpPr/>
          <p:nvPr/>
        </p:nvSpPr>
        <p:spPr>
          <a:xfrm>
            <a:off x="5363400" y="2576766"/>
            <a:ext cx="3715253" cy="2031325"/>
          </a:xfrm>
          <a:prstGeom prst="rect">
            <a:avLst/>
          </a:prstGeom>
        </p:spPr>
        <p:txBody>
          <a:bodyPr wrap="square">
            <a:spAutoFit/>
          </a:bodyPr>
          <a:lstStyle/>
          <a:p>
            <a:r>
              <a:rPr lang="en-US" sz="1800" b="1" dirty="0" smtClean="0">
                <a:solidFill>
                  <a:srgbClr val="003087"/>
                </a:solidFill>
              </a:rPr>
              <a:t>Brazil</a:t>
            </a:r>
            <a:r>
              <a:rPr lang="en-US" sz="1800" dirty="0" smtClean="0">
                <a:solidFill>
                  <a:srgbClr val="003087"/>
                </a:solidFill>
              </a:rPr>
              <a:t>: UNESP, FABC, CBPF</a:t>
            </a:r>
          </a:p>
          <a:p>
            <a:r>
              <a:rPr lang="en-US" sz="1800" b="1" dirty="0" smtClean="0">
                <a:solidFill>
                  <a:srgbClr val="003087"/>
                </a:solidFill>
              </a:rPr>
              <a:t>Colombia</a:t>
            </a:r>
            <a:r>
              <a:rPr lang="en-US" sz="1800" dirty="0" smtClean="0">
                <a:solidFill>
                  <a:srgbClr val="003087"/>
                </a:solidFill>
              </a:rPr>
              <a:t>: U. de los Andes </a:t>
            </a:r>
          </a:p>
          <a:p>
            <a:r>
              <a:rPr lang="en-US" sz="1800" b="1" dirty="0" smtClean="0">
                <a:solidFill>
                  <a:srgbClr val="003087"/>
                </a:solidFill>
              </a:rPr>
              <a:t>Ecuador</a:t>
            </a:r>
            <a:r>
              <a:rPr lang="en-US" sz="1800" dirty="0" smtClean="0">
                <a:solidFill>
                  <a:srgbClr val="003087"/>
                </a:solidFill>
              </a:rPr>
              <a:t>: </a:t>
            </a:r>
            <a:r>
              <a:rPr lang="en-US" sz="1800" dirty="0" err="1" smtClean="0">
                <a:solidFill>
                  <a:srgbClr val="003087"/>
                </a:solidFill>
              </a:rPr>
              <a:t>Escuela</a:t>
            </a:r>
            <a:r>
              <a:rPr lang="en-US" sz="1800" dirty="0" smtClean="0">
                <a:solidFill>
                  <a:srgbClr val="003087"/>
                </a:solidFill>
              </a:rPr>
              <a:t> </a:t>
            </a:r>
            <a:r>
              <a:rPr lang="en-US" sz="1800" dirty="0" err="1" smtClean="0">
                <a:solidFill>
                  <a:srgbClr val="003087"/>
                </a:solidFill>
              </a:rPr>
              <a:t>Politécnica</a:t>
            </a:r>
            <a:r>
              <a:rPr lang="en-US" sz="1800" dirty="0" smtClean="0">
                <a:solidFill>
                  <a:srgbClr val="003087"/>
                </a:solidFill>
              </a:rPr>
              <a:t> </a:t>
            </a:r>
          </a:p>
          <a:p>
            <a:r>
              <a:rPr lang="en-US" sz="1800" b="1" dirty="0" smtClean="0">
                <a:solidFill>
                  <a:srgbClr val="003087"/>
                </a:solidFill>
              </a:rPr>
              <a:t>Mexico</a:t>
            </a:r>
            <a:r>
              <a:rPr lang="en-US" sz="1800" dirty="0" smtClean="0">
                <a:solidFill>
                  <a:srgbClr val="003087"/>
                </a:solidFill>
              </a:rPr>
              <a:t>: U. </a:t>
            </a:r>
            <a:r>
              <a:rPr lang="en-US" sz="1800" dirty="0" err="1" smtClean="0">
                <a:solidFill>
                  <a:srgbClr val="003087"/>
                </a:solidFill>
              </a:rPr>
              <a:t>Iberoamericana</a:t>
            </a:r>
            <a:r>
              <a:rPr lang="en-US" sz="1800" dirty="0" smtClean="0">
                <a:solidFill>
                  <a:srgbClr val="003087"/>
                </a:solidFill>
              </a:rPr>
              <a:t>,</a:t>
            </a:r>
          </a:p>
          <a:p>
            <a:r>
              <a:rPr lang="en-US" sz="1800" dirty="0" smtClean="0">
                <a:solidFill>
                  <a:srgbClr val="003087"/>
                </a:solidFill>
              </a:rPr>
              <a:t> U. </a:t>
            </a:r>
            <a:r>
              <a:rPr lang="en-US" sz="1800" dirty="0" err="1" smtClean="0">
                <a:solidFill>
                  <a:srgbClr val="003087"/>
                </a:solidFill>
              </a:rPr>
              <a:t>Autonoma</a:t>
            </a:r>
            <a:r>
              <a:rPr lang="en-US" sz="1800" dirty="0" smtClean="0">
                <a:solidFill>
                  <a:srgbClr val="003087"/>
                </a:solidFill>
              </a:rPr>
              <a:t> San Luis de Potosi,       </a:t>
            </a:r>
          </a:p>
          <a:p>
            <a:r>
              <a:rPr lang="en-US" sz="1800" dirty="0">
                <a:solidFill>
                  <a:srgbClr val="003087"/>
                </a:solidFill>
              </a:rPr>
              <a:t> </a:t>
            </a:r>
            <a:r>
              <a:rPr lang="en-US" sz="1800" dirty="0" smtClean="0">
                <a:solidFill>
                  <a:srgbClr val="003087"/>
                </a:solidFill>
              </a:rPr>
              <a:t>U. de Puebla,  Centro de Inv. de  </a:t>
            </a:r>
          </a:p>
          <a:p>
            <a:r>
              <a:rPr lang="en-US" sz="1800" dirty="0">
                <a:solidFill>
                  <a:srgbClr val="003087"/>
                </a:solidFill>
              </a:rPr>
              <a:t> </a:t>
            </a:r>
            <a:r>
              <a:rPr lang="en-US" sz="1800" dirty="0" err="1" smtClean="0">
                <a:solidFill>
                  <a:srgbClr val="003087"/>
                </a:solidFill>
              </a:rPr>
              <a:t>Estudios</a:t>
            </a:r>
            <a:r>
              <a:rPr lang="en-US" sz="1800" dirty="0" smtClean="0">
                <a:solidFill>
                  <a:srgbClr val="003087"/>
                </a:solidFill>
              </a:rPr>
              <a:t> </a:t>
            </a:r>
            <a:r>
              <a:rPr lang="en-US" sz="1800" dirty="0" err="1" smtClean="0">
                <a:solidFill>
                  <a:srgbClr val="003087"/>
                </a:solidFill>
              </a:rPr>
              <a:t>Avanzados</a:t>
            </a:r>
            <a:endParaRPr lang="en-US" sz="1800" dirty="0"/>
          </a:p>
        </p:txBody>
      </p:sp>
      <p:pic>
        <p:nvPicPr>
          <p:cNvPr id="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990" y="2610136"/>
            <a:ext cx="4444000" cy="2952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317594" y="2010057"/>
            <a:ext cx="8843558" cy="459100"/>
          </a:xfrm>
          <a:prstGeom prst="rect">
            <a:avLst/>
          </a:prstGeom>
        </p:spPr>
        <p:txBody>
          <a:bodyPr wrap="square">
            <a:spAutoFit/>
          </a:bodyPr>
          <a:lstStyle/>
          <a:p>
            <a:pPr>
              <a:lnSpc>
                <a:spcPct val="110000"/>
              </a:lnSpc>
            </a:pPr>
            <a:r>
              <a:rPr lang="en-US" sz="2200" b="1" dirty="0" smtClean="0">
                <a:solidFill>
                  <a:srgbClr val="BD1F24"/>
                </a:solidFill>
                <a:cs typeface="MS Pゴシック" charset="0"/>
              </a:rPr>
              <a:t>CMS Experiment</a:t>
            </a:r>
            <a:r>
              <a:rPr lang="en-US" sz="2200" b="1" dirty="0" smtClean="0">
                <a:solidFill>
                  <a:schemeClr val="accent6"/>
                </a:solidFill>
                <a:cs typeface="MS Pゴシック" charset="0"/>
              </a:rPr>
              <a:t>: Huge, complex detector with cutting-edge technology </a:t>
            </a:r>
            <a:endParaRPr lang="en-US" sz="2200" b="1" dirty="0">
              <a:solidFill>
                <a:schemeClr val="accent6"/>
              </a:solidFill>
            </a:endParaRPr>
          </a:p>
        </p:txBody>
      </p:sp>
      <p:pic>
        <p:nvPicPr>
          <p:cNvPr id="15" name="Picture 14"/>
          <p:cNvPicPr>
            <a:picLocks noChangeAspect="1"/>
          </p:cNvPicPr>
          <p:nvPr/>
        </p:nvPicPr>
        <p:blipFill>
          <a:blip r:embed="rId4"/>
          <a:stretch>
            <a:fillRect/>
          </a:stretch>
        </p:blipFill>
        <p:spPr>
          <a:xfrm>
            <a:off x="4617096" y="4699603"/>
            <a:ext cx="1102708" cy="1102708"/>
          </a:xfrm>
          <a:prstGeom prst="rect">
            <a:avLst/>
          </a:prstGeom>
        </p:spPr>
      </p:pic>
      <p:sp>
        <p:nvSpPr>
          <p:cNvPr id="17" name="Rectangle 16"/>
          <p:cNvSpPr/>
          <p:nvPr/>
        </p:nvSpPr>
        <p:spPr>
          <a:xfrm rot="20822481">
            <a:off x="5391913" y="4704215"/>
            <a:ext cx="3579235" cy="461665"/>
          </a:xfrm>
          <a:prstGeom prst="rect">
            <a:avLst/>
          </a:prstGeom>
        </p:spPr>
        <p:txBody>
          <a:bodyPr wrap="square">
            <a:spAutoFit/>
          </a:bodyPr>
          <a:lstStyle/>
          <a:p>
            <a:pPr algn="ctr"/>
            <a:r>
              <a:rPr lang="en-US" b="1" dirty="0" smtClean="0">
                <a:solidFill>
                  <a:srgbClr val="BD1F24"/>
                </a:solidFill>
              </a:rPr>
              <a:t>Higgs </a:t>
            </a:r>
            <a:r>
              <a:rPr lang="en-US" b="1" dirty="0">
                <a:solidFill>
                  <a:srgbClr val="BD1F24"/>
                </a:solidFill>
              </a:rPr>
              <a:t>Boson </a:t>
            </a:r>
            <a:r>
              <a:rPr lang="en-US" b="1" dirty="0" smtClean="0">
                <a:solidFill>
                  <a:srgbClr val="BD1F24"/>
                </a:solidFill>
              </a:rPr>
              <a:t>Discovery </a:t>
            </a:r>
            <a:endParaRPr lang="en-US" b="1" dirty="0">
              <a:solidFill>
                <a:srgbClr val="BD1F24"/>
              </a:solidFill>
            </a:endParaRPr>
          </a:p>
        </p:txBody>
      </p:sp>
      <p:sp>
        <p:nvSpPr>
          <p:cNvPr id="18" name="Rectangle 17"/>
          <p:cNvSpPr/>
          <p:nvPr/>
        </p:nvSpPr>
        <p:spPr>
          <a:xfrm>
            <a:off x="133280" y="5802311"/>
            <a:ext cx="9021746" cy="400110"/>
          </a:xfrm>
          <a:prstGeom prst="rect">
            <a:avLst/>
          </a:prstGeom>
        </p:spPr>
        <p:txBody>
          <a:bodyPr wrap="none">
            <a:spAutoFit/>
          </a:bodyPr>
          <a:lstStyle/>
          <a:p>
            <a:r>
              <a:rPr lang="en-US" sz="1800" b="1" dirty="0" smtClean="0">
                <a:solidFill>
                  <a:srgbClr val="505050"/>
                </a:solidFill>
                <a:cs typeface="MS Pゴシック" charset="0"/>
              </a:rPr>
              <a:t>In </a:t>
            </a:r>
            <a:r>
              <a:rPr lang="en-US" sz="1800" b="1" dirty="0" err="1" smtClean="0">
                <a:solidFill>
                  <a:srgbClr val="505050"/>
                </a:solidFill>
                <a:cs typeface="MS Pゴシック" charset="0"/>
              </a:rPr>
              <a:t>Collab</a:t>
            </a:r>
            <a:r>
              <a:rPr lang="en-US" sz="1800" b="1" dirty="0" smtClean="0">
                <a:solidFill>
                  <a:srgbClr val="505050"/>
                </a:solidFill>
                <a:cs typeface="MS Pゴシック" charset="0"/>
              </a:rPr>
              <a:t>. with </a:t>
            </a:r>
            <a:r>
              <a:rPr lang="en-US" sz="1800" b="1" dirty="0" smtClean="0">
                <a:solidFill>
                  <a:srgbClr val="BD1F24"/>
                </a:solidFill>
                <a:cs typeface="MS Pゴシック" charset="0"/>
              </a:rPr>
              <a:t>ATLAS Experiment</a:t>
            </a:r>
            <a:r>
              <a:rPr lang="en-US" sz="1800" b="1" dirty="0" smtClean="0">
                <a:solidFill>
                  <a:srgbClr val="505050"/>
                </a:solidFill>
                <a:cs typeface="MS Pゴシック" charset="0"/>
              </a:rPr>
              <a:t>:</a:t>
            </a:r>
            <a:r>
              <a:rPr lang="en-US" sz="1800" b="1" dirty="0" smtClean="0">
                <a:solidFill>
                  <a:srgbClr val="940000"/>
                </a:solidFill>
                <a:cs typeface="MS Pゴシック" charset="0"/>
              </a:rPr>
              <a:t> </a:t>
            </a:r>
            <a:r>
              <a:rPr lang="en-US" sz="2000" dirty="0" smtClean="0">
                <a:solidFill>
                  <a:schemeClr val="accent6"/>
                </a:solidFill>
                <a:cs typeface="MS Pゴシック" charset="0"/>
              </a:rPr>
              <a:t>with Inst. from </a:t>
            </a:r>
            <a:r>
              <a:rPr lang="en-US" sz="2000" b="1" dirty="0" smtClean="0">
                <a:solidFill>
                  <a:schemeClr val="accent6"/>
                </a:solidFill>
                <a:cs typeface="MS Pゴシック" charset="0"/>
              </a:rPr>
              <a:t>Argentina, Brazil, Chile</a:t>
            </a:r>
            <a:r>
              <a:rPr lang="en-US" sz="2000" b="1" dirty="0">
                <a:solidFill>
                  <a:schemeClr val="accent6"/>
                </a:solidFill>
                <a:cs typeface="MS Pゴシック" charset="0"/>
              </a:rPr>
              <a:t> </a:t>
            </a:r>
            <a:r>
              <a:rPr lang="en-US" sz="2000" dirty="0" smtClean="0">
                <a:solidFill>
                  <a:schemeClr val="accent6"/>
                </a:solidFill>
                <a:cs typeface="MS Pゴシック" charset="0"/>
              </a:rPr>
              <a:t>and</a:t>
            </a:r>
            <a:r>
              <a:rPr lang="en-US" sz="2000" b="1" dirty="0" smtClean="0">
                <a:solidFill>
                  <a:schemeClr val="accent6"/>
                </a:solidFill>
                <a:cs typeface="MS Pゴシック" charset="0"/>
              </a:rPr>
              <a:t> Colombia</a:t>
            </a:r>
            <a:endParaRPr lang="en-US" sz="2000" b="1" dirty="0">
              <a:solidFill>
                <a:schemeClr val="accent6"/>
              </a:solidFill>
            </a:endParaRPr>
          </a:p>
        </p:txBody>
      </p:sp>
      <p:sp>
        <p:nvSpPr>
          <p:cNvPr id="19" name="Rectangle 18"/>
          <p:cNvSpPr/>
          <p:nvPr/>
        </p:nvSpPr>
        <p:spPr>
          <a:xfrm rot="21012247">
            <a:off x="5312538" y="1213924"/>
            <a:ext cx="3579235" cy="461665"/>
          </a:xfrm>
          <a:prstGeom prst="rect">
            <a:avLst/>
          </a:prstGeom>
        </p:spPr>
        <p:txBody>
          <a:bodyPr wrap="square">
            <a:spAutoFit/>
          </a:bodyPr>
          <a:lstStyle/>
          <a:p>
            <a:pPr algn="ctr"/>
            <a:r>
              <a:rPr lang="en-US" b="1" dirty="0" smtClean="0">
                <a:solidFill>
                  <a:srgbClr val="BD1F24"/>
                </a:solidFill>
              </a:rPr>
              <a:t>Top Quark Discovery </a:t>
            </a:r>
            <a:endParaRPr lang="en-US" b="1" dirty="0">
              <a:solidFill>
                <a:srgbClr val="BD1F24"/>
              </a:solidFill>
            </a:endParaRPr>
          </a:p>
        </p:txBody>
      </p:sp>
    </p:spTree>
    <p:extLst>
      <p:ext uri="{BB962C8B-B14F-4D97-AF65-F5344CB8AC3E}">
        <p14:creationId xmlns:p14="http://schemas.microsoft.com/office/powerpoint/2010/main" val="2483841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Discovery of the Higgs Bosons</a:t>
            </a:r>
            <a:endParaRPr lang="en-US" dirty="0"/>
          </a:p>
        </p:txBody>
      </p:sp>
      <p:sp>
        <p:nvSpPr>
          <p:cNvPr id="4" name="Date Placeholder 3"/>
          <p:cNvSpPr>
            <a:spLocks noGrp="1"/>
          </p:cNvSpPr>
          <p:nvPr>
            <p:ph type="dt" sz="half" idx="10"/>
          </p:nvPr>
        </p:nvSpPr>
        <p:spPr/>
        <p:txBody>
          <a:bodyPr/>
          <a:lstStyle/>
          <a:p>
            <a:pPr>
              <a:defRPr/>
            </a:pPr>
            <a:r>
              <a:rPr lang="en-US" dirty="0"/>
              <a:t>28  April </a:t>
            </a:r>
            <a:r>
              <a:rPr lang="en-US" dirty="0" smtClean="0"/>
              <a:t>16</a:t>
            </a:r>
            <a:endParaRPr lang="en-US" dirty="0"/>
          </a:p>
        </p:txBody>
      </p:sp>
      <p:sp>
        <p:nvSpPr>
          <p:cNvPr id="5" name="Footer Placeholder 4"/>
          <p:cNvSpPr>
            <a:spLocks noGrp="1"/>
          </p:cNvSpPr>
          <p:nvPr>
            <p:ph type="ftr" sz="quarter" idx="11"/>
          </p:nvPr>
        </p:nvSpPr>
        <p:spPr/>
        <p:txBody>
          <a:bodyPr/>
          <a:lstStyle/>
          <a:p>
            <a:pPr>
              <a:defRPr/>
            </a:pPr>
            <a:r>
              <a:rPr lang="en-US" dirty="0" smtClean="0"/>
              <a:t>Marcela Carena | </a:t>
            </a:r>
            <a:r>
              <a:rPr lang="en-US" dirty="0" err="1" smtClean="0"/>
              <a:t>Fermilab</a:t>
            </a:r>
            <a:r>
              <a:rPr lang="en-US" dirty="0" smtClean="0"/>
              <a:t> Program</a:t>
            </a:r>
            <a:endParaRPr lang="en-US" b="1" dirty="0"/>
          </a:p>
        </p:txBody>
      </p:sp>
      <p:pic>
        <p:nvPicPr>
          <p:cNvPr id="6" name="151109CarenaAtlas720p3000kb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1746480"/>
            <a:ext cx="7874615" cy="4429470"/>
          </a:xfrm>
          <a:prstGeom prst="rect">
            <a:avLst/>
          </a:prstGeom>
        </p:spPr>
      </p:pic>
      <p:sp>
        <p:nvSpPr>
          <p:cNvPr id="7" name="Rectangle 6"/>
          <p:cNvSpPr/>
          <p:nvPr/>
        </p:nvSpPr>
        <p:spPr>
          <a:xfrm>
            <a:off x="1018102" y="835658"/>
            <a:ext cx="6903523" cy="820738"/>
          </a:xfrm>
          <a:prstGeom prst="rect">
            <a:avLst/>
          </a:prstGeom>
        </p:spPr>
        <p:txBody>
          <a:bodyPr wrap="square">
            <a:spAutoFit/>
          </a:bodyPr>
          <a:lstStyle/>
          <a:p>
            <a:pPr marL="285750" indent="-285750">
              <a:lnSpc>
                <a:spcPct val="120000"/>
              </a:lnSpc>
              <a:buFont typeface="Arial"/>
              <a:buChar char="•"/>
            </a:pPr>
            <a:r>
              <a:rPr lang="en-US" sz="2000" b="1" dirty="0">
                <a:latin typeface="Helvetica"/>
                <a:cs typeface="Helvetica"/>
              </a:rPr>
              <a:t> </a:t>
            </a:r>
            <a:r>
              <a:rPr lang="en-US" sz="2000" dirty="0">
                <a:latin typeface="Helvetica"/>
                <a:cs typeface="Helvetica"/>
              </a:rPr>
              <a:t>It is a new type of particle we have never seen before</a:t>
            </a:r>
          </a:p>
          <a:p>
            <a:pPr marL="285750" indent="-285750">
              <a:lnSpc>
                <a:spcPct val="120000"/>
              </a:lnSpc>
              <a:buFont typeface="Arial"/>
              <a:buChar char="•"/>
            </a:pPr>
            <a:r>
              <a:rPr lang="en-US" sz="2000" dirty="0">
                <a:latin typeface="Helvetica"/>
                <a:cs typeface="Helvetica"/>
              </a:rPr>
              <a:t> It demonstrates the existence of a new force in nature</a:t>
            </a:r>
          </a:p>
        </p:txBody>
      </p:sp>
    </p:spTree>
    <p:extLst>
      <p:ext uri="{BB962C8B-B14F-4D97-AF65-F5344CB8AC3E}">
        <p14:creationId xmlns:p14="http://schemas.microsoft.com/office/powerpoint/2010/main" val="2944258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Future of Fermilab V2">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24602</TotalTime>
  <Words>2151</Words>
  <Application>Microsoft Office PowerPoint</Application>
  <PresentationFormat>On-screen Show (4:3)</PresentationFormat>
  <Paragraphs>242</Paragraphs>
  <Slides>19</Slides>
  <Notes>13</Notes>
  <HiddenSlides>1</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ＭＳ Ｐゴシック</vt:lpstr>
      <vt:lpstr>Arial</vt:lpstr>
      <vt:lpstr>Arial Black</vt:lpstr>
      <vt:lpstr>Calibri</vt:lpstr>
      <vt:lpstr>Helvetica</vt:lpstr>
      <vt:lpstr>MS Pゴシック</vt:lpstr>
      <vt:lpstr>Future of Fermilab V2</vt:lpstr>
      <vt:lpstr>Fermilab: Footer Only</vt:lpstr>
      <vt:lpstr>PowerPoint Presentation</vt:lpstr>
      <vt:lpstr>Fermilab serves a global community of physicists</vt:lpstr>
      <vt:lpstr>What type of Science we do at Fermilab?</vt:lpstr>
      <vt:lpstr>What type of Science we do at Fermilab?</vt:lpstr>
      <vt:lpstr>The Big Mysteries of Particle Physics</vt:lpstr>
      <vt:lpstr>Big Science Questions require Technology Innovation</vt:lpstr>
      <vt:lpstr>Fermilab history</vt:lpstr>
      <vt:lpstr>Latin America Contributions to Collider Experiments</vt:lpstr>
      <vt:lpstr>The Discovery of the Higgs Bosons</vt:lpstr>
      <vt:lpstr>Latin America Contributions to Cosmic</vt:lpstr>
      <vt:lpstr>Experiments in Latin American soil : Cosmic</vt:lpstr>
      <vt:lpstr>What About Neutrinos? “Fermilab and Neutrinos”</vt:lpstr>
      <vt:lpstr> Exploring the Neutrino World</vt:lpstr>
      <vt:lpstr>   SBN = Short-baseline Neutrino Program</vt:lpstr>
      <vt:lpstr>Neutrino beam from Fermilab to MINOS and NOvA </vt:lpstr>
      <vt:lpstr>Fermilab’s Neutrino Future; LBNF/DUNE</vt:lpstr>
      <vt:lpstr> The Neutrino Latin America Workshop April 17-18, 2016</vt:lpstr>
      <vt:lpstr> Accelerator Technology impacting Society:</vt:lpstr>
      <vt:lpstr> Accelerator Technology impacting Society:</vt:lpstr>
    </vt:vector>
  </TitlesOfParts>
  <Company>Fermi National Accelerator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Fermilab</dc:title>
  <dc:creator>Nigel S. Lockyer</dc:creator>
  <cp:lastModifiedBy>cd-cap-one-west</cp:lastModifiedBy>
  <cp:revision>787</cp:revision>
  <cp:lastPrinted>2014-01-20T19:40:21Z</cp:lastPrinted>
  <dcterms:created xsi:type="dcterms:W3CDTF">2014-05-19T00:14:38Z</dcterms:created>
  <dcterms:modified xsi:type="dcterms:W3CDTF">2016-04-28T20:39:15Z</dcterms:modified>
</cp:coreProperties>
</file>