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2" r:id="rId2"/>
  </p:sldMasterIdLst>
  <p:notesMasterIdLst>
    <p:notesMasterId r:id="rId31"/>
  </p:notesMasterIdLst>
  <p:handoutMasterIdLst>
    <p:handoutMasterId r:id="rId32"/>
  </p:handoutMasterIdLst>
  <p:sldIdLst>
    <p:sldId id="265" r:id="rId3"/>
    <p:sldId id="269" r:id="rId4"/>
    <p:sldId id="267" r:id="rId5"/>
    <p:sldId id="292" r:id="rId6"/>
    <p:sldId id="293" r:id="rId7"/>
    <p:sldId id="294" r:id="rId8"/>
    <p:sldId id="276" r:id="rId9"/>
    <p:sldId id="298" r:id="rId10"/>
    <p:sldId id="278" r:id="rId11"/>
    <p:sldId id="295" r:id="rId12"/>
    <p:sldId id="296" r:id="rId13"/>
    <p:sldId id="297" r:id="rId14"/>
    <p:sldId id="299" r:id="rId15"/>
    <p:sldId id="283" r:id="rId16"/>
    <p:sldId id="303" r:id="rId17"/>
    <p:sldId id="301" r:id="rId18"/>
    <p:sldId id="300" r:id="rId19"/>
    <p:sldId id="302" r:id="rId20"/>
    <p:sldId id="286" r:id="rId21"/>
    <p:sldId id="288" r:id="rId22"/>
    <p:sldId id="289" r:id="rId23"/>
    <p:sldId id="290" r:id="rId24"/>
    <p:sldId id="291" r:id="rId25"/>
    <p:sldId id="284" r:id="rId26"/>
    <p:sldId id="304" r:id="rId27"/>
    <p:sldId id="305" r:id="rId28"/>
    <p:sldId id="285" r:id="rId29"/>
    <p:sldId id="287" r:id="rId30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4C97"/>
    <a:srgbClr val="404040"/>
    <a:srgbClr val="505050"/>
    <a:srgbClr val="63666A"/>
    <a:srgbClr val="A7A8AA"/>
    <a:srgbClr val="003087"/>
    <a:srgbClr val="0F2D62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3275" autoAdjust="0"/>
  </p:normalViewPr>
  <p:slideViewPr>
    <p:cSldViewPr snapToGrid="0" snapToObjects="1">
      <p:cViewPr varScale="1">
        <p:scale>
          <a:sx n="119" d="100"/>
          <a:sy n="119" d="100"/>
        </p:scale>
        <p:origin x="141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A9937C84-61B0-45B5-BCB5-45B09A1CDAD8}" type="datetimeFigureOut">
              <a:rPr lang="en-US" altLang="en-US"/>
              <a:pPr/>
              <a:t>2/2/2017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8D43D942-D8CE-4E39-8A6A-F1186F345F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502489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D27F0CD9-EC7D-4278-B92B-A16DE4925276}" type="datetimeFigureOut">
              <a:rPr lang="en-US" altLang="en-US"/>
              <a:pPr/>
              <a:t>2/2/2017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47FC086A-EF22-42CA-A2EA-EA27A00ED6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255952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Helvetica"/>
                <a:ea typeface="MS PGothic" panose="020B0600070205080204" pitchFamily="34" charset="-128"/>
                <a:cs typeface="ＭＳ Ｐゴシック" charset="0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C086A-EF22-42CA-A2EA-EA27A00ED62A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95895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Helvetica"/>
              <a:ea typeface="MS PGothic" panose="020B0600070205080204" pitchFamily="34" charset="-128"/>
              <a:cs typeface="ＭＳ Ｐゴシック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C086A-EF22-42CA-A2EA-EA27A00ED62A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40228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970FC-1409-4546-86F6-A9A37DEDE319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4866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Helvetica"/>
                <a:ea typeface="MS PGothic" panose="020B0600070205080204" pitchFamily="34" charset="-128"/>
                <a:cs typeface="ＭＳ Ｐゴシック" charset="0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C086A-EF22-42CA-A2EA-EA27A00ED62A}" type="slidenum">
              <a:rPr lang="en-US" altLang="en-US" smtClean="0"/>
              <a:pPr/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1686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02FCC2-A4BC-46C7-A897-74930B37D383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5503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02FCC2-A4BC-46C7-A897-74930B37D383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64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C086A-EF22-42CA-A2EA-EA27A00ED62A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88731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C086A-EF22-42CA-A2EA-EA27A00ED62A}" type="slidenum">
              <a:rPr lang="en-US" altLang="en-US" smtClean="0"/>
              <a:pPr/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37097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C086A-EF22-42CA-A2EA-EA27A00ED62A}" type="slidenum">
              <a:rPr lang="en-US" altLang="en-US" smtClean="0"/>
              <a:pPr/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681763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4809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02FCC2-A4BC-46C7-A897-74930B37D383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5494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970FC-1409-4546-86F6-A9A37DEDE319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699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C086A-EF22-42CA-A2EA-EA27A00ED62A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3792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32953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103664"/>
            <a:ext cx="6326312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1200"/>
              </a:spcBef>
              <a:defRPr sz="2400">
                <a:solidFill>
                  <a:srgbClr val="404040"/>
                </a:solidFill>
              </a:defRPr>
            </a:lvl1pPr>
            <a:lvl2pPr>
              <a:spcBef>
                <a:spcPts val="200"/>
              </a:spcBef>
              <a:defRPr sz="2200">
                <a:solidFill>
                  <a:srgbClr val="404040"/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rgbClr val="404040"/>
                </a:solidFill>
              </a:defRPr>
            </a:lvl3pPr>
            <a:lvl4pPr>
              <a:spcBef>
                <a:spcPts val="0"/>
              </a:spcBef>
              <a:defRPr sz="1800">
                <a:solidFill>
                  <a:srgbClr val="404040"/>
                </a:solidFill>
              </a:defRPr>
            </a:lvl4pPr>
            <a:lvl5pPr marL="2057400" indent="-228600">
              <a:spcBef>
                <a:spcPts val="0"/>
              </a:spcBef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3/15/2016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27007" y="6515100"/>
            <a:ext cx="4433370" cy="241300"/>
          </a:xfrm>
        </p:spPr>
        <p:txBody>
          <a:bodyPr/>
          <a:lstStyle>
            <a:lvl1pPr>
              <a:defRPr sz="90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/>
              <a:t>S. Holmes | 2016 P2MAC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078CA2-75EA-4F42-B0AF-FB0975373545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550" y="6441831"/>
            <a:ext cx="763802" cy="416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339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3/15/2016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S. Holmes | 2016 P2MAC</a:t>
            </a:r>
            <a:endParaRPr lang="en-US" b="1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401800F4-4579-43AA-8D1C-4C601C6F94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1959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3/15/2016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S. Holmes | 2016 P2MAC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A1456F2F-62F8-4BD5-83E6-D3C20E36CF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9613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3/15/2016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S. Holmes | 2016 P2MAC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B54F8A-A4D5-4456-AF3F-D990255E9F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9006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3/15/2016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S. Holmes | 2016 P2MAC</a:t>
            </a:r>
            <a:endParaRPr lang="en-US" b="1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26B1FF-1958-45A7-BF70-37759F728B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1899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3/15/2016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S. Holmes | 2016 P2MAC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98376-25C6-457D-B119-176F6396C4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6003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3/15/2016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S. Holmes | 2016 P2MAC</a:t>
            </a:r>
            <a:endParaRPr lang="en-US" b="1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75E48D-BE27-41EE-B882-CF373960F76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8397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3/15/2016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S. Holmes | 2016 P2MAC</a:t>
            </a:r>
            <a:endParaRPr lang="en-US" b="1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48E9F0-89A6-4FD0-8966-1A0C47E26D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1072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r>
              <a:rPr lang="en-US" altLang="en-US"/>
              <a:t>3/15/2016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S. Holmes | 2016 P2MAC</a:t>
            </a:r>
            <a:endParaRPr lang="en-US" b="1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10E6ED46-57A2-47C0-A64C-B6DFECAB6C7F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29" name="Picture 2" descr="HeaderFooter_006031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86" r:id="rId1"/>
    <p:sldLayoutId id="2147484087" r:id="rId2"/>
    <p:sldLayoutId id="2147484079" r:id="rId3"/>
    <p:sldLayoutId id="2147484080" r:id="rId4"/>
    <p:sldLayoutId id="2147484081" r:id="rId5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MS PGothic" panose="020B0600070205080204" pitchFamily="34" charset="-128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anose="020B0600070205080204" pitchFamily="34" charset="-128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anose="020B0600070205080204" pitchFamily="34" charset="-128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anose="020B0600070205080204" pitchFamily="34" charset="-128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anose="020B0600070205080204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Helvetica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595959"/>
          </a:solidFill>
          <a:latin typeface="Helvetica"/>
          <a:ea typeface="MS PGothic" panose="020B0600070205080204" pitchFamily="34" charset="-128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Helvetica"/>
          <a:ea typeface="MS PGothic" panose="020B0600070205080204" pitchFamily="34" charset="-128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r>
              <a:rPr lang="en-US" altLang="en-US"/>
              <a:t>3/15/2016</a:t>
            </a:r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S. Holmes | 2016 P2MAC</a:t>
            </a:r>
            <a:endParaRPr lang="en-US" b="1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1046CE85-B449-47B5-AFE9-4F6A9FDE1A0C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7173" name="Picture 1" descr="Footer_06031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82" r:id="rId1"/>
    <p:sldLayoutId id="2147484083" r:id="rId2"/>
    <p:sldLayoutId id="2147484084" r:id="rId3"/>
    <p:sldLayoutId id="2147484085" r:id="rId4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MS PGothic" panose="020B0600070205080204" pitchFamily="34" charset="-128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anose="020B0600070205080204" pitchFamily="34" charset="-128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anose="020B0600070205080204" pitchFamily="34" charset="-128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anose="020B0600070205080204" pitchFamily="34" charset="-128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anose="020B0600070205080204" pitchFamily="34" charset="-128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7F7F7F"/>
          </a:solidFill>
          <a:latin typeface="Helvetica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7F7F7F"/>
          </a:solidFill>
          <a:latin typeface="Helvetica"/>
          <a:ea typeface="MS PGothic" panose="020B0600070205080204" pitchFamily="34" charset="-128"/>
          <a:cs typeface="ＭＳ Ｐゴシック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7F7F7F"/>
          </a:solidFill>
          <a:latin typeface="Helvetica"/>
          <a:ea typeface="MS PGothic" panose="020B0600070205080204" pitchFamily="34" charset="-128"/>
          <a:cs typeface="ＭＳ Ｐゴシック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ＭＳ Ｐゴシック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pip2-docdb.fnal.gov/cgi-bin/ShowDocument?docid=1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ndico.fnal.gov/conferenceDisplay.py?confId=9939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 bwMode="auto">
          <a:xfrm>
            <a:off x="806450" y="3559175"/>
            <a:ext cx="7526338" cy="1139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r>
              <a:rPr lang="en-US" dirty="0"/>
              <a:t>PIP-II Overview: Goals, Status, and Strategy </a:t>
            </a:r>
            <a:endParaRPr lang="en-US" altLang="en-US" dirty="0">
              <a:latin typeface="Helvetica" panose="020B0604020202020204" pitchFamily="34" charset="0"/>
            </a:endParaRPr>
          </a:p>
        </p:txBody>
      </p:sp>
      <p:sp>
        <p:nvSpPr>
          <p:cNvPr id="14338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806450" y="4841875"/>
            <a:ext cx="7526338" cy="1489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latin typeface="Helvetica" panose="020B0604020202020204" pitchFamily="34" charset="0"/>
              </a:rPr>
              <a:t>Steve Holmes</a:t>
            </a:r>
          </a:p>
          <a:p>
            <a:r>
              <a:rPr lang="en-US" altLang="en-US" dirty="0">
                <a:latin typeface="Helvetica" panose="020B0604020202020204" pitchFamily="34" charset="0"/>
              </a:rPr>
              <a:t>PIP-II Machine Advisory Committee Meeting</a:t>
            </a:r>
          </a:p>
          <a:p>
            <a:r>
              <a:rPr lang="en-US" altLang="en-US" dirty="0">
                <a:latin typeface="Helvetica" panose="020B0604020202020204" pitchFamily="34" charset="0"/>
              </a:rPr>
              <a:t>15-17 March 2016</a:t>
            </a:r>
          </a:p>
          <a:p>
            <a:endParaRPr lang="en-US" altLang="en-US" dirty="0">
              <a:latin typeface="Helvetica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PIP-II R&amp;D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22023"/>
            <a:ext cx="8672513" cy="547205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goal is to mitigate risk: Technical/cost/schedule</a:t>
            </a:r>
          </a:p>
          <a:p>
            <a:pPr>
              <a:spcBef>
                <a:spcPts val="1200"/>
              </a:spcBef>
            </a:pPr>
            <a:r>
              <a:rPr lang="en-US" dirty="0"/>
              <a:t>Technical Risks</a:t>
            </a:r>
          </a:p>
          <a:p>
            <a:pPr lvl="1"/>
            <a:r>
              <a:rPr lang="en-US" dirty="0"/>
              <a:t>Front End</a:t>
            </a:r>
          </a:p>
          <a:p>
            <a:pPr lvl="2"/>
            <a:r>
              <a:rPr lang="en-US" dirty="0"/>
              <a:t>Delivery of beam with required characteristics and reliability</a:t>
            </a:r>
          </a:p>
          <a:p>
            <a:pPr lvl="1"/>
            <a:r>
              <a:rPr lang="en-US" dirty="0"/>
              <a:t>Operate SC Linac in pulsed mode at low current</a:t>
            </a:r>
          </a:p>
          <a:p>
            <a:pPr lvl="2"/>
            <a:r>
              <a:rPr lang="en-US" dirty="0"/>
              <a:t>Primary issue is resonance control in cavities </a:t>
            </a:r>
          </a:p>
          <a:p>
            <a:pPr lvl="1"/>
            <a:r>
              <a:rPr lang="en-US" dirty="0"/>
              <a:t>Booster/Recycler/Main Injector beam intensity</a:t>
            </a:r>
          </a:p>
          <a:p>
            <a:pPr lvl="2"/>
            <a:r>
              <a:rPr lang="en-US" dirty="0"/>
              <a:t>50% per pulse intensity increase over current operations</a:t>
            </a:r>
          </a:p>
          <a:p>
            <a:pPr lvl="2"/>
            <a:r>
              <a:rPr lang="en-US" dirty="0"/>
              <a:t>Booster longitudinal emittance (slip-stacking)</a:t>
            </a:r>
          </a:p>
          <a:p>
            <a:pPr lvl="2"/>
            <a:r>
              <a:rPr lang="en-US" dirty="0"/>
              <a:t>Transition crossing</a:t>
            </a:r>
          </a:p>
          <a:p>
            <a:pPr lvl="2"/>
            <a:r>
              <a:rPr lang="en-US" dirty="0"/>
              <a:t>Beam loss/activation</a:t>
            </a:r>
          </a:p>
          <a:p>
            <a:pPr lvl="1"/>
            <a:r>
              <a:rPr lang="en-US" dirty="0"/>
              <a:t>Develop requisite capabilities of partners and vendors</a:t>
            </a:r>
          </a:p>
          <a:p>
            <a:pPr>
              <a:spcBef>
                <a:spcPts val="1200"/>
              </a:spcBef>
            </a:pPr>
            <a:r>
              <a:rPr lang="en-US" dirty="0"/>
              <a:t>Cost/Schedule Risks</a:t>
            </a:r>
          </a:p>
          <a:p>
            <a:pPr lvl="1"/>
            <a:r>
              <a:rPr lang="en-US" dirty="0"/>
              <a:t>Superconducting RF </a:t>
            </a:r>
          </a:p>
          <a:p>
            <a:pPr lvl="2"/>
            <a:r>
              <a:rPr lang="en-US" dirty="0"/>
              <a:t>Cavities, cryomodules, RF sources </a:t>
            </a:r>
          </a:p>
          <a:p>
            <a:pPr>
              <a:spcBef>
                <a:spcPts val="1200"/>
              </a:spcBef>
            </a:pPr>
            <a:r>
              <a:rPr lang="en-US" dirty="0"/>
              <a:t>Goal: Complete R&amp;D program in 2019</a:t>
            </a:r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2"/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S. Holmes | DOE-DAE Quarterly Review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 </a:t>
            </a:r>
            <a:fld id="{02BA5821-21EB-4C1A-AC70-E98BDB034B02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6/11/2014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29600" y="2042302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PXIE</a:t>
            </a:r>
          </a:p>
        </p:txBody>
      </p:sp>
      <p:sp>
        <p:nvSpPr>
          <p:cNvPr id="8" name="Right Brace 7"/>
          <p:cNvSpPr/>
          <p:nvPr/>
        </p:nvSpPr>
        <p:spPr>
          <a:xfrm>
            <a:off x="7878726" y="1658679"/>
            <a:ext cx="223283" cy="1190847"/>
          </a:xfrm>
          <a:prstGeom prst="rightBrac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1494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PIP-II R&amp;D: PXIE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Holmes | DOE-DAE Quarterly Review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319FF-06B4-4914-855C-57D35A0F66D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312282" y="3765129"/>
            <a:ext cx="2645299" cy="1938992"/>
          </a:xfrm>
          <a:prstGeom prst="rect">
            <a:avLst/>
          </a:prstGeom>
          <a:noFill/>
          <a:ln>
            <a:solidFill>
              <a:srgbClr val="004C97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Collaborators</a:t>
            </a:r>
          </a:p>
          <a:p>
            <a:pPr marL="174625"/>
            <a:r>
              <a:rPr lang="en-US" sz="2000" dirty="0"/>
              <a:t>ANL: HWR</a:t>
            </a:r>
          </a:p>
          <a:p>
            <a:pPr marL="174625"/>
            <a:r>
              <a:rPr lang="en-US" sz="2000" dirty="0"/>
              <a:t>LBNL:LEBT, RFQ</a:t>
            </a:r>
          </a:p>
          <a:p>
            <a:pPr marL="174625"/>
            <a:r>
              <a:rPr lang="en-US" sz="2000" dirty="0"/>
              <a:t>SNS: LEBT</a:t>
            </a:r>
          </a:p>
          <a:p>
            <a:pPr marL="174625"/>
            <a:r>
              <a:rPr lang="en-US" sz="2000" dirty="0"/>
              <a:t>BARC: MEBT, SSR1, RF</a:t>
            </a:r>
          </a:p>
          <a:p>
            <a:pPr marL="174625"/>
            <a:r>
              <a:rPr lang="en-US" sz="2000" dirty="0"/>
              <a:t>IUAC: SSR1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1"/>
          </p:nvPr>
        </p:nvSpPr>
        <p:spPr>
          <a:xfrm>
            <a:off x="259736" y="3013375"/>
            <a:ext cx="8427064" cy="3283930"/>
          </a:xfrm>
        </p:spPr>
        <p:txBody>
          <a:bodyPr>
            <a:normAutofit fontScale="77500" lnSpcReduction="20000"/>
          </a:bodyPr>
          <a:lstStyle/>
          <a:p>
            <a:pPr marL="0" indent="0">
              <a:buFontTx/>
              <a:buNone/>
              <a:defRPr/>
            </a:pPr>
            <a:r>
              <a:rPr lang="en-US" dirty="0"/>
              <a:t>PXIE will address/measure the following:</a:t>
            </a:r>
          </a:p>
          <a:p>
            <a:pPr marL="514350" lvl="1">
              <a:defRPr/>
            </a:pPr>
            <a:r>
              <a:rPr lang="en-US" dirty="0"/>
              <a:t>LEBT pre-chopping: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Demonstrated</a:t>
            </a:r>
            <a:r>
              <a:rPr lang="en-US" dirty="0"/>
              <a:t> </a:t>
            </a:r>
          </a:p>
          <a:p>
            <a:pPr marL="514350" lvl="1">
              <a:defRPr/>
            </a:pPr>
            <a:r>
              <a:rPr lang="en-US" dirty="0"/>
              <a:t>Vacuum management in the LEBT/RFQ region: </a:t>
            </a:r>
            <a:r>
              <a:rPr lang="en-US" sz="2100" b="1" dirty="0">
                <a:solidFill>
                  <a:schemeClr val="accent3">
                    <a:lumMod val="50000"/>
                  </a:schemeClr>
                </a:solidFill>
              </a:rPr>
              <a:t>Demonstrated</a:t>
            </a:r>
          </a:p>
          <a:p>
            <a:pPr marL="514350" lvl="1">
              <a:defRPr/>
            </a:pPr>
            <a:r>
              <a:rPr lang="en-US" dirty="0"/>
              <a:t>Validation of chopper performance</a:t>
            </a:r>
          </a:p>
          <a:p>
            <a:pPr marL="914400" lvl="2">
              <a:defRPr/>
            </a:pPr>
            <a:r>
              <a:rPr lang="en-US" dirty="0"/>
              <a:t>Bunch extinction, effective emittance growth</a:t>
            </a:r>
          </a:p>
          <a:p>
            <a:pPr marL="514350" lvl="1">
              <a:defRPr/>
            </a:pPr>
            <a:r>
              <a:rPr lang="en-US" dirty="0"/>
              <a:t>MEBT beam absorber</a:t>
            </a:r>
          </a:p>
          <a:p>
            <a:pPr marL="914400" lvl="2">
              <a:defRPr/>
            </a:pPr>
            <a:r>
              <a:rPr lang="en-US" dirty="0"/>
              <a:t>Reliability and lifetime</a:t>
            </a:r>
          </a:p>
          <a:p>
            <a:pPr marL="514350" lvl="1">
              <a:defRPr/>
            </a:pPr>
            <a:r>
              <a:rPr lang="en-US" dirty="0"/>
              <a:t>MEBT vacuum management</a:t>
            </a:r>
          </a:p>
          <a:p>
            <a:pPr marL="514350" lvl="1">
              <a:defRPr/>
            </a:pPr>
            <a:r>
              <a:rPr lang="en-US" dirty="0"/>
              <a:t>CW operation of HWR</a:t>
            </a:r>
          </a:p>
          <a:p>
            <a:pPr marL="914400" lvl="2">
              <a:defRPr/>
            </a:pPr>
            <a:r>
              <a:rPr lang="en-US" dirty="0"/>
              <a:t>Degradation of cavity performance</a:t>
            </a:r>
          </a:p>
          <a:p>
            <a:pPr marL="914400" lvl="2">
              <a:defRPr/>
            </a:pPr>
            <a:r>
              <a:rPr lang="en-US" dirty="0"/>
              <a:t>Optimal distance to 10 kW absorber</a:t>
            </a:r>
          </a:p>
          <a:p>
            <a:pPr marL="514350" lvl="1">
              <a:defRPr/>
            </a:pPr>
            <a:r>
              <a:rPr lang="en-US" dirty="0"/>
              <a:t>Operation of SSR with beam</a:t>
            </a:r>
          </a:p>
          <a:p>
            <a:pPr marL="914400" lvl="2">
              <a:defRPr/>
            </a:pPr>
            <a:r>
              <a:rPr lang="en-US" dirty="0"/>
              <a:t>CW and pulsed operation</a:t>
            </a:r>
          </a:p>
          <a:p>
            <a:pPr marL="914400" lvl="2">
              <a:defRPr/>
            </a:pPr>
            <a:r>
              <a:rPr lang="en-US" dirty="0"/>
              <a:t>Resonance control and LFD compensation in pulsed operations</a:t>
            </a:r>
          </a:p>
          <a:p>
            <a:pPr marL="514350" lvl="1">
              <a:defRPr/>
            </a:pPr>
            <a:r>
              <a:rPr lang="en-US" dirty="0"/>
              <a:t>Emittance preservation and beam halo formation through the front end</a:t>
            </a:r>
          </a:p>
          <a:p>
            <a:pPr>
              <a:defRPr/>
            </a:pP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93663" y="852900"/>
            <a:ext cx="9170335" cy="2195100"/>
            <a:chOff x="93663" y="852900"/>
            <a:chExt cx="9170335" cy="2195100"/>
          </a:xfrm>
        </p:grpSpPr>
        <p:grpSp>
          <p:nvGrpSpPr>
            <p:cNvPr id="28" name="Group 27"/>
            <p:cNvGrpSpPr/>
            <p:nvPr/>
          </p:nvGrpSpPr>
          <p:grpSpPr>
            <a:xfrm>
              <a:off x="304800" y="2647890"/>
              <a:ext cx="8534400" cy="400110"/>
              <a:chOff x="304800" y="2495550"/>
              <a:chExt cx="8534400" cy="400110"/>
            </a:xfrm>
          </p:grpSpPr>
          <p:sp>
            <p:nvSpPr>
              <p:cNvPr id="29" name="TextBox 13"/>
              <p:cNvSpPr txBox="1">
                <a:spLocks noChangeArrowheads="1"/>
              </p:cNvSpPr>
              <p:nvPr/>
            </p:nvSpPr>
            <p:spPr bwMode="auto">
              <a:xfrm>
                <a:off x="3352800" y="2495550"/>
                <a:ext cx="2133600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SzPct val="80000"/>
                  <a:buFont typeface="Wingdings" pitchFamily="2" charset="2"/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SzPct val="80000"/>
                  <a:buFont typeface="Wingdings" pitchFamily="2" charset="2"/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SzPct val="80000"/>
                  <a:buFont typeface="Wingdings" pitchFamily="2" charset="2"/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SzPct val="80000"/>
                  <a:buFont typeface="Wingdings" pitchFamily="2" charset="2"/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en-US" sz="2000" dirty="0"/>
                  <a:t>40 m, ~25 MeV</a:t>
                </a:r>
              </a:p>
            </p:txBody>
          </p:sp>
          <p:cxnSp>
            <p:nvCxnSpPr>
              <p:cNvPr id="30" name="Straight Arrow Connector 29"/>
              <p:cNvCxnSpPr/>
              <p:nvPr/>
            </p:nvCxnSpPr>
            <p:spPr>
              <a:xfrm flipV="1">
                <a:off x="5486400" y="2686050"/>
                <a:ext cx="3352800" cy="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/>
              <p:cNvCxnSpPr/>
              <p:nvPr/>
            </p:nvCxnSpPr>
            <p:spPr>
              <a:xfrm flipH="1" flipV="1">
                <a:off x="304800" y="2684463"/>
                <a:ext cx="3048000" cy="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" name="Group 31"/>
            <p:cNvGrpSpPr/>
            <p:nvPr/>
          </p:nvGrpSpPr>
          <p:grpSpPr>
            <a:xfrm>
              <a:off x="93663" y="852900"/>
              <a:ext cx="9170335" cy="1665545"/>
              <a:chOff x="93663" y="852900"/>
              <a:chExt cx="9170335" cy="1665545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344708" y="1139252"/>
                <a:ext cx="92348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solidFill>
                      <a:schemeClr val="tx2"/>
                    </a:solidFill>
                  </a:rPr>
                  <a:t>30 keV</a:t>
                </a:r>
              </a:p>
            </p:txBody>
          </p:sp>
          <p:grpSp>
            <p:nvGrpSpPr>
              <p:cNvPr id="35" name="Group 34"/>
              <p:cNvGrpSpPr/>
              <p:nvPr/>
            </p:nvGrpSpPr>
            <p:grpSpPr>
              <a:xfrm>
                <a:off x="93663" y="1120555"/>
                <a:ext cx="8897940" cy="1397890"/>
                <a:chOff x="93663" y="1120555"/>
                <a:chExt cx="8897940" cy="1397890"/>
              </a:xfrm>
            </p:grpSpPr>
            <p:grpSp>
              <p:nvGrpSpPr>
                <p:cNvPr id="42" name="Group 4"/>
                <p:cNvGrpSpPr>
                  <a:grpSpLocks/>
                </p:cNvGrpSpPr>
                <p:nvPr/>
              </p:nvGrpSpPr>
              <p:grpSpPr bwMode="auto">
                <a:xfrm>
                  <a:off x="93663" y="1493027"/>
                  <a:ext cx="8897940" cy="1025418"/>
                  <a:chOff x="85409" y="1749187"/>
                  <a:chExt cx="9058591" cy="1025628"/>
                </a:xfrm>
              </p:grpSpPr>
              <p:pic>
                <p:nvPicPr>
                  <p:cNvPr id="50" name="Picture 3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45473" y="1846744"/>
                    <a:ext cx="8998527" cy="92807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sp>
                <p:nvSpPr>
                  <p:cNvPr id="51" name="TextBox 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74350" y="1760561"/>
                    <a:ext cx="811403" cy="40019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r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FFF00"/>
                      </a:buClr>
                      <a:buSzPct val="80000"/>
                      <a:buFont typeface="Wingdings" pitchFamily="2" charset="2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r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FFF00"/>
                      </a:buClr>
                      <a:buSzPct val="80000"/>
                      <a:buFont typeface="Wingdings" pitchFamily="2" charset="2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r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FFF00"/>
                      </a:buClr>
                      <a:buSzPct val="80000"/>
                      <a:buFont typeface="Wingdings" pitchFamily="2" charset="2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r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FFF00"/>
                      </a:buClr>
                      <a:buSzPct val="80000"/>
                      <a:buFont typeface="Wingdings" pitchFamily="2" charset="2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/>
                    <a:r>
                      <a:rPr lang="en-US" sz="2000" dirty="0">
                        <a:solidFill>
                          <a:srgbClr val="C00000"/>
                        </a:solidFill>
                      </a:rPr>
                      <a:t>RFQ </a:t>
                    </a:r>
                  </a:p>
                </p:txBody>
              </p:sp>
              <p:sp>
                <p:nvSpPr>
                  <p:cNvPr id="52" name="Text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02811" y="1749187"/>
                    <a:ext cx="981321" cy="40019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r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FFF00"/>
                      </a:buClr>
                      <a:buSzPct val="80000"/>
                      <a:buFont typeface="Wingdings" pitchFamily="2" charset="2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r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FFF00"/>
                      </a:buClr>
                      <a:buSzPct val="80000"/>
                      <a:buFont typeface="Wingdings" pitchFamily="2" charset="2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r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FFF00"/>
                      </a:buClr>
                      <a:buSzPct val="80000"/>
                      <a:buFont typeface="Wingdings" pitchFamily="2" charset="2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r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FFF00"/>
                      </a:buClr>
                      <a:buSzPct val="80000"/>
                      <a:buFont typeface="Wingdings" pitchFamily="2" charset="2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/>
                    <a:r>
                      <a:rPr lang="en-US" sz="2000" dirty="0">
                        <a:solidFill>
                          <a:srgbClr val="C00000"/>
                        </a:solidFill>
                      </a:rPr>
                      <a:t>MEBT </a:t>
                    </a:r>
                  </a:p>
                </p:txBody>
              </p:sp>
              <p:sp>
                <p:nvSpPr>
                  <p:cNvPr id="53" name="TextBox 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056919" y="1757151"/>
                    <a:ext cx="813036" cy="40019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r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FFF00"/>
                      </a:buClr>
                      <a:buSzPct val="80000"/>
                      <a:buFont typeface="Wingdings" pitchFamily="2" charset="2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r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FFF00"/>
                      </a:buClr>
                      <a:buSzPct val="80000"/>
                      <a:buFont typeface="Wingdings" pitchFamily="2" charset="2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r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FFF00"/>
                      </a:buClr>
                      <a:buSzPct val="80000"/>
                      <a:buFont typeface="Wingdings" pitchFamily="2" charset="2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r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FFF00"/>
                      </a:buClr>
                      <a:buSzPct val="80000"/>
                      <a:buFont typeface="Wingdings" pitchFamily="2" charset="2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/>
                    <a:r>
                      <a:rPr lang="en-US" sz="2000" dirty="0">
                        <a:solidFill>
                          <a:srgbClr val="C00000"/>
                        </a:solidFill>
                      </a:rPr>
                      <a:t>HWR</a:t>
                    </a:r>
                  </a:p>
                </p:txBody>
              </p:sp>
              <p:sp>
                <p:nvSpPr>
                  <p:cNvPr id="54" name="TextBox 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714496" y="1757150"/>
                    <a:ext cx="871760" cy="40011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r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FFF00"/>
                      </a:buClr>
                      <a:buSzPct val="80000"/>
                      <a:buFont typeface="Wingdings" pitchFamily="2" charset="2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r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FFF00"/>
                      </a:buClr>
                      <a:buSzPct val="80000"/>
                      <a:buFont typeface="Wingdings" pitchFamily="2" charset="2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r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FFF00"/>
                      </a:buClr>
                      <a:buSzPct val="80000"/>
                      <a:buFont typeface="Wingdings" pitchFamily="2" charset="2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r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FFF00"/>
                      </a:buClr>
                      <a:buSzPct val="80000"/>
                      <a:buFont typeface="Wingdings" pitchFamily="2" charset="2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/>
                    <a:r>
                      <a:rPr lang="en-US" sz="2000" dirty="0">
                        <a:solidFill>
                          <a:srgbClr val="C00000"/>
                        </a:solidFill>
                      </a:rPr>
                      <a:t>SSR1</a:t>
                    </a:r>
                  </a:p>
                </p:txBody>
              </p:sp>
              <p:sp>
                <p:nvSpPr>
                  <p:cNvPr id="55" name="TextBox 1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920832" y="1757353"/>
                    <a:ext cx="1164985" cy="40019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r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FFF00"/>
                      </a:buClr>
                      <a:buSzPct val="80000"/>
                      <a:buFont typeface="Wingdings" pitchFamily="2" charset="2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r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FFF00"/>
                      </a:buClr>
                      <a:buSzPct val="80000"/>
                      <a:buFont typeface="Wingdings" pitchFamily="2" charset="2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r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FFF00"/>
                      </a:buClr>
                      <a:buSzPct val="80000"/>
                      <a:buFont typeface="Wingdings" pitchFamily="2" charset="2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r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FFF00"/>
                      </a:buClr>
                      <a:buSzPct val="80000"/>
                      <a:buFont typeface="Wingdings" pitchFamily="2" charset="2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/>
                    <a:r>
                      <a:rPr lang="en-US" sz="2000" dirty="0">
                        <a:solidFill>
                          <a:srgbClr val="C00000"/>
                        </a:solidFill>
                      </a:rPr>
                      <a:t>HEBT</a:t>
                    </a:r>
                  </a:p>
                </p:txBody>
              </p:sp>
              <p:sp>
                <p:nvSpPr>
                  <p:cNvPr id="56" name="TextBox 1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5409" y="1906935"/>
                    <a:ext cx="842411" cy="40019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r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FFF00"/>
                      </a:buClr>
                      <a:buSzPct val="80000"/>
                      <a:buFont typeface="Wingdings" pitchFamily="2" charset="2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r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FFF00"/>
                      </a:buClr>
                      <a:buSzPct val="80000"/>
                      <a:buFont typeface="Wingdings" pitchFamily="2" charset="2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r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FFF00"/>
                      </a:buClr>
                      <a:buSzPct val="80000"/>
                      <a:buFont typeface="Wingdings" pitchFamily="2" charset="2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r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FFF00"/>
                      </a:buClr>
                      <a:buSzPct val="80000"/>
                      <a:buFont typeface="Wingdings" pitchFamily="2" charset="2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/>
                    <a:r>
                      <a:rPr lang="en-US" sz="2000" dirty="0">
                        <a:solidFill>
                          <a:srgbClr val="C00000"/>
                        </a:solidFill>
                      </a:rPr>
                      <a:t>LEBT</a:t>
                    </a:r>
                  </a:p>
                </p:txBody>
              </p:sp>
            </p:grpSp>
            <p:sp>
              <p:nvSpPr>
                <p:cNvPr id="43" name="TextBox 42"/>
                <p:cNvSpPr txBox="1"/>
                <p:nvPr/>
              </p:nvSpPr>
              <p:spPr>
                <a:xfrm>
                  <a:off x="1748392" y="1144347"/>
                  <a:ext cx="1112707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b="1" dirty="0">
                      <a:solidFill>
                        <a:schemeClr val="tx2"/>
                      </a:solidFill>
                    </a:rPr>
                    <a:t>2.1 MeV</a:t>
                  </a:r>
                </a:p>
              </p:txBody>
            </p:sp>
            <p:sp>
              <p:nvSpPr>
                <p:cNvPr id="44" name="TextBox 43"/>
                <p:cNvSpPr txBox="1"/>
                <p:nvPr/>
              </p:nvSpPr>
              <p:spPr>
                <a:xfrm>
                  <a:off x="5659021" y="1120555"/>
                  <a:ext cx="1079446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b="1" dirty="0">
                      <a:solidFill>
                        <a:schemeClr val="tx2"/>
                      </a:solidFill>
                    </a:rPr>
                    <a:t>10 MeV</a:t>
                  </a:r>
                </a:p>
              </p:txBody>
            </p:sp>
            <p:sp>
              <p:nvSpPr>
                <p:cNvPr id="45" name="TextBox 44"/>
                <p:cNvSpPr txBox="1"/>
                <p:nvPr/>
              </p:nvSpPr>
              <p:spPr>
                <a:xfrm>
                  <a:off x="7083802" y="1139252"/>
                  <a:ext cx="1171612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b="1" dirty="0">
                      <a:solidFill>
                        <a:schemeClr val="tx2"/>
                      </a:solidFill>
                    </a:rPr>
                    <a:t>25 MeV</a:t>
                  </a:r>
                </a:p>
              </p:txBody>
            </p:sp>
            <p:cxnSp>
              <p:nvCxnSpPr>
                <p:cNvPr id="46" name="Straight Arrow Connector 45"/>
                <p:cNvCxnSpPr/>
                <p:nvPr/>
              </p:nvCxnSpPr>
              <p:spPr>
                <a:xfrm>
                  <a:off x="806450" y="1540604"/>
                  <a:ext cx="0" cy="221705"/>
                </a:xfrm>
                <a:prstGeom prst="straightConnector1">
                  <a:avLst/>
                </a:prstGeom>
                <a:ln>
                  <a:solidFill>
                    <a:schemeClr val="tx2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Arrow Connector 46"/>
                <p:cNvCxnSpPr/>
                <p:nvPr/>
              </p:nvCxnSpPr>
              <p:spPr>
                <a:xfrm>
                  <a:off x="2234198" y="1532540"/>
                  <a:ext cx="0" cy="221705"/>
                </a:xfrm>
                <a:prstGeom prst="straightConnector1">
                  <a:avLst/>
                </a:prstGeom>
                <a:ln>
                  <a:solidFill>
                    <a:schemeClr val="tx2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Arrow Connector 47"/>
                <p:cNvCxnSpPr/>
                <p:nvPr/>
              </p:nvCxnSpPr>
              <p:spPr>
                <a:xfrm>
                  <a:off x="6200525" y="1535109"/>
                  <a:ext cx="0" cy="221705"/>
                </a:xfrm>
                <a:prstGeom prst="straightConnector1">
                  <a:avLst/>
                </a:prstGeom>
                <a:ln>
                  <a:solidFill>
                    <a:schemeClr val="tx2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Arrow Connector 48"/>
                <p:cNvCxnSpPr/>
                <p:nvPr/>
              </p:nvCxnSpPr>
              <p:spPr>
                <a:xfrm>
                  <a:off x="7668460" y="1548424"/>
                  <a:ext cx="0" cy="221705"/>
                </a:xfrm>
                <a:prstGeom prst="straightConnector1">
                  <a:avLst/>
                </a:prstGeom>
                <a:ln>
                  <a:solidFill>
                    <a:schemeClr val="tx2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6" name="Straight Arrow Connector 35"/>
              <p:cNvCxnSpPr/>
              <p:nvPr/>
            </p:nvCxnSpPr>
            <p:spPr>
              <a:xfrm>
                <a:off x="193559" y="1053109"/>
                <a:ext cx="8268626" cy="1974"/>
              </a:xfrm>
              <a:prstGeom prst="straightConnector1">
                <a:avLst/>
              </a:prstGeom>
              <a:ln>
                <a:solidFill>
                  <a:srgbClr val="0066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TextBox 37"/>
              <p:cNvSpPr txBox="1"/>
              <p:nvPr/>
            </p:nvSpPr>
            <p:spPr>
              <a:xfrm>
                <a:off x="4331275" y="853054"/>
                <a:ext cx="818584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solidFill>
                      <a:srgbClr val="006600"/>
                    </a:solidFill>
                  </a:rPr>
                  <a:t>2017</a:t>
                </a: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2877475" y="853054"/>
                <a:ext cx="818584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solidFill>
                      <a:srgbClr val="006600"/>
                    </a:solidFill>
                  </a:rPr>
                  <a:t>2016</a:t>
                </a: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066376" y="855028"/>
                <a:ext cx="818584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solidFill>
                      <a:srgbClr val="006600"/>
                    </a:solidFill>
                  </a:rPr>
                  <a:t>Now</a:t>
                </a: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8445414" y="852900"/>
                <a:ext cx="818584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rgbClr val="006600"/>
                    </a:solidFill>
                  </a:rPr>
                  <a:t>2018</a:t>
                </a:r>
              </a:p>
            </p:txBody>
          </p:sp>
        </p:grp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6/11/2014</a:t>
            </a:r>
          </a:p>
        </p:txBody>
      </p:sp>
    </p:spTree>
    <p:extLst>
      <p:ext uri="{BB962C8B-B14F-4D97-AF65-F5344CB8AC3E}">
        <p14:creationId xmlns:p14="http://schemas.microsoft.com/office/powerpoint/2010/main" val="5001511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PIP-II R&amp;D: PXIE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3/15/2016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Holmes | 2016 P2MAC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12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" y="859171"/>
            <a:ext cx="8479971" cy="5304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1328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PIP-II R&amp;D: SRF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R&amp;D deliverables include:</a:t>
            </a:r>
          </a:p>
          <a:p>
            <a:pPr lvl="1">
              <a:spcBef>
                <a:spcPts val="200"/>
              </a:spcBef>
            </a:pPr>
            <a:r>
              <a:rPr lang="en-US" dirty="0"/>
              <a:t>Prototype HWR </a:t>
            </a:r>
            <a:r>
              <a:rPr lang="en-US" dirty="0" err="1"/>
              <a:t>cryomodule</a:t>
            </a:r>
            <a:r>
              <a:rPr lang="en-US" dirty="0"/>
              <a:t> (ANL)</a:t>
            </a:r>
          </a:p>
          <a:p>
            <a:pPr lvl="1">
              <a:spcBef>
                <a:spcPts val="200"/>
              </a:spcBef>
            </a:pPr>
            <a:r>
              <a:rPr lang="en-US" dirty="0"/>
              <a:t>Prototype SSR1 </a:t>
            </a:r>
            <a:r>
              <a:rPr lang="en-US" dirty="0" err="1"/>
              <a:t>cryomodule</a:t>
            </a:r>
            <a:r>
              <a:rPr lang="en-US" dirty="0"/>
              <a:t> (FNAL, IUAC)</a:t>
            </a:r>
          </a:p>
          <a:p>
            <a:pPr lvl="1">
              <a:spcBef>
                <a:spcPts val="200"/>
              </a:spcBef>
            </a:pPr>
            <a:r>
              <a:rPr lang="en-US" dirty="0"/>
              <a:t>Two SSR2 dressed cavities (BARC)</a:t>
            </a:r>
          </a:p>
          <a:p>
            <a:pPr lvl="1">
              <a:spcBef>
                <a:spcPts val="200"/>
              </a:spcBef>
            </a:pPr>
            <a:r>
              <a:rPr lang="en-US" dirty="0"/>
              <a:t>Two LB650 dressed cavities (VECC)</a:t>
            </a:r>
          </a:p>
          <a:p>
            <a:pPr lvl="1">
              <a:spcBef>
                <a:spcPts val="200"/>
              </a:spcBef>
            </a:pPr>
            <a:r>
              <a:rPr lang="en-US" dirty="0"/>
              <a:t>Prototype HB650 </a:t>
            </a:r>
            <a:r>
              <a:rPr lang="en-US" dirty="0" err="1"/>
              <a:t>cryomodule</a:t>
            </a:r>
            <a:r>
              <a:rPr lang="en-US" dirty="0"/>
              <a:t> (FNAL, RRCAT)</a:t>
            </a:r>
          </a:p>
          <a:p>
            <a:pPr>
              <a:spcBef>
                <a:spcPts val="1200"/>
              </a:spcBef>
            </a:pPr>
            <a:r>
              <a:rPr lang="en-US" dirty="0"/>
              <a:t>RF sources, LLRF, and RFPI jointly developed by Fermilab and India in support of testing of the above</a:t>
            </a:r>
          </a:p>
          <a:p>
            <a:pPr lvl="1">
              <a:spcBef>
                <a:spcPts val="200"/>
              </a:spcBef>
            </a:pPr>
            <a:r>
              <a:rPr lang="en-US" dirty="0"/>
              <a:t>325 and 650 MHz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3/15/2016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Holmes | 2016 P2MAC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13</a:t>
            </a:fld>
            <a:endParaRPr lang="en-US" altLang="en-US"/>
          </a:p>
        </p:txBody>
      </p:sp>
      <p:sp>
        <p:nvSpPr>
          <p:cNvPr id="7" name="Right Brace 6"/>
          <p:cNvSpPr/>
          <p:nvPr/>
        </p:nvSpPr>
        <p:spPr>
          <a:xfrm>
            <a:off x="6554913" y="1545771"/>
            <a:ext cx="139801" cy="772886"/>
          </a:xfrm>
          <a:prstGeom prst="rightBrac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879772" y="1701381"/>
            <a:ext cx="831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PXIE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6575" y="4448500"/>
            <a:ext cx="3668661" cy="2066600"/>
          </a:xfrm>
          <a:prstGeom prst="rect">
            <a:avLst/>
          </a:prstGeom>
        </p:spPr>
      </p:pic>
      <p:pic>
        <p:nvPicPr>
          <p:cNvPr id="10" name="Content Placeholder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6236" y="4158344"/>
            <a:ext cx="3303877" cy="205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6812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103664"/>
            <a:ext cx="6901542" cy="641739"/>
          </a:xfrm>
        </p:spPr>
        <p:txBody>
          <a:bodyPr/>
          <a:lstStyle/>
          <a:p>
            <a:r>
              <a:rPr lang="en-US" dirty="0"/>
              <a:t>PIP-II Project Status and Strategy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53979"/>
            <a:ext cx="8672513" cy="4987867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PIP-II is now a recognized DOE project (CD-0)</a:t>
            </a:r>
          </a:p>
          <a:p>
            <a:pPr lvl="1">
              <a:lnSpc>
                <a:spcPct val="120000"/>
              </a:lnSpc>
              <a:spcBef>
                <a:spcPts val="200"/>
              </a:spcBef>
            </a:pPr>
            <a:r>
              <a:rPr lang="en-US" dirty="0"/>
              <a:t>Conceptual design phase</a:t>
            </a:r>
          </a:p>
          <a:p>
            <a:pPr lvl="2">
              <a:lnSpc>
                <a:spcPct val="120000"/>
              </a:lnSpc>
              <a:spcBef>
                <a:spcPts val="200"/>
              </a:spcBef>
            </a:pPr>
            <a:r>
              <a:rPr lang="en-US" dirty="0"/>
              <a:t>Goals established via Mission Need Statement (MNS) and P5 Report</a:t>
            </a:r>
          </a:p>
          <a:p>
            <a:pPr lvl="1">
              <a:lnSpc>
                <a:spcPct val="120000"/>
              </a:lnSpc>
              <a:spcBef>
                <a:spcPts val="200"/>
              </a:spcBef>
            </a:pPr>
            <a:r>
              <a:rPr lang="en-US" dirty="0"/>
              <a:t>Cost range upper end established at $650M</a:t>
            </a:r>
          </a:p>
          <a:p>
            <a:pPr lvl="1">
              <a:lnSpc>
                <a:spcPct val="120000"/>
              </a:lnSpc>
              <a:spcBef>
                <a:spcPts val="200"/>
              </a:spcBef>
            </a:pPr>
            <a:r>
              <a:rPr lang="en-US" dirty="0"/>
              <a:t>Project scheduled over 2016-2025, with 2020 start of construction</a:t>
            </a:r>
          </a:p>
          <a:p>
            <a:pPr lvl="1">
              <a:lnSpc>
                <a:spcPct val="120000"/>
              </a:lnSpc>
              <a:spcBef>
                <a:spcPts val="200"/>
              </a:spcBef>
            </a:pPr>
            <a:r>
              <a:rPr lang="en-US" dirty="0"/>
              <a:t>India collaboration was critical in achieving CD-0</a:t>
            </a:r>
          </a:p>
          <a:p>
            <a:pPr lvl="1">
              <a:lnSpc>
                <a:spcPct val="120000"/>
              </a:lnSpc>
              <a:spcBef>
                <a:spcPts val="200"/>
              </a:spcBef>
            </a:pPr>
            <a:r>
              <a:rPr lang="en-US" dirty="0"/>
              <a:t>Next up is CD-1: “Approve Alternative Selection and Cost Range”</a:t>
            </a:r>
          </a:p>
          <a:p>
            <a:pPr>
              <a:spcBef>
                <a:spcPts val="1200"/>
              </a:spcBef>
            </a:pPr>
            <a:r>
              <a:rPr lang="en-US" dirty="0"/>
              <a:t>CD-1 deliverables: </a:t>
            </a:r>
          </a:p>
          <a:p>
            <a:pPr lvl="1">
              <a:lnSpc>
                <a:spcPct val="120000"/>
              </a:lnSpc>
              <a:spcBef>
                <a:spcPts val="200"/>
              </a:spcBef>
            </a:pPr>
            <a:r>
              <a:rPr lang="en-US" dirty="0"/>
              <a:t>Conceptual Design Report, including alternatives analysis</a:t>
            </a:r>
          </a:p>
          <a:p>
            <a:pPr lvl="1">
              <a:lnSpc>
                <a:spcPct val="120000"/>
              </a:lnSpc>
              <a:spcBef>
                <a:spcPts val="200"/>
              </a:spcBef>
            </a:pPr>
            <a:r>
              <a:rPr lang="en-US" dirty="0"/>
              <a:t>Updated cost estimate</a:t>
            </a:r>
          </a:p>
          <a:p>
            <a:pPr lvl="1">
              <a:lnSpc>
                <a:spcPct val="120000"/>
              </a:lnSpc>
              <a:spcBef>
                <a:spcPts val="200"/>
              </a:spcBef>
            </a:pPr>
            <a:r>
              <a:rPr lang="en-US" dirty="0"/>
              <a:t>Resource Loaded Schedule</a:t>
            </a:r>
          </a:p>
          <a:p>
            <a:pPr lvl="1">
              <a:lnSpc>
                <a:spcPct val="120000"/>
              </a:lnSpc>
              <a:spcBef>
                <a:spcPts val="200"/>
              </a:spcBef>
            </a:pPr>
            <a:r>
              <a:rPr lang="en-US" dirty="0"/>
              <a:t>Risk Management Plan</a:t>
            </a:r>
          </a:p>
          <a:p>
            <a:pPr lvl="1">
              <a:lnSpc>
                <a:spcPct val="120000"/>
              </a:lnSpc>
              <a:spcBef>
                <a:spcPts val="200"/>
              </a:spcBef>
            </a:pPr>
            <a:r>
              <a:rPr lang="en-US" dirty="0"/>
              <a:t>NEPA strategy</a:t>
            </a:r>
          </a:p>
          <a:p>
            <a:pPr lvl="1">
              <a:lnSpc>
                <a:spcPct val="120000"/>
              </a:lnSpc>
              <a:spcBef>
                <a:spcPts val="200"/>
              </a:spcBef>
            </a:pPr>
            <a:r>
              <a:rPr lang="en-US" dirty="0"/>
              <a:t>etc.</a:t>
            </a:r>
          </a:p>
          <a:p>
            <a:pPr lvl="1">
              <a:lnSpc>
                <a:spcPct val="120000"/>
              </a:lnSpc>
              <a:spcBef>
                <a:spcPts val="200"/>
              </a:spcBef>
            </a:pPr>
            <a:r>
              <a:rPr lang="en-US" dirty="0"/>
              <a:t>Goal: FY2017</a:t>
            </a:r>
          </a:p>
          <a:p>
            <a:pPr lvl="2">
              <a:lnSpc>
                <a:spcPct val="120000"/>
              </a:lnSpc>
              <a:spcBef>
                <a:spcPts val="200"/>
              </a:spcBef>
            </a:pPr>
            <a:r>
              <a:rPr lang="en-US" dirty="0"/>
              <a:t>Draft of CDR + Alternatives by July</a:t>
            </a:r>
          </a:p>
          <a:p>
            <a:pPr lvl="2">
              <a:lnSpc>
                <a:spcPct val="120000"/>
              </a:lnSpc>
              <a:spcBef>
                <a:spcPts val="200"/>
              </a:spcBef>
            </a:pPr>
            <a:r>
              <a:rPr lang="en-US" dirty="0"/>
              <a:t>Substantial progress on everything else by September</a:t>
            </a:r>
          </a:p>
          <a:p>
            <a:pPr lvl="2">
              <a:lnSpc>
                <a:spcPct val="120000"/>
              </a:lnSpc>
              <a:spcBef>
                <a:spcPts val="200"/>
              </a:spcBef>
            </a:pPr>
            <a:endParaRPr lang="en-US" dirty="0"/>
          </a:p>
          <a:p>
            <a:pPr>
              <a:spcBef>
                <a:spcPts val="1200"/>
              </a:spcBef>
            </a:pP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S. Holmes | 2016 P2MAC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5821-21EB-4C1A-AC70-E98BDB034B02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3/15/2016</a:t>
            </a:r>
          </a:p>
        </p:txBody>
      </p:sp>
    </p:spTree>
    <p:extLst>
      <p:ext uri="{BB962C8B-B14F-4D97-AF65-F5344CB8AC3E}">
        <p14:creationId xmlns:p14="http://schemas.microsoft.com/office/powerpoint/2010/main" val="28160414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Alternatives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25816"/>
            <a:ext cx="8672513" cy="5472054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DOE413.3b mandates completion of an Alternative Analysis as part of the CD-1 process:</a:t>
            </a:r>
          </a:p>
          <a:p>
            <a:pPr lvl="1"/>
            <a:r>
              <a:rPr lang="en-US" dirty="0"/>
              <a:t>“The recommended alternative should provide the essential functions and capabilities at an optimum life-cycle cost, consistent with required cost, scope, schedule, performance, and risk considerations. It should be reflected in the site’s long-range planning documents as well.”</a:t>
            </a:r>
          </a:p>
          <a:p>
            <a:pPr lvl="0"/>
            <a:r>
              <a:rPr lang="en-US" dirty="0"/>
              <a:t>A three step approach has been developed by DOE:</a:t>
            </a:r>
          </a:p>
          <a:p>
            <a:pPr lvl="1"/>
            <a:r>
              <a:rPr lang="en-US" dirty="0"/>
              <a:t>Fermilab will prepare an alternatives evaluation document.</a:t>
            </a:r>
          </a:p>
          <a:p>
            <a:pPr lvl="2"/>
            <a:r>
              <a:rPr lang="en-US" dirty="0"/>
              <a:t>Analysis and commentary on how the options perform under the evaluation criteria established by DOE.</a:t>
            </a:r>
          </a:p>
          <a:p>
            <a:pPr lvl="1"/>
            <a:r>
              <a:rPr lang="en-US" dirty="0"/>
              <a:t>The Fermilab report will be evaluated OHEP-sponsored review committee. The  committee will be asked to interpret the analysis, but not to provide a recommendation.</a:t>
            </a:r>
          </a:p>
          <a:p>
            <a:pPr lvl="1"/>
            <a:r>
              <a:rPr lang="en-US" dirty="0"/>
              <a:t>The review committee report will be forwarded by OHEP to the Office of Science, who will make the decision on the preferred alternative</a:t>
            </a:r>
          </a:p>
          <a:p>
            <a:r>
              <a:rPr lang="en-US" dirty="0"/>
              <a:t>Four alternatives will be analyzed…see Fernanda’s presentation</a:t>
            </a:r>
          </a:p>
          <a:p>
            <a:r>
              <a:rPr lang="en-US" dirty="0"/>
              <a:t>Next step is to establish evaluation criteria</a:t>
            </a:r>
          </a:p>
          <a:p>
            <a:pPr lvl="1"/>
            <a:r>
              <a:rPr lang="en-US" dirty="0"/>
              <a:t>We have provided suggest criteria to DOE/OHEP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3/15/2016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Holmes | 2016 P2MAC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52420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PIP-II Status: Preliminary Schedule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Holmes | DOE-DAE Quarterly Review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BBECFF-F207-4C65-B9B5-95271AC2022A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474" y="918940"/>
            <a:ext cx="6603664" cy="5307115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6/11/2014</a:t>
            </a:r>
          </a:p>
        </p:txBody>
      </p:sp>
    </p:spTree>
    <p:extLst>
      <p:ext uri="{BB962C8B-B14F-4D97-AF65-F5344CB8AC3E}">
        <p14:creationId xmlns:p14="http://schemas.microsoft.com/office/powerpoint/2010/main" val="6980464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PIP-II Status: Organization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59208"/>
            <a:ext cx="8915400" cy="5576316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dirty="0"/>
              <a:t>PIP-II will be executed following the requirements of DOE Order 413.3B</a:t>
            </a:r>
          </a:p>
          <a:p>
            <a:r>
              <a:rPr lang="en-US" dirty="0"/>
              <a:t>Project Office established in fall 2014</a:t>
            </a:r>
          </a:p>
          <a:p>
            <a:pPr algn="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6/11/2014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Holmes | DOE-DAE Quarterly Review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17</a:t>
            </a:fld>
            <a:endParaRPr lang="en-US" alt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2100943"/>
            <a:ext cx="6286757" cy="4191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8242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India Collaboration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5151277"/>
          </a:xfrm>
        </p:spPr>
        <p:txBody>
          <a:bodyPr>
            <a:normAutofit fontScale="92500"/>
          </a:bodyPr>
          <a:lstStyle/>
          <a:p>
            <a:r>
              <a:rPr lang="en-US" dirty="0"/>
              <a:t>India is major partner during both R&amp;D and construction phases</a:t>
            </a:r>
          </a:p>
          <a:p>
            <a:pPr lvl="1"/>
            <a:r>
              <a:rPr lang="en-US" dirty="0"/>
              <a:t>Governed by Annex I to the U.S. DOE-India DAE Implementing Agreement, signed in January 2015</a:t>
            </a:r>
          </a:p>
          <a:p>
            <a:r>
              <a:rPr lang="en-US" dirty="0"/>
              <a:t>Joint Project Document for the R&amp;D Phase</a:t>
            </a:r>
          </a:p>
          <a:p>
            <a:pPr lvl="1"/>
            <a:r>
              <a:rPr lang="en-US" dirty="0"/>
              <a:t>Signed by DOE and DAE in August 2015</a:t>
            </a:r>
          </a:p>
          <a:p>
            <a:pPr lvl="1"/>
            <a:r>
              <a:rPr lang="en-US" dirty="0"/>
              <a:t>Establishes scope and dates for all R&amp;D phase deliverables</a:t>
            </a:r>
          </a:p>
          <a:p>
            <a:pPr lvl="2"/>
            <a:r>
              <a:rPr lang="en-US" dirty="0"/>
              <a:t>56-110 in total (depending how you count)</a:t>
            </a:r>
          </a:p>
          <a:p>
            <a:pPr lvl="2"/>
            <a:r>
              <a:rPr lang="en-US" dirty="0"/>
              <a:t>Covers all technical aspects of the </a:t>
            </a:r>
            <a:r>
              <a:rPr lang="en-US" dirty="0" err="1"/>
              <a:t>linac</a:t>
            </a:r>
            <a:endParaRPr lang="en-US" dirty="0"/>
          </a:p>
          <a:p>
            <a:pPr lvl="1"/>
            <a:r>
              <a:rPr lang="en-US" dirty="0"/>
              <a:t>Four DAE laboratories (BARC, IUAC, RRCAT, VECC)</a:t>
            </a:r>
          </a:p>
          <a:p>
            <a:pPr lvl="1"/>
            <a:r>
              <a:rPr lang="en-US" dirty="0"/>
              <a:t>Managed by Sub-project Managers/Coordinators at Fermilab and in Indian laboratories</a:t>
            </a:r>
          </a:p>
          <a:p>
            <a:pPr lvl="1"/>
            <a:r>
              <a:rPr lang="en-US" dirty="0"/>
              <a:t>Initial DOE/DAE review of progress in January 2016 (BARC, Mumbai)</a:t>
            </a:r>
          </a:p>
          <a:p>
            <a:r>
              <a:rPr lang="en-US" dirty="0"/>
              <a:t>Seven Indian engineers arrived in fall 2015 for two-year residencies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3/15/2016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S. Holmes | 2016 P2MAC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39829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Other Collaborators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5366632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altLang="ja-JP" dirty="0">
                <a:ea typeface="ＭＳ Ｐゴシック" charset="-128"/>
              </a:rPr>
              <a:t>National</a:t>
            </a:r>
          </a:p>
          <a:p>
            <a:pPr lvl="1">
              <a:spcBef>
                <a:spcPts val="200"/>
              </a:spcBef>
              <a:defRPr/>
            </a:pPr>
            <a:r>
              <a:rPr lang="en-US" altLang="ja-JP" dirty="0">
                <a:ea typeface="ＭＳ Ｐゴシック" charset="-128"/>
              </a:rPr>
              <a:t>Major collaborators during the R&amp;D phase:</a:t>
            </a:r>
          </a:p>
          <a:p>
            <a:pPr lvl="2">
              <a:spcBef>
                <a:spcPts val="200"/>
              </a:spcBef>
              <a:defRPr/>
            </a:pPr>
            <a:r>
              <a:rPr lang="en-US" altLang="ja-JP" dirty="0">
                <a:ea typeface="ＭＳ Ｐゴシック" charset="-128"/>
              </a:rPr>
              <a:t>ANL: HWR </a:t>
            </a:r>
            <a:r>
              <a:rPr lang="en-US" altLang="ja-JP" dirty="0" err="1">
                <a:ea typeface="ＭＳ Ｐゴシック" charset="-128"/>
              </a:rPr>
              <a:t>cryomodule</a:t>
            </a:r>
            <a:endParaRPr lang="en-US" altLang="ja-JP" dirty="0">
              <a:ea typeface="ＭＳ Ｐゴシック" charset="-128"/>
            </a:endParaRPr>
          </a:p>
          <a:p>
            <a:pPr lvl="2">
              <a:spcBef>
                <a:spcPts val="200"/>
              </a:spcBef>
              <a:defRPr/>
            </a:pPr>
            <a:r>
              <a:rPr lang="en-US" altLang="ja-JP" dirty="0">
                <a:ea typeface="ＭＳ Ｐゴシック" charset="-128"/>
              </a:rPr>
              <a:t>LBNL: RFQ</a:t>
            </a:r>
          </a:p>
          <a:p>
            <a:pPr lvl="1">
              <a:spcBef>
                <a:spcPts val="200"/>
              </a:spcBef>
              <a:defRPr/>
            </a:pPr>
            <a:r>
              <a:rPr lang="en-US" altLang="ja-JP" dirty="0">
                <a:ea typeface="ＭＳ Ｐゴシック" charset="-128"/>
              </a:rPr>
              <a:t>Other opportunities:</a:t>
            </a:r>
          </a:p>
          <a:p>
            <a:pPr lvl="2">
              <a:spcBef>
                <a:spcPts val="200"/>
              </a:spcBef>
              <a:defRPr/>
            </a:pPr>
            <a:r>
              <a:rPr lang="en-US" altLang="ja-JP" dirty="0">
                <a:ea typeface="ＭＳ Ｐゴシック" charset="-128"/>
              </a:rPr>
              <a:t>ANL: SRF</a:t>
            </a:r>
          </a:p>
          <a:p>
            <a:pPr lvl="2">
              <a:spcBef>
                <a:spcPts val="200"/>
              </a:spcBef>
              <a:defRPr/>
            </a:pPr>
            <a:r>
              <a:rPr lang="en-US" altLang="ja-JP" dirty="0">
                <a:ea typeface="ＭＳ Ｐゴシック" charset="-128"/>
              </a:rPr>
              <a:t>LBNL: RF cavity design (Booster), LLRF, instrumentation</a:t>
            </a:r>
          </a:p>
          <a:p>
            <a:pPr lvl="2">
              <a:spcBef>
                <a:spcPts val="200"/>
              </a:spcBef>
              <a:defRPr/>
            </a:pPr>
            <a:r>
              <a:rPr lang="en-US" altLang="ja-JP" dirty="0">
                <a:ea typeface="ＭＳ Ｐゴシック" charset="-128"/>
              </a:rPr>
              <a:t>SLAC: RF cavity design (Recycler)</a:t>
            </a:r>
          </a:p>
          <a:p>
            <a:pPr lvl="2">
              <a:spcBef>
                <a:spcPts val="200"/>
              </a:spcBef>
              <a:defRPr/>
            </a:pPr>
            <a:r>
              <a:rPr lang="en-US" altLang="ja-JP" dirty="0">
                <a:ea typeface="ＭＳ Ｐゴシック" charset="-128"/>
              </a:rPr>
              <a:t>All currently limited by lack of available funds</a:t>
            </a:r>
          </a:p>
          <a:p>
            <a:pPr marL="288925" indent="-288925">
              <a:spcBef>
                <a:spcPts val="1200"/>
              </a:spcBef>
            </a:pPr>
            <a:r>
              <a:rPr lang="en-US" dirty="0"/>
              <a:t>Europe</a:t>
            </a:r>
          </a:p>
          <a:p>
            <a:pPr marL="688975" lvl="1" indent="-288925">
              <a:spcBef>
                <a:spcPts val="200"/>
              </a:spcBef>
            </a:pPr>
            <a:r>
              <a:rPr lang="en-US" dirty="0"/>
              <a:t>Discussions center around contribution of LB650 cavities and </a:t>
            </a:r>
            <a:r>
              <a:rPr lang="en-US" dirty="0" err="1"/>
              <a:t>cryomodules</a:t>
            </a:r>
            <a:endParaRPr lang="en-US" dirty="0"/>
          </a:p>
          <a:p>
            <a:pPr marL="688975" lvl="1" indent="-288925">
              <a:spcBef>
                <a:spcPts val="200"/>
              </a:spcBef>
            </a:pPr>
            <a:r>
              <a:rPr lang="en-US" dirty="0"/>
              <a:t>INFN, Cockcroft Institute, </a:t>
            </a:r>
            <a:r>
              <a:rPr lang="en-US" dirty="0" err="1"/>
              <a:t>Saclay</a:t>
            </a:r>
            <a:endParaRPr lang="en-US" dirty="0"/>
          </a:p>
          <a:p>
            <a:pPr marL="288925" indent="-288925">
              <a:spcBef>
                <a:spcPts val="1200"/>
              </a:spcBef>
            </a:pPr>
            <a:r>
              <a:rPr lang="en-US" dirty="0"/>
              <a:t>Other contacts: CERN (SPL), RAL/FETS (UK), ESS (Sweden), China/ADS</a:t>
            </a:r>
          </a:p>
          <a:p>
            <a:pPr marL="0" indent="0">
              <a:buNone/>
            </a:pPr>
            <a:endParaRPr lang="en-US" sz="2200" dirty="0">
              <a:solidFill>
                <a:srgbClr val="FF0000"/>
              </a:solidFill>
            </a:endParaRPr>
          </a:p>
          <a:p>
            <a:pPr marL="288925" indent="-288925"/>
            <a:endParaRPr lang="en-US" dirty="0"/>
          </a:p>
          <a:p>
            <a:pPr>
              <a:spcBef>
                <a:spcPts val="1200"/>
              </a:spcBef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 algn="l"/>
            <a:r>
              <a:rPr lang="en-US"/>
              <a:t>S. Holmes | 2016 P2MAC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02BA5821-21EB-4C1A-AC70-E98BDB034B02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3/15/2016</a:t>
            </a:r>
          </a:p>
        </p:txBody>
      </p:sp>
    </p:spTree>
    <p:extLst>
      <p:ext uri="{BB962C8B-B14F-4D97-AF65-F5344CB8AC3E}">
        <p14:creationId xmlns:p14="http://schemas.microsoft.com/office/powerpoint/2010/main" val="371126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Since Last Year’s </a:t>
            </a:r>
            <a:r>
              <a:rPr lang="en-US" dirty="0"/>
              <a:t>Meeting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47497"/>
            <a:ext cx="8672513" cy="5656314"/>
          </a:xfrm>
        </p:spPr>
        <p:txBody>
          <a:bodyPr>
            <a:normAutofit fontScale="77500" lnSpcReduction="20000"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dirty="0"/>
              <a:t>At the time of last year’s meeting we were completing the PIP-II Reference Design Report and preparing for a DOE Review. Since then…</a:t>
            </a:r>
          </a:p>
          <a:p>
            <a:pPr>
              <a:spcBef>
                <a:spcPts val="1200"/>
              </a:spcBef>
            </a:pPr>
            <a:r>
              <a:rPr lang="en-US" dirty="0"/>
              <a:t>Reference Design Report released (May)</a:t>
            </a:r>
          </a:p>
          <a:p>
            <a:pPr marL="457200" lvl="1" indent="0">
              <a:spcBef>
                <a:spcPts val="200"/>
              </a:spcBef>
              <a:buNone/>
              <a:tabLst>
                <a:tab pos="739775" algn="l"/>
              </a:tabLst>
            </a:pPr>
            <a:r>
              <a:rPr lang="en-US" dirty="0">
                <a:hlinkClick r:id="rId3"/>
              </a:rPr>
              <a:t>http://pip2-docdb.fnal.gov/cgi-bin/ShowDocument?docid=1</a:t>
            </a:r>
            <a:endParaRPr lang="en-US" dirty="0"/>
          </a:p>
          <a:p>
            <a:pPr>
              <a:spcBef>
                <a:spcPts val="1200"/>
              </a:spcBef>
            </a:pPr>
            <a:r>
              <a:rPr lang="en-US" dirty="0"/>
              <a:t>DOE Independent Review of PIP-II (June)</a:t>
            </a:r>
          </a:p>
          <a:p>
            <a:pPr marL="457200" lvl="1" indent="0">
              <a:spcBef>
                <a:spcPts val="200"/>
              </a:spcBef>
              <a:buNone/>
            </a:pPr>
            <a:r>
              <a:rPr lang="en-US" dirty="0">
                <a:hlinkClick r:id="rId4"/>
              </a:rPr>
              <a:t>https://indico.fnal.gov/conferenceDisplay.py?confId=9939</a:t>
            </a:r>
            <a:endParaRPr lang="en-US" dirty="0"/>
          </a:p>
          <a:p>
            <a:pPr marL="457200" lvl="1" indent="0">
              <a:spcBef>
                <a:spcPts val="600"/>
              </a:spcBef>
              <a:buNone/>
            </a:pPr>
            <a:r>
              <a:rPr lang="en-US" dirty="0"/>
              <a:t>“The proposed concept is well advanced, beyond what is required at this stage…most likely will satisfy the P5 recommendation”</a:t>
            </a:r>
          </a:p>
          <a:p>
            <a:r>
              <a:rPr lang="en-US" dirty="0"/>
              <a:t>Two SSR1 cavities received from IUAC, successfully processed/tested (July)</a:t>
            </a:r>
          </a:p>
          <a:p>
            <a:r>
              <a:rPr lang="en-US" dirty="0"/>
              <a:t>LEBT commissioned</a:t>
            </a:r>
          </a:p>
          <a:p>
            <a:r>
              <a:rPr lang="en-US" dirty="0"/>
              <a:t>RFQ delivery from LBNL (September) – full peak power achieved (Feb)!</a:t>
            </a:r>
          </a:p>
          <a:p>
            <a:pPr lvl="1"/>
            <a:r>
              <a:rPr lang="en-US" dirty="0"/>
              <a:t>Many support systems verified</a:t>
            </a:r>
          </a:p>
          <a:p>
            <a:r>
              <a:rPr lang="en-US" dirty="0"/>
              <a:t>Seven Indian engineers arrived for 2-year residencies (October)</a:t>
            </a:r>
          </a:p>
          <a:p>
            <a:r>
              <a:rPr lang="en-US" sz="2500" dirty="0"/>
              <a:t>CD-0 granted (November)</a:t>
            </a:r>
          </a:p>
          <a:p>
            <a:r>
              <a:rPr lang="en-US" sz="2500" dirty="0"/>
              <a:t>Collaboration meeting (November</a:t>
            </a:r>
            <a:r>
              <a:rPr lang="en-US" dirty="0"/>
              <a:t>)</a:t>
            </a:r>
          </a:p>
          <a:p>
            <a:r>
              <a:rPr lang="en-US" dirty="0"/>
              <a:t>Joint Review of the IIFC R&amp;D Program (January)</a:t>
            </a:r>
          </a:p>
          <a:p>
            <a:r>
              <a:rPr lang="en-US" dirty="0"/>
              <a:t>Lab2 converted to SRF assembly facility (January)</a:t>
            </a:r>
          </a:p>
          <a:p>
            <a:pPr>
              <a:spcBef>
                <a:spcPts val="800"/>
              </a:spcBef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Holmes | 2016 P2MAC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BBECFF-F207-4C65-B9B5-95271AC2022A}" type="slidenum">
              <a:rPr lang="en-US" smtClean="0"/>
              <a:pPr>
                <a:defRPr/>
              </a:pPr>
              <a:t>2</a:t>
            </a:fld>
            <a:endParaRPr lang="en-US"/>
          </a:p>
          <a:p>
            <a:pPr>
              <a:defRPr/>
            </a:pP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3/15/2016</a:t>
            </a:r>
          </a:p>
        </p:txBody>
      </p:sp>
    </p:spTree>
    <p:extLst>
      <p:ext uri="{BB962C8B-B14F-4D97-AF65-F5344CB8AC3E}">
        <p14:creationId xmlns:p14="http://schemas.microsoft.com/office/powerpoint/2010/main" val="37025411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Response to Last Meeting’s Recommendations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5291079"/>
          </a:xfrm>
        </p:spPr>
        <p:txBody>
          <a:bodyPr>
            <a:normAutofit/>
          </a:bodyPr>
          <a:lstStyle/>
          <a:p>
            <a:r>
              <a:rPr lang="en-US" dirty="0"/>
              <a:t>All recommendations have been considered</a:t>
            </a:r>
          </a:p>
          <a:p>
            <a:pPr lvl="1"/>
            <a:r>
              <a:rPr lang="en-US" dirty="0"/>
              <a:t>Responses are available on the </a:t>
            </a:r>
            <a:r>
              <a:rPr lang="en-US" dirty="0" err="1"/>
              <a:t>indico</a:t>
            </a:r>
            <a:r>
              <a:rPr lang="en-US" dirty="0"/>
              <a:t> site </a:t>
            </a:r>
          </a:p>
          <a:p>
            <a:pPr lvl="1"/>
            <a:r>
              <a:rPr lang="en-US" dirty="0"/>
              <a:t>9 closed + 4 open with action plans</a:t>
            </a:r>
          </a:p>
          <a:p>
            <a:r>
              <a:rPr lang="en-US" dirty="0"/>
              <a:t>Selected highlights:</a:t>
            </a:r>
          </a:p>
          <a:p>
            <a:pPr lvl="1"/>
            <a:r>
              <a:rPr lang="en-US" dirty="0"/>
              <a:t>Studies/analysis of potential limitations in Boo/MI/RR</a:t>
            </a:r>
          </a:p>
          <a:p>
            <a:pPr lvl="2"/>
            <a:r>
              <a:rPr lang="en-US" dirty="0"/>
              <a:t>Calculations, simulations and benchmarking against experiment underway in Booster/RR</a:t>
            </a:r>
          </a:p>
          <a:p>
            <a:pPr lvl="2"/>
            <a:r>
              <a:rPr lang="en-US" dirty="0"/>
              <a:t>New longitudinal simulation code in development</a:t>
            </a:r>
          </a:p>
          <a:p>
            <a:pPr lvl="2"/>
            <a:r>
              <a:rPr lang="en-US" dirty="0"/>
              <a:t>Operational experience at &gt;500 kW in MI/RR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Risk strategies in multiple areas</a:t>
            </a:r>
          </a:p>
          <a:p>
            <a:pPr lvl="2"/>
            <a:r>
              <a:rPr lang="en-US" dirty="0"/>
              <a:t>Developing strategies on as-need basis</a:t>
            </a:r>
          </a:p>
          <a:p>
            <a:pPr lvl="2"/>
            <a:r>
              <a:rPr lang="en-US" dirty="0"/>
              <a:t>Risk Management Plan to be created in advance of CD-1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Resonance control</a:t>
            </a:r>
          </a:p>
          <a:p>
            <a:pPr lvl="2">
              <a:spcBef>
                <a:spcPts val="600"/>
              </a:spcBef>
            </a:pPr>
            <a:r>
              <a:rPr lang="en-US" dirty="0"/>
              <a:t>Continue to develop plans based on studies and simulation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3/15/2016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Holmes | 2016 P2MAC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663A-9045-4F5C-A8DD-14283B87C592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9470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Organization of the Meeting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3/15/2016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Holmes | 2016 P2MAC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663A-9045-4F5C-A8DD-14283B87C592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7" name="Right Brace 6"/>
          <p:cNvSpPr/>
          <p:nvPr/>
        </p:nvSpPr>
        <p:spPr>
          <a:xfrm>
            <a:off x="4033194" y="1744824"/>
            <a:ext cx="250076" cy="1231641"/>
          </a:xfrm>
          <a:prstGeom prst="rightBrace">
            <a:avLst>
              <a:gd name="adj1" fmla="val 39339"/>
              <a:gd name="adj2" fmla="val 50827"/>
            </a:avLst>
          </a:prstGeom>
          <a:ln>
            <a:solidFill>
              <a:srgbClr val="C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Brace 8"/>
          <p:cNvSpPr/>
          <p:nvPr/>
        </p:nvSpPr>
        <p:spPr>
          <a:xfrm>
            <a:off x="4033194" y="3128865"/>
            <a:ext cx="250076" cy="2160890"/>
          </a:xfrm>
          <a:prstGeom prst="rightBrace">
            <a:avLst>
              <a:gd name="adj1" fmla="val 39339"/>
              <a:gd name="adj2" fmla="val 50827"/>
            </a:avLst>
          </a:prstGeom>
          <a:ln>
            <a:solidFill>
              <a:srgbClr val="C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Brace 9"/>
          <p:cNvSpPr/>
          <p:nvPr/>
        </p:nvSpPr>
        <p:spPr>
          <a:xfrm>
            <a:off x="4033194" y="5421086"/>
            <a:ext cx="250076" cy="817694"/>
          </a:xfrm>
          <a:prstGeom prst="rightBrace">
            <a:avLst>
              <a:gd name="adj1" fmla="val 39339"/>
              <a:gd name="adj2" fmla="val 50827"/>
            </a:avLst>
          </a:prstGeom>
          <a:ln>
            <a:solidFill>
              <a:srgbClr val="C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435119" y="2160589"/>
            <a:ext cx="26498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Design Development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35119" y="3925630"/>
            <a:ext cx="36764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R&amp;D Program/India Collaboration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435119" y="5629878"/>
            <a:ext cx="35897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Executive Session/Closeout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81012" y="3567258"/>
            <a:ext cx="29857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3">
                    <a:lumMod val="75000"/>
                  </a:schemeClr>
                </a:solidFill>
              </a:rPr>
              <a:t>Dinner @ Chez Leon</a:t>
            </a:r>
          </a:p>
        </p:txBody>
      </p:sp>
      <p:cxnSp>
        <p:nvCxnSpPr>
          <p:cNvPr id="15" name="Straight Arrow Connector 14"/>
          <p:cNvCxnSpPr>
            <a:stCxn id="11" idx="1"/>
          </p:cNvCxnSpPr>
          <p:nvPr/>
        </p:nvCxnSpPr>
        <p:spPr>
          <a:xfrm flipH="1">
            <a:off x="3801706" y="3767313"/>
            <a:ext cx="2379306" cy="0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37" y="870579"/>
            <a:ext cx="3197420" cy="5379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886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42887" y="907579"/>
            <a:ext cx="8672513" cy="5472054"/>
          </a:xfrm>
        </p:spPr>
        <p:txBody>
          <a:bodyPr>
            <a:normAutofit fontScale="85000" lnSpcReduction="20000"/>
          </a:bodyPr>
          <a:lstStyle/>
          <a:p>
            <a:pPr marL="342900" lvl="1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PIP-II represents a first step in the realization of the full potential of the Fermilab complex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Complete concept outlined in the Reference Design Report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Initial goal is to establish LBNF as the leading long-baseline program in the world, with &gt;1 MW at startup</a:t>
            </a:r>
          </a:p>
          <a:p>
            <a:pPr lvl="1">
              <a:lnSpc>
                <a:spcPct val="110000"/>
              </a:lnSpc>
              <a:spcBef>
                <a:spcPts val="200"/>
              </a:spcBef>
            </a:pPr>
            <a:r>
              <a:rPr lang="en-US" dirty="0"/>
              <a:t>Platform for subsequent development of the accelerator complex</a:t>
            </a:r>
          </a:p>
          <a:p>
            <a:pPr lvl="2">
              <a:lnSpc>
                <a:spcPct val="110000"/>
              </a:lnSpc>
              <a:spcBef>
                <a:spcPts val="200"/>
              </a:spcBef>
            </a:pPr>
            <a:r>
              <a:rPr lang="en-US" dirty="0"/>
              <a:t>LBNF &gt;2 MW</a:t>
            </a:r>
          </a:p>
          <a:p>
            <a:pPr lvl="2">
              <a:lnSpc>
                <a:spcPct val="110000"/>
              </a:lnSpc>
              <a:spcBef>
                <a:spcPts val="200"/>
              </a:spcBef>
            </a:pPr>
            <a:r>
              <a:rPr lang="en-US" dirty="0"/>
              <a:t>Mu2e sensitivity ×10</a:t>
            </a:r>
          </a:p>
          <a:p>
            <a:pPr lvl="2">
              <a:lnSpc>
                <a:spcPct val="110000"/>
              </a:lnSpc>
              <a:spcBef>
                <a:spcPts val="200"/>
              </a:spcBef>
            </a:pPr>
            <a:r>
              <a:rPr lang="en-US" dirty="0"/>
              <a:t>MW-class, high duty factor beams for future experiments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dirty="0"/>
              <a:t>R&amp;D program aligned with the requirements outlined in the RDR</a:t>
            </a:r>
          </a:p>
          <a:p>
            <a:pPr lvl="1">
              <a:lnSpc>
                <a:spcPct val="110000"/>
              </a:lnSpc>
              <a:spcBef>
                <a:spcPts val="200"/>
              </a:spcBef>
            </a:pPr>
            <a:r>
              <a:rPr lang="en-US" dirty="0"/>
              <a:t>Organized to support a 2019 construction start </a:t>
            </a:r>
          </a:p>
          <a:p>
            <a:pPr lvl="1">
              <a:lnSpc>
                <a:spcPct val="110000"/>
              </a:lnSpc>
              <a:spcBef>
                <a:spcPts val="200"/>
              </a:spcBef>
            </a:pPr>
            <a:r>
              <a:rPr lang="en-US" dirty="0"/>
              <a:t>India is a major partner in the R&amp;D program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dirty="0"/>
              <a:t>CD-0 has been received and we are working towards CD-1</a:t>
            </a:r>
          </a:p>
          <a:p>
            <a:pPr lvl="1">
              <a:lnSpc>
                <a:spcPct val="110000"/>
              </a:lnSpc>
              <a:spcBef>
                <a:spcPts val="200"/>
              </a:spcBef>
            </a:pPr>
            <a:r>
              <a:rPr lang="en-US" dirty="0"/>
              <a:t>Conceptual Design Report</a:t>
            </a:r>
          </a:p>
          <a:p>
            <a:pPr lvl="1">
              <a:lnSpc>
                <a:spcPct val="110000"/>
              </a:lnSpc>
              <a:spcBef>
                <a:spcPts val="200"/>
              </a:spcBef>
            </a:pPr>
            <a:r>
              <a:rPr lang="en-US" dirty="0"/>
              <a:t>Alternatives analysis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dirty="0"/>
              <a:t>We are looking for your input, with particular attention to the charge elements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Holmes | 2016 P2MAC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EDC5F-450D-4B03-AEB8-070F03DC26DD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3/15/2016</a:t>
            </a:r>
          </a:p>
        </p:txBody>
      </p:sp>
    </p:spTree>
    <p:extLst>
      <p:ext uri="{BB962C8B-B14F-4D97-AF65-F5344CB8AC3E}">
        <p14:creationId xmlns:p14="http://schemas.microsoft.com/office/powerpoint/2010/main" val="30279946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Holmes | 2016 P2MAC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51D3A-4D86-4EE7-AD6F-E584A6EF7ADE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3/15/2016</a:t>
            </a:r>
          </a:p>
        </p:txBody>
      </p:sp>
    </p:spTree>
    <p:extLst>
      <p:ext uri="{BB962C8B-B14F-4D97-AF65-F5344CB8AC3E}">
        <p14:creationId xmlns:p14="http://schemas.microsoft.com/office/powerpoint/2010/main" val="16451827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Directions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053" y="1085558"/>
            <a:ext cx="8915813" cy="5471291"/>
          </a:xfrm>
        </p:spPr>
        <p:txBody>
          <a:bodyPr/>
          <a:lstStyle/>
          <a:p>
            <a:r>
              <a:rPr lang="en-US" dirty="0"/>
              <a:t>The configuration and siting of the PIP-II linac are chosen to provide opportunities for future performance enhancements to the Fermilab proton complex</a:t>
            </a:r>
          </a:p>
          <a:p>
            <a:pPr lvl="1"/>
            <a:r>
              <a:rPr lang="en-US" dirty="0"/>
              <a:t>&gt;2 MW to LBNF</a:t>
            </a:r>
          </a:p>
          <a:p>
            <a:pPr lvl="1"/>
            <a:r>
              <a:rPr lang="en-US" dirty="0"/>
              <a:t>100’s kW for a rare processes program</a:t>
            </a:r>
          </a:p>
          <a:p>
            <a:pPr lvl="2"/>
            <a:r>
              <a:rPr lang="en-US" dirty="0"/>
              <a:t>CW capability at 0.8 – 3 GeV</a:t>
            </a:r>
          </a:p>
          <a:p>
            <a:pPr lvl="1"/>
            <a:r>
              <a:rPr lang="en-US" dirty="0"/>
              <a:t>Front end for a muon-based facility</a:t>
            </a:r>
          </a:p>
          <a:p>
            <a:r>
              <a:rPr lang="en-US" dirty="0"/>
              <a:t>The natural next steps would be upgrading the PIP-II linac to CW operations and replacement of the Booster with higher performance accelerator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Holmes | 2016 P2MAC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51D3A-4D86-4EE7-AD6F-E584A6EF7ADE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3/15/2016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171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Alternatives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Evaluation Criteria</a:t>
            </a:r>
          </a:p>
          <a:p>
            <a:pPr lvl="1"/>
            <a:r>
              <a:rPr lang="en-US" dirty="0"/>
              <a:t>Cost to DOE</a:t>
            </a:r>
          </a:p>
          <a:p>
            <a:pPr lvl="1"/>
            <a:r>
              <a:rPr lang="en-US" dirty="0"/>
              <a:t>Beam power from the Main Injector</a:t>
            </a:r>
          </a:p>
          <a:p>
            <a:pPr lvl="1"/>
            <a:r>
              <a:rPr lang="en-US" dirty="0"/>
              <a:t>Reliability of operations of the Fermilab accelerator complex</a:t>
            </a:r>
          </a:p>
          <a:p>
            <a:pPr lvl="1"/>
            <a:r>
              <a:rPr lang="en-US" dirty="0"/>
              <a:t>Beam power for the 8-GeV neutrino program</a:t>
            </a:r>
          </a:p>
          <a:p>
            <a:pPr lvl="1"/>
            <a:r>
              <a:rPr lang="en-US" dirty="0"/>
              <a:t>Suitability as a platform for upgrading the accelerator complex to 2 MW to LBNE</a:t>
            </a:r>
          </a:p>
          <a:p>
            <a:pPr lvl="1"/>
            <a:r>
              <a:rPr lang="en-US" dirty="0"/>
              <a:t>Suitability as a platform for a second generation Mu2e experiment at 100 kW</a:t>
            </a:r>
          </a:p>
          <a:p>
            <a:pPr lvl="1"/>
            <a:r>
              <a:rPr lang="en-US" dirty="0"/>
              <a:t>Suitability as a platform for upgrading to high beam-power, high-duty factor operations</a:t>
            </a:r>
          </a:p>
          <a:p>
            <a:pPr lvl="1"/>
            <a:r>
              <a:rPr lang="en-US" dirty="0"/>
              <a:t>Extent of interruption to ongoing accelerator operations during construction </a:t>
            </a:r>
          </a:p>
          <a:p>
            <a:pPr lvl="1"/>
            <a:r>
              <a:rPr lang="en-US" dirty="0"/>
              <a:t>Technical risk</a:t>
            </a:r>
          </a:p>
          <a:p>
            <a:pPr lvl="1"/>
            <a:r>
              <a:rPr lang="en-US" dirty="0"/>
              <a:t>Potential for international contributions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3/15/2016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Holmes | 2016 P2MAC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39587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Alternatives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Alternatives to be analyzed</a:t>
            </a:r>
          </a:p>
          <a:p>
            <a:pPr lvl="1"/>
            <a:r>
              <a:rPr lang="en-US" dirty="0"/>
              <a:t>Alternative 1 (CW-capable </a:t>
            </a:r>
            <a:r>
              <a:rPr lang="en-US" dirty="0" err="1"/>
              <a:t>SCLinac</a:t>
            </a:r>
            <a:r>
              <a:rPr lang="en-US" dirty="0"/>
              <a:t>; Reference Design): 800-MeV superconducting </a:t>
            </a:r>
            <a:r>
              <a:rPr lang="en-US" dirty="0" err="1"/>
              <a:t>linac</a:t>
            </a:r>
            <a:r>
              <a:rPr lang="en-US" dirty="0"/>
              <a:t>, constructed of CW-capable components, operated initially in pulsed mode at an average beam current (during the pulse) of 2 mA, located on the </a:t>
            </a:r>
            <a:r>
              <a:rPr lang="en-US" dirty="0" err="1"/>
              <a:t>Tevatron</a:t>
            </a:r>
            <a:r>
              <a:rPr lang="en-US" dirty="0"/>
              <a:t> infield, accompanied by necessary modifications to the existing Booster/Recycler/Main Injector accelerators.</a:t>
            </a:r>
          </a:p>
          <a:p>
            <a:pPr lvl="1"/>
            <a:r>
              <a:rPr lang="en-US" dirty="0"/>
              <a:t>Alternative 2 (Pulsed </a:t>
            </a:r>
            <a:r>
              <a:rPr lang="en-US" dirty="0" err="1"/>
              <a:t>SCLinac</a:t>
            </a:r>
            <a:r>
              <a:rPr lang="en-US" dirty="0"/>
              <a:t>): 800-MeV Superconducting </a:t>
            </a:r>
            <a:r>
              <a:rPr lang="en-US" dirty="0" err="1"/>
              <a:t>Linac</a:t>
            </a:r>
            <a:r>
              <a:rPr lang="en-US" dirty="0"/>
              <a:t>, optimized for low-duty factor pulsed operations, at an average current of 5 mA, located on the </a:t>
            </a:r>
            <a:r>
              <a:rPr lang="en-US" dirty="0" err="1"/>
              <a:t>Tevatron</a:t>
            </a:r>
            <a:r>
              <a:rPr lang="en-US" dirty="0"/>
              <a:t> infield, accompanied by necessary modifications to the existing Booster/Recycler/Main Injector accelerators.</a:t>
            </a:r>
          </a:p>
          <a:p>
            <a:pPr lvl="1"/>
            <a:r>
              <a:rPr lang="en-US" dirty="0"/>
              <a:t>Alternative 3 (</a:t>
            </a:r>
            <a:r>
              <a:rPr lang="en-US" dirty="0" err="1"/>
              <a:t>SCLinac</a:t>
            </a:r>
            <a:r>
              <a:rPr lang="en-US" dirty="0"/>
              <a:t> after-burner): 800-MeV </a:t>
            </a:r>
            <a:r>
              <a:rPr lang="en-US" dirty="0" err="1"/>
              <a:t>linac</a:t>
            </a:r>
            <a:r>
              <a:rPr lang="en-US" dirty="0"/>
              <a:t> constructed by adding a 400-MeV superconducting </a:t>
            </a:r>
            <a:r>
              <a:rPr lang="en-US" dirty="0" err="1"/>
              <a:t>linac</a:t>
            </a:r>
            <a:r>
              <a:rPr lang="en-US" dirty="0"/>
              <a:t>, optimized for low-duty factor pulsed operations, at an average current of 5 mA, to the existing but relocated 400-MeV </a:t>
            </a:r>
            <a:r>
              <a:rPr lang="en-US" dirty="0" err="1"/>
              <a:t>linac</a:t>
            </a:r>
            <a:r>
              <a:rPr lang="en-US" dirty="0"/>
              <a:t>, accompanied by necessary modifications to the existing Booster/Recycler/Main Injector accelerators.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3/15/2016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Holmes | 2016 P2MAC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67204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Flexible Platform for the Future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Opportunities for Booster replacement include full energy (8 GeV) linac or RCS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Holmes | 2016 P2MAC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9C847-7DCE-6D4A-BE87-C05B68FF72A7}" type="slidenum">
              <a:rPr lang="en-US" smtClean="0"/>
              <a:pPr/>
              <a:t>27</a:t>
            </a:fld>
            <a:endParaRPr lang="en-US" dirty="0"/>
          </a:p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3/15/2016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278" y="1938110"/>
            <a:ext cx="5078122" cy="3285713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347455" y="1485237"/>
            <a:ext cx="3281438" cy="4195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50261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 Estimate/Proposed Budget Profile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307416"/>
            <a:ext cx="8793957" cy="3922103"/>
          </a:xfrm>
        </p:spPr>
        <p:txBody>
          <a:bodyPr/>
          <a:lstStyle/>
          <a:p>
            <a:r>
              <a:rPr lang="en-US" dirty="0"/>
              <a:t>Profile based on FY19-25 construction period </a:t>
            </a:r>
          </a:p>
          <a:p>
            <a:pPr lvl="1"/>
            <a:r>
              <a:rPr lang="en-US" dirty="0"/>
              <a:t>As presented in MNS</a:t>
            </a:r>
          </a:p>
          <a:p>
            <a:pPr lvl="1"/>
            <a:r>
              <a:rPr lang="en-US" dirty="0"/>
              <a:t>All amounts are $M then-year</a:t>
            </a:r>
          </a:p>
          <a:p>
            <a:pPr lvl="1"/>
            <a:r>
              <a:rPr lang="en-US" dirty="0"/>
              <a:t>Inconsistent with FY17 PBR ($18.2M)</a:t>
            </a:r>
          </a:p>
          <a:p>
            <a:r>
              <a:rPr lang="en-US" dirty="0"/>
              <a:t>Assumes $160M offset from international in-kind contributions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3/15/2016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Holmes | 2016 P2MAC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B9D8C-2882-41F9-92E5-94261C5AF937}" type="slidenum">
              <a:rPr lang="en-US" altLang="en-US" smtClean="0"/>
              <a:pPr/>
              <a:t>28</a:t>
            </a:fld>
            <a:endParaRPr lang="en-US" alt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7004612"/>
              </p:ext>
            </p:extLst>
          </p:nvPr>
        </p:nvGraphicFramePr>
        <p:xfrm>
          <a:off x="228600" y="985176"/>
          <a:ext cx="8669594" cy="103094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366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57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57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57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57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7572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7572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7572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7572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7572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7572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7572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573742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FY16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FY17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FY18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FY19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FY20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FY21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FY22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FY23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FY24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FY25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TOTAL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Funding Profile (Cost to DOE)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$19.5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$19.5</a:t>
                      </a:r>
                    </a:p>
                    <a:p>
                      <a:endParaRPr lang="en-US" sz="12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$25.0</a:t>
                      </a:r>
                    </a:p>
                    <a:p>
                      <a:endParaRPr lang="en-US" sz="12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$40.0</a:t>
                      </a:r>
                    </a:p>
                    <a:p>
                      <a:endParaRPr lang="en-US" sz="12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$60.0</a:t>
                      </a:r>
                    </a:p>
                    <a:p>
                      <a:endParaRPr lang="en-US" sz="12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$100.0</a:t>
                      </a:r>
                    </a:p>
                    <a:p>
                      <a:endParaRPr lang="en-US" sz="12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$100.0</a:t>
                      </a:r>
                    </a:p>
                    <a:p>
                      <a:endParaRPr lang="en-US" sz="12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$100.0</a:t>
                      </a:r>
                    </a:p>
                    <a:p>
                      <a:endParaRPr lang="en-US" sz="12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$100.0</a:t>
                      </a:r>
                    </a:p>
                    <a:p>
                      <a:endParaRPr lang="en-US" sz="12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$86.0</a:t>
                      </a:r>
                    </a:p>
                    <a:p>
                      <a:endParaRPr lang="en-US" sz="12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$650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1626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altLang="en-US" dirty="0">
                <a:latin typeface="Helvetica" panose="020B0604020202020204" pitchFamily="34" charset="0"/>
              </a:rPr>
              <a:t>Outline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 bwMode="auto">
          <a:xfrm>
            <a:off x="228600" y="1042988"/>
            <a:ext cx="8672513" cy="4987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latin typeface="Helvetica" panose="020B0604020202020204" pitchFamily="34" charset="0"/>
              </a:rPr>
              <a:t>Motivation, goals, and technical strategy</a:t>
            </a:r>
          </a:p>
          <a:p>
            <a:r>
              <a:rPr lang="en-US" altLang="en-US" dirty="0">
                <a:latin typeface="Helvetica" panose="020B0604020202020204" pitchFamily="34" charset="0"/>
              </a:rPr>
              <a:t>R&amp;D program overview</a:t>
            </a:r>
          </a:p>
          <a:p>
            <a:r>
              <a:rPr lang="en-US" altLang="en-US" dirty="0">
                <a:latin typeface="Helvetica" panose="020B0604020202020204" pitchFamily="34" charset="0"/>
              </a:rPr>
              <a:t>Project status and (management) strategy</a:t>
            </a:r>
          </a:p>
          <a:p>
            <a:r>
              <a:rPr lang="en-US" altLang="en-US" dirty="0">
                <a:latin typeface="Helvetica" panose="020B0604020202020204" pitchFamily="34" charset="0"/>
              </a:rPr>
              <a:t>Collaboration</a:t>
            </a:r>
          </a:p>
          <a:p>
            <a:r>
              <a:rPr lang="en-US" altLang="en-US" dirty="0">
                <a:latin typeface="Helvetica" panose="020B0604020202020204" pitchFamily="34" charset="0"/>
              </a:rPr>
              <a:t>Recommendations response</a:t>
            </a:r>
          </a:p>
          <a:p>
            <a:r>
              <a:rPr lang="en-US" altLang="en-US" dirty="0">
                <a:latin typeface="Helvetica" panose="020B0604020202020204" pitchFamily="34" charset="0"/>
              </a:rPr>
              <a:t>Organization of the Meeting</a:t>
            </a:r>
          </a:p>
        </p:txBody>
      </p:sp>
      <p:sp>
        <p:nvSpPr>
          <p:cNvPr id="17411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900">
                <a:solidFill>
                  <a:srgbClr val="004C97"/>
                </a:solidFill>
                <a:latin typeface="Helvetica" panose="020B0604020202020204" pitchFamily="34" charset="0"/>
              </a:rPr>
              <a:t>3/15/2016</a:t>
            </a:r>
          </a:p>
        </p:txBody>
      </p:sp>
      <p:sp>
        <p:nvSpPr>
          <p:cNvPr id="17412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900">
                <a:solidFill>
                  <a:srgbClr val="004C97"/>
                </a:solidFill>
                <a:latin typeface="Helvetica" panose="020B0604020202020204" pitchFamily="34" charset="0"/>
              </a:rPr>
              <a:t>S. Holmes | 2016 P2MAC</a:t>
            </a:r>
            <a:endParaRPr lang="en-US" altLang="en-US" sz="900" b="1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741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BEB160C5-AA0C-455C-8AD8-AC58C32009B6}" type="slidenum">
              <a:rPr lang="en-US" altLang="en-US" sz="9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3</a:t>
            </a:fld>
            <a:endParaRPr lang="en-US" altLang="en-US" sz="9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 and 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516181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06600"/>
                </a:solidFill>
              </a:rPr>
              <a:t>The goal of PIP-II is to support long-term physics research goals as outlined in the P5 plan, by delivering world-leading beam power to the U.S. neutrino program and providing a platform for the future.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u="sng" dirty="0"/>
              <a:t>Design Criteria</a:t>
            </a:r>
          </a:p>
          <a:p>
            <a:r>
              <a:rPr lang="en-US" dirty="0"/>
              <a:t>Deliver &gt;1 MW of proton beam power from the Main Injector over the energy range 60 – 120 GeV, at the start of LBNF operations</a:t>
            </a:r>
          </a:p>
          <a:p>
            <a:r>
              <a:rPr lang="en-US" dirty="0"/>
              <a:t>Support the current 8 GeV program including Mu2e, g-2, and short-baseline neutrinos</a:t>
            </a:r>
          </a:p>
          <a:p>
            <a:r>
              <a:rPr lang="en-US" dirty="0"/>
              <a:t>Provide an upgrade path for Mu2e</a:t>
            </a:r>
          </a:p>
          <a:p>
            <a:r>
              <a:rPr lang="en-US" dirty="0"/>
              <a:t>Provide a platform for extension of  beam power to LBNF to &gt;2 MW</a:t>
            </a:r>
          </a:p>
          <a:p>
            <a:r>
              <a:rPr lang="en-US" dirty="0"/>
              <a:t>Provide a platform for extension of capability to high duty factor/higher beam power operations</a:t>
            </a:r>
          </a:p>
          <a:p>
            <a:r>
              <a:rPr lang="en-US" dirty="0"/>
              <a:t>At a cost affordable to DOE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dirty="0"/>
              <a:t>Goal: Initiate operations in newly-configured complex in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~2025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3/15/2016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S. Holmes | 2016 P2MAC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236630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PIP-II Proposed Technical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66847"/>
            <a:ext cx="8672513" cy="535930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Construct a modern 800-MeV superconducting linac, of CW-capable components, operated initially in pulsed mode</a:t>
            </a:r>
          </a:p>
          <a:p>
            <a:pPr lvl="1"/>
            <a:r>
              <a:rPr lang="en-US" dirty="0"/>
              <a:t>Increase Booster/Recycler/Main Injector per pulse intensity by ~50%</a:t>
            </a:r>
          </a:p>
          <a:p>
            <a:pPr>
              <a:spcBef>
                <a:spcPts val="1200"/>
              </a:spcBef>
            </a:pPr>
            <a:r>
              <a:rPr lang="en-US" dirty="0"/>
              <a:t>Increase Booster repetition rate to 20 Hz</a:t>
            </a:r>
          </a:p>
          <a:p>
            <a:pPr lvl="1"/>
            <a:r>
              <a:rPr lang="en-US" dirty="0"/>
              <a:t>Maintain 1 MW down to 60 GeV </a:t>
            </a:r>
            <a:r>
              <a:rPr lang="en-US" u="sng" dirty="0"/>
              <a:t>or</a:t>
            </a:r>
            <a:r>
              <a:rPr lang="en-US" dirty="0"/>
              <a:t>,</a:t>
            </a:r>
          </a:p>
          <a:p>
            <a:pPr lvl="1"/>
            <a:r>
              <a:rPr lang="en-US" dirty="0"/>
              <a:t>Provide factor of 2.5 increase in power to 8 GeV program</a:t>
            </a:r>
          </a:p>
          <a:p>
            <a:pPr lvl="1"/>
            <a:r>
              <a:rPr lang="en-US" dirty="0"/>
              <a:t>Improve slip-stacking efficiency via larger orbit separation</a:t>
            </a:r>
          </a:p>
          <a:p>
            <a:pPr>
              <a:spcBef>
                <a:spcPts val="1200"/>
              </a:spcBef>
            </a:pPr>
            <a:r>
              <a:rPr lang="en-US" dirty="0"/>
              <a:t>Modest modifications to Booster/Recycler/Main Injector</a:t>
            </a:r>
          </a:p>
          <a:p>
            <a:pPr lvl="1"/>
            <a:r>
              <a:rPr lang="en-US" dirty="0"/>
              <a:t>Accommodate higher intensities and higher Booster injection energy</a:t>
            </a:r>
          </a:p>
          <a:p>
            <a:pPr>
              <a:spcBef>
                <a:spcPts val="1200"/>
              </a:spcBef>
            </a:pPr>
            <a:r>
              <a:rPr lang="en-US" dirty="0"/>
              <a:t>This approach is described in the Reference Design Report:</a:t>
            </a:r>
          </a:p>
          <a:p>
            <a:pPr lvl="1">
              <a:spcBef>
                <a:spcPts val="400"/>
              </a:spcBef>
            </a:pPr>
            <a:r>
              <a:rPr lang="en-US" dirty="0"/>
              <a:t>Builds on significant existing infrastructure</a:t>
            </a:r>
          </a:p>
          <a:p>
            <a:pPr lvl="1">
              <a:spcBef>
                <a:spcPts val="400"/>
              </a:spcBef>
            </a:pPr>
            <a:r>
              <a:rPr lang="en-US" dirty="0"/>
              <a:t>Capitalizes on major investment in superconducting RF technologies</a:t>
            </a:r>
          </a:p>
          <a:p>
            <a:pPr lvl="1">
              <a:spcBef>
                <a:spcPts val="400"/>
              </a:spcBef>
            </a:pPr>
            <a:r>
              <a:rPr lang="en-US" dirty="0"/>
              <a:t>Eliminates significant operational risks inherent in existing 400 MeV </a:t>
            </a:r>
            <a:r>
              <a:rPr lang="en-US" dirty="0" err="1"/>
              <a:t>linac</a:t>
            </a:r>
            <a:endParaRPr lang="en-US" dirty="0"/>
          </a:p>
          <a:p>
            <a:pPr lvl="2">
              <a:spcBef>
                <a:spcPts val="400"/>
              </a:spcBef>
            </a:pPr>
            <a:r>
              <a:rPr lang="en-US" dirty="0"/>
              <a:t>Existing </a:t>
            </a:r>
            <a:r>
              <a:rPr lang="en-US" dirty="0" err="1"/>
              <a:t>linac</a:t>
            </a:r>
            <a:r>
              <a:rPr lang="en-US" dirty="0"/>
              <a:t> removed from service upon completion of PIP-II</a:t>
            </a:r>
          </a:p>
          <a:p>
            <a:pPr lvl="1">
              <a:spcBef>
                <a:spcPts val="400"/>
              </a:spcBef>
            </a:pPr>
            <a:r>
              <a:rPr lang="en-US" dirty="0"/>
              <a:t>Siting consistent with eventual replacement of the Booster as the source of protons for injection into Main Injector (PIP-III)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3/15/2016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Holmes | 2016 P2MAC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197501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PIP-II Performance Goals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3/15/2016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Holmes | 2016 P2MAC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6</a:t>
            </a:fld>
            <a:endParaRPr lang="en-US" altLang="en-US" dirty="0"/>
          </a:p>
        </p:txBody>
      </p:sp>
      <p:graphicFrame>
        <p:nvGraphicFramePr>
          <p:cNvPr id="9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2617873"/>
              </p:ext>
            </p:extLst>
          </p:nvPr>
        </p:nvGraphicFramePr>
        <p:xfrm>
          <a:off x="374360" y="901560"/>
          <a:ext cx="8371114" cy="4948512"/>
        </p:xfrm>
        <a:graphic>
          <a:graphicData uri="http://schemas.openxmlformats.org/drawingml/2006/table">
            <a:tbl>
              <a:tblPr/>
              <a:tblGrid>
                <a:gridCol w="45140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14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14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41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92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Performance Parameter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PIP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PIP-II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 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2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Linac Beam Energy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  <a:ea typeface="Calibri"/>
                        </a:rPr>
                        <a:t>400</a:t>
                      </a: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800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MeV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92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Linac Beam Current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  <a:ea typeface="Calibri"/>
                        </a:rPr>
                        <a:t>25</a:t>
                      </a: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2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mA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92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Linac Beam Pulse Length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  <a:ea typeface="Calibri"/>
                        </a:rPr>
                        <a:t>0.03</a:t>
                      </a: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0.6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msec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92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Linac Pulse Repetition Rate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  <a:ea typeface="Calibri"/>
                        </a:rPr>
                        <a:t>15</a:t>
                      </a: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20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Hz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9282"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n-cs"/>
                        </a:rPr>
                        <a:t>Linac Beam Power to Booster</a:t>
                      </a: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  <a:ea typeface="Calibri"/>
                        </a:rPr>
                        <a:t>4</a:t>
                      </a: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n-cs"/>
                        </a:rPr>
                        <a:t>18</a:t>
                      </a:r>
                      <a:endParaRPr lang="en-US" sz="1600" kern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n-cs"/>
                        </a:rPr>
                        <a:t>kW</a:t>
                      </a: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92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Linac</a:t>
                      </a:r>
                      <a:r>
                        <a:rPr lang="en-US" sz="1600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Beam Power Capability (@&gt;10% Duty</a:t>
                      </a:r>
                      <a:r>
                        <a:rPr lang="en-US" sz="1600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 Factor)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  <a:ea typeface="Calibri"/>
                        </a:rPr>
                        <a:t>4</a:t>
                      </a: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~200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kW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92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n-cs"/>
                        </a:rPr>
                        <a:t>Mu2e Upgrade Potential (800 MeV)</a:t>
                      </a: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  <a:ea typeface="Calibri"/>
                          <a:cs typeface="+mn-cs"/>
                        </a:rPr>
                        <a:t>NA</a:t>
                      </a: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n-cs"/>
                        </a:rPr>
                        <a:t>&gt;100</a:t>
                      </a: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n-cs"/>
                        </a:rPr>
                        <a:t>kW</a:t>
                      </a: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92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Booster Protons per Pulse 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404040"/>
                          </a:solidFill>
                          <a:effectLst/>
                          <a:latin typeface="Calibri"/>
                          <a:ea typeface="Calibri"/>
                        </a:rPr>
                        <a:t>4.3×10</a:t>
                      </a:r>
                      <a:r>
                        <a:rPr lang="en-US" sz="1600" baseline="30000" dirty="0">
                          <a:solidFill>
                            <a:srgbClr val="404040"/>
                          </a:solidFill>
                          <a:effectLst/>
                          <a:latin typeface="Calibri"/>
                          <a:ea typeface="Calibri"/>
                        </a:rPr>
                        <a:t>12</a:t>
                      </a:r>
                      <a:endParaRPr lang="en-US" sz="1600" dirty="0">
                        <a:solidFill>
                          <a:srgbClr val="40404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6.5×10</a:t>
                      </a:r>
                      <a:r>
                        <a:rPr lang="en-US" sz="1600" baseline="30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12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 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92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Booster Pulse Repetition Rate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  <a:ea typeface="Calibri"/>
                        </a:rPr>
                        <a:t>15</a:t>
                      </a: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20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Hz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92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Booster Beam Power @ 8 GeV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  <a:ea typeface="Calibri"/>
                        </a:rPr>
                        <a:t>80</a:t>
                      </a: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160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kW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92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Beam Power to 8 GeV Program (max)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  <a:ea typeface="Calibri"/>
                        </a:rPr>
                        <a:t>32</a:t>
                      </a: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80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kW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92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Main Injector Protons per Pulse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404040"/>
                          </a:solidFill>
                          <a:effectLst/>
                          <a:latin typeface="Calibri"/>
                          <a:ea typeface="Calibri"/>
                        </a:rPr>
                        <a:t>4.9×10</a:t>
                      </a:r>
                      <a:r>
                        <a:rPr lang="en-US" sz="1600" baseline="30000" dirty="0">
                          <a:solidFill>
                            <a:srgbClr val="404040"/>
                          </a:solidFill>
                          <a:effectLst/>
                          <a:latin typeface="Calibri"/>
                          <a:ea typeface="Calibri"/>
                        </a:rPr>
                        <a:t>13</a:t>
                      </a:r>
                      <a:endParaRPr lang="en-US" sz="1600" dirty="0">
                        <a:solidFill>
                          <a:srgbClr val="40404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7.6×10</a:t>
                      </a:r>
                      <a:r>
                        <a:rPr lang="en-US" sz="1600" baseline="30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13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 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92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Main Injector Cycle Time @ 60-120 GeV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  <a:ea typeface="Calibri"/>
                        </a:rPr>
                        <a:t>1.33*</a:t>
                      </a: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0.7-1.2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sec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92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LBNF Beam Power @ 60-120 GeV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  <a:ea typeface="Calibri"/>
                        </a:rPr>
                        <a:t>0.7*</a:t>
                      </a: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1.0-1.2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MW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092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LBNF Upgrade Potential @ 60-120 GeV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  <a:ea typeface="Calibri"/>
                        </a:rPr>
                        <a:t>NA</a:t>
                      </a: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&gt;2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MW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52437" y="5995684"/>
            <a:ext cx="60756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alibri"/>
                <a:ea typeface="Calibri"/>
              </a:rPr>
              <a:t>*NOvA operations at 120 GeV</a:t>
            </a:r>
          </a:p>
        </p:txBody>
      </p:sp>
    </p:spTree>
    <p:extLst>
      <p:ext uri="{BB962C8B-B14F-4D97-AF65-F5344CB8AC3E}">
        <p14:creationId xmlns:p14="http://schemas.microsoft.com/office/powerpoint/2010/main" val="25890040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PIP-II Site Layout (provisional)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Holmes | 2016 P2MAC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9C847-7DCE-6D4A-BE87-C05B68FF72A7}" type="slidenum">
              <a:rPr lang="en-US" smtClean="0"/>
              <a:pPr/>
              <a:t>7</a:t>
            </a:fld>
            <a:endParaRPr lang="en-US"/>
          </a:p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3/15/2016</a:t>
            </a:r>
          </a:p>
        </p:txBody>
      </p:sp>
      <p:pic>
        <p:nvPicPr>
          <p:cNvPr id="1027" name="Picture 3" descr="U:\mydocs\holmes\PIP-II\Pictures\PIP II Site_m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35142"/>
            <a:ext cx="8705484" cy="4813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84396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dirty="0"/>
              <a:t>PIP-II Technology Map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6" name="Footer Placeholder 35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PIP-II Collab Meet, November 2015 - S. Holmes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02BA5821-21EB-4C1A-AC70-E98BDB034B02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33" name="Table 32"/>
          <p:cNvGraphicFramePr>
            <a:graphicFrameLocks noGrp="1"/>
          </p:cNvGraphicFramePr>
          <p:nvPr>
            <p:extLst/>
          </p:nvPr>
        </p:nvGraphicFramePr>
        <p:xfrm>
          <a:off x="454961" y="3249224"/>
          <a:ext cx="8383988" cy="3114921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9702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17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05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77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037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462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Section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404040"/>
                          </a:solidFill>
                        </a:rPr>
                        <a:t>Freq</a:t>
                      </a:r>
                    </a:p>
                  </a:txBody>
                  <a:tcPr horzOverflow="overflow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Energy (MeV)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Cav/mag/CM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Type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49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RFQ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Rockwell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404040"/>
                          </a:solidFill>
                        </a:rPr>
                        <a:t>162.5</a:t>
                      </a:r>
                    </a:p>
                  </a:txBody>
                  <a:tcPr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0.03-2.1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49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HWR (</a:t>
                      </a: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sym typeface="Symbol" pitchFamily="18" charset="2"/>
                        </a:rPr>
                        <a:t></a:t>
                      </a:r>
                      <a:r>
                        <a:rPr kumimoji="0" lang="en-US" sz="1600" u="none" strike="noStrike" cap="none" normalizeH="0" baseline="-3000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opt</a:t>
                      </a: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sym typeface="Symbol" pitchFamily="18" charset="2"/>
                        </a:rPr>
                        <a:t>=0.11)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Rockwell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404040"/>
                          </a:solidFill>
                        </a:rPr>
                        <a:t>162.5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2.1-10.3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8/8/1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HWR, solenoid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49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SSR1 (</a:t>
                      </a: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sym typeface="Symbol" pitchFamily="18" charset="2"/>
                        </a:rPr>
                        <a:t></a:t>
                      </a:r>
                      <a:r>
                        <a:rPr kumimoji="0" lang="en-US" sz="1600" u="none" strike="noStrike" cap="none" normalizeH="0" baseline="-3000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opt</a:t>
                      </a: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sym typeface="Symbol" pitchFamily="18" charset="2"/>
                        </a:rPr>
                        <a:t>=0.22) 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Rockwell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404040"/>
                          </a:solidFill>
                        </a:rPr>
                        <a:t>325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10.3-35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16/8/ 2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SSR, solenoid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49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SSR2 (</a:t>
                      </a: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sym typeface="Symbol" pitchFamily="18" charset="2"/>
                        </a:rPr>
                        <a:t></a:t>
                      </a:r>
                      <a:r>
                        <a:rPr kumimoji="0" lang="en-US" sz="1600" u="none" strike="noStrike" cap="none" normalizeH="0" baseline="-3000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opt</a:t>
                      </a: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sym typeface="Symbol" pitchFamily="18" charset="2"/>
                        </a:rPr>
                        <a:t>=0.47) 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Rockwell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404040"/>
                          </a:solidFill>
                        </a:rPr>
                        <a:t>325</a:t>
                      </a:r>
                      <a:endParaRPr lang="en-US" sz="1600" b="0" dirty="0">
                        <a:solidFill>
                          <a:srgbClr val="404040"/>
                        </a:solidFill>
                        <a:latin typeface="Rockwell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35-185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35/21/7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SSR, solenoid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49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LB 650 (</a:t>
                      </a: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sym typeface="Symbol" pitchFamily="18" charset="2"/>
                        </a:rPr>
                        <a:t></a:t>
                      </a:r>
                      <a:r>
                        <a:rPr kumimoji="0" lang="en-US" sz="1600" u="none" strike="noStrike" cap="none" normalizeH="0" baseline="-3000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sym typeface="Symbol" pitchFamily="18" charset="2"/>
                        </a:rPr>
                        <a:t>g</a:t>
                      </a: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sym typeface="Symbol" pitchFamily="18" charset="2"/>
                        </a:rPr>
                        <a:t>=0.61) 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Rockwell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404040"/>
                          </a:solidFill>
                        </a:rPr>
                        <a:t>650</a:t>
                      </a:r>
                      <a:endParaRPr lang="en-US" sz="1600" b="0" dirty="0">
                        <a:solidFill>
                          <a:srgbClr val="404040"/>
                        </a:solidFill>
                        <a:latin typeface="Rockwell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185-500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33/22/11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5-cell elliptical, doublet*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49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HB 650 (</a:t>
                      </a: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sym typeface="Symbol" pitchFamily="18" charset="2"/>
                        </a:rPr>
                        <a:t></a:t>
                      </a:r>
                      <a:r>
                        <a:rPr kumimoji="0" lang="en-US" sz="1600" u="none" strike="noStrike" cap="none" normalizeH="0" baseline="-3000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sym typeface="Symbol" pitchFamily="18" charset="2"/>
                        </a:rPr>
                        <a:t>g</a:t>
                      </a: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sym typeface="Symbol" pitchFamily="18" charset="2"/>
                        </a:rPr>
                        <a:t>=0.92) 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Rockwell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404040"/>
                          </a:solidFill>
                        </a:rPr>
                        <a:t>650</a:t>
                      </a:r>
                      <a:endParaRPr lang="en-US" sz="1600" b="0" dirty="0">
                        <a:solidFill>
                          <a:srgbClr val="404040"/>
                        </a:solidFill>
                        <a:latin typeface="Rockwell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500-800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24/8/4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5-cell elliptical, doublet*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4924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 pitchFamily="18" charset="2"/>
                        </a:rPr>
                        <a:t>*Warm doublets external to cryomodules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  <a:sym typeface="Symbol" pitchFamily="18" charset="2"/>
                        </a:rPr>
                        <a:t>All components CW-capable</a:t>
                      </a:r>
                    </a:p>
                  </a:txBody>
                  <a:tcPr anchor="b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rgbClr val="404040"/>
                        </a:solidFill>
                        <a:latin typeface="Rockwell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508" y="939965"/>
            <a:ext cx="8368643" cy="2193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0551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Booster/Recycler/MI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6045"/>
            <a:ext cx="8672513" cy="5339281"/>
          </a:xfrm>
        </p:spPr>
        <p:txBody>
          <a:bodyPr>
            <a:normAutofit/>
          </a:bodyPr>
          <a:lstStyle/>
          <a:p>
            <a:r>
              <a:rPr lang="en-US" dirty="0"/>
              <a:t>Booster</a:t>
            </a:r>
          </a:p>
          <a:p>
            <a:pPr lvl="1">
              <a:spcBef>
                <a:spcPts val="200"/>
              </a:spcBef>
            </a:pPr>
            <a:r>
              <a:rPr lang="en-US" dirty="0"/>
              <a:t>New injection region to accept 800 MeV H</a:t>
            </a:r>
            <a:r>
              <a:rPr lang="en-US" baseline="30000" dirty="0"/>
              <a:t>-</a:t>
            </a:r>
            <a:r>
              <a:rPr lang="en-US" dirty="0"/>
              <a:t> and enable transverse beam painting</a:t>
            </a:r>
          </a:p>
          <a:p>
            <a:pPr lvl="1">
              <a:spcBef>
                <a:spcPts val="200"/>
              </a:spcBef>
            </a:pPr>
            <a:r>
              <a:rPr lang="en-US" dirty="0"/>
              <a:t>RF sufficient to support acceleration and transition crossing manipulations (22 cavities total) </a:t>
            </a:r>
          </a:p>
          <a:p>
            <a:pPr lvl="1">
              <a:spcBef>
                <a:spcPts val="200"/>
              </a:spcBef>
            </a:pPr>
            <a:r>
              <a:rPr lang="en-US" dirty="0"/>
              <a:t>20 Hz operations</a:t>
            </a:r>
          </a:p>
          <a:p>
            <a:pPr lvl="1">
              <a:spcBef>
                <a:spcPts val="200"/>
              </a:spcBef>
            </a:pPr>
            <a:r>
              <a:rPr lang="en-US" dirty="0"/>
              <a:t>Upgrades to damper and collimator systems</a:t>
            </a:r>
          </a:p>
          <a:p>
            <a:pPr>
              <a:spcBef>
                <a:spcPts val="1200"/>
              </a:spcBef>
            </a:pPr>
            <a:r>
              <a:rPr lang="en-US" dirty="0"/>
              <a:t>Recycler/Main Injector</a:t>
            </a:r>
          </a:p>
          <a:p>
            <a:pPr lvl="1">
              <a:spcBef>
                <a:spcPts val="200"/>
              </a:spcBef>
            </a:pPr>
            <a:r>
              <a:rPr lang="en-US" dirty="0"/>
              <a:t>RF for slip-stacking at cycle times as low as 0.7 sec (RR)</a:t>
            </a:r>
          </a:p>
          <a:p>
            <a:pPr lvl="2">
              <a:spcBef>
                <a:spcPts val="200"/>
              </a:spcBef>
            </a:pPr>
            <a:r>
              <a:rPr lang="en-US" dirty="0"/>
              <a:t> Supports 60 GeV protons to LBNF target</a:t>
            </a:r>
          </a:p>
          <a:p>
            <a:pPr lvl="1"/>
            <a:r>
              <a:rPr lang="en-US" dirty="0"/>
              <a:t>RF power upgrade (MI)</a:t>
            </a:r>
          </a:p>
          <a:p>
            <a:pPr lvl="1">
              <a:spcBef>
                <a:spcPts val="200"/>
              </a:spcBef>
            </a:pPr>
            <a:r>
              <a:rPr lang="en-US" dirty="0"/>
              <a:t>Loss control measures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S. Holmes | 2016 P2MAC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9C847-7DCE-6D4A-BE87-C05B68FF72A7}" type="slidenum">
              <a:rPr lang="en-US" smtClean="0"/>
              <a:pPr/>
              <a:t>9</a:t>
            </a:fld>
            <a:endParaRPr lang="en-US"/>
          </a:p>
          <a:p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3/15/2016</a:t>
            </a:r>
          </a:p>
        </p:txBody>
      </p:sp>
    </p:spTree>
    <p:extLst>
      <p:ext uri="{BB962C8B-B14F-4D97-AF65-F5344CB8AC3E}">
        <p14:creationId xmlns:p14="http://schemas.microsoft.com/office/powerpoint/2010/main" val="672749517"/>
      </p:ext>
    </p:extLst>
  </p:cSld>
  <p:clrMapOvr>
    <a:masterClrMapping/>
  </p:clrMapOvr>
</p:sld>
</file>

<file path=ppt/theme/theme1.xml><?xml version="1.0" encoding="utf-8"?>
<a:theme xmlns:a="http://schemas.openxmlformats.org/drawingml/2006/main" name="FNAL_TemplateMac_060514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Fermilab: Footer Only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FNAL_TemplatePC_060514</Template>
  <TotalTime>1852</TotalTime>
  <Words>2419</Words>
  <Application>Microsoft Office PowerPoint</Application>
  <PresentationFormat>On-screen Show (4:3)</PresentationFormat>
  <Paragraphs>486</Paragraphs>
  <Slides>28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8" baseType="lpstr">
      <vt:lpstr>MS PGothic</vt:lpstr>
      <vt:lpstr>MS PGothic</vt:lpstr>
      <vt:lpstr>Arial</vt:lpstr>
      <vt:lpstr>Calibri</vt:lpstr>
      <vt:lpstr>Helvetica</vt:lpstr>
      <vt:lpstr>Rockwell</vt:lpstr>
      <vt:lpstr>Symbol</vt:lpstr>
      <vt:lpstr>Times New Roman</vt:lpstr>
      <vt:lpstr>FNAL_TemplateMac_060514</vt:lpstr>
      <vt:lpstr>Fermilab: Footer Only</vt:lpstr>
      <vt:lpstr>PIP-II Overview: Goals, Status, and Strategy </vt:lpstr>
      <vt:lpstr>Since Last Year’s Meeting</vt:lpstr>
      <vt:lpstr>Outline</vt:lpstr>
      <vt:lpstr>Motivation and Goals</vt:lpstr>
      <vt:lpstr>PIP-II Proposed Technical Approach</vt:lpstr>
      <vt:lpstr>PIP-II Performance Goals</vt:lpstr>
      <vt:lpstr>PIP-II Site Layout (provisional)</vt:lpstr>
      <vt:lpstr>PIP-II Technology Map</vt:lpstr>
      <vt:lpstr>Booster/Recycler/MI Requirements</vt:lpstr>
      <vt:lpstr>PIP-II R&amp;D Program</vt:lpstr>
      <vt:lpstr>PIP-II R&amp;D: PXIE</vt:lpstr>
      <vt:lpstr>PIP-II R&amp;D: PXIE</vt:lpstr>
      <vt:lpstr>PIP-II R&amp;D: SRF</vt:lpstr>
      <vt:lpstr>PIP-II Project Status and Strategy</vt:lpstr>
      <vt:lpstr>Alternatives Analysis</vt:lpstr>
      <vt:lpstr>PIP-II Status: Preliminary Schedule </vt:lpstr>
      <vt:lpstr>PIP-II Status: Organization</vt:lpstr>
      <vt:lpstr>India Collaboration</vt:lpstr>
      <vt:lpstr>Other Collaborators</vt:lpstr>
      <vt:lpstr>Response to Last Meeting’s Recommendations</vt:lpstr>
      <vt:lpstr>Organization of the Meeting</vt:lpstr>
      <vt:lpstr>Summary</vt:lpstr>
      <vt:lpstr>Backups</vt:lpstr>
      <vt:lpstr>Future Directions</vt:lpstr>
      <vt:lpstr>Alternatives Analysis</vt:lpstr>
      <vt:lpstr>Alternatives Analysis</vt:lpstr>
      <vt:lpstr>Flexible Platform for the Future</vt:lpstr>
      <vt:lpstr>Cost Estimate/Proposed Budget Profile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— one line or two lines</dc:title>
  <dc:creator>Stephen D. Holmes x3988,3211 05964N</dc:creator>
  <cp:lastModifiedBy>Penelope Constanta x8463 06397N</cp:lastModifiedBy>
  <cp:revision>60</cp:revision>
  <cp:lastPrinted>2014-01-20T19:40:21Z</cp:lastPrinted>
  <dcterms:created xsi:type="dcterms:W3CDTF">2015-05-15T16:41:26Z</dcterms:created>
  <dcterms:modified xsi:type="dcterms:W3CDTF">2017-02-02T19:00:30Z</dcterms:modified>
</cp:coreProperties>
</file>