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0"/>
  </p:notesMasterIdLst>
  <p:handoutMasterIdLst>
    <p:handoutMasterId r:id="rId21"/>
  </p:handoutMasterIdLst>
  <p:sldIdLst>
    <p:sldId id="265" r:id="rId3"/>
    <p:sldId id="267" r:id="rId4"/>
    <p:sldId id="268" r:id="rId5"/>
    <p:sldId id="269" r:id="rId6"/>
    <p:sldId id="281" r:id="rId7"/>
    <p:sldId id="271" r:id="rId8"/>
    <p:sldId id="270" r:id="rId9"/>
    <p:sldId id="272" r:id="rId10"/>
    <p:sldId id="274" r:id="rId11"/>
    <p:sldId id="273" r:id="rId12"/>
    <p:sldId id="275" r:id="rId13"/>
    <p:sldId id="277" r:id="rId14"/>
    <p:sldId id="282" r:id="rId15"/>
    <p:sldId id="276" r:id="rId16"/>
    <p:sldId id="278" r:id="rId17"/>
    <p:sldId id="279" r:id="rId18"/>
    <p:sldId id="280"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0404"/>
    <a:srgbClr val="000000"/>
    <a:srgbClr val="004C97"/>
    <a:srgbClr val="404040"/>
    <a:srgbClr val="50505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318" autoAdjust="0"/>
  </p:normalViewPr>
  <p:slideViewPr>
    <p:cSldViewPr snapToGrid="0" snapToObjects="1">
      <p:cViewPr>
        <p:scale>
          <a:sx n="100" d="100"/>
          <a:sy n="100" d="100"/>
        </p:scale>
        <p:origin x="714" y="7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A9937C84-61B0-45B5-BCB5-45B09A1CDAD8}" type="datetimeFigureOut">
              <a:rPr lang="en-US" altLang="en-US"/>
              <a:pPr/>
              <a:t>3/7/2016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8D43D942-D8CE-4E39-8A6A-F1186F345FD6}" type="slidenum">
              <a:rPr lang="en-US" altLang="en-US"/>
              <a:pPr/>
              <a:t>‹#›</a:t>
            </a:fld>
            <a:endParaRPr lang="en-US" altLang="en-US"/>
          </a:p>
        </p:txBody>
      </p:sp>
    </p:spTree>
    <p:extLst>
      <p:ext uri="{BB962C8B-B14F-4D97-AF65-F5344CB8AC3E}">
        <p14:creationId xmlns:p14="http://schemas.microsoft.com/office/powerpoint/2010/main" val="4155024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D27F0CD9-EC7D-4278-B92B-A16DE4925276}" type="datetimeFigureOut">
              <a:rPr lang="en-US" altLang="en-US"/>
              <a:pPr/>
              <a:t>3/7/2016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47FC086A-EF22-42CA-A2EA-EA27A00ED62A}" type="slidenum">
              <a:rPr lang="en-US" altLang="en-US"/>
              <a:pPr/>
              <a:t>‹#›</a:t>
            </a:fld>
            <a:endParaRPr lang="en-US" altLang="en-US"/>
          </a:p>
        </p:txBody>
      </p:sp>
    </p:spTree>
    <p:extLst>
      <p:ext uri="{BB962C8B-B14F-4D97-AF65-F5344CB8AC3E}">
        <p14:creationId xmlns:p14="http://schemas.microsoft.com/office/powerpoint/2010/main" val="25525595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2</a:t>
            </a:fld>
            <a:endParaRPr lang="en-US" altLang="en-US" dirty="0"/>
          </a:p>
        </p:txBody>
      </p:sp>
    </p:spTree>
    <p:extLst>
      <p:ext uri="{BB962C8B-B14F-4D97-AF65-F5344CB8AC3E}">
        <p14:creationId xmlns:p14="http://schemas.microsoft.com/office/powerpoint/2010/main" val="10788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font size at minimum to 16pt. Same for all other slides.</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3</a:t>
            </a:fld>
            <a:endParaRPr lang="en-US" altLang="en-US" dirty="0"/>
          </a:p>
        </p:txBody>
      </p:sp>
    </p:spTree>
    <p:extLst>
      <p:ext uri="{BB962C8B-B14F-4D97-AF65-F5344CB8AC3E}">
        <p14:creationId xmlns:p14="http://schemas.microsoft.com/office/powerpoint/2010/main" val="347514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dirty="0" smtClean="0">
                <a:solidFill>
                  <a:srgbClr val="000000"/>
                </a:solidFill>
              </a:rPr>
              <a:t>stabilization (~20 </a:t>
            </a:r>
            <a:r>
              <a:rPr lang="en-US" sz="1200" dirty="0" smtClean="0">
                <a:solidFill>
                  <a:srgbClr val="000000"/>
                </a:solidFill>
                <a:latin typeface="Symbol" panose="05050102010706020507" pitchFamily="18" charset="2"/>
              </a:rPr>
              <a:t>u</a:t>
            </a:r>
            <a:r>
              <a:rPr lang="en-US" sz="1200" dirty="0" smtClean="0">
                <a:solidFill>
                  <a:srgbClr val="000000"/>
                </a:solidFill>
              </a:rPr>
              <a:t>s)” -&gt; “stabilization (~100 </a:t>
            </a:r>
            <a:r>
              <a:rPr lang="en-US" sz="1200" dirty="0" smtClean="0">
                <a:solidFill>
                  <a:srgbClr val="000000"/>
                </a:solidFill>
                <a:latin typeface="Symbol" panose="05050102010706020507" pitchFamily="18" charset="2"/>
              </a:rPr>
              <a:t>u</a:t>
            </a:r>
            <a:r>
              <a:rPr lang="en-US" sz="1200" dirty="0" smtClean="0">
                <a:solidFill>
                  <a:srgbClr val="000000"/>
                </a:solidFill>
              </a:rPr>
              <a:t>s)”</a:t>
            </a:r>
          </a:p>
          <a:p>
            <a:r>
              <a:rPr lang="en-US" sz="1200" dirty="0" smtClean="0">
                <a:solidFill>
                  <a:srgbClr val="000000"/>
                </a:solidFill>
              </a:rPr>
              <a:t>“the order of </a:t>
            </a:r>
            <a:r>
              <a:rPr lang="en-US" sz="1200" dirty="0" smtClean="0">
                <a:solidFill>
                  <a:srgbClr val="000000"/>
                </a:solidFill>
                <a:latin typeface="Symbol" panose="05050102010706020507" pitchFamily="18" charset="2"/>
              </a:rPr>
              <a:t>m</a:t>
            </a:r>
            <a:r>
              <a:rPr lang="en-US" sz="1200" dirty="0" smtClean="0">
                <a:solidFill>
                  <a:srgbClr val="000000"/>
                </a:solidFill>
              </a:rPr>
              <a:t>s” -&gt; “the order of </a:t>
            </a:r>
            <a:r>
              <a:rPr lang="en-US" sz="1200" dirty="0" smtClean="0">
                <a:solidFill>
                  <a:srgbClr val="000000"/>
                </a:solidFill>
                <a:latin typeface="Symbol" panose="05050102010706020507" pitchFamily="18" charset="2"/>
              </a:rPr>
              <a:t>20 u</a:t>
            </a:r>
            <a:r>
              <a:rPr lang="en-US" sz="1200" dirty="0" smtClean="0">
                <a:solidFill>
                  <a:srgbClr val="000000"/>
                </a:solidFill>
              </a:rPr>
              <a:t>s”</a:t>
            </a:r>
          </a:p>
          <a:p>
            <a:r>
              <a:rPr lang="en-US" sz="1200" dirty="0" smtClean="0">
                <a:solidFill>
                  <a:srgbClr val="000000"/>
                </a:solidFill>
              </a:rPr>
              <a:t>Two lines are removed from the slide – see above</a:t>
            </a:r>
          </a:p>
          <a:p>
            <a:r>
              <a:rPr lang="en-US" sz="1200" dirty="0" smtClean="0">
                <a:solidFill>
                  <a:srgbClr val="000000"/>
                </a:solidFill>
              </a:rPr>
              <a:t>I do not think we need a slow magnet. It would be easier to make longer fast magnet. Instead put “in the case when fast switching is not required general dipole correctors can be used.  </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12</a:t>
            </a:fld>
            <a:endParaRPr lang="en-US" altLang="en-US"/>
          </a:p>
        </p:txBody>
      </p:sp>
    </p:spTree>
    <p:extLst>
      <p:ext uri="{BB962C8B-B14F-4D97-AF65-F5344CB8AC3E}">
        <p14:creationId xmlns:p14="http://schemas.microsoft.com/office/powerpoint/2010/main" val="417298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picture requires aperture limitations and beam envelopes to be shown.  We</a:t>
            </a:r>
            <a:r>
              <a:rPr lang="en-US" baseline="0" dirty="0" smtClean="0"/>
              <a:t> need to discuss the location of general (slow) correctors. </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14</a:t>
            </a:fld>
            <a:endParaRPr lang="en-US" altLang="en-US"/>
          </a:p>
        </p:txBody>
      </p:sp>
    </p:spTree>
    <p:extLst>
      <p:ext uri="{BB962C8B-B14F-4D97-AF65-F5344CB8AC3E}">
        <p14:creationId xmlns:p14="http://schemas.microsoft.com/office/powerpoint/2010/main" val="410736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design “ -&gt; “conceptual design” </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15</a:t>
            </a:fld>
            <a:endParaRPr lang="en-US" altLang="en-US"/>
          </a:p>
        </p:txBody>
      </p:sp>
    </p:spTree>
    <p:extLst>
      <p:ext uri="{BB962C8B-B14F-4D97-AF65-F5344CB8AC3E}">
        <p14:creationId xmlns:p14="http://schemas.microsoft.com/office/powerpoint/2010/main" val="3369291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5632953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6326312"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smtClean="0"/>
              <a:t>3/15/2016</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900">
                <a:solidFill>
                  <a:srgbClr val="004C97"/>
                </a:solidFill>
              </a:defRPr>
            </a:lvl1p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137633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smtClean="0"/>
              <a:t>3/15/2016</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A. Vivoli | 2016 P2MAC</a:t>
            </a:r>
            <a:endParaRPr lang="en-US" b="1"/>
          </a:p>
        </p:txBody>
      </p:sp>
      <p:sp>
        <p:nvSpPr>
          <p:cNvPr id="9" name="Slide Number Placeholder 5"/>
          <p:cNvSpPr>
            <a:spLocks noGrp="1"/>
          </p:cNvSpPr>
          <p:nvPr>
            <p:ph type="sldNum" sz="quarter" idx="21"/>
          </p:nvPr>
        </p:nvSpPr>
        <p:spPr/>
        <p:txBody>
          <a:bodyPr/>
          <a:lstStyle>
            <a:lvl1pPr>
              <a:defRPr/>
            </a:lvl1pPr>
          </a:lstStyle>
          <a:p>
            <a:fld id="{401800F4-4579-43AA-8D1C-4C601C6F94A5}" type="slidenum">
              <a:rPr lang="en-US" altLang="en-US"/>
              <a:pPr/>
              <a:t>‹#›</a:t>
            </a:fld>
            <a:endParaRPr lang="en-US" altLang="en-US"/>
          </a:p>
        </p:txBody>
      </p:sp>
    </p:spTree>
    <p:extLst>
      <p:ext uri="{BB962C8B-B14F-4D97-AF65-F5344CB8AC3E}">
        <p14:creationId xmlns:p14="http://schemas.microsoft.com/office/powerpoint/2010/main" val="317195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3/15/2016</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A. Vivoli | 2016 P2MAC</a:t>
            </a:r>
            <a:endParaRPr lang="en-US" b="1"/>
          </a:p>
        </p:txBody>
      </p:sp>
      <p:sp>
        <p:nvSpPr>
          <p:cNvPr id="7" name="Slide Number Placeholder 5"/>
          <p:cNvSpPr>
            <a:spLocks noGrp="1"/>
          </p:cNvSpPr>
          <p:nvPr>
            <p:ph type="sldNum" sz="quarter" idx="18"/>
          </p:nvPr>
        </p:nvSpPr>
        <p:spPr/>
        <p:txBody>
          <a:bodyPr/>
          <a:lstStyle>
            <a:lvl1pPr>
              <a:defRPr/>
            </a:lvl1pPr>
          </a:lstStyle>
          <a:p>
            <a:fld id="{A1456F2F-62F8-4BD5-83E6-D3C20E36CF7A}" type="slidenum">
              <a:rPr lang="en-US" altLang="en-US"/>
              <a:pPr/>
              <a:t>‹#›</a:t>
            </a:fld>
            <a:endParaRPr lang="en-US" altLang="en-US"/>
          </a:p>
        </p:txBody>
      </p:sp>
    </p:spTree>
    <p:extLst>
      <p:ext uri="{BB962C8B-B14F-4D97-AF65-F5344CB8AC3E}">
        <p14:creationId xmlns:p14="http://schemas.microsoft.com/office/powerpoint/2010/main" val="251961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smtClean="0"/>
              <a:t>3/15/2016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A. Vivoli | 2016 P2MAC</a:t>
            </a:r>
            <a:endParaRPr lang="en-US" b="1"/>
          </a:p>
        </p:txBody>
      </p:sp>
      <p:sp>
        <p:nvSpPr>
          <p:cNvPr id="7" name="Slide Number Placeholder 5"/>
          <p:cNvSpPr>
            <a:spLocks noGrp="1"/>
          </p:cNvSpPr>
          <p:nvPr>
            <p:ph type="sldNum" sz="quarter" idx="12"/>
          </p:nvPr>
        </p:nvSpPr>
        <p:spPr/>
        <p:txBody>
          <a:bodyPr/>
          <a:lstStyle>
            <a:lvl1pPr>
              <a:defRPr/>
            </a:lvl1pPr>
          </a:lstStyle>
          <a:p>
            <a:fld id="{9CB54F8A-A4D5-4456-AF3F-D990255E9FC0}" type="slidenum">
              <a:rPr lang="en-US" altLang="en-US"/>
              <a:pPr/>
              <a:t>‹#›</a:t>
            </a:fld>
            <a:endParaRPr lang="en-US" altLang="en-US"/>
          </a:p>
        </p:txBody>
      </p:sp>
    </p:spTree>
    <p:extLst>
      <p:ext uri="{BB962C8B-B14F-4D97-AF65-F5344CB8AC3E}">
        <p14:creationId xmlns:p14="http://schemas.microsoft.com/office/powerpoint/2010/main" val="411900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r>
              <a:rPr lang="en-US" altLang="en-US" smtClean="0"/>
              <a:t>3/15/2016</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A. Vivoli | 2016 P2MAC</a:t>
            </a:r>
            <a:endParaRPr lang="en-US" b="1"/>
          </a:p>
        </p:txBody>
      </p:sp>
      <p:sp>
        <p:nvSpPr>
          <p:cNvPr id="5" name="Slide Number Placeholder 5"/>
          <p:cNvSpPr>
            <a:spLocks noGrp="1"/>
          </p:cNvSpPr>
          <p:nvPr>
            <p:ph type="sldNum" sz="quarter" idx="16"/>
          </p:nvPr>
        </p:nvSpPr>
        <p:spPr>
          <a:ln/>
        </p:spPr>
        <p:txBody>
          <a:bodyPr/>
          <a:lstStyle>
            <a:lvl1pPr>
              <a:defRPr/>
            </a:lvl1pPr>
          </a:lstStyle>
          <a:p>
            <a:fld id="{9E26B1FF-1958-45A7-BF70-37759F728BBA}" type="slidenum">
              <a:rPr lang="en-US" altLang="en-US"/>
              <a:pPr/>
              <a:t>‹#›</a:t>
            </a:fld>
            <a:endParaRPr lang="en-US" altLang="en-US"/>
          </a:p>
        </p:txBody>
      </p:sp>
    </p:spTree>
    <p:extLst>
      <p:ext uri="{BB962C8B-B14F-4D97-AF65-F5344CB8AC3E}">
        <p14:creationId xmlns:p14="http://schemas.microsoft.com/office/powerpoint/2010/main" val="373189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smtClean="0"/>
              <a:t>3/15/2016</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A. Vivoli | 2016 P2MAC</a:t>
            </a:r>
            <a:endParaRPr lang="en-US" b="1"/>
          </a:p>
        </p:txBody>
      </p:sp>
      <p:sp>
        <p:nvSpPr>
          <p:cNvPr id="6" name="Slide Number Placeholder 5"/>
          <p:cNvSpPr>
            <a:spLocks noGrp="1"/>
          </p:cNvSpPr>
          <p:nvPr>
            <p:ph type="sldNum" sz="quarter" idx="16"/>
          </p:nvPr>
        </p:nvSpPr>
        <p:spPr>
          <a:ln/>
        </p:spPr>
        <p:txBody>
          <a:bodyPr/>
          <a:lstStyle>
            <a:lvl1pPr>
              <a:defRPr/>
            </a:lvl1pPr>
          </a:lstStyle>
          <a:p>
            <a:fld id="{9F598376-25C6-457D-B119-176F6396C421}" type="slidenum">
              <a:rPr lang="en-US" altLang="en-US"/>
              <a:pPr/>
              <a:t>‹#›</a:t>
            </a:fld>
            <a:endParaRPr lang="en-US" altLang="en-US"/>
          </a:p>
        </p:txBody>
      </p:sp>
    </p:spTree>
    <p:extLst>
      <p:ext uri="{BB962C8B-B14F-4D97-AF65-F5344CB8AC3E}">
        <p14:creationId xmlns:p14="http://schemas.microsoft.com/office/powerpoint/2010/main" val="361600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r>
              <a:rPr lang="en-US" altLang="en-US" smtClean="0"/>
              <a:t>3/15/2016</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A. Vivoli | 2016 P2MAC</a:t>
            </a:r>
            <a:endParaRPr lang="en-US" b="1"/>
          </a:p>
        </p:txBody>
      </p:sp>
      <p:sp>
        <p:nvSpPr>
          <p:cNvPr id="8" name="Slide Number Placeholder 5"/>
          <p:cNvSpPr>
            <a:spLocks noGrp="1"/>
          </p:cNvSpPr>
          <p:nvPr>
            <p:ph type="sldNum" sz="quarter" idx="12"/>
          </p:nvPr>
        </p:nvSpPr>
        <p:spPr>
          <a:ln/>
        </p:spPr>
        <p:txBody>
          <a:bodyPr/>
          <a:lstStyle>
            <a:lvl1pPr>
              <a:defRPr/>
            </a:lvl1pPr>
          </a:lstStyle>
          <a:p>
            <a:fld id="{F775E48D-BE27-41EE-B882-CF373960F76C}" type="slidenum">
              <a:rPr lang="en-US" altLang="en-US"/>
              <a:pPr/>
              <a:t>‹#›</a:t>
            </a:fld>
            <a:endParaRPr lang="en-US" altLang="en-US"/>
          </a:p>
        </p:txBody>
      </p:sp>
    </p:spTree>
    <p:extLst>
      <p:ext uri="{BB962C8B-B14F-4D97-AF65-F5344CB8AC3E}">
        <p14:creationId xmlns:p14="http://schemas.microsoft.com/office/powerpoint/2010/main" val="379839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smtClean="0"/>
              <a:t>3/15/2016</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A. Vivoli | 2016 P2MAC</a:t>
            </a:r>
            <a:endParaRPr lang="en-US" b="1"/>
          </a:p>
        </p:txBody>
      </p:sp>
      <p:sp>
        <p:nvSpPr>
          <p:cNvPr id="12" name="Slide Number Placeholder 5"/>
          <p:cNvSpPr>
            <a:spLocks noGrp="1"/>
          </p:cNvSpPr>
          <p:nvPr>
            <p:ph type="sldNum" sz="quarter" idx="22"/>
          </p:nvPr>
        </p:nvSpPr>
        <p:spPr>
          <a:ln/>
        </p:spPr>
        <p:txBody>
          <a:bodyPr/>
          <a:lstStyle>
            <a:lvl1pPr>
              <a:defRPr/>
            </a:lvl1pPr>
          </a:lstStyle>
          <a:p>
            <a:fld id="{0448E9F0-89A6-4FD0-8966-1A0C47E26DF6}" type="slidenum">
              <a:rPr lang="en-US" altLang="en-US"/>
              <a:pPr/>
              <a:t>‹#›</a:t>
            </a:fld>
            <a:endParaRPr lang="en-US" altLang="en-US"/>
          </a:p>
        </p:txBody>
      </p:sp>
    </p:spTree>
    <p:extLst>
      <p:ext uri="{BB962C8B-B14F-4D97-AF65-F5344CB8AC3E}">
        <p14:creationId xmlns:p14="http://schemas.microsoft.com/office/powerpoint/2010/main" val="1751072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3/15/2016</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 Vivoli | 2016 P2MAC</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10E6ED46-57A2-47C0-A64C-B6DFECAB6C7F}"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MS PGothic" panose="020B0600070205080204"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3/15/2016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A. Vivoli | 2016 P2MAC</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1046CE85-B449-47B5-AFE9-4F6A9FDE1A0C}"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anose="020B0600070205080204"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anose="020B0600070205080204"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smtClean="0">
                <a:latin typeface="Helvetica" panose="020B0604020202020204" pitchFamily="34" charset="0"/>
              </a:rPr>
              <a:t>Transfer Line</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Helvetica" panose="020B0604020202020204" pitchFamily="34" charset="0"/>
              </a:rPr>
              <a:t>A. Vivoli</a:t>
            </a:r>
          </a:p>
          <a:p>
            <a:r>
              <a:rPr lang="en-US" altLang="en-US" dirty="0" smtClean="0">
                <a:latin typeface="Helvetica" panose="020B0604020202020204" pitchFamily="34" charset="0"/>
              </a:rPr>
              <a:t>PIP-II Machine Advisory Committee Meeting</a:t>
            </a:r>
          </a:p>
          <a:p>
            <a:r>
              <a:rPr lang="en-US" altLang="en-US" dirty="0" smtClean="0">
                <a:latin typeface="Helvetica" panose="020B0604020202020204" pitchFamily="34" charset="0"/>
              </a:rPr>
              <a:t>15-17 March 2016</a:t>
            </a:r>
          </a:p>
          <a:p>
            <a:endParaRPr lang="en-US" altLang="en-US" dirty="0" smtClean="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altLang="en-US" sz="3600" dirty="0">
                <a:latin typeface="Helvetica" panose="020B0604020202020204" pitchFamily="34" charset="0"/>
              </a:rPr>
              <a:t>Transfer Line optics at </a:t>
            </a:r>
            <a:r>
              <a:rPr lang="en-US" altLang="en-US" sz="3600" dirty="0" smtClean="0">
                <a:latin typeface="Helvetica" panose="020B0604020202020204" pitchFamily="34" charset="0"/>
              </a:rPr>
              <a:t>March 2016</a:t>
            </a:r>
            <a:endParaRPr lang="en-US" sz="3600" dirty="0"/>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92" y="2447109"/>
            <a:ext cx="8933631" cy="3696780"/>
          </a:xfrm>
          <a:prstGeom prst="rect">
            <a:avLst/>
          </a:prstGeom>
        </p:spPr>
      </p:pic>
      <p:sp>
        <p:nvSpPr>
          <p:cNvPr id="8" name="TextBox 7"/>
          <p:cNvSpPr txBox="1"/>
          <p:nvPr/>
        </p:nvSpPr>
        <p:spPr>
          <a:xfrm>
            <a:off x="228601" y="1027611"/>
            <a:ext cx="8672512" cy="1538883"/>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40404"/>
                </a:solidFill>
              </a:rPr>
              <a:t>Elevation of the transfer line in Main Ring is realized without adding extra dipole magnets, by rolling the dipoles in the 2</a:t>
            </a:r>
            <a:r>
              <a:rPr lang="en-US" sz="1600" baseline="30000" dirty="0" smtClean="0">
                <a:solidFill>
                  <a:srgbClr val="040404"/>
                </a:solidFill>
              </a:rPr>
              <a:t>nd</a:t>
            </a:r>
            <a:r>
              <a:rPr lang="en-US" sz="1600" dirty="0" smtClean="0">
                <a:solidFill>
                  <a:srgbClr val="040404"/>
                </a:solidFill>
              </a:rPr>
              <a:t> arc.</a:t>
            </a:r>
          </a:p>
          <a:p>
            <a:pPr marL="171450" indent="-171450">
              <a:buFont typeface="Arial" panose="020B0604020202020204" pitchFamily="34" charset="0"/>
              <a:buChar char="•"/>
            </a:pPr>
            <a:r>
              <a:rPr lang="en-US" sz="1600" dirty="0" smtClean="0">
                <a:solidFill>
                  <a:srgbClr val="040404"/>
                </a:solidFill>
              </a:rPr>
              <a:t>The vertical dispersion generated is dumped by rolling the other dipoles in the 2</a:t>
            </a:r>
            <a:r>
              <a:rPr lang="en-US" sz="1600" baseline="30000" dirty="0" smtClean="0">
                <a:solidFill>
                  <a:srgbClr val="040404"/>
                </a:solidFill>
              </a:rPr>
              <a:t>nd</a:t>
            </a:r>
            <a:r>
              <a:rPr lang="en-US" sz="1600" dirty="0" smtClean="0">
                <a:solidFill>
                  <a:srgbClr val="040404"/>
                </a:solidFill>
              </a:rPr>
              <a:t> arc.</a:t>
            </a:r>
          </a:p>
          <a:p>
            <a:pPr marL="171450" indent="-171450">
              <a:buFont typeface="Arial" panose="020B0604020202020204" pitchFamily="34" charset="0"/>
              <a:buChar char="•"/>
            </a:pPr>
            <a:r>
              <a:rPr lang="en-US" sz="1600" dirty="0" smtClean="0">
                <a:solidFill>
                  <a:srgbClr val="040404"/>
                </a:solidFill>
              </a:rPr>
              <a:t>Both H and V dispersions are adjusted by changing the phase advance per cell from 90 deg. (H,V) to 90 </a:t>
            </a:r>
            <a:r>
              <a:rPr lang="en-US" sz="1600" dirty="0" err="1" smtClean="0">
                <a:solidFill>
                  <a:srgbClr val="040404"/>
                </a:solidFill>
              </a:rPr>
              <a:t>deg</a:t>
            </a:r>
            <a:r>
              <a:rPr lang="en-US" sz="1600" dirty="0" smtClean="0">
                <a:solidFill>
                  <a:srgbClr val="040404"/>
                </a:solidFill>
              </a:rPr>
              <a:t>  and 134 </a:t>
            </a:r>
            <a:r>
              <a:rPr lang="en-US" sz="1600" dirty="0" err="1" smtClean="0">
                <a:solidFill>
                  <a:srgbClr val="040404"/>
                </a:solidFill>
              </a:rPr>
              <a:t>deg</a:t>
            </a:r>
            <a:r>
              <a:rPr lang="en-US" sz="1600" dirty="0" smtClean="0">
                <a:solidFill>
                  <a:srgbClr val="040404"/>
                </a:solidFill>
              </a:rPr>
              <a:t> (H and V).</a:t>
            </a:r>
          </a:p>
          <a:p>
            <a:pPr marL="171450" indent="-171450">
              <a:buFont typeface="Arial" panose="020B0604020202020204" pitchFamily="34" charset="0"/>
              <a:buChar char="•"/>
            </a:pPr>
            <a:endParaRPr lang="en-US" sz="1400" dirty="0">
              <a:solidFill>
                <a:srgbClr val="040404"/>
              </a:solidFill>
            </a:endParaRPr>
          </a:p>
        </p:txBody>
      </p:sp>
      <p:sp>
        <p:nvSpPr>
          <p:cNvPr id="9" name="TextBox 8"/>
          <p:cNvSpPr txBox="1"/>
          <p:nvPr/>
        </p:nvSpPr>
        <p:spPr>
          <a:xfrm>
            <a:off x="593153" y="2747570"/>
            <a:ext cx="934226" cy="276999"/>
          </a:xfrm>
          <a:prstGeom prst="rect">
            <a:avLst/>
          </a:prstGeom>
          <a:noFill/>
        </p:spPr>
        <p:txBody>
          <a:bodyPr wrap="square" rtlCol="0">
            <a:spAutoFit/>
          </a:bodyPr>
          <a:lstStyle/>
          <a:p>
            <a:r>
              <a:rPr lang="en-US" sz="1200" dirty="0" smtClean="0"/>
              <a:t>En. upgrade</a:t>
            </a:r>
            <a:endParaRPr lang="en-US" sz="1200" dirty="0"/>
          </a:p>
        </p:txBody>
      </p:sp>
      <p:sp>
        <p:nvSpPr>
          <p:cNvPr id="10" name="TextBox 9"/>
          <p:cNvSpPr txBox="1"/>
          <p:nvPr/>
        </p:nvSpPr>
        <p:spPr>
          <a:xfrm>
            <a:off x="2538156" y="2747570"/>
            <a:ext cx="1345861" cy="276999"/>
          </a:xfrm>
          <a:prstGeom prst="rect">
            <a:avLst/>
          </a:prstGeom>
          <a:noFill/>
        </p:spPr>
        <p:txBody>
          <a:bodyPr wrap="square" rtlCol="0">
            <a:spAutoFit/>
          </a:bodyPr>
          <a:lstStyle/>
          <a:p>
            <a:r>
              <a:rPr lang="en-US" sz="1200" dirty="0" smtClean="0"/>
              <a:t>Dump Line switch</a:t>
            </a:r>
            <a:endParaRPr lang="en-US" sz="1200" dirty="0"/>
          </a:p>
        </p:txBody>
      </p:sp>
      <p:sp>
        <p:nvSpPr>
          <p:cNvPr id="11" name="TextBox 10"/>
          <p:cNvSpPr txBox="1"/>
          <p:nvPr/>
        </p:nvSpPr>
        <p:spPr>
          <a:xfrm>
            <a:off x="1812913" y="2747569"/>
            <a:ext cx="584184" cy="276999"/>
          </a:xfrm>
          <a:prstGeom prst="rect">
            <a:avLst/>
          </a:prstGeom>
          <a:noFill/>
        </p:spPr>
        <p:txBody>
          <a:bodyPr wrap="square" rtlCol="0">
            <a:spAutoFit/>
          </a:bodyPr>
          <a:lstStyle/>
          <a:p>
            <a:r>
              <a:rPr lang="en-US" sz="1200" dirty="0" smtClean="0"/>
              <a:t>1</a:t>
            </a:r>
            <a:r>
              <a:rPr lang="en-US" sz="1200" baseline="30000" dirty="0" smtClean="0"/>
              <a:t>st</a:t>
            </a:r>
            <a:r>
              <a:rPr lang="en-US" sz="1200" dirty="0" smtClean="0"/>
              <a:t> arc</a:t>
            </a:r>
            <a:endParaRPr lang="en-US" sz="1200" dirty="0"/>
          </a:p>
        </p:txBody>
      </p:sp>
      <p:sp>
        <p:nvSpPr>
          <p:cNvPr id="12" name="TextBox 11"/>
          <p:cNvSpPr txBox="1"/>
          <p:nvPr/>
        </p:nvSpPr>
        <p:spPr>
          <a:xfrm>
            <a:off x="6983573" y="2747570"/>
            <a:ext cx="790983" cy="276999"/>
          </a:xfrm>
          <a:prstGeom prst="rect">
            <a:avLst/>
          </a:prstGeom>
          <a:noFill/>
        </p:spPr>
        <p:txBody>
          <a:bodyPr wrap="square" rtlCol="0">
            <a:spAutoFit/>
          </a:bodyPr>
          <a:lstStyle/>
          <a:p>
            <a:r>
              <a:rPr lang="en-US" sz="1200" dirty="0" smtClean="0"/>
              <a:t>Injection</a:t>
            </a:r>
            <a:endParaRPr lang="en-US" sz="1200" dirty="0"/>
          </a:p>
        </p:txBody>
      </p:sp>
      <p:sp>
        <p:nvSpPr>
          <p:cNvPr id="13" name="TextBox 12"/>
          <p:cNvSpPr txBox="1"/>
          <p:nvPr/>
        </p:nvSpPr>
        <p:spPr>
          <a:xfrm>
            <a:off x="4310743" y="2747570"/>
            <a:ext cx="1811383" cy="276999"/>
          </a:xfrm>
          <a:prstGeom prst="rect">
            <a:avLst/>
          </a:prstGeom>
          <a:noFill/>
        </p:spPr>
        <p:txBody>
          <a:bodyPr wrap="square" rtlCol="0">
            <a:spAutoFit/>
          </a:bodyPr>
          <a:lstStyle/>
          <a:p>
            <a:r>
              <a:rPr lang="en-US" sz="1200" dirty="0" smtClean="0"/>
              <a:t>2</a:t>
            </a:r>
            <a:r>
              <a:rPr lang="en-US" sz="1200" baseline="30000" dirty="0" smtClean="0"/>
              <a:t>nd</a:t>
            </a:r>
            <a:r>
              <a:rPr lang="en-US" sz="1200" dirty="0" smtClean="0"/>
              <a:t> arc (rolled dipoles)</a:t>
            </a:r>
            <a:endParaRPr lang="en-US" sz="1200" dirty="0"/>
          </a:p>
        </p:txBody>
      </p:sp>
    </p:spTree>
    <p:extLst>
      <p:ext uri="{BB962C8B-B14F-4D97-AF65-F5344CB8AC3E}">
        <p14:creationId xmlns:p14="http://schemas.microsoft.com/office/powerpoint/2010/main" val="197342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altLang="en-US" sz="3200" dirty="0">
                <a:latin typeface="Helvetica" panose="020B0604020202020204" pitchFamily="34" charset="0"/>
              </a:rPr>
              <a:t>Transfer Line </a:t>
            </a:r>
            <a:r>
              <a:rPr lang="en-US" altLang="en-US" sz="3200" dirty="0" smtClean="0">
                <a:latin typeface="Helvetica" panose="020B0604020202020204" pitchFamily="34" charset="0"/>
              </a:rPr>
              <a:t>magnet families at March </a:t>
            </a:r>
            <a:r>
              <a:rPr lang="en-US" altLang="en-US" sz="3200" dirty="0">
                <a:latin typeface="Helvetica" panose="020B0604020202020204" pitchFamily="34" charset="0"/>
              </a:rPr>
              <a:t>2016</a:t>
            </a:r>
            <a:endParaRPr lang="en-US" sz="3200" dirty="0"/>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11</a:t>
            </a:fld>
            <a:endParaRPr lang="en-US" altLang="en-US"/>
          </a:p>
        </p:txBody>
      </p:sp>
      <p:sp>
        <p:nvSpPr>
          <p:cNvPr id="7" name="Rectangle 6"/>
          <p:cNvSpPr/>
          <p:nvPr/>
        </p:nvSpPr>
        <p:spPr>
          <a:xfrm>
            <a:off x="228600" y="1048404"/>
            <a:ext cx="8672513" cy="1631216"/>
          </a:xfrm>
          <a:prstGeom prst="rect">
            <a:avLst/>
          </a:prstGeom>
        </p:spPr>
        <p:txBody>
          <a:bodyPr wrap="square">
            <a:spAutoFit/>
          </a:bodyPr>
          <a:lstStyle/>
          <a:p>
            <a:r>
              <a:rPr lang="en-US" sz="2000" dirty="0" smtClean="0">
                <a:solidFill>
                  <a:srgbClr val="000000"/>
                </a:solidFill>
              </a:rPr>
              <a:t>Dipole magnet families: 5</a:t>
            </a:r>
          </a:p>
          <a:p>
            <a:pPr marL="285750" indent="-285750">
              <a:buFont typeface="Arial" panose="020B0604020202020204" pitchFamily="34" charset="0"/>
              <a:buChar char="•"/>
            </a:pPr>
            <a:r>
              <a:rPr lang="en-US" sz="2000" dirty="0" smtClean="0">
                <a:solidFill>
                  <a:srgbClr val="000000"/>
                </a:solidFill>
              </a:rPr>
              <a:t>All bends in arcs are identical (32). </a:t>
            </a:r>
          </a:p>
          <a:p>
            <a:pPr marL="285750" indent="-285750">
              <a:buFont typeface="Arial" panose="020B0604020202020204" pitchFamily="34" charset="0"/>
              <a:buChar char="•"/>
            </a:pPr>
            <a:r>
              <a:rPr lang="en-US" sz="2000" dirty="0" smtClean="0">
                <a:solidFill>
                  <a:srgbClr val="000000"/>
                </a:solidFill>
              </a:rPr>
              <a:t>The 2 vertical bends for Booster injection dog-leg are identical </a:t>
            </a:r>
          </a:p>
          <a:p>
            <a:pPr marL="285750" indent="-285750">
              <a:buFont typeface="Arial" panose="020B0604020202020204" pitchFamily="34" charset="0"/>
              <a:buChar char="•"/>
            </a:pPr>
            <a:r>
              <a:rPr lang="en-US" sz="2000" dirty="0" smtClean="0">
                <a:solidFill>
                  <a:srgbClr val="000000"/>
                </a:solidFill>
              </a:rPr>
              <a:t>C-magnet for Booster injection</a:t>
            </a:r>
          </a:p>
          <a:p>
            <a:pPr marL="285750" indent="-285750">
              <a:buFont typeface="Arial" panose="020B0604020202020204" pitchFamily="34" charset="0"/>
              <a:buChar char="•"/>
            </a:pPr>
            <a:r>
              <a:rPr lang="en-US" sz="2000" dirty="0" smtClean="0">
                <a:solidFill>
                  <a:srgbClr val="000000"/>
                </a:solidFill>
              </a:rPr>
              <a:t>Dump line switch with fast corrector, and </a:t>
            </a:r>
            <a:r>
              <a:rPr lang="en-US" sz="2000" dirty="0" err="1" smtClean="0">
                <a:solidFill>
                  <a:srgbClr val="000000"/>
                </a:solidFill>
              </a:rPr>
              <a:t>Lambertson</a:t>
            </a:r>
            <a:r>
              <a:rPr lang="en-US" sz="2000" dirty="0" smtClean="0">
                <a:solidFill>
                  <a:srgbClr val="000000"/>
                </a:solidFill>
              </a:rPr>
              <a:t> septum (horizontal).  </a:t>
            </a:r>
            <a:endParaRPr lang="en-US" sz="2000" dirty="0">
              <a:solidFill>
                <a:srgbClr val="000000"/>
              </a:solidFill>
            </a:endParaRPr>
          </a:p>
        </p:txBody>
      </p:sp>
      <p:sp>
        <p:nvSpPr>
          <p:cNvPr id="8" name="Rectangle 7"/>
          <p:cNvSpPr/>
          <p:nvPr/>
        </p:nvSpPr>
        <p:spPr>
          <a:xfrm>
            <a:off x="228600" y="3592110"/>
            <a:ext cx="8672513" cy="1631216"/>
          </a:xfrm>
          <a:prstGeom prst="rect">
            <a:avLst/>
          </a:prstGeom>
        </p:spPr>
        <p:txBody>
          <a:bodyPr wrap="square">
            <a:spAutoFit/>
          </a:bodyPr>
          <a:lstStyle/>
          <a:p>
            <a:r>
              <a:rPr lang="en-US" sz="2000" dirty="0" err="1" smtClean="0">
                <a:solidFill>
                  <a:srgbClr val="000000"/>
                </a:solidFill>
              </a:rPr>
              <a:t>Quadrupole</a:t>
            </a:r>
            <a:r>
              <a:rPr lang="en-US" sz="2000" dirty="0" smtClean="0">
                <a:solidFill>
                  <a:srgbClr val="000000"/>
                </a:solidFill>
              </a:rPr>
              <a:t> families: 20</a:t>
            </a:r>
          </a:p>
          <a:p>
            <a:pPr marL="285750" indent="-285750">
              <a:buFont typeface="Arial" panose="020B0604020202020204" pitchFamily="34" charset="0"/>
              <a:buChar char="•"/>
            </a:pPr>
            <a:r>
              <a:rPr lang="en-US" sz="2000" dirty="0" smtClean="0">
                <a:solidFill>
                  <a:srgbClr val="000000"/>
                </a:solidFill>
              </a:rPr>
              <a:t>All F and D </a:t>
            </a:r>
            <a:r>
              <a:rPr lang="en-US" sz="2000" dirty="0" err="1" smtClean="0">
                <a:solidFill>
                  <a:srgbClr val="000000"/>
                </a:solidFill>
              </a:rPr>
              <a:t>quadrupoles</a:t>
            </a:r>
            <a:r>
              <a:rPr lang="en-US" sz="2000" dirty="0" smtClean="0">
                <a:solidFill>
                  <a:srgbClr val="000000"/>
                </a:solidFill>
              </a:rPr>
              <a:t> in FODO cells and dump line are identical (37)</a:t>
            </a:r>
          </a:p>
          <a:p>
            <a:pPr marL="285750" indent="-285750">
              <a:buFont typeface="Arial" panose="020B0604020202020204" pitchFamily="34" charset="0"/>
              <a:buChar char="•"/>
            </a:pPr>
            <a:r>
              <a:rPr lang="en-US" sz="2000" dirty="0" err="1" smtClean="0">
                <a:solidFill>
                  <a:srgbClr val="000000"/>
                </a:solidFill>
              </a:rPr>
              <a:t>Quadrupoles</a:t>
            </a:r>
            <a:r>
              <a:rPr lang="en-US" sz="2000" dirty="0" smtClean="0">
                <a:solidFill>
                  <a:srgbClr val="000000"/>
                </a:solidFill>
              </a:rPr>
              <a:t> in SC </a:t>
            </a:r>
            <a:r>
              <a:rPr lang="en-US" sz="2000" dirty="0" err="1" smtClean="0">
                <a:solidFill>
                  <a:srgbClr val="000000"/>
                </a:solidFill>
              </a:rPr>
              <a:t>Linac</a:t>
            </a:r>
            <a:r>
              <a:rPr lang="en-US" sz="2000" dirty="0" smtClean="0">
                <a:solidFill>
                  <a:srgbClr val="000000"/>
                </a:solidFill>
              </a:rPr>
              <a:t> upgrade section (10) and </a:t>
            </a:r>
            <a:r>
              <a:rPr lang="en-US" sz="2000" dirty="0" err="1" smtClean="0">
                <a:solidFill>
                  <a:srgbClr val="000000"/>
                </a:solidFill>
              </a:rPr>
              <a:t>quadrupoles</a:t>
            </a:r>
            <a:r>
              <a:rPr lang="en-US" sz="2000" dirty="0" smtClean="0">
                <a:solidFill>
                  <a:srgbClr val="000000"/>
                </a:solidFill>
              </a:rPr>
              <a:t> at Booster injection (6) are currently in different families (but can be grouped if necessary)</a:t>
            </a:r>
          </a:p>
          <a:p>
            <a:pPr marL="285750" indent="-285750">
              <a:buFont typeface="Arial" panose="020B0604020202020204" pitchFamily="34" charset="0"/>
              <a:buChar char="•"/>
            </a:pPr>
            <a:r>
              <a:rPr lang="en-US" sz="2000" dirty="0" smtClean="0">
                <a:solidFill>
                  <a:srgbClr val="000000"/>
                </a:solidFill>
              </a:rPr>
              <a:t>2 large </a:t>
            </a:r>
            <a:r>
              <a:rPr lang="en-US" sz="2000" dirty="0" err="1" smtClean="0">
                <a:solidFill>
                  <a:srgbClr val="000000"/>
                </a:solidFill>
              </a:rPr>
              <a:t>quadrupoles</a:t>
            </a:r>
            <a:r>
              <a:rPr lang="en-US" sz="2000" dirty="0" smtClean="0">
                <a:solidFill>
                  <a:srgbClr val="000000"/>
                </a:solidFill>
              </a:rPr>
              <a:t> used in Dump </a:t>
            </a:r>
            <a:r>
              <a:rPr lang="en-US" sz="2000" dirty="0">
                <a:solidFill>
                  <a:srgbClr val="000000"/>
                </a:solidFill>
              </a:rPr>
              <a:t>L</a:t>
            </a:r>
            <a:r>
              <a:rPr lang="en-US" sz="2000" dirty="0" smtClean="0">
                <a:solidFill>
                  <a:srgbClr val="000000"/>
                </a:solidFill>
              </a:rPr>
              <a:t>ine switch</a:t>
            </a:r>
          </a:p>
        </p:txBody>
      </p:sp>
    </p:spTree>
    <p:extLst>
      <p:ext uri="{BB962C8B-B14F-4D97-AF65-F5344CB8AC3E}">
        <p14:creationId xmlns:p14="http://schemas.microsoft.com/office/powerpoint/2010/main" val="180464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smtClean="0"/>
              <a:t>Dump/Mu2e Line switch</a:t>
            </a:r>
            <a:endParaRPr lang="en-US" sz="3600" dirty="0"/>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12</a:t>
            </a:fld>
            <a:endParaRPr lang="en-US" altLang="en-US"/>
          </a:p>
        </p:txBody>
      </p:sp>
      <p:cxnSp>
        <p:nvCxnSpPr>
          <p:cNvPr id="7" name="Straight Arrow Connector 6"/>
          <p:cNvCxnSpPr>
            <a:stCxn id="9" idx="1"/>
          </p:cNvCxnSpPr>
          <p:nvPr/>
        </p:nvCxnSpPr>
        <p:spPr>
          <a:xfrm flipV="1">
            <a:off x="1030711" y="4421509"/>
            <a:ext cx="2534516" cy="119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71160" y="4552161"/>
            <a:ext cx="8234515"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218929" y="4220386"/>
            <a:ext cx="1601669" cy="66354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38568" y="3867809"/>
            <a:ext cx="1108161" cy="276999"/>
          </a:xfrm>
          <a:prstGeom prst="rect">
            <a:avLst/>
          </a:prstGeom>
          <a:noFill/>
        </p:spPr>
        <p:txBody>
          <a:bodyPr wrap="square" rtlCol="0">
            <a:spAutoFit/>
          </a:bodyPr>
          <a:lstStyle/>
          <a:p>
            <a:r>
              <a:rPr lang="en-US" sz="1200" dirty="0" err="1" smtClean="0"/>
              <a:t>Quadrupole</a:t>
            </a:r>
            <a:r>
              <a:rPr lang="en-US" sz="1200" dirty="0" smtClean="0"/>
              <a:t> F</a:t>
            </a:r>
            <a:endParaRPr lang="en-US" sz="1200" dirty="0"/>
          </a:p>
        </p:txBody>
      </p:sp>
      <p:sp>
        <p:nvSpPr>
          <p:cNvPr id="14" name="TextBox 13"/>
          <p:cNvSpPr txBox="1"/>
          <p:nvPr/>
        </p:nvSpPr>
        <p:spPr>
          <a:xfrm>
            <a:off x="947871" y="4906799"/>
            <a:ext cx="1129404" cy="276999"/>
          </a:xfrm>
          <a:prstGeom prst="rect">
            <a:avLst/>
          </a:prstGeom>
          <a:noFill/>
        </p:spPr>
        <p:txBody>
          <a:bodyPr wrap="square" rtlCol="0">
            <a:spAutoFit/>
          </a:bodyPr>
          <a:lstStyle/>
          <a:p>
            <a:r>
              <a:rPr lang="en-US" sz="1200" dirty="0" smtClean="0"/>
              <a:t>Fast corrector</a:t>
            </a:r>
            <a:endParaRPr lang="en-US" sz="1200" dirty="0"/>
          </a:p>
        </p:txBody>
      </p:sp>
      <p:sp>
        <p:nvSpPr>
          <p:cNvPr id="17" name="TextBox 16"/>
          <p:cNvSpPr txBox="1"/>
          <p:nvPr/>
        </p:nvSpPr>
        <p:spPr>
          <a:xfrm>
            <a:off x="6256389" y="4878079"/>
            <a:ext cx="1581288" cy="461665"/>
          </a:xfrm>
          <a:prstGeom prst="rect">
            <a:avLst/>
          </a:prstGeom>
          <a:noFill/>
        </p:spPr>
        <p:txBody>
          <a:bodyPr wrap="square" rtlCol="0">
            <a:spAutoFit/>
          </a:bodyPr>
          <a:lstStyle/>
          <a:p>
            <a:pPr algn="ctr"/>
            <a:r>
              <a:rPr lang="en-US" sz="1200" dirty="0" smtClean="0"/>
              <a:t>3-way Septum </a:t>
            </a:r>
            <a:r>
              <a:rPr lang="en-US" sz="1200" dirty="0" smtClean="0"/>
              <a:t>magnet (</a:t>
            </a:r>
            <a:r>
              <a:rPr lang="en-US" sz="1200" dirty="0" err="1" smtClean="0"/>
              <a:t>Lambertson</a:t>
            </a:r>
            <a:r>
              <a:rPr lang="en-US" sz="1200" dirty="0" smtClean="0"/>
              <a:t>)</a:t>
            </a:r>
            <a:endParaRPr lang="en-US" sz="1200" dirty="0"/>
          </a:p>
        </p:txBody>
      </p:sp>
      <p:sp>
        <p:nvSpPr>
          <p:cNvPr id="18" name="TextBox 17"/>
          <p:cNvSpPr txBox="1"/>
          <p:nvPr/>
        </p:nvSpPr>
        <p:spPr>
          <a:xfrm>
            <a:off x="3086269" y="3702719"/>
            <a:ext cx="1126663" cy="461665"/>
          </a:xfrm>
          <a:prstGeom prst="rect">
            <a:avLst/>
          </a:prstGeom>
          <a:noFill/>
        </p:spPr>
        <p:txBody>
          <a:bodyPr wrap="square" rtlCol="0">
            <a:spAutoFit/>
          </a:bodyPr>
          <a:lstStyle/>
          <a:p>
            <a:pPr algn="ctr"/>
            <a:r>
              <a:rPr lang="en-US" sz="1200" dirty="0" smtClean="0"/>
              <a:t>Large </a:t>
            </a:r>
            <a:r>
              <a:rPr lang="en-US" sz="1200" dirty="0" err="1" smtClean="0"/>
              <a:t>Quadrupole</a:t>
            </a:r>
            <a:r>
              <a:rPr lang="en-US" sz="1200" dirty="0" smtClean="0"/>
              <a:t> D</a:t>
            </a:r>
            <a:endParaRPr lang="en-US" sz="1200" dirty="0"/>
          </a:p>
        </p:txBody>
      </p:sp>
      <p:sp>
        <p:nvSpPr>
          <p:cNvPr id="19" name="Rectangle 18"/>
          <p:cNvSpPr/>
          <p:nvPr/>
        </p:nvSpPr>
        <p:spPr>
          <a:xfrm>
            <a:off x="5567268" y="4141186"/>
            <a:ext cx="89012" cy="80408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3649601" y="4249523"/>
            <a:ext cx="1917667" cy="1719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560589" y="4141186"/>
            <a:ext cx="89012" cy="80408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07892" y="4135856"/>
            <a:ext cx="89012" cy="80408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5656280" y="4259166"/>
            <a:ext cx="562649" cy="713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057693" y="3679521"/>
            <a:ext cx="1108161" cy="461665"/>
          </a:xfrm>
          <a:prstGeom prst="rect">
            <a:avLst/>
          </a:prstGeom>
          <a:noFill/>
        </p:spPr>
        <p:txBody>
          <a:bodyPr wrap="square" rtlCol="0">
            <a:spAutoFit/>
          </a:bodyPr>
          <a:lstStyle/>
          <a:p>
            <a:pPr algn="ctr"/>
            <a:r>
              <a:rPr lang="en-US" sz="1200" dirty="0" smtClean="0"/>
              <a:t>Large </a:t>
            </a:r>
            <a:r>
              <a:rPr lang="en-US" sz="1200" dirty="0" err="1" smtClean="0"/>
              <a:t>Quadrupole</a:t>
            </a:r>
            <a:r>
              <a:rPr lang="en-US" sz="1200" dirty="0" smtClean="0"/>
              <a:t> F</a:t>
            </a:r>
            <a:endParaRPr lang="en-US" sz="1200" dirty="0"/>
          </a:p>
        </p:txBody>
      </p:sp>
      <p:cxnSp>
        <p:nvCxnSpPr>
          <p:cNvPr id="25" name="Straight Arrow Connector 24"/>
          <p:cNvCxnSpPr/>
          <p:nvPr/>
        </p:nvCxnSpPr>
        <p:spPr>
          <a:xfrm>
            <a:off x="1524000" y="4563838"/>
            <a:ext cx="2036589" cy="11372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649600" y="4693574"/>
            <a:ext cx="1909531" cy="14899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651642" y="4761942"/>
            <a:ext cx="567287" cy="74498"/>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886387" y="3476280"/>
            <a:ext cx="1168538" cy="523220"/>
          </a:xfrm>
          <a:prstGeom prst="rect">
            <a:avLst/>
          </a:prstGeom>
          <a:noFill/>
        </p:spPr>
        <p:txBody>
          <a:bodyPr wrap="square" rtlCol="0">
            <a:spAutoFit/>
          </a:bodyPr>
          <a:lstStyle/>
          <a:p>
            <a:r>
              <a:rPr lang="en-US" sz="1400" dirty="0" smtClean="0"/>
              <a:t>To Mu2e (M4) line</a:t>
            </a:r>
            <a:endParaRPr lang="en-US" sz="1400" dirty="0"/>
          </a:p>
        </p:txBody>
      </p:sp>
      <p:sp>
        <p:nvSpPr>
          <p:cNvPr id="29" name="TextBox 28"/>
          <p:cNvSpPr txBox="1"/>
          <p:nvPr/>
        </p:nvSpPr>
        <p:spPr>
          <a:xfrm>
            <a:off x="7837677" y="5214327"/>
            <a:ext cx="1168538" cy="307777"/>
          </a:xfrm>
          <a:prstGeom prst="rect">
            <a:avLst/>
          </a:prstGeom>
          <a:noFill/>
        </p:spPr>
        <p:txBody>
          <a:bodyPr wrap="square" rtlCol="0">
            <a:spAutoFit/>
          </a:bodyPr>
          <a:lstStyle/>
          <a:p>
            <a:r>
              <a:rPr lang="en-US" sz="1400" dirty="0" smtClean="0"/>
              <a:t>To dump line</a:t>
            </a:r>
            <a:endParaRPr lang="en-US" sz="1400" dirty="0"/>
          </a:p>
        </p:txBody>
      </p:sp>
      <p:cxnSp>
        <p:nvCxnSpPr>
          <p:cNvPr id="30" name="Straight Arrow Connector 29"/>
          <p:cNvCxnSpPr/>
          <p:nvPr/>
        </p:nvCxnSpPr>
        <p:spPr>
          <a:xfrm flipV="1">
            <a:off x="7837677" y="3979119"/>
            <a:ext cx="562649" cy="289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820598" y="4827932"/>
            <a:ext cx="562649" cy="28855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28600" y="1018903"/>
            <a:ext cx="8697685" cy="2308324"/>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00000"/>
                </a:solidFill>
              </a:rPr>
              <a:t>Efficient injection into the Booster requires beam based energy stabilization.</a:t>
            </a:r>
          </a:p>
          <a:p>
            <a:pPr marL="171450" indent="-171450">
              <a:buFont typeface="Arial" panose="020B0604020202020204" pitchFamily="34" charset="0"/>
              <a:buChar char="•"/>
            </a:pPr>
            <a:r>
              <a:rPr lang="en-US" sz="1600" dirty="0" smtClean="0">
                <a:solidFill>
                  <a:srgbClr val="000000"/>
                </a:solidFill>
              </a:rPr>
              <a:t>Beam energy measured by time-of-flight system in energy upgrade slots. Energy stabilized with feedback system and voltage correction in last SC </a:t>
            </a:r>
            <a:r>
              <a:rPr lang="en-US" sz="1600" dirty="0" err="1" smtClean="0">
                <a:solidFill>
                  <a:srgbClr val="000000"/>
                </a:solidFill>
              </a:rPr>
              <a:t>cryomodule</a:t>
            </a:r>
            <a:r>
              <a:rPr lang="en-US" sz="1600" dirty="0" smtClean="0">
                <a:solidFill>
                  <a:srgbClr val="000000"/>
                </a:solidFill>
              </a:rPr>
              <a:t>.</a:t>
            </a:r>
          </a:p>
          <a:p>
            <a:pPr marL="171450" indent="-171450">
              <a:buFont typeface="Arial" panose="020B0604020202020204" pitchFamily="34" charset="0"/>
              <a:buChar char="•"/>
            </a:pPr>
            <a:r>
              <a:rPr lang="en-US" sz="1600" dirty="0" smtClean="0">
                <a:solidFill>
                  <a:srgbClr val="000000"/>
                </a:solidFill>
              </a:rPr>
              <a:t>During energy stabilization (~100 </a:t>
            </a:r>
            <a:r>
              <a:rPr lang="en-US" sz="1600" dirty="0" err="1" smtClean="0">
                <a:solidFill>
                  <a:srgbClr val="000000"/>
                </a:solidFill>
                <a:latin typeface="Symbol" panose="05050102010706020507" pitchFamily="18" charset="2"/>
              </a:rPr>
              <a:t>m</a:t>
            </a:r>
            <a:r>
              <a:rPr lang="en-US" sz="1600" dirty="0" err="1" smtClean="0">
                <a:solidFill>
                  <a:srgbClr val="000000"/>
                </a:solidFill>
              </a:rPr>
              <a:t>s</a:t>
            </a:r>
            <a:r>
              <a:rPr lang="en-US" sz="1600" dirty="0" smtClean="0">
                <a:solidFill>
                  <a:srgbClr val="000000"/>
                </a:solidFill>
              </a:rPr>
              <a:t>) the beam will be directed to the dump. After stabilization achieved the beam will be switched to the Booster. To avoid significant change of cavity voltage the switching time must be of the order of 20 </a:t>
            </a:r>
            <a:r>
              <a:rPr lang="en-US" sz="1600" dirty="0" err="1" smtClean="0">
                <a:solidFill>
                  <a:srgbClr val="000000"/>
                </a:solidFill>
                <a:latin typeface="Symbol" panose="05050102010706020507" pitchFamily="18" charset="2"/>
              </a:rPr>
              <a:t>m</a:t>
            </a:r>
            <a:r>
              <a:rPr lang="en-US" sz="1600" dirty="0" err="1" smtClean="0">
                <a:solidFill>
                  <a:srgbClr val="000000"/>
                </a:solidFill>
              </a:rPr>
              <a:t>s.</a:t>
            </a:r>
            <a:endParaRPr lang="en-US" sz="1600" dirty="0" smtClean="0">
              <a:solidFill>
                <a:srgbClr val="000000"/>
              </a:solidFill>
            </a:endParaRPr>
          </a:p>
          <a:p>
            <a:pPr marL="171450" indent="-171450">
              <a:buFont typeface="Arial" panose="020B0604020202020204" pitchFamily="34" charset="0"/>
              <a:buChar char="•"/>
            </a:pPr>
            <a:r>
              <a:rPr lang="en-US" sz="1600" dirty="0" smtClean="0">
                <a:solidFill>
                  <a:srgbClr val="000000"/>
                </a:solidFill>
              </a:rPr>
              <a:t>The fast switch will be performed with fast corrector and DC </a:t>
            </a:r>
            <a:r>
              <a:rPr lang="en-US" sz="1600" dirty="0" err="1" smtClean="0">
                <a:solidFill>
                  <a:srgbClr val="000000"/>
                </a:solidFill>
              </a:rPr>
              <a:t>Lambertson</a:t>
            </a:r>
            <a:r>
              <a:rPr lang="en-US" sz="1600" dirty="0" smtClean="0">
                <a:solidFill>
                  <a:srgbClr val="000000"/>
                </a:solidFill>
              </a:rPr>
              <a:t> septum.</a:t>
            </a:r>
          </a:p>
          <a:p>
            <a:pPr marL="171450" indent="-171450">
              <a:buFont typeface="Arial" panose="020B0604020202020204" pitchFamily="34" charset="0"/>
              <a:buChar char="•"/>
            </a:pPr>
            <a:r>
              <a:rPr lang="en-US" sz="1600" dirty="0" smtClean="0">
                <a:solidFill>
                  <a:srgbClr val="000000"/>
                </a:solidFill>
              </a:rPr>
              <a:t>Two large </a:t>
            </a:r>
            <a:r>
              <a:rPr lang="en-US" sz="1600" dirty="0" err="1" smtClean="0">
                <a:solidFill>
                  <a:srgbClr val="000000"/>
                </a:solidFill>
              </a:rPr>
              <a:t>quadrupoles</a:t>
            </a:r>
            <a:r>
              <a:rPr lang="en-US" sz="1600" dirty="0" smtClean="0">
                <a:solidFill>
                  <a:srgbClr val="000000"/>
                </a:solidFill>
              </a:rPr>
              <a:t> </a:t>
            </a:r>
            <a:r>
              <a:rPr lang="en-US" sz="1600" dirty="0" smtClean="0">
                <a:solidFill>
                  <a:srgbClr val="040404"/>
                </a:solidFill>
              </a:rPr>
              <a:t>are required</a:t>
            </a:r>
            <a:r>
              <a:rPr lang="en-US" sz="1600" dirty="0" smtClean="0">
                <a:solidFill>
                  <a:srgbClr val="FF0000"/>
                </a:solidFill>
              </a:rPr>
              <a:t> </a:t>
            </a:r>
            <a:r>
              <a:rPr lang="en-US" sz="1600" dirty="0" smtClean="0">
                <a:solidFill>
                  <a:srgbClr val="000000"/>
                </a:solidFill>
              </a:rPr>
              <a:t>for this scheme.</a:t>
            </a:r>
          </a:p>
          <a:p>
            <a:pPr marL="171450" indent="-171450">
              <a:buFont typeface="Arial" panose="020B0604020202020204" pitchFamily="34" charset="0"/>
              <a:buChar char="•"/>
            </a:pPr>
            <a:r>
              <a:rPr lang="en-US" sz="1600" dirty="0" smtClean="0">
                <a:solidFill>
                  <a:srgbClr val="000000"/>
                </a:solidFill>
              </a:rPr>
              <a:t>In case when fast switching is not required general dipole correctors can be used.</a:t>
            </a:r>
          </a:p>
        </p:txBody>
      </p:sp>
      <p:sp>
        <p:nvSpPr>
          <p:cNvPr id="35" name="TextBox 34"/>
          <p:cNvSpPr txBox="1"/>
          <p:nvPr/>
        </p:nvSpPr>
        <p:spPr>
          <a:xfrm>
            <a:off x="8110857" y="4256061"/>
            <a:ext cx="1168538" cy="307777"/>
          </a:xfrm>
          <a:prstGeom prst="rect">
            <a:avLst/>
          </a:prstGeom>
          <a:noFill/>
        </p:spPr>
        <p:txBody>
          <a:bodyPr wrap="square" rtlCol="0">
            <a:spAutoFit/>
          </a:bodyPr>
          <a:lstStyle/>
          <a:p>
            <a:r>
              <a:rPr lang="en-US" sz="1400" dirty="0" smtClean="0"/>
              <a:t>To Booster</a:t>
            </a:r>
            <a:endParaRPr lang="en-US" sz="1400" dirty="0"/>
          </a:p>
        </p:txBody>
      </p:sp>
      <p:sp>
        <p:nvSpPr>
          <p:cNvPr id="9" name="Rectangle 8"/>
          <p:cNvSpPr/>
          <p:nvPr/>
        </p:nvSpPr>
        <p:spPr>
          <a:xfrm>
            <a:off x="1030711" y="4208949"/>
            <a:ext cx="1130401" cy="6635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a:t>Dump/Mu2e Line switch</a:t>
            </a:r>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13</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2077"/>
            <a:ext cx="9144000" cy="3038883"/>
          </a:xfrm>
          <a:prstGeom prst="rect">
            <a:avLst/>
          </a:prstGeom>
        </p:spPr>
      </p:pic>
      <p:sp>
        <p:nvSpPr>
          <p:cNvPr id="8" name="TextBox 7"/>
          <p:cNvSpPr txBox="1"/>
          <p:nvPr/>
        </p:nvSpPr>
        <p:spPr>
          <a:xfrm>
            <a:off x="1123950" y="1216742"/>
            <a:ext cx="4593502" cy="338554"/>
          </a:xfrm>
          <a:prstGeom prst="rect">
            <a:avLst/>
          </a:prstGeom>
          <a:noFill/>
        </p:spPr>
        <p:txBody>
          <a:bodyPr wrap="square" rtlCol="0">
            <a:spAutoFit/>
          </a:bodyPr>
          <a:lstStyle/>
          <a:p>
            <a:r>
              <a:rPr lang="en-US" sz="1600" dirty="0" smtClean="0"/>
              <a:t>Beam envelopes (10</a:t>
            </a:r>
            <a:r>
              <a:rPr lang="en-US" sz="1600" dirty="0" smtClean="0">
                <a:latin typeface="Symbol" panose="05050102010706020507" pitchFamily="18" charset="2"/>
              </a:rPr>
              <a:t>s</a:t>
            </a:r>
            <a:r>
              <a:rPr lang="en-US" sz="1600" dirty="0" smtClean="0"/>
              <a:t>) and aperture limitations (H)</a:t>
            </a:r>
            <a:endParaRPr lang="en-US" sz="1600" dirty="0"/>
          </a:p>
        </p:txBody>
      </p:sp>
      <p:sp>
        <p:nvSpPr>
          <p:cNvPr id="9" name="TextBox 8"/>
          <p:cNvSpPr txBox="1"/>
          <p:nvPr/>
        </p:nvSpPr>
        <p:spPr>
          <a:xfrm>
            <a:off x="1537808" y="2495437"/>
            <a:ext cx="1129404" cy="276999"/>
          </a:xfrm>
          <a:prstGeom prst="rect">
            <a:avLst/>
          </a:prstGeom>
          <a:noFill/>
        </p:spPr>
        <p:txBody>
          <a:bodyPr wrap="square" rtlCol="0">
            <a:spAutoFit/>
          </a:bodyPr>
          <a:lstStyle/>
          <a:p>
            <a:r>
              <a:rPr lang="en-US" sz="1200" dirty="0" smtClean="0"/>
              <a:t>Fast corrector</a:t>
            </a:r>
            <a:endParaRPr lang="en-US" sz="1200" dirty="0"/>
          </a:p>
        </p:txBody>
      </p:sp>
      <p:sp>
        <p:nvSpPr>
          <p:cNvPr id="10" name="TextBox 9"/>
          <p:cNvSpPr txBox="1"/>
          <p:nvPr/>
        </p:nvSpPr>
        <p:spPr>
          <a:xfrm>
            <a:off x="1160345" y="2842792"/>
            <a:ext cx="1108161" cy="276999"/>
          </a:xfrm>
          <a:prstGeom prst="rect">
            <a:avLst/>
          </a:prstGeom>
          <a:noFill/>
        </p:spPr>
        <p:txBody>
          <a:bodyPr wrap="square" rtlCol="0">
            <a:spAutoFit/>
          </a:bodyPr>
          <a:lstStyle/>
          <a:p>
            <a:r>
              <a:rPr lang="en-US" sz="1200" dirty="0" err="1" smtClean="0"/>
              <a:t>Quadrupole</a:t>
            </a:r>
            <a:r>
              <a:rPr lang="en-US" sz="1200" dirty="0" smtClean="0"/>
              <a:t> F</a:t>
            </a:r>
            <a:endParaRPr lang="en-US" sz="1200" dirty="0"/>
          </a:p>
        </p:txBody>
      </p:sp>
      <p:sp>
        <p:nvSpPr>
          <p:cNvPr id="11" name="TextBox 10"/>
          <p:cNvSpPr txBox="1"/>
          <p:nvPr/>
        </p:nvSpPr>
        <p:spPr>
          <a:xfrm>
            <a:off x="3086269" y="2626088"/>
            <a:ext cx="1126663" cy="461665"/>
          </a:xfrm>
          <a:prstGeom prst="rect">
            <a:avLst/>
          </a:prstGeom>
          <a:noFill/>
        </p:spPr>
        <p:txBody>
          <a:bodyPr wrap="square" rtlCol="0">
            <a:spAutoFit/>
          </a:bodyPr>
          <a:lstStyle/>
          <a:p>
            <a:pPr algn="ctr"/>
            <a:r>
              <a:rPr lang="en-US" sz="1200" dirty="0" smtClean="0"/>
              <a:t>Large </a:t>
            </a:r>
            <a:r>
              <a:rPr lang="en-US" sz="1200" dirty="0" err="1" smtClean="0"/>
              <a:t>Quadrupole</a:t>
            </a:r>
            <a:r>
              <a:rPr lang="en-US" sz="1200" dirty="0" smtClean="0"/>
              <a:t> D</a:t>
            </a:r>
            <a:endParaRPr lang="en-US" sz="1200" dirty="0"/>
          </a:p>
        </p:txBody>
      </p:sp>
      <p:sp>
        <p:nvSpPr>
          <p:cNvPr id="12" name="TextBox 11"/>
          <p:cNvSpPr txBox="1"/>
          <p:nvPr/>
        </p:nvSpPr>
        <p:spPr>
          <a:xfrm>
            <a:off x="4711108" y="2691382"/>
            <a:ext cx="1108161" cy="461665"/>
          </a:xfrm>
          <a:prstGeom prst="rect">
            <a:avLst/>
          </a:prstGeom>
          <a:noFill/>
        </p:spPr>
        <p:txBody>
          <a:bodyPr wrap="square" rtlCol="0">
            <a:spAutoFit/>
          </a:bodyPr>
          <a:lstStyle/>
          <a:p>
            <a:pPr algn="ctr"/>
            <a:r>
              <a:rPr lang="en-US" sz="1200" dirty="0" smtClean="0"/>
              <a:t>Large </a:t>
            </a:r>
            <a:r>
              <a:rPr lang="en-US" sz="1200" dirty="0" err="1" smtClean="0"/>
              <a:t>Quadrupole</a:t>
            </a:r>
            <a:r>
              <a:rPr lang="en-US" sz="1200" dirty="0" smtClean="0"/>
              <a:t> F</a:t>
            </a:r>
            <a:endParaRPr lang="en-US" sz="1200" dirty="0"/>
          </a:p>
        </p:txBody>
      </p:sp>
      <p:sp>
        <p:nvSpPr>
          <p:cNvPr id="13" name="TextBox 12"/>
          <p:cNvSpPr txBox="1"/>
          <p:nvPr/>
        </p:nvSpPr>
        <p:spPr>
          <a:xfrm>
            <a:off x="5905773" y="1416796"/>
            <a:ext cx="1581288" cy="276999"/>
          </a:xfrm>
          <a:prstGeom prst="rect">
            <a:avLst/>
          </a:prstGeom>
          <a:noFill/>
        </p:spPr>
        <p:txBody>
          <a:bodyPr wrap="square" rtlCol="0">
            <a:spAutoFit/>
          </a:bodyPr>
          <a:lstStyle/>
          <a:p>
            <a:r>
              <a:rPr lang="en-US" sz="1200" dirty="0" smtClean="0"/>
              <a:t>3-way Septum magnet</a:t>
            </a:r>
            <a:endParaRPr lang="en-US" sz="1200" dirty="0"/>
          </a:p>
        </p:txBody>
      </p:sp>
      <p:sp>
        <p:nvSpPr>
          <p:cNvPr id="14" name="TextBox 13"/>
          <p:cNvSpPr txBox="1"/>
          <p:nvPr/>
        </p:nvSpPr>
        <p:spPr>
          <a:xfrm>
            <a:off x="7343938" y="1844699"/>
            <a:ext cx="1168538" cy="307777"/>
          </a:xfrm>
          <a:prstGeom prst="rect">
            <a:avLst/>
          </a:prstGeom>
          <a:noFill/>
        </p:spPr>
        <p:txBody>
          <a:bodyPr wrap="square" rtlCol="0">
            <a:spAutoFit/>
          </a:bodyPr>
          <a:lstStyle/>
          <a:p>
            <a:r>
              <a:rPr lang="en-US" sz="1400" dirty="0" smtClean="0"/>
              <a:t>To Booster</a:t>
            </a:r>
            <a:endParaRPr lang="en-US" sz="1400" dirty="0"/>
          </a:p>
        </p:txBody>
      </p:sp>
      <p:sp>
        <p:nvSpPr>
          <p:cNvPr id="15" name="TextBox 14"/>
          <p:cNvSpPr txBox="1"/>
          <p:nvPr/>
        </p:nvSpPr>
        <p:spPr>
          <a:xfrm>
            <a:off x="7495557" y="983801"/>
            <a:ext cx="1168538" cy="523220"/>
          </a:xfrm>
          <a:prstGeom prst="rect">
            <a:avLst/>
          </a:prstGeom>
          <a:noFill/>
        </p:spPr>
        <p:txBody>
          <a:bodyPr wrap="square" rtlCol="0">
            <a:spAutoFit/>
          </a:bodyPr>
          <a:lstStyle/>
          <a:p>
            <a:r>
              <a:rPr lang="en-US" sz="1400" dirty="0" smtClean="0"/>
              <a:t>To Mu2e (M4) line</a:t>
            </a:r>
            <a:endParaRPr lang="en-US" sz="1400" dirty="0"/>
          </a:p>
        </p:txBody>
      </p:sp>
      <p:sp>
        <p:nvSpPr>
          <p:cNvPr id="16" name="TextBox 15"/>
          <p:cNvSpPr txBox="1"/>
          <p:nvPr/>
        </p:nvSpPr>
        <p:spPr>
          <a:xfrm>
            <a:off x="7196122" y="2817708"/>
            <a:ext cx="1168538" cy="307777"/>
          </a:xfrm>
          <a:prstGeom prst="rect">
            <a:avLst/>
          </a:prstGeom>
          <a:noFill/>
        </p:spPr>
        <p:txBody>
          <a:bodyPr wrap="square" rtlCol="0">
            <a:spAutoFit/>
          </a:bodyPr>
          <a:lstStyle/>
          <a:p>
            <a:r>
              <a:rPr lang="en-US" sz="1400" dirty="0" smtClean="0"/>
              <a:t>To dump line</a:t>
            </a:r>
            <a:endParaRPr lang="en-US" sz="1400" dirty="0"/>
          </a:p>
        </p:txBody>
      </p:sp>
      <p:sp>
        <p:nvSpPr>
          <p:cNvPr id="17" name="TextBox 16"/>
          <p:cNvSpPr txBox="1"/>
          <p:nvPr/>
        </p:nvSpPr>
        <p:spPr>
          <a:xfrm>
            <a:off x="5321097" y="1076134"/>
            <a:ext cx="616056" cy="338554"/>
          </a:xfrm>
          <a:prstGeom prst="rect">
            <a:avLst/>
          </a:prstGeom>
          <a:noFill/>
        </p:spPr>
        <p:txBody>
          <a:bodyPr wrap="square" rtlCol="0">
            <a:spAutoFit/>
          </a:bodyPr>
          <a:lstStyle/>
          <a:p>
            <a:r>
              <a:rPr lang="en-US" sz="1600" dirty="0" smtClean="0">
                <a:solidFill>
                  <a:srgbClr val="000000"/>
                </a:solidFill>
              </a:rPr>
              <a:t>Coils</a:t>
            </a:r>
            <a:endParaRPr lang="en-US" sz="1600" dirty="0">
              <a:solidFill>
                <a:srgbClr val="000000"/>
              </a:solidFill>
            </a:endParaRPr>
          </a:p>
        </p:txBody>
      </p:sp>
      <p:cxnSp>
        <p:nvCxnSpPr>
          <p:cNvPr id="19" name="Straight Arrow Connector 18"/>
          <p:cNvCxnSpPr/>
          <p:nvPr/>
        </p:nvCxnSpPr>
        <p:spPr>
          <a:xfrm>
            <a:off x="5819269" y="1351302"/>
            <a:ext cx="267326" cy="0"/>
          </a:xfrm>
          <a:prstGeom prst="straightConnector1">
            <a:avLst/>
          </a:prstGeom>
          <a:ln>
            <a:solidFill>
              <a:srgbClr val="040404"/>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797948" y="1416796"/>
            <a:ext cx="300044" cy="556673"/>
          </a:xfrm>
          <a:prstGeom prst="straightConnector1">
            <a:avLst/>
          </a:prstGeom>
          <a:ln>
            <a:solidFill>
              <a:srgbClr val="040404"/>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5594014" y="2691382"/>
            <a:ext cx="225255" cy="165539"/>
          </a:xfrm>
          <a:prstGeom prst="straightConnector1">
            <a:avLst/>
          </a:prstGeom>
          <a:ln>
            <a:solidFill>
              <a:srgbClr val="040404"/>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1" idx="0"/>
          </p:cNvCxnSpPr>
          <p:nvPr/>
        </p:nvCxnSpPr>
        <p:spPr>
          <a:xfrm flipV="1">
            <a:off x="3649601" y="2351518"/>
            <a:ext cx="0" cy="274570"/>
          </a:xfrm>
          <a:prstGeom prst="straightConnector1">
            <a:avLst/>
          </a:prstGeom>
          <a:ln>
            <a:solidFill>
              <a:srgbClr val="040404"/>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1335" y="4122174"/>
            <a:ext cx="6408175" cy="1323439"/>
          </a:xfrm>
          <a:prstGeom prst="rect">
            <a:avLst/>
          </a:prstGeom>
          <a:noFill/>
        </p:spPr>
        <p:txBody>
          <a:bodyPr wrap="square" rtlCol="0">
            <a:spAutoFit/>
          </a:bodyPr>
          <a:lstStyle/>
          <a:p>
            <a:r>
              <a:rPr lang="en-US" sz="1600" dirty="0" smtClean="0">
                <a:solidFill>
                  <a:srgbClr val="000000"/>
                </a:solidFill>
              </a:rPr>
              <a:t>Vacuum chamber horizontal half-aperture:</a:t>
            </a:r>
          </a:p>
          <a:p>
            <a:pPr marL="285750" indent="-285750">
              <a:buFont typeface="Arial" panose="020B0604020202020204" pitchFamily="34" charset="0"/>
              <a:buChar char="•"/>
            </a:pPr>
            <a:r>
              <a:rPr lang="en-US" sz="1600" dirty="0" smtClean="0">
                <a:solidFill>
                  <a:srgbClr val="000000"/>
                </a:solidFill>
              </a:rPr>
              <a:t>Fast corrector: 1.9 cm</a:t>
            </a:r>
          </a:p>
          <a:p>
            <a:pPr marL="285750" indent="-285750">
              <a:buFont typeface="Arial" panose="020B0604020202020204" pitchFamily="34" charset="0"/>
              <a:buChar char="•"/>
            </a:pPr>
            <a:r>
              <a:rPr lang="en-US" sz="1600" dirty="0" smtClean="0">
                <a:solidFill>
                  <a:srgbClr val="000000"/>
                </a:solidFill>
              </a:rPr>
              <a:t>Large </a:t>
            </a:r>
            <a:r>
              <a:rPr lang="en-US" sz="1600" dirty="0" err="1" smtClean="0">
                <a:solidFill>
                  <a:srgbClr val="000000"/>
                </a:solidFill>
              </a:rPr>
              <a:t>quadrupole</a:t>
            </a:r>
            <a:r>
              <a:rPr lang="en-US" sz="1600" dirty="0" smtClean="0">
                <a:solidFill>
                  <a:srgbClr val="000000"/>
                </a:solidFill>
              </a:rPr>
              <a:t> (D): 2.3 cm</a:t>
            </a:r>
          </a:p>
          <a:p>
            <a:pPr marL="285750" indent="-285750">
              <a:buFont typeface="Arial" panose="020B0604020202020204" pitchFamily="34" charset="0"/>
              <a:buChar char="•"/>
            </a:pPr>
            <a:r>
              <a:rPr lang="en-US" sz="1600" dirty="0" smtClean="0">
                <a:solidFill>
                  <a:srgbClr val="000000"/>
                </a:solidFill>
              </a:rPr>
              <a:t>Large </a:t>
            </a:r>
            <a:r>
              <a:rPr lang="en-US" sz="1600" dirty="0" err="1" smtClean="0">
                <a:solidFill>
                  <a:srgbClr val="000000"/>
                </a:solidFill>
              </a:rPr>
              <a:t>quadrupole</a:t>
            </a:r>
            <a:r>
              <a:rPr lang="en-US" sz="1600" dirty="0" smtClean="0">
                <a:solidFill>
                  <a:srgbClr val="000000"/>
                </a:solidFill>
              </a:rPr>
              <a:t> (F): 7.7 cm</a:t>
            </a:r>
          </a:p>
          <a:p>
            <a:pPr marL="285750" indent="-285750">
              <a:buFont typeface="Arial" panose="020B0604020202020204" pitchFamily="34" charset="0"/>
              <a:buChar char="•"/>
            </a:pPr>
            <a:r>
              <a:rPr lang="en-US" sz="1600" dirty="0" smtClean="0">
                <a:solidFill>
                  <a:srgbClr val="000000"/>
                </a:solidFill>
              </a:rPr>
              <a:t>Septum magnet: 1.9 cm (Booster line) – 2.0 cm, curved (others)</a:t>
            </a:r>
            <a:endParaRPr lang="en-US" sz="1600" dirty="0">
              <a:solidFill>
                <a:srgbClr val="000000"/>
              </a:solidFill>
            </a:endParaRPr>
          </a:p>
        </p:txBody>
      </p:sp>
    </p:spTree>
    <p:extLst>
      <p:ext uri="{BB962C8B-B14F-4D97-AF65-F5344CB8AC3E}">
        <p14:creationId xmlns:p14="http://schemas.microsoft.com/office/powerpoint/2010/main" val="240500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97685" cy="641739"/>
          </a:xfrm>
        </p:spPr>
        <p:txBody>
          <a:bodyPr/>
          <a:lstStyle/>
          <a:p>
            <a:pPr algn="ctr"/>
            <a:r>
              <a:rPr lang="en-US" sz="3200" dirty="0"/>
              <a:t>Dump Line </a:t>
            </a:r>
            <a:r>
              <a:rPr lang="en-US" altLang="en-US" sz="3200" dirty="0">
                <a:latin typeface="Helvetica" panose="020B0604020202020204" pitchFamily="34" charset="0"/>
              </a:rPr>
              <a:t>optics at March 2016</a:t>
            </a:r>
            <a:endParaRPr lang="en-US" sz="3200" dirty="0"/>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4994"/>
            <a:ext cx="9144000" cy="3894697"/>
          </a:xfrm>
          <a:prstGeom prst="rect">
            <a:avLst/>
          </a:prstGeom>
        </p:spPr>
      </p:pic>
      <p:sp>
        <p:nvSpPr>
          <p:cNvPr id="10" name="TextBox 9"/>
          <p:cNvSpPr txBox="1"/>
          <p:nvPr/>
        </p:nvSpPr>
        <p:spPr>
          <a:xfrm>
            <a:off x="767864" y="2706770"/>
            <a:ext cx="934226" cy="276999"/>
          </a:xfrm>
          <a:prstGeom prst="rect">
            <a:avLst/>
          </a:prstGeom>
          <a:noFill/>
        </p:spPr>
        <p:txBody>
          <a:bodyPr wrap="square" rtlCol="0">
            <a:spAutoFit/>
          </a:bodyPr>
          <a:lstStyle/>
          <a:p>
            <a:r>
              <a:rPr lang="en-US" sz="1200" dirty="0" smtClean="0"/>
              <a:t>En. upgrade</a:t>
            </a:r>
            <a:endParaRPr lang="en-US" sz="1200" dirty="0"/>
          </a:p>
        </p:txBody>
      </p:sp>
      <p:sp>
        <p:nvSpPr>
          <p:cNvPr id="11" name="TextBox 10"/>
          <p:cNvSpPr txBox="1"/>
          <p:nvPr/>
        </p:nvSpPr>
        <p:spPr>
          <a:xfrm>
            <a:off x="5554538" y="2706773"/>
            <a:ext cx="1345861" cy="276999"/>
          </a:xfrm>
          <a:prstGeom prst="rect">
            <a:avLst/>
          </a:prstGeom>
          <a:noFill/>
        </p:spPr>
        <p:txBody>
          <a:bodyPr wrap="square" rtlCol="0">
            <a:spAutoFit/>
          </a:bodyPr>
          <a:lstStyle/>
          <a:p>
            <a:r>
              <a:rPr lang="en-US" sz="1200" dirty="0" smtClean="0"/>
              <a:t>Dump Line switch</a:t>
            </a:r>
            <a:endParaRPr lang="en-US" sz="1200" dirty="0"/>
          </a:p>
        </p:txBody>
      </p:sp>
      <p:sp>
        <p:nvSpPr>
          <p:cNvPr id="12" name="TextBox 11"/>
          <p:cNvSpPr txBox="1"/>
          <p:nvPr/>
        </p:nvSpPr>
        <p:spPr>
          <a:xfrm>
            <a:off x="3430216" y="2720854"/>
            <a:ext cx="584184" cy="276999"/>
          </a:xfrm>
          <a:prstGeom prst="rect">
            <a:avLst/>
          </a:prstGeom>
          <a:noFill/>
        </p:spPr>
        <p:txBody>
          <a:bodyPr wrap="square" rtlCol="0">
            <a:spAutoFit/>
          </a:bodyPr>
          <a:lstStyle/>
          <a:p>
            <a:r>
              <a:rPr lang="en-US" sz="1200" dirty="0" smtClean="0"/>
              <a:t>1</a:t>
            </a:r>
            <a:r>
              <a:rPr lang="en-US" sz="1200" baseline="30000" dirty="0" smtClean="0"/>
              <a:t>st</a:t>
            </a:r>
            <a:r>
              <a:rPr lang="en-US" sz="1200" dirty="0" smtClean="0"/>
              <a:t> arc</a:t>
            </a:r>
            <a:endParaRPr lang="en-US" sz="1200" dirty="0"/>
          </a:p>
        </p:txBody>
      </p:sp>
      <p:sp>
        <p:nvSpPr>
          <p:cNvPr id="13" name="TextBox 12"/>
          <p:cNvSpPr txBox="1"/>
          <p:nvPr/>
        </p:nvSpPr>
        <p:spPr>
          <a:xfrm>
            <a:off x="7981400" y="2690729"/>
            <a:ext cx="584167" cy="276999"/>
          </a:xfrm>
          <a:prstGeom prst="rect">
            <a:avLst/>
          </a:prstGeom>
          <a:noFill/>
        </p:spPr>
        <p:txBody>
          <a:bodyPr wrap="square" rtlCol="0">
            <a:spAutoFit/>
          </a:bodyPr>
          <a:lstStyle/>
          <a:p>
            <a:r>
              <a:rPr lang="en-US" sz="1200" dirty="0" smtClean="0"/>
              <a:t>Dump</a:t>
            </a:r>
            <a:endParaRPr lang="en-US" sz="1200" dirty="0"/>
          </a:p>
        </p:txBody>
      </p:sp>
      <p:sp>
        <p:nvSpPr>
          <p:cNvPr id="14" name="TextBox 13"/>
          <p:cNvSpPr txBox="1"/>
          <p:nvPr/>
        </p:nvSpPr>
        <p:spPr>
          <a:xfrm>
            <a:off x="6808498" y="2734210"/>
            <a:ext cx="836014" cy="276999"/>
          </a:xfrm>
          <a:prstGeom prst="rect">
            <a:avLst/>
          </a:prstGeom>
          <a:noFill/>
        </p:spPr>
        <p:txBody>
          <a:bodyPr wrap="square" rtlCol="0">
            <a:spAutoFit/>
          </a:bodyPr>
          <a:lstStyle/>
          <a:p>
            <a:r>
              <a:rPr lang="en-US" sz="1200" dirty="0" smtClean="0"/>
              <a:t>Dump line</a:t>
            </a:r>
            <a:endParaRPr lang="en-US" sz="1200" dirty="0"/>
          </a:p>
        </p:txBody>
      </p:sp>
      <p:sp>
        <p:nvSpPr>
          <p:cNvPr id="3" name="TextBox 2"/>
          <p:cNvSpPr txBox="1"/>
          <p:nvPr/>
        </p:nvSpPr>
        <p:spPr>
          <a:xfrm>
            <a:off x="228600" y="994612"/>
            <a:ext cx="869768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40404"/>
                </a:solidFill>
              </a:rPr>
              <a:t>5 additional dipole magnets of the same family used for the arcs.</a:t>
            </a:r>
          </a:p>
          <a:p>
            <a:pPr marL="285750" indent="-285750">
              <a:buFont typeface="Arial" panose="020B0604020202020204" pitchFamily="34" charset="0"/>
              <a:buChar char="•"/>
            </a:pPr>
            <a:r>
              <a:rPr lang="en-US" dirty="0" smtClean="0">
                <a:solidFill>
                  <a:srgbClr val="040404"/>
                </a:solidFill>
              </a:rPr>
              <a:t>Same families of F and D </a:t>
            </a:r>
            <a:r>
              <a:rPr lang="en-US" dirty="0" err="1" smtClean="0">
                <a:solidFill>
                  <a:srgbClr val="040404"/>
                </a:solidFill>
              </a:rPr>
              <a:t>quadrupoles</a:t>
            </a:r>
            <a:r>
              <a:rPr lang="en-US" dirty="0" smtClean="0">
                <a:solidFill>
                  <a:srgbClr val="040404"/>
                </a:solidFill>
              </a:rPr>
              <a:t> used in the transfer line to Booster.</a:t>
            </a:r>
            <a:endParaRPr lang="en-US" dirty="0">
              <a:solidFill>
                <a:srgbClr val="040404"/>
              </a:solidFill>
            </a:endParaRPr>
          </a:p>
        </p:txBody>
      </p:sp>
    </p:spTree>
    <p:extLst>
      <p:ext uri="{BB962C8B-B14F-4D97-AF65-F5344CB8AC3E}">
        <p14:creationId xmlns:p14="http://schemas.microsoft.com/office/powerpoint/2010/main" val="99240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200" dirty="0" smtClean="0"/>
              <a:t>Plans for the CDR</a:t>
            </a:r>
            <a:endParaRPr lang="en-US" sz="3200" dirty="0"/>
          </a:p>
        </p:txBody>
      </p:sp>
      <p:sp>
        <p:nvSpPr>
          <p:cNvPr id="3" name="Content Placeholder 2"/>
          <p:cNvSpPr>
            <a:spLocks noGrp="1"/>
          </p:cNvSpPr>
          <p:nvPr>
            <p:ph idx="1"/>
          </p:nvPr>
        </p:nvSpPr>
        <p:spPr/>
        <p:txBody>
          <a:bodyPr/>
          <a:lstStyle/>
          <a:p>
            <a:r>
              <a:rPr lang="en-US" dirty="0" smtClean="0"/>
              <a:t>No R&amp;D foreseen for elements in Transfer Line.</a:t>
            </a:r>
          </a:p>
          <a:p>
            <a:r>
              <a:rPr lang="en-US" dirty="0" smtClean="0"/>
              <a:t>Produce a </a:t>
            </a:r>
            <a:r>
              <a:rPr lang="en-US" dirty="0" smtClean="0"/>
              <a:t>conceptual </a:t>
            </a:r>
            <a:r>
              <a:rPr lang="en-US" dirty="0" smtClean="0"/>
              <a:t>design of magnets.</a:t>
            </a:r>
          </a:p>
          <a:p>
            <a:r>
              <a:rPr lang="en-US" dirty="0" smtClean="0"/>
              <a:t>Design of Mu2e line.</a:t>
            </a:r>
          </a:p>
          <a:p>
            <a:r>
              <a:rPr lang="en-US" dirty="0" smtClean="0"/>
              <a:t>Write FRS for the elements of the line.</a:t>
            </a:r>
          </a:p>
          <a:p>
            <a:r>
              <a:rPr lang="en-US" dirty="0" smtClean="0"/>
              <a:t>CDR writing.</a:t>
            </a:r>
            <a:endParaRPr lang="en-US" dirty="0"/>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15</a:t>
            </a:fld>
            <a:endParaRPr lang="en-US" altLang="en-US"/>
          </a:p>
        </p:txBody>
      </p:sp>
    </p:spTree>
    <p:extLst>
      <p:ext uri="{BB962C8B-B14F-4D97-AF65-F5344CB8AC3E}">
        <p14:creationId xmlns:p14="http://schemas.microsoft.com/office/powerpoint/2010/main" val="194692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12/07/2015</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Linac-to-Booster Transfer Line optics</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16</a:t>
            </a:fld>
            <a:endParaRPr lang="en-US" altLang="en-US"/>
          </a:p>
        </p:txBody>
      </p:sp>
      <p:sp>
        <p:nvSpPr>
          <p:cNvPr id="8" name="Rectangle 7"/>
          <p:cNvSpPr/>
          <p:nvPr/>
        </p:nvSpPr>
        <p:spPr>
          <a:xfrm>
            <a:off x="676275" y="2753787"/>
            <a:ext cx="1689758" cy="707886"/>
          </a:xfrm>
          <a:prstGeom prst="rect">
            <a:avLst/>
          </a:prstGeom>
        </p:spPr>
        <p:txBody>
          <a:bodyPr wrap="none">
            <a:spAutoFit/>
          </a:bodyPr>
          <a:lstStyle/>
          <a:p>
            <a:r>
              <a:rPr lang="en-US" sz="4000" dirty="0"/>
              <a:t>Backup</a:t>
            </a:r>
          </a:p>
        </p:txBody>
      </p:sp>
    </p:spTree>
    <p:extLst>
      <p:ext uri="{BB962C8B-B14F-4D97-AF65-F5344CB8AC3E}">
        <p14:creationId xmlns:p14="http://schemas.microsoft.com/office/powerpoint/2010/main" val="194316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smtClean="0"/>
              <a:t>Booster injection scheme</a:t>
            </a:r>
            <a:endParaRPr lang="en-US" sz="3600" dirty="0"/>
          </a:p>
        </p:txBody>
      </p:sp>
      <p:sp>
        <p:nvSpPr>
          <p:cNvPr id="4" name="Date Placeholder 3"/>
          <p:cNvSpPr>
            <a:spLocks noGrp="1"/>
          </p:cNvSpPr>
          <p:nvPr>
            <p:ph type="dt" sz="half" idx="10"/>
          </p:nvPr>
        </p:nvSpPr>
        <p:spPr/>
        <p:txBody>
          <a:bodyPr/>
          <a:lstStyle/>
          <a:p>
            <a:r>
              <a:rPr lang="en-US" altLang="en-US" smtClean="0"/>
              <a:t>12/07/2015</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Linac-to-Booster Transfer Line optics</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17</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3341"/>
            <a:ext cx="9144000" cy="3177968"/>
          </a:xfrm>
          <a:prstGeom prst="rect">
            <a:avLst/>
          </a:prstGeom>
        </p:spPr>
      </p:pic>
    </p:spTree>
    <p:extLst>
      <p:ext uri="{BB962C8B-B14F-4D97-AF65-F5344CB8AC3E}">
        <p14:creationId xmlns:p14="http://schemas.microsoft.com/office/powerpoint/2010/main" val="47599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sz="3600" dirty="0"/>
              <a:t>Outline</a:t>
            </a:r>
            <a:endParaRPr lang="en-US" altLang="en-US" sz="3600" dirty="0" smtClean="0">
              <a:latin typeface="Helvetica" panose="020B0604020202020204" pitchFamily="34" charset="0"/>
            </a:endParaRPr>
          </a:p>
        </p:txBody>
      </p:sp>
      <p:sp>
        <p:nvSpPr>
          <p:cNvPr id="17410" name="Content Placeholder 2"/>
          <p:cNvSpPr>
            <a:spLocks noGrp="1"/>
          </p:cNvSpPr>
          <p:nvPr>
            <p:ph idx="1"/>
          </p:nvPr>
        </p:nvSpPr>
        <p:spPr bwMode="auto">
          <a:xfrm>
            <a:off x="228600" y="1947864"/>
            <a:ext cx="8672513" cy="326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Helvetica" panose="020B0604020202020204" pitchFamily="34" charset="0"/>
              </a:rPr>
              <a:t>Transfer Line design developed over the last </a:t>
            </a:r>
            <a:r>
              <a:rPr lang="en-US" altLang="en-US" dirty="0" smtClean="0">
                <a:latin typeface="Helvetica" panose="020B0604020202020204" pitchFamily="34" charset="0"/>
              </a:rPr>
              <a:t>year.</a:t>
            </a:r>
            <a:endParaRPr lang="en-US" altLang="en-US" dirty="0" smtClean="0">
              <a:latin typeface="Helvetica" panose="020B0604020202020204" pitchFamily="34" charset="0"/>
            </a:endParaRPr>
          </a:p>
          <a:p>
            <a:r>
              <a:rPr lang="en-US" altLang="en-US" dirty="0" smtClean="0">
                <a:latin typeface="Helvetica" panose="020B0604020202020204" pitchFamily="34" charset="0"/>
              </a:rPr>
              <a:t>Main Ring crossing </a:t>
            </a:r>
            <a:r>
              <a:rPr lang="en-US" altLang="en-US" dirty="0" smtClean="0">
                <a:latin typeface="Helvetica" panose="020B0604020202020204" pitchFamily="34" charset="0"/>
              </a:rPr>
              <a:t>design.</a:t>
            </a:r>
            <a:endParaRPr lang="en-US" altLang="en-US" dirty="0" smtClean="0">
              <a:latin typeface="Helvetica" panose="020B0604020202020204" pitchFamily="34" charset="0"/>
            </a:endParaRPr>
          </a:p>
          <a:p>
            <a:r>
              <a:rPr lang="en-US" altLang="en-US" dirty="0">
                <a:latin typeface="Helvetica" panose="020B0604020202020204" pitchFamily="34" charset="0"/>
              </a:rPr>
              <a:t>Dump/Mu2e Line switch </a:t>
            </a:r>
            <a:r>
              <a:rPr lang="en-US" altLang="en-US" dirty="0" smtClean="0">
                <a:latin typeface="Helvetica" panose="020B0604020202020204" pitchFamily="34" charset="0"/>
              </a:rPr>
              <a:t>design.</a:t>
            </a:r>
            <a:endParaRPr lang="en-US" altLang="en-US" dirty="0" smtClean="0">
              <a:latin typeface="Helvetica" panose="020B0604020202020204" pitchFamily="34" charset="0"/>
            </a:endParaRPr>
          </a:p>
          <a:p>
            <a:r>
              <a:rPr lang="en-US" altLang="en-US" dirty="0" smtClean="0">
                <a:latin typeface="Helvetica" panose="020B0604020202020204" pitchFamily="34" charset="0"/>
              </a:rPr>
              <a:t>Dump </a:t>
            </a:r>
            <a:r>
              <a:rPr lang="en-US" altLang="en-US" dirty="0" smtClean="0">
                <a:latin typeface="Helvetica" panose="020B0604020202020204" pitchFamily="34" charset="0"/>
              </a:rPr>
              <a:t>Line </a:t>
            </a:r>
            <a:r>
              <a:rPr lang="en-US" altLang="en-US" dirty="0" smtClean="0">
                <a:latin typeface="Helvetica" panose="020B0604020202020204" pitchFamily="34" charset="0"/>
              </a:rPr>
              <a:t>design.</a:t>
            </a:r>
            <a:endParaRPr lang="en-US" altLang="en-US" dirty="0" smtClean="0">
              <a:latin typeface="Helvetica" panose="020B0604020202020204" pitchFamily="34" charset="0"/>
            </a:endParaRPr>
          </a:p>
          <a:p>
            <a:r>
              <a:rPr lang="en-US" altLang="en-US" dirty="0" smtClean="0">
                <a:latin typeface="Helvetica" panose="020B0604020202020204" pitchFamily="34" charset="0"/>
              </a:rPr>
              <a:t>Plans </a:t>
            </a:r>
            <a:r>
              <a:rPr lang="en-US" altLang="en-US" dirty="0" smtClean="0">
                <a:latin typeface="Helvetica" panose="020B0604020202020204" pitchFamily="34" charset="0"/>
              </a:rPr>
              <a:t>for </a:t>
            </a:r>
            <a:r>
              <a:rPr lang="en-US" altLang="en-US" dirty="0" smtClean="0">
                <a:latin typeface="Helvetica" panose="020B0604020202020204" pitchFamily="34" charset="0"/>
              </a:rPr>
              <a:t>CDR.</a:t>
            </a:r>
            <a:endParaRPr lang="en-US" altLang="en-US" dirty="0" smtClean="0">
              <a:latin typeface="Helvetica" panose="020B0604020202020204" pitchFamily="34" charset="0"/>
            </a:endParaRPr>
          </a:p>
        </p:txBody>
      </p:sp>
      <p:sp>
        <p:nvSpPr>
          <p:cNvPr id="1741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smtClean="0">
                <a:solidFill>
                  <a:srgbClr val="004C97"/>
                </a:solidFill>
                <a:latin typeface="Helvetica" panose="020B0604020202020204" pitchFamily="34" charset="0"/>
              </a:rPr>
              <a:t>3/15/2016</a:t>
            </a:r>
            <a:endParaRPr lang="en-US" altLang="en-US" sz="900" dirty="0">
              <a:solidFill>
                <a:srgbClr val="004C97"/>
              </a:solidFill>
              <a:latin typeface="Helvetica" panose="020B0604020202020204" pitchFamily="3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smtClean="0">
                <a:solidFill>
                  <a:srgbClr val="004C97"/>
                </a:solidFill>
                <a:latin typeface="Helvetica" panose="020B0604020202020204" pitchFamily="34" charset="0"/>
              </a:rPr>
              <a:t>A. Vivoli | 2016 P2MAC</a:t>
            </a:r>
            <a:endParaRPr lang="en-US" altLang="en-US" sz="900" b="1" dirty="0" smtClean="0">
              <a:solidFill>
                <a:srgbClr val="004C97"/>
              </a:solidFill>
              <a:latin typeface="Helvetica" panose="020B0604020202020204" pitchFamily="3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EB160C5-AA0C-455C-8AD8-AC58C32009B6}" type="slidenum">
              <a:rPr lang="en-US" altLang="en-US" sz="900">
                <a:solidFill>
                  <a:srgbClr val="004C97"/>
                </a:solidFill>
                <a:latin typeface="Helvetica" panose="020B0604020202020204" pitchFamily="34" charset="0"/>
              </a:rPr>
              <a:pPr eaLnBrk="1" hangingPunct="1"/>
              <a:t>2</a:t>
            </a:fld>
            <a:endParaRPr lang="en-US" altLang="en-US" sz="900" dirty="0">
              <a:solidFill>
                <a:srgbClr val="004C97"/>
              </a:solidFill>
              <a:latin typeface="Helvetic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altLang="en-US" sz="3600" dirty="0">
                <a:latin typeface="Helvetica" panose="020B0604020202020204" pitchFamily="34" charset="0"/>
              </a:rPr>
              <a:t>Transfer Line </a:t>
            </a:r>
            <a:r>
              <a:rPr lang="en-US" altLang="en-US" sz="3600" dirty="0" smtClean="0">
                <a:latin typeface="Helvetica" panose="020B0604020202020204" pitchFamily="34" charset="0"/>
              </a:rPr>
              <a:t>footprint at July 2015</a:t>
            </a:r>
            <a:endParaRPr lang="en-US" sz="3600" dirty="0"/>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278" y="825388"/>
            <a:ext cx="5543869" cy="5493402"/>
          </a:xfrm>
          <a:prstGeom prst="rect">
            <a:avLst/>
          </a:prstGeom>
          <a:ln>
            <a:solidFill>
              <a:srgbClr val="000000"/>
            </a:solidFill>
          </a:ln>
        </p:spPr>
      </p:pic>
      <p:sp>
        <p:nvSpPr>
          <p:cNvPr id="8" name="TextBox 7"/>
          <p:cNvSpPr txBox="1"/>
          <p:nvPr/>
        </p:nvSpPr>
        <p:spPr>
          <a:xfrm>
            <a:off x="6573251" y="1987739"/>
            <a:ext cx="962952" cy="369332"/>
          </a:xfrm>
          <a:prstGeom prst="rect">
            <a:avLst/>
          </a:prstGeom>
          <a:noFill/>
        </p:spPr>
        <p:txBody>
          <a:bodyPr wrap="square" rtlCol="0">
            <a:spAutoFit/>
          </a:bodyPr>
          <a:lstStyle/>
          <a:p>
            <a:r>
              <a:rPr lang="en-US" sz="1800" dirty="0" smtClean="0">
                <a:solidFill>
                  <a:srgbClr val="040404"/>
                </a:solidFill>
              </a:rPr>
              <a:t>SC Linac</a:t>
            </a:r>
            <a:endParaRPr lang="en-US" sz="1800" dirty="0">
              <a:solidFill>
                <a:srgbClr val="040404"/>
              </a:solidFill>
            </a:endParaRPr>
          </a:p>
        </p:txBody>
      </p:sp>
      <p:sp>
        <p:nvSpPr>
          <p:cNvPr id="9" name="TextBox 8"/>
          <p:cNvSpPr txBox="1"/>
          <p:nvPr/>
        </p:nvSpPr>
        <p:spPr>
          <a:xfrm>
            <a:off x="5329915" y="4309843"/>
            <a:ext cx="1319002" cy="584775"/>
          </a:xfrm>
          <a:prstGeom prst="rect">
            <a:avLst/>
          </a:prstGeom>
          <a:noFill/>
        </p:spPr>
        <p:txBody>
          <a:bodyPr wrap="square" rtlCol="0">
            <a:spAutoFit/>
          </a:bodyPr>
          <a:lstStyle/>
          <a:p>
            <a:r>
              <a:rPr lang="en-US" sz="1600" dirty="0" smtClean="0">
                <a:solidFill>
                  <a:srgbClr val="040404"/>
                </a:solidFill>
              </a:rPr>
              <a:t>Transfer Line to Booster</a:t>
            </a:r>
            <a:endParaRPr lang="en-US" sz="1600" dirty="0">
              <a:solidFill>
                <a:srgbClr val="040404"/>
              </a:solidFill>
            </a:endParaRPr>
          </a:p>
        </p:txBody>
      </p:sp>
      <p:sp>
        <p:nvSpPr>
          <p:cNvPr id="10" name="TextBox 9"/>
          <p:cNvSpPr txBox="1"/>
          <p:nvPr/>
        </p:nvSpPr>
        <p:spPr>
          <a:xfrm>
            <a:off x="5298013" y="5704579"/>
            <a:ext cx="1319002" cy="584775"/>
          </a:xfrm>
          <a:prstGeom prst="rect">
            <a:avLst/>
          </a:prstGeom>
          <a:noFill/>
        </p:spPr>
        <p:txBody>
          <a:bodyPr wrap="square" rtlCol="0">
            <a:spAutoFit/>
          </a:bodyPr>
          <a:lstStyle/>
          <a:p>
            <a:r>
              <a:rPr lang="en-US" sz="1600" dirty="0" smtClean="0">
                <a:solidFill>
                  <a:srgbClr val="000000"/>
                </a:solidFill>
              </a:rPr>
              <a:t>Transfer Line to Mu2e</a:t>
            </a:r>
            <a:endParaRPr lang="en-US" sz="1600" dirty="0">
              <a:solidFill>
                <a:srgbClr val="000000"/>
              </a:solidFill>
            </a:endParaRPr>
          </a:p>
        </p:txBody>
      </p:sp>
      <p:sp>
        <p:nvSpPr>
          <p:cNvPr id="11" name="TextBox 10"/>
          <p:cNvSpPr txBox="1"/>
          <p:nvPr/>
        </p:nvSpPr>
        <p:spPr>
          <a:xfrm>
            <a:off x="7311803" y="4562474"/>
            <a:ext cx="1216906" cy="338554"/>
          </a:xfrm>
          <a:prstGeom prst="rect">
            <a:avLst/>
          </a:prstGeom>
          <a:noFill/>
        </p:spPr>
        <p:txBody>
          <a:bodyPr wrap="square" rtlCol="0">
            <a:spAutoFit/>
          </a:bodyPr>
          <a:lstStyle/>
          <a:p>
            <a:r>
              <a:rPr lang="en-US" sz="1600" dirty="0" smtClean="0">
                <a:solidFill>
                  <a:srgbClr val="040404"/>
                </a:solidFill>
              </a:rPr>
              <a:t>Beam Dump</a:t>
            </a:r>
            <a:endParaRPr lang="en-US" sz="1600" dirty="0">
              <a:solidFill>
                <a:srgbClr val="040404"/>
              </a:solidFill>
            </a:endParaRPr>
          </a:p>
        </p:txBody>
      </p:sp>
      <p:sp>
        <p:nvSpPr>
          <p:cNvPr id="12" name="TextBox 11"/>
          <p:cNvSpPr txBox="1"/>
          <p:nvPr/>
        </p:nvSpPr>
        <p:spPr>
          <a:xfrm>
            <a:off x="2739086" y="5563263"/>
            <a:ext cx="931301" cy="338554"/>
          </a:xfrm>
          <a:prstGeom prst="rect">
            <a:avLst/>
          </a:prstGeom>
          <a:noFill/>
        </p:spPr>
        <p:txBody>
          <a:bodyPr wrap="square" rtlCol="0">
            <a:spAutoFit/>
          </a:bodyPr>
          <a:lstStyle/>
          <a:p>
            <a:r>
              <a:rPr lang="en-US" sz="1600" dirty="0" smtClean="0">
                <a:solidFill>
                  <a:srgbClr val="040404"/>
                </a:solidFill>
              </a:rPr>
              <a:t>M4 Line</a:t>
            </a:r>
            <a:endParaRPr lang="en-US" sz="1600" dirty="0">
              <a:solidFill>
                <a:srgbClr val="040404"/>
              </a:solidFill>
            </a:endParaRPr>
          </a:p>
        </p:txBody>
      </p:sp>
      <p:cxnSp>
        <p:nvCxnSpPr>
          <p:cNvPr id="13" name="Straight Arrow Connector 12"/>
          <p:cNvCxnSpPr/>
          <p:nvPr/>
        </p:nvCxnSpPr>
        <p:spPr>
          <a:xfrm flipH="1">
            <a:off x="5939463" y="5427738"/>
            <a:ext cx="1372340" cy="62697"/>
          </a:xfrm>
          <a:prstGeom prst="straightConnector1">
            <a:avLst/>
          </a:prstGeom>
          <a:ln>
            <a:solidFill>
              <a:srgbClr val="040404"/>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29910" y="5258461"/>
            <a:ext cx="1480097" cy="338554"/>
          </a:xfrm>
          <a:prstGeom prst="rect">
            <a:avLst/>
          </a:prstGeom>
          <a:noFill/>
        </p:spPr>
        <p:txBody>
          <a:bodyPr wrap="square" rtlCol="0">
            <a:spAutoFit/>
          </a:bodyPr>
          <a:lstStyle/>
          <a:p>
            <a:r>
              <a:rPr lang="en-US" sz="1600" dirty="0" smtClean="0">
                <a:solidFill>
                  <a:srgbClr val="040404"/>
                </a:solidFill>
              </a:rPr>
              <a:t>SY </a:t>
            </a:r>
            <a:r>
              <a:rPr lang="en-US" sz="1600" dirty="0" smtClean="0">
                <a:solidFill>
                  <a:srgbClr val="040404"/>
                </a:solidFill>
              </a:rPr>
              <a:t>beams line</a:t>
            </a:r>
            <a:endParaRPr lang="en-US" sz="1600" dirty="0">
              <a:solidFill>
                <a:srgbClr val="040404"/>
              </a:solidFill>
            </a:endParaRPr>
          </a:p>
        </p:txBody>
      </p:sp>
      <p:sp>
        <p:nvSpPr>
          <p:cNvPr id="18" name="TextBox 17"/>
          <p:cNvSpPr txBox="1"/>
          <p:nvPr/>
        </p:nvSpPr>
        <p:spPr>
          <a:xfrm>
            <a:off x="0" y="974221"/>
            <a:ext cx="2166730" cy="477053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40404"/>
                </a:solidFill>
              </a:rPr>
              <a:t>4 </a:t>
            </a:r>
            <a:r>
              <a:rPr lang="en-US" sz="1600" dirty="0">
                <a:solidFill>
                  <a:srgbClr val="040404"/>
                </a:solidFill>
              </a:rPr>
              <a:t>slots for additional </a:t>
            </a:r>
            <a:r>
              <a:rPr lang="en-US" sz="1600" dirty="0" err="1">
                <a:solidFill>
                  <a:srgbClr val="040404"/>
                </a:solidFill>
              </a:rPr>
              <a:t>cryomodules</a:t>
            </a:r>
            <a:r>
              <a:rPr lang="en-US" sz="1600" dirty="0">
                <a:solidFill>
                  <a:srgbClr val="040404"/>
                </a:solidFill>
              </a:rPr>
              <a:t> </a:t>
            </a:r>
            <a:r>
              <a:rPr lang="en-US" sz="1600" dirty="0" smtClean="0">
                <a:solidFill>
                  <a:srgbClr val="040404"/>
                </a:solidFill>
              </a:rPr>
              <a:t>(HB650) available </a:t>
            </a:r>
            <a:r>
              <a:rPr lang="en-US" sz="1600" dirty="0">
                <a:solidFill>
                  <a:srgbClr val="040404"/>
                </a:solidFill>
              </a:rPr>
              <a:t>for SC Linac upgrade </a:t>
            </a:r>
            <a:r>
              <a:rPr lang="en-US" sz="1600" dirty="0" smtClean="0">
                <a:solidFill>
                  <a:srgbClr val="040404"/>
                </a:solidFill>
              </a:rPr>
              <a:t>up to 1.2 GeV.</a:t>
            </a:r>
          </a:p>
          <a:p>
            <a:pPr marL="171450" indent="-171450">
              <a:buFont typeface="Arial" panose="020B0604020202020204" pitchFamily="34" charset="0"/>
              <a:buChar char="•"/>
            </a:pPr>
            <a:r>
              <a:rPr lang="en-US" sz="1600" dirty="0" smtClean="0">
                <a:solidFill>
                  <a:srgbClr val="040404"/>
                </a:solidFill>
              </a:rPr>
              <a:t>2 </a:t>
            </a:r>
            <a:r>
              <a:rPr lang="en-US" sz="1600" dirty="0">
                <a:solidFill>
                  <a:srgbClr val="040404"/>
                </a:solidFill>
              </a:rPr>
              <a:t>arcs of 32 horizontal dipole magnets (8+24)</a:t>
            </a:r>
          </a:p>
          <a:p>
            <a:pPr marL="171450" indent="-171450">
              <a:buFont typeface="Arial" panose="020B0604020202020204" pitchFamily="34" charset="0"/>
              <a:buChar char="•"/>
            </a:pPr>
            <a:r>
              <a:rPr lang="en-US" sz="1600" dirty="0" smtClean="0">
                <a:solidFill>
                  <a:srgbClr val="040404"/>
                </a:solidFill>
              </a:rPr>
              <a:t>Dump line at the end of linac energy upgrade slots.</a:t>
            </a:r>
          </a:p>
          <a:p>
            <a:pPr marL="171450" indent="-171450">
              <a:buFont typeface="Arial" panose="020B0604020202020204" pitchFamily="34" charset="0"/>
              <a:buChar char="•"/>
            </a:pPr>
            <a:r>
              <a:rPr lang="en-US" sz="1600" dirty="0">
                <a:solidFill>
                  <a:srgbClr val="040404"/>
                </a:solidFill>
              </a:rPr>
              <a:t>Straight section with Mu2e line switch (vertical).</a:t>
            </a:r>
          </a:p>
          <a:p>
            <a:pPr marL="171450" indent="-171450">
              <a:buFont typeface="Arial" panose="020B0604020202020204" pitchFamily="34" charset="0"/>
              <a:buChar char="•"/>
            </a:pPr>
            <a:r>
              <a:rPr lang="en-US" sz="1600" dirty="0">
                <a:solidFill>
                  <a:srgbClr val="040404"/>
                </a:solidFill>
              </a:rPr>
              <a:t>Connection from Mu2e switch in straight section to line M4 used by Mu2e experiment</a:t>
            </a:r>
            <a:r>
              <a:rPr lang="en-US" sz="1600" dirty="0" smtClean="0">
                <a:solidFill>
                  <a:srgbClr val="040404"/>
                </a:solidFill>
              </a:rPr>
              <a:t>.</a:t>
            </a:r>
          </a:p>
        </p:txBody>
      </p:sp>
      <p:sp>
        <p:nvSpPr>
          <p:cNvPr id="19" name="TextBox 18"/>
          <p:cNvSpPr txBox="1"/>
          <p:nvPr/>
        </p:nvSpPr>
        <p:spPr>
          <a:xfrm>
            <a:off x="5374452" y="1595120"/>
            <a:ext cx="962952" cy="646331"/>
          </a:xfrm>
          <a:prstGeom prst="rect">
            <a:avLst/>
          </a:prstGeom>
          <a:noFill/>
        </p:spPr>
        <p:txBody>
          <a:bodyPr wrap="square" rtlCol="0">
            <a:spAutoFit/>
          </a:bodyPr>
          <a:lstStyle/>
          <a:p>
            <a:r>
              <a:rPr lang="en-US" sz="1800" dirty="0" smtClean="0">
                <a:solidFill>
                  <a:srgbClr val="040404"/>
                </a:solidFill>
              </a:rPr>
              <a:t>Linac gallery</a:t>
            </a:r>
            <a:endParaRPr lang="en-US" sz="1800" dirty="0">
              <a:solidFill>
                <a:srgbClr val="040404"/>
              </a:solidFill>
            </a:endParaRPr>
          </a:p>
        </p:txBody>
      </p:sp>
    </p:spTree>
    <p:extLst>
      <p:ext uri="{BB962C8B-B14F-4D97-AF65-F5344CB8AC3E}">
        <p14:creationId xmlns:p14="http://schemas.microsoft.com/office/powerpoint/2010/main" val="400394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7600"/>
            <a:ext cx="9144000" cy="3903629"/>
          </a:xfrm>
          <a:prstGeom prst="rect">
            <a:avLst/>
          </a:prstGeom>
        </p:spPr>
      </p:pic>
      <p:sp>
        <p:nvSpPr>
          <p:cNvPr id="2" name="Title 1"/>
          <p:cNvSpPr>
            <a:spLocks noGrp="1"/>
          </p:cNvSpPr>
          <p:nvPr>
            <p:ph type="title"/>
          </p:nvPr>
        </p:nvSpPr>
        <p:spPr>
          <a:xfrm>
            <a:off x="228600" y="103664"/>
            <a:ext cx="8667571" cy="641739"/>
          </a:xfrm>
        </p:spPr>
        <p:txBody>
          <a:bodyPr/>
          <a:lstStyle/>
          <a:p>
            <a:pPr algn="ctr"/>
            <a:r>
              <a:rPr lang="en-US" altLang="en-US" sz="3600" dirty="0">
                <a:latin typeface="Helvetica" panose="020B0604020202020204" pitchFamily="34" charset="0"/>
              </a:rPr>
              <a:t>Transfer Line optics </a:t>
            </a:r>
            <a:r>
              <a:rPr lang="en-US" altLang="en-US" sz="3600" dirty="0" smtClean="0">
                <a:latin typeface="Helvetica" panose="020B0604020202020204" pitchFamily="34" charset="0"/>
              </a:rPr>
              <a:t>at July 2015</a:t>
            </a:r>
            <a:endParaRPr lang="en-US" sz="3600" dirty="0"/>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8" name="TextBox 7"/>
          <p:cNvSpPr txBox="1"/>
          <p:nvPr/>
        </p:nvSpPr>
        <p:spPr>
          <a:xfrm>
            <a:off x="523481" y="2708777"/>
            <a:ext cx="934226" cy="276999"/>
          </a:xfrm>
          <a:prstGeom prst="rect">
            <a:avLst/>
          </a:prstGeom>
          <a:noFill/>
        </p:spPr>
        <p:txBody>
          <a:bodyPr wrap="square" rtlCol="0">
            <a:spAutoFit/>
          </a:bodyPr>
          <a:lstStyle/>
          <a:p>
            <a:r>
              <a:rPr lang="en-US" sz="1200" dirty="0" smtClean="0"/>
              <a:t>En. upgrade</a:t>
            </a:r>
            <a:endParaRPr lang="en-US" sz="1200" dirty="0"/>
          </a:p>
        </p:txBody>
      </p:sp>
      <p:sp>
        <p:nvSpPr>
          <p:cNvPr id="9" name="TextBox 8"/>
          <p:cNvSpPr txBox="1"/>
          <p:nvPr/>
        </p:nvSpPr>
        <p:spPr>
          <a:xfrm>
            <a:off x="2764591" y="2708777"/>
            <a:ext cx="1004104" cy="276999"/>
          </a:xfrm>
          <a:prstGeom prst="rect">
            <a:avLst/>
          </a:prstGeom>
          <a:noFill/>
        </p:spPr>
        <p:txBody>
          <a:bodyPr wrap="square" rtlCol="0">
            <a:spAutoFit/>
          </a:bodyPr>
          <a:lstStyle/>
          <a:p>
            <a:r>
              <a:rPr lang="en-US" sz="1200" dirty="0" smtClean="0"/>
              <a:t>Mu2e switch</a:t>
            </a:r>
            <a:endParaRPr lang="en-US" sz="1200" dirty="0"/>
          </a:p>
        </p:txBody>
      </p:sp>
      <p:sp>
        <p:nvSpPr>
          <p:cNvPr id="10" name="TextBox 9"/>
          <p:cNvSpPr txBox="1"/>
          <p:nvPr/>
        </p:nvSpPr>
        <p:spPr>
          <a:xfrm>
            <a:off x="1793731" y="2708777"/>
            <a:ext cx="584184" cy="276999"/>
          </a:xfrm>
          <a:prstGeom prst="rect">
            <a:avLst/>
          </a:prstGeom>
          <a:noFill/>
        </p:spPr>
        <p:txBody>
          <a:bodyPr wrap="square" rtlCol="0">
            <a:spAutoFit/>
          </a:bodyPr>
          <a:lstStyle/>
          <a:p>
            <a:r>
              <a:rPr lang="en-US" sz="1200" dirty="0" smtClean="0"/>
              <a:t>1</a:t>
            </a:r>
            <a:r>
              <a:rPr lang="en-US" sz="1200" baseline="30000" dirty="0" smtClean="0"/>
              <a:t>st</a:t>
            </a:r>
            <a:r>
              <a:rPr lang="en-US" sz="1200" dirty="0" smtClean="0"/>
              <a:t> arc</a:t>
            </a:r>
            <a:endParaRPr lang="en-US" sz="1200" dirty="0"/>
          </a:p>
        </p:txBody>
      </p:sp>
      <p:sp>
        <p:nvSpPr>
          <p:cNvPr id="11" name="TextBox 10"/>
          <p:cNvSpPr txBox="1"/>
          <p:nvPr/>
        </p:nvSpPr>
        <p:spPr>
          <a:xfrm>
            <a:off x="7096784" y="2708777"/>
            <a:ext cx="790983" cy="276999"/>
          </a:xfrm>
          <a:prstGeom prst="rect">
            <a:avLst/>
          </a:prstGeom>
          <a:noFill/>
        </p:spPr>
        <p:txBody>
          <a:bodyPr wrap="square" rtlCol="0">
            <a:spAutoFit/>
          </a:bodyPr>
          <a:lstStyle/>
          <a:p>
            <a:r>
              <a:rPr lang="en-US" sz="1200" dirty="0" smtClean="0"/>
              <a:t>Injection</a:t>
            </a:r>
            <a:endParaRPr lang="en-US" sz="1200" dirty="0"/>
          </a:p>
        </p:txBody>
      </p:sp>
      <p:sp>
        <p:nvSpPr>
          <p:cNvPr id="12" name="TextBox 11"/>
          <p:cNvSpPr txBox="1"/>
          <p:nvPr/>
        </p:nvSpPr>
        <p:spPr>
          <a:xfrm>
            <a:off x="4950120" y="2708777"/>
            <a:ext cx="694814" cy="276999"/>
          </a:xfrm>
          <a:prstGeom prst="rect">
            <a:avLst/>
          </a:prstGeom>
          <a:noFill/>
        </p:spPr>
        <p:txBody>
          <a:bodyPr wrap="square" rtlCol="0">
            <a:spAutoFit/>
          </a:bodyPr>
          <a:lstStyle/>
          <a:p>
            <a:r>
              <a:rPr lang="en-US" sz="1200" dirty="0" smtClean="0"/>
              <a:t>2</a:t>
            </a:r>
            <a:r>
              <a:rPr lang="en-US" sz="1200" baseline="30000" dirty="0" smtClean="0"/>
              <a:t>nd</a:t>
            </a:r>
            <a:r>
              <a:rPr lang="en-US" sz="1200" dirty="0" smtClean="0"/>
              <a:t> arc</a:t>
            </a:r>
            <a:endParaRPr lang="en-US" sz="1200" dirty="0"/>
          </a:p>
        </p:txBody>
      </p:sp>
      <p:sp>
        <p:nvSpPr>
          <p:cNvPr id="3" name="TextBox 2"/>
          <p:cNvSpPr txBox="1"/>
          <p:nvPr/>
        </p:nvSpPr>
        <p:spPr>
          <a:xfrm>
            <a:off x="228600" y="1033670"/>
            <a:ext cx="8667571" cy="1015663"/>
          </a:xfrm>
          <a:prstGeom prst="rect">
            <a:avLst/>
          </a:prstGeom>
          <a:noFill/>
        </p:spPr>
        <p:txBody>
          <a:bodyPr wrap="square" rtlCol="0">
            <a:spAutoFit/>
          </a:bodyPr>
          <a:lstStyle/>
          <a:p>
            <a:pPr marL="171450" indent="-171450">
              <a:buFont typeface="Arial" panose="020B0604020202020204" pitchFamily="34" charset="0"/>
              <a:buChar char="•"/>
            </a:pPr>
            <a:r>
              <a:rPr lang="en-US" sz="2000" dirty="0">
                <a:solidFill>
                  <a:srgbClr val="040404"/>
                </a:solidFill>
              </a:rPr>
              <a:t>Planar lattice except at Booster injection (vertical</a:t>
            </a:r>
            <a:r>
              <a:rPr lang="en-US" sz="2000" dirty="0" smtClean="0">
                <a:solidFill>
                  <a:srgbClr val="040404"/>
                </a:solidFill>
              </a:rPr>
              <a:t>).</a:t>
            </a:r>
          </a:p>
          <a:p>
            <a:pPr marL="171450" indent="-171450">
              <a:buFont typeface="Arial" panose="020B0604020202020204" pitchFamily="34" charset="0"/>
              <a:buChar char="•"/>
            </a:pPr>
            <a:r>
              <a:rPr lang="en-US" sz="2000" dirty="0">
                <a:solidFill>
                  <a:srgbClr val="040404"/>
                </a:solidFill>
              </a:rPr>
              <a:t>FODO cells with 90°phase advance per cell (H-V</a:t>
            </a:r>
            <a:r>
              <a:rPr lang="en-US" sz="2000" dirty="0" smtClean="0">
                <a:solidFill>
                  <a:srgbClr val="040404"/>
                </a:solidFill>
              </a:rPr>
              <a:t>).</a:t>
            </a:r>
          </a:p>
          <a:p>
            <a:pPr marL="171450" indent="-171450">
              <a:buFont typeface="Arial" panose="020B0604020202020204" pitchFamily="34" charset="0"/>
              <a:buChar char="•"/>
            </a:pPr>
            <a:r>
              <a:rPr lang="en-US" sz="2000" dirty="0" smtClean="0">
                <a:solidFill>
                  <a:srgbClr val="040404"/>
                </a:solidFill>
              </a:rPr>
              <a:t>Vertical </a:t>
            </a:r>
            <a:r>
              <a:rPr lang="en-US" sz="2000" dirty="0">
                <a:solidFill>
                  <a:srgbClr val="040404"/>
                </a:solidFill>
              </a:rPr>
              <a:t>injection into the Booster (3 vertical bends</a:t>
            </a:r>
            <a:r>
              <a:rPr lang="en-US" sz="2000" dirty="0" smtClean="0">
                <a:solidFill>
                  <a:srgbClr val="040404"/>
                </a:solidFill>
              </a:rPr>
              <a:t>).</a:t>
            </a:r>
            <a:endParaRPr lang="en-US" sz="2000" dirty="0">
              <a:solidFill>
                <a:srgbClr val="040404"/>
              </a:solidFill>
            </a:endParaRPr>
          </a:p>
        </p:txBody>
      </p:sp>
    </p:spTree>
    <p:extLst>
      <p:ext uri="{BB962C8B-B14F-4D97-AF65-F5344CB8AC3E}">
        <p14:creationId xmlns:p14="http://schemas.microsoft.com/office/powerpoint/2010/main" val="38256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altLang="en-US" sz="3600" dirty="0">
                <a:latin typeface="Helvetica" panose="020B0604020202020204" pitchFamily="34" charset="0"/>
              </a:rPr>
              <a:t>Transfer Line </a:t>
            </a:r>
            <a:r>
              <a:rPr lang="en-US" altLang="en-US" sz="3600" dirty="0" smtClean="0">
                <a:latin typeface="Helvetica" panose="020B0604020202020204" pitchFamily="34" charset="0"/>
              </a:rPr>
              <a:t>design </a:t>
            </a:r>
            <a:r>
              <a:rPr lang="en-US" altLang="en-US" sz="3600" dirty="0">
                <a:latin typeface="Helvetica" panose="020B0604020202020204" pitchFamily="34" charset="0"/>
              </a:rPr>
              <a:t>at July 2015</a:t>
            </a:r>
            <a:endParaRPr lang="en-US" sz="3600" dirty="0"/>
          </a:p>
        </p:txBody>
      </p:sp>
      <p:sp>
        <p:nvSpPr>
          <p:cNvPr id="4" name="Date Placeholder 3"/>
          <p:cNvSpPr>
            <a:spLocks noGrp="1"/>
          </p:cNvSpPr>
          <p:nvPr>
            <p:ph type="dt" sz="half" idx="10"/>
          </p:nvPr>
        </p:nvSpPr>
        <p:spPr/>
        <p:txBody>
          <a:bodyPr/>
          <a:lstStyle/>
          <a:p>
            <a:r>
              <a:rPr lang="en-US" altLang="en-US"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5</a:t>
            </a:fld>
            <a:endParaRPr lang="en-US" altLang="en-US"/>
          </a:p>
        </p:txBody>
      </p:sp>
      <p:sp>
        <p:nvSpPr>
          <p:cNvPr id="7" name="Rectangle 6"/>
          <p:cNvSpPr/>
          <p:nvPr/>
        </p:nvSpPr>
        <p:spPr>
          <a:xfrm>
            <a:off x="-7143" y="1361571"/>
            <a:ext cx="9144000" cy="1631216"/>
          </a:xfrm>
          <a:prstGeom prst="rect">
            <a:avLst/>
          </a:prstGeom>
        </p:spPr>
        <p:txBody>
          <a:bodyPr wrap="square">
            <a:spAutoFit/>
          </a:bodyPr>
          <a:lstStyle/>
          <a:p>
            <a:r>
              <a:rPr lang="en-US" sz="2000" dirty="0" smtClean="0">
                <a:solidFill>
                  <a:srgbClr val="000000"/>
                </a:solidFill>
              </a:rPr>
              <a:t>Quadrupole families: 20</a:t>
            </a:r>
          </a:p>
          <a:p>
            <a:pPr marL="285750" indent="-285750">
              <a:buFont typeface="Arial" panose="020B0604020202020204" pitchFamily="34" charset="0"/>
              <a:buChar char="•"/>
            </a:pPr>
            <a:r>
              <a:rPr lang="en-US" sz="2000" dirty="0" smtClean="0">
                <a:solidFill>
                  <a:srgbClr val="000000"/>
                </a:solidFill>
              </a:rPr>
              <a:t>All F and D quadrupoles in FODO cells and dump line are identical (35)</a:t>
            </a:r>
          </a:p>
          <a:p>
            <a:pPr marL="285750" indent="-285750">
              <a:buFont typeface="Arial" panose="020B0604020202020204" pitchFamily="34" charset="0"/>
              <a:buChar char="•"/>
            </a:pPr>
            <a:r>
              <a:rPr lang="en-US" sz="2000" dirty="0" smtClean="0">
                <a:solidFill>
                  <a:srgbClr val="000000"/>
                </a:solidFill>
              </a:rPr>
              <a:t>Quadrupoles in SC Linac upgrade section (10) and quadrupoles at Booster injection (6) are currently in different families (but can be grouped if necessary)</a:t>
            </a:r>
          </a:p>
          <a:p>
            <a:pPr marL="285750" indent="-285750">
              <a:buFont typeface="Arial" panose="020B0604020202020204" pitchFamily="34" charset="0"/>
              <a:buChar char="•"/>
            </a:pPr>
            <a:r>
              <a:rPr lang="en-US" sz="2000" dirty="0" smtClean="0">
                <a:solidFill>
                  <a:srgbClr val="000000"/>
                </a:solidFill>
              </a:rPr>
              <a:t>2 large quadrupoles used in </a:t>
            </a:r>
            <a:r>
              <a:rPr lang="en-US" sz="2000" dirty="0" smtClean="0">
                <a:solidFill>
                  <a:srgbClr val="000000"/>
                </a:solidFill>
              </a:rPr>
              <a:t>Mu2e </a:t>
            </a:r>
            <a:r>
              <a:rPr lang="en-US" sz="2000" dirty="0" smtClean="0">
                <a:solidFill>
                  <a:srgbClr val="000000"/>
                </a:solidFill>
              </a:rPr>
              <a:t>line switch</a:t>
            </a:r>
          </a:p>
        </p:txBody>
      </p:sp>
      <p:sp>
        <p:nvSpPr>
          <p:cNvPr id="8" name="Rectangle 7"/>
          <p:cNvSpPr/>
          <p:nvPr/>
        </p:nvSpPr>
        <p:spPr>
          <a:xfrm>
            <a:off x="0" y="3357181"/>
            <a:ext cx="9144000" cy="1938992"/>
          </a:xfrm>
          <a:prstGeom prst="rect">
            <a:avLst/>
          </a:prstGeom>
        </p:spPr>
        <p:txBody>
          <a:bodyPr wrap="square">
            <a:spAutoFit/>
          </a:bodyPr>
          <a:lstStyle/>
          <a:p>
            <a:r>
              <a:rPr lang="en-US" sz="2000" dirty="0" smtClean="0">
                <a:solidFill>
                  <a:srgbClr val="000000"/>
                </a:solidFill>
              </a:rPr>
              <a:t>Dipole magnet families: 5</a:t>
            </a:r>
          </a:p>
          <a:p>
            <a:pPr marL="285750" indent="-285750">
              <a:buFont typeface="Arial" panose="020B0604020202020204" pitchFamily="34" charset="0"/>
              <a:buChar char="•"/>
            </a:pPr>
            <a:r>
              <a:rPr lang="en-US" sz="2000" dirty="0" smtClean="0">
                <a:solidFill>
                  <a:srgbClr val="000000"/>
                </a:solidFill>
              </a:rPr>
              <a:t>All bends in arcs are identical (32). </a:t>
            </a:r>
          </a:p>
          <a:p>
            <a:pPr marL="285750" indent="-285750">
              <a:buFont typeface="Arial" panose="020B0604020202020204" pitchFamily="34" charset="0"/>
              <a:buChar char="•"/>
            </a:pPr>
            <a:r>
              <a:rPr lang="en-US" sz="2000" dirty="0" smtClean="0">
                <a:solidFill>
                  <a:srgbClr val="000000"/>
                </a:solidFill>
              </a:rPr>
              <a:t>The 2 vertical bends for Booster injection dog-leg are identical </a:t>
            </a:r>
          </a:p>
          <a:p>
            <a:pPr marL="285750" indent="-285750">
              <a:buFont typeface="Arial" panose="020B0604020202020204" pitchFamily="34" charset="0"/>
              <a:buChar char="•"/>
            </a:pPr>
            <a:r>
              <a:rPr lang="en-US" sz="2000" dirty="0" smtClean="0">
                <a:solidFill>
                  <a:srgbClr val="000000"/>
                </a:solidFill>
              </a:rPr>
              <a:t>C-magnet for Booster injection</a:t>
            </a:r>
          </a:p>
          <a:p>
            <a:pPr marL="285750" indent="-285750">
              <a:buFont typeface="Arial" panose="020B0604020202020204" pitchFamily="34" charset="0"/>
              <a:buChar char="•"/>
            </a:pPr>
            <a:r>
              <a:rPr lang="en-US" sz="2000" dirty="0" smtClean="0">
                <a:solidFill>
                  <a:srgbClr val="000000"/>
                </a:solidFill>
              </a:rPr>
              <a:t>Mu2e line switch with fast pulsed magnet</a:t>
            </a:r>
            <a:r>
              <a:rPr lang="en-US" sz="2000" dirty="0">
                <a:solidFill>
                  <a:srgbClr val="000000"/>
                </a:solidFill>
              </a:rPr>
              <a:t> </a:t>
            </a:r>
            <a:r>
              <a:rPr lang="en-US" sz="2000" dirty="0" smtClean="0">
                <a:solidFill>
                  <a:srgbClr val="000000"/>
                </a:solidFill>
              </a:rPr>
              <a:t>(vertical) and Lambertson septum (horizontal).  </a:t>
            </a:r>
            <a:endParaRPr lang="en-US" sz="2000" dirty="0">
              <a:solidFill>
                <a:srgbClr val="000000"/>
              </a:solidFill>
            </a:endParaRPr>
          </a:p>
        </p:txBody>
      </p:sp>
    </p:spTree>
    <p:extLst>
      <p:ext uri="{BB962C8B-B14F-4D97-AF65-F5344CB8AC3E}">
        <p14:creationId xmlns:p14="http://schemas.microsoft.com/office/powerpoint/2010/main" val="325299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a:t>Mu2e line </a:t>
            </a:r>
            <a:r>
              <a:rPr lang="en-US" sz="3600" dirty="0" smtClean="0"/>
              <a:t>design </a:t>
            </a:r>
            <a:r>
              <a:rPr lang="en-US" altLang="en-US" sz="3600" dirty="0">
                <a:latin typeface="Helvetica" panose="020B0604020202020204" pitchFamily="34" charset="0"/>
              </a:rPr>
              <a:t>at July 2015</a:t>
            </a:r>
            <a:endParaRPr lang="en-US" sz="3600" dirty="0"/>
          </a:p>
        </p:txBody>
      </p:sp>
      <p:sp>
        <p:nvSpPr>
          <p:cNvPr id="3" name="Content Placeholder 2"/>
          <p:cNvSpPr>
            <a:spLocks noGrp="1"/>
          </p:cNvSpPr>
          <p:nvPr>
            <p:ph idx="1"/>
          </p:nvPr>
        </p:nvSpPr>
        <p:spPr>
          <a:xfrm>
            <a:off x="223659" y="1013866"/>
            <a:ext cx="8672513" cy="1790252"/>
          </a:xfrm>
        </p:spPr>
        <p:txBody>
          <a:bodyPr/>
          <a:lstStyle/>
          <a:p>
            <a:r>
              <a:rPr lang="en-US" sz="1600" dirty="0">
                <a:solidFill>
                  <a:srgbClr val="000000"/>
                </a:solidFill>
                <a:latin typeface="Calibri" panose="020F0502020204030204" pitchFamily="34" charset="0"/>
              </a:rPr>
              <a:t>Preserve the optics of the original line (PIP II beam should be smaller than Mu2e beam) to avoid problems with apertures.</a:t>
            </a:r>
          </a:p>
          <a:p>
            <a:r>
              <a:rPr lang="en-US" sz="1600" dirty="0">
                <a:solidFill>
                  <a:srgbClr val="000000"/>
                </a:solidFill>
                <a:latin typeface="Calibri" panose="020F0502020204030204" pitchFamily="34" charset="0"/>
              </a:rPr>
              <a:t>Preserve elements and configurations of the original line to minimize changes necessary for upgrade. </a:t>
            </a:r>
            <a:endParaRPr lang="en-US" sz="1600" dirty="0" smtClean="0">
              <a:solidFill>
                <a:srgbClr val="000000"/>
              </a:solidFill>
              <a:latin typeface="Calibri" panose="020F0502020204030204" pitchFamily="34" charset="0"/>
            </a:endParaRPr>
          </a:p>
          <a:p>
            <a:r>
              <a:rPr lang="en-US" sz="1600" dirty="0">
                <a:solidFill>
                  <a:srgbClr val="040404"/>
                </a:solidFill>
                <a:latin typeface="Calibri" panose="020F0502020204030204" pitchFamily="34" charset="0"/>
              </a:rPr>
              <a:t>FODO cell lattice like for Booster transfer line</a:t>
            </a:r>
            <a:r>
              <a:rPr lang="en-US" sz="1600" dirty="0" smtClean="0">
                <a:solidFill>
                  <a:srgbClr val="040404"/>
                </a:solidFill>
                <a:latin typeface="Calibri" panose="020F0502020204030204" pitchFamily="34" charset="0"/>
              </a:rPr>
              <a:t>.</a:t>
            </a:r>
            <a:r>
              <a:rPr lang="en-US" sz="1600" dirty="0" smtClean="0">
                <a:solidFill>
                  <a:srgbClr val="000000"/>
                </a:solidFill>
                <a:latin typeface="Calibri" panose="020F0502020204030204" pitchFamily="34" charset="0"/>
              </a:rPr>
              <a:t>  </a:t>
            </a:r>
          </a:p>
          <a:p>
            <a:r>
              <a:rPr lang="en-US" sz="1600" dirty="0">
                <a:solidFill>
                  <a:srgbClr val="040404"/>
                </a:solidFill>
                <a:latin typeface="Calibri" panose="020F0502020204030204" pitchFamily="34" charset="0"/>
              </a:rPr>
              <a:t>Employment of a 12-bend arc to connect to M4 line with first and last bends rolled to cover the different elevation (1.8 m). </a:t>
            </a:r>
            <a:endParaRPr lang="en-US" sz="1600" dirty="0">
              <a:solidFill>
                <a:srgbClr val="00000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7" name="Rectangle 6"/>
          <p:cNvSpPr/>
          <p:nvPr/>
        </p:nvSpPr>
        <p:spPr>
          <a:xfrm>
            <a:off x="233542" y="2963874"/>
            <a:ext cx="8667573" cy="1323439"/>
          </a:xfrm>
          <a:prstGeom prst="rect">
            <a:avLst/>
          </a:prstGeom>
        </p:spPr>
        <p:txBody>
          <a:bodyPr wrap="square">
            <a:spAutoFit/>
          </a:bodyPr>
          <a:lstStyle/>
          <a:p>
            <a:r>
              <a:rPr lang="en-US" sz="1600" dirty="0" smtClean="0">
                <a:solidFill>
                  <a:srgbClr val="040404"/>
                </a:solidFill>
              </a:rPr>
              <a:t>Quadrupole families: 10</a:t>
            </a:r>
          </a:p>
          <a:p>
            <a:pPr marL="285750" indent="-285750">
              <a:buFont typeface="Arial" panose="020B0604020202020204" pitchFamily="34" charset="0"/>
              <a:buChar char="•"/>
            </a:pPr>
            <a:r>
              <a:rPr lang="en-US" sz="1600" dirty="0" smtClean="0">
                <a:solidFill>
                  <a:srgbClr val="040404"/>
                </a:solidFill>
              </a:rPr>
              <a:t>All F and D quadrupoles in FODO cells for Mu2e line are identical (18).</a:t>
            </a:r>
          </a:p>
          <a:p>
            <a:pPr marL="285750" indent="-285750">
              <a:buFont typeface="Arial" panose="020B0604020202020204" pitchFamily="34" charset="0"/>
              <a:buChar char="•"/>
            </a:pPr>
            <a:r>
              <a:rPr lang="en-US" sz="1600" dirty="0" smtClean="0">
                <a:solidFill>
                  <a:srgbClr val="040404"/>
                </a:solidFill>
              </a:rPr>
              <a:t>Quadrupoles used for matching (8) are currently in different families (but can be grouped if necessary).</a:t>
            </a:r>
          </a:p>
          <a:p>
            <a:pPr marL="285750" indent="-285750">
              <a:buFont typeface="Arial" panose="020B0604020202020204" pitchFamily="34" charset="0"/>
              <a:buChar char="•"/>
            </a:pPr>
            <a:r>
              <a:rPr lang="en-US" sz="1600" dirty="0" smtClean="0">
                <a:solidFill>
                  <a:srgbClr val="040404"/>
                </a:solidFill>
              </a:rPr>
              <a:t>Quadrupoles used in M4 line not counted.</a:t>
            </a:r>
          </a:p>
        </p:txBody>
      </p:sp>
      <p:sp>
        <p:nvSpPr>
          <p:cNvPr id="8" name="Rectangle 7"/>
          <p:cNvSpPr/>
          <p:nvPr/>
        </p:nvSpPr>
        <p:spPr>
          <a:xfrm>
            <a:off x="233542" y="4607090"/>
            <a:ext cx="8667571" cy="830997"/>
          </a:xfrm>
          <a:prstGeom prst="rect">
            <a:avLst/>
          </a:prstGeom>
        </p:spPr>
        <p:txBody>
          <a:bodyPr wrap="square">
            <a:spAutoFit/>
          </a:bodyPr>
          <a:lstStyle/>
          <a:p>
            <a:r>
              <a:rPr lang="en-US" sz="1600" dirty="0" smtClean="0">
                <a:solidFill>
                  <a:srgbClr val="000000"/>
                </a:solidFill>
              </a:rPr>
              <a:t>Bend families: 1</a:t>
            </a:r>
          </a:p>
          <a:p>
            <a:pPr marL="285750" indent="-285750">
              <a:buFont typeface="Arial" panose="020B0604020202020204" pitchFamily="34" charset="0"/>
              <a:buChar char="•"/>
            </a:pPr>
            <a:r>
              <a:rPr lang="en-US" sz="1600" dirty="0" smtClean="0">
                <a:solidFill>
                  <a:srgbClr val="000000"/>
                </a:solidFill>
              </a:rPr>
              <a:t>All dipole magnets in the arc are identical (12). </a:t>
            </a:r>
          </a:p>
          <a:p>
            <a:pPr marL="285750" indent="-285750">
              <a:buFont typeface="Arial" panose="020B0604020202020204" pitchFamily="34" charset="0"/>
              <a:buChar char="•"/>
            </a:pPr>
            <a:r>
              <a:rPr lang="en-US" sz="1600" dirty="0" smtClean="0">
                <a:solidFill>
                  <a:srgbClr val="000000"/>
                </a:solidFill>
              </a:rPr>
              <a:t>Dipole magnets used in M4 line not counted.</a:t>
            </a:r>
            <a:endParaRPr lang="en-US" sz="1600" dirty="0">
              <a:solidFill>
                <a:srgbClr val="000000"/>
              </a:solidFill>
            </a:endParaRPr>
          </a:p>
        </p:txBody>
      </p:sp>
    </p:spTree>
    <p:extLst>
      <p:ext uri="{BB962C8B-B14F-4D97-AF65-F5344CB8AC3E}">
        <p14:creationId xmlns:p14="http://schemas.microsoft.com/office/powerpoint/2010/main" val="171832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a:t>Mu2e line </a:t>
            </a:r>
            <a:r>
              <a:rPr lang="en-US" sz="3600" dirty="0" smtClean="0"/>
              <a:t>optics </a:t>
            </a:r>
            <a:r>
              <a:rPr lang="en-US" altLang="en-US" sz="3600" dirty="0">
                <a:latin typeface="Helvetica" panose="020B0604020202020204" pitchFamily="34" charset="0"/>
              </a:rPr>
              <a:t>at July 2015</a:t>
            </a:r>
            <a:endParaRPr lang="en-US" sz="3600" dirty="0"/>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9" y="3901154"/>
            <a:ext cx="8725255" cy="23003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845403"/>
            <a:ext cx="8672512" cy="3136937"/>
          </a:xfrm>
          <a:prstGeom prst="rect">
            <a:avLst/>
          </a:prstGeom>
        </p:spPr>
      </p:pic>
      <p:sp>
        <p:nvSpPr>
          <p:cNvPr id="9" name="TextBox 8"/>
          <p:cNvSpPr txBox="1"/>
          <p:nvPr/>
        </p:nvSpPr>
        <p:spPr>
          <a:xfrm>
            <a:off x="591841" y="1136899"/>
            <a:ext cx="1076241" cy="276999"/>
          </a:xfrm>
          <a:prstGeom prst="rect">
            <a:avLst/>
          </a:prstGeom>
          <a:noFill/>
        </p:spPr>
        <p:txBody>
          <a:bodyPr wrap="square" rtlCol="0">
            <a:spAutoFit/>
          </a:bodyPr>
          <a:lstStyle/>
          <a:p>
            <a:r>
              <a:rPr lang="en-US" sz="1200" dirty="0" smtClean="0"/>
              <a:t>En. upgrade</a:t>
            </a:r>
            <a:endParaRPr lang="en-US" sz="1200" dirty="0"/>
          </a:p>
        </p:txBody>
      </p:sp>
      <p:sp>
        <p:nvSpPr>
          <p:cNvPr id="10" name="TextBox 9"/>
          <p:cNvSpPr txBox="1"/>
          <p:nvPr/>
        </p:nvSpPr>
        <p:spPr>
          <a:xfrm>
            <a:off x="2240385" y="1136897"/>
            <a:ext cx="1475644" cy="276999"/>
          </a:xfrm>
          <a:prstGeom prst="rect">
            <a:avLst/>
          </a:prstGeom>
          <a:noFill/>
        </p:spPr>
        <p:txBody>
          <a:bodyPr wrap="square" rtlCol="0">
            <a:spAutoFit/>
          </a:bodyPr>
          <a:lstStyle/>
          <a:p>
            <a:r>
              <a:rPr lang="en-US" sz="1200" dirty="0" smtClean="0"/>
              <a:t>Mu2e switch</a:t>
            </a:r>
            <a:endParaRPr lang="en-US" sz="1200" dirty="0"/>
          </a:p>
        </p:txBody>
      </p:sp>
      <p:sp>
        <p:nvSpPr>
          <p:cNvPr id="11" name="TextBox 10"/>
          <p:cNvSpPr txBox="1"/>
          <p:nvPr/>
        </p:nvSpPr>
        <p:spPr>
          <a:xfrm>
            <a:off x="1457640" y="1138389"/>
            <a:ext cx="672988" cy="276999"/>
          </a:xfrm>
          <a:prstGeom prst="rect">
            <a:avLst/>
          </a:prstGeom>
          <a:noFill/>
        </p:spPr>
        <p:txBody>
          <a:bodyPr wrap="square" rtlCol="0">
            <a:spAutoFit/>
          </a:bodyPr>
          <a:lstStyle/>
          <a:p>
            <a:r>
              <a:rPr lang="en-US" sz="1200" dirty="0" smtClean="0"/>
              <a:t>1</a:t>
            </a:r>
            <a:r>
              <a:rPr lang="en-US" sz="1200" baseline="30000" dirty="0" smtClean="0"/>
              <a:t>st</a:t>
            </a:r>
            <a:r>
              <a:rPr lang="en-US" sz="1200" dirty="0" smtClean="0"/>
              <a:t> arc</a:t>
            </a:r>
            <a:endParaRPr lang="en-US" sz="1200" dirty="0"/>
          </a:p>
        </p:txBody>
      </p:sp>
      <p:sp>
        <p:nvSpPr>
          <p:cNvPr id="12" name="TextBox 11"/>
          <p:cNvSpPr txBox="1"/>
          <p:nvPr/>
        </p:nvSpPr>
        <p:spPr>
          <a:xfrm>
            <a:off x="6314927" y="1136895"/>
            <a:ext cx="829434" cy="276999"/>
          </a:xfrm>
          <a:prstGeom prst="rect">
            <a:avLst/>
          </a:prstGeom>
          <a:noFill/>
        </p:spPr>
        <p:txBody>
          <a:bodyPr wrap="square" rtlCol="0">
            <a:spAutoFit/>
          </a:bodyPr>
          <a:lstStyle/>
          <a:p>
            <a:r>
              <a:rPr lang="en-US" sz="1200" dirty="0" smtClean="0"/>
              <a:t>M4 line</a:t>
            </a:r>
            <a:endParaRPr lang="en-US" sz="1200" dirty="0"/>
          </a:p>
        </p:txBody>
      </p:sp>
      <p:sp>
        <p:nvSpPr>
          <p:cNvPr id="13" name="TextBox 12"/>
          <p:cNvSpPr txBox="1"/>
          <p:nvPr/>
        </p:nvSpPr>
        <p:spPr>
          <a:xfrm>
            <a:off x="4029918" y="1136896"/>
            <a:ext cx="800436" cy="276999"/>
          </a:xfrm>
          <a:prstGeom prst="rect">
            <a:avLst/>
          </a:prstGeom>
          <a:noFill/>
        </p:spPr>
        <p:txBody>
          <a:bodyPr wrap="square" rtlCol="0">
            <a:spAutoFit/>
          </a:bodyPr>
          <a:lstStyle/>
          <a:p>
            <a:r>
              <a:rPr lang="en-US" sz="1200" dirty="0" smtClean="0"/>
              <a:t>Mu2e arc</a:t>
            </a:r>
            <a:endParaRPr lang="en-US" sz="1200" dirty="0"/>
          </a:p>
        </p:txBody>
      </p:sp>
      <p:sp>
        <p:nvSpPr>
          <p:cNvPr id="14" name="TextBox 13"/>
          <p:cNvSpPr txBox="1"/>
          <p:nvPr/>
        </p:nvSpPr>
        <p:spPr>
          <a:xfrm>
            <a:off x="2386215" y="3998880"/>
            <a:ext cx="3287406" cy="338554"/>
          </a:xfrm>
          <a:prstGeom prst="rect">
            <a:avLst/>
          </a:prstGeom>
          <a:noFill/>
        </p:spPr>
        <p:txBody>
          <a:bodyPr wrap="square" rtlCol="0">
            <a:spAutoFit/>
          </a:bodyPr>
          <a:lstStyle/>
          <a:p>
            <a:r>
              <a:rPr lang="en-US" sz="1600" dirty="0" smtClean="0">
                <a:solidFill>
                  <a:srgbClr val="000000"/>
                </a:solidFill>
              </a:rPr>
              <a:t>Comparison original/new  M4 optics</a:t>
            </a:r>
            <a:endParaRPr lang="en-US" sz="1600" dirty="0">
              <a:solidFill>
                <a:srgbClr val="000000"/>
              </a:solidFill>
            </a:endParaRPr>
          </a:p>
        </p:txBody>
      </p:sp>
      <p:sp>
        <p:nvSpPr>
          <p:cNvPr id="15" name="TextBox 14"/>
          <p:cNvSpPr txBox="1"/>
          <p:nvPr/>
        </p:nvSpPr>
        <p:spPr>
          <a:xfrm>
            <a:off x="726810" y="1480455"/>
            <a:ext cx="3287406" cy="338554"/>
          </a:xfrm>
          <a:prstGeom prst="rect">
            <a:avLst/>
          </a:prstGeom>
          <a:noFill/>
        </p:spPr>
        <p:txBody>
          <a:bodyPr wrap="square" rtlCol="0">
            <a:spAutoFit/>
          </a:bodyPr>
          <a:lstStyle/>
          <a:p>
            <a:r>
              <a:rPr lang="en-US" sz="1600" dirty="0" smtClean="0">
                <a:solidFill>
                  <a:srgbClr val="000000"/>
                </a:solidFill>
              </a:rPr>
              <a:t>Mu2e line optics</a:t>
            </a:r>
            <a:endParaRPr lang="en-US" sz="1600" dirty="0">
              <a:solidFill>
                <a:srgbClr val="000000"/>
              </a:solidFill>
            </a:endParaRPr>
          </a:p>
        </p:txBody>
      </p:sp>
    </p:spTree>
    <p:extLst>
      <p:ext uri="{BB962C8B-B14F-4D97-AF65-F5344CB8AC3E}">
        <p14:creationId xmlns:p14="http://schemas.microsoft.com/office/powerpoint/2010/main" val="407293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7" name="Title 1"/>
          <p:cNvSpPr>
            <a:spLocks noGrp="1"/>
          </p:cNvSpPr>
          <p:nvPr>
            <p:ph type="title"/>
          </p:nvPr>
        </p:nvSpPr>
        <p:spPr>
          <a:xfrm>
            <a:off x="228601" y="103664"/>
            <a:ext cx="8672512" cy="641739"/>
          </a:xfrm>
        </p:spPr>
        <p:txBody>
          <a:bodyPr/>
          <a:lstStyle/>
          <a:p>
            <a:pPr algn="ctr"/>
            <a:r>
              <a:rPr lang="en-US" altLang="en-US" sz="3600" dirty="0">
                <a:latin typeface="Helvetica" panose="020B0604020202020204" pitchFamily="34" charset="0"/>
              </a:rPr>
              <a:t>Transfer Line </a:t>
            </a:r>
            <a:r>
              <a:rPr lang="en-US" altLang="en-US" sz="3600" dirty="0" smtClean="0">
                <a:latin typeface="Helvetica" panose="020B0604020202020204" pitchFamily="34" charset="0"/>
              </a:rPr>
              <a:t>footprint at March 2016</a:t>
            </a:r>
            <a:endParaRPr lang="en-US" sz="3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369" y="838749"/>
            <a:ext cx="4537922" cy="5471634"/>
          </a:xfrm>
          <a:prstGeom prst="rect">
            <a:avLst/>
          </a:prstGeom>
        </p:spPr>
      </p:pic>
      <p:sp>
        <p:nvSpPr>
          <p:cNvPr id="9" name="TextBox 8"/>
          <p:cNvSpPr txBox="1"/>
          <p:nvPr/>
        </p:nvSpPr>
        <p:spPr>
          <a:xfrm>
            <a:off x="5868591" y="2004518"/>
            <a:ext cx="962952" cy="646331"/>
          </a:xfrm>
          <a:prstGeom prst="rect">
            <a:avLst/>
          </a:prstGeom>
          <a:noFill/>
        </p:spPr>
        <p:txBody>
          <a:bodyPr wrap="square" rtlCol="0">
            <a:spAutoFit/>
          </a:bodyPr>
          <a:lstStyle/>
          <a:p>
            <a:r>
              <a:rPr lang="en-US" sz="1800" dirty="0" smtClean="0">
                <a:solidFill>
                  <a:srgbClr val="040404"/>
                </a:solidFill>
              </a:rPr>
              <a:t>Linac gallery</a:t>
            </a:r>
            <a:endParaRPr lang="en-US" sz="1800" dirty="0">
              <a:solidFill>
                <a:srgbClr val="040404"/>
              </a:solidFill>
            </a:endParaRPr>
          </a:p>
        </p:txBody>
      </p:sp>
      <p:sp>
        <p:nvSpPr>
          <p:cNvPr id="10" name="TextBox 9"/>
          <p:cNvSpPr txBox="1"/>
          <p:nvPr/>
        </p:nvSpPr>
        <p:spPr>
          <a:xfrm>
            <a:off x="6858210" y="2541704"/>
            <a:ext cx="962952" cy="369332"/>
          </a:xfrm>
          <a:prstGeom prst="rect">
            <a:avLst/>
          </a:prstGeom>
          <a:noFill/>
        </p:spPr>
        <p:txBody>
          <a:bodyPr wrap="square" rtlCol="0">
            <a:spAutoFit/>
          </a:bodyPr>
          <a:lstStyle/>
          <a:p>
            <a:r>
              <a:rPr lang="en-US" sz="1800" dirty="0" smtClean="0">
                <a:solidFill>
                  <a:srgbClr val="040404"/>
                </a:solidFill>
              </a:rPr>
              <a:t>SC Linac</a:t>
            </a:r>
            <a:endParaRPr lang="en-US" sz="1800" dirty="0">
              <a:solidFill>
                <a:srgbClr val="040404"/>
              </a:solidFill>
            </a:endParaRPr>
          </a:p>
        </p:txBody>
      </p:sp>
      <p:sp>
        <p:nvSpPr>
          <p:cNvPr id="11" name="TextBox 10"/>
          <p:cNvSpPr txBox="1"/>
          <p:nvPr/>
        </p:nvSpPr>
        <p:spPr>
          <a:xfrm>
            <a:off x="6680185" y="4707803"/>
            <a:ext cx="1319002" cy="584775"/>
          </a:xfrm>
          <a:prstGeom prst="rect">
            <a:avLst/>
          </a:prstGeom>
          <a:noFill/>
        </p:spPr>
        <p:txBody>
          <a:bodyPr wrap="square" rtlCol="0">
            <a:spAutoFit/>
          </a:bodyPr>
          <a:lstStyle/>
          <a:p>
            <a:r>
              <a:rPr lang="en-US" sz="1600" dirty="0" smtClean="0">
                <a:solidFill>
                  <a:srgbClr val="040404"/>
                </a:solidFill>
              </a:rPr>
              <a:t>Transfer Line to Booster</a:t>
            </a:r>
            <a:endParaRPr lang="en-US" sz="1600" dirty="0">
              <a:solidFill>
                <a:srgbClr val="040404"/>
              </a:solidFill>
            </a:endParaRPr>
          </a:p>
        </p:txBody>
      </p:sp>
      <p:sp>
        <p:nvSpPr>
          <p:cNvPr id="12" name="TextBox 11"/>
          <p:cNvSpPr txBox="1"/>
          <p:nvPr/>
        </p:nvSpPr>
        <p:spPr>
          <a:xfrm>
            <a:off x="5378729" y="4615469"/>
            <a:ext cx="1216906" cy="338554"/>
          </a:xfrm>
          <a:prstGeom prst="rect">
            <a:avLst/>
          </a:prstGeom>
          <a:noFill/>
        </p:spPr>
        <p:txBody>
          <a:bodyPr wrap="square" rtlCol="0">
            <a:spAutoFit/>
          </a:bodyPr>
          <a:lstStyle/>
          <a:p>
            <a:r>
              <a:rPr lang="en-US" sz="1600" dirty="0" smtClean="0">
                <a:solidFill>
                  <a:srgbClr val="040404"/>
                </a:solidFill>
              </a:rPr>
              <a:t>Beam Dump</a:t>
            </a:r>
            <a:endParaRPr lang="en-US" sz="1600" dirty="0">
              <a:solidFill>
                <a:srgbClr val="040404"/>
              </a:solidFill>
            </a:endParaRPr>
          </a:p>
        </p:txBody>
      </p:sp>
      <p:sp>
        <p:nvSpPr>
          <p:cNvPr id="13" name="TextBox 12"/>
          <p:cNvSpPr txBox="1"/>
          <p:nvPr/>
        </p:nvSpPr>
        <p:spPr>
          <a:xfrm>
            <a:off x="3415338" y="5245033"/>
            <a:ext cx="931301" cy="338554"/>
          </a:xfrm>
          <a:prstGeom prst="rect">
            <a:avLst/>
          </a:prstGeom>
          <a:noFill/>
        </p:spPr>
        <p:txBody>
          <a:bodyPr wrap="square" rtlCol="0">
            <a:spAutoFit/>
          </a:bodyPr>
          <a:lstStyle/>
          <a:p>
            <a:r>
              <a:rPr lang="en-US" sz="1600" dirty="0" smtClean="0">
                <a:solidFill>
                  <a:srgbClr val="040404"/>
                </a:solidFill>
              </a:rPr>
              <a:t>M4 Line</a:t>
            </a:r>
            <a:endParaRPr lang="en-US" sz="1600" dirty="0">
              <a:solidFill>
                <a:srgbClr val="040404"/>
              </a:solidFill>
            </a:endParaRPr>
          </a:p>
        </p:txBody>
      </p:sp>
      <p:sp>
        <p:nvSpPr>
          <p:cNvPr id="14" name="TextBox 13"/>
          <p:cNvSpPr txBox="1"/>
          <p:nvPr/>
        </p:nvSpPr>
        <p:spPr>
          <a:xfrm>
            <a:off x="6054143" y="5249852"/>
            <a:ext cx="1480097" cy="338554"/>
          </a:xfrm>
          <a:prstGeom prst="rect">
            <a:avLst/>
          </a:prstGeom>
          <a:noFill/>
        </p:spPr>
        <p:txBody>
          <a:bodyPr wrap="square" rtlCol="0">
            <a:spAutoFit/>
          </a:bodyPr>
          <a:lstStyle/>
          <a:p>
            <a:r>
              <a:rPr lang="en-US" sz="1600" dirty="0" smtClean="0">
                <a:solidFill>
                  <a:srgbClr val="040404"/>
                </a:solidFill>
              </a:rPr>
              <a:t>SY </a:t>
            </a:r>
            <a:r>
              <a:rPr lang="en-US" sz="1600" dirty="0" smtClean="0">
                <a:solidFill>
                  <a:srgbClr val="040404"/>
                </a:solidFill>
              </a:rPr>
              <a:t>beams line</a:t>
            </a:r>
            <a:endParaRPr lang="en-US" sz="1600" dirty="0">
              <a:solidFill>
                <a:srgbClr val="040404"/>
              </a:solidFill>
            </a:endParaRPr>
          </a:p>
        </p:txBody>
      </p:sp>
      <p:sp>
        <p:nvSpPr>
          <p:cNvPr id="15" name="TextBox 14"/>
          <p:cNvSpPr txBox="1"/>
          <p:nvPr/>
        </p:nvSpPr>
        <p:spPr>
          <a:xfrm>
            <a:off x="228600" y="984069"/>
            <a:ext cx="2676970" cy="477053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00000"/>
                </a:solidFill>
              </a:rPr>
              <a:t>Transfer </a:t>
            </a:r>
            <a:r>
              <a:rPr lang="en-US" sz="1600" dirty="0">
                <a:solidFill>
                  <a:srgbClr val="000000"/>
                </a:solidFill>
              </a:rPr>
              <a:t>Line enclosure </a:t>
            </a:r>
            <a:r>
              <a:rPr lang="en-US" sz="1600" dirty="0" smtClean="0">
                <a:solidFill>
                  <a:srgbClr val="000000"/>
                </a:solidFill>
              </a:rPr>
              <a:t>crosses  </a:t>
            </a:r>
            <a:r>
              <a:rPr lang="en-US" sz="1600" dirty="0">
                <a:solidFill>
                  <a:srgbClr val="000000"/>
                </a:solidFill>
              </a:rPr>
              <a:t>the Main </a:t>
            </a:r>
            <a:r>
              <a:rPr lang="en-US" sz="1600" dirty="0" smtClean="0">
                <a:solidFill>
                  <a:srgbClr val="000000"/>
                </a:solidFill>
              </a:rPr>
              <a:t>Ring. </a:t>
            </a:r>
          </a:p>
          <a:p>
            <a:pPr marL="171450" indent="-171450">
              <a:buFont typeface="Arial" panose="020B0604020202020204" pitchFamily="34" charset="0"/>
              <a:buChar char="•"/>
            </a:pPr>
            <a:r>
              <a:rPr lang="en-US" sz="1600" dirty="0" smtClean="0">
                <a:solidFill>
                  <a:srgbClr val="040404"/>
                </a:solidFill>
              </a:rPr>
              <a:t>Elevation of Transfer Line in Main Ring crossing changed by rolling the dipoles in 2</a:t>
            </a:r>
            <a:r>
              <a:rPr lang="en-US" sz="1600" baseline="30000" dirty="0" smtClean="0">
                <a:solidFill>
                  <a:srgbClr val="040404"/>
                </a:solidFill>
              </a:rPr>
              <a:t>nd</a:t>
            </a:r>
            <a:r>
              <a:rPr lang="en-US" sz="1600" dirty="0" smtClean="0">
                <a:solidFill>
                  <a:srgbClr val="040404"/>
                </a:solidFill>
              </a:rPr>
              <a:t> arc.</a:t>
            </a:r>
          </a:p>
          <a:p>
            <a:pPr marL="171450" indent="-171450">
              <a:buFont typeface="Arial" panose="020B0604020202020204" pitchFamily="34" charset="0"/>
              <a:buChar char="•"/>
            </a:pPr>
            <a:r>
              <a:rPr lang="en-US" sz="1600" dirty="0" smtClean="0">
                <a:solidFill>
                  <a:srgbClr val="040404"/>
                </a:solidFill>
              </a:rPr>
              <a:t>Same number of elements in the line. </a:t>
            </a:r>
          </a:p>
          <a:p>
            <a:pPr marL="171450" indent="-171450">
              <a:buFont typeface="Arial" panose="020B0604020202020204" pitchFamily="34" charset="0"/>
              <a:buChar char="•"/>
            </a:pPr>
            <a:r>
              <a:rPr lang="en-US" sz="1600" dirty="0" smtClean="0">
                <a:solidFill>
                  <a:srgbClr val="040404"/>
                </a:solidFill>
              </a:rPr>
              <a:t>Minimal change in FODO lattice to accommodate the geometric constraints.</a:t>
            </a:r>
          </a:p>
          <a:p>
            <a:pPr marL="171450" indent="-171450">
              <a:buFont typeface="Arial" panose="020B0604020202020204" pitchFamily="34" charset="0"/>
              <a:buChar char="•"/>
            </a:pPr>
            <a:r>
              <a:rPr lang="en-US" sz="1600" dirty="0" smtClean="0">
                <a:solidFill>
                  <a:srgbClr val="040404"/>
                </a:solidFill>
              </a:rPr>
              <a:t>Dump line moved to straight section.</a:t>
            </a:r>
          </a:p>
          <a:p>
            <a:pPr marL="171450" indent="-171450">
              <a:buFont typeface="Arial" panose="020B0604020202020204" pitchFamily="34" charset="0"/>
              <a:buChar char="•"/>
            </a:pPr>
            <a:r>
              <a:rPr lang="en-US" sz="1600" dirty="0" smtClean="0">
                <a:solidFill>
                  <a:srgbClr val="040404"/>
                </a:solidFill>
              </a:rPr>
              <a:t>Dump Line switch in straight section (horizontal).</a:t>
            </a:r>
          </a:p>
          <a:p>
            <a:pPr marL="171450" indent="-171450">
              <a:buFont typeface="Arial" panose="020B0604020202020204" pitchFamily="34" charset="0"/>
              <a:buChar char="•"/>
            </a:pPr>
            <a:r>
              <a:rPr lang="en-US" sz="1600" dirty="0" smtClean="0">
                <a:solidFill>
                  <a:srgbClr val="040404"/>
                </a:solidFill>
              </a:rPr>
              <a:t>Injection into Booster not changed.</a:t>
            </a:r>
          </a:p>
          <a:p>
            <a:pPr marL="171450" indent="-171450">
              <a:buFont typeface="Arial" panose="020B0604020202020204" pitchFamily="34" charset="0"/>
              <a:buChar char="•"/>
            </a:pPr>
            <a:r>
              <a:rPr lang="en-US" sz="1600" dirty="0" smtClean="0">
                <a:solidFill>
                  <a:srgbClr val="040404"/>
                </a:solidFill>
              </a:rPr>
              <a:t>Mu2e line not redesigned yet.</a:t>
            </a:r>
            <a:endParaRPr lang="en-US" sz="1600" dirty="0">
              <a:solidFill>
                <a:srgbClr val="040404"/>
              </a:solidFill>
            </a:endParaRPr>
          </a:p>
        </p:txBody>
      </p:sp>
    </p:spTree>
    <p:extLst>
      <p:ext uri="{BB962C8B-B14F-4D97-AF65-F5344CB8AC3E}">
        <p14:creationId xmlns:p14="http://schemas.microsoft.com/office/powerpoint/2010/main" val="150696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p:spPr>
        <p:txBody>
          <a:bodyPr/>
          <a:lstStyle/>
          <a:p>
            <a:pPr algn="ctr"/>
            <a:r>
              <a:rPr lang="en-US" sz="3600" dirty="0" smtClean="0"/>
              <a:t>Main Ring crossing</a:t>
            </a:r>
            <a:endParaRPr lang="en-US" sz="3600" dirty="0"/>
          </a:p>
        </p:txBody>
      </p:sp>
      <p:sp>
        <p:nvSpPr>
          <p:cNvPr id="4" name="Date Placeholder 3"/>
          <p:cNvSpPr>
            <a:spLocks noGrp="1"/>
          </p:cNvSpPr>
          <p:nvPr>
            <p:ph type="dt" sz="half" idx="10"/>
          </p:nvPr>
        </p:nvSpPr>
        <p:spPr/>
        <p:txBody>
          <a:bodyPr/>
          <a:lstStyle/>
          <a:p>
            <a:r>
              <a:rPr lang="en-US" altLang="en-US" dirty="0" smtClean="0"/>
              <a:t>3/15/2016</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A. Vivoli | 2016 P2MAC</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4677"/>
            <a:ext cx="8672513" cy="16563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818860"/>
            <a:ext cx="8672513" cy="2838005"/>
          </a:xfrm>
          <a:prstGeom prst="rect">
            <a:avLst/>
          </a:prstGeom>
        </p:spPr>
      </p:pic>
      <p:sp>
        <p:nvSpPr>
          <p:cNvPr id="8" name="TextBox 7"/>
          <p:cNvSpPr txBox="1"/>
          <p:nvPr/>
        </p:nvSpPr>
        <p:spPr>
          <a:xfrm>
            <a:off x="228599" y="846937"/>
            <a:ext cx="8672512" cy="1077218"/>
          </a:xfrm>
          <a:prstGeom prst="rect">
            <a:avLst/>
          </a:prstGeom>
          <a:noFill/>
        </p:spPr>
        <p:txBody>
          <a:bodyPr wrap="square" rtlCol="0">
            <a:spAutoFit/>
          </a:bodyPr>
          <a:lstStyle/>
          <a:p>
            <a:pPr marL="171450" indent="-171450">
              <a:buFont typeface="Arial" panose="020B0604020202020204" pitchFamily="34" charset="0"/>
              <a:buChar char="•"/>
            </a:pPr>
            <a:r>
              <a:rPr lang="en-US" sz="1600" dirty="0">
                <a:solidFill>
                  <a:srgbClr val="000000"/>
                </a:solidFill>
              </a:rPr>
              <a:t>After considering the options of having the Transfer Line enclosure crossing  the Main Ring or passing above/below, the technical board decided for the first option</a:t>
            </a:r>
            <a:r>
              <a:rPr lang="en-US" sz="1600" dirty="0" smtClean="0">
                <a:solidFill>
                  <a:srgbClr val="000000"/>
                </a:solidFill>
              </a:rPr>
              <a:t>.</a:t>
            </a:r>
            <a:endParaRPr lang="en-US" sz="1600" dirty="0">
              <a:solidFill>
                <a:srgbClr val="000000"/>
              </a:solidFill>
            </a:endParaRPr>
          </a:p>
          <a:p>
            <a:pPr marL="171450" indent="-171450">
              <a:buFont typeface="Arial" panose="020B0604020202020204" pitchFamily="34" charset="0"/>
              <a:buChar char="•"/>
            </a:pPr>
            <a:r>
              <a:rPr lang="en-US" sz="1600" dirty="0" smtClean="0">
                <a:solidFill>
                  <a:srgbClr val="000000"/>
                </a:solidFill>
              </a:rPr>
              <a:t>The elevation of the Transfer Line in the Main Ring needed to be raised 4.3 ft. (1.311 m) to leave at least 8 ft. clearance in the Main Ring.</a:t>
            </a:r>
            <a:endParaRPr lang="en-US" sz="1600" dirty="0">
              <a:solidFill>
                <a:srgbClr val="000000"/>
              </a:solidFill>
            </a:endParaRPr>
          </a:p>
        </p:txBody>
      </p:sp>
    </p:spTree>
    <p:extLst>
      <p:ext uri="{BB962C8B-B14F-4D97-AF65-F5344CB8AC3E}">
        <p14:creationId xmlns:p14="http://schemas.microsoft.com/office/powerpoint/2010/main" val="2276346227"/>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FNAL_TemplatePC_060514</Template>
  <TotalTime>16682</TotalTime>
  <Words>1392</Words>
  <Application>Microsoft Office PowerPoint</Application>
  <PresentationFormat>On-screen Show (4:3)</PresentationFormat>
  <Paragraphs>206</Paragraphs>
  <Slides>17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ＭＳ Ｐゴシック</vt:lpstr>
      <vt:lpstr>ＭＳ Ｐゴシック</vt:lpstr>
      <vt:lpstr>Arial</vt:lpstr>
      <vt:lpstr>Calibri</vt:lpstr>
      <vt:lpstr>Helvetica</vt:lpstr>
      <vt:lpstr>Symbol</vt:lpstr>
      <vt:lpstr>FNAL_TemplateMac_060514</vt:lpstr>
      <vt:lpstr>Fermilab: Footer Only</vt:lpstr>
      <vt:lpstr>Transfer Line</vt:lpstr>
      <vt:lpstr>Outline</vt:lpstr>
      <vt:lpstr>Transfer Line footprint at July 2015</vt:lpstr>
      <vt:lpstr>Transfer Line optics at July 2015</vt:lpstr>
      <vt:lpstr>Transfer Line design at July 2015</vt:lpstr>
      <vt:lpstr>Mu2e line design at July 2015</vt:lpstr>
      <vt:lpstr>Mu2e line optics at July 2015</vt:lpstr>
      <vt:lpstr>Transfer Line footprint at March 2016</vt:lpstr>
      <vt:lpstr>Main Ring crossing</vt:lpstr>
      <vt:lpstr>Transfer Line optics at March 2016</vt:lpstr>
      <vt:lpstr>Transfer Line magnet families at March 2016</vt:lpstr>
      <vt:lpstr>Dump/Mu2e Line switch</vt:lpstr>
      <vt:lpstr>Dump/Mu2e Line switch</vt:lpstr>
      <vt:lpstr>Dump Line optics at March 2016</vt:lpstr>
      <vt:lpstr>Plans for the CDR</vt:lpstr>
      <vt:lpstr>PowerPoint Presentation</vt:lpstr>
      <vt:lpstr>Booster injection scheme</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Stephen D. Holmes x3988,3211 05964N</dc:creator>
  <cp:lastModifiedBy>Alessandro Vivoli x5288 15867N</cp:lastModifiedBy>
  <cp:revision>99</cp:revision>
  <cp:lastPrinted>2014-01-20T19:40:21Z</cp:lastPrinted>
  <dcterms:created xsi:type="dcterms:W3CDTF">2015-05-15T16:41:26Z</dcterms:created>
  <dcterms:modified xsi:type="dcterms:W3CDTF">2016-03-08T22:43:16Z</dcterms:modified>
</cp:coreProperties>
</file>