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27"/>
  </p:notesMasterIdLst>
  <p:handoutMasterIdLst>
    <p:handoutMasterId r:id="rId28"/>
  </p:handoutMasterIdLst>
  <p:sldIdLst>
    <p:sldId id="265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8" r:id="rId18"/>
    <p:sldId id="284" r:id="rId19"/>
    <p:sldId id="283" r:id="rId20"/>
    <p:sldId id="285" r:id="rId21"/>
    <p:sldId id="286" r:id="rId22"/>
    <p:sldId id="287" r:id="rId23"/>
    <p:sldId id="289" r:id="rId24"/>
    <p:sldId id="290" r:id="rId25"/>
    <p:sldId id="291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F47E9"/>
    <a:srgbClr val="004C97"/>
    <a:srgbClr val="404040"/>
    <a:srgbClr val="505050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5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92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A9937C84-61B0-45B5-BCB5-45B09A1CDAD8}" type="datetimeFigureOut">
              <a:rPr lang="en-US" altLang="en-US"/>
              <a:pPr/>
              <a:t>3/6/2016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D43D942-D8CE-4E39-8A6A-F1186F345F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0248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D27F0CD9-EC7D-4278-B92B-A16DE4925276}" type="datetimeFigureOut">
              <a:rPr lang="en-US" altLang="en-US"/>
              <a:pPr/>
              <a:t>3/6/2016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7FC086A-EF22-42CA-A2EA-EA27A00ED6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5595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C6B3A-328F-446F-BADF-707A1872ECE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90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169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099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2FCC2-A4BC-46C7-A897-74930B37D38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00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295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3/15/2016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Ioanis Kourbanis | 2016 P2MAC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8E9F0-89A6-4FD0-8966-1A0C47E26D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07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63263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3/15/2016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Ioanis Kourbanis 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50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3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3/15/2016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Ioanis Kourbanis | 2016 P2MAC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401800F4-4579-43AA-8D1C-4C601C6F94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959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3/15/2016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Ioanis Kourbanis | 2016 P2MAC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A1456F2F-62F8-4BD5-83E6-D3C20E36CF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61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3/15/2016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Ioanis Kourbanis | 2016 P2MAC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54F8A-A4D5-4456-AF3F-D990255E9F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006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6858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Ioanis Kourbanis | 2016 P2MAC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85B01827-B483-47B9-B2FE-E934C17D2B60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2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3/15/2016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Ioanis Kourbanis | 2016 P2MAC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26B1FF-1958-45A7-BF70-37759F728B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899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3/15/2016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Ioanis Kourbanis | 2016 P2MAC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98376-25C6-457D-B119-176F6396C4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003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3/15/2016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Ioanis Kourbanis | 2016 P2MAC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5E48D-BE27-41EE-B882-CF373960F7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397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3/15/2016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Ioanis Kourbanis | 2016 P2MAC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10E6ED46-57A2-47C0-A64C-B6DFECAB6C7F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  <p:sldLayoutId id="2147484088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3/15/2016</a:t>
            </a:r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Ioanis Kourbanis | 2016 P2MAC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1046CE85-B449-47B5-AFE9-4F6A9FDE1A0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tiff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MI/RR Upgrades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latin typeface="Helvetica" panose="020B0604020202020204" pitchFamily="34" charset="0"/>
              </a:rPr>
              <a:t>Ioanis Kourbanis</a:t>
            </a:r>
            <a:endParaRPr lang="en-US" altLang="en-US" dirty="0" smtClean="0">
              <a:latin typeface="Helvetica" panose="020B0604020202020204" pitchFamily="34" charset="0"/>
            </a:endParaRPr>
          </a:p>
          <a:p>
            <a:r>
              <a:rPr lang="en-US" altLang="en-US" dirty="0" smtClean="0">
                <a:latin typeface="Helvetica" panose="020B0604020202020204" pitchFamily="34" charset="0"/>
              </a:rPr>
              <a:t>PIP-II Machine Advisory Committee Meeting</a:t>
            </a:r>
          </a:p>
          <a:p>
            <a:r>
              <a:rPr lang="en-US" altLang="en-US" dirty="0" smtClean="0">
                <a:latin typeface="Helvetica" panose="020B0604020202020204" pitchFamily="34" charset="0"/>
              </a:rPr>
              <a:t>15-17 March 2016</a:t>
            </a:r>
          </a:p>
          <a:p>
            <a:endParaRPr lang="en-US" altLang="en-US" dirty="0" smtClean="0"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RR RF cavities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9091" y="1314766"/>
            <a:ext cx="4265794" cy="229131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3/15/2016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Ioanis Kourbanis 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091" y="3742238"/>
            <a:ext cx="4419983" cy="25132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98524" y="1314766"/>
            <a:ext cx="28719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Use the cavity design developed for MI in collaboration with SLAC.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Optimize the design for single frequency and lower voltage.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Investigate different cooling options for tuner.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91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crossing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design of a first order gamma-t jump system for the Main Injector was completed as part of the Project X Reference design</a:t>
                </a:r>
                <a:r>
                  <a:rPr lang="en-US" dirty="0"/>
                  <a:t> </a:t>
                </a:r>
                <a:r>
                  <a:rPr lang="en-US" dirty="0" smtClean="0"/>
                  <a:t>(2.3 MW operation). </a:t>
                </a:r>
              </a:p>
              <a:p>
                <a:r>
                  <a:rPr lang="en-US" dirty="0" smtClean="0"/>
                  <a:t>Transition crossing simulations for the PIP II intensities have confirmed that the gamma-t jump system is needed for loss free transition crossing.</a:t>
                </a:r>
              </a:p>
              <a:p>
                <a:pPr lvl="1"/>
                <a:r>
                  <a:rPr lang="en-US" dirty="0" smtClean="0"/>
                  <a:t>Only half of the originally planned gamma-t jump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 smtClean="0"/>
                  <a:t>1/2 unit) will be required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We plan to revisit the MI transition crossing simulations with the new codes currently under development.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Finding space for gamma-t quad placement is an issue.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039" t="-1711" r="-2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17524" y="6515100"/>
            <a:ext cx="2392729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Ioanis Kourbanis | 2016 P2MAC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 flipH="1">
            <a:off x="228600" y="6515100"/>
            <a:ext cx="577850" cy="141194"/>
          </a:xfrm>
        </p:spPr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11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772742" y="6535644"/>
            <a:ext cx="1076325" cy="241300"/>
          </a:xfrm>
        </p:spPr>
        <p:txBody>
          <a:bodyPr/>
          <a:lstStyle/>
          <a:p>
            <a:r>
              <a:rPr lang="en-US" smtClean="0"/>
              <a:t>3/15/2016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49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 Gamma-t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86600" cy="4525963"/>
          </a:xfrm>
        </p:spPr>
        <p:txBody>
          <a:bodyPr/>
          <a:lstStyle/>
          <a:p>
            <a:r>
              <a:rPr lang="en-US" dirty="0" smtClean="0">
                <a:latin typeface="Tahoma" pitchFamily="34" charset="0"/>
              </a:rPr>
              <a:t>A first order jump system with small dispersion increase (taking advantage of the dispersion free region)</a:t>
            </a:r>
          </a:p>
          <a:p>
            <a:r>
              <a:rPr lang="en-US" dirty="0" smtClean="0">
                <a:latin typeface="Tahoma" pitchFamily="34" charset="0"/>
              </a:rPr>
              <a:t>Design goal: 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latin typeface="Tahoma" pitchFamily="34" charset="0"/>
                <a:sym typeface="Symbol" pitchFamily="18" charset="2"/>
              </a:rPr>
              <a:t></a:t>
            </a:r>
            <a:r>
              <a:rPr lang="en-US" sz="1800" baseline="-25000" dirty="0" smtClean="0">
                <a:latin typeface="Tahoma" pitchFamily="34" charset="0"/>
              </a:rPr>
              <a:t>T</a:t>
            </a:r>
            <a:r>
              <a:rPr lang="en-US" sz="1800" dirty="0" smtClean="0">
                <a:latin typeface="Tahoma" pitchFamily="34" charset="0"/>
              </a:rPr>
              <a:t> = </a:t>
            </a:r>
            <a:r>
              <a:rPr lang="en-US" sz="1800" dirty="0" smtClean="0">
                <a:latin typeface="Tahoma" pitchFamily="34" charset="0"/>
                <a:sym typeface="Symbol" pitchFamily="18" charset="2"/>
              </a:rPr>
              <a:t> 1 within 0.5 ms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latin typeface="Tahoma" pitchFamily="34" charset="0"/>
                <a:sym typeface="Symbol" pitchFamily="18" charset="2"/>
              </a:rPr>
              <a:t>d</a:t>
            </a:r>
            <a:r>
              <a:rPr lang="en-US" sz="1800" dirty="0" smtClean="0">
                <a:latin typeface="Tahoma" pitchFamily="34" charset="0"/>
              </a:rPr>
              <a:t> /</a:t>
            </a:r>
            <a:r>
              <a:rPr lang="en-US" sz="1800" dirty="0" err="1" smtClean="0">
                <a:latin typeface="Tahoma" pitchFamily="34" charset="0"/>
              </a:rPr>
              <a:t>dt</a:t>
            </a:r>
            <a:r>
              <a:rPr lang="en-US" sz="1800" dirty="0" smtClean="0">
                <a:latin typeface="Tahoma" pitchFamily="34" charset="0"/>
              </a:rPr>
              <a:t> = 4000 1/s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latin typeface="Tahoma" pitchFamily="34" charset="0"/>
              </a:rPr>
              <a:t>16 times faster than the normal ramp (240 </a:t>
            </a:r>
            <a:r>
              <a:rPr lang="en-US" sz="1800" dirty="0" err="1" smtClean="0">
                <a:latin typeface="Tahoma" pitchFamily="34" charset="0"/>
              </a:rPr>
              <a:t>GeV</a:t>
            </a:r>
            <a:r>
              <a:rPr lang="en-US" sz="1800" dirty="0" smtClean="0">
                <a:latin typeface="Tahoma" pitchFamily="34" charset="0"/>
              </a:rPr>
              <a:t>/s)</a:t>
            </a:r>
          </a:p>
          <a:p>
            <a:r>
              <a:rPr lang="en-US" dirty="0" smtClean="0">
                <a:latin typeface="Tahoma" pitchFamily="34" charset="0"/>
              </a:rPr>
              <a:t>Components: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latin typeface="Tahoma" pitchFamily="34" charset="0"/>
              </a:rPr>
              <a:t>8 sets of quad triplets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latin typeface="Tahoma" pitchFamily="34" charset="0"/>
              </a:rPr>
              <a:t>8 sets of power supplies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err="1" smtClean="0">
                <a:latin typeface="Tahoma" pitchFamily="34" charset="0"/>
              </a:rPr>
              <a:t>Inconel</a:t>
            </a:r>
            <a:r>
              <a:rPr lang="en-US" sz="1800" dirty="0" smtClean="0">
                <a:latin typeface="Tahoma" pitchFamily="34" charset="0"/>
              </a:rPr>
              <a:t> beam pipe</a:t>
            </a:r>
            <a:endParaRPr lang="en-US" sz="1800" dirty="0">
              <a:latin typeface="Tahom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4765" y="6413500"/>
            <a:ext cx="2856302" cy="457200"/>
          </a:xfrm>
        </p:spPr>
        <p:txBody>
          <a:bodyPr/>
          <a:lstStyle/>
          <a:p>
            <a:pPr algn="l"/>
            <a:r>
              <a:rPr lang="en-US" b="1" smtClean="0"/>
              <a:t>Ioanis Kourbanis | 2016 P2MAC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228600" y="6375400"/>
            <a:ext cx="466165" cy="381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1200" dirty="0" smtClean="0"/>
              <a:t>14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6671991" y="5867400"/>
            <a:ext cx="2199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/>
              <a:t> </a:t>
            </a:r>
            <a:endParaRPr lang="en-US" sz="1200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3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" y="429567"/>
            <a:ext cx="6858000" cy="1143000"/>
          </a:xfrm>
        </p:spPr>
        <p:txBody>
          <a:bodyPr/>
          <a:lstStyle/>
          <a:p>
            <a:r>
              <a:rPr lang="en-US" sz="2400" dirty="0" smtClean="0"/>
              <a:t>MI transition simulations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Ioanis Kourbanis | 2016 P2MAC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B01827-B483-47B9-B2FE-E934C17D2B60}" type="slidenum">
              <a:rPr lang="en-US" smtClean="0"/>
              <a:pPr>
                <a:defRPr/>
              </a:pPr>
              <a:t>13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51" y="2514600"/>
            <a:ext cx="2677297" cy="22098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514600"/>
            <a:ext cx="2333625" cy="22098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514600"/>
            <a:ext cx="2609850" cy="22036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16764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/>
              <a:t>Phase space distributions after transition</a:t>
            </a:r>
            <a:endParaRPr lang="en-US" sz="1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5003967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No Jump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86150" y="4991268"/>
            <a:ext cx="2000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Half Jump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229350" y="49669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Full Jump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5486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R&amp;D Plan for gamma-t jump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Finalize the design, build and test a gamma-t quadrupole magnet including the Inconel beam pipe.</a:t>
            </a:r>
          </a:p>
          <a:p>
            <a:r>
              <a:rPr lang="en-US" smtClean="0"/>
              <a:t>Estimate </a:t>
            </a:r>
            <a:r>
              <a:rPr lang="en-US" dirty="0" smtClean="0"/>
              <a:t>about a year for </a:t>
            </a:r>
            <a:r>
              <a:rPr lang="en-US" smtClean="0"/>
              <a:t>this effort.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56534" y="6494929"/>
            <a:ext cx="2624058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Ioanis Kourbanis | 2016 P2MAC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28600" y="6494929"/>
            <a:ext cx="255868" cy="241300"/>
          </a:xfrm>
        </p:spPr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14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3/15/2016</a:t>
            </a:r>
            <a:endParaRPr lang="en-US"/>
          </a:p>
        </p:txBody>
      </p:sp>
      <p:pic>
        <p:nvPicPr>
          <p:cNvPr id="7" name="Picture 7" descr="pipe_DSC026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454" y="3352800"/>
            <a:ext cx="3352800" cy="25161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53254" y="3912576"/>
            <a:ext cx="1670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Inconel Beam Pipe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94076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Recent measurements in MI indicate that beam scrubbing is quite effective in reducing the SEY of the beam pipe so no electron cloud problems are anticipated.</a:t>
            </a:r>
          </a:p>
          <a:p>
            <a:pPr lvl="1"/>
            <a:r>
              <a:rPr lang="en-US" dirty="0" smtClean="0"/>
              <a:t>Beam scrubbing has also been observed in Recycler during slip stacking commissioning.</a:t>
            </a:r>
            <a:endParaRPr lang="en-US" dirty="0"/>
          </a:p>
          <a:p>
            <a:r>
              <a:rPr lang="en-US" dirty="0" smtClean="0"/>
              <a:t>Electron cloud simulations indicate that a SEY smaller than 1.4 will be sufficient for suppressing the e-cloud in both MI and Recycler.</a:t>
            </a:r>
          </a:p>
          <a:p>
            <a:r>
              <a:rPr lang="en-US" dirty="0" smtClean="0"/>
              <a:t>We have the capability to coat both the MI and the Recycler beam pipe.</a:t>
            </a:r>
          </a:p>
          <a:p>
            <a:pPr lvl="1"/>
            <a:r>
              <a:rPr lang="en-US" dirty="0" smtClean="0"/>
              <a:t>The MI beam coating has to be done in situ.</a:t>
            </a:r>
          </a:p>
          <a:p>
            <a:pPr lvl="1"/>
            <a:r>
              <a:rPr lang="en-US" dirty="0" smtClean="0"/>
              <a:t>The Recycler beam pipe can be replaced.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24808" y="6515100"/>
            <a:ext cx="2490953" cy="234576"/>
          </a:xfrm>
        </p:spPr>
        <p:txBody>
          <a:bodyPr/>
          <a:lstStyle/>
          <a:p>
            <a:pPr>
              <a:defRPr/>
            </a:pPr>
            <a:r>
              <a:rPr lang="en-US" smtClean="0"/>
              <a:t>Ioanis Kourbanis | 2016 P2MAC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28600" y="6508376"/>
            <a:ext cx="296209" cy="241300"/>
          </a:xfrm>
        </p:spPr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15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45139"/>
            <a:ext cx="6858000" cy="1143000"/>
          </a:xfrm>
        </p:spPr>
        <p:txBody>
          <a:bodyPr/>
          <a:lstStyle/>
          <a:p>
            <a:r>
              <a:rPr lang="en-US" sz="2400" dirty="0" smtClean="0"/>
              <a:t>Electron cloud density vs SEY in MI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Ioanis Kourbanis | 2016 P2MAC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B01827-B483-47B9-B2FE-E934C17D2B60}" type="slidenum">
              <a:rPr lang="en-US" smtClean="0"/>
              <a:pPr>
                <a:defRPr/>
              </a:pPr>
              <a:t>16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206" y="2590800"/>
            <a:ext cx="4401087" cy="3381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06" y="2578100"/>
            <a:ext cx="3733800" cy="33242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81749" y="2221505"/>
            <a:ext cx="860612" cy="2539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b="1" dirty="0" smtClean="0"/>
              <a:t>SEY=1.36</a:t>
            </a:r>
            <a:endParaRPr lang="en-US" sz="105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30188" y="2221215"/>
            <a:ext cx="1353671" cy="2539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7.0E10 ppb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17541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39" y="301127"/>
            <a:ext cx="8247017" cy="425986"/>
          </a:xfrm>
        </p:spPr>
        <p:txBody>
          <a:bodyPr/>
          <a:lstStyle/>
          <a:p>
            <a:r>
              <a:rPr lang="en-US" sz="2400" dirty="0" smtClean="0"/>
              <a:t>Max e-cloud intensity vs SEY in Recycler 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Ioanis Kourbanis | 2016 P2MAC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6FAA0E-EE57-3945-A3AC-4469626D46E5}" type="slidenum">
              <a:rPr lang="en-US" smtClean="0"/>
              <a:pPr/>
              <a:t>17</a:t>
            </a:fld>
            <a:endParaRPr lang="en-US" smtClean="0"/>
          </a:p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56771" y="1586429"/>
            <a:ext cx="2346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Field Region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1142" y="1586429"/>
            <a:ext cx="2203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7030A0"/>
                </a:solidFill>
              </a:rPr>
              <a:t>Field free region</a:t>
            </a:r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7614" y="5684703"/>
            <a:ext cx="2258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4C97"/>
                </a:solidFill>
              </a:rPr>
              <a:t>SEY</a:t>
            </a:r>
            <a:endParaRPr lang="en-US" sz="1200" b="1" dirty="0">
              <a:solidFill>
                <a:srgbClr val="004C9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79614" y="5695720"/>
            <a:ext cx="2258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4C97"/>
                </a:solidFill>
              </a:rPr>
              <a:t>SEY</a:t>
            </a:r>
            <a:endParaRPr lang="en-US" sz="1200" b="1" dirty="0">
              <a:solidFill>
                <a:srgbClr val="004C9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767424" y="3067407"/>
            <a:ext cx="22254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4C97"/>
                </a:solidFill>
              </a:rPr>
              <a:t>E-cloud density [m^-3]</a:t>
            </a:r>
            <a:endParaRPr lang="en-US" sz="1200" b="1" dirty="0">
              <a:solidFill>
                <a:srgbClr val="004C97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38" y="2203374"/>
            <a:ext cx="323850" cy="234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88" y="2288200"/>
            <a:ext cx="4130293" cy="317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" y="2288200"/>
            <a:ext cx="3998000" cy="316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578665" y="1080694"/>
            <a:ext cx="1401897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</a:rPr>
              <a:t>Preliminary</a:t>
            </a:r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28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scrubbing in MI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3/15/2016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Ioanis Kourbanis 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7" y="1963271"/>
            <a:ext cx="4477869" cy="30838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76" y="1963272"/>
            <a:ext cx="4258235" cy="30838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75012" y="1586753"/>
            <a:ext cx="183776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316L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1691" y="1538046"/>
            <a:ext cx="183776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B050"/>
                </a:solidFill>
              </a:rPr>
              <a:t>TiN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93895" y="2913529"/>
            <a:ext cx="9188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</a:rPr>
              <a:t>Initial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39398" y="2404415"/>
            <a:ext cx="5212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100" b="1" dirty="0">
                <a:solidFill>
                  <a:srgbClr val="FF0000"/>
                </a:solidFill>
              </a:rPr>
              <a:t>Initial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83442" y="3818026"/>
            <a:ext cx="914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3F47E9"/>
                </a:solidFill>
              </a:rPr>
              <a:t>8.5E10 ppb</a:t>
            </a:r>
            <a:endParaRPr lang="en-US" sz="1050" b="1" dirty="0">
              <a:solidFill>
                <a:srgbClr val="3F47E9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35280" y="2980210"/>
            <a:ext cx="80823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050" b="1" dirty="0">
                <a:solidFill>
                  <a:srgbClr val="3F47E9"/>
                </a:solidFill>
              </a:rPr>
              <a:t>8.5E10 ppb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0220" y="5373876"/>
            <a:ext cx="3720353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We are currently running with 10E10 ppb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15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understand and control the space charge losses with the higher intensity beam in MI and Recycler.</a:t>
            </a:r>
          </a:p>
          <a:p>
            <a:pPr lvl="1"/>
            <a:r>
              <a:rPr lang="en-US" dirty="0" smtClean="0"/>
              <a:t>In MI the collimators intercept most of these losses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We cannot run reliably at 700 KW without Recycler collimators.</a:t>
            </a:r>
            <a:endParaRPr lang="en-US" dirty="0" smtClean="0"/>
          </a:p>
          <a:p>
            <a:pPr lvl="1"/>
            <a:r>
              <a:rPr lang="en-US" dirty="0" smtClean="0"/>
              <a:t>We </a:t>
            </a:r>
            <a:r>
              <a:rPr lang="en-US" dirty="0" smtClean="0"/>
              <a:t>have developed a plan</a:t>
            </a:r>
            <a:r>
              <a:rPr lang="en-US" dirty="0" smtClean="0"/>
              <a:t> </a:t>
            </a:r>
            <a:r>
              <a:rPr lang="en-US" dirty="0" smtClean="0"/>
              <a:t>to install Recycler Collimators.</a:t>
            </a:r>
          </a:p>
          <a:p>
            <a:r>
              <a:rPr lang="en-US" dirty="0" smtClean="0"/>
              <a:t>Realistic simulations(real apertures, magnet multipoles, space charge..) using SYNERGIA are under way.</a:t>
            </a:r>
          </a:p>
          <a:p>
            <a:pPr lvl="1"/>
            <a:r>
              <a:rPr lang="en-US" dirty="0" smtClean="0"/>
              <a:t>Comparing slip  stacking in PIP II to current</a:t>
            </a:r>
            <a:r>
              <a:rPr lang="en-US" dirty="0"/>
              <a:t> </a:t>
            </a:r>
            <a:r>
              <a:rPr lang="en-US" dirty="0" smtClean="0"/>
              <a:t>operations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5715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77370" y="6394450"/>
            <a:ext cx="2652692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Ioanis Kourbanis | 2016 P2MAC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28600" y="6394450"/>
            <a:ext cx="497541" cy="241300"/>
          </a:xfrm>
        </p:spPr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19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5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MI/RR Performance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28599" y="6498384"/>
            <a:ext cx="2716823" cy="294715"/>
          </a:xfrm>
        </p:spPr>
        <p:txBody>
          <a:bodyPr/>
          <a:lstStyle/>
          <a:p>
            <a:pPr>
              <a:defRPr/>
            </a:pPr>
            <a:r>
              <a:rPr lang="en-US" smtClean="0"/>
              <a:t>Ioanis Kourbanis | 2016 P2MAC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50359" y="6468409"/>
            <a:ext cx="314417" cy="241300"/>
          </a:xfrm>
        </p:spPr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2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6" y="1324378"/>
            <a:ext cx="57626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3/15/2016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50013" y="1846385"/>
            <a:ext cx="2324711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 smtClean="0"/>
              <a:t>Slip stack and accelerate 50% more intensity.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 smtClean="0"/>
              <a:t>Run MI at lower energies.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9455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Recycler loss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going to continue the SYNERGIA multi-particle simulations of slip stacking in the Recycler.</a:t>
            </a:r>
          </a:p>
          <a:p>
            <a:r>
              <a:rPr lang="en-US" dirty="0" smtClean="0"/>
              <a:t>We have finalized the design for a Recycler collimation system (</a:t>
            </a:r>
            <a:r>
              <a:rPr lang="en-US" dirty="0"/>
              <a:t>o</a:t>
            </a:r>
            <a:r>
              <a:rPr lang="en-US" dirty="0" smtClean="0"/>
              <a:t>ne primary, 4 </a:t>
            </a:r>
            <a:r>
              <a:rPr lang="en-US" dirty="0" err="1" smtClean="0"/>
              <a:t>secondaries</a:t>
            </a:r>
            <a:r>
              <a:rPr lang="en-US" dirty="0" smtClean="0"/>
              <a:t>) to be installed during the next two summer shutdowns.</a:t>
            </a:r>
          </a:p>
          <a:p>
            <a:pPr lvl="1"/>
            <a:r>
              <a:rPr lang="en-US" dirty="0" smtClean="0"/>
              <a:t>Each of the secondary collimators is designed to handle up to 2 KW of beam loss.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70647" y="6428068"/>
            <a:ext cx="2528047" cy="328332"/>
          </a:xfrm>
        </p:spPr>
        <p:txBody>
          <a:bodyPr/>
          <a:lstStyle/>
          <a:p>
            <a:pPr>
              <a:defRPr/>
            </a:pPr>
            <a:r>
              <a:rPr lang="en-US" smtClean="0"/>
              <a:t>Ioanis Kourbanis | 2016 P2MAC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28600" y="6428068"/>
            <a:ext cx="242047" cy="241300"/>
          </a:xfrm>
        </p:spPr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20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3/15/2016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39514" y="3875347"/>
            <a:ext cx="2228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Recycler secondary collimator design</a:t>
            </a:r>
            <a:endParaRPr lang="en-US" sz="1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97" y="3875346"/>
            <a:ext cx="4339697" cy="217282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53435" y="4829647"/>
            <a:ext cx="690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/>
              <a:t>Primary</a:t>
            </a:r>
          </a:p>
          <a:p>
            <a:r>
              <a:rPr lang="en-US" sz="900" b="1" dirty="0"/>
              <a:t>Collimator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72552" y="4612389"/>
            <a:ext cx="7261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 smtClean="0"/>
              <a:t>Secondary</a:t>
            </a:r>
            <a:endParaRPr lang="en-US" sz="900" b="1" dirty="0"/>
          </a:p>
          <a:p>
            <a:r>
              <a:rPr lang="en-US" sz="900" b="1" dirty="0" smtClean="0"/>
              <a:t>Collimator</a:t>
            </a:r>
            <a:endParaRPr lang="en-US" sz="9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6847" y="4981721"/>
            <a:ext cx="5199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Mask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249563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7735"/>
            <a:ext cx="8229600" cy="4822065"/>
          </a:xfrm>
        </p:spPr>
        <p:txBody>
          <a:bodyPr/>
          <a:lstStyle/>
          <a:p>
            <a:r>
              <a:rPr lang="en-US" dirty="0" smtClean="0"/>
              <a:t>We have identified the required MI/RR modifications/upgrades required for running at the PIP-II Intensities.</a:t>
            </a:r>
          </a:p>
          <a:p>
            <a:r>
              <a:rPr lang="en-US" dirty="0" smtClean="0"/>
              <a:t>Loss control in the Recycler will be an issue that we need to address even during the current </a:t>
            </a:r>
            <a:r>
              <a:rPr lang="en-US" dirty="0" err="1" smtClean="0"/>
              <a:t>NOvA</a:t>
            </a:r>
            <a:r>
              <a:rPr lang="en-US" dirty="0" smtClean="0"/>
              <a:t> running.</a:t>
            </a:r>
          </a:p>
          <a:p>
            <a:pPr lvl="1"/>
            <a:r>
              <a:rPr lang="en-US" dirty="0" smtClean="0"/>
              <a:t>Will continue to perform simulations to understand </a:t>
            </a:r>
            <a:r>
              <a:rPr lang="en-US" smtClean="0"/>
              <a:t>beam dynamics and losses.</a:t>
            </a:r>
            <a:endParaRPr lang="en-US" dirty="0" smtClean="0"/>
          </a:p>
          <a:p>
            <a:r>
              <a:rPr lang="en-US" dirty="0" smtClean="0"/>
              <a:t>We have developed R&amp;D plans for the major MI/RR upgrades required for PIP II.</a:t>
            </a:r>
          </a:p>
          <a:p>
            <a:pPr lvl="1"/>
            <a:r>
              <a:rPr lang="en-US" dirty="0" smtClean="0"/>
              <a:t>Verify MI Cavity operation with 2 PAs</a:t>
            </a:r>
          </a:p>
          <a:p>
            <a:pPr lvl="1"/>
            <a:r>
              <a:rPr lang="en-US" dirty="0" smtClean="0"/>
              <a:t>Finalize new RR Cavity Design</a:t>
            </a:r>
          </a:p>
          <a:p>
            <a:pPr lvl="1"/>
            <a:r>
              <a:rPr lang="en-US" dirty="0" smtClean="0"/>
              <a:t>Build gamma-t quad prototype.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23875" y="6501653"/>
            <a:ext cx="2623771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Ioanis Kourbanis | 2016 P2MAC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 flipH="1">
            <a:off x="228600" y="6515100"/>
            <a:ext cx="577850" cy="241300"/>
          </a:xfrm>
        </p:spPr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21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530696" y="6501653"/>
            <a:ext cx="1076325" cy="241300"/>
          </a:xfrm>
        </p:spPr>
        <p:txBody>
          <a:bodyPr/>
          <a:lstStyle/>
          <a:p>
            <a:r>
              <a:rPr lang="en-US" smtClean="0"/>
              <a:t>3/15/2016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43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Ioanis Kourbanis | 2016 P2MAC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B01827-B483-47B9-B2FE-E934C17D2B60}" type="slidenum">
              <a:rPr lang="en-US" smtClean="0"/>
              <a:pPr>
                <a:defRPr/>
              </a:pPr>
              <a:t>22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26776" y="2761129"/>
            <a:ext cx="6409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EXTRA SLIDES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9595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89" y="236258"/>
            <a:ext cx="6858000" cy="758824"/>
          </a:xfrm>
        </p:spPr>
        <p:txBody>
          <a:bodyPr/>
          <a:lstStyle/>
          <a:p>
            <a:r>
              <a:rPr lang="en-US" dirty="0" err="1" smtClean="0"/>
              <a:t>Synergia</a:t>
            </a:r>
            <a:r>
              <a:rPr lang="en-US" dirty="0" smtClean="0"/>
              <a:t> Simulations of slip stacking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Ioanis Kourbanis | 2016 P2MAC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B01827-B483-47B9-B2FE-E934C17D2B60}" type="slidenum">
              <a:rPr lang="en-US" smtClean="0"/>
              <a:pPr>
                <a:defRPr/>
              </a:pPr>
              <a:t>23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90" y="1250575"/>
            <a:ext cx="3303494" cy="20439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175" y="1311087"/>
            <a:ext cx="3405323" cy="198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189" y="3794313"/>
            <a:ext cx="3267916" cy="2404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3473" y="3942604"/>
            <a:ext cx="3824728" cy="22497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51984" y="1066800"/>
            <a:ext cx="1952345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Preliminary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2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318" y="441502"/>
            <a:ext cx="6858000" cy="643227"/>
          </a:xfrm>
        </p:spPr>
        <p:txBody>
          <a:bodyPr/>
          <a:lstStyle/>
          <a:p>
            <a:r>
              <a:rPr lang="en-US" dirty="0" smtClean="0"/>
              <a:t>MI and RR losses with 4.2E13 p and 585 KW Beam Power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Ioanis Kourbanis | 2016 P2MAC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B01827-B483-47B9-B2FE-E934C17D2B60}" type="slidenum">
              <a:rPr lang="en-US" smtClean="0"/>
              <a:pPr>
                <a:defRPr/>
              </a:pPr>
              <a:t>24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pic>
        <p:nvPicPr>
          <p:cNvPr id="1028" name="Picture 4" descr="https://www-bd.fnal.gov/Elog/getFileBinary?fileID=775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72235"/>
            <a:ext cx="4083423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-bd.fnal.gov/Elog/getFileBinary?fileID=775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929" y="1972235"/>
            <a:ext cx="4374777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814047" y="3191435"/>
            <a:ext cx="1165412" cy="63649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39118" y="3182470"/>
            <a:ext cx="1021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MI Collimators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482" y="1488141"/>
            <a:ext cx="3675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Recycler Losses (~98% Eff. </a:t>
            </a:r>
            <a:r>
              <a:rPr lang="en-US" sz="2000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88858" y="1488140"/>
            <a:ext cx="3859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Main Injector Losses (~97%)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8839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MI/RR Accelerator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slip stack and accelerate 50% more intensity.</a:t>
            </a:r>
          </a:p>
          <a:p>
            <a:pPr lvl="1"/>
            <a:r>
              <a:rPr lang="en-US" dirty="0" smtClean="0"/>
              <a:t>Power loss from slip stacking (8 GeV)</a:t>
            </a:r>
          </a:p>
          <a:p>
            <a:pPr lvl="1"/>
            <a:r>
              <a:rPr lang="en-US" dirty="0" smtClean="0"/>
              <a:t>RF Power (Acceleration)</a:t>
            </a:r>
          </a:p>
          <a:p>
            <a:pPr lvl="0"/>
            <a:r>
              <a:rPr lang="en-US" dirty="0"/>
              <a:t>Running Recycler 53 MHz Cavities </a:t>
            </a:r>
            <a:r>
              <a:rPr lang="en-US" dirty="0" smtClean="0"/>
              <a:t>CW (Running at 60 GeV)</a:t>
            </a:r>
          </a:p>
          <a:p>
            <a:r>
              <a:rPr lang="en-US" dirty="0" smtClean="0"/>
              <a:t>Transition </a:t>
            </a:r>
            <a:r>
              <a:rPr lang="en-US" dirty="0" smtClean="0"/>
              <a:t>crossing.</a:t>
            </a:r>
            <a:endParaRPr lang="en-US" dirty="0" smtClean="0"/>
          </a:p>
          <a:p>
            <a:r>
              <a:rPr lang="en-US" dirty="0" smtClean="0"/>
              <a:t>Electron </a:t>
            </a:r>
            <a:r>
              <a:rPr lang="en-US" dirty="0" smtClean="0"/>
              <a:t>cloud.</a:t>
            </a:r>
            <a:endParaRPr lang="en-US" dirty="0" smtClean="0"/>
          </a:p>
          <a:p>
            <a:r>
              <a:rPr lang="en-US" dirty="0" smtClean="0"/>
              <a:t>Beam loss </a:t>
            </a:r>
            <a:r>
              <a:rPr lang="en-US" dirty="0" smtClean="0"/>
              <a:t>control/mitigation.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9964" y="6515100"/>
            <a:ext cx="2405990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Ioanis Kourbanis | 2016 P2MAC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28600" y="6515100"/>
            <a:ext cx="322729" cy="241300"/>
          </a:xfrm>
        </p:spPr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3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8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Slip Stacking in the Recycler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to maintain the same power loss from slip stacking with 50% more intensity per bunch (120 GeV operation).</a:t>
            </a:r>
          </a:p>
          <a:p>
            <a:pPr lvl="1"/>
            <a:r>
              <a:rPr lang="en-US" dirty="0" smtClean="0"/>
              <a:t>Increase slip stacking efficiency from 95% to 97%.</a:t>
            </a:r>
          </a:p>
          <a:p>
            <a:pPr lvl="1"/>
            <a:r>
              <a:rPr lang="en-US" dirty="0" smtClean="0"/>
              <a:t>Limits on longitudinal </a:t>
            </a:r>
            <a:r>
              <a:rPr lang="en-US" dirty="0"/>
              <a:t>e</a:t>
            </a:r>
            <a:r>
              <a:rPr lang="en-US" dirty="0" smtClean="0"/>
              <a:t>mittance and bunch height from Booster beam are not much different than the </a:t>
            </a:r>
            <a:r>
              <a:rPr lang="en-US" dirty="0" err="1" smtClean="0"/>
              <a:t>NOvA</a:t>
            </a:r>
            <a:r>
              <a:rPr lang="en-US" dirty="0" smtClean="0"/>
              <a:t> ones due to the higher frequency separation and RF voltage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Higher chromaticity will be required.</a:t>
            </a:r>
            <a:endParaRPr lang="en-US" dirty="0" smtClean="0"/>
          </a:p>
          <a:p>
            <a:r>
              <a:rPr lang="en-US" dirty="0" smtClean="0"/>
              <a:t>For MI operation at energies lower than 120 GeV the power loss will increase up to 50% in both MI and RR.</a:t>
            </a:r>
          </a:p>
          <a:p>
            <a:pPr lvl="1"/>
            <a:r>
              <a:rPr lang="en-US" dirty="0" smtClean="0"/>
              <a:t>Have no un-controlled </a:t>
            </a:r>
            <a:r>
              <a:rPr lang="en-US" dirty="0" smtClean="0"/>
              <a:t>losses (Collimators).</a:t>
            </a:r>
            <a:endParaRPr lang="en-US" dirty="0" smtClean="0"/>
          </a:p>
          <a:p>
            <a:pPr lvl="1"/>
            <a:r>
              <a:rPr lang="en-US" dirty="0" smtClean="0"/>
              <a:t>Collimators should be able to handle the extra loss.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97915" y="6494928"/>
            <a:ext cx="2728862" cy="261471"/>
          </a:xfrm>
        </p:spPr>
        <p:txBody>
          <a:bodyPr/>
          <a:lstStyle/>
          <a:p>
            <a:pPr>
              <a:defRPr/>
            </a:pPr>
            <a:r>
              <a:rPr lang="en-US" smtClean="0"/>
              <a:t>Ioanis Kourbanis | 2016 P2MAC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28600" y="6494929"/>
            <a:ext cx="269315" cy="241300"/>
          </a:xfrm>
        </p:spPr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4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1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and Required MI RF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28636" y="6462514"/>
            <a:ext cx="2592633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Ioanis Kourbanis | 2016 P2MAC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 flipH="1">
            <a:off x="228600" y="6515100"/>
            <a:ext cx="577850" cy="241300"/>
          </a:xfrm>
        </p:spPr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5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018" y="1181941"/>
            <a:ext cx="654367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6450" y="5595108"/>
            <a:ext cx="7683126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400" b="1" dirty="0" smtClean="0"/>
              <a:t>Present RF System does not have the power to accelerate the PIP-II Beam intensities</a:t>
            </a:r>
            <a:endParaRPr lang="en-US" sz="1400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3/15/2016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23011" y="1181942"/>
            <a:ext cx="143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*</a:t>
            </a:r>
            <a:endParaRPr lang="en-US" sz="1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08211" y="4930588"/>
            <a:ext cx="7664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* </a:t>
            </a:r>
            <a:r>
              <a:rPr lang="en-US" sz="1200" b="1" dirty="0" smtClean="0"/>
              <a:t>Maximum Beam Intensity capable with current RF system. It is 27% higher than the required Beam Intensity for PIP I (4.9E13).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8446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 RF Options for higher power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Operate the current RF cavities with two power tubes instead of one in a push-pull </a:t>
            </a:r>
            <a:r>
              <a:rPr lang="en-US" dirty="0" smtClean="0"/>
              <a:t>configuration.</a:t>
            </a:r>
            <a:endParaRPr lang="en-US" dirty="0" smtClean="0"/>
          </a:p>
          <a:p>
            <a:pPr lvl="1"/>
            <a:r>
              <a:rPr lang="en-US" dirty="0" smtClean="0"/>
              <a:t>Need to double the number of modulators and solid state drivers.</a:t>
            </a:r>
          </a:p>
          <a:p>
            <a:r>
              <a:rPr lang="en-US" dirty="0" smtClean="0"/>
              <a:t>Use a new more powerful power tube (EIMAC 4CW250,000B).</a:t>
            </a:r>
          </a:p>
          <a:p>
            <a:pPr lvl="1"/>
            <a:r>
              <a:rPr lang="en-US" dirty="0" smtClean="0"/>
              <a:t>New mounting configuration (much longer tube).</a:t>
            </a:r>
          </a:p>
          <a:p>
            <a:pPr lvl="1"/>
            <a:r>
              <a:rPr lang="en-US" dirty="0" smtClean="0"/>
              <a:t>New modulators and upgraded PA cooling.</a:t>
            </a:r>
          </a:p>
          <a:p>
            <a:endParaRPr lang="en-US" dirty="0" smtClean="0"/>
          </a:p>
          <a:p>
            <a:r>
              <a:rPr lang="en-US" dirty="0" smtClean="0"/>
              <a:t>Establish an R&amp;D plan to test and evaluate both options.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8287" y="6515100"/>
            <a:ext cx="2624382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Ioanis Kourbanis | 2016 P2MAC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 flipH="1">
            <a:off x="228600" y="6515100"/>
            <a:ext cx="577850" cy="241300"/>
          </a:xfrm>
        </p:spPr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6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5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MI RF Power Upgrade 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9987" y="1043470"/>
            <a:ext cx="3657599" cy="2382310"/>
          </a:xfrm>
          <a:prstGeom prst="rect">
            <a:avLst/>
          </a:prstGeom>
        </p:spPr>
      </p:pic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4C97"/>
                </a:solidFill>
                <a:latin typeface="Helvetica" panose="020B0604020202020204" pitchFamily="34" charset="0"/>
              </a:rPr>
              <a:t>3/15/2016</a:t>
            </a:r>
            <a:endParaRPr lang="en-US" altLang="en-US" sz="9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4C97"/>
                </a:solidFill>
                <a:latin typeface="Helvetica" panose="020B0604020202020204" pitchFamily="34" charset="0"/>
              </a:rPr>
              <a:t>Ioanis Kourbanis | 2016 P2MAC</a:t>
            </a:r>
            <a:endParaRPr lang="en-US" altLang="en-US" sz="900" b="1" smtClean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EB160C5-AA0C-455C-8AD8-AC58C32009B6}" type="slidenum">
              <a:rPr lang="en-US" altLang="en-US" sz="9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7</a:t>
            </a:fld>
            <a:endParaRPr lang="en-US" altLang="en-US" sz="9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07" y="3528811"/>
            <a:ext cx="4072481" cy="2378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701" y="1043470"/>
            <a:ext cx="2330640" cy="1509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1516" y="2641287"/>
            <a:ext cx="36346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Use two PA’s per cavity in a push pull configuration.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We will need to double the modulators and the SS drivers.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We have all the parts needed to test this option on the spare MI cavity.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29972" y="1231775"/>
            <a:ext cx="9680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Coupling Loop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1413" y="1100970"/>
            <a:ext cx="12550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Current MI Cavity</a:t>
            </a:r>
            <a:endParaRPr 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02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 RF Power Upgrade (Option 2)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437" y="1042988"/>
            <a:ext cx="3635886" cy="49879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3/15/2016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Ioanis Kourbanis 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404575" y="1326524"/>
            <a:ext cx="3786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Use new power amplifier (</a:t>
            </a:r>
            <a:r>
              <a:rPr lang="en-US" dirty="0" err="1" smtClean="0"/>
              <a:t>Eimac</a:t>
            </a:r>
            <a:r>
              <a:rPr lang="en-US" dirty="0" smtClean="0"/>
              <a:t> 4CW250000B)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Size constraints need to be evaluated (much longer tube).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Will need a new modulator.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Can be used for the 2+ MW MI operations.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Should purchase one tube for evaluation.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40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RR RF Cavities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33341"/>
            <a:ext cx="7962900" cy="4810259"/>
          </a:xfrm>
        </p:spPr>
        <p:txBody>
          <a:bodyPr/>
          <a:lstStyle/>
          <a:p>
            <a:r>
              <a:rPr lang="en-US" dirty="0" smtClean="0"/>
              <a:t>The present Recycler 53 MHz cavities used for slip stacking have a high power dissipation (90 KW, 60% DF) because of the low R/Q (13 Ohms).</a:t>
            </a:r>
          </a:p>
          <a:p>
            <a:r>
              <a:rPr lang="en-US" dirty="0" smtClean="0"/>
              <a:t>Running MI at energies as low as 60 GeV will require the slip stacking cavities to run CW.</a:t>
            </a:r>
          </a:p>
          <a:p>
            <a:r>
              <a:rPr lang="en-US" dirty="0" smtClean="0"/>
              <a:t>Running Booster at 20 Hz will require higher RF voltage (140 KV instead of 80 KV).</a:t>
            </a:r>
          </a:p>
          <a:p>
            <a:pPr lvl="1"/>
            <a:r>
              <a:rPr lang="en-US" dirty="0" smtClean="0"/>
              <a:t>We only have space for 3 cavities</a:t>
            </a:r>
          </a:p>
          <a:p>
            <a:r>
              <a:rPr lang="en-US" dirty="0" smtClean="0"/>
              <a:t>We will need a different cavity design with higher R/Q and active beam loading compensation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37882" y="6488205"/>
            <a:ext cx="2487706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Ioanis Kourbanis | 2016 P2MAC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28600" y="6508376"/>
            <a:ext cx="309282" cy="241300"/>
          </a:xfrm>
        </p:spPr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9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52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FNAL_TemplatePC_060514</Template>
  <TotalTime>28079</TotalTime>
  <Words>1327</Words>
  <Application>Microsoft Office PowerPoint</Application>
  <PresentationFormat>On-screen Show (4:3)</PresentationFormat>
  <Paragraphs>210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ＭＳ Ｐゴシック</vt:lpstr>
      <vt:lpstr>ＭＳ Ｐゴシック</vt:lpstr>
      <vt:lpstr>Arial</vt:lpstr>
      <vt:lpstr>Calibri</vt:lpstr>
      <vt:lpstr>Cambria Math</vt:lpstr>
      <vt:lpstr>Helvetica</vt:lpstr>
      <vt:lpstr>Symbol</vt:lpstr>
      <vt:lpstr>Tahoma</vt:lpstr>
      <vt:lpstr>Wingdings</vt:lpstr>
      <vt:lpstr>FNAL_TemplateMac_060514</vt:lpstr>
      <vt:lpstr>Fermilab: Footer Only</vt:lpstr>
      <vt:lpstr>MI/RR Upgrades</vt:lpstr>
      <vt:lpstr>MI/RR Performance Requirements</vt:lpstr>
      <vt:lpstr>MI/RR Accelerator Issues</vt:lpstr>
      <vt:lpstr>Slip Stacking in the Recycler</vt:lpstr>
      <vt:lpstr>Present and Required MI RF Capabilities</vt:lpstr>
      <vt:lpstr>MI RF Options for higher power </vt:lpstr>
      <vt:lpstr>MI RF Power Upgrade </vt:lpstr>
      <vt:lpstr>MI RF Power Upgrade (Option 2)</vt:lpstr>
      <vt:lpstr>New RR RF Cavities </vt:lpstr>
      <vt:lpstr>New RR RF cavities </vt:lpstr>
      <vt:lpstr>Transition crossing</vt:lpstr>
      <vt:lpstr>MI Gamma-t system</vt:lpstr>
      <vt:lpstr>MI transition simulations</vt:lpstr>
      <vt:lpstr>R&amp;D Plan for gamma-t jump</vt:lpstr>
      <vt:lpstr>Electron Cloud</vt:lpstr>
      <vt:lpstr>Electron cloud density vs SEY in MI</vt:lpstr>
      <vt:lpstr>Max e-cloud intensity vs SEY in Recycler </vt:lpstr>
      <vt:lpstr>Beam scrubbing in MI </vt:lpstr>
      <vt:lpstr>Loss control</vt:lpstr>
      <vt:lpstr>Plan for Recycler loss control</vt:lpstr>
      <vt:lpstr>Conclusions</vt:lpstr>
      <vt:lpstr>PowerPoint Presentation</vt:lpstr>
      <vt:lpstr>Synergia Simulations of slip stacking</vt:lpstr>
      <vt:lpstr>MI and RR losses with 4.2E13 p and 585 KW Beam Power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Stephen D. Holmes x3988,3211 05964N</dc:creator>
  <cp:lastModifiedBy>Ioanis Kourbanis x4423 09037N</cp:lastModifiedBy>
  <cp:revision>51</cp:revision>
  <cp:lastPrinted>2014-01-20T19:40:21Z</cp:lastPrinted>
  <dcterms:created xsi:type="dcterms:W3CDTF">2015-05-15T16:41:26Z</dcterms:created>
  <dcterms:modified xsi:type="dcterms:W3CDTF">2016-03-15T15:30:30Z</dcterms:modified>
</cp:coreProperties>
</file>