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07" r:id="rId2"/>
    <p:sldMasterId id="2147484113" r:id="rId3"/>
  </p:sldMasterIdLst>
  <p:notesMasterIdLst>
    <p:notesMasterId r:id="rId24"/>
  </p:notesMasterIdLst>
  <p:handoutMasterIdLst>
    <p:handoutMasterId r:id="rId25"/>
  </p:handoutMasterIdLst>
  <p:sldIdLst>
    <p:sldId id="265" r:id="rId4"/>
    <p:sldId id="266" r:id="rId5"/>
    <p:sldId id="269" r:id="rId6"/>
    <p:sldId id="268" r:id="rId7"/>
    <p:sldId id="272" r:id="rId8"/>
    <p:sldId id="274" r:id="rId9"/>
    <p:sldId id="273" r:id="rId10"/>
    <p:sldId id="271" r:id="rId11"/>
    <p:sldId id="270" r:id="rId12"/>
    <p:sldId id="275" r:id="rId13"/>
    <p:sldId id="267" r:id="rId14"/>
    <p:sldId id="276" r:id="rId15"/>
    <p:sldId id="277" r:id="rId16"/>
    <p:sldId id="279" r:id="rId17"/>
    <p:sldId id="278" r:id="rId18"/>
    <p:sldId id="284" r:id="rId19"/>
    <p:sldId id="285" r:id="rId20"/>
    <p:sldId id="280" r:id="rId21"/>
    <p:sldId id="281" r:id="rId22"/>
    <p:sldId id="282" r:id="rId2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snapToObjects="1">
      <p:cViewPr varScale="1">
        <p:scale>
          <a:sx n="72" d="100"/>
          <a:sy n="72" d="100"/>
        </p:scale>
        <p:origin x="168" y="7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eimel\Documents\PXIE%20RFQ%20Time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99339658514423E-2"/>
          <c:y val="3.9426523297491037E-2"/>
          <c:w val="0.87774435881027235"/>
          <c:h val="0.92114695340501795"/>
        </c:manualLayout>
      </c:layout>
      <c:barChart>
        <c:barDir val="col"/>
        <c:grouping val="clustered"/>
        <c:varyColors val="0"/>
        <c:ser>
          <c:idx val="1"/>
          <c:order val="1"/>
          <c:tx>
            <c:strRef>
              <c:f>'Project Timeline'!$D$19</c:f>
              <c:strCache>
                <c:ptCount val="1"/>
                <c:pt idx="0">
                  <c:v>POSITION</c:v>
                </c:pt>
              </c:strCache>
            </c:strRef>
          </c:tx>
          <c:spPr>
            <a:noFill/>
          </c:spPr>
          <c:invertIfNegative val="0"/>
          <c:dLbls>
            <c:dLbl>
              <c:idx val="0"/>
              <c:layout>
                <c:manualLayout>
                  <c:x val="-1.2346319353737729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extLst>
            </c:dLbl>
            <c:dLbl>
              <c:idx val="1"/>
              <c:layout>
                <c:manualLayout>
                  <c:x val="-2.1949012184422629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1949012184422629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extLst>
            </c:dLbl>
            <c:dLbl>
              <c:idx val="9"/>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extLst>
            </c:dLbl>
            <c:dLbl>
              <c:idx val="10"/>
              <c:layout>
                <c:manualLayout>
                  <c:x val="-1.8656660356759235E-16"/>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extLst>
            </c:dLbl>
            <c:dLbl>
              <c:idx val="11"/>
              <c:layout>
                <c:manualLayout>
                  <c:x val="-1.0974506092211315E-17"/>
                  <c:y val="-4.1068820671032238E-18"/>
                </c:manualLayout>
              </c:layout>
              <c:dLblPos val="outEnd"/>
              <c:showLegendKey val="0"/>
              <c:showVal val="0"/>
              <c:showCatName val="1"/>
              <c:showSerName val="0"/>
              <c:showPercent val="0"/>
              <c:showBubbleSize val="0"/>
              <c:extLst>
                <c:ext xmlns:c15="http://schemas.microsoft.com/office/drawing/2012/chart" uri="{CE6537A1-D6FC-4f65-9D91-7224C49458BB}"/>
              </c:extLst>
            </c:dLbl>
            <c:spPr>
              <a:solidFill>
                <a:schemeClr val="bg2"/>
              </a:solidFill>
              <a:ln>
                <a:noFill/>
              </a:ln>
              <a:effectLst/>
            </c:spPr>
            <c:txPr>
              <a:bodyPr vertOverflow="overflow" horzOverflow="overflow" wrap="square" lIns="38100" tIns="19050" rIns="38100" bIns="19050" anchor="ctr">
                <a:noAutofit/>
              </a:bodyPr>
              <a:lstStyle/>
              <a:p>
                <a:pPr>
                  <a:defRPr sz="1200" b="1" cap="all" spc="10" baseline="0">
                    <a:solidFill>
                      <a:schemeClr val="accent2">
                        <a:lumMod val="50000"/>
                      </a:schemeClr>
                    </a:solidFill>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minus"/>
            <c:errValType val="percentage"/>
            <c:noEndCap val="0"/>
            <c:val val="100"/>
            <c:spPr>
              <a:ln>
                <a:solidFill>
                  <a:schemeClr val="bg1">
                    <a:lumMod val="75000"/>
                  </a:schemeClr>
                </a:solidFill>
              </a:ln>
            </c:spPr>
          </c:errBars>
          <c:cat>
            <c:strRef>
              <c:f>'Project Timeline'!$C$20:$C$29</c:f>
              <c:strCache>
                <c:ptCount val="9"/>
                <c:pt idx="0">
                  <c:v>Project Start</c:v>
                </c:pt>
                <c:pt idx="1">
                  <c:v>Bead Pull Tuning</c:v>
                </c:pt>
                <c:pt idx="2">
                  <c:v>Ship to FNAL</c:v>
                </c:pt>
                <c:pt idx="3">
                  <c:v>Input Couplers Arrive</c:v>
                </c:pt>
                <c:pt idx="4">
                  <c:v>RFQ RF Commissioning</c:v>
                </c:pt>
                <c:pt idx="5">
                  <c:v>First Pulsed Beam</c:v>
                </c:pt>
                <c:pt idx="6">
                  <c:v>Higher Duty Beam</c:v>
                </c:pt>
                <c:pt idx="7">
                  <c:v>Begin CW Conditioning</c:v>
                </c:pt>
                <c:pt idx="8">
                  <c:v>Project End</c:v>
                </c:pt>
              </c:strCache>
            </c:strRef>
          </c:cat>
          <c:val>
            <c:numRef>
              <c:f>'Project Timeline'!$D$20:$D$29</c:f>
              <c:numCache>
                <c:formatCode>General</c:formatCode>
                <c:ptCount val="10"/>
                <c:pt idx="1">
                  <c:v>15</c:v>
                </c:pt>
                <c:pt idx="2">
                  <c:v>5</c:v>
                </c:pt>
                <c:pt idx="3">
                  <c:v>-15</c:v>
                </c:pt>
                <c:pt idx="4">
                  <c:v>15</c:v>
                </c:pt>
                <c:pt idx="5">
                  <c:v>-20</c:v>
                </c:pt>
                <c:pt idx="6">
                  <c:v>-10</c:v>
                </c:pt>
                <c:pt idx="7">
                  <c:v>10</c:v>
                </c:pt>
              </c:numCache>
            </c:numRef>
          </c:val>
        </c:ser>
        <c:dLbls>
          <c:showLegendKey val="0"/>
          <c:showVal val="0"/>
          <c:showCatName val="0"/>
          <c:showSerName val="0"/>
          <c:showPercent val="0"/>
          <c:showBubbleSize val="0"/>
        </c:dLbls>
        <c:gapWidth val="150"/>
        <c:axId val="111129880"/>
        <c:axId val="167727768"/>
      </c:barChart>
      <c:lineChart>
        <c:grouping val="standard"/>
        <c:varyColors val="0"/>
        <c:ser>
          <c:idx val="0"/>
          <c:order val="0"/>
          <c:tx>
            <c:strRef>
              <c:f>'Project Timeline'!$B$19</c:f>
              <c:strCache>
                <c:ptCount val="1"/>
                <c:pt idx="0">
                  <c:v>DATE</c:v>
                </c:pt>
              </c:strCache>
            </c:strRef>
          </c:tx>
          <c:spPr>
            <a:ln>
              <a:noFill/>
            </a:ln>
          </c:spPr>
          <c:marker>
            <c:symbol val="circle"/>
            <c:size val="4"/>
            <c:spPr>
              <a:solidFill>
                <a:schemeClr val="accent1"/>
              </a:solidFill>
              <a:ln w="60325">
                <a:solidFill>
                  <a:schemeClr val="accent1"/>
                </a:solidFill>
              </a:ln>
            </c:spPr>
          </c:marker>
          <c:errBars>
            <c:errDir val="y"/>
            <c:errBarType val="both"/>
            <c:errValType val="percentage"/>
            <c:noEndCap val="0"/>
            <c:val val="5"/>
          </c:errBars>
          <c:cat>
            <c:numRef>
              <c:f>'Project Timeline'!$B$20:$B$29</c:f>
              <c:numCache>
                <c:formatCode>m/d/yyyy</c:formatCode>
                <c:ptCount val="10"/>
                <c:pt idx="0">
                  <c:v>42156</c:v>
                </c:pt>
                <c:pt idx="1">
                  <c:v>42186</c:v>
                </c:pt>
                <c:pt idx="2" formatCode="m/d/yyyy;@">
                  <c:v>42256</c:v>
                </c:pt>
                <c:pt idx="3" formatCode="dd/mm/yyyy">
                  <c:v>42359</c:v>
                </c:pt>
                <c:pt idx="4">
                  <c:v>42415</c:v>
                </c:pt>
                <c:pt idx="5">
                  <c:v>42466</c:v>
                </c:pt>
                <c:pt idx="6">
                  <c:v>42505</c:v>
                </c:pt>
                <c:pt idx="7">
                  <c:v>42536</c:v>
                </c:pt>
                <c:pt idx="8">
                  <c:v>42551</c:v>
                </c:pt>
              </c:numCache>
            </c:numRef>
          </c:cat>
          <c:val>
            <c:numRef>
              <c:f>'Project Timeline'!$E$20:$E$29</c:f>
              <c:numCache>
                <c:formatCode>General</c:formatCode>
                <c:ptCount val="10"/>
                <c:pt idx="0">
                  <c:v>1</c:v>
                </c:pt>
                <c:pt idx="1">
                  <c:v>1</c:v>
                </c:pt>
                <c:pt idx="2">
                  <c:v>1</c:v>
                </c:pt>
                <c:pt idx="3">
                  <c:v>1</c:v>
                </c:pt>
                <c:pt idx="4">
                  <c:v>1</c:v>
                </c:pt>
                <c:pt idx="5">
                  <c:v>1</c:v>
                </c:pt>
                <c:pt idx="6">
                  <c:v>1</c:v>
                </c:pt>
                <c:pt idx="7">
                  <c:v>1</c:v>
                </c:pt>
                <c:pt idx="8">
                  <c:v>1</c:v>
                </c:pt>
              </c:numCache>
            </c:numRef>
          </c:val>
          <c:smooth val="1"/>
        </c:ser>
        <c:dLbls>
          <c:showLegendKey val="0"/>
          <c:showVal val="0"/>
          <c:showCatName val="0"/>
          <c:showSerName val="0"/>
          <c:showPercent val="0"/>
          <c:showBubbleSize val="0"/>
        </c:dLbls>
        <c:marker val="1"/>
        <c:smooth val="0"/>
        <c:axId val="168780144"/>
        <c:axId val="167879408"/>
      </c:lineChart>
      <c:dateAx>
        <c:axId val="168780144"/>
        <c:scaling>
          <c:orientation val="minMax"/>
        </c:scaling>
        <c:delete val="0"/>
        <c:axPos val="b"/>
        <c:numFmt formatCode="[$-409]mmm;@" sourceLinked="0"/>
        <c:majorTickMark val="cross"/>
        <c:minorTickMark val="in"/>
        <c:tickLblPos val="nextTo"/>
        <c:spPr>
          <a:solidFill>
            <a:schemeClr val="bg2"/>
          </a:solidFill>
          <a:ln w="9525">
            <a:solidFill>
              <a:schemeClr val="bg1">
                <a:lumMod val="65000"/>
              </a:schemeClr>
            </a:solidFill>
            <a:prstDash val="solid"/>
          </a:ln>
        </c:spPr>
        <c:txPr>
          <a:bodyPr/>
          <a:lstStyle/>
          <a:p>
            <a:pPr>
              <a:defRPr sz="1200" b="1" baseline="0">
                <a:solidFill>
                  <a:schemeClr val="accent3"/>
                </a:solidFill>
                <a:latin typeface="+mn-lt"/>
              </a:defRPr>
            </a:pPr>
            <a:endParaRPr lang="en-US"/>
          </a:p>
        </c:txPr>
        <c:crossAx val="167879408"/>
        <c:crosses val="autoZero"/>
        <c:auto val="1"/>
        <c:lblOffset val="100"/>
        <c:baseTimeUnit val="days"/>
        <c:majorUnit val="1"/>
        <c:majorTimeUnit val="months"/>
        <c:minorUnit val="7"/>
        <c:minorTimeUnit val="days"/>
      </c:dateAx>
      <c:valAx>
        <c:axId val="167879408"/>
        <c:scaling>
          <c:orientation val="minMax"/>
        </c:scaling>
        <c:delete val="1"/>
        <c:axPos val="l"/>
        <c:numFmt formatCode="General" sourceLinked="1"/>
        <c:majorTickMark val="out"/>
        <c:minorTickMark val="none"/>
        <c:tickLblPos val="nextTo"/>
        <c:crossAx val="168780144"/>
        <c:crosses val="autoZero"/>
        <c:crossBetween val="midCat"/>
      </c:valAx>
      <c:valAx>
        <c:axId val="167727768"/>
        <c:scaling>
          <c:orientation val="minMax"/>
        </c:scaling>
        <c:delete val="1"/>
        <c:axPos val="r"/>
        <c:numFmt formatCode="General" sourceLinked="1"/>
        <c:majorTickMark val="out"/>
        <c:minorTickMark val="none"/>
        <c:tickLblPos val="nextTo"/>
        <c:crossAx val="111129880"/>
        <c:crosses val="max"/>
        <c:crossBetween val="between"/>
      </c:valAx>
      <c:catAx>
        <c:axId val="111129880"/>
        <c:scaling>
          <c:orientation val="minMax"/>
        </c:scaling>
        <c:delete val="1"/>
        <c:axPos val="b"/>
        <c:numFmt formatCode="General" sourceLinked="1"/>
        <c:majorTickMark val="out"/>
        <c:minorTickMark val="none"/>
        <c:tickLblPos val="nextTo"/>
        <c:crossAx val="167727768"/>
        <c:crosses val="autoZero"/>
        <c:auto val="1"/>
        <c:lblAlgn val="ctr"/>
        <c:lblOffset val="100"/>
        <c:noMultiLvlLbl val="0"/>
      </c:catAx>
      <c:spPr>
        <a:noFill/>
      </c:spPr>
    </c:plotArea>
    <c:plotVisOnly val="0"/>
    <c:dispBlanksAs val="gap"/>
    <c:showDLblsOverMax val="0"/>
  </c:chart>
  <c:spPr>
    <a:solidFill>
      <a:schemeClr val="bg2"/>
    </a:solid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3/7/2016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3/7/2016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a:t>
            </a:fld>
            <a:endParaRPr lang="en-US" altLang="en-US"/>
          </a:p>
        </p:txBody>
      </p:sp>
    </p:spTree>
    <p:extLst>
      <p:ext uri="{BB962C8B-B14F-4D97-AF65-F5344CB8AC3E}">
        <p14:creationId xmlns:p14="http://schemas.microsoft.com/office/powerpoint/2010/main" val="367267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a:t>
            </a:fld>
            <a:endParaRPr lang="en-US" altLang="en-US"/>
          </a:p>
        </p:txBody>
      </p:sp>
    </p:spTree>
    <p:extLst>
      <p:ext uri="{BB962C8B-B14F-4D97-AF65-F5344CB8AC3E}">
        <p14:creationId xmlns:p14="http://schemas.microsoft.com/office/powerpoint/2010/main" val="89936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11</a:t>
            </a:fld>
            <a:endParaRPr lang="en-US" altLang="en-US"/>
          </a:p>
        </p:txBody>
      </p:sp>
    </p:spTree>
    <p:extLst>
      <p:ext uri="{BB962C8B-B14F-4D97-AF65-F5344CB8AC3E}">
        <p14:creationId xmlns:p14="http://schemas.microsoft.com/office/powerpoint/2010/main" val="42177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49381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20</a:t>
            </a:fld>
            <a:endParaRPr lang="en-US" altLang="en-US"/>
          </a:p>
        </p:txBody>
      </p:sp>
    </p:spTree>
    <p:extLst>
      <p:ext uri="{BB962C8B-B14F-4D97-AF65-F5344CB8AC3E}">
        <p14:creationId xmlns:p14="http://schemas.microsoft.com/office/powerpoint/2010/main" val="206326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3/15/2016</a:t>
            </a:r>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James Steimel | 2016 P2MAC</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3/15/2016</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James Steimel | 2016 P2MAC</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3/15/2016</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James Steimel | 2016 P2MAC</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3/15/2016</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James Steimel | 2016 P2MAC</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4"/>
          </p:nvPr>
        </p:nvSpPr>
        <p:spPr>
          <a:ln/>
        </p:spPr>
        <p:txBody>
          <a:bodyPr/>
          <a:lstStyle>
            <a:lvl1pPr>
              <a:defRPr/>
            </a:lvl1pPr>
          </a:lstStyle>
          <a:p>
            <a:r>
              <a:rPr lang="en-US" altLang="en-US" smtClean="0"/>
              <a:t>3/15/2016</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James Steimel | 2016 P2MAC</a:t>
            </a:r>
            <a:endParaRPr lang="en-US" b="1"/>
          </a:p>
        </p:txBody>
      </p:sp>
      <p:sp>
        <p:nvSpPr>
          <p:cNvPr id="5" name="Slide Number Placeholder 5"/>
          <p:cNvSpPr>
            <a:spLocks noGrp="1"/>
          </p:cNvSpPr>
          <p:nvPr>
            <p:ph type="sldNum" sz="quarter" idx="16"/>
          </p:nvPr>
        </p:nvSpPr>
        <p:spPr>
          <a:ln/>
        </p:spPr>
        <p:txBody>
          <a:bodyPr/>
          <a:lstStyle>
            <a:lvl1pPr>
              <a:defRPr/>
            </a:lvl1pPr>
          </a:lstStyle>
          <a:p>
            <a:fld id="{9E26B1FF-1958-45A7-BF70-37759F728BBA}" type="slidenum">
              <a:rPr lang="en-US" altLang="en-US"/>
              <a:pPr/>
              <a:t>‹#›</a:t>
            </a:fld>
            <a:endParaRPr lang="en-US" altLang="en-US"/>
          </a:p>
        </p:txBody>
      </p:sp>
    </p:spTree>
    <p:extLst>
      <p:ext uri="{BB962C8B-B14F-4D97-AF65-F5344CB8AC3E}">
        <p14:creationId xmlns:p14="http://schemas.microsoft.com/office/powerpoint/2010/main" val="2792102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ltLang="en-US" smtClean="0"/>
              <a:t>3/15/2016</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James Steimel | 2016 P2MAC</a:t>
            </a:r>
            <a:endParaRPr lang="en-US" b="1"/>
          </a:p>
        </p:txBody>
      </p:sp>
      <p:sp>
        <p:nvSpPr>
          <p:cNvPr id="6" name="Slide Number Placeholder 5"/>
          <p:cNvSpPr>
            <a:spLocks noGrp="1"/>
          </p:cNvSpPr>
          <p:nvPr>
            <p:ph type="sldNum" sz="quarter" idx="16"/>
          </p:nvPr>
        </p:nvSpPr>
        <p:spPr>
          <a:ln/>
        </p:spPr>
        <p:txBody>
          <a:bodyPr/>
          <a:lstStyle>
            <a:lvl1pPr>
              <a:defRPr/>
            </a:lvl1pPr>
          </a:lstStyle>
          <a:p>
            <a:fld id="{9F598376-25C6-457D-B119-176F6396C421}" type="slidenum">
              <a:rPr lang="en-US" altLang="en-US"/>
              <a:pPr/>
              <a:t>‹#›</a:t>
            </a:fld>
            <a:endParaRPr lang="en-US" altLang="en-US"/>
          </a:p>
        </p:txBody>
      </p:sp>
    </p:spTree>
    <p:extLst>
      <p:ext uri="{BB962C8B-B14F-4D97-AF65-F5344CB8AC3E}">
        <p14:creationId xmlns:p14="http://schemas.microsoft.com/office/powerpoint/2010/main" val="227130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r>
              <a:rPr lang="en-US" altLang="en-US" smtClean="0"/>
              <a:t>3/15/2016</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James Steimel | 2016 P2MAC</a:t>
            </a:r>
            <a:endParaRPr lang="en-US" b="1"/>
          </a:p>
        </p:txBody>
      </p:sp>
      <p:sp>
        <p:nvSpPr>
          <p:cNvPr id="8" name="Slide Number Placeholder 5"/>
          <p:cNvSpPr>
            <a:spLocks noGrp="1"/>
          </p:cNvSpPr>
          <p:nvPr>
            <p:ph type="sldNum" sz="quarter" idx="12"/>
          </p:nvPr>
        </p:nvSpPr>
        <p:spPr>
          <a:ln/>
        </p:spPr>
        <p:txBody>
          <a:bodyPr/>
          <a:lstStyle>
            <a:lvl1pPr>
              <a:defRPr/>
            </a:lvl1pPr>
          </a:lstStyle>
          <a:p>
            <a:fld id="{F775E48D-BE27-41EE-B882-CF373960F76C}" type="slidenum">
              <a:rPr lang="en-US" altLang="en-US"/>
              <a:pPr/>
              <a:t>‹#›</a:t>
            </a:fld>
            <a:endParaRPr lang="en-US" altLang="en-US"/>
          </a:p>
        </p:txBody>
      </p:sp>
    </p:spTree>
    <p:extLst>
      <p:ext uri="{BB962C8B-B14F-4D97-AF65-F5344CB8AC3E}">
        <p14:creationId xmlns:p14="http://schemas.microsoft.com/office/powerpoint/2010/main" val="108484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ltLang="en-US" smtClean="0"/>
              <a:t>3/15/2016</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James Steimel | 2016 P2MAC</a:t>
            </a:r>
            <a:endParaRPr lang="en-US" b="1"/>
          </a:p>
        </p:txBody>
      </p:sp>
      <p:sp>
        <p:nvSpPr>
          <p:cNvPr id="12" name="Slide Number Placeholder 5"/>
          <p:cNvSpPr>
            <a:spLocks noGrp="1"/>
          </p:cNvSpPr>
          <p:nvPr>
            <p:ph type="sldNum" sz="quarter" idx="22"/>
          </p:nvPr>
        </p:nvSpPr>
        <p:spPr>
          <a:ln/>
        </p:spPr>
        <p:txBody>
          <a:bodyPr/>
          <a:lstStyle>
            <a:lvl1pPr>
              <a:defRPr/>
            </a:lvl1pPr>
          </a:lstStyle>
          <a:p>
            <a:fld id="{0448E9F0-89A6-4FD0-8966-1A0C47E26DF6}" type="slidenum">
              <a:rPr lang="en-US" altLang="en-US"/>
              <a:pPr/>
              <a:t>‹#›</a:t>
            </a:fld>
            <a:endParaRPr lang="en-US" altLang="en-US"/>
          </a:p>
        </p:txBody>
      </p:sp>
    </p:spTree>
    <p:extLst>
      <p:ext uri="{BB962C8B-B14F-4D97-AF65-F5344CB8AC3E}">
        <p14:creationId xmlns:p14="http://schemas.microsoft.com/office/powerpoint/2010/main" val="127771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3/15/2016</a:t>
            </a:r>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James Steimel | 2016 P2MAC</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3/15/2016</a:t>
            </a:r>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James Steimel | 2016 P2MAC</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3/15/2016</a:t>
            </a:r>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James Steimel | 2016 P2MAC</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8185145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6326312"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smtClean="0"/>
              <a:t>3/15/2016</a:t>
            </a:r>
            <a:endParaRPr lang="en-US" altLang="en-US"/>
          </a:p>
        </p:txBody>
      </p:sp>
      <p:sp>
        <p:nvSpPr>
          <p:cNvPr id="5" name="Footer Placeholder 4"/>
          <p:cNvSpPr>
            <a:spLocks noGrp="1"/>
          </p:cNvSpPr>
          <p:nvPr>
            <p:ph type="ftr" sz="quarter" idx="11"/>
          </p:nvPr>
        </p:nvSpPr>
        <p:spPr>
          <a:xfrm>
            <a:off x="827007" y="6515100"/>
            <a:ext cx="4433370" cy="241300"/>
          </a:xfrm>
        </p:spPr>
        <p:txBody>
          <a:bodyPr/>
          <a:lstStyle>
            <a:lvl1pPr>
              <a:defRPr sz="900">
                <a:solidFill>
                  <a:srgbClr val="004C97"/>
                </a:solidFill>
              </a:defRPr>
            </a:lvl1pPr>
          </a:lstStyle>
          <a:p>
            <a:pPr>
              <a:defRPr/>
            </a:pPr>
            <a:r>
              <a:rPr lang="en-US" smtClean="0"/>
              <a:t>James Steimel | 2016 P2MAC</a:t>
            </a:r>
            <a:endParaRPr lang="en-US" b="1"/>
          </a:p>
        </p:txBody>
      </p:sp>
      <p:sp>
        <p:nvSpPr>
          <p:cNvPr id="6" name="Slide Number Placeholder 5"/>
          <p:cNvSpPr>
            <a:spLocks noGrp="1"/>
          </p:cNvSpPr>
          <p:nvPr>
            <p:ph type="sldNum" sz="quarter" idx="12"/>
          </p:nvPr>
        </p:nvSpPr>
        <p:spPr/>
        <p:txBody>
          <a:bodyPr/>
          <a:lstStyle>
            <a:lvl1pPr>
              <a:defRPr/>
            </a:lvl1pPr>
          </a:lstStyle>
          <a:p>
            <a:fld id="{52E9C158-AEF1-41A2-A6CE-6F0BAB305EFD}" type="slidenum">
              <a:rPr lang="en-US" altLang="en-US" smtClean="0"/>
              <a:pPr/>
              <a:t>‹#›</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50" y="6441831"/>
            <a:ext cx="763802" cy="416169"/>
          </a:xfrm>
          <a:prstGeom prst="rect">
            <a:avLst/>
          </a:prstGeom>
        </p:spPr>
      </p:pic>
    </p:spTree>
    <p:extLst>
      <p:ext uri="{BB962C8B-B14F-4D97-AF65-F5344CB8AC3E}">
        <p14:creationId xmlns:p14="http://schemas.microsoft.com/office/powerpoint/2010/main" val="287190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ltLang="en-US" smtClean="0"/>
              <a:t>3/15/2016</a:t>
            </a:r>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smtClean="0"/>
              <a:t>James Steimel | 2016 P2MAC</a:t>
            </a:r>
            <a:endParaRPr lang="en-US" b="1"/>
          </a:p>
        </p:txBody>
      </p:sp>
      <p:sp>
        <p:nvSpPr>
          <p:cNvPr id="9" name="Slide Number Placeholder 5"/>
          <p:cNvSpPr>
            <a:spLocks noGrp="1"/>
          </p:cNvSpPr>
          <p:nvPr>
            <p:ph type="sldNum" sz="quarter" idx="21"/>
          </p:nvPr>
        </p:nvSpPr>
        <p:spPr/>
        <p:txBody>
          <a:bodyPr/>
          <a:lstStyle>
            <a:lvl1pPr>
              <a:defRPr/>
            </a:lvl1pPr>
          </a:lstStyle>
          <a:p>
            <a:fld id="{47C05DF5-FB48-4D3F-AF82-EC74A689CACF}" type="slidenum">
              <a:rPr lang="en-US" altLang="en-US" smtClean="0"/>
              <a:pPr/>
              <a:t>‹#›</a:t>
            </a:fld>
            <a:endParaRPr lang="en-US" altLang="en-US"/>
          </a:p>
        </p:txBody>
      </p:sp>
    </p:spTree>
    <p:extLst>
      <p:ext uri="{BB962C8B-B14F-4D97-AF65-F5344CB8AC3E}">
        <p14:creationId xmlns:p14="http://schemas.microsoft.com/office/powerpoint/2010/main" val="55071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smtClean="0"/>
              <a:t>3/15/2016</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smtClean="0"/>
              <a:t>James Steimel | 2016 P2MAC</a:t>
            </a:r>
            <a:endParaRPr lang="en-US" b="1"/>
          </a:p>
        </p:txBody>
      </p:sp>
      <p:sp>
        <p:nvSpPr>
          <p:cNvPr id="7" name="Slide Number Placeholder 5"/>
          <p:cNvSpPr>
            <a:spLocks noGrp="1"/>
          </p:cNvSpPr>
          <p:nvPr>
            <p:ph type="sldNum" sz="quarter" idx="18"/>
          </p:nvPr>
        </p:nvSpPr>
        <p:spPr/>
        <p:txBody>
          <a:bodyPr/>
          <a:lstStyle>
            <a:lvl1pPr>
              <a:defRPr/>
            </a:lvl1pPr>
          </a:lstStyle>
          <a:p>
            <a:fld id="{071AFBCB-9629-4487-8658-FCC7F72DA46F}" type="slidenum">
              <a:rPr lang="en-US" altLang="en-US" smtClean="0"/>
              <a:pPr/>
              <a:t>‹#›</a:t>
            </a:fld>
            <a:endParaRPr lang="en-US" altLang="en-US"/>
          </a:p>
        </p:txBody>
      </p:sp>
    </p:spTree>
    <p:extLst>
      <p:ext uri="{BB962C8B-B14F-4D97-AF65-F5344CB8AC3E}">
        <p14:creationId xmlns:p14="http://schemas.microsoft.com/office/powerpoint/2010/main" val="310179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ltLang="en-US" smtClean="0"/>
              <a:t>3/15/2016</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James Steimel | 2016 P2MAC</a:t>
            </a:r>
            <a:endParaRPr lang="en-US" b="1"/>
          </a:p>
        </p:txBody>
      </p:sp>
      <p:sp>
        <p:nvSpPr>
          <p:cNvPr id="7" name="Slide Number Placeholder 5"/>
          <p:cNvSpPr>
            <a:spLocks noGrp="1"/>
          </p:cNvSpPr>
          <p:nvPr>
            <p:ph type="sldNum" sz="quarter" idx="12"/>
          </p:nvPr>
        </p:nvSpPr>
        <p:spPr/>
        <p:txBody>
          <a:bodyPr/>
          <a:lstStyle>
            <a:lvl1pPr>
              <a:defRPr/>
            </a:lvl1pPr>
          </a:lstStyle>
          <a:p>
            <a:fld id="{077094B4-CDBE-4107-9E6E-D38410A9E4B1}" type="slidenum">
              <a:rPr lang="en-US" altLang="en-US" smtClean="0"/>
              <a:pPr/>
              <a:t>‹#›</a:t>
            </a:fld>
            <a:endParaRPr lang="en-US" altLang="en-US"/>
          </a:p>
        </p:txBody>
      </p:sp>
    </p:spTree>
    <p:extLst>
      <p:ext uri="{BB962C8B-B14F-4D97-AF65-F5344CB8AC3E}">
        <p14:creationId xmlns:p14="http://schemas.microsoft.com/office/powerpoint/2010/main" val="781612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3/15/2016</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James Steimel | 2016 P2MAC</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3/15/2016</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James Steimel | 2016 P2MAC</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smtClean="0"/>
              <a:pPr/>
              <a:t>‹#›</a:t>
            </a:fld>
            <a:endParaRPr lang="en-US" altLang="en-US"/>
          </a:p>
        </p:txBody>
      </p:sp>
      <p:pic>
        <p:nvPicPr>
          <p:cNvPr id="1029" name="Picture 2" descr="HeaderFooter_0060314.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038962"/>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097" r:id="rId6"/>
    <p:sldLayoutId id="2147484099" r:id="rId7"/>
    <p:sldLayoutId id="2147484100" r:id="rId8"/>
    <p:sldLayoutId id="2147484101" r:id="rId9"/>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MS PGothic" panose="020B0600070205080204"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3/15/2016</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James Steimel | 2016 P2MAC</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1046CE85-B449-47B5-AFE9-4F6A9FDE1A0C}"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529059"/>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MS PGothic" panose="020B0600070205080204" pitchFamily="34" charset="-128"/>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7F7F7F"/>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RFQ Status and Commissioning Plan</a:t>
            </a:r>
          </a:p>
        </p:txBody>
      </p:sp>
      <p:sp>
        <p:nvSpPr>
          <p:cNvPr id="14338" name="Tex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James Steimel</a:t>
            </a:r>
          </a:p>
          <a:p>
            <a:pPr eaLnBrk="1" hangingPunct="1"/>
            <a:r>
              <a:rPr lang="en-US" altLang="en-US" dirty="0" smtClean="0">
                <a:latin typeface="Helvetica" panose="020B0604020202020204" pitchFamily="34" charset="0"/>
                <a:ea typeface="Geneva" pitchFamily="121" charset="-128"/>
              </a:rPr>
              <a:t>PIP-II Machine Advisory Committee Meeting</a:t>
            </a:r>
          </a:p>
          <a:p>
            <a:pPr eaLnBrk="1" hangingPunct="1"/>
            <a:r>
              <a:rPr lang="en-US" altLang="en-US" dirty="0" smtClean="0">
                <a:latin typeface="Helvetica" panose="020B0604020202020204" pitchFamily="34" charset="0"/>
                <a:ea typeface="Geneva" pitchFamily="121" charset="-128"/>
              </a:rPr>
              <a:t>15-17 March 2016</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half" idx="2"/>
          </p:nvPr>
        </p:nvSpPr>
        <p:spPr>
          <a:xfrm>
            <a:off x="278068" y="884667"/>
            <a:ext cx="8637332" cy="1765768"/>
          </a:xfrm>
        </p:spPr>
        <p:txBody>
          <a:bodyPr/>
          <a:lstStyle/>
          <a:p>
            <a:pPr marL="342900" indent="-342900">
              <a:lnSpc>
                <a:spcPct val="110000"/>
              </a:lnSpc>
              <a:buFont typeface="Arial" panose="020B0604020202020204" pitchFamily="34" charset="0"/>
              <a:buChar char="•"/>
            </a:pPr>
            <a:r>
              <a:rPr lang="en-US" dirty="0" smtClean="0"/>
              <a:t>Measurements are compared to 3D CST Microwave Studio simulations by Gennady Romanov.</a:t>
            </a:r>
          </a:p>
          <a:p>
            <a:pPr marL="342900" indent="-342900">
              <a:lnSpc>
                <a:spcPct val="110000"/>
              </a:lnSpc>
              <a:buFont typeface="Arial" panose="020B0604020202020204" pitchFamily="34" charset="0"/>
              <a:buChar char="•"/>
            </a:pPr>
            <a:r>
              <a:rPr lang="en-US" dirty="0" smtClean="0"/>
              <a:t>Resonant frequencies of higher order modes have been measured and identified by comparison with the simulations. The measured frequencies are consistently slightly lower than simulations predicted,  mainly due to terminations at both ends.</a:t>
            </a:r>
          </a:p>
          <a:p>
            <a:pPr marL="342900" indent="-342900">
              <a:lnSpc>
                <a:spcPct val="110000"/>
              </a:lnSpc>
              <a:buFont typeface="Arial" panose="020B0604020202020204" pitchFamily="34" charset="0"/>
              <a:buChar char="•"/>
            </a:pPr>
            <a:r>
              <a:rPr lang="en-US" dirty="0" smtClean="0"/>
              <a:t>Higher order mode frequencies are within expected error of simulations.</a:t>
            </a:r>
          </a:p>
          <a:p>
            <a:pPr marL="342900" indent="-342900">
              <a:lnSpc>
                <a:spcPct val="110000"/>
              </a:lnSpc>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RFQ Higher Order Modes Cont’d</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dirty="0"/>
          </a:p>
        </p:txBody>
      </p:sp>
      <p:sp>
        <p:nvSpPr>
          <p:cNvPr id="6" name="Footer Placeholder 5"/>
          <p:cNvSpPr>
            <a:spLocks noGrp="1"/>
          </p:cNvSpPr>
          <p:nvPr>
            <p:ph type="ftr" sz="quarter" idx="17"/>
          </p:nvPr>
        </p:nvSpPr>
        <p:spPr/>
        <p:txBody>
          <a:bodyPr/>
          <a:lstStyle/>
          <a:p>
            <a:pPr>
              <a:defRPr/>
            </a:pPr>
            <a:r>
              <a:rPr lang="en-US" sz="1200" dirty="0" smtClean="0"/>
              <a:t>James Steimel | 2016 P2MAC</a:t>
            </a:r>
            <a:endParaRPr lang="en-US" sz="1200" b="1" dirty="0"/>
          </a:p>
        </p:txBody>
      </p:sp>
      <p:sp>
        <p:nvSpPr>
          <p:cNvPr id="7" name="Slide Number Placeholder 6"/>
          <p:cNvSpPr>
            <a:spLocks noGrp="1"/>
          </p:cNvSpPr>
          <p:nvPr>
            <p:ph type="sldNum" sz="quarter" idx="18"/>
          </p:nvPr>
        </p:nvSpPr>
        <p:spPr/>
        <p:txBody>
          <a:bodyPr/>
          <a:lstStyle/>
          <a:p>
            <a:fld id="{071AFBCB-9629-4487-8658-FCC7F72DA46F}" type="slidenum">
              <a:rPr lang="en-US" altLang="en-US" sz="1200" smtClean="0"/>
              <a:pPr/>
              <a:t>10</a:t>
            </a:fld>
            <a:endParaRPr lang="en-US" altLang="en-US" sz="1200" dirty="0"/>
          </a:p>
        </p:txBody>
      </p:sp>
      <p:sp>
        <p:nvSpPr>
          <p:cNvPr id="9" name="TextBox 8"/>
          <p:cNvSpPr txBox="1"/>
          <p:nvPr/>
        </p:nvSpPr>
        <p:spPr>
          <a:xfrm>
            <a:off x="6685117" y="3317786"/>
            <a:ext cx="1701491" cy="461665"/>
          </a:xfrm>
          <a:prstGeom prst="rect">
            <a:avLst/>
          </a:prstGeom>
          <a:noFill/>
        </p:spPr>
        <p:txBody>
          <a:bodyPr wrap="none" rtlCol="0">
            <a:spAutoFit/>
          </a:bodyPr>
          <a:lstStyle/>
          <a:p>
            <a:r>
              <a:rPr lang="en-US" dirty="0" smtClean="0"/>
              <a:t>G. Romanov</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767316911"/>
              </p:ext>
            </p:extLst>
          </p:nvPr>
        </p:nvGraphicFramePr>
        <p:xfrm>
          <a:off x="455298" y="3779451"/>
          <a:ext cx="8282872" cy="2392680"/>
        </p:xfrm>
        <a:graphic>
          <a:graphicData uri="http://schemas.openxmlformats.org/drawingml/2006/table">
            <a:tbl>
              <a:tblPr firstRow="1" bandRow="1">
                <a:tableStyleId>{073A0DAA-6AF3-43AB-8588-CEC1D06C72B9}</a:tableStyleId>
              </a:tblPr>
              <a:tblGrid>
                <a:gridCol w="860614"/>
                <a:gridCol w="2067744"/>
                <a:gridCol w="2118946"/>
                <a:gridCol w="3235568"/>
              </a:tblGrid>
              <a:tr h="370840">
                <a:tc>
                  <a:txBody>
                    <a:bodyPr/>
                    <a:lstStyle/>
                    <a:p>
                      <a:r>
                        <a:rPr lang="en-US" dirty="0" smtClean="0"/>
                        <a:t>Mode</a:t>
                      </a:r>
                      <a:endParaRPr lang="en-US" dirty="0"/>
                    </a:p>
                  </a:txBody>
                  <a:tcPr/>
                </a:tc>
                <a:tc>
                  <a:txBody>
                    <a:bodyPr/>
                    <a:lstStyle/>
                    <a:p>
                      <a:pPr algn="ctr"/>
                      <a:r>
                        <a:rPr lang="en-US" dirty="0" smtClean="0"/>
                        <a:t>Simulations</a:t>
                      </a:r>
                      <a:endParaRPr lang="en-US" dirty="0"/>
                    </a:p>
                  </a:txBody>
                  <a:tcPr/>
                </a:tc>
                <a:tc>
                  <a:txBody>
                    <a:bodyPr/>
                    <a:lstStyle/>
                    <a:p>
                      <a:pPr algn="ctr"/>
                      <a:r>
                        <a:rPr lang="en-US" dirty="0" smtClean="0"/>
                        <a:t>Measurements</a:t>
                      </a:r>
                      <a:endParaRPr lang="en-US" dirty="0"/>
                    </a:p>
                  </a:txBody>
                  <a:tcPr/>
                </a:tc>
                <a:tc>
                  <a:txBody>
                    <a:bodyPr/>
                    <a:lstStyle/>
                    <a:p>
                      <a:r>
                        <a:rPr lang="en-US" dirty="0" smtClean="0"/>
                        <a:t>Notes</a:t>
                      </a:r>
                      <a:endParaRPr lang="en-US" dirty="0"/>
                    </a:p>
                  </a:txBody>
                  <a:tcPr/>
                </a:tc>
              </a:tr>
              <a:tr h="370840">
                <a:tc>
                  <a:txBody>
                    <a:bodyPr/>
                    <a:lstStyle/>
                    <a:p>
                      <a:r>
                        <a:rPr lang="en-US" dirty="0" smtClean="0">
                          <a:solidFill>
                            <a:schemeClr val="accent6"/>
                          </a:solidFill>
                        </a:rPr>
                        <a:t>Q0</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162.5 MHz </a:t>
                      </a:r>
                      <a:br>
                        <a:rPr lang="en-US" dirty="0" smtClean="0">
                          <a:solidFill>
                            <a:schemeClr val="accent6"/>
                          </a:solidFill>
                        </a:rPr>
                      </a:br>
                      <a:r>
                        <a:rPr lang="en-US" dirty="0" smtClean="0">
                          <a:solidFill>
                            <a:schemeClr val="accent6"/>
                          </a:solidFill>
                        </a:rPr>
                        <a:t>(at 25 </a:t>
                      </a:r>
                      <a:r>
                        <a:rPr lang="en-US" baseline="30000" dirty="0" err="1" smtClean="0">
                          <a:solidFill>
                            <a:schemeClr val="accent6"/>
                          </a:solidFill>
                        </a:rPr>
                        <a:t>o</a:t>
                      </a:r>
                      <a:r>
                        <a:rPr lang="en-US" dirty="0" err="1" smtClean="0">
                          <a:solidFill>
                            <a:schemeClr val="accent6"/>
                          </a:solidFill>
                        </a:rPr>
                        <a:t>C</a:t>
                      </a:r>
                      <a:r>
                        <a:rPr lang="en-US" dirty="0" smtClean="0">
                          <a:solidFill>
                            <a:schemeClr val="accent6"/>
                          </a:solidFill>
                        </a:rPr>
                        <a:t>)</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162.46 MHz</a:t>
                      </a:r>
                      <a:endParaRPr lang="en-US" dirty="0">
                        <a:solidFill>
                          <a:schemeClr val="accent6"/>
                        </a:solidFill>
                        <a:latin typeface="Helvetica" pitchFamily="34" charset="0"/>
                        <a:cs typeface="Helvetica" pitchFamily="34" charset="0"/>
                      </a:endParaRPr>
                    </a:p>
                  </a:txBody>
                  <a:tcPr/>
                </a:tc>
                <a:tc>
                  <a:txBody>
                    <a:bodyPr/>
                    <a:lstStyle/>
                    <a:p>
                      <a:r>
                        <a:rPr lang="en-US" sz="1800" dirty="0" smtClean="0">
                          <a:solidFill>
                            <a:schemeClr val="accent6"/>
                          </a:solidFill>
                        </a:rPr>
                        <a:t>First </a:t>
                      </a:r>
                      <a:r>
                        <a:rPr lang="en-US" sz="1800" dirty="0" err="1" smtClean="0">
                          <a:solidFill>
                            <a:schemeClr val="accent6"/>
                          </a:solidFill>
                        </a:rPr>
                        <a:t>quadrupole</a:t>
                      </a:r>
                      <a:r>
                        <a:rPr lang="en-US" sz="1800" dirty="0" smtClean="0">
                          <a:solidFill>
                            <a:schemeClr val="accent6"/>
                          </a:solidFill>
                        </a:rPr>
                        <a:t> mode (operational mode)</a:t>
                      </a:r>
                      <a:endParaRPr lang="en-US" sz="1800" dirty="0">
                        <a:solidFill>
                          <a:schemeClr val="accent6"/>
                        </a:solidFill>
                        <a:latin typeface="Helvetica" pitchFamily="34" charset="0"/>
                        <a:cs typeface="Helvetica" pitchFamily="34" charset="0"/>
                      </a:endParaRPr>
                    </a:p>
                  </a:txBody>
                  <a:tcPr/>
                </a:tc>
              </a:tr>
              <a:tr h="370840">
                <a:tc>
                  <a:txBody>
                    <a:bodyPr/>
                    <a:lstStyle/>
                    <a:p>
                      <a:r>
                        <a:rPr lang="en-US" dirty="0" smtClean="0">
                          <a:solidFill>
                            <a:schemeClr val="accent6"/>
                          </a:solidFill>
                        </a:rPr>
                        <a:t>Q1</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165.9 MHz</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165.65 MHz</a:t>
                      </a:r>
                      <a:endParaRPr lang="en-US" dirty="0">
                        <a:solidFill>
                          <a:schemeClr val="accent6"/>
                        </a:solidFill>
                        <a:latin typeface="Helvetica" pitchFamily="34" charset="0"/>
                        <a:cs typeface="Helvetica" pitchFamily="34" charset="0"/>
                      </a:endParaRPr>
                    </a:p>
                  </a:txBody>
                  <a:tcPr/>
                </a:tc>
                <a:tc>
                  <a:txBody>
                    <a:bodyPr/>
                    <a:lstStyle/>
                    <a:p>
                      <a:r>
                        <a:rPr lang="en-US" dirty="0" smtClean="0">
                          <a:solidFill>
                            <a:schemeClr val="accent6"/>
                          </a:solidFill>
                        </a:rPr>
                        <a:t>2</a:t>
                      </a:r>
                      <a:r>
                        <a:rPr lang="en-US" baseline="30000" dirty="0" smtClean="0">
                          <a:solidFill>
                            <a:schemeClr val="accent6"/>
                          </a:solidFill>
                        </a:rPr>
                        <a:t>nd</a:t>
                      </a:r>
                      <a:r>
                        <a:rPr lang="en-US" dirty="0" smtClean="0">
                          <a:solidFill>
                            <a:schemeClr val="accent6"/>
                          </a:solidFill>
                        </a:rPr>
                        <a:t> </a:t>
                      </a:r>
                      <a:r>
                        <a:rPr lang="en-US" dirty="0" err="1" smtClean="0">
                          <a:solidFill>
                            <a:schemeClr val="accent6"/>
                          </a:solidFill>
                        </a:rPr>
                        <a:t>quadrupole</a:t>
                      </a:r>
                      <a:r>
                        <a:rPr lang="en-US" dirty="0" smtClean="0">
                          <a:solidFill>
                            <a:schemeClr val="accent6"/>
                          </a:solidFill>
                        </a:rPr>
                        <a:t> mode</a:t>
                      </a:r>
                      <a:endParaRPr lang="en-US" dirty="0">
                        <a:solidFill>
                          <a:schemeClr val="accent6"/>
                        </a:solidFill>
                        <a:latin typeface="Helvetica" pitchFamily="34" charset="0"/>
                        <a:cs typeface="Helvetica" pitchFamily="34" charset="0"/>
                      </a:endParaRPr>
                    </a:p>
                  </a:txBody>
                  <a:tcPr/>
                </a:tc>
              </a:tr>
              <a:tr h="370840">
                <a:tc>
                  <a:txBody>
                    <a:bodyPr/>
                    <a:lstStyle/>
                    <a:p>
                      <a:r>
                        <a:rPr lang="en-US" dirty="0" smtClean="0">
                          <a:solidFill>
                            <a:schemeClr val="accent6"/>
                          </a:solidFill>
                        </a:rPr>
                        <a:t>Q2</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175.9 MHz</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174.78 MHz</a:t>
                      </a:r>
                      <a:endParaRPr lang="en-US" dirty="0">
                        <a:solidFill>
                          <a:schemeClr val="accent6"/>
                        </a:solidFill>
                        <a:latin typeface="Helvetica" pitchFamily="34" charset="0"/>
                        <a:cs typeface="Helvetica" pitchFamily="34" charset="0"/>
                      </a:endParaRPr>
                    </a:p>
                  </a:txBody>
                  <a:tcPr/>
                </a:tc>
                <a:tc>
                  <a:txBody>
                    <a:bodyPr/>
                    <a:lstStyle/>
                    <a:p>
                      <a:r>
                        <a:rPr lang="en-US" dirty="0" smtClean="0">
                          <a:solidFill>
                            <a:schemeClr val="accent6"/>
                          </a:solidFill>
                        </a:rPr>
                        <a:t>3</a:t>
                      </a:r>
                      <a:r>
                        <a:rPr lang="en-US" baseline="30000" dirty="0" smtClean="0">
                          <a:solidFill>
                            <a:schemeClr val="accent6"/>
                          </a:solidFill>
                        </a:rPr>
                        <a:t>rd</a:t>
                      </a:r>
                      <a:r>
                        <a:rPr lang="en-US" dirty="0" smtClean="0">
                          <a:solidFill>
                            <a:schemeClr val="accent6"/>
                          </a:solidFill>
                        </a:rPr>
                        <a:t> </a:t>
                      </a:r>
                      <a:r>
                        <a:rPr lang="en-US" dirty="0" err="1" smtClean="0">
                          <a:solidFill>
                            <a:schemeClr val="accent6"/>
                          </a:solidFill>
                        </a:rPr>
                        <a:t>quadrupole</a:t>
                      </a:r>
                      <a:r>
                        <a:rPr lang="en-US" dirty="0" smtClean="0">
                          <a:solidFill>
                            <a:schemeClr val="accent6"/>
                          </a:solidFill>
                        </a:rPr>
                        <a:t> mode</a:t>
                      </a:r>
                      <a:endParaRPr lang="en-US" dirty="0">
                        <a:solidFill>
                          <a:schemeClr val="accent6"/>
                        </a:solidFill>
                        <a:latin typeface="Helvetica" pitchFamily="34" charset="0"/>
                        <a:cs typeface="Helvetica" pitchFamily="34" charset="0"/>
                      </a:endParaRPr>
                    </a:p>
                  </a:txBody>
                  <a:tcPr/>
                </a:tc>
              </a:tr>
              <a:tr h="370840">
                <a:tc>
                  <a:txBody>
                    <a:bodyPr/>
                    <a:lstStyle/>
                    <a:p>
                      <a:r>
                        <a:rPr lang="en-US" dirty="0" smtClean="0">
                          <a:solidFill>
                            <a:schemeClr val="accent6"/>
                          </a:solidFill>
                        </a:rPr>
                        <a:t>D0</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181.99 MHz</a:t>
                      </a:r>
                      <a:br>
                        <a:rPr lang="en-US" dirty="0" smtClean="0">
                          <a:solidFill>
                            <a:schemeClr val="accent6"/>
                          </a:solidFill>
                        </a:rPr>
                      </a:br>
                      <a:r>
                        <a:rPr lang="en-US" dirty="0" smtClean="0">
                          <a:solidFill>
                            <a:schemeClr val="accent6"/>
                          </a:solidFill>
                        </a:rPr>
                        <a:t>(no terminations)</a:t>
                      </a:r>
                      <a:endParaRPr lang="en-US" dirty="0">
                        <a:solidFill>
                          <a:schemeClr val="accent6"/>
                        </a:solidFill>
                        <a:latin typeface="Helvetica" pitchFamily="34" charset="0"/>
                        <a:cs typeface="Helvetica" pitchFamily="34" charset="0"/>
                      </a:endParaRPr>
                    </a:p>
                  </a:txBody>
                  <a:tcPr/>
                </a:tc>
                <a:tc>
                  <a:txBody>
                    <a:bodyPr/>
                    <a:lstStyle/>
                    <a:p>
                      <a:pPr algn="ctr"/>
                      <a:r>
                        <a:rPr lang="en-US" dirty="0" smtClean="0">
                          <a:solidFill>
                            <a:schemeClr val="accent6"/>
                          </a:solidFill>
                        </a:rPr>
                        <a:t>180.53 MHz</a:t>
                      </a:r>
                      <a:endParaRPr lang="en-US" dirty="0">
                        <a:solidFill>
                          <a:schemeClr val="accent6"/>
                        </a:solidFill>
                        <a:latin typeface="Helvetica" pitchFamily="34" charset="0"/>
                        <a:cs typeface="Helvetica" pitchFamily="34" charset="0"/>
                      </a:endParaRPr>
                    </a:p>
                  </a:txBody>
                  <a:tcPr/>
                </a:tc>
                <a:tc>
                  <a:txBody>
                    <a:bodyPr/>
                    <a:lstStyle/>
                    <a:p>
                      <a:r>
                        <a:rPr lang="en-US" dirty="0" smtClean="0">
                          <a:solidFill>
                            <a:schemeClr val="accent6"/>
                          </a:solidFill>
                        </a:rPr>
                        <a:t>1</a:t>
                      </a:r>
                      <a:r>
                        <a:rPr lang="en-US" baseline="30000" dirty="0" smtClean="0">
                          <a:solidFill>
                            <a:schemeClr val="accent6"/>
                          </a:solidFill>
                        </a:rPr>
                        <a:t>st</a:t>
                      </a:r>
                      <a:r>
                        <a:rPr lang="en-US" dirty="0" smtClean="0">
                          <a:solidFill>
                            <a:schemeClr val="accent6"/>
                          </a:solidFill>
                        </a:rPr>
                        <a:t> dipole mode</a:t>
                      </a:r>
                      <a:endParaRPr lang="en-US" dirty="0">
                        <a:solidFill>
                          <a:schemeClr val="accent6"/>
                        </a:solidFill>
                        <a:latin typeface="Helvetica" pitchFamily="34" charset="0"/>
                        <a:cs typeface="Helvetica" pitchFamily="34" charset="0"/>
                      </a:endParaRPr>
                    </a:p>
                  </a:txBody>
                  <a:tcPr/>
                </a:tc>
              </a:tr>
            </a:tbl>
          </a:graphicData>
        </a:graphic>
      </p:graphicFrame>
    </p:spTree>
    <p:extLst>
      <p:ext uri="{BB962C8B-B14F-4D97-AF65-F5344CB8AC3E}">
        <p14:creationId xmlns:p14="http://schemas.microsoft.com/office/powerpoint/2010/main" val="284159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600" y="4439477"/>
            <a:ext cx="8661400" cy="1709532"/>
          </a:xfrm>
        </p:spPr>
        <p:txBody>
          <a:bodyPr/>
          <a:lstStyle/>
          <a:p>
            <a:pPr marL="342900" indent="-342900">
              <a:buFont typeface="Arial" panose="020B0604020202020204" pitchFamily="34" charset="0"/>
              <a:buChar char="•"/>
            </a:pPr>
            <a:r>
              <a:rPr lang="en-US" sz="1600" dirty="0" smtClean="0"/>
              <a:t>Plots show start of RFQ conditioning at 30W of input power.</a:t>
            </a:r>
          </a:p>
          <a:p>
            <a:pPr marL="342900" indent="-342900">
              <a:buFont typeface="Arial" panose="020B0604020202020204" pitchFamily="34" charset="0"/>
              <a:buChar char="•"/>
            </a:pPr>
            <a:r>
              <a:rPr lang="en-US" sz="1600" dirty="0" smtClean="0"/>
              <a:t>Left plot shows RFQ field probe without bias on input couplers.</a:t>
            </a:r>
          </a:p>
          <a:p>
            <a:pPr marL="342900" indent="-342900">
              <a:buFont typeface="Arial" panose="020B0604020202020204" pitchFamily="34" charset="0"/>
              <a:buChar char="•"/>
            </a:pPr>
            <a:r>
              <a:rPr lang="en-US" sz="1600" dirty="0" smtClean="0"/>
              <a:t>Right plot shows RFQ field probe with 1kV bias on input couplers.</a:t>
            </a:r>
          </a:p>
          <a:p>
            <a:pPr marL="342900" indent="-342900">
              <a:buFont typeface="Arial" panose="020B0604020202020204" pitchFamily="34" charset="0"/>
              <a:buChar char="•"/>
            </a:pPr>
            <a:r>
              <a:rPr lang="en-US" sz="1600" dirty="0" smtClean="0"/>
              <a:t>Bias voltage mitigates </a:t>
            </a:r>
            <a:r>
              <a:rPr lang="en-US" sz="1600" dirty="0" smtClean="0"/>
              <a:t>low field </a:t>
            </a:r>
            <a:r>
              <a:rPr lang="en-US" sz="1600" dirty="0" err="1" smtClean="0"/>
              <a:t>multipacting</a:t>
            </a:r>
            <a:r>
              <a:rPr lang="en-US" sz="1600" dirty="0" smtClean="0"/>
              <a:t> </a:t>
            </a:r>
            <a:r>
              <a:rPr lang="en-US" sz="1600" dirty="0" smtClean="0"/>
              <a:t>in input </a:t>
            </a:r>
            <a:r>
              <a:rPr lang="en-US" sz="1600" dirty="0" smtClean="0"/>
              <a:t>couplers but no effect at high field.</a:t>
            </a:r>
            <a:endParaRPr lang="en-US" sz="1600" dirty="0" smtClean="0"/>
          </a:p>
          <a:p>
            <a:pPr marL="342900" indent="-342900">
              <a:buFont typeface="Arial" panose="020B0604020202020204" pitchFamily="34" charset="0"/>
              <a:buChar char="•"/>
            </a:pPr>
            <a:r>
              <a:rPr lang="en-US" sz="1600" dirty="0" smtClean="0"/>
              <a:t>We still have brief </a:t>
            </a:r>
            <a:r>
              <a:rPr lang="en-US" sz="1600" dirty="0" err="1" smtClean="0"/>
              <a:t>multipacting</a:t>
            </a:r>
            <a:r>
              <a:rPr lang="en-US" sz="1600" dirty="0" smtClean="0"/>
              <a:t> at the end of high field decay, but it doesn’t affect operations.</a:t>
            </a:r>
            <a:endParaRPr lang="en-US" sz="1600" dirty="0"/>
          </a:p>
        </p:txBody>
      </p:sp>
      <p:pic>
        <p:nvPicPr>
          <p:cNvPr id="5" name="Content Placeholder 4"/>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4754873" y="1121594"/>
            <a:ext cx="4135127" cy="3101345"/>
          </a:xfrm>
        </p:spPr>
      </p:pic>
      <p:sp>
        <p:nvSpPr>
          <p:cNvPr id="2" name="Title 1"/>
          <p:cNvSpPr>
            <a:spLocks noGrp="1"/>
          </p:cNvSpPr>
          <p:nvPr>
            <p:ph type="title"/>
          </p:nvPr>
        </p:nvSpPr>
        <p:spPr/>
        <p:txBody>
          <a:bodyPr/>
          <a:lstStyle/>
          <a:p>
            <a:r>
              <a:rPr lang="en-US" dirty="0" smtClean="0"/>
              <a:t>RFQ Input Coupler Conditioning</a:t>
            </a:r>
            <a:endParaRPr lang="en-US" dirty="0"/>
          </a:p>
        </p:txBody>
      </p:sp>
      <p:sp>
        <p:nvSpPr>
          <p:cNvPr id="25602" name="Date Placeholder 6"/>
          <p:cNvSpPr>
            <a:spLocks noGrp="1"/>
          </p:cNvSpPr>
          <p:nvPr>
            <p:ph type="dt" sz="half"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3/15/2016</a:t>
            </a:r>
            <a:endParaRPr lang="en-US" altLang="en-US" sz="1200">
              <a:solidFill>
                <a:srgbClr val="004C97"/>
              </a:solidFill>
              <a:latin typeface="Helvetica" panose="020B0604020202020204" pitchFamily="34" charset="0"/>
            </a:endParaRPr>
          </a:p>
        </p:txBody>
      </p:sp>
      <p:sp>
        <p:nvSpPr>
          <p:cNvPr id="25603" name="Footer Placeholder 7"/>
          <p:cNvSpPr>
            <a:spLocks noGrp="1"/>
          </p:cNvSpPr>
          <p:nvPr>
            <p:ph type="ftr" sz="quarter" idx="17"/>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smtClean="0">
                <a:solidFill>
                  <a:srgbClr val="004C97"/>
                </a:solidFill>
                <a:latin typeface="Helvetica" panose="020B0604020202020204" pitchFamily="34" charset="0"/>
                <a:ea typeface="MS PGothic" panose="020B0600070205080204" pitchFamily="34" charset="-128"/>
              </a:rPr>
              <a:t>James Steimel | 2016 P2MAC</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8"/>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11</a:t>
            </a:fld>
            <a:endParaRPr lang="en-US" altLang="en-US" sz="1200">
              <a:solidFill>
                <a:srgbClr val="004C97"/>
              </a:solidFill>
              <a:latin typeface="Helvetica"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08" y="1040804"/>
            <a:ext cx="4350564" cy="32629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600" y="4731025"/>
            <a:ext cx="8661400" cy="1497497"/>
          </a:xfrm>
        </p:spPr>
        <p:txBody>
          <a:bodyPr/>
          <a:lstStyle/>
          <a:p>
            <a:pPr marL="342900" indent="-342900">
              <a:buFont typeface="Arial" panose="020B0604020202020204" pitchFamily="34" charset="0"/>
              <a:buChar char="•"/>
            </a:pPr>
            <a:r>
              <a:rPr lang="en-US" sz="1800" dirty="0" smtClean="0"/>
              <a:t>Amplifiers and circulators operating reliably.</a:t>
            </a:r>
          </a:p>
          <a:p>
            <a:pPr marL="342900" indent="-342900">
              <a:buFont typeface="Arial" panose="020B0604020202020204" pitchFamily="34" charset="0"/>
              <a:buChar char="•"/>
            </a:pPr>
            <a:r>
              <a:rPr lang="en-US" sz="1800" dirty="0" smtClean="0"/>
              <a:t>LLRF system control and diagnostics are fully operational.</a:t>
            </a:r>
          </a:p>
          <a:p>
            <a:pPr marL="342900" indent="-342900">
              <a:buFont typeface="Arial" panose="020B0604020202020204" pitchFamily="34" charset="0"/>
              <a:buChar char="•"/>
            </a:pPr>
            <a:r>
              <a:rPr lang="en-US" sz="1800" dirty="0" smtClean="0"/>
              <a:t>Left plot shows RFQ cavity pickup on scope.</a:t>
            </a:r>
          </a:p>
          <a:p>
            <a:pPr marL="342900" indent="-342900">
              <a:buFont typeface="Arial" panose="020B0604020202020204" pitchFamily="34" charset="0"/>
              <a:buChar char="•"/>
            </a:pPr>
            <a:r>
              <a:rPr lang="en-US" sz="1800" dirty="0" smtClean="0"/>
              <a:t>Right illustration shows LLRF system control and diagnostics.</a:t>
            </a:r>
            <a:endParaRPr lang="en-US" sz="1800" dirty="0"/>
          </a:p>
        </p:txBody>
      </p:sp>
      <p:pic>
        <p:nvPicPr>
          <p:cNvPr id="5" name="Content Placeholder 4"/>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4754873" y="1040805"/>
            <a:ext cx="4135127" cy="3262923"/>
          </a:xfrm>
        </p:spPr>
      </p:pic>
      <p:sp>
        <p:nvSpPr>
          <p:cNvPr id="2" name="Title 1"/>
          <p:cNvSpPr>
            <a:spLocks noGrp="1"/>
          </p:cNvSpPr>
          <p:nvPr>
            <p:ph type="title"/>
          </p:nvPr>
        </p:nvSpPr>
        <p:spPr/>
        <p:txBody>
          <a:bodyPr/>
          <a:lstStyle/>
          <a:p>
            <a:r>
              <a:rPr lang="en-US" dirty="0" smtClean="0"/>
              <a:t>RFQ Conditioning Status</a:t>
            </a:r>
            <a:endParaRPr lang="en-US" dirty="0"/>
          </a:p>
        </p:txBody>
      </p:sp>
      <p:sp>
        <p:nvSpPr>
          <p:cNvPr id="25602" name="Date Placeholder 6"/>
          <p:cNvSpPr>
            <a:spLocks noGrp="1"/>
          </p:cNvSpPr>
          <p:nvPr>
            <p:ph type="dt" sz="half"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3/15/2016</a:t>
            </a:r>
            <a:endParaRPr lang="en-US" altLang="en-US" sz="1200">
              <a:solidFill>
                <a:srgbClr val="004C97"/>
              </a:solidFill>
              <a:latin typeface="Helvetica" panose="020B0604020202020204" pitchFamily="34" charset="0"/>
            </a:endParaRPr>
          </a:p>
        </p:txBody>
      </p:sp>
      <p:sp>
        <p:nvSpPr>
          <p:cNvPr id="25603" name="Footer Placeholder 7"/>
          <p:cNvSpPr>
            <a:spLocks noGrp="1"/>
          </p:cNvSpPr>
          <p:nvPr>
            <p:ph type="ftr" sz="quarter" idx="17"/>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James Steimel | 2016 P2MAC</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8"/>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12</a:t>
            </a:fld>
            <a:endParaRPr lang="en-US" altLang="en-US" sz="1200">
              <a:solidFill>
                <a:srgbClr val="004C97"/>
              </a:solidFill>
              <a:latin typeface="Helvetica"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08" y="1040804"/>
            <a:ext cx="4350564" cy="3262923"/>
          </a:xfrm>
          <a:prstGeom prst="rect">
            <a:avLst/>
          </a:prstGeom>
        </p:spPr>
      </p:pic>
    </p:spTree>
    <p:extLst>
      <p:ext uri="{BB962C8B-B14F-4D97-AF65-F5344CB8AC3E}">
        <p14:creationId xmlns:p14="http://schemas.microsoft.com/office/powerpoint/2010/main" val="119030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dirty="0" smtClean="0"/>
              <a:t>Forward and reflected power readings are calibrated to earlier NWA measurements.</a:t>
            </a:r>
          </a:p>
          <a:p>
            <a:pPr marL="342900" indent="-342900">
              <a:buFont typeface="Arial" panose="020B0604020202020204" pitchFamily="34" charset="0"/>
              <a:buChar char="•"/>
            </a:pPr>
            <a:r>
              <a:rPr lang="en-US" dirty="0" smtClean="0"/>
              <a:t>Cavity field scaling was set for 80kW input to 60kV (not MV/m), but this did not take into account lower Q0 and higher input coupler beta.</a:t>
            </a:r>
          </a:p>
          <a:p>
            <a:pPr marL="342900" indent="-342900">
              <a:buFont typeface="Arial" panose="020B0604020202020204" pitchFamily="34" charset="0"/>
              <a:buChar char="•"/>
            </a:pPr>
            <a:r>
              <a:rPr lang="en-US" dirty="0" smtClean="0"/>
              <a:t>Frequency tracking is being commissioned; white plot shows change in output frequency over pulse.</a:t>
            </a:r>
          </a:p>
          <a:p>
            <a:pPr marL="342900" indent="-342900">
              <a:buFont typeface="Arial" panose="020B0604020202020204" pitchFamily="34" charset="0"/>
              <a:buChar char="•"/>
            </a:pPr>
            <a:endParaRPr lang="en-US" dirty="0"/>
          </a:p>
        </p:txBody>
      </p:sp>
      <p:pic>
        <p:nvPicPr>
          <p:cNvPr id="8" name="Content Placeholder 7"/>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3470275" y="1363449"/>
            <a:ext cx="5419725" cy="4353353"/>
          </a:xfrm>
        </p:spPr>
      </p:pic>
      <p:sp>
        <p:nvSpPr>
          <p:cNvPr id="4" name="Title 3"/>
          <p:cNvSpPr>
            <a:spLocks noGrp="1"/>
          </p:cNvSpPr>
          <p:nvPr>
            <p:ph type="title"/>
          </p:nvPr>
        </p:nvSpPr>
        <p:spPr/>
        <p:txBody>
          <a:bodyPr/>
          <a:lstStyle/>
          <a:p>
            <a:r>
              <a:rPr lang="en-US" dirty="0" smtClean="0"/>
              <a:t>LLRF Commissioning</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a:p>
        </p:txBody>
      </p:sp>
      <p:sp>
        <p:nvSpPr>
          <p:cNvPr id="6" name="Footer Placeholder 5"/>
          <p:cNvSpPr>
            <a:spLocks noGrp="1"/>
          </p:cNvSpPr>
          <p:nvPr>
            <p:ph type="ftr" sz="quarter" idx="17"/>
          </p:nvPr>
        </p:nvSpPr>
        <p:spPr/>
        <p:txBody>
          <a:bodyPr/>
          <a:lstStyle/>
          <a:p>
            <a:pPr>
              <a:defRPr/>
            </a:pPr>
            <a:r>
              <a:rPr lang="en-US" sz="1200" dirty="0" smtClean="0"/>
              <a:t>James Steimel | 2016 P2MAC</a:t>
            </a:r>
            <a:endParaRPr lang="en-US" sz="1200" b="1" dirty="0"/>
          </a:p>
        </p:txBody>
      </p:sp>
      <p:sp>
        <p:nvSpPr>
          <p:cNvPr id="7" name="Slide Number Placeholder 6"/>
          <p:cNvSpPr>
            <a:spLocks noGrp="1"/>
          </p:cNvSpPr>
          <p:nvPr>
            <p:ph type="sldNum" sz="quarter" idx="18"/>
          </p:nvPr>
        </p:nvSpPr>
        <p:spPr/>
        <p:txBody>
          <a:bodyPr/>
          <a:lstStyle/>
          <a:p>
            <a:fld id="{071AFBCB-9629-4487-8658-FCC7F72DA46F}" type="slidenum">
              <a:rPr lang="en-US" altLang="en-US" sz="1200" smtClean="0"/>
              <a:pPr/>
              <a:t>13</a:t>
            </a:fld>
            <a:endParaRPr lang="en-US" altLang="en-US" sz="1200" dirty="0"/>
          </a:p>
        </p:txBody>
      </p:sp>
    </p:spTree>
    <p:extLst>
      <p:ext uri="{BB962C8B-B14F-4D97-AF65-F5344CB8AC3E}">
        <p14:creationId xmlns:p14="http://schemas.microsoft.com/office/powerpoint/2010/main" val="17908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dirty="0" smtClean="0"/>
              <a:t>Vic Scarpine performed x-ray spectrum measurements in the RFQ vacuum chamber.</a:t>
            </a:r>
          </a:p>
          <a:p>
            <a:pPr marL="342900" indent="-342900">
              <a:buFont typeface="Arial" panose="020B0604020202020204" pitchFamily="34" charset="0"/>
              <a:buChar char="•"/>
            </a:pPr>
            <a:r>
              <a:rPr lang="en-US" dirty="0" smtClean="0"/>
              <a:t>The upper plot shows the x-ray spectra histogram for different input power settings.</a:t>
            </a:r>
          </a:p>
          <a:p>
            <a:pPr marL="342900" indent="-342900">
              <a:buFont typeface="Arial" panose="020B0604020202020204" pitchFamily="34" charset="0"/>
              <a:buChar char="•"/>
            </a:pPr>
            <a:r>
              <a:rPr lang="en-US" dirty="0" smtClean="0"/>
              <a:t>X-ray power saturates instrument at higher power levels.</a:t>
            </a:r>
          </a:p>
          <a:p>
            <a:pPr marL="342900" indent="-342900">
              <a:buFont typeface="Arial" panose="020B0604020202020204" pitchFamily="34" charset="0"/>
              <a:buChar char="•"/>
            </a:pPr>
            <a:r>
              <a:rPr lang="en-US" dirty="0" smtClean="0"/>
              <a:t>Shunt impedance measured ~19k</a:t>
            </a:r>
            <a:r>
              <a:rPr lang="en-US" dirty="0" smtClean="0">
                <a:sym typeface="Symbol" panose="05050102010706020507" pitchFamily="18" charset="2"/>
              </a:rPr>
              <a:t>, about 95kW for 60kV, within 10% of derived impedance.</a:t>
            </a:r>
            <a:endParaRPr lang="en-US" dirty="0"/>
          </a:p>
        </p:txBody>
      </p:sp>
      <p:pic>
        <p:nvPicPr>
          <p:cNvPr id="9" name="Content Placeholder 6"/>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3920547" y="1043693"/>
            <a:ext cx="5077982" cy="2435780"/>
          </a:xfrm>
          <a:prstGeom prst="rect">
            <a:avLst/>
          </a:prstGeom>
        </p:spPr>
      </p:pic>
      <p:sp>
        <p:nvSpPr>
          <p:cNvPr id="4" name="Title 3"/>
          <p:cNvSpPr>
            <a:spLocks noGrp="1"/>
          </p:cNvSpPr>
          <p:nvPr>
            <p:ph type="title"/>
          </p:nvPr>
        </p:nvSpPr>
        <p:spPr/>
        <p:txBody>
          <a:bodyPr/>
          <a:lstStyle/>
          <a:p>
            <a:r>
              <a:rPr lang="en-US" dirty="0" smtClean="0"/>
              <a:t>X-ray Spectrum Measurements</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a:p>
        </p:txBody>
      </p:sp>
      <p:sp>
        <p:nvSpPr>
          <p:cNvPr id="6" name="Footer Placeholder 5"/>
          <p:cNvSpPr>
            <a:spLocks noGrp="1"/>
          </p:cNvSpPr>
          <p:nvPr>
            <p:ph type="ftr" sz="quarter" idx="17"/>
          </p:nvPr>
        </p:nvSpPr>
        <p:spPr/>
        <p:txBody>
          <a:bodyPr/>
          <a:lstStyle/>
          <a:p>
            <a:pPr>
              <a:defRPr/>
            </a:pPr>
            <a:r>
              <a:rPr lang="en-US" sz="1200" dirty="0" smtClean="0"/>
              <a:t>James Steimel | 2016 P2MAC</a:t>
            </a:r>
            <a:endParaRPr lang="en-US" sz="1200" b="1" dirty="0"/>
          </a:p>
        </p:txBody>
      </p:sp>
      <p:sp>
        <p:nvSpPr>
          <p:cNvPr id="7" name="Slide Number Placeholder 6"/>
          <p:cNvSpPr>
            <a:spLocks noGrp="1"/>
          </p:cNvSpPr>
          <p:nvPr>
            <p:ph type="sldNum" sz="quarter" idx="18"/>
          </p:nvPr>
        </p:nvSpPr>
        <p:spPr/>
        <p:txBody>
          <a:bodyPr/>
          <a:lstStyle/>
          <a:p>
            <a:fld id="{071AFBCB-9629-4487-8658-FCC7F72DA46F}" type="slidenum">
              <a:rPr lang="en-US" altLang="en-US" sz="1200" smtClean="0"/>
              <a:pPr/>
              <a:t>14</a:t>
            </a:fld>
            <a:endParaRPr lang="en-US" altLang="en-US" sz="1200" dirty="0"/>
          </a:p>
        </p:txBody>
      </p:sp>
      <p:pic>
        <p:nvPicPr>
          <p:cNvPr id="10"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408488" y="3540125"/>
            <a:ext cx="4735512" cy="2546350"/>
          </a:xfrm>
          <a:prstGeom prst="rect">
            <a:avLst/>
          </a:prstGeom>
        </p:spPr>
      </p:pic>
      <p:sp>
        <p:nvSpPr>
          <p:cNvPr id="11" name="TextBox 10"/>
          <p:cNvSpPr txBox="1"/>
          <p:nvPr/>
        </p:nvSpPr>
        <p:spPr>
          <a:xfrm>
            <a:off x="4729920" y="2460716"/>
            <a:ext cx="780983" cy="369332"/>
          </a:xfrm>
          <a:prstGeom prst="rect">
            <a:avLst/>
          </a:prstGeom>
          <a:noFill/>
        </p:spPr>
        <p:txBody>
          <a:bodyPr wrap="none" rtlCol="0">
            <a:spAutoFit/>
          </a:bodyPr>
          <a:lstStyle/>
          <a:p>
            <a:r>
              <a:rPr lang="en-US" dirty="0" smtClean="0"/>
              <a:t>15 kW</a:t>
            </a:r>
            <a:endParaRPr lang="en-US" dirty="0"/>
          </a:p>
        </p:txBody>
      </p:sp>
      <p:sp>
        <p:nvSpPr>
          <p:cNvPr id="12" name="TextBox 11"/>
          <p:cNvSpPr txBox="1"/>
          <p:nvPr/>
        </p:nvSpPr>
        <p:spPr>
          <a:xfrm>
            <a:off x="4926097" y="2091384"/>
            <a:ext cx="780983" cy="369332"/>
          </a:xfrm>
          <a:prstGeom prst="rect">
            <a:avLst/>
          </a:prstGeom>
          <a:noFill/>
        </p:spPr>
        <p:txBody>
          <a:bodyPr wrap="none" rtlCol="0">
            <a:spAutoFit/>
          </a:bodyPr>
          <a:lstStyle/>
          <a:p>
            <a:r>
              <a:rPr lang="en-US" dirty="0" smtClean="0"/>
              <a:t>22 kW</a:t>
            </a:r>
            <a:endParaRPr lang="en-US" dirty="0"/>
          </a:p>
        </p:txBody>
      </p:sp>
      <p:sp>
        <p:nvSpPr>
          <p:cNvPr id="13" name="TextBox 12"/>
          <p:cNvSpPr txBox="1"/>
          <p:nvPr/>
        </p:nvSpPr>
        <p:spPr>
          <a:xfrm>
            <a:off x="6214092" y="2449696"/>
            <a:ext cx="780983" cy="369332"/>
          </a:xfrm>
          <a:prstGeom prst="rect">
            <a:avLst/>
          </a:prstGeom>
          <a:noFill/>
        </p:spPr>
        <p:txBody>
          <a:bodyPr wrap="none" rtlCol="0">
            <a:spAutoFit/>
          </a:bodyPr>
          <a:lstStyle/>
          <a:p>
            <a:r>
              <a:rPr lang="en-US" dirty="0" smtClean="0"/>
              <a:t>32 kW</a:t>
            </a:r>
            <a:endParaRPr lang="en-US" dirty="0"/>
          </a:p>
        </p:txBody>
      </p:sp>
      <p:sp>
        <p:nvSpPr>
          <p:cNvPr id="14" name="TextBox 13"/>
          <p:cNvSpPr txBox="1"/>
          <p:nvPr/>
        </p:nvSpPr>
        <p:spPr>
          <a:xfrm>
            <a:off x="7111595" y="2091384"/>
            <a:ext cx="780983" cy="369332"/>
          </a:xfrm>
          <a:prstGeom prst="rect">
            <a:avLst/>
          </a:prstGeom>
          <a:noFill/>
        </p:spPr>
        <p:txBody>
          <a:bodyPr wrap="none" rtlCol="0">
            <a:spAutoFit/>
          </a:bodyPr>
          <a:lstStyle/>
          <a:p>
            <a:r>
              <a:rPr lang="en-US" dirty="0" smtClean="0"/>
              <a:t>40 kW</a:t>
            </a:r>
            <a:endParaRPr lang="en-US" dirty="0"/>
          </a:p>
        </p:txBody>
      </p:sp>
    </p:spTree>
    <p:extLst>
      <p:ext uri="{BB962C8B-B14F-4D97-AF65-F5344CB8AC3E}">
        <p14:creationId xmlns:p14="http://schemas.microsoft.com/office/powerpoint/2010/main" val="18818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dirty="0" smtClean="0"/>
              <a:t>RFQ successfully conditioned with 120kW input power and 5% duty cycle.</a:t>
            </a:r>
          </a:p>
          <a:p>
            <a:pPr marL="342900" indent="-342900">
              <a:buFont typeface="Arial" panose="020B0604020202020204" pitchFamily="34" charset="0"/>
              <a:buChar char="•"/>
            </a:pPr>
            <a:r>
              <a:rPr lang="en-US" dirty="0" smtClean="0"/>
              <a:t>Taking into account measured Q0 and beta, estimate vane potential at 66kV (10% above specified).</a:t>
            </a:r>
          </a:p>
          <a:p>
            <a:pPr marL="342900" indent="-342900">
              <a:buFont typeface="Arial" panose="020B0604020202020204" pitchFamily="34" charset="0"/>
              <a:buChar char="•"/>
            </a:pPr>
            <a:r>
              <a:rPr lang="en-US" dirty="0" smtClean="0"/>
              <a:t>X-ray measurements around RFQ during operation were at or below background.  Enclosure work can commence while operating RFQ.</a:t>
            </a:r>
          </a:p>
          <a:p>
            <a:pPr marL="342900" indent="-342900">
              <a:buFont typeface="Arial" panose="020B0604020202020204" pitchFamily="34" charset="0"/>
              <a:buChar char="•"/>
            </a:pPr>
            <a:endParaRPr lang="en-US" dirty="0"/>
          </a:p>
        </p:txBody>
      </p:sp>
      <p:pic>
        <p:nvPicPr>
          <p:cNvPr id="8" name="Content Placeholder 7"/>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3470275" y="1397730"/>
            <a:ext cx="5419725" cy="4284790"/>
          </a:xfrm>
        </p:spPr>
      </p:pic>
      <p:sp>
        <p:nvSpPr>
          <p:cNvPr id="4" name="Title 3"/>
          <p:cNvSpPr>
            <a:spLocks noGrp="1"/>
          </p:cNvSpPr>
          <p:nvPr>
            <p:ph type="title"/>
          </p:nvPr>
        </p:nvSpPr>
        <p:spPr/>
        <p:txBody>
          <a:bodyPr/>
          <a:lstStyle/>
          <a:p>
            <a:r>
              <a:rPr lang="en-US" dirty="0" smtClean="0"/>
              <a:t>Final Pulsed Power Conditioning</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dirty="0"/>
          </a:p>
        </p:txBody>
      </p:sp>
      <p:sp>
        <p:nvSpPr>
          <p:cNvPr id="6" name="Footer Placeholder 5"/>
          <p:cNvSpPr>
            <a:spLocks noGrp="1"/>
          </p:cNvSpPr>
          <p:nvPr>
            <p:ph type="ftr" sz="quarter" idx="17"/>
          </p:nvPr>
        </p:nvSpPr>
        <p:spPr/>
        <p:txBody>
          <a:bodyPr/>
          <a:lstStyle/>
          <a:p>
            <a:pPr>
              <a:defRPr/>
            </a:pPr>
            <a:r>
              <a:rPr lang="en-US" sz="1200" smtClean="0"/>
              <a:t>James Steimel | 2016 P2MAC</a:t>
            </a:r>
            <a:endParaRPr lang="en-US" sz="1200" b="1"/>
          </a:p>
        </p:txBody>
      </p:sp>
      <p:sp>
        <p:nvSpPr>
          <p:cNvPr id="7" name="Slide Number Placeholder 6"/>
          <p:cNvSpPr>
            <a:spLocks noGrp="1"/>
          </p:cNvSpPr>
          <p:nvPr>
            <p:ph type="sldNum" sz="quarter" idx="18"/>
          </p:nvPr>
        </p:nvSpPr>
        <p:spPr/>
        <p:txBody>
          <a:bodyPr/>
          <a:lstStyle/>
          <a:p>
            <a:fld id="{071AFBCB-9629-4487-8658-FCC7F72DA46F}" type="slidenum">
              <a:rPr lang="en-US" altLang="en-US" sz="1200" smtClean="0"/>
              <a:pPr/>
              <a:t>15</a:t>
            </a:fld>
            <a:endParaRPr lang="en-US" altLang="en-US" sz="1200"/>
          </a:p>
        </p:txBody>
      </p:sp>
    </p:spTree>
    <p:extLst>
      <p:ext uri="{BB962C8B-B14F-4D97-AF65-F5344CB8AC3E}">
        <p14:creationId xmlns:p14="http://schemas.microsoft.com/office/powerpoint/2010/main" val="262009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228600" y="1043693"/>
            <a:ext cx="3820886" cy="4994276"/>
          </a:xfrm>
        </p:spPr>
        <p:txBody>
          <a:bodyPr/>
          <a:lstStyle/>
          <a:p>
            <a:pPr marL="342900" indent="-342900">
              <a:buFont typeface="Arial" panose="020B0604020202020204" pitchFamily="34" charset="0"/>
              <a:buChar char="•"/>
            </a:pPr>
            <a:r>
              <a:rPr lang="en-US" dirty="0"/>
              <a:t>Catastrophic failure of an amplifier slice during CW operation.  Believed to be due to high, internal reflected power.</a:t>
            </a:r>
          </a:p>
          <a:p>
            <a:pPr marL="342900" indent="-342900">
              <a:buFont typeface="Arial" panose="020B0604020202020204" pitchFamily="34" charset="0"/>
              <a:buChar char="•"/>
            </a:pPr>
            <a:r>
              <a:rPr lang="en-US" dirty="0"/>
              <a:t>Failure mode still not understood, and we lack sufficient spares to study.</a:t>
            </a:r>
          </a:p>
          <a:p>
            <a:pPr marL="342900" indent="-342900">
              <a:buFont typeface="Arial" panose="020B0604020202020204" pitchFamily="34" charset="0"/>
              <a:buChar char="•"/>
            </a:pPr>
            <a:r>
              <a:rPr lang="en-US" dirty="0"/>
              <a:t>Spare components are ordered </a:t>
            </a:r>
            <a:r>
              <a:rPr lang="en-US" dirty="0" smtClean="0"/>
              <a:t>and delivery is scheduled for May 2016.</a:t>
            </a:r>
            <a:endParaRPr lang="en-US" dirty="0"/>
          </a:p>
          <a:p>
            <a:pPr marL="342900" indent="-342900">
              <a:buFont typeface="Arial" panose="020B0604020202020204" pitchFamily="34" charset="0"/>
              <a:buChar char="•"/>
            </a:pPr>
            <a:r>
              <a:rPr lang="en-US" dirty="0"/>
              <a:t>Amplifiers were tested over a week at 60kW output, 20 Hz, 10% duty cycle without failure.</a:t>
            </a:r>
          </a:p>
          <a:p>
            <a:endParaRPr lang="en-US" dirty="0"/>
          </a:p>
        </p:txBody>
      </p:sp>
      <p:pic>
        <p:nvPicPr>
          <p:cNvPr id="7" name="Content Placeholder 6"/>
          <p:cNvPicPr>
            <a:picLocks noGrp="1" noChangeAspect="1"/>
          </p:cNvPicPr>
          <p:nvPr>
            <p:ph sz="half" idx="15"/>
          </p:nvPr>
        </p:nvPicPr>
        <p:blipFill>
          <a:blip r:embed="rId2"/>
          <a:stretch>
            <a:fillRect/>
          </a:stretch>
        </p:blipFill>
        <p:spPr>
          <a:xfrm>
            <a:off x="4237167" y="1383066"/>
            <a:ext cx="3298695" cy="4268777"/>
          </a:xfrm>
          <a:prstGeom prst="rect">
            <a:avLst/>
          </a:prstGeom>
        </p:spPr>
      </p:pic>
      <p:sp>
        <p:nvSpPr>
          <p:cNvPr id="4" name="Title 3"/>
          <p:cNvSpPr>
            <a:spLocks noGrp="1"/>
          </p:cNvSpPr>
          <p:nvPr>
            <p:ph type="title"/>
          </p:nvPr>
        </p:nvSpPr>
        <p:spPr/>
        <p:txBody>
          <a:bodyPr/>
          <a:lstStyle/>
          <a:p>
            <a:r>
              <a:rPr lang="en-US" sz="2400" dirty="0" smtClean="0"/>
              <a:t>RFQ Power Amplifier</a:t>
            </a:r>
            <a:endParaRPr lang="en-US" sz="2400" dirty="0"/>
          </a:p>
        </p:txBody>
      </p:sp>
      <p:sp>
        <p:nvSpPr>
          <p:cNvPr id="2" name="Date Placeholder 1"/>
          <p:cNvSpPr>
            <a:spLocks noGrp="1"/>
          </p:cNvSpPr>
          <p:nvPr>
            <p:ph type="dt" sz="half" idx="16"/>
          </p:nvPr>
        </p:nvSpPr>
        <p:spPr/>
        <p:txBody>
          <a:bodyPr/>
          <a:lstStyle/>
          <a:p>
            <a:r>
              <a:rPr lang="en-US" sz="1200" smtClean="0"/>
              <a:t>3/15/2016</a:t>
            </a:r>
            <a:endParaRPr lang="en-US" sz="1200"/>
          </a:p>
        </p:txBody>
      </p:sp>
      <p:sp>
        <p:nvSpPr>
          <p:cNvPr id="3" name="Footer Placeholder 2"/>
          <p:cNvSpPr>
            <a:spLocks noGrp="1"/>
          </p:cNvSpPr>
          <p:nvPr>
            <p:ph type="ftr" sz="quarter" idx="17"/>
          </p:nvPr>
        </p:nvSpPr>
        <p:spPr/>
        <p:txBody>
          <a:bodyPr/>
          <a:lstStyle/>
          <a:p>
            <a:r>
              <a:rPr lang="en-US" sz="1200" dirty="0" smtClean="0"/>
              <a:t>James Steimel | 2016 P2MAC</a:t>
            </a:r>
            <a:endParaRPr lang="en-US" sz="1200" dirty="0"/>
          </a:p>
        </p:txBody>
      </p:sp>
      <p:sp>
        <p:nvSpPr>
          <p:cNvPr id="6" name="Slide Number Placeholder 5"/>
          <p:cNvSpPr>
            <a:spLocks noGrp="1"/>
          </p:cNvSpPr>
          <p:nvPr>
            <p:ph type="sldNum" sz="quarter" idx="18"/>
          </p:nvPr>
        </p:nvSpPr>
        <p:spPr/>
        <p:txBody>
          <a:bodyPr/>
          <a:lstStyle/>
          <a:p>
            <a:fld id="{B36A3D27-81B7-4F5C-B7E8-56AE425AC0B0}" type="slidenum">
              <a:rPr lang="en-US" sz="1200" smtClean="0"/>
              <a:t>16</a:t>
            </a:fld>
            <a:endParaRPr lang="en-US" sz="1200" dirty="0"/>
          </a:p>
        </p:txBody>
      </p:sp>
    </p:spTree>
    <p:extLst>
      <p:ext uri="{BB962C8B-B14F-4D97-AF65-F5344CB8AC3E}">
        <p14:creationId xmlns:p14="http://schemas.microsoft.com/office/powerpoint/2010/main" val="79618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RFQ beam commissioning</a:t>
            </a:r>
            <a:endParaRPr lang="en-US" dirty="0"/>
          </a:p>
        </p:txBody>
      </p:sp>
      <p:sp>
        <p:nvSpPr>
          <p:cNvPr id="3" name="Content Placeholder 2"/>
          <p:cNvSpPr>
            <a:spLocks noGrp="1"/>
          </p:cNvSpPr>
          <p:nvPr>
            <p:ph idx="1"/>
          </p:nvPr>
        </p:nvSpPr>
        <p:spPr>
          <a:xfrm>
            <a:off x="228600" y="1043046"/>
            <a:ext cx="8672513" cy="5219209"/>
          </a:xfrm>
        </p:spPr>
        <p:txBody>
          <a:bodyPr/>
          <a:lstStyle/>
          <a:p>
            <a:r>
              <a:rPr lang="en-US" dirty="0" smtClean="0"/>
              <a:t>Transmission (expectation &gt;95%) </a:t>
            </a:r>
          </a:p>
          <a:p>
            <a:pPr lvl="1"/>
            <a:r>
              <a:rPr lang="en-US" dirty="0" smtClean="0"/>
              <a:t>Identical toroids upstream and downstream of RFQ</a:t>
            </a:r>
          </a:p>
          <a:p>
            <a:r>
              <a:rPr lang="en-US" dirty="0" smtClean="0"/>
              <a:t>Energy: Time-of-flight (movable </a:t>
            </a:r>
            <a:r>
              <a:rPr lang="en-US" dirty="0" smtClean="0"/>
              <a:t>BPM)</a:t>
            </a:r>
            <a:endParaRPr lang="en-US" dirty="0" smtClean="0"/>
          </a:p>
          <a:p>
            <a:r>
              <a:rPr lang="en-US" dirty="0" smtClean="0"/>
              <a:t>Transverse: scrapers, quad scans, later Allison scanner</a:t>
            </a:r>
          </a:p>
          <a:p>
            <a:r>
              <a:rPr lang="en-US" dirty="0" smtClean="0"/>
              <a:t>Longitudinal: Fast Faraday Cup, </a:t>
            </a:r>
            <a:r>
              <a:rPr lang="en-US" dirty="0" err="1" smtClean="0"/>
              <a:t>buncher</a:t>
            </a:r>
            <a:r>
              <a:rPr lang="en-US" dirty="0" smtClean="0"/>
              <a:t> </a:t>
            </a:r>
            <a:r>
              <a:rPr lang="en-US" dirty="0" smtClean="0"/>
              <a:t>cavity scans</a:t>
            </a:r>
            <a:endParaRPr lang="en-US" dirty="0" smtClean="0"/>
          </a:p>
          <a:p>
            <a:r>
              <a:rPr lang="en-US" dirty="0" smtClean="0"/>
              <a:t>CW (or high-duty) beam</a:t>
            </a:r>
          </a:p>
          <a:p>
            <a:pPr lvl="1"/>
            <a:r>
              <a:rPr lang="en-US" dirty="0" smtClean="0"/>
              <a:t>Optics and beam loading effects </a:t>
            </a:r>
            <a:r>
              <a:rPr lang="en-US" dirty="0" smtClean="0"/>
              <a:t>will </a:t>
            </a:r>
            <a:r>
              <a:rPr lang="en-US" dirty="0" smtClean="0"/>
              <a:t>be measured with </a:t>
            </a:r>
            <a:r>
              <a:rPr lang="en-US" dirty="0" smtClean="0"/>
              <a:t>pulsed beam, but CW </a:t>
            </a:r>
            <a:r>
              <a:rPr lang="en-US" dirty="0" smtClean="0"/>
              <a:t>test is highly desirable at early stage</a:t>
            </a:r>
          </a:p>
          <a:p>
            <a:pPr lvl="2"/>
            <a:r>
              <a:rPr lang="en-US" dirty="0" smtClean="0"/>
              <a:t>Get </a:t>
            </a:r>
            <a:r>
              <a:rPr lang="en-US" dirty="0" smtClean="0"/>
              <a:t>experience </a:t>
            </a:r>
            <a:r>
              <a:rPr lang="en-US" dirty="0" smtClean="0"/>
              <a:t>manipulating high-power </a:t>
            </a:r>
            <a:r>
              <a:rPr lang="en-US" dirty="0" smtClean="0"/>
              <a:t>beam </a:t>
            </a:r>
          </a:p>
          <a:p>
            <a:pPr lvl="3"/>
            <a:r>
              <a:rPr lang="en-US" dirty="0" smtClean="0"/>
              <a:t>MPS, scraping</a:t>
            </a:r>
          </a:p>
          <a:p>
            <a:pPr lvl="2"/>
            <a:r>
              <a:rPr lang="en-US" dirty="0" smtClean="0"/>
              <a:t>Commissioning </a:t>
            </a:r>
            <a:r>
              <a:rPr lang="en-US" dirty="0" smtClean="0"/>
              <a:t>sub-systems (LLRF, Instrumentation, Controls) in </a:t>
            </a:r>
            <a:r>
              <a:rPr lang="en-US" dirty="0" smtClean="0"/>
              <a:t>CW mode</a:t>
            </a:r>
            <a:endParaRPr lang="en-US" dirty="0" smtClean="0"/>
          </a:p>
          <a:p>
            <a:pPr lvl="2"/>
            <a:r>
              <a:rPr lang="en-US" dirty="0" smtClean="0"/>
              <a:t>Examine possible effects </a:t>
            </a:r>
            <a:r>
              <a:rPr lang="en-US" dirty="0" smtClean="0"/>
              <a:t>of residual ions accumulation</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altLang="en-US" sz="1200" smtClean="0"/>
              <a:t>3/15/2016</a:t>
            </a:r>
            <a:endParaRPr lang="en-US" altLang="en-US" sz="1200" dirty="0"/>
          </a:p>
        </p:txBody>
      </p:sp>
      <p:sp>
        <p:nvSpPr>
          <p:cNvPr id="5" name="Footer Placeholder 4"/>
          <p:cNvSpPr>
            <a:spLocks noGrp="1"/>
          </p:cNvSpPr>
          <p:nvPr>
            <p:ph type="ftr" sz="quarter" idx="11"/>
          </p:nvPr>
        </p:nvSpPr>
        <p:spPr/>
        <p:txBody>
          <a:bodyPr/>
          <a:lstStyle/>
          <a:p>
            <a:pPr>
              <a:defRPr/>
            </a:pPr>
            <a:r>
              <a:rPr lang="en-US" sz="1200" dirty="0" smtClean="0"/>
              <a:t>James Steimel | 2016 P2MAC</a:t>
            </a:r>
            <a:endParaRPr lang="en-US" sz="1200"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z="1200" smtClean="0"/>
              <a:pPr/>
              <a:t>17</a:t>
            </a:fld>
            <a:endParaRPr lang="en-US" altLang="en-US" sz="1200" dirty="0"/>
          </a:p>
        </p:txBody>
      </p:sp>
    </p:spTree>
    <p:extLst>
      <p:ext uri="{BB962C8B-B14F-4D97-AF65-F5344CB8AC3E}">
        <p14:creationId xmlns:p14="http://schemas.microsoft.com/office/powerpoint/2010/main" val="307070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dirty="0"/>
              <a:t>Plan to start RFQ beam </a:t>
            </a:r>
            <a:r>
              <a:rPr lang="en-US" dirty="0" smtClean="0"/>
              <a:t>commissioning with front </a:t>
            </a:r>
            <a:r>
              <a:rPr lang="en-US" dirty="0"/>
              <a:t>MEBT </a:t>
            </a:r>
            <a:r>
              <a:rPr lang="en-US" dirty="0" smtClean="0"/>
              <a:t>section </a:t>
            </a:r>
            <a:r>
              <a:rPr lang="en-US" dirty="0"/>
              <a:t>fully </a:t>
            </a:r>
            <a:r>
              <a:rPr lang="en-US" dirty="0" smtClean="0"/>
              <a:t>assembled, including </a:t>
            </a:r>
            <a:r>
              <a:rPr lang="en-US" dirty="0"/>
              <a:t>prototype magnets and </a:t>
            </a:r>
            <a:r>
              <a:rPr lang="en-US" dirty="0" smtClean="0"/>
              <a:t>cavity</a:t>
            </a:r>
          </a:p>
          <a:p>
            <a:pPr marL="342900" indent="-342900">
              <a:buFont typeface="Arial" panose="020B0604020202020204" pitchFamily="34" charset="0"/>
              <a:buChar char="•"/>
            </a:pPr>
            <a:r>
              <a:rPr lang="en-US" dirty="0" smtClean="0"/>
              <a:t>Pulsed </a:t>
            </a:r>
            <a:r>
              <a:rPr lang="en-US" dirty="0"/>
              <a:t>mode only </a:t>
            </a:r>
            <a:r>
              <a:rPr lang="en-US" dirty="0" smtClean="0"/>
              <a:t>(&lt;300W average power)</a:t>
            </a:r>
            <a:endParaRPr lang="en-US" dirty="0" smtClean="0"/>
          </a:p>
          <a:p>
            <a:pPr marL="342900" indent="-342900">
              <a:buFont typeface="Arial" panose="020B0604020202020204" pitchFamily="34" charset="0"/>
              <a:buChar char="•"/>
            </a:pPr>
            <a:r>
              <a:rPr lang="en-US" dirty="0" smtClean="0"/>
              <a:t>Measurement </a:t>
            </a:r>
            <a:r>
              <a:rPr lang="en-US" dirty="0"/>
              <a:t>of beam energy, RFQ transmission, bunch </a:t>
            </a:r>
            <a:r>
              <a:rPr lang="en-US" dirty="0" smtClean="0"/>
              <a:t>length</a:t>
            </a:r>
          </a:p>
          <a:p>
            <a:pPr marL="342900" indent="-342900">
              <a:buFont typeface="Arial" panose="020B0604020202020204" pitchFamily="34" charset="0"/>
              <a:buChar char="•"/>
            </a:pPr>
            <a:r>
              <a:rPr lang="en-US" dirty="0"/>
              <a:t>C</a:t>
            </a:r>
            <a:r>
              <a:rPr lang="en-US" dirty="0" smtClean="0"/>
              <a:t>ommission prototype </a:t>
            </a:r>
            <a:r>
              <a:rPr lang="en-US" dirty="0" err="1" smtClean="0"/>
              <a:t>buncher</a:t>
            </a:r>
            <a:r>
              <a:rPr lang="en-US" dirty="0" smtClean="0"/>
              <a:t> cavity.</a:t>
            </a:r>
            <a:endParaRPr lang="en-US" dirty="0"/>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RFQ Beam Commissioning Line - Short </a:t>
            </a:r>
            <a:r>
              <a:rPr lang="en-US" dirty="0"/>
              <a:t>MEBT </a:t>
            </a:r>
            <a:r>
              <a:rPr lang="en-US" dirty="0" smtClean="0"/>
              <a:t>1 </a:t>
            </a:r>
            <a:r>
              <a:rPr lang="en-US" dirty="0" smtClean="0"/>
              <a:t>(April 2016)</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a:p>
        </p:txBody>
      </p:sp>
      <p:sp>
        <p:nvSpPr>
          <p:cNvPr id="6" name="Footer Placeholder 5"/>
          <p:cNvSpPr>
            <a:spLocks noGrp="1"/>
          </p:cNvSpPr>
          <p:nvPr>
            <p:ph type="ftr" sz="quarter" idx="17"/>
          </p:nvPr>
        </p:nvSpPr>
        <p:spPr/>
        <p:txBody>
          <a:bodyPr/>
          <a:lstStyle/>
          <a:p>
            <a:pPr>
              <a:defRPr/>
            </a:pPr>
            <a:r>
              <a:rPr lang="en-US" sz="1200" smtClean="0"/>
              <a:t>James Steimel | 2016 P2MAC</a:t>
            </a:r>
            <a:endParaRPr lang="en-US" sz="1200" b="1"/>
          </a:p>
        </p:txBody>
      </p:sp>
      <p:sp>
        <p:nvSpPr>
          <p:cNvPr id="7" name="Slide Number Placeholder 6"/>
          <p:cNvSpPr>
            <a:spLocks noGrp="1"/>
          </p:cNvSpPr>
          <p:nvPr>
            <p:ph type="sldNum" sz="quarter" idx="18"/>
          </p:nvPr>
        </p:nvSpPr>
        <p:spPr/>
        <p:txBody>
          <a:bodyPr/>
          <a:lstStyle/>
          <a:p>
            <a:fld id="{01A53F66-8A78-4E78-987F-9FC8CB8BF7ED}" type="slidenum">
              <a:rPr lang="en-US" altLang="en-US" sz="1200" smtClean="0"/>
              <a:pPr/>
              <a:t>18</a:t>
            </a:fld>
            <a:endParaRPr lang="en-US" altLang="en-US" sz="1200" dirty="0"/>
          </a:p>
        </p:txBody>
      </p:sp>
      <p:sp>
        <p:nvSpPr>
          <p:cNvPr id="27" name="TextBox 26"/>
          <p:cNvSpPr txBox="1"/>
          <p:nvPr/>
        </p:nvSpPr>
        <p:spPr>
          <a:xfrm>
            <a:off x="3775588" y="1056403"/>
            <a:ext cx="5114412" cy="400110"/>
          </a:xfrm>
          <a:prstGeom prst="rect">
            <a:avLst/>
          </a:prstGeom>
          <a:noFill/>
        </p:spPr>
        <p:txBody>
          <a:bodyPr wrap="square" rtlCol="0">
            <a:spAutoFit/>
          </a:bodyPr>
          <a:lstStyle/>
          <a:p>
            <a:pPr defTabSz="914400">
              <a:spcBef>
                <a:spcPct val="20000"/>
              </a:spcBef>
              <a:buClr>
                <a:srgbClr val="FFFF00"/>
              </a:buClr>
              <a:buSzPct val="80000"/>
              <a:buFont typeface="Wingdings" pitchFamily="2" charset="2"/>
              <a:buNone/>
            </a:pPr>
            <a:r>
              <a:rPr lang="en-US" sz="2000" dirty="0" smtClean="0">
                <a:solidFill>
                  <a:schemeClr val="tx2"/>
                </a:solidFill>
                <a:latin typeface="Times New Roman" panose="02020603050405020304" pitchFamily="18" charset="0"/>
                <a:ea typeface="+mn-ea"/>
                <a:cs typeface="Times New Roman" panose="02020603050405020304" pitchFamily="18" charset="0"/>
              </a:rPr>
              <a:t>3D model of MEBT </a:t>
            </a:r>
            <a:r>
              <a:rPr lang="en-US" sz="2000" dirty="0" smtClean="0">
                <a:solidFill>
                  <a:schemeClr val="tx2"/>
                </a:solidFill>
                <a:latin typeface="Times New Roman" panose="02020603050405020304" pitchFamily="18" charset="0"/>
                <a:ea typeface="+mn-ea"/>
                <a:cs typeface="Times New Roman" panose="02020603050405020304" pitchFamily="18" charset="0"/>
              </a:rPr>
              <a:t>1, </a:t>
            </a:r>
            <a:r>
              <a:rPr lang="en-US" sz="2000" dirty="0" smtClean="0">
                <a:solidFill>
                  <a:schemeClr val="tx2"/>
                </a:solidFill>
                <a:latin typeface="Times New Roman" panose="02020603050405020304" pitchFamily="18" charset="0"/>
                <a:ea typeface="+mn-ea"/>
                <a:cs typeface="Times New Roman" panose="02020603050405020304" pitchFamily="18" charset="0"/>
              </a:rPr>
              <a:t>C. Baffes, S. </a:t>
            </a:r>
            <a:r>
              <a:rPr lang="en-US" sz="2000" dirty="0" err="1" smtClean="0">
                <a:solidFill>
                  <a:schemeClr val="tx2"/>
                </a:solidFill>
                <a:latin typeface="Times New Roman" panose="02020603050405020304" pitchFamily="18" charset="0"/>
                <a:ea typeface="+mn-ea"/>
                <a:cs typeface="Times New Roman" panose="02020603050405020304" pitchFamily="18" charset="0"/>
              </a:rPr>
              <a:t>Oplt</a:t>
            </a:r>
            <a:r>
              <a:rPr lang="en-US" sz="2000" dirty="0" smtClean="0">
                <a:solidFill>
                  <a:schemeClr val="tx2"/>
                </a:solidFill>
                <a:latin typeface="Times New Roman" panose="02020603050405020304" pitchFamily="18" charset="0"/>
                <a:ea typeface="+mn-ea"/>
                <a:cs typeface="Times New Roman" panose="02020603050405020304" pitchFamily="18" charset="0"/>
              </a:rPr>
              <a:t>.</a:t>
            </a:r>
            <a:endParaRPr lang="en-US" sz="2000" dirty="0">
              <a:solidFill>
                <a:schemeClr val="tx2"/>
              </a:solidFill>
              <a:latin typeface="Times New Roman" panose="02020603050405020304" pitchFamily="18" charset="0"/>
              <a:ea typeface="+mn-ea"/>
              <a:cs typeface="Times New Roman" panose="02020603050405020304" pitchFamily="18" charset="0"/>
            </a:endParaRPr>
          </a:p>
        </p:txBody>
      </p:sp>
      <p:pic>
        <p:nvPicPr>
          <p:cNvPr id="23" name="Picture 22"/>
          <p:cNvPicPr>
            <a:picLocks noChangeAspect="1"/>
          </p:cNvPicPr>
          <p:nvPr/>
        </p:nvPicPr>
        <p:blipFill>
          <a:blip r:embed="rId2"/>
          <a:stretch>
            <a:fillRect/>
          </a:stretch>
        </p:blipFill>
        <p:spPr>
          <a:xfrm>
            <a:off x="3256494" y="1767513"/>
            <a:ext cx="5679310" cy="2884000"/>
          </a:xfrm>
          <a:prstGeom prst="rect">
            <a:avLst/>
          </a:prstGeom>
        </p:spPr>
      </p:pic>
    </p:spTree>
    <p:extLst>
      <p:ext uri="{BB962C8B-B14F-4D97-AF65-F5344CB8AC3E}">
        <p14:creationId xmlns:p14="http://schemas.microsoft.com/office/powerpoint/2010/main" val="113558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defTabSz="914400">
              <a:buFont typeface="Arial" panose="020B0604020202020204" pitchFamily="34" charset="0"/>
              <a:buChar char="•"/>
            </a:pPr>
            <a:r>
              <a:rPr lang="en-US" kern="0" dirty="0"/>
              <a:t>First measurements of beam emittance, Twiss </a:t>
            </a:r>
            <a:r>
              <a:rPr lang="en-US" kern="0" dirty="0" smtClean="0"/>
              <a:t>functions</a:t>
            </a:r>
          </a:p>
          <a:p>
            <a:pPr marL="342900" indent="-342900" defTabSz="914400">
              <a:buFont typeface="Arial" panose="020B0604020202020204" pitchFamily="34" charset="0"/>
              <a:buChar char="•"/>
            </a:pPr>
            <a:r>
              <a:rPr lang="en-US" kern="0" dirty="0" smtClean="0"/>
              <a:t>Commission MEBT </a:t>
            </a:r>
            <a:r>
              <a:rPr lang="en-US" kern="0" dirty="0"/>
              <a:t>emittance </a:t>
            </a:r>
            <a:r>
              <a:rPr lang="en-US" kern="0" dirty="0" smtClean="0"/>
              <a:t>scanner to </a:t>
            </a:r>
            <a:r>
              <a:rPr lang="en-US" kern="0" dirty="0"/>
              <a:t>compare with </a:t>
            </a:r>
            <a:r>
              <a:rPr lang="en-US" kern="0" dirty="0" smtClean="0"/>
              <a:t>measurements </a:t>
            </a:r>
            <a:r>
              <a:rPr lang="en-US" kern="0" dirty="0"/>
              <a:t>by </a:t>
            </a:r>
            <a:r>
              <a:rPr lang="en-US" kern="0" dirty="0" smtClean="0"/>
              <a:t>slits/scrapers</a:t>
            </a:r>
          </a:p>
          <a:p>
            <a:pPr marL="342900" indent="-342900" defTabSz="914400">
              <a:buFont typeface="Arial" panose="020B0604020202020204" pitchFamily="34" charset="0"/>
              <a:buChar char="•"/>
            </a:pPr>
            <a:r>
              <a:rPr lang="en-US" kern="0" dirty="0" smtClean="0"/>
              <a:t>First </a:t>
            </a:r>
            <a:r>
              <a:rPr lang="en-US" kern="0" dirty="0"/>
              <a:t>high – power </a:t>
            </a:r>
            <a:r>
              <a:rPr lang="en-US" kern="0" dirty="0" smtClean="0"/>
              <a:t>tests</a:t>
            </a:r>
          </a:p>
          <a:p>
            <a:pPr marL="342900" indent="-342900" defTabSz="914400">
              <a:buFont typeface="Arial" panose="020B0604020202020204" pitchFamily="34" charset="0"/>
              <a:buChar char="•"/>
            </a:pPr>
            <a:r>
              <a:rPr lang="en-US" sz="2000" kern="0" dirty="0" smtClean="0"/>
              <a:t>Use HINS </a:t>
            </a:r>
            <a:r>
              <a:rPr lang="en-US" sz="2000" kern="0" dirty="0"/>
              <a:t>beam dump (from </a:t>
            </a:r>
            <a:r>
              <a:rPr lang="en-US" kern="0" dirty="0"/>
              <a:t>S</a:t>
            </a:r>
            <a:r>
              <a:rPr lang="en-US" sz="2000" kern="0" dirty="0" smtClean="0"/>
              <a:t>NS</a:t>
            </a:r>
            <a:r>
              <a:rPr lang="en-US" sz="2000" kern="0" dirty="0"/>
              <a:t>)</a:t>
            </a:r>
          </a:p>
          <a:p>
            <a:endParaRPr lang="en-US" dirty="0"/>
          </a:p>
        </p:txBody>
      </p:sp>
      <p:sp>
        <p:nvSpPr>
          <p:cNvPr id="4" name="Title 3"/>
          <p:cNvSpPr>
            <a:spLocks noGrp="1"/>
          </p:cNvSpPr>
          <p:nvPr>
            <p:ph type="title"/>
          </p:nvPr>
        </p:nvSpPr>
        <p:spPr/>
        <p:txBody>
          <a:bodyPr/>
          <a:lstStyle/>
          <a:p>
            <a:r>
              <a:rPr lang="en-US" dirty="0"/>
              <a:t>RFQ Beam Commissioning Line </a:t>
            </a:r>
            <a:r>
              <a:rPr lang="en-US" dirty="0" smtClean="0"/>
              <a:t>- </a:t>
            </a:r>
            <a:r>
              <a:rPr lang="en-US" dirty="0" smtClean="0"/>
              <a:t>MEBT 1 </a:t>
            </a:r>
            <a:r>
              <a:rPr lang="en-US" dirty="0" smtClean="0"/>
              <a:t>(Summer of 2016)</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a:p>
        </p:txBody>
      </p:sp>
      <p:sp>
        <p:nvSpPr>
          <p:cNvPr id="6" name="Footer Placeholder 5"/>
          <p:cNvSpPr>
            <a:spLocks noGrp="1"/>
          </p:cNvSpPr>
          <p:nvPr>
            <p:ph type="ftr" sz="quarter" idx="17"/>
          </p:nvPr>
        </p:nvSpPr>
        <p:spPr/>
        <p:txBody>
          <a:bodyPr/>
          <a:lstStyle/>
          <a:p>
            <a:pPr>
              <a:defRPr/>
            </a:pPr>
            <a:r>
              <a:rPr lang="en-US" sz="1200" smtClean="0"/>
              <a:t>James Steimel | 2016 P2MAC</a:t>
            </a:r>
            <a:endParaRPr lang="en-US" sz="1200" b="1" dirty="0"/>
          </a:p>
        </p:txBody>
      </p:sp>
      <p:sp>
        <p:nvSpPr>
          <p:cNvPr id="7" name="Slide Number Placeholder 6"/>
          <p:cNvSpPr>
            <a:spLocks noGrp="1"/>
          </p:cNvSpPr>
          <p:nvPr>
            <p:ph type="sldNum" sz="quarter" idx="18"/>
          </p:nvPr>
        </p:nvSpPr>
        <p:spPr/>
        <p:txBody>
          <a:bodyPr/>
          <a:lstStyle/>
          <a:p>
            <a:fld id="{01A53F66-8A78-4E78-987F-9FC8CB8BF7ED}" type="slidenum">
              <a:rPr lang="en-US" altLang="en-US" sz="1200" smtClean="0"/>
              <a:pPr/>
              <a:t>19</a:t>
            </a:fld>
            <a:endParaRPr lang="en-US" altLang="en-US" sz="1200" dirty="0"/>
          </a:p>
        </p:txBody>
      </p:sp>
      <p:sp>
        <p:nvSpPr>
          <p:cNvPr id="9" name="TextBox 8"/>
          <p:cNvSpPr txBox="1"/>
          <p:nvPr/>
        </p:nvSpPr>
        <p:spPr>
          <a:xfrm>
            <a:off x="3525736" y="1332377"/>
            <a:ext cx="5419725" cy="400110"/>
          </a:xfrm>
          <a:prstGeom prst="rect">
            <a:avLst/>
          </a:prstGeom>
          <a:noFill/>
        </p:spPr>
        <p:txBody>
          <a:bodyPr wrap="square" rtlCol="0">
            <a:spAutoFit/>
          </a:bodyPr>
          <a:lstStyle/>
          <a:p>
            <a:pPr algn="ctr" defTabSz="914400">
              <a:spcBef>
                <a:spcPct val="20000"/>
              </a:spcBef>
              <a:buClr>
                <a:srgbClr val="FFFF00"/>
              </a:buClr>
              <a:buSzPct val="80000"/>
            </a:pPr>
            <a:r>
              <a:rPr lang="en-US" sz="2000" dirty="0">
                <a:solidFill>
                  <a:schemeClr val="tx2"/>
                </a:solidFill>
              </a:rPr>
              <a:t>Final MEBT-1 configuration (CW - capable</a:t>
            </a:r>
            <a:r>
              <a:rPr lang="en-US" sz="2000" dirty="0" smtClean="0">
                <a:solidFill>
                  <a:schemeClr val="tx2"/>
                </a:solidFill>
              </a:rPr>
              <a:t>)</a:t>
            </a:r>
            <a:endParaRPr lang="en-US" sz="2000" dirty="0">
              <a:solidFill>
                <a:schemeClr val="tx2"/>
              </a:solidFill>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493294" y="2107487"/>
            <a:ext cx="5153422" cy="2866687"/>
          </a:xfrm>
          <a:prstGeom prst="rect">
            <a:avLst/>
          </a:prstGeom>
        </p:spPr>
      </p:pic>
    </p:spTree>
    <p:extLst>
      <p:ext uri="{BB962C8B-B14F-4D97-AF65-F5344CB8AC3E}">
        <p14:creationId xmlns:p14="http://schemas.microsoft.com/office/powerpoint/2010/main" val="46624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dirty="0" smtClean="0"/>
              <a:t>RFQ Installation is complete.</a:t>
            </a:r>
          </a:p>
          <a:p>
            <a:pPr marL="342900" indent="-342900">
              <a:buFont typeface="Arial" panose="020B0604020202020204" pitchFamily="34" charset="0"/>
              <a:buChar char="•"/>
            </a:pPr>
            <a:r>
              <a:rPr lang="en-US" dirty="0" smtClean="0"/>
              <a:t>Two input couplers on hand as of Dec 28, 2016.</a:t>
            </a:r>
          </a:p>
          <a:p>
            <a:pPr marL="342900" indent="-342900">
              <a:buFont typeface="Arial" panose="020B0604020202020204" pitchFamily="34" charset="0"/>
              <a:buChar char="•"/>
            </a:pPr>
            <a:r>
              <a:rPr lang="en-US" dirty="0" smtClean="0"/>
              <a:t>Cold pump down better than 10</a:t>
            </a:r>
            <a:r>
              <a:rPr lang="en-US" baseline="30000" dirty="0" smtClean="0"/>
              <a:t>-8</a:t>
            </a:r>
            <a:r>
              <a:rPr lang="en-US" dirty="0" smtClean="0"/>
              <a:t> </a:t>
            </a:r>
            <a:r>
              <a:rPr lang="en-US" dirty="0" err="1" smtClean="0"/>
              <a:t>Torr</a:t>
            </a:r>
            <a:r>
              <a:rPr lang="en-US" dirty="0" smtClean="0"/>
              <a:t>.</a:t>
            </a:r>
          </a:p>
          <a:p>
            <a:pPr marL="342900" indent="-342900">
              <a:buFont typeface="Arial" panose="020B0604020202020204" pitchFamily="34" charset="0"/>
              <a:buChar char="•"/>
            </a:pPr>
            <a:r>
              <a:rPr lang="en-US" dirty="0" smtClean="0"/>
              <a:t>Specifications of resonance control water system verified.</a:t>
            </a:r>
          </a:p>
          <a:p>
            <a:pPr marL="342900" indent="-342900">
              <a:buFont typeface="Arial" panose="020B0604020202020204" pitchFamily="34" charset="0"/>
              <a:buChar char="•"/>
            </a:pPr>
            <a:r>
              <a:rPr lang="en-US" dirty="0" smtClean="0"/>
              <a:t>All water, vacuum, RF, and air flow interlocks tested.</a:t>
            </a:r>
            <a:endParaRPr lang="en-US" dirty="0"/>
          </a:p>
        </p:txBody>
      </p:sp>
      <p:pic>
        <p:nvPicPr>
          <p:cNvPr id="4" name="Content Placeholder 3"/>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3470275" y="1507729"/>
            <a:ext cx="5419725" cy="4064793"/>
          </a:xfrm>
        </p:spPr>
      </p:pic>
      <p:sp>
        <p:nvSpPr>
          <p:cNvPr id="24577" name="Title 2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RFQ Installation Status</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3/15/2016</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smtClean="0">
                <a:solidFill>
                  <a:srgbClr val="004C97"/>
                </a:solidFill>
                <a:latin typeface="Helvetica" panose="020B0604020202020204" pitchFamily="34" charset="0"/>
                <a:ea typeface="MS PGothic" panose="020B0600070205080204" pitchFamily="34" charset="-128"/>
              </a:rPr>
              <a:t>James Steimel | 2016 P2MAC</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pic>
        <p:nvPicPr>
          <p:cNvPr id="8" name="Picture 4"/>
          <p:cNvPicPr>
            <a:picLocks noChangeAspect="1" noChangeArrowheads="1"/>
          </p:cNvPicPr>
          <p:nvPr/>
        </p:nvPicPr>
        <p:blipFill>
          <a:blip r:embed="rId4"/>
          <a:srcRect b="1062"/>
          <a:stretch>
            <a:fillRect/>
          </a:stretch>
        </p:blipFill>
        <p:spPr bwMode="auto">
          <a:xfrm>
            <a:off x="6849788" y="4190567"/>
            <a:ext cx="2074954" cy="2026074"/>
          </a:xfrm>
          <a:prstGeom prst="rect">
            <a:avLst/>
          </a:prstGeom>
          <a:noFill/>
          <a:ln w="9525">
            <a:noFill/>
            <a:miter lim="800000"/>
            <a:headEnd/>
            <a:tailEnd/>
          </a:ln>
        </p:spPr>
      </p:pic>
      <p:sp>
        <p:nvSpPr>
          <p:cNvPr id="3" name="TextBox 2"/>
          <p:cNvSpPr txBox="1"/>
          <p:nvPr/>
        </p:nvSpPr>
        <p:spPr>
          <a:xfrm>
            <a:off x="4734453" y="1064835"/>
            <a:ext cx="2891369" cy="461665"/>
          </a:xfrm>
          <a:prstGeom prst="rect">
            <a:avLst/>
          </a:prstGeom>
          <a:noFill/>
        </p:spPr>
        <p:txBody>
          <a:bodyPr wrap="none" rtlCol="0">
            <a:spAutoFit/>
          </a:bodyPr>
          <a:lstStyle/>
          <a:p>
            <a:r>
              <a:rPr lang="en-US" dirty="0" smtClean="0"/>
              <a:t>RFQ in PXIE Enclosure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roject Timeline" descr="Line chart that plots each project on the corresponding timeframe." title="Project Timeline"/>
          <p:cNvGraphicFramePr>
            <a:graphicFrameLocks noGrp="1"/>
          </p:cNvGraphicFramePr>
          <p:nvPr>
            <p:ph type="pic" idx="1"/>
            <p:extLst>
              <p:ext uri="{D42A27DB-BD31-4B8C-83A1-F6EECF244321}">
                <p14:modId xmlns:p14="http://schemas.microsoft.com/office/powerpoint/2010/main" val="1785277219"/>
              </p:ext>
            </p:extLst>
          </p:nvPr>
        </p:nvGraphicFramePr>
        <p:xfrm>
          <a:off x="223838" y="1042988"/>
          <a:ext cx="8701087"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half" idx="2"/>
          </p:nvPr>
        </p:nvSpPr>
        <p:spPr/>
        <p:txBody>
          <a:bodyPr/>
          <a:lstStyle/>
          <a:p>
            <a:r>
              <a:rPr lang="en-US" dirty="0" smtClean="0"/>
              <a:t>Here is the estimated completion time of major milestones in the RFQ commissioning process.  </a:t>
            </a:r>
            <a:endParaRPr lang="en-US" dirty="0"/>
          </a:p>
        </p:txBody>
      </p:sp>
      <p:sp>
        <p:nvSpPr>
          <p:cNvPr id="4" name="Title 3"/>
          <p:cNvSpPr>
            <a:spLocks noGrp="1"/>
          </p:cNvSpPr>
          <p:nvPr>
            <p:ph type="title"/>
          </p:nvPr>
        </p:nvSpPr>
        <p:spPr/>
        <p:txBody>
          <a:bodyPr/>
          <a:lstStyle/>
          <a:p>
            <a:r>
              <a:rPr lang="en-US" dirty="0" smtClean="0"/>
              <a:t>RFQ Commissioning Schedule (2015-2016)</a:t>
            </a:r>
            <a:endParaRPr lang="en-US" dirty="0"/>
          </a:p>
        </p:txBody>
      </p:sp>
      <p:sp>
        <p:nvSpPr>
          <p:cNvPr id="5" name="Date Placeholder 4"/>
          <p:cNvSpPr>
            <a:spLocks noGrp="1"/>
          </p:cNvSpPr>
          <p:nvPr>
            <p:ph type="dt" sz="half" idx="10"/>
          </p:nvPr>
        </p:nvSpPr>
        <p:spPr/>
        <p:txBody>
          <a:bodyPr/>
          <a:lstStyle/>
          <a:p>
            <a:r>
              <a:rPr lang="en-US" altLang="en-US" sz="1200" smtClean="0"/>
              <a:t>3/15/2016</a:t>
            </a:r>
            <a:endParaRPr lang="en-US" altLang="en-US" sz="1200"/>
          </a:p>
        </p:txBody>
      </p:sp>
      <p:sp>
        <p:nvSpPr>
          <p:cNvPr id="6" name="Footer Placeholder 5"/>
          <p:cNvSpPr>
            <a:spLocks noGrp="1"/>
          </p:cNvSpPr>
          <p:nvPr>
            <p:ph type="ftr" sz="quarter" idx="11"/>
          </p:nvPr>
        </p:nvSpPr>
        <p:spPr/>
        <p:txBody>
          <a:bodyPr/>
          <a:lstStyle/>
          <a:p>
            <a:pPr>
              <a:defRPr/>
            </a:pPr>
            <a:r>
              <a:rPr lang="en-US" sz="1200" smtClean="0"/>
              <a:t>James Steimel | 2016 P2MAC</a:t>
            </a:r>
            <a:endParaRPr lang="en-US" sz="1200" b="1" dirty="0"/>
          </a:p>
        </p:txBody>
      </p:sp>
      <p:sp>
        <p:nvSpPr>
          <p:cNvPr id="7" name="Slide Number Placeholder 6"/>
          <p:cNvSpPr>
            <a:spLocks noGrp="1"/>
          </p:cNvSpPr>
          <p:nvPr>
            <p:ph type="sldNum" sz="quarter" idx="12"/>
          </p:nvPr>
        </p:nvSpPr>
        <p:spPr/>
        <p:txBody>
          <a:bodyPr/>
          <a:lstStyle/>
          <a:p>
            <a:fld id="{C21B5507-B725-49C7-B5C5-81F543401A76}" type="slidenum">
              <a:rPr lang="en-US" altLang="en-US" sz="1200" smtClean="0"/>
              <a:pPr/>
              <a:t>20</a:t>
            </a:fld>
            <a:endParaRPr lang="en-US" altLang="en-US" sz="1200" dirty="0"/>
          </a:p>
        </p:txBody>
      </p:sp>
    </p:spTree>
    <p:extLst>
      <p:ext uri="{BB962C8B-B14F-4D97-AF65-F5344CB8AC3E}">
        <p14:creationId xmlns:p14="http://schemas.microsoft.com/office/powerpoint/2010/main" val="407845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Dynamics Requirements</a:t>
            </a:r>
            <a:endParaRPr lang="en-US" dirty="0"/>
          </a:p>
        </p:txBody>
      </p:sp>
      <p:sp>
        <p:nvSpPr>
          <p:cNvPr id="4" name="Date Placeholder 3"/>
          <p:cNvSpPr>
            <a:spLocks noGrp="1"/>
          </p:cNvSpPr>
          <p:nvPr>
            <p:ph type="dt" sz="half" idx="10"/>
          </p:nvPr>
        </p:nvSpPr>
        <p:spPr/>
        <p:txBody>
          <a:bodyPr/>
          <a:lstStyle/>
          <a:p>
            <a:r>
              <a:rPr lang="en-US" altLang="en-US" sz="1200" smtClean="0"/>
              <a:t>3/15/2016</a:t>
            </a:r>
            <a:endParaRPr lang="en-US" altLang="en-US" sz="1200" dirty="0"/>
          </a:p>
        </p:txBody>
      </p:sp>
      <p:sp>
        <p:nvSpPr>
          <p:cNvPr id="5" name="Footer Placeholder 4"/>
          <p:cNvSpPr>
            <a:spLocks noGrp="1"/>
          </p:cNvSpPr>
          <p:nvPr>
            <p:ph type="ftr" sz="quarter" idx="11"/>
          </p:nvPr>
        </p:nvSpPr>
        <p:spPr/>
        <p:txBody>
          <a:bodyPr/>
          <a:lstStyle/>
          <a:p>
            <a:pPr>
              <a:defRPr/>
            </a:pPr>
            <a:r>
              <a:rPr lang="en-US" sz="1200" dirty="0" smtClean="0"/>
              <a:t>James Steimel | 2016 P2MAC</a:t>
            </a:r>
            <a:endParaRPr lang="en-US" sz="1200" b="1" dirty="0"/>
          </a:p>
        </p:txBody>
      </p:sp>
      <p:sp>
        <p:nvSpPr>
          <p:cNvPr id="6" name="Slide Number Placeholder 5"/>
          <p:cNvSpPr>
            <a:spLocks noGrp="1"/>
          </p:cNvSpPr>
          <p:nvPr>
            <p:ph type="sldNum" sz="quarter" idx="12"/>
          </p:nvPr>
        </p:nvSpPr>
        <p:spPr/>
        <p:txBody>
          <a:bodyPr/>
          <a:lstStyle/>
          <a:p>
            <a:fld id="{D93933CC-C0A6-40B2-B32B-66E0612A2DF6}" type="slidenum">
              <a:rPr lang="en-US" altLang="en-US" sz="1200" smtClean="0"/>
              <a:pPr/>
              <a:t>3</a:t>
            </a:fld>
            <a:endParaRPr lang="en-US" altLang="en-US" sz="1200" dirty="0"/>
          </a:p>
        </p:txBody>
      </p:sp>
      <p:graphicFrame>
        <p:nvGraphicFramePr>
          <p:cNvPr id="7" name="Content Placeholder 4"/>
          <p:cNvGraphicFramePr>
            <a:graphicFrameLocks noGrp="1"/>
          </p:cNvGraphicFramePr>
          <p:nvPr>
            <p:extLst/>
          </p:nvPr>
        </p:nvGraphicFramePr>
        <p:xfrm>
          <a:off x="533400" y="1395413"/>
          <a:ext cx="8137525" cy="4489452"/>
        </p:xfrm>
        <a:graphic>
          <a:graphicData uri="http://schemas.openxmlformats.org/drawingml/2006/table">
            <a:tbl>
              <a:tblPr/>
              <a:tblGrid>
                <a:gridCol w="3495675"/>
                <a:gridCol w="3059113"/>
                <a:gridCol w="1582737"/>
              </a:tblGrid>
              <a:tr h="420629">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Parameters</a:t>
                      </a:r>
                      <a:endPar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Calibri" pitchFamily="34" charset="0"/>
                        </a:rPr>
                        <a:t>PXIE</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Calibri" pitchFamily="34" charset="0"/>
                        </a:rPr>
                        <a:t>Unit</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Ion Type</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H-</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Output Energy</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2.1</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MeV</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Duty factor</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100</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Frequency</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162.5</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MHz</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Beam current</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5 (nominal); 1-10</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mA</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Transverse Emittance</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&lt; 0.25 (norm. rms)</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sym typeface="Symbol" pitchFamily="18" charset="2"/>
                        </a:rPr>
                        <a:t></a:t>
                      </a:r>
                      <a:r>
                        <a:rPr kumimoji="0" lang="en-US" sz="2000" b="1" i="0" u="none" strike="noStrike" cap="none" normalizeH="0" baseline="0" smtClean="0">
                          <a:ln>
                            <a:noFill/>
                          </a:ln>
                          <a:solidFill>
                            <a:schemeClr val="tx1"/>
                          </a:solidFill>
                          <a:effectLst/>
                          <a:latin typeface="Calibri" pitchFamily="34" charset="0"/>
                        </a:rPr>
                        <a:t>mm-mrad</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Longitudinal Emittance</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0.8-1.0</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keV-nsec</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Input energy</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Calibri" pitchFamily="34" charset="0"/>
                        </a:rPr>
                        <a:t> 30</a:t>
                      </a:r>
                      <a:endParaRPr kumimoji="0" lang="en-US" sz="1800" b="1" i="0" u="none" strike="noStrike" cap="none" normalizeH="0" baseline="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kV</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Emittance Growth</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rPr>
                        <a:t> &lt; 10</a:t>
                      </a:r>
                      <a:endParaRPr kumimoji="0" lang="en-US" sz="1800" b="1" i="0" u="none" strike="noStrike" cap="none" normalizeH="0" baseline="0" dirty="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Transmission</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rPr>
                        <a:t> &gt; 95</a:t>
                      </a:r>
                      <a:endParaRPr kumimoji="0" lang="en-US" sz="1800" b="1" i="0" u="none" strike="noStrike" cap="none" normalizeH="0" baseline="0" dirty="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69893">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Calibri" pitchFamily="34" charset="0"/>
                        </a:rPr>
                        <a:t>TWISS Parameter </a:t>
                      </a:r>
                      <a:r>
                        <a:rPr kumimoji="0" lang="en-US" sz="2000" b="1" i="0" u="none" strike="noStrike" cap="none" normalizeH="0" baseline="0" smtClean="0">
                          <a:ln>
                            <a:noFill/>
                          </a:ln>
                          <a:solidFill>
                            <a:schemeClr val="tx2"/>
                          </a:solidFill>
                          <a:effectLst/>
                          <a:latin typeface="Calibri" pitchFamily="34" charset="0"/>
                          <a:sym typeface="Symbol" pitchFamily="18" charset="2"/>
                        </a:rPr>
                        <a:t></a:t>
                      </a:r>
                      <a:r>
                        <a:rPr kumimoji="0" lang="en-US" sz="2000" b="1" i="0" u="none" strike="noStrike" cap="none" normalizeH="0" baseline="0" smtClean="0">
                          <a:ln>
                            <a:noFill/>
                          </a:ln>
                          <a:solidFill>
                            <a:schemeClr val="tx2"/>
                          </a:solidFill>
                          <a:effectLst/>
                          <a:latin typeface="Calibri" pitchFamily="34" charset="0"/>
                        </a:rPr>
                        <a:t>s</a:t>
                      </a:r>
                      <a:endParaRPr kumimoji="0" lang="en-US" sz="1800" b="1" i="0" u="none" strike="noStrike" cap="none" normalizeH="0" baseline="0" smtClean="0">
                        <a:ln>
                          <a:noFill/>
                        </a:ln>
                        <a:solidFill>
                          <a:schemeClr val="tx2"/>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rPr>
                        <a:t>Less than 0.2</a:t>
                      </a:r>
                      <a:endParaRPr kumimoji="0" lang="en-US" sz="2000" b="1" i="0" u="none" strike="noStrike" cap="none" normalizeH="0" baseline="0" dirty="0" smtClean="0">
                        <a:ln>
                          <a:noFill/>
                        </a:ln>
                        <a:solidFill>
                          <a:srgbClr val="C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1429787" y="1002895"/>
            <a:ext cx="6344750" cy="400110"/>
          </a:xfrm>
          <a:prstGeom prst="rect">
            <a:avLst/>
          </a:prstGeom>
          <a:noFill/>
        </p:spPr>
        <p:txBody>
          <a:bodyPr wrap="none" rtlCol="0">
            <a:spAutoFit/>
          </a:bodyPr>
          <a:lstStyle/>
          <a:p>
            <a:r>
              <a:rPr lang="en-US" sz="2000" dirty="0" smtClean="0"/>
              <a:t>D. Li (LBNL) PXIE RFQ Fabrication Readiness Review 6-26-13</a:t>
            </a:r>
            <a:endParaRPr lang="en-US" sz="2000" dirty="0"/>
          </a:p>
        </p:txBody>
      </p:sp>
    </p:spTree>
    <p:extLst>
      <p:ext uri="{BB962C8B-B14F-4D97-AF65-F5344CB8AC3E}">
        <p14:creationId xmlns:p14="http://schemas.microsoft.com/office/powerpoint/2010/main" val="228211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Simulation Results</a:t>
            </a:r>
            <a:endParaRPr lang="en-US" dirty="0"/>
          </a:p>
        </p:txBody>
      </p:sp>
      <p:sp>
        <p:nvSpPr>
          <p:cNvPr id="4" name="Date Placeholder 3"/>
          <p:cNvSpPr>
            <a:spLocks noGrp="1"/>
          </p:cNvSpPr>
          <p:nvPr>
            <p:ph type="dt" sz="half" idx="10"/>
          </p:nvPr>
        </p:nvSpPr>
        <p:spPr/>
        <p:txBody>
          <a:bodyPr/>
          <a:lstStyle/>
          <a:p>
            <a:r>
              <a:rPr lang="en-US" altLang="en-US" sz="1200" smtClean="0"/>
              <a:t>3/15/2016</a:t>
            </a:r>
            <a:endParaRPr lang="en-US" altLang="en-US" sz="1200" dirty="0"/>
          </a:p>
        </p:txBody>
      </p:sp>
      <p:sp>
        <p:nvSpPr>
          <p:cNvPr id="5" name="Footer Placeholder 4"/>
          <p:cNvSpPr>
            <a:spLocks noGrp="1"/>
          </p:cNvSpPr>
          <p:nvPr>
            <p:ph type="ftr" sz="quarter" idx="11"/>
          </p:nvPr>
        </p:nvSpPr>
        <p:spPr/>
        <p:txBody>
          <a:bodyPr/>
          <a:lstStyle/>
          <a:p>
            <a:pPr>
              <a:defRPr/>
            </a:pPr>
            <a:r>
              <a:rPr lang="en-US" sz="1200" dirty="0" smtClean="0"/>
              <a:t>James Steimel | 2016 P2MAC</a:t>
            </a:r>
            <a:endParaRPr lang="en-US" sz="1200" b="1" dirty="0"/>
          </a:p>
        </p:txBody>
      </p:sp>
      <p:sp>
        <p:nvSpPr>
          <p:cNvPr id="6" name="Slide Number Placeholder 5"/>
          <p:cNvSpPr>
            <a:spLocks noGrp="1"/>
          </p:cNvSpPr>
          <p:nvPr>
            <p:ph type="sldNum" sz="quarter" idx="12"/>
          </p:nvPr>
        </p:nvSpPr>
        <p:spPr/>
        <p:txBody>
          <a:bodyPr/>
          <a:lstStyle/>
          <a:p>
            <a:fld id="{D93933CC-C0A6-40B2-B32B-66E0612A2DF6}" type="slidenum">
              <a:rPr lang="en-US" altLang="en-US" sz="1200" smtClean="0"/>
              <a:pPr/>
              <a:t>4</a:t>
            </a:fld>
            <a:endParaRPr lang="en-US" altLang="en-US" sz="1200" dirty="0"/>
          </a:p>
        </p:txBody>
      </p:sp>
      <p:graphicFrame>
        <p:nvGraphicFramePr>
          <p:cNvPr id="7" name="Table 6"/>
          <p:cNvGraphicFramePr>
            <a:graphicFrameLocks noGrp="1"/>
          </p:cNvGraphicFramePr>
          <p:nvPr>
            <p:extLst/>
          </p:nvPr>
        </p:nvGraphicFramePr>
        <p:xfrm>
          <a:off x="209858" y="2046988"/>
          <a:ext cx="3845948" cy="3335870"/>
        </p:xfrm>
        <a:graphic>
          <a:graphicData uri="http://schemas.openxmlformats.org/drawingml/2006/table">
            <a:tbl>
              <a:tblPr/>
              <a:tblGrid>
                <a:gridCol w="1766426"/>
                <a:gridCol w="1445342"/>
                <a:gridCol w="634180"/>
              </a:tblGrid>
              <a:tr h="374672">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Parameters</a:t>
                      </a:r>
                      <a:endParaRPr kumimoji="0" lang="en-US" sz="1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Value</a:t>
                      </a:r>
                      <a:endParaRPr kumimoji="0" lang="en-US" sz="1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Unit</a:t>
                      </a:r>
                      <a:endParaRPr kumimoji="0" lang="en-US" sz="18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74672">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Vane Tip Voltage</a:t>
                      </a:r>
                      <a:endPar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60</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kV</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74672">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RFQ Length</a:t>
                      </a:r>
                      <a:endParaRPr kumimoji="0" lang="en-US" sz="16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4.45</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m</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74672">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Transmission</a:t>
                      </a:r>
                      <a:endParaRPr kumimoji="0" lang="en-US" sz="16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99.8</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60865">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Transverse Emittance</a:t>
                      </a:r>
                      <a:endParaRPr kumimoji="0" lang="en-US" sz="16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0.15</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sym typeface="Symbol" pitchFamily="18" charset="2"/>
                        </a:rPr>
                        <a:t></a:t>
                      </a:r>
                      <a:r>
                        <a:rPr kumimoji="0" lang="en-US" sz="1600" b="0" i="0" u="none" strike="noStrike" cap="none" normalizeH="0" baseline="0" smtClean="0">
                          <a:ln>
                            <a:noFill/>
                          </a:ln>
                          <a:solidFill>
                            <a:schemeClr val="tx1"/>
                          </a:solidFill>
                          <a:effectLst/>
                          <a:latin typeface="Calibri" pitchFamily="34" charset="0"/>
                        </a:rPr>
                        <a:t>mm-mrad</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60865">
                <a:tc>
                  <a:txBody>
                    <a:bodyPr/>
                    <a:lstStyle/>
                    <a:p>
                      <a:pPr marL="0" marR="0" lvl="0" indent="0" algn="l" defTabSz="455613"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Longitudinal Emittance</a:t>
                      </a:r>
                      <a:endParaRPr kumimoji="0" lang="en-US" sz="16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0.70</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keV-nsec</a:t>
                      </a:r>
                      <a:endParaRPr kumimoji="0" lang="en-US" sz="14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60865">
                <a:tc>
                  <a:txBody>
                    <a:bodyPr/>
                    <a:lstStyle/>
                    <a:p>
                      <a:pPr marL="0" marR="0" lvl="0" indent="0" algn="just" defTabSz="455613"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TWISS Parameters </a:t>
                      </a:r>
                      <a:r>
                        <a:rPr kumimoji="0" lang="en-US" sz="1600" b="0" i="0" u="none" strike="noStrike" cap="none" normalizeH="0" baseline="0" smtClean="0">
                          <a:ln>
                            <a:noFill/>
                          </a:ln>
                          <a:solidFill>
                            <a:schemeClr val="tx1"/>
                          </a:solidFill>
                          <a:effectLst/>
                          <a:latin typeface="Calibri" pitchFamily="34" charset="0"/>
                          <a:sym typeface="Symbol" pitchFamily="18" charset="2"/>
                        </a:rPr>
                        <a:t></a:t>
                      </a:r>
                      <a:r>
                        <a:rPr kumimoji="0" lang="en-US" sz="1600" b="0" i="0" u="none" strike="noStrike" cap="none" normalizeH="0" baseline="-25000" smtClean="0">
                          <a:ln>
                            <a:noFill/>
                          </a:ln>
                          <a:solidFill>
                            <a:schemeClr val="tx1"/>
                          </a:solidFill>
                          <a:effectLst/>
                          <a:latin typeface="Calibri" pitchFamily="34" charset="0"/>
                        </a:rPr>
                        <a:t>x</a:t>
                      </a:r>
                      <a:r>
                        <a:rPr kumimoji="0" lang="en-US" sz="1600" b="0" i="0" u="none" strike="noStrike" cap="none" normalizeH="0" baseline="0" smtClean="0">
                          <a:ln>
                            <a:noFill/>
                          </a:ln>
                          <a:solidFill>
                            <a:schemeClr val="tx1"/>
                          </a:solidFill>
                          <a:effectLst/>
                          <a:latin typeface="Calibri" pitchFamily="34" charset="0"/>
                        </a:rPr>
                        <a:t>, </a:t>
                      </a:r>
                      <a:r>
                        <a:rPr kumimoji="0" lang="en-US" sz="1600" b="0" i="0" u="none" strike="noStrike" cap="none" normalizeH="0" baseline="0" smtClean="0">
                          <a:ln>
                            <a:noFill/>
                          </a:ln>
                          <a:solidFill>
                            <a:schemeClr val="tx1"/>
                          </a:solidFill>
                          <a:effectLst/>
                          <a:latin typeface="Calibri" pitchFamily="34" charset="0"/>
                          <a:sym typeface="Symbol" pitchFamily="18" charset="2"/>
                        </a:rPr>
                        <a:t></a:t>
                      </a:r>
                      <a:r>
                        <a:rPr kumimoji="0" lang="en-US" sz="1600" b="0" i="0" u="none" strike="noStrike" cap="none" normalizeH="0" baseline="-25000" smtClean="0">
                          <a:ln>
                            <a:noFill/>
                          </a:ln>
                          <a:solidFill>
                            <a:schemeClr val="tx1"/>
                          </a:solidFill>
                          <a:effectLst/>
                          <a:latin typeface="Calibri" pitchFamily="34" charset="0"/>
                        </a:rPr>
                        <a:t>y </a:t>
                      </a:r>
                      <a:endParaRPr kumimoji="0" lang="en-US" sz="1600" b="1"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0.187</a:t>
                      </a:r>
                    </a:p>
                    <a:p>
                      <a:pPr marL="0" marR="0" lvl="0" indent="0" algn="ctr" defTabSz="4556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 -0.088</a:t>
                      </a:r>
                      <a:endParaRPr kumimoji="0" lang="en-US" sz="14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extLst/>
          </p:nvPr>
        </p:nvGraphicFramePr>
        <p:xfrm>
          <a:off x="4306524" y="2046988"/>
          <a:ext cx="4557252" cy="3993310"/>
        </p:xfrm>
        <a:graphic>
          <a:graphicData uri="http://schemas.openxmlformats.org/drawingml/2006/table">
            <a:tbl>
              <a:tblPr/>
              <a:tblGrid>
                <a:gridCol w="2669458"/>
                <a:gridCol w="1061884"/>
                <a:gridCol w="825910"/>
              </a:tblGrid>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Parameters</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PXIE-T</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Units</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Frequency</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162.493</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MHz</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Frequency of dipole mode</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181.99</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MHz</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Q factor</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14660</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Q factor drop due to everything</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-14.7</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Power loss per cut-back (In/Out)</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336/392</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watts</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352499">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Max power loss density at cut-back</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7.9</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rPr>
                        <a:t>W/cm</a:t>
                      </a:r>
                      <a:r>
                        <a:rPr kumimoji="0" lang="en-US" sz="1400" b="0" i="0" u="none" strike="noStrike" cap="none" normalizeH="0" baseline="30000" smtClean="0">
                          <a:ln>
                            <a:noFill/>
                          </a:ln>
                          <a:solidFill>
                            <a:schemeClr val="tx1"/>
                          </a:solidFill>
                          <a:effectLst/>
                          <a:latin typeface="Calibri" pitchFamily="34" charset="0"/>
                        </a:rPr>
                        <a:t>2</a:t>
                      </a:r>
                      <a:endParaRPr kumimoji="0" lang="en-US" sz="1400" b="0" i="0" u="none" strike="noStrike" cap="none" normalizeH="0" baseline="0" smtClean="0">
                        <a:ln>
                          <a:noFill/>
                        </a:ln>
                        <a:solidFill>
                          <a:schemeClr val="tx1"/>
                        </a:solidFill>
                        <a:effectLst/>
                        <a:latin typeface="Calibri" pitchFamily="34" charset="0"/>
                      </a:endParaRP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Total power loss</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74.6</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kW</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33535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H (1/2 of the inner width of the RFQ)</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172.73</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mm</a:t>
                      </a:r>
                    </a:p>
                  </a:txBody>
                  <a:tcPr marT="45730" marB="4573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209858" y="1583208"/>
            <a:ext cx="3191964" cy="400110"/>
          </a:xfrm>
          <a:prstGeom prst="rect">
            <a:avLst/>
          </a:prstGeom>
          <a:noFill/>
        </p:spPr>
        <p:txBody>
          <a:bodyPr wrap="none" rtlCol="0">
            <a:spAutoFit/>
          </a:bodyPr>
          <a:lstStyle/>
          <a:p>
            <a:r>
              <a:rPr lang="en-US" sz="2000" b="1" dirty="0" smtClean="0">
                <a:solidFill>
                  <a:schemeClr val="accent2"/>
                </a:solidFill>
              </a:rPr>
              <a:t>Simulated beam parameters</a:t>
            </a:r>
            <a:endParaRPr lang="en-US" sz="2000" b="1" dirty="0">
              <a:solidFill>
                <a:schemeClr val="accent2"/>
              </a:solidFill>
            </a:endParaRPr>
          </a:p>
        </p:txBody>
      </p:sp>
      <p:sp>
        <p:nvSpPr>
          <p:cNvPr id="10" name="TextBox 9"/>
          <p:cNvSpPr txBox="1"/>
          <p:nvPr/>
        </p:nvSpPr>
        <p:spPr>
          <a:xfrm>
            <a:off x="4306524" y="1578517"/>
            <a:ext cx="4100161" cy="400110"/>
          </a:xfrm>
          <a:prstGeom prst="rect">
            <a:avLst/>
          </a:prstGeom>
          <a:noFill/>
        </p:spPr>
        <p:txBody>
          <a:bodyPr wrap="none" rtlCol="0">
            <a:spAutoFit/>
          </a:bodyPr>
          <a:lstStyle/>
          <a:p>
            <a:r>
              <a:rPr lang="en-US" sz="2000" b="1" dirty="0" smtClean="0">
                <a:solidFill>
                  <a:schemeClr val="accent2"/>
                </a:solidFill>
              </a:rPr>
              <a:t>Simulated RF and thermal properties</a:t>
            </a:r>
            <a:endParaRPr lang="en-US" sz="2000" b="1" dirty="0">
              <a:solidFill>
                <a:schemeClr val="accent2"/>
              </a:solidFill>
            </a:endParaRPr>
          </a:p>
        </p:txBody>
      </p:sp>
      <p:sp>
        <p:nvSpPr>
          <p:cNvPr id="11" name="TextBox 10"/>
          <p:cNvSpPr txBox="1"/>
          <p:nvPr/>
        </p:nvSpPr>
        <p:spPr>
          <a:xfrm>
            <a:off x="1429787" y="1194619"/>
            <a:ext cx="6344750" cy="400110"/>
          </a:xfrm>
          <a:prstGeom prst="rect">
            <a:avLst/>
          </a:prstGeom>
          <a:noFill/>
        </p:spPr>
        <p:txBody>
          <a:bodyPr wrap="none" rtlCol="0">
            <a:spAutoFit/>
          </a:bodyPr>
          <a:lstStyle/>
          <a:p>
            <a:r>
              <a:rPr lang="en-US" sz="2000" dirty="0" smtClean="0"/>
              <a:t>D. Li (LBNL) PXIE RFQ Fabrication Readiness Review 6-26-13</a:t>
            </a:r>
            <a:endParaRPr lang="en-US" sz="2000" dirty="0"/>
          </a:p>
        </p:txBody>
      </p:sp>
    </p:spTree>
    <p:extLst>
      <p:ext uri="{BB962C8B-B14F-4D97-AF65-F5344CB8AC3E}">
        <p14:creationId xmlns:p14="http://schemas.microsoft.com/office/powerpoint/2010/main" val="36281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Bead-Pull Setup &amp; Measurement</a:t>
            </a:r>
          </a:p>
        </p:txBody>
      </p:sp>
      <p:sp>
        <p:nvSpPr>
          <p:cNvPr id="24578" name="Content Placeholder 29"/>
          <p:cNvSpPr>
            <a:spLocks noGrp="1"/>
          </p:cNvSpPr>
          <p:nvPr>
            <p:ph idx="1"/>
          </p:nvPr>
        </p:nvSpPr>
        <p:spPr bwMode="auto">
          <a:xfrm>
            <a:off x="228600" y="1042989"/>
            <a:ext cx="8672513" cy="837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Horizontal and vertical actuators move the bead pull line between quadrants.</a:t>
            </a:r>
          </a:p>
        </p:txBody>
      </p:sp>
      <p:sp>
        <p:nvSpPr>
          <p:cNvPr id="245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3/15/2016</a:t>
            </a:r>
            <a:endParaRPr lang="en-US" altLang="en-US" sz="1200" dirty="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smtClean="0">
                <a:solidFill>
                  <a:srgbClr val="004C97"/>
                </a:solidFill>
                <a:latin typeface="Helvetica" panose="020B0604020202020204" pitchFamily="34" charset="0"/>
                <a:ea typeface="MS PGothic" panose="020B0600070205080204" pitchFamily="34" charset="-128"/>
              </a:rPr>
              <a:t>James Steimel | 2016 P2MAC</a:t>
            </a:r>
            <a:endParaRPr lang="en-US" sz="1200" b="1" dirty="0"/>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dirty="0">
              <a:solidFill>
                <a:srgbClr val="004C97"/>
              </a:solidFill>
              <a:latin typeface="Helvetica" panose="020B0604020202020204" pitchFamily="34" charset="0"/>
            </a:endParaRPr>
          </a:p>
        </p:txBody>
      </p:sp>
      <p:pic>
        <p:nvPicPr>
          <p:cNvPr id="7" name="Picture 9" descr="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901" y="3052393"/>
            <a:ext cx="3230164" cy="2739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85" y="3219090"/>
            <a:ext cx="2564104" cy="2971800"/>
          </a:xfrm>
          <a:prstGeom prst="rect">
            <a:avLst/>
          </a:prstGeom>
        </p:spPr>
      </p:pic>
      <p:pic>
        <p:nvPicPr>
          <p:cNvPr id="9" name="Picture 8"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686" y="3219089"/>
            <a:ext cx="2133600" cy="2858277"/>
          </a:xfrm>
          <a:prstGeom prst="rect">
            <a:avLst/>
          </a:prstGeom>
        </p:spPr>
      </p:pic>
      <p:sp>
        <p:nvSpPr>
          <p:cNvPr id="10" name="TextBox 9"/>
          <p:cNvSpPr txBox="1"/>
          <p:nvPr/>
        </p:nvSpPr>
        <p:spPr>
          <a:xfrm>
            <a:off x="3756927" y="5892700"/>
            <a:ext cx="1969394" cy="369332"/>
          </a:xfrm>
          <a:prstGeom prst="rect">
            <a:avLst/>
          </a:prstGeom>
          <a:solidFill>
            <a:schemeClr val="bg1"/>
          </a:solidFill>
          <a:ln>
            <a:solidFill>
              <a:schemeClr val="tx1"/>
            </a:solidFill>
          </a:ln>
        </p:spPr>
        <p:txBody>
          <a:bodyPr wrap="square" rtlCol="0">
            <a:spAutoFit/>
          </a:bodyPr>
          <a:lstStyle/>
          <a:p>
            <a:pPr algn="ctr"/>
            <a:r>
              <a:rPr lang="en-US" sz="1800" dirty="0" smtClean="0">
                <a:latin typeface="Times New Roman" panose="02020603050405020304" pitchFamily="18" charset="0"/>
                <a:cs typeface="Times New Roman" panose="02020603050405020304" pitchFamily="18" charset="0"/>
              </a:rPr>
              <a:t>Slots in end plates</a:t>
            </a:r>
            <a:endParaRPr lang="en-US" sz="1800" dirty="0">
              <a:latin typeface="Times New Roman" panose="02020603050405020304" pitchFamily="18" charset="0"/>
              <a:cs typeface="Times New Roman" panose="02020603050405020304" pitchFamily="18" charset="0"/>
            </a:endParaRPr>
          </a:p>
        </p:txBody>
      </p:sp>
      <p:cxnSp>
        <p:nvCxnSpPr>
          <p:cNvPr id="11" name="Straight Arrow Connector 10"/>
          <p:cNvCxnSpPr>
            <a:stCxn id="10" idx="1"/>
          </p:cNvCxnSpPr>
          <p:nvPr/>
        </p:nvCxnSpPr>
        <p:spPr>
          <a:xfrm flipH="1" flipV="1">
            <a:off x="1406622" y="4819291"/>
            <a:ext cx="2350305" cy="1258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p:cNvCxnSpPr>
          <p:nvPr/>
        </p:nvCxnSpPr>
        <p:spPr>
          <a:xfrm flipV="1">
            <a:off x="5726321" y="4968357"/>
            <a:ext cx="1800017" cy="11090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6275" y="2513023"/>
            <a:ext cx="1418658" cy="461665"/>
          </a:xfrm>
          <a:prstGeom prst="rect">
            <a:avLst/>
          </a:prstGeom>
          <a:noFill/>
        </p:spPr>
        <p:txBody>
          <a:bodyPr wrap="none" rtlCol="0">
            <a:spAutoFit/>
          </a:bodyPr>
          <a:lstStyle/>
          <a:p>
            <a:r>
              <a:rPr lang="en-US" dirty="0" smtClean="0"/>
              <a:t>P. Berrutti</a:t>
            </a:r>
            <a:endParaRPr lang="en-US" dirty="0"/>
          </a:p>
        </p:txBody>
      </p:sp>
      <p:pic>
        <p:nvPicPr>
          <p:cNvPr id="18" name="Picture 17" descr="IMG_2066.JPG"/>
          <p:cNvPicPr>
            <a:picLocks noChangeAspect="1"/>
          </p:cNvPicPr>
          <p:nvPr/>
        </p:nvPicPr>
        <p:blipFill>
          <a:blip r:embed="rId5">
            <a:lum bright="10000"/>
          </a:blip>
          <a:srcRect l="8819" t="22051" b="16544"/>
          <a:stretch>
            <a:fillRect/>
          </a:stretch>
        </p:blipFill>
        <p:spPr>
          <a:xfrm>
            <a:off x="4572000" y="1413660"/>
            <a:ext cx="3828088" cy="1752728"/>
          </a:xfrm>
          <a:prstGeom prst="rect">
            <a:avLst/>
          </a:prstGeom>
        </p:spPr>
      </p:pic>
    </p:spTree>
    <p:extLst>
      <p:ext uri="{BB962C8B-B14F-4D97-AF65-F5344CB8AC3E}">
        <p14:creationId xmlns:p14="http://schemas.microsoft.com/office/powerpoint/2010/main" val="357969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Final Field Flatness Tuning</a:t>
            </a:r>
          </a:p>
        </p:txBody>
      </p:sp>
      <p:sp>
        <p:nvSpPr>
          <p:cNvPr id="24578" name="Content Placeholder 29"/>
          <p:cNvSpPr>
            <a:spLocks noGrp="1"/>
          </p:cNvSpPr>
          <p:nvPr>
            <p:ph idx="1"/>
          </p:nvPr>
        </p:nvSpPr>
        <p:spPr bwMode="auto">
          <a:xfrm>
            <a:off x="228600" y="1042989"/>
            <a:ext cx="8672513" cy="449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After frequency tuning: </a:t>
            </a:r>
            <a:r>
              <a:rPr lang="en-US" altLang="en-US" dirty="0" err="1" smtClean="0">
                <a:latin typeface="Helvetica" panose="020B0604020202020204" pitchFamily="34" charset="0"/>
                <a:ea typeface="Geneva" pitchFamily="121" charset="-128"/>
              </a:rPr>
              <a:t>Freq</a:t>
            </a:r>
            <a:r>
              <a:rPr lang="en-US" altLang="en-US" dirty="0" smtClean="0">
                <a:latin typeface="Helvetica" panose="020B0604020202020204" pitchFamily="34" charset="0"/>
                <a:ea typeface="Geneva" pitchFamily="121" charset="-128"/>
              </a:rPr>
              <a:t>= 162.440 MHz FF=97%</a:t>
            </a:r>
          </a:p>
        </p:txBody>
      </p:sp>
      <p:sp>
        <p:nvSpPr>
          <p:cNvPr id="245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3/15/2016</a:t>
            </a:r>
            <a:endParaRPr lang="en-US" altLang="en-US" sz="1200" dirty="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James Steimel | 2016 P2MAC</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6</a:t>
            </a:fld>
            <a:endParaRPr lang="en-US" altLang="en-US" sz="1200" dirty="0">
              <a:solidFill>
                <a:srgbClr val="004C97"/>
              </a:solidFill>
              <a:latin typeface="Helvetica" panose="020B0604020202020204" pitchFamily="34" charset="0"/>
            </a:endParaRPr>
          </a:p>
        </p:txBody>
      </p:sp>
      <p:pic>
        <p:nvPicPr>
          <p:cNvPr id="2" name="Picture 1"/>
          <p:cNvPicPr>
            <a:picLocks noChangeAspect="1"/>
          </p:cNvPicPr>
          <p:nvPr/>
        </p:nvPicPr>
        <p:blipFill>
          <a:blip r:embed="rId2"/>
          <a:stretch>
            <a:fillRect/>
          </a:stretch>
        </p:blipFill>
        <p:spPr>
          <a:xfrm>
            <a:off x="319567" y="1431985"/>
            <a:ext cx="2600018" cy="2052455"/>
          </a:xfrm>
          <a:prstGeom prst="rect">
            <a:avLst/>
          </a:prstGeom>
        </p:spPr>
      </p:pic>
      <p:pic>
        <p:nvPicPr>
          <p:cNvPr id="3" name="Picture 2"/>
          <p:cNvPicPr>
            <a:picLocks noChangeAspect="1"/>
          </p:cNvPicPr>
          <p:nvPr/>
        </p:nvPicPr>
        <p:blipFill>
          <a:blip r:embed="rId3"/>
          <a:stretch>
            <a:fillRect/>
          </a:stretch>
        </p:blipFill>
        <p:spPr>
          <a:xfrm>
            <a:off x="5080958" y="1459731"/>
            <a:ext cx="2598937" cy="2042872"/>
          </a:xfrm>
          <a:prstGeom prst="rect">
            <a:avLst/>
          </a:prstGeom>
        </p:spPr>
      </p:pic>
      <p:sp>
        <p:nvSpPr>
          <p:cNvPr id="9" name="Content Placeholder 29"/>
          <p:cNvSpPr txBox="1">
            <a:spLocks/>
          </p:cNvSpPr>
          <p:nvPr/>
        </p:nvSpPr>
        <p:spPr bwMode="auto">
          <a:xfrm>
            <a:off x="228599" y="3520766"/>
            <a:ext cx="8672513" cy="4493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smtClean="0">
                <a:latin typeface="Helvetica" panose="020B0604020202020204" pitchFamily="34" charset="0"/>
                <a:ea typeface="Geneva" pitchFamily="121" charset="-128"/>
              </a:rPr>
              <a:t>After final FF tweak: </a:t>
            </a:r>
            <a:r>
              <a:rPr lang="en-US" altLang="en-US" dirty="0" err="1" smtClean="0">
                <a:latin typeface="Helvetica" panose="020B0604020202020204" pitchFamily="34" charset="0"/>
                <a:ea typeface="Geneva" pitchFamily="121" charset="-128"/>
              </a:rPr>
              <a:t>Freq</a:t>
            </a:r>
            <a:r>
              <a:rPr lang="en-US" altLang="en-US" dirty="0" smtClean="0">
                <a:latin typeface="Helvetica" panose="020B0604020202020204" pitchFamily="34" charset="0"/>
                <a:ea typeface="Geneva" pitchFamily="121" charset="-128"/>
              </a:rPr>
              <a:t>= 162.443 MHz FF=98%</a:t>
            </a:r>
          </a:p>
        </p:txBody>
      </p:sp>
      <p:pic>
        <p:nvPicPr>
          <p:cNvPr id="4" name="Picture 3"/>
          <p:cNvPicPr>
            <a:picLocks noChangeAspect="1"/>
          </p:cNvPicPr>
          <p:nvPr/>
        </p:nvPicPr>
        <p:blipFill>
          <a:blip r:embed="rId4"/>
          <a:stretch>
            <a:fillRect/>
          </a:stretch>
        </p:blipFill>
        <p:spPr>
          <a:xfrm>
            <a:off x="379621" y="3970147"/>
            <a:ext cx="2665833" cy="2108012"/>
          </a:xfrm>
          <a:prstGeom prst="rect">
            <a:avLst/>
          </a:prstGeom>
        </p:spPr>
      </p:pic>
      <p:pic>
        <p:nvPicPr>
          <p:cNvPr id="5" name="Picture 4"/>
          <p:cNvPicPr>
            <a:picLocks noChangeAspect="1"/>
          </p:cNvPicPr>
          <p:nvPr/>
        </p:nvPicPr>
        <p:blipFill>
          <a:blip r:embed="rId5"/>
          <a:stretch>
            <a:fillRect/>
          </a:stretch>
        </p:blipFill>
        <p:spPr>
          <a:xfrm>
            <a:off x="4962395" y="4014462"/>
            <a:ext cx="2717500" cy="2095825"/>
          </a:xfrm>
          <a:prstGeom prst="rect">
            <a:avLst/>
          </a:prstGeom>
        </p:spPr>
      </p:pic>
      <p:sp>
        <p:nvSpPr>
          <p:cNvPr id="12" name="TextBox 11"/>
          <p:cNvSpPr txBox="1"/>
          <p:nvPr/>
        </p:nvSpPr>
        <p:spPr>
          <a:xfrm>
            <a:off x="3290942" y="2090057"/>
            <a:ext cx="1418658" cy="461665"/>
          </a:xfrm>
          <a:prstGeom prst="rect">
            <a:avLst/>
          </a:prstGeom>
          <a:noFill/>
        </p:spPr>
        <p:txBody>
          <a:bodyPr wrap="none" rtlCol="0">
            <a:spAutoFit/>
          </a:bodyPr>
          <a:lstStyle/>
          <a:p>
            <a:r>
              <a:rPr lang="en-US" dirty="0" smtClean="0"/>
              <a:t>P. Berrutti</a:t>
            </a:r>
            <a:endParaRPr lang="en-US" dirty="0"/>
          </a:p>
        </p:txBody>
      </p:sp>
      <p:sp>
        <p:nvSpPr>
          <p:cNvPr id="6" name="TextBox 5"/>
          <p:cNvSpPr txBox="1"/>
          <p:nvPr/>
        </p:nvSpPr>
        <p:spPr>
          <a:xfrm>
            <a:off x="3045455" y="4080096"/>
            <a:ext cx="1772206" cy="1815882"/>
          </a:xfrm>
          <a:prstGeom prst="rect">
            <a:avLst/>
          </a:prstGeom>
          <a:noFill/>
        </p:spPr>
        <p:txBody>
          <a:bodyPr wrap="square" rtlCol="0">
            <a:spAutoFit/>
          </a:bodyPr>
          <a:lstStyle/>
          <a:p>
            <a:r>
              <a:rPr lang="en-US" sz="1600" dirty="0" smtClean="0"/>
              <a:t>Asymmetry in quadrant fields due to 1mm horizontal bow in RFQ profile, confirmed by survey.</a:t>
            </a:r>
            <a:endParaRPr lang="en-US" sz="1600" dirty="0"/>
          </a:p>
        </p:txBody>
      </p:sp>
    </p:spTree>
    <p:extLst>
      <p:ext uri="{BB962C8B-B14F-4D97-AF65-F5344CB8AC3E}">
        <p14:creationId xmlns:p14="http://schemas.microsoft.com/office/powerpoint/2010/main" val="1681978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043693"/>
            <a:ext cx="2686878" cy="4994276"/>
          </a:xfrm>
        </p:spPr>
        <p:txBody>
          <a:bodyPr/>
          <a:lstStyle/>
          <a:p>
            <a:pPr marL="342900" indent="-342900">
              <a:buFont typeface="Arial" panose="020B0604020202020204" pitchFamily="34" charset="0"/>
              <a:buChar char="•"/>
            </a:pPr>
            <a:r>
              <a:rPr lang="en-US" dirty="0" smtClean="0"/>
              <a:t>Plot at right shows RFQ field flatness with permanent tuners.</a:t>
            </a:r>
          </a:p>
          <a:p>
            <a:pPr marL="342900" indent="-342900">
              <a:buFont typeface="Arial" panose="020B0604020202020204" pitchFamily="34" charset="0"/>
              <a:buChar char="•"/>
            </a:pPr>
            <a:r>
              <a:rPr lang="en-US" dirty="0" smtClean="0"/>
              <a:t>This plot shows the average field of the 4 quadrants at 30mm offset from center.</a:t>
            </a:r>
          </a:p>
          <a:p>
            <a:pPr marL="342900" indent="-342900">
              <a:buFont typeface="Arial" panose="020B0604020202020204" pitchFamily="34" charset="0"/>
              <a:buChar char="•"/>
            </a:pPr>
            <a:r>
              <a:rPr lang="en-US" dirty="0" smtClean="0"/>
              <a:t>Field flatness still better than 2% over the length of the RFQ.</a:t>
            </a:r>
          </a:p>
          <a:p>
            <a:pPr marL="342900" indent="-342900">
              <a:buFont typeface="Arial" panose="020B0604020202020204" pitchFamily="34" charset="0"/>
              <a:buChar char="•"/>
            </a:pPr>
            <a:endParaRPr lang="en-US" dirty="0"/>
          </a:p>
        </p:txBody>
      </p:sp>
      <p:pic>
        <p:nvPicPr>
          <p:cNvPr id="8" name="Content Placeholder 7"/>
          <p:cNvPicPr>
            <a:picLocks noGrp="1" noChangeAspect="1"/>
          </p:cNvPicPr>
          <p:nvPr>
            <p:ph sz="half" idx="15"/>
          </p:nvPr>
        </p:nvPicPr>
        <p:blipFill>
          <a:blip r:embed="rId2"/>
          <a:stretch>
            <a:fillRect/>
          </a:stretch>
        </p:blipFill>
        <p:spPr>
          <a:xfrm>
            <a:off x="2915479" y="1477284"/>
            <a:ext cx="5974522" cy="4548014"/>
          </a:xfrm>
          <a:prstGeom prst="rect">
            <a:avLst/>
          </a:prstGeom>
        </p:spPr>
      </p:pic>
      <p:sp>
        <p:nvSpPr>
          <p:cNvPr id="4" name="Title 3"/>
          <p:cNvSpPr>
            <a:spLocks noGrp="1"/>
          </p:cNvSpPr>
          <p:nvPr>
            <p:ph type="title"/>
          </p:nvPr>
        </p:nvSpPr>
        <p:spPr/>
        <p:txBody>
          <a:bodyPr/>
          <a:lstStyle/>
          <a:p>
            <a:r>
              <a:rPr lang="en-US" dirty="0" smtClean="0"/>
              <a:t>Field Flatness Measured </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dirty="0"/>
          </a:p>
        </p:txBody>
      </p:sp>
      <p:sp>
        <p:nvSpPr>
          <p:cNvPr id="6" name="Footer Placeholder 5"/>
          <p:cNvSpPr>
            <a:spLocks noGrp="1"/>
          </p:cNvSpPr>
          <p:nvPr>
            <p:ph type="ftr" sz="quarter" idx="17"/>
          </p:nvPr>
        </p:nvSpPr>
        <p:spPr/>
        <p:txBody>
          <a:bodyPr/>
          <a:lstStyle/>
          <a:p>
            <a:pPr>
              <a:defRPr/>
            </a:pPr>
            <a:r>
              <a:rPr lang="en-US" sz="1200" dirty="0" smtClean="0"/>
              <a:t>James Steimel | 2016 P2MAC</a:t>
            </a:r>
            <a:endParaRPr lang="en-US" sz="1200" b="1" dirty="0"/>
          </a:p>
        </p:txBody>
      </p:sp>
      <p:sp>
        <p:nvSpPr>
          <p:cNvPr id="7" name="Slide Number Placeholder 6"/>
          <p:cNvSpPr>
            <a:spLocks noGrp="1"/>
          </p:cNvSpPr>
          <p:nvPr>
            <p:ph type="sldNum" sz="quarter" idx="18"/>
          </p:nvPr>
        </p:nvSpPr>
        <p:spPr/>
        <p:txBody>
          <a:bodyPr/>
          <a:lstStyle/>
          <a:p>
            <a:fld id="{071AFBCB-9629-4487-8658-FCC7F72DA46F}" type="slidenum">
              <a:rPr lang="en-US" altLang="en-US" sz="1200" smtClean="0"/>
              <a:pPr/>
              <a:t>7</a:t>
            </a:fld>
            <a:endParaRPr lang="en-US" altLang="en-US" sz="1200"/>
          </a:p>
        </p:txBody>
      </p:sp>
      <p:sp>
        <p:nvSpPr>
          <p:cNvPr id="9" name="TextBox 8"/>
          <p:cNvSpPr txBox="1"/>
          <p:nvPr/>
        </p:nvSpPr>
        <p:spPr>
          <a:xfrm>
            <a:off x="5470808" y="991701"/>
            <a:ext cx="1319528" cy="461665"/>
          </a:xfrm>
          <a:prstGeom prst="rect">
            <a:avLst/>
          </a:prstGeom>
          <a:noFill/>
        </p:spPr>
        <p:txBody>
          <a:bodyPr wrap="none" rtlCol="0">
            <a:spAutoFit/>
          </a:bodyPr>
          <a:lstStyle/>
          <a:p>
            <a:r>
              <a:rPr lang="en-US" dirty="0" smtClean="0"/>
              <a:t>J. Staples</a:t>
            </a:r>
            <a:endParaRPr lang="en-US" dirty="0"/>
          </a:p>
        </p:txBody>
      </p:sp>
    </p:spTree>
    <p:extLst>
      <p:ext uri="{BB962C8B-B14F-4D97-AF65-F5344CB8AC3E}">
        <p14:creationId xmlns:p14="http://schemas.microsoft.com/office/powerpoint/2010/main" val="374543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buFont typeface="Arial" panose="020B0604020202020204" pitchFamily="34" charset="0"/>
              <a:buChar char="•"/>
            </a:pPr>
            <a:r>
              <a:rPr lang="en-US" sz="1800" dirty="0" smtClean="0"/>
              <a:t>Plot at right shows Smith Chart of RFQ reflection measurements during coupler tuning.</a:t>
            </a:r>
          </a:p>
          <a:p>
            <a:pPr marL="342900" indent="-342900">
              <a:buFont typeface="Arial" panose="020B0604020202020204" pitchFamily="34" charset="0"/>
              <a:buChar char="•"/>
            </a:pPr>
            <a:r>
              <a:rPr lang="en-US" sz="1800" dirty="0" smtClean="0"/>
              <a:t>Small green and red, solid color circles show S11 for each port.</a:t>
            </a:r>
          </a:p>
          <a:p>
            <a:pPr marL="342900" indent="-342900">
              <a:buFont typeface="Arial" panose="020B0604020202020204" pitchFamily="34" charset="0"/>
              <a:buChar char="•"/>
            </a:pPr>
            <a:r>
              <a:rPr lang="en-US" sz="1800" dirty="0" smtClean="0"/>
              <a:t>Large circle shows sum mode reflection into RFQ.</a:t>
            </a:r>
          </a:p>
          <a:p>
            <a:pPr marL="342900" indent="-342900">
              <a:buFont typeface="Arial" panose="020B0604020202020204" pitchFamily="34" charset="0"/>
              <a:buChar char="•"/>
            </a:pPr>
            <a:r>
              <a:rPr lang="en-US" sz="1800" dirty="0" smtClean="0"/>
              <a:t>We are over-coupled to allow for match at 5mA (r = 1.16).</a:t>
            </a:r>
          </a:p>
          <a:p>
            <a:pPr marL="342900" indent="-342900">
              <a:buFont typeface="Arial" panose="020B0604020202020204" pitchFamily="34" charset="0"/>
              <a:buChar char="•"/>
            </a:pPr>
            <a:r>
              <a:rPr lang="en-US" sz="1800" dirty="0" smtClean="0"/>
              <a:t>Q</a:t>
            </a:r>
            <a:r>
              <a:rPr lang="en-US" sz="1800" baseline="-25000" dirty="0" smtClean="0"/>
              <a:t>L</a:t>
            </a:r>
            <a:r>
              <a:rPr lang="en-US" sz="1800" dirty="0" smtClean="0"/>
              <a:t> is about 6100, Q</a:t>
            </a:r>
            <a:r>
              <a:rPr lang="en-US" sz="1800" baseline="-25000" dirty="0" smtClean="0"/>
              <a:t>0</a:t>
            </a:r>
            <a:r>
              <a:rPr lang="en-US" sz="1800" dirty="0" smtClean="0"/>
              <a:t> is about 13,180, 90% of the </a:t>
            </a:r>
            <a:r>
              <a:rPr lang="en-US" sz="1800" dirty="0"/>
              <a:t>simulated </a:t>
            </a:r>
            <a:r>
              <a:rPr lang="en-US" sz="1800" dirty="0" smtClean="0"/>
              <a:t>Q</a:t>
            </a:r>
            <a:r>
              <a:rPr lang="en-US" sz="1800" baseline="-25000" dirty="0" smtClean="0"/>
              <a:t>0</a:t>
            </a:r>
            <a:r>
              <a:rPr lang="en-US" sz="1800" dirty="0" smtClean="0"/>
              <a:t>.</a:t>
            </a:r>
            <a:endParaRPr lang="en-US" sz="1800" dirty="0"/>
          </a:p>
        </p:txBody>
      </p:sp>
      <p:pic>
        <p:nvPicPr>
          <p:cNvPr id="8" name="Content Placeholder 7"/>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3822700" y="1173163"/>
            <a:ext cx="4714875" cy="4733925"/>
          </a:xfrm>
        </p:spPr>
      </p:pic>
      <p:sp>
        <p:nvSpPr>
          <p:cNvPr id="4" name="Title 3"/>
          <p:cNvSpPr>
            <a:spLocks noGrp="1"/>
          </p:cNvSpPr>
          <p:nvPr>
            <p:ph type="title"/>
          </p:nvPr>
        </p:nvSpPr>
        <p:spPr/>
        <p:txBody>
          <a:bodyPr/>
          <a:lstStyle/>
          <a:p>
            <a:r>
              <a:rPr lang="en-US" dirty="0" smtClean="0"/>
              <a:t>RFQ Coupling Parameters</a:t>
            </a:r>
            <a:endParaRPr lang="en-US" dirty="0"/>
          </a:p>
        </p:txBody>
      </p:sp>
      <p:sp>
        <p:nvSpPr>
          <p:cNvPr id="5" name="Date Placeholder 4"/>
          <p:cNvSpPr>
            <a:spLocks noGrp="1"/>
          </p:cNvSpPr>
          <p:nvPr>
            <p:ph type="dt" sz="half" idx="16"/>
          </p:nvPr>
        </p:nvSpPr>
        <p:spPr>
          <a:xfrm>
            <a:off x="6459538" y="6515100"/>
            <a:ext cx="1076325" cy="241300"/>
          </a:xfrm>
        </p:spPr>
        <p:txBody>
          <a:bodyPr/>
          <a:lstStyle/>
          <a:p>
            <a:r>
              <a:rPr lang="en-US" altLang="en-US" sz="1200" smtClean="0"/>
              <a:t>3/15/2016</a:t>
            </a:r>
            <a:endParaRPr lang="en-US" altLang="en-US" sz="1200" dirty="0"/>
          </a:p>
        </p:txBody>
      </p:sp>
      <p:sp>
        <p:nvSpPr>
          <p:cNvPr id="6" name="Footer Placeholder 5"/>
          <p:cNvSpPr>
            <a:spLocks noGrp="1"/>
          </p:cNvSpPr>
          <p:nvPr>
            <p:ph type="ftr" sz="quarter" idx="17"/>
          </p:nvPr>
        </p:nvSpPr>
        <p:spPr/>
        <p:txBody>
          <a:bodyPr/>
          <a:lstStyle/>
          <a:p>
            <a:pPr>
              <a:defRPr/>
            </a:pPr>
            <a:r>
              <a:rPr lang="en-US" sz="1200" dirty="0" smtClean="0"/>
              <a:t>James Steimel | 2016 P2MAC</a:t>
            </a:r>
            <a:endParaRPr lang="en-US" sz="1200" b="1" dirty="0"/>
          </a:p>
        </p:txBody>
      </p:sp>
      <p:sp>
        <p:nvSpPr>
          <p:cNvPr id="7" name="Slide Number Placeholder 6"/>
          <p:cNvSpPr>
            <a:spLocks noGrp="1"/>
          </p:cNvSpPr>
          <p:nvPr>
            <p:ph type="sldNum" sz="quarter" idx="18"/>
          </p:nvPr>
        </p:nvSpPr>
        <p:spPr/>
        <p:txBody>
          <a:bodyPr/>
          <a:lstStyle/>
          <a:p>
            <a:fld id="{A1456F2F-62F8-4BD5-83E6-D3C20E36CF7A}" type="slidenum">
              <a:rPr lang="en-US" altLang="en-US" sz="1200" smtClean="0"/>
              <a:pPr/>
              <a:t>8</a:t>
            </a:fld>
            <a:endParaRPr lang="en-US" altLang="en-US" sz="1200" dirty="0"/>
          </a:p>
        </p:txBody>
      </p:sp>
    </p:spTree>
    <p:extLst>
      <p:ext uri="{BB962C8B-B14F-4D97-AF65-F5344CB8AC3E}">
        <p14:creationId xmlns:p14="http://schemas.microsoft.com/office/powerpoint/2010/main" val="123346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043693"/>
            <a:ext cx="2660374" cy="4994276"/>
          </a:xfrm>
        </p:spPr>
        <p:txBody>
          <a:bodyPr/>
          <a:lstStyle/>
          <a:p>
            <a:pPr marL="342900" indent="-342900">
              <a:buFont typeface="Arial" panose="020B0604020202020204" pitchFamily="34" charset="0"/>
              <a:buChar char="•"/>
            </a:pPr>
            <a:r>
              <a:rPr lang="en-US" dirty="0"/>
              <a:t>Higher order mode measurement performed.  Plot shows RFQ response over 50 </a:t>
            </a:r>
            <a:r>
              <a:rPr lang="en-US" dirty="0" err="1"/>
              <a:t>MHz.</a:t>
            </a:r>
            <a:endParaRPr lang="en-US" dirty="0"/>
          </a:p>
          <a:p>
            <a:pPr marL="342900" indent="-342900">
              <a:buFont typeface="Arial" panose="020B0604020202020204" pitchFamily="34" charset="0"/>
              <a:buChar char="•"/>
            </a:pPr>
            <a:r>
              <a:rPr lang="en-US" dirty="0"/>
              <a:t>Plot annotations by Gennady Romanov show quadrupole(</a:t>
            </a:r>
            <a:r>
              <a:rPr lang="en-US" b="1" dirty="0"/>
              <a:t>Q</a:t>
            </a:r>
            <a:r>
              <a:rPr lang="en-US" dirty="0"/>
              <a:t>) and dipole(</a:t>
            </a:r>
            <a:r>
              <a:rPr lang="en-US" b="1" dirty="0"/>
              <a:t>D</a:t>
            </a:r>
            <a:r>
              <a:rPr lang="en-US" dirty="0"/>
              <a:t>) modes.</a:t>
            </a:r>
          </a:p>
          <a:p>
            <a:pPr marL="342900" indent="-342900">
              <a:buFont typeface="Arial" panose="020B0604020202020204" pitchFamily="34" charset="0"/>
              <a:buChar char="•"/>
            </a:pPr>
            <a:r>
              <a:rPr lang="en-US" dirty="0"/>
              <a:t>Dipole modes are split due to azimuthal asymmetry of RFQ (bowing).</a:t>
            </a:r>
          </a:p>
        </p:txBody>
      </p:sp>
      <p:sp>
        <p:nvSpPr>
          <p:cNvPr id="4" name="Title 3"/>
          <p:cNvSpPr>
            <a:spLocks noGrp="1"/>
          </p:cNvSpPr>
          <p:nvPr>
            <p:ph type="title"/>
          </p:nvPr>
        </p:nvSpPr>
        <p:spPr/>
        <p:txBody>
          <a:bodyPr/>
          <a:lstStyle/>
          <a:p>
            <a:r>
              <a:rPr lang="en-US" dirty="0" smtClean="0"/>
              <a:t>RFQ High Order Modes</a:t>
            </a:r>
            <a:endParaRPr lang="en-US" dirty="0"/>
          </a:p>
        </p:txBody>
      </p:sp>
      <p:sp>
        <p:nvSpPr>
          <p:cNvPr id="5" name="Date Placeholder 4"/>
          <p:cNvSpPr>
            <a:spLocks noGrp="1"/>
          </p:cNvSpPr>
          <p:nvPr>
            <p:ph type="dt" sz="half" idx="16"/>
          </p:nvPr>
        </p:nvSpPr>
        <p:spPr/>
        <p:txBody>
          <a:bodyPr/>
          <a:lstStyle/>
          <a:p>
            <a:r>
              <a:rPr lang="en-US" altLang="en-US" sz="1200" smtClean="0"/>
              <a:t>3/15/2016</a:t>
            </a:r>
            <a:endParaRPr lang="en-US" altLang="en-US" sz="1200"/>
          </a:p>
        </p:txBody>
      </p:sp>
      <p:sp>
        <p:nvSpPr>
          <p:cNvPr id="6" name="Footer Placeholder 5"/>
          <p:cNvSpPr>
            <a:spLocks noGrp="1"/>
          </p:cNvSpPr>
          <p:nvPr>
            <p:ph type="ftr" sz="quarter" idx="17"/>
          </p:nvPr>
        </p:nvSpPr>
        <p:spPr/>
        <p:txBody>
          <a:bodyPr/>
          <a:lstStyle/>
          <a:p>
            <a:pPr>
              <a:defRPr/>
            </a:pPr>
            <a:r>
              <a:rPr lang="en-US" sz="1200" smtClean="0"/>
              <a:t>James Steimel | 2016 P2MAC</a:t>
            </a:r>
            <a:endParaRPr lang="en-US" sz="1200" b="1"/>
          </a:p>
        </p:txBody>
      </p:sp>
      <p:sp>
        <p:nvSpPr>
          <p:cNvPr id="7" name="Slide Number Placeholder 6"/>
          <p:cNvSpPr>
            <a:spLocks noGrp="1"/>
          </p:cNvSpPr>
          <p:nvPr>
            <p:ph type="sldNum" sz="quarter" idx="18"/>
          </p:nvPr>
        </p:nvSpPr>
        <p:spPr/>
        <p:txBody>
          <a:bodyPr/>
          <a:lstStyle/>
          <a:p>
            <a:fld id="{A1456F2F-62F8-4BD5-83E6-D3C20E36CF7A}" type="slidenum">
              <a:rPr lang="en-US" altLang="en-US" sz="1200" smtClean="0"/>
              <a:pPr/>
              <a:t>9</a:t>
            </a:fld>
            <a:endParaRPr lang="en-US" altLang="en-US" sz="1200" dirty="0"/>
          </a:p>
        </p:txBody>
      </p:sp>
      <p:pic>
        <p:nvPicPr>
          <p:cNvPr id="8" name="Picture 7"/>
          <p:cNvPicPr>
            <a:picLocks noChangeAspect="1"/>
          </p:cNvPicPr>
          <p:nvPr/>
        </p:nvPicPr>
        <p:blipFill>
          <a:blip r:embed="rId2"/>
          <a:stretch>
            <a:fillRect/>
          </a:stretch>
        </p:blipFill>
        <p:spPr>
          <a:xfrm>
            <a:off x="2888974" y="1043693"/>
            <a:ext cx="6158437" cy="4414106"/>
          </a:xfrm>
          <a:prstGeom prst="rect">
            <a:avLst/>
          </a:prstGeom>
        </p:spPr>
      </p:pic>
    </p:spTree>
    <p:extLst>
      <p:ext uri="{BB962C8B-B14F-4D97-AF65-F5344CB8AC3E}">
        <p14:creationId xmlns:p14="http://schemas.microsoft.com/office/powerpoint/2010/main" val="1757509131"/>
      </p:ext>
    </p:extLst>
  </p:cSld>
  <p:clrMapOvr>
    <a:masterClrMapping/>
  </p:clrMapOvr>
</p:sld>
</file>

<file path=ppt/theme/theme1.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2.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 [Read-Only]" id="{819DC3FE-B267-47B3-AA50-9B978C83E1FA}" vid="{73A176B7-2031-49E8-A62E-D659F59B3679}"/>
    </a:ext>
  </a:extLst>
</a:theme>
</file>

<file path=ppt/theme/theme3.xml><?xml version="1.0" encoding="utf-8"?>
<a:theme xmlns:a="http://schemas.openxmlformats.org/drawingml/2006/main" name="1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 [Read-Only]" id="{819DC3FE-B267-47B3-AA50-9B978C83E1FA}" vid="{A2DBE57C-C980-4E2F-ACDA-C39D89F4CEC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2124</TotalTime>
  <Words>1350</Words>
  <Application>Microsoft Office PowerPoint</Application>
  <PresentationFormat>On-screen Show (4:3)</PresentationFormat>
  <Paragraphs>275</Paragraphs>
  <Slides>20</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MS PGothic</vt:lpstr>
      <vt:lpstr>MS PGothic</vt:lpstr>
      <vt:lpstr>SimSun</vt:lpstr>
      <vt:lpstr>Arial</vt:lpstr>
      <vt:lpstr>Calibri</vt:lpstr>
      <vt:lpstr>Geneva</vt:lpstr>
      <vt:lpstr>Helvetica</vt:lpstr>
      <vt:lpstr>Symbol</vt:lpstr>
      <vt:lpstr>Times New Roman</vt:lpstr>
      <vt:lpstr>Wingdings</vt:lpstr>
      <vt:lpstr>Fermilab: Footer Only</vt:lpstr>
      <vt:lpstr>FNAL_TemplateMac_060514</vt:lpstr>
      <vt:lpstr>1_Fermilab: Footer Only</vt:lpstr>
      <vt:lpstr>RFQ Status and Commissioning Plan</vt:lpstr>
      <vt:lpstr>RFQ Installation Status</vt:lpstr>
      <vt:lpstr>Beam Dynamics Requirements</vt:lpstr>
      <vt:lpstr>Design Simulation Results</vt:lpstr>
      <vt:lpstr>Bead-Pull Setup &amp; Measurement</vt:lpstr>
      <vt:lpstr>Final Field Flatness Tuning</vt:lpstr>
      <vt:lpstr>Field Flatness Measured </vt:lpstr>
      <vt:lpstr>RFQ Coupling Parameters</vt:lpstr>
      <vt:lpstr>RFQ High Order Modes</vt:lpstr>
      <vt:lpstr>RFQ Higher Order Modes Cont’d</vt:lpstr>
      <vt:lpstr>RFQ Input Coupler Conditioning</vt:lpstr>
      <vt:lpstr>RFQ Conditioning Status</vt:lpstr>
      <vt:lpstr>LLRF Commissioning</vt:lpstr>
      <vt:lpstr>X-ray Spectrum Measurements</vt:lpstr>
      <vt:lpstr>Final Pulsed Power Conditioning</vt:lpstr>
      <vt:lpstr>RFQ Power Amplifier</vt:lpstr>
      <vt:lpstr>RFQ beam commissioning</vt:lpstr>
      <vt:lpstr>RFQ Beam Commissioning Line - Short MEBT 1 (April 2016)</vt:lpstr>
      <vt:lpstr>RFQ Beam Commissioning Line - MEBT 1 (Summer of 2016)</vt:lpstr>
      <vt:lpstr>RFQ Commissioning Schedule (2015-2016)</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James M. Steimel x4826 09728N</dc:creator>
  <cp:lastModifiedBy>James M. Steimel x4826 09728N</cp:lastModifiedBy>
  <cp:revision>47</cp:revision>
  <cp:lastPrinted>2014-01-20T19:40:21Z</cp:lastPrinted>
  <dcterms:created xsi:type="dcterms:W3CDTF">2016-02-23T22:50:57Z</dcterms:created>
  <dcterms:modified xsi:type="dcterms:W3CDTF">2016-03-08T17:27:41Z</dcterms:modified>
</cp:coreProperties>
</file>