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7" r:id="rId4"/>
    <p:sldId id="271" r:id="rId5"/>
    <p:sldId id="269" r:id="rId6"/>
    <p:sldId id="272" r:id="rId7"/>
    <p:sldId id="292" r:id="rId8"/>
    <p:sldId id="274" r:id="rId9"/>
    <p:sldId id="273" r:id="rId10"/>
    <p:sldId id="288" r:id="rId11"/>
    <p:sldId id="276" r:id="rId12"/>
    <p:sldId id="277" r:id="rId13"/>
    <p:sldId id="293" r:id="rId14"/>
    <p:sldId id="284" r:id="rId15"/>
    <p:sldId id="289" r:id="rId16"/>
    <p:sldId id="287" r:id="rId17"/>
    <p:sldId id="290" r:id="rId18"/>
    <p:sldId id="278" r:id="rId19"/>
    <p:sldId id="275" r:id="rId20"/>
    <p:sldId id="291" r:id="rId21"/>
    <p:sldId id="285" r:id="rId22"/>
    <p:sldId id="280" r:id="rId23"/>
    <p:sldId id="268" r:id="rId24"/>
    <p:sldId id="281" r:id="rId25"/>
    <p:sldId id="282" r:id="rId26"/>
    <p:sldId id="283" r:id="rId27"/>
    <p:sldId id="286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00FF00"/>
    <a:srgbClr val="820202"/>
    <a:srgbClr val="0000FF"/>
    <a:srgbClr val="DF4C4C"/>
    <a:srgbClr val="EFEF00"/>
    <a:srgbClr val="000000"/>
    <a:srgbClr val="00EF00"/>
    <a:srgbClr val="4E484E"/>
    <a:srgbClr val="00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3/7/2016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3/7/2016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3/15/2016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Lionel Prost | 2016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PIP-II R&amp;D Program</a:t>
            </a:r>
            <a:br>
              <a:rPr lang="en-US" altLang="en-US" dirty="0" smtClean="0">
                <a:latin typeface="Helvetica" panose="020B0604020202020204" pitchFamily="34" charset="0"/>
              </a:rPr>
            </a:br>
            <a:r>
              <a:rPr lang="en-US" altLang="en-US" dirty="0" smtClean="0">
                <a:latin typeface="Helvetica" panose="020B0604020202020204" pitchFamily="34" charset="0"/>
              </a:rPr>
              <a:t>PXIE Ion source and LEBT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Lionel Prost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15-17 March 2016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8" y="821604"/>
            <a:ext cx="5793800" cy="2473040"/>
          </a:xfrm>
        </p:spPr>
        <p:txBody>
          <a:bodyPr/>
          <a:lstStyle/>
          <a:p>
            <a:r>
              <a:rPr lang="en-US" dirty="0" smtClean="0"/>
              <a:t>Large round aperture</a:t>
            </a:r>
          </a:p>
          <a:p>
            <a:pPr lvl="1"/>
            <a:r>
              <a:rPr lang="en-US" dirty="0" smtClean="0"/>
              <a:t>Protects RFQ vanes</a:t>
            </a:r>
          </a:p>
          <a:p>
            <a:pPr lvl="1"/>
            <a:r>
              <a:rPr lang="en-US" dirty="0" smtClean="0"/>
              <a:t>Beam size stabilization</a:t>
            </a:r>
          </a:p>
          <a:p>
            <a:pPr lvl="1"/>
            <a:r>
              <a:rPr lang="en-US" dirty="0" smtClean="0"/>
              <a:t>Machine Protection</a:t>
            </a:r>
            <a:br>
              <a:rPr lang="en-US" dirty="0" smtClean="0"/>
            </a:br>
            <a:r>
              <a:rPr lang="en-US" dirty="0" smtClean="0"/>
              <a:t>System input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357258" y="912417"/>
            <a:ext cx="2524062" cy="5136860"/>
            <a:chOff x="6357258" y="912417"/>
            <a:chExt cx="2524062" cy="513686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1" t="3672" r="42024" b="2227"/>
            <a:stretch/>
          </p:blipFill>
          <p:spPr>
            <a:xfrm>
              <a:off x="6357258" y="912417"/>
              <a:ext cx="2524062" cy="513686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7781202" y="3917244"/>
              <a:ext cx="451395" cy="474236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8014883" y="4391480"/>
              <a:ext cx="682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D-shaped aperture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7685921" y="2695058"/>
              <a:ext cx="501068" cy="499276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8102756" y="2141060"/>
              <a:ext cx="6881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Pencil beam aperture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>
              <a:off x="7781202" y="3484089"/>
              <a:ext cx="298996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8080198" y="3315346"/>
              <a:ext cx="710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‘Regular’ aperture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523"/>
            <a:ext cx="6326312" cy="641739"/>
          </a:xfrm>
        </p:spPr>
        <p:txBody>
          <a:bodyPr/>
          <a:lstStyle/>
          <a:p>
            <a:r>
              <a:rPr lang="en-US" dirty="0" smtClean="0"/>
              <a:t>LEBT scraper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4" r="20164"/>
          <a:stretch/>
        </p:blipFill>
        <p:spPr>
          <a:xfrm>
            <a:off x="4294924" y="898950"/>
            <a:ext cx="1892146" cy="2651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4436" y="872798"/>
            <a:ext cx="110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6600"/>
                </a:solidFill>
              </a:rPr>
              <a:t>LEBT/RFQ Interface flange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 rot="13500000" flipH="1">
            <a:off x="5816125" y="1261275"/>
            <a:ext cx="106503" cy="294570"/>
          </a:xfrm>
          <a:custGeom>
            <a:avLst/>
            <a:gdLst>
              <a:gd name="connsiteX0" fmla="*/ 0 w 1154097"/>
              <a:gd name="connsiteY0" fmla="*/ 275208 h 275208"/>
              <a:gd name="connsiteX1" fmla="*/ 923278 w 1154097"/>
              <a:gd name="connsiteY1" fmla="*/ 275208 h 275208"/>
              <a:gd name="connsiteX2" fmla="*/ 1154097 w 1154097"/>
              <a:gd name="connsiteY2" fmla="*/ 0 h 2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4097" h="275208">
                <a:moveTo>
                  <a:pt x="0" y="275208"/>
                </a:moveTo>
                <a:lnTo>
                  <a:pt x="923278" y="275208"/>
                </a:lnTo>
                <a:lnTo>
                  <a:pt x="1154097" y="0"/>
                </a:lnTo>
              </a:path>
            </a:pathLst>
          </a:custGeom>
          <a:noFill/>
          <a:ln w="222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r="12330"/>
          <a:stretch/>
        </p:blipFill>
        <p:spPr>
          <a:xfrm>
            <a:off x="261396" y="3284836"/>
            <a:ext cx="3018787" cy="297450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326773" y="3480847"/>
            <a:ext cx="3076789" cy="272970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Small round aperture</a:t>
            </a:r>
          </a:p>
          <a:p>
            <a:pPr lvl="1"/>
            <a:r>
              <a:rPr lang="en-US" dirty="0" smtClean="0"/>
              <a:t>Pencil beam</a:t>
            </a:r>
          </a:p>
          <a:p>
            <a:r>
              <a:rPr lang="en-US" dirty="0" smtClean="0"/>
              <a:t>D-shaped aperture</a:t>
            </a:r>
          </a:p>
          <a:p>
            <a:pPr lvl="1"/>
            <a:r>
              <a:rPr lang="en-US" dirty="0" smtClean="0"/>
              <a:t>Beam size</a:t>
            </a:r>
            <a:br>
              <a:rPr lang="en-US" dirty="0" smtClean="0"/>
            </a:br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Max transmission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3220" y="3067253"/>
            <a:ext cx="1858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T. Hamerla, R. Andrews, D. Snee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0668" y="957164"/>
            <a:ext cx="86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T. Hamerla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7229" y="1203385"/>
            <a:ext cx="3296874" cy="1615316"/>
          </a:xfrm>
          <a:prstGeom prst="roundRect">
            <a:avLst>
              <a:gd name="adj" fmla="val 23938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>
          <a:xfrm>
            <a:off x="277340" y="863742"/>
            <a:ext cx="8697166" cy="541122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LEBT scraper current read back to monitor</a:t>
            </a:r>
            <a:br>
              <a:rPr lang="en-US" dirty="0" smtClean="0"/>
            </a:br>
            <a:r>
              <a:rPr lang="en-US" dirty="0" smtClean="0"/>
              <a:t>possible variations of the beam condition &amp; structure</a:t>
            </a:r>
          </a:p>
          <a:p>
            <a:pPr lvl="1"/>
            <a:r>
              <a:rPr lang="en-US" i="1" dirty="0" smtClean="0"/>
              <a:t>Beam envelope stabilization</a:t>
            </a:r>
          </a:p>
          <a:p>
            <a:pPr lvl="2"/>
            <a:r>
              <a:rPr lang="en-US" dirty="0" smtClean="0"/>
              <a:t>Regulate </a:t>
            </a:r>
            <a:r>
              <a:rPr lang="en-US" dirty="0"/>
              <a:t>s</a:t>
            </a:r>
            <a:r>
              <a:rPr lang="en-US" dirty="0" smtClean="0"/>
              <a:t>olenoid #3 current to keep</a:t>
            </a:r>
            <a:r>
              <a:rPr lang="en-US" dirty="0"/>
              <a:t> </a:t>
            </a:r>
            <a:r>
              <a:rPr lang="en-US" dirty="0" smtClean="0"/>
              <a:t>beam</a:t>
            </a:r>
            <a:br>
              <a:rPr lang="en-US" dirty="0" smtClean="0"/>
            </a:br>
            <a:r>
              <a:rPr lang="en-US" dirty="0" smtClean="0"/>
              <a:t>loss on the scraper constant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</a:t>
            </a:r>
            <a:r>
              <a:rPr lang="en-US" dirty="0" smtClean="0">
                <a:sym typeface="Wingdings" panose="05000000000000000000" pitchFamily="2" charset="2"/>
              </a:rPr>
              <a:t> Constant beam size</a:t>
            </a:r>
          </a:p>
          <a:p>
            <a:pPr lvl="3"/>
            <a:r>
              <a:rPr lang="en-US" dirty="0"/>
              <a:t>‘Large’ round aperture has been </a:t>
            </a:r>
            <a:r>
              <a:rPr lang="en-US" dirty="0" smtClean="0"/>
              <a:t>sized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let the beam with the proper </a:t>
            </a:r>
            <a:r>
              <a:rPr lang="en-US" dirty="0" smtClean="0"/>
              <a:t>Twiss</a:t>
            </a:r>
            <a:br>
              <a:rPr lang="en-US" dirty="0" smtClean="0"/>
            </a:br>
            <a:r>
              <a:rPr lang="en-US" dirty="0" smtClean="0"/>
              <a:t>functions </a:t>
            </a:r>
            <a:r>
              <a:rPr lang="en-US" dirty="0"/>
              <a:t>go through with &lt;1% loss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the scraper</a:t>
            </a:r>
          </a:p>
          <a:p>
            <a:pPr lvl="1"/>
            <a:r>
              <a:rPr lang="en-US" i="1" dirty="0" smtClean="0"/>
              <a:t>Machine Protection System</a:t>
            </a:r>
          </a:p>
          <a:p>
            <a:pPr lvl="2"/>
            <a:r>
              <a:rPr lang="en-US" dirty="0" smtClean="0"/>
              <a:t>Set limits on LEBT scraper losses signal’s</a:t>
            </a:r>
            <a:br>
              <a:rPr lang="en-US" dirty="0" smtClean="0"/>
            </a:br>
            <a:r>
              <a:rPr lang="en-US" dirty="0" smtClean="0"/>
              <a:t>pulse width and amplitude</a:t>
            </a:r>
          </a:p>
          <a:p>
            <a:pPr lvl="3"/>
            <a:r>
              <a:rPr lang="en-US" dirty="0" smtClean="0"/>
              <a:t>Beam deflected onto the absorber upstream of Solenoid #3 when pulse violates limits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 scraper in 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419070" y="1728477"/>
            <a:ext cx="1873649" cy="1964832"/>
            <a:chOff x="4310730" y="3744205"/>
            <a:chExt cx="2239552" cy="2322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8559" t="23725" r="26921" b="50332"/>
            <a:stretch/>
          </p:blipFill>
          <p:spPr>
            <a:xfrm>
              <a:off x="4344896" y="3991970"/>
              <a:ext cx="2052034" cy="8197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28559" t="49979" r="26921" b="27221"/>
            <a:stretch/>
          </p:blipFill>
          <p:spPr>
            <a:xfrm>
              <a:off x="4363433" y="4998823"/>
              <a:ext cx="2052034" cy="720411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 bwMode="auto">
            <a:xfrm>
              <a:off x="6317994" y="3744205"/>
              <a:ext cx="223915" cy="953994"/>
            </a:xfrm>
            <a:custGeom>
              <a:avLst/>
              <a:gdLst>
                <a:gd name="connsiteX0" fmla="*/ 0 w 550416"/>
                <a:gd name="connsiteY0" fmla="*/ 0 h 1269507"/>
                <a:gd name="connsiteX1" fmla="*/ 0 w 550416"/>
                <a:gd name="connsiteY1" fmla="*/ 1269507 h 1269507"/>
                <a:gd name="connsiteX2" fmla="*/ 532660 w 550416"/>
                <a:gd name="connsiteY2" fmla="*/ 878889 h 1269507"/>
                <a:gd name="connsiteX3" fmla="*/ 532660 w 550416"/>
                <a:gd name="connsiteY3" fmla="*/ 0 h 1269507"/>
                <a:gd name="connsiteX4" fmla="*/ 550416 w 550416"/>
                <a:gd name="connsiteY4" fmla="*/ 0 h 126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16" h="1269507">
                  <a:moveTo>
                    <a:pt x="0" y="0"/>
                  </a:moveTo>
                  <a:lnTo>
                    <a:pt x="0" y="1269507"/>
                  </a:lnTo>
                  <a:lnTo>
                    <a:pt x="532660" y="878889"/>
                  </a:lnTo>
                  <a:lnTo>
                    <a:pt x="532660" y="0"/>
                  </a:lnTo>
                  <a:lnTo>
                    <a:pt x="550416" y="0"/>
                  </a:ln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V="1">
              <a:off x="6326367" y="5112321"/>
              <a:ext cx="223915" cy="953994"/>
            </a:xfrm>
            <a:custGeom>
              <a:avLst/>
              <a:gdLst>
                <a:gd name="connsiteX0" fmla="*/ 0 w 550416"/>
                <a:gd name="connsiteY0" fmla="*/ 0 h 1269507"/>
                <a:gd name="connsiteX1" fmla="*/ 0 w 550416"/>
                <a:gd name="connsiteY1" fmla="*/ 1269507 h 1269507"/>
                <a:gd name="connsiteX2" fmla="*/ 532660 w 550416"/>
                <a:gd name="connsiteY2" fmla="*/ 878889 h 1269507"/>
                <a:gd name="connsiteX3" fmla="*/ 532660 w 550416"/>
                <a:gd name="connsiteY3" fmla="*/ 0 h 1269507"/>
                <a:gd name="connsiteX4" fmla="*/ 550416 w 550416"/>
                <a:gd name="connsiteY4" fmla="*/ 0 h 126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16" h="1269507">
                  <a:moveTo>
                    <a:pt x="0" y="0"/>
                  </a:moveTo>
                  <a:lnTo>
                    <a:pt x="0" y="1269507"/>
                  </a:lnTo>
                  <a:lnTo>
                    <a:pt x="532660" y="878889"/>
                  </a:lnTo>
                  <a:lnTo>
                    <a:pt x="532660" y="0"/>
                  </a:lnTo>
                  <a:lnTo>
                    <a:pt x="550416" y="0"/>
                  </a:lnTo>
                </a:path>
              </a:pathLst>
            </a:cu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27910" t="13943" r="27792" b="45566"/>
            <a:stretch/>
          </p:blipFill>
          <p:spPr>
            <a:xfrm>
              <a:off x="4310730" y="3991700"/>
              <a:ext cx="2041430" cy="7923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27910" t="13943" r="27792" b="45566"/>
            <a:stretch/>
          </p:blipFill>
          <p:spPr>
            <a:xfrm flipV="1">
              <a:off x="4332812" y="5017303"/>
              <a:ext cx="2041430" cy="79239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614257" y="2425614"/>
            <a:ext cx="8993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 beam envelope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7778" y="1609891"/>
            <a:ext cx="8749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1FF01"/>
                </a:solidFill>
              </a:rPr>
              <a:t>outmost particle</a:t>
            </a:r>
            <a:endParaRPr lang="en-US" sz="1400" dirty="0">
              <a:solidFill>
                <a:srgbClr val="01FF0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0506" y="1007929"/>
            <a:ext cx="125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404040"/>
                </a:solidFill>
              </a:rPr>
              <a:t>LEBT scraper aperture</a:t>
            </a:r>
            <a:endParaRPr lang="en-US" sz="1400" b="1" dirty="0">
              <a:solidFill>
                <a:srgbClr val="40404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8169869" y="1581819"/>
            <a:ext cx="78390" cy="463672"/>
          </a:xfrm>
          <a:prstGeom prst="straightConnector1">
            <a:avLst/>
          </a:prstGeom>
          <a:noFill/>
          <a:ln w="15875" cap="flat" cmpd="sng" algn="ctr">
            <a:solidFill>
              <a:srgbClr val="404040"/>
            </a:solidFill>
            <a:prstDash val="solid"/>
            <a:round/>
            <a:headEnd type="none" w="med" len="med"/>
            <a:tailEnd type="oval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8461374" y="2291044"/>
            <a:ext cx="362130" cy="849891"/>
            <a:chOff x="2098849" y="3701143"/>
            <a:chExt cx="362130" cy="849891"/>
          </a:xfrm>
        </p:grpSpPr>
        <p:sp>
          <p:nvSpPr>
            <p:cNvPr id="20" name="Freeform 19"/>
            <p:cNvSpPr/>
            <p:nvPr/>
          </p:nvSpPr>
          <p:spPr>
            <a:xfrm>
              <a:off x="2098849" y="3701143"/>
              <a:ext cx="362130" cy="340279"/>
            </a:xfrm>
            <a:custGeom>
              <a:avLst/>
              <a:gdLst>
                <a:gd name="connsiteX0" fmla="*/ 2095 w 2571123"/>
                <a:gd name="connsiteY0" fmla="*/ 0 h 1654628"/>
                <a:gd name="connsiteX1" fmla="*/ 2095 w 2571123"/>
                <a:gd name="connsiteY1" fmla="*/ 435428 h 1654628"/>
                <a:gd name="connsiteX2" fmla="*/ 23866 w 2571123"/>
                <a:gd name="connsiteY2" fmla="*/ 740228 h 1654628"/>
                <a:gd name="connsiteX3" fmla="*/ 132723 w 2571123"/>
                <a:gd name="connsiteY3" fmla="*/ 1001486 h 1654628"/>
                <a:gd name="connsiteX4" fmla="*/ 361323 w 2571123"/>
                <a:gd name="connsiteY4" fmla="*/ 1208314 h 1654628"/>
                <a:gd name="connsiteX5" fmla="*/ 992695 w 2571123"/>
                <a:gd name="connsiteY5" fmla="*/ 1447800 h 1654628"/>
                <a:gd name="connsiteX6" fmla="*/ 1917981 w 2571123"/>
                <a:gd name="connsiteY6" fmla="*/ 1611086 h 1654628"/>
                <a:gd name="connsiteX7" fmla="*/ 2571123 w 2571123"/>
                <a:gd name="connsiteY7" fmla="*/ 1654628 h 165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123" h="1654628">
                  <a:moveTo>
                    <a:pt x="2095" y="0"/>
                  </a:moveTo>
                  <a:cubicBezTo>
                    <a:pt x="280" y="156028"/>
                    <a:pt x="-1534" y="312057"/>
                    <a:pt x="2095" y="435428"/>
                  </a:cubicBezTo>
                  <a:cubicBezTo>
                    <a:pt x="5724" y="558799"/>
                    <a:pt x="2095" y="645885"/>
                    <a:pt x="23866" y="740228"/>
                  </a:cubicBezTo>
                  <a:cubicBezTo>
                    <a:pt x="45637" y="834571"/>
                    <a:pt x="76480" y="923472"/>
                    <a:pt x="132723" y="1001486"/>
                  </a:cubicBezTo>
                  <a:cubicBezTo>
                    <a:pt x="188966" y="1079500"/>
                    <a:pt x="217994" y="1133928"/>
                    <a:pt x="361323" y="1208314"/>
                  </a:cubicBezTo>
                  <a:cubicBezTo>
                    <a:pt x="504652" y="1282700"/>
                    <a:pt x="733252" y="1380671"/>
                    <a:pt x="992695" y="1447800"/>
                  </a:cubicBezTo>
                  <a:cubicBezTo>
                    <a:pt x="1252138" y="1514929"/>
                    <a:pt x="1654910" y="1576615"/>
                    <a:pt x="1917981" y="1611086"/>
                  </a:cubicBezTo>
                  <a:cubicBezTo>
                    <a:pt x="2181052" y="1645557"/>
                    <a:pt x="2376087" y="1650092"/>
                    <a:pt x="2571123" y="1654628"/>
                  </a:cubicBezTo>
                </a:path>
              </a:pathLst>
            </a:custGeom>
            <a:noFill/>
            <a:ln w="41275">
              <a:solidFill>
                <a:srgbClr val="004C9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2098849" y="4210755"/>
              <a:ext cx="362130" cy="340279"/>
            </a:xfrm>
            <a:custGeom>
              <a:avLst/>
              <a:gdLst>
                <a:gd name="connsiteX0" fmla="*/ 2095 w 2571123"/>
                <a:gd name="connsiteY0" fmla="*/ 0 h 1654628"/>
                <a:gd name="connsiteX1" fmla="*/ 2095 w 2571123"/>
                <a:gd name="connsiteY1" fmla="*/ 435428 h 1654628"/>
                <a:gd name="connsiteX2" fmla="*/ 23866 w 2571123"/>
                <a:gd name="connsiteY2" fmla="*/ 740228 h 1654628"/>
                <a:gd name="connsiteX3" fmla="*/ 132723 w 2571123"/>
                <a:gd name="connsiteY3" fmla="*/ 1001486 h 1654628"/>
                <a:gd name="connsiteX4" fmla="*/ 361323 w 2571123"/>
                <a:gd name="connsiteY4" fmla="*/ 1208314 h 1654628"/>
                <a:gd name="connsiteX5" fmla="*/ 992695 w 2571123"/>
                <a:gd name="connsiteY5" fmla="*/ 1447800 h 1654628"/>
                <a:gd name="connsiteX6" fmla="*/ 1917981 w 2571123"/>
                <a:gd name="connsiteY6" fmla="*/ 1611086 h 1654628"/>
                <a:gd name="connsiteX7" fmla="*/ 2571123 w 2571123"/>
                <a:gd name="connsiteY7" fmla="*/ 1654628 h 165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123" h="1654628">
                  <a:moveTo>
                    <a:pt x="2095" y="0"/>
                  </a:moveTo>
                  <a:cubicBezTo>
                    <a:pt x="280" y="156028"/>
                    <a:pt x="-1534" y="312057"/>
                    <a:pt x="2095" y="435428"/>
                  </a:cubicBezTo>
                  <a:cubicBezTo>
                    <a:pt x="5724" y="558799"/>
                    <a:pt x="2095" y="645885"/>
                    <a:pt x="23866" y="740228"/>
                  </a:cubicBezTo>
                  <a:cubicBezTo>
                    <a:pt x="45637" y="834571"/>
                    <a:pt x="76480" y="923472"/>
                    <a:pt x="132723" y="1001486"/>
                  </a:cubicBezTo>
                  <a:cubicBezTo>
                    <a:pt x="188966" y="1079500"/>
                    <a:pt x="217994" y="1133928"/>
                    <a:pt x="361323" y="1208314"/>
                  </a:cubicBezTo>
                  <a:cubicBezTo>
                    <a:pt x="504652" y="1282700"/>
                    <a:pt x="733252" y="1380671"/>
                    <a:pt x="992695" y="1447800"/>
                  </a:cubicBezTo>
                  <a:cubicBezTo>
                    <a:pt x="1252138" y="1514929"/>
                    <a:pt x="1654910" y="1576615"/>
                    <a:pt x="1917981" y="1611086"/>
                  </a:cubicBezTo>
                  <a:cubicBezTo>
                    <a:pt x="2181052" y="1645557"/>
                    <a:pt x="2376087" y="1650092"/>
                    <a:pt x="2571123" y="1654628"/>
                  </a:cubicBezTo>
                </a:path>
              </a:pathLst>
            </a:custGeom>
            <a:noFill/>
            <a:ln w="41275">
              <a:solidFill>
                <a:srgbClr val="004C9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00356" y="3431699"/>
            <a:ext cx="71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4C97"/>
                </a:solidFill>
              </a:rPr>
              <a:t>RFQ vanes</a:t>
            </a:r>
            <a:endParaRPr lang="en-US" sz="1400" b="1" dirty="0">
              <a:solidFill>
                <a:srgbClr val="004C97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557782" y="3067307"/>
            <a:ext cx="23705" cy="364392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 bwMode="auto">
          <a:xfrm>
            <a:off x="7291492" y="4463219"/>
            <a:ext cx="1509204" cy="150921"/>
          </a:xfrm>
          <a:custGeom>
            <a:avLst/>
            <a:gdLst>
              <a:gd name="connsiteX0" fmla="*/ 0 w 1509204"/>
              <a:gd name="connsiteY0" fmla="*/ 150921 h 150921"/>
              <a:gd name="connsiteX1" fmla="*/ 363985 w 1509204"/>
              <a:gd name="connsiteY1" fmla="*/ 150921 h 150921"/>
              <a:gd name="connsiteX2" fmla="*/ 363985 w 1509204"/>
              <a:gd name="connsiteY2" fmla="*/ 0 h 150921"/>
              <a:gd name="connsiteX3" fmla="*/ 1216241 w 1509204"/>
              <a:gd name="connsiteY3" fmla="*/ 0 h 150921"/>
              <a:gd name="connsiteX4" fmla="*/ 1216241 w 1509204"/>
              <a:gd name="connsiteY4" fmla="*/ 133165 h 150921"/>
              <a:gd name="connsiteX5" fmla="*/ 1509204 w 1509204"/>
              <a:gd name="connsiteY5" fmla="*/ 133165 h 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204" h="150921">
                <a:moveTo>
                  <a:pt x="0" y="150921"/>
                </a:moveTo>
                <a:lnTo>
                  <a:pt x="363985" y="150921"/>
                </a:lnTo>
                <a:lnTo>
                  <a:pt x="363985" y="0"/>
                </a:lnTo>
                <a:lnTo>
                  <a:pt x="1216241" y="0"/>
                </a:lnTo>
                <a:lnTo>
                  <a:pt x="1216241" y="133165"/>
                </a:lnTo>
                <a:lnTo>
                  <a:pt x="1509204" y="133165"/>
                </a:lnTo>
              </a:path>
            </a:pathLst>
          </a:cu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6174" y="4222326"/>
            <a:ext cx="733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3399"/>
                </a:solidFill>
              </a:rPr>
              <a:t>I</a:t>
            </a:r>
            <a:r>
              <a:rPr lang="en-US" sz="1400" i="1" baseline="-25000" dirty="0" err="1" smtClean="0">
                <a:solidFill>
                  <a:srgbClr val="FF3399"/>
                </a:solidFill>
              </a:rPr>
              <a:t>scraper</a:t>
            </a:r>
            <a:endParaRPr lang="en-US" sz="1400" i="1" baseline="-25000" dirty="0">
              <a:solidFill>
                <a:srgbClr val="FF3399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200356" y="3875714"/>
            <a:ext cx="0" cy="43622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oval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9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Configuration to-date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75266"/>
            <a:ext cx="8672513" cy="2429996"/>
          </a:xfrm>
        </p:spPr>
        <p:txBody>
          <a:bodyPr/>
          <a:lstStyle/>
          <a:p>
            <a:r>
              <a:rPr lang="en-US" dirty="0"/>
              <a:t>Primary beam inhibit – LEBT Chopper (~ 150 ns delay + 110 ns rise time + propagation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Secondary beam inhibit – IS HV bias supply</a:t>
            </a:r>
          </a:p>
          <a:p>
            <a:r>
              <a:rPr lang="en-US" dirty="0"/>
              <a:t>125 MHz  digitizer - 30 MHz carrier output( arbitrary) monitors scraper beam loss and beam pulse width thresholds to drive Permit line to LEBT chopper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61" y="3673778"/>
            <a:ext cx="5817573" cy="2528094"/>
          </a:xfrm>
          <a:prstGeom prst="rect">
            <a:avLst/>
          </a:prstGeom>
        </p:spPr>
      </p:pic>
      <p:pic>
        <p:nvPicPr>
          <p:cNvPr id="8" name="Picture 7" descr="V149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534899"/>
            <a:ext cx="1381133" cy="25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1351213" y="3538628"/>
            <a:ext cx="22560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200" dirty="0">
                <a:solidFill>
                  <a:schemeClr val="tx2"/>
                </a:solidFill>
                <a:latin typeface="+mj-lt"/>
              </a:rPr>
              <a:t>General  purpose FPGA Board</a:t>
            </a:r>
          </a:p>
          <a:p>
            <a:pPr marL="0" lvl="1" algn="l" eaLnBrk="1" hangingPunct="1"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  <a:latin typeface="+mj-lt"/>
              </a:rPr>
              <a:t> 64 inputs expandable to 162</a:t>
            </a:r>
          </a:p>
          <a:p>
            <a:pPr marL="0" lvl="1" algn="l" eaLnBrk="1" hangingPunct="1"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  <a:latin typeface="+mj-lt"/>
              </a:rPr>
              <a:t> 32 outputs</a:t>
            </a:r>
          </a:p>
          <a:p>
            <a:pPr marL="0" lvl="1" algn="l" eaLnBrk="1" hangingPunct="1"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chemeClr val="tx2"/>
                </a:solidFill>
                <a:latin typeface="+mj-lt"/>
              </a:rPr>
              <a:t> 405 MHz max for registered logic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9936" y="3482916"/>
            <a:ext cx="83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A. Warner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6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229728" y="3108024"/>
            <a:ext cx="8699101" cy="321731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“Correctors in solenoidal field” model</a:t>
            </a:r>
            <a:br>
              <a:rPr lang="en-US" dirty="0" smtClean="0"/>
            </a:br>
            <a:r>
              <a:rPr lang="en-US" dirty="0" smtClean="0"/>
              <a:t>for calibration</a:t>
            </a:r>
          </a:p>
          <a:p>
            <a:pPr lvl="1"/>
            <a:r>
              <a:rPr lang="en-US" dirty="0" smtClean="0"/>
              <a:t>Accuracy:</a:t>
            </a:r>
          </a:p>
          <a:p>
            <a:pPr lvl="2"/>
            <a:r>
              <a:rPr lang="en-US" dirty="0" smtClean="0"/>
              <a:t>~5% for position</a:t>
            </a:r>
          </a:p>
          <a:p>
            <a:pPr lvl="2"/>
            <a:r>
              <a:rPr lang="en-US" dirty="0" smtClean="0"/>
              <a:t>~10% for angle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Tuning with RFQ</a:t>
            </a:r>
          </a:p>
          <a:p>
            <a:pPr lvl="2"/>
            <a:r>
              <a:rPr lang="en-US" dirty="0" smtClean="0"/>
              <a:t>Center the beam in LEBT scraper hole, then change the angle without changing the position to maximize transmission</a:t>
            </a:r>
          </a:p>
          <a:p>
            <a:pPr lvl="2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99" t="19196" r="22170" b="6448"/>
          <a:stretch/>
        </p:blipFill>
        <p:spPr>
          <a:xfrm>
            <a:off x="6548265" y="914814"/>
            <a:ext cx="2374149" cy="25240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120"/>
            <a:ext cx="6566483" cy="2891390"/>
          </a:xfrm>
        </p:spPr>
        <p:txBody>
          <a:bodyPr/>
          <a:lstStyle/>
          <a:p>
            <a:r>
              <a:rPr lang="en-US" dirty="0" smtClean="0"/>
              <a:t>Beam phase space measurements at</a:t>
            </a:r>
            <a:br>
              <a:rPr lang="en-US" dirty="0" smtClean="0"/>
            </a:br>
            <a:r>
              <a:rPr lang="en-US" dirty="0" smtClean="0"/>
              <a:t>the exit of the ion source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</a:t>
            </a:r>
            <a:r>
              <a:rPr lang="en-US" dirty="0" smtClean="0">
                <a:solidFill>
                  <a:schemeClr val="accent6"/>
                </a:solidFill>
              </a:rPr>
              <a:t>p-to-date beam parameter inputs for simulations</a:t>
            </a:r>
          </a:p>
          <a:p>
            <a:r>
              <a:rPr lang="en-US" dirty="0"/>
              <a:t>Position and angle bumps at the LEBT </a:t>
            </a:r>
            <a:r>
              <a:rPr lang="en-US" dirty="0" smtClean="0"/>
              <a:t>scraper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7657051" cy="641739"/>
          </a:xfrm>
        </p:spPr>
        <p:txBody>
          <a:bodyPr/>
          <a:lstStyle/>
          <a:p>
            <a:r>
              <a:rPr lang="en-US" dirty="0" smtClean="0"/>
              <a:t>IS phase space measurements and beam steering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293900" y="1847452"/>
            <a:ext cx="501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mrad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994" y="3011436"/>
            <a:ext cx="11923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/>
              <a:t>AllisonScan-2015-07-13_14-57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1644" y="833876"/>
            <a:ext cx="19408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s"/>
            </a:pPr>
            <a:r>
              <a:rPr lang="en-US" sz="1100" dirty="0" smtClean="0">
                <a:solidFill>
                  <a:srgbClr val="C00000"/>
                </a:solidFill>
              </a:rPr>
              <a:t>= 4.2 mm</a:t>
            </a:r>
          </a:p>
          <a:p>
            <a:r>
              <a:rPr lang="en-US" sz="1100" dirty="0" err="1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1100" baseline="-25000" dirty="0" err="1" smtClean="0">
                <a:solidFill>
                  <a:srgbClr val="C00000"/>
                </a:solidFill>
              </a:rPr>
              <a:t>rms</a:t>
            </a:r>
            <a:r>
              <a:rPr lang="en-US" sz="1100" dirty="0" smtClean="0">
                <a:solidFill>
                  <a:srgbClr val="C00000"/>
                </a:solidFill>
              </a:rPr>
              <a:t> = 0.12 mm </a:t>
            </a:r>
            <a:r>
              <a:rPr lang="en-US" sz="1100" dirty="0" err="1" smtClean="0">
                <a:solidFill>
                  <a:srgbClr val="C00000"/>
                </a:solidFill>
              </a:rPr>
              <a:t>mrad</a:t>
            </a:r>
            <a:endParaRPr lang="en-US" sz="1100" dirty="0" smtClean="0">
              <a:solidFill>
                <a:srgbClr val="C00000"/>
              </a:solidFill>
            </a:endParaRPr>
          </a:p>
          <a:p>
            <a:r>
              <a:rPr lang="en-US" sz="1050" dirty="0" smtClean="0">
                <a:solidFill>
                  <a:srgbClr val="006600"/>
                </a:solidFill>
              </a:rPr>
              <a:t>1% cut above background</a:t>
            </a:r>
            <a:endParaRPr lang="en-US" sz="1050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272" y="2282903"/>
            <a:ext cx="118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3.7 mA in DCCT</a:t>
            </a:r>
          </a:p>
          <a:p>
            <a:r>
              <a:rPr lang="en-US" sz="1200" dirty="0" smtClean="0"/>
              <a:t>DC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7555" y="2687490"/>
            <a:ext cx="8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65000"/>
                  </a:schemeClr>
                </a:solidFill>
              </a:rPr>
              <a:t>J-P. Carneiro, B. Hanna</a:t>
            </a:r>
            <a:endParaRPr lang="en-US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5339" y="3284180"/>
            <a:ext cx="543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23" y="3532296"/>
            <a:ext cx="3611306" cy="216619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 bwMode="auto">
          <a:xfrm>
            <a:off x="5932362" y="3717883"/>
            <a:ext cx="1055813" cy="42656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3290882" y="4318197"/>
            <a:ext cx="141515" cy="5457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32397" y="4318196"/>
            <a:ext cx="174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measurements errors</a:t>
            </a:r>
            <a:endParaRPr lang="en-US" sz="1400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119498" y="4579806"/>
            <a:ext cx="442760" cy="1015068"/>
          </a:xfrm>
          <a:prstGeom prst="curvedRightArrow">
            <a:avLst/>
          </a:prstGeom>
          <a:gradFill>
            <a:gsLst>
              <a:gs pos="0">
                <a:srgbClr val="C00000"/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83" y="864085"/>
            <a:ext cx="3873616" cy="280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227502" cy="641739"/>
          </a:xfrm>
        </p:spPr>
        <p:txBody>
          <a:bodyPr/>
          <a:lstStyle/>
          <a:p>
            <a:r>
              <a:rPr lang="en-US" dirty="0" smtClean="0"/>
              <a:t>Phase space measurements at the end of the beam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3706"/>
            <a:ext cx="4402121" cy="2279658"/>
          </a:xfrm>
        </p:spPr>
        <p:txBody>
          <a:bodyPr/>
          <a:lstStyle/>
          <a:p>
            <a:r>
              <a:rPr lang="en-US" dirty="0" smtClean="0"/>
              <a:t>Solenoid #3 scans</a:t>
            </a:r>
          </a:p>
          <a:p>
            <a:pPr lvl="1"/>
            <a:r>
              <a:rPr lang="en-US" dirty="0" smtClean="0"/>
              <a:t>Multiple data sets</a:t>
            </a:r>
          </a:p>
          <a:p>
            <a:pPr lvl="2"/>
            <a:r>
              <a:rPr lang="en-US" dirty="0" smtClean="0"/>
              <a:t>Partially un-neutralized transport is the main scheme</a:t>
            </a:r>
          </a:p>
          <a:p>
            <a:pPr lvl="1"/>
            <a:r>
              <a:rPr lang="en-US" dirty="0" smtClean="0"/>
              <a:t>Beam envelope stabilization ‘proof-of-principle’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43" y="3862771"/>
            <a:ext cx="3802718" cy="2404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849" y="3031774"/>
            <a:ext cx="384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 settings but </a:t>
            </a:r>
            <a:r>
              <a:rPr lang="en-US" sz="1600" i="1" dirty="0" smtClean="0"/>
              <a:t>initially</a:t>
            </a:r>
            <a:r>
              <a:rPr lang="en-US" sz="1600" dirty="0" smtClean="0"/>
              <a:t> different Twiss parameters </a:t>
            </a:r>
            <a:r>
              <a:rPr lang="en-US" sz="1600" dirty="0" smtClean="0">
                <a:sym typeface="Wingdings" panose="05000000000000000000" pitchFamily="2" charset="2"/>
              </a:rPr>
              <a:t> a few amps adjustment on Solenoid #3 to correct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23082" y="5603846"/>
            <a:ext cx="8137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007" y="5465346"/>
            <a:ext cx="1496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measurement</a:t>
            </a:r>
            <a:endParaRPr lang="en-US" sz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25086" y="4960842"/>
            <a:ext cx="745470" cy="567503"/>
          </a:xfrm>
          <a:custGeom>
            <a:avLst/>
            <a:gdLst>
              <a:gd name="connsiteX0" fmla="*/ 713064 w 745470"/>
              <a:gd name="connsiteY0" fmla="*/ 567503 h 567503"/>
              <a:gd name="connsiteX1" fmla="*/ 662731 w 745470"/>
              <a:gd name="connsiteY1" fmla="*/ 47386 h 567503"/>
              <a:gd name="connsiteX2" fmla="*/ 0 w 745470"/>
              <a:gd name="connsiteY2" fmla="*/ 55775 h 56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70" h="567503">
                <a:moveTo>
                  <a:pt x="713064" y="567503"/>
                </a:moveTo>
                <a:cubicBezTo>
                  <a:pt x="747319" y="350088"/>
                  <a:pt x="781575" y="132674"/>
                  <a:pt x="662731" y="47386"/>
                </a:cubicBezTo>
                <a:cubicBezTo>
                  <a:pt x="543887" y="-37902"/>
                  <a:pt x="271943" y="8936"/>
                  <a:pt x="0" y="55775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800" y="4496499"/>
            <a:ext cx="1744910" cy="0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8454" y="4265885"/>
            <a:ext cx="670640" cy="184666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sz="1200" baseline="-25000" dirty="0" smtClean="0">
                <a:solidFill>
                  <a:schemeClr val="tx1">
                    <a:lumMod val="75000"/>
                  </a:schemeClr>
                </a:solidFill>
              </a:rPr>
              <a:t>Sol3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= 8 A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91156" y="4442338"/>
            <a:ext cx="0" cy="1245846"/>
          </a:xfrm>
          <a:prstGeom prst="line">
            <a:avLst/>
          </a:prstGeom>
          <a:ln w="6350">
            <a:solidFill>
              <a:schemeClr val="tx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585" t="3050" r="1541" b="3074"/>
          <a:stretch/>
        </p:blipFill>
        <p:spPr>
          <a:xfrm>
            <a:off x="4969786" y="3747414"/>
            <a:ext cx="3945614" cy="2517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52569" y="5244593"/>
            <a:ext cx="1333458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Same focusing settings for all data points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2065" y="1643151"/>
            <a:ext cx="1577715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5.5 mA, 1.5 </a:t>
            </a: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</a:rPr>
              <a:t>ms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 IS pulse, chopped down to 50 </a:t>
            </a: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60 Hz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transmission through 1</a:t>
            </a:r>
            <a:r>
              <a:rPr lang="en-US" baseline="30000" dirty="0"/>
              <a:t>st</a:t>
            </a:r>
            <a:r>
              <a:rPr lang="en-US" dirty="0"/>
              <a:t> solenoid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4362" r="7596"/>
          <a:stretch/>
        </p:blipFill>
        <p:spPr>
          <a:xfrm>
            <a:off x="4172439" y="2329957"/>
            <a:ext cx="4764947" cy="2600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4735" y="4967211"/>
            <a:ext cx="3162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current vs. Extraction voltage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3266"/>
            <a:ext cx="8672513" cy="5493967"/>
          </a:xfrm>
        </p:spPr>
        <p:txBody>
          <a:bodyPr/>
          <a:lstStyle/>
          <a:p>
            <a:r>
              <a:rPr lang="en-US" dirty="0" smtClean="0"/>
              <a:t>Based on phase space integrals, for nominal IS settings and 5 mA measured by the DCCT, </a:t>
            </a:r>
            <a:r>
              <a:rPr lang="en-US" dirty="0" smtClean="0">
                <a:solidFill>
                  <a:srgbClr val="FFC000"/>
                </a:solidFill>
              </a:rPr>
              <a:t>~30% </a:t>
            </a:r>
            <a:r>
              <a:rPr lang="en-US" dirty="0" smtClean="0"/>
              <a:t>of the beam is lost at the IS vacuum chamber exit aperture</a:t>
            </a:r>
          </a:p>
          <a:p>
            <a:pPr lvl="1"/>
            <a:r>
              <a:rPr lang="en-US" dirty="0" smtClean="0"/>
              <a:t>PIC simulations that include the beam line aperture profile show fairly good agreement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Modified</a:t>
            </a:r>
            <a:r>
              <a:rPr lang="en-US" dirty="0" smtClean="0"/>
              <a:t> beam line design</a:t>
            </a:r>
            <a:br>
              <a:rPr lang="en-US" dirty="0" smtClean="0"/>
            </a:b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move this </a:t>
            </a:r>
            <a:r>
              <a:rPr lang="en-US" i="1" u="sng" dirty="0" smtClean="0"/>
              <a:t>uncontrolled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loss to EID #1</a:t>
            </a:r>
          </a:p>
          <a:p>
            <a:pPr lvl="1"/>
            <a:r>
              <a:rPr lang="en-US" dirty="0" smtClean="0"/>
              <a:t>Allows measuring the</a:t>
            </a:r>
            <a:br>
              <a:rPr lang="en-US" dirty="0" smtClean="0"/>
            </a:br>
            <a:r>
              <a:rPr lang="en-US" dirty="0" smtClean="0"/>
              <a:t>amount of beam being</a:t>
            </a:r>
            <a:br>
              <a:rPr lang="en-US" dirty="0" smtClean="0"/>
            </a:br>
            <a:r>
              <a:rPr lang="en-US" dirty="0" smtClean="0"/>
              <a:t>scraped off</a:t>
            </a:r>
          </a:p>
          <a:p>
            <a:pPr lvl="1"/>
            <a:r>
              <a:rPr lang="en-US" dirty="0" smtClean="0"/>
              <a:t>Possibility to change EID #1 aperture</a:t>
            </a:r>
          </a:p>
          <a:p>
            <a:pPr lvl="1"/>
            <a:r>
              <a:rPr lang="en-US" dirty="0" smtClean="0"/>
              <a:t>Installation of the modified beam line at the same time as a dipole magnet</a:t>
            </a:r>
          </a:p>
          <a:p>
            <a:pPr marL="457200" lvl="1" indent="0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2065" y="4366791"/>
            <a:ext cx="795707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65000"/>
                  </a:schemeClr>
                </a:solidFill>
              </a:rPr>
              <a:t>J-P. Carneiro</a:t>
            </a:r>
            <a:endParaRPr lang="en-US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PIC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0099"/>
            <a:ext cx="8672513" cy="2308073"/>
          </a:xfrm>
        </p:spPr>
        <p:txBody>
          <a:bodyPr/>
          <a:lstStyle/>
          <a:p>
            <a:r>
              <a:rPr lang="en-US" dirty="0" smtClean="0"/>
              <a:t>Agreement between measurements and simulations depends mostly on the assumption of the neutralization pattern</a:t>
            </a:r>
          </a:p>
          <a:p>
            <a:pPr lvl="1"/>
            <a:r>
              <a:rPr lang="en-US" dirty="0" smtClean="0"/>
              <a:t>Dedicated measurements indicate 70-80% neutralization upstream of the chopper</a:t>
            </a:r>
          </a:p>
          <a:p>
            <a:pPr lvl="2"/>
            <a:r>
              <a:rPr lang="en-US" dirty="0" smtClean="0"/>
              <a:t>No good measurement downstream + it will be different with the RFQ (i.e. no potential well due to diagnostics)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9" name="Picture 38" descr="E:\LINACS\PXIE\REQUESTS\09282015_50microsec\Allison_Scanner_01302015\50MICRONS-RMS-BEAM-SIZE-02122016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6709" r="6684"/>
          <a:stretch/>
        </p:blipFill>
        <p:spPr bwMode="auto">
          <a:xfrm>
            <a:off x="4749111" y="3858935"/>
            <a:ext cx="4152003" cy="227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9" y="4324359"/>
            <a:ext cx="4295732" cy="197736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53015" y="3695481"/>
            <a:ext cx="421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Envelope simulation for 5 mA. Initial conditions obtained from phase space measurements at the exit of the IS.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22303" y="5551792"/>
            <a:ext cx="874798" cy="2308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bg1">
                    <a:lumMod val="65000"/>
                  </a:schemeClr>
                </a:solidFill>
              </a:rPr>
              <a:t>J-P. Carneiro</a:t>
            </a:r>
            <a:endParaRPr lang="en-US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125808" y="5131221"/>
            <a:ext cx="35031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>
                    <a:lumMod val="50000"/>
                  </a:schemeClr>
                </a:solidFill>
              </a:rPr>
              <a:t>cm</a:t>
            </a: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64000" y="3345561"/>
            <a:ext cx="373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Solenoid #3 scan, 50 </a:t>
            </a:r>
            <a:r>
              <a:rPr lang="en-US" sz="1600" dirty="0" err="1" smtClean="0">
                <a:latin typeface="Symbol" panose="05050102010706020507" pitchFamily="18" charset="2"/>
              </a:rPr>
              <a:t>m</a:t>
            </a:r>
            <a:r>
              <a:rPr lang="en-US" sz="1600" dirty="0" err="1" smtClean="0"/>
              <a:t>s</a:t>
            </a:r>
            <a:r>
              <a:rPr lang="en-US" sz="1600" dirty="0" smtClean="0"/>
              <a:t> chopped beam, 5.5 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41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912428" cy="641739"/>
          </a:xfrm>
        </p:spPr>
        <p:txBody>
          <a:bodyPr/>
          <a:lstStyle/>
          <a:p>
            <a:r>
              <a:rPr lang="en-US" dirty="0" smtClean="0"/>
              <a:t>Bending dipole magnet and vacuum chamber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1737" t="4699" r="7468" b="4499"/>
          <a:stretch/>
        </p:blipFill>
        <p:spPr>
          <a:xfrm>
            <a:off x="5562600" y="822840"/>
            <a:ext cx="3338513" cy="22323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4189"/>
            <a:ext cx="8672513" cy="5346868"/>
          </a:xfrm>
        </p:spPr>
        <p:txBody>
          <a:bodyPr/>
          <a:lstStyle/>
          <a:p>
            <a:r>
              <a:rPr lang="en-US" dirty="0" smtClean="0"/>
              <a:t>Designs completed in Fall 2015</a:t>
            </a:r>
          </a:p>
          <a:p>
            <a:pPr lvl="1"/>
            <a:r>
              <a:rPr lang="en-US" dirty="0" smtClean="0"/>
              <a:t>Dipole magnet:</a:t>
            </a:r>
          </a:p>
          <a:p>
            <a:pPr lvl="2"/>
            <a:r>
              <a:rPr lang="en-US" dirty="0" smtClean="0"/>
              <a:t>Air cooled</a:t>
            </a:r>
          </a:p>
          <a:p>
            <a:pPr lvl="2"/>
            <a:r>
              <a:rPr lang="en-US" dirty="0" smtClean="0"/>
              <a:t>Removable pole tips</a:t>
            </a:r>
          </a:p>
          <a:p>
            <a:pPr lvl="1"/>
            <a:r>
              <a:rPr lang="en-US" dirty="0" smtClean="0"/>
              <a:t>Vacuum chamber:</a:t>
            </a:r>
          </a:p>
          <a:p>
            <a:pPr lvl="2"/>
            <a:r>
              <a:rPr lang="en-US" dirty="0" smtClean="0"/>
              <a:t>Water-cooled, electrically-</a:t>
            </a:r>
            <a:r>
              <a:rPr lang="en-US" dirty="0"/>
              <a:t> </a:t>
            </a:r>
            <a:r>
              <a:rPr lang="en-US" dirty="0" smtClean="0"/>
              <a:t>isolated beam</a:t>
            </a:r>
            <a:br>
              <a:rPr lang="en-US" dirty="0" smtClean="0"/>
            </a:br>
            <a:r>
              <a:rPr lang="en-US" dirty="0" smtClean="0"/>
              <a:t>absorbers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Construction close to completion</a:t>
            </a:r>
          </a:p>
          <a:p>
            <a:pPr lvl="1"/>
            <a:r>
              <a:rPr lang="en-US" dirty="0" smtClean="0"/>
              <a:t>Magnet built by Technical Division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3439" r="17381" b="6826"/>
          <a:stretch/>
        </p:blipFill>
        <p:spPr>
          <a:xfrm>
            <a:off x="6042427" y="4065163"/>
            <a:ext cx="2623457" cy="206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1270" r="29683" b="16349"/>
          <a:stretch/>
        </p:blipFill>
        <p:spPr>
          <a:xfrm rot="16200000">
            <a:off x="2883203" y="3082009"/>
            <a:ext cx="2073728" cy="24846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7578" y="1136384"/>
            <a:ext cx="86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V. Kashikhin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581" y="4807216"/>
            <a:ext cx="865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T. Hamerla</a:t>
            </a:r>
          </a:p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R. Andrews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D. Snee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607" y="3641506"/>
            <a:ext cx="98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W. Robotham</a:t>
            </a:r>
          </a:p>
          <a:p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</a:rPr>
              <a:t>S. Krave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 performance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187"/>
            <a:ext cx="8672513" cy="5413033"/>
          </a:xfrm>
        </p:spPr>
        <p:txBody>
          <a:bodyPr/>
          <a:lstStyle/>
          <a:p>
            <a:r>
              <a:rPr lang="en-US" dirty="0" smtClean="0"/>
              <a:t>Up to 10 mA, DC and pulsed (up to 60 Hz)</a:t>
            </a:r>
          </a:p>
          <a:p>
            <a:pPr lvl="1"/>
            <a:r>
              <a:rPr lang="en-US" dirty="0" smtClean="0"/>
              <a:t>Low </a:t>
            </a:r>
            <a:r>
              <a:rPr lang="en-US" i="1" dirty="0" smtClean="0"/>
              <a:t>uncontrolled</a:t>
            </a:r>
            <a:r>
              <a:rPr lang="en-US" dirty="0" smtClean="0"/>
              <a:t> beam loss (&lt;2%) </a:t>
            </a:r>
            <a:r>
              <a:rPr lang="en-US" u="sng" dirty="0" smtClean="0"/>
              <a:t>beyond</a:t>
            </a:r>
            <a:r>
              <a:rPr lang="en-US" dirty="0" smtClean="0"/>
              <a:t> IS vacuum chamber exit aperture</a:t>
            </a:r>
          </a:p>
          <a:p>
            <a:pPr lvl="2"/>
            <a:r>
              <a:rPr lang="en-US" dirty="0" smtClean="0"/>
              <a:t>IS vacuum chamber aperture restriction to be corrected</a:t>
            </a:r>
          </a:p>
          <a:p>
            <a:r>
              <a:rPr lang="en-US" dirty="0" smtClean="0"/>
              <a:t>Uninterrupted operation for &gt; 48 hours</a:t>
            </a:r>
          </a:p>
          <a:p>
            <a:pPr lvl="1"/>
            <a:r>
              <a:rPr lang="en-US" dirty="0" smtClean="0"/>
              <a:t>Average filament lifetime &gt; 300 hours (max up to 800 hours)</a:t>
            </a:r>
          </a:p>
          <a:p>
            <a:r>
              <a:rPr lang="en-US" dirty="0" smtClean="0"/>
              <a:t>Twiss parameters appropriate for RFQ commissioning</a:t>
            </a:r>
          </a:p>
          <a:p>
            <a:pPr lvl="1"/>
            <a:r>
              <a:rPr lang="en-US" dirty="0" smtClean="0"/>
              <a:t>Drift of the beam Twiss parameters corrected via adjustments to Solenoid #3 current (automated)</a:t>
            </a:r>
          </a:p>
          <a:p>
            <a:pPr lvl="2"/>
            <a:r>
              <a:rPr lang="en-US" dirty="0" smtClean="0"/>
              <a:t>Beam lost on the LEBT scraper as a diagnostic of the beam size variations</a:t>
            </a:r>
          </a:p>
          <a:p>
            <a:r>
              <a:rPr lang="en-US" dirty="0" smtClean="0"/>
              <a:t>Optics solutions for different transport schemes (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see backup slides</a:t>
            </a:r>
            <a:r>
              <a:rPr lang="en-US" dirty="0" smtClean="0"/>
              <a:t>) at 5 mA</a:t>
            </a:r>
          </a:p>
          <a:p>
            <a:pPr lvl="1"/>
            <a:r>
              <a:rPr lang="en-US" dirty="0" smtClean="0"/>
              <a:t>Measured emittance within specs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 performance summary (</a:t>
            </a:r>
            <a:r>
              <a:rPr lang="en-US" dirty="0" err="1" smtClean="0"/>
              <a:t>cont</a:t>
            </a:r>
            <a:r>
              <a:rPr lang="en-US" dirty="0" smtClean="0"/>
              <a:t>’)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187"/>
            <a:ext cx="8672513" cy="5413033"/>
          </a:xfrm>
        </p:spPr>
        <p:txBody>
          <a:bodyPr/>
          <a:lstStyle/>
          <a:p>
            <a:r>
              <a:rPr lang="en-US" dirty="0" smtClean="0"/>
              <a:t>Accurate beam steering at the entrance of the RFQ</a:t>
            </a:r>
          </a:p>
          <a:p>
            <a:pPr lvl="1"/>
            <a:r>
              <a:rPr lang="en-US" dirty="0" smtClean="0"/>
              <a:t>Position &amp; angle </a:t>
            </a:r>
          </a:p>
          <a:p>
            <a:r>
              <a:rPr lang="en-US" dirty="0" smtClean="0"/>
              <a:t>Machine Protection Scheme under development</a:t>
            </a:r>
          </a:p>
          <a:p>
            <a:pPr lvl="1"/>
            <a:r>
              <a:rPr lang="en-US" dirty="0" smtClean="0"/>
              <a:t>Beam loss on LEBT scraper as the main input for unexpected changes to the beam conditions</a:t>
            </a:r>
          </a:p>
          <a:p>
            <a:pPr lvl="2"/>
            <a:r>
              <a:rPr lang="en-US" dirty="0" smtClean="0"/>
              <a:t>Timing and amplitude</a:t>
            </a:r>
          </a:p>
          <a:p>
            <a:pPr lvl="1"/>
            <a:r>
              <a:rPr lang="en-US" dirty="0" smtClean="0"/>
              <a:t>LEBT kicker for fast response</a:t>
            </a:r>
          </a:p>
          <a:p>
            <a:pPr lvl="2"/>
            <a:r>
              <a:rPr lang="en-US" dirty="0" smtClean="0"/>
              <a:t>Secondary action: turn off IS HV</a:t>
            </a:r>
          </a:p>
          <a:p>
            <a:pPr lvl="3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To be complemented with turning off the IS modulator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the future</a:t>
            </a:r>
          </a:p>
          <a:p>
            <a:pPr lvl="1"/>
            <a:r>
              <a:rPr lang="en-US" dirty="0" smtClean="0"/>
              <a:t>More diagnostics at the exit of the RFQ will be included</a:t>
            </a:r>
          </a:p>
          <a:p>
            <a:pPr lvl="2"/>
            <a:r>
              <a:rPr lang="en-US" dirty="0" smtClean="0"/>
              <a:t>Ring pickup</a:t>
            </a:r>
          </a:p>
          <a:p>
            <a:pPr lvl="2"/>
            <a:r>
              <a:rPr lang="en-US" dirty="0" smtClean="0"/>
              <a:t>Expected to become the primary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Performance requirements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Conceptual design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Status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Additions/changes since P2MAC 2015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Operation highlights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Dipole bending magnet status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Summary &amp; Plan</a:t>
            </a:r>
          </a:p>
          <a:p>
            <a:pPr lvl="1"/>
            <a:endParaRPr lang="en-US" altLang="en-US" dirty="0" smtClean="0">
              <a:latin typeface="Helvetica" panose="020B0604020202020204" pitchFamily="34" charset="0"/>
            </a:endParaRPr>
          </a:p>
          <a:p>
            <a:pPr lvl="1"/>
            <a:endParaRPr lang="en-US" altLang="en-US" dirty="0" smtClean="0">
              <a:latin typeface="Helvetica" panose="020B0604020202020204" pitchFamily="34" charset="0"/>
            </a:endParaRP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3/15/2016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Lionel Prost | 2016 P2MAC</a:t>
            </a:r>
            <a:endParaRPr lang="en-US" altLang="en-US" sz="900" b="1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4523"/>
            <a:ext cx="8672513" cy="5483588"/>
          </a:xfrm>
        </p:spPr>
        <p:txBody>
          <a:bodyPr/>
          <a:lstStyle/>
          <a:p>
            <a:r>
              <a:rPr lang="en-US" dirty="0" smtClean="0"/>
              <a:t>Support RFQ (and MEBT) commissioning</a:t>
            </a:r>
          </a:p>
          <a:p>
            <a:pPr lvl="1"/>
            <a:r>
              <a:rPr lang="en-US" dirty="0" smtClean="0"/>
              <a:t>Safe start with ‘pencil beam’ first, 20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max. pulse length</a:t>
            </a:r>
          </a:p>
          <a:p>
            <a:pPr lvl="2"/>
            <a:r>
              <a:rPr lang="en-US" dirty="0" smtClean="0"/>
              <a:t>Ensures that there are always beam losses on the LEBT scraper whatever the focusing solution is</a:t>
            </a:r>
          </a:p>
          <a:p>
            <a:pPr lvl="3"/>
            <a:r>
              <a:rPr lang="en-US" i="1" dirty="0"/>
              <a:t>P</a:t>
            </a:r>
            <a:r>
              <a:rPr lang="en-US" i="1" dirty="0" smtClean="0"/>
              <a:t>ulse length limit protection using the LEBT scraper signal</a:t>
            </a:r>
          </a:p>
          <a:p>
            <a:pPr lvl="1"/>
            <a:r>
              <a:rPr lang="en-US" dirty="0" smtClean="0"/>
              <a:t>Switch to normal aperture and beam size regulation</a:t>
            </a:r>
          </a:p>
          <a:p>
            <a:pPr lvl="2"/>
            <a:r>
              <a:rPr lang="en-US" dirty="0" smtClean="0"/>
              <a:t>MPS primary signal from MEBT diagnostics as soon as ready</a:t>
            </a:r>
          </a:p>
          <a:p>
            <a:pPr lvl="2"/>
            <a:r>
              <a:rPr lang="en-US" dirty="0" smtClean="0"/>
              <a:t>Tune beam line</a:t>
            </a:r>
          </a:p>
          <a:p>
            <a:r>
              <a:rPr lang="en-US" dirty="0" smtClean="0"/>
              <a:t>Complete dipole construction</a:t>
            </a:r>
          </a:p>
          <a:p>
            <a:pPr lvl="1"/>
            <a:r>
              <a:rPr lang="en-US" dirty="0" smtClean="0"/>
              <a:t>Measure magnetic field</a:t>
            </a:r>
          </a:p>
          <a:p>
            <a:pPr lvl="2"/>
            <a:r>
              <a:rPr lang="en-US" dirty="0" smtClean="0"/>
              <a:t>Compare with model </a:t>
            </a:r>
            <a:r>
              <a:rPr lang="en-US" dirty="0" smtClean="0">
                <a:sym typeface="Wingdings" panose="05000000000000000000" pitchFamily="2" charset="2"/>
              </a:rPr>
              <a:t> Possibly modify pole tips/shimming</a:t>
            </a:r>
            <a:endParaRPr lang="en-US" dirty="0" smtClean="0"/>
          </a:p>
          <a:p>
            <a:pPr lvl="1"/>
            <a:r>
              <a:rPr lang="en-US" dirty="0" smtClean="0"/>
              <a:t>Installation this summer</a:t>
            </a:r>
          </a:p>
          <a:p>
            <a:pPr lvl="2"/>
            <a:r>
              <a:rPr lang="en-US" dirty="0" smtClean="0"/>
              <a:t>Assumes that the beam coming out of the RFQ is sufficiently characterized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 smtClean="0"/>
              <a:t>Proton Improvement Plan II Injector Experiment (PXIE)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210172"/>
          </a:xfrm>
        </p:spPr>
        <p:txBody>
          <a:bodyPr/>
          <a:lstStyle/>
          <a:p>
            <a:r>
              <a:rPr lang="en-US" dirty="0"/>
              <a:t>PIP-II is designed as a CW </a:t>
            </a:r>
            <a:r>
              <a:rPr lang="en-US" dirty="0" err="1"/>
              <a:t>linac</a:t>
            </a:r>
            <a:r>
              <a:rPr lang="en-US" dirty="0"/>
              <a:t>, operated </a:t>
            </a:r>
            <a:r>
              <a:rPr lang="en-US" i="1" dirty="0"/>
              <a:t>initially</a:t>
            </a:r>
            <a:r>
              <a:rPr lang="en-US" dirty="0"/>
              <a:t> in pulsed mode</a:t>
            </a:r>
          </a:p>
          <a:p>
            <a:r>
              <a:rPr lang="en-US" dirty="0"/>
              <a:t>PXIE is part of the R&amp;D program, which addresses the risks associated with the front-end of PIP-II</a:t>
            </a:r>
          </a:p>
          <a:p>
            <a:pPr lvl="1"/>
            <a:r>
              <a:rPr lang="en-US" dirty="0"/>
              <a:t>Nominal regime is </a:t>
            </a:r>
            <a:r>
              <a:rPr lang="en-US" u="sng" dirty="0"/>
              <a:t>CW</a:t>
            </a:r>
          </a:p>
          <a:p>
            <a:pPr lvl="2"/>
            <a:r>
              <a:rPr lang="en-US" dirty="0"/>
              <a:t>Needs to work in pulsed mode for commissioning and for Booster injection </a:t>
            </a: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6311" y="4543595"/>
            <a:ext cx="92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30 </a:t>
            </a:r>
            <a:r>
              <a:rPr lang="en-US" sz="2000" b="1" dirty="0" err="1" smtClean="0">
                <a:solidFill>
                  <a:schemeClr val="tx2"/>
                </a:solidFill>
              </a:rPr>
              <a:t>keV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89" y="4980541"/>
            <a:ext cx="8217154" cy="86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404791" y="4858474"/>
            <a:ext cx="740946" cy="3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RFQ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958858" y="4858474"/>
            <a:ext cx="896110" cy="3719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MEBT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950223" y="4858474"/>
            <a:ext cx="742437" cy="37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HWR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83666" y="4858474"/>
            <a:ext cx="796062" cy="37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00000"/>
                </a:solidFill>
              </a:rPr>
              <a:t>SSR1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774761" y="4858474"/>
            <a:ext cx="880959" cy="40011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HEBT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07039" y="4858474"/>
            <a:ext cx="769262" cy="37196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C00000"/>
                </a:solidFill>
              </a:rPr>
              <a:t>LEBT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9738" y="4543595"/>
            <a:ext cx="1128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2.1 MeV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2996" y="4543595"/>
            <a:ext cx="1003511" cy="37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1</a:t>
            </a:r>
            <a:r>
              <a:rPr lang="en-US" sz="2000" b="1" dirty="0" smtClean="0">
                <a:solidFill>
                  <a:schemeClr val="tx2"/>
                </a:solidFill>
              </a:rPr>
              <a:t>0 </a:t>
            </a:r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eV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549" y="4543595"/>
            <a:ext cx="1089193" cy="37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25 MeV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41785" y="4934095"/>
            <a:ext cx="0" cy="2061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9097" y="4926598"/>
            <a:ext cx="0" cy="2061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56407" y="4928987"/>
            <a:ext cx="0" cy="2061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21078" y="4941365"/>
            <a:ext cx="0" cy="2061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00999" cy="641739"/>
          </a:xfrm>
        </p:spPr>
        <p:txBody>
          <a:bodyPr/>
          <a:lstStyle/>
          <a:p>
            <a:r>
              <a:rPr lang="en-US" dirty="0" smtClean="0"/>
              <a:t>Maximum vs. partial neutralization transport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70322"/>
            <a:ext cx="8672513" cy="2076694"/>
          </a:xfrm>
        </p:spPr>
        <p:txBody>
          <a:bodyPr/>
          <a:lstStyle/>
          <a:p>
            <a:r>
              <a:rPr lang="en-US" sz="1800" dirty="0" smtClean="0"/>
              <a:t>Beam potential profile along the beam line tailored by means of biasing electrodes (located in solenoids #1 and #2, a.k.a. EID #1 &amp; #2), the kicker plate and/or an additional electrode downstream (EID #3 or LEBT scraper)</a:t>
            </a:r>
          </a:p>
          <a:p>
            <a:pPr lvl="1"/>
            <a:r>
              <a:rPr lang="en-US" sz="1800" u="sng" dirty="0" smtClean="0"/>
              <a:t>Maximum neutralization</a:t>
            </a:r>
            <a:r>
              <a:rPr lang="en-US" sz="1800" dirty="0" smtClean="0"/>
              <a:t>: EID #1 @ +50V, EID #2 and kicker plate grounded, EID #3 or LEBT scraper @ +50V</a:t>
            </a:r>
          </a:p>
          <a:p>
            <a:pPr lvl="1"/>
            <a:r>
              <a:rPr lang="en-US" sz="1800" u="sng" dirty="0" smtClean="0"/>
              <a:t>Partial neutralization</a:t>
            </a:r>
            <a:r>
              <a:rPr lang="en-US" sz="1800" dirty="0" smtClean="0"/>
              <a:t>: EID #1 &amp; #2 @ +50 V, kicker plate at -300 V, EID #3 or LEBT scraper positively biased or grounded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0" y="3287561"/>
            <a:ext cx="61055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0" y="4743450"/>
            <a:ext cx="61055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2437" y="356408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Partial neutralization scheme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28865" y="5007429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Complete neutralization transport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2867" y="4209024"/>
            <a:ext cx="115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For illustration only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91644" y="3287561"/>
            <a:ext cx="3431823" cy="0"/>
          </a:xfrm>
          <a:prstGeom prst="straightConnector1">
            <a:avLst/>
          </a:prstGeom>
          <a:ln w="41275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46045" y="3290055"/>
            <a:ext cx="1780293" cy="0"/>
          </a:xfrm>
          <a:prstGeom prst="straightConnector1">
            <a:avLst/>
          </a:prstGeom>
          <a:ln w="41275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46045" y="3115733"/>
            <a:ext cx="0" cy="109329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9223" y="2951501"/>
            <a:ext cx="1414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Zero current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1967" y="2966024"/>
            <a:ext cx="119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Full current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 smtClean="0"/>
              <a:t>Space-charge ‘enhanced’ configuration (i.e. partial neutralization scheme)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1" name="Content Placeholder 6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5016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Positive biasing of electrically isolated diaphragms to contain 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Clearing field at the chopper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Vacuum downstream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solenoid #2: </a:t>
            </a:r>
            <a:r>
              <a:rPr lang="en-US" dirty="0" smtClean="0">
                <a:solidFill>
                  <a:srgbClr val="FF6600"/>
                </a:solidFill>
              </a:rPr>
              <a:t>low 10</a:t>
            </a:r>
            <a:r>
              <a:rPr lang="en-US" baseline="30000" dirty="0" smtClean="0">
                <a:solidFill>
                  <a:srgbClr val="FF6600"/>
                </a:solidFill>
              </a:rPr>
              <a:t>-7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torr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Chopped beam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01981" y="1545910"/>
            <a:ext cx="4399132" cy="1727867"/>
            <a:chOff x="3508156" y="1827897"/>
            <a:chExt cx="5355799" cy="2103622"/>
          </a:xfrm>
        </p:grpSpPr>
        <p:sp>
          <p:nvSpPr>
            <p:cNvPr id="53" name="Freeform 52"/>
            <p:cNvSpPr/>
            <p:nvPr/>
          </p:nvSpPr>
          <p:spPr bwMode="auto">
            <a:xfrm>
              <a:off x="5030105" y="2322524"/>
              <a:ext cx="3833850" cy="304006"/>
            </a:xfrm>
            <a:custGeom>
              <a:avLst/>
              <a:gdLst>
                <a:gd name="connsiteX0" fmla="*/ 0 w 4003829"/>
                <a:gd name="connsiteY0" fmla="*/ 719092 h 719092"/>
                <a:gd name="connsiteX1" fmla="*/ 523782 w 4003829"/>
                <a:gd name="connsiteY1" fmla="*/ 719092 h 719092"/>
                <a:gd name="connsiteX2" fmla="*/ 710213 w 4003829"/>
                <a:gd name="connsiteY2" fmla="*/ 0 h 719092"/>
                <a:gd name="connsiteX3" fmla="*/ 2858609 w 4003829"/>
                <a:gd name="connsiteY3" fmla="*/ 0 h 719092"/>
                <a:gd name="connsiteX4" fmla="*/ 3231471 w 4003829"/>
                <a:gd name="connsiteY4" fmla="*/ 674703 h 719092"/>
                <a:gd name="connsiteX5" fmla="*/ 4003829 w 4003829"/>
                <a:gd name="connsiteY5" fmla="*/ 674703 h 719092"/>
                <a:gd name="connsiteX0" fmla="*/ 0 w 4003829"/>
                <a:gd name="connsiteY0" fmla="*/ 719092 h 719092"/>
                <a:gd name="connsiteX1" fmla="*/ 523782 w 4003829"/>
                <a:gd name="connsiteY1" fmla="*/ 719092 h 719092"/>
                <a:gd name="connsiteX2" fmla="*/ 710213 w 4003829"/>
                <a:gd name="connsiteY2" fmla="*/ 0 h 719092"/>
                <a:gd name="connsiteX3" fmla="*/ 2858609 w 4003829"/>
                <a:gd name="connsiteY3" fmla="*/ 0 h 719092"/>
                <a:gd name="connsiteX4" fmla="*/ 3231471 w 4003829"/>
                <a:gd name="connsiteY4" fmla="*/ 701336 h 719092"/>
                <a:gd name="connsiteX5" fmla="*/ 4003829 w 4003829"/>
                <a:gd name="connsiteY5" fmla="*/ 674703 h 719092"/>
                <a:gd name="connsiteX0" fmla="*/ 0 w 4030462"/>
                <a:gd name="connsiteY0" fmla="*/ 719092 h 719092"/>
                <a:gd name="connsiteX1" fmla="*/ 523782 w 4030462"/>
                <a:gd name="connsiteY1" fmla="*/ 719092 h 719092"/>
                <a:gd name="connsiteX2" fmla="*/ 710213 w 4030462"/>
                <a:gd name="connsiteY2" fmla="*/ 0 h 719092"/>
                <a:gd name="connsiteX3" fmla="*/ 2858609 w 4030462"/>
                <a:gd name="connsiteY3" fmla="*/ 0 h 719092"/>
                <a:gd name="connsiteX4" fmla="*/ 3231471 w 4030462"/>
                <a:gd name="connsiteY4" fmla="*/ 701336 h 719092"/>
                <a:gd name="connsiteX5" fmla="*/ 4030462 w 4030462"/>
                <a:gd name="connsiteY5" fmla="*/ 701336 h 719092"/>
                <a:gd name="connsiteX0" fmla="*/ 0 w 4030462"/>
                <a:gd name="connsiteY0" fmla="*/ 719092 h 719092"/>
                <a:gd name="connsiteX1" fmla="*/ 523782 w 4030462"/>
                <a:gd name="connsiteY1" fmla="*/ 719092 h 719092"/>
                <a:gd name="connsiteX2" fmla="*/ 710213 w 4030462"/>
                <a:gd name="connsiteY2" fmla="*/ 0 h 719092"/>
                <a:gd name="connsiteX3" fmla="*/ 2858609 w 4030462"/>
                <a:gd name="connsiteY3" fmla="*/ 0 h 719092"/>
                <a:gd name="connsiteX4" fmla="*/ 3231471 w 4030462"/>
                <a:gd name="connsiteY4" fmla="*/ 719091 h 719092"/>
                <a:gd name="connsiteX5" fmla="*/ 4030462 w 4030462"/>
                <a:gd name="connsiteY5" fmla="*/ 701336 h 719092"/>
                <a:gd name="connsiteX0" fmla="*/ 0 w 4030462"/>
                <a:gd name="connsiteY0" fmla="*/ 719092 h 719092"/>
                <a:gd name="connsiteX1" fmla="*/ 523782 w 4030462"/>
                <a:gd name="connsiteY1" fmla="*/ 719092 h 719092"/>
                <a:gd name="connsiteX2" fmla="*/ 710213 w 4030462"/>
                <a:gd name="connsiteY2" fmla="*/ 0 h 719092"/>
                <a:gd name="connsiteX3" fmla="*/ 2858609 w 4030462"/>
                <a:gd name="connsiteY3" fmla="*/ 0 h 719092"/>
                <a:gd name="connsiteX4" fmla="*/ 3231471 w 4030462"/>
                <a:gd name="connsiteY4" fmla="*/ 719091 h 719092"/>
                <a:gd name="connsiteX5" fmla="*/ 4030462 w 4030462"/>
                <a:gd name="connsiteY5" fmla="*/ 719091 h 719092"/>
                <a:gd name="connsiteX0" fmla="*/ 0 w 4030462"/>
                <a:gd name="connsiteY0" fmla="*/ 719092 h 719092"/>
                <a:gd name="connsiteX1" fmla="*/ 523782 w 4030462"/>
                <a:gd name="connsiteY1" fmla="*/ 719092 h 719092"/>
                <a:gd name="connsiteX2" fmla="*/ 710213 w 4030462"/>
                <a:gd name="connsiteY2" fmla="*/ 0 h 719092"/>
                <a:gd name="connsiteX3" fmla="*/ 2858609 w 4030462"/>
                <a:gd name="connsiteY3" fmla="*/ 0 h 719092"/>
                <a:gd name="connsiteX4" fmla="*/ 3053918 w 4030462"/>
                <a:gd name="connsiteY4" fmla="*/ 699116 h 719092"/>
                <a:gd name="connsiteX5" fmla="*/ 4030462 w 4030462"/>
                <a:gd name="connsiteY5" fmla="*/ 719091 h 71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0462" h="719092">
                  <a:moveTo>
                    <a:pt x="0" y="719092"/>
                  </a:moveTo>
                  <a:lnTo>
                    <a:pt x="523782" y="719092"/>
                  </a:lnTo>
                  <a:lnTo>
                    <a:pt x="710213" y="0"/>
                  </a:lnTo>
                  <a:lnTo>
                    <a:pt x="2858609" y="0"/>
                  </a:lnTo>
                  <a:lnTo>
                    <a:pt x="3053918" y="699116"/>
                  </a:lnTo>
                  <a:lnTo>
                    <a:pt x="4030462" y="719091"/>
                  </a:lnTo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5722900" y="2749575"/>
              <a:ext cx="2409046" cy="587261"/>
            </a:xfrm>
            <a:custGeom>
              <a:avLst/>
              <a:gdLst>
                <a:gd name="connsiteX0" fmla="*/ 0 w 257452"/>
                <a:gd name="connsiteY0" fmla="*/ 727969 h 736847"/>
                <a:gd name="connsiteX1" fmla="*/ 79899 w 257452"/>
                <a:gd name="connsiteY1" fmla="*/ 727969 h 736847"/>
                <a:gd name="connsiteX2" fmla="*/ 106532 w 257452"/>
                <a:gd name="connsiteY2" fmla="*/ 0 h 736847"/>
                <a:gd name="connsiteX3" fmla="*/ 195308 w 257452"/>
                <a:gd name="connsiteY3" fmla="*/ 0 h 736847"/>
                <a:gd name="connsiteX4" fmla="*/ 186431 w 257452"/>
                <a:gd name="connsiteY4" fmla="*/ 736847 h 736847"/>
                <a:gd name="connsiteX5" fmla="*/ 257452 w 257452"/>
                <a:gd name="connsiteY5" fmla="*/ 736847 h 736847"/>
                <a:gd name="connsiteX0" fmla="*/ 0 w 257452"/>
                <a:gd name="connsiteY0" fmla="*/ 727969 h 745724"/>
                <a:gd name="connsiteX1" fmla="*/ 79899 w 257452"/>
                <a:gd name="connsiteY1" fmla="*/ 745724 h 745724"/>
                <a:gd name="connsiteX2" fmla="*/ 106532 w 257452"/>
                <a:gd name="connsiteY2" fmla="*/ 0 h 745724"/>
                <a:gd name="connsiteX3" fmla="*/ 195308 w 257452"/>
                <a:gd name="connsiteY3" fmla="*/ 0 h 745724"/>
                <a:gd name="connsiteX4" fmla="*/ 186431 w 257452"/>
                <a:gd name="connsiteY4" fmla="*/ 736847 h 745724"/>
                <a:gd name="connsiteX5" fmla="*/ 257452 w 257452"/>
                <a:gd name="connsiteY5" fmla="*/ 736847 h 745724"/>
                <a:gd name="connsiteX0" fmla="*/ 0 w 257452"/>
                <a:gd name="connsiteY0" fmla="*/ 745724 h 745724"/>
                <a:gd name="connsiteX1" fmla="*/ 79899 w 257452"/>
                <a:gd name="connsiteY1" fmla="*/ 745724 h 745724"/>
                <a:gd name="connsiteX2" fmla="*/ 106532 w 257452"/>
                <a:gd name="connsiteY2" fmla="*/ 0 h 745724"/>
                <a:gd name="connsiteX3" fmla="*/ 195308 w 257452"/>
                <a:gd name="connsiteY3" fmla="*/ 0 h 745724"/>
                <a:gd name="connsiteX4" fmla="*/ 186431 w 257452"/>
                <a:gd name="connsiteY4" fmla="*/ 736847 h 745724"/>
                <a:gd name="connsiteX5" fmla="*/ 257452 w 257452"/>
                <a:gd name="connsiteY5" fmla="*/ 736847 h 745724"/>
                <a:gd name="connsiteX0" fmla="*/ 0 w 257452"/>
                <a:gd name="connsiteY0" fmla="*/ 745724 h 746372"/>
                <a:gd name="connsiteX1" fmla="*/ 79899 w 257452"/>
                <a:gd name="connsiteY1" fmla="*/ 745724 h 746372"/>
                <a:gd name="connsiteX2" fmla="*/ 106532 w 257452"/>
                <a:gd name="connsiteY2" fmla="*/ 0 h 746372"/>
                <a:gd name="connsiteX3" fmla="*/ 195308 w 257452"/>
                <a:gd name="connsiteY3" fmla="*/ 0 h 746372"/>
                <a:gd name="connsiteX4" fmla="*/ 193574 w 257452"/>
                <a:gd name="connsiteY4" fmla="*/ 746372 h 746372"/>
                <a:gd name="connsiteX5" fmla="*/ 257452 w 257452"/>
                <a:gd name="connsiteY5" fmla="*/ 736847 h 746372"/>
                <a:gd name="connsiteX0" fmla="*/ 0 w 262215"/>
                <a:gd name="connsiteY0" fmla="*/ 745724 h 746372"/>
                <a:gd name="connsiteX1" fmla="*/ 79899 w 262215"/>
                <a:gd name="connsiteY1" fmla="*/ 745724 h 746372"/>
                <a:gd name="connsiteX2" fmla="*/ 106532 w 262215"/>
                <a:gd name="connsiteY2" fmla="*/ 0 h 746372"/>
                <a:gd name="connsiteX3" fmla="*/ 195308 w 262215"/>
                <a:gd name="connsiteY3" fmla="*/ 0 h 746372"/>
                <a:gd name="connsiteX4" fmla="*/ 193574 w 262215"/>
                <a:gd name="connsiteY4" fmla="*/ 746372 h 746372"/>
                <a:gd name="connsiteX5" fmla="*/ 262215 w 262215"/>
                <a:gd name="connsiteY5" fmla="*/ 741610 h 746372"/>
                <a:gd name="connsiteX0" fmla="*/ 0 w 269358"/>
                <a:gd name="connsiteY0" fmla="*/ 745724 h 746372"/>
                <a:gd name="connsiteX1" fmla="*/ 79899 w 269358"/>
                <a:gd name="connsiteY1" fmla="*/ 745724 h 746372"/>
                <a:gd name="connsiteX2" fmla="*/ 106532 w 269358"/>
                <a:gd name="connsiteY2" fmla="*/ 0 h 746372"/>
                <a:gd name="connsiteX3" fmla="*/ 195308 w 269358"/>
                <a:gd name="connsiteY3" fmla="*/ 0 h 746372"/>
                <a:gd name="connsiteX4" fmla="*/ 193574 w 269358"/>
                <a:gd name="connsiteY4" fmla="*/ 746372 h 746372"/>
                <a:gd name="connsiteX5" fmla="*/ 269358 w 269358"/>
                <a:gd name="connsiteY5" fmla="*/ 746372 h 746372"/>
                <a:gd name="connsiteX0" fmla="*/ 0 w 269358"/>
                <a:gd name="connsiteY0" fmla="*/ 745724 h 746372"/>
                <a:gd name="connsiteX1" fmla="*/ 79899 w 269358"/>
                <a:gd name="connsiteY1" fmla="*/ 745724 h 746372"/>
                <a:gd name="connsiteX2" fmla="*/ 106532 w 269358"/>
                <a:gd name="connsiteY2" fmla="*/ 0 h 746372"/>
                <a:gd name="connsiteX3" fmla="*/ 195308 w 269358"/>
                <a:gd name="connsiteY3" fmla="*/ 0 h 746372"/>
                <a:gd name="connsiteX4" fmla="*/ 220316 w 269358"/>
                <a:gd name="connsiteY4" fmla="*/ 746372 h 746372"/>
                <a:gd name="connsiteX5" fmla="*/ 269358 w 269358"/>
                <a:gd name="connsiteY5" fmla="*/ 746372 h 746372"/>
                <a:gd name="connsiteX0" fmla="*/ 0 w 257203"/>
                <a:gd name="connsiteY0" fmla="*/ 743343 h 746372"/>
                <a:gd name="connsiteX1" fmla="*/ 67744 w 257203"/>
                <a:gd name="connsiteY1" fmla="*/ 745724 h 746372"/>
                <a:gd name="connsiteX2" fmla="*/ 94377 w 257203"/>
                <a:gd name="connsiteY2" fmla="*/ 0 h 746372"/>
                <a:gd name="connsiteX3" fmla="*/ 183153 w 257203"/>
                <a:gd name="connsiteY3" fmla="*/ 0 h 746372"/>
                <a:gd name="connsiteX4" fmla="*/ 208161 w 257203"/>
                <a:gd name="connsiteY4" fmla="*/ 746372 h 746372"/>
                <a:gd name="connsiteX5" fmla="*/ 257203 w 257203"/>
                <a:gd name="connsiteY5" fmla="*/ 746372 h 746372"/>
                <a:gd name="connsiteX0" fmla="*/ 0 w 257203"/>
                <a:gd name="connsiteY0" fmla="*/ 743343 h 746372"/>
                <a:gd name="connsiteX1" fmla="*/ 67744 w 257203"/>
                <a:gd name="connsiteY1" fmla="*/ 745724 h 746372"/>
                <a:gd name="connsiteX2" fmla="*/ 77316 w 257203"/>
                <a:gd name="connsiteY2" fmla="*/ 11114 h 746372"/>
                <a:gd name="connsiteX3" fmla="*/ 183153 w 257203"/>
                <a:gd name="connsiteY3" fmla="*/ 0 h 746372"/>
                <a:gd name="connsiteX4" fmla="*/ 208161 w 257203"/>
                <a:gd name="connsiteY4" fmla="*/ 746372 h 746372"/>
                <a:gd name="connsiteX5" fmla="*/ 257203 w 257203"/>
                <a:gd name="connsiteY5" fmla="*/ 746372 h 746372"/>
                <a:gd name="connsiteX0" fmla="*/ 0 w 257203"/>
                <a:gd name="connsiteY0" fmla="*/ 743343 h 746372"/>
                <a:gd name="connsiteX1" fmla="*/ 67744 w 257203"/>
                <a:gd name="connsiteY1" fmla="*/ 745724 h 746372"/>
                <a:gd name="connsiteX2" fmla="*/ 77316 w 257203"/>
                <a:gd name="connsiteY2" fmla="*/ 11114 h 746372"/>
                <a:gd name="connsiteX3" fmla="*/ 201162 w 257203"/>
                <a:gd name="connsiteY3" fmla="*/ 0 h 746372"/>
                <a:gd name="connsiteX4" fmla="*/ 208161 w 257203"/>
                <a:gd name="connsiteY4" fmla="*/ 746372 h 746372"/>
                <a:gd name="connsiteX5" fmla="*/ 257203 w 257203"/>
                <a:gd name="connsiteY5" fmla="*/ 746372 h 746372"/>
                <a:gd name="connsiteX0" fmla="*/ 0 w 257203"/>
                <a:gd name="connsiteY0" fmla="*/ 732229 h 735258"/>
                <a:gd name="connsiteX1" fmla="*/ 67744 w 257203"/>
                <a:gd name="connsiteY1" fmla="*/ 734610 h 735258"/>
                <a:gd name="connsiteX2" fmla="*/ 77316 w 257203"/>
                <a:gd name="connsiteY2" fmla="*/ 0 h 735258"/>
                <a:gd name="connsiteX3" fmla="*/ 200214 w 257203"/>
                <a:gd name="connsiteY3" fmla="*/ 11117 h 735258"/>
                <a:gd name="connsiteX4" fmla="*/ 208161 w 257203"/>
                <a:gd name="connsiteY4" fmla="*/ 735258 h 735258"/>
                <a:gd name="connsiteX5" fmla="*/ 257203 w 257203"/>
                <a:gd name="connsiteY5" fmla="*/ 735258 h 73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03" h="735258">
                  <a:moveTo>
                    <a:pt x="0" y="732229"/>
                  </a:moveTo>
                  <a:lnTo>
                    <a:pt x="67744" y="734610"/>
                  </a:lnTo>
                  <a:lnTo>
                    <a:pt x="77316" y="0"/>
                  </a:lnTo>
                  <a:lnTo>
                    <a:pt x="200214" y="11117"/>
                  </a:lnTo>
                  <a:lnTo>
                    <a:pt x="208161" y="735258"/>
                  </a:lnTo>
                  <a:lnTo>
                    <a:pt x="257203" y="735258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5535093" y="2182016"/>
              <a:ext cx="238813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6" name="TextBox 55"/>
            <p:cNvSpPr txBox="1"/>
            <p:nvPr/>
          </p:nvSpPr>
          <p:spPr>
            <a:xfrm>
              <a:off x="6312598" y="1827897"/>
              <a:ext cx="793441" cy="37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5 </a:t>
              </a:r>
              <a:r>
                <a:rPr lang="en-US" sz="1200" dirty="0" err="1" smtClean="0"/>
                <a:t>ms</a:t>
              </a:r>
              <a:endParaRPr lang="en-US" sz="1200" dirty="0"/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6365545" y="3410536"/>
              <a:ext cx="0" cy="21111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653502" y="3410536"/>
              <a:ext cx="0" cy="21111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9" name="TextBox 58"/>
            <p:cNvSpPr txBox="1"/>
            <p:nvPr/>
          </p:nvSpPr>
          <p:spPr>
            <a:xfrm>
              <a:off x="6642321" y="3557469"/>
              <a:ext cx="749828" cy="37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3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ms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08156" y="2323632"/>
              <a:ext cx="920462" cy="674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accent6"/>
                  </a:solidFill>
                </a:rPr>
                <a:t>Ion source extractor voltage</a:t>
              </a:r>
              <a:endParaRPr lang="en-US" sz="1000" dirty="0">
                <a:solidFill>
                  <a:schemeClr val="accent6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18438" y="3120359"/>
              <a:ext cx="920462" cy="48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Chopper voltage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88569" y="2479845"/>
              <a:ext cx="547321" cy="29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 kV</a:t>
              </a:r>
              <a:endParaRPr lang="en-US" sz="800" dirty="0"/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V="1">
              <a:off x="5560571" y="2631031"/>
              <a:ext cx="2640188" cy="0"/>
            </a:xfrm>
            <a:prstGeom prst="line">
              <a:avLst/>
            </a:prstGeom>
            <a:noFill/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036861" y="3341340"/>
              <a:ext cx="3827094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4428618" y="3208189"/>
              <a:ext cx="620562" cy="29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-5 kV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5535093" y="2114736"/>
              <a:ext cx="0" cy="17395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926323" y="2114736"/>
              <a:ext cx="0" cy="17395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380968" y="3542917"/>
              <a:ext cx="127253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535093" y="2700791"/>
              <a:ext cx="0" cy="17395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6286078" y="2740698"/>
              <a:ext cx="0" cy="21111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5535093" y="2835077"/>
              <a:ext cx="750985" cy="0"/>
            </a:xfrm>
            <a:prstGeom prst="straightConnector1">
              <a:avLst/>
            </a:prstGeom>
            <a:noFill/>
            <a:ln w="15875" cap="flat" cmpd="sng" algn="ctr">
              <a:gradFill flip="none" rotWithShape="1">
                <a:gsLst>
                  <a:gs pos="0">
                    <a:schemeClr val="tx1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5497796" y="2910596"/>
              <a:ext cx="786620" cy="37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</a:t>
              </a:r>
              <a:r>
                <a:rPr lang="en-US" sz="1200" dirty="0" err="1" smtClean="0"/>
                <a:t>ms</a:t>
              </a:r>
              <a:endParaRPr lang="en-US" sz="1200" dirty="0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767492" y="2635501"/>
              <a:ext cx="0" cy="10519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6767492" y="2548990"/>
              <a:ext cx="0" cy="7754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767492" y="2740698"/>
              <a:ext cx="0" cy="14668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6860309" y="2790889"/>
              <a:ext cx="0" cy="21111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7" name="TextBox 76"/>
            <p:cNvSpPr txBox="1"/>
            <p:nvPr/>
          </p:nvSpPr>
          <p:spPr>
            <a:xfrm>
              <a:off x="6910182" y="2718138"/>
              <a:ext cx="866740" cy="332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-300 V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Freeform 77"/>
          <p:cNvSpPr/>
          <p:nvPr/>
        </p:nvSpPr>
        <p:spPr bwMode="auto">
          <a:xfrm>
            <a:off x="3142695" y="3127394"/>
            <a:ext cx="2299317" cy="168675"/>
          </a:xfrm>
          <a:custGeom>
            <a:avLst/>
            <a:gdLst>
              <a:gd name="connsiteX0" fmla="*/ 0 w 2299317"/>
              <a:gd name="connsiteY0" fmla="*/ 168675 h 168675"/>
              <a:gd name="connsiteX1" fmla="*/ 1944210 w 2299317"/>
              <a:gd name="connsiteY1" fmla="*/ 168675 h 168675"/>
              <a:gd name="connsiteX2" fmla="*/ 2299317 w 2299317"/>
              <a:gd name="connsiteY2" fmla="*/ 0 h 1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17" h="168675">
                <a:moveTo>
                  <a:pt x="0" y="168675"/>
                </a:moveTo>
                <a:lnTo>
                  <a:pt x="1944210" y="168675"/>
                </a:lnTo>
                <a:lnTo>
                  <a:pt x="2299317" y="0"/>
                </a:lnTo>
              </a:path>
            </a:pathLst>
          </a:cu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42089" r="776" b="7150"/>
          <a:stretch/>
        </p:blipFill>
        <p:spPr>
          <a:xfrm>
            <a:off x="381000" y="4792802"/>
            <a:ext cx="8076308" cy="1322772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 bwMode="auto">
          <a:xfrm>
            <a:off x="878888" y="5131293"/>
            <a:ext cx="195309" cy="47051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410503" y="5140171"/>
            <a:ext cx="195309" cy="47051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Down Arrow 81"/>
          <p:cNvSpPr/>
          <p:nvPr/>
        </p:nvSpPr>
        <p:spPr bwMode="auto">
          <a:xfrm>
            <a:off x="870009" y="4482977"/>
            <a:ext cx="195309" cy="23969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5771" y="4141768"/>
            <a:ext cx="52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+40 V</a:t>
            </a:r>
            <a:endParaRPr lang="en-US" sz="1000" b="1" dirty="0"/>
          </a:p>
        </p:txBody>
      </p:sp>
      <p:sp>
        <p:nvSpPr>
          <p:cNvPr id="84" name="Down Arrow 83"/>
          <p:cNvSpPr/>
          <p:nvPr/>
        </p:nvSpPr>
        <p:spPr bwMode="auto">
          <a:xfrm>
            <a:off x="3410503" y="4515436"/>
            <a:ext cx="195309" cy="23969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46265" y="4174227"/>
            <a:ext cx="52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+40 V</a:t>
            </a:r>
            <a:endParaRPr lang="en-US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745341" y="5869353"/>
            <a:ext cx="844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-300 V</a:t>
            </a:r>
            <a:endParaRPr lang="en-US" sz="1200" b="1" dirty="0"/>
          </a:p>
        </p:txBody>
      </p:sp>
      <p:cxnSp>
        <p:nvCxnSpPr>
          <p:cNvPr id="87" name="Straight Arrow Connector 86"/>
          <p:cNvCxnSpPr/>
          <p:nvPr/>
        </p:nvCxnSpPr>
        <p:spPr bwMode="auto">
          <a:xfrm flipH="1" flipV="1">
            <a:off x="4158670" y="5464877"/>
            <a:ext cx="8878" cy="457496"/>
          </a:xfrm>
          <a:prstGeom prst="straightConnector1">
            <a:avLst/>
          </a:prstGeom>
          <a:noFill/>
          <a:ln w="44450" cap="flat" cmpd="sng" algn="ctr">
            <a:gradFill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1288741" y="4616388"/>
            <a:ext cx="1905737" cy="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686754" y="4273547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600"/>
                </a:solidFill>
              </a:rPr>
              <a:t>Ions trap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0" name="Pentagon 89"/>
          <p:cNvSpPr/>
          <p:nvPr/>
        </p:nvSpPr>
        <p:spPr bwMode="auto">
          <a:xfrm rot="5400000">
            <a:off x="3827083" y="4409091"/>
            <a:ext cx="592153" cy="71021"/>
          </a:xfrm>
          <a:prstGeom prst="homePlate">
            <a:avLst/>
          </a:prstGeom>
          <a:gradFill flip="none" rotWithShape="1">
            <a:gsLst>
              <a:gs pos="50000">
                <a:schemeClr val="bg1">
                  <a:lumMod val="50000"/>
                </a:schemeClr>
              </a:gs>
              <a:gs pos="0">
                <a:schemeClr val="bg1">
                  <a:lumMod val="65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12693" y="3826263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600"/>
                </a:solidFill>
              </a:rPr>
              <a:t>Ion clearing</a:t>
            </a:r>
            <a:endParaRPr lang="en-US" sz="1400" dirty="0">
              <a:solidFill>
                <a:srgbClr val="0066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5818278" y="4680875"/>
            <a:ext cx="0" cy="685676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81000">
                  <a:srgbClr val="FFC000"/>
                </a:gs>
                <a:gs pos="0">
                  <a:schemeClr val="tx1"/>
                </a:gs>
                <a:gs pos="100000">
                  <a:srgbClr val="FF6600"/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3" name="TextBox 92"/>
          <p:cNvSpPr txBox="1"/>
          <p:nvPr/>
        </p:nvSpPr>
        <p:spPr>
          <a:xfrm>
            <a:off x="5297252" y="4058264"/>
            <a:ext cx="118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Approximate location of RFQ 1</a:t>
            </a:r>
            <a:r>
              <a:rPr lang="en-US" sz="1200" baseline="30000" dirty="0" smtClean="0">
                <a:solidFill>
                  <a:srgbClr val="FF6600"/>
                </a:solidFill>
              </a:rPr>
              <a:t>st</a:t>
            </a:r>
            <a:r>
              <a:rPr lang="en-US" sz="1200" dirty="0" smtClean="0">
                <a:solidFill>
                  <a:srgbClr val="FF6600"/>
                </a:solidFill>
              </a:rPr>
              <a:t> vane</a:t>
            </a:r>
            <a:endParaRPr lang="en-US" sz="1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 smtClean="0"/>
              <a:t>Configuration without ion clearing (i.e. maximum neutralization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30158"/>
            <a:ext cx="8672513" cy="18243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Positive biasing of electrically isolated diaphragms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DC offset at the kicker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plate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Chopped beam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36656" y="1621671"/>
            <a:ext cx="2839120" cy="225129"/>
          </a:xfrm>
          <a:custGeom>
            <a:avLst/>
            <a:gdLst>
              <a:gd name="connsiteX0" fmla="*/ 0 w 4003829"/>
              <a:gd name="connsiteY0" fmla="*/ 719092 h 719092"/>
              <a:gd name="connsiteX1" fmla="*/ 523782 w 4003829"/>
              <a:gd name="connsiteY1" fmla="*/ 719092 h 719092"/>
              <a:gd name="connsiteX2" fmla="*/ 710213 w 4003829"/>
              <a:gd name="connsiteY2" fmla="*/ 0 h 719092"/>
              <a:gd name="connsiteX3" fmla="*/ 2858609 w 4003829"/>
              <a:gd name="connsiteY3" fmla="*/ 0 h 719092"/>
              <a:gd name="connsiteX4" fmla="*/ 3231471 w 4003829"/>
              <a:gd name="connsiteY4" fmla="*/ 674703 h 719092"/>
              <a:gd name="connsiteX5" fmla="*/ 4003829 w 4003829"/>
              <a:gd name="connsiteY5" fmla="*/ 674703 h 719092"/>
              <a:gd name="connsiteX0" fmla="*/ 0 w 4003829"/>
              <a:gd name="connsiteY0" fmla="*/ 719092 h 719092"/>
              <a:gd name="connsiteX1" fmla="*/ 523782 w 4003829"/>
              <a:gd name="connsiteY1" fmla="*/ 719092 h 719092"/>
              <a:gd name="connsiteX2" fmla="*/ 710213 w 4003829"/>
              <a:gd name="connsiteY2" fmla="*/ 0 h 719092"/>
              <a:gd name="connsiteX3" fmla="*/ 2858609 w 4003829"/>
              <a:gd name="connsiteY3" fmla="*/ 0 h 719092"/>
              <a:gd name="connsiteX4" fmla="*/ 3231471 w 4003829"/>
              <a:gd name="connsiteY4" fmla="*/ 701336 h 719092"/>
              <a:gd name="connsiteX5" fmla="*/ 4003829 w 4003829"/>
              <a:gd name="connsiteY5" fmla="*/ 674703 h 719092"/>
              <a:gd name="connsiteX0" fmla="*/ 0 w 4030462"/>
              <a:gd name="connsiteY0" fmla="*/ 719092 h 719092"/>
              <a:gd name="connsiteX1" fmla="*/ 523782 w 4030462"/>
              <a:gd name="connsiteY1" fmla="*/ 719092 h 719092"/>
              <a:gd name="connsiteX2" fmla="*/ 710213 w 4030462"/>
              <a:gd name="connsiteY2" fmla="*/ 0 h 719092"/>
              <a:gd name="connsiteX3" fmla="*/ 2858609 w 4030462"/>
              <a:gd name="connsiteY3" fmla="*/ 0 h 719092"/>
              <a:gd name="connsiteX4" fmla="*/ 3231471 w 4030462"/>
              <a:gd name="connsiteY4" fmla="*/ 701336 h 719092"/>
              <a:gd name="connsiteX5" fmla="*/ 4030462 w 4030462"/>
              <a:gd name="connsiteY5" fmla="*/ 701336 h 719092"/>
              <a:gd name="connsiteX0" fmla="*/ 0 w 4030462"/>
              <a:gd name="connsiteY0" fmla="*/ 719092 h 719092"/>
              <a:gd name="connsiteX1" fmla="*/ 523782 w 4030462"/>
              <a:gd name="connsiteY1" fmla="*/ 719092 h 719092"/>
              <a:gd name="connsiteX2" fmla="*/ 710213 w 4030462"/>
              <a:gd name="connsiteY2" fmla="*/ 0 h 719092"/>
              <a:gd name="connsiteX3" fmla="*/ 2858609 w 4030462"/>
              <a:gd name="connsiteY3" fmla="*/ 0 h 719092"/>
              <a:gd name="connsiteX4" fmla="*/ 3231471 w 4030462"/>
              <a:gd name="connsiteY4" fmla="*/ 719091 h 719092"/>
              <a:gd name="connsiteX5" fmla="*/ 4030462 w 4030462"/>
              <a:gd name="connsiteY5" fmla="*/ 701336 h 719092"/>
              <a:gd name="connsiteX0" fmla="*/ 0 w 4030462"/>
              <a:gd name="connsiteY0" fmla="*/ 719092 h 719092"/>
              <a:gd name="connsiteX1" fmla="*/ 523782 w 4030462"/>
              <a:gd name="connsiteY1" fmla="*/ 719092 h 719092"/>
              <a:gd name="connsiteX2" fmla="*/ 710213 w 4030462"/>
              <a:gd name="connsiteY2" fmla="*/ 0 h 719092"/>
              <a:gd name="connsiteX3" fmla="*/ 2858609 w 4030462"/>
              <a:gd name="connsiteY3" fmla="*/ 0 h 719092"/>
              <a:gd name="connsiteX4" fmla="*/ 3231471 w 4030462"/>
              <a:gd name="connsiteY4" fmla="*/ 719091 h 719092"/>
              <a:gd name="connsiteX5" fmla="*/ 4030462 w 4030462"/>
              <a:gd name="connsiteY5" fmla="*/ 719091 h 719092"/>
              <a:gd name="connsiteX0" fmla="*/ 0 w 4030462"/>
              <a:gd name="connsiteY0" fmla="*/ 719092 h 719092"/>
              <a:gd name="connsiteX1" fmla="*/ 523782 w 4030462"/>
              <a:gd name="connsiteY1" fmla="*/ 719092 h 719092"/>
              <a:gd name="connsiteX2" fmla="*/ 710213 w 4030462"/>
              <a:gd name="connsiteY2" fmla="*/ 0 h 719092"/>
              <a:gd name="connsiteX3" fmla="*/ 2858609 w 4030462"/>
              <a:gd name="connsiteY3" fmla="*/ 0 h 719092"/>
              <a:gd name="connsiteX4" fmla="*/ 3053918 w 4030462"/>
              <a:gd name="connsiteY4" fmla="*/ 699116 h 719092"/>
              <a:gd name="connsiteX5" fmla="*/ 4030462 w 4030462"/>
              <a:gd name="connsiteY5" fmla="*/ 719091 h 71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0462" h="719092">
                <a:moveTo>
                  <a:pt x="0" y="719092"/>
                </a:moveTo>
                <a:lnTo>
                  <a:pt x="523782" y="719092"/>
                </a:lnTo>
                <a:lnTo>
                  <a:pt x="710213" y="0"/>
                </a:lnTo>
                <a:lnTo>
                  <a:pt x="2858609" y="0"/>
                </a:lnTo>
                <a:lnTo>
                  <a:pt x="3053918" y="699116"/>
                </a:lnTo>
                <a:lnTo>
                  <a:pt x="4030462" y="719091"/>
                </a:lnTo>
              </a:path>
            </a:pathLst>
          </a:cu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49699" y="1853467"/>
            <a:ext cx="1783995" cy="519342"/>
          </a:xfrm>
          <a:custGeom>
            <a:avLst/>
            <a:gdLst>
              <a:gd name="connsiteX0" fmla="*/ 0 w 257452"/>
              <a:gd name="connsiteY0" fmla="*/ 727969 h 736847"/>
              <a:gd name="connsiteX1" fmla="*/ 79899 w 257452"/>
              <a:gd name="connsiteY1" fmla="*/ 727969 h 736847"/>
              <a:gd name="connsiteX2" fmla="*/ 106532 w 257452"/>
              <a:gd name="connsiteY2" fmla="*/ 0 h 736847"/>
              <a:gd name="connsiteX3" fmla="*/ 195308 w 257452"/>
              <a:gd name="connsiteY3" fmla="*/ 0 h 736847"/>
              <a:gd name="connsiteX4" fmla="*/ 186431 w 257452"/>
              <a:gd name="connsiteY4" fmla="*/ 736847 h 736847"/>
              <a:gd name="connsiteX5" fmla="*/ 257452 w 257452"/>
              <a:gd name="connsiteY5" fmla="*/ 736847 h 736847"/>
              <a:gd name="connsiteX0" fmla="*/ 0 w 257452"/>
              <a:gd name="connsiteY0" fmla="*/ 727969 h 745724"/>
              <a:gd name="connsiteX1" fmla="*/ 79899 w 257452"/>
              <a:gd name="connsiteY1" fmla="*/ 745724 h 745724"/>
              <a:gd name="connsiteX2" fmla="*/ 106532 w 257452"/>
              <a:gd name="connsiteY2" fmla="*/ 0 h 745724"/>
              <a:gd name="connsiteX3" fmla="*/ 195308 w 257452"/>
              <a:gd name="connsiteY3" fmla="*/ 0 h 745724"/>
              <a:gd name="connsiteX4" fmla="*/ 186431 w 257452"/>
              <a:gd name="connsiteY4" fmla="*/ 736847 h 745724"/>
              <a:gd name="connsiteX5" fmla="*/ 257452 w 257452"/>
              <a:gd name="connsiteY5" fmla="*/ 736847 h 745724"/>
              <a:gd name="connsiteX0" fmla="*/ 0 w 257452"/>
              <a:gd name="connsiteY0" fmla="*/ 745724 h 745724"/>
              <a:gd name="connsiteX1" fmla="*/ 79899 w 257452"/>
              <a:gd name="connsiteY1" fmla="*/ 745724 h 745724"/>
              <a:gd name="connsiteX2" fmla="*/ 106532 w 257452"/>
              <a:gd name="connsiteY2" fmla="*/ 0 h 745724"/>
              <a:gd name="connsiteX3" fmla="*/ 195308 w 257452"/>
              <a:gd name="connsiteY3" fmla="*/ 0 h 745724"/>
              <a:gd name="connsiteX4" fmla="*/ 186431 w 257452"/>
              <a:gd name="connsiteY4" fmla="*/ 736847 h 745724"/>
              <a:gd name="connsiteX5" fmla="*/ 257452 w 257452"/>
              <a:gd name="connsiteY5" fmla="*/ 736847 h 745724"/>
              <a:gd name="connsiteX0" fmla="*/ 0 w 257452"/>
              <a:gd name="connsiteY0" fmla="*/ 745724 h 746372"/>
              <a:gd name="connsiteX1" fmla="*/ 79899 w 257452"/>
              <a:gd name="connsiteY1" fmla="*/ 745724 h 746372"/>
              <a:gd name="connsiteX2" fmla="*/ 106532 w 257452"/>
              <a:gd name="connsiteY2" fmla="*/ 0 h 746372"/>
              <a:gd name="connsiteX3" fmla="*/ 195308 w 257452"/>
              <a:gd name="connsiteY3" fmla="*/ 0 h 746372"/>
              <a:gd name="connsiteX4" fmla="*/ 193574 w 257452"/>
              <a:gd name="connsiteY4" fmla="*/ 746372 h 746372"/>
              <a:gd name="connsiteX5" fmla="*/ 257452 w 257452"/>
              <a:gd name="connsiteY5" fmla="*/ 736847 h 746372"/>
              <a:gd name="connsiteX0" fmla="*/ 0 w 262215"/>
              <a:gd name="connsiteY0" fmla="*/ 745724 h 746372"/>
              <a:gd name="connsiteX1" fmla="*/ 79899 w 262215"/>
              <a:gd name="connsiteY1" fmla="*/ 745724 h 746372"/>
              <a:gd name="connsiteX2" fmla="*/ 106532 w 262215"/>
              <a:gd name="connsiteY2" fmla="*/ 0 h 746372"/>
              <a:gd name="connsiteX3" fmla="*/ 195308 w 262215"/>
              <a:gd name="connsiteY3" fmla="*/ 0 h 746372"/>
              <a:gd name="connsiteX4" fmla="*/ 193574 w 262215"/>
              <a:gd name="connsiteY4" fmla="*/ 746372 h 746372"/>
              <a:gd name="connsiteX5" fmla="*/ 262215 w 262215"/>
              <a:gd name="connsiteY5" fmla="*/ 741610 h 746372"/>
              <a:gd name="connsiteX0" fmla="*/ 0 w 269358"/>
              <a:gd name="connsiteY0" fmla="*/ 745724 h 746372"/>
              <a:gd name="connsiteX1" fmla="*/ 79899 w 269358"/>
              <a:gd name="connsiteY1" fmla="*/ 745724 h 746372"/>
              <a:gd name="connsiteX2" fmla="*/ 106532 w 269358"/>
              <a:gd name="connsiteY2" fmla="*/ 0 h 746372"/>
              <a:gd name="connsiteX3" fmla="*/ 195308 w 269358"/>
              <a:gd name="connsiteY3" fmla="*/ 0 h 746372"/>
              <a:gd name="connsiteX4" fmla="*/ 193574 w 269358"/>
              <a:gd name="connsiteY4" fmla="*/ 746372 h 746372"/>
              <a:gd name="connsiteX5" fmla="*/ 269358 w 269358"/>
              <a:gd name="connsiteY5" fmla="*/ 746372 h 746372"/>
              <a:gd name="connsiteX0" fmla="*/ 0 w 269358"/>
              <a:gd name="connsiteY0" fmla="*/ 745724 h 746372"/>
              <a:gd name="connsiteX1" fmla="*/ 79899 w 269358"/>
              <a:gd name="connsiteY1" fmla="*/ 745724 h 746372"/>
              <a:gd name="connsiteX2" fmla="*/ 106532 w 269358"/>
              <a:gd name="connsiteY2" fmla="*/ 0 h 746372"/>
              <a:gd name="connsiteX3" fmla="*/ 195308 w 269358"/>
              <a:gd name="connsiteY3" fmla="*/ 0 h 746372"/>
              <a:gd name="connsiteX4" fmla="*/ 220316 w 269358"/>
              <a:gd name="connsiteY4" fmla="*/ 746372 h 746372"/>
              <a:gd name="connsiteX5" fmla="*/ 269358 w 269358"/>
              <a:gd name="connsiteY5" fmla="*/ 746372 h 746372"/>
              <a:gd name="connsiteX0" fmla="*/ 0 w 257203"/>
              <a:gd name="connsiteY0" fmla="*/ 743343 h 746372"/>
              <a:gd name="connsiteX1" fmla="*/ 67744 w 257203"/>
              <a:gd name="connsiteY1" fmla="*/ 745724 h 746372"/>
              <a:gd name="connsiteX2" fmla="*/ 94377 w 257203"/>
              <a:gd name="connsiteY2" fmla="*/ 0 h 746372"/>
              <a:gd name="connsiteX3" fmla="*/ 183153 w 257203"/>
              <a:gd name="connsiteY3" fmla="*/ 0 h 746372"/>
              <a:gd name="connsiteX4" fmla="*/ 208161 w 257203"/>
              <a:gd name="connsiteY4" fmla="*/ 746372 h 746372"/>
              <a:gd name="connsiteX5" fmla="*/ 257203 w 257203"/>
              <a:gd name="connsiteY5" fmla="*/ 746372 h 746372"/>
              <a:gd name="connsiteX0" fmla="*/ 0 w 257203"/>
              <a:gd name="connsiteY0" fmla="*/ 743343 h 746372"/>
              <a:gd name="connsiteX1" fmla="*/ 67744 w 257203"/>
              <a:gd name="connsiteY1" fmla="*/ 745724 h 746372"/>
              <a:gd name="connsiteX2" fmla="*/ 77316 w 257203"/>
              <a:gd name="connsiteY2" fmla="*/ 11114 h 746372"/>
              <a:gd name="connsiteX3" fmla="*/ 183153 w 257203"/>
              <a:gd name="connsiteY3" fmla="*/ 0 h 746372"/>
              <a:gd name="connsiteX4" fmla="*/ 208161 w 257203"/>
              <a:gd name="connsiteY4" fmla="*/ 746372 h 746372"/>
              <a:gd name="connsiteX5" fmla="*/ 257203 w 257203"/>
              <a:gd name="connsiteY5" fmla="*/ 746372 h 746372"/>
              <a:gd name="connsiteX0" fmla="*/ 0 w 257203"/>
              <a:gd name="connsiteY0" fmla="*/ 743343 h 746372"/>
              <a:gd name="connsiteX1" fmla="*/ 67744 w 257203"/>
              <a:gd name="connsiteY1" fmla="*/ 745724 h 746372"/>
              <a:gd name="connsiteX2" fmla="*/ 77316 w 257203"/>
              <a:gd name="connsiteY2" fmla="*/ 11114 h 746372"/>
              <a:gd name="connsiteX3" fmla="*/ 201162 w 257203"/>
              <a:gd name="connsiteY3" fmla="*/ 0 h 746372"/>
              <a:gd name="connsiteX4" fmla="*/ 208161 w 257203"/>
              <a:gd name="connsiteY4" fmla="*/ 746372 h 746372"/>
              <a:gd name="connsiteX5" fmla="*/ 257203 w 257203"/>
              <a:gd name="connsiteY5" fmla="*/ 746372 h 746372"/>
              <a:gd name="connsiteX0" fmla="*/ 0 w 257203"/>
              <a:gd name="connsiteY0" fmla="*/ 732229 h 735258"/>
              <a:gd name="connsiteX1" fmla="*/ 67744 w 257203"/>
              <a:gd name="connsiteY1" fmla="*/ 734610 h 735258"/>
              <a:gd name="connsiteX2" fmla="*/ 77316 w 257203"/>
              <a:gd name="connsiteY2" fmla="*/ 0 h 735258"/>
              <a:gd name="connsiteX3" fmla="*/ 200214 w 257203"/>
              <a:gd name="connsiteY3" fmla="*/ 11117 h 735258"/>
              <a:gd name="connsiteX4" fmla="*/ 208161 w 257203"/>
              <a:gd name="connsiteY4" fmla="*/ 735258 h 735258"/>
              <a:gd name="connsiteX5" fmla="*/ 257203 w 257203"/>
              <a:gd name="connsiteY5" fmla="*/ 735258 h 73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03" h="735258">
                <a:moveTo>
                  <a:pt x="0" y="732229"/>
                </a:moveTo>
                <a:lnTo>
                  <a:pt x="67744" y="734610"/>
                </a:lnTo>
                <a:lnTo>
                  <a:pt x="77316" y="0"/>
                </a:lnTo>
                <a:lnTo>
                  <a:pt x="200214" y="11117"/>
                </a:lnTo>
                <a:lnTo>
                  <a:pt x="208161" y="735258"/>
                </a:lnTo>
                <a:lnTo>
                  <a:pt x="257203" y="735258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210620" y="1517619"/>
            <a:ext cx="1768511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786394" y="1255380"/>
            <a:ext cx="587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 </a:t>
            </a:r>
            <a:r>
              <a:rPr lang="en-US" sz="1200" dirty="0" err="1" smtClean="0"/>
              <a:t>ms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825603" y="2427387"/>
            <a:ext cx="0" cy="156339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779387" y="2427387"/>
            <a:ext cx="0" cy="156339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030567" y="2536197"/>
            <a:ext cx="55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 </a:t>
            </a:r>
            <a:r>
              <a:rPr lang="en-US" sz="1200" dirty="0" err="1" smtClean="0">
                <a:solidFill>
                  <a:srgbClr val="FF0000"/>
                </a:solidFill>
              </a:rPr>
              <a:t>ms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5452" y="1559140"/>
            <a:ext cx="813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</a:rPr>
              <a:t>Ion source extractor voltage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7206" y="2212500"/>
            <a:ext cx="681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Chopper voltage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5627" y="1738173"/>
            <a:ext cx="405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 kV</a:t>
            </a:r>
            <a:endParaRPr lang="en-US" sz="8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6229488" y="1850133"/>
            <a:ext cx="1955165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841659" y="2376145"/>
            <a:ext cx="2834117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391231" y="2277541"/>
            <a:ext cx="459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-5 kV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210620" y="1467796"/>
            <a:ext cx="0" cy="12882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981422" y="1467796"/>
            <a:ext cx="0" cy="12882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837025" y="2525421"/>
            <a:ext cx="942362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210620" y="1901793"/>
            <a:ext cx="0" cy="12882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766755" y="1931346"/>
            <a:ext cx="0" cy="156339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210620" y="2001237"/>
            <a:ext cx="556135" cy="0"/>
          </a:xfrm>
          <a:prstGeom prst="straightConnector1">
            <a:avLst/>
          </a:prstGeom>
          <a:noFill/>
          <a:ln w="15875" cap="flat" cmpd="sng" algn="ctr">
            <a:gradFill flip="none" rotWithShape="1">
              <a:gsLst>
                <a:gs pos="0">
                  <a:schemeClr val="tx1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183000" y="2057162"/>
            <a:ext cx="582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 </a:t>
            </a:r>
            <a:r>
              <a:rPr lang="en-US" sz="1200" dirty="0" err="1" smtClean="0"/>
              <a:t>ms</a:t>
            </a:r>
            <a:endParaRPr lang="en-US" sz="1200" dirty="0"/>
          </a:p>
        </p:txBody>
      </p:sp>
      <p:sp>
        <p:nvSpPr>
          <p:cNvPr id="28" name="Freeform 27"/>
          <p:cNvSpPr/>
          <p:nvPr/>
        </p:nvSpPr>
        <p:spPr bwMode="auto">
          <a:xfrm>
            <a:off x="2952734" y="2244305"/>
            <a:ext cx="1400990" cy="140958"/>
          </a:xfrm>
          <a:custGeom>
            <a:avLst/>
            <a:gdLst>
              <a:gd name="connsiteX0" fmla="*/ 0 w 2299317"/>
              <a:gd name="connsiteY0" fmla="*/ 168675 h 168675"/>
              <a:gd name="connsiteX1" fmla="*/ 1944210 w 2299317"/>
              <a:gd name="connsiteY1" fmla="*/ 168675 h 168675"/>
              <a:gd name="connsiteX2" fmla="*/ 2299317 w 2299317"/>
              <a:gd name="connsiteY2" fmla="*/ 0 h 1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17" h="168675">
                <a:moveTo>
                  <a:pt x="0" y="168675"/>
                </a:moveTo>
                <a:lnTo>
                  <a:pt x="1944210" y="168675"/>
                </a:lnTo>
                <a:lnTo>
                  <a:pt x="2299317" y="0"/>
                </a:lnTo>
              </a:path>
            </a:pathLst>
          </a:cu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42089" r="776" b="7150"/>
          <a:stretch/>
        </p:blipFill>
        <p:spPr>
          <a:xfrm>
            <a:off x="381000" y="4792802"/>
            <a:ext cx="8076308" cy="132277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>
            <a:off x="878888" y="5131293"/>
            <a:ext cx="195309" cy="47051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10503" y="5140171"/>
            <a:ext cx="195309" cy="47051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870009" y="4482977"/>
            <a:ext cx="195309" cy="23969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771" y="4141768"/>
            <a:ext cx="52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+40 V</a:t>
            </a:r>
            <a:endParaRPr lang="en-US" sz="1000" b="1" dirty="0"/>
          </a:p>
        </p:txBody>
      </p:sp>
      <p:sp>
        <p:nvSpPr>
          <p:cNvPr id="34" name="Down Arrow 33"/>
          <p:cNvSpPr/>
          <p:nvPr/>
        </p:nvSpPr>
        <p:spPr bwMode="auto">
          <a:xfrm>
            <a:off x="3410503" y="4515436"/>
            <a:ext cx="195309" cy="23969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6265" y="4174227"/>
            <a:ext cx="52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+40 V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745340" y="5869353"/>
            <a:ext cx="9770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Grounded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4158670" y="5464877"/>
            <a:ext cx="8878" cy="457496"/>
          </a:xfrm>
          <a:prstGeom prst="straightConnector1">
            <a:avLst/>
          </a:prstGeom>
          <a:noFill/>
          <a:ln w="44450" cap="flat" cmpd="sng" algn="ctr">
            <a:gradFill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1288741" y="4616388"/>
            <a:ext cx="1905737" cy="0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686754" y="4273547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600"/>
                </a:solidFill>
              </a:rPr>
              <a:t>Ions trap</a:t>
            </a:r>
            <a:endParaRPr lang="en-US" sz="1400" dirty="0">
              <a:solidFill>
                <a:srgbClr val="0066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818278" y="4680875"/>
            <a:ext cx="0" cy="685676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81000">
                  <a:srgbClr val="FFC000"/>
                </a:gs>
                <a:gs pos="0">
                  <a:schemeClr val="tx1"/>
                </a:gs>
                <a:gs pos="100000">
                  <a:srgbClr val="FF6600"/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5297252" y="4058264"/>
            <a:ext cx="118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Approximate location of RFQ 1</a:t>
            </a:r>
            <a:r>
              <a:rPr lang="en-US" sz="1200" baseline="30000" dirty="0" smtClean="0">
                <a:solidFill>
                  <a:srgbClr val="FF6600"/>
                </a:solidFill>
              </a:rPr>
              <a:t>st</a:t>
            </a:r>
            <a:r>
              <a:rPr lang="en-US" sz="1200" dirty="0" smtClean="0">
                <a:solidFill>
                  <a:srgbClr val="FF6600"/>
                </a:solidFill>
              </a:rPr>
              <a:t> vane</a:t>
            </a:r>
            <a:endParaRPr lang="en-US" sz="1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scraping before solenoid #1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2044"/>
            <a:ext cx="8672513" cy="49878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Solenoid #1 was first installed, losses were observed on the bellows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Added a ‘bellows shield’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Unknown amount (</a:t>
            </a:r>
            <a:r>
              <a:rPr lang="en-US" i="1" dirty="0" smtClean="0">
                <a:solidFill>
                  <a:schemeClr val="tx1"/>
                </a:solidFill>
              </a:rPr>
              <a:t>a </a:t>
            </a:r>
            <a:r>
              <a:rPr lang="en-US" i="1" dirty="0">
                <a:solidFill>
                  <a:schemeClr val="tx1"/>
                </a:solidFill>
              </a:rPr>
              <a:t>priori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 emittance scanner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relocated in the IS vacuum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chamber, one can use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phase space ‘integral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smtClean="0">
                <a:solidFill>
                  <a:schemeClr val="tx1"/>
                </a:solidFill>
              </a:rPr>
              <a:t>as 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measurement of the beam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current being extracted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Phase space integral vs. beam current calibration from measurements downstream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10" y="1380592"/>
            <a:ext cx="4406806" cy="30770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2178119" y="2001185"/>
            <a:ext cx="1731146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909265" y="2001185"/>
            <a:ext cx="2793539" cy="47366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81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488"/>
            <a:ext cx="8672513" cy="3463141"/>
          </a:xfrm>
        </p:spPr>
        <p:txBody>
          <a:bodyPr/>
          <a:lstStyle/>
          <a:p>
            <a:r>
              <a:rPr lang="en-US" dirty="0" smtClean="0"/>
              <a:t>Ion Source (IS) capable of delivering 10 mA (</a:t>
            </a:r>
            <a:r>
              <a:rPr lang="en-US" u="sng" dirty="0" smtClean="0"/>
              <a:t>5 mA, nominal</a:t>
            </a:r>
            <a:r>
              <a:rPr lang="en-US" dirty="0" smtClean="0"/>
              <a:t>) DC, H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smtClean="0"/>
              <a:t>at 30 </a:t>
            </a:r>
            <a:r>
              <a:rPr lang="en-US" dirty="0" err="1" smtClean="0"/>
              <a:t>keV</a:t>
            </a:r>
            <a:r>
              <a:rPr lang="en-US" dirty="0" smtClean="0"/>
              <a:t> to the Low Energy Beam Transport section</a:t>
            </a:r>
          </a:p>
          <a:p>
            <a:endParaRPr lang="en-US" dirty="0"/>
          </a:p>
          <a:p>
            <a:r>
              <a:rPr lang="en-US" dirty="0" smtClean="0"/>
              <a:t>Low Energy Beam Transport (LEBT) capable of creating pulses over a wide range of duty </a:t>
            </a:r>
            <a:r>
              <a:rPr lang="en-US" dirty="0"/>
              <a:t>factors </a:t>
            </a:r>
            <a:r>
              <a:rPr lang="en-US" dirty="0" smtClean="0"/>
              <a:t>via </a:t>
            </a:r>
            <a:r>
              <a:rPr lang="en-US" dirty="0"/>
              <a:t>a </a:t>
            </a:r>
            <a:r>
              <a:rPr lang="en-US" dirty="0" smtClean="0"/>
              <a:t>chopper</a:t>
            </a:r>
          </a:p>
          <a:p>
            <a:pPr lvl="1"/>
            <a:r>
              <a:rPr lang="en-US" dirty="0" smtClean="0"/>
              <a:t>Prevents beam propagation downstream when fault condition is identified (</a:t>
            </a:r>
            <a:r>
              <a:rPr lang="en-US" i="1" dirty="0" smtClean="0"/>
              <a:t>Machine Protection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Includes beam current diagnostics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48721"/>
              </p:ext>
            </p:extLst>
          </p:nvPr>
        </p:nvGraphicFramePr>
        <p:xfrm>
          <a:off x="1099150" y="4157011"/>
          <a:ext cx="7517593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30738"/>
                <a:gridCol w="17868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Kinetic energy stability</a:t>
                      </a:r>
                      <a:endParaRPr lang="en-US" b="0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0.5% </a:t>
                      </a:r>
                      <a:r>
                        <a:rPr lang="en-US" b="0" dirty="0" err="1" smtClean="0"/>
                        <a:t>rms</a:t>
                      </a:r>
                      <a:endParaRPr lang="en-US" b="0" dirty="0"/>
                    </a:p>
                  </a:txBody>
                  <a:tcPr marL="44825" marR="448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current stability [for frequencies &gt; 1 Hz (ripples)]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 marL="44825" marR="448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transverse emittance over 1-5 mA current range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0.18 mm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 marL="44825" marR="448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pulse flat top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sec</a:t>
                      </a:r>
                      <a:r>
                        <a:rPr lang="en-US" dirty="0" smtClean="0"/>
                        <a:t> - DC</a:t>
                      </a:r>
                      <a:endParaRPr lang="en-US" dirty="0"/>
                    </a:p>
                  </a:txBody>
                  <a:tcPr marL="44825" marR="448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pulse frequency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Hz</a:t>
                      </a:r>
                      <a:endParaRPr lang="en-US" dirty="0"/>
                    </a:p>
                  </a:txBody>
                  <a:tcPr marL="44825" marR="448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7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 &amp; LEBT PIP-II conceptual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30766" y="2235569"/>
            <a:ext cx="5270347" cy="39147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17211"/>
            <a:ext cx="8672513" cy="4376242"/>
          </a:xfrm>
        </p:spPr>
        <p:txBody>
          <a:bodyPr/>
          <a:lstStyle/>
          <a:p>
            <a:r>
              <a:rPr lang="en-US" dirty="0" smtClean="0"/>
              <a:t>Two ion sources</a:t>
            </a:r>
          </a:p>
          <a:p>
            <a:pPr lvl="1"/>
            <a:r>
              <a:rPr lang="en-US" dirty="0" smtClean="0"/>
              <a:t>Maximize beam availability</a:t>
            </a:r>
          </a:p>
          <a:p>
            <a:pPr lvl="1"/>
            <a:r>
              <a:rPr lang="en-US" dirty="0" smtClean="0"/>
              <a:t>Repair/service/install one without interrupting operation of the other</a:t>
            </a:r>
          </a:p>
          <a:p>
            <a:r>
              <a:rPr lang="en-US" dirty="0" smtClean="0"/>
              <a:t>Good vacuum near</a:t>
            </a:r>
            <a:br>
              <a:rPr lang="en-US" dirty="0" smtClean="0"/>
            </a:br>
            <a:r>
              <a:rPr lang="en-US" dirty="0" smtClean="0"/>
              <a:t>RFQ to help achieve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high</a:t>
            </a:r>
            <a:r>
              <a:rPr lang="en-US" dirty="0"/>
              <a:t>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Chopping ‘far’ from RFQ</a:t>
            </a:r>
          </a:p>
          <a:p>
            <a:pPr lvl="1"/>
            <a:r>
              <a:rPr lang="en-US" dirty="0" smtClean="0"/>
              <a:t>No direct line of sight from</a:t>
            </a:r>
            <a:br>
              <a:rPr lang="en-US" dirty="0" smtClean="0"/>
            </a:br>
            <a:r>
              <a:rPr lang="en-US" dirty="0" smtClean="0"/>
              <a:t>the IS to RFQ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756124" y="3936623"/>
            <a:ext cx="144989" cy="340279"/>
            <a:chOff x="2098849" y="3701143"/>
            <a:chExt cx="362130" cy="849891"/>
          </a:xfrm>
        </p:grpSpPr>
        <p:sp>
          <p:nvSpPr>
            <p:cNvPr id="10" name="Freeform 9"/>
            <p:cNvSpPr/>
            <p:nvPr/>
          </p:nvSpPr>
          <p:spPr>
            <a:xfrm>
              <a:off x="2098849" y="3701143"/>
              <a:ext cx="362130" cy="340279"/>
            </a:xfrm>
            <a:custGeom>
              <a:avLst/>
              <a:gdLst>
                <a:gd name="connsiteX0" fmla="*/ 2095 w 2571123"/>
                <a:gd name="connsiteY0" fmla="*/ 0 h 1654628"/>
                <a:gd name="connsiteX1" fmla="*/ 2095 w 2571123"/>
                <a:gd name="connsiteY1" fmla="*/ 435428 h 1654628"/>
                <a:gd name="connsiteX2" fmla="*/ 23866 w 2571123"/>
                <a:gd name="connsiteY2" fmla="*/ 740228 h 1654628"/>
                <a:gd name="connsiteX3" fmla="*/ 132723 w 2571123"/>
                <a:gd name="connsiteY3" fmla="*/ 1001486 h 1654628"/>
                <a:gd name="connsiteX4" fmla="*/ 361323 w 2571123"/>
                <a:gd name="connsiteY4" fmla="*/ 1208314 h 1654628"/>
                <a:gd name="connsiteX5" fmla="*/ 992695 w 2571123"/>
                <a:gd name="connsiteY5" fmla="*/ 1447800 h 1654628"/>
                <a:gd name="connsiteX6" fmla="*/ 1917981 w 2571123"/>
                <a:gd name="connsiteY6" fmla="*/ 1611086 h 1654628"/>
                <a:gd name="connsiteX7" fmla="*/ 2571123 w 2571123"/>
                <a:gd name="connsiteY7" fmla="*/ 1654628 h 165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123" h="1654628">
                  <a:moveTo>
                    <a:pt x="2095" y="0"/>
                  </a:moveTo>
                  <a:cubicBezTo>
                    <a:pt x="280" y="156028"/>
                    <a:pt x="-1534" y="312057"/>
                    <a:pt x="2095" y="435428"/>
                  </a:cubicBezTo>
                  <a:cubicBezTo>
                    <a:pt x="5724" y="558799"/>
                    <a:pt x="2095" y="645885"/>
                    <a:pt x="23866" y="740228"/>
                  </a:cubicBezTo>
                  <a:cubicBezTo>
                    <a:pt x="45637" y="834571"/>
                    <a:pt x="76480" y="923472"/>
                    <a:pt x="132723" y="1001486"/>
                  </a:cubicBezTo>
                  <a:cubicBezTo>
                    <a:pt x="188966" y="1079500"/>
                    <a:pt x="217994" y="1133928"/>
                    <a:pt x="361323" y="1208314"/>
                  </a:cubicBezTo>
                  <a:cubicBezTo>
                    <a:pt x="504652" y="1282700"/>
                    <a:pt x="733252" y="1380671"/>
                    <a:pt x="992695" y="1447800"/>
                  </a:cubicBezTo>
                  <a:cubicBezTo>
                    <a:pt x="1252138" y="1514929"/>
                    <a:pt x="1654910" y="1576615"/>
                    <a:pt x="1917981" y="1611086"/>
                  </a:cubicBezTo>
                  <a:cubicBezTo>
                    <a:pt x="2181052" y="1645557"/>
                    <a:pt x="2376087" y="1650092"/>
                    <a:pt x="2571123" y="1654628"/>
                  </a:cubicBezTo>
                </a:path>
              </a:pathLst>
            </a:custGeom>
            <a:noFill/>
            <a:ln w="41275">
              <a:solidFill>
                <a:srgbClr val="004C9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V="1">
              <a:off x="2098849" y="4210755"/>
              <a:ext cx="362130" cy="340279"/>
            </a:xfrm>
            <a:custGeom>
              <a:avLst/>
              <a:gdLst>
                <a:gd name="connsiteX0" fmla="*/ 2095 w 2571123"/>
                <a:gd name="connsiteY0" fmla="*/ 0 h 1654628"/>
                <a:gd name="connsiteX1" fmla="*/ 2095 w 2571123"/>
                <a:gd name="connsiteY1" fmla="*/ 435428 h 1654628"/>
                <a:gd name="connsiteX2" fmla="*/ 23866 w 2571123"/>
                <a:gd name="connsiteY2" fmla="*/ 740228 h 1654628"/>
                <a:gd name="connsiteX3" fmla="*/ 132723 w 2571123"/>
                <a:gd name="connsiteY3" fmla="*/ 1001486 h 1654628"/>
                <a:gd name="connsiteX4" fmla="*/ 361323 w 2571123"/>
                <a:gd name="connsiteY4" fmla="*/ 1208314 h 1654628"/>
                <a:gd name="connsiteX5" fmla="*/ 992695 w 2571123"/>
                <a:gd name="connsiteY5" fmla="*/ 1447800 h 1654628"/>
                <a:gd name="connsiteX6" fmla="*/ 1917981 w 2571123"/>
                <a:gd name="connsiteY6" fmla="*/ 1611086 h 1654628"/>
                <a:gd name="connsiteX7" fmla="*/ 2571123 w 2571123"/>
                <a:gd name="connsiteY7" fmla="*/ 1654628 h 165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123" h="1654628">
                  <a:moveTo>
                    <a:pt x="2095" y="0"/>
                  </a:moveTo>
                  <a:cubicBezTo>
                    <a:pt x="280" y="156028"/>
                    <a:pt x="-1534" y="312057"/>
                    <a:pt x="2095" y="435428"/>
                  </a:cubicBezTo>
                  <a:cubicBezTo>
                    <a:pt x="5724" y="558799"/>
                    <a:pt x="2095" y="645885"/>
                    <a:pt x="23866" y="740228"/>
                  </a:cubicBezTo>
                  <a:cubicBezTo>
                    <a:pt x="45637" y="834571"/>
                    <a:pt x="76480" y="923472"/>
                    <a:pt x="132723" y="1001486"/>
                  </a:cubicBezTo>
                  <a:cubicBezTo>
                    <a:pt x="188966" y="1079500"/>
                    <a:pt x="217994" y="1133928"/>
                    <a:pt x="361323" y="1208314"/>
                  </a:cubicBezTo>
                  <a:cubicBezTo>
                    <a:pt x="504652" y="1282700"/>
                    <a:pt x="733252" y="1380671"/>
                    <a:pt x="992695" y="1447800"/>
                  </a:cubicBezTo>
                  <a:cubicBezTo>
                    <a:pt x="1252138" y="1514929"/>
                    <a:pt x="1654910" y="1576615"/>
                    <a:pt x="1917981" y="1611086"/>
                  </a:cubicBezTo>
                  <a:cubicBezTo>
                    <a:pt x="2181052" y="1645557"/>
                    <a:pt x="2376087" y="1650092"/>
                    <a:pt x="2571123" y="1654628"/>
                  </a:cubicBezTo>
                </a:path>
              </a:pathLst>
            </a:custGeom>
            <a:noFill/>
            <a:ln w="41275">
              <a:solidFill>
                <a:srgbClr val="004C9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573580" y="434469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Ion Source and LEBT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90" y="1115914"/>
            <a:ext cx="5762206" cy="34164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59762"/>
            <a:ext cx="3689057" cy="5500367"/>
          </a:xfrm>
        </p:spPr>
        <p:txBody>
          <a:bodyPr/>
          <a:lstStyle/>
          <a:p>
            <a:r>
              <a:rPr lang="en-US" dirty="0" smtClean="0"/>
              <a:t>Commercial ion source</a:t>
            </a:r>
          </a:p>
          <a:p>
            <a:pPr lvl="1"/>
            <a:r>
              <a:rPr lang="en-US" dirty="0" smtClean="0"/>
              <a:t>D-Pace, Inc.</a:t>
            </a:r>
          </a:p>
          <a:p>
            <a:r>
              <a:rPr lang="en-US" dirty="0" smtClean="0"/>
              <a:t>3 solenoids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Bending dipole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 of Personnel Protection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</a:t>
            </a:r>
          </a:p>
          <a:p>
            <a:r>
              <a:rPr lang="en-US" dirty="0" smtClean="0"/>
              <a:t>Diagnostics</a:t>
            </a:r>
          </a:p>
          <a:p>
            <a:pPr lvl="1"/>
            <a:r>
              <a:rPr lang="en-US" dirty="0" smtClean="0"/>
              <a:t>Beam</a:t>
            </a:r>
            <a:br>
              <a:rPr lang="en-US" dirty="0" smtClean="0"/>
            </a:br>
            <a:r>
              <a:rPr lang="en-US" dirty="0" smtClean="0"/>
              <a:t>current</a:t>
            </a:r>
            <a:r>
              <a:rPr lang="en-US" dirty="0"/>
              <a:t> </a:t>
            </a:r>
            <a:r>
              <a:rPr lang="en-US" dirty="0" smtClean="0"/>
              <a:t>monitors</a:t>
            </a:r>
          </a:p>
          <a:p>
            <a:pPr lvl="1"/>
            <a:r>
              <a:rPr lang="en-US" dirty="0" smtClean="0"/>
              <a:t>Emittance scanner</a:t>
            </a:r>
          </a:p>
          <a:p>
            <a:r>
              <a:rPr lang="en-US" dirty="0" smtClean="0"/>
              <a:t>Electrostatic chopper</a:t>
            </a:r>
          </a:p>
          <a:p>
            <a:pPr lvl="1"/>
            <a:r>
              <a:rPr lang="en-US" dirty="0" smtClean="0"/>
              <a:t>One of the kicker plates is the beam absorber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42835" y="4331165"/>
            <a:ext cx="4026716" cy="191956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Possibility of partially un-neutralized transport</a:t>
            </a:r>
          </a:p>
          <a:p>
            <a:pPr lvl="1"/>
            <a:r>
              <a:rPr lang="en-US" dirty="0" smtClean="0"/>
              <a:t>Main scheme</a:t>
            </a:r>
          </a:p>
          <a:p>
            <a:r>
              <a:rPr lang="en-US" dirty="0" smtClean="0"/>
              <a:t>Possibility of scraping the beam at various locations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04597" y="3743252"/>
            <a:ext cx="87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Source</a:t>
            </a:r>
            <a:endParaRPr lang="en-US" sz="1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 rot="19925103">
            <a:off x="3117595" y="3265888"/>
            <a:ext cx="1569536" cy="628059"/>
          </a:xfrm>
          <a:prstGeom prst="ellipse">
            <a:avLst/>
          </a:prstGeom>
          <a:noFill/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93664" y="3645018"/>
            <a:ext cx="155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Solenoids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5514636" y="3432486"/>
            <a:ext cx="1754554" cy="2125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7094764" y="2866842"/>
            <a:ext cx="174426" cy="7781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265013" y="2866843"/>
            <a:ext cx="1098812" cy="778175"/>
          </a:xfrm>
          <a:custGeom>
            <a:avLst/>
            <a:gdLst>
              <a:gd name="connsiteX0" fmla="*/ 0 w 1267485"/>
              <a:gd name="connsiteY0" fmla="*/ 651850 h 651850"/>
              <a:gd name="connsiteX1" fmla="*/ 1258432 w 1267485"/>
              <a:gd name="connsiteY1" fmla="*/ 633743 h 651850"/>
              <a:gd name="connsiteX2" fmla="*/ 1267485 w 1267485"/>
              <a:gd name="connsiteY2" fmla="*/ 0 h 651850"/>
              <a:gd name="connsiteX0" fmla="*/ 0 w 1267485"/>
              <a:gd name="connsiteY0" fmla="*/ 651850 h 651850"/>
              <a:gd name="connsiteX1" fmla="*/ 1156663 w 1267485"/>
              <a:gd name="connsiteY1" fmla="*/ 527260 h 651850"/>
              <a:gd name="connsiteX2" fmla="*/ 1267485 w 1267485"/>
              <a:gd name="connsiteY2" fmla="*/ 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485" h="651850">
                <a:moveTo>
                  <a:pt x="0" y="651850"/>
                </a:moveTo>
                <a:lnTo>
                  <a:pt x="1156663" y="527260"/>
                </a:lnTo>
                <a:lnTo>
                  <a:pt x="1267485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69190" y="1557296"/>
            <a:ext cx="752255" cy="1186856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28799" y="2890411"/>
            <a:ext cx="94995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Chopper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65801" y="1786557"/>
            <a:ext cx="129656" cy="381871"/>
          </a:xfrm>
          <a:prstGeom prst="straightConnector1">
            <a:avLst/>
          </a:prstGeom>
          <a:ln>
            <a:solidFill>
              <a:srgbClr val="FFC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6222" y="1417225"/>
            <a:ext cx="71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DCCT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72961" y="1427018"/>
            <a:ext cx="50334" cy="690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27311" y="1061989"/>
            <a:ext cx="126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 valve</a:t>
            </a:r>
            <a:endParaRPr lang="en-US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7960825" y="993223"/>
            <a:ext cx="167780" cy="441382"/>
          </a:xfrm>
          <a:custGeom>
            <a:avLst/>
            <a:gdLst>
              <a:gd name="connsiteX0" fmla="*/ 167780 w 167780"/>
              <a:gd name="connsiteY0" fmla="*/ 0 h 318782"/>
              <a:gd name="connsiteX1" fmla="*/ 0 w 167780"/>
              <a:gd name="connsiteY1" fmla="*/ 0 h 318782"/>
              <a:gd name="connsiteX2" fmla="*/ 0 w 167780"/>
              <a:gd name="connsiteY2" fmla="*/ 318782 h 31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80" h="318782">
                <a:moveTo>
                  <a:pt x="167780" y="0"/>
                </a:moveTo>
                <a:lnTo>
                  <a:pt x="0" y="0"/>
                </a:lnTo>
                <a:lnTo>
                  <a:pt x="0" y="318782"/>
                </a:lnTo>
              </a:path>
            </a:pathLst>
          </a:custGeom>
          <a:noFill/>
          <a:ln w="222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56680" y="794732"/>
            <a:ext cx="1876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transformer</a:t>
            </a:r>
            <a:endParaRPr lang="en-U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673009" y="3112316"/>
            <a:ext cx="480924" cy="648154"/>
          </a:xfrm>
          <a:prstGeom prst="straightConnector1">
            <a:avLst/>
          </a:prstGeom>
          <a:ln w="19050">
            <a:solidFill>
              <a:srgbClr val="00B4B3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5189" y="3693210"/>
            <a:ext cx="173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for</a:t>
            </a:r>
            <a:br>
              <a:rPr lang="en-US" sz="1600" dirty="0" smtClean="0">
                <a:solidFill>
                  <a:srgbClr val="00B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rgbClr val="00B4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emittance scanner</a:t>
            </a:r>
            <a:endParaRPr lang="en-US" sz="1600" dirty="0">
              <a:solidFill>
                <a:srgbClr val="00B4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8605" y="1039099"/>
            <a:ext cx="95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T. Hamerla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P2MAC 2015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2" r="1376" b="25076"/>
          <a:stretch/>
        </p:blipFill>
        <p:spPr>
          <a:xfrm>
            <a:off x="151712" y="3509293"/>
            <a:ext cx="8826288" cy="2701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6265"/>
            <a:ext cx="8672513" cy="2824279"/>
          </a:xfrm>
        </p:spPr>
        <p:txBody>
          <a:bodyPr/>
          <a:lstStyle/>
          <a:p>
            <a:r>
              <a:rPr lang="en-US" dirty="0"/>
              <a:t>Demonstrated up to 10 mA, DC and pulse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-60 Hz pulses</a:t>
            </a:r>
          </a:p>
          <a:p>
            <a:r>
              <a:rPr lang="en-US" dirty="0"/>
              <a:t>Twiss parameters close to those needed for the RFQ</a:t>
            </a:r>
          </a:p>
          <a:p>
            <a:pPr lvl="1"/>
            <a:r>
              <a:rPr lang="en-US" dirty="0"/>
              <a:t>Solutions for both maximum neutralization and partial neutralization transport schemes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tabilization loops to </a:t>
            </a:r>
            <a:r>
              <a:rPr lang="en-US" dirty="0"/>
              <a:t>deal with </a:t>
            </a:r>
            <a:r>
              <a:rPr lang="en-US" dirty="0" smtClean="0"/>
              <a:t>source variability</a:t>
            </a:r>
            <a:endParaRPr lang="en-US" dirty="0"/>
          </a:p>
          <a:p>
            <a:pPr lvl="2"/>
            <a:r>
              <a:rPr lang="en-US" dirty="0"/>
              <a:t>IS arc </a:t>
            </a:r>
            <a:r>
              <a:rPr lang="en-US" dirty="0" smtClean="0"/>
              <a:t>current stabilization, beam current regulation </a:t>
            </a:r>
            <a:r>
              <a:rPr lang="en-US" dirty="0"/>
              <a:t>loop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9397" y="4350382"/>
            <a:ext cx="559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DCCT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8473" y="4350382"/>
            <a:ext cx="689231" cy="184666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99"/>
                </a:solidFill>
              </a:rPr>
              <a:t>Chopper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3088" y="3828774"/>
            <a:ext cx="5900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</a:rPr>
              <a:t>Toroid</a:t>
            </a:r>
            <a:endParaRPr lang="en-US" sz="1000" b="1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427704" y="4085439"/>
            <a:ext cx="150041" cy="56201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255163" y="3808276"/>
            <a:ext cx="662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</a:rPr>
              <a:t>Faraday cup</a:t>
            </a:r>
            <a:endParaRPr lang="en-US" sz="1000" b="1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8472881" y="4248283"/>
            <a:ext cx="62157" cy="483108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52437" y="4134938"/>
            <a:ext cx="72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Ion Source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92350" y="4146931"/>
            <a:ext cx="7761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Emittance scanner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7122831" y="4535048"/>
            <a:ext cx="561485" cy="5065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055809" y="3888516"/>
            <a:ext cx="6850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Vacuum valve</a:t>
            </a:r>
            <a:endParaRPr lang="en-US" sz="1000" b="1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 bwMode="auto">
          <a:xfrm>
            <a:off x="3398336" y="4288626"/>
            <a:ext cx="109583" cy="5003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1412"/>
            <a:ext cx="8696324" cy="3936436"/>
          </a:xfrm>
        </p:spPr>
        <p:txBody>
          <a:bodyPr/>
          <a:lstStyle/>
          <a:p>
            <a:r>
              <a:rPr lang="en-US" dirty="0" smtClean="0"/>
              <a:t>Continued beam measurements and analyses</a:t>
            </a:r>
          </a:p>
          <a:p>
            <a:pPr lvl="1"/>
            <a:r>
              <a:rPr lang="en-US" dirty="0" smtClean="0"/>
              <a:t>Focused on readiness for RFQ commissioning</a:t>
            </a:r>
          </a:p>
          <a:p>
            <a:pPr lvl="1"/>
            <a:r>
              <a:rPr lang="en-US" dirty="0" smtClean="0"/>
              <a:t>Beam profiles/sizes, phase space, neutralization</a:t>
            </a:r>
          </a:p>
          <a:p>
            <a:pPr lvl="1"/>
            <a:r>
              <a:rPr lang="en-US" dirty="0" smtClean="0"/>
              <a:t>Moved emittance scanner to the IS vacuum</a:t>
            </a:r>
            <a:r>
              <a:rPr lang="en-US" dirty="0"/>
              <a:t> </a:t>
            </a:r>
            <a:r>
              <a:rPr lang="en-US" dirty="0" smtClean="0"/>
              <a:t>box</a:t>
            </a:r>
          </a:p>
          <a:p>
            <a:pPr lvl="2"/>
            <a:r>
              <a:rPr lang="en-US" dirty="0" smtClean="0"/>
              <a:t>Permanent location</a:t>
            </a:r>
          </a:p>
          <a:p>
            <a:pPr lvl="1"/>
            <a:r>
              <a:rPr lang="en-US" dirty="0"/>
              <a:t>Comparisons with </a:t>
            </a:r>
            <a:r>
              <a:rPr lang="en-US" dirty="0" smtClean="0"/>
              <a:t>simulations</a:t>
            </a:r>
          </a:p>
          <a:p>
            <a:r>
              <a:rPr lang="en-US" dirty="0"/>
              <a:t>Installed LEBT “scraper”</a:t>
            </a:r>
          </a:p>
          <a:p>
            <a:pPr lvl="1"/>
            <a:r>
              <a:rPr lang="en-US" dirty="0"/>
              <a:t>Water-cooled, electrically-isolated copper </a:t>
            </a:r>
            <a:r>
              <a:rPr lang="en-US" dirty="0" smtClean="0"/>
              <a:t>paddle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2 round apertures and a D-shaped </a:t>
            </a:r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P2MAC 2015…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61" y="1549612"/>
            <a:ext cx="1561710" cy="3177175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 flipV="1">
            <a:off x="3978978" y="3246539"/>
            <a:ext cx="3260721" cy="223606"/>
          </a:xfrm>
          <a:custGeom>
            <a:avLst/>
            <a:gdLst>
              <a:gd name="connsiteX0" fmla="*/ 0 w 3167743"/>
              <a:gd name="connsiteY0" fmla="*/ 0 h 119743"/>
              <a:gd name="connsiteX1" fmla="*/ 2481943 w 3167743"/>
              <a:gd name="connsiteY1" fmla="*/ 0 h 119743"/>
              <a:gd name="connsiteX2" fmla="*/ 3167743 w 3167743"/>
              <a:gd name="connsiteY2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7743" h="119743">
                <a:moveTo>
                  <a:pt x="0" y="0"/>
                </a:moveTo>
                <a:lnTo>
                  <a:pt x="2481943" y="0"/>
                </a:lnTo>
                <a:lnTo>
                  <a:pt x="3167743" y="119743"/>
                </a:lnTo>
              </a:path>
            </a:pathLst>
          </a:custGeom>
          <a:noFill/>
          <a:ln>
            <a:solidFill>
              <a:schemeClr val="accent6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600" y="4571043"/>
            <a:ext cx="8696324" cy="15991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Bending dipole magnet (and vacuum chamber)</a:t>
            </a:r>
            <a:br>
              <a:rPr lang="en-US" dirty="0" smtClean="0"/>
            </a:br>
            <a:r>
              <a:rPr lang="en-US" dirty="0" smtClean="0"/>
              <a:t>designed and under fabrication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Shutdown for RFQ installation</a:t>
            </a:r>
          </a:p>
          <a:p>
            <a:pPr lvl="1"/>
            <a:r>
              <a:rPr lang="en-US" dirty="0" smtClean="0"/>
              <a:t>IS cleaning/maintenance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86362" y="1561314"/>
            <a:ext cx="667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bg1"/>
                </a:solidFill>
              </a:rPr>
              <a:t>T. Hamerla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beam line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32" y="3157026"/>
            <a:ext cx="8482231" cy="3083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7962" y="4097524"/>
            <a:ext cx="559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DCCT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35109" y="3738775"/>
            <a:ext cx="82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Collimator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03875" y="5557483"/>
            <a:ext cx="689231" cy="184666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99"/>
                </a:solidFill>
              </a:rPr>
              <a:t>Chopper</a:t>
            </a:r>
            <a:endParaRPr lang="en-US" sz="12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5292" y="3307887"/>
            <a:ext cx="89274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996633"/>
                </a:solidFill>
              </a:rPr>
              <a:t>LEBT scraper assembly</a:t>
            </a:r>
            <a:endParaRPr lang="en-US" sz="1200" b="1" dirty="0">
              <a:solidFill>
                <a:srgbClr val="99663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636201" y="3671993"/>
            <a:ext cx="299124" cy="425531"/>
          </a:xfrm>
          <a:prstGeom prst="straightConnector1">
            <a:avLst/>
          </a:prstGeom>
          <a:noFill/>
          <a:ln w="19050" cap="flat" cmpd="sng" algn="ctr">
            <a:solidFill>
              <a:srgbClr val="99663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25560" y="5921247"/>
            <a:ext cx="957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T. Hamerla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560" y="4153042"/>
            <a:ext cx="72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Ion Source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84981" y="3384831"/>
            <a:ext cx="551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Beam stop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32418" y="3897469"/>
            <a:ext cx="6850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Vacuum valve</a:t>
            </a:r>
            <a:endParaRPr lang="en-US" sz="1000" b="1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 bwMode="auto">
          <a:xfrm>
            <a:off x="4874945" y="4297579"/>
            <a:ext cx="109583" cy="5003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195518" y="3374568"/>
            <a:ext cx="5900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</a:rPr>
              <a:t>Toroid</a:t>
            </a:r>
            <a:endParaRPr lang="en-US" sz="1000" b="1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590923" y="3620789"/>
            <a:ext cx="150041" cy="916045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23123" y="3271883"/>
            <a:ext cx="10241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Emittance scanner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367073" y="3685003"/>
            <a:ext cx="760491" cy="92970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451172" y="5948210"/>
            <a:ext cx="99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6600"/>
                </a:solidFill>
              </a:rPr>
              <a:t>Solenoid #1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8361" y="5948210"/>
            <a:ext cx="996105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6600"/>
                </a:solidFill>
              </a:rPr>
              <a:t>Solenoid #2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0923" y="5948210"/>
            <a:ext cx="9961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6600"/>
                </a:solidFill>
              </a:rPr>
              <a:t>Solenoid #3</a:t>
            </a:r>
            <a:endParaRPr lang="en-US" sz="1200" dirty="0">
              <a:solidFill>
                <a:srgbClr val="0066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308855" y="4053496"/>
            <a:ext cx="178616" cy="37251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919825" y="4848962"/>
            <a:ext cx="7257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RFQ</a:t>
            </a:r>
            <a:endParaRPr lang="en-US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0505"/>
            <a:ext cx="8672513" cy="2203310"/>
          </a:xfrm>
        </p:spPr>
        <p:txBody>
          <a:bodyPr/>
          <a:lstStyle/>
          <a:p>
            <a:r>
              <a:rPr lang="en-US" dirty="0" smtClean="0"/>
              <a:t>All components except for the bending dipole magnet have been installed and commissioned</a:t>
            </a:r>
          </a:p>
          <a:p>
            <a:pPr lvl="1"/>
            <a:r>
              <a:rPr lang="en-US" dirty="0" smtClean="0"/>
              <a:t>Beam stop will be removed when installing the dipole</a:t>
            </a:r>
          </a:p>
        </p:txBody>
      </p:sp>
      <p:sp>
        <p:nvSpPr>
          <p:cNvPr id="27" name="Oval 26"/>
          <p:cNvSpPr/>
          <p:nvPr/>
        </p:nvSpPr>
        <p:spPr>
          <a:xfrm>
            <a:off x="4058575" y="3191730"/>
            <a:ext cx="626457" cy="295854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3651" y="3784941"/>
            <a:ext cx="504086" cy="216326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74069" y="2535639"/>
            <a:ext cx="214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components since last P2MAC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4532418" y="2956869"/>
            <a:ext cx="763912" cy="315014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51152" y="3080031"/>
            <a:ext cx="541190" cy="658744"/>
          </a:xfrm>
          <a:prstGeom prst="line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6574871" cy="641739"/>
          </a:xfrm>
        </p:spPr>
        <p:txBody>
          <a:bodyPr/>
          <a:lstStyle/>
          <a:p>
            <a:r>
              <a:rPr lang="en-US" dirty="0" smtClean="0"/>
              <a:t>Operation readiness for RFQ commissioning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0433"/>
            <a:ext cx="8672513" cy="4309129"/>
          </a:xfrm>
        </p:spPr>
        <p:txBody>
          <a:bodyPr/>
          <a:lstStyle/>
          <a:p>
            <a:r>
              <a:rPr lang="en-US" dirty="0" smtClean="0"/>
              <a:t>Two complications with direct consequences on operation</a:t>
            </a:r>
          </a:p>
          <a:p>
            <a:pPr lvl="1"/>
            <a:r>
              <a:rPr lang="en-US" i="1" dirty="0" smtClean="0"/>
              <a:t>Near term/temporary</a:t>
            </a:r>
            <a:r>
              <a:rPr lang="en-US" dirty="0" smtClean="0"/>
              <a:t>: MEBT diagnostics will not be quite ready when starting to</a:t>
            </a:r>
            <a:br>
              <a:rPr lang="en-US" dirty="0" smtClean="0"/>
            </a:br>
            <a:r>
              <a:rPr lang="en-US" dirty="0" smtClean="0"/>
              <a:t>commission with beam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 LEBT diagnostics as the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primary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input to MPS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Long term</a:t>
            </a:r>
            <a:r>
              <a:rPr lang="en-US" dirty="0" smtClean="0">
                <a:sym typeface="Wingdings" panose="05000000000000000000" pitchFamily="2" charset="2"/>
              </a:rPr>
              <a:t>: The beam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parameters have shown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slow variations over the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course of several hours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of operation and from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day-to-day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Lionel Prost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b="5286"/>
          <a:stretch/>
        </p:blipFill>
        <p:spPr>
          <a:xfrm>
            <a:off x="4681057" y="2385018"/>
            <a:ext cx="4220056" cy="381668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91450" y="5841427"/>
            <a:ext cx="3523376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32218" y="5702928"/>
            <a:ext cx="825354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47 hours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38520" y="3464653"/>
            <a:ext cx="0" cy="86815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8520" y="3520010"/>
            <a:ext cx="141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EC00"/>
                </a:solidFill>
              </a:rPr>
              <a:t>0.01 </a:t>
            </a:r>
            <a:r>
              <a:rPr lang="en-US" sz="1200" b="1" dirty="0">
                <a:solidFill>
                  <a:srgbClr val="00EC00"/>
                </a:solidFill>
              </a:rPr>
              <a:t>mm </a:t>
            </a:r>
            <a:r>
              <a:rPr lang="en-US" sz="1200" b="1" dirty="0" err="1">
                <a:solidFill>
                  <a:srgbClr val="00EC00"/>
                </a:solidFill>
              </a:rPr>
              <a:t>mrad</a:t>
            </a:r>
            <a:r>
              <a:rPr lang="en-US" sz="1200" b="1" dirty="0">
                <a:solidFill>
                  <a:srgbClr val="00EC00"/>
                </a:solidFill>
              </a:rPr>
              <a:t>/div</a:t>
            </a:r>
          </a:p>
          <a:p>
            <a:r>
              <a:rPr lang="en-US" sz="1200" b="1" dirty="0">
                <a:solidFill>
                  <a:srgbClr val="DF4C4C"/>
                </a:solidFill>
              </a:rPr>
              <a:t>1 unit/div</a:t>
            </a:r>
          </a:p>
          <a:p>
            <a:r>
              <a:rPr lang="en-US" sz="1200" b="1" dirty="0" smtClean="0">
                <a:solidFill>
                  <a:srgbClr val="EFEF00"/>
                </a:solidFill>
              </a:rPr>
              <a:t>0.5 m/div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7572" y="4472969"/>
            <a:ext cx="1223663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EF00"/>
                </a:solidFill>
              </a:rPr>
              <a:t>Normalized emittance (</a:t>
            </a:r>
            <a:r>
              <a:rPr lang="en-US" sz="1200" b="1" dirty="0" err="1" smtClean="0">
                <a:solidFill>
                  <a:srgbClr val="00EF00"/>
                </a:solidFill>
              </a:rPr>
              <a:t>rms</a:t>
            </a:r>
            <a:r>
              <a:rPr lang="en-US" sz="1200" b="1" dirty="0" smtClean="0">
                <a:solidFill>
                  <a:srgbClr val="00EF00"/>
                </a:solidFill>
              </a:rPr>
              <a:t>)</a:t>
            </a:r>
            <a:endParaRPr lang="en-US" sz="1200" b="1" dirty="0">
              <a:solidFill>
                <a:srgbClr val="00E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6208" y="2667699"/>
            <a:ext cx="38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EFEF00"/>
                </a:solidFill>
                <a:latin typeface="Symbol" panose="05050102010706020507" pitchFamily="18" charset="2"/>
              </a:rPr>
              <a:t>b</a:t>
            </a:r>
            <a:endParaRPr lang="en-US" sz="1600" b="1" i="1" dirty="0">
              <a:solidFill>
                <a:srgbClr val="EFEF0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3818" y="3681019"/>
            <a:ext cx="38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DF4C4C"/>
                </a:solidFill>
                <a:latin typeface="Symbol" panose="05050102010706020507" pitchFamily="18" charset="2"/>
              </a:rPr>
              <a:t>a</a:t>
            </a:r>
            <a:endParaRPr lang="en-US" sz="1600" b="1" i="1" dirty="0">
              <a:solidFill>
                <a:srgbClr val="DF4C4C"/>
              </a:solidFill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1057" y="1850503"/>
            <a:ext cx="42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Evolution of the Twiss parameters and emittance at the exit of the ion source during a “long run”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>
            <a:off x="4146521" y="3759045"/>
            <a:ext cx="278890" cy="1682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Right Arrow 18"/>
          <p:cNvSpPr/>
          <p:nvPr/>
        </p:nvSpPr>
        <p:spPr>
          <a:xfrm>
            <a:off x="281030" y="4166341"/>
            <a:ext cx="545977" cy="159689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527" y="5232843"/>
            <a:ext cx="324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 variations at the entrance of the RFQ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3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13470</TotalTime>
  <Words>1766</Words>
  <Application>Microsoft Office PowerPoint</Application>
  <PresentationFormat>On-screen Show (4:3)</PresentationFormat>
  <Paragraphs>400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Wingdings</vt:lpstr>
      <vt:lpstr>FNAL_TemplateMac_060514</vt:lpstr>
      <vt:lpstr>Fermilab: Footer Only</vt:lpstr>
      <vt:lpstr>PIP-II R&amp;D Program PXIE Ion source and LEBT</vt:lpstr>
      <vt:lpstr>Outline</vt:lpstr>
      <vt:lpstr>Performance requirements</vt:lpstr>
      <vt:lpstr>Ion source &amp; LEBT PIP-II conceptual design</vt:lpstr>
      <vt:lpstr>PXIE Ion Source and LEBT</vt:lpstr>
      <vt:lpstr>P2MAC 2015 status</vt:lpstr>
      <vt:lpstr>Since P2MAC 2015…</vt:lpstr>
      <vt:lpstr>Current beam line configuration</vt:lpstr>
      <vt:lpstr>Operation readiness for RFQ commissioning</vt:lpstr>
      <vt:lpstr>LEBT scraper functions</vt:lpstr>
      <vt:lpstr>LEBT scraper in use</vt:lpstr>
      <vt:lpstr>MPS Configuration to-date</vt:lpstr>
      <vt:lpstr>IS phase space measurements and beam steering</vt:lpstr>
      <vt:lpstr>Phase space measurements at the end of the beam line</vt:lpstr>
      <vt:lpstr>Beam transmission through 1st solenoid</vt:lpstr>
      <vt:lpstr>Comparison with PIC simulations</vt:lpstr>
      <vt:lpstr>Bending dipole magnet and vacuum chamber</vt:lpstr>
      <vt:lpstr>LEBT performance summary</vt:lpstr>
      <vt:lpstr>LEBT performance summary (cont’)</vt:lpstr>
      <vt:lpstr>Plan</vt:lpstr>
      <vt:lpstr>Additional slides</vt:lpstr>
      <vt:lpstr>Proton Improvement Plan II Injector Experiment (PXIE)</vt:lpstr>
      <vt:lpstr>Maximum vs. partial neutralization transport schemes</vt:lpstr>
      <vt:lpstr>Space-charge ‘enhanced’ configuration (i.e. partial neutralization scheme)</vt:lpstr>
      <vt:lpstr>Configuration without ion clearing (i.e. maximum neutralization scheme</vt:lpstr>
      <vt:lpstr>Beam scraping before solenoid #1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Lionel R. Prost x5614 14086N</cp:lastModifiedBy>
  <cp:revision>175</cp:revision>
  <cp:lastPrinted>2014-01-20T19:40:21Z</cp:lastPrinted>
  <dcterms:created xsi:type="dcterms:W3CDTF">2015-05-15T16:41:26Z</dcterms:created>
  <dcterms:modified xsi:type="dcterms:W3CDTF">2016-03-07T16:48:25Z</dcterms:modified>
</cp:coreProperties>
</file>