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Lst>
  <p:notesMasterIdLst>
    <p:notesMasterId r:id="rId41"/>
  </p:notesMasterIdLst>
  <p:handoutMasterIdLst>
    <p:handoutMasterId r:id="rId42"/>
  </p:handoutMasterIdLst>
  <p:sldIdLst>
    <p:sldId id="265" r:id="rId3"/>
    <p:sldId id="268" r:id="rId4"/>
    <p:sldId id="296" r:id="rId5"/>
    <p:sldId id="270" r:id="rId6"/>
    <p:sldId id="271" r:id="rId7"/>
    <p:sldId id="273" r:id="rId8"/>
    <p:sldId id="274" r:id="rId9"/>
    <p:sldId id="275" r:id="rId10"/>
    <p:sldId id="284" r:id="rId11"/>
    <p:sldId id="286" r:id="rId12"/>
    <p:sldId id="298" r:id="rId13"/>
    <p:sldId id="297" r:id="rId14"/>
    <p:sldId id="299" r:id="rId15"/>
    <p:sldId id="285" r:id="rId16"/>
    <p:sldId id="300" r:id="rId17"/>
    <p:sldId id="301" r:id="rId18"/>
    <p:sldId id="302" r:id="rId19"/>
    <p:sldId id="303" r:id="rId20"/>
    <p:sldId id="304" r:id="rId21"/>
    <p:sldId id="305" r:id="rId22"/>
    <p:sldId id="278" r:id="rId23"/>
    <p:sldId id="312" r:id="rId24"/>
    <p:sldId id="309" r:id="rId25"/>
    <p:sldId id="311" r:id="rId26"/>
    <p:sldId id="307" r:id="rId27"/>
    <p:sldId id="306" r:id="rId28"/>
    <p:sldId id="308" r:id="rId29"/>
    <p:sldId id="291" r:id="rId30"/>
    <p:sldId id="313" r:id="rId31"/>
    <p:sldId id="294" r:id="rId32"/>
    <p:sldId id="295" r:id="rId33"/>
    <p:sldId id="276" r:id="rId34"/>
    <p:sldId id="280" r:id="rId35"/>
    <p:sldId id="281" r:id="rId36"/>
    <p:sldId id="283" r:id="rId37"/>
    <p:sldId id="282" r:id="rId38"/>
    <p:sldId id="287" r:id="rId39"/>
    <p:sldId id="288" r:id="rId4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538C"/>
    <a:srgbClr val="404040"/>
    <a:srgbClr val="0F2D62"/>
    <a:srgbClr val="003087"/>
    <a:srgbClr val="004C97"/>
    <a:srgbClr val="505050"/>
    <a:srgbClr val="63666A"/>
    <a:srgbClr val="A7A8AA"/>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18" autoAdjust="0"/>
  </p:normalViewPr>
  <p:slideViewPr>
    <p:cSldViewPr snapToGrid="0" snapToObjects="1">
      <p:cViewPr varScale="1">
        <p:scale>
          <a:sx n="55" d="100"/>
          <a:sy n="55" d="100"/>
        </p:scale>
        <p:origin x="1392" y="72"/>
      </p:cViewPr>
      <p:guideLst>
        <p:guide orient="horz" pos="2160"/>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itchFamily="34" charset="0"/>
              </a:defRPr>
            </a:lvl1pPr>
          </a:lstStyle>
          <a:p>
            <a:fld id="{ED9035C6-DBE2-45BD-84B7-22B136218175}" type="datetimeFigureOut">
              <a:rPr lang="en-US"/>
              <a:pPr/>
              <a:t>3/15/2016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itchFamily="34" charset="0"/>
              </a:defRPr>
            </a:lvl1pPr>
          </a:lstStyle>
          <a:p>
            <a:fld id="{4247EC30-D61B-42D0-AF99-142EE6330511}" type="slidenum">
              <a:rPr lang="en-US"/>
              <a:pPr/>
              <a:t>‹#›</a:t>
            </a:fld>
            <a:endParaRPr lang="en-US"/>
          </a:p>
        </p:txBody>
      </p:sp>
    </p:spTree>
    <p:extLst>
      <p:ext uri="{BB962C8B-B14F-4D97-AF65-F5344CB8AC3E}">
        <p14:creationId xmlns:p14="http://schemas.microsoft.com/office/powerpoint/2010/main" val="28095590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itchFamily="34" charset="0"/>
              </a:defRPr>
            </a:lvl1pPr>
          </a:lstStyle>
          <a:p>
            <a:fld id="{1E920458-B6AA-45DF-A608-9A4D8E5262EA}" type="datetimeFigureOut">
              <a:rPr lang="en-US"/>
              <a:pPr/>
              <a:t>3/15/2016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itchFamily="34" charset="0"/>
              </a:defRPr>
            </a:lvl1pPr>
          </a:lstStyle>
          <a:p>
            <a:fld id="{EBBC6B3A-328F-446F-BADF-707A1872ECED}" type="slidenum">
              <a:rPr lang="en-US"/>
              <a:pPr/>
              <a:t>‹#›</a:t>
            </a:fld>
            <a:endParaRPr lang="en-US"/>
          </a:p>
        </p:txBody>
      </p:sp>
    </p:spTree>
    <p:extLst>
      <p:ext uri="{BB962C8B-B14F-4D97-AF65-F5344CB8AC3E}">
        <p14:creationId xmlns:p14="http://schemas.microsoft.com/office/powerpoint/2010/main" val="248291365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Wrong date:</a:t>
            </a:r>
            <a:r>
              <a:rPr lang="en-US" baseline="0" dirty="0" smtClean="0"/>
              <a:t> </a:t>
            </a:r>
            <a:r>
              <a:rPr lang="en-US" dirty="0" smtClean="0"/>
              <a:t>9-11 March 2015</a:t>
            </a:r>
          </a:p>
          <a:p>
            <a:endParaRPr lang="en-US" dirty="0"/>
          </a:p>
        </p:txBody>
      </p:sp>
      <p:sp>
        <p:nvSpPr>
          <p:cNvPr id="4" name="Slide Number Placeholder 3"/>
          <p:cNvSpPr>
            <a:spLocks noGrp="1"/>
          </p:cNvSpPr>
          <p:nvPr>
            <p:ph type="sldNum" sz="quarter" idx="10"/>
          </p:nvPr>
        </p:nvSpPr>
        <p:spPr/>
        <p:txBody>
          <a:bodyPr/>
          <a:lstStyle/>
          <a:p>
            <a:fld id="{EBBC6B3A-328F-446F-BADF-707A1872ECED}" type="slidenum">
              <a:rPr lang="en-US" smtClean="0"/>
              <a:pPr/>
              <a:t>1</a:t>
            </a:fld>
            <a:endParaRPr lang="en-US"/>
          </a:p>
        </p:txBody>
      </p:sp>
    </p:spTree>
    <p:extLst>
      <p:ext uri="{BB962C8B-B14F-4D97-AF65-F5344CB8AC3E}">
        <p14:creationId xmlns:p14="http://schemas.microsoft.com/office/powerpoint/2010/main" val="372139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BC6B3A-328F-446F-BADF-707A1872ECED}" type="slidenum">
              <a:rPr lang="en-US" smtClean="0"/>
              <a:pPr/>
              <a:t>28</a:t>
            </a:fld>
            <a:endParaRPr lang="en-US"/>
          </a:p>
        </p:txBody>
      </p:sp>
    </p:spTree>
    <p:extLst>
      <p:ext uri="{BB962C8B-B14F-4D97-AF65-F5344CB8AC3E}">
        <p14:creationId xmlns:p14="http://schemas.microsoft.com/office/powerpoint/2010/main" val="396508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BC6B3A-328F-446F-BADF-707A1872ECED}" type="slidenum">
              <a:rPr lang="en-US" smtClean="0"/>
              <a:pPr/>
              <a:t>2</a:t>
            </a:fld>
            <a:endParaRPr lang="en-US"/>
          </a:p>
        </p:txBody>
      </p:sp>
    </p:spTree>
    <p:extLst>
      <p:ext uri="{BB962C8B-B14F-4D97-AF65-F5344CB8AC3E}">
        <p14:creationId xmlns:p14="http://schemas.microsoft.com/office/powerpoint/2010/main" val="3012095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C6B3A-328F-446F-BADF-707A1872ECED}" type="slidenum">
              <a:rPr lang="en-US" smtClean="0"/>
              <a:pPr/>
              <a:t>3</a:t>
            </a:fld>
            <a:endParaRPr lang="en-US"/>
          </a:p>
        </p:txBody>
      </p:sp>
    </p:spTree>
    <p:extLst>
      <p:ext uri="{BB962C8B-B14F-4D97-AF65-F5344CB8AC3E}">
        <p14:creationId xmlns:p14="http://schemas.microsoft.com/office/powerpoint/2010/main" val="2697193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total flux</a:t>
            </a:r>
            <a:r>
              <a:rPr lang="en-US" baseline="0" dirty="0" smtClean="0"/>
              <a:t> increase </a:t>
            </a:r>
            <a:r>
              <a:rPr lang="en-US" dirty="0" smtClean="0"/>
              <a:t>is closer to 2 because of increased rep rate. </a:t>
            </a:r>
            <a:endParaRPr lang="en-US" dirty="0"/>
          </a:p>
        </p:txBody>
      </p:sp>
      <p:sp>
        <p:nvSpPr>
          <p:cNvPr id="4" name="Slide Number Placeholder 3"/>
          <p:cNvSpPr>
            <a:spLocks noGrp="1"/>
          </p:cNvSpPr>
          <p:nvPr>
            <p:ph type="sldNum" sz="quarter" idx="10"/>
          </p:nvPr>
        </p:nvSpPr>
        <p:spPr/>
        <p:txBody>
          <a:bodyPr/>
          <a:lstStyle/>
          <a:p>
            <a:fld id="{7F227804-3EB8-4467-BE33-DFAE43B20781}" type="slidenum">
              <a:rPr lang="en-US" smtClean="0"/>
              <a:t>5</a:t>
            </a:fld>
            <a:endParaRPr lang="en-US"/>
          </a:p>
        </p:txBody>
      </p:sp>
    </p:spTree>
    <p:extLst>
      <p:ext uri="{BB962C8B-B14F-4D97-AF65-F5344CB8AC3E}">
        <p14:creationId xmlns:p14="http://schemas.microsoft.com/office/powerpoint/2010/main" val="3125579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Adiabatic</a:t>
            </a:r>
            <a:r>
              <a:rPr lang="en-US" baseline="0" dirty="0" smtClean="0"/>
              <a:t> bunching has a problem due to much smaller slip factor and higher energy</a:t>
            </a:r>
            <a:endParaRPr lang="en-US" dirty="0"/>
          </a:p>
        </p:txBody>
      </p:sp>
      <p:sp>
        <p:nvSpPr>
          <p:cNvPr id="4" name="Slide Number Placeholder 3"/>
          <p:cNvSpPr>
            <a:spLocks noGrp="1"/>
          </p:cNvSpPr>
          <p:nvPr>
            <p:ph type="sldNum" sz="quarter" idx="10"/>
          </p:nvPr>
        </p:nvSpPr>
        <p:spPr/>
        <p:txBody>
          <a:bodyPr/>
          <a:lstStyle/>
          <a:p>
            <a:fld id="{EBBC6B3A-328F-446F-BADF-707A1872ECED}" type="slidenum">
              <a:rPr lang="en-US" smtClean="0"/>
              <a:pPr/>
              <a:t>7</a:t>
            </a:fld>
            <a:endParaRPr lang="en-US"/>
          </a:p>
        </p:txBody>
      </p:sp>
    </p:spTree>
    <p:extLst>
      <p:ext uri="{BB962C8B-B14F-4D97-AF65-F5344CB8AC3E}">
        <p14:creationId xmlns:p14="http://schemas.microsoft.com/office/powerpoint/2010/main" val="3159335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Improved stability for injection energy is required</a:t>
            </a:r>
            <a:r>
              <a:rPr lang="en-US" baseline="0" dirty="0" smtClean="0"/>
              <a:t> for the longitudinal painting </a:t>
            </a:r>
            <a:endParaRPr lang="en-US" dirty="0"/>
          </a:p>
        </p:txBody>
      </p:sp>
      <p:sp>
        <p:nvSpPr>
          <p:cNvPr id="4" name="Slide Number Placeholder 3"/>
          <p:cNvSpPr>
            <a:spLocks noGrp="1"/>
          </p:cNvSpPr>
          <p:nvPr>
            <p:ph type="sldNum" sz="quarter" idx="10"/>
          </p:nvPr>
        </p:nvSpPr>
        <p:spPr/>
        <p:txBody>
          <a:bodyPr/>
          <a:lstStyle/>
          <a:p>
            <a:fld id="{EBBC6B3A-328F-446F-BADF-707A1872ECED}" type="slidenum">
              <a:rPr lang="en-US" smtClean="0"/>
              <a:pPr/>
              <a:t>8</a:t>
            </a:fld>
            <a:endParaRPr lang="en-US"/>
          </a:p>
        </p:txBody>
      </p:sp>
    </p:spTree>
    <p:extLst>
      <p:ext uri="{BB962C8B-B14F-4D97-AF65-F5344CB8AC3E}">
        <p14:creationId xmlns:p14="http://schemas.microsoft.com/office/powerpoint/2010/main" val="2440275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Tunability range need to be mentioned</a:t>
            </a:r>
            <a:endParaRPr lang="en-US" dirty="0"/>
          </a:p>
        </p:txBody>
      </p:sp>
      <p:sp>
        <p:nvSpPr>
          <p:cNvPr id="4" name="Slide Number Placeholder 3"/>
          <p:cNvSpPr>
            <a:spLocks noGrp="1"/>
          </p:cNvSpPr>
          <p:nvPr>
            <p:ph type="sldNum" sz="quarter" idx="10"/>
          </p:nvPr>
        </p:nvSpPr>
        <p:spPr/>
        <p:txBody>
          <a:bodyPr/>
          <a:lstStyle/>
          <a:p>
            <a:fld id="{EBBC6B3A-328F-446F-BADF-707A1872ECED}" type="slidenum">
              <a:rPr lang="en-US" smtClean="0"/>
              <a:pPr/>
              <a:t>10</a:t>
            </a:fld>
            <a:endParaRPr lang="en-US"/>
          </a:p>
        </p:txBody>
      </p:sp>
    </p:spTree>
    <p:extLst>
      <p:ext uri="{BB962C8B-B14F-4D97-AF65-F5344CB8AC3E}">
        <p14:creationId xmlns:p14="http://schemas.microsoft.com/office/powerpoint/2010/main" val="4156476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not sure what you want to state here. I would expect a voltage increase.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BBC6B3A-328F-446F-BADF-707A1872ECED}" type="slidenum">
              <a:rPr lang="en-US" smtClean="0"/>
              <a:pPr/>
              <a:t>17</a:t>
            </a:fld>
            <a:endParaRPr lang="en-US"/>
          </a:p>
        </p:txBody>
      </p:sp>
    </p:spTree>
    <p:extLst>
      <p:ext uri="{BB962C8B-B14F-4D97-AF65-F5344CB8AC3E}">
        <p14:creationId xmlns:p14="http://schemas.microsoft.com/office/powerpoint/2010/main" val="877593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“Beta corrections “ -&gt; “optics corrections” </a:t>
            </a:r>
            <a:endParaRPr lang="en-US" dirty="0"/>
          </a:p>
        </p:txBody>
      </p:sp>
      <p:sp>
        <p:nvSpPr>
          <p:cNvPr id="4" name="Slide Number Placeholder 3"/>
          <p:cNvSpPr>
            <a:spLocks noGrp="1"/>
          </p:cNvSpPr>
          <p:nvPr>
            <p:ph type="sldNum" sz="quarter" idx="10"/>
          </p:nvPr>
        </p:nvSpPr>
        <p:spPr/>
        <p:txBody>
          <a:bodyPr/>
          <a:lstStyle/>
          <a:p>
            <a:fld id="{EBBC6B3A-328F-446F-BADF-707A1872ECED}" type="slidenum">
              <a:rPr lang="en-US" smtClean="0"/>
              <a:pPr/>
              <a:t>25</a:t>
            </a:fld>
            <a:endParaRPr lang="en-US"/>
          </a:p>
        </p:txBody>
      </p:sp>
    </p:spTree>
    <p:extLst>
      <p:ext uri="{BB962C8B-B14F-4D97-AF65-F5344CB8AC3E}">
        <p14:creationId xmlns:p14="http://schemas.microsoft.com/office/powerpoint/2010/main" val="3609570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56610720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vl1pPr>
          </a:lstStyle>
          <a:p>
            <a:r>
              <a:rPr lang="en-US" smtClean="0"/>
              <a:t>March 2016</a:t>
            </a:r>
            <a:endParaRPr lang="en-US"/>
          </a:p>
        </p:txBody>
      </p:sp>
      <p:sp>
        <p:nvSpPr>
          <p:cNvPr id="5" name="Footer Placeholder 4"/>
          <p:cNvSpPr>
            <a:spLocks noGrp="1"/>
          </p:cNvSpPr>
          <p:nvPr>
            <p:ph type="ftr" sz="quarter" idx="11"/>
          </p:nvPr>
        </p:nvSpPr>
        <p:spPr>
          <a:ln/>
        </p:spPr>
        <p:txBody>
          <a:bodyPr/>
          <a:lstStyle>
            <a:lvl1pPr>
              <a:defRPr/>
            </a:lvl1pPr>
          </a:lstStyle>
          <a:p>
            <a:pPr>
              <a:defRPr/>
            </a:pPr>
            <a:r>
              <a:rPr lang="en-US" smtClean="0"/>
              <a:t>William Pellico | P2MAC_2016</a:t>
            </a:r>
            <a:endParaRPr lang="en-US" b="1"/>
          </a:p>
        </p:txBody>
      </p:sp>
      <p:sp>
        <p:nvSpPr>
          <p:cNvPr id="8" name="Slide Number Placeholder 5"/>
          <p:cNvSpPr>
            <a:spLocks noGrp="1"/>
          </p:cNvSpPr>
          <p:nvPr>
            <p:ph type="sldNum" sz="quarter" idx="12"/>
          </p:nvPr>
        </p:nvSpPr>
        <p:spPr>
          <a:ln/>
        </p:spPr>
        <p:txBody>
          <a:bodyPr/>
          <a:lstStyle>
            <a:lvl1pPr>
              <a:defRPr/>
            </a:lvl1pPr>
          </a:lstStyle>
          <a:p>
            <a:fld id="{122B6040-8786-4D1F-8325-69B2F2DF37B7}" type="slidenum">
              <a:rPr lang="en-US"/>
              <a:pPr/>
              <a:t>‹#›</a:t>
            </a:fld>
            <a:endParaRPr lang="en-US"/>
          </a:p>
        </p:txBody>
      </p:sp>
    </p:spTree>
    <p:extLst>
      <p:ext uri="{BB962C8B-B14F-4D97-AF65-F5344CB8AC3E}">
        <p14:creationId xmlns:p14="http://schemas.microsoft.com/office/powerpoint/2010/main" val="2017741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ln/>
        </p:spPr>
        <p:txBody>
          <a:bodyPr/>
          <a:lstStyle>
            <a:lvl1pPr>
              <a:defRPr/>
            </a:lvl1pPr>
          </a:lstStyle>
          <a:p>
            <a:r>
              <a:rPr lang="en-US" smtClean="0"/>
              <a:t>March 2016</a:t>
            </a:r>
            <a:endParaRPr lang="en-US"/>
          </a:p>
        </p:txBody>
      </p:sp>
      <p:sp>
        <p:nvSpPr>
          <p:cNvPr id="11" name="Footer Placeholder 4"/>
          <p:cNvSpPr>
            <a:spLocks noGrp="1"/>
          </p:cNvSpPr>
          <p:nvPr>
            <p:ph type="ftr" sz="quarter" idx="21"/>
          </p:nvPr>
        </p:nvSpPr>
        <p:spPr>
          <a:ln/>
        </p:spPr>
        <p:txBody>
          <a:bodyPr/>
          <a:lstStyle>
            <a:lvl1pPr>
              <a:defRPr/>
            </a:lvl1pPr>
          </a:lstStyle>
          <a:p>
            <a:pPr>
              <a:defRPr/>
            </a:pPr>
            <a:r>
              <a:rPr lang="en-US" smtClean="0"/>
              <a:t>William Pellico | P2MAC_2016</a:t>
            </a:r>
            <a:endParaRPr lang="en-US" b="1"/>
          </a:p>
        </p:txBody>
      </p:sp>
      <p:sp>
        <p:nvSpPr>
          <p:cNvPr id="12" name="Slide Number Placeholder 5"/>
          <p:cNvSpPr>
            <a:spLocks noGrp="1"/>
          </p:cNvSpPr>
          <p:nvPr>
            <p:ph type="sldNum" sz="quarter" idx="22"/>
          </p:nvPr>
        </p:nvSpPr>
        <p:spPr>
          <a:ln/>
        </p:spPr>
        <p:txBody>
          <a:bodyPr/>
          <a:lstStyle>
            <a:lvl1pPr>
              <a:defRPr/>
            </a:lvl1pPr>
          </a:lstStyle>
          <a:p>
            <a:fld id="{CD1B777B-3539-4808-893C-3B7B2B4A8779}" type="slidenum">
              <a:rPr lang="en-US"/>
              <a:pPr/>
              <a:t>‹#›</a:t>
            </a:fld>
            <a:endParaRPr lang="en-US"/>
          </a:p>
        </p:txBody>
      </p:sp>
    </p:spTree>
    <p:extLst>
      <p:ext uri="{BB962C8B-B14F-4D97-AF65-F5344CB8AC3E}">
        <p14:creationId xmlns:p14="http://schemas.microsoft.com/office/powerpoint/2010/main" val="1405394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spcBef>
                <a:spcPts val="1200"/>
              </a:spcBef>
              <a:defRPr sz="2400">
                <a:solidFill>
                  <a:srgbClr val="404040"/>
                </a:solidFill>
              </a:defRPr>
            </a:lvl1pPr>
            <a:lvl2pPr>
              <a:spcBef>
                <a:spcPts val="200"/>
              </a:spcBef>
              <a:defRPr sz="2200">
                <a:solidFill>
                  <a:srgbClr val="404040"/>
                </a:solidFill>
              </a:defRPr>
            </a:lvl2pPr>
            <a:lvl3pPr>
              <a:spcBef>
                <a:spcPts val="0"/>
              </a:spcBef>
              <a:defRPr sz="2000">
                <a:solidFill>
                  <a:srgbClr val="404040"/>
                </a:solidFill>
              </a:defRPr>
            </a:lvl3pPr>
            <a:lvl4pPr>
              <a:spcBef>
                <a:spcPts val="0"/>
              </a:spcBef>
              <a:defRPr sz="1800">
                <a:solidFill>
                  <a:srgbClr val="404040"/>
                </a:solidFill>
              </a:defRPr>
            </a:lvl4pPr>
            <a:lvl5pPr marL="2057400" indent="-228600">
              <a:spcBef>
                <a:spcPts val="0"/>
              </a:spcBef>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vl1pPr>
          </a:lstStyle>
          <a:p>
            <a:r>
              <a:rPr lang="en-US" smtClean="0"/>
              <a:t>March 2016</a:t>
            </a:r>
            <a:endParaRPr lang="en-US"/>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smtClean="0"/>
              <a:t>William Pellico | P2MAC_2016</a:t>
            </a:r>
            <a:endParaRPr lang="en-US" b="1" dirty="0"/>
          </a:p>
        </p:txBody>
      </p:sp>
      <p:sp>
        <p:nvSpPr>
          <p:cNvPr id="6" name="Slide Number Placeholder 5"/>
          <p:cNvSpPr>
            <a:spLocks noGrp="1"/>
          </p:cNvSpPr>
          <p:nvPr>
            <p:ph type="sldNum" sz="quarter" idx="12"/>
          </p:nvPr>
        </p:nvSpPr>
        <p:spPr/>
        <p:txBody>
          <a:bodyPr/>
          <a:lstStyle>
            <a:lvl1pPr>
              <a:defRPr/>
            </a:lvl1pPr>
          </a:lstStyle>
          <a:p>
            <a:fld id="{A15A663A-9045-4F5C-A8DD-14283B87C592}" type="slidenum">
              <a:rPr lang="en-US"/>
              <a:pPr/>
              <a:t>‹#›</a:t>
            </a:fld>
            <a:endParaRPr lang="en-US"/>
          </a:p>
        </p:txBody>
      </p:sp>
    </p:spTree>
    <p:extLst>
      <p:ext uri="{BB962C8B-B14F-4D97-AF65-F5344CB8AC3E}">
        <p14:creationId xmlns:p14="http://schemas.microsoft.com/office/powerpoint/2010/main" val="2495523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r>
              <a:rPr lang="en-US" smtClean="0"/>
              <a:t>March 2016</a:t>
            </a:r>
            <a:endParaRPr lang="en-US"/>
          </a:p>
        </p:txBody>
      </p:sp>
      <p:sp>
        <p:nvSpPr>
          <p:cNvPr id="8" name="Footer Placeholder 4"/>
          <p:cNvSpPr>
            <a:spLocks noGrp="1"/>
          </p:cNvSpPr>
          <p:nvPr>
            <p:ph type="ftr" sz="quarter" idx="20"/>
          </p:nvPr>
        </p:nvSpPr>
        <p:spPr/>
        <p:txBody>
          <a:bodyPr/>
          <a:lstStyle>
            <a:lvl1pPr>
              <a:defRPr/>
            </a:lvl1pPr>
          </a:lstStyle>
          <a:p>
            <a:pPr>
              <a:defRPr/>
            </a:pPr>
            <a:r>
              <a:rPr lang="en-US" smtClean="0"/>
              <a:t>William Pellico | P2MAC_2016</a:t>
            </a:r>
            <a:endParaRPr lang="en-US" b="1"/>
          </a:p>
        </p:txBody>
      </p:sp>
      <p:sp>
        <p:nvSpPr>
          <p:cNvPr id="9" name="Slide Number Placeholder 5"/>
          <p:cNvSpPr>
            <a:spLocks noGrp="1"/>
          </p:cNvSpPr>
          <p:nvPr>
            <p:ph type="sldNum" sz="quarter" idx="21"/>
          </p:nvPr>
        </p:nvSpPr>
        <p:spPr/>
        <p:txBody>
          <a:bodyPr/>
          <a:lstStyle>
            <a:lvl1pPr>
              <a:defRPr/>
            </a:lvl1pPr>
          </a:lstStyle>
          <a:p>
            <a:fld id="{7B7E07BC-8044-4F03-BF00-58B4E75904C5}" type="slidenum">
              <a:rPr lang="en-US"/>
              <a:pPr/>
              <a:t>‹#›</a:t>
            </a:fld>
            <a:endParaRPr lang="en-US"/>
          </a:p>
        </p:txBody>
      </p:sp>
    </p:spTree>
    <p:extLst>
      <p:ext uri="{BB962C8B-B14F-4D97-AF65-F5344CB8AC3E}">
        <p14:creationId xmlns:p14="http://schemas.microsoft.com/office/powerpoint/2010/main" val="1158456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r>
              <a:rPr lang="en-US" smtClean="0"/>
              <a:t>March 2016</a:t>
            </a:r>
            <a:endParaRPr lang="en-US"/>
          </a:p>
        </p:txBody>
      </p:sp>
      <p:sp>
        <p:nvSpPr>
          <p:cNvPr id="6" name="Footer Placeholder 4"/>
          <p:cNvSpPr>
            <a:spLocks noGrp="1"/>
          </p:cNvSpPr>
          <p:nvPr>
            <p:ph type="ftr" sz="quarter" idx="17"/>
          </p:nvPr>
        </p:nvSpPr>
        <p:spPr/>
        <p:txBody>
          <a:bodyPr/>
          <a:lstStyle>
            <a:lvl1pPr>
              <a:defRPr/>
            </a:lvl1pPr>
          </a:lstStyle>
          <a:p>
            <a:pPr>
              <a:defRPr/>
            </a:pPr>
            <a:r>
              <a:rPr lang="en-US" smtClean="0"/>
              <a:t>William Pellico | P2MAC_2016</a:t>
            </a:r>
            <a:endParaRPr lang="en-US" b="1"/>
          </a:p>
        </p:txBody>
      </p:sp>
      <p:sp>
        <p:nvSpPr>
          <p:cNvPr id="7" name="Slide Number Placeholder 5"/>
          <p:cNvSpPr>
            <a:spLocks noGrp="1"/>
          </p:cNvSpPr>
          <p:nvPr>
            <p:ph type="sldNum" sz="quarter" idx="18"/>
          </p:nvPr>
        </p:nvSpPr>
        <p:spPr/>
        <p:txBody>
          <a:bodyPr/>
          <a:lstStyle>
            <a:lvl1pPr>
              <a:defRPr/>
            </a:lvl1pPr>
          </a:lstStyle>
          <a:p>
            <a:fld id="{DF7131EF-3896-45A6-A09C-0F2FB6DBD8C6}" type="slidenum">
              <a:rPr lang="en-US"/>
              <a:pPr/>
              <a:t>‹#›</a:t>
            </a:fld>
            <a:endParaRPr lang="en-US"/>
          </a:p>
        </p:txBody>
      </p:sp>
    </p:spTree>
    <p:extLst>
      <p:ext uri="{BB962C8B-B14F-4D97-AF65-F5344CB8AC3E}">
        <p14:creationId xmlns:p14="http://schemas.microsoft.com/office/powerpoint/2010/main" val="1133294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r>
              <a:rPr lang="en-US" smtClean="0"/>
              <a:t>March 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William Pellico | P2MAC_2016</a:t>
            </a:r>
            <a:endParaRPr lang="en-US" b="1"/>
          </a:p>
        </p:txBody>
      </p:sp>
      <p:sp>
        <p:nvSpPr>
          <p:cNvPr id="7" name="Slide Number Placeholder 5"/>
          <p:cNvSpPr>
            <a:spLocks noGrp="1"/>
          </p:cNvSpPr>
          <p:nvPr>
            <p:ph type="sldNum" sz="quarter" idx="12"/>
          </p:nvPr>
        </p:nvSpPr>
        <p:spPr/>
        <p:txBody>
          <a:bodyPr/>
          <a:lstStyle>
            <a:lvl1pPr>
              <a:defRPr/>
            </a:lvl1pPr>
          </a:lstStyle>
          <a:p>
            <a:fld id="{F42A7A83-E6CE-44C2-9866-2958E6F16693}" type="slidenum">
              <a:rPr lang="en-US"/>
              <a:pPr/>
              <a:t>‹#›</a:t>
            </a:fld>
            <a:endParaRPr lang="en-US"/>
          </a:p>
        </p:txBody>
      </p:sp>
    </p:spTree>
    <p:extLst>
      <p:ext uri="{BB962C8B-B14F-4D97-AF65-F5344CB8AC3E}">
        <p14:creationId xmlns:p14="http://schemas.microsoft.com/office/powerpoint/2010/main" val="2885848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March 2016</a:t>
            </a:r>
            <a:endParaRPr lang="en-US"/>
          </a:p>
        </p:txBody>
      </p:sp>
      <p:sp>
        <p:nvSpPr>
          <p:cNvPr id="4" name="Footer Placeholder 3"/>
          <p:cNvSpPr>
            <a:spLocks noGrp="1"/>
          </p:cNvSpPr>
          <p:nvPr>
            <p:ph type="ftr" sz="quarter" idx="11"/>
          </p:nvPr>
        </p:nvSpPr>
        <p:spPr/>
        <p:txBody>
          <a:bodyPr/>
          <a:lstStyle/>
          <a:p>
            <a:r>
              <a:rPr lang="en-US" smtClean="0"/>
              <a:t>William Pellico | P2MAC_2016</a:t>
            </a:r>
            <a:endParaRPr lang="en-US"/>
          </a:p>
        </p:txBody>
      </p:sp>
      <p:sp>
        <p:nvSpPr>
          <p:cNvPr id="5" name="Slide Number Placeholder 4"/>
          <p:cNvSpPr>
            <a:spLocks noGrp="1"/>
          </p:cNvSpPr>
          <p:nvPr>
            <p:ph type="sldNum" sz="quarter" idx="12"/>
          </p:nvPr>
        </p:nvSpPr>
        <p:spPr/>
        <p:txBody>
          <a:bodyPr/>
          <a:lstStyle/>
          <a:p>
            <a:fld id="{ADB8883E-0D01-4C1A-AC01-192C7F6DD935}" type="slidenum">
              <a:rPr lang="en-US" smtClean="0"/>
              <a:t>‹#›</a:t>
            </a:fld>
            <a:endParaRPr lang="en-US"/>
          </a:p>
        </p:txBody>
      </p:sp>
    </p:spTree>
    <p:extLst>
      <p:ext uri="{BB962C8B-B14F-4D97-AF65-F5344CB8AC3E}">
        <p14:creationId xmlns:p14="http://schemas.microsoft.com/office/powerpoint/2010/main" val="81957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r>
              <a:rPr lang="en-US" altLang="en-US" smtClean="0"/>
              <a:t>March 2016</a:t>
            </a:r>
            <a:endParaRPr lang="en-US" altLang="en-US"/>
          </a:p>
        </p:txBody>
      </p:sp>
      <p:sp>
        <p:nvSpPr>
          <p:cNvPr id="5" name="Footer Placeholder 4"/>
          <p:cNvSpPr>
            <a:spLocks noGrp="1"/>
          </p:cNvSpPr>
          <p:nvPr>
            <p:ph type="ftr" sz="quarter" idx="1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smtClean="0"/>
              <a:t>William Pellico | P2MAC_2016</a:t>
            </a:r>
            <a:endParaRPr lang="en-US" b="1"/>
          </a:p>
        </p:txBody>
      </p:sp>
      <p:sp>
        <p:nvSpPr>
          <p:cNvPr id="6" name="Slide Number Placeholder 5"/>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C2BC038B-CA57-479E-BFA9-9E819877A5DF}" type="slidenum">
              <a:rPr lang="en-US" altLang="en-US"/>
              <a:pPr/>
              <a:t>‹#›</a:t>
            </a:fld>
            <a:endParaRPr lang="en-US" altLang="en-US"/>
          </a:p>
        </p:txBody>
      </p:sp>
    </p:spTree>
    <p:extLst>
      <p:ext uri="{BB962C8B-B14F-4D97-AF65-F5344CB8AC3E}">
        <p14:creationId xmlns:p14="http://schemas.microsoft.com/office/powerpoint/2010/main" val="3467761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r>
              <a:rPr lang="en-US" smtClean="0"/>
              <a:t>March 2016</a:t>
            </a:r>
            <a:endParaRPr lang="en-US"/>
          </a:p>
        </p:txBody>
      </p:sp>
      <p:sp>
        <p:nvSpPr>
          <p:cNvPr id="4" name="Footer Placeholder 4"/>
          <p:cNvSpPr>
            <a:spLocks noGrp="1"/>
          </p:cNvSpPr>
          <p:nvPr>
            <p:ph type="ftr" sz="quarter" idx="15"/>
          </p:nvPr>
        </p:nvSpPr>
        <p:spPr>
          <a:ln/>
        </p:spPr>
        <p:txBody>
          <a:bodyPr/>
          <a:lstStyle>
            <a:lvl1pPr>
              <a:defRPr/>
            </a:lvl1pPr>
          </a:lstStyle>
          <a:p>
            <a:pPr>
              <a:defRPr/>
            </a:pPr>
            <a:r>
              <a:rPr lang="en-US" smtClean="0"/>
              <a:t>William Pellico | P2MAC_2016</a:t>
            </a:r>
            <a:endParaRPr lang="en-US" b="1"/>
          </a:p>
        </p:txBody>
      </p:sp>
      <p:sp>
        <p:nvSpPr>
          <p:cNvPr id="5" name="Slide Number Placeholder 5"/>
          <p:cNvSpPr>
            <a:spLocks noGrp="1"/>
          </p:cNvSpPr>
          <p:nvPr>
            <p:ph type="sldNum" sz="quarter" idx="16"/>
          </p:nvPr>
        </p:nvSpPr>
        <p:spPr>
          <a:ln/>
        </p:spPr>
        <p:txBody>
          <a:bodyPr/>
          <a:lstStyle>
            <a:lvl1pPr>
              <a:defRPr/>
            </a:lvl1pPr>
          </a:lstStyle>
          <a:p>
            <a:fld id="{2265172B-0B06-4A05-9B46-8E659A1624A8}" type="slidenum">
              <a:rPr lang="en-US"/>
              <a:pPr/>
              <a:t>‹#›</a:t>
            </a:fld>
            <a:endParaRPr lang="en-US"/>
          </a:p>
        </p:txBody>
      </p:sp>
    </p:spTree>
    <p:extLst>
      <p:ext uri="{BB962C8B-B14F-4D97-AF65-F5344CB8AC3E}">
        <p14:creationId xmlns:p14="http://schemas.microsoft.com/office/powerpoint/2010/main" val="1718524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vl1pPr>
          </a:lstStyle>
          <a:p>
            <a:r>
              <a:rPr lang="en-US" smtClean="0"/>
              <a:t>March 2016</a:t>
            </a:r>
            <a:endParaRPr lang="en-US"/>
          </a:p>
        </p:txBody>
      </p:sp>
      <p:sp>
        <p:nvSpPr>
          <p:cNvPr id="5" name="Footer Placeholder 4"/>
          <p:cNvSpPr>
            <a:spLocks noGrp="1"/>
          </p:cNvSpPr>
          <p:nvPr>
            <p:ph type="ftr" sz="quarter" idx="15"/>
          </p:nvPr>
        </p:nvSpPr>
        <p:spPr>
          <a:ln/>
        </p:spPr>
        <p:txBody>
          <a:bodyPr/>
          <a:lstStyle>
            <a:lvl1pPr>
              <a:defRPr/>
            </a:lvl1pPr>
          </a:lstStyle>
          <a:p>
            <a:pPr>
              <a:defRPr/>
            </a:pPr>
            <a:r>
              <a:rPr lang="en-US" smtClean="0"/>
              <a:t>William Pellico | P2MAC_2016</a:t>
            </a:r>
            <a:endParaRPr lang="en-US" b="1"/>
          </a:p>
        </p:txBody>
      </p:sp>
      <p:sp>
        <p:nvSpPr>
          <p:cNvPr id="6" name="Slide Number Placeholder 5"/>
          <p:cNvSpPr>
            <a:spLocks noGrp="1"/>
          </p:cNvSpPr>
          <p:nvPr>
            <p:ph type="sldNum" sz="quarter" idx="16"/>
          </p:nvPr>
        </p:nvSpPr>
        <p:spPr>
          <a:ln/>
        </p:spPr>
        <p:txBody>
          <a:bodyPr/>
          <a:lstStyle>
            <a:lvl1pPr>
              <a:defRPr/>
            </a:lvl1pPr>
          </a:lstStyle>
          <a:p>
            <a:fld id="{24D4E39F-F0E7-4E12-8DA9-CD9C93BDE33D}" type="slidenum">
              <a:rPr lang="en-US"/>
              <a:pPr/>
              <a:t>‹#›</a:t>
            </a:fld>
            <a:endParaRPr lang="en-US"/>
          </a:p>
        </p:txBody>
      </p:sp>
    </p:spTree>
    <p:extLst>
      <p:ext uri="{BB962C8B-B14F-4D97-AF65-F5344CB8AC3E}">
        <p14:creationId xmlns:p14="http://schemas.microsoft.com/office/powerpoint/2010/main" val="922457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itchFamily="34" charset="0"/>
              </a:defRPr>
            </a:lvl1pPr>
          </a:lstStyle>
          <a:p>
            <a:r>
              <a:rPr lang="en-US" smtClean="0"/>
              <a:t>March 2016</a:t>
            </a:r>
            <a:endParaRPr 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smtClean="0"/>
              <a:t>William Pellico | P2MAC_2016</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itchFamily="34" charset="0"/>
              </a:defRPr>
            </a:lvl1pPr>
          </a:lstStyle>
          <a:p>
            <a:fld id="{2497D657-BC53-4144-8492-FC6B98BC9F2D}" type="slidenum">
              <a:rPr lang="en-US"/>
              <a:pPr/>
              <a:t>‹#›</a:t>
            </a:fld>
            <a:endParaRPr lang="en-US"/>
          </a:p>
        </p:txBody>
      </p:sp>
      <p:pic>
        <p:nvPicPr>
          <p:cNvPr id="1029" name="Picture 2" descr="HeaderFooter_0060314.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6" r:id="rId1"/>
    <p:sldLayoutId id="2147484087" r:id="rId2"/>
    <p:sldLayoutId id="2147484079" r:id="rId3"/>
    <p:sldLayoutId id="2147484080" r:id="rId4"/>
    <p:sldLayoutId id="2147484081" r:id="rId5"/>
    <p:sldLayoutId id="2147484088" r:id="rId6"/>
    <p:sldLayoutId id="2147484089" r:id="rId7"/>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kern="1200">
          <a:solidFill>
            <a:srgbClr val="595959"/>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1600" kern="1200">
          <a:solidFill>
            <a:srgbClr val="595959"/>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1400" kern="1200">
          <a:solidFill>
            <a:srgbClr val="595959"/>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itchFamily="34" charset="0"/>
              </a:defRPr>
            </a:lvl1pPr>
          </a:lstStyle>
          <a:p>
            <a:r>
              <a:rPr lang="en-US" smtClean="0"/>
              <a:t>March 2016</a:t>
            </a:r>
            <a:endParaRPr 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smtClean="0"/>
              <a:t>William Pellico | P2MAC_2016</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itchFamily="34" charset="0"/>
              </a:defRPr>
            </a:lvl1pPr>
          </a:lstStyle>
          <a:p>
            <a:fld id="{9689E251-6D27-498A-947E-F1E353EF0004}" type="slidenum">
              <a:rPr lang="en-US"/>
              <a:pPr/>
              <a:t>‹#›</a:t>
            </a:fld>
            <a:endParaRPr lang="en-US"/>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MS PGothic" pitchFamily="34" charset="-128"/>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kern="1200">
          <a:solidFill>
            <a:srgbClr val="7F7F7F"/>
          </a:solidFill>
          <a:latin typeface="Helvetica"/>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7F7F7F"/>
          </a:solidFill>
          <a:latin typeface="Helvetica"/>
          <a:ea typeface="MS PGothic" pitchFamily="34" charset="-128"/>
          <a:cs typeface="ＭＳ Ｐゴシック" charset="0"/>
        </a:defRPr>
      </a:lvl2pPr>
      <a:lvl3pPr marL="1143000" indent="-228600" algn="l" defTabSz="457200" rtl="0" eaLnBrk="0" fontAlgn="base" hangingPunct="0">
        <a:spcBef>
          <a:spcPct val="20000"/>
        </a:spcBef>
        <a:spcAft>
          <a:spcPct val="0"/>
        </a:spcAft>
        <a:buFont typeface="Arial" pitchFamily="34" charset="0"/>
        <a:buChar char="•"/>
        <a:defRPr sz="1400" kern="1200">
          <a:solidFill>
            <a:srgbClr val="7F7F7F"/>
          </a:solidFill>
          <a:latin typeface="Helvetica"/>
          <a:ea typeface="MS PGothic" pitchFamily="34" charset="-128"/>
          <a:cs typeface="ＭＳ Ｐゴシック" charset="0"/>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MS PGothic" pitchFamily="34" charset="-128"/>
          <a:cs typeface="ＭＳ Ｐゴシック" charset="0"/>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20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dirty="0" smtClean="0">
                <a:latin typeface="Helvetica" pitchFamily="34" charset="0"/>
              </a:rPr>
              <a:t>PIP II Booster</a:t>
            </a:r>
          </a:p>
        </p:txBody>
      </p:sp>
      <p:sp>
        <p:nvSpPr>
          <p:cNvPr id="14338" name="Text Placeholder 2"/>
          <p:cNvSpPr>
            <a:spLocks noGrp="1"/>
          </p:cNvSpPr>
          <p:nvPr>
            <p:ph type="body" sz="quarter" idx="10"/>
          </p:nvPr>
        </p:nvSpPr>
        <p:spPr bwMode="auto">
          <a:xfrm>
            <a:off x="806450" y="4841875"/>
            <a:ext cx="7526338"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smtClean="0">
                <a:latin typeface="Helvetica" pitchFamily="34" charset="0"/>
              </a:rPr>
              <a:t>William Pellico</a:t>
            </a:r>
          </a:p>
          <a:p>
            <a:r>
              <a:rPr lang="en-US" dirty="0" smtClean="0">
                <a:latin typeface="Helvetica" pitchFamily="34" charset="0"/>
              </a:rPr>
              <a:t>PIP-II Machine Advisory Committee</a:t>
            </a:r>
          </a:p>
          <a:p>
            <a:r>
              <a:rPr lang="en-US" dirty="0" smtClean="0">
                <a:latin typeface="Helvetica" pitchFamily="34" charset="0"/>
              </a:rPr>
              <a:t>15 - 17</a:t>
            </a:r>
            <a:r>
              <a:rPr lang="en-US" dirty="0" smtClean="0">
                <a:latin typeface="Helvetica" pitchFamily="34" charset="0"/>
              </a:rPr>
              <a:t> March 2016</a:t>
            </a:r>
          </a:p>
          <a:p>
            <a:endParaRPr lang="en-US" dirty="0" smtClean="0">
              <a:latin typeface="Helvetic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457200"/>
          </a:xfrm>
        </p:spPr>
        <p:txBody>
          <a:bodyPr/>
          <a:lstStyle/>
          <a:p>
            <a:r>
              <a:rPr lang="en-US" sz="2400" dirty="0"/>
              <a:t>Perpendicular</a:t>
            </a:r>
            <a:r>
              <a:rPr lang="en-US" dirty="0"/>
              <a:t> </a:t>
            </a:r>
            <a:r>
              <a:rPr lang="en-US" sz="2400" dirty="0"/>
              <a:t>b</a:t>
            </a:r>
            <a:r>
              <a:rPr lang="en-US" sz="2400" dirty="0" smtClean="0"/>
              <a:t>iased </a:t>
            </a:r>
            <a:r>
              <a:rPr lang="en-US" sz="2400" dirty="0"/>
              <a:t>c</a:t>
            </a:r>
            <a:r>
              <a:rPr lang="en-US" sz="2400" dirty="0" smtClean="0"/>
              <a:t>avities </a:t>
            </a:r>
            <a:r>
              <a:rPr lang="en-US" sz="1800" dirty="0" smtClean="0"/>
              <a:t>(part of PIP – PIP II possibilities)</a:t>
            </a:r>
            <a:endParaRPr lang="en-US" sz="2300" dirty="0"/>
          </a:p>
        </p:txBody>
      </p:sp>
      <p:sp>
        <p:nvSpPr>
          <p:cNvPr id="56" name="TextBox 55"/>
          <p:cNvSpPr txBox="1"/>
          <p:nvPr/>
        </p:nvSpPr>
        <p:spPr>
          <a:xfrm>
            <a:off x="75247" y="5977354"/>
            <a:ext cx="8987272" cy="338554"/>
          </a:xfrm>
          <a:prstGeom prst="rect">
            <a:avLst/>
          </a:prstGeom>
          <a:noFill/>
        </p:spPr>
        <p:txBody>
          <a:bodyPr wrap="square" rtlCol="0">
            <a:spAutoFit/>
          </a:bodyPr>
          <a:lstStyle/>
          <a:p>
            <a:pPr algn="l"/>
            <a:r>
              <a:rPr lang="en-US" sz="1600" dirty="0" smtClean="0"/>
              <a:t>G. Romanov, CY Tan, Ding Sun, Kevin Duel, Robyn Madrak, Mohamed Awida, Iouri Terechkine </a:t>
            </a:r>
            <a:endParaRPr lang="en-US" sz="1600" dirty="0"/>
          </a:p>
        </p:txBody>
      </p:sp>
      <p:sp>
        <p:nvSpPr>
          <p:cNvPr id="6" name="TextBox 5"/>
          <p:cNvSpPr txBox="1"/>
          <p:nvPr/>
        </p:nvSpPr>
        <p:spPr>
          <a:xfrm>
            <a:off x="355904" y="881264"/>
            <a:ext cx="8169864" cy="400110"/>
          </a:xfrm>
          <a:prstGeom prst="rect">
            <a:avLst/>
          </a:prstGeom>
          <a:noFill/>
        </p:spPr>
        <p:txBody>
          <a:bodyPr wrap="square" rtlCol="0">
            <a:spAutoFit/>
          </a:bodyPr>
          <a:lstStyle/>
          <a:p>
            <a:pPr algn="l"/>
            <a:r>
              <a:rPr lang="en-US" sz="2000" dirty="0" smtClean="0">
                <a:solidFill>
                  <a:schemeClr val="accent6"/>
                </a:solidFill>
                <a:latin typeface="Helvetica" panose="020B0604020202020204" pitchFamily="34" charset="0"/>
                <a:cs typeface="Helvetica" panose="020B0604020202020204" pitchFamily="34" charset="0"/>
              </a:rPr>
              <a:t>Simulations of use at injection/transition for PIP I is underway. </a:t>
            </a:r>
            <a:endParaRPr lang="en-US" sz="2000" dirty="0">
              <a:solidFill>
                <a:schemeClr val="accent6"/>
              </a:solidFill>
              <a:latin typeface="Helvetica" panose="020B0604020202020204" pitchFamily="34" charset="0"/>
              <a:cs typeface="Helvetica" panose="020B0604020202020204" pitchFamily="34" charset="0"/>
            </a:endParaRPr>
          </a:p>
        </p:txBody>
      </p:sp>
      <p:sp>
        <p:nvSpPr>
          <p:cNvPr id="37" name="TextBox 36"/>
          <p:cNvSpPr txBox="1"/>
          <p:nvPr/>
        </p:nvSpPr>
        <p:spPr>
          <a:xfrm>
            <a:off x="5575874" y="1600200"/>
            <a:ext cx="3550920" cy="1323439"/>
          </a:xfrm>
          <a:prstGeom prst="rect">
            <a:avLst/>
          </a:prstGeom>
          <a:noFill/>
        </p:spPr>
        <p:txBody>
          <a:bodyPr wrap="square" rtlCol="0">
            <a:spAutoFit/>
          </a:bodyPr>
          <a:lstStyle/>
          <a:p>
            <a:r>
              <a:rPr lang="en-US" sz="2000" dirty="0" smtClean="0">
                <a:solidFill>
                  <a:schemeClr val="accent6"/>
                </a:solidFill>
                <a:latin typeface="Helvetica" panose="020B0604020202020204" pitchFamily="34" charset="0"/>
                <a:cs typeface="Helvetica" panose="020B0604020202020204" pitchFamily="34" charset="0"/>
              </a:rPr>
              <a:t>The goal is </a:t>
            </a:r>
            <a:r>
              <a:rPr lang="en-US" sz="2000" b="1" dirty="0" smtClean="0">
                <a:solidFill>
                  <a:schemeClr val="accent6"/>
                </a:solidFill>
                <a:latin typeface="Helvetica" panose="020B0604020202020204" pitchFamily="34" charset="0"/>
                <a:cs typeface="Helvetica" panose="020B0604020202020204" pitchFamily="34" charset="0"/>
              </a:rPr>
              <a:t>100</a:t>
            </a:r>
            <a:r>
              <a:rPr lang="en-US" sz="2000" dirty="0" smtClean="0">
                <a:solidFill>
                  <a:schemeClr val="accent6"/>
                </a:solidFill>
                <a:latin typeface="Helvetica" panose="020B0604020202020204" pitchFamily="34" charset="0"/>
                <a:cs typeface="Helvetica" panose="020B0604020202020204" pitchFamily="34" charset="0"/>
              </a:rPr>
              <a:t> kV gap for a cavity that is about </a:t>
            </a:r>
            <a:r>
              <a:rPr lang="en-US" sz="2000" b="1" dirty="0" smtClean="0">
                <a:solidFill>
                  <a:schemeClr val="accent6"/>
                </a:solidFill>
                <a:latin typeface="Helvetica" panose="020B0604020202020204" pitchFamily="34" charset="0"/>
                <a:cs typeface="Helvetica" panose="020B0604020202020204" pitchFamily="34" charset="0"/>
              </a:rPr>
              <a:t>half</a:t>
            </a:r>
            <a:r>
              <a:rPr lang="en-US" sz="2000" dirty="0" smtClean="0">
                <a:solidFill>
                  <a:schemeClr val="accent6"/>
                </a:solidFill>
                <a:latin typeface="Helvetica" panose="020B0604020202020204" pitchFamily="34" charset="0"/>
                <a:cs typeface="Helvetica" panose="020B0604020202020204" pitchFamily="34" charset="0"/>
              </a:rPr>
              <a:t> the length of present Booster/MI cavity.</a:t>
            </a:r>
            <a:endParaRPr lang="en-US" sz="2000" dirty="0">
              <a:solidFill>
                <a:schemeClr val="accent6"/>
              </a:solidFill>
              <a:latin typeface="Helvetica" panose="020B0604020202020204" pitchFamily="34" charset="0"/>
              <a:cs typeface="Helvetica" panose="020B0604020202020204" pitchFamily="34" charset="0"/>
            </a:endParaRPr>
          </a:p>
        </p:txBody>
      </p:sp>
      <p:sp>
        <p:nvSpPr>
          <p:cNvPr id="7" name="Rectangle 6"/>
          <p:cNvSpPr/>
          <p:nvPr/>
        </p:nvSpPr>
        <p:spPr>
          <a:xfrm>
            <a:off x="5469194" y="3048000"/>
            <a:ext cx="3657600" cy="2585323"/>
          </a:xfrm>
          <a:prstGeom prst="rect">
            <a:avLst/>
          </a:prstGeom>
        </p:spPr>
        <p:txBody>
          <a:bodyPr wrap="square">
            <a:spAutoFit/>
          </a:bodyPr>
          <a:lstStyle/>
          <a:p>
            <a:pPr marL="228600" indent="-228600">
              <a:buFont typeface="Wingdings" pitchFamily="2" charset="2"/>
              <a:buChar char="§"/>
            </a:pPr>
            <a:r>
              <a:rPr lang="en-US" sz="1800" dirty="0">
                <a:solidFill>
                  <a:schemeClr val="accent6"/>
                </a:solidFill>
                <a:latin typeface="Helvetica" panose="020B0604020202020204" pitchFamily="34" charset="0"/>
                <a:cs typeface="Helvetica" panose="020B0604020202020204" pitchFamily="34" charset="0"/>
              </a:rPr>
              <a:t>Ferrites with </a:t>
            </a:r>
            <a:r>
              <a:rPr lang="en-US" sz="1800" dirty="0" smtClean="0">
                <a:solidFill>
                  <a:schemeClr val="accent6"/>
                </a:solidFill>
                <a:latin typeface="Helvetica" panose="020B0604020202020204" pitchFamily="34" charset="0"/>
                <a:cs typeface="Helvetica" panose="020B0604020202020204" pitchFamily="34" charset="0"/>
              </a:rPr>
              <a:t>relatively </a:t>
            </a:r>
            <a:r>
              <a:rPr lang="en-US" sz="1800" dirty="0">
                <a:solidFill>
                  <a:schemeClr val="accent6"/>
                </a:solidFill>
                <a:latin typeface="Helvetica" panose="020B0604020202020204" pitchFamily="34" charset="0"/>
                <a:cs typeface="Helvetica" panose="020B0604020202020204" pitchFamily="34" charset="0"/>
              </a:rPr>
              <a:t>l</a:t>
            </a:r>
            <a:r>
              <a:rPr lang="en-US" sz="1800" dirty="0" smtClean="0">
                <a:solidFill>
                  <a:schemeClr val="accent6"/>
                </a:solidFill>
                <a:latin typeface="Helvetica" panose="020B0604020202020204" pitchFamily="34" charset="0"/>
                <a:cs typeface="Helvetica" panose="020B0604020202020204" pitchFamily="34" charset="0"/>
              </a:rPr>
              <a:t>ow </a:t>
            </a:r>
            <a:r>
              <a:rPr lang="en-US" sz="1800" dirty="0">
                <a:solidFill>
                  <a:schemeClr val="accent6"/>
                </a:solidFill>
                <a:latin typeface="Helvetica" panose="020B0604020202020204" pitchFamily="34" charset="0"/>
                <a:cs typeface="Helvetica" panose="020B0604020202020204" pitchFamily="34" charset="0"/>
              </a:rPr>
              <a:t>s</a:t>
            </a:r>
            <a:r>
              <a:rPr lang="en-US" sz="1800" dirty="0" smtClean="0">
                <a:solidFill>
                  <a:schemeClr val="accent6"/>
                </a:solidFill>
                <a:latin typeface="Helvetica" panose="020B0604020202020204" pitchFamily="34" charset="0"/>
                <a:cs typeface="Helvetica" panose="020B0604020202020204" pitchFamily="34" charset="0"/>
              </a:rPr>
              <a:t>aturation </a:t>
            </a:r>
            <a:r>
              <a:rPr lang="en-US" sz="1800" dirty="0">
                <a:solidFill>
                  <a:schemeClr val="accent6"/>
                </a:solidFill>
                <a:latin typeface="Helvetica" panose="020B0604020202020204" pitchFamily="34" charset="0"/>
                <a:cs typeface="Helvetica" panose="020B0604020202020204" pitchFamily="34" charset="0"/>
              </a:rPr>
              <a:t>m</a:t>
            </a:r>
            <a:r>
              <a:rPr lang="en-US" sz="1800" dirty="0" smtClean="0">
                <a:solidFill>
                  <a:schemeClr val="accent6"/>
                </a:solidFill>
                <a:latin typeface="Helvetica" panose="020B0604020202020204" pitchFamily="34" charset="0"/>
                <a:cs typeface="Helvetica" panose="020B0604020202020204" pitchFamily="34" charset="0"/>
              </a:rPr>
              <a:t>agnetization </a:t>
            </a:r>
          </a:p>
          <a:p>
            <a:r>
              <a:rPr lang="en-US" sz="1800" dirty="0">
                <a:solidFill>
                  <a:schemeClr val="accent6"/>
                </a:solidFill>
                <a:latin typeface="Helvetica" panose="020B0604020202020204" pitchFamily="34" charset="0"/>
                <a:cs typeface="Helvetica" panose="020B0604020202020204" pitchFamily="34" charset="0"/>
              </a:rPr>
              <a:t> </a:t>
            </a:r>
            <a:r>
              <a:rPr lang="en-US" sz="1800" dirty="0" smtClean="0">
                <a:solidFill>
                  <a:schemeClr val="accent6"/>
                </a:solidFill>
                <a:latin typeface="Helvetica" panose="020B0604020202020204" pitchFamily="34" charset="0"/>
                <a:cs typeface="Helvetica" panose="020B0604020202020204" pitchFamily="34" charset="0"/>
              </a:rPr>
              <a:t>   (</a:t>
            </a:r>
            <a:r>
              <a:rPr lang="en-US" sz="1800" dirty="0" err="1">
                <a:solidFill>
                  <a:schemeClr val="accent6"/>
                </a:solidFill>
                <a:latin typeface="Helvetica" panose="020B0604020202020204" pitchFamily="34" charset="0"/>
                <a:cs typeface="Helvetica" panose="020B0604020202020204" pitchFamily="34" charset="0"/>
              </a:rPr>
              <a:t>Mn</a:t>
            </a:r>
            <a:r>
              <a:rPr lang="en-US" sz="1800" dirty="0">
                <a:solidFill>
                  <a:schemeClr val="accent6"/>
                </a:solidFill>
                <a:latin typeface="Helvetica" panose="020B0604020202020204" pitchFamily="34" charset="0"/>
                <a:cs typeface="Helvetica" panose="020B0604020202020204" pitchFamily="34" charset="0"/>
              </a:rPr>
              <a:t>-Zn)</a:t>
            </a:r>
          </a:p>
          <a:p>
            <a:pPr marL="228600" indent="-228600">
              <a:buFont typeface="Wingdings" pitchFamily="2" charset="2"/>
              <a:buChar char="§"/>
            </a:pPr>
            <a:r>
              <a:rPr lang="en-US" sz="1800" dirty="0">
                <a:solidFill>
                  <a:schemeClr val="accent6"/>
                </a:solidFill>
                <a:latin typeface="Helvetica" panose="020B0604020202020204" pitchFamily="34" charset="0"/>
                <a:cs typeface="Helvetica" panose="020B0604020202020204" pitchFamily="34" charset="0"/>
              </a:rPr>
              <a:t>Smaller values </a:t>
            </a:r>
            <a:r>
              <a:rPr lang="en-US" sz="1800" dirty="0" smtClean="0">
                <a:solidFill>
                  <a:schemeClr val="accent6"/>
                </a:solidFill>
                <a:latin typeface="Helvetica" panose="020B0604020202020204" pitchFamily="34" charset="0"/>
                <a:cs typeface="Helvetica" panose="020B0604020202020204" pitchFamily="34" charset="0"/>
              </a:rPr>
              <a:t>of </a:t>
            </a:r>
            <a:r>
              <a:rPr lang="en-US" sz="1800" dirty="0" smtClean="0">
                <a:solidFill>
                  <a:schemeClr val="accent6"/>
                </a:solidFill>
                <a:latin typeface="Symbol" panose="05050102010706020507" pitchFamily="18" charset="2"/>
                <a:cs typeface="Helvetica" panose="020B0604020202020204" pitchFamily="34" charset="0"/>
              </a:rPr>
              <a:t>m</a:t>
            </a:r>
          </a:p>
          <a:p>
            <a:pPr marL="228600" indent="-228600"/>
            <a:r>
              <a:rPr lang="en-US" sz="1800" dirty="0">
                <a:solidFill>
                  <a:schemeClr val="accent6"/>
                </a:solidFill>
                <a:latin typeface="Helvetica" panose="020B0604020202020204" pitchFamily="34" charset="0"/>
                <a:cs typeface="Helvetica" panose="020B0604020202020204" pitchFamily="34" charset="0"/>
              </a:rPr>
              <a:t> </a:t>
            </a:r>
            <a:r>
              <a:rPr lang="en-US" sz="1800" dirty="0" smtClean="0">
                <a:solidFill>
                  <a:schemeClr val="accent6"/>
                </a:solidFill>
                <a:latin typeface="Helvetica" panose="020B0604020202020204" pitchFamily="34" charset="0"/>
                <a:cs typeface="Helvetica" panose="020B0604020202020204" pitchFamily="34" charset="0"/>
              </a:rPr>
              <a:t>   (smaller losses</a:t>
            </a:r>
            <a:r>
              <a:rPr lang="en-US" sz="1800" dirty="0">
                <a:solidFill>
                  <a:schemeClr val="accent6"/>
                </a:solidFill>
                <a:latin typeface="Helvetica" panose="020B0604020202020204" pitchFamily="34" charset="0"/>
                <a:cs typeface="Helvetica" panose="020B0604020202020204" pitchFamily="34" charset="0"/>
              </a:rPr>
              <a:t>, </a:t>
            </a:r>
            <a:r>
              <a:rPr lang="en-US" sz="1800" dirty="0" smtClean="0">
                <a:solidFill>
                  <a:schemeClr val="accent6"/>
                </a:solidFill>
                <a:latin typeface="Helvetica" panose="020B0604020202020204" pitchFamily="34" charset="0"/>
                <a:cs typeface="Helvetica" panose="020B0604020202020204" pitchFamily="34" charset="0"/>
              </a:rPr>
              <a:t>larger </a:t>
            </a:r>
            <a:r>
              <a:rPr lang="en-US" sz="1800" dirty="0">
                <a:solidFill>
                  <a:schemeClr val="accent6"/>
                </a:solidFill>
                <a:latin typeface="Helvetica" panose="020B0604020202020204" pitchFamily="34" charset="0"/>
                <a:cs typeface="Helvetica" panose="020B0604020202020204" pitchFamily="34" charset="0"/>
              </a:rPr>
              <a:t>Q</a:t>
            </a:r>
            <a:r>
              <a:rPr lang="en-US" sz="1800" dirty="0" smtClean="0">
                <a:solidFill>
                  <a:schemeClr val="accent6"/>
                </a:solidFill>
                <a:latin typeface="Helvetica" panose="020B0604020202020204" pitchFamily="34" charset="0"/>
                <a:cs typeface="Helvetica" panose="020B0604020202020204" pitchFamily="34" charset="0"/>
              </a:rPr>
              <a:t>)</a:t>
            </a:r>
          </a:p>
          <a:p>
            <a:pPr marL="228600" indent="-228600">
              <a:buFont typeface="Wingdings" pitchFamily="2" charset="2"/>
              <a:buChar char="§"/>
            </a:pPr>
            <a:r>
              <a:rPr lang="en-US" sz="1800" dirty="0" smtClean="0">
                <a:solidFill>
                  <a:schemeClr val="accent6"/>
                </a:solidFill>
                <a:latin typeface="Helvetica" panose="020B0604020202020204" pitchFamily="34" charset="0"/>
                <a:cs typeface="Helvetica" panose="020B0604020202020204" pitchFamily="34" charset="0"/>
              </a:rPr>
              <a:t>Small space required but high gradient</a:t>
            </a:r>
            <a:endParaRPr lang="en-US" sz="1800" dirty="0">
              <a:solidFill>
                <a:schemeClr val="accent6"/>
              </a:solidFill>
              <a:latin typeface="Helvetica" panose="020B0604020202020204" pitchFamily="34" charset="0"/>
              <a:cs typeface="Helvetica" panose="020B0604020202020204" pitchFamily="34" charset="0"/>
            </a:endParaRPr>
          </a:p>
          <a:p>
            <a:pPr marL="228600" indent="-228600">
              <a:buFont typeface="Wingdings" pitchFamily="2" charset="2"/>
              <a:buChar char="§"/>
            </a:pPr>
            <a:r>
              <a:rPr lang="en-US" sz="1800" dirty="0">
                <a:solidFill>
                  <a:srgbClr val="FF0000"/>
                </a:solidFill>
                <a:latin typeface="Helvetica" panose="020B0604020202020204" pitchFamily="34" charset="0"/>
                <a:cs typeface="Helvetica" panose="020B0604020202020204" pitchFamily="34" charset="0"/>
              </a:rPr>
              <a:t>Cooling is </a:t>
            </a:r>
            <a:r>
              <a:rPr lang="en-US" sz="1800" dirty="0" smtClean="0">
                <a:solidFill>
                  <a:srgbClr val="FF0000"/>
                </a:solidFill>
                <a:latin typeface="Helvetica" panose="020B0604020202020204" pitchFamily="34" charset="0"/>
                <a:cs typeface="Helvetica" panose="020B0604020202020204" pitchFamily="34" charset="0"/>
              </a:rPr>
              <a:t>difficult</a:t>
            </a:r>
          </a:p>
          <a:p>
            <a:pPr marL="228600" indent="-228600">
              <a:buFont typeface="Wingdings" pitchFamily="2" charset="2"/>
              <a:buChar char="§"/>
            </a:pPr>
            <a:r>
              <a:rPr lang="en-US" sz="1800" dirty="0" smtClean="0">
                <a:solidFill>
                  <a:srgbClr val="FF0000"/>
                </a:solidFill>
                <a:latin typeface="Helvetica" panose="020B0604020202020204" pitchFamily="34" charset="0"/>
                <a:cs typeface="Helvetica" panose="020B0604020202020204" pitchFamily="34" charset="0"/>
              </a:rPr>
              <a:t>Vacuum windows location</a:t>
            </a:r>
          </a:p>
        </p:txBody>
      </p:sp>
      <p:sp>
        <p:nvSpPr>
          <p:cNvPr id="3" name="Date Placeholder 2"/>
          <p:cNvSpPr>
            <a:spLocks noGrp="1"/>
          </p:cNvSpPr>
          <p:nvPr>
            <p:ph type="dt" sz="half" idx="10"/>
          </p:nvPr>
        </p:nvSpPr>
        <p:spPr/>
        <p:txBody>
          <a:bodyPr/>
          <a:lstStyle/>
          <a:p>
            <a:r>
              <a:rPr lang="en-US" smtClean="0"/>
              <a:t>March 2016</a:t>
            </a:r>
            <a:endParaRPr lang="en-US"/>
          </a:p>
        </p:txBody>
      </p:sp>
      <p:sp>
        <p:nvSpPr>
          <p:cNvPr id="4" name="Footer Placeholder 3"/>
          <p:cNvSpPr>
            <a:spLocks noGrp="1"/>
          </p:cNvSpPr>
          <p:nvPr>
            <p:ph type="ftr" sz="quarter" idx="11"/>
          </p:nvPr>
        </p:nvSpPr>
        <p:spPr/>
        <p:txBody>
          <a:bodyPr/>
          <a:lstStyle/>
          <a:p>
            <a:r>
              <a:rPr lang="en-US" smtClean="0"/>
              <a:t>William Pellico | P2MAC_2016</a:t>
            </a:r>
            <a:endParaRPr lang="en-US"/>
          </a:p>
        </p:txBody>
      </p:sp>
      <p:sp>
        <p:nvSpPr>
          <p:cNvPr id="5" name="Slide Number Placeholder 4"/>
          <p:cNvSpPr>
            <a:spLocks noGrp="1"/>
          </p:cNvSpPr>
          <p:nvPr>
            <p:ph type="sldNum" sz="quarter" idx="12"/>
          </p:nvPr>
        </p:nvSpPr>
        <p:spPr/>
        <p:txBody>
          <a:bodyPr/>
          <a:lstStyle/>
          <a:p>
            <a:fld id="{ADB8883E-0D01-4C1A-AC01-192C7F6DD935}" type="slidenum">
              <a:rPr lang="en-US" smtClean="0"/>
              <a:t>10</a:t>
            </a:fld>
            <a:endParaRPr lang="en-US"/>
          </a:p>
        </p:txBody>
      </p:sp>
      <p:pic>
        <p:nvPicPr>
          <p:cNvPr id="11" name="Picture 10"/>
          <p:cNvPicPr>
            <a:picLocks noChangeAspect="1"/>
          </p:cNvPicPr>
          <p:nvPr/>
        </p:nvPicPr>
        <p:blipFill rotWithShape="1">
          <a:blip r:embed="rId3">
            <a:alphaModFix/>
          </a:blip>
          <a:srcRect l="7115" r="15822"/>
          <a:stretch/>
        </p:blipFill>
        <p:spPr>
          <a:xfrm>
            <a:off x="75247" y="1667768"/>
            <a:ext cx="4632556" cy="3716898"/>
          </a:xfrm>
          <a:prstGeom prst="rect">
            <a:avLst/>
          </a:prstGeom>
          <a:noFill/>
          <a:ln>
            <a:noFill/>
          </a:ln>
        </p:spPr>
      </p:pic>
      <p:sp>
        <p:nvSpPr>
          <p:cNvPr id="8" name="TextBox 7"/>
          <p:cNvSpPr txBox="1"/>
          <p:nvPr/>
        </p:nvSpPr>
        <p:spPr>
          <a:xfrm>
            <a:off x="75247" y="2133666"/>
            <a:ext cx="1782796" cy="461665"/>
          </a:xfrm>
          <a:prstGeom prst="rect">
            <a:avLst/>
          </a:prstGeom>
          <a:noFill/>
        </p:spPr>
        <p:txBody>
          <a:bodyPr wrap="none" rtlCol="0">
            <a:spAutoFit/>
          </a:bodyPr>
          <a:lstStyle/>
          <a:p>
            <a:r>
              <a:rPr lang="en-US" dirty="0" smtClean="0"/>
              <a:t>Garnet Rings</a:t>
            </a:r>
            <a:endParaRPr lang="en-US" dirty="0"/>
          </a:p>
        </p:txBody>
      </p:sp>
      <p:cxnSp>
        <p:nvCxnSpPr>
          <p:cNvPr id="10" name="Straight Arrow Connector 9"/>
          <p:cNvCxnSpPr/>
          <p:nvPr/>
        </p:nvCxnSpPr>
        <p:spPr>
          <a:xfrm>
            <a:off x="1167897" y="2556524"/>
            <a:ext cx="0" cy="4117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055669" y="2829776"/>
            <a:ext cx="1304268" cy="276999"/>
          </a:xfrm>
          <a:prstGeom prst="rect">
            <a:avLst/>
          </a:prstGeom>
          <a:noFill/>
        </p:spPr>
        <p:txBody>
          <a:bodyPr wrap="none" rtlCol="0">
            <a:spAutoFit/>
          </a:bodyPr>
          <a:lstStyle/>
          <a:p>
            <a:r>
              <a:rPr lang="en-US" sz="1200" dirty="0" smtClean="0"/>
              <a:t>Vacuum Windows</a:t>
            </a:r>
            <a:endParaRPr lang="en-US" sz="1200" dirty="0"/>
          </a:p>
        </p:txBody>
      </p:sp>
      <p:cxnSp>
        <p:nvCxnSpPr>
          <p:cNvPr id="14" name="Straight Arrow Connector 13"/>
          <p:cNvCxnSpPr/>
          <p:nvPr/>
        </p:nvCxnSpPr>
        <p:spPr>
          <a:xfrm flipH="1">
            <a:off x="2285716" y="3106775"/>
            <a:ext cx="1996573" cy="6323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3839732" y="3106775"/>
            <a:ext cx="44255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686979" y="1513879"/>
            <a:ext cx="1672958" cy="307777"/>
          </a:xfrm>
          <a:prstGeom prst="rect">
            <a:avLst/>
          </a:prstGeom>
          <a:noFill/>
        </p:spPr>
        <p:txBody>
          <a:bodyPr wrap="none" rtlCol="0">
            <a:spAutoFit/>
          </a:bodyPr>
          <a:lstStyle/>
          <a:p>
            <a:r>
              <a:rPr lang="en-US" sz="1400" dirty="0" smtClean="0"/>
              <a:t>Standard Booster PA</a:t>
            </a:r>
            <a:endParaRPr lang="en-US" sz="1400" dirty="0"/>
          </a:p>
        </p:txBody>
      </p:sp>
      <p:cxnSp>
        <p:nvCxnSpPr>
          <p:cNvPr id="20" name="Straight Arrow Connector 19"/>
          <p:cNvCxnSpPr/>
          <p:nvPr/>
        </p:nvCxnSpPr>
        <p:spPr>
          <a:xfrm flipH="1">
            <a:off x="3839732" y="1821656"/>
            <a:ext cx="601104" cy="3120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960679" y="3621790"/>
            <a:ext cx="1222642" cy="307777"/>
          </a:xfrm>
          <a:prstGeom prst="rect">
            <a:avLst/>
          </a:prstGeom>
          <a:noFill/>
        </p:spPr>
        <p:txBody>
          <a:bodyPr wrap="none" rtlCol="0">
            <a:spAutoFit/>
          </a:bodyPr>
          <a:lstStyle/>
          <a:p>
            <a:r>
              <a:rPr lang="en-US" sz="1400" dirty="0" smtClean="0"/>
              <a:t>3.25 aperture </a:t>
            </a:r>
            <a:endParaRPr lang="en-US" sz="1400" dirty="0"/>
          </a:p>
        </p:txBody>
      </p:sp>
      <p:cxnSp>
        <p:nvCxnSpPr>
          <p:cNvPr id="23" name="Straight Arrow Connector 22"/>
          <p:cNvCxnSpPr/>
          <p:nvPr/>
        </p:nvCxnSpPr>
        <p:spPr>
          <a:xfrm flipH="1">
            <a:off x="3661014" y="3846060"/>
            <a:ext cx="368690" cy="2589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167897" y="5486400"/>
            <a:ext cx="3249223" cy="461665"/>
          </a:xfrm>
          <a:prstGeom prst="rect">
            <a:avLst/>
          </a:prstGeom>
          <a:noFill/>
        </p:spPr>
        <p:txBody>
          <a:bodyPr wrap="none" rtlCol="0">
            <a:spAutoFit/>
          </a:bodyPr>
          <a:lstStyle/>
          <a:p>
            <a:r>
              <a:rPr lang="en-US" dirty="0" smtClean="0"/>
              <a:t>Area of localized heating</a:t>
            </a:r>
            <a:endParaRPr lang="en-US" dirty="0"/>
          </a:p>
        </p:txBody>
      </p:sp>
      <p:cxnSp>
        <p:nvCxnSpPr>
          <p:cNvPr id="27" name="Straight Arrow Connector 26"/>
          <p:cNvCxnSpPr/>
          <p:nvPr/>
        </p:nvCxnSpPr>
        <p:spPr>
          <a:xfrm flipH="1" flipV="1">
            <a:off x="1167897" y="4806462"/>
            <a:ext cx="227149" cy="67993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1743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Harmonic (perpendicular) continued</a:t>
            </a:r>
            <a:endParaRPr lang="en-US" dirty="0"/>
          </a:p>
        </p:txBody>
      </p:sp>
      <p:sp>
        <p:nvSpPr>
          <p:cNvPr id="4" name="Date Placeholder 3"/>
          <p:cNvSpPr>
            <a:spLocks noGrp="1"/>
          </p:cNvSpPr>
          <p:nvPr>
            <p:ph type="dt" sz="half" idx="10"/>
          </p:nvPr>
        </p:nvSpPr>
        <p:spPr/>
        <p:txBody>
          <a:bodyPr/>
          <a:lstStyle/>
          <a:p>
            <a:r>
              <a:rPr lang="en-US" altLang="en-US" smtClean="0"/>
              <a:t>March 2016</a:t>
            </a:r>
            <a:endParaRPr lang="en-US" altLang="en-US"/>
          </a:p>
        </p:txBody>
      </p:sp>
      <p:sp>
        <p:nvSpPr>
          <p:cNvPr id="5" name="Footer Placeholder 4"/>
          <p:cNvSpPr>
            <a:spLocks noGrp="1"/>
          </p:cNvSpPr>
          <p:nvPr>
            <p:ph type="ftr" sz="quarter" idx="11"/>
          </p:nvPr>
        </p:nvSpPr>
        <p:spPr/>
        <p:txBody>
          <a:bodyPr/>
          <a:lstStyle/>
          <a:p>
            <a:pPr>
              <a:defRPr/>
            </a:pPr>
            <a:r>
              <a:rPr lang="en-US" smtClean="0"/>
              <a:t>William Pellico | P2MAC_2016</a:t>
            </a:r>
            <a:endParaRPr lang="en-US" b="1"/>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11</a:t>
            </a:fld>
            <a:endParaRPr lang="en-US" altLang="en-US"/>
          </a:p>
        </p:txBody>
      </p:sp>
      <p:pic>
        <p:nvPicPr>
          <p:cNvPr id="7" name="Picture 6"/>
          <p:cNvPicPr>
            <a:picLocks noChangeAspect="1"/>
          </p:cNvPicPr>
          <p:nvPr/>
        </p:nvPicPr>
        <p:blipFill rotWithShape="1">
          <a:blip r:embed="rId2"/>
          <a:srcRect l="18417" r="20424"/>
          <a:stretch/>
        </p:blipFill>
        <p:spPr>
          <a:xfrm>
            <a:off x="86624" y="1022311"/>
            <a:ext cx="5698714" cy="3287223"/>
          </a:xfrm>
          <a:prstGeom prst="rect">
            <a:avLst/>
          </a:prstGeom>
        </p:spPr>
      </p:pic>
      <p:sp>
        <p:nvSpPr>
          <p:cNvPr id="8" name="Rectangle 7"/>
          <p:cNvSpPr/>
          <p:nvPr/>
        </p:nvSpPr>
        <p:spPr>
          <a:xfrm>
            <a:off x="228599" y="4382236"/>
            <a:ext cx="3385457" cy="1631216"/>
          </a:xfrm>
          <a:prstGeom prst="rect">
            <a:avLst/>
          </a:prstGeom>
        </p:spPr>
        <p:txBody>
          <a:bodyPr wrap="square">
            <a:spAutoFit/>
          </a:bodyPr>
          <a:lstStyle/>
          <a:p>
            <a:r>
              <a:rPr lang="sv-SE" sz="2000" dirty="0" smtClean="0">
                <a:latin typeface="Times New Roman" panose="02020603050405020304" pitchFamily="18" charset="0"/>
                <a:cs typeface="Times New Roman" panose="02020603050405020304" pitchFamily="18" charset="0"/>
              </a:rPr>
              <a:t>Material of shim – Al800</a:t>
            </a:r>
          </a:p>
          <a:p>
            <a:r>
              <a:rPr lang="sv-SE" sz="2000" dirty="0" smtClean="0">
                <a:latin typeface="Times New Roman" panose="02020603050405020304" pitchFamily="18" charset="0"/>
                <a:cs typeface="Times New Roman" panose="02020603050405020304" pitchFamily="18" charset="0"/>
              </a:rPr>
              <a:t>Thickness </a:t>
            </a:r>
            <a:r>
              <a:rPr lang="sv-SE" sz="2000" dirty="0">
                <a:latin typeface="Times New Roman" panose="02020603050405020304" pitchFamily="18" charset="0"/>
                <a:cs typeface="Times New Roman" panose="02020603050405020304" pitchFamily="18" charset="0"/>
              </a:rPr>
              <a:t>	– 3.5 mm</a:t>
            </a:r>
          </a:p>
          <a:p>
            <a:r>
              <a:rPr lang="sv-SE" sz="2000" dirty="0">
                <a:latin typeface="Times New Roman" panose="02020603050405020304" pitchFamily="18" charset="0"/>
                <a:cs typeface="Times New Roman" panose="02020603050405020304" pitchFamily="18" charset="0"/>
              </a:rPr>
              <a:t>Inner radius 	– 115 mm   </a:t>
            </a:r>
          </a:p>
          <a:p>
            <a:r>
              <a:rPr lang="sv-SE" sz="2000" dirty="0">
                <a:latin typeface="Times New Roman" panose="02020603050405020304" pitchFamily="18" charset="0"/>
                <a:cs typeface="Times New Roman" panose="02020603050405020304" pitchFamily="18" charset="0"/>
              </a:rPr>
              <a:t>Outer radius 	– 148 mm</a:t>
            </a:r>
          </a:p>
          <a:p>
            <a:r>
              <a:rPr lang="sv-SE" sz="2000" dirty="0">
                <a:latin typeface="Times New Roman" panose="02020603050405020304" pitchFamily="18" charset="0"/>
                <a:cs typeface="Times New Roman" panose="02020603050405020304" pitchFamily="18" charset="0"/>
              </a:rPr>
              <a:t>Fillet radii 	– 2.5 mm</a:t>
            </a:r>
          </a:p>
        </p:txBody>
      </p:sp>
      <p:pic>
        <p:nvPicPr>
          <p:cNvPr id="13" name="Picture 12"/>
          <p:cNvPicPr/>
          <p:nvPr/>
        </p:nvPicPr>
        <p:blipFill>
          <a:blip r:embed="rId3"/>
          <a:stretch>
            <a:fillRect/>
          </a:stretch>
        </p:blipFill>
        <p:spPr>
          <a:xfrm>
            <a:off x="5873076" y="3516758"/>
            <a:ext cx="3126067" cy="2623660"/>
          </a:xfrm>
          <a:prstGeom prst="rect">
            <a:avLst/>
          </a:prstGeom>
        </p:spPr>
      </p:pic>
      <p:sp>
        <p:nvSpPr>
          <p:cNvPr id="9" name="TextBox 8"/>
          <p:cNvSpPr txBox="1"/>
          <p:nvPr/>
        </p:nvSpPr>
        <p:spPr>
          <a:xfrm>
            <a:off x="6230346" y="3786314"/>
            <a:ext cx="1918445" cy="523220"/>
          </a:xfrm>
          <a:prstGeom prst="rect">
            <a:avLst/>
          </a:prstGeom>
          <a:noFill/>
        </p:spPr>
        <p:txBody>
          <a:bodyPr wrap="square" rtlCol="0">
            <a:spAutoFit/>
          </a:bodyPr>
          <a:lstStyle/>
          <a:p>
            <a:r>
              <a:rPr lang="en-US" sz="1400" dirty="0" err="1" smtClean="0">
                <a:solidFill>
                  <a:srgbClr val="000000"/>
                </a:solidFill>
                <a:latin typeface="Times New Roman" panose="02020603050405020304" pitchFamily="18" charset="0"/>
                <a:cs typeface="Times New Roman" panose="02020603050405020304" pitchFamily="18" charset="0"/>
              </a:rPr>
              <a:t>H</a:t>
            </a:r>
            <a:r>
              <a:rPr lang="en-US" sz="1400" baseline="-25000" dirty="0" err="1" smtClean="0">
                <a:solidFill>
                  <a:srgbClr val="000000"/>
                </a:solidFill>
                <a:latin typeface="Times New Roman" panose="02020603050405020304" pitchFamily="18" charset="0"/>
                <a:cs typeface="Times New Roman" panose="02020603050405020304" pitchFamily="18" charset="0"/>
              </a:rPr>
              <a:t>min</a:t>
            </a:r>
            <a:r>
              <a:rPr lang="en-US" sz="1400" dirty="0" smtClean="0">
                <a:solidFill>
                  <a:srgbClr val="000000"/>
                </a:solidFill>
                <a:latin typeface="Times New Roman" panose="02020603050405020304" pitchFamily="18" charset="0"/>
                <a:cs typeface="Times New Roman" panose="02020603050405020304" pitchFamily="18" charset="0"/>
              </a:rPr>
              <a:t> </a:t>
            </a:r>
            <a:r>
              <a:rPr lang="en-US" sz="1400" dirty="0">
                <a:solidFill>
                  <a:srgbClr val="000000"/>
                </a:solidFill>
                <a:latin typeface="Times New Roman" panose="02020603050405020304" pitchFamily="18" charset="0"/>
                <a:cs typeface="Times New Roman" panose="02020603050405020304" pitchFamily="18" charset="0"/>
              </a:rPr>
              <a:t>has increased from ~33 </a:t>
            </a:r>
            <a:r>
              <a:rPr lang="en-US" sz="1400" dirty="0" err="1">
                <a:solidFill>
                  <a:srgbClr val="000000"/>
                </a:solidFill>
                <a:latin typeface="Times New Roman" panose="02020603050405020304" pitchFamily="18" charset="0"/>
                <a:cs typeface="Times New Roman" panose="02020603050405020304" pitchFamily="18" charset="0"/>
              </a:rPr>
              <a:t>Oe</a:t>
            </a:r>
            <a:r>
              <a:rPr lang="en-US" sz="1400" dirty="0">
                <a:solidFill>
                  <a:srgbClr val="000000"/>
                </a:solidFill>
                <a:latin typeface="Times New Roman" panose="02020603050405020304" pitchFamily="18" charset="0"/>
                <a:cs typeface="Times New Roman" panose="02020603050405020304" pitchFamily="18" charset="0"/>
              </a:rPr>
              <a:t> to ~50 </a:t>
            </a:r>
            <a:r>
              <a:rPr lang="en-US" sz="1400" dirty="0" err="1">
                <a:solidFill>
                  <a:srgbClr val="000000"/>
                </a:solidFill>
                <a:latin typeface="Times New Roman" panose="02020603050405020304" pitchFamily="18" charset="0"/>
                <a:cs typeface="Times New Roman" panose="02020603050405020304" pitchFamily="18" charset="0"/>
              </a:rPr>
              <a:t>Oe</a:t>
            </a:r>
            <a:endParaRPr lang="en-US" sz="1400" dirty="0">
              <a:solidFill>
                <a:srgbClr val="0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614056" y="4382236"/>
            <a:ext cx="2331449" cy="1323439"/>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Ferrite disks:</a:t>
            </a:r>
          </a:p>
          <a:p>
            <a:r>
              <a:rPr lang="en-US" sz="2000" dirty="0" smtClean="0">
                <a:latin typeface="Times New Roman" panose="02020603050405020304" pitchFamily="18" charset="0"/>
                <a:cs typeface="Times New Roman" panose="02020603050405020304" pitchFamily="18" charset="0"/>
              </a:rPr>
              <a:t>Upper 16 mm</a:t>
            </a:r>
          </a:p>
          <a:p>
            <a:r>
              <a:rPr lang="en-US" sz="2000" dirty="0">
                <a:latin typeface="Times New Roman" panose="02020603050405020304" pitchFamily="18" charset="0"/>
                <a:cs typeface="Times New Roman" panose="02020603050405020304" pitchFamily="18" charset="0"/>
              </a:rPr>
              <a:t>O</a:t>
            </a:r>
            <a:r>
              <a:rPr lang="en-US" sz="2000" dirty="0" smtClean="0">
                <a:latin typeface="Times New Roman" panose="02020603050405020304" pitchFamily="18" charset="0"/>
                <a:cs typeface="Times New Roman" panose="02020603050405020304" pitchFamily="18" charset="0"/>
              </a:rPr>
              <a:t>thers 21 mm</a:t>
            </a:r>
          </a:p>
          <a:p>
            <a:r>
              <a:rPr lang="en-US" sz="2000" dirty="0" smtClean="0">
                <a:latin typeface="Times New Roman" panose="02020603050405020304" pitchFamily="18" charset="0"/>
                <a:cs typeface="Times New Roman" panose="02020603050405020304" pitchFamily="18" charset="0"/>
              </a:rPr>
              <a:t>Total length 100 mm</a:t>
            </a:r>
            <a:endParaRPr lang="en-US" sz="2000"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a:off x="4237022" y="2707333"/>
            <a:ext cx="2212991" cy="187175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rotWithShape="1">
          <a:blip r:embed="rId4"/>
          <a:srcRect t="1656" r="1287" b="2158"/>
          <a:stretch/>
        </p:blipFill>
        <p:spPr>
          <a:xfrm>
            <a:off x="5048082" y="808737"/>
            <a:ext cx="4095918" cy="2776950"/>
          </a:xfrm>
          <a:prstGeom prst="rect">
            <a:avLst/>
          </a:prstGeom>
        </p:spPr>
      </p:pic>
      <p:cxnSp>
        <p:nvCxnSpPr>
          <p:cNvPr id="16" name="Straight Arrow Connector 15"/>
          <p:cNvCxnSpPr/>
          <p:nvPr/>
        </p:nvCxnSpPr>
        <p:spPr>
          <a:xfrm flipH="1">
            <a:off x="7346421" y="2365395"/>
            <a:ext cx="1479291" cy="255563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3123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Perpendicular Harmonic Continued</a:t>
            </a:r>
            <a:endParaRPr lang="en-US" dirty="0"/>
          </a:p>
        </p:txBody>
      </p:sp>
      <p:sp>
        <p:nvSpPr>
          <p:cNvPr id="4" name="Date Placeholder 3"/>
          <p:cNvSpPr>
            <a:spLocks noGrp="1"/>
          </p:cNvSpPr>
          <p:nvPr>
            <p:ph type="dt" sz="half" idx="10"/>
          </p:nvPr>
        </p:nvSpPr>
        <p:spPr/>
        <p:txBody>
          <a:bodyPr/>
          <a:lstStyle/>
          <a:p>
            <a:r>
              <a:rPr lang="en-US" smtClean="0"/>
              <a:t>March 2016</a:t>
            </a:r>
            <a:endParaRPr lang="en-US"/>
          </a:p>
        </p:txBody>
      </p:sp>
      <p:sp>
        <p:nvSpPr>
          <p:cNvPr id="5" name="Footer Placeholder 4"/>
          <p:cNvSpPr>
            <a:spLocks noGrp="1"/>
          </p:cNvSpPr>
          <p:nvPr>
            <p:ph type="ftr" sz="quarter" idx="11"/>
          </p:nvPr>
        </p:nvSpPr>
        <p:spPr/>
        <p:txBody>
          <a:bodyPr/>
          <a:lstStyle/>
          <a:p>
            <a:pPr>
              <a:defRPr/>
            </a:pPr>
            <a:r>
              <a:rPr lang="en-US" smtClean="0"/>
              <a:t>William Pellico | P2MAC_2016</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12</a:t>
            </a:fld>
            <a:endParaRPr lang="en-US"/>
          </a:p>
        </p:txBody>
      </p:sp>
      <p:sp>
        <p:nvSpPr>
          <p:cNvPr id="13" name="TextBox 12"/>
          <p:cNvSpPr txBox="1"/>
          <p:nvPr/>
        </p:nvSpPr>
        <p:spPr>
          <a:xfrm>
            <a:off x="135802" y="745403"/>
            <a:ext cx="6306085" cy="2677656"/>
          </a:xfrm>
          <a:prstGeom prst="rect">
            <a:avLst/>
          </a:prstGeom>
          <a:noFill/>
        </p:spPr>
        <p:txBody>
          <a:bodyPr wrap="none" rtlCol="0">
            <a:spAutoFit/>
          </a:bodyPr>
          <a:lstStyle/>
          <a:p>
            <a:r>
              <a:rPr lang="en-US" dirty="0" smtClean="0"/>
              <a:t>Status &amp; Plans:</a:t>
            </a:r>
          </a:p>
          <a:p>
            <a:r>
              <a:rPr lang="en-US" dirty="0" smtClean="0"/>
              <a:t>Building PA test cavity – verify range/power of PA</a:t>
            </a:r>
          </a:p>
          <a:p>
            <a:r>
              <a:rPr lang="en-US" dirty="0" smtClean="0"/>
              <a:t>Ordering Garnet material to make two rings</a:t>
            </a:r>
          </a:p>
          <a:p>
            <a:r>
              <a:rPr lang="en-US" dirty="0"/>
              <a:t>	</a:t>
            </a:r>
            <a:r>
              <a:rPr lang="en-US" dirty="0" smtClean="0"/>
              <a:t>discussing assembly process with vendor</a:t>
            </a:r>
          </a:p>
          <a:p>
            <a:r>
              <a:rPr lang="en-US" dirty="0" smtClean="0"/>
              <a:t>Discussing with vendor – window options</a:t>
            </a:r>
          </a:p>
          <a:p>
            <a:r>
              <a:rPr lang="en-US" dirty="0" smtClean="0"/>
              <a:t>Finalize solenoid design</a:t>
            </a:r>
          </a:p>
          <a:p>
            <a:r>
              <a:rPr lang="en-US" dirty="0" smtClean="0"/>
              <a:t>Plan is to start to build cavity this FY</a:t>
            </a:r>
          </a:p>
        </p:txBody>
      </p:sp>
      <p:pic>
        <p:nvPicPr>
          <p:cNvPr id="15" name="Picture 14"/>
          <p:cNvPicPr/>
          <p:nvPr/>
        </p:nvPicPr>
        <p:blipFill rotWithShape="1">
          <a:blip r:embed="rId2"/>
          <a:srcRect t="9530" r="25247" b="11440"/>
          <a:stretch/>
        </p:blipFill>
        <p:spPr>
          <a:xfrm>
            <a:off x="806450" y="3423059"/>
            <a:ext cx="4101220" cy="2435383"/>
          </a:xfrm>
          <a:prstGeom prst="rect">
            <a:avLst/>
          </a:prstGeom>
          <a:ln>
            <a:noFill/>
          </a:ln>
        </p:spPr>
      </p:pic>
      <p:sp>
        <p:nvSpPr>
          <p:cNvPr id="16" name="TextBox 15"/>
          <p:cNvSpPr txBox="1"/>
          <p:nvPr/>
        </p:nvSpPr>
        <p:spPr>
          <a:xfrm>
            <a:off x="135802" y="5828640"/>
            <a:ext cx="5396029" cy="461665"/>
          </a:xfrm>
          <a:prstGeom prst="rect">
            <a:avLst/>
          </a:prstGeom>
          <a:noFill/>
        </p:spPr>
        <p:txBody>
          <a:bodyPr wrap="none" rtlCol="0">
            <a:spAutoFit/>
          </a:bodyPr>
          <a:lstStyle/>
          <a:p>
            <a:r>
              <a:rPr lang="en-US" dirty="0" smtClean="0"/>
              <a:t>Anode and cathode resonator (PA testing)</a:t>
            </a:r>
            <a:endParaRPr lang="en-US" dirty="0"/>
          </a:p>
        </p:txBody>
      </p:sp>
      <p:pic>
        <p:nvPicPr>
          <p:cNvPr id="18" name="Picture 17"/>
          <p:cNvPicPr>
            <a:picLocks noChangeAspect="1"/>
          </p:cNvPicPr>
          <p:nvPr/>
        </p:nvPicPr>
        <p:blipFill rotWithShape="1">
          <a:blip r:embed="rId3"/>
          <a:srcRect l="76224" t="17473" r="1041" b="18603"/>
          <a:stretch/>
        </p:blipFill>
        <p:spPr>
          <a:xfrm>
            <a:off x="6575362" y="832919"/>
            <a:ext cx="2487419" cy="4793935"/>
          </a:xfrm>
          <a:prstGeom prst="rect">
            <a:avLst/>
          </a:prstGeom>
        </p:spPr>
      </p:pic>
      <p:sp>
        <p:nvSpPr>
          <p:cNvPr id="19" name="TextBox 18"/>
          <p:cNvSpPr txBox="1"/>
          <p:nvPr/>
        </p:nvSpPr>
        <p:spPr>
          <a:xfrm>
            <a:off x="6462932" y="5597808"/>
            <a:ext cx="2662588" cy="461665"/>
          </a:xfrm>
          <a:prstGeom prst="rect">
            <a:avLst/>
          </a:prstGeom>
          <a:noFill/>
        </p:spPr>
        <p:txBody>
          <a:bodyPr wrap="none" rtlCol="0">
            <a:spAutoFit/>
          </a:bodyPr>
          <a:lstStyle/>
          <a:p>
            <a:r>
              <a:rPr lang="en-US" dirty="0" smtClean="0"/>
              <a:t>Cavity to test ferrite</a:t>
            </a:r>
            <a:endParaRPr lang="en-US" dirty="0"/>
          </a:p>
        </p:txBody>
      </p:sp>
    </p:spTree>
    <p:extLst>
      <p:ext uri="{BB962C8B-B14F-4D97-AF65-F5344CB8AC3E}">
        <p14:creationId xmlns:p14="http://schemas.microsoft.com/office/powerpoint/2010/main" val="525331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use of perpendicular design for fundamental use</a:t>
            </a:r>
            <a:endParaRPr lang="en-US" dirty="0"/>
          </a:p>
        </p:txBody>
      </p:sp>
      <p:sp>
        <p:nvSpPr>
          <p:cNvPr id="4" name="Date Placeholder 3"/>
          <p:cNvSpPr>
            <a:spLocks noGrp="1"/>
          </p:cNvSpPr>
          <p:nvPr>
            <p:ph type="dt" sz="half" idx="10"/>
          </p:nvPr>
        </p:nvSpPr>
        <p:spPr/>
        <p:txBody>
          <a:bodyPr/>
          <a:lstStyle/>
          <a:p>
            <a:r>
              <a:rPr lang="en-US" smtClean="0"/>
              <a:t>March 2016</a:t>
            </a:r>
            <a:endParaRPr lang="en-US"/>
          </a:p>
        </p:txBody>
      </p:sp>
      <p:sp>
        <p:nvSpPr>
          <p:cNvPr id="5" name="Footer Placeholder 4"/>
          <p:cNvSpPr>
            <a:spLocks noGrp="1"/>
          </p:cNvSpPr>
          <p:nvPr>
            <p:ph type="ftr" sz="quarter" idx="11"/>
          </p:nvPr>
        </p:nvSpPr>
        <p:spPr/>
        <p:txBody>
          <a:bodyPr/>
          <a:lstStyle/>
          <a:p>
            <a:pPr>
              <a:defRPr/>
            </a:pPr>
            <a:r>
              <a:rPr lang="en-US" smtClean="0"/>
              <a:t>William Pellico | P2MAC_2016</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13</a:t>
            </a:fld>
            <a:endParaRPr lang="en-US"/>
          </a:p>
        </p:txBody>
      </p:sp>
      <p:pic>
        <p:nvPicPr>
          <p:cNvPr id="7" name="Picture 6"/>
          <p:cNvPicPr>
            <a:picLocks noChangeAspect="1"/>
          </p:cNvPicPr>
          <p:nvPr/>
        </p:nvPicPr>
        <p:blipFill>
          <a:blip r:embed="rId2"/>
          <a:stretch>
            <a:fillRect/>
          </a:stretch>
        </p:blipFill>
        <p:spPr>
          <a:xfrm>
            <a:off x="0" y="932507"/>
            <a:ext cx="5363167" cy="2536163"/>
          </a:xfrm>
          <a:prstGeom prst="rect">
            <a:avLst/>
          </a:prstGeom>
        </p:spPr>
      </p:pic>
      <p:cxnSp>
        <p:nvCxnSpPr>
          <p:cNvPr id="9" name="Straight Connector 8"/>
          <p:cNvCxnSpPr/>
          <p:nvPr/>
        </p:nvCxnSpPr>
        <p:spPr>
          <a:xfrm>
            <a:off x="561315" y="1131683"/>
            <a:ext cx="4227968" cy="27161"/>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846907" y="772563"/>
            <a:ext cx="1366080" cy="461665"/>
          </a:xfrm>
          <a:prstGeom prst="rect">
            <a:avLst/>
          </a:prstGeom>
          <a:noFill/>
        </p:spPr>
        <p:txBody>
          <a:bodyPr wrap="none" rtlCol="0">
            <a:spAutoFit/>
          </a:bodyPr>
          <a:lstStyle/>
          <a:p>
            <a:r>
              <a:rPr lang="en-US" dirty="0" smtClean="0"/>
              <a:t>1000 mm</a:t>
            </a:r>
            <a:endParaRPr lang="en-US" dirty="0"/>
          </a:p>
        </p:txBody>
      </p:sp>
      <p:cxnSp>
        <p:nvCxnSpPr>
          <p:cNvPr id="12" name="Straight Connector 11"/>
          <p:cNvCxnSpPr/>
          <p:nvPr/>
        </p:nvCxnSpPr>
        <p:spPr>
          <a:xfrm>
            <a:off x="219547" y="1566250"/>
            <a:ext cx="0" cy="1584356"/>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3097" y="2962590"/>
            <a:ext cx="1210588" cy="461665"/>
          </a:xfrm>
          <a:prstGeom prst="rect">
            <a:avLst/>
          </a:prstGeom>
          <a:noFill/>
        </p:spPr>
        <p:txBody>
          <a:bodyPr wrap="none" rtlCol="0">
            <a:spAutoFit/>
          </a:bodyPr>
          <a:lstStyle/>
          <a:p>
            <a:r>
              <a:rPr lang="en-US" dirty="0" smtClean="0"/>
              <a:t>346 mm</a:t>
            </a:r>
            <a:endParaRPr lang="en-US" dirty="0"/>
          </a:p>
        </p:txBody>
      </p:sp>
      <p:cxnSp>
        <p:nvCxnSpPr>
          <p:cNvPr id="15" name="Straight Connector 14"/>
          <p:cNvCxnSpPr/>
          <p:nvPr/>
        </p:nvCxnSpPr>
        <p:spPr>
          <a:xfrm>
            <a:off x="5245472" y="2181885"/>
            <a:ext cx="0" cy="325924"/>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245472" y="2114014"/>
            <a:ext cx="1287532" cy="461665"/>
          </a:xfrm>
          <a:prstGeom prst="rect">
            <a:avLst/>
          </a:prstGeom>
          <a:noFill/>
        </p:spPr>
        <p:txBody>
          <a:bodyPr wrap="none" rtlCol="0">
            <a:spAutoFit/>
          </a:bodyPr>
          <a:lstStyle/>
          <a:p>
            <a:r>
              <a:rPr lang="en-US" dirty="0" smtClean="0"/>
              <a:t>82.5 mm</a:t>
            </a:r>
            <a:endParaRPr lang="en-US" dirty="0"/>
          </a:p>
        </p:txBody>
      </p:sp>
      <p:sp>
        <p:nvSpPr>
          <p:cNvPr id="19" name="Rectangle 18"/>
          <p:cNvSpPr/>
          <p:nvPr/>
        </p:nvSpPr>
        <p:spPr>
          <a:xfrm>
            <a:off x="1" y="3490361"/>
            <a:ext cx="9143999" cy="2800767"/>
          </a:xfrm>
          <a:prstGeom prst="rect">
            <a:avLst/>
          </a:prstGeom>
        </p:spPr>
        <p:txBody>
          <a:bodyPr wrap="square">
            <a:spAutoFit/>
          </a:bodyPr>
          <a:lstStyle/>
          <a:p>
            <a:r>
              <a:rPr lang="en-US" sz="1600" dirty="0"/>
              <a:t>Design features:-</a:t>
            </a:r>
          </a:p>
          <a:p>
            <a:r>
              <a:rPr lang="en-US" sz="1600" dirty="0"/>
              <a:t>–High R/Q (geometry is optimized to have R/Q&gt;=50 over the frequency range)</a:t>
            </a:r>
          </a:p>
          <a:p>
            <a:r>
              <a:rPr lang="en-US" sz="1600" dirty="0"/>
              <a:t>–Relatively large bore (3.25”)</a:t>
            </a:r>
          </a:p>
          <a:p>
            <a:r>
              <a:rPr lang="en-US" sz="1600" dirty="0"/>
              <a:t>–Short length (1 m long)</a:t>
            </a:r>
          </a:p>
          <a:p>
            <a:r>
              <a:rPr lang="en-US" sz="1600" dirty="0"/>
              <a:t>–Using available Ferrite rings, similar to the ones used for the 2ndharmonic cavity (each is 1” thick, 13.6” diameter)</a:t>
            </a:r>
          </a:p>
          <a:p>
            <a:r>
              <a:rPr lang="en-US" sz="1600" dirty="0"/>
              <a:t>–Dielectric loading is used at the ferrite interface to concentrate the fields at the coupling region in order to achieve the desired sweep range (sweep range 36.6 MHz to 53.7 MHz; more than needed)</a:t>
            </a:r>
          </a:p>
          <a:p>
            <a:r>
              <a:rPr lang="en-US" sz="1600" dirty="0"/>
              <a:t>–Facilitate cooling of the ferrites by thermal paths through copper (cooling channels) and dielectric washers</a:t>
            </a:r>
          </a:p>
          <a:p>
            <a:r>
              <a:rPr lang="en-US" sz="1600" dirty="0"/>
              <a:t>–60 kV gap voltage</a:t>
            </a:r>
          </a:p>
          <a:p>
            <a:r>
              <a:rPr lang="en-US" sz="1600" dirty="0"/>
              <a:t>–Simple Vacuum </a:t>
            </a:r>
            <a:r>
              <a:rPr lang="en-US" sz="1600" dirty="0" smtClean="0"/>
              <a:t>window</a:t>
            </a:r>
            <a:endParaRPr lang="en-US" sz="1600" dirty="0"/>
          </a:p>
        </p:txBody>
      </p:sp>
    </p:spTree>
    <p:extLst>
      <p:ext uri="{BB962C8B-B14F-4D97-AF65-F5344CB8AC3E}">
        <p14:creationId xmlns:p14="http://schemas.microsoft.com/office/powerpoint/2010/main" val="2936433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46" y="120023"/>
            <a:ext cx="8725646" cy="457200"/>
          </a:xfrm>
        </p:spPr>
        <p:txBody>
          <a:bodyPr/>
          <a:lstStyle/>
          <a:p>
            <a:r>
              <a:rPr lang="en-US" dirty="0" smtClean="0"/>
              <a:t>Standard Booster </a:t>
            </a:r>
            <a:r>
              <a:rPr lang="en-US" dirty="0"/>
              <a:t>c</a:t>
            </a:r>
            <a:r>
              <a:rPr lang="en-US" dirty="0" smtClean="0"/>
              <a:t>avity modeling/mods – nearly complete</a:t>
            </a: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284" r="2102"/>
          <a:stretch/>
        </p:blipFill>
        <p:spPr bwMode="auto">
          <a:xfrm>
            <a:off x="325926" y="875270"/>
            <a:ext cx="2906162" cy="4306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943052"/>
            <a:ext cx="2717924" cy="430887"/>
          </a:xfrm>
          <a:prstGeom prst="rect">
            <a:avLst/>
          </a:prstGeom>
          <a:noFill/>
        </p:spPr>
        <p:txBody>
          <a:bodyPr wrap="none" rtlCol="0">
            <a:spAutoFit/>
          </a:bodyPr>
          <a:lstStyle/>
          <a:p>
            <a:r>
              <a:rPr lang="en-US" sz="2200" b="1" u="sng" dirty="0" smtClean="0"/>
              <a:t>Electric Field for 55kV</a:t>
            </a:r>
            <a:endParaRPr lang="en-US" sz="2200" b="1" u="sng"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6634" r="22681" b="6849"/>
          <a:stretch/>
        </p:blipFill>
        <p:spPr bwMode="auto">
          <a:xfrm>
            <a:off x="198753" y="5134528"/>
            <a:ext cx="2547756" cy="1149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082274" y="5827385"/>
            <a:ext cx="1222964" cy="400110"/>
          </a:xfrm>
          <a:prstGeom prst="rect">
            <a:avLst/>
          </a:prstGeom>
          <a:solidFill>
            <a:schemeClr val="accent1">
              <a:lumMod val="20000"/>
              <a:lumOff val="80000"/>
            </a:schemeClr>
          </a:solidFill>
        </p:spPr>
        <p:txBody>
          <a:bodyPr wrap="none" rtlCol="0">
            <a:spAutoFit/>
          </a:bodyPr>
          <a:lstStyle/>
          <a:p>
            <a:r>
              <a:rPr lang="en-US" sz="2000" dirty="0" smtClean="0"/>
              <a:t>1.7 MV/m</a:t>
            </a:r>
            <a:endParaRPr lang="en-US" sz="2000" dirty="0"/>
          </a:p>
        </p:txBody>
      </p:sp>
      <p:cxnSp>
        <p:nvCxnSpPr>
          <p:cNvPr id="8" name="Straight Arrow Connector 7"/>
          <p:cNvCxnSpPr/>
          <p:nvPr/>
        </p:nvCxnSpPr>
        <p:spPr>
          <a:xfrm flipH="1" flipV="1">
            <a:off x="2112262" y="5892595"/>
            <a:ext cx="912295" cy="31829"/>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8650" t="977" r="1935" b="1179"/>
          <a:stretch/>
        </p:blipFill>
        <p:spPr bwMode="auto">
          <a:xfrm>
            <a:off x="6120143" y="805758"/>
            <a:ext cx="3023857" cy="449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527546" y="842486"/>
            <a:ext cx="2935547" cy="461665"/>
          </a:xfrm>
          <a:prstGeom prst="rect">
            <a:avLst/>
          </a:prstGeom>
          <a:noFill/>
        </p:spPr>
        <p:txBody>
          <a:bodyPr wrap="none" rtlCol="0">
            <a:spAutoFit/>
          </a:bodyPr>
          <a:lstStyle/>
          <a:p>
            <a:r>
              <a:rPr lang="en-US" sz="2200" b="1" u="sng" dirty="0" smtClean="0"/>
              <a:t>Electric</a:t>
            </a:r>
            <a:r>
              <a:rPr lang="en-US" b="1" u="sng" dirty="0" smtClean="0"/>
              <a:t> Field for 60 kV</a:t>
            </a:r>
            <a:endParaRPr lang="en-US" b="1" u="sng" dirty="0"/>
          </a:p>
        </p:txBody>
      </p:sp>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8256" t="38512" r="13234" b="5838"/>
          <a:stretch/>
        </p:blipFill>
        <p:spPr bwMode="auto">
          <a:xfrm>
            <a:off x="5378387" y="5066758"/>
            <a:ext cx="2367201" cy="125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803305" y="5429223"/>
            <a:ext cx="1352806" cy="400110"/>
          </a:xfrm>
          <a:prstGeom prst="rect">
            <a:avLst/>
          </a:prstGeom>
          <a:solidFill>
            <a:schemeClr val="accent1">
              <a:lumMod val="20000"/>
              <a:lumOff val="80000"/>
            </a:schemeClr>
          </a:solidFill>
        </p:spPr>
        <p:txBody>
          <a:bodyPr wrap="none" rtlCol="0">
            <a:spAutoFit/>
          </a:bodyPr>
          <a:lstStyle/>
          <a:p>
            <a:r>
              <a:rPr lang="en-US" sz="2000" dirty="0" smtClean="0"/>
              <a:t>1.85 MV/m</a:t>
            </a:r>
            <a:endParaRPr lang="en-US" sz="2000" dirty="0"/>
          </a:p>
        </p:txBody>
      </p:sp>
      <p:cxnSp>
        <p:nvCxnSpPr>
          <p:cNvPr id="14" name="Straight Arrow Connector 13"/>
          <p:cNvCxnSpPr/>
          <p:nvPr/>
        </p:nvCxnSpPr>
        <p:spPr>
          <a:xfrm flipH="1">
            <a:off x="7526338" y="5699812"/>
            <a:ext cx="276967" cy="114935"/>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1536040"/>
            <a:ext cx="1169103" cy="384721"/>
          </a:xfrm>
          <a:prstGeom prst="rect">
            <a:avLst/>
          </a:prstGeom>
          <a:noFill/>
        </p:spPr>
        <p:txBody>
          <a:bodyPr wrap="none" rtlCol="0">
            <a:spAutoFit/>
          </a:bodyPr>
          <a:lstStyle/>
          <a:p>
            <a:r>
              <a:rPr lang="en-US" sz="1900" dirty="0" smtClean="0"/>
              <a:t>3.3 MV/m</a:t>
            </a:r>
            <a:endParaRPr lang="en-US" sz="1900" dirty="0"/>
          </a:p>
        </p:txBody>
      </p:sp>
      <p:cxnSp>
        <p:nvCxnSpPr>
          <p:cNvPr id="18" name="Straight Arrow Connector 17"/>
          <p:cNvCxnSpPr/>
          <p:nvPr/>
        </p:nvCxnSpPr>
        <p:spPr>
          <a:xfrm flipV="1">
            <a:off x="1032472" y="1676400"/>
            <a:ext cx="561957" cy="168533"/>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784865" y="1817359"/>
            <a:ext cx="1169103" cy="384721"/>
          </a:xfrm>
          <a:prstGeom prst="rect">
            <a:avLst/>
          </a:prstGeom>
          <a:noFill/>
        </p:spPr>
        <p:txBody>
          <a:bodyPr wrap="none" rtlCol="0">
            <a:spAutoFit/>
          </a:bodyPr>
          <a:lstStyle/>
          <a:p>
            <a:r>
              <a:rPr lang="en-US" sz="1900" dirty="0" smtClean="0"/>
              <a:t>3.6 MV/m</a:t>
            </a:r>
            <a:endParaRPr lang="en-US" sz="1900" dirty="0"/>
          </a:p>
        </p:txBody>
      </p:sp>
      <p:cxnSp>
        <p:nvCxnSpPr>
          <p:cNvPr id="24" name="Straight Arrow Connector 23"/>
          <p:cNvCxnSpPr/>
          <p:nvPr/>
        </p:nvCxnSpPr>
        <p:spPr>
          <a:xfrm flipV="1">
            <a:off x="6561988" y="1611869"/>
            <a:ext cx="363422" cy="23306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952530" y="1197076"/>
            <a:ext cx="3031513" cy="4708981"/>
          </a:xfrm>
          <a:prstGeom prst="rect">
            <a:avLst/>
          </a:prstGeom>
        </p:spPr>
        <p:txBody>
          <a:bodyPr wrap="square">
            <a:spAutoFit/>
          </a:bodyPr>
          <a:lstStyle/>
          <a:p>
            <a:pPr>
              <a:buFont typeface="Wingdings" pitchFamily="2" charset="2"/>
              <a:buChar char="§"/>
            </a:pPr>
            <a:r>
              <a:rPr lang="en-US" sz="2000" dirty="0" smtClean="0">
                <a:solidFill>
                  <a:schemeClr val="accent6"/>
                </a:solidFill>
              </a:rPr>
              <a:t>  Ferrites </a:t>
            </a:r>
            <a:r>
              <a:rPr lang="en-US" sz="2000" dirty="0">
                <a:solidFill>
                  <a:schemeClr val="accent6"/>
                </a:solidFill>
              </a:rPr>
              <a:t>with </a:t>
            </a:r>
            <a:r>
              <a:rPr lang="en-US" sz="2000" dirty="0" smtClean="0">
                <a:solidFill>
                  <a:schemeClr val="accent6"/>
                </a:solidFill>
              </a:rPr>
              <a:t>high </a:t>
            </a:r>
            <a:r>
              <a:rPr lang="en-US" sz="2000" dirty="0">
                <a:solidFill>
                  <a:schemeClr val="accent6"/>
                </a:solidFill>
              </a:rPr>
              <a:t>s</a:t>
            </a:r>
            <a:r>
              <a:rPr lang="en-US" sz="2000" dirty="0" smtClean="0">
                <a:solidFill>
                  <a:schemeClr val="accent6"/>
                </a:solidFill>
              </a:rPr>
              <a:t>aturation </a:t>
            </a:r>
            <a:r>
              <a:rPr lang="en-US" sz="2000" dirty="0">
                <a:solidFill>
                  <a:schemeClr val="accent6"/>
                </a:solidFill>
              </a:rPr>
              <a:t>m</a:t>
            </a:r>
            <a:r>
              <a:rPr lang="en-US" sz="2000" dirty="0" smtClean="0">
                <a:solidFill>
                  <a:schemeClr val="accent6"/>
                </a:solidFill>
              </a:rPr>
              <a:t>agnetization </a:t>
            </a:r>
            <a:r>
              <a:rPr lang="en-US" sz="2000" dirty="0">
                <a:solidFill>
                  <a:schemeClr val="accent6"/>
                </a:solidFill>
              </a:rPr>
              <a:t>(Ni-Zn)</a:t>
            </a:r>
          </a:p>
          <a:p>
            <a:pPr>
              <a:buFont typeface="Wingdings" pitchFamily="2" charset="2"/>
              <a:buChar char="§"/>
            </a:pPr>
            <a:r>
              <a:rPr lang="en-US" sz="2000" dirty="0" smtClean="0">
                <a:solidFill>
                  <a:schemeClr val="accent6"/>
                </a:solidFill>
              </a:rPr>
              <a:t>  Larger </a:t>
            </a:r>
            <a:r>
              <a:rPr lang="en-US" sz="2000" dirty="0">
                <a:solidFill>
                  <a:schemeClr val="accent6"/>
                </a:solidFill>
              </a:rPr>
              <a:t>values of </a:t>
            </a:r>
            <a:r>
              <a:rPr lang="en-US" sz="2000" dirty="0">
                <a:solidFill>
                  <a:schemeClr val="accent6"/>
                </a:solidFill>
                <a:latin typeface="Symbol" panose="05050102010706020507" pitchFamily="18" charset="2"/>
              </a:rPr>
              <a:t>m</a:t>
            </a:r>
            <a:r>
              <a:rPr lang="en-US" sz="2000" dirty="0" smtClean="0">
                <a:solidFill>
                  <a:schemeClr val="accent6"/>
                </a:solidFill>
              </a:rPr>
              <a:t> (larger </a:t>
            </a:r>
            <a:r>
              <a:rPr lang="en-US" sz="2000" dirty="0">
                <a:solidFill>
                  <a:schemeClr val="accent6"/>
                </a:solidFill>
              </a:rPr>
              <a:t>l</a:t>
            </a:r>
            <a:r>
              <a:rPr lang="en-US" sz="2000" dirty="0" smtClean="0">
                <a:solidFill>
                  <a:schemeClr val="accent6"/>
                </a:solidFill>
              </a:rPr>
              <a:t>osses</a:t>
            </a:r>
            <a:r>
              <a:rPr lang="en-US" sz="2000" dirty="0">
                <a:solidFill>
                  <a:schemeClr val="accent6"/>
                </a:solidFill>
              </a:rPr>
              <a:t>, </a:t>
            </a:r>
            <a:r>
              <a:rPr lang="en-US" sz="2000" dirty="0" smtClean="0">
                <a:solidFill>
                  <a:schemeClr val="accent6"/>
                </a:solidFill>
              </a:rPr>
              <a:t>lower </a:t>
            </a:r>
            <a:r>
              <a:rPr lang="en-US" sz="2000" dirty="0">
                <a:solidFill>
                  <a:schemeClr val="accent6"/>
                </a:solidFill>
              </a:rPr>
              <a:t>Q</a:t>
            </a:r>
            <a:r>
              <a:rPr lang="en-US" sz="2000" dirty="0" smtClean="0">
                <a:solidFill>
                  <a:schemeClr val="accent6"/>
                </a:solidFill>
              </a:rPr>
              <a:t>)</a:t>
            </a:r>
          </a:p>
          <a:p>
            <a:pPr>
              <a:buFont typeface="Wingdings" pitchFamily="2" charset="2"/>
              <a:buChar char="§"/>
            </a:pPr>
            <a:r>
              <a:rPr lang="en-US" sz="2000" dirty="0" smtClean="0">
                <a:solidFill>
                  <a:schemeClr val="accent6"/>
                </a:solidFill>
              </a:rPr>
              <a:t>  Known technology and operations</a:t>
            </a:r>
            <a:endParaRPr lang="en-US" sz="2000" dirty="0">
              <a:solidFill>
                <a:schemeClr val="accent6"/>
              </a:solidFill>
            </a:endParaRPr>
          </a:p>
          <a:p>
            <a:pPr>
              <a:buFont typeface="Wingdings" pitchFamily="2" charset="2"/>
              <a:buChar char="§"/>
            </a:pPr>
            <a:r>
              <a:rPr lang="en-US" sz="2000" dirty="0" smtClean="0">
                <a:solidFill>
                  <a:srgbClr val="C00000"/>
                </a:solidFill>
              </a:rPr>
              <a:t>  Relatively </a:t>
            </a:r>
            <a:r>
              <a:rPr lang="en-US" sz="2000" dirty="0">
                <a:solidFill>
                  <a:srgbClr val="C00000"/>
                </a:solidFill>
              </a:rPr>
              <a:t>limited by the heating in the </a:t>
            </a:r>
            <a:r>
              <a:rPr lang="en-US" sz="2000" dirty="0" smtClean="0">
                <a:solidFill>
                  <a:srgbClr val="C00000"/>
                </a:solidFill>
              </a:rPr>
              <a:t>ferrites</a:t>
            </a:r>
          </a:p>
          <a:p>
            <a:pPr>
              <a:buFont typeface="Wingdings" pitchFamily="2" charset="2"/>
              <a:buChar char="§"/>
            </a:pPr>
            <a:r>
              <a:rPr lang="en-US" sz="2000" dirty="0" smtClean="0">
                <a:solidFill>
                  <a:srgbClr val="C00000"/>
                </a:solidFill>
              </a:rPr>
              <a:t>  Large size</a:t>
            </a:r>
          </a:p>
          <a:p>
            <a:pPr>
              <a:buFont typeface="Wingdings" pitchFamily="2" charset="2"/>
              <a:buChar char="§"/>
            </a:pPr>
            <a:r>
              <a:rPr lang="en-US" sz="2000" dirty="0" smtClean="0">
                <a:solidFill>
                  <a:srgbClr val="C00000"/>
                </a:solidFill>
              </a:rPr>
              <a:t>  Low gradient</a:t>
            </a:r>
            <a:endParaRPr lang="en-US" sz="2000" dirty="0">
              <a:solidFill>
                <a:srgbClr val="C00000"/>
              </a:solidFill>
            </a:endParaRPr>
          </a:p>
          <a:p>
            <a:r>
              <a:rPr lang="en-US" sz="2000" b="1" dirty="0" smtClean="0">
                <a:solidFill>
                  <a:srgbClr val="00B050"/>
                </a:solidFill>
              </a:rPr>
              <a:t>Thermal/mods testing about done then </a:t>
            </a:r>
            <a:endParaRPr lang="en-US" sz="2000" b="1" dirty="0">
              <a:solidFill>
                <a:srgbClr val="00B050"/>
              </a:solidFill>
            </a:endParaRPr>
          </a:p>
          <a:p>
            <a:r>
              <a:rPr lang="en-US" sz="2000" b="1" dirty="0" smtClean="0">
                <a:solidFill>
                  <a:srgbClr val="00B050"/>
                </a:solidFill>
              </a:rPr>
              <a:t>decide on cavity  </a:t>
            </a:r>
          </a:p>
          <a:p>
            <a:r>
              <a:rPr lang="en-US" sz="2000" b="1" dirty="0" smtClean="0">
                <a:solidFill>
                  <a:srgbClr val="00B050"/>
                </a:solidFill>
              </a:rPr>
              <a:t>manufacturing (soon)!</a:t>
            </a:r>
            <a:endParaRPr lang="en-US" sz="2000" b="1" dirty="0">
              <a:solidFill>
                <a:srgbClr val="00B050"/>
              </a:solidFill>
            </a:endParaRPr>
          </a:p>
        </p:txBody>
      </p:sp>
      <p:sp>
        <p:nvSpPr>
          <p:cNvPr id="3" name="Date Placeholder 2"/>
          <p:cNvSpPr>
            <a:spLocks noGrp="1"/>
          </p:cNvSpPr>
          <p:nvPr>
            <p:ph type="dt" sz="half" idx="10"/>
          </p:nvPr>
        </p:nvSpPr>
        <p:spPr/>
        <p:txBody>
          <a:bodyPr/>
          <a:lstStyle/>
          <a:p>
            <a:r>
              <a:rPr lang="en-US" smtClean="0"/>
              <a:t>March 2016</a:t>
            </a:r>
            <a:endParaRPr lang="en-US"/>
          </a:p>
        </p:txBody>
      </p:sp>
      <p:sp>
        <p:nvSpPr>
          <p:cNvPr id="6" name="Footer Placeholder 5"/>
          <p:cNvSpPr>
            <a:spLocks noGrp="1"/>
          </p:cNvSpPr>
          <p:nvPr>
            <p:ph type="ftr" sz="quarter" idx="11"/>
          </p:nvPr>
        </p:nvSpPr>
        <p:spPr/>
        <p:txBody>
          <a:bodyPr/>
          <a:lstStyle/>
          <a:p>
            <a:pPr>
              <a:defRPr/>
            </a:pPr>
            <a:r>
              <a:rPr lang="en-US" smtClean="0"/>
              <a:t>William Pellico | P2MAC_2016</a:t>
            </a:r>
            <a:endParaRPr lang="en-US" b="1" dirty="0"/>
          </a:p>
        </p:txBody>
      </p:sp>
      <p:sp>
        <p:nvSpPr>
          <p:cNvPr id="9" name="Slide Number Placeholder 8"/>
          <p:cNvSpPr>
            <a:spLocks noGrp="1"/>
          </p:cNvSpPr>
          <p:nvPr>
            <p:ph type="sldNum" sz="quarter" idx="12"/>
          </p:nvPr>
        </p:nvSpPr>
        <p:spPr/>
        <p:txBody>
          <a:bodyPr/>
          <a:lstStyle/>
          <a:p>
            <a:fld id="{A15A663A-9045-4F5C-A8DD-14283B87C592}" type="slidenum">
              <a:rPr lang="en-US" smtClean="0"/>
              <a:pPr/>
              <a:t>14</a:t>
            </a:fld>
            <a:endParaRPr lang="en-US"/>
          </a:p>
        </p:txBody>
      </p:sp>
      <p:sp>
        <p:nvSpPr>
          <p:cNvPr id="17" name="Rounded Rectangle 16"/>
          <p:cNvSpPr/>
          <p:nvPr/>
        </p:nvSpPr>
        <p:spPr>
          <a:xfrm>
            <a:off x="2873682" y="4607877"/>
            <a:ext cx="2614129" cy="1211391"/>
          </a:xfrm>
          <a:prstGeom prst="round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954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275" y="202211"/>
            <a:ext cx="8229600" cy="413425"/>
          </a:xfrm>
        </p:spPr>
        <p:txBody>
          <a:bodyPr/>
          <a:lstStyle/>
          <a:p>
            <a:r>
              <a:rPr lang="en-US" sz="2400" dirty="0" smtClean="0"/>
              <a:t>Injection / Capture Studies</a:t>
            </a:r>
            <a:endParaRPr lang="en-US" sz="2400" dirty="0"/>
          </a:p>
        </p:txBody>
      </p:sp>
      <p:sp>
        <p:nvSpPr>
          <p:cNvPr id="3" name="Date Placeholder 2"/>
          <p:cNvSpPr>
            <a:spLocks noGrp="1"/>
          </p:cNvSpPr>
          <p:nvPr>
            <p:ph type="dt" sz="half" idx="10"/>
          </p:nvPr>
        </p:nvSpPr>
        <p:spPr/>
        <p:txBody>
          <a:bodyPr/>
          <a:lstStyle/>
          <a:p>
            <a:r>
              <a:rPr lang="en-US" smtClean="0"/>
              <a:t>March 2016</a:t>
            </a:r>
            <a:endParaRPr lang="en-US"/>
          </a:p>
        </p:txBody>
      </p:sp>
      <p:sp>
        <p:nvSpPr>
          <p:cNvPr id="4" name="Footer Placeholder 3"/>
          <p:cNvSpPr>
            <a:spLocks noGrp="1"/>
          </p:cNvSpPr>
          <p:nvPr>
            <p:ph type="ftr" sz="quarter" idx="11"/>
          </p:nvPr>
        </p:nvSpPr>
        <p:spPr/>
        <p:txBody>
          <a:bodyPr/>
          <a:lstStyle/>
          <a:p>
            <a:r>
              <a:rPr lang="en-US" smtClean="0"/>
              <a:t>William Pellico | P2MAC_2016</a:t>
            </a:r>
            <a:endParaRPr lang="en-US"/>
          </a:p>
        </p:txBody>
      </p:sp>
      <p:sp>
        <p:nvSpPr>
          <p:cNvPr id="5" name="Slide Number Placeholder 4"/>
          <p:cNvSpPr>
            <a:spLocks noGrp="1"/>
          </p:cNvSpPr>
          <p:nvPr>
            <p:ph type="sldNum" sz="quarter" idx="12"/>
          </p:nvPr>
        </p:nvSpPr>
        <p:spPr/>
        <p:txBody>
          <a:bodyPr/>
          <a:lstStyle/>
          <a:p>
            <a:fld id="{ADB8883E-0D01-4C1A-AC01-192C7F6DD935}" type="slidenum">
              <a:rPr lang="en-US" smtClean="0"/>
              <a:t>15</a:t>
            </a:fld>
            <a:endParaRPr lang="en-US"/>
          </a:p>
        </p:txBody>
      </p:sp>
      <p:sp>
        <p:nvSpPr>
          <p:cNvPr id="6" name="TextBox 5"/>
          <p:cNvSpPr txBox="1"/>
          <p:nvPr/>
        </p:nvSpPr>
        <p:spPr>
          <a:xfrm>
            <a:off x="228600" y="914400"/>
            <a:ext cx="8707170" cy="3785652"/>
          </a:xfrm>
          <a:prstGeom prst="rect">
            <a:avLst/>
          </a:prstGeom>
          <a:noFill/>
        </p:spPr>
        <p:txBody>
          <a:bodyPr wrap="square" rtlCol="0">
            <a:spAutoFit/>
          </a:bodyPr>
          <a:lstStyle/>
          <a:p>
            <a:r>
              <a:rPr lang="en-US" dirty="0" smtClean="0"/>
              <a:t>Effort to optimize the process for multi-turn injection</a:t>
            </a:r>
          </a:p>
          <a:p>
            <a:pPr marL="342900" indent="-342900">
              <a:buFont typeface="Arial" panose="020B0604020202020204" pitchFamily="34" charset="0"/>
              <a:buChar char="•"/>
            </a:pPr>
            <a:r>
              <a:rPr lang="en-US" dirty="0" smtClean="0"/>
              <a:t>Long duration – depending upon # of turns –  ~40 us</a:t>
            </a:r>
          </a:p>
          <a:p>
            <a:pPr marL="800100" lvl="1" indent="-342900">
              <a:buFont typeface="Arial" panose="020B0604020202020204" pitchFamily="34" charset="0"/>
              <a:buChar char="•"/>
            </a:pPr>
            <a:r>
              <a:rPr lang="en-US" dirty="0" smtClean="0"/>
              <a:t>Will work towards 60 us load times for studies</a:t>
            </a:r>
          </a:p>
          <a:p>
            <a:pPr marL="342900" indent="-342900">
              <a:buFont typeface="Arial" panose="020B0604020202020204" pitchFamily="34" charset="0"/>
              <a:buChar char="•"/>
            </a:pPr>
            <a:r>
              <a:rPr lang="en-US" dirty="0" smtClean="0"/>
              <a:t>Foil crossing – losses – tails/emittances</a:t>
            </a:r>
          </a:p>
          <a:p>
            <a:pPr marL="342900" indent="-342900">
              <a:buFont typeface="Arial" panose="020B0604020202020204" pitchFamily="34" charset="0"/>
              <a:buChar char="•"/>
            </a:pPr>
            <a:r>
              <a:rPr lang="en-US" dirty="0" smtClean="0"/>
              <a:t>Longitudinal control</a:t>
            </a:r>
          </a:p>
          <a:p>
            <a:pPr marL="342900" indent="-342900">
              <a:buFont typeface="Arial" panose="020B0604020202020204" pitchFamily="34" charset="0"/>
              <a:buChar char="•"/>
            </a:pPr>
            <a:r>
              <a:rPr lang="en-US" dirty="0" smtClean="0"/>
              <a:t>Capture losses – make the process more adiabatic</a:t>
            </a:r>
          </a:p>
          <a:p>
            <a:pPr marL="342900" indent="-342900">
              <a:buFont typeface="Arial" panose="020B0604020202020204" pitchFamily="34" charset="0"/>
              <a:buChar char="•"/>
            </a:pPr>
            <a:r>
              <a:rPr lang="en-US" dirty="0" smtClean="0"/>
              <a:t>Optimize capture to 15 Hz ramp of the Booster gradient magnets</a:t>
            </a:r>
          </a:p>
          <a:p>
            <a:pPr marL="342900" indent="-342900">
              <a:buFont typeface="Arial" panose="020B0604020202020204" pitchFamily="34" charset="0"/>
              <a:buChar char="•"/>
            </a:pPr>
            <a:endParaRPr lang="en-US" dirty="0"/>
          </a:p>
          <a:p>
            <a:pPr lvl="1"/>
            <a:r>
              <a:rPr lang="en-US" dirty="0" smtClean="0"/>
              <a:t>The PIP II injection process will be much longer but the similarities and questions can be clarified.</a:t>
            </a:r>
          </a:p>
        </p:txBody>
      </p:sp>
    </p:spTree>
    <p:extLst>
      <p:ext uri="{BB962C8B-B14F-4D97-AF65-F5344CB8AC3E}">
        <p14:creationId xmlns:p14="http://schemas.microsoft.com/office/powerpoint/2010/main" val="2845027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36538C"/>
                </a:solidFill>
              </a:rPr>
              <a:t>Schematic </a:t>
            </a:r>
            <a:r>
              <a:rPr lang="en-US" dirty="0">
                <a:solidFill>
                  <a:srgbClr val="36538C"/>
                </a:solidFill>
              </a:rPr>
              <a:t>of the </a:t>
            </a:r>
            <a:r>
              <a:rPr lang="en-US" dirty="0">
                <a:solidFill>
                  <a:srgbClr val="36538C"/>
                </a:solidFill>
                <a:latin typeface="Helvetica" panose="020B0604020202020204" pitchFamily="34" charset="0"/>
                <a:cs typeface="Helvetica" panose="020B0604020202020204" pitchFamily="34" charset="0"/>
              </a:rPr>
              <a:t>Early </a:t>
            </a:r>
            <a:r>
              <a:rPr lang="en-US" dirty="0" smtClean="0">
                <a:solidFill>
                  <a:srgbClr val="36538C"/>
                </a:solidFill>
                <a:latin typeface="Helvetica" panose="020B0604020202020204" pitchFamily="34" charset="0"/>
                <a:cs typeface="Helvetica" panose="020B0604020202020204" pitchFamily="34" charset="0"/>
              </a:rPr>
              <a:t>Injection</a:t>
            </a:r>
            <a:r>
              <a:rPr lang="en-US" dirty="0">
                <a:solidFill>
                  <a:srgbClr val="0000CC"/>
                </a:solidFill>
                <a:latin typeface="Helvetica" panose="020B0604020202020204" pitchFamily="34" charset="0"/>
                <a:cs typeface="Helvetica" panose="020B0604020202020204" pitchFamily="34" charset="0"/>
              </a:rPr>
              <a:t/>
            </a:r>
            <a:br>
              <a:rPr lang="en-US" dirty="0">
                <a:solidFill>
                  <a:srgbClr val="0000CC"/>
                </a:solidFill>
                <a:latin typeface="Helvetica" panose="020B0604020202020204" pitchFamily="34" charset="0"/>
                <a:cs typeface="Helvetica" panose="020B0604020202020204" pitchFamily="34" charset="0"/>
              </a:rPr>
            </a:br>
            <a:r>
              <a:rPr lang="en-US" dirty="0">
                <a:solidFill>
                  <a:srgbClr val="0000CC"/>
                </a:solidFill>
                <a:latin typeface="Helvetica" panose="020B0604020202020204" pitchFamily="34" charset="0"/>
                <a:cs typeface="Helvetica" panose="020B0604020202020204" pitchFamily="34" charset="0"/>
              </a:rPr>
              <a:t>with a pseudo </a:t>
            </a:r>
            <a:r>
              <a:rPr lang="en-US" dirty="0" smtClean="0">
                <a:solidFill>
                  <a:srgbClr val="0000CC"/>
                </a:solidFill>
                <a:latin typeface="Helvetica" panose="020B0604020202020204" pitchFamily="34" charset="0"/>
                <a:cs typeface="Helvetica" panose="020B0604020202020204" pitchFamily="34" charset="0"/>
              </a:rPr>
              <a:t>front-porch</a:t>
            </a:r>
            <a:endParaRPr lang="en-US" dirty="0">
              <a:latin typeface="Helvetica" panose="020B0604020202020204" pitchFamily="34" charset="0"/>
              <a:cs typeface="Helvetica" panose="020B0604020202020204" pitchFamily="34" charset="0"/>
            </a:endParaRPr>
          </a:p>
        </p:txBody>
      </p:sp>
      <p:sp>
        <p:nvSpPr>
          <p:cNvPr id="4" name="Date Placeholder 3"/>
          <p:cNvSpPr>
            <a:spLocks noGrp="1"/>
          </p:cNvSpPr>
          <p:nvPr>
            <p:ph type="dt" sz="half" idx="10"/>
          </p:nvPr>
        </p:nvSpPr>
        <p:spPr/>
        <p:txBody>
          <a:bodyPr/>
          <a:lstStyle/>
          <a:p>
            <a:r>
              <a:rPr lang="en-US" altLang="en-US" smtClean="0"/>
              <a:t>March 2016</a:t>
            </a:r>
            <a:endParaRPr lang="en-US" altLang="en-US"/>
          </a:p>
        </p:txBody>
      </p:sp>
      <p:sp>
        <p:nvSpPr>
          <p:cNvPr id="5" name="Footer Placeholder 4"/>
          <p:cNvSpPr>
            <a:spLocks noGrp="1"/>
          </p:cNvSpPr>
          <p:nvPr>
            <p:ph type="ftr" sz="quarter" idx="11"/>
          </p:nvPr>
        </p:nvSpPr>
        <p:spPr/>
        <p:txBody>
          <a:bodyPr/>
          <a:lstStyle/>
          <a:p>
            <a:pPr>
              <a:defRPr/>
            </a:pPr>
            <a:r>
              <a:rPr lang="en-US" smtClean="0"/>
              <a:t>William Pellico | P2MAC_2016</a:t>
            </a:r>
            <a:endParaRPr lang="en-US" b="1"/>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16</a:t>
            </a:fld>
            <a:endParaRPr lang="en-US" altLang="en-US"/>
          </a:p>
        </p:txBody>
      </p:sp>
      <p:pic>
        <p:nvPicPr>
          <p:cNvPr id="7" name="Picture 6"/>
          <p:cNvPicPr>
            <a:picLocks noChangeAspect="1"/>
          </p:cNvPicPr>
          <p:nvPr/>
        </p:nvPicPr>
        <p:blipFill>
          <a:blip r:embed="rId2"/>
          <a:stretch>
            <a:fillRect/>
          </a:stretch>
        </p:blipFill>
        <p:spPr>
          <a:xfrm>
            <a:off x="12743" y="1056962"/>
            <a:ext cx="9133212" cy="4381010"/>
          </a:xfrm>
          <a:prstGeom prst="rect">
            <a:avLst/>
          </a:prstGeom>
        </p:spPr>
      </p:pic>
      <p:cxnSp>
        <p:nvCxnSpPr>
          <p:cNvPr id="8" name="Straight Connector 7"/>
          <p:cNvCxnSpPr/>
          <p:nvPr/>
        </p:nvCxnSpPr>
        <p:spPr>
          <a:xfrm>
            <a:off x="3834118" y="1869027"/>
            <a:ext cx="0" cy="426368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137098" y="2504984"/>
            <a:ext cx="6807" cy="367439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683368" y="2475449"/>
            <a:ext cx="7131" cy="367439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92453" y="4098416"/>
            <a:ext cx="1018227" cy="535531"/>
          </a:xfrm>
          <a:prstGeom prst="rect">
            <a:avLst/>
          </a:prstGeom>
          <a:noFill/>
          <a:ln>
            <a:noFill/>
          </a:ln>
        </p:spPr>
        <p:txBody>
          <a:bodyPr wrap="none" rtlCol="0">
            <a:spAutoFit/>
          </a:bodyPr>
          <a:lstStyle/>
          <a:p>
            <a:pPr algn="ctr">
              <a:lnSpc>
                <a:spcPct val="80000"/>
              </a:lnSpc>
            </a:pPr>
            <a:r>
              <a:rPr lang="en-US" sz="1800" b="1" dirty="0">
                <a:sym typeface="Symbol" panose="05050102010706020507" pitchFamily="18" charset="2"/>
              </a:rPr>
              <a:t> </a:t>
            </a:r>
            <a:r>
              <a:rPr lang="en-US" sz="1800" b="1" dirty="0">
                <a:sym typeface="Symbol"/>
              </a:rPr>
              <a:t>40s</a:t>
            </a:r>
          </a:p>
          <a:p>
            <a:pPr algn="ctr">
              <a:lnSpc>
                <a:spcPct val="80000"/>
              </a:lnSpc>
            </a:pPr>
            <a:r>
              <a:rPr lang="en-US" sz="1800" b="1" dirty="0">
                <a:sym typeface="Symbol"/>
              </a:rPr>
              <a:t>injection</a:t>
            </a:r>
            <a:endParaRPr lang="en-US" sz="1800" b="1" dirty="0"/>
          </a:p>
        </p:txBody>
      </p:sp>
      <p:sp>
        <p:nvSpPr>
          <p:cNvPr id="12" name="TextBox 11"/>
          <p:cNvSpPr txBox="1"/>
          <p:nvPr/>
        </p:nvSpPr>
        <p:spPr>
          <a:xfrm>
            <a:off x="5017493" y="4630692"/>
            <a:ext cx="4050778" cy="342081"/>
          </a:xfrm>
          <a:prstGeom prst="rect">
            <a:avLst/>
          </a:prstGeom>
          <a:noFill/>
          <a:ln>
            <a:noFill/>
          </a:ln>
        </p:spPr>
        <p:txBody>
          <a:bodyPr wrap="square" rtlCol="0">
            <a:spAutoFit/>
          </a:bodyPr>
          <a:lstStyle/>
          <a:p>
            <a:pPr algn="ctr">
              <a:lnSpc>
                <a:spcPct val="80000"/>
              </a:lnSpc>
            </a:pPr>
            <a:r>
              <a:rPr lang="en-US" sz="2000" b="1" dirty="0">
                <a:sym typeface="Symbol"/>
              </a:rPr>
              <a:t>capture </a:t>
            </a:r>
            <a:r>
              <a:rPr lang="en-US" sz="2000" b="1" dirty="0" smtClean="0">
                <a:sym typeface="Symbol"/>
              </a:rPr>
              <a:t> for &gt;260</a:t>
            </a:r>
            <a:r>
              <a:rPr lang="en-US" sz="2000" b="1" dirty="0">
                <a:sym typeface="Symbol"/>
              </a:rPr>
              <a:t>s (no </a:t>
            </a:r>
            <a:r>
              <a:rPr lang="en-US" sz="2000" b="1" dirty="0" err="1">
                <a:sym typeface="Symbol"/>
              </a:rPr>
              <a:t>debunching</a:t>
            </a:r>
            <a:r>
              <a:rPr lang="en-US" sz="2000" b="1" dirty="0">
                <a:sym typeface="Symbol"/>
              </a:rPr>
              <a:t>)</a:t>
            </a:r>
            <a:endParaRPr lang="en-US" sz="2000" b="1" dirty="0"/>
          </a:p>
        </p:txBody>
      </p:sp>
      <p:sp>
        <p:nvSpPr>
          <p:cNvPr id="13" name="TextBox 12"/>
          <p:cNvSpPr txBox="1"/>
          <p:nvPr/>
        </p:nvSpPr>
        <p:spPr>
          <a:xfrm>
            <a:off x="3842474" y="4588247"/>
            <a:ext cx="813043" cy="313932"/>
          </a:xfrm>
          <a:prstGeom prst="rect">
            <a:avLst/>
          </a:prstGeom>
          <a:noFill/>
          <a:ln>
            <a:noFill/>
          </a:ln>
        </p:spPr>
        <p:txBody>
          <a:bodyPr wrap="none" rtlCol="0">
            <a:spAutoFit/>
          </a:bodyPr>
          <a:lstStyle/>
          <a:p>
            <a:pPr algn="ctr">
              <a:lnSpc>
                <a:spcPct val="80000"/>
              </a:lnSpc>
            </a:pPr>
            <a:r>
              <a:rPr lang="en-US" sz="1800" b="1" dirty="0"/>
              <a:t> </a:t>
            </a:r>
            <a:r>
              <a:rPr lang="en-US" sz="1800" b="1" dirty="0" smtClean="0"/>
              <a:t>175</a:t>
            </a:r>
            <a:r>
              <a:rPr lang="en-US" sz="1800" b="1" dirty="0" smtClean="0">
                <a:sym typeface="Symbol"/>
              </a:rPr>
              <a:t></a:t>
            </a:r>
            <a:r>
              <a:rPr lang="en-US" sz="1800" b="1" dirty="0">
                <a:sym typeface="Symbol"/>
              </a:rPr>
              <a:t>s</a:t>
            </a:r>
            <a:endParaRPr lang="en-US" sz="1800" b="1" dirty="0"/>
          </a:p>
        </p:txBody>
      </p:sp>
      <p:sp>
        <p:nvSpPr>
          <p:cNvPr id="14" name="Freeform 13"/>
          <p:cNvSpPr/>
          <p:nvPr/>
        </p:nvSpPr>
        <p:spPr>
          <a:xfrm>
            <a:off x="3240736" y="5296852"/>
            <a:ext cx="604466" cy="1257034"/>
          </a:xfrm>
          <a:custGeom>
            <a:avLst/>
            <a:gdLst>
              <a:gd name="connsiteX0" fmla="*/ 1333500 w 1333500"/>
              <a:gd name="connsiteY0" fmla="*/ 0 h 977900"/>
              <a:gd name="connsiteX1" fmla="*/ 0 w 1333500"/>
              <a:gd name="connsiteY1" fmla="*/ 749300 h 977900"/>
              <a:gd name="connsiteX2" fmla="*/ 0 w 1333500"/>
              <a:gd name="connsiteY2" fmla="*/ 977900 h 977900"/>
              <a:gd name="connsiteX0" fmla="*/ 1333500 w 1333500"/>
              <a:gd name="connsiteY0" fmla="*/ 0 h 977900"/>
              <a:gd name="connsiteX1" fmla="*/ 16717 w 1333500"/>
              <a:gd name="connsiteY1" fmla="*/ 562774 h 977900"/>
              <a:gd name="connsiteX2" fmla="*/ 0 w 1333500"/>
              <a:gd name="connsiteY2" fmla="*/ 977900 h 977900"/>
            </a:gdLst>
            <a:ahLst/>
            <a:cxnLst>
              <a:cxn ang="0">
                <a:pos x="connsiteX0" y="connsiteY0"/>
              </a:cxn>
              <a:cxn ang="0">
                <a:pos x="connsiteX1" y="connsiteY1"/>
              </a:cxn>
              <a:cxn ang="0">
                <a:pos x="connsiteX2" y="connsiteY2"/>
              </a:cxn>
            </a:cxnLst>
            <a:rect l="l" t="t" r="r" b="b"/>
            <a:pathLst>
              <a:path w="1333500" h="977900">
                <a:moveTo>
                  <a:pt x="1333500" y="0"/>
                </a:moveTo>
                <a:lnTo>
                  <a:pt x="16717" y="562774"/>
                </a:lnTo>
                <a:cubicBezTo>
                  <a:pt x="16717" y="638974"/>
                  <a:pt x="0" y="901700"/>
                  <a:pt x="0" y="977900"/>
                </a:cubicBezTo>
              </a:path>
            </a:pathLst>
          </a:custGeom>
          <a:noFill/>
          <a:ln w="28575">
            <a:solidFill>
              <a:schemeClr val="tx1"/>
            </a:solidFill>
            <a:headEnd type="triangle" w="lg" len="lg"/>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extBox 14"/>
          <p:cNvSpPr txBox="1"/>
          <p:nvPr/>
        </p:nvSpPr>
        <p:spPr>
          <a:xfrm>
            <a:off x="2675058" y="2218226"/>
            <a:ext cx="1383369" cy="350865"/>
          </a:xfrm>
          <a:prstGeom prst="rect">
            <a:avLst/>
          </a:prstGeom>
          <a:noFill/>
          <a:ln>
            <a:noFill/>
          </a:ln>
        </p:spPr>
        <p:txBody>
          <a:bodyPr wrap="square" rtlCol="0">
            <a:spAutoFit/>
          </a:bodyPr>
          <a:lstStyle/>
          <a:p>
            <a:pPr algn="ctr">
              <a:lnSpc>
                <a:spcPct val="70000"/>
              </a:lnSpc>
            </a:pPr>
            <a:r>
              <a:rPr lang="en-US" sz="2400" b="1" dirty="0"/>
              <a:t>Begin Inj.</a:t>
            </a:r>
          </a:p>
        </p:txBody>
      </p:sp>
      <p:cxnSp>
        <p:nvCxnSpPr>
          <p:cNvPr id="16" name="Straight Arrow Connector 15"/>
          <p:cNvCxnSpPr/>
          <p:nvPr/>
        </p:nvCxnSpPr>
        <p:spPr>
          <a:xfrm>
            <a:off x="4142512" y="2075698"/>
            <a:ext cx="1211" cy="158454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680833" y="2125014"/>
            <a:ext cx="9666" cy="1356414"/>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3478527" y="2525708"/>
            <a:ext cx="380778" cy="959065"/>
          </a:xfrm>
          <a:custGeom>
            <a:avLst/>
            <a:gdLst>
              <a:gd name="connsiteX0" fmla="*/ 361950 w 361950"/>
              <a:gd name="connsiteY0" fmla="*/ 438150 h 438150"/>
              <a:gd name="connsiteX1" fmla="*/ 352425 w 361950"/>
              <a:gd name="connsiteY1" fmla="*/ 161925 h 438150"/>
              <a:gd name="connsiteX2" fmla="*/ 0 w 361950"/>
              <a:gd name="connsiteY2" fmla="*/ 0 h 438150"/>
              <a:gd name="connsiteX0" fmla="*/ 361950 w 371475"/>
              <a:gd name="connsiteY0" fmla="*/ 438150 h 438150"/>
              <a:gd name="connsiteX1" fmla="*/ 371475 w 371475"/>
              <a:gd name="connsiteY1" fmla="*/ 157411 h 438150"/>
              <a:gd name="connsiteX2" fmla="*/ 0 w 371475"/>
              <a:gd name="connsiteY2" fmla="*/ 0 h 438150"/>
            </a:gdLst>
            <a:ahLst/>
            <a:cxnLst>
              <a:cxn ang="0">
                <a:pos x="connsiteX0" y="connsiteY0"/>
              </a:cxn>
              <a:cxn ang="0">
                <a:pos x="connsiteX1" y="connsiteY1"/>
              </a:cxn>
              <a:cxn ang="0">
                <a:pos x="connsiteX2" y="connsiteY2"/>
              </a:cxn>
            </a:cxnLst>
            <a:rect l="l" t="t" r="r" b="b"/>
            <a:pathLst>
              <a:path w="371475" h="438150">
                <a:moveTo>
                  <a:pt x="361950" y="438150"/>
                </a:moveTo>
                <a:lnTo>
                  <a:pt x="371475" y="157411"/>
                </a:lnTo>
                <a:lnTo>
                  <a:pt x="0" y="0"/>
                </a:lnTo>
              </a:path>
            </a:pathLst>
          </a:custGeom>
          <a:noFill/>
          <a:ln w="38100">
            <a:solidFill>
              <a:schemeClr val="tx1"/>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18"/>
          <p:cNvSpPr/>
          <p:nvPr/>
        </p:nvSpPr>
        <p:spPr>
          <a:xfrm rot="5400000" flipH="1">
            <a:off x="5165829" y="4164679"/>
            <a:ext cx="216324" cy="799984"/>
          </a:xfrm>
          <a:custGeom>
            <a:avLst/>
            <a:gdLst>
              <a:gd name="connsiteX0" fmla="*/ 361950 w 361950"/>
              <a:gd name="connsiteY0" fmla="*/ 438150 h 438150"/>
              <a:gd name="connsiteX1" fmla="*/ 352425 w 361950"/>
              <a:gd name="connsiteY1" fmla="*/ 161925 h 438150"/>
              <a:gd name="connsiteX2" fmla="*/ 0 w 361950"/>
              <a:gd name="connsiteY2" fmla="*/ 0 h 438150"/>
              <a:gd name="connsiteX0" fmla="*/ 361950 w 371475"/>
              <a:gd name="connsiteY0" fmla="*/ 438150 h 438150"/>
              <a:gd name="connsiteX1" fmla="*/ 371475 w 371475"/>
              <a:gd name="connsiteY1" fmla="*/ 157411 h 438150"/>
              <a:gd name="connsiteX2" fmla="*/ 0 w 371475"/>
              <a:gd name="connsiteY2" fmla="*/ 0 h 438150"/>
              <a:gd name="connsiteX0" fmla="*/ 364600 w 364600"/>
              <a:gd name="connsiteY0" fmla="*/ 438150 h 438150"/>
              <a:gd name="connsiteX1" fmla="*/ 40791 w 364600"/>
              <a:gd name="connsiteY1" fmla="*/ 334250 h 438150"/>
              <a:gd name="connsiteX2" fmla="*/ 2650 w 364600"/>
              <a:gd name="connsiteY2" fmla="*/ 0 h 438150"/>
            </a:gdLst>
            <a:ahLst/>
            <a:cxnLst>
              <a:cxn ang="0">
                <a:pos x="connsiteX0" y="connsiteY0"/>
              </a:cxn>
              <a:cxn ang="0">
                <a:pos x="connsiteX1" y="connsiteY1"/>
              </a:cxn>
              <a:cxn ang="0">
                <a:pos x="connsiteX2" y="connsiteY2"/>
              </a:cxn>
            </a:cxnLst>
            <a:rect l="l" t="t" r="r" b="b"/>
            <a:pathLst>
              <a:path w="364600" h="438150">
                <a:moveTo>
                  <a:pt x="364600" y="438150"/>
                </a:moveTo>
                <a:lnTo>
                  <a:pt x="40791" y="334250"/>
                </a:lnTo>
                <a:cubicBezTo>
                  <a:pt x="-83034" y="281780"/>
                  <a:pt x="126475" y="52470"/>
                  <a:pt x="2650" y="0"/>
                </a:cubicBezTo>
              </a:path>
            </a:pathLst>
          </a:custGeom>
          <a:noFill/>
          <a:ln w="38100">
            <a:solidFill>
              <a:srgbClr val="0000CC"/>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ight Arrow 19"/>
          <p:cNvSpPr/>
          <p:nvPr/>
        </p:nvSpPr>
        <p:spPr>
          <a:xfrm>
            <a:off x="5521009" y="3748885"/>
            <a:ext cx="3167694" cy="923948"/>
          </a:xfrm>
          <a:prstGeom prst="right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1" name="TextBox 20"/>
          <p:cNvSpPr txBox="1"/>
          <p:nvPr/>
        </p:nvSpPr>
        <p:spPr>
          <a:xfrm>
            <a:off x="5617364" y="3965811"/>
            <a:ext cx="3026734" cy="486287"/>
          </a:xfrm>
          <a:prstGeom prst="rect">
            <a:avLst/>
          </a:prstGeom>
          <a:noFill/>
          <a:ln>
            <a:noFill/>
          </a:ln>
        </p:spPr>
        <p:txBody>
          <a:bodyPr wrap="square" rtlCol="0">
            <a:spAutoFit/>
          </a:bodyPr>
          <a:lstStyle/>
          <a:p>
            <a:pPr algn="ctr">
              <a:lnSpc>
                <a:spcPct val="80000"/>
              </a:lnSpc>
            </a:pPr>
            <a:r>
              <a:rPr lang="en-US" sz="1600" b="1" dirty="0">
                <a:sym typeface="Symbol"/>
              </a:rPr>
              <a:t>Beam </a:t>
            </a:r>
            <a:r>
              <a:rPr lang="en-US" sz="1600" b="1" dirty="0" smtClean="0">
                <a:sym typeface="Symbol"/>
              </a:rPr>
              <a:t>Acceleration using</a:t>
            </a:r>
          </a:p>
          <a:p>
            <a:pPr algn="ctr">
              <a:lnSpc>
                <a:spcPct val="80000"/>
              </a:lnSpc>
            </a:pPr>
            <a:r>
              <a:rPr lang="en-US" sz="1600" b="1" dirty="0" smtClean="0">
                <a:sym typeface="Symbol"/>
              </a:rPr>
              <a:t> 37-52 MHz RF system</a:t>
            </a:r>
            <a:endParaRPr lang="en-US" sz="1600" b="1" dirty="0"/>
          </a:p>
        </p:txBody>
      </p:sp>
      <p:sp>
        <p:nvSpPr>
          <p:cNvPr id="22" name="Rectangle 21"/>
          <p:cNvSpPr/>
          <p:nvPr/>
        </p:nvSpPr>
        <p:spPr>
          <a:xfrm>
            <a:off x="4093144" y="3980986"/>
            <a:ext cx="1613593" cy="475522"/>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Rectangle 22"/>
          <p:cNvSpPr/>
          <p:nvPr/>
        </p:nvSpPr>
        <p:spPr>
          <a:xfrm>
            <a:off x="3841109" y="3992439"/>
            <a:ext cx="268259" cy="46407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4" name="Straight Arrow Connector 23"/>
          <p:cNvCxnSpPr/>
          <p:nvPr/>
        </p:nvCxnSpPr>
        <p:spPr>
          <a:xfrm>
            <a:off x="3315372" y="4353217"/>
            <a:ext cx="560323" cy="3888"/>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87779" y="3465017"/>
            <a:ext cx="2651760" cy="5235"/>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078306" y="3874407"/>
            <a:ext cx="2651760" cy="5235"/>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210606" y="3402176"/>
            <a:ext cx="1189748" cy="523220"/>
          </a:xfrm>
          <a:prstGeom prst="rect">
            <a:avLst/>
          </a:prstGeom>
          <a:noFill/>
        </p:spPr>
        <p:txBody>
          <a:bodyPr wrap="none" rtlCol="0">
            <a:spAutoFit/>
          </a:bodyPr>
          <a:lstStyle/>
          <a:p>
            <a:pPr algn="ctr"/>
            <a:r>
              <a:rPr lang="en-US" sz="1400" b="1" dirty="0"/>
              <a:t>Change </a:t>
            </a:r>
            <a:r>
              <a:rPr lang="en-US" sz="1400" b="1" dirty="0" smtClean="0"/>
              <a:t>in</a:t>
            </a:r>
          </a:p>
          <a:p>
            <a:pPr algn="ctr"/>
            <a:r>
              <a:rPr lang="en-US" sz="1400" b="1" dirty="0" err="1" smtClean="0"/>
              <a:t>Es</a:t>
            </a:r>
            <a:r>
              <a:rPr lang="en-US" sz="1400" b="1" dirty="0" smtClean="0"/>
              <a:t> </a:t>
            </a:r>
            <a:r>
              <a:rPr lang="en-US" sz="1400" b="1" dirty="0"/>
              <a:t>&lt;0.24MeV </a:t>
            </a:r>
          </a:p>
        </p:txBody>
      </p:sp>
      <p:cxnSp>
        <p:nvCxnSpPr>
          <p:cNvPr id="28" name="Straight Arrow Connector 27"/>
          <p:cNvCxnSpPr/>
          <p:nvPr/>
        </p:nvCxnSpPr>
        <p:spPr>
          <a:xfrm flipV="1">
            <a:off x="2330801" y="3876245"/>
            <a:ext cx="8268" cy="386692"/>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2330828" y="3083163"/>
            <a:ext cx="18769" cy="381854"/>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802570" y="5104275"/>
            <a:ext cx="7853335" cy="11069"/>
          </a:xfrm>
          <a:prstGeom prst="straightConnector1">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25479" y="4985216"/>
            <a:ext cx="1895070" cy="313932"/>
          </a:xfrm>
          <a:prstGeom prst="rect">
            <a:avLst/>
          </a:prstGeom>
          <a:solidFill>
            <a:schemeClr val="bg1"/>
          </a:solidFill>
        </p:spPr>
        <p:txBody>
          <a:bodyPr wrap="none" rtlCol="0">
            <a:spAutoFit/>
          </a:bodyPr>
          <a:lstStyle/>
          <a:p>
            <a:pPr algn="ctr">
              <a:lnSpc>
                <a:spcPct val="80000"/>
              </a:lnSpc>
            </a:pPr>
            <a:r>
              <a:rPr lang="en-US" sz="1800" b="1" dirty="0" smtClean="0"/>
              <a:t>1/15Hz </a:t>
            </a:r>
            <a:r>
              <a:rPr lang="en-US" sz="1800" b="1" dirty="0" smtClean="0">
                <a:sym typeface="Symbol"/>
              </a:rPr>
              <a:t> </a:t>
            </a:r>
            <a:r>
              <a:rPr lang="en-US" sz="1800" b="1" dirty="0" smtClean="0"/>
              <a:t>0.0666 s</a:t>
            </a:r>
            <a:endParaRPr lang="en-US" sz="1800" b="1" dirty="0"/>
          </a:p>
        </p:txBody>
      </p:sp>
      <p:cxnSp>
        <p:nvCxnSpPr>
          <p:cNvPr id="32" name="Straight Arrow Connector 31"/>
          <p:cNvCxnSpPr/>
          <p:nvPr/>
        </p:nvCxnSpPr>
        <p:spPr>
          <a:xfrm flipH="1">
            <a:off x="3819070" y="4886683"/>
            <a:ext cx="960120" cy="0"/>
          </a:xfrm>
          <a:prstGeom prst="straightConnector1">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flipH="1">
            <a:off x="4745113" y="5312086"/>
            <a:ext cx="1971042" cy="1204419"/>
          </a:xfrm>
          <a:custGeom>
            <a:avLst/>
            <a:gdLst>
              <a:gd name="connsiteX0" fmla="*/ 1333500 w 1333500"/>
              <a:gd name="connsiteY0" fmla="*/ 0 h 977900"/>
              <a:gd name="connsiteX1" fmla="*/ 0 w 1333500"/>
              <a:gd name="connsiteY1" fmla="*/ 749300 h 977900"/>
              <a:gd name="connsiteX2" fmla="*/ 0 w 1333500"/>
              <a:gd name="connsiteY2" fmla="*/ 977900 h 977900"/>
              <a:gd name="connsiteX0" fmla="*/ 1338472 w 1338472"/>
              <a:gd name="connsiteY0" fmla="*/ 0 h 977900"/>
              <a:gd name="connsiteX1" fmla="*/ 0 w 1338472"/>
              <a:gd name="connsiteY1" fmla="*/ 524708 h 977900"/>
              <a:gd name="connsiteX2" fmla="*/ 4972 w 1338472"/>
              <a:gd name="connsiteY2" fmla="*/ 977900 h 977900"/>
              <a:gd name="connsiteX0" fmla="*/ 1338472 w 1338472"/>
              <a:gd name="connsiteY0" fmla="*/ 0 h 977900"/>
              <a:gd name="connsiteX1" fmla="*/ 0 w 1338472"/>
              <a:gd name="connsiteY1" fmla="*/ 524708 h 977900"/>
              <a:gd name="connsiteX2" fmla="*/ 4972 w 1338472"/>
              <a:gd name="connsiteY2" fmla="*/ 977900 h 977900"/>
              <a:gd name="connsiteX0" fmla="*/ 1333500 w 1333500"/>
              <a:gd name="connsiteY0" fmla="*/ 0 h 977900"/>
              <a:gd name="connsiteX1" fmla="*/ 0 w 1333500"/>
              <a:gd name="connsiteY1" fmla="*/ 488483 h 977900"/>
              <a:gd name="connsiteX2" fmla="*/ 0 w 1333500"/>
              <a:gd name="connsiteY2" fmla="*/ 977900 h 977900"/>
            </a:gdLst>
            <a:ahLst/>
            <a:cxnLst>
              <a:cxn ang="0">
                <a:pos x="connsiteX0" y="connsiteY0"/>
              </a:cxn>
              <a:cxn ang="0">
                <a:pos x="connsiteX1" y="connsiteY1"/>
              </a:cxn>
              <a:cxn ang="0">
                <a:pos x="connsiteX2" y="connsiteY2"/>
              </a:cxn>
            </a:cxnLst>
            <a:rect l="l" t="t" r="r" b="b"/>
            <a:pathLst>
              <a:path w="1333500" h="977900">
                <a:moveTo>
                  <a:pt x="1333500" y="0"/>
                </a:moveTo>
                <a:lnTo>
                  <a:pt x="0" y="488483"/>
                </a:lnTo>
                <a:lnTo>
                  <a:pt x="0" y="977900"/>
                </a:lnTo>
              </a:path>
            </a:pathLst>
          </a:custGeom>
          <a:noFill/>
          <a:ln w="28575">
            <a:solidFill>
              <a:schemeClr val="tx1"/>
            </a:solidFill>
            <a:headEnd type="triangle" w="lg" len="lg"/>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34" name="TextBox 33"/>
              <p:cNvSpPr txBox="1"/>
              <p:nvPr/>
            </p:nvSpPr>
            <p:spPr>
              <a:xfrm>
                <a:off x="3361116" y="1354413"/>
                <a:ext cx="3049617" cy="838819"/>
              </a:xfrm>
              <a:prstGeom prst="rect">
                <a:avLst/>
              </a:prstGeom>
              <a:solidFill>
                <a:schemeClr val="bg1"/>
              </a:solidFill>
              <a:ln>
                <a:solidFill>
                  <a:schemeClr val="bg1"/>
                </a:solidFill>
              </a:ln>
            </p:spPr>
            <p:txBody>
              <a:bodyPr wrap="none" rtlCol="0">
                <a:spAutoFit/>
              </a:bodyPr>
              <a:lstStyle/>
              <a:p>
                <a:pPr algn="ctr">
                  <a:lnSpc>
                    <a:spcPct val="80000"/>
                  </a:lnSpc>
                </a:pPr>
                <a:r>
                  <a:rPr lang="en-US" sz="2000" b="1" dirty="0" smtClean="0"/>
                  <a:t>Impose Beam Capture </a:t>
                </a:r>
                <a:r>
                  <a:rPr lang="en-US" sz="2000" b="1" dirty="0"/>
                  <a:t>in</a:t>
                </a:r>
              </a:p>
              <a:p>
                <a:pPr algn="ctr">
                  <a:lnSpc>
                    <a:spcPct val="80000"/>
                  </a:lnSpc>
                </a:pPr>
                <a:r>
                  <a:rPr lang="en-US" sz="2000" b="1" dirty="0"/>
                  <a:t>Stationary rf Buckets (</a:t>
                </a:r>
                <a14:m>
                  <m:oMath xmlns:m="http://schemas.openxmlformats.org/officeDocument/2006/math">
                    <m:acc>
                      <m:accPr>
                        <m:chr m:val="̇"/>
                        <m:ctrlPr>
                          <a:rPr lang="en-US" sz="2000" b="1" i="1">
                            <a:latin typeface="Cambria Math" panose="02040503050406030204" pitchFamily="18" charset="0"/>
                          </a:rPr>
                        </m:ctrlPr>
                      </m:accPr>
                      <m:e>
                        <m:r>
                          <a:rPr lang="en-US" sz="2000" b="1" i="1">
                            <a:latin typeface="Cambria Math" panose="02040503050406030204" pitchFamily="18" charset="0"/>
                          </a:rPr>
                          <m:t>𝑷</m:t>
                        </m:r>
                      </m:e>
                    </m:acc>
                  </m:oMath>
                </a14:m>
                <a:r>
                  <a:rPr lang="en-US" sz="2000" b="1" dirty="0"/>
                  <a:t>=0</a:t>
                </a:r>
                <a:r>
                  <a:rPr lang="en-US" sz="2000" b="1" dirty="0" smtClean="0"/>
                  <a:t>)</a:t>
                </a:r>
                <a:endParaRPr lang="en-US" sz="2000" b="1" dirty="0"/>
              </a:p>
              <a:p>
                <a:pPr algn="ctr">
                  <a:lnSpc>
                    <a:spcPct val="80000"/>
                  </a:lnSpc>
                </a:pPr>
                <a:r>
                  <a:rPr lang="en-US" sz="2000" b="1" dirty="0">
                    <a:solidFill>
                      <a:srgbClr val="00B050"/>
                    </a:solidFill>
                  </a:rPr>
                  <a:t>Start</a:t>
                </a:r>
                <a:r>
                  <a:rPr lang="en-US" sz="2000" b="1" dirty="0"/>
                  <a:t>                  </a:t>
                </a:r>
                <a:r>
                  <a:rPr lang="en-US" sz="2000" b="1" dirty="0">
                    <a:solidFill>
                      <a:srgbClr val="00B050"/>
                    </a:solidFill>
                  </a:rPr>
                  <a:t>End</a:t>
                </a:r>
              </a:p>
            </p:txBody>
          </p:sp>
        </mc:Choice>
        <mc:Fallback xmlns="">
          <p:sp>
            <p:nvSpPr>
              <p:cNvPr id="34" name="TextBox 33"/>
              <p:cNvSpPr txBox="1">
                <a:spLocks noRot="1" noChangeAspect="1" noMove="1" noResize="1" noEditPoints="1" noAdjustHandles="1" noChangeArrowheads="1" noChangeShapeType="1" noTextEdit="1"/>
              </p:cNvSpPr>
              <p:nvPr/>
            </p:nvSpPr>
            <p:spPr>
              <a:xfrm>
                <a:off x="3361116" y="1354413"/>
                <a:ext cx="3049617" cy="838819"/>
              </a:xfrm>
              <a:prstGeom prst="rect">
                <a:avLst/>
              </a:prstGeom>
              <a:blipFill rotWithShape="0">
                <a:blip r:embed="rId3"/>
                <a:stretch>
                  <a:fillRect l="-1392" t="-9286" r="-1392" b="-11429"/>
                </a:stretch>
              </a:blipFill>
              <a:ln>
                <a:solidFill>
                  <a:schemeClr val="bg1"/>
                </a:solidFill>
              </a:ln>
            </p:spPr>
            <p:txBody>
              <a:bodyPr/>
              <a:lstStyle/>
              <a:p>
                <a:r>
                  <a:rPr lang="en-US">
                    <a:noFill/>
                  </a:rPr>
                  <a:t> </a:t>
                </a:r>
              </a:p>
            </p:txBody>
          </p:sp>
        </mc:Fallback>
      </mc:AlternateContent>
      <p:sp>
        <p:nvSpPr>
          <p:cNvPr id="36" name="TextBox 35"/>
          <p:cNvSpPr txBox="1"/>
          <p:nvPr/>
        </p:nvSpPr>
        <p:spPr>
          <a:xfrm>
            <a:off x="3219608" y="5697754"/>
            <a:ext cx="3577390" cy="720197"/>
          </a:xfrm>
          <a:prstGeom prst="rect">
            <a:avLst/>
          </a:prstGeom>
          <a:noFill/>
          <a:ln>
            <a:noFill/>
          </a:ln>
        </p:spPr>
        <p:txBody>
          <a:bodyPr wrap="none" rtlCol="0">
            <a:spAutoFit/>
          </a:bodyPr>
          <a:lstStyle/>
          <a:p>
            <a:pPr>
              <a:lnSpc>
                <a:spcPct val="80000"/>
              </a:lnSpc>
            </a:pPr>
            <a:r>
              <a:rPr lang="en-US" sz="1700" b="1" dirty="0" smtClean="0"/>
              <a:t>         Energy </a:t>
            </a:r>
            <a:r>
              <a:rPr lang="en-US" sz="1700" b="1" dirty="0"/>
              <a:t>A</a:t>
            </a:r>
            <a:r>
              <a:rPr lang="en-US" sz="1700" b="1" dirty="0" smtClean="0"/>
              <a:t>cceptance </a:t>
            </a:r>
            <a:r>
              <a:rPr lang="en-US" sz="1700" b="1" dirty="0"/>
              <a:t>&gt; </a:t>
            </a:r>
            <a:r>
              <a:rPr lang="en-US" sz="1700" b="1" dirty="0">
                <a:sym typeface="Symbol"/>
              </a:rPr>
              <a:t>4</a:t>
            </a:r>
            <a:r>
              <a:rPr lang="en-US" sz="1700" b="1" dirty="0" smtClean="0">
                <a:sym typeface="Symbol"/>
              </a:rPr>
              <a:t>MeV</a:t>
            </a:r>
            <a:endParaRPr lang="en-US" sz="1700" b="1" dirty="0">
              <a:sym typeface="Symbol"/>
            </a:endParaRPr>
          </a:p>
          <a:p>
            <a:pPr>
              <a:lnSpc>
                <a:spcPct val="80000"/>
              </a:lnSpc>
            </a:pPr>
            <a:r>
              <a:rPr lang="en-US" sz="1700" b="1" dirty="0">
                <a:sym typeface="Symbol"/>
              </a:rPr>
              <a:t>           Beam </a:t>
            </a:r>
            <a:r>
              <a:rPr lang="en-US" sz="1700" b="1" dirty="0">
                <a:sym typeface="Symbol" panose="05050102010706020507" pitchFamily="18" charset="2"/>
              </a:rPr>
              <a:t></a:t>
            </a:r>
            <a:r>
              <a:rPr lang="en-US" sz="1700" b="1" dirty="0" smtClean="0">
                <a:sym typeface="Symbol" panose="05050102010706020507" pitchFamily="18" charset="2"/>
              </a:rPr>
              <a:t>E </a:t>
            </a:r>
            <a:r>
              <a:rPr lang="en-US" sz="1700" b="1" dirty="0">
                <a:sym typeface="Symbol" panose="05050102010706020507" pitchFamily="18" charset="2"/>
              </a:rPr>
              <a:t> </a:t>
            </a:r>
            <a:r>
              <a:rPr lang="en-US" sz="1700" b="1" dirty="0" smtClean="0">
                <a:sym typeface="Symbol"/>
              </a:rPr>
              <a:t>1.3MeV</a:t>
            </a:r>
          </a:p>
          <a:p>
            <a:pPr>
              <a:lnSpc>
                <a:spcPct val="80000"/>
              </a:lnSpc>
            </a:pPr>
            <a:r>
              <a:rPr lang="en-US" sz="1700" b="1" dirty="0" err="1" smtClean="0"/>
              <a:t>f</a:t>
            </a:r>
            <a:r>
              <a:rPr lang="en-US" sz="1700" b="1" baseline="-25000" dirty="0" err="1" smtClean="0"/>
              <a:t>sy</a:t>
            </a:r>
            <a:r>
              <a:rPr lang="en-US" sz="1700" b="1" dirty="0" smtClean="0"/>
              <a:t> = 8kHz-27kHz @ </a:t>
            </a:r>
            <a:r>
              <a:rPr lang="en-US" sz="1700" b="1" dirty="0" err="1" smtClean="0"/>
              <a:t>Vrf</a:t>
            </a:r>
            <a:r>
              <a:rPr lang="en-US" sz="1700" b="1" dirty="0" smtClean="0"/>
              <a:t>=0.035-0.4MV  </a:t>
            </a:r>
          </a:p>
        </p:txBody>
      </p:sp>
      <p:sp>
        <p:nvSpPr>
          <p:cNvPr id="38" name="TextBox 37"/>
          <p:cNvSpPr txBox="1"/>
          <p:nvPr/>
        </p:nvSpPr>
        <p:spPr>
          <a:xfrm>
            <a:off x="6161670" y="2207013"/>
            <a:ext cx="2999333" cy="1323439"/>
          </a:xfrm>
          <a:prstGeom prst="rect">
            <a:avLst/>
          </a:prstGeom>
          <a:solidFill>
            <a:srgbClr val="FFFF00"/>
          </a:solidFill>
          <a:ln>
            <a:solidFill>
              <a:srgbClr val="004C97"/>
            </a:solidFill>
          </a:ln>
        </p:spPr>
        <p:txBody>
          <a:bodyPr wrap="square" rtlCol="0">
            <a:spAutoFit/>
          </a:bodyPr>
          <a:lstStyle/>
          <a:p>
            <a:r>
              <a:rPr lang="en-US" sz="2000" dirty="0">
                <a:solidFill>
                  <a:srgbClr val="0000CC"/>
                </a:solidFill>
              </a:rPr>
              <a:t>S</a:t>
            </a:r>
            <a:r>
              <a:rPr lang="en-US" sz="2000" dirty="0" smtClean="0">
                <a:solidFill>
                  <a:srgbClr val="0000CC"/>
                </a:solidFill>
              </a:rPr>
              <a:t>imulations have been conducted under varieties of  beam conditions from injection to extraction. </a:t>
            </a:r>
            <a:endParaRPr lang="en-US" sz="2000" dirty="0">
              <a:solidFill>
                <a:srgbClr val="0000CC"/>
              </a:solidFill>
            </a:endParaRPr>
          </a:p>
        </p:txBody>
      </p:sp>
    </p:spTree>
    <p:extLst>
      <p:ext uri="{BB962C8B-B14F-4D97-AF65-F5344CB8AC3E}">
        <p14:creationId xmlns:p14="http://schemas.microsoft.com/office/powerpoint/2010/main" val="176149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0268"/>
            <a:ext cx="8572500" cy="515552"/>
          </a:xfrm>
        </p:spPr>
        <p:txBody>
          <a:bodyPr/>
          <a:lstStyle/>
          <a:p>
            <a:r>
              <a:rPr lang="en-US" dirty="0" smtClean="0"/>
              <a:t>EIS </a:t>
            </a:r>
            <a:r>
              <a:rPr lang="en-US" dirty="0"/>
              <a:t>Beam Data and some </a:t>
            </a:r>
            <a:r>
              <a:rPr lang="en-US" dirty="0" smtClean="0"/>
              <a:t>Analysis </a:t>
            </a:r>
            <a:r>
              <a:rPr lang="en-US" dirty="0"/>
              <a:t>(Injection)</a:t>
            </a:r>
          </a:p>
        </p:txBody>
      </p:sp>
      <p:sp>
        <p:nvSpPr>
          <p:cNvPr id="4" name="Date Placeholder 3"/>
          <p:cNvSpPr>
            <a:spLocks noGrp="1"/>
          </p:cNvSpPr>
          <p:nvPr>
            <p:ph type="dt" sz="half" idx="10"/>
          </p:nvPr>
        </p:nvSpPr>
        <p:spPr/>
        <p:txBody>
          <a:bodyPr/>
          <a:lstStyle/>
          <a:p>
            <a:r>
              <a:rPr lang="en-US" altLang="en-US" smtClean="0"/>
              <a:t>March 2016</a:t>
            </a:r>
            <a:endParaRPr lang="en-US" altLang="en-US"/>
          </a:p>
        </p:txBody>
      </p:sp>
      <p:sp>
        <p:nvSpPr>
          <p:cNvPr id="5" name="Footer Placeholder 4"/>
          <p:cNvSpPr>
            <a:spLocks noGrp="1"/>
          </p:cNvSpPr>
          <p:nvPr>
            <p:ph type="ftr" sz="quarter" idx="11"/>
          </p:nvPr>
        </p:nvSpPr>
        <p:spPr/>
        <p:txBody>
          <a:bodyPr/>
          <a:lstStyle/>
          <a:p>
            <a:pPr>
              <a:defRPr/>
            </a:pPr>
            <a:r>
              <a:rPr lang="en-US" smtClean="0"/>
              <a:t>William Pellico | P2MAC_2016</a:t>
            </a:r>
            <a:endParaRPr lang="en-US" b="1"/>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17</a:t>
            </a:fld>
            <a:endParaRPr lang="en-US" altLang="en-US"/>
          </a:p>
        </p:txBody>
      </p:sp>
      <p:pic>
        <p:nvPicPr>
          <p:cNvPr id="7" name="Picture 6"/>
          <p:cNvPicPr>
            <a:picLocks noChangeAspect="1"/>
          </p:cNvPicPr>
          <p:nvPr/>
        </p:nvPicPr>
        <p:blipFill>
          <a:blip r:embed="rId3"/>
          <a:stretch>
            <a:fillRect/>
          </a:stretch>
        </p:blipFill>
        <p:spPr>
          <a:xfrm>
            <a:off x="151322" y="2685014"/>
            <a:ext cx="4181032" cy="3120250"/>
          </a:xfrm>
          <a:prstGeom prst="rect">
            <a:avLst/>
          </a:prstGeom>
        </p:spPr>
      </p:pic>
      <p:pic>
        <p:nvPicPr>
          <p:cNvPr id="8" name="Picture 7"/>
          <p:cNvPicPr>
            <a:picLocks noChangeAspect="1"/>
          </p:cNvPicPr>
          <p:nvPr/>
        </p:nvPicPr>
        <p:blipFill>
          <a:blip r:embed="rId4"/>
          <a:stretch>
            <a:fillRect/>
          </a:stretch>
        </p:blipFill>
        <p:spPr>
          <a:xfrm>
            <a:off x="4409632" y="2685014"/>
            <a:ext cx="4657090" cy="3109901"/>
          </a:xfrm>
          <a:prstGeom prst="rect">
            <a:avLst/>
          </a:prstGeom>
        </p:spPr>
      </p:pic>
      <p:sp>
        <p:nvSpPr>
          <p:cNvPr id="9" name="TextBox 8"/>
          <p:cNvSpPr txBox="1"/>
          <p:nvPr/>
        </p:nvSpPr>
        <p:spPr>
          <a:xfrm>
            <a:off x="0" y="921394"/>
            <a:ext cx="9144000" cy="1938992"/>
          </a:xfrm>
          <a:prstGeom prst="rect">
            <a:avLst/>
          </a:prstGeom>
          <a:noFill/>
        </p:spPr>
        <p:txBody>
          <a:bodyPr wrap="square" rtlCol="0">
            <a:spAutoFit/>
          </a:bodyPr>
          <a:lstStyle/>
          <a:p>
            <a:r>
              <a:rPr lang="en-US" b="1" dirty="0" smtClean="0"/>
              <a:t>15BT</a:t>
            </a:r>
            <a:r>
              <a:rPr lang="en-US" dirty="0" smtClean="0"/>
              <a:t> Beam; 4.9E12ppb</a:t>
            </a:r>
          </a:p>
          <a:p>
            <a:r>
              <a:rPr lang="en-US" dirty="0" smtClean="0"/>
              <a:t>Testing up to 5.5E12 ppb underway – will go as high as 6.5E12 for tests!</a:t>
            </a:r>
          </a:p>
          <a:p>
            <a:r>
              <a:rPr lang="en-US" dirty="0" smtClean="0"/>
              <a:t>Summary: </a:t>
            </a:r>
            <a:r>
              <a:rPr lang="en-US" dirty="0" smtClean="0">
                <a:solidFill>
                  <a:srgbClr val="FF0000"/>
                </a:solidFill>
              </a:rPr>
              <a:t>Reduction</a:t>
            </a:r>
            <a:r>
              <a:rPr lang="en-US" dirty="0" smtClean="0"/>
              <a:t> in required RF voltage and lower longitudinal emittances.  Still working on improving beam capture/losses.</a:t>
            </a:r>
          </a:p>
          <a:p>
            <a:endParaRPr lang="en-US" b="1" dirty="0"/>
          </a:p>
        </p:txBody>
      </p:sp>
      <p:grpSp>
        <p:nvGrpSpPr>
          <p:cNvPr id="26" name="Group 25"/>
          <p:cNvGrpSpPr/>
          <p:nvPr/>
        </p:nvGrpSpPr>
        <p:grpSpPr>
          <a:xfrm>
            <a:off x="806450" y="3519209"/>
            <a:ext cx="7382588" cy="2737371"/>
            <a:chOff x="806450" y="3212218"/>
            <a:chExt cx="7382588" cy="2737371"/>
          </a:xfrm>
        </p:grpSpPr>
        <p:cxnSp>
          <p:nvCxnSpPr>
            <p:cNvPr id="11" name="Straight Connector 10"/>
            <p:cNvCxnSpPr/>
            <p:nvPr/>
          </p:nvCxnSpPr>
          <p:spPr>
            <a:xfrm>
              <a:off x="6450013" y="3412273"/>
              <a:ext cx="0" cy="1706137"/>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309278" y="3412273"/>
              <a:ext cx="0" cy="1706137"/>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180138" y="3512634"/>
              <a:ext cx="26987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7309278" y="3512634"/>
              <a:ext cx="244436"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480190" y="3380601"/>
              <a:ext cx="708848" cy="307777"/>
            </a:xfrm>
            <a:prstGeom prst="rect">
              <a:avLst/>
            </a:prstGeom>
            <a:noFill/>
          </p:spPr>
          <p:txBody>
            <a:bodyPr wrap="none" rtlCol="0">
              <a:spAutoFit/>
            </a:bodyPr>
            <a:lstStyle/>
            <a:p>
              <a:r>
                <a:rPr lang="en-US" sz="1400" dirty="0" smtClean="0"/>
                <a:t>19.2 ns</a:t>
              </a:r>
              <a:endParaRPr lang="en-US" sz="1400" dirty="0"/>
            </a:p>
          </p:txBody>
        </p:sp>
        <p:cxnSp>
          <p:nvCxnSpPr>
            <p:cNvPr id="10" name="Straight Arrow Connector 9"/>
            <p:cNvCxnSpPr/>
            <p:nvPr/>
          </p:nvCxnSpPr>
          <p:spPr>
            <a:xfrm flipV="1">
              <a:off x="3009900" y="4610100"/>
              <a:ext cx="0" cy="2667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652189" y="4861880"/>
              <a:ext cx="793807" cy="261610"/>
            </a:xfrm>
            <a:prstGeom prst="rect">
              <a:avLst/>
            </a:prstGeom>
            <a:noFill/>
          </p:spPr>
          <p:txBody>
            <a:bodyPr wrap="none" rtlCol="0">
              <a:spAutoFit/>
            </a:bodyPr>
            <a:lstStyle/>
            <a:p>
              <a:r>
                <a:rPr lang="en-US" sz="1100" b="1" dirty="0" smtClean="0">
                  <a:solidFill>
                    <a:schemeClr val="accent6"/>
                  </a:solidFill>
                </a:rPr>
                <a:t>B:VAPLON</a:t>
              </a:r>
              <a:endParaRPr lang="en-US" sz="1100" b="1" dirty="0">
                <a:solidFill>
                  <a:schemeClr val="accent6"/>
                </a:solidFill>
              </a:endParaRPr>
            </a:p>
          </p:txBody>
        </p:sp>
        <p:cxnSp>
          <p:nvCxnSpPr>
            <p:cNvPr id="19" name="Straight Arrow Connector 18"/>
            <p:cNvCxnSpPr/>
            <p:nvPr/>
          </p:nvCxnSpPr>
          <p:spPr>
            <a:xfrm flipV="1">
              <a:off x="1183864" y="3990784"/>
              <a:ext cx="0" cy="2667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06450" y="4876800"/>
              <a:ext cx="758541" cy="261610"/>
            </a:xfrm>
            <a:prstGeom prst="rect">
              <a:avLst/>
            </a:prstGeom>
            <a:noFill/>
          </p:spPr>
          <p:txBody>
            <a:bodyPr wrap="none" rtlCol="0">
              <a:spAutoFit/>
            </a:bodyPr>
            <a:lstStyle/>
            <a:p>
              <a:r>
                <a:rPr lang="en-US" sz="1100" b="1" dirty="0" smtClean="0">
                  <a:solidFill>
                    <a:schemeClr val="accent6"/>
                  </a:solidFill>
                </a:rPr>
                <a:t>B:VXTPPP</a:t>
              </a:r>
              <a:endParaRPr lang="en-US" sz="1100" b="1" dirty="0">
                <a:solidFill>
                  <a:schemeClr val="accent6"/>
                </a:solidFill>
              </a:endParaRPr>
            </a:p>
          </p:txBody>
        </p:sp>
        <p:cxnSp>
          <p:nvCxnSpPr>
            <p:cNvPr id="21" name="Straight Connector 20"/>
            <p:cNvCxnSpPr/>
            <p:nvPr/>
          </p:nvCxnSpPr>
          <p:spPr>
            <a:xfrm>
              <a:off x="1187624" y="3512634"/>
              <a:ext cx="0" cy="1706137"/>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009900" y="3501008"/>
              <a:ext cx="0" cy="1706137"/>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183864" y="3533584"/>
              <a:ext cx="1822276" cy="0"/>
            </a:xfrm>
            <a:prstGeom prst="straightConnector1">
              <a:avLst/>
            </a:prstGeom>
            <a:ln>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831130" y="3212218"/>
              <a:ext cx="821059" cy="400110"/>
            </a:xfrm>
            <a:prstGeom prst="rect">
              <a:avLst/>
            </a:prstGeom>
            <a:noFill/>
          </p:spPr>
          <p:txBody>
            <a:bodyPr wrap="none" rtlCol="0">
              <a:spAutoFit/>
            </a:bodyPr>
            <a:lstStyle/>
            <a:p>
              <a:r>
                <a:rPr lang="en-US" sz="2000" b="1" dirty="0" smtClean="0">
                  <a:solidFill>
                    <a:schemeClr val="accent6"/>
                  </a:solidFill>
                </a:rPr>
                <a:t>170µs</a:t>
              </a:r>
              <a:endParaRPr lang="en-US" sz="2000" b="1" dirty="0">
                <a:solidFill>
                  <a:schemeClr val="accent6"/>
                </a:solidFill>
              </a:endParaRPr>
            </a:p>
          </p:txBody>
        </p:sp>
        <p:sp>
          <p:nvSpPr>
            <p:cNvPr id="25" name="TextBox 24"/>
            <p:cNvSpPr txBox="1"/>
            <p:nvPr/>
          </p:nvSpPr>
          <p:spPr>
            <a:xfrm>
              <a:off x="5590634" y="5487924"/>
              <a:ext cx="1889556" cy="461665"/>
            </a:xfrm>
            <a:prstGeom prst="rect">
              <a:avLst/>
            </a:prstGeom>
            <a:solidFill>
              <a:srgbClr val="FFFF00"/>
            </a:solidFill>
            <a:ln>
              <a:solidFill>
                <a:schemeClr val="tx1"/>
              </a:solidFill>
            </a:ln>
          </p:spPr>
          <p:txBody>
            <a:bodyPr wrap="none" rtlCol="0">
              <a:spAutoFit/>
            </a:bodyPr>
            <a:lstStyle/>
            <a:p>
              <a:r>
                <a:rPr lang="en-US" dirty="0" smtClean="0"/>
                <a:t>LE = ~0.05eVs</a:t>
              </a:r>
            </a:p>
          </p:txBody>
        </p:sp>
      </p:grpSp>
      <p:sp>
        <p:nvSpPr>
          <p:cNvPr id="28" name="Rectangle 27"/>
          <p:cNvSpPr/>
          <p:nvPr/>
        </p:nvSpPr>
        <p:spPr>
          <a:xfrm>
            <a:off x="2699792" y="2888940"/>
            <a:ext cx="594320" cy="130033"/>
          </a:xfrm>
          <a:prstGeom prst="rect">
            <a:avLst/>
          </a:prstGeom>
          <a:solidFill>
            <a:srgbClr val="C0C0C0"/>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7200292" y="2898262"/>
            <a:ext cx="628414" cy="134694"/>
          </a:xfrm>
          <a:prstGeom prst="rect">
            <a:avLst/>
          </a:prstGeom>
          <a:solidFill>
            <a:srgbClr val="C0C0C0"/>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9309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Stripping foil studies</a:t>
            </a:r>
            <a:endParaRPr lang="en-US" dirty="0"/>
          </a:p>
        </p:txBody>
      </p:sp>
      <p:sp>
        <p:nvSpPr>
          <p:cNvPr id="3" name="Content Placeholder 2"/>
          <p:cNvSpPr>
            <a:spLocks noGrp="1"/>
          </p:cNvSpPr>
          <p:nvPr>
            <p:ph idx="1"/>
          </p:nvPr>
        </p:nvSpPr>
        <p:spPr>
          <a:xfrm>
            <a:off x="228600" y="934404"/>
            <a:ext cx="8672513" cy="5240059"/>
          </a:xfrm>
        </p:spPr>
        <p:txBody>
          <a:bodyPr/>
          <a:lstStyle/>
          <a:p>
            <a:r>
              <a:rPr lang="en-US" dirty="0" smtClean="0"/>
              <a:t>Investigation of various density/composite foils</a:t>
            </a:r>
          </a:p>
          <a:p>
            <a:pPr lvl="1"/>
            <a:r>
              <a:rPr lang="en-US" dirty="0" smtClean="0"/>
              <a:t>Losses </a:t>
            </a:r>
          </a:p>
          <a:p>
            <a:pPr lvl="1"/>
            <a:r>
              <a:rPr lang="en-US" dirty="0" smtClean="0"/>
              <a:t>Lifetime</a:t>
            </a:r>
          </a:p>
          <a:p>
            <a:pPr lvl="1"/>
            <a:r>
              <a:rPr lang="en-US" dirty="0" smtClean="0"/>
              <a:t>Efficiency</a:t>
            </a:r>
          </a:p>
          <a:p>
            <a:r>
              <a:rPr lang="en-US" dirty="0" smtClean="0"/>
              <a:t>Foils tested include Diamond/Carbon, some double borated, and from three different vendors.</a:t>
            </a:r>
          </a:p>
          <a:p>
            <a:pPr lvl="1"/>
            <a:r>
              <a:rPr lang="en-US" dirty="0" smtClean="0"/>
              <a:t>369 </a:t>
            </a:r>
            <a:r>
              <a:rPr lang="en-US" dirty="0" err="1" smtClean="0"/>
              <a:t>ug</a:t>
            </a:r>
            <a:r>
              <a:rPr lang="en-US" dirty="0" smtClean="0"/>
              <a:t>/cm2</a:t>
            </a:r>
          </a:p>
          <a:p>
            <a:pPr lvl="1"/>
            <a:r>
              <a:rPr lang="en-US" dirty="0" smtClean="0"/>
              <a:t>411 </a:t>
            </a:r>
            <a:r>
              <a:rPr lang="en-US" dirty="0" err="1" smtClean="0"/>
              <a:t>ug</a:t>
            </a:r>
            <a:r>
              <a:rPr lang="en-US" dirty="0" smtClean="0"/>
              <a:t>/cm2</a:t>
            </a:r>
          </a:p>
          <a:p>
            <a:pPr lvl="1"/>
            <a:r>
              <a:rPr lang="en-US" dirty="0" smtClean="0"/>
              <a:t>420 </a:t>
            </a:r>
            <a:r>
              <a:rPr lang="en-US" dirty="0" err="1" smtClean="0"/>
              <a:t>ug</a:t>
            </a:r>
            <a:r>
              <a:rPr lang="en-US" dirty="0" smtClean="0"/>
              <a:t>/cm2</a:t>
            </a:r>
          </a:p>
          <a:p>
            <a:pPr lvl="1"/>
            <a:r>
              <a:rPr lang="en-US" dirty="0" smtClean="0"/>
              <a:t>339 </a:t>
            </a:r>
            <a:r>
              <a:rPr lang="en-US" dirty="0" err="1" smtClean="0"/>
              <a:t>ug</a:t>
            </a:r>
            <a:r>
              <a:rPr lang="en-US" dirty="0" smtClean="0"/>
              <a:t>/cm2</a:t>
            </a:r>
          </a:p>
          <a:p>
            <a:pPr lvl="1"/>
            <a:r>
              <a:rPr lang="en-US" dirty="0" smtClean="0"/>
              <a:t>500 </a:t>
            </a:r>
            <a:r>
              <a:rPr lang="en-US" dirty="0" err="1" smtClean="0"/>
              <a:t>ug</a:t>
            </a:r>
            <a:r>
              <a:rPr lang="en-US" dirty="0" smtClean="0"/>
              <a:t>/cm2</a:t>
            </a:r>
            <a:endParaRPr lang="en-US" dirty="0"/>
          </a:p>
          <a:p>
            <a:pPr marL="457200" lvl="1" indent="0">
              <a:buNone/>
            </a:pPr>
            <a:endParaRPr lang="en-US" dirty="0" smtClean="0"/>
          </a:p>
          <a:p>
            <a:pPr lvl="1"/>
            <a:endParaRPr lang="en-US" dirty="0"/>
          </a:p>
          <a:p>
            <a:pPr marL="0" indent="0">
              <a:buNone/>
            </a:pPr>
            <a:endParaRPr lang="en-US" dirty="0"/>
          </a:p>
        </p:txBody>
      </p:sp>
      <p:sp>
        <p:nvSpPr>
          <p:cNvPr id="4" name="Date Placeholder 3"/>
          <p:cNvSpPr>
            <a:spLocks noGrp="1"/>
          </p:cNvSpPr>
          <p:nvPr>
            <p:ph type="dt" sz="half" idx="10"/>
          </p:nvPr>
        </p:nvSpPr>
        <p:spPr/>
        <p:txBody>
          <a:bodyPr/>
          <a:lstStyle/>
          <a:p>
            <a:r>
              <a:rPr lang="en-US" smtClean="0"/>
              <a:t>March 2016</a:t>
            </a:r>
            <a:endParaRPr lang="en-US" dirty="0"/>
          </a:p>
        </p:txBody>
      </p:sp>
      <p:sp>
        <p:nvSpPr>
          <p:cNvPr id="5" name="Footer Placeholder 4"/>
          <p:cNvSpPr>
            <a:spLocks noGrp="1"/>
          </p:cNvSpPr>
          <p:nvPr>
            <p:ph type="ftr" sz="quarter" idx="11"/>
          </p:nvPr>
        </p:nvSpPr>
        <p:spPr/>
        <p:txBody>
          <a:bodyPr/>
          <a:lstStyle/>
          <a:p>
            <a:pPr>
              <a:defRPr/>
            </a:pPr>
            <a:r>
              <a:rPr lang="en-US" smtClean="0"/>
              <a:t>William Pellico | P2MAC_2016</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18</a:t>
            </a:fld>
            <a:endParaRPr lang="en-US"/>
          </a:p>
        </p:txBody>
      </p:sp>
    </p:spTree>
    <p:extLst>
      <p:ext uri="{BB962C8B-B14F-4D97-AF65-F5344CB8AC3E}">
        <p14:creationId xmlns:p14="http://schemas.microsoft.com/office/powerpoint/2010/main" val="1911360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Foil studies continued</a:t>
            </a:r>
            <a:endParaRPr lang="en-US" dirty="0"/>
          </a:p>
        </p:txBody>
      </p:sp>
      <p:sp>
        <p:nvSpPr>
          <p:cNvPr id="3" name="Content Placeholder 2"/>
          <p:cNvSpPr>
            <a:spLocks noGrp="1"/>
          </p:cNvSpPr>
          <p:nvPr>
            <p:ph idx="1"/>
          </p:nvPr>
        </p:nvSpPr>
        <p:spPr/>
        <p:txBody>
          <a:bodyPr/>
          <a:lstStyle/>
          <a:p>
            <a:pPr marL="0" indent="0">
              <a:buNone/>
            </a:pPr>
            <a:r>
              <a:rPr lang="en-US" dirty="0" smtClean="0"/>
              <a:t>Summary of results:</a:t>
            </a:r>
          </a:p>
          <a:p>
            <a:r>
              <a:rPr lang="en-US" dirty="0" smtClean="0"/>
              <a:t>Lifetime at 15 Hz seems to be reduced for some types</a:t>
            </a:r>
          </a:p>
          <a:p>
            <a:r>
              <a:rPr lang="en-US" dirty="0" smtClean="0"/>
              <a:t>Lower density foils seem to reduce losses at tight transverse apertures</a:t>
            </a:r>
          </a:p>
          <a:p>
            <a:pPr lvl="1"/>
            <a:r>
              <a:rPr lang="en-US" dirty="0" smtClean="0"/>
              <a:t>Likely due to foil scattering creating tails</a:t>
            </a:r>
          </a:p>
          <a:p>
            <a:r>
              <a:rPr lang="en-US" dirty="0" smtClean="0"/>
              <a:t>Lower stripping efficiencies </a:t>
            </a:r>
          </a:p>
          <a:p>
            <a:pPr lvl="1"/>
            <a:r>
              <a:rPr lang="en-US" dirty="0" smtClean="0"/>
              <a:t>Higher H- loss</a:t>
            </a:r>
          </a:p>
          <a:p>
            <a:pPr lvl="1"/>
            <a:r>
              <a:rPr lang="en-US" dirty="0" smtClean="0"/>
              <a:t>Higher neutral loss</a:t>
            </a:r>
          </a:p>
          <a:p>
            <a:pPr lvl="1"/>
            <a:r>
              <a:rPr lang="en-US" dirty="0" smtClean="0"/>
              <a:t>Thinking about solution(s) to shielding the above losses</a:t>
            </a:r>
          </a:p>
          <a:p>
            <a:pPr marL="0" indent="0">
              <a:buNone/>
            </a:pPr>
            <a:endParaRPr lang="en-US" dirty="0"/>
          </a:p>
        </p:txBody>
      </p:sp>
      <p:sp>
        <p:nvSpPr>
          <p:cNvPr id="4" name="Date Placeholder 3"/>
          <p:cNvSpPr>
            <a:spLocks noGrp="1"/>
          </p:cNvSpPr>
          <p:nvPr>
            <p:ph type="dt" sz="half" idx="10"/>
          </p:nvPr>
        </p:nvSpPr>
        <p:spPr/>
        <p:txBody>
          <a:bodyPr/>
          <a:lstStyle/>
          <a:p>
            <a:r>
              <a:rPr lang="en-US" smtClean="0"/>
              <a:t>March 2016</a:t>
            </a:r>
            <a:endParaRPr lang="en-US"/>
          </a:p>
        </p:txBody>
      </p:sp>
      <p:sp>
        <p:nvSpPr>
          <p:cNvPr id="5" name="Footer Placeholder 4"/>
          <p:cNvSpPr>
            <a:spLocks noGrp="1"/>
          </p:cNvSpPr>
          <p:nvPr>
            <p:ph type="ftr" sz="quarter" idx="11"/>
          </p:nvPr>
        </p:nvSpPr>
        <p:spPr/>
        <p:txBody>
          <a:bodyPr/>
          <a:lstStyle/>
          <a:p>
            <a:pPr>
              <a:defRPr/>
            </a:pPr>
            <a:r>
              <a:rPr lang="en-US" smtClean="0"/>
              <a:t>William Pellico | P2MAC_2016</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19</a:t>
            </a:fld>
            <a:endParaRPr lang="en-US"/>
          </a:p>
        </p:txBody>
      </p:sp>
    </p:spTree>
    <p:extLst>
      <p:ext uri="{BB962C8B-B14F-4D97-AF65-F5344CB8AC3E}">
        <p14:creationId xmlns:p14="http://schemas.microsoft.com/office/powerpoint/2010/main" val="1378071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466344"/>
          </a:xfrm>
        </p:spPr>
        <p:txBody>
          <a:bodyPr>
            <a:normAutofit/>
          </a:bodyPr>
          <a:lstStyle/>
          <a:p>
            <a:r>
              <a:rPr lang="en-US" dirty="0"/>
              <a:t>O</a:t>
            </a:r>
            <a:r>
              <a:rPr lang="en-US" dirty="0" smtClean="0"/>
              <a:t>utline</a:t>
            </a:r>
            <a:endParaRPr lang="en-US" dirty="0"/>
          </a:p>
        </p:txBody>
      </p:sp>
      <p:sp>
        <p:nvSpPr>
          <p:cNvPr id="3" name="Content Placeholder 2"/>
          <p:cNvSpPr>
            <a:spLocks noGrp="1"/>
          </p:cNvSpPr>
          <p:nvPr>
            <p:ph idx="1"/>
          </p:nvPr>
        </p:nvSpPr>
        <p:spPr>
          <a:xfrm>
            <a:off x="457200" y="838200"/>
            <a:ext cx="8229600" cy="4169735"/>
          </a:xfrm>
        </p:spPr>
        <p:txBody>
          <a:bodyPr>
            <a:normAutofit/>
          </a:bodyPr>
          <a:lstStyle/>
          <a:p>
            <a:r>
              <a:rPr lang="en-US" dirty="0" smtClean="0"/>
              <a:t>Present Booster operations</a:t>
            </a:r>
          </a:p>
          <a:p>
            <a:pPr lvl="1">
              <a:buFont typeface="Arial" panose="020B0604020202020204" pitchFamily="34" charset="0"/>
              <a:buChar char="•"/>
            </a:pPr>
            <a:r>
              <a:rPr lang="en-US" dirty="0" smtClean="0"/>
              <a:t>Booster numbers </a:t>
            </a:r>
            <a:r>
              <a:rPr lang="en-US" dirty="0"/>
              <a:t>t</a:t>
            </a:r>
            <a:r>
              <a:rPr lang="en-US" dirty="0" smtClean="0"/>
              <a:t>oday</a:t>
            </a:r>
          </a:p>
          <a:p>
            <a:pPr lvl="2"/>
            <a:r>
              <a:rPr lang="en-US" sz="1800" dirty="0" smtClean="0"/>
              <a:t>PIP numbers and goals relative to PIP II</a:t>
            </a:r>
          </a:p>
          <a:p>
            <a:pPr marL="457200" lvl="1" indent="-457200">
              <a:buFont typeface="Arial" panose="020B0604020202020204" pitchFamily="34" charset="0"/>
              <a:buChar char="•"/>
            </a:pPr>
            <a:r>
              <a:rPr lang="en-US" sz="2400" dirty="0" smtClean="0"/>
              <a:t>PIP II Booster</a:t>
            </a:r>
          </a:p>
          <a:p>
            <a:pPr marL="742950" lvl="2" indent="-342900"/>
            <a:r>
              <a:rPr lang="en-US" sz="2200" dirty="0" smtClean="0"/>
              <a:t>PIP II Booster parameters</a:t>
            </a:r>
            <a:endParaRPr lang="en-US" sz="2200" dirty="0"/>
          </a:p>
          <a:p>
            <a:pPr marL="742950" lvl="2" indent="-342900"/>
            <a:r>
              <a:rPr lang="en-US" sz="2200" dirty="0" smtClean="0"/>
              <a:t>Systems impacted by PIP II</a:t>
            </a:r>
          </a:p>
          <a:p>
            <a:pPr marL="1200150" lvl="3" indent="-342900">
              <a:buFont typeface="Arial" panose="020B0604020202020204" pitchFamily="34" charset="0"/>
              <a:buChar char="•"/>
            </a:pPr>
            <a:r>
              <a:rPr lang="en-US" dirty="0" smtClean="0"/>
              <a:t>Injection/</a:t>
            </a:r>
            <a:r>
              <a:rPr lang="en-US" dirty="0"/>
              <a:t>c</a:t>
            </a:r>
            <a:r>
              <a:rPr lang="en-US" dirty="0" smtClean="0"/>
              <a:t>apture</a:t>
            </a:r>
            <a:endParaRPr lang="en-US" dirty="0"/>
          </a:p>
          <a:p>
            <a:pPr marL="1200150" lvl="3" indent="-342900">
              <a:buFont typeface="Arial" panose="020B0604020202020204" pitchFamily="34" charset="0"/>
              <a:buChar char="•"/>
            </a:pPr>
            <a:r>
              <a:rPr lang="en-US" dirty="0"/>
              <a:t>RF</a:t>
            </a:r>
          </a:p>
          <a:p>
            <a:pPr marL="1200150" lvl="3" indent="-342900">
              <a:buFont typeface="Arial" panose="020B0604020202020204" pitchFamily="34" charset="0"/>
              <a:buChar char="•"/>
            </a:pPr>
            <a:r>
              <a:rPr lang="en-US" dirty="0" smtClean="0"/>
              <a:t>20 Hz operations</a:t>
            </a:r>
          </a:p>
          <a:p>
            <a:pPr marL="1200150" lvl="3" indent="-342900">
              <a:buFont typeface="Arial" panose="020B0604020202020204" pitchFamily="34" charset="0"/>
              <a:buChar char="•"/>
            </a:pPr>
            <a:r>
              <a:rPr lang="en-US" dirty="0" smtClean="0"/>
              <a:t>Beam dynamics/loss control</a:t>
            </a:r>
          </a:p>
          <a:p>
            <a:pPr marL="1200150" lvl="3" indent="-342900">
              <a:buFont typeface="Arial" panose="020B0604020202020204" pitchFamily="34" charset="0"/>
              <a:buChar char="•"/>
            </a:pPr>
            <a:r>
              <a:rPr lang="en-US" dirty="0" smtClean="0"/>
              <a:t>Misc. – long term viability, reliability and loses</a:t>
            </a:r>
          </a:p>
          <a:p>
            <a:pPr marL="857250" lvl="3" indent="0">
              <a:buNone/>
            </a:pPr>
            <a:endParaRPr lang="en-US" dirty="0" smtClean="0"/>
          </a:p>
        </p:txBody>
      </p:sp>
      <p:sp>
        <p:nvSpPr>
          <p:cNvPr id="4" name="Date Placeholder 3"/>
          <p:cNvSpPr>
            <a:spLocks noGrp="1"/>
          </p:cNvSpPr>
          <p:nvPr>
            <p:ph type="dt" sz="half" idx="10"/>
          </p:nvPr>
        </p:nvSpPr>
        <p:spPr/>
        <p:txBody>
          <a:bodyPr/>
          <a:lstStyle/>
          <a:p>
            <a:r>
              <a:rPr lang="en-US" smtClean="0"/>
              <a:t>March 2016</a:t>
            </a:r>
            <a:endParaRPr lang="en-US"/>
          </a:p>
        </p:txBody>
      </p:sp>
      <p:sp>
        <p:nvSpPr>
          <p:cNvPr id="5" name="Footer Placeholder 4"/>
          <p:cNvSpPr>
            <a:spLocks noGrp="1"/>
          </p:cNvSpPr>
          <p:nvPr>
            <p:ph type="ftr" sz="quarter" idx="11"/>
          </p:nvPr>
        </p:nvSpPr>
        <p:spPr/>
        <p:txBody>
          <a:bodyPr/>
          <a:lstStyle/>
          <a:p>
            <a:pPr>
              <a:defRPr/>
            </a:pPr>
            <a:r>
              <a:rPr lang="en-US" smtClean="0"/>
              <a:t>William Pellico | P2MAC_2016</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2</a:t>
            </a:fld>
            <a:endParaRPr lang="en-US"/>
          </a:p>
        </p:txBody>
      </p:sp>
    </p:spTree>
    <p:extLst>
      <p:ext uri="{BB962C8B-B14F-4D97-AF65-F5344CB8AC3E}">
        <p14:creationId xmlns:p14="http://schemas.microsoft.com/office/powerpoint/2010/main" val="1640484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Foil study results</a:t>
            </a:r>
            <a:endParaRPr lang="en-US" dirty="0"/>
          </a:p>
        </p:txBody>
      </p:sp>
      <p:sp>
        <p:nvSpPr>
          <p:cNvPr id="4" name="Date Placeholder 3"/>
          <p:cNvSpPr>
            <a:spLocks noGrp="1"/>
          </p:cNvSpPr>
          <p:nvPr>
            <p:ph type="dt" sz="half" idx="10"/>
          </p:nvPr>
        </p:nvSpPr>
        <p:spPr/>
        <p:txBody>
          <a:bodyPr/>
          <a:lstStyle/>
          <a:p>
            <a:r>
              <a:rPr lang="en-US" smtClean="0"/>
              <a:t>March 2016</a:t>
            </a:r>
            <a:endParaRPr lang="en-US"/>
          </a:p>
        </p:txBody>
      </p:sp>
      <p:sp>
        <p:nvSpPr>
          <p:cNvPr id="5" name="Footer Placeholder 4"/>
          <p:cNvSpPr>
            <a:spLocks noGrp="1"/>
          </p:cNvSpPr>
          <p:nvPr>
            <p:ph type="ftr" sz="quarter" idx="11"/>
          </p:nvPr>
        </p:nvSpPr>
        <p:spPr/>
        <p:txBody>
          <a:bodyPr/>
          <a:lstStyle/>
          <a:p>
            <a:pPr>
              <a:defRPr/>
            </a:pPr>
            <a:r>
              <a:rPr lang="en-US" smtClean="0"/>
              <a:t>William Pellico | P2MAC_2016</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20</a:t>
            </a:fld>
            <a:endParaRPr lang="en-US"/>
          </a:p>
        </p:txBody>
      </p:sp>
      <p:pic>
        <p:nvPicPr>
          <p:cNvPr id="2050" name="Picture 2" descr="https://www-bd.fnal.gov/Elog/getFileBinary?fileID=71789"/>
          <p:cNvPicPr>
            <a:picLocks noChangeAspect="1" noChangeArrowheads="1"/>
          </p:cNvPicPr>
          <p:nvPr/>
        </p:nvPicPr>
        <p:blipFill rotWithShape="1">
          <a:blip r:embed="rId2">
            <a:extLst>
              <a:ext uri="{28A0092B-C50C-407E-A947-70E740481C1C}">
                <a14:useLocalDpi xmlns:a14="http://schemas.microsoft.com/office/drawing/2010/main" val="0"/>
              </a:ext>
            </a:extLst>
          </a:blip>
          <a:srcRect l="1281" t="4296" r="3378" b="2580"/>
          <a:stretch/>
        </p:blipFill>
        <p:spPr bwMode="auto">
          <a:xfrm>
            <a:off x="81480" y="896954"/>
            <a:ext cx="4888872" cy="39647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170783"/>
            <a:ext cx="4422877" cy="830997"/>
          </a:xfrm>
          <a:prstGeom prst="rect">
            <a:avLst/>
          </a:prstGeom>
          <a:noFill/>
        </p:spPr>
        <p:txBody>
          <a:bodyPr wrap="none" rtlCol="0">
            <a:spAutoFit/>
          </a:bodyPr>
          <a:lstStyle/>
          <a:p>
            <a:r>
              <a:rPr lang="en-US" dirty="0" smtClean="0"/>
              <a:t>Beam loss monitor at H- location -</a:t>
            </a:r>
          </a:p>
          <a:p>
            <a:r>
              <a:rPr lang="en-US" dirty="0" smtClean="0"/>
              <a:t>Higher H- loss as foil deteriorates</a:t>
            </a:r>
            <a:endParaRPr lang="en-US" dirty="0"/>
          </a:p>
        </p:txBody>
      </p:sp>
      <p:cxnSp>
        <p:nvCxnSpPr>
          <p:cNvPr id="9" name="Straight Arrow Connector 8"/>
          <p:cNvCxnSpPr/>
          <p:nvPr/>
        </p:nvCxnSpPr>
        <p:spPr>
          <a:xfrm flipV="1">
            <a:off x="1880619" y="3246859"/>
            <a:ext cx="165464" cy="198271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pic>
        <p:nvPicPr>
          <p:cNvPr id="2052" name="Picture 4" descr="https://www-bd.fnal.gov/Elog/getFileBinary?fileID=69576"/>
          <p:cNvPicPr>
            <a:picLocks noChangeAspect="1" noChangeArrowheads="1"/>
          </p:cNvPicPr>
          <p:nvPr/>
        </p:nvPicPr>
        <p:blipFill rotWithShape="1">
          <a:blip r:embed="rId3">
            <a:extLst>
              <a:ext uri="{28A0092B-C50C-407E-A947-70E740481C1C}">
                <a14:useLocalDpi xmlns:a14="http://schemas.microsoft.com/office/drawing/2010/main" val="0"/>
              </a:ext>
            </a:extLst>
          </a:blip>
          <a:srcRect l="1281" t="4121" r="1489" b="2055"/>
          <a:stretch/>
        </p:blipFill>
        <p:spPr bwMode="auto">
          <a:xfrm>
            <a:off x="4970352" y="896954"/>
            <a:ext cx="4103245" cy="32875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970352" y="4184457"/>
            <a:ext cx="4103245" cy="1938992"/>
          </a:xfrm>
          <a:prstGeom prst="rect">
            <a:avLst/>
          </a:prstGeom>
          <a:noFill/>
        </p:spPr>
        <p:txBody>
          <a:bodyPr wrap="square" rtlCol="0">
            <a:spAutoFit/>
          </a:bodyPr>
          <a:lstStyle/>
          <a:p>
            <a:r>
              <a:rPr lang="en-US" dirty="0" smtClean="0"/>
              <a:t>Losses reduced at transverse restricted areas for lower density foils….will go to lower density to map out parameter space </a:t>
            </a:r>
            <a:endParaRPr lang="en-US" dirty="0"/>
          </a:p>
        </p:txBody>
      </p:sp>
      <p:cxnSp>
        <p:nvCxnSpPr>
          <p:cNvPr id="13" name="Straight Arrow Connector 12"/>
          <p:cNvCxnSpPr/>
          <p:nvPr/>
        </p:nvCxnSpPr>
        <p:spPr>
          <a:xfrm flipV="1">
            <a:off x="5839485" y="2245259"/>
            <a:ext cx="81481" cy="19391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5636256" y="2344848"/>
            <a:ext cx="203229" cy="18396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5839485" y="2815628"/>
            <a:ext cx="2643612" cy="13688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4885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320"/>
            <a:ext cx="8229600" cy="457200"/>
          </a:xfrm>
        </p:spPr>
        <p:txBody>
          <a:bodyPr/>
          <a:lstStyle/>
          <a:p>
            <a:r>
              <a:rPr lang="en-US" sz="2400" dirty="0" smtClean="0"/>
              <a:t>Injection Girder – Foil (PIP II numbers)</a:t>
            </a:r>
            <a:endParaRPr lang="en-US" sz="2400" dirty="0"/>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40" y="953766"/>
            <a:ext cx="4376846" cy="297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197426" y="1312307"/>
            <a:ext cx="4913523" cy="1477328"/>
          </a:xfrm>
          <a:prstGeom prst="rect">
            <a:avLst/>
          </a:prstGeom>
          <a:noFill/>
        </p:spPr>
        <p:txBody>
          <a:bodyPr wrap="square" rtlCol="0">
            <a:spAutoFit/>
          </a:bodyPr>
          <a:lstStyle/>
          <a:p>
            <a:pPr algn="l"/>
            <a:r>
              <a:rPr lang="en-US" sz="1800" dirty="0">
                <a:solidFill>
                  <a:schemeClr val="accent6"/>
                </a:solidFill>
                <a:latin typeface="Helvetica" panose="020B0604020202020204" pitchFamily="34" charset="0"/>
                <a:cs typeface="Helvetica" panose="020B0604020202020204" pitchFamily="34" charset="0"/>
              </a:rPr>
              <a:t>For a std. foil thickness 380 </a:t>
            </a:r>
            <a:r>
              <a:rPr lang="en-US" sz="1800" dirty="0" err="1" smtClean="0">
                <a:solidFill>
                  <a:schemeClr val="accent6"/>
                </a:solidFill>
                <a:latin typeface="Helvetica" panose="020B0604020202020204" pitchFamily="34" charset="0"/>
                <a:cs typeface="Helvetica" panose="020B0604020202020204" pitchFamily="34" charset="0"/>
              </a:rPr>
              <a:t>ug</a:t>
            </a:r>
            <a:r>
              <a:rPr lang="en-US" sz="1800" dirty="0" smtClean="0">
                <a:solidFill>
                  <a:schemeClr val="accent6"/>
                </a:solidFill>
                <a:latin typeface="Helvetica" panose="020B0604020202020204" pitchFamily="34" charset="0"/>
                <a:cs typeface="Helvetica" panose="020B0604020202020204" pitchFamily="34" charset="0"/>
              </a:rPr>
              <a:t>/cm</a:t>
            </a:r>
            <a:r>
              <a:rPr lang="en-US" sz="1800" baseline="30000" dirty="0" smtClean="0">
                <a:solidFill>
                  <a:schemeClr val="accent6"/>
                </a:solidFill>
                <a:latin typeface="Helvetica" panose="020B0604020202020204" pitchFamily="34" charset="0"/>
                <a:cs typeface="Helvetica" panose="020B0604020202020204" pitchFamily="34" charset="0"/>
              </a:rPr>
              <a:t>2</a:t>
            </a:r>
            <a:r>
              <a:rPr lang="en-US" sz="1800" dirty="0" smtClean="0">
                <a:solidFill>
                  <a:schemeClr val="accent6"/>
                </a:solidFill>
                <a:latin typeface="Helvetica" panose="020B0604020202020204" pitchFamily="34" charset="0"/>
                <a:cs typeface="Helvetica" panose="020B0604020202020204" pitchFamily="34" charset="0"/>
              </a:rPr>
              <a:t> </a:t>
            </a:r>
            <a:r>
              <a:rPr lang="en-US" sz="1800" dirty="0">
                <a:solidFill>
                  <a:schemeClr val="accent6"/>
                </a:solidFill>
                <a:latin typeface="Helvetica" panose="020B0604020202020204" pitchFamily="34" charset="0"/>
                <a:cs typeface="Helvetica" panose="020B0604020202020204" pitchFamily="34" charset="0"/>
              </a:rPr>
              <a:t>(1.15 mm)</a:t>
            </a:r>
          </a:p>
          <a:p>
            <a:pPr algn="l"/>
            <a:r>
              <a:rPr lang="en-US" sz="1800" dirty="0">
                <a:solidFill>
                  <a:schemeClr val="accent6"/>
                </a:solidFill>
                <a:latin typeface="Helvetica" panose="020B0604020202020204" pitchFamily="34" charset="0"/>
                <a:cs typeface="Helvetica" panose="020B0604020202020204" pitchFamily="34" charset="0"/>
              </a:rPr>
              <a:t>400 MeV -&gt; 99.9% efficiency to protons</a:t>
            </a:r>
          </a:p>
          <a:p>
            <a:pPr algn="l"/>
            <a:r>
              <a:rPr lang="en-US" sz="1800" dirty="0">
                <a:solidFill>
                  <a:schemeClr val="accent6"/>
                </a:solidFill>
                <a:latin typeface="Helvetica" panose="020B0604020202020204" pitchFamily="34" charset="0"/>
                <a:cs typeface="Helvetica" panose="020B0604020202020204" pitchFamily="34" charset="0"/>
              </a:rPr>
              <a:t>800 MeV  -&gt; 99.1% efficiency to </a:t>
            </a:r>
            <a:r>
              <a:rPr lang="en-US" sz="1800" dirty="0" smtClean="0">
                <a:solidFill>
                  <a:schemeClr val="accent6"/>
                </a:solidFill>
                <a:latin typeface="Helvetica" panose="020B0604020202020204" pitchFamily="34" charset="0"/>
                <a:cs typeface="Helvetica" panose="020B0604020202020204" pitchFamily="34" charset="0"/>
              </a:rPr>
              <a:t>protons</a:t>
            </a:r>
          </a:p>
          <a:p>
            <a:pPr algn="l"/>
            <a:r>
              <a:rPr lang="en-US" sz="1800" dirty="0">
                <a:solidFill>
                  <a:schemeClr val="accent6"/>
                </a:solidFill>
                <a:latin typeface="Helvetica" panose="020B0604020202020204" pitchFamily="34" charset="0"/>
                <a:cs typeface="Helvetica" panose="020B0604020202020204" pitchFamily="34" charset="0"/>
              </a:rPr>
              <a:t>To match 400 MeV efficiency at 800 MeV </a:t>
            </a:r>
            <a:r>
              <a:rPr lang="en-US" sz="1800" dirty="0" smtClean="0">
                <a:solidFill>
                  <a:schemeClr val="accent6"/>
                </a:solidFill>
                <a:latin typeface="Helvetica" panose="020B0604020202020204" pitchFamily="34" charset="0"/>
                <a:cs typeface="Helvetica" panose="020B0604020202020204" pitchFamily="34" charset="0"/>
              </a:rPr>
              <a:t>foil </a:t>
            </a:r>
            <a:r>
              <a:rPr lang="en-US" sz="1800" dirty="0">
                <a:solidFill>
                  <a:schemeClr val="accent6"/>
                </a:solidFill>
                <a:latin typeface="Helvetica" panose="020B0604020202020204" pitchFamily="34" charset="0"/>
                <a:cs typeface="Helvetica" panose="020B0604020202020204" pitchFamily="34" charset="0"/>
              </a:rPr>
              <a:t>thickness needs to increase to </a:t>
            </a:r>
            <a:r>
              <a:rPr lang="en-US" sz="1800" dirty="0" smtClean="0">
                <a:solidFill>
                  <a:schemeClr val="accent6"/>
                </a:solidFill>
                <a:latin typeface="Helvetica" panose="020B0604020202020204" pitchFamily="34" charset="0"/>
                <a:cs typeface="Helvetica" panose="020B0604020202020204" pitchFamily="34" charset="0"/>
              </a:rPr>
              <a:t>~ 545 </a:t>
            </a:r>
            <a:r>
              <a:rPr lang="en-US" sz="1800" dirty="0" err="1" smtClean="0">
                <a:solidFill>
                  <a:schemeClr val="accent6"/>
                </a:solidFill>
                <a:latin typeface="Helvetica" panose="020B0604020202020204" pitchFamily="34" charset="0"/>
                <a:cs typeface="Helvetica" panose="020B0604020202020204" pitchFamily="34" charset="0"/>
              </a:rPr>
              <a:t>ug</a:t>
            </a:r>
            <a:r>
              <a:rPr lang="en-US" sz="1800" dirty="0" smtClean="0">
                <a:solidFill>
                  <a:schemeClr val="accent6"/>
                </a:solidFill>
                <a:latin typeface="Helvetica" panose="020B0604020202020204" pitchFamily="34" charset="0"/>
                <a:cs typeface="Helvetica" panose="020B0604020202020204" pitchFamily="34" charset="0"/>
              </a:rPr>
              <a:t>/cm</a:t>
            </a:r>
            <a:r>
              <a:rPr lang="en-US" sz="1800" baseline="30000" dirty="0" smtClean="0">
                <a:solidFill>
                  <a:schemeClr val="accent6"/>
                </a:solidFill>
                <a:latin typeface="Helvetica" panose="020B0604020202020204" pitchFamily="34" charset="0"/>
                <a:cs typeface="Helvetica" panose="020B0604020202020204" pitchFamily="34" charset="0"/>
              </a:rPr>
              <a:t>2</a:t>
            </a:r>
            <a:endParaRPr lang="en-US" sz="1800" dirty="0">
              <a:solidFill>
                <a:schemeClr val="accent6"/>
              </a:solidFill>
              <a:latin typeface="Helvetica" panose="020B0604020202020204" pitchFamily="34" charset="0"/>
              <a:cs typeface="Helvetica" panose="020B0604020202020204" pitchFamily="34" charset="0"/>
            </a:endParaRPr>
          </a:p>
        </p:txBody>
      </p:sp>
      <p:sp>
        <p:nvSpPr>
          <p:cNvPr id="14" name="TextBox 13"/>
          <p:cNvSpPr txBox="1"/>
          <p:nvPr/>
        </p:nvSpPr>
        <p:spPr>
          <a:xfrm>
            <a:off x="304800" y="4419600"/>
            <a:ext cx="4572000" cy="461665"/>
          </a:xfrm>
          <a:prstGeom prst="rect">
            <a:avLst/>
          </a:prstGeom>
          <a:noFill/>
        </p:spPr>
        <p:txBody>
          <a:bodyPr wrap="square" rtlCol="0">
            <a:spAutoFit/>
          </a:bodyPr>
          <a:lstStyle/>
          <a:p>
            <a:endParaRPr lang="en-US" dirty="0"/>
          </a:p>
        </p:txBody>
      </p:sp>
      <p:grpSp>
        <p:nvGrpSpPr>
          <p:cNvPr id="16" name="Group 15"/>
          <p:cNvGrpSpPr/>
          <p:nvPr/>
        </p:nvGrpSpPr>
        <p:grpSpPr>
          <a:xfrm>
            <a:off x="4603540" y="2894283"/>
            <a:ext cx="4378008" cy="2119273"/>
            <a:chOff x="4110037" y="3995776"/>
            <a:chExt cx="4378008" cy="2119273"/>
          </a:xfrm>
        </p:grpSpPr>
        <p:pic>
          <p:nvPicPr>
            <p:cNvPr id="17" name="Picture 16"/>
            <p:cNvPicPr/>
            <p:nvPr/>
          </p:nvPicPr>
          <p:blipFill>
            <a:blip r:embed="rId3" cstate="print"/>
            <a:srcRect l="7593" t="38740" r="30372"/>
            <a:stretch>
              <a:fillRect/>
            </a:stretch>
          </p:blipFill>
          <p:spPr bwMode="auto">
            <a:xfrm>
              <a:off x="4110037" y="4435474"/>
              <a:ext cx="2009775" cy="1679575"/>
            </a:xfrm>
            <a:prstGeom prst="rect">
              <a:avLst/>
            </a:prstGeom>
            <a:noFill/>
            <a:ln w="9525">
              <a:noFill/>
              <a:miter lim="800000"/>
              <a:headEnd/>
              <a:tailEnd/>
            </a:ln>
          </p:spPr>
        </p:pic>
        <p:pic>
          <p:nvPicPr>
            <p:cNvPr id="18" name="Picture 17"/>
            <p:cNvPicPr/>
            <p:nvPr/>
          </p:nvPicPr>
          <p:blipFill>
            <a:blip r:embed="rId4" cstate="print"/>
            <a:srcRect/>
            <a:stretch>
              <a:fillRect/>
            </a:stretch>
          </p:blipFill>
          <p:spPr bwMode="auto">
            <a:xfrm>
              <a:off x="6248400" y="4419600"/>
              <a:ext cx="2239645" cy="1680845"/>
            </a:xfrm>
            <a:prstGeom prst="rect">
              <a:avLst/>
            </a:prstGeom>
            <a:noFill/>
            <a:ln w="9525">
              <a:noFill/>
              <a:miter lim="800000"/>
              <a:headEnd/>
              <a:tailEnd/>
            </a:ln>
          </p:spPr>
        </p:pic>
        <p:sp>
          <p:nvSpPr>
            <p:cNvPr id="19" name="TextBox 18"/>
            <p:cNvSpPr txBox="1"/>
            <p:nvPr/>
          </p:nvSpPr>
          <p:spPr>
            <a:xfrm>
              <a:off x="7152090" y="4003158"/>
              <a:ext cx="1299971" cy="369332"/>
            </a:xfrm>
            <a:prstGeom prst="rect">
              <a:avLst/>
            </a:prstGeom>
            <a:noFill/>
          </p:spPr>
          <p:txBody>
            <a:bodyPr wrap="none" rtlCol="0">
              <a:spAutoFit/>
            </a:bodyPr>
            <a:lstStyle/>
            <a:p>
              <a:r>
                <a:rPr lang="en-US" sz="1800" dirty="0" smtClean="0"/>
                <a:t> present foil</a:t>
              </a:r>
              <a:endParaRPr lang="en-US" sz="1800" dirty="0"/>
            </a:p>
          </p:txBody>
        </p:sp>
        <p:sp>
          <p:nvSpPr>
            <p:cNvPr id="20" name="TextBox 19"/>
            <p:cNvSpPr txBox="1"/>
            <p:nvPr/>
          </p:nvSpPr>
          <p:spPr>
            <a:xfrm>
              <a:off x="4201885" y="3995776"/>
              <a:ext cx="1966820" cy="369332"/>
            </a:xfrm>
            <a:prstGeom prst="rect">
              <a:avLst/>
            </a:prstGeom>
            <a:noFill/>
          </p:spPr>
          <p:txBody>
            <a:bodyPr wrap="none" rtlCol="0">
              <a:spAutoFit/>
            </a:bodyPr>
            <a:lstStyle/>
            <a:p>
              <a:r>
                <a:rPr lang="en-US" sz="1800" dirty="0" smtClean="0"/>
                <a:t> present foil holder</a:t>
              </a:r>
              <a:endParaRPr lang="en-US" sz="1800" dirty="0"/>
            </a:p>
          </p:txBody>
        </p:sp>
      </p:grpSp>
      <p:sp>
        <p:nvSpPr>
          <p:cNvPr id="15" name="TextBox 14"/>
          <p:cNvSpPr txBox="1"/>
          <p:nvPr/>
        </p:nvSpPr>
        <p:spPr>
          <a:xfrm>
            <a:off x="68433" y="4435593"/>
            <a:ext cx="6695504" cy="1538883"/>
          </a:xfrm>
          <a:prstGeom prst="rect">
            <a:avLst/>
          </a:prstGeom>
          <a:noFill/>
        </p:spPr>
        <p:txBody>
          <a:bodyPr wrap="square" rtlCol="0">
            <a:spAutoFit/>
          </a:bodyPr>
          <a:lstStyle/>
          <a:p>
            <a:pPr algn="l"/>
            <a:r>
              <a:rPr lang="en-US" sz="1800" dirty="0" smtClean="0">
                <a:solidFill>
                  <a:schemeClr val="accent6"/>
                </a:solidFill>
                <a:latin typeface="Helvetica" panose="020B0604020202020204" pitchFamily="34" charset="0"/>
                <a:cs typeface="Helvetica" panose="020B0604020202020204" pitchFamily="34" charset="0"/>
              </a:rPr>
              <a:t>At </a:t>
            </a:r>
            <a:r>
              <a:rPr lang="en-US" sz="1800" dirty="0">
                <a:solidFill>
                  <a:schemeClr val="accent6"/>
                </a:solidFill>
                <a:latin typeface="Helvetica" panose="020B0604020202020204" pitchFamily="34" charset="0"/>
                <a:cs typeface="Helvetica" panose="020B0604020202020204" pitchFamily="34" charset="0"/>
              </a:rPr>
              <a:t>800 MeV with 7E12 injected at 15 Hz</a:t>
            </a:r>
          </a:p>
          <a:p>
            <a:pPr algn="l"/>
            <a:r>
              <a:rPr lang="en-US" sz="2000" dirty="0">
                <a:solidFill>
                  <a:schemeClr val="accent6"/>
                </a:solidFill>
              </a:rPr>
              <a:t>  </a:t>
            </a:r>
            <a:r>
              <a:rPr lang="en-US" sz="1800" dirty="0">
                <a:solidFill>
                  <a:srgbClr val="0F2D62"/>
                </a:solidFill>
                <a:latin typeface="Helvetica" panose="020B0604020202020204" pitchFamily="34" charset="0"/>
                <a:cs typeface="Helvetica" panose="020B0604020202020204" pitchFamily="34" charset="0"/>
              </a:rPr>
              <a:t>Injection power increases to  ~ 13 </a:t>
            </a:r>
            <a:r>
              <a:rPr lang="en-US" sz="1800" dirty="0" smtClean="0">
                <a:solidFill>
                  <a:srgbClr val="0F2D62"/>
                </a:solidFill>
                <a:latin typeface="Helvetica" panose="020B0604020202020204" pitchFamily="34" charset="0"/>
                <a:cs typeface="Helvetica" panose="020B0604020202020204" pitchFamily="34" charset="0"/>
              </a:rPr>
              <a:t>kW</a:t>
            </a:r>
            <a:endParaRPr lang="en-US" sz="1800" dirty="0">
              <a:solidFill>
                <a:srgbClr val="0F2D62"/>
              </a:solidFill>
              <a:latin typeface="Helvetica" panose="020B0604020202020204" pitchFamily="34" charset="0"/>
              <a:cs typeface="Helvetica" panose="020B0604020202020204" pitchFamily="34" charset="0"/>
            </a:endParaRPr>
          </a:p>
          <a:p>
            <a:pPr algn="l"/>
            <a:r>
              <a:rPr lang="en-US" sz="1800" dirty="0">
                <a:solidFill>
                  <a:schemeClr val="accent6"/>
                </a:solidFill>
                <a:latin typeface="Helvetica" panose="020B0604020202020204" pitchFamily="34" charset="0"/>
                <a:cs typeface="Helvetica" panose="020B0604020202020204" pitchFamily="34" charset="0"/>
              </a:rPr>
              <a:t>For a 0.1% loss -&gt;   13 Watts on </a:t>
            </a:r>
            <a:r>
              <a:rPr lang="en-US" sz="1800" dirty="0" smtClean="0">
                <a:solidFill>
                  <a:schemeClr val="accent6"/>
                </a:solidFill>
                <a:latin typeface="Helvetica" panose="020B0604020202020204" pitchFamily="34" charset="0"/>
                <a:cs typeface="Helvetica" panose="020B0604020202020204" pitchFamily="34" charset="0"/>
              </a:rPr>
              <a:t>downstream gradient magnet</a:t>
            </a:r>
          </a:p>
          <a:p>
            <a:pPr algn="l"/>
            <a:r>
              <a:rPr lang="en-US" sz="2000" dirty="0" smtClean="0">
                <a:solidFill>
                  <a:schemeClr val="accent6"/>
                </a:solidFill>
                <a:latin typeface="Helvetica" panose="020B0604020202020204" pitchFamily="34" charset="0"/>
                <a:cs typeface="Helvetica" panose="020B0604020202020204" pitchFamily="34" charset="0"/>
              </a:rPr>
              <a:t> </a:t>
            </a:r>
            <a:r>
              <a:rPr lang="en-US" sz="1800" b="1" u="sng" dirty="0">
                <a:solidFill>
                  <a:srgbClr val="0F2D62"/>
                </a:solidFill>
                <a:latin typeface="Helvetica" panose="020B0604020202020204" pitchFamily="34" charset="0"/>
                <a:cs typeface="Helvetica" panose="020B0604020202020204" pitchFamily="34" charset="0"/>
              </a:rPr>
              <a:t>Need to provide injection absorber</a:t>
            </a:r>
          </a:p>
          <a:p>
            <a:r>
              <a:rPr lang="en-US" sz="1800" dirty="0" smtClean="0">
                <a:solidFill>
                  <a:srgbClr val="0F2D62"/>
                </a:solidFill>
                <a:latin typeface="Helvetica" panose="020B0604020202020204" pitchFamily="34" charset="0"/>
                <a:cs typeface="Helvetica" panose="020B0604020202020204" pitchFamily="34" charset="0"/>
              </a:rPr>
              <a:t>	The space is very tight making an effective design difficult!</a:t>
            </a:r>
            <a:endParaRPr lang="en-US" sz="1800" dirty="0">
              <a:solidFill>
                <a:srgbClr val="0F2D62"/>
              </a:solidFill>
              <a:latin typeface="Helvetica" panose="020B0604020202020204" pitchFamily="34" charset="0"/>
              <a:cs typeface="Helvetica" panose="020B0604020202020204" pitchFamily="34" charset="0"/>
            </a:endParaRPr>
          </a:p>
        </p:txBody>
      </p:sp>
      <p:sp>
        <p:nvSpPr>
          <p:cNvPr id="2" name="Date Placeholder 1"/>
          <p:cNvSpPr>
            <a:spLocks noGrp="1"/>
          </p:cNvSpPr>
          <p:nvPr>
            <p:ph type="dt" sz="half" idx="10"/>
          </p:nvPr>
        </p:nvSpPr>
        <p:spPr/>
        <p:txBody>
          <a:bodyPr/>
          <a:lstStyle/>
          <a:p>
            <a:r>
              <a:rPr lang="en-US" smtClean="0"/>
              <a:t>March 2016</a:t>
            </a:r>
            <a:endParaRPr lang="en-US"/>
          </a:p>
        </p:txBody>
      </p:sp>
      <p:sp>
        <p:nvSpPr>
          <p:cNvPr id="3" name="Footer Placeholder 2"/>
          <p:cNvSpPr>
            <a:spLocks noGrp="1"/>
          </p:cNvSpPr>
          <p:nvPr>
            <p:ph type="ftr" sz="quarter" idx="11"/>
          </p:nvPr>
        </p:nvSpPr>
        <p:spPr/>
        <p:txBody>
          <a:bodyPr/>
          <a:lstStyle/>
          <a:p>
            <a:r>
              <a:rPr lang="en-US" smtClean="0"/>
              <a:t>William Pellico | P2MAC_2016</a:t>
            </a:r>
            <a:endParaRPr lang="en-US"/>
          </a:p>
        </p:txBody>
      </p:sp>
      <p:sp>
        <p:nvSpPr>
          <p:cNvPr id="4" name="Slide Number Placeholder 3"/>
          <p:cNvSpPr>
            <a:spLocks noGrp="1"/>
          </p:cNvSpPr>
          <p:nvPr>
            <p:ph type="sldNum" sz="quarter" idx="12"/>
          </p:nvPr>
        </p:nvSpPr>
        <p:spPr/>
        <p:txBody>
          <a:bodyPr/>
          <a:lstStyle/>
          <a:p>
            <a:fld id="{ADB8883E-0D01-4C1A-AC01-192C7F6DD935}" type="slidenum">
              <a:rPr lang="en-US" smtClean="0"/>
              <a:t>21</a:t>
            </a:fld>
            <a:endParaRPr lang="en-US"/>
          </a:p>
        </p:txBody>
      </p:sp>
    </p:spTree>
    <p:extLst>
      <p:ext uri="{BB962C8B-B14F-4D97-AF65-F5344CB8AC3E}">
        <p14:creationId xmlns:p14="http://schemas.microsoft.com/office/powerpoint/2010/main" val="1078943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Helvetica" panose="020B0604020202020204" pitchFamily="34" charset="0"/>
                <a:ea typeface="Geneva" pitchFamily="121" charset="-128"/>
              </a:rPr>
              <a:t>Booster Extraction Resonant Charging System Temperatures</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47739" y="911183"/>
            <a:ext cx="6007556" cy="498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smtClean="0">
                <a:solidFill>
                  <a:srgbClr val="004C97"/>
                </a:solidFill>
                <a:latin typeface="Helvetica" panose="020B0604020202020204" pitchFamily="34" charset="0"/>
              </a:rPr>
              <a:t>March 2016</a:t>
            </a:r>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smtClean="0">
                <a:solidFill>
                  <a:srgbClr val="004C97"/>
                </a:solidFill>
                <a:latin typeface="Helvetica" panose="020B0604020202020204" pitchFamily="34" charset="0"/>
                <a:ea typeface="MS PGothic" panose="020B0600070205080204" pitchFamily="34" charset="-128"/>
              </a:rPr>
              <a:t>William Pellico | P2MAC_2016</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22</a:t>
            </a:fld>
            <a:endParaRPr lang="en-US" altLang="en-US" sz="1200">
              <a:solidFill>
                <a:srgbClr val="004C97"/>
              </a:solidFill>
              <a:latin typeface="Helvetica" panose="020B0604020202020204" pitchFamily="34" charset="0"/>
            </a:endParaRPr>
          </a:p>
        </p:txBody>
      </p:sp>
      <p:sp>
        <p:nvSpPr>
          <p:cNvPr id="4" name="TextBox 3"/>
          <p:cNvSpPr txBox="1"/>
          <p:nvPr/>
        </p:nvSpPr>
        <p:spPr>
          <a:xfrm>
            <a:off x="2237914" y="1412618"/>
            <a:ext cx="878767" cy="461665"/>
          </a:xfrm>
          <a:prstGeom prst="rect">
            <a:avLst/>
          </a:prstGeom>
          <a:noFill/>
        </p:spPr>
        <p:txBody>
          <a:bodyPr wrap="none" rtlCol="0">
            <a:spAutoFit/>
          </a:bodyPr>
          <a:lstStyle/>
          <a:p>
            <a:r>
              <a:rPr lang="en-US" dirty="0" smtClean="0">
                <a:solidFill>
                  <a:schemeClr val="bg1"/>
                </a:solidFill>
              </a:rPr>
              <a:t>15Hz</a:t>
            </a:r>
            <a:r>
              <a:rPr lang="en-US" dirty="0" smtClean="0"/>
              <a:t> </a:t>
            </a:r>
            <a:endParaRPr lang="en-US" dirty="0"/>
          </a:p>
        </p:txBody>
      </p:sp>
      <p:sp>
        <p:nvSpPr>
          <p:cNvPr id="5" name="Left Brace 4"/>
          <p:cNvSpPr/>
          <p:nvPr/>
        </p:nvSpPr>
        <p:spPr>
          <a:xfrm rot="5400000">
            <a:off x="2574497" y="1322348"/>
            <a:ext cx="189126" cy="1103871"/>
          </a:xfrm>
          <a:prstGeom prst="leftBrace">
            <a:avLst>
              <a:gd name="adj1" fmla="val 8333"/>
              <a:gd name="adj2" fmla="val 49637"/>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1" name="Left Brace 10"/>
          <p:cNvSpPr/>
          <p:nvPr/>
        </p:nvSpPr>
        <p:spPr>
          <a:xfrm rot="5400000">
            <a:off x="4180388" y="1972651"/>
            <a:ext cx="259145" cy="2155168"/>
          </a:xfrm>
          <a:prstGeom prst="leftBrace">
            <a:avLst>
              <a:gd name="adj1" fmla="val 8333"/>
              <a:gd name="adj2" fmla="val 4963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3870576" y="2524771"/>
            <a:ext cx="878767" cy="461665"/>
          </a:xfrm>
          <a:prstGeom prst="rect">
            <a:avLst/>
          </a:prstGeom>
          <a:noFill/>
        </p:spPr>
        <p:txBody>
          <a:bodyPr wrap="none" rtlCol="0">
            <a:spAutoFit/>
          </a:bodyPr>
          <a:lstStyle/>
          <a:p>
            <a:r>
              <a:rPr lang="en-US" dirty="0" smtClean="0">
                <a:solidFill>
                  <a:schemeClr val="bg1"/>
                </a:solidFill>
              </a:rPr>
              <a:t>20Hz</a:t>
            </a:r>
            <a:r>
              <a:rPr lang="en-US" dirty="0" smtClean="0"/>
              <a:t> </a:t>
            </a:r>
            <a:endParaRPr lang="en-US" dirty="0"/>
          </a:p>
        </p:txBody>
      </p:sp>
      <p:sp>
        <p:nvSpPr>
          <p:cNvPr id="6" name="TextBox 5"/>
          <p:cNvSpPr txBox="1"/>
          <p:nvPr/>
        </p:nvSpPr>
        <p:spPr>
          <a:xfrm>
            <a:off x="6191998" y="917730"/>
            <a:ext cx="2866426" cy="2308324"/>
          </a:xfrm>
          <a:prstGeom prst="rect">
            <a:avLst/>
          </a:prstGeom>
          <a:noFill/>
        </p:spPr>
        <p:txBody>
          <a:bodyPr wrap="none" rtlCol="0">
            <a:spAutoFit/>
          </a:bodyPr>
          <a:lstStyle/>
          <a:p>
            <a:r>
              <a:rPr lang="en-US" dirty="0" smtClean="0"/>
              <a:t>Enhanced Cooling</a:t>
            </a:r>
          </a:p>
          <a:p>
            <a:r>
              <a:rPr lang="en-US" dirty="0" smtClean="0"/>
              <a:t>Chassis modification </a:t>
            </a:r>
          </a:p>
          <a:p>
            <a:r>
              <a:rPr lang="en-US" dirty="0" smtClean="0"/>
              <a:t>For cooler running at </a:t>
            </a:r>
          </a:p>
          <a:p>
            <a:r>
              <a:rPr lang="en-US" dirty="0" smtClean="0"/>
              <a:t>20Hz.</a:t>
            </a:r>
          </a:p>
          <a:p>
            <a:endParaRPr lang="en-US" dirty="0"/>
          </a:p>
          <a:p>
            <a:endParaRPr lang="en-US" dirty="0"/>
          </a:p>
        </p:txBody>
      </p:sp>
      <p:pic>
        <p:nvPicPr>
          <p:cNvPr id="13" name="Content Placeholder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387545" y="2604880"/>
            <a:ext cx="3777054" cy="31359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6828988" y="5130496"/>
            <a:ext cx="796223" cy="276999"/>
          </a:xfrm>
          <a:prstGeom prst="rect">
            <a:avLst/>
          </a:prstGeom>
          <a:noFill/>
        </p:spPr>
        <p:txBody>
          <a:bodyPr wrap="square" rtlCol="0">
            <a:spAutoFit/>
          </a:bodyPr>
          <a:lstStyle/>
          <a:p>
            <a:r>
              <a:rPr lang="en-US" sz="1200" dirty="0" smtClean="0">
                <a:solidFill>
                  <a:schemeClr val="bg1"/>
                </a:solidFill>
              </a:rPr>
              <a:t>PS HV on</a:t>
            </a:r>
            <a:endParaRPr lang="en-US" sz="1200" dirty="0"/>
          </a:p>
        </p:txBody>
      </p:sp>
      <p:sp>
        <p:nvSpPr>
          <p:cNvPr id="16" name="TextBox 15"/>
          <p:cNvSpPr txBox="1"/>
          <p:nvPr/>
        </p:nvSpPr>
        <p:spPr>
          <a:xfrm>
            <a:off x="5919635" y="2768621"/>
            <a:ext cx="2712873" cy="276999"/>
          </a:xfrm>
          <a:prstGeom prst="rect">
            <a:avLst/>
          </a:prstGeom>
          <a:noFill/>
        </p:spPr>
        <p:txBody>
          <a:bodyPr wrap="square" rtlCol="0">
            <a:spAutoFit/>
          </a:bodyPr>
          <a:lstStyle/>
          <a:p>
            <a:r>
              <a:rPr lang="en-US" sz="1200" dirty="0" smtClean="0">
                <a:solidFill>
                  <a:schemeClr val="bg1"/>
                </a:solidFill>
              </a:rPr>
              <a:t>Internal RCC chassis Resistor Temp</a:t>
            </a:r>
            <a:endParaRPr lang="en-US" sz="1200" dirty="0"/>
          </a:p>
        </p:txBody>
      </p:sp>
      <p:sp>
        <p:nvSpPr>
          <p:cNvPr id="17" name="TextBox 16"/>
          <p:cNvSpPr txBox="1"/>
          <p:nvPr/>
        </p:nvSpPr>
        <p:spPr>
          <a:xfrm>
            <a:off x="8136186" y="1314133"/>
            <a:ext cx="1156818" cy="276999"/>
          </a:xfrm>
          <a:prstGeom prst="rect">
            <a:avLst/>
          </a:prstGeom>
          <a:noFill/>
        </p:spPr>
        <p:txBody>
          <a:bodyPr wrap="square" rtlCol="0">
            <a:spAutoFit/>
          </a:bodyPr>
          <a:lstStyle/>
          <a:p>
            <a:r>
              <a:rPr lang="en-US" sz="1200" dirty="0" smtClean="0">
                <a:solidFill>
                  <a:schemeClr val="bg1"/>
                </a:solidFill>
              </a:rPr>
              <a:t>20Hz Running</a:t>
            </a:r>
            <a:endParaRPr lang="en-US" sz="1200" dirty="0"/>
          </a:p>
        </p:txBody>
      </p:sp>
      <p:cxnSp>
        <p:nvCxnSpPr>
          <p:cNvPr id="18" name="Straight Arrow Connector 17"/>
          <p:cNvCxnSpPr/>
          <p:nvPr/>
        </p:nvCxnSpPr>
        <p:spPr>
          <a:xfrm>
            <a:off x="6700119" y="3065974"/>
            <a:ext cx="826219" cy="16667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718953" y="3093182"/>
            <a:ext cx="975675" cy="10818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8081010" y="5084616"/>
            <a:ext cx="1739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2186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 Hz testing of pulsed systems</a:t>
            </a:r>
            <a:endParaRPr lang="en-US" dirty="0"/>
          </a:p>
        </p:txBody>
      </p:sp>
      <p:sp>
        <p:nvSpPr>
          <p:cNvPr id="3" name="Content Placeholder 2"/>
          <p:cNvSpPr>
            <a:spLocks noGrp="1"/>
          </p:cNvSpPr>
          <p:nvPr>
            <p:ph idx="1"/>
          </p:nvPr>
        </p:nvSpPr>
        <p:spPr/>
        <p:txBody>
          <a:bodyPr/>
          <a:lstStyle/>
          <a:p>
            <a:r>
              <a:rPr lang="en-US" dirty="0" smtClean="0"/>
              <a:t>Testing and modifications of two pulsed systems</a:t>
            </a:r>
          </a:p>
          <a:p>
            <a:pPr lvl="1"/>
            <a:r>
              <a:rPr lang="en-US" dirty="0" smtClean="0"/>
              <a:t>Kickers</a:t>
            </a:r>
          </a:p>
          <a:p>
            <a:pPr lvl="1"/>
            <a:r>
              <a:rPr lang="en-US" dirty="0" smtClean="0"/>
              <a:t>ORBMP (3 element pulsed injection bump)</a:t>
            </a:r>
          </a:p>
          <a:p>
            <a:r>
              <a:rPr lang="en-US" dirty="0" smtClean="0"/>
              <a:t>Both systems experienced high temps in the PS systems when run at 15 Hz</a:t>
            </a:r>
          </a:p>
          <a:p>
            <a:r>
              <a:rPr lang="en-US" dirty="0" smtClean="0"/>
              <a:t>Solutions were developed that improved both systems</a:t>
            </a:r>
          </a:p>
          <a:p>
            <a:pPr lvl="1"/>
            <a:r>
              <a:rPr lang="en-US" dirty="0" smtClean="0"/>
              <a:t>Kickers PS improvements were demonstrated to allow operations at 20 Hz</a:t>
            </a:r>
          </a:p>
          <a:p>
            <a:pPr lvl="1"/>
            <a:r>
              <a:rPr lang="en-US" dirty="0" smtClean="0"/>
              <a:t>ORBMP could only be tested at 15 Hz</a:t>
            </a:r>
            <a:endParaRPr lang="en-US" dirty="0"/>
          </a:p>
        </p:txBody>
      </p:sp>
      <p:sp>
        <p:nvSpPr>
          <p:cNvPr id="4" name="Date Placeholder 3"/>
          <p:cNvSpPr>
            <a:spLocks noGrp="1"/>
          </p:cNvSpPr>
          <p:nvPr>
            <p:ph type="dt" sz="half" idx="10"/>
          </p:nvPr>
        </p:nvSpPr>
        <p:spPr/>
        <p:txBody>
          <a:bodyPr/>
          <a:lstStyle/>
          <a:p>
            <a:r>
              <a:rPr lang="en-US" smtClean="0"/>
              <a:t>March 2016</a:t>
            </a:r>
            <a:endParaRPr lang="en-US"/>
          </a:p>
        </p:txBody>
      </p:sp>
      <p:sp>
        <p:nvSpPr>
          <p:cNvPr id="5" name="Footer Placeholder 4"/>
          <p:cNvSpPr>
            <a:spLocks noGrp="1"/>
          </p:cNvSpPr>
          <p:nvPr>
            <p:ph type="ftr" sz="quarter" idx="11"/>
          </p:nvPr>
        </p:nvSpPr>
        <p:spPr/>
        <p:txBody>
          <a:bodyPr/>
          <a:lstStyle/>
          <a:p>
            <a:pPr>
              <a:defRPr/>
            </a:pPr>
            <a:r>
              <a:rPr lang="en-US" smtClean="0"/>
              <a:t>William Pellico | P2MAC_2016</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23</a:t>
            </a:fld>
            <a:endParaRPr lang="en-US"/>
          </a:p>
        </p:txBody>
      </p:sp>
    </p:spTree>
    <p:extLst>
      <p:ext uri="{BB962C8B-B14F-4D97-AF65-F5344CB8AC3E}">
        <p14:creationId xmlns:p14="http://schemas.microsoft.com/office/powerpoint/2010/main" val="326922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r>
              <a:rPr lang="en-US" altLang="en-US" smtClean="0"/>
              <a:t>March 2016</a:t>
            </a:r>
            <a:endParaRPr lang="en-US" altLang="en-US"/>
          </a:p>
        </p:txBody>
      </p:sp>
      <p:sp>
        <p:nvSpPr>
          <p:cNvPr id="5" name="Footer Placeholder 4"/>
          <p:cNvSpPr>
            <a:spLocks noGrp="1"/>
          </p:cNvSpPr>
          <p:nvPr>
            <p:ph type="ftr" sz="quarter" idx="15"/>
          </p:nvPr>
        </p:nvSpPr>
        <p:spPr/>
        <p:txBody>
          <a:bodyPr/>
          <a:lstStyle/>
          <a:p>
            <a:pPr>
              <a:defRPr/>
            </a:pPr>
            <a:r>
              <a:rPr lang="en-US" smtClean="0"/>
              <a:t>William Pellico | P2MAC_2016</a:t>
            </a:r>
            <a:endParaRPr lang="en-US" b="1"/>
          </a:p>
        </p:txBody>
      </p:sp>
      <p:sp>
        <p:nvSpPr>
          <p:cNvPr id="6" name="Slide Number Placeholder 5"/>
          <p:cNvSpPr>
            <a:spLocks noGrp="1"/>
          </p:cNvSpPr>
          <p:nvPr>
            <p:ph type="sldNum" sz="quarter" idx="16"/>
          </p:nvPr>
        </p:nvSpPr>
        <p:spPr/>
        <p:txBody>
          <a:bodyPr/>
          <a:lstStyle/>
          <a:p>
            <a:fld id="{C2BC038B-CA57-479E-BFA9-9E819877A5DF}" type="slidenum">
              <a:rPr lang="en-US" altLang="en-US" smtClean="0"/>
              <a:pPr/>
              <a:t>24</a:t>
            </a:fld>
            <a:endParaRPr lang="en-US" altLang="en-US"/>
          </a:p>
        </p:txBody>
      </p:sp>
      <p:pic>
        <p:nvPicPr>
          <p:cNvPr id="8" name="Picture Placeholder 7"/>
          <p:cNvPicPr>
            <a:picLocks noGrp="1" noChangeAspect="1"/>
          </p:cNvPicPr>
          <p:nvPr>
            <p:ph type="pic" idx="13"/>
          </p:nvPr>
        </p:nvPicPr>
        <p:blipFill>
          <a:blip r:embed="rId2">
            <a:extLst>
              <a:ext uri="{28A0092B-C50C-407E-A947-70E740481C1C}">
                <a14:useLocalDpi xmlns:a14="http://schemas.microsoft.com/office/drawing/2010/main" val="0"/>
              </a:ext>
            </a:extLst>
          </a:blip>
          <a:srcRect t="16515" b="16515"/>
          <a:stretch>
            <a:fillRect/>
          </a:stretch>
        </p:blipFill>
        <p:spPr bwMode="auto">
          <a:xfrm>
            <a:off x="327104" y="869364"/>
            <a:ext cx="4875961" cy="24488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23206" y="1753404"/>
            <a:ext cx="4493655" cy="3370241"/>
          </a:xfrm>
          <a:prstGeom prst="rect">
            <a:avLst/>
          </a:prstGeom>
        </p:spPr>
      </p:pic>
      <p:sp>
        <p:nvSpPr>
          <p:cNvPr id="10" name="TextBox 9"/>
          <p:cNvSpPr txBox="1"/>
          <p:nvPr/>
        </p:nvSpPr>
        <p:spPr>
          <a:xfrm>
            <a:off x="228600" y="3318169"/>
            <a:ext cx="6699212" cy="1938992"/>
          </a:xfrm>
          <a:prstGeom prst="rect">
            <a:avLst/>
          </a:prstGeom>
          <a:noFill/>
        </p:spPr>
        <p:txBody>
          <a:bodyPr wrap="square" rtlCol="0">
            <a:spAutoFit/>
          </a:bodyPr>
          <a:lstStyle/>
          <a:p>
            <a:r>
              <a:rPr lang="en-US" dirty="0" smtClean="0"/>
              <a:t>Enhanced Cooling Chassis modification </a:t>
            </a:r>
          </a:p>
          <a:p>
            <a:r>
              <a:rPr lang="en-US" dirty="0" smtClean="0"/>
              <a:t>For cooler running at </a:t>
            </a:r>
          </a:p>
          <a:p>
            <a:r>
              <a:rPr lang="en-US" dirty="0" smtClean="0"/>
              <a:t>20Hz.</a:t>
            </a:r>
          </a:p>
          <a:p>
            <a:endParaRPr lang="en-US" dirty="0"/>
          </a:p>
          <a:p>
            <a:r>
              <a:rPr lang="en-US" dirty="0" smtClean="0"/>
              <a:t>					Resistor Stand-offs</a:t>
            </a:r>
            <a:endParaRPr lang="en-US" dirty="0"/>
          </a:p>
        </p:txBody>
      </p:sp>
      <p:cxnSp>
        <p:nvCxnSpPr>
          <p:cNvPr id="12" name="Straight Arrow Connector 11"/>
          <p:cNvCxnSpPr/>
          <p:nvPr/>
        </p:nvCxnSpPr>
        <p:spPr>
          <a:xfrm flipV="1">
            <a:off x="4610637" y="3318169"/>
            <a:ext cx="3168202" cy="15374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28600" y="1318148"/>
            <a:ext cx="1867437" cy="830997"/>
          </a:xfrm>
          <a:prstGeom prst="rect">
            <a:avLst/>
          </a:prstGeom>
          <a:noFill/>
        </p:spPr>
        <p:txBody>
          <a:bodyPr wrap="square" rtlCol="0">
            <a:spAutoFit/>
          </a:bodyPr>
          <a:lstStyle/>
          <a:p>
            <a:endParaRPr lang="en-US" dirty="0"/>
          </a:p>
          <a:p>
            <a:r>
              <a:rPr lang="en-US" dirty="0" smtClean="0"/>
              <a:t>Larger Fan</a:t>
            </a:r>
            <a:endParaRPr lang="en-US" dirty="0"/>
          </a:p>
        </p:txBody>
      </p:sp>
      <p:cxnSp>
        <p:nvCxnSpPr>
          <p:cNvPr id="18" name="Straight Arrow Connector 17"/>
          <p:cNvCxnSpPr/>
          <p:nvPr/>
        </p:nvCxnSpPr>
        <p:spPr>
          <a:xfrm flipV="1">
            <a:off x="1635617" y="1586352"/>
            <a:ext cx="566670" cy="3197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635617" y="186872"/>
            <a:ext cx="5843907" cy="646331"/>
          </a:xfrm>
          <a:prstGeom prst="rect">
            <a:avLst/>
          </a:prstGeom>
          <a:noFill/>
        </p:spPr>
        <p:txBody>
          <a:bodyPr wrap="none" rtlCol="0">
            <a:spAutoFit/>
          </a:bodyPr>
          <a:lstStyle/>
          <a:p>
            <a:r>
              <a:rPr lang="en-US" sz="3600" dirty="0" smtClean="0"/>
              <a:t>Kicker Power Supply Upgrades</a:t>
            </a:r>
            <a:endParaRPr lang="en-US" sz="3600" dirty="0"/>
          </a:p>
        </p:txBody>
      </p:sp>
    </p:spTree>
    <p:extLst>
      <p:ext uri="{BB962C8B-B14F-4D97-AF65-F5344CB8AC3E}">
        <p14:creationId xmlns:p14="http://schemas.microsoft.com/office/powerpoint/2010/main" val="2847383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Physics for Booster - examples</a:t>
            </a:r>
            <a:endParaRPr lang="en-US" dirty="0"/>
          </a:p>
        </p:txBody>
      </p:sp>
      <p:sp>
        <p:nvSpPr>
          <p:cNvPr id="3" name="Content Placeholder 2"/>
          <p:cNvSpPr>
            <a:spLocks noGrp="1"/>
          </p:cNvSpPr>
          <p:nvPr>
            <p:ph idx="1"/>
          </p:nvPr>
        </p:nvSpPr>
        <p:spPr>
          <a:xfrm>
            <a:off x="228600" y="878923"/>
            <a:ext cx="8915400" cy="4987867"/>
          </a:xfrm>
        </p:spPr>
        <p:txBody>
          <a:bodyPr/>
          <a:lstStyle/>
          <a:p>
            <a:r>
              <a:rPr lang="en-US" dirty="0" smtClean="0"/>
              <a:t>PIP goal of 2.3E17 </a:t>
            </a:r>
            <a:r>
              <a:rPr lang="en-US" dirty="0" err="1" smtClean="0"/>
              <a:t>pph</a:t>
            </a:r>
            <a:r>
              <a:rPr lang="en-US" dirty="0" smtClean="0"/>
              <a:t> has been driving our studies but PIP II benefits from the effort. </a:t>
            </a:r>
          </a:p>
          <a:p>
            <a:pPr lvl="1"/>
            <a:r>
              <a:rPr lang="en-US" dirty="0" smtClean="0"/>
              <a:t>Exploring the limitations and finding the optimal operating point</a:t>
            </a:r>
          </a:p>
          <a:p>
            <a:pPr lvl="2"/>
            <a:r>
              <a:rPr lang="en-US" dirty="0" smtClean="0">
                <a:solidFill>
                  <a:schemeClr val="accent6">
                    <a:lumMod val="50000"/>
                  </a:schemeClr>
                </a:solidFill>
              </a:rPr>
              <a:t>Optics corrections</a:t>
            </a:r>
            <a:r>
              <a:rPr lang="en-US" dirty="0" smtClean="0">
                <a:solidFill>
                  <a:srgbClr val="FF0000"/>
                </a:solidFill>
              </a:rPr>
              <a:t> </a:t>
            </a:r>
            <a:r>
              <a:rPr lang="en-US" dirty="0" smtClean="0"/>
              <a:t>(CY Tan, K. Seiya)</a:t>
            </a:r>
          </a:p>
          <a:p>
            <a:pPr lvl="3"/>
            <a:r>
              <a:rPr lang="en-US" dirty="0" smtClean="0"/>
              <a:t>Lots of new software</a:t>
            </a:r>
          </a:p>
          <a:p>
            <a:pPr lvl="3"/>
            <a:r>
              <a:rPr lang="en-US" dirty="0" smtClean="0"/>
              <a:t>A greatly improved lattice</a:t>
            </a:r>
          </a:p>
          <a:p>
            <a:pPr lvl="3"/>
            <a:r>
              <a:rPr lang="en-US" dirty="0" smtClean="0"/>
              <a:t>Mapping out higher order terms in the Booster gradient magnets</a:t>
            </a:r>
            <a:endParaRPr lang="en-US" dirty="0"/>
          </a:p>
          <a:p>
            <a:pPr lvl="2"/>
            <a:r>
              <a:rPr lang="en-US" dirty="0" smtClean="0"/>
              <a:t>Orbit and Tune control (A. Waller, K. Seiya)</a:t>
            </a:r>
          </a:p>
          <a:p>
            <a:pPr lvl="3"/>
            <a:r>
              <a:rPr lang="en-US" dirty="0" smtClean="0"/>
              <a:t>Software </a:t>
            </a:r>
          </a:p>
          <a:p>
            <a:pPr lvl="3"/>
            <a:r>
              <a:rPr lang="en-US" dirty="0" smtClean="0"/>
              <a:t>Tune optimization </a:t>
            </a:r>
          </a:p>
          <a:p>
            <a:pPr lvl="2"/>
            <a:r>
              <a:rPr lang="en-US" dirty="0" smtClean="0"/>
              <a:t>Dampers (N. Eddy, B. Pellico….)</a:t>
            </a:r>
          </a:p>
          <a:p>
            <a:pPr lvl="3"/>
            <a:r>
              <a:rPr lang="en-US" dirty="0" smtClean="0"/>
              <a:t>Limitations</a:t>
            </a:r>
          </a:p>
          <a:p>
            <a:pPr lvl="3"/>
            <a:r>
              <a:rPr lang="en-US" dirty="0" smtClean="0"/>
              <a:t>Growth rates</a:t>
            </a:r>
          </a:p>
          <a:p>
            <a:pPr lvl="3"/>
            <a:r>
              <a:rPr lang="en-US" dirty="0" smtClean="0"/>
              <a:t>Software</a:t>
            </a:r>
          </a:p>
          <a:p>
            <a:pPr lvl="2"/>
            <a:r>
              <a:rPr lang="en-US" dirty="0" smtClean="0"/>
              <a:t>Collimators (V. Kapin, R. Tesarek, T Sullivan)</a:t>
            </a:r>
          </a:p>
          <a:p>
            <a:pPr lvl="3"/>
            <a:r>
              <a:rPr lang="en-US" dirty="0" smtClean="0"/>
              <a:t>New primaries collimators – better suited for 400 MeV</a:t>
            </a:r>
          </a:p>
          <a:p>
            <a:pPr lvl="3"/>
            <a:r>
              <a:rPr lang="en-US" dirty="0" smtClean="0"/>
              <a:t>Improved analysis – use of MARS and MADX</a:t>
            </a:r>
          </a:p>
          <a:p>
            <a:pPr lvl="3"/>
            <a:r>
              <a:rPr lang="en-US" dirty="0" smtClean="0"/>
              <a:t>New diagnostics – fast </a:t>
            </a:r>
          </a:p>
          <a:p>
            <a:pPr lvl="3"/>
            <a:endParaRPr lang="en-US" dirty="0" smtClean="0"/>
          </a:p>
        </p:txBody>
      </p:sp>
      <p:sp>
        <p:nvSpPr>
          <p:cNvPr id="4" name="Date Placeholder 3"/>
          <p:cNvSpPr>
            <a:spLocks noGrp="1"/>
          </p:cNvSpPr>
          <p:nvPr>
            <p:ph type="dt" sz="half" idx="10"/>
          </p:nvPr>
        </p:nvSpPr>
        <p:spPr/>
        <p:txBody>
          <a:bodyPr/>
          <a:lstStyle/>
          <a:p>
            <a:r>
              <a:rPr lang="en-US" smtClean="0"/>
              <a:t>March 2016</a:t>
            </a:r>
            <a:endParaRPr lang="en-US"/>
          </a:p>
        </p:txBody>
      </p:sp>
      <p:sp>
        <p:nvSpPr>
          <p:cNvPr id="5" name="Footer Placeholder 4"/>
          <p:cNvSpPr>
            <a:spLocks noGrp="1"/>
          </p:cNvSpPr>
          <p:nvPr>
            <p:ph type="ftr" sz="quarter" idx="11"/>
          </p:nvPr>
        </p:nvSpPr>
        <p:spPr/>
        <p:txBody>
          <a:bodyPr/>
          <a:lstStyle/>
          <a:p>
            <a:pPr>
              <a:defRPr/>
            </a:pPr>
            <a:r>
              <a:rPr lang="en-US" smtClean="0"/>
              <a:t>William Pellico | P2MAC_2016</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25</a:t>
            </a:fld>
            <a:endParaRPr lang="en-US"/>
          </a:p>
        </p:txBody>
      </p:sp>
    </p:spTree>
    <p:extLst>
      <p:ext uri="{BB962C8B-B14F-4D97-AF65-F5344CB8AC3E}">
        <p14:creationId xmlns:p14="http://schemas.microsoft.com/office/powerpoint/2010/main" val="3934656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physics  Exploring emittance growth verses intensity</a:t>
            </a:r>
            <a:endParaRPr lang="en-US" dirty="0"/>
          </a:p>
        </p:txBody>
      </p:sp>
      <p:sp>
        <p:nvSpPr>
          <p:cNvPr id="4" name="Date Placeholder 3"/>
          <p:cNvSpPr>
            <a:spLocks noGrp="1"/>
          </p:cNvSpPr>
          <p:nvPr>
            <p:ph type="dt" sz="half" idx="10"/>
          </p:nvPr>
        </p:nvSpPr>
        <p:spPr/>
        <p:txBody>
          <a:bodyPr/>
          <a:lstStyle/>
          <a:p>
            <a:r>
              <a:rPr lang="en-US" smtClean="0"/>
              <a:t>March 2016</a:t>
            </a:r>
            <a:endParaRPr lang="en-US"/>
          </a:p>
        </p:txBody>
      </p:sp>
      <p:sp>
        <p:nvSpPr>
          <p:cNvPr id="5" name="Footer Placeholder 4"/>
          <p:cNvSpPr>
            <a:spLocks noGrp="1"/>
          </p:cNvSpPr>
          <p:nvPr>
            <p:ph type="ftr" sz="quarter" idx="11"/>
          </p:nvPr>
        </p:nvSpPr>
        <p:spPr/>
        <p:txBody>
          <a:bodyPr/>
          <a:lstStyle/>
          <a:p>
            <a:pPr>
              <a:defRPr/>
            </a:pPr>
            <a:r>
              <a:rPr lang="en-US" smtClean="0"/>
              <a:t>William Pellico | P2MAC_2016</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26</a:t>
            </a:fld>
            <a:endParaRPr lang="en-US"/>
          </a:p>
        </p:txBody>
      </p:sp>
      <p:pic>
        <p:nvPicPr>
          <p:cNvPr id="3074" name="Picture 2" descr="https://www-bd.fnal.gov/Elog/getFileBinary?fileID=7583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23154" y="2706087"/>
            <a:ext cx="4520846" cy="35520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bd.fnal.gov/Elog/getFileBinary?fileID=758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7" y="745403"/>
            <a:ext cx="4565366" cy="35870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95263" y="890308"/>
            <a:ext cx="3875933" cy="461665"/>
          </a:xfrm>
          <a:prstGeom prst="rect">
            <a:avLst/>
          </a:prstGeom>
          <a:noFill/>
        </p:spPr>
        <p:txBody>
          <a:bodyPr wrap="none" rtlCol="0">
            <a:spAutoFit/>
          </a:bodyPr>
          <a:lstStyle/>
          <a:p>
            <a:r>
              <a:rPr lang="en-US" dirty="0" smtClean="0"/>
              <a:t>Emittance growth vs intensity</a:t>
            </a:r>
            <a:endParaRPr lang="en-US" dirty="0"/>
          </a:p>
        </p:txBody>
      </p:sp>
      <p:sp>
        <p:nvSpPr>
          <p:cNvPr id="11" name="TextBox 10"/>
          <p:cNvSpPr txBox="1"/>
          <p:nvPr/>
        </p:nvSpPr>
        <p:spPr>
          <a:xfrm>
            <a:off x="4979398" y="2316704"/>
            <a:ext cx="4164602" cy="461665"/>
          </a:xfrm>
          <a:prstGeom prst="rect">
            <a:avLst/>
          </a:prstGeom>
          <a:noFill/>
        </p:spPr>
        <p:txBody>
          <a:bodyPr wrap="none" rtlCol="0">
            <a:spAutoFit/>
          </a:bodyPr>
          <a:lstStyle/>
          <a:p>
            <a:r>
              <a:rPr lang="en-US" dirty="0" smtClean="0"/>
              <a:t>Longitudinal growth vs intensity</a:t>
            </a:r>
            <a:endParaRPr lang="en-US" dirty="0"/>
          </a:p>
        </p:txBody>
      </p:sp>
      <p:sp>
        <p:nvSpPr>
          <p:cNvPr id="8" name="TextBox 7"/>
          <p:cNvSpPr txBox="1"/>
          <p:nvPr/>
        </p:nvSpPr>
        <p:spPr>
          <a:xfrm rot="16200000">
            <a:off x="3367691" y="1479301"/>
            <a:ext cx="1744388" cy="461665"/>
          </a:xfrm>
          <a:prstGeom prst="rect">
            <a:avLst/>
          </a:prstGeom>
          <a:noFill/>
        </p:spPr>
        <p:txBody>
          <a:bodyPr wrap="none" rtlCol="0">
            <a:spAutoFit/>
          </a:bodyPr>
          <a:lstStyle/>
          <a:p>
            <a:r>
              <a:rPr lang="en-US" b="1" dirty="0" smtClean="0"/>
              <a:t>5.25E12 </a:t>
            </a:r>
            <a:r>
              <a:rPr lang="en-US" b="1" dirty="0" err="1" smtClean="0"/>
              <a:t>ppp</a:t>
            </a:r>
            <a:endParaRPr lang="en-US" b="1" dirty="0"/>
          </a:p>
        </p:txBody>
      </p:sp>
      <p:sp>
        <p:nvSpPr>
          <p:cNvPr id="9" name="TextBox 8"/>
          <p:cNvSpPr txBox="1"/>
          <p:nvPr/>
        </p:nvSpPr>
        <p:spPr>
          <a:xfrm>
            <a:off x="15732" y="4422721"/>
            <a:ext cx="4835042" cy="1569660"/>
          </a:xfrm>
          <a:prstGeom prst="rect">
            <a:avLst/>
          </a:prstGeom>
          <a:noFill/>
        </p:spPr>
        <p:txBody>
          <a:bodyPr wrap="none" rtlCol="0">
            <a:spAutoFit/>
          </a:bodyPr>
          <a:lstStyle/>
          <a:p>
            <a:r>
              <a:rPr lang="en-US" dirty="0" smtClean="0"/>
              <a:t>Higher intensity difficult – since not</a:t>
            </a:r>
          </a:p>
          <a:p>
            <a:r>
              <a:rPr lang="en-US" dirty="0" smtClean="0"/>
              <a:t>part of normal operations it does</a:t>
            </a:r>
          </a:p>
          <a:p>
            <a:r>
              <a:rPr lang="en-US" dirty="0" smtClean="0"/>
              <a:t>not get tuned on.  Lots of parameters</a:t>
            </a:r>
          </a:p>
          <a:p>
            <a:r>
              <a:rPr lang="en-US" dirty="0" smtClean="0"/>
              <a:t>need to be adjusted – takes time.</a:t>
            </a:r>
          </a:p>
        </p:txBody>
      </p:sp>
    </p:spTree>
    <p:extLst>
      <p:ext uri="{BB962C8B-B14F-4D97-AF65-F5344CB8AC3E}">
        <p14:creationId xmlns:p14="http://schemas.microsoft.com/office/powerpoint/2010/main" val="4013338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18" y="-3858"/>
            <a:ext cx="8686800" cy="641739"/>
          </a:xfrm>
        </p:spPr>
        <p:txBody>
          <a:bodyPr/>
          <a:lstStyle/>
          <a:p>
            <a:r>
              <a:rPr lang="en-US" dirty="0" smtClean="0"/>
              <a:t>Increasing Booster intensity – operating point adjustments </a:t>
            </a:r>
            <a:endParaRPr lang="en-US" dirty="0"/>
          </a:p>
        </p:txBody>
      </p:sp>
      <p:sp>
        <p:nvSpPr>
          <p:cNvPr id="4" name="Date Placeholder 3"/>
          <p:cNvSpPr>
            <a:spLocks noGrp="1"/>
          </p:cNvSpPr>
          <p:nvPr>
            <p:ph type="dt" sz="half" idx="10"/>
          </p:nvPr>
        </p:nvSpPr>
        <p:spPr/>
        <p:txBody>
          <a:bodyPr/>
          <a:lstStyle/>
          <a:p>
            <a:r>
              <a:rPr lang="en-US" smtClean="0"/>
              <a:t>March 2016</a:t>
            </a:r>
            <a:endParaRPr lang="en-US"/>
          </a:p>
        </p:txBody>
      </p:sp>
      <p:sp>
        <p:nvSpPr>
          <p:cNvPr id="5" name="Footer Placeholder 4"/>
          <p:cNvSpPr>
            <a:spLocks noGrp="1"/>
          </p:cNvSpPr>
          <p:nvPr>
            <p:ph type="ftr" sz="quarter" idx="11"/>
          </p:nvPr>
        </p:nvSpPr>
        <p:spPr/>
        <p:txBody>
          <a:bodyPr/>
          <a:lstStyle/>
          <a:p>
            <a:pPr>
              <a:defRPr/>
            </a:pPr>
            <a:r>
              <a:rPr lang="en-US" smtClean="0"/>
              <a:t>William Pellico | P2MAC_2016</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27</a:t>
            </a:fld>
            <a:endParaRPr lang="en-US"/>
          </a:p>
        </p:txBody>
      </p:sp>
      <p:pic>
        <p:nvPicPr>
          <p:cNvPr id="4098" name="Picture 2" descr="https://www-bd.fnal.gov/Elog/getFileBinary?fileID=760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5785"/>
            <a:ext cx="6542247" cy="533390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2333276" y="848262"/>
            <a:ext cx="1477108" cy="344169"/>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683384" y="848262"/>
            <a:ext cx="1218816" cy="39099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74361" y="1606770"/>
            <a:ext cx="5394938" cy="461665"/>
          </a:xfrm>
          <a:prstGeom prst="rect">
            <a:avLst/>
          </a:prstGeom>
          <a:solidFill>
            <a:schemeClr val="bg2"/>
          </a:solidFill>
        </p:spPr>
        <p:txBody>
          <a:bodyPr wrap="none" rtlCol="0">
            <a:spAutoFit/>
          </a:bodyPr>
          <a:lstStyle/>
          <a:p>
            <a:r>
              <a:rPr lang="en-US" dirty="0" smtClean="0"/>
              <a:t>What will it take to increase beam by 50%</a:t>
            </a:r>
            <a:endParaRPr lang="en-US" dirty="0"/>
          </a:p>
        </p:txBody>
      </p:sp>
      <p:cxnSp>
        <p:nvCxnSpPr>
          <p:cNvPr id="13" name="Straight Arrow Connector 12"/>
          <p:cNvCxnSpPr/>
          <p:nvPr/>
        </p:nvCxnSpPr>
        <p:spPr>
          <a:xfrm flipH="1">
            <a:off x="1805354" y="2074986"/>
            <a:ext cx="1066800" cy="7033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872154" y="2082509"/>
            <a:ext cx="2180492" cy="6958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996462" y="2082509"/>
            <a:ext cx="1875692" cy="6958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872154" y="2082509"/>
            <a:ext cx="0" cy="4676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4102" name="Picture 6" descr="https://www-bd.fnal.gov/Elog/getFileBinary?fileID=76230"/>
          <p:cNvPicPr>
            <a:picLocks noChangeAspect="1" noChangeArrowheads="1"/>
          </p:cNvPicPr>
          <p:nvPr/>
        </p:nvPicPr>
        <p:blipFill rotWithShape="1">
          <a:blip r:embed="rId3">
            <a:extLst>
              <a:ext uri="{28A0092B-C50C-407E-A947-70E740481C1C}">
                <a14:useLocalDpi xmlns:a14="http://schemas.microsoft.com/office/drawing/2010/main" val="0"/>
              </a:ext>
            </a:extLst>
          </a:blip>
          <a:srcRect l="2207" t="3683" r="7837" b="4292"/>
          <a:stretch/>
        </p:blipFill>
        <p:spPr bwMode="auto">
          <a:xfrm>
            <a:off x="6436337" y="4110673"/>
            <a:ext cx="2574281" cy="21865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96400" y="3886521"/>
            <a:ext cx="1238000" cy="338554"/>
          </a:xfrm>
          <a:prstGeom prst="rect">
            <a:avLst/>
          </a:prstGeom>
          <a:solidFill>
            <a:schemeClr val="accent2">
              <a:lumMod val="20000"/>
              <a:lumOff val="80000"/>
            </a:schemeClr>
          </a:solidFill>
        </p:spPr>
        <p:txBody>
          <a:bodyPr wrap="square" rtlCol="0">
            <a:spAutoFit/>
          </a:bodyPr>
          <a:lstStyle/>
          <a:p>
            <a:r>
              <a:rPr lang="en-US" sz="1600" b="1" dirty="0" smtClean="0"/>
              <a:t>Tune scans</a:t>
            </a:r>
            <a:endParaRPr lang="en-US" sz="1600" b="1" dirty="0"/>
          </a:p>
        </p:txBody>
      </p:sp>
      <p:pic>
        <p:nvPicPr>
          <p:cNvPr id="12" name="Content Placeholder 11"/>
          <p:cNvPicPr>
            <a:picLocks noGrp="1" noChangeAspect="1"/>
          </p:cNvPicPr>
          <p:nvPr>
            <p:ph idx="1"/>
          </p:nvPr>
        </p:nvPicPr>
        <p:blipFill rotWithShape="1">
          <a:blip r:embed="rId4"/>
          <a:srcRect l="1456" t="33828" r="47738" b="2137"/>
          <a:stretch/>
        </p:blipFill>
        <p:spPr>
          <a:xfrm>
            <a:off x="6091707" y="733534"/>
            <a:ext cx="3052293" cy="3193961"/>
          </a:xfrm>
          <a:prstGeom prst="rect">
            <a:avLst/>
          </a:prstGeom>
          <a:ln>
            <a:solidFill>
              <a:srgbClr val="FF0000"/>
            </a:solidFill>
          </a:ln>
        </p:spPr>
      </p:pic>
    </p:spTree>
    <p:extLst>
      <p:ext uri="{BB962C8B-B14F-4D97-AF65-F5344CB8AC3E}">
        <p14:creationId xmlns:p14="http://schemas.microsoft.com/office/powerpoint/2010/main" val="1430158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457200"/>
          </a:xfrm>
        </p:spPr>
        <p:txBody>
          <a:bodyPr/>
          <a:lstStyle/>
          <a:p>
            <a:r>
              <a:rPr lang="en-US" dirty="0" smtClean="0"/>
              <a:t>Conclusion</a:t>
            </a:r>
            <a:endParaRPr lang="en-US" dirty="0"/>
          </a:p>
        </p:txBody>
      </p:sp>
      <p:sp>
        <p:nvSpPr>
          <p:cNvPr id="3" name="Content Placeholder 2"/>
          <p:cNvSpPr>
            <a:spLocks noGrp="1"/>
          </p:cNvSpPr>
          <p:nvPr>
            <p:ph idx="1"/>
          </p:nvPr>
        </p:nvSpPr>
        <p:spPr>
          <a:xfrm>
            <a:off x="121443" y="832031"/>
            <a:ext cx="8901113" cy="4987867"/>
          </a:xfrm>
        </p:spPr>
        <p:txBody>
          <a:bodyPr/>
          <a:lstStyle/>
          <a:p>
            <a:pPr marL="0" indent="0">
              <a:buNone/>
            </a:pPr>
            <a:r>
              <a:rPr lang="en-US" dirty="0" smtClean="0"/>
              <a:t>While we wait for a funding </a:t>
            </a:r>
            <a:r>
              <a:rPr lang="en-US" dirty="0"/>
              <a:t>to directly address items </a:t>
            </a:r>
            <a:r>
              <a:rPr lang="en-US" dirty="0" smtClean="0"/>
              <a:t>required for Booster PIP II operations, work is progressing under PIP and operations.  Significant progress has been made in higher flux operations that directly impact PIP II plans and will help clarify additional work/studies as we transition from PIP to PIP II.</a:t>
            </a:r>
          </a:p>
          <a:p>
            <a:r>
              <a:rPr lang="en-US" dirty="0" smtClean="0"/>
              <a:t>The transition will include items in the PIP II list above as well as the continuation of Booster beam physics work under PIP.  </a:t>
            </a:r>
            <a:endParaRPr lang="en-US" dirty="0"/>
          </a:p>
          <a:p>
            <a:pPr marL="0" indent="0">
              <a:buNone/>
            </a:pPr>
            <a:r>
              <a:rPr lang="en-US" dirty="0" smtClean="0"/>
              <a:t>Glass half full:  With </a:t>
            </a:r>
            <a:r>
              <a:rPr lang="en-US" dirty="0"/>
              <a:t>present loss points </a:t>
            </a:r>
            <a:r>
              <a:rPr lang="en-US" dirty="0" smtClean="0"/>
              <a:t>while operating at 2E17 </a:t>
            </a:r>
            <a:r>
              <a:rPr lang="en-US" dirty="0" err="1" smtClean="0"/>
              <a:t>pph</a:t>
            </a:r>
            <a:r>
              <a:rPr lang="en-US" dirty="0" smtClean="0"/>
              <a:t> and peak intensities of ~ 5E12 has given us confidence in higher rate/intensity operations. </a:t>
            </a:r>
          </a:p>
          <a:p>
            <a:pPr marL="0" indent="0">
              <a:buNone/>
            </a:pPr>
            <a:r>
              <a:rPr lang="en-US" dirty="0" smtClean="0"/>
              <a:t>We will continue to identify issues and test solutions at as high intensity as operational limits allow.</a:t>
            </a:r>
            <a:endParaRPr lang="en-US" dirty="0"/>
          </a:p>
        </p:txBody>
      </p:sp>
      <p:sp>
        <p:nvSpPr>
          <p:cNvPr id="4" name="Date Placeholder 3"/>
          <p:cNvSpPr>
            <a:spLocks noGrp="1"/>
          </p:cNvSpPr>
          <p:nvPr>
            <p:ph type="dt" sz="half" idx="10"/>
          </p:nvPr>
        </p:nvSpPr>
        <p:spPr/>
        <p:txBody>
          <a:bodyPr/>
          <a:lstStyle/>
          <a:p>
            <a:r>
              <a:rPr lang="en-US" smtClean="0"/>
              <a:t>March 2016</a:t>
            </a:r>
            <a:endParaRPr lang="en-US"/>
          </a:p>
        </p:txBody>
      </p:sp>
      <p:sp>
        <p:nvSpPr>
          <p:cNvPr id="5" name="Footer Placeholder 4"/>
          <p:cNvSpPr>
            <a:spLocks noGrp="1"/>
          </p:cNvSpPr>
          <p:nvPr>
            <p:ph type="ftr" sz="quarter" idx="11"/>
          </p:nvPr>
        </p:nvSpPr>
        <p:spPr/>
        <p:txBody>
          <a:bodyPr/>
          <a:lstStyle/>
          <a:p>
            <a:pPr>
              <a:defRPr/>
            </a:pPr>
            <a:r>
              <a:rPr lang="en-US" smtClean="0"/>
              <a:t>William Pellico | P2MAC_2016</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28</a:t>
            </a:fld>
            <a:endParaRPr lang="en-US" dirty="0"/>
          </a:p>
        </p:txBody>
      </p:sp>
    </p:spTree>
    <p:extLst>
      <p:ext uri="{BB962C8B-B14F-4D97-AF65-F5344CB8AC3E}">
        <p14:creationId xmlns:p14="http://schemas.microsoft.com/office/powerpoint/2010/main" val="3811410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Xtra</a:t>
            </a:r>
            <a:r>
              <a:rPr lang="en-US" dirty="0" smtClean="0"/>
              <a:t> slides</a:t>
            </a:r>
            <a:endParaRPr lang="en-US" dirty="0"/>
          </a:p>
        </p:txBody>
      </p:sp>
      <p:sp>
        <p:nvSpPr>
          <p:cNvPr id="3" name="Content Placeholder 2"/>
          <p:cNvSpPr>
            <a:spLocks noGrp="1"/>
          </p:cNvSpPr>
          <p:nvPr>
            <p:ph idx="1"/>
          </p:nvPr>
        </p:nvSpPr>
        <p:spPr/>
        <p:txBody>
          <a:bodyPr/>
          <a:lstStyle/>
          <a:p>
            <a:r>
              <a:rPr lang="en-US" dirty="0" smtClean="0"/>
              <a:t>Slides from last year</a:t>
            </a:r>
            <a:endParaRPr lang="en-US" dirty="0"/>
          </a:p>
        </p:txBody>
      </p:sp>
      <p:sp>
        <p:nvSpPr>
          <p:cNvPr id="4" name="Date Placeholder 3"/>
          <p:cNvSpPr>
            <a:spLocks noGrp="1"/>
          </p:cNvSpPr>
          <p:nvPr>
            <p:ph type="dt" sz="half" idx="10"/>
          </p:nvPr>
        </p:nvSpPr>
        <p:spPr/>
        <p:txBody>
          <a:bodyPr/>
          <a:lstStyle/>
          <a:p>
            <a:r>
              <a:rPr lang="en-US" smtClean="0"/>
              <a:t>March 2016</a:t>
            </a:r>
            <a:endParaRPr lang="en-US"/>
          </a:p>
        </p:txBody>
      </p:sp>
      <p:sp>
        <p:nvSpPr>
          <p:cNvPr id="5" name="Footer Placeholder 4"/>
          <p:cNvSpPr>
            <a:spLocks noGrp="1"/>
          </p:cNvSpPr>
          <p:nvPr>
            <p:ph type="ftr" sz="quarter" idx="11"/>
          </p:nvPr>
        </p:nvSpPr>
        <p:spPr/>
        <p:txBody>
          <a:bodyPr/>
          <a:lstStyle/>
          <a:p>
            <a:pPr>
              <a:defRPr/>
            </a:pPr>
            <a:r>
              <a:rPr lang="en-US" smtClean="0"/>
              <a:t>William Pellico | P2MAC_2016</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29</a:t>
            </a:fld>
            <a:endParaRPr lang="en-US"/>
          </a:p>
        </p:txBody>
      </p:sp>
    </p:spTree>
    <p:extLst>
      <p:ext uri="{BB962C8B-B14F-4D97-AF65-F5344CB8AC3E}">
        <p14:creationId xmlns:p14="http://schemas.microsoft.com/office/powerpoint/2010/main" val="2207987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March 2016</a:t>
            </a:r>
            <a:endParaRPr lang="en-US"/>
          </a:p>
        </p:txBody>
      </p:sp>
      <p:sp>
        <p:nvSpPr>
          <p:cNvPr id="4" name="Footer Placeholder 3"/>
          <p:cNvSpPr>
            <a:spLocks noGrp="1"/>
          </p:cNvSpPr>
          <p:nvPr>
            <p:ph type="ftr" sz="quarter" idx="11"/>
          </p:nvPr>
        </p:nvSpPr>
        <p:spPr/>
        <p:txBody>
          <a:bodyPr/>
          <a:lstStyle/>
          <a:p>
            <a:r>
              <a:rPr lang="en-US" smtClean="0"/>
              <a:t>William Pellico | P2MAC_2016</a:t>
            </a:r>
            <a:endParaRPr lang="en-US"/>
          </a:p>
        </p:txBody>
      </p:sp>
      <p:sp>
        <p:nvSpPr>
          <p:cNvPr id="5" name="Slide Number Placeholder 4"/>
          <p:cNvSpPr>
            <a:spLocks noGrp="1"/>
          </p:cNvSpPr>
          <p:nvPr>
            <p:ph type="sldNum" sz="quarter" idx="12"/>
          </p:nvPr>
        </p:nvSpPr>
        <p:spPr/>
        <p:txBody>
          <a:bodyPr/>
          <a:lstStyle/>
          <a:p>
            <a:fld id="{ADB8883E-0D01-4C1A-AC01-192C7F6DD935}" type="slidenum">
              <a:rPr lang="en-US" smtClean="0"/>
              <a:t>3</a:t>
            </a:fld>
            <a:endParaRPr lang="en-US"/>
          </a:p>
        </p:txBody>
      </p:sp>
      <p:pic>
        <p:nvPicPr>
          <p:cNvPr id="8" name="Picture 7"/>
          <p:cNvPicPr>
            <a:picLocks noChangeAspect="1"/>
          </p:cNvPicPr>
          <p:nvPr/>
        </p:nvPicPr>
        <p:blipFill rotWithShape="1">
          <a:blip r:embed="rId3"/>
          <a:srcRect l="2826" t="5265" r="45961" b="5657"/>
          <a:stretch/>
        </p:blipFill>
        <p:spPr>
          <a:xfrm>
            <a:off x="250257" y="958366"/>
            <a:ext cx="8552405" cy="5276738"/>
          </a:xfrm>
          <a:prstGeom prst="rect">
            <a:avLst/>
          </a:prstGeom>
        </p:spPr>
      </p:pic>
      <p:sp>
        <p:nvSpPr>
          <p:cNvPr id="9" name="TextBox 8"/>
          <p:cNvSpPr txBox="1"/>
          <p:nvPr/>
        </p:nvSpPr>
        <p:spPr>
          <a:xfrm rot="16684299">
            <a:off x="953542" y="2887507"/>
            <a:ext cx="975136" cy="261610"/>
          </a:xfrm>
          <a:prstGeom prst="rect">
            <a:avLst/>
          </a:prstGeom>
          <a:solidFill>
            <a:schemeClr val="tx1"/>
          </a:solidFill>
        </p:spPr>
        <p:txBody>
          <a:bodyPr wrap="square" rtlCol="0">
            <a:spAutoFit/>
          </a:bodyPr>
          <a:lstStyle/>
          <a:p>
            <a:r>
              <a:rPr lang="en-US" sz="1100" dirty="0" smtClean="0">
                <a:solidFill>
                  <a:schemeClr val="bg1">
                    <a:lumMod val="60000"/>
                    <a:lumOff val="40000"/>
                  </a:schemeClr>
                </a:solidFill>
              </a:rPr>
              <a:t>Flux Ramp </a:t>
            </a:r>
            <a:r>
              <a:rPr lang="en-US" sz="1100" dirty="0">
                <a:solidFill>
                  <a:schemeClr val="bg1">
                    <a:lumMod val="60000"/>
                    <a:lumOff val="40000"/>
                  </a:schemeClr>
                </a:solidFill>
              </a:rPr>
              <a:t>U</a:t>
            </a:r>
            <a:r>
              <a:rPr lang="en-US" sz="1100" dirty="0" smtClean="0">
                <a:solidFill>
                  <a:schemeClr val="bg1">
                    <a:lumMod val="60000"/>
                    <a:lumOff val="40000"/>
                  </a:schemeClr>
                </a:solidFill>
              </a:rPr>
              <a:t>p</a:t>
            </a:r>
            <a:endParaRPr lang="en-US" sz="1100" dirty="0">
              <a:solidFill>
                <a:schemeClr val="bg1">
                  <a:lumMod val="60000"/>
                  <a:lumOff val="40000"/>
                </a:schemeClr>
              </a:solidFill>
            </a:endParaRPr>
          </a:p>
        </p:txBody>
      </p:sp>
      <p:sp>
        <p:nvSpPr>
          <p:cNvPr id="10" name="TextBox 9"/>
          <p:cNvSpPr txBox="1"/>
          <p:nvPr/>
        </p:nvSpPr>
        <p:spPr>
          <a:xfrm>
            <a:off x="1382815" y="151515"/>
            <a:ext cx="5285619" cy="400110"/>
          </a:xfrm>
          <a:prstGeom prst="rect">
            <a:avLst/>
          </a:prstGeom>
          <a:solidFill>
            <a:srgbClr val="FFFFFF"/>
          </a:solidFill>
        </p:spPr>
        <p:txBody>
          <a:bodyPr wrap="square" rtlCol="0">
            <a:spAutoFit/>
          </a:bodyPr>
          <a:lstStyle/>
          <a:p>
            <a:pPr algn="ctr"/>
            <a:r>
              <a:rPr lang="en-US" sz="2000" dirty="0" smtClean="0">
                <a:solidFill>
                  <a:srgbClr val="0000CC"/>
                </a:solidFill>
              </a:rPr>
              <a:t>Planned Booster </a:t>
            </a:r>
            <a:r>
              <a:rPr lang="en-US" sz="2000" dirty="0">
                <a:solidFill>
                  <a:srgbClr val="0000CC"/>
                </a:solidFill>
              </a:rPr>
              <a:t>Peak Flux </a:t>
            </a:r>
            <a:r>
              <a:rPr lang="en-US" sz="2000" dirty="0" smtClean="0">
                <a:solidFill>
                  <a:srgbClr val="0000CC"/>
                </a:solidFill>
              </a:rPr>
              <a:t>and Users</a:t>
            </a:r>
            <a:endParaRPr lang="en-US" sz="2000" dirty="0">
              <a:solidFill>
                <a:srgbClr val="0000CC"/>
              </a:solidFill>
            </a:endParaRPr>
          </a:p>
        </p:txBody>
      </p:sp>
      <p:cxnSp>
        <p:nvCxnSpPr>
          <p:cNvPr id="11" name="Straight Connector 10"/>
          <p:cNvCxnSpPr/>
          <p:nvPr/>
        </p:nvCxnSpPr>
        <p:spPr>
          <a:xfrm>
            <a:off x="3764762" y="1675615"/>
            <a:ext cx="0" cy="36725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92485" y="1278459"/>
            <a:ext cx="1080789" cy="400110"/>
          </a:xfrm>
          <a:prstGeom prst="rect">
            <a:avLst/>
          </a:prstGeom>
          <a:noFill/>
        </p:spPr>
        <p:txBody>
          <a:bodyPr wrap="none" rtlCol="0">
            <a:spAutoFit/>
          </a:bodyPr>
          <a:lstStyle/>
          <a:p>
            <a:r>
              <a:rPr lang="en-US" sz="2000" dirty="0" smtClean="0">
                <a:solidFill>
                  <a:srgbClr val="FF0000"/>
                </a:solidFill>
              </a:rPr>
              <a:t>~PIP end</a:t>
            </a:r>
            <a:endParaRPr lang="en-US" sz="2000" dirty="0">
              <a:solidFill>
                <a:srgbClr val="FF0000"/>
              </a:solidFill>
            </a:endParaRPr>
          </a:p>
        </p:txBody>
      </p:sp>
      <p:sp>
        <p:nvSpPr>
          <p:cNvPr id="13" name="TextBox 12"/>
          <p:cNvSpPr txBox="1"/>
          <p:nvPr/>
        </p:nvSpPr>
        <p:spPr>
          <a:xfrm>
            <a:off x="3976024" y="2255990"/>
            <a:ext cx="3261143" cy="400110"/>
          </a:xfrm>
          <a:prstGeom prst="rect">
            <a:avLst/>
          </a:prstGeom>
          <a:noFill/>
        </p:spPr>
        <p:txBody>
          <a:bodyPr wrap="square" rtlCol="0">
            <a:spAutoFit/>
          </a:bodyPr>
          <a:lstStyle/>
          <a:p>
            <a:r>
              <a:rPr lang="en-US" sz="2000" b="1" dirty="0" smtClean="0">
                <a:solidFill>
                  <a:srgbClr val="00B050"/>
                </a:solidFill>
              </a:rPr>
              <a:t>Preparing for PIP II</a:t>
            </a:r>
            <a:endParaRPr lang="en-US" sz="2000" b="1" dirty="0">
              <a:solidFill>
                <a:srgbClr val="00B050"/>
              </a:solidFill>
            </a:endParaRPr>
          </a:p>
        </p:txBody>
      </p:sp>
      <p:cxnSp>
        <p:nvCxnSpPr>
          <p:cNvPr id="14" name="Straight Arrow Connector 13"/>
          <p:cNvCxnSpPr/>
          <p:nvPr/>
        </p:nvCxnSpPr>
        <p:spPr>
          <a:xfrm>
            <a:off x="2810039" y="2240758"/>
            <a:ext cx="4544113" cy="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flipH="1">
            <a:off x="485563" y="4411476"/>
            <a:ext cx="1871759" cy="242278"/>
          </a:xfrm>
          <a:prstGeom prst="rect">
            <a:avLst/>
          </a:prstGeom>
          <a:solidFill>
            <a:schemeClr val="bg2">
              <a:lumMod val="90000"/>
            </a:schemeClr>
          </a:solidFill>
        </p:spPr>
        <p:txBody>
          <a:bodyPr wrap="square" tIns="0" bIns="0" rtlCol="0">
            <a:spAutoFit/>
          </a:bodyPr>
          <a:lstStyle/>
          <a:p>
            <a:r>
              <a:rPr lang="en-US" sz="1600" dirty="0" smtClean="0"/>
              <a:t>Summer shutdown</a:t>
            </a:r>
            <a:endParaRPr lang="en-US" sz="1600" dirty="0"/>
          </a:p>
        </p:txBody>
      </p:sp>
      <p:sp>
        <p:nvSpPr>
          <p:cNvPr id="15" name="TextBox 14"/>
          <p:cNvSpPr txBox="1"/>
          <p:nvPr/>
        </p:nvSpPr>
        <p:spPr>
          <a:xfrm>
            <a:off x="1421442" y="2076731"/>
            <a:ext cx="857799" cy="461665"/>
          </a:xfrm>
          <a:prstGeom prst="rect">
            <a:avLst/>
          </a:prstGeom>
          <a:noFill/>
        </p:spPr>
        <p:txBody>
          <a:bodyPr wrap="none" rtlCol="0">
            <a:spAutoFit/>
          </a:bodyPr>
          <a:lstStyle/>
          <a:p>
            <a:r>
              <a:rPr lang="en-US" dirty="0" smtClean="0"/>
              <a:t>NOW</a:t>
            </a:r>
            <a:endParaRPr lang="en-US" dirty="0"/>
          </a:p>
        </p:txBody>
      </p:sp>
      <p:sp>
        <p:nvSpPr>
          <p:cNvPr id="16" name="Rounded Rectangle 15"/>
          <p:cNvSpPr/>
          <p:nvPr/>
        </p:nvSpPr>
        <p:spPr>
          <a:xfrm>
            <a:off x="1692997" y="2446760"/>
            <a:ext cx="221593" cy="87461"/>
          </a:xfrm>
          <a:prstGeom prst="round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rot="16691277" flipV="1">
            <a:off x="916849" y="3188554"/>
            <a:ext cx="1419124" cy="46969"/>
          </a:xfrm>
          <a:prstGeom prst="round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898049" y="2442585"/>
            <a:ext cx="111632" cy="85697"/>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6907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84" y="244548"/>
            <a:ext cx="4380614" cy="547613"/>
          </a:xfrm>
        </p:spPr>
        <p:txBody>
          <a:bodyPr/>
          <a:lstStyle/>
          <a:p>
            <a:r>
              <a:rPr lang="en-US" sz="2400" dirty="0"/>
              <a:t>Vertical Injection Concept</a:t>
            </a:r>
          </a:p>
        </p:txBody>
      </p:sp>
      <p:pic>
        <p:nvPicPr>
          <p:cNvPr id="24" name="Picture 23"/>
          <p:cNvPicPr/>
          <p:nvPr/>
        </p:nvPicPr>
        <p:blipFill>
          <a:blip r:embed="rId2">
            <a:extLst>
              <a:ext uri="{28A0092B-C50C-407E-A947-70E740481C1C}">
                <a14:useLocalDpi xmlns:a14="http://schemas.microsoft.com/office/drawing/2010/main" val="0"/>
              </a:ext>
            </a:extLst>
          </a:blip>
          <a:srcRect/>
          <a:stretch>
            <a:fillRect/>
          </a:stretch>
        </p:blipFill>
        <p:spPr bwMode="auto">
          <a:xfrm>
            <a:off x="806449" y="886287"/>
            <a:ext cx="6533559" cy="5295438"/>
          </a:xfrm>
          <a:prstGeom prst="rect">
            <a:avLst/>
          </a:prstGeom>
          <a:noFill/>
        </p:spPr>
      </p:pic>
      <p:sp>
        <p:nvSpPr>
          <p:cNvPr id="3" name="Rectangle 2"/>
          <p:cNvSpPr/>
          <p:nvPr/>
        </p:nvSpPr>
        <p:spPr>
          <a:xfrm>
            <a:off x="946297" y="1389690"/>
            <a:ext cx="6393711" cy="307777"/>
          </a:xfrm>
          <a:prstGeom prst="rect">
            <a:avLst/>
          </a:prstGeom>
          <a:solidFill>
            <a:schemeClr val="bg2"/>
          </a:solidFill>
        </p:spPr>
        <p:txBody>
          <a:bodyPr wrap="square">
            <a:spAutoFit/>
          </a:bodyPr>
          <a:lstStyle/>
          <a:p>
            <a:r>
              <a:rPr lang="en-US" sz="1400" dirty="0"/>
              <a:t>U</a:t>
            </a:r>
            <a:r>
              <a:rPr lang="en-US" sz="1400" dirty="0" smtClean="0"/>
              <a:t>sing </a:t>
            </a:r>
            <a:r>
              <a:rPr lang="en-US" sz="1400" dirty="0"/>
              <a:t>a three-bump chicane within the unmodified length of the long straight section</a:t>
            </a:r>
          </a:p>
        </p:txBody>
      </p:sp>
      <p:sp>
        <p:nvSpPr>
          <p:cNvPr id="4" name="Date Placeholder 3"/>
          <p:cNvSpPr>
            <a:spLocks noGrp="1"/>
          </p:cNvSpPr>
          <p:nvPr>
            <p:ph type="dt" sz="half" idx="10"/>
          </p:nvPr>
        </p:nvSpPr>
        <p:spPr/>
        <p:txBody>
          <a:bodyPr/>
          <a:lstStyle/>
          <a:p>
            <a:r>
              <a:rPr lang="en-US" smtClean="0"/>
              <a:t>March 2016</a:t>
            </a:r>
            <a:endParaRPr lang="en-US"/>
          </a:p>
        </p:txBody>
      </p:sp>
      <p:sp>
        <p:nvSpPr>
          <p:cNvPr id="5" name="Footer Placeholder 4"/>
          <p:cNvSpPr>
            <a:spLocks noGrp="1"/>
          </p:cNvSpPr>
          <p:nvPr>
            <p:ph type="ftr" sz="quarter" idx="11"/>
          </p:nvPr>
        </p:nvSpPr>
        <p:spPr/>
        <p:txBody>
          <a:bodyPr/>
          <a:lstStyle/>
          <a:p>
            <a:r>
              <a:rPr lang="en-US" smtClean="0"/>
              <a:t>William Pellico | P2MAC_2016</a:t>
            </a:r>
            <a:endParaRPr lang="en-US"/>
          </a:p>
        </p:txBody>
      </p:sp>
      <p:sp>
        <p:nvSpPr>
          <p:cNvPr id="6" name="Slide Number Placeholder 5"/>
          <p:cNvSpPr>
            <a:spLocks noGrp="1"/>
          </p:cNvSpPr>
          <p:nvPr>
            <p:ph type="sldNum" sz="quarter" idx="12"/>
          </p:nvPr>
        </p:nvSpPr>
        <p:spPr/>
        <p:txBody>
          <a:bodyPr/>
          <a:lstStyle/>
          <a:p>
            <a:fld id="{ADB8883E-0D01-4C1A-AC01-192C7F6DD935}" type="slidenum">
              <a:rPr lang="en-US" smtClean="0"/>
              <a:t>30</a:t>
            </a:fld>
            <a:endParaRPr lang="en-US"/>
          </a:p>
        </p:txBody>
      </p:sp>
    </p:spTree>
    <p:extLst>
      <p:ext uri="{BB962C8B-B14F-4D97-AF65-F5344CB8AC3E}">
        <p14:creationId xmlns:p14="http://schemas.microsoft.com/office/powerpoint/2010/main" val="2211611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400" dirty="0"/>
              <a:t>Injection </a:t>
            </a:r>
            <a:r>
              <a:rPr lang="en-US" sz="2400" dirty="0" smtClean="0"/>
              <a:t>painting* </a:t>
            </a:r>
            <a:r>
              <a:rPr lang="en-US" sz="2400" dirty="0"/>
              <a:t>for space charge mitigation</a:t>
            </a:r>
          </a:p>
        </p:txBody>
      </p:sp>
      <p:sp>
        <p:nvSpPr>
          <p:cNvPr id="11" name="TextBox 10"/>
          <p:cNvSpPr txBox="1"/>
          <p:nvPr/>
        </p:nvSpPr>
        <p:spPr>
          <a:xfrm>
            <a:off x="885533" y="2689805"/>
            <a:ext cx="7150883" cy="800219"/>
          </a:xfrm>
          <a:prstGeom prst="rect">
            <a:avLst/>
          </a:prstGeom>
          <a:noFill/>
        </p:spPr>
        <p:txBody>
          <a:bodyPr wrap="square" rtlCol="0">
            <a:spAutoFit/>
          </a:bodyPr>
          <a:lstStyle/>
          <a:p>
            <a:pPr algn="l"/>
            <a:r>
              <a:rPr lang="en-US" sz="1600" dirty="0" smtClean="0">
                <a:latin typeface="Helvetica" panose="020B0604020202020204" pitchFamily="34" charset="0"/>
                <a:cs typeface="Helvetica" panose="020B0604020202020204" pitchFamily="34" charset="0"/>
              </a:rPr>
              <a:t>Blue: </a:t>
            </a:r>
            <a:r>
              <a:rPr lang="en-US" sz="1600" dirty="0" smtClean="0">
                <a:solidFill>
                  <a:schemeClr val="accent6">
                    <a:lumMod val="50000"/>
                  </a:schemeClr>
                </a:solidFill>
                <a:latin typeface="Helvetica" panose="020B0604020202020204" pitchFamily="34" charset="0"/>
                <a:cs typeface="Helvetica" panose="020B0604020202020204" pitchFamily="34" charset="0"/>
              </a:rPr>
              <a:t>injected beam</a:t>
            </a:r>
            <a:r>
              <a:rPr lang="en-US" sz="1600" dirty="0">
                <a:solidFill>
                  <a:schemeClr val="accent6">
                    <a:lumMod val="50000"/>
                  </a:schemeClr>
                </a:solidFill>
                <a:latin typeface="Helvetica" panose="020B0604020202020204" pitchFamily="34" charset="0"/>
                <a:cs typeface="Helvetica" panose="020B0604020202020204" pitchFamily="34" charset="0"/>
              </a:rPr>
              <a:t> </a:t>
            </a:r>
            <a:r>
              <a:rPr lang="en-US" sz="1600" dirty="0" smtClean="0">
                <a:solidFill>
                  <a:schemeClr val="accent6">
                    <a:lumMod val="50000"/>
                  </a:schemeClr>
                </a:solidFill>
                <a:latin typeface="Helvetica" panose="020B0604020202020204" pitchFamily="34" charset="0"/>
                <a:cs typeface="Helvetica" panose="020B0604020202020204" pitchFamily="34" charset="0"/>
              </a:rPr>
              <a:t>(1.8 mm-</a:t>
            </a:r>
            <a:r>
              <a:rPr lang="en-US" sz="1600" dirty="0" err="1" smtClean="0">
                <a:solidFill>
                  <a:schemeClr val="accent6">
                    <a:lumMod val="50000"/>
                  </a:schemeClr>
                </a:solidFill>
                <a:latin typeface="Helvetica" panose="020B0604020202020204" pitchFamily="34" charset="0"/>
                <a:cs typeface="Helvetica" panose="020B0604020202020204" pitchFamily="34" charset="0"/>
              </a:rPr>
              <a:t>mr</a:t>
            </a:r>
            <a:r>
              <a:rPr lang="en-US" sz="1600" dirty="0" smtClean="0">
                <a:solidFill>
                  <a:schemeClr val="accent6">
                    <a:lumMod val="50000"/>
                  </a:schemeClr>
                </a:solidFill>
                <a:latin typeface="Helvetica" panose="020B0604020202020204" pitchFamily="34" charset="0"/>
                <a:cs typeface="Helvetica" panose="020B0604020202020204" pitchFamily="34" charset="0"/>
              </a:rPr>
              <a:t> 95% normalized emittance)</a:t>
            </a:r>
          </a:p>
          <a:p>
            <a:pPr algn="l"/>
            <a:r>
              <a:rPr lang="en-US" sz="1600" dirty="0" smtClean="0">
                <a:solidFill>
                  <a:srgbClr val="FF0000"/>
                </a:solidFill>
                <a:latin typeface="Helvetica" panose="020B0604020202020204" pitchFamily="34" charset="0"/>
                <a:cs typeface="Helvetica" panose="020B0604020202020204" pitchFamily="34" charset="0"/>
              </a:rPr>
              <a:t>Red:</a:t>
            </a:r>
            <a:r>
              <a:rPr lang="en-US" sz="1600" dirty="0" smtClean="0">
                <a:latin typeface="Helvetica" panose="020B0604020202020204" pitchFamily="34" charset="0"/>
                <a:cs typeface="Helvetica" panose="020B0604020202020204" pitchFamily="34" charset="0"/>
              </a:rPr>
              <a:t> </a:t>
            </a:r>
            <a:r>
              <a:rPr lang="en-US" sz="1600" dirty="0" smtClean="0">
                <a:solidFill>
                  <a:schemeClr val="accent6">
                    <a:lumMod val="50000"/>
                  </a:schemeClr>
                </a:solidFill>
                <a:latin typeface="Helvetica" panose="020B0604020202020204" pitchFamily="34" charset="0"/>
                <a:cs typeface="Helvetica" panose="020B0604020202020204" pitchFamily="34" charset="0"/>
              </a:rPr>
              <a:t>phase space after painting (16 mm-</a:t>
            </a:r>
            <a:r>
              <a:rPr lang="en-US" sz="1600" dirty="0" err="1" smtClean="0">
                <a:solidFill>
                  <a:schemeClr val="accent6">
                    <a:lumMod val="50000"/>
                  </a:schemeClr>
                </a:solidFill>
                <a:latin typeface="Helvetica" panose="020B0604020202020204" pitchFamily="34" charset="0"/>
                <a:cs typeface="Helvetica" panose="020B0604020202020204" pitchFamily="34" charset="0"/>
              </a:rPr>
              <a:t>mr</a:t>
            </a:r>
            <a:r>
              <a:rPr lang="en-US" sz="1600" dirty="0" smtClean="0">
                <a:solidFill>
                  <a:schemeClr val="accent6">
                    <a:lumMod val="50000"/>
                  </a:schemeClr>
                </a:solidFill>
                <a:latin typeface="Helvetica" panose="020B0604020202020204" pitchFamily="34" charset="0"/>
                <a:cs typeface="Helvetica" panose="020B0604020202020204" pitchFamily="34" charset="0"/>
              </a:rPr>
              <a:t> 95% normalized emittance)</a:t>
            </a:r>
          </a:p>
          <a:p>
            <a:pPr algn="l"/>
            <a:endParaRPr lang="en-US" sz="1400" dirty="0"/>
          </a:p>
        </p:txBody>
      </p:sp>
      <p:sp>
        <p:nvSpPr>
          <p:cNvPr id="2" name="Date Placeholder 1"/>
          <p:cNvSpPr>
            <a:spLocks noGrp="1"/>
          </p:cNvSpPr>
          <p:nvPr>
            <p:ph type="dt" sz="half" idx="10"/>
          </p:nvPr>
        </p:nvSpPr>
        <p:spPr/>
        <p:txBody>
          <a:bodyPr/>
          <a:lstStyle/>
          <a:p>
            <a:r>
              <a:rPr lang="en-US" smtClean="0"/>
              <a:t>March 2016</a:t>
            </a:r>
            <a:endParaRPr lang="en-US"/>
          </a:p>
        </p:txBody>
      </p:sp>
      <p:sp>
        <p:nvSpPr>
          <p:cNvPr id="3" name="Footer Placeholder 2"/>
          <p:cNvSpPr>
            <a:spLocks noGrp="1"/>
          </p:cNvSpPr>
          <p:nvPr>
            <p:ph type="ftr" sz="quarter" idx="11"/>
          </p:nvPr>
        </p:nvSpPr>
        <p:spPr/>
        <p:txBody>
          <a:bodyPr/>
          <a:lstStyle/>
          <a:p>
            <a:r>
              <a:rPr lang="en-US" smtClean="0"/>
              <a:t>William Pellico | P2MAC_2016</a:t>
            </a:r>
            <a:endParaRPr lang="en-US"/>
          </a:p>
        </p:txBody>
      </p:sp>
      <p:sp>
        <p:nvSpPr>
          <p:cNvPr id="4" name="Slide Number Placeholder 3"/>
          <p:cNvSpPr>
            <a:spLocks noGrp="1"/>
          </p:cNvSpPr>
          <p:nvPr>
            <p:ph type="sldNum" sz="quarter" idx="12"/>
          </p:nvPr>
        </p:nvSpPr>
        <p:spPr/>
        <p:txBody>
          <a:bodyPr/>
          <a:lstStyle/>
          <a:p>
            <a:fld id="{ADB8883E-0D01-4C1A-AC01-192C7F6DD935}" type="slidenum">
              <a:rPr lang="en-US" smtClean="0"/>
              <a:t>31</a:t>
            </a:fld>
            <a:endParaRPr lang="en-US"/>
          </a:p>
        </p:txBody>
      </p:sp>
      <p:pic>
        <p:nvPicPr>
          <p:cNvPr id="12" name="Picture 11"/>
          <p:cNvPicPr/>
          <p:nvPr/>
        </p:nvPicPr>
        <p:blipFill>
          <a:blip r:embed="rId2">
            <a:extLst>
              <a:ext uri="{28A0092B-C50C-407E-A947-70E740481C1C}">
                <a14:useLocalDpi xmlns:a14="http://schemas.microsoft.com/office/drawing/2010/main" val="0"/>
              </a:ext>
            </a:extLst>
          </a:blip>
          <a:srcRect/>
          <a:stretch>
            <a:fillRect/>
          </a:stretch>
        </p:blipFill>
        <p:spPr bwMode="auto">
          <a:xfrm>
            <a:off x="508848" y="3397045"/>
            <a:ext cx="1603196" cy="2597806"/>
          </a:xfrm>
          <a:prstGeom prst="rect">
            <a:avLst/>
          </a:prstGeom>
          <a:noFill/>
          <a:ln>
            <a:noFill/>
          </a:ln>
          <a:scene3d>
            <a:camera prst="orthographicFront">
              <a:rot lat="0" lon="10800000" rev="10800000"/>
            </a:camera>
            <a:lightRig rig="threePt" dir="t"/>
          </a:scene3d>
        </p:spPr>
      </p:pic>
      <p:pic>
        <p:nvPicPr>
          <p:cNvPr id="13" name="Picture 12"/>
          <p:cNvPicPr/>
          <p:nvPr/>
        </p:nvPicPr>
        <p:blipFill>
          <a:blip r:embed="rId3"/>
          <a:stretch>
            <a:fillRect/>
          </a:stretch>
        </p:blipFill>
        <p:spPr>
          <a:xfrm>
            <a:off x="277029" y="967121"/>
            <a:ext cx="6110891" cy="1737441"/>
          </a:xfrm>
          <a:prstGeom prst="rect">
            <a:avLst/>
          </a:prstGeom>
        </p:spPr>
      </p:pic>
      <p:sp>
        <p:nvSpPr>
          <p:cNvPr id="5" name="TextBox 4"/>
          <p:cNvSpPr txBox="1"/>
          <p:nvPr/>
        </p:nvSpPr>
        <p:spPr>
          <a:xfrm>
            <a:off x="2112044" y="3863377"/>
            <a:ext cx="6958956" cy="1323439"/>
          </a:xfrm>
          <a:prstGeom prst="rect">
            <a:avLst/>
          </a:prstGeom>
          <a:noFill/>
        </p:spPr>
        <p:txBody>
          <a:bodyPr wrap="none" rtlCol="0">
            <a:spAutoFit/>
          </a:bodyPr>
          <a:lstStyle/>
          <a:p>
            <a:r>
              <a:rPr lang="en-US" sz="1600" b="1" dirty="0" smtClean="0">
                <a:solidFill>
                  <a:srgbClr val="FFC000"/>
                </a:solidFill>
                <a:latin typeface="Helvetica" panose="020B0604020202020204" pitchFamily="34" charset="0"/>
                <a:cs typeface="Helvetica" panose="020B0604020202020204" pitchFamily="34" charset="0"/>
              </a:rPr>
              <a:t>Yellow square </a:t>
            </a:r>
            <a:r>
              <a:rPr lang="en-US" sz="1600" dirty="0" smtClean="0">
                <a:solidFill>
                  <a:schemeClr val="accent6">
                    <a:lumMod val="50000"/>
                  </a:schemeClr>
                </a:solidFill>
                <a:latin typeface="Helvetica" panose="020B0604020202020204" pitchFamily="34" charset="0"/>
                <a:cs typeface="Helvetica" panose="020B0604020202020204" pitchFamily="34" charset="0"/>
              </a:rPr>
              <a:t>is the injection foil, </a:t>
            </a:r>
          </a:p>
          <a:p>
            <a:r>
              <a:rPr lang="en-US" sz="1600" b="1" dirty="0">
                <a:solidFill>
                  <a:srgbClr val="FF0000"/>
                </a:solidFill>
                <a:latin typeface="Helvetica" panose="020B0604020202020204" pitchFamily="34" charset="0"/>
                <a:cs typeface="Helvetica" panose="020B0604020202020204" pitchFamily="34" charset="0"/>
              </a:rPr>
              <a:t>R</a:t>
            </a:r>
            <a:r>
              <a:rPr lang="en-US" sz="1600" b="1" dirty="0" smtClean="0">
                <a:solidFill>
                  <a:srgbClr val="FF0000"/>
                </a:solidFill>
                <a:latin typeface="Helvetica" panose="020B0604020202020204" pitchFamily="34" charset="0"/>
                <a:cs typeface="Helvetica" panose="020B0604020202020204" pitchFamily="34" charset="0"/>
              </a:rPr>
              <a:t>ed ellipse </a:t>
            </a:r>
            <a:r>
              <a:rPr lang="en-US" sz="1600" dirty="0" smtClean="0">
                <a:solidFill>
                  <a:schemeClr val="accent6">
                    <a:lumMod val="50000"/>
                  </a:schemeClr>
                </a:solidFill>
                <a:latin typeface="Helvetica" panose="020B0604020202020204" pitchFamily="34" charset="0"/>
                <a:cs typeface="Helvetica" panose="020B0604020202020204" pitchFamily="34" charset="0"/>
              </a:rPr>
              <a:t>is the injected </a:t>
            </a:r>
            <a:r>
              <a:rPr lang="en-US" sz="1600" dirty="0" err="1" smtClean="0">
                <a:solidFill>
                  <a:schemeClr val="accent6">
                    <a:lumMod val="50000"/>
                  </a:schemeClr>
                </a:solidFill>
                <a:latin typeface="Helvetica" panose="020B0604020202020204" pitchFamily="34" charset="0"/>
                <a:cs typeface="Helvetica" panose="020B0604020202020204" pitchFamily="34" charset="0"/>
              </a:rPr>
              <a:t>linac</a:t>
            </a:r>
            <a:r>
              <a:rPr lang="en-US" sz="1600" dirty="0" smtClean="0">
                <a:solidFill>
                  <a:schemeClr val="accent6">
                    <a:lumMod val="50000"/>
                  </a:schemeClr>
                </a:solidFill>
                <a:latin typeface="Helvetica" panose="020B0604020202020204" pitchFamily="34" charset="0"/>
                <a:cs typeface="Helvetica" panose="020B0604020202020204" pitchFamily="34" charset="0"/>
              </a:rPr>
              <a:t> beam stays at a fixed position on the foil </a:t>
            </a:r>
          </a:p>
          <a:p>
            <a:r>
              <a:rPr lang="en-US" sz="1600" b="1" dirty="0" smtClean="0">
                <a:solidFill>
                  <a:schemeClr val="accent6">
                    <a:lumMod val="50000"/>
                  </a:schemeClr>
                </a:solidFill>
                <a:latin typeface="Helvetica" panose="020B0604020202020204" pitchFamily="34" charset="0"/>
                <a:cs typeface="Helvetica" panose="020B0604020202020204" pitchFamily="34" charset="0"/>
              </a:rPr>
              <a:t>Black line </a:t>
            </a:r>
            <a:r>
              <a:rPr lang="en-US" sz="1600" dirty="0" smtClean="0">
                <a:solidFill>
                  <a:schemeClr val="accent6">
                    <a:lumMod val="50000"/>
                  </a:schemeClr>
                </a:solidFill>
                <a:latin typeface="Helvetica" panose="020B0604020202020204" pitchFamily="34" charset="0"/>
                <a:cs typeface="Helvetica" panose="020B0604020202020204" pitchFamily="34" charset="0"/>
              </a:rPr>
              <a:t>indicates motion of the circulating closed orbit by H&amp;V painting</a:t>
            </a:r>
          </a:p>
          <a:p>
            <a:r>
              <a:rPr lang="en-US" sz="1600" dirty="0">
                <a:solidFill>
                  <a:schemeClr val="accent6">
                    <a:lumMod val="50000"/>
                  </a:schemeClr>
                </a:solidFill>
                <a:latin typeface="Helvetica" panose="020B0604020202020204" pitchFamily="34" charset="0"/>
                <a:cs typeface="Helvetica" panose="020B0604020202020204" pitchFamily="34" charset="0"/>
              </a:rPr>
              <a:t> </a:t>
            </a:r>
            <a:r>
              <a:rPr lang="en-US" sz="1600" dirty="0" smtClean="0">
                <a:solidFill>
                  <a:schemeClr val="accent6">
                    <a:lumMod val="50000"/>
                  </a:schemeClr>
                </a:solidFill>
                <a:latin typeface="Helvetica" panose="020B0604020202020204" pitchFamily="34" charset="0"/>
                <a:cs typeface="Helvetica" panose="020B0604020202020204" pitchFamily="34" charset="0"/>
              </a:rPr>
              <a:t>  magnets in ring</a:t>
            </a:r>
          </a:p>
          <a:p>
            <a:r>
              <a:rPr lang="en-US" sz="1600" dirty="0">
                <a:solidFill>
                  <a:schemeClr val="accent6">
                    <a:lumMod val="50000"/>
                  </a:schemeClr>
                </a:solidFill>
                <a:latin typeface="Helvetica" panose="020B0604020202020204" pitchFamily="34" charset="0"/>
                <a:cs typeface="Helvetica" panose="020B0604020202020204" pitchFamily="34" charset="0"/>
              </a:rPr>
              <a:t> </a:t>
            </a:r>
            <a:r>
              <a:rPr lang="en-US" sz="1600" dirty="0" smtClean="0">
                <a:solidFill>
                  <a:schemeClr val="accent6">
                    <a:lumMod val="50000"/>
                  </a:schemeClr>
                </a:solidFill>
                <a:latin typeface="Helvetica" panose="020B0604020202020204" pitchFamily="34" charset="0"/>
                <a:cs typeface="Helvetica" panose="020B0604020202020204" pitchFamily="34" charset="0"/>
              </a:rPr>
              <a:t>  painting in H (~5.3 mm) &amp; V (~9.5 mm), then vertically removed from foil.</a:t>
            </a:r>
            <a:endParaRPr lang="en-US" sz="1600" dirty="0">
              <a:solidFill>
                <a:schemeClr val="accent6">
                  <a:lumMod val="50000"/>
                </a:schemeClr>
              </a:solidFill>
              <a:latin typeface="Helvetica" panose="020B0604020202020204" pitchFamily="34" charset="0"/>
              <a:cs typeface="Helvetica" panose="020B0604020202020204" pitchFamily="34" charset="0"/>
            </a:endParaRPr>
          </a:p>
        </p:txBody>
      </p:sp>
      <p:sp>
        <p:nvSpPr>
          <p:cNvPr id="14" name="TextBox 13"/>
          <p:cNvSpPr txBox="1"/>
          <p:nvPr/>
        </p:nvSpPr>
        <p:spPr>
          <a:xfrm>
            <a:off x="806450" y="5936248"/>
            <a:ext cx="4014240" cy="338554"/>
          </a:xfrm>
          <a:prstGeom prst="rect">
            <a:avLst/>
          </a:prstGeom>
          <a:noFill/>
        </p:spPr>
        <p:txBody>
          <a:bodyPr wrap="none" rtlCol="0">
            <a:spAutoFit/>
          </a:bodyPr>
          <a:lstStyle/>
          <a:p>
            <a:r>
              <a:rPr lang="en-US" sz="1600" dirty="0" smtClean="0">
                <a:solidFill>
                  <a:schemeClr val="accent6">
                    <a:lumMod val="50000"/>
                  </a:schemeClr>
                </a:solidFill>
                <a:latin typeface="Helvetica" panose="020B0604020202020204" pitchFamily="34" charset="0"/>
                <a:cs typeface="Helvetica" panose="020B0604020202020204" pitchFamily="34" charset="0"/>
              </a:rPr>
              <a:t>*Results of a preliminary simulation - RDR</a:t>
            </a:r>
            <a:endParaRPr lang="en-US" sz="1600" dirty="0">
              <a:solidFill>
                <a:schemeClr val="accent6">
                  <a:lumMod val="50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05107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457200"/>
          </a:xfrm>
        </p:spPr>
        <p:txBody>
          <a:bodyPr/>
          <a:lstStyle/>
          <a:p>
            <a:r>
              <a:rPr lang="en-US" dirty="0"/>
              <a:t>New injection girder</a:t>
            </a:r>
          </a:p>
        </p:txBody>
      </p:sp>
      <p:sp>
        <p:nvSpPr>
          <p:cNvPr id="3" name="Content Placeholder 2"/>
          <p:cNvSpPr>
            <a:spLocks noGrp="1"/>
          </p:cNvSpPr>
          <p:nvPr>
            <p:ph idx="1"/>
          </p:nvPr>
        </p:nvSpPr>
        <p:spPr>
          <a:xfrm>
            <a:off x="155448" y="914400"/>
            <a:ext cx="7885024" cy="4305759"/>
          </a:xfrm>
        </p:spPr>
        <p:txBody>
          <a:bodyPr>
            <a:normAutofit/>
          </a:bodyPr>
          <a:lstStyle/>
          <a:p>
            <a:r>
              <a:rPr lang="en-US" sz="2000" dirty="0"/>
              <a:t>Beam can enter either horizontally or </a:t>
            </a:r>
            <a:r>
              <a:rPr lang="en-US" sz="2000" dirty="0" smtClean="0"/>
              <a:t>vertically</a:t>
            </a:r>
          </a:p>
          <a:p>
            <a:r>
              <a:rPr lang="en-US" sz="2000" dirty="0" smtClean="0"/>
              <a:t>A </a:t>
            </a:r>
            <a:r>
              <a:rPr lang="en-US" sz="2000" dirty="0"/>
              <a:t>new 3 bump system that can take 800 MeV beam (2x stronger</a:t>
            </a:r>
            <a:r>
              <a:rPr lang="en-US" sz="2000" dirty="0" smtClean="0"/>
              <a:t>)</a:t>
            </a:r>
          </a:p>
          <a:p>
            <a:r>
              <a:rPr lang="en-US" sz="2000" dirty="0" smtClean="0"/>
              <a:t>Beam painting to mitigate space charge effects because of longer injection time (0.6 </a:t>
            </a:r>
            <a:r>
              <a:rPr lang="en-US" sz="2000" dirty="0" err="1" smtClean="0"/>
              <a:t>ms</a:t>
            </a:r>
            <a:r>
              <a:rPr lang="en-US" sz="2000" dirty="0" smtClean="0"/>
              <a:t>)</a:t>
            </a:r>
          </a:p>
          <a:p>
            <a:r>
              <a:rPr lang="en-US" sz="2000" dirty="0" smtClean="0"/>
              <a:t>Carbon foil for stripping (presently 15 turns vs 315 turns for PIPII)</a:t>
            </a:r>
          </a:p>
          <a:p>
            <a:pPr lvl="1">
              <a:buFont typeface="Arial" panose="020B0604020202020204" pitchFamily="34" charset="0"/>
              <a:buChar char="•"/>
            </a:pPr>
            <a:r>
              <a:rPr lang="en-US" sz="1800" dirty="0" smtClean="0">
                <a:solidFill>
                  <a:schemeClr val="tx2">
                    <a:lumMod val="50000"/>
                  </a:schemeClr>
                </a:solidFill>
              </a:rPr>
              <a:t>Lifetime effects</a:t>
            </a:r>
          </a:p>
          <a:p>
            <a:r>
              <a:rPr lang="en-US" sz="2000" dirty="0" smtClean="0"/>
              <a:t>New </a:t>
            </a:r>
            <a:r>
              <a:rPr lang="en-US" sz="2000" dirty="0"/>
              <a:t>beam absorber for </a:t>
            </a:r>
            <a:r>
              <a:rPr lang="en-US" sz="2000" dirty="0" smtClean="0"/>
              <a:t>H</a:t>
            </a:r>
            <a:r>
              <a:rPr lang="en-US" sz="2000" baseline="30000" dirty="0" smtClean="0"/>
              <a:t>0</a:t>
            </a:r>
            <a:r>
              <a:rPr lang="en-US" sz="2000" dirty="0" smtClean="0"/>
              <a:t> and H</a:t>
            </a:r>
            <a:r>
              <a:rPr lang="en-US" sz="2000" baseline="30000" dirty="0" smtClean="0"/>
              <a:t>-</a:t>
            </a:r>
            <a:endParaRPr lang="en-US" sz="2000" baseline="30000" dirty="0"/>
          </a:p>
          <a:p>
            <a:pPr lvl="1">
              <a:buFont typeface="Arial" panose="020B0604020202020204" pitchFamily="34" charset="0"/>
              <a:buChar char="•"/>
            </a:pPr>
            <a:r>
              <a:rPr lang="en-US" sz="1800" dirty="0">
                <a:solidFill>
                  <a:schemeClr val="tx2">
                    <a:lumMod val="50000"/>
                  </a:schemeClr>
                </a:solidFill>
              </a:rPr>
              <a:t>Build inside a gradient </a:t>
            </a:r>
            <a:r>
              <a:rPr lang="en-US" sz="1800" dirty="0" smtClean="0">
                <a:solidFill>
                  <a:schemeClr val="tx2">
                    <a:lumMod val="50000"/>
                  </a:schemeClr>
                </a:solidFill>
              </a:rPr>
              <a:t>magnet</a:t>
            </a:r>
            <a:endParaRPr lang="en-US" sz="1800" dirty="0">
              <a:solidFill>
                <a:schemeClr val="tx2">
                  <a:lumMod val="50000"/>
                </a:schemeClr>
              </a:solidFill>
            </a:endParaRPr>
          </a:p>
          <a:p>
            <a:pPr lvl="1">
              <a:buFont typeface="Arial" panose="020B0604020202020204" pitchFamily="34" charset="0"/>
              <a:buChar char="•"/>
            </a:pPr>
            <a:r>
              <a:rPr lang="en-US" sz="1800" dirty="0">
                <a:solidFill>
                  <a:schemeClr val="tx2">
                    <a:lumMod val="50000"/>
                  </a:schemeClr>
                </a:solidFill>
              </a:rPr>
              <a:t>Design new stronger and shorter gradient magnets to make space for an </a:t>
            </a:r>
            <a:r>
              <a:rPr lang="en-US" sz="1800" dirty="0" smtClean="0">
                <a:solidFill>
                  <a:schemeClr val="tx2">
                    <a:lumMod val="50000"/>
                  </a:schemeClr>
                </a:solidFill>
              </a:rPr>
              <a:t>absorber (preferred</a:t>
            </a:r>
            <a:r>
              <a:rPr lang="en-US" sz="1800" dirty="0">
                <a:solidFill>
                  <a:schemeClr val="tx2">
                    <a:lumMod val="50000"/>
                  </a:schemeClr>
                </a:solidFill>
              </a:rPr>
              <a:t>)</a:t>
            </a:r>
          </a:p>
          <a:p>
            <a:pPr lvl="1"/>
            <a:endParaRPr lang="en-US" dirty="0"/>
          </a:p>
        </p:txBody>
      </p:sp>
      <p:sp>
        <p:nvSpPr>
          <p:cNvPr id="4" name="Date Placeholder 3"/>
          <p:cNvSpPr>
            <a:spLocks noGrp="1"/>
          </p:cNvSpPr>
          <p:nvPr>
            <p:ph type="dt" sz="half" idx="10"/>
          </p:nvPr>
        </p:nvSpPr>
        <p:spPr/>
        <p:txBody>
          <a:bodyPr/>
          <a:lstStyle/>
          <a:p>
            <a:r>
              <a:rPr lang="en-US" smtClean="0"/>
              <a:t>March 2016</a:t>
            </a:r>
            <a:endParaRPr lang="en-US"/>
          </a:p>
        </p:txBody>
      </p:sp>
      <p:sp>
        <p:nvSpPr>
          <p:cNvPr id="5" name="Footer Placeholder 4"/>
          <p:cNvSpPr>
            <a:spLocks noGrp="1"/>
          </p:cNvSpPr>
          <p:nvPr>
            <p:ph type="ftr" sz="quarter" idx="11"/>
          </p:nvPr>
        </p:nvSpPr>
        <p:spPr/>
        <p:txBody>
          <a:bodyPr/>
          <a:lstStyle/>
          <a:p>
            <a:pPr>
              <a:defRPr/>
            </a:pPr>
            <a:r>
              <a:rPr lang="en-US" smtClean="0"/>
              <a:t>William Pellico | P2MAC_2016</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32</a:t>
            </a:fld>
            <a:endParaRPr lang="en-US"/>
          </a:p>
        </p:txBody>
      </p:sp>
    </p:spTree>
    <p:extLst>
      <p:ext uri="{BB962C8B-B14F-4D97-AF65-F5344CB8AC3E}">
        <p14:creationId xmlns:p14="http://schemas.microsoft.com/office/powerpoint/2010/main" val="4185256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457200"/>
          </a:xfrm>
        </p:spPr>
        <p:txBody>
          <a:bodyPr>
            <a:noAutofit/>
          </a:bodyPr>
          <a:lstStyle/>
          <a:p>
            <a:r>
              <a:rPr lang="en-US" sz="2400" dirty="0"/>
              <a:t>Capture (adiabatic at 800 MeV)</a:t>
            </a:r>
          </a:p>
        </p:txBody>
      </p:sp>
      <p:pic>
        <p:nvPicPr>
          <p:cNvPr id="5" name="Picture 4"/>
          <p:cNvPicPr>
            <a:picLocks noChangeAspect="1"/>
          </p:cNvPicPr>
          <p:nvPr/>
        </p:nvPicPr>
        <p:blipFill>
          <a:blip r:embed="rId2"/>
          <a:stretch>
            <a:fillRect/>
          </a:stretch>
        </p:blipFill>
        <p:spPr>
          <a:xfrm>
            <a:off x="676275" y="867541"/>
            <a:ext cx="7547144" cy="4668048"/>
          </a:xfrm>
          <a:prstGeom prst="rect">
            <a:avLst/>
          </a:prstGeom>
        </p:spPr>
      </p:pic>
      <p:sp>
        <p:nvSpPr>
          <p:cNvPr id="6" name="TextBox 5"/>
          <p:cNvSpPr txBox="1"/>
          <p:nvPr/>
        </p:nvSpPr>
        <p:spPr>
          <a:xfrm>
            <a:off x="1692099" y="5613307"/>
            <a:ext cx="5813593" cy="646331"/>
          </a:xfrm>
          <a:prstGeom prst="rect">
            <a:avLst/>
          </a:prstGeom>
          <a:noFill/>
        </p:spPr>
        <p:txBody>
          <a:bodyPr wrap="square" rtlCol="0">
            <a:spAutoFit/>
          </a:bodyPr>
          <a:lstStyle/>
          <a:p>
            <a:pPr algn="l"/>
            <a:r>
              <a:rPr lang="en-US" sz="1800" dirty="0" smtClean="0">
                <a:solidFill>
                  <a:schemeClr val="accent6">
                    <a:lumMod val="50000"/>
                  </a:schemeClr>
                </a:solidFill>
                <a:latin typeface="Helvetica" panose="020B0604020202020204" pitchFamily="34" charset="0"/>
                <a:cs typeface="Helvetica" panose="020B0604020202020204" pitchFamily="34" charset="0"/>
              </a:rPr>
              <a:t>0.6 </a:t>
            </a:r>
            <a:r>
              <a:rPr lang="en-US" sz="1800" dirty="0" err="1" smtClean="0">
                <a:solidFill>
                  <a:schemeClr val="accent6">
                    <a:lumMod val="50000"/>
                  </a:schemeClr>
                </a:solidFill>
                <a:latin typeface="Helvetica" panose="020B0604020202020204" pitchFamily="34" charset="0"/>
                <a:cs typeface="Helvetica" panose="020B0604020202020204" pitchFamily="34" charset="0"/>
              </a:rPr>
              <a:t>ms</a:t>
            </a:r>
            <a:r>
              <a:rPr lang="en-US" sz="1800" dirty="0" smtClean="0">
                <a:solidFill>
                  <a:schemeClr val="accent6">
                    <a:lumMod val="50000"/>
                  </a:schemeClr>
                </a:solidFill>
                <a:latin typeface="Helvetica" panose="020B0604020202020204" pitchFamily="34" charset="0"/>
                <a:cs typeface="Helvetica" panose="020B0604020202020204" pitchFamily="34" charset="0"/>
              </a:rPr>
              <a:t> injection time</a:t>
            </a:r>
          </a:p>
          <a:p>
            <a:pPr algn="l"/>
            <a:r>
              <a:rPr lang="en-US" sz="1800" dirty="0" smtClean="0">
                <a:solidFill>
                  <a:schemeClr val="accent6">
                    <a:lumMod val="50000"/>
                  </a:schemeClr>
                </a:solidFill>
                <a:latin typeface="Helvetica" panose="020B0604020202020204" pitchFamily="34" charset="0"/>
                <a:cs typeface="Helvetica" panose="020B0604020202020204" pitchFamily="34" charset="0"/>
              </a:rPr>
              <a:t>0.4 </a:t>
            </a:r>
            <a:r>
              <a:rPr lang="en-US" sz="1800" dirty="0" err="1" smtClean="0">
                <a:solidFill>
                  <a:schemeClr val="accent6">
                    <a:lumMod val="50000"/>
                  </a:schemeClr>
                </a:solidFill>
                <a:latin typeface="Helvetica" panose="020B0604020202020204" pitchFamily="34" charset="0"/>
                <a:cs typeface="Helvetica" panose="020B0604020202020204" pitchFamily="34" charset="0"/>
              </a:rPr>
              <a:t>ms</a:t>
            </a:r>
            <a:r>
              <a:rPr lang="en-US" sz="1800" dirty="0" smtClean="0">
                <a:solidFill>
                  <a:schemeClr val="accent6">
                    <a:lumMod val="50000"/>
                  </a:schemeClr>
                </a:solidFill>
                <a:latin typeface="Helvetica" panose="020B0604020202020204" pitchFamily="34" charset="0"/>
                <a:cs typeface="Helvetica" panose="020B0604020202020204" pitchFamily="34" charset="0"/>
              </a:rPr>
              <a:t> adiabatic ramp to full voltage (1 MV)</a:t>
            </a:r>
          </a:p>
        </p:txBody>
      </p:sp>
      <p:sp>
        <p:nvSpPr>
          <p:cNvPr id="3" name="Date Placeholder 2"/>
          <p:cNvSpPr>
            <a:spLocks noGrp="1"/>
          </p:cNvSpPr>
          <p:nvPr>
            <p:ph type="dt" sz="half" idx="10"/>
          </p:nvPr>
        </p:nvSpPr>
        <p:spPr/>
        <p:txBody>
          <a:bodyPr/>
          <a:lstStyle/>
          <a:p>
            <a:r>
              <a:rPr lang="en-US" smtClean="0"/>
              <a:t>March 2016</a:t>
            </a:r>
            <a:endParaRPr lang="en-US"/>
          </a:p>
        </p:txBody>
      </p:sp>
      <p:sp>
        <p:nvSpPr>
          <p:cNvPr id="4" name="Footer Placeholder 3"/>
          <p:cNvSpPr>
            <a:spLocks noGrp="1"/>
          </p:cNvSpPr>
          <p:nvPr>
            <p:ph type="ftr" sz="quarter" idx="11"/>
          </p:nvPr>
        </p:nvSpPr>
        <p:spPr/>
        <p:txBody>
          <a:bodyPr/>
          <a:lstStyle/>
          <a:p>
            <a:r>
              <a:rPr lang="en-US" smtClean="0"/>
              <a:t>William Pellico | P2MAC_2016</a:t>
            </a:r>
            <a:endParaRPr lang="en-US"/>
          </a:p>
        </p:txBody>
      </p:sp>
      <p:sp>
        <p:nvSpPr>
          <p:cNvPr id="7" name="Slide Number Placeholder 6"/>
          <p:cNvSpPr>
            <a:spLocks noGrp="1"/>
          </p:cNvSpPr>
          <p:nvPr>
            <p:ph type="sldNum" sz="quarter" idx="12"/>
          </p:nvPr>
        </p:nvSpPr>
        <p:spPr/>
        <p:txBody>
          <a:bodyPr/>
          <a:lstStyle/>
          <a:p>
            <a:fld id="{ADB8883E-0D01-4C1A-AC01-192C7F6DD935}" type="slidenum">
              <a:rPr lang="en-US" smtClean="0"/>
              <a:t>33</a:t>
            </a:fld>
            <a:endParaRPr lang="en-US"/>
          </a:p>
        </p:txBody>
      </p:sp>
    </p:spTree>
    <p:extLst>
      <p:ext uri="{BB962C8B-B14F-4D97-AF65-F5344CB8AC3E}">
        <p14:creationId xmlns:p14="http://schemas.microsoft.com/office/powerpoint/2010/main" val="2439963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457200"/>
          </a:xfrm>
        </p:spPr>
        <p:txBody>
          <a:bodyPr>
            <a:normAutofit/>
          </a:bodyPr>
          <a:lstStyle/>
          <a:p>
            <a:r>
              <a:rPr lang="en-US" sz="2400" dirty="0"/>
              <a:t>Capture (bucket to bucket injection)</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986355" y="1030992"/>
            <a:ext cx="7179122" cy="2590800"/>
          </a:xfrm>
          <a:prstGeom prst="rect">
            <a:avLst/>
          </a:prstGeom>
          <a:noFill/>
          <a:ln>
            <a:solidFill>
              <a:schemeClr val="tx1"/>
            </a:solidFill>
          </a:ln>
        </p:spPr>
      </p:pic>
      <p:sp>
        <p:nvSpPr>
          <p:cNvPr id="6" name="Rectangle 5"/>
          <p:cNvSpPr/>
          <p:nvPr/>
        </p:nvSpPr>
        <p:spPr>
          <a:xfrm>
            <a:off x="1716795" y="3736598"/>
            <a:ext cx="2069797" cy="369332"/>
          </a:xfrm>
          <a:prstGeom prst="rect">
            <a:avLst/>
          </a:prstGeom>
        </p:spPr>
        <p:txBody>
          <a:bodyPr wrap="none">
            <a:spAutoFit/>
          </a:bodyPr>
          <a:lstStyle/>
          <a:p>
            <a:r>
              <a:rPr lang="en-US" sz="1800" dirty="0">
                <a:solidFill>
                  <a:schemeClr val="accent6">
                    <a:lumMod val="50000"/>
                  </a:schemeClr>
                </a:solidFill>
                <a:latin typeface="Helvetica" panose="020B0604020202020204" pitchFamily="34" charset="0"/>
                <a:cs typeface="Helvetica" panose="020B0604020202020204" pitchFamily="34" charset="0"/>
              </a:rPr>
              <a:t>Chopping 180 </a:t>
            </a:r>
            <a:r>
              <a:rPr lang="en-US" sz="1800" dirty="0" err="1">
                <a:solidFill>
                  <a:schemeClr val="accent6">
                    <a:lumMod val="50000"/>
                  </a:schemeClr>
                </a:solidFill>
                <a:latin typeface="Helvetica" panose="020B0604020202020204" pitchFamily="34" charset="0"/>
                <a:cs typeface="Helvetica" panose="020B0604020202020204" pitchFamily="34" charset="0"/>
              </a:rPr>
              <a:t>deg</a:t>
            </a:r>
            <a:endParaRPr lang="en-US" sz="1800" dirty="0">
              <a:solidFill>
                <a:schemeClr val="accent6">
                  <a:lumMod val="50000"/>
                </a:schemeClr>
              </a:solidFill>
              <a:latin typeface="Helvetica" panose="020B0604020202020204" pitchFamily="34" charset="0"/>
              <a:cs typeface="Helvetica" panose="020B0604020202020204" pitchFamily="34" charset="0"/>
            </a:endParaRPr>
          </a:p>
        </p:txBody>
      </p:sp>
      <p:sp>
        <p:nvSpPr>
          <p:cNvPr id="7" name="Rectangle 6"/>
          <p:cNvSpPr/>
          <p:nvPr/>
        </p:nvSpPr>
        <p:spPr>
          <a:xfrm>
            <a:off x="5420021" y="3746867"/>
            <a:ext cx="2069797" cy="369332"/>
          </a:xfrm>
          <a:prstGeom prst="rect">
            <a:avLst/>
          </a:prstGeom>
        </p:spPr>
        <p:txBody>
          <a:bodyPr wrap="none">
            <a:spAutoFit/>
          </a:bodyPr>
          <a:lstStyle/>
          <a:p>
            <a:r>
              <a:rPr lang="en-US" sz="1800" dirty="0">
                <a:solidFill>
                  <a:schemeClr val="accent6">
                    <a:lumMod val="50000"/>
                  </a:schemeClr>
                </a:solidFill>
                <a:latin typeface="Helvetica" panose="020B0604020202020204" pitchFamily="34" charset="0"/>
                <a:cs typeface="Helvetica" panose="020B0604020202020204" pitchFamily="34" charset="0"/>
              </a:rPr>
              <a:t>Chopping </a:t>
            </a:r>
            <a:r>
              <a:rPr lang="en-US" sz="1800" dirty="0" smtClean="0">
                <a:solidFill>
                  <a:schemeClr val="accent6">
                    <a:lumMod val="50000"/>
                  </a:schemeClr>
                </a:solidFill>
                <a:latin typeface="Helvetica" panose="020B0604020202020204" pitchFamily="34" charset="0"/>
                <a:cs typeface="Helvetica" panose="020B0604020202020204" pitchFamily="34" charset="0"/>
              </a:rPr>
              <a:t>120 </a:t>
            </a:r>
            <a:r>
              <a:rPr lang="en-US" sz="1800" dirty="0" err="1">
                <a:solidFill>
                  <a:schemeClr val="accent6">
                    <a:lumMod val="50000"/>
                  </a:schemeClr>
                </a:solidFill>
                <a:latin typeface="Helvetica" panose="020B0604020202020204" pitchFamily="34" charset="0"/>
                <a:cs typeface="Helvetica" panose="020B0604020202020204" pitchFamily="34" charset="0"/>
              </a:rPr>
              <a:t>deg</a:t>
            </a:r>
            <a:endParaRPr lang="en-US" sz="1800" dirty="0">
              <a:solidFill>
                <a:schemeClr val="accent6">
                  <a:lumMod val="50000"/>
                </a:schemeClr>
              </a:solidFill>
              <a:latin typeface="Helvetica" panose="020B0604020202020204" pitchFamily="34" charset="0"/>
              <a:cs typeface="Helvetica" panose="020B0604020202020204" pitchFamily="34" charset="0"/>
            </a:endParaRPr>
          </a:p>
        </p:txBody>
      </p:sp>
      <p:sp>
        <p:nvSpPr>
          <p:cNvPr id="8" name="TextBox 7"/>
          <p:cNvSpPr txBox="1"/>
          <p:nvPr/>
        </p:nvSpPr>
        <p:spPr>
          <a:xfrm>
            <a:off x="569034" y="4220736"/>
            <a:ext cx="7803786" cy="1785104"/>
          </a:xfrm>
          <a:prstGeom prst="rect">
            <a:avLst/>
          </a:prstGeom>
          <a:noFill/>
        </p:spPr>
        <p:txBody>
          <a:bodyPr wrap="square" rtlCol="0">
            <a:spAutoFit/>
          </a:bodyPr>
          <a:lstStyle/>
          <a:p>
            <a:pPr algn="l"/>
            <a:r>
              <a:rPr lang="en-US" sz="1800" dirty="0" smtClean="0">
                <a:solidFill>
                  <a:schemeClr val="accent6">
                    <a:lumMod val="50000"/>
                  </a:schemeClr>
                </a:solidFill>
                <a:latin typeface="Helvetica" panose="020B0604020202020204" pitchFamily="34" charset="0"/>
                <a:cs typeface="Helvetica" panose="020B0604020202020204" pitchFamily="34" charset="0"/>
              </a:rPr>
              <a:t>0.6 </a:t>
            </a:r>
            <a:r>
              <a:rPr lang="en-US" sz="1800" dirty="0" err="1" smtClean="0">
                <a:solidFill>
                  <a:schemeClr val="accent6">
                    <a:lumMod val="50000"/>
                  </a:schemeClr>
                </a:solidFill>
                <a:latin typeface="Helvetica" panose="020B0604020202020204" pitchFamily="34" charset="0"/>
                <a:cs typeface="Helvetica" panose="020B0604020202020204" pitchFamily="34" charset="0"/>
              </a:rPr>
              <a:t>ms</a:t>
            </a:r>
            <a:r>
              <a:rPr lang="en-US" sz="1800" dirty="0" smtClean="0">
                <a:solidFill>
                  <a:schemeClr val="accent6">
                    <a:lumMod val="50000"/>
                  </a:schemeClr>
                </a:solidFill>
                <a:latin typeface="Helvetica" panose="020B0604020202020204" pitchFamily="34" charset="0"/>
                <a:cs typeface="Helvetica" panose="020B0604020202020204" pitchFamily="34" charset="0"/>
              </a:rPr>
              <a:t> injection time</a:t>
            </a:r>
          </a:p>
          <a:p>
            <a:pPr algn="l"/>
            <a:r>
              <a:rPr lang="en-US" sz="1800" dirty="0" smtClean="0">
                <a:solidFill>
                  <a:schemeClr val="accent6">
                    <a:lumMod val="50000"/>
                  </a:schemeClr>
                </a:solidFill>
                <a:latin typeface="Helvetica" panose="020B0604020202020204" pitchFamily="34" charset="0"/>
                <a:cs typeface="Helvetica" panose="020B0604020202020204" pitchFamily="34" charset="0"/>
              </a:rPr>
              <a:t>Chopping is required to get the correct bunch pattern into the bucket</a:t>
            </a:r>
          </a:p>
          <a:p>
            <a:pPr algn="l"/>
            <a:r>
              <a:rPr lang="en-US" sz="1800" dirty="0" smtClean="0">
                <a:solidFill>
                  <a:schemeClr val="accent6">
                    <a:lumMod val="50000"/>
                  </a:schemeClr>
                </a:solidFill>
                <a:latin typeface="Helvetica" panose="020B0604020202020204" pitchFamily="34" charset="0"/>
                <a:cs typeface="Helvetica" panose="020B0604020202020204" pitchFamily="34" charset="0"/>
              </a:rPr>
              <a:t>Linac 2 mA beam current for 0.6 </a:t>
            </a:r>
            <a:r>
              <a:rPr lang="en-US" sz="1800" dirty="0" err="1" smtClean="0">
                <a:solidFill>
                  <a:schemeClr val="accent6">
                    <a:lumMod val="50000"/>
                  </a:schemeClr>
                </a:solidFill>
                <a:latin typeface="Helvetica" panose="020B0604020202020204" pitchFamily="34" charset="0"/>
                <a:cs typeface="Helvetica" panose="020B0604020202020204" pitchFamily="34" charset="0"/>
              </a:rPr>
              <a:t>ms</a:t>
            </a:r>
            <a:r>
              <a:rPr lang="en-US" sz="1800" dirty="0" smtClean="0">
                <a:solidFill>
                  <a:schemeClr val="accent6">
                    <a:lumMod val="50000"/>
                  </a:schemeClr>
                </a:solidFill>
                <a:latin typeface="Helvetica" panose="020B0604020202020204" pitchFamily="34" charset="0"/>
                <a:cs typeface="Helvetica" panose="020B0604020202020204" pitchFamily="34" charset="0"/>
              </a:rPr>
              <a:t> provides 7.5e12 particles</a:t>
            </a:r>
          </a:p>
          <a:p>
            <a:pPr algn="l"/>
            <a:r>
              <a:rPr lang="en-US" sz="1800" dirty="0" smtClean="0">
                <a:solidFill>
                  <a:schemeClr val="accent6">
                    <a:lumMod val="50000"/>
                  </a:schemeClr>
                </a:solidFill>
                <a:latin typeface="Helvetica" panose="020B0604020202020204" pitchFamily="34" charset="0"/>
                <a:cs typeface="Helvetica" panose="020B0604020202020204" pitchFamily="34" charset="0"/>
              </a:rPr>
              <a:t>May need flattened front porch for injection</a:t>
            </a:r>
          </a:p>
          <a:p>
            <a:pPr algn="l"/>
            <a:endParaRPr lang="en-US" sz="2000" dirty="0">
              <a:solidFill>
                <a:schemeClr val="accent6"/>
              </a:solidFill>
            </a:endParaRPr>
          </a:p>
          <a:p>
            <a:pPr algn="l"/>
            <a:r>
              <a:rPr lang="en-US" sz="1800" dirty="0" smtClean="0">
                <a:solidFill>
                  <a:srgbClr val="003087"/>
                </a:solidFill>
                <a:latin typeface="Helvetica" panose="020B0604020202020204" pitchFamily="34" charset="0"/>
                <a:cs typeface="Helvetica" panose="020B0604020202020204" pitchFamily="34" charset="0"/>
              </a:rPr>
              <a:t>Using Linac energy control vs. Booster ramp control needs to be studied</a:t>
            </a:r>
          </a:p>
        </p:txBody>
      </p:sp>
      <p:sp>
        <p:nvSpPr>
          <p:cNvPr id="3" name="Date Placeholder 2"/>
          <p:cNvSpPr>
            <a:spLocks noGrp="1"/>
          </p:cNvSpPr>
          <p:nvPr>
            <p:ph type="dt" sz="half" idx="10"/>
          </p:nvPr>
        </p:nvSpPr>
        <p:spPr/>
        <p:txBody>
          <a:bodyPr/>
          <a:lstStyle/>
          <a:p>
            <a:r>
              <a:rPr lang="en-US" smtClean="0"/>
              <a:t>March 2016</a:t>
            </a:r>
            <a:endParaRPr lang="en-US"/>
          </a:p>
        </p:txBody>
      </p:sp>
      <p:sp>
        <p:nvSpPr>
          <p:cNvPr id="4" name="Footer Placeholder 3"/>
          <p:cNvSpPr>
            <a:spLocks noGrp="1"/>
          </p:cNvSpPr>
          <p:nvPr>
            <p:ph type="ftr" sz="quarter" idx="11"/>
          </p:nvPr>
        </p:nvSpPr>
        <p:spPr/>
        <p:txBody>
          <a:bodyPr/>
          <a:lstStyle/>
          <a:p>
            <a:r>
              <a:rPr lang="en-US" smtClean="0"/>
              <a:t>William Pellico | P2MAC_2016</a:t>
            </a:r>
            <a:endParaRPr lang="en-US"/>
          </a:p>
        </p:txBody>
      </p:sp>
      <p:sp>
        <p:nvSpPr>
          <p:cNvPr id="9" name="Slide Number Placeholder 8"/>
          <p:cNvSpPr>
            <a:spLocks noGrp="1"/>
          </p:cNvSpPr>
          <p:nvPr>
            <p:ph type="sldNum" sz="quarter" idx="12"/>
          </p:nvPr>
        </p:nvSpPr>
        <p:spPr/>
        <p:txBody>
          <a:bodyPr/>
          <a:lstStyle/>
          <a:p>
            <a:fld id="{ADB8883E-0D01-4C1A-AC01-192C7F6DD935}" type="slidenum">
              <a:rPr lang="en-US" smtClean="0"/>
              <a:t>34</a:t>
            </a:fld>
            <a:endParaRPr lang="en-US"/>
          </a:p>
        </p:txBody>
      </p:sp>
    </p:spTree>
    <p:extLst>
      <p:ext uri="{BB962C8B-B14F-4D97-AF65-F5344CB8AC3E}">
        <p14:creationId xmlns:p14="http://schemas.microsoft.com/office/powerpoint/2010/main" val="3773093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228600" y="1043693"/>
            <a:ext cx="4114800" cy="5229516"/>
          </a:xfrm>
        </p:spPr>
        <p:txBody>
          <a:bodyPr/>
          <a:lstStyle/>
          <a:p>
            <a:r>
              <a:rPr lang="en-US" b="1" dirty="0" smtClean="0"/>
              <a:t>			    Issues</a:t>
            </a:r>
          </a:p>
          <a:p>
            <a:endParaRPr lang="en-US" b="1" dirty="0" smtClean="0"/>
          </a:p>
          <a:p>
            <a:r>
              <a:rPr lang="en-US" dirty="0" smtClean="0">
                <a:solidFill>
                  <a:schemeClr val="accent6"/>
                </a:solidFill>
              </a:rPr>
              <a:t>Present cavities </a:t>
            </a:r>
          </a:p>
          <a:p>
            <a:pPr marL="457200" indent="-171450">
              <a:buFont typeface="Arial" panose="020B0604020202020204" pitchFamily="34" charset="0"/>
              <a:buChar char="•"/>
            </a:pPr>
            <a:r>
              <a:rPr lang="en-US" sz="1800" dirty="0" smtClean="0">
                <a:solidFill>
                  <a:schemeClr val="accent6"/>
                </a:solidFill>
              </a:rPr>
              <a:t>will work over frequency range but reliability is a concern </a:t>
            </a:r>
            <a:endParaRPr lang="en-US" sz="1800" dirty="0">
              <a:solidFill>
                <a:schemeClr val="accent6"/>
              </a:solidFill>
            </a:endParaRPr>
          </a:p>
          <a:p>
            <a:pPr marL="914400" lvl="1" indent="-171450">
              <a:buFont typeface="Arial" panose="020B0604020202020204" pitchFamily="34" charset="0"/>
              <a:buChar char="•"/>
            </a:pPr>
            <a:r>
              <a:rPr lang="en-US" sz="1600" dirty="0" smtClean="0">
                <a:solidFill>
                  <a:schemeClr val="tx2">
                    <a:lumMod val="50000"/>
                  </a:schemeClr>
                </a:solidFill>
              </a:rPr>
              <a:t>Modeling cavity properties</a:t>
            </a:r>
          </a:p>
          <a:p>
            <a:pPr marL="1371600" lvl="2" indent="-171450">
              <a:buFont typeface="Arial" panose="020B0604020202020204" pitchFamily="34" charset="0"/>
              <a:buChar char="•"/>
            </a:pPr>
            <a:r>
              <a:rPr lang="en-US" sz="1400" dirty="0" smtClean="0">
                <a:solidFill>
                  <a:schemeClr val="tx2">
                    <a:lumMod val="50000"/>
                  </a:schemeClr>
                </a:solidFill>
              </a:rPr>
              <a:t>Thermal issues</a:t>
            </a:r>
          </a:p>
          <a:p>
            <a:pPr marL="1371600" lvl="2" indent="-171450">
              <a:buFont typeface="Arial" panose="020B0604020202020204" pitchFamily="34" charset="0"/>
              <a:buChar char="•"/>
            </a:pPr>
            <a:r>
              <a:rPr lang="en-US" sz="1400" dirty="0" smtClean="0">
                <a:solidFill>
                  <a:schemeClr val="tx2">
                    <a:lumMod val="50000"/>
                  </a:schemeClr>
                </a:solidFill>
              </a:rPr>
              <a:t>Voltage breakdown</a:t>
            </a:r>
          </a:p>
          <a:p>
            <a:pPr marL="1371600" lvl="2" indent="-171450">
              <a:buFont typeface="Arial" panose="020B0604020202020204" pitchFamily="34" charset="0"/>
              <a:buChar char="•"/>
            </a:pPr>
            <a:r>
              <a:rPr lang="en-US" sz="1400" dirty="0" smtClean="0">
                <a:solidFill>
                  <a:schemeClr val="tx2">
                    <a:lumMod val="50000"/>
                  </a:schemeClr>
                </a:solidFill>
              </a:rPr>
              <a:t>Mechanical construction</a:t>
            </a:r>
          </a:p>
          <a:p>
            <a:pPr marL="914400" lvl="1" indent="-171450">
              <a:buFont typeface="Arial" panose="020B0604020202020204" pitchFamily="34" charset="0"/>
              <a:buChar char="•"/>
            </a:pPr>
            <a:r>
              <a:rPr lang="en-US" sz="1600" dirty="0" smtClean="0">
                <a:solidFill>
                  <a:schemeClr val="tx2">
                    <a:lumMod val="50000"/>
                  </a:schemeClr>
                </a:solidFill>
              </a:rPr>
              <a:t>Rebuilt to operate at 15 Hz </a:t>
            </a:r>
            <a:endParaRPr lang="en-US" sz="1600" dirty="0">
              <a:solidFill>
                <a:schemeClr val="tx2">
                  <a:lumMod val="50000"/>
                </a:schemeClr>
              </a:solidFill>
            </a:endParaRPr>
          </a:p>
          <a:p>
            <a:pPr marL="742950" lvl="1"/>
            <a:r>
              <a:rPr lang="en-US" sz="1600" dirty="0" smtClean="0">
                <a:solidFill>
                  <a:schemeClr val="tx2">
                    <a:lumMod val="50000"/>
                  </a:schemeClr>
                </a:solidFill>
              </a:rPr>
              <a:t>    much of cavity remains original</a:t>
            </a:r>
          </a:p>
          <a:p>
            <a:pPr marL="457200" indent="-171450">
              <a:buFont typeface="Arial" panose="020B0604020202020204" pitchFamily="34" charset="0"/>
              <a:buChar char="•"/>
            </a:pPr>
            <a:r>
              <a:rPr lang="en-US" sz="1800" dirty="0" smtClean="0">
                <a:solidFill>
                  <a:schemeClr val="accent6"/>
                </a:solidFill>
              </a:rPr>
              <a:t>have become increasing activated</a:t>
            </a:r>
          </a:p>
          <a:p>
            <a:pPr marL="457200" indent="-171450">
              <a:buFont typeface="Arial" panose="020B0604020202020204" pitchFamily="34" charset="0"/>
              <a:buChar char="•"/>
            </a:pPr>
            <a:r>
              <a:rPr lang="en-US" sz="1800" dirty="0" smtClean="0">
                <a:solidFill>
                  <a:schemeClr val="accent6"/>
                </a:solidFill>
              </a:rPr>
              <a:t>have apertures that are similar to magnet – leaving no overhead for errors</a:t>
            </a:r>
          </a:p>
          <a:p>
            <a:endParaRPr lang="en-US" dirty="0" smtClean="0"/>
          </a:p>
          <a:p>
            <a:endParaRPr lang="en-US" dirty="0"/>
          </a:p>
        </p:txBody>
      </p:sp>
      <p:sp>
        <p:nvSpPr>
          <p:cNvPr id="3" name="Content Placeholder 2"/>
          <p:cNvSpPr>
            <a:spLocks noGrp="1"/>
          </p:cNvSpPr>
          <p:nvPr>
            <p:ph sz="half" idx="15"/>
          </p:nvPr>
        </p:nvSpPr>
        <p:spPr>
          <a:xfrm>
            <a:off x="4050563" y="1057667"/>
            <a:ext cx="5046345" cy="5064558"/>
          </a:xfrm>
        </p:spPr>
        <p:txBody>
          <a:bodyPr/>
          <a:lstStyle/>
          <a:p>
            <a:pPr marL="0" indent="0">
              <a:buNone/>
            </a:pPr>
            <a:r>
              <a:rPr lang="en-US" sz="2000" b="1" dirty="0" smtClean="0"/>
              <a:t>       	New Cavity </a:t>
            </a:r>
            <a:r>
              <a:rPr lang="en-US" sz="2000" b="1" dirty="0" smtClean="0">
                <a:solidFill>
                  <a:schemeClr val="accent6"/>
                </a:solidFill>
              </a:rPr>
              <a:t>Discussion</a:t>
            </a:r>
          </a:p>
          <a:p>
            <a:pPr marL="0" indent="0">
              <a:buNone/>
            </a:pPr>
            <a:endParaRPr lang="en-US" sz="2000" b="1" dirty="0" smtClean="0">
              <a:solidFill>
                <a:schemeClr val="accent6"/>
              </a:solidFill>
            </a:endParaRPr>
          </a:p>
          <a:p>
            <a:pPr marL="457200" lvl="1" indent="0">
              <a:buNone/>
            </a:pPr>
            <a:r>
              <a:rPr lang="en-US" sz="2000" dirty="0" smtClean="0">
                <a:solidFill>
                  <a:srgbClr val="404040"/>
                </a:solidFill>
              </a:rPr>
              <a:t>Two options: </a:t>
            </a:r>
          </a:p>
          <a:p>
            <a:pPr marL="914400" lvl="1" indent="-457200">
              <a:buFont typeface="+mj-lt"/>
              <a:buAutoNum type="arabicPeriod"/>
            </a:pPr>
            <a:r>
              <a:rPr lang="en-US" sz="2000" dirty="0" smtClean="0">
                <a:solidFill>
                  <a:schemeClr val="accent6">
                    <a:lumMod val="50000"/>
                  </a:schemeClr>
                </a:solidFill>
              </a:rPr>
              <a:t>To be designed for present &amp;  PIP II Booster parameters</a:t>
            </a:r>
          </a:p>
          <a:p>
            <a:pPr lvl="3"/>
            <a:r>
              <a:rPr lang="en-US" dirty="0" smtClean="0">
                <a:solidFill>
                  <a:schemeClr val="tx2">
                    <a:lumMod val="50000"/>
                  </a:schemeClr>
                </a:solidFill>
              </a:rPr>
              <a:t>Frequency sweep</a:t>
            </a:r>
          </a:p>
          <a:p>
            <a:pPr lvl="3"/>
            <a:r>
              <a:rPr lang="en-US" dirty="0" smtClean="0">
                <a:solidFill>
                  <a:schemeClr val="tx2">
                    <a:lumMod val="50000"/>
                  </a:schemeClr>
                </a:solidFill>
              </a:rPr>
              <a:t>Beam power</a:t>
            </a:r>
          </a:p>
          <a:p>
            <a:pPr lvl="3"/>
            <a:r>
              <a:rPr lang="en-US" dirty="0" smtClean="0">
                <a:solidFill>
                  <a:schemeClr val="tx2">
                    <a:lumMod val="50000"/>
                  </a:schemeClr>
                </a:solidFill>
              </a:rPr>
              <a:t>Transition and bunch rotation</a:t>
            </a:r>
          </a:p>
          <a:p>
            <a:pPr marL="914400" lvl="1" indent="-457200">
              <a:buFont typeface="+mj-lt"/>
              <a:buAutoNum type="arabicPeriod"/>
            </a:pPr>
            <a:r>
              <a:rPr lang="en-US" sz="2000" dirty="0" smtClean="0">
                <a:solidFill>
                  <a:schemeClr val="accent6">
                    <a:lumMod val="50000"/>
                  </a:schemeClr>
                </a:solidFill>
              </a:rPr>
              <a:t>Design </a:t>
            </a:r>
            <a:r>
              <a:rPr lang="en-US" sz="2000" dirty="0">
                <a:solidFill>
                  <a:schemeClr val="accent6">
                    <a:lumMod val="50000"/>
                  </a:schemeClr>
                </a:solidFill>
              </a:rPr>
              <a:t>to meet the </a:t>
            </a:r>
            <a:r>
              <a:rPr lang="en-US" sz="2000" dirty="0" smtClean="0">
                <a:solidFill>
                  <a:schemeClr val="accent6">
                    <a:lumMod val="50000"/>
                  </a:schemeClr>
                </a:solidFill>
              </a:rPr>
              <a:t>higher flux </a:t>
            </a:r>
            <a:r>
              <a:rPr lang="en-US" sz="2000" dirty="0">
                <a:solidFill>
                  <a:schemeClr val="accent6">
                    <a:lumMod val="50000"/>
                  </a:schemeClr>
                </a:solidFill>
              </a:rPr>
              <a:t>PIP </a:t>
            </a:r>
            <a:r>
              <a:rPr lang="en-US" sz="2000" dirty="0" smtClean="0">
                <a:solidFill>
                  <a:schemeClr val="accent6">
                    <a:lumMod val="50000"/>
                  </a:schemeClr>
                </a:solidFill>
              </a:rPr>
              <a:t>II and future stages</a:t>
            </a:r>
            <a:endParaRPr lang="en-US" sz="2000" dirty="0">
              <a:solidFill>
                <a:schemeClr val="accent6">
                  <a:lumMod val="50000"/>
                </a:schemeClr>
              </a:solidFill>
            </a:endParaRPr>
          </a:p>
          <a:p>
            <a:pPr lvl="3" indent="-285750"/>
            <a:r>
              <a:rPr lang="en-US" dirty="0" smtClean="0">
                <a:solidFill>
                  <a:schemeClr val="tx2">
                    <a:lumMod val="50000"/>
                  </a:schemeClr>
                </a:solidFill>
              </a:rPr>
              <a:t>Wait till FNAL HEP/accelerator plan develops </a:t>
            </a:r>
          </a:p>
          <a:p>
            <a:pPr lvl="4" indent="-285750"/>
            <a:r>
              <a:rPr lang="en-US" dirty="0" smtClean="0">
                <a:solidFill>
                  <a:schemeClr val="tx2">
                    <a:lumMod val="50000"/>
                  </a:schemeClr>
                </a:solidFill>
              </a:rPr>
              <a:t>Design to be compatible with a new RCS (after PIP II)</a:t>
            </a:r>
          </a:p>
          <a:p>
            <a:pPr marL="1314450" lvl="3" indent="0">
              <a:buNone/>
            </a:pPr>
            <a:endParaRPr lang="en-US" dirty="0" smtClean="0">
              <a:solidFill>
                <a:schemeClr val="accent6"/>
              </a:solidFill>
            </a:endParaRPr>
          </a:p>
          <a:p>
            <a:pPr marL="1371600" lvl="3" indent="0">
              <a:buNone/>
            </a:pPr>
            <a:endParaRPr lang="en-US" dirty="0" smtClean="0"/>
          </a:p>
        </p:txBody>
      </p:sp>
      <p:sp>
        <p:nvSpPr>
          <p:cNvPr id="4" name="Title 3"/>
          <p:cNvSpPr>
            <a:spLocks noGrp="1"/>
          </p:cNvSpPr>
          <p:nvPr>
            <p:ph type="title"/>
          </p:nvPr>
        </p:nvSpPr>
        <p:spPr>
          <a:xfrm>
            <a:off x="295275" y="274320"/>
            <a:ext cx="8848725" cy="457200"/>
          </a:xfrm>
        </p:spPr>
        <p:txBody>
          <a:bodyPr/>
          <a:lstStyle/>
          <a:p>
            <a:r>
              <a:rPr lang="en-US" dirty="0" smtClean="0"/>
              <a:t>Booster RF – present RF cavity and options being discussed</a:t>
            </a:r>
            <a:endParaRPr lang="en-US" dirty="0"/>
          </a:p>
        </p:txBody>
      </p:sp>
      <p:sp>
        <p:nvSpPr>
          <p:cNvPr id="5" name="Date Placeholder 4"/>
          <p:cNvSpPr>
            <a:spLocks noGrp="1"/>
          </p:cNvSpPr>
          <p:nvPr>
            <p:ph type="dt" sz="half" idx="16"/>
          </p:nvPr>
        </p:nvSpPr>
        <p:spPr/>
        <p:txBody>
          <a:bodyPr/>
          <a:lstStyle/>
          <a:p>
            <a:r>
              <a:rPr lang="en-US" smtClean="0"/>
              <a:t>March 2016</a:t>
            </a:r>
            <a:endParaRPr lang="en-US"/>
          </a:p>
        </p:txBody>
      </p:sp>
      <p:sp>
        <p:nvSpPr>
          <p:cNvPr id="6" name="Footer Placeholder 5"/>
          <p:cNvSpPr>
            <a:spLocks noGrp="1"/>
          </p:cNvSpPr>
          <p:nvPr>
            <p:ph type="ftr" sz="quarter" idx="17"/>
          </p:nvPr>
        </p:nvSpPr>
        <p:spPr/>
        <p:txBody>
          <a:bodyPr/>
          <a:lstStyle/>
          <a:p>
            <a:pPr>
              <a:defRPr/>
            </a:pPr>
            <a:r>
              <a:rPr lang="en-US" smtClean="0"/>
              <a:t>William Pellico | P2MAC_2016</a:t>
            </a:r>
            <a:endParaRPr lang="en-US" b="1" dirty="0"/>
          </a:p>
        </p:txBody>
      </p:sp>
      <p:sp>
        <p:nvSpPr>
          <p:cNvPr id="7" name="Slide Number Placeholder 6"/>
          <p:cNvSpPr>
            <a:spLocks noGrp="1"/>
          </p:cNvSpPr>
          <p:nvPr>
            <p:ph type="sldNum" sz="quarter" idx="18"/>
          </p:nvPr>
        </p:nvSpPr>
        <p:spPr/>
        <p:txBody>
          <a:bodyPr/>
          <a:lstStyle/>
          <a:p>
            <a:fld id="{DF7131EF-3896-45A6-A09C-0F2FB6DBD8C6}" type="slidenum">
              <a:rPr lang="en-US" smtClean="0"/>
              <a:pPr/>
              <a:t>35</a:t>
            </a:fld>
            <a:endParaRPr lang="en-US"/>
          </a:p>
        </p:txBody>
      </p:sp>
    </p:spTree>
    <p:extLst>
      <p:ext uri="{BB962C8B-B14F-4D97-AF65-F5344CB8AC3E}">
        <p14:creationId xmlns:p14="http://schemas.microsoft.com/office/powerpoint/2010/main" val="2573002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457200"/>
          </a:xfrm>
        </p:spPr>
        <p:txBody>
          <a:bodyPr/>
          <a:lstStyle/>
          <a:p>
            <a:r>
              <a:rPr lang="en-US" sz="2400" dirty="0"/>
              <a:t>Transition </a:t>
            </a:r>
            <a:r>
              <a:rPr lang="en-US" sz="2400" dirty="0" smtClean="0"/>
              <a:t>Crossing</a:t>
            </a:r>
            <a:endParaRPr lang="en-US" sz="2400" dirty="0"/>
          </a:p>
        </p:txBody>
      </p:sp>
      <p:pic>
        <p:nvPicPr>
          <p:cNvPr id="5" name="Picture 4"/>
          <p:cNvPicPr/>
          <p:nvPr/>
        </p:nvPicPr>
        <p:blipFill>
          <a:blip r:embed="rId2" cstate="print"/>
          <a:srcRect/>
          <a:stretch>
            <a:fillRect/>
          </a:stretch>
        </p:blipFill>
        <p:spPr bwMode="auto">
          <a:xfrm>
            <a:off x="228601" y="1133341"/>
            <a:ext cx="4481512" cy="4701079"/>
          </a:xfrm>
          <a:prstGeom prst="rect">
            <a:avLst/>
          </a:prstGeom>
          <a:noFill/>
          <a:ln w="9525">
            <a:noFill/>
            <a:miter lim="800000"/>
            <a:headEnd/>
            <a:tailEnd/>
          </a:ln>
        </p:spPr>
      </p:pic>
      <p:sp>
        <p:nvSpPr>
          <p:cNvPr id="6" name="TextBox 5"/>
          <p:cNvSpPr txBox="1"/>
          <p:nvPr/>
        </p:nvSpPr>
        <p:spPr>
          <a:xfrm>
            <a:off x="4783138" y="1199436"/>
            <a:ext cx="4063682" cy="1754326"/>
          </a:xfrm>
          <a:prstGeom prst="rect">
            <a:avLst/>
          </a:prstGeom>
          <a:noFill/>
        </p:spPr>
        <p:txBody>
          <a:bodyPr wrap="square" rtlCol="0">
            <a:spAutoFit/>
          </a:bodyPr>
          <a:lstStyle/>
          <a:p>
            <a:pPr algn="l"/>
            <a:r>
              <a:rPr lang="en-US" sz="1800" dirty="0" smtClean="0">
                <a:solidFill>
                  <a:schemeClr val="accent6"/>
                </a:solidFill>
                <a:latin typeface="Helvetica" panose="020B0604020202020204" pitchFamily="34" charset="0"/>
                <a:cs typeface="Helvetica" panose="020B0604020202020204" pitchFamily="34" charset="0"/>
              </a:rPr>
              <a:t>Transition crossing at 4.2 </a:t>
            </a:r>
            <a:r>
              <a:rPr lang="en-US" sz="1800" dirty="0" err="1" smtClean="0">
                <a:solidFill>
                  <a:schemeClr val="accent6"/>
                </a:solidFill>
                <a:latin typeface="Helvetica" panose="020B0604020202020204" pitchFamily="34" charset="0"/>
                <a:cs typeface="Helvetica" panose="020B0604020202020204" pitchFamily="34" charset="0"/>
              </a:rPr>
              <a:t>GeV</a:t>
            </a:r>
            <a:endParaRPr lang="en-US" sz="1800" dirty="0" smtClean="0">
              <a:solidFill>
                <a:schemeClr val="accent6"/>
              </a:solidFill>
              <a:latin typeface="Helvetica" panose="020B0604020202020204" pitchFamily="34" charset="0"/>
              <a:cs typeface="Helvetica" panose="020B0604020202020204" pitchFamily="34" charset="0"/>
            </a:endParaRPr>
          </a:p>
          <a:p>
            <a:pPr algn="l"/>
            <a:endParaRPr lang="en-US" sz="1800" dirty="0">
              <a:solidFill>
                <a:schemeClr val="accent6"/>
              </a:solidFill>
              <a:latin typeface="Helvetica" panose="020B0604020202020204" pitchFamily="34" charset="0"/>
              <a:cs typeface="Helvetica" panose="020B0604020202020204" pitchFamily="34" charset="0"/>
            </a:endParaRPr>
          </a:p>
          <a:p>
            <a:pPr algn="l"/>
            <a:r>
              <a:rPr lang="en-US" sz="1800" dirty="0" smtClean="0">
                <a:solidFill>
                  <a:schemeClr val="accent6"/>
                </a:solidFill>
                <a:latin typeface="Helvetica" panose="020B0604020202020204" pitchFamily="34" charset="0"/>
                <a:cs typeface="Helvetica" panose="020B0604020202020204" pitchFamily="34" charset="0"/>
              </a:rPr>
              <a:t>More RF for focusing during transition</a:t>
            </a:r>
          </a:p>
          <a:p>
            <a:pPr algn="l"/>
            <a:r>
              <a:rPr lang="en-US" sz="1800" dirty="0" smtClean="0">
                <a:solidFill>
                  <a:schemeClr val="accent6"/>
                </a:solidFill>
                <a:latin typeface="Helvetica" panose="020B0604020202020204" pitchFamily="34" charset="0"/>
                <a:cs typeface="Helvetica" panose="020B0604020202020204" pitchFamily="34" charset="0"/>
              </a:rPr>
              <a:t>~25% more RF implies 3 – 4 more RF cavities using present design (22 – 23 cavities)  </a:t>
            </a:r>
            <a:endParaRPr lang="en-US" sz="1800" dirty="0">
              <a:solidFill>
                <a:schemeClr val="accent6"/>
              </a:solidFill>
              <a:latin typeface="Helvetica" panose="020B0604020202020204" pitchFamily="34" charset="0"/>
              <a:cs typeface="Helvetica" panose="020B0604020202020204" pitchFamily="34" charset="0"/>
            </a:endParaRPr>
          </a:p>
        </p:txBody>
      </p:sp>
      <p:sp>
        <p:nvSpPr>
          <p:cNvPr id="7" name="TextBox 6"/>
          <p:cNvSpPr txBox="1"/>
          <p:nvPr/>
        </p:nvSpPr>
        <p:spPr>
          <a:xfrm>
            <a:off x="4710112" y="3303270"/>
            <a:ext cx="4279342" cy="2585323"/>
          </a:xfrm>
          <a:prstGeom prst="rect">
            <a:avLst/>
          </a:prstGeom>
          <a:noFill/>
        </p:spPr>
        <p:txBody>
          <a:bodyPr wrap="square" rtlCol="0">
            <a:spAutoFit/>
          </a:bodyPr>
          <a:lstStyle/>
          <a:p>
            <a:pPr algn="l"/>
            <a:r>
              <a:rPr lang="en-US" sz="1800" dirty="0" smtClean="0">
                <a:solidFill>
                  <a:schemeClr val="accent6"/>
                </a:solidFill>
                <a:latin typeface="Helvetica" panose="020B0604020202020204" pitchFamily="34" charset="0"/>
                <a:cs typeface="Helvetica" panose="020B0604020202020204" pitchFamily="34" charset="0"/>
              </a:rPr>
              <a:t>Example shown here is the compensation of the effect of space charge that is defocusing before transition &amp; focusing after transition</a:t>
            </a:r>
          </a:p>
          <a:p>
            <a:pPr marL="285750" indent="-285750" algn="l">
              <a:buFont typeface="Arial" panose="020B0604020202020204" pitchFamily="34" charset="0"/>
              <a:buChar char="•"/>
            </a:pPr>
            <a:r>
              <a:rPr lang="en-US" sz="1800" dirty="0" smtClean="0">
                <a:solidFill>
                  <a:srgbClr val="0F2D62"/>
                </a:solidFill>
                <a:latin typeface="Helvetica" panose="020B0604020202020204" pitchFamily="34" charset="0"/>
                <a:cs typeface="Helvetica" panose="020B0604020202020204" pitchFamily="34" charset="0"/>
              </a:rPr>
              <a:t>Increase RF voltage before transition</a:t>
            </a:r>
          </a:p>
          <a:p>
            <a:pPr marL="285750" indent="-285750" algn="l">
              <a:buFont typeface="Arial" panose="020B0604020202020204" pitchFamily="34" charset="0"/>
              <a:buChar char="•"/>
            </a:pPr>
            <a:r>
              <a:rPr lang="en-US" sz="1800" dirty="0" smtClean="0">
                <a:solidFill>
                  <a:srgbClr val="0F2D62"/>
                </a:solidFill>
                <a:latin typeface="Helvetica" panose="020B0604020202020204" pitchFamily="34" charset="0"/>
                <a:cs typeface="Helvetica" panose="020B0604020202020204" pitchFamily="34" charset="0"/>
              </a:rPr>
              <a:t>Increase RF voltage again to damp out quadrupole oscillation  </a:t>
            </a:r>
          </a:p>
          <a:p>
            <a:pPr marL="285750" indent="-285750" algn="l">
              <a:buFont typeface="Arial" panose="020B0604020202020204" pitchFamily="34" charset="0"/>
              <a:buChar char="•"/>
            </a:pPr>
            <a:r>
              <a:rPr lang="en-US" sz="1800" dirty="0" smtClean="0">
                <a:solidFill>
                  <a:srgbClr val="0F2D62"/>
                </a:solidFill>
                <a:latin typeface="Helvetica" panose="020B0604020202020204" pitchFamily="34" charset="0"/>
                <a:cs typeface="Helvetica" panose="020B0604020202020204" pitchFamily="34" charset="0"/>
              </a:rPr>
              <a:t>Using quadrupole damper effectively also requires RF overhead</a:t>
            </a:r>
            <a:endParaRPr lang="en-US" sz="1800" dirty="0">
              <a:solidFill>
                <a:srgbClr val="0F2D62"/>
              </a:solidFill>
              <a:latin typeface="Helvetica" panose="020B0604020202020204" pitchFamily="34" charset="0"/>
              <a:cs typeface="Helvetica" panose="020B0604020202020204" pitchFamily="34" charset="0"/>
            </a:endParaRPr>
          </a:p>
        </p:txBody>
      </p:sp>
      <p:sp>
        <p:nvSpPr>
          <p:cNvPr id="3" name="Date Placeholder 2"/>
          <p:cNvSpPr>
            <a:spLocks noGrp="1"/>
          </p:cNvSpPr>
          <p:nvPr>
            <p:ph type="dt" sz="half" idx="10"/>
          </p:nvPr>
        </p:nvSpPr>
        <p:spPr/>
        <p:txBody>
          <a:bodyPr/>
          <a:lstStyle/>
          <a:p>
            <a:r>
              <a:rPr lang="en-US" smtClean="0"/>
              <a:t>March 2016</a:t>
            </a:r>
            <a:endParaRPr lang="en-US"/>
          </a:p>
        </p:txBody>
      </p:sp>
      <p:sp>
        <p:nvSpPr>
          <p:cNvPr id="4" name="Footer Placeholder 3"/>
          <p:cNvSpPr>
            <a:spLocks noGrp="1"/>
          </p:cNvSpPr>
          <p:nvPr>
            <p:ph type="ftr" sz="quarter" idx="11"/>
          </p:nvPr>
        </p:nvSpPr>
        <p:spPr/>
        <p:txBody>
          <a:bodyPr/>
          <a:lstStyle/>
          <a:p>
            <a:r>
              <a:rPr lang="en-US" smtClean="0"/>
              <a:t>William Pellico | P2MAC_2016</a:t>
            </a:r>
            <a:endParaRPr lang="en-US"/>
          </a:p>
        </p:txBody>
      </p:sp>
      <p:sp>
        <p:nvSpPr>
          <p:cNvPr id="8" name="Slide Number Placeholder 7"/>
          <p:cNvSpPr>
            <a:spLocks noGrp="1"/>
          </p:cNvSpPr>
          <p:nvPr>
            <p:ph type="sldNum" sz="quarter" idx="12"/>
          </p:nvPr>
        </p:nvSpPr>
        <p:spPr/>
        <p:txBody>
          <a:bodyPr/>
          <a:lstStyle/>
          <a:p>
            <a:fld id="{ADB8883E-0D01-4C1A-AC01-192C7F6DD935}" type="slidenum">
              <a:rPr lang="en-US" smtClean="0"/>
              <a:t>36</a:t>
            </a:fld>
            <a:endParaRPr lang="en-US"/>
          </a:p>
        </p:txBody>
      </p:sp>
    </p:spTree>
    <p:extLst>
      <p:ext uri="{BB962C8B-B14F-4D97-AF65-F5344CB8AC3E}">
        <p14:creationId xmlns:p14="http://schemas.microsoft.com/office/powerpoint/2010/main" val="3492093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457200"/>
          </a:xfrm>
        </p:spPr>
        <p:txBody>
          <a:bodyPr/>
          <a:lstStyle/>
          <a:p>
            <a:r>
              <a:rPr lang="en-US" dirty="0" smtClean="0"/>
              <a:t>20 Hz operations</a:t>
            </a:r>
            <a:endParaRPr lang="en-US" dirty="0"/>
          </a:p>
        </p:txBody>
      </p:sp>
      <p:sp>
        <p:nvSpPr>
          <p:cNvPr id="3" name="Content Placeholder 2"/>
          <p:cNvSpPr>
            <a:spLocks noGrp="1"/>
          </p:cNvSpPr>
          <p:nvPr>
            <p:ph idx="1"/>
          </p:nvPr>
        </p:nvSpPr>
        <p:spPr>
          <a:xfrm>
            <a:off x="228600" y="914400"/>
            <a:ext cx="8672513" cy="4987867"/>
          </a:xfrm>
        </p:spPr>
        <p:txBody>
          <a:bodyPr/>
          <a:lstStyle/>
          <a:p>
            <a:r>
              <a:rPr lang="en-US" sz="2200" dirty="0" smtClean="0"/>
              <a:t>Booster magnet </a:t>
            </a:r>
            <a:r>
              <a:rPr lang="en-US" sz="2200" dirty="0"/>
              <a:t>s</a:t>
            </a:r>
            <a:r>
              <a:rPr lang="en-US" sz="2200" dirty="0" smtClean="0"/>
              <a:t>ystem</a:t>
            </a:r>
          </a:p>
          <a:p>
            <a:pPr lvl="1"/>
            <a:r>
              <a:rPr lang="en-US" sz="2000" dirty="0" smtClean="0">
                <a:solidFill>
                  <a:srgbClr val="0F2D62"/>
                </a:solidFill>
              </a:rPr>
              <a:t>Booster is a 15 Hz resonance synchrotron</a:t>
            </a:r>
          </a:p>
          <a:p>
            <a:r>
              <a:rPr lang="en-US" sz="2200" dirty="0" smtClean="0"/>
              <a:t>Pulsed devices</a:t>
            </a:r>
          </a:p>
          <a:p>
            <a:pPr lvl="1"/>
            <a:r>
              <a:rPr lang="en-US" sz="2000" dirty="0" smtClean="0">
                <a:solidFill>
                  <a:srgbClr val="0F2D62"/>
                </a:solidFill>
              </a:rPr>
              <a:t>Injection bump system (above)</a:t>
            </a:r>
          </a:p>
          <a:p>
            <a:pPr lvl="1"/>
            <a:r>
              <a:rPr lang="en-US" sz="2000" dirty="0">
                <a:solidFill>
                  <a:srgbClr val="0F2D62"/>
                </a:solidFill>
              </a:rPr>
              <a:t>E</a:t>
            </a:r>
            <a:r>
              <a:rPr lang="en-US" sz="2000" dirty="0" smtClean="0">
                <a:solidFill>
                  <a:srgbClr val="0F2D62"/>
                </a:solidFill>
              </a:rPr>
              <a:t>xtraction systems</a:t>
            </a:r>
          </a:p>
          <a:p>
            <a:pPr lvl="2"/>
            <a:r>
              <a:rPr lang="en-US" dirty="0" smtClean="0">
                <a:solidFill>
                  <a:srgbClr val="0F2D62"/>
                </a:solidFill>
              </a:rPr>
              <a:t>Kickers</a:t>
            </a:r>
          </a:p>
          <a:p>
            <a:pPr lvl="2"/>
            <a:r>
              <a:rPr lang="en-US" dirty="0" err="1" smtClean="0">
                <a:solidFill>
                  <a:srgbClr val="0F2D62"/>
                </a:solidFill>
              </a:rPr>
              <a:t>Septas</a:t>
            </a:r>
            <a:endParaRPr lang="en-US" dirty="0" smtClean="0">
              <a:solidFill>
                <a:srgbClr val="0F2D62"/>
              </a:solidFill>
            </a:endParaRPr>
          </a:p>
          <a:p>
            <a:pPr lvl="2"/>
            <a:r>
              <a:rPr lang="en-US" dirty="0" smtClean="0">
                <a:solidFill>
                  <a:srgbClr val="0F2D62"/>
                </a:solidFill>
              </a:rPr>
              <a:t>Correctors</a:t>
            </a:r>
          </a:p>
          <a:p>
            <a:r>
              <a:rPr lang="en-US" sz="2200" dirty="0" smtClean="0"/>
              <a:t>Controls</a:t>
            </a:r>
          </a:p>
          <a:p>
            <a:pPr lvl="1"/>
            <a:r>
              <a:rPr lang="en-US" sz="2000" dirty="0" smtClean="0">
                <a:solidFill>
                  <a:srgbClr val="0F2D62"/>
                </a:solidFill>
              </a:rPr>
              <a:t>Lab built around 15 Hz clock system</a:t>
            </a:r>
          </a:p>
        </p:txBody>
      </p:sp>
      <p:sp>
        <p:nvSpPr>
          <p:cNvPr id="4" name="Date Placeholder 3"/>
          <p:cNvSpPr>
            <a:spLocks noGrp="1"/>
          </p:cNvSpPr>
          <p:nvPr>
            <p:ph type="dt" sz="half" idx="10"/>
          </p:nvPr>
        </p:nvSpPr>
        <p:spPr/>
        <p:txBody>
          <a:bodyPr/>
          <a:lstStyle/>
          <a:p>
            <a:r>
              <a:rPr lang="en-US" smtClean="0"/>
              <a:t>March 2016</a:t>
            </a:r>
            <a:endParaRPr lang="en-US"/>
          </a:p>
        </p:txBody>
      </p:sp>
      <p:sp>
        <p:nvSpPr>
          <p:cNvPr id="5" name="Footer Placeholder 4"/>
          <p:cNvSpPr>
            <a:spLocks noGrp="1"/>
          </p:cNvSpPr>
          <p:nvPr>
            <p:ph type="ftr" sz="quarter" idx="11"/>
          </p:nvPr>
        </p:nvSpPr>
        <p:spPr/>
        <p:txBody>
          <a:bodyPr/>
          <a:lstStyle/>
          <a:p>
            <a:pPr>
              <a:defRPr/>
            </a:pPr>
            <a:r>
              <a:rPr lang="en-US" smtClean="0"/>
              <a:t>William Pellico | P2MAC_2016</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37</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087" y="1746386"/>
            <a:ext cx="4432176" cy="194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p:nvPr/>
        </p:nvPicPr>
        <p:blipFill rotWithShape="1">
          <a:blip r:embed="rId3" cstate="print">
            <a:extLst>
              <a:ext uri="{28A0092B-C50C-407E-A947-70E740481C1C}">
                <a14:useLocalDpi xmlns:a14="http://schemas.microsoft.com/office/drawing/2010/main" val="0"/>
              </a:ext>
            </a:extLst>
          </a:blip>
          <a:srcRect b="22011"/>
          <a:stretch/>
        </p:blipFill>
        <p:spPr>
          <a:xfrm>
            <a:off x="5844416" y="3840001"/>
            <a:ext cx="3159760" cy="1280160"/>
          </a:xfrm>
          <a:prstGeom prst="rect">
            <a:avLst/>
          </a:prstGeom>
          <a:ln>
            <a:solidFill>
              <a:schemeClr val="accent1"/>
            </a:solidFill>
          </a:ln>
        </p:spPr>
      </p:pic>
    </p:spTree>
    <p:extLst>
      <p:ext uri="{BB962C8B-B14F-4D97-AF65-F5344CB8AC3E}">
        <p14:creationId xmlns:p14="http://schemas.microsoft.com/office/powerpoint/2010/main" val="665930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457200"/>
          </a:xfrm>
        </p:spPr>
        <p:txBody>
          <a:bodyPr/>
          <a:lstStyle/>
          <a:p>
            <a:r>
              <a:rPr lang="en-US" dirty="0" smtClean="0"/>
              <a:t>Booster Magnets - 20 Hz</a:t>
            </a:r>
            <a:endParaRPr lang="en-US" dirty="0"/>
          </a:p>
        </p:txBody>
      </p:sp>
      <p:sp>
        <p:nvSpPr>
          <p:cNvPr id="3" name="Content Placeholder 2"/>
          <p:cNvSpPr>
            <a:spLocks noGrp="1"/>
          </p:cNvSpPr>
          <p:nvPr>
            <p:ph idx="1"/>
          </p:nvPr>
        </p:nvSpPr>
        <p:spPr>
          <a:xfrm>
            <a:off x="0" y="914400"/>
            <a:ext cx="9144000" cy="5562600"/>
          </a:xfrm>
        </p:spPr>
        <p:txBody>
          <a:bodyPr>
            <a:normAutofit/>
          </a:bodyPr>
          <a:lstStyle/>
          <a:p>
            <a:r>
              <a:rPr lang="en-US" dirty="0" smtClean="0"/>
              <a:t>We have looked at Booster 20 Hz operations several times….most recently by AD/EE support </a:t>
            </a:r>
            <a:r>
              <a:rPr lang="en-US" sz="1800" dirty="0" smtClean="0"/>
              <a:t>(George </a:t>
            </a:r>
            <a:r>
              <a:rPr lang="en-US" sz="1800" dirty="0" err="1" smtClean="0"/>
              <a:t>Krafczyk</a:t>
            </a:r>
            <a:r>
              <a:rPr lang="en-US" sz="1800" dirty="0" smtClean="0"/>
              <a:t>)</a:t>
            </a:r>
          </a:p>
          <a:p>
            <a:pPr marL="457200" lvl="1" indent="0">
              <a:buNone/>
            </a:pPr>
            <a:r>
              <a:rPr lang="en-US" sz="1800" i="1" dirty="0" smtClean="0">
                <a:solidFill>
                  <a:schemeClr val="tx1">
                    <a:lumMod val="60000"/>
                    <a:lumOff val="40000"/>
                  </a:schemeClr>
                </a:solidFill>
              </a:rPr>
              <a:t>‘Measurements </a:t>
            </a:r>
            <a:r>
              <a:rPr lang="en-US" sz="1800" i="1" dirty="0">
                <a:solidFill>
                  <a:schemeClr val="tx1">
                    <a:lumMod val="60000"/>
                    <a:lumOff val="40000"/>
                  </a:schemeClr>
                </a:solidFill>
              </a:rPr>
              <a:t>were performed on both a Booster gradient magnet and a Booster choke with the intent to compare the </a:t>
            </a:r>
            <a:r>
              <a:rPr lang="en-US" sz="1800" b="1" i="1" dirty="0">
                <a:solidFill>
                  <a:schemeClr val="tx1">
                    <a:lumMod val="60000"/>
                    <a:lumOff val="40000"/>
                  </a:schemeClr>
                </a:solidFill>
              </a:rPr>
              <a:t>15 Hz</a:t>
            </a:r>
            <a:r>
              <a:rPr lang="en-US" sz="1800" i="1" dirty="0">
                <a:solidFill>
                  <a:schemeClr val="tx1">
                    <a:lumMod val="60000"/>
                    <a:lumOff val="40000"/>
                  </a:schemeClr>
                </a:solidFill>
              </a:rPr>
              <a:t> losses with the </a:t>
            </a:r>
            <a:r>
              <a:rPr lang="en-US" sz="1800" b="1" i="1" dirty="0">
                <a:solidFill>
                  <a:schemeClr val="tx1">
                    <a:lumMod val="60000"/>
                    <a:lumOff val="40000"/>
                  </a:schemeClr>
                </a:solidFill>
              </a:rPr>
              <a:t>20 Hz</a:t>
            </a:r>
            <a:r>
              <a:rPr lang="en-US" sz="1800" i="1" dirty="0">
                <a:solidFill>
                  <a:schemeClr val="tx1">
                    <a:lumMod val="60000"/>
                    <a:lumOff val="40000"/>
                  </a:schemeClr>
                </a:solidFill>
              </a:rPr>
              <a:t> losses for a proposed Booster upgrade</a:t>
            </a:r>
            <a:r>
              <a:rPr lang="en-US" sz="1800" i="1" dirty="0" smtClean="0">
                <a:solidFill>
                  <a:schemeClr val="tx1">
                    <a:lumMod val="60000"/>
                    <a:lumOff val="40000"/>
                  </a:schemeClr>
                </a:solidFill>
              </a:rPr>
              <a:t>.’</a:t>
            </a:r>
            <a:endParaRPr lang="en-US" sz="1800" i="1" dirty="0">
              <a:solidFill>
                <a:schemeClr val="tx1">
                  <a:lumMod val="60000"/>
                  <a:lumOff val="40000"/>
                </a:schemeClr>
              </a:solidFill>
            </a:endParaRPr>
          </a:p>
          <a:p>
            <a:pPr lvl="1"/>
            <a:r>
              <a:rPr lang="en-US" sz="1800" dirty="0" smtClean="0"/>
              <a:t>This </a:t>
            </a:r>
            <a:r>
              <a:rPr lang="en-US" sz="1800" dirty="0"/>
              <a:t>analysis suggests that running the booster at </a:t>
            </a:r>
            <a:r>
              <a:rPr lang="en-US" sz="1800" b="1" dirty="0"/>
              <a:t>20 Hz</a:t>
            </a:r>
            <a:r>
              <a:rPr lang="en-US" sz="1800" dirty="0"/>
              <a:t> with a current equal to the present </a:t>
            </a:r>
            <a:r>
              <a:rPr lang="en-US" sz="1800" b="1" dirty="0"/>
              <a:t>15 Hz Booster</a:t>
            </a:r>
            <a:r>
              <a:rPr lang="en-US" sz="1800" dirty="0"/>
              <a:t> will require about </a:t>
            </a:r>
            <a:r>
              <a:rPr lang="en-US" sz="1800" b="1" dirty="0">
                <a:solidFill>
                  <a:srgbClr val="FF0000"/>
                </a:solidFill>
              </a:rPr>
              <a:t>3.9%</a:t>
            </a:r>
            <a:r>
              <a:rPr lang="en-US" sz="1800" dirty="0"/>
              <a:t> more power.  Capacitor voltage will increase by about </a:t>
            </a:r>
            <a:r>
              <a:rPr lang="en-US" sz="1800" b="1" dirty="0"/>
              <a:t>32%</a:t>
            </a:r>
            <a:r>
              <a:rPr lang="en-US" sz="1800" dirty="0"/>
              <a:t> and the resonant capacitor at each </a:t>
            </a:r>
            <a:r>
              <a:rPr lang="en-US" sz="1800" b="1" dirty="0"/>
              <a:t>“Girder”</a:t>
            </a:r>
            <a:r>
              <a:rPr lang="en-US" sz="1800" dirty="0"/>
              <a:t> must decrease from </a:t>
            </a:r>
            <a:r>
              <a:rPr lang="en-US" sz="1800" b="1" dirty="0"/>
              <a:t>~8.33 mF</a:t>
            </a:r>
            <a:r>
              <a:rPr lang="en-US" sz="1800" dirty="0"/>
              <a:t> to </a:t>
            </a:r>
            <a:r>
              <a:rPr lang="en-US" sz="1800" b="1" dirty="0"/>
              <a:t>~4.69 mF.  </a:t>
            </a:r>
            <a:r>
              <a:rPr lang="en-US" sz="1800" dirty="0"/>
              <a:t>This also carries the implication that the </a:t>
            </a:r>
            <a:r>
              <a:rPr lang="en-US" sz="1800" b="1" dirty="0"/>
              <a:t>RMS current per µF</a:t>
            </a:r>
            <a:r>
              <a:rPr lang="en-US" sz="1800" dirty="0"/>
              <a:t> will also </a:t>
            </a:r>
            <a:r>
              <a:rPr lang="en-US" sz="1800" b="1" dirty="0"/>
              <a:t>increase</a:t>
            </a:r>
            <a:r>
              <a:rPr lang="en-US" sz="1800" dirty="0"/>
              <a:t> as well</a:t>
            </a:r>
            <a:r>
              <a:rPr lang="en-US" sz="1800" dirty="0" smtClean="0"/>
              <a:t>.</a:t>
            </a:r>
            <a:endParaRPr lang="en-US" sz="1800"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385935" y="4039700"/>
            <a:ext cx="6172200" cy="2151380"/>
          </a:xfrm>
          <a:prstGeom prst="rect">
            <a:avLst/>
          </a:prstGeom>
        </p:spPr>
      </p:pic>
      <p:sp>
        <p:nvSpPr>
          <p:cNvPr id="8" name="Slide Number Placeholder 7"/>
          <p:cNvSpPr>
            <a:spLocks noGrp="1"/>
          </p:cNvSpPr>
          <p:nvPr>
            <p:ph type="sldNum" sz="quarter" idx="12"/>
          </p:nvPr>
        </p:nvSpPr>
        <p:spPr/>
        <p:txBody>
          <a:bodyPr/>
          <a:lstStyle/>
          <a:p>
            <a:fld id="{8B82D72E-6DB4-488A-93DD-970F49238116}" type="slidenum">
              <a:rPr lang="en-US" smtClean="0"/>
              <a:t>38</a:t>
            </a:fld>
            <a:endParaRPr lang="en-US"/>
          </a:p>
        </p:txBody>
      </p:sp>
      <p:sp>
        <p:nvSpPr>
          <p:cNvPr id="5" name="Date Placeholder 4"/>
          <p:cNvSpPr>
            <a:spLocks noGrp="1"/>
          </p:cNvSpPr>
          <p:nvPr>
            <p:ph type="dt" sz="half" idx="10"/>
          </p:nvPr>
        </p:nvSpPr>
        <p:spPr/>
        <p:txBody>
          <a:bodyPr/>
          <a:lstStyle/>
          <a:p>
            <a:r>
              <a:rPr lang="en-US" smtClean="0"/>
              <a:t>March 2016</a:t>
            </a:r>
            <a:endParaRPr lang="en-US"/>
          </a:p>
        </p:txBody>
      </p:sp>
      <p:sp>
        <p:nvSpPr>
          <p:cNvPr id="6" name="Footer Placeholder 5"/>
          <p:cNvSpPr>
            <a:spLocks noGrp="1"/>
          </p:cNvSpPr>
          <p:nvPr>
            <p:ph type="ftr" sz="quarter" idx="11"/>
          </p:nvPr>
        </p:nvSpPr>
        <p:spPr/>
        <p:txBody>
          <a:bodyPr/>
          <a:lstStyle/>
          <a:p>
            <a:pPr>
              <a:defRPr/>
            </a:pPr>
            <a:r>
              <a:rPr lang="en-US" smtClean="0"/>
              <a:t>William Pellico | P2MAC_2016</a:t>
            </a:r>
            <a:endParaRPr lang="en-US" b="1" dirty="0"/>
          </a:p>
        </p:txBody>
      </p:sp>
    </p:spTree>
    <p:extLst>
      <p:ext uri="{BB962C8B-B14F-4D97-AF65-F5344CB8AC3E}">
        <p14:creationId xmlns:p14="http://schemas.microsoft.com/office/powerpoint/2010/main" val="3569589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69641"/>
          </a:xfrm>
        </p:spPr>
        <p:txBody>
          <a:bodyPr>
            <a:normAutofit/>
          </a:bodyPr>
          <a:lstStyle/>
          <a:p>
            <a:r>
              <a:rPr lang="en-US" dirty="0" smtClean="0"/>
              <a:t>PIP Booster parameter table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13149345"/>
              </p:ext>
            </p:extLst>
          </p:nvPr>
        </p:nvGraphicFramePr>
        <p:xfrm>
          <a:off x="228601" y="831385"/>
          <a:ext cx="8571368" cy="5248850"/>
        </p:xfrm>
        <a:graphic>
          <a:graphicData uri="http://schemas.openxmlformats.org/drawingml/2006/table">
            <a:tbl>
              <a:tblPr>
                <a:tableStyleId>{E8B1032C-EA38-4F05-BA0D-38AFFFC7BED3}</a:tableStyleId>
              </a:tblPr>
              <a:tblGrid>
                <a:gridCol w="3624642"/>
                <a:gridCol w="2556610"/>
                <a:gridCol w="2390116"/>
              </a:tblGrid>
              <a:tr h="280610">
                <a:tc>
                  <a:txBody>
                    <a:bodyPr/>
                    <a:lstStyle/>
                    <a:p>
                      <a:pPr algn="ctr" fontAlgn="b"/>
                      <a:r>
                        <a:rPr lang="en-US" sz="1800" b="1" u="none" strike="noStrike" dirty="0">
                          <a:solidFill>
                            <a:schemeClr val="accent6"/>
                          </a:solidFill>
                          <a:effectLst/>
                        </a:rPr>
                        <a:t>Parameter</a:t>
                      </a:r>
                      <a:endParaRPr lang="en-US" sz="1800" b="1" i="0" u="none" strike="noStrike" dirty="0">
                        <a:solidFill>
                          <a:schemeClr val="accent6"/>
                        </a:solidFill>
                        <a:effectLst/>
                        <a:latin typeface="Arial"/>
                      </a:endParaRPr>
                    </a:p>
                  </a:txBody>
                  <a:tcPr marL="4107" marR="4107" marT="4107" marB="0" anchor="b">
                    <a:solidFill>
                      <a:schemeClr val="accent1"/>
                    </a:solidFill>
                  </a:tcPr>
                </a:tc>
                <a:tc>
                  <a:txBody>
                    <a:bodyPr/>
                    <a:lstStyle/>
                    <a:p>
                      <a:pPr algn="ctr"/>
                      <a:r>
                        <a:rPr lang="en-US" b="1" dirty="0" smtClean="0">
                          <a:solidFill>
                            <a:schemeClr val="accent6">
                              <a:lumMod val="50000"/>
                            </a:schemeClr>
                          </a:solidFill>
                        </a:rPr>
                        <a:t>PIP NOW</a:t>
                      </a:r>
                      <a:endParaRPr lang="en-US" b="1" dirty="0">
                        <a:solidFill>
                          <a:schemeClr val="accent6">
                            <a:lumMod val="50000"/>
                          </a:schemeClr>
                        </a:solidFill>
                      </a:endParaRPr>
                    </a:p>
                  </a:txBody>
                  <a:tcPr marL="4107" marR="4107" marT="4107" marB="0" anchor="b">
                    <a:solidFill>
                      <a:schemeClr val="accent1"/>
                    </a:solidFill>
                  </a:tcPr>
                </a:tc>
                <a:tc>
                  <a:txBody>
                    <a:bodyPr/>
                    <a:lstStyle/>
                    <a:p>
                      <a:pPr algn="ctr" fontAlgn="b"/>
                      <a:r>
                        <a:rPr lang="en-US" sz="1800" b="1" u="none" strike="noStrike" dirty="0" smtClean="0">
                          <a:solidFill>
                            <a:schemeClr val="accent6"/>
                          </a:solidFill>
                          <a:effectLst/>
                        </a:rPr>
                        <a:t>PIP</a:t>
                      </a:r>
                      <a:r>
                        <a:rPr lang="en-US" sz="1800" b="1" u="none" strike="noStrike" baseline="0" dirty="0" smtClean="0">
                          <a:solidFill>
                            <a:schemeClr val="accent6"/>
                          </a:solidFill>
                          <a:effectLst/>
                        </a:rPr>
                        <a:t> Completed</a:t>
                      </a:r>
                      <a:endParaRPr lang="en-US" sz="1800" b="1" i="0" u="none" strike="noStrike" dirty="0">
                        <a:solidFill>
                          <a:schemeClr val="accent6"/>
                        </a:solidFill>
                        <a:effectLst/>
                        <a:latin typeface="Arial"/>
                      </a:endParaRPr>
                    </a:p>
                  </a:txBody>
                  <a:tcPr marL="4107" marR="4107" marT="4107" marB="0" anchor="b">
                    <a:solidFill>
                      <a:schemeClr val="accent1"/>
                    </a:solidFill>
                  </a:tcPr>
                </a:tc>
              </a:tr>
              <a:tr h="359943">
                <a:tc>
                  <a:txBody>
                    <a:bodyPr/>
                    <a:lstStyle/>
                    <a:p>
                      <a:pPr algn="l" fontAlgn="b"/>
                      <a:r>
                        <a:rPr lang="en-US" sz="1600" u="none" strike="noStrike" baseline="0" dirty="0" smtClean="0">
                          <a:solidFill>
                            <a:schemeClr val="accent6"/>
                          </a:solidFill>
                          <a:effectLst/>
                        </a:rPr>
                        <a:t>Beam energy cycle</a:t>
                      </a:r>
                      <a:endParaRPr lang="en-US" sz="1600" b="0" i="0" u="none" strike="noStrike" dirty="0">
                        <a:solidFill>
                          <a:schemeClr val="accent6"/>
                        </a:solidFill>
                        <a:effectLst/>
                        <a:latin typeface="Arial"/>
                      </a:endParaRPr>
                    </a:p>
                  </a:txBody>
                  <a:tcPr marL="4107" marR="4107" marT="4107" marB="0" anchor="b"/>
                </a:tc>
                <a:tc>
                  <a:txBody>
                    <a:bodyPr/>
                    <a:lstStyle/>
                    <a:p>
                      <a:r>
                        <a:rPr lang="en-US" dirty="0" smtClean="0"/>
                        <a:t>.4 GeV to 8 GeV</a:t>
                      </a:r>
                      <a:endParaRPr lang="en-US" dirty="0"/>
                    </a:p>
                  </a:txBody>
                  <a:tcPr anchor="b"/>
                </a:tc>
                <a:tc>
                  <a:txBody>
                    <a:bodyPr/>
                    <a:lstStyle/>
                    <a:p>
                      <a:pPr algn="l" fontAlgn="b"/>
                      <a:r>
                        <a:rPr lang="en-US" sz="1600" u="none" strike="noStrike" dirty="0" smtClean="0">
                          <a:solidFill>
                            <a:schemeClr val="accent6"/>
                          </a:solidFill>
                          <a:effectLst/>
                        </a:rPr>
                        <a:t>.4 GeV to 8 GeV</a:t>
                      </a:r>
                      <a:endParaRPr lang="en-US" sz="1600" b="0" i="0" u="none" strike="noStrike" dirty="0">
                        <a:solidFill>
                          <a:schemeClr val="accent6"/>
                        </a:solidFill>
                        <a:effectLst/>
                        <a:latin typeface="Arial"/>
                      </a:endParaRPr>
                    </a:p>
                  </a:txBody>
                  <a:tcPr anchor="b"/>
                </a:tc>
              </a:tr>
              <a:tr h="359943">
                <a:tc>
                  <a:txBody>
                    <a:bodyPr/>
                    <a:lstStyle/>
                    <a:p>
                      <a:pPr algn="l" fontAlgn="b"/>
                      <a:r>
                        <a:rPr lang="en-US" sz="1600" u="none" strike="noStrike" dirty="0" smtClean="0">
                          <a:solidFill>
                            <a:schemeClr val="accent6"/>
                          </a:solidFill>
                          <a:effectLst/>
                        </a:rPr>
                        <a:t>Average</a:t>
                      </a:r>
                      <a:r>
                        <a:rPr lang="en-US" sz="1600" u="none" strike="noStrike" baseline="0" dirty="0" smtClean="0">
                          <a:solidFill>
                            <a:schemeClr val="accent6"/>
                          </a:solidFill>
                          <a:effectLst/>
                        </a:rPr>
                        <a:t> e</a:t>
                      </a:r>
                      <a:r>
                        <a:rPr lang="en-US" sz="1600" u="none" strike="noStrike" dirty="0" smtClean="0">
                          <a:solidFill>
                            <a:schemeClr val="accent6"/>
                          </a:solidFill>
                          <a:effectLst/>
                        </a:rPr>
                        <a:t>xtraction intensity (</a:t>
                      </a:r>
                      <a:r>
                        <a:rPr lang="en-US" sz="1600" u="none" strike="noStrike" dirty="0" err="1" smtClean="0">
                          <a:solidFill>
                            <a:schemeClr val="accent6"/>
                          </a:solidFill>
                          <a:effectLst/>
                        </a:rPr>
                        <a:t>NOvA</a:t>
                      </a:r>
                      <a:r>
                        <a:rPr lang="en-US" sz="1600" u="none" strike="noStrike" dirty="0" smtClean="0">
                          <a:solidFill>
                            <a:schemeClr val="accent6"/>
                          </a:solidFill>
                          <a:effectLst/>
                        </a:rPr>
                        <a:t>)</a:t>
                      </a:r>
                      <a:endParaRPr lang="en-US" sz="1600" b="0" i="0" u="none" strike="noStrike" dirty="0">
                        <a:solidFill>
                          <a:schemeClr val="accent6"/>
                        </a:solidFill>
                        <a:effectLst/>
                        <a:latin typeface="Arial"/>
                      </a:endParaRPr>
                    </a:p>
                  </a:txBody>
                  <a:tcPr marL="4107" marR="4107" marT="4107" marB="0" anchor="b"/>
                </a:tc>
                <a:tc>
                  <a:txBody>
                    <a:bodyPr/>
                    <a:lstStyle/>
                    <a:p>
                      <a:r>
                        <a:rPr lang="en-US" dirty="0" smtClean="0"/>
                        <a:t>4.3E12</a:t>
                      </a:r>
                      <a:r>
                        <a:rPr lang="en-US" baseline="0" dirty="0" smtClean="0"/>
                        <a:t> protons/pulse</a:t>
                      </a:r>
                      <a:endParaRPr lang="en-US" dirty="0"/>
                    </a:p>
                  </a:txBody>
                  <a:tcPr anchor="b"/>
                </a:tc>
                <a:tc>
                  <a:txBody>
                    <a:bodyPr/>
                    <a:lstStyle/>
                    <a:p>
                      <a:pPr algn="l" fontAlgn="b"/>
                      <a:r>
                        <a:rPr lang="en-US" sz="1600" u="none" strike="noStrike" dirty="0" smtClean="0">
                          <a:solidFill>
                            <a:schemeClr val="accent6"/>
                          </a:solidFill>
                          <a:effectLst/>
                        </a:rPr>
                        <a:t>4.3E12 protons/pulse</a:t>
                      </a:r>
                      <a:endParaRPr lang="en-US" sz="1600" b="0" i="0" u="none" strike="noStrike" dirty="0">
                        <a:solidFill>
                          <a:schemeClr val="accent6"/>
                        </a:solidFill>
                        <a:effectLst/>
                        <a:latin typeface="Arial"/>
                      </a:endParaRPr>
                    </a:p>
                  </a:txBody>
                  <a:tcPr anchor="b"/>
                </a:tc>
              </a:tr>
              <a:tr h="359943">
                <a:tc>
                  <a:txBody>
                    <a:bodyPr/>
                    <a:lstStyle/>
                    <a:p>
                      <a:pPr lvl="1" algn="l" fontAlgn="b"/>
                      <a:r>
                        <a:rPr lang="en-US" sz="1600" b="0" i="0" u="none" strike="noStrike" dirty="0" smtClean="0">
                          <a:solidFill>
                            <a:schemeClr val="accent6"/>
                          </a:solidFill>
                          <a:effectLst/>
                          <a:latin typeface="Arial"/>
                        </a:rPr>
                        <a:t>Flux Limit</a:t>
                      </a:r>
                      <a:endParaRPr lang="en-US" sz="1600" b="0" i="0" u="none" strike="noStrike" dirty="0">
                        <a:solidFill>
                          <a:schemeClr val="accent6"/>
                        </a:solidFill>
                        <a:effectLst/>
                        <a:latin typeface="Arial"/>
                      </a:endParaRPr>
                    </a:p>
                  </a:txBody>
                  <a:tcPr marL="4107" marR="4107" marT="4107" marB="0" anchor="b"/>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dirty="0" smtClean="0">
                          <a:solidFill>
                            <a:schemeClr val="accent6"/>
                          </a:solidFill>
                          <a:effectLst/>
                          <a:latin typeface="+mn-lt"/>
                        </a:rPr>
                        <a:t>Shielding</a:t>
                      </a:r>
                      <a:r>
                        <a:rPr lang="en-US" sz="1600" b="0" i="0" u="none" strike="noStrike" baseline="0" dirty="0" smtClean="0">
                          <a:solidFill>
                            <a:schemeClr val="accent6"/>
                          </a:solidFill>
                          <a:effectLst/>
                          <a:latin typeface="+mn-lt"/>
                        </a:rPr>
                        <a:t> assessment</a:t>
                      </a:r>
                      <a:endParaRPr lang="en-US" sz="1600" b="0" i="0" u="none" strike="noStrike" dirty="0" smtClean="0">
                        <a:solidFill>
                          <a:schemeClr val="accent6"/>
                        </a:solidFill>
                        <a:effectLst/>
                        <a:latin typeface="+mn-lt"/>
                      </a:endParaRPr>
                    </a:p>
                  </a:txBody>
                  <a:tcPr anchor="b"/>
                </a:tc>
                <a:tc>
                  <a:txBody>
                    <a:bodyPr/>
                    <a:lstStyle/>
                    <a:p>
                      <a:pPr marL="0" marR="0" lvl="1" indent="0" algn="l" defTabSz="457200" rtl="0" eaLnBrk="1" fontAlgn="b" latinLnBrk="0" hangingPunct="1">
                        <a:lnSpc>
                          <a:spcPct val="100000"/>
                        </a:lnSpc>
                        <a:spcBef>
                          <a:spcPts val="0"/>
                        </a:spcBef>
                        <a:spcAft>
                          <a:spcPts val="0"/>
                        </a:spcAft>
                        <a:buClrTx/>
                        <a:buSzTx/>
                        <a:buFontTx/>
                        <a:buNone/>
                        <a:tabLst/>
                        <a:defRPr/>
                      </a:pPr>
                      <a:r>
                        <a:rPr lang="en-US" sz="1600" u="none" strike="noStrike" dirty="0" smtClean="0">
                          <a:solidFill>
                            <a:schemeClr val="accent6"/>
                          </a:solidFill>
                          <a:effectLst/>
                        </a:rPr>
                        <a:t>Local loss points will</a:t>
                      </a:r>
                      <a:r>
                        <a:rPr lang="en-US" sz="1600" u="none" strike="noStrike" baseline="0" dirty="0" smtClean="0">
                          <a:solidFill>
                            <a:schemeClr val="accent6"/>
                          </a:solidFill>
                          <a:effectLst/>
                        </a:rPr>
                        <a:t> be the control limit</a:t>
                      </a:r>
                      <a:endParaRPr lang="en-US" sz="1600" b="0" i="0" u="none" strike="noStrike" dirty="0" smtClean="0">
                        <a:solidFill>
                          <a:schemeClr val="accent6"/>
                        </a:solidFill>
                        <a:effectLst/>
                        <a:latin typeface="+mn-lt"/>
                      </a:endParaRPr>
                    </a:p>
                  </a:txBody>
                  <a:tcPr anchor="b"/>
                </a:tc>
              </a:tr>
              <a:tr h="359943">
                <a:tc>
                  <a:txBody>
                    <a:bodyPr/>
                    <a:lstStyle/>
                    <a:p>
                      <a:pPr algn="l" fontAlgn="b"/>
                      <a:r>
                        <a:rPr lang="en-US" sz="1600" u="none" strike="noStrike" dirty="0" smtClean="0">
                          <a:solidFill>
                            <a:schemeClr val="accent6"/>
                          </a:solidFill>
                          <a:effectLst/>
                        </a:rPr>
                        <a:t>Bunches removed (Linac or Booster)</a:t>
                      </a:r>
                      <a:endParaRPr lang="en-US" sz="1600" b="0" i="0" u="none" strike="noStrike" dirty="0">
                        <a:solidFill>
                          <a:schemeClr val="accent6"/>
                        </a:solidFill>
                        <a:effectLst/>
                        <a:latin typeface="Arial"/>
                      </a:endParaRPr>
                    </a:p>
                  </a:txBody>
                  <a:tcPr marL="4107" marR="4107" marT="4107" marB="0" anchor="b"/>
                </a:tc>
                <a:tc>
                  <a:txBody>
                    <a:bodyPr/>
                    <a:lstStyle/>
                    <a:p>
                      <a:r>
                        <a:rPr lang="en-US" dirty="0" smtClean="0"/>
                        <a:t>2</a:t>
                      </a:r>
                      <a:endParaRPr lang="en-US" dirty="0"/>
                    </a:p>
                  </a:txBody>
                  <a:tcPr anchor="b"/>
                </a:tc>
                <a:tc>
                  <a:txBody>
                    <a:bodyPr/>
                    <a:lstStyle/>
                    <a:p>
                      <a:pPr algn="l" fontAlgn="b"/>
                      <a:r>
                        <a:rPr lang="en-US" sz="1600" u="none" strike="noStrike" dirty="0" smtClean="0">
                          <a:solidFill>
                            <a:schemeClr val="accent6"/>
                          </a:solidFill>
                          <a:effectLst/>
                        </a:rPr>
                        <a:t>3</a:t>
                      </a:r>
                      <a:endParaRPr lang="en-US" sz="1600" b="0" i="0" u="none" strike="noStrike" dirty="0">
                        <a:solidFill>
                          <a:schemeClr val="accent6"/>
                        </a:solidFill>
                        <a:effectLst/>
                        <a:latin typeface="Arial"/>
                      </a:endParaRPr>
                    </a:p>
                  </a:txBody>
                  <a:tcPr anchor="b"/>
                </a:tc>
              </a:tr>
              <a:tr h="359943">
                <a:tc>
                  <a:txBody>
                    <a:bodyPr/>
                    <a:lstStyle/>
                    <a:p>
                      <a:pPr algn="l" fontAlgn="b"/>
                      <a:r>
                        <a:rPr lang="en-US" sz="1600" u="none" strike="noStrike" dirty="0" smtClean="0">
                          <a:solidFill>
                            <a:schemeClr val="accent6"/>
                          </a:solidFill>
                          <a:effectLst/>
                        </a:rPr>
                        <a:t>Efficiency @</a:t>
                      </a:r>
                      <a:r>
                        <a:rPr lang="en-US" sz="1600" u="none" strike="noStrike" baseline="0" dirty="0" smtClean="0">
                          <a:solidFill>
                            <a:schemeClr val="accent6"/>
                          </a:solidFill>
                          <a:effectLst/>
                        </a:rPr>
                        <a:t> 4.5E12 </a:t>
                      </a:r>
                      <a:r>
                        <a:rPr lang="en-US" sz="1600" u="none" strike="noStrike" baseline="0" dirty="0" err="1" smtClean="0">
                          <a:solidFill>
                            <a:schemeClr val="accent6"/>
                          </a:solidFill>
                          <a:effectLst/>
                        </a:rPr>
                        <a:t>ppp</a:t>
                      </a:r>
                      <a:endParaRPr lang="en-US" sz="1600" b="0" i="0" u="none" strike="noStrike" dirty="0">
                        <a:solidFill>
                          <a:schemeClr val="accent6"/>
                        </a:solidFill>
                        <a:effectLst/>
                        <a:latin typeface="Arial"/>
                      </a:endParaRPr>
                    </a:p>
                  </a:txBody>
                  <a:tcPr marL="4107" marR="4107" marT="4107" marB="0" anchor="b"/>
                </a:tc>
                <a:tc>
                  <a:txBody>
                    <a:bodyPr/>
                    <a:lstStyle/>
                    <a:p>
                      <a:r>
                        <a:rPr lang="en-US" dirty="0" smtClean="0"/>
                        <a:t>92 – 93%</a:t>
                      </a:r>
                      <a:endParaRPr lang="en-US" dirty="0"/>
                    </a:p>
                  </a:txBody>
                  <a:tcPr anchor="b"/>
                </a:tc>
                <a:tc>
                  <a:txBody>
                    <a:bodyPr/>
                    <a:lstStyle/>
                    <a:p>
                      <a:pPr algn="l" fontAlgn="b"/>
                      <a:r>
                        <a:rPr lang="en-US" sz="1600" u="none" strike="noStrike" dirty="0" smtClean="0">
                          <a:solidFill>
                            <a:schemeClr val="accent6"/>
                          </a:solidFill>
                          <a:effectLst/>
                        </a:rPr>
                        <a:t>95%</a:t>
                      </a:r>
                      <a:endParaRPr lang="en-US" sz="1600" b="0" i="0" u="none" strike="noStrike" dirty="0">
                        <a:solidFill>
                          <a:schemeClr val="accent6"/>
                        </a:solidFill>
                        <a:effectLst/>
                        <a:latin typeface="Arial"/>
                      </a:endParaRPr>
                    </a:p>
                  </a:txBody>
                  <a:tcPr anchor="b"/>
                </a:tc>
              </a:tr>
              <a:tr h="359943">
                <a:tc>
                  <a:txBody>
                    <a:bodyPr/>
                    <a:lstStyle/>
                    <a:p>
                      <a:pPr algn="l" fontAlgn="b"/>
                      <a:r>
                        <a:rPr lang="en-US" sz="1600" u="none" strike="noStrike" dirty="0">
                          <a:solidFill>
                            <a:schemeClr val="accent6"/>
                          </a:solidFill>
                          <a:effectLst/>
                        </a:rPr>
                        <a:t>Booster </a:t>
                      </a:r>
                      <a:r>
                        <a:rPr lang="en-US" sz="1600" u="none" strike="noStrike" dirty="0" smtClean="0">
                          <a:solidFill>
                            <a:schemeClr val="accent6"/>
                          </a:solidFill>
                          <a:effectLst/>
                        </a:rPr>
                        <a:t>repetition </a:t>
                      </a:r>
                      <a:r>
                        <a:rPr lang="en-US" sz="1600" u="none" strike="noStrike" dirty="0">
                          <a:solidFill>
                            <a:schemeClr val="accent6"/>
                          </a:solidFill>
                          <a:effectLst/>
                        </a:rPr>
                        <a:t>r</a:t>
                      </a:r>
                      <a:r>
                        <a:rPr lang="en-US" sz="1600" u="none" strike="noStrike" dirty="0" smtClean="0">
                          <a:solidFill>
                            <a:schemeClr val="accent6"/>
                          </a:solidFill>
                          <a:effectLst/>
                        </a:rPr>
                        <a:t>ate</a:t>
                      </a:r>
                      <a:endParaRPr lang="en-US" sz="1600" b="0" i="0" u="none" strike="noStrike" dirty="0">
                        <a:solidFill>
                          <a:schemeClr val="accent6"/>
                        </a:solidFill>
                        <a:effectLst/>
                        <a:latin typeface="Arial"/>
                      </a:endParaRPr>
                    </a:p>
                  </a:txBody>
                  <a:tcPr marL="4107" marR="4107" marT="4107" marB="0" anchor="b"/>
                </a:tc>
                <a:tc>
                  <a:txBody>
                    <a:bodyPr/>
                    <a:lstStyle/>
                    <a:p>
                      <a:r>
                        <a:rPr lang="en-US" dirty="0" smtClean="0"/>
                        <a:t>15 Hz</a:t>
                      </a:r>
                      <a:endParaRPr lang="en-US" dirty="0"/>
                    </a:p>
                  </a:txBody>
                  <a:tcPr anchor="b"/>
                </a:tc>
                <a:tc>
                  <a:txBody>
                    <a:bodyPr/>
                    <a:lstStyle/>
                    <a:p>
                      <a:pPr algn="l" fontAlgn="b"/>
                      <a:r>
                        <a:rPr lang="en-US" sz="1600" u="none" strike="noStrike" dirty="0" smtClean="0">
                          <a:solidFill>
                            <a:schemeClr val="accent6"/>
                          </a:solidFill>
                          <a:effectLst/>
                        </a:rPr>
                        <a:t>15 Hz</a:t>
                      </a:r>
                      <a:endParaRPr lang="en-US" sz="1600" b="0" i="0" u="none" strike="noStrike" dirty="0">
                        <a:solidFill>
                          <a:schemeClr val="accent6"/>
                        </a:solidFill>
                        <a:effectLst/>
                        <a:latin typeface="Arial"/>
                      </a:endParaRPr>
                    </a:p>
                  </a:txBody>
                  <a:tcPr anchor="b"/>
                </a:tc>
              </a:tr>
              <a:tr h="359943">
                <a:tc>
                  <a:txBody>
                    <a:bodyPr/>
                    <a:lstStyle/>
                    <a:p>
                      <a:pPr lvl="1" algn="l" fontAlgn="b"/>
                      <a:r>
                        <a:rPr lang="en-US" sz="1600" u="none" strike="noStrike" dirty="0" smtClean="0">
                          <a:solidFill>
                            <a:schemeClr val="accent6"/>
                          </a:solidFill>
                          <a:effectLst/>
                        </a:rPr>
                        <a:t>MI/Recycler</a:t>
                      </a:r>
                      <a:r>
                        <a:rPr lang="en-US" sz="1600" u="none" strike="noStrike" baseline="0" dirty="0" smtClean="0">
                          <a:solidFill>
                            <a:schemeClr val="accent6"/>
                          </a:solidFill>
                          <a:effectLst/>
                        </a:rPr>
                        <a:t> b</a:t>
                      </a:r>
                      <a:r>
                        <a:rPr lang="en-US" sz="1600" u="none" strike="noStrike" dirty="0" smtClean="0">
                          <a:solidFill>
                            <a:schemeClr val="accent6"/>
                          </a:solidFill>
                          <a:effectLst/>
                        </a:rPr>
                        <a:t>atches</a:t>
                      </a:r>
                      <a:endParaRPr lang="en-US" sz="1600" b="0" i="0" u="none" strike="noStrike" dirty="0">
                        <a:solidFill>
                          <a:schemeClr val="accent6"/>
                        </a:solidFill>
                        <a:effectLst/>
                        <a:latin typeface="Arial"/>
                      </a:endParaRPr>
                    </a:p>
                  </a:txBody>
                  <a:tcPr marL="4107" marR="4107" marT="4107" marB="0" anchor="b"/>
                </a:tc>
                <a:tc>
                  <a:txBody>
                    <a:bodyPr/>
                    <a:lstStyle/>
                    <a:p>
                      <a:r>
                        <a:rPr lang="en-US" dirty="0" smtClean="0"/>
                        <a:t>10 every</a:t>
                      </a:r>
                      <a:r>
                        <a:rPr lang="en-US" baseline="0" dirty="0" smtClean="0"/>
                        <a:t> 1.33 sec</a:t>
                      </a:r>
                      <a:endParaRPr lang="en-US" dirty="0"/>
                    </a:p>
                  </a:txBody>
                  <a:tcPr anchor="b"/>
                </a:tc>
                <a:tc>
                  <a:txBody>
                    <a:bodyPr/>
                    <a:lstStyle/>
                    <a:p>
                      <a:pPr lvl="1" algn="l" fontAlgn="b"/>
                      <a:r>
                        <a:rPr lang="en-US" sz="1600" u="none" strike="noStrike" dirty="0" smtClean="0">
                          <a:solidFill>
                            <a:schemeClr val="accent6"/>
                          </a:solidFill>
                          <a:effectLst/>
                        </a:rPr>
                        <a:t>12</a:t>
                      </a:r>
                      <a:r>
                        <a:rPr lang="en-US" sz="1600" u="none" strike="noStrike" baseline="0" dirty="0" smtClean="0">
                          <a:solidFill>
                            <a:schemeClr val="accent6"/>
                          </a:solidFill>
                          <a:effectLst/>
                        </a:rPr>
                        <a:t> every </a:t>
                      </a:r>
                      <a:r>
                        <a:rPr lang="en-US" sz="1600" u="none" strike="noStrike" dirty="0" smtClean="0">
                          <a:solidFill>
                            <a:schemeClr val="accent6"/>
                          </a:solidFill>
                          <a:effectLst/>
                        </a:rPr>
                        <a:t>1.33 sec</a:t>
                      </a:r>
                      <a:endParaRPr lang="en-US" sz="1600" b="0" i="0" u="none" strike="noStrike" dirty="0">
                        <a:solidFill>
                          <a:schemeClr val="accent6"/>
                        </a:solidFill>
                        <a:effectLst/>
                        <a:latin typeface="Arial"/>
                      </a:endParaRPr>
                    </a:p>
                  </a:txBody>
                  <a:tcPr anchor="b"/>
                </a:tc>
              </a:tr>
              <a:tr h="359943">
                <a:tc>
                  <a:txBody>
                    <a:bodyPr/>
                    <a:lstStyle/>
                    <a:p>
                      <a:pPr lvl="1" algn="l" fontAlgn="b"/>
                      <a:r>
                        <a:rPr lang="en-US" sz="1600" u="none" strike="noStrike" dirty="0" err="1" smtClean="0">
                          <a:solidFill>
                            <a:schemeClr val="accent6"/>
                          </a:solidFill>
                          <a:effectLst/>
                        </a:rPr>
                        <a:t>NOvA</a:t>
                      </a:r>
                      <a:r>
                        <a:rPr lang="en-US" sz="1600" u="none" strike="noStrike" dirty="0" smtClean="0">
                          <a:solidFill>
                            <a:schemeClr val="accent6"/>
                          </a:solidFill>
                          <a:effectLst/>
                        </a:rPr>
                        <a:t> </a:t>
                      </a:r>
                      <a:r>
                        <a:rPr lang="en-US" sz="1600" u="none" strike="noStrike" dirty="0">
                          <a:solidFill>
                            <a:schemeClr val="accent6"/>
                          </a:solidFill>
                          <a:effectLst/>
                        </a:rPr>
                        <a:t>b</a:t>
                      </a:r>
                      <a:r>
                        <a:rPr lang="en-US" sz="1600" u="none" strike="noStrike" dirty="0" smtClean="0">
                          <a:solidFill>
                            <a:schemeClr val="accent6"/>
                          </a:solidFill>
                          <a:effectLst/>
                        </a:rPr>
                        <a:t>eam power</a:t>
                      </a:r>
                      <a:endParaRPr lang="en-US" sz="1600" b="0" i="0" u="none" strike="noStrike" dirty="0">
                        <a:solidFill>
                          <a:schemeClr val="accent6"/>
                        </a:solidFill>
                        <a:effectLst/>
                        <a:latin typeface="Arial"/>
                      </a:endParaRPr>
                    </a:p>
                  </a:txBody>
                  <a:tcPr marL="4107" marR="4107" marT="4107" marB="0" anchor="b"/>
                </a:tc>
                <a:tc>
                  <a:txBody>
                    <a:bodyPr/>
                    <a:lstStyle/>
                    <a:p>
                      <a:r>
                        <a:rPr lang="en-US" dirty="0" smtClean="0"/>
                        <a:t>550 kW</a:t>
                      </a:r>
                      <a:endParaRPr lang="en-US" dirty="0"/>
                    </a:p>
                  </a:txBody>
                  <a:tcPr anchor="b"/>
                </a:tc>
                <a:tc>
                  <a:txBody>
                    <a:bodyPr/>
                    <a:lstStyle/>
                    <a:p>
                      <a:pPr lvl="1" algn="l" fontAlgn="b"/>
                      <a:r>
                        <a:rPr lang="en-US" sz="1600" u="none" strike="noStrike" dirty="0" smtClean="0">
                          <a:solidFill>
                            <a:schemeClr val="accent6"/>
                          </a:solidFill>
                          <a:effectLst/>
                        </a:rPr>
                        <a:t>700 kW</a:t>
                      </a:r>
                      <a:endParaRPr lang="en-US" sz="1600" b="0" i="0" u="none" strike="noStrike" dirty="0">
                        <a:solidFill>
                          <a:schemeClr val="accent6"/>
                        </a:solidFill>
                        <a:effectLst/>
                        <a:latin typeface="Arial"/>
                      </a:endParaRPr>
                    </a:p>
                  </a:txBody>
                  <a:tcPr anchor="b"/>
                </a:tc>
              </a:tr>
              <a:tr h="359943">
                <a:tc>
                  <a:txBody>
                    <a:bodyPr/>
                    <a:lstStyle/>
                    <a:p>
                      <a:pPr lvl="1" algn="l" fontAlgn="b"/>
                      <a:r>
                        <a:rPr lang="en-US" sz="1600" u="none" strike="noStrike" dirty="0" smtClean="0">
                          <a:solidFill>
                            <a:schemeClr val="accent6"/>
                          </a:solidFill>
                          <a:effectLst/>
                        </a:rPr>
                        <a:t>Rate availability</a:t>
                      </a:r>
                      <a:r>
                        <a:rPr lang="en-US" sz="1600" u="none" strike="noStrike" baseline="0" dirty="0" smtClean="0">
                          <a:solidFill>
                            <a:schemeClr val="accent6"/>
                          </a:solidFill>
                          <a:effectLst/>
                        </a:rPr>
                        <a:t> for other users</a:t>
                      </a:r>
                      <a:endParaRPr lang="en-US" sz="1600" b="0" i="0" u="none" strike="noStrike" dirty="0">
                        <a:solidFill>
                          <a:schemeClr val="accent6"/>
                        </a:solidFill>
                        <a:effectLst/>
                        <a:latin typeface="Arial"/>
                      </a:endParaRPr>
                    </a:p>
                  </a:txBody>
                  <a:tcPr marL="4107" marR="4107" marT="4107" marB="0" anchor="b"/>
                </a:tc>
                <a:tc>
                  <a:txBody>
                    <a:bodyPr/>
                    <a:lstStyle/>
                    <a:p>
                      <a:r>
                        <a:rPr lang="en-US" dirty="0" smtClean="0"/>
                        <a:t>~ 6.75 Hz</a:t>
                      </a:r>
                      <a:endParaRPr lang="en-US" dirty="0"/>
                    </a:p>
                  </a:txBody>
                  <a:tcPr anchor="b"/>
                </a:tc>
                <a:tc>
                  <a:txBody>
                    <a:bodyPr/>
                    <a:lstStyle/>
                    <a:p>
                      <a:pPr lvl="1" algn="l" fontAlgn="b"/>
                      <a:r>
                        <a:rPr lang="en-US" sz="1600" u="none" strike="noStrike" dirty="0" smtClean="0">
                          <a:solidFill>
                            <a:schemeClr val="accent6"/>
                          </a:solidFill>
                          <a:effectLst/>
                        </a:rPr>
                        <a:t>~ 6 Hz</a:t>
                      </a:r>
                      <a:endParaRPr lang="en-US" sz="1600" b="0" i="0" u="none" strike="noStrike" dirty="0">
                        <a:solidFill>
                          <a:schemeClr val="accent6"/>
                        </a:solidFill>
                        <a:effectLst/>
                        <a:latin typeface="Arial"/>
                      </a:endParaRPr>
                    </a:p>
                  </a:txBody>
                  <a:tcPr anchor="b"/>
                </a:tc>
              </a:tr>
              <a:tr h="359943">
                <a:tc>
                  <a:txBody>
                    <a:bodyPr/>
                    <a:lstStyle/>
                    <a:p>
                      <a:pPr algn="l" fontAlgn="b"/>
                      <a:r>
                        <a:rPr lang="en-US" sz="1600" u="none" strike="noStrike" dirty="0">
                          <a:solidFill>
                            <a:schemeClr val="accent6"/>
                          </a:solidFill>
                          <a:effectLst/>
                        </a:rPr>
                        <a:t>Booster </a:t>
                      </a:r>
                      <a:r>
                        <a:rPr lang="en-US" sz="1600" u="none" strike="noStrike" dirty="0" smtClean="0">
                          <a:solidFill>
                            <a:schemeClr val="accent6"/>
                          </a:solidFill>
                          <a:effectLst/>
                        </a:rPr>
                        <a:t>flux capability</a:t>
                      </a:r>
                      <a:endParaRPr lang="en-US" sz="1600" b="0" i="0" u="none" strike="noStrike" dirty="0">
                        <a:solidFill>
                          <a:schemeClr val="accent6"/>
                        </a:solidFill>
                        <a:effectLst/>
                        <a:latin typeface="Arial"/>
                      </a:endParaRPr>
                    </a:p>
                  </a:txBody>
                  <a:tcPr marL="4107" marR="4107" marT="4107" marB="0" anchor="b"/>
                </a:tc>
                <a:tc>
                  <a:txBody>
                    <a:bodyPr/>
                    <a:lstStyle/>
                    <a:p>
                      <a:r>
                        <a:rPr lang="en-US" dirty="0" smtClean="0"/>
                        <a:t>~1.9E17 protons/h</a:t>
                      </a:r>
                      <a:endParaRPr lang="en-US" dirty="0"/>
                    </a:p>
                  </a:txBody>
                  <a:tcPr anchor="b"/>
                </a:tc>
                <a:tc>
                  <a:txBody>
                    <a:bodyPr/>
                    <a:lstStyle/>
                    <a:p>
                      <a:pPr algn="l" fontAlgn="b"/>
                      <a:r>
                        <a:rPr lang="en-US" sz="1600" u="none" strike="noStrike" dirty="0" smtClean="0">
                          <a:solidFill>
                            <a:schemeClr val="accent6"/>
                          </a:solidFill>
                          <a:effectLst/>
                        </a:rPr>
                        <a:t>~ 2.3E17 protons/h</a:t>
                      </a:r>
                      <a:endParaRPr lang="en-US" sz="1600" b="0" i="0" u="none" strike="noStrike" dirty="0">
                        <a:solidFill>
                          <a:schemeClr val="accent6"/>
                        </a:solidFill>
                        <a:effectLst/>
                        <a:latin typeface="Arial"/>
                      </a:endParaRPr>
                    </a:p>
                  </a:txBody>
                  <a:tcPr anchor="b"/>
                </a:tc>
              </a:tr>
              <a:tr h="332255">
                <a:tc>
                  <a:txBody>
                    <a:bodyPr/>
                    <a:lstStyle/>
                    <a:p>
                      <a:pPr lvl="1"/>
                      <a:r>
                        <a:rPr lang="en-US" sz="1600" dirty="0" smtClean="0">
                          <a:solidFill>
                            <a:schemeClr val="accent6"/>
                          </a:solidFill>
                        </a:rPr>
                        <a:t>Longitudinal energy spread</a:t>
                      </a:r>
                      <a:endParaRPr lang="en-US" sz="1600" dirty="0">
                        <a:solidFill>
                          <a:schemeClr val="accent6"/>
                        </a:solidFill>
                      </a:endParaRPr>
                    </a:p>
                  </a:txBody>
                  <a:tcPr marL="4107" marR="4107" marT="4107" marB="0" anchor="b"/>
                </a:tc>
                <a:tc>
                  <a:txBody>
                    <a:bodyPr/>
                    <a:lstStyle/>
                    <a:p>
                      <a:r>
                        <a:rPr lang="en-US" dirty="0" smtClean="0"/>
                        <a:t> &lt; 4MeV</a:t>
                      </a:r>
                      <a:endParaRPr lang="en-US" dirty="0"/>
                    </a:p>
                  </a:txBody>
                  <a:tcPr anchor="b"/>
                </a:tc>
                <a:tc>
                  <a:txBody>
                    <a:bodyPr/>
                    <a:lstStyle/>
                    <a:p>
                      <a:pPr lvl="1" algn="l"/>
                      <a:r>
                        <a:rPr lang="en-US" sz="1600" dirty="0" smtClean="0">
                          <a:solidFill>
                            <a:schemeClr val="accent6"/>
                          </a:solidFill>
                        </a:rPr>
                        <a:t> &lt;</a:t>
                      </a:r>
                      <a:r>
                        <a:rPr lang="en-US" sz="1600" baseline="0" dirty="0" smtClean="0">
                          <a:solidFill>
                            <a:schemeClr val="accent6"/>
                          </a:solidFill>
                        </a:rPr>
                        <a:t> </a:t>
                      </a:r>
                      <a:r>
                        <a:rPr lang="en-US" sz="1600" dirty="0" smtClean="0">
                          <a:solidFill>
                            <a:schemeClr val="accent6"/>
                          </a:solidFill>
                        </a:rPr>
                        <a:t>6 MeV</a:t>
                      </a:r>
                      <a:endParaRPr lang="en-US" sz="1600" dirty="0">
                        <a:solidFill>
                          <a:schemeClr val="accent6"/>
                        </a:solidFill>
                      </a:endParaRPr>
                    </a:p>
                  </a:txBody>
                  <a:tcPr anchor="b"/>
                </a:tc>
              </a:tr>
              <a:tr h="332255">
                <a:tc>
                  <a:txBody>
                    <a:bodyPr/>
                    <a:lstStyle/>
                    <a:p>
                      <a:pPr lvl="1" algn="l" fontAlgn="b"/>
                      <a:r>
                        <a:rPr lang="en-US" sz="1600" u="none" strike="noStrike" dirty="0" smtClean="0">
                          <a:solidFill>
                            <a:schemeClr val="accent6"/>
                          </a:solidFill>
                          <a:effectLst/>
                        </a:rPr>
                        <a:t>Transverse</a:t>
                      </a:r>
                      <a:r>
                        <a:rPr lang="en-US" sz="1600" u="none" strike="noStrike" baseline="0" dirty="0" smtClean="0">
                          <a:solidFill>
                            <a:schemeClr val="accent6"/>
                          </a:solidFill>
                          <a:effectLst/>
                        </a:rPr>
                        <a:t> emittances (4.3E12)</a:t>
                      </a:r>
                      <a:endParaRPr lang="en-US" sz="1600" b="0" i="0" u="none" strike="noStrike" dirty="0">
                        <a:solidFill>
                          <a:schemeClr val="accent6"/>
                        </a:solidFill>
                        <a:effectLst/>
                        <a:latin typeface="Arial"/>
                      </a:endParaRPr>
                    </a:p>
                  </a:txBody>
                  <a:tcPr marL="4107" marR="4107" marT="4107" marB="0" anchor="b"/>
                </a:tc>
                <a:tc>
                  <a:txBody>
                    <a:bodyPr/>
                    <a:lstStyle/>
                    <a:p>
                      <a:r>
                        <a:rPr lang="en-US" dirty="0" smtClean="0"/>
                        <a:t>&lt; 13 – 14 pi-mm-</a:t>
                      </a:r>
                      <a:r>
                        <a:rPr lang="en-US" dirty="0" err="1" smtClean="0"/>
                        <a:t>mrad</a:t>
                      </a:r>
                      <a:endParaRPr lang="en-US" dirty="0"/>
                    </a:p>
                  </a:txBody>
                  <a:tcPr anchor="b"/>
                </a:tc>
                <a:tc>
                  <a:txBody>
                    <a:bodyPr/>
                    <a:lstStyle/>
                    <a:p>
                      <a:pPr lvl="1" algn="l" fontAlgn="b"/>
                      <a:r>
                        <a:rPr lang="en-US" sz="1600" u="none" strike="noStrike" dirty="0" smtClean="0">
                          <a:solidFill>
                            <a:schemeClr val="accent6"/>
                          </a:solidFill>
                          <a:effectLst/>
                        </a:rPr>
                        <a:t>&lt;</a:t>
                      </a:r>
                      <a:r>
                        <a:rPr lang="en-US" sz="1600" u="none" strike="noStrike" baseline="0" dirty="0" smtClean="0">
                          <a:solidFill>
                            <a:schemeClr val="accent6"/>
                          </a:solidFill>
                          <a:effectLst/>
                        </a:rPr>
                        <a:t> </a:t>
                      </a:r>
                      <a:r>
                        <a:rPr lang="en-US" sz="1600" u="none" strike="noStrike" dirty="0" smtClean="0">
                          <a:solidFill>
                            <a:schemeClr val="accent6"/>
                          </a:solidFill>
                          <a:effectLst/>
                        </a:rPr>
                        <a:t>14 p-mm-</a:t>
                      </a:r>
                      <a:r>
                        <a:rPr lang="en-US" sz="1600" u="none" strike="noStrike" dirty="0" err="1" smtClean="0">
                          <a:solidFill>
                            <a:schemeClr val="accent6"/>
                          </a:solidFill>
                          <a:effectLst/>
                        </a:rPr>
                        <a:t>mrad</a:t>
                      </a:r>
                      <a:endParaRPr lang="en-US" sz="1600" b="0" i="0" u="none" strike="noStrike" dirty="0">
                        <a:solidFill>
                          <a:schemeClr val="accent6"/>
                        </a:solidFill>
                        <a:effectLst/>
                        <a:latin typeface="Symbol"/>
                      </a:endParaRPr>
                    </a:p>
                  </a:txBody>
                  <a:tcPr anchor="b"/>
                </a:tc>
              </a:tr>
              <a:tr h="359943">
                <a:tc>
                  <a:txBody>
                    <a:bodyPr/>
                    <a:lstStyle/>
                    <a:p>
                      <a:pPr algn="l" fontAlgn="b"/>
                      <a:r>
                        <a:rPr lang="en-US" sz="1600" u="none" strike="noStrike" dirty="0" smtClean="0">
                          <a:solidFill>
                            <a:schemeClr val="accent6"/>
                          </a:solidFill>
                          <a:effectLst/>
                        </a:rPr>
                        <a:t>Booster uptime</a:t>
                      </a:r>
                      <a:endParaRPr lang="en-US" sz="1600" b="0" i="0" u="none" strike="noStrike" dirty="0">
                        <a:solidFill>
                          <a:schemeClr val="accent6"/>
                        </a:solidFill>
                        <a:effectLst/>
                        <a:latin typeface="Arial"/>
                      </a:endParaRPr>
                    </a:p>
                  </a:txBody>
                  <a:tcPr marL="4107" marR="4107" marT="4107" marB="0" anchor="b"/>
                </a:tc>
                <a:tc>
                  <a:txBody>
                    <a:bodyPr/>
                    <a:lstStyle/>
                    <a:p>
                      <a:r>
                        <a:rPr lang="en-US" dirty="0" smtClean="0"/>
                        <a:t>&gt;93% (2</a:t>
                      </a:r>
                      <a:r>
                        <a:rPr lang="en-US" baseline="0" dirty="0" smtClean="0"/>
                        <a:t> month period)</a:t>
                      </a:r>
                      <a:endParaRPr lang="en-US" dirty="0"/>
                    </a:p>
                  </a:txBody>
                  <a:tcPr anchor="b"/>
                </a:tc>
                <a:tc>
                  <a:txBody>
                    <a:bodyPr/>
                    <a:lstStyle/>
                    <a:p>
                      <a:pPr algn="l" fontAlgn="b"/>
                      <a:r>
                        <a:rPr lang="en-US" sz="1600" u="none" strike="noStrike" dirty="0" smtClean="0">
                          <a:solidFill>
                            <a:schemeClr val="accent6"/>
                          </a:solidFill>
                          <a:effectLst/>
                        </a:rPr>
                        <a:t>&gt; 85%</a:t>
                      </a:r>
                      <a:endParaRPr lang="en-US" sz="1600" b="0" i="0" u="none" strike="noStrike" dirty="0">
                        <a:solidFill>
                          <a:schemeClr val="accent6"/>
                        </a:solidFill>
                        <a:effectLst/>
                        <a:latin typeface="Arial"/>
                      </a:endParaRPr>
                    </a:p>
                  </a:txBody>
                  <a:tcPr anchor="b"/>
                </a:tc>
              </a:tr>
            </a:tbl>
          </a:graphicData>
        </a:graphic>
      </p:graphicFrame>
      <p:sp>
        <p:nvSpPr>
          <p:cNvPr id="8" name="Date Placeholder 7"/>
          <p:cNvSpPr>
            <a:spLocks noGrp="1"/>
          </p:cNvSpPr>
          <p:nvPr>
            <p:ph type="dt" sz="half" idx="10"/>
          </p:nvPr>
        </p:nvSpPr>
        <p:spPr/>
        <p:txBody>
          <a:bodyPr/>
          <a:lstStyle/>
          <a:p>
            <a:r>
              <a:rPr lang="en-US" smtClean="0"/>
              <a:t>March 2016</a:t>
            </a:r>
            <a:endParaRPr lang="en-US"/>
          </a:p>
        </p:txBody>
      </p:sp>
      <p:sp>
        <p:nvSpPr>
          <p:cNvPr id="9" name="Footer Placeholder 8"/>
          <p:cNvSpPr>
            <a:spLocks noGrp="1"/>
          </p:cNvSpPr>
          <p:nvPr>
            <p:ph type="ftr" sz="quarter" idx="11"/>
          </p:nvPr>
        </p:nvSpPr>
        <p:spPr/>
        <p:txBody>
          <a:bodyPr/>
          <a:lstStyle/>
          <a:p>
            <a:pPr>
              <a:defRPr/>
            </a:pPr>
            <a:r>
              <a:rPr lang="en-US" smtClean="0"/>
              <a:t>William Pellico | P2MAC_2016</a:t>
            </a:r>
            <a:endParaRPr lang="en-US" b="1" dirty="0"/>
          </a:p>
        </p:txBody>
      </p:sp>
      <p:sp>
        <p:nvSpPr>
          <p:cNvPr id="10" name="Slide Number Placeholder 9"/>
          <p:cNvSpPr>
            <a:spLocks noGrp="1"/>
          </p:cNvSpPr>
          <p:nvPr>
            <p:ph type="sldNum" sz="quarter" idx="12"/>
          </p:nvPr>
        </p:nvSpPr>
        <p:spPr/>
        <p:txBody>
          <a:bodyPr/>
          <a:lstStyle/>
          <a:p>
            <a:fld id="{A15A663A-9045-4F5C-A8DD-14283B87C592}" type="slidenum">
              <a:rPr lang="en-US" smtClean="0"/>
              <a:pPr/>
              <a:t>4</a:t>
            </a:fld>
            <a:endParaRPr lang="en-US"/>
          </a:p>
        </p:txBody>
      </p:sp>
    </p:spTree>
    <p:extLst>
      <p:ext uri="{BB962C8B-B14F-4D97-AF65-F5344CB8AC3E}">
        <p14:creationId xmlns:p14="http://schemas.microsoft.com/office/powerpoint/2010/main" val="2679029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686800" cy="457200"/>
          </a:xfrm>
          <a:noFill/>
        </p:spPr>
        <p:txBody>
          <a:bodyPr/>
          <a:lstStyle/>
          <a:p>
            <a:r>
              <a:rPr lang="en-US" dirty="0" smtClean="0"/>
              <a:t>PIP II Booster</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47270595"/>
              </p:ext>
            </p:extLst>
          </p:nvPr>
        </p:nvGraphicFramePr>
        <p:xfrm>
          <a:off x="0" y="931727"/>
          <a:ext cx="6127750" cy="4318000"/>
        </p:xfrm>
        <a:graphic>
          <a:graphicData uri="http://schemas.openxmlformats.org/presentationml/2006/ole">
            <mc:AlternateContent xmlns:mc="http://schemas.openxmlformats.org/markup-compatibility/2006">
              <mc:Choice xmlns:v="urn:schemas-microsoft-com:vml" Requires="v">
                <p:oleObj spid="_x0000_s1094" name="Document" r:id="rId5" imgW="5522219" imgH="3886070" progId="Word.Document.12">
                  <p:embed/>
                </p:oleObj>
              </mc:Choice>
              <mc:Fallback>
                <p:oleObj name="Document" r:id="rId5" imgW="5522219" imgH="3886070" progId="Word.Document.12">
                  <p:embed/>
                  <p:pic>
                    <p:nvPicPr>
                      <p:cNvPr id="0" name=""/>
                      <p:cNvPicPr/>
                      <p:nvPr/>
                    </p:nvPicPr>
                    <p:blipFill>
                      <a:blip r:embed="rId6"/>
                      <a:stretch>
                        <a:fillRect/>
                      </a:stretch>
                    </p:blipFill>
                    <p:spPr>
                      <a:xfrm>
                        <a:off x="0" y="931727"/>
                        <a:ext cx="6127750" cy="4318000"/>
                      </a:xfrm>
                      <a:prstGeom prst="rect">
                        <a:avLst/>
                      </a:prstGeom>
                    </p:spPr>
                  </p:pic>
                </p:oleObj>
              </mc:Fallback>
            </mc:AlternateContent>
          </a:graphicData>
        </a:graphic>
      </p:graphicFrame>
      <p:sp>
        <p:nvSpPr>
          <p:cNvPr id="5" name="TextBox 4"/>
          <p:cNvSpPr txBox="1"/>
          <p:nvPr/>
        </p:nvSpPr>
        <p:spPr>
          <a:xfrm>
            <a:off x="6005015" y="1892164"/>
            <a:ext cx="3138986" cy="2708434"/>
          </a:xfrm>
          <a:prstGeom prst="rect">
            <a:avLst/>
          </a:prstGeom>
          <a:noFill/>
        </p:spPr>
        <p:txBody>
          <a:bodyPr wrap="square" rtlCol="0">
            <a:spAutoFit/>
          </a:bodyPr>
          <a:lstStyle/>
          <a:p>
            <a:r>
              <a:rPr lang="en-US" sz="1800" dirty="0" smtClean="0">
                <a:solidFill>
                  <a:schemeClr val="accent6"/>
                </a:solidFill>
                <a:latin typeface="Helvetica" panose="020B0604020202020204" pitchFamily="34" charset="0"/>
                <a:cs typeface="Helvetica" panose="020B0604020202020204" pitchFamily="34" charset="0"/>
              </a:rPr>
              <a:t>PIP II will generate &gt; </a:t>
            </a:r>
            <a:r>
              <a:rPr lang="en-US" sz="1800" dirty="0" smtClean="0">
                <a:solidFill>
                  <a:srgbClr val="FF0000"/>
                </a:solidFill>
                <a:latin typeface="Helvetica" panose="020B0604020202020204" pitchFamily="34" charset="0"/>
                <a:cs typeface="Helvetica" panose="020B0604020202020204" pitchFamily="34" charset="0"/>
              </a:rPr>
              <a:t>50% higher flux</a:t>
            </a:r>
            <a:r>
              <a:rPr lang="en-US" sz="1800" dirty="0" smtClean="0">
                <a:solidFill>
                  <a:schemeClr val="accent6"/>
                </a:solidFill>
                <a:latin typeface="Helvetica" panose="020B0604020202020204" pitchFamily="34" charset="0"/>
                <a:cs typeface="Helvetica" panose="020B0604020202020204" pitchFamily="34" charset="0"/>
              </a:rPr>
              <a:t> than the planned PIP operations</a:t>
            </a:r>
          </a:p>
          <a:p>
            <a:r>
              <a:rPr lang="en-US" sz="1600" dirty="0" smtClean="0">
                <a:solidFill>
                  <a:schemeClr val="accent6"/>
                </a:solidFill>
                <a:latin typeface="Helvetica" panose="020B0604020202020204" pitchFamily="34" charset="0"/>
                <a:cs typeface="Helvetica" panose="020B0604020202020204" pitchFamily="34" charset="0"/>
              </a:rPr>
              <a:t> </a:t>
            </a:r>
          </a:p>
          <a:p>
            <a:r>
              <a:rPr lang="en-US" sz="1700" dirty="0" smtClean="0">
                <a:latin typeface="Helvetica" panose="020B0604020202020204" pitchFamily="34" charset="0"/>
                <a:cs typeface="Helvetica" panose="020B0604020202020204" pitchFamily="34" charset="0"/>
              </a:rPr>
              <a:t>PIP flux FY17</a:t>
            </a:r>
            <a:r>
              <a:rPr lang="en-US" sz="1700" dirty="0">
                <a:latin typeface="Helvetica" panose="020B0604020202020204" pitchFamily="34" charset="0"/>
                <a:cs typeface="Helvetica" panose="020B0604020202020204" pitchFamily="34" charset="0"/>
              </a:rPr>
              <a:t>: </a:t>
            </a:r>
            <a:r>
              <a:rPr lang="en-US" sz="1700" dirty="0" smtClean="0">
                <a:latin typeface="Helvetica" panose="020B0604020202020204" pitchFamily="34" charset="0"/>
                <a:cs typeface="Helvetica" panose="020B0604020202020204" pitchFamily="34" charset="0"/>
              </a:rPr>
              <a:t>2.3e17 </a:t>
            </a:r>
            <a:r>
              <a:rPr lang="en-US" sz="1700" dirty="0" err="1" smtClean="0">
                <a:latin typeface="Helvetica" panose="020B0604020202020204" pitchFamily="34" charset="0"/>
                <a:cs typeface="Helvetica" panose="020B0604020202020204" pitchFamily="34" charset="0"/>
              </a:rPr>
              <a:t>pph</a:t>
            </a:r>
            <a:endParaRPr lang="en-US" sz="1700" dirty="0" smtClean="0">
              <a:latin typeface="Helvetica" panose="020B0604020202020204" pitchFamily="34" charset="0"/>
              <a:cs typeface="Helvetica" panose="020B0604020202020204" pitchFamily="34" charset="0"/>
            </a:endParaRPr>
          </a:p>
          <a:p>
            <a:endParaRPr lang="en-US" sz="1700" dirty="0">
              <a:latin typeface="Helvetica" panose="020B0604020202020204" pitchFamily="34" charset="0"/>
              <a:cs typeface="Helvetica" panose="020B0604020202020204" pitchFamily="34" charset="0"/>
            </a:endParaRPr>
          </a:p>
          <a:p>
            <a:r>
              <a:rPr lang="en-US" sz="1700" dirty="0">
                <a:latin typeface="Helvetica" panose="020B0604020202020204" pitchFamily="34" charset="0"/>
                <a:cs typeface="Helvetica" panose="020B0604020202020204" pitchFamily="34" charset="0"/>
              </a:rPr>
              <a:t>PIP-II </a:t>
            </a:r>
            <a:r>
              <a:rPr lang="en-US" sz="1700" dirty="0" smtClean="0">
                <a:latin typeface="Helvetica" panose="020B0604020202020204" pitchFamily="34" charset="0"/>
                <a:cs typeface="Helvetica" panose="020B0604020202020204" pitchFamily="34" charset="0"/>
              </a:rPr>
              <a:t>flux: 3.5e17pph</a:t>
            </a:r>
            <a:r>
              <a:rPr lang="en-US" sz="1700" dirty="0">
                <a:latin typeface="Helvetica" panose="020B0604020202020204" pitchFamily="34" charset="0"/>
                <a:cs typeface="Helvetica" panose="020B0604020202020204" pitchFamily="34" charset="0"/>
              </a:rPr>
              <a:t> </a:t>
            </a:r>
            <a:r>
              <a:rPr lang="en-US" sz="1700" dirty="0" smtClean="0">
                <a:latin typeface="Helvetica" panose="020B0604020202020204" pitchFamily="34" charset="0"/>
                <a:cs typeface="Helvetica" panose="020B0604020202020204" pitchFamily="34" charset="0"/>
              </a:rPr>
              <a:t>(15Hz)</a:t>
            </a:r>
          </a:p>
          <a:p>
            <a:r>
              <a:rPr lang="en-US" sz="1700" dirty="0" smtClean="0">
                <a:latin typeface="Helvetica" panose="020B0604020202020204" pitchFamily="34" charset="0"/>
                <a:cs typeface="Helvetica" panose="020B0604020202020204" pitchFamily="34" charset="0"/>
              </a:rPr>
              <a:t>PIP-II flux: 4.6E17pph (20Hz)</a:t>
            </a:r>
            <a:endParaRPr lang="en-US" sz="1700" dirty="0">
              <a:latin typeface="Helvetica" panose="020B0604020202020204" pitchFamily="34" charset="0"/>
              <a:cs typeface="Helvetica" panose="020B0604020202020204" pitchFamily="34" charset="0"/>
            </a:endParaRPr>
          </a:p>
          <a:p>
            <a:pPr algn="l"/>
            <a:endParaRPr lang="en-US" sz="1600" dirty="0">
              <a:solidFill>
                <a:schemeClr val="accent6"/>
              </a:solidFill>
              <a:latin typeface="Helvetica" panose="020B0604020202020204" pitchFamily="34" charset="0"/>
              <a:cs typeface="Helvetica" panose="020B0604020202020204" pitchFamily="34" charset="0"/>
            </a:endParaRPr>
          </a:p>
          <a:p>
            <a:pPr algn="l"/>
            <a:endParaRPr lang="en-US" sz="1600" dirty="0"/>
          </a:p>
        </p:txBody>
      </p:sp>
      <p:sp>
        <p:nvSpPr>
          <p:cNvPr id="3" name="Oval 2"/>
          <p:cNvSpPr/>
          <p:nvPr/>
        </p:nvSpPr>
        <p:spPr>
          <a:xfrm>
            <a:off x="3972130" y="2063626"/>
            <a:ext cx="1063256" cy="27644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352740" y="2599702"/>
            <a:ext cx="1063256" cy="27644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278234" y="1343558"/>
            <a:ext cx="1176672" cy="27644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7"/>
          <p:cNvSpPr>
            <a:spLocks noGrp="1"/>
          </p:cNvSpPr>
          <p:nvPr>
            <p:ph type="dt" sz="half" idx="10"/>
          </p:nvPr>
        </p:nvSpPr>
        <p:spPr/>
        <p:txBody>
          <a:bodyPr/>
          <a:lstStyle/>
          <a:p>
            <a:r>
              <a:rPr lang="en-US" smtClean="0"/>
              <a:t>March 2016</a:t>
            </a:r>
            <a:endParaRPr lang="en-US"/>
          </a:p>
        </p:txBody>
      </p:sp>
      <p:sp>
        <p:nvSpPr>
          <p:cNvPr id="9" name="Footer Placeholder 8"/>
          <p:cNvSpPr>
            <a:spLocks noGrp="1"/>
          </p:cNvSpPr>
          <p:nvPr>
            <p:ph type="ftr" sz="quarter" idx="11"/>
          </p:nvPr>
        </p:nvSpPr>
        <p:spPr/>
        <p:txBody>
          <a:bodyPr/>
          <a:lstStyle/>
          <a:p>
            <a:pPr>
              <a:defRPr/>
            </a:pPr>
            <a:r>
              <a:rPr lang="en-US" smtClean="0"/>
              <a:t>William Pellico | P2MAC_2016</a:t>
            </a:r>
            <a:endParaRPr lang="en-US" b="1" dirty="0"/>
          </a:p>
        </p:txBody>
      </p:sp>
      <p:sp>
        <p:nvSpPr>
          <p:cNvPr id="10" name="Slide Number Placeholder 9"/>
          <p:cNvSpPr>
            <a:spLocks noGrp="1"/>
          </p:cNvSpPr>
          <p:nvPr>
            <p:ph type="sldNum" sz="quarter" idx="12"/>
          </p:nvPr>
        </p:nvSpPr>
        <p:spPr/>
        <p:txBody>
          <a:bodyPr/>
          <a:lstStyle/>
          <a:p>
            <a:fld id="{A15A663A-9045-4F5C-A8DD-14283B87C592}" type="slidenum">
              <a:rPr lang="en-US" smtClean="0"/>
              <a:pPr/>
              <a:t>5</a:t>
            </a:fld>
            <a:endParaRPr lang="en-US"/>
          </a:p>
        </p:txBody>
      </p:sp>
      <p:sp>
        <p:nvSpPr>
          <p:cNvPr id="13" name="Oval 12"/>
          <p:cNvSpPr/>
          <p:nvPr/>
        </p:nvSpPr>
        <p:spPr>
          <a:xfrm>
            <a:off x="4379124" y="2341392"/>
            <a:ext cx="1063256" cy="27644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968754" y="1831992"/>
            <a:ext cx="1063256" cy="27644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4221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457200"/>
          </a:xfrm>
        </p:spPr>
        <p:txBody>
          <a:bodyPr/>
          <a:lstStyle/>
          <a:p>
            <a:r>
              <a:rPr lang="en-US" sz="2400" dirty="0" smtClean="0"/>
              <a:t>PIP II injection point into Booster - reminder</a:t>
            </a:r>
            <a:endParaRPr lang="en-US" sz="2400" dirty="0"/>
          </a:p>
        </p:txBody>
      </p:sp>
      <p:pic>
        <p:nvPicPr>
          <p:cNvPr id="5" name="Picture 4"/>
          <p:cNvPicPr>
            <a:picLocks noChangeAspect="1"/>
          </p:cNvPicPr>
          <p:nvPr/>
        </p:nvPicPr>
        <p:blipFill>
          <a:blip r:embed="rId2"/>
          <a:stretch>
            <a:fillRect/>
          </a:stretch>
        </p:blipFill>
        <p:spPr>
          <a:xfrm>
            <a:off x="53164" y="1147646"/>
            <a:ext cx="6497821" cy="4499889"/>
          </a:xfrm>
          <a:prstGeom prst="rect">
            <a:avLst/>
          </a:prstGeom>
        </p:spPr>
      </p:pic>
      <p:sp>
        <p:nvSpPr>
          <p:cNvPr id="6" name="TextBox 5"/>
          <p:cNvSpPr txBox="1"/>
          <p:nvPr/>
        </p:nvSpPr>
        <p:spPr>
          <a:xfrm>
            <a:off x="5791200" y="2236542"/>
            <a:ext cx="3082556" cy="646331"/>
          </a:xfrm>
          <a:prstGeom prst="rect">
            <a:avLst/>
          </a:prstGeom>
          <a:solidFill>
            <a:schemeClr val="accent1">
              <a:lumMod val="20000"/>
              <a:lumOff val="80000"/>
            </a:schemeClr>
          </a:solidFill>
        </p:spPr>
        <p:txBody>
          <a:bodyPr wrap="square" rtlCol="0">
            <a:spAutoFit/>
          </a:bodyPr>
          <a:lstStyle/>
          <a:p>
            <a:r>
              <a:rPr lang="en-US" sz="1800" dirty="0"/>
              <a:t>Present injection point at L1</a:t>
            </a:r>
          </a:p>
          <a:p>
            <a:pPr algn="l"/>
            <a:r>
              <a:rPr lang="en-US" sz="1800" dirty="0" smtClean="0"/>
              <a:t>New injection point  at L11</a:t>
            </a:r>
          </a:p>
        </p:txBody>
      </p:sp>
      <p:pic>
        <p:nvPicPr>
          <p:cNvPr id="7" name="Picture 6"/>
          <p:cNvPicPr>
            <a:picLocks noChangeAspect="1"/>
          </p:cNvPicPr>
          <p:nvPr/>
        </p:nvPicPr>
        <p:blipFill>
          <a:blip r:embed="rId3"/>
          <a:stretch>
            <a:fillRect/>
          </a:stretch>
        </p:blipFill>
        <p:spPr>
          <a:xfrm>
            <a:off x="5791200" y="2895600"/>
            <a:ext cx="2895600" cy="3356888"/>
          </a:xfrm>
          <a:prstGeom prst="rect">
            <a:avLst/>
          </a:prstGeom>
        </p:spPr>
      </p:pic>
      <p:sp>
        <p:nvSpPr>
          <p:cNvPr id="14" name="Rectangle 13"/>
          <p:cNvSpPr/>
          <p:nvPr/>
        </p:nvSpPr>
        <p:spPr bwMode="auto">
          <a:xfrm>
            <a:off x="6019800" y="4419600"/>
            <a:ext cx="457200" cy="381000"/>
          </a:xfrm>
          <a:prstGeom prst="rect">
            <a:avLst/>
          </a:prstGeom>
          <a:noFill/>
          <a:ln w="38100" cap="flat" cmpd="sng" algn="ctr">
            <a:solidFill>
              <a:srgbClr val="009799"/>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5" name="Rectangle 14"/>
          <p:cNvSpPr/>
          <p:nvPr/>
        </p:nvSpPr>
        <p:spPr bwMode="auto">
          <a:xfrm>
            <a:off x="7848600" y="4953000"/>
            <a:ext cx="457200" cy="381000"/>
          </a:xfrm>
          <a:prstGeom prst="rect">
            <a:avLst/>
          </a:prstGeom>
          <a:noFill/>
          <a:ln w="38100" cap="flat" cmpd="sng" algn="ctr">
            <a:solidFill>
              <a:srgbClr val="009799"/>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cxnSp>
        <p:nvCxnSpPr>
          <p:cNvPr id="4" name="Straight Arrow Connector 3"/>
          <p:cNvCxnSpPr/>
          <p:nvPr/>
        </p:nvCxnSpPr>
        <p:spPr>
          <a:xfrm flipH="1">
            <a:off x="2356665" y="2796363"/>
            <a:ext cx="3434535" cy="1207890"/>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1244009" y="2492290"/>
            <a:ext cx="4547191" cy="1209487"/>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r>
              <a:rPr lang="en-US" smtClean="0"/>
              <a:t>March 2016</a:t>
            </a:r>
            <a:endParaRPr lang="en-US"/>
          </a:p>
        </p:txBody>
      </p:sp>
      <p:sp>
        <p:nvSpPr>
          <p:cNvPr id="8" name="Footer Placeholder 7"/>
          <p:cNvSpPr>
            <a:spLocks noGrp="1"/>
          </p:cNvSpPr>
          <p:nvPr>
            <p:ph type="ftr" sz="quarter" idx="11"/>
          </p:nvPr>
        </p:nvSpPr>
        <p:spPr/>
        <p:txBody>
          <a:bodyPr/>
          <a:lstStyle/>
          <a:p>
            <a:r>
              <a:rPr lang="en-US" smtClean="0"/>
              <a:t>William Pellico | P2MAC_2016</a:t>
            </a:r>
            <a:endParaRPr lang="en-US"/>
          </a:p>
        </p:txBody>
      </p:sp>
      <p:sp>
        <p:nvSpPr>
          <p:cNvPr id="9" name="Slide Number Placeholder 8"/>
          <p:cNvSpPr>
            <a:spLocks noGrp="1"/>
          </p:cNvSpPr>
          <p:nvPr>
            <p:ph type="sldNum" sz="quarter" idx="12"/>
          </p:nvPr>
        </p:nvSpPr>
        <p:spPr/>
        <p:txBody>
          <a:bodyPr/>
          <a:lstStyle/>
          <a:p>
            <a:fld id="{ADB8883E-0D01-4C1A-AC01-192C7F6DD935}" type="slidenum">
              <a:rPr lang="en-US" smtClean="0"/>
              <a:t>6</a:t>
            </a:fld>
            <a:endParaRPr lang="en-US"/>
          </a:p>
        </p:txBody>
      </p:sp>
    </p:spTree>
    <p:extLst>
      <p:ext uri="{BB962C8B-B14F-4D97-AF65-F5344CB8AC3E}">
        <p14:creationId xmlns:p14="http://schemas.microsoft.com/office/powerpoint/2010/main" val="14121168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6145" y="205335"/>
            <a:ext cx="8229600" cy="457200"/>
          </a:xfrm>
        </p:spPr>
        <p:txBody>
          <a:bodyPr/>
          <a:lstStyle/>
          <a:p>
            <a:r>
              <a:rPr lang="en-US" dirty="0" smtClean="0"/>
              <a:t>PIP II required R&amp;D: Areas of progress under PIP</a:t>
            </a:r>
            <a:endParaRPr lang="en-US" dirty="0"/>
          </a:p>
        </p:txBody>
      </p:sp>
      <p:sp>
        <p:nvSpPr>
          <p:cNvPr id="6" name="Content Placeholder 5"/>
          <p:cNvSpPr>
            <a:spLocks noGrp="1"/>
          </p:cNvSpPr>
          <p:nvPr>
            <p:ph idx="1"/>
          </p:nvPr>
        </p:nvSpPr>
        <p:spPr>
          <a:xfrm>
            <a:off x="155448" y="822149"/>
            <a:ext cx="8650995" cy="5655784"/>
          </a:xfrm>
        </p:spPr>
        <p:txBody>
          <a:bodyPr>
            <a:normAutofit lnSpcReduction="10000"/>
          </a:bodyPr>
          <a:lstStyle/>
          <a:p>
            <a:pPr marL="342900" lvl="1" indent="-342900">
              <a:spcBef>
                <a:spcPts val="600"/>
              </a:spcBef>
              <a:buClr>
                <a:schemeClr val="accent6"/>
              </a:buClr>
              <a:buSzPct val="100000"/>
              <a:buFontTx/>
              <a:buChar char="•"/>
            </a:pPr>
            <a:r>
              <a:rPr lang="en-US" sz="2000" dirty="0"/>
              <a:t>New injection point at </a:t>
            </a:r>
            <a:r>
              <a:rPr lang="en-US" sz="2000" dirty="0" smtClean="0"/>
              <a:t>L11</a:t>
            </a:r>
          </a:p>
          <a:p>
            <a:pPr marL="742950" lvl="2" indent="-342900">
              <a:spcBef>
                <a:spcPts val="600"/>
              </a:spcBef>
              <a:buClr>
                <a:schemeClr val="accent6"/>
              </a:buClr>
              <a:buSzPct val="100000"/>
              <a:buFontTx/>
              <a:buChar char="•"/>
            </a:pPr>
            <a:r>
              <a:rPr lang="en-US" sz="1800" dirty="0">
                <a:solidFill>
                  <a:schemeClr val="tx2">
                    <a:lumMod val="50000"/>
                  </a:schemeClr>
                </a:solidFill>
              </a:rPr>
              <a:t>New injection </a:t>
            </a:r>
            <a:r>
              <a:rPr lang="en-US" sz="1800" dirty="0" smtClean="0">
                <a:solidFill>
                  <a:schemeClr val="tx2">
                    <a:lumMod val="50000"/>
                  </a:schemeClr>
                </a:solidFill>
              </a:rPr>
              <a:t>girder</a:t>
            </a:r>
          </a:p>
          <a:p>
            <a:pPr marL="742950" lvl="2" indent="-342900">
              <a:spcBef>
                <a:spcPts val="600"/>
              </a:spcBef>
              <a:buClr>
                <a:schemeClr val="accent6"/>
              </a:buClr>
              <a:buSzPct val="100000"/>
              <a:buFontTx/>
              <a:buChar char="•"/>
            </a:pPr>
            <a:r>
              <a:rPr lang="en-US" sz="1800" dirty="0" smtClean="0">
                <a:solidFill>
                  <a:schemeClr val="tx2">
                    <a:lumMod val="50000"/>
                  </a:schemeClr>
                </a:solidFill>
              </a:rPr>
              <a:t>Space charge mitigation: painting</a:t>
            </a:r>
          </a:p>
          <a:p>
            <a:pPr marL="742950" lvl="2" indent="-342900">
              <a:spcBef>
                <a:spcPts val="600"/>
              </a:spcBef>
              <a:buClr>
                <a:schemeClr val="accent6"/>
              </a:buClr>
              <a:buSzPct val="100000"/>
              <a:buFontTx/>
              <a:buChar char="•"/>
            </a:pPr>
            <a:r>
              <a:rPr lang="en-US" sz="1800" dirty="0" smtClean="0">
                <a:solidFill>
                  <a:schemeClr val="tx2">
                    <a:lumMod val="50000"/>
                  </a:schemeClr>
                </a:solidFill>
              </a:rPr>
              <a:t>New stripping foil system</a:t>
            </a:r>
          </a:p>
          <a:p>
            <a:pPr marL="742950" lvl="2" indent="-342900">
              <a:spcBef>
                <a:spcPts val="600"/>
              </a:spcBef>
              <a:buClr>
                <a:schemeClr val="accent6"/>
              </a:buClr>
              <a:buSzPct val="100000"/>
              <a:buFontTx/>
              <a:buChar char="•"/>
            </a:pPr>
            <a:r>
              <a:rPr lang="en-US" sz="1800" dirty="0" smtClean="0">
                <a:solidFill>
                  <a:schemeClr val="tx2">
                    <a:lumMod val="50000"/>
                  </a:schemeClr>
                </a:solidFill>
              </a:rPr>
              <a:t>H</a:t>
            </a:r>
            <a:r>
              <a:rPr lang="en-US" sz="1800" baseline="30000" dirty="0" smtClean="0">
                <a:solidFill>
                  <a:schemeClr val="tx2">
                    <a:lumMod val="50000"/>
                  </a:schemeClr>
                </a:solidFill>
              </a:rPr>
              <a:t>0</a:t>
            </a:r>
            <a:r>
              <a:rPr lang="en-US" sz="1800" dirty="0" smtClean="0">
                <a:solidFill>
                  <a:schemeClr val="tx2">
                    <a:lumMod val="50000"/>
                  </a:schemeClr>
                </a:solidFill>
              </a:rPr>
              <a:t> , H</a:t>
            </a:r>
            <a:r>
              <a:rPr lang="en-US" sz="1800" baseline="30000" dirty="0" smtClean="0">
                <a:solidFill>
                  <a:schemeClr val="tx2">
                    <a:lumMod val="50000"/>
                  </a:schemeClr>
                </a:solidFill>
              </a:rPr>
              <a:t>-</a:t>
            </a:r>
            <a:r>
              <a:rPr lang="en-US" sz="1800" dirty="0" smtClean="0">
                <a:solidFill>
                  <a:schemeClr val="tx2">
                    <a:lumMod val="50000"/>
                  </a:schemeClr>
                </a:solidFill>
              </a:rPr>
              <a:t> absorber</a:t>
            </a:r>
          </a:p>
          <a:p>
            <a:pPr marL="342900" lvl="1" indent="-342900">
              <a:spcBef>
                <a:spcPts val="600"/>
              </a:spcBef>
              <a:buClr>
                <a:schemeClr val="accent6"/>
              </a:buClr>
              <a:buSzPct val="100000"/>
              <a:buFontTx/>
              <a:buChar char="•"/>
            </a:pPr>
            <a:r>
              <a:rPr lang="en-US" sz="2000" dirty="0" smtClean="0"/>
              <a:t>RF Cavity investigation/design/construction</a:t>
            </a:r>
            <a:endParaRPr lang="en-US" sz="2000" dirty="0"/>
          </a:p>
          <a:p>
            <a:pPr marL="342900" lvl="1" indent="-342900">
              <a:spcBef>
                <a:spcPts val="600"/>
              </a:spcBef>
              <a:buClr>
                <a:schemeClr val="accent6"/>
              </a:buClr>
              <a:buSzPct val="100000"/>
              <a:buFontTx/>
              <a:buChar char="•"/>
            </a:pPr>
            <a:r>
              <a:rPr lang="en-US" sz="2000" dirty="0"/>
              <a:t>RF capture</a:t>
            </a:r>
          </a:p>
          <a:p>
            <a:pPr marL="742950" lvl="2" indent="-342900">
              <a:spcBef>
                <a:spcPts val="600"/>
              </a:spcBef>
              <a:buClr>
                <a:schemeClr val="accent6"/>
              </a:buClr>
              <a:buSzPct val="100000"/>
              <a:buFontTx/>
              <a:buChar char="•"/>
            </a:pPr>
            <a:r>
              <a:rPr lang="en-US" sz="1800" dirty="0">
                <a:solidFill>
                  <a:schemeClr val="tx2">
                    <a:lumMod val="50000"/>
                  </a:schemeClr>
                </a:solidFill>
              </a:rPr>
              <a:t>capture scheme: D</a:t>
            </a:r>
            <a:r>
              <a:rPr lang="en-US" sz="1800" dirty="0" smtClean="0">
                <a:solidFill>
                  <a:schemeClr val="tx2">
                    <a:lumMod val="50000"/>
                  </a:schemeClr>
                </a:solidFill>
              </a:rPr>
              <a:t>irect </a:t>
            </a:r>
            <a:r>
              <a:rPr lang="en-US" sz="1800" dirty="0">
                <a:solidFill>
                  <a:schemeClr val="tx2">
                    <a:lumMod val="50000"/>
                  </a:schemeClr>
                </a:solidFill>
              </a:rPr>
              <a:t>injection into </a:t>
            </a:r>
            <a:r>
              <a:rPr lang="en-US" sz="1800" dirty="0" smtClean="0">
                <a:solidFill>
                  <a:schemeClr val="tx2">
                    <a:lumMod val="50000"/>
                  </a:schemeClr>
                </a:solidFill>
              </a:rPr>
              <a:t>buckets preferred (adiabatic: 2</a:t>
            </a:r>
            <a:r>
              <a:rPr lang="en-US" sz="1800" baseline="30000" dirty="0" smtClean="0">
                <a:solidFill>
                  <a:schemeClr val="tx2">
                    <a:lumMod val="50000"/>
                  </a:schemeClr>
                </a:solidFill>
              </a:rPr>
              <a:t>nd</a:t>
            </a:r>
            <a:r>
              <a:rPr lang="en-US" sz="1800" dirty="0" smtClean="0">
                <a:solidFill>
                  <a:schemeClr val="tx2">
                    <a:lumMod val="50000"/>
                  </a:schemeClr>
                </a:solidFill>
              </a:rPr>
              <a:t> choice)</a:t>
            </a:r>
          </a:p>
          <a:p>
            <a:pPr marL="742950" lvl="2" indent="-342900">
              <a:spcBef>
                <a:spcPts val="600"/>
              </a:spcBef>
              <a:buClr>
                <a:schemeClr val="accent6"/>
              </a:buClr>
              <a:buSzPct val="100000"/>
              <a:buFontTx/>
              <a:buChar char="•"/>
            </a:pPr>
            <a:r>
              <a:rPr lang="en-US" sz="1800" dirty="0">
                <a:solidFill>
                  <a:schemeClr val="tx2">
                    <a:lumMod val="50000"/>
                  </a:schemeClr>
                </a:solidFill>
              </a:rPr>
              <a:t>2</a:t>
            </a:r>
            <a:r>
              <a:rPr lang="en-US" sz="1800" baseline="30000" dirty="0">
                <a:solidFill>
                  <a:schemeClr val="tx2">
                    <a:lumMod val="50000"/>
                  </a:schemeClr>
                </a:solidFill>
              </a:rPr>
              <a:t>nd</a:t>
            </a:r>
            <a:r>
              <a:rPr lang="en-US" sz="1800" dirty="0">
                <a:solidFill>
                  <a:schemeClr val="tx2">
                    <a:lumMod val="50000"/>
                  </a:schemeClr>
                </a:solidFill>
              </a:rPr>
              <a:t> harmonic </a:t>
            </a:r>
            <a:r>
              <a:rPr lang="en-US" sz="1800" dirty="0" smtClean="0">
                <a:solidFill>
                  <a:schemeClr val="tx2">
                    <a:lumMod val="50000"/>
                  </a:schemeClr>
                </a:solidFill>
              </a:rPr>
              <a:t>cavities (considered but probably unnecessary)</a:t>
            </a:r>
          </a:p>
          <a:p>
            <a:pPr marL="342900" lvl="1" indent="-342900">
              <a:spcBef>
                <a:spcPts val="600"/>
              </a:spcBef>
              <a:buClr>
                <a:schemeClr val="accent6"/>
              </a:buClr>
              <a:buSzPct val="100000"/>
              <a:buFontTx/>
              <a:buChar char="•"/>
            </a:pPr>
            <a:r>
              <a:rPr lang="en-US" sz="2000" dirty="0" smtClean="0"/>
              <a:t>Transition crossing</a:t>
            </a:r>
          </a:p>
          <a:p>
            <a:pPr marL="742950" lvl="2" indent="-342900">
              <a:spcBef>
                <a:spcPts val="600"/>
              </a:spcBef>
              <a:buClr>
                <a:schemeClr val="accent6"/>
              </a:buClr>
              <a:buSzPct val="100000"/>
              <a:buFontTx/>
              <a:buChar char="•"/>
            </a:pPr>
            <a:r>
              <a:rPr lang="en-US" sz="1800" dirty="0" smtClean="0">
                <a:solidFill>
                  <a:schemeClr val="tx2">
                    <a:lumMod val="50000"/>
                  </a:schemeClr>
                </a:solidFill>
              </a:rPr>
              <a:t>RF focusing method</a:t>
            </a:r>
          </a:p>
          <a:p>
            <a:pPr marL="742950" lvl="2" indent="-342900">
              <a:spcBef>
                <a:spcPts val="600"/>
              </a:spcBef>
              <a:buClr>
                <a:schemeClr val="accent6"/>
              </a:buClr>
              <a:buSzPct val="100000"/>
              <a:buFontTx/>
              <a:buChar char="•"/>
            </a:pPr>
            <a:r>
              <a:rPr lang="en-US" sz="1800" dirty="0" smtClean="0">
                <a:solidFill>
                  <a:schemeClr val="tx2">
                    <a:lumMod val="50000"/>
                  </a:schemeClr>
                </a:solidFill>
              </a:rPr>
              <a:t>Beam/RF simulations (V. </a:t>
            </a:r>
            <a:r>
              <a:rPr lang="en-US" sz="1800" dirty="0" err="1" smtClean="0">
                <a:solidFill>
                  <a:schemeClr val="tx2">
                    <a:lumMod val="50000"/>
                  </a:schemeClr>
                </a:solidFill>
              </a:rPr>
              <a:t>Lebedev</a:t>
            </a:r>
            <a:r>
              <a:rPr lang="en-US" sz="1800" dirty="0" smtClean="0">
                <a:solidFill>
                  <a:schemeClr val="tx2">
                    <a:lumMod val="50000"/>
                  </a:schemeClr>
                </a:solidFill>
              </a:rPr>
              <a:t> – for PIP II)</a:t>
            </a:r>
          </a:p>
          <a:p>
            <a:pPr marL="742950" lvl="2" indent="-342900">
              <a:spcBef>
                <a:spcPts val="600"/>
              </a:spcBef>
              <a:buClr>
                <a:schemeClr val="accent6"/>
              </a:buClr>
              <a:buSzPct val="100000"/>
              <a:buFontTx/>
              <a:buChar char="•"/>
            </a:pPr>
            <a:r>
              <a:rPr lang="en-US" sz="1800" dirty="0" smtClean="0">
                <a:solidFill>
                  <a:schemeClr val="tx2">
                    <a:lumMod val="50000"/>
                  </a:schemeClr>
                </a:solidFill>
              </a:rPr>
              <a:t>RF focus free method (flattening of RF amplitude)</a:t>
            </a:r>
            <a:endParaRPr lang="en-US" sz="1800" dirty="0">
              <a:solidFill>
                <a:schemeClr val="tx2">
                  <a:lumMod val="50000"/>
                </a:schemeClr>
              </a:solidFill>
            </a:endParaRPr>
          </a:p>
          <a:p>
            <a:pPr marL="1200150" lvl="3" indent="-342900">
              <a:spcBef>
                <a:spcPts val="600"/>
              </a:spcBef>
              <a:buClr>
                <a:schemeClr val="accent6"/>
              </a:buClr>
              <a:buSzPct val="100000"/>
              <a:buFontTx/>
              <a:buChar char="•"/>
            </a:pPr>
            <a:r>
              <a:rPr lang="en-US" dirty="0" smtClean="0">
                <a:solidFill>
                  <a:srgbClr val="0F2D62"/>
                </a:solidFill>
              </a:rPr>
              <a:t>2</a:t>
            </a:r>
            <a:r>
              <a:rPr lang="en-US" baseline="30000" dirty="0" smtClean="0">
                <a:solidFill>
                  <a:srgbClr val="0F2D62"/>
                </a:solidFill>
              </a:rPr>
              <a:t>nd</a:t>
            </a:r>
            <a:r>
              <a:rPr lang="en-US" dirty="0" smtClean="0">
                <a:solidFill>
                  <a:srgbClr val="0F2D62"/>
                </a:solidFill>
              </a:rPr>
              <a:t> or 3</a:t>
            </a:r>
            <a:r>
              <a:rPr lang="en-US" baseline="30000" dirty="0" smtClean="0">
                <a:solidFill>
                  <a:srgbClr val="0F2D62"/>
                </a:solidFill>
              </a:rPr>
              <a:t>rd</a:t>
            </a:r>
            <a:r>
              <a:rPr lang="en-US" dirty="0" smtClean="0">
                <a:solidFill>
                  <a:srgbClr val="0F2D62"/>
                </a:solidFill>
              </a:rPr>
              <a:t> harmonic cavities. (can also be used in RF focusing method)</a:t>
            </a:r>
          </a:p>
          <a:p>
            <a:pPr marL="685800" lvl="2" indent="-285750">
              <a:spcBef>
                <a:spcPts val="600"/>
              </a:spcBef>
              <a:buClr>
                <a:schemeClr val="accent6"/>
              </a:buClr>
              <a:buSzPct val="100000"/>
            </a:pPr>
            <a:r>
              <a:rPr lang="en-US" dirty="0" err="1" smtClean="0">
                <a:solidFill>
                  <a:schemeClr val="tx2">
                    <a:lumMod val="50000"/>
                  </a:schemeClr>
                </a:solidFill>
                <a:latin typeface="Symbol" panose="05050102010706020507" pitchFamily="18" charset="2"/>
              </a:rPr>
              <a:t>g</a:t>
            </a:r>
            <a:r>
              <a:rPr lang="en-US" baseline="-25000" dirty="0" err="1" smtClean="0">
                <a:solidFill>
                  <a:schemeClr val="tx2">
                    <a:lumMod val="50000"/>
                  </a:schemeClr>
                </a:solidFill>
              </a:rPr>
              <a:t>t</a:t>
            </a:r>
            <a:r>
              <a:rPr lang="en-US" sz="1800" dirty="0" smtClean="0">
                <a:solidFill>
                  <a:schemeClr val="tx2">
                    <a:lumMod val="50000"/>
                  </a:schemeClr>
                </a:solidFill>
              </a:rPr>
              <a:t> jump system (not likely)</a:t>
            </a:r>
          </a:p>
          <a:p>
            <a:pPr marL="1200150" lvl="3" indent="-342900">
              <a:spcBef>
                <a:spcPts val="600"/>
              </a:spcBef>
              <a:buClr>
                <a:schemeClr val="accent6"/>
              </a:buClr>
              <a:buSzPct val="100000"/>
              <a:buFontTx/>
              <a:buChar char="•"/>
            </a:pPr>
            <a:r>
              <a:rPr lang="en-US" dirty="0" smtClean="0">
                <a:solidFill>
                  <a:srgbClr val="0F2D62"/>
                </a:solidFill>
              </a:rPr>
              <a:t>requires resurrection/rebuild of old system</a:t>
            </a:r>
            <a:endParaRPr lang="en-US" dirty="0">
              <a:solidFill>
                <a:srgbClr val="0F2D62"/>
              </a:solidFill>
            </a:endParaRPr>
          </a:p>
        </p:txBody>
      </p:sp>
      <p:sp>
        <p:nvSpPr>
          <p:cNvPr id="2" name="Date Placeholder 1"/>
          <p:cNvSpPr>
            <a:spLocks noGrp="1"/>
          </p:cNvSpPr>
          <p:nvPr>
            <p:ph type="dt" sz="half" idx="10"/>
          </p:nvPr>
        </p:nvSpPr>
        <p:spPr/>
        <p:txBody>
          <a:bodyPr/>
          <a:lstStyle/>
          <a:p>
            <a:r>
              <a:rPr lang="en-US" smtClean="0"/>
              <a:t>March 2016</a:t>
            </a:r>
            <a:endParaRPr lang="en-US"/>
          </a:p>
        </p:txBody>
      </p:sp>
      <p:sp>
        <p:nvSpPr>
          <p:cNvPr id="3" name="Footer Placeholder 2"/>
          <p:cNvSpPr>
            <a:spLocks noGrp="1"/>
          </p:cNvSpPr>
          <p:nvPr>
            <p:ph type="ftr" sz="quarter" idx="11"/>
          </p:nvPr>
        </p:nvSpPr>
        <p:spPr/>
        <p:txBody>
          <a:bodyPr/>
          <a:lstStyle/>
          <a:p>
            <a:pPr>
              <a:defRPr/>
            </a:pPr>
            <a:r>
              <a:rPr lang="en-US" smtClean="0"/>
              <a:t>William Pellico | P2MAC_2016</a:t>
            </a:r>
            <a:endParaRPr lang="en-US" b="1" dirty="0"/>
          </a:p>
        </p:txBody>
      </p:sp>
      <p:sp>
        <p:nvSpPr>
          <p:cNvPr id="4" name="Slide Number Placeholder 3"/>
          <p:cNvSpPr>
            <a:spLocks noGrp="1"/>
          </p:cNvSpPr>
          <p:nvPr>
            <p:ph type="sldNum" sz="quarter" idx="12"/>
          </p:nvPr>
        </p:nvSpPr>
        <p:spPr/>
        <p:txBody>
          <a:bodyPr/>
          <a:lstStyle/>
          <a:p>
            <a:fld id="{A15A663A-9045-4F5C-A8DD-14283B87C592}" type="slidenum">
              <a:rPr lang="en-US" smtClean="0"/>
              <a:pPr/>
              <a:t>7</a:t>
            </a:fld>
            <a:endParaRPr lang="en-US"/>
          </a:p>
        </p:txBody>
      </p:sp>
      <p:cxnSp>
        <p:nvCxnSpPr>
          <p:cNvPr id="8" name="Straight Arrow Connector 7"/>
          <p:cNvCxnSpPr/>
          <p:nvPr/>
        </p:nvCxnSpPr>
        <p:spPr>
          <a:xfrm flipH="1">
            <a:off x="5450187" y="2462383"/>
            <a:ext cx="999826" cy="26255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6180138" y="4758531"/>
            <a:ext cx="1163322" cy="257345"/>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1830627" y="2889010"/>
            <a:ext cx="1124138" cy="126748"/>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7526338" y="230184"/>
            <a:ext cx="1069407" cy="395184"/>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31039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457200"/>
          </a:xfrm>
        </p:spPr>
        <p:txBody>
          <a:bodyPr/>
          <a:lstStyle/>
          <a:p>
            <a:r>
              <a:rPr lang="en-US" dirty="0" smtClean="0"/>
              <a:t>R&amp;D Overview (cont’d)</a:t>
            </a:r>
            <a:endParaRPr lang="en-US" dirty="0"/>
          </a:p>
        </p:txBody>
      </p:sp>
      <p:sp>
        <p:nvSpPr>
          <p:cNvPr id="3" name="Content Placeholder 2"/>
          <p:cNvSpPr>
            <a:spLocks noGrp="1"/>
          </p:cNvSpPr>
          <p:nvPr>
            <p:ph idx="1"/>
          </p:nvPr>
        </p:nvSpPr>
        <p:spPr>
          <a:xfrm>
            <a:off x="152400" y="914400"/>
            <a:ext cx="8915400" cy="5410200"/>
          </a:xfrm>
        </p:spPr>
        <p:txBody>
          <a:bodyPr>
            <a:normAutofit/>
          </a:bodyPr>
          <a:lstStyle/>
          <a:p>
            <a:pPr>
              <a:buSzPct val="100000"/>
            </a:pPr>
            <a:r>
              <a:rPr lang="en-US" sz="2000" dirty="0" smtClean="0"/>
              <a:t>Damper upgrades and collimation system</a:t>
            </a:r>
          </a:p>
          <a:p>
            <a:pPr lvl="1">
              <a:buSzPct val="100000"/>
              <a:buFont typeface="Arial" panose="020B0604020202020204" pitchFamily="34" charset="0"/>
              <a:buChar char="•"/>
            </a:pPr>
            <a:r>
              <a:rPr lang="en-US" sz="1800" dirty="0">
                <a:solidFill>
                  <a:schemeClr val="tx2">
                    <a:lumMod val="50000"/>
                  </a:schemeClr>
                </a:solidFill>
              </a:rPr>
              <a:t>L</a:t>
            </a:r>
            <a:r>
              <a:rPr lang="en-US" sz="1800" dirty="0" smtClean="0">
                <a:solidFill>
                  <a:schemeClr val="tx2">
                    <a:lumMod val="50000"/>
                  </a:schemeClr>
                </a:solidFill>
              </a:rPr>
              <a:t>ongitudinal quadrupole damping when going through transition</a:t>
            </a:r>
          </a:p>
          <a:p>
            <a:pPr lvl="1">
              <a:buSzPct val="100000"/>
              <a:buFont typeface="Arial" panose="020B0604020202020204" pitchFamily="34" charset="0"/>
              <a:buChar char="•"/>
            </a:pPr>
            <a:r>
              <a:rPr lang="en-US" sz="1800" dirty="0">
                <a:solidFill>
                  <a:schemeClr val="tx2">
                    <a:lumMod val="50000"/>
                  </a:schemeClr>
                </a:solidFill>
              </a:rPr>
              <a:t>L</a:t>
            </a:r>
            <a:r>
              <a:rPr lang="en-US" sz="1800" dirty="0" smtClean="0">
                <a:solidFill>
                  <a:schemeClr val="tx2">
                    <a:lumMod val="50000"/>
                  </a:schemeClr>
                </a:solidFill>
              </a:rPr>
              <a:t>ongitudinal coupled bunch mode damping at high field</a:t>
            </a:r>
          </a:p>
          <a:p>
            <a:pPr lvl="1">
              <a:buSzPct val="100000"/>
              <a:buFont typeface="Arial" panose="020B0604020202020204" pitchFamily="34" charset="0"/>
              <a:buChar char="•"/>
            </a:pPr>
            <a:r>
              <a:rPr lang="en-US" sz="1800" dirty="0" smtClean="0">
                <a:solidFill>
                  <a:schemeClr val="tx2">
                    <a:lumMod val="50000"/>
                  </a:schemeClr>
                </a:solidFill>
              </a:rPr>
              <a:t>Transverse dampers for coupled bunch modes</a:t>
            </a:r>
          </a:p>
          <a:p>
            <a:pPr>
              <a:buSzPct val="100000"/>
            </a:pPr>
            <a:r>
              <a:rPr lang="en-US" sz="2000" dirty="0" smtClean="0"/>
              <a:t>Evaluation of present </a:t>
            </a:r>
            <a:r>
              <a:rPr lang="en-US" sz="2000" dirty="0"/>
              <a:t>collimation </a:t>
            </a:r>
            <a:r>
              <a:rPr lang="en-US" sz="2000" dirty="0" smtClean="0"/>
              <a:t>system w.r.t. expected PIP II </a:t>
            </a:r>
          </a:p>
          <a:p>
            <a:pPr>
              <a:buSzPct val="100000"/>
            </a:pPr>
            <a:r>
              <a:rPr lang="en-US" sz="2000" dirty="0" smtClean="0"/>
              <a:t>Beam quality at extraction</a:t>
            </a:r>
          </a:p>
          <a:p>
            <a:pPr lvl="1">
              <a:buSzPct val="100000"/>
              <a:buFont typeface="Arial" panose="020B0604020202020204" pitchFamily="34" charset="0"/>
              <a:buChar char="•"/>
            </a:pPr>
            <a:r>
              <a:rPr lang="en-US" sz="1800" dirty="0">
                <a:solidFill>
                  <a:schemeClr val="tx2">
                    <a:lumMod val="50000"/>
                  </a:schemeClr>
                </a:solidFill>
              </a:rPr>
              <a:t>E</a:t>
            </a:r>
            <a:r>
              <a:rPr lang="en-US" sz="1800" dirty="0" smtClean="0">
                <a:solidFill>
                  <a:schemeClr val="tx2">
                    <a:lumMod val="50000"/>
                  </a:schemeClr>
                </a:solidFill>
              </a:rPr>
              <a:t>mittances determined by Recycler admittances</a:t>
            </a:r>
          </a:p>
          <a:p>
            <a:pPr>
              <a:buSzPct val="100000"/>
            </a:pPr>
            <a:r>
              <a:rPr lang="en-US" sz="2000" dirty="0" smtClean="0"/>
              <a:t>20 Hz operations and components</a:t>
            </a:r>
          </a:p>
          <a:p>
            <a:pPr lvl="1">
              <a:buSzPct val="100000"/>
              <a:buFont typeface="Arial" panose="020B0604020202020204" pitchFamily="34" charset="0"/>
              <a:buChar char="•"/>
            </a:pPr>
            <a:r>
              <a:rPr lang="en-US" sz="1800" dirty="0" smtClean="0">
                <a:solidFill>
                  <a:schemeClr val="tx2">
                    <a:lumMod val="50000"/>
                  </a:schemeClr>
                </a:solidFill>
              </a:rPr>
              <a:t>GMPS </a:t>
            </a:r>
          </a:p>
          <a:p>
            <a:pPr lvl="1">
              <a:buSzPct val="100000"/>
              <a:buFont typeface="Arial" panose="020B0604020202020204" pitchFamily="34" charset="0"/>
              <a:buChar char="•"/>
            </a:pPr>
            <a:r>
              <a:rPr lang="en-US" sz="1800" dirty="0" smtClean="0">
                <a:solidFill>
                  <a:schemeClr val="tx2">
                    <a:lumMod val="50000"/>
                  </a:schemeClr>
                </a:solidFill>
              </a:rPr>
              <a:t>Pulsed systems</a:t>
            </a:r>
          </a:p>
          <a:p>
            <a:pPr lvl="1">
              <a:buSzPct val="100000"/>
              <a:buFont typeface="Arial" panose="020B0604020202020204" pitchFamily="34" charset="0"/>
              <a:buChar char="•"/>
            </a:pPr>
            <a:r>
              <a:rPr lang="en-US" sz="1800" dirty="0" smtClean="0">
                <a:solidFill>
                  <a:schemeClr val="tx2">
                    <a:lumMod val="50000"/>
                  </a:schemeClr>
                </a:solidFill>
              </a:rPr>
              <a:t>Controls</a:t>
            </a:r>
          </a:p>
        </p:txBody>
      </p:sp>
      <p:sp>
        <p:nvSpPr>
          <p:cNvPr id="4" name="Date Placeholder 3"/>
          <p:cNvSpPr>
            <a:spLocks noGrp="1"/>
          </p:cNvSpPr>
          <p:nvPr>
            <p:ph type="dt" sz="half" idx="10"/>
          </p:nvPr>
        </p:nvSpPr>
        <p:spPr/>
        <p:txBody>
          <a:bodyPr/>
          <a:lstStyle/>
          <a:p>
            <a:r>
              <a:rPr lang="en-US" smtClean="0"/>
              <a:t>March 2016</a:t>
            </a:r>
            <a:endParaRPr lang="en-US"/>
          </a:p>
        </p:txBody>
      </p:sp>
      <p:sp>
        <p:nvSpPr>
          <p:cNvPr id="5" name="Footer Placeholder 4"/>
          <p:cNvSpPr>
            <a:spLocks noGrp="1"/>
          </p:cNvSpPr>
          <p:nvPr>
            <p:ph type="ftr" sz="quarter" idx="11"/>
          </p:nvPr>
        </p:nvSpPr>
        <p:spPr/>
        <p:txBody>
          <a:bodyPr/>
          <a:lstStyle/>
          <a:p>
            <a:pPr>
              <a:defRPr/>
            </a:pPr>
            <a:r>
              <a:rPr lang="en-US" smtClean="0"/>
              <a:t>William Pellico | P2MAC_2016</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8</a:t>
            </a:fld>
            <a:endParaRPr lang="en-US"/>
          </a:p>
        </p:txBody>
      </p:sp>
      <p:cxnSp>
        <p:nvCxnSpPr>
          <p:cNvPr id="7" name="Straight Arrow Connector 6"/>
          <p:cNvCxnSpPr/>
          <p:nvPr/>
        </p:nvCxnSpPr>
        <p:spPr>
          <a:xfrm flipH="1">
            <a:off x="5848539" y="2978590"/>
            <a:ext cx="1376126" cy="22181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5348626" y="914400"/>
            <a:ext cx="1278511" cy="174732"/>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542515" y="4036337"/>
            <a:ext cx="1376126" cy="22181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41712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457200"/>
          </a:xfrm>
        </p:spPr>
        <p:txBody>
          <a:bodyPr/>
          <a:lstStyle/>
          <a:p>
            <a:r>
              <a:rPr lang="en-US" dirty="0" smtClean="0"/>
              <a:t>Tunable Booster cavities – two options being studied</a:t>
            </a: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357" t="21715" r="55500" b="39143"/>
          <a:stretch/>
        </p:blipFill>
        <p:spPr bwMode="auto">
          <a:xfrm>
            <a:off x="5105400" y="1076862"/>
            <a:ext cx="2910840" cy="1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l="11180" t="3217" r="28848" b="17567"/>
          <a:stretch/>
        </p:blipFill>
        <p:spPr bwMode="auto">
          <a:xfrm>
            <a:off x="685799" y="838200"/>
            <a:ext cx="3810001" cy="2281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1524000" y="2546706"/>
            <a:ext cx="1974857" cy="286940"/>
          </a:xfrm>
          <a:prstGeom prst="round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483930" y="1843745"/>
            <a:ext cx="693420" cy="428758"/>
          </a:xfrm>
          <a:prstGeom prst="round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5745144" y="2000684"/>
            <a:ext cx="457200" cy="152400"/>
          </a:xfrm>
          <a:prstGeom prst="rightArrow">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026868399"/>
                  </p:ext>
                </p:extLst>
              </p:nvPr>
            </p:nvGraphicFramePr>
            <p:xfrm>
              <a:off x="537209" y="3158490"/>
              <a:ext cx="7696200" cy="3205480"/>
            </p:xfrm>
            <a:graphic>
              <a:graphicData uri="http://schemas.openxmlformats.org/drawingml/2006/table">
                <a:tbl>
                  <a:tblPr firstRow="1" bandRow="1">
                    <a:tableStyleId>{5A111915-BE36-4E01-A7E5-04B1672EAD32}</a:tableStyleId>
                  </a:tblPr>
                  <a:tblGrid>
                    <a:gridCol w="3848100"/>
                    <a:gridCol w="3848100"/>
                  </a:tblGrid>
                  <a:tr h="370840">
                    <a:tc>
                      <a:txBody>
                        <a:bodyPr/>
                        <a:lstStyle/>
                        <a:p>
                          <a:pPr algn="ctr"/>
                          <a:r>
                            <a:rPr lang="en-US" dirty="0" smtClean="0"/>
                            <a:t>Parallel </a:t>
                          </a:r>
                          <a:r>
                            <a:rPr lang="en-US" baseline="0" dirty="0" smtClean="0"/>
                            <a:t>Biased</a:t>
                          </a:r>
                          <a:endParaRPr lang="en-US" dirty="0">
                            <a:solidFill>
                              <a:schemeClr val="accent6"/>
                            </a:solidFill>
                          </a:endParaRPr>
                        </a:p>
                      </a:txBody>
                      <a:tcPr/>
                    </a:tc>
                    <a:tc>
                      <a:txBody>
                        <a:bodyPr/>
                        <a:lstStyle/>
                        <a:p>
                          <a:pPr algn="ctr"/>
                          <a:r>
                            <a:rPr lang="en-US" dirty="0" smtClean="0"/>
                            <a:t>Perpendicular Biased</a:t>
                          </a:r>
                          <a:endParaRPr lang="en-US" dirty="0">
                            <a:solidFill>
                              <a:schemeClr val="accent6"/>
                            </a:solidFill>
                          </a:endParaRPr>
                        </a:p>
                      </a:txBody>
                      <a:tcPr/>
                    </a:tc>
                  </a:tr>
                  <a:tr h="370840">
                    <a:tc>
                      <a:txBody>
                        <a:bodyPr/>
                        <a:lstStyle/>
                        <a:p>
                          <a:pPr algn="ctr"/>
                          <a:r>
                            <a:rPr lang="en-US" dirty="0" smtClean="0">
                              <a:solidFill>
                                <a:schemeClr val="accent6"/>
                              </a:solidFill>
                            </a:rPr>
                            <a:t>Bias field is parallel to the RF field</a:t>
                          </a:r>
                          <a:endParaRPr lang="en-US" dirty="0">
                            <a:solidFill>
                              <a:schemeClr val="accent6"/>
                            </a:solidFill>
                          </a:endParaRPr>
                        </a:p>
                      </a:txBody>
                      <a:tcPr/>
                    </a:tc>
                    <a:tc>
                      <a:txBody>
                        <a:bodyPr/>
                        <a:lstStyle/>
                        <a:p>
                          <a:pPr algn="ctr"/>
                          <a:r>
                            <a:rPr lang="en-US" dirty="0" smtClean="0">
                              <a:solidFill>
                                <a:schemeClr val="accent6"/>
                              </a:solidFill>
                            </a:rPr>
                            <a:t>Bias field is perpendicular to the RF field</a:t>
                          </a:r>
                          <a:endParaRPr lang="en-US" dirty="0">
                            <a:solidFill>
                              <a:schemeClr val="accent6"/>
                            </a:solidFill>
                          </a:endParaRPr>
                        </a:p>
                      </a:txBody>
                      <a:tcPr/>
                    </a:tc>
                  </a:tr>
                  <a:tr h="370840">
                    <a:tc>
                      <a:txBody>
                        <a:bodyPr/>
                        <a:lstStyle/>
                        <a:p>
                          <a:pPr algn="ctr"/>
                          <a14:m>
                            <m:oMathPara xmlns:m="http://schemas.openxmlformats.org/officeDocument/2006/math">
                              <m:oMathParaPr>
                                <m:jc m:val="centerGroup"/>
                              </m:oMathParaPr>
                              <m:oMath xmlns:m="http://schemas.openxmlformats.org/officeDocument/2006/math">
                                <m:r>
                                  <a:rPr lang="en-US" smtClean="0">
                                    <a:solidFill>
                                      <a:schemeClr val="accent6"/>
                                    </a:solidFill>
                                    <a:latin typeface="Cambria Math" panose="02040503050406030204" pitchFamily="18" charset="0"/>
                                  </a:rPr>
                                  <m:t>𝐻</m:t>
                                </m:r>
                                <m:acc>
                                  <m:accPr>
                                    <m:chr m:val="̂"/>
                                    <m:ctrlPr>
                                      <a:rPr lang="en-US" i="1" smtClean="0">
                                        <a:solidFill>
                                          <a:schemeClr val="accent6"/>
                                        </a:solidFill>
                                        <a:latin typeface="Cambria Math" panose="02040503050406030204" pitchFamily="18" charset="0"/>
                                      </a:rPr>
                                    </m:ctrlPr>
                                  </m:accPr>
                                  <m:e>
                                    <m:r>
                                      <m:rPr>
                                        <m:sty m:val="p"/>
                                      </m:rPr>
                                      <a:rPr lang="el-GR" smtClean="0">
                                        <a:solidFill>
                                          <a:schemeClr val="accent6"/>
                                        </a:solidFill>
                                        <a:latin typeface="Cambria Math" panose="02040503050406030204" pitchFamily="18" charset="0"/>
                                      </a:rPr>
                                      <m:t>φ</m:t>
                                    </m:r>
                                  </m:e>
                                </m:acc>
                                <m:r>
                                  <a:rPr lang="en-US" smtClean="0">
                                    <a:solidFill>
                                      <a:schemeClr val="accent6"/>
                                    </a:solidFill>
                                    <a:latin typeface="Cambria Math" panose="02040503050406030204" pitchFamily="18" charset="0"/>
                                  </a:rPr>
                                  <m:t>+</m:t>
                                </m:r>
                                <m:r>
                                  <a:rPr lang="en-US" smtClean="0">
                                    <a:solidFill>
                                      <a:schemeClr val="accent6"/>
                                    </a:solidFill>
                                    <a:latin typeface="Cambria Math" panose="02040503050406030204" pitchFamily="18" charset="0"/>
                                  </a:rPr>
                                  <m:t>h</m:t>
                                </m:r>
                                <m:acc>
                                  <m:accPr>
                                    <m:chr m:val="̂"/>
                                    <m:ctrlPr>
                                      <a:rPr lang="en-US" i="1" smtClean="0">
                                        <a:solidFill>
                                          <a:schemeClr val="accent6"/>
                                        </a:solidFill>
                                        <a:latin typeface="Cambria Math" panose="02040503050406030204" pitchFamily="18" charset="0"/>
                                      </a:rPr>
                                    </m:ctrlPr>
                                  </m:accPr>
                                  <m:e>
                                    <m:r>
                                      <m:rPr>
                                        <m:sty m:val="p"/>
                                      </m:rPr>
                                      <a:rPr lang="el-GR" smtClean="0">
                                        <a:solidFill>
                                          <a:schemeClr val="accent6"/>
                                        </a:solidFill>
                                        <a:latin typeface="Cambria Math" panose="02040503050406030204" pitchFamily="18" charset="0"/>
                                      </a:rPr>
                                      <m:t>φ</m:t>
                                    </m:r>
                                  </m:e>
                                </m:acc>
                                <m:r>
                                  <a:rPr lang="en-US" smtClean="0">
                                    <a:solidFill>
                                      <a:schemeClr val="accent6"/>
                                    </a:solidFill>
                                    <a:latin typeface="Cambria Math" panose="02040503050406030204" pitchFamily="18" charset="0"/>
                                  </a:rPr>
                                  <m:t>=(</m:t>
                                </m:r>
                                <m:r>
                                  <a:rPr lang="en-US" smtClean="0">
                                    <a:solidFill>
                                      <a:schemeClr val="accent6"/>
                                    </a:solidFill>
                                    <a:latin typeface="Cambria Math" panose="02040503050406030204" pitchFamily="18" charset="0"/>
                                  </a:rPr>
                                  <m:t>𝐻</m:t>
                                </m:r>
                                <m:r>
                                  <a:rPr lang="en-US" smtClean="0">
                                    <a:solidFill>
                                      <a:schemeClr val="accent6"/>
                                    </a:solidFill>
                                    <a:latin typeface="Cambria Math" panose="02040503050406030204" pitchFamily="18" charset="0"/>
                                  </a:rPr>
                                  <m:t>+</m:t>
                                </m:r>
                                <m:r>
                                  <a:rPr lang="en-US" smtClean="0">
                                    <a:solidFill>
                                      <a:schemeClr val="accent6"/>
                                    </a:solidFill>
                                    <a:latin typeface="Cambria Math" panose="02040503050406030204" pitchFamily="18" charset="0"/>
                                  </a:rPr>
                                  <m:t>h</m:t>
                                </m:r>
                                <m:r>
                                  <a:rPr lang="en-US" smtClean="0">
                                    <a:solidFill>
                                      <a:schemeClr val="accent6"/>
                                    </a:solidFill>
                                    <a:latin typeface="Cambria Math" panose="02040503050406030204" pitchFamily="18" charset="0"/>
                                  </a:rPr>
                                  <m:t>)</m:t>
                                </m:r>
                                <m:acc>
                                  <m:accPr>
                                    <m:chr m:val="̂"/>
                                    <m:ctrlPr>
                                      <a:rPr lang="en-US" i="1" smtClean="0">
                                        <a:solidFill>
                                          <a:schemeClr val="accent6"/>
                                        </a:solidFill>
                                        <a:latin typeface="Cambria Math" panose="02040503050406030204" pitchFamily="18" charset="0"/>
                                      </a:rPr>
                                    </m:ctrlPr>
                                  </m:accPr>
                                  <m:e>
                                    <m:r>
                                      <m:rPr>
                                        <m:sty m:val="p"/>
                                      </m:rPr>
                                      <a:rPr lang="el-GR" smtClean="0">
                                        <a:solidFill>
                                          <a:schemeClr val="accent6"/>
                                        </a:solidFill>
                                        <a:latin typeface="Cambria Math" panose="02040503050406030204" pitchFamily="18" charset="0"/>
                                      </a:rPr>
                                      <m:t>φ</m:t>
                                    </m:r>
                                  </m:e>
                                </m:acc>
                              </m:oMath>
                            </m:oMathPara>
                          </a14:m>
                          <a:endParaRPr lang="en-US" dirty="0">
                            <a:solidFill>
                              <a:schemeClr val="accent6"/>
                            </a:solidFill>
                          </a:endParaRPr>
                        </a:p>
                      </a:txBody>
                      <a:tcPr/>
                    </a:tc>
                    <a:tc>
                      <a:txBody>
                        <a:bodyPr/>
                        <a:lstStyle/>
                        <a:p>
                          <a:pPr algn="ctr"/>
                          <a14:m>
                            <m:oMath xmlns:m="http://schemas.openxmlformats.org/officeDocument/2006/math">
                              <m:r>
                                <a:rPr lang="en-US" smtClean="0">
                                  <a:solidFill>
                                    <a:schemeClr val="accent6"/>
                                  </a:solidFill>
                                  <a:latin typeface="Cambria Math" panose="02040503050406030204" pitchFamily="18" charset="0"/>
                                </a:rPr>
                                <m:t>𝐻</m:t>
                              </m:r>
                              <m:acc>
                                <m:accPr>
                                  <m:chr m:val="̂"/>
                                  <m:ctrlPr>
                                    <a:rPr lang="en-US" i="1" smtClean="0">
                                      <a:solidFill>
                                        <a:schemeClr val="accent6"/>
                                      </a:solidFill>
                                      <a:latin typeface="Cambria Math" panose="02040503050406030204" pitchFamily="18" charset="0"/>
                                    </a:rPr>
                                  </m:ctrlPr>
                                </m:accPr>
                                <m:e>
                                  <m:r>
                                    <a:rPr lang="en-US" smtClean="0">
                                      <a:solidFill>
                                        <a:schemeClr val="accent6"/>
                                      </a:solidFill>
                                      <a:latin typeface="Cambria Math" panose="02040503050406030204" pitchFamily="18" charset="0"/>
                                    </a:rPr>
                                    <m:t>𝑧</m:t>
                                  </m:r>
                                </m:e>
                              </m:acc>
                              <m:r>
                                <a:rPr lang="en-US" smtClean="0">
                                  <a:solidFill>
                                    <a:schemeClr val="accent6"/>
                                  </a:solidFill>
                                  <a:latin typeface="Cambria Math" panose="02040503050406030204" pitchFamily="18" charset="0"/>
                                </a:rPr>
                                <m:t>+</m:t>
                              </m:r>
                              <m:r>
                                <a:rPr lang="en-US" smtClean="0">
                                  <a:solidFill>
                                    <a:schemeClr val="accent6"/>
                                  </a:solidFill>
                                  <a:latin typeface="Cambria Math" panose="02040503050406030204" pitchFamily="18" charset="0"/>
                                </a:rPr>
                                <m:t>h</m:t>
                              </m:r>
                              <m:acc>
                                <m:accPr>
                                  <m:chr m:val="̂"/>
                                  <m:ctrlPr>
                                    <a:rPr lang="en-US" i="1" smtClean="0">
                                      <a:solidFill>
                                        <a:schemeClr val="accent6"/>
                                      </a:solidFill>
                                      <a:latin typeface="Cambria Math" panose="02040503050406030204" pitchFamily="18" charset="0"/>
                                    </a:rPr>
                                  </m:ctrlPr>
                                </m:accPr>
                                <m:e>
                                  <m:r>
                                    <m:rPr>
                                      <m:sty m:val="p"/>
                                    </m:rPr>
                                    <a:rPr lang="el-GR" smtClean="0">
                                      <a:solidFill>
                                        <a:schemeClr val="accent6"/>
                                      </a:solidFill>
                                      <a:latin typeface="Cambria Math" panose="02040503050406030204" pitchFamily="18" charset="0"/>
                                    </a:rPr>
                                    <m:t>φ</m:t>
                                  </m:r>
                                </m:e>
                              </m:acc>
                              <m:r>
                                <a:rPr lang="en-US" smtClean="0">
                                  <a:solidFill>
                                    <a:schemeClr val="accent6"/>
                                  </a:solidFill>
                                  <a:latin typeface="Cambria Math" panose="02040503050406030204" pitchFamily="18" charset="0"/>
                                </a:rPr>
                                <m:t>=</m:t>
                              </m:r>
                            </m:oMath>
                          </a14:m>
                          <a:r>
                            <a:rPr lang="en-US" dirty="0" smtClean="0">
                              <a:solidFill>
                                <a:schemeClr val="accent6"/>
                              </a:solidFill>
                            </a:rPr>
                            <a:t> rotating (on cone) magnetic vector – Gyromagnetic Resonance H=f/2.8</a:t>
                          </a:r>
                          <a:endParaRPr lang="en-US" dirty="0">
                            <a:solidFill>
                              <a:schemeClr val="accent6"/>
                            </a:solidFill>
                          </a:endParaRPr>
                        </a:p>
                      </a:txBody>
                      <a:tcPr/>
                    </a:tc>
                  </a:tr>
                  <a:tr h="370840">
                    <a:tc>
                      <a:txBody>
                        <a:bodyPr/>
                        <a:lstStyle/>
                        <a:p>
                          <a:pPr algn="ctr"/>
                          <a:r>
                            <a:rPr lang="en-US" dirty="0" smtClean="0">
                              <a:solidFill>
                                <a:schemeClr val="accent6"/>
                              </a:solidFill>
                            </a:rPr>
                            <a:t>Ferrites with high saturation</a:t>
                          </a:r>
                          <a:r>
                            <a:rPr lang="en-US" baseline="0" dirty="0" smtClean="0">
                              <a:solidFill>
                                <a:schemeClr val="accent6"/>
                              </a:solidFill>
                            </a:rPr>
                            <a:t> magnetization (Ni-Zn)</a:t>
                          </a:r>
                          <a:endParaRPr lang="en-US" dirty="0">
                            <a:solidFill>
                              <a:schemeClr val="accent6"/>
                            </a:solidFill>
                          </a:endParaRPr>
                        </a:p>
                      </a:txBody>
                      <a:tcPr/>
                    </a:tc>
                    <a:tc>
                      <a:txBody>
                        <a:bodyPr/>
                        <a:lstStyle/>
                        <a:p>
                          <a:pPr algn="ctr"/>
                          <a:r>
                            <a:rPr lang="en-US" dirty="0" smtClean="0">
                              <a:solidFill>
                                <a:schemeClr val="accent6"/>
                              </a:solidFill>
                            </a:rPr>
                            <a:t>Ferrites with relatively</a:t>
                          </a:r>
                          <a:r>
                            <a:rPr lang="en-US" baseline="0" dirty="0" smtClean="0">
                              <a:solidFill>
                                <a:schemeClr val="accent6"/>
                              </a:solidFill>
                            </a:rPr>
                            <a:t> low saturation magnetization (</a:t>
                          </a:r>
                          <a:r>
                            <a:rPr lang="en-US" dirty="0" err="1" smtClean="0">
                              <a:solidFill>
                                <a:schemeClr val="accent6"/>
                              </a:solidFill>
                            </a:rPr>
                            <a:t>Mn</a:t>
                          </a:r>
                          <a:r>
                            <a:rPr lang="en-US" dirty="0" smtClean="0">
                              <a:solidFill>
                                <a:schemeClr val="accent6"/>
                              </a:solidFill>
                            </a:rPr>
                            <a:t>-Zn)</a:t>
                          </a:r>
                          <a:endParaRPr lang="en-US" dirty="0">
                            <a:solidFill>
                              <a:schemeClr val="accent6"/>
                            </a:solidFill>
                          </a:endParaRPr>
                        </a:p>
                      </a:txBody>
                      <a:tcPr/>
                    </a:tc>
                  </a:tr>
                  <a:tr h="370840">
                    <a:tc>
                      <a:txBody>
                        <a:bodyPr/>
                        <a:lstStyle/>
                        <a:p>
                          <a:pPr algn="ctr"/>
                          <a:r>
                            <a:rPr lang="en-US" dirty="0" smtClean="0">
                              <a:solidFill>
                                <a:schemeClr val="accent6"/>
                              </a:solidFill>
                            </a:rPr>
                            <a:t>Larger values of</a:t>
                          </a:r>
                          <a:r>
                            <a:rPr lang="en-US" baseline="0" dirty="0" smtClean="0">
                              <a:solidFill>
                                <a:schemeClr val="accent6"/>
                              </a:solidFill>
                            </a:rPr>
                            <a:t> </a:t>
                          </a:r>
                          <a:r>
                            <a:rPr lang="en-US" baseline="0" dirty="0" smtClean="0">
                              <a:solidFill>
                                <a:schemeClr val="accent6"/>
                              </a:solidFill>
                              <a:latin typeface="Symbol" panose="05050102010706020507" pitchFamily="18" charset="2"/>
                            </a:rPr>
                            <a:t>m</a:t>
                          </a:r>
                          <a:endParaRPr lang="en-US" dirty="0" smtClean="0">
                            <a:solidFill>
                              <a:schemeClr val="accent6"/>
                            </a:solidFill>
                            <a:latin typeface="Symbol" panose="05050102010706020507" pitchFamily="18" charset="2"/>
                          </a:endParaRPr>
                        </a:p>
                        <a:p>
                          <a:pPr algn="ctr"/>
                          <a:r>
                            <a:rPr lang="en-US" dirty="0" smtClean="0">
                              <a:solidFill>
                                <a:schemeClr val="accent6"/>
                              </a:solidFill>
                            </a:rPr>
                            <a:t>(larger</a:t>
                          </a:r>
                          <a:r>
                            <a:rPr lang="en-US" baseline="0" dirty="0" smtClean="0">
                              <a:solidFill>
                                <a:schemeClr val="accent6"/>
                              </a:solidFill>
                            </a:rPr>
                            <a:t> losses, lower Q)</a:t>
                          </a:r>
                          <a:endParaRPr lang="en-US" dirty="0">
                            <a:solidFill>
                              <a:schemeClr val="accent6"/>
                            </a:solidFill>
                          </a:endParaRPr>
                        </a:p>
                      </a:txBody>
                      <a:tcPr/>
                    </a:tc>
                    <a:tc>
                      <a:txBody>
                        <a:bodyPr/>
                        <a:lstStyle/>
                        <a:p>
                          <a:pPr algn="ctr"/>
                          <a:r>
                            <a:rPr lang="en-US" dirty="0" smtClean="0">
                              <a:solidFill>
                                <a:schemeClr val="accent6"/>
                              </a:solidFill>
                            </a:rPr>
                            <a:t>Smaller values of </a:t>
                          </a:r>
                          <a:r>
                            <a:rPr lang="en-US" dirty="0" smtClean="0">
                              <a:solidFill>
                                <a:schemeClr val="accent6"/>
                              </a:solidFill>
                              <a:latin typeface="Symbol" panose="05050102010706020507" pitchFamily="18" charset="2"/>
                            </a:rPr>
                            <a:t>m</a:t>
                          </a:r>
                          <a:r>
                            <a:rPr lang="en-US" dirty="0" smtClean="0">
                              <a:solidFill>
                                <a:schemeClr val="accent6"/>
                              </a:solidFill>
                            </a:rPr>
                            <a:t> </a:t>
                          </a:r>
                        </a:p>
                        <a:p>
                          <a:pPr algn="ctr"/>
                          <a:r>
                            <a:rPr lang="en-US" dirty="0" smtClean="0">
                              <a:solidFill>
                                <a:schemeClr val="accent6"/>
                              </a:solidFill>
                            </a:rPr>
                            <a:t>(smaller losses, larger Q)</a:t>
                          </a:r>
                          <a:endParaRPr lang="en-US" dirty="0">
                            <a:solidFill>
                              <a:schemeClr val="accent6"/>
                            </a:solidFill>
                          </a:endParaRPr>
                        </a:p>
                      </a:txBody>
                      <a:tcPr/>
                    </a:tc>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026868399"/>
                  </p:ext>
                </p:extLst>
              </p:nvPr>
            </p:nvGraphicFramePr>
            <p:xfrm>
              <a:off x="537209" y="3158490"/>
              <a:ext cx="7696200" cy="3205480"/>
            </p:xfrm>
            <a:graphic>
              <a:graphicData uri="http://schemas.openxmlformats.org/drawingml/2006/table">
                <a:tbl>
                  <a:tblPr firstRow="1" bandRow="1">
                    <a:tableStyleId>{5A111915-BE36-4E01-A7E5-04B1672EAD32}</a:tableStyleId>
                  </a:tblPr>
                  <a:tblGrid>
                    <a:gridCol w="3848100"/>
                    <a:gridCol w="3848100"/>
                  </a:tblGrid>
                  <a:tr h="370840">
                    <a:tc>
                      <a:txBody>
                        <a:bodyPr/>
                        <a:lstStyle/>
                        <a:p>
                          <a:pPr algn="ctr"/>
                          <a:r>
                            <a:rPr lang="en-US" dirty="0" smtClean="0"/>
                            <a:t>Parallel </a:t>
                          </a:r>
                          <a:r>
                            <a:rPr lang="en-US" baseline="0" dirty="0" smtClean="0"/>
                            <a:t>Biased</a:t>
                          </a:r>
                          <a:endParaRPr lang="en-US" dirty="0">
                            <a:solidFill>
                              <a:schemeClr val="accent6"/>
                            </a:solidFill>
                          </a:endParaRPr>
                        </a:p>
                      </a:txBody>
                      <a:tcPr/>
                    </a:tc>
                    <a:tc>
                      <a:txBody>
                        <a:bodyPr/>
                        <a:lstStyle/>
                        <a:p>
                          <a:pPr algn="ctr"/>
                          <a:r>
                            <a:rPr lang="en-US" dirty="0" smtClean="0"/>
                            <a:t>Perpendicular Biased</a:t>
                          </a:r>
                          <a:endParaRPr lang="en-US" dirty="0">
                            <a:solidFill>
                              <a:schemeClr val="accent6"/>
                            </a:solidFill>
                          </a:endParaRPr>
                        </a:p>
                      </a:txBody>
                      <a:tcPr/>
                    </a:tc>
                  </a:tr>
                  <a:tr h="640080">
                    <a:tc>
                      <a:txBody>
                        <a:bodyPr/>
                        <a:lstStyle/>
                        <a:p>
                          <a:pPr algn="ctr"/>
                          <a:r>
                            <a:rPr lang="en-US" dirty="0" smtClean="0">
                              <a:solidFill>
                                <a:schemeClr val="accent6"/>
                              </a:solidFill>
                            </a:rPr>
                            <a:t>Bias </a:t>
                          </a:r>
                          <a:r>
                            <a:rPr lang="en-US" dirty="0" smtClean="0">
                              <a:solidFill>
                                <a:schemeClr val="accent6"/>
                              </a:solidFill>
                            </a:rPr>
                            <a:t>field </a:t>
                          </a:r>
                          <a:r>
                            <a:rPr lang="en-US" dirty="0" smtClean="0">
                              <a:solidFill>
                                <a:schemeClr val="accent6"/>
                              </a:solidFill>
                            </a:rPr>
                            <a:t>is </a:t>
                          </a:r>
                          <a:r>
                            <a:rPr lang="en-US" dirty="0" smtClean="0">
                              <a:solidFill>
                                <a:schemeClr val="accent6"/>
                              </a:solidFill>
                            </a:rPr>
                            <a:t>parallel </a:t>
                          </a:r>
                          <a:r>
                            <a:rPr lang="en-US" dirty="0" smtClean="0">
                              <a:solidFill>
                                <a:schemeClr val="accent6"/>
                              </a:solidFill>
                            </a:rPr>
                            <a:t>to the RF </a:t>
                          </a:r>
                          <a:r>
                            <a:rPr lang="en-US" dirty="0" smtClean="0">
                              <a:solidFill>
                                <a:schemeClr val="accent6"/>
                              </a:solidFill>
                            </a:rPr>
                            <a:t>field</a:t>
                          </a:r>
                          <a:endParaRPr lang="en-US" dirty="0">
                            <a:solidFill>
                              <a:schemeClr val="accent6"/>
                            </a:solidFill>
                          </a:endParaRPr>
                        </a:p>
                      </a:txBody>
                      <a:tcPr/>
                    </a:tc>
                    <a:tc>
                      <a:txBody>
                        <a:bodyPr/>
                        <a:lstStyle/>
                        <a:p>
                          <a:pPr algn="ctr"/>
                          <a:r>
                            <a:rPr lang="en-US" dirty="0" smtClean="0">
                              <a:solidFill>
                                <a:schemeClr val="accent6"/>
                              </a:solidFill>
                            </a:rPr>
                            <a:t>Bias </a:t>
                          </a:r>
                          <a:r>
                            <a:rPr lang="en-US" dirty="0" smtClean="0">
                              <a:solidFill>
                                <a:schemeClr val="accent6"/>
                              </a:solidFill>
                            </a:rPr>
                            <a:t>field </a:t>
                          </a:r>
                          <a:r>
                            <a:rPr lang="en-US" dirty="0" smtClean="0">
                              <a:solidFill>
                                <a:schemeClr val="accent6"/>
                              </a:solidFill>
                            </a:rPr>
                            <a:t>is </a:t>
                          </a:r>
                          <a:r>
                            <a:rPr lang="en-US" dirty="0" smtClean="0">
                              <a:solidFill>
                                <a:schemeClr val="accent6"/>
                              </a:solidFill>
                            </a:rPr>
                            <a:t>perpendicular </a:t>
                          </a:r>
                          <a:r>
                            <a:rPr lang="en-US" dirty="0" smtClean="0">
                              <a:solidFill>
                                <a:schemeClr val="accent6"/>
                              </a:solidFill>
                            </a:rPr>
                            <a:t>to the RF </a:t>
                          </a:r>
                          <a:r>
                            <a:rPr lang="en-US" dirty="0" smtClean="0">
                              <a:solidFill>
                                <a:schemeClr val="accent6"/>
                              </a:solidFill>
                            </a:rPr>
                            <a:t>field</a:t>
                          </a:r>
                          <a:endParaRPr lang="en-US" dirty="0">
                            <a:solidFill>
                              <a:schemeClr val="accent6"/>
                            </a:solidFill>
                          </a:endParaRPr>
                        </a:p>
                      </a:txBody>
                      <a:tcPr/>
                    </a:tc>
                  </a:tr>
                  <a:tr h="914400">
                    <a:tc>
                      <a:txBody>
                        <a:bodyPr/>
                        <a:lstStyle/>
                        <a:p>
                          <a:endParaRPr lang="en-US"/>
                        </a:p>
                      </a:txBody>
                      <a:tcPr>
                        <a:blipFill rotWithShape="0">
                          <a:blip r:embed="rId5"/>
                          <a:stretch>
                            <a:fillRect l="-158" t="-114000" r="-100158" b="-150667"/>
                          </a:stretch>
                        </a:blipFill>
                      </a:tcPr>
                    </a:tc>
                    <a:tc>
                      <a:txBody>
                        <a:bodyPr/>
                        <a:lstStyle/>
                        <a:p>
                          <a:endParaRPr lang="en-US"/>
                        </a:p>
                      </a:txBody>
                      <a:tcPr>
                        <a:blipFill rotWithShape="0">
                          <a:blip r:embed="rId5"/>
                          <a:stretch>
                            <a:fillRect l="-100317" t="-114000" r="-317" b="-150667"/>
                          </a:stretch>
                        </a:blipFill>
                      </a:tcPr>
                    </a:tc>
                  </a:tr>
                  <a:tr h="640080">
                    <a:tc>
                      <a:txBody>
                        <a:bodyPr/>
                        <a:lstStyle/>
                        <a:p>
                          <a:pPr algn="ctr"/>
                          <a:r>
                            <a:rPr lang="en-US" dirty="0" smtClean="0">
                              <a:solidFill>
                                <a:schemeClr val="accent6"/>
                              </a:solidFill>
                            </a:rPr>
                            <a:t>Ferrites with </a:t>
                          </a:r>
                          <a:r>
                            <a:rPr lang="en-US" dirty="0" smtClean="0">
                              <a:solidFill>
                                <a:schemeClr val="accent6"/>
                              </a:solidFill>
                            </a:rPr>
                            <a:t>high saturation</a:t>
                          </a:r>
                          <a:r>
                            <a:rPr lang="en-US" baseline="0" dirty="0" smtClean="0">
                              <a:solidFill>
                                <a:schemeClr val="accent6"/>
                              </a:solidFill>
                            </a:rPr>
                            <a:t> magnetization </a:t>
                          </a:r>
                          <a:r>
                            <a:rPr lang="en-US" baseline="0" dirty="0" smtClean="0">
                              <a:solidFill>
                                <a:schemeClr val="accent6"/>
                              </a:solidFill>
                            </a:rPr>
                            <a:t>(Ni-Zn)</a:t>
                          </a:r>
                          <a:endParaRPr lang="en-US" dirty="0">
                            <a:solidFill>
                              <a:schemeClr val="accent6"/>
                            </a:solidFill>
                          </a:endParaRPr>
                        </a:p>
                      </a:txBody>
                      <a:tcPr/>
                    </a:tc>
                    <a:tc>
                      <a:txBody>
                        <a:bodyPr/>
                        <a:lstStyle/>
                        <a:p>
                          <a:pPr algn="ctr"/>
                          <a:r>
                            <a:rPr lang="en-US" dirty="0" smtClean="0">
                              <a:solidFill>
                                <a:schemeClr val="accent6"/>
                              </a:solidFill>
                            </a:rPr>
                            <a:t>Ferrites with </a:t>
                          </a:r>
                          <a:r>
                            <a:rPr lang="en-US" dirty="0" smtClean="0">
                              <a:solidFill>
                                <a:schemeClr val="accent6"/>
                              </a:solidFill>
                            </a:rPr>
                            <a:t>relatively</a:t>
                          </a:r>
                          <a:r>
                            <a:rPr lang="en-US" baseline="0" dirty="0" smtClean="0">
                              <a:solidFill>
                                <a:schemeClr val="accent6"/>
                              </a:solidFill>
                            </a:rPr>
                            <a:t> low saturation magnetization </a:t>
                          </a:r>
                          <a:r>
                            <a:rPr lang="en-US" baseline="0" dirty="0" smtClean="0">
                              <a:solidFill>
                                <a:schemeClr val="accent6"/>
                              </a:solidFill>
                            </a:rPr>
                            <a:t>(</a:t>
                          </a:r>
                          <a:r>
                            <a:rPr lang="en-US" dirty="0" err="1" smtClean="0">
                              <a:solidFill>
                                <a:schemeClr val="accent6"/>
                              </a:solidFill>
                            </a:rPr>
                            <a:t>Mn</a:t>
                          </a:r>
                          <a:r>
                            <a:rPr lang="en-US" dirty="0" smtClean="0">
                              <a:solidFill>
                                <a:schemeClr val="accent6"/>
                              </a:solidFill>
                            </a:rPr>
                            <a:t>-Zn)</a:t>
                          </a:r>
                          <a:endParaRPr lang="en-US" dirty="0">
                            <a:solidFill>
                              <a:schemeClr val="accent6"/>
                            </a:solidFill>
                          </a:endParaRPr>
                        </a:p>
                      </a:txBody>
                      <a:tcPr/>
                    </a:tc>
                  </a:tr>
                  <a:tr h="640080">
                    <a:tc>
                      <a:txBody>
                        <a:bodyPr/>
                        <a:lstStyle/>
                        <a:p>
                          <a:pPr algn="ctr"/>
                          <a:r>
                            <a:rPr lang="en-US" dirty="0" smtClean="0">
                              <a:solidFill>
                                <a:schemeClr val="accent6"/>
                              </a:solidFill>
                            </a:rPr>
                            <a:t>Larger values </a:t>
                          </a:r>
                          <a:r>
                            <a:rPr lang="en-US" dirty="0" smtClean="0">
                              <a:solidFill>
                                <a:schemeClr val="accent6"/>
                              </a:solidFill>
                            </a:rPr>
                            <a:t>of</a:t>
                          </a:r>
                          <a:r>
                            <a:rPr lang="en-US" baseline="0" dirty="0" smtClean="0">
                              <a:solidFill>
                                <a:schemeClr val="accent6"/>
                              </a:solidFill>
                            </a:rPr>
                            <a:t> </a:t>
                          </a:r>
                          <a:r>
                            <a:rPr lang="en-US" baseline="0" dirty="0" smtClean="0">
                              <a:solidFill>
                                <a:schemeClr val="accent6"/>
                              </a:solidFill>
                              <a:latin typeface="Symbol" panose="05050102010706020507" pitchFamily="18" charset="2"/>
                            </a:rPr>
                            <a:t>m</a:t>
                          </a:r>
                          <a:endParaRPr lang="en-US" dirty="0" smtClean="0">
                            <a:solidFill>
                              <a:schemeClr val="accent6"/>
                            </a:solidFill>
                            <a:latin typeface="Symbol" panose="05050102010706020507" pitchFamily="18" charset="2"/>
                          </a:endParaRPr>
                        </a:p>
                        <a:p>
                          <a:pPr algn="ctr"/>
                          <a:r>
                            <a:rPr lang="en-US" dirty="0" smtClean="0">
                              <a:solidFill>
                                <a:schemeClr val="accent6"/>
                              </a:solidFill>
                            </a:rPr>
                            <a:t>(larger</a:t>
                          </a:r>
                          <a:r>
                            <a:rPr lang="en-US" baseline="0" dirty="0" smtClean="0">
                              <a:solidFill>
                                <a:schemeClr val="accent6"/>
                              </a:solidFill>
                            </a:rPr>
                            <a:t> losses</a:t>
                          </a:r>
                          <a:r>
                            <a:rPr lang="en-US" baseline="0" dirty="0" smtClean="0">
                              <a:solidFill>
                                <a:schemeClr val="accent6"/>
                              </a:solidFill>
                            </a:rPr>
                            <a:t>, </a:t>
                          </a:r>
                          <a:r>
                            <a:rPr lang="en-US" baseline="0" dirty="0" smtClean="0">
                              <a:solidFill>
                                <a:schemeClr val="accent6"/>
                              </a:solidFill>
                            </a:rPr>
                            <a:t>lower </a:t>
                          </a:r>
                          <a:r>
                            <a:rPr lang="en-US" baseline="0" dirty="0" smtClean="0">
                              <a:solidFill>
                                <a:schemeClr val="accent6"/>
                              </a:solidFill>
                            </a:rPr>
                            <a:t>Q)</a:t>
                          </a:r>
                          <a:endParaRPr lang="en-US" dirty="0">
                            <a:solidFill>
                              <a:schemeClr val="accent6"/>
                            </a:solidFill>
                          </a:endParaRPr>
                        </a:p>
                      </a:txBody>
                      <a:tcPr/>
                    </a:tc>
                    <a:tc>
                      <a:txBody>
                        <a:bodyPr/>
                        <a:lstStyle/>
                        <a:p>
                          <a:pPr algn="ctr"/>
                          <a:r>
                            <a:rPr lang="en-US" dirty="0" smtClean="0">
                              <a:solidFill>
                                <a:schemeClr val="accent6"/>
                              </a:solidFill>
                            </a:rPr>
                            <a:t>Smaller values of </a:t>
                          </a:r>
                          <a:r>
                            <a:rPr lang="en-US" dirty="0" smtClean="0">
                              <a:solidFill>
                                <a:schemeClr val="accent6"/>
                              </a:solidFill>
                              <a:latin typeface="Symbol" panose="05050102010706020507" pitchFamily="18" charset="2"/>
                            </a:rPr>
                            <a:t>m</a:t>
                          </a:r>
                          <a:r>
                            <a:rPr lang="en-US" dirty="0" smtClean="0">
                              <a:solidFill>
                                <a:schemeClr val="accent6"/>
                              </a:solidFill>
                            </a:rPr>
                            <a:t> </a:t>
                          </a:r>
                        </a:p>
                        <a:p>
                          <a:pPr algn="ctr"/>
                          <a:r>
                            <a:rPr lang="en-US" dirty="0" smtClean="0">
                              <a:solidFill>
                                <a:schemeClr val="accent6"/>
                              </a:solidFill>
                            </a:rPr>
                            <a:t>(smaller losses</a:t>
                          </a:r>
                          <a:r>
                            <a:rPr lang="en-US" dirty="0" smtClean="0">
                              <a:solidFill>
                                <a:schemeClr val="accent6"/>
                              </a:solidFill>
                            </a:rPr>
                            <a:t>, </a:t>
                          </a:r>
                          <a:r>
                            <a:rPr lang="en-US" dirty="0" smtClean="0">
                              <a:solidFill>
                                <a:schemeClr val="accent6"/>
                              </a:solidFill>
                            </a:rPr>
                            <a:t>larger </a:t>
                          </a:r>
                          <a:r>
                            <a:rPr lang="en-US" dirty="0" smtClean="0">
                              <a:solidFill>
                                <a:schemeClr val="accent6"/>
                              </a:solidFill>
                            </a:rPr>
                            <a:t>Q)</a:t>
                          </a:r>
                          <a:endParaRPr lang="en-US" dirty="0">
                            <a:solidFill>
                              <a:schemeClr val="accent6"/>
                            </a:solidFill>
                          </a:endParaRPr>
                        </a:p>
                      </a:txBody>
                      <a:tcPr/>
                    </a:tc>
                  </a:tr>
                </a:tbl>
              </a:graphicData>
            </a:graphic>
          </p:graphicFrame>
        </mc:Fallback>
      </mc:AlternateContent>
      <p:sp>
        <p:nvSpPr>
          <p:cNvPr id="9" name="TextBox 8"/>
          <p:cNvSpPr txBox="1"/>
          <p:nvPr/>
        </p:nvSpPr>
        <p:spPr>
          <a:xfrm>
            <a:off x="1548207" y="2509983"/>
            <a:ext cx="328936" cy="369332"/>
          </a:xfrm>
          <a:prstGeom prst="rect">
            <a:avLst/>
          </a:prstGeom>
          <a:noFill/>
        </p:spPr>
        <p:txBody>
          <a:bodyPr wrap="none" rtlCol="0">
            <a:spAutoFit/>
          </a:bodyPr>
          <a:lstStyle/>
          <a:p>
            <a:r>
              <a:rPr lang="en-US" b="1" dirty="0">
                <a:solidFill>
                  <a:schemeClr val="accent3">
                    <a:lumMod val="50000"/>
                  </a:schemeClr>
                </a:solidFill>
              </a:rPr>
              <a:t>H</a:t>
            </a:r>
          </a:p>
        </p:txBody>
      </p:sp>
      <p:sp>
        <p:nvSpPr>
          <p:cNvPr id="18" name="TextBox 17"/>
          <p:cNvSpPr txBox="1"/>
          <p:nvPr/>
        </p:nvSpPr>
        <p:spPr>
          <a:xfrm>
            <a:off x="2046022" y="2478821"/>
            <a:ext cx="306494" cy="369332"/>
          </a:xfrm>
          <a:prstGeom prst="rect">
            <a:avLst/>
          </a:prstGeom>
          <a:noFill/>
        </p:spPr>
        <p:txBody>
          <a:bodyPr wrap="none" rtlCol="0">
            <a:spAutoFit/>
          </a:bodyPr>
          <a:lstStyle/>
          <a:p>
            <a:r>
              <a:rPr lang="en-US" b="1" dirty="0" smtClean="0">
                <a:solidFill>
                  <a:srgbClr val="C00000"/>
                </a:solidFill>
              </a:rPr>
              <a:t>h</a:t>
            </a:r>
            <a:endParaRPr lang="en-US" b="1" dirty="0">
              <a:solidFill>
                <a:srgbClr val="C00000"/>
              </a:solidFill>
            </a:endParaRPr>
          </a:p>
        </p:txBody>
      </p:sp>
      <p:sp>
        <p:nvSpPr>
          <p:cNvPr id="16" name="Rectangle 15"/>
          <p:cNvSpPr/>
          <p:nvPr/>
        </p:nvSpPr>
        <p:spPr>
          <a:xfrm>
            <a:off x="6147612" y="1843704"/>
            <a:ext cx="328936" cy="369332"/>
          </a:xfrm>
          <a:prstGeom prst="rect">
            <a:avLst/>
          </a:prstGeom>
        </p:spPr>
        <p:txBody>
          <a:bodyPr wrap="none">
            <a:spAutoFit/>
          </a:bodyPr>
          <a:lstStyle/>
          <a:p>
            <a:r>
              <a:rPr lang="en-US" b="1" dirty="0">
                <a:solidFill>
                  <a:schemeClr val="accent3">
                    <a:lumMod val="50000"/>
                  </a:schemeClr>
                </a:solidFill>
              </a:rPr>
              <a:t>H</a:t>
            </a:r>
          </a:p>
        </p:txBody>
      </p:sp>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r="58612" b="17794"/>
          <a:stretch/>
        </p:blipFill>
        <p:spPr>
          <a:xfrm>
            <a:off x="506653" y="1445475"/>
            <a:ext cx="738085" cy="518586"/>
          </a:xfrm>
          <a:prstGeom prst="rect">
            <a:avLst/>
          </a:prstGeom>
          <a:ln>
            <a:noFill/>
          </a:ln>
        </p:spPr>
      </p:pic>
      <p:sp>
        <p:nvSpPr>
          <p:cNvPr id="24" name="Rectangular Callout 23"/>
          <p:cNvSpPr/>
          <p:nvPr/>
        </p:nvSpPr>
        <p:spPr>
          <a:xfrm>
            <a:off x="457200" y="1447800"/>
            <a:ext cx="836524" cy="531185"/>
          </a:xfrm>
          <a:prstGeom prst="wedgeRectCallout">
            <a:avLst>
              <a:gd name="adj1" fmla="val 789"/>
              <a:gd name="adj2" fmla="val 9276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r="58612" b="17794"/>
          <a:stretch/>
        </p:blipFill>
        <p:spPr>
          <a:xfrm>
            <a:off x="7647197" y="1350277"/>
            <a:ext cx="738085" cy="518586"/>
          </a:xfrm>
          <a:prstGeom prst="rect">
            <a:avLst/>
          </a:prstGeom>
          <a:ln>
            <a:solidFill>
              <a:schemeClr val="tx1"/>
            </a:solidFill>
            <a:prstDash val="sysDash"/>
          </a:ln>
        </p:spPr>
      </p:pic>
      <p:sp>
        <p:nvSpPr>
          <p:cNvPr id="28" name="Rectangular Callout 27"/>
          <p:cNvSpPr/>
          <p:nvPr/>
        </p:nvSpPr>
        <p:spPr>
          <a:xfrm>
            <a:off x="7597744" y="1352602"/>
            <a:ext cx="836524" cy="531185"/>
          </a:xfrm>
          <a:prstGeom prst="wedgeRectCallout">
            <a:avLst>
              <a:gd name="adj1" fmla="val -56869"/>
              <a:gd name="adj2" fmla="val 1438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ular Callout 28"/>
          <p:cNvSpPr/>
          <p:nvPr/>
        </p:nvSpPr>
        <p:spPr>
          <a:xfrm>
            <a:off x="2905834" y="1829256"/>
            <a:ext cx="836524" cy="531185"/>
          </a:xfrm>
          <a:prstGeom prst="wedgeRectCallout">
            <a:avLst>
              <a:gd name="adj1" fmla="val 789"/>
              <a:gd name="adj2" fmla="val 9276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6908" y="1871961"/>
            <a:ext cx="714375" cy="419100"/>
          </a:xfrm>
          <a:prstGeom prst="rect">
            <a:avLst/>
          </a:prstGeom>
        </p:spPr>
      </p:pic>
      <p:sp>
        <p:nvSpPr>
          <p:cNvPr id="31" name="Rectangular Callout 30"/>
          <p:cNvSpPr/>
          <p:nvPr/>
        </p:nvSpPr>
        <p:spPr>
          <a:xfrm>
            <a:off x="5365820" y="1054783"/>
            <a:ext cx="836524" cy="531185"/>
          </a:xfrm>
          <a:prstGeom prst="wedgeRectCallout">
            <a:avLst>
              <a:gd name="adj1" fmla="val -23235"/>
              <a:gd name="adj2" fmla="val 109792"/>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6894" y="1097488"/>
            <a:ext cx="714375" cy="419100"/>
          </a:xfrm>
          <a:prstGeom prst="rect">
            <a:avLst/>
          </a:prstGeom>
        </p:spPr>
      </p:pic>
      <p:sp>
        <p:nvSpPr>
          <p:cNvPr id="30" name="Oval 29"/>
          <p:cNvSpPr/>
          <p:nvPr/>
        </p:nvSpPr>
        <p:spPr>
          <a:xfrm>
            <a:off x="2306274" y="2496178"/>
            <a:ext cx="228600" cy="4004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828800" y="2478821"/>
            <a:ext cx="228600" cy="400494"/>
          </a:xfrm>
          <a:prstGeom prst="ellips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a:off x="2534874" y="2650705"/>
            <a:ext cx="0" cy="9144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055308" y="2651760"/>
            <a:ext cx="0" cy="91440"/>
          </a:xfrm>
          <a:prstGeom prst="straightConnector1">
            <a:avLst/>
          </a:prstGeom>
          <a:ln w="254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424604" y="1905000"/>
            <a:ext cx="306494" cy="369332"/>
          </a:xfrm>
          <a:prstGeom prst="rect">
            <a:avLst/>
          </a:prstGeom>
          <a:noFill/>
        </p:spPr>
        <p:txBody>
          <a:bodyPr wrap="none" rtlCol="0">
            <a:spAutoFit/>
          </a:bodyPr>
          <a:lstStyle/>
          <a:p>
            <a:r>
              <a:rPr lang="en-US" b="1" dirty="0" smtClean="0">
                <a:solidFill>
                  <a:srgbClr val="C00000"/>
                </a:solidFill>
              </a:rPr>
              <a:t>h</a:t>
            </a:r>
            <a:endParaRPr lang="en-US" b="1" dirty="0">
              <a:solidFill>
                <a:srgbClr val="C00000"/>
              </a:solidFill>
            </a:endParaRPr>
          </a:p>
        </p:txBody>
      </p:sp>
      <p:sp>
        <p:nvSpPr>
          <p:cNvPr id="46" name="Oval 45"/>
          <p:cNvSpPr/>
          <p:nvPr/>
        </p:nvSpPr>
        <p:spPr>
          <a:xfrm>
            <a:off x="5654712" y="1894952"/>
            <a:ext cx="228600" cy="4004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p:nvPr/>
        </p:nvCxnSpPr>
        <p:spPr>
          <a:xfrm>
            <a:off x="5881632" y="2046740"/>
            <a:ext cx="0" cy="9144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smtClean="0"/>
              <a:t>March 2016</a:t>
            </a:r>
            <a:endParaRPr lang="en-US"/>
          </a:p>
        </p:txBody>
      </p:sp>
      <p:sp>
        <p:nvSpPr>
          <p:cNvPr id="4" name="Footer Placeholder 3"/>
          <p:cNvSpPr>
            <a:spLocks noGrp="1"/>
          </p:cNvSpPr>
          <p:nvPr>
            <p:ph type="ftr" sz="quarter" idx="11"/>
          </p:nvPr>
        </p:nvSpPr>
        <p:spPr/>
        <p:txBody>
          <a:bodyPr/>
          <a:lstStyle/>
          <a:p>
            <a:pPr>
              <a:defRPr/>
            </a:pPr>
            <a:r>
              <a:rPr lang="en-US" smtClean="0"/>
              <a:t>William Pellico | P2MAC_2016</a:t>
            </a:r>
            <a:endParaRPr lang="en-US" b="1" dirty="0"/>
          </a:p>
        </p:txBody>
      </p:sp>
      <p:sp>
        <p:nvSpPr>
          <p:cNvPr id="5" name="Slide Number Placeholder 4"/>
          <p:cNvSpPr>
            <a:spLocks noGrp="1"/>
          </p:cNvSpPr>
          <p:nvPr>
            <p:ph type="sldNum" sz="quarter" idx="12"/>
          </p:nvPr>
        </p:nvSpPr>
        <p:spPr/>
        <p:txBody>
          <a:bodyPr/>
          <a:lstStyle/>
          <a:p>
            <a:fld id="{A15A663A-9045-4F5C-A8DD-14283B87C592}" type="slidenum">
              <a:rPr lang="en-US" smtClean="0"/>
              <a:pPr/>
              <a:t>9</a:t>
            </a:fld>
            <a:endParaRPr lang="en-US"/>
          </a:p>
        </p:txBody>
      </p:sp>
    </p:spTree>
    <p:extLst>
      <p:ext uri="{BB962C8B-B14F-4D97-AF65-F5344CB8AC3E}">
        <p14:creationId xmlns:p14="http://schemas.microsoft.com/office/powerpoint/2010/main" val="140019092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6828</TotalTime>
  <Words>2665</Words>
  <Application>Microsoft Office PowerPoint</Application>
  <PresentationFormat>On-screen Show (4:3)</PresentationFormat>
  <Paragraphs>530</Paragraphs>
  <Slides>38</Slides>
  <Notes>10</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51" baseType="lpstr">
      <vt:lpstr>MS PGothic</vt:lpstr>
      <vt:lpstr>MS PGothic</vt:lpstr>
      <vt:lpstr>Arial</vt:lpstr>
      <vt:lpstr>Calibri</vt:lpstr>
      <vt:lpstr>Cambria Math</vt:lpstr>
      <vt:lpstr>Geneva</vt:lpstr>
      <vt:lpstr>Helvetica</vt:lpstr>
      <vt:lpstr>Symbol</vt:lpstr>
      <vt:lpstr>Times New Roman</vt:lpstr>
      <vt:lpstr>Wingdings</vt:lpstr>
      <vt:lpstr>Template</vt:lpstr>
      <vt:lpstr>Fermilab: Footer Only</vt:lpstr>
      <vt:lpstr>Document</vt:lpstr>
      <vt:lpstr>PIP II Booster</vt:lpstr>
      <vt:lpstr>Outline</vt:lpstr>
      <vt:lpstr>PowerPoint Presentation</vt:lpstr>
      <vt:lpstr>PIP Booster parameter table </vt:lpstr>
      <vt:lpstr>PIP II Booster</vt:lpstr>
      <vt:lpstr>PIP II injection point into Booster - reminder</vt:lpstr>
      <vt:lpstr>PIP II required R&amp;D: Areas of progress under PIP</vt:lpstr>
      <vt:lpstr>R&amp;D Overview (cont’d)</vt:lpstr>
      <vt:lpstr>Tunable Booster cavities – two options being studied</vt:lpstr>
      <vt:lpstr>Perpendicular biased cavities (part of PIP – PIP II possibilities)</vt:lpstr>
      <vt:lpstr>Second Harmonic (perpendicular) continued</vt:lpstr>
      <vt:lpstr>Perpendicular Harmonic Continued</vt:lpstr>
      <vt:lpstr>Possible use of perpendicular design for fundamental use</vt:lpstr>
      <vt:lpstr>Standard Booster cavity modeling/mods – nearly complete</vt:lpstr>
      <vt:lpstr>Injection / Capture Studies</vt:lpstr>
      <vt:lpstr>Schematic of the Early Injection with a pseudo front-porch</vt:lpstr>
      <vt:lpstr>EIS Beam Data and some Analysis (Injection)</vt:lpstr>
      <vt:lpstr>Stripping foil studies</vt:lpstr>
      <vt:lpstr>Foil studies continued</vt:lpstr>
      <vt:lpstr>Foil study results</vt:lpstr>
      <vt:lpstr>Injection Girder – Foil (PIP II numbers)</vt:lpstr>
      <vt:lpstr>Booster Extraction Resonant Charging System Temperatures</vt:lpstr>
      <vt:lpstr>20 Hz testing of pulsed systems</vt:lpstr>
      <vt:lpstr>PowerPoint Presentation</vt:lpstr>
      <vt:lpstr>Beam Physics for Booster - examples</vt:lpstr>
      <vt:lpstr>Beam physics  Exploring emittance growth verses intensity</vt:lpstr>
      <vt:lpstr>Increasing Booster intensity – operating point adjustments </vt:lpstr>
      <vt:lpstr>Conclusion</vt:lpstr>
      <vt:lpstr>Xtra slides</vt:lpstr>
      <vt:lpstr>Vertical Injection Concept</vt:lpstr>
      <vt:lpstr>Injection painting* for space charge mitigation</vt:lpstr>
      <vt:lpstr>New injection girder</vt:lpstr>
      <vt:lpstr>Capture (adiabatic at 800 MeV)</vt:lpstr>
      <vt:lpstr>Capture (bucket to bucket injection)</vt:lpstr>
      <vt:lpstr>Booster RF – present RF cavity and options being discussed</vt:lpstr>
      <vt:lpstr>Transition Crossing</vt:lpstr>
      <vt:lpstr>20 Hz operations</vt:lpstr>
      <vt:lpstr>Booster Magnets - 20 Hz</vt:lpstr>
    </vt:vector>
  </TitlesOfParts>
  <Company>Fermi National Accelerator Laboratory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 one line or two lines</dc:title>
  <dc:creator>Steve Holmes</dc:creator>
  <cp:lastModifiedBy>William A. Pellico x8368 07477N</cp:lastModifiedBy>
  <cp:revision>104</cp:revision>
  <cp:lastPrinted>2014-01-20T19:40:21Z</cp:lastPrinted>
  <dcterms:created xsi:type="dcterms:W3CDTF">2015-02-13T18:30:20Z</dcterms:created>
  <dcterms:modified xsi:type="dcterms:W3CDTF">2016-03-15T15:10:10Z</dcterms:modified>
</cp:coreProperties>
</file>