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23"/>
  </p:notesMasterIdLst>
  <p:handoutMasterIdLst>
    <p:handoutMasterId r:id="rId24"/>
  </p:handoutMasterIdLst>
  <p:sldIdLst>
    <p:sldId id="265" r:id="rId3"/>
    <p:sldId id="285" r:id="rId4"/>
    <p:sldId id="286" r:id="rId5"/>
    <p:sldId id="287" r:id="rId6"/>
    <p:sldId id="267" r:id="rId7"/>
    <p:sldId id="268" r:id="rId8"/>
    <p:sldId id="272" r:id="rId9"/>
    <p:sldId id="273" r:id="rId10"/>
    <p:sldId id="269" r:id="rId11"/>
    <p:sldId id="270" r:id="rId12"/>
    <p:sldId id="271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004C97"/>
    <a:srgbClr val="404040"/>
    <a:srgbClr val="505050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5062" autoAdjust="0"/>
  </p:normalViewPr>
  <p:slideViewPr>
    <p:cSldViewPr snapToGrid="0" snapToObjects="1">
      <p:cViewPr varScale="1">
        <p:scale>
          <a:sx n="95" d="100"/>
          <a:sy n="95" d="100"/>
        </p:scale>
        <p:origin x="12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A9937C84-61B0-45B5-BCB5-45B09A1CDAD8}" type="datetimeFigureOut">
              <a:rPr lang="en-US" altLang="en-US"/>
              <a:pPr/>
              <a:t>3/2/2016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D43D942-D8CE-4E39-8A6A-F1186F345F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0248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D27F0CD9-EC7D-4278-B92B-A16DE4925276}" type="datetimeFigureOut">
              <a:rPr lang="en-US" altLang="en-US"/>
              <a:pPr/>
              <a:t>3/2/2016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7FC086A-EF22-42CA-A2EA-EA27A00ED6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5595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9764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8407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3860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560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873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982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126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should note</a:t>
            </a:r>
            <a:r>
              <a:rPr lang="en-US" baseline="0" dirty="0" smtClean="0"/>
              <a:t> who the vendor is on this.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495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476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7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295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3/15/2016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Yuor Name | 2016 P2MAC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8E9F0-89A6-4FD0-8966-1A0C47E26D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07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63263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3/15/2016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Yuor Name 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50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3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3/15/2016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Yuor Name | 2016 P2MAC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401800F4-4579-43AA-8D1C-4C601C6F94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959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3/15/2016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Yuor Name | 2016 P2MAC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A1456F2F-62F8-4BD5-83E6-D3C20E36CF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61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3/15/2016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Yuor Name | 2016 P2MAC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54F8A-A4D5-4456-AF3F-D990255E9F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006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1208-E51E-4107-8D33-08C0A11BE1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D5B5-B733-4A17-90A0-EEA51C735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944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3/15/2016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Yuor Name | 2016 P2MAC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6B1FF-1958-45A7-BF70-37759F728B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899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3/15/2016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Yuor Name | 2016 P2MAC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98376-25C6-457D-B119-176F6396C4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003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3/15/2016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Yuor Name | 2016 P2MAC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5E48D-BE27-41EE-B882-CF373960F7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39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3/15/2016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Yuor Name | 2016 P2MAC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10E6ED46-57A2-47C0-A64C-B6DFECAB6C7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  <p:sldLayoutId id="2147484088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3/15/2016</a:t>
            </a:r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Yuor Name | 2016 P2MAC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1046CE85-B449-47B5-AFE9-4F6A9FDE1A0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Superconducting RF:</a:t>
            </a:r>
            <a:br>
              <a:rPr lang="en-US" altLang="en-US" dirty="0" smtClean="0">
                <a:latin typeface="Helvetica" panose="020B0604020202020204" pitchFamily="34" charset="0"/>
              </a:rPr>
            </a:br>
            <a:r>
              <a:rPr lang="en-US" altLang="en-US" dirty="0" smtClean="0">
                <a:latin typeface="Helvetica" panose="020B0604020202020204" pitchFamily="34" charset="0"/>
              </a:rPr>
              <a:t>LB650 and HB 650 Status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Tom Nicol</a:t>
            </a:r>
          </a:p>
          <a:p>
            <a:r>
              <a:rPr lang="en-US" altLang="en-US" dirty="0" smtClean="0">
                <a:latin typeface="Helvetica" panose="020B0604020202020204" pitchFamily="34" charset="0"/>
              </a:rPr>
              <a:t>PIP-II Machine Advisory Committee Meeting</a:t>
            </a:r>
          </a:p>
          <a:p>
            <a:r>
              <a:rPr lang="en-US" altLang="en-US" dirty="0" smtClean="0">
                <a:latin typeface="Helvetica" panose="020B0604020202020204" pitchFamily="34" charset="0"/>
              </a:rPr>
              <a:t>15-17 March 2016</a:t>
            </a:r>
          </a:p>
          <a:p>
            <a:endParaRPr lang="en-US" altLang="en-US" dirty="0" smtClean="0"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686800" cy="641739"/>
          </a:xfrm>
        </p:spPr>
        <p:txBody>
          <a:bodyPr/>
          <a:lstStyle/>
          <a:p>
            <a:r>
              <a:rPr lang="en-US" dirty="0" smtClean="0"/>
              <a:t>Performance parameters from FRS (ED0001321)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March 16, 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Tom Nicol | 2016 P2MAC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36" y="852324"/>
            <a:ext cx="5047683" cy="3330959"/>
          </a:xfrm>
        </p:spPr>
      </p:pic>
      <p:pic>
        <p:nvPicPr>
          <p:cNvPr id="7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1503" y="2288944"/>
            <a:ext cx="5093898" cy="392312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61514" y="4369478"/>
            <a:ext cx="3290977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/>
              <a:t>Operational requirements from FRS (ED0001321)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01175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672512" cy="641739"/>
          </a:xfrm>
        </p:spPr>
        <p:txBody>
          <a:bodyPr/>
          <a:lstStyle/>
          <a:p>
            <a:r>
              <a:rPr lang="en-US" dirty="0" smtClean="0"/>
              <a:t>Low and high-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 </a:t>
            </a:r>
            <a:r>
              <a:rPr lang="en-US" dirty="0"/>
              <a:t>cryomodule general requirements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March 16, 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Tom Nicol | 2016 P2MAC</a:t>
            </a: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4736591" y="2283035"/>
          <a:ext cx="4164522" cy="3814977"/>
        </p:xfrm>
        <a:graphic>
          <a:graphicData uri="http://schemas.openxmlformats.org/drawingml/2006/table">
            <a:tbl>
              <a:tblPr firstRow="1" firstCol="1" bandRow="1"/>
              <a:tblGrid>
                <a:gridCol w="539737"/>
                <a:gridCol w="2732387"/>
                <a:gridCol w="892398"/>
              </a:tblGrid>
              <a:tr h="1329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General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329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beam aperture, mm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Overall length (flange-to-flange), m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9.5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Overall width, m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Beamline height from the floor, m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Cryomodule height (from floor), m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Ceiling height in the tunnel, m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 allowed heat load to 70 K, W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 allowed heat load to 5 K, W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 allowed heat load to 2 K, W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Maximum number of lifetime thermal cycles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Intermediate thermal shield temperature, K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45-80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Thermal intercept temperatures, K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and 45-80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Cryo system pressure stability at 2 K (RMS), mbar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≤0.1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Environmental contribution to internal field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Transverse cavity alignment error, mm RMS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&lt;0.5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Angular cavity alignment error, mrad RMS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Cavities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329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Number, total per cryomodule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Frequency, MHz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geometric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Operating temperature, K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Operating mode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Pulsed and CW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Operating energy gain, MV/m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Maximum cavity heat load to 2 K, W (each)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0" marR="4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11771" y="5334839"/>
            <a:ext cx="2281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Tables from FRS</a:t>
            </a:r>
          </a:p>
        </p:txBody>
      </p:sp>
      <p:graphicFrame>
        <p:nvGraphicFramePr>
          <p:cNvPr id="10" name="Content Placeholder 5"/>
          <p:cNvGraphicFramePr>
            <a:graphicFrameLocks noChangeAspect="1"/>
          </p:cNvGraphicFramePr>
          <p:nvPr>
            <p:extLst/>
          </p:nvPr>
        </p:nvGraphicFramePr>
        <p:xfrm>
          <a:off x="279013" y="1321198"/>
          <a:ext cx="4347851" cy="3585096"/>
        </p:xfrm>
        <a:graphic>
          <a:graphicData uri="http://schemas.openxmlformats.org/drawingml/2006/table">
            <a:tbl>
              <a:tblPr firstRow="1" firstCol="1" bandRow="1"/>
              <a:tblGrid>
                <a:gridCol w="864592"/>
                <a:gridCol w="2578955"/>
                <a:gridCol w="904304"/>
              </a:tblGrid>
              <a:tr h="1379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General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379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beam aperture, mm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9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Overall length (flange-to-flange), m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9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Overall width, m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9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Beamline height from the floor, m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9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Cryomodule height (from floor), m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9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Ceiling height in the tunnel, m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9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 allowed heat load to 70 K, W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9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 allowed heat load to 5 K, W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9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 allowed heat load to 2 K, W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9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Maximum number of lifetime thermal cycles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9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Intermediate thermal shield temperature, K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45-80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9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Thermal intercept temperatures, K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and 45-80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9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Cryo-system pressure stability at 2 K (RMS), mbar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~0.1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9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Environmental contribution to internal field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&lt;0.1 mG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9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Transverse cavity alignment error, mm RMS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&lt;0.5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9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Angular cavity alignment error, mrad RMS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9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Cavities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379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Number, total per cryomodule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9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Frequency, MHz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9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geometric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9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Operating temperature, K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9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Operating mode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CW and pulsed (0-100%)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9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Operating energy gain, MV/m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17.7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9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Coupler power rating (TW, full reflection), kW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736591" y="1878479"/>
            <a:ext cx="4164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High-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 FRS: ED0001322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9013" y="904649"/>
            <a:ext cx="4347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Low-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 FRS: ED0001830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6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650 MHz Multi-cell Photos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749" y="921736"/>
            <a:ext cx="4648838" cy="3099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52" y="921736"/>
            <a:ext cx="2962680" cy="52392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2710" y="4190394"/>
            <a:ext cx="4750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Optical Inspection of 5-cell B=0.9 650 MHz cavity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3493294" y="5718513"/>
            <a:ext cx="5482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5-cell B=0.9 650 MHz cavity prepared for vertical testing.</a:t>
            </a:r>
            <a:endParaRPr lang="en-US" sz="18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27007" y="6515100"/>
            <a:ext cx="443337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Tom Nicol | 2016 P2MAC</a:t>
            </a:r>
            <a:endParaRPr lang="en-US" altLang="en-US" sz="900" b="1" dirty="0" smtClean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March 16, 2016</a:t>
            </a:r>
            <a:endParaRPr lang="en-US" altLang="en-US" sz="9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3294" y="4785176"/>
            <a:ext cx="5199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Four beta 0.9 cavities have been received from AES and are being prepared for processing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52545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669866" cy="641739"/>
          </a:xfrm>
        </p:spPr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</a:rPr>
              <a:t>Low beta 650 MHz cavity end group</a:t>
            </a:r>
            <a:endParaRPr lang="en-US" sz="2800" dirty="0">
              <a:latin typeface="Calibri" panose="020F0502020204030204" pitchFamily="34" charset="0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2624239" y="940064"/>
            <a:ext cx="4869251" cy="5166276"/>
            <a:chOff x="2107483" y="147650"/>
            <a:chExt cx="6086571" cy="645784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483" y="182092"/>
              <a:ext cx="4524375" cy="6423402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3372399" y="3631120"/>
              <a:ext cx="0" cy="56860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420399" y="3610623"/>
              <a:ext cx="0" cy="56860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863534" y="3854657"/>
              <a:ext cx="2147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err="1" smtClean="0">
                  <a:solidFill>
                    <a:prstClr val="black"/>
                  </a:solidFill>
                  <a:latin typeface="Calibri"/>
                  <a:ea typeface="+mn-ea"/>
                </a:rPr>
                <a:t>L</a:t>
              </a:r>
              <a:r>
                <a:rPr lang="en-US" sz="1400" dirty="0" err="1" smtClean="0">
                  <a:solidFill>
                    <a:prstClr val="black"/>
                  </a:solidFill>
                  <a:latin typeface="Calibri"/>
                  <a:ea typeface="+mn-ea"/>
                </a:rPr>
                <a:t>beam_Pipe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</a:rPr>
                <a:t>=183 mm</a:t>
              </a: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321339" y="2706010"/>
              <a:ext cx="0" cy="1984585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365254" y="3127663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</a:rPr>
                <a:t>Ø=118 mm</a:t>
              </a: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62890" y="1267369"/>
              <a:ext cx="1324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</a:rPr>
                <a:t>Ø=72.9 mm</a:t>
              </a: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23902" y="147650"/>
              <a:ext cx="2889073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/>
                  <a:ea typeface="+mn-ea"/>
                </a:rPr>
                <a:t>FPC end group</a:t>
              </a:r>
              <a:endParaRPr lang="en-US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3372399" y="3874430"/>
              <a:ext cx="3028401" cy="20497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372399" y="2936593"/>
              <a:ext cx="0" cy="56860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000845" y="2916096"/>
              <a:ext cx="0" cy="56860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3372399" y="3200399"/>
              <a:ext cx="1628446" cy="1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723903" y="2809017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</a:rPr>
                <a:t>L=98 mm</a:t>
              </a: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4362890" y="1219200"/>
              <a:ext cx="1275910" cy="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5663548" y="983029"/>
              <a:ext cx="490448" cy="33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562600" y="3649344"/>
              <a:ext cx="561755" cy="1439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5722637" y="997464"/>
              <a:ext cx="19599" cy="2666277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771623" y="147578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</a:rPr>
                <a:t>L=160 mm</a:t>
              </a: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27007" y="6515100"/>
            <a:ext cx="443337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Tom Nicol | 2016 P2MAC</a:t>
            </a:r>
            <a:endParaRPr lang="en-US" altLang="en-US" sz="900" b="1" dirty="0" smtClean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6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March 16, 2016</a:t>
            </a:r>
            <a:endParaRPr lang="en-US" altLang="en-US" sz="9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5948" y="967618"/>
            <a:ext cx="21285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Power coupler end group design details developed at Fermilab and made available to VECC for low beta cavity design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39013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233103" y="804672"/>
            <a:ext cx="4442903" cy="5329428"/>
            <a:chOff x="2233103" y="804672"/>
            <a:chExt cx="4442903" cy="532942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8400" y="1181100"/>
              <a:ext cx="3827013" cy="4953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233103" y="804672"/>
              <a:ext cx="42376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/>
                  <a:ea typeface="+mn-ea"/>
                </a:rPr>
                <a:t>Field probe and tuner end group</a:t>
              </a:r>
              <a:endParaRPr lang="en-US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503714" y="3697146"/>
              <a:ext cx="0" cy="56860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5769078" y="3307761"/>
              <a:ext cx="0" cy="56860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2667000" y="2593692"/>
              <a:ext cx="0" cy="2206908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632587" y="4322802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</a:rPr>
                <a:t>Ø=118 mm</a:t>
              </a: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2514600" y="3941903"/>
              <a:ext cx="3276600" cy="20497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114800" y="2522012"/>
              <a:ext cx="0" cy="56860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4114800" y="2806315"/>
              <a:ext cx="1676400" cy="1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847206" y="3592064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</a:rPr>
                <a:t>L=176 mm</a:t>
              </a: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776452" y="2522012"/>
              <a:ext cx="0" cy="56860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866871" y="2839605"/>
              <a:ext cx="1193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</a:rPr>
                <a:t>L=91 mm</a:t>
              </a: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53518" y="1570852"/>
              <a:ext cx="1324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</a:rPr>
                <a:t>Ø=12 mm</a:t>
              </a: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3962400" y="2133600"/>
              <a:ext cx="253566" cy="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3830893" y="2023585"/>
              <a:ext cx="5997" cy="1673561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833018" y="2880836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</a:rPr>
                <a:t>L=89.5mm</a:t>
              </a: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3453342" y="3650732"/>
              <a:ext cx="803787" cy="512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27007" y="6515100"/>
            <a:ext cx="443337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Tom Nicol | 2016 P2MAC</a:t>
            </a:r>
            <a:endParaRPr lang="en-US" altLang="en-US" sz="900" b="1" dirty="0" smtClean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3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March 16, 2016</a:t>
            </a:r>
            <a:endParaRPr lang="en-US" altLang="en-US" sz="9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28601" y="103664"/>
            <a:ext cx="8669866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hangingPunct="1">
              <a:defRPr sz="2800" b="1">
                <a:solidFill>
                  <a:srgbClr val="004C97"/>
                </a:solidFill>
                <a:cs typeface="ＭＳ Ｐゴシック" charset="0"/>
              </a:defRPr>
            </a:lvl1pPr>
            <a:lvl2pPr eaLnBrk="1" hangingPunct="1">
              <a:defRPr sz="1700" b="1">
                <a:solidFill>
                  <a:srgbClr val="074184"/>
                </a:solidFill>
                <a:latin typeface="Helvetica" charset="0"/>
                <a:cs typeface="ＭＳ Ｐゴシック" charset="0"/>
              </a:defRPr>
            </a:lvl2pPr>
            <a:lvl3pPr eaLnBrk="1" hangingPunct="1">
              <a:defRPr sz="1700" b="1">
                <a:solidFill>
                  <a:srgbClr val="074184"/>
                </a:solidFill>
                <a:latin typeface="Helvetica" charset="0"/>
                <a:cs typeface="ＭＳ Ｐゴシック" charset="0"/>
              </a:defRPr>
            </a:lvl3pPr>
            <a:lvl4pPr eaLnBrk="1" hangingPunct="1">
              <a:defRPr sz="1700" b="1">
                <a:solidFill>
                  <a:srgbClr val="074184"/>
                </a:solidFill>
                <a:latin typeface="Helvetica" charset="0"/>
                <a:cs typeface="ＭＳ Ｐゴシック" charset="0"/>
              </a:defRPr>
            </a:lvl4pPr>
            <a:lvl5pPr eaLnBrk="1" hangingPunct="1">
              <a:defRPr sz="1700" b="1">
                <a:solidFill>
                  <a:srgbClr val="074184"/>
                </a:solidFill>
                <a:latin typeface="Helvetica" charset="0"/>
                <a:cs typeface="ＭＳ Ｐゴシック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Low beta 650 MHz cavity end group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5948" y="967618"/>
            <a:ext cx="21285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Tuner end group design details developed at Fermilab and made available to VECC for low beta cavity design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7900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</a:rPr>
              <a:t>High beta 650 MHz dressed cavity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39487"/>
            <a:ext cx="8672513" cy="4794926"/>
          </a:xfrm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27007" y="6515100"/>
            <a:ext cx="443337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Tom Nicol | 2016 P2MAC</a:t>
            </a:r>
            <a:endParaRPr lang="en-US" altLang="en-US" sz="900" b="1" dirty="0" smtClean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March 16, 2016</a:t>
            </a:r>
            <a:endParaRPr lang="en-US" altLang="en-US" sz="9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148" y="1213151"/>
            <a:ext cx="2568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Beta 0.92 dressed cavity and tuner being developed at Fermilab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438246" y="1213150"/>
            <a:ext cx="3462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When completed, final design will be made available to RRCAT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564856" y="5162928"/>
            <a:ext cx="4471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Helium vessel and pipe connections are compatible with HTS-2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48622" y="2831696"/>
            <a:ext cx="837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Tuner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169679" y="1999455"/>
            <a:ext cx="1602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Power coupler port</a:t>
            </a:r>
            <a:endParaRPr lang="en-US" sz="2000" dirty="0"/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>
          <a:xfrm>
            <a:off x="1586173" y="3031751"/>
            <a:ext cx="293427" cy="7867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2"/>
          </p:cNvCxnSpPr>
          <p:nvPr/>
        </p:nvCxnSpPr>
        <p:spPr>
          <a:xfrm>
            <a:off x="7970969" y="2707341"/>
            <a:ext cx="411031" cy="6539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745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Calibri" panose="020F0502020204030204" pitchFamily="34" charset="0"/>
              </a:rPr>
              <a:t>High beta 650 MHz dressed cavity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39487"/>
            <a:ext cx="8672513" cy="4794926"/>
          </a:xfrm>
        </p:spPr>
      </p:pic>
      <p:sp>
        <p:nvSpPr>
          <p:cNvPr id="5" name="TextBox 4"/>
          <p:cNvSpPr txBox="1"/>
          <p:nvPr/>
        </p:nvSpPr>
        <p:spPr>
          <a:xfrm>
            <a:off x="6273802" y="4767365"/>
            <a:ext cx="231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Internal magnetic shield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 flipV="1">
            <a:off x="5266267" y="4148667"/>
            <a:ext cx="1007535" cy="10341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27007" y="6515100"/>
            <a:ext cx="443337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Tom Nicol | 2016 P2MAC</a:t>
            </a:r>
            <a:endParaRPr lang="en-US" altLang="en-US" sz="900" b="1" dirty="0" smtClean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March 16, 2016</a:t>
            </a:r>
            <a:endParaRPr lang="en-US" altLang="en-US" sz="9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148" y="1213151"/>
            <a:ext cx="4862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Analysis work is ongoing to determine the effectiveness of an internal magnetic shield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90009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</a:rPr>
              <a:t>High beta 650 MHz cryomodule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39487"/>
            <a:ext cx="8672513" cy="4794926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27007" y="6515100"/>
            <a:ext cx="443337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Tom Nicol | 2016 P2MAC</a:t>
            </a:r>
            <a:endParaRPr lang="en-US" altLang="en-US" sz="900" b="1" dirty="0" smtClean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March 16, 2016</a:t>
            </a:r>
            <a:endParaRPr lang="en-US" altLang="en-US" sz="9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148" y="1213151"/>
            <a:ext cx="3922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High beta cryomodule being developed jointly between Fermilab and RRCAT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978394" y="4918750"/>
            <a:ext cx="3922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design being developed will house both beta 0.90 and 0.92 dressed cavities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596480" y="4918750"/>
            <a:ext cx="1763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Tuner access ports</a:t>
            </a:r>
            <a:endParaRPr lang="en-US" sz="20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596480" y="4546600"/>
            <a:ext cx="881928" cy="4951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478407" y="4276224"/>
            <a:ext cx="253301" cy="7655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78678" y="3810706"/>
            <a:ext cx="1469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Valves and transfer line connections</a:t>
            </a:r>
            <a:endParaRPr lang="en-US" sz="2000" dirty="0"/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 flipV="1">
            <a:off x="5808133" y="3454400"/>
            <a:ext cx="1070545" cy="8641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03019" y="2417532"/>
            <a:ext cx="1920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Heat exchanger and relief line</a:t>
            </a:r>
            <a:endParaRPr lang="en-US" sz="2000" dirty="0"/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 flipV="1">
            <a:off x="3223994" y="2480760"/>
            <a:ext cx="1340862" cy="2907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523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Calibri" panose="020F0502020204030204" pitchFamily="34" charset="0"/>
              </a:rPr>
              <a:t>High beta 650 MHz cryomodule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39487"/>
            <a:ext cx="8672513" cy="4794926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27007" y="6515100"/>
            <a:ext cx="443337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Tom Nicol | 2016 P2MAC</a:t>
            </a:r>
            <a:endParaRPr lang="en-US" altLang="en-US" sz="900" b="1" dirty="0" smtClean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March 16, 2016</a:t>
            </a:r>
            <a:endParaRPr lang="en-US" altLang="en-US" sz="9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000" y="4030286"/>
            <a:ext cx="223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Input coupler ports</a:t>
            </a:r>
            <a:endParaRPr lang="en-US" sz="2000" dirty="0"/>
          </a:p>
        </p:txBody>
      </p:sp>
      <p:cxnSp>
        <p:nvCxnSpPr>
          <p:cNvPr id="8" name="Straight Arrow Connector 7"/>
          <p:cNvCxnSpPr>
            <a:stCxn id="7" idx="0"/>
          </p:cNvCxnSpPr>
          <p:nvPr/>
        </p:nvCxnSpPr>
        <p:spPr>
          <a:xfrm flipH="1" flipV="1">
            <a:off x="1667933" y="2802467"/>
            <a:ext cx="84667" cy="12278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0"/>
          </p:cNvCxnSpPr>
          <p:nvPr/>
        </p:nvCxnSpPr>
        <p:spPr>
          <a:xfrm flipV="1">
            <a:off x="1752600" y="3302001"/>
            <a:ext cx="1032933" cy="728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22600" y="4582796"/>
            <a:ext cx="254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Instrumentation ports</a:t>
            </a:r>
            <a:endParaRPr lang="en-US" sz="2000" dirty="0"/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>
          <a:xfrm flipH="1" flipV="1">
            <a:off x="4055534" y="3354978"/>
            <a:ext cx="237066" cy="12278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4" idx="0"/>
          </p:cNvCxnSpPr>
          <p:nvPr/>
        </p:nvCxnSpPr>
        <p:spPr>
          <a:xfrm flipV="1">
            <a:off x="4292600" y="3854512"/>
            <a:ext cx="880533" cy="7282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150532" y="1295704"/>
            <a:ext cx="1642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Vacuum relief</a:t>
            </a:r>
            <a:endParaRPr lang="en-US" sz="2000" dirty="0"/>
          </a:p>
        </p:txBody>
      </p:sp>
      <p:cxnSp>
        <p:nvCxnSpPr>
          <p:cNvPr id="22" name="Straight Arrow Connector 21"/>
          <p:cNvCxnSpPr>
            <a:stCxn id="21" idx="2"/>
          </p:cNvCxnSpPr>
          <p:nvPr/>
        </p:nvCxnSpPr>
        <p:spPr>
          <a:xfrm>
            <a:off x="2971800" y="1695814"/>
            <a:ext cx="609600" cy="5249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977857" y="3141614"/>
            <a:ext cx="1879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Beam gate valve</a:t>
            </a:r>
            <a:endParaRPr lang="en-US" sz="2000" dirty="0"/>
          </a:p>
        </p:txBody>
      </p:sp>
      <p:cxnSp>
        <p:nvCxnSpPr>
          <p:cNvPr id="28" name="Straight Arrow Connector 27"/>
          <p:cNvCxnSpPr>
            <a:stCxn id="27" idx="2"/>
          </p:cNvCxnSpPr>
          <p:nvPr/>
        </p:nvCxnSpPr>
        <p:spPr>
          <a:xfrm>
            <a:off x="7917658" y="3541724"/>
            <a:ext cx="330199" cy="12995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542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</a:rPr>
              <a:t>Lab 2 cleanroom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44734"/>
            <a:ext cx="8672513" cy="4546446"/>
          </a:xfrm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27007" y="6515100"/>
            <a:ext cx="443337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Tom Nicol | 2016 P2MAC</a:t>
            </a:r>
            <a:endParaRPr lang="en-US" altLang="en-US" sz="900" b="1" dirty="0" smtClean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March 16, 2016</a:t>
            </a:r>
            <a:endParaRPr lang="en-US" altLang="en-US" sz="9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1" y="882201"/>
            <a:ext cx="8672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Lab 2 in the Fermilab village is being converted to cleanroom, HPR,  and cryomodule assembly space for both SSR and 650 MHz cavity activities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1958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Linac map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2273780"/>
            <a:ext cx="8672513" cy="25263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6318503" y="2273780"/>
            <a:ext cx="2582609" cy="7542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r>
              <a:rPr lang="en-US" altLang="en-US" dirty="0" smtClean="0"/>
              <a:t>March 16, 2016</a:t>
            </a:r>
            <a:endParaRPr lang="en-US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Tom Nicol | 2016 P2MAC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5896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Summary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600" dirty="0" smtClean="0">
                <a:latin typeface="Helvetica" panose="020B0604020202020204" pitchFamily="34" charset="0"/>
              </a:rPr>
              <a:t>Low beta cavities</a:t>
            </a:r>
          </a:p>
          <a:p>
            <a:pPr lvl="1"/>
            <a:r>
              <a:rPr lang="en-US" altLang="en-US" sz="1400" dirty="0" smtClean="0">
                <a:latin typeface="Helvetica" panose="020B0604020202020204" pitchFamily="34" charset="0"/>
              </a:rPr>
              <a:t>RF and end group designs have been made available to VECC</a:t>
            </a:r>
          </a:p>
          <a:p>
            <a:r>
              <a:rPr lang="en-US" altLang="en-US" sz="1600" dirty="0" smtClean="0">
                <a:latin typeface="Helvetica" panose="020B0604020202020204" pitchFamily="34" charset="0"/>
              </a:rPr>
              <a:t>High beta (0.92) cavities</a:t>
            </a:r>
          </a:p>
          <a:p>
            <a:pPr lvl="1"/>
            <a:r>
              <a:rPr lang="en-US" altLang="en-US" sz="1400" dirty="0" smtClean="0">
                <a:latin typeface="Helvetica" panose="020B0604020202020204" pitchFamily="34" charset="0"/>
              </a:rPr>
              <a:t>Mechanical bare cavity design drawings have been made available to RRCAT</a:t>
            </a:r>
          </a:p>
          <a:p>
            <a:pPr lvl="1"/>
            <a:r>
              <a:rPr lang="en-US" altLang="en-US" sz="1400" dirty="0" smtClean="0">
                <a:latin typeface="Helvetica" panose="020B0604020202020204" pitchFamily="34" charset="0"/>
              </a:rPr>
              <a:t>Detailed design work has started at RRCAT</a:t>
            </a:r>
          </a:p>
          <a:p>
            <a:pPr lvl="1"/>
            <a:r>
              <a:rPr lang="en-US" altLang="en-US" sz="1400" dirty="0" smtClean="0">
                <a:latin typeface="Helvetica" panose="020B0604020202020204" pitchFamily="34" charset="0"/>
              </a:rPr>
              <a:t>Helium vessel and integration design is in-process at Fermilab</a:t>
            </a:r>
          </a:p>
          <a:p>
            <a:r>
              <a:rPr lang="en-US" altLang="en-US" sz="1600" dirty="0" smtClean="0">
                <a:latin typeface="Helvetica" panose="020B0604020202020204" pitchFamily="34" charset="0"/>
              </a:rPr>
              <a:t>High beta (0.90) cavities</a:t>
            </a:r>
          </a:p>
          <a:p>
            <a:pPr lvl="1"/>
            <a:r>
              <a:rPr lang="en-US" altLang="en-US" sz="1400" dirty="0" smtClean="0">
                <a:latin typeface="Helvetica" panose="020B0604020202020204" pitchFamily="34" charset="0"/>
              </a:rPr>
              <a:t>Four bare cavities are in-house and Fermilab and are being processed</a:t>
            </a:r>
          </a:p>
          <a:p>
            <a:pPr lvl="1"/>
            <a:r>
              <a:rPr lang="en-US" altLang="en-US" sz="1400" dirty="0" smtClean="0">
                <a:latin typeface="Helvetica" panose="020B0604020202020204" pitchFamily="34" charset="0"/>
              </a:rPr>
              <a:t>Five more are in-process at Pavac</a:t>
            </a:r>
          </a:p>
          <a:p>
            <a:pPr lvl="1"/>
            <a:r>
              <a:rPr lang="en-US" altLang="en-US" sz="1400" dirty="0">
                <a:latin typeface="Helvetica" panose="020B0604020202020204" pitchFamily="34" charset="0"/>
              </a:rPr>
              <a:t>Helium vessel and integration design is in-process at Fermilab</a:t>
            </a:r>
          </a:p>
          <a:p>
            <a:r>
              <a:rPr lang="en-US" altLang="en-US" sz="1600" dirty="0" smtClean="0">
                <a:latin typeface="Helvetica" panose="020B0604020202020204" pitchFamily="34" charset="0"/>
              </a:rPr>
              <a:t>High beta cryomodule</a:t>
            </a:r>
          </a:p>
          <a:p>
            <a:pPr lvl="1"/>
            <a:r>
              <a:rPr lang="en-US" altLang="en-US" sz="1400" dirty="0" smtClean="0">
                <a:latin typeface="Helvetica" panose="020B0604020202020204" pitchFamily="34" charset="0"/>
              </a:rPr>
              <a:t>Detailed design work is in-process at Fermilab and RRCAT, loosely divided between cavity string and cold mass (Fermilab) and vacuum vessel and thermal shield (RRCAT)</a:t>
            </a:r>
          </a:p>
          <a:p>
            <a:r>
              <a:rPr lang="en-US" altLang="en-US" sz="1600" dirty="0" smtClean="0">
                <a:latin typeface="Helvetica" panose="020B0604020202020204" pitchFamily="34" charset="0"/>
              </a:rPr>
              <a:t>Tuner design and fabrication</a:t>
            </a:r>
          </a:p>
          <a:p>
            <a:pPr lvl="1"/>
            <a:r>
              <a:rPr lang="en-US" altLang="en-US" sz="1400" dirty="0" smtClean="0">
                <a:latin typeface="Helvetica" panose="020B0604020202020204" pitchFamily="34" charset="0"/>
              </a:rPr>
              <a:t>Prototype design and analysis is in-process at Fermilab (Fermilab and RRCAT engineers)</a:t>
            </a:r>
          </a:p>
          <a:p>
            <a:pPr lvl="1"/>
            <a:r>
              <a:rPr lang="en-US" altLang="en-US" sz="1400" dirty="0" smtClean="0">
                <a:latin typeface="Helvetica" panose="020B0604020202020204" pitchFamily="34" charset="0"/>
              </a:rPr>
              <a:t>Goal is to have a common tuner design for all low and high beta cavities</a:t>
            </a:r>
          </a:p>
          <a:p>
            <a:r>
              <a:rPr lang="en-US" altLang="en-US" sz="1600" dirty="0" smtClean="0">
                <a:latin typeface="Helvetica" panose="020B0604020202020204" pitchFamily="34" charset="0"/>
              </a:rPr>
              <a:t>Input coupler design and fabrication</a:t>
            </a:r>
          </a:p>
          <a:p>
            <a:pPr lvl="1"/>
            <a:r>
              <a:rPr lang="en-US" altLang="en-US" sz="1400" dirty="0" smtClean="0">
                <a:latin typeface="Helvetica" panose="020B0604020202020204" pitchFamily="34" charset="0"/>
              </a:rPr>
              <a:t>Previous coupler work needs to be restarted at Fermilab</a:t>
            </a:r>
          </a:p>
          <a:p>
            <a:pPr lvl="1"/>
            <a:r>
              <a:rPr lang="en-US" altLang="en-US" sz="1400" dirty="0" smtClean="0">
                <a:latin typeface="Helvetica" panose="020B0604020202020204" pitchFamily="34" charset="0"/>
              </a:rPr>
              <a:t>Goal is to have a common coupler design for all low and high beta cavities</a:t>
            </a: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March 16, 2016</a:t>
            </a:r>
            <a:endParaRPr lang="en-US" altLang="en-US" sz="9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Tom Nicol | 2016 P2MAC</a:t>
            </a:r>
            <a:endParaRPr lang="en-US" altLang="en-US" sz="900" b="1" dirty="0" smtClean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EB160C5-AA0C-455C-8AD8-AC58C32009B6}" type="slidenum">
              <a:rPr lang="en-US" altLang="en-US" sz="9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20</a:t>
            </a:fld>
            <a:endParaRPr lang="en-US" altLang="en-US" sz="9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805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cryomodule parameters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15888"/>
            <a:ext cx="8672513" cy="4042124"/>
          </a:xfrm>
        </p:spPr>
      </p:pic>
      <p:sp>
        <p:nvSpPr>
          <p:cNvPr id="8" name="Rounded Rectangle 7"/>
          <p:cNvSpPr/>
          <p:nvPr/>
        </p:nvSpPr>
        <p:spPr>
          <a:xfrm>
            <a:off x="64008" y="3639312"/>
            <a:ext cx="9006840" cy="10680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r>
              <a:rPr lang="en-US" altLang="en-US" dirty="0" smtClean="0"/>
              <a:t>March 16, 2016</a:t>
            </a:r>
            <a:endParaRPr lang="en-US" alt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Tom Nicol | 2016 P2MAC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9862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Cryomodule heat loads in CW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51105"/>
            <a:ext cx="8672513" cy="3971690"/>
          </a:xfrm>
        </p:spPr>
      </p:pic>
      <p:sp>
        <p:nvSpPr>
          <p:cNvPr id="8" name="Rounded Rectangle 7"/>
          <p:cNvSpPr/>
          <p:nvPr/>
        </p:nvSpPr>
        <p:spPr>
          <a:xfrm>
            <a:off x="61436" y="4014216"/>
            <a:ext cx="9006840" cy="10680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r>
              <a:rPr lang="en-US" altLang="en-US" dirty="0" smtClean="0"/>
              <a:t>March 16, 2016</a:t>
            </a:r>
            <a:endParaRPr lang="en-US" alt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Tom Nicol | 2016 P2MAC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738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Overview of 650 MHz related activities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882220"/>
            <a:ext cx="8672513" cy="55587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dirty="0" smtClean="0">
                <a:latin typeface="Helvetica" panose="020B0604020202020204" pitchFamily="34" charset="0"/>
              </a:rPr>
              <a:t>Low beta cavities</a:t>
            </a:r>
          </a:p>
          <a:p>
            <a:pPr lvl="1"/>
            <a:r>
              <a:rPr lang="en-US" altLang="en-US" sz="1800" dirty="0" smtClean="0">
                <a:latin typeface="Helvetica" panose="020B0604020202020204" pitchFamily="34" charset="0"/>
              </a:rPr>
              <a:t>Fermilab – RF and end group design</a:t>
            </a:r>
          </a:p>
          <a:p>
            <a:pPr lvl="1"/>
            <a:r>
              <a:rPr lang="en-US" altLang="en-US" sz="1800" dirty="0" smtClean="0">
                <a:latin typeface="Helvetica" panose="020B0604020202020204" pitchFamily="34" charset="0"/>
              </a:rPr>
              <a:t>VECC – Bare and dressed cavity mechanical design and fabrication</a:t>
            </a:r>
          </a:p>
          <a:p>
            <a:r>
              <a:rPr lang="en-US" altLang="en-US" sz="2000" dirty="0" smtClean="0">
                <a:latin typeface="Helvetica" panose="020B0604020202020204" pitchFamily="34" charset="0"/>
              </a:rPr>
              <a:t>High beta (0.92) cavities</a:t>
            </a:r>
          </a:p>
          <a:p>
            <a:pPr lvl="1"/>
            <a:r>
              <a:rPr lang="en-US" altLang="en-US" sz="1800" dirty="0" smtClean="0">
                <a:latin typeface="Helvetica" panose="020B0604020202020204" pitchFamily="34" charset="0"/>
              </a:rPr>
              <a:t>Fermilab – RF and bare and dressed mechanical design</a:t>
            </a:r>
          </a:p>
          <a:p>
            <a:pPr lvl="1"/>
            <a:r>
              <a:rPr lang="en-US" altLang="en-US" sz="1800" dirty="0" smtClean="0">
                <a:latin typeface="Helvetica" panose="020B0604020202020204" pitchFamily="34" charset="0"/>
              </a:rPr>
              <a:t>RRCAT – Bare and dressed cavity fabrication</a:t>
            </a:r>
          </a:p>
          <a:p>
            <a:r>
              <a:rPr lang="en-US" altLang="en-US" sz="2000" dirty="0" smtClean="0">
                <a:latin typeface="Helvetica" panose="020B0604020202020204" pitchFamily="34" charset="0"/>
              </a:rPr>
              <a:t>High beta (0.90) cavities </a:t>
            </a:r>
            <a:r>
              <a:rPr lang="en-US" altLang="en-US" sz="2000" i="1" dirty="0" smtClean="0">
                <a:latin typeface="Helvetica" panose="020B0604020202020204" pitchFamily="34" charset="0"/>
              </a:rPr>
              <a:t>(</a:t>
            </a:r>
            <a:r>
              <a:rPr lang="en-US" altLang="en-US" sz="1800" i="1" dirty="0" smtClean="0">
                <a:latin typeface="Helvetica" panose="020B0604020202020204" pitchFamily="34" charset="0"/>
              </a:rPr>
              <a:t>beta 0.90 is an earlier design, superseded by 0.92 – both will be used in the first high beta cryomodule)</a:t>
            </a:r>
          </a:p>
          <a:p>
            <a:pPr lvl="1"/>
            <a:r>
              <a:rPr lang="en-US" altLang="en-US" sz="1800" dirty="0" smtClean="0">
                <a:latin typeface="Helvetica" panose="020B0604020202020204" pitchFamily="34" charset="0"/>
              </a:rPr>
              <a:t>Fermilab – Bare and dressed cavity design and fabrication</a:t>
            </a:r>
          </a:p>
          <a:p>
            <a:r>
              <a:rPr lang="en-US" altLang="en-US" sz="2000" dirty="0" smtClean="0">
                <a:latin typeface="Helvetica" panose="020B0604020202020204" pitchFamily="34" charset="0"/>
              </a:rPr>
              <a:t>High beta cryomodule</a:t>
            </a:r>
          </a:p>
          <a:p>
            <a:pPr lvl="1"/>
            <a:r>
              <a:rPr lang="en-US" altLang="en-US" sz="1800" dirty="0" smtClean="0">
                <a:latin typeface="Helvetica" panose="020B0604020202020204" pitchFamily="34" charset="0"/>
              </a:rPr>
              <a:t>Fermilab and RRCAT – Complete cryomodule </a:t>
            </a:r>
            <a:r>
              <a:rPr lang="en-US" altLang="en-US" sz="1800" dirty="0" smtClean="0">
                <a:latin typeface="Helvetica" panose="020B0604020202020204" pitchFamily="34" charset="0"/>
              </a:rPr>
              <a:t>design</a:t>
            </a:r>
          </a:p>
          <a:p>
            <a:pPr lvl="1"/>
            <a:r>
              <a:rPr lang="en-US" altLang="en-US" sz="1800" dirty="0" smtClean="0">
                <a:latin typeface="Helvetica" panose="020B0604020202020204" pitchFamily="34" charset="0"/>
              </a:rPr>
              <a:t>There is no current effort on LB650 cryomodule design</a:t>
            </a:r>
            <a:endParaRPr lang="en-US" altLang="en-US" sz="1800" dirty="0" smtClean="0">
              <a:latin typeface="Helvetica" panose="020B0604020202020204" pitchFamily="34" charset="0"/>
            </a:endParaRPr>
          </a:p>
          <a:p>
            <a:r>
              <a:rPr lang="en-US" altLang="en-US" sz="2000" dirty="0" smtClean="0">
                <a:latin typeface="Helvetica" panose="020B0604020202020204" pitchFamily="34" charset="0"/>
              </a:rPr>
              <a:t>Tuner design and fabrication</a:t>
            </a:r>
          </a:p>
          <a:p>
            <a:pPr lvl="1"/>
            <a:r>
              <a:rPr lang="en-US" altLang="en-US" sz="1800" dirty="0" smtClean="0">
                <a:latin typeface="Helvetica" panose="020B0604020202020204" pitchFamily="34" charset="0"/>
              </a:rPr>
              <a:t>Fermilab – Prototype tuner design and fabrication</a:t>
            </a:r>
          </a:p>
          <a:p>
            <a:r>
              <a:rPr lang="en-US" altLang="en-US" sz="2000" dirty="0" smtClean="0">
                <a:latin typeface="Helvetica" panose="020B0604020202020204" pitchFamily="34" charset="0"/>
              </a:rPr>
              <a:t>Input coupler design and fabrication</a:t>
            </a:r>
          </a:p>
          <a:p>
            <a:pPr lvl="1"/>
            <a:r>
              <a:rPr lang="en-US" altLang="en-US" sz="1800" dirty="0" smtClean="0">
                <a:latin typeface="Helvetica" panose="020B0604020202020204" pitchFamily="34" charset="0"/>
              </a:rPr>
              <a:t>Fermilab – Prototype coupler design and fabrication</a:t>
            </a: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March 16, 2016</a:t>
            </a:r>
            <a:endParaRPr lang="en-US" altLang="en-US" sz="9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Tom Nicol | 2016 P2MAC</a:t>
            </a:r>
            <a:endParaRPr lang="en-US" altLang="en-US" sz="900" b="1" dirty="0" smtClean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EB160C5-AA0C-455C-8AD8-AC58C32009B6}" type="slidenum">
              <a:rPr lang="en-US" altLang="en-US" sz="9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</a:t>
            </a:fld>
            <a:endParaRPr lang="en-US" altLang="en-US" sz="9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61399" cy="641739"/>
          </a:xfrm>
        </p:spPr>
        <p:txBody>
          <a:bodyPr/>
          <a:lstStyle/>
          <a:p>
            <a:r>
              <a:rPr lang="en-US" dirty="0" smtClean="0"/>
              <a:t>LB650 cavity milestones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3335560"/>
              </p:ext>
            </p:extLst>
          </p:nvPr>
        </p:nvGraphicFramePr>
        <p:xfrm>
          <a:off x="228600" y="1668849"/>
          <a:ext cx="8661399" cy="3581400"/>
        </p:xfrm>
        <a:graphic>
          <a:graphicData uri="http://schemas.openxmlformats.org/drawingml/2006/table">
            <a:tbl>
              <a:tblPr/>
              <a:tblGrid>
                <a:gridCol w="4955064"/>
                <a:gridCol w="1873094"/>
                <a:gridCol w="1833241"/>
              </a:tblGrid>
              <a:tr h="2381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Low beta 0.61 cavities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Deliverable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Responsible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Fabricate 1-cell bare cavity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VECC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 and test 1-cell bare cavity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VECC and Fermilab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 30, 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Cavity RF and end group design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Fermilab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February 29, 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Mechanical design of 5-cell cavity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VECC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June 30, 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design review of 5-cell cavity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VECC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August 31, 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Helium vessel and tuner interface design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VECC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September 30, 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Fabricate 1st 5-cell bare cavity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VECC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November 15, 2017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 and VTS test 1st 5-cell bare cavity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VECC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 30, 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Fabricate 1st 5-cell dressed cavity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VECC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September 30, 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 1st 5-cell dressed cavity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Fermilab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December 31, 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Fabricate 2nd 5-cell bare cavity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VECC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 31, 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 and VTS test 2nd 5-cell bare cavity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VECC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September 30, 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Fabricate 2nd 5-cell dressed cavity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VECC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 31, 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 2nd 5-cell dressed cavity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Fermilab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 31, 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March 16, 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Tom Nicol 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453358" y="5579533"/>
            <a:ext cx="6222998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Primary deliverables</a:t>
            </a:r>
            <a:endParaRPr lang="en-US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945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61399" cy="641739"/>
          </a:xfrm>
        </p:spPr>
        <p:txBody>
          <a:bodyPr/>
          <a:lstStyle/>
          <a:p>
            <a:r>
              <a:rPr lang="en-US" dirty="0" smtClean="0"/>
              <a:t>HB650 (0.92) cavity and cryomodule milestones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March 16, 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Tom Nicol 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7</a:t>
            </a:fld>
            <a:endParaRPr lang="en-US" alt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077771"/>
              </p:ext>
            </p:extLst>
          </p:nvPr>
        </p:nvGraphicFramePr>
        <p:xfrm>
          <a:off x="228601" y="1239418"/>
          <a:ext cx="8661397" cy="2689860"/>
        </p:xfrm>
        <a:graphic>
          <a:graphicData uri="http://schemas.openxmlformats.org/drawingml/2006/table">
            <a:tbl>
              <a:tblPr/>
              <a:tblGrid>
                <a:gridCol w="4955063"/>
                <a:gridCol w="1873093"/>
                <a:gridCol w="1833241"/>
              </a:tblGrid>
              <a:tr h="2381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High beta 0.92 cavities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Deliverable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Responsible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Cavity RF, end group, and mechanical design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Fermilab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Helium vessel and tuner interface design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Fermilab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June 30, 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Fabricate 1st 5-cell bare cavity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RRCAT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November 15, 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 and VTS test 1st 5-cell bare cavity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RRCAT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 15, 2017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Fabricate 1st 5-cell dressed cavity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RRCAT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December 15, 2017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 1st 5-cell dressed cavity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RRCAT and Fermilab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 30, 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Fabricate, process, VTS, dress, high power test 1 cavity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RRCAT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September 30, 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Fabricate, process, VTS, dress, high power test 2 cavities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RRCAT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December 30, 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Fabricate 4 dressed cavities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RRCAT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December 31, 2017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Fabricate 4 tuner assemblies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RRCAT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 31, 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475953"/>
              </p:ext>
            </p:extLst>
          </p:nvPr>
        </p:nvGraphicFramePr>
        <p:xfrm>
          <a:off x="228601" y="4305335"/>
          <a:ext cx="8661397" cy="906780"/>
        </p:xfrm>
        <a:graphic>
          <a:graphicData uri="http://schemas.openxmlformats.org/drawingml/2006/table">
            <a:tbl>
              <a:tblPr/>
              <a:tblGrid>
                <a:gridCol w="4955063"/>
                <a:gridCol w="1873094"/>
                <a:gridCol w="1833240"/>
              </a:tblGrid>
              <a:tr h="2381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High beta 0.92 cryomodules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Deliverable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Responsible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Cryomodule design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RRCAT and Fermilab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July 31, 2017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Helium vessel and tuner interface design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Fermilab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June 30, 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53358" y="5579533"/>
            <a:ext cx="6222998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Primary deliverables</a:t>
            </a:r>
            <a:endParaRPr lang="en-US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166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61399" cy="641739"/>
          </a:xfrm>
        </p:spPr>
        <p:txBody>
          <a:bodyPr/>
          <a:lstStyle/>
          <a:p>
            <a:r>
              <a:rPr lang="en-US" dirty="0" smtClean="0"/>
              <a:t>HB650 (0.90) cavity and ancillaries milestones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March 16, 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Tom Nicol 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8</a:t>
            </a:fld>
            <a:endParaRPr lang="en-US" alt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2367855"/>
              </p:ext>
            </p:extLst>
          </p:nvPr>
        </p:nvGraphicFramePr>
        <p:xfrm>
          <a:off x="228600" y="1483286"/>
          <a:ext cx="8661397" cy="1783080"/>
        </p:xfrm>
        <a:graphic>
          <a:graphicData uri="http://schemas.openxmlformats.org/drawingml/2006/table">
            <a:tbl>
              <a:tblPr/>
              <a:tblGrid>
                <a:gridCol w="4955063"/>
                <a:gridCol w="1873093"/>
                <a:gridCol w="1833241"/>
              </a:tblGrid>
              <a:tr h="2000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High beta 0.90 cavities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Deliverable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Responsible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Cavity RF, end group, and mechanical design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Fermilab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Fabricate 4 bare cavities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Fermilab and AES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Fabricate 5 bare cavities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Fermilab and Pavac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 30, 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Helium vessel and tuner interface design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Fermilab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 30, 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 first 4 cavities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ANL and AES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June 30, 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Fabricate 1st 5-cell dressed cavity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Fermilab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September 30, 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348012"/>
              </p:ext>
            </p:extLst>
          </p:nvPr>
        </p:nvGraphicFramePr>
        <p:xfrm>
          <a:off x="228601" y="3924934"/>
          <a:ext cx="8661397" cy="1129665"/>
        </p:xfrm>
        <a:graphic>
          <a:graphicData uri="http://schemas.openxmlformats.org/drawingml/2006/table">
            <a:tbl>
              <a:tblPr/>
              <a:tblGrid>
                <a:gridCol w="4955063"/>
                <a:gridCol w="1873094"/>
                <a:gridCol w="1833240"/>
              </a:tblGrid>
              <a:tr h="2381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Ancillaries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Deliverable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Responsible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 prototype tuner for beta 0.61, 0.90, 0.92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Fermilab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 31, 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Fabricate prototype tuner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Fermilab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September 30, 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 input coupler for beta 0.61, 0.90, 0.92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Fermilab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September 30, 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53358" y="5579533"/>
            <a:ext cx="6222998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Primary deliverables</a:t>
            </a:r>
            <a:endParaRPr lang="en-US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85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799" cy="641739"/>
          </a:xfrm>
        </p:spPr>
        <p:txBody>
          <a:bodyPr/>
          <a:lstStyle/>
          <a:p>
            <a:r>
              <a:rPr lang="en-US" dirty="0" smtClean="0"/>
              <a:t>Performance parameters from the FRS (ED0001834)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March 16, 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Tom Nicol | 2016 P2MAC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396" y="898490"/>
            <a:ext cx="5611372" cy="3293948"/>
          </a:xfrm>
        </p:spPr>
      </p:pic>
      <p:pic>
        <p:nvPicPr>
          <p:cNvPr id="8" name="Content Placeholder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9525" y="2534584"/>
            <a:ext cx="4955875" cy="362572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4712029"/>
            <a:ext cx="336430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/>
              <a:t>Operational requirements from the FRS (ED0001834)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64880726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FNAL_TemplatePC_060514</Template>
  <TotalTime>1726</TotalTime>
  <Words>1642</Words>
  <Application>Microsoft Office PowerPoint</Application>
  <PresentationFormat>On-screen Show (4:3)</PresentationFormat>
  <Paragraphs>434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ＭＳ Ｐゴシック</vt:lpstr>
      <vt:lpstr>ＭＳ Ｐゴシック</vt:lpstr>
      <vt:lpstr>SimSun</vt:lpstr>
      <vt:lpstr>Arial</vt:lpstr>
      <vt:lpstr>Calibri</vt:lpstr>
      <vt:lpstr>Geneva</vt:lpstr>
      <vt:lpstr>Helvetica</vt:lpstr>
      <vt:lpstr>Symbol</vt:lpstr>
      <vt:lpstr>Times New Roman</vt:lpstr>
      <vt:lpstr>FNAL_TemplateMac_060514</vt:lpstr>
      <vt:lpstr>Fermilab: Footer Only</vt:lpstr>
      <vt:lpstr>Superconducting RF: LB650 and HB 650 Status</vt:lpstr>
      <vt:lpstr>Linac map</vt:lpstr>
      <vt:lpstr>General cryomodule parameters</vt:lpstr>
      <vt:lpstr>Cryomodule heat loads in CW</vt:lpstr>
      <vt:lpstr>Overview of 650 MHz related activities</vt:lpstr>
      <vt:lpstr>LB650 cavity milestones</vt:lpstr>
      <vt:lpstr>HB650 (0.92) cavity and cryomodule milestones</vt:lpstr>
      <vt:lpstr>HB650 (0.90) cavity and ancillaries milestones</vt:lpstr>
      <vt:lpstr>Performance parameters from the FRS (ED0001834)</vt:lpstr>
      <vt:lpstr>Performance parameters from FRS (ED0001321)</vt:lpstr>
      <vt:lpstr>Low and high-b cryomodule general requirements</vt:lpstr>
      <vt:lpstr>650 MHz Multi-cell Photos</vt:lpstr>
      <vt:lpstr>Low beta 650 MHz cavity end group</vt:lpstr>
      <vt:lpstr>PowerPoint Presentation</vt:lpstr>
      <vt:lpstr>High beta 650 MHz dressed cavity</vt:lpstr>
      <vt:lpstr>High beta 650 MHz dressed cavity</vt:lpstr>
      <vt:lpstr>High beta 650 MHz cryomodule</vt:lpstr>
      <vt:lpstr>High beta 650 MHz cryomodule</vt:lpstr>
      <vt:lpstr>Lab 2 cleanroom</vt:lpstr>
      <vt:lpstr>Summary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Stephen D. Holmes x3988,3211 05964N</dc:creator>
  <cp:lastModifiedBy>Thomas H. Nicol x3441 03380N</cp:lastModifiedBy>
  <cp:revision>50</cp:revision>
  <cp:lastPrinted>2014-01-20T19:40:21Z</cp:lastPrinted>
  <dcterms:created xsi:type="dcterms:W3CDTF">2015-05-15T16:41:26Z</dcterms:created>
  <dcterms:modified xsi:type="dcterms:W3CDTF">2016-03-02T19:03:33Z</dcterms:modified>
</cp:coreProperties>
</file>