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81" r:id="rId12"/>
    <p:sldId id="282" r:id="rId13"/>
    <p:sldId id="283" r:id="rId14"/>
    <p:sldId id="266" r:id="rId15"/>
    <p:sldId id="279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004C97"/>
    <a:srgbClr val="404040"/>
    <a:srgbClr val="505050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4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D9035C6-DBE2-45BD-84B7-22B136218175}" type="datetimeFigureOut">
              <a:rPr lang="en-US"/>
              <a:pPr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247EC30-D61B-42D0-AF99-142EE6330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E920458-B6AA-45DF-A608-9A4D8E5262EA}" type="datetimeFigureOut">
              <a:rPr lang="en-US"/>
              <a:pPr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BBC6B3A-328F-446F-BADF-707A1872E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2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Yuriy Pischalnikov | P2MAC_2016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Presenter's Name | P2MAC_2016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Superconducting RF:</a:t>
            </a:r>
            <a:br>
              <a:rPr lang="en-US" dirty="0" smtClean="0">
                <a:latin typeface="Helvetica" pitchFamily="34" charset="0"/>
              </a:rPr>
            </a:br>
            <a:r>
              <a:rPr lang="en-US" dirty="0" smtClean="0">
                <a:latin typeface="Helvetica" pitchFamily="34" charset="0"/>
              </a:rPr>
              <a:t>Resonance Control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elvetica" pitchFamily="34" charset="0"/>
              </a:rPr>
              <a:t>Presented by Yuriy Pischalnikov</a:t>
            </a:r>
          </a:p>
          <a:p>
            <a:r>
              <a:rPr lang="en-US" dirty="0" smtClean="0">
                <a:latin typeface="Helvetica" pitchFamily="34" charset="0"/>
              </a:rPr>
              <a:t>for W. </a:t>
            </a:r>
            <a:r>
              <a:rPr lang="en-US" dirty="0" err="1" smtClean="0">
                <a:latin typeface="Helvetica" pitchFamily="34" charset="0"/>
              </a:rPr>
              <a:t>Schappert</a:t>
            </a:r>
            <a:r>
              <a:rPr lang="en-US" dirty="0" smtClean="0">
                <a:latin typeface="Helvetica" pitchFamily="34" charset="0"/>
              </a:rPr>
              <a:t>, </a:t>
            </a:r>
            <a:r>
              <a:rPr lang="en-US" dirty="0" err="1" smtClean="0">
                <a:latin typeface="Helvetica" pitchFamily="34" charset="0"/>
              </a:rPr>
              <a:t>Y.Pischalnikov</a:t>
            </a:r>
            <a:r>
              <a:rPr lang="en-US" dirty="0" smtClean="0">
                <a:latin typeface="Helvetica" pitchFamily="34" charset="0"/>
              </a:rPr>
              <a:t>, </a:t>
            </a:r>
            <a:r>
              <a:rPr lang="en-US" dirty="0" err="1" smtClean="0">
                <a:latin typeface="Helvetica" pitchFamily="34" charset="0"/>
              </a:rPr>
              <a:t>J.Holzbauer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PIP-II Machine Advisory Committee</a:t>
            </a:r>
          </a:p>
          <a:p>
            <a:r>
              <a:rPr lang="en-US" dirty="0" smtClean="0">
                <a:latin typeface="Helvetica" pitchFamily="34" charset="0"/>
              </a:rPr>
              <a:t>15 March 2016</a:t>
            </a:r>
          </a:p>
          <a:p>
            <a:endParaRPr lang="en-US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694" y="1786446"/>
            <a:ext cx="4572638" cy="3429479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Passive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4077182" cy="5218858"/>
          </a:xfrm>
          <a:effectLst>
            <a:softEdge rad="12700"/>
          </a:effectLst>
        </p:spPr>
        <p:txBody>
          <a:bodyPr/>
          <a:lstStyle/>
          <a:p>
            <a:r>
              <a:rPr lang="en-US" sz="2800" dirty="0" smtClean="0"/>
              <a:t>PIXIE Best Practices Document (Curtis </a:t>
            </a:r>
            <a:r>
              <a:rPr lang="en-US" sz="2800" dirty="0" err="1" smtClean="0"/>
              <a:t>Baffes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Vibration Testing Plan </a:t>
            </a:r>
            <a:r>
              <a:rPr lang="en-US" sz="2800" dirty="0"/>
              <a:t>for LCLS-II Prototype Cryomodule 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(J. Holzbauer)</a:t>
            </a:r>
          </a:p>
          <a:p>
            <a:pPr lvl="1"/>
            <a:r>
              <a:rPr lang="en-US" sz="2400" dirty="0" smtClean="0"/>
              <a:t>Based on </a:t>
            </a:r>
            <a:r>
              <a:rPr lang="en-US" sz="2400" dirty="0" err="1" smtClean="0"/>
              <a:t>JLab</a:t>
            </a:r>
            <a:r>
              <a:rPr lang="en-US" sz="2400" dirty="0" smtClean="0"/>
              <a:t> experience</a:t>
            </a:r>
          </a:p>
          <a:p>
            <a:pPr lvl="1"/>
            <a:r>
              <a:rPr lang="en-US" sz="2400" dirty="0" smtClean="0"/>
              <a:t>Dry run for PIP-II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Warren Schappert | P2MAC_2016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Yuriy Pischalnikov | P2MAC_2016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37729" y="3636210"/>
            <a:ext cx="3756500" cy="24844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3791" y="86374"/>
            <a:ext cx="8229600" cy="709035"/>
          </a:xfrm>
          <a:prstGeom prst="rect">
            <a:avLst/>
          </a:prstGeom>
        </p:spPr>
        <p:txBody>
          <a:bodyPr lIns="0" tIns="0" rIns="0" bIns="0" anchor="b" anchorCtr="0">
            <a:normAutofit fontScale="90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Arial Rounded MT Bold" panose="020F0704030504030204" pitchFamily="34" charset="0"/>
              </a:rPr>
              <a:t>Tuner reliability </a:t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sz="2000" dirty="0" smtClean="0">
                <a:latin typeface="Arial Rounded MT Bold" panose="020F0704030504030204" pitchFamily="34" charset="0"/>
              </a:rPr>
              <a:t>(R&amp;D program in collaboration with Phytron and PI (Physics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Instrumente</a:t>
            </a:r>
            <a:r>
              <a:rPr lang="en-US" sz="2000" dirty="0" smtClean="0">
                <a:latin typeface="Arial Rounded MT Bold" panose="020F0704030504030204" pitchFamily="34" charset="0"/>
              </a:rPr>
              <a:t>) to develop reliable active components for the tuner)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2891" y="869179"/>
            <a:ext cx="5514493" cy="2743200"/>
            <a:chOff x="410786" y="3343352"/>
            <a:chExt cx="3733800" cy="1219200"/>
          </a:xfrm>
          <a:solidFill>
            <a:srgbClr val="F79646">
              <a:lumMod val="60000"/>
              <a:lumOff val="40000"/>
            </a:srgbClr>
          </a:solidFill>
        </p:grpSpPr>
        <p:sp>
          <p:nvSpPr>
            <p:cNvPr id="10" name="Rounded Rectangle 9"/>
            <p:cNvSpPr/>
            <p:nvPr/>
          </p:nvSpPr>
          <p:spPr>
            <a:xfrm>
              <a:off x="410786" y="3343352"/>
              <a:ext cx="3733800" cy="1219200"/>
            </a:xfrm>
            <a:prstGeom prst="roundRect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9814" y="3447871"/>
              <a:ext cx="3238615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Electromechanical Actuator </a:t>
              </a: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(LVA 52-LCLS II-UHVC-X1)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- Phytron stepper motor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- Planetary gear box (1:50)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- M12X1 spindle made form titanium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- Traveling nut made from SS with TECASINT-1041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979" y="2331553"/>
            <a:ext cx="2255716" cy="1304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7" y="1324221"/>
            <a:ext cx="3453784" cy="2103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474" y="3700052"/>
            <a:ext cx="2969009" cy="235935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3066715" y="2377534"/>
            <a:ext cx="1170707" cy="596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523425" y="1893480"/>
            <a:ext cx="1713663" cy="1742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81" y="2377534"/>
            <a:ext cx="213533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Actuator tested  for 30lifetimes of LCLS II</a:t>
            </a:r>
          </a:p>
          <a:p>
            <a:r>
              <a:rPr lang="en-US" sz="1600" b="1" dirty="0" smtClean="0"/>
              <a:t>(600year operation)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0184" y="904064"/>
            <a:ext cx="23912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RELIABILITY OF THE LCLS II SRF CAVITY TUNER</a:t>
            </a:r>
          </a:p>
          <a:p>
            <a:r>
              <a:rPr lang="en-US" sz="1200" b="1" dirty="0" smtClean="0"/>
              <a:t>Yu.Pischalnikov, et al. SRF 2015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9579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Yuriy Pischalnikov | P2MAC_2016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53" y="1395790"/>
            <a:ext cx="3922832" cy="48784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5527" y="61491"/>
            <a:ext cx="752301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Rounded MT Bold" panose="020F0704030504030204" pitchFamily="34" charset="0"/>
              </a:rPr>
              <a:t>High reliability of tuner components </a:t>
            </a:r>
            <a:r>
              <a:rPr lang="en-US" sz="1600" dirty="0" smtClean="0">
                <a:latin typeface="Arial Rounded MT Bold" panose="020F0704030504030204" pitchFamily="34" charset="0"/>
              </a:rPr>
              <a:t> (</a:t>
            </a:r>
            <a:r>
              <a:rPr lang="en-US" sz="1600" dirty="0">
                <a:latin typeface="Arial Rounded MT Bold" panose="020F0704030504030204" pitchFamily="34" charset="0"/>
              </a:rPr>
              <a:t>piezo-actuator)</a:t>
            </a:r>
            <a:br>
              <a:rPr lang="en-US" sz="1600" dirty="0">
                <a:latin typeface="Arial Rounded MT Bold" panose="020F0704030504030204" pitchFamily="34" charset="0"/>
              </a:rPr>
            </a:br>
            <a:r>
              <a:rPr lang="en-US" sz="1600" dirty="0">
                <a:latin typeface="Arial Rounded MT Bold" panose="020F0704030504030204" pitchFamily="34" charset="0"/>
              </a:rPr>
              <a:t>Accelerated Piezo Lifetime test at FNAL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983" y="810630"/>
            <a:ext cx="41088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Designated facility at FNAL to test piezo at the CM environment (insulated vacuum and </a:t>
            </a:r>
            <a:r>
              <a:rPr lang="en-US" sz="1600" b="1" i="1" dirty="0" err="1"/>
              <a:t>LHe</a:t>
            </a:r>
            <a:r>
              <a:rPr lang="en-US" sz="1600" b="1" i="1" dirty="0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49" y="1949808"/>
            <a:ext cx="4371211" cy="2828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498" y="4932921"/>
            <a:ext cx="1707028" cy="1176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779" y="1949808"/>
            <a:ext cx="3279932" cy="5121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867" y="4625854"/>
            <a:ext cx="2001146" cy="16836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57543" y="872590"/>
            <a:ext cx="395898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LCLS II Tuner piezo-stacks run  for 2.5*10</a:t>
            </a:r>
            <a:r>
              <a:rPr lang="en-US" sz="1600" baseline="30000" dirty="0">
                <a:latin typeface="Arial Rounded MT Bold" panose="020F0704030504030204" pitchFamily="34" charset="0"/>
              </a:rPr>
              <a:t>10</a:t>
            </a:r>
            <a:r>
              <a:rPr lang="en-US" sz="1600" dirty="0">
                <a:latin typeface="Arial Rounded MT Bold" panose="020F0704030504030204" pitchFamily="34" charset="0"/>
              </a:rPr>
              <a:t> pulses (or 125% of LCLS II expected lifetime) without any degradation or overheating</a:t>
            </a:r>
          </a:p>
        </p:txBody>
      </p:sp>
    </p:spTree>
    <p:extLst>
      <p:ext uri="{BB962C8B-B14F-4D97-AF65-F5344CB8AC3E}">
        <p14:creationId xmlns:p14="http://schemas.microsoft.com/office/powerpoint/2010/main" val="98465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Cavities Tuners for PIP II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383" t="33847" r="3989" b="24517"/>
          <a:stretch/>
        </p:blipFill>
        <p:spPr>
          <a:xfrm>
            <a:off x="6052553" y="987908"/>
            <a:ext cx="2767320" cy="18699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Yuriy Pischalnikov | P2MAC_2016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3480" y="987907"/>
            <a:ext cx="2945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650MHz tuner designed with active components developed for LCLS II (electromechanical actuator/Phytron &amp; piezo-capsule /PI)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785274"/>
            <a:ext cx="4463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325MHz tuner designed much early… Phytron actuator included in design.. But Piezo-capsule (PI) was not available yet… Several cold tests of 325MHz cavity/tuner with </a:t>
            </a:r>
            <a:r>
              <a:rPr lang="en-US" sz="1600" dirty="0" err="1" smtClean="0"/>
              <a:t>Noliac</a:t>
            </a:r>
            <a:r>
              <a:rPr lang="en-US" sz="1600" dirty="0" smtClean="0"/>
              <a:t> piezo illustrated low reliability of selected piezo tuner. At this moment modification is under way to replace </a:t>
            </a:r>
            <a:r>
              <a:rPr lang="en-US" sz="1600" dirty="0" err="1" smtClean="0"/>
              <a:t>Noliac</a:t>
            </a:r>
            <a:r>
              <a:rPr lang="en-US" sz="1600" dirty="0" smtClean="0"/>
              <a:t> to PI capsulated piezo (LCLS II solution)</a:t>
            </a:r>
            <a:endParaRPr lang="en-US" sz="16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42148" t="17092" b="10196"/>
          <a:stretch/>
        </p:blipFill>
        <p:spPr bwMode="auto">
          <a:xfrm>
            <a:off x="3387473" y="1358293"/>
            <a:ext cx="2257243" cy="1499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8457" t="74294" r="44737" b="2276"/>
          <a:stretch/>
        </p:blipFill>
        <p:spPr>
          <a:xfrm>
            <a:off x="4788659" y="4906371"/>
            <a:ext cx="1617907" cy="879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8457" t="14883" r="42892" b="40355"/>
          <a:stretch/>
        </p:blipFill>
        <p:spPr>
          <a:xfrm>
            <a:off x="5429756" y="3165163"/>
            <a:ext cx="1884863" cy="1831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7200" t="37722" r="537" b="26811"/>
          <a:stretch/>
        </p:blipFill>
        <p:spPr>
          <a:xfrm>
            <a:off x="6931530" y="4949192"/>
            <a:ext cx="1551709" cy="836818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3" idx="3"/>
          </p:cNvCxnSpPr>
          <p:nvPr/>
        </p:nvCxnSpPr>
        <p:spPr>
          <a:xfrm flipV="1">
            <a:off x="6406566" y="5337613"/>
            <a:ext cx="439296" cy="857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Active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5"/>
            <a:ext cx="2861841" cy="5229961"/>
          </a:xfrm>
        </p:spPr>
        <p:txBody>
          <a:bodyPr/>
          <a:lstStyle/>
          <a:p>
            <a:r>
              <a:rPr lang="en-US" sz="2000" dirty="0" smtClean="0"/>
              <a:t>PIP-II and LCLS-II  CW tests</a:t>
            </a:r>
          </a:p>
          <a:p>
            <a:r>
              <a:rPr lang="en-US" sz="2000" dirty="0" smtClean="0"/>
              <a:t>Feed-forward compensation of Ponderomotive instability demonstrated</a:t>
            </a:r>
          </a:p>
          <a:p>
            <a:pPr lvl="1"/>
            <a:r>
              <a:rPr lang="en-US" sz="2000" dirty="0" smtClean="0"/>
              <a:t>Previously demonstrated at Cornell</a:t>
            </a:r>
          </a:p>
          <a:p>
            <a:pPr lvl="2"/>
            <a:r>
              <a:rPr lang="en-US" sz="800" dirty="0"/>
              <a:t>https://www.classe.cornell.edu/rsrc/Home/Research/ERL/ErlPubs2009/Fast.pdf</a:t>
            </a:r>
            <a:endParaRPr lang="en-US" sz="800" dirty="0" smtClean="0"/>
          </a:p>
          <a:p>
            <a:r>
              <a:rPr lang="en-US" sz="2000" dirty="0" smtClean="0"/>
              <a:t>Better understanding of cavity behavior</a:t>
            </a:r>
          </a:p>
          <a:p>
            <a:r>
              <a:rPr lang="en-US" sz="2000" dirty="0" smtClean="0"/>
              <a:t>Progress limited by cold-cavity access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Warren Schappert | P2MAC_2016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76" y="3289150"/>
            <a:ext cx="3978475" cy="2983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509" y="830312"/>
            <a:ext cx="3259561" cy="24446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9" y="945820"/>
            <a:ext cx="3105550" cy="23291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81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1019177"/>
            <a:ext cx="5344160" cy="5281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4533"/>
            <a:ext cx="6781800" cy="641739"/>
          </a:xfrm>
        </p:spPr>
        <p:txBody>
          <a:bodyPr/>
          <a:lstStyle/>
          <a:p>
            <a:r>
              <a:rPr lang="en-US" dirty="0"/>
              <a:t>Compensation of the Lorentz </a:t>
            </a:r>
            <a:r>
              <a:rPr lang="en-US" dirty="0" smtClean="0"/>
              <a:t>Force Detuning </a:t>
            </a:r>
            <a:r>
              <a:rPr lang="en-US" i="1" dirty="0"/>
              <a:t>in Pulsed SSR1 (325MHz) cavity </a:t>
            </a:r>
            <a:r>
              <a:rPr lang="en-US" i="1" dirty="0" smtClean="0"/>
              <a:t> (STC/FNAL)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PW. </a:t>
            </a:r>
            <a:r>
              <a:rPr lang="en-US" dirty="0" err="1" smtClean="0"/>
              <a:t>Schappert</a:t>
            </a:r>
            <a:r>
              <a:rPr lang="en-US" dirty="0" smtClean="0"/>
              <a:t> | P2MAC_2016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48" y="887097"/>
            <a:ext cx="3558334" cy="4284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37" y="799248"/>
            <a:ext cx="4832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Feed-forward LFD compensation proportional to Eacc </a:t>
            </a:r>
            <a:r>
              <a:rPr lang="en-US" sz="1600" b="1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6856" y="871594"/>
            <a:ext cx="332586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Pulse-to-pulse variation is more problematic</a:t>
            </a:r>
          </a:p>
          <a:p>
            <a:r>
              <a:rPr lang="en-US" sz="1200" dirty="0"/>
              <a:t>RMS pulse to pulse detuning approximately 10 Hz </a:t>
            </a:r>
          </a:p>
          <a:p>
            <a:r>
              <a:rPr lang="en-US" sz="1200" dirty="0"/>
              <a:t>(with PIP II target </a:t>
            </a:r>
            <a:r>
              <a:rPr lang="en-US" sz="1200" dirty="0" smtClean="0"/>
              <a:t>~3.5Hz</a:t>
            </a:r>
            <a:r>
              <a:rPr lang="en-US" sz="1200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33825" y="5099908"/>
            <a:ext cx="368591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Mean detuning during flattop shows systematic  effects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- </a:t>
            </a:r>
            <a:r>
              <a:rPr lang="en-US" sz="1100" i="1" dirty="0" smtClean="0"/>
              <a:t>Compensation </a:t>
            </a:r>
            <a:r>
              <a:rPr lang="en-US" sz="1100" i="1" dirty="0"/>
              <a:t>possible if source can be identified</a:t>
            </a:r>
          </a:p>
          <a:p>
            <a:r>
              <a:rPr lang="en-US" sz="1200" dirty="0"/>
              <a:t>Residual non-deterministic detuning likely 4 Hz  or less</a:t>
            </a:r>
          </a:p>
          <a:p>
            <a:r>
              <a:rPr lang="en-US" sz="1100" i="1" dirty="0" smtClean="0"/>
              <a:t> - It is already </a:t>
            </a:r>
            <a:r>
              <a:rPr lang="en-US" sz="1100" i="1" dirty="0"/>
              <a:t> </a:t>
            </a:r>
            <a:r>
              <a:rPr lang="en-US" sz="1100" i="1" dirty="0" smtClean="0"/>
              <a:t>close to the </a:t>
            </a:r>
            <a:r>
              <a:rPr lang="en-US" sz="1100" i="1" dirty="0"/>
              <a:t>PIP-II target</a:t>
            </a:r>
          </a:p>
          <a:p>
            <a:r>
              <a:rPr lang="en-US" sz="1200" dirty="0"/>
              <a:t>Improvements likely</a:t>
            </a:r>
          </a:p>
          <a:p>
            <a:r>
              <a:rPr lang="en-US" sz="1100" i="1" dirty="0"/>
              <a:t> </a:t>
            </a:r>
            <a:r>
              <a:rPr lang="en-US" sz="1100" i="1" dirty="0" smtClean="0"/>
              <a:t>- Effective </a:t>
            </a:r>
            <a:r>
              <a:rPr lang="en-US" sz="1100" i="1" dirty="0"/>
              <a:t>feedback not operational during this test</a:t>
            </a:r>
          </a:p>
        </p:txBody>
      </p:sp>
      <p:sp>
        <p:nvSpPr>
          <p:cNvPr id="12" name="Oval 11"/>
          <p:cNvSpPr/>
          <p:nvPr/>
        </p:nvSpPr>
        <p:spPr>
          <a:xfrm>
            <a:off x="6593840" y="3291840"/>
            <a:ext cx="416560" cy="1229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72080" y="4795520"/>
            <a:ext cx="629920" cy="213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6"/>
          </p:cNvCxnSpPr>
          <p:nvPr/>
        </p:nvCxnSpPr>
        <p:spPr>
          <a:xfrm flipV="1">
            <a:off x="3302000" y="2529840"/>
            <a:ext cx="2570480" cy="2372360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53064" y="2051844"/>
            <a:ext cx="3828895" cy="3048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40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Electro-Mechanical Controller (March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Measure SSR1 mechanical transfer functions</a:t>
            </a:r>
          </a:p>
          <a:p>
            <a:pPr lvl="1"/>
            <a:r>
              <a:rPr lang="en-US" smtClean="0"/>
              <a:t>Detuning response to mechanical and LFD excitations as a function of frequency</a:t>
            </a:r>
          </a:p>
          <a:p>
            <a:r>
              <a:rPr lang="en-US" smtClean="0"/>
              <a:t>Extract low order approximation to transfer mechanical functions</a:t>
            </a:r>
          </a:p>
          <a:p>
            <a:pPr lvl="1"/>
            <a:r>
              <a:rPr lang="en-US" smtClean="0"/>
              <a:t>Minimal State Space Realization (MSSR) algorithm of Kalman and Ho</a:t>
            </a:r>
          </a:p>
          <a:p>
            <a:r>
              <a:rPr lang="en-US" smtClean="0"/>
              <a:t>Construct optimal coupled electro-mechanical filters and controllers from low-order transfer functions</a:t>
            </a:r>
          </a:p>
          <a:p>
            <a:pPr lvl="1"/>
            <a:r>
              <a:rPr lang="en-US" smtClean="0"/>
              <a:t>Kalman filter</a:t>
            </a:r>
          </a:p>
          <a:p>
            <a:pPr lvl="1"/>
            <a:r>
              <a:rPr lang="en-US" smtClean="0"/>
              <a:t>Linear Quadratic Gaussian Regulator</a:t>
            </a:r>
          </a:p>
          <a:p>
            <a:pPr lvl="2"/>
            <a:r>
              <a:rPr lang="en-US" smtClean="0"/>
              <a:t>Recursive, weighted, least-squares fit at each point in time minimizes quadratic cost function that depends on transfer-functions and noise covariance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Engineering for PIP-II (March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Detuning control crosses boundaries between divisions and between disciplines</a:t>
            </a:r>
          </a:p>
          <a:p>
            <a:pPr lvl="1"/>
            <a:r>
              <a:rPr lang="en-US" dirty="0" smtClean="0"/>
              <a:t>Robust system </a:t>
            </a:r>
            <a:r>
              <a:rPr lang="en-US" dirty="0" smtClean="0"/>
              <a:t>is required </a:t>
            </a:r>
            <a:r>
              <a:rPr lang="en-US" dirty="0" smtClean="0"/>
              <a:t>for machine operation</a:t>
            </a:r>
          </a:p>
          <a:p>
            <a:r>
              <a:rPr lang="en-US" dirty="0" smtClean="0"/>
              <a:t>Focus must shift need to shift towards engineering high-reliability system</a:t>
            </a:r>
          </a:p>
          <a:p>
            <a:pPr lvl="1"/>
            <a:r>
              <a:rPr lang="en-US" dirty="0" smtClean="0"/>
              <a:t>Integration of algorithms with LLRF control system</a:t>
            </a:r>
          </a:p>
          <a:p>
            <a:pPr lvl="1"/>
            <a:r>
              <a:rPr lang="en-US" dirty="0" smtClean="0"/>
              <a:t>Will require extensive testing of all hardware, firmware, 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Warren Schappert | P2MAC_2016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03099" y="4256129"/>
            <a:ext cx="7863050" cy="1848488"/>
            <a:chOff x="903099" y="4256129"/>
            <a:chExt cx="7863050" cy="184848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053257" y="5426522"/>
              <a:ext cx="121820" cy="0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5921362" y="4952849"/>
              <a:ext cx="1289048" cy="914400"/>
              <a:chOff x="6424614" y="3312543"/>
              <a:chExt cx="1289048" cy="9144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611938" y="3312543"/>
                <a:ext cx="914400" cy="9144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526338" y="3536979"/>
                <a:ext cx="187324" cy="49847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24614" y="3536979"/>
                <a:ext cx="187324" cy="49847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98751" y="4997868"/>
              <a:ext cx="2054506" cy="830997"/>
            </a:xfrm>
            <a:prstGeom prst="rect">
              <a:avLst/>
            </a:prstGeom>
            <a:noFill/>
            <a:ln w="28575">
              <a:solidFill>
                <a:srgbClr val="0030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Compensation Algorithms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04072" y="5011023"/>
              <a:ext cx="1243173" cy="83099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RF Signals</a:t>
              </a:r>
              <a:endParaRPr lang="en-US" dirty="0"/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3106524" y="5084321"/>
              <a:ext cx="799278" cy="624826"/>
            </a:xfrm>
            <a:prstGeom prst="triangle">
              <a:avLst/>
            </a:prstGeom>
            <a:noFill/>
            <a:ln w="38100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0180" y="5154817"/>
              <a:ext cx="855950" cy="461665"/>
            </a:xfrm>
            <a:prstGeom prst="rect">
              <a:avLst/>
            </a:prstGeom>
            <a:noFill/>
            <a:ln w="28575">
              <a:solidFill>
                <a:srgbClr val="0030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Piezo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16729" y="5160808"/>
              <a:ext cx="910971" cy="461665"/>
            </a:xfrm>
            <a:prstGeom prst="rect">
              <a:avLst/>
            </a:prstGeom>
            <a:noFill/>
            <a:ln w="28575">
              <a:solidFill>
                <a:srgbClr val="00308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Tuner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42730" y="4360885"/>
              <a:ext cx="1873539" cy="83099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Cryogenic</a:t>
              </a:r>
            </a:p>
            <a:p>
              <a:pPr algn="ctr"/>
              <a:r>
                <a:rPr lang="en-US" dirty="0" smtClean="0"/>
                <a:t>Fluctuations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92610" y="4256129"/>
              <a:ext cx="1873539" cy="83099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External</a:t>
              </a:r>
            </a:p>
            <a:p>
              <a:pPr algn="ctr"/>
              <a:r>
                <a:rPr lang="en-US" dirty="0" smtClean="0"/>
                <a:t>Vibrations</a:t>
              </a: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789008" y="5395700"/>
              <a:ext cx="134002" cy="0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794909" y="5387193"/>
              <a:ext cx="121820" cy="0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903099" y="5387193"/>
              <a:ext cx="95652" cy="4448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824715" y="5397691"/>
              <a:ext cx="95652" cy="4448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215645" y="5397691"/>
              <a:ext cx="95652" cy="4448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540020" y="5376769"/>
              <a:ext cx="95652" cy="4448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50925" y="6104617"/>
              <a:ext cx="7684747" cy="0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903099" y="6094193"/>
              <a:ext cx="7732573" cy="10424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635673" y="5376769"/>
              <a:ext cx="7169" cy="727848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08360" y="5376769"/>
              <a:ext cx="7169" cy="727848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837643" y="4725905"/>
              <a:ext cx="279105" cy="192526"/>
            </a:xfrm>
            <a:prstGeom prst="line">
              <a:avLst/>
            </a:prstGeom>
            <a:ln w="38100">
              <a:solidFill>
                <a:srgbClr val="003087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180138" y="4671628"/>
              <a:ext cx="176603" cy="221167"/>
            </a:xfrm>
            <a:prstGeom prst="line">
              <a:avLst/>
            </a:prstGeom>
            <a:ln w="38100">
              <a:solidFill>
                <a:srgbClr val="003087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76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 (March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Upcoming tests of SSR1 offer opportunity to </a:t>
            </a:r>
          </a:p>
          <a:p>
            <a:pPr lvl="1"/>
            <a:r>
              <a:rPr lang="en-US" smtClean="0"/>
              <a:t>Finalize CW algorithms</a:t>
            </a:r>
          </a:p>
          <a:p>
            <a:pPr lvl="1"/>
            <a:r>
              <a:rPr lang="en-US" smtClean="0"/>
              <a:t>Investigate pulsed mode operation</a:t>
            </a:r>
          </a:p>
          <a:p>
            <a:pPr lvl="1"/>
            <a:r>
              <a:rPr lang="en-US" smtClean="0"/>
              <a:t>Measure expected RF and performance parameters</a:t>
            </a:r>
          </a:p>
          <a:p>
            <a:r>
              <a:rPr lang="en-US" smtClean="0"/>
              <a:t>Focus must then shift to integration of algorithms into an integrated electro-mechanical control system</a:t>
            </a:r>
          </a:p>
          <a:p>
            <a:pPr lvl="1"/>
            <a:r>
              <a:rPr lang="en-US" smtClean="0"/>
              <a:t>Will require close collaboration between TD/RC and AD/LLRF groups</a:t>
            </a:r>
          </a:p>
          <a:p>
            <a:r>
              <a:rPr lang="en-US" smtClean="0"/>
              <a:t>Robust system will require careful system engineering and extensive testing of all hardware, firmware and software</a:t>
            </a:r>
          </a:p>
          <a:p>
            <a:r>
              <a:rPr lang="en-US" smtClean="0"/>
              <a:t>Need to arrive at consensus on mechanism(s) within PIP-II organization to coordinate detuning control efforts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Warren Schappert| P2MAC_2016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encouraging progress on passive measures</a:t>
            </a:r>
          </a:p>
          <a:p>
            <a:pPr lvl="1"/>
            <a:r>
              <a:rPr lang="en-US" dirty="0" smtClean="0"/>
              <a:t>Best practices (Curtis </a:t>
            </a:r>
            <a:r>
              <a:rPr lang="en-US" dirty="0" err="1" smtClean="0"/>
              <a:t>Baffes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LCLS-II Prototype Cryomodule Vibration Testing</a:t>
            </a:r>
          </a:p>
          <a:p>
            <a:pPr lvl="1"/>
            <a:r>
              <a:rPr lang="en-US" dirty="0" smtClean="0"/>
              <a:t>More to be done</a:t>
            </a:r>
          </a:p>
          <a:p>
            <a:r>
              <a:rPr lang="en-US" dirty="0" smtClean="0"/>
              <a:t>Some progress on active measures</a:t>
            </a:r>
          </a:p>
          <a:p>
            <a:pPr lvl="1"/>
            <a:r>
              <a:rPr lang="en-US" dirty="0" smtClean="0"/>
              <a:t>Better understanding of cavity behavior based on tests conducted over last year</a:t>
            </a:r>
          </a:p>
          <a:p>
            <a:pPr lvl="1"/>
            <a:r>
              <a:rPr lang="en-US" dirty="0"/>
              <a:t>Well defined program </a:t>
            </a:r>
          </a:p>
          <a:p>
            <a:pPr lvl="1"/>
            <a:r>
              <a:rPr lang="en-US" dirty="0" smtClean="0"/>
              <a:t>Still more to be done</a:t>
            </a:r>
          </a:p>
          <a:p>
            <a:pPr lvl="2"/>
            <a:r>
              <a:rPr lang="en-US" dirty="0"/>
              <a:t>Progress limited by cold cavity access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Warren Schappert | P2MAC_2016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SRF Cavity Detuning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SRF cavity cells often formed from thin (2-4mm) sheets of pure niobium to allow them to be cooled below superconducting transition temperature</a:t>
            </a:r>
          </a:p>
          <a:p>
            <a:pPr lvl="1"/>
            <a:r>
              <a:rPr lang="en-US" smtClean="0"/>
              <a:t>Thin walls make cavities susceptible to detuning from vibration</a:t>
            </a:r>
          </a:p>
          <a:p>
            <a:pPr lvl="1"/>
            <a:r>
              <a:rPr lang="en-US" smtClean="0"/>
              <a:t>Detuned cavities require more RF power to maintain accelerating gradient</a:t>
            </a:r>
          </a:p>
          <a:p>
            <a:pPr lvl="1"/>
            <a:r>
              <a:rPr lang="en-US" smtClean="0"/>
              <a:t>Providing sufficient RF reserve power to overcome cavity detuning increases both capital and operational cost of machine</a:t>
            </a:r>
          </a:p>
          <a:p>
            <a:r>
              <a:rPr lang="en-US" smtClean="0"/>
              <a:t>Controlling cavity detuning critical for current generation of machines, (LCLS-II, PIP-II, ERLs, etc.) that employ very narrow bandwidth cavities</a:t>
            </a:r>
          </a:p>
          <a:p>
            <a:pPr lvl="1"/>
            <a:r>
              <a:rPr lang="en-US" smtClean="0"/>
              <a:t>For machines with very narrow bandwidth cavities, e.g. ERLs, detuning can be the major cost driver for the entire machine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Warren </a:t>
            </a:r>
            <a:r>
              <a:rPr lang="en-US" dirty="0" err="1" smtClean="0"/>
              <a:t>Schappert</a:t>
            </a:r>
            <a:r>
              <a:rPr lang="en-US" dirty="0" smtClean="0"/>
              <a:t> | P2MAC_2016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90" y="842424"/>
            <a:ext cx="4505953" cy="4505953"/>
          </a:xfrm>
          <a:prstGeom prst="rect">
            <a:avLst/>
          </a:prstGeom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Cavity Detuning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285690" cy="4891029"/>
          </a:xfrm>
        </p:spPr>
        <p:txBody>
          <a:bodyPr/>
          <a:lstStyle/>
          <a:p>
            <a:r>
              <a:rPr lang="en-US" dirty="0" smtClean="0"/>
              <a:t>Detuned cavities require more RF power to maintain constant gradient</a:t>
            </a:r>
          </a:p>
          <a:p>
            <a:r>
              <a:rPr lang="en-US" dirty="0" smtClean="0"/>
              <a:t>PEAK detuning drives the RF costs</a:t>
            </a:r>
          </a:p>
          <a:p>
            <a:pPr lvl="2"/>
            <a:r>
              <a:rPr lang="en-US" dirty="0" smtClean="0"/>
              <a:t>Beam will be lost if RF reserve is insufficient to overcome PEAK detuning</a:t>
            </a:r>
          </a:p>
          <a:p>
            <a:pPr lvl="1"/>
            <a:r>
              <a:rPr lang="en-US" dirty="0" smtClean="0"/>
              <a:t>Providing sufficient reserve increases both the capital cost of the RF plant and the operating cost of the machine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3/15/2015</a:t>
            </a:r>
            <a:endParaRPr lang="en-US" dirty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Warren Schappert | P2MAC_2016</a:t>
            </a:r>
            <a:endParaRPr lang="en-US" dirty="0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A0E602BF-A83D-4A86-90E7-A48EB34C67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37" y="1082656"/>
            <a:ext cx="7193825" cy="378774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Warren Schappert | P2MAC_2016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662" y="4850856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pPr algn="ctr"/>
            <a:r>
              <a:rPr lang="en-US" sz="1800" dirty="0"/>
              <a:t>Maury </a:t>
            </a:r>
            <a:r>
              <a:rPr lang="en-US" sz="1800" dirty="0" err="1"/>
              <a:t>Tigner</a:t>
            </a:r>
            <a:r>
              <a:rPr lang="en-US" sz="1800" dirty="0"/>
              <a:t> ERL2015  </a:t>
            </a:r>
            <a:endParaRPr lang="en-US" sz="1800" dirty="0" smtClean="0"/>
          </a:p>
          <a:p>
            <a:pPr algn="ctr"/>
            <a:endParaRPr lang="en-US" sz="1800" dirty="0"/>
          </a:p>
          <a:p>
            <a:pPr algn="ctr"/>
            <a:r>
              <a:rPr lang="en-US" sz="1200" dirty="0" smtClean="0"/>
              <a:t>https</a:t>
            </a:r>
            <a:r>
              <a:rPr lang="en-US" sz="1200" dirty="0"/>
              <a:t>://indico.bnl.gov/getFile.py/access?contribId=1&amp;sessionId=2&amp;resId=0&amp;materialId=slides&amp;confId=909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683" y="247334"/>
            <a:ext cx="4624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4C97"/>
                </a:solidFill>
                <a:latin typeface="Helvetica"/>
              </a:rPr>
              <a:t>Challenge of Detuning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Cavity Detuning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Cavities may be detuned by either deterministic sources or non-deterministic sources </a:t>
            </a:r>
          </a:p>
          <a:p>
            <a:pPr lvl="1"/>
            <a:r>
              <a:rPr lang="en-US" sz="2000" dirty="0" smtClean="0"/>
              <a:t>Deterministic sources include</a:t>
            </a:r>
          </a:p>
          <a:p>
            <a:pPr lvl="2"/>
            <a:r>
              <a:rPr lang="en-US" sz="1600" dirty="0" smtClean="0"/>
              <a:t>Radiation</a:t>
            </a:r>
            <a:r>
              <a:rPr lang="en-US" sz="1800" dirty="0" smtClean="0"/>
              <a:t> pressure on cavity walls (Lorentz Force)</a:t>
            </a:r>
          </a:p>
          <a:p>
            <a:pPr lvl="1"/>
            <a:r>
              <a:rPr lang="en-US" sz="2000" dirty="0" smtClean="0"/>
              <a:t>Non-deterministic sources include</a:t>
            </a:r>
          </a:p>
          <a:p>
            <a:pPr lvl="2"/>
            <a:r>
              <a:rPr lang="en-US" sz="1800" dirty="0" smtClean="0"/>
              <a:t>Cavity vibrations driven by external noise sources</a:t>
            </a:r>
          </a:p>
          <a:p>
            <a:pPr lvl="2"/>
            <a:r>
              <a:rPr lang="en-US" sz="1800" dirty="0" smtClean="0"/>
              <a:t>Helium pressure fluctuations</a:t>
            </a:r>
          </a:p>
          <a:p>
            <a:r>
              <a:rPr lang="en-US" sz="2000" dirty="0" smtClean="0"/>
              <a:t>Cavity detuning can be controlled using either passive or active measures</a:t>
            </a:r>
          </a:p>
          <a:p>
            <a:pPr lvl="1"/>
            <a:r>
              <a:rPr lang="en-US" sz="2000" dirty="0" smtClean="0"/>
              <a:t>Passive measures include</a:t>
            </a:r>
          </a:p>
          <a:p>
            <a:pPr lvl="2"/>
            <a:r>
              <a:rPr lang="en-US" sz="1800" dirty="0" smtClean="0"/>
              <a:t>Suppressing external vibration sources</a:t>
            </a:r>
          </a:p>
          <a:p>
            <a:pPr lvl="2"/>
            <a:r>
              <a:rPr lang="en-US" sz="1800" dirty="0" smtClean="0"/>
              <a:t>Reducing cavity sensitivity to sources of detuning, e.g. </a:t>
            </a:r>
            <a:r>
              <a:rPr lang="en-US" sz="1800" dirty="0" err="1" smtClean="0"/>
              <a:t>df</a:t>
            </a:r>
            <a:r>
              <a:rPr lang="en-US" sz="1800" dirty="0" smtClean="0"/>
              <a:t>/</a:t>
            </a:r>
            <a:r>
              <a:rPr lang="en-US" sz="1800" dirty="0" err="1" smtClean="0"/>
              <a:t>dP</a:t>
            </a:r>
            <a:r>
              <a:rPr lang="en-US" sz="1800" dirty="0" smtClean="0"/>
              <a:t>, LFD,…</a:t>
            </a:r>
          </a:p>
          <a:p>
            <a:pPr lvl="1"/>
            <a:r>
              <a:rPr lang="en-US" sz="2000" dirty="0" smtClean="0"/>
              <a:t>Active measures include</a:t>
            </a:r>
          </a:p>
          <a:p>
            <a:pPr lvl="2"/>
            <a:r>
              <a:rPr lang="en-US" sz="1800" dirty="0" smtClean="0"/>
              <a:t>Sensing cavity detuning in real-time and using piezo or other actuators to actively cancel detuning</a:t>
            </a:r>
          </a:p>
          <a:p>
            <a:pPr lvl="3"/>
            <a:r>
              <a:rPr lang="en-US" sz="1600" dirty="0" smtClean="0"/>
              <a:t>Deterministic sources may be cancelled using feed-forward</a:t>
            </a:r>
          </a:p>
          <a:p>
            <a:pPr lvl="3"/>
            <a:r>
              <a:rPr lang="en-US" sz="1600" dirty="0" smtClean="0"/>
              <a:t>Non-deterministic sources require feed-back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Warren Schappert | P2MAC_2016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0504" y="4774499"/>
          <a:ext cx="8242992" cy="1358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916"/>
                <a:gridCol w="378900"/>
                <a:gridCol w="560717"/>
                <a:gridCol w="595223"/>
                <a:gridCol w="603849"/>
                <a:gridCol w="612475"/>
                <a:gridCol w="905774"/>
                <a:gridCol w="879894"/>
                <a:gridCol w="854015"/>
                <a:gridCol w="791397"/>
                <a:gridCol w="778611"/>
                <a:gridCol w="595221"/>
              </a:tblGrid>
              <a:tr h="279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r>
                        <a:rPr lang="en-US" sz="1400" baseline="-25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r/Q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 </a:t>
                      </a:r>
                      <a:r>
                        <a:rPr lang="en-US" sz="1400" baseline="-25000">
                          <a:effectLst/>
                        </a:rPr>
                        <a:t>Effective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Voltage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Current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Control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Losses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</a:t>
                      </a:r>
                      <a:r>
                        <a:rPr lang="en-US" sz="1400" baseline="-25000">
                          <a:effectLst/>
                        </a:rPr>
                        <a:t>Beam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MHz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r>
                        <a:rPr lang="en-US" sz="1100" baseline="30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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MV/m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MV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%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kW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HWR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162.5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SSR1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SSR2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HB650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39.84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Detuning in the PIP-II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591309" cy="3494230"/>
          </a:xfrm>
        </p:spPr>
        <p:txBody>
          <a:bodyPr/>
          <a:lstStyle/>
          <a:p>
            <a:r>
              <a:rPr lang="en-US" sz="1800" smtClean="0"/>
              <a:t>PIP-II design calls for narrow bandwidth (f1/2 </a:t>
            </a:r>
            <a:r>
              <a:rPr lang="en-US" sz="1800" smtClean="0">
                <a:sym typeface="Symbol" panose="05050102010706020507" pitchFamily="18" charset="2"/>
              </a:rPr>
              <a:t></a:t>
            </a:r>
            <a:r>
              <a:rPr lang="en-US" sz="1800" smtClean="0"/>
              <a:t>30 Hz) cavities operating in pulsed mode</a:t>
            </a:r>
          </a:p>
          <a:p>
            <a:pPr lvl="1"/>
            <a:r>
              <a:rPr lang="en-US" sz="1800" smtClean="0"/>
              <a:t>Narrow bandwidth makes cavities susceptible to vibration induced detuning</a:t>
            </a:r>
          </a:p>
          <a:p>
            <a:pPr lvl="1"/>
            <a:r>
              <a:rPr lang="en-US" sz="1800" smtClean="0"/>
              <a:t>Pulsed mode LFD can excite vibrations</a:t>
            </a:r>
          </a:p>
          <a:p>
            <a:r>
              <a:rPr lang="en-US" sz="1800" smtClean="0"/>
              <a:t>PEAK detuning of PIP-II cavities must be limited to 20 Hz or less</a:t>
            </a:r>
          </a:p>
          <a:p>
            <a:pPr lvl="1"/>
            <a:r>
              <a:rPr lang="en-US" sz="1800" smtClean="0"/>
              <a:t>PIP-II cavities will require active detuning compensation of both LFD and microphonics during routine operation</a:t>
            </a:r>
          </a:p>
          <a:p>
            <a:pPr lvl="2"/>
            <a:r>
              <a:rPr lang="en-US" sz="1600" smtClean="0"/>
              <a:t>Will require combination of </a:t>
            </a:r>
          </a:p>
          <a:p>
            <a:pPr lvl="3"/>
            <a:r>
              <a:rPr lang="en-US" sz="1400" smtClean="0"/>
              <a:t>best LFD compensation achieved to date</a:t>
            </a:r>
          </a:p>
          <a:p>
            <a:pPr lvl="3"/>
            <a:r>
              <a:rPr lang="en-US" sz="1400" smtClean="0"/>
              <a:t>AND best active microphonics compensation achieved to date</a:t>
            </a:r>
          </a:p>
          <a:p>
            <a:pPr lvl="3"/>
            <a:r>
              <a:rPr lang="en-US" sz="1400" smtClean="0"/>
              <a:t>AND 24/7 operation over hundreds of cavities for several tens of years</a:t>
            </a:r>
          </a:p>
          <a:p>
            <a:r>
              <a:rPr lang="en-US" sz="1800" smtClean="0"/>
              <a:t>No examples of large machines that require active detuning control during routine operation currently exist</a:t>
            </a:r>
          </a:p>
          <a:p>
            <a:pPr lvl="1"/>
            <a:endParaRPr lang="en-US" sz="180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Warren Schappert | P2MAC_2016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Detuning Control Program for PIP-II (March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4714875" cy="4757679"/>
          </a:xfrm>
        </p:spPr>
        <p:txBody>
          <a:bodyPr/>
          <a:lstStyle/>
          <a:p>
            <a:r>
              <a:rPr lang="en-US" dirty="0" smtClean="0"/>
              <a:t>Demonstration of feasibility is current focus</a:t>
            </a:r>
          </a:p>
          <a:p>
            <a:r>
              <a:rPr lang="en-US" dirty="0" smtClean="0"/>
              <a:t>Focus must shift at some point to engineering a robust integrated electro-mechanical control system</a:t>
            </a:r>
          </a:p>
          <a:p>
            <a:r>
              <a:rPr lang="en-US" dirty="0" smtClean="0"/>
              <a:t>Reliable operation can only be ensured by extensive program of testing of both components and integrated system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Warren Schappert | P2MAC_2016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18981" y="870199"/>
            <a:ext cx="2592029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Demonstrate CW Microphonics  Compensation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18981" y="2097660"/>
            <a:ext cx="259202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Demonstrate Pulsed LFD Compensation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25449" y="4614707"/>
            <a:ext cx="2592029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System Engineering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25448" y="5235572"/>
            <a:ext cx="259202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System Validation and Testing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29990" y="1885862"/>
            <a:ext cx="0" cy="220755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42624" y="2805546"/>
            <a:ext cx="0" cy="220755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75805" y="5014817"/>
            <a:ext cx="0" cy="220755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18979" y="3027002"/>
            <a:ext cx="2592029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Prototype Integrated Electro-mechanical Controller Development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75805" y="4350441"/>
            <a:ext cx="0" cy="220755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(March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Controlling cavity detuning will be critical for successful operation of PIP-II because of narrow cavity bandwidths (f1/2~ 30 Hz)</a:t>
            </a:r>
          </a:p>
          <a:p>
            <a:pPr lvl="1"/>
            <a:r>
              <a:rPr lang="en-US" sz="2000" dirty="0" smtClean="0"/>
              <a:t>Narrow bandwidths would be challenging even with CW operation alone</a:t>
            </a:r>
          </a:p>
          <a:p>
            <a:pPr lvl="1"/>
            <a:r>
              <a:rPr lang="en-US" sz="2000" dirty="0" smtClean="0"/>
              <a:t>Pulsed mode operation brings significant additional complications</a:t>
            </a:r>
          </a:p>
          <a:p>
            <a:r>
              <a:rPr lang="en-US" sz="2000" dirty="0" smtClean="0"/>
              <a:t>All possible passive measures must be exploited but active control will still be required</a:t>
            </a:r>
          </a:p>
          <a:p>
            <a:pPr lvl="1"/>
            <a:r>
              <a:rPr lang="en-US" sz="2000" dirty="0" smtClean="0"/>
              <a:t>Will require both best LFD and best microphonics compensation achieved to date operating reliably over many cavities and many years</a:t>
            </a:r>
          </a:p>
          <a:p>
            <a:pPr lvl="2"/>
            <a:r>
              <a:rPr lang="en-US" sz="1800" dirty="0" smtClean="0"/>
              <a:t>Early test results provide reason for CAUTIOUS optimism</a:t>
            </a:r>
          </a:p>
          <a:p>
            <a:pPr lvl="1"/>
            <a:r>
              <a:rPr lang="en-US" sz="2000" dirty="0" smtClean="0"/>
              <a:t>There are no existing examples of large machines that require active control of detuning during routine operation	</a:t>
            </a:r>
          </a:p>
          <a:p>
            <a:pPr lvl="1"/>
            <a:r>
              <a:rPr lang="en-US" sz="2000" dirty="0" smtClean="0"/>
              <a:t>Cross-disciplinary challenges may be more difficult to solve than technical challenges (which are still considerable)</a:t>
            </a:r>
          </a:p>
          <a:p>
            <a:pPr lvl="2"/>
            <a:r>
              <a:rPr lang="en-US" sz="1800" dirty="0" smtClean="0"/>
              <a:t>Minimizing cavity detuning requires optimization of entire machine</a:t>
            </a:r>
          </a:p>
          <a:p>
            <a:pPr lvl="2"/>
            <a:r>
              <a:rPr lang="en-US" sz="1800" dirty="0" smtClean="0"/>
              <a:t>Will require active coordination across divisions and across disciplines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Warren Schappert | P2MAC_2016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10" y="843238"/>
            <a:ext cx="4416422" cy="3312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Cross-disciplinary Challenges (March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084910" cy="2804657"/>
          </a:xfrm>
        </p:spPr>
        <p:txBody>
          <a:bodyPr/>
          <a:lstStyle/>
          <a:p>
            <a:r>
              <a:rPr lang="en-US" sz="1800" dirty="0" smtClean="0"/>
              <a:t>Minimizing cavity detuning requires careful optimization across entire machine</a:t>
            </a:r>
          </a:p>
          <a:p>
            <a:pPr lvl="1"/>
            <a:r>
              <a:rPr lang="en-US" sz="1800" dirty="0" smtClean="0"/>
              <a:t>Cavity design, cryomodule design, RF plant, cryogenic system design,  civil engineering</a:t>
            </a:r>
          </a:p>
          <a:p>
            <a:pPr lvl="2"/>
            <a:r>
              <a:rPr lang="en-US" sz="1600" dirty="0" smtClean="0"/>
              <a:t>Cross-disciplinary challenges may be more daunting than technical challenges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Warren Schappert | P2MAC_2016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347" y="3847703"/>
            <a:ext cx="8704053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404040"/>
                </a:solidFill>
                <a:latin typeface="Helvetica"/>
              </a:rPr>
              <a:t>Large </a:t>
            </a:r>
            <a:r>
              <a:rPr lang="en-US" sz="1800" dirty="0">
                <a:solidFill>
                  <a:srgbClr val="404040"/>
                </a:solidFill>
                <a:latin typeface="Helvetica"/>
              </a:rPr>
              <a:t>potential costs if any aspect ignored</a:t>
            </a: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–"/>
            </a:pPr>
            <a:r>
              <a:rPr lang="en-US" sz="1800" dirty="0">
                <a:solidFill>
                  <a:srgbClr val="404040"/>
                </a:solidFill>
                <a:latin typeface="Helvetica"/>
              </a:rPr>
              <a:t>Small design changes may have large impact on cavity detuning</a:t>
            </a:r>
          </a:p>
          <a:p>
            <a:pPr marL="742950" lvl="1" indent="-285750">
              <a:spcBef>
                <a:spcPts val="200"/>
              </a:spcBef>
              <a:buFont typeface="Arial" pitchFamily="34" charset="0"/>
              <a:buChar char="–"/>
            </a:pPr>
            <a:r>
              <a:rPr lang="en-US" sz="1800" dirty="0">
                <a:solidFill>
                  <a:srgbClr val="404040"/>
                </a:solidFill>
                <a:latin typeface="Helvetica"/>
              </a:rPr>
              <a:t>Cost of fixing microphonics afterwards could be very high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04040"/>
                </a:solidFill>
                <a:latin typeface="Helvetica"/>
              </a:rPr>
              <a:t>Some structure within PIP-II organization will be required to coordinate effort amongst groups and disciplines</a:t>
            </a:r>
            <a:endParaRPr lang="en-US" sz="1600" dirty="0" smtClean="0">
              <a:solidFill>
                <a:srgbClr val="404040"/>
              </a:solidFill>
              <a:latin typeface="Helvetica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04040"/>
                </a:solidFill>
                <a:latin typeface="Helvetica"/>
              </a:rPr>
              <a:t>Education and communication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04040"/>
                </a:solidFill>
                <a:latin typeface="Helvetica"/>
              </a:rPr>
              <a:t>Vibration related reviews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40404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400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2774</TotalTime>
  <Words>1457</Words>
  <Application>Microsoft Office PowerPoint</Application>
  <PresentationFormat>On-screen Show (4:3)</PresentationFormat>
  <Paragraphs>295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ＭＳ Ｐゴシック</vt:lpstr>
      <vt:lpstr>Arial</vt:lpstr>
      <vt:lpstr>Arial Rounded MT Bold</vt:lpstr>
      <vt:lpstr>Calibri</vt:lpstr>
      <vt:lpstr>Helvetica</vt:lpstr>
      <vt:lpstr>Symbol</vt:lpstr>
      <vt:lpstr>Times New Roman</vt:lpstr>
      <vt:lpstr>Template</vt:lpstr>
      <vt:lpstr>Superconducting RF: Resonance Control</vt:lpstr>
      <vt:lpstr>SRF Cavity Detuning</vt:lpstr>
      <vt:lpstr>Cost of Cavity Detuning</vt:lpstr>
      <vt:lpstr>PowerPoint Presentation</vt:lpstr>
      <vt:lpstr>Controlling Cavity Detuning</vt:lpstr>
      <vt:lpstr>Detuning in the PIP-II Cavities</vt:lpstr>
      <vt:lpstr>Detuning Control Program for PIP-II (March 2015)</vt:lpstr>
      <vt:lpstr>Conclusions (March 2015)</vt:lpstr>
      <vt:lpstr>Cross-disciplinary Challenges (March 2015)</vt:lpstr>
      <vt:lpstr>Progress on Passive Measures</vt:lpstr>
      <vt:lpstr>PowerPoint Presentation</vt:lpstr>
      <vt:lpstr>PowerPoint Presentation</vt:lpstr>
      <vt:lpstr>SRF Cavities Tuners for PIP II</vt:lpstr>
      <vt:lpstr>Progress on Active Measures</vt:lpstr>
      <vt:lpstr>Compensation of the Lorentz Force Detuning in Pulsed SSR1 (325MHz) cavity  (STC/FNAL) </vt:lpstr>
      <vt:lpstr>Integrated Electro-Mechanical Controller (March 2015)</vt:lpstr>
      <vt:lpstr>System Engineering for PIP-II (March 2015)</vt:lpstr>
      <vt:lpstr>Looking Forward (March 2015)</vt:lpstr>
      <vt:lpstr>Conclusions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Yuriy M. Pischalnikov x8212 13074N</cp:lastModifiedBy>
  <cp:revision>87</cp:revision>
  <cp:lastPrinted>2014-01-20T19:40:21Z</cp:lastPrinted>
  <dcterms:created xsi:type="dcterms:W3CDTF">2015-02-13T18:30:20Z</dcterms:created>
  <dcterms:modified xsi:type="dcterms:W3CDTF">2016-03-10T21:48:20Z</dcterms:modified>
</cp:coreProperties>
</file>