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6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7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8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9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8" r:id="rId2"/>
    <p:sldMasterId id="2147483678" r:id="rId3"/>
    <p:sldMasterId id="2147483687" r:id="rId4"/>
    <p:sldMasterId id="2147483696" r:id="rId5"/>
    <p:sldMasterId id="2147483705" r:id="rId6"/>
    <p:sldMasterId id="2147483713" r:id="rId7"/>
    <p:sldMasterId id="2147483723" r:id="rId8"/>
    <p:sldMasterId id="2147483732" r:id="rId9"/>
    <p:sldMasterId id="2147483741" r:id="rId10"/>
  </p:sldMasterIdLst>
  <p:notesMasterIdLst>
    <p:notesMasterId r:id="rId39"/>
  </p:notesMasterIdLst>
  <p:handoutMasterIdLst>
    <p:handoutMasterId r:id="rId40"/>
  </p:handoutMasterIdLst>
  <p:sldIdLst>
    <p:sldId id="515" r:id="rId11"/>
    <p:sldId id="529" r:id="rId12"/>
    <p:sldId id="526" r:id="rId13"/>
    <p:sldId id="528" r:id="rId14"/>
    <p:sldId id="514" r:id="rId15"/>
    <p:sldId id="535" r:id="rId16"/>
    <p:sldId id="536" r:id="rId17"/>
    <p:sldId id="511" r:id="rId18"/>
    <p:sldId id="530" r:id="rId19"/>
    <p:sldId id="517" r:id="rId20"/>
    <p:sldId id="531" r:id="rId21"/>
    <p:sldId id="512" r:id="rId22"/>
    <p:sldId id="510" r:id="rId23"/>
    <p:sldId id="513" r:id="rId24"/>
    <p:sldId id="532" r:id="rId25"/>
    <p:sldId id="518" r:id="rId26"/>
    <p:sldId id="525" r:id="rId27"/>
    <p:sldId id="524" r:id="rId28"/>
    <p:sldId id="523" r:id="rId29"/>
    <p:sldId id="533" r:id="rId30"/>
    <p:sldId id="519" r:id="rId31"/>
    <p:sldId id="534" r:id="rId32"/>
    <p:sldId id="520" r:id="rId33"/>
    <p:sldId id="481" r:id="rId34"/>
    <p:sldId id="384" r:id="rId35"/>
    <p:sldId id="521" r:id="rId36"/>
    <p:sldId id="522" r:id="rId37"/>
    <p:sldId id="430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4A8A"/>
    <a:srgbClr val="515783"/>
    <a:srgbClr val="5E56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0" autoAdjust="0"/>
    <p:restoredTop sz="86410" autoAdjust="0"/>
  </p:normalViewPr>
  <p:slideViewPr>
    <p:cSldViewPr snapToGrid="0">
      <p:cViewPr varScale="1">
        <p:scale>
          <a:sx n="67" d="100"/>
          <a:sy n="67" d="100"/>
        </p:scale>
        <p:origin x="221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64"/>
    </p:cViewPr>
    <p:sldLst>
      <p:sld r:id="rId1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10" d="100"/>
        <a:sy n="110" d="100"/>
      </p:scale>
      <p:origin x="0" y="-64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249C1-76C2-4AEB-8C7B-CF541297D227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551423-A93D-474C-A844-A65FB2BF5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5029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78FC32-FFF2-4481-ACC3-537648C0D63C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A038C-4256-4477-9920-DA1EAD0DC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6938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A038C-4256-4477-9920-DA1EAD0DCF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4110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A038C-4256-4477-9920-DA1EAD0DCF0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0239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A038C-4256-4477-9920-DA1EAD0DCF0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8497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A038C-4256-4477-9920-DA1EAD0DCF0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9594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A038C-4256-4477-9920-DA1EAD0DCF0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602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A038C-4256-4477-9920-DA1EAD0DCF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248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0970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A038C-4256-4477-9920-DA1EAD0DCF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89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A038C-4256-4477-9920-DA1EAD0DCF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195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A038C-4256-4477-9920-DA1EAD0DCF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731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A038C-4256-4477-9920-DA1EAD0DCF0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3594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A038C-4256-4477-9920-DA1EAD0DCF0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9585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2995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tif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gif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tif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gif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tif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gif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tif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gif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tif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gif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tif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gif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tif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gif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tif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gif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86180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Martina Martinello | New Perspective 2016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0557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Martina Martinello | New Perspective 2016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9767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Martina Martinello | New Perspective 2016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4105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Martina Martinello | New Perspective 2016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1099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9989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Martina Martinello | New Perspective 2016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9553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1200"/>
              </a:spcBef>
              <a:defRPr sz="2400">
                <a:solidFill>
                  <a:srgbClr val="404040"/>
                </a:solidFill>
              </a:defRPr>
            </a:lvl1pPr>
            <a:lvl2pPr>
              <a:spcBef>
                <a:spcPts val="200"/>
              </a:spcBef>
              <a:defRPr sz="2200">
                <a:solidFill>
                  <a:srgbClr val="404040"/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rgbClr val="404040"/>
                </a:solidFill>
              </a:defRPr>
            </a:lvl3pPr>
            <a:lvl4pPr>
              <a:spcBef>
                <a:spcPts val="0"/>
              </a:spcBef>
              <a:defRPr sz="1800">
                <a:solidFill>
                  <a:srgbClr val="404040"/>
                </a:solidFill>
              </a:defRPr>
            </a:lvl4pPr>
            <a:lvl5pPr marL="2057400" indent="-228600">
              <a:spcBef>
                <a:spcPts val="0"/>
              </a:spcBef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pitchFamily="-110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b="1" smtClean="0"/>
              <a:t>Martina Martinello | New Perspective 2016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A663A-9045-4F5C-A8DD-14283B87C59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0292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Martina Martinello | New Perspective 2016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0BF4-04C1-49D2-AF55-3B7C212EE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6025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3876675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457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3590925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10050" y="4371975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2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Martina Martinello | New Perspective 2016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 marL="342900" indent="-342900">
              <a:buClr>
                <a:srgbClr val="981E32"/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5606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1200"/>
              </a:spcBef>
              <a:defRPr sz="2400">
                <a:solidFill>
                  <a:srgbClr val="404040"/>
                </a:solidFill>
              </a:defRPr>
            </a:lvl1pPr>
            <a:lvl2pPr>
              <a:spcBef>
                <a:spcPts val="200"/>
              </a:spcBef>
              <a:defRPr sz="2200">
                <a:solidFill>
                  <a:srgbClr val="404040"/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rgbClr val="404040"/>
                </a:solidFill>
              </a:defRPr>
            </a:lvl3pPr>
            <a:lvl4pPr>
              <a:spcBef>
                <a:spcPts val="0"/>
              </a:spcBef>
              <a:defRPr sz="1800">
                <a:solidFill>
                  <a:srgbClr val="404040"/>
                </a:solidFill>
              </a:defRPr>
            </a:lvl4pPr>
            <a:lvl5pPr marL="2057400" indent="-228600">
              <a:spcBef>
                <a:spcPts val="0"/>
              </a:spcBef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Martina Martinello | New Perspective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B70BF4-04C1-49D2-AF55-3B7C212EE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5189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Martina Martinello | New Perspective 2016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102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Martina Martinello | New Perspective 2016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0832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Martina Martinello | New Perspective 2016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7203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Martina Martinello | New Perspective 2016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7798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5070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pitchFamily="34" charset="0"/>
              <a:ea typeface="ＭＳ Ｐゴシック" pitchFamily="-110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Martina Martinello | New Perspective 2016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1905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3876675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457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3590925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10050" y="4371975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177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Martina Martinello | New Perspective 2016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9026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Martina Martinello | New Perspective 2016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309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Martina Martinello | New Perspective 2016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729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Martina Martinello | New Perspective 2016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0CB70BF4-04C1-49D2-AF55-3B7C212EE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364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Martina Martinello | New Perspective 2016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835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Martina Martinello | New Perspective 2016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7971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7752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pitchFamily="-110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Martina Martinello | New Perspective 2016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62A9A-0353-BC48-B500-EAF95C0D852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3082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3876675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457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3590925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10050" y="4371975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564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Martina Martinello | New Perspective 2016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730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Martina Martinello | New Perspective 2016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2672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Martina Martinello | New Perspective 2016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5898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Martina Martinello | New Perspective 2016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455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Martina Martinello | New Perspective 2016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9706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Martina Martinello | New Perspective 2016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0CB70BF4-04C1-49D2-AF55-3B7C212EE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0612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2333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pitchFamily="-110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Martina Martinello | New Perspective 2016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62A9A-0353-BC48-B500-EAF95C0D852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3671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87845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1200"/>
              </a:spcBef>
              <a:defRPr sz="2400">
                <a:solidFill>
                  <a:srgbClr val="404040"/>
                </a:solidFill>
              </a:defRPr>
            </a:lvl1pPr>
            <a:lvl2pPr>
              <a:spcBef>
                <a:spcPts val="200"/>
              </a:spcBef>
              <a:defRPr sz="2200">
                <a:solidFill>
                  <a:srgbClr val="404040"/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rgbClr val="404040"/>
                </a:solidFill>
              </a:defRPr>
            </a:lvl3pPr>
            <a:lvl4pPr>
              <a:spcBef>
                <a:spcPts val="0"/>
              </a:spcBef>
              <a:defRPr sz="1800">
                <a:solidFill>
                  <a:srgbClr val="404040"/>
                </a:solidFill>
              </a:defRPr>
            </a:lvl4pPr>
            <a:lvl5pPr marL="2057400" indent="-228600">
              <a:spcBef>
                <a:spcPts val="0"/>
              </a:spcBef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Martina Martinello | New Perspective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B70BF4-04C1-49D2-AF55-3B7C212EE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5135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Martina Martinello | New Perspective 2016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0CB70BF4-04C1-49D2-AF55-3B7C212EE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2445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Martina Martinello | New Perspective 2016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0CB70BF4-04C1-49D2-AF55-3B7C212EE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996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Martina Martinello | New Perspective 2016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B70BF4-04C1-49D2-AF55-3B7C212EE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6313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4981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3876675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457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3590925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10050" y="4371975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562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Martina Martinello | New Perspective 2016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948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Martina Martinello | New Perspective 2016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B70BF4-04C1-49D2-AF55-3B7C212EE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744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Martina Martinello | New Perspective 2016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7870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Martina Martinello | New Perspective 2016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7547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Martina Martinello | New Perspective 2016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9693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Martina Martinello | New Perspective 2016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7436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2764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Martina Martinello | New Perspective 2016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1355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1200"/>
              </a:spcBef>
              <a:defRPr sz="2400">
                <a:solidFill>
                  <a:srgbClr val="404040"/>
                </a:solidFill>
              </a:defRPr>
            </a:lvl1pPr>
            <a:lvl2pPr>
              <a:spcBef>
                <a:spcPts val="200"/>
              </a:spcBef>
              <a:defRPr sz="2200">
                <a:solidFill>
                  <a:srgbClr val="404040"/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rgbClr val="404040"/>
                </a:solidFill>
              </a:defRPr>
            </a:lvl3pPr>
            <a:lvl4pPr>
              <a:spcBef>
                <a:spcPts val="0"/>
              </a:spcBef>
              <a:defRPr sz="1800">
                <a:solidFill>
                  <a:srgbClr val="404040"/>
                </a:solidFill>
              </a:defRPr>
            </a:lvl4pPr>
            <a:lvl5pPr marL="2057400" indent="-228600">
              <a:spcBef>
                <a:spcPts val="0"/>
              </a:spcBef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pitchFamily="-110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b="1" smtClean="0"/>
              <a:t>Martina Martinello | New Perspective 2016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A663A-9045-4F5C-A8DD-14283B87C59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2770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3876675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457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3590925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10050" y="4371975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275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Martina Martinello | New Perspective 2016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 marL="342900" indent="-342900">
              <a:buClr>
                <a:srgbClr val="981E32"/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3791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Martina Martinello | New Perspective 2016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4712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Martina Martinello | New Perspective 2016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0BF4-04C1-49D2-AF55-3B7C212EE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3837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Martina Martinello | New Perspective 2016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0080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Martina Martinello | New Perspective 2016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1404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Martina Martinello | New Perspective 2016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2937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992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pitchFamily="34" charset="0"/>
              <a:ea typeface="ＭＳ Ｐゴシック" pitchFamily="-110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Martina Martinello | New Perspective 2016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2796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3876675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457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3590925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10050" y="4371975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608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Martina Martinello | New Perspective 2016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8451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Martina Martinello | New Perspective 2016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7381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Martina Martinello | New Perspective 2016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7155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Martina Martinello | New Perspective 2016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3088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Martina Martinello | New Perspective 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0BF4-04C1-49D2-AF55-3B7C212EE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66731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Martina Martinello | New Perspective 2016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8771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8906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pitchFamily="-110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Martina Martinello | New Perspective 2016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62A9A-0353-BC48-B500-EAF95C0D852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20386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3876675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457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3590925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10050" y="4371975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013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Martina Martinello | New Perspective 2016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920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Martina Martinello | New Perspective 2016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6097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Martina Martinello | New Perspective 2016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4611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Martina Martinello | New Perspective 2016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6211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Martina Martinello | New Perspective 2016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8580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8035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3876675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457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3590925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10050" y="4371975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4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pitchFamily="-110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Martina Martinello | New Perspective 2016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62A9A-0353-BC48-B500-EAF95C0D852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641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Martina Martinello | New Perspective 2016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9219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6.xml"/><Relationship Id="rId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44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0.xml"/><Relationship Id="rId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8.xml"/><Relationship Id="rId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en-US" smtClean="0"/>
              <a:t>Martina Martinello | New Perspective 2016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itchFamily="34" charset="0"/>
              </a:defRPr>
            </a:lvl1pPr>
          </a:lstStyle>
          <a:p>
            <a:fld id="{0CB70BF4-04C1-49D2-AF55-3B7C212EEADB}" type="slidenum">
              <a:rPr lang="en-US" smtClean="0"/>
              <a:t>‹#›</a:t>
            </a:fld>
            <a:endParaRPr 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4090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5BD36294-2849-48A8-8531-5354CF3095D2}" type="slidenum">
              <a:rPr lang="en-US" smtClean="0">
                <a:solidFill>
                  <a:srgbClr val="000000"/>
                </a:solidFill>
                <a:ea typeface="ＭＳ Ｐゴシック" pitchFamily="-110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ea typeface="ＭＳ Ｐゴシック" pitchFamily="-110" charset="-128"/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4948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Arial" pitchFamily="34" charset="0"/>
                <a:ea typeface="ＭＳ Ｐゴシック" pitchFamily="-110" charset="-128"/>
              </a:rPr>
              <a:t>Martina Martinello | New Perspective 2016</a:t>
            </a:r>
            <a:endParaRPr lang="en-US" dirty="0">
              <a:solidFill>
                <a:srgbClr val="000000"/>
              </a:solidFill>
              <a:latin typeface="Arial" pitchFamily="34" charset="0"/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0537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5BD36294-2849-48A8-8531-5354CF3095D2}" type="slidenum">
              <a:rPr lang="en-US" smtClean="0">
                <a:solidFill>
                  <a:srgbClr val="000000"/>
                </a:solidFill>
                <a:ea typeface="ＭＳ Ｐゴシック" pitchFamily="-110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ea typeface="ＭＳ Ｐゴシック" pitchFamily="-110" charset="-128"/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Arial" pitchFamily="34" charset="0"/>
                <a:ea typeface="ＭＳ Ｐゴシック" pitchFamily="-110" charset="-128"/>
              </a:rPr>
              <a:t>Martina Martinello | New Perspective 2016</a:t>
            </a:r>
            <a:endParaRPr lang="en-US" dirty="0">
              <a:solidFill>
                <a:srgbClr val="000000"/>
              </a:solidFill>
              <a:latin typeface="Arial" pitchFamily="34" charset="0"/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4295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750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5BD36294-2849-48A8-8531-5354CF3095D2}" type="slidenum">
              <a:rPr lang="en-US" smtClean="0">
                <a:solidFill>
                  <a:srgbClr val="000000"/>
                </a:solidFill>
                <a:ea typeface="ＭＳ Ｐゴシック" pitchFamily="-110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ea typeface="ＭＳ Ｐゴシック" pitchFamily="-110" charset="-128"/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Arial" pitchFamily="34" charset="0"/>
                <a:ea typeface="ＭＳ Ｐゴシック" pitchFamily="-110" charset="-128"/>
              </a:rPr>
              <a:t>Martina Martinello | New Perspective 2016</a:t>
            </a:r>
            <a:endParaRPr lang="en-US" dirty="0">
              <a:solidFill>
                <a:srgbClr val="000000"/>
              </a:solidFill>
              <a:latin typeface="Arial" pitchFamily="34" charset="0"/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4231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5BD36294-2849-48A8-8531-5354CF3095D2}" type="slidenum">
              <a:rPr lang="en-US" smtClean="0">
                <a:solidFill>
                  <a:srgbClr val="000000"/>
                </a:solidFill>
                <a:ea typeface="ＭＳ Ｐゴシック" pitchFamily="-110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ea typeface="ＭＳ Ｐゴシック" pitchFamily="-110" charset="-128"/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4948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Arial" pitchFamily="34" charset="0"/>
                <a:ea typeface="ＭＳ Ｐゴシック" pitchFamily="-110" charset="-128"/>
              </a:rPr>
              <a:t>Martina Martinello | New Perspective 2016</a:t>
            </a:r>
            <a:endParaRPr lang="en-US" dirty="0">
              <a:solidFill>
                <a:srgbClr val="000000"/>
              </a:solidFill>
              <a:latin typeface="Arial" pitchFamily="34" charset="0"/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17250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5BD36294-2849-48A8-8531-5354CF3095D2}" type="slidenum">
              <a:rPr lang="en-US" smtClean="0">
                <a:solidFill>
                  <a:srgbClr val="000000"/>
                </a:solidFill>
                <a:ea typeface="ＭＳ Ｐゴシック" pitchFamily="-110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ea typeface="ＭＳ Ｐゴシック" pitchFamily="-110" charset="-128"/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4948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Arial" pitchFamily="34" charset="0"/>
                <a:ea typeface="ＭＳ Ｐゴシック" pitchFamily="-110" charset="-128"/>
              </a:rPr>
              <a:t>Martina Martinello | New Perspective 2016</a:t>
            </a:r>
            <a:endParaRPr lang="en-US" dirty="0">
              <a:solidFill>
                <a:srgbClr val="000000"/>
              </a:solidFill>
              <a:latin typeface="Arial" pitchFamily="34" charset="0"/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004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en-US" smtClean="0"/>
              <a:t>Martina Martinello | New Perspective 2016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itchFamily="34" charset="0"/>
              </a:defRPr>
            </a:lvl1pPr>
          </a:lstStyle>
          <a:p>
            <a:fld id="{0CB70BF4-04C1-49D2-AF55-3B7C212EEADB}" type="slidenum">
              <a:rPr lang="en-US" smtClean="0"/>
              <a:t>‹#›</a:t>
            </a:fld>
            <a:endParaRPr 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9648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51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5BD36294-2849-48A8-8531-5354CF3095D2}" type="slidenum">
              <a:rPr lang="en-US" smtClean="0">
                <a:solidFill>
                  <a:srgbClr val="000000"/>
                </a:solidFill>
                <a:ea typeface="ＭＳ Ｐゴシック" pitchFamily="-110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ea typeface="ＭＳ Ｐゴシック" pitchFamily="-110" charset="-128"/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Arial" pitchFamily="34" charset="0"/>
                <a:ea typeface="ＭＳ Ｐゴシック" pitchFamily="-110" charset="-128"/>
              </a:rPr>
              <a:t>Martina Martinello | New Perspective 2016</a:t>
            </a:r>
            <a:endParaRPr lang="en-US" dirty="0">
              <a:solidFill>
                <a:srgbClr val="000000"/>
              </a:solidFill>
              <a:latin typeface="Arial" pitchFamily="34" charset="0"/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4031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5BD36294-2849-48A8-8531-5354CF3095D2}" type="slidenum">
              <a:rPr lang="en-US" smtClean="0">
                <a:solidFill>
                  <a:srgbClr val="000000"/>
                </a:solidFill>
                <a:ea typeface="ＭＳ Ｐゴシック" pitchFamily="-110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ea typeface="ＭＳ Ｐゴシック" pitchFamily="-110" charset="-128"/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Arial" pitchFamily="34" charset="0"/>
                <a:ea typeface="ＭＳ Ｐゴシック" pitchFamily="-110" charset="-128"/>
              </a:rPr>
              <a:t>Martina Martinello | New Perspective 2016</a:t>
            </a:r>
            <a:endParaRPr lang="en-US" dirty="0">
              <a:solidFill>
                <a:srgbClr val="000000"/>
              </a:solidFill>
              <a:latin typeface="Arial" pitchFamily="34" charset="0"/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7779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5BD36294-2849-48A8-8531-5354CF3095D2}" type="slidenum">
              <a:rPr lang="en-US" smtClean="0">
                <a:solidFill>
                  <a:srgbClr val="000000"/>
                </a:solidFill>
                <a:ea typeface="ＭＳ Ｐゴシック" pitchFamily="-110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ea typeface="ＭＳ Ｐゴシック" pitchFamily="-110" charset="-128"/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4948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Arial" pitchFamily="34" charset="0"/>
                <a:ea typeface="ＭＳ Ｐゴシック" pitchFamily="-110" charset="-128"/>
              </a:rPr>
              <a:t>Martina Martinello | New Perspective 2016</a:t>
            </a:r>
            <a:endParaRPr lang="en-US" dirty="0">
              <a:solidFill>
                <a:srgbClr val="000000"/>
              </a:solidFill>
              <a:latin typeface="Arial" pitchFamily="34" charset="0"/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80438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6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7" Type="http://schemas.openxmlformats.org/officeDocument/2006/relationships/image" Target="../media/image3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41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46.jpeg"/><Relationship Id="rId7" Type="http://schemas.openxmlformats.org/officeDocument/2006/relationships/image" Target="../media/image210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5" Type="http://schemas.openxmlformats.org/officeDocument/2006/relationships/image" Target="../media/image47.jpeg"/><Relationship Id="rId4" Type="http://schemas.openxmlformats.org/officeDocument/2006/relationships/image" Target="../media/image18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6.jpe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66255" y="5467781"/>
            <a:ext cx="8499231" cy="1390219"/>
          </a:xfrm>
        </p:spPr>
        <p:txBody>
          <a:bodyPr/>
          <a:lstStyle/>
          <a:p>
            <a:r>
              <a:rPr lang="en-US" dirty="0" smtClean="0"/>
              <a:t>Martina Martinello</a:t>
            </a:r>
            <a:r>
              <a:rPr lang="en-US" dirty="0"/>
              <a:t>	</a:t>
            </a:r>
            <a:endParaRPr lang="en-US" dirty="0" smtClean="0"/>
          </a:p>
          <a:p>
            <a:r>
              <a:rPr lang="en-US" dirty="0" smtClean="0"/>
              <a:t>New Perspective, </a:t>
            </a:r>
            <a:r>
              <a:rPr lang="en-US" dirty="0" err="1" smtClean="0"/>
              <a:t>Fermilab</a:t>
            </a:r>
            <a:endParaRPr lang="en-US" dirty="0" smtClean="0"/>
          </a:p>
          <a:p>
            <a:r>
              <a:rPr lang="en-US" dirty="0" smtClean="0"/>
              <a:t>14</a:t>
            </a:r>
            <a:r>
              <a:rPr lang="en-US" baseline="30000" dirty="0" smtClean="0"/>
              <a:t>th</a:t>
            </a:r>
            <a:r>
              <a:rPr lang="en-US" dirty="0" smtClean="0"/>
              <a:t> July 2016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66255" y="4134927"/>
            <a:ext cx="8977745" cy="1003049"/>
          </a:xfrm>
        </p:spPr>
        <p:txBody>
          <a:bodyPr>
            <a:noAutofit/>
          </a:bodyPr>
          <a:lstStyle/>
          <a:p>
            <a:pPr algn="just"/>
            <a:r>
              <a:rPr lang="en-US" dirty="0"/>
              <a:t>Effect of Interstitial Impurities on the Field Dependent Microwaves Surface Resistance of Niobium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381" y="200798"/>
            <a:ext cx="1736114" cy="43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54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BCS vs </a:t>
            </a:r>
            <a:r>
              <a:rPr lang="en-US" dirty="0" err="1" smtClean="0"/>
              <a:t>mfp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346" y="6487426"/>
            <a:ext cx="1451393" cy="362848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Martina Martinello | New Perspective 2016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0BF4-04C1-49D2-AF55-3B7C212EEADB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300901" y="899221"/>
                <a:ext cx="4769838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4320" indent="-274320" algn="just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N-doping allows to tune the mean free path and reaching the theoretical minimum of R</a:t>
                </a:r>
                <a:r>
                  <a:rPr lang="en-US" sz="2400" baseline="-25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BCS</a:t>
                </a:r>
                <a:r>
                  <a:rPr lang="en-US" sz="24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vs mean free path </a:t>
                </a:r>
              </a:p>
              <a:p>
                <a:pPr marL="274320" indent="-274320" algn="just"/>
                <a:endParaRPr lang="en-US" sz="1200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274320" indent="-274320" algn="just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chemeClr val="accent6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Different </a:t>
                </a:r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theoretical curves for standard </a:t>
                </a:r>
                <a:r>
                  <a:rPr lang="en-US" sz="2400" dirty="0" err="1">
                    <a:solidFill>
                      <a:schemeClr val="accent6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Nb</a:t>
                </a:r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 cavities and N-doped </a:t>
                </a:r>
                <a:r>
                  <a:rPr lang="en-US" sz="2400" dirty="0" smtClean="0">
                    <a:solidFill>
                      <a:schemeClr val="accent6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cavities</a:t>
                </a:r>
              </a:p>
              <a:p>
                <a:pPr algn="just"/>
                <a:endParaRPr lang="en-US" sz="600" dirty="0">
                  <a:solidFill>
                    <a:schemeClr val="accent6">
                      <a:lumMod val="50000"/>
                    </a:schemeClr>
                  </a:solidFill>
                  <a:ea typeface="Cambria Math" panose="02040503050406030204" pitchFamily="18" charset="0"/>
                </a:endParaRPr>
              </a:p>
              <a:p>
                <a:pPr marL="1188720" lvl="1" indent="0" algn="just"/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→ </a:t>
                </a:r>
                <a:r>
                  <a:rPr lang="en-US" sz="2400" u="sng" dirty="0" smtClean="0">
                    <a:solidFill>
                      <a:schemeClr val="accent6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Mean </a:t>
                </a:r>
                <a:r>
                  <a:rPr lang="en-US" sz="2400" u="sng" dirty="0">
                    <a:solidFill>
                      <a:schemeClr val="accent6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free path is not the only parameter changing with </a:t>
                </a:r>
                <a:r>
                  <a:rPr lang="en-US" sz="2400" u="sng" dirty="0" smtClean="0">
                    <a:solidFill>
                      <a:schemeClr val="accent6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N-doping</a:t>
                </a:r>
              </a:p>
              <a:p>
                <a:pPr marL="1188720" lvl="1" indent="0" algn="just"/>
                <a:endParaRPr lang="en-US" sz="6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1188720" lvl="1" indent="0" algn="just"/>
                <a:r>
                  <a:rPr lang="en-US" sz="2400" dirty="0" smtClean="0">
                    <a:solidFill>
                      <a:schemeClr val="accent6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→ N-doped </a:t>
                </a:r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cavities may have larger</a:t>
                </a:r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num>
                      <m:den>
                        <m:sSub>
                          <m:sSubPr>
                            <m:ctrlPr>
                              <a:rPr lang="en-US" sz="24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𝑘𝑇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</a:rPr>
                  <a:t> than standard </a:t>
                </a:r>
                <a:r>
                  <a:rPr lang="en-US" sz="2400" dirty="0" err="1">
                    <a:solidFill>
                      <a:schemeClr val="accent6">
                        <a:lumMod val="50000"/>
                      </a:schemeClr>
                    </a:solidFill>
                  </a:rPr>
                  <a:t>Nb</a:t>
                </a:r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cavities</a:t>
                </a:r>
                <a:endParaRPr lang="en-US" sz="24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0901" y="899221"/>
                <a:ext cx="4769838" cy="5262979"/>
              </a:xfrm>
              <a:prstGeom prst="rect">
                <a:avLst/>
              </a:prstGeom>
              <a:blipFill rotWithShape="0">
                <a:blip r:embed="rId4"/>
                <a:stretch>
                  <a:fillRect l="-1790" t="-811" r="-1918" b="-9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7" t="7931" r="45548" b="8015"/>
          <a:stretch/>
        </p:blipFill>
        <p:spPr>
          <a:xfrm>
            <a:off x="10888" y="969714"/>
            <a:ext cx="4567917" cy="519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15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346" y="6487426"/>
            <a:ext cx="1451393" cy="362848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Martina Martinello | New Perspective 2016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0BF4-04C1-49D2-AF55-3B7C212EEADB}" type="slidenum">
              <a:rPr lang="en-US" smtClean="0"/>
              <a:t>11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49712" y="1172493"/>
            <a:ext cx="5261377" cy="4278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2">
                    <a:lumMod val="65000"/>
                  </a:schemeClr>
                </a:solidFill>
              </a:rPr>
              <a:t>Introduction</a:t>
            </a:r>
          </a:p>
          <a:p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3200" dirty="0">
                <a:solidFill>
                  <a:schemeClr val="bg2">
                    <a:lumMod val="65000"/>
                  </a:schemeClr>
                </a:solidFill>
              </a:rPr>
              <a:t>BCS Surface Resistance</a:t>
            </a:r>
          </a:p>
          <a:p>
            <a:endParaRPr lang="en-US" sz="1600" dirty="0">
              <a:solidFill>
                <a:schemeClr val="bg2">
                  <a:lumMod val="65000"/>
                </a:schemeClr>
              </a:solidFill>
            </a:endParaRPr>
          </a:p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Trapped Flux Sensitivity</a:t>
            </a:r>
          </a:p>
          <a:p>
            <a:endParaRPr lang="en-US" sz="1600" dirty="0">
              <a:solidFill>
                <a:schemeClr val="bg2">
                  <a:lumMod val="65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bg2">
                    <a:lumMod val="65000"/>
                  </a:schemeClr>
                </a:solidFill>
              </a:rPr>
              <a:t>Q-factors vs Mean free path</a:t>
            </a:r>
          </a:p>
          <a:p>
            <a:endParaRPr lang="en-US" sz="1600" dirty="0">
              <a:solidFill>
                <a:schemeClr val="bg2">
                  <a:lumMod val="65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bg2">
                    <a:lumMod val="65000"/>
                  </a:schemeClr>
                </a:solidFill>
              </a:rPr>
              <a:t>Best Surface Treatment</a:t>
            </a:r>
          </a:p>
          <a:p>
            <a:endParaRPr lang="en-US" sz="1600" dirty="0">
              <a:solidFill>
                <a:schemeClr val="bg2">
                  <a:lumMod val="65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bg2">
                    <a:lumMod val="65000"/>
                  </a:schemeClr>
                </a:solidFill>
              </a:rPr>
              <a:t>Conclusions</a:t>
            </a:r>
            <a:endParaRPr lang="en-US" sz="3200" dirty="0">
              <a:solidFill>
                <a:schemeClr val="bg2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08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Trapped Flux Sensitivity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346" y="6487426"/>
            <a:ext cx="1451393" cy="362848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0BF4-04C1-49D2-AF55-3B7C212EEADB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6197" y="3469882"/>
                <a:ext cx="3804285" cy="953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𝑆𝑒𝑛𝑠𝑖𝑡𝑖𝑣𝑖𝑡𝑦</m:t>
                      </m:r>
                      <m:r>
                        <a:rPr lang="en-US" sz="26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6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26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26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6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𝐹𝐿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6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𝑇𝑟𝑎𝑝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6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97" y="3469882"/>
                <a:ext cx="3804285" cy="95308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228600" y="1810473"/>
            <a:ext cx="343947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accent6">
                    <a:lumMod val="50000"/>
                  </a:schemeClr>
                </a:solidFill>
              </a:rPr>
              <a:t>How much the cavity dissipated per amount of trapped flux: </a:t>
            </a:r>
            <a:endParaRPr lang="en-US" sz="2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Martina Martinello | New Perspective 2016</a:t>
            </a:r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052" y="1438485"/>
            <a:ext cx="5470062" cy="432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85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Sensitivity vs mean free path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346" y="6487426"/>
            <a:ext cx="1451393" cy="362848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0BF4-04C1-49D2-AF55-3B7C212EEADB}" type="slidenum">
              <a:rPr lang="en-US" smtClean="0"/>
              <a:t>13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273178" y="1982017"/>
            <a:ext cx="14269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2/6 N-doping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Martina Martinello | New Perspective 2016</a:t>
            </a:r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1111602"/>
              </p:ext>
            </p:extLst>
          </p:nvPr>
        </p:nvGraphicFramePr>
        <p:xfrm>
          <a:off x="380971" y="264218"/>
          <a:ext cx="8484493" cy="6492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8" name="Graph" r:id="rId5" imgW="3920760" imgH="3000960" progId="Origin50.Graph">
                  <p:embed/>
                </p:oleObj>
              </mc:Choice>
              <mc:Fallback>
                <p:oleObj name="Graph" r:id="rId5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0971" y="264218"/>
                        <a:ext cx="8484493" cy="64921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4"/>
          <p:cNvSpPr/>
          <p:nvPr/>
        </p:nvSpPr>
        <p:spPr>
          <a:xfrm>
            <a:off x="4746171" y="2231571"/>
            <a:ext cx="696685" cy="2253343"/>
          </a:xfrm>
          <a:prstGeom prst="ellipse">
            <a:avLst/>
          </a:prstGeom>
          <a:gradFill>
            <a:gsLst>
              <a:gs pos="0">
                <a:schemeClr val="accent2">
                  <a:tint val="100000"/>
                  <a:shade val="100000"/>
                  <a:satMod val="130000"/>
                  <a:alpha val="20000"/>
                </a:schemeClr>
              </a:gs>
              <a:gs pos="100000">
                <a:schemeClr val="accent2">
                  <a:tint val="50000"/>
                  <a:shade val="100000"/>
                  <a:satMod val="350000"/>
                  <a:alpha val="20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4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Trapped Flux Sensitivity Field Dependence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346" y="6487426"/>
            <a:ext cx="1451393" cy="362848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0BF4-04C1-49D2-AF55-3B7C212EEADB}" type="slidenum">
              <a:rPr lang="en-US" smtClean="0"/>
              <a:t>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Martina Martinello | New Perspective 2016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33" y="941480"/>
            <a:ext cx="6618513" cy="5377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15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346" y="6487426"/>
            <a:ext cx="1451393" cy="362848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Martina Martinello | New Perspective 2016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0BF4-04C1-49D2-AF55-3B7C212EEADB}" type="slidenum">
              <a:rPr lang="en-US" smtClean="0"/>
              <a:t>15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49712" y="1172493"/>
            <a:ext cx="5578771" cy="4278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2">
                    <a:lumMod val="65000"/>
                  </a:schemeClr>
                </a:solidFill>
              </a:rPr>
              <a:t>Introduction</a:t>
            </a:r>
          </a:p>
          <a:p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3200" dirty="0">
                <a:solidFill>
                  <a:schemeClr val="bg2">
                    <a:lumMod val="65000"/>
                  </a:schemeClr>
                </a:solidFill>
              </a:rPr>
              <a:t>BCS Surface Resistance</a:t>
            </a:r>
          </a:p>
          <a:p>
            <a:endParaRPr lang="en-US" sz="1600" dirty="0">
              <a:solidFill>
                <a:schemeClr val="bg2">
                  <a:lumMod val="65000"/>
                </a:schemeClr>
              </a:solidFill>
            </a:endParaRPr>
          </a:p>
          <a:p>
            <a:r>
              <a:rPr lang="en-US" sz="3200" dirty="0">
                <a:solidFill>
                  <a:schemeClr val="bg2">
                    <a:lumMod val="65000"/>
                  </a:schemeClr>
                </a:solidFill>
              </a:rPr>
              <a:t>Trapped Flux Sensitivity</a:t>
            </a:r>
          </a:p>
          <a:p>
            <a:endParaRPr lang="en-US" sz="1600" dirty="0">
              <a:solidFill>
                <a:schemeClr val="bg2">
                  <a:lumMod val="65000"/>
                </a:schemeClr>
              </a:solidFill>
            </a:endParaRPr>
          </a:p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Q-factors vs Mean free path</a:t>
            </a:r>
          </a:p>
          <a:p>
            <a:endParaRPr lang="en-US" sz="1600" dirty="0">
              <a:solidFill>
                <a:schemeClr val="bg2">
                  <a:lumMod val="65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bg2">
                    <a:lumMod val="65000"/>
                  </a:schemeClr>
                </a:solidFill>
              </a:rPr>
              <a:t>Best Surface Treatment</a:t>
            </a:r>
          </a:p>
          <a:p>
            <a:endParaRPr lang="en-US" sz="1600" dirty="0">
              <a:solidFill>
                <a:schemeClr val="bg2">
                  <a:lumMod val="65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bg2">
                    <a:lumMod val="65000"/>
                  </a:schemeClr>
                </a:solidFill>
              </a:rPr>
              <a:t>Conclusions</a:t>
            </a:r>
            <a:endParaRPr lang="en-US" sz="3200" dirty="0">
              <a:solidFill>
                <a:schemeClr val="bg2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95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Q-factor vs </a:t>
            </a:r>
            <a:r>
              <a:rPr lang="en-US" dirty="0" err="1" smtClean="0"/>
              <a:t>mfp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346" y="6487426"/>
            <a:ext cx="1451393" cy="362848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Martina Martinello | New Perspective 2016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0BF4-04C1-49D2-AF55-3B7C212EEADB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 rot="10800000" flipV="1">
                <a:off x="228600" y="874614"/>
                <a:ext cx="86868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Adding together all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contributions, it is possible to predict the Q-factor as function of mean free path for different amount of trapped flux</a:t>
                </a:r>
                <a:endParaRPr lang="en-US" sz="20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228600" y="874614"/>
                <a:ext cx="8686800" cy="707886"/>
              </a:xfrm>
              <a:prstGeom prst="rect">
                <a:avLst/>
              </a:prstGeom>
              <a:blipFill rotWithShape="0">
                <a:blip r:embed="rId3"/>
                <a:stretch>
                  <a:fillRect l="-772" t="-3419" r="-702" b="-14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98" y="1553336"/>
            <a:ext cx="6248401" cy="467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14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Q-factor vs </a:t>
            </a:r>
            <a:r>
              <a:rPr lang="en-US" dirty="0" err="1" smtClean="0"/>
              <a:t>mfp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346" y="6487426"/>
            <a:ext cx="1451393" cy="362848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Martina Martinello | New Perspective 2016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0BF4-04C1-49D2-AF55-3B7C212EEADB}" type="slidenum">
              <a:rPr lang="en-US" smtClean="0"/>
              <a:t>17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 rot="10800000" flipV="1">
                <a:off x="228600" y="874614"/>
                <a:ext cx="86868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Adding together all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contributions, it is possible to predict the Q-factor as function of mean free path for different amount of trapped flux</a:t>
                </a:r>
                <a:endParaRPr lang="en-US" sz="20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228600" y="874614"/>
                <a:ext cx="8686800" cy="707886"/>
              </a:xfrm>
              <a:prstGeom prst="rect">
                <a:avLst/>
              </a:prstGeom>
              <a:blipFill rotWithShape="0">
                <a:blip r:embed="rId3"/>
                <a:stretch>
                  <a:fillRect l="-772" t="-3419" r="-702" b="-14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98" y="1553336"/>
            <a:ext cx="6248401" cy="46706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98" y="1553336"/>
            <a:ext cx="6248401" cy="467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51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Q-factor vs </a:t>
            </a:r>
            <a:r>
              <a:rPr lang="en-US" dirty="0" err="1" smtClean="0"/>
              <a:t>mfp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346" y="6487426"/>
            <a:ext cx="1451393" cy="362848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Martina Martinello | New Perspective 2016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0BF4-04C1-49D2-AF55-3B7C212EEADB}" type="slidenum">
              <a:rPr lang="en-US" smtClean="0"/>
              <a:t>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 rot="10800000" flipV="1">
                <a:off x="228600" y="874614"/>
                <a:ext cx="86868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Adding together all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contributions, it is possible to predict the Q-factor as function of mean free path for different amount of trapped flux</a:t>
                </a:r>
                <a:endParaRPr lang="en-US" sz="20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228600" y="874614"/>
                <a:ext cx="8686800" cy="707886"/>
              </a:xfrm>
              <a:prstGeom prst="rect">
                <a:avLst/>
              </a:prstGeom>
              <a:blipFill rotWithShape="0">
                <a:blip r:embed="rId3"/>
                <a:stretch>
                  <a:fillRect l="-772" t="-3419" r="-702" b="-14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98" y="1553336"/>
            <a:ext cx="6248401" cy="46706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98" y="1553336"/>
            <a:ext cx="6248401" cy="46706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98" y="1553336"/>
            <a:ext cx="6248401" cy="467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06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Q-factor vs </a:t>
            </a:r>
            <a:r>
              <a:rPr lang="en-US" dirty="0" err="1" smtClean="0"/>
              <a:t>mfp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346" y="6487426"/>
            <a:ext cx="1451393" cy="362848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Martina Martinello | New Perspective 2016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0BF4-04C1-49D2-AF55-3B7C212EEADB}" type="slidenum">
              <a:rPr lang="en-US" smtClean="0"/>
              <a:t>19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 rot="10800000" flipV="1">
                <a:off x="228600" y="874614"/>
                <a:ext cx="86868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Adding together all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contributions, it is possible to predict the Q-factor as function of mean free path for different amount of trapped flux</a:t>
                </a:r>
                <a:endParaRPr lang="en-US" sz="20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228600" y="874614"/>
                <a:ext cx="8686800" cy="707886"/>
              </a:xfrm>
              <a:prstGeom prst="rect">
                <a:avLst/>
              </a:prstGeom>
              <a:blipFill rotWithShape="0">
                <a:blip r:embed="rId3"/>
                <a:stretch>
                  <a:fillRect l="-772" t="-3419" r="-702" b="-14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98" y="1553336"/>
            <a:ext cx="6248401" cy="46706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98" y="1553336"/>
            <a:ext cx="6248401" cy="46706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98" y="1553336"/>
            <a:ext cx="6248401" cy="46706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360" y="1553336"/>
            <a:ext cx="6248400" cy="467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48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346" y="6487426"/>
            <a:ext cx="1451393" cy="362848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Martina Martinello | New Perspective 2016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0BF4-04C1-49D2-AF55-3B7C212EEADB}" type="slidenum">
              <a:rPr lang="en-US" smtClean="0"/>
              <a:t>2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49712" y="1172493"/>
            <a:ext cx="5261377" cy="4278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Introduction</a:t>
            </a:r>
          </a:p>
          <a:p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3200" dirty="0">
                <a:solidFill>
                  <a:schemeClr val="bg2">
                    <a:lumMod val="65000"/>
                  </a:schemeClr>
                </a:solidFill>
              </a:rPr>
              <a:t>BCS Surface Resistance</a:t>
            </a:r>
          </a:p>
          <a:p>
            <a:endParaRPr lang="en-US" sz="1600" dirty="0">
              <a:solidFill>
                <a:schemeClr val="bg2">
                  <a:lumMod val="65000"/>
                </a:schemeClr>
              </a:solidFill>
            </a:endParaRPr>
          </a:p>
          <a:p>
            <a:r>
              <a:rPr lang="en-US" sz="3200" dirty="0">
                <a:solidFill>
                  <a:schemeClr val="bg2">
                    <a:lumMod val="65000"/>
                  </a:schemeClr>
                </a:solidFill>
              </a:rPr>
              <a:t>Trapped Flux Sensitivity</a:t>
            </a:r>
          </a:p>
          <a:p>
            <a:endParaRPr lang="en-US" sz="1600" dirty="0">
              <a:solidFill>
                <a:schemeClr val="bg2">
                  <a:lumMod val="65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bg2">
                    <a:lumMod val="65000"/>
                  </a:schemeClr>
                </a:solidFill>
              </a:rPr>
              <a:t>Q-factors vs Mean free path</a:t>
            </a:r>
          </a:p>
          <a:p>
            <a:endParaRPr lang="en-US" sz="1600" dirty="0">
              <a:solidFill>
                <a:schemeClr val="bg2">
                  <a:lumMod val="65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bg2">
                    <a:lumMod val="65000"/>
                  </a:schemeClr>
                </a:solidFill>
              </a:rPr>
              <a:t>Best Surface Treatment</a:t>
            </a:r>
          </a:p>
          <a:p>
            <a:endParaRPr lang="en-US" sz="1600" dirty="0">
              <a:solidFill>
                <a:schemeClr val="bg2">
                  <a:lumMod val="65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bg2">
                    <a:lumMod val="65000"/>
                  </a:schemeClr>
                </a:solidFill>
              </a:rPr>
              <a:t>Conclusions</a:t>
            </a:r>
            <a:endParaRPr lang="en-US" sz="3200" dirty="0">
              <a:solidFill>
                <a:schemeClr val="bg2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72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346" y="6487426"/>
            <a:ext cx="1451393" cy="362848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Martina Martinello | New Perspective 2016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0BF4-04C1-49D2-AF55-3B7C212EEADB}" type="slidenum">
              <a:rPr lang="en-US" smtClean="0"/>
              <a:t>20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49712" y="1172493"/>
            <a:ext cx="5261377" cy="4278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2">
                    <a:lumMod val="65000"/>
                  </a:schemeClr>
                </a:solidFill>
              </a:rPr>
              <a:t>Introduction</a:t>
            </a:r>
          </a:p>
          <a:p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3200" dirty="0">
                <a:solidFill>
                  <a:schemeClr val="bg2">
                    <a:lumMod val="65000"/>
                  </a:schemeClr>
                </a:solidFill>
              </a:rPr>
              <a:t>BCS Surface Resistance</a:t>
            </a:r>
          </a:p>
          <a:p>
            <a:endParaRPr lang="en-US" sz="1600" dirty="0">
              <a:solidFill>
                <a:schemeClr val="bg2">
                  <a:lumMod val="65000"/>
                </a:schemeClr>
              </a:solidFill>
            </a:endParaRPr>
          </a:p>
          <a:p>
            <a:r>
              <a:rPr lang="en-US" sz="3200" dirty="0">
                <a:solidFill>
                  <a:schemeClr val="bg2">
                    <a:lumMod val="65000"/>
                  </a:schemeClr>
                </a:solidFill>
              </a:rPr>
              <a:t>Trapped Flux Sensitivity</a:t>
            </a:r>
          </a:p>
          <a:p>
            <a:endParaRPr lang="en-US" sz="1600" dirty="0">
              <a:solidFill>
                <a:schemeClr val="bg2">
                  <a:lumMod val="65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bg2">
                    <a:lumMod val="65000"/>
                  </a:schemeClr>
                </a:solidFill>
              </a:rPr>
              <a:t>Q-factors vs Mean free path</a:t>
            </a:r>
          </a:p>
          <a:p>
            <a:endParaRPr lang="en-US" sz="1600" dirty="0">
              <a:solidFill>
                <a:schemeClr val="bg2">
                  <a:lumMod val="65000"/>
                </a:schemeClr>
              </a:solidFill>
            </a:endParaRPr>
          </a:p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Best Surface Treatment</a:t>
            </a:r>
          </a:p>
          <a:p>
            <a:endParaRPr lang="en-US" sz="1600" dirty="0">
              <a:solidFill>
                <a:schemeClr val="bg2">
                  <a:lumMod val="65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bg2">
                    <a:lumMod val="65000"/>
                  </a:schemeClr>
                </a:solidFill>
              </a:rPr>
              <a:t>Conclusions</a:t>
            </a:r>
            <a:endParaRPr lang="en-US" sz="3200" dirty="0">
              <a:solidFill>
                <a:schemeClr val="bg2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72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Q-factor vs Trapped Flux for different surface treatments 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346" y="6487426"/>
            <a:ext cx="1451393" cy="362848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Martina Martinello | New Perspective 2016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0BF4-04C1-49D2-AF55-3B7C212EEADB}" type="slidenum">
              <a:rPr lang="en-US" smtClean="0"/>
              <a:t>21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26" y="854970"/>
            <a:ext cx="6780974" cy="53739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55094" y="1800225"/>
            <a:ext cx="341760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12</a:t>
            </a:r>
            <a:endParaRPr lang="en-US" sz="11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64619" y="2029599"/>
            <a:ext cx="341760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15</a:t>
            </a:r>
            <a:endParaRPr lang="en-US" sz="110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895975" y="2262634"/>
            <a:ext cx="809625" cy="0"/>
          </a:xfrm>
          <a:prstGeom prst="line">
            <a:avLst/>
          </a:prstGeom>
          <a:ln w="19050"/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249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346" y="6487426"/>
            <a:ext cx="1451393" cy="362848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Martina Martinello | New Perspective 2016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0BF4-04C1-49D2-AF55-3B7C212EEADB}" type="slidenum">
              <a:rPr lang="en-US" smtClean="0"/>
              <a:t>22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49712" y="1172493"/>
            <a:ext cx="5261377" cy="4278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2">
                    <a:lumMod val="65000"/>
                  </a:schemeClr>
                </a:solidFill>
              </a:rPr>
              <a:t>Introduction</a:t>
            </a:r>
          </a:p>
          <a:p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3200" dirty="0">
                <a:solidFill>
                  <a:schemeClr val="bg2">
                    <a:lumMod val="65000"/>
                  </a:schemeClr>
                </a:solidFill>
              </a:rPr>
              <a:t>BCS Surface Resistance</a:t>
            </a:r>
          </a:p>
          <a:p>
            <a:endParaRPr lang="en-US" sz="1600" dirty="0">
              <a:solidFill>
                <a:schemeClr val="bg2">
                  <a:lumMod val="65000"/>
                </a:schemeClr>
              </a:solidFill>
            </a:endParaRPr>
          </a:p>
          <a:p>
            <a:r>
              <a:rPr lang="en-US" sz="3200" dirty="0">
                <a:solidFill>
                  <a:schemeClr val="bg2">
                    <a:lumMod val="65000"/>
                  </a:schemeClr>
                </a:solidFill>
              </a:rPr>
              <a:t>Trapped Flux Sensitivity</a:t>
            </a:r>
          </a:p>
          <a:p>
            <a:endParaRPr lang="en-US" sz="1600" dirty="0">
              <a:solidFill>
                <a:schemeClr val="bg2">
                  <a:lumMod val="65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bg2">
                    <a:lumMod val="65000"/>
                  </a:schemeClr>
                </a:solidFill>
              </a:rPr>
              <a:t>Q-factors vs Mean free path</a:t>
            </a:r>
          </a:p>
          <a:p>
            <a:endParaRPr lang="en-US" sz="1600" dirty="0">
              <a:solidFill>
                <a:schemeClr val="bg2">
                  <a:lumMod val="65000"/>
                </a:schemeClr>
              </a:solidFill>
            </a:endParaRPr>
          </a:p>
          <a:p>
            <a:r>
              <a:rPr lang="en-US" sz="3200" dirty="0">
                <a:solidFill>
                  <a:schemeClr val="bg2">
                    <a:lumMod val="65000"/>
                  </a:schemeClr>
                </a:solidFill>
              </a:rPr>
              <a:t>Best Surface Treatment</a:t>
            </a:r>
          </a:p>
          <a:p>
            <a:endParaRPr lang="en-US" sz="1600" dirty="0">
              <a:solidFill>
                <a:schemeClr val="bg2">
                  <a:lumMod val="65000"/>
                </a:schemeClr>
              </a:solidFill>
            </a:endParaRPr>
          </a:p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Conclusions</a:t>
            </a:r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81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346" y="6487426"/>
            <a:ext cx="1451393" cy="362848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Martina Martinello | New Perspective 2016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0BF4-04C1-49D2-AF55-3B7C212EEADB}" type="slidenum">
              <a:rPr lang="en-US" smtClean="0"/>
              <a:t>23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1060317"/>
            <a:ext cx="902364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457200" algn="just">
              <a:buBlip>
                <a:blip r:embed="rId3"/>
              </a:buBlip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N-doped cavities are closed to both minimum of BCS and maximum of sensitivity</a:t>
            </a:r>
          </a:p>
          <a:p>
            <a:pPr marL="571500" indent="-457200" algn="just">
              <a:buBlip>
                <a:blip r:embed="rId3"/>
              </a:buBlip>
            </a:pP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  <a:p>
            <a:pPr marL="571500" indent="-457200" algn="just">
              <a:buBlip>
                <a:blip r:embed="rId3"/>
              </a:buBlip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Light N-doping allows lower sensitivity and still low BCS</a:t>
            </a:r>
          </a:p>
          <a:p>
            <a:pPr algn="just"/>
            <a:endParaRPr lang="en-US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571500" indent="-457200" algn="just">
              <a:buBlip>
                <a:blip r:embed="rId3"/>
              </a:buBlip>
            </a:pP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The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2/6 N-doping recipe gives the highest Q-factor at 2 K and 16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MV/m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as long as the trapped field is less than 10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</a:rPr>
              <a:t>mG</a:t>
            </a:r>
            <a:endParaRPr lang="en-US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114300" algn="just"/>
            <a:endParaRPr lang="en-US" sz="16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571500" indent="-457200" algn="just">
              <a:buBlip>
                <a:blip r:embed="rId3"/>
              </a:buBlip>
            </a:pPr>
            <a:r>
              <a:rPr lang="en-US" sz="2800" u="sng" dirty="0">
                <a:solidFill>
                  <a:schemeClr val="accent6">
                    <a:lumMod val="50000"/>
                  </a:schemeClr>
                </a:solidFill>
              </a:rPr>
              <a:t>Further optimization still possible towards even lighter N-doping </a:t>
            </a:r>
          </a:p>
          <a:p>
            <a:pPr marL="114300" algn="just"/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87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</a:rPr>
              <a:t>Thank you for your attention</a:t>
            </a:r>
            <a:endParaRPr lang="en-US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346" y="6487426"/>
            <a:ext cx="1451393" cy="36284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Martina Martinello | New Perspective 2016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0BF4-04C1-49D2-AF55-3B7C212EEAD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43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45294" y="2766219"/>
            <a:ext cx="8253413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4400" dirty="0" smtClean="0"/>
              <a:t>Back up Slides</a:t>
            </a:r>
            <a:endParaRPr lang="en-US" sz="4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Martina Martinello | New Perspective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0BF4-04C1-49D2-AF55-3B7C212EEADB}" type="slidenum">
              <a:rPr lang="en-US" smtClean="0"/>
              <a:t>25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346" y="6487426"/>
            <a:ext cx="1451393" cy="36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96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45482" y="787123"/>
            <a:ext cx="5433074" cy="4446587"/>
            <a:chOff x="122220" y="3758891"/>
            <a:chExt cx="3755269" cy="2728669"/>
          </a:xfrm>
        </p:grpSpPr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220" y="3758891"/>
              <a:ext cx="3755269" cy="272866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512765" y="3830481"/>
              <a:ext cx="697137" cy="24552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accent6">
                      <a:lumMod val="50000"/>
                    </a:schemeClr>
                  </a:solidFill>
                </a:rPr>
                <a:t>Nitrides</a:t>
              </a:r>
              <a:endParaRPr lang="en-US" sz="20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 flipV="1">
              <a:off x="1179320" y="3817005"/>
              <a:ext cx="8545" cy="1306220"/>
            </a:xfrm>
            <a:prstGeom prst="line">
              <a:avLst/>
            </a:prstGeom>
            <a:ln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1282940" y="3838601"/>
              <a:ext cx="1935188" cy="24552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accent6">
                      <a:lumMod val="50000"/>
                    </a:schemeClr>
                  </a:solidFill>
                </a:rPr>
                <a:t>Interstitial nitrogen in </a:t>
              </a:r>
              <a:r>
                <a:rPr lang="en-US" sz="2000" dirty="0" err="1" smtClean="0">
                  <a:solidFill>
                    <a:schemeClr val="accent6">
                      <a:lumMod val="50000"/>
                    </a:schemeClr>
                  </a:solidFill>
                </a:rPr>
                <a:t>Nb</a:t>
              </a:r>
              <a:endParaRPr lang="en-US" sz="20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flipH="1">
              <a:off x="940037" y="4100210"/>
              <a:ext cx="24782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1179320" y="4100210"/>
              <a:ext cx="31619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939" y="103664"/>
            <a:ext cx="8686800" cy="641739"/>
          </a:xfrm>
        </p:spPr>
        <p:txBody>
          <a:bodyPr/>
          <a:lstStyle/>
          <a:p>
            <a:r>
              <a:rPr lang="en-US" dirty="0" smtClean="0"/>
              <a:t>N-doping effect on mean free path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346" y="6487426"/>
            <a:ext cx="1451393" cy="362848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0BF4-04C1-49D2-AF55-3B7C212EEADB}" type="slidenum">
              <a:rPr lang="en-US" smtClean="0"/>
              <a:t>26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07966" y="5641062"/>
                <a:ext cx="834529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ü"/>
                </a:pPr>
                <a:r>
                  <a:rPr lang="en-US" sz="2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N-doping modify the mean free path 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00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r>
                  <a:rPr lang="en-US" sz="2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ppm of interstitial N)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966" y="5641062"/>
                <a:ext cx="8345294" cy="400110"/>
              </a:xfrm>
              <a:prstGeom prst="rect">
                <a:avLst/>
              </a:prstGeom>
              <a:blipFill rotWithShape="0">
                <a:blip r:embed="rId4"/>
                <a:stretch>
                  <a:fillRect l="-657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10930263" y="1152870"/>
            <a:ext cx="914400" cy="9144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endParaRPr lang="en-US" sz="2800" dirty="0" smtClean="0">
              <a:latin typeface="Arial"/>
              <a:cs typeface="Arial"/>
            </a:endParaRPr>
          </a:p>
        </p:txBody>
      </p:sp>
      <p:cxnSp>
        <p:nvCxnSpPr>
          <p:cNvPr id="39" name="Straight Arrow Connector 38"/>
          <p:cNvCxnSpPr>
            <a:stCxn id="40" idx="2"/>
          </p:cNvCxnSpPr>
          <p:nvPr/>
        </p:nvCxnSpPr>
        <p:spPr>
          <a:xfrm>
            <a:off x="2914539" y="3615360"/>
            <a:ext cx="80574" cy="6074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113478" y="3153695"/>
            <a:ext cx="1602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Non-doped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951424" y="1893538"/>
            <a:ext cx="1012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D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oped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flipH="1">
            <a:off x="2304282" y="2241879"/>
            <a:ext cx="689094" cy="6361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032345" y="5182293"/>
            <a:ext cx="942181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</a:rPr>
              <a:t>Depth (</a:t>
            </a:r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Symbol" panose="05050102010706020507" pitchFamily="18" charset="2"/>
              </a:rPr>
              <a:t>m</a:t>
            </a:r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</a:rPr>
              <a:t>m)</a:t>
            </a:r>
            <a:endParaRPr lang="en-US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65197" y="935517"/>
            <a:ext cx="4411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LE-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Symbol" panose="05050102010706020507" pitchFamily="18" charset="2"/>
              </a:rPr>
              <a:t>m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SR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measurements (Ba=25mT)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 rot="16200000">
            <a:off x="-826206" y="2814539"/>
            <a:ext cx="1932132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</a:rPr>
              <a:t>Atomic concentration (cm</a:t>
            </a:r>
            <a:r>
              <a:rPr lang="en-US" sz="1200" baseline="30000" dirty="0" smtClean="0">
                <a:solidFill>
                  <a:schemeClr val="accent6">
                    <a:lumMod val="50000"/>
                  </a:schemeClr>
                </a:solidFill>
              </a:rPr>
              <a:t>-3</a:t>
            </a:r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endParaRPr lang="en-US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29486" y="1946119"/>
            <a:ext cx="1490591" cy="2928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961" y="1453151"/>
            <a:ext cx="4852837" cy="3718882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 flipV="1">
            <a:off x="6324105" y="2576861"/>
            <a:ext cx="638246" cy="3294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912893" y="1560919"/>
            <a:ext cx="1295400" cy="533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~15 nm - 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n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o screening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962351" y="2206816"/>
            <a:ext cx="1651582" cy="4477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000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N-doped: mfp</a:t>
            </a:r>
            <a:r>
              <a:rPr lang="en-US" sz="2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~40 nm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5686411" y="3318570"/>
            <a:ext cx="299510" cy="2513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912893" y="3577370"/>
            <a:ext cx="1252896" cy="914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000" i="1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EP: </a:t>
            </a:r>
            <a:r>
              <a:rPr lang="en-US" sz="2000" i="1" dirty="0" err="1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mfp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&gt; 400 nm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7145104" y="3215822"/>
            <a:ext cx="271629" cy="1675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415074" y="2904855"/>
            <a:ext cx="1701497" cy="4477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000" i="1" dirty="0" smtClean="0">
                <a:solidFill>
                  <a:srgbClr val="00B050"/>
                </a:solidFill>
                <a:latin typeface="Arial"/>
                <a:cs typeface="Arial"/>
              </a:rPr>
              <a:t>120C bake: mfp</a:t>
            </a:r>
            <a:r>
              <a:rPr lang="en-US" sz="2000" dirty="0" smtClean="0">
                <a:solidFill>
                  <a:srgbClr val="00B050"/>
                </a:solidFill>
                <a:latin typeface="Arial"/>
                <a:cs typeface="Arial"/>
              </a:rPr>
              <a:t>~2-16 nm</a:t>
            </a:r>
          </a:p>
        </p:txBody>
      </p:sp>
      <p:sp>
        <p:nvSpPr>
          <p:cNvPr id="33" name="Right Brace 32"/>
          <p:cNvSpPr/>
          <p:nvPr/>
        </p:nvSpPr>
        <p:spPr>
          <a:xfrm rot="5400000" flipH="1">
            <a:off x="5326651" y="1927086"/>
            <a:ext cx="72525" cy="334466"/>
          </a:xfrm>
          <a:prstGeom prst="rightBrac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Martina Martinello | New Perspective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8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986" y="111635"/>
            <a:ext cx="8686800" cy="641739"/>
          </a:xfrm>
        </p:spPr>
        <p:txBody>
          <a:bodyPr/>
          <a:lstStyle/>
          <a:p>
            <a:r>
              <a:rPr lang="en-US" dirty="0" smtClean="0"/>
              <a:t>Insight on the Anti-Q-Slope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27</a:t>
            </a:fld>
            <a:endParaRPr lang="en-US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1960551" y="3373239"/>
            <a:ext cx="7087301" cy="2542750"/>
            <a:chOff x="201282" y="3110676"/>
            <a:chExt cx="7900874" cy="283464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282" y="3110676"/>
              <a:ext cx="4061760" cy="283464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2127" y="3110676"/>
              <a:ext cx="3350029" cy="2834640"/>
            </a:xfrm>
            <a:prstGeom prst="rect">
              <a:avLst/>
            </a:prstGeom>
          </p:spPr>
        </p:pic>
      </p:grp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30086" y="1163029"/>
            <a:ext cx="4615019" cy="1740280"/>
            <a:chOff x="429250" y="3383104"/>
            <a:chExt cx="7759624" cy="292608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693" y="3383104"/>
              <a:ext cx="3421181" cy="292608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250" y="3450479"/>
              <a:ext cx="3416686" cy="2743200"/>
            </a:xfrm>
            <a:prstGeom prst="rect">
              <a:avLst/>
            </a:prstGeom>
          </p:spPr>
        </p:pic>
        <p:sp>
          <p:nvSpPr>
            <p:cNvPr id="12" name="Right Arrow 11"/>
            <p:cNvSpPr/>
            <p:nvPr/>
          </p:nvSpPr>
          <p:spPr>
            <a:xfrm>
              <a:off x="3964101" y="4543114"/>
              <a:ext cx="635267" cy="423516"/>
            </a:xfrm>
            <a:prstGeom prst="rightArrow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18986" y="807139"/>
            <a:ext cx="7758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Fit of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</a:rPr>
              <a:t>R</a:t>
            </a:r>
            <a:r>
              <a:rPr lang="en-US" sz="1800" baseline="-25000" dirty="0" err="1" smtClean="0">
                <a:solidFill>
                  <a:schemeClr val="accent6">
                    <a:lumMod val="50000"/>
                  </a:schemeClr>
                </a:solidFill>
              </a:rPr>
              <a:t>s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 vs T at different field levels using BCS theory (with SRIMP</a:t>
            </a:r>
            <a:r>
              <a:rPr lang="en-US" sz="1800" baseline="30000" dirty="0" smtClean="0">
                <a:solidFill>
                  <a:schemeClr val="accent6">
                    <a:lumMod val="50000"/>
                  </a:schemeClr>
                </a:solidFill>
              </a:rPr>
              <a:t>1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):</a:t>
            </a:r>
            <a:endParaRPr lang="en-US" sz="1800" baseline="30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6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986" y="2781002"/>
            <a:ext cx="90179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With BCS theory we cannot discriminate which parameters is changing with the field: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346" y="6487426"/>
            <a:ext cx="1451393" cy="362848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 rot="3000000">
            <a:off x="2911486" y="3291348"/>
            <a:ext cx="582170" cy="1425135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 rot="7130143">
            <a:off x="6929925" y="3798856"/>
            <a:ext cx="498775" cy="1320220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786048" y="1592976"/>
                <a:ext cx="4298805" cy="590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𝐵𝐶𝑆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,∆,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6048" y="1592976"/>
                <a:ext cx="4298805" cy="59099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Martina Martinello | New Perspective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78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 Flux Trapping during Cooldown</a:t>
            </a: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322599" y="1324053"/>
            <a:ext cx="2075903" cy="1979337"/>
            <a:chOff x="1047755" y="11559980"/>
            <a:chExt cx="5175164" cy="493443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493" r="27530" b="11170"/>
            <a:stretch/>
          </p:blipFill>
          <p:spPr>
            <a:xfrm rot="16200000">
              <a:off x="576376" y="12031361"/>
              <a:ext cx="4451717" cy="350896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766" t="22340" r="20046" b="4765"/>
            <a:stretch/>
          </p:blipFill>
          <p:spPr>
            <a:xfrm>
              <a:off x="4540610" y="11709615"/>
              <a:ext cx="533418" cy="4784796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941546" y="11559980"/>
              <a:ext cx="370922" cy="680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2</a:t>
              </a:r>
              <a:endParaRPr lang="en-US" sz="1600" dirty="0"/>
            </a:p>
          </p:txBody>
        </p:sp>
        <p:sp>
          <p:nvSpPr>
            <p:cNvPr id="13" name="TextBox 12"/>
            <p:cNvSpPr txBox="1"/>
            <p:nvPr/>
          </p:nvSpPr>
          <p:spPr>
            <a:xfrm flipH="1">
              <a:off x="4895295" y="12354386"/>
              <a:ext cx="1178644" cy="743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1.5</a:t>
              </a:r>
              <a:endParaRPr lang="en-US" sz="1600" dirty="0"/>
            </a:p>
          </p:txBody>
        </p:sp>
        <p:sp>
          <p:nvSpPr>
            <p:cNvPr id="14" name="TextBox 13"/>
            <p:cNvSpPr txBox="1"/>
            <p:nvPr/>
          </p:nvSpPr>
          <p:spPr>
            <a:xfrm flipH="1">
              <a:off x="4999491" y="13416850"/>
              <a:ext cx="915159" cy="680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1</a:t>
              </a:r>
              <a:endParaRPr lang="en-US" sz="1600" dirty="0"/>
            </a:p>
          </p:txBody>
        </p:sp>
        <p:sp>
          <p:nvSpPr>
            <p:cNvPr id="15" name="TextBox 14"/>
            <p:cNvSpPr txBox="1"/>
            <p:nvPr/>
          </p:nvSpPr>
          <p:spPr>
            <a:xfrm flipH="1">
              <a:off x="4938520" y="14415937"/>
              <a:ext cx="1284399" cy="748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0.5</a:t>
              </a:r>
              <a:endParaRPr lang="en-US" sz="1600" dirty="0"/>
            </a:p>
          </p:txBody>
        </p:sp>
        <p:sp>
          <p:nvSpPr>
            <p:cNvPr id="16" name="TextBox 15"/>
            <p:cNvSpPr txBox="1"/>
            <p:nvPr/>
          </p:nvSpPr>
          <p:spPr>
            <a:xfrm flipH="1">
              <a:off x="4941542" y="15331293"/>
              <a:ext cx="788459" cy="680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0</a:t>
              </a:r>
              <a:endParaRPr lang="en-US" sz="16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131224" y="1320725"/>
                <a:ext cx="3921504" cy="43704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The amount of trapped magnetic flux depends on:</a:t>
                </a:r>
              </a:p>
              <a:p>
                <a:endParaRPr lang="en-US" sz="1500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274320" indent="-34290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external magnetic field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𝑒𝑥𝑡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)</a:t>
                </a:r>
              </a:p>
              <a:p>
                <a:pPr marL="274320" indent="-171450">
                  <a:buFont typeface="Arial" panose="020B0604020202020204" pitchFamily="34" charset="0"/>
                  <a:buChar char="•"/>
                </a:pPr>
                <a:endParaRPr lang="en-US" sz="1500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274320" indent="-34290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flux expulsion (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𝑆𝐶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𝑁𝐶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)</a:t>
                </a:r>
              </a:p>
              <a:p>
                <a:pPr marL="1284732" lvl="1"/>
                <a:endParaRPr lang="en-US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1284732" lvl="1"/>
                <a:endParaRPr lang="en-US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1284732" lvl="1"/>
                <a:endParaRPr lang="en-US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r>
                  <a:rPr lang="en-US" sz="2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No trapped flux when:</a:t>
                </a:r>
              </a:p>
              <a:p>
                <a:endParaRPr lang="en-US" sz="1400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274320" lvl="3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0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𝐸𝑥𝑡</m:t>
                        </m:r>
                      </m:sub>
                    </m:sSub>
                    <m:r>
                      <a:rPr lang="en-US" sz="20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0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000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accent6">
                        <a:lumMod val="50000"/>
                      </a:schemeClr>
                    </a:solidFill>
                  </a:rPr>
                  <a:t>mG</a:t>
                </a:r>
                <a:r>
                  <a:rPr lang="en-US" sz="2000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endParaRPr lang="en-US" sz="2000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0" lvl="3"/>
                <a:endParaRPr lang="en-US" sz="1000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0" lvl="3"/>
                <a:r>
                  <a:rPr lang="en-US" sz="2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              or</a:t>
                </a:r>
              </a:p>
              <a:p>
                <a:pPr marL="0" lvl="3"/>
                <a:endParaRPr lang="en-US" sz="1000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274320" lvl="3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0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𝑆𝐶</m:t>
                        </m:r>
                      </m:sub>
                    </m:sSub>
                    <m:r>
                      <a:rPr lang="en-US" sz="20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sz="20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0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𝑁𝐶</m:t>
                        </m:r>
                      </m:sub>
                    </m:sSub>
                    <m:r>
                      <a:rPr lang="en-US" sz="20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0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1.8</m:t>
                    </m:r>
                  </m:oMath>
                </a14:m>
                <a:r>
                  <a:rPr lang="en-US" sz="2000" dirty="0">
                    <a:solidFill>
                      <a:schemeClr val="accent6">
                        <a:lumMod val="50000"/>
                      </a:schemeClr>
                    </a:solidFill>
                  </a:rPr>
                  <a:t> @ the </a:t>
                </a:r>
                <a:r>
                  <a:rPr lang="en-US" sz="2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equator</a:t>
                </a:r>
                <a:endParaRPr lang="en-US" sz="20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1224" y="1320725"/>
                <a:ext cx="3921504" cy="4370427"/>
              </a:xfrm>
              <a:prstGeom prst="rect">
                <a:avLst/>
              </a:prstGeom>
              <a:blipFill rotWithShape="0">
                <a:blip r:embed="rId4"/>
                <a:stretch>
                  <a:fillRect l="-1711" t="-697" r="-1555" b="-1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339" y="3494095"/>
            <a:ext cx="3246378" cy="27627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266" y="2049437"/>
                <a:ext cx="219348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@ equator: </a:t>
                </a:r>
                <a:endParaRPr lang="en-US" sz="1600" i="1" dirty="0">
                  <a:solidFill>
                    <a:schemeClr val="accent6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6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type m:val="lin"/>
                          <m:ctrlPr>
                            <a:rPr lang="en-US" sz="16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𝑆𝐶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𝑁𝐶</m:t>
                              </m:r>
                            </m:sub>
                          </m:sSub>
                          <m:r>
                            <a:rPr lang="en-US" sz="16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≤1.8</m:t>
                          </m:r>
                        </m:den>
                      </m:f>
                    </m:oMath>
                  </m:oMathPara>
                </a14:m>
                <a:endParaRPr lang="en-US" sz="16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6" y="2049437"/>
                <a:ext cx="2193486" cy="584775"/>
              </a:xfrm>
              <a:prstGeom prst="rect">
                <a:avLst/>
              </a:prstGeom>
              <a:blipFill rotWithShape="0">
                <a:blip r:embed="rId6"/>
                <a:stretch>
                  <a:fillRect t="-16667" b="-95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9800" y="839548"/>
                <a:ext cx="383085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Simulation with perfect diamagnetic (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≅0</m:t>
                    </m:r>
                  </m:oMath>
                </a14:m>
                <a:r>
                  <a:rPr lang="en-US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) walls:</a:t>
                </a:r>
                <a:endParaRPr lang="en-US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00" y="839548"/>
                <a:ext cx="3830854" cy="646331"/>
              </a:xfrm>
              <a:prstGeom prst="rect">
                <a:avLst/>
              </a:prstGeom>
              <a:blipFill rotWithShape="0">
                <a:blip r:embed="rId7"/>
                <a:stretch>
                  <a:fillRect l="-1274" t="-5660" r="-1752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-11585" y="3333321"/>
            <a:ext cx="1413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Magnetic flux fully expelled</a:t>
            </a: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837" y="5348782"/>
            <a:ext cx="165852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Magnetic flux fully trapped</a:t>
            </a: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960950" y="2216908"/>
            <a:ext cx="527069" cy="498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1621421" y="3403831"/>
            <a:ext cx="299336" cy="298822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618629" y="5551880"/>
            <a:ext cx="299336" cy="298822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346" y="6487426"/>
            <a:ext cx="1451393" cy="36284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Martina Martinello | New Perspective 2016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0BF4-04C1-49D2-AF55-3B7C212EEADB}" type="slidenum">
              <a:rPr lang="en-US" smtClean="0"/>
              <a:t>28</a:t>
            </a:fld>
            <a:endParaRPr lang="en-US"/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1399331" y="3551364"/>
            <a:ext cx="184606" cy="58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1392358" y="5698370"/>
            <a:ext cx="184606" cy="58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9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Martina Martinello | New Perspective 2016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0BF4-04C1-49D2-AF55-3B7C212EEAD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346" y="6487426"/>
            <a:ext cx="1451393" cy="362848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-205802" y="850609"/>
          <a:ext cx="5708776" cy="437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9" name="Graph" r:id="rId5" imgW="3906000" imgH="2990520" progId="Origin50.Graph">
                  <p:embed/>
                </p:oleObj>
              </mc:Choice>
              <mc:Fallback>
                <p:oleObj name="Graph" r:id="rId5" imgW="3906000" imgH="299052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205802" y="850609"/>
                        <a:ext cx="5708776" cy="4372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676213" y="1340856"/>
            <a:ext cx="21469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Standard ILC cavity</a:t>
            </a: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943225" y="890434"/>
                <a:ext cx="4127514" cy="40788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200" u="sng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Q-factor</a:t>
                </a:r>
                <a:r>
                  <a:rPr lang="en-US" sz="22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2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):</a:t>
                </a:r>
                <a:endParaRPr lang="en-US" sz="22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2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num>
                        <m:den>
                          <m:sSub>
                            <m:sSubPr>
                              <m:ctrlPr>
                                <a:rPr lang="en-US" sz="22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2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lang="en-US" sz="22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2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2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num>
                        <m:den>
                          <m:sSub>
                            <m:sSubPr>
                              <m:ctrlPr>
                                <a:rPr lang="en-US" sz="22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2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algn="just"/>
                <a:r>
                  <a:rPr lang="en-US" sz="2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High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→ lower power consumption</a:t>
                </a:r>
              </a:p>
              <a:p>
                <a:pPr algn="just"/>
                <a:endParaRPr lang="en-US" sz="20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r>
                  <a:rPr lang="en-US" sz="2200" u="sng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Accelerating field</a:t>
                </a:r>
                <a:r>
                  <a:rPr lang="en-US" sz="22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2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𝑎𝑐𝑐</m:t>
                        </m:r>
                      </m:sub>
                    </m:sSub>
                  </m:oMath>
                </a14:m>
                <a:r>
                  <a:rPr lang="en-US" sz="22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):</a:t>
                </a:r>
              </a:p>
              <a:p>
                <a:endParaRPr lang="en-US" sz="1000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algn="just"/>
                <a:r>
                  <a:rPr lang="en-US" sz="2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Determine the energy transferred to charged particles</a:t>
                </a:r>
              </a:p>
              <a:p>
                <a:pPr marL="800100" lvl="1" indent="-342900" algn="just">
                  <a:buFont typeface="Arial" panose="020B0604020202020204" pitchFamily="34" charset="0"/>
                  <a:buChar char="•"/>
                </a:pPr>
                <a:endParaRPr lang="en-US" sz="2000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algn="just"/>
                <a:r>
                  <a:rPr lang="en-US" sz="2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High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𝑎𝑐𝑐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→ lower accelerator length</a:t>
                </a:r>
                <a:endParaRPr lang="en-US" sz="20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3225" y="890434"/>
                <a:ext cx="4127514" cy="4078809"/>
              </a:xfrm>
              <a:prstGeom prst="rect">
                <a:avLst/>
              </a:prstGeom>
              <a:blipFill rotWithShape="0">
                <a:blip r:embed="rId7"/>
                <a:stretch>
                  <a:fillRect l="-1920" t="-897" r="-1477" b="-1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61224" y="5406412"/>
            <a:ext cx="8511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High Q at large gradient may reduce both capital and operational costs of accelerators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Title 3"/>
          <p:cNvSpPr>
            <a:spLocks noGrp="1"/>
          </p:cNvSpPr>
          <p:nvPr>
            <p:ph type="title"/>
          </p:nvPr>
        </p:nvSpPr>
        <p:spPr>
          <a:xfrm>
            <a:off x="144016" y="43515"/>
            <a:ext cx="8686800" cy="435429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SRF Cavities Figure of Merits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83939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smtClean="0"/>
              <a:t>SRF Cavities Figure of Merits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16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procedure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346" y="6487426"/>
            <a:ext cx="1451393" cy="362848"/>
          </a:xfrm>
          <a:prstGeom prst="rect">
            <a:avLst/>
          </a:prstGeom>
        </p:spPr>
      </p:pic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Martina Martinello | New Perspective 2016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0BF4-04C1-49D2-AF55-3B7C212EEADB}" type="slidenum">
              <a:rPr lang="en-US" smtClean="0"/>
              <a:t>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40518" y="1099457"/>
            <a:ext cx="846296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Large variety of 1.3 GHz single cavities with different surface treatments: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standard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</a:rPr>
              <a:t>Nb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treatments: 120 C baking, electro-polishing (EP) 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different N-doping treatments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Surface resistance contributions analysis for each cavity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Mean free path  determination for each cavity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78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939" y="103664"/>
            <a:ext cx="8686800" cy="641739"/>
          </a:xfrm>
        </p:spPr>
        <p:txBody>
          <a:bodyPr/>
          <a:lstStyle/>
          <a:p>
            <a:r>
              <a:rPr lang="en-US" dirty="0" smtClean="0"/>
              <a:t>BCS Surface Resistance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346" y="6487426"/>
            <a:ext cx="1451393" cy="362848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0BF4-04C1-49D2-AF55-3B7C212EEADB}" type="slidenum">
              <a:rPr lang="en-US" smtClean="0"/>
              <a:t>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Martina Martinello | New Perspective 2016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43230" y="1144966"/>
                <a:ext cx="8686800" cy="4949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2 </m:t>
                          </m:r>
                          <m: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𝑇𝑟𝑎𝑝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𝐵𝐶𝑆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2 </m:t>
                              </m:r>
                              <m:r>
                                <a:rPr lang="en-US" sz="28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sz="28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𝐹𝑙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𝑇𝑟𝑎𝑝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)</m:t>
                      </m:r>
                    </m:oMath>
                  </m:oMathPara>
                </a14:m>
                <a:endParaRPr lang="en-US" sz="28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30" y="1144966"/>
                <a:ext cx="8686800" cy="49494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331028" y="1055914"/>
            <a:ext cx="1850571" cy="674915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65153" y="1876516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R</a:t>
            </a:r>
            <a:r>
              <a:rPr lang="en-US" sz="2400" baseline="-25000" dirty="0" smtClean="0">
                <a:solidFill>
                  <a:schemeClr val="accent6">
                    <a:lumMod val="50000"/>
                  </a:schemeClr>
                </a:solidFill>
              </a:rPr>
              <a:t>BCS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defines by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</a:rPr>
              <a:t>Mattis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and Bardeen and based on the Bardeen-Cooper-Schrieffer theory of superconductivity: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209278" y="2702734"/>
                <a:ext cx="5036122" cy="6893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𝐵𝐶𝑆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,∆,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278" y="2702734"/>
                <a:ext cx="5036122" cy="68935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86130" y="3508246"/>
                <a:ext cx="7168181" cy="12618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Depends on material parameters: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24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4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,∆,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en-US" sz="2400" dirty="0" smtClean="0">
                  <a:solidFill>
                    <a:schemeClr val="accent6">
                      <a:lumMod val="50000"/>
                    </a:schemeClr>
                  </a:solidFill>
                  <a:ea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1200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Theoretical minimum of R</a:t>
                </a:r>
                <a:r>
                  <a:rPr lang="en-US" sz="2400" baseline="-25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BCS</a:t>
                </a:r>
                <a:r>
                  <a:rPr lang="en-US" sz="24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vs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4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around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/2</m:t>
                    </m:r>
                  </m:oMath>
                </a14:m>
                <a:endParaRPr lang="en-US" sz="2400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endParaRPr lang="en-US" sz="16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130" y="3508246"/>
                <a:ext cx="7168181" cy="1261884"/>
              </a:xfrm>
              <a:prstGeom prst="rect">
                <a:avLst/>
              </a:prstGeom>
              <a:blipFill rotWithShape="0">
                <a:blip r:embed="rId5"/>
                <a:stretch>
                  <a:fillRect l="-1190" t="-2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383939" y="4708817"/>
                <a:ext cx="8686800" cy="35355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2 </m:t>
                          </m:r>
                          <m:r>
                            <a:rPr lang="en-US" sz="20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20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𝑇𝑟𝑎𝑝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𝐵𝐶𝑆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2 </m:t>
                              </m:r>
                              <m:r>
                                <a:rPr lang="en-US" sz="20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sz="20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𝐹𝑙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𝑇𝑟𝑎𝑝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20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)</m:t>
                      </m:r>
                    </m:oMath>
                  </m:oMathPara>
                </a14:m>
                <a:endParaRPr lang="en-US" sz="20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939" y="4708817"/>
                <a:ext cx="8686800" cy="353558"/>
              </a:xfrm>
              <a:prstGeom prst="rect">
                <a:avLst/>
              </a:prstGeom>
              <a:blipFill rotWithShape="0">
                <a:blip r:embed="rId6"/>
                <a:stretch>
                  <a:fillRect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563063" y="5810634"/>
                <a:ext cx="3965445" cy="461665"/>
              </a:xfrm>
              <a:prstGeom prst="rect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𝐵𝐶𝑆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d>
                        <m:dPr>
                          <m:ctrlPr>
                            <a:rPr lang="en-US" sz="24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2 </m:t>
                          </m:r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1.5</m:t>
                          </m:r>
                          <m:r>
                            <a:rPr lang="en-US" sz="2400" b="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3063" y="5810634"/>
                <a:ext cx="3965445" cy="461665"/>
              </a:xfrm>
              <a:prstGeom prst="rect">
                <a:avLst/>
              </a:prstGeom>
              <a:blipFill rotWithShape="0">
                <a:blip r:embed="rId7"/>
                <a:stretch>
                  <a:fillRect b="-1250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1458652" y="5158897"/>
                <a:ext cx="6257162" cy="35355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1.5 </m:t>
                          </m:r>
                          <m:r>
                            <a:rPr lang="en-US" sz="20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20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𝑇𝑟𝑎𝑝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sz="20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𝐹𝑙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𝑇𝑟𝑎𝑝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20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)</m:t>
                      </m:r>
                    </m:oMath>
                  </m:oMathPara>
                </a14:m>
                <a:endParaRPr lang="en-US" sz="20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652" y="5158897"/>
                <a:ext cx="6257162" cy="353558"/>
              </a:xfrm>
              <a:prstGeom prst="rect">
                <a:avLst/>
              </a:prstGeom>
              <a:blipFill rotWithShape="0">
                <a:blip r:embed="rId8"/>
                <a:stretch>
                  <a:fillRect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148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939" y="103664"/>
            <a:ext cx="8686800" cy="641739"/>
          </a:xfrm>
        </p:spPr>
        <p:txBody>
          <a:bodyPr/>
          <a:lstStyle/>
          <a:p>
            <a:r>
              <a:rPr lang="en-US" dirty="0" smtClean="0"/>
              <a:t>Residual Resistance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346" y="6487426"/>
            <a:ext cx="1451393" cy="362848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0BF4-04C1-49D2-AF55-3B7C212EEADB}" type="slidenum">
              <a:rPr lang="en-US" smtClean="0"/>
              <a:t>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Martina Martinello | New Perspective 2016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43230" y="1144966"/>
                <a:ext cx="8686800" cy="4949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2 </m:t>
                          </m:r>
                          <m: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𝑇𝑟𝑎𝑝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𝐵𝐶𝑆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2 </m:t>
                              </m:r>
                              <m:r>
                                <a:rPr lang="en-US" sz="28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sz="28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𝐹𝑙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𝑇𝑟𝑎𝑝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)</m:t>
                      </m:r>
                    </m:oMath>
                  </m:oMathPara>
                </a14:m>
                <a:endParaRPr lang="en-US" sz="28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30" y="1144966"/>
                <a:ext cx="8686800" cy="49494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5529943" y="1112309"/>
            <a:ext cx="511628" cy="674915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50461" y="2001532"/>
            <a:ext cx="81537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Residual resistance is mainly due to defects, precipitates and so on…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Depends on both bulk and surface treatments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It is known that with 120C bake treatment it increases of about 2 nm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598757" y="4500617"/>
                <a:ext cx="6257162" cy="4949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1.5 </m:t>
                          </m:r>
                          <m: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𝑇𝑟𝑎𝑝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𝐹𝑙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𝑇𝑟𝑎𝑝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)</m:t>
                      </m:r>
                    </m:oMath>
                  </m:oMathPara>
                </a14:m>
                <a:endParaRPr lang="en-US" sz="28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757" y="4500617"/>
                <a:ext cx="6257162" cy="49494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534300" y="5313622"/>
                <a:ext cx="3714863" cy="516616"/>
              </a:xfrm>
              <a:prstGeom prst="rect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1.5 </m:t>
                          </m:r>
                          <m:r>
                            <a:rPr lang="en-US" sz="2400" b="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2400" b="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400" b="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𝑇𝑟𝑎𝑝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</m:oMath>
                  </m:oMathPara>
                </a14:m>
                <a:endParaRPr lang="en-US" sz="2400" i="1" dirty="0">
                  <a:solidFill>
                    <a:schemeClr val="accent6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4300" y="5313622"/>
                <a:ext cx="3714863" cy="51661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117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939" y="103664"/>
            <a:ext cx="8686800" cy="641739"/>
          </a:xfrm>
        </p:spPr>
        <p:txBody>
          <a:bodyPr/>
          <a:lstStyle/>
          <a:p>
            <a:r>
              <a:rPr lang="en-US" dirty="0" smtClean="0"/>
              <a:t>Trapped Flux Surface Resistance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346" y="6487426"/>
            <a:ext cx="1451393" cy="362848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0BF4-04C1-49D2-AF55-3B7C212EEADB}" type="slidenum">
              <a:rPr lang="en-US" smtClean="0"/>
              <a:t>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Martina Martinello | New Perspective 2016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43230" y="1144966"/>
                <a:ext cx="8686800" cy="4949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2 </m:t>
                          </m:r>
                          <m: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𝑇𝑟𝑎𝑝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𝐵𝐶𝑆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2 </m:t>
                              </m:r>
                              <m:r>
                                <a:rPr lang="en-US" sz="28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sz="28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𝐹𝑙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𝑇𝑟𝑎𝑝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)</m:t>
                      </m:r>
                    </m:oMath>
                  </m:oMathPara>
                </a14:m>
                <a:endParaRPr lang="en-US" sz="28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30" y="1144966"/>
                <a:ext cx="8686800" cy="49494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6320114" y="1083047"/>
            <a:ext cx="2290486" cy="674915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86130" y="2181319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</a:rPr>
              <a:t>R</a:t>
            </a:r>
            <a:r>
              <a:rPr lang="en-US" sz="2400" baseline="-25000" dirty="0" err="1" smtClean="0">
                <a:solidFill>
                  <a:schemeClr val="accent6">
                    <a:lumMod val="50000"/>
                  </a:schemeClr>
                </a:solidFill>
              </a:rPr>
              <a:t>Fl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defines the dissipation due to trapped flux during the SC transition: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476077" y="3380278"/>
                <a:ext cx="6257162" cy="4949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1.5 </m:t>
                          </m:r>
                          <m: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𝑇𝑟𝑎𝑝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𝐹𝑙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𝑇𝑟𝑎𝑝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)</m:t>
                      </m:r>
                    </m:oMath>
                  </m:oMathPara>
                </a14:m>
                <a:endParaRPr lang="en-US" sz="28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077" y="3380278"/>
                <a:ext cx="6257162" cy="49494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516026" y="4279788"/>
                <a:ext cx="3941207" cy="516616"/>
              </a:xfrm>
              <a:prstGeom prst="rect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𝐹𝑙</m:t>
                          </m:r>
                        </m:sub>
                      </m:sSub>
                      <m:r>
                        <a:rPr lang="en-US" sz="2400" b="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1.5 </m:t>
                          </m:r>
                          <m:r>
                            <a:rPr lang="en-US" sz="2400" b="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2400" b="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400" b="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𝑇𝑟𝑎𝑝</m:t>
                              </m:r>
                            </m:sub>
                          </m:sSub>
                        </m:e>
                      </m:d>
                      <m:r>
                        <a:rPr lang="en-US" sz="2400" b="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i="1" dirty="0">
                  <a:solidFill>
                    <a:schemeClr val="accent6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6026" y="4279788"/>
                <a:ext cx="3941207" cy="51661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47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 Free Path Calculation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800994"/>
                <a:ext cx="8739963" cy="42601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4320" indent="-27432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Measurements of frequency vs T close to Tc</a:t>
                </a:r>
              </a:p>
              <a:p>
                <a:endParaRPr lang="en-US" sz="1000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274320" indent="-27432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The interpolation is done using </a:t>
                </a:r>
                <a:r>
                  <a:rPr lang="en-US" sz="2000" dirty="0" err="1" smtClean="0">
                    <a:solidFill>
                      <a:schemeClr val="accent6">
                        <a:lumMod val="50000"/>
                      </a:schemeClr>
                    </a:solidFill>
                  </a:rPr>
                  <a:t>Halbritter</a:t>
                </a:r>
                <a:r>
                  <a:rPr lang="en-US" sz="2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SRIMP code. The parameters of the interpolation are:</a:t>
                </a:r>
              </a:p>
              <a:p>
                <a:pPr marL="274320" indent="-285750">
                  <a:buFont typeface="Arial" panose="020B0604020202020204" pitchFamily="34" charset="0"/>
                  <a:buChar char="•"/>
                </a:pPr>
                <a:endParaRPr lang="en-US" sz="1000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1645920" lvl="8" indent="-274320">
                  <a:spcBef>
                    <a:spcPts val="100"/>
                  </a:spcBef>
                  <a:spcAft>
                    <a:spcPts val="7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London penetration depth: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→ </a:t>
                </a:r>
                <a:r>
                  <a:rPr lang="en-US" sz="2000" b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fixed</a:t>
                </a:r>
                <a:r>
                  <a:rPr lang="en-US" sz="2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=39</m:t>
                    </m:r>
                    <m:r>
                      <a:rPr lang="en-US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𝑛𝑚</m:t>
                    </m:r>
                  </m:oMath>
                </a14:m>
                <a:endParaRPr lang="en-US" sz="2000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1371600" lvl="8">
                  <a:spcBef>
                    <a:spcPts val="100"/>
                  </a:spcBef>
                  <a:spcAft>
                    <a:spcPts val="70"/>
                  </a:spcAft>
                </a:pPr>
                <a:endParaRPr lang="en-US" sz="500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1645920" lvl="8" indent="-274320">
                  <a:spcBef>
                    <a:spcPts val="100"/>
                  </a:spcBef>
                  <a:spcAft>
                    <a:spcPts val="7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Critical temperature: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accent6">
                        <a:lumMod val="50000"/>
                      </a:schemeClr>
                    </a:solidFill>
                  </a:rPr>
                  <a:t> → </a:t>
                </a:r>
                <a:r>
                  <a:rPr lang="en-US" sz="2000" b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fixed</a:t>
                </a:r>
              </a:p>
              <a:p>
                <a:pPr marL="1371600" lvl="8">
                  <a:spcBef>
                    <a:spcPts val="100"/>
                  </a:spcBef>
                  <a:spcAft>
                    <a:spcPts val="70"/>
                  </a:spcAft>
                </a:pPr>
                <a:endParaRPr lang="en-US" sz="500" b="1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1645920" lvl="8" indent="-274320">
                  <a:spcBef>
                    <a:spcPts val="100"/>
                  </a:spcBef>
                  <a:spcAft>
                    <a:spcPts val="7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Intrinsic coherent length: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accent6">
                        <a:lumMod val="50000"/>
                      </a:schemeClr>
                    </a:solidFill>
                  </a:rPr>
                  <a:t> → </a:t>
                </a:r>
                <a:r>
                  <a:rPr lang="en-US" sz="2000" b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fixed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=38</m:t>
                    </m:r>
                    <m:r>
                      <a:rPr lang="en-US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𝑛𝑚</m:t>
                    </m:r>
                  </m:oMath>
                </a14:m>
                <a:endParaRPr lang="en-US" sz="1000" b="1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1371600" lvl="8">
                  <a:spcBef>
                    <a:spcPts val="100"/>
                  </a:spcBef>
                  <a:spcAft>
                    <a:spcPts val="70"/>
                  </a:spcAft>
                </a:pPr>
                <a:endParaRPr lang="en-US" sz="500" b="1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1645920" lvl="8" indent="-274320">
                  <a:spcBef>
                    <a:spcPts val="100"/>
                  </a:spcBef>
                  <a:spcAft>
                    <a:spcPts val="7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Mean free path (</a:t>
                </a:r>
                <a:r>
                  <a:rPr lang="en-US" sz="2000" dirty="0" err="1" smtClean="0">
                    <a:solidFill>
                      <a:schemeClr val="accent6">
                        <a:lumMod val="50000"/>
                      </a:schemeClr>
                    </a:solidFill>
                  </a:rPr>
                  <a:t>m.f.p</a:t>
                </a:r>
                <a:r>
                  <a:rPr lang="en-US" sz="2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.):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</a:p>
              <a:p>
                <a:pPr marL="1371600" lvl="8">
                  <a:spcBef>
                    <a:spcPts val="100"/>
                  </a:spcBef>
                  <a:spcAft>
                    <a:spcPts val="70"/>
                  </a:spcAft>
                </a:pPr>
                <a:endParaRPr lang="en-US" sz="500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1645920" lvl="8" indent="-274320">
                  <a:spcBef>
                    <a:spcPts val="100"/>
                  </a:spcBef>
                  <a:spcAft>
                    <a:spcPts val="7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Energy gap: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0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0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num>
                      <m:den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den>
                    </m:f>
                  </m:oMath>
                </a14:m>
                <a:endParaRPr lang="en-US" sz="2000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1371600" lvl="8">
                  <a:spcBef>
                    <a:spcPts val="100"/>
                  </a:spcBef>
                  <a:spcAft>
                    <a:spcPts val="70"/>
                  </a:spcAft>
                </a:pPr>
                <a:endParaRPr lang="en-US" sz="500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1645920" lvl="8" indent="-274320">
                  <a:spcBef>
                    <a:spcPts val="100"/>
                  </a:spcBef>
                  <a:spcAft>
                    <a:spcPts val="7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Penetration depth at f</a:t>
                </a:r>
                <a:r>
                  <a:rPr lang="en-US" sz="2000" baseline="-25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0</a:t>
                </a:r>
                <a:r>
                  <a:rPr lang="en-US" sz="2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000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1371600" lvl="8">
                  <a:spcBef>
                    <a:spcPts val="100"/>
                  </a:spcBef>
                  <a:spcAft>
                    <a:spcPts val="70"/>
                  </a:spcAft>
                </a:pPr>
                <a:endParaRPr lang="en-US" sz="500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1645920" lvl="8" indent="-274320">
                  <a:spcBef>
                    <a:spcPts val="100"/>
                  </a:spcBef>
                  <a:spcAft>
                    <a:spcPts val="7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Residual resistance: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000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00994"/>
                <a:ext cx="8739963" cy="4260141"/>
              </a:xfrm>
              <a:prstGeom prst="rect">
                <a:avLst/>
              </a:prstGeom>
              <a:blipFill rotWithShape="0">
                <a:blip r:embed="rId4"/>
                <a:stretch>
                  <a:fillRect l="-628" t="-572" r="-1185" b="-1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346" y="6487426"/>
            <a:ext cx="1451393" cy="36284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0BF4-04C1-49D2-AF55-3B7C212EEADB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9244333"/>
              </p:ext>
            </p:extLst>
          </p:nvPr>
        </p:nvGraphicFramePr>
        <p:xfrm>
          <a:off x="4811835" y="3079389"/>
          <a:ext cx="4647732" cy="3556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6" name="Graph" r:id="rId6" imgW="3920760" imgH="3000960" progId="Origin50.Graph">
                  <p:embed/>
                </p:oleObj>
              </mc:Choice>
              <mc:Fallback>
                <p:oleObj name="Graph" r:id="rId6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11835" y="3079389"/>
                        <a:ext cx="4647732" cy="35563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Martina Martinello | New Perspective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08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49712" y="1172493"/>
            <a:ext cx="5261377" cy="4278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2">
                    <a:lumMod val="65000"/>
                  </a:schemeClr>
                </a:solidFill>
              </a:rPr>
              <a:t>Introduction</a:t>
            </a:r>
          </a:p>
          <a:p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BCS Surface Resistance</a:t>
            </a:r>
          </a:p>
          <a:p>
            <a:endParaRPr lang="en-US" sz="1600" dirty="0">
              <a:solidFill>
                <a:schemeClr val="bg2">
                  <a:lumMod val="65000"/>
                </a:schemeClr>
              </a:solidFill>
            </a:endParaRPr>
          </a:p>
          <a:p>
            <a:r>
              <a:rPr lang="en-US" sz="3200" dirty="0">
                <a:solidFill>
                  <a:schemeClr val="bg2">
                    <a:lumMod val="65000"/>
                  </a:schemeClr>
                </a:solidFill>
              </a:rPr>
              <a:t>Trapped Flux Sensitivity</a:t>
            </a:r>
          </a:p>
          <a:p>
            <a:endParaRPr lang="en-US" sz="1600" dirty="0">
              <a:solidFill>
                <a:schemeClr val="bg2">
                  <a:lumMod val="65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bg2">
                    <a:lumMod val="65000"/>
                  </a:schemeClr>
                </a:solidFill>
              </a:rPr>
              <a:t>Q-factors vs Mean free path</a:t>
            </a:r>
          </a:p>
          <a:p>
            <a:endParaRPr lang="en-US" sz="1600" dirty="0">
              <a:solidFill>
                <a:schemeClr val="bg2">
                  <a:lumMod val="65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bg2">
                    <a:lumMod val="65000"/>
                  </a:schemeClr>
                </a:solidFill>
              </a:rPr>
              <a:t>Best Surface Treatment</a:t>
            </a:r>
          </a:p>
          <a:p>
            <a:endParaRPr lang="en-US" sz="1600" dirty="0">
              <a:solidFill>
                <a:schemeClr val="bg2">
                  <a:lumMod val="65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bg2">
                    <a:lumMod val="65000"/>
                  </a:schemeClr>
                </a:solidFill>
              </a:rPr>
              <a:t>Conclusions</a:t>
            </a:r>
            <a:endParaRPr lang="en-US" sz="3200" dirty="0">
              <a:solidFill>
                <a:schemeClr val="bg2">
                  <a:lumMod val="6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346" y="6487426"/>
            <a:ext cx="1451393" cy="362848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Martina Martinello | New Perspective 2016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0BF4-04C1-49D2-AF55-3B7C212EEAD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45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rmilab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ermilab" id="{CDB0ABDB-7C42-4C7F-837F-86DBF6E95BEB}" vid="{E0E253F8-C623-476B-912F-9D90398AB05F}"/>
    </a:ext>
  </a:extLst>
</a:theme>
</file>

<file path=ppt/theme/theme10.xml><?xml version="1.0" encoding="utf-8"?>
<a:theme xmlns:a="http://schemas.openxmlformats.org/drawingml/2006/main" name="5_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oss_SCRFlinac_FAC20150205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Fermilab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ermilab" id="{CDB0ABDB-7C42-4C7F-837F-86DBF6E95BEB}" vid="{E0E253F8-C623-476B-912F-9D90398AB05F}"/>
    </a:ext>
  </a:extLst>
</a:theme>
</file>

<file path=ppt/theme/theme7.xml><?xml version="1.0" encoding="utf-8"?>
<a:theme xmlns:a="http://schemas.openxmlformats.org/drawingml/2006/main" name="1_Ross_SCRFlinac_FAC20150205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3_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4_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</Template>
  <TotalTime>16954</TotalTime>
  <Words>828</Words>
  <Application>Microsoft Office PowerPoint</Application>
  <PresentationFormat>On-screen Show (4:3)</PresentationFormat>
  <Paragraphs>284</Paragraphs>
  <Slides>28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10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8" baseType="lpstr">
      <vt:lpstr>ＭＳ Ｐゴシック</vt:lpstr>
      <vt:lpstr>ＭＳ Ｐゴシック</vt:lpstr>
      <vt:lpstr>Arial</vt:lpstr>
      <vt:lpstr>Calibri</vt:lpstr>
      <vt:lpstr>Cambria Math</vt:lpstr>
      <vt:lpstr>Geneva</vt:lpstr>
      <vt:lpstr>Helvetica</vt:lpstr>
      <vt:lpstr>Symbol</vt:lpstr>
      <vt:lpstr>Wingdings</vt:lpstr>
      <vt:lpstr>Fermilab</vt:lpstr>
      <vt:lpstr>Ross_SCRFlinac_FAC20150205</vt:lpstr>
      <vt:lpstr>Blank</vt:lpstr>
      <vt:lpstr>1_Blank</vt:lpstr>
      <vt:lpstr>2_Blank</vt:lpstr>
      <vt:lpstr>1_Fermilab</vt:lpstr>
      <vt:lpstr>1_Ross_SCRFlinac_FAC20150205</vt:lpstr>
      <vt:lpstr>3_Blank</vt:lpstr>
      <vt:lpstr>4_Blank</vt:lpstr>
      <vt:lpstr>5_Blank</vt:lpstr>
      <vt:lpstr>Graph</vt:lpstr>
      <vt:lpstr>PowerPoint Presentation</vt:lpstr>
      <vt:lpstr>Outline</vt:lpstr>
      <vt:lpstr>SRF Cavities Figure of Merits</vt:lpstr>
      <vt:lpstr>Experimental procedure</vt:lpstr>
      <vt:lpstr>BCS Surface Resistance</vt:lpstr>
      <vt:lpstr>Residual Resistance</vt:lpstr>
      <vt:lpstr>Trapped Flux Surface Resistance</vt:lpstr>
      <vt:lpstr>Mean Free Path Calculation</vt:lpstr>
      <vt:lpstr>Outline</vt:lpstr>
      <vt:lpstr>BCS vs mfp</vt:lpstr>
      <vt:lpstr>Outline</vt:lpstr>
      <vt:lpstr>Trapped Flux Sensitivity</vt:lpstr>
      <vt:lpstr>Sensitivity vs mean free path</vt:lpstr>
      <vt:lpstr>Trapped Flux Sensitivity Field Dependence</vt:lpstr>
      <vt:lpstr>Outline</vt:lpstr>
      <vt:lpstr>Q-factor vs mfp</vt:lpstr>
      <vt:lpstr>Q-factor vs mfp</vt:lpstr>
      <vt:lpstr>Q-factor vs mfp</vt:lpstr>
      <vt:lpstr>Q-factor vs mfp</vt:lpstr>
      <vt:lpstr>Outline</vt:lpstr>
      <vt:lpstr>Q-factor vs Trapped Flux for different surface treatments </vt:lpstr>
      <vt:lpstr>Outline</vt:lpstr>
      <vt:lpstr>Conclusions</vt:lpstr>
      <vt:lpstr>Thank you for your attention</vt:lpstr>
      <vt:lpstr>Back up Slides</vt:lpstr>
      <vt:lpstr>N-doping effect on mean free path</vt:lpstr>
      <vt:lpstr>Insight on the Anti-Q-Slope</vt:lpstr>
      <vt:lpstr> Flux Trapping during Cooldown</vt:lpstr>
    </vt:vector>
  </TitlesOfParts>
  <Company>Fermi National Accelerator Laboratory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Martina Martinello x1569 30518V</dc:creator>
  <cp:lastModifiedBy>Martina Martinello</cp:lastModifiedBy>
  <cp:revision>359</cp:revision>
  <dcterms:created xsi:type="dcterms:W3CDTF">2015-04-20T23:35:47Z</dcterms:created>
  <dcterms:modified xsi:type="dcterms:W3CDTF">2016-06-14T16:01:11Z</dcterms:modified>
</cp:coreProperties>
</file>