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9" r:id="rId7"/>
    <p:sldId id="270" r:id="rId8"/>
    <p:sldId id="265" r:id="rId9"/>
    <p:sldId id="267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90FB61-FA91-4AE5-A283-2D7086C7CEB7}" type="datetimeFigureOut">
              <a:rPr lang="en-US" smtClean="0"/>
              <a:t>6/12/2016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8466CB-CF21-4036-97E2-BFA07B479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988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D7B9DD00-C526-42E3-B607-187A4E0C2317}" type="slidenum">
              <a:rPr lang="en-US" altLang="en-US" sz="1200" smtClean="0"/>
              <a:pPr eaLnBrk="1" hangingPunct="1">
                <a:defRPr/>
              </a:pPr>
              <a:t>1</a:t>
            </a:fld>
            <a:endParaRPr lang="en-US" altLang="en-US" sz="1200" smtClean="0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/>
          </a:extLst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7319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6/13/2016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New Perspectives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4BC6A-1B31-43FC-B7E6-79F2BADC0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364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6/13/2016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New Perspectives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4BC6A-1B31-43FC-B7E6-79F2BADC0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035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6/13/2016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New Perspectives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4BC6A-1B31-43FC-B7E6-79F2BADC0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634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6/13/2016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New Perspectives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4BC6A-1B31-43FC-B7E6-79F2BADC0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782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6/13/2016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New Perspectives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4BC6A-1B31-43FC-B7E6-79F2BADC0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550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6/13/2016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New Perspectives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4BC6A-1B31-43FC-B7E6-79F2BADC0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632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6/13/2016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New Perspectives 2016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4BC6A-1B31-43FC-B7E6-79F2BADC0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628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6/13/2016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New Perspectives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4BC6A-1B31-43FC-B7E6-79F2BADC0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842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6/13/2016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New Perspectives 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4BC6A-1B31-43FC-B7E6-79F2BADC0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362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6/13/2016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New Perspectives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4BC6A-1B31-43FC-B7E6-79F2BADC0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624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6/13/2016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New Perspectives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4BC6A-1B31-43FC-B7E6-79F2BADC0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277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6/13/2016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New Perspectives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4BC6A-1B31-43FC-B7E6-79F2BADC0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03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0.png"/><Relationship Id="rId5" Type="http://schemas.openxmlformats.org/officeDocument/2006/relationships/image" Target="../media/image28.e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2339975"/>
            <a:ext cx="7239000" cy="14700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600" b="1" dirty="0">
                <a:solidFill>
                  <a:srgbClr val="002060"/>
                </a:solidFill>
              </a:rPr>
              <a:t>An OSC Experiment in IOTA at </a:t>
            </a:r>
            <a:r>
              <a:rPr lang="en-US" sz="3600" b="1" dirty="0" err="1">
                <a:solidFill>
                  <a:srgbClr val="002060"/>
                </a:solidFill>
              </a:rPr>
              <a:t>Fermilab</a:t>
            </a:r>
            <a:endParaRPr lang="en-US" sz="3600" b="1" dirty="0" smtClean="0">
              <a:solidFill>
                <a:srgbClr val="00206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4114800"/>
            <a:ext cx="8001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 smtClean="0">
                <a:ea typeface="+mn-ea"/>
                <a:cs typeface="Times New Roman"/>
              </a:rPr>
              <a:t>Matthew </a:t>
            </a:r>
            <a:r>
              <a:rPr lang="en-US" sz="2000" dirty="0" err="1" smtClean="0">
                <a:ea typeface="+mn-ea"/>
                <a:cs typeface="Times New Roman"/>
              </a:rPr>
              <a:t>Andorf</a:t>
            </a:r>
            <a:r>
              <a:rPr lang="en-US" sz="2000" dirty="0" smtClean="0">
                <a:ea typeface="+mn-ea"/>
                <a:cs typeface="Times New Roman"/>
              </a:rPr>
              <a:t/>
            </a:r>
            <a:br>
              <a:rPr lang="en-US" sz="2000" dirty="0" smtClean="0">
                <a:ea typeface="+mn-ea"/>
                <a:cs typeface="Times New Roman"/>
              </a:rPr>
            </a:br>
            <a:r>
              <a:rPr lang="en-US" sz="2000" dirty="0" smtClean="0">
                <a:ea typeface="+mn-ea"/>
                <a:cs typeface="Times New Roman"/>
              </a:rPr>
              <a:t/>
            </a:r>
            <a:br>
              <a:rPr lang="en-US" sz="2000" dirty="0" smtClean="0">
                <a:ea typeface="+mn-ea"/>
                <a:cs typeface="Times New Roman"/>
              </a:rPr>
            </a:br>
            <a:r>
              <a:rPr lang="en-US" sz="2000" dirty="0" smtClean="0">
                <a:cs typeface="Times New Roman"/>
              </a:rPr>
              <a:t>On the Behalf of the Optical Stochastic Cooling group</a:t>
            </a:r>
            <a:endParaRPr lang="en-US" sz="1600" i="1" dirty="0" smtClean="0">
              <a:ea typeface="+mn-ea"/>
              <a:cs typeface="+mn-cs"/>
            </a:endParaRPr>
          </a:p>
        </p:txBody>
      </p:sp>
      <p:grpSp>
        <p:nvGrpSpPr>
          <p:cNvPr id="11270" name="Group 2"/>
          <p:cNvGrpSpPr>
            <a:grpSpLocks/>
          </p:cNvGrpSpPr>
          <p:nvPr/>
        </p:nvGrpSpPr>
        <p:grpSpPr bwMode="auto">
          <a:xfrm>
            <a:off x="762000" y="152400"/>
            <a:ext cx="8001000" cy="1600200"/>
            <a:chOff x="762000" y="76200"/>
            <a:chExt cx="8001000" cy="1600200"/>
          </a:xfrm>
        </p:grpSpPr>
        <p:pic>
          <p:nvPicPr>
            <p:cNvPr id="2073" name="Picture 25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847013" y="76200"/>
              <a:ext cx="915987" cy="1600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grpSp>
          <p:nvGrpSpPr>
            <p:cNvPr id="11272" name="Group 1"/>
            <p:cNvGrpSpPr>
              <a:grpSpLocks/>
            </p:cNvGrpSpPr>
            <p:nvPr/>
          </p:nvGrpSpPr>
          <p:grpSpPr bwMode="auto">
            <a:xfrm>
              <a:off x="762000" y="304800"/>
              <a:ext cx="3644900" cy="1301750"/>
              <a:chOff x="381000" y="304800"/>
              <a:chExt cx="3644900" cy="1301750"/>
            </a:xfrm>
          </p:grpSpPr>
          <p:pic>
            <p:nvPicPr>
              <p:cNvPr id="11274" name="Picture 5" descr="FermilabLogo_100c56m0y23k.eps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1000" y="304800"/>
                <a:ext cx="2901950" cy="527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275" name="Picture 4" descr="Blue-Seal_c100m56y0k23-Mark_SC_Horizontal.eps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1000" y="990600"/>
                <a:ext cx="3644900" cy="6159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11273" name="TextBox 1"/>
            <p:cNvSpPr txBox="1">
              <a:spLocks noChangeArrowheads="1"/>
            </p:cNvSpPr>
            <p:nvPr/>
          </p:nvSpPr>
          <p:spPr bwMode="auto">
            <a:xfrm>
              <a:off x="6407180" y="381000"/>
              <a:ext cx="1441420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rgbClr val="0B407D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rgbClr val="0B407D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200">
                  <a:solidFill>
                    <a:srgbClr val="0B407D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0B407D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rgbClr val="0B407D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B407D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B407D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B407D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B407D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b="1">
                  <a:solidFill>
                    <a:schemeClr val="tx1"/>
                  </a:solidFill>
                </a:rPr>
                <a:t>Northern </a:t>
              </a:r>
              <a:br>
                <a:rPr lang="en-US" altLang="en-US" sz="2000" b="1">
                  <a:solidFill>
                    <a:schemeClr val="tx1"/>
                  </a:solidFill>
                </a:rPr>
              </a:br>
              <a:r>
                <a:rPr lang="en-US" altLang="en-US" sz="2000" b="1">
                  <a:solidFill>
                    <a:schemeClr val="tx1"/>
                  </a:solidFill>
                </a:rPr>
                <a:t>Illinois </a:t>
              </a:r>
              <a:br>
                <a:rPr lang="en-US" altLang="en-US" sz="2000" b="1">
                  <a:solidFill>
                    <a:schemeClr val="tx1"/>
                  </a:solidFill>
                </a:rPr>
              </a:br>
              <a:r>
                <a:rPr lang="en-US" altLang="en-US" sz="2000" b="1">
                  <a:solidFill>
                    <a:schemeClr val="tx1"/>
                  </a:solidFill>
                </a:rPr>
                <a:t>University</a:t>
              </a: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6/13/2016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New Perspectives 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4BC6A-1B31-43FC-B7E6-79F2BADC01D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848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52400"/>
            <a:ext cx="891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Single Pass Amplifier for OSC at IOTA</a:t>
            </a: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860286"/>
            <a:ext cx="3657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broadband pulse is modified in 3 ways while passing through the amplifier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5420" y="1122220"/>
            <a:ext cx="4987694" cy="64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54914" y="1912956"/>
            <a:ext cx="8458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AutoNum type="romanLcParenR"/>
            </a:pPr>
            <a:r>
              <a:rPr lang="en-US" dirty="0" smtClean="0"/>
              <a:t>Group Velocity Dispersion (GVD)  from the host medium lengthens the pulse and introduces energy chirp, β=2πn/λ.</a:t>
            </a:r>
          </a:p>
          <a:p>
            <a:pPr marL="400050" indent="-400050">
              <a:buAutoNum type="romanLcParenR"/>
            </a:pPr>
            <a:r>
              <a:rPr lang="en-US" dirty="0" smtClean="0"/>
              <a:t>Gain narrowing (pulse broadening) from finite amplifier bandwidth.</a:t>
            </a:r>
          </a:p>
          <a:p>
            <a:pPr marL="400050" indent="-400050">
              <a:buAutoNum type="romanLcParenR"/>
            </a:pPr>
            <a:r>
              <a:rPr lang="en-US" dirty="0" smtClean="0"/>
              <a:t>Phase distortions from amplification.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Lengthening through GVD has largest effect, works to reduce field amplitude.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0858" y="3492168"/>
            <a:ext cx="4431386" cy="2832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205" y="3505200"/>
            <a:ext cx="2971800" cy="985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27205" y="4490281"/>
            <a:ext cx="38875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Correlation function multiplied by gain estimates total increase in kick</a:t>
            </a:r>
            <a:endParaRPr lang="en-US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5136612"/>
            <a:ext cx="161925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27205" y="5715000"/>
            <a:ext cx="37351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Amplifier increases damping rates by a factor of 2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6/13/2016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New Perspectives 2016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4BC6A-1B31-43FC-B7E6-79F2BADC01D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531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69AF542-A8B9-4FC0-ADCA-BAB7CBC46118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52400" y="255317"/>
            <a:ext cx="8610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</a:rPr>
              <a:t>Introduction: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1800" dirty="0" smtClean="0"/>
              <a:t>100 MeV Optical Stochastic Cooling (OSC) electron experiment is planned for IOTA. 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Particle cooling is needed to increase luminosity and combat beam degradation of hadron colliders however proof of principle experiment is easier with electrons.</a:t>
            </a:r>
          </a:p>
          <a:p>
            <a:r>
              <a:rPr lang="en-US" sz="1800" dirty="0"/>
              <a:t/>
            </a:r>
            <a:br>
              <a:rPr lang="en-US" sz="1800" dirty="0"/>
            </a:br>
            <a:endParaRPr lang="en-US" sz="1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223939"/>
            <a:ext cx="5844174" cy="301972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340927" y="2610415"/>
            <a:ext cx="3429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Briefly: In OSC cooling is achieved through a coherent interaction between a particles motion in the ‘kicker’ </a:t>
            </a:r>
            <a:r>
              <a:rPr lang="en-US" dirty="0" err="1" smtClean="0"/>
              <a:t>undulator</a:t>
            </a:r>
            <a:r>
              <a:rPr lang="en-US" dirty="0" smtClean="0"/>
              <a:t> with radiation created in the ‘pick-up’ </a:t>
            </a:r>
            <a:r>
              <a:rPr lang="en-US" dirty="0" err="1" smtClean="0"/>
              <a:t>undulator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5292152"/>
            <a:ext cx="845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experiment will proceed in two phases:  </a:t>
            </a:r>
            <a:r>
              <a:rPr lang="en-US" dirty="0" err="1"/>
              <a:t>i</a:t>
            </a:r>
            <a:r>
              <a:rPr lang="en-US" dirty="0"/>
              <a:t>) A passive test.</a:t>
            </a:r>
          </a:p>
          <a:p>
            <a:r>
              <a:rPr lang="en-US" dirty="0"/>
              <a:t>				         ii) An </a:t>
            </a:r>
            <a:r>
              <a:rPr lang="en-US" dirty="0" smtClean="0"/>
              <a:t>active </a:t>
            </a:r>
            <a:r>
              <a:rPr lang="en-US" dirty="0"/>
              <a:t>test based on </a:t>
            </a:r>
            <a:r>
              <a:rPr lang="en-US" dirty="0" err="1"/>
              <a:t>Cr:ZnSe</a:t>
            </a:r>
            <a:r>
              <a:rPr lang="en-US" dirty="0"/>
              <a:t> amplifier.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6/13/2016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New Perspectives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142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69AF542-A8B9-4FC0-ADCA-BAB7CBC46118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52400" y="30480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tx2"/>
                </a:solidFill>
              </a:rPr>
              <a:t>Undulator</a:t>
            </a:r>
            <a:r>
              <a:rPr lang="en-US" sz="2400" dirty="0" smtClean="0">
                <a:solidFill>
                  <a:schemeClr val="tx2"/>
                </a:solidFill>
              </a:rPr>
              <a:t> radiation and particle beam interaction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990600"/>
            <a:ext cx="601980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A charged particle passing through an </a:t>
            </a:r>
            <a:r>
              <a:rPr lang="en-US" sz="1800" dirty="0" err="1" smtClean="0"/>
              <a:t>undulator</a:t>
            </a:r>
            <a:r>
              <a:rPr lang="en-US" sz="1800" dirty="0"/>
              <a:t> </a:t>
            </a:r>
            <a:r>
              <a:rPr lang="en-US" sz="1800" dirty="0" smtClean="0"/>
              <a:t>will oscillate transversely and radiate. </a:t>
            </a:r>
            <a:br>
              <a:rPr lang="en-US" sz="1800" dirty="0" smtClean="0"/>
            </a:br>
            <a:endParaRPr lang="en-US" sz="1800" dirty="0" smtClean="0"/>
          </a:p>
          <a:p>
            <a:r>
              <a:rPr lang="en-US" sz="1800" dirty="0" smtClean="0"/>
              <a:t>If this transverse motion is superimposed with a light wave an energy transfer can take place.  </a:t>
            </a:r>
            <a:br>
              <a:rPr lang="en-US" sz="1800" dirty="0" smtClean="0"/>
            </a:br>
            <a:r>
              <a:rPr lang="en-US" sz="1800" dirty="0" smtClean="0"/>
              <a:t>However the wave must have the right wavelength and polarization.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Using two identical </a:t>
            </a:r>
            <a:r>
              <a:rPr lang="en-US" sz="1800" dirty="0" err="1" smtClean="0"/>
              <a:t>undulators</a:t>
            </a:r>
            <a:r>
              <a:rPr lang="en-US" sz="1800" dirty="0" smtClean="0"/>
              <a:t> guarantees the proper wavelength and polarization.</a:t>
            </a:r>
            <a:br>
              <a:rPr lang="en-US" sz="1800" dirty="0" smtClean="0"/>
            </a:br>
            <a:endParaRPr lang="en-US" sz="1800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9754" y="1143000"/>
            <a:ext cx="2629930" cy="806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984" y="3886200"/>
            <a:ext cx="3581400" cy="2539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7622" y="2209800"/>
            <a:ext cx="1747838" cy="803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191000" y="3886200"/>
            <a:ext cx="4267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the particles rest frame the light wave “slips” past the particle one wavelength per one period of oscillation. Hence a coherent energy transfer. Here we have a coherent interaction but no energy transfer.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tx2"/>
                </a:solidFill>
              </a:rPr>
              <a:t>So how does this lead to cooling?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6/13/2016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New Perspectives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80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69AF542-A8B9-4FC0-ADCA-BAB7CBC46118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52400" y="30480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tx2"/>
                </a:solidFill>
              </a:rPr>
              <a:t>Undulator</a:t>
            </a:r>
            <a:r>
              <a:rPr lang="en-US" sz="2400" dirty="0" smtClean="0">
                <a:solidFill>
                  <a:schemeClr val="tx2"/>
                </a:solidFill>
              </a:rPr>
              <a:t> radiation and particle beam interaction:</a:t>
            </a:r>
            <a:endParaRPr lang="en-US" sz="2400" dirty="0">
              <a:solidFill>
                <a:schemeClr val="tx2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330" y="990602"/>
            <a:ext cx="2704070" cy="1930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121" y="990599"/>
            <a:ext cx="2547358" cy="1911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4636" y="3200400"/>
            <a:ext cx="880007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bunch contains ~10</a:t>
            </a:r>
            <a:r>
              <a:rPr lang="en-US" baseline="30000" dirty="0" smtClean="0"/>
              <a:t>6</a:t>
            </a:r>
            <a:r>
              <a:rPr lang="en-US" dirty="0" smtClean="0"/>
              <a:t>  electrons for the demonstration of IOTA and this technique is being developed to cool high luminosity beams with many orders of magnitude more particles.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how can an individual particle phase be linked to its energy deviation and wont other nearby particles spoil the cooling?</a:t>
            </a: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19800" y="990599"/>
            <a:ext cx="2819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 is the relative phase between particle oscillation and the electric field that determine energy loss or gain in comparison to the reference particle receiving no kick.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3038" y="4760302"/>
            <a:ext cx="869166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First note that each particle radiates a pulse much shorter then the bunch length. In IOTA’s case </a:t>
            </a:r>
            <a:r>
              <a:rPr lang="el-GR" dirty="0" smtClean="0"/>
              <a:t>Δ</a:t>
            </a:r>
            <a:r>
              <a:rPr lang="en-US" dirty="0" smtClean="0"/>
              <a:t>t~ 40 fs and the bunch is ~10 cm long. This means particular particle “sees “ the radiation of only the nearest 120 or so particles.  Furthermore from turn to turn the phase of the other nearby particles are </a:t>
            </a:r>
            <a:r>
              <a:rPr lang="en-US" dirty="0" smtClean="0">
                <a:solidFill>
                  <a:srgbClr val="FF0000"/>
                </a:solidFill>
              </a:rPr>
              <a:t>random  and average to </a:t>
            </a:r>
            <a:r>
              <a:rPr lang="en-US" u="sng" dirty="0" smtClean="0">
                <a:solidFill>
                  <a:srgbClr val="FF0000"/>
                </a:solidFill>
              </a:rPr>
              <a:t>nearly zero</a:t>
            </a:r>
            <a:r>
              <a:rPr lang="en-US" dirty="0" smtClean="0">
                <a:solidFill>
                  <a:srgbClr val="FF0000"/>
                </a:solidFill>
              </a:rPr>
              <a:t>.  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b="1" dirty="0" smtClean="0"/>
              <a:t>This is why bandwidth is so important for stochastic cooling.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6/13/2016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New Perspectives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246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69AF542-A8B9-4FC0-ADCA-BAB7CBC46118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52400" y="7620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</a:rPr>
              <a:t>OSC bypass chicane</a:t>
            </a:r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838200"/>
            <a:ext cx="457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relative energy transfer is given as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 particle passing through the chicane has its coordinates transformed as: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4787" y="866805"/>
            <a:ext cx="10191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1516" y="2209800"/>
            <a:ext cx="2532234" cy="196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799" y="2209800"/>
            <a:ext cx="1156647" cy="196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947987"/>
            <a:ext cx="3333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895" y="2209800"/>
            <a:ext cx="1164375" cy="197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867092"/>
            <a:ext cx="247894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7314" y="2198601"/>
            <a:ext cx="352425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779739" y="2210164"/>
            <a:ext cx="22415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 Horizontal position</a:t>
            </a:r>
            <a:endParaRPr lang="en-US" sz="1600" dirty="0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6826" y="2637009"/>
            <a:ext cx="5334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6870226" y="2735574"/>
            <a:ext cx="22415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 Horizontal angle</a:t>
            </a:r>
            <a:endParaRPr lang="en-US" sz="1600" dirty="0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6826" y="3190268"/>
            <a:ext cx="2952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6779738" y="3226528"/>
            <a:ext cx="22415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 Longitudinal position</a:t>
            </a:r>
            <a:endParaRPr lang="en-US" sz="1600" dirty="0"/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1188" y="3583617"/>
            <a:ext cx="697310" cy="438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6779739" y="3723015"/>
            <a:ext cx="22415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 Relative momentum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457199" y="4343400"/>
            <a:ext cx="73675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Or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29121" y="5286345"/>
            <a:ext cx="58114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Keeping linear terms we obtain</a:t>
            </a:r>
            <a:endParaRPr lang="en-US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082" y="4324865"/>
            <a:ext cx="51816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4285" y="5026003"/>
            <a:ext cx="4511308" cy="839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6/13/2016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New Perspectives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488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6/13/2016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New Perspectives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4BC6A-1B31-43FC-B7E6-79F2BADC01DF}" type="slidenum">
              <a:rPr lang="en-US" smtClean="0"/>
              <a:t>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28600" y="152400"/>
            <a:ext cx="876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</a:rPr>
              <a:t>Light Optics for Passive case of OSC</a:t>
            </a:r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28600" y="696847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Synchrotron radiation modeled using </a:t>
            </a:r>
            <a:r>
              <a:rPr lang="en-US" b="1" dirty="0" smtClean="0"/>
              <a:t>Synchrotron Radiation Workshop </a:t>
            </a:r>
            <a:r>
              <a:rPr lang="en-US" dirty="0" smtClean="0"/>
              <a:t>a code typically used for X-ray beam lines.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69718" y="1377814"/>
            <a:ext cx="4381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 augmented the code to account for first and second order dispersion (GVD) in the lens for real glasses using </a:t>
            </a:r>
            <a:r>
              <a:rPr lang="en-US" dirty="0" err="1" smtClean="0"/>
              <a:t>Sellmeier’s</a:t>
            </a:r>
            <a:r>
              <a:rPr lang="en-US" dirty="0" smtClean="0"/>
              <a:t> formula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315965"/>
            <a:ext cx="2466109" cy="1031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1218" y="1081020"/>
            <a:ext cx="3789218" cy="2266489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69718" y="3467962"/>
            <a:ext cx="4648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 verify our code accounts for GVD correctly we pass radiation through 5 mm of BaF</a:t>
            </a:r>
            <a:r>
              <a:rPr lang="en-US" baseline="-25000" dirty="0" smtClean="0"/>
              <a:t>2</a:t>
            </a:r>
            <a:r>
              <a:rPr lang="en-US" dirty="0" smtClean="0"/>
              <a:t> glass.  The effect can be computed analytically .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Computation of the correlation function quantifies agreement ( &gt;0.999 )</a:t>
            </a:r>
            <a:endParaRPr lang="en-US" dirty="0"/>
          </a:p>
        </p:txBody>
      </p:sp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986" y="5334000"/>
            <a:ext cx="3138488" cy="864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1" y="3642868"/>
            <a:ext cx="3124200" cy="446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1983" y="4128642"/>
            <a:ext cx="3189042" cy="1990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0978" y="3404513"/>
            <a:ext cx="952933" cy="231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6497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6/13/2016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New Perspectives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4BC6A-1B31-43FC-B7E6-79F2BADC01DF}" type="slidenum">
              <a:rPr lang="en-US" smtClean="0"/>
              <a:t>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28600" y="152400"/>
            <a:ext cx="876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</a:rPr>
              <a:t>Light Optics for Passive case of OSC</a:t>
            </a:r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7036" y="3989299"/>
            <a:ext cx="3733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Computing real/imaginary components of the electric field of a single electron allows for construction of the time field at a specific location.  Plot on the right shows field at </a:t>
            </a:r>
            <a:r>
              <a:rPr lang="en-US" dirty="0" smtClean="0">
                <a:solidFill>
                  <a:srgbClr val="FF0000"/>
                </a:solidFill>
              </a:rPr>
              <a:t>front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center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tx2"/>
                </a:solidFill>
              </a:rPr>
              <a:t>back</a:t>
            </a:r>
            <a:r>
              <a:rPr lang="en-US" dirty="0" smtClean="0"/>
              <a:t> of kicker. Dispersions not accounted.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0800" y="3635200"/>
            <a:ext cx="4253112" cy="273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381000" y="838200"/>
            <a:ext cx="3505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Focusing optics between </a:t>
            </a:r>
            <a:r>
              <a:rPr lang="en-US" dirty="0" err="1" smtClean="0"/>
              <a:t>undulators</a:t>
            </a:r>
            <a:r>
              <a:rPr lang="en-US" dirty="0" smtClean="0"/>
              <a:t> designed to have +/- Identity matrix to eliminate depth of field effects.</a:t>
            </a:r>
          </a:p>
          <a:p>
            <a:r>
              <a:rPr lang="en-US" dirty="0" smtClean="0"/>
              <a:t>Negative case is closer match to beam optics transfer.  Mitigates transverse separation of radiation and particle for particles with large </a:t>
            </a:r>
            <a:r>
              <a:rPr lang="en-US" dirty="0" err="1" smtClean="0"/>
              <a:t>betatron</a:t>
            </a:r>
            <a:r>
              <a:rPr lang="en-US" dirty="0" smtClean="0"/>
              <a:t> motion.</a:t>
            </a:r>
            <a:endParaRPr lang="en-US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0218237"/>
              </p:ext>
            </p:extLst>
          </p:nvPr>
        </p:nvGraphicFramePr>
        <p:xfrm>
          <a:off x="3962400" y="703329"/>
          <a:ext cx="4895850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r:id="rId4" imgW="3809520" imgH="915480" progId="CorelDRAW.Graphic.12">
                  <p:embed/>
                </p:oleObj>
              </mc:Choice>
              <mc:Fallback>
                <p:oleObj r:id="rId4" imgW="3809520" imgH="915480" progId="CorelDRAW.Graphic.12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703329"/>
                        <a:ext cx="4895850" cy="1181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" name="Picture 14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982614"/>
            <a:ext cx="4114800" cy="165258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96024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6/13/2016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New Perspectives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4BC6A-1B31-43FC-B7E6-79F2BADC01DF}" type="slidenum">
              <a:rPr lang="en-US" smtClean="0"/>
              <a:t>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28600" y="152400"/>
            <a:ext cx="876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</a:rPr>
              <a:t>Computation of the kick amplitude</a:t>
            </a:r>
            <a:endParaRPr lang="en-US" sz="2800" dirty="0">
              <a:solidFill>
                <a:schemeClr val="tx2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6833" y="491836"/>
            <a:ext cx="33377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21673" y="872836"/>
            <a:ext cx="457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E-field seen by the electron in the kicker is computed by accounting for slippage that occurs between the co-propagating light pulse and the electron. 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1594" y="1125427"/>
            <a:ext cx="2063014" cy="695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" y="2010820"/>
            <a:ext cx="4045527" cy="2470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2673" y="1942400"/>
            <a:ext cx="3661607" cy="239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228600" y="4537159"/>
            <a:ext cx="876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kick amplitude is found to be 38 </a:t>
            </a:r>
            <a:r>
              <a:rPr lang="en-US" dirty="0" err="1" smtClean="0"/>
              <a:t>meV</a:t>
            </a:r>
            <a:r>
              <a:rPr lang="en-US" dirty="0" smtClean="0"/>
              <a:t> for an ideal lens, and 34 </a:t>
            </a:r>
            <a:r>
              <a:rPr lang="en-US" dirty="0" err="1" smtClean="0"/>
              <a:t>meV</a:t>
            </a:r>
            <a:r>
              <a:rPr lang="en-US" dirty="0" smtClean="0"/>
              <a:t> for a real lens. Analytic theory for small </a:t>
            </a:r>
            <a:r>
              <a:rPr lang="en-US" dirty="0" err="1" smtClean="0"/>
              <a:t>undulator</a:t>
            </a:r>
            <a:r>
              <a:rPr lang="en-US" dirty="0" smtClean="0"/>
              <a:t> with K&lt;&lt;1 and single lens at ‘infinity’ gives 37 </a:t>
            </a:r>
            <a:r>
              <a:rPr lang="en-US" dirty="0" err="1" smtClean="0"/>
              <a:t>meV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6052" y="5443255"/>
            <a:ext cx="4124325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-6929" y="5257800"/>
            <a:ext cx="23483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Twice the energy loss for a single </a:t>
            </a:r>
            <a:r>
              <a:rPr lang="en-US" dirty="0" err="1" smtClean="0"/>
              <a:t>undulator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133600" y="5443255"/>
            <a:ext cx="1911925" cy="1377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7035720" y="5580965"/>
            <a:ext cx="355680" cy="2337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641594" y="5814730"/>
            <a:ext cx="22738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Accounts finite aperture.</a:t>
            </a:r>
            <a:endParaRPr lang="en-US" dirty="0"/>
          </a:p>
        </p:txBody>
      </p:sp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9895" y="5240663"/>
            <a:ext cx="177165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813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52400"/>
            <a:ext cx="891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Single Pass Amplifier for OSC at IOTA</a:t>
            </a: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066800"/>
            <a:ext cx="4076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Basic Characteristics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72736" y="1676400"/>
            <a:ext cx="502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-</a:t>
            </a:r>
            <a:r>
              <a:rPr lang="en-US" sz="2000" dirty="0" err="1" smtClean="0"/>
              <a:t>Cr:ZnSe</a:t>
            </a:r>
            <a:r>
              <a:rPr lang="en-US" sz="2000" dirty="0" smtClean="0"/>
              <a:t> solid state lasing gain medium.</a:t>
            </a:r>
          </a:p>
          <a:p>
            <a:r>
              <a:rPr lang="en-US" sz="2000" dirty="0" smtClean="0"/>
              <a:t> -Bandwidth FWHM 2.2-2.9 µm.</a:t>
            </a:r>
          </a:p>
          <a:p>
            <a:r>
              <a:rPr lang="en-US" sz="2000" dirty="0" smtClean="0"/>
              <a:t>-1 mm length (~1.44 mm delay) .</a:t>
            </a:r>
          </a:p>
          <a:p>
            <a:r>
              <a:rPr lang="en-US" sz="2000" dirty="0"/>
              <a:t>-</a:t>
            </a:r>
            <a:r>
              <a:rPr lang="en-US" sz="2000" dirty="0" smtClean="0"/>
              <a:t>CW pumping at 1.93 µm with ~100 kW/cm</a:t>
            </a:r>
            <a:r>
              <a:rPr lang="en-US" sz="2000" baseline="30000" dirty="0" smtClean="0"/>
              <a:t>2</a:t>
            </a:r>
            <a:endParaRPr lang="en-US" sz="20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887995"/>
            <a:ext cx="3332018" cy="2280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7709" y="3164891"/>
            <a:ext cx="8153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Pump wavelength chosen because</a:t>
            </a:r>
          </a:p>
          <a:p>
            <a:r>
              <a:rPr lang="en-US" dirty="0" smtClean="0"/>
              <a:t>      </a:t>
            </a:r>
            <a:r>
              <a:rPr lang="en-US" dirty="0" err="1" smtClean="0"/>
              <a:t>i</a:t>
            </a:r>
            <a:r>
              <a:rPr lang="en-US" dirty="0" smtClean="0"/>
              <a:t>) High power (50-100 W) commercially available Thulium pump.  ii) Reduction in 	heat deposited in crystal over shorter wavelengths 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7708" y="4122857"/>
            <a:ext cx="4696691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 </a:t>
            </a:r>
            <a:r>
              <a:rPr lang="en-US" sz="2400" dirty="0" smtClean="0"/>
              <a:t> Gain</a:t>
            </a:r>
          </a:p>
          <a:p>
            <a:r>
              <a:rPr lang="en-US" sz="2000" dirty="0" smtClean="0"/>
              <a:t>Combination of short crystal length, small signal intensity and depleted ground state gives rise to exponential signal growth through the crystal.   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Total gain in power, G= 5</a:t>
            </a:r>
          </a:p>
          <a:p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6171" y="4122856"/>
            <a:ext cx="3723819" cy="2431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8056418" y="1094509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IPG photonics</a:t>
            </a:r>
            <a:endParaRPr lang="en-US" sz="12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6/13/2016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New Perspectives 2016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4BC6A-1B31-43FC-B7E6-79F2BADC01D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64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5200</TotalTime>
  <Words>776</Words>
  <Application>Microsoft Office PowerPoint</Application>
  <PresentationFormat>On-screen Show (4:3)</PresentationFormat>
  <Paragraphs>93</Paragraphs>
  <Slides>10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CorelDRAW.Graphic.12</vt:lpstr>
      <vt:lpstr>An OSC Experiment in IOTA at Fermilab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Optical Stochastic Cooling at IOTA</dc:title>
  <dc:creator>Aerobaticgirl</dc:creator>
  <cp:lastModifiedBy>Aerobaticgirl</cp:lastModifiedBy>
  <cp:revision>30</cp:revision>
  <dcterms:created xsi:type="dcterms:W3CDTF">2016-06-05T21:29:42Z</dcterms:created>
  <dcterms:modified xsi:type="dcterms:W3CDTF">2016-06-13T15:09:39Z</dcterms:modified>
</cp:coreProperties>
</file>