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xml" ContentType="application/vnd.openxmlformats-officedocument.presentationml.notesSlide+xml"/>
  <Override PartName="/ppt/embeddings/oleObject7.bin" ContentType="application/vnd.openxmlformats-officedocument.oleObject"/>
  <Override PartName="/ppt/charts/chart2.xml" ContentType="application/vnd.openxmlformats-officedocument.drawingml.chart+xml"/>
  <Override PartName="/ppt/embeddings/oleObject8.bin" ContentType="application/vnd.openxmlformats-officedocument.oleObject"/>
  <Override PartName="/ppt/notesSlides/notesSlide2.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5" r:id="rId1"/>
  </p:sldMasterIdLst>
  <p:notesMasterIdLst>
    <p:notesMasterId r:id="rId37"/>
  </p:notesMasterIdLst>
  <p:sldIdLst>
    <p:sldId id="287" r:id="rId2"/>
    <p:sldId id="266" r:id="rId3"/>
    <p:sldId id="269" r:id="rId4"/>
    <p:sldId id="270" r:id="rId5"/>
    <p:sldId id="271" r:id="rId6"/>
    <p:sldId id="272" r:id="rId7"/>
    <p:sldId id="268" r:id="rId8"/>
    <p:sldId id="267" r:id="rId9"/>
    <p:sldId id="291" r:id="rId10"/>
    <p:sldId id="292" r:id="rId11"/>
    <p:sldId id="293" r:id="rId12"/>
    <p:sldId id="284" r:id="rId13"/>
    <p:sldId id="273" r:id="rId14"/>
    <p:sldId id="274" r:id="rId15"/>
    <p:sldId id="275" r:id="rId16"/>
    <p:sldId id="277" r:id="rId17"/>
    <p:sldId id="278" r:id="rId18"/>
    <p:sldId id="280" r:id="rId19"/>
    <p:sldId id="281" r:id="rId20"/>
    <p:sldId id="282" r:id="rId21"/>
    <p:sldId id="283" r:id="rId22"/>
    <p:sldId id="294" r:id="rId23"/>
    <p:sldId id="289" r:id="rId24"/>
    <p:sldId id="265" r:id="rId25"/>
    <p:sldId id="296" r:id="rId26"/>
    <p:sldId id="297" r:id="rId27"/>
    <p:sldId id="298" r:id="rId28"/>
    <p:sldId id="299" r:id="rId29"/>
    <p:sldId id="300" r:id="rId30"/>
    <p:sldId id="301" r:id="rId31"/>
    <p:sldId id="302" r:id="rId32"/>
    <p:sldId id="303" r:id="rId33"/>
    <p:sldId id="304" r:id="rId34"/>
    <p:sldId id="276" r:id="rId35"/>
    <p:sldId id="27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5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30"/>
      <c:rotY val="111"/>
      <c:rAngAx val="0"/>
      <c:perspective val="30"/>
    </c:view3D>
    <c:floor>
      <c:thickness val="0"/>
    </c:floor>
    <c:sideWall>
      <c:thickness val="0"/>
    </c:sideWall>
    <c:backWall>
      <c:thickness val="0"/>
    </c:backWall>
    <c:plotArea>
      <c:layout/>
      <c:pie3DChart>
        <c:varyColors val="1"/>
        <c:ser>
          <c:idx val="0"/>
          <c:order val="0"/>
          <c:explosion val="10"/>
          <c:dPt>
            <c:idx val="0"/>
            <c:bubble3D val="0"/>
            <c:spPr>
              <a:solidFill>
                <a:srgbClr val="CCFFCC"/>
              </a:solidFill>
              <a:ln>
                <a:solidFill>
                  <a:schemeClr val="tx1"/>
                </a:solidFill>
              </a:ln>
            </c:spPr>
          </c:dPt>
          <c:dPt>
            <c:idx val="1"/>
            <c:bubble3D val="0"/>
            <c:spPr>
              <a:solidFill>
                <a:srgbClr val="00FFFF"/>
              </a:solidFill>
            </c:spPr>
          </c:dPt>
          <c:dPt>
            <c:idx val="2"/>
            <c:bubble3D val="0"/>
            <c:spPr>
              <a:solidFill>
                <a:srgbClr val="FF9900"/>
              </a:solidFill>
            </c:spPr>
          </c:dPt>
          <c:val>
            <c:numRef>
              <c:f>Sheet1!$B$2:$B$4</c:f>
              <c:numCache>
                <c:formatCode>General</c:formatCode>
                <c:ptCount val="3"/>
                <c:pt idx="0">
                  <c:v>26.8</c:v>
                </c:pt>
                <c:pt idx="1">
                  <c:v>4.9</c:v>
                </c:pt>
                <c:pt idx="2">
                  <c:v>68.3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72"/>
      <c:rAngAx val="0"/>
      <c:perspective val="30"/>
    </c:view3D>
    <c:floor>
      <c:thickness val="0"/>
    </c:floor>
    <c:sideWall>
      <c:thickness val="0"/>
    </c:sideWall>
    <c:backWall>
      <c:thickness val="0"/>
    </c:backWall>
    <c:plotArea>
      <c:layout/>
      <c:pie3DChart>
        <c:varyColors val="1"/>
        <c:ser>
          <c:idx val="0"/>
          <c:order val="0"/>
          <c:explosion val="10"/>
          <c:dPt>
            <c:idx val="0"/>
            <c:bubble3D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solidFill>
                <a:srgbClr val="33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val>
            <c:numRef>
              <c:f>Sheet1!$B$2:$B$4</c:f>
              <c:numCache>
                <c:formatCode>General</c:formatCode>
                <c:ptCount val="3"/>
                <c:pt idx="0">
                  <c:v>26.8</c:v>
                </c:pt>
                <c:pt idx="1">
                  <c:v>4.9</c:v>
                </c:pt>
                <c:pt idx="2">
                  <c:v>68.3</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59.wmf"/><Relationship Id="rId5" Type="http://schemas.openxmlformats.org/officeDocument/2006/relationships/image" Target="../media/image60.wmf"/><Relationship Id="rId1" Type="http://schemas.openxmlformats.org/officeDocument/2006/relationships/image" Target="../media/image56.wmf"/><Relationship Id="rId2"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25F2-818E-0D4E-9556-42A92C7581BE}" type="datetimeFigureOut">
              <a:rPr lang="en-US" smtClean="0"/>
              <a:t>6/13/16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9099C-F5B3-D040-B21A-24B31895B0EA}" type="slidenum">
              <a:rPr lang="en-US" smtClean="0"/>
              <a:t>‹#›</a:t>
            </a:fld>
            <a:endParaRPr lang="en-US"/>
          </a:p>
        </p:txBody>
      </p:sp>
    </p:spTree>
    <p:extLst>
      <p:ext uri="{BB962C8B-B14F-4D97-AF65-F5344CB8AC3E}">
        <p14:creationId xmlns:p14="http://schemas.microsoft.com/office/powerpoint/2010/main" val="3699577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9099C-F5B3-D040-B21A-24B31895B0EA}" type="slidenum">
              <a:rPr lang="en-US" smtClean="0"/>
              <a:t>14</a:t>
            </a:fld>
            <a:endParaRPr lang="en-US"/>
          </a:p>
        </p:txBody>
      </p:sp>
    </p:spTree>
    <p:extLst>
      <p:ext uri="{BB962C8B-B14F-4D97-AF65-F5344CB8AC3E}">
        <p14:creationId xmlns:p14="http://schemas.microsoft.com/office/powerpoint/2010/main" val="238472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B9EE7BC-992F-45AE-9D6C-21BDC252DAF4}" type="slidenum">
              <a:rPr lang="en-GB" altLang="en-US" sz="1200">
                <a:latin typeface="Arial" panose="020B0604020202020204" pitchFamily="34" charset="0"/>
              </a:rPr>
              <a:pPr/>
              <a:t>23</a:t>
            </a:fld>
            <a:endParaRPr lang="en-GB" altLang="en-US" sz="120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59562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5F2BF62-CE46-A54A-930F-759B4EAE8D61}" type="datetimeFigureOut">
              <a:rPr lang="en-US" smtClean="0"/>
              <a:t>6/13/16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2BF62-CE46-A54A-930F-759B4EAE8D61}" type="datetimeFigureOut">
              <a:rPr lang="en-US" smtClean="0"/>
              <a:t>6/13/16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E14CC-DEE9-254B-B00D-50CDD8B8A6A7}"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2BF62-CE46-A54A-930F-759B4EAE8D61}" type="datetimeFigureOut">
              <a:rPr lang="en-US" smtClean="0"/>
              <a:t>6/13/16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E14CC-DEE9-254B-B00D-50CDD8B8A6A7}"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1813095"/>
            <a:ext cx="7745505" cy="43130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2BF62-CE46-A54A-930F-759B4EAE8D61}" type="datetimeFigureOut">
              <a:rPr lang="en-US" smtClean="0"/>
              <a:t>6/13/16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E14CC-DEE9-254B-B00D-50CDD8B8A6A7}" type="slidenum">
              <a:rPr lang="en-US" smtClean="0"/>
              <a:t>‹#›</a:t>
            </a:fld>
            <a:endParaRPr lang="en-US"/>
          </a:p>
        </p:txBody>
      </p:sp>
      <p:sp>
        <p:nvSpPr>
          <p:cNvPr id="11" name="Title 10"/>
          <p:cNvSpPr>
            <a:spLocks noGrp="1"/>
          </p:cNvSpPr>
          <p:nvPr>
            <p:ph type="title"/>
          </p:nvPr>
        </p:nvSpPr>
        <p:spPr>
          <a:xfrm>
            <a:off x="688490" y="570156"/>
            <a:ext cx="7756263" cy="616168"/>
          </a:xfrm>
        </p:spPr>
        <p:txBody>
          <a:bodyPr/>
          <a:lstStyle/>
          <a:p>
            <a:r>
              <a:rPr lang="en-US" dirty="0" smtClean="0"/>
              <a:t>Click to edit Master title style</a:t>
            </a:r>
            <a:endParaRPr lang="en-US" dirty="0"/>
          </a:p>
        </p:txBody>
      </p:sp>
      <p:grpSp>
        <p:nvGrpSpPr>
          <p:cNvPr id="12" name="Group 11"/>
          <p:cNvGrpSpPr/>
          <p:nvPr/>
        </p:nvGrpSpPr>
        <p:grpSpPr>
          <a:xfrm>
            <a:off x="1172584" y="889765"/>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F2BF62-CE46-A54A-930F-759B4EAE8D61}" type="datetimeFigureOut">
              <a:rPr lang="en-US" smtClean="0"/>
              <a:t>6/13/16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E14CC-DEE9-254B-B00D-50CDD8B8A6A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5F2BF62-CE46-A54A-930F-759B4EAE8D61}" type="datetimeFigureOut">
              <a:rPr lang="en-US" smtClean="0"/>
              <a:t>6/13/16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E14CC-DEE9-254B-B00D-50CDD8B8A6A7}"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F2BF62-CE46-A54A-930F-759B4EAE8D61}" type="datetimeFigureOut">
              <a:rPr lang="en-US" smtClean="0"/>
              <a:t>6/13/16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4E14CC-DEE9-254B-B00D-50CDD8B8A6A7}"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F2BF62-CE46-A54A-930F-759B4EAE8D61}" type="datetimeFigureOut">
              <a:rPr lang="en-US" smtClean="0"/>
              <a:t>6/13/16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4E14CC-DEE9-254B-B00D-50CDD8B8A6A7}"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2BF62-CE46-A54A-930F-759B4EAE8D61}" type="datetimeFigureOut">
              <a:rPr lang="en-US" smtClean="0"/>
              <a:t>6/13/16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4E14CC-DEE9-254B-B00D-50CDD8B8A6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2BF62-CE46-A54A-930F-759B4EAE8D61}" type="datetimeFigureOut">
              <a:rPr lang="en-US" smtClean="0"/>
              <a:t>6/13/16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E14CC-DEE9-254B-B00D-50CDD8B8A6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2BF62-CE46-A54A-930F-759B4EAE8D61}" type="datetimeFigureOut">
              <a:rPr lang="en-US" smtClean="0"/>
              <a:t>6/13/16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E14CC-DEE9-254B-B00D-50CDD8B8A6A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5F2BF62-CE46-A54A-930F-759B4EAE8D61}" type="datetimeFigureOut">
              <a:rPr lang="en-US" smtClean="0"/>
              <a:t>6/13/16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C4E14CC-DEE9-254B-B00D-50CDD8B8A6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oleObject" Target="../embeddings/oleObject4.bin"/><Relationship Id="rId6" Type="http://schemas.openxmlformats.org/officeDocument/2006/relationships/image" Target="../media/image29.emf"/><Relationship Id="rId7" Type="http://schemas.openxmlformats.org/officeDocument/2006/relationships/oleObject" Target="../embeddings/oleObject5.bin"/><Relationship Id="rId8" Type="http://schemas.openxmlformats.org/officeDocument/2006/relationships/image" Target="../media/image30.emf"/><Relationship Id="rId9" Type="http://schemas.openxmlformats.org/officeDocument/2006/relationships/oleObject" Target="../embeddings/oleObject6.bin"/><Relationship Id="rId10" Type="http://schemas.openxmlformats.org/officeDocument/2006/relationships/image" Target="../media/image31.emf"/><Relationship Id="rId11" Type="http://schemas.openxmlformats.org/officeDocument/2006/relationships/image" Target="../media/image34.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6.png"/><Relationship Id="rId5" Type="http://schemas.openxmlformats.org/officeDocument/2006/relationships/oleObject" Target="../embeddings/oleObject7.bin"/><Relationship Id="rId6" Type="http://schemas.openxmlformats.org/officeDocument/2006/relationships/image" Target="../media/image35.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 Id="rId3"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48.emf"/><Relationship Id="rId5" Type="http://schemas.openxmlformats.org/officeDocument/2006/relationships/image" Target="../media/image49.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49.png"/><Relationship Id="rId5" Type="http://schemas.openxmlformats.org/officeDocument/2006/relationships/image" Target="../media/image21.png"/><Relationship Id="rId6" Type="http://schemas.openxmlformats.org/officeDocument/2006/relationships/image" Target="../media/image51.png"/><Relationship Id="rId7" Type="http://schemas.openxmlformats.org/officeDocument/2006/relationships/image" Target="../media/image5.png"/><Relationship Id="rId8"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28.xml.rels><?xml version="1.0" encoding="UTF-8" standalone="yes"?>
<Relationships xmlns="http://schemas.openxmlformats.org/package/2006/relationships"><Relationship Id="rId11" Type="http://schemas.openxmlformats.org/officeDocument/2006/relationships/image" Target="../media/image59.wmf"/><Relationship Id="rId12" Type="http://schemas.openxmlformats.org/officeDocument/2006/relationships/oleObject" Target="../embeddings/oleObject13.bin"/><Relationship Id="rId13" Type="http://schemas.openxmlformats.org/officeDocument/2006/relationships/image" Target="../media/image60.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61.png"/><Relationship Id="rId4" Type="http://schemas.openxmlformats.org/officeDocument/2006/relationships/oleObject" Target="../embeddings/oleObject9.bin"/><Relationship Id="rId5" Type="http://schemas.openxmlformats.org/officeDocument/2006/relationships/image" Target="../media/image56.wmf"/><Relationship Id="rId6" Type="http://schemas.openxmlformats.org/officeDocument/2006/relationships/oleObject" Target="../embeddings/oleObject10.bin"/><Relationship Id="rId7" Type="http://schemas.openxmlformats.org/officeDocument/2006/relationships/image" Target="../media/image57.wmf"/><Relationship Id="rId8" Type="http://schemas.openxmlformats.org/officeDocument/2006/relationships/oleObject" Target="../embeddings/oleObject11.bin"/><Relationship Id="rId9" Type="http://schemas.openxmlformats.org/officeDocument/2006/relationships/image" Target="../media/image58.wmf"/><Relationship Id="rId10"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6.emf"/><Relationship Id="rId5" Type="http://schemas.openxmlformats.org/officeDocument/2006/relationships/image" Target="../media/image15.png"/><Relationship Id="rId6"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oleObject" Target="../embeddings/oleObject3.bin"/><Relationship Id="rId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358" y="1889714"/>
            <a:ext cx="6375117" cy="1200828"/>
          </a:xfrm>
        </p:spPr>
        <p:txBody>
          <a:bodyPr>
            <a:noAutofit/>
          </a:bodyPr>
          <a:lstStyle/>
          <a:p>
            <a:r>
              <a:rPr lang="en-US" sz="5400" dirty="0" smtClean="0">
                <a:solidFill>
                  <a:srgbClr val="FFFF00"/>
                </a:solidFill>
              </a:rPr>
              <a:t>SeaQuest in 10 </a:t>
            </a:r>
            <a:r>
              <a:rPr lang="en-US" sz="5400" dirty="0" err="1" smtClean="0">
                <a:solidFill>
                  <a:srgbClr val="FFFF00"/>
                </a:solidFill>
              </a:rPr>
              <a:t>mins</a:t>
            </a:r>
            <a:endParaRPr lang="en-US" sz="5400" dirty="0">
              <a:solidFill>
                <a:srgbClr val="FFFF00"/>
              </a:solidFill>
            </a:endParaRPr>
          </a:p>
        </p:txBody>
      </p:sp>
      <p:pic>
        <p:nvPicPr>
          <p:cNvPr id="4" name="Picture 3"/>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4375" y="280672"/>
            <a:ext cx="1478753" cy="1470527"/>
          </a:xfrm>
          <a:prstGeom prst="rect">
            <a:avLst/>
          </a:prstGeom>
        </p:spPr>
      </p:pic>
      <p:sp>
        <p:nvSpPr>
          <p:cNvPr id="10" name="Rectangle 9"/>
          <p:cNvSpPr/>
          <p:nvPr/>
        </p:nvSpPr>
        <p:spPr>
          <a:xfrm>
            <a:off x="7576242" y="5765703"/>
            <a:ext cx="641834" cy="30640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clrChange>
              <a:clrFrom>
                <a:srgbClr val="FCFCFC"/>
              </a:clrFrom>
              <a:clrTo>
                <a:srgbClr val="FCFCFC">
                  <a:alpha val="0"/>
                </a:srgbClr>
              </a:clrTo>
            </a:clrChange>
            <a:extLst>
              <a:ext uri="{BEBA8EAE-BF5A-486C-A8C5-ECC9F3942E4B}">
                <a14:imgProps xmlns:a14="http://schemas.microsoft.com/office/drawing/2010/main">
                  <a14:imgLayer r:embed="rId4">
                    <a14:imgEffect>
                      <a14:backgroundRemoval t="0" b="100000" l="392" r="99608">
                        <a14:foregroundMark x1="21961" y1="35000" x2="21961" y2="35000"/>
                        <a14:foregroundMark x1="36863" y1="48750" x2="36863" y2="48750"/>
                        <a14:foregroundMark x1="49020" y1="55000" x2="49020" y2="55000"/>
                        <a14:foregroundMark x1="54118" y1="57500" x2="54118" y2="57500"/>
                        <a14:foregroundMark x1="60000" y1="57500" x2="60000" y2="57500"/>
                        <a14:foregroundMark x1="75294" y1="57500" x2="75294" y2="57500"/>
                        <a14:foregroundMark x1="87451" y1="57500" x2="87451" y2="57500"/>
                        <a14:foregroundMark x1="93333" y1="61250" x2="93333" y2="61250"/>
                        <a14:foregroundMark x1="78824" y1="52500" x2="78824" y2="52500"/>
                        <a14:foregroundMark x1="74510" y1="33750" x2="74510" y2="33750"/>
                      </a14:backgroundRemoval>
                    </a14:imgEffect>
                    <a14:imgEffect>
                      <a14:saturation sat="0"/>
                    </a14:imgEffect>
                  </a14:imgLayer>
                </a14:imgProps>
              </a:ext>
              <a:ext uri="{28A0092B-C50C-407E-A947-70E740481C1C}">
                <a14:useLocalDpi xmlns:a14="http://schemas.microsoft.com/office/drawing/2010/main"/>
              </a:ext>
            </a:extLst>
          </a:blip>
          <a:stretch>
            <a:fillRect/>
          </a:stretch>
        </p:blipFill>
        <p:spPr>
          <a:xfrm>
            <a:off x="368942" y="5520462"/>
            <a:ext cx="2400301" cy="753035"/>
          </a:xfrm>
          <a:prstGeom prst="rect">
            <a:avLst/>
          </a:prstGeom>
        </p:spPr>
      </p:pic>
      <p:pic>
        <p:nvPicPr>
          <p:cNvPr id="6" name="Picture 5"/>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64066" y="5117993"/>
            <a:ext cx="1636741" cy="1636741"/>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2054" y="272446"/>
            <a:ext cx="1478753" cy="1478753"/>
          </a:xfrm>
          <a:prstGeom prst="rect">
            <a:avLst/>
          </a:prstGeom>
        </p:spPr>
      </p:pic>
      <p:pic>
        <p:nvPicPr>
          <p:cNvPr id="8" name="Picture 7"/>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16179" y="354752"/>
            <a:ext cx="3439079" cy="1454995"/>
          </a:xfrm>
          <a:prstGeom prst="rect">
            <a:avLst/>
          </a:prstGeom>
        </p:spPr>
      </p:pic>
      <p:sp>
        <p:nvSpPr>
          <p:cNvPr id="12" name="Shape 122"/>
          <p:cNvSpPr txBox="1">
            <a:spLocks/>
          </p:cNvSpPr>
          <p:nvPr/>
        </p:nvSpPr>
        <p:spPr>
          <a:xfrm>
            <a:off x="2257067" y="3619191"/>
            <a:ext cx="4806999" cy="1517879"/>
          </a:xfrm>
          <a:prstGeom prst="rect">
            <a:avLst/>
          </a:prstGeom>
        </p:spPr>
        <p:txBody>
          <a:bodyPr vert="horz" lIns="91440" tIns="45720" rIns="91440" bIns="45720" rtlCol="0">
            <a:normAutofit/>
          </a:bodyPr>
          <a:lstStyle>
            <a:lvl1pPr marL="0" indent="0" algn="l" defTabSz="914400" rtl="0" eaLnBrk="1" latinLnBrk="0" hangingPunct="1">
              <a:spcBef>
                <a:spcPts val="600"/>
              </a:spcBef>
              <a:spcAft>
                <a:spcPts val="0"/>
              </a:spcAft>
              <a:buClr>
                <a:schemeClr val="accent1"/>
              </a:buClr>
              <a:buFont typeface="Arial" pitchFamily="34" charset="0"/>
              <a:buNone/>
              <a:defRPr sz="2400" b="0" i="0" kern="1200" cap="none" spc="120" baseline="0">
                <a:solidFill>
                  <a:schemeClr val="tx2"/>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20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baseline="0">
                <a:solidFill>
                  <a:schemeClr val="tx1">
                    <a:tint val="75000"/>
                  </a:schemeClr>
                </a:solidFill>
                <a:latin typeface="+mn-lt"/>
                <a:ea typeface="+mn-ea"/>
                <a:cs typeface="Tahoma"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lgn="ctr">
              <a:defRPr sz="2000" spc="100"/>
            </a:pPr>
            <a:r>
              <a:rPr lang="en-US" sz="2000" spc="100" dirty="0" smtClean="0"/>
              <a:t>Arun Tadepalli</a:t>
            </a:r>
          </a:p>
          <a:p>
            <a:pPr algn="ctr">
              <a:defRPr sz="2000" spc="100"/>
            </a:pPr>
            <a:r>
              <a:rPr lang="en-US" sz="2000" spc="100" dirty="0" smtClean="0"/>
              <a:t>Rutgers University</a:t>
            </a:r>
          </a:p>
          <a:p>
            <a:pPr algn="ctr">
              <a:defRPr sz="2000" spc="100"/>
            </a:pPr>
            <a:r>
              <a:rPr lang="en-US" dirty="0"/>
              <a:t>(on behalf of the </a:t>
            </a:r>
            <a:r>
              <a:rPr lang="en-US" dirty="0" smtClean="0"/>
              <a:t>SeaQuest E906 </a:t>
            </a:r>
            <a:r>
              <a:rPr lang="en-US" dirty="0"/>
              <a:t>collaboration)</a:t>
            </a:r>
          </a:p>
          <a:p>
            <a:pPr algn="ctr">
              <a:defRPr sz="2000" spc="100"/>
            </a:pPr>
            <a:endParaRPr lang="en-US" sz="2000" spc="100" dirty="0" smtClean="0"/>
          </a:p>
        </p:txBody>
      </p:sp>
      <p:sp>
        <p:nvSpPr>
          <p:cNvPr id="3" name="Slide Number Placeholder 2"/>
          <p:cNvSpPr>
            <a:spLocks noGrp="1"/>
          </p:cNvSpPr>
          <p:nvPr>
            <p:ph type="sldNum" sz="quarter" idx="12"/>
          </p:nvPr>
        </p:nvSpPr>
        <p:spPr/>
        <p:txBody>
          <a:bodyPr>
            <a:normAutofit/>
          </a:bodyPr>
          <a:lstStyle/>
          <a:p>
            <a:fld id="{D739C4FB-7D33-419B-8833-D1372BFD11C8}" type="slidenum">
              <a:rPr lang="en-US" smtClean="0"/>
              <a:t>1</a:t>
            </a:fld>
            <a:endParaRPr lang="en-US"/>
          </a:p>
        </p:txBody>
      </p:sp>
    </p:spTree>
    <p:extLst>
      <p:ext uri="{BB962C8B-B14F-4D97-AF65-F5344CB8AC3E}">
        <p14:creationId xmlns:p14="http://schemas.microsoft.com/office/powerpoint/2010/main" val="185672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1700" y="516460"/>
            <a:ext cx="7327900" cy="5981700"/>
          </a:xfrm>
          <a:prstGeom prst="rect">
            <a:avLst/>
          </a:prstGeom>
        </p:spPr>
      </p:pic>
      <p:sp>
        <p:nvSpPr>
          <p:cNvPr id="4" name="Rectangle 3"/>
          <p:cNvSpPr/>
          <p:nvPr/>
        </p:nvSpPr>
        <p:spPr>
          <a:xfrm>
            <a:off x="3246742" y="140120"/>
            <a:ext cx="254651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dirty="0" smtClean="0"/>
              <a:t>Reject </a:t>
            </a:r>
            <a:r>
              <a:rPr lang="en-US" sz="2800" dirty="0"/>
              <a:t>this path</a:t>
            </a:r>
          </a:p>
        </p:txBody>
      </p:sp>
      <p:sp>
        <p:nvSpPr>
          <p:cNvPr id="5" name="Explosion 1 4"/>
          <p:cNvSpPr/>
          <p:nvPr/>
        </p:nvSpPr>
        <p:spPr>
          <a:xfrm>
            <a:off x="2237673" y="140120"/>
            <a:ext cx="1009070" cy="5405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E2224"/>
                </a:solidFill>
              </a:rPr>
              <a:t>hit</a:t>
            </a:r>
            <a:endParaRPr lang="en-US" dirty="0">
              <a:solidFill>
                <a:srgbClr val="2E2224"/>
              </a:solidFill>
            </a:endParaRPr>
          </a:p>
        </p:txBody>
      </p:sp>
      <p:sp>
        <p:nvSpPr>
          <p:cNvPr id="6" name="Explosion 1 5"/>
          <p:cNvSpPr/>
          <p:nvPr/>
        </p:nvSpPr>
        <p:spPr>
          <a:xfrm>
            <a:off x="5793257" y="140120"/>
            <a:ext cx="1009070" cy="5405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E2224"/>
                </a:solidFill>
              </a:rPr>
              <a:t>hit</a:t>
            </a:r>
            <a:endParaRPr lang="en-US" dirty="0">
              <a:solidFill>
                <a:srgbClr val="2E2224"/>
              </a:solidFill>
            </a:endParaRPr>
          </a:p>
        </p:txBody>
      </p:sp>
      <p:sp>
        <p:nvSpPr>
          <p:cNvPr id="7" name="Explosion 1 6"/>
          <p:cNvSpPr/>
          <p:nvPr/>
        </p:nvSpPr>
        <p:spPr>
          <a:xfrm>
            <a:off x="3124444" y="3827520"/>
            <a:ext cx="365979" cy="2455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E2224"/>
              </a:solidFill>
            </a:endParaRPr>
          </a:p>
        </p:txBody>
      </p:sp>
      <p:sp>
        <p:nvSpPr>
          <p:cNvPr id="8" name="Explosion 1 7"/>
          <p:cNvSpPr/>
          <p:nvPr/>
        </p:nvSpPr>
        <p:spPr>
          <a:xfrm>
            <a:off x="5229407" y="2519760"/>
            <a:ext cx="365979" cy="2455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E2224"/>
              </a:solidFill>
            </a:endParaRPr>
          </a:p>
        </p:txBody>
      </p:sp>
      <p:sp>
        <p:nvSpPr>
          <p:cNvPr id="9" name="Explosion 1 8"/>
          <p:cNvSpPr/>
          <p:nvPr/>
        </p:nvSpPr>
        <p:spPr>
          <a:xfrm>
            <a:off x="6110653" y="4576080"/>
            <a:ext cx="365979" cy="2455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E2224"/>
              </a:solidFill>
            </a:endParaRPr>
          </a:p>
        </p:txBody>
      </p:sp>
      <p:sp>
        <p:nvSpPr>
          <p:cNvPr id="10" name="Explosion 1 9"/>
          <p:cNvSpPr/>
          <p:nvPr/>
        </p:nvSpPr>
        <p:spPr>
          <a:xfrm>
            <a:off x="6680870" y="3444240"/>
            <a:ext cx="365979" cy="2455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E2224"/>
              </a:solidFill>
            </a:endParaRPr>
          </a:p>
        </p:txBody>
      </p:sp>
      <p:pic>
        <p:nvPicPr>
          <p:cNvPr id="11" name="Picture 10"/>
          <p:cNvPicPr>
            <a:picLocks noChangeAspect="1"/>
          </p:cNvPicPr>
          <p:nvPr/>
        </p:nvPicPr>
        <p:blipFill>
          <a:blip r:embed="rId3"/>
          <a:stretch>
            <a:fillRect/>
          </a:stretch>
        </p:blipFill>
        <p:spPr>
          <a:xfrm>
            <a:off x="1430125" y="5542680"/>
            <a:ext cx="1981200" cy="304800"/>
          </a:xfrm>
          <a:prstGeom prst="rect">
            <a:avLst/>
          </a:prstGeom>
        </p:spPr>
      </p:pic>
      <p:pic>
        <p:nvPicPr>
          <p:cNvPr id="12" name="Picture 11"/>
          <p:cNvPicPr>
            <a:picLocks noChangeAspect="1"/>
          </p:cNvPicPr>
          <p:nvPr/>
        </p:nvPicPr>
        <p:blipFill>
          <a:blip r:embed="rId4"/>
          <a:stretch>
            <a:fillRect/>
          </a:stretch>
        </p:blipFill>
        <p:spPr>
          <a:xfrm>
            <a:off x="3581400" y="5542680"/>
            <a:ext cx="1968500" cy="304800"/>
          </a:xfrm>
          <a:prstGeom prst="rect">
            <a:avLst/>
          </a:prstGeom>
        </p:spPr>
      </p:pic>
      <p:sp>
        <p:nvSpPr>
          <p:cNvPr id="14" name="Slide Number Placeholder 3"/>
          <p:cNvSpPr>
            <a:spLocks noGrp="1"/>
          </p:cNvSpPr>
          <p:nvPr>
            <p:ph type="sldNum" sz="quarter" idx="12"/>
          </p:nvPr>
        </p:nvSpPr>
        <p:spPr>
          <a:xfrm>
            <a:off x="6639264" y="6161442"/>
            <a:ext cx="2133600" cy="365125"/>
          </a:xfrm>
        </p:spPr>
        <p:txBody>
          <a:bodyPr>
            <a:normAutofit/>
          </a:bodyPr>
          <a:lstStyle/>
          <a:p>
            <a:fld id="{55092CD5-A89F-314D-94C3-70AE9E9E224B}" type="slidenum">
              <a:rPr lang="en-US" smtClean="0"/>
              <a:t>10</a:t>
            </a:fld>
            <a:endParaRPr lang="en-US" dirty="0"/>
          </a:p>
        </p:txBody>
      </p:sp>
    </p:spTree>
    <p:extLst>
      <p:ext uri="{BB962C8B-B14F-4D97-AF65-F5344CB8AC3E}">
        <p14:creationId xmlns:p14="http://schemas.microsoft.com/office/powerpoint/2010/main" val="15853335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01700" y="516460"/>
            <a:ext cx="7327900" cy="5981700"/>
          </a:xfrm>
          <a:prstGeom prst="rect">
            <a:avLst/>
          </a:prstGeom>
        </p:spPr>
      </p:pic>
      <p:sp>
        <p:nvSpPr>
          <p:cNvPr id="7" name="Rectangle 6"/>
          <p:cNvSpPr/>
          <p:nvPr/>
        </p:nvSpPr>
        <p:spPr>
          <a:xfrm>
            <a:off x="1630880" y="157400"/>
            <a:ext cx="563277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400" dirty="0" smtClean="0"/>
              <a:t>Signal is a coincidence of μ</a:t>
            </a:r>
            <a:r>
              <a:rPr lang="en-US" sz="2400" baseline="30000" dirty="0" smtClean="0"/>
              <a:t>+ </a:t>
            </a:r>
            <a:r>
              <a:rPr lang="en-US" sz="2400" dirty="0" smtClean="0"/>
              <a:t>&amp; μ</a:t>
            </a:r>
            <a:r>
              <a:rPr lang="en-US" sz="2400" baseline="30000" dirty="0" smtClean="0"/>
              <a:t>- </a:t>
            </a:r>
            <a:r>
              <a:rPr lang="en-US" sz="2400" dirty="0" smtClean="0"/>
              <a:t>paths</a:t>
            </a:r>
            <a:endParaRPr lang="en-US" sz="2400" dirty="0"/>
          </a:p>
        </p:txBody>
      </p:sp>
      <p:pic>
        <p:nvPicPr>
          <p:cNvPr id="9" name="Picture 8"/>
          <p:cNvPicPr>
            <a:picLocks noChangeAspect="1"/>
          </p:cNvPicPr>
          <p:nvPr/>
        </p:nvPicPr>
        <p:blipFill>
          <a:blip r:embed="rId3"/>
          <a:stretch>
            <a:fillRect/>
          </a:stretch>
        </p:blipFill>
        <p:spPr>
          <a:xfrm>
            <a:off x="1430125" y="5542680"/>
            <a:ext cx="1981200" cy="304800"/>
          </a:xfrm>
          <a:prstGeom prst="rect">
            <a:avLst/>
          </a:prstGeom>
        </p:spPr>
      </p:pic>
      <p:pic>
        <p:nvPicPr>
          <p:cNvPr id="10" name="Picture 9"/>
          <p:cNvPicPr>
            <a:picLocks noChangeAspect="1"/>
          </p:cNvPicPr>
          <p:nvPr/>
        </p:nvPicPr>
        <p:blipFill>
          <a:blip r:embed="rId4"/>
          <a:stretch>
            <a:fillRect/>
          </a:stretch>
        </p:blipFill>
        <p:spPr>
          <a:xfrm>
            <a:off x="3581400" y="5542680"/>
            <a:ext cx="1968500" cy="304800"/>
          </a:xfrm>
          <a:prstGeom prst="rect">
            <a:avLst/>
          </a:prstGeom>
        </p:spPr>
      </p:pic>
      <p:sp>
        <p:nvSpPr>
          <p:cNvPr id="11" name="Explosion 1 10"/>
          <p:cNvSpPr/>
          <p:nvPr/>
        </p:nvSpPr>
        <p:spPr>
          <a:xfrm>
            <a:off x="3015241" y="2583360"/>
            <a:ext cx="328307" cy="23328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Explosion 1 11"/>
          <p:cNvSpPr/>
          <p:nvPr/>
        </p:nvSpPr>
        <p:spPr>
          <a:xfrm>
            <a:off x="5212953" y="2502480"/>
            <a:ext cx="328307" cy="23328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Explosion 1 12"/>
          <p:cNvSpPr/>
          <p:nvPr/>
        </p:nvSpPr>
        <p:spPr>
          <a:xfrm>
            <a:off x="6191522" y="2619120"/>
            <a:ext cx="328307" cy="23328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Explosion 1 13"/>
          <p:cNvSpPr/>
          <p:nvPr/>
        </p:nvSpPr>
        <p:spPr>
          <a:xfrm>
            <a:off x="6683983" y="2700000"/>
            <a:ext cx="328307" cy="23328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Explosion 1 14"/>
          <p:cNvSpPr/>
          <p:nvPr/>
        </p:nvSpPr>
        <p:spPr>
          <a:xfrm>
            <a:off x="587498" y="140120"/>
            <a:ext cx="1009070" cy="54050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E2224"/>
                </a:solidFill>
              </a:rPr>
              <a:t>hit</a:t>
            </a:r>
            <a:endParaRPr lang="en-US" dirty="0">
              <a:solidFill>
                <a:srgbClr val="2E2224"/>
              </a:solidFill>
            </a:endParaRPr>
          </a:p>
        </p:txBody>
      </p:sp>
      <p:sp>
        <p:nvSpPr>
          <p:cNvPr id="17" name="Explosion 1 16"/>
          <p:cNvSpPr/>
          <p:nvPr/>
        </p:nvSpPr>
        <p:spPr>
          <a:xfrm>
            <a:off x="7290768" y="157400"/>
            <a:ext cx="1009070" cy="54050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E2224"/>
                </a:solidFill>
              </a:rPr>
              <a:t>hit</a:t>
            </a:r>
            <a:endParaRPr lang="en-US" dirty="0">
              <a:solidFill>
                <a:srgbClr val="2E2224"/>
              </a:solidFill>
            </a:endParaRPr>
          </a:p>
        </p:txBody>
      </p:sp>
      <p:cxnSp>
        <p:nvCxnSpPr>
          <p:cNvPr id="3" name="Straight Connector 2"/>
          <p:cNvCxnSpPr/>
          <p:nvPr/>
        </p:nvCxnSpPr>
        <p:spPr>
          <a:xfrm>
            <a:off x="1430125" y="3585600"/>
            <a:ext cx="1032178" cy="5702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462303" y="4155840"/>
            <a:ext cx="1460103" cy="3196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3922406" y="4302720"/>
            <a:ext cx="3559539" cy="1653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Explosion 1 19"/>
          <p:cNvSpPr/>
          <p:nvPr/>
        </p:nvSpPr>
        <p:spPr>
          <a:xfrm>
            <a:off x="3167641" y="4234800"/>
            <a:ext cx="328307" cy="23328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Explosion 1 20"/>
          <p:cNvSpPr/>
          <p:nvPr/>
        </p:nvSpPr>
        <p:spPr>
          <a:xfrm>
            <a:off x="5221593" y="4302720"/>
            <a:ext cx="328307" cy="23328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Explosion 1 21"/>
          <p:cNvSpPr/>
          <p:nvPr/>
        </p:nvSpPr>
        <p:spPr>
          <a:xfrm>
            <a:off x="6191522" y="4242240"/>
            <a:ext cx="328307" cy="23328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Explosion 1 22"/>
          <p:cNvSpPr/>
          <p:nvPr/>
        </p:nvSpPr>
        <p:spPr>
          <a:xfrm>
            <a:off x="6698148" y="4234800"/>
            <a:ext cx="328307" cy="23328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Slide Number Placeholder 3"/>
          <p:cNvSpPr>
            <a:spLocks noGrp="1"/>
          </p:cNvSpPr>
          <p:nvPr>
            <p:ph type="sldNum" sz="quarter" idx="12"/>
          </p:nvPr>
        </p:nvSpPr>
        <p:spPr>
          <a:xfrm>
            <a:off x="6639264" y="6161442"/>
            <a:ext cx="2133600" cy="365125"/>
          </a:xfrm>
        </p:spPr>
        <p:txBody>
          <a:bodyPr>
            <a:normAutofit/>
          </a:bodyPr>
          <a:lstStyle/>
          <a:p>
            <a:fld id="{55092CD5-A89F-314D-94C3-70AE9E9E224B}" type="slidenum">
              <a:rPr lang="en-US" smtClean="0"/>
              <a:t>11</a:t>
            </a:fld>
            <a:endParaRPr lang="en-US" dirty="0"/>
          </a:p>
        </p:txBody>
      </p:sp>
    </p:spTree>
    <p:extLst>
      <p:ext uri="{BB962C8B-B14F-4D97-AF65-F5344CB8AC3E}">
        <p14:creationId xmlns:p14="http://schemas.microsoft.com/office/powerpoint/2010/main" val="16715133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F36DD0FD-55B0-48C4-8AF2-8A69533EDFC3}" type="slidenum">
              <a:rPr lang="en-US" smtClean="0"/>
              <a:pPr/>
              <a:t>12</a:t>
            </a:fld>
            <a:endParaRPr lang="en-US" dirty="0"/>
          </a:p>
        </p:txBody>
      </p:sp>
      <p:sp>
        <p:nvSpPr>
          <p:cNvPr id="4" name="Title 3"/>
          <p:cNvSpPr>
            <a:spLocks noGrp="1"/>
          </p:cNvSpPr>
          <p:nvPr>
            <p:ph type="title"/>
          </p:nvPr>
        </p:nvSpPr>
        <p:spPr>
          <a:xfrm>
            <a:off x="276225" y="228601"/>
            <a:ext cx="8591550" cy="849494"/>
          </a:xfrm>
        </p:spPr>
        <p:txBody>
          <a:bodyPr/>
          <a:lstStyle/>
          <a:p>
            <a:pPr algn="ctr"/>
            <a:r>
              <a:rPr lang="en-US" sz="4000" dirty="0" smtClean="0"/>
              <a:t>Timeline of SeaQuest</a:t>
            </a:r>
            <a:endParaRPr lang="en-US" sz="4000" dirty="0"/>
          </a:p>
        </p:txBody>
      </p:sp>
      <p:cxnSp>
        <p:nvCxnSpPr>
          <p:cNvPr id="5" name="Straight Arrow Connector 4"/>
          <p:cNvCxnSpPr/>
          <p:nvPr/>
        </p:nvCxnSpPr>
        <p:spPr>
          <a:xfrm flipV="1">
            <a:off x="568768" y="2860611"/>
            <a:ext cx="6899392" cy="27193"/>
          </a:xfrm>
          <a:prstGeom prst="straightConnector1">
            <a:avLst/>
          </a:prstGeom>
          <a:ln>
            <a:solidFill>
              <a:srgbClr val="2E2224"/>
            </a:solidFill>
            <a:prstDash val="solid"/>
            <a:headEnd type="oval"/>
            <a:tailEnd type="ova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61823" y="2887802"/>
            <a:ext cx="0" cy="1549206"/>
          </a:xfrm>
          <a:prstGeom prst="line">
            <a:avLst/>
          </a:prstGeom>
          <a:ln>
            <a:solidFill>
              <a:srgbClr val="2E2224"/>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516067" y="2887802"/>
            <a:ext cx="0" cy="921145"/>
          </a:xfrm>
          <a:prstGeom prst="line">
            <a:avLst/>
          </a:prstGeom>
          <a:ln>
            <a:solidFill>
              <a:srgbClr val="2E2224"/>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7913" y="2236105"/>
            <a:ext cx="739614" cy="523220"/>
          </a:xfrm>
          <a:prstGeom prst="rect">
            <a:avLst/>
          </a:prstGeom>
          <a:noFill/>
        </p:spPr>
        <p:txBody>
          <a:bodyPr wrap="square" rtlCol="0">
            <a:spAutoFit/>
          </a:bodyPr>
          <a:lstStyle/>
          <a:p>
            <a:r>
              <a:rPr lang="en-US" sz="1400" dirty="0" smtClean="0"/>
              <a:t>March 2012</a:t>
            </a:r>
            <a:endParaRPr lang="en-US" sz="1400" dirty="0"/>
          </a:p>
        </p:txBody>
      </p:sp>
      <p:cxnSp>
        <p:nvCxnSpPr>
          <p:cNvPr id="10" name="Straight Connector 9"/>
          <p:cNvCxnSpPr/>
          <p:nvPr/>
        </p:nvCxnSpPr>
        <p:spPr>
          <a:xfrm>
            <a:off x="2088371" y="2887802"/>
            <a:ext cx="0" cy="1549206"/>
          </a:xfrm>
          <a:prstGeom prst="line">
            <a:avLst/>
          </a:prstGeom>
          <a:ln>
            <a:solidFill>
              <a:srgbClr val="2E2224"/>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824555" y="2887802"/>
            <a:ext cx="0" cy="921145"/>
          </a:xfrm>
          <a:prstGeom prst="line">
            <a:avLst/>
          </a:prstGeom>
          <a:ln>
            <a:solidFill>
              <a:srgbClr val="2E2224"/>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478799" y="2877560"/>
            <a:ext cx="0" cy="1549206"/>
          </a:xfrm>
          <a:prstGeom prst="line">
            <a:avLst/>
          </a:prstGeom>
          <a:ln>
            <a:solidFill>
              <a:srgbClr val="2E222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133043" y="2873845"/>
            <a:ext cx="0" cy="921145"/>
          </a:xfrm>
          <a:prstGeom prst="line">
            <a:avLst/>
          </a:prstGeom>
          <a:ln>
            <a:solidFill>
              <a:srgbClr val="2E222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787287" y="2873845"/>
            <a:ext cx="0" cy="921145"/>
          </a:xfrm>
          <a:prstGeom prst="line">
            <a:avLst/>
          </a:prstGeom>
          <a:ln>
            <a:solidFill>
              <a:srgbClr val="2E2224"/>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441531" y="2859888"/>
            <a:ext cx="0" cy="1577120"/>
          </a:xfrm>
          <a:prstGeom prst="line">
            <a:avLst/>
          </a:prstGeom>
          <a:ln>
            <a:solidFill>
              <a:srgbClr val="2E2224"/>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95775" y="2859888"/>
            <a:ext cx="0" cy="921145"/>
          </a:xfrm>
          <a:prstGeom prst="line">
            <a:avLst/>
          </a:prstGeom>
          <a:ln>
            <a:solidFill>
              <a:srgbClr val="2E2224"/>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452900" y="2885114"/>
            <a:ext cx="0" cy="1577120"/>
          </a:xfrm>
          <a:prstGeom prst="line">
            <a:avLst/>
          </a:prstGeom>
          <a:ln>
            <a:solidFill>
              <a:srgbClr val="2E2224"/>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548870" y="2276680"/>
            <a:ext cx="739614" cy="523220"/>
          </a:xfrm>
          <a:prstGeom prst="rect">
            <a:avLst/>
          </a:prstGeom>
          <a:noFill/>
        </p:spPr>
        <p:txBody>
          <a:bodyPr wrap="square" rtlCol="0">
            <a:spAutoFit/>
          </a:bodyPr>
          <a:lstStyle/>
          <a:p>
            <a:r>
              <a:rPr lang="en-US" sz="1400" dirty="0" smtClean="0"/>
              <a:t>Nov 2013</a:t>
            </a:r>
            <a:endParaRPr lang="en-US" sz="1400" dirty="0"/>
          </a:p>
        </p:txBody>
      </p:sp>
      <p:sp>
        <p:nvSpPr>
          <p:cNvPr id="24" name="TextBox 23"/>
          <p:cNvSpPr txBox="1"/>
          <p:nvPr/>
        </p:nvSpPr>
        <p:spPr>
          <a:xfrm>
            <a:off x="4455433" y="2341324"/>
            <a:ext cx="739614" cy="523220"/>
          </a:xfrm>
          <a:prstGeom prst="rect">
            <a:avLst/>
          </a:prstGeom>
          <a:noFill/>
        </p:spPr>
        <p:txBody>
          <a:bodyPr wrap="square" rtlCol="0">
            <a:spAutoFit/>
          </a:bodyPr>
          <a:lstStyle/>
          <a:p>
            <a:r>
              <a:rPr lang="en-US" sz="1400" dirty="0" smtClean="0"/>
              <a:t>Nov 2014</a:t>
            </a:r>
            <a:endParaRPr lang="en-US" sz="1400" dirty="0"/>
          </a:p>
        </p:txBody>
      </p:sp>
      <p:sp>
        <p:nvSpPr>
          <p:cNvPr id="27" name="TextBox 26"/>
          <p:cNvSpPr txBox="1"/>
          <p:nvPr/>
        </p:nvSpPr>
        <p:spPr>
          <a:xfrm>
            <a:off x="17634" y="4744428"/>
            <a:ext cx="1915349" cy="1015663"/>
          </a:xfrm>
          <a:prstGeom prst="rect">
            <a:avLst/>
          </a:prstGeom>
          <a:noFill/>
        </p:spPr>
        <p:txBody>
          <a:bodyPr wrap="square" rtlCol="0">
            <a:spAutoFit/>
          </a:bodyPr>
          <a:lstStyle/>
          <a:p>
            <a:r>
              <a:rPr lang="en-US" sz="1200" dirty="0" smtClean="0">
                <a:solidFill>
                  <a:srgbClr val="3366FF"/>
                </a:solidFill>
              </a:rPr>
              <a:t>Commissioning run</a:t>
            </a:r>
          </a:p>
          <a:p>
            <a:pPr marL="285750" indent="-285750">
              <a:buFont typeface="Arial"/>
              <a:buChar char="•"/>
            </a:pPr>
            <a:r>
              <a:rPr lang="en-US" sz="1200" dirty="0" smtClean="0">
                <a:solidFill>
                  <a:srgbClr val="3366FF"/>
                </a:solidFill>
              </a:rPr>
              <a:t>All detector subsystems work</a:t>
            </a:r>
          </a:p>
          <a:p>
            <a:pPr marL="285750" indent="-285750">
              <a:buFont typeface="Arial"/>
              <a:buChar char="•"/>
            </a:pPr>
            <a:r>
              <a:rPr lang="en-US" sz="1200" dirty="0" smtClean="0">
                <a:solidFill>
                  <a:srgbClr val="3366FF"/>
                </a:solidFill>
              </a:rPr>
              <a:t>Issues and upgrades addressed</a:t>
            </a:r>
            <a:endParaRPr lang="en-US" sz="1200" dirty="0">
              <a:solidFill>
                <a:srgbClr val="3366FF"/>
              </a:solidFill>
            </a:endParaRPr>
          </a:p>
        </p:txBody>
      </p:sp>
      <p:pic>
        <p:nvPicPr>
          <p:cNvPr id="28" name="Picture 27" descr="rbs1_0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371" y="2221098"/>
            <a:ext cx="617936" cy="516907"/>
          </a:xfrm>
          <a:prstGeom prst="rect">
            <a:avLst/>
          </a:prstGeom>
        </p:spPr>
      </p:pic>
      <p:sp>
        <p:nvSpPr>
          <p:cNvPr id="29" name="TextBox 28"/>
          <p:cNvSpPr txBox="1"/>
          <p:nvPr/>
        </p:nvSpPr>
        <p:spPr>
          <a:xfrm>
            <a:off x="1173442" y="2341324"/>
            <a:ext cx="261610" cy="369332"/>
          </a:xfrm>
          <a:prstGeom prst="rect">
            <a:avLst/>
          </a:prstGeom>
          <a:noFill/>
        </p:spPr>
        <p:txBody>
          <a:bodyPr wrap="none" rtlCol="0">
            <a:spAutoFit/>
          </a:bodyPr>
          <a:lstStyle/>
          <a:p>
            <a:r>
              <a:rPr lang="en-US" dirty="0" smtClean="0"/>
              <a:t>I </a:t>
            </a:r>
            <a:endParaRPr lang="en-US" dirty="0"/>
          </a:p>
        </p:txBody>
      </p:sp>
      <p:pic>
        <p:nvPicPr>
          <p:cNvPr id="30" name="Picture 29" descr="rbs1_0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6256" y="2242418"/>
            <a:ext cx="617936" cy="516907"/>
          </a:xfrm>
          <a:prstGeom prst="rect">
            <a:avLst/>
          </a:prstGeom>
        </p:spPr>
      </p:pic>
      <p:pic>
        <p:nvPicPr>
          <p:cNvPr id="31" name="Picture 30" descr="rbs1_0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3666" y="2360653"/>
            <a:ext cx="617936" cy="516907"/>
          </a:xfrm>
          <a:prstGeom prst="rect">
            <a:avLst/>
          </a:prstGeom>
        </p:spPr>
      </p:pic>
      <p:sp>
        <p:nvSpPr>
          <p:cNvPr id="32" name="TextBox 31"/>
          <p:cNvSpPr txBox="1"/>
          <p:nvPr/>
        </p:nvSpPr>
        <p:spPr>
          <a:xfrm>
            <a:off x="3320507" y="2406852"/>
            <a:ext cx="340207" cy="369332"/>
          </a:xfrm>
          <a:prstGeom prst="rect">
            <a:avLst/>
          </a:prstGeom>
          <a:noFill/>
        </p:spPr>
        <p:txBody>
          <a:bodyPr wrap="none" rtlCol="0">
            <a:spAutoFit/>
          </a:bodyPr>
          <a:lstStyle/>
          <a:p>
            <a:r>
              <a:rPr lang="en-US" dirty="0" smtClean="0"/>
              <a:t>II </a:t>
            </a:r>
            <a:endParaRPr lang="en-US" dirty="0"/>
          </a:p>
        </p:txBody>
      </p:sp>
      <p:sp>
        <p:nvSpPr>
          <p:cNvPr id="33" name="TextBox 32"/>
          <p:cNvSpPr txBox="1"/>
          <p:nvPr/>
        </p:nvSpPr>
        <p:spPr>
          <a:xfrm>
            <a:off x="5295026" y="2434033"/>
            <a:ext cx="417978" cy="369332"/>
          </a:xfrm>
          <a:prstGeom prst="rect">
            <a:avLst/>
          </a:prstGeom>
          <a:noFill/>
        </p:spPr>
        <p:txBody>
          <a:bodyPr wrap="none" rtlCol="0">
            <a:spAutoFit/>
          </a:bodyPr>
          <a:lstStyle/>
          <a:p>
            <a:r>
              <a:rPr lang="en-US" dirty="0" smtClean="0"/>
              <a:t>III </a:t>
            </a:r>
            <a:endParaRPr lang="en-US" dirty="0"/>
          </a:p>
        </p:txBody>
      </p:sp>
      <p:cxnSp>
        <p:nvCxnSpPr>
          <p:cNvPr id="35" name="Straight Connector 34"/>
          <p:cNvCxnSpPr/>
          <p:nvPr/>
        </p:nvCxnSpPr>
        <p:spPr>
          <a:xfrm flipV="1">
            <a:off x="1516067" y="2273234"/>
            <a:ext cx="509973" cy="61456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133043" y="2249976"/>
            <a:ext cx="509973" cy="614568"/>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0" name="Straight Connector 39"/>
          <p:cNvCxnSpPr/>
          <p:nvPr/>
        </p:nvCxnSpPr>
        <p:spPr>
          <a:xfrm flipV="1">
            <a:off x="7496481" y="2854110"/>
            <a:ext cx="466392" cy="788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6095775" y="2232861"/>
            <a:ext cx="509973" cy="614568"/>
          </a:xfrm>
          <a:prstGeom prst="line">
            <a:avLst/>
          </a:prstGeom>
          <a:ln>
            <a:solidFill>
              <a:srgbClr val="FF99FF"/>
            </a:solidFill>
          </a:ln>
        </p:spPr>
        <p:style>
          <a:lnRef idx="3">
            <a:schemeClr val="accent5"/>
          </a:lnRef>
          <a:fillRef idx="0">
            <a:schemeClr val="accent5"/>
          </a:fillRef>
          <a:effectRef idx="2">
            <a:schemeClr val="accent5"/>
          </a:effectRef>
          <a:fontRef idx="minor">
            <a:schemeClr val="tx1"/>
          </a:fontRef>
        </p:style>
      </p:cxnSp>
      <p:pic>
        <p:nvPicPr>
          <p:cNvPr id="44" name="Picture 43" descr="rbs1_0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0347" y="2368207"/>
            <a:ext cx="617936" cy="516907"/>
          </a:xfrm>
          <a:prstGeom prst="rect">
            <a:avLst/>
          </a:prstGeom>
        </p:spPr>
      </p:pic>
      <p:sp>
        <p:nvSpPr>
          <p:cNvPr id="45" name="TextBox 44"/>
          <p:cNvSpPr txBox="1"/>
          <p:nvPr/>
        </p:nvSpPr>
        <p:spPr>
          <a:xfrm>
            <a:off x="6845281" y="2386340"/>
            <a:ext cx="890801" cy="369332"/>
          </a:xfrm>
          <a:prstGeom prst="rect">
            <a:avLst/>
          </a:prstGeom>
          <a:noFill/>
        </p:spPr>
        <p:txBody>
          <a:bodyPr wrap="none" rtlCol="0">
            <a:spAutoFit/>
          </a:bodyPr>
          <a:lstStyle/>
          <a:p>
            <a:r>
              <a:rPr lang="en-US" dirty="0" smtClean="0"/>
              <a:t>IV &amp; V </a:t>
            </a:r>
            <a:endParaRPr lang="en-US" dirty="0"/>
          </a:p>
        </p:txBody>
      </p:sp>
      <p:cxnSp>
        <p:nvCxnSpPr>
          <p:cNvPr id="46" name="Straight Arrow Connector 45"/>
          <p:cNvCxnSpPr/>
          <p:nvPr/>
        </p:nvCxnSpPr>
        <p:spPr>
          <a:xfrm>
            <a:off x="7995557" y="2857231"/>
            <a:ext cx="576801" cy="1"/>
          </a:xfrm>
          <a:prstGeom prst="straightConnector1">
            <a:avLst/>
          </a:prstGeom>
          <a:ln>
            <a:solidFill>
              <a:srgbClr val="2E2224"/>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rot="18650932">
            <a:off x="1716697" y="2324846"/>
            <a:ext cx="680144" cy="369332"/>
          </a:xfrm>
          <a:prstGeom prst="rect">
            <a:avLst/>
          </a:prstGeom>
          <a:noFill/>
        </p:spPr>
        <p:txBody>
          <a:bodyPr wrap="none" rtlCol="0">
            <a:spAutoFit/>
          </a:bodyPr>
          <a:lstStyle/>
          <a:p>
            <a:r>
              <a:rPr lang="en-US" dirty="0" smtClean="0"/>
              <a:t>REST</a:t>
            </a:r>
            <a:endParaRPr lang="en-US" dirty="0"/>
          </a:p>
        </p:txBody>
      </p:sp>
      <p:cxnSp>
        <p:nvCxnSpPr>
          <p:cNvPr id="51" name="Straight Connector 50"/>
          <p:cNvCxnSpPr/>
          <p:nvPr/>
        </p:nvCxnSpPr>
        <p:spPr>
          <a:xfrm flipV="1">
            <a:off x="2088371" y="2246043"/>
            <a:ext cx="509973" cy="61456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3478799" y="2250134"/>
            <a:ext cx="509973" cy="614568"/>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53" name="TextBox 52"/>
          <p:cNvSpPr txBox="1"/>
          <p:nvPr/>
        </p:nvSpPr>
        <p:spPr>
          <a:xfrm rot="18399801">
            <a:off x="3745559" y="2354876"/>
            <a:ext cx="680144" cy="369332"/>
          </a:xfrm>
          <a:prstGeom prst="rect">
            <a:avLst/>
          </a:prstGeom>
          <a:noFill/>
        </p:spPr>
        <p:txBody>
          <a:bodyPr wrap="none" rtlCol="0">
            <a:spAutoFit/>
          </a:bodyPr>
          <a:lstStyle/>
          <a:p>
            <a:r>
              <a:rPr lang="en-US" dirty="0" smtClean="0">
                <a:solidFill>
                  <a:srgbClr val="2E2224"/>
                </a:solidFill>
              </a:rPr>
              <a:t>REST</a:t>
            </a:r>
            <a:endParaRPr lang="en-US" dirty="0">
              <a:solidFill>
                <a:srgbClr val="2E2224"/>
              </a:solidFill>
            </a:endParaRPr>
          </a:p>
        </p:txBody>
      </p:sp>
      <p:sp>
        <p:nvSpPr>
          <p:cNvPr id="54" name="TextBox 53"/>
          <p:cNvSpPr txBox="1"/>
          <p:nvPr/>
        </p:nvSpPr>
        <p:spPr>
          <a:xfrm>
            <a:off x="2598344" y="4415313"/>
            <a:ext cx="1742275" cy="1569660"/>
          </a:xfrm>
          <a:prstGeom prst="rect">
            <a:avLst/>
          </a:prstGeom>
          <a:noFill/>
        </p:spPr>
        <p:txBody>
          <a:bodyPr wrap="square" rtlCol="0">
            <a:spAutoFit/>
          </a:bodyPr>
          <a:lstStyle/>
          <a:p>
            <a:pPr marL="171450" indent="-171450">
              <a:buFont typeface="Arial"/>
              <a:buChar char="•"/>
            </a:pPr>
            <a:r>
              <a:rPr lang="en-US" sz="1200" dirty="0" smtClean="0">
                <a:solidFill>
                  <a:srgbClr val="008000"/>
                </a:solidFill>
              </a:rPr>
              <a:t>Stable operation of all detector sub systems</a:t>
            </a:r>
          </a:p>
          <a:p>
            <a:pPr marL="171450" indent="-171450">
              <a:buFont typeface="Arial"/>
              <a:buChar char="•"/>
            </a:pPr>
            <a:r>
              <a:rPr lang="en-US" sz="1200" dirty="0" smtClean="0">
                <a:solidFill>
                  <a:srgbClr val="008000"/>
                </a:solidFill>
              </a:rPr>
              <a:t>Dark photon road sets included into the trigger system</a:t>
            </a:r>
          </a:p>
          <a:p>
            <a:pPr marL="171450" indent="-171450">
              <a:buFont typeface="Arial"/>
              <a:buChar char="•"/>
            </a:pPr>
            <a:r>
              <a:rPr lang="en-US" sz="1200" dirty="0" smtClean="0">
                <a:solidFill>
                  <a:srgbClr val="008000"/>
                </a:solidFill>
              </a:rPr>
              <a:t>New St3- installed</a:t>
            </a:r>
          </a:p>
          <a:p>
            <a:pPr marL="171450" indent="-171450">
              <a:buFont typeface="Arial"/>
              <a:buChar char="•"/>
            </a:pPr>
            <a:endParaRPr lang="en-US" sz="1200" dirty="0">
              <a:solidFill>
                <a:srgbClr val="008000"/>
              </a:solidFill>
            </a:endParaRPr>
          </a:p>
        </p:txBody>
      </p:sp>
      <p:sp>
        <p:nvSpPr>
          <p:cNvPr id="56" name="TextBox 55"/>
          <p:cNvSpPr txBox="1"/>
          <p:nvPr/>
        </p:nvSpPr>
        <p:spPr>
          <a:xfrm>
            <a:off x="4993855" y="4452080"/>
            <a:ext cx="1294816" cy="1384995"/>
          </a:xfrm>
          <a:prstGeom prst="rect">
            <a:avLst/>
          </a:prstGeom>
          <a:noFill/>
        </p:spPr>
        <p:txBody>
          <a:bodyPr wrap="square" rtlCol="0">
            <a:spAutoFit/>
          </a:bodyPr>
          <a:lstStyle/>
          <a:p>
            <a:pPr marL="171450" indent="-171450">
              <a:buFont typeface="Arial"/>
              <a:buChar char="•"/>
            </a:pPr>
            <a:r>
              <a:rPr lang="en-US" sz="1200" dirty="0" smtClean="0">
                <a:solidFill>
                  <a:srgbClr val="FF6600"/>
                </a:solidFill>
              </a:rPr>
              <a:t>Improved duty factor</a:t>
            </a:r>
          </a:p>
          <a:p>
            <a:pPr marL="171450" indent="-171450">
              <a:buFont typeface="Arial"/>
              <a:buChar char="•"/>
            </a:pPr>
            <a:r>
              <a:rPr lang="en-US" sz="1200" dirty="0" smtClean="0">
                <a:solidFill>
                  <a:srgbClr val="FF6600"/>
                </a:solidFill>
              </a:rPr>
              <a:t>Continue data taking</a:t>
            </a:r>
          </a:p>
          <a:p>
            <a:pPr marL="171450" indent="-171450">
              <a:buFont typeface="Arial"/>
              <a:buChar char="•"/>
            </a:pPr>
            <a:endParaRPr lang="en-US" sz="1200" dirty="0" smtClean="0">
              <a:solidFill>
                <a:srgbClr val="FF6600"/>
              </a:solidFill>
            </a:endParaRPr>
          </a:p>
          <a:p>
            <a:endParaRPr lang="en-US" sz="1200" dirty="0" smtClean="0">
              <a:solidFill>
                <a:srgbClr val="FF6600"/>
              </a:solidFill>
            </a:endParaRPr>
          </a:p>
          <a:p>
            <a:endParaRPr lang="en-US" sz="1200" dirty="0">
              <a:solidFill>
                <a:srgbClr val="FF6600"/>
              </a:solidFill>
            </a:endParaRPr>
          </a:p>
        </p:txBody>
      </p:sp>
      <p:sp>
        <p:nvSpPr>
          <p:cNvPr id="57" name="TextBox 56"/>
          <p:cNvSpPr txBox="1"/>
          <p:nvPr/>
        </p:nvSpPr>
        <p:spPr>
          <a:xfrm>
            <a:off x="6943930" y="4402064"/>
            <a:ext cx="1294816" cy="1569660"/>
          </a:xfrm>
          <a:prstGeom prst="rect">
            <a:avLst/>
          </a:prstGeom>
          <a:noFill/>
        </p:spPr>
        <p:txBody>
          <a:bodyPr wrap="square" rtlCol="0">
            <a:spAutoFit/>
          </a:bodyPr>
          <a:lstStyle/>
          <a:p>
            <a:pPr marL="171450" indent="-171450">
              <a:buFont typeface="Arial"/>
              <a:buChar char="•"/>
            </a:pPr>
            <a:r>
              <a:rPr lang="en-US" sz="1200" dirty="0" smtClean="0"/>
              <a:t>Installation of new St 1 drift chamber</a:t>
            </a:r>
          </a:p>
          <a:p>
            <a:pPr marL="171450" indent="-171450">
              <a:buFont typeface="Arial"/>
              <a:buChar char="•"/>
            </a:pPr>
            <a:r>
              <a:rPr lang="en-US" sz="1200" dirty="0" smtClean="0"/>
              <a:t>Scheduled accelerator maintenance</a:t>
            </a:r>
          </a:p>
          <a:p>
            <a:endParaRPr lang="en-US" sz="1200" dirty="0" smtClean="0"/>
          </a:p>
          <a:p>
            <a:endParaRPr lang="en-US" sz="1200" dirty="0"/>
          </a:p>
        </p:txBody>
      </p:sp>
      <p:sp>
        <p:nvSpPr>
          <p:cNvPr id="60" name="TextBox 59"/>
          <p:cNvSpPr txBox="1"/>
          <p:nvPr/>
        </p:nvSpPr>
        <p:spPr>
          <a:xfrm>
            <a:off x="2106700" y="3809847"/>
            <a:ext cx="891098" cy="646331"/>
          </a:xfrm>
          <a:prstGeom prst="rect">
            <a:avLst/>
          </a:prstGeom>
          <a:noFill/>
        </p:spPr>
        <p:txBody>
          <a:bodyPr wrap="square" rtlCol="0">
            <a:spAutoFit/>
          </a:bodyPr>
          <a:lstStyle/>
          <a:p>
            <a:r>
              <a:rPr lang="en-US" sz="1200" dirty="0" smtClean="0"/>
              <a:t>Main injector upgrades</a:t>
            </a:r>
            <a:endParaRPr lang="en-US" sz="1200" dirty="0"/>
          </a:p>
        </p:txBody>
      </p:sp>
      <p:cxnSp>
        <p:nvCxnSpPr>
          <p:cNvPr id="47" name="Straight Connector 46"/>
          <p:cNvCxnSpPr/>
          <p:nvPr/>
        </p:nvCxnSpPr>
        <p:spPr>
          <a:xfrm flipV="1">
            <a:off x="7452900" y="2236105"/>
            <a:ext cx="509973" cy="614568"/>
          </a:xfrm>
          <a:prstGeom prst="line">
            <a:avLst/>
          </a:prstGeom>
          <a:ln>
            <a:solidFill>
              <a:srgbClr val="FAFF52"/>
            </a:solidFill>
          </a:ln>
        </p:spPr>
        <p:style>
          <a:lnRef idx="3">
            <a:schemeClr val="accent5"/>
          </a:lnRef>
          <a:fillRef idx="0">
            <a:schemeClr val="accent5"/>
          </a:fillRef>
          <a:effectRef idx="2">
            <a:schemeClr val="accent5"/>
          </a:effectRef>
          <a:fontRef idx="minor">
            <a:schemeClr val="tx1"/>
          </a:fontRef>
        </p:style>
      </p:cxnSp>
      <p:cxnSp>
        <p:nvCxnSpPr>
          <p:cNvPr id="48" name="Straight Connector 47"/>
          <p:cNvCxnSpPr/>
          <p:nvPr/>
        </p:nvCxnSpPr>
        <p:spPr>
          <a:xfrm>
            <a:off x="6778587" y="2847429"/>
            <a:ext cx="0" cy="921145"/>
          </a:xfrm>
          <a:prstGeom prst="line">
            <a:avLst/>
          </a:prstGeom>
          <a:ln>
            <a:solidFill>
              <a:srgbClr val="2E2224"/>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8003028" y="2239542"/>
            <a:ext cx="509973" cy="614568"/>
          </a:xfrm>
          <a:prstGeom prst="line">
            <a:avLst/>
          </a:prstGeom>
          <a:ln>
            <a:solidFill>
              <a:srgbClr val="FAFF52"/>
            </a:solidFill>
          </a:ln>
        </p:spPr>
        <p:style>
          <a:lnRef idx="3">
            <a:schemeClr val="accent5"/>
          </a:lnRef>
          <a:fillRef idx="0">
            <a:schemeClr val="accent5"/>
          </a:fillRef>
          <a:effectRef idx="2">
            <a:schemeClr val="accent5"/>
          </a:effectRef>
          <a:fontRef idx="minor">
            <a:schemeClr val="tx1"/>
          </a:fontRef>
        </p:style>
      </p:cxnSp>
      <p:cxnSp>
        <p:nvCxnSpPr>
          <p:cNvPr id="61" name="Straight Connector 60"/>
          <p:cNvCxnSpPr/>
          <p:nvPr/>
        </p:nvCxnSpPr>
        <p:spPr>
          <a:xfrm flipV="1">
            <a:off x="5459189" y="2242664"/>
            <a:ext cx="509973" cy="614568"/>
          </a:xfrm>
          <a:prstGeom prst="line">
            <a:avLst/>
          </a:prstGeom>
          <a:ln>
            <a:solidFill>
              <a:srgbClr val="FF99FF"/>
            </a:solidFill>
          </a:ln>
        </p:spPr>
        <p:style>
          <a:lnRef idx="3">
            <a:schemeClr val="accent5"/>
          </a:lnRef>
          <a:fillRef idx="0">
            <a:schemeClr val="accent5"/>
          </a:fillRef>
          <a:effectRef idx="2">
            <a:schemeClr val="accent5"/>
          </a:effectRef>
          <a:fontRef idx="minor">
            <a:schemeClr val="tx1"/>
          </a:fontRef>
        </p:style>
      </p:cxnSp>
      <p:pic>
        <p:nvPicPr>
          <p:cNvPr id="62" name="Picture 61" descr="rbs1_0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09348" y="2347795"/>
            <a:ext cx="617936" cy="516907"/>
          </a:xfrm>
          <a:prstGeom prst="rect">
            <a:avLst/>
          </a:prstGeom>
        </p:spPr>
      </p:pic>
      <p:sp>
        <p:nvSpPr>
          <p:cNvPr id="63" name="TextBox 62"/>
          <p:cNvSpPr txBox="1"/>
          <p:nvPr/>
        </p:nvSpPr>
        <p:spPr>
          <a:xfrm>
            <a:off x="8589890" y="2504292"/>
            <a:ext cx="531591" cy="369332"/>
          </a:xfrm>
          <a:prstGeom prst="rect">
            <a:avLst/>
          </a:prstGeom>
          <a:noFill/>
        </p:spPr>
        <p:txBody>
          <a:bodyPr wrap="none" rtlCol="0">
            <a:spAutoFit/>
          </a:bodyPr>
          <a:lstStyle/>
          <a:p>
            <a:r>
              <a:rPr lang="en-US" dirty="0" smtClean="0"/>
              <a:t>VI? </a:t>
            </a:r>
            <a:endParaRPr lang="en-US" dirty="0"/>
          </a:p>
        </p:txBody>
      </p:sp>
      <p:sp>
        <p:nvSpPr>
          <p:cNvPr id="64" name="TextBox 63"/>
          <p:cNvSpPr txBox="1"/>
          <p:nvPr/>
        </p:nvSpPr>
        <p:spPr>
          <a:xfrm rot="18399801">
            <a:off x="5670906" y="2354876"/>
            <a:ext cx="680144" cy="369332"/>
          </a:xfrm>
          <a:prstGeom prst="rect">
            <a:avLst/>
          </a:prstGeom>
          <a:noFill/>
        </p:spPr>
        <p:txBody>
          <a:bodyPr wrap="none" rtlCol="0">
            <a:spAutoFit/>
          </a:bodyPr>
          <a:lstStyle/>
          <a:p>
            <a:r>
              <a:rPr lang="en-US" dirty="0" smtClean="0">
                <a:solidFill>
                  <a:srgbClr val="2E2224"/>
                </a:solidFill>
              </a:rPr>
              <a:t>REST</a:t>
            </a:r>
            <a:endParaRPr lang="en-US" dirty="0">
              <a:solidFill>
                <a:srgbClr val="2E2224"/>
              </a:solidFill>
            </a:endParaRPr>
          </a:p>
        </p:txBody>
      </p:sp>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053485" y="3627903"/>
            <a:ext cx="1236482" cy="996568"/>
          </a:xfrm>
          <a:prstGeom prst="rect">
            <a:avLst/>
          </a:prstGeom>
        </p:spPr>
      </p:pic>
      <p:pic>
        <p:nvPicPr>
          <p:cNvPr id="66" name="Picture 65" descr="Screen shot 2013-10-21 at 4.01.06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222" y="3085140"/>
            <a:ext cx="1268830" cy="840113"/>
          </a:xfrm>
          <a:prstGeom prst="rect">
            <a:avLst/>
          </a:prstGeom>
        </p:spPr>
      </p:pic>
      <p:pic>
        <p:nvPicPr>
          <p:cNvPr id="2" name="Picture 1" descr="Screen Shot 2016-04-21 at 10.37.16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3473" y="2994985"/>
            <a:ext cx="1024575" cy="1371609"/>
          </a:xfrm>
          <a:prstGeom prst="rect">
            <a:avLst/>
          </a:prstGeom>
        </p:spPr>
      </p:pic>
    </p:spTree>
    <p:extLst>
      <p:ext uri="{BB962C8B-B14F-4D97-AF65-F5344CB8AC3E}">
        <p14:creationId xmlns:p14="http://schemas.microsoft.com/office/powerpoint/2010/main" val="360125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email">
            <a:alphaModFix amt="38000"/>
            <a:extLst>
              <a:ext uri="{28A0092B-C50C-407E-A947-70E740481C1C}">
                <a14:useLocalDpi xmlns:a14="http://schemas.microsoft.com/office/drawing/2010/main"/>
              </a:ext>
            </a:extLst>
          </a:blip>
          <a:srcRect/>
          <a:stretch/>
        </p:blipFill>
        <p:spPr>
          <a:xfrm>
            <a:off x="11440" y="1009007"/>
            <a:ext cx="9135761" cy="5848994"/>
          </a:xfrm>
          <a:prstGeom prst="rect">
            <a:avLst/>
          </a:prstGeom>
        </p:spPr>
      </p:pic>
      <p:sp>
        <p:nvSpPr>
          <p:cNvPr id="4" name="Slide Number Placeholder 3"/>
          <p:cNvSpPr>
            <a:spLocks noGrp="1"/>
          </p:cNvSpPr>
          <p:nvPr>
            <p:ph type="sldNum" sz="quarter" idx="12"/>
          </p:nvPr>
        </p:nvSpPr>
        <p:spPr/>
        <p:txBody>
          <a:bodyPr>
            <a:normAutofit/>
          </a:bodyPr>
          <a:lstStyle/>
          <a:p>
            <a:fld id="{2AA78500-71CA-4846-B41F-26BF188200C9}" type="slidenum">
              <a:rPr lang="en-US" smtClean="0"/>
              <a:t>13</a:t>
            </a:fld>
            <a:endParaRPr lang="en-US"/>
          </a:p>
        </p:txBody>
      </p:sp>
      <p:sp>
        <p:nvSpPr>
          <p:cNvPr id="5" name="Title 1"/>
          <p:cNvSpPr txBox="1">
            <a:spLocks/>
          </p:cNvSpPr>
          <p:nvPr/>
        </p:nvSpPr>
        <p:spPr>
          <a:xfrm>
            <a:off x="723900" y="223842"/>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873624"/>
                </a:solidFill>
              </a:rPr>
              <a:t>Light antiquark flavor asymmetry</a:t>
            </a:r>
            <a:endParaRPr lang="en-US" sz="3600" dirty="0">
              <a:solidFill>
                <a:srgbClr val="873624"/>
              </a:solidFill>
            </a:endParaRPr>
          </a:p>
        </p:txBody>
      </p:sp>
      <p:pic>
        <p:nvPicPr>
          <p:cNvPr id="6" name="Picture 5" descr="Screen shot 2013-11-11 at 1.02.32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2558" y="1275112"/>
            <a:ext cx="2907547" cy="1284111"/>
          </a:xfrm>
          <a:prstGeom prst="rect">
            <a:avLst/>
          </a:prstGeom>
        </p:spPr>
      </p:pic>
      <p:sp>
        <p:nvSpPr>
          <p:cNvPr id="7" name="TextBox 6"/>
          <p:cNvSpPr txBox="1"/>
          <p:nvPr/>
        </p:nvSpPr>
        <p:spPr>
          <a:xfrm>
            <a:off x="6026446" y="2633343"/>
            <a:ext cx="843491" cy="523220"/>
          </a:xfrm>
          <a:prstGeom prst="rect">
            <a:avLst/>
          </a:prstGeom>
          <a:noFill/>
        </p:spPr>
        <p:txBody>
          <a:bodyPr wrap="square" rtlCol="0">
            <a:spAutoFit/>
          </a:bodyPr>
          <a:lstStyle/>
          <a:p>
            <a:r>
              <a:rPr lang="en-US" sz="1400" b="1" dirty="0"/>
              <a:t>g</a:t>
            </a:r>
            <a:r>
              <a:rPr lang="en-US" sz="1400" b="1" dirty="0" smtClean="0"/>
              <a:t>luon splits</a:t>
            </a:r>
            <a:endParaRPr lang="en-US" sz="1400" b="1" dirty="0"/>
          </a:p>
        </p:txBody>
      </p:sp>
      <p:sp>
        <p:nvSpPr>
          <p:cNvPr id="8" name="TextBox 7"/>
          <p:cNvSpPr txBox="1"/>
          <p:nvPr/>
        </p:nvSpPr>
        <p:spPr>
          <a:xfrm>
            <a:off x="6996944" y="2668617"/>
            <a:ext cx="1015994" cy="1015663"/>
          </a:xfrm>
          <a:prstGeom prst="rect">
            <a:avLst/>
          </a:prstGeom>
          <a:noFill/>
        </p:spPr>
        <p:txBody>
          <a:bodyPr wrap="square" rtlCol="0">
            <a:spAutoFit/>
          </a:bodyPr>
          <a:lstStyle/>
          <a:p>
            <a:r>
              <a:rPr lang="en-US" sz="1400" b="1" dirty="0"/>
              <a:t>q</a:t>
            </a:r>
            <a:r>
              <a:rPr lang="en-US" sz="1400" b="1" dirty="0" smtClean="0"/>
              <a:t>uark antiquark pair</a:t>
            </a:r>
          </a:p>
          <a:p>
            <a:endParaRPr lang="en-US" b="1" dirty="0"/>
          </a:p>
        </p:txBody>
      </p:sp>
      <p:sp>
        <p:nvSpPr>
          <p:cNvPr id="9" name="TextBox 8"/>
          <p:cNvSpPr txBox="1"/>
          <p:nvPr/>
        </p:nvSpPr>
        <p:spPr>
          <a:xfrm>
            <a:off x="8012938" y="2626954"/>
            <a:ext cx="1037167" cy="523220"/>
          </a:xfrm>
          <a:prstGeom prst="rect">
            <a:avLst/>
          </a:prstGeom>
          <a:noFill/>
        </p:spPr>
        <p:txBody>
          <a:bodyPr wrap="square" rtlCol="0">
            <a:spAutoFit/>
          </a:bodyPr>
          <a:lstStyle/>
          <a:p>
            <a:r>
              <a:rPr lang="en-US" sz="1400" b="1" dirty="0"/>
              <a:t>r</a:t>
            </a:r>
            <a:r>
              <a:rPr lang="en-US" sz="1400" b="1" dirty="0" smtClean="0"/>
              <a:t>ecombine into gluon</a:t>
            </a:r>
            <a:endParaRPr lang="en-US" sz="1400" b="1" dirty="0"/>
          </a:p>
        </p:txBody>
      </p:sp>
      <p:cxnSp>
        <p:nvCxnSpPr>
          <p:cNvPr id="11" name="Straight Arrow Connector 10"/>
          <p:cNvCxnSpPr/>
          <p:nvPr/>
        </p:nvCxnSpPr>
        <p:spPr>
          <a:xfrm flipV="1">
            <a:off x="6448192" y="2008890"/>
            <a:ext cx="0" cy="652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7150925" y="1444445"/>
            <a:ext cx="241124" cy="12171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8672103" y="2008890"/>
            <a:ext cx="0" cy="652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7150925" y="2389890"/>
            <a:ext cx="241124" cy="271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Content Placeholder 2"/>
          <p:cNvSpPr txBox="1">
            <a:spLocks/>
          </p:cNvSpPr>
          <p:nvPr/>
        </p:nvSpPr>
        <p:spPr>
          <a:xfrm>
            <a:off x="283803" y="1479719"/>
            <a:ext cx="5195835" cy="5668089"/>
          </a:xfrm>
          <a:prstGeom prst="rect">
            <a:avLst/>
          </a:prstGeom>
        </p:spPr>
        <p:txBody>
          <a:bodyPr vert="horz" lIns="91440" tIns="45720" rIns="91440" bIns="45720" rtlCol="0">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r>
              <a:rPr lang="en-US" sz="2400" dirty="0" smtClean="0">
                <a:solidFill>
                  <a:schemeClr val="tx1"/>
                </a:solidFill>
              </a:rPr>
              <a:t>Initially assumed a flavor symmetric sea as:</a:t>
            </a:r>
          </a:p>
          <a:p>
            <a:pPr lvl="1">
              <a:buFont typeface="Wingdings" charset="2"/>
              <a:buChar char="Ø"/>
            </a:pPr>
            <a:r>
              <a:rPr lang="en-US" sz="1800" dirty="0" smtClean="0">
                <a:solidFill>
                  <a:schemeClr val="tx1"/>
                </a:solidFill>
              </a:rPr>
              <a:t>Gluons don</a:t>
            </a:r>
            <a:r>
              <a:rPr lang="fr-FR" sz="1800" dirty="0" smtClean="0">
                <a:solidFill>
                  <a:schemeClr val="tx1"/>
                </a:solidFill>
              </a:rPr>
              <a:t>’</a:t>
            </a:r>
            <a:r>
              <a:rPr lang="en-US" sz="1800" dirty="0" smtClean="0">
                <a:solidFill>
                  <a:schemeClr val="tx1"/>
                </a:solidFill>
              </a:rPr>
              <a:t>t couple to flavor</a:t>
            </a:r>
          </a:p>
          <a:p>
            <a:pPr lvl="1">
              <a:buFont typeface="Wingdings" charset="2"/>
              <a:buChar char="Ø"/>
            </a:pPr>
            <a:r>
              <a:rPr lang="en-US" sz="1800" dirty="0" smtClean="0">
                <a:solidFill>
                  <a:schemeClr val="tx1"/>
                </a:solidFill>
              </a:rPr>
              <a:t>Masses of u and d quarks are small and similar</a:t>
            </a:r>
          </a:p>
          <a:p>
            <a:endParaRPr lang="en-US" sz="2400" dirty="0">
              <a:solidFill>
                <a:schemeClr val="tx1"/>
              </a:solidFill>
            </a:endParaRPr>
          </a:p>
          <a:p>
            <a:r>
              <a:rPr lang="en-US" sz="2400" dirty="0" smtClean="0">
                <a:solidFill>
                  <a:schemeClr val="tx1"/>
                </a:solidFill>
              </a:rPr>
              <a:t>Gottfried integral violated</a:t>
            </a:r>
          </a:p>
          <a:p>
            <a:pPr lvl="1"/>
            <a:r>
              <a:rPr lang="en-US" sz="2400" dirty="0" smtClean="0">
                <a:solidFill>
                  <a:schemeClr val="tx1"/>
                </a:solidFill>
              </a:rPr>
              <a:t>NMC (1991): </a:t>
            </a:r>
          </a:p>
          <a:p>
            <a:pPr lvl="1"/>
            <a:endParaRPr lang="en-US" sz="2400" dirty="0" smtClean="0">
              <a:solidFill>
                <a:schemeClr val="tx1"/>
              </a:solidFill>
            </a:endParaRPr>
          </a:p>
          <a:p>
            <a:pPr lvl="1"/>
            <a:r>
              <a:rPr lang="en-US" sz="2400" dirty="0" smtClean="0">
                <a:solidFill>
                  <a:schemeClr val="tx1"/>
                </a:solidFill>
              </a:rPr>
              <a:t>NA51 (1994): </a:t>
            </a:r>
          </a:p>
          <a:p>
            <a:pPr marL="170752" lvl="1" indent="0">
              <a:buNone/>
            </a:pPr>
            <a:endParaRPr lang="en-US" sz="2400" dirty="0" smtClean="0">
              <a:solidFill>
                <a:schemeClr val="tx1"/>
              </a:solidFill>
            </a:endParaRPr>
          </a:p>
          <a:p>
            <a:pPr lvl="1"/>
            <a:r>
              <a:rPr lang="en-US" sz="2400" dirty="0" err="1" smtClean="0">
                <a:solidFill>
                  <a:schemeClr val="tx1"/>
                </a:solidFill>
              </a:rPr>
              <a:t>NuSea</a:t>
            </a:r>
            <a:r>
              <a:rPr lang="en-US" sz="2400" dirty="0" smtClean="0">
                <a:solidFill>
                  <a:schemeClr val="tx1"/>
                </a:solidFill>
              </a:rPr>
              <a:t>/E866 (1998): </a:t>
            </a:r>
          </a:p>
          <a:p>
            <a:endParaRPr lang="en-US" sz="2400" dirty="0" smtClean="0">
              <a:solidFill>
                <a:schemeClr val="tx1"/>
              </a:solidFill>
            </a:endParaRPr>
          </a:p>
          <a:p>
            <a:pPr marL="0" indent="0">
              <a:buFont typeface="Arial" pitchFamily="34" charset="0"/>
              <a:buNone/>
            </a:pPr>
            <a:endParaRPr lang="en-US" sz="2400" dirty="0" smtClean="0">
              <a:solidFill>
                <a:schemeClr val="tx1"/>
              </a:solidFill>
            </a:endParaRPr>
          </a:p>
          <a:p>
            <a:endParaRPr lang="en-US" sz="2400" dirty="0">
              <a:solidFill>
                <a:schemeClr val="tx1"/>
              </a:solidFill>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921185165"/>
              </p:ext>
            </p:extLst>
          </p:nvPr>
        </p:nvGraphicFramePr>
        <p:xfrm>
          <a:off x="723901" y="5535637"/>
          <a:ext cx="4537207" cy="318672"/>
        </p:xfrm>
        <a:graphic>
          <a:graphicData uri="http://schemas.openxmlformats.org/presentationml/2006/ole">
            <mc:AlternateContent xmlns:mc="http://schemas.openxmlformats.org/markup-compatibility/2006">
              <mc:Choice xmlns:v="urn:schemas-microsoft-com:vml" Requires="v">
                <p:oleObj spid="_x0000_s5483" name="Equation" r:id="rId5" imgW="6184900" imgH="431800" progId="Equation.3">
                  <p:embed/>
                </p:oleObj>
              </mc:Choice>
              <mc:Fallback>
                <p:oleObj name="Equation" r:id="rId5" imgW="6184900" imgH="431800" progId="Equation.3">
                  <p:embed/>
                  <p:pic>
                    <p:nvPicPr>
                      <p:cNvPr id="0" name=""/>
                      <p:cNvPicPr/>
                      <p:nvPr/>
                    </p:nvPicPr>
                    <p:blipFill>
                      <a:blip r:embed="rId6"/>
                      <a:stretch>
                        <a:fillRect/>
                      </a:stretch>
                    </p:blipFill>
                    <p:spPr>
                      <a:xfrm>
                        <a:off x="723901" y="5535637"/>
                        <a:ext cx="4537207" cy="318672"/>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10827523"/>
              </p:ext>
            </p:extLst>
          </p:nvPr>
        </p:nvGraphicFramePr>
        <p:xfrm>
          <a:off x="723901" y="4527944"/>
          <a:ext cx="3274120" cy="606004"/>
        </p:xfrm>
        <a:graphic>
          <a:graphicData uri="http://schemas.openxmlformats.org/presentationml/2006/ole">
            <mc:AlternateContent xmlns:mc="http://schemas.openxmlformats.org/markup-compatibility/2006">
              <mc:Choice xmlns:v="urn:schemas-microsoft-com:vml" Requires="v">
                <p:oleObj spid="_x0000_s5484" name="Equation" r:id="rId7" imgW="4927600" imgH="914400" progId="Equation.3">
                  <p:embed/>
                </p:oleObj>
              </mc:Choice>
              <mc:Fallback>
                <p:oleObj name="Equation" r:id="rId7" imgW="4927600" imgH="914400" progId="Equation.3">
                  <p:embed/>
                  <p:pic>
                    <p:nvPicPr>
                      <p:cNvPr id="0" name=""/>
                      <p:cNvPicPr/>
                      <p:nvPr/>
                    </p:nvPicPr>
                    <p:blipFill>
                      <a:blip r:embed="rId8"/>
                      <a:stretch>
                        <a:fillRect/>
                      </a:stretch>
                    </p:blipFill>
                    <p:spPr>
                      <a:xfrm>
                        <a:off x="723901" y="4527944"/>
                        <a:ext cx="3274120" cy="606004"/>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82156255"/>
              </p:ext>
            </p:extLst>
          </p:nvPr>
        </p:nvGraphicFramePr>
        <p:xfrm>
          <a:off x="723900" y="6372187"/>
          <a:ext cx="3104445" cy="339550"/>
        </p:xfrm>
        <a:graphic>
          <a:graphicData uri="http://schemas.openxmlformats.org/presentationml/2006/ole">
            <mc:AlternateContent xmlns:mc="http://schemas.openxmlformats.org/markup-compatibility/2006">
              <mc:Choice xmlns:v="urn:schemas-microsoft-com:vml" Requires="v">
                <p:oleObj spid="_x0000_s5485" name="Equation" r:id="rId9" imgW="4876800" imgH="533400" progId="Equation.3">
                  <p:embed/>
                </p:oleObj>
              </mc:Choice>
              <mc:Fallback>
                <p:oleObj name="Equation" r:id="rId9" imgW="4876800" imgH="533400" progId="Equation.3">
                  <p:embed/>
                  <p:pic>
                    <p:nvPicPr>
                      <p:cNvPr id="0" name=""/>
                      <p:cNvPicPr/>
                      <p:nvPr/>
                    </p:nvPicPr>
                    <p:blipFill>
                      <a:blip r:embed="rId10"/>
                      <a:stretch>
                        <a:fillRect/>
                      </a:stretch>
                    </p:blipFill>
                    <p:spPr>
                      <a:xfrm>
                        <a:off x="723900" y="6372187"/>
                        <a:ext cx="3104445" cy="339550"/>
                      </a:xfrm>
                      <a:prstGeom prst="rect">
                        <a:avLst/>
                      </a:prstGeom>
                    </p:spPr>
                  </p:pic>
                </p:oleObj>
              </mc:Fallback>
            </mc:AlternateContent>
          </a:graphicData>
        </a:graphic>
      </p:graphicFrame>
      <p:pic>
        <p:nvPicPr>
          <p:cNvPr id="18" name="Picture 11" descr="dbub_e866_slide"/>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442150" y="3684280"/>
            <a:ext cx="2925945" cy="291973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922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20 at 10.44.41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8599" y="1275871"/>
            <a:ext cx="5009176" cy="3353449"/>
          </a:xfrm>
          <a:prstGeom prst="rect">
            <a:avLst/>
          </a:prstGeom>
        </p:spPr>
      </p:pic>
      <p:sp>
        <p:nvSpPr>
          <p:cNvPr id="4" name="Title 3"/>
          <p:cNvSpPr>
            <a:spLocks noGrp="1"/>
          </p:cNvSpPr>
          <p:nvPr>
            <p:ph type="title"/>
          </p:nvPr>
        </p:nvSpPr>
        <p:spPr>
          <a:xfrm>
            <a:off x="276225" y="228601"/>
            <a:ext cx="8591550" cy="707161"/>
          </a:xfrm>
        </p:spPr>
        <p:txBody>
          <a:bodyPr/>
          <a:lstStyle/>
          <a:p>
            <a:pPr algn="ctr"/>
            <a:r>
              <a:rPr lang="en-US" dirty="0" smtClean="0"/>
              <a:t>Preliminary results</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691701972"/>
              </p:ext>
            </p:extLst>
          </p:nvPr>
        </p:nvGraphicFramePr>
        <p:xfrm>
          <a:off x="5106770" y="4629320"/>
          <a:ext cx="3761005" cy="864403"/>
        </p:xfrm>
        <a:graphic>
          <a:graphicData uri="http://schemas.openxmlformats.org/presentationml/2006/ole">
            <mc:AlternateContent xmlns:mc="http://schemas.openxmlformats.org/markup-compatibility/2006">
              <mc:Choice xmlns:v="urn:schemas-microsoft-com:vml" Requires="v">
                <p:oleObj spid="_x0000_s7295" name="Equation" r:id="rId5" imgW="2209800" imgH="508000" progId="Equation.3">
                  <p:embed/>
                </p:oleObj>
              </mc:Choice>
              <mc:Fallback>
                <p:oleObj name="Equation" r:id="rId5" imgW="2209800" imgH="508000" progId="Equation.3">
                  <p:embed/>
                  <p:pic>
                    <p:nvPicPr>
                      <p:cNvPr id="0" name=""/>
                      <p:cNvPicPr/>
                      <p:nvPr/>
                    </p:nvPicPr>
                    <p:blipFill>
                      <a:blip r:embed="rId6"/>
                      <a:stretch>
                        <a:fillRect/>
                      </a:stretch>
                    </p:blipFill>
                    <p:spPr>
                      <a:xfrm>
                        <a:off x="5106770" y="4629320"/>
                        <a:ext cx="3761005" cy="864403"/>
                      </a:xfrm>
                      <a:prstGeom prst="rect">
                        <a:avLst/>
                      </a:prstGeom>
                    </p:spPr>
                  </p:pic>
                </p:oleObj>
              </mc:Fallback>
            </mc:AlternateContent>
          </a:graphicData>
        </a:graphic>
      </p:graphicFrame>
      <p:sp>
        <p:nvSpPr>
          <p:cNvPr id="8" name="Slide Number Placeholder 2"/>
          <p:cNvSpPr>
            <a:spLocks noGrp="1"/>
          </p:cNvSpPr>
          <p:nvPr>
            <p:ph type="sldNum" sz="quarter" idx="12"/>
          </p:nvPr>
        </p:nvSpPr>
        <p:spPr>
          <a:xfrm>
            <a:off x="6639264" y="6161442"/>
            <a:ext cx="2133600" cy="365125"/>
          </a:xfrm>
        </p:spPr>
        <p:txBody>
          <a:bodyPr>
            <a:normAutofit/>
          </a:bodyPr>
          <a:lstStyle/>
          <a:p>
            <a:fld id="{F36DD0FD-55B0-48C4-8AF2-8A69533EDFC3}" type="slidenum">
              <a:rPr lang="en-US" smtClean="0"/>
              <a:pPr/>
              <a:t>14</a:t>
            </a:fld>
            <a:endParaRPr lang="en-US" dirty="0"/>
          </a:p>
        </p:txBody>
      </p:sp>
      <p:sp>
        <p:nvSpPr>
          <p:cNvPr id="3" name="Frame 2"/>
          <p:cNvSpPr/>
          <p:nvPr/>
        </p:nvSpPr>
        <p:spPr>
          <a:xfrm>
            <a:off x="4935644" y="2477032"/>
            <a:ext cx="999738" cy="820912"/>
          </a:xfrm>
          <a:prstGeom prst="frame">
            <a:avLst>
              <a:gd name="adj1" fmla="val 530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9" name="TextBox 8"/>
          <p:cNvSpPr txBox="1"/>
          <p:nvPr/>
        </p:nvSpPr>
        <p:spPr>
          <a:xfrm>
            <a:off x="276225" y="2107699"/>
            <a:ext cx="3416501" cy="3785652"/>
          </a:xfrm>
          <a:prstGeom prst="rect">
            <a:avLst/>
          </a:prstGeom>
          <a:noFill/>
        </p:spPr>
        <p:txBody>
          <a:bodyPr wrap="square" rtlCol="0">
            <a:spAutoFit/>
          </a:bodyPr>
          <a:lstStyle/>
          <a:p>
            <a:pPr marL="342900" indent="-342900">
              <a:buFont typeface="Arial"/>
              <a:buChar char="•"/>
            </a:pPr>
            <a:r>
              <a:rPr lang="en-US" sz="2400" dirty="0" smtClean="0"/>
              <a:t>Excellent agreement in 0.1 &lt; x &lt; 0.25</a:t>
            </a:r>
          </a:p>
          <a:p>
            <a:pPr marL="342900" indent="-342900">
              <a:buFont typeface="Arial"/>
              <a:buChar char="•"/>
            </a:pPr>
            <a:endParaRPr lang="en-US" sz="2400" dirty="0" smtClean="0"/>
          </a:p>
          <a:p>
            <a:pPr marL="342900" indent="-342900">
              <a:buFont typeface="Arial"/>
              <a:buChar char="•"/>
            </a:pPr>
            <a:r>
              <a:rPr lang="en-US" sz="2400" dirty="0" smtClean="0"/>
              <a:t>Interesting difference between E866 is seen in the high-x region and is under investigation</a:t>
            </a:r>
          </a:p>
          <a:p>
            <a:pPr marL="342900" indent="-342900">
              <a:buFont typeface="Arial"/>
              <a:buChar char="•"/>
            </a:pPr>
            <a:endParaRPr lang="en-US" sz="2400" dirty="0" smtClean="0"/>
          </a:p>
          <a:p>
            <a:endParaRPr lang="en-US" sz="2400" dirty="0"/>
          </a:p>
        </p:txBody>
      </p:sp>
      <p:sp>
        <p:nvSpPr>
          <p:cNvPr id="10" name="Frame 9"/>
          <p:cNvSpPr/>
          <p:nvPr/>
        </p:nvSpPr>
        <p:spPr>
          <a:xfrm>
            <a:off x="5935381" y="1828499"/>
            <a:ext cx="2374213" cy="2365303"/>
          </a:xfrm>
          <a:prstGeom prst="frame">
            <a:avLst>
              <a:gd name="adj1" fmla="val 241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TextBox 10"/>
          <p:cNvSpPr txBox="1"/>
          <p:nvPr/>
        </p:nvSpPr>
        <p:spPr>
          <a:xfrm rot="20089347">
            <a:off x="513433" y="3962970"/>
            <a:ext cx="7475123"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solidFill>
                  <a:srgbClr val="3366FF"/>
                </a:solidFill>
              </a:rPr>
              <a:t>THANKS TO THE DBAR/UBAR ANALYSIS TEAM!!</a:t>
            </a:r>
            <a:endParaRPr lang="en-US" sz="2400" dirty="0">
              <a:solidFill>
                <a:srgbClr val="3366FF"/>
              </a:solidFill>
            </a:endParaRPr>
          </a:p>
        </p:txBody>
      </p:sp>
      <p:sp>
        <p:nvSpPr>
          <p:cNvPr id="12" name="TextBox 11"/>
          <p:cNvSpPr txBox="1"/>
          <p:nvPr/>
        </p:nvSpPr>
        <p:spPr>
          <a:xfrm>
            <a:off x="6816500" y="1275871"/>
            <a:ext cx="2051275" cy="369332"/>
          </a:xfrm>
          <a:prstGeom prst="rect">
            <a:avLst/>
          </a:prstGeom>
          <a:noFill/>
        </p:spPr>
        <p:txBody>
          <a:bodyPr wrap="none" rtlCol="0">
            <a:spAutoFit/>
          </a:bodyPr>
          <a:lstStyle/>
          <a:p>
            <a:r>
              <a:rPr lang="en-US" dirty="0" err="1" smtClean="0"/>
              <a:t>B.Kerns</a:t>
            </a:r>
            <a:r>
              <a:rPr lang="en-US" dirty="0" smtClean="0"/>
              <a:t> APS, 2016</a:t>
            </a:r>
            <a:endParaRPr lang="en-US" dirty="0"/>
          </a:p>
        </p:txBody>
      </p:sp>
    </p:spTree>
    <p:extLst>
      <p:ext uri="{BB962C8B-B14F-4D97-AF65-F5344CB8AC3E}">
        <p14:creationId xmlns:p14="http://schemas.microsoft.com/office/powerpoint/2010/main" val="4194932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AA78500-71CA-4846-B41F-26BF188200C9}" type="slidenum">
              <a:rPr lang="en-US" smtClean="0"/>
              <a:t>15</a:t>
            </a:fld>
            <a:endParaRPr lang="en-US"/>
          </a:p>
        </p:txBody>
      </p:sp>
      <p:sp>
        <p:nvSpPr>
          <p:cNvPr id="5" name="Title 4"/>
          <p:cNvSpPr>
            <a:spLocks noGrp="1"/>
          </p:cNvSpPr>
          <p:nvPr>
            <p:ph type="title"/>
          </p:nvPr>
        </p:nvSpPr>
        <p:spPr>
          <a:xfrm>
            <a:off x="571500" y="274638"/>
            <a:ext cx="8001000" cy="656695"/>
          </a:xfrm>
        </p:spPr>
        <p:txBody>
          <a:bodyPr/>
          <a:lstStyle/>
          <a:p>
            <a:pPr algn="ctr"/>
            <a:r>
              <a:rPr lang="en-US" sz="3600" dirty="0" smtClean="0"/>
              <a:t>EMC effect  in Deep Inelastic Scattering</a:t>
            </a:r>
            <a:endParaRPr lang="en-US" sz="3600" dirty="0"/>
          </a:p>
        </p:txBody>
      </p:sp>
      <p:pic>
        <p:nvPicPr>
          <p:cNvPr id="6" name="Picture 5" descr="emc.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8456" y="1514047"/>
            <a:ext cx="4875883" cy="3542001"/>
          </a:xfrm>
          <a:prstGeom prst="rect">
            <a:avLst/>
          </a:prstGeom>
        </p:spPr>
      </p:pic>
      <p:sp>
        <p:nvSpPr>
          <p:cNvPr id="23" name="TextBox 22"/>
          <p:cNvSpPr txBox="1"/>
          <p:nvPr/>
        </p:nvSpPr>
        <p:spPr>
          <a:xfrm>
            <a:off x="3680977" y="5415248"/>
            <a:ext cx="4443803"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a:buChar char="•"/>
            </a:pPr>
            <a:r>
              <a:rPr lang="en-US" dirty="0" smtClean="0">
                <a:solidFill>
                  <a:srgbClr val="0000FF"/>
                </a:solidFill>
              </a:rPr>
              <a:t>Shadowing region 0 &lt; </a:t>
            </a:r>
            <a:r>
              <a:rPr lang="en-US" i="1" dirty="0" smtClean="0">
                <a:solidFill>
                  <a:srgbClr val="0000FF"/>
                </a:solidFill>
              </a:rPr>
              <a:t>x </a:t>
            </a:r>
            <a:r>
              <a:rPr lang="en-US" dirty="0" smtClean="0">
                <a:solidFill>
                  <a:srgbClr val="0000FF"/>
                </a:solidFill>
              </a:rPr>
              <a:t>&lt; 0.06</a:t>
            </a:r>
          </a:p>
          <a:p>
            <a:pPr marL="285750" indent="-285750">
              <a:buFont typeface="Arial"/>
              <a:buChar char="•"/>
            </a:pPr>
            <a:r>
              <a:rPr lang="en-US" dirty="0">
                <a:solidFill>
                  <a:srgbClr val="0000FF"/>
                </a:solidFill>
              </a:rPr>
              <a:t>Anti-shadowing </a:t>
            </a:r>
            <a:r>
              <a:rPr lang="en-US" dirty="0" smtClean="0">
                <a:solidFill>
                  <a:srgbClr val="0000FF"/>
                </a:solidFill>
              </a:rPr>
              <a:t>region 0.06 </a:t>
            </a:r>
            <a:r>
              <a:rPr lang="en-US" dirty="0">
                <a:solidFill>
                  <a:srgbClr val="0000FF"/>
                </a:solidFill>
              </a:rPr>
              <a:t>&lt; </a:t>
            </a:r>
            <a:r>
              <a:rPr lang="en-US" i="1" dirty="0">
                <a:solidFill>
                  <a:srgbClr val="0000FF"/>
                </a:solidFill>
              </a:rPr>
              <a:t>x </a:t>
            </a:r>
            <a:r>
              <a:rPr lang="en-US" dirty="0">
                <a:solidFill>
                  <a:srgbClr val="0000FF"/>
                </a:solidFill>
              </a:rPr>
              <a:t>&lt; </a:t>
            </a:r>
            <a:r>
              <a:rPr lang="en-US" dirty="0" smtClean="0">
                <a:solidFill>
                  <a:srgbClr val="0000FF"/>
                </a:solidFill>
              </a:rPr>
              <a:t>0.3</a:t>
            </a:r>
          </a:p>
          <a:p>
            <a:pPr marL="285750" indent="-285750">
              <a:buFont typeface="Arial"/>
              <a:buChar char="•"/>
            </a:pPr>
            <a:r>
              <a:rPr lang="en-US" dirty="0" smtClean="0">
                <a:solidFill>
                  <a:srgbClr val="0000FF"/>
                </a:solidFill>
              </a:rPr>
              <a:t>EMC region 0.3 &lt; x &lt; 0.8</a:t>
            </a:r>
          </a:p>
          <a:p>
            <a:pPr marL="285750" indent="-285750">
              <a:buFont typeface="Arial"/>
              <a:buChar char="•"/>
            </a:pPr>
            <a:r>
              <a:rPr lang="en-US" dirty="0" smtClean="0">
                <a:solidFill>
                  <a:srgbClr val="0000FF"/>
                </a:solidFill>
              </a:rPr>
              <a:t>Fermi motion region 0.8 &lt; x &lt; 1</a:t>
            </a:r>
          </a:p>
        </p:txBody>
      </p:sp>
      <p:sp>
        <p:nvSpPr>
          <p:cNvPr id="40" name="TextBox 39"/>
          <p:cNvSpPr txBox="1"/>
          <p:nvPr/>
        </p:nvSpPr>
        <p:spPr>
          <a:xfrm>
            <a:off x="4077253" y="4867948"/>
            <a:ext cx="5281137" cy="461665"/>
          </a:xfrm>
          <a:prstGeom prst="rect">
            <a:avLst/>
          </a:prstGeom>
          <a:noFill/>
        </p:spPr>
        <p:txBody>
          <a:bodyPr wrap="square" rtlCol="0">
            <a:spAutoFit/>
          </a:bodyPr>
          <a:lstStyle/>
          <a:p>
            <a:r>
              <a:rPr lang="en-US" sz="1200" dirty="0" err="1"/>
              <a:t>D.F.Geesaman</a:t>
            </a:r>
            <a:r>
              <a:rPr lang="en-US" sz="1200" dirty="0"/>
              <a:t>, </a:t>
            </a:r>
            <a:r>
              <a:rPr lang="en-US" sz="1200" dirty="0" err="1"/>
              <a:t>K.Saito</a:t>
            </a:r>
            <a:r>
              <a:rPr lang="en-US" sz="1200" dirty="0"/>
              <a:t>, </a:t>
            </a:r>
            <a:r>
              <a:rPr lang="en-US" sz="1200" dirty="0" smtClean="0"/>
              <a:t>&amp; </a:t>
            </a:r>
            <a:r>
              <a:rPr lang="en-US" sz="1200" dirty="0" err="1" smtClean="0"/>
              <a:t>A.W.Thomas</a:t>
            </a:r>
            <a:r>
              <a:rPr lang="en-US" sz="1200" dirty="0"/>
              <a:t>, </a:t>
            </a:r>
            <a:r>
              <a:rPr lang="en-US" sz="1200" dirty="0" err="1"/>
              <a:t>Annu.Rev</a:t>
            </a:r>
            <a:r>
              <a:rPr lang="en-US" sz="1200" dirty="0"/>
              <a:t>. </a:t>
            </a:r>
            <a:r>
              <a:rPr lang="en-US" sz="1200" dirty="0" err="1"/>
              <a:t>Nucl</a:t>
            </a:r>
            <a:r>
              <a:rPr lang="en-US" sz="1200" dirty="0"/>
              <a:t>. Part. Sci. 45, 337 (1995</a:t>
            </a:r>
            <a:r>
              <a:rPr lang="en-US" sz="1200" dirty="0" smtClean="0"/>
              <a:t>)</a:t>
            </a:r>
            <a:endParaRPr lang="en-US" sz="1200" dirty="0"/>
          </a:p>
        </p:txBody>
      </p:sp>
      <p:sp>
        <p:nvSpPr>
          <p:cNvPr id="20" name="Content Placeholder 2"/>
          <p:cNvSpPr txBox="1">
            <a:spLocks/>
          </p:cNvSpPr>
          <p:nvPr/>
        </p:nvSpPr>
        <p:spPr>
          <a:xfrm>
            <a:off x="380148" y="1999984"/>
            <a:ext cx="3595403" cy="4615593"/>
          </a:xfrm>
          <a:prstGeom prst="rect">
            <a:avLst/>
          </a:prstGeom>
        </p:spPr>
        <p:txBody>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r>
              <a:rPr lang="en-US" sz="2000" dirty="0" smtClean="0">
                <a:solidFill>
                  <a:schemeClr val="tx1"/>
                </a:solidFill>
              </a:rPr>
              <a:t>Quark distributions in the nuclei differ from quark distributions in the nucleon</a:t>
            </a:r>
          </a:p>
          <a:p>
            <a:endParaRPr lang="en-US" sz="2000" dirty="0" smtClean="0">
              <a:solidFill>
                <a:schemeClr val="tx1"/>
              </a:solidFill>
            </a:endParaRPr>
          </a:p>
          <a:p>
            <a:r>
              <a:rPr lang="en-US" sz="2000" dirty="0" smtClean="0">
                <a:solidFill>
                  <a:schemeClr val="tx1"/>
                </a:solidFill>
              </a:rPr>
              <a:t>In 1983, the EMC collaboration found per nucleon structure functions </a:t>
            </a:r>
            <a:r>
              <a:rPr lang="en-US" sz="2000" i="1" dirty="0" smtClean="0">
                <a:solidFill>
                  <a:schemeClr val="tx1"/>
                </a:solidFill>
              </a:rPr>
              <a:t>F</a:t>
            </a:r>
            <a:r>
              <a:rPr lang="en-US" sz="2000" i="1" baseline="-25000" dirty="0" smtClean="0">
                <a:solidFill>
                  <a:schemeClr val="tx1"/>
                </a:solidFill>
              </a:rPr>
              <a:t>2 </a:t>
            </a:r>
            <a:r>
              <a:rPr lang="en-US" sz="2000" i="1" dirty="0" smtClean="0">
                <a:solidFill>
                  <a:schemeClr val="tx1"/>
                </a:solidFill>
              </a:rPr>
              <a:t>(x,Q</a:t>
            </a:r>
            <a:r>
              <a:rPr lang="en-US" sz="2000" i="1" baseline="30000" dirty="0" smtClean="0">
                <a:solidFill>
                  <a:schemeClr val="tx1"/>
                </a:solidFill>
              </a:rPr>
              <a:t>2</a:t>
            </a:r>
            <a:r>
              <a:rPr lang="en-US" sz="2000" i="1" dirty="0" smtClean="0">
                <a:solidFill>
                  <a:schemeClr val="tx1"/>
                </a:solidFill>
              </a:rPr>
              <a:t>) </a:t>
            </a:r>
            <a:r>
              <a:rPr lang="en-US" sz="2000" dirty="0" smtClean="0">
                <a:solidFill>
                  <a:schemeClr val="tx1"/>
                </a:solidFill>
              </a:rPr>
              <a:t>in heavy nuclei different from deuterium</a:t>
            </a:r>
          </a:p>
          <a:p>
            <a:endParaRPr lang="en-US" sz="2000" dirty="0" smtClean="0">
              <a:solidFill>
                <a:schemeClr val="tx1"/>
              </a:solidFill>
            </a:endParaRPr>
          </a:p>
          <a:p>
            <a:r>
              <a:rPr lang="en-US" sz="2000" dirty="0" smtClean="0">
                <a:solidFill>
                  <a:schemeClr val="tx1"/>
                </a:solidFill>
              </a:rPr>
              <a:t>Exact physics reason for EMC effect still being debated</a:t>
            </a:r>
            <a:endParaRPr lang="en-US" sz="2000" dirty="0">
              <a:solidFill>
                <a:schemeClr val="tx1"/>
              </a:solidFill>
            </a:endParaRPr>
          </a:p>
        </p:txBody>
      </p:sp>
    </p:spTree>
    <p:extLst>
      <p:ext uri="{BB962C8B-B14F-4D97-AF65-F5344CB8AC3E}">
        <p14:creationId xmlns:p14="http://schemas.microsoft.com/office/powerpoint/2010/main" val="34282911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65554"/>
          </a:xfrm>
        </p:spPr>
        <p:txBody>
          <a:bodyPr/>
          <a:lstStyle/>
          <a:p>
            <a:pPr algn="ctr"/>
            <a:r>
              <a:rPr lang="en-US" dirty="0" smtClean="0"/>
              <a:t>Preview results</a:t>
            </a:r>
            <a:endParaRPr lang="en-US" dirty="0"/>
          </a:p>
        </p:txBody>
      </p:sp>
      <p:pic>
        <p:nvPicPr>
          <p:cNvPr id="5" name="Picture 4"/>
          <p:cNvPicPr>
            <a:picLocks noChangeAspect="1"/>
          </p:cNvPicPr>
          <p:nvPr/>
        </p:nvPicPr>
        <p:blipFill>
          <a:blip r:embed="rId2"/>
          <a:stretch>
            <a:fillRect/>
          </a:stretch>
        </p:blipFill>
        <p:spPr>
          <a:xfrm>
            <a:off x="98599" y="1213785"/>
            <a:ext cx="8781379" cy="3195446"/>
          </a:xfrm>
          <a:prstGeom prst="rect">
            <a:avLst/>
          </a:prstGeom>
        </p:spPr>
      </p:pic>
      <p:sp>
        <p:nvSpPr>
          <p:cNvPr id="6" name="Rectangle 5"/>
          <p:cNvSpPr/>
          <p:nvPr/>
        </p:nvSpPr>
        <p:spPr>
          <a:xfrm>
            <a:off x="511967" y="4409231"/>
            <a:ext cx="8140582" cy="2308324"/>
          </a:xfrm>
          <a:prstGeom prst="rect">
            <a:avLst/>
          </a:prstGeom>
        </p:spPr>
        <p:txBody>
          <a:bodyPr wrap="square">
            <a:spAutoFit/>
          </a:bodyPr>
          <a:lstStyle/>
          <a:p>
            <a:pPr marL="285750" indent="-285750">
              <a:buFont typeface="Arial"/>
              <a:buChar char="•"/>
            </a:pPr>
            <a:r>
              <a:rPr lang="en-US" sz="2400" dirty="0"/>
              <a:t>Ratios of Drell-Yan cross </a:t>
            </a:r>
            <a:r>
              <a:rPr lang="en-US" sz="2400" dirty="0" smtClean="0"/>
              <a:t>sections for C/D, Fe/D, W/D shown</a:t>
            </a:r>
          </a:p>
          <a:p>
            <a:endParaRPr lang="en-US" sz="2400" dirty="0"/>
          </a:p>
          <a:p>
            <a:pPr marL="285750" indent="-285750">
              <a:buFont typeface="Arial"/>
              <a:buChar char="•"/>
            </a:pPr>
            <a:r>
              <a:rPr lang="en-US" sz="2400" dirty="0" smtClean="0"/>
              <a:t>Contains &lt; 10</a:t>
            </a:r>
            <a:r>
              <a:rPr lang="en-US" sz="2400" dirty="0"/>
              <a:t>% of expected </a:t>
            </a:r>
            <a:r>
              <a:rPr lang="en-US" sz="2400" dirty="0" smtClean="0"/>
              <a:t>statistics</a:t>
            </a:r>
          </a:p>
          <a:p>
            <a:pPr marL="285750" indent="-285750">
              <a:buFont typeface="Arial"/>
              <a:buChar char="•"/>
            </a:pPr>
            <a:endParaRPr lang="en-US" sz="2400" dirty="0"/>
          </a:p>
          <a:p>
            <a:pPr marL="285750" indent="-285750">
              <a:buFont typeface="Arial"/>
              <a:buChar char="•"/>
            </a:pPr>
            <a:r>
              <a:rPr lang="en-US" sz="2400" dirty="0"/>
              <a:t>A</a:t>
            </a:r>
            <a:r>
              <a:rPr lang="en-US" sz="2400" dirty="0" smtClean="0"/>
              <a:t>lready </a:t>
            </a:r>
            <a:r>
              <a:rPr lang="en-US" sz="2400" dirty="0"/>
              <a:t>competitive with existing data</a:t>
            </a:r>
          </a:p>
        </p:txBody>
      </p:sp>
      <p:sp>
        <p:nvSpPr>
          <p:cNvPr id="8" name="Slide Number Placeholder 2"/>
          <p:cNvSpPr>
            <a:spLocks noGrp="1"/>
          </p:cNvSpPr>
          <p:nvPr>
            <p:ph type="sldNum" sz="quarter" idx="12"/>
          </p:nvPr>
        </p:nvSpPr>
        <p:spPr>
          <a:xfrm>
            <a:off x="6639264" y="6161442"/>
            <a:ext cx="2133600" cy="365125"/>
          </a:xfrm>
        </p:spPr>
        <p:txBody>
          <a:bodyPr>
            <a:normAutofit/>
          </a:bodyPr>
          <a:lstStyle/>
          <a:p>
            <a:fld id="{F36DD0FD-55B0-48C4-8AF2-8A69533EDFC3}" type="slidenum">
              <a:rPr lang="en-US" smtClean="0"/>
              <a:pPr/>
              <a:t>16</a:t>
            </a:fld>
            <a:endParaRPr lang="en-US" dirty="0"/>
          </a:p>
        </p:txBody>
      </p:sp>
      <p:sp>
        <p:nvSpPr>
          <p:cNvPr id="9" name="TextBox 8"/>
          <p:cNvSpPr txBox="1"/>
          <p:nvPr/>
        </p:nvSpPr>
        <p:spPr>
          <a:xfrm rot="20089347">
            <a:off x="-241886" y="2703673"/>
            <a:ext cx="923492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solidFill>
                  <a:srgbClr val="3366FF"/>
                </a:solidFill>
              </a:rPr>
              <a:t>THANKS TO THE NUCLEAR DEPENDENCE ANALYSIS TEAM!!</a:t>
            </a:r>
            <a:endParaRPr lang="en-US" sz="2400" dirty="0">
              <a:solidFill>
                <a:srgbClr val="3366FF"/>
              </a:solidFill>
            </a:endParaRPr>
          </a:p>
        </p:txBody>
      </p:sp>
    </p:spTree>
    <p:extLst>
      <p:ext uri="{BB962C8B-B14F-4D97-AF65-F5344CB8AC3E}">
        <p14:creationId xmlns:p14="http://schemas.microsoft.com/office/powerpoint/2010/main" val="3970215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normAutofit/>
          </a:bodyPr>
          <a:lstStyle/>
          <a:p>
            <a:fld id="{2D57B0AA-AC8E-4463-ADAC-E87D09B82E4F}" type="slidenum">
              <a:rPr lang="en-US" smtClean="0"/>
              <a:t>17</a:t>
            </a:fld>
            <a:endParaRPr lang="en-US"/>
          </a:p>
        </p:txBody>
      </p:sp>
      <p:sp>
        <p:nvSpPr>
          <p:cNvPr id="2" name="Title 1"/>
          <p:cNvSpPr>
            <a:spLocks noGrp="1"/>
          </p:cNvSpPr>
          <p:nvPr>
            <p:ph type="title"/>
          </p:nvPr>
        </p:nvSpPr>
        <p:spPr/>
        <p:txBody>
          <a:bodyPr/>
          <a:lstStyle/>
          <a:p>
            <a:r>
              <a:rPr lang="en-US" sz="4000" dirty="0" smtClean="0"/>
              <a:t>What’s the </a:t>
            </a:r>
            <a:r>
              <a:rPr lang="en-US" sz="4000" dirty="0" smtClean="0">
                <a:solidFill>
                  <a:srgbClr val="FF6600"/>
                </a:solidFill>
              </a:rPr>
              <a:t>m</a:t>
            </a:r>
            <a:r>
              <a:rPr lang="en-US" sz="4000" dirty="0" smtClean="0">
                <a:solidFill>
                  <a:srgbClr val="0000FF"/>
                </a:solidFill>
              </a:rPr>
              <a:t>a</a:t>
            </a:r>
            <a:r>
              <a:rPr lang="en-US" sz="4000" dirty="0" smtClean="0">
                <a:solidFill>
                  <a:srgbClr val="000000"/>
                </a:solidFill>
              </a:rPr>
              <a:t>t</a:t>
            </a:r>
            <a:r>
              <a:rPr lang="en-US" sz="4000" dirty="0" smtClean="0">
                <a:solidFill>
                  <a:srgbClr val="FF6600"/>
                </a:solidFill>
              </a:rPr>
              <a:t>t</a:t>
            </a:r>
            <a:r>
              <a:rPr lang="en-US" sz="4000" dirty="0" smtClean="0">
                <a:solidFill>
                  <a:srgbClr val="000000"/>
                </a:solidFill>
              </a:rPr>
              <a:t>e</a:t>
            </a:r>
            <a:r>
              <a:rPr lang="en-US" sz="4000" dirty="0" smtClean="0">
                <a:solidFill>
                  <a:srgbClr val="FF6600"/>
                </a:solidFill>
              </a:rPr>
              <a:t>r</a:t>
            </a:r>
            <a:r>
              <a:rPr lang="en-US" sz="4000" dirty="0" smtClean="0"/>
              <a:t>?</a:t>
            </a:r>
            <a:endParaRPr lang="en-US" sz="4000" dirty="0"/>
          </a:p>
        </p:txBody>
      </p:sp>
      <p:sp>
        <p:nvSpPr>
          <p:cNvPr id="3" name="Content Placeholder 2"/>
          <p:cNvSpPr>
            <a:spLocks noGrp="1"/>
          </p:cNvSpPr>
          <p:nvPr>
            <p:ph sz="quarter" idx="4294967295"/>
          </p:nvPr>
        </p:nvSpPr>
        <p:spPr>
          <a:xfrm>
            <a:off x="792162" y="1761565"/>
            <a:ext cx="4273727" cy="4289611"/>
          </a:xfrm>
          <a:prstGeom prst="rect">
            <a:avLst/>
          </a:prstGeom>
        </p:spPr>
        <p:txBody>
          <a:bodyPr>
            <a:normAutofit/>
          </a:bodyPr>
          <a:lstStyle/>
          <a:p>
            <a:pPr marL="0" indent="0">
              <a:buNone/>
            </a:pPr>
            <a:r>
              <a:rPr lang="en-US" sz="2400" dirty="0" smtClean="0"/>
              <a:t>Dark matter is:</a:t>
            </a:r>
          </a:p>
          <a:p>
            <a:r>
              <a:rPr lang="en-US" sz="2400" dirty="0"/>
              <a:t>o</a:t>
            </a:r>
            <a:r>
              <a:rPr lang="en-US" sz="2400" dirty="0" smtClean="0"/>
              <a:t>ne of the greatest unsolved mysteries of modern physics</a:t>
            </a:r>
          </a:p>
          <a:p>
            <a:endParaRPr lang="en-US" sz="2400" dirty="0" smtClean="0"/>
          </a:p>
          <a:p>
            <a:r>
              <a:rPr lang="en-US" sz="2400" dirty="0" smtClean="0"/>
              <a:t>a central element for cosmology and astronomy</a:t>
            </a:r>
          </a:p>
          <a:p>
            <a:endParaRPr lang="en-US" sz="2400" dirty="0" smtClean="0"/>
          </a:p>
          <a:p>
            <a:r>
              <a:rPr lang="en-US" sz="2400" dirty="0" smtClean="0"/>
              <a:t>about 27% of the energy density of the Universe</a:t>
            </a:r>
          </a:p>
          <a:p>
            <a:endParaRPr lang="en-US" sz="2400" dirty="0" smtClean="0"/>
          </a:p>
          <a:p>
            <a:endParaRPr lang="en-US" sz="2400" dirty="0" smtClean="0"/>
          </a:p>
          <a:p>
            <a:endParaRPr lang="en-US" sz="2400" dirty="0" smtClean="0"/>
          </a:p>
          <a:p>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1657418747"/>
              </p:ext>
            </p:extLst>
          </p:nvPr>
        </p:nvGraphicFramePr>
        <p:xfrm>
          <a:off x="4810120" y="2078138"/>
          <a:ext cx="3552829" cy="24123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501876" y="2003290"/>
            <a:ext cx="1737455" cy="388568"/>
          </a:xfrm>
          <a:prstGeom prst="rect">
            <a:avLst/>
          </a:prstGeom>
          <a:noFill/>
        </p:spPr>
        <p:txBody>
          <a:bodyPr wrap="square" lIns="80010" tIns="40005" rIns="80010" bIns="40005" rtlCol="0">
            <a:spAutoFit/>
          </a:bodyPr>
          <a:lstStyle/>
          <a:p>
            <a:r>
              <a:rPr lang="en-US" sz="2000" dirty="0">
                <a:solidFill>
                  <a:srgbClr val="FF6600"/>
                </a:solidFill>
                <a:latin typeface="Arial"/>
                <a:cs typeface="Arial"/>
              </a:rPr>
              <a:t>Dark energy</a:t>
            </a:r>
          </a:p>
        </p:txBody>
      </p:sp>
      <p:sp>
        <p:nvSpPr>
          <p:cNvPr id="6" name="TextBox 5"/>
          <p:cNvSpPr txBox="1"/>
          <p:nvPr/>
        </p:nvSpPr>
        <p:spPr>
          <a:xfrm>
            <a:off x="7616996" y="3759428"/>
            <a:ext cx="948935" cy="696344"/>
          </a:xfrm>
          <a:prstGeom prst="rect">
            <a:avLst/>
          </a:prstGeom>
          <a:noFill/>
        </p:spPr>
        <p:txBody>
          <a:bodyPr wrap="square" lIns="80010" tIns="40005" rIns="80010" bIns="40005" rtlCol="0">
            <a:spAutoFit/>
          </a:bodyPr>
          <a:lstStyle/>
          <a:p>
            <a:r>
              <a:rPr lang="en-US" sz="2000" dirty="0">
                <a:latin typeface="Arial"/>
                <a:cs typeface="Arial"/>
              </a:rPr>
              <a:t>Dark matter</a:t>
            </a:r>
          </a:p>
        </p:txBody>
      </p:sp>
      <p:sp>
        <p:nvSpPr>
          <p:cNvPr id="7" name="TextBox 6"/>
          <p:cNvSpPr txBox="1"/>
          <p:nvPr/>
        </p:nvSpPr>
        <p:spPr>
          <a:xfrm>
            <a:off x="6058144" y="4064715"/>
            <a:ext cx="1148322" cy="696344"/>
          </a:xfrm>
          <a:prstGeom prst="rect">
            <a:avLst/>
          </a:prstGeom>
          <a:noFill/>
        </p:spPr>
        <p:txBody>
          <a:bodyPr wrap="square" lIns="80010" tIns="40005" rIns="80010" bIns="40005" rtlCol="0">
            <a:spAutoFit/>
          </a:bodyPr>
          <a:lstStyle/>
          <a:p>
            <a:r>
              <a:rPr lang="en-US" sz="2000" dirty="0">
                <a:solidFill>
                  <a:srgbClr val="0000FF"/>
                </a:solidFill>
                <a:latin typeface="Arial"/>
                <a:cs typeface="Arial"/>
              </a:rPr>
              <a:t>Ordinary matter</a:t>
            </a:r>
          </a:p>
        </p:txBody>
      </p:sp>
      <p:sp>
        <p:nvSpPr>
          <p:cNvPr id="8" name="TextBox 7"/>
          <p:cNvSpPr txBox="1"/>
          <p:nvPr/>
        </p:nvSpPr>
        <p:spPr>
          <a:xfrm>
            <a:off x="7063699" y="3024266"/>
            <a:ext cx="952218" cy="327013"/>
          </a:xfrm>
          <a:prstGeom prst="rect">
            <a:avLst/>
          </a:prstGeom>
          <a:noFill/>
        </p:spPr>
        <p:txBody>
          <a:bodyPr wrap="square" lIns="80010" tIns="40005" rIns="80010" bIns="40005" rtlCol="0">
            <a:spAutoFit/>
          </a:bodyPr>
          <a:lstStyle/>
          <a:p>
            <a:r>
              <a:rPr lang="en-US" sz="1600" dirty="0">
                <a:latin typeface="Arial"/>
                <a:cs typeface="Arial"/>
              </a:rPr>
              <a:t>26.8%</a:t>
            </a:r>
          </a:p>
        </p:txBody>
      </p:sp>
      <p:sp>
        <p:nvSpPr>
          <p:cNvPr id="9" name="TextBox 8"/>
          <p:cNvSpPr txBox="1"/>
          <p:nvPr/>
        </p:nvSpPr>
        <p:spPr>
          <a:xfrm>
            <a:off x="6364540" y="3507037"/>
            <a:ext cx="681145" cy="327013"/>
          </a:xfrm>
          <a:prstGeom prst="rect">
            <a:avLst/>
          </a:prstGeom>
          <a:noFill/>
        </p:spPr>
        <p:txBody>
          <a:bodyPr wrap="square" lIns="80010" tIns="40005" rIns="80010" bIns="40005" rtlCol="0">
            <a:spAutoFit/>
          </a:bodyPr>
          <a:lstStyle/>
          <a:p>
            <a:r>
              <a:rPr lang="en-US" sz="1600" dirty="0">
                <a:latin typeface="Arial"/>
                <a:cs typeface="Arial"/>
              </a:rPr>
              <a:t>4.9%</a:t>
            </a:r>
          </a:p>
        </p:txBody>
      </p:sp>
      <p:sp>
        <p:nvSpPr>
          <p:cNvPr id="10" name="TextBox 9"/>
          <p:cNvSpPr txBox="1"/>
          <p:nvPr/>
        </p:nvSpPr>
        <p:spPr>
          <a:xfrm>
            <a:off x="5780425" y="2433276"/>
            <a:ext cx="965656" cy="327013"/>
          </a:xfrm>
          <a:prstGeom prst="rect">
            <a:avLst/>
          </a:prstGeom>
          <a:noFill/>
        </p:spPr>
        <p:txBody>
          <a:bodyPr wrap="square" lIns="80010" tIns="40005" rIns="80010" bIns="40005" rtlCol="0">
            <a:spAutoFit/>
          </a:bodyPr>
          <a:lstStyle/>
          <a:p>
            <a:r>
              <a:rPr lang="en-US" sz="1600" dirty="0">
                <a:latin typeface="Arial"/>
                <a:cs typeface="Arial"/>
              </a:rPr>
              <a:t>68.3%</a:t>
            </a:r>
          </a:p>
        </p:txBody>
      </p:sp>
      <p:pic>
        <p:nvPicPr>
          <p:cNvPr id="12" name="Picture 11" descr="Screen Shot 2016-06-09 at 12.23.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6" y="3357788"/>
            <a:ext cx="6705600" cy="2921000"/>
          </a:xfrm>
          <a:prstGeom prst="rect">
            <a:avLst/>
          </a:prstGeom>
        </p:spPr>
      </p:pic>
      <p:sp>
        <p:nvSpPr>
          <p:cNvPr id="13" name="TextBox 12"/>
          <p:cNvSpPr txBox="1"/>
          <p:nvPr/>
        </p:nvSpPr>
        <p:spPr>
          <a:xfrm rot="19681481">
            <a:off x="-762285" y="2785378"/>
            <a:ext cx="10456558" cy="461665"/>
          </a:xfrm>
          <a:prstGeom prst="rect">
            <a:avLst/>
          </a:prstGeom>
          <a:solidFill>
            <a:srgbClr val="FFFF00"/>
          </a:solidFill>
        </p:spPr>
        <p:txBody>
          <a:bodyPr wrap="none" rtlCol="0">
            <a:spAutoFit/>
          </a:bodyPr>
          <a:lstStyle/>
          <a:p>
            <a:r>
              <a:rPr lang="en-US" sz="2400" dirty="0" smtClean="0">
                <a:solidFill>
                  <a:srgbClr val="FF0000"/>
                </a:solidFill>
              </a:rPr>
              <a:t>DARM MATTER ALSO AVAILABLE ON PARTICLEZOO.NET FOR $10.49!!</a:t>
            </a:r>
            <a:endParaRPr lang="en-US" sz="2400" dirty="0">
              <a:solidFill>
                <a:srgbClr val="FF0000"/>
              </a:solidFill>
            </a:endParaRPr>
          </a:p>
        </p:txBody>
      </p:sp>
      <p:pic>
        <p:nvPicPr>
          <p:cNvPr id="15" name="Picture 14" descr="Screen Shot 2016-06-09 at 12.40.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7249" y="0"/>
            <a:ext cx="3664323" cy="6051176"/>
          </a:xfrm>
          <a:prstGeom prst="rect">
            <a:avLst/>
          </a:prstGeom>
        </p:spPr>
      </p:pic>
    </p:spTree>
    <p:extLst>
      <p:ext uri="{BB962C8B-B14F-4D97-AF65-F5344CB8AC3E}">
        <p14:creationId xmlns:p14="http://schemas.microsoft.com/office/powerpoint/2010/main" val="337779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5"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6"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anim calcmode="lin" valueType="num">
                                      <p:cBhvr>
                                        <p:cTn id="18"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9"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0"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21" dur="500" decel="50000">
                                          <p:stCondLst>
                                            <p:cond delay="0"/>
                                          </p:stCondLst>
                                        </p:cTn>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anim calcmode="lin" valueType="num">
                                      <p:cBhvr>
                                        <p:cTn id="27" dur="500" fill="hold"/>
                                        <p:tgtEl>
                                          <p:spTgt spid="15"/>
                                        </p:tgtEl>
                                        <p:attrNameLst>
                                          <p:attrName>ppt_x</p:attrName>
                                        </p:attrNameLst>
                                      </p:cBhvr>
                                      <p:tavLst>
                                        <p:tav tm="0">
                                          <p:val>
                                            <p:strVal val="#ppt_x"/>
                                          </p:val>
                                        </p:tav>
                                        <p:tav tm="100000">
                                          <p:val>
                                            <p:strVal val="#ppt_x"/>
                                          </p:val>
                                        </p:tav>
                                      </p:tavLst>
                                    </p:anim>
                                    <p:anim calcmode="lin" valueType="num">
                                      <p:cBhvr>
                                        <p:cTn id="28" dur="450" decel="100000" fill="hold"/>
                                        <p:tgtEl>
                                          <p:spTgt spid="15"/>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D57B0AA-AC8E-4463-ADAC-E87D09B82E4F}" type="slidenum">
              <a:rPr lang="en-US" smtClean="0"/>
              <a:t>18</a:t>
            </a:fld>
            <a:endParaRPr lang="en-US"/>
          </a:p>
        </p:txBody>
      </p:sp>
      <p:sp>
        <p:nvSpPr>
          <p:cNvPr id="2" name="Title 1"/>
          <p:cNvSpPr>
            <a:spLocks noGrp="1"/>
          </p:cNvSpPr>
          <p:nvPr>
            <p:ph type="title"/>
          </p:nvPr>
        </p:nvSpPr>
        <p:spPr>
          <a:xfrm>
            <a:off x="0" y="25400"/>
            <a:ext cx="9144000" cy="1411941"/>
          </a:xfrm>
        </p:spPr>
        <p:txBody>
          <a:bodyPr/>
          <a:lstStyle/>
          <a:p>
            <a:r>
              <a:rPr lang="en-US" sz="4000" dirty="0" smtClean="0"/>
              <a:t>Dark sector and Standard model coupling</a:t>
            </a:r>
            <a:endParaRPr lang="en-US" sz="4000" dirty="0"/>
          </a:p>
        </p:txBody>
      </p:sp>
      <p:sp>
        <p:nvSpPr>
          <p:cNvPr id="3" name="Content Placeholder 2"/>
          <p:cNvSpPr>
            <a:spLocks noGrp="1"/>
          </p:cNvSpPr>
          <p:nvPr>
            <p:ph sz="quarter" idx="4294967295"/>
          </p:nvPr>
        </p:nvSpPr>
        <p:spPr>
          <a:xfrm>
            <a:off x="293045" y="3392925"/>
            <a:ext cx="4478526" cy="3117075"/>
          </a:xfrm>
          <a:prstGeom prst="rect">
            <a:avLst/>
          </a:prstGeom>
        </p:spPr>
        <p:txBody>
          <a:bodyPr>
            <a:noAutofit/>
          </a:bodyPr>
          <a:lstStyle/>
          <a:p>
            <a:r>
              <a:rPr lang="en-US" sz="1600" dirty="0" smtClean="0"/>
              <a:t>Dark sector could interact with the standard model sector via a hidden gauge boson (A’ or “dark photon” or “</a:t>
            </a:r>
            <a:r>
              <a:rPr lang="en-US" sz="1600" dirty="0" err="1" smtClean="0"/>
              <a:t>para</a:t>
            </a:r>
            <a:r>
              <a:rPr lang="en-US" sz="1600" dirty="0" smtClean="0"/>
              <a:t> photon” or “hidden photon”)</a:t>
            </a:r>
            <a:endParaRPr lang="en-US" sz="1600" dirty="0"/>
          </a:p>
          <a:p>
            <a:r>
              <a:rPr lang="en-US" sz="1600" dirty="0" smtClean="0"/>
              <a:t>Dark photons can provide a portal into the dark sector</a:t>
            </a:r>
          </a:p>
          <a:p>
            <a:r>
              <a:rPr lang="en-US" sz="1600" dirty="0" smtClean="0"/>
              <a:t>Dark photons could couple to standard model matter with α’ = αε</a:t>
            </a:r>
            <a:r>
              <a:rPr lang="en-US" sz="1600" baseline="30000" dirty="0" smtClean="0"/>
              <a:t>2</a:t>
            </a:r>
            <a:endParaRPr lang="en-US" sz="1600" dirty="0" smtClean="0"/>
          </a:p>
        </p:txBody>
      </p:sp>
      <p:sp>
        <p:nvSpPr>
          <p:cNvPr id="6" name="TextBox 5"/>
          <p:cNvSpPr txBox="1">
            <a:spLocks noChangeArrowheads="1"/>
          </p:cNvSpPr>
          <p:nvPr/>
        </p:nvSpPr>
        <p:spPr bwMode="auto">
          <a:xfrm>
            <a:off x="1419330" y="1541744"/>
            <a:ext cx="2245326" cy="1569660"/>
          </a:xfrm>
          <a:prstGeom prst="rect">
            <a:avLst/>
          </a:prstGeom>
          <a:solidFill>
            <a:srgbClr val="353535"/>
          </a:solidFill>
          <a:ln w="38100">
            <a:solidFill>
              <a:schemeClr val="bg1"/>
            </a:solidFill>
            <a:miter lim="800000"/>
            <a:headEnd/>
            <a:tailEnd/>
          </a:ln>
          <a:effectLst>
            <a:outerShdw blurRad="40000" dist="20000" dir="5400000" rotWithShape="0">
              <a:srgbClr val="000000">
                <a:alpha val="37999"/>
              </a:srgbClr>
            </a:outerShdw>
          </a:effectLst>
        </p:spPr>
        <p:txBody>
          <a:bodyPr wrap="none">
            <a:spAutoFit/>
          </a:bodyPr>
          <a:lstStyle/>
          <a:p>
            <a:pPr algn="ctr">
              <a:defRPr/>
            </a:pPr>
            <a:r>
              <a:rPr lang="en-US" sz="2400" b="1" dirty="0">
                <a:solidFill>
                  <a:schemeClr val="lt1"/>
                </a:solidFill>
                <a:latin typeface="+mn-lt"/>
                <a:ea typeface="+mn-ea"/>
              </a:rPr>
              <a:t>Standard </a:t>
            </a:r>
            <a:r>
              <a:rPr lang="en-US" sz="2400" b="1" dirty="0" smtClean="0">
                <a:solidFill>
                  <a:schemeClr val="lt1"/>
                </a:solidFill>
                <a:latin typeface="+mn-lt"/>
                <a:ea typeface="+mn-ea"/>
              </a:rPr>
              <a:t>Model</a:t>
            </a:r>
          </a:p>
          <a:p>
            <a:pPr algn="ctr">
              <a:defRPr/>
            </a:pPr>
            <a:endParaRPr lang="en-US" dirty="0">
              <a:solidFill>
                <a:schemeClr val="lt1"/>
              </a:solidFill>
              <a:latin typeface="+mn-lt"/>
              <a:ea typeface="+mn-ea"/>
            </a:endParaRPr>
          </a:p>
          <a:p>
            <a:pPr algn="ctr">
              <a:defRPr/>
            </a:pPr>
            <a:r>
              <a:rPr lang="en-US" dirty="0">
                <a:solidFill>
                  <a:schemeClr val="lt1"/>
                </a:solidFill>
                <a:latin typeface="+mn-lt"/>
                <a:ea typeface="+mn-ea"/>
              </a:rPr>
              <a:t>  Quarks, leptons</a:t>
            </a:r>
          </a:p>
          <a:p>
            <a:pPr algn="ctr">
              <a:defRPr/>
            </a:pPr>
            <a:endParaRPr lang="en-US" dirty="0">
              <a:solidFill>
                <a:schemeClr val="lt1"/>
              </a:solidFill>
              <a:latin typeface="+mn-lt"/>
              <a:ea typeface="+mn-ea"/>
            </a:endParaRPr>
          </a:p>
          <a:p>
            <a:pPr algn="ctr">
              <a:defRPr/>
            </a:pPr>
            <a:r>
              <a:rPr lang="en-US" dirty="0">
                <a:solidFill>
                  <a:schemeClr val="lt1"/>
                </a:solidFill>
                <a:latin typeface="+mn-lt"/>
                <a:ea typeface="+mn-ea"/>
              </a:rPr>
              <a:t>   g  W  Z   </a:t>
            </a:r>
            <a:r>
              <a:rPr lang="en-US" dirty="0">
                <a:solidFill>
                  <a:schemeClr val="lt1"/>
                </a:solidFill>
                <a:latin typeface="Symbol" panose="05050102010706020507" pitchFamily="18" charset="2"/>
                <a:ea typeface="+mn-ea"/>
              </a:rPr>
              <a:t>g</a:t>
            </a:r>
          </a:p>
        </p:txBody>
      </p:sp>
      <p:sp>
        <p:nvSpPr>
          <p:cNvPr id="7" name="Rectangle 6"/>
          <p:cNvSpPr>
            <a:spLocks noChangeArrowheads="1"/>
          </p:cNvSpPr>
          <p:nvPr/>
        </p:nvSpPr>
        <p:spPr bwMode="auto">
          <a:xfrm>
            <a:off x="5432036" y="1541744"/>
            <a:ext cx="2362200" cy="1568450"/>
          </a:xfrm>
          <a:prstGeom prst="rect">
            <a:avLst/>
          </a:prstGeom>
          <a:solidFill>
            <a:srgbClr val="353535"/>
          </a:solidFill>
          <a:ln w="38100">
            <a:solidFill>
              <a:schemeClr val="bg1"/>
            </a:solidFill>
            <a:miter lim="800000"/>
            <a:headEnd/>
            <a:tailEnd/>
          </a:ln>
          <a:effectLst>
            <a:outerShdw blurRad="40000" dist="20000" dir="5400000" rotWithShape="0">
              <a:srgbClr val="000000">
                <a:alpha val="37999"/>
              </a:srgbClr>
            </a:outerShdw>
          </a:effectLst>
        </p:spPr>
        <p:txBody>
          <a:bodyPr>
            <a:spAutoFit/>
          </a:bodyPr>
          <a:lstStyle/>
          <a:p>
            <a:pPr algn="ctr"/>
            <a:r>
              <a:rPr lang="en-US" sz="2400" b="1" dirty="0">
                <a:solidFill>
                  <a:srgbClr val="FFFFFF"/>
                </a:solidFill>
              </a:rPr>
              <a:t>Hidden Sector</a:t>
            </a:r>
          </a:p>
          <a:p>
            <a:pPr algn="ctr"/>
            <a:endParaRPr lang="en-US" dirty="0">
              <a:solidFill>
                <a:srgbClr val="FFFFFF"/>
              </a:solidFill>
            </a:endParaRPr>
          </a:p>
          <a:p>
            <a:pPr algn="ctr"/>
            <a:r>
              <a:rPr lang="en-US" dirty="0">
                <a:solidFill>
                  <a:srgbClr val="FFFFFF"/>
                </a:solidFill>
              </a:rPr>
              <a:t>  dark matter</a:t>
            </a:r>
          </a:p>
          <a:p>
            <a:pPr algn="ctr"/>
            <a:endParaRPr lang="en-US" dirty="0">
              <a:solidFill>
                <a:srgbClr val="FFFFFF"/>
              </a:solidFill>
            </a:endParaRPr>
          </a:p>
          <a:p>
            <a:pPr algn="ctr"/>
            <a:r>
              <a:rPr lang="en-US" dirty="0">
                <a:solidFill>
                  <a:srgbClr val="FFFFFF"/>
                </a:solidFill>
              </a:rPr>
              <a:t>   A</a:t>
            </a:r>
            <a:r>
              <a:rPr lang="ja-JP" altLang="en-US" dirty="0">
                <a:solidFill>
                  <a:srgbClr val="FFFFFF"/>
                </a:solidFill>
              </a:rPr>
              <a:t>’</a:t>
            </a:r>
            <a:endParaRPr lang="en-US" dirty="0">
              <a:solidFill>
                <a:srgbClr val="FFFFFF"/>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79436" y="1513161"/>
            <a:ext cx="1712091" cy="164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p:cNvSpPr>
            <a:spLocks noChangeArrowheads="1"/>
          </p:cNvSpPr>
          <p:nvPr/>
        </p:nvSpPr>
        <p:spPr bwMode="auto">
          <a:xfrm>
            <a:off x="5906876" y="5747436"/>
            <a:ext cx="3146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B. </a:t>
            </a:r>
            <a:r>
              <a:rPr lang="en-US" sz="1400" dirty="0" err="1"/>
              <a:t>Holdom</a:t>
            </a:r>
            <a:r>
              <a:rPr lang="en-US" sz="1400" dirty="0"/>
              <a:t>, PLB </a:t>
            </a:r>
            <a:r>
              <a:rPr lang="en-US" sz="1400" b="1" dirty="0"/>
              <a:t>166</a:t>
            </a:r>
            <a:r>
              <a:rPr lang="en-US" sz="1400" dirty="0"/>
              <a:t> (1986) 196</a:t>
            </a:r>
          </a:p>
          <a:p>
            <a:r>
              <a:rPr lang="en-US" sz="1400" dirty="0"/>
              <a:t>J. D. Bjorken et al, PRD </a:t>
            </a:r>
            <a:r>
              <a:rPr lang="en-US" sz="1400" b="1" dirty="0"/>
              <a:t>80</a:t>
            </a:r>
            <a:r>
              <a:rPr lang="en-US" sz="1400" dirty="0"/>
              <a:t> (2009) 075018</a:t>
            </a:r>
          </a:p>
        </p:txBody>
      </p:sp>
      <p:sp>
        <p:nvSpPr>
          <p:cNvPr id="14" name="TextBox 13"/>
          <p:cNvSpPr txBox="1"/>
          <p:nvPr/>
        </p:nvSpPr>
        <p:spPr>
          <a:xfrm>
            <a:off x="5797110" y="5113388"/>
            <a:ext cx="3140704" cy="338554"/>
          </a:xfrm>
          <a:prstGeom prst="rect">
            <a:avLst/>
          </a:prstGeom>
          <a:noFill/>
        </p:spPr>
        <p:txBody>
          <a:bodyPr wrap="none" rtlCol="0">
            <a:spAutoFit/>
          </a:bodyPr>
          <a:lstStyle/>
          <a:p>
            <a:r>
              <a:rPr lang="en-US" sz="1600" dirty="0" smtClean="0"/>
              <a:t>A’ produced via a loop mechanism</a:t>
            </a:r>
            <a:endParaRPr lang="en-US" sz="1600" dirty="0"/>
          </a:p>
        </p:txBody>
      </p:sp>
      <p:pic>
        <p:nvPicPr>
          <p:cNvPr id="15" name="Picture 14" descr="Screen Shot 2014-07-23 at 1.34.25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044" y="5934162"/>
            <a:ext cx="4913955" cy="454560"/>
          </a:xfrm>
          <a:prstGeom prst="rect">
            <a:avLst/>
          </a:prstGeom>
        </p:spPr>
      </p:pic>
      <p:pic>
        <p:nvPicPr>
          <p:cNvPr id="9" name="Picture 8" descr="Screen Shot 2016-04-28 at 2.24.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5155" y="3798975"/>
            <a:ext cx="3255048" cy="940150"/>
          </a:xfrm>
          <a:prstGeom prst="rect">
            <a:avLst/>
          </a:prstGeom>
        </p:spPr>
      </p:pic>
    </p:spTree>
    <p:extLst>
      <p:ext uri="{BB962C8B-B14F-4D97-AF65-F5344CB8AC3E}">
        <p14:creationId xmlns:p14="http://schemas.microsoft.com/office/powerpoint/2010/main" val="208099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style.rotation</p:attrName>
                                        </p:attrNameLst>
                                      </p:cBhvr>
                                      <p:tavLst>
                                        <p:tav tm="0">
                                          <p:val>
                                            <p:fltVal val="720"/>
                                          </p:val>
                                        </p:tav>
                                        <p:tav tm="100000">
                                          <p:val>
                                            <p:fltVal val="0"/>
                                          </p:val>
                                        </p:tav>
                                      </p:tavLst>
                                    </p:anim>
                                    <p:anim calcmode="lin" valueType="num">
                                      <p:cBhvr>
                                        <p:cTn id="17" dur="2000" fill="hold"/>
                                        <p:tgtEl>
                                          <p:spTgt spid="9"/>
                                        </p:tgtEl>
                                        <p:attrNameLst>
                                          <p:attrName>ppt_h</p:attrName>
                                        </p:attrNameLst>
                                      </p:cBhvr>
                                      <p:tavLst>
                                        <p:tav tm="0">
                                          <p:val>
                                            <p:fltVal val="0"/>
                                          </p:val>
                                        </p:tav>
                                        <p:tav tm="100000">
                                          <p:val>
                                            <p:strVal val="#ppt_h"/>
                                          </p:val>
                                        </p:tav>
                                      </p:tavLst>
                                    </p:anim>
                                    <p:anim calcmode="lin" valueType="num">
                                      <p:cBhvr>
                                        <p:cTn id="18"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normAutofit/>
          </a:bodyPr>
          <a:lstStyle/>
          <a:p>
            <a:fld id="{2D57B0AA-AC8E-4463-ADAC-E87D09B82E4F}" type="slidenum">
              <a:rPr lang="en-US" smtClean="0"/>
              <a:t>19</a:t>
            </a:fld>
            <a:endParaRPr lang="en-US"/>
          </a:p>
        </p:txBody>
      </p:sp>
      <p:sp>
        <p:nvSpPr>
          <p:cNvPr id="2" name="Title 1"/>
          <p:cNvSpPr>
            <a:spLocks noGrp="1"/>
          </p:cNvSpPr>
          <p:nvPr>
            <p:ph type="title"/>
          </p:nvPr>
        </p:nvSpPr>
        <p:spPr>
          <a:xfrm>
            <a:off x="126995" y="29314"/>
            <a:ext cx="8837088" cy="1448950"/>
          </a:xfrm>
        </p:spPr>
        <p:txBody>
          <a:bodyPr/>
          <a:lstStyle/>
          <a:p>
            <a:r>
              <a:rPr lang="en-US" sz="4000" dirty="0" smtClean="0"/>
              <a:t>Possible A’ production mechanisms </a:t>
            </a:r>
            <a:endParaRPr lang="en-US" sz="4000" dirty="0"/>
          </a:p>
        </p:txBody>
      </p:sp>
      <p:sp>
        <p:nvSpPr>
          <p:cNvPr id="3" name="Content Placeholder 2"/>
          <p:cNvSpPr>
            <a:spLocks noGrp="1"/>
          </p:cNvSpPr>
          <p:nvPr>
            <p:ph sz="quarter" idx="4294967295"/>
          </p:nvPr>
        </p:nvSpPr>
        <p:spPr>
          <a:xfrm>
            <a:off x="391817" y="2079625"/>
            <a:ext cx="4484983" cy="4443095"/>
          </a:xfrm>
          <a:prstGeom prst="rect">
            <a:avLst/>
          </a:prstGeom>
        </p:spPr>
        <p:txBody>
          <a:bodyPr>
            <a:normAutofit/>
          </a:bodyPr>
          <a:lstStyle/>
          <a:p>
            <a:r>
              <a:rPr lang="en-US" dirty="0" smtClean="0"/>
              <a:t>Proton Bremsstrahlung</a:t>
            </a:r>
          </a:p>
          <a:p>
            <a:pPr marL="0" indent="0">
              <a:buNone/>
            </a:pPr>
            <a:endParaRPr lang="en-US" dirty="0"/>
          </a:p>
          <a:p>
            <a:pPr marL="0" indent="0">
              <a:buNone/>
            </a:pPr>
            <a:endParaRPr lang="en-US" dirty="0"/>
          </a:p>
          <a:p>
            <a:r>
              <a:rPr lang="en-US" dirty="0" smtClean="0"/>
              <a:t>η … decay</a:t>
            </a:r>
          </a:p>
          <a:p>
            <a:endParaRPr lang="en-US" dirty="0" smtClean="0"/>
          </a:p>
          <a:p>
            <a:endParaRPr lang="en-US" dirty="0"/>
          </a:p>
          <a:p>
            <a:r>
              <a:rPr lang="en-US" dirty="0" smtClean="0"/>
              <a:t>Dark Drell-Yan process</a:t>
            </a:r>
          </a:p>
        </p:txBody>
      </p:sp>
      <p:pic>
        <p:nvPicPr>
          <p:cNvPr id="4" name="Picture 3" descr="Screen Shot 2014-07-29 at 7.29.00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1108" y="5020012"/>
            <a:ext cx="3414995" cy="1555413"/>
          </a:xfrm>
          <a:prstGeom prst="rect">
            <a:avLst/>
          </a:prstGeom>
        </p:spPr>
      </p:pic>
      <p:pic>
        <p:nvPicPr>
          <p:cNvPr id="5" name="Picture 4" descr="Screen Shot 2014-07-29 at 7.28.50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2366" y="3449211"/>
            <a:ext cx="2453737" cy="1424751"/>
          </a:xfrm>
          <a:prstGeom prst="rect">
            <a:avLst/>
          </a:prstGeom>
        </p:spPr>
      </p:pic>
      <p:pic>
        <p:nvPicPr>
          <p:cNvPr id="6" name="Picture 5" descr="Screen Shot 2014-07-29 at 7.28.42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5105" y="1393777"/>
            <a:ext cx="2470998" cy="1760938"/>
          </a:xfrm>
          <a:prstGeom prst="rect">
            <a:avLst/>
          </a:prstGeom>
        </p:spPr>
      </p:pic>
    </p:spTree>
    <p:extLst>
      <p:ext uri="{BB962C8B-B14F-4D97-AF65-F5344CB8AC3E}">
        <p14:creationId xmlns:p14="http://schemas.microsoft.com/office/powerpoint/2010/main" val="1753878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normAutofit/>
          </a:bodyPr>
          <a:lstStyle/>
          <a:p>
            <a:fld id="{ED2A518A-7092-B049-843B-C3B79E3B8F0F}" type="slidenum">
              <a:rPr lang="en-US" smtClean="0"/>
              <a:t>2</a:t>
            </a:fld>
            <a:endParaRPr lang="en-US" dirty="0"/>
          </a:p>
        </p:txBody>
      </p:sp>
      <p:sp>
        <p:nvSpPr>
          <p:cNvPr id="2" name="Title 1"/>
          <p:cNvSpPr>
            <a:spLocks noGrp="1"/>
          </p:cNvSpPr>
          <p:nvPr>
            <p:ph type="title" idx="4294967295"/>
          </p:nvPr>
        </p:nvSpPr>
        <p:spPr>
          <a:xfrm>
            <a:off x="627576" y="34925"/>
            <a:ext cx="7707313" cy="452527"/>
          </a:xfrm>
        </p:spPr>
        <p:txBody>
          <a:bodyPr>
            <a:normAutofit fontScale="90000"/>
          </a:bodyPr>
          <a:lstStyle/>
          <a:p>
            <a:pPr algn="ctr"/>
            <a:r>
              <a:rPr lang="en-US" sz="2800" dirty="0" smtClean="0"/>
              <a:t>Outline of the talk/ Energy budget of the Universe </a:t>
            </a: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15000630"/>
              </p:ext>
            </p:extLst>
          </p:nvPr>
        </p:nvGraphicFramePr>
        <p:xfrm>
          <a:off x="2643394" y="889013"/>
          <a:ext cx="4170523" cy="1755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945056" y="648961"/>
            <a:ext cx="1557935" cy="388568"/>
          </a:xfrm>
          <a:prstGeom prst="rect">
            <a:avLst/>
          </a:prstGeom>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wrap="square" lIns="80010" tIns="40005" rIns="80010" bIns="40005" rtlCol="0">
            <a:spAutoFit/>
          </a:bodyPr>
          <a:lstStyle/>
          <a:p>
            <a:r>
              <a:rPr lang="en-US" sz="2000" dirty="0">
                <a:solidFill>
                  <a:srgbClr val="FF9900"/>
                </a:solidFill>
                <a:latin typeface="Arial"/>
                <a:cs typeface="Arial"/>
              </a:rPr>
              <a:t>Dark energy</a:t>
            </a:r>
          </a:p>
        </p:txBody>
      </p:sp>
      <p:sp>
        <p:nvSpPr>
          <p:cNvPr id="6" name="TextBox 5"/>
          <p:cNvSpPr txBox="1"/>
          <p:nvPr/>
        </p:nvSpPr>
        <p:spPr>
          <a:xfrm>
            <a:off x="5523265" y="2752817"/>
            <a:ext cx="1963793" cy="388568"/>
          </a:xfrm>
          <a:prstGeom prst="rect">
            <a:avLst/>
          </a:prstGeom>
          <a:solidFill>
            <a:srgbClr val="000000"/>
          </a:solidFill>
          <a:ln>
            <a:solidFill>
              <a:srgbClr val="9966FF"/>
            </a:solidFill>
          </a:ln>
        </p:spPr>
        <p:txBody>
          <a:bodyPr wrap="square" lIns="80010" tIns="40005" rIns="80010" bIns="40005" rtlCol="0">
            <a:spAutoFit/>
          </a:bodyPr>
          <a:lstStyle/>
          <a:p>
            <a:r>
              <a:rPr lang="en-US" sz="2000" dirty="0">
                <a:solidFill>
                  <a:srgbClr val="FFFFFF"/>
                </a:solidFill>
                <a:latin typeface="+mj-lt"/>
                <a:cs typeface="Arial"/>
              </a:rPr>
              <a:t>Dark </a:t>
            </a:r>
            <a:r>
              <a:rPr lang="en-US" sz="2000" dirty="0" smtClean="0">
                <a:solidFill>
                  <a:srgbClr val="FFFFFF"/>
                </a:solidFill>
                <a:latin typeface="+mj-lt"/>
                <a:cs typeface="Arial"/>
              </a:rPr>
              <a:t>matter</a:t>
            </a:r>
          </a:p>
        </p:txBody>
      </p:sp>
      <p:sp>
        <p:nvSpPr>
          <p:cNvPr id="7" name="TextBox 6"/>
          <p:cNvSpPr txBox="1"/>
          <p:nvPr/>
        </p:nvSpPr>
        <p:spPr>
          <a:xfrm>
            <a:off x="1962371" y="2544893"/>
            <a:ext cx="1837547" cy="696344"/>
          </a:xfrm>
          <a:prstGeom prst="rect">
            <a:avLst/>
          </a:prstGeom>
          <a:solidFill>
            <a:srgbClr val="FFCCFF"/>
          </a:solidFill>
          <a:ln>
            <a:solidFill>
              <a:srgbClr val="9966FF"/>
            </a:solidFill>
          </a:ln>
        </p:spPr>
        <p:txBody>
          <a:bodyPr wrap="square" lIns="80010" tIns="40005" rIns="80010" bIns="40005" rtlCol="0">
            <a:spAutoFit/>
          </a:bodyPr>
          <a:lstStyle/>
          <a:p>
            <a:r>
              <a:rPr lang="en-US" sz="2000" dirty="0" smtClean="0">
                <a:solidFill>
                  <a:srgbClr val="3366FF"/>
                </a:solidFill>
                <a:latin typeface="+mj-lt"/>
                <a:cs typeface="Arial"/>
              </a:rPr>
              <a:t>Standard model </a:t>
            </a:r>
            <a:r>
              <a:rPr lang="en-US" sz="2000" dirty="0">
                <a:solidFill>
                  <a:srgbClr val="3366FF"/>
                </a:solidFill>
                <a:latin typeface="+mj-lt"/>
                <a:cs typeface="Arial"/>
              </a:rPr>
              <a:t>matter</a:t>
            </a:r>
          </a:p>
        </p:txBody>
      </p:sp>
      <p:sp>
        <p:nvSpPr>
          <p:cNvPr id="8" name="TextBox 7"/>
          <p:cNvSpPr txBox="1"/>
          <p:nvPr/>
        </p:nvSpPr>
        <p:spPr>
          <a:xfrm>
            <a:off x="4812909" y="1719185"/>
            <a:ext cx="1117770" cy="265457"/>
          </a:xfrm>
          <a:prstGeom prst="rect">
            <a:avLst/>
          </a:prstGeom>
          <a:noFill/>
        </p:spPr>
        <p:txBody>
          <a:bodyPr wrap="square" lIns="80010" tIns="40005" rIns="80010" bIns="40005" rtlCol="0">
            <a:spAutoFit/>
          </a:bodyPr>
          <a:lstStyle/>
          <a:p>
            <a:r>
              <a:rPr lang="en-US" sz="1200" dirty="0">
                <a:latin typeface="Arial"/>
                <a:cs typeface="Arial"/>
              </a:rPr>
              <a:t>26.8%</a:t>
            </a:r>
          </a:p>
        </p:txBody>
      </p:sp>
      <p:sp>
        <p:nvSpPr>
          <p:cNvPr id="9" name="TextBox 8"/>
          <p:cNvSpPr txBox="1"/>
          <p:nvPr/>
        </p:nvSpPr>
        <p:spPr>
          <a:xfrm>
            <a:off x="3867651" y="1805885"/>
            <a:ext cx="799569" cy="265457"/>
          </a:xfrm>
          <a:prstGeom prst="rect">
            <a:avLst/>
          </a:prstGeom>
          <a:noFill/>
        </p:spPr>
        <p:txBody>
          <a:bodyPr wrap="square" lIns="80010" tIns="40005" rIns="80010" bIns="40005" rtlCol="0">
            <a:spAutoFit/>
          </a:bodyPr>
          <a:lstStyle/>
          <a:p>
            <a:r>
              <a:rPr lang="en-US" sz="1200" dirty="0">
                <a:latin typeface="Arial"/>
                <a:cs typeface="Arial"/>
              </a:rPr>
              <a:t>4.9%</a:t>
            </a:r>
          </a:p>
        </p:txBody>
      </p:sp>
      <p:sp>
        <p:nvSpPr>
          <p:cNvPr id="10" name="TextBox 9"/>
          <p:cNvSpPr txBox="1"/>
          <p:nvPr/>
        </p:nvSpPr>
        <p:spPr>
          <a:xfrm>
            <a:off x="4481233" y="1109694"/>
            <a:ext cx="803495" cy="265457"/>
          </a:xfrm>
          <a:prstGeom prst="rect">
            <a:avLst/>
          </a:prstGeom>
          <a:noFill/>
        </p:spPr>
        <p:txBody>
          <a:bodyPr wrap="square" lIns="80010" tIns="40005" rIns="80010" bIns="40005" rtlCol="0">
            <a:spAutoFit/>
          </a:bodyPr>
          <a:lstStyle/>
          <a:p>
            <a:r>
              <a:rPr lang="en-US" sz="1200" dirty="0">
                <a:latin typeface="Arial"/>
                <a:cs typeface="Arial"/>
              </a:rPr>
              <a:t>68.3%</a:t>
            </a:r>
          </a:p>
        </p:txBody>
      </p:sp>
      <p:sp>
        <p:nvSpPr>
          <p:cNvPr id="16" name="TextBox 15"/>
          <p:cNvSpPr txBox="1"/>
          <p:nvPr/>
        </p:nvSpPr>
        <p:spPr>
          <a:xfrm>
            <a:off x="1259620" y="3659052"/>
            <a:ext cx="1992858" cy="646331"/>
          </a:xfrm>
          <a:prstGeom prst="rect">
            <a:avLst/>
          </a:prstGeom>
          <a:solidFill>
            <a:srgbClr val="FFCCFF"/>
          </a:solidFill>
          <a:ln>
            <a:solidFill>
              <a:srgbClr val="9966FF"/>
            </a:solidFill>
          </a:ln>
        </p:spPr>
        <p:txBody>
          <a:bodyPr wrap="square" rtlCol="0">
            <a:spAutoFit/>
          </a:bodyPr>
          <a:lstStyle/>
          <a:p>
            <a:r>
              <a:rPr lang="en-US" dirty="0" smtClean="0">
                <a:solidFill>
                  <a:srgbClr val="3366FF"/>
                </a:solidFill>
              </a:rPr>
              <a:t>Nucleons and Nuclear structure</a:t>
            </a:r>
          </a:p>
        </p:txBody>
      </p:sp>
      <p:sp>
        <p:nvSpPr>
          <p:cNvPr id="17" name="TextBox 16"/>
          <p:cNvSpPr txBox="1"/>
          <p:nvPr/>
        </p:nvSpPr>
        <p:spPr>
          <a:xfrm>
            <a:off x="360378" y="4877767"/>
            <a:ext cx="2130429" cy="646331"/>
          </a:xfrm>
          <a:prstGeom prst="rect">
            <a:avLst/>
          </a:prstGeom>
          <a:solidFill>
            <a:srgbClr val="FFCCFF"/>
          </a:solidFill>
          <a:ln>
            <a:solidFill>
              <a:srgbClr val="9966FF"/>
            </a:solidFill>
          </a:ln>
        </p:spPr>
        <p:txBody>
          <a:bodyPr wrap="square" rtlCol="0">
            <a:spAutoFit/>
          </a:bodyPr>
          <a:lstStyle/>
          <a:p>
            <a:r>
              <a:rPr lang="en-US" dirty="0" smtClean="0">
                <a:solidFill>
                  <a:srgbClr val="3366FF"/>
                </a:solidFill>
              </a:rPr>
              <a:t>Issues in Nuclear structure</a:t>
            </a:r>
            <a:endParaRPr lang="en-US" dirty="0">
              <a:solidFill>
                <a:srgbClr val="3366FF"/>
              </a:solidFill>
            </a:endParaRPr>
          </a:p>
        </p:txBody>
      </p:sp>
      <p:pic>
        <p:nvPicPr>
          <p:cNvPr id="13" name="Picture 12"/>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59415" y="4590992"/>
            <a:ext cx="2843635" cy="1203076"/>
          </a:xfrm>
          <a:prstGeom prst="rect">
            <a:avLst/>
          </a:prstGeom>
        </p:spPr>
      </p:pic>
      <p:cxnSp>
        <p:nvCxnSpPr>
          <p:cNvPr id="15" name="Straight Arrow Connector 14"/>
          <p:cNvCxnSpPr>
            <a:endCxn id="16" idx="0"/>
          </p:cNvCxnSpPr>
          <p:nvPr/>
        </p:nvCxnSpPr>
        <p:spPr>
          <a:xfrm flipH="1">
            <a:off x="2256049" y="3241237"/>
            <a:ext cx="489725" cy="4178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1596125" y="4305383"/>
            <a:ext cx="659924" cy="572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7" idx="3"/>
          </p:cNvCxnSpPr>
          <p:nvPr/>
        </p:nvCxnSpPr>
        <p:spPr>
          <a:xfrm flipV="1">
            <a:off x="2490807" y="5192530"/>
            <a:ext cx="522433" cy="84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324736" y="3142484"/>
            <a:ext cx="489181" cy="5394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244649" y="3681936"/>
            <a:ext cx="1963793" cy="696344"/>
          </a:xfrm>
          <a:prstGeom prst="rect">
            <a:avLst/>
          </a:prstGeom>
          <a:solidFill>
            <a:srgbClr val="000000"/>
          </a:solidFill>
          <a:ln>
            <a:solidFill>
              <a:srgbClr val="9966FF"/>
            </a:solidFill>
          </a:ln>
        </p:spPr>
        <p:txBody>
          <a:bodyPr wrap="square" lIns="80010" tIns="40005" rIns="80010" bIns="40005" rtlCol="0">
            <a:spAutoFit/>
          </a:bodyPr>
          <a:lstStyle/>
          <a:p>
            <a:r>
              <a:rPr lang="en-US" sz="2000" dirty="0" smtClean="0">
                <a:solidFill>
                  <a:srgbClr val="FFFFFF"/>
                </a:solidFill>
                <a:latin typeface="+mj-lt"/>
                <a:cs typeface="Arial"/>
              </a:rPr>
              <a:t>Dark forces &amp; Hidden sector</a:t>
            </a:r>
            <a:endParaRPr lang="en-US" sz="2000" dirty="0">
              <a:solidFill>
                <a:srgbClr val="FFFFFF"/>
              </a:solidFill>
              <a:latin typeface="+mj-lt"/>
              <a:cs typeface="Arial"/>
            </a:endParaRPr>
          </a:p>
        </p:txBody>
      </p:sp>
      <p:sp>
        <p:nvSpPr>
          <p:cNvPr id="22" name="TextBox 21"/>
          <p:cNvSpPr txBox="1"/>
          <p:nvPr/>
        </p:nvSpPr>
        <p:spPr>
          <a:xfrm>
            <a:off x="6639263" y="4996374"/>
            <a:ext cx="1963793" cy="388568"/>
          </a:xfrm>
          <a:prstGeom prst="rect">
            <a:avLst/>
          </a:prstGeom>
          <a:solidFill>
            <a:srgbClr val="000000"/>
          </a:solidFill>
          <a:ln>
            <a:solidFill>
              <a:srgbClr val="9966FF"/>
            </a:solidFill>
          </a:ln>
        </p:spPr>
        <p:txBody>
          <a:bodyPr wrap="square" lIns="80010" tIns="40005" rIns="80010" bIns="40005" rtlCol="0">
            <a:spAutoFit/>
          </a:bodyPr>
          <a:lstStyle/>
          <a:p>
            <a:r>
              <a:rPr lang="en-US" sz="2000" dirty="0">
                <a:solidFill>
                  <a:srgbClr val="FFFFFF"/>
                </a:solidFill>
                <a:latin typeface="+mj-lt"/>
                <a:cs typeface="Arial"/>
              </a:rPr>
              <a:t>Dark </a:t>
            </a:r>
            <a:r>
              <a:rPr lang="en-US" sz="2000" dirty="0" smtClean="0">
                <a:solidFill>
                  <a:srgbClr val="FFFFFF"/>
                </a:solidFill>
                <a:latin typeface="+mj-lt"/>
                <a:cs typeface="Arial"/>
              </a:rPr>
              <a:t>photons</a:t>
            </a:r>
            <a:endParaRPr lang="en-US" sz="2000" dirty="0">
              <a:solidFill>
                <a:srgbClr val="FFFFFF"/>
              </a:solidFill>
              <a:latin typeface="+mj-lt"/>
              <a:cs typeface="Arial"/>
            </a:endParaRPr>
          </a:p>
        </p:txBody>
      </p:sp>
      <p:sp>
        <p:nvSpPr>
          <p:cNvPr id="23" name="TextBox 22"/>
          <p:cNvSpPr txBox="1"/>
          <p:nvPr/>
        </p:nvSpPr>
        <p:spPr>
          <a:xfrm>
            <a:off x="3058407" y="5504791"/>
            <a:ext cx="3186242" cy="1004121"/>
          </a:xfrm>
          <a:prstGeom prst="rect">
            <a:avLst/>
          </a:prstGeom>
          <a:noFill/>
        </p:spPr>
        <p:txBody>
          <a:bodyPr wrap="square" lIns="80010" tIns="40005" rIns="80010" bIns="40005" rtlCol="0">
            <a:spAutoFit/>
          </a:bodyPr>
          <a:lstStyle/>
          <a:p>
            <a:pPr marL="342900" indent="-342900">
              <a:buFont typeface="Arial"/>
              <a:buChar char="•"/>
            </a:pPr>
            <a:r>
              <a:rPr lang="en-US" sz="2000" dirty="0" smtClean="0">
                <a:latin typeface="+mj-lt"/>
                <a:cs typeface="Arial"/>
              </a:rPr>
              <a:t>Spectrometer</a:t>
            </a:r>
          </a:p>
          <a:p>
            <a:pPr marL="342900" indent="-342900">
              <a:buFont typeface="Arial"/>
              <a:buChar char="•"/>
            </a:pPr>
            <a:r>
              <a:rPr lang="en-US" sz="2000" dirty="0" smtClean="0">
                <a:latin typeface="+mj-lt"/>
                <a:cs typeface="Arial"/>
              </a:rPr>
              <a:t>Current status &amp; results</a:t>
            </a:r>
          </a:p>
          <a:p>
            <a:pPr marL="342900" indent="-342900">
              <a:buFont typeface="Arial"/>
              <a:buChar char="•"/>
            </a:pPr>
            <a:endParaRPr lang="en-US" sz="2000" dirty="0" smtClean="0">
              <a:latin typeface="+mj-lt"/>
              <a:cs typeface="Arial"/>
            </a:endParaRPr>
          </a:p>
        </p:txBody>
      </p:sp>
      <p:pic>
        <p:nvPicPr>
          <p:cNvPr id="24"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1174" y="2476240"/>
            <a:ext cx="1712091" cy="130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Arrow Connector 24"/>
          <p:cNvCxnSpPr/>
          <p:nvPr/>
        </p:nvCxnSpPr>
        <p:spPr>
          <a:xfrm>
            <a:off x="7069267" y="4378280"/>
            <a:ext cx="510387" cy="6180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2" idx="1"/>
          </p:cNvCxnSpPr>
          <p:nvPr/>
        </p:nvCxnSpPr>
        <p:spPr>
          <a:xfrm flipH="1">
            <a:off x="5949603" y="5190658"/>
            <a:ext cx="689660" cy="10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3117514" y="2094580"/>
            <a:ext cx="659924" cy="4388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714587" y="2211406"/>
            <a:ext cx="530062" cy="5414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788410" y="-13824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3359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5-13 at 2.08.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07" y="4001426"/>
            <a:ext cx="7453661" cy="2797126"/>
          </a:xfrm>
          <a:prstGeom prst="rect">
            <a:avLst/>
          </a:prstGeom>
        </p:spPr>
      </p:pic>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0767" y="595628"/>
            <a:ext cx="7435701" cy="277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normAutofit/>
          </a:bodyPr>
          <a:lstStyle/>
          <a:p>
            <a:fld id="{ED2A518A-7092-B049-843B-C3B79E3B8F0F}" type="slidenum">
              <a:rPr lang="en-US" smtClean="0"/>
              <a:t>20</a:t>
            </a:fld>
            <a:endParaRPr lang="en-US"/>
          </a:p>
        </p:txBody>
      </p:sp>
      <p:sp>
        <p:nvSpPr>
          <p:cNvPr id="6" name="TextBox 5"/>
          <p:cNvSpPr txBox="1"/>
          <p:nvPr/>
        </p:nvSpPr>
        <p:spPr>
          <a:xfrm>
            <a:off x="2330600" y="3650235"/>
            <a:ext cx="5472978" cy="369332"/>
          </a:xfrm>
          <a:prstGeom prst="rect">
            <a:avLst/>
          </a:prstGeom>
          <a:noFill/>
        </p:spPr>
        <p:txBody>
          <a:bodyPr wrap="square" rtlCol="0">
            <a:spAutoFit/>
          </a:bodyPr>
          <a:lstStyle/>
          <a:p>
            <a:r>
              <a:rPr lang="en-US" dirty="0" smtClean="0"/>
              <a:t>CARTOON OF A DRELL-YAN PROCESS EVENT</a:t>
            </a:r>
            <a:endParaRPr lang="en-US" dirty="0"/>
          </a:p>
        </p:txBody>
      </p:sp>
      <p:sp>
        <p:nvSpPr>
          <p:cNvPr id="7" name="TextBox 6"/>
          <p:cNvSpPr txBox="1"/>
          <p:nvPr/>
        </p:nvSpPr>
        <p:spPr>
          <a:xfrm>
            <a:off x="2541732" y="226624"/>
            <a:ext cx="3934340" cy="369332"/>
          </a:xfrm>
          <a:prstGeom prst="rect">
            <a:avLst/>
          </a:prstGeom>
          <a:noFill/>
        </p:spPr>
        <p:txBody>
          <a:bodyPr wrap="none" rtlCol="0">
            <a:spAutoFit/>
          </a:bodyPr>
          <a:lstStyle/>
          <a:p>
            <a:r>
              <a:rPr lang="en-US" dirty="0" smtClean="0"/>
              <a:t>CARTOON OF A DARK PHOTON EVENT</a:t>
            </a:r>
            <a:endParaRPr lang="en-US" dirty="0"/>
          </a:p>
        </p:txBody>
      </p:sp>
    </p:spTree>
    <p:extLst>
      <p:ext uri="{BB962C8B-B14F-4D97-AF65-F5344CB8AC3E}">
        <p14:creationId xmlns:p14="http://schemas.microsoft.com/office/powerpoint/2010/main" val="35882334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D57B0AA-AC8E-4463-ADAC-E87D09B82E4F}" type="slidenum">
              <a:rPr lang="en-US" smtClean="0"/>
              <a:t>21</a:t>
            </a:fld>
            <a:endParaRPr lang="en-US"/>
          </a:p>
        </p:txBody>
      </p:sp>
      <p:sp>
        <p:nvSpPr>
          <p:cNvPr id="2" name="Title 1"/>
          <p:cNvSpPr>
            <a:spLocks noGrp="1"/>
          </p:cNvSpPr>
          <p:nvPr>
            <p:ph type="title"/>
          </p:nvPr>
        </p:nvSpPr>
        <p:spPr/>
        <p:txBody>
          <a:bodyPr/>
          <a:lstStyle/>
          <a:p>
            <a:r>
              <a:rPr lang="en-US" sz="4000" dirty="0" smtClean="0"/>
              <a:t>SeaQuest projections</a:t>
            </a:r>
            <a:endParaRPr lang="en-US" sz="4000" dirty="0"/>
          </a:p>
        </p:txBody>
      </p:sp>
      <p:sp>
        <p:nvSpPr>
          <p:cNvPr id="3" name="Content Placeholder 2"/>
          <p:cNvSpPr>
            <a:spLocks noGrp="1"/>
          </p:cNvSpPr>
          <p:nvPr>
            <p:ph sz="quarter" idx="4294967295"/>
          </p:nvPr>
        </p:nvSpPr>
        <p:spPr>
          <a:xfrm>
            <a:off x="433644" y="3916676"/>
            <a:ext cx="3615155" cy="2049182"/>
          </a:xfrm>
          <a:prstGeom prst="rect">
            <a:avLst/>
          </a:prstGeom>
        </p:spPr>
        <p:txBody>
          <a:bodyPr>
            <a:noAutofit/>
          </a:bodyPr>
          <a:lstStyle/>
          <a:p>
            <a:r>
              <a:rPr lang="en-US" sz="1600" i="1" dirty="0" smtClean="0"/>
              <a:t>E</a:t>
            </a:r>
            <a:r>
              <a:rPr lang="en-US" sz="1600" i="1" baseline="-25000" dirty="0" smtClean="0"/>
              <a:t>0</a:t>
            </a:r>
            <a:r>
              <a:rPr lang="en-US" sz="1600" dirty="0" smtClean="0"/>
              <a:t> = energy of the A’</a:t>
            </a:r>
          </a:p>
          <a:p>
            <a:r>
              <a:rPr lang="en-US" sz="1600" i="1" dirty="0" smtClean="0"/>
              <a:t>N</a:t>
            </a:r>
            <a:r>
              <a:rPr lang="en-US" sz="1600" i="1" baseline="-25000" dirty="0" smtClean="0"/>
              <a:t>eff</a:t>
            </a:r>
            <a:r>
              <a:rPr lang="en-US" sz="1600" dirty="0" smtClean="0"/>
              <a:t> = no. of available decay products</a:t>
            </a:r>
          </a:p>
          <a:p>
            <a:r>
              <a:rPr lang="en-US" sz="1600" i="1" dirty="0" smtClean="0"/>
              <a:t>l</a:t>
            </a:r>
            <a:r>
              <a:rPr lang="en-US" sz="1600" i="1" baseline="-25000" dirty="0" smtClean="0"/>
              <a:t>0</a:t>
            </a:r>
            <a:r>
              <a:rPr lang="en-US" sz="1600" dirty="0" smtClean="0"/>
              <a:t> = distance that A’ travels before decaying</a:t>
            </a:r>
          </a:p>
          <a:p>
            <a:r>
              <a:rPr lang="en-US" sz="1600" dirty="0" err="1" smtClean="0"/>
              <a:t>ε</a:t>
            </a:r>
            <a:r>
              <a:rPr lang="en-US" sz="1600" dirty="0" smtClean="0"/>
              <a:t> = coupling constant between standard model and dark sector</a:t>
            </a:r>
          </a:p>
          <a:p>
            <a:r>
              <a:rPr lang="en-US" sz="1600" i="1" dirty="0"/>
              <a:t>m</a:t>
            </a:r>
            <a:r>
              <a:rPr lang="en-US" sz="1600" i="1" baseline="-25000" dirty="0" smtClean="0"/>
              <a:t>A’</a:t>
            </a:r>
            <a:r>
              <a:rPr lang="en-US" sz="1600" i="1" dirty="0" smtClean="0"/>
              <a:t>  = </a:t>
            </a:r>
            <a:r>
              <a:rPr lang="en-US" sz="1600" dirty="0" smtClean="0"/>
              <a:t>mass of A’</a:t>
            </a:r>
            <a:endParaRPr lang="en-US" sz="1600" i="1" dirty="0"/>
          </a:p>
        </p:txBody>
      </p:sp>
      <p:graphicFrame>
        <p:nvGraphicFramePr>
          <p:cNvPr id="5" name="Object 4"/>
          <p:cNvGraphicFramePr>
            <a:graphicFrameLocks noChangeAspect="1"/>
          </p:cNvGraphicFramePr>
          <p:nvPr>
            <p:extLst>
              <p:ext uri="{D42A27DB-BD31-4B8C-83A1-F6EECF244321}">
                <p14:modId xmlns:p14="http://schemas.microsoft.com/office/powerpoint/2010/main" val="3747895007"/>
              </p:ext>
            </p:extLst>
          </p:nvPr>
        </p:nvGraphicFramePr>
        <p:xfrm>
          <a:off x="236548" y="1931143"/>
          <a:ext cx="3803784" cy="747172"/>
        </p:xfrm>
        <a:graphic>
          <a:graphicData uri="http://schemas.openxmlformats.org/presentationml/2006/ole">
            <mc:AlternateContent xmlns:mc="http://schemas.openxmlformats.org/markup-compatibility/2006">
              <mc:Choice xmlns:v="urn:schemas-microsoft-com:vml" Requires="v">
                <p:oleObj spid="_x0000_s6276" name="Equation" r:id="rId3" imgW="5689600" imgH="1117600" progId="Equation.3">
                  <p:embed/>
                </p:oleObj>
              </mc:Choice>
              <mc:Fallback>
                <p:oleObj name="Equation" r:id="rId3" imgW="5689600" imgH="1117600" progId="Equation.3">
                  <p:embed/>
                  <p:pic>
                    <p:nvPicPr>
                      <p:cNvPr id="0" name=""/>
                      <p:cNvPicPr/>
                      <p:nvPr/>
                    </p:nvPicPr>
                    <p:blipFill>
                      <a:blip r:embed="rId4"/>
                      <a:stretch>
                        <a:fillRect/>
                      </a:stretch>
                    </p:blipFill>
                    <p:spPr>
                      <a:xfrm>
                        <a:off x="236548" y="1931143"/>
                        <a:ext cx="3803784" cy="747172"/>
                      </a:xfrm>
                      <a:prstGeom prst="rect">
                        <a:avLst/>
                      </a:prstGeom>
                    </p:spPr>
                  </p:pic>
                </p:oleObj>
              </mc:Fallback>
            </mc:AlternateContent>
          </a:graphicData>
        </a:graphic>
      </p:graphicFrame>
      <p:sp>
        <p:nvSpPr>
          <p:cNvPr id="8" name="Rectangle 8"/>
          <p:cNvSpPr>
            <a:spLocks noChangeArrowheads="1"/>
          </p:cNvSpPr>
          <p:nvPr/>
        </p:nvSpPr>
        <p:spPr bwMode="auto">
          <a:xfrm>
            <a:off x="236548" y="2836074"/>
            <a:ext cx="33506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smtClean="0"/>
              <a:t>J</a:t>
            </a:r>
            <a:r>
              <a:rPr lang="en-US" sz="1400" dirty="0"/>
              <a:t>. D. Bjorken et al, PRD </a:t>
            </a:r>
            <a:r>
              <a:rPr lang="en-US" sz="1400" b="1" dirty="0"/>
              <a:t>80</a:t>
            </a:r>
            <a:r>
              <a:rPr lang="en-US" sz="1400" dirty="0"/>
              <a:t> (2009) 075018</a:t>
            </a:r>
          </a:p>
        </p:txBody>
      </p:sp>
      <p:sp>
        <p:nvSpPr>
          <p:cNvPr id="11" name="TextBox 1"/>
          <p:cNvSpPr txBox="1">
            <a:spLocks noChangeArrowheads="1"/>
          </p:cNvSpPr>
          <p:nvPr/>
        </p:nvSpPr>
        <p:spPr bwMode="auto">
          <a:xfrm>
            <a:off x="4764426" y="5926307"/>
            <a:ext cx="1874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a:defRPr sz="1600">
                <a:solidFill>
                  <a:schemeClr val="tx1"/>
                </a:solidFill>
                <a:latin typeface="Calibri" charset="0"/>
                <a:ea typeface="ＭＳ Ｐゴシック" charset="0"/>
              </a:defRPr>
            </a:lvl2pPr>
            <a:lvl3pPr>
              <a:defRPr sz="1400">
                <a:solidFill>
                  <a:schemeClr val="tx1"/>
                </a:solidFill>
                <a:latin typeface="Calibri" charset="0"/>
                <a:ea typeface="ＭＳ Ｐゴシック" charset="0"/>
              </a:defRPr>
            </a:lvl3pPr>
            <a:lvl4pPr>
              <a:defRPr sz="1400">
                <a:solidFill>
                  <a:schemeClr val="tx1"/>
                </a:solidFill>
                <a:latin typeface="Calibri" charset="0"/>
                <a:ea typeface="ＭＳ Ｐゴシック" charset="0"/>
              </a:defRPr>
            </a:lvl4pPr>
            <a:lvl5pPr>
              <a:defRPr sz="1400">
                <a:solidFill>
                  <a:schemeClr val="tx1"/>
                </a:solidFill>
                <a:latin typeface="Calibri" charset="0"/>
                <a:ea typeface="ＭＳ Ｐゴシック" charset="0"/>
              </a:defRPr>
            </a:lvl5pPr>
            <a:lvl6pPr eaLnBrk="0" hangingPunct="0">
              <a:buFont typeface="Arial" charset="0"/>
              <a:defRPr sz="1400">
                <a:solidFill>
                  <a:schemeClr val="tx1"/>
                </a:solidFill>
                <a:latin typeface="Calibri" charset="0"/>
                <a:ea typeface="ＭＳ Ｐゴシック" charset="0"/>
              </a:defRPr>
            </a:lvl6pPr>
            <a:lvl7pPr eaLnBrk="0" hangingPunct="0">
              <a:buFont typeface="Arial" charset="0"/>
              <a:defRPr sz="1400">
                <a:solidFill>
                  <a:schemeClr val="tx1"/>
                </a:solidFill>
                <a:latin typeface="Calibri" charset="0"/>
                <a:ea typeface="ＭＳ Ｐゴシック" charset="0"/>
              </a:defRPr>
            </a:lvl7pPr>
            <a:lvl8pPr eaLnBrk="0" hangingPunct="0">
              <a:buFont typeface="Arial" charset="0"/>
              <a:defRPr sz="1400">
                <a:solidFill>
                  <a:schemeClr val="tx1"/>
                </a:solidFill>
                <a:latin typeface="Calibri" charset="0"/>
                <a:ea typeface="ＭＳ Ｐゴシック" charset="0"/>
              </a:defRPr>
            </a:lvl8pPr>
            <a:lvl9pPr eaLnBrk="0" hangingPunct="0">
              <a:buFont typeface="Arial" charset="0"/>
              <a:defRPr sz="1400">
                <a:solidFill>
                  <a:schemeClr val="tx1"/>
                </a:solidFill>
                <a:latin typeface="Calibri" charset="0"/>
                <a:ea typeface="ＭＳ Ｐゴシック" charset="0"/>
              </a:defRPr>
            </a:lvl9pPr>
          </a:lstStyle>
          <a:p>
            <a:r>
              <a:rPr lang="en-US" dirty="0"/>
              <a:t>2E12 </a:t>
            </a:r>
            <a:r>
              <a:rPr lang="en-US" dirty="0" err="1"/>
              <a:t>ppp</a:t>
            </a:r>
            <a:endParaRPr lang="en-US" dirty="0"/>
          </a:p>
          <a:p>
            <a:r>
              <a:rPr lang="en-US" dirty="0"/>
              <a:t>200 days</a:t>
            </a:r>
          </a:p>
          <a:p>
            <a:r>
              <a:rPr lang="en-US" dirty="0"/>
              <a:t>10 event contours</a:t>
            </a:r>
          </a:p>
        </p:txBody>
      </p:sp>
      <p:pic>
        <p:nvPicPr>
          <p:cNvPr id="1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5037" y="1884623"/>
            <a:ext cx="4047827" cy="410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114871" y="3780911"/>
            <a:ext cx="1283036" cy="369332"/>
          </a:xfrm>
          <a:prstGeom prst="rect">
            <a:avLst/>
          </a:prstGeom>
          <a:noFill/>
        </p:spPr>
        <p:txBody>
          <a:bodyPr wrap="none" rtlCol="0">
            <a:spAutoFit/>
          </a:bodyPr>
          <a:lstStyle/>
          <a:p>
            <a:r>
              <a:rPr lang="en-US" dirty="0" smtClean="0">
                <a:solidFill>
                  <a:srgbClr val="FF0000"/>
                </a:solidFill>
              </a:rPr>
              <a:t>preliminary</a:t>
            </a:r>
            <a:endParaRPr lang="en-US" dirty="0">
              <a:solidFill>
                <a:srgbClr val="FF0000"/>
              </a:solidFill>
            </a:endParaRPr>
          </a:p>
        </p:txBody>
      </p:sp>
      <p:sp>
        <p:nvSpPr>
          <p:cNvPr id="13" name="Rectangle 1"/>
          <p:cNvSpPr>
            <a:spLocks noChangeArrowheads="1"/>
          </p:cNvSpPr>
          <p:nvPr/>
        </p:nvSpPr>
        <p:spPr bwMode="auto">
          <a:xfrm>
            <a:off x="4754034" y="1620977"/>
            <a:ext cx="438996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t>S. Gardner, R. J. Holt, A. Tadepalli, </a:t>
            </a:r>
            <a:r>
              <a:rPr lang="en-US" sz="1400" dirty="0" err="1"/>
              <a:t>arXiv</a:t>
            </a:r>
            <a:r>
              <a:rPr lang="en-US" sz="1400" dirty="0"/>
              <a:t> 1509.00050 </a:t>
            </a:r>
          </a:p>
        </p:txBody>
      </p:sp>
    </p:spTree>
    <p:extLst>
      <p:ext uri="{BB962C8B-B14F-4D97-AF65-F5344CB8AC3E}">
        <p14:creationId xmlns:p14="http://schemas.microsoft.com/office/powerpoint/2010/main" val="2991844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AA78500-71CA-4846-B41F-26BF188200C9}" type="slidenum">
              <a:rPr lang="en-US" smtClean="0"/>
              <a:t>22</a:t>
            </a:fld>
            <a:endParaRPr lang="en-US"/>
          </a:p>
        </p:txBody>
      </p:sp>
      <p:sp>
        <p:nvSpPr>
          <p:cNvPr id="2" name="Title 1"/>
          <p:cNvSpPr>
            <a:spLocks noGrp="1"/>
          </p:cNvSpPr>
          <p:nvPr>
            <p:ph type="title"/>
          </p:nvPr>
        </p:nvSpPr>
        <p:spPr>
          <a:xfrm>
            <a:off x="276225" y="228601"/>
            <a:ext cx="8591550" cy="783782"/>
          </a:xfrm>
        </p:spPr>
        <p:txBody>
          <a:bodyPr/>
          <a:lstStyle/>
          <a:p>
            <a:pPr algn="ctr"/>
            <a:r>
              <a:rPr lang="en-US" sz="4000" dirty="0" smtClean="0"/>
              <a:t>Summary and outlook </a:t>
            </a:r>
            <a:endParaRPr lang="en-US" sz="4000" dirty="0"/>
          </a:p>
        </p:txBody>
      </p:sp>
      <p:sp>
        <p:nvSpPr>
          <p:cNvPr id="3" name="Content Placeholder 2"/>
          <p:cNvSpPr>
            <a:spLocks noGrp="1"/>
          </p:cNvSpPr>
          <p:nvPr>
            <p:ph sz="quarter" idx="4294967295"/>
          </p:nvPr>
        </p:nvSpPr>
        <p:spPr>
          <a:xfrm>
            <a:off x="274320" y="1622638"/>
            <a:ext cx="8595360" cy="4613569"/>
          </a:xfrm>
          <a:prstGeom prst="rect">
            <a:avLst/>
          </a:prstGeom>
        </p:spPr>
        <p:txBody>
          <a:bodyPr>
            <a:normAutofit fontScale="85000" lnSpcReduction="10000"/>
          </a:bodyPr>
          <a:lstStyle/>
          <a:p>
            <a:r>
              <a:rPr lang="en-US" dirty="0" smtClean="0"/>
              <a:t>Nucleons are dynamical quantum systems</a:t>
            </a:r>
          </a:p>
          <a:p>
            <a:endParaRPr lang="en-US" dirty="0" smtClean="0"/>
          </a:p>
          <a:p>
            <a:r>
              <a:rPr lang="en-US" dirty="0" smtClean="0"/>
              <a:t>Drell-Yan process has unique sensitivity to the antiquark distributions</a:t>
            </a:r>
          </a:p>
          <a:p>
            <a:endParaRPr lang="en-US" dirty="0" smtClean="0"/>
          </a:p>
          <a:p>
            <a:r>
              <a:rPr lang="en-US" dirty="0" smtClean="0"/>
              <a:t>SeaQuest experiment addresses issues in nucleon and nuclear structure and the dark sector</a:t>
            </a:r>
          </a:p>
          <a:p>
            <a:endParaRPr lang="en-US" dirty="0" smtClean="0"/>
          </a:p>
          <a:p>
            <a:r>
              <a:rPr lang="en-US" dirty="0" smtClean="0"/>
              <a:t>The experiment will extend the measurements to a higher x with greater statistical precision compared to previous Drell-Yan experiments and perhaps gain a portal into the dark sector</a:t>
            </a:r>
          </a:p>
          <a:p>
            <a:endParaRPr lang="en-US" dirty="0" smtClean="0"/>
          </a:p>
          <a:p>
            <a:r>
              <a:rPr lang="en-US" dirty="0" smtClean="0"/>
              <a:t>Data taking in progress and preview results presented</a:t>
            </a:r>
          </a:p>
          <a:p>
            <a:endParaRPr lang="en-US" dirty="0" smtClean="0"/>
          </a:p>
          <a:p>
            <a:r>
              <a:rPr lang="en-US" dirty="0" smtClean="0"/>
              <a:t>Exciting times ahead!!</a:t>
            </a:r>
            <a:endParaRPr lang="en-US" dirty="0"/>
          </a:p>
        </p:txBody>
      </p:sp>
      <p:sp>
        <p:nvSpPr>
          <p:cNvPr id="5" name="TextBox 4"/>
          <p:cNvSpPr txBox="1"/>
          <p:nvPr/>
        </p:nvSpPr>
        <p:spPr>
          <a:xfrm rot="19886204">
            <a:off x="213049" y="2436984"/>
            <a:ext cx="8622873" cy="193899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400" smtClean="0">
                <a:solidFill>
                  <a:srgbClr val="FFFF00"/>
                </a:solidFill>
              </a:rPr>
              <a:t>ANALYSIS IN PROGRESS </a:t>
            </a:r>
            <a:endParaRPr lang="en-US" sz="2400" dirty="0" smtClean="0">
              <a:solidFill>
                <a:srgbClr val="FFFF00"/>
              </a:solidFill>
            </a:endParaRPr>
          </a:p>
          <a:p>
            <a:pPr marL="342900" indent="-342900">
              <a:buFont typeface="Arial"/>
              <a:buChar char="•"/>
            </a:pPr>
            <a:r>
              <a:rPr lang="en-US" sz="2400" dirty="0" smtClean="0">
                <a:solidFill>
                  <a:srgbClr val="FFFF00"/>
                </a:solidFill>
              </a:rPr>
              <a:t>PARTON ENERGY LOSS IN COLD NUCLEAR MATTER</a:t>
            </a:r>
          </a:p>
          <a:p>
            <a:pPr marL="342900" indent="-342900">
              <a:buFont typeface="Arial"/>
              <a:buChar char="•"/>
            </a:pPr>
            <a:r>
              <a:rPr lang="en-US" sz="2400" dirty="0" smtClean="0">
                <a:solidFill>
                  <a:srgbClr val="FFFF00"/>
                </a:solidFill>
              </a:rPr>
              <a:t>J/ΨAND </a:t>
            </a:r>
            <a:r>
              <a:rPr lang="en-US" sz="2400" dirty="0" err="1" smtClean="0">
                <a:solidFill>
                  <a:srgbClr val="FFFF00"/>
                </a:solidFill>
              </a:rPr>
              <a:t>Ψ</a:t>
            </a:r>
            <a:r>
              <a:rPr lang="en-US" sz="2400" dirty="0" smtClean="0">
                <a:solidFill>
                  <a:srgbClr val="FFFF00"/>
                </a:solidFill>
              </a:rPr>
              <a:t>’ SUPPRESSION IN P-A COLLISIONS</a:t>
            </a:r>
          </a:p>
          <a:p>
            <a:pPr marL="342900" indent="-342900">
              <a:buFont typeface="Arial"/>
              <a:buChar char="•"/>
            </a:pPr>
            <a:r>
              <a:rPr lang="en-US" sz="2400" dirty="0" smtClean="0">
                <a:solidFill>
                  <a:srgbClr val="FFFF00"/>
                </a:solidFill>
              </a:rPr>
              <a:t>ANGULAR DISTRIBUTIONS IN DRELL-YAN DIMUONS</a:t>
            </a:r>
          </a:p>
          <a:p>
            <a:r>
              <a:rPr lang="en-US" sz="2400" dirty="0">
                <a:solidFill>
                  <a:srgbClr val="FFFF00"/>
                </a:solidFill>
              </a:rPr>
              <a:t>	</a:t>
            </a:r>
            <a:r>
              <a:rPr lang="en-US" sz="2400" dirty="0" smtClean="0">
                <a:solidFill>
                  <a:srgbClr val="FFFF00"/>
                </a:solidFill>
              </a:rPr>
              <a:t>-SEE BRYAN RAMSON’S TALK</a:t>
            </a:r>
            <a:endParaRPr lang="en-US" sz="2400" dirty="0">
              <a:solidFill>
                <a:srgbClr val="FFFF00"/>
              </a:solidFill>
            </a:endParaRPr>
          </a:p>
        </p:txBody>
      </p:sp>
    </p:spTree>
    <p:extLst>
      <p:ext uri="{BB962C8B-B14F-4D97-AF65-F5344CB8AC3E}">
        <p14:creationId xmlns:p14="http://schemas.microsoft.com/office/powerpoint/2010/main" val="2861050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0"/>
          <p:cNvSpPr txBox="1">
            <a:spLocks noChangeArrowheads="1"/>
          </p:cNvSpPr>
          <p:nvPr/>
        </p:nvSpPr>
        <p:spPr bwMode="auto">
          <a:xfrm>
            <a:off x="2303748" y="800708"/>
            <a:ext cx="408011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4400" b="1" dirty="0" smtClean="0">
                <a:solidFill>
                  <a:srgbClr val="1C1C1C"/>
                </a:solidFill>
                <a:latin typeface="Monotype Corsiva"/>
                <a:cs typeface="Monotype Corsiva"/>
              </a:rPr>
              <a:t>Nucleon Sea Times</a:t>
            </a:r>
            <a:endParaRPr lang="en-GB" altLang="en-US" sz="4400" b="1" dirty="0">
              <a:solidFill>
                <a:srgbClr val="1C1C1C"/>
              </a:solidFill>
              <a:latin typeface="Monotype Corsiva"/>
              <a:cs typeface="Monotype Corsiva"/>
            </a:endParaRPr>
          </a:p>
        </p:txBody>
      </p:sp>
      <p:sp>
        <p:nvSpPr>
          <p:cNvPr id="5124" name="Text Box 11"/>
          <p:cNvSpPr txBox="1">
            <a:spLocks noChangeArrowheads="1"/>
          </p:cNvSpPr>
          <p:nvPr/>
        </p:nvSpPr>
        <p:spPr bwMode="auto">
          <a:xfrm>
            <a:off x="3041650" y="1835150"/>
            <a:ext cx="3135494"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b="1" dirty="0" smtClean="0">
                <a:solidFill>
                  <a:srgbClr val="4C4C4C"/>
                </a:solidFill>
                <a:latin typeface="Times" panose="02020603050405020304" pitchFamily="18" charset="0"/>
              </a:rPr>
              <a:t>East or West, SeaQuest is the best</a:t>
            </a:r>
            <a:endParaRPr lang="en-US" altLang="en-US" sz="1600" b="1" dirty="0">
              <a:solidFill>
                <a:srgbClr val="4C4C4C"/>
              </a:solidFill>
              <a:latin typeface="Times" panose="02020603050405020304" pitchFamily="18" charset="0"/>
            </a:endParaRPr>
          </a:p>
        </p:txBody>
      </p:sp>
      <p:sp>
        <p:nvSpPr>
          <p:cNvPr id="5125" name="Text Box 12"/>
          <p:cNvSpPr txBox="1">
            <a:spLocks noChangeArrowheads="1"/>
          </p:cNvSpPr>
          <p:nvPr/>
        </p:nvSpPr>
        <p:spPr bwMode="auto">
          <a:xfrm>
            <a:off x="7559675" y="1865313"/>
            <a:ext cx="9636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200" b="1">
                <a:solidFill>
                  <a:srgbClr val="4C4C4C"/>
                </a:solidFill>
                <a:latin typeface="Times" panose="02020603050405020304" pitchFamily="18" charset="0"/>
              </a:rPr>
              <a:t>- Since 1802</a:t>
            </a:r>
          </a:p>
        </p:txBody>
      </p:sp>
      <p:sp>
        <p:nvSpPr>
          <p:cNvPr id="5126" name="Text Box 3"/>
          <p:cNvSpPr txBox="1">
            <a:spLocks noChangeArrowheads="1"/>
          </p:cNvSpPr>
          <p:nvPr/>
        </p:nvSpPr>
        <p:spPr bwMode="auto">
          <a:xfrm>
            <a:off x="609600" y="2309813"/>
            <a:ext cx="8174868"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b="1" dirty="0" smtClean="0">
                <a:solidFill>
                  <a:srgbClr val="4C4C4C"/>
                </a:solidFill>
                <a:latin typeface="Times" panose="02020603050405020304" pitchFamily="18" charset="0"/>
              </a:rPr>
              <a:t>Fermilab makes history by finding dark photons!</a:t>
            </a:r>
            <a:endParaRPr lang="en-US" altLang="en-US" b="1" dirty="0">
              <a:latin typeface="Times" panose="02020603050405020304" pitchFamily="18" charset="0"/>
            </a:endParaRPr>
          </a:p>
        </p:txBody>
      </p:sp>
      <p:sp>
        <p:nvSpPr>
          <p:cNvPr id="5128" name="Text Box 5"/>
          <p:cNvSpPr txBox="1">
            <a:spLocks noChangeArrowheads="1"/>
          </p:cNvSpPr>
          <p:nvPr/>
        </p:nvSpPr>
        <p:spPr bwMode="auto">
          <a:xfrm>
            <a:off x="4800600" y="318796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endParaRPr lang="en-GB" altLang="en-US" sz="2400"/>
          </a:p>
        </p:txBody>
      </p:sp>
      <p:sp>
        <p:nvSpPr>
          <p:cNvPr id="5130" name="Text Box 7"/>
          <p:cNvSpPr txBox="1">
            <a:spLocks noChangeArrowheads="1"/>
          </p:cNvSpPr>
          <p:nvPr/>
        </p:nvSpPr>
        <p:spPr bwMode="auto">
          <a:xfrm>
            <a:off x="683568" y="3429000"/>
            <a:ext cx="2897016" cy="221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FontTx/>
              <a:buNone/>
            </a:pPr>
            <a:r>
              <a:rPr lang="en-US" altLang="en-US" sz="1200" dirty="0" smtClean="0">
                <a:solidFill>
                  <a:srgbClr val="4C4C4C"/>
                </a:solidFill>
                <a:latin typeface="Times" panose="02020603050405020304" pitchFamily="18" charset="0"/>
              </a:rPr>
              <a:t>Nucleon Sea Times congratulates Prof. Ron Gilman from the department of Physics and Astronomy at Rutgers University for finding the missing link between the dark sector and the standard model sector. </a:t>
            </a:r>
            <a:endParaRPr lang="en-US" altLang="en-US" sz="1200" dirty="0">
              <a:solidFill>
                <a:srgbClr val="4C4C4C"/>
              </a:solidFill>
              <a:latin typeface="Times" panose="02020603050405020304" pitchFamily="18" charset="0"/>
            </a:endParaRPr>
          </a:p>
          <a:p>
            <a:pPr algn="just">
              <a:spcBef>
                <a:spcPct val="50000"/>
              </a:spcBef>
              <a:buFontTx/>
              <a:buNone/>
            </a:pPr>
            <a:r>
              <a:rPr lang="en-US" altLang="en-US" sz="1200" dirty="0" smtClean="0">
                <a:solidFill>
                  <a:srgbClr val="4C4C4C"/>
                </a:solidFill>
                <a:latin typeface="Times" panose="02020603050405020304" pitchFamily="18" charset="0"/>
              </a:rPr>
              <a:t> Overwhelming evidence for dark matter has been observed through its gravitational interactions by many detailed studies around the world. SeaQuest took advantage of </a:t>
            </a:r>
            <a:r>
              <a:rPr lang="en-US" altLang="en-US" sz="1200" dirty="0" err="1" smtClean="0">
                <a:solidFill>
                  <a:srgbClr val="4C4C4C"/>
                </a:solidFill>
                <a:latin typeface="Times" panose="02020603050405020304" pitchFamily="18" charset="0"/>
              </a:rPr>
              <a:t>η</a:t>
            </a:r>
            <a:r>
              <a:rPr lang="en-US" altLang="en-US" sz="1200" dirty="0" smtClean="0">
                <a:solidFill>
                  <a:srgbClr val="4C4C4C"/>
                </a:solidFill>
                <a:latin typeface="Times" panose="02020603050405020304" pitchFamily="18" charset="0"/>
              </a:rPr>
              <a:t> decay and proton bremsstrahlung process to search for dark photons. </a:t>
            </a:r>
            <a:endParaRPr lang="en-US" altLang="en-US" sz="1200" dirty="0">
              <a:solidFill>
                <a:srgbClr val="4C4C4C"/>
              </a:solidFill>
              <a:latin typeface="Times" panose="02020603050405020304" pitchFamily="18" charset="0"/>
            </a:endParaRPr>
          </a:p>
        </p:txBody>
      </p: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62254" y="3140453"/>
            <a:ext cx="2076691" cy="210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descr="spectrometer.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61620" y="5247456"/>
            <a:ext cx="3090469" cy="1579320"/>
          </a:xfrm>
          <a:prstGeom prst="rect">
            <a:avLst/>
          </a:prstGeom>
        </p:spPr>
      </p:pic>
      <p:sp>
        <p:nvSpPr>
          <p:cNvPr id="3" name="TextBox 2"/>
          <p:cNvSpPr txBox="1"/>
          <p:nvPr/>
        </p:nvSpPr>
        <p:spPr>
          <a:xfrm rot="19807288">
            <a:off x="108725" y="2529028"/>
            <a:ext cx="8997738" cy="1107996"/>
          </a:xfrm>
          <a:prstGeom prst="rect">
            <a:avLst/>
          </a:prstGeom>
          <a:noFill/>
        </p:spPr>
        <p:txBody>
          <a:bodyPr wrap="none" rtlCol="0">
            <a:spAutoFit/>
          </a:bodyPr>
          <a:lstStyle/>
          <a:p>
            <a:r>
              <a:rPr lang="en-US" sz="6600" dirty="0" smtClean="0">
                <a:solidFill>
                  <a:srgbClr val="3366FF"/>
                </a:solidFill>
              </a:rPr>
              <a:t>This could be Fermilab!</a:t>
            </a:r>
            <a:endParaRPr lang="en-US" sz="6600" dirty="0">
              <a:solidFill>
                <a:srgbClr val="3366FF"/>
              </a:solidFill>
            </a:endParaRPr>
          </a:p>
        </p:txBody>
      </p:sp>
      <p:pic>
        <p:nvPicPr>
          <p:cNvPr id="4" name="Picture 3" descr="Screen Shot 2016-05-16 at 4.50.2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1620" y="3141104"/>
            <a:ext cx="3090469" cy="2039475"/>
          </a:xfrm>
          <a:prstGeom prst="rect">
            <a:avLst/>
          </a:prstGeom>
        </p:spPr>
      </p:pic>
      <p:pic>
        <p:nvPicPr>
          <p:cNvPr id="13" name="Picture 12"/>
          <p:cNvPicPr>
            <a:picLocks noChangeAspect="1"/>
          </p:cNvPicPr>
          <p:nvPr/>
        </p:nvPicPr>
        <p:blipFill>
          <a:blip r:embed="rId7" cstate="email">
            <a:clrChange>
              <a:clrFrom>
                <a:srgbClr val="FCFCFC"/>
              </a:clrFrom>
              <a:clrTo>
                <a:srgbClr val="FCFCFC">
                  <a:alpha val="0"/>
                </a:srgbClr>
              </a:clrTo>
            </a:clrChange>
            <a:extLst>
              <a:ext uri="{BEBA8EAE-BF5A-486C-A8C5-ECC9F3942E4B}">
                <a14:imgProps xmlns:a14="http://schemas.microsoft.com/office/drawing/2010/main">
                  <a14:imgLayer r:embed="rId8">
                    <a14:imgEffect>
                      <a14:backgroundRemoval t="0" b="100000" l="392" r="99608">
                        <a14:foregroundMark x1="21961" y1="35000" x2="21961" y2="35000"/>
                        <a14:foregroundMark x1="36863" y1="48750" x2="36863" y2="48750"/>
                        <a14:foregroundMark x1="49020" y1="55000" x2="49020" y2="55000"/>
                        <a14:foregroundMark x1="54118" y1="57500" x2="54118" y2="57500"/>
                        <a14:foregroundMark x1="60000" y1="57500" x2="60000" y2="57500"/>
                        <a14:foregroundMark x1="75294" y1="57500" x2="75294" y2="57500"/>
                        <a14:foregroundMark x1="87451" y1="57500" x2="87451" y2="57500"/>
                        <a14:foregroundMark x1="93333" y1="61250" x2="93333" y2="61250"/>
                        <a14:foregroundMark x1="78824" y1="52500" x2="78824" y2="52500"/>
                        <a14:foregroundMark x1="74510" y1="33750" x2="74510" y2="33750"/>
                      </a14:backgroundRemoval>
                    </a14:imgEffect>
                    <a14:imgEffect>
                      <a14:saturation sat="0"/>
                    </a14:imgEffect>
                  </a14:imgLayer>
                </a14:imgProps>
              </a:ext>
              <a:ext uri="{28A0092B-C50C-407E-A947-70E740481C1C}">
                <a14:useLocalDpi xmlns:a14="http://schemas.microsoft.com/office/drawing/2010/main"/>
              </a:ext>
            </a:extLst>
          </a:blip>
          <a:stretch>
            <a:fillRect/>
          </a:stretch>
        </p:blipFill>
        <p:spPr>
          <a:xfrm>
            <a:off x="683568" y="5804558"/>
            <a:ext cx="2400301" cy="753035"/>
          </a:xfrm>
          <a:prstGeom prst="rect">
            <a:avLst/>
          </a:prstGeom>
        </p:spPr>
      </p:pic>
    </p:spTree>
    <p:extLst>
      <p:ext uri="{BB962C8B-B14F-4D97-AF65-F5344CB8AC3E}">
        <p14:creationId xmlns:p14="http://schemas.microsoft.com/office/powerpoint/2010/main" val="2215425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400" dirty="0" smtClean="0"/>
              <a:t>QUESTIONS?</a:t>
            </a:r>
            <a:endParaRPr lang="en-US" sz="5400"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191461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5DBAE4E6-4D12-4A48-9B6B-6FA0B79BEE93}" type="slidenum">
              <a:rPr lang="en-US" smtClean="0"/>
              <a:t>25</a:t>
            </a:fld>
            <a:endParaRPr lang="en-US"/>
          </a:p>
        </p:txBody>
      </p:sp>
      <p:sp>
        <p:nvSpPr>
          <p:cNvPr id="2" name="Title 1"/>
          <p:cNvSpPr>
            <a:spLocks noGrp="1"/>
          </p:cNvSpPr>
          <p:nvPr>
            <p:ph type="title"/>
          </p:nvPr>
        </p:nvSpPr>
        <p:spPr>
          <a:xfrm>
            <a:off x="1089024" y="115873"/>
            <a:ext cx="7272339" cy="1339009"/>
          </a:xfrm>
        </p:spPr>
        <p:txBody>
          <a:bodyPr/>
          <a:lstStyle/>
          <a:p>
            <a:pPr algn="ctr"/>
            <a:r>
              <a:rPr lang="en-US" sz="3200" dirty="0">
                <a:solidFill>
                  <a:srgbClr val="000000"/>
                </a:solidFill>
                <a:cs typeface="Savoye LET Plain:1.0"/>
              </a:rPr>
              <a:t>J/</a:t>
            </a:r>
            <a:r>
              <a:rPr lang="en-US" sz="3200" dirty="0" err="1">
                <a:solidFill>
                  <a:srgbClr val="000000"/>
                </a:solidFill>
                <a:cs typeface="Savoye LET Plain:1.0"/>
              </a:rPr>
              <a:t>Ψ</a:t>
            </a:r>
            <a:r>
              <a:rPr lang="en-US" sz="3200" dirty="0">
                <a:solidFill>
                  <a:srgbClr val="000000"/>
                </a:solidFill>
                <a:cs typeface="Savoye LET Plain:1.0"/>
              </a:rPr>
              <a:t> and </a:t>
            </a:r>
            <a:r>
              <a:rPr lang="en-US" sz="3200" dirty="0" err="1">
                <a:solidFill>
                  <a:srgbClr val="000000"/>
                </a:solidFill>
                <a:cs typeface="Savoye LET Plain:1.0"/>
              </a:rPr>
              <a:t>Ψ</a:t>
            </a:r>
            <a:r>
              <a:rPr lang="en-US" sz="3200" dirty="0">
                <a:solidFill>
                  <a:srgbClr val="000000"/>
                </a:solidFill>
                <a:cs typeface="Savoye LET Plain:1.0"/>
              </a:rPr>
              <a:t>’ suppression in p-A </a:t>
            </a:r>
            <a:r>
              <a:rPr lang="en-US" sz="3200" dirty="0" smtClean="0">
                <a:solidFill>
                  <a:srgbClr val="000000"/>
                </a:solidFill>
                <a:cs typeface="Savoye LET Plain:1.0"/>
              </a:rPr>
              <a:t>collisions at SeaQuest</a:t>
            </a:r>
            <a:endParaRPr lang="en-US" sz="3200" dirty="0">
              <a:solidFill>
                <a:srgbClr val="000000"/>
              </a:solidFill>
              <a:latin typeface="+mn-lt"/>
              <a:cs typeface="Savoye LET Plain:1.0"/>
            </a:endParaRPr>
          </a:p>
        </p:txBody>
      </p:sp>
      <p:sp>
        <p:nvSpPr>
          <p:cNvPr id="8" name="Content Placeholder 2"/>
          <p:cNvSpPr txBox="1">
            <a:spLocks/>
          </p:cNvSpPr>
          <p:nvPr/>
        </p:nvSpPr>
        <p:spPr>
          <a:xfrm>
            <a:off x="683830" y="1954306"/>
            <a:ext cx="4248043" cy="4404163"/>
          </a:xfrm>
          <a:prstGeom prst="rect">
            <a:avLst/>
          </a:prstGeom>
        </p:spPr>
        <p:txBody>
          <a:bodyPr vert="horz" lIns="91440" tIns="45720" rIns="91440" bIns="45720" rtlCol="0">
            <a:noAutofit/>
          </a:bodyPr>
          <a:lst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0" indent="0">
              <a:buNone/>
            </a:pPr>
            <a:endParaRPr lang="en-US" sz="3200" dirty="0">
              <a:latin typeface="Savoye LET Plain:1.0"/>
              <a:cs typeface="Savoye LET Plain:1.0"/>
            </a:endParaRPr>
          </a:p>
        </p:txBody>
      </p:sp>
      <p:sp>
        <p:nvSpPr>
          <p:cNvPr id="3" name="Rectangle 2"/>
          <p:cNvSpPr/>
          <p:nvPr/>
        </p:nvSpPr>
        <p:spPr>
          <a:xfrm>
            <a:off x="782321" y="1659671"/>
            <a:ext cx="4258571" cy="5016758"/>
          </a:xfrm>
          <a:prstGeom prst="rect">
            <a:avLst/>
          </a:prstGeom>
        </p:spPr>
        <p:txBody>
          <a:bodyPr wrap="square">
            <a:spAutoFit/>
          </a:bodyPr>
          <a:lstStyle/>
          <a:p>
            <a:pPr marL="342900" indent="-342900">
              <a:buFont typeface="Arial"/>
              <a:buChar char="•"/>
            </a:pPr>
            <a:r>
              <a:rPr lang="en-US" sz="2000" dirty="0" smtClean="0">
                <a:cs typeface="Savoye LET Plain:1.0"/>
              </a:rPr>
              <a:t>E866:</a:t>
            </a:r>
          </a:p>
          <a:p>
            <a:pPr marL="800100" lvl="1" indent="-342900">
              <a:buFont typeface="Arial"/>
              <a:buChar char="•"/>
            </a:pPr>
            <a:r>
              <a:rPr lang="en-US" sz="2000" dirty="0" smtClean="0">
                <a:cs typeface="Savoye LET Plain:1.0"/>
              </a:rPr>
              <a:t>Presented “</a:t>
            </a:r>
            <a:r>
              <a:rPr lang="en-US" sz="2000" dirty="0" smtClean="0">
                <a:solidFill>
                  <a:srgbClr val="3366FF"/>
                </a:solidFill>
                <a:cs typeface="Savoye LET Plain:1.0"/>
              </a:rPr>
              <a:t>new</a:t>
            </a:r>
            <a:r>
              <a:rPr lang="en-US" sz="2000" dirty="0" smtClean="0">
                <a:cs typeface="Savoye LET Plain:1.0"/>
              </a:rPr>
              <a:t>” data for the suppression </a:t>
            </a:r>
            <a:r>
              <a:rPr lang="en-US" sz="2000" dirty="0" smtClean="0">
                <a:solidFill>
                  <a:srgbClr val="000000"/>
                </a:solidFill>
                <a:cs typeface="Savoye LET Plain:1.0"/>
              </a:rPr>
              <a:t>of </a:t>
            </a:r>
            <a:r>
              <a:rPr lang="en-US" sz="2000" dirty="0" err="1" smtClean="0">
                <a:solidFill>
                  <a:srgbClr val="000000"/>
                </a:solidFill>
                <a:cs typeface="Savoye LET Plain:1.0"/>
              </a:rPr>
              <a:t>Ψ</a:t>
            </a:r>
            <a:r>
              <a:rPr lang="en-US" sz="2000" dirty="0" smtClean="0">
                <a:solidFill>
                  <a:srgbClr val="000000"/>
                </a:solidFill>
                <a:cs typeface="Savoye LET Plain:1.0"/>
              </a:rPr>
              <a:t>’ and J/</a:t>
            </a:r>
            <a:r>
              <a:rPr lang="en-US" sz="2000" dirty="0" err="1" smtClean="0">
                <a:solidFill>
                  <a:srgbClr val="000000"/>
                </a:solidFill>
                <a:cs typeface="Savoye LET Plain:1.0"/>
              </a:rPr>
              <a:t>Ψ</a:t>
            </a:r>
            <a:r>
              <a:rPr lang="en-US" sz="2000" dirty="0" smtClean="0">
                <a:solidFill>
                  <a:srgbClr val="000000"/>
                </a:solidFill>
                <a:cs typeface="Savoye LET Plain:1.0"/>
              </a:rPr>
              <a:t> </a:t>
            </a:r>
            <a:r>
              <a:rPr lang="en-US" sz="2000" dirty="0" err="1" smtClean="0">
                <a:cs typeface="Savoye LET Plain:1.0"/>
              </a:rPr>
              <a:t>vs</a:t>
            </a:r>
            <a:r>
              <a:rPr lang="en-US" sz="2000" dirty="0" smtClean="0">
                <a:cs typeface="Savoye LET Plain:1.0"/>
              </a:rPr>
              <a:t> </a:t>
            </a:r>
            <a:r>
              <a:rPr lang="en-US" sz="2000" dirty="0" err="1" smtClean="0">
                <a:solidFill>
                  <a:srgbClr val="000000"/>
                </a:solidFill>
                <a:cs typeface="Savoye LET Plain:1.0"/>
              </a:rPr>
              <a:t>x</a:t>
            </a:r>
            <a:r>
              <a:rPr lang="en-US" sz="2000" baseline="-25000" dirty="0" err="1" smtClean="0">
                <a:solidFill>
                  <a:srgbClr val="000000"/>
                </a:solidFill>
                <a:cs typeface="Arial"/>
              </a:rPr>
              <a:t>F</a:t>
            </a:r>
            <a:r>
              <a:rPr lang="en-US" sz="2000" dirty="0" smtClean="0">
                <a:solidFill>
                  <a:srgbClr val="000000"/>
                </a:solidFill>
                <a:cs typeface="Savoye LET Plain:1.0"/>
              </a:rPr>
              <a:t> </a:t>
            </a:r>
            <a:r>
              <a:rPr lang="en-US" sz="2000" dirty="0" smtClean="0">
                <a:cs typeface="Savoye LET Plain:1.0"/>
              </a:rPr>
              <a:t> and </a:t>
            </a:r>
            <a:r>
              <a:rPr lang="en-US" sz="2000" dirty="0" err="1" smtClean="0">
                <a:cs typeface="Savoye LET Plain:1.0"/>
              </a:rPr>
              <a:t>Pt</a:t>
            </a:r>
            <a:r>
              <a:rPr lang="en-US" sz="2000" dirty="0" smtClean="0">
                <a:cs typeface="Savoye LET Plain:1.0"/>
              </a:rPr>
              <a:t> ranges</a:t>
            </a:r>
          </a:p>
          <a:p>
            <a:pPr marL="800100" lvl="1" indent="-342900">
              <a:buFont typeface="Arial"/>
              <a:buChar char="•"/>
            </a:pPr>
            <a:r>
              <a:rPr lang="en-US" sz="2000" dirty="0" smtClean="0">
                <a:solidFill>
                  <a:srgbClr val="000000"/>
                </a:solidFill>
                <a:cs typeface="Savoye LET Plain:1.0"/>
              </a:rPr>
              <a:t>Suppression has strong </a:t>
            </a:r>
            <a:r>
              <a:rPr lang="en-US" sz="2000" dirty="0" err="1" smtClean="0">
                <a:solidFill>
                  <a:srgbClr val="000000"/>
                </a:solidFill>
                <a:cs typeface="Savoye LET Plain:1.0"/>
              </a:rPr>
              <a:t>x</a:t>
            </a:r>
            <a:r>
              <a:rPr lang="en-US" sz="2000" baseline="-25000" dirty="0" err="1" smtClean="0">
                <a:solidFill>
                  <a:srgbClr val="000000"/>
                </a:solidFill>
                <a:cs typeface="Arial"/>
              </a:rPr>
              <a:t>F</a:t>
            </a:r>
            <a:r>
              <a:rPr lang="en-US" sz="2000" dirty="0" smtClean="0">
                <a:solidFill>
                  <a:srgbClr val="000000"/>
                </a:solidFill>
                <a:cs typeface="Savoye LET Plain:1.0"/>
              </a:rPr>
              <a:t> and </a:t>
            </a:r>
            <a:r>
              <a:rPr lang="en-US" sz="2000" dirty="0" err="1" smtClean="0">
                <a:solidFill>
                  <a:srgbClr val="000000"/>
                </a:solidFill>
                <a:cs typeface="Savoye LET Plain:1.0"/>
              </a:rPr>
              <a:t>Pt</a:t>
            </a:r>
            <a:r>
              <a:rPr lang="en-US" sz="2000" baseline="-25000" dirty="0" smtClean="0">
                <a:solidFill>
                  <a:srgbClr val="000000"/>
                </a:solidFill>
                <a:cs typeface="Arial"/>
              </a:rPr>
              <a:t> </a:t>
            </a:r>
            <a:r>
              <a:rPr lang="en-US" sz="2000" baseline="-25000" dirty="0" smtClean="0">
                <a:solidFill>
                  <a:srgbClr val="000000"/>
                </a:solidFill>
                <a:cs typeface="Savoye LET Plain:1.0"/>
              </a:rPr>
              <a:t> </a:t>
            </a:r>
            <a:r>
              <a:rPr lang="en-US" sz="2000" dirty="0" smtClean="0">
                <a:solidFill>
                  <a:srgbClr val="000000"/>
                </a:solidFill>
                <a:cs typeface="Savoye LET Plain:1.0"/>
              </a:rPr>
              <a:t>dependence</a:t>
            </a:r>
          </a:p>
          <a:p>
            <a:pPr marL="800100" lvl="1" indent="-342900">
              <a:buFont typeface="Arial"/>
              <a:buChar char="•"/>
            </a:pPr>
            <a:r>
              <a:rPr lang="en-US" sz="2000" dirty="0" smtClean="0">
                <a:solidFill>
                  <a:srgbClr val="000000"/>
                </a:solidFill>
                <a:cs typeface="Savoye LET Plain:1.0"/>
              </a:rPr>
              <a:t>Suppression higher for </a:t>
            </a:r>
            <a:r>
              <a:rPr lang="en-US" sz="2000" dirty="0" err="1" smtClean="0">
                <a:solidFill>
                  <a:srgbClr val="000000"/>
                </a:solidFill>
                <a:cs typeface="Savoye LET Plain:1.0"/>
              </a:rPr>
              <a:t>Ψ</a:t>
            </a:r>
            <a:r>
              <a:rPr lang="en-US" sz="2000" dirty="0" smtClean="0">
                <a:solidFill>
                  <a:srgbClr val="000000"/>
                </a:solidFill>
                <a:cs typeface="Savoye LET Plain:1.0"/>
              </a:rPr>
              <a:t>’ compared to J/</a:t>
            </a:r>
            <a:r>
              <a:rPr lang="en-US" sz="2000" dirty="0" err="1" smtClean="0">
                <a:solidFill>
                  <a:srgbClr val="000000"/>
                </a:solidFill>
                <a:cs typeface="Savoye LET Plain:1.0"/>
              </a:rPr>
              <a:t>Ψ</a:t>
            </a:r>
            <a:r>
              <a:rPr lang="en-US" sz="2000" dirty="0" smtClean="0">
                <a:solidFill>
                  <a:srgbClr val="000000"/>
                </a:solidFill>
                <a:cs typeface="Savoye LET Plain:1.0"/>
              </a:rPr>
              <a:t> near x = 0</a:t>
            </a:r>
          </a:p>
          <a:p>
            <a:pPr marL="342900" indent="-342900">
              <a:buFont typeface="Arial"/>
              <a:buChar char="•"/>
            </a:pPr>
            <a:endParaRPr lang="en-US" sz="2000" dirty="0">
              <a:solidFill>
                <a:srgbClr val="000000"/>
              </a:solidFill>
              <a:cs typeface="Savoye LET Plain:1.0"/>
            </a:endParaRPr>
          </a:p>
          <a:p>
            <a:pPr marL="342900" indent="-342900">
              <a:buFont typeface="Arial"/>
              <a:buChar char="•"/>
            </a:pPr>
            <a:r>
              <a:rPr lang="en-US" sz="2000" dirty="0" smtClean="0">
                <a:solidFill>
                  <a:srgbClr val="000000"/>
                </a:solidFill>
                <a:cs typeface="Savoye LET Plain:1.0"/>
              </a:rPr>
              <a:t>SeaQuest will be able to tell what the suppression is when there is no QGP assumed. This could be crucial input for RHIC physics</a:t>
            </a:r>
          </a:p>
          <a:p>
            <a:pPr marL="342900" indent="-342900">
              <a:buFont typeface="Arial"/>
              <a:buChar char="•"/>
            </a:pPr>
            <a:endParaRPr lang="en-US" sz="2000" dirty="0">
              <a:solidFill>
                <a:srgbClr val="000000"/>
              </a:solidFill>
              <a:cs typeface="Savoye LET Plain:1.0"/>
            </a:endParaRPr>
          </a:p>
          <a:p>
            <a:pPr marL="342900" indent="-342900">
              <a:buFont typeface="Arial"/>
              <a:buChar char="•"/>
            </a:pPr>
            <a:endParaRPr lang="en-US" sz="2000" dirty="0">
              <a:solidFill>
                <a:srgbClr val="000000"/>
              </a:solidFill>
              <a:cs typeface="Savoye LET Plain:1.0"/>
            </a:endParaRPr>
          </a:p>
          <a:p>
            <a:pPr marL="342900" indent="-342900">
              <a:buFont typeface="Arial"/>
              <a:buChar char="•"/>
            </a:pPr>
            <a:endParaRPr lang="en-US" sz="2000" dirty="0">
              <a:cs typeface="Savoye LET Plain:1.0"/>
            </a:endParaRPr>
          </a:p>
        </p:txBody>
      </p:sp>
      <p:sp>
        <p:nvSpPr>
          <p:cNvPr id="7" name="Oval 6"/>
          <p:cNvSpPr/>
          <p:nvPr/>
        </p:nvSpPr>
        <p:spPr>
          <a:xfrm>
            <a:off x="6077434" y="3333232"/>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6626042" y="3261454"/>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6446934" y="3137163"/>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6267826" y="3430173"/>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6173840" y="3578114"/>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267826" y="3071946"/>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57789" y="3621538"/>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6616906" y="3211120"/>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6470793" y="3069155"/>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6502498" y="3289050"/>
            <a:ext cx="358216" cy="361018"/>
          </a:xfrm>
          <a:prstGeom prst="ellipse">
            <a:avLst/>
          </a:prstGeom>
          <a:solidFill>
            <a:srgbClr val="FFFF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6142564" y="3445909"/>
            <a:ext cx="358216" cy="361018"/>
          </a:xfrm>
          <a:prstGeom prst="ellipse">
            <a:avLst/>
          </a:prstGeom>
          <a:solidFill>
            <a:srgbClr val="FFFF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Oval 18"/>
          <p:cNvSpPr/>
          <p:nvPr/>
        </p:nvSpPr>
        <p:spPr>
          <a:xfrm>
            <a:off x="6612767" y="3496147"/>
            <a:ext cx="358216" cy="361018"/>
          </a:xfrm>
          <a:prstGeom prst="ellipse">
            <a:avLst/>
          </a:prstGeom>
          <a:solidFill>
            <a:srgbClr val="FFFF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6167711" y="3145989"/>
            <a:ext cx="358216" cy="361018"/>
          </a:xfrm>
          <a:prstGeom prst="ellipse">
            <a:avLst/>
          </a:prstGeom>
          <a:solidFill>
            <a:srgbClr val="FFFF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6433659" y="3391629"/>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22" name="Oval 21"/>
          <p:cNvSpPr/>
          <p:nvPr/>
        </p:nvSpPr>
        <p:spPr>
          <a:xfrm>
            <a:off x="6470793" y="3069155"/>
            <a:ext cx="358216" cy="361018"/>
          </a:xfrm>
          <a:prstGeom prst="ellipse">
            <a:avLst/>
          </a:prstGeom>
          <a:solidFill>
            <a:srgbClr val="FFFF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8029073" y="4289970"/>
            <a:ext cx="307898" cy="297708"/>
          </a:xfrm>
          <a:prstGeom prst="ellipse">
            <a:avLst/>
          </a:prstGeom>
          <a:solidFill>
            <a:srgbClr val="FF99FF"/>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99FF"/>
              </a:solidFill>
            </a:endParaRPr>
          </a:p>
        </p:txBody>
      </p:sp>
      <p:sp>
        <p:nvSpPr>
          <p:cNvPr id="25" name="Oval 24"/>
          <p:cNvSpPr/>
          <p:nvPr/>
        </p:nvSpPr>
        <p:spPr>
          <a:xfrm>
            <a:off x="7560513" y="5508656"/>
            <a:ext cx="179108" cy="204159"/>
          </a:xfrm>
          <a:prstGeom prst="ellipse">
            <a:avLst/>
          </a:prstGeom>
          <a:solidFill>
            <a:srgbClr val="3366FF"/>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8170603" y="4014187"/>
            <a:ext cx="569387" cy="369332"/>
          </a:xfrm>
          <a:prstGeom prst="rect">
            <a:avLst/>
          </a:prstGeom>
          <a:noFill/>
        </p:spPr>
        <p:txBody>
          <a:bodyPr wrap="none" rtlCol="0">
            <a:spAutoFit/>
          </a:bodyPr>
          <a:lstStyle/>
          <a:p>
            <a:r>
              <a:rPr lang="en-US" dirty="0" smtClean="0">
                <a:latin typeface="Savoye LET Plain:1.0"/>
                <a:cs typeface="Savoye LET Plain:1.0"/>
              </a:rPr>
              <a:t> J</a:t>
            </a:r>
            <a:r>
              <a:rPr lang="en-US" dirty="0">
                <a:latin typeface="Savoye LET Plain:1.0"/>
                <a:cs typeface="Savoye LET Plain:1.0"/>
              </a:rPr>
              <a:t>/</a:t>
            </a:r>
            <a:r>
              <a:rPr lang="en-US" dirty="0" err="1">
                <a:latin typeface="Savoye LET Plain:1.0"/>
                <a:cs typeface="Savoye LET Plain:1.0"/>
              </a:rPr>
              <a:t>Ψ</a:t>
            </a:r>
            <a:endParaRPr lang="en-US" dirty="0"/>
          </a:p>
        </p:txBody>
      </p:sp>
      <p:sp>
        <p:nvSpPr>
          <p:cNvPr id="28" name="TextBox 27"/>
          <p:cNvSpPr txBox="1"/>
          <p:nvPr/>
        </p:nvSpPr>
        <p:spPr>
          <a:xfrm>
            <a:off x="5845230" y="1955010"/>
            <a:ext cx="592004" cy="369332"/>
          </a:xfrm>
          <a:prstGeom prst="rect">
            <a:avLst/>
          </a:prstGeom>
          <a:noFill/>
        </p:spPr>
        <p:txBody>
          <a:bodyPr wrap="none" rtlCol="0">
            <a:spAutoFit/>
          </a:bodyPr>
          <a:lstStyle/>
          <a:p>
            <a:r>
              <a:rPr lang="en-US" dirty="0" smtClean="0">
                <a:latin typeface="Savoye LET Plain:1.0"/>
                <a:cs typeface="Savoye LET Plain:1.0"/>
              </a:rPr>
              <a:t>nucleus</a:t>
            </a:r>
            <a:endParaRPr lang="en-US" dirty="0"/>
          </a:p>
        </p:txBody>
      </p:sp>
      <p:sp>
        <p:nvSpPr>
          <p:cNvPr id="29" name="TextBox 28"/>
          <p:cNvSpPr txBox="1"/>
          <p:nvPr/>
        </p:nvSpPr>
        <p:spPr>
          <a:xfrm>
            <a:off x="5942603" y="5160771"/>
            <a:ext cx="737115" cy="369332"/>
          </a:xfrm>
          <a:prstGeom prst="rect">
            <a:avLst/>
          </a:prstGeom>
          <a:noFill/>
        </p:spPr>
        <p:txBody>
          <a:bodyPr wrap="square" rtlCol="0">
            <a:spAutoFit/>
          </a:bodyPr>
          <a:lstStyle/>
          <a:p>
            <a:r>
              <a:rPr lang="en-US" dirty="0" smtClean="0">
                <a:latin typeface="Savoye LET Plain:1.0"/>
                <a:cs typeface="Savoye LET Plain:1.0"/>
              </a:rPr>
              <a:t>protons</a:t>
            </a:r>
            <a:endParaRPr lang="en-US" dirty="0"/>
          </a:p>
        </p:txBody>
      </p:sp>
      <p:sp>
        <p:nvSpPr>
          <p:cNvPr id="30" name="Oval 29"/>
          <p:cNvSpPr/>
          <p:nvPr/>
        </p:nvSpPr>
        <p:spPr>
          <a:xfrm>
            <a:off x="5357952" y="2645325"/>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906560" y="2573547"/>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5727452" y="2449256"/>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548344" y="2742266"/>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454358" y="2890207"/>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5548344" y="2384039"/>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5738307" y="2933631"/>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5897424" y="2523213"/>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5751311" y="2381248"/>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5783016" y="2601143"/>
            <a:ext cx="358216" cy="361018"/>
          </a:xfrm>
          <a:prstGeom prst="ellipse">
            <a:avLst/>
          </a:prstGeom>
          <a:solidFill>
            <a:srgbClr val="FFFF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5423082" y="2758002"/>
            <a:ext cx="358216" cy="361018"/>
          </a:xfrm>
          <a:prstGeom prst="ellipse">
            <a:avLst/>
          </a:prstGeom>
          <a:solidFill>
            <a:srgbClr val="FFFF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1" name="Oval 40"/>
          <p:cNvSpPr/>
          <p:nvPr/>
        </p:nvSpPr>
        <p:spPr>
          <a:xfrm>
            <a:off x="5966381" y="2808240"/>
            <a:ext cx="358216" cy="361018"/>
          </a:xfrm>
          <a:prstGeom prst="ellipse">
            <a:avLst/>
          </a:prstGeom>
          <a:solidFill>
            <a:srgbClr val="FFFF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5448229" y="2458082"/>
            <a:ext cx="358216" cy="361018"/>
          </a:xfrm>
          <a:prstGeom prst="ellipse">
            <a:avLst/>
          </a:prstGeom>
          <a:solidFill>
            <a:srgbClr val="FFFF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5714177" y="2703722"/>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44" name="Oval 43"/>
          <p:cNvSpPr/>
          <p:nvPr/>
        </p:nvSpPr>
        <p:spPr>
          <a:xfrm>
            <a:off x="5751311" y="2381248"/>
            <a:ext cx="358216" cy="361018"/>
          </a:xfrm>
          <a:prstGeom prst="ellipse">
            <a:avLst/>
          </a:prstGeom>
          <a:solidFill>
            <a:srgbClr val="FFFF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Cloud 68"/>
          <p:cNvSpPr/>
          <p:nvPr/>
        </p:nvSpPr>
        <p:spPr>
          <a:xfrm>
            <a:off x="6478438" y="3445909"/>
            <a:ext cx="1638196" cy="1289426"/>
          </a:xfrm>
          <a:prstGeom prst="cloud">
            <a:avLst/>
          </a:prstGeom>
          <a:effectLst>
            <a:glow rad="2286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000000"/>
                </a:solidFill>
              </a:ln>
            </a:endParaRPr>
          </a:p>
        </p:txBody>
      </p:sp>
      <p:sp>
        <p:nvSpPr>
          <p:cNvPr id="45" name="Oval 44"/>
          <p:cNvSpPr/>
          <p:nvPr/>
        </p:nvSpPr>
        <p:spPr>
          <a:xfrm>
            <a:off x="7098355" y="5203856"/>
            <a:ext cx="179108" cy="204159"/>
          </a:xfrm>
          <a:prstGeom prst="ellipse">
            <a:avLst/>
          </a:prstGeom>
          <a:solidFill>
            <a:srgbClr val="3366FF"/>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6739455" y="5532547"/>
            <a:ext cx="179108" cy="204159"/>
          </a:xfrm>
          <a:prstGeom prst="ellipse">
            <a:avLst/>
          </a:prstGeom>
          <a:solidFill>
            <a:srgbClr val="CCFFCC"/>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8569453" y="5382750"/>
            <a:ext cx="179108" cy="204159"/>
          </a:xfrm>
          <a:prstGeom prst="ellipse">
            <a:avLst/>
          </a:prstGeom>
          <a:solidFill>
            <a:srgbClr val="CCFFCC"/>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9" name="Straight Arrow Connector 48"/>
          <p:cNvCxnSpPr/>
          <p:nvPr/>
        </p:nvCxnSpPr>
        <p:spPr>
          <a:xfrm>
            <a:off x="7722309" y="5724880"/>
            <a:ext cx="269166" cy="4056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6791875" y="4995271"/>
            <a:ext cx="216545" cy="4508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7402471" y="6374196"/>
            <a:ext cx="794095" cy="369332"/>
          </a:xfrm>
          <a:prstGeom prst="rect">
            <a:avLst/>
          </a:prstGeom>
          <a:noFill/>
        </p:spPr>
        <p:txBody>
          <a:bodyPr wrap="none" rtlCol="0">
            <a:spAutoFit/>
          </a:bodyPr>
          <a:lstStyle/>
          <a:p>
            <a:r>
              <a:rPr lang="en-US" dirty="0" smtClean="0">
                <a:latin typeface="Savoye LET Plain:1.0"/>
                <a:cs typeface="Savoye LET Plain:1.0"/>
              </a:rPr>
              <a:t>D mesons</a:t>
            </a:r>
            <a:endParaRPr lang="en-US" dirty="0"/>
          </a:p>
        </p:txBody>
      </p:sp>
      <p:sp>
        <p:nvSpPr>
          <p:cNvPr id="54" name="Oval 53"/>
          <p:cNvSpPr/>
          <p:nvPr/>
        </p:nvSpPr>
        <p:spPr>
          <a:xfrm>
            <a:off x="6650204" y="3197673"/>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55" name="Oval 54"/>
          <p:cNvSpPr/>
          <p:nvPr/>
        </p:nvSpPr>
        <p:spPr>
          <a:xfrm>
            <a:off x="5918943" y="2541945"/>
            <a:ext cx="358216" cy="361018"/>
          </a:xfrm>
          <a:prstGeom prst="ellipse">
            <a:avLst/>
          </a:prstGeom>
          <a:solidFill>
            <a:srgbClr val="FF6600"/>
          </a:solidFill>
          <a:ln>
            <a:solidFill>
              <a:srgbClr val="FF6600"/>
            </a:solid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4" name="Explosion 1 3"/>
          <p:cNvSpPr/>
          <p:nvPr/>
        </p:nvSpPr>
        <p:spPr>
          <a:xfrm>
            <a:off x="5714177" y="2594557"/>
            <a:ext cx="1077697" cy="1048925"/>
          </a:xfrm>
          <a:prstGeom prst="irregularSeal1">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910808" y="6058284"/>
            <a:ext cx="179108" cy="204159"/>
          </a:xfrm>
          <a:prstGeom prst="ellipse">
            <a:avLst/>
          </a:prstGeom>
          <a:solidFill>
            <a:srgbClr val="3366FF"/>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p:nvSpPr>
        <p:spPr>
          <a:xfrm>
            <a:off x="7624248" y="4383519"/>
            <a:ext cx="179108" cy="204159"/>
          </a:xfrm>
          <a:prstGeom prst="ellipse">
            <a:avLst/>
          </a:prstGeom>
          <a:solidFill>
            <a:srgbClr val="3366FF"/>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p:nvSpPr>
        <p:spPr>
          <a:xfrm>
            <a:off x="8116273" y="5165371"/>
            <a:ext cx="179108" cy="204159"/>
          </a:xfrm>
          <a:prstGeom prst="ellipse">
            <a:avLst/>
          </a:prstGeom>
          <a:solidFill>
            <a:srgbClr val="3366FF"/>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p:nvSpPr>
        <p:spPr>
          <a:xfrm>
            <a:off x="7297536" y="6327295"/>
            <a:ext cx="179108" cy="204159"/>
          </a:xfrm>
          <a:prstGeom prst="ellipse">
            <a:avLst/>
          </a:prstGeom>
          <a:solidFill>
            <a:srgbClr val="3366FF"/>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8199176" y="5837347"/>
            <a:ext cx="179108" cy="204159"/>
          </a:xfrm>
          <a:prstGeom prst="ellipse">
            <a:avLst/>
          </a:prstGeom>
          <a:solidFill>
            <a:srgbClr val="3366FF"/>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6612766" y="4773225"/>
            <a:ext cx="179108" cy="204159"/>
          </a:xfrm>
          <a:prstGeom prst="ellipse">
            <a:avLst/>
          </a:prstGeom>
          <a:solidFill>
            <a:srgbClr val="CCFFCC"/>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7098355" y="4714863"/>
            <a:ext cx="237642" cy="262521"/>
          </a:xfrm>
          <a:prstGeom prst="ellipse">
            <a:avLst/>
          </a:prstGeom>
          <a:solidFill>
            <a:schemeClr val="bg2">
              <a:lumMod val="60000"/>
              <a:lumOff val="40000"/>
            </a:schemeClr>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8027080" y="5428023"/>
            <a:ext cx="179108" cy="204159"/>
          </a:xfrm>
          <a:prstGeom prst="ellipse">
            <a:avLst/>
          </a:prstGeom>
          <a:solidFill>
            <a:srgbClr val="CCFFCC"/>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7223363" y="4380270"/>
            <a:ext cx="179108" cy="204159"/>
          </a:xfrm>
          <a:prstGeom prst="ellipse">
            <a:avLst/>
          </a:prstGeom>
          <a:solidFill>
            <a:srgbClr val="CCFFCC"/>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p:nvSpPr>
        <p:spPr>
          <a:xfrm>
            <a:off x="7044255" y="5837347"/>
            <a:ext cx="179108" cy="204159"/>
          </a:xfrm>
          <a:prstGeom prst="ellipse">
            <a:avLst/>
          </a:prstGeom>
          <a:solidFill>
            <a:srgbClr val="CCFFCC"/>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nvSpPr>
        <p:spPr>
          <a:xfrm>
            <a:off x="8390345" y="4612783"/>
            <a:ext cx="179108" cy="204159"/>
          </a:xfrm>
          <a:prstGeom prst="ellipse">
            <a:avLst/>
          </a:prstGeom>
          <a:solidFill>
            <a:srgbClr val="CCFFCC"/>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5" name="Straight Arrow Connector 74"/>
          <p:cNvCxnSpPr/>
          <p:nvPr/>
        </p:nvCxnSpPr>
        <p:spPr>
          <a:xfrm>
            <a:off x="7370122" y="4592554"/>
            <a:ext cx="258218" cy="3527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a:off x="8288688" y="5372632"/>
            <a:ext cx="308452" cy="3640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3" name="Oval 82"/>
          <p:cNvSpPr/>
          <p:nvPr/>
        </p:nvSpPr>
        <p:spPr>
          <a:xfrm>
            <a:off x="7778808" y="4799037"/>
            <a:ext cx="237642" cy="262521"/>
          </a:xfrm>
          <a:prstGeom prst="ellipse">
            <a:avLst/>
          </a:prstGeom>
          <a:solidFill>
            <a:schemeClr val="bg2">
              <a:lumMod val="60000"/>
              <a:lumOff val="40000"/>
            </a:schemeClr>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Oval 83"/>
          <p:cNvSpPr/>
          <p:nvPr/>
        </p:nvSpPr>
        <p:spPr>
          <a:xfrm>
            <a:off x="6472506" y="5183561"/>
            <a:ext cx="237642" cy="262521"/>
          </a:xfrm>
          <a:prstGeom prst="ellipse">
            <a:avLst/>
          </a:prstGeom>
          <a:solidFill>
            <a:schemeClr val="bg2">
              <a:lumMod val="60000"/>
              <a:lumOff val="40000"/>
            </a:schemeClr>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Oval 84"/>
          <p:cNvSpPr/>
          <p:nvPr/>
        </p:nvSpPr>
        <p:spPr>
          <a:xfrm>
            <a:off x="7541048" y="5105917"/>
            <a:ext cx="237642" cy="262521"/>
          </a:xfrm>
          <a:prstGeom prst="ellipse">
            <a:avLst/>
          </a:prstGeom>
          <a:solidFill>
            <a:schemeClr val="bg2">
              <a:lumMod val="60000"/>
              <a:lumOff val="40000"/>
            </a:schemeClr>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Oval 85"/>
          <p:cNvSpPr/>
          <p:nvPr/>
        </p:nvSpPr>
        <p:spPr>
          <a:xfrm>
            <a:off x="8416761" y="5018228"/>
            <a:ext cx="237642" cy="262521"/>
          </a:xfrm>
          <a:prstGeom prst="ellipse">
            <a:avLst/>
          </a:prstGeom>
          <a:solidFill>
            <a:schemeClr val="bg2">
              <a:lumMod val="60000"/>
              <a:lumOff val="40000"/>
            </a:schemeClr>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9" name="Straight Arrow Connector 88"/>
          <p:cNvCxnSpPr/>
          <p:nvPr/>
        </p:nvCxnSpPr>
        <p:spPr>
          <a:xfrm flipH="1">
            <a:off x="6739455" y="5777630"/>
            <a:ext cx="112122" cy="6517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a:xfrm flipH="1">
            <a:off x="6500780" y="5459777"/>
            <a:ext cx="110257" cy="5817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7156917" y="6028656"/>
            <a:ext cx="0" cy="53020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a:off x="7803356" y="4561808"/>
            <a:ext cx="395820" cy="2551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a:off x="8569453" y="4773225"/>
            <a:ext cx="546860" cy="1434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a:off x="8378284" y="6028656"/>
            <a:ext cx="269166" cy="4056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flipH="1">
            <a:off x="6897661" y="6262443"/>
            <a:ext cx="63278" cy="4810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5" name="Straight Arrow Connector 104"/>
          <p:cNvCxnSpPr/>
          <p:nvPr/>
        </p:nvCxnSpPr>
        <p:spPr>
          <a:xfrm>
            <a:off x="8783193" y="5586909"/>
            <a:ext cx="243051" cy="2504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7" name="TextBox 106"/>
          <p:cNvSpPr txBox="1"/>
          <p:nvPr/>
        </p:nvSpPr>
        <p:spPr>
          <a:xfrm>
            <a:off x="6897661" y="2913085"/>
            <a:ext cx="592004" cy="369332"/>
          </a:xfrm>
          <a:prstGeom prst="rect">
            <a:avLst/>
          </a:prstGeom>
          <a:noFill/>
        </p:spPr>
        <p:txBody>
          <a:bodyPr wrap="none" rtlCol="0">
            <a:spAutoFit/>
          </a:bodyPr>
          <a:lstStyle/>
          <a:p>
            <a:r>
              <a:rPr lang="en-US" dirty="0" smtClean="0">
                <a:latin typeface="Savoye LET Plain:1.0"/>
                <a:cs typeface="Savoye LET Plain:1.0"/>
              </a:rPr>
              <a:t>nucleus</a:t>
            </a:r>
            <a:endParaRPr lang="en-US" dirty="0"/>
          </a:p>
        </p:txBody>
      </p:sp>
      <p:sp>
        <p:nvSpPr>
          <p:cNvPr id="108" name="Oval 107"/>
          <p:cNvSpPr/>
          <p:nvPr/>
        </p:nvSpPr>
        <p:spPr>
          <a:xfrm>
            <a:off x="7123514" y="5432613"/>
            <a:ext cx="307898" cy="297708"/>
          </a:xfrm>
          <a:prstGeom prst="ellipse">
            <a:avLst/>
          </a:prstGeom>
          <a:solidFill>
            <a:srgbClr val="FF99FF"/>
          </a:solidFill>
          <a:ln>
            <a:noFill/>
          </a:ln>
          <a:scene3d>
            <a:camera prst="orthographicFront"/>
            <a:lightRig rig="threePt" dir="t"/>
          </a:scene3d>
          <a:sp3d>
            <a:bevelT w="182880" h="182880"/>
            <a:bevelB w="182880" h="18288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99FF"/>
              </a:solidFill>
            </a:endParaRPr>
          </a:p>
        </p:txBody>
      </p:sp>
      <p:cxnSp>
        <p:nvCxnSpPr>
          <p:cNvPr id="110" name="Straight Arrow Connector 109"/>
          <p:cNvCxnSpPr/>
          <p:nvPr/>
        </p:nvCxnSpPr>
        <p:spPr>
          <a:xfrm>
            <a:off x="7317230" y="4984383"/>
            <a:ext cx="172435" cy="4236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a:off x="7739621" y="5368438"/>
            <a:ext cx="315707" cy="4049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a:off x="8203509" y="5607174"/>
            <a:ext cx="393631" cy="4049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stCxn id="83" idx="6"/>
          </p:cNvCxnSpPr>
          <p:nvPr/>
        </p:nvCxnSpPr>
        <p:spPr>
          <a:xfrm>
            <a:off x="8016450" y="4930298"/>
            <a:ext cx="344913" cy="1756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a:off x="8685671" y="5193484"/>
            <a:ext cx="340573" cy="648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p:nvPr/>
        </p:nvCxnSpPr>
        <p:spPr>
          <a:xfrm>
            <a:off x="7360814" y="5743749"/>
            <a:ext cx="267526" cy="5186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p:nvPr/>
        </p:nvCxnSpPr>
        <p:spPr>
          <a:xfrm>
            <a:off x="8354901" y="4455790"/>
            <a:ext cx="59950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4819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3480397" cy="1066801"/>
          </a:xfrm>
        </p:spPr>
        <p:txBody>
          <a:bodyPr>
            <a:normAutofit fontScale="90000"/>
          </a:bodyPr>
          <a:lstStyle/>
          <a:p>
            <a:r>
              <a:rPr lang="en-US" dirty="0" smtClean="0"/>
              <a:t>Preview results</a:t>
            </a:r>
            <a:endParaRPr lang="en-US" dirty="0"/>
          </a:p>
        </p:txBody>
      </p:sp>
      <p:sp>
        <p:nvSpPr>
          <p:cNvPr id="3" name="Content Placeholder 2"/>
          <p:cNvSpPr>
            <a:spLocks noGrp="1"/>
          </p:cNvSpPr>
          <p:nvPr>
            <p:ph sz="quarter" idx="4294967295"/>
          </p:nvPr>
        </p:nvSpPr>
        <p:spPr>
          <a:xfrm>
            <a:off x="274320" y="1298448"/>
            <a:ext cx="3420136" cy="4937760"/>
          </a:xfrm>
          <a:prstGeom prst="rect">
            <a:avLst/>
          </a:prstGeom>
        </p:spPr>
        <p:txBody>
          <a:bodyPr>
            <a:normAutofit/>
          </a:bodyPr>
          <a:lstStyle/>
          <a:p>
            <a:r>
              <a:rPr lang="en-US" sz="1600" dirty="0"/>
              <a:t>C</a:t>
            </a:r>
            <a:r>
              <a:rPr lang="en-US" sz="1600" dirty="0" smtClean="0"/>
              <a:t>ompared </a:t>
            </a:r>
            <a:r>
              <a:rPr lang="en-US" sz="1600" dirty="0"/>
              <a:t>to J/Y and Y’</a:t>
            </a:r>
            <a:br>
              <a:rPr lang="en-US" sz="1600" dirty="0"/>
            </a:br>
            <a:r>
              <a:rPr lang="en-US" sz="1600" dirty="0"/>
              <a:t>there is no strong suppression in DY. </a:t>
            </a:r>
          </a:p>
          <a:p>
            <a:r>
              <a:rPr lang="en-US" sz="1600" dirty="0"/>
              <a:t>The level of </a:t>
            </a:r>
            <a:r>
              <a:rPr lang="en-US" sz="1600" dirty="0" err="1"/>
              <a:t>pT</a:t>
            </a:r>
            <a:r>
              <a:rPr lang="en-US" sz="1600" dirty="0"/>
              <a:t> suppression of DY is similar in E906. </a:t>
            </a:r>
          </a:p>
          <a:p>
            <a:pPr marL="0" indent="0">
              <a:buNone/>
            </a:pPr>
            <a:endParaRPr lang="en-US" sz="1600" dirty="0" smtClean="0"/>
          </a:p>
          <a:p>
            <a:pPr marL="0" indent="0">
              <a:buNone/>
            </a:pPr>
            <a:r>
              <a:rPr lang="en-US" sz="1600" dirty="0" smtClean="0"/>
              <a:t>Those </a:t>
            </a:r>
            <a:r>
              <a:rPr lang="en-US" sz="1600" dirty="0"/>
              <a:t>are both expected since there is 𝑝𝐴 </a:t>
            </a:r>
          </a:p>
          <a:p>
            <a:r>
              <a:rPr lang="en-US" sz="1600" dirty="0"/>
              <a:t>no final-state interaction and only one common production mechanism for DY. </a:t>
            </a:r>
          </a:p>
          <a:p>
            <a:r>
              <a:rPr lang="en-US" sz="1600" dirty="0"/>
              <a:t>There are no significant difference in the observed strong suppression of J/Y and Y’ with beam energy 800 GeV (E772 and E866) and 120 GeV (E906). </a:t>
            </a:r>
          </a:p>
          <a:p>
            <a:endParaRPr lang="en-US" sz="1600" dirty="0"/>
          </a:p>
        </p:txBody>
      </p:sp>
      <p:pic>
        <p:nvPicPr>
          <p:cNvPr id="4" name="Picture 3" descr="Screen Shot 2016-04-21 at 11.13.5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8919" y="445302"/>
            <a:ext cx="4978856" cy="5959790"/>
          </a:xfrm>
          <a:prstGeom prst="rect">
            <a:avLst/>
          </a:prstGeom>
        </p:spPr>
      </p:pic>
      <p:pic>
        <p:nvPicPr>
          <p:cNvPr id="5" name="Picture 4" descr="Screen Shot 2016-04-21 at 11.15.06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0761" y="81199"/>
            <a:ext cx="1239956" cy="1046629"/>
          </a:xfrm>
          <a:prstGeom prst="rect">
            <a:avLst/>
          </a:prstGeom>
        </p:spPr>
      </p:pic>
      <p:sp>
        <p:nvSpPr>
          <p:cNvPr id="6" name="TextBox 5"/>
          <p:cNvSpPr txBox="1"/>
          <p:nvPr/>
        </p:nvSpPr>
        <p:spPr>
          <a:xfrm>
            <a:off x="6598511" y="6500558"/>
            <a:ext cx="1033043" cy="369332"/>
          </a:xfrm>
          <a:prstGeom prst="rect">
            <a:avLst/>
          </a:prstGeom>
          <a:noFill/>
        </p:spPr>
        <p:txBody>
          <a:bodyPr wrap="none" rtlCol="0">
            <a:spAutoFit/>
          </a:bodyPr>
          <a:lstStyle/>
          <a:p>
            <a:r>
              <a:rPr lang="en-US" dirty="0" err="1" smtClean="0"/>
              <a:t>pT</a:t>
            </a:r>
            <a:r>
              <a:rPr lang="en-US" dirty="0" smtClean="0"/>
              <a:t> (GeV)</a:t>
            </a:r>
            <a:endParaRPr lang="en-US" dirty="0"/>
          </a:p>
        </p:txBody>
      </p:sp>
      <p:sp>
        <p:nvSpPr>
          <p:cNvPr id="7" name="Slide Number Placeholder 2"/>
          <p:cNvSpPr>
            <a:spLocks noGrp="1"/>
          </p:cNvSpPr>
          <p:nvPr>
            <p:ph type="sldNum" sz="quarter" idx="12"/>
          </p:nvPr>
        </p:nvSpPr>
        <p:spPr>
          <a:xfrm>
            <a:off x="7991475" y="6429375"/>
            <a:ext cx="876300" cy="292100"/>
          </a:xfrm>
        </p:spPr>
        <p:txBody>
          <a:bodyPr>
            <a:normAutofit/>
          </a:bodyPr>
          <a:lstStyle/>
          <a:p>
            <a:r>
              <a:rPr lang="en-US" dirty="0" smtClean="0"/>
              <a:t>45</a:t>
            </a:r>
            <a:endParaRPr lang="en-US" dirty="0"/>
          </a:p>
        </p:txBody>
      </p:sp>
    </p:spTree>
    <p:extLst>
      <p:ext uri="{BB962C8B-B14F-4D97-AF65-F5344CB8AC3E}">
        <p14:creationId xmlns:p14="http://schemas.microsoft.com/office/powerpoint/2010/main" val="30928340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3729062" cy="1066801"/>
          </a:xfrm>
        </p:spPr>
        <p:txBody>
          <a:bodyPr/>
          <a:lstStyle/>
          <a:p>
            <a:pPr algn="ctr"/>
            <a:r>
              <a:rPr lang="en-US" dirty="0" smtClean="0"/>
              <a:t>Preview results</a:t>
            </a:r>
            <a:endParaRPr lang="en-US" dirty="0"/>
          </a:p>
        </p:txBody>
      </p:sp>
      <p:sp>
        <p:nvSpPr>
          <p:cNvPr id="3" name="Content Placeholder 2"/>
          <p:cNvSpPr>
            <a:spLocks noGrp="1"/>
          </p:cNvSpPr>
          <p:nvPr>
            <p:ph sz="quarter" idx="4294967295"/>
          </p:nvPr>
        </p:nvSpPr>
        <p:spPr>
          <a:xfrm>
            <a:off x="274320" y="1873794"/>
            <a:ext cx="5915113" cy="1713945"/>
          </a:xfrm>
          <a:prstGeom prst="rect">
            <a:avLst/>
          </a:prstGeom>
        </p:spPr>
        <p:txBody>
          <a:bodyPr>
            <a:normAutofit fontScale="92500" lnSpcReduction="10000"/>
          </a:bodyPr>
          <a:lstStyle/>
          <a:p>
            <a:r>
              <a:rPr lang="en-US" dirty="0"/>
              <a:t>Within errors, the nuclear suppression is the same for J</a:t>
            </a:r>
            <a:r>
              <a:rPr lang="en-US" dirty="0" smtClean="0"/>
              <a:t>/</a:t>
            </a:r>
            <a:r>
              <a:rPr lang="en-US" dirty="0" err="1" smtClean="0"/>
              <a:t>Ψ</a:t>
            </a:r>
            <a:r>
              <a:rPr lang="en-US" dirty="0" smtClean="0"/>
              <a:t> </a:t>
            </a:r>
            <a:r>
              <a:rPr lang="en-US" dirty="0"/>
              <a:t>and </a:t>
            </a:r>
            <a:r>
              <a:rPr lang="en-US" dirty="0" err="1"/>
              <a:t>Ψ</a:t>
            </a:r>
            <a:r>
              <a:rPr lang="en-US" dirty="0"/>
              <a:t>’. This is interesting as the radii of J/</a:t>
            </a:r>
            <a:r>
              <a:rPr lang="en-US" dirty="0" err="1"/>
              <a:t>Ψ</a:t>
            </a:r>
            <a:r>
              <a:rPr lang="en-US" dirty="0"/>
              <a:t> and </a:t>
            </a:r>
            <a:r>
              <a:rPr lang="en-US" dirty="0" err="1"/>
              <a:t>Ψ</a:t>
            </a:r>
            <a:r>
              <a:rPr lang="en-US" dirty="0"/>
              <a:t>’ differ by almost a factor of 2 in potential models. </a:t>
            </a:r>
          </a:p>
          <a:p>
            <a:endParaRPr lang="en-US" dirty="0"/>
          </a:p>
        </p:txBody>
      </p:sp>
      <p:pic>
        <p:nvPicPr>
          <p:cNvPr id="4" name="Picture 3" descr="Screen Shot 2016-04-21 at 11.17.2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0760" y="3587740"/>
            <a:ext cx="7554318" cy="2923100"/>
          </a:xfrm>
          <a:prstGeom prst="rect">
            <a:avLst/>
          </a:prstGeom>
        </p:spPr>
      </p:pic>
      <p:pic>
        <p:nvPicPr>
          <p:cNvPr id="5" name="Picture 4" descr="Screen Shot 2016-04-21 at 11.15.06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2928" y="1128281"/>
            <a:ext cx="2714039" cy="2290883"/>
          </a:xfrm>
          <a:prstGeom prst="rect">
            <a:avLst/>
          </a:prstGeom>
        </p:spPr>
      </p:pic>
      <p:sp>
        <p:nvSpPr>
          <p:cNvPr id="6" name="Slide Number Placeholder 2"/>
          <p:cNvSpPr>
            <a:spLocks noGrp="1"/>
          </p:cNvSpPr>
          <p:nvPr>
            <p:ph type="sldNum" sz="quarter" idx="12"/>
          </p:nvPr>
        </p:nvSpPr>
        <p:spPr>
          <a:xfrm>
            <a:off x="7991475" y="6429375"/>
            <a:ext cx="876300" cy="292100"/>
          </a:xfrm>
        </p:spPr>
        <p:txBody>
          <a:bodyPr>
            <a:normAutofit/>
          </a:bodyPr>
          <a:lstStyle/>
          <a:p>
            <a:r>
              <a:rPr lang="en-US" dirty="0" smtClean="0"/>
              <a:t>46</a:t>
            </a:r>
            <a:endParaRPr lang="en-US" dirty="0"/>
          </a:p>
        </p:txBody>
      </p:sp>
    </p:spTree>
    <p:extLst>
      <p:ext uri="{BB962C8B-B14F-4D97-AF65-F5344CB8AC3E}">
        <p14:creationId xmlns:p14="http://schemas.microsoft.com/office/powerpoint/2010/main" val="28324609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5DBAE4E6-4D12-4A48-9B6B-6FA0B79BEE93}" type="slidenum">
              <a:rPr lang="en-US" smtClean="0"/>
              <a:t>28</a:t>
            </a:fld>
            <a:endParaRPr lang="en-US"/>
          </a:p>
        </p:txBody>
      </p:sp>
      <p:sp>
        <p:nvSpPr>
          <p:cNvPr id="2" name="Title 1"/>
          <p:cNvSpPr>
            <a:spLocks noGrp="1"/>
          </p:cNvSpPr>
          <p:nvPr>
            <p:ph type="title"/>
          </p:nvPr>
        </p:nvSpPr>
        <p:spPr>
          <a:xfrm>
            <a:off x="459551" y="570156"/>
            <a:ext cx="8475655" cy="616168"/>
          </a:xfrm>
        </p:spPr>
        <p:txBody>
          <a:bodyPr>
            <a:noAutofit/>
          </a:bodyPr>
          <a:lstStyle/>
          <a:p>
            <a:pPr algn="ctr"/>
            <a:r>
              <a:rPr lang="en-US" sz="3600" dirty="0" smtClean="0">
                <a:solidFill>
                  <a:srgbClr val="000000"/>
                </a:solidFill>
                <a:latin typeface="+mn-lt"/>
                <a:cs typeface="Savoye LET Plain:1.0"/>
              </a:rPr>
              <a:t>Parton energy loss in cold nuclear matter</a:t>
            </a:r>
            <a:endParaRPr lang="en-US" sz="3600" dirty="0">
              <a:solidFill>
                <a:srgbClr val="000000"/>
              </a:solidFill>
              <a:latin typeface="+mn-lt"/>
              <a:cs typeface="Savoye LET Plain:1.0"/>
            </a:endParaRPr>
          </a:p>
        </p:txBody>
      </p:sp>
      <p:sp>
        <p:nvSpPr>
          <p:cNvPr id="8" name="Content Placeholder 2"/>
          <p:cNvSpPr txBox="1">
            <a:spLocks/>
          </p:cNvSpPr>
          <p:nvPr/>
        </p:nvSpPr>
        <p:spPr>
          <a:xfrm>
            <a:off x="459551" y="1481908"/>
            <a:ext cx="4609267" cy="5115880"/>
          </a:xfrm>
          <a:prstGeom prst="rect">
            <a:avLst/>
          </a:prstGeom>
        </p:spPr>
        <p:txBody>
          <a:bodyPr vert="horz" lIns="91440" tIns="45720" rIns="91440" bIns="45720" rtlCol="0">
            <a:noAutofit/>
          </a:bodyPr>
          <a:lst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a:lstStyle>
          <a:p>
            <a:pPr algn="just"/>
            <a:r>
              <a:rPr lang="en-US" sz="2000" dirty="0" smtClean="0">
                <a:solidFill>
                  <a:srgbClr val="000000"/>
                </a:solidFill>
                <a:cs typeface="Savoye LET Plain:1.0"/>
              </a:rPr>
              <a:t>QCD partons (are thought to) lose energy while decelerating in a strongly interacting medium</a:t>
            </a:r>
          </a:p>
          <a:p>
            <a:pPr algn="just"/>
            <a:r>
              <a:rPr lang="en-US" sz="2000" dirty="0" smtClean="0">
                <a:solidFill>
                  <a:srgbClr val="000000"/>
                </a:solidFill>
                <a:cs typeface="Savoye LET Plain:1.0"/>
              </a:rPr>
              <a:t>Drell Yan process is an ideal tool to study the interactions of fast partons traversing cold nuclei </a:t>
            </a:r>
          </a:p>
          <a:p>
            <a:pPr algn="just"/>
            <a:r>
              <a:rPr lang="en-US" sz="2000" dirty="0">
                <a:solidFill>
                  <a:srgbClr val="000000"/>
                </a:solidFill>
                <a:cs typeface="Savoye LET Plain:1.0"/>
              </a:rPr>
              <a:t>T</a:t>
            </a:r>
            <a:r>
              <a:rPr lang="en-US" sz="2000" dirty="0" smtClean="0">
                <a:solidFill>
                  <a:srgbClr val="000000"/>
                </a:solidFill>
                <a:cs typeface="Savoye LET Plain:1.0"/>
              </a:rPr>
              <a:t>he </a:t>
            </a:r>
            <a:r>
              <a:rPr lang="en-US" sz="2000" dirty="0" err="1" smtClean="0">
                <a:solidFill>
                  <a:srgbClr val="000000"/>
                </a:solidFill>
                <a:cs typeface="Savoye LET Plain:1.0"/>
              </a:rPr>
              <a:t>dilepton</a:t>
            </a:r>
            <a:r>
              <a:rPr lang="en-US" sz="2000" dirty="0" smtClean="0">
                <a:solidFill>
                  <a:srgbClr val="000000"/>
                </a:solidFill>
                <a:cs typeface="Savoye LET Plain:1.0"/>
              </a:rPr>
              <a:t> pair </a:t>
            </a:r>
            <a:r>
              <a:rPr lang="en-US" sz="2000" dirty="0" err="1" smtClean="0">
                <a:solidFill>
                  <a:srgbClr val="000000"/>
                </a:solidFill>
                <a:cs typeface="Savoye LET Plain:1.0"/>
              </a:rPr>
              <a:t>doesn</a:t>
            </a:r>
            <a:r>
              <a:rPr lang="fr-FR" sz="2000" dirty="0" smtClean="0">
                <a:solidFill>
                  <a:srgbClr val="000000"/>
                </a:solidFill>
                <a:cs typeface="Savoye LET Plain:1.0"/>
              </a:rPr>
              <a:t>’</a:t>
            </a:r>
            <a:r>
              <a:rPr lang="en-US" sz="2000" dirty="0" smtClean="0">
                <a:solidFill>
                  <a:srgbClr val="000000"/>
                </a:solidFill>
                <a:cs typeface="Savoye LET Plain:1.0"/>
              </a:rPr>
              <a:t>t interact strongly with the nuclear medium</a:t>
            </a:r>
          </a:p>
          <a:p>
            <a:pPr algn="just"/>
            <a:r>
              <a:rPr lang="en-US" sz="2000" dirty="0" smtClean="0">
                <a:solidFill>
                  <a:srgbClr val="000000"/>
                </a:solidFill>
                <a:cs typeface="Savoye LET Plain:1.0"/>
              </a:rPr>
              <a:t>Significant implications for physics of relativistic heavy ion collisions (RHIC)</a:t>
            </a:r>
          </a:p>
          <a:p>
            <a:pPr algn="just"/>
            <a:endParaRPr lang="en-US" sz="2000" dirty="0">
              <a:solidFill>
                <a:srgbClr val="000000"/>
              </a:solidFill>
              <a:cs typeface="Savoye LET Plain:1.0"/>
            </a:endParaRPr>
          </a:p>
        </p:txBody>
      </p:sp>
      <p:pic>
        <p:nvPicPr>
          <p:cNvPr id="7" name="Picture 6" descr="eloss"/>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08985" y="1481908"/>
            <a:ext cx="3441700" cy="284321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44"/>
          <p:cNvGrpSpPr>
            <a:grpSpLocks/>
          </p:cNvGrpSpPr>
          <p:nvPr/>
        </p:nvGrpSpPr>
        <p:grpSpPr bwMode="auto">
          <a:xfrm>
            <a:off x="5912527" y="4599986"/>
            <a:ext cx="2912917" cy="1412183"/>
            <a:chOff x="2322" y="731"/>
            <a:chExt cx="2802" cy="1394"/>
          </a:xfrm>
        </p:grpSpPr>
        <p:grpSp>
          <p:nvGrpSpPr>
            <p:cNvPr id="10" name="Group 43"/>
            <p:cNvGrpSpPr>
              <a:grpSpLocks/>
            </p:cNvGrpSpPr>
            <p:nvPr/>
          </p:nvGrpSpPr>
          <p:grpSpPr bwMode="auto">
            <a:xfrm>
              <a:off x="2322" y="731"/>
              <a:ext cx="2802" cy="1394"/>
              <a:chOff x="1775" y="825"/>
              <a:chExt cx="4337" cy="2112"/>
            </a:xfrm>
          </p:grpSpPr>
          <p:grpSp>
            <p:nvGrpSpPr>
              <p:cNvPr id="12" name="Group 42"/>
              <p:cNvGrpSpPr>
                <a:grpSpLocks/>
              </p:cNvGrpSpPr>
              <p:nvPr/>
            </p:nvGrpSpPr>
            <p:grpSpPr bwMode="auto">
              <a:xfrm>
                <a:off x="1775" y="825"/>
                <a:ext cx="4337" cy="2112"/>
                <a:chOff x="1775" y="825"/>
                <a:chExt cx="4337" cy="2112"/>
              </a:xfrm>
            </p:grpSpPr>
            <p:sp>
              <p:nvSpPr>
                <p:cNvPr id="16" name="Oval 3"/>
                <p:cNvSpPr>
                  <a:spLocks noChangeArrowheads="1"/>
                </p:cNvSpPr>
                <p:nvPr/>
              </p:nvSpPr>
              <p:spPr bwMode="auto">
                <a:xfrm>
                  <a:off x="2702" y="825"/>
                  <a:ext cx="2188" cy="2112"/>
                </a:xfrm>
                <a:prstGeom prst="ellipse">
                  <a:avLst/>
                </a:prstGeom>
                <a:gradFill rotWithShape="1">
                  <a:gsLst>
                    <a:gs pos="0">
                      <a:srgbClr val="CC3300"/>
                    </a:gs>
                    <a:gs pos="100000">
                      <a:srgbClr val="FF9900"/>
                    </a:gs>
                  </a:gsLst>
                  <a:path path="shape">
                    <a:fillToRect l="50000" t="50000" r="50000" b="50000"/>
                  </a:path>
                </a:gradFill>
                <a:ln w="9525">
                  <a:noFill/>
                  <a:round/>
                  <a:headEnd/>
                  <a:tailEnd/>
                </a:ln>
              </p:spPr>
              <p:txBody>
                <a:bodyPr wrap="none" anchor="ctr">
                  <a:prstTxWarp prst="textNoShape">
                    <a:avLst/>
                  </a:prstTxWarp>
                </a:bodyPr>
                <a:lstStyle/>
                <a:p>
                  <a:endParaRPr lang="en-US" dirty="0"/>
                </a:p>
              </p:txBody>
            </p:sp>
            <p:sp>
              <p:nvSpPr>
                <p:cNvPr id="17" name="Line 6"/>
                <p:cNvSpPr>
                  <a:spLocks noChangeShapeType="1"/>
                </p:cNvSpPr>
                <p:nvPr/>
              </p:nvSpPr>
              <p:spPr bwMode="auto">
                <a:xfrm flipV="1">
                  <a:off x="4778" y="1653"/>
                  <a:ext cx="1236" cy="355"/>
                </a:xfrm>
                <a:prstGeom prst="line">
                  <a:avLst/>
                </a:prstGeom>
                <a:noFill/>
                <a:ln w="31750">
                  <a:solidFill>
                    <a:schemeClr val="tx1"/>
                  </a:solidFill>
                  <a:round/>
                  <a:headEnd/>
                  <a:tailEnd type="triangle" w="med" len="med"/>
                </a:ln>
              </p:spPr>
              <p:txBody>
                <a:bodyPr>
                  <a:prstTxWarp prst="textNoShape">
                    <a:avLst/>
                  </a:prstTxWarp>
                </a:bodyPr>
                <a:lstStyle/>
                <a:p>
                  <a:endParaRPr lang="en-US"/>
                </a:p>
              </p:txBody>
            </p:sp>
            <p:sp>
              <p:nvSpPr>
                <p:cNvPr id="18" name="Line 11"/>
                <p:cNvSpPr>
                  <a:spLocks noChangeShapeType="1"/>
                </p:cNvSpPr>
                <p:nvPr/>
              </p:nvSpPr>
              <p:spPr bwMode="auto">
                <a:xfrm>
                  <a:off x="4780" y="1998"/>
                  <a:ext cx="1282" cy="20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aphicFrame>
              <p:nvGraphicFramePr>
                <p:cNvPr id="19" name="Object 3"/>
                <p:cNvGraphicFramePr>
                  <a:graphicFrameLocks noChangeAspect="1"/>
                </p:cNvGraphicFramePr>
                <p:nvPr/>
              </p:nvGraphicFramePr>
              <p:xfrm>
                <a:off x="3321" y="1218"/>
                <a:ext cx="750" cy="244"/>
              </p:xfrm>
              <a:graphic>
                <a:graphicData uri="http://schemas.openxmlformats.org/presentationml/2006/ole">
                  <mc:AlternateContent xmlns:mc="http://schemas.openxmlformats.org/markup-compatibility/2006">
                    <mc:Choice xmlns:v="urn:schemas-microsoft-com:vml" Requires="v">
                      <p:oleObj spid="_x0000_s9384" name="Equation" r:id="rId4" imgW="546215" imgH="178030" progId="">
                        <p:embed/>
                      </p:oleObj>
                    </mc:Choice>
                    <mc:Fallback>
                      <p:oleObj name="Equation" r:id="rId4" imgW="546215" imgH="17803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1" y="1218"/>
                              <a:ext cx="750" cy="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Freeform 20"/>
                <p:cNvSpPr>
                  <a:spLocks/>
                </p:cNvSpPr>
                <p:nvPr/>
              </p:nvSpPr>
              <p:spPr bwMode="auto">
                <a:xfrm>
                  <a:off x="3351" y="1465"/>
                  <a:ext cx="458" cy="433"/>
                </a:xfrm>
                <a:custGeom>
                  <a:avLst/>
                  <a:gdLst>
                    <a:gd name="T0" fmla="*/ 0 w 458"/>
                    <a:gd name="T1" fmla="*/ 433 h 433"/>
                    <a:gd name="T2" fmla="*/ 61 w 458"/>
                    <a:gd name="T3" fmla="*/ 351 h 433"/>
                    <a:gd name="T4" fmla="*/ 187 w 458"/>
                    <a:gd name="T5" fmla="*/ 400 h 433"/>
                    <a:gd name="T6" fmla="*/ 170 w 458"/>
                    <a:gd name="T7" fmla="*/ 236 h 433"/>
                    <a:gd name="T8" fmla="*/ 329 w 458"/>
                    <a:gd name="T9" fmla="*/ 258 h 433"/>
                    <a:gd name="T10" fmla="*/ 302 w 458"/>
                    <a:gd name="T11" fmla="*/ 98 h 433"/>
                    <a:gd name="T12" fmla="*/ 434 w 458"/>
                    <a:gd name="T13" fmla="*/ 104 h 433"/>
                    <a:gd name="T14" fmla="*/ 445 w 458"/>
                    <a:gd name="T15" fmla="*/ 0 h 433"/>
                    <a:gd name="T16" fmla="*/ 0 60000 65536"/>
                    <a:gd name="T17" fmla="*/ 0 60000 65536"/>
                    <a:gd name="T18" fmla="*/ 0 60000 65536"/>
                    <a:gd name="T19" fmla="*/ 0 60000 65536"/>
                    <a:gd name="T20" fmla="*/ 0 60000 65536"/>
                    <a:gd name="T21" fmla="*/ 0 60000 65536"/>
                    <a:gd name="T22" fmla="*/ 0 60000 65536"/>
                    <a:gd name="T23" fmla="*/ 0 60000 65536"/>
                    <a:gd name="T24" fmla="*/ 0 w 458"/>
                    <a:gd name="T25" fmla="*/ 0 h 433"/>
                    <a:gd name="T26" fmla="*/ 458 w 458"/>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8" h="433">
                      <a:moveTo>
                        <a:pt x="0" y="433"/>
                      </a:moveTo>
                      <a:cubicBezTo>
                        <a:pt x="15" y="394"/>
                        <a:pt x="30" y="356"/>
                        <a:pt x="61" y="351"/>
                      </a:cubicBezTo>
                      <a:cubicBezTo>
                        <a:pt x="92" y="346"/>
                        <a:pt x="169" y="419"/>
                        <a:pt x="187" y="400"/>
                      </a:cubicBezTo>
                      <a:cubicBezTo>
                        <a:pt x="205" y="381"/>
                        <a:pt x="146" y="260"/>
                        <a:pt x="170" y="236"/>
                      </a:cubicBezTo>
                      <a:cubicBezTo>
                        <a:pt x="194" y="212"/>
                        <a:pt x="307" y="281"/>
                        <a:pt x="329" y="258"/>
                      </a:cubicBezTo>
                      <a:cubicBezTo>
                        <a:pt x="351" y="235"/>
                        <a:pt x="285" y="124"/>
                        <a:pt x="302" y="98"/>
                      </a:cubicBezTo>
                      <a:cubicBezTo>
                        <a:pt x="319" y="72"/>
                        <a:pt x="410" y="120"/>
                        <a:pt x="434" y="104"/>
                      </a:cubicBezTo>
                      <a:cubicBezTo>
                        <a:pt x="458" y="88"/>
                        <a:pt x="451" y="44"/>
                        <a:pt x="445" y="0"/>
                      </a:cubicBezTo>
                    </a:path>
                  </a:pathLst>
                </a:custGeom>
                <a:noFill/>
                <a:ln w="31750">
                  <a:solidFill>
                    <a:srgbClr val="FFFF00"/>
                  </a:solidFill>
                  <a:round/>
                  <a:headEnd/>
                  <a:tailEnd type="triangle" w="med" len="med"/>
                </a:ln>
              </p:spPr>
              <p:txBody>
                <a:bodyPr>
                  <a:prstTxWarp prst="textNoShape">
                    <a:avLst/>
                  </a:prstTxWarp>
                </a:bodyPr>
                <a:lstStyle/>
                <a:p>
                  <a:endParaRPr lang="en-US"/>
                </a:p>
              </p:txBody>
            </p:sp>
            <p:sp>
              <p:nvSpPr>
                <p:cNvPr id="21" name="Freeform 21"/>
                <p:cNvSpPr>
                  <a:spLocks/>
                </p:cNvSpPr>
                <p:nvPr/>
              </p:nvSpPr>
              <p:spPr bwMode="auto">
                <a:xfrm>
                  <a:off x="2829" y="1942"/>
                  <a:ext cx="132" cy="378"/>
                </a:xfrm>
                <a:custGeom>
                  <a:avLst/>
                  <a:gdLst>
                    <a:gd name="T0" fmla="*/ 29 w 132"/>
                    <a:gd name="T1" fmla="*/ 0 h 378"/>
                    <a:gd name="T2" fmla="*/ 117 w 132"/>
                    <a:gd name="T3" fmla="*/ 71 h 378"/>
                    <a:gd name="T4" fmla="*/ 2 w 132"/>
                    <a:gd name="T5" fmla="*/ 143 h 378"/>
                    <a:gd name="T6" fmla="*/ 128 w 132"/>
                    <a:gd name="T7" fmla="*/ 236 h 378"/>
                    <a:gd name="T8" fmla="*/ 24 w 132"/>
                    <a:gd name="T9" fmla="*/ 313 h 378"/>
                    <a:gd name="T10" fmla="*/ 84 w 132"/>
                    <a:gd name="T11" fmla="*/ 378 h 378"/>
                    <a:gd name="T12" fmla="*/ 0 60000 65536"/>
                    <a:gd name="T13" fmla="*/ 0 60000 65536"/>
                    <a:gd name="T14" fmla="*/ 0 60000 65536"/>
                    <a:gd name="T15" fmla="*/ 0 60000 65536"/>
                    <a:gd name="T16" fmla="*/ 0 60000 65536"/>
                    <a:gd name="T17" fmla="*/ 0 60000 65536"/>
                    <a:gd name="T18" fmla="*/ 0 w 132"/>
                    <a:gd name="T19" fmla="*/ 0 h 378"/>
                    <a:gd name="T20" fmla="*/ 132 w 13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2" h="378">
                      <a:moveTo>
                        <a:pt x="29" y="0"/>
                      </a:moveTo>
                      <a:cubicBezTo>
                        <a:pt x="75" y="23"/>
                        <a:pt x="121" y="47"/>
                        <a:pt x="117" y="71"/>
                      </a:cubicBezTo>
                      <a:cubicBezTo>
                        <a:pt x="113" y="95"/>
                        <a:pt x="0" y="116"/>
                        <a:pt x="2" y="143"/>
                      </a:cubicBezTo>
                      <a:cubicBezTo>
                        <a:pt x="4" y="170"/>
                        <a:pt x="124" y="208"/>
                        <a:pt x="128" y="236"/>
                      </a:cubicBezTo>
                      <a:cubicBezTo>
                        <a:pt x="132" y="264"/>
                        <a:pt x="31" y="290"/>
                        <a:pt x="24" y="313"/>
                      </a:cubicBezTo>
                      <a:cubicBezTo>
                        <a:pt x="17" y="336"/>
                        <a:pt x="74" y="367"/>
                        <a:pt x="84" y="378"/>
                      </a:cubicBezTo>
                    </a:path>
                  </a:pathLst>
                </a:custGeom>
                <a:noFill/>
                <a:ln w="31750">
                  <a:solidFill>
                    <a:srgbClr val="FFFF00"/>
                  </a:solidFill>
                  <a:round/>
                  <a:headEnd/>
                  <a:tailEnd/>
                </a:ln>
              </p:spPr>
              <p:txBody>
                <a:bodyPr>
                  <a:prstTxWarp prst="textNoShape">
                    <a:avLst/>
                  </a:prstTxWarp>
                </a:bodyPr>
                <a:lstStyle/>
                <a:p>
                  <a:endParaRPr lang="en-US"/>
                </a:p>
              </p:txBody>
            </p:sp>
            <p:sp>
              <p:nvSpPr>
                <p:cNvPr id="22" name="Freeform 22"/>
                <p:cNvSpPr>
                  <a:spLocks/>
                </p:cNvSpPr>
                <p:nvPr/>
              </p:nvSpPr>
              <p:spPr bwMode="auto">
                <a:xfrm>
                  <a:off x="3111" y="1939"/>
                  <a:ext cx="132" cy="378"/>
                </a:xfrm>
                <a:custGeom>
                  <a:avLst/>
                  <a:gdLst>
                    <a:gd name="T0" fmla="*/ 29 w 132"/>
                    <a:gd name="T1" fmla="*/ 0 h 378"/>
                    <a:gd name="T2" fmla="*/ 117 w 132"/>
                    <a:gd name="T3" fmla="*/ 71 h 378"/>
                    <a:gd name="T4" fmla="*/ 2 w 132"/>
                    <a:gd name="T5" fmla="*/ 143 h 378"/>
                    <a:gd name="T6" fmla="*/ 128 w 132"/>
                    <a:gd name="T7" fmla="*/ 236 h 378"/>
                    <a:gd name="T8" fmla="*/ 24 w 132"/>
                    <a:gd name="T9" fmla="*/ 313 h 378"/>
                    <a:gd name="T10" fmla="*/ 84 w 132"/>
                    <a:gd name="T11" fmla="*/ 378 h 378"/>
                    <a:gd name="T12" fmla="*/ 0 60000 65536"/>
                    <a:gd name="T13" fmla="*/ 0 60000 65536"/>
                    <a:gd name="T14" fmla="*/ 0 60000 65536"/>
                    <a:gd name="T15" fmla="*/ 0 60000 65536"/>
                    <a:gd name="T16" fmla="*/ 0 60000 65536"/>
                    <a:gd name="T17" fmla="*/ 0 60000 65536"/>
                    <a:gd name="T18" fmla="*/ 0 w 132"/>
                    <a:gd name="T19" fmla="*/ 0 h 378"/>
                    <a:gd name="T20" fmla="*/ 132 w 13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2" h="378">
                      <a:moveTo>
                        <a:pt x="29" y="0"/>
                      </a:moveTo>
                      <a:cubicBezTo>
                        <a:pt x="75" y="23"/>
                        <a:pt x="121" y="47"/>
                        <a:pt x="117" y="71"/>
                      </a:cubicBezTo>
                      <a:cubicBezTo>
                        <a:pt x="113" y="95"/>
                        <a:pt x="0" y="116"/>
                        <a:pt x="2" y="143"/>
                      </a:cubicBezTo>
                      <a:cubicBezTo>
                        <a:pt x="4" y="170"/>
                        <a:pt x="124" y="208"/>
                        <a:pt x="128" y="236"/>
                      </a:cubicBezTo>
                      <a:cubicBezTo>
                        <a:pt x="132" y="264"/>
                        <a:pt x="31" y="290"/>
                        <a:pt x="24" y="313"/>
                      </a:cubicBezTo>
                      <a:cubicBezTo>
                        <a:pt x="17" y="336"/>
                        <a:pt x="74" y="367"/>
                        <a:pt x="84" y="378"/>
                      </a:cubicBezTo>
                    </a:path>
                  </a:pathLst>
                </a:custGeom>
                <a:noFill/>
                <a:ln w="31750">
                  <a:solidFill>
                    <a:srgbClr val="FFFF00"/>
                  </a:solidFill>
                  <a:round/>
                  <a:headEnd/>
                  <a:tailEnd/>
                </a:ln>
              </p:spPr>
              <p:txBody>
                <a:bodyPr>
                  <a:prstTxWarp prst="textNoShape">
                    <a:avLst/>
                  </a:prstTxWarp>
                </a:bodyPr>
                <a:lstStyle/>
                <a:p>
                  <a:endParaRPr lang="en-US"/>
                </a:p>
              </p:txBody>
            </p:sp>
            <p:sp>
              <p:nvSpPr>
                <p:cNvPr id="23" name="Freeform 23"/>
                <p:cNvSpPr>
                  <a:spLocks/>
                </p:cNvSpPr>
                <p:nvPr/>
              </p:nvSpPr>
              <p:spPr bwMode="auto">
                <a:xfrm>
                  <a:off x="3501" y="1929"/>
                  <a:ext cx="132" cy="394"/>
                </a:xfrm>
                <a:custGeom>
                  <a:avLst/>
                  <a:gdLst>
                    <a:gd name="T0" fmla="*/ 29 w 132"/>
                    <a:gd name="T1" fmla="*/ 0 h 378"/>
                    <a:gd name="T2" fmla="*/ 117 w 132"/>
                    <a:gd name="T3" fmla="*/ 107 h 378"/>
                    <a:gd name="T4" fmla="*/ 2 w 132"/>
                    <a:gd name="T5" fmla="*/ 216 h 378"/>
                    <a:gd name="T6" fmla="*/ 128 w 132"/>
                    <a:gd name="T7" fmla="*/ 356 h 378"/>
                    <a:gd name="T8" fmla="*/ 24 w 132"/>
                    <a:gd name="T9" fmla="*/ 473 h 378"/>
                    <a:gd name="T10" fmla="*/ 84 w 132"/>
                    <a:gd name="T11" fmla="*/ 572 h 378"/>
                    <a:gd name="T12" fmla="*/ 0 60000 65536"/>
                    <a:gd name="T13" fmla="*/ 0 60000 65536"/>
                    <a:gd name="T14" fmla="*/ 0 60000 65536"/>
                    <a:gd name="T15" fmla="*/ 0 60000 65536"/>
                    <a:gd name="T16" fmla="*/ 0 60000 65536"/>
                    <a:gd name="T17" fmla="*/ 0 60000 65536"/>
                    <a:gd name="T18" fmla="*/ 0 w 132"/>
                    <a:gd name="T19" fmla="*/ 0 h 378"/>
                    <a:gd name="T20" fmla="*/ 132 w 13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2" h="378">
                      <a:moveTo>
                        <a:pt x="29" y="0"/>
                      </a:moveTo>
                      <a:cubicBezTo>
                        <a:pt x="75" y="23"/>
                        <a:pt x="121" y="47"/>
                        <a:pt x="117" y="71"/>
                      </a:cubicBezTo>
                      <a:cubicBezTo>
                        <a:pt x="113" y="95"/>
                        <a:pt x="0" y="116"/>
                        <a:pt x="2" y="143"/>
                      </a:cubicBezTo>
                      <a:cubicBezTo>
                        <a:pt x="4" y="170"/>
                        <a:pt x="124" y="208"/>
                        <a:pt x="128" y="236"/>
                      </a:cubicBezTo>
                      <a:cubicBezTo>
                        <a:pt x="132" y="264"/>
                        <a:pt x="31" y="290"/>
                        <a:pt x="24" y="313"/>
                      </a:cubicBezTo>
                      <a:cubicBezTo>
                        <a:pt x="17" y="336"/>
                        <a:pt x="74" y="367"/>
                        <a:pt x="84" y="378"/>
                      </a:cubicBezTo>
                    </a:path>
                  </a:pathLst>
                </a:custGeom>
                <a:noFill/>
                <a:ln w="31750">
                  <a:solidFill>
                    <a:srgbClr val="FFFF00"/>
                  </a:solidFill>
                  <a:round/>
                  <a:headEnd/>
                  <a:tailEnd/>
                </a:ln>
              </p:spPr>
              <p:txBody>
                <a:bodyPr>
                  <a:prstTxWarp prst="textNoShape">
                    <a:avLst/>
                  </a:prstTxWarp>
                </a:bodyPr>
                <a:lstStyle/>
                <a:p>
                  <a:endParaRPr lang="en-US"/>
                </a:p>
              </p:txBody>
            </p:sp>
            <p:grpSp>
              <p:nvGrpSpPr>
                <p:cNvPr id="24" name="Group 23"/>
                <p:cNvGrpSpPr>
                  <a:grpSpLocks/>
                </p:cNvGrpSpPr>
                <p:nvPr/>
              </p:nvGrpSpPr>
              <p:grpSpPr bwMode="auto">
                <a:xfrm>
                  <a:off x="1775" y="1541"/>
                  <a:ext cx="1020" cy="862"/>
                  <a:chOff x="840" y="1559"/>
                  <a:chExt cx="1020" cy="862"/>
                </a:xfrm>
              </p:grpSpPr>
              <p:sp>
                <p:nvSpPr>
                  <p:cNvPr id="31" name="Line 12"/>
                  <p:cNvSpPr>
                    <a:spLocks noChangeShapeType="1"/>
                  </p:cNvSpPr>
                  <p:nvPr/>
                </p:nvSpPr>
                <p:spPr bwMode="auto">
                  <a:xfrm>
                    <a:off x="898" y="1704"/>
                    <a:ext cx="302" cy="0"/>
                  </a:xfrm>
                  <a:prstGeom prst="line">
                    <a:avLst/>
                  </a:prstGeom>
                  <a:noFill/>
                  <a:ln w="34925">
                    <a:solidFill>
                      <a:srgbClr val="004AA5"/>
                    </a:solidFill>
                    <a:round/>
                    <a:headEnd/>
                    <a:tailEnd type="triangle" w="med" len="med"/>
                  </a:ln>
                </p:spPr>
                <p:txBody>
                  <a:bodyPr>
                    <a:prstTxWarp prst="textNoShape">
                      <a:avLst/>
                    </a:prstTxWarp>
                  </a:bodyPr>
                  <a:lstStyle/>
                  <a:p>
                    <a:endParaRPr lang="en-US"/>
                  </a:p>
                </p:txBody>
              </p:sp>
              <p:sp>
                <p:nvSpPr>
                  <p:cNvPr id="32" name="Line 13"/>
                  <p:cNvSpPr>
                    <a:spLocks noChangeShapeType="1"/>
                  </p:cNvSpPr>
                  <p:nvPr/>
                </p:nvSpPr>
                <p:spPr bwMode="auto">
                  <a:xfrm>
                    <a:off x="901" y="2134"/>
                    <a:ext cx="302" cy="0"/>
                  </a:xfrm>
                  <a:prstGeom prst="line">
                    <a:avLst/>
                  </a:prstGeom>
                  <a:noFill/>
                  <a:ln w="34925">
                    <a:solidFill>
                      <a:srgbClr val="004AA5"/>
                    </a:solidFill>
                    <a:round/>
                    <a:headEnd/>
                    <a:tailEnd type="triangle" w="med" len="med"/>
                  </a:ln>
                </p:spPr>
                <p:txBody>
                  <a:bodyPr>
                    <a:prstTxWarp prst="textNoShape">
                      <a:avLst/>
                    </a:prstTxWarp>
                  </a:bodyPr>
                  <a:lstStyle/>
                  <a:p>
                    <a:endParaRPr lang="en-US"/>
                  </a:p>
                </p:txBody>
              </p:sp>
              <p:sp>
                <p:nvSpPr>
                  <p:cNvPr id="33" name="Freeform 14"/>
                  <p:cNvSpPr>
                    <a:spLocks/>
                  </p:cNvSpPr>
                  <p:nvPr/>
                </p:nvSpPr>
                <p:spPr bwMode="auto">
                  <a:xfrm>
                    <a:off x="933" y="1776"/>
                    <a:ext cx="247" cy="104"/>
                  </a:xfrm>
                  <a:custGeom>
                    <a:avLst/>
                    <a:gdLst>
                      <a:gd name="T0" fmla="*/ 0 w 247"/>
                      <a:gd name="T1" fmla="*/ 135 h 93"/>
                      <a:gd name="T2" fmla="*/ 77 w 247"/>
                      <a:gd name="T3" fmla="*/ 21 h 93"/>
                      <a:gd name="T4" fmla="*/ 126 w 247"/>
                      <a:gd name="T5" fmla="*/ 275 h 93"/>
                      <a:gd name="T6" fmla="*/ 192 w 247"/>
                      <a:gd name="T7" fmla="*/ 104 h 93"/>
                      <a:gd name="T8" fmla="*/ 247 w 247"/>
                      <a:gd name="T9" fmla="*/ 169 h 93"/>
                      <a:gd name="T10" fmla="*/ 0 60000 65536"/>
                      <a:gd name="T11" fmla="*/ 0 60000 65536"/>
                      <a:gd name="T12" fmla="*/ 0 60000 65536"/>
                      <a:gd name="T13" fmla="*/ 0 60000 65536"/>
                      <a:gd name="T14" fmla="*/ 0 60000 65536"/>
                      <a:gd name="T15" fmla="*/ 0 w 247"/>
                      <a:gd name="T16" fmla="*/ 0 h 93"/>
                      <a:gd name="T17" fmla="*/ 247 w 247"/>
                      <a:gd name="T18" fmla="*/ 93 h 93"/>
                    </a:gdLst>
                    <a:ahLst/>
                    <a:cxnLst>
                      <a:cxn ang="T10">
                        <a:pos x="T0" y="T1"/>
                      </a:cxn>
                      <a:cxn ang="T11">
                        <a:pos x="T2" y="T3"/>
                      </a:cxn>
                      <a:cxn ang="T12">
                        <a:pos x="T4" y="T5"/>
                      </a:cxn>
                      <a:cxn ang="T13">
                        <a:pos x="T6" y="T7"/>
                      </a:cxn>
                      <a:cxn ang="T14">
                        <a:pos x="T8" y="T9"/>
                      </a:cxn>
                    </a:cxnLst>
                    <a:rect l="T15" t="T16" r="T17" b="T18"/>
                    <a:pathLst>
                      <a:path w="247" h="93">
                        <a:moveTo>
                          <a:pt x="0" y="45"/>
                        </a:moveTo>
                        <a:cubicBezTo>
                          <a:pt x="28" y="22"/>
                          <a:pt x="56" y="0"/>
                          <a:pt x="77" y="7"/>
                        </a:cubicBezTo>
                        <a:cubicBezTo>
                          <a:pt x="98" y="14"/>
                          <a:pt x="107" y="85"/>
                          <a:pt x="126" y="89"/>
                        </a:cubicBezTo>
                        <a:cubicBezTo>
                          <a:pt x="145" y="93"/>
                          <a:pt x="172" y="39"/>
                          <a:pt x="192" y="34"/>
                        </a:cubicBezTo>
                        <a:cubicBezTo>
                          <a:pt x="212" y="29"/>
                          <a:pt x="229" y="42"/>
                          <a:pt x="247" y="56"/>
                        </a:cubicBezTo>
                      </a:path>
                    </a:pathLst>
                  </a:custGeom>
                  <a:noFill/>
                  <a:ln w="28575">
                    <a:solidFill>
                      <a:srgbClr val="33CC33"/>
                    </a:solidFill>
                    <a:round/>
                    <a:headEnd/>
                    <a:tailEnd type="triangle" w="med" len="med"/>
                  </a:ln>
                </p:spPr>
                <p:txBody>
                  <a:bodyPr>
                    <a:prstTxWarp prst="textNoShape">
                      <a:avLst/>
                    </a:prstTxWarp>
                  </a:bodyPr>
                  <a:lstStyle/>
                  <a:p>
                    <a:endParaRPr lang="en-US"/>
                  </a:p>
                </p:txBody>
              </p:sp>
              <p:sp>
                <p:nvSpPr>
                  <p:cNvPr id="34" name="Freeform 15"/>
                  <p:cNvSpPr>
                    <a:spLocks/>
                  </p:cNvSpPr>
                  <p:nvPr/>
                </p:nvSpPr>
                <p:spPr bwMode="auto">
                  <a:xfrm>
                    <a:off x="935" y="1965"/>
                    <a:ext cx="247" cy="121"/>
                  </a:xfrm>
                  <a:custGeom>
                    <a:avLst/>
                    <a:gdLst>
                      <a:gd name="T0" fmla="*/ 0 w 247"/>
                      <a:gd name="T1" fmla="*/ 630 h 93"/>
                      <a:gd name="T2" fmla="*/ 77 w 247"/>
                      <a:gd name="T3" fmla="*/ 101 h 93"/>
                      <a:gd name="T4" fmla="*/ 126 w 247"/>
                      <a:gd name="T5" fmla="*/ 1237 h 93"/>
                      <a:gd name="T6" fmla="*/ 192 w 247"/>
                      <a:gd name="T7" fmla="*/ 467 h 93"/>
                      <a:gd name="T8" fmla="*/ 247 w 247"/>
                      <a:gd name="T9" fmla="*/ 781 h 93"/>
                      <a:gd name="T10" fmla="*/ 0 60000 65536"/>
                      <a:gd name="T11" fmla="*/ 0 60000 65536"/>
                      <a:gd name="T12" fmla="*/ 0 60000 65536"/>
                      <a:gd name="T13" fmla="*/ 0 60000 65536"/>
                      <a:gd name="T14" fmla="*/ 0 60000 65536"/>
                      <a:gd name="T15" fmla="*/ 0 w 247"/>
                      <a:gd name="T16" fmla="*/ 0 h 93"/>
                      <a:gd name="T17" fmla="*/ 247 w 247"/>
                      <a:gd name="T18" fmla="*/ 93 h 93"/>
                    </a:gdLst>
                    <a:ahLst/>
                    <a:cxnLst>
                      <a:cxn ang="T10">
                        <a:pos x="T0" y="T1"/>
                      </a:cxn>
                      <a:cxn ang="T11">
                        <a:pos x="T2" y="T3"/>
                      </a:cxn>
                      <a:cxn ang="T12">
                        <a:pos x="T4" y="T5"/>
                      </a:cxn>
                      <a:cxn ang="T13">
                        <a:pos x="T6" y="T7"/>
                      </a:cxn>
                      <a:cxn ang="T14">
                        <a:pos x="T8" y="T9"/>
                      </a:cxn>
                    </a:cxnLst>
                    <a:rect l="T15" t="T16" r="T17" b="T18"/>
                    <a:pathLst>
                      <a:path w="247" h="93">
                        <a:moveTo>
                          <a:pt x="0" y="45"/>
                        </a:moveTo>
                        <a:cubicBezTo>
                          <a:pt x="28" y="22"/>
                          <a:pt x="56" y="0"/>
                          <a:pt x="77" y="7"/>
                        </a:cubicBezTo>
                        <a:cubicBezTo>
                          <a:pt x="98" y="14"/>
                          <a:pt x="107" y="85"/>
                          <a:pt x="126" y="89"/>
                        </a:cubicBezTo>
                        <a:cubicBezTo>
                          <a:pt x="145" y="93"/>
                          <a:pt x="172" y="39"/>
                          <a:pt x="192" y="34"/>
                        </a:cubicBezTo>
                        <a:cubicBezTo>
                          <a:pt x="212" y="29"/>
                          <a:pt x="229" y="42"/>
                          <a:pt x="247" y="56"/>
                        </a:cubicBezTo>
                      </a:path>
                    </a:pathLst>
                  </a:custGeom>
                  <a:noFill/>
                  <a:ln w="28575">
                    <a:solidFill>
                      <a:srgbClr val="33CC33"/>
                    </a:solidFill>
                    <a:round/>
                    <a:headEnd/>
                    <a:tailEnd type="triangle" w="med" len="med"/>
                  </a:ln>
                </p:spPr>
                <p:txBody>
                  <a:bodyPr>
                    <a:prstTxWarp prst="textNoShape">
                      <a:avLst/>
                    </a:prstTxWarp>
                  </a:bodyPr>
                  <a:lstStyle/>
                  <a:p>
                    <a:endParaRPr lang="en-US"/>
                  </a:p>
                </p:txBody>
              </p:sp>
              <p:sp>
                <p:nvSpPr>
                  <p:cNvPr id="35" name="Oval 7"/>
                  <p:cNvSpPr>
                    <a:spLocks noChangeArrowheads="1"/>
                  </p:cNvSpPr>
                  <p:nvPr/>
                </p:nvSpPr>
                <p:spPr bwMode="auto">
                  <a:xfrm>
                    <a:off x="840" y="1668"/>
                    <a:ext cx="93" cy="51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6" name="Text Box 30"/>
                  <p:cNvSpPr txBox="1">
                    <a:spLocks noChangeArrowheads="1"/>
                  </p:cNvSpPr>
                  <p:nvPr/>
                </p:nvSpPr>
                <p:spPr bwMode="auto">
                  <a:xfrm>
                    <a:off x="1309" y="1559"/>
                    <a:ext cx="551" cy="862"/>
                  </a:xfrm>
                  <a:prstGeom prst="rect">
                    <a:avLst/>
                  </a:prstGeom>
                  <a:noFill/>
                  <a:ln w="9525">
                    <a:noFill/>
                    <a:miter lim="800000"/>
                    <a:headEnd/>
                    <a:tailEnd/>
                  </a:ln>
                </p:spPr>
                <p:txBody>
                  <a:bodyPr wrap="square">
                    <a:prstTxWarp prst="textNoShape">
                      <a:avLst/>
                    </a:prstTxWarp>
                    <a:spAutoFit/>
                  </a:bodyPr>
                  <a:lstStyle/>
                  <a:p>
                    <a:r>
                      <a:rPr lang="en-US" sz="2000"/>
                      <a:t>q, g</a:t>
                    </a:r>
                  </a:p>
                </p:txBody>
              </p:sp>
            </p:grpSp>
            <p:sp>
              <p:nvSpPr>
                <p:cNvPr id="25" name="Oval 36"/>
                <p:cNvSpPr>
                  <a:spLocks noChangeArrowheads="1"/>
                </p:cNvSpPr>
                <p:nvPr/>
              </p:nvSpPr>
              <p:spPr bwMode="auto">
                <a:xfrm>
                  <a:off x="3108" y="2255"/>
                  <a:ext cx="218" cy="14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26" name="Oval 37"/>
                <p:cNvSpPr>
                  <a:spLocks noChangeArrowheads="1"/>
                </p:cNvSpPr>
                <p:nvPr/>
              </p:nvSpPr>
              <p:spPr bwMode="auto">
                <a:xfrm>
                  <a:off x="3469" y="2256"/>
                  <a:ext cx="218" cy="14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aphicFrame>
              <p:nvGraphicFramePr>
                <p:cNvPr id="27" name="Object 4"/>
                <p:cNvGraphicFramePr>
                  <a:graphicFrameLocks noChangeAspect="1"/>
                </p:cNvGraphicFramePr>
                <p:nvPr/>
              </p:nvGraphicFramePr>
              <p:xfrm>
                <a:off x="3025" y="1648"/>
                <a:ext cx="174" cy="226"/>
              </p:xfrm>
              <a:graphic>
                <a:graphicData uri="http://schemas.openxmlformats.org/presentationml/2006/ole">
                  <mc:AlternateContent xmlns:mc="http://schemas.openxmlformats.org/markup-compatibility/2006">
                    <mc:Choice xmlns:v="urn:schemas-microsoft-com:vml" Requires="v">
                      <p:oleObj spid="_x0000_s9385" name="Equation" r:id="rId6" imgW="127000" imgH="165100" progId="">
                        <p:embed/>
                      </p:oleObj>
                    </mc:Choice>
                    <mc:Fallback>
                      <p:oleObj name="Equation" r:id="rId6" imgW="127000" imgH="1651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5" y="1648"/>
                              <a:ext cx="174"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 name="Object 5"/>
                <p:cNvGraphicFramePr>
                  <a:graphicFrameLocks noChangeAspect="1"/>
                </p:cNvGraphicFramePr>
                <p:nvPr/>
              </p:nvGraphicFramePr>
              <p:xfrm>
                <a:off x="3859" y="2163"/>
                <a:ext cx="192" cy="260"/>
              </p:xfrm>
              <a:graphic>
                <a:graphicData uri="http://schemas.openxmlformats.org/presentationml/2006/ole">
                  <mc:AlternateContent xmlns:mc="http://schemas.openxmlformats.org/markup-compatibility/2006">
                    <mc:Choice xmlns:v="urn:schemas-microsoft-com:vml" Requires="v">
                      <p:oleObj spid="_x0000_s9386" name="Equation" r:id="rId8" imgW="139447" imgH="190707" progId="">
                        <p:embed/>
                      </p:oleObj>
                    </mc:Choice>
                    <mc:Fallback>
                      <p:oleObj name="Equation" r:id="rId8" imgW="139447" imgH="190707"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9" y="2163"/>
                              <a:ext cx="192"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9" name="Object 6"/>
                <p:cNvGraphicFramePr>
                  <a:graphicFrameLocks noChangeAspect="1"/>
                </p:cNvGraphicFramePr>
                <p:nvPr/>
              </p:nvGraphicFramePr>
              <p:xfrm>
                <a:off x="5937" y="1391"/>
                <a:ext cx="175" cy="197"/>
              </p:xfrm>
              <a:graphic>
                <a:graphicData uri="http://schemas.openxmlformats.org/presentationml/2006/ole">
                  <mc:AlternateContent xmlns:mc="http://schemas.openxmlformats.org/markup-compatibility/2006">
                    <mc:Choice xmlns:v="urn:schemas-microsoft-com:vml" Requires="v">
                      <p:oleObj spid="_x0000_s9387" name="Equation" r:id="rId10" imgW="203261" imgH="228600" progId="">
                        <p:embed/>
                      </p:oleObj>
                    </mc:Choice>
                    <mc:Fallback>
                      <p:oleObj name="Equation" r:id="rId10" imgW="203261" imgH="2286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37" y="1391"/>
                              <a:ext cx="175"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0" name="Object 7"/>
                <p:cNvGraphicFramePr>
                  <a:graphicFrameLocks noChangeAspect="1"/>
                </p:cNvGraphicFramePr>
                <p:nvPr/>
              </p:nvGraphicFramePr>
              <p:xfrm>
                <a:off x="5915" y="2269"/>
                <a:ext cx="175" cy="197"/>
              </p:xfrm>
              <a:graphic>
                <a:graphicData uri="http://schemas.openxmlformats.org/presentationml/2006/ole">
                  <mc:AlternateContent xmlns:mc="http://schemas.openxmlformats.org/markup-compatibility/2006">
                    <mc:Choice xmlns:v="urn:schemas-microsoft-com:vml" Requires="v">
                      <p:oleObj spid="_x0000_s9388" name="Equation" r:id="rId12" imgW="203261" imgH="228600" progId="Equation.3">
                        <p:embed/>
                      </p:oleObj>
                    </mc:Choice>
                    <mc:Fallback>
                      <p:oleObj name="Equation" r:id="rId12" imgW="203261"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15" y="2269"/>
                              <a:ext cx="175"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pSp>
          <p:sp>
            <p:nvSpPr>
              <p:cNvPr id="13" name="Line 4"/>
              <p:cNvSpPr>
                <a:spLocks noChangeShapeType="1"/>
              </p:cNvSpPr>
              <p:nvPr/>
            </p:nvSpPr>
            <p:spPr bwMode="auto">
              <a:xfrm>
                <a:off x="1840" y="1908"/>
                <a:ext cx="1969" cy="11"/>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14" name="Freeform 9"/>
              <p:cNvSpPr>
                <a:spLocks/>
              </p:cNvSpPr>
              <p:nvPr/>
            </p:nvSpPr>
            <p:spPr bwMode="auto">
              <a:xfrm>
                <a:off x="3817" y="1901"/>
                <a:ext cx="994" cy="181"/>
              </a:xfrm>
              <a:custGeom>
                <a:avLst/>
                <a:gdLst>
                  <a:gd name="T0" fmla="*/ 43485813 w 152"/>
                  <a:gd name="T1" fmla="*/ 2 h 225"/>
                  <a:gd name="T2" fmla="*/ 1310860342 w 152"/>
                  <a:gd name="T3" fmla="*/ 2 h 225"/>
                  <a:gd name="T4" fmla="*/ 117156038 w 152"/>
                  <a:gd name="T5" fmla="*/ 8 h 225"/>
                  <a:gd name="T6" fmla="*/ 2037114482 w 152"/>
                  <a:gd name="T7" fmla="*/ 4 h 225"/>
                  <a:gd name="T8" fmla="*/ 1150769129 w 152"/>
                  <a:gd name="T9" fmla="*/ 11 h 225"/>
                  <a:gd name="T10" fmla="*/ 2147483647 w 152"/>
                  <a:gd name="T11" fmla="*/ 10 h 225"/>
                  <a:gd name="T12" fmla="*/ 0 60000 65536"/>
                  <a:gd name="T13" fmla="*/ 0 60000 65536"/>
                  <a:gd name="T14" fmla="*/ 0 60000 65536"/>
                  <a:gd name="T15" fmla="*/ 0 60000 65536"/>
                  <a:gd name="T16" fmla="*/ 0 60000 65536"/>
                  <a:gd name="T17" fmla="*/ 0 60000 65536"/>
                  <a:gd name="T18" fmla="*/ 0 w 152"/>
                  <a:gd name="T19" fmla="*/ 0 h 225"/>
                  <a:gd name="T20" fmla="*/ 152 w 152"/>
                  <a:gd name="T21" fmla="*/ 225 h 225"/>
                </a:gdLst>
                <a:ahLst/>
                <a:cxnLst>
                  <a:cxn ang="T12">
                    <a:pos x="T0" y="T1"/>
                  </a:cxn>
                  <a:cxn ang="T13">
                    <a:pos x="T2" y="T3"/>
                  </a:cxn>
                  <a:cxn ang="T14">
                    <a:pos x="T4" y="T5"/>
                  </a:cxn>
                  <a:cxn ang="T15">
                    <a:pos x="T6" y="T7"/>
                  </a:cxn>
                  <a:cxn ang="T16">
                    <a:pos x="T8" y="T9"/>
                  </a:cxn>
                  <a:cxn ang="T17">
                    <a:pos x="T10" y="T11"/>
                  </a:cxn>
                </a:cxnLst>
                <a:rect l="T18" t="T19" r="T20" b="T21"/>
                <a:pathLst>
                  <a:path w="152" h="225">
                    <a:moveTo>
                      <a:pt x="3" y="39"/>
                    </a:moveTo>
                    <a:cubicBezTo>
                      <a:pt x="46" y="19"/>
                      <a:pt x="89" y="0"/>
                      <a:pt x="90" y="17"/>
                    </a:cubicBezTo>
                    <a:cubicBezTo>
                      <a:pt x="91" y="34"/>
                      <a:pt x="0" y="133"/>
                      <a:pt x="8" y="143"/>
                    </a:cubicBezTo>
                    <a:cubicBezTo>
                      <a:pt x="16" y="153"/>
                      <a:pt x="128" y="66"/>
                      <a:pt x="140" y="77"/>
                    </a:cubicBezTo>
                    <a:cubicBezTo>
                      <a:pt x="152" y="88"/>
                      <a:pt x="77" y="193"/>
                      <a:pt x="79" y="209"/>
                    </a:cubicBezTo>
                    <a:cubicBezTo>
                      <a:pt x="81" y="225"/>
                      <a:pt x="116" y="200"/>
                      <a:pt x="151" y="176"/>
                    </a:cubicBezTo>
                  </a:path>
                </a:pathLst>
              </a:custGeom>
              <a:noFill/>
              <a:ln w="28575">
                <a:solidFill>
                  <a:srgbClr val="33CC33"/>
                </a:solidFill>
                <a:round/>
                <a:headEnd/>
                <a:tailEnd/>
              </a:ln>
            </p:spPr>
            <p:txBody>
              <a:bodyPr>
                <a:prstTxWarp prst="textNoShape">
                  <a:avLst/>
                </a:prstTxWarp>
              </a:bodyPr>
              <a:lstStyle/>
              <a:p>
                <a:endParaRPr lang="en-US"/>
              </a:p>
            </p:txBody>
          </p:sp>
          <p:sp>
            <p:nvSpPr>
              <p:cNvPr id="15" name="Line 10"/>
              <p:cNvSpPr>
                <a:spLocks noChangeShapeType="1"/>
              </p:cNvSpPr>
              <p:nvPr/>
            </p:nvSpPr>
            <p:spPr bwMode="auto">
              <a:xfrm flipH="1" flipV="1">
                <a:off x="3824" y="1911"/>
                <a:ext cx="70" cy="212"/>
              </a:xfrm>
              <a:prstGeom prst="line">
                <a:avLst/>
              </a:prstGeom>
              <a:noFill/>
              <a:ln w="34925">
                <a:solidFill>
                  <a:srgbClr val="004AA5"/>
                </a:solidFill>
                <a:round/>
                <a:headEnd/>
                <a:tailEnd type="triangle" w="med" len="med"/>
              </a:ln>
            </p:spPr>
            <p:txBody>
              <a:bodyPr>
                <a:prstTxWarp prst="textNoShape">
                  <a:avLst/>
                </a:prstTxWarp>
              </a:bodyPr>
              <a:lstStyle/>
              <a:p>
                <a:endParaRPr lang="en-US"/>
              </a:p>
            </p:txBody>
          </p:sp>
        </p:grpSp>
        <p:sp>
          <p:nvSpPr>
            <p:cNvPr id="11" name="Oval 35"/>
            <p:cNvSpPr>
              <a:spLocks noChangeArrowheads="1"/>
            </p:cNvSpPr>
            <p:nvPr/>
          </p:nvSpPr>
          <p:spPr bwMode="auto">
            <a:xfrm>
              <a:off x="3007" y="1682"/>
              <a:ext cx="135" cy="1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144420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5DBAE4E6-4D12-4A48-9B6B-6FA0B79BEE93}" type="slidenum">
              <a:rPr lang="en-US" smtClean="0"/>
              <a:t>29</a:t>
            </a:fld>
            <a:endParaRPr lang="en-US"/>
          </a:p>
        </p:txBody>
      </p:sp>
      <p:sp>
        <p:nvSpPr>
          <p:cNvPr id="2" name="Title 1"/>
          <p:cNvSpPr>
            <a:spLocks noGrp="1"/>
          </p:cNvSpPr>
          <p:nvPr>
            <p:ph type="title"/>
          </p:nvPr>
        </p:nvSpPr>
        <p:spPr>
          <a:xfrm>
            <a:off x="1089024" y="87652"/>
            <a:ext cx="7272339" cy="679615"/>
          </a:xfrm>
        </p:spPr>
        <p:txBody>
          <a:bodyPr>
            <a:normAutofit/>
          </a:bodyPr>
          <a:lstStyle/>
          <a:p>
            <a:pPr algn="ctr"/>
            <a:r>
              <a:rPr lang="en-US" sz="3200" dirty="0" smtClean="0">
                <a:latin typeface="+mn-lt"/>
                <a:cs typeface="Savoye LET Plain:1.0"/>
              </a:rPr>
              <a:t>Models from E772 data analysis</a:t>
            </a:r>
            <a:endParaRPr lang="en-US" sz="3200" dirty="0">
              <a:latin typeface="+mn-lt"/>
              <a:cs typeface="Savoye LET Plain:1.0"/>
            </a:endParaRPr>
          </a:p>
        </p:txBody>
      </p:sp>
      <p:sp>
        <p:nvSpPr>
          <p:cNvPr id="8" name="Content Placeholder 2"/>
          <p:cNvSpPr txBox="1">
            <a:spLocks/>
          </p:cNvSpPr>
          <p:nvPr/>
        </p:nvSpPr>
        <p:spPr>
          <a:xfrm>
            <a:off x="683830" y="1954306"/>
            <a:ext cx="4248043" cy="4404163"/>
          </a:xfrm>
          <a:prstGeom prst="rect">
            <a:avLst/>
          </a:prstGeom>
        </p:spPr>
        <p:txBody>
          <a:bodyPr vert="horz" lIns="91440" tIns="45720" rIns="91440" bIns="45720" rtlCol="0">
            <a:noAutofit/>
          </a:bodyPr>
          <a:lst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0" indent="0">
              <a:buNone/>
            </a:pPr>
            <a:endParaRPr lang="en-US" sz="3200" dirty="0">
              <a:latin typeface="Savoye LET Plain:1.0"/>
              <a:cs typeface="Savoye LET Plain:1.0"/>
            </a:endParaRPr>
          </a:p>
        </p:txBody>
      </p:sp>
      <p:sp>
        <p:nvSpPr>
          <p:cNvPr id="3" name="Rectangle 2"/>
          <p:cNvSpPr/>
          <p:nvPr/>
        </p:nvSpPr>
        <p:spPr>
          <a:xfrm>
            <a:off x="332901" y="1155093"/>
            <a:ext cx="6308461" cy="4401205"/>
          </a:xfrm>
          <a:prstGeom prst="rect">
            <a:avLst/>
          </a:prstGeom>
        </p:spPr>
        <p:txBody>
          <a:bodyPr wrap="square">
            <a:spAutoFit/>
          </a:bodyPr>
          <a:lstStyle/>
          <a:p>
            <a:pPr marL="457200" indent="-457200">
              <a:buFont typeface="Arial"/>
              <a:buChar char="•"/>
            </a:pPr>
            <a:r>
              <a:rPr lang="en-US" sz="2000" dirty="0" smtClean="0">
                <a:solidFill>
                  <a:srgbClr val="3366FF"/>
                </a:solidFill>
                <a:cs typeface="Arial Narrow"/>
              </a:rPr>
              <a:t>First model</a:t>
            </a:r>
            <a:r>
              <a:rPr lang="en-US" sz="2000" dirty="0" smtClean="0">
                <a:solidFill>
                  <a:srgbClr val="000000"/>
                </a:solidFill>
                <a:cs typeface="Arial Narrow"/>
              </a:rPr>
              <a:t>: Gavin and </a:t>
            </a:r>
            <a:r>
              <a:rPr lang="en-US" sz="2000" dirty="0" err="1" smtClean="0">
                <a:solidFill>
                  <a:srgbClr val="000000"/>
                </a:solidFill>
                <a:cs typeface="Arial Narrow"/>
              </a:rPr>
              <a:t>Milana</a:t>
            </a:r>
            <a:endParaRPr lang="en-US" sz="2000" dirty="0" smtClean="0">
              <a:solidFill>
                <a:srgbClr val="000000"/>
              </a:solidFill>
              <a:cs typeface="Arial Narrow"/>
            </a:endParaRPr>
          </a:p>
          <a:p>
            <a:pPr marL="457200" indent="-457200">
              <a:buFont typeface="Arial"/>
              <a:buChar char="•"/>
            </a:pPr>
            <a:endParaRPr lang="en-US" sz="2000" dirty="0" smtClean="0">
              <a:solidFill>
                <a:srgbClr val="000000"/>
              </a:solidFill>
              <a:cs typeface="Arial Narrow"/>
            </a:endParaRPr>
          </a:p>
          <a:p>
            <a:pPr marL="457200" indent="-457200">
              <a:buFont typeface="Arial"/>
              <a:buChar char="•"/>
            </a:pPr>
            <a:endParaRPr lang="en-US" sz="2000" dirty="0" smtClean="0">
              <a:solidFill>
                <a:srgbClr val="000000"/>
              </a:solidFill>
              <a:cs typeface="Arial Narrow"/>
            </a:endParaRPr>
          </a:p>
          <a:p>
            <a:pPr marL="457200" indent="-457200">
              <a:buFont typeface="Arial"/>
              <a:buChar char="•"/>
            </a:pPr>
            <a:endParaRPr lang="en-US" sz="2000" dirty="0" smtClean="0">
              <a:solidFill>
                <a:srgbClr val="000000"/>
              </a:solidFill>
              <a:cs typeface="Arial Narrow"/>
            </a:endParaRPr>
          </a:p>
          <a:p>
            <a:pPr marL="800100" lvl="1" indent="-342900">
              <a:buFont typeface="Arial"/>
              <a:buChar char="•"/>
            </a:pPr>
            <a:r>
              <a:rPr lang="en-US" sz="2000" dirty="0" smtClean="0">
                <a:cs typeface="Arial Narrow"/>
              </a:rPr>
              <a:t>Δx</a:t>
            </a:r>
            <a:r>
              <a:rPr lang="en-US" sz="2000" baseline="-25000" dirty="0" smtClean="0">
                <a:cs typeface="Arial Narrow"/>
              </a:rPr>
              <a:t>1</a:t>
            </a:r>
            <a:r>
              <a:rPr lang="en-US" sz="2000" dirty="0" smtClean="0">
                <a:cs typeface="Arial Narrow"/>
              </a:rPr>
              <a:t> </a:t>
            </a:r>
            <a:r>
              <a:rPr lang="en-US" sz="2000" dirty="0">
                <a:cs typeface="Arial Narrow"/>
              </a:rPr>
              <a:t>≈ 0.4 % </a:t>
            </a:r>
            <a:r>
              <a:rPr lang="en-US" sz="2000" dirty="0" smtClean="0">
                <a:cs typeface="Arial Narrow"/>
              </a:rPr>
              <a:t>/ </a:t>
            </a:r>
            <a:r>
              <a:rPr lang="en-US" sz="2000" dirty="0" err="1">
                <a:cs typeface="Arial Narrow"/>
              </a:rPr>
              <a:t>fm</a:t>
            </a:r>
            <a:r>
              <a:rPr lang="en-US" sz="2000" dirty="0">
                <a:cs typeface="Arial Narrow"/>
              </a:rPr>
              <a:t> and k</a:t>
            </a:r>
            <a:r>
              <a:rPr lang="en-US" sz="2000" baseline="-25000" dirty="0">
                <a:cs typeface="Arial Narrow"/>
              </a:rPr>
              <a:t>1</a:t>
            </a:r>
            <a:r>
              <a:rPr lang="en-US" sz="2000" dirty="0">
                <a:cs typeface="Arial Narrow"/>
              </a:rPr>
              <a:t> has Q</a:t>
            </a:r>
            <a:r>
              <a:rPr lang="en-US" sz="2000" baseline="30000" dirty="0">
                <a:cs typeface="Arial Narrow"/>
              </a:rPr>
              <a:t>2 </a:t>
            </a:r>
            <a:r>
              <a:rPr lang="en-US" sz="2000" dirty="0" smtClean="0">
                <a:cs typeface="Arial Narrow"/>
              </a:rPr>
              <a:t>dependence</a:t>
            </a:r>
            <a:endParaRPr lang="en-US" sz="2000" dirty="0">
              <a:cs typeface="Arial Narrow"/>
            </a:endParaRPr>
          </a:p>
          <a:p>
            <a:pPr marL="457200" indent="-457200">
              <a:buFont typeface="Arial"/>
              <a:buChar char="•"/>
            </a:pPr>
            <a:endParaRPr lang="en-US" sz="2000" dirty="0" smtClean="0">
              <a:solidFill>
                <a:srgbClr val="000000"/>
              </a:solidFill>
              <a:cs typeface="Arial Narrow"/>
            </a:endParaRPr>
          </a:p>
          <a:p>
            <a:pPr marL="457200" indent="-457200">
              <a:buFont typeface="Arial"/>
              <a:buChar char="•"/>
            </a:pPr>
            <a:r>
              <a:rPr lang="en-US" sz="2000" dirty="0" smtClean="0">
                <a:solidFill>
                  <a:srgbClr val="3366FF"/>
                </a:solidFill>
                <a:cs typeface="Arial Narrow"/>
              </a:rPr>
              <a:t>Second model</a:t>
            </a:r>
            <a:r>
              <a:rPr lang="en-US" sz="2000" dirty="0" smtClean="0">
                <a:solidFill>
                  <a:srgbClr val="000000"/>
                </a:solidFill>
                <a:cs typeface="Arial Narrow"/>
              </a:rPr>
              <a:t>: Brodsky and Hoyer</a:t>
            </a:r>
          </a:p>
          <a:p>
            <a:pPr lvl="1"/>
            <a:endParaRPr lang="en-US" sz="2000" dirty="0" smtClean="0">
              <a:solidFill>
                <a:srgbClr val="000000"/>
              </a:solidFill>
              <a:cs typeface="Arial Narrow"/>
            </a:endParaRPr>
          </a:p>
          <a:p>
            <a:pPr lvl="1"/>
            <a:endParaRPr lang="en-US" sz="2000" dirty="0" smtClean="0">
              <a:solidFill>
                <a:srgbClr val="000000"/>
              </a:solidFill>
              <a:cs typeface="Arial Narrow"/>
            </a:endParaRPr>
          </a:p>
          <a:p>
            <a:pPr lvl="1"/>
            <a:endParaRPr lang="en-US" sz="2000" dirty="0" smtClean="0">
              <a:solidFill>
                <a:srgbClr val="000000"/>
              </a:solidFill>
              <a:cs typeface="Arial Narrow"/>
            </a:endParaRPr>
          </a:p>
          <a:p>
            <a:pPr marL="914400" lvl="1" indent="-457200">
              <a:buFont typeface="Arial"/>
              <a:buChar char="•"/>
            </a:pPr>
            <a:r>
              <a:rPr lang="en-US" sz="2000" dirty="0" smtClean="0">
                <a:solidFill>
                  <a:srgbClr val="000000"/>
                </a:solidFill>
                <a:cs typeface="Arial Narrow"/>
              </a:rPr>
              <a:t>Energy loss should be ≤ 0.5 GeV/</a:t>
            </a:r>
            <a:r>
              <a:rPr lang="en-US" sz="2000" dirty="0" err="1" smtClean="0">
                <a:solidFill>
                  <a:srgbClr val="000000"/>
                </a:solidFill>
                <a:cs typeface="Arial Narrow"/>
              </a:rPr>
              <a:t>fm</a:t>
            </a:r>
            <a:endParaRPr lang="en-US" sz="2000" dirty="0" smtClean="0">
              <a:solidFill>
                <a:srgbClr val="000000"/>
              </a:solidFill>
              <a:cs typeface="Arial Narrow"/>
            </a:endParaRPr>
          </a:p>
          <a:p>
            <a:pPr lvl="1"/>
            <a:endParaRPr lang="en-US" sz="2000" dirty="0" smtClean="0">
              <a:solidFill>
                <a:srgbClr val="000000"/>
              </a:solidFill>
              <a:cs typeface="Arial Narrow"/>
            </a:endParaRPr>
          </a:p>
          <a:p>
            <a:pPr marL="457200" indent="-457200">
              <a:buFont typeface="Arial"/>
              <a:buChar char="•"/>
            </a:pPr>
            <a:r>
              <a:rPr lang="en-US" sz="2000" dirty="0" smtClean="0">
                <a:solidFill>
                  <a:srgbClr val="3366FF"/>
                </a:solidFill>
                <a:cs typeface="Arial Narrow"/>
              </a:rPr>
              <a:t>Third model</a:t>
            </a:r>
            <a:r>
              <a:rPr lang="en-US" sz="2000" dirty="0" smtClean="0">
                <a:solidFill>
                  <a:srgbClr val="000000"/>
                </a:solidFill>
                <a:cs typeface="Arial Narrow"/>
              </a:rPr>
              <a:t>: </a:t>
            </a:r>
            <a:r>
              <a:rPr lang="en-US" sz="2000" dirty="0" err="1" smtClean="0">
                <a:solidFill>
                  <a:srgbClr val="000000"/>
                </a:solidFill>
                <a:cs typeface="Arial Narrow"/>
              </a:rPr>
              <a:t>Baier</a:t>
            </a:r>
            <a:r>
              <a:rPr lang="en-US" sz="2000" dirty="0" smtClean="0">
                <a:solidFill>
                  <a:srgbClr val="000000"/>
                </a:solidFill>
                <a:cs typeface="Arial Narrow"/>
              </a:rPr>
              <a:t> et. al.(formulation of model 2 extended) </a:t>
            </a:r>
          </a:p>
        </p:txBody>
      </p:sp>
      <p:pic>
        <p:nvPicPr>
          <p:cNvPr id="9" name="Picture 8" descr="model 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57800" y="1803104"/>
            <a:ext cx="3615023" cy="540709"/>
          </a:xfrm>
          <a:prstGeom prst="rect">
            <a:avLst/>
          </a:prstGeom>
          <a:ln>
            <a:solidFill>
              <a:srgbClr val="0000FF"/>
            </a:solidFill>
          </a:ln>
        </p:spPr>
      </p:pic>
      <p:pic>
        <p:nvPicPr>
          <p:cNvPr id="10" name="Picture 9" descr="model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7800" y="3463760"/>
            <a:ext cx="2863032" cy="634791"/>
          </a:xfrm>
          <a:prstGeom prst="rect">
            <a:avLst/>
          </a:prstGeom>
          <a:ln>
            <a:solidFill>
              <a:srgbClr val="0000FF"/>
            </a:solidFill>
          </a:ln>
        </p:spPr>
      </p:pic>
      <p:pic>
        <p:nvPicPr>
          <p:cNvPr id="11" name="Picture 10" descr="model 3.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57800" y="5556927"/>
            <a:ext cx="2855000" cy="635886"/>
          </a:xfrm>
          <a:prstGeom prst="rect">
            <a:avLst/>
          </a:prstGeom>
          <a:ln>
            <a:solidFill>
              <a:srgbClr val="0000FF"/>
            </a:solidFill>
          </a:ln>
        </p:spPr>
      </p:pic>
      <p:sp>
        <p:nvSpPr>
          <p:cNvPr id="4" name="TextBox 3"/>
          <p:cNvSpPr txBox="1"/>
          <p:nvPr/>
        </p:nvSpPr>
        <p:spPr>
          <a:xfrm>
            <a:off x="6730880" y="3525602"/>
            <a:ext cx="2283028" cy="2031325"/>
          </a:xfrm>
          <a:prstGeom prst="rect">
            <a:avLst/>
          </a:prstGeom>
          <a:noFill/>
        </p:spPr>
        <p:txBody>
          <a:bodyPr wrap="square" rtlCol="0">
            <a:spAutoFit/>
          </a:bodyPr>
          <a:lstStyle/>
          <a:p>
            <a:r>
              <a:rPr lang="en-US" sz="1400" dirty="0">
                <a:solidFill>
                  <a:srgbClr val="000000"/>
                </a:solidFill>
                <a:cs typeface="Bradley Hand Bold"/>
              </a:rPr>
              <a:t> </a:t>
            </a:r>
            <a:r>
              <a:rPr lang="en-US" sz="1400" dirty="0" smtClean="0">
                <a:solidFill>
                  <a:srgbClr val="000000"/>
                </a:solidFill>
                <a:cs typeface="Bradley Hand Bold"/>
              </a:rPr>
              <a:t>Definitions:</a:t>
            </a:r>
          </a:p>
          <a:p>
            <a:pPr marL="285750" indent="-285750">
              <a:buFont typeface="Arial"/>
              <a:buChar char="•"/>
            </a:pPr>
            <a:r>
              <a:rPr lang="en-US" sz="1400" dirty="0" smtClean="0">
                <a:solidFill>
                  <a:srgbClr val="000000"/>
                </a:solidFill>
                <a:cs typeface="Bradley Hand Bold"/>
              </a:rPr>
              <a:t>Δx</a:t>
            </a:r>
            <a:r>
              <a:rPr lang="en-US" sz="1400" baseline="-25000" dirty="0" smtClean="0">
                <a:solidFill>
                  <a:srgbClr val="000000"/>
                </a:solidFill>
                <a:cs typeface="Bradley Hand Bold"/>
              </a:rPr>
              <a:t>1</a:t>
            </a:r>
            <a:r>
              <a:rPr lang="en-US" sz="1400" dirty="0" smtClean="0">
                <a:solidFill>
                  <a:srgbClr val="000000"/>
                </a:solidFill>
                <a:cs typeface="Bradley Hand Bold"/>
              </a:rPr>
              <a:t> - the average change in the incident-</a:t>
            </a:r>
            <a:r>
              <a:rPr lang="en-US" sz="1400" dirty="0">
                <a:solidFill>
                  <a:srgbClr val="000000"/>
                </a:solidFill>
                <a:cs typeface="Bradley Hand Bold"/>
              </a:rPr>
              <a:t>p</a:t>
            </a:r>
            <a:r>
              <a:rPr lang="en-US" sz="1400" dirty="0" smtClean="0">
                <a:solidFill>
                  <a:srgbClr val="000000"/>
                </a:solidFill>
                <a:cs typeface="Bradley Hand Bold"/>
              </a:rPr>
              <a:t>arton momentum fraction</a:t>
            </a:r>
          </a:p>
          <a:p>
            <a:pPr marL="285750" indent="-285750">
              <a:buFont typeface="Arial"/>
              <a:buChar char="•"/>
            </a:pPr>
            <a:r>
              <a:rPr lang="en-US" sz="1400" dirty="0" smtClean="0">
                <a:solidFill>
                  <a:srgbClr val="000000"/>
                </a:solidFill>
                <a:cs typeface="Bradley Hand Bold"/>
              </a:rPr>
              <a:t>S - square of the nucleon-nucleon center of mass energy</a:t>
            </a:r>
          </a:p>
          <a:p>
            <a:pPr marL="285750" indent="-285750">
              <a:buFont typeface="Arial"/>
              <a:buChar char="•"/>
            </a:pPr>
            <a:r>
              <a:rPr lang="en-US" sz="1400" dirty="0" smtClean="0">
                <a:solidFill>
                  <a:srgbClr val="000000"/>
                </a:solidFill>
                <a:cs typeface="Bradley Hand Bold"/>
              </a:rPr>
              <a:t>A - nucleon mass</a:t>
            </a:r>
            <a:endParaRPr lang="en-US" sz="1400" dirty="0">
              <a:cs typeface="Bradley Hand Bold"/>
            </a:endParaRPr>
          </a:p>
        </p:txBody>
      </p:sp>
      <p:sp>
        <p:nvSpPr>
          <p:cNvPr id="5" name="Rectangle 4"/>
          <p:cNvSpPr/>
          <p:nvPr/>
        </p:nvSpPr>
        <p:spPr>
          <a:xfrm>
            <a:off x="4712800" y="785761"/>
            <a:ext cx="3724848" cy="307777"/>
          </a:xfrm>
          <a:prstGeom prst="rect">
            <a:avLst/>
          </a:prstGeom>
        </p:spPr>
        <p:txBody>
          <a:bodyPr wrap="none">
            <a:spAutoFit/>
          </a:bodyPr>
          <a:lstStyle/>
          <a:p>
            <a:r>
              <a:rPr lang="hu-HU" sz="1400" i="1" dirty="0">
                <a:solidFill>
                  <a:srgbClr val="000000"/>
                </a:solidFill>
                <a:cs typeface="Savoye LET Plain:1.0"/>
              </a:rPr>
              <a:t>M.A. Vasiliev et. al. Phys. Rev. Lett. 83, 2304-</a:t>
            </a:r>
            <a:r>
              <a:rPr lang="hu-HU" sz="1400" i="1" dirty="0" smtClean="0">
                <a:solidFill>
                  <a:srgbClr val="000000"/>
                </a:solidFill>
                <a:cs typeface="Savoye LET Plain:1.0"/>
              </a:rPr>
              <a:t>2307</a:t>
            </a:r>
            <a:endParaRPr lang="en-US" sz="1400" dirty="0"/>
          </a:p>
        </p:txBody>
      </p:sp>
    </p:spTree>
    <p:extLst>
      <p:ext uri="{BB962C8B-B14F-4D97-AF65-F5344CB8AC3E}">
        <p14:creationId xmlns:p14="http://schemas.microsoft.com/office/powerpoint/2010/main" val="174317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1" y="192416"/>
            <a:ext cx="8822267" cy="849626"/>
          </a:xfrm>
        </p:spPr>
        <p:txBody>
          <a:bodyPr>
            <a:normAutofit/>
          </a:bodyPr>
          <a:lstStyle/>
          <a:p>
            <a:pPr algn="ctr"/>
            <a:r>
              <a:rPr lang="en-US" dirty="0" smtClean="0"/>
              <a:t>Goal: Study Proton structure</a:t>
            </a:r>
            <a:endParaRPr lang="en-US" dirty="0"/>
          </a:p>
        </p:txBody>
      </p:sp>
      <p:sp>
        <p:nvSpPr>
          <p:cNvPr id="16" name="Content Placeholder 15"/>
          <p:cNvSpPr>
            <a:spLocks noGrp="1"/>
          </p:cNvSpPr>
          <p:nvPr>
            <p:ph sz="quarter" idx="4294967295"/>
          </p:nvPr>
        </p:nvSpPr>
        <p:spPr>
          <a:xfrm>
            <a:off x="169334" y="1559581"/>
            <a:ext cx="4036403" cy="5200608"/>
          </a:xfrm>
          <a:prstGeom prst="rect">
            <a:avLst/>
          </a:prstGeom>
        </p:spPr>
        <p:txBody>
          <a:bodyPr>
            <a:normAutofit/>
          </a:bodyPr>
          <a:lstStyle/>
          <a:p>
            <a:r>
              <a:rPr lang="en-US" dirty="0" smtClean="0">
                <a:latin typeface="Calibri"/>
                <a:cs typeface="Calibri"/>
              </a:rPr>
              <a:t>Proton is a dynamical QCD system made up of:</a:t>
            </a:r>
          </a:p>
          <a:p>
            <a:pPr lvl="1"/>
            <a:endParaRPr lang="en-US" dirty="0" smtClean="0">
              <a:latin typeface="Calibri"/>
              <a:cs typeface="Calibri"/>
            </a:endParaRPr>
          </a:p>
          <a:p>
            <a:pPr lvl="1"/>
            <a:r>
              <a:rPr lang="en-US" dirty="0" smtClean="0">
                <a:latin typeface="Calibri"/>
                <a:cs typeface="Calibri"/>
              </a:rPr>
              <a:t>Quarks</a:t>
            </a:r>
          </a:p>
          <a:p>
            <a:pPr lvl="2"/>
            <a:endParaRPr lang="en-US" dirty="0" smtClean="0">
              <a:latin typeface="Calibri"/>
              <a:cs typeface="Calibri"/>
            </a:endParaRPr>
          </a:p>
          <a:p>
            <a:pPr lvl="2"/>
            <a:r>
              <a:rPr lang="en-US" dirty="0" smtClean="0">
                <a:latin typeface="Calibri"/>
                <a:cs typeface="Calibri"/>
              </a:rPr>
              <a:t>Valence quarks</a:t>
            </a:r>
          </a:p>
          <a:p>
            <a:pPr lvl="2"/>
            <a:endParaRPr lang="en-US" dirty="0" smtClean="0">
              <a:latin typeface="Calibri"/>
              <a:cs typeface="Calibri"/>
            </a:endParaRPr>
          </a:p>
          <a:p>
            <a:pPr lvl="2"/>
            <a:r>
              <a:rPr lang="en-US" dirty="0" smtClean="0">
                <a:latin typeface="Calibri"/>
                <a:cs typeface="Calibri"/>
              </a:rPr>
              <a:t>Sea quarks</a:t>
            </a:r>
          </a:p>
          <a:p>
            <a:pPr lvl="2"/>
            <a:endParaRPr lang="en-US" dirty="0">
              <a:latin typeface="Calibri"/>
              <a:cs typeface="Calibri"/>
            </a:endParaRPr>
          </a:p>
          <a:p>
            <a:pPr lvl="1"/>
            <a:r>
              <a:rPr lang="en-US" dirty="0" smtClean="0">
                <a:latin typeface="Calibri"/>
                <a:cs typeface="Calibri"/>
              </a:rPr>
              <a:t>Gluons</a:t>
            </a:r>
          </a:p>
        </p:txBody>
      </p:sp>
      <p:pic>
        <p:nvPicPr>
          <p:cNvPr id="8" name="Picture 7" descr="prot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5737" y="886042"/>
            <a:ext cx="5577581" cy="5675302"/>
          </a:xfrm>
          <a:prstGeom prst="rect">
            <a:avLst/>
          </a:prstGeom>
        </p:spPr>
      </p:pic>
      <p:pic>
        <p:nvPicPr>
          <p:cNvPr id="3" name="Picture 2" descr="Screen Shot 2016-06-09 at 11.11.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408" y="20589"/>
            <a:ext cx="4932592" cy="4619412"/>
          </a:xfrm>
          <a:prstGeom prst="rect">
            <a:avLst/>
          </a:prstGeom>
        </p:spPr>
      </p:pic>
      <p:pic>
        <p:nvPicPr>
          <p:cNvPr id="5" name="Picture 4" descr="Screen Shot 2016-06-09 at 12.18.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62" y="2344740"/>
            <a:ext cx="4229389" cy="4376735"/>
          </a:xfrm>
          <a:prstGeom prst="rect">
            <a:avLst/>
          </a:prstGeom>
        </p:spPr>
      </p:pic>
      <p:sp>
        <p:nvSpPr>
          <p:cNvPr id="4" name="TextBox 3"/>
          <p:cNvSpPr txBox="1"/>
          <p:nvPr/>
        </p:nvSpPr>
        <p:spPr>
          <a:xfrm rot="19681481">
            <a:off x="-471792" y="2785378"/>
            <a:ext cx="9875570" cy="461665"/>
          </a:xfrm>
          <a:prstGeom prst="rect">
            <a:avLst/>
          </a:prstGeom>
          <a:solidFill>
            <a:srgbClr val="FFFF00"/>
          </a:solidFill>
        </p:spPr>
        <p:txBody>
          <a:bodyPr wrap="none" rtlCol="0">
            <a:spAutoFit/>
          </a:bodyPr>
          <a:lstStyle/>
          <a:p>
            <a:r>
              <a:rPr lang="en-US" sz="2400" dirty="0" smtClean="0">
                <a:solidFill>
                  <a:srgbClr val="FF0000"/>
                </a:solidFill>
              </a:rPr>
              <a:t>NUCLEONS ALSO AVAILABLE ON PARTICLEZOO.NET FOR $10.49!!</a:t>
            </a:r>
            <a:endParaRPr lang="en-US" sz="2400" dirty="0">
              <a:solidFill>
                <a:srgbClr val="FF0000"/>
              </a:solidFill>
            </a:endParaRPr>
          </a:p>
        </p:txBody>
      </p:sp>
      <p:sp>
        <p:nvSpPr>
          <p:cNvPr id="9" name="Slide Number Placeholder 10"/>
          <p:cNvSpPr>
            <a:spLocks noGrp="1"/>
          </p:cNvSpPr>
          <p:nvPr>
            <p:ph type="sldNum" sz="quarter" idx="12"/>
          </p:nvPr>
        </p:nvSpPr>
        <p:spPr>
          <a:xfrm>
            <a:off x="6639264" y="6161442"/>
            <a:ext cx="2133600" cy="365125"/>
          </a:xfrm>
        </p:spPr>
        <p:txBody>
          <a:bodyPr>
            <a:normAutofit/>
          </a:bodyPr>
          <a:lstStyle/>
          <a:p>
            <a:fld id="{ED2A518A-7092-B049-843B-C3B79E3B8F0F}" type="slidenum">
              <a:rPr lang="en-US" smtClean="0"/>
              <a:t>3</a:t>
            </a:fld>
            <a:endParaRPr lang="en-US" dirty="0"/>
          </a:p>
        </p:txBody>
      </p:sp>
    </p:spTree>
    <p:extLst>
      <p:ext uri="{BB962C8B-B14F-4D97-AF65-F5344CB8AC3E}">
        <p14:creationId xmlns:p14="http://schemas.microsoft.com/office/powerpoint/2010/main" val="1308141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ppt_w</p:attrName>
                                        </p:attrNameLst>
                                      </p:cBhvr>
                                      <p:tavLst>
                                        <p:tav tm="0" fmla="#ppt_w*sin(2.5*pi*$)">
                                          <p:val>
                                            <p:fltVal val="0"/>
                                          </p:val>
                                        </p:tav>
                                        <p:tav tm="100000">
                                          <p:val>
                                            <p:fltVal val="1"/>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5DBAE4E6-4D12-4A48-9B6B-6FA0B79BEE93}" type="slidenum">
              <a:rPr lang="en-US" smtClean="0"/>
              <a:t>30</a:t>
            </a:fld>
            <a:endParaRPr lang="en-US"/>
          </a:p>
        </p:txBody>
      </p:sp>
      <p:sp>
        <p:nvSpPr>
          <p:cNvPr id="2" name="Title 1"/>
          <p:cNvSpPr>
            <a:spLocks noGrp="1"/>
          </p:cNvSpPr>
          <p:nvPr>
            <p:ph type="title"/>
          </p:nvPr>
        </p:nvSpPr>
        <p:spPr>
          <a:xfrm>
            <a:off x="1089024" y="115874"/>
            <a:ext cx="7272339" cy="871820"/>
          </a:xfrm>
        </p:spPr>
        <p:txBody>
          <a:bodyPr>
            <a:normAutofit fontScale="90000"/>
          </a:bodyPr>
          <a:lstStyle/>
          <a:p>
            <a:pPr algn="ctr"/>
            <a:r>
              <a:rPr lang="hu-HU" sz="4000" dirty="0" smtClean="0">
                <a:solidFill>
                  <a:srgbClr val="000000"/>
                </a:solidFill>
                <a:cs typeface="Savoye LET Plain:1.0"/>
              </a:rPr>
              <a:t>Cross-section ratios vs Pt in E866 </a:t>
            </a:r>
            <a:endParaRPr lang="en-US" sz="4000" dirty="0">
              <a:solidFill>
                <a:srgbClr val="000000"/>
              </a:solidFill>
              <a:cs typeface="Savoye LET Plain:1.0"/>
            </a:endParaRPr>
          </a:p>
        </p:txBody>
      </p:sp>
      <p:sp>
        <p:nvSpPr>
          <p:cNvPr id="8" name="Content Placeholder 2"/>
          <p:cNvSpPr txBox="1">
            <a:spLocks/>
          </p:cNvSpPr>
          <p:nvPr/>
        </p:nvSpPr>
        <p:spPr>
          <a:xfrm>
            <a:off x="683830" y="1954306"/>
            <a:ext cx="4248043" cy="4404163"/>
          </a:xfrm>
          <a:prstGeom prst="rect">
            <a:avLst/>
          </a:prstGeom>
        </p:spPr>
        <p:txBody>
          <a:bodyPr vert="horz" lIns="91440" tIns="45720" rIns="91440" bIns="45720" rtlCol="0">
            <a:noAutofit/>
          </a:bodyPr>
          <a:lst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0" indent="0">
              <a:buNone/>
            </a:pPr>
            <a:endParaRPr lang="en-US" sz="3200" dirty="0">
              <a:latin typeface="Savoye LET Plain:1.0"/>
              <a:cs typeface="Savoye LET Plain:1.0"/>
            </a:endParaRPr>
          </a:p>
        </p:txBody>
      </p:sp>
      <p:sp>
        <p:nvSpPr>
          <p:cNvPr id="3" name="Rectangle 2"/>
          <p:cNvSpPr/>
          <p:nvPr/>
        </p:nvSpPr>
        <p:spPr>
          <a:xfrm>
            <a:off x="683830" y="1476791"/>
            <a:ext cx="4080666" cy="4708981"/>
          </a:xfrm>
          <a:prstGeom prst="rect">
            <a:avLst/>
          </a:prstGeom>
        </p:spPr>
        <p:txBody>
          <a:bodyPr wrap="square">
            <a:spAutoFit/>
          </a:bodyPr>
          <a:lstStyle/>
          <a:p>
            <a:pPr marL="342900" indent="-342900">
              <a:buFont typeface="Arial"/>
              <a:buChar char="•"/>
            </a:pPr>
            <a:r>
              <a:rPr lang="en-US" sz="2000" dirty="0" smtClean="0">
                <a:cs typeface="Savoye LET Plain:1.0"/>
              </a:rPr>
              <a:t>Measured ratio of Drell-Yan cross section </a:t>
            </a:r>
            <a:r>
              <a:rPr lang="en-US" sz="2000" dirty="0" err="1" smtClean="0">
                <a:cs typeface="Savoye LET Plain:1.0"/>
              </a:rPr>
              <a:t>vs</a:t>
            </a:r>
            <a:r>
              <a:rPr lang="en-US" sz="2000" dirty="0" smtClean="0">
                <a:cs typeface="Savoye LET Plain:1.0"/>
              </a:rPr>
              <a:t> </a:t>
            </a:r>
            <a:r>
              <a:rPr lang="en-US" sz="2000" dirty="0" err="1" smtClean="0">
                <a:cs typeface="Savoye LET Plain:1.0"/>
              </a:rPr>
              <a:t>Pt</a:t>
            </a:r>
            <a:r>
              <a:rPr lang="en-US" sz="2000" baseline="-25000" dirty="0" smtClean="0">
                <a:cs typeface="Savoye LET Plain:1.0"/>
              </a:rPr>
              <a:t> </a:t>
            </a:r>
            <a:r>
              <a:rPr lang="en-US" sz="2000" dirty="0" smtClean="0">
                <a:cs typeface="Savoye LET Plain:1.0"/>
              </a:rPr>
              <a:t> for Fe to Be and W to Be</a:t>
            </a:r>
            <a:endParaRPr lang="en-US" sz="2000" dirty="0">
              <a:cs typeface="Savoye LET Plain:1.0"/>
            </a:endParaRPr>
          </a:p>
          <a:p>
            <a:pPr marL="342900" indent="-342900">
              <a:buFont typeface="Arial"/>
              <a:buChar char="•"/>
            </a:pPr>
            <a:endParaRPr lang="en-US" sz="2000" dirty="0" smtClean="0">
              <a:cs typeface="Savoye LET Plain:1.0"/>
            </a:endParaRPr>
          </a:p>
          <a:p>
            <a:pPr marL="342900" indent="-342900">
              <a:buFont typeface="Arial"/>
              <a:buChar char="•"/>
            </a:pPr>
            <a:r>
              <a:rPr lang="en-US" sz="2000" dirty="0" smtClean="0">
                <a:cs typeface="Savoye LET Plain:1.0"/>
              </a:rPr>
              <a:t>Plot:</a:t>
            </a:r>
          </a:p>
          <a:p>
            <a:pPr marL="800100" lvl="1" indent="-342900">
              <a:buFont typeface="Arial"/>
              <a:buChar char="•"/>
            </a:pPr>
            <a:r>
              <a:rPr lang="en-US" sz="2000" dirty="0" smtClean="0">
                <a:cs typeface="Savoye LET Plain:1.0"/>
              </a:rPr>
              <a:t>Solid circles - ratio of Fe/Be and W/Be</a:t>
            </a:r>
          </a:p>
          <a:p>
            <a:pPr marL="800100" lvl="1" indent="-342900">
              <a:buFont typeface="Arial"/>
              <a:buChar char="•"/>
            </a:pPr>
            <a:r>
              <a:rPr lang="en-US" sz="2000" dirty="0" smtClean="0">
                <a:cs typeface="Savoye LET Plain:1.0"/>
              </a:rPr>
              <a:t>Open circles - ratio </a:t>
            </a:r>
            <a:r>
              <a:rPr lang="en-US" sz="2000" dirty="0">
                <a:cs typeface="Savoye LET Plain:1.0"/>
              </a:rPr>
              <a:t>of Fe/Be and W/</a:t>
            </a:r>
            <a:r>
              <a:rPr lang="en-US" sz="2000" dirty="0" smtClean="0">
                <a:cs typeface="Savoye LET Plain:1.0"/>
              </a:rPr>
              <a:t>Be from E772</a:t>
            </a:r>
          </a:p>
          <a:p>
            <a:pPr marL="800100" lvl="1" indent="-342900">
              <a:buFont typeface="Arial"/>
              <a:buChar char="•"/>
            </a:pPr>
            <a:r>
              <a:rPr lang="en-US" sz="2000" dirty="0" smtClean="0">
                <a:cs typeface="Savoye LET Plain:1.0"/>
              </a:rPr>
              <a:t>Dashed curves - shadowing predictions</a:t>
            </a:r>
            <a:endParaRPr lang="en-US" sz="2000" dirty="0">
              <a:cs typeface="Savoye LET Plain:1.0"/>
            </a:endParaRPr>
          </a:p>
          <a:p>
            <a:pPr marL="342900" indent="-342900">
              <a:buFont typeface="Arial"/>
              <a:buChar char="•"/>
            </a:pPr>
            <a:endParaRPr lang="en-US" sz="2000" dirty="0" smtClean="0">
              <a:cs typeface="Savoye LET Plain:1.0"/>
            </a:endParaRPr>
          </a:p>
          <a:p>
            <a:pPr marL="342900" indent="-342900">
              <a:buFont typeface="Arial"/>
              <a:buChar char="•"/>
            </a:pPr>
            <a:r>
              <a:rPr lang="en-US" sz="2000" dirty="0" smtClean="0">
                <a:cs typeface="Savoye LET Plain:1.0"/>
              </a:rPr>
              <a:t>Data shows a clear </a:t>
            </a:r>
            <a:r>
              <a:rPr lang="en-US" sz="2000" dirty="0" err="1" smtClean="0">
                <a:cs typeface="Savoye LET Plain:1.0"/>
              </a:rPr>
              <a:t>Pt</a:t>
            </a:r>
            <a:r>
              <a:rPr lang="en-US" sz="2000" dirty="0" smtClean="0">
                <a:cs typeface="Savoye LET Plain:1.0"/>
              </a:rPr>
              <a:t> dependence</a:t>
            </a:r>
          </a:p>
          <a:p>
            <a:pPr marL="342900" indent="-342900">
              <a:buFont typeface="Arial"/>
              <a:buChar char="•"/>
            </a:pPr>
            <a:endParaRPr lang="en-US" sz="2000" dirty="0" smtClean="0">
              <a:cs typeface="Savoye LET Plain:1.0"/>
            </a:endParaRPr>
          </a:p>
        </p:txBody>
      </p:sp>
      <p:pic>
        <p:nvPicPr>
          <p:cNvPr id="9" name="Picture 8" descr="cross section fig 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31873" y="2948643"/>
            <a:ext cx="3955764" cy="3468932"/>
          </a:xfrm>
          <a:prstGeom prst="rect">
            <a:avLst/>
          </a:prstGeom>
        </p:spPr>
      </p:pic>
      <p:cxnSp>
        <p:nvCxnSpPr>
          <p:cNvPr id="7" name="Straight Arrow Connector 6"/>
          <p:cNvCxnSpPr/>
          <p:nvPr/>
        </p:nvCxnSpPr>
        <p:spPr>
          <a:xfrm flipH="1">
            <a:off x="6408633" y="2590289"/>
            <a:ext cx="643370" cy="9358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748572" y="1566270"/>
            <a:ext cx="2623612" cy="1323439"/>
          </a:xfrm>
          <a:prstGeom prst="rect">
            <a:avLst/>
          </a:prstGeom>
          <a:noFill/>
        </p:spPr>
        <p:txBody>
          <a:bodyPr wrap="square" rtlCol="0">
            <a:spAutoFit/>
          </a:bodyPr>
          <a:lstStyle/>
          <a:p>
            <a:r>
              <a:rPr lang="en-US" sz="1600" dirty="0" smtClean="0">
                <a:solidFill>
                  <a:srgbClr val="000000"/>
                </a:solidFill>
                <a:cs typeface="Savoye LET Plain:1.0"/>
              </a:rPr>
              <a:t>Slight reduction in cross-section for low </a:t>
            </a:r>
            <a:r>
              <a:rPr lang="en-US" sz="1600" dirty="0" err="1" smtClean="0">
                <a:solidFill>
                  <a:srgbClr val="000000"/>
                </a:solidFill>
                <a:cs typeface="Savoye LET Plain:1.0"/>
              </a:rPr>
              <a:t>Pt</a:t>
            </a:r>
            <a:r>
              <a:rPr lang="en-US" sz="1600" dirty="0" smtClean="0">
                <a:solidFill>
                  <a:srgbClr val="000000"/>
                </a:solidFill>
                <a:cs typeface="Savoye LET Plain:1.0"/>
              </a:rPr>
              <a:t> and increase at high </a:t>
            </a:r>
            <a:r>
              <a:rPr lang="en-US" sz="1600" dirty="0" err="1" smtClean="0">
                <a:solidFill>
                  <a:srgbClr val="000000"/>
                </a:solidFill>
                <a:cs typeface="Savoye LET Plain:1.0"/>
              </a:rPr>
              <a:t>Pt</a:t>
            </a:r>
            <a:r>
              <a:rPr lang="en-US" sz="1600" dirty="0" smtClean="0">
                <a:solidFill>
                  <a:srgbClr val="000000"/>
                </a:solidFill>
                <a:cs typeface="Savoye LET Plain:1.0"/>
              </a:rPr>
              <a:t> attributed to multiple scattering</a:t>
            </a:r>
            <a:endParaRPr lang="en-US" sz="1600" dirty="0">
              <a:solidFill>
                <a:srgbClr val="000000"/>
              </a:solidFill>
              <a:cs typeface="Savoye LET Plain:1.0"/>
            </a:endParaRPr>
          </a:p>
        </p:txBody>
      </p:sp>
      <p:cxnSp>
        <p:nvCxnSpPr>
          <p:cNvPr id="11" name="Straight Arrow Connector 10"/>
          <p:cNvCxnSpPr/>
          <p:nvPr/>
        </p:nvCxnSpPr>
        <p:spPr>
          <a:xfrm flipH="1">
            <a:off x="6561034" y="2590289"/>
            <a:ext cx="490969" cy="18716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931873" y="6310954"/>
            <a:ext cx="3061054" cy="369332"/>
          </a:xfrm>
          <a:prstGeom prst="rect">
            <a:avLst/>
          </a:prstGeom>
          <a:noFill/>
        </p:spPr>
        <p:txBody>
          <a:bodyPr wrap="none" rtlCol="0">
            <a:spAutoFit/>
          </a:bodyPr>
          <a:lstStyle/>
          <a:p>
            <a:r>
              <a:rPr lang="hu-HU" dirty="0">
                <a:cs typeface="Savoye LET Plain:1.0"/>
              </a:rPr>
              <a:t>Phys. Rev. Lett. </a:t>
            </a:r>
            <a:r>
              <a:rPr lang="hu-HU" dirty="0" smtClean="0">
                <a:cs typeface="Savoye LET Plain:1.0"/>
              </a:rPr>
              <a:t>83, 2304-2307</a:t>
            </a:r>
            <a:endParaRPr lang="en-US" dirty="0">
              <a:cs typeface="Savoye LET Plain:1.0"/>
            </a:endParaRPr>
          </a:p>
        </p:txBody>
      </p:sp>
    </p:spTree>
    <p:extLst>
      <p:ext uri="{BB962C8B-B14F-4D97-AF65-F5344CB8AC3E}">
        <p14:creationId xmlns:p14="http://schemas.microsoft.com/office/powerpoint/2010/main" val="63540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5DBAE4E6-4D12-4A48-9B6B-6FA0B79BEE93}" type="slidenum">
              <a:rPr lang="en-US" smtClean="0"/>
              <a:t>31</a:t>
            </a:fld>
            <a:endParaRPr lang="en-US"/>
          </a:p>
        </p:txBody>
      </p:sp>
      <p:sp>
        <p:nvSpPr>
          <p:cNvPr id="2" name="Title 1"/>
          <p:cNvSpPr>
            <a:spLocks noGrp="1"/>
          </p:cNvSpPr>
          <p:nvPr>
            <p:ph type="title"/>
          </p:nvPr>
        </p:nvSpPr>
        <p:spPr>
          <a:xfrm>
            <a:off x="1089024" y="172065"/>
            <a:ext cx="7272339" cy="855211"/>
          </a:xfrm>
        </p:spPr>
        <p:txBody>
          <a:bodyPr>
            <a:normAutofit fontScale="90000"/>
          </a:bodyPr>
          <a:lstStyle/>
          <a:p>
            <a:pPr algn="ctr"/>
            <a:r>
              <a:rPr lang="en-US" sz="4000" dirty="0" smtClean="0">
                <a:solidFill>
                  <a:srgbClr val="000000"/>
                </a:solidFill>
                <a:cs typeface="Savoye LET Plain:1.0"/>
              </a:rPr>
              <a:t>C</a:t>
            </a:r>
            <a:r>
              <a:rPr lang="hu-HU" sz="4000" dirty="0" smtClean="0">
                <a:solidFill>
                  <a:srgbClr val="000000"/>
                </a:solidFill>
                <a:cs typeface="Savoye LET Plain:1.0"/>
              </a:rPr>
              <a:t>ross-section ratios vs x</a:t>
            </a:r>
            <a:r>
              <a:rPr lang="hu-HU" sz="4000" baseline="-25000" dirty="0" smtClean="0">
                <a:solidFill>
                  <a:srgbClr val="000000"/>
                </a:solidFill>
                <a:cs typeface="Savoye LET Plain:1.0"/>
              </a:rPr>
              <a:t>1 </a:t>
            </a:r>
            <a:r>
              <a:rPr lang="hu-HU" sz="4000" dirty="0" smtClean="0">
                <a:solidFill>
                  <a:srgbClr val="000000"/>
                </a:solidFill>
                <a:cs typeface="Savoye LET Plain:1.0"/>
              </a:rPr>
              <a:t>in E866</a:t>
            </a:r>
            <a:endParaRPr lang="en-US" sz="4000" dirty="0">
              <a:solidFill>
                <a:srgbClr val="000000"/>
              </a:solidFill>
              <a:cs typeface="Savoye LET Plain:1.0"/>
            </a:endParaRPr>
          </a:p>
        </p:txBody>
      </p:sp>
      <p:sp>
        <p:nvSpPr>
          <p:cNvPr id="8" name="Content Placeholder 2"/>
          <p:cNvSpPr txBox="1">
            <a:spLocks/>
          </p:cNvSpPr>
          <p:nvPr/>
        </p:nvSpPr>
        <p:spPr>
          <a:xfrm>
            <a:off x="683830" y="1954306"/>
            <a:ext cx="4248043" cy="4404163"/>
          </a:xfrm>
          <a:prstGeom prst="rect">
            <a:avLst/>
          </a:prstGeom>
        </p:spPr>
        <p:txBody>
          <a:bodyPr vert="horz" lIns="91440" tIns="45720" rIns="91440" bIns="45720" rtlCol="0">
            <a:noAutofit/>
          </a:bodyPr>
          <a:lst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0" indent="0">
              <a:buNone/>
            </a:pPr>
            <a:endParaRPr lang="en-US" sz="3200" dirty="0">
              <a:latin typeface="Savoye LET Plain:1.0"/>
              <a:cs typeface="Savoye LET Plain:1.0"/>
            </a:endParaRPr>
          </a:p>
        </p:txBody>
      </p:sp>
      <p:sp>
        <p:nvSpPr>
          <p:cNvPr id="3" name="Rectangle 2"/>
          <p:cNvSpPr/>
          <p:nvPr/>
        </p:nvSpPr>
        <p:spPr>
          <a:xfrm>
            <a:off x="152400" y="1476791"/>
            <a:ext cx="4092556" cy="5016758"/>
          </a:xfrm>
          <a:prstGeom prst="rect">
            <a:avLst/>
          </a:prstGeom>
        </p:spPr>
        <p:txBody>
          <a:bodyPr wrap="square">
            <a:spAutoFit/>
          </a:bodyPr>
          <a:lstStyle/>
          <a:p>
            <a:pPr marL="457200" indent="-457200">
              <a:buFont typeface="Arial"/>
              <a:buChar char="•"/>
            </a:pPr>
            <a:r>
              <a:rPr lang="en-US" sz="2000" dirty="0" smtClean="0">
                <a:cs typeface="Savoye LET Plain:1.0"/>
              </a:rPr>
              <a:t>Solid curves – best fit using Gavin </a:t>
            </a:r>
            <a:r>
              <a:rPr lang="en-US" sz="2000" dirty="0" err="1" smtClean="0">
                <a:cs typeface="Savoye LET Plain:1.0"/>
              </a:rPr>
              <a:t>Milana</a:t>
            </a:r>
            <a:r>
              <a:rPr lang="en-US" sz="2000" dirty="0" smtClean="0">
                <a:cs typeface="Savoye LET Plain:1.0"/>
              </a:rPr>
              <a:t> model</a:t>
            </a:r>
          </a:p>
          <a:p>
            <a:pPr marL="800100" lvl="1" indent="-342900">
              <a:buFont typeface="Arial"/>
              <a:buChar char="•"/>
            </a:pPr>
            <a:r>
              <a:rPr lang="en-US" sz="2000" dirty="0" smtClean="0">
                <a:cs typeface="Savoye LET Plain:1.0"/>
              </a:rPr>
              <a:t>energy loss &lt; 0.14%/</a:t>
            </a:r>
            <a:r>
              <a:rPr lang="en-US" sz="2000" dirty="0" err="1" smtClean="0">
                <a:cs typeface="Savoye LET Plain:1.0"/>
              </a:rPr>
              <a:t>fm</a:t>
            </a:r>
            <a:endParaRPr lang="en-US" sz="2000" dirty="0" smtClean="0">
              <a:cs typeface="Savoye LET Plain:1.0"/>
            </a:endParaRPr>
          </a:p>
          <a:p>
            <a:pPr lvl="1"/>
            <a:endParaRPr lang="en-US" sz="2000" dirty="0" smtClean="0">
              <a:cs typeface="Savoye LET Plain:1.0"/>
            </a:endParaRPr>
          </a:p>
          <a:p>
            <a:pPr marL="342900" indent="-342900">
              <a:buFont typeface="Arial"/>
              <a:buChar char="•"/>
            </a:pPr>
            <a:r>
              <a:rPr lang="en-US" sz="2000" dirty="0" smtClean="0">
                <a:cs typeface="Savoye LET Plain:1.0"/>
              </a:rPr>
              <a:t>Brodsky and Hoyer model (not shown)</a:t>
            </a:r>
          </a:p>
          <a:p>
            <a:pPr marL="800100" lvl="1" indent="-342900">
              <a:buFont typeface="Arial"/>
              <a:buChar char="•"/>
            </a:pPr>
            <a:r>
              <a:rPr lang="en-US" sz="2000" dirty="0" smtClean="0">
                <a:cs typeface="Savoye LET Plain:1.0"/>
              </a:rPr>
              <a:t>Energy lost at constant rate &lt; 0.44 GeV/</a:t>
            </a:r>
            <a:r>
              <a:rPr lang="en-US" sz="2000" dirty="0" err="1" smtClean="0">
                <a:cs typeface="Savoye LET Plain:1.0"/>
              </a:rPr>
              <a:t>fm</a:t>
            </a:r>
            <a:endParaRPr lang="en-US" sz="2000" dirty="0" smtClean="0">
              <a:cs typeface="Savoye LET Plain:1.0"/>
            </a:endParaRPr>
          </a:p>
          <a:p>
            <a:pPr marL="342900" indent="-342900">
              <a:buFont typeface="Arial"/>
              <a:buChar char="•"/>
            </a:pPr>
            <a:endParaRPr lang="en-US" sz="2000" dirty="0" smtClean="0">
              <a:cs typeface="Savoye LET Plain:1.0"/>
            </a:endParaRPr>
          </a:p>
          <a:p>
            <a:pPr marL="342900" indent="-342900">
              <a:buFont typeface="Arial"/>
              <a:buChar char="•"/>
            </a:pPr>
            <a:r>
              <a:rPr lang="en-US" sz="2000" dirty="0" smtClean="0">
                <a:cs typeface="Savoye LET Plain:1.0"/>
              </a:rPr>
              <a:t>Dotted curves are 1σ upper limits from </a:t>
            </a:r>
            <a:r>
              <a:rPr lang="en-US" sz="2000" dirty="0" err="1" smtClean="0">
                <a:cs typeface="Savoye LET Plain:1.0"/>
              </a:rPr>
              <a:t>Baier</a:t>
            </a:r>
            <a:r>
              <a:rPr lang="en-US" sz="2000" dirty="0" smtClean="0">
                <a:cs typeface="Savoye LET Plain:1.0"/>
              </a:rPr>
              <a:t> et. al. model</a:t>
            </a:r>
          </a:p>
          <a:p>
            <a:pPr marL="1257300" lvl="2" indent="-342900">
              <a:buFont typeface="Arial"/>
              <a:buChar char="•"/>
            </a:pPr>
            <a:r>
              <a:rPr lang="en-US" sz="2000" dirty="0" smtClean="0">
                <a:cs typeface="Savoye LET Plain:1.0"/>
              </a:rPr>
              <a:t>k2 &lt; 0.75 GeV</a:t>
            </a:r>
            <a:r>
              <a:rPr lang="en-US" sz="2000" baseline="30000" dirty="0" smtClean="0">
                <a:cs typeface="Savoye LET Plain:1.0"/>
              </a:rPr>
              <a:t>2</a:t>
            </a:r>
            <a:r>
              <a:rPr lang="en-US" sz="2000" dirty="0" smtClean="0">
                <a:cs typeface="Savoye LET Plain:1.0"/>
              </a:rPr>
              <a:t>/</a:t>
            </a:r>
            <a:r>
              <a:rPr lang="en-US" sz="2000" dirty="0" err="1" smtClean="0">
                <a:cs typeface="Savoye LET Plain:1.0"/>
              </a:rPr>
              <a:t>fm</a:t>
            </a:r>
            <a:endParaRPr lang="en-US" sz="2000" dirty="0" smtClean="0">
              <a:cs typeface="Savoye LET Plain:1.0"/>
            </a:endParaRPr>
          </a:p>
          <a:p>
            <a:pPr marL="1257300" lvl="2" indent="-342900">
              <a:buFont typeface="Arial"/>
              <a:buChar char="•"/>
            </a:pPr>
            <a:r>
              <a:rPr lang="en-US" sz="2000" dirty="0" smtClean="0">
                <a:solidFill>
                  <a:srgbClr val="000000"/>
                </a:solidFill>
                <a:cs typeface="Savoye LET Plain:1.0"/>
              </a:rPr>
              <a:t>k</a:t>
            </a:r>
            <a:r>
              <a:rPr lang="en-US" sz="2000" baseline="-25000" dirty="0" smtClean="0">
                <a:solidFill>
                  <a:srgbClr val="000000"/>
                </a:solidFill>
                <a:cs typeface="Savoye LET Plain:1.0"/>
              </a:rPr>
              <a:t>3</a:t>
            </a:r>
            <a:r>
              <a:rPr lang="en-US" sz="2000" dirty="0" smtClean="0">
                <a:solidFill>
                  <a:srgbClr val="000000"/>
                </a:solidFill>
                <a:cs typeface="Savoye LET Plain:1.0"/>
              </a:rPr>
              <a:t> </a:t>
            </a:r>
            <a:r>
              <a:rPr lang="en-US" sz="2000" dirty="0">
                <a:solidFill>
                  <a:srgbClr val="000000"/>
                </a:solidFill>
                <a:cs typeface="Savoye LET Plain:1.0"/>
              </a:rPr>
              <a:t>&lt; </a:t>
            </a:r>
            <a:r>
              <a:rPr lang="en-US" sz="2000" dirty="0" smtClean="0">
                <a:solidFill>
                  <a:srgbClr val="000000"/>
                </a:solidFill>
                <a:cs typeface="Savoye LET Plain:1.0"/>
              </a:rPr>
              <a:t>0.1 </a:t>
            </a:r>
            <a:r>
              <a:rPr lang="en-US" sz="2000" dirty="0">
                <a:cs typeface="Savoye LET Plain:1.0"/>
              </a:rPr>
              <a:t>GeV</a:t>
            </a:r>
            <a:r>
              <a:rPr lang="en-US" sz="2000" baseline="30000" dirty="0">
                <a:cs typeface="Savoye LET Plain:1.0"/>
              </a:rPr>
              <a:t>2</a:t>
            </a:r>
            <a:r>
              <a:rPr lang="en-US" sz="2000" dirty="0">
                <a:cs typeface="Savoye LET Plain:1.0"/>
              </a:rPr>
              <a:t>/</a:t>
            </a:r>
            <a:r>
              <a:rPr lang="en-US" sz="2000" dirty="0" err="1">
                <a:cs typeface="Savoye LET Plain:1.0"/>
              </a:rPr>
              <a:t>fm</a:t>
            </a:r>
            <a:endParaRPr lang="en-US" sz="2000" dirty="0">
              <a:cs typeface="Savoye LET Plain:1.0"/>
            </a:endParaRPr>
          </a:p>
          <a:p>
            <a:pPr marL="1257300" lvl="2" indent="-342900">
              <a:buFont typeface="Arial"/>
              <a:buChar char="•"/>
            </a:pPr>
            <a:r>
              <a:rPr lang="en-US" sz="2000" dirty="0" smtClean="0">
                <a:solidFill>
                  <a:srgbClr val="000000"/>
                </a:solidFill>
                <a:cs typeface="Savoye LET Plain:1.0"/>
              </a:rPr>
              <a:t>Δx</a:t>
            </a:r>
            <a:r>
              <a:rPr lang="en-US" sz="2000" baseline="-25000" dirty="0" smtClean="0">
                <a:solidFill>
                  <a:srgbClr val="000000"/>
                </a:solidFill>
                <a:cs typeface="Savoye LET Plain:1.0"/>
              </a:rPr>
              <a:t>1</a:t>
            </a:r>
            <a:r>
              <a:rPr lang="en-US" sz="2000" dirty="0" smtClean="0">
                <a:solidFill>
                  <a:srgbClr val="000000"/>
                </a:solidFill>
                <a:cs typeface="Savoye LET Plain:1.0"/>
              </a:rPr>
              <a:t> </a:t>
            </a:r>
            <a:r>
              <a:rPr lang="en-US" sz="2000" dirty="0">
                <a:solidFill>
                  <a:srgbClr val="000000"/>
                </a:solidFill>
                <a:cs typeface="Savoye LET Plain:1.0"/>
              </a:rPr>
              <a:t>&lt; 0.046 </a:t>
            </a:r>
            <a:r>
              <a:rPr lang="en-US" sz="2000" dirty="0" smtClean="0">
                <a:cs typeface="Savoye LET Plain:1.0"/>
              </a:rPr>
              <a:t>GeV</a:t>
            </a:r>
            <a:r>
              <a:rPr lang="en-US" sz="2000" dirty="0" smtClean="0">
                <a:solidFill>
                  <a:srgbClr val="000000"/>
                </a:solidFill>
                <a:cs typeface="Savoye LET Plain:1.0"/>
              </a:rPr>
              <a:t>/ </a:t>
            </a:r>
            <a:r>
              <a:rPr lang="en-US" sz="2000" dirty="0">
                <a:solidFill>
                  <a:srgbClr val="000000"/>
                </a:solidFill>
                <a:cs typeface="Savoye LET Plain:1.0"/>
              </a:rPr>
              <a:t>fm</a:t>
            </a:r>
            <a:r>
              <a:rPr lang="en-US" sz="2000" baseline="30000" dirty="0">
                <a:solidFill>
                  <a:srgbClr val="000000"/>
                </a:solidFill>
                <a:cs typeface="Savoye LET Plain:1.0"/>
              </a:rPr>
              <a:t>2 </a:t>
            </a:r>
            <a:r>
              <a:rPr lang="en-US" sz="2000" dirty="0">
                <a:solidFill>
                  <a:srgbClr val="000000"/>
                </a:solidFill>
                <a:cs typeface="Savoye LET Plain:1.0"/>
              </a:rPr>
              <a:t>x </a:t>
            </a:r>
            <a:r>
              <a:rPr lang="en-US" sz="2000" dirty="0" smtClean="0">
                <a:solidFill>
                  <a:srgbClr val="000000"/>
                </a:solidFill>
                <a:cs typeface="Savoye LET Plain:1.0"/>
              </a:rPr>
              <a:t>L</a:t>
            </a:r>
            <a:r>
              <a:rPr lang="en-US" sz="2000" baseline="30000" dirty="0" smtClean="0">
                <a:solidFill>
                  <a:srgbClr val="000000"/>
                </a:solidFill>
                <a:cs typeface="Savoye LET Plain:1.0"/>
              </a:rPr>
              <a:t>2</a:t>
            </a:r>
            <a:r>
              <a:rPr lang="en-US" sz="2000" dirty="0">
                <a:cs typeface="Savoye LET Plain:1.0"/>
              </a:rPr>
              <a:t> </a:t>
            </a:r>
            <a:r>
              <a:rPr lang="en-US" sz="2000" dirty="0" smtClean="0">
                <a:cs typeface="Savoye LET Plain:1.0"/>
              </a:rPr>
              <a:t>(L – propagation length in the nucleus)</a:t>
            </a:r>
            <a:endParaRPr lang="en-US" sz="2000" baseline="30000" dirty="0" smtClean="0">
              <a:solidFill>
                <a:srgbClr val="000000"/>
              </a:solidFill>
              <a:cs typeface="Savoye LET Plain:1.0"/>
            </a:endParaRPr>
          </a:p>
        </p:txBody>
      </p:sp>
      <p:pic>
        <p:nvPicPr>
          <p:cNvPr id="9" name="Picture 4" descr="dy_adep_fig3"/>
          <p:cNvPicPr>
            <a:picLocks noChangeAspect="1" noChangeArrowheads="1"/>
          </p:cNvPicPr>
          <p:nvPr/>
        </p:nvPicPr>
        <p:blipFill>
          <a:blip r:embed="rId2" cstate="email">
            <a:extLst>
              <a:ext uri="{28A0092B-C50C-407E-A947-70E740481C1C}">
                <a14:useLocalDpi xmlns:a14="http://schemas.microsoft.com/office/drawing/2010/main"/>
              </a:ext>
            </a:extLst>
          </a:blip>
          <a:srcRect t="5493" r="5261"/>
          <a:stretch>
            <a:fillRect/>
          </a:stretch>
        </p:blipFill>
        <p:spPr bwMode="auto">
          <a:xfrm>
            <a:off x="4468374" y="1381864"/>
            <a:ext cx="4675625" cy="35234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82945" y="4905347"/>
            <a:ext cx="3061054" cy="369332"/>
          </a:xfrm>
          <a:prstGeom prst="rect">
            <a:avLst/>
          </a:prstGeom>
          <a:noFill/>
        </p:spPr>
        <p:txBody>
          <a:bodyPr wrap="none" rtlCol="0">
            <a:spAutoFit/>
          </a:bodyPr>
          <a:lstStyle/>
          <a:p>
            <a:r>
              <a:rPr lang="hu-HU" dirty="0">
                <a:cs typeface="Savoye LET Plain:1.0"/>
              </a:rPr>
              <a:t>Phys. Rev. Lett. </a:t>
            </a:r>
            <a:r>
              <a:rPr lang="hu-HU" dirty="0" smtClean="0">
                <a:cs typeface="Savoye LET Plain:1.0"/>
              </a:rPr>
              <a:t>83, 2304-2307</a:t>
            </a:r>
            <a:endParaRPr lang="en-US" dirty="0">
              <a:cs typeface="Savoye LET Plain:1.0"/>
            </a:endParaRPr>
          </a:p>
        </p:txBody>
      </p:sp>
    </p:spTree>
    <p:extLst>
      <p:ext uri="{BB962C8B-B14F-4D97-AF65-F5344CB8AC3E}">
        <p14:creationId xmlns:p14="http://schemas.microsoft.com/office/powerpoint/2010/main" val="412941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5DBAE4E6-4D12-4A48-9B6B-6FA0B79BEE93}" type="slidenum">
              <a:rPr lang="en-US" smtClean="0"/>
              <a:t>32</a:t>
            </a:fld>
            <a:endParaRPr lang="en-US"/>
          </a:p>
        </p:txBody>
      </p:sp>
      <p:sp>
        <p:nvSpPr>
          <p:cNvPr id="2" name="Title 1"/>
          <p:cNvSpPr>
            <a:spLocks noGrp="1"/>
          </p:cNvSpPr>
          <p:nvPr>
            <p:ph type="title"/>
          </p:nvPr>
        </p:nvSpPr>
        <p:spPr>
          <a:xfrm>
            <a:off x="1089024" y="115873"/>
            <a:ext cx="7272339" cy="1339009"/>
          </a:xfrm>
        </p:spPr>
        <p:txBody>
          <a:bodyPr>
            <a:normAutofit/>
          </a:bodyPr>
          <a:lstStyle/>
          <a:p>
            <a:r>
              <a:rPr lang="en-US" sz="4000" dirty="0" smtClean="0">
                <a:solidFill>
                  <a:srgbClr val="000000"/>
                </a:solidFill>
                <a:latin typeface="+mn-lt"/>
                <a:cs typeface="Savoye LET Plain:1.0"/>
              </a:rPr>
              <a:t>Parton energy loss in CNM </a:t>
            </a:r>
            <a:endParaRPr lang="en-US" sz="4000" dirty="0">
              <a:solidFill>
                <a:srgbClr val="000000"/>
              </a:solidFill>
              <a:latin typeface="+mn-lt"/>
              <a:cs typeface="Savoye LET Plain:1.0"/>
            </a:endParaRPr>
          </a:p>
        </p:txBody>
      </p:sp>
      <p:sp>
        <p:nvSpPr>
          <p:cNvPr id="8" name="Content Placeholder 2"/>
          <p:cNvSpPr txBox="1">
            <a:spLocks/>
          </p:cNvSpPr>
          <p:nvPr/>
        </p:nvSpPr>
        <p:spPr>
          <a:xfrm>
            <a:off x="683830" y="1954306"/>
            <a:ext cx="4248043" cy="4404163"/>
          </a:xfrm>
          <a:prstGeom prst="rect">
            <a:avLst/>
          </a:prstGeom>
        </p:spPr>
        <p:txBody>
          <a:bodyPr vert="horz" lIns="91440" tIns="45720" rIns="91440" bIns="45720" rtlCol="0">
            <a:noAutofit/>
          </a:bodyPr>
          <a:lst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a:lstStyle>
          <a:p>
            <a:pPr marL="0" indent="0">
              <a:buNone/>
            </a:pPr>
            <a:endParaRPr lang="en-US" sz="3200" dirty="0">
              <a:latin typeface="Savoye LET Plain:1.0"/>
              <a:cs typeface="Savoye LET Plain:1.0"/>
            </a:endParaRPr>
          </a:p>
        </p:txBody>
      </p:sp>
      <p:sp>
        <p:nvSpPr>
          <p:cNvPr id="3" name="Rectangle 2"/>
          <p:cNvSpPr/>
          <p:nvPr/>
        </p:nvSpPr>
        <p:spPr>
          <a:xfrm>
            <a:off x="529151" y="1659671"/>
            <a:ext cx="4715310" cy="3539431"/>
          </a:xfrm>
          <a:prstGeom prst="rect">
            <a:avLst/>
          </a:prstGeom>
        </p:spPr>
        <p:txBody>
          <a:bodyPr wrap="square">
            <a:spAutoFit/>
          </a:bodyPr>
          <a:lstStyle/>
          <a:p>
            <a:pPr marL="342900" indent="-342900">
              <a:buFont typeface="Arial"/>
              <a:buChar char="•"/>
            </a:pPr>
            <a:r>
              <a:rPr lang="en-US" sz="2800" dirty="0" smtClean="0">
                <a:cs typeface="Savoye LET Plain:1.0"/>
              </a:rPr>
              <a:t>Energy loss scales as 1/s</a:t>
            </a:r>
          </a:p>
          <a:p>
            <a:pPr marL="800100" lvl="1" indent="-342900">
              <a:buFont typeface="Arial"/>
              <a:buChar char="•"/>
            </a:pPr>
            <a:r>
              <a:rPr lang="en-US" sz="2800" dirty="0" smtClean="0">
                <a:cs typeface="Savoye LET Plain:1.0"/>
              </a:rPr>
              <a:t>Larger at 120 GeV</a:t>
            </a:r>
          </a:p>
          <a:p>
            <a:pPr marL="800100" lvl="1" indent="-342900">
              <a:buFont typeface="Arial"/>
              <a:buChar char="•"/>
            </a:pPr>
            <a:endParaRPr lang="en-US" sz="2800" dirty="0">
              <a:cs typeface="Savoye LET Plain:1.0"/>
            </a:endParaRPr>
          </a:p>
          <a:p>
            <a:pPr marL="342900" indent="-342900">
              <a:buFont typeface="Arial"/>
              <a:buChar char="•"/>
            </a:pPr>
            <a:r>
              <a:rPr lang="en-US" sz="2800" dirty="0" smtClean="0">
                <a:cs typeface="Savoye LET Plain:1.0"/>
              </a:rPr>
              <a:t>Ability to distinguish between different models</a:t>
            </a:r>
          </a:p>
          <a:p>
            <a:pPr marL="342900" indent="-342900">
              <a:buFont typeface="Arial"/>
              <a:buChar char="•"/>
            </a:pPr>
            <a:endParaRPr lang="en-US" sz="2800" dirty="0" smtClean="0">
              <a:cs typeface="Savoye LET Plain:1.0"/>
            </a:endParaRPr>
          </a:p>
          <a:p>
            <a:pPr marL="342900" indent="-342900">
              <a:buFont typeface="Arial"/>
              <a:buChar char="•"/>
            </a:pPr>
            <a:r>
              <a:rPr lang="en-US" sz="2800" dirty="0" smtClean="0">
                <a:cs typeface="Savoye LET Plain:1.0"/>
              </a:rPr>
              <a:t>Actual measurements than upper limits</a:t>
            </a:r>
            <a:endParaRPr lang="en-US" sz="2800" dirty="0">
              <a:cs typeface="Savoye LET Plain:1.0"/>
            </a:endParaRPr>
          </a:p>
        </p:txBody>
      </p:sp>
      <p:pic>
        <p:nvPicPr>
          <p:cNvPr id="7" name="Picture 2" descr="eloss12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326" y="1659671"/>
            <a:ext cx="3470449" cy="346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p:cNvSpPr txBox="1">
            <a:spLocks noChangeArrowheads="1"/>
          </p:cNvSpPr>
          <p:nvPr/>
        </p:nvSpPr>
        <p:spPr bwMode="auto">
          <a:xfrm>
            <a:off x="6009732" y="4034211"/>
            <a:ext cx="2755900" cy="590550"/>
          </a:xfrm>
          <a:prstGeom prst="rect">
            <a:avLst/>
          </a:prstGeom>
          <a:solidFill>
            <a:srgbClr val="F8FF9F"/>
          </a:solidFill>
          <a:ln w="9525">
            <a:solidFill>
              <a:srgbClr val="0000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600" u="none" dirty="0"/>
              <a:t>E906 expected uncertainties</a:t>
            </a:r>
          </a:p>
          <a:p>
            <a:pPr algn="ctr">
              <a:defRPr/>
            </a:pPr>
            <a:r>
              <a:rPr lang="en-US" sz="1600" u="none" dirty="0"/>
              <a:t>Shadowing region removed</a:t>
            </a:r>
          </a:p>
        </p:txBody>
      </p:sp>
    </p:spTree>
    <p:extLst>
      <p:ext uri="{BB962C8B-B14F-4D97-AF65-F5344CB8AC3E}">
        <p14:creationId xmlns:p14="http://schemas.microsoft.com/office/powerpoint/2010/main" val="298275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169" y="228601"/>
            <a:ext cx="4224606" cy="721618"/>
          </a:xfrm>
        </p:spPr>
        <p:txBody>
          <a:bodyPr>
            <a:normAutofit/>
          </a:bodyPr>
          <a:lstStyle/>
          <a:p>
            <a:pPr algn="ctr"/>
            <a:r>
              <a:rPr lang="en-US" dirty="0" smtClean="0"/>
              <a:t>Preview results</a:t>
            </a:r>
            <a:endParaRPr lang="en-US" dirty="0"/>
          </a:p>
        </p:txBody>
      </p:sp>
      <p:sp>
        <p:nvSpPr>
          <p:cNvPr id="3" name="Content Placeholder 2"/>
          <p:cNvSpPr>
            <a:spLocks noGrp="1"/>
          </p:cNvSpPr>
          <p:nvPr>
            <p:ph sz="quarter" idx="4294967295"/>
          </p:nvPr>
        </p:nvSpPr>
        <p:spPr>
          <a:xfrm>
            <a:off x="274320" y="1298448"/>
            <a:ext cx="8595360" cy="4937760"/>
          </a:xfrm>
          <a:prstGeom prst="rect">
            <a:avLst/>
          </a:prstGeom>
        </p:spPr>
        <p:txBody>
          <a:bodyPr/>
          <a:lstStyle/>
          <a:p>
            <a:endParaRPr lang="en-US" dirty="0"/>
          </a:p>
          <a:p>
            <a:endParaRPr lang="en-US" dirty="0"/>
          </a:p>
        </p:txBody>
      </p:sp>
      <p:pic>
        <p:nvPicPr>
          <p:cNvPr id="4" name="Picture 3" descr="Screen Shot 2016-04-21 at 10.54.5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 y="303827"/>
            <a:ext cx="3869667" cy="3094010"/>
          </a:xfrm>
          <a:prstGeom prst="rect">
            <a:avLst/>
          </a:prstGeom>
        </p:spPr>
      </p:pic>
      <p:pic>
        <p:nvPicPr>
          <p:cNvPr id="5" name="Picture 4" descr="Screen Shot 2016-04-21 at 10.55.02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9524" y="1040913"/>
            <a:ext cx="3440607" cy="3094010"/>
          </a:xfrm>
          <a:prstGeom prst="rect">
            <a:avLst/>
          </a:prstGeom>
        </p:spPr>
      </p:pic>
      <p:pic>
        <p:nvPicPr>
          <p:cNvPr id="6" name="Picture 5" descr="Screen Shot 2016-04-21 at 10.55.27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4320" y="3621538"/>
            <a:ext cx="3871572" cy="3037743"/>
          </a:xfrm>
          <a:prstGeom prst="rect">
            <a:avLst/>
          </a:prstGeom>
        </p:spPr>
      </p:pic>
      <p:sp>
        <p:nvSpPr>
          <p:cNvPr id="8" name="TextBox 7"/>
          <p:cNvSpPr txBox="1"/>
          <p:nvPr/>
        </p:nvSpPr>
        <p:spPr>
          <a:xfrm>
            <a:off x="4280596" y="4484674"/>
            <a:ext cx="3969763" cy="1754327"/>
          </a:xfrm>
          <a:prstGeom prst="rect">
            <a:avLst/>
          </a:prstGeom>
          <a:noFill/>
        </p:spPr>
        <p:txBody>
          <a:bodyPr wrap="square" rtlCol="0">
            <a:spAutoFit/>
          </a:bodyPr>
          <a:lstStyle/>
          <a:p>
            <a:pPr marL="285750" indent="-285750">
              <a:buFont typeface="Arial"/>
              <a:buChar char="•"/>
            </a:pPr>
            <a:r>
              <a:rPr lang="en-US" dirty="0" smtClean="0"/>
              <a:t>Negative slope observed in both </a:t>
            </a:r>
            <a:r>
              <a:rPr lang="en-US" dirty="0" err="1" smtClean="0"/>
              <a:t>p+Fe</a:t>
            </a:r>
            <a:r>
              <a:rPr lang="en-US" dirty="0" smtClean="0"/>
              <a:t> and </a:t>
            </a:r>
            <a:r>
              <a:rPr lang="en-US" dirty="0" err="1" smtClean="0"/>
              <a:t>p+W</a:t>
            </a:r>
            <a:r>
              <a:rPr lang="en-US" dirty="0" smtClean="0"/>
              <a:t> results </a:t>
            </a:r>
          </a:p>
          <a:p>
            <a:pPr marL="285750" indent="-285750">
              <a:buFont typeface="Arial"/>
              <a:buChar char="•"/>
            </a:pPr>
            <a:r>
              <a:rPr lang="en-US" dirty="0" smtClean="0"/>
              <a:t>Work on minimizing systematic uncertainty in progress</a:t>
            </a:r>
          </a:p>
          <a:p>
            <a:pPr marL="285750" indent="-285750">
              <a:buFont typeface="Arial"/>
              <a:buChar char="•"/>
            </a:pPr>
            <a:r>
              <a:rPr lang="en-US" dirty="0" smtClean="0"/>
              <a:t>More data being taken on nuclear targets!</a:t>
            </a:r>
            <a:endParaRPr lang="en-US" dirty="0"/>
          </a:p>
        </p:txBody>
      </p:sp>
      <p:sp>
        <p:nvSpPr>
          <p:cNvPr id="9" name="Slide Number Placeholder 2"/>
          <p:cNvSpPr>
            <a:spLocks noGrp="1"/>
          </p:cNvSpPr>
          <p:nvPr>
            <p:ph type="sldNum" sz="quarter" idx="12"/>
          </p:nvPr>
        </p:nvSpPr>
        <p:spPr>
          <a:xfrm>
            <a:off x="7991475" y="6429375"/>
            <a:ext cx="876300" cy="292100"/>
          </a:xfrm>
        </p:spPr>
        <p:txBody>
          <a:bodyPr>
            <a:normAutofit/>
          </a:bodyPr>
          <a:lstStyle/>
          <a:p>
            <a:r>
              <a:rPr lang="en-US" dirty="0" smtClean="0"/>
              <a:t>40</a:t>
            </a:r>
            <a:endParaRPr lang="en-US" dirty="0"/>
          </a:p>
        </p:txBody>
      </p:sp>
    </p:spTree>
    <p:extLst>
      <p:ext uri="{BB962C8B-B14F-4D97-AF65-F5344CB8AC3E}">
        <p14:creationId xmlns:p14="http://schemas.microsoft.com/office/powerpoint/2010/main" val="37448618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AA78500-71CA-4846-B41F-26BF188200C9}" type="slidenum">
              <a:rPr lang="en-US" smtClean="0"/>
              <a:t>34</a:t>
            </a:fld>
            <a:endParaRPr lang="en-US"/>
          </a:p>
        </p:txBody>
      </p:sp>
      <p:sp>
        <p:nvSpPr>
          <p:cNvPr id="2" name="Title 1"/>
          <p:cNvSpPr>
            <a:spLocks noGrp="1"/>
          </p:cNvSpPr>
          <p:nvPr>
            <p:ph type="title"/>
          </p:nvPr>
        </p:nvSpPr>
        <p:spPr>
          <a:xfrm>
            <a:off x="276225" y="235165"/>
            <a:ext cx="8591550" cy="778038"/>
          </a:xfrm>
        </p:spPr>
        <p:txBody>
          <a:bodyPr/>
          <a:lstStyle/>
          <a:p>
            <a:pPr algn="ctr"/>
            <a:r>
              <a:rPr lang="en-US" sz="3600" dirty="0" smtClean="0"/>
              <a:t>EMC effect in Drell Yan process</a:t>
            </a:r>
            <a:endParaRPr lang="en-US" sz="3600" dirty="0"/>
          </a:p>
        </p:txBody>
      </p:sp>
      <p:pic>
        <p:nvPicPr>
          <p:cNvPr id="5" name="Picture 4" descr="emcdrellya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55334" y="1280541"/>
            <a:ext cx="4515555" cy="4098414"/>
          </a:xfrm>
          <a:prstGeom prst="rect">
            <a:avLst/>
          </a:prstGeom>
        </p:spPr>
      </p:pic>
      <p:cxnSp>
        <p:nvCxnSpPr>
          <p:cNvPr id="7" name="Straight Arrow Connector 6"/>
          <p:cNvCxnSpPr/>
          <p:nvPr/>
        </p:nvCxnSpPr>
        <p:spPr>
          <a:xfrm flipV="1">
            <a:off x="2187222" y="2469444"/>
            <a:ext cx="1340556" cy="522112"/>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3946" y="2370672"/>
            <a:ext cx="2137833" cy="923330"/>
          </a:xfrm>
          <a:prstGeom prst="rect">
            <a:avLst/>
          </a:prstGeom>
          <a:noFill/>
        </p:spPr>
        <p:txBody>
          <a:bodyPr wrap="square" rtlCol="0">
            <a:spAutoFit/>
          </a:bodyPr>
          <a:lstStyle/>
          <a:p>
            <a:r>
              <a:rPr lang="en-US" dirty="0" smtClean="0"/>
              <a:t>Little nuclear dependence in the shadowing region</a:t>
            </a:r>
            <a:endParaRPr lang="en-US" dirty="0"/>
          </a:p>
        </p:txBody>
      </p:sp>
      <p:cxnSp>
        <p:nvCxnSpPr>
          <p:cNvPr id="10" name="Straight Arrow Connector 9"/>
          <p:cNvCxnSpPr/>
          <p:nvPr/>
        </p:nvCxnSpPr>
        <p:spPr>
          <a:xfrm flipV="1">
            <a:off x="2187222" y="2469444"/>
            <a:ext cx="1679222" cy="172155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7001" y="3626560"/>
            <a:ext cx="2328333" cy="1477328"/>
          </a:xfrm>
          <a:prstGeom prst="rect">
            <a:avLst/>
          </a:prstGeom>
          <a:noFill/>
        </p:spPr>
        <p:txBody>
          <a:bodyPr wrap="square" rtlCol="0">
            <a:spAutoFit/>
          </a:bodyPr>
          <a:lstStyle/>
          <a:p>
            <a:r>
              <a:rPr lang="en-US" dirty="0" smtClean="0"/>
              <a:t>Significant drop not observed in anti-shadowing region like in DIS  but limited by statistical uncertainty</a:t>
            </a:r>
            <a:endParaRPr lang="en-US" dirty="0"/>
          </a:p>
        </p:txBody>
      </p:sp>
      <p:cxnSp>
        <p:nvCxnSpPr>
          <p:cNvPr id="13" name="Straight Arrow Connector 12"/>
          <p:cNvCxnSpPr/>
          <p:nvPr/>
        </p:nvCxnSpPr>
        <p:spPr>
          <a:xfrm flipH="1" flipV="1">
            <a:off x="4219222" y="2469444"/>
            <a:ext cx="2935111" cy="1171223"/>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112001" y="3302000"/>
            <a:ext cx="1755774" cy="1477328"/>
          </a:xfrm>
          <a:prstGeom prst="rect">
            <a:avLst/>
          </a:prstGeom>
          <a:noFill/>
        </p:spPr>
        <p:txBody>
          <a:bodyPr wrap="square" rtlCol="0">
            <a:spAutoFit/>
          </a:bodyPr>
          <a:lstStyle/>
          <a:p>
            <a:r>
              <a:rPr lang="en-US" dirty="0" smtClean="0"/>
              <a:t>EMC effect in </a:t>
            </a:r>
            <a:r>
              <a:rPr lang="en-US" dirty="0" err="1" smtClean="0"/>
              <a:t>Drell</a:t>
            </a:r>
            <a:r>
              <a:rPr lang="en-US" dirty="0" smtClean="0"/>
              <a:t>-Yan process limited by statistical uncertainty</a:t>
            </a:r>
            <a:endParaRPr lang="en-US" dirty="0"/>
          </a:p>
        </p:txBody>
      </p:sp>
      <p:sp>
        <p:nvSpPr>
          <p:cNvPr id="18" name="TextBox 17"/>
          <p:cNvSpPr txBox="1"/>
          <p:nvPr/>
        </p:nvSpPr>
        <p:spPr>
          <a:xfrm>
            <a:off x="201223" y="5668328"/>
            <a:ext cx="7289184" cy="646331"/>
          </a:xfrm>
          <a:prstGeom prst="rect">
            <a:avLst/>
          </a:prstGeom>
          <a:noFill/>
        </p:spPr>
        <p:txBody>
          <a:bodyPr wrap="square" rtlCol="0">
            <a:spAutoFit/>
          </a:bodyPr>
          <a:lstStyle/>
          <a:p>
            <a:pPr marL="285750" indent="-285750">
              <a:buFont typeface="Arial"/>
              <a:buChar char="•"/>
            </a:pPr>
            <a:r>
              <a:rPr lang="en-US" dirty="0" smtClean="0"/>
              <a:t>More precise measurements needed in the anti-shadowing region</a:t>
            </a:r>
          </a:p>
          <a:p>
            <a:pPr marL="285750" indent="-285750">
              <a:buFont typeface="Arial"/>
              <a:buChar char="•"/>
            </a:pPr>
            <a:endParaRPr lang="en-US" dirty="0"/>
          </a:p>
        </p:txBody>
      </p:sp>
      <p:sp>
        <p:nvSpPr>
          <p:cNvPr id="19" name="TextBox 18"/>
          <p:cNvSpPr txBox="1"/>
          <p:nvPr/>
        </p:nvSpPr>
        <p:spPr>
          <a:xfrm>
            <a:off x="2455336" y="5103888"/>
            <a:ext cx="4515553" cy="461665"/>
          </a:xfrm>
          <a:prstGeom prst="rect">
            <a:avLst/>
          </a:prstGeom>
          <a:noFill/>
        </p:spPr>
        <p:txBody>
          <a:bodyPr wrap="square" rtlCol="0">
            <a:spAutoFit/>
          </a:bodyPr>
          <a:lstStyle/>
          <a:p>
            <a:r>
              <a:rPr lang="en-US" sz="1200" dirty="0" err="1"/>
              <a:t>D.F.Geesaman</a:t>
            </a:r>
            <a:r>
              <a:rPr lang="en-US" sz="1200" dirty="0"/>
              <a:t>, </a:t>
            </a:r>
            <a:r>
              <a:rPr lang="en-US" sz="1200" dirty="0" err="1"/>
              <a:t>K.Saito</a:t>
            </a:r>
            <a:r>
              <a:rPr lang="en-US" sz="1200" dirty="0"/>
              <a:t>, and </a:t>
            </a:r>
            <a:r>
              <a:rPr lang="en-US" sz="1200" dirty="0" err="1"/>
              <a:t>A.W.Thomas</a:t>
            </a:r>
            <a:r>
              <a:rPr lang="en-US" sz="1200" dirty="0"/>
              <a:t>, </a:t>
            </a:r>
            <a:r>
              <a:rPr lang="en-US" sz="1200" dirty="0" err="1"/>
              <a:t>Annu.Rev</a:t>
            </a:r>
            <a:r>
              <a:rPr lang="en-US" sz="1200" dirty="0"/>
              <a:t>. </a:t>
            </a:r>
            <a:r>
              <a:rPr lang="en-US" sz="1200" dirty="0" err="1"/>
              <a:t>Nucl</a:t>
            </a:r>
            <a:r>
              <a:rPr lang="en-US" sz="1200" dirty="0"/>
              <a:t>. Part. Sci. 45, 337 (1995).</a:t>
            </a:r>
          </a:p>
        </p:txBody>
      </p:sp>
      <p:sp>
        <p:nvSpPr>
          <p:cNvPr id="3" name="TextBox 2"/>
          <p:cNvSpPr txBox="1"/>
          <p:nvPr/>
        </p:nvSpPr>
        <p:spPr>
          <a:xfrm>
            <a:off x="6106935" y="1097688"/>
            <a:ext cx="1727907" cy="52322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800" dirty="0" smtClean="0">
                <a:solidFill>
                  <a:srgbClr val="FF0000"/>
                </a:solidFill>
              </a:rPr>
              <a:t>E772 data</a:t>
            </a:r>
            <a:endParaRPr lang="en-US" sz="2800" dirty="0">
              <a:solidFill>
                <a:srgbClr val="FF0000"/>
              </a:solidFill>
            </a:endParaRPr>
          </a:p>
        </p:txBody>
      </p:sp>
    </p:spTree>
    <p:extLst>
      <p:ext uri="{BB962C8B-B14F-4D97-AF65-F5344CB8AC3E}">
        <p14:creationId xmlns:p14="http://schemas.microsoft.com/office/powerpoint/2010/main" val="15519920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D57B0AA-AC8E-4463-ADAC-E87D09B82E4F}" type="slidenum">
              <a:rPr lang="en-US" smtClean="0"/>
              <a:t>35</a:t>
            </a:fld>
            <a:endParaRPr lang="en-US"/>
          </a:p>
        </p:txBody>
      </p:sp>
      <p:sp>
        <p:nvSpPr>
          <p:cNvPr id="2" name="Title 1"/>
          <p:cNvSpPr>
            <a:spLocks noGrp="1"/>
          </p:cNvSpPr>
          <p:nvPr>
            <p:ph type="title"/>
          </p:nvPr>
        </p:nvSpPr>
        <p:spPr/>
        <p:txBody>
          <a:bodyPr/>
          <a:lstStyle/>
          <a:p>
            <a:r>
              <a:rPr lang="en-US" sz="4000" dirty="0" smtClean="0"/>
              <a:t>Evidence for Dark matter</a:t>
            </a:r>
            <a:endParaRPr lang="en-US" sz="4000" dirty="0"/>
          </a:p>
        </p:txBody>
      </p:sp>
      <p:sp>
        <p:nvSpPr>
          <p:cNvPr id="3" name="Content Placeholder 2"/>
          <p:cNvSpPr>
            <a:spLocks noGrp="1"/>
          </p:cNvSpPr>
          <p:nvPr>
            <p:ph sz="quarter" idx="4294967295"/>
          </p:nvPr>
        </p:nvSpPr>
        <p:spPr>
          <a:xfrm>
            <a:off x="792164" y="2106263"/>
            <a:ext cx="4596266" cy="4289611"/>
          </a:xfrm>
          <a:prstGeom prst="rect">
            <a:avLst/>
          </a:prstGeom>
        </p:spPr>
        <p:txBody>
          <a:bodyPr>
            <a:normAutofit fontScale="92500"/>
          </a:bodyPr>
          <a:lstStyle/>
          <a:p>
            <a:r>
              <a:rPr lang="en-US" dirty="0" smtClean="0"/>
              <a:t>Indirect:</a:t>
            </a:r>
          </a:p>
          <a:p>
            <a:pPr lvl="1"/>
            <a:r>
              <a:rPr lang="en-US" dirty="0" smtClean="0"/>
              <a:t>Rotation curves of galaxies</a:t>
            </a:r>
          </a:p>
          <a:p>
            <a:pPr lvl="1"/>
            <a:r>
              <a:rPr lang="en-US" dirty="0" smtClean="0"/>
              <a:t>Gravitational lensing</a:t>
            </a:r>
          </a:p>
          <a:p>
            <a:pPr lvl="1"/>
            <a:r>
              <a:rPr lang="en-US" dirty="0" smtClean="0"/>
              <a:t>Surveys of cosmic microwave background</a:t>
            </a:r>
          </a:p>
          <a:p>
            <a:pPr lvl="1"/>
            <a:r>
              <a:rPr lang="en-US" dirty="0"/>
              <a:t>Positron excess in the </a:t>
            </a:r>
            <a:r>
              <a:rPr lang="en-US" dirty="0" smtClean="0"/>
              <a:t>universe</a:t>
            </a:r>
            <a:endParaRPr lang="en-US" dirty="0"/>
          </a:p>
          <a:p>
            <a:pPr lvl="1"/>
            <a:r>
              <a:rPr lang="en-US" dirty="0"/>
              <a:t>Gamma ray excess from the galactic </a:t>
            </a:r>
            <a:r>
              <a:rPr lang="en-US" dirty="0" smtClean="0"/>
              <a:t>center</a:t>
            </a:r>
          </a:p>
          <a:p>
            <a:pPr lvl="1"/>
            <a:r>
              <a:rPr lang="en-US" dirty="0" smtClean="0"/>
              <a:t>…</a:t>
            </a:r>
          </a:p>
          <a:p>
            <a:r>
              <a:rPr lang="en-US" dirty="0"/>
              <a:t>D</a:t>
            </a:r>
            <a:r>
              <a:rPr lang="en-US" dirty="0" smtClean="0"/>
              <a:t>irect:</a:t>
            </a:r>
          </a:p>
          <a:p>
            <a:pPr lvl="1"/>
            <a:r>
              <a:rPr lang="en-US" dirty="0" smtClean="0"/>
              <a:t>…</a:t>
            </a:r>
          </a:p>
        </p:txBody>
      </p:sp>
      <p:sp>
        <p:nvSpPr>
          <p:cNvPr id="5" name="Right Bracket 4"/>
          <p:cNvSpPr/>
          <p:nvPr/>
        </p:nvSpPr>
        <p:spPr>
          <a:xfrm>
            <a:off x="5105081" y="3989520"/>
            <a:ext cx="124244" cy="1007819"/>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5834945" y="4740104"/>
            <a:ext cx="3210277" cy="1384995"/>
          </a:xfrm>
          <a:prstGeom prst="rect">
            <a:avLst/>
          </a:prstGeom>
          <a:noFill/>
        </p:spPr>
        <p:txBody>
          <a:bodyPr wrap="square" rtlCol="0">
            <a:spAutoFit/>
          </a:bodyPr>
          <a:lstStyle/>
          <a:p>
            <a:pPr marL="285750" indent="-285750">
              <a:buFont typeface="Arial"/>
              <a:buChar char="•"/>
            </a:pPr>
            <a:r>
              <a:rPr lang="en-US" sz="1400" dirty="0" smtClean="0"/>
              <a:t>Dark matter interpretations of astrophysical anomalies</a:t>
            </a:r>
          </a:p>
          <a:p>
            <a:pPr marL="285750" indent="-285750">
              <a:buFont typeface="Arial"/>
              <a:buChar char="•"/>
            </a:pPr>
            <a:r>
              <a:rPr lang="en-US" sz="1400" dirty="0" smtClean="0"/>
              <a:t>Indicates that dark matter couples to ordinary matter more than gravitationally</a:t>
            </a:r>
          </a:p>
          <a:p>
            <a:endParaRPr lang="en-US" sz="1400" dirty="0"/>
          </a:p>
        </p:txBody>
      </p:sp>
      <p:cxnSp>
        <p:nvCxnSpPr>
          <p:cNvPr id="8" name="Straight Arrow Connector 7"/>
          <p:cNvCxnSpPr>
            <a:stCxn id="6" idx="1"/>
            <a:endCxn id="5" idx="2"/>
          </p:cNvCxnSpPr>
          <p:nvPr/>
        </p:nvCxnSpPr>
        <p:spPr>
          <a:xfrm flipH="1" flipV="1">
            <a:off x="5229325" y="4493430"/>
            <a:ext cx="605620" cy="939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6549" y="2078194"/>
            <a:ext cx="3317007" cy="24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5388430" y="1793548"/>
            <a:ext cx="37874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a:defRPr sz="1600">
                <a:solidFill>
                  <a:schemeClr val="tx1"/>
                </a:solidFill>
                <a:latin typeface="Calibri" charset="0"/>
                <a:ea typeface="ＭＳ Ｐゴシック" charset="0"/>
              </a:defRPr>
            </a:lvl2pPr>
            <a:lvl3pPr>
              <a:defRPr sz="1400">
                <a:solidFill>
                  <a:schemeClr val="tx1"/>
                </a:solidFill>
                <a:latin typeface="Calibri" charset="0"/>
                <a:ea typeface="ＭＳ Ｐゴシック" charset="0"/>
              </a:defRPr>
            </a:lvl3pPr>
            <a:lvl4pPr>
              <a:defRPr sz="1400">
                <a:solidFill>
                  <a:schemeClr val="tx1"/>
                </a:solidFill>
                <a:latin typeface="Calibri" charset="0"/>
                <a:ea typeface="ＭＳ Ｐゴシック" charset="0"/>
              </a:defRPr>
            </a:lvl4pPr>
            <a:lvl5pPr>
              <a:defRPr sz="1400">
                <a:solidFill>
                  <a:schemeClr val="tx1"/>
                </a:solidFill>
                <a:latin typeface="Calibri" charset="0"/>
                <a:ea typeface="ＭＳ Ｐゴシック" charset="0"/>
              </a:defRPr>
            </a:lvl5pPr>
            <a:lvl6pPr eaLnBrk="0" hangingPunct="0">
              <a:buFont typeface="Arial" charset="0"/>
              <a:defRPr sz="1400">
                <a:solidFill>
                  <a:schemeClr val="tx1"/>
                </a:solidFill>
                <a:latin typeface="Calibri" charset="0"/>
                <a:ea typeface="ＭＳ Ｐゴシック" charset="0"/>
              </a:defRPr>
            </a:lvl6pPr>
            <a:lvl7pPr eaLnBrk="0" hangingPunct="0">
              <a:buFont typeface="Arial" charset="0"/>
              <a:defRPr sz="1400">
                <a:solidFill>
                  <a:schemeClr val="tx1"/>
                </a:solidFill>
                <a:latin typeface="Calibri" charset="0"/>
                <a:ea typeface="ＭＳ Ｐゴシック" charset="0"/>
              </a:defRPr>
            </a:lvl7pPr>
            <a:lvl8pPr eaLnBrk="0" hangingPunct="0">
              <a:buFont typeface="Arial" charset="0"/>
              <a:defRPr sz="1400">
                <a:solidFill>
                  <a:schemeClr val="tx1"/>
                </a:solidFill>
                <a:latin typeface="Calibri" charset="0"/>
                <a:ea typeface="ＭＳ Ｐゴシック" charset="0"/>
              </a:defRPr>
            </a:lvl8pPr>
            <a:lvl9pPr eaLnBrk="0" hangingPunct="0">
              <a:buFont typeface="Arial" charset="0"/>
              <a:defRPr sz="1400">
                <a:solidFill>
                  <a:schemeClr val="tx1"/>
                </a:solidFill>
                <a:latin typeface="Calibri" charset="0"/>
                <a:ea typeface="ＭＳ Ｐゴシック" charset="0"/>
              </a:defRPr>
            </a:lvl9pPr>
          </a:lstStyle>
          <a:p>
            <a:r>
              <a:rPr lang="en-US" sz="1100" dirty="0"/>
              <a:t>F. Zwicky, </a:t>
            </a:r>
            <a:r>
              <a:rPr lang="en-US" sz="1100" dirty="0" err="1"/>
              <a:t>ApJ</a:t>
            </a:r>
            <a:r>
              <a:rPr lang="en-US" sz="1100" dirty="0"/>
              <a:t> 86 (1937) 217, V. Rubin et al, </a:t>
            </a:r>
            <a:r>
              <a:rPr lang="en-US" sz="1100" dirty="0" err="1"/>
              <a:t>ApJ</a:t>
            </a:r>
            <a:r>
              <a:rPr lang="en-US" sz="1100" dirty="0"/>
              <a:t> 238 (1980) </a:t>
            </a:r>
            <a:r>
              <a:rPr lang="en-US" sz="1100" dirty="0" smtClean="0"/>
              <a:t>471</a:t>
            </a:r>
          </a:p>
          <a:p>
            <a:endParaRPr lang="en-US" sz="1100" dirty="0"/>
          </a:p>
        </p:txBody>
      </p:sp>
    </p:spTree>
    <p:extLst>
      <p:ext uri="{BB962C8B-B14F-4D97-AF65-F5344CB8AC3E}">
        <p14:creationId xmlns:p14="http://schemas.microsoft.com/office/powerpoint/2010/main" val="52028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AA78500-71CA-4846-B41F-26BF188200C9}" type="slidenum">
              <a:rPr lang="en-US" smtClean="0"/>
              <a:t>4</a:t>
            </a:fld>
            <a:endParaRPr lang="en-US"/>
          </a:p>
        </p:txBody>
      </p:sp>
      <p:sp>
        <p:nvSpPr>
          <p:cNvPr id="2" name="Title 1"/>
          <p:cNvSpPr>
            <a:spLocks noGrp="1"/>
          </p:cNvSpPr>
          <p:nvPr>
            <p:ph type="title" idx="4294967295"/>
          </p:nvPr>
        </p:nvSpPr>
        <p:spPr>
          <a:xfrm>
            <a:off x="333559" y="95427"/>
            <a:ext cx="8535271" cy="1054100"/>
          </a:xfrm>
        </p:spPr>
        <p:txBody>
          <a:bodyPr>
            <a:normAutofit fontScale="90000"/>
          </a:bodyPr>
          <a:lstStyle/>
          <a:p>
            <a:pPr algn="ctr"/>
            <a:r>
              <a:rPr lang="en-US" sz="4400" dirty="0" smtClean="0"/>
              <a:t>Processes used in probing the Nucleus</a:t>
            </a:r>
            <a:endParaRPr lang="en-US" sz="4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0944" y="1149527"/>
            <a:ext cx="1855082" cy="185508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8667" y="1149527"/>
            <a:ext cx="3710164" cy="1855082"/>
          </a:xfrm>
          <a:prstGeom prst="rect">
            <a:avLst/>
          </a:prstGeom>
        </p:spPr>
      </p:pic>
      <p:sp>
        <p:nvSpPr>
          <p:cNvPr id="9" name="TextBox 8"/>
          <p:cNvSpPr txBox="1"/>
          <p:nvPr/>
        </p:nvSpPr>
        <p:spPr>
          <a:xfrm>
            <a:off x="571501" y="3245562"/>
            <a:ext cx="4000500" cy="3139321"/>
          </a:xfrm>
          <a:prstGeom prst="rect">
            <a:avLst/>
          </a:prstGeom>
          <a:noFill/>
        </p:spPr>
        <p:txBody>
          <a:bodyPr wrap="square" rtlCol="0">
            <a:spAutoFit/>
          </a:bodyPr>
          <a:lstStyle/>
          <a:p>
            <a:r>
              <a:rPr lang="en-US" dirty="0" smtClean="0"/>
              <a:t>DEEP INELASTIC SCATTERING</a:t>
            </a:r>
          </a:p>
          <a:p>
            <a:endParaRPr lang="en-US" dirty="0" smtClean="0"/>
          </a:p>
          <a:p>
            <a:pPr marL="285750" indent="-285750">
              <a:buFont typeface="Arial"/>
              <a:buChar char="•"/>
            </a:pPr>
            <a:r>
              <a:rPr lang="en-US" dirty="0" smtClean="0"/>
              <a:t>Lepton scatters from hadron</a:t>
            </a:r>
          </a:p>
          <a:p>
            <a:pPr marL="285750" indent="-285750">
              <a:buFont typeface="Arial"/>
              <a:buChar char="•"/>
            </a:pPr>
            <a:endParaRPr lang="en-US" dirty="0" smtClean="0"/>
          </a:p>
          <a:p>
            <a:pPr marL="285750" indent="-285750">
              <a:buFont typeface="Arial"/>
              <a:buChar char="•"/>
            </a:pPr>
            <a:r>
              <a:rPr lang="en-US" dirty="0" smtClean="0"/>
              <a:t>Exchange of virtual photon</a:t>
            </a:r>
          </a:p>
          <a:p>
            <a:pPr marL="285750" indent="-285750">
              <a:buFont typeface="Arial"/>
              <a:buChar char="•"/>
            </a:pPr>
            <a:endParaRPr lang="en-US" dirty="0" smtClean="0"/>
          </a:p>
          <a:p>
            <a:pPr marL="285750" indent="-285750">
              <a:buFont typeface="Arial"/>
              <a:buChar char="•"/>
            </a:pPr>
            <a:r>
              <a:rPr lang="en-US" dirty="0" smtClean="0"/>
              <a:t>Higher states of the hadron</a:t>
            </a:r>
          </a:p>
          <a:p>
            <a:pPr marL="285750" indent="-285750">
              <a:buFont typeface="Arial"/>
              <a:buChar char="•"/>
            </a:pPr>
            <a:endParaRPr lang="en-US" dirty="0" smtClean="0"/>
          </a:p>
          <a:p>
            <a:pPr marL="285750" indent="-285750">
              <a:buFont typeface="Arial"/>
              <a:buChar char="•"/>
            </a:pPr>
            <a:r>
              <a:rPr lang="en-US" dirty="0" smtClean="0"/>
              <a:t>Doesn’t differentiate between quark and antiquark</a:t>
            </a:r>
          </a:p>
          <a:p>
            <a:pPr marL="285750" indent="-285750">
              <a:buFont typeface="Arial"/>
              <a:buChar char="•"/>
            </a:pPr>
            <a:endParaRPr lang="en-US" dirty="0" smtClean="0"/>
          </a:p>
        </p:txBody>
      </p:sp>
      <p:sp>
        <p:nvSpPr>
          <p:cNvPr id="10" name="TextBox 9"/>
          <p:cNvSpPr txBox="1"/>
          <p:nvPr/>
        </p:nvSpPr>
        <p:spPr>
          <a:xfrm>
            <a:off x="4572001" y="3245559"/>
            <a:ext cx="4247443" cy="3139321"/>
          </a:xfrm>
          <a:prstGeom prst="rect">
            <a:avLst/>
          </a:prstGeom>
          <a:noFill/>
        </p:spPr>
        <p:txBody>
          <a:bodyPr wrap="square" rtlCol="0">
            <a:spAutoFit/>
          </a:bodyPr>
          <a:lstStyle/>
          <a:p>
            <a:r>
              <a:rPr lang="en-US" dirty="0" smtClean="0"/>
              <a:t>DRELL YAN PROCESS</a:t>
            </a:r>
          </a:p>
          <a:p>
            <a:endParaRPr lang="en-US" dirty="0" smtClean="0"/>
          </a:p>
          <a:p>
            <a:pPr marL="285750" indent="-285750">
              <a:buFont typeface="Arial"/>
              <a:buChar char="•"/>
            </a:pPr>
            <a:r>
              <a:rPr lang="en-US" dirty="0" smtClean="0"/>
              <a:t>Quark from hadron annihilates with antiquark from another hadron</a:t>
            </a:r>
          </a:p>
          <a:p>
            <a:pPr marL="285750" indent="-285750">
              <a:buFont typeface="Arial"/>
              <a:buChar char="•"/>
            </a:pPr>
            <a:endParaRPr lang="en-US" dirty="0" smtClean="0"/>
          </a:p>
          <a:p>
            <a:pPr marL="285750" indent="-285750">
              <a:buFont typeface="Arial"/>
              <a:buChar char="•"/>
            </a:pPr>
            <a:r>
              <a:rPr lang="en-US" dirty="0"/>
              <a:t>V</a:t>
            </a:r>
            <a:r>
              <a:rPr lang="en-US" dirty="0" smtClean="0"/>
              <a:t>irtual photon is created</a:t>
            </a:r>
          </a:p>
          <a:p>
            <a:pPr marL="285750" indent="-285750">
              <a:buFont typeface="Arial"/>
              <a:buChar char="•"/>
            </a:pPr>
            <a:endParaRPr lang="en-US" dirty="0" smtClean="0"/>
          </a:p>
          <a:p>
            <a:pPr marL="285750" indent="-285750">
              <a:buFont typeface="Arial"/>
              <a:buChar char="•"/>
            </a:pPr>
            <a:r>
              <a:rPr lang="en-US" dirty="0" smtClean="0"/>
              <a:t>Decays into a lepton + antilepton </a:t>
            </a:r>
          </a:p>
          <a:p>
            <a:pPr marL="285750" indent="-285750">
              <a:buFont typeface="Arial"/>
              <a:buChar char="•"/>
            </a:pPr>
            <a:endParaRPr lang="en-US" dirty="0"/>
          </a:p>
          <a:p>
            <a:pPr marL="285750" indent="-285750">
              <a:buFont typeface="Arial"/>
              <a:buChar char="•"/>
            </a:pPr>
            <a:r>
              <a:rPr lang="en-US" dirty="0" smtClean="0"/>
              <a:t>Unique sensitivity to the anti-quark distributions</a:t>
            </a:r>
          </a:p>
        </p:txBody>
      </p:sp>
      <p:cxnSp>
        <p:nvCxnSpPr>
          <p:cNvPr id="12" name="Straight Arrow Connector 11"/>
          <p:cNvCxnSpPr/>
          <p:nvPr/>
        </p:nvCxnSpPr>
        <p:spPr>
          <a:xfrm flipV="1">
            <a:off x="1777433" y="2109056"/>
            <a:ext cx="0" cy="832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777433" y="2941611"/>
            <a:ext cx="4586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664547" y="2941612"/>
            <a:ext cx="619731" cy="369332"/>
          </a:xfrm>
          <a:prstGeom prst="rect">
            <a:avLst/>
          </a:prstGeom>
          <a:noFill/>
        </p:spPr>
        <p:txBody>
          <a:bodyPr wrap="none" rtlCol="0">
            <a:spAutoFit/>
          </a:bodyPr>
          <a:lstStyle/>
          <a:p>
            <a:r>
              <a:rPr lang="en-US" dirty="0" smtClean="0"/>
              <a:t>time</a:t>
            </a:r>
            <a:endParaRPr lang="en-US" dirty="0"/>
          </a:p>
        </p:txBody>
      </p:sp>
      <p:sp>
        <p:nvSpPr>
          <p:cNvPr id="17" name="TextBox 16"/>
          <p:cNvSpPr txBox="1"/>
          <p:nvPr/>
        </p:nvSpPr>
        <p:spPr>
          <a:xfrm rot="16200000">
            <a:off x="1227102" y="2433611"/>
            <a:ext cx="718353" cy="369332"/>
          </a:xfrm>
          <a:prstGeom prst="rect">
            <a:avLst/>
          </a:prstGeom>
          <a:noFill/>
        </p:spPr>
        <p:txBody>
          <a:bodyPr wrap="none" rtlCol="0">
            <a:spAutoFit/>
          </a:bodyPr>
          <a:lstStyle/>
          <a:p>
            <a:r>
              <a:rPr lang="en-US" dirty="0" smtClean="0"/>
              <a:t>space</a:t>
            </a:r>
            <a:endParaRPr lang="en-US" dirty="0"/>
          </a:p>
        </p:txBody>
      </p:sp>
      <p:cxnSp>
        <p:nvCxnSpPr>
          <p:cNvPr id="18" name="Straight Arrow Connector 17"/>
          <p:cNvCxnSpPr/>
          <p:nvPr/>
        </p:nvCxnSpPr>
        <p:spPr>
          <a:xfrm flipV="1">
            <a:off x="5349822" y="2073214"/>
            <a:ext cx="0" cy="832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349822" y="2905769"/>
            <a:ext cx="4586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236936" y="2884697"/>
            <a:ext cx="619731" cy="369332"/>
          </a:xfrm>
          <a:prstGeom prst="rect">
            <a:avLst/>
          </a:prstGeom>
          <a:noFill/>
        </p:spPr>
        <p:txBody>
          <a:bodyPr wrap="none" rtlCol="0">
            <a:spAutoFit/>
          </a:bodyPr>
          <a:lstStyle/>
          <a:p>
            <a:r>
              <a:rPr lang="en-US" dirty="0" smtClean="0"/>
              <a:t>time</a:t>
            </a:r>
            <a:endParaRPr lang="en-US" dirty="0"/>
          </a:p>
        </p:txBody>
      </p:sp>
      <p:sp>
        <p:nvSpPr>
          <p:cNvPr id="21" name="TextBox 20"/>
          <p:cNvSpPr txBox="1"/>
          <p:nvPr/>
        </p:nvSpPr>
        <p:spPr>
          <a:xfrm rot="16200000">
            <a:off x="4799491" y="2397769"/>
            <a:ext cx="718353" cy="369332"/>
          </a:xfrm>
          <a:prstGeom prst="rect">
            <a:avLst/>
          </a:prstGeom>
          <a:noFill/>
        </p:spPr>
        <p:txBody>
          <a:bodyPr wrap="none" rtlCol="0">
            <a:spAutoFit/>
          </a:bodyPr>
          <a:lstStyle/>
          <a:p>
            <a:r>
              <a:rPr lang="en-US" dirty="0" smtClean="0"/>
              <a:t>space</a:t>
            </a:r>
            <a:endParaRPr lang="en-US" dirty="0"/>
          </a:p>
        </p:txBody>
      </p:sp>
      <p:sp>
        <p:nvSpPr>
          <p:cNvPr id="3" name="TextBox 2"/>
          <p:cNvSpPr txBox="1"/>
          <p:nvPr/>
        </p:nvSpPr>
        <p:spPr>
          <a:xfrm rot="19423953">
            <a:off x="381191" y="3446429"/>
            <a:ext cx="8381621" cy="584776"/>
          </a:xfrm>
          <a:prstGeom prst="rect">
            <a:avLst/>
          </a:prstGeom>
          <a:solidFill>
            <a:srgbClr val="9C5252"/>
          </a:solidFill>
        </p:spPr>
        <p:txBody>
          <a:bodyPr wrap="none" rtlCol="0">
            <a:spAutoFit/>
          </a:bodyPr>
          <a:lstStyle/>
          <a:p>
            <a:r>
              <a:rPr lang="en-US" sz="3200" dirty="0" smtClean="0">
                <a:solidFill>
                  <a:srgbClr val="FFFF00"/>
                </a:solidFill>
              </a:rPr>
              <a:t>Unique sensitivity to antiquark distributions!</a:t>
            </a:r>
            <a:endParaRPr lang="en-US" sz="3200" dirty="0">
              <a:solidFill>
                <a:srgbClr val="FFFF00"/>
              </a:solidFill>
            </a:endParaRPr>
          </a:p>
        </p:txBody>
      </p:sp>
    </p:spTree>
    <p:extLst>
      <p:ext uri="{BB962C8B-B14F-4D97-AF65-F5344CB8AC3E}">
        <p14:creationId xmlns:p14="http://schemas.microsoft.com/office/powerpoint/2010/main" val="2571994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AA78500-71CA-4846-B41F-26BF188200C9}" type="slidenum">
              <a:rPr lang="en-US" smtClean="0"/>
              <a:t>5</a:t>
            </a:fld>
            <a:endParaRPr lang="en-US"/>
          </a:p>
        </p:txBody>
      </p:sp>
      <p:sp>
        <p:nvSpPr>
          <p:cNvPr id="2" name="Title 1"/>
          <p:cNvSpPr>
            <a:spLocks noGrp="1"/>
          </p:cNvSpPr>
          <p:nvPr>
            <p:ph type="title"/>
          </p:nvPr>
        </p:nvSpPr>
        <p:spPr>
          <a:xfrm>
            <a:off x="276225" y="193943"/>
            <a:ext cx="5675546" cy="765254"/>
          </a:xfrm>
        </p:spPr>
        <p:txBody>
          <a:bodyPr>
            <a:normAutofit fontScale="90000"/>
          </a:bodyPr>
          <a:lstStyle/>
          <a:p>
            <a:pPr algn="ctr"/>
            <a:r>
              <a:rPr lang="en-US" dirty="0" smtClean="0"/>
              <a:t>Leading Order Drell Yan cross-section formula</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740753930"/>
              </p:ext>
            </p:extLst>
          </p:nvPr>
        </p:nvGraphicFramePr>
        <p:xfrm>
          <a:off x="243558" y="4476099"/>
          <a:ext cx="8152553" cy="825752"/>
        </p:xfrm>
        <a:graphic>
          <a:graphicData uri="http://schemas.openxmlformats.org/presentationml/2006/ole">
            <mc:AlternateContent xmlns:mc="http://schemas.openxmlformats.org/markup-compatibility/2006">
              <mc:Choice xmlns:v="urn:schemas-microsoft-com:vml" Requires="v">
                <p:oleObj spid="_x0000_s3205" name="Equation" r:id="rId3" imgW="10096500" imgH="939800" progId="Equation.3">
                  <p:embed/>
                </p:oleObj>
              </mc:Choice>
              <mc:Fallback>
                <p:oleObj name="Equation" r:id="rId3" imgW="10096500" imgH="939800" progId="Equation.3">
                  <p:embed/>
                  <p:pic>
                    <p:nvPicPr>
                      <p:cNvPr id="0" name=""/>
                      <p:cNvPicPr/>
                      <p:nvPr/>
                    </p:nvPicPr>
                    <p:blipFill>
                      <a:blip r:embed="rId4"/>
                      <a:stretch>
                        <a:fillRect/>
                      </a:stretch>
                    </p:blipFill>
                    <p:spPr>
                      <a:xfrm>
                        <a:off x="243558" y="4476099"/>
                        <a:ext cx="8152553" cy="825752"/>
                      </a:xfrm>
                      <a:prstGeom prst="rect">
                        <a:avLst/>
                      </a:prstGeom>
                    </p:spPr>
                  </p:pic>
                </p:oleObj>
              </mc:Fallback>
            </mc:AlternateContent>
          </a:graphicData>
        </a:graphic>
      </p:graphicFrame>
      <p:cxnSp>
        <p:nvCxnSpPr>
          <p:cNvPr id="9" name="Straight Arrow Connector 8"/>
          <p:cNvCxnSpPr/>
          <p:nvPr/>
        </p:nvCxnSpPr>
        <p:spPr>
          <a:xfrm>
            <a:off x="511680" y="3946880"/>
            <a:ext cx="405543" cy="6317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1723" y="3466400"/>
            <a:ext cx="1651000" cy="523220"/>
          </a:xfrm>
          <a:prstGeom prst="rect">
            <a:avLst/>
          </a:prstGeom>
          <a:noFill/>
        </p:spPr>
        <p:txBody>
          <a:bodyPr wrap="square" rtlCol="0">
            <a:spAutoFit/>
          </a:bodyPr>
          <a:lstStyle/>
          <a:p>
            <a:r>
              <a:rPr lang="en-US" sz="1400" dirty="0" smtClean="0"/>
              <a:t>Drell-Yan cross section</a:t>
            </a:r>
            <a:endParaRPr lang="en-US" sz="1400" dirty="0"/>
          </a:p>
        </p:txBody>
      </p:sp>
      <p:cxnSp>
        <p:nvCxnSpPr>
          <p:cNvPr id="14" name="Straight Arrow Connector 13"/>
          <p:cNvCxnSpPr/>
          <p:nvPr/>
        </p:nvCxnSpPr>
        <p:spPr>
          <a:xfrm flipH="1">
            <a:off x="2384778" y="4141607"/>
            <a:ext cx="98777" cy="407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024943" y="3654931"/>
            <a:ext cx="1340556" cy="523220"/>
          </a:xfrm>
          <a:prstGeom prst="rect">
            <a:avLst/>
          </a:prstGeom>
          <a:noFill/>
        </p:spPr>
        <p:txBody>
          <a:bodyPr wrap="square" rtlCol="0">
            <a:spAutoFit/>
          </a:bodyPr>
          <a:lstStyle/>
          <a:p>
            <a:r>
              <a:rPr lang="en-US" sz="1400" dirty="0" smtClean="0"/>
              <a:t>Fine structure constant</a:t>
            </a:r>
            <a:endParaRPr lang="en-US" sz="1400" dirty="0"/>
          </a:p>
        </p:txBody>
      </p:sp>
      <p:cxnSp>
        <p:nvCxnSpPr>
          <p:cNvPr id="17" name="Straight Arrow Connector 16"/>
          <p:cNvCxnSpPr/>
          <p:nvPr/>
        </p:nvCxnSpPr>
        <p:spPr>
          <a:xfrm flipV="1">
            <a:off x="1411111" y="5272216"/>
            <a:ext cx="536222" cy="324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78562" y="5497997"/>
            <a:ext cx="1213552" cy="738664"/>
          </a:xfrm>
          <a:prstGeom prst="rect">
            <a:avLst/>
          </a:prstGeom>
          <a:noFill/>
        </p:spPr>
        <p:txBody>
          <a:bodyPr wrap="square" rtlCol="0">
            <a:spAutoFit/>
          </a:bodyPr>
          <a:lstStyle/>
          <a:p>
            <a:r>
              <a:rPr lang="en-US" sz="1400" dirty="0" smtClean="0"/>
              <a:t>Center of mass energy squared</a:t>
            </a:r>
            <a:endParaRPr lang="en-US" sz="1400" dirty="0"/>
          </a:p>
        </p:txBody>
      </p:sp>
      <p:cxnSp>
        <p:nvCxnSpPr>
          <p:cNvPr id="19" name="Straight Arrow Connector 18"/>
          <p:cNvCxnSpPr/>
          <p:nvPr/>
        </p:nvCxnSpPr>
        <p:spPr>
          <a:xfrm flipH="1" flipV="1">
            <a:off x="2173110" y="5286331"/>
            <a:ext cx="211668" cy="6773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695221" y="5301850"/>
            <a:ext cx="1350999" cy="4924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659889" y="5878995"/>
            <a:ext cx="1647331" cy="954107"/>
          </a:xfrm>
          <a:prstGeom prst="rect">
            <a:avLst/>
          </a:prstGeom>
          <a:noFill/>
        </p:spPr>
        <p:txBody>
          <a:bodyPr wrap="square" rtlCol="0">
            <a:spAutoFit/>
          </a:bodyPr>
          <a:lstStyle/>
          <a:p>
            <a:r>
              <a:rPr lang="en-US" sz="1400" dirty="0" smtClean="0"/>
              <a:t>momentum fraction of antiquark in the target </a:t>
            </a:r>
            <a:endParaRPr lang="en-US" sz="1400" dirty="0"/>
          </a:p>
        </p:txBody>
      </p:sp>
      <p:sp>
        <p:nvSpPr>
          <p:cNvPr id="26" name="TextBox 25"/>
          <p:cNvSpPr txBox="1"/>
          <p:nvPr/>
        </p:nvSpPr>
        <p:spPr>
          <a:xfrm>
            <a:off x="3643208" y="5750151"/>
            <a:ext cx="1647331" cy="738664"/>
          </a:xfrm>
          <a:prstGeom prst="rect">
            <a:avLst/>
          </a:prstGeom>
          <a:noFill/>
        </p:spPr>
        <p:txBody>
          <a:bodyPr wrap="square" rtlCol="0">
            <a:spAutoFit/>
          </a:bodyPr>
          <a:lstStyle/>
          <a:p>
            <a:r>
              <a:rPr lang="en-US" sz="1400" dirty="0" smtClean="0"/>
              <a:t>momentum fraction of quark in the beam</a:t>
            </a:r>
            <a:endParaRPr lang="en-US" sz="1400" dirty="0"/>
          </a:p>
        </p:txBody>
      </p:sp>
      <p:cxnSp>
        <p:nvCxnSpPr>
          <p:cNvPr id="29" name="Straight Arrow Connector 28"/>
          <p:cNvCxnSpPr/>
          <p:nvPr/>
        </p:nvCxnSpPr>
        <p:spPr>
          <a:xfrm flipH="1">
            <a:off x="4303889" y="4340882"/>
            <a:ext cx="1382889" cy="4092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711527" y="3946880"/>
            <a:ext cx="1580444" cy="738664"/>
          </a:xfrm>
          <a:prstGeom prst="rect">
            <a:avLst/>
          </a:prstGeom>
          <a:noFill/>
        </p:spPr>
        <p:txBody>
          <a:bodyPr wrap="square" rtlCol="0">
            <a:spAutoFit/>
          </a:bodyPr>
          <a:lstStyle/>
          <a:p>
            <a:r>
              <a:rPr lang="en-US" sz="1400" dirty="0" smtClean="0"/>
              <a:t>PDF of a quark of flavor </a:t>
            </a:r>
            <a:r>
              <a:rPr lang="en-US" sz="1400" dirty="0" err="1" smtClean="0"/>
              <a:t>i</a:t>
            </a:r>
            <a:r>
              <a:rPr lang="en-US" sz="1400" dirty="0" smtClean="0"/>
              <a:t> in the beam</a:t>
            </a:r>
            <a:endParaRPr lang="en-US" sz="1400" dirty="0"/>
          </a:p>
        </p:txBody>
      </p:sp>
      <p:cxnSp>
        <p:nvCxnSpPr>
          <p:cNvPr id="32" name="Straight Arrow Connector 31"/>
          <p:cNvCxnSpPr/>
          <p:nvPr/>
        </p:nvCxnSpPr>
        <p:spPr>
          <a:xfrm flipH="1" flipV="1">
            <a:off x="4953000" y="5116994"/>
            <a:ext cx="1524000" cy="846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501749" y="5691752"/>
            <a:ext cx="1894362" cy="523220"/>
          </a:xfrm>
          <a:prstGeom prst="rect">
            <a:avLst/>
          </a:prstGeom>
          <a:noFill/>
        </p:spPr>
        <p:txBody>
          <a:bodyPr wrap="square" rtlCol="0">
            <a:spAutoFit/>
          </a:bodyPr>
          <a:lstStyle/>
          <a:p>
            <a:r>
              <a:rPr lang="en-US" sz="1400" dirty="0" smtClean="0"/>
              <a:t>PDF of anti quarks of flavor </a:t>
            </a:r>
            <a:r>
              <a:rPr lang="en-US" sz="1400" dirty="0" err="1" smtClean="0"/>
              <a:t>i</a:t>
            </a:r>
            <a:r>
              <a:rPr lang="en-US" sz="1400" dirty="0" smtClean="0"/>
              <a:t> in the target</a:t>
            </a:r>
            <a:endParaRPr lang="en-US" sz="1400" dirty="0"/>
          </a:p>
        </p:txBody>
      </p:sp>
      <p:sp>
        <p:nvSpPr>
          <p:cNvPr id="37" name="TextBox 36"/>
          <p:cNvSpPr txBox="1"/>
          <p:nvPr/>
        </p:nvSpPr>
        <p:spPr>
          <a:xfrm>
            <a:off x="3742551" y="3427661"/>
            <a:ext cx="1906638" cy="738664"/>
          </a:xfrm>
          <a:prstGeom prst="rect">
            <a:avLst/>
          </a:prstGeom>
          <a:noFill/>
        </p:spPr>
        <p:txBody>
          <a:bodyPr wrap="square" rtlCol="0">
            <a:spAutoFit/>
          </a:bodyPr>
          <a:lstStyle/>
          <a:p>
            <a:r>
              <a:rPr lang="en-US" sz="1400" dirty="0" smtClean="0"/>
              <a:t>Charge weighted summation over all quark flavors</a:t>
            </a:r>
            <a:endParaRPr lang="en-US" sz="1400" dirty="0"/>
          </a:p>
        </p:txBody>
      </p:sp>
      <p:cxnSp>
        <p:nvCxnSpPr>
          <p:cNvPr id="39" name="Straight Arrow Connector 38"/>
          <p:cNvCxnSpPr/>
          <p:nvPr/>
        </p:nvCxnSpPr>
        <p:spPr>
          <a:xfrm flipH="1">
            <a:off x="3241882" y="3889326"/>
            <a:ext cx="500669" cy="7577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5"/>
          <a:stretch>
            <a:fillRect/>
          </a:stretch>
        </p:blipFill>
        <p:spPr>
          <a:xfrm>
            <a:off x="6477000" y="131336"/>
            <a:ext cx="2587392" cy="3561244"/>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373" y="1384750"/>
            <a:ext cx="3335515" cy="1667758"/>
          </a:xfrm>
          <a:prstGeom prst="rect">
            <a:avLst/>
          </a:prstGeom>
        </p:spPr>
      </p:pic>
      <p:cxnSp>
        <p:nvCxnSpPr>
          <p:cNvPr id="28" name="Straight Arrow Connector 27"/>
          <p:cNvCxnSpPr/>
          <p:nvPr/>
        </p:nvCxnSpPr>
        <p:spPr>
          <a:xfrm flipV="1">
            <a:off x="819843" y="2092952"/>
            <a:ext cx="0" cy="832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819843" y="2925507"/>
            <a:ext cx="4586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06957" y="2904435"/>
            <a:ext cx="619731" cy="369332"/>
          </a:xfrm>
          <a:prstGeom prst="rect">
            <a:avLst/>
          </a:prstGeom>
          <a:noFill/>
        </p:spPr>
        <p:txBody>
          <a:bodyPr wrap="none" rtlCol="0">
            <a:spAutoFit/>
          </a:bodyPr>
          <a:lstStyle/>
          <a:p>
            <a:r>
              <a:rPr lang="en-US" dirty="0" smtClean="0"/>
              <a:t>time</a:t>
            </a:r>
            <a:endParaRPr lang="en-US" dirty="0"/>
          </a:p>
        </p:txBody>
      </p:sp>
      <p:sp>
        <p:nvSpPr>
          <p:cNvPr id="35" name="TextBox 34"/>
          <p:cNvSpPr txBox="1"/>
          <p:nvPr/>
        </p:nvSpPr>
        <p:spPr>
          <a:xfrm rot="16200000">
            <a:off x="269512" y="2417507"/>
            <a:ext cx="718353" cy="369332"/>
          </a:xfrm>
          <a:prstGeom prst="rect">
            <a:avLst/>
          </a:prstGeom>
          <a:noFill/>
        </p:spPr>
        <p:txBody>
          <a:bodyPr wrap="none" rtlCol="0">
            <a:spAutoFit/>
          </a:bodyPr>
          <a:lstStyle/>
          <a:p>
            <a:r>
              <a:rPr lang="en-US" dirty="0" smtClean="0"/>
              <a:t>space</a:t>
            </a:r>
            <a:endParaRPr lang="en-US" dirty="0"/>
          </a:p>
        </p:txBody>
      </p:sp>
      <p:sp>
        <p:nvSpPr>
          <p:cNvPr id="36" name="TextBox 35"/>
          <p:cNvSpPr txBox="1"/>
          <p:nvPr/>
        </p:nvSpPr>
        <p:spPr>
          <a:xfrm rot="19329991">
            <a:off x="5115653" y="1410052"/>
            <a:ext cx="4191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solidFill>
                  <a:srgbClr val="FFFF00"/>
                </a:solidFill>
              </a:rPr>
              <a:t>*Ignoring higher order processes in α</a:t>
            </a:r>
            <a:r>
              <a:rPr lang="en-US" baseline="-25000" dirty="0" smtClean="0">
                <a:solidFill>
                  <a:srgbClr val="FFFF00"/>
                </a:solidFill>
              </a:rPr>
              <a:t>s</a:t>
            </a:r>
            <a:r>
              <a:rPr lang="en-US" dirty="0" smtClean="0">
                <a:solidFill>
                  <a:srgbClr val="FFFF00"/>
                </a:solidFill>
              </a:rPr>
              <a:t> </a:t>
            </a:r>
          </a:p>
          <a:p>
            <a:pPr marL="285750" indent="-285750">
              <a:buFont typeface="Arial"/>
              <a:buChar char="•"/>
            </a:pPr>
            <a:endParaRPr lang="en-US" dirty="0">
              <a:solidFill>
                <a:srgbClr val="FFFF00"/>
              </a:solidFill>
            </a:endParaRPr>
          </a:p>
        </p:txBody>
      </p:sp>
    </p:spTree>
    <p:extLst>
      <p:ext uri="{BB962C8B-B14F-4D97-AF65-F5344CB8AC3E}">
        <p14:creationId xmlns:p14="http://schemas.microsoft.com/office/powerpoint/2010/main" val="340237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1"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AA78500-71CA-4846-B41F-26BF188200C9}" type="slidenum">
              <a:rPr lang="en-US" smtClean="0"/>
              <a:t>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922174212"/>
              </p:ext>
            </p:extLst>
          </p:nvPr>
        </p:nvGraphicFramePr>
        <p:xfrm>
          <a:off x="243558" y="4476099"/>
          <a:ext cx="8152553" cy="825752"/>
        </p:xfrm>
        <a:graphic>
          <a:graphicData uri="http://schemas.openxmlformats.org/presentationml/2006/ole">
            <mc:AlternateContent xmlns:mc="http://schemas.openxmlformats.org/markup-compatibility/2006">
              <mc:Choice xmlns:v="urn:schemas-microsoft-com:vml" Requires="v">
                <p:oleObj spid="_x0000_s4229" name="Equation" r:id="rId3" imgW="10096500" imgH="939800" progId="Equation.3">
                  <p:embed/>
                </p:oleObj>
              </mc:Choice>
              <mc:Fallback>
                <p:oleObj name="Equation" r:id="rId3" imgW="10096500" imgH="939800" progId="Equation.3">
                  <p:embed/>
                  <p:pic>
                    <p:nvPicPr>
                      <p:cNvPr id="0" name=""/>
                      <p:cNvPicPr/>
                      <p:nvPr/>
                    </p:nvPicPr>
                    <p:blipFill>
                      <a:blip r:embed="rId4"/>
                      <a:stretch>
                        <a:fillRect/>
                      </a:stretch>
                    </p:blipFill>
                    <p:spPr>
                      <a:xfrm>
                        <a:off x="243558" y="4476099"/>
                        <a:ext cx="8152553" cy="825752"/>
                      </a:xfrm>
                      <a:prstGeom prst="rect">
                        <a:avLst/>
                      </a:prstGeom>
                    </p:spPr>
                  </p:pic>
                </p:oleObj>
              </mc:Fallback>
            </mc:AlternateContent>
          </a:graphicData>
        </a:graphic>
      </p:graphicFrame>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8373" y="1384750"/>
            <a:ext cx="3335515" cy="1667758"/>
          </a:xfrm>
          <a:prstGeom prst="rect">
            <a:avLst/>
          </a:prstGeom>
        </p:spPr>
      </p:pic>
      <p:cxnSp>
        <p:nvCxnSpPr>
          <p:cNvPr id="28" name="Straight Arrow Connector 27"/>
          <p:cNvCxnSpPr/>
          <p:nvPr/>
        </p:nvCxnSpPr>
        <p:spPr>
          <a:xfrm flipV="1">
            <a:off x="819843" y="2092952"/>
            <a:ext cx="0" cy="832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819843" y="2925507"/>
            <a:ext cx="4586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06957" y="2904435"/>
            <a:ext cx="619731" cy="369332"/>
          </a:xfrm>
          <a:prstGeom prst="rect">
            <a:avLst/>
          </a:prstGeom>
          <a:noFill/>
        </p:spPr>
        <p:txBody>
          <a:bodyPr wrap="none" rtlCol="0">
            <a:spAutoFit/>
          </a:bodyPr>
          <a:lstStyle/>
          <a:p>
            <a:r>
              <a:rPr lang="en-US" dirty="0" smtClean="0"/>
              <a:t>time</a:t>
            </a:r>
            <a:endParaRPr lang="en-US" dirty="0"/>
          </a:p>
        </p:txBody>
      </p:sp>
      <p:sp>
        <p:nvSpPr>
          <p:cNvPr id="35" name="TextBox 34"/>
          <p:cNvSpPr txBox="1"/>
          <p:nvPr/>
        </p:nvSpPr>
        <p:spPr>
          <a:xfrm rot="16200000">
            <a:off x="269512" y="2417507"/>
            <a:ext cx="718353" cy="369332"/>
          </a:xfrm>
          <a:prstGeom prst="rect">
            <a:avLst/>
          </a:prstGeom>
          <a:noFill/>
        </p:spPr>
        <p:txBody>
          <a:bodyPr wrap="none" rtlCol="0">
            <a:spAutoFit/>
          </a:bodyPr>
          <a:lstStyle/>
          <a:p>
            <a:r>
              <a:rPr lang="en-US" dirty="0" smtClean="0"/>
              <a:t>space</a:t>
            </a:r>
            <a:endParaRPr lang="en-US" dirty="0"/>
          </a:p>
        </p:txBody>
      </p:sp>
      <p:sp>
        <p:nvSpPr>
          <p:cNvPr id="38" name="&quot;No&quot; Symbol 37"/>
          <p:cNvSpPr/>
          <p:nvPr/>
        </p:nvSpPr>
        <p:spPr>
          <a:xfrm>
            <a:off x="6055174" y="4693661"/>
            <a:ext cx="2388164" cy="423333"/>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p:nvSpPr>
        <p:spPr>
          <a:xfrm>
            <a:off x="3488906" y="5299789"/>
            <a:ext cx="2240085" cy="1477328"/>
          </a:xfrm>
          <a:prstGeom prst="rect">
            <a:avLst/>
          </a:prstGeom>
          <a:noFill/>
        </p:spPr>
        <p:txBody>
          <a:bodyPr wrap="square" rtlCol="0">
            <a:spAutoFit/>
          </a:bodyPr>
          <a:lstStyle/>
          <a:p>
            <a:r>
              <a:rPr lang="en-US" dirty="0" smtClean="0"/>
              <a:t>Acceptance of the spectrometer can be chosen to study antiquark distributions </a:t>
            </a:r>
            <a:endParaRPr lang="en-US" dirty="0"/>
          </a:p>
        </p:txBody>
      </p:sp>
      <p:sp>
        <p:nvSpPr>
          <p:cNvPr id="43" name="TextBox 42"/>
          <p:cNvSpPr txBox="1"/>
          <p:nvPr/>
        </p:nvSpPr>
        <p:spPr>
          <a:xfrm>
            <a:off x="6181583" y="5757577"/>
            <a:ext cx="1809892" cy="923330"/>
          </a:xfrm>
          <a:prstGeom prst="rect">
            <a:avLst/>
          </a:prstGeom>
          <a:noFill/>
        </p:spPr>
        <p:txBody>
          <a:bodyPr wrap="square" rtlCol="0">
            <a:spAutoFit/>
          </a:bodyPr>
          <a:lstStyle/>
          <a:p>
            <a:r>
              <a:rPr lang="en-US" dirty="0" smtClean="0"/>
              <a:t>Term negligible compared to the first term </a:t>
            </a:r>
            <a:endParaRPr lang="en-US" dirty="0"/>
          </a:p>
        </p:txBody>
      </p:sp>
      <p:cxnSp>
        <p:nvCxnSpPr>
          <p:cNvPr id="44" name="Straight Arrow Connector 43"/>
          <p:cNvCxnSpPr/>
          <p:nvPr/>
        </p:nvCxnSpPr>
        <p:spPr>
          <a:xfrm flipV="1">
            <a:off x="6971644" y="5116994"/>
            <a:ext cx="155331" cy="674808"/>
          </a:xfrm>
          <a:prstGeom prst="straightConnector1">
            <a:avLst/>
          </a:prstGeom>
          <a:ln>
            <a:solidFill>
              <a:srgbClr val="2E2224"/>
            </a:solidFill>
            <a:tailEnd type="arrow"/>
          </a:ln>
        </p:spPr>
        <p:style>
          <a:lnRef idx="2">
            <a:schemeClr val="accent1"/>
          </a:lnRef>
          <a:fillRef idx="0">
            <a:schemeClr val="accent1"/>
          </a:fillRef>
          <a:effectRef idx="1">
            <a:schemeClr val="accent1"/>
          </a:effectRef>
          <a:fontRef idx="minor">
            <a:schemeClr val="tx1"/>
          </a:fontRef>
        </p:style>
      </p:cxnSp>
      <p:sp>
        <p:nvSpPr>
          <p:cNvPr id="6" name="Right Brace 5"/>
          <p:cNvSpPr/>
          <p:nvPr/>
        </p:nvSpPr>
        <p:spPr>
          <a:xfrm rot="5400000">
            <a:off x="4465083" y="4140816"/>
            <a:ext cx="287729" cy="2240085"/>
          </a:xfrm>
          <a:prstGeom prst="rightBrace">
            <a:avLst>
              <a:gd name="adj1" fmla="val 3177"/>
              <a:gd name="adj2" fmla="val 50000"/>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itle 1"/>
          <p:cNvSpPr>
            <a:spLocks noGrp="1"/>
          </p:cNvSpPr>
          <p:nvPr>
            <p:ph type="title"/>
          </p:nvPr>
        </p:nvSpPr>
        <p:spPr>
          <a:xfrm>
            <a:off x="276225" y="193943"/>
            <a:ext cx="5675546" cy="765254"/>
          </a:xfrm>
        </p:spPr>
        <p:txBody>
          <a:bodyPr>
            <a:normAutofit fontScale="90000"/>
          </a:bodyPr>
          <a:lstStyle/>
          <a:p>
            <a:pPr algn="ctr"/>
            <a:r>
              <a:rPr lang="en-US" dirty="0" smtClean="0"/>
              <a:t>Leading Order Drell Yan cross-section</a:t>
            </a:r>
            <a:endParaRPr lang="en-US" dirty="0"/>
          </a:p>
        </p:txBody>
      </p:sp>
      <p:pic>
        <p:nvPicPr>
          <p:cNvPr id="18" name="Picture 17"/>
          <p:cNvPicPr>
            <a:picLocks noChangeAspect="1"/>
          </p:cNvPicPr>
          <p:nvPr/>
        </p:nvPicPr>
        <p:blipFill>
          <a:blip r:embed="rId6"/>
          <a:stretch>
            <a:fillRect/>
          </a:stretch>
        </p:blipFill>
        <p:spPr>
          <a:xfrm>
            <a:off x="6477000" y="131336"/>
            <a:ext cx="2587392" cy="3561244"/>
          </a:xfrm>
          <a:prstGeom prst="rect">
            <a:avLst/>
          </a:prstGeom>
        </p:spPr>
      </p:pic>
      <p:sp>
        <p:nvSpPr>
          <p:cNvPr id="20" name="TextBox 19"/>
          <p:cNvSpPr txBox="1"/>
          <p:nvPr/>
        </p:nvSpPr>
        <p:spPr>
          <a:xfrm rot="19329991">
            <a:off x="5115653" y="1410052"/>
            <a:ext cx="4191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solidFill>
                  <a:srgbClr val="FFFF00"/>
                </a:solidFill>
              </a:rPr>
              <a:t>*Ignoring higher order processes in α</a:t>
            </a:r>
            <a:r>
              <a:rPr lang="en-US" baseline="-25000" dirty="0" smtClean="0">
                <a:solidFill>
                  <a:srgbClr val="FFFF00"/>
                </a:solidFill>
              </a:rPr>
              <a:t>s</a:t>
            </a:r>
            <a:r>
              <a:rPr lang="en-US" dirty="0" smtClean="0">
                <a:solidFill>
                  <a:srgbClr val="FFFF00"/>
                </a:solidFill>
              </a:rPr>
              <a:t> </a:t>
            </a:r>
          </a:p>
          <a:p>
            <a:pPr marL="285750" indent="-285750">
              <a:buFont typeface="Arial"/>
              <a:buChar char="•"/>
            </a:pPr>
            <a:endParaRPr lang="en-US" dirty="0">
              <a:solidFill>
                <a:srgbClr val="FFFF00"/>
              </a:solidFill>
            </a:endParaRPr>
          </a:p>
        </p:txBody>
      </p:sp>
    </p:spTree>
    <p:extLst>
      <p:ext uri="{BB962C8B-B14F-4D97-AF65-F5344CB8AC3E}">
        <p14:creationId xmlns:p14="http://schemas.microsoft.com/office/powerpoint/2010/main" val="18678100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64000"/>
          </a:blip>
          <a:stretch>
            <a:fillRect/>
          </a:stretch>
        </p:blipFill>
        <p:spPr>
          <a:xfrm>
            <a:off x="11440" y="-1"/>
            <a:ext cx="9135761" cy="6858001"/>
          </a:xfrm>
          <a:prstGeom prst="rect">
            <a:avLst/>
          </a:prstGeom>
        </p:spPr>
      </p:pic>
      <p:sp>
        <p:nvSpPr>
          <p:cNvPr id="4" name="Slide Number Placeholder 3"/>
          <p:cNvSpPr>
            <a:spLocks noGrp="1"/>
          </p:cNvSpPr>
          <p:nvPr>
            <p:ph type="sldNum" sz="quarter" idx="12"/>
          </p:nvPr>
        </p:nvSpPr>
        <p:spPr/>
        <p:txBody>
          <a:bodyPr>
            <a:normAutofit/>
          </a:bodyPr>
          <a:lstStyle/>
          <a:p>
            <a:fld id="{55092CD5-A89F-314D-94C3-70AE9E9E224B}" type="slidenum">
              <a:rPr lang="en-US" smtClean="0"/>
              <a:t>7</a:t>
            </a:fld>
            <a:endParaRPr lang="en-US" dirty="0"/>
          </a:p>
        </p:txBody>
      </p:sp>
      <p:pic>
        <p:nvPicPr>
          <p:cNvPr id="13" name="Picture 12" descr="Screen Shot 2016-04-06 at 11.52.42 AM.pn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70303" y="560655"/>
            <a:ext cx="5473700" cy="4864100"/>
          </a:xfrm>
          <a:prstGeom prst="rect">
            <a:avLst/>
          </a:prstGeom>
        </p:spPr>
      </p:pic>
      <p:sp>
        <p:nvSpPr>
          <p:cNvPr id="8" name="Title 1"/>
          <p:cNvSpPr txBox="1">
            <a:spLocks/>
          </p:cNvSpPr>
          <p:nvPr/>
        </p:nvSpPr>
        <p:spPr>
          <a:xfrm>
            <a:off x="184666" y="821017"/>
            <a:ext cx="2576910" cy="1141534"/>
          </a:xfrm>
          <a:prstGeom prst="rect">
            <a:avLst/>
          </a:prstGeom>
          <a:solidFill>
            <a:srgbClr val="FF99FF">
              <a:alpha val="60000"/>
            </a:srgbClr>
          </a:solidFill>
          <a:ln>
            <a:solidFill>
              <a:srgbClr val="008000"/>
            </a:solidFill>
          </a:ln>
          <a:effectLst>
            <a:glow rad="101600">
              <a:schemeClr val="accent3">
                <a:satMod val="175000"/>
                <a:alpha val="40000"/>
              </a:schemeClr>
            </a:glow>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What is the origin of the nucleon sea?</a:t>
            </a:r>
            <a:endParaRPr lang="en-US" sz="3200" dirty="0"/>
          </a:p>
        </p:txBody>
      </p:sp>
      <p:sp>
        <p:nvSpPr>
          <p:cNvPr id="11" name="Title 1"/>
          <p:cNvSpPr txBox="1">
            <a:spLocks/>
          </p:cNvSpPr>
          <p:nvPr/>
        </p:nvSpPr>
        <p:spPr>
          <a:xfrm>
            <a:off x="3194645" y="5612690"/>
            <a:ext cx="2576910" cy="1097504"/>
          </a:xfrm>
          <a:prstGeom prst="rect">
            <a:avLst/>
          </a:prstGeom>
          <a:solidFill>
            <a:srgbClr val="2DCEFF">
              <a:alpha val="37000"/>
            </a:srgbClr>
          </a:solidFill>
          <a:ln>
            <a:solidFill>
              <a:srgbClr val="FFFF00"/>
            </a:solidFill>
          </a:ln>
          <a:effectLst>
            <a:glow rad="101600">
              <a:schemeClr val="accent3">
                <a:satMod val="175000"/>
                <a:alpha val="40000"/>
              </a:schemeClr>
            </a:glow>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What happens to the </a:t>
            </a:r>
            <a:r>
              <a:rPr lang="en-US" sz="2800" dirty="0" err="1" smtClean="0"/>
              <a:t>dbar</a:t>
            </a:r>
            <a:r>
              <a:rPr lang="en-US" sz="2800" dirty="0" smtClean="0"/>
              <a:t>/</a:t>
            </a:r>
            <a:r>
              <a:rPr lang="en-US" sz="2800" dirty="0" err="1" smtClean="0"/>
              <a:t>ubar</a:t>
            </a:r>
            <a:r>
              <a:rPr lang="en-US" sz="2800" dirty="0" smtClean="0"/>
              <a:t> ratio at </a:t>
            </a:r>
            <a:r>
              <a:rPr lang="en-US" sz="2800" i="1" dirty="0" err="1" smtClean="0"/>
              <a:t>x</a:t>
            </a:r>
            <a:r>
              <a:rPr lang="en-US" sz="2800" i="1" baseline="-25000" dirty="0" err="1" smtClean="0"/>
              <a:t>bj</a:t>
            </a:r>
            <a:r>
              <a:rPr lang="en-US" sz="2800" i="1" dirty="0" smtClean="0"/>
              <a:t> </a:t>
            </a:r>
            <a:r>
              <a:rPr lang="en-US" sz="2800" dirty="0" smtClean="0"/>
              <a:t>≈ 0.3?</a:t>
            </a:r>
            <a:endParaRPr lang="en-US" sz="2800" dirty="0"/>
          </a:p>
        </p:txBody>
      </p:sp>
      <p:sp>
        <p:nvSpPr>
          <p:cNvPr id="12" name="Title 1"/>
          <p:cNvSpPr>
            <a:spLocks noGrp="1"/>
          </p:cNvSpPr>
          <p:nvPr>
            <p:ph type="title"/>
          </p:nvPr>
        </p:nvSpPr>
        <p:spPr>
          <a:xfrm>
            <a:off x="86396" y="0"/>
            <a:ext cx="8980427" cy="700057"/>
          </a:xfrm>
        </p:spPr>
        <p:txBody>
          <a:bodyPr>
            <a:noAutofit/>
          </a:bodyPr>
          <a:lstStyle/>
          <a:p>
            <a:pPr algn="ctr"/>
            <a:r>
              <a:rPr lang="en-US" sz="4000" dirty="0" smtClean="0"/>
              <a:t>SeaQuest physics goals</a:t>
            </a:r>
            <a:endParaRPr lang="en-US" sz="4000" dirty="0"/>
          </a:p>
        </p:txBody>
      </p:sp>
      <p:sp>
        <p:nvSpPr>
          <p:cNvPr id="14" name="Title 1"/>
          <p:cNvSpPr txBox="1">
            <a:spLocks/>
          </p:cNvSpPr>
          <p:nvPr/>
        </p:nvSpPr>
        <p:spPr>
          <a:xfrm>
            <a:off x="668606" y="3450323"/>
            <a:ext cx="2484988" cy="964784"/>
          </a:xfrm>
          <a:prstGeom prst="rect">
            <a:avLst/>
          </a:prstGeom>
          <a:solidFill>
            <a:srgbClr val="33FF66">
              <a:alpha val="70000"/>
            </a:srgbClr>
          </a:solidFill>
          <a:ln>
            <a:solidFill>
              <a:srgbClr val="FF0000"/>
            </a:solidFill>
          </a:ln>
          <a:effectLst>
            <a:glow rad="101600">
              <a:schemeClr val="accent3">
                <a:satMod val="175000"/>
                <a:alpha val="40000"/>
              </a:schemeClr>
            </a:glow>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Do we know what causes EMC effect?</a:t>
            </a:r>
            <a:endParaRPr lang="en-US" sz="2800" dirty="0"/>
          </a:p>
        </p:txBody>
      </p:sp>
      <p:sp>
        <p:nvSpPr>
          <p:cNvPr id="16" name="Title 1"/>
          <p:cNvSpPr txBox="1">
            <a:spLocks/>
          </p:cNvSpPr>
          <p:nvPr/>
        </p:nvSpPr>
        <p:spPr>
          <a:xfrm>
            <a:off x="1725015" y="4599354"/>
            <a:ext cx="2484988" cy="964784"/>
          </a:xfrm>
          <a:prstGeom prst="rect">
            <a:avLst/>
          </a:prstGeom>
          <a:solidFill>
            <a:srgbClr val="FF6600">
              <a:alpha val="74000"/>
            </a:srgbClr>
          </a:solidFill>
          <a:ln>
            <a:solidFill>
              <a:srgbClr val="33FF66"/>
            </a:solidFill>
          </a:ln>
          <a:effectLst>
            <a:glow rad="101600">
              <a:schemeClr val="accent3">
                <a:satMod val="175000"/>
                <a:alpha val="40000"/>
              </a:schemeClr>
            </a:glow>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Do partons lose energy in cold nuclear matter?</a:t>
            </a:r>
            <a:endParaRPr lang="en-US" sz="2800" dirty="0"/>
          </a:p>
        </p:txBody>
      </p:sp>
      <p:sp>
        <p:nvSpPr>
          <p:cNvPr id="17" name="Title 1"/>
          <p:cNvSpPr txBox="1">
            <a:spLocks/>
          </p:cNvSpPr>
          <p:nvPr/>
        </p:nvSpPr>
        <p:spPr>
          <a:xfrm>
            <a:off x="1185315" y="2164244"/>
            <a:ext cx="2484988" cy="964784"/>
          </a:xfrm>
          <a:prstGeom prst="rect">
            <a:avLst/>
          </a:prstGeom>
          <a:solidFill>
            <a:srgbClr val="FFFF00">
              <a:alpha val="77000"/>
            </a:srgbClr>
          </a:solidFill>
          <a:ln>
            <a:solidFill>
              <a:srgbClr val="FF6600"/>
            </a:solidFill>
          </a:ln>
          <a:effectLst>
            <a:glow rad="101600">
              <a:schemeClr val="accent3">
                <a:satMod val="175000"/>
                <a:alpha val="40000"/>
              </a:schemeClr>
            </a:glo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What about TMDs?</a:t>
            </a:r>
            <a:endParaRPr lang="en-US" sz="2800" dirty="0"/>
          </a:p>
        </p:txBody>
      </p:sp>
      <p:sp>
        <p:nvSpPr>
          <p:cNvPr id="18" name="Title 1"/>
          <p:cNvSpPr txBox="1">
            <a:spLocks/>
          </p:cNvSpPr>
          <p:nvPr/>
        </p:nvSpPr>
        <p:spPr>
          <a:xfrm>
            <a:off x="5992928" y="5371526"/>
            <a:ext cx="2484988" cy="964784"/>
          </a:xfrm>
          <a:prstGeom prst="rect">
            <a:avLst/>
          </a:prstGeom>
          <a:solidFill>
            <a:schemeClr val="tx1">
              <a:alpha val="76000"/>
            </a:schemeClr>
          </a:solidFill>
          <a:ln>
            <a:solidFill>
              <a:srgbClr val="FFFF00"/>
            </a:solidFill>
          </a:ln>
          <a:effectLst>
            <a:glow rad="101600">
              <a:schemeClr val="accent3">
                <a:satMod val="175000"/>
                <a:alpha val="40000"/>
              </a:schemeClr>
            </a:glow>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rPr>
              <a:t>Did you just say dark photons??</a:t>
            </a:r>
            <a:endParaRPr lang="en-US" sz="2800" dirty="0">
              <a:solidFill>
                <a:schemeClr val="bg1"/>
              </a:solidFill>
            </a:endParaRPr>
          </a:p>
        </p:txBody>
      </p:sp>
      <p:sp>
        <p:nvSpPr>
          <p:cNvPr id="19" name="Title 1"/>
          <p:cNvSpPr txBox="1">
            <a:spLocks/>
          </p:cNvSpPr>
          <p:nvPr/>
        </p:nvSpPr>
        <p:spPr>
          <a:xfrm>
            <a:off x="184666" y="5564138"/>
            <a:ext cx="2484988" cy="1194608"/>
          </a:xfrm>
          <a:prstGeom prst="rect">
            <a:avLst/>
          </a:prstGeom>
          <a:solidFill>
            <a:srgbClr val="8869FF">
              <a:alpha val="70000"/>
            </a:srgbClr>
          </a:solidFill>
          <a:ln>
            <a:solidFill>
              <a:srgbClr val="8869FF"/>
            </a:solidFill>
          </a:ln>
          <a:effectLst>
            <a:glow rad="101600">
              <a:schemeClr val="accent3">
                <a:satMod val="175000"/>
                <a:alpha val="40000"/>
              </a:schemeClr>
            </a:glow>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Is J</a:t>
            </a:r>
            <a:r>
              <a:rPr lang="en-US" sz="2800" dirty="0"/>
              <a:t>/</a:t>
            </a:r>
            <a:r>
              <a:rPr lang="en-US" sz="2800" dirty="0" err="1"/>
              <a:t>ψ</a:t>
            </a:r>
            <a:r>
              <a:rPr lang="en-US" sz="2800" dirty="0"/>
              <a:t> and </a:t>
            </a:r>
            <a:r>
              <a:rPr lang="en-US" sz="2800" dirty="0" err="1"/>
              <a:t>ψ</a:t>
            </a:r>
            <a:r>
              <a:rPr lang="en-US" sz="2800" dirty="0"/>
              <a:t>’ suppression in cold nuclear </a:t>
            </a:r>
            <a:r>
              <a:rPr lang="en-US" sz="2800" dirty="0" smtClean="0"/>
              <a:t>matter the same?</a:t>
            </a:r>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258145495"/>
              </p:ext>
            </p:extLst>
          </p:nvPr>
        </p:nvGraphicFramePr>
        <p:xfrm>
          <a:off x="4483100" y="3276600"/>
          <a:ext cx="177800" cy="304800"/>
        </p:xfrm>
        <a:graphic>
          <a:graphicData uri="http://schemas.openxmlformats.org/presentationml/2006/ole">
            <mc:AlternateContent xmlns:mc="http://schemas.openxmlformats.org/markup-compatibility/2006">
              <mc:Choice xmlns:v="urn:schemas-microsoft-com:vml" Requires="v">
                <p:oleObj spid="_x0000_s1161" name="Equation" r:id="rId5" imgW="177800" imgH="304800" progId="Equation.3">
                  <p:embed/>
                </p:oleObj>
              </mc:Choice>
              <mc:Fallback>
                <p:oleObj name="Equation" r:id="rId5" imgW="177800" imgH="304800" progId="Equation.3">
                  <p:embed/>
                  <p:pic>
                    <p:nvPicPr>
                      <p:cNvPr id="0" name=""/>
                      <p:cNvPicPr/>
                      <p:nvPr/>
                    </p:nvPicPr>
                    <p:blipFill>
                      <a:blip r:embed="rId6"/>
                      <a:stretch>
                        <a:fillRect/>
                      </a:stretch>
                    </p:blipFill>
                    <p:spPr>
                      <a:xfrm>
                        <a:off x="4483100" y="3276600"/>
                        <a:ext cx="177800" cy="304800"/>
                      </a:xfrm>
                      <a:prstGeom prst="rect">
                        <a:avLst/>
                      </a:prstGeom>
                    </p:spPr>
                  </p:pic>
                </p:oleObj>
              </mc:Fallback>
            </mc:AlternateContent>
          </a:graphicData>
        </a:graphic>
      </p:graphicFrame>
    </p:spTree>
    <p:extLst>
      <p:ext uri="{BB962C8B-B14F-4D97-AF65-F5344CB8AC3E}">
        <p14:creationId xmlns:p14="http://schemas.microsoft.com/office/powerpoint/2010/main" val="37931954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27025"/>
            <a:ext cx="8788400" cy="808038"/>
          </a:xfrm>
        </p:spPr>
        <p:txBody>
          <a:bodyPr/>
          <a:lstStyle/>
          <a:p>
            <a:pPr algn="ctr"/>
            <a:r>
              <a:rPr lang="en-US" sz="4000" dirty="0" smtClean="0"/>
              <a:t>The SeaQuest Spectrometer</a:t>
            </a:r>
            <a:endParaRPr lang="en-US" sz="4000" dirty="0"/>
          </a:p>
        </p:txBody>
      </p:sp>
      <p:pic>
        <p:nvPicPr>
          <p:cNvPr id="4" name="Picture 3" descr="spectrometer.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0930" y="1648883"/>
            <a:ext cx="8636001" cy="4413250"/>
          </a:xfrm>
          <a:prstGeom prst="rect">
            <a:avLst/>
          </a:prstGeom>
        </p:spPr>
      </p:pic>
      <p:sp>
        <p:nvSpPr>
          <p:cNvPr id="5" name="Rectangle 4"/>
          <p:cNvSpPr/>
          <p:nvPr/>
        </p:nvSpPr>
        <p:spPr>
          <a:xfrm>
            <a:off x="6390729" y="5181867"/>
            <a:ext cx="2397671"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a:t>3500 wires</a:t>
            </a:r>
          </a:p>
          <a:p>
            <a:r>
              <a:rPr lang="en-US" dirty="0"/>
              <a:t>550 prop tubes</a:t>
            </a:r>
          </a:p>
          <a:p>
            <a:r>
              <a:rPr lang="en-US" dirty="0"/>
              <a:t>350 hodo paddles</a:t>
            </a:r>
          </a:p>
        </p:txBody>
      </p:sp>
      <p:sp>
        <p:nvSpPr>
          <p:cNvPr id="7" name="Slide Number Placeholder 2"/>
          <p:cNvSpPr>
            <a:spLocks noGrp="1"/>
          </p:cNvSpPr>
          <p:nvPr>
            <p:ph type="sldNum" sz="quarter" idx="12"/>
          </p:nvPr>
        </p:nvSpPr>
        <p:spPr>
          <a:xfrm>
            <a:off x="6639264" y="6161442"/>
            <a:ext cx="2133600" cy="365125"/>
          </a:xfrm>
        </p:spPr>
        <p:txBody>
          <a:bodyPr>
            <a:normAutofit/>
          </a:bodyPr>
          <a:lstStyle/>
          <a:p>
            <a:fld id="{F36DD0FD-55B0-48C4-8AF2-8A69533EDFC3}" type="slidenum">
              <a:rPr lang="en-US" smtClean="0"/>
              <a:pPr/>
              <a:t>8</a:t>
            </a:fld>
            <a:endParaRPr lang="en-US" dirty="0"/>
          </a:p>
        </p:txBody>
      </p:sp>
    </p:spTree>
    <p:extLst>
      <p:ext uri="{BB962C8B-B14F-4D97-AF65-F5344CB8AC3E}">
        <p14:creationId xmlns:p14="http://schemas.microsoft.com/office/powerpoint/2010/main" val="36013362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01700" y="516460"/>
            <a:ext cx="7327900" cy="5981700"/>
          </a:xfrm>
          <a:prstGeom prst="rect">
            <a:avLst/>
          </a:prstGeom>
        </p:spPr>
      </p:pic>
      <p:sp>
        <p:nvSpPr>
          <p:cNvPr id="7" name="Rectangle 6"/>
          <p:cNvSpPr/>
          <p:nvPr/>
        </p:nvSpPr>
        <p:spPr>
          <a:xfrm>
            <a:off x="3246742" y="140120"/>
            <a:ext cx="2649609"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dirty="0"/>
              <a:t>Accept this path</a:t>
            </a:r>
          </a:p>
        </p:txBody>
      </p:sp>
      <p:pic>
        <p:nvPicPr>
          <p:cNvPr id="9" name="Picture 8"/>
          <p:cNvPicPr>
            <a:picLocks noChangeAspect="1"/>
          </p:cNvPicPr>
          <p:nvPr/>
        </p:nvPicPr>
        <p:blipFill>
          <a:blip r:embed="rId3"/>
          <a:stretch>
            <a:fillRect/>
          </a:stretch>
        </p:blipFill>
        <p:spPr>
          <a:xfrm>
            <a:off x="1430125" y="5542680"/>
            <a:ext cx="1981200" cy="304800"/>
          </a:xfrm>
          <a:prstGeom prst="rect">
            <a:avLst/>
          </a:prstGeom>
        </p:spPr>
      </p:pic>
      <p:pic>
        <p:nvPicPr>
          <p:cNvPr id="10" name="Picture 9"/>
          <p:cNvPicPr>
            <a:picLocks noChangeAspect="1"/>
          </p:cNvPicPr>
          <p:nvPr/>
        </p:nvPicPr>
        <p:blipFill>
          <a:blip r:embed="rId4"/>
          <a:stretch>
            <a:fillRect/>
          </a:stretch>
        </p:blipFill>
        <p:spPr>
          <a:xfrm>
            <a:off x="3581400" y="5542680"/>
            <a:ext cx="1968500" cy="304800"/>
          </a:xfrm>
          <a:prstGeom prst="rect">
            <a:avLst/>
          </a:prstGeom>
        </p:spPr>
      </p:pic>
      <p:sp>
        <p:nvSpPr>
          <p:cNvPr id="11" name="Explosion 1 10"/>
          <p:cNvSpPr/>
          <p:nvPr/>
        </p:nvSpPr>
        <p:spPr>
          <a:xfrm>
            <a:off x="3015241" y="2583360"/>
            <a:ext cx="328307" cy="23328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Explosion 1 11"/>
          <p:cNvSpPr/>
          <p:nvPr/>
        </p:nvSpPr>
        <p:spPr>
          <a:xfrm>
            <a:off x="5212953" y="2502480"/>
            <a:ext cx="328307" cy="23328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Explosion 1 12"/>
          <p:cNvSpPr/>
          <p:nvPr/>
        </p:nvSpPr>
        <p:spPr>
          <a:xfrm>
            <a:off x="6191522" y="2619120"/>
            <a:ext cx="328307" cy="23328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Explosion 1 13"/>
          <p:cNvSpPr/>
          <p:nvPr/>
        </p:nvSpPr>
        <p:spPr>
          <a:xfrm>
            <a:off x="6683983" y="2676484"/>
            <a:ext cx="328307" cy="23328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Explosion 1 14"/>
          <p:cNvSpPr/>
          <p:nvPr/>
        </p:nvSpPr>
        <p:spPr>
          <a:xfrm>
            <a:off x="2237673" y="140120"/>
            <a:ext cx="1009070" cy="54050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E2224"/>
                </a:solidFill>
              </a:rPr>
              <a:t>hit</a:t>
            </a:r>
            <a:endParaRPr lang="en-US" dirty="0">
              <a:solidFill>
                <a:srgbClr val="2E2224"/>
              </a:solidFill>
            </a:endParaRPr>
          </a:p>
        </p:txBody>
      </p:sp>
      <p:sp>
        <p:nvSpPr>
          <p:cNvPr id="17" name="Explosion 1 16"/>
          <p:cNvSpPr/>
          <p:nvPr/>
        </p:nvSpPr>
        <p:spPr>
          <a:xfrm>
            <a:off x="5896351" y="140120"/>
            <a:ext cx="1009070" cy="54050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E2224"/>
                </a:solidFill>
              </a:rPr>
              <a:t>hit</a:t>
            </a:r>
            <a:endParaRPr lang="en-US" dirty="0">
              <a:solidFill>
                <a:srgbClr val="2E2224"/>
              </a:solidFill>
            </a:endParaRPr>
          </a:p>
        </p:txBody>
      </p:sp>
      <p:sp>
        <p:nvSpPr>
          <p:cNvPr id="18" name="Slide Number Placeholder 3"/>
          <p:cNvSpPr>
            <a:spLocks noGrp="1"/>
          </p:cNvSpPr>
          <p:nvPr>
            <p:ph type="sldNum" sz="quarter" idx="12"/>
          </p:nvPr>
        </p:nvSpPr>
        <p:spPr>
          <a:xfrm>
            <a:off x="6639264" y="6161442"/>
            <a:ext cx="2133600" cy="365125"/>
          </a:xfrm>
        </p:spPr>
        <p:txBody>
          <a:bodyPr>
            <a:normAutofit/>
          </a:bodyPr>
          <a:lstStyle/>
          <a:p>
            <a:fld id="{55092CD5-A89F-314D-94C3-70AE9E9E224B}" type="slidenum">
              <a:rPr lang="en-US" smtClean="0"/>
              <a:t>9</a:t>
            </a:fld>
            <a:endParaRPr lang="en-US" dirty="0"/>
          </a:p>
        </p:txBody>
      </p:sp>
    </p:spTree>
    <p:extLst>
      <p:ext uri="{BB962C8B-B14F-4D97-AF65-F5344CB8AC3E}">
        <p14:creationId xmlns:p14="http://schemas.microsoft.com/office/powerpoint/2010/main" val="18095526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624</TotalTime>
  <Words>1906</Words>
  <Application>Microsoft Macintosh PowerPoint</Application>
  <PresentationFormat>On-screen Show (4:3)</PresentationFormat>
  <Paragraphs>373</Paragraphs>
  <Slides>35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Hardcover</vt:lpstr>
      <vt:lpstr>Equation</vt:lpstr>
      <vt:lpstr>SeaQuest in 10 mins</vt:lpstr>
      <vt:lpstr>Outline of the talk/ Energy budget of the Universe </vt:lpstr>
      <vt:lpstr>Goal: Study Proton structure</vt:lpstr>
      <vt:lpstr>Processes used in probing the Nucleus</vt:lpstr>
      <vt:lpstr>Leading Order Drell Yan cross-section formula</vt:lpstr>
      <vt:lpstr>Leading Order Drell Yan cross-section</vt:lpstr>
      <vt:lpstr>SeaQuest physics goals</vt:lpstr>
      <vt:lpstr>The SeaQuest Spectrometer</vt:lpstr>
      <vt:lpstr>PowerPoint Presentation</vt:lpstr>
      <vt:lpstr>PowerPoint Presentation</vt:lpstr>
      <vt:lpstr>PowerPoint Presentation</vt:lpstr>
      <vt:lpstr>Timeline of SeaQuest</vt:lpstr>
      <vt:lpstr>PowerPoint Presentation</vt:lpstr>
      <vt:lpstr>Preliminary results</vt:lpstr>
      <vt:lpstr>EMC effect  in Deep Inelastic Scattering</vt:lpstr>
      <vt:lpstr>Preview results</vt:lpstr>
      <vt:lpstr>What’s the matter?</vt:lpstr>
      <vt:lpstr>Dark sector and Standard model coupling</vt:lpstr>
      <vt:lpstr>Possible A’ production mechanisms </vt:lpstr>
      <vt:lpstr>PowerPoint Presentation</vt:lpstr>
      <vt:lpstr>SeaQuest projections</vt:lpstr>
      <vt:lpstr>Summary and outlook </vt:lpstr>
      <vt:lpstr>PowerPoint Presentation</vt:lpstr>
      <vt:lpstr>PowerPoint Presentation</vt:lpstr>
      <vt:lpstr>J/Ψ and Ψ’ suppression in p-A collisions at SeaQuest</vt:lpstr>
      <vt:lpstr>Preview results</vt:lpstr>
      <vt:lpstr>Preview results</vt:lpstr>
      <vt:lpstr>Parton energy loss in cold nuclear matter</vt:lpstr>
      <vt:lpstr>Models from E772 data analysis</vt:lpstr>
      <vt:lpstr>Cross-section ratios vs Pt in E866 </vt:lpstr>
      <vt:lpstr>Cross-section ratios vs x1 in E866</vt:lpstr>
      <vt:lpstr>Parton energy loss in CNM </vt:lpstr>
      <vt:lpstr>Preview results</vt:lpstr>
      <vt:lpstr>EMC effect in Drell Yan process</vt:lpstr>
      <vt:lpstr>Evidence for Dark matter</vt:lpstr>
    </vt:vector>
  </TitlesOfParts>
  <Company>Rutgers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SeaQuest in 10 minutes</dc:title>
  <dc:creator>Arun Tadepalli</dc:creator>
  <cp:lastModifiedBy>Arun Tadepalli</cp:lastModifiedBy>
  <cp:revision>88</cp:revision>
  <dcterms:created xsi:type="dcterms:W3CDTF">2016-05-12T03:01:07Z</dcterms:created>
  <dcterms:modified xsi:type="dcterms:W3CDTF">2016-06-13T21:20:55Z</dcterms:modified>
</cp:coreProperties>
</file>