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5"/>
  </p:notesMasterIdLst>
  <p:sldIdLst>
    <p:sldId id="479" r:id="rId2"/>
    <p:sldId id="517" r:id="rId3"/>
    <p:sldId id="375" r:id="rId4"/>
    <p:sldId id="430" r:id="rId5"/>
    <p:sldId id="431" r:id="rId6"/>
    <p:sldId id="461" r:id="rId7"/>
    <p:sldId id="433" r:id="rId8"/>
    <p:sldId id="480" r:id="rId9"/>
    <p:sldId id="481" r:id="rId10"/>
    <p:sldId id="440" r:id="rId11"/>
    <p:sldId id="434" r:id="rId12"/>
    <p:sldId id="441" r:id="rId13"/>
    <p:sldId id="442" r:id="rId14"/>
    <p:sldId id="463" r:id="rId15"/>
    <p:sldId id="465" r:id="rId16"/>
    <p:sldId id="466" r:id="rId17"/>
    <p:sldId id="412" r:id="rId18"/>
    <p:sldId id="482" r:id="rId19"/>
    <p:sldId id="413" r:id="rId20"/>
    <p:sldId id="362" r:id="rId21"/>
    <p:sldId id="364" r:id="rId22"/>
    <p:sldId id="363" r:id="rId23"/>
    <p:sldId id="377" r:id="rId24"/>
    <p:sldId id="483" r:id="rId25"/>
    <p:sldId id="467" r:id="rId26"/>
    <p:sldId id="511" r:id="rId27"/>
    <p:sldId id="515" r:id="rId28"/>
    <p:sldId id="399" r:id="rId29"/>
    <p:sldId id="513" r:id="rId30"/>
    <p:sldId id="469" r:id="rId31"/>
    <p:sldId id="474" r:id="rId32"/>
    <p:sldId id="514" r:id="rId33"/>
    <p:sldId id="476" r:id="rId34"/>
    <p:sldId id="512" r:id="rId35"/>
    <p:sldId id="516" r:id="rId36"/>
    <p:sldId id="505" r:id="rId37"/>
    <p:sldId id="506" r:id="rId38"/>
    <p:sldId id="508" r:id="rId39"/>
    <p:sldId id="509" r:id="rId40"/>
    <p:sldId id="507" r:id="rId41"/>
    <p:sldId id="451" r:id="rId42"/>
    <p:sldId id="503" r:id="rId43"/>
    <p:sldId id="510" r:id="rId44"/>
    <p:sldId id="359" r:id="rId45"/>
    <p:sldId id="485" r:id="rId46"/>
    <p:sldId id="489" r:id="rId47"/>
    <p:sldId id="490" r:id="rId48"/>
    <p:sldId id="504" r:id="rId49"/>
    <p:sldId id="484" r:id="rId50"/>
    <p:sldId id="360" r:id="rId51"/>
    <p:sldId id="449" r:id="rId52"/>
    <p:sldId id="403" r:id="rId53"/>
    <p:sldId id="491" r:id="rId54"/>
    <p:sldId id="492" r:id="rId55"/>
    <p:sldId id="493" r:id="rId56"/>
    <p:sldId id="401" r:id="rId57"/>
    <p:sldId id="495" r:id="rId58"/>
    <p:sldId id="494" r:id="rId59"/>
    <p:sldId id="498" r:id="rId60"/>
    <p:sldId id="499" r:id="rId61"/>
    <p:sldId id="500" r:id="rId62"/>
    <p:sldId id="502" r:id="rId63"/>
    <p:sldId id="48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008000"/>
    <a:srgbClr val="FF9933"/>
    <a:srgbClr val="FF0066"/>
    <a:srgbClr val="FF6600"/>
    <a:srgbClr val="00FFFF"/>
    <a:srgbClr val="00CC00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8" autoAdjust="0"/>
    <p:restoredTop sz="93003" autoAdjust="0"/>
  </p:normalViewPr>
  <p:slideViewPr>
    <p:cSldViewPr>
      <p:cViewPr varScale="1">
        <p:scale>
          <a:sx n="71" d="100"/>
          <a:sy n="7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96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Sheet1!$A$1:$A$5</c:f>
              <c:strCache>
                <c:ptCount val="5"/>
                <c:pt idx="0">
                  <c:v>bb</c:v>
                </c:pt>
                <c:pt idx="1">
                  <c:v>WW</c:v>
                </c:pt>
                <c:pt idx="2">
                  <c:v>tt</c:v>
                </c:pt>
                <c:pt idx="3">
                  <c:v>ZZ</c:v>
                </c:pt>
                <c:pt idx="4">
                  <c:v>gg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58</c:v>
                </c:pt>
                <c:pt idx="1">
                  <c:v>22</c:v>
                </c:pt>
                <c:pt idx="2">
                  <c:v>6.3</c:v>
                </c:pt>
                <c:pt idx="3">
                  <c:v>2.8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777856"/>
        <c:axId val="91052288"/>
        <c:axId val="0"/>
      </c:bar3DChart>
      <c:catAx>
        <c:axId val="66777856"/>
        <c:scaling>
          <c:orientation val="minMax"/>
        </c:scaling>
        <c:delete val="0"/>
        <c:axPos val="b"/>
        <c:majorTickMark val="out"/>
        <c:minorTickMark val="none"/>
        <c:tickLblPos val="nextTo"/>
        <c:crossAx val="91052288"/>
        <c:crosses val="autoZero"/>
        <c:auto val="1"/>
        <c:lblAlgn val="ctr"/>
        <c:lblOffset val="100"/>
        <c:noMultiLvlLbl val="0"/>
      </c:catAx>
      <c:valAx>
        <c:axId val="91052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77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1CA36-80B3-4021-BDA5-265EBC1DF16A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C4C9F-5714-4EBA-880A-8E3755701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4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3907-2864-4DA4-9CA0-D5806CAFB4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5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 noChangeAspect="1"/>
          </p:cNvSpPr>
          <p:nvPr>
            <p:ph type="sldNum" sz="quarter" idx="12"/>
          </p:nvPr>
        </p:nvSpPr>
        <p:spPr>
          <a:xfrm>
            <a:off x="8915400" y="6629400"/>
            <a:ext cx="211974" cy="211974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6845B0-DF80-4D00-BDE5-9A4CEB56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4"/>
          <p:cNvSpPr>
            <a:spLocks noGrp="1" noChangeAspect="1"/>
          </p:cNvSpPr>
          <p:nvPr>
            <p:ph type="sldNum" sz="quarter" idx="12"/>
          </p:nvPr>
        </p:nvSpPr>
        <p:spPr>
          <a:xfrm>
            <a:off x="8915400" y="6629400"/>
            <a:ext cx="211974" cy="211974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6845B0-DF80-4D00-BDE5-9A4CEB56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lide Number Placeholder 4"/>
          <p:cNvSpPr txBox="1">
            <a:spLocks noChangeAspect="1"/>
          </p:cNvSpPr>
          <p:nvPr userDrawn="1"/>
        </p:nvSpPr>
        <p:spPr>
          <a:xfrm>
            <a:off x="8948048" y="6666811"/>
            <a:ext cx="176645" cy="176645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6845B0-DF80-4D00-BDE5-9A4CEB56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4"/>
          <p:cNvSpPr txBox="1">
            <a:spLocks noChangeAspect="1"/>
          </p:cNvSpPr>
          <p:nvPr userDrawn="1"/>
        </p:nvSpPr>
        <p:spPr>
          <a:xfrm>
            <a:off x="8948048" y="6666811"/>
            <a:ext cx="176645" cy="176645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6845B0-DF80-4D00-BDE5-9A4CEB56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Slide Number Placeholder 4"/>
          <p:cNvSpPr>
            <a:spLocks noGrp="1" noChangeAspect="1"/>
          </p:cNvSpPr>
          <p:nvPr>
            <p:ph type="sldNum" sz="quarter" idx="12"/>
          </p:nvPr>
        </p:nvSpPr>
        <p:spPr>
          <a:xfrm>
            <a:off x="8915400" y="6629400"/>
            <a:ext cx="211974" cy="211974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6845B0-DF80-4D00-BDE5-9A4CEB56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 noChangeAspect="1"/>
          </p:cNvSpPr>
          <p:nvPr>
            <p:ph type="sldNum" sz="quarter" idx="12"/>
          </p:nvPr>
        </p:nvSpPr>
        <p:spPr>
          <a:xfrm>
            <a:off x="8915400" y="6629400"/>
            <a:ext cx="211974" cy="211974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6845B0-DF80-4D00-BDE5-9A4CEB56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 noChangeAspect="1"/>
          </p:cNvSpPr>
          <p:nvPr>
            <p:ph type="sldNum" sz="quarter" idx="12"/>
          </p:nvPr>
        </p:nvSpPr>
        <p:spPr>
          <a:xfrm>
            <a:off x="8915400" y="6629400"/>
            <a:ext cx="211974" cy="211974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6845B0-DF80-4D00-BDE5-9A4CEB56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Slide Number Placeholder 4"/>
          <p:cNvSpPr txBox="1">
            <a:spLocks noChangeAspect="1"/>
          </p:cNvSpPr>
          <p:nvPr userDrawn="1"/>
        </p:nvSpPr>
        <p:spPr>
          <a:xfrm>
            <a:off x="8948048" y="6666811"/>
            <a:ext cx="176645" cy="176645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6845B0-DF80-4D00-BDE5-9A4CEB56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4" name="Slide Number Placeholder 4"/>
          <p:cNvSpPr txBox="1">
            <a:spLocks noChangeAspect="1"/>
          </p:cNvSpPr>
          <p:nvPr userDrawn="1"/>
        </p:nvSpPr>
        <p:spPr>
          <a:xfrm>
            <a:off x="8948048" y="6666811"/>
            <a:ext cx="176645" cy="176645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6845B0-DF80-4D00-BDE5-9A4CEB56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17/5/2013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 noChangeAspect="1"/>
          </p:cNvSpPr>
          <p:nvPr>
            <p:ph type="sldNum" sz="quarter" idx="4"/>
          </p:nvPr>
        </p:nvSpPr>
        <p:spPr>
          <a:xfrm>
            <a:off x="8839200" y="6553200"/>
            <a:ext cx="317961" cy="317961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836845B0-DF80-4D00-BDE5-9A4CEB56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9.gif"/><Relationship Id="rId7" Type="http://schemas.openxmlformats.org/officeDocument/2006/relationships/image" Target="../media/image4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4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dg.lbl.gov/2015/reviews/rpp2015-rev-higgs-boson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5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5.bin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12" Type="http://schemas.openxmlformats.org/officeDocument/2006/relationships/image" Target="../media/image5.wm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jp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139.wmf"/><Relationship Id="rId4" Type="http://schemas.openxmlformats.org/officeDocument/2006/relationships/image" Target="../media/image146.png"/><Relationship Id="rId9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5.wmf"/><Relationship Id="rId3" Type="http://schemas.openxmlformats.org/officeDocument/2006/relationships/image" Target="../media/image18.jpeg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45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144.wmf"/><Relationship Id="rId4" Type="http://schemas.openxmlformats.org/officeDocument/2006/relationships/image" Target="../media/image147.png"/><Relationship Id="rId9" Type="http://schemas.openxmlformats.org/officeDocument/2006/relationships/oleObject" Target="../embeddings/oleObject3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51.png"/><Relationship Id="rId7" Type="http://schemas.openxmlformats.org/officeDocument/2006/relationships/image" Target="../media/image14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5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Jim Olsen</a:t>
            </a:r>
          </a:p>
          <a:p>
            <a:r>
              <a:rPr lang="en-US" dirty="0" smtClean="0"/>
              <a:t>Princeton University</a:t>
            </a:r>
          </a:p>
          <a:p>
            <a:r>
              <a:rPr lang="en-US" sz="2800" b="1" dirty="0" smtClean="0"/>
              <a:t>11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Hadron Collider Physics School</a:t>
            </a:r>
          </a:p>
          <a:p>
            <a:r>
              <a:rPr lang="en-US" sz="2800" b="1" dirty="0" err="1" smtClean="0"/>
              <a:t>Fermilab</a:t>
            </a:r>
            <a:endParaRPr lang="en-US" sz="2800" b="1" dirty="0" smtClean="0"/>
          </a:p>
          <a:p>
            <a:r>
              <a:rPr lang="en-US" sz="2800" b="1" dirty="0" smtClean="0"/>
              <a:t>August 18, 2016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Higgs Physics – Lecture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868362"/>
          </a:xfrm>
        </p:spPr>
        <p:txBody>
          <a:bodyPr/>
          <a:lstStyle/>
          <a:p>
            <a:r>
              <a:rPr lang="en-US" dirty="0" smtClean="0"/>
              <a:t>Is this the only possibility?  </a:t>
            </a:r>
            <a:r>
              <a:rPr lang="en-US" b="1" dirty="0" smtClean="0">
                <a:solidFill>
                  <a:schemeClr val="accent2"/>
                </a:solidFill>
              </a:rPr>
              <a:t>NO!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0" y="304800"/>
            <a:ext cx="1219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Additional Higgs fields, e.g. from Supersymmetry, that help solve the hierarchy problem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6670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strong interactions at the </a:t>
            </a:r>
            <a:r>
              <a:rPr lang="en-US" sz="2800" dirty="0" err="1" smtClean="0"/>
              <a:t>TeV</a:t>
            </a:r>
            <a:r>
              <a:rPr lang="en-US" sz="2800" dirty="0" smtClean="0"/>
              <a:t> scale that break electroweak symmetry dynamically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886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</a:t>
            </a:r>
            <a:r>
              <a:rPr lang="en-US" sz="2800" dirty="0" err="1" smtClean="0"/>
              <a:t>Higgsless</a:t>
            </a:r>
            <a:r>
              <a:rPr lang="en-US" sz="2800" dirty="0" smtClean="0"/>
              <a:t> models tend to be ruled out by the observation of a Higgs boson ;-)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105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But, for example, still possible to consider the observed particle as a Goldstone boson of the spontaneous breaking of scale invariance at some large scale.</a:t>
            </a:r>
          </a:p>
        </p:txBody>
      </p:sp>
    </p:spTree>
    <p:extLst>
      <p:ext uri="{BB962C8B-B14F-4D97-AF65-F5344CB8AC3E}">
        <p14:creationId xmlns:p14="http://schemas.microsoft.com/office/powerpoint/2010/main" val="12114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 brief history of Higgs searches…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32902"/>
            <a:ext cx="5540566" cy="554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5415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Higgs Hunting: 1975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3966" y="952389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Ellis, Gaillard, and </a:t>
            </a:r>
            <a:r>
              <a:rPr lang="en-US" sz="1400" dirty="0" err="1" smtClean="0"/>
              <a:t>Nanopoulos</a:t>
            </a:r>
            <a:r>
              <a:rPr lang="en-US" sz="1400" dirty="0" smtClean="0"/>
              <a:t>,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B106, 292</a:t>
            </a:r>
            <a:endParaRPr lang="en-US" sz="1400" dirty="0"/>
          </a:p>
        </p:txBody>
      </p:sp>
      <p:sp>
        <p:nvSpPr>
          <p:cNvPr id="6" name="Down Arrow 5"/>
          <p:cNvSpPr/>
          <p:nvPr/>
        </p:nvSpPr>
        <p:spPr>
          <a:xfrm>
            <a:off x="7315200" y="5482556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0" y="5039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125 </a:t>
            </a:r>
            <a:r>
              <a:rPr lang="en-US" sz="2800" b="1" dirty="0" err="1" smtClean="0">
                <a:solidFill>
                  <a:schemeClr val="accent2"/>
                </a:solidFill>
              </a:rPr>
              <a:t>GeV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2864"/>
            <a:ext cx="3810000" cy="10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</a:t>
            </a:r>
            <a:r>
              <a:rPr lang="en-US" dirty="0" smtClean="0"/>
              <a:t>ounds on the SM Higgs Mass: </a:t>
            </a:r>
            <a:r>
              <a:rPr lang="en-US" dirty="0"/>
              <a:t>~</a:t>
            </a:r>
            <a:r>
              <a:rPr lang="en-US" dirty="0" smtClean="0"/>
              <a:t>1980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" y="4038600"/>
            <a:ext cx="4443521" cy="13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1" y="5405442"/>
            <a:ext cx="4419547" cy="44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74069"/>
            <a:ext cx="2759998" cy="199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1" y="2840132"/>
                <a:ext cx="5432234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𝑊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𝑍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−4</m:t>
                                  </m:r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−12</m:t>
                                      </m:r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4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nary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&gt;7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2840132"/>
                <a:ext cx="5432234" cy="882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2" t="12860" r="4988" b="6403"/>
          <a:stretch/>
        </p:blipFill>
        <p:spPr>
          <a:xfrm>
            <a:off x="5840317" y="1143000"/>
            <a:ext cx="2362200" cy="2518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0600" y="2433935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Requiring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gives: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33935"/>
                <a:ext cx="396240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46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14400" y="19812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and A. </a:t>
            </a:r>
            <a:r>
              <a:rPr lang="en-US" sz="1400" dirty="0" err="1" smtClean="0"/>
              <a:t>Linde</a:t>
            </a:r>
            <a:r>
              <a:rPr lang="en-US" sz="1400" dirty="0" smtClean="0"/>
              <a:t>, JETP </a:t>
            </a:r>
            <a:r>
              <a:rPr lang="en-US" sz="1400" dirty="0" err="1" smtClean="0"/>
              <a:t>Lett</a:t>
            </a:r>
            <a:r>
              <a:rPr lang="en-US" sz="1400" dirty="0" smtClean="0"/>
              <a:t>. 23 (1976) 64</a:t>
            </a:r>
            <a:endParaRPr lang="en-US" sz="1400" dirty="0"/>
          </a:p>
        </p:txBody>
      </p:sp>
      <p:sp>
        <p:nvSpPr>
          <p:cNvPr id="14" name="Freeform 13"/>
          <p:cNvSpPr/>
          <p:nvPr/>
        </p:nvSpPr>
        <p:spPr>
          <a:xfrm>
            <a:off x="6815136" y="2010142"/>
            <a:ext cx="1277077" cy="1165297"/>
          </a:xfrm>
          <a:custGeom>
            <a:avLst/>
            <a:gdLst>
              <a:gd name="connsiteX0" fmla="*/ 0 w 1332089"/>
              <a:gd name="connsiteY0" fmla="*/ 914400 h 1399984"/>
              <a:gd name="connsiteX1" fmla="*/ 349956 w 1332089"/>
              <a:gd name="connsiteY1" fmla="*/ 1399822 h 1399984"/>
              <a:gd name="connsiteX2" fmla="*/ 699911 w 1332089"/>
              <a:gd name="connsiteY2" fmla="*/ 970844 h 1399984"/>
              <a:gd name="connsiteX3" fmla="*/ 880533 w 1332089"/>
              <a:gd name="connsiteY3" fmla="*/ 1174044 h 1399984"/>
              <a:gd name="connsiteX4" fmla="*/ 1072445 w 1332089"/>
              <a:gd name="connsiteY4" fmla="*/ 948267 h 1399984"/>
              <a:gd name="connsiteX5" fmla="*/ 1332089 w 1332089"/>
              <a:gd name="connsiteY5" fmla="*/ 0 h 139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2089" h="1399984">
                <a:moveTo>
                  <a:pt x="0" y="914400"/>
                </a:moveTo>
                <a:cubicBezTo>
                  <a:pt x="116652" y="1152407"/>
                  <a:pt x="233304" y="1390415"/>
                  <a:pt x="349956" y="1399822"/>
                </a:cubicBezTo>
                <a:cubicBezTo>
                  <a:pt x="466608" y="1409229"/>
                  <a:pt x="611481" y="1008474"/>
                  <a:pt x="699911" y="970844"/>
                </a:cubicBezTo>
                <a:cubicBezTo>
                  <a:pt x="788341" y="933214"/>
                  <a:pt x="818444" y="1177807"/>
                  <a:pt x="880533" y="1174044"/>
                </a:cubicBezTo>
                <a:cubicBezTo>
                  <a:pt x="942622" y="1170281"/>
                  <a:pt x="997186" y="1143941"/>
                  <a:pt x="1072445" y="948267"/>
                </a:cubicBezTo>
                <a:cubicBezTo>
                  <a:pt x="1147704" y="752593"/>
                  <a:pt x="1239896" y="376296"/>
                  <a:pt x="1332089" y="0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1800" y="2518215"/>
            <a:ext cx="332691" cy="616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6110288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By 1980 we knew the Higgs mass was 7 &lt; </a:t>
            </a:r>
            <a:r>
              <a:rPr lang="en-US" sz="2800" b="1" dirty="0" err="1" smtClean="0">
                <a:solidFill>
                  <a:schemeClr val="accent2"/>
                </a:solidFill>
              </a:rPr>
              <a:t>m</a:t>
            </a:r>
            <a:r>
              <a:rPr lang="en-US" sz="2800" b="1" baseline="-25000" dirty="0" err="1">
                <a:solidFill>
                  <a:schemeClr val="accent2"/>
                </a:solidFill>
              </a:rPr>
              <a:t>H</a:t>
            </a:r>
            <a:r>
              <a:rPr lang="en-US" sz="2800" b="1" dirty="0" smtClean="0">
                <a:solidFill>
                  <a:schemeClr val="accent2"/>
                </a:solidFill>
              </a:rPr>
              <a:t> &lt; 1000 GeV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868362"/>
          </a:xfrm>
        </p:spPr>
        <p:txBody>
          <a:bodyPr/>
          <a:lstStyle/>
          <a:p>
            <a:pPr algn="ctr"/>
            <a:r>
              <a:rPr lang="en-US" dirty="0" smtClean="0"/>
              <a:t>The Role of the Top Quark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1600200"/>
            <a:ext cx="4638675" cy="426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7696200" y="1752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1639669"/>
                <a:ext cx="4200525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The SM Higgs boson couples to fermions according to their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 smtClean="0"/>
                  <a:t> :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39669"/>
                <a:ext cx="4200525" cy="732508"/>
              </a:xfrm>
              <a:prstGeom prst="rect">
                <a:avLst/>
              </a:prstGeom>
              <a:blipFill rotWithShape="1">
                <a:blip r:embed="rId4"/>
                <a:stretch>
                  <a:fillRect t="-3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734969"/>
              </p:ext>
            </p:extLst>
          </p:nvPr>
        </p:nvGraphicFramePr>
        <p:xfrm>
          <a:off x="1447800" y="2600777"/>
          <a:ext cx="1676400" cy="87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" name="Equation" r:id="rId5" imgW="799920" imgH="419040" progId="Equation.3">
                  <p:embed/>
                </p:oleObj>
              </mc:Choice>
              <mc:Fallback>
                <p:oleObj name="Equation" r:id="rId5" imgW="799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600777"/>
                        <a:ext cx="1676400" cy="87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801070"/>
            <a:ext cx="4124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top quark was discovered at </a:t>
            </a:r>
            <a:r>
              <a:rPr lang="en-US" dirty="0" err="1" smtClean="0"/>
              <a:t>Fermilab</a:t>
            </a:r>
            <a:r>
              <a:rPr lang="en-US" dirty="0" smtClean="0"/>
              <a:t> in 1995 with a mass near 173 </a:t>
            </a:r>
            <a:r>
              <a:rPr lang="en-US" dirty="0" err="1" smtClean="0"/>
              <a:t>GeV</a:t>
            </a:r>
            <a:r>
              <a:rPr lang="en-US" dirty="0" smtClean="0"/>
              <a:t>, clearly indicating it’s strong coupling to the Higgs field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result ushered in the modern era of Higgs searches at LEP and FNAL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943600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Cabibbo</a:t>
            </a:r>
            <a:r>
              <a:rPr lang="en-US" sz="1400" dirty="0" smtClean="0"/>
              <a:t>, </a:t>
            </a:r>
            <a:r>
              <a:rPr lang="en-US" sz="1400" dirty="0" err="1" smtClean="0"/>
              <a:t>Maiani</a:t>
            </a:r>
            <a:r>
              <a:rPr lang="en-US" sz="1400" dirty="0" smtClean="0"/>
              <a:t>, </a:t>
            </a:r>
            <a:r>
              <a:rPr lang="en-US" sz="1400" dirty="0" err="1" smtClean="0"/>
              <a:t>Parisi</a:t>
            </a:r>
            <a:r>
              <a:rPr lang="en-US" sz="1400" dirty="0" smtClean="0"/>
              <a:t>, </a:t>
            </a:r>
            <a:r>
              <a:rPr lang="en-US" sz="1400" dirty="0" err="1" smtClean="0"/>
              <a:t>Petronzio</a:t>
            </a:r>
            <a:r>
              <a:rPr lang="en-US" sz="1400" dirty="0" smtClean="0"/>
              <a:t>, </a:t>
            </a:r>
            <a:r>
              <a:rPr lang="en-US" sz="1400" dirty="0" err="1" smtClean="0"/>
              <a:t>Nucl</a:t>
            </a:r>
            <a:r>
              <a:rPr lang="en-US" sz="1400" dirty="0" smtClean="0"/>
              <a:t>. Phys. B158 (1979) 295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27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 smtClean="0"/>
              <a:t>LEP Legacy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52" y="1557051"/>
            <a:ext cx="5029199" cy="50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3" y="3505200"/>
            <a:ext cx="3364543" cy="1384878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74" y="304800"/>
            <a:ext cx="4276724" cy="111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00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Search strategy: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Produced via Higgs-</a:t>
            </a:r>
            <a:r>
              <a:rPr lang="en-US" sz="2400" dirty="0" err="1" smtClean="0"/>
              <a:t>strahlung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2738735"/>
                <a:ext cx="3429000" cy="469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Decaying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𝜏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38735"/>
                <a:ext cx="3429000" cy="469809"/>
              </a:xfrm>
              <a:prstGeom prst="rect">
                <a:avLst/>
              </a:prstGeom>
              <a:blipFill rotWithShape="1">
                <a:blip r:embed="rId5"/>
                <a:stretch>
                  <a:fillRect l="-2847"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5572780"/>
                <a:ext cx="3277326" cy="523220"/>
              </a:xfrm>
              <a:prstGeom prst="rect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𝟏𝟏𝟒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GeV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572780"/>
                <a:ext cx="3277326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8989" b="-292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7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76200"/>
                <a:ext cx="7772400" cy="914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Searching at the </a:t>
                </a:r>
                <a:r>
                  <a:rPr lang="en-US" dirty="0" err="1" smtClean="0"/>
                  <a:t>Tevatron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2010)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76200"/>
                <a:ext cx="7772400" cy="914400"/>
              </a:xfrm>
              <a:blipFill rotWithShape="1">
                <a:blip r:embed="rId2"/>
                <a:stretch>
                  <a:fillRect l="-2745" r="-203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8616"/>
            <a:ext cx="3505200" cy="3106184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0075"/>
            <a:ext cx="4675861" cy="306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1099851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Operating at FNAL from 1985 - 2011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984668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Discovery of the top quark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2396140"/>
                <a:ext cx="3429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Measurements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96140"/>
                <a:ext cx="342900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776"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0" y="28002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Search for the Higgs boson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6029980"/>
                <a:ext cx="4191000" cy="523220"/>
              </a:xfrm>
              <a:prstGeom prst="rect">
                <a:avLst/>
              </a:prstGeom>
              <a:solidFill>
                <a:srgbClr val="00FF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𝟏𝟓𝟖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𝐨𝐫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𝟏𝟕𝟓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29980"/>
                <a:ext cx="41910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r="8318"/>
          <a:stretch/>
        </p:blipFill>
        <p:spPr>
          <a:xfrm>
            <a:off x="152400" y="4343400"/>
            <a:ext cx="1929693" cy="1499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69229"/>
            <a:ext cx="2057400" cy="1212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60425" y="1565611"/>
                <a:ext cx="3581400" cy="40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 smtClean="0"/>
                  <a:t> collider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000" dirty="0" smtClean="0"/>
                  <a:t> up to 1.96 </a:t>
                </a:r>
                <a:r>
                  <a:rPr lang="en-US" sz="2000" dirty="0" err="1" smtClean="0"/>
                  <a:t>TeV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25" y="1565611"/>
                <a:ext cx="3581400" cy="403444"/>
              </a:xfrm>
              <a:prstGeom prst="rect">
                <a:avLst/>
              </a:prstGeom>
              <a:blipFill rotWithShape="1">
                <a:blip r:embed="rId9"/>
                <a:stretch>
                  <a:fillRect t="-3030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6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44562"/>
          </a:xfrm>
        </p:spPr>
        <p:txBody>
          <a:bodyPr/>
          <a:lstStyle/>
          <a:p>
            <a:pPr algn="ctr"/>
            <a:r>
              <a:rPr lang="en-US" dirty="0" smtClean="0"/>
              <a:t>At the dawn of the LHC era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0" y="1022732"/>
            <a:ext cx="6000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79" y="76200"/>
            <a:ext cx="7772400" cy="838200"/>
          </a:xfrm>
        </p:spPr>
        <p:txBody>
          <a:bodyPr/>
          <a:lstStyle/>
          <a:p>
            <a:pPr algn="ctr"/>
            <a:r>
              <a:rPr lang="en-US" dirty="0" smtClean="0"/>
              <a:t>Evolution of Higgs Discovery @ LHC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009"/>
            <a:ext cx="2362200" cy="54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6805" y="180304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6805" y="309844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3926" y="4407795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679" y="5876925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842" y="762000"/>
            <a:ext cx="3683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the PDG</a:t>
            </a:r>
            <a:r>
              <a:rPr lang="en-US" sz="1100" dirty="0"/>
              <a:t>: </a:t>
            </a:r>
            <a:endParaRPr lang="en-US" sz="1100" dirty="0" smtClean="0"/>
          </a:p>
          <a:p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</a:t>
            </a:r>
            <a:r>
              <a:rPr lang="en-US" sz="1100" dirty="0" smtClean="0">
                <a:hlinkClick r:id="rId3"/>
              </a:rPr>
              <a:t>pdg.lbl.gov/2015/reviews/rpp2015-rev-higgs-boson.pdf</a:t>
            </a:r>
            <a:r>
              <a:rPr lang="en-US" sz="1100" dirty="0" smtClean="0"/>
              <a:t> </a:t>
            </a:r>
          </a:p>
        </p:txBody>
      </p:sp>
      <p:grpSp>
        <p:nvGrpSpPr>
          <p:cNvPr id="21505" name="Group 21504"/>
          <p:cNvGrpSpPr/>
          <p:nvPr/>
        </p:nvGrpSpPr>
        <p:grpSpPr>
          <a:xfrm>
            <a:off x="3124200" y="3257490"/>
            <a:ext cx="5805488" cy="3524310"/>
            <a:chOff x="3200400" y="3257490"/>
            <a:chExt cx="5805488" cy="35243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3578124"/>
              <a:ext cx="4876800" cy="31565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00400" y="3257490"/>
              <a:ext cx="5805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…and we did not find a SM-like Higgs boson anywhere else: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001000" y="6172200"/>
              <a:ext cx="635358" cy="6096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8122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33CC"/>
                  </a:solidFill>
                </a:rPr>
                <a:t>SM</a:t>
              </a:r>
              <a:endParaRPr lang="en-US" b="1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2514600" y="1445568"/>
            <a:ext cx="285752" cy="176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4" idx="1"/>
          </p:cNvCxnSpPr>
          <p:nvPr/>
        </p:nvCxnSpPr>
        <p:spPr>
          <a:xfrm flipH="1">
            <a:off x="2514600" y="1978968"/>
            <a:ext cx="304800" cy="76423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5" idx="1"/>
          </p:cNvCxnSpPr>
          <p:nvPr/>
        </p:nvCxnSpPr>
        <p:spPr>
          <a:xfrm flipH="1">
            <a:off x="2514600" y="2512368"/>
            <a:ext cx="317678" cy="16104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6" idx="1"/>
          </p:cNvCxnSpPr>
          <p:nvPr/>
        </p:nvCxnSpPr>
        <p:spPr>
          <a:xfrm flipH="1">
            <a:off x="2514600" y="3045768"/>
            <a:ext cx="319088" cy="2440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12147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Summer 2011: drops in the bucket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174813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End of 2011: tantalizing hint, the trail begins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2278" y="2281535"/>
            <a:ext cx="623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Summer 2012: discovery!  5</a:t>
            </a:r>
            <a:r>
              <a:rPr lang="en-US" sz="2400" dirty="0" smtClean="0">
                <a:solidFill>
                  <a:srgbClr val="008000"/>
                </a:solidFill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 from both experiments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33688" y="28149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End of 2012: confirmation!  Measurement era begins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0"/>
            <a:ext cx="65532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Finding “a Higgs boson”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Brief history of Higgs searches</a:t>
            </a:r>
          </a:p>
          <a:p>
            <a:pPr lvl="1"/>
            <a:r>
              <a:rPr lang="en-US" dirty="0" smtClean="0"/>
              <a:t>Discovery of “a Higgs boson”</a:t>
            </a:r>
          </a:p>
          <a:p>
            <a:pPr lvl="1"/>
            <a:r>
              <a:rPr lang="en-US" dirty="0" smtClean="0"/>
              <a:t>Characterization of H(125) with Run 1 data</a:t>
            </a:r>
          </a:p>
          <a:p>
            <a:r>
              <a:rPr lang="en-US" dirty="0" smtClean="0"/>
              <a:t>Lecture 2</a:t>
            </a:r>
          </a:p>
          <a:p>
            <a:pPr lvl="1"/>
            <a:r>
              <a:rPr lang="en-US" dirty="0" smtClean="0"/>
              <a:t>Searching for non-SM behavior of H(125)</a:t>
            </a:r>
          </a:p>
          <a:p>
            <a:pPr lvl="1"/>
            <a:r>
              <a:rPr lang="en-US" dirty="0" smtClean="0"/>
              <a:t>Search for exotic Higgs bosons</a:t>
            </a:r>
          </a:p>
          <a:p>
            <a:pPr lvl="1"/>
            <a:r>
              <a:rPr lang="en-US" dirty="0" smtClean="0"/>
              <a:t>Run 2 results</a:t>
            </a:r>
          </a:p>
          <a:p>
            <a:pPr lvl="1"/>
            <a:r>
              <a:rPr lang="en-US" dirty="0" smtClean="0"/>
              <a:t>Future prospects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3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pPr algn="ctr"/>
            <a:r>
              <a:rPr lang="en-US" dirty="0" smtClean="0"/>
              <a:t>SM Higgs Production at the LHC</a:t>
            </a:r>
            <a:endParaRPr lang="en-US" dirty="0"/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5675"/>
            <a:ext cx="1463040" cy="1371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35" y="1507069"/>
            <a:ext cx="1463040" cy="1371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81997"/>
            <a:ext cx="1463040" cy="13716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35" y="3493720"/>
            <a:ext cx="1463040" cy="13716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" y="287727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Gluon Fusion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287727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Vector-Boson Fusion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5842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Higgs-</a:t>
            </a:r>
            <a:r>
              <a:rPr lang="en-US" b="1" dirty="0" err="1" smtClean="0">
                <a:solidFill>
                  <a:srgbClr val="FF0066"/>
                </a:solidFill>
              </a:rPr>
              <a:t>strahlung</a:t>
            </a:r>
            <a:endParaRPr lang="en-US" b="1" dirty="0" smtClean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60098" y="4870143"/>
                <a:ext cx="205386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33CC"/>
                    </a:solidFill>
                  </a:rPr>
                  <a:t>Top Fusion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rgbClr val="0033CC"/>
                        </a:solidFill>
                        <a:latin typeface="Cambria Math"/>
                      </a:rPr>
                      <m:t>t</m:t>
                    </m:r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0033CC"/>
                    </a:solidFill>
                  </a:rPr>
                  <a:t>H)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98" y="4870143"/>
                <a:ext cx="205386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667" b="-2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3319" y="5569803"/>
                <a:ext cx="883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LHC in 2012 at (</a:t>
                </a:r>
                <a:r>
                  <a:rPr lang="en-US" sz="2400" dirty="0" smtClean="0">
                    <a:solidFill>
                      <a:srgbClr val="C00000"/>
                    </a:solidFill>
                    <a:effectLst/>
                  </a:rPr>
                  <a:t>the old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) record luminosity (7 x 10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effectLst/>
                  </a:rPr>
                  <a:t>33</a:t>
                </a:r>
                <a:r>
                  <a:rPr lang="en-US" sz="2400" baseline="-250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cm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effectLst/>
                  </a:rPr>
                  <a:t>-2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s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effectLst/>
                  </a:rPr>
                  <a:t>-1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) and energy (8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</a:rPr>
                  <a:t>TeV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) was producing SM Higgs bosons (M</a:t>
                </a:r>
                <a:r>
                  <a:rPr lang="en-US" sz="2400" baseline="-25000" dirty="0" smtClean="0">
                    <a:solidFill>
                      <a:schemeClr val="tx1"/>
                    </a:solidFill>
                    <a:effectLst/>
                  </a:rPr>
                  <a:t>H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 = 125 GeV) at a rate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2"/>
                        </a:solidFill>
                        <a:effectLst/>
                        <a:latin typeface="Cambria Math"/>
                        <a:ea typeface="Cambria Math"/>
                      </a:rPr>
                      <m:t>~</m:t>
                    </m:r>
                    <m:r>
                      <a:rPr lang="en-US" sz="2400" b="1" i="0" smtClean="0">
                        <a:solidFill>
                          <a:schemeClr val="accent2"/>
                        </a:solidFill>
                        <a:effectLst/>
                        <a:latin typeface="Cambria Math"/>
                        <a:ea typeface="Cambria Math"/>
                      </a:rPr>
                      <m:t>𝟕𝟓𝟎</m:t>
                    </m:r>
                  </m:oMath>
                </a14:m>
                <a:r>
                  <a:rPr lang="en-US" sz="2400" b="1" dirty="0" smtClean="0">
                    <a:solidFill>
                      <a:schemeClr val="accent2"/>
                    </a:solidFill>
                    <a:effectLst/>
                  </a:rPr>
                  <a:t>/hr</a:t>
                </a:r>
                <a:endParaRPr lang="en-US" sz="2400" b="1" dirty="0">
                  <a:solidFill>
                    <a:schemeClr val="accent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19" y="5569803"/>
                <a:ext cx="8839200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882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07" y="1402761"/>
            <a:ext cx="5181600" cy="385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92162"/>
          </a:xfrm>
        </p:spPr>
        <p:txBody>
          <a:bodyPr/>
          <a:lstStyle/>
          <a:p>
            <a:pPr algn="ctr"/>
            <a:r>
              <a:rPr lang="en-US" dirty="0" smtClean="0"/>
              <a:t>Decay of the Higgs Boson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495800" y="1143000"/>
            <a:ext cx="4407767" cy="4351663"/>
            <a:chOff x="379043" y="1432192"/>
            <a:chExt cx="4407767" cy="4351663"/>
          </a:xfrm>
        </p:grpSpPr>
        <p:pic>
          <p:nvPicPr>
            <p:cNvPr id="4" name="Content Placeholder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1" t="2992" r="1" b="1827"/>
            <a:stretch/>
          </p:blipFill>
          <p:spPr>
            <a:xfrm>
              <a:off x="379043" y="1432192"/>
              <a:ext cx="4407767" cy="4351663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1976532" y="1535017"/>
              <a:ext cx="0" cy="35814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037585"/>
              </p:ext>
            </p:extLst>
          </p:nvPr>
        </p:nvGraphicFramePr>
        <p:xfrm>
          <a:off x="196468" y="1370221"/>
          <a:ext cx="4204790" cy="387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12096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BF (%) for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= 125.09 GeV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78678"/>
              </p:ext>
            </p:extLst>
          </p:nvPr>
        </p:nvGraphicFramePr>
        <p:xfrm>
          <a:off x="3563057" y="4855221"/>
          <a:ext cx="310379" cy="26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" name="Equation" r:id="rId5" imgW="190440" imgH="164880" progId="Equation.3">
                  <p:embed/>
                </p:oleObj>
              </mc:Choice>
              <mc:Fallback>
                <p:oleObj name="Equation" r:id="rId5" imgW="19044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057" y="4855221"/>
                        <a:ext cx="310379" cy="2689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757852"/>
              </p:ext>
            </p:extLst>
          </p:nvPr>
        </p:nvGraphicFramePr>
        <p:xfrm>
          <a:off x="2185108" y="4876281"/>
          <a:ext cx="3111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" name="Equation" r:id="rId7" imgW="190440" imgH="139680" progId="Equation.3">
                  <p:embed/>
                </p:oleObj>
              </mc:Choice>
              <mc:Fallback>
                <p:oleObj name="Equation" r:id="rId7" imgW="1904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108" y="4876281"/>
                        <a:ext cx="311150" cy="227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14657" y="5486400"/>
            <a:ext cx="8853143" cy="1200329"/>
            <a:chOff x="10274" y="5486400"/>
            <a:chExt cx="886497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3886200" y="5486400"/>
              <a:ext cx="4989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400" dirty="0" smtClean="0"/>
                <a:t>Cross sections are large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400" dirty="0"/>
                <a:t>F</a:t>
              </a:r>
              <a:r>
                <a:rPr lang="en-US" sz="2400" dirty="0" smtClean="0"/>
                <a:t>ermion decays (</a:t>
              </a:r>
              <a:r>
                <a:rPr lang="en-US" sz="2400" dirty="0" err="1" smtClean="0"/>
                <a:t>bb+</a:t>
              </a:r>
              <a:r>
                <a:rPr lang="en-US" sz="2400" dirty="0" err="1" smtClean="0">
                  <a:latin typeface="Symbol" pitchFamily="18" charset="2"/>
                </a:rPr>
                <a:t>tt</a:t>
              </a:r>
              <a:r>
                <a:rPr lang="en-US" sz="2400" dirty="0" smtClean="0"/>
                <a:t>) are accessible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400" dirty="0" smtClean="0"/>
                <a:t>Natural width is negligible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74" y="5649074"/>
              <a:ext cx="289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</a:rPr>
                <a:t>Fortuitous!  Only region in </a:t>
              </a:r>
              <a:r>
                <a:rPr lang="en-US" sz="2400" b="1" dirty="0" err="1" smtClean="0">
                  <a:solidFill>
                    <a:schemeClr val="accent2"/>
                  </a:solidFill>
                </a:rPr>
                <a:t>m</a:t>
              </a:r>
              <a:r>
                <a:rPr lang="en-US" sz="2400" b="1" baseline="-25000" dirty="0" err="1">
                  <a:solidFill>
                    <a:schemeClr val="accent2"/>
                  </a:solidFill>
                </a:rPr>
                <a:t>H</a:t>
              </a:r>
              <a:r>
                <a:rPr lang="en-US" sz="2400" b="1" dirty="0" smtClean="0">
                  <a:solidFill>
                    <a:schemeClr val="accent2"/>
                  </a:solidFill>
                </a:rPr>
                <a:t> where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850222" y="5923404"/>
              <a:ext cx="685800" cy="36933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3657600" y="5573617"/>
              <a:ext cx="236350" cy="1066800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95400" y="1676400"/>
            <a:ext cx="104899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58.1%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3200400"/>
            <a:ext cx="104899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21.5%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45659" y="4011706"/>
            <a:ext cx="104899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6.3%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82153" y="4204447"/>
            <a:ext cx="104899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2.6%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72314" y="4280647"/>
            <a:ext cx="104899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0.2%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84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pPr algn="ctr"/>
            <a:r>
              <a:rPr lang="en-US" dirty="0" smtClean="0"/>
              <a:t>Natural Width of the Higgs Boson</a:t>
            </a:r>
            <a:endParaRPr lang="en-US" dirty="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98" y="1433735"/>
            <a:ext cx="5174761" cy="4956048"/>
          </a:xfrm>
          <a:prstGeom prst="rect">
            <a:avLst/>
          </a:prstGeom>
        </p:spPr>
      </p:pic>
      <p:sp>
        <p:nvSpPr>
          <p:cNvPr id="4" name="Content Placeholder 32"/>
          <p:cNvSpPr txBox="1">
            <a:spLocks/>
          </p:cNvSpPr>
          <p:nvPr/>
        </p:nvSpPr>
        <p:spPr>
          <a:xfrm>
            <a:off x="238698" y="1623646"/>
            <a:ext cx="3744817" cy="439615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@Low mass</a:t>
            </a:r>
          </a:p>
          <a:p>
            <a:pPr marL="32004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arrow!</a:t>
            </a:r>
          </a:p>
          <a:p>
            <a:pPr marL="320040" lvl="1" indent="0">
              <a:buNone/>
            </a:pPr>
            <a:r>
              <a:rPr lang="en-US" dirty="0" smtClean="0"/>
              <a:t>Observed width dominated by </a:t>
            </a:r>
            <a:r>
              <a:rPr lang="en-US" b="1" i="1" dirty="0" smtClean="0">
                <a:solidFill>
                  <a:schemeClr val="accent2"/>
                </a:solidFill>
              </a:rPr>
              <a:t>detector resolution</a:t>
            </a:r>
          </a:p>
          <a:p>
            <a:pPr marL="0" indent="0"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@High mass</a:t>
            </a:r>
          </a:p>
          <a:p>
            <a:pPr marL="320040" lvl="1" indent="0">
              <a:buNone/>
            </a:pPr>
            <a:r>
              <a:rPr lang="en-US" dirty="0" smtClean="0"/>
              <a:t>Higgs becomes a </a:t>
            </a:r>
            <a:r>
              <a:rPr lang="en-US" b="1" dirty="0" smtClean="0">
                <a:solidFill>
                  <a:srgbClr val="FF0000"/>
                </a:solidFill>
              </a:rPr>
              <a:t>broad resonance</a:t>
            </a:r>
            <a:r>
              <a:rPr lang="en-US" dirty="0" smtClean="0"/>
              <a:t> dominated by </a:t>
            </a:r>
            <a:r>
              <a:rPr lang="en-US" b="1" i="1" dirty="0" smtClean="0">
                <a:solidFill>
                  <a:schemeClr val="accent2"/>
                </a:solidFill>
              </a:rPr>
              <a:t>natural width</a:t>
            </a:r>
          </a:p>
          <a:p>
            <a:pPr marL="320040" lvl="1" indent="0">
              <a:buNone/>
            </a:pPr>
            <a:r>
              <a:rPr lang="en-US" dirty="0" smtClean="0"/>
              <a:t>Theory input is critical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15466" y="1741583"/>
            <a:ext cx="4164098" cy="2377779"/>
            <a:chOff x="4515466" y="1741583"/>
            <a:chExt cx="4164098" cy="2377779"/>
          </a:xfrm>
        </p:grpSpPr>
        <p:sp>
          <p:nvSpPr>
            <p:cNvPr id="5" name="Parallelogram 4"/>
            <p:cNvSpPr/>
            <p:nvPr/>
          </p:nvSpPr>
          <p:spPr>
            <a:xfrm rot="10200000">
              <a:off x="4515466" y="3200660"/>
              <a:ext cx="4160520" cy="182880"/>
            </a:xfrm>
            <a:prstGeom prst="parallelogram">
              <a:avLst/>
            </a:prstGeom>
            <a:solidFill>
              <a:srgbClr val="00B0F0">
                <a:alpha val="25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70659" y="3411476"/>
              <a:ext cx="2804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</a:rPr>
                <a:t>Det. Res. = 1-2%</a:t>
              </a:r>
            </a:p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sym typeface="Symbol"/>
                </a:rPr>
                <a:t>(</a:t>
              </a:r>
              <a:r>
                <a:rPr lang="en-US" sz="2000" b="1" dirty="0" err="1" smtClean="0">
                  <a:solidFill>
                    <a:srgbClr val="0000FF"/>
                  </a:solidFill>
                  <a:latin typeface="Symbol" pitchFamily="18" charset="2"/>
                  <a:sym typeface="Symbol"/>
                </a:rPr>
                <a:t>g</a:t>
              </a:r>
              <a:r>
                <a:rPr lang="en-US" sz="2000" b="1" dirty="0" err="1" smtClean="0">
                  <a:solidFill>
                    <a:srgbClr val="0000FF"/>
                  </a:solidFill>
                  <a:latin typeface="Symbol" pitchFamily="18" charset="2"/>
                </a:rPr>
                <a:t>g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, ZZ)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 rot="10200000">
              <a:off x="4519044" y="2492622"/>
              <a:ext cx="4160520" cy="182880"/>
            </a:xfrm>
            <a:prstGeom prst="parallelogram">
              <a:avLst/>
            </a:prstGeom>
            <a:solidFill>
              <a:schemeClr val="accent1">
                <a:lumMod val="60000"/>
                <a:lumOff val="40000"/>
                <a:alpha val="2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51459" y="1741583"/>
                  <a:ext cx="2667000" cy="716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Det. Res. = 10-20%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chemeClr val="accent1">
                          <a:lumMod val="75000"/>
                        </a:schemeClr>
                      </a:solidFill>
                      <a:sym typeface="Symbol"/>
                    </a:rPr>
                    <a:t>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sym typeface="Symbol"/>
                        </a:rPr>
                        <m:t>b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sym typeface="Symbol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sym typeface="Symbol"/>
                            </a:rPr>
                            <m:t>b</m:t>
                          </m:r>
                        </m:e>
                      </m:acc>
                    </m:oMath>
                  </a14:m>
                  <a:r>
                    <a:rPr lang="en-US" sz="2000" b="1" dirty="0" smtClean="0">
                      <a:solidFill>
                        <a:schemeClr val="accent1">
                          <a:lumMod val="75000"/>
                        </a:schemeClr>
                      </a:solidFill>
                      <a:sym typeface="Symbol"/>
                    </a:rPr>
                    <a:t>, </a:t>
                  </a:r>
                  <a:r>
                    <a:rPr lang="en-US" sz="2000" b="1" dirty="0" err="1" smtClean="0">
                      <a:solidFill>
                        <a:schemeClr val="accent1">
                          <a:lumMod val="75000"/>
                        </a:schemeClr>
                      </a:solidFill>
                      <a:latin typeface="Symbol" pitchFamily="18" charset="2"/>
                      <a:sym typeface="Symbol"/>
                    </a:rPr>
                    <a:t>tt</a:t>
                  </a:r>
                  <a:r>
                    <a:rPr lang="en-US" sz="2000" b="1" dirty="0" smtClean="0">
                      <a:solidFill>
                        <a:schemeClr val="accent1">
                          <a:lumMod val="75000"/>
                        </a:schemeClr>
                      </a:solidFill>
                      <a:sym typeface="Symbol"/>
                    </a:rPr>
                    <a:t>,</a:t>
                  </a:r>
                  <a:r>
                    <a:rPr lang="en-US" sz="2000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WW)</a:t>
                  </a:r>
                  <a:endParaRPr lang="en-US" sz="20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459" y="1741583"/>
                  <a:ext cx="2667000" cy="7163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419" b="-162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Arc 8"/>
            <p:cNvSpPr/>
            <p:nvPr/>
          </p:nvSpPr>
          <p:spPr>
            <a:xfrm rot="1290424">
              <a:off x="7859221" y="3189383"/>
              <a:ext cx="457200" cy="462358"/>
            </a:xfrm>
            <a:prstGeom prst="arc">
              <a:avLst>
                <a:gd name="adj1" fmla="val 16200000"/>
                <a:gd name="adj2" fmla="val 1765649"/>
              </a:avLst>
            </a:prstGeom>
            <a:ln w="28575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11703507">
              <a:off x="4980155" y="2143711"/>
              <a:ext cx="457200" cy="462358"/>
            </a:xfrm>
            <a:prstGeom prst="arc">
              <a:avLst>
                <a:gd name="adj1" fmla="val 16200000"/>
                <a:gd name="adj2" fmla="val 1765649"/>
              </a:avLst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931027"/>
              </p:ext>
            </p:extLst>
          </p:nvPr>
        </p:nvGraphicFramePr>
        <p:xfrm>
          <a:off x="1781175" y="2089150"/>
          <a:ext cx="15875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" name="Equation" r:id="rId5" imgW="863280" imgH="228600" progId="Equation.3">
                  <p:embed/>
                </p:oleObj>
              </mc:Choice>
              <mc:Fallback>
                <p:oleObj name="Equation" r:id="rId5" imgW="863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1175" y="2089150"/>
                        <a:ext cx="15875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8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944562"/>
          </a:xfrm>
        </p:spPr>
        <p:txBody>
          <a:bodyPr/>
          <a:lstStyle/>
          <a:p>
            <a:r>
              <a:rPr lang="en-US" dirty="0" smtClean="0"/>
              <a:t>SM Higgs Analyses @ LHC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27183" y="4881818"/>
            <a:ext cx="3657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27183" y="1452818"/>
            <a:ext cx="0" cy="3429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8183" y="49570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Sensitivity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522497" y="2897103"/>
            <a:ext cx="395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Detector Mass Resolution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94690" y="4500818"/>
            <a:ext cx="180493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98983" y="4500818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39903" y="1955738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39703" y="1955738"/>
            <a:ext cx="182880" cy="1828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39703" y="2793938"/>
            <a:ext cx="182880" cy="18288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32532" y="1524553"/>
            <a:ext cx="7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WW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9269" y="4054635"/>
            <a:ext cx="7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Symbol" pitchFamily="18" charset="2"/>
              </a:rPr>
              <a:t>gg</a:t>
            </a:r>
            <a:endParaRPr lang="en-US" sz="2400" b="1" dirty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8120" y="4426188"/>
            <a:ext cx="7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ZZ</a:t>
            </a:r>
            <a:endParaRPr lang="en-US" sz="24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749" y="1463835"/>
            <a:ext cx="7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Symbol" pitchFamily="18" charset="2"/>
              </a:rPr>
              <a:t>tt</a:t>
            </a:r>
            <a:endParaRPr lang="en-US" sz="2400" b="1" dirty="0">
              <a:solidFill>
                <a:srgbClr val="7030A0"/>
              </a:solidFill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6472" y="2367218"/>
            <a:ext cx="7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</a:rPr>
              <a:t>bb</a:t>
            </a:r>
            <a:endParaRPr lang="en-US" sz="2400" b="1" dirty="0">
              <a:solidFill>
                <a:srgbClr val="00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718851" y="4642201"/>
            <a:ext cx="2175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28030" y="2900618"/>
            <a:ext cx="2175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28949" y="2061499"/>
            <a:ext cx="2175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8298" y="4324732"/>
            <a:ext cx="202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27183" y="2607486"/>
            <a:ext cx="202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8200" y="1769286"/>
            <a:ext cx="202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1524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Three main classes of SM analysis: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2209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High sensitivity, high resolution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76800" y="3119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en-US" sz="2400" dirty="0"/>
              <a:t>H</a:t>
            </a:r>
            <a:r>
              <a:rPr lang="en-US" sz="2400" dirty="0" smtClean="0"/>
              <a:t>igh sensitivity, low resolution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76800" y="40341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3) Low sensitivity, low resolution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667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en-US" sz="2000" b="1" dirty="0" err="1" smtClean="0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ZZ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36384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WW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1600" y="44766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Symbol" pitchFamily="18" charset="2"/>
              </a:rPr>
              <a:t>tt</a:t>
            </a:r>
            <a:r>
              <a:rPr lang="en-US" sz="2000" b="1" dirty="0" smtClean="0">
                <a:solidFill>
                  <a:srgbClr val="0033CC"/>
                </a:solidFill>
              </a:rPr>
              <a:t>, </a:t>
            </a:r>
            <a:r>
              <a:rPr lang="en-US" sz="2000" b="1" dirty="0" smtClean="0">
                <a:solidFill>
                  <a:srgbClr val="00FFFF"/>
                </a:solidFill>
              </a:rPr>
              <a:t>bb</a:t>
            </a:r>
            <a:endParaRPr lang="en-US" sz="2000" b="1" dirty="0">
              <a:solidFill>
                <a:srgbClr val="00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5599093"/>
            <a:ext cx="7543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Need </a:t>
            </a:r>
            <a:r>
              <a:rPr lang="en-US" sz="3200" b="1" dirty="0" smtClean="0">
                <a:solidFill>
                  <a:schemeClr val="accent1"/>
                </a:solidFill>
              </a:rPr>
              <a:t>multi-purpose detectors </a:t>
            </a:r>
            <a:r>
              <a:rPr lang="en-US" sz="3200" dirty="0" smtClean="0"/>
              <a:t>like ATLAS and CMS to find the Higgs boson at the LHC!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6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038"/>
            <a:ext cx="7772400" cy="868362"/>
          </a:xfrm>
        </p:spPr>
        <p:txBody>
          <a:bodyPr/>
          <a:lstStyle/>
          <a:p>
            <a:r>
              <a:rPr lang="en-US" dirty="0" smtClean="0"/>
              <a:t>Overview of SM Higgs Searches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7200" y="651856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Kado</a:t>
            </a:r>
            <a:endParaRPr lang="en-US" sz="1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0"/>
            <a:ext cx="880899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General Comments on SM Higgs Searches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0668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Blind analysis methods are used in ~all Higgs searches at ATLAS/CMS.</a:t>
            </a:r>
          </a:p>
          <a:p>
            <a:endParaRPr lang="en-US" sz="2400" dirty="0"/>
          </a:p>
          <a:p>
            <a:r>
              <a:rPr lang="en-US" sz="2400" dirty="0" smtClean="0"/>
              <a:t>We searched </a:t>
            </a:r>
            <a:r>
              <a:rPr lang="en-US" sz="2400" b="1" dirty="0" smtClean="0"/>
              <a:t>explicitly</a:t>
            </a:r>
            <a:r>
              <a:rPr lang="en-US" sz="2400" dirty="0" smtClean="0"/>
              <a:t> for the SM Higgs boson: most analyses use unique properties of the SM Higgs boson to optimize their search sensitivity relative to known SM backgrounds.</a:t>
            </a:r>
          </a:p>
          <a:p>
            <a:endParaRPr lang="en-US" sz="2400" dirty="0"/>
          </a:p>
          <a:p>
            <a:r>
              <a:rPr lang="en-US" sz="2400" dirty="0" smtClean="0"/>
              <a:t>This means that analyses are </a:t>
            </a:r>
            <a:r>
              <a:rPr lang="en-US" sz="2400" b="1" dirty="0" smtClean="0"/>
              <a:t>model dependent (</a:t>
            </a:r>
            <a:r>
              <a:rPr lang="en-US" sz="2400" dirty="0" smtClean="0"/>
              <a:t>i.e., the SM!) to varying degrees, and the significance of an observed excess is </a:t>
            </a:r>
            <a:r>
              <a:rPr lang="en-US" sz="2400" dirty="0" smtClean="0">
                <a:solidFill>
                  <a:srgbClr val="C00000"/>
                </a:solidFill>
              </a:rPr>
              <a:t>within the context of a search for the SM Higgs boson.</a:t>
            </a:r>
          </a:p>
          <a:p>
            <a:endParaRPr lang="en-US" sz="2400" b="1" dirty="0"/>
          </a:p>
          <a:p>
            <a:r>
              <a:rPr lang="en-US" sz="2400" dirty="0" smtClean="0"/>
              <a:t>However, it does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mean that a 5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signal proves that what we have seen is the SM Higgs boson (more on that later).</a:t>
            </a:r>
          </a:p>
          <a:p>
            <a:endParaRPr lang="en-US" sz="2400" dirty="0"/>
          </a:p>
          <a:p>
            <a:r>
              <a:rPr lang="en-US" sz="2400" dirty="0" smtClean="0"/>
              <a:t>N.B. : due to historical agreement (included in the Magna Carta), we quote ‘signal strength’ (</a:t>
            </a:r>
            <a:r>
              <a:rPr lang="en-US" sz="2400" dirty="0" smtClean="0">
                <a:sym typeface="Symbol"/>
              </a:rPr>
              <a:t>) </a:t>
            </a:r>
            <a:r>
              <a:rPr lang="en-US" sz="2400" dirty="0" smtClean="0"/>
              <a:t>relative to SM: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57800" y="6208059"/>
                <a:ext cx="3053079" cy="415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type m:val="lin"/>
                          <m:ctrlP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BF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b="1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SM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b="1" i="0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BF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b="1" i="0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SM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208059"/>
                <a:ext cx="3053079" cy="415819"/>
              </a:xfrm>
              <a:prstGeom prst="rect">
                <a:avLst/>
              </a:prstGeom>
              <a:blipFill rotWithShape="1">
                <a:blip r:embed="rId2"/>
                <a:stretch>
                  <a:fillRect t="-111594" b="-16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2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H </a:t>
            </a:r>
            <a:r>
              <a:rPr lang="en-US" dirty="0" smtClean="0">
                <a:sym typeface="Symbol"/>
              </a:rPr>
              <a:t> ZZ</a:t>
            </a:r>
            <a:r>
              <a:rPr lang="en-US" baseline="30000" dirty="0" smtClean="0">
                <a:sym typeface="Symbol"/>
              </a:rPr>
              <a:t>*</a:t>
            </a:r>
            <a:r>
              <a:rPr lang="en-US" dirty="0" smtClean="0">
                <a:sym typeface="Symbol"/>
              </a:rPr>
              <a:t>  4</a:t>
            </a:r>
            <a:r>
              <a:rPr lang="en-US" dirty="0">
                <a:latin typeface="Arial"/>
                <a:cs typeface="Arial"/>
                <a:sym typeface="Symbol"/>
              </a:rPr>
              <a:t>ℓ (</a:t>
            </a:r>
            <a:r>
              <a:rPr lang="en-US" dirty="0" smtClean="0">
                <a:latin typeface="Arial"/>
                <a:cs typeface="Arial"/>
                <a:sym typeface="Symbol"/>
              </a:rPr>
              <a:t>ℓ=</a:t>
            </a:r>
            <a:r>
              <a:rPr lang="en-US" dirty="0" err="1" smtClean="0">
                <a:latin typeface="Arial"/>
                <a:cs typeface="Arial"/>
                <a:sym typeface="Symbol"/>
              </a:rPr>
              <a:t>e,</a:t>
            </a:r>
            <a:r>
              <a:rPr lang="en-US" dirty="0" err="1" smtClean="0">
                <a:latin typeface="Symbol" pitchFamily="18" charset="2"/>
                <a:cs typeface="Arial"/>
                <a:sym typeface="Symbol"/>
              </a:rPr>
              <a:t>m</a:t>
            </a:r>
            <a:r>
              <a:rPr lang="en-US" dirty="0" smtClean="0">
                <a:latin typeface="Arial"/>
                <a:cs typeface="Arial"/>
                <a:sym typeface="Symbol"/>
              </a:rPr>
              <a:t>)</a:t>
            </a:r>
            <a:endParaRPr lang="en-US" dirty="0"/>
          </a:p>
        </p:txBody>
      </p:sp>
      <p:pic>
        <p:nvPicPr>
          <p:cNvPr id="26" name="Picture 25" descr="4mu+g-7TeV-3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"/>
          <a:stretch/>
        </p:blipFill>
        <p:spPr>
          <a:xfrm>
            <a:off x="2286000" y="1844274"/>
            <a:ext cx="6811936" cy="50155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101862" y="150313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b="1" dirty="0" smtClean="0">
                <a:solidFill>
                  <a:prstClr val="black"/>
                </a:solidFill>
                <a:latin typeface="+mn-lt"/>
              </a:rPr>
              <a:t>μ</a:t>
            </a:r>
            <a:r>
              <a:rPr lang="en-US" b="1" baseline="30000" dirty="0" smtClean="0">
                <a:solidFill>
                  <a:prstClr val="black"/>
                </a:solidFill>
                <a:latin typeface="+mn-lt"/>
              </a:rPr>
              <a:t>-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(Z</a:t>
            </a:r>
            <a:r>
              <a:rPr lang="en-US" b="1" baseline="-25000" dirty="0" smtClean="0">
                <a:solidFill>
                  <a:prstClr val="black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) </a:t>
            </a:r>
            <a:r>
              <a:rPr lang="en-US" b="1" dirty="0" err="1" smtClean="0">
                <a:solidFill>
                  <a:prstClr val="black"/>
                </a:solidFill>
                <a:latin typeface="+mn-lt"/>
              </a:rPr>
              <a:t>p</a:t>
            </a:r>
            <a:r>
              <a:rPr lang="en-US" b="1" baseline="-25000" dirty="0" err="1" smtClean="0">
                <a:solidFill>
                  <a:prstClr val="black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 : 28 </a:t>
            </a:r>
            <a:r>
              <a:rPr lang="en-US" b="1" dirty="0" err="1" smtClean="0">
                <a:solidFill>
                  <a:prstClr val="black"/>
                </a:solidFill>
                <a:latin typeface="+mn-lt"/>
              </a:rPr>
              <a:t>GeV</a:t>
            </a:r>
            <a:endParaRPr lang="en-US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2364" y="3962400"/>
            <a:ext cx="181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b="1" dirty="0" smtClean="0">
                <a:solidFill>
                  <a:prstClr val="black"/>
                </a:solidFill>
                <a:latin typeface="+mn-lt"/>
              </a:rPr>
              <a:t>μ</a:t>
            </a:r>
            <a:r>
              <a:rPr lang="en-US" b="1" baseline="30000" dirty="0" smtClean="0">
                <a:solidFill>
                  <a:prstClr val="black"/>
                </a:solidFill>
                <a:latin typeface="+mn-lt"/>
              </a:rPr>
              <a:t>+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(Z</a:t>
            </a:r>
            <a:r>
              <a:rPr lang="en-US" b="1" baseline="-25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) </a:t>
            </a:r>
            <a:r>
              <a:rPr lang="en-US" b="1" dirty="0" err="1" smtClean="0">
                <a:solidFill>
                  <a:prstClr val="black"/>
                </a:solidFill>
                <a:latin typeface="+mn-lt"/>
              </a:rPr>
              <a:t>p</a:t>
            </a:r>
            <a:r>
              <a:rPr lang="en-US" b="1" baseline="-25000" dirty="0" err="1" smtClean="0">
                <a:solidFill>
                  <a:prstClr val="black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 : 6 </a:t>
            </a:r>
            <a:r>
              <a:rPr lang="en-US" b="1" dirty="0" err="1" smtClean="0">
                <a:solidFill>
                  <a:prstClr val="black"/>
                </a:solidFill>
                <a:latin typeface="+mn-lt"/>
              </a:rPr>
              <a:t>GeV</a:t>
            </a:r>
            <a:endParaRPr lang="en-US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15200" y="5867400"/>
            <a:ext cx="192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b="1" dirty="0" smtClean="0">
                <a:solidFill>
                  <a:prstClr val="black"/>
                </a:solidFill>
                <a:latin typeface="+mn-lt"/>
              </a:rPr>
              <a:t>μ</a:t>
            </a:r>
            <a:r>
              <a:rPr lang="en-US" b="1" baseline="30000" dirty="0" smtClean="0">
                <a:solidFill>
                  <a:prstClr val="black"/>
                </a:solidFill>
                <a:latin typeface="+mn-lt"/>
              </a:rPr>
              <a:t>+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(Z</a:t>
            </a:r>
            <a:r>
              <a:rPr lang="en-US" b="1" baseline="-25000" dirty="0" smtClean="0">
                <a:solidFill>
                  <a:prstClr val="black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) </a:t>
            </a:r>
            <a:r>
              <a:rPr lang="en-US" b="1" dirty="0" err="1" smtClean="0">
                <a:solidFill>
                  <a:prstClr val="black"/>
                </a:solidFill>
                <a:latin typeface="+mn-lt"/>
              </a:rPr>
              <a:t>p</a:t>
            </a:r>
            <a:r>
              <a:rPr lang="en-US" b="1" baseline="-25000" dirty="0" err="1" smtClean="0">
                <a:solidFill>
                  <a:prstClr val="black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 : 67 </a:t>
            </a:r>
            <a:r>
              <a:rPr lang="en-US" b="1" dirty="0" err="1" smtClean="0">
                <a:solidFill>
                  <a:prstClr val="black"/>
                </a:solidFill>
                <a:latin typeface="+mn-lt"/>
              </a:rPr>
              <a:t>GeV</a:t>
            </a:r>
            <a:endParaRPr lang="en-US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7464" y="6400800"/>
            <a:ext cx="28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b="1" dirty="0" smtClean="0">
                <a:solidFill>
                  <a:prstClr val="black"/>
                </a:solidFill>
                <a:latin typeface="+mn-lt"/>
              </a:rPr>
              <a:t>μ</a:t>
            </a:r>
            <a:r>
              <a:rPr lang="en-US" b="1" baseline="30000" dirty="0" smtClean="0">
                <a:solidFill>
                  <a:prstClr val="black"/>
                </a:solidFill>
                <a:latin typeface="+mn-lt"/>
              </a:rPr>
              <a:t>-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(Z</a:t>
            </a:r>
            <a:r>
              <a:rPr lang="en-US" b="1" baseline="-25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) </a:t>
            </a:r>
            <a:r>
              <a:rPr lang="en-US" b="1" dirty="0" err="1" smtClean="0">
                <a:solidFill>
                  <a:prstClr val="black"/>
                </a:solidFill>
                <a:latin typeface="+mn-lt"/>
              </a:rPr>
              <a:t>p</a:t>
            </a:r>
            <a:r>
              <a:rPr lang="en-US" b="1" baseline="-25000" dirty="0" err="1" smtClean="0">
                <a:solidFill>
                  <a:prstClr val="black"/>
                </a:solidFill>
                <a:latin typeface="+mn-lt"/>
              </a:rPr>
              <a:t>T</a:t>
            </a:r>
            <a:r>
              <a:rPr lang="en-US" b="1" dirty="0" smtClean="0">
                <a:solidFill>
                  <a:prstClr val="black"/>
                </a:solidFill>
                <a:latin typeface="+mn-lt"/>
              </a:rPr>
              <a:t> : 14 </a:t>
            </a:r>
            <a:r>
              <a:rPr lang="en-US" b="1" dirty="0" err="1" smtClean="0">
                <a:solidFill>
                  <a:prstClr val="black"/>
                </a:solidFill>
                <a:latin typeface="+mn-lt"/>
              </a:rPr>
              <a:t>GeV</a:t>
            </a:r>
            <a:endParaRPr lang="en-US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32200" y="3212068"/>
            <a:ext cx="18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b="1" dirty="0" smtClean="0">
                <a:latin typeface="Symbol" pitchFamily="18" charset="2"/>
              </a:rPr>
              <a:t>g</a:t>
            </a:r>
            <a:r>
              <a:rPr lang="en-US" b="1" dirty="0" smtClean="0">
                <a:latin typeface="+mn-lt"/>
              </a:rPr>
              <a:t>(Z</a:t>
            </a:r>
            <a:r>
              <a:rPr lang="en-US" b="1" baseline="-25000" dirty="0" smtClean="0">
                <a:latin typeface="+mn-lt"/>
              </a:rPr>
              <a:t>1</a:t>
            </a:r>
            <a:r>
              <a:rPr lang="en-US" b="1" dirty="0" smtClean="0">
                <a:latin typeface="+mn-lt"/>
              </a:rPr>
              <a:t>) E</a:t>
            </a:r>
            <a:r>
              <a:rPr lang="en-US" b="1" baseline="-25000" dirty="0" smtClean="0">
                <a:latin typeface="+mn-lt"/>
              </a:rPr>
              <a:t>T</a:t>
            </a:r>
            <a:r>
              <a:rPr lang="en-US" b="1" dirty="0" smtClean="0">
                <a:latin typeface="+mn-lt"/>
              </a:rPr>
              <a:t> : 8 </a:t>
            </a:r>
            <a:r>
              <a:rPr lang="en-US" b="1" dirty="0" err="1" smtClean="0">
                <a:latin typeface="+mn-lt"/>
              </a:rPr>
              <a:t>GeV</a:t>
            </a:r>
            <a:endParaRPr lang="en-US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1687801"/>
            <a:ext cx="1905000" cy="227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19200"/>
            <a:ext cx="4495800" cy="4038600"/>
          </a:xfrm>
          <a:noFill/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Advantages</a:t>
            </a:r>
          </a:p>
          <a:p>
            <a:pPr lvl="1"/>
            <a:r>
              <a:rPr lang="en-US" dirty="0" smtClean="0"/>
              <a:t>Very clean channel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xcellent mass resolution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eadily available trigger</a:t>
            </a:r>
            <a:endParaRPr lang="en-US" sz="2000" dirty="0" smtClean="0"/>
          </a:p>
          <a:p>
            <a:r>
              <a:rPr lang="en-US" sz="2800" b="1" dirty="0" smtClean="0">
                <a:solidFill>
                  <a:schemeClr val="accent2"/>
                </a:solidFill>
              </a:rPr>
              <a:t>Challenges</a:t>
            </a:r>
          </a:p>
          <a:p>
            <a:pPr lvl="1"/>
            <a:r>
              <a:rPr lang="en-US" dirty="0" smtClean="0"/>
              <a:t>High S/B, but very low S for Higgs masses near 125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Must maintain high lepton trigger and </a:t>
            </a:r>
            <a:r>
              <a:rPr lang="en-US" dirty="0" err="1" smtClean="0"/>
              <a:t>reco</a:t>
            </a:r>
            <a:r>
              <a:rPr lang="en-US" dirty="0" smtClean="0"/>
              <a:t> efficiencies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447800"/>
            <a:ext cx="2987062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Four </a:t>
            </a:r>
            <a:r>
              <a:rPr lang="en-US" b="1" dirty="0" err="1" smtClean="0">
                <a:solidFill>
                  <a:srgbClr val="0000FF"/>
                </a:solidFill>
              </a:rPr>
              <a:t>muon</a:t>
            </a:r>
            <a:r>
              <a:rPr lang="en-US" b="1" dirty="0" smtClean="0">
                <a:solidFill>
                  <a:srgbClr val="0000FF"/>
                </a:solidFill>
              </a:rPr>
              <a:t> (+ 1 photon) event from 7 </a:t>
            </a:r>
            <a:r>
              <a:rPr lang="en-US" b="1" dirty="0" err="1" smtClean="0">
                <a:solidFill>
                  <a:srgbClr val="0000FF"/>
                </a:solidFill>
              </a:rPr>
              <a:t>TeV</a:t>
            </a:r>
            <a:r>
              <a:rPr lang="en-US" b="1" dirty="0" smtClean="0">
                <a:solidFill>
                  <a:srgbClr val="0000FF"/>
                </a:solidFill>
              </a:rPr>
              <a:t> dataset. </a:t>
            </a:r>
            <a:r>
              <a:rPr lang="en-US" b="1" dirty="0">
                <a:solidFill>
                  <a:srgbClr val="0000FF"/>
                </a:solidFill>
              </a:rPr>
              <a:t>m</a:t>
            </a:r>
            <a:r>
              <a:rPr lang="en-US" b="1" dirty="0" smtClean="0">
                <a:solidFill>
                  <a:srgbClr val="0000FF"/>
                </a:solidFill>
              </a:rPr>
              <a:t>ass </a:t>
            </a:r>
            <a:r>
              <a:rPr lang="en-US" b="1" dirty="0">
                <a:solidFill>
                  <a:srgbClr val="0000FF"/>
                </a:solidFill>
              </a:rPr>
              <a:t>of 4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b="1" dirty="0">
                <a:solidFill>
                  <a:srgbClr val="0000FF"/>
                </a:solidFill>
              </a:rPr>
              <a:t> +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b="1" dirty="0">
                <a:solidFill>
                  <a:srgbClr val="0000FF"/>
                </a:solidFill>
              </a:rPr>
              <a:t> = 126.1 </a:t>
            </a:r>
            <a:r>
              <a:rPr lang="en-US" b="1" dirty="0" err="1" smtClean="0">
                <a:solidFill>
                  <a:srgbClr val="0000FF"/>
                </a:solidFill>
              </a:rPr>
              <a:t>GeV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68362"/>
          </a:xfrm>
        </p:spPr>
        <p:txBody>
          <a:bodyPr/>
          <a:lstStyle/>
          <a:p>
            <a:r>
              <a:rPr lang="en-US" dirty="0" smtClean="0"/>
              <a:t>Decay Kinematics</a:t>
            </a:r>
            <a:endParaRPr lang="en-US" dirty="0"/>
          </a:p>
        </p:txBody>
      </p:sp>
      <p:pic>
        <p:nvPicPr>
          <p:cNvPr id="38914" name="Picture 2" descr="http://cms-results.web.cern.ch/cms-results/public-results/publications/HIG-13-002/CMS-HIG-13-002_Figure_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4372"/>
            <a:ext cx="2548142" cy="24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cms-results.web.cern.ch/cms-results/public-results/publications/HIG-13-002/CMS-HIG-13-002_Figure_013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451344" cy="40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cms-results.web.cern.ch/cms-results/public-results/publications/HIG-13-002/CMS-HIG-13-002_Figure_013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61" y="2667000"/>
            <a:ext cx="406473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Fully exploit the expected angular distribution to separate Higgs signal from SM backgrounds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3276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</a:t>
            </a:r>
            <a:r>
              <a:rPr lang="en-US" sz="2000" b="1" dirty="0" smtClean="0"/>
              <a:t>ignal region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49645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44" y="1143000"/>
            <a:ext cx="7178856" cy="5545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2971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pp </a:t>
            </a:r>
            <a:r>
              <a:rPr lang="en-US" sz="2400" b="1" dirty="0" smtClean="0">
                <a:solidFill>
                  <a:srgbClr val="0033CC"/>
                </a:solidFill>
                <a:sym typeface="Symbol"/>
              </a:rPr>
              <a:t> ZZ</a:t>
            </a:r>
            <a:endParaRPr lang="en-US" sz="2400" b="1" dirty="0">
              <a:solidFill>
                <a:srgbClr val="0033CC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53000" y="3505200"/>
            <a:ext cx="457200" cy="53340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12594" y="62867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Higgs Boson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16506" y="5896921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43000" y="1983432"/>
            <a:ext cx="1066800" cy="68356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175036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Z </a:t>
            </a:r>
            <a:r>
              <a:rPr lang="en-US" sz="2400" b="1" dirty="0" smtClean="0">
                <a:solidFill>
                  <a:srgbClr val="0033CC"/>
                </a:solidFill>
                <a:sym typeface="Symbol"/>
              </a:rPr>
              <a:t> 4</a:t>
            </a:r>
            <a:r>
              <a:rPr lang="en-US" sz="2400" b="1" dirty="0" smtClean="0">
                <a:solidFill>
                  <a:srgbClr val="0033CC"/>
                </a:solidFill>
                <a:latin typeface="Arial"/>
                <a:cs typeface="Arial"/>
                <a:sym typeface="Symbol"/>
              </a:rPr>
              <a:t>ℓ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Golden Channel: H </a:t>
            </a:r>
            <a:r>
              <a:rPr lang="en-US" dirty="0" smtClean="0">
                <a:sym typeface="Symbol"/>
              </a:rPr>
              <a:t> ZZ</a:t>
            </a:r>
            <a:r>
              <a:rPr lang="en-US" baseline="30000" dirty="0" smtClean="0">
                <a:sym typeface="Symbol"/>
              </a:rPr>
              <a:t>*</a:t>
            </a:r>
            <a:r>
              <a:rPr lang="en-US" dirty="0" smtClean="0">
                <a:sym typeface="Symbol"/>
              </a:rPr>
              <a:t>  4</a:t>
            </a:r>
            <a:r>
              <a:rPr lang="en-US" dirty="0" smtClean="0">
                <a:latin typeface="Arial"/>
                <a:cs typeface="Arial"/>
                <a:sym typeface="Symbol"/>
              </a:rPr>
              <a:t>ℓ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175036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&gt; 6</a:t>
            </a:r>
            <a:r>
              <a:rPr lang="en-US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 observation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1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2000"/>
          </a:xfrm>
        </p:spPr>
        <p:txBody>
          <a:bodyPr/>
          <a:lstStyle/>
          <a:p>
            <a:r>
              <a:rPr lang="en-US" dirty="0" smtClean="0"/>
              <a:t>Overview of H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latin typeface="Symbol" pitchFamily="18" charset="2"/>
                <a:sym typeface="Symbol"/>
              </a:rPr>
              <a:t>gg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152400" y="1063625"/>
            <a:ext cx="4724400" cy="206057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Experimental signature</a:t>
            </a:r>
          </a:p>
          <a:p>
            <a:pPr lvl="1"/>
            <a:r>
              <a:rPr lang="en-US" sz="2000" dirty="0" smtClean="0"/>
              <a:t>Narrow (1-2%) </a:t>
            </a:r>
            <a:r>
              <a:rPr lang="en-US" sz="2000" dirty="0" err="1" smtClean="0"/>
              <a:t>diphoton</a:t>
            </a:r>
            <a:r>
              <a:rPr lang="en-US" sz="2000" dirty="0" smtClean="0"/>
              <a:t> resonance</a:t>
            </a:r>
          </a:p>
          <a:p>
            <a:pPr lvl="1"/>
            <a:r>
              <a:rPr lang="en-US" sz="2000" dirty="0"/>
              <a:t>Hard </a:t>
            </a:r>
            <a:r>
              <a:rPr lang="en-US" sz="2000" dirty="0" err="1"/>
              <a:t>diphoton</a:t>
            </a:r>
            <a:r>
              <a:rPr lang="en-US" sz="2000" dirty="0"/>
              <a:t>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</a:t>
            </a:r>
            <a:r>
              <a:rPr lang="en-US" sz="2000" dirty="0" smtClean="0"/>
              <a:t>spectrum</a:t>
            </a:r>
          </a:p>
          <a:p>
            <a:pPr lvl="1"/>
            <a:r>
              <a:rPr lang="en-US" sz="2000" dirty="0" smtClean="0"/>
              <a:t>Isolated photons</a:t>
            </a:r>
          </a:p>
          <a:p>
            <a:pPr lvl="1"/>
            <a:r>
              <a:rPr lang="en-US" sz="2000" dirty="0" smtClean="0"/>
              <a:t>VBF: spectacular </a:t>
            </a:r>
            <a:r>
              <a:rPr lang="en-US" sz="2000" dirty="0" err="1" smtClean="0"/>
              <a:t>diphoton+dijet</a:t>
            </a:r>
            <a:endParaRPr lang="en-US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531023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 txBox="1">
            <a:spLocks/>
          </p:cNvSpPr>
          <p:nvPr/>
        </p:nvSpPr>
        <p:spPr>
          <a:xfrm>
            <a:off x="4876800" y="1063625"/>
            <a:ext cx="4267200" cy="20605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33CC"/>
                </a:solidFill>
              </a:rPr>
              <a:t>Analysis strategy</a:t>
            </a:r>
          </a:p>
          <a:p>
            <a:pPr lvl="1"/>
            <a:r>
              <a:rPr lang="en-US" sz="2000" dirty="0" smtClean="0"/>
              <a:t>Photon energy scale from Z </a:t>
            </a:r>
            <a:r>
              <a:rPr lang="en-US" sz="2000" dirty="0" smtClean="0">
                <a:sym typeface="Symbol"/>
              </a:rPr>
              <a:t> </a:t>
            </a:r>
            <a:r>
              <a:rPr lang="en-US" sz="2000" dirty="0" err="1" smtClean="0">
                <a:sym typeface="Symbol"/>
              </a:rPr>
              <a:t>ee</a:t>
            </a:r>
            <a:endParaRPr lang="en-US" sz="2000" dirty="0" smtClean="0">
              <a:sym typeface="Symbol"/>
            </a:endParaRPr>
          </a:p>
          <a:p>
            <a:pPr lvl="1"/>
            <a:r>
              <a:rPr lang="en-US" sz="1800" dirty="0" smtClean="0">
                <a:sym typeface="Symbol"/>
              </a:rPr>
              <a:t>Separate categories for inclusive, VBF, VH, </a:t>
            </a:r>
            <a:r>
              <a:rPr lang="en-US" sz="1800" dirty="0" err="1" smtClean="0">
                <a:sym typeface="Symbol"/>
              </a:rPr>
              <a:t>ttH</a:t>
            </a:r>
            <a:r>
              <a:rPr lang="en-US" sz="1800" dirty="0" smtClean="0">
                <a:sym typeface="Symbol"/>
              </a:rPr>
              <a:t> production; and photon quality</a:t>
            </a:r>
          </a:p>
          <a:p>
            <a:pPr lvl="1"/>
            <a:r>
              <a:rPr lang="en-US" sz="1800" dirty="0" smtClean="0">
                <a:sym typeface="Symbol"/>
              </a:rPr>
              <a:t>Fit of narrow peak over smoothly falling background (obtained from data)</a:t>
            </a:r>
            <a:endParaRPr lang="en-US" sz="18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045"/>
            <a:ext cx="3349542" cy="335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62200"/>
            <a:ext cx="89916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do we need any Higgs bosons?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ss_2g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077200" cy="5449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914400"/>
          </a:xfrm>
        </p:spPr>
        <p:txBody>
          <a:bodyPr/>
          <a:lstStyle/>
          <a:p>
            <a:r>
              <a:rPr lang="en-US" dirty="0" err="1" smtClean="0"/>
              <a:t>Diphoton</a:t>
            </a:r>
            <a:r>
              <a:rPr lang="en-US" dirty="0" smtClean="0"/>
              <a:t> Backgrounds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51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illustration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VBF Category</a:t>
            </a:r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/>
          <a:srcRect r="19551"/>
          <a:stretch/>
        </p:blipFill>
        <p:spPr>
          <a:xfrm>
            <a:off x="2096911" y="1371600"/>
            <a:ext cx="7047089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1066800"/>
            <a:ext cx="3276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867400" cy="2895600"/>
          </a:xfrm>
          <a:noFill/>
        </p:spPr>
        <p:txBody>
          <a:bodyPr>
            <a:noAutofit/>
          </a:bodyPr>
          <a:lstStyle/>
          <a:p>
            <a:r>
              <a:rPr lang="en-US" sz="2800" dirty="0" smtClean="0"/>
              <a:t>Select events with VBF topology</a:t>
            </a:r>
          </a:p>
          <a:p>
            <a:pPr lvl="1"/>
            <a:r>
              <a:rPr lang="en-US" dirty="0" smtClean="0"/>
              <a:t>Two isolated photons + 2 forward jets</a:t>
            </a:r>
          </a:p>
          <a:p>
            <a:pPr lvl="1"/>
            <a:r>
              <a:rPr lang="en-US" dirty="0" smtClean="0"/>
              <a:t>Jets have large </a:t>
            </a:r>
            <a:r>
              <a:rPr lang="en-US" dirty="0" err="1" smtClean="0"/>
              <a:t>pT</a:t>
            </a:r>
            <a:r>
              <a:rPr lang="en-US" dirty="0"/>
              <a:t> </a:t>
            </a:r>
            <a:r>
              <a:rPr lang="en-US" dirty="0" smtClean="0"/>
              <a:t>and mass, and are separated by a large distance in </a:t>
            </a:r>
            <a:r>
              <a:rPr lang="en-US" dirty="0" smtClean="0">
                <a:latin typeface="Symbol" pitchFamily="18" charset="2"/>
              </a:rPr>
              <a:t>h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S/B, but small S</a:t>
            </a:r>
          </a:p>
        </p:txBody>
      </p:sp>
    </p:spTree>
    <p:extLst>
      <p:ext uri="{BB962C8B-B14F-4D97-AF65-F5344CB8AC3E}">
        <p14:creationId xmlns:p14="http://schemas.microsoft.com/office/powerpoint/2010/main" val="37474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-26894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MVA Categories</a:t>
            </a:r>
            <a:endParaRPr lang="en-US" dirty="0"/>
          </a:p>
        </p:txBody>
      </p:sp>
      <p:pic>
        <p:nvPicPr>
          <p:cNvPr id="36866" name="Picture 2" descr="http://cms-results.web.cern.ch/cms-results/public-results/publications/HIG-13-001/CMS-HIG-13-001_Figure_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2" y="914400"/>
            <a:ext cx="516137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cms-results.web.cern.ch/cms-results/public-results/publications/HIG-13-001/CMS-HIG-13-001_Figure_010-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66" y="4856774"/>
            <a:ext cx="208033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cms-results.web.cern.ch/cms-results/public-results/publications/HIG-13-001/CMS-HIG-13-001_Figure_010-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66" y="4856774"/>
            <a:ext cx="208033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://cms-results.web.cern.ch/cms-results/public-results/publications/HIG-13-001/CMS-HIG-13-001_Figure_010-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56774"/>
            <a:ext cx="208033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http://cms-results.web.cern.ch/cms-results/public-results/publications/HIG-13-001/CMS-HIG-13-001_Figure_010-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2" y="4856774"/>
            <a:ext cx="208033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http://cms-results.web.cern.ch/cms-results/public-results/publications/HIG-13-001/CMS-HIG-13-001_Figure_010-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38602"/>
            <a:ext cx="3082278" cy="27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204012" y="326650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2318" y="3142274"/>
            <a:ext cx="220980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8600" y="2743200"/>
            <a:ext cx="1178859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29511" y="2667000"/>
            <a:ext cx="370889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4000" y="24384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65433" y="914400"/>
            <a:ext cx="3249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BDT based on photon ID, </a:t>
            </a:r>
            <a:r>
              <a:rPr lang="en-US" dirty="0" err="1" smtClean="0"/>
              <a:t>diphoton</a:t>
            </a:r>
            <a:r>
              <a:rPr lang="en-US" dirty="0" smtClean="0"/>
              <a:t> mass resolution and </a:t>
            </a:r>
            <a:r>
              <a:rPr lang="en-US" dirty="0" err="1" smtClean="0"/>
              <a:t>diphoton</a:t>
            </a:r>
            <a:r>
              <a:rPr lang="en-US" dirty="0" smtClean="0"/>
              <a:t> kinematics, within production cats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7772400" cy="868362"/>
          </a:xfrm>
        </p:spPr>
        <p:txBody>
          <a:bodyPr/>
          <a:lstStyle/>
          <a:p>
            <a:r>
              <a:rPr lang="en-US" dirty="0" smtClean="0"/>
              <a:t>H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latin typeface="Symbol" pitchFamily="18" charset="2"/>
                <a:sym typeface="Symbol"/>
              </a:rPr>
              <a:t>gg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observation</a:t>
            </a:r>
            <a:endParaRPr lang="en-US" dirty="0"/>
          </a:p>
        </p:txBody>
      </p:sp>
      <p:pic>
        <p:nvPicPr>
          <p:cNvPr id="34820" name="Picture 4" descr="http://cms-results.web.cern.ch/cms-results/public-results/publications/HIG-13-001/CMS-HIG-13-001_Figure_0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6777"/>
            <a:ext cx="4303017" cy="42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05" y="457200"/>
            <a:ext cx="417269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32846"/>
            <a:ext cx="4262917" cy="3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334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Both experiments see </a:t>
            </a:r>
            <a:r>
              <a:rPr lang="en-US" sz="2000" dirty="0" smtClean="0">
                <a:sym typeface="Symbol"/>
              </a:rPr>
              <a:t> 5</a:t>
            </a:r>
            <a:r>
              <a:rPr lang="en-US" sz="2000" dirty="0" smtClean="0">
                <a:latin typeface="Symbol" panose="05050102010706020507" pitchFamily="18" charset="2"/>
                <a:sym typeface="Symbol"/>
              </a:rPr>
              <a:t>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/>
              </a:rPr>
              <a:t>Measurements of differential distributions useful in evaluating agreement with higher-order theory calculations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0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016-rho-phi-HWW2l2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 b="4392"/>
          <a:stretch/>
        </p:blipFill>
        <p:spPr>
          <a:xfrm>
            <a:off x="292367" y="1219200"/>
            <a:ext cx="5041633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838200"/>
          </a:xfrm>
        </p:spPr>
        <p:txBody>
          <a:bodyPr/>
          <a:lstStyle/>
          <a:p>
            <a:r>
              <a:rPr lang="en-US" dirty="0" smtClean="0"/>
              <a:t>Overview of H </a:t>
            </a:r>
            <a:r>
              <a:rPr lang="en-US" dirty="0" smtClean="0">
                <a:sym typeface="Symbol"/>
              </a:rPr>
              <a:t> WW</a:t>
            </a:r>
            <a:r>
              <a:rPr lang="en-US" baseline="30000" dirty="0" smtClean="0">
                <a:sym typeface="Symbol"/>
              </a:rPr>
              <a:t>*</a:t>
            </a:r>
            <a:r>
              <a:rPr lang="en-US" dirty="0" smtClean="0">
                <a:sym typeface="Symbol"/>
              </a:rPr>
              <a:t>2</a:t>
            </a:r>
            <a:r>
              <a:rPr lang="en-US" dirty="0" smtClean="0">
                <a:latin typeface="Arial"/>
                <a:cs typeface="Arial"/>
                <a:sym typeface="Symbol"/>
              </a:rPr>
              <a:t>ℓ</a:t>
            </a:r>
            <a:r>
              <a:rPr lang="en-US" dirty="0" smtClean="0">
                <a:sym typeface="Symbol"/>
              </a:rPr>
              <a:t>2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181600" y="1066800"/>
            <a:ext cx="3886201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sensitivity, low resolution</a:t>
            </a:r>
          </a:p>
          <a:p>
            <a:pPr lvl="1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largest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 x BF</a:t>
            </a:r>
          </a:p>
          <a:p>
            <a:pPr lvl="1"/>
            <a:r>
              <a:rPr lang="en-US" sz="2000" dirty="0" smtClean="0"/>
              <a:t>Charged leptons for trigger</a:t>
            </a:r>
          </a:p>
          <a:p>
            <a:pPr lvl="1"/>
            <a:r>
              <a:rPr lang="en-US" sz="2000" dirty="0" smtClean="0"/>
              <a:t>Controllable backgrounds</a:t>
            </a:r>
          </a:p>
          <a:p>
            <a:pPr lvl="1"/>
            <a:r>
              <a:rPr lang="en-US" sz="2000" dirty="0" smtClean="0"/>
              <a:t>Kinematic handles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367" y="1371599"/>
            <a:ext cx="947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μ P</a:t>
            </a:r>
            <a:r>
              <a:rPr lang="en-US" sz="2000" b="1" baseline="-25000" dirty="0"/>
              <a:t>T</a:t>
            </a:r>
            <a:endParaRPr lang="en-US" sz="2000" b="1" dirty="0"/>
          </a:p>
          <a:p>
            <a:pPr algn="ctr"/>
            <a:r>
              <a:rPr lang="en-US" sz="2000" b="1" dirty="0"/>
              <a:t>32 GeV</a:t>
            </a:r>
            <a:endParaRPr lang="en-US" sz="20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2209799"/>
            <a:ext cx="87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</a:t>
            </a:r>
            <a:r>
              <a:rPr lang="en-US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GeV</a:t>
            </a:r>
            <a:endParaRPr lang="en-US" sz="1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4038599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MET</a:t>
            </a:r>
            <a:endParaRPr lang="en-US" sz="1800" b="1" dirty="0"/>
          </a:p>
          <a:p>
            <a:pPr algn="ctr"/>
            <a:r>
              <a:rPr lang="en-US" sz="1800" b="1" dirty="0"/>
              <a:t>47 GeV</a:t>
            </a:r>
            <a:endParaRPr lang="en-US" sz="1800" b="1" baseline="-250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1578" b="4355"/>
          <a:stretch/>
        </p:blipFill>
        <p:spPr bwMode="auto">
          <a:xfrm>
            <a:off x="5749681" y="4038600"/>
            <a:ext cx="2937119" cy="218706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400" y="33287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en-US" b="1" dirty="0" smtClean="0">
                <a:solidFill>
                  <a:schemeClr val="accent2"/>
                </a:solidFill>
              </a:rPr>
              <a:t>pin-0 Higgs + V-A weak int. = small angle between </a:t>
            </a:r>
            <a:r>
              <a:rPr lang="en-US" b="1" dirty="0" smtClean="0">
                <a:solidFill>
                  <a:schemeClr val="accent2"/>
                </a:solidFill>
                <a:latin typeface="Arial"/>
                <a:cs typeface="Arial"/>
              </a:rPr>
              <a:t>ℓ</a:t>
            </a:r>
            <a:r>
              <a:rPr lang="en-US" b="1" dirty="0" smtClean="0">
                <a:solidFill>
                  <a:schemeClr val="accent2"/>
                </a:solidFill>
                <a:cs typeface="Arial"/>
              </a:rPr>
              <a:t>’s, and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b="1" dirty="0" smtClean="0">
                <a:solidFill>
                  <a:schemeClr val="accent2"/>
                </a:solidFill>
              </a:rPr>
              <a:t>’s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567" y="6320135"/>
            <a:ext cx="839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Primary drawback is no sharp mass peak (20% resolution in M</a:t>
            </a:r>
            <a:r>
              <a:rPr lang="en-US" sz="2400" baseline="-25000" dirty="0" smtClean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64706" y="6705599"/>
            <a:ext cx="304800" cy="44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868362"/>
          </a:xfrm>
        </p:spPr>
        <p:txBody>
          <a:bodyPr/>
          <a:lstStyle/>
          <a:p>
            <a:r>
              <a:rPr lang="en-US" dirty="0" smtClean="0"/>
              <a:t>Observation of H </a:t>
            </a:r>
            <a:r>
              <a:rPr lang="en-US" dirty="0" smtClean="0">
                <a:sym typeface="Symbol"/>
              </a:rPr>
              <a:t> WW</a:t>
            </a:r>
            <a:endParaRPr lang="en-US" dirty="0"/>
          </a:p>
        </p:txBody>
      </p:sp>
      <p:pic>
        <p:nvPicPr>
          <p:cNvPr id="39940" name="Picture 4" descr="http://atlas.web.cern.ch/Atlas/GROUPS/PHYSICS/PAPERS/HIGG-2013-13/fig_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1635"/>
            <a:ext cx="4114800" cy="57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://atlas.web.cern.ch/Atlas/GROUPS/PHYSICS/PAPERS/HIGG-2013-13/fig_3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r="10743"/>
          <a:stretch/>
        </p:blipFill>
        <p:spPr bwMode="auto">
          <a:xfrm>
            <a:off x="4724400" y="3332663"/>
            <a:ext cx="3810000" cy="3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http://cms-results.web.cern.ch/cms-results/public-results/publications/HIG-13-023/CMS-HIG-13-023_Figure_022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84" y="381000"/>
            <a:ext cx="283641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22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Does it H(125) couple to fermions?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" b="5726"/>
          <a:stretch/>
        </p:blipFill>
        <p:spPr>
          <a:xfrm>
            <a:off x="990600" y="1524000"/>
            <a:ext cx="7086600" cy="3147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105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In the context of the SM Higgs boson phenomenology, we already have strong </a:t>
            </a:r>
            <a:r>
              <a:rPr lang="en-US" sz="2400" b="1" dirty="0" smtClean="0">
                <a:solidFill>
                  <a:schemeClr val="accent1"/>
                </a:solidFill>
              </a:rPr>
              <a:t>indirect</a:t>
            </a:r>
            <a:r>
              <a:rPr lang="en-US" sz="2400" dirty="0" smtClean="0">
                <a:solidFill>
                  <a:schemeClr val="accent1"/>
                </a:solidFill>
              </a:rPr>
              <a:t> evidence for a coupling to the top quark via the loop in the dominant production mechanism.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524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4478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2590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5040" y="2514600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0" y="2514600"/>
                <a:ext cx="533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019800" y="3318804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19800" y="32882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288268"/>
                <a:ext cx="5334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0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Does it </a:t>
            </a:r>
            <a:r>
              <a:rPr lang="en-US" sz="3600" dirty="0" smtClean="0">
                <a:solidFill>
                  <a:schemeClr val="accent2"/>
                </a:solidFill>
              </a:rPr>
              <a:t>decay</a:t>
            </a:r>
            <a:r>
              <a:rPr lang="en-US" sz="3600" dirty="0" smtClean="0"/>
              <a:t> to fermions?</a:t>
            </a:r>
            <a:endParaRPr lang="en-US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94" y="1501823"/>
            <a:ext cx="3421728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2" y="1487536"/>
            <a:ext cx="5138178" cy="350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370493"/>
            <a:ext cx="3035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2.5</a:t>
            </a:r>
            <a:r>
              <a:rPr lang="en-US" sz="2800" dirty="0" smtClean="0">
                <a:latin typeface="Symbol" pitchFamily="18" charset="2"/>
              </a:rPr>
              <a:t>s</a:t>
            </a:r>
            <a:r>
              <a:rPr lang="en-US" sz="2800" dirty="0" smtClean="0"/>
              <a:t> (Global)</a:t>
            </a:r>
          </a:p>
          <a:p>
            <a:r>
              <a:rPr lang="en-US" sz="2800" dirty="0" smtClean="0"/>
              <a:t>2.9</a:t>
            </a:r>
            <a:r>
              <a:rPr lang="en-US" sz="2800" dirty="0" smtClean="0">
                <a:latin typeface="Symbol" pitchFamily="18" charset="2"/>
              </a:rPr>
              <a:t>s</a:t>
            </a:r>
            <a:r>
              <a:rPr lang="en-US" sz="2800" dirty="0" smtClean="0"/>
              <a:t> (bb)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5562600"/>
            <a:ext cx="500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Hints of H </a:t>
            </a:r>
            <a:r>
              <a:rPr lang="en-US" sz="2800" dirty="0" smtClean="0">
                <a:latin typeface="Calibri" panose="020F0502020204030204" pitchFamily="34" charset="0"/>
                <a:cs typeface="Calibri"/>
              </a:rPr>
              <a:t>→ bb at the </a:t>
            </a:r>
            <a:r>
              <a:rPr lang="en-US" sz="2800" dirty="0" err="1" smtClean="0">
                <a:latin typeface="Calibri" panose="020F0502020204030204" pitchFamily="34" charset="0"/>
                <a:cs typeface="Calibri"/>
              </a:rPr>
              <a:t>Tevatron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792162"/>
          </a:xfrm>
        </p:spPr>
        <p:txBody>
          <a:bodyPr/>
          <a:lstStyle/>
          <a:p>
            <a:r>
              <a:rPr lang="en-US" dirty="0" smtClean="0"/>
              <a:t>Overview of H </a:t>
            </a:r>
            <a:r>
              <a:rPr lang="en-US" dirty="0" smtClean="0">
                <a:sym typeface="Symbol"/>
              </a:rPr>
              <a:t> 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5029200" cy="441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Importance of H </a:t>
            </a:r>
            <a:r>
              <a:rPr lang="en-US" sz="2400" b="1" dirty="0" smtClean="0">
                <a:solidFill>
                  <a:schemeClr val="accent2"/>
                </a:solidFill>
                <a:sym typeface="Symbol"/>
              </a:rPr>
              <a:t> </a:t>
            </a:r>
            <a:r>
              <a:rPr lang="en-US" sz="2400" b="1" dirty="0" err="1" smtClean="0">
                <a:solidFill>
                  <a:schemeClr val="accent2"/>
                </a:solidFill>
                <a:latin typeface="Symbol" pitchFamily="18" charset="2"/>
                <a:sym typeface="Symbol"/>
              </a:rPr>
              <a:t>tt</a:t>
            </a:r>
            <a:r>
              <a:rPr lang="en-US" sz="2400" b="1" dirty="0" smtClean="0">
                <a:solidFill>
                  <a:schemeClr val="accent2"/>
                </a:solidFill>
                <a:sym typeface="Symbol"/>
              </a:rPr>
              <a:t>:</a:t>
            </a:r>
          </a:p>
          <a:p>
            <a:pPr lvl="1"/>
            <a:r>
              <a:rPr lang="en-US" dirty="0" smtClean="0">
                <a:sym typeface="Symbol"/>
              </a:rPr>
              <a:t>Only currently active probe of lepton coupling</a:t>
            </a:r>
          </a:p>
          <a:p>
            <a:pPr lvl="1"/>
            <a:r>
              <a:rPr lang="en-US" dirty="0" smtClean="0">
                <a:sym typeface="Symbol"/>
              </a:rPr>
              <a:t>Complementarity with H  bb in down-type fermion couplings</a:t>
            </a:r>
          </a:p>
          <a:p>
            <a:pPr lvl="1"/>
            <a:r>
              <a:rPr lang="en-US" dirty="0" smtClean="0">
                <a:sym typeface="Symbol"/>
              </a:rPr>
              <a:t>Largest </a:t>
            </a:r>
            <a:r>
              <a:rPr lang="en-US" dirty="0" smtClean="0">
                <a:latin typeface="Symbol" pitchFamily="18" charset="2"/>
                <a:sym typeface="Symbol"/>
              </a:rPr>
              <a:t>s</a:t>
            </a:r>
            <a:r>
              <a:rPr lang="en-US" dirty="0" smtClean="0">
                <a:sym typeface="Symbol"/>
              </a:rPr>
              <a:t> x Br for SM </a:t>
            </a:r>
            <a:r>
              <a:rPr lang="en-US" dirty="0" err="1" smtClean="0">
                <a:sym typeface="Symbol"/>
              </a:rPr>
              <a:t>mH</a:t>
            </a:r>
            <a:r>
              <a:rPr lang="en-US" dirty="0" smtClean="0">
                <a:sym typeface="Symbol"/>
              </a:rPr>
              <a:t> &lt; 130 </a:t>
            </a:r>
            <a:r>
              <a:rPr lang="en-US" dirty="0" err="1" smtClean="0">
                <a:sym typeface="Symbol"/>
              </a:rPr>
              <a:t>GeV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Sensitivity to BSM models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Main challenges</a:t>
            </a:r>
          </a:p>
          <a:p>
            <a:pPr lvl="1"/>
            <a:r>
              <a:rPr lang="en-US" dirty="0" smtClean="0"/>
              <a:t>Tau reconstruction, large backgrounds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09" y="381000"/>
            <a:ext cx="36766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50809" y="381000"/>
            <a:ext cx="3219450" cy="323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Example in ATLAS: VBF H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 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4465397"/>
            <a:ext cx="3429000" cy="185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7123" y="614867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π</a:t>
            </a:r>
            <a:r>
              <a:rPr lang="el-GR" b="1" i="1" baseline="30000" dirty="0" smtClean="0"/>
              <a:t>±</a:t>
            </a:r>
            <a:endParaRPr lang="en-US" b="1" i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10862" y="6101468"/>
            <a:ext cx="151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ρ</a:t>
            </a:r>
            <a:r>
              <a:rPr lang="el-GR" b="1" i="1" baseline="30000" dirty="0"/>
              <a:t>±</a:t>
            </a:r>
            <a:r>
              <a:rPr lang="el-GR" b="1" i="1" dirty="0" smtClean="0"/>
              <a:t>→π</a:t>
            </a:r>
            <a:r>
              <a:rPr lang="el-GR" b="1" i="1" baseline="30000" dirty="0" smtClean="0"/>
              <a:t>±</a:t>
            </a:r>
            <a:r>
              <a:rPr lang="el-GR" b="1" i="1" dirty="0" smtClean="0"/>
              <a:t>π</a:t>
            </a:r>
            <a:r>
              <a:rPr lang="en-US" b="1" i="1" baseline="30000" dirty="0" smtClean="0"/>
              <a:t>0</a:t>
            </a:r>
          </a:p>
          <a:p>
            <a:r>
              <a:rPr lang="en-US" sz="1600" b="1" i="1" dirty="0" smtClean="0"/>
              <a:t>a</a:t>
            </a:r>
            <a:r>
              <a:rPr lang="en-US" sz="1600" b="1" i="1" baseline="-25000" dirty="0" smtClean="0"/>
              <a:t>1</a:t>
            </a:r>
            <a:r>
              <a:rPr lang="el-GR" b="1" i="1" dirty="0" smtClean="0"/>
              <a:t>→</a:t>
            </a:r>
            <a:r>
              <a:rPr lang="el-GR" b="1" i="1" dirty="0"/>
              <a:t>π</a:t>
            </a:r>
            <a:r>
              <a:rPr lang="el-GR" b="1" i="1" baseline="30000" dirty="0"/>
              <a:t>±</a:t>
            </a:r>
            <a:r>
              <a:rPr lang="el-GR" b="1" i="1" dirty="0"/>
              <a:t>π</a:t>
            </a:r>
            <a:r>
              <a:rPr lang="en-US" b="1" i="1" baseline="30000" dirty="0" smtClean="0"/>
              <a:t>0</a:t>
            </a:r>
            <a:r>
              <a:rPr lang="el-GR" b="1" i="1" dirty="0"/>
              <a:t>π</a:t>
            </a:r>
            <a:r>
              <a:rPr lang="en-US" b="1" i="1" baseline="300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500" y="6234422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</a:t>
            </a:r>
            <a:r>
              <a:rPr lang="en-US" b="1" i="1" baseline="-25000" dirty="0" smtClean="0"/>
              <a:t>1</a:t>
            </a:r>
            <a:r>
              <a:rPr lang="el-GR" b="1" i="1" dirty="0" smtClean="0"/>
              <a:t>→π</a:t>
            </a:r>
            <a:r>
              <a:rPr lang="el-GR" b="1" i="1" baseline="30000" dirty="0" smtClean="0"/>
              <a:t>±</a:t>
            </a:r>
            <a:r>
              <a:rPr lang="el-GR" b="1" i="1" dirty="0" smtClean="0"/>
              <a:t>π</a:t>
            </a:r>
            <a:r>
              <a:rPr lang="el-GR" sz="1400" b="1" i="1" baseline="30000" dirty="0" smtClean="0">
                <a:latin typeface="Times New Roman" pitchFamily="18" charset="0"/>
                <a:cs typeface="Times New Roman" pitchFamily="18" charset="0"/>
              </a:rPr>
              <a:t>∓</a:t>
            </a:r>
            <a:r>
              <a:rPr lang="el-GR" b="1" i="1" dirty="0" smtClean="0"/>
              <a:t>π</a:t>
            </a:r>
            <a:r>
              <a:rPr lang="el-GR" b="1" i="1" baseline="30000" dirty="0" smtClean="0"/>
              <a:t>±</a:t>
            </a:r>
            <a:endParaRPr lang="en-US" b="1" i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486400"/>
            <a:ext cx="13071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CMS:</a:t>
            </a:r>
          </a:p>
          <a:p>
            <a:r>
              <a:rPr lang="en-US" sz="1400" dirty="0" smtClean="0">
                <a:sym typeface="Symbol"/>
              </a:rPr>
              <a:t> reconstruction in Run 1</a:t>
            </a:r>
            <a:endParaRPr lang="en-US" sz="1400" dirty="0"/>
          </a:p>
        </p:txBody>
      </p:sp>
      <p:pic>
        <p:nvPicPr>
          <p:cNvPr id="30724" name="Picture 4" descr="http://cms-results.web.cern.ch/cms-results/public-results/publications/HIG-13-004/CMS-HIG-13-004_Figure_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09" y="3600716"/>
            <a:ext cx="3335991" cy="31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4495800" y="5153158"/>
            <a:ext cx="457200" cy="48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03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of H </a:t>
            </a:r>
            <a:r>
              <a:rPr lang="en-US" dirty="0" smtClean="0">
                <a:sym typeface="Symbol"/>
              </a:rPr>
              <a:t>  @ LHC</a:t>
            </a:r>
            <a:endParaRPr lang="en-US" dirty="0"/>
          </a:p>
        </p:txBody>
      </p:sp>
      <p:pic>
        <p:nvPicPr>
          <p:cNvPr id="31746" name="Picture 2" descr="http://cms-results.web.cern.ch/cms-results/public-results/publications/HIG-13-004/CMS-HIG-13-004_Figure_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1066800"/>
            <a:ext cx="442601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s://atlas.web.cern.ch/Atlas/GROUPS/PHYSICS/PAPERS/HIGG-2013-32/fig_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3555"/>
          <a:stretch/>
        </p:blipFill>
        <p:spPr bwMode="auto">
          <a:xfrm>
            <a:off x="4632200" y="1013982"/>
            <a:ext cx="4444565" cy="45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7222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CMS @ 3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/>
              <a:t> </a:t>
            </a:r>
            <a:r>
              <a:rPr lang="en-US" sz="2400" dirty="0" smtClean="0"/>
              <a:t>and ATLAS @ 4.5</a:t>
            </a:r>
            <a:r>
              <a:rPr lang="en-US" sz="2400" dirty="0" smtClean="0">
                <a:latin typeface="Symbol" panose="05050102010706020507" pitchFamily="18" charset="2"/>
              </a:rPr>
              <a:t>s, </a:t>
            </a:r>
            <a:r>
              <a:rPr lang="en-US" sz="2400" dirty="0" smtClean="0"/>
              <a:t>combination over 5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</a:p>
          <a:p>
            <a:r>
              <a:rPr lang="en-US" sz="2400" dirty="0" smtClean="0"/>
              <a:t>First direct observation of H(125) coupling to fermions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80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One field to rule them all…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2576"/>
            <a:ext cx="5100137" cy="4706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2025" y="1334869"/>
            <a:ext cx="340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Standard Model</a:t>
            </a:r>
            <a:endParaRPr lang="en-US" sz="3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981200"/>
            <a:ext cx="3578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Fundamental matter: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quarks and leptons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48288" y="2917448"/>
            <a:ext cx="35131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Symmetries: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U</a:t>
            </a:r>
            <a:r>
              <a:rPr lang="en-US" sz="2400" dirty="0" smtClean="0"/>
              <a:t>(1)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, </a:t>
            </a:r>
            <a:r>
              <a:rPr lang="en-US" sz="2400" i="1" dirty="0" smtClean="0"/>
              <a:t>SU</a:t>
            </a:r>
            <a:r>
              <a:rPr lang="en-US" sz="2400" dirty="0" smtClean="0"/>
              <a:t>(2)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, </a:t>
            </a:r>
            <a:r>
              <a:rPr lang="en-US" sz="2400" i="1" dirty="0" smtClean="0"/>
              <a:t>SU</a:t>
            </a:r>
            <a:r>
              <a:rPr lang="en-US" sz="2400" dirty="0" smtClean="0"/>
              <a:t>(3)</a:t>
            </a:r>
            <a:r>
              <a:rPr lang="en-US" sz="2400" baseline="-25000" dirty="0" smtClean="0"/>
              <a:t>C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62576" y="3886200"/>
            <a:ext cx="3730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Local gauge invariance:</a:t>
            </a:r>
            <a:br>
              <a:rPr lang="en-US" sz="2800" b="1" dirty="0" smtClean="0">
                <a:solidFill>
                  <a:srgbClr val="008000"/>
                </a:solidFill>
              </a:rPr>
            </a:br>
            <a:r>
              <a:rPr lang="en-US" sz="2400" dirty="0" smtClean="0"/>
              <a:t>gauge bosons (force carriers)     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62577" y="4953000"/>
            <a:ext cx="35131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Higgs field: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spontaneous EWK symmetry breaking and the Higgs boson    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978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48200" y="-228600"/>
                <a:ext cx="45720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 </a:t>
                </a:r>
                <a:r>
                  <a:rPr lang="en-US" dirty="0" smtClean="0">
                    <a:sym typeface="Symbol"/>
                  </a:rPr>
                  <a:t>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  <a:sym typeface="Symbol"/>
                      </a:rPr>
                      <m:t>b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sym typeface="Symbol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/>
                  <a:t> @ LHC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48200" y="-228600"/>
                <a:ext cx="4572000" cy="1143000"/>
              </a:xfrm>
              <a:blipFill rotWithShape="1">
                <a:blip r:embed="rId2"/>
                <a:stretch>
                  <a:fillRect l="-4800"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421"/>
            <a:ext cx="4532055" cy="607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133272" y="2307821"/>
            <a:ext cx="0" cy="269908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57400" y="2578867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Kozuka Gothic Pro H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Kozuka Gothic Pro H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Kozuka Gothic Pro H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Kozuka Gothic Pro H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Kozuka Gothic Pro H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H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H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H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Kozuka Gothic Pro H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B/S ~ </a:t>
            </a:r>
            <a:r>
              <a:rPr lang="en-US" sz="1600" b="1" dirty="0" smtClean="0">
                <a:solidFill>
                  <a:schemeClr val="accent2"/>
                </a:solidFill>
              </a:rPr>
              <a:t>10</a:t>
            </a:r>
            <a:r>
              <a:rPr lang="en-US" sz="1600" b="1" baseline="30000" dirty="0">
                <a:solidFill>
                  <a:schemeClr val="accent2"/>
                </a:solidFill>
              </a:rPr>
              <a:t>9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43" y="914423"/>
            <a:ext cx="4267200" cy="118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228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Inclusive search swamped by 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2286000"/>
            <a:ext cx="4038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2008 it was proposed to search in boosted VH topology: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V mostly kills QCD and provides an efficient trigger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Boosting (&gt; 200 </a:t>
            </a:r>
            <a:r>
              <a:rPr lang="en-US" dirty="0" err="1" smtClean="0"/>
              <a:t>GeV</a:t>
            </a:r>
            <a:r>
              <a:rPr lang="en-US" dirty="0" smtClean="0"/>
              <a:t>) suppresses </a:t>
            </a:r>
            <a:r>
              <a:rPr lang="en-US" dirty="0" err="1" smtClean="0"/>
              <a:t>V+jets</a:t>
            </a:r>
            <a:r>
              <a:rPr lang="en-US" dirty="0" smtClean="0"/>
              <a:t> and makes Z(</a:t>
            </a:r>
            <a:r>
              <a:rPr lang="en-US" dirty="0" err="1" smtClean="0">
                <a:latin typeface="Symbol" pitchFamily="18" charset="2"/>
              </a:rPr>
              <a:t>nn</a:t>
            </a:r>
            <a:r>
              <a:rPr lang="en-US" dirty="0" smtClean="0"/>
              <a:t>)H visible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ubstructure facilitates boost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0" y="45720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LHC vs. </a:t>
            </a:r>
            <a:r>
              <a:rPr lang="en-US" sz="2000" b="1" dirty="0" err="1" smtClean="0">
                <a:solidFill>
                  <a:srgbClr val="FF0000"/>
                </a:solidFill>
              </a:rPr>
              <a:t>Tevatron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033CC"/>
                </a:solidFill>
              </a:rPr>
              <a:t>  Signal increases ~5x</a:t>
            </a:r>
          </a:p>
          <a:p>
            <a:r>
              <a:rPr lang="en-US" sz="2000" b="1" dirty="0" smtClean="0">
                <a:solidFill>
                  <a:srgbClr val="0033CC"/>
                </a:solidFill>
              </a:rPr>
              <a:t>  Gluon-initiated </a:t>
            </a:r>
            <a:r>
              <a:rPr lang="en-US" sz="2000" b="1" dirty="0" err="1" smtClean="0">
                <a:solidFill>
                  <a:srgbClr val="0033CC"/>
                </a:solidFill>
              </a:rPr>
              <a:t>bkg</a:t>
            </a:r>
            <a:r>
              <a:rPr lang="en-US" sz="2000" b="1" dirty="0" smtClean="0">
                <a:solidFill>
                  <a:srgbClr val="0033CC"/>
                </a:solidFill>
              </a:rPr>
              <a:t> increases &gt; 20x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6929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Still challenging at LHC, but more cross section to burn </a:t>
            </a:r>
            <a:r>
              <a:rPr lang="en-US" sz="2000" b="1" dirty="0" smtClean="0">
                <a:solidFill>
                  <a:schemeClr val="accent2"/>
                </a:solidFill>
                <a:sym typeface="Symbol"/>
              </a:rPr>
              <a:t> boost!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7772400" cy="820738"/>
          </a:xfrm>
        </p:spPr>
        <p:txBody>
          <a:bodyPr/>
          <a:lstStyle/>
          <a:p>
            <a:r>
              <a:rPr lang="en-US" dirty="0" smtClean="0"/>
              <a:t>H </a:t>
            </a:r>
            <a:r>
              <a:rPr lang="en-US" dirty="0" smtClean="0">
                <a:sym typeface="Symbol"/>
              </a:rPr>
              <a:t> bb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@ LHC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62585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Not there yet: CMS @ 2.1</a:t>
            </a:r>
            <a:r>
              <a:rPr lang="en-US" sz="28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sz="2800" dirty="0" smtClean="0">
                <a:solidFill>
                  <a:schemeClr val="accent2"/>
                </a:solidFill>
              </a:rPr>
              <a:t>, ATLAS @ 1.4</a:t>
            </a:r>
            <a:r>
              <a:rPr lang="en-US" sz="28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endParaRPr lang="en-US" sz="28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4" y="4005992"/>
            <a:ext cx="2151527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4003246"/>
            <a:ext cx="2103120" cy="198394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438400" y="4767992"/>
            <a:ext cx="50292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5800"/>
            <a:ext cx="4176603" cy="306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http://cms-results.web.cern.ch/cms-results/public-results/publications/HIG-13-012/CMS-HIG-13-012_Figure_007-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399"/>
            <a:ext cx="3048000" cy="3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atlas.web.cern.ch/Atlas/GROUPS/PHYSICS/PAPERS/HIGG-2013-23/fig_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3505200" cy="26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257800" y="103094"/>
            <a:ext cx="2870955" cy="4267200"/>
            <a:chOff x="5233416" y="1066800"/>
            <a:chExt cx="3717344" cy="4724400"/>
          </a:xfrm>
        </p:grpSpPr>
        <p:grpSp>
          <p:nvGrpSpPr>
            <p:cNvPr id="6" name="Group 5"/>
            <p:cNvGrpSpPr/>
            <p:nvPr/>
          </p:nvGrpSpPr>
          <p:grpSpPr>
            <a:xfrm>
              <a:off x="5257800" y="1066800"/>
              <a:ext cx="3692960" cy="4608514"/>
              <a:chOff x="5257800" y="1066800"/>
              <a:chExt cx="3692960" cy="4608514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1066800"/>
                <a:ext cx="3692960" cy="4608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257800" y="1066800"/>
                <a:ext cx="914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233416" y="5334000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399" y="1219200"/>
                <a:ext cx="5733833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Top is the heaviest fermion</a:t>
                </a:r>
              </a:p>
              <a:p>
                <a:pPr lvl="1"/>
                <a:r>
                  <a:rPr lang="en-US" dirty="0" smtClean="0"/>
                  <a:t>Strong coupling to Higgs</a:t>
                </a:r>
              </a:p>
              <a:p>
                <a:pPr lvl="1"/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, only sensitive to coupling in production (</a:t>
                </a:r>
                <a:r>
                  <a:rPr lang="en-US" dirty="0" err="1" smtClean="0"/>
                  <a:t>ttH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tHq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)</a:t>
                </a:r>
              </a:p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Critical channel</a:t>
                </a:r>
              </a:p>
              <a:p>
                <a:pPr lvl="1"/>
                <a:r>
                  <a:rPr lang="en-US" dirty="0" smtClean="0"/>
                  <a:t>Only access to real tops coupling to Higgs</a:t>
                </a:r>
              </a:p>
              <a:p>
                <a:pPr lvl="1"/>
                <a:r>
                  <a:rPr lang="en-US" dirty="0" smtClean="0"/>
                  <a:t>One of the highest priorities in Higgs physics        for Run 2 @ 13 </a:t>
                </a:r>
                <a:r>
                  <a:rPr lang="en-US" dirty="0" err="1" smtClean="0"/>
                  <a:t>TeV</a:t>
                </a:r>
                <a:endParaRPr lang="en-US" dirty="0"/>
              </a:p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Strategy</a:t>
                </a:r>
              </a:p>
              <a:p>
                <a:pPr lvl="1"/>
                <a:r>
                  <a:rPr lang="en-US" dirty="0"/>
                  <a:t>Combine </a:t>
                </a:r>
                <a:r>
                  <a:rPr lang="en-US" dirty="0" smtClean="0"/>
                  <a:t>the five main </a:t>
                </a:r>
                <a:r>
                  <a:rPr lang="en-US" dirty="0"/>
                  <a:t>H decay modes </a:t>
                </a:r>
                <a:r>
                  <a:rPr lang="en-US" dirty="0" smtClean="0"/>
                  <a:t>in three categories: bb, </a:t>
                </a:r>
                <a:r>
                  <a:rPr lang="en-US" dirty="0" smtClean="0">
                    <a:latin typeface="Symbol" panose="05050102010706020507" pitchFamily="18" charset="2"/>
                  </a:rPr>
                  <a:t>gg</a:t>
                </a:r>
                <a:r>
                  <a:rPr lang="en-US" dirty="0" smtClean="0"/>
                  <a:t>, and </a:t>
                </a:r>
                <a:r>
                  <a:rPr lang="en-US" dirty="0" err="1" smtClean="0"/>
                  <a:t>multilepton</a:t>
                </a:r>
                <a:r>
                  <a:rPr lang="en-US" dirty="0" smtClean="0"/>
                  <a:t> (WW, ZZ, </a:t>
                </a:r>
                <a:r>
                  <a:rPr lang="en-US" dirty="0" err="1" smtClean="0">
                    <a:latin typeface="Symbol" panose="05050102010706020507" pitchFamily="18" charset="2"/>
                  </a:rPr>
                  <a:t>tt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All production channels probed: </a:t>
                </a:r>
                <a:r>
                  <a:rPr lang="en-US" dirty="0" err="1" smtClean="0"/>
                  <a:t>lepton+jets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dilepton</a:t>
                </a:r>
                <a:r>
                  <a:rPr lang="en-US" dirty="0" smtClean="0"/>
                  <a:t>, and even all-hadronic (ATLAS)</a:t>
                </a:r>
              </a:p>
              <a:p>
                <a:pPr lvl="1"/>
                <a:r>
                  <a:rPr lang="en-US" dirty="0" smtClean="0"/>
                  <a:t>Topology and extensive b-jet identification techniques are exploited by both experiments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399" y="1219200"/>
                <a:ext cx="5733833" cy="5562600"/>
              </a:xfrm>
              <a:blipFill rotWithShape="1">
                <a:blip r:embed="rId3"/>
                <a:stretch>
                  <a:fillRect l="-744" t="-1424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88" y="4330372"/>
            <a:ext cx="2957991" cy="236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44562"/>
          </a:xfrm>
        </p:spPr>
        <p:txBody>
          <a:bodyPr/>
          <a:lstStyle/>
          <a:p>
            <a:r>
              <a:rPr lang="en-US" dirty="0" smtClean="0"/>
              <a:t>Search for </a:t>
            </a:r>
            <a:r>
              <a:rPr lang="en-US" dirty="0" err="1" smtClean="0"/>
              <a:t>ttH</a:t>
            </a:r>
            <a:r>
              <a:rPr lang="en-US" dirty="0" smtClean="0"/>
              <a:t>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Hints of </a:t>
            </a:r>
            <a:r>
              <a:rPr lang="en-US" dirty="0" err="1" smtClean="0"/>
              <a:t>ttH</a:t>
            </a:r>
            <a:r>
              <a:rPr lang="en-US" dirty="0" smtClean="0"/>
              <a:t> @ LHC</a:t>
            </a:r>
            <a:endParaRPr lang="en-US" dirty="0"/>
          </a:p>
        </p:txBody>
      </p:sp>
      <p:pic>
        <p:nvPicPr>
          <p:cNvPr id="32770" name="Picture 2" descr="http://cms-results.web.cern.ch/cms-results/public-results/publications/HIG-13-029/CMS-HIG-13-029_Figure_013-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3" y="1143000"/>
            <a:ext cx="4214227" cy="273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cms-results.web.cern.ch/cms-results/public-results/publications/HIG-13-029/CMS-HIG-13-029_Figure_013-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388369" cy="24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4385608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CMS excess is 2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/>
              <a:t> from SM expectation, mostly concentrated in </a:t>
            </a:r>
            <a:r>
              <a:rPr lang="en-US" sz="2400" dirty="0" err="1" smtClean="0"/>
              <a:t>dilepton</a:t>
            </a:r>
            <a:r>
              <a:rPr lang="en-US" sz="2400" dirty="0" smtClean="0"/>
              <a:t> category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ATLAS also sees </a:t>
            </a:r>
            <a:r>
              <a:rPr lang="en-US" sz="2400" dirty="0" smtClean="0">
                <a:sym typeface="Symbol"/>
              </a:rPr>
              <a:t> &gt; 1, but more consistent with 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This production channel is under intense scrutiny in Run 2, more in tomorrow’s lecture</a:t>
            </a:r>
            <a:endParaRPr lang="en-US" sz="2400" dirty="0"/>
          </a:p>
        </p:txBody>
      </p:sp>
      <p:pic>
        <p:nvPicPr>
          <p:cNvPr id="32774" name="Picture 6" descr="https://atlas.web.cern.ch/Atlas/GROUPS/PHYSICS/PAPERS/HIGG-2015-05/fig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50603"/>
            <a:ext cx="4498802" cy="324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Rare, Very Rare, and Ultra Rare Decays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09845" y="914401"/>
            <a:ext cx="4243355" cy="4114800"/>
            <a:chOff x="379043" y="1432192"/>
            <a:chExt cx="4407767" cy="4351663"/>
          </a:xfrm>
        </p:grpSpPr>
        <p:pic>
          <p:nvPicPr>
            <p:cNvPr id="4" name="Content Placeholder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1" t="2992" r="1" b="1827"/>
            <a:stretch/>
          </p:blipFill>
          <p:spPr>
            <a:xfrm>
              <a:off x="379043" y="1432192"/>
              <a:ext cx="4407767" cy="4351663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1976532" y="1535017"/>
              <a:ext cx="0" cy="35814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/>
          <p:cNvSpPr/>
          <p:nvPr/>
        </p:nvSpPr>
        <p:spPr>
          <a:xfrm>
            <a:off x="4114800" y="3581400"/>
            <a:ext cx="685800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07341" y="4419600"/>
            <a:ext cx="8965" cy="1322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486157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x 10</a:t>
            </a:r>
            <a:r>
              <a:rPr lang="en-US" baseline="30000" dirty="0" smtClean="0"/>
              <a:t>-4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07341" y="5029200"/>
            <a:ext cx="112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0" y="482749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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626659" y="5809129"/>
            <a:ext cx="116541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40106" y="5867400"/>
            <a:ext cx="116541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07341" y="6073588"/>
            <a:ext cx="0" cy="645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07341" y="6185916"/>
            <a:ext cx="112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05000" y="59973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x 10</a:t>
            </a:r>
            <a:r>
              <a:rPr lang="en-US" baseline="30000" dirty="0" smtClean="0"/>
              <a:t>-9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59776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ym typeface="Symbol"/>
              </a:rPr>
              <a:t>ee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707341" y="6490716"/>
            <a:ext cx="112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76400" y="634998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2-6 x 10</a:t>
            </a:r>
            <a:r>
              <a:rPr lang="en-US" baseline="30000" dirty="0" smtClean="0"/>
              <a:t>-10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631115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(ns)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716306" y="5498068"/>
            <a:ext cx="112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92506" y="52873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J/ , </a:t>
            </a:r>
            <a:r>
              <a:rPr lang="en-US" dirty="0" err="1" smtClean="0">
                <a:latin typeface="Symbol" panose="05050102010706020507" pitchFamily="18" charset="2"/>
                <a:sym typeface="Symbol"/>
              </a:rPr>
              <a:t>fg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76400" y="530354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2-3 x 10</a:t>
            </a:r>
            <a:r>
              <a:rPr lang="en-US" baseline="30000" dirty="0" smtClean="0"/>
              <a:t>-6</a:t>
            </a:r>
            <a:endParaRPr lang="en-US" dirty="0"/>
          </a:p>
        </p:txBody>
      </p:sp>
      <p:sp>
        <p:nvSpPr>
          <p:cNvPr id="35" name="Right Brace 34"/>
          <p:cNvSpPr/>
          <p:nvPr/>
        </p:nvSpPr>
        <p:spPr>
          <a:xfrm>
            <a:off x="3859306" y="4873242"/>
            <a:ext cx="228600" cy="18189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91000" y="5105400"/>
                <a:ext cx="4876800" cy="1578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Accessing Higgs couplings to light fermions via direct and radiative decays: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H </a:t>
                </a:r>
                <a:r>
                  <a:rPr lang="en-US" sz="2400" dirty="0" smtClean="0">
                    <a:solidFill>
                      <a:srgbClr val="C00000"/>
                    </a:solidFill>
                    <a:sym typeface="Symbol"/>
                  </a:rPr>
                  <a:t>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f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f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H </a:t>
                </a:r>
                <a:r>
                  <a:rPr lang="en-US" sz="2400" dirty="0" smtClean="0">
                    <a:solidFill>
                      <a:srgbClr val="C00000"/>
                    </a:solidFill>
                    <a:sym typeface="Symbol"/>
                  </a:rPr>
                  <a:t>  (</a:t>
                </a:r>
                <a:r>
                  <a:rPr lang="en-US" sz="2400" baseline="30000" dirty="0" smtClean="0">
                    <a:solidFill>
                      <a:srgbClr val="C00000"/>
                    </a:solidFill>
                    <a:sym typeface="Symbol"/>
                  </a:rPr>
                  <a:t>*</a:t>
                </a:r>
                <a:r>
                  <a:rPr lang="en-US" sz="2400" dirty="0" smtClean="0">
                    <a:solidFill>
                      <a:srgbClr val="C00000"/>
                    </a:solidFill>
                    <a:sym typeface="Symbol"/>
                  </a:rPr>
                  <a:t>, Z</a:t>
                </a:r>
                <a:r>
                  <a:rPr lang="en-US" sz="2400" baseline="30000" dirty="0" smtClean="0">
                    <a:solidFill>
                      <a:srgbClr val="C00000"/>
                    </a:solidFill>
                    <a:sym typeface="Symbol"/>
                  </a:rPr>
                  <a:t>*</a:t>
                </a:r>
                <a:r>
                  <a:rPr lang="en-US" sz="2400" dirty="0" smtClean="0">
                    <a:solidFill>
                      <a:srgbClr val="C00000"/>
                    </a:solidFill>
                    <a:sym typeface="Symbol"/>
                  </a:rPr>
                  <a:t>)  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f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f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105400"/>
                <a:ext cx="4876800" cy="1578702"/>
              </a:xfrm>
              <a:prstGeom prst="rect">
                <a:avLst/>
              </a:prstGeom>
              <a:blipFill rotWithShape="1">
                <a:blip r:embed="rId3"/>
                <a:stretch>
                  <a:fillRect l="-2000" t="-3101" b="-8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1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Higgs decaying to </a:t>
            </a:r>
            <a:r>
              <a:rPr lang="en-US" dirty="0" err="1" smtClean="0"/>
              <a:t>Z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534400" cy="4572000"/>
          </a:xfrm>
        </p:spPr>
        <p:txBody>
          <a:bodyPr/>
          <a:lstStyle/>
          <a:p>
            <a:r>
              <a:rPr lang="en-US" dirty="0" smtClean="0"/>
              <a:t>Connected via SU(2) to the other </a:t>
            </a:r>
            <a:r>
              <a:rPr lang="en-US" dirty="0" err="1" smtClean="0"/>
              <a:t>diboson</a:t>
            </a:r>
            <a:r>
              <a:rPr lang="en-US" dirty="0" smtClean="0"/>
              <a:t> channels, but directly sensitive to loop diagrams differently from </a:t>
            </a:r>
            <a:r>
              <a:rPr lang="en-US" dirty="0" smtClean="0">
                <a:sym typeface="Symbol"/>
              </a:rPr>
              <a:t></a:t>
            </a:r>
            <a:endParaRPr lang="en-US" dirty="0" smtClean="0"/>
          </a:p>
          <a:p>
            <a:pPr lvl="1"/>
            <a:r>
              <a:rPr lang="en-US" dirty="0" smtClean="0"/>
              <a:t>New BSM particles in the loops could enhance the predicted BF</a:t>
            </a:r>
          </a:p>
          <a:p>
            <a:pPr lvl="1"/>
            <a:r>
              <a:rPr lang="en-US" dirty="0" smtClean="0"/>
              <a:t>Deviations from SM expectations in </a:t>
            </a:r>
            <a:r>
              <a:rPr lang="en-US" dirty="0" smtClean="0">
                <a:sym typeface="Symbol"/>
              </a:rPr>
              <a:t> and Z useful to study BSM</a:t>
            </a:r>
            <a:endParaRPr lang="en-US" dirty="0"/>
          </a:p>
        </p:txBody>
      </p:sp>
      <p:pic>
        <p:nvPicPr>
          <p:cNvPr id="18434" name="Picture 2" descr="http://cms-results.web.cern.ch/cms-results/public-results/publications/HIG-13-006/CMS-HIG-13-006_Figure_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6023"/>
            <a:ext cx="3810000" cy="19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atlas.web.cern.ch/Atlas/GROUPS/PHYSICS/PAPERS/HIGG-2013-05/fig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97868"/>
            <a:ext cx="4796901" cy="32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2766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Limits are ~10x the SM expectation, thus ruling out models that predict deviations at this level due to additional BSM particles in the loops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cms-results.web.cern.ch/cms-results/public-results/publications/HIG-13-007/CMS-HIG-13-007_Figure_003-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23" y="3962400"/>
            <a:ext cx="252717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cms-results.web.cern.ch/cms-results/public-results/publications/HIG-13-007/CMS-HIG-13-007_Figure_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962401"/>
            <a:ext cx="252717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77724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>Higgs </a:t>
            </a:r>
            <a:r>
              <a:rPr lang="en-US" dirty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mm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ee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990600"/>
                <a:ext cx="5562599" cy="45720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If this is the SM Higgs boson, coupling to leptons should go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∝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latin typeface="Symbol" panose="05050102010706020507" pitchFamily="18" charset="2"/>
                  </a:rPr>
                  <a:t>m</a:t>
                </a:r>
                <a:r>
                  <a:rPr lang="en-US" dirty="0" smtClean="0">
                    <a:latin typeface="Symbol" panose="05050102010706020507" pitchFamily="18" charset="2"/>
                  </a:rPr>
                  <a:t>m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ee</a:t>
                </a:r>
                <a:r>
                  <a:rPr lang="en-US" dirty="0" smtClean="0"/>
                  <a:t> decays should be highly suppressed relative to </a:t>
                </a:r>
                <a:r>
                  <a:rPr lang="en-US" dirty="0" err="1" smtClean="0">
                    <a:latin typeface="Symbol" panose="05050102010706020507" pitchFamily="18" charset="2"/>
                  </a:rPr>
                  <a:t>tt</a:t>
                </a:r>
                <a:endParaRPr lang="en-US" dirty="0" smtClean="0">
                  <a:latin typeface="Symbol" panose="05050102010706020507" pitchFamily="18" charset="2"/>
                </a:endParaRPr>
              </a:p>
              <a:p>
                <a:pPr lvl="1"/>
                <a:r>
                  <a:rPr lang="en-US" dirty="0" smtClean="0"/>
                  <a:t>This is what is observed at CMS and ATLAS</a:t>
                </a:r>
              </a:p>
              <a:p>
                <a:r>
                  <a:rPr lang="en-US" dirty="0" smtClean="0">
                    <a:solidFill>
                      <a:srgbClr val="0033CC"/>
                    </a:solidFill>
                  </a:rPr>
                  <a:t>Would have seen </a:t>
                </a:r>
                <a:r>
                  <a:rPr lang="en-US" dirty="0" smtClean="0">
                    <a:solidFill>
                      <a:srgbClr val="0033CC"/>
                    </a:solidFill>
                    <a:latin typeface="Symbol" panose="05050102010706020507" pitchFamily="18" charset="2"/>
                  </a:rPr>
                  <a:t>mm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/</a:t>
                </a:r>
                <a:r>
                  <a:rPr lang="en-US" dirty="0" err="1" smtClean="0">
                    <a:solidFill>
                      <a:srgbClr val="0033CC"/>
                    </a:solidFill>
                  </a:rPr>
                  <a:t>ee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 by now </a:t>
                </a:r>
                <a:r>
                  <a:rPr lang="en-US" dirty="0" smtClean="0">
                    <a:solidFill>
                      <a:srgbClr val="0033CC"/>
                    </a:solidFill>
                    <a:sym typeface="Symbol"/>
                  </a:rPr>
                  <a:t>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 clearly H(125) is not flavor-universal!</a:t>
                </a:r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990600"/>
                <a:ext cx="5562599" cy="4572000"/>
              </a:xfrm>
              <a:blipFill rotWithShape="1">
                <a:blip r:embed="rId4"/>
                <a:stretch>
                  <a:fillRect l="-987" t="-1067" r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04765" y="498095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 </a:t>
            </a:r>
            <a:r>
              <a:rPr lang="en-US" sz="2000" dirty="0" smtClean="0">
                <a:sym typeface="Symbol"/>
              </a:rPr>
              <a:t> </a:t>
            </a:r>
            <a:r>
              <a:rPr lang="en-US" sz="2000" dirty="0" err="1" smtClean="0">
                <a:sym typeface="Symbol"/>
              </a:rPr>
              <a:t>ee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029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 </a:t>
            </a:r>
            <a:r>
              <a:rPr lang="en-US" sz="2000" dirty="0" smtClean="0">
                <a:sym typeface="Symbol"/>
              </a:rPr>
              <a:t> </a:t>
            </a:r>
            <a:r>
              <a:rPr lang="en-US" sz="2000" dirty="0" smtClean="0">
                <a:latin typeface="Symbol" panose="05050102010706020507" pitchFamily="18" charset="2"/>
                <a:sym typeface="Symbol"/>
              </a:rPr>
              <a:t>mm</a:t>
            </a:r>
            <a:endParaRPr lang="en-US" sz="2000" dirty="0">
              <a:latin typeface="Symbol" panose="05050102010706020507" pitchFamily="18" charset="2"/>
            </a:endParaRPr>
          </a:p>
        </p:txBody>
      </p:sp>
      <p:pic>
        <p:nvPicPr>
          <p:cNvPr id="20482" name="Picture 2" descr="http://cms-results.web.cern.ch/cms-results/public-results/publications/HIG-13-007/CMS-HIG-13-007_Figure_001-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cms-results.web.cern.ch/cms-results/public-results/publications/HIG-13-007/CMS-HIG-13-007_Figure_001-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59" y="3505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cms-results.web.cern.ch/cms-results/public-results/publications/HIG-14-003/CMS-HIG-14-003_Figure_006-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9" y="3838576"/>
            <a:ext cx="3517899" cy="26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H </a:t>
            </a:r>
            <a:r>
              <a:rPr lang="en-US" dirty="0" smtClean="0">
                <a:sym typeface="Symbol"/>
              </a:rPr>
              <a:t> (J/, , ) 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143000"/>
            <a:ext cx="564632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Very/ultra rare decays of H(125) can be used to study alternative interpretations via the Higgs coupling to u, d, s, c, b quarks</a:t>
            </a:r>
          </a:p>
          <a:p>
            <a:r>
              <a:rPr lang="en-US" dirty="0" smtClean="0"/>
              <a:t>Current limits range from 5-10000 x SM prediction, HL-LHC will help here!</a:t>
            </a:r>
          </a:p>
          <a:p>
            <a:pPr lvl="1"/>
            <a:endParaRPr lang="en-US" dirty="0" smtClean="0"/>
          </a:p>
        </p:txBody>
      </p:sp>
      <p:pic>
        <p:nvPicPr>
          <p:cNvPr id="21506" name="Picture 2" descr="https://atlas.web.cern.ch/Atlas/GROUPS/PHYSICS/PAPERS/HIGG-2016-05/fig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16" y="152401"/>
            <a:ext cx="319608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atlas.web.cern.ch/Atlas/GROUPS/PHYSICS/PAPERS/HIGG-2014-03/fig_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 r="2980" b="2826"/>
          <a:stretch/>
        </p:blipFill>
        <p:spPr bwMode="auto">
          <a:xfrm>
            <a:off x="3657600" y="3420228"/>
            <a:ext cx="5360341" cy="32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657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ll</a:t>
            </a:r>
            <a:r>
              <a:rPr lang="en-US" dirty="0" smtClean="0"/>
              <a:t> &lt; 20 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r>
              <a:rPr lang="en-US" dirty="0" smtClean="0"/>
              <a:t>Is it “The SM Higgs Boson”?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3820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rgbClr val="FF0000"/>
                </a:solidFill>
              </a:rPr>
              <a:t>When a new particle is discovered, the first step is to measure its properties with the highest possible precision</a:t>
            </a:r>
          </a:p>
          <a:p>
            <a:pPr lvl="1"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mtClean="0"/>
              <a:t>Mass (is it one state, or multiple states?)</a:t>
            </a:r>
          </a:p>
          <a:p>
            <a:pPr lvl="1"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mtClean="0"/>
              <a:t>Quantum numbers: spin, parity, charge conjugation</a:t>
            </a:r>
          </a:p>
          <a:p>
            <a:pPr lvl="1"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mtClean="0"/>
              <a:t>Signal strength (cross section times branching fraction)</a:t>
            </a:r>
          </a:p>
          <a:p>
            <a:pPr lvl="1"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mtClean="0"/>
              <a:t>Total width (lifetime)</a:t>
            </a:r>
          </a:p>
          <a:p>
            <a:pPr lvl="1"/>
            <a:endParaRPr lang="en-US" smtClean="0"/>
          </a:p>
          <a:p>
            <a:r>
              <a:rPr lang="en-US" sz="2400" smtClean="0">
                <a:solidFill>
                  <a:srgbClr val="0033CC"/>
                </a:solidFill>
              </a:rPr>
              <a:t>If this is the SM Higgs boson it is a J</a:t>
            </a:r>
            <a:r>
              <a:rPr lang="en-US" sz="2400" baseline="30000" smtClean="0">
                <a:solidFill>
                  <a:srgbClr val="0033CC"/>
                </a:solidFill>
              </a:rPr>
              <a:t>PC</a:t>
            </a:r>
            <a:r>
              <a:rPr lang="en-US" sz="2400" baseline="-25000" smtClean="0">
                <a:solidFill>
                  <a:srgbClr val="0033CC"/>
                </a:solidFill>
              </a:rPr>
              <a:t> </a:t>
            </a:r>
            <a:r>
              <a:rPr lang="en-US" sz="2400" smtClean="0">
                <a:solidFill>
                  <a:srgbClr val="0033CC"/>
                </a:solidFill>
              </a:rPr>
              <a:t>= 0</a:t>
            </a:r>
            <a:r>
              <a:rPr lang="en-US" sz="2400" baseline="30000" smtClean="0">
                <a:solidFill>
                  <a:srgbClr val="0033CC"/>
                </a:solidFill>
              </a:rPr>
              <a:t>++</a:t>
            </a:r>
            <a:r>
              <a:rPr lang="en-US" sz="2400" smtClean="0">
                <a:solidFill>
                  <a:srgbClr val="0033CC"/>
                </a:solidFill>
              </a:rPr>
              <a:t> fundamental particle that couples to the gauge bosons and fermions according to their mass </a:t>
            </a:r>
            <a:r>
              <a:rPr lang="en-US" sz="2400" smtClean="0">
                <a:solidFill>
                  <a:srgbClr val="FF0000"/>
                </a:solidFill>
              </a:rPr>
              <a:t>via a single vacuum expectation value</a:t>
            </a:r>
          </a:p>
          <a:p>
            <a:pPr lvl="1"/>
            <a:r>
              <a:rPr lang="en-US" smtClean="0"/>
              <a:t>Any deviation from this expectation is a sign of New Physics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Characterization of the New Boson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43000" y="2819400"/>
            <a:ext cx="8458200" cy="2743200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Combined ATLAS + CMS signal strength</a:t>
            </a:r>
          </a:p>
          <a:p>
            <a:endParaRPr lang="en-US" sz="2800" dirty="0"/>
          </a:p>
          <a:p>
            <a:r>
              <a:rPr lang="en-US" sz="2800" dirty="0" smtClean="0"/>
              <a:t>Combined ATLAS + CMS mass</a:t>
            </a:r>
          </a:p>
          <a:p>
            <a:endParaRPr lang="en-US" sz="2800" dirty="0"/>
          </a:p>
          <a:p>
            <a:r>
              <a:rPr lang="en-US" sz="2800" dirty="0" smtClean="0"/>
              <a:t>Spin, parity, and CP</a:t>
            </a:r>
          </a:p>
          <a:p>
            <a:endParaRPr lang="en-US" sz="2800" dirty="0"/>
          </a:p>
          <a:p>
            <a:r>
              <a:rPr lang="en-US" sz="2800" dirty="0" smtClean="0"/>
              <a:t>Natural width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98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Dirac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: 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344103"/>
              </p:ext>
            </p:extLst>
          </p:nvPr>
        </p:nvGraphicFramePr>
        <p:xfrm>
          <a:off x="914400" y="1657352"/>
          <a:ext cx="7277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0" name="Equation" r:id="rId3" imgW="3759120" imgH="393480" progId="Equation.3">
                  <p:embed/>
                </p:oleObj>
              </mc:Choice>
              <mc:Fallback>
                <p:oleObj name="Equation" r:id="rId3" imgW="3759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57352"/>
                        <a:ext cx="72771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 rot="5400000">
            <a:off x="2400489" y="1276354"/>
            <a:ext cx="304803" cy="22860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4457695" y="1695456"/>
            <a:ext cx="304809" cy="1447800"/>
          </a:xfrm>
          <a:prstGeom prst="rightBrac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6727822" y="1085856"/>
            <a:ext cx="304805" cy="2667000"/>
          </a:xfrm>
          <a:prstGeom prst="rightBrac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5822" y="2583420"/>
            <a:ext cx="2384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Free fermions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2571752"/>
            <a:ext cx="2231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CC"/>
                </a:solidFill>
              </a:rPr>
              <a:t>Gauge interaction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9125" y="2583420"/>
            <a:ext cx="2384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Free gauge bosons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543552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So it works for EM and QCD, but W and Z bosons are massive (~100 </a:t>
            </a:r>
            <a:r>
              <a:rPr lang="en-US" sz="2800" dirty="0" err="1" smtClean="0">
                <a:solidFill>
                  <a:schemeClr val="accent2"/>
                </a:solidFill>
              </a:rPr>
              <a:t>GeV</a:t>
            </a:r>
            <a:r>
              <a:rPr lang="en-US" sz="2800" dirty="0" smtClean="0">
                <a:solidFill>
                  <a:schemeClr val="accent2"/>
                </a:solidFill>
              </a:rPr>
              <a:t>).  </a:t>
            </a:r>
            <a:r>
              <a:rPr lang="en-US" sz="2800" u="sng" dirty="0" smtClean="0">
                <a:solidFill>
                  <a:schemeClr val="accent2"/>
                </a:solidFill>
              </a:rPr>
              <a:t>Need a mechanism</a:t>
            </a:r>
            <a:r>
              <a:rPr lang="en-US" sz="2800" dirty="0" smtClean="0">
                <a:solidFill>
                  <a:schemeClr val="accent2"/>
                </a:solidFill>
              </a:rPr>
              <a:t> to give mass to the W and 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8678" r="64431" b="77610"/>
          <a:stretch/>
        </p:blipFill>
        <p:spPr>
          <a:xfrm>
            <a:off x="1937473" y="3338217"/>
            <a:ext cx="1458191" cy="418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286128"/>
                <a:ext cx="598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86128"/>
                <a:ext cx="59862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56993" r="66122" b="5057"/>
          <a:stretch/>
        </p:blipFill>
        <p:spPr>
          <a:xfrm>
            <a:off x="3962400" y="2952752"/>
            <a:ext cx="1185863" cy="1120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76824" y="3257552"/>
                <a:ext cx="4237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24" y="3257552"/>
                <a:ext cx="42377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39924" r="64796" b="49542"/>
          <a:stretch/>
        </p:blipFill>
        <p:spPr>
          <a:xfrm>
            <a:off x="6096000" y="3353486"/>
            <a:ext cx="1458191" cy="330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463797" y="3257847"/>
                <a:ext cx="4237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797" y="3257847"/>
                <a:ext cx="42377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28600" y="4191000"/>
            <a:ext cx="9220200" cy="1141028"/>
            <a:chOff x="228600" y="4191000"/>
            <a:chExt cx="9220200" cy="1141028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476099"/>
                </p:ext>
              </p:extLst>
            </p:nvPr>
          </p:nvGraphicFramePr>
          <p:xfrm>
            <a:off x="7224712" y="4191000"/>
            <a:ext cx="1513902" cy="461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1" name="Equation" r:id="rId9" imgW="749160" imgH="228600" progId="Equation.3">
                    <p:embed/>
                  </p:oleObj>
                </mc:Choice>
                <mc:Fallback>
                  <p:oleObj name="Equation" r:id="rId9" imgW="74916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24712" y="4191000"/>
                          <a:ext cx="1513902" cy="461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04800" y="4800600"/>
              <a:ext cx="9144000" cy="53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dirty="0" smtClean="0"/>
                <a:t>ut                is not gauge invariant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→ </a:t>
              </a:r>
              <a:r>
                <a:rPr lang="en-US" sz="2800" dirty="0" smtClean="0">
                  <a:cs typeface="Arial" pitchFamily="34" charset="0"/>
                </a:rPr>
                <a:t>need             !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600" y="4191000"/>
              <a:ext cx="891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“Local gauge invariance”:     should be invariant under                   ,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268628"/>
                </p:ext>
              </p:extLst>
            </p:nvPr>
          </p:nvGraphicFramePr>
          <p:xfrm>
            <a:off x="3517236" y="4252912"/>
            <a:ext cx="340388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2" name="Equation" r:id="rId11" imgW="152280" imgH="177480" progId="Equation.DSMT4">
                    <p:embed/>
                  </p:oleObj>
                </mc:Choice>
                <mc:Fallback>
                  <p:oleObj name="Equation" r:id="rId11" imgW="152280" imgH="1774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7236" y="4252912"/>
                          <a:ext cx="340388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5685076"/>
                </p:ext>
              </p:extLst>
            </p:nvPr>
          </p:nvGraphicFramePr>
          <p:xfrm>
            <a:off x="957264" y="4843464"/>
            <a:ext cx="1008063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3" name="Equation" r:id="rId13" imgW="520560" imgH="241200" progId="Equation.DSMT4">
                    <p:embed/>
                  </p:oleObj>
                </mc:Choice>
                <mc:Fallback>
                  <p:oleObj name="Equation" r:id="rId13" imgW="520560" imgH="2412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264" y="4843464"/>
                          <a:ext cx="1008063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0442399"/>
                </p:ext>
              </p:extLst>
            </p:nvPr>
          </p:nvGraphicFramePr>
          <p:xfrm>
            <a:off x="6019800" y="4853318"/>
            <a:ext cx="932788" cy="466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34" name="Equation" r:id="rId15" imgW="457200" imgH="228600" progId="Equation.DSMT4">
                    <p:embed/>
                  </p:oleObj>
                </mc:Choice>
                <mc:Fallback>
                  <p:oleObj name="Equation" r:id="rId15" imgW="457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019800" y="4853318"/>
                          <a:ext cx="932788" cy="4663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81400" y="3576935"/>
                <a:ext cx="598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576935"/>
                <a:ext cx="59862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1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Signal </a:t>
            </a:r>
            <a:r>
              <a:rPr lang="en-US" dirty="0"/>
              <a:t>s</a:t>
            </a:r>
            <a:r>
              <a:rPr lang="en-US" dirty="0" smtClean="0"/>
              <a:t>trength by </a:t>
            </a:r>
            <a:r>
              <a:rPr lang="en-US" dirty="0"/>
              <a:t>d</a:t>
            </a:r>
            <a:r>
              <a:rPr lang="en-US" dirty="0" smtClean="0"/>
              <a:t>ecay </a:t>
            </a:r>
            <a:r>
              <a:rPr lang="en-US" dirty="0"/>
              <a:t>c</a:t>
            </a:r>
            <a:r>
              <a:rPr lang="en-US" dirty="0" smtClean="0"/>
              <a:t>hannel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2700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Both experiments are consistent with the SM expectation, combination improves overall sensitivity by expected amount. Only significant outlier is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production (2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from SM)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 descr="http://cms-results.web.cern.ch/cms-results/public-results/publications/HIG-15-002/CMS-HIG-15-002_Figure_00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/>
          <a:stretch/>
        </p:blipFill>
        <p:spPr bwMode="auto">
          <a:xfrm>
            <a:off x="228600" y="1066800"/>
            <a:ext cx="42754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cms-results.web.cern.ch/cms-results/public-results/publications/HIG-15-002/CMS-HIG-15-002_Figure_0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r="2367"/>
          <a:stretch/>
        </p:blipFill>
        <p:spPr bwMode="auto">
          <a:xfrm>
            <a:off x="4668631" y="1143000"/>
            <a:ext cx="4292072" cy="4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Significance (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) by </a:t>
            </a:r>
            <a:r>
              <a:rPr lang="en-US" dirty="0"/>
              <a:t>p</a:t>
            </a:r>
            <a:r>
              <a:rPr lang="en-US" dirty="0" smtClean="0"/>
              <a:t>roduction and decay channels at or below ‘observation’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88" y="5105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Three secondary production channels (VBF, VH,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ttH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all have significances above 3</a:t>
            </a:r>
            <a:r>
              <a:rPr lang="en-US" sz="2400" dirty="0" smtClean="0">
                <a:solidFill>
                  <a:srgbClr val="0033CC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although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ttH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is a bit ‘hotter’ than expected. Confirming </a:t>
            </a:r>
            <a:r>
              <a:rPr lang="en-US" sz="2400" dirty="0" err="1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ttH</a:t>
            </a:r>
            <a:r>
              <a:rPr lang="en-US" sz="2400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and observing bb decays, are top priorities for Run 2,</a:t>
            </a:r>
            <a:endParaRPr lang="en-US" sz="2400" dirty="0">
              <a:solidFill>
                <a:srgbClr val="0033C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://cms-results.web.cern.ch/cms-results/public-results/publications/HIG-15-002/CMS-HIG-15-002_Table_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28800"/>
            <a:ext cx="8515350" cy="289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Higgs Combined Mass: overview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219200"/>
            <a:ext cx="8534400" cy="5943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Use high-resolution channels only: ZZ and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</a:t>
            </a:r>
          </a:p>
          <a:p>
            <a:pPr lvl="1"/>
            <a:r>
              <a:rPr lang="en-US" dirty="0" smtClean="0">
                <a:sym typeface="Symbol"/>
              </a:rPr>
              <a:t>CMS uses same analysis for mass and signal strength measurements</a:t>
            </a:r>
          </a:p>
          <a:p>
            <a:pPr lvl="1"/>
            <a:r>
              <a:rPr lang="en-US" dirty="0" smtClean="0">
                <a:sym typeface="Symbol"/>
              </a:rPr>
              <a:t>ATLAS modified analysis targeting reduced systematic uncertainty on </a:t>
            </a:r>
            <a:r>
              <a:rPr lang="en-US" dirty="0" err="1" smtClean="0">
                <a:sym typeface="Symbol"/>
              </a:rPr>
              <a:t>m</a:t>
            </a:r>
            <a:r>
              <a:rPr lang="en-US" baseline="-25000" dirty="0" err="1" smtClean="0">
                <a:sym typeface="Symbol"/>
              </a:rPr>
              <a:t>H</a:t>
            </a:r>
            <a:endParaRPr lang="en-US" dirty="0" smtClean="0">
              <a:sym typeface="Symbol"/>
            </a:endParaRPr>
          </a:p>
          <a:p>
            <a:r>
              <a:rPr lang="en-US" b="1" dirty="0" smtClean="0">
                <a:solidFill>
                  <a:srgbClr val="0000FF"/>
                </a:solidFill>
                <a:sym typeface="Symbol"/>
              </a:rPr>
              <a:t>Signal/</a:t>
            </a:r>
            <a:r>
              <a:rPr lang="en-US" b="1" dirty="0" err="1" smtClean="0">
                <a:solidFill>
                  <a:srgbClr val="0000FF"/>
                </a:solidFill>
                <a:sym typeface="Symbol"/>
              </a:rPr>
              <a:t>bkg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interference is neglected</a:t>
            </a:r>
          </a:p>
          <a:p>
            <a:pPr lvl="1"/>
            <a:r>
              <a:rPr lang="en-US" dirty="0" smtClean="0">
                <a:sym typeface="Symbol"/>
              </a:rPr>
              <a:t>Few 10s of MeV shift in , much smaller in ZZ</a:t>
            </a:r>
          </a:p>
          <a:p>
            <a:r>
              <a:rPr lang="en-US" b="1" dirty="0" smtClean="0">
                <a:solidFill>
                  <a:srgbClr val="008000"/>
                </a:solidFill>
                <a:sym typeface="Symbol"/>
              </a:rPr>
              <a:t>Common mass and 3 signal strength parameters</a:t>
            </a:r>
          </a:p>
          <a:p>
            <a:pPr lvl="1"/>
            <a:r>
              <a:rPr lang="en-US" dirty="0" smtClean="0">
                <a:sym typeface="Symbol"/>
              </a:rPr>
              <a:t>H  : </a:t>
            </a:r>
            <a:r>
              <a:rPr lang="en-US" baseline="-25000" dirty="0" err="1" smtClean="0">
                <a:sym typeface="Symbol"/>
              </a:rPr>
              <a:t>ggF+ttH</a:t>
            </a:r>
            <a:r>
              <a:rPr lang="en-US" dirty="0" smtClean="0">
                <a:sym typeface="Symbol"/>
              </a:rPr>
              <a:t> , </a:t>
            </a:r>
            <a:r>
              <a:rPr lang="en-US" baseline="-25000" dirty="0" smtClean="0">
                <a:sym typeface="Symbol"/>
              </a:rPr>
              <a:t>VBF+VH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H  ZZ: </a:t>
            </a:r>
            <a:r>
              <a:rPr lang="en-US" baseline="-25000" dirty="0" smtClean="0">
                <a:sym typeface="Symbol"/>
              </a:rPr>
              <a:t>ZZ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Reduces model dependence of mass measurement</a:t>
            </a:r>
          </a:p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Fit to ATLAS+CMS datasets maximizing profile likelihood ratio: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300 floating parameters including mass, signal strength and nuisance parameters describing systematic uncertainties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1" y="4876800"/>
            <a:ext cx="74961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6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LHC Higgs Mass Combination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715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Some tension between ATLAS and CMS, but not much (10% compatibility)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Allowing signal strengths to vary by experiment shifts </a:t>
            </a:r>
            <a:r>
              <a:rPr lang="en-US" sz="2000" b="1" dirty="0" err="1" smtClean="0">
                <a:solidFill>
                  <a:srgbClr val="008000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08000"/>
                </a:solidFill>
              </a:rPr>
              <a:t>H</a:t>
            </a:r>
            <a:r>
              <a:rPr lang="en-US" sz="2000" b="1" dirty="0" smtClean="0">
                <a:solidFill>
                  <a:srgbClr val="008000"/>
                </a:solidFill>
              </a:rPr>
              <a:t> up by only 50 MeV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4914"/>
            <a:ext cx="8001000" cy="4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3719" r="4374" b="3259"/>
          <a:stretch/>
        </p:blipFill>
        <p:spPr>
          <a:xfrm>
            <a:off x="472371" y="1668438"/>
            <a:ext cx="8214429" cy="40062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5544" y="2362200"/>
            <a:ext cx="3007056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82" y="1192266"/>
            <a:ext cx="6650718" cy="453964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14425"/>
            <a:ext cx="5457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7608" y="1047690"/>
            <a:ext cx="39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Relative weights </a:t>
            </a:r>
            <a:r>
              <a:rPr lang="en-US" sz="2000" b="1" dirty="0" smtClean="0">
                <a:sym typeface="Symbol"/>
              </a:rPr>
              <a:t>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782235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Uncertainties on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</a:t>
            </a:r>
            <a:r>
              <a:rPr lang="en-US" b="1" dirty="0" smtClean="0">
                <a:solidFill>
                  <a:srgbClr val="FF0000"/>
                </a:solidFill>
              </a:rPr>
              <a:t>, electron, and muon energy/momentum scale dominate (± 0.11 GeV), all experimental uncertainties (except </a:t>
            </a:r>
            <a:r>
              <a:rPr lang="en-US" b="1" dirty="0" err="1" smtClean="0">
                <a:solidFill>
                  <a:srgbClr val="FF0000"/>
                </a:solidFill>
              </a:rPr>
              <a:t>lumi</a:t>
            </a:r>
            <a:r>
              <a:rPr lang="en-US" b="1" dirty="0" smtClean="0">
                <a:solidFill>
                  <a:srgbClr val="FF0000"/>
                </a:solidFill>
              </a:rPr>
              <a:t>) taken to be uncorrelated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Theory uncertainties are 100% correlated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752600"/>
            <a:ext cx="6934200" cy="2362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Spin-Parity Overview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524000"/>
            <a:ext cx="8610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Use bosonic channels: ZZ,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, WW</a:t>
            </a:r>
          </a:p>
          <a:p>
            <a:pPr lvl="1"/>
            <a:r>
              <a:rPr lang="en-US" dirty="0" smtClean="0">
                <a:sym typeface="Symbol"/>
              </a:rPr>
              <a:t>Discovery channels with higher stats and/or better S/B</a:t>
            </a:r>
          </a:p>
          <a:p>
            <a:pPr lvl="1"/>
            <a:r>
              <a:rPr lang="en-US" dirty="0" smtClean="0">
                <a:sym typeface="Symbol"/>
              </a:rPr>
              <a:t>ZZ: best S/B and full access to angular information, but lowest statistics</a:t>
            </a:r>
          </a:p>
          <a:p>
            <a:pPr lvl="1"/>
            <a:r>
              <a:rPr lang="en-US" dirty="0" smtClean="0">
                <a:sym typeface="Symbol"/>
              </a:rPr>
              <a:t>: large stats but few handles</a:t>
            </a:r>
          </a:p>
          <a:p>
            <a:pPr lvl="1"/>
            <a:r>
              <a:rPr lang="en-US" dirty="0" smtClean="0">
                <a:sym typeface="Symbol"/>
              </a:rPr>
              <a:t>WW:  large stats and angular information, but not fully reconstructed</a:t>
            </a:r>
          </a:p>
          <a:p>
            <a:r>
              <a:rPr lang="en-US" sz="2800" b="1" dirty="0" smtClean="0">
                <a:solidFill>
                  <a:srgbClr val="0000FF"/>
                </a:solidFill>
                <a:sym typeface="Symbol"/>
              </a:rPr>
              <a:t>Analyses have evolved substantially since 2012</a:t>
            </a:r>
          </a:p>
          <a:p>
            <a:pPr lvl="1"/>
            <a:r>
              <a:rPr lang="en-US" dirty="0" smtClean="0">
                <a:sym typeface="Symbol"/>
              </a:rPr>
              <a:t>From basic hypothesis testing of 0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vs. spin 1 or 2 to detailed and comprehensive analysis of anomalous spin 0 couplings</a:t>
            </a:r>
          </a:p>
          <a:p>
            <a:pPr lvl="1"/>
            <a:r>
              <a:rPr lang="en-US" dirty="0" smtClean="0">
                <a:sym typeface="Symbol"/>
              </a:rPr>
              <a:t>Much is already known about the spin and parity of H(125), future direction will focus on precision tests of its scalar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l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5" y="1036836"/>
            <a:ext cx="4590735" cy="4068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944562"/>
          </a:xfrm>
        </p:spPr>
        <p:txBody>
          <a:bodyPr>
            <a:normAutofit/>
          </a:bodyPr>
          <a:lstStyle/>
          <a:p>
            <a:r>
              <a:rPr lang="en-US" sz="4400" dirty="0"/>
              <a:t>Spin </a:t>
            </a:r>
            <a:r>
              <a:rPr lang="en-US" sz="4400" dirty="0" smtClean="0"/>
              <a:t>and parity: example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0" y="1219200"/>
            <a:ext cx="3943453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257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each final state one constructs probability density functions, in one or more variables, to distinguish the SM Higgs (0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) from other hypotheses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1376360"/>
            <a:ext cx="267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CC"/>
                </a:solidFill>
              </a:rPr>
              <a:t>pseudoscalar</a:t>
            </a:r>
            <a:endParaRPr lang="en-US" sz="2800" b="1" dirty="0">
              <a:solidFill>
                <a:srgbClr val="0033CC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19800" y="1899580"/>
            <a:ext cx="762000" cy="61978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8953" y="2290760"/>
            <a:ext cx="184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9933"/>
                </a:solidFill>
              </a:rPr>
              <a:t>scalar</a:t>
            </a:r>
            <a:endParaRPr lang="en-US" sz="2800" b="1" dirty="0">
              <a:solidFill>
                <a:srgbClr val="FF9933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924800" y="2813980"/>
            <a:ext cx="304800" cy="361216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4658380"/>
            <a:ext cx="175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Data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934200" y="4348160"/>
            <a:ext cx="721520" cy="5286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5943600" cy="868362"/>
          </a:xfrm>
        </p:spPr>
        <p:txBody>
          <a:bodyPr/>
          <a:lstStyle/>
          <a:p>
            <a:r>
              <a:rPr lang="en-US" dirty="0" smtClean="0"/>
              <a:t>CMS Spin-Parity Summary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7" y="2209800"/>
            <a:ext cx="8675188" cy="45411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35506" y="2097741"/>
            <a:ext cx="1295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22904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How to read: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Orange = likelihood for 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Blue = likelihood for alt hypothesis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Black dot = data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1197352"/>
            <a:ext cx="269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SM Wins!!!</a:t>
            </a:r>
            <a:endParaRPr lang="en-US" sz="32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44562"/>
          </a:xfrm>
        </p:spPr>
        <p:txBody>
          <a:bodyPr/>
          <a:lstStyle/>
          <a:p>
            <a:r>
              <a:rPr lang="en-US" dirty="0" smtClean="0"/>
              <a:t>ATLAS Spin-Parity Summary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6218"/>
            <a:ext cx="4159633" cy="407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6" y="1143000"/>
            <a:ext cx="415639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 0,1 hypothesis rejected at 99.7% C.L.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334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spin 2 hypotheses rejected at 99.9% C.L. or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772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Can we measure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/>
              <a:t>H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" y="990600"/>
            <a:ext cx="5174761" cy="4956048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rot="10200000">
            <a:off x="871815" y="2757525"/>
            <a:ext cx="4160520" cy="182880"/>
          </a:xfrm>
          <a:prstGeom prst="parallelogram">
            <a:avLst/>
          </a:prstGeom>
          <a:solidFill>
            <a:srgbClr val="00B0F0">
              <a:alpha val="2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7008" y="2968341"/>
            <a:ext cx="2804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Det. Res. = 1-2%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Symbol" pitchFamily="18" charset="2"/>
                <a:sym typeface="Symbol"/>
              </a:rPr>
              <a:t>g</a:t>
            </a:r>
            <a:r>
              <a:rPr lang="en-US" sz="2000" b="1" dirty="0" err="1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, ZZ)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 rot="10200000">
            <a:off x="875393" y="2049487"/>
            <a:ext cx="4160520" cy="182880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7808" y="1298448"/>
                <a:ext cx="2667000" cy="71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Det. Res. = 10-20%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sym typeface="Symbol"/>
                      </a:rPr>
                      <m:t>b</m:t>
                    </m:r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sym typeface="Symbol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, </a:t>
                </a:r>
                <a:r>
                  <a:rPr lang="en-US" sz="20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Symbol" pitchFamily="18" charset="2"/>
                    <a:sym typeface="Symbol"/>
                  </a:rPr>
                  <a:t>tt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sym typeface="Symbol"/>
                  </a:rPr>
                  <a:t>,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WW)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08" y="1298448"/>
                <a:ext cx="2667000" cy="716350"/>
              </a:xfrm>
              <a:prstGeom prst="rect">
                <a:avLst/>
              </a:prstGeom>
              <a:blipFill rotWithShape="1">
                <a:blip r:embed="rId4"/>
                <a:stretch>
                  <a:fillRect t="-3390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 rot="1290424">
            <a:off x="4215570" y="2746248"/>
            <a:ext cx="457200" cy="462358"/>
          </a:xfrm>
          <a:prstGeom prst="arc">
            <a:avLst>
              <a:gd name="adj1" fmla="val 16200000"/>
              <a:gd name="adj2" fmla="val 1765649"/>
            </a:avLst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1703507">
            <a:off x="1336504" y="1700576"/>
            <a:ext cx="457200" cy="462358"/>
          </a:xfrm>
          <a:prstGeom prst="arc">
            <a:avLst>
              <a:gd name="adj1" fmla="val 16200000"/>
              <a:gd name="adj2" fmla="val 1765649"/>
            </a:avLst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85549" y="2214387"/>
            <a:ext cx="0" cy="29050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3274964"/>
            <a:ext cx="3465860" cy="3354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38" y="228600"/>
            <a:ext cx="2858462" cy="2742382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7295531" y="2895600"/>
            <a:ext cx="553069" cy="35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84818"/>
              </p:ext>
            </p:extLst>
          </p:nvPr>
        </p:nvGraphicFramePr>
        <p:xfrm>
          <a:off x="3651250" y="2193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1250" y="2193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7710948" y="4018344"/>
            <a:ext cx="0" cy="2060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05912"/>
              </p:ext>
            </p:extLst>
          </p:nvPr>
        </p:nvGraphicFramePr>
        <p:xfrm>
          <a:off x="593073" y="6019800"/>
          <a:ext cx="4343692" cy="55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9" name="Equation" r:id="rId9" imgW="1803240" imgH="228600" progId="Equation.DSMT4">
                  <p:embed/>
                </p:oleObj>
              </mc:Choice>
              <mc:Fallback>
                <p:oleObj name="Equation" r:id="rId9" imgW="1803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3073" y="6019800"/>
                        <a:ext cx="4343692" cy="55060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12370" y="6488668"/>
            <a:ext cx="350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measurement from ATLAS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7086" y="4343400"/>
            <a:ext cx="273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Natural width @ 125 GeV is only a 4.2 MeV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565104" y="4666565"/>
            <a:ext cx="501982" cy="2856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1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2" t="12860" r="4988" b="6403"/>
          <a:stretch/>
        </p:blipFill>
        <p:spPr>
          <a:xfrm>
            <a:off x="5638800" y="1607359"/>
            <a:ext cx="3352800" cy="3574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868362"/>
          </a:xfrm>
        </p:spPr>
        <p:txBody>
          <a:bodyPr/>
          <a:lstStyle/>
          <a:p>
            <a:r>
              <a:rPr lang="en-US" dirty="0" smtClean="0"/>
              <a:t>The Higgs* Mechanism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435689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* actually, the Nambu-Goldstone-Anderson-Englert-Brout-Higgs-Guralnik-Hagen-Kibble mechanism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999565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Introduce a complex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scalar</a:t>
                </a:r>
                <a:r>
                  <a:rPr lang="en-US" sz="2800" dirty="0" smtClean="0"/>
                  <a:t> field </a:t>
                </a:r>
                <a:r>
                  <a:rPr lang="en-US" sz="2800" i="1" dirty="0" smtClean="0">
                    <a:latin typeface="Symbol" pitchFamily="18" charset="2"/>
                  </a:rPr>
                  <a:t>f </a:t>
                </a:r>
                <a:r>
                  <a:rPr lang="en-US" sz="2800" dirty="0" smtClean="0"/>
                  <a:t>and a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massless</a:t>
                </a:r>
                <a:r>
                  <a:rPr lang="en-US" sz="2800" dirty="0" smtClean="0"/>
                  <a:t> gauge boson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9565"/>
                <a:ext cx="9144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733" t="-17442" r="-733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493873"/>
              </p:ext>
            </p:extLst>
          </p:nvPr>
        </p:nvGraphicFramePr>
        <p:xfrm>
          <a:off x="301625" y="2203093"/>
          <a:ext cx="5489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4" name="Equation" r:id="rId5" imgW="2743200" imgH="304560" progId="Equation.DSMT4">
                  <p:embed/>
                </p:oleObj>
              </mc:Choice>
              <mc:Fallback>
                <p:oleObj name="Equation" r:id="rId5" imgW="2743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625" y="2203093"/>
                        <a:ext cx="54895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39284"/>
              </p:ext>
            </p:extLst>
          </p:nvPr>
        </p:nvGraphicFramePr>
        <p:xfrm>
          <a:off x="6248400" y="1729224"/>
          <a:ext cx="7413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5" name="Equation" r:id="rId7" imgW="444240" imgH="431640" progId="Equation.DSMT4">
                  <p:embed/>
                </p:oleObj>
              </mc:Choice>
              <mc:Fallback>
                <p:oleObj name="Equation" r:id="rId7" imgW="444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8400" y="1729224"/>
                        <a:ext cx="741363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56023"/>
              </p:ext>
            </p:extLst>
          </p:nvPr>
        </p:nvGraphicFramePr>
        <p:xfrm>
          <a:off x="7484409" y="1692540"/>
          <a:ext cx="1526268" cy="47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6" name="Equation" r:id="rId9" imgW="901440" imgH="279360" progId="Equation.DSMT4">
                  <p:embed/>
                </p:oleObj>
              </mc:Choice>
              <mc:Fallback>
                <p:oleObj name="Equation" r:id="rId9" imgW="901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84409" y="1692540"/>
                        <a:ext cx="1526268" cy="472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48600" y="2133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vev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7" name="Right Brace 16"/>
          <p:cNvSpPr/>
          <p:nvPr/>
        </p:nvSpPr>
        <p:spPr>
          <a:xfrm rot="16200000" flipV="1">
            <a:off x="3468971" y="1441096"/>
            <a:ext cx="152405" cy="14478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71107"/>
              </p:ext>
            </p:extLst>
          </p:nvPr>
        </p:nvGraphicFramePr>
        <p:xfrm>
          <a:off x="3240741" y="1600200"/>
          <a:ext cx="702942" cy="4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7" name="Equation" r:id="rId11" imgW="317160" imgH="215640" progId="Equation.3">
                  <p:embed/>
                </p:oleObj>
              </mc:Choice>
              <mc:Fallback>
                <p:oleObj name="Equation" r:id="rId11" imgW="3171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40741" y="1600200"/>
                        <a:ext cx="702942" cy="4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04800" y="3657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Expand around minimum: </a:t>
            </a:r>
            <a:endParaRPr lang="en-US" sz="24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00526"/>
              </p:ext>
            </p:extLst>
          </p:nvPr>
        </p:nvGraphicFramePr>
        <p:xfrm>
          <a:off x="3415553" y="3620341"/>
          <a:ext cx="21145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8" name="Equation" r:id="rId13" imgW="1130040" imgH="279360" progId="Equation.DSMT4">
                  <p:embed/>
                </p:oleObj>
              </mc:Choice>
              <mc:Fallback>
                <p:oleObj name="Equation" r:id="rId13" imgW="1130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15553" y="3620341"/>
                        <a:ext cx="21145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72728"/>
              </p:ext>
            </p:extLst>
          </p:nvPr>
        </p:nvGraphicFramePr>
        <p:xfrm>
          <a:off x="2487976" y="3074894"/>
          <a:ext cx="1550624" cy="36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99" name="Equation" r:id="rId15" imgW="965160" imgH="228600" progId="Equation.3">
                  <p:embed/>
                </p:oleObj>
              </mc:Choice>
              <mc:Fallback>
                <p:oleObj name="Equation" r:id="rId15" imgW="965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87976" y="3074894"/>
                        <a:ext cx="1550624" cy="367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4800" y="3048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Gauge invariance:</a:t>
            </a:r>
            <a:endParaRPr lang="en-US" sz="24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704126"/>
              </p:ext>
            </p:extLst>
          </p:nvPr>
        </p:nvGraphicFramePr>
        <p:xfrm>
          <a:off x="195263" y="4471988"/>
          <a:ext cx="53260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0" name="Equation" r:id="rId17" imgW="2463480" imgH="279360" progId="Equation.DSMT4">
                  <p:embed/>
                </p:oleObj>
              </mc:Choice>
              <mc:Fallback>
                <p:oleObj name="Equation" r:id="rId17" imgW="2463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5263" y="4471988"/>
                        <a:ext cx="5326062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Brace 25"/>
          <p:cNvSpPr/>
          <p:nvPr/>
        </p:nvSpPr>
        <p:spPr>
          <a:xfrm rot="5400000">
            <a:off x="2514595" y="4133183"/>
            <a:ext cx="152407" cy="182880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8549" y="5134802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Gauge boson mass!</a:t>
            </a:r>
            <a:endParaRPr lang="en-US" sz="20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11844"/>
              </p:ext>
            </p:extLst>
          </p:nvPr>
        </p:nvGraphicFramePr>
        <p:xfrm>
          <a:off x="2079625" y="5560348"/>
          <a:ext cx="10017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1" name="Equation" r:id="rId19" imgW="558720" imgH="215640" progId="Equation.3">
                  <p:embed/>
                </p:oleObj>
              </mc:Choice>
              <mc:Fallback>
                <p:oleObj name="Equation" r:id="rId19" imgW="5587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79625" y="5560348"/>
                        <a:ext cx="1001713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Brace 28"/>
          <p:cNvSpPr/>
          <p:nvPr/>
        </p:nvSpPr>
        <p:spPr>
          <a:xfrm rot="5400000">
            <a:off x="4146930" y="4666583"/>
            <a:ext cx="152402" cy="762001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0" name="Bent-Up Arrow 29"/>
          <p:cNvSpPr/>
          <p:nvPr/>
        </p:nvSpPr>
        <p:spPr>
          <a:xfrm rot="5400000">
            <a:off x="4252136" y="5138849"/>
            <a:ext cx="334927" cy="457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90430" y="5255070"/>
            <a:ext cx="414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Mass of a real scalar particle:  Higgs boson!</a:t>
            </a:r>
            <a:endParaRPr lang="en-US" sz="2000" dirty="0">
              <a:solidFill>
                <a:schemeClr val="accent2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832204"/>
              </p:ext>
            </p:extLst>
          </p:nvPr>
        </p:nvGraphicFramePr>
        <p:xfrm>
          <a:off x="5584825" y="5589588"/>
          <a:ext cx="2111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2" name="Equation" r:id="rId21" imgW="749160" imgH="253800" progId="Equation.DSMT4">
                  <p:embed/>
                </p:oleObj>
              </mc:Choice>
              <mc:Fallback>
                <p:oleObj name="Equation" r:id="rId21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84825" y="5589588"/>
                        <a:ext cx="211137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70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 animBg="1"/>
      <p:bldP spid="20" grpId="0"/>
      <p:bldP spid="23" grpId="0"/>
      <p:bldP spid="26" grpId="0" animBg="1"/>
      <p:bldP spid="27" grpId="0"/>
      <p:bldP spid="29" grpId="0" animBg="1"/>
      <p:bldP spid="30" grpId="0" animBg="1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3820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Higgs width from off-shell production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1181"/>
            <a:ext cx="4326664" cy="536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09" y="1270644"/>
            <a:ext cx="3260291" cy="14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398970"/>
              </p:ext>
            </p:extLst>
          </p:nvPr>
        </p:nvGraphicFramePr>
        <p:xfrm>
          <a:off x="5259388" y="2743200"/>
          <a:ext cx="324485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1" name="Equation" r:id="rId5" imgW="1498320" imgH="545760" progId="Equation.DSMT4">
                  <p:embed/>
                </p:oleObj>
              </mc:Choice>
              <mc:Fallback>
                <p:oleObj name="Equation" r:id="rId5" imgW="14983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9388" y="2743200"/>
                        <a:ext cx="3244850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4267363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 peak: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02463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Off peak: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00902"/>
              </p:ext>
            </p:extLst>
          </p:nvPr>
        </p:nvGraphicFramePr>
        <p:xfrm>
          <a:off x="6858000" y="4159207"/>
          <a:ext cx="1600200" cy="77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2" name="Equation" r:id="rId7" imgW="965160" imgH="469800" progId="Equation.DSMT4">
                  <p:embed/>
                </p:oleObj>
              </mc:Choice>
              <mc:Fallback>
                <p:oleObj name="Equation" r:id="rId7" imgW="965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0" y="4159207"/>
                        <a:ext cx="1600200" cy="779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48666"/>
              </p:ext>
            </p:extLst>
          </p:nvPr>
        </p:nvGraphicFramePr>
        <p:xfrm>
          <a:off x="6889750" y="5051620"/>
          <a:ext cx="15367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3" name="Equation" r:id="rId9" imgW="927000" imgH="253800" progId="Equation.DSMT4">
                  <p:embed/>
                </p:oleObj>
              </mc:Choice>
              <mc:Fallback>
                <p:oleObj name="Equation" r:id="rId9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0" y="5051620"/>
                        <a:ext cx="15367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4400" y="5791200"/>
            <a:ext cx="419100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Higgs width from comparison of on-/off-peak production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74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68362"/>
          </a:xfrm>
        </p:spPr>
        <p:txBody>
          <a:bodyPr/>
          <a:lstStyle/>
          <a:p>
            <a:r>
              <a:rPr lang="en-US" dirty="0" smtClean="0"/>
              <a:t>Analysis Overview</a:t>
            </a:r>
            <a:endParaRPr lang="en-US" dirty="0"/>
          </a:p>
        </p:txBody>
      </p:sp>
      <p:pic>
        <p:nvPicPr>
          <p:cNvPr id="3" name="Picture 2" descr="http://llr.in2p3.fr/~dalchenko/Higgs/Width/14Mar2014/ZZMass_100-800_14Mar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60902"/>
            <a:ext cx="4343400" cy="41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287" y="138112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Define: 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884933"/>
              </p:ext>
            </p:extLst>
          </p:nvPr>
        </p:nvGraphicFramePr>
        <p:xfrm>
          <a:off x="1824142" y="1285875"/>
          <a:ext cx="556725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7" name="Equation" r:id="rId4" imgW="3174840" imgH="482400" progId="Equation.DSMT4">
                  <p:embed/>
                </p:oleObj>
              </mc:Choice>
              <mc:Fallback>
                <p:oleObj name="Equation" r:id="rId4" imgW="3174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4142" y="1285875"/>
                        <a:ext cx="5567258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7467600" y="5638800"/>
            <a:ext cx="152400" cy="19050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4762" y="5253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r</a:t>
            </a:r>
            <a:r>
              <a:rPr lang="en-US" sz="2400" dirty="0" smtClean="0">
                <a:solidFill>
                  <a:srgbClr val="0033CC"/>
                </a:solidFill>
              </a:rPr>
              <a:t> = 25</a:t>
            </a:r>
            <a:endParaRPr lang="en-US" sz="2400" dirty="0">
              <a:solidFill>
                <a:srgbClr val="0033CC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29387" y="5155852"/>
            <a:ext cx="295275" cy="747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4724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 = 1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05327"/>
              </p:ext>
            </p:extLst>
          </p:nvPr>
        </p:nvGraphicFramePr>
        <p:xfrm>
          <a:off x="512762" y="2362200"/>
          <a:ext cx="3754438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" name="Equation" r:id="rId6" imgW="1790640" imgH="761760" progId="Equation.DSMT4">
                  <p:embed/>
                </p:oleObj>
              </mc:Choice>
              <mc:Fallback>
                <p:oleObj name="Equation" r:id="rId6" imgW="17906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762" y="2362200"/>
                        <a:ext cx="3754438" cy="159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307430"/>
              </p:ext>
            </p:extLst>
          </p:nvPr>
        </p:nvGraphicFramePr>
        <p:xfrm>
          <a:off x="506413" y="4228988"/>
          <a:ext cx="3760787" cy="8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9" name="Equation" r:id="rId8" imgW="2070000" imgH="482400" progId="Equation.DSMT4">
                  <p:embed/>
                </p:oleObj>
              </mc:Choice>
              <mc:Fallback>
                <p:oleObj name="Equation" r:id="rId8" imgW="2070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413" y="4228988"/>
                        <a:ext cx="3760787" cy="87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8600" y="5334000"/>
            <a:ext cx="48006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Perform shape analysis in m</a:t>
            </a:r>
            <a:r>
              <a:rPr lang="en-US" sz="2400" baseline="-25000" dirty="0" smtClean="0"/>
              <a:t>4l</a:t>
            </a:r>
            <a:r>
              <a:rPr lang="en-US" sz="2400" dirty="0" smtClean="0"/>
              <a:t> to extract relative yield in on-/off-peak regions.  Analysis also performed in 2l2</a:t>
            </a:r>
            <a:r>
              <a:rPr lang="en-US" sz="2400" dirty="0" smtClean="0">
                <a:latin typeface="Symbol" panose="05050102010706020507" pitchFamily="18" charset="2"/>
              </a:rPr>
              <a:t>n</a:t>
            </a:r>
            <a:r>
              <a:rPr lang="en-US" sz="2400" dirty="0" smtClean="0"/>
              <a:t> channel.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45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914400"/>
          </a:xfrm>
        </p:spPr>
        <p:txBody>
          <a:bodyPr/>
          <a:lstStyle/>
          <a:p>
            <a:r>
              <a:rPr lang="en-US" dirty="0" smtClean="0"/>
              <a:t>Constraints on Higgs width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3201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Now talking about MeV instead of GeV!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cms-results.web.cern.ch/cms-results/public-results/publications/HIG-14-002/CMS-HIG-14-002_Figure_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1" y="990600"/>
            <a:ext cx="423168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atlas.web.cern.ch/Atlas/GROUPS/PHYSICS/PAPERS/HIGG-2014-10/fig_1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61" y="1203960"/>
            <a:ext cx="4315139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56343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ATLAS: 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&lt; 23 MeV (@95% C.L.)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6343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CMS: 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&lt; 22 MeV (95% C.L.)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7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92162"/>
          </a:xfrm>
        </p:spPr>
        <p:txBody>
          <a:bodyPr/>
          <a:lstStyle/>
          <a:p>
            <a:r>
              <a:rPr lang="en-US" dirty="0" smtClean="0"/>
              <a:t>Lecture 1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0" y="990600"/>
                <a:ext cx="7772400" cy="5791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 The SM includes a mechanism to break electroweak symmetry and give mass to the W and Z, and the fermions</a:t>
                </a:r>
              </a:p>
              <a:p>
                <a:r>
                  <a:rPr lang="en-US" dirty="0" smtClean="0"/>
                  <a:t>In 2012, ATLAS and CMS discovered a new particle with a mass near 125 GeV decaying to bosons (</a:t>
                </a:r>
                <a:r>
                  <a:rPr lang="en-US" dirty="0" smtClean="0">
                    <a:sym typeface="Symbol"/>
                  </a:rPr>
                  <a:t>, ZZ, WW)</a:t>
                </a:r>
              </a:p>
              <a:p>
                <a:r>
                  <a:rPr lang="en-US" dirty="0" smtClean="0">
                    <a:sym typeface="Symbol"/>
                  </a:rPr>
                  <a:t>All measurements from Run 1 indicate that this new particle, H(125), has properties consistent with the SM Higgs boson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Consistent mass between ATLAS and CMS (only one particle)</a:t>
                </a:r>
              </a:p>
              <a:p>
                <a:pPr lvl="1"/>
                <a:r>
                  <a:rPr lang="en-US" dirty="0">
                    <a:sym typeface="Symbol"/>
                  </a:rPr>
                  <a:t>Signal strength consistent with expectations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Spin and parity consistent with 0</a:t>
                </a:r>
                <a:r>
                  <a:rPr lang="en-US" baseline="30000" dirty="0" smtClean="0">
                    <a:sym typeface="Symbol"/>
                  </a:rPr>
                  <a:t>+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Observation of direct decay to fermions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Natural width consistent with being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≪</m:t>
                    </m:r>
                  </m:oMath>
                </a14:m>
                <a:r>
                  <a:rPr lang="en-US" dirty="0" smtClean="0">
                    <a:sym typeface="Symbol"/>
                  </a:rPr>
                  <a:t> m</a:t>
                </a:r>
                <a:r>
                  <a:rPr lang="en-US" baseline="-25000" dirty="0" smtClean="0">
                    <a:sym typeface="Symbol"/>
                  </a:rPr>
                  <a:t>H</a:t>
                </a:r>
                <a:endParaRPr lang="en-US" dirty="0" smtClean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In Lecture 2 we will test the SM even more, and take a first look at the Higgs boson in 13 </a:t>
                </a:r>
                <a:r>
                  <a:rPr lang="en-US" dirty="0" err="1" smtClean="0">
                    <a:sym typeface="Symbol"/>
                  </a:rPr>
                  <a:t>TeV</a:t>
                </a:r>
                <a:r>
                  <a:rPr lang="en-US" dirty="0" smtClean="0">
                    <a:sym typeface="Symbol"/>
                  </a:rPr>
                  <a:t> proton-proton collisions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0" y="990600"/>
                <a:ext cx="7772400" cy="5791200"/>
              </a:xfrm>
              <a:blipFill rotWithShape="1">
                <a:blip r:embed="rId2"/>
                <a:stretch>
                  <a:fillRect l="-706" t="-842" r="-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1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792162"/>
          </a:xfrm>
        </p:spPr>
        <p:txBody>
          <a:bodyPr/>
          <a:lstStyle/>
          <a:p>
            <a:r>
              <a:rPr lang="en-US" dirty="0" smtClean="0"/>
              <a:t>Properties of “the SM Higgs boson”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103293"/>
                <a:ext cx="8534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single </a:t>
                </a:r>
                <a:r>
                  <a:rPr lang="en-US" sz="2800" b="1" dirty="0" smtClean="0">
                    <a:solidFill>
                      <a:schemeClr val="accent2"/>
                    </a:solidFill>
                  </a:rPr>
                  <a:t>elementary</a:t>
                </a:r>
                <a:r>
                  <a:rPr lang="en-US" sz="2800" dirty="0" smtClean="0"/>
                  <a:t> scalar particle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/>
                  <a:t>), quantum of the field that gives mass to the W and Z (plus quarks and leptons)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03293"/>
                <a:ext cx="8534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29" t="-5096" r="-1071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6800" y="22961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Mass: 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759850"/>
              </p:ext>
            </p:extLst>
          </p:nvPr>
        </p:nvGraphicFramePr>
        <p:xfrm>
          <a:off x="2009775" y="2254250"/>
          <a:ext cx="15240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3" name="Equation" r:id="rId4" imgW="749160" imgH="253800" progId="Equation.DSMT4">
                  <p:embed/>
                </p:oleObj>
              </mc:Choice>
              <mc:Fallback>
                <p:oleObj name="Equation" r:id="rId4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9775" y="2254250"/>
                        <a:ext cx="152400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715796"/>
              </p:ext>
            </p:extLst>
          </p:nvPr>
        </p:nvGraphicFramePr>
        <p:xfrm>
          <a:off x="4523342" y="2210688"/>
          <a:ext cx="2868058" cy="52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" name="Equation" r:id="rId6" imgW="1523880" imgH="279360" progId="Equation.3">
                  <p:embed/>
                </p:oleObj>
              </mc:Choice>
              <mc:Fallback>
                <p:oleObj name="Equation" r:id="rId6" imgW="15238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3342" y="2210688"/>
                        <a:ext cx="2868058" cy="525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008293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Because </a:t>
            </a:r>
            <a:r>
              <a:rPr lang="en-US" sz="2800" dirty="0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is not predicted, the Higgs boson mass </a:t>
            </a:r>
            <a:r>
              <a:rPr lang="en-US" sz="2800" dirty="0" err="1" smtClean="0">
                <a:solidFill>
                  <a:schemeClr val="accent2"/>
                </a:solidFill>
              </a:rPr>
              <a:t>m</a:t>
            </a:r>
            <a:r>
              <a:rPr lang="en-US" sz="2800" baseline="-25000" dirty="0" err="1">
                <a:solidFill>
                  <a:schemeClr val="accent2"/>
                </a:solidFill>
              </a:rPr>
              <a:t>H</a:t>
            </a:r>
            <a:r>
              <a:rPr lang="en-US" sz="2800" dirty="0" smtClean="0">
                <a:solidFill>
                  <a:schemeClr val="accent2"/>
                </a:solidFill>
              </a:rPr>
              <a:t> is a free parameter in the Standard Model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038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Interaction: couples to particles according to their mass, including self-coupling (H* </a:t>
            </a:r>
            <a:r>
              <a:rPr lang="en-US" sz="2800" dirty="0" smtClean="0">
                <a:sym typeface="Symbol"/>
              </a:rPr>
              <a:t> HH)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273760"/>
              </p:ext>
            </p:extLst>
          </p:nvPr>
        </p:nvGraphicFramePr>
        <p:xfrm>
          <a:off x="458788" y="5144180"/>
          <a:ext cx="5408612" cy="118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" name="Equation" r:id="rId8" imgW="1917360" imgH="419040" progId="Equation.DSMT4">
                  <p:embed/>
                </p:oleObj>
              </mc:Choice>
              <mc:Fallback>
                <p:oleObj name="Equation" r:id="rId8" imgW="19173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5144180"/>
                        <a:ext cx="5408612" cy="118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0" y="54102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Here, g and g</a:t>
            </a:r>
            <a:r>
              <a:rPr lang="en-US" sz="2000" baseline="30000" dirty="0" smtClean="0"/>
              <a:t>/</a:t>
            </a:r>
            <a:r>
              <a:rPr lang="en-US" sz="2000" dirty="0" smtClean="0"/>
              <a:t> are the SU(2) and U(1) gauge couplings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6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792162"/>
          </a:xfrm>
        </p:spPr>
        <p:txBody>
          <a:bodyPr/>
          <a:lstStyle/>
          <a:p>
            <a:r>
              <a:rPr lang="en-US" dirty="0" smtClean="0"/>
              <a:t>Fermion Masses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066800"/>
                <a:ext cx="8763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mass term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i="0" dirty="0">
                        <a:latin typeface="Cambria Math"/>
                        <a:sym typeface="Symbol"/>
                      </a:rPr>
                      <m:t></m:t>
                    </m:r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sz="2400" b="0" i="0" dirty="0" smtClean="0">
                            <a:latin typeface="Cambria Math"/>
                            <a:sym typeface="Symbol"/>
                          </a:rPr>
                          <m:t></m:t>
                        </m:r>
                      </m:e>
                    </m:acc>
                  </m:oMath>
                </a14:m>
                <a:r>
                  <a:rPr lang="en-US" sz="2400" dirty="0" smtClean="0"/>
                  <a:t> in the Dirac </a:t>
                </a:r>
                <a:r>
                  <a:rPr lang="en-US" sz="2400" dirty="0" err="1" smtClean="0"/>
                  <a:t>Langrangian</a:t>
                </a:r>
                <a:r>
                  <a:rPr lang="en-US" sz="2400" dirty="0" smtClean="0"/>
                  <a:t> is not gauge invariant under SU(2)</a:t>
                </a:r>
                <a:r>
                  <a:rPr lang="en-US" sz="2400" baseline="-25000" dirty="0" smtClean="0"/>
                  <a:t>L</a:t>
                </a:r>
                <a:r>
                  <a:rPr lang="en-US" sz="2400" dirty="0" smtClean="0"/>
                  <a:t> x U(1)</a:t>
                </a:r>
                <a:r>
                  <a:rPr lang="en-US" sz="2400" baseline="-25000" dirty="0"/>
                  <a:t>Y</a:t>
                </a:r>
                <a:r>
                  <a:rPr lang="en-US" sz="2400" dirty="0" smtClean="0"/>
                  <a:t> transformations. One can make it gauge invariant either by setting m = 0 (i.e., getting rid of it by making all fermions massless), or by using the so-called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Yukawa interaction</a:t>
                </a:r>
                <a:r>
                  <a:rPr lang="en-US" sz="2400" baseline="30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between fermions and the Higgs field</a:t>
                </a:r>
                <a:r>
                  <a:rPr lang="en-US" sz="2400" baseline="30000" dirty="0" smtClean="0">
                    <a:solidFill>
                      <a:srgbClr val="C00000"/>
                    </a:solidFill>
                  </a:rPr>
                  <a:t>*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: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87630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13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2400" y="64886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*as </a:t>
            </a:r>
            <a:r>
              <a:rPr lang="en-US" dirty="0"/>
              <a:t>in nuclear physics, where the scalar pion </a:t>
            </a:r>
            <a:r>
              <a:rPr lang="en-US" dirty="0" smtClean="0"/>
              <a:t>field mediates </a:t>
            </a:r>
            <a:r>
              <a:rPr lang="en-US" dirty="0"/>
              <a:t>strong interactions between </a:t>
            </a:r>
            <a:r>
              <a:rPr lang="en-US" dirty="0" smtClean="0"/>
              <a:t>nucleons.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78568"/>
              </p:ext>
            </p:extLst>
          </p:nvPr>
        </p:nvGraphicFramePr>
        <p:xfrm>
          <a:off x="2036763" y="2590800"/>
          <a:ext cx="4821237" cy="100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3" name="Equation" r:id="rId4" imgW="2133360" imgH="444240" progId="Equation.DSMT4">
                  <p:embed/>
                </p:oleObj>
              </mc:Choice>
              <mc:Fallback>
                <p:oleObj name="Equation" r:id="rId4" imgW="2133360" imgH="4442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2590800"/>
                        <a:ext cx="4821237" cy="1005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3657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after spontaneous symmetry breaking, setting </a:t>
            </a:r>
            <a:r>
              <a:rPr lang="en-US" sz="2400" dirty="0" smtClean="0">
                <a:sym typeface="Symbol"/>
              </a:rPr>
              <a:t> = v + H, we obtain: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99070"/>
              </p:ext>
            </p:extLst>
          </p:nvPr>
        </p:nvGraphicFramePr>
        <p:xfrm>
          <a:off x="579438" y="4267200"/>
          <a:ext cx="777716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" name="Equation" r:id="rId6" imgW="3441600" imgH="444240" progId="Equation.DSMT4">
                  <p:embed/>
                </p:oleObj>
              </mc:Choice>
              <mc:Fallback>
                <p:oleObj name="Equation" r:id="rId6" imgW="344160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4267200"/>
                        <a:ext cx="7777162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" y="5334000"/>
                <a:ext cx="8382000" cy="99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Symbol"/>
                  </a:rPr>
                  <a:t>Where the first term gives the fermion masses,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𝒎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𝒇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𝒇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, and the second term describes the interaction of fermions with the Higgs field.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0"/>
                <a:ext cx="8382000" cy="994631"/>
              </a:xfrm>
              <a:prstGeom prst="rect">
                <a:avLst/>
              </a:prstGeom>
              <a:blipFill rotWithShape="1">
                <a:blip r:embed="rId8"/>
                <a:stretch>
                  <a:fillRect l="-1164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0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792162"/>
          </a:xfrm>
        </p:spPr>
        <p:txBody>
          <a:bodyPr/>
          <a:lstStyle/>
          <a:p>
            <a:r>
              <a:rPr lang="en-US" dirty="0" smtClean="0"/>
              <a:t>Connection to Flavor Physics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previous slide glosses over important details of the Yukawa interaction. Unpacking it one step further we have more generally: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272306"/>
              </p:ext>
            </p:extLst>
          </p:nvPr>
        </p:nvGraphicFramePr>
        <p:xfrm>
          <a:off x="381000" y="2057400"/>
          <a:ext cx="51181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4" name="Equation" r:id="rId3" imgW="2552400" imgH="977760" progId="Equation.DSMT4">
                  <p:embed/>
                </p:oleObj>
              </mc:Choice>
              <mc:Fallback>
                <p:oleObj name="Equation" r:id="rId3" imgW="255240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51181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67400" y="2133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 are the Yukawa couplings between the Higgs field and the fermion </a:t>
            </a:r>
            <a:r>
              <a:rPr lang="en-US" b="1" dirty="0" smtClean="0">
                <a:solidFill>
                  <a:srgbClr val="FF0000"/>
                </a:solidFill>
              </a:rPr>
              <a:t>flavor eigenstates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21905"/>
              </p:ext>
            </p:extLst>
          </p:nvPr>
        </p:nvGraphicFramePr>
        <p:xfrm>
          <a:off x="5899964" y="3048000"/>
          <a:ext cx="2710636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5" name="Equation" r:id="rId5" imgW="1130040" imgH="419040" progId="Equation.DSMT4">
                  <p:embed/>
                </p:oleObj>
              </mc:Choice>
              <mc:Fallback>
                <p:oleObj name="Equation" r:id="rId5" imgW="1130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99964" y="3048000"/>
                        <a:ext cx="2710636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418653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get to the </a:t>
            </a:r>
            <a:r>
              <a:rPr lang="en-US" sz="2400" b="1" dirty="0" smtClean="0">
                <a:solidFill>
                  <a:srgbClr val="FF0000"/>
                </a:solidFill>
              </a:rPr>
              <a:t>mass eigenstates </a:t>
            </a:r>
            <a:r>
              <a:rPr lang="en-US" sz="2400" dirty="0" smtClean="0"/>
              <a:t>we need to apply a rotation: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762346"/>
              </p:ext>
            </p:extLst>
          </p:nvPr>
        </p:nvGraphicFramePr>
        <p:xfrm>
          <a:off x="381000" y="4724400"/>
          <a:ext cx="4886325" cy="55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6" name="Equation" r:id="rId7" imgW="2260440" imgH="253800" progId="Equation.DSMT4">
                  <p:embed/>
                </p:oleObj>
              </mc:Choice>
              <mc:Fallback>
                <p:oleObj name="Equation" r:id="rId7" imgW="22604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4886325" cy="551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486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rotation matrices V that take us from flavor to mass eigenstates are essentially the CKM matrix: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20503"/>
              </p:ext>
            </p:extLst>
          </p:nvPr>
        </p:nvGraphicFramePr>
        <p:xfrm>
          <a:off x="3733799" y="5867400"/>
          <a:ext cx="272374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7" name="Equation" r:id="rId9" imgW="863280" imgH="241200" progId="Equation.DSMT4">
                  <p:embed/>
                </p:oleObj>
              </mc:Choice>
              <mc:Fallback>
                <p:oleObj name="Equation" r:id="rId9" imgW="86328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799" y="5867400"/>
                        <a:ext cx="272374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1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7174</TotalTime>
  <Words>3239</Words>
  <Application>Microsoft Office PowerPoint</Application>
  <PresentationFormat>On-screen Show (4:3)</PresentationFormat>
  <Paragraphs>400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Equity</vt:lpstr>
      <vt:lpstr>Equation</vt:lpstr>
      <vt:lpstr>Higgs Physics – Lecture 1</vt:lpstr>
      <vt:lpstr>Outline</vt:lpstr>
      <vt:lpstr>Why do we need any Higgs bosons?</vt:lpstr>
      <vt:lpstr>One field to rule them all…</vt:lpstr>
      <vt:lpstr>What’s the problem?</vt:lpstr>
      <vt:lpstr>The Higgs* Mechanism</vt:lpstr>
      <vt:lpstr>Properties of “the SM Higgs boson”</vt:lpstr>
      <vt:lpstr>Fermion Masses</vt:lpstr>
      <vt:lpstr>Connection to Flavor Physics</vt:lpstr>
      <vt:lpstr>Is this the only possibility?  NO!</vt:lpstr>
      <vt:lpstr>A brief history of Higgs searches… </vt:lpstr>
      <vt:lpstr>Higgs Hunting: 1975</vt:lpstr>
      <vt:lpstr>PowerPoint Presentation</vt:lpstr>
      <vt:lpstr>The Role of the Top Quark</vt:lpstr>
      <vt:lpstr>LEP Legacy</vt:lpstr>
      <vt:lpstr>Searching at the Tevatron (≤ 2010)</vt:lpstr>
      <vt:lpstr>At the dawn of the LHC era</vt:lpstr>
      <vt:lpstr>Evolution of Higgs Discovery @ LHC</vt:lpstr>
      <vt:lpstr>Finding “a Higgs boson”</vt:lpstr>
      <vt:lpstr>SM Higgs Production at the LHC</vt:lpstr>
      <vt:lpstr>Decay of the Higgs Boson</vt:lpstr>
      <vt:lpstr>Natural Width of the Higgs Boson</vt:lpstr>
      <vt:lpstr>SM Higgs Analyses @ LHC</vt:lpstr>
      <vt:lpstr>Overview of SM Higgs Searches</vt:lpstr>
      <vt:lpstr>General Comments on SM Higgs Searches</vt:lpstr>
      <vt:lpstr>Overview of H  ZZ*  4ℓ (ℓ=e,m)</vt:lpstr>
      <vt:lpstr>Decay Kinematics</vt:lpstr>
      <vt:lpstr>PowerPoint Presentation</vt:lpstr>
      <vt:lpstr>Overview of H  gg</vt:lpstr>
      <vt:lpstr>Diphoton Backgrounds</vt:lpstr>
      <vt:lpstr>VBF Category</vt:lpstr>
      <vt:lpstr>Example: MVA Categories</vt:lpstr>
      <vt:lpstr>H  gg observation</vt:lpstr>
      <vt:lpstr>Overview of H  WW*2ℓ2n</vt:lpstr>
      <vt:lpstr>Observation of H  WW</vt:lpstr>
      <vt:lpstr>Does it H(125) couple to fermions?</vt:lpstr>
      <vt:lpstr>Does it decay to fermions?</vt:lpstr>
      <vt:lpstr>Overview of H  </vt:lpstr>
      <vt:lpstr>Observation of H   @ LHC</vt:lpstr>
      <vt:lpstr>H  "b" "b"  ̅ @ LHC</vt:lpstr>
      <vt:lpstr>H  bb @ LHC</vt:lpstr>
      <vt:lpstr>Search for ttH production</vt:lpstr>
      <vt:lpstr>Hints of ttH @ LHC</vt:lpstr>
      <vt:lpstr>Rare, Very Rare, and Ultra Rare Decays</vt:lpstr>
      <vt:lpstr>Higgs decaying to Zg</vt:lpstr>
      <vt:lpstr>Higgs  mm or ee?</vt:lpstr>
      <vt:lpstr>H  (J/, , ) </vt:lpstr>
      <vt:lpstr>Is it “The SM Higgs Boson”?</vt:lpstr>
      <vt:lpstr>Characterization of the New Boson</vt:lpstr>
      <vt:lpstr>Signal strength by decay channel</vt:lpstr>
      <vt:lpstr>Significance (s) by production and decay channels at or below ‘observation’ level</vt:lpstr>
      <vt:lpstr>Higgs Combined Mass: overview</vt:lpstr>
      <vt:lpstr>LHC Higgs Mass Combination</vt:lpstr>
      <vt:lpstr>Systematic Uncertainties</vt:lpstr>
      <vt:lpstr>Spin-Parity Overview</vt:lpstr>
      <vt:lpstr>Spin and parity: example</vt:lpstr>
      <vt:lpstr>CMS Spin-Parity Summary</vt:lpstr>
      <vt:lpstr>ATLAS Spin-Parity Summary</vt:lpstr>
      <vt:lpstr>Can we measure GH ?</vt:lpstr>
      <vt:lpstr>Higgs width from off-shell production</vt:lpstr>
      <vt:lpstr>Analysis Overview</vt:lpstr>
      <vt:lpstr>Constraints on Higgs width</vt:lpstr>
      <vt:lpstr>Lecture 1 Summary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the Higgs Boson?</dc:title>
  <dc:creator>Princeton Affiliate</dc:creator>
  <cp:lastModifiedBy>Princeton Affiliate</cp:lastModifiedBy>
  <cp:revision>695</cp:revision>
  <dcterms:created xsi:type="dcterms:W3CDTF">2012-09-18T20:19:51Z</dcterms:created>
  <dcterms:modified xsi:type="dcterms:W3CDTF">2016-08-24T12:03:58Z</dcterms:modified>
</cp:coreProperties>
</file>