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6" r:id="rId3"/>
    <p:sldId id="267" r:id="rId4"/>
    <p:sldId id="271" r:id="rId5"/>
    <p:sldId id="268" r:id="rId6"/>
    <p:sldId id="269" r:id="rId7"/>
    <p:sldId id="272" r:id="rId8"/>
    <p:sldId id="279" r:id="rId9"/>
    <p:sldId id="273" r:id="rId10"/>
    <p:sldId id="270" r:id="rId11"/>
    <p:sldId id="274" r:id="rId12"/>
    <p:sldId id="276" r:id="rId13"/>
    <p:sldId id="275" r:id="rId14"/>
    <p:sldId id="280" r:id="rId15"/>
    <p:sldId id="277" r:id="rId16"/>
    <p:sldId id="278" r:id="rId17"/>
    <p:sldId id="283" r:id="rId18"/>
    <p:sldId id="284" r:id="rId19"/>
    <p:sldId id="281" r:id="rId20"/>
    <p:sldId id="282" r:id="rId21"/>
    <p:sldId id="287" r:id="rId22"/>
    <p:sldId id="286" r:id="rId23"/>
    <p:sldId id="288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72">
          <p15:clr>
            <a:srgbClr val="A4A3A4"/>
          </p15:clr>
        </p15:guide>
        <p15:guide id="2" orient="horz" pos="2220">
          <p15:clr>
            <a:srgbClr val="A4A3A4"/>
          </p15:clr>
        </p15:guide>
        <p15:guide id="3" orient="horz" pos="507">
          <p15:clr>
            <a:srgbClr val="A4A3A4"/>
          </p15:clr>
        </p15:guide>
        <p15:guide id="4" pos="5466">
          <p15:clr>
            <a:srgbClr val="A4A3A4"/>
          </p15:clr>
        </p15:guide>
        <p15:guide id="5" pos="2842">
          <p15:clr>
            <a:srgbClr val="A4A3A4"/>
          </p15:clr>
        </p15:guide>
        <p15:guide id="6" pos="2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00"/>
    <a:srgbClr val="8000FF"/>
    <a:srgbClr val="FF4E00"/>
    <a:srgbClr val="000000"/>
    <a:srgbClr val="003A5D"/>
    <a:srgbClr val="4EC1E0"/>
    <a:srgbClr val="C9CACC"/>
    <a:srgbClr val="6D6E7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70" d="100"/>
          <a:sy n="70" d="100"/>
        </p:scale>
        <p:origin x="1386" y="72"/>
      </p:cViewPr>
      <p:guideLst>
        <p:guide orient="horz" pos="3272"/>
        <p:guide orient="horz" pos="2220"/>
        <p:guide orient="horz" pos="507"/>
        <p:guide pos="5466"/>
        <p:guide pos="2842"/>
        <p:guide pos="2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5" d="100"/>
          <a:sy n="125" d="100"/>
        </p:scale>
        <p:origin x="-392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C6163-EDEA-0546-AF8B-90BCB7258165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03296-974C-BA4E-96B6-8AAD18ECE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414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fld id="{EBA3999B-581F-244C-A4ED-F2A64C4B4C60}" type="datetimeFigureOut">
              <a:rPr lang="en-US" smtClean="0"/>
              <a:pPr/>
              <a:t>2/16/2016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fld id="{203C2CCC-44D0-4B40-9343-1A28B1A2D9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417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2130425"/>
            <a:ext cx="7762875" cy="1470025"/>
          </a:xfrm>
        </p:spPr>
        <p:txBody>
          <a:bodyPr/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69267"/>
            <a:ext cx="3597275" cy="1325033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FCC22-31A9-5F4D-8313-F772C1EE39BB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DOE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67" y="5832094"/>
            <a:ext cx="1572768" cy="524256"/>
          </a:xfrm>
          <a:prstGeom prst="rect">
            <a:avLst/>
          </a:prstGeom>
        </p:spPr>
      </p:pic>
      <p:pic>
        <p:nvPicPr>
          <p:cNvPr id="8" name="Picture 7" descr="Lab_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667502"/>
            <a:ext cx="908304" cy="688848"/>
          </a:xfrm>
          <a:prstGeom prst="rect">
            <a:avLst/>
          </a:prstGeom>
        </p:spPr>
      </p:pic>
      <p:pic>
        <p:nvPicPr>
          <p:cNvPr id="9" name="Picture 8" descr="ESnet_Logo_Head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3" y="651933"/>
            <a:ext cx="3288792" cy="96012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116513" y="3868738"/>
            <a:ext cx="3570287" cy="1325562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/>
            </a:lvl1pPr>
            <a:lvl2pPr marL="230188" indent="0">
              <a:buNone/>
              <a:defRPr sz="1400"/>
            </a:lvl2pPr>
            <a:lvl3pPr marL="458787" indent="0">
              <a:buNone/>
              <a:defRPr sz="1400"/>
            </a:lvl3pPr>
            <a:lvl4pPr marL="684212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860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7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832225"/>
            <a:ext cx="7772400" cy="1362075"/>
          </a:xfrm>
        </p:spPr>
        <p:txBody>
          <a:bodyPr anchor="t"/>
          <a:lstStyle>
            <a:lvl1pPr algn="l">
              <a:defRPr sz="44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24063"/>
            <a:ext cx="7772400" cy="1500187"/>
          </a:xfrm>
        </p:spPr>
        <p:txBody>
          <a:bodyPr tIns="45720" bIns="182880" anchor="b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AC24-F311-C548-8BA4-8A2499F6EF02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Snet_Logo_Foot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44" y="6116410"/>
            <a:ext cx="1210056" cy="36271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37160" cy="6848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77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8163"/>
          </a:xfrm>
        </p:spPr>
        <p:txBody>
          <a:bodyPr/>
          <a:lstStyle>
            <a:lvl1pPr marL="228600" indent="-228600">
              <a:defRPr sz="2000"/>
            </a:lvl1pPr>
            <a:lvl2pPr marL="457200" indent="-228600">
              <a:buClr>
                <a:schemeClr val="tx1"/>
              </a:buClr>
              <a:defRPr sz="1800"/>
            </a:lvl2pPr>
            <a:lvl3pPr marL="685800" indent="-228600">
              <a:buClr>
                <a:schemeClr val="tx1"/>
              </a:buClr>
              <a:defRPr sz="1600"/>
            </a:lvl3pPr>
            <a:lvl4pPr marL="914400" indent="-228600">
              <a:buClr>
                <a:schemeClr val="tx1"/>
              </a:buClr>
              <a:defRPr sz="1200"/>
            </a:lvl4pPr>
            <a:lvl5pPr marL="1143000" indent="-228600">
              <a:buClr>
                <a:schemeClr val="tx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8163"/>
          </a:xfrm>
        </p:spPr>
        <p:txBody>
          <a:bodyPr/>
          <a:lstStyle>
            <a:lvl1pPr marL="228600" indent="-228600">
              <a:defRPr sz="2000"/>
            </a:lvl1pPr>
            <a:lvl2pPr marL="457200" indent="-228600">
              <a:buClr>
                <a:schemeClr val="tx1"/>
              </a:buClr>
              <a:defRPr sz="1800"/>
            </a:lvl2pPr>
            <a:lvl3pPr marL="685800" indent="-228600">
              <a:buClr>
                <a:schemeClr val="tx1"/>
              </a:buClr>
              <a:defRPr sz="1600"/>
            </a:lvl3pPr>
            <a:lvl4pPr marL="914400" indent="-228600">
              <a:buClr>
                <a:schemeClr val="tx1"/>
              </a:buClr>
              <a:defRPr sz="1200"/>
            </a:lvl4pPr>
            <a:lvl5pPr marL="1143000" indent="-228600">
              <a:buClr>
                <a:schemeClr val="tx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2CCB-F61C-654B-AF4D-73C61C68761F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69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73488"/>
          </a:xfrm>
        </p:spPr>
        <p:txBody>
          <a:bodyPr/>
          <a:lstStyle>
            <a:lvl1pPr>
              <a:defRPr sz="2000"/>
            </a:lvl1pPr>
            <a:lvl2pPr marL="457200" indent="-228600">
              <a:defRPr sz="1800"/>
            </a:lvl2pPr>
            <a:lvl3pPr marL="685800" indent="-228600">
              <a:defRPr sz="1600"/>
            </a:lvl3pPr>
            <a:lvl4pPr marL="914400" indent="-228600">
              <a:defRPr sz="1200"/>
            </a:lvl4pPr>
            <a:lvl5pPr marL="1143000" indent="-228600"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73488"/>
          </a:xfrm>
        </p:spPr>
        <p:txBody>
          <a:bodyPr/>
          <a:lstStyle>
            <a:lvl1pPr>
              <a:defRPr sz="2000"/>
            </a:lvl1pPr>
            <a:lvl2pPr marL="457200" indent="-228600">
              <a:defRPr sz="1800"/>
            </a:lvl2pPr>
            <a:lvl3pPr marL="685800" indent="-228600">
              <a:defRPr sz="1600"/>
            </a:lvl3pPr>
            <a:lvl4pPr marL="914400" indent="-228600">
              <a:defRPr sz="1200"/>
            </a:lvl4pPr>
            <a:lvl5pPr marL="1143000" indent="-228600"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FF4A-E192-594D-85D2-961A895021F6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16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1F21-67A6-0545-9EC8-D77229149F1E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72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B53A-4226-394C-9866-06ECB09BE5AD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3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4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0274" y="6483355"/>
            <a:ext cx="1685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fld id="{FCE69097-F061-2345-96E4-2074114512F2}" type="datetime1">
              <a:rPr lang="en-US" smtClean="0"/>
              <a:pPr/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483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83355"/>
            <a:ext cx="447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fld id="{487710A0-C33E-CC45-8305-B897475A1C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ESnet_Logo_Foote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44" y="6116410"/>
            <a:ext cx="1210056" cy="36271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37160" cy="6848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88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88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228600" algn="l" defTabSz="457200" rtl="0" eaLnBrk="1" latinLnBrk="0" hangingPunct="1">
        <a:spcBef>
          <a:spcPct val="20000"/>
        </a:spcBef>
        <a:buClr>
          <a:schemeClr val="tx1">
            <a:lumMod val="50000"/>
          </a:schemeClr>
        </a:buClr>
        <a:buSzPct val="85000"/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8975" indent="-230188" algn="l" defTabSz="457200" rtl="0" eaLnBrk="1" latinLnBrk="0" hangingPunct="1">
        <a:spcBef>
          <a:spcPct val="20000"/>
        </a:spcBef>
        <a:buClr>
          <a:schemeClr val="tx1">
            <a:lumMod val="50000"/>
          </a:schemeClr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9962" indent="-285750" algn="l" defTabSz="457200" rtl="0" eaLnBrk="1" latinLnBrk="0" hangingPunct="1">
        <a:spcBef>
          <a:spcPct val="20000"/>
        </a:spcBef>
        <a:buClr>
          <a:schemeClr val="tx1">
            <a:lumMod val="50000"/>
          </a:schemeClr>
        </a:buClr>
        <a:buFont typeface="Lucida Grande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30188" algn="l" defTabSz="457200" rtl="0" eaLnBrk="1" latinLnBrk="0" hangingPunct="1">
        <a:spcBef>
          <a:spcPct val="20000"/>
        </a:spcBef>
        <a:buClr>
          <a:schemeClr val="tx1">
            <a:lumMod val="50000"/>
          </a:schemeClr>
        </a:buClr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esnet/eno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SENSE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/>
              <a:t>How to build an ENOS application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John MacAuley</a:t>
            </a:r>
          </a:p>
          <a:p>
            <a:r>
              <a:rPr lang="en-US" dirty="0" err="1" smtClean="0"/>
              <a:t>macauley@es.net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827303" y="3878507"/>
            <a:ext cx="0" cy="12842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35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Lifecycle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Connector 6"/>
          <p:cNvSpPr/>
          <p:nvPr/>
        </p:nvSpPr>
        <p:spPr>
          <a:xfrm>
            <a:off x="912313" y="2338919"/>
            <a:ext cx="356235" cy="325281"/>
          </a:xfrm>
          <a:prstGeom prst="flowChartConnector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rminator 7"/>
          <p:cNvSpPr/>
          <p:nvPr/>
        </p:nvSpPr>
        <p:spPr>
          <a:xfrm>
            <a:off x="2555606" y="2245986"/>
            <a:ext cx="1378474" cy="542134"/>
          </a:xfrm>
          <a:prstGeom prst="flowChartTerminator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Installed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Terminator 8"/>
          <p:cNvSpPr/>
          <p:nvPr/>
        </p:nvSpPr>
        <p:spPr>
          <a:xfrm>
            <a:off x="2555606" y="3552358"/>
            <a:ext cx="1378474" cy="542134"/>
          </a:xfrm>
          <a:prstGeom prst="flowChartTerminator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Resolved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Terminator 9"/>
          <p:cNvSpPr/>
          <p:nvPr/>
        </p:nvSpPr>
        <p:spPr>
          <a:xfrm>
            <a:off x="4791206" y="2654213"/>
            <a:ext cx="1378474" cy="542134"/>
          </a:xfrm>
          <a:prstGeom prst="flowChartTerminator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Starting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Terminator 10"/>
          <p:cNvSpPr/>
          <p:nvPr/>
        </p:nvSpPr>
        <p:spPr>
          <a:xfrm>
            <a:off x="4791206" y="4267631"/>
            <a:ext cx="1378474" cy="542134"/>
          </a:xfrm>
          <a:prstGeom prst="flowChartTerminator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Stopping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" name="Terminator 11"/>
          <p:cNvSpPr/>
          <p:nvPr/>
        </p:nvSpPr>
        <p:spPr>
          <a:xfrm>
            <a:off x="7137707" y="3415704"/>
            <a:ext cx="1378474" cy="542134"/>
          </a:xfrm>
          <a:prstGeom prst="flowChartTerminator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Active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" name="Terminator 12"/>
          <p:cNvSpPr/>
          <p:nvPr/>
        </p:nvSpPr>
        <p:spPr>
          <a:xfrm>
            <a:off x="2555606" y="4860062"/>
            <a:ext cx="1378474" cy="542134"/>
          </a:xfrm>
          <a:prstGeom prst="flowChartTerminator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Uninstalled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Connector 13"/>
          <p:cNvSpPr/>
          <p:nvPr/>
        </p:nvSpPr>
        <p:spPr>
          <a:xfrm>
            <a:off x="912313" y="4950505"/>
            <a:ext cx="356235" cy="325281"/>
          </a:xfrm>
          <a:prstGeom prst="flowChartConnector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7" idx="6"/>
            <a:endCxn id="8" idx="1"/>
          </p:cNvCxnSpPr>
          <p:nvPr/>
        </p:nvCxnSpPr>
        <p:spPr>
          <a:xfrm>
            <a:off x="1268548" y="2501560"/>
            <a:ext cx="1287058" cy="15493"/>
          </a:xfrm>
          <a:prstGeom prst="straightConnector1">
            <a:avLst/>
          </a:prstGeom>
          <a:ln>
            <a:solidFill>
              <a:schemeClr val="accent2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2"/>
            <a:endCxn id="9" idx="0"/>
          </p:cNvCxnSpPr>
          <p:nvPr/>
        </p:nvCxnSpPr>
        <p:spPr>
          <a:xfrm>
            <a:off x="3244843" y="2788120"/>
            <a:ext cx="0" cy="764238"/>
          </a:xfrm>
          <a:prstGeom prst="straightConnector1">
            <a:avLst/>
          </a:prstGeom>
          <a:ln>
            <a:solidFill>
              <a:srgbClr val="003A5D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2"/>
            <a:endCxn id="13" idx="0"/>
          </p:cNvCxnSpPr>
          <p:nvPr/>
        </p:nvCxnSpPr>
        <p:spPr>
          <a:xfrm>
            <a:off x="3244843" y="4094492"/>
            <a:ext cx="0" cy="765570"/>
          </a:xfrm>
          <a:prstGeom prst="straightConnector1">
            <a:avLst/>
          </a:prstGeom>
          <a:ln>
            <a:solidFill>
              <a:srgbClr val="003A5D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1"/>
            <a:endCxn id="9" idx="3"/>
          </p:cNvCxnSpPr>
          <p:nvPr/>
        </p:nvCxnSpPr>
        <p:spPr>
          <a:xfrm flipH="1" flipV="1">
            <a:off x="3934080" y="3823425"/>
            <a:ext cx="857126" cy="715273"/>
          </a:xfrm>
          <a:prstGeom prst="straightConnector1">
            <a:avLst/>
          </a:prstGeom>
          <a:ln>
            <a:solidFill>
              <a:srgbClr val="003A5D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3"/>
            <a:endCxn id="10" idx="1"/>
          </p:cNvCxnSpPr>
          <p:nvPr/>
        </p:nvCxnSpPr>
        <p:spPr>
          <a:xfrm flipV="1">
            <a:off x="3934080" y="2925280"/>
            <a:ext cx="857126" cy="898145"/>
          </a:xfrm>
          <a:prstGeom prst="straightConnector1">
            <a:avLst/>
          </a:prstGeom>
          <a:ln>
            <a:solidFill>
              <a:srgbClr val="003A5D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1"/>
            <a:endCxn id="11" idx="3"/>
          </p:cNvCxnSpPr>
          <p:nvPr/>
        </p:nvCxnSpPr>
        <p:spPr>
          <a:xfrm flipH="1">
            <a:off x="6169680" y="3686771"/>
            <a:ext cx="968027" cy="851927"/>
          </a:xfrm>
          <a:prstGeom prst="straightConnector1">
            <a:avLst/>
          </a:prstGeom>
          <a:ln>
            <a:solidFill>
              <a:srgbClr val="003A5D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3"/>
            <a:endCxn id="12" idx="1"/>
          </p:cNvCxnSpPr>
          <p:nvPr/>
        </p:nvCxnSpPr>
        <p:spPr>
          <a:xfrm>
            <a:off x="6169680" y="2925280"/>
            <a:ext cx="968027" cy="761491"/>
          </a:xfrm>
          <a:prstGeom prst="straightConnector1">
            <a:avLst/>
          </a:prstGeom>
          <a:ln>
            <a:solidFill>
              <a:srgbClr val="003A5D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3" idx="1"/>
            <a:endCxn id="14" idx="6"/>
          </p:cNvCxnSpPr>
          <p:nvPr/>
        </p:nvCxnSpPr>
        <p:spPr>
          <a:xfrm flipH="1" flipV="1">
            <a:off x="1268548" y="5113146"/>
            <a:ext cx="1287058" cy="17983"/>
          </a:xfrm>
          <a:prstGeom prst="straightConnector1">
            <a:avLst/>
          </a:prstGeom>
          <a:ln>
            <a:solidFill>
              <a:srgbClr val="003A5D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71211" y="1850230"/>
            <a:ext cx="686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2000" dirty="0" smtClean="0">
                <a:solidFill>
                  <a:srgbClr val="58585B"/>
                </a:solidFill>
              </a:rPr>
              <a:t>Start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18245" y="4471995"/>
            <a:ext cx="579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2000" dirty="0" smtClean="0">
                <a:solidFill>
                  <a:srgbClr val="58585B"/>
                </a:solidFill>
              </a:rPr>
              <a:t>End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20529" y="2139720"/>
            <a:ext cx="74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dirty="0" smtClean="0">
                <a:solidFill>
                  <a:srgbClr val="58585B"/>
                </a:solidFill>
              </a:rPr>
              <a:t>install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16532" y="4251951"/>
            <a:ext cx="985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dirty="0" smtClean="0">
                <a:solidFill>
                  <a:srgbClr val="58585B"/>
                </a:solidFill>
              </a:rPr>
              <a:t>uninstall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02023" y="296464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dirty="0" smtClean="0">
                <a:solidFill>
                  <a:srgbClr val="58585B"/>
                </a:solidFill>
              </a:rPr>
              <a:t>start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686563" y="4107339"/>
            <a:ext cx="59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dirty="0" smtClean="0">
                <a:solidFill>
                  <a:srgbClr val="58585B"/>
                </a:solidFill>
              </a:rPr>
              <a:t>stop</a:t>
            </a:r>
          </a:p>
        </p:txBody>
      </p:sp>
    </p:spTree>
    <p:extLst>
      <p:ext uri="{BB962C8B-B14F-4D97-AF65-F5344CB8AC3E}">
        <p14:creationId xmlns:p14="http://schemas.microsoft.com/office/powerpoint/2010/main" val="16616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Participating in the lifecycle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OSGi</a:t>
            </a:r>
            <a:r>
              <a:rPr lang="en-US" sz="2400" dirty="0" smtClean="0"/>
              <a:t> allows an application to provide hooks into the lifecycle state machine through the use of an activator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 descr="Screen Shot 2016-02-15 at 4.34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81" y="2667446"/>
            <a:ext cx="7010887" cy="375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4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I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Perform application initialization (start) and cleanup (stop)</a:t>
            </a:r>
          </a:p>
          <a:p>
            <a:r>
              <a:rPr lang="en-US" sz="2400" dirty="0" smtClean="0"/>
              <a:t>Register public interfaces (start) and unregister interfaces (stop) with the </a:t>
            </a:r>
            <a:r>
              <a:rPr lang="en-US" sz="2400" dirty="0" err="1" smtClean="0"/>
              <a:t>OSGi</a:t>
            </a:r>
            <a:r>
              <a:rPr lang="en-US" sz="2400" dirty="0" smtClean="0"/>
              <a:t> Service Registry</a:t>
            </a:r>
          </a:p>
          <a:p>
            <a:r>
              <a:rPr lang="en-US" sz="2400" dirty="0" smtClean="0"/>
              <a:t>Lookup service interface for needed dependencies (start) and free reference to interface (stop)</a:t>
            </a:r>
          </a:p>
          <a:p>
            <a:r>
              <a:rPr lang="en-US" sz="2400" dirty="0" smtClean="0"/>
              <a:t>Determine status of other bundles through API or via events through listener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Inversion of Control and Annotations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nject </a:t>
            </a:r>
            <a:r>
              <a:rPr lang="en-US" sz="2400" dirty="0"/>
              <a:t>lifecycle events, register services, or inject references to services into your existing code </a:t>
            </a:r>
            <a:r>
              <a:rPr lang="en-US" sz="2400" dirty="0" smtClean="0"/>
              <a:t>without having to interact directly with the </a:t>
            </a:r>
            <a:r>
              <a:rPr lang="en-US" sz="2400" dirty="0" err="1" smtClean="0"/>
              <a:t>OSGi</a:t>
            </a:r>
            <a:r>
              <a:rPr lang="en-US" sz="2400" dirty="0" smtClean="0"/>
              <a:t> framework</a:t>
            </a:r>
            <a:endParaRPr lang="en-US" sz="2400" dirty="0"/>
          </a:p>
          <a:p>
            <a:r>
              <a:rPr lang="en-US" sz="2400" dirty="0" smtClean="0"/>
              <a:t>Use </a:t>
            </a:r>
            <a:r>
              <a:rPr lang="en-US" sz="2400" dirty="0"/>
              <a:t>the </a:t>
            </a:r>
            <a:r>
              <a:rPr lang="en-US" sz="2400" dirty="0" err="1"/>
              <a:t>OSGi</a:t>
            </a:r>
            <a:r>
              <a:rPr lang="en-US" sz="2400" dirty="0"/>
              <a:t> Declarative </a:t>
            </a:r>
            <a:r>
              <a:rPr lang="en-US" sz="2400" dirty="0" smtClean="0"/>
              <a:t>Services or </a:t>
            </a:r>
            <a:r>
              <a:rPr lang="en-US" sz="2400" dirty="0" err="1" smtClean="0"/>
              <a:t>iPOJO</a:t>
            </a:r>
            <a:r>
              <a:rPr lang="en-US" sz="2400" dirty="0" smtClean="0"/>
              <a:t> to inject through XML descriptors (inversion of control) or annotations</a:t>
            </a:r>
          </a:p>
          <a:p>
            <a:r>
              <a:rPr lang="en-US" sz="2400" dirty="0" err="1" smtClean="0"/>
              <a:t>SpringDM</a:t>
            </a:r>
            <a:r>
              <a:rPr lang="en-US" sz="2400" dirty="0" smtClean="0"/>
              <a:t> provides a Spring </a:t>
            </a:r>
            <a:r>
              <a:rPr lang="en-US" sz="2400" dirty="0" err="1" smtClean="0"/>
              <a:t>IoC</a:t>
            </a:r>
            <a:r>
              <a:rPr lang="en-US" sz="2400" dirty="0" smtClean="0"/>
              <a:t> compliant framework for </a:t>
            </a:r>
            <a:r>
              <a:rPr lang="en-US" sz="2400" dirty="0" err="1" smtClean="0"/>
              <a:t>OSGi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7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Picture 8" descr="Screen Shot 2016-02-15 at 9.53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86" y="1354918"/>
            <a:ext cx="6869804" cy="50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Service 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9674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OSGi</a:t>
            </a:r>
            <a:r>
              <a:rPr lang="en-US" sz="2400" dirty="0" smtClean="0"/>
              <a:t> </a:t>
            </a:r>
            <a:r>
              <a:rPr lang="en-US" sz="2400" dirty="0"/>
              <a:t>framework </a:t>
            </a:r>
            <a:r>
              <a:rPr lang="en-US" sz="2400" dirty="0" smtClean="0"/>
              <a:t>promotes a service </a:t>
            </a:r>
            <a:r>
              <a:rPr lang="en-US" sz="2400" dirty="0"/>
              <a:t>oriented interaction </a:t>
            </a:r>
            <a:r>
              <a:rPr lang="en-US" sz="2400" dirty="0" smtClean="0"/>
              <a:t>pattern </a:t>
            </a:r>
            <a:r>
              <a:rPr lang="en-US" sz="2400" dirty="0"/>
              <a:t>among </a:t>
            </a:r>
            <a:r>
              <a:rPr lang="en-US" sz="2400" dirty="0" smtClean="0"/>
              <a:t>bundles to decouple dependencies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rminator 6"/>
          <p:cNvSpPr/>
          <p:nvPr/>
        </p:nvSpPr>
        <p:spPr>
          <a:xfrm>
            <a:off x="3646737" y="2873732"/>
            <a:ext cx="1378474" cy="889446"/>
          </a:xfrm>
          <a:prstGeom prst="flowChartTerminator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Service Registry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Terminator 7"/>
          <p:cNvSpPr/>
          <p:nvPr/>
        </p:nvSpPr>
        <p:spPr>
          <a:xfrm>
            <a:off x="5680445" y="4515723"/>
            <a:ext cx="1378474" cy="889446"/>
          </a:xfrm>
          <a:prstGeom prst="flowChartTerminator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Service Requester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Terminator 8"/>
          <p:cNvSpPr/>
          <p:nvPr/>
        </p:nvSpPr>
        <p:spPr>
          <a:xfrm>
            <a:off x="1725308" y="4515723"/>
            <a:ext cx="1378474" cy="889446"/>
          </a:xfrm>
          <a:prstGeom prst="flowChartTerminator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Service Provider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0" name="Straight Arrow Connector 9"/>
          <p:cNvCxnSpPr>
            <a:stCxn id="9" idx="0"/>
            <a:endCxn id="7" idx="1"/>
          </p:cNvCxnSpPr>
          <p:nvPr/>
        </p:nvCxnSpPr>
        <p:spPr>
          <a:xfrm flipV="1">
            <a:off x="2414545" y="3318455"/>
            <a:ext cx="1232192" cy="1197268"/>
          </a:xfrm>
          <a:prstGeom prst="straightConnector1">
            <a:avLst/>
          </a:prstGeom>
          <a:ln>
            <a:solidFill>
              <a:srgbClr val="003A5D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02832" y="3624212"/>
            <a:ext cx="549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dirty="0" smtClean="0">
                <a:solidFill>
                  <a:srgbClr val="58585B"/>
                </a:solidFill>
              </a:rPr>
              <a:t>find</a:t>
            </a:r>
          </a:p>
        </p:txBody>
      </p:sp>
      <p:cxnSp>
        <p:nvCxnSpPr>
          <p:cNvPr id="14" name="Straight Arrow Connector 13"/>
          <p:cNvCxnSpPr>
            <a:stCxn id="8" idx="0"/>
            <a:endCxn id="7" idx="3"/>
          </p:cNvCxnSpPr>
          <p:nvPr/>
        </p:nvCxnSpPr>
        <p:spPr>
          <a:xfrm flipH="1" flipV="1">
            <a:off x="5025211" y="3318455"/>
            <a:ext cx="1344471" cy="1197268"/>
          </a:xfrm>
          <a:prstGeom prst="straightConnector1">
            <a:avLst/>
          </a:prstGeom>
          <a:ln>
            <a:solidFill>
              <a:srgbClr val="003A5D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1"/>
            <a:endCxn id="9" idx="3"/>
          </p:cNvCxnSpPr>
          <p:nvPr/>
        </p:nvCxnSpPr>
        <p:spPr>
          <a:xfrm flipH="1">
            <a:off x="3103782" y="4960446"/>
            <a:ext cx="2576663" cy="0"/>
          </a:xfrm>
          <a:prstGeom prst="straightConnector1">
            <a:avLst/>
          </a:prstGeom>
          <a:ln>
            <a:solidFill>
              <a:srgbClr val="003A5D"/>
            </a:solidFill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90207" y="5051517"/>
            <a:ext cx="91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dirty="0" smtClean="0">
                <a:solidFill>
                  <a:srgbClr val="58585B"/>
                </a:solidFill>
              </a:rPr>
              <a:t>interact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57422" y="3609872"/>
            <a:ext cx="866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dirty="0" smtClean="0">
                <a:solidFill>
                  <a:srgbClr val="58585B"/>
                </a:solidFill>
              </a:rPr>
              <a:t>publish</a:t>
            </a:r>
          </a:p>
        </p:txBody>
      </p:sp>
    </p:spTree>
    <p:extLst>
      <p:ext uri="{BB962C8B-B14F-4D97-AF65-F5344CB8AC3E}">
        <p14:creationId xmlns:p14="http://schemas.microsoft.com/office/powerpoint/2010/main" val="38378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Manipulating the Service 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8479071" cy="4344484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1400" dirty="0" smtClean="0">
                <a:latin typeface="Courier New"/>
                <a:cs typeface="Courier New"/>
              </a:rPr>
              <a:t>// Add topology service to </a:t>
            </a:r>
            <a:r>
              <a:rPr lang="en-US" sz="1400" dirty="0" err="1" smtClean="0">
                <a:latin typeface="Courier New"/>
                <a:cs typeface="Courier New"/>
              </a:rPr>
              <a:t>OSGi</a:t>
            </a:r>
            <a:r>
              <a:rPr lang="en-US" sz="1400" dirty="0" smtClean="0">
                <a:latin typeface="Courier New"/>
                <a:cs typeface="Courier New"/>
              </a:rPr>
              <a:t> service registry.</a:t>
            </a:r>
          </a:p>
          <a:p>
            <a:pPr marL="0" indent="0">
              <a:buNone/>
            </a:pPr>
            <a:r>
              <a:rPr lang="en-US" sz="1400" dirty="0" err="1">
                <a:latin typeface="Courier New"/>
                <a:cs typeface="Courier New"/>
              </a:rPr>
              <a:t>BundleContext</a:t>
            </a:r>
            <a:r>
              <a:rPr lang="en-US" sz="1400" dirty="0">
                <a:latin typeface="Courier New"/>
                <a:cs typeface="Courier New"/>
              </a:rPr>
              <a:t> context = </a:t>
            </a:r>
            <a:r>
              <a:rPr lang="en-US" sz="1400" dirty="0" err="1">
                <a:latin typeface="Courier New"/>
                <a:cs typeface="Courier New"/>
              </a:rPr>
              <a:t>getBundleContext</a:t>
            </a:r>
            <a:r>
              <a:rPr lang="en-US" sz="1400" dirty="0">
                <a:latin typeface="Courier New"/>
                <a:cs typeface="Courier New"/>
              </a:rPr>
              <a:t>()</a:t>
            </a:r>
            <a:r>
              <a:rPr lang="en-US" sz="1400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/>
                <a:cs typeface="Courier New"/>
              </a:rPr>
              <a:t>ESnetTopologyIf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 err="1">
                <a:latin typeface="Courier New"/>
                <a:cs typeface="Courier New"/>
              </a:rPr>
              <a:t>topologyService</a:t>
            </a:r>
            <a:r>
              <a:rPr lang="en-US" sz="1400" dirty="0">
                <a:latin typeface="Courier New"/>
                <a:cs typeface="Courier New"/>
              </a:rPr>
              <a:t> =  new </a:t>
            </a:r>
            <a:r>
              <a:rPr lang="en-US" sz="1400" dirty="0" err="1">
                <a:latin typeface="Courier New"/>
                <a:cs typeface="Courier New"/>
              </a:rPr>
              <a:t>ESnetTopology</a:t>
            </a:r>
            <a:r>
              <a:rPr lang="en-US" sz="1400" dirty="0">
                <a:latin typeface="Courier New"/>
                <a:cs typeface="Courier New"/>
              </a:rPr>
              <a:t>();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/>
                <a:cs typeface="Courier New"/>
              </a:rPr>
              <a:t>ServiceRegistration</a:t>
            </a:r>
            <a:r>
              <a:rPr lang="en-US" sz="1400" dirty="0" smtClean="0">
                <a:latin typeface="Courier New"/>
                <a:cs typeface="Courier New"/>
              </a:rPr>
              <a:t> registration </a:t>
            </a:r>
            <a:r>
              <a:rPr lang="en-US" sz="1400" dirty="0">
                <a:latin typeface="Courier New"/>
                <a:cs typeface="Courier New"/>
              </a:rPr>
              <a:t>= </a:t>
            </a:r>
            <a:r>
              <a:rPr lang="en-US" sz="1400" dirty="0" smtClean="0">
                <a:latin typeface="Courier New"/>
                <a:cs typeface="Courier New"/>
              </a:rPr>
              <a:t>	</a:t>
            </a:r>
            <a:r>
              <a:rPr lang="en-US" sz="1400" dirty="0" err="1" smtClean="0">
                <a:latin typeface="Courier New"/>
                <a:cs typeface="Courier New"/>
              </a:rPr>
              <a:t>context.registerService</a:t>
            </a:r>
            <a:r>
              <a:rPr lang="en-US" sz="1400" dirty="0">
                <a:latin typeface="Courier New"/>
                <a:cs typeface="Courier New"/>
              </a:rPr>
              <a:t>(</a:t>
            </a:r>
            <a:r>
              <a:rPr lang="en-US" sz="1400" dirty="0" err="1">
                <a:latin typeface="Courier New"/>
                <a:cs typeface="Courier New"/>
              </a:rPr>
              <a:t>ESnetTopologyIf.class.getName</a:t>
            </a:r>
            <a:r>
              <a:rPr lang="en-US" sz="1400" dirty="0">
                <a:latin typeface="Courier New"/>
                <a:cs typeface="Courier New"/>
              </a:rPr>
              <a:t>()</a:t>
            </a:r>
            <a:r>
              <a:rPr lang="en-US" sz="1400" dirty="0" smtClean="0">
                <a:latin typeface="Courier New"/>
                <a:cs typeface="Courier New"/>
              </a:rPr>
              <a:t>, 	</a:t>
            </a:r>
            <a:r>
              <a:rPr lang="en-US" sz="1400" dirty="0" err="1" smtClean="0">
                <a:latin typeface="Courier New"/>
                <a:cs typeface="Courier New"/>
              </a:rPr>
              <a:t>topologyService</a:t>
            </a:r>
            <a:r>
              <a:rPr lang="en-US" sz="1400" dirty="0">
                <a:latin typeface="Courier New"/>
                <a:cs typeface="Courier New"/>
              </a:rPr>
              <a:t>, null)</a:t>
            </a:r>
            <a:r>
              <a:rPr lang="en-US" sz="1400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sz="14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/>
                <a:cs typeface="Courier New"/>
              </a:rPr>
              <a:t>// Lookup </a:t>
            </a:r>
            <a:r>
              <a:rPr lang="en-US" sz="1400" dirty="0">
                <a:latin typeface="Courier New"/>
                <a:cs typeface="Courier New"/>
              </a:rPr>
              <a:t>topology service </a:t>
            </a:r>
            <a:r>
              <a:rPr lang="en-US" sz="1400" dirty="0" smtClean="0">
                <a:latin typeface="Courier New"/>
                <a:cs typeface="Courier New"/>
              </a:rPr>
              <a:t>in </a:t>
            </a:r>
            <a:r>
              <a:rPr lang="en-US" sz="1400" dirty="0" err="1" smtClean="0">
                <a:latin typeface="Courier New"/>
                <a:cs typeface="Courier New"/>
              </a:rPr>
              <a:t>OSGi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>
                <a:latin typeface="Courier New"/>
                <a:cs typeface="Courier New"/>
              </a:rPr>
              <a:t>service registry.</a:t>
            </a:r>
          </a:p>
          <a:p>
            <a:pPr marL="0" indent="0">
              <a:buNone/>
            </a:pPr>
            <a:r>
              <a:rPr lang="en-US" sz="1400" dirty="0" err="1">
                <a:latin typeface="Courier New"/>
                <a:cs typeface="Courier New"/>
              </a:rPr>
              <a:t>BundleContext</a:t>
            </a: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context = </a:t>
            </a:r>
            <a:r>
              <a:rPr lang="en-US" sz="1400" dirty="0" err="1">
                <a:latin typeface="Courier New"/>
                <a:cs typeface="Courier New"/>
              </a:rPr>
              <a:t>getBundleContext</a:t>
            </a:r>
            <a:r>
              <a:rPr lang="en-US" sz="1400" dirty="0">
                <a:latin typeface="Courier New"/>
                <a:cs typeface="Courier New"/>
              </a:rPr>
              <a:t>(</a:t>
            </a:r>
            <a:r>
              <a:rPr lang="en-US" sz="1400" dirty="0" smtClean="0"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/>
                <a:cs typeface="Courier New"/>
              </a:rPr>
              <a:t>ServiceReference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>
                <a:latin typeface="Courier New"/>
                <a:cs typeface="Courier New"/>
              </a:rPr>
              <a:t>ref = </a:t>
            </a:r>
            <a:r>
              <a:rPr lang="en-US" sz="1400" dirty="0" smtClean="0">
                <a:latin typeface="Courier New"/>
                <a:cs typeface="Courier New"/>
              </a:rPr>
              <a:t>	</a:t>
            </a:r>
            <a:r>
              <a:rPr lang="en-US" sz="1400" dirty="0" err="1" smtClean="0">
                <a:latin typeface="Courier New"/>
                <a:cs typeface="Courier New"/>
              </a:rPr>
              <a:t>context.getServiceReference</a:t>
            </a:r>
            <a:r>
              <a:rPr lang="en-US" sz="1400" dirty="0" smtClean="0">
                <a:latin typeface="Courier New"/>
                <a:cs typeface="Courier New"/>
              </a:rPr>
              <a:t>(</a:t>
            </a:r>
            <a:r>
              <a:rPr lang="en-US" sz="1400" dirty="0" err="1">
                <a:latin typeface="Courier New"/>
                <a:cs typeface="Courier New"/>
              </a:rPr>
              <a:t>ESnetTopologyIf.class.getName</a:t>
            </a:r>
            <a:r>
              <a:rPr lang="en-US" sz="1400" dirty="0" smtClean="0">
                <a:latin typeface="Courier New"/>
                <a:cs typeface="Courier New"/>
              </a:rPr>
              <a:t>(</a:t>
            </a:r>
            <a:r>
              <a:rPr lang="en-US" sz="1400" dirty="0">
                <a:latin typeface="Courier New"/>
                <a:cs typeface="Courier New"/>
              </a:rPr>
              <a:t>));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/>
                <a:cs typeface="Courier New"/>
              </a:rPr>
              <a:t>ESnetTopologyIf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 err="1" smtClean="0">
                <a:latin typeface="Courier New"/>
                <a:cs typeface="Courier New"/>
              </a:rPr>
              <a:t>topologyService</a:t>
            </a:r>
            <a:r>
              <a:rPr lang="en-US" sz="1400" dirty="0" smtClean="0">
                <a:latin typeface="Courier New"/>
                <a:cs typeface="Courier New"/>
              </a:rPr>
              <a:t> = (</a:t>
            </a:r>
            <a:r>
              <a:rPr lang="en-US" sz="1400" dirty="0" err="1" smtClean="0">
                <a:latin typeface="Courier New"/>
                <a:cs typeface="Courier New"/>
              </a:rPr>
              <a:t>ESnetTopologyIf</a:t>
            </a:r>
            <a:r>
              <a:rPr lang="en-US" sz="1400" dirty="0" smtClean="0">
                <a:latin typeface="Courier New"/>
                <a:cs typeface="Courier New"/>
              </a:rPr>
              <a:t>) </a:t>
            </a:r>
            <a:r>
              <a:rPr lang="en-US" sz="1400" dirty="0" err="1" smtClean="0">
                <a:latin typeface="Courier New"/>
                <a:cs typeface="Courier New"/>
              </a:rPr>
              <a:t>context.getService</a:t>
            </a:r>
            <a:r>
              <a:rPr lang="en-US" sz="1400" dirty="0">
                <a:latin typeface="Courier New"/>
                <a:cs typeface="Courier New"/>
              </a:rPr>
              <a:t>(ref);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5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JAX-RS Auto-wiring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03122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The </a:t>
            </a:r>
            <a:r>
              <a:rPr lang="en-US" sz="1800" dirty="0" err="1"/>
              <a:t>OSGi</a:t>
            </a:r>
            <a:r>
              <a:rPr lang="en-US" sz="1800" dirty="0"/>
              <a:t> </a:t>
            </a:r>
            <a:r>
              <a:rPr lang="en-US" sz="1800" dirty="0" smtClean="0"/>
              <a:t>JAX</a:t>
            </a:r>
            <a:r>
              <a:rPr lang="en-US" sz="1800" dirty="0"/>
              <a:t>-RS </a:t>
            </a:r>
            <a:r>
              <a:rPr lang="en-US" sz="1800" dirty="0" smtClean="0"/>
              <a:t>Connector connects </a:t>
            </a:r>
            <a:r>
              <a:rPr lang="en-US" sz="1800" dirty="0"/>
              <a:t>Jersey and </a:t>
            </a:r>
            <a:r>
              <a:rPr lang="en-US" sz="1800" dirty="0" err="1"/>
              <a:t>OSGi</a:t>
            </a:r>
            <a:r>
              <a:rPr lang="en-US" sz="1800" dirty="0"/>
              <a:t> at the service </a:t>
            </a:r>
            <a:r>
              <a:rPr lang="en-US" sz="1800" dirty="0" smtClean="0"/>
              <a:t>level</a:t>
            </a:r>
          </a:p>
          <a:p>
            <a:r>
              <a:rPr lang="en-US" sz="1800" dirty="0" err="1" smtClean="0"/>
              <a:t>OSGi</a:t>
            </a:r>
            <a:r>
              <a:rPr lang="en-US" sz="1800" dirty="0" smtClean="0"/>
              <a:t> </a:t>
            </a:r>
            <a:r>
              <a:rPr lang="en-US" sz="1800" dirty="0"/>
              <a:t>services can be published as </a:t>
            </a:r>
            <a:r>
              <a:rPr lang="en-US" sz="1800" dirty="0" err="1"/>
              <a:t>RESTful</a:t>
            </a:r>
            <a:r>
              <a:rPr lang="en-US" sz="1800" dirty="0"/>
              <a:t> web services by simply registering them as </a:t>
            </a:r>
            <a:r>
              <a:rPr lang="en-US" sz="1800" dirty="0" err="1"/>
              <a:t>OSGi</a:t>
            </a:r>
            <a:r>
              <a:rPr lang="en-US" sz="1800" dirty="0"/>
              <a:t> </a:t>
            </a:r>
            <a:r>
              <a:rPr lang="en-US" sz="1800" dirty="0" smtClean="0"/>
              <a:t>services</a:t>
            </a:r>
          </a:p>
          <a:p>
            <a:r>
              <a:rPr lang="en-US" sz="1800" dirty="0" smtClean="0"/>
              <a:t>When the connector discovers a </a:t>
            </a:r>
            <a:r>
              <a:rPr lang="en-US" sz="1800" dirty="0"/>
              <a:t>service that is annotated with the JAX-RS annotations @Path/@Provider </a:t>
            </a:r>
            <a:r>
              <a:rPr lang="en-US" sz="1800" dirty="0" smtClean="0"/>
              <a:t>it automatically hooks </a:t>
            </a:r>
            <a:r>
              <a:rPr lang="en-US" sz="1800" dirty="0"/>
              <a:t>these services into Jersey and the </a:t>
            </a:r>
            <a:r>
              <a:rPr lang="en-US" sz="1800" dirty="0" err="1"/>
              <a:t>OSGi</a:t>
            </a:r>
            <a:r>
              <a:rPr lang="en-US" sz="1800" dirty="0"/>
              <a:t> </a:t>
            </a:r>
            <a:r>
              <a:rPr lang="en-US" sz="1800" dirty="0" err="1" smtClean="0"/>
              <a:t>HTTPService</a:t>
            </a:r>
            <a:endParaRPr lang="en-US" sz="1800" dirty="0" smtClean="0"/>
          </a:p>
          <a:p>
            <a:r>
              <a:rPr lang="en-US" sz="1800" dirty="0" smtClean="0"/>
              <a:t>REST services can also be directly consumed as </a:t>
            </a:r>
            <a:r>
              <a:rPr lang="en-US" sz="1800" dirty="0" err="1" smtClean="0"/>
              <a:t>OSGi</a:t>
            </a:r>
            <a:r>
              <a:rPr lang="en-US" sz="1800" dirty="0" smtClean="0"/>
              <a:t> services</a:t>
            </a:r>
          </a:p>
          <a:p>
            <a:r>
              <a:rPr lang="en-US" sz="1800" dirty="0" smtClean="0"/>
              <a:t>To configure, specify the </a:t>
            </a:r>
            <a:r>
              <a:rPr lang="en-US" sz="1800" dirty="0" err="1" smtClean="0"/>
              <a:t>jax</a:t>
            </a:r>
            <a:r>
              <a:rPr lang="en-US" sz="1800" dirty="0" smtClean="0"/>
              <a:t>-</a:t>
            </a:r>
            <a:r>
              <a:rPr lang="en-US" sz="1800" dirty="0" err="1" smtClean="0"/>
              <a:t>rs</a:t>
            </a:r>
            <a:r>
              <a:rPr lang="en-US" sz="1800" dirty="0" smtClean="0"/>
              <a:t>-connector bundle, making sure the system </a:t>
            </a:r>
            <a:r>
              <a:rPr lang="en-US" sz="1800" dirty="0" err="1" smtClean="0"/>
              <a:t>scr</a:t>
            </a:r>
            <a:r>
              <a:rPr lang="en-US" sz="1800" dirty="0" smtClean="0"/>
              <a:t> and http bundles have been installed: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1200" b="1" dirty="0" err="1">
                <a:latin typeface="Courier New"/>
                <a:cs typeface="Courier New"/>
              </a:rPr>
              <a:t>karaf</a:t>
            </a:r>
            <a:r>
              <a:rPr lang="en-US" sz="1200" dirty="0" err="1">
                <a:latin typeface="Courier New"/>
                <a:cs typeface="Courier New"/>
              </a:rPr>
              <a:t>@root</a:t>
            </a:r>
            <a:r>
              <a:rPr lang="en-US" sz="1200" dirty="0">
                <a:latin typeface="Courier New"/>
                <a:cs typeface="Courier New"/>
              </a:rPr>
              <a:t>()&gt; </a:t>
            </a:r>
            <a:r>
              <a:rPr lang="en-US" sz="1200" dirty="0" err="1">
                <a:latin typeface="Courier New"/>
                <a:cs typeface="Courier New"/>
              </a:rPr>
              <a:t>feature:install</a:t>
            </a:r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err="1">
                <a:latin typeface="Courier New"/>
                <a:cs typeface="Courier New"/>
              </a:rPr>
              <a:t>scr</a:t>
            </a:r>
            <a:r>
              <a:rPr lang="en-US" sz="1200" dirty="0">
                <a:latin typeface="Courier New"/>
                <a:cs typeface="Courier New"/>
              </a:rPr>
              <a:t> http</a:t>
            </a:r>
          </a:p>
          <a:p>
            <a:pPr marL="0" indent="0">
              <a:buNone/>
            </a:pPr>
            <a:r>
              <a:rPr lang="en-US" sz="1200" b="1" dirty="0" err="1">
                <a:latin typeface="Courier New"/>
                <a:cs typeface="Courier New"/>
              </a:rPr>
              <a:t>karaf</a:t>
            </a:r>
            <a:r>
              <a:rPr lang="en-US" sz="1200" dirty="0" err="1">
                <a:latin typeface="Courier New"/>
                <a:cs typeface="Courier New"/>
              </a:rPr>
              <a:t>@root</a:t>
            </a:r>
            <a:r>
              <a:rPr lang="en-US" sz="1200" dirty="0">
                <a:latin typeface="Courier New"/>
                <a:cs typeface="Courier New"/>
              </a:rPr>
              <a:t>()&gt; </a:t>
            </a:r>
            <a:r>
              <a:rPr lang="en-US" sz="1200" dirty="0" err="1">
                <a:latin typeface="Courier New"/>
                <a:cs typeface="Courier New"/>
              </a:rPr>
              <a:t>feature:install</a:t>
            </a:r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err="1">
                <a:latin typeface="Courier New"/>
                <a:cs typeface="Courier New"/>
              </a:rPr>
              <a:t>webconsole</a:t>
            </a:r>
            <a:endParaRPr lang="en-US" sz="12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200" b="1" dirty="0" err="1" smtClean="0">
                <a:latin typeface="Courier New"/>
                <a:cs typeface="Courier New"/>
              </a:rPr>
              <a:t>karaf</a:t>
            </a:r>
            <a:r>
              <a:rPr lang="en-US" sz="1200" dirty="0" err="1">
                <a:latin typeface="Courier New"/>
                <a:cs typeface="Courier New"/>
              </a:rPr>
              <a:t>@root</a:t>
            </a:r>
            <a:r>
              <a:rPr lang="en-US" sz="1200" dirty="0">
                <a:latin typeface="Courier New"/>
                <a:cs typeface="Courier New"/>
              </a:rPr>
              <a:t>()&gt; </a:t>
            </a:r>
            <a:r>
              <a:rPr lang="en-US" sz="1200" dirty="0" err="1">
                <a:latin typeface="Courier New"/>
                <a:cs typeface="Courier New"/>
              </a:rPr>
              <a:t>feature:repo-add</a:t>
            </a:r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err="1">
                <a:latin typeface="Courier New"/>
                <a:cs typeface="Courier New"/>
              </a:rPr>
              <a:t>mvn:com.eclipsesource.jaxrs</a:t>
            </a:r>
            <a:r>
              <a:rPr lang="en-US" sz="1200" dirty="0">
                <a:latin typeface="Courier New"/>
                <a:cs typeface="Courier New"/>
              </a:rPr>
              <a:t>/features/5.3/xml/features</a:t>
            </a:r>
          </a:p>
          <a:p>
            <a:pPr marL="0" indent="0">
              <a:buNone/>
            </a:pPr>
            <a:r>
              <a:rPr lang="en-US" sz="1200" dirty="0">
                <a:latin typeface="Courier New"/>
                <a:cs typeface="Courier New"/>
              </a:rPr>
              <a:t>Adding feature </a:t>
            </a:r>
            <a:r>
              <a:rPr lang="en-US" sz="1200" dirty="0" err="1">
                <a:latin typeface="Courier New"/>
                <a:cs typeface="Courier New"/>
              </a:rPr>
              <a:t>url</a:t>
            </a:r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err="1">
                <a:latin typeface="Courier New"/>
                <a:cs typeface="Courier New"/>
              </a:rPr>
              <a:t>mvn:com.eclipsesource.jaxrs</a:t>
            </a:r>
            <a:r>
              <a:rPr lang="en-US" sz="1200" dirty="0">
                <a:latin typeface="Courier New"/>
                <a:cs typeface="Courier New"/>
              </a:rPr>
              <a:t>/features/5.3/xml/features</a:t>
            </a:r>
          </a:p>
          <a:p>
            <a:pPr marL="0" indent="0">
              <a:buNone/>
            </a:pPr>
            <a:r>
              <a:rPr lang="en-US" sz="1200" b="1" dirty="0" err="1" smtClean="0">
                <a:latin typeface="Courier New"/>
                <a:cs typeface="Courier New"/>
              </a:rPr>
              <a:t>karaf</a:t>
            </a:r>
            <a:r>
              <a:rPr lang="en-US" sz="1200" dirty="0" err="1">
                <a:latin typeface="Courier New"/>
                <a:cs typeface="Courier New"/>
              </a:rPr>
              <a:t>@root</a:t>
            </a:r>
            <a:r>
              <a:rPr lang="en-US" sz="1200" dirty="0">
                <a:latin typeface="Courier New"/>
                <a:cs typeface="Courier New"/>
              </a:rPr>
              <a:t>()&gt; </a:t>
            </a:r>
            <a:r>
              <a:rPr lang="en-US" sz="1200" dirty="0" err="1">
                <a:latin typeface="Courier New"/>
                <a:cs typeface="Courier New"/>
              </a:rPr>
              <a:t>feature:install</a:t>
            </a:r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err="1">
                <a:latin typeface="Courier New"/>
                <a:cs typeface="Courier New"/>
              </a:rPr>
              <a:t>jax</a:t>
            </a:r>
            <a:r>
              <a:rPr lang="en-US" sz="1200" dirty="0">
                <a:latin typeface="Courier New"/>
                <a:cs typeface="Courier New"/>
              </a:rPr>
              <a:t>-</a:t>
            </a:r>
            <a:r>
              <a:rPr lang="en-US" sz="1200" dirty="0" err="1">
                <a:latin typeface="Courier New"/>
                <a:cs typeface="Courier New"/>
              </a:rPr>
              <a:t>rs</a:t>
            </a:r>
            <a:r>
              <a:rPr lang="en-US" sz="1200" dirty="0">
                <a:latin typeface="Courier New"/>
                <a:cs typeface="Courier New"/>
              </a:rPr>
              <a:t>-connector</a:t>
            </a:r>
          </a:p>
          <a:p>
            <a:pPr marL="0" indent="0">
              <a:buNone/>
            </a:pPr>
            <a:r>
              <a:rPr lang="en-US" sz="1200" b="1" dirty="0" err="1">
                <a:latin typeface="Courier New"/>
                <a:cs typeface="Courier New"/>
              </a:rPr>
              <a:t>karaf</a:t>
            </a:r>
            <a:r>
              <a:rPr lang="en-US" sz="1200" dirty="0" err="1">
                <a:latin typeface="Courier New"/>
                <a:cs typeface="Courier New"/>
              </a:rPr>
              <a:t>@root</a:t>
            </a:r>
            <a:r>
              <a:rPr lang="en-US" sz="1200" dirty="0">
                <a:latin typeface="Courier New"/>
                <a:cs typeface="Courier New"/>
              </a:rPr>
              <a:t>()&gt; </a:t>
            </a:r>
            <a:r>
              <a:rPr lang="en-US" sz="1200" dirty="0" err="1">
                <a:latin typeface="Courier New"/>
                <a:cs typeface="Courier New"/>
              </a:rPr>
              <a:t>feature:install</a:t>
            </a:r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err="1">
                <a:latin typeface="Courier New"/>
                <a:cs typeface="Courier New"/>
              </a:rPr>
              <a:t>jax</a:t>
            </a:r>
            <a:r>
              <a:rPr lang="en-US" sz="1200" dirty="0">
                <a:latin typeface="Courier New"/>
                <a:cs typeface="Courier New"/>
              </a:rPr>
              <a:t>-</a:t>
            </a:r>
            <a:r>
              <a:rPr lang="en-US" sz="1200" dirty="0" err="1">
                <a:latin typeface="Courier New"/>
                <a:cs typeface="Courier New"/>
              </a:rPr>
              <a:t>rs</a:t>
            </a:r>
            <a:r>
              <a:rPr lang="en-US" sz="1200" dirty="0">
                <a:latin typeface="Courier New"/>
                <a:cs typeface="Courier New"/>
              </a:rPr>
              <a:t>-provider-</a:t>
            </a:r>
            <a:r>
              <a:rPr lang="en-US" sz="1200" dirty="0" err="1">
                <a:latin typeface="Courier New"/>
                <a:cs typeface="Courier New"/>
              </a:rPr>
              <a:t>moxy</a:t>
            </a:r>
            <a:endParaRPr lang="en-US" sz="12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200" b="1" dirty="0" err="1">
                <a:latin typeface="Courier New"/>
                <a:cs typeface="Courier New"/>
              </a:rPr>
              <a:t>karaf</a:t>
            </a:r>
            <a:r>
              <a:rPr lang="en-US" sz="1200" dirty="0" err="1">
                <a:latin typeface="Courier New"/>
                <a:cs typeface="Courier New"/>
              </a:rPr>
              <a:t>@root</a:t>
            </a:r>
            <a:r>
              <a:rPr lang="en-US" sz="1200" dirty="0">
                <a:latin typeface="Courier New"/>
                <a:cs typeface="Courier New"/>
              </a:rPr>
              <a:t>()&gt;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your web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869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Either register the JAX-RS service directly with the OSGI Service Registry, or use one of the </a:t>
            </a:r>
            <a:r>
              <a:rPr lang="en-US" dirty="0" err="1"/>
              <a:t>OSGi</a:t>
            </a:r>
            <a:r>
              <a:rPr lang="en-US" dirty="0"/>
              <a:t> Declarative Services </a:t>
            </a:r>
            <a:r>
              <a:rPr lang="en-US" dirty="0" smtClean="0"/>
              <a:t>frameworks to annotate the service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1" name="Picture 10" descr="Screen Shot 2016-02-16 at 8.25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2649905"/>
            <a:ext cx="7099436" cy="379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7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RESTful</a:t>
            </a:r>
            <a:r>
              <a:rPr lang="en-US" dirty="0" smtClean="0"/>
              <a:t> Services using JAX-RS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 descr="Screen Shot 2016-02-15 at 11.05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13" y="1527397"/>
            <a:ext cx="8512974" cy="45425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33549" y="5649784"/>
            <a:ext cx="5540850" cy="81560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28600" indent="-228600">
              <a:lnSpc>
                <a:spcPct val="50000"/>
              </a:lnSpc>
              <a:spcBef>
                <a:spcPts val="880"/>
              </a:spcBef>
              <a:buClr>
                <a:srgbClr val="2DB2CF"/>
              </a:buClr>
            </a:pPr>
            <a:r>
              <a:rPr lang="en-US" sz="1200" b="1" dirty="0">
                <a:solidFill>
                  <a:srgbClr val="003A5D"/>
                </a:solidFill>
                <a:latin typeface="Courier New"/>
                <a:cs typeface="Courier New"/>
              </a:rPr>
              <a:t>http://localhost:8181/services/</a:t>
            </a:r>
            <a:r>
              <a:rPr lang="en-US" sz="1200" b="1" dirty="0" err="1">
                <a:solidFill>
                  <a:srgbClr val="003A5D"/>
                </a:solidFill>
                <a:latin typeface="Courier New"/>
                <a:cs typeface="Courier New"/>
              </a:rPr>
              <a:t>sense?name</a:t>
            </a:r>
            <a:r>
              <a:rPr lang="en-US" sz="1200" b="1" dirty="0" smtClean="0">
                <a:solidFill>
                  <a:srgbClr val="003A5D"/>
                </a:solidFill>
                <a:latin typeface="Courier New"/>
                <a:cs typeface="Courier New"/>
              </a:rPr>
              <a:t>=SENSE</a:t>
            </a:r>
            <a:r>
              <a:rPr lang="en-US" sz="1200" b="1" dirty="0">
                <a:solidFill>
                  <a:srgbClr val="003A5D"/>
                </a:solidFill>
                <a:latin typeface="Courier New"/>
                <a:cs typeface="Courier New"/>
              </a:rPr>
              <a:t>%20Project!</a:t>
            </a:r>
          </a:p>
          <a:p>
            <a:pPr marL="228600" indent="-228600">
              <a:lnSpc>
                <a:spcPct val="50000"/>
              </a:lnSpc>
              <a:spcBef>
                <a:spcPts val="880"/>
              </a:spcBef>
              <a:buClr>
                <a:srgbClr val="2DB2CF"/>
              </a:buClr>
            </a:pPr>
            <a:r>
              <a:rPr lang="en-US" sz="1200" b="1" dirty="0" smtClean="0">
                <a:solidFill>
                  <a:srgbClr val="003A5D"/>
                </a:solidFill>
                <a:latin typeface="Courier New"/>
                <a:cs typeface="Courier New"/>
              </a:rPr>
              <a:t>{</a:t>
            </a:r>
          </a:p>
          <a:p>
            <a:pPr marL="228600" indent="-228600">
              <a:lnSpc>
                <a:spcPct val="50000"/>
              </a:lnSpc>
              <a:spcBef>
                <a:spcPts val="880"/>
              </a:spcBef>
              <a:buClr>
                <a:srgbClr val="2DB2CF"/>
              </a:buClr>
            </a:pPr>
            <a:r>
              <a:rPr lang="en-US" sz="1200" b="1" dirty="0">
                <a:solidFill>
                  <a:srgbClr val="003A5D"/>
                </a:solidFill>
                <a:latin typeface="Courier New"/>
                <a:cs typeface="Courier New"/>
              </a:rPr>
              <a:t> </a:t>
            </a:r>
            <a:r>
              <a:rPr lang="en-US" sz="1200" b="1" dirty="0" smtClean="0">
                <a:solidFill>
                  <a:srgbClr val="003A5D"/>
                </a:solidFill>
                <a:latin typeface="Courier New"/>
                <a:cs typeface="Courier New"/>
              </a:rPr>
              <a:t>   "</a:t>
            </a:r>
            <a:r>
              <a:rPr lang="en-US" sz="1200" b="1" dirty="0">
                <a:solidFill>
                  <a:srgbClr val="003A5D"/>
                </a:solidFill>
                <a:latin typeface="Courier New"/>
                <a:cs typeface="Courier New"/>
              </a:rPr>
              <a:t>message": "Hello </a:t>
            </a:r>
            <a:r>
              <a:rPr lang="en-US" sz="1200" b="1" dirty="0" smtClean="0">
                <a:solidFill>
                  <a:srgbClr val="003A5D"/>
                </a:solidFill>
                <a:latin typeface="Courier New"/>
                <a:cs typeface="Courier New"/>
              </a:rPr>
              <a:t>SENSE </a:t>
            </a:r>
            <a:r>
              <a:rPr lang="en-US" sz="1200" b="1" dirty="0">
                <a:solidFill>
                  <a:srgbClr val="003A5D"/>
                </a:solidFill>
                <a:latin typeface="Courier New"/>
                <a:cs typeface="Courier New"/>
              </a:rPr>
              <a:t>Project</a:t>
            </a:r>
            <a:r>
              <a:rPr lang="en-US" sz="1200" b="1" dirty="0" smtClean="0">
                <a:solidFill>
                  <a:srgbClr val="003A5D"/>
                </a:solidFill>
                <a:latin typeface="Courier New"/>
                <a:cs typeface="Courier New"/>
              </a:rPr>
              <a:t>!”</a:t>
            </a:r>
          </a:p>
          <a:p>
            <a:pPr marL="228600" indent="-228600">
              <a:lnSpc>
                <a:spcPct val="50000"/>
              </a:lnSpc>
              <a:spcBef>
                <a:spcPts val="880"/>
              </a:spcBef>
              <a:buClr>
                <a:srgbClr val="2DB2CF"/>
              </a:buClr>
            </a:pPr>
            <a:r>
              <a:rPr lang="en-US" sz="1200" b="1" dirty="0" smtClean="0">
                <a:solidFill>
                  <a:srgbClr val="003A5D"/>
                </a:solidFill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1882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95156" y="1122446"/>
            <a:ext cx="8058484" cy="53607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Architecture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99971" y="4637095"/>
            <a:ext cx="7826521" cy="17489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 smtClean="0">
              <a:solidFill>
                <a:srgbClr val="003A5D"/>
              </a:solidFill>
            </a:endParaRPr>
          </a:p>
          <a:p>
            <a:pPr algn="r"/>
            <a:endParaRPr lang="en-US" dirty="0">
              <a:solidFill>
                <a:srgbClr val="003A5D"/>
              </a:solidFill>
            </a:endParaRPr>
          </a:p>
          <a:p>
            <a:pPr algn="r"/>
            <a:endParaRPr lang="en-US" dirty="0" smtClean="0">
              <a:solidFill>
                <a:srgbClr val="003A5D"/>
              </a:solidFill>
            </a:endParaRPr>
          </a:p>
          <a:p>
            <a:pPr algn="r"/>
            <a:endParaRPr lang="en-US" dirty="0">
              <a:solidFill>
                <a:srgbClr val="003A5D"/>
              </a:solidFill>
            </a:endParaRPr>
          </a:p>
          <a:p>
            <a:pPr algn="r"/>
            <a:endParaRPr lang="en-US" dirty="0" smtClean="0">
              <a:solidFill>
                <a:srgbClr val="003A5D"/>
              </a:solidFill>
            </a:endParaRPr>
          </a:p>
          <a:p>
            <a:pPr algn="r"/>
            <a:r>
              <a:rPr lang="en-US" dirty="0" err="1" smtClean="0">
                <a:solidFill>
                  <a:srgbClr val="003A5D"/>
                </a:solidFill>
              </a:rPr>
              <a:t>Netshell</a:t>
            </a:r>
            <a:r>
              <a:rPr lang="en-US" dirty="0" smtClean="0">
                <a:solidFill>
                  <a:srgbClr val="003A5D"/>
                </a:solidFill>
              </a:rPr>
              <a:t> Kernel</a:t>
            </a:r>
          </a:p>
          <a:p>
            <a:pPr algn="ctr"/>
            <a:endParaRPr lang="en-US" i="1" dirty="0">
              <a:solidFill>
                <a:srgbClr val="003A5D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06987" y="4802719"/>
            <a:ext cx="7263843" cy="214409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00"/>
                </a:solidFill>
              </a:rPr>
              <a:t>Netshell</a:t>
            </a:r>
            <a:r>
              <a:rPr lang="en-US" sz="1200" dirty="0" smtClean="0">
                <a:solidFill>
                  <a:srgbClr val="000000"/>
                </a:solidFill>
              </a:rPr>
              <a:t> API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6427" y="5808792"/>
            <a:ext cx="948419" cy="461804"/>
          </a:xfrm>
          <a:prstGeom prst="rect">
            <a:avLst/>
          </a:prstGeom>
          <a:solidFill>
            <a:srgbClr val="E2E2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Java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29516" y="5808792"/>
            <a:ext cx="948419" cy="461804"/>
          </a:xfrm>
          <a:prstGeom prst="rect">
            <a:avLst/>
          </a:prstGeom>
          <a:solidFill>
            <a:srgbClr val="E2E2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Python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2933" y="5808792"/>
            <a:ext cx="948419" cy="461804"/>
          </a:xfrm>
          <a:prstGeom prst="rect">
            <a:avLst/>
          </a:prstGeom>
          <a:solidFill>
            <a:srgbClr val="E2E2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Persistence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00107" y="5808792"/>
            <a:ext cx="948419" cy="461804"/>
          </a:xfrm>
          <a:prstGeom prst="rect">
            <a:avLst/>
          </a:prstGeom>
          <a:solidFill>
            <a:srgbClr val="E2E2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00"/>
                </a:solidFill>
              </a:rPr>
              <a:t>OSGi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47583" y="5190305"/>
            <a:ext cx="948419" cy="461804"/>
          </a:xfrm>
          <a:prstGeom prst="rect">
            <a:avLst/>
          </a:prstGeom>
          <a:solidFill>
            <a:srgbClr val="E2E2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Users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86550" y="5190305"/>
            <a:ext cx="948419" cy="461804"/>
          </a:xfrm>
          <a:prstGeom prst="rect">
            <a:avLst/>
          </a:prstGeom>
          <a:solidFill>
            <a:srgbClr val="E2E2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ACL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0614" y="5190305"/>
            <a:ext cx="948419" cy="461804"/>
          </a:xfrm>
          <a:prstGeom prst="rect">
            <a:avLst/>
          </a:prstGeom>
          <a:solidFill>
            <a:srgbClr val="E2E2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logging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00025" y="5190305"/>
            <a:ext cx="948419" cy="461804"/>
          </a:xfrm>
          <a:prstGeom prst="rect">
            <a:avLst/>
          </a:prstGeom>
          <a:solidFill>
            <a:srgbClr val="E2E2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Scheduler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10941" y="5198575"/>
            <a:ext cx="948419" cy="461804"/>
          </a:xfrm>
          <a:prstGeom prst="rect">
            <a:avLst/>
          </a:prstGeom>
          <a:solidFill>
            <a:srgbClr val="E2E2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Interactive Shell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33933" y="5190305"/>
            <a:ext cx="948419" cy="461804"/>
          </a:xfrm>
          <a:prstGeom prst="rect">
            <a:avLst/>
          </a:prstGeom>
          <a:solidFill>
            <a:srgbClr val="E2E2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Resources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99971" y="2920425"/>
            <a:ext cx="7826522" cy="156890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 smtClean="0">
              <a:solidFill>
                <a:srgbClr val="003A5D"/>
              </a:solidFill>
            </a:endParaRPr>
          </a:p>
          <a:p>
            <a:pPr algn="r"/>
            <a:endParaRPr lang="en-US" dirty="0">
              <a:solidFill>
                <a:srgbClr val="003A5D"/>
              </a:solidFill>
            </a:endParaRPr>
          </a:p>
          <a:p>
            <a:pPr algn="r"/>
            <a:endParaRPr lang="en-US" dirty="0" smtClean="0">
              <a:solidFill>
                <a:srgbClr val="003A5D"/>
              </a:solidFill>
            </a:endParaRPr>
          </a:p>
          <a:p>
            <a:pPr algn="r"/>
            <a:endParaRPr lang="en-US" dirty="0">
              <a:solidFill>
                <a:srgbClr val="003A5D"/>
              </a:solidFill>
            </a:endParaRPr>
          </a:p>
          <a:p>
            <a:pPr algn="r"/>
            <a:endParaRPr lang="en-US" sz="1000" dirty="0" smtClean="0">
              <a:solidFill>
                <a:srgbClr val="003A5D"/>
              </a:solidFill>
            </a:endParaRPr>
          </a:p>
          <a:p>
            <a:pPr algn="r"/>
            <a:endParaRPr lang="en-US" dirty="0" smtClean="0">
              <a:solidFill>
                <a:srgbClr val="003A5D"/>
              </a:solidFill>
            </a:endParaRPr>
          </a:p>
          <a:p>
            <a:pPr algn="r"/>
            <a:r>
              <a:rPr lang="en-US" dirty="0" smtClean="0">
                <a:solidFill>
                  <a:srgbClr val="003A5D"/>
                </a:solidFill>
              </a:rPr>
              <a:t>ENOS Services</a:t>
            </a:r>
          </a:p>
          <a:p>
            <a:pPr algn="ctr"/>
            <a:endParaRPr lang="en-US" i="1" dirty="0">
              <a:solidFill>
                <a:srgbClr val="003A5D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06986" y="3396258"/>
            <a:ext cx="1861992" cy="334144"/>
          </a:xfrm>
          <a:prstGeom prst="rect">
            <a:avLst/>
          </a:prstGeom>
          <a:solidFill>
            <a:srgbClr val="E2E2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Topology Service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06987" y="3816831"/>
            <a:ext cx="822852" cy="461804"/>
          </a:xfrm>
          <a:prstGeom prst="rect">
            <a:avLst/>
          </a:prstGeom>
          <a:solidFill>
            <a:srgbClr val="E2E2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OSCARS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TP Driver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59360" y="3816831"/>
            <a:ext cx="909618" cy="461804"/>
          </a:xfrm>
          <a:prstGeom prst="rect">
            <a:avLst/>
          </a:prstGeom>
          <a:solidFill>
            <a:srgbClr val="E2E2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rgbClr val="000000"/>
                </a:solidFill>
              </a:rPr>
              <a:t>ScienceDMZ</a:t>
            </a:r>
            <a:endParaRPr lang="en-US" sz="1100" dirty="0" smtClean="0">
              <a:solidFill>
                <a:srgbClr val="000000"/>
              </a:solidFill>
            </a:endParaRPr>
          </a:p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TP Driver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50071" y="3396258"/>
            <a:ext cx="1731380" cy="334144"/>
          </a:xfrm>
          <a:prstGeom prst="rect">
            <a:avLst/>
          </a:prstGeom>
          <a:solidFill>
            <a:srgbClr val="E2E2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Multipoint VPN Service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50071" y="3816831"/>
            <a:ext cx="816293" cy="461804"/>
          </a:xfrm>
          <a:prstGeom prst="rect">
            <a:avLst/>
          </a:prstGeom>
          <a:solidFill>
            <a:srgbClr val="E2E2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ODL</a:t>
            </a:r>
          </a:p>
          <a:p>
            <a:pPr algn="ctr"/>
            <a:r>
              <a:rPr lang="en-US" sz="1100" dirty="0" err="1" smtClean="0">
                <a:solidFill>
                  <a:srgbClr val="000000"/>
                </a:solidFill>
              </a:rPr>
              <a:t>Srvc</a:t>
            </a:r>
            <a:r>
              <a:rPr lang="en-US" sz="1100" dirty="0" smtClean="0">
                <a:solidFill>
                  <a:srgbClr val="000000"/>
                </a:solidFill>
              </a:rPr>
              <a:t> Driver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77356" y="3816831"/>
            <a:ext cx="804095" cy="461804"/>
          </a:xfrm>
          <a:prstGeom prst="rect">
            <a:avLst/>
          </a:prstGeom>
          <a:solidFill>
            <a:srgbClr val="E2E2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OSCARS</a:t>
            </a:r>
          </a:p>
          <a:p>
            <a:pPr algn="ctr"/>
            <a:r>
              <a:rPr lang="en-US" sz="1100" dirty="0" err="1" smtClean="0">
                <a:solidFill>
                  <a:srgbClr val="000000"/>
                </a:solidFill>
              </a:rPr>
              <a:t>Srvc</a:t>
            </a:r>
            <a:r>
              <a:rPr lang="en-US" sz="1100" dirty="0" smtClean="0">
                <a:solidFill>
                  <a:srgbClr val="000000"/>
                </a:solidFill>
              </a:rPr>
              <a:t> Driver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75576" y="3400212"/>
            <a:ext cx="1731380" cy="334144"/>
          </a:xfrm>
          <a:prstGeom prst="rect">
            <a:avLst/>
          </a:prstGeom>
          <a:solidFill>
            <a:srgbClr val="E2E2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Monitoring Service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75576" y="3820785"/>
            <a:ext cx="816293" cy="461804"/>
          </a:xfrm>
          <a:prstGeom prst="rect">
            <a:avLst/>
          </a:prstGeom>
          <a:solidFill>
            <a:srgbClr val="E2E2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rgbClr val="000000"/>
                </a:solidFill>
              </a:rPr>
              <a:t>perfSONAR</a:t>
            </a:r>
            <a:endParaRPr lang="en-US" sz="1100" dirty="0" smtClean="0">
              <a:solidFill>
                <a:srgbClr val="000000"/>
              </a:solidFill>
            </a:endParaRPr>
          </a:p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Driver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02861" y="3820785"/>
            <a:ext cx="804095" cy="461804"/>
          </a:xfrm>
          <a:prstGeom prst="rect">
            <a:avLst/>
          </a:prstGeom>
          <a:solidFill>
            <a:srgbClr val="E2E2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rgbClr val="000000"/>
                </a:solidFill>
              </a:rPr>
              <a:t>MonALISA</a:t>
            </a:r>
            <a:endParaRPr lang="en-US" sz="1100" dirty="0" smtClean="0">
              <a:solidFill>
                <a:srgbClr val="000000"/>
              </a:solidFill>
            </a:endParaRPr>
          </a:p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Driver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005075" y="3404505"/>
            <a:ext cx="1386243" cy="330190"/>
          </a:xfrm>
          <a:prstGeom prst="rect">
            <a:avLst/>
          </a:prstGeom>
          <a:solidFill>
            <a:srgbClr val="E2E2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Policy Services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05035" y="3816516"/>
            <a:ext cx="1386243" cy="330190"/>
          </a:xfrm>
          <a:prstGeom prst="rect">
            <a:avLst/>
          </a:prstGeom>
          <a:solidFill>
            <a:srgbClr val="E2E2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00"/>
                </a:solidFill>
              </a:rPr>
              <a:t>AuthN</a:t>
            </a:r>
            <a:r>
              <a:rPr lang="en-US" sz="1200" dirty="0" smtClean="0">
                <a:solidFill>
                  <a:srgbClr val="000000"/>
                </a:solidFill>
              </a:rPr>
              <a:t> Services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106987" y="3091149"/>
            <a:ext cx="7287345" cy="214409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Service specific API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751621" y="5808792"/>
            <a:ext cx="948419" cy="461804"/>
          </a:xfrm>
          <a:prstGeom prst="rect">
            <a:avLst/>
          </a:prstGeom>
          <a:solidFill>
            <a:srgbClr val="E2E2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SSHD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141989" y="5198575"/>
            <a:ext cx="948419" cy="461804"/>
          </a:xfrm>
          <a:prstGeom prst="rect">
            <a:avLst/>
          </a:prstGeom>
          <a:solidFill>
            <a:srgbClr val="E2E2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Messaging/</a:t>
            </a:r>
            <a:r>
              <a:rPr lang="en-US" sz="1200" dirty="0" smtClean="0">
                <a:solidFill>
                  <a:srgbClr val="000000"/>
                </a:solidFill>
              </a:rPr>
              <a:t>Events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053514" y="1268219"/>
            <a:ext cx="7263844" cy="214409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Web Container (Jetty)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053515" y="1968237"/>
            <a:ext cx="7287345" cy="214409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00"/>
                </a:solidFill>
              </a:rPr>
              <a:t>OSGi</a:t>
            </a:r>
            <a:r>
              <a:rPr lang="en-US" sz="1200" dirty="0" smtClean="0">
                <a:solidFill>
                  <a:srgbClr val="000000"/>
                </a:solidFill>
              </a:rPr>
              <a:t> Runtime API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869080" y="1606019"/>
            <a:ext cx="1446432" cy="214409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JAX-RS Connector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160431" y="1606019"/>
            <a:ext cx="1446432" cy="214409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Jersey Client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053514" y="1613402"/>
            <a:ext cx="2239942" cy="214409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Web Management Console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3505921" y="1613402"/>
            <a:ext cx="1446432" cy="214409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Servlet Container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074892" y="2298205"/>
            <a:ext cx="822852" cy="461804"/>
          </a:xfrm>
          <a:prstGeom prst="rect">
            <a:avLst/>
          </a:prstGeom>
          <a:solidFill>
            <a:srgbClr val="E2E2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rgbClr val="000000"/>
                </a:solidFill>
              </a:rPr>
              <a:t>OSGi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Srvc</a:t>
            </a:r>
            <a:r>
              <a:rPr lang="en-US" sz="1100" dirty="0" smtClean="0">
                <a:solidFill>
                  <a:srgbClr val="000000"/>
                </a:solidFill>
              </a:rPr>
              <a:t> Registry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492660" y="2298205"/>
            <a:ext cx="822852" cy="461804"/>
          </a:xfrm>
          <a:prstGeom prst="rect">
            <a:avLst/>
          </a:prstGeom>
          <a:solidFill>
            <a:srgbClr val="E2E2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rgbClr val="000000"/>
                </a:solidFill>
              </a:rPr>
              <a:t>OSGi</a:t>
            </a:r>
            <a:r>
              <a:rPr lang="en-US" sz="1100" dirty="0" smtClean="0">
                <a:solidFill>
                  <a:srgbClr val="000000"/>
                </a:solidFill>
              </a:rPr>
              <a:t> Shell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148180" y="2298205"/>
            <a:ext cx="5133317" cy="461804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Application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the </a:t>
            </a:r>
            <a:r>
              <a:rPr lang="en-US" dirty="0" err="1" smtClean="0"/>
              <a:t>Karaf</a:t>
            </a:r>
            <a:r>
              <a:rPr lang="en-US" dirty="0" smtClean="0"/>
              <a:t> shell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7" descr="Screen Shot 2016-02-16 at 12.03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64" y="1517024"/>
            <a:ext cx="8528652" cy="459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6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Karaf</a:t>
            </a:r>
            <a:r>
              <a:rPr lang="en-US" dirty="0" smtClean="0"/>
              <a:t> Web Console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42026"/>
          </a:xfrm>
        </p:spPr>
        <p:txBody>
          <a:bodyPr/>
          <a:lstStyle/>
          <a:p>
            <a:r>
              <a:rPr lang="en-US" dirty="0"/>
              <a:t>http://localhost:8181/system/</a:t>
            </a:r>
            <a:r>
              <a:rPr lang="en-US" dirty="0" smtClean="0"/>
              <a:t>console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 descr="Screen Shot 2016-02-16 at 8.44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2" y="2242227"/>
            <a:ext cx="6937880" cy="41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7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minimum runtime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Download and install Apache </a:t>
            </a:r>
            <a:r>
              <a:rPr lang="en-US" dirty="0" err="1" smtClean="0"/>
              <a:t>karaf</a:t>
            </a:r>
            <a:endParaRPr lang="en-US" dirty="0" smtClean="0"/>
          </a:p>
          <a:p>
            <a:r>
              <a:rPr lang="en-US" dirty="0" smtClean="0"/>
              <a:t>Download and build </a:t>
            </a:r>
            <a:r>
              <a:rPr lang="en-US" dirty="0" err="1" smtClean="0"/>
              <a:t>Netshell</a:t>
            </a:r>
            <a:endParaRPr lang="en-US" dirty="0" smtClean="0"/>
          </a:p>
          <a:p>
            <a:pPr lvl="1"/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esnet</a:t>
            </a:r>
            <a:r>
              <a:rPr lang="en-US" dirty="0"/>
              <a:t>/</a:t>
            </a:r>
            <a:r>
              <a:rPr lang="en-US" dirty="0" err="1"/>
              <a:t>netshell</a:t>
            </a:r>
            <a:endParaRPr lang="en-US" dirty="0" smtClean="0"/>
          </a:p>
          <a:p>
            <a:r>
              <a:rPr lang="en-US" dirty="0" smtClean="0"/>
              <a:t>Download and build ENOS</a:t>
            </a:r>
          </a:p>
          <a:p>
            <a:pPr lvl="1"/>
            <a:r>
              <a:rPr lang="en-US" dirty="0">
                <a:hlinkClick r:id="rId2"/>
              </a:rPr>
              <a:t>https://github.com/esnet/</a:t>
            </a:r>
            <a:r>
              <a:rPr lang="en-US" dirty="0" smtClean="0">
                <a:hlinkClick r:id="rId2"/>
              </a:rPr>
              <a:t>enos</a:t>
            </a:r>
            <a:endParaRPr lang="en-US" dirty="0" smtClean="0"/>
          </a:p>
          <a:p>
            <a:r>
              <a:rPr lang="en-US" dirty="0" smtClean="0"/>
              <a:t>Configure the </a:t>
            </a:r>
            <a:r>
              <a:rPr lang="en-US" dirty="0" err="1" smtClean="0"/>
              <a:t>Netshell</a:t>
            </a:r>
            <a:r>
              <a:rPr lang="en-US" dirty="0" smtClean="0"/>
              <a:t> runtime</a:t>
            </a:r>
          </a:p>
          <a:p>
            <a:pPr lvl="1"/>
            <a:r>
              <a:rPr lang="en-US" dirty="0" smtClean="0">
                <a:hlinkClick r:id="rId2"/>
              </a:rPr>
              <a:t>ReadMe @ https</a:t>
            </a:r>
            <a:r>
              <a:rPr lang="en-US" dirty="0">
                <a:hlinkClick r:id="rId2"/>
              </a:rPr>
              <a:t>://github.com/esnet/</a:t>
            </a:r>
            <a:r>
              <a:rPr lang="en-US" dirty="0" smtClean="0">
                <a:hlinkClick r:id="rId2"/>
              </a:rPr>
              <a:t>enos</a:t>
            </a:r>
            <a:endParaRPr lang="en-US" dirty="0" smtClean="0"/>
          </a:p>
          <a:p>
            <a:r>
              <a:rPr lang="en-US" dirty="0" smtClean="0"/>
              <a:t>Start </a:t>
            </a:r>
            <a:r>
              <a:rPr lang="en-US" dirty="0" err="1" smtClean="0"/>
              <a:t>karaf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4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minimum runtime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Load Web components into </a:t>
            </a:r>
            <a:r>
              <a:rPr lang="en-US" sz="1800" dirty="0" err="1" smtClean="0"/>
              <a:t>Karaf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r>
              <a:rPr lang="en-US" sz="1200" dirty="0" err="1">
                <a:latin typeface="Courier New"/>
                <a:cs typeface="Courier New"/>
              </a:rPr>
              <a:t>karaf@root</a:t>
            </a:r>
            <a:r>
              <a:rPr lang="en-US" sz="1200" dirty="0">
                <a:latin typeface="Courier New"/>
                <a:cs typeface="Courier New"/>
              </a:rPr>
              <a:t>()&gt; </a:t>
            </a:r>
            <a:r>
              <a:rPr lang="en-CA" sz="1200" dirty="0" err="1" smtClean="0">
                <a:latin typeface="Courier New"/>
                <a:cs typeface="Courier New"/>
              </a:rPr>
              <a:t>feature:install</a:t>
            </a:r>
            <a:r>
              <a:rPr lang="en-CA" sz="1200" dirty="0" smtClean="0">
                <a:latin typeface="Courier New"/>
                <a:cs typeface="Courier New"/>
              </a:rPr>
              <a:t> </a:t>
            </a:r>
            <a:r>
              <a:rPr lang="en-CA" sz="1200" dirty="0" err="1">
                <a:latin typeface="Courier New"/>
                <a:cs typeface="Courier New"/>
              </a:rPr>
              <a:t>scr</a:t>
            </a:r>
            <a:r>
              <a:rPr lang="en-CA" sz="1200" dirty="0">
                <a:latin typeface="Courier New"/>
                <a:cs typeface="Courier New"/>
              </a:rPr>
              <a:t> http</a:t>
            </a:r>
          </a:p>
          <a:p>
            <a:pPr marL="0" indent="0">
              <a:buNone/>
            </a:pPr>
            <a:r>
              <a:rPr lang="en-US" sz="1200" dirty="0" err="1">
                <a:latin typeface="Courier New"/>
                <a:cs typeface="Courier New"/>
              </a:rPr>
              <a:t>karaf@root</a:t>
            </a:r>
            <a:r>
              <a:rPr lang="en-US" sz="1200" dirty="0">
                <a:latin typeface="Courier New"/>
                <a:cs typeface="Courier New"/>
              </a:rPr>
              <a:t>()&gt; </a:t>
            </a:r>
            <a:r>
              <a:rPr lang="en-US" sz="1200" dirty="0" err="1" smtClean="0">
                <a:latin typeface="Courier New"/>
                <a:cs typeface="Courier New"/>
              </a:rPr>
              <a:t>feature:install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 err="1">
                <a:latin typeface="Courier New"/>
                <a:cs typeface="Courier New"/>
              </a:rPr>
              <a:t>webconsole</a:t>
            </a:r>
            <a:endParaRPr lang="en-CA" sz="12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200" dirty="0" err="1">
                <a:latin typeface="Courier New"/>
                <a:cs typeface="Courier New"/>
              </a:rPr>
              <a:t>karaf@root</a:t>
            </a:r>
            <a:r>
              <a:rPr lang="en-US" sz="1200" dirty="0">
                <a:latin typeface="Courier New"/>
                <a:cs typeface="Courier New"/>
              </a:rPr>
              <a:t>()&gt; </a:t>
            </a:r>
            <a:r>
              <a:rPr lang="en-US" sz="1200" dirty="0" err="1" smtClean="0">
                <a:latin typeface="Courier New"/>
                <a:cs typeface="Courier New"/>
              </a:rPr>
              <a:t>feature:repo</a:t>
            </a:r>
            <a:r>
              <a:rPr lang="en-US" sz="1200" dirty="0" err="1">
                <a:latin typeface="Courier New"/>
                <a:cs typeface="Courier New"/>
              </a:rPr>
              <a:t>-add</a:t>
            </a:r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err="1">
                <a:latin typeface="Courier New"/>
                <a:cs typeface="Courier New"/>
              </a:rPr>
              <a:t>mvn:com.eclipsesource.jaxrs</a:t>
            </a:r>
            <a:r>
              <a:rPr lang="en-US" sz="1200" dirty="0">
                <a:latin typeface="Courier New"/>
                <a:cs typeface="Courier New"/>
              </a:rPr>
              <a:t>/features/5.3/xml/features</a:t>
            </a:r>
            <a:endParaRPr lang="en-CA" sz="12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200" dirty="0" err="1">
                <a:latin typeface="Courier New"/>
                <a:cs typeface="Courier New"/>
              </a:rPr>
              <a:t>karaf@root</a:t>
            </a:r>
            <a:r>
              <a:rPr lang="en-US" sz="1200" dirty="0">
                <a:latin typeface="Courier New"/>
                <a:cs typeface="Courier New"/>
              </a:rPr>
              <a:t>()&gt; </a:t>
            </a:r>
            <a:r>
              <a:rPr lang="en-CA" sz="1200" dirty="0" err="1" smtClean="0">
                <a:latin typeface="Courier New"/>
                <a:cs typeface="Courier New"/>
              </a:rPr>
              <a:t>feature:install</a:t>
            </a:r>
            <a:r>
              <a:rPr lang="en-CA" sz="1200" dirty="0" smtClean="0">
                <a:latin typeface="Courier New"/>
                <a:cs typeface="Courier New"/>
              </a:rPr>
              <a:t> </a:t>
            </a:r>
            <a:r>
              <a:rPr lang="en-CA" sz="1200" dirty="0" err="1">
                <a:latin typeface="Courier New"/>
                <a:cs typeface="Courier New"/>
              </a:rPr>
              <a:t>jax</a:t>
            </a:r>
            <a:r>
              <a:rPr lang="en-CA" sz="1200" dirty="0">
                <a:latin typeface="Courier New"/>
                <a:cs typeface="Courier New"/>
              </a:rPr>
              <a:t>-</a:t>
            </a:r>
            <a:r>
              <a:rPr lang="en-CA" sz="1200" dirty="0" err="1">
                <a:latin typeface="Courier New"/>
                <a:cs typeface="Courier New"/>
              </a:rPr>
              <a:t>rs</a:t>
            </a:r>
            <a:r>
              <a:rPr lang="en-CA" sz="1200" dirty="0">
                <a:latin typeface="Courier New"/>
                <a:cs typeface="Courier New"/>
              </a:rPr>
              <a:t>-connector</a:t>
            </a:r>
          </a:p>
          <a:p>
            <a:pPr marL="0" indent="0">
              <a:buNone/>
            </a:pPr>
            <a:r>
              <a:rPr lang="en-US" sz="1200" dirty="0" err="1">
                <a:latin typeface="Courier New"/>
                <a:cs typeface="Courier New"/>
              </a:rPr>
              <a:t>karaf@root</a:t>
            </a:r>
            <a:r>
              <a:rPr lang="en-US" sz="1200" dirty="0">
                <a:latin typeface="Courier New"/>
                <a:cs typeface="Courier New"/>
              </a:rPr>
              <a:t>()&gt; </a:t>
            </a:r>
            <a:r>
              <a:rPr lang="en-CA" sz="1200" dirty="0" err="1" smtClean="0">
                <a:latin typeface="Courier New"/>
                <a:cs typeface="Courier New"/>
              </a:rPr>
              <a:t>feature:install</a:t>
            </a:r>
            <a:r>
              <a:rPr lang="en-CA" sz="1200" dirty="0" smtClean="0">
                <a:latin typeface="Courier New"/>
                <a:cs typeface="Courier New"/>
              </a:rPr>
              <a:t> </a:t>
            </a:r>
            <a:r>
              <a:rPr lang="en-CA" sz="1200" dirty="0" err="1">
                <a:latin typeface="Courier New"/>
                <a:cs typeface="Courier New"/>
              </a:rPr>
              <a:t>jax</a:t>
            </a:r>
            <a:r>
              <a:rPr lang="en-CA" sz="1200" dirty="0">
                <a:latin typeface="Courier New"/>
                <a:cs typeface="Courier New"/>
              </a:rPr>
              <a:t>-</a:t>
            </a:r>
            <a:r>
              <a:rPr lang="en-CA" sz="1200" dirty="0" err="1">
                <a:latin typeface="Courier New"/>
                <a:cs typeface="Courier New"/>
              </a:rPr>
              <a:t>rs</a:t>
            </a:r>
            <a:r>
              <a:rPr lang="en-CA" sz="1200" dirty="0">
                <a:latin typeface="Courier New"/>
                <a:cs typeface="Courier New"/>
              </a:rPr>
              <a:t>-provider-</a:t>
            </a:r>
            <a:r>
              <a:rPr lang="en-CA" sz="1200" dirty="0" err="1" smtClean="0">
                <a:latin typeface="Courier New"/>
                <a:cs typeface="Courier New"/>
              </a:rPr>
              <a:t>moxy</a:t>
            </a:r>
            <a:endParaRPr lang="en-US" sz="1200" dirty="0" smtClean="0"/>
          </a:p>
          <a:p>
            <a:r>
              <a:rPr lang="en-US" sz="1800" dirty="0" smtClean="0"/>
              <a:t>Load </a:t>
            </a:r>
            <a:r>
              <a:rPr lang="en-US" sz="1800" dirty="0" err="1" smtClean="0"/>
              <a:t>Netshell</a:t>
            </a:r>
            <a:r>
              <a:rPr lang="en-US" sz="1800" dirty="0" smtClean="0"/>
              <a:t> and ENOS features from local maven repo into </a:t>
            </a:r>
            <a:r>
              <a:rPr lang="en-US" sz="1800" dirty="0" err="1" smtClean="0"/>
              <a:t>karaf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r>
              <a:rPr lang="en-US" sz="1200" dirty="0" err="1">
                <a:latin typeface="Courier New"/>
                <a:cs typeface="Courier New"/>
              </a:rPr>
              <a:t>karaf@root</a:t>
            </a:r>
            <a:r>
              <a:rPr lang="en-US" sz="1200" dirty="0">
                <a:latin typeface="Courier New"/>
                <a:cs typeface="Courier New"/>
              </a:rPr>
              <a:t>()</a:t>
            </a:r>
            <a:r>
              <a:rPr lang="en-US" sz="1200" dirty="0" smtClean="0">
                <a:latin typeface="Courier New"/>
                <a:cs typeface="Courier New"/>
              </a:rPr>
              <a:t>&gt; </a:t>
            </a:r>
            <a:r>
              <a:rPr lang="en-US" sz="1200" dirty="0" err="1" smtClean="0">
                <a:latin typeface="Courier New"/>
                <a:cs typeface="Courier New"/>
              </a:rPr>
              <a:t>feature:repo</a:t>
            </a:r>
            <a:r>
              <a:rPr lang="en-US" sz="1200" dirty="0" err="1">
                <a:latin typeface="Courier New"/>
                <a:cs typeface="Courier New"/>
              </a:rPr>
              <a:t>-add</a:t>
            </a:r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err="1">
                <a:latin typeface="Courier New"/>
                <a:cs typeface="Courier New"/>
              </a:rPr>
              <a:t>mvn:net.es</a:t>
            </a:r>
            <a:r>
              <a:rPr lang="en-US" sz="1200" dirty="0">
                <a:latin typeface="Courier New"/>
                <a:cs typeface="Courier New"/>
              </a:rPr>
              <a:t>/</a:t>
            </a:r>
            <a:r>
              <a:rPr lang="en-US" sz="1200" dirty="0" err="1">
                <a:latin typeface="Courier New"/>
                <a:cs typeface="Courier New"/>
              </a:rPr>
              <a:t>netshell</a:t>
            </a:r>
            <a:r>
              <a:rPr lang="en-US" sz="1200" dirty="0">
                <a:latin typeface="Courier New"/>
                <a:cs typeface="Courier New"/>
              </a:rPr>
              <a:t>-kernel/1.0-SNAPSHOT/xml/features</a:t>
            </a:r>
            <a:endParaRPr lang="en-CA" sz="12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CA" sz="1200" dirty="0" err="1">
                <a:latin typeface="Courier New"/>
                <a:cs typeface="Courier New"/>
              </a:rPr>
              <a:t>karaf@root</a:t>
            </a:r>
            <a:r>
              <a:rPr lang="en-CA" sz="1200" dirty="0">
                <a:latin typeface="Courier New"/>
                <a:cs typeface="Courier New"/>
              </a:rPr>
              <a:t>()</a:t>
            </a:r>
            <a:r>
              <a:rPr lang="en-CA" sz="1200" dirty="0" smtClean="0">
                <a:latin typeface="Courier New"/>
                <a:cs typeface="Courier New"/>
              </a:rPr>
              <a:t>&gt; </a:t>
            </a:r>
            <a:r>
              <a:rPr lang="en-US" sz="1200" dirty="0" err="1" smtClean="0">
                <a:latin typeface="Courier New"/>
                <a:cs typeface="Courier New"/>
              </a:rPr>
              <a:t>feature:install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 err="1">
                <a:latin typeface="Courier New"/>
                <a:cs typeface="Courier New"/>
              </a:rPr>
              <a:t>netshell</a:t>
            </a:r>
            <a:r>
              <a:rPr lang="en-US" sz="1200" dirty="0">
                <a:latin typeface="Courier New"/>
                <a:cs typeface="Courier New"/>
              </a:rPr>
              <a:t>-kernel</a:t>
            </a:r>
            <a:endParaRPr lang="en-CA" sz="12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CA" sz="1200" dirty="0" err="1">
                <a:latin typeface="Courier New"/>
                <a:cs typeface="Courier New"/>
              </a:rPr>
              <a:t>karaf@root</a:t>
            </a:r>
            <a:r>
              <a:rPr lang="en-CA" sz="1200" dirty="0">
                <a:latin typeface="Courier New"/>
                <a:cs typeface="Courier New"/>
              </a:rPr>
              <a:t>()</a:t>
            </a:r>
            <a:r>
              <a:rPr lang="en-CA" sz="1200" dirty="0" smtClean="0">
                <a:latin typeface="Courier New"/>
                <a:cs typeface="Courier New"/>
              </a:rPr>
              <a:t>&gt; </a:t>
            </a:r>
            <a:r>
              <a:rPr lang="en-US" sz="1200" dirty="0" err="1" smtClean="0">
                <a:latin typeface="Courier New"/>
                <a:cs typeface="Courier New"/>
              </a:rPr>
              <a:t>feature:install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 err="1">
                <a:latin typeface="Courier New"/>
                <a:cs typeface="Courier New"/>
              </a:rPr>
              <a:t>netshell</a:t>
            </a:r>
            <a:r>
              <a:rPr lang="en-US" sz="1200" dirty="0">
                <a:latin typeface="Courier New"/>
                <a:cs typeface="Courier New"/>
              </a:rPr>
              <a:t>-</a:t>
            </a:r>
            <a:r>
              <a:rPr lang="en-US" sz="1200" dirty="0" smtClean="0">
                <a:latin typeface="Courier New"/>
                <a:cs typeface="Courier New"/>
              </a:rPr>
              <a:t>python</a:t>
            </a:r>
          </a:p>
          <a:p>
            <a:pPr marL="0" indent="0">
              <a:buNone/>
            </a:pPr>
            <a:r>
              <a:rPr lang="en-US" sz="1200" dirty="0" err="1">
                <a:latin typeface="Courier New"/>
                <a:cs typeface="Courier New"/>
              </a:rPr>
              <a:t>karaf@root</a:t>
            </a:r>
            <a:r>
              <a:rPr lang="en-US" sz="1200" dirty="0">
                <a:latin typeface="Courier New"/>
                <a:cs typeface="Courier New"/>
              </a:rPr>
              <a:t>()</a:t>
            </a:r>
            <a:r>
              <a:rPr lang="en-US" sz="1200" dirty="0" smtClean="0">
                <a:latin typeface="Courier New"/>
                <a:cs typeface="Courier New"/>
              </a:rPr>
              <a:t>&gt; </a:t>
            </a:r>
            <a:r>
              <a:rPr lang="en-US" sz="1200" dirty="0" err="1" smtClean="0">
                <a:latin typeface="Courier New"/>
                <a:cs typeface="Courier New"/>
              </a:rPr>
              <a:t>feature:repo</a:t>
            </a:r>
            <a:r>
              <a:rPr lang="en-US" sz="1200" dirty="0" err="1">
                <a:latin typeface="Courier New"/>
                <a:cs typeface="Courier New"/>
              </a:rPr>
              <a:t>-add</a:t>
            </a:r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err="1">
                <a:latin typeface="Courier New"/>
                <a:cs typeface="Courier New"/>
              </a:rPr>
              <a:t>mvn:net.es</a:t>
            </a:r>
            <a:r>
              <a:rPr lang="en-US" sz="1200" dirty="0">
                <a:latin typeface="Courier New"/>
                <a:cs typeface="Courier New"/>
              </a:rPr>
              <a:t>/</a:t>
            </a:r>
            <a:r>
              <a:rPr lang="en-US" sz="1200" dirty="0" err="1">
                <a:latin typeface="Courier New"/>
                <a:cs typeface="Courier New"/>
              </a:rPr>
              <a:t>enos-esnet</a:t>
            </a:r>
            <a:r>
              <a:rPr lang="en-US" sz="1200" dirty="0">
                <a:latin typeface="Courier New"/>
                <a:cs typeface="Courier New"/>
              </a:rPr>
              <a:t>/1.0-SNAPSHOT/xml/features</a:t>
            </a:r>
            <a:endParaRPr lang="en-CA" sz="12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CA" sz="1200" dirty="0" err="1">
                <a:latin typeface="Courier New"/>
                <a:cs typeface="Courier New"/>
              </a:rPr>
              <a:t>karaf@root</a:t>
            </a:r>
            <a:r>
              <a:rPr lang="en-CA" sz="1200" dirty="0">
                <a:latin typeface="Courier New"/>
                <a:cs typeface="Courier New"/>
              </a:rPr>
              <a:t>()</a:t>
            </a:r>
            <a:r>
              <a:rPr lang="en-CA" sz="1200" dirty="0" smtClean="0">
                <a:latin typeface="Courier New"/>
                <a:cs typeface="Courier New"/>
              </a:rPr>
              <a:t>&gt; </a:t>
            </a:r>
            <a:r>
              <a:rPr lang="en-US" sz="1200" dirty="0" err="1" smtClean="0">
                <a:latin typeface="Courier New"/>
                <a:cs typeface="Courier New"/>
              </a:rPr>
              <a:t>feature:install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 err="1">
                <a:latin typeface="Courier New"/>
                <a:cs typeface="Courier New"/>
              </a:rPr>
              <a:t>enos-esnet</a:t>
            </a:r>
            <a:endParaRPr lang="en-CA" sz="1200" dirty="0">
              <a:latin typeface="Courier New"/>
              <a:cs typeface="Courier New"/>
            </a:endParaRPr>
          </a:p>
          <a:p>
            <a:endParaRPr lang="en-CA" sz="1400" dirty="0"/>
          </a:p>
          <a:p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to complete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Minimum configuration to get started (i.e. I don’t need ODL)</a:t>
            </a:r>
          </a:p>
          <a:p>
            <a:r>
              <a:rPr lang="en-US" sz="2400" dirty="0" smtClean="0"/>
              <a:t>Authentication and authorization for application web services within SENSE and ENOS</a:t>
            </a:r>
          </a:p>
          <a:p>
            <a:r>
              <a:rPr lang="en-US" sz="2400" dirty="0" smtClean="0"/>
              <a:t>Defining and interacting with application specific ACLs</a:t>
            </a:r>
          </a:p>
          <a:p>
            <a:r>
              <a:rPr lang="en-US" sz="2400" dirty="0" err="1" smtClean="0"/>
              <a:t>Netshell</a:t>
            </a:r>
            <a:r>
              <a:rPr lang="en-US" sz="2400" dirty="0" smtClean="0"/>
              <a:t> users and how they apply to applications</a:t>
            </a:r>
          </a:p>
          <a:p>
            <a:r>
              <a:rPr lang="en-US" sz="2400" dirty="0" smtClean="0"/>
              <a:t>Data persistence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2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OSGi</a:t>
            </a:r>
            <a:r>
              <a:rPr lang="en-US" dirty="0" smtClean="0"/>
              <a:t> as a runtime?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dynamic </a:t>
            </a:r>
            <a:r>
              <a:rPr lang="en-US" sz="2400" dirty="0"/>
              <a:t>module system for </a:t>
            </a:r>
            <a:r>
              <a:rPr lang="en-US" sz="2400" dirty="0" smtClean="0"/>
              <a:t>Java - modules </a:t>
            </a:r>
            <a:r>
              <a:rPr lang="en-US" sz="2400" dirty="0"/>
              <a:t>can be </a:t>
            </a:r>
            <a:r>
              <a:rPr lang="en-US" sz="2400" dirty="0" smtClean="0"/>
              <a:t>loaded, unloaded, and upgraded on a running system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rovides </a:t>
            </a:r>
            <a:r>
              <a:rPr lang="en-US" sz="2400" dirty="0"/>
              <a:t>a service-oriented, component</a:t>
            </a:r>
            <a:r>
              <a:rPr lang="en-US" sz="2400" dirty="0" smtClean="0"/>
              <a:t>-based </a:t>
            </a:r>
            <a:r>
              <a:rPr lang="en-US" sz="2400" dirty="0"/>
              <a:t>environment for </a:t>
            </a:r>
            <a:r>
              <a:rPr lang="en-US" sz="2400" dirty="0" smtClean="0"/>
              <a:t>developers</a:t>
            </a:r>
          </a:p>
          <a:p>
            <a:r>
              <a:rPr lang="en-US" sz="2400" dirty="0" smtClean="0"/>
              <a:t>Offers </a:t>
            </a:r>
            <a:r>
              <a:rPr lang="en-US" sz="2400" dirty="0"/>
              <a:t>standardized ways to manage the software </a:t>
            </a:r>
            <a:r>
              <a:rPr lang="en-US" sz="2400" dirty="0" smtClean="0"/>
              <a:t>lifecycle of an application</a:t>
            </a:r>
          </a:p>
          <a:p>
            <a:r>
              <a:rPr lang="en-US" sz="2400" dirty="0" smtClean="0"/>
              <a:t>Runtime supports a standard set of application design patterns with built in framework features</a:t>
            </a:r>
          </a:p>
          <a:p>
            <a:r>
              <a:rPr lang="en-US" sz="2400" dirty="0" smtClean="0"/>
              <a:t>Used in projects such as Eclipse, IBM </a:t>
            </a:r>
            <a:r>
              <a:rPr lang="en-US" sz="2400" dirty="0" err="1" smtClean="0"/>
              <a:t>Webshpere</a:t>
            </a:r>
            <a:r>
              <a:rPr lang="en-US" sz="2400" dirty="0" smtClean="0"/>
              <a:t>, ODL, ONOS, and many more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1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</a:t>
            </a:r>
            <a:r>
              <a:rPr lang="en-US" dirty="0" err="1" smtClean="0"/>
              <a:t>Karaf</a:t>
            </a:r>
            <a:endParaRPr lang="en-US" dirty="0"/>
          </a:p>
        </p:txBody>
      </p:sp>
      <p:pic>
        <p:nvPicPr>
          <p:cNvPr id="7" name="Content Placeholder 6" descr="Screen Shot 2016-02-15 at 2.59.5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58" b="-4858"/>
          <a:stretch>
            <a:fillRect/>
          </a:stretch>
        </p:blipFill>
        <p:spPr>
          <a:xfrm>
            <a:off x="1588247" y="2982045"/>
            <a:ext cx="5967506" cy="315066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7059" y="1775805"/>
            <a:ext cx="7802571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880"/>
              </a:spcBef>
              <a:buClr>
                <a:srgbClr val="2DB2CF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58585B"/>
                </a:solidFill>
              </a:rPr>
              <a:t>ENOS utilizes the </a:t>
            </a:r>
            <a:r>
              <a:rPr lang="en-US" sz="2000" dirty="0">
                <a:solidFill>
                  <a:srgbClr val="58585B"/>
                </a:solidFill>
              </a:rPr>
              <a:t>Apache </a:t>
            </a:r>
            <a:r>
              <a:rPr lang="en-US" sz="2000" dirty="0" err="1" smtClean="0">
                <a:solidFill>
                  <a:srgbClr val="58585B"/>
                </a:solidFill>
              </a:rPr>
              <a:t>Karaf</a:t>
            </a:r>
            <a:r>
              <a:rPr lang="en-US" sz="2000" dirty="0" smtClean="0">
                <a:solidFill>
                  <a:srgbClr val="58585B"/>
                </a:solidFill>
              </a:rPr>
              <a:t> </a:t>
            </a:r>
            <a:r>
              <a:rPr lang="en-US" sz="2000" dirty="0" err="1" smtClean="0">
                <a:solidFill>
                  <a:srgbClr val="58585B"/>
                </a:solidFill>
              </a:rPr>
              <a:t>OSGi</a:t>
            </a:r>
            <a:r>
              <a:rPr lang="en-US" sz="2000" dirty="0" smtClean="0">
                <a:solidFill>
                  <a:srgbClr val="58585B"/>
                </a:solidFill>
              </a:rPr>
              <a:t>  implementation aligning with ODL and ONOS</a:t>
            </a:r>
            <a:endParaRPr lang="en-US" sz="2000" dirty="0">
              <a:solidFill>
                <a:srgbClr val="58585B"/>
              </a:solidFill>
            </a:endParaRPr>
          </a:p>
          <a:p>
            <a:pPr lvl="1">
              <a:spcBef>
                <a:spcPts val="880"/>
              </a:spcBef>
              <a:buClr>
                <a:srgbClr val="2DB2CF"/>
              </a:buClr>
            </a:pPr>
            <a:r>
              <a:rPr lang="en-US" sz="2000" dirty="0">
                <a:solidFill>
                  <a:srgbClr val="58585B"/>
                </a:solidFill>
              </a:rPr>
              <a:t>http://</a:t>
            </a:r>
            <a:r>
              <a:rPr lang="en-US" sz="2000" dirty="0" err="1">
                <a:solidFill>
                  <a:srgbClr val="58585B"/>
                </a:solidFill>
              </a:rPr>
              <a:t>karaf.apache.org</a:t>
            </a:r>
            <a:r>
              <a:rPr lang="en-US" sz="2000" dirty="0">
                <a:solidFill>
                  <a:srgbClr val="58585B"/>
                </a:solidFill>
              </a:rPr>
              <a:t>/</a:t>
            </a:r>
            <a:endParaRPr lang="en-US" sz="2000" dirty="0" smtClean="0">
              <a:solidFill>
                <a:srgbClr val="5858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3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OSGi</a:t>
            </a:r>
            <a:r>
              <a:rPr lang="en-US" dirty="0" smtClean="0"/>
              <a:t> Framework Layering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1"/>
            <a:ext cx="4114799" cy="4344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Provides </a:t>
            </a:r>
            <a:r>
              <a:rPr lang="en-US" dirty="0"/>
              <a:t>a publish/find/bind service model to decouple </a:t>
            </a:r>
            <a:r>
              <a:rPr lang="en-US" dirty="0" smtClean="0"/>
              <a:t>bundles</a:t>
            </a:r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Manages </a:t>
            </a:r>
            <a:r>
              <a:rPr lang="en-US" dirty="0"/>
              <a:t>the life cycle of a bundle </a:t>
            </a:r>
            <a:r>
              <a:rPr lang="en-US" dirty="0" smtClean="0"/>
              <a:t>in the </a:t>
            </a:r>
            <a:r>
              <a:rPr lang="en-US" dirty="0"/>
              <a:t>framework without requiring the </a:t>
            </a:r>
            <a:r>
              <a:rPr lang="en-US" dirty="0" smtClean="0"/>
              <a:t>VM to </a:t>
            </a:r>
            <a:r>
              <a:rPr lang="en-US" dirty="0"/>
              <a:t>be </a:t>
            </a:r>
            <a:r>
              <a:rPr lang="en-US" dirty="0" smtClean="0"/>
              <a:t>restarted</a:t>
            </a:r>
            <a:endParaRPr lang="en-US" sz="100" dirty="0"/>
          </a:p>
          <a:p>
            <a:pPr marL="0" indent="0">
              <a:buNone/>
            </a:pPr>
            <a:r>
              <a:rPr lang="en-US" dirty="0" smtClean="0"/>
              <a:t>Creates </a:t>
            </a:r>
            <a:r>
              <a:rPr lang="en-US" dirty="0"/>
              <a:t>the concept of a </a:t>
            </a:r>
            <a:r>
              <a:rPr lang="en-US" dirty="0" smtClean="0"/>
              <a:t>module (</a:t>
            </a:r>
            <a:r>
              <a:rPr lang="en-US" dirty="0"/>
              <a:t>aka. </a:t>
            </a:r>
            <a:r>
              <a:rPr lang="en-US" dirty="0" smtClean="0"/>
              <a:t>Bundles)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OSGi</a:t>
            </a:r>
            <a:r>
              <a:rPr lang="en-US" dirty="0" smtClean="0"/>
              <a:t> </a:t>
            </a:r>
            <a:r>
              <a:rPr lang="en-US" dirty="0"/>
              <a:t>Minimum Execution </a:t>
            </a:r>
            <a:r>
              <a:rPr lang="en-US" dirty="0" smtClean="0"/>
              <a:t>Environment (</a:t>
            </a:r>
            <a:r>
              <a:rPr lang="en-US" dirty="0" err="1" smtClean="0"/>
              <a:t>JavaSE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1895" y="1653673"/>
            <a:ext cx="3248526" cy="645694"/>
          </a:xfrm>
          <a:prstGeom prst="rect">
            <a:avLst/>
          </a:prstGeom>
          <a:solidFill>
            <a:srgbClr val="FF0000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Service Model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721895" y="2715121"/>
            <a:ext cx="3248526" cy="64569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Lifecycle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740615" y="3749809"/>
            <a:ext cx="3248526" cy="64569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Module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745967" y="4824601"/>
            <a:ext cx="3248526" cy="645694"/>
          </a:xfrm>
          <a:prstGeom prst="rect">
            <a:avLst/>
          </a:prstGeom>
          <a:solidFill>
            <a:srgbClr val="8000FF"/>
          </a:solidFill>
          <a:ln>
            <a:solidFill>
              <a:srgbClr val="8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Execution Environment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11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OSGi</a:t>
            </a:r>
            <a:r>
              <a:rPr lang="en-US" dirty="0" smtClean="0"/>
              <a:t>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Unit of </a:t>
            </a:r>
            <a:r>
              <a:rPr lang="en-US" dirty="0" smtClean="0"/>
              <a:t>deployment is </a:t>
            </a:r>
            <a:r>
              <a:rPr lang="en-US" dirty="0"/>
              <a:t>the bundle i.e., a </a:t>
            </a:r>
            <a:r>
              <a:rPr lang="en-US" dirty="0" smtClean="0"/>
              <a:t>JAR with extra metadata</a:t>
            </a:r>
            <a:endParaRPr lang="en-US" dirty="0"/>
          </a:p>
          <a:p>
            <a:r>
              <a:rPr lang="en-US" dirty="0" smtClean="0"/>
              <a:t>￼</a:t>
            </a:r>
            <a:r>
              <a:rPr lang="en-US" dirty="0"/>
              <a:t>￼￼￼Separate class loader per bundle</a:t>
            </a:r>
          </a:p>
          <a:p>
            <a:pPr lvl="1"/>
            <a:r>
              <a:rPr lang="en-US" dirty="0" smtClean="0"/>
              <a:t>Independent </a:t>
            </a:r>
            <a:r>
              <a:rPr lang="en-US" dirty="0"/>
              <a:t>namespaces</a:t>
            </a:r>
          </a:p>
          <a:p>
            <a:pPr lvl="1"/>
            <a:r>
              <a:rPr lang="en-US" dirty="0"/>
              <a:t>Class sharing at the Java package </a:t>
            </a:r>
            <a:r>
              <a:rPr lang="en-US" dirty="0" smtClean="0"/>
              <a:t>level</a:t>
            </a:r>
          </a:p>
          <a:p>
            <a:r>
              <a:rPr lang="en-US" dirty="0" smtClean="0"/>
              <a:t>Multiple version support (i.e. side-by-side versions)</a:t>
            </a:r>
          </a:p>
          <a:p>
            <a:r>
              <a:rPr lang="en-US" dirty="0" smtClean="0"/>
              <a:t>Explicit code boundaries and dependencies (i.e. package imports and exports)</a:t>
            </a:r>
          </a:p>
          <a:p>
            <a:r>
              <a:rPr lang="en-US" dirty="0" smtClean="0"/>
              <a:t>Support for various sharing policies (i.e. arbitrary version range support)</a:t>
            </a:r>
          </a:p>
          <a:p>
            <a:r>
              <a:rPr lang="en-US" dirty="0" smtClean="0"/>
              <a:t>Arbitrary import/export package (influence package selection)</a:t>
            </a:r>
          </a:p>
          <a:p>
            <a:r>
              <a:rPr lang="en-US" dirty="0"/>
              <a:t>Sophisticated class space consistency </a:t>
            </a:r>
            <a:r>
              <a:rPr lang="en-US" dirty="0" smtClean="0"/>
              <a:t>model to ensure </a:t>
            </a:r>
            <a:r>
              <a:rPr lang="en-US" dirty="0"/>
              <a:t>code constraints are not </a:t>
            </a:r>
            <a:r>
              <a:rPr lang="en-US" dirty="0" smtClean="0"/>
              <a:t>violated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1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Maven support for </a:t>
            </a:r>
            <a:r>
              <a:rPr lang="en-US" dirty="0" err="1" smtClean="0"/>
              <a:t>OSGi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Maven supports generation of </a:t>
            </a:r>
            <a:r>
              <a:rPr lang="en-US" dirty="0" err="1" smtClean="0"/>
              <a:t>OSGi</a:t>
            </a:r>
            <a:r>
              <a:rPr lang="en-US" dirty="0" smtClean="0"/>
              <a:t> compliant bundles (JAR file) </a:t>
            </a:r>
            <a:r>
              <a:rPr lang="en-US" dirty="0"/>
              <a:t>through the </a:t>
            </a:r>
            <a:r>
              <a:rPr lang="en-US" dirty="0" err="1" smtClean="0"/>
              <a:t>org.apache.felix.maven</a:t>
            </a:r>
            <a:r>
              <a:rPr lang="en-US" dirty="0"/>
              <a:t>-bundle-plugin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Screen Shot 2016-02-15 at 3.33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39" y="2622214"/>
            <a:ext cx="7480927" cy="352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</a:t>
            </a:r>
            <a:r>
              <a:rPr lang="en-US" dirty="0" smtClean="0"/>
              <a:t>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99074"/>
          </a:xfrm>
        </p:spPr>
        <p:txBody>
          <a:bodyPr>
            <a:noAutofit/>
          </a:bodyPr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simple and flexible way to provision </a:t>
            </a:r>
            <a:r>
              <a:rPr lang="en-US" dirty="0" smtClean="0"/>
              <a:t>applications</a:t>
            </a:r>
            <a:endParaRPr lang="en-US" dirty="0"/>
          </a:p>
          <a:p>
            <a:r>
              <a:rPr lang="en-US" dirty="0"/>
              <a:t>A feature describes an application </a:t>
            </a:r>
            <a:r>
              <a:rPr lang="en-US" dirty="0" smtClean="0"/>
              <a:t>as: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name</a:t>
            </a:r>
          </a:p>
          <a:p>
            <a:pPr lvl="1"/>
            <a:r>
              <a:rPr lang="en-US" dirty="0"/>
              <a:t>a version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optional description (eventually with a long description)</a:t>
            </a:r>
          </a:p>
          <a:p>
            <a:pPr lvl="1"/>
            <a:r>
              <a:rPr lang="en-US" dirty="0"/>
              <a:t>a set of bundles</a:t>
            </a:r>
          </a:p>
          <a:p>
            <a:pPr lvl="1"/>
            <a:r>
              <a:rPr lang="en-US" dirty="0"/>
              <a:t>optionally a set configurations or configuration files</a:t>
            </a:r>
          </a:p>
          <a:p>
            <a:pPr lvl="1"/>
            <a:r>
              <a:rPr lang="en-US" dirty="0"/>
              <a:t>optionally a set of dependency features</a:t>
            </a:r>
          </a:p>
          <a:p>
            <a:r>
              <a:rPr lang="en-US" dirty="0"/>
              <a:t>When you install a feature, Apache </a:t>
            </a:r>
            <a:r>
              <a:rPr lang="en-US" dirty="0" err="1"/>
              <a:t>Karaf</a:t>
            </a:r>
            <a:r>
              <a:rPr lang="en-US" dirty="0"/>
              <a:t> installs all resources described in the </a:t>
            </a:r>
            <a:r>
              <a:rPr lang="en-US" dirty="0" smtClean="0"/>
              <a:t>feature</a:t>
            </a:r>
          </a:p>
          <a:p>
            <a:pPr lvl="1"/>
            <a:r>
              <a:rPr lang="en-US" dirty="0" smtClean="0"/>
              <a:t>Automatically </a:t>
            </a:r>
            <a:r>
              <a:rPr lang="en-US" dirty="0"/>
              <a:t>resolves and installs all bundles, configurations, and dependency features described in the </a:t>
            </a:r>
            <a:r>
              <a:rPr lang="en-US" dirty="0" smtClean="0"/>
              <a:t>feature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1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</a:t>
            </a:r>
            <a:r>
              <a:rPr lang="en-US" dirty="0" smtClean="0"/>
              <a:t>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99074"/>
          </a:xfrm>
        </p:spPr>
        <p:txBody>
          <a:bodyPr>
            <a:noAutofit/>
          </a:bodyPr>
          <a:lstStyle/>
          <a:p>
            <a:r>
              <a:rPr lang="en-US" dirty="0" err="1" smtClean="0"/>
              <a:t>features.xml</a:t>
            </a:r>
            <a:r>
              <a:rPr lang="en-US" dirty="0" smtClean="0"/>
              <a:t> file is added to maven repository along with the JAR bundles and is used to aid in automatic feature and dependency discovery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8" descr="Screen Shot 2016-02-15 at 9.18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7226"/>
            <a:ext cx="8340520" cy="16717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9434" y="4612502"/>
            <a:ext cx="7664854" cy="1764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1200" b="1" dirty="0" err="1">
                <a:solidFill>
                  <a:srgbClr val="58585B"/>
                </a:solidFill>
                <a:latin typeface="Courier New"/>
                <a:cs typeface="Courier New"/>
              </a:rPr>
              <a:t>karaf</a:t>
            </a:r>
            <a:r>
              <a:rPr lang="en-US" sz="1200" dirty="0" err="1">
                <a:solidFill>
                  <a:srgbClr val="58585B"/>
                </a:solidFill>
                <a:latin typeface="Courier New"/>
                <a:cs typeface="Courier New"/>
              </a:rPr>
              <a:t>@root</a:t>
            </a:r>
            <a:r>
              <a:rPr lang="en-US" sz="1200" dirty="0">
                <a:solidFill>
                  <a:srgbClr val="58585B"/>
                </a:solidFill>
                <a:latin typeface="Courier New"/>
                <a:cs typeface="Courier New"/>
              </a:rPr>
              <a:t>()&gt; </a:t>
            </a:r>
            <a:r>
              <a:rPr lang="en-US" sz="1200" dirty="0" err="1">
                <a:solidFill>
                  <a:srgbClr val="58585B"/>
                </a:solidFill>
                <a:latin typeface="Courier New"/>
                <a:cs typeface="Courier New"/>
              </a:rPr>
              <a:t>feature:repo-add</a:t>
            </a:r>
            <a:r>
              <a:rPr lang="en-US" sz="1200" dirty="0">
                <a:solidFill>
                  <a:srgbClr val="58585B"/>
                </a:solidFill>
                <a:latin typeface="Courier New"/>
                <a:cs typeface="Courier New"/>
              </a:rPr>
              <a:t> </a:t>
            </a:r>
            <a:r>
              <a:rPr lang="en-US" sz="1200" dirty="0" err="1">
                <a:solidFill>
                  <a:srgbClr val="58585B"/>
                </a:solidFill>
                <a:latin typeface="Courier New"/>
                <a:cs typeface="Courier New"/>
              </a:rPr>
              <a:t>mvn:net.es</a:t>
            </a:r>
            <a:r>
              <a:rPr lang="en-US" sz="1200" dirty="0">
                <a:solidFill>
                  <a:srgbClr val="58585B"/>
                </a:solidFill>
                <a:latin typeface="Courier New"/>
                <a:cs typeface="Courier New"/>
              </a:rPr>
              <a:t>/sense-service/1.0-SNAPSHOT/xml/features</a:t>
            </a:r>
          </a:p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1200" dirty="0">
                <a:solidFill>
                  <a:srgbClr val="58585B"/>
                </a:solidFill>
                <a:latin typeface="Courier New"/>
                <a:cs typeface="Courier New"/>
              </a:rPr>
              <a:t>Adding feature </a:t>
            </a:r>
            <a:r>
              <a:rPr lang="en-US" sz="1200" dirty="0" err="1">
                <a:solidFill>
                  <a:srgbClr val="58585B"/>
                </a:solidFill>
                <a:latin typeface="Courier New"/>
                <a:cs typeface="Courier New"/>
              </a:rPr>
              <a:t>url</a:t>
            </a:r>
            <a:r>
              <a:rPr lang="en-US" sz="1200" dirty="0">
                <a:solidFill>
                  <a:srgbClr val="58585B"/>
                </a:solidFill>
                <a:latin typeface="Courier New"/>
                <a:cs typeface="Courier New"/>
              </a:rPr>
              <a:t> </a:t>
            </a:r>
            <a:r>
              <a:rPr lang="en-US" sz="1200" dirty="0" err="1">
                <a:solidFill>
                  <a:srgbClr val="58585B"/>
                </a:solidFill>
                <a:latin typeface="Courier New"/>
                <a:cs typeface="Courier New"/>
              </a:rPr>
              <a:t>mvn:net.es</a:t>
            </a:r>
            <a:r>
              <a:rPr lang="en-US" sz="1200" dirty="0">
                <a:solidFill>
                  <a:srgbClr val="58585B"/>
                </a:solidFill>
                <a:latin typeface="Courier New"/>
                <a:cs typeface="Courier New"/>
              </a:rPr>
              <a:t>/sense-service/1.0-SNAPSHOT/xml/features</a:t>
            </a:r>
          </a:p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1200" b="1" dirty="0" err="1">
                <a:solidFill>
                  <a:srgbClr val="58585B"/>
                </a:solidFill>
                <a:latin typeface="Courier New"/>
                <a:cs typeface="Courier New"/>
              </a:rPr>
              <a:t>karaf</a:t>
            </a:r>
            <a:r>
              <a:rPr lang="en-US" sz="1200" dirty="0" err="1">
                <a:solidFill>
                  <a:srgbClr val="58585B"/>
                </a:solidFill>
                <a:latin typeface="Courier New"/>
                <a:cs typeface="Courier New"/>
              </a:rPr>
              <a:t>@root</a:t>
            </a:r>
            <a:r>
              <a:rPr lang="en-US" sz="1200" dirty="0">
                <a:solidFill>
                  <a:srgbClr val="58585B"/>
                </a:solidFill>
                <a:latin typeface="Courier New"/>
                <a:cs typeface="Courier New"/>
              </a:rPr>
              <a:t>()&gt; </a:t>
            </a:r>
            <a:r>
              <a:rPr lang="en-US" sz="1200" dirty="0" err="1">
                <a:solidFill>
                  <a:srgbClr val="58585B"/>
                </a:solidFill>
                <a:latin typeface="Courier New"/>
                <a:cs typeface="Courier New"/>
              </a:rPr>
              <a:t>feature:install</a:t>
            </a:r>
            <a:r>
              <a:rPr lang="en-US" sz="1200" dirty="0">
                <a:solidFill>
                  <a:srgbClr val="58585B"/>
                </a:solidFill>
                <a:latin typeface="Courier New"/>
                <a:cs typeface="Courier New"/>
              </a:rPr>
              <a:t> sense-service</a:t>
            </a:r>
          </a:p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1200" dirty="0" smtClean="0">
                <a:solidFill>
                  <a:srgbClr val="58585B"/>
                </a:solidFill>
                <a:latin typeface="Courier New"/>
                <a:cs typeface="Courier New"/>
              </a:rPr>
              <a:t>SENSE </a:t>
            </a:r>
            <a:r>
              <a:rPr lang="en-US" sz="1200" dirty="0">
                <a:solidFill>
                  <a:srgbClr val="58585B"/>
                </a:solidFill>
                <a:latin typeface="Courier New"/>
                <a:cs typeface="Courier New"/>
              </a:rPr>
              <a:t>service: started</a:t>
            </a:r>
          </a:p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1200" b="1" dirty="0" err="1" smtClean="0">
                <a:solidFill>
                  <a:srgbClr val="58585B"/>
                </a:solidFill>
                <a:latin typeface="Courier New"/>
                <a:cs typeface="Courier New"/>
              </a:rPr>
              <a:t>karaf</a:t>
            </a:r>
            <a:r>
              <a:rPr lang="en-US" sz="1200" dirty="0" err="1">
                <a:solidFill>
                  <a:srgbClr val="58585B"/>
                </a:solidFill>
                <a:latin typeface="Courier New"/>
                <a:cs typeface="Courier New"/>
              </a:rPr>
              <a:t>@root</a:t>
            </a:r>
            <a:r>
              <a:rPr lang="en-US" sz="1200" dirty="0">
                <a:solidFill>
                  <a:srgbClr val="58585B"/>
                </a:solidFill>
                <a:latin typeface="Courier New"/>
                <a:cs typeface="Courier New"/>
              </a:rPr>
              <a:t>()&gt; </a:t>
            </a:r>
          </a:p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endParaRPr lang="en-US" sz="1200" dirty="0" smtClean="0">
              <a:solidFill>
                <a:srgbClr val="58585B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5157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Snet theme colors 080714">
      <a:dk1>
        <a:srgbClr val="6D6E71"/>
      </a:dk1>
      <a:lt1>
        <a:sysClr val="window" lastClr="FFFFFF"/>
      </a:lt1>
      <a:dk2>
        <a:srgbClr val="6D6E71"/>
      </a:dk2>
      <a:lt2>
        <a:srgbClr val="C9CACC"/>
      </a:lt2>
      <a:accent1>
        <a:srgbClr val="4EC1E0"/>
      </a:accent1>
      <a:accent2>
        <a:srgbClr val="003A5D"/>
      </a:accent2>
      <a:accent3>
        <a:srgbClr val="FF4E00"/>
      </a:accent3>
      <a:accent4>
        <a:srgbClr val="C9CACC"/>
      </a:accent4>
      <a:accent5>
        <a:srgbClr val="58585B"/>
      </a:accent5>
      <a:accent6>
        <a:srgbClr val="D2E9EE"/>
      </a:accent6>
      <a:hlink>
        <a:srgbClr val="266782"/>
      </a:hlink>
      <a:folHlink>
        <a:srgbClr val="504F8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28600" indent="-228600">
          <a:spcBef>
            <a:spcPts val="880"/>
          </a:spcBef>
          <a:buClr>
            <a:srgbClr val="2DB2CF"/>
          </a:buClr>
          <a:defRPr sz="2000" dirty="0" smtClean="0">
            <a:solidFill>
              <a:srgbClr val="58585B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5213</TotalTime>
  <Words>1025</Words>
  <Application>Microsoft Office PowerPoint</Application>
  <PresentationFormat>On-screen Show (4:3)</PresentationFormat>
  <Paragraphs>253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Courier New</vt:lpstr>
      <vt:lpstr>Lucida Grande</vt:lpstr>
      <vt:lpstr>Office Theme</vt:lpstr>
      <vt:lpstr>The SENSE Project</vt:lpstr>
      <vt:lpstr>Application Architecture </vt:lpstr>
      <vt:lpstr>Why OSGi as a runtime?</vt:lpstr>
      <vt:lpstr>Apache Karaf</vt:lpstr>
      <vt:lpstr>OSGi Framework Layering</vt:lpstr>
      <vt:lpstr>OSGi Modules</vt:lpstr>
      <vt:lpstr>Maven support for OSGi</vt:lpstr>
      <vt:lpstr>Features repository</vt:lpstr>
      <vt:lpstr>Features repository</vt:lpstr>
      <vt:lpstr>Application Lifecycle</vt:lpstr>
      <vt:lpstr>Participating in the lifecycle </vt:lpstr>
      <vt:lpstr>Why do I care?</vt:lpstr>
      <vt:lpstr>Inversion of Control and Annotations</vt:lpstr>
      <vt:lpstr>Annotations</vt:lpstr>
      <vt:lpstr>The Service Registry</vt:lpstr>
      <vt:lpstr>Manipulating the Service Registry</vt:lpstr>
      <vt:lpstr>JAX-RS Auto-wiring</vt:lpstr>
      <vt:lpstr>Register your web service</vt:lpstr>
      <vt:lpstr>RESTful Services using JAX-RS</vt:lpstr>
      <vt:lpstr>Extending the Karaf shell</vt:lpstr>
      <vt:lpstr>Karaf Web Console</vt:lpstr>
      <vt:lpstr>Starting minimum runtime</vt:lpstr>
      <vt:lpstr>Starting minimum runtime</vt:lpstr>
      <vt:lpstr>Topics to complete</vt:lpstr>
    </vt:vector>
  </TitlesOfParts>
  <Manager/>
  <Company>Lawrence Berkekley Nationl Lab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teid05</dc:creator>
  <cp:keywords/>
  <dc:description/>
  <cp:lastModifiedBy>Philip J. Demar x3678 06914N</cp:lastModifiedBy>
  <cp:revision>142</cp:revision>
  <cp:lastPrinted>2016-02-16T16:46:36Z</cp:lastPrinted>
  <dcterms:created xsi:type="dcterms:W3CDTF">2014-07-28T21:57:32Z</dcterms:created>
  <dcterms:modified xsi:type="dcterms:W3CDTF">2016-02-16T22:51:17Z</dcterms:modified>
  <cp:category/>
</cp:coreProperties>
</file>