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75" r:id="rId4"/>
    <p:sldId id="274" r:id="rId5"/>
    <p:sldId id="276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77" r:id="rId14"/>
    <p:sldId id="265" r:id="rId15"/>
    <p:sldId id="267" r:id="rId16"/>
    <p:sldId id="266" r:id="rId17"/>
    <p:sldId id="268" r:id="rId18"/>
    <p:sldId id="270" r:id="rId19"/>
    <p:sldId id="272" r:id="rId20"/>
    <p:sldId id="278" r:id="rId21"/>
    <p:sldId id="279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061" autoAdjust="0"/>
    <p:restoredTop sz="86399" autoAdjust="0"/>
  </p:normalViewPr>
  <p:slideViewPr>
    <p:cSldViewPr snapToGrid="0" snapToObjects="1">
      <p:cViewPr varScale="1">
        <p:scale>
          <a:sx n="64" d="100"/>
          <a:sy n="64" d="100"/>
        </p:scale>
        <p:origin x="191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3632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7E26D-D119-2740-A69F-9D3B83D4B4E1}" type="datetimeFigureOut">
              <a:rPr lang="en-US" smtClean="0"/>
              <a:t>2/16/2016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B7979-3BC5-7B47-BBEE-52185D7E3A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8973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7E26D-D119-2740-A69F-9D3B83D4B4E1}" type="datetimeFigureOut">
              <a:rPr lang="en-US" smtClean="0"/>
              <a:t>2/16/2016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B7979-3BC5-7B47-BBEE-52185D7E3A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5370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7E26D-D119-2740-A69F-9D3B83D4B4E1}" type="datetimeFigureOut">
              <a:rPr lang="en-US" smtClean="0"/>
              <a:t>2/16/2016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B7979-3BC5-7B47-BBEE-52185D7E3A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689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7E26D-D119-2740-A69F-9D3B83D4B4E1}" type="datetimeFigureOut">
              <a:rPr lang="en-US" smtClean="0"/>
              <a:t>2/16/2016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B7979-3BC5-7B47-BBEE-52185D7E3A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982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7E26D-D119-2740-A69F-9D3B83D4B4E1}" type="datetimeFigureOut">
              <a:rPr lang="en-US" smtClean="0"/>
              <a:t>2/16/2016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B7979-3BC5-7B47-BBEE-52185D7E3A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9539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7E26D-D119-2740-A69F-9D3B83D4B4E1}" type="datetimeFigureOut">
              <a:rPr lang="en-US" smtClean="0"/>
              <a:t>2/16/2016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B7979-3BC5-7B47-BBEE-52185D7E3A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1228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7E26D-D119-2740-A69F-9D3B83D4B4E1}" type="datetimeFigureOut">
              <a:rPr lang="en-US" smtClean="0"/>
              <a:t>2/16/2016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B7979-3BC5-7B47-BBEE-52185D7E3A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9906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7E26D-D119-2740-A69F-9D3B83D4B4E1}" type="datetimeFigureOut">
              <a:rPr lang="en-US" smtClean="0"/>
              <a:t>2/16/2016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B7979-3BC5-7B47-BBEE-52185D7E3A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84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7E26D-D119-2740-A69F-9D3B83D4B4E1}" type="datetimeFigureOut">
              <a:rPr lang="en-US" smtClean="0"/>
              <a:t>2/16/2016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B7979-3BC5-7B47-BBEE-52185D7E3A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3295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7E26D-D119-2740-A69F-9D3B83D4B4E1}" type="datetimeFigureOut">
              <a:rPr lang="en-US" smtClean="0"/>
              <a:t>2/16/2016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B7979-3BC5-7B47-BBEE-52185D7E3A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807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7E26D-D119-2740-A69F-9D3B83D4B4E1}" type="datetimeFigureOut">
              <a:rPr lang="en-US" smtClean="0"/>
              <a:t>2/16/2016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B7979-3BC5-7B47-BBEE-52185D7E3A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358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87E26D-D119-2740-A69F-9D3B83D4B4E1}" type="datetimeFigureOut">
              <a:rPr lang="en-US" smtClean="0"/>
              <a:t>2/16/2016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3B7979-3BC5-7B47-BBEE-52185D7E3A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769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SENSE Kick-Off Meeting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998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SENOS Intelligent Service Functions (1/2)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en-US" dirty="0" smtClean="0"/>
              <a:t>Resource Information Service (RIS)</a:t>
            </a:r>
          </a:p>
          <a:p>
            <a:pPr lvl="1"/>
            <a:r>
              <a:rPr lang="en-US" dirty="0" smtClean="0"/>
              <a:t>Harvest and normalizes resource topology</a:t>
            </a:r>
          </a:p>
          <a:p>
            <a:pPr lvl="1"/>
            <a:r>
              <a:rPr lang="en-US" dirty="0" smtClean="0"/>
              <a:t>Enforces policy views of topology</a:t>
            </a:r>
            <a:endParaRPr lang="en-US" dirty="0"/>
          </a:p>
          <a:p>
            <a:pPr lvl="0"/>
            <a:r>
              <a:rPr lang="en-US" dirty="0" smtClean="0"/>
              <a:t>Resource Computation Service (RCS)</a:t>
            </a:r>
          </a:p>
          <a:p>
            <a:pPr lvl="1"/>
            <a:r>
              <a:rPr lang="en-US" dirty="0" smtClean="0"/>
              <a:t>Multi-Constrain Multi Resource computation (from RAINS)</a:t>
            </a:r>
          </a:p>
          <a:p>
            <a:pPr lvl="1"/>
            <a:r>
              <a:rPr lang="en-US" dirty="0" smtClean="0"/>
              <a:t>Add support for SENSE requirements</a:t>
            </a:r>
          </a:p>
          <a:p>
            <a:pPr lvl="2"/>
            <a:r>
              <a:rPr lang="en-US" dirty="0" smtClean="0"/>
              <a:t>Next-Generation Science DMZ and site resources</a:t>
            </a:r>
          </a:p>
          <a:p>
            <a:pPr lvl="2"/>
            <a:r>
              <a:rPr lang="en-US" dirty="0"/>
              <a:t>F</a:t>
            </a:r>
            <a:r>
              <a:rPr lang="en-US" dirty="0" smtClean="0"/>
              <a:t>low </a:t>
            </a:r>
            <a:r>
              <a:rPr lang="en-US" dirty="0"/>
              <a:t>management, flow termination, and site services integration </a:t>
            </a:r>
            <a:r>
              <a:rPr lang="en-US" dirty="0" smtClean="0"/>
              <a:t>functions</a:t>
            </a:r>
          </a:p>
          <a:p>
            <a:pPr lvl="2"/>
            <a:r>
              <a:rPr lang="en-US" dirty="0" smtClean="0"/>
              <a:t>Interaction with SENOS Policy Service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4226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SENOS Intelligent Service Functions (2/2)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/>
            <a:r>
              <a:rPr lang="en-US" dirty="0" smtClean="0"/>
              <a:t>Intent and Rendering</a:t>
            </a:r>
          </a:p>
          <a:p>
            <a:pPr lvl="1"/>
            <a:r>
              <a:rPr lang="en-US" dirty="0"/>
              <a:t>Intent APIs expose very high-level service abstractions that focuses on the ‘what’ the application wants to accomplish and not on the ‘how</a:t>
            </a:r>
            <a:r>
              <a:rPr lang="en-US" dirty="0" smtClean="0"/>
              <a:t>’</a:t>
            </a:r>
            <a:endParaRPr lang="en-US" dirty="0"/>
          </a:p>
          <a:p>
            <a:pPr lvl="1"/>
            <a:r>
              <a:rPr lang="en-US" dirty="0" smtClean="0"/>
              <a:t>Renderer implements the business logic for the service</a:t>
            </a:r>
          </a:p>
          <a:p>
            <a:pPr lvl="2"/>
            <a:r>
              <a:rPr lang="en-US" dirty="0"/>
              <a:t>Authorization</a:t>
            </a:r>
          </a:p>
          <a:p>
            <a:pPr lvl="2"/>
            <a:r>
              <a:rPr lang="en-US" dirty="0"/>
              <a:t>Policy enforcement</a:t>
            </a:r>
          </a:p>
          <a:p>
            <a:pPr lvl="2"/>
            <a:r>
              <a:rPr lang="en-US" dirty="0"/>
              <a:t>Computation to determine a next set of tasks</a:t>
            </a:r>
          </a:p>
          <a:p>
            <a:pPr lvl="2"/>
            <a:r>
              <a:rPr lang="en-US" dirty="0"/>
              <a:t>Creation of subordinate (lower-layer) intents, if any</a:t>
            </a:r>
          </a:p>
          <a:p>
            <a:pPr lvl="2"/>
            <a:r>
              <a:rPr lang="en-US" dirty="0"/>
              <a:t>Directly performing a set of actions</a:t>
            </a:r>
          </a:p>
          <a:p>
            <a:pPr lvl="2"/>
            <a:r>
              <a:rPr lang="en-US" dirty="0"/>
              <a:t>Returning request status</a:t>
            </a:r>
          </a:p>
          <a:p>
            <a:pPr lvl="1"/>
            <a:r>
              <a:rPr lang="en-US" dirty="0" smtClean="0"/>
              <a:t>Multi-Point VPN Service will be the first network service prototyped for the SENSE project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8499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End-Site Orchestration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Two main ideas</a:t>
            </a:r>
          </a:p>
          <a:p>
            <a:pPr lvl="1"/>
            <a:r>
              <a:rPr lang="en-US" dirty="0" smtClean="0"/>
              <a:t>Flow management @ Science DMZ</a:t>
            </a:r>
          </a:p>
          <a:p>
            <a:pPr lvl="1"/>
            <a:r>
              <a:rPr lang="en-US" dirty="0" smtClean="0"/>
              <a:t>DTN </a:t>
            </a:r>
            <a:r>
              <a:rPr lang="en-US" dirty="0" err="1" smtClean="0"/>
              <a:t>Autoconfig</a:t>
            </a:r>
            <a:endParaRPr lang="en-US" dirty="0" smtClean="0"/>
          </a:p>
          <a:p>
            <a:r>
              <a:rPr lang="en-US" dirty="0" smtClean="0"/>
              <a:t>Flow management</a:t>
            </a:r>
          </a:p>
          <a:p>
            <a:pPr lvl="1"/>
            <a:r>
              <a:rPr lang="en-US" dirty="0" smtClean="0"/>
              <a:t>Route to right flows to the right DTNs, </a:t>
            </a:r>
            <a:r>
              <a:rPr lang="en-US" dirty="0" err="1" smtClean="0"/>
              <a:t>vlan</a:t>
            </a:r>
            <a:r>
              <a:rPr lang="en-US" dirty="0"/>
              <a:t> </a:t>
            </a:r>
            <a:r>
              <a:rPr lang="en-US" dirty="0" smtClean="0"/>
              <a:t>or </a:t>
            </a:r>
            <a:r>
              <a:rPr lang="en-US" dirty="0" err="1" smtClean="0"/>
              <a:t>mor</a:t>
            </a:r>
            <a:r>
              <a:rPr lang="en-US" dirty="0" smtClean="0"/>
              <a:t> granular flow identification using OF</a:t>
            </a:r>
          </a:p>
          <a:p>
            <a:pPr lvl="1"/>
            <a:r>
              <a:rPr lang="en-US" dirty="0" smtClean="0"/>
              <a:t>Support multi-science Science DMZ, with resource allocation and traffic steering </a:t>
            </a:r>
          </a:p>
          <a:p>
            <a:pPr lvl="1"/>
            <a:r>
              <a:rPr lang="en-US" dirty="0" smtClean="0"/>
              <a:t>Allow addition of NFV services like Caching, and flow service chaining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2608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End-Site Orchestration (contd.)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DTN </a:t>
            </a:r>
            <a:r>
              <a:rPr lang="en-US" dirty="0" err="1" smtClean="0"/>
              <a:t>Autoconfig</a:t>
            </a:r>
            <a:endParaRPr lang="en-US" dirty="0" smtClean="0"/>
          </a:p>
          <a:p>
            <a:pPr lvl="1"/>
            <a:r>
              <a:rPr lang="en-US" dirty="0" smtClean="0"/>
              <a:t>Systems configuration to ensure data transfer application can connect @ Layer 3 and/or Layer 2</a:t>
            </a:r>
          </a:p>
          <a:p>
            <a:pPr lvl="2"/>
            <a:r>
              <a:rPr lang="en-US" dirty="0" smtClean="0"/>
              <a:t>Includes, VLAN configuration on the NIC</a:t>
            </a:r>
          </a:p>
          <a:p>
            <a:pPr lvl="2"/>
            <a:r>
              <a:rPr lang="en-US" dirty="0" smtClean="0"/>
              <a:t>Private or public IP address configuration of L2 or L3 VPNs</a:t>
            </a:r>
          </a:p>
          <a:p>
            <a:pPr lvl="2"/>
            <a:r>
              <a:rPr lang="en-US" dirty="0" smtClean="0"/>
              <a:t>Other configuration like TCP window size, might be a stretch</a:t>
            </a:r>
          </a:p>
          <a:p>
            <a:pPr lvl="1"/>
            <a:r>
              <a:rPr lang="en-US" dirty="0" smtClean="0"/>
              <a:t>Creating VMs or containers with right data-movement software for multi-science DTNs</a:t>
            </a:r>
          </a:p>
          <a:p>
            <a:r>
              <a:rPr lang="en-US" dirty="0" smtClean="0"/>
              <a:t>More ideas? </a:t>
            </a:r>
          </a:p>
          <a:p>
            <a:pPr lvl="1"/>
            <a:r>
              <a:rPr lang="en-US" dirty="0" smtClean="0"/>
              <a:t>OVS configuration and </a:t>
            </a:r>
            <a:r>
              <a:rPr lang="en-US" dirty="0" err="1" smtClean="0"/>
              <a:t>QoS</a:t>
            </a:r>
            <a:r>
              <a:rPr lang="en-US" dirty="0" smtClean="0"/>
              <a:t> configuration</a:t>
            </a:r>
          </a:p>
          <a:p>
            <a:pPr lvl="1"/>
            <a:r>
              <a:rPr lang="en-US" dirty="0" smtClean="0"/>
              <a:t>Flow steering and ACLs to connect to the internal file system over different NICs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0763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WAN / Regional / Exchange Network Orchestration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Leverage past experience with dynamic point-to-point circuit services to develop multi-point offering</a:t>
            </a:r>
          </a:p>
          <a:p>
            <a:r>
              <a:rPr lang="en-US" dirty="0" smtClean="0"/>
              <a:t>Network Element (NE) Control</a:t>
            </a:r>
          </a:p>
          <a:p>
            <a:pPr lvl="1"/>
            <a:r>
              <a:rPr lang="en-US" dirty="0" smtClean="0"/>
              <a:t>SENOS NE Driver for southbound communication (i.e. </a:t>
            </a:r>
            <a:r>
              <a:rPr lang="en-US" dirty="0" err="1" smtClean="0"/>
              <a:t>OpenFlow</a:t>
            </a:r>
            <a:r>
              <a:rPr lang="en-US" dirty="0" smtClean="0"/>
              <a:t>, </a:t>
            </a:r>
            <a:r>
              <a:rPr lang="en-US" dirty="0" err="1" smtClean="0"/>
              <a:t>NetConf</a:t>
            </a:r>
            <a:r>
              <a:rPr lang="en-US" dirty="0" smtClean="0"/>
              <a:t>/YANG, P4, CLI, </a:t>
            </a:r>
            <a:r>
              <a:rPr lang="en-US" dirty="0" err="1" smtClean="0"/>
              <a:t>etc</a:t>
            </a:r>
            <a:r>
              <a:rPr lang="en-US" dirty="0" smtClean="0"/>
              <a:t>)</a:t>
            </a:r>
          </a:p>
          <a:p>
            <a:pPr lvl="1"/>
            <a:endParaRPr lang="en-US" dirty="0" smtClean="0"/>
          </a:p>
          <a:p>
            <a:pPr lvl="2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13080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SENSE End-to-End Orchestration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Three Science Use-cases</a:t>
            </a:r>
          </a:p>
          <a:p>
            <a:pPr lvl="1"/>
            <a:r>
              <a:rPr lang="en-US" dirty="0" smtClean="0"/>
              <a:t>LHC CMS use-case</a:t>
            </a:r>
          </a:p>
          <a:p>
            <a:pPr lvl="1"/>
            <a:r>
              <a:rPr lang="en-US" dirty="0" smtClean="0"/>
              <a:t>NERSC Burst Buffer use-case</a:t>
            </a:r>
          </a:p>
          <a:p>
            <a:pPr lvl="1"/>
            <a:r>
              <a:rPr lang="en-US" dirty="0" err="1" smtClean="0"/>
              <a:t>Superfacility</a:t>
            </a:r>
            <a:r>
              <a:rPr lang="en-US" dirty="0" smtClean="0"/>
              <a:t> use-case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3305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Instrumentation / Monitoring / Measurements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Feedback to the user / application is critical, but must be in the context of the request, e.g. feedback for a service request should in terms of the service parameters and not low level technology specifics (unless they are part of the service parameters)</a:t>
            </a:r>
          </a:p>
          <a:p>
            <a:r>
              <a:rPr lang="en-US" dirty="0" smtClean="0"/>
              <a:t>Exchange of information between (service) domains for operational support needs to be investigated to understand the level of abstraction (or lack thereof) needed to maintain a domain’s information exchange policy, but still provide useful data</a:t>
            </a:r>
          </a:p>
          <a:p>
            <a:r>
              <a:rPr lang="en-US" dirty="0" smtClean="0"/>
              <a:t>Data mined will be used for system modeling and machine learning to perform capacity predictions and develop strategies for negotiating resources</a:t>
            </a:r>
          </a:p>
          <a:p>
            <a:pPr lvl="1"/>
            <a:r>
              <a:rPr lang="en-US" dirty="0" smtClean="0"/>
              <a:t>This task will collaboratively lead by the SDN </a:t>
            </a:r>
            <a:r>
              <a:rPr lang="en-US" dirty="0" err="1" smtClean="0"/>
              <a:t>NGenIA</a:t>
            </a:r>
            <a:r>
              <a:rPr lang="en-US" dirty="0" smtClean="0"/>
              <a:t> project</a:t>
            </a:r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2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6840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End-to-End SENSE </a:t>
            </a:r>
            <a:r>
              <a:rPr lang="en-US" dirty="0" err="1" smtClean="0"/>
              <a:t>Testbed</a:t>
            </a:r>
            <a:endParaRPr lang="en-US" dirty="0"/>
          </a:p>
        </p:txBody>
      </p:sp>
      <p:pic>
        <p:nvPicPr>
          <p:cNvPr id="5" name="Picture 4" descr="SENSE-testb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" y="3025512"/>
            <a:ext cx="7382256" cy="241096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2812" y="5260258"/>
            <a:ext cx="1828279" cy="1392903"/>
          </a:xfrm>
          <a:prstGeom prst="rect">
            <a:avLst/>
          </a:prstGeom>
          <a:ln>
            <a:solidFill>
              <a:srgbClr val="595959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3993" y="1496195"/>
            <a:ext cx="2292807" cy="1725962"/>
          </a:xfrm>
          <a:prstGeom prst="rect">
            <a:avLst/>
          </a:prstGeom>
          <a:ln>
            <a:solidFill>
              <a:srgbClr val="595959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9264" y="5044001"/>
            <a:ext cx="2597355" cy="1626307"/>
          </a:xfrm>
          <a:prstGeom prst="rect">
            <a:avLst/>
          </a:prstGeom>
          <a:ln>
            <a:solidFill>
              <a:srgbClr val="595959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3210" y="1304055"/>
            <a:ext cx="1364850" cy="1721457"/>
          </a:xfrm>
          <a:prstGeom prst="rect">
            <a:avLst/>
          </a:prstGeom>
          <a:ln>
            <a:solidFill>
              <a:srgbClr val="595959"/>
            </a:solidFill>
          </a:ln>
        </p:spPr>
      </p:pic>
      <p:cxnSp>
        <p:nvCxnSpPr>
          <p:cNvPr id="11" name="Elbow Connector 10"/>
          <p:cNvCxnSpPr/>
          <p:nvPr/>
        </p:nvCxnSpPr>
        <p:spPr>
          <a:xfrm rot="5400000">
            <a:off x="106079" y="4267431"/>
            <a:ext cx="1227654" cy="325490"/>
          </a:xfrm>
          <a:prstGeom prst="bentConnector3">
            <a:avLst>
              <a:gd name="adj1" fmla="val -724"/>
            </a:avLst>
          </a:prstGeom>
          <a:ln>
            <a:solidFill>
              <a:srgbClr val="595959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Freeform 17"/>
          <p:cNvSpPr/>
          <p:nvPr/>
        </p:nvSpPr>
        <p:spPr>
          <a:xfrm>
            <a:off x="1868129" y="4653935"/>
            <a:ext cx="1524000" cy="598130"/>
          </a:xfrm>
          <a:custGeom>
            <a:avLst/>
            <a:gdLst>
              <a:gd name="connsiteX0" fmla="*/ 1524000 w 1524000"/>
              <a:gd name="connsiteY0" fmla="*/ 598130 h 598130"/>
              <a:gd name="connsiteX1" fmla="*/ 1524000 w 1524000"/>
              <a:gd name="connsiteY1" fmla="*/ 286775 h 598130"/>
              <a:gd name="connsiteX2" fmla="*/ 0 w 1524000"/>
              <a:gd name="connsiteY2" fmla="*/ 270388 h 598130"/>
              <a:gd name="connsiteX3" fmla="*/ 0 w 1524000"/>
              <a:gd name="connsiteY3" fmla="*/ 0 h 598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4000" h="598130">
                <a:moveTo>
                  <a:pt x="1524000" y="598130"/>
                </a:moveTo>
                <a:lnTo>
                  <a:pt x="1524000" y="286775"/>
                </a:lnTo>
                <a:lnTo>
                  <a:pt x="0" y="270388"/>
                </a:lnTo>
                <a:lnTo>
                  <a:pt x="0" y="0"/>
                </a:lnTo>
              </a:path>
            </a:pathLst>
          </a:custGeom>
          <a:ln>
            <a:solidFill>
              <a:srgbClr val="595959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979949" y="3025512"/>
            <a:ext cx="1256890" cy="374811"/>
          </a:xfrm>
          <a:custGeom>
            <a:avLst/>
            <a:gdLst>
              <a:gd name="connsiteX0" fmla="*/ 1524000 w 1524000"/>
              <a:gd name="connsiteY0" fmla="*/ 598130 h 598130"/>
              <a:gd name="connsiteX1" fmla="*/ 1524000 w 1524000"/>
              <a:gd name="connsiteY1" fmla="*/ 286775 h 598130"/>
              <a:gd name="connsiteX2" fmla="*/ 0 w 1524000"/>
              <a:gd name="connsiteY2" fmla="*/ 270388 h 598130"/>
              <a:gd name="connsiteX3" fmla="*/ 0 w 1524000"/>
              <a:gd name="connsiteY3" fmla="*/ 0 h 598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4000" h="598130">
                <a:moveTo>
                  <a:pt x="1524000" y="598130"/>
                </a:moveTo>
                <a:lnTo>
                  <a:pt x="1524000" y="286775"/>
                </a:lnTo>
                <a:lnTo>
                  <a:pt x="0" y="270388"/>
                </a:lnTo>
                <a:lnTo>
                  <a:pt x="0" y="0"/>
                </a:lnTo>
              </a:path>
            </a:pathLst>
          </a:custGeom>
          <a:ln>
            <a:solidFill>
              <a:srgbClr val="595959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18317" y="1208235"/>
            <a:ext cx="2572774" cy="1817277"/>
          </a:xfrm>
          <a:prstGeom prst="rect">
            <a:avLst/>
          </a:prstGeom>
          <a:ln>
            <a:solidFill>
              <a:srgbClr val="595959"/>
            </a:solidFill>
          </a:ln>
        </p:spPr>
      </p:pic>
      <p:cxnSp>
        <p:nvCxnSpPr>
          <p:cNvPr id="22" name="Straight Connector 21"/>
          <p:cNvCxnSpPr/>
          <p:nvPr/>
        </p:nvCxnSpPr>
        <p:spPr>
          <a:xfrm>
            <a:off x="2925097" y="3025512"/>
            <a:ext cx="0" cy="309262"/>
          </a:xfrm>
          <a:prstGeom prst="line">
            <a:avLst/>
          </a:prstGeom>
          <a:ln>
            <a:solidFill>
              <a:srgbClr val="595959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Elbow Connector 27"/>
          <p:cNvCxnSpPr/>
          <p:nvPr/>
        </p:nvCxnSpPr>
        <p:spPr>
          <a:xfrm>
            <a:off x="6153150" y="3400323"/>
            <a:ext cx="387350" cy="127102"/>
          </a:xfrm>
          <a:prstGeom prst="bentConnector3">
            <a:avLst>
              <a:gd name="adj1" fmla="val 100820"/>
            </a:avLst>
          </a:prstGeom>
          <a:ln>
            <a:solidFill>
              <a:srgbClr val="595959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6467475" y="3222157"/>
            <a:ext cx="0" cy="178166"/>
          </a:xfrm>
          <a:prstGeom prst="line">
            <a:avLst/>
          </a:prstGeom>
          <a:ln>
            <a:solidFill>
              <a:srgbClr val="595959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 rot="19800000">
            <a:off x="3663578" y="5652547"/>
            <a:ext cx="994182" cy="584776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latin typeface="Arial"/>
                <a:cs typeface="Arial"/>
              </a:rPr>
              <a:t>Network,</a:t>
            </a:r>
          </a:p>
          <a:p>
            <a:pPr algn="ctr"/>
            <a:r>
              <a:rPr lang="en-US" sz="1600" dirty="0" smtClean="0">
                <a:latin typeface="Arial"/>
                <a:cs typeface="Arial"/>
              </a:rPr>
              <a:t>Storage</a:t>
            </a:r>
            <a:endParaRPr lang="en-US" sz="1600" dirty="0">
              <a:latin typeface="Arial"/>
              <a:cs typeface="Arial"/>
            </a:endParaRPr>
          </a:p>
        </p:txBody>
      </p:sp>
      <p:sp>
        <p:nvSpPr>
          <p:cNvPr id="40" name="TextBox 39"/>
          <p:cNvSpPr txBox="1"/>
          <p:nvPr/>
        </p:nvSpPr>
        <p:spPr>
          <a:xfrm rot="19800000">
            <a:off x="3313535" y="1794174"/>
            <a:ext cx="1017226" cy="584776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latin typeface="Arial"/>
                <a:cs typeface="Arial"/>
              </a:rPr>
              <a:t>Network,</a:t>
            </a:r>
          </a:p>
          <a:p>
            <a:pPr algn="ctr"/>
            <a:r>
              <a:rPr lang="en-US" sz="1600" dirty="0" smtClean="0">
                <a:latin typeface="Arial"/>
                <a:cs typeface="Arial"/>
              </a:rPr>
              <a:t>Compute</a:t>
            </a:r>
            <a:endParaRPr lang="en-US" sz="1600" dirty="0">
              <a:latin typeface="Arial"/>
              <a:cs typeface="Arial"/>
            </a:endParaRPr>
          </a:p>
        </p:txBody>
      </p:sp>
      <p:sp>
        <p:nvSpPr>
          <p:cNvPr id="41" name="TextBox 40"/>
          <p:cNvSpPr txBox="1"/>
          <p:nvPr/>
        </p:nvSpPr>
        <p:spPr>
          <a:xfrm rot="19800000">
            <a:off x="7048535" y="1981623"/>
            <a:ext cx="1074232" cy="830997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latin typeface="Arial"/>
                <a:cs typeface="Arial"/>
              </a:rPr>
              <a:t>Network,</a:t>
            </a:r>
          </a:p>
          <a:p>
            <a:pPr algn="ctr"/>
            <a:r>
              <a:rPr lang="en-US" sz="1600" dirty="0" smtClean="0">
                <a:latin typeface="Arial"/>
                <a:cs typeface="Arial"/>
              </a:rPr>
              <a:t>Compute,</a:t>
            </a:r>
          </a:p>
          <a:p>
            <a:pPr algn="ctr"/>
            <a:r>
              <a:rPr lang="en-US" sz="1600" dirty="0" smtClean="0">
                <a:latin typeface="Arial"/>
                <a:cs typeface="Arial"/>
              </a:rPr>
              <a:t>Storage</a:t>
            </a:r>
            <a:endParaRPr lang="en-US" sz="1600" dirty="0">
              <a:latin typeface="Arial"/>
              <a:cs typeface="Arial"/>
            </a:endParaRPr>
          </a:p>
        </p:txBody>
      </p:sp>
      <p:sp>
        <p:nvSpPr>
          <p:cNvPr id="42" name="TextBox 41"/>
          <p:cNvSpPr txBox="1"/>
          <p:nvPr/>
        </p:nvSpPr>
        <p:spPr>
          <a:xfrm rot="19800000">
            <a:off x="859145" y="5464956"/>
            <a:ext cx="1074232" cy="830997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latin typeface="Arial"/>
                <a:cs typeface="Arial"/>
              </a:rPr>
              <a:t>Network,</a:t>
            </a:r>
          </a:p>
          <a:p>
            <a:pPr algn="ctr"/>
            <a:r>
              <a:rPr lang="en-US" sz="1600" dirty="0" smtClean="0">
                <a:latin typeface="Arial"/>
                <a:cs typeface="Arial"/>
              </a:rPr>
              <a:t>Compute,</a:t>
            </a:r>
          </a:p>
          <a:p>
            <a:pPr algn="ctr"/>
            <a:r>
              <a:rPr lang="en-US" sz="1600" dirty="0" smtClean="0">
                <a:latin typeface="Arial"/>
                <a:cs typeface="Arial"/>
              </a:rPr>
              <a:t>Storage</a:t>
            </a:r>
            <a:endParaRPr lang="en-US" sz="1600" dirty="0">
              <a:latin typeface="Arial"/>
              <a:cs typeface="Arial"/>
            </a:endParaRPr>
          </a:p>
        </p:txBody>
      </p:sp>
      <p:sp>
        <p:nvSpPr>
          <p:cNvPr id="43" name="TextBox 42"/>
          <p:cNvSpPr txBox="1"/>
          <p:nvPr/>
        </p:nvSpPr>
        <p:spPr>
          <a:xfrm rot="19800000">
            <a:off x="470200" y="1919611"/>
            <a:ext cx="994182" cy="584776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latin typeface="Arial"/>
                <a:cs typeface="Arial"/>
              </a:rPr>
              <a:t>Network,</a:t>
            </a:r>
          </a:p>
          <a:p>
            <a:pPr algn="ctr"/>
            <a:r>
              <a:rPr lang="en-US" sz="1600" dirty="0" smtClean="0">
                <a:latin typeface="Arial"/>
                <a:cs typeface="Arial"/>
              </a:rPr>
              <a:t>Storage</a:t>
            </a:r>
            <a:endParaRPr lang="en-US" sz="16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63305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39" grpId="0" animBg="1"/>
      <p:bldP spid="40" grpId="0" animBg="1"/>
      <p:bldP spid="41" grpId="0" animBg="1"/>
      <p:bldP spid="42" grpId="0" animBg="1"/>
      <p:bldP spid="4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SENSE Deliverables Year 1 (1/2)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dirty="0"/>
              <a:t>3.1.2.1 Resource Information Service</a:t>
            </a:r>
          </a:p>
          <a:p>
            <a:r>
              <a:rPr lang="en-US" dirty="0" smtClean="0"/>
              <a:t>Develop </a:t>
            </a:r>
            <a:r>
              <a:rPr lang="en-US" dirty="0"/>
              <a:t>SENOS Resource Information </a:t>
            </a:r>
            <a:r>
              <a:rPr lang="en-US" dirty="0" smtClean="0"/>
              <a:t>Service  module </a:t>
            </a:r>
            <a:r>
              <a:rPr lang="en-US" dirty="0"/>
              <a:t>that is compatible with </a:t>
            </a:r>
            <a:r>
              <a:rPr lang="en-US" dirty="0" smtClean="0"/>
              <a:t>MRML  </a:t>
            </a:r>
            <a:r>
              <a:rPr lang="en-US" i="1" dirty="0" smtClean="0"/>
              <a:t>[</a:t>
            </a:r>
            <a:r>
              <a:rPr lang="en-US" b="1" i="1" dirty="0" err="1" smtClean="0"/>
              <a:t>ESnet</a:t>
            </a:r>
            <a:r>
              <a:rPr lang="en-US" b="1" i="1" dirty="0"/>
              <a:t> </a:t>
            </a:r>
            <a:r>
              <a:rPr lang="en-US" b="1" i="1" dirty="0" smtClean="0"/>
              <a:t>– 2Q2016 Final</a:t>
            </a:r>
            <a:r>
              <a:rPr lang="en-US" i="1" dirty="0" smtClean="0"/>
              <a:t>]</a:t>
            </a:r>
            <a:endParaRPr lang="en-US" i="1" dirty="0"/>
          </a:p>
          <a:p>
            <a:pPr marL="0" indent="0">
              <a:buNone/>
            </a:pPr>
            <a:r>
              <a:rPr lang="en-US" dirty="0"/>
              <a:t>3.1.2.2 Resource Computation Service</a:t>
            </a:r>
          </a:p>
          <a:p>
            <a:r>
              <a:rPr lang="en-US" dirty="0" smtClean="0"/>
              <a:t>RCS </a:t>
            </a:r>
            <a:r>
              <a:rPr lang="en-US" dirty="0"/>
              <a:t>Architecture and design </a:t>
            </a:r>
            <a:r>
              <a:rPr lang="en-US" dirty="0" smtClean="0"/>
              <a:t>document  </a:t>
            </a:r>
            <a:r>
              <a:rPr lang="en-US" i="1" dirty="0" smtClean="0"/>
              <a:t>[</a:t>
            </a:r>
            <a:r>
              <a:rPr lang="en-US" b="1" i="1" dirty="0" smtClean="0"/>
              <a:t>UMD – 2Q2016 Final</a:t>
            </a:r>
            <a:r>
              <a:rPr lang="en-US" i="1" dirty="0" smtClean="0"/>
              <a:t>]</a:t>
            </a:r>
            <a:endParaRPr lang="en-US" i="1" dirty="0"/>
          </a:p>
          <a:p>
            <a:r>
              <a:rPr lang="en-US" dirty="0" smtClean="0"/>
              <a:t>Base </a:t>
            </a:r>
            <a:r>
              <a:rPr lang="en-US" dirty="0"/>
              <a:t>RCS SENOS (Resource Computation</a:t>
            </a:r>
            <a:r>
              <a:rPr lang="en-US" dirty="0" smtClean="0"/>
              <a:t>) Service </a:t>
            </a:r>
            <a:r>
              <a:rPr lang="en-US" dirty="0"/>
              <a:t>module </a:t>
            </a:r>
            <a:r>
              <a:rPr lang="en-US" dirty="0" smtClean="0"/>
              <a:t>implementation  </a:t>
            </a:r>
            <a:r>
              <a:rPr lang="en-US" i="1" dirty="0" smtClean="0"/>
              <a:t>[</a:t>
            </a:r>
            <a:r>
              <a:rPr lang="en-US" b="1" i="1" dirty="0" smtClean="0"/>
              <a:t>UMD – 4Q2016 Final</a:t>
            </a:r>
            <a:r>
              <a:rPr lang="en-US" i="1" dirty="0" smtClean="0"/>
              <a:t>]</a:t>
            </a:r>
            <a:endParaRPr lang="en-US" i="1" dirty="0"/>
          </a:p>
          <a:p>
            <a:pPr marL="0" indent="0">
              <a:buNone/>
            </a:pPr>
            <a:r>
              <a:rPr lang="en-US" dirty="0"/>
              <a:t>3.1.2.3.1 Multi-Point VPN Service</a:t>
            </a:r>
          </a:p>
          <a:p>
            <a:r>
              <a:rPr lang="en-US" dirty="0" smtClean="0"/>
              <a:t>SENOS </a:t>
            </a:r>
            <a:r>
              <a:rPr lang="en-US" dirty="0"/>
              <a:t>Layer 2 (Multi-Domain) Multi-</a:t>
            </a:r>
            <a:r>
              <a:rPr lang="en-US" dirty="0" smtClean="0"/>
              <a:t>Point Service </a:t>
            </a:r>
            <a:r>
              <a:rPr lang="en-US" dirty="0"/>
              <a:t>design </a:t>
            </a:r>
            <a:r>
              <a:rPr lang="en-US" dirty="0" smtClean="0"/>
              <a:t>document  [</a:t>
            </a:r>
            <a:r>
              <a:rPr lang="en-US" b="1" i="1" dirty="0" err="1" smtClean="0"/>
              <a:t>ESnet</a:t>
            </a:r>
            <a:r>
              <a:rPr lang="en-US" b="1" i="1" dirty="0" smtClean="0"/>
              <a:t> – 2Q2016 Final</a:t>
            </a:r>
            <a:r>
              <a:rPr lang="en-US" dirty="0" smtClean="0"/>
              <a:t>]</a:t>
            </a:r>
            <a:endParaRPr lang="en-US" dirty="0"/>
          </a:p>
          <a:p>
            <a:r>
              <a:rPr lang="en-US" dirty="0" smtClean="0"/>
              <a:t>SENOS </a:t>
            </a:r>
            <a:r>
              <a:rPr lang="en-US" dirty="0"/>
              <a:t>Layer 2 (Multi-Domain) Multi-</a:t>
            </a:r>
            <a:r>
              <a:rPr lang="en-US" dirty="0" smtClean="0"/>
              <a:t>Point Service </a:t>
            </a:r>
            <a:r>
              <a:rPr lang="en-US" dirty="0"/>
              <a:t>module </a:t>
            </a:r>
            <a:r>
              <a:rPr lang="en-US" dirty="0" smtClean="0"/>
              <a:t>implementation  [</a:t>
            </a:r>
            <a:r>
              <a:rPr lang="en-US" b="1" i="1" dirty="0" err="1"/>
              <a:t>ESnet</a:t>
            </a:r>
            <a:r>
              <a:rPr lang="en-US" b="1" i="1" dirty="0"/>
              <a:t> – </a:t>
            </a:r>
            <a:r>
              <a:rPr lang="en-US" b="1" i="1" dirty="0" smtClean="0"/>
              <a:t>4Q2016 Update</a:t>
            </a:r>
            <a:r>
              <a:rPr lang="en-US" dirty="0" smtClean="0"/>
              <a:t>]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3.2.3.1 DTN Auto Configuration</a:t>
            </a:r>
          </a:p>
          <a:p>
            <a:r>
              <a:rPr lang="en-US" dirty="0" smtClean="0"/>
              <a:t>End</a:t>
            </a:r>
            <a:r>
              <a:rPr lang="en-US" dirty="0"/>
              <a:t>-System / DTN Auto Configuration </a:t>
            </a:r>
            <a:r>
              <a:rPr lang="en-US" dirty="0" smtClean="0"/>
              <a:t>Agent </a:t>
            </a:r>
            <a:r>
              <a:rPr lang="en-US" dirty="0"/>
              <a:t>requirements and design </a:t>
            </a:r>
            <a:r>
              <a:rPr lang="en-US" dirty="0" smtClean="0"/>
              <a:t>document  [</a:t>
            </a:r>
            <a:r>
              <a:rPr lang="en-US" b="1" i="1" dirty="0" smtClean="0"/>
              <a:t>NERSC – 2Q2016 Final</a:t>
            </a:r>
            <a:r>
              <a:rPr lang="en-US" dirty="0" smtClean="0"/>
              <a:t>]</a:t>
            </a:r>
            <a:endParaRPr lang="en-US" dirty="0"/>
          </a:p>
          <a:p>
            <a:r>
              <a:rPr lang="en-US" dirty="0" smtClean="0"/>
              <a:t>End</a:t>
            </a:r>
            <a:r>
              <a:rPr lang="en-US" dirty="0"/>
              <a:t>-System / DTN  Auto Configuration </a:t>
            </a:r>
            <a:r>
              <a:rPr lang="en-US" dirty="0" smtClean="0"/>
              <a:t>Agent </a:t>
            </a:r>
            <a:r>
              <a:rPr lang="en-US" dirty="0"/>
              <a:t>implementation and SENOS-RM </a:t>
            </a:r>
            <a:r>
              <a:rPr lang="en-US" dirty="0" smtClean="0"/>
              <a:t>integration  [</a:t>
            </a:r>
            <a:r>
              <a:rPr lang="en-US" b="1" i="1" dirty="0" err="1" smtClean="0"/>
              <a:t>CalTech</a:t>
            </a:r>
            <a:r>
              <a:rPr lang="en-US" b="1" i="1" dirty="0" smtClean="0"/>
              <a:t> </a:t>
            </a:r>
            <a:r>
              <a:rPr lang="en-US" b="1" i="1" dirty="0"/>
              <a:t>– 4Q2016 Update</a:t>
            </a:r>
            <a:r>
              <a:rPr lang="en-US" dirty="0" smtClean="0"/>
              <a:t>]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3.2.4 Next Generation Science DMZ</a:t>
            </a:r>
          </a:p>
          <a:p>
            <a:r>
              <a:rPr lang="en-US" dirty="0" err="1" smtClean="0"/>
              <a:t>NGScience</a:t>
            </a:r>
            <a:r>
              <a:rPr lang="en-US" dirty="0" smtClean="0"/>
              <a:t> </a:t>
            </a:r>
            <a:r>
              <a:rPr lang="en-US" dirty="0"/>
              <a:t>DMZ architecture and </a:t>
            </a:r>
            <a:r>
              <a:rPr lang="en-US" dirty="0" smtClean="0"/>
              <a:t>design document</a:t>
            </a:r>
            <a:r>
              <a:rPr lang="en-US" dirty="0"/>
              <a:t> </a:t>
            </a:r>
            <a:r>
              <a:rPr lang="en-US" dirty="0" smtClean="0"/>
              <a:t> [</a:t>
            </a:r>
            <a:r>
              <a:rPr lang="en-US" b="1" i="1" dirty="0" smtClean="0"/>
              <a:t>FNAL </a:t>
            </a:r>
            <a:r>
              <a:rPr lang="en-US" b="1" i="1" dirty="0"/>
              <a:t>– 4Q2016 Final</a:t>
            </a:r>
            <a:r>
              <a:rPr lang="en-US" dirty="0" smtClean="0"/>
              <a:t>]</a:t>
            </a:r>
            <a:endParaRPr lang="en-US" dirty="0"/>
          </a:p>
          <a:p>
            <a:r>
              <a:rPr lang="en-US" dirty="0" err="1" smtClean="0"/>
              <a:t>NGScience</a:t>
            </a:r>
            <a:r>
              <a:rPr lang="en-US" dirty="0" smtClean="0"/>
              <a:t> </a:t>
            </a:r>
            <a:r>
              <a:rPr lang="en-US" dirty="0"/>
              <a:t>DMZ SENOS-RM </a:t>
            </a:r>
            <a:r>
              <a:rPr lang="en-US" dirty="0" smtClean="0"/>
              <a:t>Base Implementation </a:t>
            </a:r>
            <a:r>
              <a:rPr lang="en-US" dirty="0"/>
              <a:t>which provides </a:t>
            </a:r>
            <a:r>
              <a:rPr lang="en-US" dirty="0" smtClean="0"/>
              <a:t>resource representation </a:t>
            </a:r>
            <a:r>
              <a:rPr lang="en-US" dirty="0"/>
              <a:t>to higher level SENOS-</a:t>
            </a:r>
            <a:r>
              <a:rPr lang="en-US" dirty="0" smtClean="0"/>
              <a:t>O  [</a:t>
            </a:r>
            <a:r>
              <a:rPr lang="en-US" b="1" i="1" dirty="0" smtClean="0"/>
              <a:t>UMD </a:t>
            </a:r>
            <a:r>
              <a:rPr lang="en-US" b="1" i="1" dirty="0"/>
              <a:t>– 4Q2016 </a:t>
            </a:r>
            <a:r>
              <a:rPr lang="en-US" b="1" i="1" dirty="0" smtClean="0"/>
              <a:t>Update</a:t>
            </a:r>
            <a:r>
              <a:rPr lang="en-US" dirty="0" smtClean="0"/>
              <a:t>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7135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SENSE Deliverables Year 1 (2/2)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dirty="0" smtClean="0"/>
              <a:t>3.3.1 </a:t>
            </a:r>
            <a:r>
              <a:rPr lang="en-US" dirty="0"/>
              <a:t>Network Intent API and Rendering</a:t>
            </a:r>
          </a:p>
          <a:p>
            <a:r>
              <a:rPr lang="en-US" dirty="0" smtClean="0"/>
              <a:t>SENOS </a:t>
            </a:r>
            <a:r>
              <a:rPr lang="en-US" dirty="0" err="1"/>
              <a:t>OpenFlow</a:t>
            </a:r>
            <a:r>
              <a:rPr lang="en-US" dirty="0"/>
              <a:t> NE Driver Service </a:t>
            </a:r>
            <a:r>
              <a:rPr lang="en-US" dirty="0" smtClean="0"/>
              <a:t>module design document  [</a:t>
            </a:r>
            <a:r>
              <a:rPr lang="en-US" b="1" i="1" dirty="0" err="1"/>
              <a:t>ESnet</a:t>
            </a:r>
            <a:r>
              <a:rPr lang="en-US" b="1" i="1" dirty="0"/>
              <a:t> – </a:t>
            </a:r>
            <a:r>
              <a:rPr lang="en-US" b="1" i="1" dirty="0" smtClean="0"/>
              <a:t>3Q2016 </a:t>
            </a:r>
            <a:r>
              <a:rPr lang="en-US" b="1" i="1" dirty="0"/>
              <a:t>Final</a:t>
            </a:r>
            <a:r>
              <a:rPr lang="en-US" dirty="0" smtClean="0"/>
              <a:t>]</a:t>
            </a:r>
            <a:endParaRPr lang="en-US" dirty="0"/>
          </a:p>
          <a:p>
            <a:r>
              <a:rPr lang="en-US" dirty="0" smtClean="0"/>
              <a:t>SENOS </a:t>
            </a:r>
            <a:r>
              <a:rPr lang="en-US" dirty="0" err="1"/>
              <a:t>OpenFlow</a:t>
            </a:r>
            <a:r>
              <a:rPr lang="en-US" dirty="0"/>
              <a:t> NE Driver Service </a:t>
            </a:r>
            <a:r>
              <a:rPr lang="en-US" dirty="0" smtClean="0"/>
              <a:t>module implementation  [</a:t>
            </a:r>
            <a:r>
              <a:rPr lang="en-US" b="1" i="1" dirty="0" err="1"/>
              <a:t>ESnet</a:t>
            </a:r>
            <a:r>
              <a:rPr lang="en-US" b="1" i="1" dirty="0"/>
              <a:t> – </a:t>
            </a:r>
            <a:r>
              <a:rPr lang="en-US" b="1" i="1" dirty="0" smtClean="0"/>
              <a:t>4Q2016 </a:t>
            </a:r>
            <a:r>
              <a:rPr lang="en-US" b="1" i="1" dirty="0"/>
              <a:t>Final</a:t>
            </a:r>
            <a:r>
              <a:rPr lang="en-US" dirty="0" smtClean="0"/>
              <a:t>]</a:t>
            </a:r>
          </a:p>
          <a:p>
            <a:pPr marL="0" indent="0">
              <a:buNone/>
            </a:pPr>
            <a:r>
              <a:rPr lang="en-US" dirty="0"/>
              <a:t>3.4.1 Global Resource Modeling</a:t>
            </a:r>
          </a:p>
          <a:p>
            <a:r>
              <a:rPr lang="en-US" dirty="0"/>
              <a:t>Document describing service level </a:t>
            </a:r>
            <a:r>
              <a:rPr lang="en-US" dirty="0" smtClean="0"/>
              <a:t>abstraction </a:t>
            </a:r>
            <a:r>
              <a:rPr lang="en-US" dirty="0"/>
              <a:t>for each resource </a:t>
            </a:r>
            <a:r>
              <a:rPr lang="en-US" dirty="0" smtClean="0"/>
              <a:t>domain  [</a:t>
            </a:r>
            <a:r>
              <a:rPr lang="en-US" b="1" i="1" dirty="0" err="1"/>
              <a:t>ESnet</a:t>
            </a:r>
            <a:r>
              <a:rPr lang="en-US" b="1" i="1" dirty="0"/>
              <a:t> – </a:t>
            </a:r>
            <a:r>
              <a:rPr lang="en-US" b="1" i="1" dirty="0" smtClean="0"/>
              <a:t>3Q2016 </a:t>
            </a:r>
            <a:r>
              <a:rPr lang="en-US" b="1" i="1" dirty="0"/>
              <a:t>Final</a:t>
            </a:r>
            <a:r>
              <a:rPr lang="en-US" dirty="0" smtClean="0"/>
              <a:t>]</a:t>
            </a:r>
            <a:endParaRPr lang="en-US" dirty="0"/>
          </a:p>
          <a:p>
            <a:r>
              <a:rPr lang="en-US" dirty="0"/>
              <a:t>Resource modeling exercise for each SENOS- RM domain and SENOS-O </a:t>
            </a:r>
            <a:r>
              <a:rPr lang="en-US" dirty="0" smtClean="0"/>
              <a:t>instance  [</a:t>
            </a:r>
            <a:r>
              <a:rPr lang="en-US" b="1" i="1" dirty="0" smtClean="0"/>
              <a:t>All– 4Q2016 </a:t>
            </a:r>
            <a:r>
              <a:rPr lang="en-US" b="1" i="1" dirty="0"/>
              <a:t>Final</a:t>
            </a:r>
            <a:r>
              <a:rPr lang="en-US" dirty="0" smtClean="0"/>
              <a:t>]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3.4.2 Science Workflow Intent Rendering</a:t>
            </a:r>
          </a:p>
          <a:p>
            <a:r>
              <a:rPr lang="en-US" dirty="0"/>
              <a:t>LHC CMS workflow use case and requirements </a:t>
            </a:r>
            <a:r>
              <a:rPr lang="en-US" dirty="0" smtClean="0"/>
              <a:t>document  [</a:t>
            </a:r>
            <a:r>
              <a:rPr lang="en-US" b="1" i="1" dirty="0" smtClean="0"/>
              <a:t>FNAL– </a:t>
            </a:r>
            <a:r>
              <a:rPr lang="en-US" b="1" i="1" dirty="0"/>
              <a:t>2Q2016 Final</a:t>
            </a:r>
            <a:r>
              <a:rPr lang="en-US" dirty="0" smtClean="0"/>
              <a:t>]</a:t>
            </a:r>
            <a:endParaRPr lang="en-US" dirty="0"/>
          </a:p>
          <a:p>
            <a:r>
              <a:rPr lang="en-US" dirty="0" err="1"/>
              <a:t>Superfacility</a:t>
            </a:r>
            <a:r>
              <a:rPr lang="en-US" dirty="0"/>
              <a:t> workflow use case and requirements </a:t>
            </a:r>
            <a:r>
              <a:rPr lang="en-US" dirty="0" smtClean="0"/>
              <a:t>document  [</a:t>
            </a:r>
            <a:r>
              <a:rPr lang="en-US" b="1" i="1" dirty="0" smtClean="0"/>
              <a:t>ANL– </a:t>
            </a:r>
            <a:r>
              <a:rPr lang="en-US" b="1" i="1" dirty="0"/>
              <a:t>2Q2016 Final</a:t>
            </a:r>
            <a:r>
              <a:rPr lang="en-US" dirty="0" smtClean="0"/>
              <a:t>]</a:t>
            </a:r>
            <a:endParaRPr lang="en-US" dirty="0"/>
          </a:p>
          <a:p>
            <a:r>
              <a:rPr lang="en-US" strike="sngStrike" dirty="0" err="1"/>
              <a:t>KBase</a:t>
            </a:r>
            <a:r>
              <a:rPr lang="en-US" strike="sngStrike" dirty="0"/>
              <a:t> workflow use case and requirements </a:t>
            </a:r>
            <a:r>
              <a:rPr lang="en-US" strike="sngStrike" dirty="0" smtClean="0"/>
              <a:t>document  [</a:t>
            </a:r>
            <a:r>
              <a:rPr lang="en-US" b="1" i="1" strike="sngStrike" dirty="0" smtClean="0"/>
              <a:t>NERSC– 3Q2016 </a:t>
            </a:r>
            <a:r>
              <a:rPr lang="en-US" b="1" i="1" strike="sngStrike" dirty="0"/>
              <a:t>Final</a:t>
            </a:r>
            <a:r>
              <a:rPr lang="en-US" strike="sngStrike" dirty="0" smtClean="0"/>
              <a:t>]</a:t>
            </a:r>
            <a:endParaRPr lang="en-US" strike="sngStrike" dirty="0"/>
          </a:p>
          <a:p>
            <a:r>
              <a:rPr lang="en-US" dirty="0"/>
              <a:t>SENOS Big Science Workflow Service module design </a:t>
            </a:r>
            <a:r>
              <a:rPr lang="en-US" dirty="0" smtClean="0"/>
              <a:t>document  [</a:t>
            </a:r>
            <a:r>
              <a:rPr lang="en-US" b="1" i="1" dirty="0" err="1"/>
              <a:t>ESnet</a:t>
            </a:r>
            <a:r>
              <a:rPr lang="en-US" b="1" i="1" dirty="0"/>
              <a:t> – </a:t>
            </a:r>
            <a:r>
              <a:rPr lang="en-US" b="1" i="1" dirty="0" smtClean="0"/>
              <a:t>4Q2016 </a:t>
            </a:r>
            <a:r>
              <a:rPr lang="en-US" b="1" i="1" dirty="0"/>
              <a:t>Final</a:t>
            </a:r>
            <a:r>
              <a:rPr lang="en-US" dirty="0" smtClean="0"/>
              <a:t>]</a:t>
            </a:r>
            <a:endParaRPr lang="en-US" dirty="0"/>
          </a:p>
          <a:p>
            <a:r>
              <a:rPr lang="en-US" dirty="0"/>
              <a:t>SENOS Big Science Workflow Service module </a:t>
            </a:r>
            <a:r>
              <a:rPr lang="en-US" dirty="0" smtClean="0"/>
              <a:t>implementation  [</a:t>
            </a:r>
            <a:r>
              <a:rPr lang="en-US" b="1" i="1" dirty="0" err="1"/>
              <a:t>ESnet</a:t>
            </a:r>
            <a:r>
              <a:rPr lang="en-US" b="1" i="1" dirty="0"/>
              <a:t> – </a:t>
            </a:r>
            <a:r>
              <a:rPr lang="en-US" b="1" i="1" dirty="0" smtClean="0"/>
              <a:t>4Q2016 Initial</a:t>
            </a:r>
            <a:r>
              <a:rPr lang="en-US" dirty="0" smtClean="0"/>
              <a:t>]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3.5.1 Feedback across the Intent Based Interface  </a:t>
            </a:r>
          </a:p>
          <a:p>
            <a:r>
              <a:rPr lang="en-US" dirty="0"/>
              <a:t>Requirements document for coherent end-to-end monitoring, measurement, and management of SENOS </a:t>
            </a:r>
            <a:r>
              <a:rPr lang="en-US" dirty="0" smtClean="0"/>
              <a:t>services  [</a:t>
            </a:r>
            <a:r>
              <a:rPr lang="en-US" b="1" i="1" dirty="0" err="1" smtClean="0"/>
              <a:t>CalTech</a:t>
            </a:r>
            <a:r>
              <a:rPr lang="en-US" b="1" i="1" dirty="0" smtClean="0"/>
              <a:t> – 3Q2016 Final</a:t>
            </a:r>
            <a:r>
              <a:rPr lang="en-US" dirty="0" smtClean="0"/>
              <a:t>]</a:t>
            </a:r>
            <a:endParaRPr lang="en-US" dirty="0"/>
          </a:p>
          <a:p>
            <a:r>
              <a:rPr lang="en-US" dirty="0"/>
              <a:t>Architecture and design document for coherent end-to-end monitoring, measurement, and management of SENOS </a:t>
            </a:r>
            <a:r>
              <a:rPr lang="en-US" dirty="0" smtClean="0"/>
              <a:t>services  [</a:t>
            </a:r>
            <a:r>
              <a:rPr lang="en-US" b="1" i="1" dirty="0" err="1"/>
              <a:t>CalTech</a:t>
            </a:r>
            <a:r>
              <a:rPr lang="en-US" b="1" i="1" dirty="0"/>
              <a:t> – </a:t>
            </a:r>
            <a:r>
              <a:rPr lang="en-US" b="1" i="1" dirty="0" smtClean="0"/>
              <a:t>4Q2016 Initial</a:t>
            </a:r>
            <a:r>
              <a:rPr lang="en-US" dirty="0" smtClean="0"/>
              <a:t>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1992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Problem(s) are We Solving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510399" cy="4525963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Multi-domain network service automation</a:t>
            </a:r>
          </a:p>
          <a:p>
            <a:pPr lvl="1"/>
            <a:r>
              <a:rPr lang="en-US" dirty="0" smtClean="0"/>
              <a:t>Mix of manual provisioning and automation today</a:t>
            </a:r>
          </a:p>
          <a:p>
            <a:pPr lvl="1"/>
            <a:r>
              <a:rPr lang="en-US" dirty="0" smtClean="0"/>
              <a:t>No service consistency across domains</a:t>
            </a:r>
          </a:p>
          <a:p>
            <a:pPr lvl="1"/>
            <a:r>
              <a:rPr lang="en-US" dirty="0" smtClean="0"/>
              <a:t>No service visibility across domains</a:t>
            </a:r>
          </a:p>
          <a:p>
            <a:pPr lvl="1"/>
            <a:r>
              <a:rPr lang="en-US" dirty="0" smtClean="0"/>
              <a:t>Expression and application of individual domain policies</a:t>
            </a:r>
          </a:p>
          <a:p>
            <a:pPr lvl="1"/>
            <a:r>
              <a:rPr lang="en-US" dirty="0" smtClean="0"/>
              <a:t>Narrower focus: Science DMZ to Science DMZ</a:t>
            </a:r>
          </a:p>
          <a:p>
            <a:r>
              <a:rPr lang="en-US" dirty="0" smtClean="0"/>
              <a:t>Ability for science workflows to drive service provisioning</a:t>
            </a:r>
          </a:p>
          <a:p>
            <a:pPr lvl="1"/>
            <a:r>
              <a:rPr lang="en-US" dirty="0" smtClean="0"/>
              <a:t>Networks don’t provide application consumable interfaces</a:t>
            </a:r>
          </a:p>
          <a:p>
            <a:pPr lvl="1"/>
            <a:r>
              <a:rPr lang="en-US" dirty="0"/>
              <a:t>P</a:t>
            </a:r>
            <a:r>
              <a:rPr lang="en-US" dirty="0" smtClean="0"/>
              <a:t>rogramming APIs usually not intuitive and require detailed network knowledge, some not pre-known </a:t>
            </a:r>
          </a:p>
          <a:p>
            <a:pPr lvl="1"/>
            <a:r>
              <a:rPr lang="en-US" dirty="0" smtClean="0"/>
              <a:t>Three science application use-cases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6953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969"/>
            <a:ext cx="8229600" cy="1143000"/>
          </a:xfrm>
        </p:spPr>
        <p:txBody>
          <a:bodyPr/>
          <a:lstStyle/>
          <a:p>
            <a:r>
              <a:rPr lang="en-US" dirty="0" smtClean="0"/>
              <a:t>Management Plan 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75368"/>
            <a:ext cx="8229600" cy="4950795"/>
          </a:xfrm>
        </p:spPr>
        <p:txBody>
          <a:bodyPr>
            <a:normAutofit/>
          </a:bodyPr>
          <a:lstStyle/>
          <a:p>
            <a:r>
              <a:rPr lang="en-US" dirty="0" smtClean="0"/>
              <a:t>Monthly PI meetings: Chin</a:t>
            </a:r>
          </a:p>
          <a:p>
            <a:pPr lvl="1"/>
            <a:r>
              <a:rPr lang="en-US" dirty="0" smtClean="0"/>
              <a:t>Progress, issues</a:t>
            </a:r>
          </a:p>
          <a:p>
            <a:pPr lvl="1"/>
            <a:r>
              <a:rPr lang="en-US" dirty="0" smtClean="0"/>
              <a:t>½ </a:t>
            </a:r>
            <a:r>
              <a:rPr lang="en-US" dirty="0" err="1" smtClean="0"/>
              <a:t>hr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Quarterly Progress reports in bullets</a:t>
            </a:r>
          </a:p>
          <a:p>
            <a:pPr lvl="1"/>
            <a:r>
              <a:rPr lang="en-US" dirty="0" smtClean="0"/>
              <a:t>Internal, but can be shared to DOE program manager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0816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Areas of research, and leads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Roles and responsibility</a:t>
            </a:r>
          </a:p>
          <a:p>
            <a:pPr lvl="1"/>
            <a:r>
              <a:rPr lang="en-US" dirty="0" smtClean="0"/>
              <a:t>Software:</a:t>
            </a:r>
          </a:p>
          <a:p>
            <a:pPr lvl="2"/>
            <a:r>
              <a:rPr lang="en-US" dirty="0" smtClean="0"/>
              <a:t>Processes, release mechanism, etc.</a:t>
            </a:r>
          </a:p>
          <a:p>
            <a:pPr lvl="1"/>
            <a:r>
              <a:rPr lang="en-US" dirty="0" smtClean="0"/>
              <a:t>Deployment:</a:t>
            </a:r>
          </a:p>
          <a:p>
            <a:pPr lvl="2"/>
            <a:r>
              <a:rPr lang="en-US" dirty="0" smtClean="0"/>
              <a:t>Deployment of SDN </a:t>
            </a:r>
            <a:r>
              <a:rPr lang="en-US" dirty="0" err="1" smtClean="0"/>
              <a:t>testbed</a:t>
            </a:r>
            <a:r>
              <a:rPr lang="en-US" dirty="0" smtClean="0"/>
              <a:t>, architecture, timeline</a:t>
            </a:r>
          </a:p>
          <a:p>
            <a:pPr lvl="1"/>
            <a:r>
              <a:rPr lang="en-US" dirty="0" smtClean="0"/>
              <a:t>Science Use-cases &amp; demos:</a:t>
            </a:r>
          </a:p>
          <a:p>
            <a:pPr lvl="2"/>
            <a:r>
              <a:rPr lang="en-US" dirty="0" smtClean="0"/>
              <a:t>Coordination of science use-cases, demos etc. </a:t>
            </a:r>
          </a:p>
          <a:p>
            <a:pPr lvl="1"/>
            <a:r>
              <a:rPr lang="en-US" dirty="0" smtClean="0"/>
              <a:t>Multi-domain orchestration:</a:t>
            </a:r>
          </a:p>
          <a:p>
            <a:pPr lvl="2"/>
            <a:r>
              <a:rPr lang="en-US" dirty="0" smtClean="0"/>
              <a:t>Resource models, design, AA, etc.</a:t>
            </a:r>
          </a:p>
          <a:p>
            <a:pPr lvl="1"/>
            <a:r>
              <a:rPr lang="en-US" dirty="0" smtClean="0"/>
              <a:t>Policies and End-Site Orchestration: </a:t>
            </a:r>
          </a:p>
          <a:p>
            <a:pPr lvl="1"/>
            <a:r>
              <a:rPr lang="en-US" dirty="0" smtClean="0"/>
              <a:t>Site policies, </a:t>
            </a:r>
            <a:r>
              <a:rPr lang="en-US" dirty="0" err="1" smtClean="0"/>
              <a:t>ScienceDMZ</a:t>
            </a:r>
            <a:r>
              <a:rPr lang="en-US" dirty="0" smtClean="0"/>
              <a:t> automation, end-host automation requirements</a:t>
            </a:r>
          </a:p>
          <a:p>
            <a:pPr lvl="1"/>
            <a:r>
              <a:rPr lang="en-US" dirty="0" smtClean="0"/>
              <a:t>Overall Project Management: </a:t>
            </a:r>
          </a:p>
          <a:p>
            <a:pPr lvl="2"/>
            <a:r>
              <a:rPr lang="en-US" dirty="0" smtClean="0"/>
              <a:t>Work with Thomas, deliverables tracking, reports etc.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9283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Problem(s) are We Solving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Multi-domain information exchange for service provisioning and troubleshooting</a:t>
            </a:r>
          </a:p>
          <a:p>
            <a:pPr lvl="1"/>
            <a:r>
              <a:rPr lang="en-US" dirty="0" smtClean="0"/>
              <a:t>Data APIs across domains for applications, users, network administrators </a:t>
            </a:r>
          </a:p>
          <a:p>
            <a:pPr lvl="1"/>
            <a:r>
              <a:rPr lang="en-US" dirty="0" smtClean="0"/>
              <a:t>Performance, service statistics, topology, capability etc.</a:t>
            </a:r>
          </a:p>
          <a:p>
            <a:pPr lvl="1"/>
            <a:r>
              <a:rPr lang="en-US" dirty="0" smtClean="0"/>
              <a:t>Exchange of ‘scoped’ and authorized information</a:t>
            </a:r>
          </a:p>
          <a:p>
            <a:r>
              <a:rPr lang="en-US" dirty="0" smtClean="0"/>
              <a:t>Aligned with security policies @ the end-site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1039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Core idea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End</a:t>
            </a:r>
            <a:r>
              <a:rPr lang="en-US" dirty="0"/>
              <a:t>-to-end, multi-domain provisioning automation and resource </a:t>
            </a:r>
            <a:r>
              <a:rPr lang="en-US" dirty="0" smtClean="0"/>
              <a:t>orchestration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52730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SENSE scoped definitions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End-to-End (network point of view)</a:t>
            </a:r>
          </a:p>
          <a:p>
            <a:pPr lvl="1"/>
            <a:r>
              <a:rPr lang="en-US" dirty="0" smtClean="0"/>
              <a:t>DTN NIC to DTN NIC, across Science DMZ, WAN(s), Open exchange points (ideally)</a:t>
            </a:r>
          </a:p>
          <a:p>
            <a:r>
              <a:rPr lang="en-US" dirty="0" smtClean="0"/>
              <a:t>Multi-domain</a:t>
            </a:r>
          </a:p>
          <a:p>
            <a:pPr lvl="1"/>
            <a:r>
              <a:rPr lang="en-US" dirty="0" smtClean="0"/>
              <a:t>Multiple administrative domains, independent policies and AUP</a:t>
            </a:r>
          </a:p>
          <a:p>
            <a:pPr lvl="1"/>
            <a:r>
              <a:rPr lang="en-US" dirty="0" smtClean="0"/>
              <a:t>Different users?</a:t>
            </a:r>
          </a:p>
          <a:p>
            <a:r>
              <a:rPr lang="en-US" dirty="0" smtClean="0"/>
              <a:t>Provisioning automation</a:t>
            </a:r>
          </a:p>
          <a:p>
            <a:pPr lvl="1"/>
            <a:r>
              <a:rPr lang="en-US" dirty="0" smtClean="0"/>
              <a:t>Bring-up and management of services without interrupt-driven human involvement</a:t>
            </a:r>
          </a:p>
          <a:p>
            <a:pPr lvl="1"/>
            <a:r>
              <a:rPr lang="en-US" dirty="0" smtClean="0"/>
              <a:t>Does not have any implications on duration of service</a:t>
            </a:r>
          </a:p>
          <a:p>
            <a:r>
              <a:rPr lang="en-US" dirty="0" smtClean="0"/>
              <a:t>Resource orchestration</a:t>
            </a:r>
          </a:p>
          <a:p>
            <a:pPr lvl="1"/>
            <a:r>
              <a:rPr lang="en-US" dirty="0" smtClean="0"/>
              <a:t>Allocation and reservation of resources including compute, storage and network</a:t>
            </a:r>
          </a:p>
          <a:p>
            <a:pPr lvl="1"/>
            <a:r>
              <a:rPr lang="en-US" dirty="0" smtClean="0"/>
              <a:t>Network resources may include bandwidth, path, VLAN, </a:t>
            </a:r>
            <a:r>
              <a:rPr lang="en-US" dirty="0" err="1" smtClean="0"/>
              <a:t>QoS</a:t>
            </a:r>
            <a:r>
              <a:rPr lang="en-US" dirty="0"/>
              <a:t> </a:t>
            </a:r>
            <a:r>
              <a:rPr lang="en-US" dirty="0" smtClean="0"/>
              <a:t>etc.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755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State of SDN - Gaps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Inter-domain SDN undefined, and not focus of open-source or commercial efforts</a:t>
            </a:r>
          </a:p>
          <a:p>
            <a:pPr lvl="1"/>
            <a:r>
              <a:rPr lang="en-US" dirty="0" smtClean="0"/>
              <a:t>No organized R&amp;E efforts either, though on many roadmaps</a:t>
            </a:r>
          </a:p>
          <a:p>
            <a:r>
              <a:rPr lang="en-US" dirty="0" smtClean="0"/>
              <a:t>Describing resources are not done in a standard, consistent manner</a:t>
            </a:r>
          </a:p>
          <a:p>
            <a:pPr lvl="1"/>
            <a:r>
              <a:rPr lang="en-US" dirty="0" smtClean="0"/>
              <a:t>Minimal </a:t>
            </a:r>
            <a:r>
              <a:rPr lang="en-US" dirty="0" err="1" smtClean="0"/>
              <a:t>ethernet</a:t>
            </a:r>
            <a:r>
              <a:rPr lang="en-US" dirty="0" smtClean="0"/>
              <a:t> topology discovery by controllers, represented in proprietary JSON formats</a:t>
            </a:r>
          </a:p>
          <a:p>
            <a:r>
              <a:rPr lang="en-US" dirty="0" smtClean="0"/>
              <a:t>Multi-domain admission control and </a:t>
            </a:r>
            <a:r>
              <a:rPr lang="en-US" dirty="0" err="1" smtClean="0"/>
              <a:t>Authz</a:t>
            </a:r>
            <a:endParaRPr lang="en-US" dirty="0" smtClean="0"/>
          </a:p>
          <a:p>
            <a:pPr lvl="1"/>
            <a:r>
              <a:rPr lang="en-US" dirty="0" smtClean="0"/>
              <a:t>No clear way to specify AA, policies, and enforce them across domains</a:t>
            </a:r>
          </a:p>
          <a:p>
            <a:r>
              <a:rPr lang="en-US" dirty="0" smtClean="0"/>
              <a:t>A ‘usable’ multi-domain </a:t>
            </a:r>
            <a:r>
              <a:rPr lang="en-US" dirty="0" err="1" smtClean="0"/>
              <a:t>testbed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347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ense-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29" y="1179884"/>
            <a:ext cx="8922943" cy="548974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en-US" dirty="0"/>
              <a:t>SENSE SDN Control Plane Architecture for End-to-End Orchestration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2072968" y="4787903"/>
            <a:ext cx="262465" cy="262465"/>
          </a:xfrm>
          <a:prstGeom prst="roundRect">
            <a:avLst/>
          </a:prstGeom>
          <a:noFill/>
          <a:ln w="19050" cmpd="sng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2767235" y="4356103"/>
            <a:ext cx="1444932" cy="1236130"/>
          </a:xfrm>
          <a:prstGeom prst="roundRect">
            <a:avLst/>
          </a:prstGeom>
          <a:noFill/>
          <a:ln w="19050" cmpd="sng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4377265" y="4572001"/>
            <a:ext cx="685800" cy="533400"/>
          </a:xfrm>
          <a:prstGeom prst="roundRect">
            <a:avLst/>
          </a:prstGeom>
          <a:noFill/>
          <a:ln w="19050" cmpd="sng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5252201" y="4360336"/>
            <a:ext cx="1444932" cy="1236130"/>
          </a:xfrm>
          <a:prstGeom prst="roundRect">
            <a:avLst/>
          </a:prstGeom>
          <a:noFill/>
          <a:ln w="19050" cmpd="sng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7114868" y="4809070"/>
            <a:ext cx="262465" cy="262465"/>
          </a:xfrm>
          <a:prstGeom prst="roundRect">
            <a:avLst/>
          </a:prstGeom>
          <a:noFill/>
          <a:ln w="19050" cmpd="sng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1096433" y="4741336"/>
            <a:ext cx="948266" cy="364065"/>
          </a:xfrm>
          <a:prstGeom prst="roundRect">
            <a:avLst/>
          </a:prstGeom>
          <a:noFill/>
          <a:ln w="19050" cmpd="sng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849535" y="5253569"/>
            <a:ext cx="809931" cy="342897"/>
          </a:xfrm>
          <a:prstGeom prst="roundRect">
            <a:avLst/>
          </a:prstGeom>
          <a:noFill/>
          <a:ln w="19050" cmpd="sng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7437969" y="4749803"/>
            <a:ext cx="829731" cy="364065"/>
          </a:xfrm>
          <a:prstGeom prst="roundRect">
            <a:avLst/>
          </a:prstGeom>
          <a:noFill/>
          <a:ln w="19050" cmpd="sng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7737171" y="5230287"/>
            <a:ext cx="809931" cy="336546"/>
          </a:xfrm>
          <a:prstGeom prst="roundRect">
            <a:avLst/>
          </a:prstGeom>
          <a:noFill/>
          <a:ln w="19050" cmpd="sng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3520130" y="6052339"/>
            <a:ext cx="1633611" cy="406673"/>
          </a:xfrm>
          <a:prstGeom prst="roundRect">
            <a:avLst/>
          </a:prstGeom>
          <a:noFill/>
          <a:ln w="19050" cmpd="sng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  <a:latin typeface="Arial"/>
                <a:cs typeface="Arial"/>
              </a:rPr>
              <a:t>Defines Service Perimeter/Boundary</a:t>
            </a:r>
            <a:endParaRPr lang="en-US" sz="12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867355" y="1499418"/>
            <a:ext cx="1999226" cy="1409292"/>
          </a:xfrm>
          <a:prstGeom prst="rect">
            <a:avLst/>
          </a:prstGeom>
          <a:noFill/>
          <a:ln w="28575" cmpd="sng">
            <a:solidFill>
              <a:schemeClr val="tx1">
                <a:lumMod val="65000"/>
                <a:lumOff val="35000"/>
              </a:schemeClr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Orchestrator Role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17946" y="3318387"/>
            <a:ext cx="8893277" cy="848851"/>
          </a:xfrm>
          <a:prstGeom prst="rect">
            <a:avLst/>
          </a:prstGeom>
          <a:noFill/>
          <a:ln w="28575" cmpd="sng">
            <a:solidFill>
              <a:schemeClr val="tx1">
                <a:lumMod val="65000"/>
                <a:lumOff val="35000"/>
              </a:schemeClr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Resource Manager Role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9969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SENSE Requirements for an SDN 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/>
            <a:r>
              <a:rPr lang="en-US" dirty="0"/>
              <a:t>Communication and coordination between the control planes at different sites, as well as the wide area network(s) connecting them.</a:t>
            </a:r>
          </a:p>
          <a:p>
            <a:pPr lvl="0"/>
            <a:r>
              <a:rPr lang="en-US" dirty="0"/>
              <a:t>Security mechanisms to protect the integrity and availability of network, compute, and storage resources.  These mechanisms need to protect against both accidental and deliberate forms of misbehavior.</a:t>
            </a:r>
          </a:p>
          <a:p>
            <a:pPr lvl="0"/>
            <a:r>
              <a:rPr lang="en-US" dirty="0"/>
              <a:t>Abstractions of resource state and metadata that may have different representations (or, to a certain extent, different data models) across the various domains.</a:t>
            </a:r>
          </a:p>
          <a:p>
            <a:pPr lvl="0"/>
            <a:r>
              <a:rPr lang="en-US" dirty="0"/>
              <a:t>An easy way of expressing local resource control policies and running them within the network.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1990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SENSE OS (SENOS) Architecture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1239146" y="1772335"/>
            <a:ext cx="6665709" cy="4167655"/>
            <a:chOff x="635042" y="1650332"/>
            <a:chExt cx="6665709" cy="4167655"/>
          </a:xfrm>
        </p:grpSpPr>
        <p:sp>
          <p:nvSpPr>
            <p:cNvPr id="5" name="Rounded Rectangle 4"/>
            <p:cNvSpPr/>
            <p:nvPr/>
          </p:nvSpPr>
          <p:spPr>
            <a:xfrm>
              <a:off x="635042" y="1650332"/>
              <a:ext cx="6665709" cy="4167655"/>
            </a:xfrm>
            <a:prstGeom prst="roundRect">
              <a:avLst>
                <a:gd name="adj" fmla="val 12279"/>
              </a:avLst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" name="Straight Connector 5"/>
            <p:cNvCxnSpPr/>
            <p:nvPr/>
          </p:nvCxnSpPr>
          <p:spPr>
            <a:xfrm>
              <a:off x="635042" y="4337687"/>
              <a:ext cx="6665709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" name="Group 6"/>
            <p:cNvGrpSpPr/>
            <p:nvPr/>
          </p:nvGrpSpPr>
          <p:grpSpPr>
            <a:xfrm>
              <a:off x="893539" y="3197427"/>
              <a:ext cx="877731" cy="662540"/>
              <a:chOff x="893539" y="3201083"/>
              <a:chExt cx="877731" cy="662540"/>
            </a:xfrm>
          </p:grpSpPr>
          <p:sp>
            <p:nvSpPr>
              <p:cNvPr id="92" name="Rounded Rectangle 91"/>
              <p:cNvSpPr/>
              <p:nvPr/>
            </p:nvSpPr>
            <p:spPr>
              <a:xfrm>
                <a:off x="893539" y="3262639"/>
                <a:ext cx="877731" cy="600984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rgbClr val="000000"/>
                </a:solidFill>
                <a:prstDash val="soli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000" dirty="0" smtClean="0">
                    <a:solidFill>
                      <a:schemeClr val="tx1"/>
                    </a:solidFill>
                    <a:latin typeface="Arial"/>
                    <a:cs typeface="Arial"/>
                  </a:rPr>
                  <a:t>Resource Topology Service</a:t>
                </a:r>
              </a:p>
            </p:txBody>
          </p:sp>
          <p:sp>
            <p:nvSpPr>
              <p:cNvPr id="93" name="TextBox 92"/>
              <p:cNvSpPr txBox="1"/>
              <p:nvPr/>
            </p:nvSpPr>
            <p:spPr>
              <a:xfrm>
                <a:off x="1246894" y="3201083"/>
                <a:ext cx="171020" cy="123111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rgbClr val="595959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800" b="1" dirty="0" smtClean="0">
                    <a:latin typeface="Arial"/>
                    <a:cs typeface="Arial"/>
                  </a:rPr>
                  <a:t>API</a:t>
                </a:r>
                <a:endParaRPr lang="en-US" sz="800" b="1" dirty="0">
                  <a:latin typeface="Arial"/>
                  <a:cs typeface="Arial"/>
                </a:endParaRPr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>
              <a:off x="1863079" y="3197428"/>
              <a:ext cx="877731" cy="662539"/>
              <a:chOff x="1859367" y="3193476"/>
              <a:chExt cx="877731" cy="662539"/>
            </a:xfrm>
          </p:grpSpPr>
          <p:sp>
            <p:nvSpPr>
              <p:cNvPr id="90" name="Rounded Rectangle 89"/>
              <p:cNvSpPr/>
              <p:nvPr/>
            </p:nvSpPr>
            <p:spPr>
              <a:xfrm>
                <a:off x="1859367" y="3255032"/>
                <a:ext cx="877731" cy="600983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rgbClr val="000000"/>
                </a:solidFill>
                <a:prstDash val="soli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000" dirty="0" smtClean="0">
                    <a:solidFill>
                      <a:schemeClr val="tx1"/>
                    </a:solidFill>
                    <a:latin typeface="Arial"/>
                    <a:cs typeface="Arial"/>
                  </a:rPr>
                  <a:t>Resource Computation Service</a:t>
                </a:r>
              </a:p>
            </p:txBody>
          </p:sp>
          <p:sp>
            <p:nvSpPr>
              <p:cNvPr id="91" name="TextBox 90"/>
              <p:cNvSpPr txBox="1"/>
              <p:nvPr/>
            </p:nvSpPr>
            <p:spPr>
              <a:xfrm>
                <a:off x="2212722" y="3193476"/>
                <a:ext cx="171020" cy="123111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rgbClr val="595959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800" b="1" dirty="0" smtClean="0">
                    <a:latin typeface="Arial"/>
                    <a:cs typeface="Arial"/>
                  </a:rPr>
                  <a:t>API</a:t>
                </a:r>
                <a:endParaRPr lang="en-US" sz="800" b="1" dirty="0">
                  <a:latin typeface="Arial"/>
                  <a:cs typeface="Arial"/>
                </a:endParaRPr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2832619" y="3201231"/>
              <a:ext cx="877731" cy="654932"/>
              <a:chOff x="2817590" y="3201083"/>
              <a:chExt cx="877731" cy="654932"/>
            </a:xfrm>
          </p:grpSpPr>
          <p:sp>
            <p:nvSpPr>
              <p:cNvPr id="88" name="Rounded Rectangle 87"/>
              <p:cNvSpPr/>
              <p:nvPr/>
            </p:nvSpPr>
            <p:spPr>
              <a:xfrm>
                <a:off x="2817590" y="3255032"/>
                <a:ext cx="877731" cy="600983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rgbClr val="000000"/>
                </a:solidFill>
                <a:prstDash val="soli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000" dirty="0" smtClean="0">
                    <a:solidFill>
                      <a:schemeClr val="tx1"/>
                    </a:solidFill>
                    <a:latin typeface="Arial"/>
                    <a:cs typeface="Arial"/>
                  </a:rPr>
                  <a:t>Policy Service</a:t>
                </a:r>
              </a:p>
            </p:txBody>
          </p:sp>
          <p:sp>
            <p:nvSpPr>
              <p:cNvPr id="89" name="TextBox 88"/>
              <p:cNvSpPr txBox="1"/>
              <p:nvPr/>
            </p:nvSpPr>
            <p:spPr>
              <a:xfrm>
                <a:off x="3170945" y="3201083"/>
                <a:ext cx="171020" cy="123111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rgbClr val="595959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800" b="1" dirty="0" smtClean="0">
                    <a:latin typeface="Arial"/>
                    <a:cs typeface="Arial"/>
                  </a:rPr>
                  <a:t>API</a:t>
                </a:r>
                <a:endParaRPr lang="en-US" sz="800" b="1" dirty="0">
                  <a:latin typeface="Arial"/>
                  <a:cs typeface="Arial"/>
                </a:endParaRPr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>
              <a:off x="6124053" y="3197428"/>
              <a:ext cx="877731" cy="662539"/>
              <a:chOff x="3886427" y="2425647"/>
              <a:chExt cx="877731" cy="662539"/>
            </a:xfrm>
          </p:grpSpPr>
          <p:sp>
            <p:nvSpPr>
              <p:cNvPr id="86" name="Rounded Rectangle 85"/>
              <p:cNvSpPr/>
              <p:nvPr/>
            </p:nvSpPr>
            <p:spPr>
              <a:xfrm>
                <a:off x="3886427" y="2487203"/>
                <a:ext cx="877731" cy="600983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rgbClr val="000000"/>
                </a:solidFill>
                <a:prstDash val="soli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000" dirty="0" smtClean="0">
                    <a:solidFill>
                      <a:schemeClr val="tx1"/>
                    </a:solidFill>
                    <a:latin typeface="Arial"/>
                    <a:cs typeface="Arial"/>
                  </a:rPr>
                  <a:t>Monitoring Service</a:t>
                </a:r>
              </a:p>
            </p:txBody>
          </p:sp>
          <p:sp>
            <p:nvSpPr>
              <p:cNvPr id="87" name="TextBox 86"/>
              <p:cNvSpPr txBox="1"/>
              <p:nvPr/>
            </p:nvSpPr>
            <p:spPr>
              <a:xfrm>
                <a:off x="4171337" y="2425647"/>
                <a:ext cx="171020" cy="123111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rgbClr val="595959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800" b="1" dirty="0" smtClean="0">
                    <a:latin typeface="Arial"/>
                    <a:cs typeface="Arial"/>
                  </a:rPr>
                  <a:t>API</a:t>
                </a:r>
                <a:endParaRPr lang="en-US" sz="800" b="1" dirty="0">
                  <a:latin typeface="Arial"/>
                  <a:cs typeface="Arial"/>
                </a:endParaRPr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>
              <a:off x="3802159" y="3197428"/>
              <a:ext cx="877731" cy="662539"/>
              <a:chOff x="3817982" y="3178563"/>
              <a:chExt cx="877731" cy="662539"/>
            </a:xfrm>
          </p:grpSpPr>
          <p:sp>
            <p:nvSpPr>
              <p:cNvPr id="84" name="Rounded Rectangle 83"/>
              <p:cNvSpPr/>
              <p:nvPr/>
            </p:nvSpPr>
            <p:spPr>
              <a:xfrm>
                <a:off x="3817982" y="3240119"/>
                <a:ext cx="877731" cy="600983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rgbClr val="000000"/>
                </a:solidFill>
                <a:prstDash val="soli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000" dirty="0" smtClean="0">
                    <a:solidFill>
                      <a:schemeClr val="tx1"/>
                    </a:solidFill>
                    <a:latin typeface="Arial"/>
                    <a:cs typeface="Arial"/>
                  </a:rPr>
                  <a:t>NE Driver (</a:t>
                </a:r>
                <a:r>
                  <a:rPr lang="en-US" sz="1000" dirty="0" err="1" smtClean="0">
                    <a:solidFill>
                      <a:schemeClr val="tx1"/>
                    </a:solidFill>
                    <a:latin typeface="Arial"/>
                    <a:cs typeface="Arial"/>
                  </a:rPr>
                  <a:t>OpenFlow</a:t>
                </a:r>
                <a:r>
                  <a:rPr lang="en-US" sz="1000" dirty="0" smtClean="0">
                    <a:solidFill>
                      <a:schemeClr val="tx1"/>
                    </a:solidFill>
                    <a:latin typeface="Arial"/>
                    <a:cs typeface="Arial"/>
                  </a:rPr>
                  <a:t>)</a:t>
                </a:r>
              </a:p>
              <a:p>
                <a:pPr algn="ctr"/>
                <a:r>
                  <a:rPr lang="en-US" sz="1000" dirty="0" smtClean="0">
                    <a:solidFill>
                      <a:schemeClr val="tx1"/>
                    </a:solidFill>
                    <a:latin typeface="Arial"/>
                    <a:cs typeface="Arial"/>
                  </a:rPr>
                  <a:t>Service</a:t>
                </a:r>
              </a:p>
            </p:txBody>
          </p:sp>
          <p:sp>
            <p:nvSpPr>
              <p:cNvPr id="85" name="TextBox 84"/>
              <p:cNvSpPr txBox="1"/>
              <p:nvPr/>
            </p:nvSpPr>
            <p:spPr>
              <a:xfrm>
                <a:off x="4171337" y="3178563"/>
                <a:ext cx="171020" cy="123111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rgbClr val="595959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800" b="1" dirty="0" smtClean="0">
                    <a:latin typeface="Arial"/>
                    <a:cs typeface="Arial"/>
                  </a:rPr>
                  <a:t>API</a:t>
                </a:r>
                <a:endParaRPr lang="en-US" sz="800" b="1" dirty="0">
                  <a:latin typeface="Arial"/>
                  <a:cs typeface="Arial"/>
                </a:endParaRPr>
              </a:p>
            </p:txBody>
          </p:sp>
        </p:grpSp>
        <p:sp>
          <p:nvSpPr>
            <p:cNvPr id="12" name="TextBox 11"/>
            <p:cNvSpPr txBox="1"/>
            <p:nvPr/>
          </p:nvSpPr>
          <p:spPr>
            <a:xfrm>
              <a:off x="2831357" y="4053441"/>
              <a:ext cx="2273078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dirty="0" smtClean="0">
                  <a:latin typeface="Arial"/>
                  <a:cs typeface="Arial"/>
                </a:rPr>
                <a:t>SENOS Intelligent Service Functions</a:t>
              </a:r>
            </a:p>
            <a:p>
              <a:pPr algn="ctr"/>
              <a:endParaRPr lang="en-US" sz="1000" dirty="0">
                <a:latin typeface="Arial"/>
                <a:cs typeface="Arial"/>
              </a:endParaRPr>
            </a:p>
            <a:p>
              <a:pPr algn="ctr"/>
              <a:r>
                <a:rPr lang="en-US" sz="1000" dirty="0" smtClean="0">
                  <a:latin typeface="Arial"/>
                  <a:cs typeface="Arial"/>
                </a:rPr>
                <a:t>SENOS Core Functions</a:t>
              </a:r>
              <a:endParaRPr lang="en-US" sz="1000" dirty="0">
                <a:latin typeface="Arial"/>
                <a:cs typeface="Arial"/>
              </a:endParaRP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1094933" y="2031188"/>
              <a:ext cx="1642165" cy="600984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0000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pPr algn="ctr"/>
              <a:endParaRPr lang="en-US" sz="1000" dirty="0" smtClean="0">
                <a:solidFill>
                  <a:schemeClr val="tx1"/>
                </a:solidFill>
                <a:latin typeface="Arial"/>
                <a:cs typeface="Arial"/>
              </a:endParaRPr>
            </a:p>
            <a:p>
              <a:pPr algn="ctr"/>
              <a:r>
                <a:rPr lang="en-US" sz="1000" dirty="0" smtClean="0">
                  <a:solidFill>
                    <a:schemeClr val="tx1"/>
                  </a:solidFill>
                  <a:latin typeface="Arial"/>
                  <a:cs typeface="Arial"/>
                </a:rPr>
                <a:t>Multi-Point VPN Service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716053" y="1969632"/>
              <a:ext cx="474940" cy="12311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rgbClr val="595959"/>
              </a:solidFill>
            </a:ln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800" b="1" dirty="0" smtClean="0">
                  <a:latin typeface="Arial"/>
                  <a:cs typeface="Arial"/>
                </a:rPr>
                <a:t>Intent API</a:t>
              </a:r>
              <a:endParaRPr lang="en-US" sz="800" b="1" dirty="0">
                <a:latin typeface="Arial"/>
                <a:cs typeface="Arial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4067661" y="4860024"/>
              <a:ext cx="830655" cy="358159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595959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  <a:latin typeface="Arial"/>
                  <a:cs typeface="Arial"/>
                </a:rPr>
                <a:t>Persistent State</a:t>
              </a:r>
              <a:endParaRPr lang="en-US" sz="1000" dirty="0">
                <a:solidFill>
                  <a:schemeClr val="tx1"/>
                </a:solidFill>
                <a:latin typeface="Arial"/>
                <a:cs typeface="Arial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912462" y="4844814"/>
              <a:ext cx="830655" cy="358159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595959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  <a:latin typeface="Arial"/>
                  <a:cs typeface="Arial"/>
                </a:rPr>
                <a:t>SSHD</a:t>
              </a:r>
              <a:endParaRPr lang="en-US" sz="1000" dirty="0">
                <a:solidFill>
                  <a:schemeClr val="tx1"/>
                </a:solidFill>
                <a:latin typeface="Arial"/>
                <a:cs typeface="Arial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964195" y="4844814"/>
              <a:ext cx="830655" cy="358159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595959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  <a:latin typeface="Arial"/>
                  <a:cs typeface="Arial"/>
                </a:rPr>
                <a:t>Python</a:t>
              </a:r>
              <a:endParaRPr lang="en-US" sz="1000" dirty="0">
                <a:solidFill>
                  <a:schemeClr val="tx1"/>
                </a:solidFill>
                <a:latin typeface="Arial"/>
                <a:cs typeface="Arial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015928" y="4844814"/>
              <a:ext cx="830655" cy="358159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595959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  <a:latin typeface="Arial"/>
                  <a:cs typeface="Arial"/>
                </a:rPr>
                <a:t>Messages</a:t>
              </a:r>
              <a:endParaRPr lang="en-US" sz="1000" dirty="0">
                <a:solidFill>
                  <a:schemeClr val="tx1"/>
                </a:solidFill>
                <a:latin typeface="Arial"/>
                <a:cs typeface="Arial"/>
              </a:endParaRPr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2494834" y="5317940"/>
              <a:ext cx="2946124" cy="366773"/>
              <a:chOff x="900459" y="5302730"/>
              <a:chExt cx="2946124" cy="366773"/>
            </a:xfrm>
          </p:grpSpPr>
          <p:sp>
            <p:nvSpPr>
              <p:cNvPr id="81" name="Rectangle 80"/>
              <p:cNvSpPr/>
              <p:nvPr/>
            </p:nvSpPr>
            <p:spPr>
              <a:xfrm>
                <a:off x="3015928" y="5311344"/>
                <a:ext cx="830655" cy="35815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595959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dirty="0" smtClean="0">
                    <a:solidFill>
                      <a:schemeClr val="tx1"/>
                    </a:solidFill>
                    <a:latin typeface="Arial"/>
                    <a:cs typeface="Arial"/>
                  </a:rPr>
                  <a:t>Roles</a:t>
                </a:r>
                <a:endParaRPr lang="en-US" sz="1000" dirty="0">
                  <a:solidFill>
                    <a:schemeClr val="tx1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82" name="Rectangle 81"/>
              <p:cNvSpPr/>
              <p:nvPr/>
            </p:nvSpPr>
            <p:spPr>
              <a:xfrm>
                <a:off x="900459" y="5302730"/>
                <a:ext cx="830655" cy="35815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595959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dirty="0" smtClean="0">
                    <a:solidFill>
                      <a:schemeClr val="tx1"/>
                    </a:solidFill>
                    <a:latin typeface="Arial"/>
                    <a:cs typeface="Arial"/>
                  </a:rPr>
                  <a:t>Users</a:t>
                </a:r>
                <a:endParaRPr lang="en-US" sz="1000" dirty="0">
                  <a:solidFill>
                    <a:schemeClr val="tx1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83" name="Rectangle 82"/>
              <p:cNvSpPr/>
              <p:nvPr/>
            </p:nvSpPr>
            <p:spPr>
              <a:xfrm>
                <a:off x="1964195" y="5302730"/>
                <a:ext cx="830655" cy="35815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595959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dirty="0" smtClean="0">
                    <a:solidFill>
                      <a:schemeClr val="tx1"/>
                    </a:solidFill>
                    <a:latin typeface="Arial"/>
                    <a:cs typeface="Arial"/>
                  </a:rPr>
                  <a:t>Resources</a:t>
                </a:r>
                <a:endParaRPr lang="en-US" sz="1000" dirty="0">
                  <a:solidFill>
                    <a:schemeClr val="tx1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20" name="Rectangle 19"/>
            <p:cNvSpPr/>
            <p:nvPr/>
          </p:nvSpPr>
          <p:spPr>
            <a:xfrm>
              <a:off x="6171129" y="4860024"/>
              <a:ext cx="830655" cy="358159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595959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  <a:latin typeface="Arial"/>
                  <a:cs typeface="Arial"/>
                </a:rPr>
                <a:t>ACL</a:t>
              </a:r>
              <a:endParaRPr lang="en-US" sz="1000" dirty="0">
                <a:solidFill>
                  <a:schemeClr val="tx1"/>
                </a:solidFill>
                <a:latin typeface="Arial"/>
                <a:cs typeface="Arial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5119394" y="4860024"/>
              <a:ext cx="830655" cy="358159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595959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  <a:latin typeface="Arial"/>
                  <a:cs typeface="Arial"/>
                </a:rPr>
                <a:t>Thread</a:t>
              </a:r>
              <a:endParaRPr lang="en-US" sz="1000" dirty="0">
                <a:solidFill>
                  <a:schemeClr val="tx1"/>
                </a:solidFill>
                <a:latin typeface="Arial"/>
                <a:cs typeface="Arial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889760" y="4630254"/>
              <a:ext cx="6112024" cy="12311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rgbClr val="595959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800" b="1" dirty="0" smtClean="0">
                  <a:latin typeface="Arial"/>
                  <a:cs typeface="Arial"/>
                </a:rPr>
                <a:t>Generic API</a:t>
              </a:r>
              <a:endParaRPr lang="en-US" sz="800" b="1" dirty="0">
                <a:latin typeface="Arial"/>
                <a:cs typeface="Arial"/>
              </a:endParaRPr>
            </a:p>
          </p:txBody>
        </p:sp>
        <p:grpSp>
          <p:nvGrpSpPr>
            <p:cNvPr id="23" name="Group 22"/>
            <p:cNvGrpSpPr/>
            <p:nvPr/>
          </p:nvGrpSpPr>
          <p:grpSpPr>
            <a:xfrm>
              <a:off x="5741239" y="3501372"/>
              <a:ext cx="291005" cy="54650"/>
              <a:chOff x="3755429" y="829264"/>
              <a:chExt cx="291005" cy="54650"/>
            </a:xfrm>
          </p:grpSpPr>
          <p:sp>
            <p:nvSpPr>
              <p:cNvPr id="78" name="Oval 77"/>
              <p:cNvSpPr/>
              <p:nvPr/>
            </p:nvSpPr>
            <p:spPr>
              <a:xfrm>
                <a:off x="3755429" y="829264"/>
                <a:ext cx="54650" cy="5465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Oval 78"/>
              <p:cNvSpPr/>
              <p:nvPr/>
            </p:nvSpPr>
            <p:spPr>
              <a:xfrm>
                <a:off x="3873606" y="829264"/>
                <a:ext cx="54650" cy="5465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Oval 79"/>
              <p:cNvSpPr/>
              <p:nvPr/>
            </p:nvSpPr>
            <p:spPr>
              <a:xfrm>
                <a:off x="3991784" y="829264"/>
                <a:ext cx="54650" cy="5465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4" name="Rounded Rectangle 23"/>
            <p:cNvSpPr/>
            <p:nvPr/>
          </p:nvSpPr>
          <p:spPr>
            <a:xfrm>
              <a:off x="752737" y="3080111"/>
              <a:ext cx="6403520" cy="965862"/>
            </a:xfrm>
            <a:prstGeom prst="roundRect">
              <a:avLst/>
            </a:prstGeom>
            <a:noFill/>
            <a:ln>
              <a:solidFill>
                <a:srgbClr val="000000"/>
              </a:solidFill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b"/>
            <a:lstStyle/>
            <a:p>
              <a:pPr algn="ctr"/>
              <a:r>
                <a:rPr lang="en-US" sz="800" dirty="0" smtClean="0">
                  <a:solidFill>
                    <a:schemeClr val="tx1"/>
                  </a:solidFill>
                  <a:latin typeface="Arial"/>
                  <a:cs typeface="Arial"/>
                </a:rPr>
                <a:t>System Services</a:t>
              </a:r>
            </a:p>
          </p:txBody>
        </p:sp>
        <p:grpSp>
          <p:nvGrpSpPr>
            <p:cNvPr id="25" name="Group 24"/>
            <p:cNvGrpSpPr/>
            <p:nvPr/>
          </p:nvGrpSpPr>
          <p:grpSpPr>
            <a:xfrm>
              <a:off x="1456448" y="2448402"/>
              <a:ext cx="919135" cy="123111"/>
              <a:chOff x="1235514" y="2448402"/>
              <a:chExt cx="919135" cy="123111"/>
            </a:xfrm>
          </p:grpSpPr>
          <p:grpSp>
            <p:nvGrpSpPr>
              <p:cNvPr id="66" name="Group 65"/>
              <p:cNvGrpSpPr/>
              <p:nvPr/>
            </p:nvGrpSpPr>
            <p:grpSpPr>
              <a:xfrm>
                <a:off x="1235514" y="2448402"/>
                <a:ext cx="163097" cy="123111"/>
                <a:chOff x="1716053" y="646027"/>
                <a:chExt cx="877731" cy="662540"/>
              </a:xfrm>
            </p:grpSpPr>
            <p:sp>
              <p:nvSpPr>
                <p:cNvPr id="76" name="Rounded Rectangle 75"/>
                <p:cNvSpPr/>
                <p:nvPr/>
              </p:nvSpPr>
              <p:spPr>
                <a:xfrm>
                  <a:off x="1716053" y="707583"/>
                  <a:ext cx="877731" cy="600984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solidFill>
                    <a:srgbClr val="000000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lang="en-US" sz="1000" dirty="0" smtClean="0">
                    <a:solidFill>
                      <a:schemeClr val="tx1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77" name="Rectangle 76"/>
                <p:cNvSpPr/>
                <p:nvPr/>
              </p:nvSpPr>
              <p:spPr>
                <a:xfrm>
                  <a:off x="2069408" y="646027"/>
                  <a:ext cx="171020" cy="123111"/>
                </a:xfrm>
                <a:prstGeom prst="rect">
                  <a:avLst/>
                </a:prstGeom>
                <a:solidFill>
                  <a:srgbClr val="D9D9D9"/>
                </a:solidFill>
                <a:ln>
                  <a:solidFill>
                    <a:srgbClr val="595959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67" name="Group 66"/>
              <p:cNvGrpSpPr/>
              <p:nvPr/>
            </p:nvGrpSpPr>
            <p:grpSpPr>
              <a:xfrm>
                <a:off x="1487527" y="2448402"/>
                <a:ext cx="163097" cy="123111"/>
                <a:chOff x="1716053" y="646027"/>
                <a:chExt cx="877731" cy="662540"/>
              </a:xfrm>
            </p:grpSpPr>
            <p:sp>
              <p:nvSpPr>
                <p:cNvPr id="74" name="Rounded Rectangle 73"/>
                <p:cNvSpPr/>
                <p:nvPr/>
              </p:nvSpPr>
              <p:spPr>
                <a:xfrm>
                  <a:off x="1716053" y="707583"/>
                  <a:ext cx="877731" cy="600984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solidFill>
                    <a:srgbClr val="000000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lang="en-US" sz="1000" dirty="0" smtClean="0">
                    <a:solidFill>
                      <a:schemeClr val="tx1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75" name="Rectangle 74"/>
                <p:cNvSpPr/>
                <p:nvPr/>
              </p:nvSpPr>
              <p:spPr>
                <a:xfrm>
                  <a:off x="2069408" y="646027"/>
                  <a:ext cx="171020" cy="123111"/>
                </a:xfrm>
                <a:prstGeom prst="rect">
                  <a:avLst/>
                </a:prstGeom>
                <a:solidFill>
                  <a:srgbClr val="D9D9D9"/>
                </a:solidFill>
                <a:ln>
                  <a:solidFill>
                    <a:srgbClr val="595959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68" name="Group 67"/>
              <p:cNvGrpSpPr/>
              <p:nvPr/>
            </p:nvGrpSpPr>
            <p:grpSpPr>
              <a:xfrm>
                <a:off x="1739540" y="2448402"/>
                <a:ext cx="163097" cy="123111"/>
                <a:chOff x="1716053" y="646027"/>
                <a:chExt cx="877731" cy="662540"/>
              </a:xfrm>
            </p:grpSpPr>
            <p:sp>
              <p:nvSpPr>
                <p:cNvPr id="72" name="Rounded Rectangle 71"/>
                <p:cNvSpPr/>
                <p:nvPr/>
              </p:nvSpPr>
              <p:spPr>
                <a:xfrm>
                  <a:off x="1716053" y="707583"/>
                  <a:ext cx="877731" cy="600984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solidFill>
                    <a:srgbClr val="000000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lang="en-US" sz="1000" dirty="0" smtClean="0">
                    <a:solidFill>
                      <a:schemeClr val="tx1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73" name="Rectangle 72"/>
                <p:cNvSpPr/>
                <p:nvPr/>
              </p:nvSpPr>
              <p:spPr>
                <a:xfrm>
                  <a:off x="2069408" y="646027"/>
                  <a:ext cx="171020" cy="123111"/>
                </a:xfrm>
                <a:prstGeom prst="rect">
                  <a:avLst/>
                </a:prstGeom>
                <a:solidFill>
                  <a:srgbClr val="D9D9D9"/>
                </a:solidFill>
                <a:ln>
                  <a:solidFill>
                    <a:srgbClr val="595959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69" name="Group 68"/>
              <p:cNvGrpSpPr/>
              <p:nvPr/>
            </p:nvGrpSpPr>
            <p:grpSpPr>
              <a:xfrm>
                <a:off x="1991552" y="2448402"/>
                <a:ext cx="163097" cy="123111"/>
                <a:chOff x="1716053" y="646027"/>
                <a:chExt cx="877731" cy="662540"/>
              </a:xfrm>
            </p:grpSpPr>
            <p:sp>
              <p:nvSpPr>
                <p:cNvPr id="70" name="Rounded Rectangle 69"/>
                <p:cNvSpPr/>
                <p:nvPr/>
              </p:nvSpPr>
              <p:spPr>
                <a:xfrm>
                  <a:off x="1716053" y="707583"/>
                  <a:ext cx="877731" cy="600984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solidFill>
                    <a:srgbClr val="000000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lang="en-US" sz="1000" dirty="0" smtClean="0">
                    <a:solidFill>
                      <a:schemeClr val="tx1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71" name="Rectangle 70"/>
                <p:cNvSpPr/>
                <p:nvPr/>
              </p:nvSpPr>
              <p:spPr>
                <a:xfrm>
                  <a:off x="2069408" y="646027"/>
                  <a:ext cx="171020" cy="123111"/>
                </a:xfrm>
                <a:prstGeom prst="rect">
                  <a:avLst/>
                </a:prstGeom>
                <a:solidFill>
                  <a:srgbClr val="D9D9D9"/>
                </a:solidFill>
                <a:ln>
                  <a:solidFill>
                    <a:srgbClr val="595959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6" name="Group 25"/>
            <p:cNvGrpSpPr/>
            <p:nvPr/>
          </p:nvGrpSpPr>
          <p:grpSpPr>
            <a:xfrm>
              <a:off x="4771699" y="3193624"/>
              <a:ext cx="877731" cy="662539"/>
              <a:chOff x="3817982" y="3178563"/>
              <a:chExt cx="877731" cy="662539"/>
            </a:xfrm>
          </p:grpSpPr>
          <p:sp>
            <p:nvSpPr>
              <p:cNvPr id="64" name="Rounded Rectangle 63"/>
              <p:cNvSpPr/>
              <p:nvPr/>
            </p:nvSpPr>
            <p:spPr>
              <a:xfrm>
                <a:off x="3817982" y="3240119"/>
                <a:ext cx="877731" cy="600983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rgbClr val="000000"/>
                </a:solidFill>
                <a:prstDash val="soli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000" dirty="0" err="1" smtClean="0">
                    <a:solidFill>
                      <a:schemeClr val="tx1"/>
                    </a:solidFill>
                    <a:latin typeface="Arial"/>
                    <a:cs typeface="Arial"/>
                  </a:rPr>
                  <a:t>ScienceDMZ</a:t>
                </a:r>
                <a:r>
                  <a:rPr lang="en-US" sz="1000" dirty="0" smtClean="0">
                    <a:solidFill>
                      <a:schemeClr val="tx1"/>
                    </a:solidFill>
                    <a:latin typeface="Arial"/>
                    <a:cs typeface="Arial"/>
                  </a:rPr>
                  <a:t> Driver</a:t>
                </a:r>
              </a:p>
              <a:p>
                <a:pPr algn="ctr"/>
                <a:r>
                  <a:rPr lang="en-US" sz="1000" dirty="0" smtClean="0">
                    <a:solidFill>
                      <a:schemeClr val="tx1"/>
                    </a:solidFill>
                    <a:latin typeface="Arial"/>
                    <a:cs typeface="Arial"/>
                  </a:rPr>
                  <a:t>Service</a:t>
                </a:r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4171337" y="3178563"/>
                <a:ext cx="171020" cy="123111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rgbClr val="595959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800" b="1" dirty="0" smtClean="0">
                    <a:latin typeface="Arial"/>
                    <a:cs typeface="Arial"/>
                  </a:rPr>
                  <a:t>API</a:t>
                </a:r>
                <a:endParaRPr lang="en-US" sz="800" b="1" dirty="0">
                  <a:latin typeface="Arial"/>
                  <a:cs typeface="Arial"/>
                </a:endParaRPr>
              </a:p>
            </p:txBody>
          </p:sp>
        </p:grpSp>
        <p:cxnSp>
          <p:nvCxnSpPr>
            <p:cNvPr id="27" name="Straight Arrow Connector 26"/>
            <p:cNvCxnSpPr>
              <a:stCxn id="93" idx="0"/>
              <a:endCxn id="76" idx="2"/>
            </p:cNvCxnSpPr>
            <p:nvPr/>
          </p:nvCxnSpPr>
          <p:spPr>
            <a:xfrm flipV="1">
              <a:off x="1332404" y="2571513"/>
              <a:ext cx="205593" cy="625914"/>
            </a:xfrm>
            <a:prstGeom prst="straightConnector1">
              <a:avLst/>
            </a:prstGeom>
            <a:ln w="6350" cmpd="sng">
              <a:solidFill>
                <a:schemeClr val="tx1">
                  <a:lumMod val="75000"/>
                  <a:lumOff val="25000"/>
                </a:schemeClr>
              </a:solidFill>
              <a:prstDash val="sysDash"/>
              <a:tailEnd type="arrow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8" name="Group 27"/>
            <p:cNvGrpSpPr/>
            <p:nvPr/>
          </p:nvGrpSpPr>
          <p:grpSpPr>
            <a:xfrm>
              <a:off x="5218770" y="1969632"/>
              <a:ext cx="1642165" cy="662540"/>
              <a:chOff x="3475583" y="1969632"/>
              <a:chExt cx="1642165" cy="662540"/>
            </a:xfrm>
          </p:grpSpPr>
          <p:sp>
            <p:nvSpPr>
              <p:cNvPr id="43" name="Rounded Rectangle 42"/>
              <p:cNvSpPr/>
              <p:nvPr/>
            </p:nvSpPr>
            <p:spPr>
              <a:xfrm>
                <a:off x="3475583" y="2031188"/>
                <a:ext cx="1642165" cy="600984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rgbClr val="000000"/>
                </a:solidFill>
                <a:prstDash val="soli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/>
              <a:lstStyle/>
              <a:p>
                <a:pPr algn="ctr"/>
                <a:endParaRPr lang="en-US" sz="1000" dirty="0" smtClean="0">
                  <a:solidFill>
                    <a:schemeClr val="tx1"/>
                  </a:solidFill>
                  <a:latin typeface="Arial"/>
                  <a:cs typeface="Arial"/>
                </a:endParaRPr>
              </a:p>
              <a:p>
                <a:pPr algn="ctr"/>
                <a:r>
                  <a:rPr lang="en-US" sz="1000" dirty="0" smtClean="0">
                    <a:solidFill>
                      <a:schemeClr val="tx1"/>
                    </a:solidFill>
                    <a:latin typeface="Arial"/>
                    <a:cs typeface="Arial"/>
                  </a:rPr>
                  <a:t>Big Science Service</a:t>
                </a:r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4096703" y="1969632"/>
                <a:ext cx="474940" cy="123111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rgbClr val="595959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:r>
                  <a:rPr lang="en-US" sz="800" b="1" dirty="0" smtClean="0">
                    <a:latin typeface="Arial"/>
                    <a:cs typeface="Arial"/>
                  </a:rPr>
                  <a:t>Intent API</a:t>
                </a:r>
                <a:endParaRPr lang="en-US" sz="800" b="1" dirty="0">
                  <a:latin typeface="Arial"/>
                  <a:cs typeface="Arial"/>
                </a:endParaRPr>
              </a:p>
            </p:txBody>
          </p:sp>
          <p:grpSp>
            <p:nvGrpSpPr>
              <p:cNvPr id="45" name="Group 44"/>
              <p:cNvGrpSpPr/>
              <p:nvPr/>
            </p:nvGrpSpPr>
            <p:grpSpPr>
              <a:xfrm>
                <a:off x="3570984" y="2448402"/>
                <a:ext cx="1451363" cy="123111"/>
                <a:chOff x="3549518" y="2448402"/>
                <a:chExt cx="1451363" cy="123111"/>
              </a:xfrm>
            </p:grpSpPr>
            <p:grpSp>
              <p:nvGrpSpPr>
                <p:cNvPr id="46" name="Group 45"/>
                <p:cNvGrpSpPr/>
                <p:nvPr/>
              </p:nvGrpSpPr>
              <p:grpSpPr>
                <a:xfrm>
                  <a:off x="3872410" y="2448402"/>
                  <a:ext cx="163097" cy="123111"/>
                  <a:chOff x="1716053" y="646027"/>
                  <a:chExt cx="877731" cy="662540"/>
                </a:xfrm>
              </p:grpSpPr>
              <p:sp>
                <p:nvSpPr>
                  <p:cNvPr id="62" name="Rounded Rectangle 61"/>
                  <p:cNvSpPr/>
                  <p:nvPr/>
                </p:nvSpPr>
                <p:spPr>
                  <a:xfrm>
                    <a:off x="1716053" y="707583"/>
                    <a:ext cx="877731" cy="600984"/>
                  </a:xfrm>
                  <a:prstGeom prst="roundRect">
                    <a:avLst/>
                  </a:prstGeom>
                  <a:solidFill>
                    <a:schemeClr val="bg1"/>
                  </a:solidFill>
                  <a:ln>
                    <a:solidFill>
                      <a:srgbClr val="000000"/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/>
                  <a:p>
                    <a:pPr algn="ctr"/>
                    <a:endParaRPr lang="en-US" sz="1000" dirty="0" smtClean="0">
                      <a:solidFill>
                        <a:schemeClr val="tx1"/>
                      </a:solidFill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63" name="Rectangle 62"/>
                  <p:cNvSpPr/>
                  <p:nvPr/>
                </p:nvSpPr>
                <p:spPr>
                  <a:xfrm>
                    <a:off x="2069408" y="646027"/>
                    <a:ext cx="171020" cy="123111"/>
                  </a:xfrm>
                  <a:prstGeom prst="rect">
                    <a:avLst/>
                  </a:prstGeom>
                  <a:solidFill>
                    <a:srgbClr val="D9D9D9"/>
                  </a:solidFill>
                  <a:ln>
                    <a:solidFill>
                      <a:srgbClr val="595959"/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7" name="Group 46"/>
                <p:cNvGrpSpPr/>
                <p:nvPr/>
              </p:nvGrpSpPr>
              <p:grpSpPr>
                <a:xfrm>
                  <a:off x="4113754" y="2448402"/>
                  <a:ext cx="163097" cy="123111"/>
                  <a:chOff x="1716053" y="646027"/>
                  <a:chExt cx="877731" cy="662540"/>
                </a:xfrm>
              </p:grpSpPr>
              <p:sp>
                <p:nvSpPr>
                  <p:cNvPr id="60" name="Rounded Rectangle 59"/>
                  <p:cNvSpPr/>
                  <p:nvPr/>
                </p:nvSpPr>
                <p:spPr>
                  <a:xfrm>
                    <a:off x="1716053" y="707583"/>
                    <a:ext cx="877731" cy="600984"/>
                  </a:xfrm>
                  <a:prstGeom prst="roundRect">
                    <a:avLst/>
                  </a:prstGeom>
                  <a:solidFill>
                    <a:schemeClr val="bg1"/>
                  </a:solidFill>
                  <a:ln>
                    <a:solidFill>
                      <a:srgbClr val="000000"/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/>
                  <a:p>
                    <a:pPr algn="ctr"/>
                    <a:endParaRPr lang="en-US" sz="1000" dirty="0" smtClean="0">
                      <a:solidFill>
                        <a:schemeClr val="tx1"/>
                      </a:solidFill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61" name="Rectangle 60"/>
                  <p:cNvSpPr/>
                  <p:nvPr/>
                </p:nvSpPr>
                <p:spPr>
                  <a:xfrm>
                    <a:off x="2069408" y="646027"/>
                    <a:ext cx="171020" cy="123111"/>
                  </a:xfrm>
                  <a:prstGeom prst="rect">
                    <a:avLst/>
                  </a:prstGeom>
                  <a:solidFill>
                    <a:srgbClr val="D9D9D9"/>
                  </a:solidFill>
                  <a:ln>
                    <a:solidFill>
                      <a:srgbClr val="595959"/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8" name="Group 47"/>
                <p:cNvGrpSpPr/>
                <p:nvPr/>
              </p:nvGrpSpPr>
              <p:grpSpPr>
                <a:xfrm>
                  <a:off x="4355098" y="2448402"/>
                  <a:ext cx="163097" cy="123111"/>
                  <a:chOff x="1716053" y="646027"/>
                  <a:chExt cx="877731" cy="662540"/>
                </a:xfrm>
              </p:grpSpPr>
              <p:sp>
                <p:nvSpPr>
                  <p:cNvPr id="58" name="Rounded Rectangle 57"/>
                  <p:cNvSpPr/>
                  <p:nvPr/>
                </p:nvSpPr>
                <p:spPr>
                  <a:xfrm>
                    <a:off x="1716053" y="707583"/>
                    <a:ext cx="877731" cy="600984"/>
                  </a:xfrm>
                  <a:prstGeom prst="roundRect">
                    <a:avLst/>
                  </a:prstGeom>
                  <a:solidFill>
                    <a:schemeClr val="bg1"/>
                  </a:solidFill>
                  <a:ln>
                    <a:solidFill>
                      <a:srgbClr val="000000"/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/>
                  <a:p>
                    <a:pPr algn="ctr"/>
                    <a:endParaRPr lang="en-US" sz="1000" dirty="0" smtClean="0">
                      <a:solidFill>
                        <a:schemeClr val="tx1"/>
                      </a:solidFill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59" name="Rectangle 58"/>
                  <p:cNvSpPr/>
                  <p:nvPr/>
                </p:nvSpPr>
                <p:spPr>
                  <a:xfrm>
                    <a:off x="2069408" y="646027"/>
                    <a:ext cx="171020" cy="123111"/>
                  </a:xfrm>
                  <a:prstGeom prst="rect">
                    <a:avLst/>
                  </a:prstGeom>
                  <a:solidFill>
                    <a:srgbClr val="D9D9D9"/>
                  </a:solidFill>
                  <a:ln>
                    <a:solidFill>
                      <a:srgbClr val="595959"/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9" name="Group 48"/>
                <p:cNvGrpSpPr/>
                <p:nvPr/>
              </p:nvGrpSpPr>
              <p:grpSpPr>
                <a:xfrm>
                  <a:off x="4596442" y="2448402"/>
                  <a:ext cx="163097" cy="123111"/>
                  <a:chOff x="1716053" y="646027"/>
                  <a:chExt cx="877731" cy="662540"/>
                </a:xfrm>
              </p:grpSpPr>
              <p:sp>
                <p:nvSpPr>
                  <p:cNvPr id="56" name="Rounded Rectangle 55"/>
                  <p:cNvSpPr/>
                  <p:nvPr/>
                </p:nvSpPr>
                <p:spPr>
                  <a:xfrm>
                    <a:off x="1716053" y="707583"/>
                    <a:ext cx="877731" cy="600984"/>
                  </a:xfrm>
                  <a:prstGeom prst="roundRect">
                    <a:avLst/>
                  </a:prstGeom>
                  <a:solidFill>
                    <a:schemeClr val="bg1"/>
                  </a:solidFill>
                  <a:ln>
                    <a:solidFill>
                      <a:srgbClr val="000000"/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/>
                  <a:p>
                    <a:pPr algn="ctr"/>
                    <a:endParaRPr lang="en-US" sz="1000" dirty="0" smtClean="0">
                      <a:solidFill>
                        <a:schemeClr val="tx1"/>
                      </a:solidFill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57" name="Rectangle 56"/>
                  <p:cNvSpPr/>
                  <p:nvPr/>
                </p:nvSpPr>
                <p:spPr>
                  <a:xfrm>
                    <a:off x="2069408" y="646027"/>
                    <a:ext cx="171020" cy="123111"/>
                  </a:xfrm>
                  <a:prstGeom prst="rect">
                    <a:avLst/>
                  </a:prstGeom>
                  <a:solidFill>
                    <a:srgbClr val="D9D9D9"/>
                  </a:solidFill>
                  <a:ln>
                    <a:solidFill>
                      <a:srgbClr val="595959"/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50" name="Group 49"/>
                <p:cNvGrpSpPr/>
                <p:nvPr/>
              </p:nvGrpSpPr>
              <p:grpSpPr>
                <a:xfrm>
                  <a:off x="4837784" y="2448402"/>
                  <a:ext cx="163097" cy="123111"/>
                  <a:chOff x="1716053" y="646027"/>
                  <a:chExt cx="877731" cy="662540"/>
                </a:xfrm>
              </p:grpSpPr>
              <p:sp>
                <p:nvSpPr>
                  <p:cNvPr id="54" name="Rounded Rectangle 53"/>
                  <p:cNvSpPr/>
                  <p:nvPr/>
                </p:nvSpPr>
                <p:spPr>
                  <a:xfrm>
                    <a:off x="1716053" y="707583"/>
                    <a:ext cx="877731" cy="600984"/>
                  </a:xfrm>
                  <a:prstGeom prst="roundRect">
                    <a:avLst/>
                  </a:prstGeom>
                  <a:solidFill>
                    <a:schemeClr val="bg1"/>
                  </a:solidFill>
                  <a:ln>
                    <a:solidFill>
                      <a:srgbClr val="000000"/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/>
                  <a:p>
                    <a:pPr algn="ctr"/>
                    <a:endParaRPr lang="en-US" sz="1000" dirty="0" smtClean="0">
                      <a:solidFill>
                        <a:schemeClr val="tx1"/>
                      </a:solidFill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55" name="Rectangle 54"/>
                  <p:cNvSpPr/>
                  <p:nvPr/>
                </p:nvSpPr>
                <p:spPr>
                  <a:xfrm>
                    <a:off x="2069408" y="646027"/>
                    <a:ext cx="171020" cy="123111"/>
                  </a:xfrm>
                  <a:prstGeom prst="rect">
                    <a:avLst/>
                  </a:prstGeom>
                  <a:solidFill>
                    <a:srgbClr val="D9D9D9"/>
                  </a:solidFill>
                  <a:ln>
                    <a:solidFill>
                      <a:srgbClr val="595959"/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51" name="Group 50"/>
                <p:cNvGrpSpPr/>
                <p:nvPr/>
              </p:nvGrpSpPr>
              <p:grpSpPr>
                <a:xfrm>
                  <a:off x="3549518" y="2448402"/>
                  <a:ext cx="244645" cy="123111"/>
                  <a:chOff x="1716053" y="646027"/>
                  <a:chExt cx="877731" cy="662540"/>
                </a:xfrm>
              </p:grpSpPr>
              <p:sp>
                <p:nvSpPr>
                  <p:cNvPr id="52" name="Rounded Rectangle 51"/>
                  <p:cNvSpPr/>
                  <p:nvPr/>
                </p:nvSpPr>
                <p:spPr>
                  <a:xfrm>
                    <a:off x="1716053" y="707583"/>
                    <a:ext cx="877731" cy="600984"/>
                  </a:xfrm>
                  <a:prstGeom prst="roundRect">
                    <a:avLst/>
                  </a:prstGeom>
                  <a:solidFill>
                    <a:schemeClr val="bg1"/>
                  </a:solidFill>
                  <a:ln>
                    <a:solidFill>
                      <a:srgbClr val="000000"/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/>
                  <a:p>
                    <a:pPr algn="ctr"/>
                    <a:endParaRPr lang="en-US" sz="1000" dirty="0" smtClean="0">
                      <a:solidFill>
                        <a:schemeClr val="tx1"/>
                      </a:solidFill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53" name="Rectangle 52"/>
                  <p:cNvSpPr/>
                  <p:nvPr/>
                </p:nvSpPr>
                <p:spPr>
                  <a:xfrm>
                    <a:off x="2069408" y="646027"/>
                    <a:ext cx="171020" cy="123111"/>
                  </a:xfrm>
                  <a:prstGeom prst="rect">
                    <a:avLst/>
                  </a:prstGeom>
                  <a:solidFill>
                    <a:srgbClr val="D9D9D9"/>
                  </a:solidFill>
                  <a:ln>
                    <a:solidFill>
                      <a:srgbClr val="595959"/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  <p:cxnSp>
          <p:nvCxnSpPr>
            <p:cNvPr id="29" name="Straight Arrow Connector 28"/>
            <p:cNvCxnSpPr>
              <a:stCxn id="91" idx="0"/>
              <a:endCxn id="74" idx="2"/>
            </p:cNvCxnSpPr>
            <p:nvPr/>
          </p:nvCxnSpPr>
          <p:spPr>
            <a:xfrm flipH="1" flipV="1">
              <a:off x="1790010" y="2571513"/>
              <a:ext cx="511934" cy="625915"/>
            </a:xfrm>
            <a:prstGeom prst="straightConnector1">
              <a:avLst/>
            </a:prstGeom>
            <a:ln w="6350" cmpd="sng">
              <a:solidFill>
                <a:schemeClr val="tx1">
                  <a:lumMod val="75000"/>
                  <a:lumOff val="25000"/>
                </a:schemeClr>
              </a:solidFill>
              <a:prstDash val="sysDash"/>
              <a:tailEnd type="arrow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>
              <a:stCxn id="89" idx="0"/>
              <a:endCxn id="72" idx="2"/>
            </p:cNvCxnSpPr>
            <p:nvPr/>
          </p:nvCxnSpPr>
          <p:spPr>
            <a:xfrm flipH="1" flipV="1">
              <a:off x="2042023" y="2571513"/>
              <a:ext cx="1229461" cy="629718"/>
            </a:xfrm>
            <a:prstGeom prst="straightConnector1">
              <a:avLst/>
            </a:prstGeom>
            <a:ln w="6350" cmpd="sng">
              <a:solidFill>
                <a:schemeClr val="tx1">
                  <a:lumMod val="75000"/>
                  <a:lumOff val="25000"/>
                </a:schemeClr>
              </a:solidFill>
              <a:prstDash val="sysDash"/>
              <a:tailEnd type="arrow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>
              <a:stCxn id="85" idx="0"/>
              <a:endCxn id="70" idx="2"/>
            </p:cNvCxnSpPr>
            <p:nvPr/>
          </p:nvCxnSpPr>
          <p:spPr>
            <a:xfrm flipH="1" flipV="1">
              <a:off x="2294035" y="2571513"/>
              <a:ext cx="1946989" cy="625915"/>
            </a:xfrm>
            <a:prstGeom prst="straightConnector1">
              <a:avLst/>
            </a:prstGeom>
            <a:ln w="6350" cmpd="sng">
              <a:solidFill>
                <a:schemeClr val="tx1">
                  <a:lumMod val="75000"/>
                  <a:lumOff val="25000"/>
                </a:schemeClr>
              </a:solidFill>
              <a:prstDash val="sysDash"/>
              <a:tailEnd type="arrow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>
              <a:stCxn id="13" idx="3"/>
              <a:endCxn id="52" idx="1"/>
            </p:cNvCxnSpPr>
            <p:nvPr/>
          </p:nvCxnSpPr>
          <p:spPr>
            <a:xfrm>
              <a:off x="2737098" y="2331680"/>
              <a:ext cx="2577073" cy="183997"/>
            </a:xfrm>
            <a:prstGeom prst="straightConnector1">
              <a:avLst/>
            </a:prstGeom>
            <a:ln w="6350" cmpd="sng">
              <a:solidFill>
                <a:schemeClr val="tx1">
                  <a:lumMod val="75000"/>
                  <a:lumOff val="25000"/>
                </a:schemeClr>
              </a:solidFill>
              <a:prstDash val="sysDash"/>
              <a:tailEnd type="arrow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>
              <a:stCxn id="93" idx="0"/>
              <a:endCxn id="62" idx="2"/>
            </p:cNvCxnSpPr>
            <p:nvPr/>
          </p:nvCxnSpPr>
          <p:spPr>
            <a:xfrm flipV="1">
              <a:off x="1332404" y="2571513"/>
              <a:ext cx="4386208" cy="625914"/>
            </a:xfrm>
            <a:prstGeom prst="straightConnector1">
              <a:avLst/>
            </a:prstGeom>
            <a:ln w="6350" cmpd="sng">
              <a:solidFill>
                <a:schemeClr val="tx1">
                  <a:lumMod val="75000"/>
                  <a:lumOff val="25000"/>
                </a:schemeClr>
              </a:solidFill>
              <a:prstDash val="sysDash"/>
              <a:tailEnd type="arrow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>
              <a:stCxn id="91" idx="0"/>
              <a:endCxn id="60" idx="2"/>
            </p:cNvCxnSpPr>
            <p:nvPr/>
          </p:nvCxnSpPr>
          <p:spPr>
            <a:xfrm flipV="1">
              <a:off x="2301944" y="2571513"/>
              <a:ext cx="3658012" cy="625915"/>
            </a:xfrm>
            <a:prstGeom prst="straightConnector1">
              <a:avLst/>
            </a:prstGeom>
            <a:ln w="6350" cmpd="sng">
              <a:solidFill>
                <a:schemeClr val="tx1">
                  <a:lumMod val="75000"/>
                  <a:lumOff val="25000"/>
                </a:schemeClr>
              </a:solidFill>
              <a:prstDash val="sysDash"/>
              <a:tailEnd type="arrow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>
              <a:stCxn id="89" idx="0"/>
              <a:endCxn id="58" idx="2"/>
            </p:cNvCxnSpPr>
            <p:nvPr/>
          </p:nvCxnSpPr>
          <p:spPr>
            <a:xfrm flipV="1">
              <a:off x="3271484" y="2571513"/>
              <a:ext cx="2929816" cy="629718"/>
            </a:xfrm>
            <a:prstGeom prst="straightConnector1">
              <a:avLst/>
            </a:prstGeom>
            <a:ln w="6350" cmpd="sng">
              <a:solidFill>
                <a:schemeClr val="tx1">
                  <a:lumMod val="75000"/>
                  <a:lumOff val="25000"/>
                </a:schemeClr>
              </a:solidFill>
              <a:prstDash val="sysDash"/>
              <a:tailEnd type="arrow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>
              <a:stCxn id="65" idx="0"/>
              <a:endCxn id="56" idx="2"/>
            </p:cNvCxnSpPr>
            <p:nvPr/>
          </p:nvCxnSpPr>
          <p:spPr>
            <a:xfrm flipV="1">
              <a:off x="5210564" y="2571513"/>
              <a:ext cx="1232080" cy="622111"/>
            </a:xfrm>
            <a:prstGeom prst="straightConnector1">
              <a:avLst/>
            </a:prstGeom>
            <a:ln w="6350" cmpd="sng">
              <a:solidFill>
                <a:schemeClr val="tx1">
                  <a:lumMod val="75000"/>
                  <a:lumOff val="25000"/>
                </a:schemeClr>
              </a:solidFill>
              <a:prstDash val="sysDash"/>
              <a:tailEnd type="arrow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>
              <a:stCxn id="87" idx="0"/>
              <a:endCxn id="54" idx="2"/>
            </p:cNvCxnSpPr>
            <p:nvPr/>
          </p:nvCxnSpPr>
          <p:spPr>
            <a:xfrm flipV="1">
              <a:off x="6494473" y="2571513"/>
              <a:ext cx="189513" cy="625915"/>
            </a:xfrm>
            <a:prstGeom prst="straightConnector1">
              <a:avLst/>
            </a:prstGeom>
            <a:ln w="6350" cmpd="sng">
              <a:solidFill>
                <a:schemeClr val="tx1">
                  <a:lumMod val="75000"/>
                  <a:lumOff val="25000"/>
                </a:schemeClr>
              </a:solidFill>
              <a:prstDash val="sysDash"/>
              <a:tailEnd type="arrow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Rounded Rectangle 37"/>
            <p:cNvSpPr/>
            <p:nvPr/>
          </p:nvSpPr>
          <p:spPr>
            <a:xfrm>
              <a:off x="945035" y="1863276"/>
              <a:ext cx="6056749" cy="890493"/>
            </a:xfrm>
            <a:prstGeom prst="roundRect">
              <a:avLst/>
            </a:prstGeom>
            <a:noFill/>
            <a:ln>
              <a:solidFill>
                <a:srgbClr val="000000"/>
              </a:solidFill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pPr algn="ctr"/>
              <a:r>
                <a:rPr lang="en-US" sz="800" dirty="0" smtClean="0">
                  <a:solidFill>
                    <a:schemeClr val="tx1"/>
                  </a:solidFill>
                  <a:latin typeface="Arial"/>
                  <a:cs typeface="Arial"/>
                </a:rPr>
                <a:t>User Services (Application Containers)</a:t>
              </a:r>
            </a:p>
          </p:txBody>
        </p:sp>
        <p:grpSp>
          <p:nvGrpSpPr>
            <p:cNvPr id="39" name="Group 38"/>
            <p:cNvGrpSpPr/>
            <p:nvPr/>
          </p:nvGrpSpPr>
          <p:grpSpPr>
            <a:xfrm>
              <a:off x="3822394" y="2304355"/>
              <a:ext cx="291005" cy="54650"/>
              <a:chOff x="3755429" y="829264"/>
              <a:chExt cx="291005" cy="54650"/>
            </a:xfrm>
          </p:grpSpPr>
          <p:sp>
            <p:nvSpPr>
              <p:cNvPr id="40" name="Oval 39"/>
              <p:cNvSpPr/>
              <p:nvPr/>
            </p:nvSpPr>
            <p:spPr>
              <a:xfrm>
                <a:off x="3755429" y="829264"/>
                <a:ext cx="54650" cy="5465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/>
              <p:nvPr/>
            </p:nvSpPr>
            <p:spPr>
              <a:xfrm>
                <a:off x="3873606" y="829264"/>
                <a:ext cx="54650" cy="5465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/>
              <p:nvPr/>
            </p:nvSpPr>
            <p:spPr>
              <a:xfrm>
                <a:off x="3991784" y="829264"/>
                <a:ext cx="54650" cy="5465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cxnSp>
        <p:nvCxnSpPr>
          <p:cNvPr id="97" name="Straight Connector 96"/>
          <p:cNvCxnSpPr/>
          <p:nvPr/>
        </p:nvCxnSpPr>
        <p:spPr>
          <a:xfrm flipV="1">
            <a:off x="225323" y="4459690"/>
            <a:ext cx="8693354" cy="8194"/>
          </a:xfrm>
          <a:prstGeom prst="line">
            <a:avLst/>
          </a:prstGeom>
          <a:ln w="38100" cmpd="sng"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9" name="TextBox 98"/>
          <p:cNvSpPr txBox="1"/>
          <p:nvPr/>
        </p:nvSpPr>
        <p:spPr>
          <a:xfrm>
            <a:off x="0" y="5972287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/>
              <a:buChar char="•"/>
            </a:pPr>
            <a:r>
              <a:rPr lang="en-US" sz="1200" dirty="0" smtClean="0"/>
              <a:t>Separation of kernel (privileged) and multi-user (unprivileged) execution space</a:t>
            </a:r>
          </a:p>
          <a:p>
            <a:pPr marL="171450" indent="-171450">
              <a:buFont typeface="Arial"/>
              <a:buChar char="•"/>
            </a:pPr>
            <a:r>
              <a:rPr lang="en-US" sz="1200" dirty="0" smtClean="0"/>
              <a:t>Supports the  </a:t>
            </a:r>
            <a:r>
              <a:rPr lang="en-US" sz="1200" dirty="0"/>
              <a:t>concept of resources </a:t>
            </a:r>
            <a:r>
              <a:rPr lang="en-US" sz="1200" dirty="0" smtClean="0"/>
              <a:t>and </a:t>
            </a:r>
            <a:r>
              <a:rPr lang="en-US" sz="1200" dirty="0"/>
              <a:t>allows the owners of resources to specify how those resources may be used, via access control </a:t>
            </a:r>
            <a:r>
              <a:rPr lang="en-US" sz="1200" dirty="0" smtClean="0"/>
              <a:t>lists.</a:t>
            </a:r>
          </a:p>
          <a:p>
            <a:pPr marL="171450" indent="-171450">
              <a:buFont typeface="Arial"/>
              <a:buChar char="•"/>
            </a:pPr>
            <a:r>
              <a:rPr lang="en-US" sz="1200" dirty="0" smtClean="0"/>
              <a:t>A </a:t>
            </a:r>
            <a:r>
              <a:rPr lang="en-US" sz="1200" dirty="0"/>
              <a:t>set of generic object definitions for commonly-used objects in SDN programs, such as network nodes, ports, and </a:t>
            </a:r>
            <a:r>
              <a:rPr lang="en-US" sz="1200" dirty="0" smtClean="0"/>
              <a:t>links.</a:t>
            </a:r>
          </a:p>
          <a:p>
            <a:pPr marL="171450" indent="-171450">
              <a:buFont typeface="Arial"/>
              <a:buChar char="•"/>
            </a:pPr>
            <a:r>
              <a:rPr lang="en-US" sz="1200" dirty="0" smtClean="0"/>
              <a:t>An </a:t>
            </a:r>
            <a:r>
              <a:rPr lang="en-US" sz="1200" dirty="0"/>
              <a:t>inter-process message-passing facility for communication between SENOS instances</a:t>
            </a:r>
            <a:r>
              <a:rPr lang="en-US" sz="1200" dirty="0" smtClean="0"/>
              <a:t>.</a:t>
            </a:r>
            <a:r>
              <a:rPr lang="en-US" sz="1200" dirty="0" smtClean="0">
                <a:effectLst/>
              </a:rPr>
              <a:t> </a:t>
            </a:r>
            <a:endParaRPr lang="en-US" sz="1200" dirty="0"/>
          </a:p>
        </p:txBody>
      </p:sp>
      <p:sp>
        <p:nvSpPr>
          <p:cNvPr id="100" name="TextBox 99"/>
          <p:cNvSpPr txBox="1"/>
          <p:nvPr/>
        </p:nvSpPr>
        <p:spPr>
          <a:xfrm>
            <a:off x="-1760" y="1119581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/>
              <a:buChar char="•"/>
            </a:pPr>
            <a:r>
              <a:rPr lang="en-US" sz="1200" dirty="0"/>
              <a:t>Service functions provide the intelligence to interpret or render a user’s intent, enforce policies, and coordinate </a:t>
            </a:r>
            <a:r>
              <a:rPr lang="en-US" sz="1200" dirty="0" smtClean="0"/>
              <a:t>workflows.</a:t>
            </a:r>
          </a:p>
          <a:p>
            <a:pPr marL="171450" indent="-171450">
              <a:buFont typeface="Arial"/>
              <a:buChar char="•"/>
            </a:pPr>
            <a:r>
              <a:rPr lang="en-US" sz="1200" dirty="0" smtClean="0"/>
              <a:t>Service </a:t>
            </a:r>
            <a:r>
              <a:rPr lang="en-US" sz="1200" dirty="0"/>
              <a:t>functions are hierarchical in nature, with atomic services being a discrete set of services that can be composed to build a more complex, custom service.</a:t>
            </a:r>
            <a:r>
              <a:rPr lang="en-US" sz="1200" dirty="0" smtClean="0">
                <a:effectLst/>
              </a:rPr>
              <a:t> </a:t>
            </a:r>
            <a:endParaRPr lang="en-US" sz="1200" dirty="0"/>
          </a:p>
        </p:txBody>
      </p:sp>
      <p:sp>
        <p:nvSpPr>
          <p:cNvPr id="101" name="Down Arrow 100"/>
          <p:cNvSpPr/>
          <p:nvPr/>
        </p:nvSpPr>
        <p:spPr>
          <a:xfrm>
            <a:off x="74924" y="4553971"/>
            <a:ext cx="1013823" cy="1068660"/>
          </a:xfrm>
          <a:prstGeom prst="down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r"/>
            <a:r>
              <a:rPr lang="en-US" sz="1400" dirty="0" smtClean="0">
                <a:solidFill>
                  <a:schemeClr val="tx1"/>
                </a:solidFill>
              </a:rPr>
              <a:t>Core</a:t>
            </a:r>
          </a:p>
          <a:p>
            <a:pPr algn="r"/>
            <a:r>
              <a:rPr lang="en-US" sz="1400" dirty="0" smtClean="0">
                <a:solidFill>
                  <a:schemeClr val="tx1"/>
                </a:solidFill>
              </a:rPr>
              <a:t>Functions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02" name="Down Arrow 101"/>
          <p:cNvSpPr/>
          <p:nvPr/>
        </p:nvSpPr>
        <p:spPr>
          <a:xfrm rot="10800000">
            <a:off x="74924" y="3302718"/>
            <a:ext cx="1013823" cy="1068660"/>
          </a:xfrm>
          <a:prstGeom prst="down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r>
              <a:rPr lang="en-US" sz="1400" dirty="0" smtClean="0">
                <a:solidFill>
                  <a:schemeClr val="tx1"/>
                </a:solidFill>
              </a:rPr>
              <a:t>Service</a:t>
            </a:r>
          </a:p>
          <a:p>
            <a:r>
              <a:rPr lang="en-US" sz="1400" dirty="0" smtClean="0">
                <a:solidFill>
                  <a:schemeClr val="tx1"/>
                </a:solidFill>
              </a:rPr>
              <a:t>Functions</a:t>
            </a:r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9953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/>
      <p:bldP spid="100" grpId="0"/>
      <p:bldP spid="101" grpId="0" animBg="1"/>
      <p:bldP spid="10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2380</TotalTime>
  <Words>1502</Words>
  <Application>Microsoft Office PowerPoint</Application>
  <PresentationFormat>On-screen Show (4:3)</PresentationFormat>
  <Paragraphs>217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Arial</vt:lpstr>
      <vt:lpstr>Calibri</vt:lpstr>
      <vt:lpstr>Office Theme</vt:lpstr>
      <vt:lpstr>SENSE Kick-Off Meeting</vt:lpstr>
      <vt:lpstr>What Problem(s) are We Solving</vt:lpstr>
      <vt:lpstr>What Problem(s) are We Solving</vt:lpstr>
      <vt:lpstr>Core idea</vt:lpstr>
      <vt:lpstr>SENSE scoped definitions</vt:lpstr>
      <vt:lpstr>Current State of SDN - Gaps</vt:lpstr>
      <vt:lpstr>SENSE SDN Control Plane Architecture for End-to-End Orchestration</vt:lpstr>
      <vt:lpstr>SENSE Requirements for an SDN OS</vt:lpstr>
      <vt:lpstr>SENSE OS (SENOS) Architecture</vt:lpstr>
      <vt:lpstr>SENOS Intelligent Service Functions (1/2)</vt:lpstr>
      <vt:lpstr>SENOS Intelligent Service Functions (2/2)</vt:lpstr>
      <vt:lpstr>End-Site Orchestration</vt:lpstr>
      <vt:lpstr>End-Site Orchestration (contd.)</vt:lpstr>
      <vt:lpstr>WAN / Regional / Exchange Network Orchestration</vt:lpstr>
      <vt:lpstr>SENSE End-to-End Orchestration</vt:lpstr>
      <vt:lpstr>Instrumentation / Monitoring / Measurements</vt:lpstr>
      <vt:lpstr>End-to-End SENSE Testbed</vt:lpstr>
      <vt:lpstr>SENSE Deliverables Year 1 (1/2)</vt:lpstr>
      <vt:lpstr>SENSE Deliverables Year 1 (2/2)</vt:lpstr>
      <vt:lpstr>Management Plan discussion</vt:lpstr>
      <vt:lpstr>Areas of research, and leads</vt:lpstr>
    </vt:vector>
  </TitlesOfParts>
  <Manager/>
  <Company>LBNL</Company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SENSE Kick-Off Meeting</dc:title>
  <dc:subject/>
  <dc:creator>Chin Guok</dc:creator>
  <cp:keywords/>
  <dc:description/>
  <cp:lastModifiedBy>Philip J. Demar x3678 06914N</cp:lastModifiedBy>
  <cp:revision>63</cp:revision>
  <dcterms:created xsi:type="dcterms:W3CDTF">2016-02-11T18:39:51Z</dcterms:created>
  <dcterms:modified xsi:type="dcterms:W3CDTF">2016-02-16T20:17:20Z</dcterms:modified>
  <cp:category/>
</cp:coreProperties>
</file>