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26" r:id="rId3"/>
    <p:sldMasterId id="2147483755" r:id="rId4"/>
    <p:sldMasterId id="2147483768" r:id="rId5"/>
    <p:sldMasterId id="2147483792" r:id="rId6"/>
    <p:sldMasterId id="2147483804" r:id="rId7"/>
    <p:sldMasterId id="2147483816" r:id="rId8"/>
    <p:sldMasterId id="2147483828" r:id="rId9"/>
    <p:sldMasterId id="2147483840" r:id="rId10"/>
    <p:sldMasterId id="2147483889" r:id="rId11"/>
    <p:sldMasterId id="2147483901" r:id="rId12"/>
    <p:sldMasterId id="2147483949" r:id="rId13"/>
    <p:sldMasterId id="2147483961" r:id="rId14"/>
    <p:sldMasterId id="2147483973" r:id="rId15"/>
    <p:sldMasterId id="2147483985" r:id="rId16"/>
    <p:sldMasterId id="2147483997" r:id="rId17"/>
    <p:sldMasterId id="2147484009" r:id="rId18"/>
    <p:sldMasterId id="2147484021" r:id="rId19"/>
  </p:sldMasterIdLst>
  <p:notesMasterIdLst>
    <p:notesMasterId r:id="rId41"/>
  </p:notesMasterIdLst>
  <p:sldIdLst>
    <p:sldId id="344" r:id="rId20"/>
    <p:sldId id="362" r:id="rId21"/>
    <p:sldId id="363" r:id="rId22"/>
    <p:sldId id="353" r:id="rId23"/>
    <p:sldId id="354" r:id="rId24"/>
    <p:sldId id="355" r:id="rId25"/>
    <p:sldId id="336" r:id="rId26"/>
    <p:sldId id="331" r:id="rId27"/>
    <p:sldId id="327" r:id="rId28"/>
    <p:sldId id="328" r:id="rId29"/>
    <p:sldId id="360" r:id="rId30"/>
    <p:sldId id="350" r:id="rId31"/>
    <p:sldId id="347" r:id="rId32"/>
    <p:sldId id="348" r:id="rId33"/>
    <p:sldId id="357" r:id="rId34"/>
    <p:sldId id="349" r:id="rId35"/>
    <p:sldId id="361" r:id="rId36"/>
    <p:sldId id="351" r:id="rId37"/>
    <p:sldId id="356" r:id="rId38"/>
    <p:sldId id="358" r:id="rId39"/>
    <p:sldId id="359" r:id="rId4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3A"/>
    <a:srgbClr val="FFFF66"/>
    <a:srgbClr val="B3FFFF"/>
    <a:srgbClr val="66FFFF"/>
    <a:srgbClr val="CC3300"/>
    <a:srgbClr val="FFF11F"/>
    <a:srgbClr val="9933FF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1190A-F2F9-44FA-B104-D0980276AD2D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D0867-F36A-480D-BE37-DE4D9119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9"/>
          <p:cNvSpPr>
            <a:spLocks noChangeShapeType="1"/>
          </p:cNvSpPr>
          <p:nvPr/>
        </p:nvSpPr>
        <p:spPr bwMode="auto">
          <a:xfrm>
            <a:off x="742950" y="12954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Text Box 1031"/>
          <p:cNvSpPr txBox="1">
            <a:spLocks noChangeArrowheads="1"/>
          </p:cNvSpPr>
          <p:nvPr/>
        </p:nvSpPr>
        <p:spPr bwMode="auto">
          <a:xfrm>
            <a:off x="8331199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  <a:cs typeface="Arial" pitchFamily="34" charset="0"/>
            </a:endParaRPr>
          </a:p>
        </p:txBody>
      </p:sp>
      <p:sp>
        <p:nvSpPr>
          <p:cNvPr id="5795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95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1F26B-CFAC-4E9D-98E7-CC4A5867AA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026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F6966-5062-4D98-B5C1-DCB72FE3AC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2792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45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308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138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1" y="273106"/>
            <a:ext cx="5537201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138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66" indent="0">
              <a:buNone/>
              <a:defRPr sz="975"/>
            </a:lvl2pPr>
            <a:lvl3pPr marL="742931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9" indent="0">
              <a:buNone/>
              <a:defRPr sz="731"/>
            </a:lvl6pPr>
            <a:lvl7pPr marL="2228794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711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6" indent="0">
              <a:buNone/>
              <a:defRPr sz="2275"/>
            </a:lvl2pPr>
            <a:lvl3pPr marL="742931" indent="0">
              <a:buNone/>
              <a:defRPr sz="1950"/>
            </a:lvl3pPr>
            <a:lvl4pPr marL="1114397" indent="0">
              <a:buNone/>
              <a:defRPr sz="1625"/>
            </a:lvl4pPr>
            <a:lvl5pPr marL="1485863" indent="0">
              <a:buNone/>
              <a:defRPr sz="1625"/>
            </a:lvl5pPr>
            <a:lvl6pPr marL="1857329" indent="0">
              <a:buNone/>
              <a:defRPr sz="1625"/>
            </a:lvl6pPr>
            <a:lvl7pPr marL="2228794" indent="0">
              <a:buNone/>
              <a:defRPr sz="1625"/>
            </a:lvl7pPr>
            <a:lvl8pPr marL="2600260" indent="0">
              <a:buNone/>
              <a:defRPr sz="1625"/>
            </a:lvl8pPr>
            <a:lvl9pPr marL="2971726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66" indent="0">
              <a:buNone/>
              <a:defRPr sz="975"/>
            </a:lvl2pPr>
            <a:lvl3pPr marL="742931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9" indent="0">
              <a:buNone/>
              <a:defRPr sz="731"/>
            </a:lvl6pPr>
            <a:lvl7pPr marL="2228794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651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348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9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5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981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903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b="1"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89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066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4648202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295400"/>
            <a:ext cx="4724401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2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3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C430-2866-41E7-BF30-CD820338DD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1867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109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41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19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150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839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12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1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006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8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66" indent="0" algn="ctr">
              <a:buNone/>
              <a:defRPr/>
            </a:lvl2pPr>
            <a:lvl3pPr marL="742931" indent="0" algn="ctr">
              <a:buNone/>
              <a:defRPr/>
            </a:lvl3pPr>
            <a:lvl4pPr marL="1114397" indent="0" algn="ctr">
              <a:buNone/>
              <a:defRPr/>
            </a:lvl4pPr>
            <a:lvl5pPr marL="1485863" indent="0" algn="ctr">
              <a:buNone/>
              <a:defRPr/>
            </a:lvl5pPr>
            <a:lvl6pPr marL="1857329" indent="0" algn="ctr">
              <a:buNone/>
              <a:defRPr/>
            </a:lvl6pPr>
            <a:lvl7pPr marL="2228794" indent="0" algn="ctr">
              <a:buNone/>
              <a:defRPr/>
            </a:lvl7pPr>
            <a:lvl8pPr marL="2600260" indent="0" algn="ctr">
              <a:buNone/>
              <a:defRPr/>
            </a:lvl8pPr>
            <a:lvl9pPr marL="29717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565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4"/>
              </a:spcBef>
              <a:defRPr/>
            </a:lvl1pPr>
            <a:lvl2pPr>
              <a:spcBef>
                <a:spcPts val="244"/>
              </a:spcBef>
              <a:defRPr/>
            </a:lvl2pPr>
            <a:lvl3pPr>
              <a:spcBef>
                <a:spcPts val="244"/>
              </a:spcBef>
              <a:defRPr/>
            </a:lvl3pPr>
            <a:lvl4pPr>
              <a:spcBef>
                <a:spcPts val="244"/>
              </a:spcBef>
              <a:defRPr/>
            </a:lvl4pPr>
            <a:lvl5pPr>
              <a:spcBef>
                <a:spcPts val="24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910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2925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6" indent="0">
              <a:buNone/>
              <a:defRPr sz="1463"/>
            </a:lvl2pPr>
            <a:lvl3pPr marL="742931" indent="0">
              <a:buNone/>
              <a:defRPr sz="1300"/>
            </a:lvl3pPr>
            <a:lvl4pPr marL="1114397" indent="0">
              <a:buNone/>
              <a:defRPr sz="1138"/>
            </a:lvl4pPr>
            <a:lvl5pPr marL="1485863" indent="0">
              <a:buNone/>
              <a:defRPr sz="1138"/>
            </a:lvl5pPr>
            <a:lvl6pPr marL="1857329" indent="0">
              <a:buNone/>
              <a:defRPr sz="1138"/>
            </a:lvl6pPr>
            <a:lvl7pPr marL="2228794" indent="0">
              <a:buNone/>
              <a:defRPr sz="1138"/>
            </a:lvl7pPr>
            <a:lvl8pPr marL="2600260" indent="0">
              <a:buNone/>
              <a:defRPr sz="1138"/>
            </a:lvl8pPr>
            <a:lvl9pPr marL="2971726" indent="0">
              <a:buNone/>
              <a:defRPr sz="1138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3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779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3" y="1600200"/>
            <a:ext cx="4133851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199" y="1600200"/>
            <a:ext cx="4133851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F2396-2445-4649-AFC8-394EB037A6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612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5" y="1600200"/>
            <a:ext cx="4133851" cy="48006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1" y="1600200"/>
            <a:ext cx="4133851" cy="48006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569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8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6" indent="0">
              <a:buNone/>
              <a:defRPr sz="1625" b="1"/>
            </a:lvl2pPr>
            <a:lvl3pPr marL="742931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9" indent="0">
              <a:buNone/>
              <a:defRPr sz="1300" b="1"/>
            </a:lvl6pPr>
            <a:lvl7pPr marL="2228794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8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5" y="1535113"/>
            <a:ext cx="4378325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6" indent="0">
              <a:buNone/>
              <a:defRPr sz="1625" b="1"/>
            </a:lvl2pPr>
            <a:lvl3pPr marL="742931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9" indent="0">
              <a:buNone/>
              <a:defRPr sz="1300" b="1"/>
            </a:lvl6pPr>
            <a:lvl7pPr marL="2228794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5" y="2174875"/>
            <a:ext cx="4378325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747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0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269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138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1" y="273106"/>
            <a:ext cx="5537201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138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66" indent="0">
              <a:buNone/>
              <a:defRPr sz="975"/>
            </a:lvl2pPr>
            <a:lvl3pPr marL="742931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9" indent="0">
              <a:buNone/>
              <a:defRPr sz="731"/>
            </a:lvl6pPr>
            <a:lvl7pPr marL="2228794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872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6" indent="0">
              <a:buNone/>
              <a:defRPr sz="2275"/>
            </a:lvl2pPr>
            <a:lvl3pPr marL="742931" indent="0">
              <a:buNone/>
              <a:defRPr sz="1950"/>
            </a:lvl3pPr>
            <a:lvl4pPr marL="1114397" indent="0">
              <a:buNone/>
              <a:defRPr sz="1625"/>
            </a:lvl4pPr>
            <a:lvl5pPr marL="1485863" indent="0">
              <a:buNone/>
              <a:defRPr sz="1625"/>
            </a:lvl5pPr>
            <a:lvl6pPr marL="1857329" indent="0">
              <a:buNone/>
              <a:defRPr sz="1625"/>
            </a:lvl6pPr>
            <a:lvl7pPr marL="2228794" indent="0">
              <a:buNone/>
              <a:defRPr sz="1625"/>
            </a:lvl7pPr>
            <a:lvl8pPr marL="2600260" indent="0">
              <a:buNone/>
              <a:defRPr sz="1625"/>
            </a:lvl8pPr>
            <a:lvl9pPr marL="2971726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66" indent="0">
              <a:buNone/>
              <a:defRPr sz="975"/>
            </a:lvl2pPr>
            <a:lvl3pPr marL="742931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9" indent="0">
              <a:buNone/>
              <a:defRPr sz="731"/>
            </a:lvl6pPr>
            <a:lvl7pPr marL="2228794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16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842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9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5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901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390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b="1"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7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779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3" y="1600200"/>
            <a:ext cx="4133851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133851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7B75B-2A53-464E-8A55-151944A26F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5445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343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4648202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295400"/>
            <a:ext cx="4724401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314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779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8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640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829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880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690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1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776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6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90600"/>
            <a:ext cx="94107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800000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00009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9696" y="6520259"/>
            <a:ext cx="660400" cy="365125"/>
          </a:xfrm>
        </p:spPr>
        <p:txBody>
          <a:bodyPr/>
          <a:lstStyle/>
          <a:p>
            <a:fld id="{1AD93096-5B34-4342-9326-69289CEAE4C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>
            <a:lvl1pPr>
              <a:defRPr sz="4400">
                <a:solidFill>
                  <a:srgbClr val="0D0D0D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28600" y="5410200"/>
            <a:ext cx="9410700" cy="14478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1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3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387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639764"/>
            <a:ext cx="4701910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4023" y="639764"/>
            <a:ext cx="4703631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32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497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8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3632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359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2316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562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572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64400" cy="657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4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0" y="1196752"/>
            <a:ext cx="4705350" cy="4248472"/>
          </a:xfrm>
        </p:spPr>
        <p:txBody>
          <a:bodyPr>
            <a:normAutofit/>
          </a:bodyPr>
          <a:lstStyle>
            <a:lvl1pPr marL="91440" indent="-182880">
              <a:defRPr sz="2400">
                <a:latin typeface="Arial" pitchFamily="34" charset="0"/>
                <a:cs typeface="Arial" pitchFamily="34" charset="0"/>
              </a:defRPr>
            </a:lvl1pPr>
            <a:lvl2pPr marL="548640" indent="-182880">
              <a:defRPr sz="2000">
                <a:latin typeface="Arial" pitchFamily="34" charset="0"/>
                <a:cs typeface="Arial" pitchFamily="34" charset="0"/>
              </a:defRPr>
            </a:lvl2pPr>
            <a:lvl3pPr marL="822960" indent="-182880">
              <a:defRPr sz="1800">
                <a:latin typeface="Arial" pitchFamily="34" charset="0"/>
                <a:cs typeface="Arial" pitchFamily="34" charset="0"/>
              </a:defRPr>
            </a:lvl3pPr>
            <a:lvl4pPr marL="1097280" indent="-182880">
              <a:defRPr sz="1600">
                <a:latin typeface="Arial" pitchFamily="34" charset="0"/>
                <a:cs typeface="Arial" pitchFamily="34" charset="0"/>
              </a:defRPr>
            </a:lvl4pPr>
            <a:lvl5pPr marL="1371600" indent="-18288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5035550" y="1196752"/>
            <a:ext cx="4705350" cy="4248472"/>
          </a:xfrm>
        </p:spPr>
        <p:txBody>
          <a:bodyPr>
            <a:normAutofit/>
          </a:bodyPr>
          <a:lstStyle>
            <a:lvl1pPr marL="91440" indent="-182880">
              <a:defRPr sz="2400">
                <a:latin typeface="Arial" pitchFamily="34" charset="0"/>
                <a:cs typeface="Arial" pitchFamily="34" charset="0"/>
              </a:defRPr>
            </a:lvl1pPr>
            <a:lvl2pPr marL="548640" indent="-182880">
              <a:defRPr sz="2000">
                <a:latin typeface="Arial" pitchFamily="34" charset="0"/>
                <a:cs typeface="Arial" pitchFamily="34" charset="0"/>
              </a:defRPr>
            </a:lvl2pPr>
            <a:lvl3pPr marL="822960" indent="-182880">
              <a:defRPr sz="1800">
                <a:latin typeface="Arial" pitchFamily="34" charset="0"/>
                <a:cs typeface="Arial" pitchFamily="34" charset="0"/>
              </a:defRPr>
            </a:lvl3pPr>
            <a:lvl4pPr marL="1097280" indent="-182880">
              <a:defRPr sz="1600">
                <a:latin typeface="Arial" pitchFamily="34" charset="0"/>
                <a:cs typeface="Arial" pitchFamily="34" charset="0"/>
              </a:defRPr>
            </a:lvl4pPr>
            <a:lvl5pPr marL="1371600" indent="-18288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410700" y="75"/>
            <a:ext cx="495300" cy="365125"/>
          </a:xfrm>
        </p:spPr>
        <p:txBody>
          <a:bodyPr/>
          <a:lstStyle/>
          <a:p>
            <a:fld id="{72AC53DF-4216-466D-99A7-94400E6C2A2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00472" y="5551905"/>
            <a:ext cx="9577064" cy="1117455"/>
          </a:xfrm>
        </p:spPr>
        <p:txBody>
          <a:bodyPr/>
          <a:lstStyle>
            <a:lvl1pPr marL="91440" indent="-182880">
              <a:defRPr sz="2000">
                <a:latin typeface="Arial" pitchFamily="34" charset="0"/>
                <a:cs typeface="Arial" pitchFamily="34" charset="0"/>
              </a:defRPr>
            </a:lvl1pPr>
            <a:lvl2pPr marL="548640" indent="-182880">
              <a:defRPr sz="1800">
                <a:latin typeface="Arial" pitchFamily="34" charset="0"/>
                <a:cs typeface="Arial" pitchFamily="34" charset="0"/>
              </a:defRPr>
            </a:lvl2pPr>
            <a:lvl3pPr marL="822960" indent="-182880">
              <a:defRPr sz="1600">
                <a:latin typeface="Arial" pitchFamily="34" charset="0"/>
                <a:cs typeface="Arial" pitchFamily="34" charset="0"/>
              </a:defRPr>
            </a:lvl3pPr>
            <a:lvl4pPr marL="1097280" indent="-182880">
              <a:defRPr sz="1400">
                <a:latin typeface="Arial" pitchFamily="34" charset="0"/>
                <a:cs typeface="Arial" pitchFamily="34" charset="0"/>
              </a:defRPr>
            </a:lvl4pPr>
            <a:lvl5pPr marL="1371600" indent="-182880"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329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271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b="1"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4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978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4648202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295400"/>
            <a:ext cx="4724401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31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023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487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436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229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06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4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420100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2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1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784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8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66" indent="0" algn="ctr">
              <a:buNone/>
              <a:defRPr/>
            </a:lvl2pPr>
            <a:lvl3pPr marL="742931" indent="0" algn="ctr">
              <a:buNone/>
              <a:defRPr/>
            </a:lvl3pPr>
            <a:lvl4pPr marL="1114397" indent="0" algn="ctr">
              <a:buNone/>
              <a:defRPr/>
            </a:lvl4pPr>
            <a:lvl5pPr marL="1485863" indent="0" algn="ctr">
              <a:buNone/>
              <a:defRPr/>
            </a:lvl5pPr>
            <a:lvl6pPr marL="1857329" indent="0" algn="ctr">
              <a:buNone/>
              <a:defRPr/>
            </a:lvl6pPr>
            <a:lvl7pPr marL="2228794" indent="0" algn="ctr">
              <a:buNone/>
              <a:defRPr/>
            </a:lvl7pPr>
            <a:lvl8pPr marL="2600260" indent="0" algn="ctr">
              <a:buNone/>
              <a:defRPr/>
            </a:lvl8pPr>
            <a:lvl9pPr marL="29717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449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4"/>
              </a:spcBef>
              <a:defRPr/>
            </a:lvl1pPr>
            <a:lvl2pPr>
              <a:spcBef>
                <a:spcPts val="244"/>
              </a:spcBef>
              <a:defRPr/>
            </a:lvl2pPr>
            <a:lvl3pPr>
              <a:spcBef>
                <a:spcPts val="244"/>
              </a:spcBef>
              <a:defRPr/>
            </a:lvl3pPr>
            <a:lvl4pPr>
              <a:spcBef>
                <a:spcPts val="244"/>
              </a:spcBef>
              <a:defRPr/>
            </a:lvl4pPr>
            <a:lvl5pPr>
              <a:spcBef>
                <a:spcPts val="24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631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2925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6" indent="0">
              <a:buNone/>
              <a:defRPr sz="1463"/>
            </a:lvl2pPr>
            <a:lvl3pPr marL="742931" indent="0">
              <a:buNone/>
              <a:defRPr sz="1300"/>
            </a:lvl3pPr>
            <a:lvl4pPr marL="1114397" indent="0">
              <a:buNone/>
              <a:defRPr sz="1138"/>
            </a:lvl4pPr>
            <a:lvl5pPr marL="1485863" indent="0">
              <a:buNone/>
              <a:defRPr sz="1138"/>
            </a:lvl5pPr>
            <a:lvl6pPr marL="1857329" indent="0">
              <a:buNone/>
              <a:defRPr sz="1138"/>
            </a:lvl6pPr>
            <a:lvl7pPr marL="2228794" indent="0">
              <a:buNone/>
              <a:defRPr sz="1138"/>
            </a:lvl7pPr>
            <a:lvl8pPr marL="2600260" indent="0">
              <a:buNone/>
              <a:defRPr sz="1138"/>
            </a:lvl8pPr>
            <a:lvl9pPr marL="2971726" indent="0">
              <a:buNone/>
              <a:defRPr sz="1138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900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5" y="1600200"/>
            <a:ext cx="4133851" cy="48006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1" y="1600200"/>
            <a:ext cx="4133851" cy="48006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997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8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6" indent="0">
              <a:buNone/>
              <a:defRPr sz="1625" b="1"/>
            </a:lvl2pPr>
            <a:lvl3pPr marL="742931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9" indent="0">
              <a:buNone/>
              <a:defRPr sz="1300" b="1"/>
            </a:lvl6pPr>
            <a:lvl7pPr marL="2228794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8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5" y="1535113"/>
            <a:ext cx="4378325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6" indent="0">
              <a:buNone/>
              <a:defRPr sz="1625" b="1"/>
            </a:lvl2pPr>
            <a:lvl3pPr marL="742931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9" indent="0">
              <a:buNone/>
              <a:defRPr sz="1300" b="1"/>
            </a:lvl6pPr>
            <a:lvl7pPr marL="2228794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5" y="2174875"/>
            <a:ext cx="4378325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9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4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814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138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1" y="273106"/>
            <a:ext cx="5537201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138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66" indent="0">
              <a:buNone/>
              <a:defRPr sz="975"/>
            </a:lvl2pPr>
            <a:lvl3pPr marL="742931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9" indent="0">
              <a:buNone/>
              <a:defRPr sz="731"/>
            </a:lvl6pPr>
            <a:lvl7pPr marL="2228794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992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6" indent="0">
              <a:buNone/>
              <a:defRPr sz="2275"/>
            </a:lvl2pPr>
            <a:lvl3pPr marL="742931" indent="0">
              <a:buNone/>
              <a:defRPr sz="1950"/>
            </a:lvl3pPr>
            <a:lvl4pPr marL="1114397" indent="0">
              <a:buNone/>
              <a:defRPr sz="1625"/>
            </a:lvl4pPr>
            <a:lvl5pPr marL="1485863" indent="0">
              <a:buNone/>
              <a:defRPr sz="1625"/>
            </a:lvl5pPr>
            <a:lvl6pPr marL="1857329" indent="0">
              <a:buNone/>
              <a:defRPr sz="1625"/>
            </a:lvl6pPr>
            <a:lvl7pPr marL="2228794" indent="0">
              <a:buNone/>
              <a:defRPr sz="1625"/>
            </a:lvl7pPr>
            <a:lvl8pPr marL="2600260" indent="0">
              <a:buNone/>
              <a:defRPr sz="1625"/>
            </a:lvl8pPr>
            <a:lvl9pPr marL="2971726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66" indent="0">
              <a:buNone/>
              <a:defRPr sz="975"/>
            </a:lvl2pPr>
            <a:lvl3pPr marL="742931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9" indent="0">
              <a:buNone/>
              <a:defRPr sz="731"/>
            </a:lvl6pPr>
            <a:lvl7pPr marL="2228794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57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90600"/>
            <a:ext cx="4629150" cy="5562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Placeholder 28"/>
          <p:cNvSpPr>
            <a:spLocks noGrp="1"/>
          </p:cNvSpPr>
          <p:nvPr>
            <p:ph type="title"/>
          </p:nvPr>
        </p:nvSpPr>
        <p:spPr>
          <a:xfrm>
            <a:off x="908050" y="0"/>
            <a:ext cx="8255000" cy="9144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>
            <a:lvl1pPr>
              <a:defRPr sz="4400">
                <a:solidFill>
                  <a:srgbClr val="0D0D0D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953000" y="990600"/>
            <a:ext cx="4629150" cy="5562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rgbClr val="800000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rgbClr val="00009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9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522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9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5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907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957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65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1103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639764"/>
            <a:ext cx="4701910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4023" y="639764"/>
            <a:ext cx="4703631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191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439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112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44450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710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798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6895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296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0"/>
            <a:ext cx="2476500" cy="6572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264400" cy="657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430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6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b="1"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3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3724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4648202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295400"/>
            <a:ext cx="4724401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109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8058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545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49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b="1"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http://home.fnal.gov/%7Egutsche/general/uscms_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17" r="1654" b="2896"/>
          <a:stretch/>
        </p:blipFill>
        <p:spPr bwMode="auto">
          <a:xfrm>
            <a:off x="8244001" y="152400"/>
            <a:ext cx="1662000" cy="9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2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963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5090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179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1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3979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8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66" indent="0" algn="ctr">
              <a:buNone/>
              <a:defRPr/>
            </a:lvl2pPr>
            <a:lvl3pPr marL="742931" indent="0" algn="ctr">
              <a:buNone/>
              <a:defRPr/>
            </a:lvl3pPr>
            <a:lvl4pPr marL="1114397" indent="0" algn="ctr">
              <a:buNone/>
              <a:defRPr/>
            </a:lvl4pPr>
            <a:lvl5pPr marL="1485863" indent="0" algn="ctr">
              <a:buNone/>
              <a:defRPr/>
            </a:lvl5pPr>
            <a:lvl6pPr marL="1857329" indent="0" algn="ctr">
              <a:buNone/>
              <a:defRPr/>
            </a:lvl6pPr>
            <a:lvl7pPr marL="2228794" indent="0" algn="ctr">
              <a:buNone/>
              <a:defRPr/>
            </a:lvl7pPr>
            <a:lvl8pPr marL="2600260" indent="0" algn="ctr">
              <a:buNone/>
              <a:defRPr/>
            </a:lvl8pPr>
            <a:lvl9pPr marL="29717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2625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4"/>
              </a:spcBef>
              <a:defRPr/>
            </a:lvl1pPr>
            <a:lvl2pPr>
              <a:spcBef>
                <a:spcPts val="244"/>
              </a:spcBef>
              <a:defRPr/>
            </a:lvl2pPr>
            <a:lvl3pPr>
              <a:spcBef>
                <a:spcPts val="244"/>
              </a:spcBef>
              <a:defRPr/>
            </a:lvl3pPr>
            <a:lvl4pPr>
              <a:spcBef>
                <a:spcPts val="244"/>
              </a:spcBef>
              <a:defRPr/>
            </a:lvl4pPr>
            <a:lvl5pPr>
              <a:spcBef>
                <a:spcPts val="24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2987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2925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6" indent="0">
              <a:buNone/>
              <a:defRPr sz="1463"/>
            </a:lvl2pPr>
            <a:lvl3pPr marL="742931" indent="0">
              <a:buNone/>
              <a:defRPr sz="1300"/>
            </a:lvl3pPr>
            <a:lvl4pPr marL="1114397" indent="0">
              <a:buNone/>
              <a:defRPr sz="1138"/>
            </a:lvl4pPr>
            <a:lvl5pPr marL="1485863" indent="0">
              <a:buNone/>
              <a:defRPr sz="1138"/>
            </a:lvl5pPr>
            <a:lvl6pPr marL="1857329" indent="0">
              <a:buNone/>
              <a:defRPr sz="1138"/>
            </a:lvl6pPr>
            <a:lvl7pPr marL="2228794" indent="0">
              <a:buNone/>
              <a:defRPr sz="1138"/>
            </a:lvl7pPr>
            <a:lvl8pPr marL="2600260" indent="0">
              <a:buNone/>
              <a:defRPr sz="1138"/>
            </a:lvl8pPr>
            <a:lvl9pPr marL="2971726" indent="0">
              <a:buNone/>
              <a:defRPr sz="1138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6419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5" y="1600200"/>
            <a:ext cx="4133851" cy="48006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1" y="1600200"/>
            <a:ext cx="4133851" cy="48006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127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8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6" indent="0">
              <a:buNone/>
              <a:defRPr sz="1625" b="1"/>
            </a:lvl2pPr>
            <a:lvl3pPr marL="742931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9" indent="0">
              <a:buNone/>
              <a:defRPr sz="1300" b="1"/>
            </a:lvl6pPr>
            <a:lvl7pPr marL="2228794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8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5" y="1535113"/>
            <a:ext cx="4378325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6" indent="0">
              <a:buNone/>
              <a:defRPr sz="1625" b="1"/>
            </a:lvl2pPr>
            <a:lvl3pPr marL="742931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9" indent="0">
              <a:buNone/>
              <a:defRPr sz="1300" b="1"/>
            </a:lvl6pPr>
            <a:lvl7pPr marL="2228794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5" y="2174875"/>
            <a:ext cx="4378325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1358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7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CC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11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C9F2-55A8-454F-A9AF-DE445D651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201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0927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6219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138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1" y="273106"/>
            <a:ext cx="5537201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138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66" indent="0">
              <a:buNone/>
              <a:defRPr sz="975"/>
            </a:lvl2pPr>
            <a:lvl3pPr marL="742931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9" indent="0">
              <a:buNone/>
              <a:defRPr sz="731"/>
            </a:lvl6pPr>
            <a:lvl7pPr marL="2228794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168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66" indent="0">
              <a:buNone/>
              <a:defRPr sz="2275"/>
            </a:lvl2pPr>
            <a:lvl3pPr marL="742931" indent="0">
              <a:buNone/>
              <a:defRPr sz="1950"/>
            </a:lvl3pPr>
            <a:lvl4pPr marL="1114397" indent="0">
              <a:buNone/>
              <a:defRPr sz="1625"/>
            </a:lvl4pPr>
            <a:lvl5pPr marL="1485863" indent="0">
              <a:buNone/>
              <a:defRPr sz="1625"/>
            </a:lvl5pPr>
            <a:lvl6pPr marL="1857329" indent="0">
              <a:buNone/>
              <a:defRPr sz="1625"/>
            </a:lvl6pPr>
            <a:lvl7pPr marL="2228794" indent="0">
              <a:buNone/>
              <a:defRPr sz="1625"/>
            </a:lvl7pPr>
            <a:lvl8pPr marL="2600260" indent="0">
              <a:buNone/>
              <a:defRPr sz="1625"/>
            </a:lvl8pPr>
            <a:lvl9pPr marL="2971726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66" indent="0">
              <a:buNone/>
              <a:defRPr sz="975"/>
            </a:lvl2pPr>
            <a:lvl3pPr marL="742931" indent="0">
              <a:buNone/>
              <a:defRPr sz="813"/>
            </a:lvl3pPr>
            <a:lvl4pPr marL="1114397" indent="0">
              <a:buNone/>
              <a:defRPr sz="731"/>
            </a:lvl4pPr>
            <a:lvl5pPr marL="1485863" indent="0">
              <a:buNone/>
              <a:defRPr sz="731"/>
            </a:lvl5pPr>
            <a:lvl6pPr marL="1857329" indent="0">
              <a:buNone/>
              <a:defRPr sz="731"/>
            </a:lvl6pPr>
            <a:lvl7pPr marL="2228794" indent="0">
              <a:buNone/>
              <a:defRPr sz="731"/>
            </a:lvl7pPr>
            <a:lvl8pPr marL="2600260" indent="0">
              <a:buNone/>
              <a:defRPr sz="731"/>
            </a:lvl8pPr>
            <a:lvl9pPr marL="2971726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729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734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9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5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5160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C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0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 sz="2200">
                <a:solidFill>
                  <a:srgbClr val="FFFFCC"/>
                </a:solidFill>
              </a:defRPr>
            </a:lvl1pPr>
            <a:lvl2pPr>
              <a:spcBef>
                <a:spcPts val="300"/>
              </a:spcBef>
              <a:defRPr b="1"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6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9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1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3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7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4648202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95400"/>
            <a:ext cx="4724401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952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2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1225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498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444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1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16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0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37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http://home.fnal.gov/%7Egutsche/general/uscms_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17" r="1654" b="2896"/>
          <a:stretch/>
        </p:blipFill>
        <p:spPr bwMode="auto">
          <a:xfrm>
            <a:off x="8244001" y="152400"/>
            <a:ext cx="1662000" cy="9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09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41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81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8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2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99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7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5CFA-00A9-4077-AFCA-CFE9619525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6636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70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00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4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01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76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8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53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37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86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8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4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9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3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C72C6-FBCD-47EB-901A-D1CCB7D20B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35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20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086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 sz="2200"/>
            </a:lvl1pPr>
            <a:lvl2pPr>
              <a:spcBef>
                <a:spcPts val="300"/>
              </a:spcBef>
              <a:defRPr b="1"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53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53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3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50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8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742" y="0"/>
            <a:ext cx="7086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59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0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08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7D3F-CA82-4497-8771-A592E02CC9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4441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3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01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7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033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b="1"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94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9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4648202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295400"/>
            <a:ext cx="4724402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15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13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75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9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753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8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53FB9-AACB-447C-917A-032EAB60B2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677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319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3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07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C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8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 sz="2200">
                <a:solidFill>
                  <a:srgbClr val="FFFFCC"/>
                </a:solidFill>
              </a:defRPr>
            </a:lvl1pPr>
            <a:lvl2pPr>
              <a:spcBef>
                <a:spcPts val="300"/>
              </a:spcBef>
              <a:defRPr b="1"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4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4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1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7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7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1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8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267DE-9859-4CAE-9F20-FFE70E3D53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7376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43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63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1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008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CC"/>
                </a:solidFill>
              </a:defRPr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0"/>
            <a:ext cx="7467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77"/>
              </a:spcBef>
              <a:defRPr sz="2031">
                <a:solidFill>
                  <a:srgbClr val="FFFFCC"/>
                </a:solidFill>
              </a:defRPr>
            </a:lvl1pPr>
            <a:lvl2pPr>
              <a:spcBef>
                <a:spcPts val="277"/>
              </a:spcBef>
              <a:defRPr b="1"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323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3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0"/>
            <a:ext cx="74676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2" y="1600200"/>
            <a:ext cx="4133851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133851" cy="48006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6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7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0"/>
            <a:ext cx="7467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4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75311-8DBF-4AC7-B91A-917D014D0F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3421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681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780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98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2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709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586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b="1"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" descr="http://home.fnal.gov/%7Egutsche/general/uscms_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17" r="1654" b="2896"/>
          <a:stretch/>
        </p:blipFill>
        <p:spPr bwMode="auto">
          <a:xfrm>
            <a:off x="8244001" y="152400"/>
            <a:ext cx="1662000" cy="9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4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153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4648202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295400"/>
            <a:ext cx="4724401" cy="51816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54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216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FAA2-8C91-410B-874F-482B9F331C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474F7-5718-486C-801D-5B7FBD8BC3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6792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676B-D094-404A-9E92-B45DA11B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777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51D3-08F5-4815-B512-72ED44AF0C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0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564A-E9FE-428A-996E-BFB43FCBC5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114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5A63-B02A-435A-8BA1-69E4D43770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245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1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150-099C-44A2-8A25-EF227CB5C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262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8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71466" indent="0" algn="ctr">
              <a:buNone/>
              <a:defRPr/>
            </a:lvl2pPr>
            <a:lvl3pPr marL="742931" indent="0" algn="ctr">
              <a:buNone/>
              <a:defRPr/>
            </a:lvl3pPr>
            <a:lvl4pPr marL="1114397" indent="0" algn="ctr">
              <a:buNone/>
              <a:defRPr/>
            </a:lvl4pPr>
            <a:lvl5pPr marL="1485863" indent="0" algn="ctr">
              <a:buNone/>
              <a:defRPr/>
            </a:lvl5pPr>
            <a:lvl6pPr marL="1857329" indent="0" algn="ctr">
              <a:buNone/>
              <a:defRPr/>
            </a:lvl6pPr>
            <a:lvl7pPr marL="2228794" indent="0" algn="ctr">
              <a:buNone/>
              <a:defRPr/>
            </a:lvl7pPr>
            <a:lvl8pPr marL="2600260" indent="0" algn="ctr">
              <a:buNone/>
              <a:defRPr/>
            </a:lvl8pPr>
            <a:lvl9pPr marL="29717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AFF-2CC0-4B8C-8135-DFABF937F5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903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4"/>
              </a:spcBef>
              <a:defRPr/>
            </a:lvl1pPr>
            <a:lvl2pPr>
              <a:spcBef>
                <a:spcPts val="244"/>
              </a:spcBef>
              <a:defRPr/>
            </a:lvl2pPr>
            <a:lvl3pPr>
              <a:spcBef>
                <a:spcPts val="244"/>
              </a:spcBef>
              <a:defRPr/>
            </a:lvl3pPr>
            <a:lvl4pPr>
              <a:spcBef>
                <a:spcPts val="244"/>
              </a:spcBef>
              <a:defRPr/>
            </a:lvl4pPr>
            <a:lvl5pPr>
              <a:spcBef>
                <a:spcPts val="24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482-2D62-4AF0-A071-13C1CF560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225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2895600"/>
            <a:ext cx="8420100" cy="1676399"/>
          </a:xfrm>
        </p:spPr>
        <p:txBody>
          <a:bodyPr anchor="t"/>
          <a:lstStyle>
            <a:lvl1pPr algn="l">
              <a:defRPr sz="2925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4572000"/>
            <a:ext cx="8420100" cy="1295400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66" indent="0">
              <a:buNone/>
              <a:defRPr sz="1463"/>
            </a:lvl2pPr>
            <a:lvl3pPr marL="742931" indent="0">
              <a:buNone/>
              <a:defRPr sz="1300"/>
            </a:lvl3pPr>
            <a:lvl4pPr marL="1114397" indent="0">
              <a:buNone/>
              <a:defRPr sz="1138"/>
            </a:lvl4pPr>
            <a:lvl5pPr marL="1485863" indent="0">
              <a:buNone/>
              <a:defRPr sz="1138"/>
            </a:lvl5pPr>
            <a:lvl6pPr marL="1857329" indent="0">
              <a:buNone/>
              <a:defRPr sz="1138"/>
            </a:lvl6pPr>
            <a:lvl7pPr marL="2228794" indent="0">
              <a:buNone/>
              <a:defRPr sz="1138"/>
            </a:lvl7pPr>
            <a:lvl8pPr marL="2600260" indent="0">
              <a:buNone/>
              <a:defRPr sz="1138"/>
            </a:lvl8pPr>
            <a:lvl9pPr marL="2971726" indent="0">
              <a:buNone/>
              <a:defRPr sz="1138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935E-2FBB-4254-9CC7-8D538E5953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10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5" y="1600200"/>
            <a:ext cx="4133851" cy="48006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1" y="1600200"/>
            <a:ext cx="4133851" cy="4800600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CC0-4C92-49B2-B6AB-9A8B7FC8E4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21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8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6" indent="0">
              <a:buNone/>
              <a:defRPr sz="1625" b="1"/>
            </a:lvl2pPr>
            <a:lvl3pPr marL="742931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9" indent="0">
              <a:buNone/>
              <a:defRPr sz="1300" b="1"/>
            </a:lvl6pPr>
            <a:lvl7pPr marL="2228794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8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5" y="1535113"/>
            <a:ext cx="4378325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6" indent="0">
              <a:buNone/>
              <a:defRPr sz="1625" b="1"/>
            </a:lvl2pPr>
            <a:lvl3pPr marL="742931" indent="0">
              <a:buNone/>
              <a:defRPr sz="1463" b="1"/>
            </a:lvl3pPr>
            <a:lvl4pPr marL="1114397" indent="0">
              <a:buNone/>
              <a:defRPr sz="1300" b="1"/>
            </a:lvl4pPr>
            <a:lvl5pPr marL="1485863" indent="0">
              <a:buNone/>
              <a:defRPr sz="1300" b="1"/>
            </a:lvl5pPr>
            <a:lvl6pPr marL="1857329" indent="0">
              <a:buNone/>
              <a:defRPr sz="1300" b="1"/>
            </a:lvl6pPr>
            <a:lvl7pPr marL="2228794" indent="0">
              <a:buNone/>
              <a:defRPr sz="1300" b="1"/>
            </a:lvl7pPr>
            <a:lvl8pPr marL="2600260" indent="0">
              <a:buNone/>
              <a:defRPr sz="1300" b="1"/>
            </a:lvl8pPr>
            <a:lvl9pPr marL="297172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5" y="2174875"/>
            <a:ext cx="4378325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978C-D577-4BF9-A113-31B9EC0AE3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7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image" Target="../media/image5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04800"/>
            <a:ext cx="779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B5C3069-23AC-4463-853C-506EA0EFE42B}" type="slidenum">
              <a:rPr lang="en-US">
                <a:solidFill>
                  <a:srgbClr val="FFFFFF"/>
                </a:solidFill>
                <a:cs typeface="Arial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2954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4008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199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  <a:cs typeface="Arial" pitchFamily="34" charset="0"/>
            </a:endParaRPr>
          </a:p>
        </p:txBody>
      </p:sp>
      <p:pic>
        <p:nvPicPr>
          <p:cNvPr id="24584" name="Picture 1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899109" y="76200"/>
            <a:ext cx="778293" cy="83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18364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2" y="0"/>
            <a:ext cx="713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143000"/>
            <a:ext cx="975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199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12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5000" y="228603"/>
            <a:ext cx="1651000" cy="7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4602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6" y="0"/>
            <a:ext cx="7550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1219200"/>
            <a:ext cx="9493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138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1625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1625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201" y="120650"/>
            <a:ext cx="914401" cy="9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363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" y="0"/>
            <a:ext cx="1122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cfalogo"/>
          <p:cNvPicPr>
            <a:picLocks noChangeAspect="1" noChangeArrowheads="1"/>
          </p:cNvPicPr>
          <p:nvPr/>
        </p:nvPicPr>
        <p:blipFill>
          <a:blip r:embed="rId14" cstate="print"/>
          <a:srcRect l="28235" r="28235" b="28799"/>
          <a:stretch>
            <a:fillRect/>
          </a:stretch>
        </p:blipFill>
        <p:spPr bwMode="auto">
          <a:xfrm>
            <a:off x="8703895" y="190500"/>
            <a:ext cx="120213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337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5pPr>
      <a:lvl6pPr marL="371466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6pPr>
      <a:lvl7pPr marL="742931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7pPr>
      <a:lvl8pPr marL="1114397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8pPr>
      <a:lvl9pPr marL="1485863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278599" indent="-278599" algn="l" rtl="0" fontAlgn="base">
        <a:spcBef>
          <a:spcPct val="20000"/>
        </a:spcBef>
        <a:spcAft>
          <a:spcPct val="0"/>
        </a:spcAft>
        <a:buChar char="•"/>
        <a:defRPr sz="1950" b="1">
          <a:solidFill>
            <a:schemeClr val="accent2"/>
          </a:solidFill>
          <a:latin typeface="+mn-lt"/>
          <a:ea typeface="+mn-ea"/>
          <a:cs typeface="+mn-cs"/>
        </a:defRPr>
      </a:lvl1pPr>
      <a:lvl2pPr marL="603632" indent="-232167" algn="l" rtl="0" fontAlgn="base">
        <a:spcBef>
          <a:spcPct val="20000"/>
        </a:spcBef>
        <a:spcAft>
          <a:spcPct val="0"/>
        </a:spcAft>
        <a:buChar char="–"/>
        <a:defRPr sz="1950">
          <a:solidFill>
            <a:schemeClr val="tx1"/>
          </a:solidFill>
          <a:latin typeface="+mn-lt"/>
          <a:cs typeface="+mn-cs"/>
        </a:defRPr>
      </a:lvl2pPr>
      <a:lvl3pPr marL="928664" indent="-185733" algn="l" rtl="0" fontAlgn="base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cs typeface="+mn-cs"/>
        </a:defRPr>
      </a:lvl3pPr>
      <a:lvl4pPr marL="1300130" indent="-185733" algn="l" rtl="0" fontAlgn="base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Arial Unicode MS" pitchFamily="34" charset="-128"/>
          <a:cs typeface="+mn-cs"/>
        </a:defRPr>
      </a:lvl4pPr>
      <a:lvl5pPr marL="1671596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5pPr>
      <a:lvl6pPr marL="2043061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6pPr>
      <a:lvl7pPr marL="2414527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7pPr>
      <a:lvl8pPr marL="2785993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8pPr>
      <a:lvl9pPr marL="3157459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6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1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9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2" y="0"/>
            <a:ext cx="713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143000"/>
            <a:ext cx="975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199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12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5000" y="228603"/>
            <a:ext cx="1651000" cy="7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96978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639764"/>
            <a:ext cx="9570641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3864" name="Rectangle 8"/>
          <p:cNvSpPr>
            <a:spLocks noChangeArrowheads="1"/>
          </p:cNvSpPr>
          <p:nvPr/>
        </p:nvSpPr>
        <p:spPr bwMode="auto">
          <a:xfrm>
            <a:off x="9634273" y="6638925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BBFDDA-1501-42F0-BD47-C36EA8CAA672}" type="slidenum">
              <a:rPr lang="en-US" sz="100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7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2" y="0"/>
            <a:ext cx="713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143000"/>
            <a:ext cx="975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199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12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5000" y="228603"/>
            <a:ext cx="1651000" cy="7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5824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6" y="0"/>
            <a:ext cx="7550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1219200"/>
            <a:ext cx="9493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138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1625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1625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201" y="120650"/>
            <a:ext cx="914401" cy="9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363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" y="0"/>
            <a:ext cx="1122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cfalogo"/>
          <p:cNvPicPr>
            <a:picLocks noChangeAspect="1" noChangeArrowheads="1"/>
          </p:cNvPicPr>
          <p:nvPr/>
        </p:nvPicPr>
        <p:blipFill>
          <a:blip r:embed="rId14" cstate="print"/>
          <a:srcRect l="28235" r="28235" b="28799"/>
          <a:stretch>
            <a:fillRect/>
          </a:stretch>
        </p:blipFill>
        <p:spPr bwMode="auto">
          <a:xfrm>
            <a:off x="8703895" y="190500"/>
            <a:ext cx="120213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2960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5pPr>
      <a:lvl6pPr marL="371466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6pPr>
      <a:lvl7pPr marL="742931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7pPr>
      <a:lvl8pPr marL="1114397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8pPr>
      <a:lvl9pPr marL="1485863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278599" indent="-278599" algn="l" rtl="0" fontAlgn="base">
        <a:spcBef>
          <a:spcPct val="20000"/>
        </a:spcBef>
        <a:spcAft>
          <a:spcPct val="0"/>
        </a:spcAft>
        <a:buChar char="•"/>
        <a:defRPr sz="1950" b="1">
          <a:solidFill>
            <a:schemeClr val="accent2"/>
          </a:solidFill>
          <a:latin typeface="+mn-lt"/>
          <a:ea typeface="+mn-ea"/>
          <a:cs typeface="+mn-cs"/>
        </a:defRPr>
      </a:lvl1pPr>
      <a:lvl2pPr marL="603632" indent="-232167" algn="l" rtl="0" fontAlgn="base">
        <a:spcBef>
          <a:spcPct val="20000"/>
        </a:spcBef>
        <a:spcAft>
          <a:spcPct val="0"/>
        </a:spcAft>
        <a:buChar char="–"/>
        <a:defRPr sz="1950">
          <a:solidFill>
            <a:schemeClr val="tx1"/>
          </a:solidFill>
          <a:latin typeface="+mn-lt"/>
          <a:cs typeface="+mn-cs"/>
        </a:defRPr>
      </a:lvl2pPr>
      <a:lvl3pPr marL="928664" indent="-185733" algn="l" rtl="0" fontAlgn="base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cs typeface="+mn-cs"/>
        </a:defRPr>
      </a:lvl3pPr>
      <a:lvl4pPr marL="1300130" indent="-185733" algn="l" rtl="0" fontAlgn="base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Arial Unicode MS" pitchFamily="34" charset="-128"/>
          <a:cs typeface="+mn-cs"/>
        </a:defRPr>
      </a:lvl4pPr>
      <a:lvl5pPr marL="1671596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5pPr>
      <a:lvl6pPr marL="2043061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6pPr>
      <a:lvl7pPr marL="2414527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7pPr>
      <a:lvl8pPr marL="2785993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8pPr>
      <a:lvl9pPr marL="3157459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6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1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9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639764"/>
            <a:ext cx="9570641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3864" name="Rectangle 8"/>
          <p:cNvSpPr>
            <a:spLocks noChangeArrowheads="1"/>
          </p:cNvSpPr>
          <p:nvPr/>
        </p:nvSpPr>
        <p:spPr bwMode="auto">
          <a:xfrm>
            <a:off x="9634273" y="6638925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BBFDDA-1501-42F0-BD47-C36EA8CAA672}" type="slidenum">
              <a:rPr lang="en-US" sz="100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5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2" y="0"/>
            <a:ext cx="713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143000"/>
            <a:ext cx="975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199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12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5000" y="228603"/>
            <a:ext cx="1651000" cy="7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016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6" y="0"/>
            <a:ext cx="7550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1219200"/>
            <a:ext cx="9493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138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1625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1625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201" y="120650"/>
            <a:ext cx="914401" cy="9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363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" y="0"/>
            <a:ext cx="1122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cfalogo"/>
          <p:cNvPicPr>
            <a:picLocks noChangeAspect="1" noChangeArrowheads="1"/>
          </p:cNvPicPr>
          <p:nvPr/>
        </p:nvPicPr>
        <p:blipFill>
          <a:blip r:embed="rId14" cstate="print"/>
          <a:srcRect l="28235" r="28235" b="28799"/>
          <a:stretch>
            <a:fillRect/>
          </a:stretch>
        </p:blipFill>
        <p:spPr bwMode="auto">
          <a:xfrm>
            <a:off x="8703895" y="190500"/>
            <a:ext cx="120213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375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5pPr>
      <a:lvl6pPr marL="371466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6pPr>
      <a:lvl7pPr marL="742931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7pPr>
      <a:lvl8pPr marL="1114397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8pPr>
      <a:lvl9pPr marL="1485863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278599" indent="-278599" algn="l" rtl="0" fontAlgn="base">
        <a:spcBef>
          <a:spcPct val="20000"/>
        </a:spcBef>
        <a:spcAft>
          <a:spcPct val="0"/>
        </a:spcAft>
        <a:buChar char="•"/>
        <a:defRPr sz="1950" b="1">
          <a:solidFill>
            <a:schemeClr val="accent2"/>
          </a:solidFill>
          <a:latin typeface="+mn-lt"/>
          <a:ea typeface="+mn-ea"/>
          <a:cs typeface="+mn-cs"/>
        </a:defRPr>
      </a:lvl1pPr>
      <a:lvl2pPr marL="603632" indent="-232167" algn="l" rtl="0" fontAlgn="base">
        <a:spcBef>
          <a:spcPct val="20000"/>
        </a:spcBef>
        <a:spcAft>
          <a:spcPct val="0"/>
        </a:spcAft>
        <a:buChar char="–"/>
        <a:defRPr sz="1950">
          <a:solidFill>
            <a:schemeClr val="tx1"/>
          </a:solidFill>
          <a:latin typeface="+mn-lt"/>
          <a:cs typeface="+mn-cs"/>
        </a:defRPr>
      </a:lvl2pPr>
      <a:lvl3pPr marL="928664" indent="-185733" algn="l" rtl="0" fontAlgn="base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cs typeface="+mn-cs"/>
        </a:defRPr>
      </a:lvl3pPr>
      <a:lvl4pPr marL="1300130" indent="-185733" algn="l" rtl="0" fontAlgn="base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Arial Unicode MS" pitchFamily="34" charset="-128"/>
          <a:cs typeface="+mn-cs"/>
        </a:defRPr>
      </a:lvl4pPr>
      <a:lvl5pPr marL="1671596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5pPr>
      <a:lvl6pPr marL="2043061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6pPr>
      <a:lvl7pPr marL="2414527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7pPr>
      <a:lvl8pPr marL="2785993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8pPr>
      <a:lvl9pPr marL="3157459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6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1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9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143000"/>
            <a:ext cx="975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-14486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130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2" y="0"/>
            <a:ext cx="713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1" y="1143000"/>
            <a:ext cx="975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200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" y="0"/>
            <a:ext cx="112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5000" y="228605"/>
            <a:ext cx="1651000" cy="7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8040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6" y="0"/>
            <a:ext cx="7550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1219200"/>
            <a:ext cx="9493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200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" y="0"/>
            <a:ext cx="112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cfalogo"/>
          <p:cNvPicPr>
            <a:picLocks noChangeAspect="1" noChangeArrowheads="1"/>
          </p:cNvPicPr>
          <p:nvPr/>
        </p:nvPicPr>
        <p:blipFill>
          <a:blip r:embed="rId14" cstate="print"/>
          <a:srcRect l="28235" r="28235" b="28799"/>
          <a:stretch>
            <a:fillRect/>
          </a:stretch>
        </p:blipFill>
        <p:spPr bwMode="auto">
          <a:xfrm>
            <a:off x="8703889" y="190500"/>
            <a:ext cx="120213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1115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8210" y="0"/>
            <a:ext cx="70612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1" y="1143000"/>
            <a:ext cx="975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199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89771" y="0"/>
            <a:ext cx="1095595" cy="104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66" y="76200"/>
            <a:ext cx="1525741" cy="9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817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6" y="0"/>
            <a:ext cx="713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1" y="1143000"/>
            <a:ext cx="975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199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" y="0"/>
            <a:ext cx="112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5000" y="228645"/>
            <a:ext cx="1651000" cy="7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86338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143000"/>
            <a:ext cx="975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-14486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4464" y="41562"/>
            <a:ext cx="766448" cy="48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36040" y="558487"/>
            <a:ext cx="1093760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15" y="1"/>
            <a:ext cx="1071264" cy="101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3757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1" y="1143000"/>
            <a:ext cx="975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92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1846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1846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-14486" y="120650"/>
            <a:ext cx="914401" cy="10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92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4464" y="41564"/>
            <a:ext cx="766448" cy="48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36041" y="558487"/>
            <a:ext cx="1093760" cy="48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16" y="1"/>
            <a:ext cx="1071264" cy="101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4305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23" b="1">
          <a:solidFill>
            <a:srgbClr val="FFCC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23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23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23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23" b="1">
          <a:solidFill>
            <a:srgbClr val="FFCC00"/>
          </a:solidFill>
          <a:latin typeface="Arial" charset="0"/>
          <a:cs typeface="Arial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 b="1">
          <a:solidFill>
            <a:srgbClr val="FFCC00"/>
          </a:solidFill>
          <a:latin typeface="Arial" charset="0"/>
          <a:cs typeface="Arial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 b="1">
          <a:solidFill>
            <a:srgbClr val="FFCC00"/>
          </a:solidFill>
          <a:latin typeface="Arial" charset="0"/>
          <a:cs typeface="Arial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 b="1">
          <a:solidFill>
            <a:srgbClr val="FFCC00"/>
          </a:solidFill>
          <a:latin typeface="Arial" charset="0"/>
          <a:cs typeface="Arial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Char char="•"/>
        <a:defRPr sz="2215" b="1">
          <a:solidFill>
            <a:srgbClr val="FFFFCC"/>
          </a:solidFill>
          <a:latin typeface="+mn-lt"/>
          <a:ea typeface="+mn-ea"/>
          <a:cs typeface="+mn-cs"/>
        </a:defRPr>
      </a:lvl1pPr>
      <a:lvl2pPr marL="685817" indent="-263776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  <a:cs typeface="+mn-cs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har char="•"/>
        <a:defRPr sz="1846">
          <a:solidFill>
            <a:schemeClr val="tx1"/>
          </a:solidFill>
          <a:latin typeface="+mn-lt"/>
          <a:cs typeface="+mn-cs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Arial Unicode MS" pitchFamily="34" charset="-128"/>
          <a:cs typeface="+mn-cs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 Unicode MS" pitchFamily="34" charset="-128"/>
          <a:cs typeface="+mn-cs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 Unicode MS" pitchFamily="34" charset="-128"/>
          <a:cs typeface="+mn-cs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 Unicode MS" pitchFamily="34" charset="-128"/>
          <a:cs typeface="+mn-cs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 Unicode MS" pitchFamily="34" charset="-128"/>
          <a:cs typeface="+mn-cs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2" y="0"/>
            <a:ext cx="713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143000"/>
            <a:ext cx="9753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199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122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5000" y="228603"/>
            <a:ext cx="1651000" cy="7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94125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6" y="0"/>
            <a:ext cx="7550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650" y="1219200"/>
            <a:ext cx="9493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5200" y="65532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138" b="0" smtClean="0">
                <a:latin typeface="+mn-lt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8DAF25F-D335-49FF-87D5-21A6FF28074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>
            <a:off x="742950" y="11430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1625" b="1">
              <a:solidFill>
                <a:srgbClr val="FFFFFF"/>
              </a:solidFill>
            </a:endParaRPr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>
            <a:off x="742950" y="65532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1625" b="1">
              <a:solidFill>
                <a:srgbClr val="FFFFFF"/>
              </a:solidFill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8331201" y="120650"/>
            <a:ext cx="914401" cy="9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363">
              <a:solidFill>
                <a:srgbClr val="FFFFFF"/>
              </a:solidFill>
              <a:latin typeface="FermiLgo" pitchFamily="2" charset="0"/>
            </a:endParaRPr>
          </a:p>
        </p:txBody>
      </p:sp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" y="0"/>
            <a:ext cx="1122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cfalogo"/>
          <p:cNvPicPr>
            <a:picLocks noChangeAspect="1" noChangeArrowheads="1"/>
          </p:cNvPicPr>
          <p:nvPr/>
        </p:nvPicPr>
        <p:blipFill>
          <a:blip r:embed="rId14" cstate="print"/>
          <a:srcRect l="28235" r="28235" b="28799"/>
          <a:stretch>
            <a:fillRect/>
          </a:stretch>
        </p:blipFill>
        <p:spPr bwMode="auto">
          <a:xfrm>
            <a:off x="8703895" y="190500"/>
            <a:ext cx="120213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6641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5pPr>
      <a:lvl6pPr marL="371466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6pPr>
      <a:lvl7pPr marL="742931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7pPr>
      <a:lvl8pPr marL="1114397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8pPr>
      <a:lvl9pPr marL="1485863" algn="l" rtl="0" fontAlgn="base">
        <a:spcBef>
          <a:spcPct val="0"/>
        </a:spcBef>
        <a:spcAft>
          <a:spcPct val="0"/>
        </a:spcAft>
        <a:defRPr sz="2925" b="1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278599" indent="-278599" algn="l" rtl="0" fontAlgn="base">
        <a:spcBef>
          <a:spcPct val="20000"/>
        </a:spcBef>
        <a:spcAft>
          <a:spcPct val="0"/>
        </a:spcAft>
        <a:buChar char="•"/>
        <a:defRPr sz="1950" b="1">
          <a:solidFill>
            <a:schemeClr val="accent2"/>
          </a:solidFill>
          <a:latin typeface="+mn-lt"/>
          <a:ea typeface="+mn-ea"/>
          <a:cs typeface="+mn-cs"/>
        </a:defRPr>
      </a:lvl1pPr>
      <a:lvl2pPr marL="603632" indent="-232167" algn="l" rtl="0" fontAlgn="base">
        <a:spcBef>
          <a:spcPct val="20000"/>
        </a:spcBef>
        <a:spcAft>
          <a:spcPct val="0"/>
        </a:spcAft>
        <a:buChar char="–"/>
        <a:defRPr sz="1950">
          <a:solidFill>
            <a:schemeClr val="tx1"/>
          </a:solidFill>
          <a:latin typeface="+mn-lt"/>
          <a:cs typeface="+mn-cs"/>
        </a:defRPr>
      </a:lvl2pPr>
      <a:lvl3pPr marL="928664" indent="-185733" algn="l" rtl="0" fontAlgn="base">
        <a:spcBef>
          <a:spcPct val="20000"/>
        </a:spcBef>
        <a:spcAft>
          <a:spcPct val="0"/>
        </a:spcAft>
        <a:buChar char="•"/>
        <a:defRPr sz="1950">
          <a:solidFill>
            <a:schemeClr val="tx1"/>
          </a:solidFill>
          <a:latin typeface="+mn-lt"/>
          <a:cs typeface="+mn-cs"/>
        </a:defRPr>
      </a:lvl3pPr>
      <a:lvl4pPr marL="1300130" indent="-185733" algn="l" rtl="0" fontAlgn="base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Arial Unicode MS" pitchFamily="34" charset="-128"/>
          <a:cs typeface="+mn-cs"/>
        </a:defRPr>
      </a:lvl4pPr>
      <a:lvl5pPr marL="1671596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5pPr>
      <a:lvl6pPr marL="2043061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6pPr>
      <a:lvl7pPr marL="2414527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7pPr>
      <a:lvl8pPr marL="2785993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8pPr>
      <a:lvl9pPr marL="3157459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Arial Unicode MS" pitchFamily="34" charset="-128"/>
          <a:cs typeface="+mn-cs"/>
        </a:defRPr>
      </a:lvl9pPr>
    </p:bodyStyle>
    <p:otherStyle>
      <a:defPPr>
        <a:defRPr lang="en-US"/>
      </a:defPPr>
      <a:lvl1pPr marL="0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66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31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9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1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42950" y="2293620"/>
            <a:ext cx="8420100" cy="1143000"/>
          </a:xfrm>
        </p:spPr>
        <p:txBody>
          <a:bodyPr/>
          <a:lstStyle/>
          <a:p>
            <a:pPr algn="ctr"/>
            <a:r>
              <a:rPr lang="ro-RO" sz="4800" dirty="0" smtClean="0"/>
              <a:t>E</a:t>
            </a:r>
            <a:r>
              <a:rPr lang="en-US" sz="4800" dirty="0" err="1" smtClean="0"/>
              <a:t>nd</a:t>
            </a:r>
            <a:r>
              <a:rPr lang="en-US" sz="4800" dirty="0" smtClean="0"/>
              <a:t>-Site Orchestration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8C9F2-55A8-454F-A9AF-DE445D651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678781" y="3323976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B3FFFF"/>
                </a:solidFill>
              </a:rPr>
              <a:t>With Open </a:t>
            </a:r>
            <a:r>
              <a:rPr lang="en-US" kern="0" dirty="0" err="1" smtClean="0">
                <a:solidFill>
                  <a:srgbClr val="B3FFFF"/>
                </a:solidFill>
              </a:rPr>
              <a:t>vSwitch</a:t>
            </a:r>
            <a:r>
              <a:rPr lang="en-US" kern="0" dirty="0" smtClean="0">
                <a:solidFill>
                  <a:srgbClr val="B3FFFF"/>
                </a:solidFill>
              </a:rPr>
              <a:t> (OVS)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5728139" y="4983933"/>
            <a:ext cx="38921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400" kern="0" dirty="0" smtClean="0">
                <a:solidFill>
                  <a:srgbClr val="B3FFFF"/>
                </a:solidFill>
              </a:rPr>
              <a:t>R. </a:t>
            </a:r>
            <a:r>
              <a:rPr lang="en-US" sz="2400" kern="0" dirty="0" err="1" smtClean="0">
                <a:solidFill>
                  <a:srgbClr val="B3FFFF"/>
                </a:solidFill>
              </a:rPr>
              <a:t>Voicu</a:t>
            </a:r>
            <a:r>
              <a:rPr lang="en-US" sz="2400" kern="0" dirty="0" smtClean="0">
                <a:solidFill>
                  <a:srgbClr val="B3FFFF"/>
                </a:solidFill>
              </a:rPr>
              <a:t>, A. Mughal, </a:t>
            </a:r>
            <a:br>
              <a:rPr lang="en-US" sz="2400" kern="0" dirty="0" smtClean="0">
                <a:solidFill>
                  <a:srgbClr val="B3FFFF"/>
                </a:solidFill>
              </a:rPr>
            </a:br>
            <a:r>
              <a:rPr lang="en-US" sz="2400" kern="0" dirty="0" smtClean="0">
                <a:solidFill>
                  <a:srgbClr val="B3FFFF"/>
                </a:solidFill>
              </a:rPr>
              <a:t>J. </a:t>
            </a:r>
            <a:r>
              <a:rPr lang="en-US" sz="2400" kern="0" dirty="0" err="1" smtClean="0">
                <a:solidFill>
                  <a:srgbClr val="B3FFFF"/>
                </a:solidFill>
              </a:rPr>
              <a:t>Balcas</a:t>
            </a:r>
            <a:r>
              <a:rPr lang="en-US" sz="2400" kern="0" dirty="0" smtClean="0">
                <a:solidFill>
                  <a:srgbClr val="B3FFFF"/>
                </a:solidFill>
              </a:rPr>
              <a:t>, H. Newman </a:t>
            </a:r>
            <a:br>
              <a:rPr lang="en-US" sz="2400" kern="0" dirty="0" smtClean="0">
                <a:solidFill>
                  <a:srgbClr val="B3FFFF"/>
                </a:solidFill>
              </a:rPr>
            </a:br>
            <a:r>
              <a:rPr lang="en-US" sz="2400" kern="0" dirty="0" smtClean="0">
                <a:solidFill>
                  <a:srgbClr val="B3FFFF"/>
                </a:solidFill>
              </a:rPr>
              <a:t>for the Caltech Team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0191" y="76200"/>
            <a:ext cx="1117212" cy="116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3745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8" y="1337000"/>
            <a:ext cx="8018240" cy="5354963"/>
          </a:xfrm>
          <a:prstGeom prst="rect">
            <a:avLst/>
          </a:prstGeom>
        </p:spPr>
      </p:pic>
      <p:sp>
        <p:nvSpPr>
          <p:cNvPr id="14" name="Down Arrow Callout 13"/>
          <p:cNvSpPr/>
          <p:nvPr/>
        </p:nvSpPr>
        <p:spPr bwMode="auto">
          <a:xfrm>
            <a:off x="2767397" y="1592599"/>
            <a:ext cx="961193" cy="681754"/>
          </a:xfrm>
          <a:prstGeom prst="downArrowCallout">
            <a:avLst>
              <a:gd name="adj1" fmla="val 32889"/>
              <a:gd name="adj2" fmla="val 25000"/>
              <a:gd name="adj3" fmla="val 25000"/>
              <a:gd name="adj4" fmla="val 44285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Up Arrow Callout 32"/>
          <p:cNvSpPr/>
          <p:nvPr/>
        </p:nvSpPr>
        <p:spPr bwMode="auto">
          <a:xfrm>
            <a:off x="2272108" y="2274353"/>
            <a:ext cx="1161082" cy="935592"/>
          </a:xfrm>
          <a:prstGeom prst="upArrowCallout">
            <a:avLst>
              <a:gd name="adj1" fmla="val 30969"/>
              <a:gd name="adj2" fmla="val 25000"/>
              <a:gd name="adj3" fmla="val 25000"/>
              <a:gd name="adj4" fmla="val 36060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5000"/>
              </a:lnSpc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</a:rPr>
              <a:t>2.5 </a:t>
            </a:r>
            <a:r>
              <a:rPr lang="en-US" sz="2000" b="1" dirty="0" err="1" smtClean="0">
                <a:latin typeface="Arial" pitchFamily="34" charset="0"/>
              </a:rPr>
              <a:t>Gbps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36" name="Down Arrow Callout 35"/>
          <p:cNvSpPr/>
          <p:nvPr/>
        </p:nvSpPr>
        <p:spPr bwMode="auto">
          <a:xfrm>
            <a:off x="6863756" y="1363882"/>
            <a:ext cx="1323404" cy="93555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10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B3FFFF"/>
                </a:solidFill>
                <a:latin typeface="Arial" pitchFamily="34" charset="0"/>
              </a:rPr>
              <a:t>10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B3FFFF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B3FFFF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FFF11F"/>
                </a:solidFill>
                <a:latin typeface="Arial" pitchFamily="34" charset="0"/>
              </a:rPr>
              <a:t>NO policy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11F"/>
              </a:solidFill>
              <a:effectLst/>
              <a:latin typeface="Arial" pitchFamily="34" charset="0"/>
            </a:endParaRPr>
          </a:p>
        </p:txBody>
      </p:sp>
      <p:sp>
        <p:nvSpPr>
          <p:cNvPr id="13" name="Up Arrow Callout 12"/>
          <p:cNvSpPr/>
          <p:nvPr/>
        </p:nvSpPr>
        <p:spPr bwMode="auto">
          <a:xfrm>
            <a:off x="2983832" y="2396398"/>
            <a:ext cx="1265405" cy="1627093"/>
          </a:xfrm>
          <a:prstGeom prst="upArrowCallout">
            <a:avLst>
              <a:gd name="adj1" fmla="val 20388"/>
              <a:gd name="adj2" fmla="val 25000"/>
              <a:gd name="adj3" fmla="val 21473"/>
              <a:gd name="adj4" fmla="val 25404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5000"/>
              </a:lnSpc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</a:rPr>
              <a:t>7.5 </a:t>
            </a:r>
            <a:r>
              <a:rPr lang="en-US" sz="2000" b="1" dirty="0" err="1" smtClean="0">
                <a:latin typeface="Arial" pitchFamily="34" charset="0"/>
              </a:rPr>
              <a:t>Gbps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17" name="Up Arrow Callout 16"/>
          <p:cNvSpPr/>
          <p:nvPr/>
        </p:nvSpPr>
        <p:spPr bwMode="auto">
          <a:xfrm>
            <a:off x="4459956" y="2387271"/>
            <a:ext cx="1143746" cy="1054363"/>
          </a:xfrm>
          <a:prstGeom prst="upArrowCallout">
            <a:avLst>
              <a:gd name="adj1" fmla="val 20388"/>
              <a:gd name="adj2" fmla="val 25000"/>
              <a:gd name="adj3" fmla="val 21473"/>
              <a:gd name="adj4" fmla="val 59252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5000"/>
              </a:lnSpc>
              <a:spcAft>
                <a:spcPct val="0"/>
              </a:spcAft>
            </a:pPr>
            <a:r>
              <a:rPr lang="en-US" sz="2000" b="1" dirty="0" smtClean="0">
                <a:solidFill>
                  <a:srgbClr val="B3FFFF"/>
                </a:solidFill>
                <a:latin typeface="Arial" pitchFamily="34" charset="0"/>
              </a:rPr>
              <a:t>10 </a:t>
            </a:r>
            <a:r>
              <a:rPr lang="en-US" sz="2000" b="1" dirty="0" err="1" smtClean="0">
                <a:solidFill>
                  <a:srgbClr val="B3FFFF"/>
                </a:solidFill>
                <a:latin typeface="Arial" pitchFamily="34" charset="0"/>
              </a:rPr>
              <a:t>Gbps</a:t>
            </a:r>
            <a:endParaRPr lang="en-US" sz="2000" b="1" dirty="0" smtClean="0">
              <a:solidFill>
                <a:srgbClr val="B3FFFF"/>
              </a:solidFill>
              <a:latin typeface="Arial" pitchFamily="34" charset="0"/>
            </a:endParaRPr>
          </a:p>
          <a:p>
            <a:pPr algn="ctr" fontAlgn="base">
              <a:lnSpc>
                <a:spcPct val="95000"/>
              </a:lnSpc>
              <a:spcAft>
                <a:spcPct val="0"/>
              </a:spcAft>
            </a:pPr>
            <a:r>
              <a:rPr lang="en-US" sz="2000" b="1" dirty="0" smtClean="0">
                <a:solidFill>
                  <a:srgbClr val="FFF11F"/>
                </a:solidFill>
                <a:latin typeface="Arial" pitchFamily="34" charset="0"/>
              </a:rPr>
              <a:t>policy</a:t>
            </a:r>
            <a:endParaRPr lang="en-US" sz="2000" b="1" dirty="0">
              <a:solidFill>
                <a:srgbClr val="FFF11F"/>
              </a:solidFill>
              <a:latin typeface="Arial" pitchFamily="34" charset="0"/>
            </a:endParaRPr>
          </a:p>
        </p:txBody>
      </p:sp>
      <p:sp>
        <p:nvSpPr>
          <p:cNvPr id="18" name="Down Arrow Callout 17"/>
          <p:cNvSpPr/>
          <p:nvPr/>
        </p:nvSpPr>
        <p:spPr bwMode="auto">
          <a:xfrm>
            <a:off x="5048662" y="1324543"/>
            <a:ext cx="1177329" cy="94880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B3FFFF"/>
                </a:solidFill>
                <a:effectLst/>
                <a:latin typeface="Arial" pitchFamily="34" charset="0"/>
              </a:rPr>
              <a:t>11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B3FFFF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B3FFFF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FFF11F"/>
                </a:solidFill>
                <a:latin typeface="Arial" pitchFamily="34" charset="0"/>
              </a:rPr>
              <a:t>policy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11F"/>
              </a:solidFill>
              <a:effectLst/>
              <a:latin typeface="Arial" pitchFamily="34" charset="0"/>
            </a:endParaRPr>
          </a:p>
        </p:txBody>
      </p:sp>
      <p:sp>
        <p:nvSpPr>
          <p:cNvPr id="20" name="Down Arrow Callout 19"/>
          <p:cNvSpPr/>
          <p:nvPr/>
        </p:nvSpPr>
        <p:spPr bwMode="auto">
          <a:xfrm>
            <a:off x="948704" y="1242872"/>
            <a:ext cx="1323404" cy="93555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10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B3FFFF"/>
                </a:solidFill>
                <a:latin typeface="Arial" pitchFamily="34" charset="0"/>
              </a:rPr>
              <a:t>10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B3FFFF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B3FFFF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FFF11F"/>
                </a:solidFill>
                <a:latin typeface="Arial" pitchFamily="34" charset="0"/>
              </a:rPr>
              <a:t>NO policy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11F"/>
              </a:solidFill>
              <a:effectLst/>
              <a:latin typeface="Arial" pitchFamily="34" charset="0"/>
            </a:endParaRPr>
          </a:p>
        </p:txBody>
      </p:sp>
      <p:sp>
        <p:nvSpPr>
          <p:cNvPr id="21" name="Up Arrow Callout 20"/>
          <p:cNvSpPr/>
          <p:nvPr/>
        </p:nvSpPr>
        <p:spPr bwMode="auto">
          <a:xfrm>
            <a:off x="6499505" y="2299435"/>
            <a:ext cx="1029500" cy="885427"/>
          </a:xfrm>
          <a:prstGeom prst="upArrowCallout">
            <a:avLst>
              <a:gd name="adj1" fmla="val 20388"/>
              <a:gd name="adj2" fmla="val 25000"/>
              <a:gd name="adj3" fmla="val 21473"/>
              <a:gd name="adj4" fmla="val 4178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5000"/>
              </a:lnSpc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</a:rPr>
              <a:t>4 </a:t>
            </a:r>
            <a:r>
              <a:rPr lang="en-US" sz="2000" b="1" dirty="0" err="1" smtClean="0">
                <a:latin typeface="Arial" pitchFamily="34" charset="0"/>
              </a:rPr>
              <a:t>Gbps</a:t>
            </a:r>
            <a:endParaRPr lang="en-US" sz="2000" b="1" dirty="0" smtClean="0"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370953" y="4569928"/>
            <a:ext cx="5807889" cy="1256371"/>
          </a:xfrm>
          <a:prstGeom prst="rect">
            <a:avLst/>
          </a:prstGeom>
          <a:solidFill>
            <a:srgbClr val="000099">
              <a:lumMod val="50000"/>
            </a:srgbClr>
          </a:solidFill>
          <a:ln w="25400" algn="ctr">
            <a:solidFill>
              <a:srgbClr val="FFE422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vl="1" algn="ctr" eaLnBrk="0" fontAlgn="base" hangingPunct="0">
              <a:lnSpc>
                <a:spcPct val="90000"/>
              </a:lnSpc>
              <a:buClr>
                <a:srgbClr val="FF3399"/>
              </a:buClr>
              <a:buSzPct val="80000"/>
            </a:pPr>
            <a:r>
              <a:rPr lang="en-US" sz="2800" b="1" kern="0" dirty="0" smtClean="0">
                <a:solidFill>
                  <a:srgbClr val="B3FFFF"/>
                </a:solidFill>
                <a:latin typeface="+mj-lt"/>
              </a:rPr>
              <a:t>Almost the same CPU Usage </a:t>
            </a:r>
          </a:p>
          <a:p>
            <a:pPr lvl="1" algn="ctr" eaLnBrk="0" fontAlgn="base" hangingPunct="0">
              <a:lnSpc>
                <a:spcPct val="90000"/>
              </a:lnSpc>
              <a:buClr>
                <a:srgbClr val="FF3399"/>
              </a:buClr>
              <a:buSzPct val="80000"/>
            </a:pPr>
            <a:r>
              <a:rPr lang="en-US" sz="2800" b="1" kern="0" dirty="0" smtClean="0">
                <a:solidFill>
                  <a:srgbClr val="FFF11F"/>
                </a:solidFill>
                <a:latin typeface="+mj-lt"/>
              </a:rPr>
              <a:t>With and without an egress limiting policy in place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143429"/>
            <a:ext cx="8458200" cy="1143000"/>
          </a:xfrm>
        </p:spPr>
        <p:txBody>
          <a:bodyPr/>
          <a:lstStyle/>
          <a:p>
            <a:r>
              <a:rPr lang="ro-RO" dirty="0" smtClean="0">
                <a:solidFill>
                  <a:srgbClr val="FFFF00"/>
                </a:solidFill>
              </a:rPr>
              <a:t>OVS 10G </a:t>
            </a:r>
            <a:r>
              <a:rPr lang="en-US" dirty="0" smtClean="0">
                <a:solidFill>
                  <a:srgbClr val="FFFF00"/>
                </a:solidFill>
              </a:rPr>
              <a:t>LAN </a:t>
            </a:r>
            <a:r>
              <a:rPr lang="ro-RO" dirty="0" smtClean="0">
                <a:solidFill>
                  <a:srgbClr val="FFFF00"/>
                </a:solidFill>
              </a:rPr>
              <a:t>tests </a:t>
            </a:r>
            <a:br>
              <a:rPr lang="ro-RO" dirty="0" smtClean="0">
                <a:solidFill>
                  <a:srgbClr val="FFFF00"/>
                </a:solidFill>
              </a:rPr>
            </a:br>
            <a:r>
              <a:rPr lang="ro-RO" dirty="0" smtClean="0">
                <a:solidFill>
                  <a:srgbClr val="CCECFF"/>
                </a:solidFill>
              </a:rPr>
              <a:t>CPU Utilization</a:t>
            </a:r>
            <a:endParaRPr lang="en-US" dirty="0">
              <a:solidFill>
                <a:srgbClr val="CCECFF"/>
              </a:solidFill>
            </a:endParaRPr>
          </a:p>
        </p:txBody>
      </p:sp>
      <p:sp>
        <p:nvSpPr>
          <p:cNvPr id="2" name="Left Arrow 1"/>
          <p:cNvSpPr/>
          <p:nvPr/>
        </p:nvSpPr>
        <p:spPr bwMode="auto">
          <a:xfrm>
            <a:off x="7950443" y="1956615"/>
            <a:ext cx="447436" cy="484632"/>
          </a:xfrm>
          <a:prstGeom prst="leftArrow">
            <a:avLst/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buFont typeface="Wingdings" pitchFamily="2" charset="2"/>
              <a:buChar char="r"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8380256" y="1831658"/>
            <a:ext cx="1358359" cy="734547"/>
          </a:xfrm>
          <a:prstGeom prst="rect">
            <a:avLst/>
          </a:prstGeom>
          <a:solidFill>
            <a:srgbClr val="001D3A"/>
          </a:solidFill>
          <a:ln w="22225">
            <a:solidFill>
              <a:srgbClr val="FCE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F1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kern="0" dirty="0" smtClean="0">
                <a:solidFill>
                  <a:srgbClr val="B3FFFF"/>
                </a:solidFill>
              </a:rPr>
              <a:t>Available CPU</a:t>
            </a:r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2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38" y="0"/>
            <a:ext cx="8771020" cy="1082842"/>
          </a:xfrm>
        </p:spPr>
        <p:txBody>
          <a:bodyPr/>
          <a:lstStyle/>
          <a:p>
            <a:r>
              <a:rPr lang="en-US" dirty="0" smtClean="0"/>
              <a:t>10G WAN Tests: Over an NSI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3" y="932449"/>
            <a:ext cx="4874718" cy="2157592"/>
          </a:xfrm>
          <a:solidFill>
            <a:srgbClr val="001D3A"/>
          </a:solidFill>
          <a:ln w="22225">
            <a:solidFill>
              <a:srgbClr val="FFFF66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B3FFFF"/>
                </a:solidFill>
              </a:rPr>
              <a:t>OVS 2.4 </a:t>
            </a:r>
            <a:r>
              <a:rPr lang="en-US" sz="2000" dirty="0">
                <a:solidFill>
                  <a:srgbClr val="FFFF66"/>
                </a:solidFill>
              </a:rPr>
              <a:t>with stock </a:t>
            </a:r>
            <a:r>
              <a:rPr lang="en-US" sz="2000" dirty="0" smtClean="0">
                <a:solidFill>
                  <a:srgbClr val="FFFF66"/>
                </a:solidFill>
              </a:rPr>
              <a:t>kernel Centos6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B3FFFF"/>
                </a:solidFill>
              </a:rPr>
              <a:t>10G NSI circuit </a:t>
            </a:r>
            <a:r>
              <a:rPr lang="en-US" sz="2000" dirty="0" smtClean="0"/>
              <a:t>from </a:t>
            </a:r>
            <a:br>
              <a:rPr lang="en-US" sz="2000" dirty="0" smtClean="0"/>
            </a:br>
            <a:r>
              <a:rPr lang="en-US" sz="2000" dirty="0" smtClean="0"/>
              <a:t>Caltech to </a:t>
            </a:r>
            <a:r>
              <a:rPr lang="en-US" sz="2000" dirty="0" err="1" smtClean="0"/>
              <a:t>Umich</a:t>
            </a:r>
            <a:r>
              <a:rPr lang="en-US" sz="2000" dirty="0" smtClean="0"/>
              <a:t> (~60 </a:t>
            </a:r>
            <a:r>
              <a:rPr lang="en-US" sz="2000" dirty="0" err="1" smtClean="0"/>
              <a:t>ms</a:t>
            </a:r>
            <a:r>
              <a:rPr lang="en-US" sz="2000" dirty="0" smtClean="0"/>
              <a:t> RTT)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B3FFFF"/>
                </a:solidFill>
              </a:rPr>
              <a:t>Very stable </a:t>
            </a:r>
            <a:r>
              <a:rPr lang="en-US" sz="2000" dirty="0"/>
              <a:t>up to </a:t>
            </a:r>
            <a:r>
              <a:rPr lang="en-US" sz="2000" dirty="0" smtClean="0"/>
              <a:t>7.5 </a:t>
            </a:r>
            <a:r>
              <a:rPr lang="en-US" sz="2000" dirty="0" err="1" smtClean="0"/>
              <a:t>Gbps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B3FFFF"/>
                </a:solidFill>
              </a:rPr>
              <a:t>Shaping still good (</a:t>
            </a:r>
            <a:r>
              <a:rPr lang="en-US" sz="2000" dirty="0">
                <a:solidFill>
                  <a:srgbClr val="B3FFFF"/>
                </a:solidFill>
                <a:sym typeface="Symbol" panose="05050102010706020507" pitchFamily="18" charset="2"/>
              </a:rPr>
              <a:t> </a:t>
            </a:r>
            <a:r>
              <a:rPr lang="en-US" sz="2000" dirty="0" smtClean="0">
                <a:solidFill>
                  <a:srgbClr val="B3FFFF"/>
                </a:solidFill>
              </a:rPr>
              <a:t>2%) </a:t>
            </a:r>
            <a:br>
              <a:rPr lang="en-US" sz="2000" dirty="0" smtClean="0">
                <a:solidFill>
                  <a:srgbClr val="B3FFFF"/>
                </a:solidFill>
              </a:rPr>
            </a:br>
            <a:r>
              <a:rPr lang="en-US" sz="2000" dirty="0" smtClean="0"/>
              <a:t> above 8 </a:t>
            </a:r>
            <a:r>
              <a:rPr lang="en-US" sz="2000" dirty="0" err="1" smtClean="0"/>
              <a:t>Gbps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8C9F2-55A8-454F-A9AF-DE445D651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29" y="932450"/>
            <a:ext cx="4775833" cy="2302070"/>
          </a:xfrm>
          <a:prstGeom prst="rect">
            <a:avLst/>
          </a:prstGeom>
          <a:ln w="22225">
            <a:solidFill>
              <a:srgbClr val="FFFF6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contrast="14000"/>
          </a:blip>
          <a:stretch>
            <a:fillRect/>
          </a:stretch>
        </p:blipFill>
        <p:spPr>
          <a:xfrm>
            <a:off x="82293" y="3090041"/>
            <a:ext cx="9701786" cy="3541987"/>
          </a:xfrm>
          <a:prstGeom prst="rect">
            <a:avLst/>
          </a:prstGeom>
          <a:ln w="22225">
            <a:noFill/>
          </a:ln>
        </p:spPr>
      </p:pic>
    </p:spTree>
    <p:extLst>
      <p:ext uri="{BB962C8B-B14F-4D97-AF65-F5344CB8AC3E}">
        <p14:creationId xmlns:p14="http://schemas.microsoft.com/office/powerpoint/2010/main" val="3987532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304800"/>
            <a:ext cx="8454190" cy="826168"/>
          </a:xfrm>
        </p:spPr>
        <p:txBody>
          <a:bodyPr/>
          <a:lstStyle/>
          <a:p>
            <a:r>
              <a:rPr lang="en-US" dirty="0" smtClean="0"/>
              <a:t>100GE Performance Tests (Feb. 2016)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3768" y="1070339"/>
            <a:ext cx="8577388" cy="1570303"/>
          </a:xfrm>
          <a:prstGeom prst="rect">
            <a:avLst/>
          </a:prstGeom>
          <a:solidFill>
            <a:srgbClr val="000099">
              <a:lumMod val="50000"/>
            </a:srgbClr>
          </a:solidFill>
          <a:ln w="25400" algn="ctr">
            <a:solidFill>
              <a:srgbClr val="FFE422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eaLnBrk="0" fontAlgn="base" hangingPunct="0"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</a:pPr>
            <a:r>
              <a:rPr lang="en-US" sz="2400" b="1" kern="0" dirty="0" smtClean="0">
                <a:solidFill>
                  <a:srgbClr val="B3FFFF"/>
                </a:solidFill>
                <a:latin typeface="+mj-lt"/>
              </a:rPr>
              <a:t>100GE </a:t>
            </a:r>
            <a:r>
              <a:rPr lang="en-US" sz="2400" b="1" kern="0" dirty="0" err="1" smtClean="0">
                <a:solidFill>
                  <a:srgbClr val="B3FFFF"/>
                </a:solidFill>
                <a:latin typeface="+mj-lt"/>
              </a:rPr>
              <a:t>Mellanox</a:t>
            </a:r>
            <a:r>
              <a:rPr lang="en-US" sz="2400" b="1" kern="0" dirty="0" smtClean="0">
                <a:solidFill>
                  <a:srgbClr val="B3FFFF"/>
                </a:solidFill>
                <a:latin typeface="+mj-lt"/>
              </a:rPr>
              <a:t> NICs;</a:t>
            </a:r>
            <a:r>
              <a:rPr lang="en-US" sz="2400" b="1" kern="0" dirty="0" smtClean="0">
                <a:latin typeface="+mj-lt"/>
              </a:rPr>
              <a:t> Haswell Machines; Z9100 Switch</a:t>
            </a:r>
            <a:endParaRPr lang="en-US" sz="2400" b="1" kern="0" dirty="0">
              <a:latin typeface="+mj-lt"/>
            </a:endParaRPr>
          </a:p>
          <a:p>
            <a:pPr marL="342900" indent="-342900" eaLnBrk="0" fontAlgn="base" hangingPunct="0"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</a:pPr>
            <a:r>
              <a:rPr lang="en-US" sz="2400" b="1" kern="0" dirty="0" smtClean="0">
                <a:solidFill>
                  <a:srgbClr val="B3FFFF"/>
                </a:solidFill>
                <a:latin typeface="+mj-lt"/>
              </a:rPr>
              <a:t>Kernel </a:t>
            </a:r>
            <a:r>
              <a:rPr kumimoji="0" lang="en-US" sz="2400" b="1" u="none" strike="noStrike" kern="0" cap="none" spc="0" normalizeH="0" dirty="0" smtClean="0">
                <a:ln>
                  <a:noFill/>
                </a:ln>
                <a:solidFill>
                  <a:srgbClr val="B3FFFF"/>
                </a:solidFill>
                <a:effectLst/>
                <a:uLnTx/>
                <a:uFillTx/>
                <a:latin typeface="+mj-lt"/>
              </a:rPr>
              <a:t>4.x(4.4.1) </a:t>
            </a:r>
            <a:r>
              <a:rPr kumimoji="0" lang="en-US" sz="2400" b="1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EPEL CentOS 7 (Feb 2016)</a:t>
            </a:r>
            <a:br>
              <a:rPr kumimoji="0" lang="en-US" sz="2400" b="1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en-US" sz="2400" b="1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Up to date kernel needed for &gt; 35 </a:t>
            </a:r>
            <a:r>
              <a:rPr kumimoji="0" lang="en-US" sz="2400" b="1" u="none" strike="noStrike" kern="0" cap="none" spc="0" normalizeH="0" dirty="0" err="1" smtClean="0">
                <a:ln>
                  <a:noFill/>
                </a:ln>
                <a:effectLst/>
                <a:uLnTx/>
                <a:uFillTx/>
                <a:latin typeface="+mj-lt"/>
              </a:rPr>
              <a:t>Gbps</a:t>
            </a:r>
            <a:r>
              <a:rPr kumimoji="0" lang="en-US" sz="2400" b="1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</a:p>
          <a:p>
            <a:pPr marL="342900" indent="-342900" eaLnBrk="0" fontAlgn="base" hangingPunct="0"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</a:pPr>
            <a:r>
              <a:rPr lang="en-US" sz="2400" b="1" kern="0" dirty="0" smtClean="0">
                <a:solidFill>
                  <a:srgbClr val="B3FFFF"/>
                </a:solidFill>
                <a:latin typeface="+mj-lt"/>
              </a:rPr>
              <a:t>OVS 2.4 </a:t>
            </a:r>
            <a:r>
              <a:rPr lang="en-US" sz="2400" b="1" kern="0" dirty="0" smtClean="0">
                <a:latin typeface="+mj-lt"/>
              </a:rPr>
              <a:t>(also via standard EPEL)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2640641"/>
            <a:ext cx="8577388" cy="4022473"/>
          </a:xfrm>
          <a:prstGeom prst="rect">
            <a:avLst/>
          </a:prstGeom>
          <a:ln w="22225">
            <a:solidFill>
              <a:srgbClr val="FFE422"/>
            </a:solidFill>
          </a:ln>
        </p:spPr>
      </p:pic>
    </p:spTree>
    <p:extLst>
      <p:ext uri="{BB962C8B-B14F-4D97-AF65-F5344CB8AC3E}">
        <p14:creationId xmlns:p14="http://schemas.microsoft.com/office/powerpoint/2010/main" val="2768714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93" y="138088"/>
            <a:ext cx="8458200" cy="1086978"/>
          </a:xfrm>
        </p:spPr>
        <p:txBody>
          <a:bodyPr/>
          <a:lstStyle/>
          <a:p>
            <a:r>
              <a:rPr lang="en-US" dirty="0" smtClean="0"/>
              <a:t>OVS </a:t>
            </a:r>
            <a:r>
              <a:rPr lang="en-US" dirty="0"/>
              <a:t>Dynamic bandwidth adjustment </a:t>
            </a:r>
            <a:r>
              <a:rPr lang="en-US" sz="3200" dirty="0" smtClean="0"/>
              <a:t>Egress rate-limit</a:t>
            </a:r>
            <a:r>
              <a:rPr lang="ro-RO" sz="3200" dirty="0" smtClean="0"/>
              <a:t> </a:t>
            </a:r>
            <a:r>
              <a:rPr lang="ro-RO" sz="3200" dirty="0" smtClean="0">
                <a:solidFill>
                  <a:srgbClr val="FFFF00"/>
                </a:solidFill>
              </a:rPr>
              <a:t>100G tests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3" y="1483361"/>
            <a:ext cx="9268254" cy="4913514"/>
          </a:xfrm>
          <a:prstGeom prst="rect">
            <a:avLst/>
          </a:prstGeom>
          <a:ln w="22225">
            <a:solidFill>
              <a:srgbClr val="FCE600"/>
            </a:solidFill>
          </a:ln>
        </p:spPr>
      </p:pic>
      <p:sp>
        <p:nvSpPr>
          <p:cNvPr id="5" name="Down Arrow Callout 4"/>
          <p:cNvSpPr/>
          <p:nvPr/>
        </p:nvSpPr>
        <p:spPr bwMode="auto">
          <a:xfrm>
            <a:off x="1708124" y="4664302"/>
            <a:ext cx="978654" cy="1176542"/>
          </a:xfrm>
          <a:prstGeom prst="downArrowCallout">
            <a:avLst>
              <a:gd name="adj1" fmla="val 25000"/>
              <a:gd name="adj2" fmla="val 25000"/>
              <a:gd name="adj3" fmla="val 21203"/>
              <a:gd name="adj4" fmla="val 28794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Up Arrow Callout 32"/>
          <p:cNvSpPr/>
          <p:nvPr/>
        </p:nvSpPr>
        <p:spPr bwMode="auto">
          <a:xfrm>
            <a:off x="7478936" y="4481591"/>
            <a:ext cx="1069011" cy="935592"/>
          </a:xfrm>
          <a:prstGeom prst="upArrowCallout">
            <a:avLst>
              <a:gd name="adj1" fmla="val 30969"/>
              <a:gd name="adj2" fmla="val 25000"/>
              <a:gd name="adj3" fmla="val 25000"/>
              <a:gd name="adj4" fmla="val 36060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ro-RO" sz="2000" b="1" dirty="0" smtClean="0">
                <a:latin typeface="Arial" pitchFamily="34" charset="0"/>
              </a:rPr>
              <a:t>40</a:t>
            </a:r>
            <a:r>
              <a:rPr lang="en-US" sz="2000" b="1" dirty="0" smtClean="0">
                <a:latin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</a:rPr>
              <a:t>Gbps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34" name="Down Arrow Callout 33"/>
          <p:cNvSpPr/>
          <p:nvPr/>
        </p:nvSpPr>
        <p:spPr bwMode="auto">
          <a:xfrm>
            <a:off x="5983978" y="1926628"/>
            <a:ext cx="1122477" cy="93584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4305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ro-RO" sz="2000" b="1" dirty="0" smtClean="0">
                <a:latin typeface="Arial" pitchFamily="34" charset="0"/>
              </a:rPr>
              <a:t>80</a:t>
            </a:r>
            <a:r>
              <a:rPr lang="en-US" sz="2000" b="1" dirty="0" smtClean="0">
                <a:latin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Up Arrow Callout 12"/>
          <p:cNvSpPr/>
          <p:nvPr/>
        </p:nvSpPr>
        <p:spPr bwMode="auto">
          <a:xfrm>
            <a:off x="3546919" y="3237770"/>
            <a:ext cx="1143746" cy="1627093"/>
          </a:xfrm>
          <a:prstGeom prst="upArrowCallout">
            <a:avLst>
              <a:gd name="adj1" fmla="val 20388"/>
              <a:gd name="adj2" fmla="val 25000"/>
              <a:gd name="adj3" fmla="val 21473"/>
              <a:gd name="adj4" fmla="val 25404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</a:rPr>
              <a:t>75 </a:t>
            </a:r>
            <a:r>
              <a:rPr lang="en-US" sz="2000" b="1" dirty="0" err="1" smtClean="0">
                <a:latin typeface="Arial" pitchFamily="34" charset="0"/>
              </a:rPr>
              <a:t>Gbps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16" name="Down Arrow Callout 15"/>
          <p:cNvSpPr/>
          <p:nvPr/>
        </p:nvSpPr>
        <p:spPr bwMode="auto">
          <a:xfrm>
            <a:off x="2348265" y="3341593"/>
            <a:ext cx="1099362" cy="217031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932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Down Arrow Callout 17"/>
          <p:cNvSpPr/>
          <p:nvPr/>
        </p:nvSpPr>
        <p:spPr bwMode="auto">
          <a:xfrm>
            <a:off x="4719206" y="1230407"/>
            <a:ext cx="1177329" cy="94880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B3FFFF"/>
                </a:solidFill>
                <a:effectLst/>
                <a:latin typeface="Arial" pitchFamily="34" charset="0"/>
              </a:rPr>
              <a:t>11</a:t>
            </a:r>
            <a:r>
              <a:rPr kumimoji="0" lang="ro-RO" sz="2000" b="1" i="1" u="none" strike="noStrike" cap="none" normalizeH="0" baseline="0" dirty="0" smtClean="0">
                <a:ln>
                  <a:noFill/>
                </a:ln>
                <a:solidFill>
                  <a:srgbClr val="B3FFFF"/>
                </a:solidFill>
                <a:effectLst/>
                <a:latin typeface="Arial" pitchFamily="34" charset="0"/>
              </a:rPr>
              <a:t>0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B3FFFF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B3FFFF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B3FFFF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i="1" dirty="0" smtClean="0">
                <a:solidFill>
                  <a:srgbClr val="FFF11F"/>
                </a:solidFill>
                <a:latin typeface="Arial" pitchFamily="34" charset="0"/>
              </a:rPr>
              <a:t>policy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FFF11F"/>
              </a:solidFill>
              <a:effectLst/>
              <a:latin typeface="Arial" pitchFamily="34" charset="0"/>
            </a:endParaRPr>
          </a:p>
        </p:txBody>
      </p:sp>
      <p:sp>
        <p:nvSpPr>
          <p:cNvPr id="20" name="Down Arrow Callout 19"/>
          <p:cNvSpPr/>
          <p:nvPr/>
        </p:nvSpPr>
        <p:spPr bwMode="auto">
          <a:xfrm>
            <a:off x="948704" y="1242872"/>
            <a:ext cx="1323404" cy="93555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10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B3FFFF"/>
                </a:solidFill>
                <a:latin typeface="Arial" pitchFamily="34" charset="0"/>
              </a:rPr>
              <a:t>10</a:t>
            </a:r>
            <a:r>
              <a:rPr lang="ro-RO" sz="2000" b="1" dirty="0" smtClean="0">
                <a:solidFill>
                  <a:srgbClr val="B3FFFF"/>
                </a:solidFill>
                <a:latin typeface="Arial" pitchFamily="34" charset="0"/>
              </a:rPr>
              <a:t>0</a:t>
            </a:r>
            <a:r>
              <a:rPr lang="en-US" sz="2000" b="1" dirty="0" smtClean="0">
                <a:solidFill>
                  <a:srgbClr val="B3FFFF"/>
                </a:solidFill>
                <a:latin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B3FFFF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B3FFFF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FFF11F"/>
                </a:solidFill>
                <a:latin typeface="Arial" pitchFamily="34" charset="0"/>
              </a:rPr>
              <a:t>NO policy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11F"/>
              </a:solidFill>
              <a:effectLst/>
              <a:latin typeface="Arial" pitchFamily="34" charset="0"/>
            </a:endParaRPr>
          </a:p>
        </p:txBody>
      </p:sp>
      <p:sp>
        <p:nvSpPr>
          <p:cNvPr id="22" name="Down Arrow Callout 21"/>
          <p:cNvSpPr/>
          <p:nvPr/>
        </p:nvSpPr>
        <p:spPr bwMode="auto">
          <a:xfrm>
            <a:off x="3055800" y="1894107"/>
            <a:ext cx="1099362" cy="217031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932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Up Arrow Callout 22"/>
          <p:cNvSpPr/>
          <p:nvPr/>
        </p:nvSpPr>
        <p:spPr bwMode="auto">
          <a:xfrm>
            <a:off x="4254454" y="2581022"/>
            <a:ext cx="1161209" cy="1627093"/>
          </a:xfrm>
          <a:prstGeom prst="upArrowCallout">
            <a:avLst>
              <a:gd name="adj1" fmla="val 20388"/>
              <a:gd name="adj2" fmla="val 25000"/>
              <a:gd name="adj3" fmla="val 21473"/>
              <a:gd name="adj4" fmla="val 25404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ro-RO" sz="2000" b="1" dirty="0" smtClean="0">
                <a:latin typeface="Arial" pitchFamily="34" charset="0"/>
              </a:rPr>
              <a:t>90</a:t>
            </a:r>
            <a:r>
              <a:rPr lang="en-US" sz="2000" b="1" dirty="0" smtClean="0">
                <a:latin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</a:rPr>
              <a:t>Gbps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4" name="Down Arrow Callout 23"/>
          <p:cNvSpPr/>
          <p:nvPr/>
        </p:nvSpPr>
        <p:spPr bwMode="auto">
          <a:xfrm>
            <a:off x="7913187" y="1230407"/>
            <a:ext cx="1323404" cy="93555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10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B3FFFF"/>
                </a:solidFill>
                <a:latin typeface="Arial" pitchFamily="34" charset="0"/>
              </a:rPr>
              <a:t>10</a:t>
            </a:r>
            <a:r>
              <a:rPr lang="ro-RO" sz="2000" b="1" dirty="0" smtClean="0">
                <a:solidFill>
                  <a:srgbClr val="B3FFFF"/>
                </a:solidFill>
                <a:latin typeface="Arial" pitchFamily="34" charset="0"/>
              </a:rPr>
              <a:t>0</a:t>
            </a:r>
            <a:r>
              <a:rPr lang="en-US" sz="2000" b="1" dirty="0" smtClean="0">
                <a:solidFill>
                  <a:srgbClr val="B3FFFF"/>
                </a:solidFill>
                <a:latin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B3FFFF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B3FFFF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FFF11F"/>
                </a:solidFill>
                <a:latin typeface="Arial" pitchFamily="34" charset="0"/>
              </a:rPr>
              <a:t>NO policy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F11F"/>
              </a:solidFill>
              <a:effectLst/>
              <a:latin typeface="Arial" pitchFamily="34" charset="0"/>
            </a:endParaRPr>
          </a:p>
        </p:txBody>
      </p:sp>
      <p:sp>
        <p:nvSpPr>
          <p:cNvPr id="26" name="Down Arrow Callout 25"/>
          <p:cNvSpPr/>
          <p:nvPr/>
        </p:nvSpPr>
        <p:spPr bwMode="auto">
          <a:xfrm>
            <a:off x="6790710" y="2674876"/>
            <a:ext cx="1122477" cy="93584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4305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ro-RO" sz="2000" b="1" dirty="0" smtClean="0">
                <a:latin typeface="Arial" pitchFamily="34" charset="0"/>
              </a:rPr>
              <a:t>60</a:t>
            </a:r>
            <a:r>
              <a:rPr lang="en-US" sz="2000" b="1" dirty="0" smtClean="0">
                <a:latin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987053" y="4358973"/>
            <a:ext cx="2219119" cy="1566623"/>
          </a:xfrm>
          <a:prstGeom prst="rect">
            <a:avLst/>
          </a:prstGeom>
          <a:solidFill>
            <a:srgbClr val="001D3A"/>
          </a:solidFill>
          <a:ln w="22225">
            <a:solidFill>
              <a:srgbClr val="FCE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F1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indent="0" algn="ctr">
              <a:buNone/>
            </a:pPr>
            <a:r>
              <a:rPr lang="en-US" sz="2400" kern="0" dirty="0" smtClean="0">
                <a:solidFill>
                  <a:srgbClr val="B3FFFF"/>
                </a:solidFill>
              </a:rPr>
              <a:t>Smooth </a:t>
            </a:r>
            <a:br>
              <a:rPr lang="en-US" sz="2400" kern="0" dirty="0" smtClean="0">
                <a:solidFill>
                  <a:srgbClr val="B3FFFF"/>
                </a:solidFill>
              </a:rPr>
            </a:br>
            <a:r>
              <a:rPr lang="en-US" sz="2400" kern="0" dirty="0" smtClean="0">
                <a:solidFill>
                  <a:srgbClr val="B3FFFF"/>
                </a:solidFill>
              </a:rPr>
              <a:t>Stable Flows at any rate </a:t>
            </a:r>
            <a:br>
              <a:rPr lang="en-US" sz="2400" kern="0" dirty="0" smtClean="0">
                <a:solidFill>
                  <a:srgbClr val="B3FFFF"/>
                </a:solidFill>
              </a:rPr>
            </a:br>
            <a:r>
              <a:rPr lang="en-US" sz="2400" kern="0" dirty="0" smtClean="0">
                <a:solidFill>
                  <a:schemeClr val="tx1"/>
                </a:solidFill>
              </a:rPr>
              <a:t>up to line rate</a:t>
            </a:r>
            <a:endParaRPr 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8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4" y="96284"/>
            <a:ext cx="8458200" cy="1143000"/>
          </a:xfrm>
        </p:spPr>
        <p:txBody>
          <a:bodyPr/>
          <a:lstStyle/>
          <a:p>
            <a:r>
              <a:rPr lang="ro-RO" dirty="0" smtClean="0">
                <a:solidFill>
                  <a:srgbClr val="FFFF00"/>
                </a:solidFill>
              </a:rPr>
              <a:t>100G</a:t>
            </a:r>
            <a:r>
              <a:rPr lang="en-US" dirty="0" smtClean="0">
                <a:solidFill>
                  <a:srgbClr val="FFFF00"/>
                </a:solidFill>
              </a:rPr>
              <a:t>E OVS Performance T</a:t>
            </a:r>
            <a:r>
              <a:rPr lang="ro-RO" dirty="0" smtClean="0">
                <a:solidFill>
                  <a:srgbClr val="FFFF00"/>
                </a:solidFill>
              </a:rPr>
              <a:t>ests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CPU U</a:t>
            </a:r>
            <a:r>
              <a:rPr lang="ro-RO" dirty="0" smtClean="0"/>
              <a:t>tilization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7" y="1213439"/>
            <a:ext cx="9240190" cy="5378482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 bwMode="auto">
          <a:xfrm>
            <a:off x="1643141" y="4901369"/>
            <a:ext cx="978654" cy="1176542"/>
          </a:xfrm>
          <a:prstGeom prst="downArrowCallout">
            <a:avLst>
              <a:gd name="adj1" fmla="val 25000"/>
              <a:gd name="adj2" fmla="val 25000"/>
              <a:gd name="adj3" fmla="val 21203"/>
              <a:gd name="adj4" fmla="val 28794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Up Arrow Callout 32"/>
          <p:cNvSpPr/>
          <p:nvPr/>
        </p:nvSpPr>
        <p:spPr bwMode="auto">
          <a:xfrm>
            <a:off x="7490863" y="2327499"/>
            <a:ext cx="1069011" cy="935592"/>
          </a:xfrm>
          <a:prstGeom prst="upArrowCallout">
            <a:avLst>
              <a:gd name="adj1" fmla="val 30969"/>
              <a:gd name="adj2" fmla="val 25000"/>
              <a:gd name="adj3" fmla="val 25000"/>
              <a:gd name="adj4" fmla="val 36060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ro-RO" sz="2000" b="1" dirty="0" smtClean="0">
                <a:latin typeface="Arial" pitchFamily="34" charset="0"/>
              </a:rPr>
              <a:t>40</a:t>
            </a:r>
            <a:r>
              <a:rPr lang="en-US" sz="2000" b="1" dirty="0" err="1" smtClean="0">
                <a:latin typeface="Arial" pitchFamily="34" charset="0"/>
              </a:rPr>
              <a:t>Gbps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16" name="Down Arrow Callout 15"/>
          <p:cNvSpPr/>
          <p:nvPr/>
        </p:nvSpPr>
        <p:spPr bwMode="auto">
          <a:xfrm>
            <a:off x="2263225" y="2840979"/>
            <a:ext cx="1099362" cy="310218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6323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10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Down Arrow Callout 17"/>
          <p:cNvSpPr/>
          <p:nvPr/>
        </p:nvSpPr>
        <p:spPr bwMode="auto">
          <a:xfrm>
            <a:off x="4737144" y="1689070"/>
            <a:ext cx="1177329" cy="94880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CECFF"/>
                </a:solidFill>
                <a:effectLst/>
                <a:latin typeface="Arial" pitchFamily="34" charset="0"/>
              </a:rPr>
              <a:t>11</a:t>
            </a:r>
            <a:r>
              <a:rPr kumimoji="0" lang="ro-RO" sz="2000" b="1" i="1" u="none" strike="noStrike" cap="none" normalizeH="0" baseline="0" dirty="0" smtClean="0">
                <a:ln>
                  <a:noFill/>
                </a:ln>
                <a:solidFill>
                  <a:srgbClr val="CCECFF"/>
                </a:solidFill>
                <a:effectLst/>
                <a:latin typeface="Arial" pitchFamily="34" charset="0"/>
              </a:rPr>
              <a:t>0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CCECFF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CCECFF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i="1" dirty="0" smtClean="0">
                <a:solidFill>
                  <a:srgbClr val="FFF11F"/>
                </a:solidFill>
                <a:latin typeface="Arial" pitchFamily="34" charset="0"/>
              </a:rPr>
              <a:t>policy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FFF11F"/>
              </a:solidFill>
              <a:effectLst/>
              <a:latin typeface="Arial" pitchFamily="34" charset="0"/>
            </a:endParaRPr>
          </a:p>
        </p:txBody>
      </p:sp>
      <p:sp>
        <p:nvSpPr>
          <p:cNvPr id="20" name="Down Arrow Callout 19"/>
          <p:cNvSpPr/>
          <p:nvPr/>
        </p:nvSpPr>
        <p:spPr bwMode="auto">
          <a:xfrm>
            <a:off x="677536" y="1270664"/>
            <a:ext cx="1323404" cy="93555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10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CCFFFF"/>
                </a:solidFill>
                <a:latin typeface="Arial" pitchFamily="34" charset="0"/>
              </a:rPr>
              <a:t>10</a:t>
            </a:r>
            <a:r>
              <a:rPr lang="ro-RO" sz="2000" b="1" dirty="0" smtClean="0">
                <a:solidFill>
                  <a:srgbClr val="CCFFFF"/>
                </a:solidFill>
                <a:latin typeface="Arial" pitchFamily="34" charset="0"/>
              </a:rPr>
              <a:t>0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CFFFF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CFFFF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Arial" pitchFamily="34" charset="0"/>
              </a:rPr>
              <a:t>NO policy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2" name="Down Arrow Callout 21"/>
          <p:cNvSpPr/>
          <p:nvPr/>
        </p:nvSpPr>
        <p:spPr bwMode="auto">
          <a:xfrm>
            <a:off x="2963886" y="3543086"/>
            <a:ext cx="1099362" cy="217031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932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50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Up Arrow Callout 22"/>
          <p:cNvSpPr/>
          <p:nvPr/>
        </p:nvSpPr>
        <p:spPr bwMode="auto">
          <a:xfrm>
            <a:off x="4080316" y="2729539"/>
            <a:ext cx="1161209" cy="1627093"/>
          </a:xfrm>
          <a:prstGeom prst="upArrowCallout">
            <a:avLst>
              <a:gd name="adj1" fmla="val 20388"/>
              <a:gd name="adj2" fmla="val 25000"/>
              <a:gd name="adj3" fmla="val 21473"/>
              <a:gd name="adj4" fmla="val 25404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ro-RO" sz="2000" b="1" dirty="0" smtClean="0">
                <a:latin typeface="Arial" pitchFamily="34" charset="0"/>
              </a:rPr>
              <a:t>90</a:t>
            </a:r>
            <a:r>
              <a:rPr lang="en-US" sz="2000" b="1" dirty="0" err="1" smtClean="0">
                <a:latin typeface="Arial" pitchFamily="34" charset="0"/>
              </a:rPr>
              <a:t>Gbps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24" name="Down Arrow Callout 23"/>
          <p:cNvSpPr/>
          <p:nvPr/>
        </p:nvSpPr>
        <p:spPr bwMode="auto">
          <a:xfrm>
            <a:off x="7898172" y="1391946"/>
            <a:ext cx="1323404" cy="96449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10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CCFFFF"/>
                </a:solidFill>
                <a:latin typeface="Arial" pitchFamily="34" charset="0"/>
              </a:rPr>
              <a:t>10</a:t>
            </a:r>
            <a:r>
              <a:rPr lang="ro-RO" sz="2000" b="1" dirty="0" smtClean="0">
                <a:solidFill>
                  <a:srgbClr val="CCFFFF"/>
                </a:solidFill>
                <a:latin typeface="Arial" pitchFamily="34" charset="0"/>
              </a:rPr>
              <a:t>0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CFFFF"/>
                </a:solidFill>
                <a:effectLst/>
                <a:latin typeface="Arial" pitchFamily="34" charset="0"/>
              </a:rPr>
              <a:t>Gbps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CFFFF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Arial" pitchFamily="34" charset="0"/>
              </a:rPr>
              <a:t>NO policy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5" name="Up Arrow Callout 14"/>
          <p:cNvSpPr/>
          <p:nvPr/>
        </p:nvSpPr>
        <p:spPr bwMode="auto">
          <a:xfrm>
            <a:off x="6009495" y="2637875"/>
            <a:ext cx="1069011" cy="935592"/>
          </a:xfrm>
          <a:prstGeom prst="upArrowCallout">
            <a:avLst>
              <a:gd name="adj1" fmla="val 30969"/>
              <a:gd name="adj2" fmla="val 25000"/>
              <a:gd name="adj3" fmla="val 25000"/>
              <a:gd name="adj4" fmla="val 36060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ro-RO" sz="2000" b="1" dirty="0" smtClean="0">
                <a:latin typeface="Arial" pitchFamily="34" charset="0"/>
              </a:rPr>
              <a:t>80</a:t>
            </a:r>
            <a:r>
              <a:rPr lang="en-US" sz="2000" b="1" dirty="0" err="1" smtClean="0">
                <a:latin typeface="Arial" pitchFamily="34" charset="0"/>
              </a:rPr>
              <a:t>Gbps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504248" y="3833028"/>
            <a:ext cx="2752632" cy="1245968"/>
          </a:xfrm>
          <a:prstGeom prst="rect">
            <a:avLst/>
          </a:prstGeom>
          <a:solidFill>
            <a:srgbClr val="001D3A"/>
          </a:solidFill>
          <a:ln w="22225">
            <a:solidFill>
              <a:srgbClr val="FCE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F1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kern="0" dirty="0" smtClean="0">
                <a:solidFill>
                  <a:srgbClr val="B3FFFF"/>
                </a:solidFill>
              </a:rPr>
              <a:t>CPU Usage: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kern="0" dirty="0" smtClean="0"/>
              <a:t>Penalty for using policy </a:t>
            </a:r>
            <a:r>
              <a:rPr lang="en-US" sz="2400" kern="0" dirty="0" smtClean="0">
                <a:solidFill>
                  <a:schemeClr val="tx1"/>
                </a:solidFill>
              </a:rPr>
              <a:t>1% or less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950878" y="1552311"/>
            <a:ext cx="1379896" cy="72216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F1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kern="0" dirty="0" smtClean="0">
                <a:solidFill>
                  <a:srgbClr val="9933FF"/>
                </a:solidFill>
              </a:rPr>
              <a:t>Available CPU</a:t>
            </a:r>
            <a:endParaRPr lang="en-US" sz="2000" kern="0" dirty="0">
              <a:solidFill>
                <a:srgbClr val="9933FF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704678" y="4866908"/>
            <a:ext cx="1735980" cy="72216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F1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000" kern="0" dirty="0" smtClean="0">
                <a:solidFill>
                  <a:srgbClr val="00B050"/>
                </a:solidFill>
              </a:rPr>
              <a:t>CPU Used:  System</a:t>
            </a:r>
            <a:endParaRPr lang="en-US" sz="20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3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44" y="200526"/>
            <a:ext cx="8303723" cy="697832"/>
          </a:xfrm>
        </p:spPr>
        <p:txBody>
          <a:bodyPr/>
          <a:lstStyle/>
          <a:p>
            <a:r>
              <a:rPr lang="en-US" dirty="0" smtClean="0"/>
              <a:t>Notes on 100GE Performance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93" y="898357"/>
            <a:ext cx="8996039" cy="5646821"/>
          </a:xfrm>
          <a:solidFill>
            <a:srgbClr val="001D3A"/>
          </a:solidFill>
          <a:ln w="22225">
            <a:solidFill>
              <a:srgbClr val="FCE600"/>
            </a:solidFill>
          </a:ln>
        </p:spPr>
        <p:txBody>
          <a:bodyPr/>
          <a:lstStyle/>
          <a:p>
            <a:pPr marL="512763" indent="-512763">
              <a:buFont typeface="Wingdings" panose="05000000000000000000" pitchFamily="2" charset="2"/>
              <a:buChar char="q"/>
            </a:pPr>
            <a:r>
              <a:rPr lang="en-US" dirty="0" smtClean="0"/>
              <a:t>The default kernel  and </a:t>
            </a:r>
            <a:r>
              <a:rPr lang="en-US" dirty="0" err="1" smtClean="0"/>
              <a:t>iproute</a:t>
            </a:r>
            <a:r>
              <a:rPr lang="en-US" dirty="0" smtClean="0"/>
              <a:t> packages in Centos 7 are </a:t>
            </a:r>
            <a:r>
              <a:rPr lang="en-US" dirty="0" smtClean="0">
                <a:solidFill>
                  <a:srgbClr val="B3FFFF"/>
                </a:solidFill>
              </a:rPr>
              <a:t>not suitable for 100GE rates</a:t>
            </a:r>
            <a:endParaRPr lang="en-US" dirty="0" smtClean="0">
              <a:solidFill>
                <a:srgbClr val="B3FFFF"/>
              </a:solidFill>
              <a:latin typeface="+mj-lt"/>
            </a:endParaRPr>
          </a:p>
          <a:p>
            <a:pPr marL="858838" lvl="3" indent="-401638"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Although they work fine up to nearly 40GE rates</a:t>
            </a:r>
          </a:p>
          <a:p>
            <a:pPr marL="512763" indent="-512763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B3FFFF"/>
                </a:solidFill>
              </a:rPr>
              <a:t>Both the kernel and user-space utilities in </a:t>
            </a:r>
            <a:br>
              <a:rPr lang="en-US" dirty="0" smtClean="0">
                <a:solidFill>
                  <a:srgbClr val="B3FFFF"/>
                </a:solidFill>
              </a:rPr>
            </a:br>
            <a:r>
              <a:rPr lang="en-US" dirty="0" smtClean="0">
                <a:solidFill>
                  <a:srgbClr val="B3FFFF"/>
                </a:solidFill>
              </a:rPr>
              <a:t>older kernels suffer from the use of 32-bit rate limit counters,</a:t>
            </a:r>
            <a:r>
              <a:rPr lang="en-US" dirty="0" smtClean="0"/>
              <a:t> which gives a maximum </a:t>
            </a:r>
            <a:br>
              <a:rPr lang="en-US" dirty="0" smtClean="0"/>
            </a:br>
            <a:r>
              <a:rPr lang="en-US" dirty="0" smtClean="0"/>
              <a:t>rate limit of ~35 </a:t>
            </a:r>
            <a:r>
              <a:rPr lang="en-US" dirty="0" err="1" smtClean="0"/>
              <a:t>Gbps</a:t>
            </a:r>
            <a:r>
              <a:rPr lang="en-US" dirty="0" smtClean="0"/>
              <a:t> (34.360 </a:t>
            </a:r>
            <a:r>
              <a:rPr lang="en-US" dirty="0" err="1" smtClean="0"/>
              <a:t>Gbits</a:t>
            </a:r>
            <a:r>
              <a:rPr lang="en-US" dirty="0" smtClean="0"/>
              <a:t>/s)</a:t>
            </a:r>
            <a:endParaRPr lang="en-US" dirty="0"/>
          </a:p>
          <a:p>
            <a:pPr marL="512763" indent="-512763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B3FFFF"/>
                </a:solidFill>
              </a:rPr>
              <a:t>Newer kernels are required (&gt;=3.13):</a:t>
            </a:r>
            <a:br>
              <a:rPr lang="en-US" dirty="0" smtClean="0">
                <a:solidFill>
                  <a:srgbClr val="B3FFFF"/>
                </a:solidFill>
              </a:rPr>
            </a:br>
            <a:r>
              <a:rPr lang="en-US" dirty="0" smtClean="0"/>
              <a:t>these are available via the “standard” </a:t>
            </a:r>
            <a:br>
              <a:rPr lang="en-US" dirty="0" smtClean="0"/>
            </a:br>
            <a:r>
              <a:rPr lang="en-US" dirty="0" smtClean="0"/>
              <a:t> EPEL repositories</a:t>
            </a:r>
          </a:p>
          <a:p>
            <a:pPr>
              <a:buFont typeface="Wingdings" panose="05000000000000000000" pitchFamily="2" charset="2"/>
              <a:buChar char="r"/>
            </a:pPr>
            <a:r>
              <a:rPr lang="en-US" dirty="0" smtClean="0">
                <a:solidFill>
                  <a:srgbClr val="B3FFFF"/>
                </a:solidFill>
              </a:rPr>
              <a:t> Newer `</a:t>
            </a:r>
            <a:r>
              <a:rPr lang="en-US" dirty="0" err="1" smtClean="0">
                <a:solidFill>
                  <a:srgbClr val="B3FFFF"/>
                </a:solidFill>
              </a:rPr>
              <a:t>tc</a:t>
            </a:r>
            <a:r>
              <a:rPr lang="en-US" dirty="0" smtClean="0">
                <a:solidFill>
                  <a:srgbClr val="B3FFFF"/>
                </a:solidFill>
              </a:rPr>
              <a:t>` (Traffic Control) utility is also needed</a:t>
            </a:r>
          </a:p>
          <a:p>
            <a:pPr lvl="1">
              <a:buFont typeface="Wingdings" panose="05000000000000000000" pitchFamily="2" charset="2"/>
              <a:buChar char="r"/>
            </a:pPr>
            <a:r>
              <a:rPr lang="en-US" dirty="0">
                <a:solidFill>
                  <a:srgbClr val="B3FFFF"/>
                </a:solidFill>
              </a:rPr>
              <a:t> </a:t>
            </a:r>
            <a:r>
              <a:rPr lang="en-US" sz="2800" b="1" dirty="0">
                <a:solidFill>
                  <a:srgbClr val="FFF11F"/>
                </a:solidFill>
              </a:rPr>
              <a:t>T</a:t>
            </a:r>
            <a:r>
              <a:rPr lang="en-US" sz="2800" b="1" dirty="0" smtClean="0">
                <a:solidFill>
                  <a:srgbClr val="FFF11F"/>
                </a:solidFill>
              </a:rPr>
              <a:t>his is part of the `iproute2` package</a:t>
            </a:r>
            <a:endParaRPr lang="en-US" sz="2800" b="1" dirty="0">
              <a:solidFill>
                <a:srgbClr val="FFF1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296398" y="6376737"/>
            <a:ext cx="412083" cy="304800"/>
          </a:xfrm>
        </p:spPr>
        <p:txBody>
          <a:bodyPr/>
          <a:lstStyle/>
          <a:p>
            <a:pPr>
              <a:defRPr/>
            </a:pPr>
            <a:fld id="{F318C9F2-55A8-454F-A9AF-DE445D651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32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3" y="96284"/>
            <a:ext cx="8897947" cy="1143000"/>
          </a:xfrm>
        </p:spPr>
        <p:txBody>
          <a:bodyPr/>
          <a:lstStyle/>
          <a:p>
            <a:r>
              <a:rPr lang="en-US" dirty="0" smtClean="0">
                <a:solidFill>
                  <a:srgbClr val="B3FFFF"/>
                </a:solidFill>
              </a:rPr>
              <a:t>End-Site Orchestration – Site example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Northbound interaction with SDN OS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0"/>
          <a:stretch/>
        </p:blipFill>
        <p:spPr>
          <a:xfrm>
            <a:off x="232609" y="1239284"/>
            <a:ext cx="7636043" cy="122317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336" y="2458422"/>
            <a:ext cx="5800721" cy="4169052"/>
          </a:xfrm>
          <a:prstGeom prst="rect">
            <a:avLst/>
          </a:prstGeom>
          <a:solidFill>
            <a:srgbClr val="001D3A"/>
          </a:solidFill>
          <a:ln w="22225">
            <a:solidFill>
              <a:srgbClr val="FCE600"/>
            </a:solidFill>
          </a:ln>
        </p:spPr>
        <p:txBody>
          <a:bodyPr wrap="square" lIns="0" rIns="0">
            <a:noAutofit/>
          </a:bodyPr>
          <a:lstStyle/>
          <a:p>
            <a:pPr marL="401638" indent="-3460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B3FFFF"/>
                </a:solidFill>
                <a:cs typeface="Arial" charset="0"/>
              </a:rPr>
              <a:t>End-hosts automatic discovery: </a:t>
            </a:r>
            <a:r>
              <a:rPr lang="en-US" sz="2200" b="1" dirty="0" smtClean="0">
                <a:solidFill>
                  <a:srgbClr val="FFF516"/>
                </a:solidFill>
                <a:cs typeface="Arial" charset="0"/>
              </a:rPr>
              <a:t>the SDN controlling infrastructure becomes a distributed LS (Lookup Service)</a:t>
            </a:r>
          </a:p>
          <a:p>
            <a:pPr marL="401638" indent="-3460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B3FFFF"/>
                </a:solidFill>
                <a:cs typeface="Arial" charset="0"/>
              </a:rPr>
              <a:t>Automatic identification of data flows </a:t>
            </a:r>
            <a:r>
              <a:rPr lang="en-US" sz="2200" b="1" dirty="0" smtClean="0">
                <a:solidFill>
                  <a:srgbClr val="FFF516"/>
                </a:solidFill>
                <a:cs typeface="Arial" charset="0"/>
              </a:rPr>
              <a:t>between pairs of hosts (IPs) which helps with flow steering</a:t>
            </a:r>
          </a:p>
          <a:p>
            <a:pPr marL="401638" indent="-3460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B3FFFF"/>
                </a:solidFill>
                <a:cs typeface="Arial" charset="0"/>
              </a:rPr>
              <a:t>The HL services/applications manage the OVS instances </a:t>
            </a:r>
            <a:r>
              <a:rPr lang="en-US" sz="2200" b="1" dirty="0" smtClean="0">
                <a:solidFill>
                  <a:srgbClr val="FFF11F"/>
                </a:solidFill>
                <a:cs typeface="Arial" charset="0"/>
              </a:rPr>
              <a:t>via “standard” RESTful NB APIs. </a:t>
            </a:r>
            <a:r>
              <a:rPr lang="en-US" sz="2200" b="1" dirty="0" smtClean="0">
                <a:solidFill>
                  <a:srgbClr val="B3FFFF"/>
                </a:solidFill>
                <a:cs typeface="Arial" charset="0"/>
              </a:rPr>
              <a:t>The SB protocols + drivers: handled by the SDN controller</a:t>
            </a:r>
          </a:p>
          <a:p>
            <a:pPr marL="401638" indent="-3460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B3FFFF"/>
                </a:solidFill>
                <a:cs typeface="Arial" charset="0"/>
              </a:rPr>
              <a:t>Fast </a:t>
            </a:r>
            <a:r>
              <a:rPr lang="en-US" sz="2200" b="1" dirty="0">
                <a:solidFill>
                  <a:srgbClr val="B3FFFF"/>
                </a:solidFill>
                <a:cs typeface="Arial" charset="0"/>
              </a:rPr>
              <a:t>prototyping using scripts </a:t>
            </a:r>
            <a:r>
              <a:rPr lang="en-US" sz="2200" b="1" dirty="0" smtClean="0">
                <a:solidFill>
                  <a:srgbClr val="B3FFFF"/>
                </a:solidFill>
                <a:cs typeface="Arial" charset="0"/>
              </a:rPr>
              <a:t>and/or Python </a:t>
            </a:r>
            <a:r>
              <a:rPr lang="en-US" sz="2200" b="1" dirty="0">
                <a:solidFill>
                  <a:srgbClr val="B3FFFF"/>
                </a:solidFill>
                <a:cs typeface="Arial" charset="0"/>
              </a:rPr>
              <a:t>as </a:t>
            </a:r>
            <a:r>
              <a:rPr lang="en-US" sz="2200" b="1" dirty="0">
                <a:solidFill>
                  <a:srgbClr val="FFF516"/>
                </a:solidFill>
                <a:cs typeface="Arial" charset="0"/>
              </a:rPr>
              <a:t>NB </a:t>
            </a:r>
            <a:r>
              <a:rPr lang="en-US" sz="2200" b="1" dirty="0" smtClean="0">
                <a:solidFill>
                  <a:srgbClr val="FFF516"/>
                </a:solidFill>
                <a:cs typeface="Arial" charset="0"/>
              </a:rPr>
              <a:t>clients</a:t>
            </a:r>
            <a:endParaRPr lang="en-US" sz="22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4443" r="2309"/>
          <a:stretch/>
        </p:blipFill>
        <p:spPr>
          <a:xfrm>
            <a:off x="5851542" y="1405770"/>
            <a:ext cx="3834063" cy="5221704"/>
          </a:xfrm>
          <a:prstGeom prst="rect">
            <a:avLst/>
          </a:prstGeom>
          <a:ln w="28575">
            <a:solidFill>
              <a:srgbClr val="FCE600"/>
            </a:solidFill>
          </a:ln>
        </p:spPr>
      </p:pic>
    </p:spTree>
    <p:extLst>
      <p:ext uri="{BB962C8B-B14F-4D97-AF65-F5344CB8AC3E}">
        <p14:creationId xmlns:p14="http://schemas.microsoft.com/office/powerpoint/2010/main" val="1489772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0035" y="3776413"/>
            <a:ext cx="4779083" cy="264565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r"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8" y="1255200"/>
            <a:ext cx="4760521" cy="2904240"/>
          </a:xfrm>
          <a:prstGeom prst="rect">
            <a:avLst/>
          </a:prstGeom>
        </p:spPr>
      </p:pic>
      <p:pic>
        <p:nvPicPr>
          <p:cNvPr id="28" name="Immagine 177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0156" y="5244449"/>
            <a:ext cx="716211" cy="982233"/>
          </a:xfrm>
          <a:prstGeom prst="rect">
            <a:avLst/>
          </a:prstGeom>
        </p:spPr>
      </p:pic>
      <p:sp>
        <p:nvSpPr>
          <p:cNvPr id="29" name="Rettangolo arrotondato 198"/>
          <p:cNvSpPr/>
          <p:nvPr/>
        </p:nvSpPr>
        <p:spPr>
          <a:xfrm>
            <a:off x="1987262" y="5621436"/>
            <a:ext cx="1633250" cy="39797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algn="ctr" defTabSz="584200" latinLnBrk="1" hangingPunct="0"/>
            <a:r>
              <a:rPr lang="en-GB" sz="1400" b="1" dirty="0">
                <a:solidFill>
                  <a:schemeClr val="bg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ODL Controller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414511" y="2559458"/>
            <a:ext cx="1299336" cy="281787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117281" y="2615963"/>
            <a:ext cx="1331235" cy="281625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694482">
            <a:off x="2641500" y="4163997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OVSDB</a:t>
            </a:r>
            <a:r>
              <a:rPr lang="en-US" b="1" dirty="0">
                <a:solidFill>
                  <a:srgbClr val="FF0000"/>
                </a:solidFill>
              </a:rPr>
              <a:t> + </a:t>
            </a:r>
            <a:r>
              <a:rPr lang="en-US" b="1" dirty="0" err="1">
                <a:solidFill>
                  <a:srgbClr val="00B050"/>
                </a:solidFill>
              </a:rPr>
              <a:t>OpenFlow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82" y="3776413"/>
            <a:ext cx="4473496" cy="2558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8953" y="4198817"/>
            <a:ext cx="3290667" cy="252919"/>
          </a:xfrm>
          <a:prstGeom prst="rect">
            <a:avLst/>
          </a:prstGeom>
          <a:noFill/>
          <a:ln w="34925">
            <a:solidFill>
              <a:srgbClr val="CC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48339" y="4632108"/>
            <a:ext cx="3610434" cy="252919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1673" y="96284"/>
            <a:ext cx="889794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solidFill>
                  <a:srgbClr val="B3FFFF"/>
                </a:solidFill>
              </a:rPr>
              <a:t> End-Site Orchestration – Site example</a:t>
            </a:r>
            <a:r>
              <a:rPr lang="en-US" kern="0" dirty="0" smtClean="0">
                <a:solidFill>
                  <a:srgbClr val="FFFF00"/>
                </a:solidFill>
              </a:rPr>
              <a:t/>
            </a:r>
            <a:br>
              <a:rPr lang="en-US" kern="0" dirty="0" smtClean="0">
                <a:solidFill>
                  <a:srgbClr val="FFFF00"/>
                </a:solidFill>
              </a:rPr>
            </a:br>
            <a:r>
              <a:rPr lang="en-US" sz="3200" kern="0" dirty="0" smtClean="0">
                <a:solidFill>
                  <a:srgbClr val="FFFF00"/>
                </a:solidFill>
              </a:rPr>
              <a:t>Southbound interaction with SDN OS</a:t>
            </a:r>
            <a:endParaRPr lang="en-US" sz="3200" kern="0" dirty="0"/>
          </a:p>
        </p:txBody>
      </p:sp>
      <p:sp>
        <p:nvSpPr>
          <p:cNvPr id="18" name="Rectangle 17"/>
          <p:cNvSpPr/>
          <p:nvPr/>
        </p:nvSpPr>
        <p:spPr>
          <a:xfrm>
            <a:off x="5075588" y="1326081"/>
            <a:ext cx="4658473" cy="2374998"/>
          </a:xfrm>
          <a:prstGeom prst="rect">
            <a:avLst/>
          </a:prstGeom>
          <a:solidFill>
            <a:srgbClr val="001D3A"/>
          </a:solidFill>
          <a:ln w="22225">
            <a:solidFill>
              <a:srgbClr val="FCE600"/>
            </a:solidFill>
          </a:ln>
        </p:spPr>
        <p:txBody>
          <a:bodyPr wrap="square" lIns="0" rIns="0">
            <a:noAutofit/>
          </a:bodyPr>
          <a:lstStyle/>
          <a:p>
            <a:pPr marL="401638" indent="-3460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OVSDB – Open </a:t>
            </a:r>
            <a:r>
              <a:rPr lang="en-US" sz="2000" b="1" dirty="0" err="1">
                <a:solidFill>
                  <a:srgbClr val="FFFF00"/>
                </a:solidFill>
                <a:cs typeface="Arial" charset="0"/>
              </a:rPr>
              <a:t>vSwitch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 Database Management </a:t>
            </a:r>
            <a:r>
              <a:rPr lang="en-US" sz="2000" b="1" dirty="0">
                <a:solidFill>
                  <a:srgbClr val="B3FFFF"/>
                </a:solidFill>
                <a:cs typeface="Arial" charset="0"/>
              </a:rPr>
              <a:t>(RFC7047)</a:t>
            </a:r>
          </a:p>
          <a:p>
            <a:pPr marL="401638" indent="-3460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Used to create the virtual </a:t>
            </a:r>
            <a:r>
              <a:rPr lang="en-US" sz="2000" b="1" dirty="0" smtClean="0">
                <a:solidFill>
                  <a:srgbClr val="FFFF00"/>
                </a:solidFill>
                <a:cs typeface="Arial" charset="0"/>
              </a:rPr>
              <a:t>bridges</a:t>
            </a:r>
          </a:p>
          <a:p>
            <a:pPr marL="401638" indent="-3460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B3FFFF"/>
                </a:solidFill>
                <a:cs typeface="Arial" charset="0"/>
              </a:rPr>
              <a:t>Virtual bridges can use standard OF to speak with the </a:t>
            </a:r>
            <a:r>
              <a:rPr lang="en-US" sz="2000" b="1" dirty="0" smtClean="0">
                <a:solidFill>
                  <a:srgbClr val="B3FFFF"/>
                </a:solidFill>
                <a:cs typeface="Arial" charset="0"/>
              </a:rPr>
              <a:t>controller</a:t>
            </a:r>
          </a:p>
          <a:p>
            <a:pPr marL="401638" indent="-3460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B3FFFF"/>
                </a:solidFill>
                <a:cs typeface="Arial" charset="0"/>
              </a:rPr>
              <a:t>Normal routing if the controller is </a:t>
            </a:r>
            <a:r>
              <a:rPr lang="en-US" sz="2000" b="1" dirty="0" smtClean="0">
                <a:solidFill>
                  <a:srgbClr val="B3FFFF"/>
                </a:solidFill>
                <a:cs typeface="Arial" charset="0"/>
              </a:rPr>
              <a:t>down</a:t>
            </a:r>
            <a:endParaRPr lang="en-US" sz="2200" b="1" dirty="0">
              <a:solidFill>
                <a:srgbClr val="B3FFFF"/>
              </a:solidFill>
              <a:cs typeface="Arial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4091093" y="4246237"/>
            <a:ext cx="1229789" cy="587262"/>
          </a:xfrm>
          <a:prstGeom prst="wedgeRoundRectCallout">
            <a:avLst>
              <a:gd name="adj1" fmla="val 80311"/>
              <a:gd name="adj2" fmla="val -34291"/>
              <a:gd name="adj3" fmla="val 1666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</a:rPr>
              <a:t>OVSDB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4153882" y="5007093"/>
            <a:ext cx="1432363" cy="587262"/>
          </a:xfrm>
          <a:prstGeom prst="wedgeRoundRectCallout">
            <a:avLst>
              <a:gd name="adj1" fmla="val 80201"/>
              <a:gd name="adj2" fmla="val -83886"/>
              <a:gd name="adj3" fmla="val 1666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B0F0"/>
                </a:solidFill>
              </a:rPr>
              <a:t>OpenFlow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60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4" y="96284"/>
            <a:ext cx="8845378" cy="1143000"/>
          </a:xfrm>
        </p:spPr>
        <p:txBody>
          <a:bodyPr/>
          <a:lstStyle/>
          <a:p>
            <a:r>
              <a:rPr lang="en-US" dirty="0" smtClean="0">
                <a:solidFill>
                  <a:srgbClr val="B3FFFF"/>
                </a:solidFill>
              </a:rPr>
              <a:t>End-Site Orchestration </a:t>
            </a:r>
            <a:r>
              <a:rPr lang="en-US" sz="3200" dirty="0" smtClean="0">
                <a:solidFill>
                  <a:srgbClr val="B3FFFF"/>
                </a:solidFill>
              </a:rPr>
              <a:t>Inter-Site Example </a:t>
            </a:r>
            <a:r>
              <a:rPr lang="en-US" sz="2800" dirty="0" smtClean="0">
                <a:solidFill>
                  <a:srgbClr val="FFFF00"/>
                </a:solidFill>
              </a:rPr>
              <a:t>Multiple Host Groups, Paths, Policies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5000" contras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9" y="1239284"/>
            <a:ext cx="8526523" cy="5295159"/>
          </a:xfrm>
          <a:prstGeom prst="rect">
            <a:avLst/>
          </a:prstGeom>
          <a:ln w="22225">
            <a:solidFill>
              <a:srgbClr val="FCE600"/>
            </a:solidFill>
          </a:ln>
        </p:spPr>
      </p:pic>
    </p:spTree>
    <p:extLst>
      <p:ext uri="{BB962C8B-B14F-4D97-AF65-F5344CB8AC3E}">
        <p14:creationId xmlns:p14="http://schemas.microsoft.com/office/powerpoint/2010/main" val="136850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5" y="204281"/>
            <a:ext cx="8750103" cy="1143000"/>
          </a:xfrm>
        </p:spPr>
        <p:txBody>
          <a:bodyPr/>
          <a:lstStyle/>
          <a:p>
            <a:r>
              <a:rPr lang="en-US" dirty="0" smtClean="0"/>
              <a:t>A Few </a:t>
            </a:r>
            <a:r>
              <a:rPr lang="en-US" dirty="0"/>
              <a:t>N</a:t>
            </a:r>
            <a:r>
              <a:rPr lang="en-US" dirty="0" smtClean="0"/>
              <a:t>otes on 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01" y="1143232"/>
            <a:ext cx="9299642" cy="5562368"/>
          </a:xfrm>
          <a:solidFill>
            <a:srgbClr val="001D3A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B3FFFF"/>
                </a:solidFill>
              </a:rPr>
              <a:t>As soon as OVS starts (e.g. during OS boot)</a:t>
            </a:r>
            <a:br>
              <a:rPr lang="en-US" sz="2400" dirty="0" smtClean="0">
                <a:solidFill>
                  <a:srgbClr val="B3FFFF"/>
                </a:solidFill>
              </a:rPr>
            </a:br>
            <a:r>
              <a:rPr lang="en-US" sz="2400" dirty="0" smtClean="0">
                <a:solidFill>
                  <a:srgbClr val="B3FFFF"/>
                </a:solidFill>
              </a:rPr>
              <a:t> </a:t>
            </a:r>
            <a:r>
              <a:rPr lang="en-US" sz="2400" dirty="0" smtClean="0"/>
              <a:t>it will connect to the configured end-site controller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Both major SDN controllers </a:t>
            </a:r>
            <a:r>
              <a:rPr lang="en-US" sz="2400" dirty="0" smtClean="0">
                <a:solidFill>
                  <a:srgbClr val="B3FFFF"/>
                </a:solidFill>
              </a:rPr>
              <a:t>ONOS and ODL </a:t>
            </a:r>
            <a:r>
              <a:rPr lang="en-US" sz="2400" dirty="0" smtClean="0"/>
              <a:t>support </a:t>
            </a:r>
            <a:r>
              <a:rPr lang="en-US" sz="2400" dirty="0" smtClean="0">
                <a:solidFill>
                  <a:srgbClr val="B3FFFF"/>
                </a:solidFill>
              </a:rPr>
              <a:t>OVSDB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 SDN controller </a:t>
            </a:r>
            <a:r>
              <a:rPr lang="en-US" sz="2400" dirty="0" smtClean="0">
                <a:solidFill>
                  <a:srgbClr val="B3FFFF"/>
                </a:solidFill>
              </a:rPr>
              <a:t>can “speak” both OVSDB and </a:t>
            </a:r>
            <a:r>
              <a:rPr lang="en-US" sz="2400" dirty="0" err="1" smtClean="0">
                <a:solidFill>
                  <a:srgbClr val="B3FFFF"/>
                </a:solidFill>
              </a:rPr>
              <a:t>OpenFlow</a:t>
            </a:r>
            <a:r>
              <a:rPr lang="en-US" sz="2400" dirty="0" smtClean="0">
                <a:solidFill>
                  <a:srgbClr val="B3FFFF"/>
                </a:solidFill>
              </a:rPr>
              <a:t> to the OVS instance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B3FFFF"/>
                </a:solidFill>
              </a:rPr>
              <a:t>OVS offers the means to identify different data flows in a standard approach for SDN</a:t>
            </a:r>
            <a:r>
              <a:rPr lang="en-US" sz="2400" dirty="0" smtClean="0"/>
              <a:t> since OVS uses </a:t>
            </a:r>
            <a:r>
              <a:rPr lang="en-US" sz="2400" dirty="0" err="1" smtClean="0">
                <a:solidFill>
                  <a:srgbClr val="B3FFFF"/>
                </a:solidFill>
              </a:rPr>
              <a:t>OpenFlow</a:t>
            </a:r>
            <a:endParaRPr lang="en-US" sz="2400" dirty="0" smtClean="0">
              <a:solidFill>
                <a:srgbClr val="B3FF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B3FFFF"/>
                </a:solidFill>
              </a:rPr>
              <a:t>Both </a:t>
            </a:r>
            <a:r>
              <a:rPr lang="en-US" sz="2400" dirty="0" err="1" smtClean="0">
                <a:solidFill>
                  <a:srgbClr val="B3FFFF"/>
                </a:solidFill>
              </a:rPr>
              <a:t>sFlow</a:t>
            </a:r>
            <a:r>
              <a:rPr lang="en-US" sz="2400" dirty="0" smtClean="0">
                <a:solidFill>
                  <a:srgbClr val="B3FFFF"/>
                </a:solidFill>
              </a:rPr>
              <a:t>/</a:t>
            </a:r>
            <a:r>
              <a:rPr lang="en-US" sz="2400" dirty="0" err="1" smtClean="0">
                <a:solidFill>
                  <a:srgbClr val="B3FFFF"/>
                </a:solidFill>
              </a:rPr>
              <a:t>NetFlow</a:t>
            </a:r>
            <a:r>
              <a:rPr lang="en-US" sz="2400" dirty="0" smtClean="0">
                <a:solidFill>
                  <a:srgbClr val="B3FFFF"/>
                </a:solidFill>
              </a:rPr>
              <a:t> and OF </a:t>
            </a:r>
            <a:r>
              <a:rPr lang="en-US" sz="2400" dirty="0" smtClean="0"/>
              <a:t>can be used for data flow monitoring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OVS also helps in cases where the network infrastructure </a:t>
            </a:r>
            <a:br>
              <a:rPr lang="en-US" sz="2400" dirty="0" smtClean="0"/>
            </a:br>
            <a:r>
              <a:rPr lang="en-US" sz="2400" dirty="0" smtClean="0"/>
              <a:t>at the end-site </a:t>
            </a:r>
            <a:r>
              <a:rPr lang="en-US" sz="2400" dirty="0" smtClean="0">
                <a:solidFill>
                  <a:srgbClr val="B3FFFF"/>
                </a:solidFill>
              </a:rPr>
              <a:t>only partly supports, or does not support OF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B3FFFF"/>
                </a:solidFill>
              </a:rPr>
              <a:t>OVS can also be used to extend VLANs all the way to the end-host </a:t>
            </a:r>
            <a:r>
              <a:rPr lang="en-US" sz="2400" dirty="0" smtClean="0"/>
              <a:t>if data flows over VLAN-based “circuits”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67750" y="6400800"/>
            <a:ext cx="1238250" cy="304800"/>
          </a:xfrm>
        </p:spPr>
        <p:txBody>
          <a:bodyPr/>
          <a:lstStyle/>
          <a:p>
            <a:pPr>
              <a:defRPr/>
            </a:pPr>
            <a:fld id="{F318C9F2-55A8-454F-A9AF-DE445D651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10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267" y="160165"/>
            <a:ext cx="7797800" cy="682045"/>
          </a:xfrm>
        </p:spPr>
        <p:txBody>
          <a:bodyPr/>
          <a:lstStyle/>
          <a:p>
            <a:r>
              <a:rPr lang="en-US" dirty="0">
                <a:solidFill>
                  <a:srgbClr val="B3FFFF"/>
                </a:solidFill>
              </a:rPr>
              <a:t>Site </a:t>
            </a:r>
            <a:r>
              <a:rPr lang="en-US" dirty="0" smtClean="0">
                <a:solidFill>
                  <a:srgbClr val="B3FFFF"/>
                </a:solidFill>
              </a:rPr>
              <a:t>Orchestration: Prerequisites</a:t>
            </a:r>
            <a:endParaRPr lang="en-US" dirty="0">
              <a:solidFill>
                <a:srgbClr val="B3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71" y="946484"/>
            <a:ext cx="9458608" cy="5759116"/>
          </a:xfrm>
          <a:solidFill>
            <a:srgbClr val="001D3A"/>
          </a:solidFill>
          <a:ln w="22225">
            <a:solidFill>
              <a:srgbClr val="FFF11F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The </a:t>
            </a:r>
            <a:r>
              <a:rPr lang="en-US" sz="2200" dirty="0"/>
              <a:t>Caltech team’s earlier </a:t>
            </a:r>
            <a:r>
              <a:rPr lang="en-US" sz="2200" dirty="0" smtClean="0"/>
              <a:t>work</a:t>
            </a:r>
            <a:r>
              <a:rPr lang="en-US" sz="2200" dirty="0" smtClean="0">
                <a:solidFill>
                  <a:srgbClr val="B3FFFF"/>
                </a:solidFill>
              </a:rPr>
              <a:t>, </a:t>
            </a:r>
            <a:r>
              <a:rPr lang="en-US" sz="2200" dirty="0"/>
              <a:t>in </a:t>
            </a:r>
            <a:r>
              <a:rPr lang="en-US" sz="2200" dirty="0" smtClean="0"/>
              <a:t>OLIMPS and the </a:t>
            </a:r>
            <a:r>
              <a:rPr lang="en-US" sz="2200" dirty="0"/>
              <a:t>DYNES and ANSE NSF </a:t>
            </a:r>
            <a:r>
              <a:rPr lang="en-US" sz="2200" dirty="0" smtClean="0"/>
              <a:t>projects with </a:t>
            </a:r>
            <a:r>
              <a:rPr lang="en-US" sz="2200" dirty="0">
                <a:solidFill>
                  <a:srgbClr val="B3FFFF"/>
                </a:solidFill>
              </a:rPr>
              <a:t>dynamic </a:t>
            </a:r>
            <a:r>
              <a:rPr lang="en-US" sz="2200" dirty="0" smtClean="0">
                <a:solidFill>
                  <a:srgbClr val="B3FFFF"/>
                </a:solidFill>
              </a:rPr>
              <a:t>circuits, integrated with the CMS </a:t>
            </a:r>
            <a:r>
              <a:rPr lang="en-US" sz="2200" dirty="0" err="1" smtClean="0">
                <a:solidFill>
                  <a:srgbClr val="B3FFFF"/>
                </a:solidFill>
              </a:rPr>
              <a:t>PhEDEx</a:t>
            </a:r>
            <a:r>
              <a:rPr lang="en-US" sz="2200" dirty="0" smtClean="0">
                <a:solidFill>
                  <a:srgbClr val="B3FFFF"/>
                </a:solidFill>
              </a:rPr>
              <a:t> and ASO applications </a:t>
            </a:r>
            <a:r>
              <a:rPr lang="en-US" sz="2200" dirty="0" smtClean="0"/>
              <a:t>used </a:t>
            </a:r>
            <a:r>
              <a:rPr lang="en-US" sz="2200" dirty="0"/>
              <a:t>a so-called </a:t>
            </a:r>
            <a:r>
              <a:rPr lang="en-US" sz="2200" dirty="0">
                <a:solidFill>
                  <a:srgbClr val="B3FFFF"/>
                </a:solidFill>
              </a:rPr>
              <a:t>“</a:t>
            </a:r>
            <a:r>
              <a:rPr lang="en-US" sz="2200" dirty="0" err="1">
                <a:solidFill>
                  <a:srgbClr val="B3FFFF"/>
                </a:solidFill>
              </a:rPr>
              <a:t>FDTAgent</a:t>
            </a:r>
            <a:r>
              <a:rPr lang="en-US" sz="2200" dirty="0">
                <a:solidFill>
                  <a:srgbClr val="B3FFFF"/>
                </a:solidFill>
              </a:rPr>
              <a:t>” </a:t>
            </a:r>
            <a:r>
              <a:rPr lang="en-US" sz="2200" dirty="0" smtClean="0"/>
              <a:t>to </a:t>
            </a:r>
            <a:r>
              <a:rPr lang="en-US" sz="2200" dirty="0"/>
              <a:t>couple the data transfer nodes (DTNs) at the end-sites running Caltech’s </a:t>
            </a:r>
            <a:r>
              <a:rPr lang="en-US" sz="2200" dirty="0">
                <a:solidFill>
                  <a:srgbClr val="B3FFFF"/>
                </a:solidFill>
              </a:rPr>
              <a:t>FDT</a:t>
            </a:r>
            <a:r>
              <a:rPr lang="en-US" sz="2200" dirty="0"/>
              <a:t> </a:t>
            </a:r>
            <a:r>
              <a:rPr lang="en-US" sz="2200" dirty="0" smtClean="0"/>
              <a:t>as </a:t>
            </a:r>
            <a:r>
              <a:rPr lang="en-US" sz="2200" dirty="0"/>
              <a:t>the high throughput data transfer </a:t>
            </a:r>
            <a:r>
              <a:rPr lang="en-US" sz="2200" dirty="0" smtClean="0"/>
              <a:t>application  </a:t>
            </a: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The agent </a:t>
            </a:r>
            <a:r>
              <a:rPr lang="en-US" sz="2200" dirty="0" smtClean="0">
                <a:solidFill>
                  <a:srgbClr val="B3FFFF"/>
                </a:solidFill>
              </a:rPr>
              <a:t>(1) requests </a:t>
            </a:r>
            <a:r>
              <a:rPr lang="en-US" sz="2200" dirty="0">
                <a:solidFill>
                  <a:srgbClr val="B3FFFF"/>
                </a:solidFill>
              </a:rPr>
              <a:t>the circuit, </a:t>
            </a:r>
            <a:r>
              <a:rPr lang="en-US" sz="2200" dirty="0" smtClean="0">
                <a:solidFill>
                  <a:srgbClr val="B3FFFF"/>
                </a:solidFill>
              </a:rPr>
              <a:t>(2) waits </a:t>
            </a:r>
            <a:r>
              <a:rPr lang="en-US" sz="2200" dirty="0">
                <a:solidFill>
                  <a:srgbClr val="B3FFFF"/>
                </a:solidFill>
              </a:rPr>
              <a:t>for an answer, </a:t>
            </a:r>
            <a:r>
              <a:rPr lang="en-US" sz="2200" dirty="0" smtClean="0">
                <a:solidFill>
                  <a:srgbClr val="B3FFFF"/>
                </a:solidFill>
              </a:rPr>
              <a:t>(3) configures </a:t>
            </a:r>
            <a:r>
              <a:rPr lang="en-US" sz="2200" dirty="0">
                <a:solidFill>
                  <a:srgbClr val="B3FFFF"/>
                </a:solidFill>
              </a:rPr>
              <a:t>both end-hosts if the circuit provisioning succeeds, </a:t>
            </a:r>
            <a:r>
              <a:rPr lang="en-US" sz="2200" dirty="0" smtClean="0">
                <a:solidFill>
                  <a:srgbClr val="B3FFFF"/>
                </a:solidFill>
              </a:rPr>
              <a:t/>
            </a:r>
            <a:br>
              <a:rPr lang="en-US" sz="2200" dirty="0" smtClean="0">
                <a:solidFill>
                  <a:srgbClr val="B3FFFF"/>
                </a:solidFill>
              </a:rPr>
            </a:br>
            <a:r>
              <a:rPr lang="en-US" sz="2200" dirty="0" smtClean="0">
                <a:solidFill>
                  <a:srgbClr val="B3FFFF"/>
                </a:solidFill>
              </a:rPr>
              <a:t>and (4) modifies </a:t>
            </a:r>
            <a:r>
              <a:rPr lang="en-US" sz="2200" dirty="0">
                <a:solidFill>
                  <a:srgbClr val="B3FFFF"/>
                </a:solidFill>
              </a:rPr>
              <a:t>the local end-host routing including creating VLAN </a:t>
            </a:r>
            <a:r>
              <a:rPr lang="en-US" sz="2200" dirty="0" smtClean="0">
                <a:solidFill>
                  <a:srgbClr val="B3FFFF"/>
                </a:solidFill>
              </a:rPr>
              <a:t>interfaces </a:t>
            </a:r>
            <a:r>
              <a:rPr lang="en-US" sz="2200" dirty="0"/>
              <a:t>to use the new circuit. </a:t>
            </a:r>
            <a:r>
              <a:rPr lang="en-US" sz="2200" dirty="0" smtClean="0">
                <a:solidFill>
                  <a:schemeClr val="tx1"/>
                </a:solidFill>
              </a:rPr>
              <a:t>Integrated with </a:t>
            </a:r>
            <a:r>
              <a:rPr lang="en-US" sz="2200" dirty="0" err="1" smtClean="0">
                <a:solidFill>
                  <a:schemeClr val="tx1"/>
                </a:solidFill>
              </a:rPr>
              <a:t>PhEDEx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8C9F2-55A8-454F-A9AF-DE445D651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48" y="4114800"/>
            <a:ext cx="6075837" cy="2590800"/>
          </a:xfrm>
          <a:prstGeom prst="rect">
            <a:avLst/>
          </a:prstGeom>
          <a:ln w="22225">
            <a:solidFill>
              <a:srgbClr val="FFF11F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95785" y="4114800"/>
            <a:ext cx="3197394" cy="2590800"/>
          </a:xfrm>
          <a:prstGeom prst="rect">
            <a:avLst/>
          </a:prstGeom>
          <a:solidFill>
            <a:srgbClr val="001D3A"/>
          </a:solidFill>
          <a:ln w="22225">
            <a:solidFill>
              <a:srgbClr val="FFF11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ts val="225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"/>
              <a:defRPr sz="2200" b="1">
                <a:solidFill>
                  <a:srgbClr val="D3F3F9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ts val="225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"/>
              <a:defRPr sz="2200" b="1">
                <a:solidFill>
                  <a:srgbClr val="FFED13"/>
                </a:solidFill>
                <a:latin typeface="+mn-lt"/>
                <a:cs typeface="+mn-cs"/>
              </a:defRPr>
            </a:lvl2pPr>
            <a:lvl3pPr marL="857250" indent="-171450" algn="l" rtl="0" fontAlgn="base">
              <a:spcBef>
                <a:spcPts val="225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"/>
              <a:defRPr lang="en-US" sz="2000" b="1">
                <a:solidFill>
                  <a:srgbClr val="FFED13"/>
                </a:solidFill>
                <a:latin typeface="+mn-lt"/>
                <a:cs typeface="+mn-cs"/>
              </a:defRPr>
            </a:lvl3pPr>
            <a:lvl4pPr marL="1200150" indent="-171450" algn="l" rtl="0" fontAlgn="base">
              <a:spcBef>
                <a:spcPts val="225"/>
              </a:spcBef>
              <a:spcAft>
                <a:spcPct val="0"/>
              </a:spcAft>
              <a:buChar char="–"/>
              <a:defRPr sz="2000">
                <a:solidFill>
                  <a:srgbClr val="D3F3F9"/>
                </a:solidFill>
                <a:latin typeface="Arial Unicode MS" pitchFamily="34" charset="-128"/>
                <a:cs typeface="+mn-cs"/>
              </a:defRPr>
            </a:lvl4pPr>
            <a:lvl5pPr marL="1543050" indent="-171450" algn="l" rtl="0" fontAlgn="base">
              <a:spcBef>
                <a:spcPts val="225"/>
              </a:spcBef>
              <a:spcAft>
                <a:spcPct val="0"/>
              </a:spcAft>
              <a:buChar char="»"/>
              <a:defRPr sz="2000">
                <a:solidFill>
                  <a:srgbClr val="D3F3F9"/>
                </a:solidFill>
                <a:latin typeface="Arial Unicode MS" pitchFamily="34" charset="-128"/>
                <a:cs typeface="+mn-cs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9pPr>
          </a:lstStyle>
          <a:p>
            <a:pPr marL="346075" indent="-34607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kern="0" dirty="0" smtClean="0">
                <a:solidFill>
                  <a:srgbClr val="B3FFFF"/>
                </a:solidFill>
                <a:cs typeface="Arial"/>
              </a:rPr>
              <a:t>We generalized this </a:t>
            </a:r>
            <a:r>
              <a:rPr lang="en-US" sz="2000" kern="0" dirty="0" smtClean="0">
                <a:solidFill>
                  <a:srgbClr val="FFF11F"/>
                </a:solidFill>
                <a:cs typeface="Arial"/>
              </a:rPr>
              <a:t>to multiple circuits and paths </a:t>
            </a:r>
            <a:r>
              <a:rPr lang="en-US" sz="2000" kern="0" dirty="0" smtClean="0">
                <a:solidFill>
                  <a:srgbClr val="B3FFFF"/>
                </a:solidFill>
                <a:cs typeface="Arial"/>
              </a:rPr>
              <a:t>with an OF controller in 2013-15 </a:t>
            </a:r>
          </a:p>
          <a:p>
            <a:pPr marL="346075" indent="-34607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kern="0" dirty="0" smtClean="0">
                <a:solidFill>
                  <a:srgbClr val="B3FFFF"/>
                </a:solidFill>
                <a:cs typeface="Arial"/>
              </a:rPr>
              <a:t>We clearly needed to move to standard methods </a:t>
            </a:r>
            <a:r>
              <a:rPr lang="en-US" sz="2000" kern="0" dirty="0" smtClean="0">
                <a:solidFill>
                  <a:srgbClr val="FFF11F"/>
                </a:solidFill>
                <a:cs typeface="Arial"/>
              </a:rPr>
              <a:t>of site/regional/wide area integration</a:t>
            </a:r>
            <a:endParaRPr lang="en-US" sz="1800" kern="0" dirty="0">
              <a:solidFill>
                <a:srgbClr val="FFF11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13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68" y="171156"/>
            <a:ext cx="7797800" cy="97184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B3FFFF"/>
                </a:solidFill>
              </a:rPr>
              <a:t>Argonne Mira/Cooley</a:t>
            </a:r>
            <a:br>
              <a:rPr lang="en-GB" dirty="0" smtClean="0">
                <a:solidFill>
                  <a:srgbClr val="B3FFFF"/>
                </a:solidFill>
              </a:rPr>
            </a:br>
            <a:r>
              <a:rPr lang="en-GB" sz="2800" dirty="0" smtClean="0">
                <a:solidFill>
                  <a:srgbClr val="FFF11F"/>
                </a:solidFill>
              </a:rPr>
              <a:t>Moving Towards LCFs as a Grid Resource</a:t>
            </a:r>
            <a:endParaRPr lang="en-GB" dirty="0">
              <a:solidFill>
                <a:srgbClr val="FFF1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69082" y="6400800"/>
            <a:ext cx="389499" cy="304800"/>
          </a:xfrm>
        </p:spPr>
        <p:txBody>
          <a:bodyPr/>
          <a:lstStyle/>
          <a:p>
            <a:pPr>
              <a:defRPr/>
            </a:pPr>
            <a:fld id="{2D0FA482-2D62-4AF0-A071-13C1CF560BE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541" y="1286021"/>
            <a:ext cx="5726722" cy="5303520"/>
          </a:xfrm>
          <a:prstGeom prst="rect">
            <a:avLst/>
          </a:prstGeom>
          <a:solidFill>
            <a:schemeClr val="tx1"/>
          </a:solidFill>
          <a:ln w="22225">
            <a:solidFill>
              <a:srgbClr val="FCE6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873263" y="1286021"/>
            <a:ext cx="3753729" cy="5303520"/>
          </a:xfrm>
          <a:prstGeom prst="rect">
            <a:avLst/>
          </a:prstGeom>
          <a:solidFill>
            <a:srgbClr val="001D3A"/>
          </a:solidFill>
          <a:ln w="22225">
            <a:solidFill>
              <a:srgbClr val="FCE600"/>
            </a:solidFill>
          </a:ln>
        </p:spPr>
        <p:txBody>
          <a:bodyPr wrap="square">
            <a:no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FFF516"/>
                </a:solidFill>
              </a:rPr>
              <a:t>Mira @ Argonne: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FFF516"/>
                </a:solidFill>
              </a:rPr>
              <a:t>48 racks PowerPC 1600Mhz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FFF516"/>
                </a:solidFill>
              </a:rPr>
              <a:t>786,432 processors</a:t>
            </a:r>
            <a:r>
              <a:rPr lang="en-US" sz="1700" b="1" dirty="0">
                <a:solidFill>
                  <a:srgbClr val="CCFFFF"/>
                </a:solidFill>
              </a:rPr>
              <a:t>, and </a:t>
            </a:r>
            <a:r>
              <a:rPr lang="en-US" sz="1700" b="1" dirty="0">
                <a:solidFill>
                  <a:srgbClr val="FFF516"/>
                </a:solidFill>
              </a:rPr>
              <a:t>768 terabytes, 1GByte/core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FFF516"/>
                </a:solidFill>
              </a:rPr>
              <a:t>Torus network </a:t>
            </a:r>
            <a:r>
              <a:rPr lang="en-US" sz="1700" b="1" dirty="0">
                <a:solidFill>
                  <a:srgbClr val="CCFFFF"/>
                </a:solidFill>
              </a:rPr>
              <a:t>– each node connected with 9 neighbors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FFF516"/>
                </a:solidFill>
              </a:rPr>
              <a:t>Cooley @ Argonne: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GB" sz="1700" b="1" dirty="0">
                <a:solidFill>
                  <a:srgbClr val="FFF516"/>
                </a:solidFill>
              </a:rPr>
              <a:t>Two 2.4 GHz Intel Haswell E5-2620 v3 processors per node </a:t>
            </a:r>
            <a:r>
              <a:rPr lang="en-GB" sz="1700" b="1" dirty="0">
                <a:solidFill>
                  <a:srgbClr val="CCFFFF"/>
                </a:solidFill>
              </a:rPr>
              <a:t>(6 cores per CPU, 12 cores total)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1700" b="1" dirty="0">
                <a:solidFill>
                  <a:srgbClr val="FFF516"/>
                </a:solidFill>
              </a:rPr>
              <a:t>126 compute nodes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GB" sz="1700" b="1" dirty="0">
                <a:solidFill>
                  <a:srgbClr val="FFF516"/>
                </a:solidFill>
              </a:rPr>
              <a:t>GPUs: One NVIDIA Tesla K80 </a:t>
            </a:r>
            <a:r>
              <a:rPr lang="en-GB" sz="1700" b="1" dirty="0">
                <a:solidFill>
                  <a:srgbClr val="CCFFFF"/>
                </a:solidFill>
              </a:rPr>
              <a:t>(with two GPUs) per node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GB" sz="1700" b="1" dirty="0">
                <a:solidFill>
                  <a:srgbClr val="FFF516"/>
                </a:solidFill>
              </a:rPr>
              <a:t>384GB RAM per node, 24 GB GPU RAM per node </a:t>
            </a:r>
            <a:r>
              <a:rPr lang="en-GB" sz="1700" b="1" dirty="0">
                <a:solidFill>
                  <a:srgbClr val="CCFFFF"/>
                </a:solidFill>
              </a:rPr>
              <a:t>(12 GB per GPU)</a:t>
            </a:r>
            <a:endParaRPr lang="en-US" sz="1700" b="1" dirty="0">
              <a:solidFill>
                <a:srgbClr val="CCFFFF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4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8" y="198386"/>
            <a:ext cx="9502726" cy="834683"/>
          </a:xfrm>
        </p:spPr>
        <p:txBody>
          <a:bodyPr/>
          <a:lstStyle/>
          <a:p>
            <a:r>
              <a:rPr lang="en-GB" dirty="0" smtClean="0">
                <a:solidFill>
                  <a:srgbClr val="B3FFFF"/>
                </a:solidFill>
              </a:rPr>
              <a:t>Argonne Mira/Cooley Data Flow</a:t>
            </a:r>
            <a:br>
              <a:rPr lang="en-GB" dirty="0" smtClean="0">
                <a:solidFill>
                  <a:srgbClr val="B3FFFF"/>
                </a:solidFill>
              </a:rPr>
            </a:br>
            <a:r>
              <a:rPr lang="en-GB" sz="2800" dirty="0">
                <a:solidFill>
                  <a:srgbClr val="FFF11F"/>
                </a:solidFill>
              </a:rPr>
              <a:t>Moving Towards </a:t>
            </a:r>
            <a:r>
              <a:rPr lang="en-GB" sz="2800" dirty="0" smtClean="0">
                <a:solidFill>
                  <a:srgbClr val="FFF11F"/>
                </a:solidFill>
              </a:rPr>
              <a:t>Data Intensive LCFs</a:t>
            </a:r>
            <a:endParaRPr lang="en-GB" dirty="0">
              <a:solidFill>
                <a:srgbClr val="B3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FA482-2D62-4AF0-A071-13C1CF560BE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8432" y="1104315"/>
            <a:ext cx="3733800" cy="4783014"/>
          </a:xfrm>
          <a:prstGeom prst="rect">
            <a:avLst/>
          </a:prstGeom>
          <a:solidFill>
            <a:srgbClr val="001D3A"/>
          </a:solidFill>
          <a:ln w="22225">
            <a:solidFill>
              <a:srgbClr val="FCE600"/>
            </a:solidFill>
          </a:ln>
        </p:spPr>
        <p:txBody>
          <a:bodyPr wrap="square">
            <a:no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FF"/>
                </a:solidFill>
              </a:rPr>
              <a:t>Supports </a:t>
            </a:r>
            <a:r>
              <a:rPr lang="en-US" sz="2000" b="1" dirty="0" err="1">
                <a:solidFill>
                  <a:srgbClr val="FFF516"/>
                </a:solidFill>
              </a:rPr>
              <a:t>GridFTP</a:t>
            </a:r>
            <a:r>
              <a:rPr lang="en-US" sz="2000" b="1" dirty="0">
                <a:solidFill>
                  <a:srgbClr val="FFFFFF"/>
                </a:solidFill>
              </a:rPr>
              <a:t> doors, which can be accessed from any </a:t>
            </a:r>
            <a:r>
              <a:rPr lang="en-US" sz="2000" b="1" dirty="0" err="1">
                <a:solidFill>
                  <a:srgbClr val="FFF516"/>
                </a:solidFill>
              </a:rPr>
              <a:t>GridFTP</a:t>
            </a:r>
            <a:r>
              <a:rPr lang="en-US" sz="2000" b="1" dirty="0">
                <a:solidFill>
                  <a:srgbClr val="FFF516"/>
                </a:solidFill>
              </a:rPr>
              <a:t>-enabled end-point </a:t>
            </a:r>
            <a:r>
              <a:rPr lang="en-US" sz="2000" b="1" dirty="0">
                <a:solidFill>
                  <a:srgbClr val="FFFFFF"/>
                </a:solidFill>
              </a:rPr>
              <a:t>– e.g. </a:t>
            </a:r>
            <a:r>
              <a:rPr lang="en-US" sz="2000" b="1" dirty="0">
                <a:solidFill>
                  <a:srgbClr val="FFF516"/>
                </a:solidFill>
              </a:rPr>
              <a:t>LHC site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FF"/>
                </a:solidFill>
              </a:rPr>
              <a:t>The </a:t>
            </a:r>
            <a:r>
              <a:rPr lang="en-US" sz="2000" b="1" dirty="0">
                <a:solidFill>
                  <a:srgbClr val="FFF516"/>
                </a:solidFill>
              </a:rPr>
              <a:t>DTN nodes </a:t>
            </a:r>
            <a:r>
              <a:rPr lang="en-US" sz="2000" b="1" dirty="0">
                <a:solidFill>
                  <a:srgbClr val="FFFFFF"/>
                </a:solidFill>
              </a:rPr>
              <a:t>mount the </a:t>
            </a:r>
            <a:r>
              <a:rPr lang="en-US" sz="2000" b="1" dirty="0">
                <a:solidFill>
                  <a:srgbClr val="FFF516"/>
                </a:solidFill>
              </a:rPr>
              <a:t>shared file system </a:t>
            </a:r>
            <a:r>
              <a:rPr lang="en-US" sz="2000" b="1" dirty="0">
                <a:solidFill>
                  <a:srgbClr val="FFFFFF"/>
                </a:solidFill>
              </a:rPr>
              <a:t>(</a:t>
            </a:r>
            <a:r>
              <a:rPr lang="en-US" sz="2000" b="1" dirty="0">
                <a:solidFill>
                  <a:srgbClr val="FFF516"/>
                </a:solidFill>
              </a:rPr>
              <a:t>GPFS</a:t>
            </a:r>
            <a:r>
              <a:rPr lang="en-US" sz="2000" b="1" dirty="0">
                <a:solidFill>
                  <a:srgbClr val="FFFFFF"/>
                </a:solidFill>
              </a:rPr>
              <a:t>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FF"/>
                </a:solidFill>
              </a:rPr>
              <a:t>The </a:t>
            </a:r>
            <a:r>
              <a:rPr lang="en-US" sz="2000" b="1" dirty="0">
                <a:solidFill>
                  <a:srgbClr val="FFF516"/>
                </a:solidFill>
              </a:rPr>
              <a:t>FS</a:t>
            </a:r>
            <a:r>
              <a:rPr lang="en-US" sz="2000" b="1" dirty="0">
                <a:solidFill>
                  <a:srgbClr val="FFFFFF"/>
                </a:solidFill>
              </a:rPr>
              <a:t> is seen by both </a:t>
            </a:r>
            <a:r>
              <a:rPr lang="en-US" sz="2000" b="1" dirty="0">
                <a:solidFill>
                  <a:srgbClr val="FFF516"/>
                </a:solidFill>
              </a:rPr>
              <a:t>Mira and Cooley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516"/>
                </a:solidFill>
              </a:rPr>
              <a:t>FDT</a:t>
            </a:r>
            <a:r>
              <a:rPr lang="en-US" sz="2000" b="1" dirty="0">
                <a:solidFill>
                  <a:srgbClr val="FFFFFF"/>
                </a:solidFill>
              </a:rPr>
              <a:t> can be </a:t>
            </a:r>
            <a:r>
              <a:rPr lang="en-US" sz="2000" b="1">
                <a:solidFill>
                  <a:srgbClr val="FFFFFF"/>
                </a:solidFill>
              </a:rPr>
              <a:t>installed </a:t>
            </a:r>
            <a:r>
              <a:rPr lang="en-US" sz="2000" b="1" smtClean="0">
                <a:solidFill>
                  <a:srgbClr val="FFFFFF"/>
                </a:solidFill>
              </a:rPr>
              <a:t>in </a:t>
            </a:r>
            <a:r>
              <a:rPr lang="en-US" sz="2000" b="1" dirty="0">
                <a:solidFill>
                  <a:srgbClr val="FFFFFF"/>
                </a:solidFill>
              </a:rPr>
              <a:t>user space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FFFFFF"/>
                </a:solidFill>
              </a:rPr>
              <a:t>Overarching requirement in the system design is to make </a:t>
            </a:r>
            <a:r>
              <a:rPr lang="en-GB" sz="2000" b="1" dirty="0">
                <a:solidFill>
                  <a:srgbClr val="FFF516"/>
                </a:solidFill>
              </a:rPr>
              <a:t>Mira/Cooley </a:t>
            </a:r>
            <a:r>
              <a:rPr lang="en-GB" sz="2000" b="1" dirty="0">
                <a:solidFill>
                  <a:srgbClr val="FFFFFF"/>
                </a:solidFill>
              </a:rPr>
              <a:t>appear as a </a:t>
            </a:r>
            <a:r>
              <a:rPr lang="en-GB" sz="2000" b="1" dirty="0">
                <a:solidFill>
                  <a:srgbClr val="FFF516"/>
                </a:solidFill>
              </a:rPr>
              <a:t>Grid resource </a:t>
            </a:r>
            <a:r>
              <a:rPr lang="en-GB" sz="2000" b="1" dirty="0">
                <a:solidFill>
                  <a:srgbClr val="FFFFFF"/>
                </a:solidFill>
              </a:rPr>
              <a:t>(</a:t>
            </a:r>
            <a:r>
              <a:rPr lang="en-GB" sz="2000" b="1" dirty="0">
                <a:solidFill>
                  <a:srgbClr val="FFF516"/>
                </a:solidFill>
              </a:rPr>
              <a:t>Opportunistic site</a:t>
            </a:r>
            <a:r>
              <a:rPr lang="en-GB" sz="2000" b="1" dirty="0">
                <a:solidFill>
                  <a:srgbClr val="FFFFFF"/>
                </a:solidFill>
              </a:rPr>
              <a:t>)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8" y="1104315"/>
            <a:ext cx="5676314" cy="4900067"/>
          </a:xfrm>
          <a:prstGeom prst="rect">
            <a:avLst/>
          </a:prstGeom>
          <a:solidFill>
            <a:schemeClr val="tx1"/>
          </a:solidFill>
          <a:ln w="22225">
            <a:solidFill>
              <a:srgbClr val="FCE600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2118" y="5887329"/>
            <a:ext cx="9467556" cy="796726"/>
          </a:xfrm>
          <a:prstGeom prst="rect">
            <a:avLst/>
          </a:prstGeom>
          <a:solidFill>
            <a:srgbClr val="001D3A"/>
          </a:solidFill>
          <a:ln w="22225">
            <a:solidFill>
              <a:srgbClr val="FCE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F1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indent="0" algn="ctr">
              <a:buNone/>
            </a:pPr>
            <a:r>
              <a:rPr lang="en-US" sz="2300" kern="0" dirty="0" smtClean="0">
                <a:solidFill>
                  <a:srgbClr val="B3FFFF"/>
                </a:solidFill>
              </a:rPr>
              <a:t>An added field of development for site orchestration using OVS and SDN, </a:t>
            </a:r>
            <a:r>
              <a:rPr lang="en-US" sz="2300" kern="0" dirty="0" smtClean="0"/>
              <a:t>targeting the </a:t>
            </a:r>
            <a:r>
              <a:rPr lang="en-US" sz="2300" kern="0" dirty="0" err="1" smtClean="0"/>
              <a:t>GridFTP</a:t>
            </a:r>
            <a:r>
              <a:rPr lang="en-US" sz="2300" kern="0" dirty="0" smtClean="0"/>
              <a:t> doors, then state of the art DTNs</a:t>
            </a:r>
            <a:endParaRPr lang="en-US" sz="2300" kern="0" dirty="0"/>
          </a:p>
        </p:txBody>
      </p:sp>
    </p:spTree>
    <p:extLst>
      <p:ext uri="{BB962C8B-B14F-4D97-AF65-F5344CB8AC3E}">
        <p14:creationId xmlns:p14="http://schemas.microsoft.com/office/powerpoint/2010/main" val="3692783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6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mtClean="0">
                <a:ea typeface="SimSun" pitchFamily="2" charset="-122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4860643" y="1639560"/>
            <a:ext cx="184731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D90040"/>
              </a:buClr>
              <a:buSzPct val="80000"/>
              <a:buFont typeface="Wingdings" pitchFamily="-109" charset="2"/>
              <a:buNone/>
            </a:pPr>
            <a:endParaRPr lang="en-US" sz="2275" b="1">
              <a:solidFill>
                <a:srgbClr val="3912C8"/>
              </a:solidFill>
              <a:latin typeface="Tahoma" pitchFamily="34" charset="0"/>
            </a:endParaRPr>
          </a:p>
        </p:txBody>
      </p:sp>
      <p:sp>
        <p:nvSpPr>
          <p:cNvPr id="4396035" name="Rectangle 3"/>
          <p:cNvSpPr>
            <a:spLocks noChangeArrowheads="1"/>
          </p:cNvSpPr>
          <p:nvPr/>
        </p:nvSpPr>
        <p:spPr bwMode="auto">
          <a:xfrm>
            <a:off x="212497" y="114725"/>
            <a:ext cx="9596520" cy="831727"/>
          </a:xfrm>
          <a:prstGeom prst="rect">
            <a:avLst/>
          </a:prstGeom>
          <a:solidFill>
            <a:srgbClr val="000066"/>
          </a:solidFill>
          <a:ln w="25400">
            <a:solidFill>
              <a:srgbClr val="FFDD06"/>
            </a:solidFill>
            <a:miter lim="800000"/>
            <a:headEnd/>
            <a:tailEnd/>
          </a:ln>
          <a:effectLst>
            <a:outerShdw dist="35921" dir="18900000" algn="ctr" rotWithShape="0">
              <a:srgbClr val="CECEFF"/>
            </a:outerShdw>
          </a:effectLst>
        </p:spPr>
        <p:txBody>
          <a:bodyPr lIns="0" tIns="8775" rIns="0" bIns="8775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 smtClean="0">
                <a:solidFill>
                  <a:srgbClr val="FFF516"/>
                </a:solidFill>
              </a:rPr>
              <a:t>Caltech from ANSE to SDN-</a:t>
            </a:r>
            <a:r>
              <a:rPr lang="en-US" sz="2300" b="1" dirty="0" err="1" smtClean="0">
                <a:solidFill>
                  <a:srgbClr val="FFF516"/>
                </a:solidFill>
              </a:rPr>
              <a:t>NGenIA</a:t>
            </a:r>
            <a:r>
              <a:rPr lang="en-US" sz="2300" b="1" dirty="0" smtClean="0">
                <a:solidFill>
                  <a:srgbClr val="FFF516"/>
                </a:solidFill>
              </a:rPr>
              <a:t>: </a:t>
            </a:r>
            <a:r>
              <a:rPr lang="en-US" sz="2300" b="1" dirty="0" smtClean="0">
                <a:solidFill>
                  <a:srgbClr val="CFFDFD"/>
                </a:solidFill>
              </a:rPr>
              <a:t>Dynamic Circuits </a:t>
            </a:r>
            <a:br>
              <a:rPr lang="en-US" sz="2300" b="1" dirty="0" smtClean="0">
                <a:solidFill>
                  <a:srgbClr val="CFFDFD"/>
                </a:solidFill>
              </a:rPr>
            </a:br>
            <a:r>
              <a:rPr lang="en-US" sz="2300" b="1" dirty="0" smtClean="0">
                <a:solidFill>
                  <a:srgbClr val="CFFDFD"/>
                </a:solidFill>
              </a:rPr>
              <a:t>with Software-defined path building </a:t>
            </a:r>
            <a:r>
              <a:rPr lang="en-US" sz="2300" b="1" dirty="0" smtClean="0">
                <a:solidFill>
                  <a:srgbClr val="FFFFFF"/>
                </a:solidFill>
              </a:rPr>
              <a:t>and</a:t>
            </a:r>
            <a:r>
              <a:rPr lang="en-US" sz="2300" b="1" dirty="0" smtClean="0">
                <a:solidFill>
                  <a:srgbClr val="CFFDFD"/>
                </a:solidFill>
              </a:rPr>
              <a:t> load balancing </a:t>
            </a:r>
            <a:endParaRPr lang="en-US" sz="2300" b="1" dirty="0">
              <a:solidFill>
                <a:srgbClr val="CFFDF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2" y="946453"/>
            <a:ext cx="5654904" cy="5759147"/>
          </a:xfrm>
          <a:prstGeom prst="rect">
            <a:avLst/>
          </a:prstGeom>
          <a:ln w="22225">
            <a:solidFill>
              <a:srgbClr val="FFFF00"/>
            </a:solidFill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67400" y="946453"/>
            <a:ext cx="3941617" cy="5759147"/>
          </a:xfrm>
          <a:prstGeom prst="rect">
            <a:avLst/>
          </a:prstGeom>
          <a:solidFill>
            <a:srgbClr val="000066"/>
          </a:solidFill>
          <a:ln w="19050">
            <a:solidFill>
              <a:srgbClr val="FFDD06"/>
            </a:solidFill>
            <a:miter lim="800000"/>
            <a:headEnd/>
            <a:tailEnd/>
          </a:ln>
          <a:effectLst>
            <a:outerShdw dist="35921" dir="18900000" algn="ctr" rotWithShape="0">
              <a:srgbClr val="CECEFF"/>
            </a:outerShdw>
          </a:effectLst>
        </p:spPr>
        <p:txBody>
          <a:bodyPr lIns="91440" tIns="182880" rIns="91440" bIns="8775" anchor="ctr" anchorCtr="1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en-US" sz="1900" b="1" dirty="0" smtClean="0">
                <a:solidFill>
                  <a:srgbClr val="FFF516"/>
                </a:solidFill>
              </a:rPr>
              <a:t>Dynamic circuits used to </a:t>
            </a:r>
            <a:r>
              <a:rPr lang="en-US" sz="1900" b="1" dirty="0">
                <a:solidFill>
                  <a:srgbClr val="FFF516"/>
                </a:solidFill>
              </a:rPr>
              <a:t>create </a:t>
            </a:r>
            <a:r>
              <a:rPr lang="en-US" sz="1900" b="1" dirty="0" smtClean="0">
                <a:solidFill>
                  <a:srgbClr val="CCFFFF"/>
                </a:solidFill>
              </a:rPr>
              <a:t>network paths with </a:t>
            </a:r>
            <a:r>
              <a:rPr lang="en-US" sz="1900" b="1" dirty="0">
                <a:solidFill>
                  <a:srgbClr val="CCFFFF"/>
                </a:solidFill>
              </a:rPr>
              <a:t>reserved </a:t>
            </a:r>
            <a:r>
              <a:rPr lang="en-US" sz="1900" b="1" dirty="0" smtClean="0">
                <a:solidFill>
                  <a:srgbClr val="CCFFFF"/>
                </a:solidFill>
              </a:rPr>
              <a:t>bandwidth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en-US" sz="1900" b="1" dirty="0" smtClean="0">
                <a:solidFill>
                  <a:srgbClr val="CFFDFD"/>
                </a:solidFill>
              </a:rPr>
              <a:t>OF </a:t>
            </a:r>
            <a:r>
              <a:rPr lang="en-US" sz="1900" b="1" dirty="0">
                <a:solidFill>
                  <a:srgbClr val="CFFDFD"/>
                </a:solidFill>
              </a:rPr>
              <a:t>Flow-matching is </a:t>
            </a:r>
            <a:br>
              <a:rPr lang="en-US" sz="1900" b="1" dirty="0">
                <a:solidFill>
                  <a:srgbClr val="CFFDFD"/>
                </a:solidFill>
              </a:rPr>
            </a:br>
            <a:r>
              <a:rPr lang="en-US" sz="1900" b="1" dirty="0">
                <a:solidFill>
                  <a:srgbClr val="CFFDFD"/>
                </a:solidFill>
              </a:rPr>
              <a:t>done on specific subnets </a:t>
            </a:r>
            <a:br>
              <a:rPr lang="en-US" sz="1900" b="1" dirty="0">
                <a:solidFill>
                  <a:srgbClr val="CFFDFD"/>
                </a:solidFill>
              </a:rPr>
            </a:br>
            <a:r>
              <a:rPr lang="en-US" sz="1900" b="1" dirty="0">
                <a:solidFill>
                  <a:srgbClr val="FFF516"/>
                </a:solidFill>
              </a:rPr>
              <a:t>to route only the </a:t>
            </a:r>
            <a:r>
              <a:rPr lang="en-US" sz="1900" b="1" dirty="0" smtClean="0">
                <a:solidFill>
                  <a:srgbClr val="FFF516"/>
                </a:solidFill>
              </a:rPr>
              <a:t>desired data packets </a:t>
            </a:r>
            <a:r>
              <a:rPr lang="en-US" sz="1900" b="1" dirty="0">
                <a:solidFill>
                  <a:srgbClr val="FFF516"/>
                </a:solidFill>
              </a:rPr>
              <a:t>to the circuits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Caltech’s controller</a:t>
            </a:r>
            <a:r>
              <a:rPr lang="en-US" sz="1900" b="1" dirty="0" smtClean="0">
                <a:solidFill>
                  <a:srgbClr val="FFF516"/>
                </a:solidFill>
              </a:rPr>
              <a:t> is used </a:t>
            </a:r>
            <a:br>
              <a:rPr lang="en-US" sz="1900" b="1" dirty="0" smtClean="0">
                <a:solidFill>
                  <a:srgbClr val="FFF516"/>
                </a:solidFill>
              </a:rPr>
            </a:br>
            <a:r>
              <a:rPr lang="en-US" sz="1900" b="1" dirty="0" smtClean="0">
                <a:solidFill>
                  <a:srgbClr val="FFF516"/>
                </a:solidFill>
              </a:rPr>
              <a:t>to select </a:t>
            </a:r>
            <a:r>
              <a:rPr lang="en-US" sz="1900" b="1" dirty="0" smtClean="0">
                <a:solidFill>
                  <a:srgbClr val="CCFFFF"/>
                </a:solidFill>
              </a:rPr>
              <a:t>paths for the circuits, based on available capacity, load-balancing, etc.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</a:rPr>
              <a:t>Controller </a:t>
            </a:r>
            <a:r>
              <a:rPr lang="en-US" sz="1900" b="1" dirty="0" smtClean="0">
                <a:solidFill>
                  <a:srgbClr val="FFF516"/>
                </a:solidFill>
              </a:rPr>
              <a:t>also can be used </a:t>
            </a:r>
            <a:br>
              <a:rPr lang="en-US" sz="1900" b="1" dirty="0" smtClean="0">
                <a:solidFill>
                  <a:srgbClr val="FFF516"/>
                </a:solidFill>
              </a:rPr>
            </a:br>
            <a:r>
              <a:rPr lang="en-US" sz="1900" b="1" dirty="0" smtClean="0">
                <a:solidFill>
                  <a:srgbClr val="FFF516"/>
                </a:solidFill>
              </a:rPr>
              <a:t>to load-balance and/or </a:t>
            </a:r>
            <a:br>
              <a:rPr lang="en-US" sz="1900" b="1" dirty="0" smtClean="0">
                <a:solidFill>
                  <a:srgbClr val="FFF516"/>
                </a:solidFill>
              </a:rPr>
            </a:br>
            <a:r>
              <a:rPr lang="en-US" sz="1900" b="1" dirty="0" smtClean="0">
                <a:solidFill>
                  <a:srgbClr val="CCFFFF"/>
                </a:solidFill>
              </a:rPr>
              <a:t>moderate flows over </a:t>
            </a:r>
            <a:br>
              <a:rPr lang="en-US" sz="1900" b="1" dirty="0" smtClean="0">
                <a:solidFill>
                  <a:srgbClr val="CCFFFF"/>
                </a:solidFill>
              </a:rPr>
            </a:br>
            <a:r>
              <a:rPr lang="en-US" sz="1900" b="1" dirty="0" smtClean="0">
                <a:solidFill>
                  <a:srgbClr val="CCFFFF"/>
                </a:solidFill>
              </a:rPr>
              <a:t>multiple non-circuit paths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en-US" sz="1900" b="1" dirty="0" smtClean="0">
                <a:solidFill>
                  <a:srgbClr val="FFFFFF"/>
                </a:solidFill>
              </a:rPr>
              <a:t>In SDN-</a:t>
            </a:r>
            <a:r>
              <a:rPr lang="en-US" sz="1900" b="1" dirty="0" err="1" smtClean="0">
                <a:solidFill>
                  <a:srgbClr val="FFFFFF"/>
                </a:solidFill>
              </a:rPr>
              <a:t>NGenIA</a:t>
            </a:r>
            <a:r>
              <a:rPr lang="en-US" sz="1900" b="1" dirty="0" smtClean="0">
                <a:solidFill>
                  <a:srgbClr val="CCFFFF"/>
                </a:solidFill>
              </a:rPr>
              <a:t> we need to generalize this, and move to </a:t>
            </a:r>
            <a:br>
              <a:rPr lang="en-US" sz="1900" b="1" dirty="0" smtClean="0">
                <a:solidFill>
                  <a:srgbClr val="CCFFFF"/>
                </a:solidFill>
              </a:rPr>
            </a:br>
            <a:r>
              <a:rPr lang="en-US" sz="1900" b="1" dirty="0" smtClean="0">
                <a:solidFill>
                  <a:srgbClr val="FFF516"/>
                </a:solidFill>
              </a:rPr>
              <a:t>production ready tools </a:t>
            </a:r>
            <a:br>
              <a:rPr lang="en-US" sz="1900" b="1" dirty="0" smtClean="0">
                <a:solidFill>
                  <a:srgbClr val="FFF516"/>
                </a:solidFill>
              </a:rPr>
            </a:br>
            <a:endParaRPr lang="en-US" sz="1600" b="1" dirty="0">
              <a:solidFill>
                <a:srgbClr val="FFF5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3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05" y="194432"/>
            <a:ext cx="7797800" cy="770021"/>
          </a:xfrm>
        </p:spPr>
        <p:txBody>
          <a:bodyPr/>
          <a:lstStyle/>
          <a:p>
            <a:r>
              <a:rPr lang="en-US" dirty="0"/>
              <a:t>Site O</a:t>
            </a:r>
            <a:r>
              <a:rPr lang="en-US" dirty="0" smtClean="0"/>
              <a:t>rchestration: 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17" y="902839"/>
            <a:ext cx="5663451" cy="5802761"/>
          </a:xfrm>
          <a:solidFill>
            <a:srgbClr val="001D3A"/>
          </a:solidFill>
          <a:ln>
            <a:solidFill>
              <a:srgbClr val="FFF11F"/>
            </a:solidFill>
          </a:ln>
        </p:spPr>
        <p:txBody>
          <a:bodyPr/>
          <a:lstStyle/>
          <a:p>
            <a:pPr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In seeking standard methods of site orchestration, including </a:t>
            </a:r>
            <a:r>
              <a:rPr lang="en-US" sz="2000" dirty="0">
                <a:solidFill>
                  <a:srgbClr val="B3FFFF"/>
                </a:solidFill>
              </a:rPr>
              <a:t>solving the campus QoS problem in a generally applicable, transfer-protocol independent way, </a:t>
            </a:r>
            <a:r>
              <a:rPr lang="en-US" sz="2000" dirty="0"/>
              <a:t>we decided to </a:t>
            </a:r>
            <a:r>
              <a:rPr lang="en-US" sz="2000" dirty="0" smtClean="0"/>
              <a:t>use </a:t>
            </a:r>
            <a:r>
              <a:rPr lang="en-US" sz="2000" dirty="0">
                <a:solidFill>
                  <a:srgbClr val="B3FFFF"/>
                </a:solidFill>
              </a:rPr>
              <a:t>Open </a:t>
            </a:r>
            <a:r>
              <a:rPr lang="en-US" sz="2000" dirty="0" err="1">
                <a:solidFill>
                  <a:srgbClr val="B3FFFF"/>
                </a:solidFill>
              </a:rPr>
              <a:t>vSwitch</a:t>
            </a:r>
            <a:r>
              <a:rPr lang="en-US" sz="2000" dirty="0">
                <a:solidFill>
                  <a:srgbClr val="B3FFFF"/>
                </a:solidFill>
              </a:rPr>
              <a:t> (</a:t>
            </a:r>
            <a:r>
              <a:rPr lang="en-US" sz="2000" dirty="0" smtClean="0">
                <a:solidFill>
                  <a:srgbClr val="B3FFFF"/>
                </a:solidFill>
              </a:rPr>
              <a:t>OVS)</a:t>
            </a:r>
          </a:p>
          <a:p>
            <a:pPr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OVS is designed to enable network automation via programmatic interfaces, especially for virtualized environments. 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B3FFFF"/>
                </a:solidFill>
              </a:rPr>
              <a:t>It supports standard, well-established </a:t>
            </a:r>
            <a:r>
              <a:rPr lang="en-US" sz="2000" dirty="0">
                <a:solidFill>
                  <a:srgbClr val="B3FFFF"/>
                </a:solidFill>
              </a:rPr>
              <a:t>protocols for internal </a:t>
            </a:r>
            <a:r>
              <a:rPr lang="en-US" sz="2000" dirty="0" smtClean="0">
                <a:solidFill>
                  <a:srgbClr val="B3FFFF"/>
                </a:solidFill>
              </a:rPr>
              <a:t>management: </a:t>
            </a: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ecurity, monitoring, automated control 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Huge performance improvements in recent versions (2.x+) made OVS appealing. </a:t>
            </a:r>
          </a:p>
          <a:p>
            <a:pPr marL="569913" lvl="1" indent="-280988"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B3FFFF"/>
                </a:solidFill>
              </a:rPr>
              <a:t>Caltech’s tests showed ~no penalty in performance compared with bare metal</a:t>
            </a:r>
          </a:p>
          <a:p>
            <a:pPr>
              <a:lnSpc>
                <a:spcPct val="92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B3FFFF"/>
                </a:solidFill>
              </a:rPr>
              <a:t>No special requirements: OVS is </a:t>
            </a:r>
            <a:br>
              <a:rPr lang="en-US" sz="2000" dirty="0" smtClean="0">
                <a:solidFill>
                  <a:srgbClr val="B3FFFF"/>
                </a:solidFill>
              </a:rPr>
            </a:br>
            <a:r>
              <a:rPr lang="en-US" sz="2000" dirty="0" smtClean="0"/>
              <a:t>Included in the standard Linux releases.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41368" y="6400800"/>
            <a:ext cx="1238250" cy="304800"/>
          </a:xfrm>
        </p:spPr>
        <p:txBody>
          <a:bodyPr/>
          <a:lstStyle/>
          <a:p>
            <a:pPr>
              <a:defRPr/>
            </a:pPr>
            <a:fld id="{F318C9F2-55A8-454F-A9AF-DE445D651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10000" contrast="21000"/>
          </a:blip>
          <a:stretch>
            <a:fillRect/>
          </a:stretch>
        </p:blipFill>
        <p:spPr>
          <a:xfrm>
            <a:off x="5751094" y="935651"/>
            <a:ext cx="3938338" cy="3067110"/>
          </a:xfrm>
          <a:prstGeom prst="rect">
            <a:avLst/>
          </a:prstGeom>
          <a:ln w="19050">
            <a:solidFill>
              <a:srgbClr val="FCE6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51094" y="4352163"/>
            <a:ext cx="3938338" cy="2353437"/>
          </a:xfrm>
          <a:prstGeom prst="rect">
            <a:avLst/>
          </a:prstGeom>
          <a:solidFill>
            <a:srgbClr val="001D3A"/>
          </a:solidFill>
          <a:ln w="22225">
            <a:solidFill>
              <a:srgbClr val="FFF11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ts val="225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"/>
              <a:defRPr sz="2200" b="1">
                <a:solidFill>
                  <a:srgbClr val="D3F3F9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ts val="225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"/>
              <a:defRPr sz="2200" b="1">
                <a:solidFill>
                  <a:srgbClr val="FFED13"/>
                </a:solidFill>
                <a:latin typeface="+mn-lt"/>
                <a:cs typeface="+mn-cs"/>
              </a:defRPr>
            </a:lvl2pPr>
            <a:lvl3pPr marL="857250" indent="-171450" algn="l" rtl="0" fontAlgn="base">
              <a:spcBef>
                <a:spcPts val="225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"/>
              <a:defRPr lang="en-US" sz="2000" b="1">
                <a:solidFill>
                  <a:srgbClr val="FFED13"/>
                </a:solidFill>
                <a:latin typeface="+mn-lt"/>
                <a:cs typeface="+mn-cs"/>
              </a:defRPr>
            </a:lvl3pPr>
            <a:lvl4pPr marL="1200150" indent="-171450" algn="l" rtl="0" fontAlgn="base">
              <a:spcBef>
                <a:spcPts val="225"/>
              </a:spcBef>
              <a:spcAft>
                <a:spcPct val="0"/>
              </a:spcAft>
              <a:buChar char="–"/>
              <a:defRPr sz="2000">
                <a:solidFill>
                  <a:srgbClr val="D3F3F9"/>
                </a:solidFill>
                <a:latin typeface="Arial Unicode MS" pitchFamily="34" charset="-128"/>
                <a:cs typeface="+mn-cs"/>
              </a:defRPr>
            </a:lvl4pPr>
            <a:lvl5pPr marL="1543050" indent="-171450" algn="l" rtl="0" fontAlgn="base">
              <a:spcBef>
                <a:spcPts val="225"/>
              </a:spcBef>
              <a:spcAft>
                <a:spcPct val="0"/>
              </a:spcAft>
              <a:buChar char="»"/>
              <a:defRPr sz="2000">
                <a:solidFill>
                  <a:srgbClr val="D3F3F9"/>
                </a:solidFill>
                <a:latin typeface="Arial Unicode MS" pitchFamily="34" charset="-128"/>
                <a:cs typeface="+mn-cs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9pPr>
          </a:lstStyle>
          <a:p>
            <a:pPr marL="346075" indent="-34607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kern="0" dirty="0" smtClean="0">
                <a:solidFill>
                  <a:srgbClr val="B3FFFF"/>
                </a:solidFill>
                <a:cs typeface="Arial"/>
              </a:rPr>
              <a:t>Seamless migration: OVS can run on part of a cluster </a:t>
            </a:r>
            <a:r>
              <a:rPr lang="en-US" sz="2000" kern="0" dirty="0" smtClean="0">
                <a:solidFill>
                  <a:srgbClr val="FFF11F"/>
                </a:solidFill>
                <a:cs typeface="Arial"/>
              </a:rPr>
              <a:t>The deployment path can thus be gradual, with no impact on production </a:t>
            </a:r>
          </a:p>
          <a:p>
            <a:pPr marL="646113" lvl="1" indent="-346075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kern="0" dirty="0" smtClean="0">
                <a:solidFill>
                  <a:srgbClr val="B3FFFF"/>
                </a:solidFill>
                <a:cs typeface="Arial"/>
              </a:rPr>
              <a:t>IP reachability and per-</a:t>
            </a:r>
            <a:r>
              <a:rPr lang="en-US" sz="2000" kern="0" dirty="0" err="1" smtClean="0">
                <a:solidFill>
                  <a:srgbClr val="B3FFFF"/>
                </a:solidFill>
                <a:cs typeface="Arial"/>
              </a:rPr>
              <a:t>formance</a:t>
            </a:r>
            <a:r>
              <a:rPr lang="en-US" sz="2000" kern="0" dirty="0" smtClean="0">
                <a:solidFill>
                  <a:srgbClr val="B3FFFF"/>
                </a:solidFill>
                <a:cs typeface="Arial"/>
              </a:rPr>
              <a:t> are the same </a:t>
            </a:r>
            <a:br>
              <a:rPr lang="en-US" sz="2000" kern="0" dirty="0" smtClean="0">
                <a:solidFill>
                  <a:srgbClr val="B3FFFF"/>
                </a:solidFill>
                <a:cs typeface="Arial"/>
              </a:rPr>
            </a:br>
            <a:r>
              <a:rPr lang="en-US" sz="2000" kern="0" dirty="0" smtClean="0">
                <a:solidFill>
                  <a:srgbClr val="B3FFFF"/>
                </a:solidFill>
                <a:cs typeface="Arial"/>
              </a:rPr>
              <a:t>with or without OVS</a:t>
            </a:r>
          </a:p>
          <a:p>
            <a:pPr marL="346075" indent="-346075">
              <a:spcBef>
                <a:spcPts val="0"/>
              </a:spcBef>
              <a:spcAft>
                <a:spcPts val="600"/>
              </a:spcAft>
            </a:pPr>
            <a:endParaRPr lang="en-US" sz="2000" kern="0" dirty="0" smtClean="0"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1800" kern="0" dirty="0">
              <a:solidFill>
                <a:srgbClr val="FFED13"/>
              </a:solidFill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51094" y="3966248"/>
            <a:ext cx="3938338" cy="371047"/>
          </a:xfrm>
          <a:prstGeom prst="rect">
            <a:avLst/>
          </a:prstGeom>
          <a:solidFill>
            <a:srgbClr val="001D3A"/>
          </a:solidFill>
          <a:ln w="22225">
            <a:solidFill>
              <a:srgbClr val="FCE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fontAlgn="base">
              <a:spcBef>
                <a:spcPts val="225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"/>
              <a:defRPr sz="2200" b="1">
                <a:solidFill>
                  <a:srgbClr val="D3F3F9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fontAlgn="base">
              <a:spcBef>
                <a:spcPts val="225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"/>
              <a:defRPr sz="2200" b="1">
                <a:solidFill>
                  <a:srgbClr val="FFED13"/>
                </a:solidFill>
                <a:latin typeface="+mn-lt"/>
                <a:cs typeface="+mn-cs"/>
              </a:defRPr>
            </a:lvl2pPr>
            <a:lvl3pPr marL="857250" indent="-171450" algn="l" rtl="0" fontAlgn="base">
              <a:spcBef>
                <a:spcPts val="225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"/>
              <a:defRPr lang="en-US" sz="2000" b="1">
                <a:solidFill>
                  <a:srgbClr val="FFED13"/>
                </a:solidFill>
                <a:latin typeface="+mn-lt"/>
                <a:cs typeface="+mn-cs"/>
              </a:defRPr>
            </a:lvl3pPr>
            <a:lvl4pPr marL="1200150" indent="-171450" algn="l" rtl="0" fontAlgn="base">
              <a:spcBef>
                <a:spcPts val="225"/>
              </a:spcBef>
              <a:spcAft>
                <a:spcPct val="0"/>
              </a:spcAft>
              <a:buChar char="–"/>
              <a:defRPr sz="2000">
                <a:solidFill>
                  <a:srgbClr val="D3F3F9"/>
                </a:solidFill>
                <a:latin typeface="Arial Unicode MS" pitchFamily="34" charset="-128"/>
                <a:cs typeface="+mn-cs"/>
              </a:defRPr>
            </a:lvl4pPr>
            <a:lvl5pPr marL="1543050" indent="-171450" algn="l" rtl="0" fontAlgn="base">
              <a:spcBef>
                <a:spcPts val="225"/>
              </a:spcBef>
              <a:spcAft>
                <a:spcPct val="0"/>
              </a:spcAft>
              <a:buChar char="»"/>
              <a:defRPr sz="2000">
                <a:solidFill>
                  <a:srgbClr val="D3F3F9"/>
                </a:solidFill>
                <a:latin typeface="Arial Unicode MS" pitchFamily="34" charset="-128"/>
                <a:cs typeface="+mn-cs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 Unicode MS" pitchFamily="34" charset="-128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r>
              <a:rPr lang="en-US" sz="2000" kern="0" dirty="0" smtClean="0">
                <a:cs typeface="Arial"/>
              </a:rPr>
              <a:t>www.openvswitch.org</a:t>
            </a:r>
            <a:endParaRPr lang="en-US" sz="1800" kern="0" dirty="0">
              <a:solidFill>
                <a:srgbClr val="FFED1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13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59" y="1155031"/>
            <a:ext cx="6081609" cy="5526505"/>
          </a:xfrm>
          <a:solidFill>
            <a:srgbClr val="001D3A"/>
          </a:solidFill>
          <a:ln w="22225">
            <a:solidFill>
              <a:srgbClr val="FCE600"/>
            </a:solidFill>
          </a:ln>
        </p:spPr>
        <p:txBody>
          <a:bodyPr/>
          <a:lstStyle/>
          <a:p>
            <a:pPr lvl="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B3FFFF"/>
                </a:solidFill>
              </a:rPr>
              <a:t>Provides SDN-orchestrated </a:t>
            </a:r>
            <a:r>
              <a:rPr lang="en-US" sz="2000" dirty="0">
                <a:solidFill>
                  <a:srgbClr val="B3FFFF"/>
                </a:solidFill>
              </a:rPr>
              <a:t>configuration for data flows all the way to end-host, </a:t>
            </a:r>
            <a:r>
              <a:rPr lang="en-US" sz="2000" dirty="0" smtClean="0">
                <a:solidFill>
                  <a:srgbClr val="B3FFFF"/>
                </a:solidFill>
              </a:rPr>
              <a:t/>
            </a:r>
            <a:br>
              <a:rPr lang="en-US" sz="2000" dirty="0" smtClean="0">
                <a:solidFill>
                  <a:srgbClr val="B3FFFF"/>
                </a:solidFill>
              </a:rPr>
            </a:br>
            <a:r>
              <a:rPr lang="en-US" sz="2000" dirty="0" smtClean="0"/>
              <a:t>which </a:t>
            </a:r>
            <a:r>
              <a:rPr lang="en-US" sz="2000" dirty="0"/>
              <a:t>can be orchestrated from </a:t>
            </a:r>
            <a:r>
              <a:rPr lang="en-US" sz="2000" dirty="0" smtClean="0"/>
              <a:t>the </a:t>
            </a:r>
            <a:r>
              <a:rPr lang="en-US" sz="2000" dirty="0"/>
              <a:t>local/campus SDN controller </a:t>
            </a:r>
            <a:r>
              <a:rPr lang="en-US" sz="2000" dirty="0">
                <a:solidFill>
                  <a:schemeClr val="tx1"/>
                </a:solidFill>
              </a:rPr>
              <a:t>or</a:t>
            </a:r>
            <a:r>
              <a:rPr lang="en-US" sz="2000" dirty="0"/>
              <a:t> brought down from </a:t>
            </a:r>
            <a:r>
              <a:rPr lang="en-US" sz="2000" dirty="0" smtClean="0"/>
              <a:t>the Regional/WAN controller</a:t>
            </a:r>
            <a:endParaRPr lang="en-US" sz="2000" dirty="0"/>
          </a:p>
          <a:p>
            <a:pPr lvl="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B3FFFF"/>
                </a:solidFill>
              </a:rPr>
              <a:t>Provides </a:t>
            </a:r>
            <a:r>
              <a:rPr lang="en-US" sz="2000" dirty="0" err="1" smtClean="0">
                <a:solidFill>
                  <a:srgbClr val="B3FFFF"/>
                </a:solidFill>
              </a:rPr>
              <a:t>QoS</a:t>
            </a:r>
            <a:r>
              <a:rPr lang="en-US" sz="2000" dirty="0" smtClean="0">
                <a:solidFill>
                  <a:srgbClr val="B3FFFF"/>
                </a:solidFill>
              </a:rPr>
              <a:t> </a:t>
            </a:r>
            <a:r>
              <a:rPr lang="en-US" sz="2000" dirty="0">
                <a:solidFill>
                  <a:srgbClr val="B3FFFF"/>
                </a:solidFill>
              </a:rPr>
              <a:t>and traffic shaping right at the end-point </a:t>
            </a:r>
            <a:r>
              <a:rPr lang="en-US" sz="2000" dirty="0"/>
              <a:t>of a data </a:t>
            </a:r>
            <a:r>
              <a:rPr lang="en-US" sz="2000" dirty="0" smtClean="0"/>
              <a:t>transfer</a:t>
            </a:r>
          </a:p>
          <a:p>
            <a:pPr marL="631825" lvl="1" indent="-34290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r"/>
            </a:pPr>
            <a:r>
              <a:rPr lang="en-US" sz="2000" b="1" dirty="0" err="1" smtClean="0">
                <a:solidFill>
                  <a:srgbClr val="B3FFFF"/>
                </a:solidFill>
              </a:rPr>
              <a:t>QoS</a:t>
            </a:r>
            <a:r>
              <a:rPr lang="en-US" sz="2000" b="1" dirty="0" smtClean="0">
                <a:solidFill>
                  <a:srgbClr val="B3FFFF"/>
                </a:solidFill>
              </a:rPr>
              <a:t> via OVS is </a:t>
            </a:r>
            <a:r>
              <a:rPr lang="en-US" sz="2000" b="1" dirty="0">
                <a:solidFill>
                  <a:srgbClr val="B3FFFF"/>
                </a:solidFill>
              </a:rPr>
              <a:t>protocol </a:t>
            </a:r>
            <a:r>
              <a:rPr lang="en-US" sz="2000" b="1" dirty="0" smtClean="0">
                <a:solidFill>
                  <a:srgbClr val="B3FFFF"/>
                </a:solidFill>
              </a:rPr>
              <a:t>agnostic: </a:t>
            </a:r>
            <a:r>
              <a:rPr lang="en-US" sz="2000" b="1" dirty="0" smtClean="0">
                <a:solidFill>
                  <a:srgbClr val="FFF11F"/>
                </a:solidFill>
              </a:rPr>
              <a:t>one can use TCP (</a:t>
            </a:r>
            <a:r>
              <a:rPr lang="en-US" sz="2000" b="1" dirty="0" err="1" smtClean="0">
                <a:solidFill>
                  <a:srgbClr val="FFF11F"/>
                </a:solidFill>
              </a:rPr>
              <a:t>GridFTP</a:t>
            </a:r>
            <a:r>
              <a:rPr lang="en-US" sz="2000" b="1" dirty="0">
                <a:solidFill>
                  <a:srgbClr val="FFF11F"/>
                </a:solidFill>
              </a:rPr>
              <a:t>, </a:t>
            </a:r>
            <a:r>
              <a:rPr lang="en-US" sz="2000" b="1" dirty="0" smtClean="0">
                <a:solidFill>
                  <a:srgbClr val="FFF11F"/>
                </a:solidFill>
              </a:rPr>
              <a:t>FDT) or UDP </a:t>
            </a:r>
          </a:p>
          <a:p>
            <a:pPr marL="631825" lvl="1" indent="-34290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r"/>
            </a:pPr>
            <a:r>
              <a:rPr lang="en-US" sz="2000" b="1" dirty="0" smtClean="0">
                <a:solidFill>
                  <a:srgbClr val="B3FFFF"/>
                </a:solidFill>
              </a:rPr>
              <a:t>Under the hood, OVS uses the TC (Traffic control) part of iproute2 </a:t>
            </a:r>
            <a:r>
              <a:rPr lang="en-US" sz="2000" b="1" dirty="0" smtClean="0">
                <a:solidFill>
                  <a:srgbClr val="FFF11F"/>
                </a:solidFill>
              </a:rPr>
              <a:t>to configure and control the Linux kernel network scheduler</a:t>
            </a:r>
          </a:p>
          <a:p>
            <a:pPr marL="631825" lvl="1" indent="-342900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r"/>
            </a:pPr>
            <a:r>
              <a:rPr lang="en-US" sz="2000" b="1" dirty="0" smtClean="0">
                <a:solidFill>
                  <a:srgbClr val="B3FFFF"/>
                </a:solidFill>
              </a:rPr>
              <a:t>Helps to achieve better throughput </a:t>
            </a:r>
            <a:br>
              <a:rPr lang="en-US" sz="2000" b="1" dirty="0" smtClean="0">
                <a:solidFill>
                  <a:srgbClr val="B3FFFF"/>
                </a:solidFill>
              </a:rPr>
            </a:br>
            <a:r>
              <a:rPr lang="en-US" sz="2000" b="1" dirty="0" smtClean="0">
                <a:solidFill>
                  <a:srgbClr val="B3FFFF"/>
                </a:solidFill>
              </a:rPr>
              <a:t>by moderating and stabilizing data flows; </a:t>
            </a:r>
            <a:r>
              <a:rPr lang="en-US" sz="2000" b="1" dirty="0" smtClean="0">
                <a:solidFill>
                  <a:srgbClr val="FFF11F"/>
                </a:solidFill>
              </a:rPr>
              <a:t>e.g. in cases where the upstream switches </a:t>
            </a:r>
            <a:br>
              <a:rPr lang="en-US" sz="2000" b="1" dirty="0" smtClean="0">
                <a:solidFill>
                  <a:srgbClr val="FFF11F"/>
                </a:solidFill>
              </a:rPr>
            </a:br>
            <a:r>
              <a:rPr lang="en-US" sz="2000" b="1" dirty="0" smtClean="0">
                <a:solidFill>
                  <a:srgbClr val="FFF11F"/>
                </a:solidFill>
              </a:rPr>
              <a:t>have limited buffer memory</a:t>
            </a:r>
          </a:p>
          <a:p>
            <a:pPr marL="231775">
              <a:lnSpc>
                <a:spcPct val="93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r"/>
            </a:pPr>
            <a:r>
              <a:rPr lang="en-US" sz="2000" dirty="0">
                <a:solidFill>
                  <a:srgbClr val="B3FFFF"/>
                </a:solidFill>
              </a:rPr>
              <a:t>Monitoring</a:t>
            </a:r>
            <a:r>
              <a:rPr lang="en-US" sz="2000" dirty="0"/>
              <a:t> </a:t>
            </a:r>
            <a:r>
              <a:rPr lang="en-US" sz="2000" dirty="0" smtClean="0"/>
              <a:t>is done </a:t>
            </a:r>
            <a:r>
              <a:rPr lang="en-US" sz="2000" dirty="0"/>
              <a:t>with  standard </a:t>
            </a:r>
            <a:r>
              <a:rPr lang="en-US" sz="2000" dirty="0" err="1" smtClean="0"/>
              <a:t>sFlow</a:t>
            </a:r>
            <a:r>
              <a:rPr lang="en-US" sz="2000" dirty="0" smtClean="0"/>
              <a:t> </a:t>
            </a:r>
            <a:r>
              <a:rPr lang="en-US" sz="2000" dirty="0"/>
              <a:t>and/or </a:t>
            </a:r>
            <a:r>
              <a:rPr lang="en-US" sz="2000" dirty="0" err="1" smtClean="0"/>
              <a:t>NetFlow</a:t>
            </a:r>
            <a:r>
              <a:rPr lang="en-US" sz="2000" dirty="0" smtClean="0"/>
              <a:t> protocols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69705" y="8133347"/>
            <a:ext cx="1238250" cy="304800"/>
          </a:xfrm>
        </p:spPr>
        <p:txBody>
          <a:bodyPr/>
          <a:lstStyle/>
          <a:p>
            <a:pPr>
              <a:defRPr/>
            </a:pPr>
            <a:fld id="{F318C9F2-55A8-454F-A9AF-DE445D651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240" y="1155031"/>
            <a:ext cx="3518233" cy="4515853"/>
          </a:xfrm>
          <a:prstGeom prst="rect">
            <a:avLst/>
          </a:prstGeom>
          <a:noFill/>
          <a:ln w="22225">
            <a:solidFill>
              <a:srgbClr val="FCE600"/>
            </a:solidFill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35" y="95250"/>
            <a:ext cx="8603228" cy="1143000"/>
          </a:xfrm>
        </p:spPr>
        <p:txBody>
          <a:bodyPr/>
          <a:lstStyle/>
          <a:p>
            <a:pPr algn="ctr"/>
            <a:r>
              <a:rPr lang="en-US" sz="3200" dirty="0" smtClean="0"/>
              <a:t>OVS Benefits: Managing Site Interactions </a:t>
            </a:r>
            <a:r>
              <a:rPr lang="en-US" sz="2600" dirty="0" smtClean="0">
                <a:solidFill>
                  <a:schemeClr val="tx1"/>
                </a:solidFill>
              </a:rPr>
              <a:t>Locally, with Regional and Wide Area Networks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60168" y="5670884"/>
            <a:ext cx="3545305" cy="1010652"/>
          </a:xfrm>
          <a:prstGeom prst="rect">
            <a:avLst/>
          </a:prstGeom>
          <a:solidFill>
            <a:srgbClr val="001D3A"/>
          </a:solidFill>
          <a:ln w="22225">
            <a:solidFill>
              <a:srgbClr val="FCE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F1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kern="0" dirty="0" smtClean="0">
                <a:solidFill>
                  <a:srgbClr val="B3FFFF"/>
                </a:solidFill>
              </a:rPr>
              <a:t>Traffic mirroring: </a:t>
            </a:r>
            <a:r>
              <a:rPr lang="en-US" sz="2000" kern="0" dirty="0" smtClean="0"/>
              <a:t>Taps </a:t>
            </a:r>
            <a:br>
              <a:rPr lang="en-US" sz="2000" kern="0" dirty="0" smtClean="0"/>
            </a:br>
            <a:r>
              <a:rPr lang="en-US" sz="2000" kern="0" dirty="0" smtClean="0"/>
              <a:t>and/or mirroring are required at some sites</a:t>
            </a:r>
          </a:p>
          <a:p>
            <a:pPr marL="457200" lvl="1" indent="0">
              <a:buFontTx/>
              <a:buNone/>
            </a:pPr>
            <a:endParaRPr lang="en-US" sz="2000" b="1" kern="0" dirty="0" smtClean="0"/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525696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866" y="121612"/>
            <a:ext cx="7797800" cy="808830"/>
          </a:xfrm>
        </p:spPr>
        <p:txBody>
          <a:bodyPr/>
          <a:lstStyle/>
          <a:p>
            <a:r>
              <a:rPr lang="en-US" dirty="0" smtClean="0"/>
              <a:t>OVS Benefits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9" y="866274"/>
            <a:ext cx="9601199" cy="5839326"/>
          </a:xfrm>
          <a:solidFill>
            <a:srgbClr val="001D3A"/>
          </a:solidFill>
          <a:ln w="22225">
            <a:solidFill>
              <a:srgbClr val="FFF11F"/>
            </a:solidFill>
          </a:ln>
        </p:spPr>
        <p:txBody>
          <a:bodyPr/>
          <a:lstStyle/>
          <a:p>
            <a:pPr lv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B3FFFF"/>
                </a:solidFill>
                <a:latin typeface="+mj-lt"/>
              </a:rPr>
              <a:t>SDN-based </a:t>
            </a:r>
            <a:r>
              <a:rPr lang="en-US" sz="2400" dirty="0">
                <a:solidFill>
                  <a:srgbClr val="B3FFFF"/>
                </a:solidFill>
                <a:latin typeface="+mj-lt"/>
              </a:rPr>
              <a:t>configuration </a:t>
            </a:r>
            <a:r>
              <a:rPr lang="en-US" sz="2400" dirty="0" smtClean="0">
                <a:solidFill>
                  <a:srgbClr val="B3FFFF"/>
                </a:solidFill>
                <a:latin typeface="+mj-lt"/>
              </a:rPr>
              <a:t>of </a:t>
            </a:r>
            <a:r>
              <a:rPr lang="en-US" sz="2400" dirty="0">
                <a:solidFill>
                  <a:srgbClr val="B3FFFF"/>
                </a:solidFill>
                <a:latin typeface="+mj-lt"/>
              </a:rPr>
              <a:t>the </a:t>
            </a:r>
            <a:r>
              <a:rPr lang="en-US" sz="2400" dirty="0" smtClean="0">
                <a:solidFill>
                  <a:srgbClr val="B3FFFF"/>
                </a:solidFill>
                <a:latin typeface="+mj-lt"/>
              </a:rPr>
              <a:t>end-host</a:t>
            </a:r>
          </a:p>
          <a:p>
            <a:pPr marL="690563" lvl="1" indent="-346075">
              <a:spcBef>
                <a:spcPts val="0"/>
              </a:spcBef>
              <a:spcAft>
                <a:spcPts val="800"/>
              </a:spcAft>
              <a:buClr>
                <a:srgbClr val="B3FFFF"/>
              </a:buClr>
              <a:buFont typeface="Wingdings" panose="05000000000000000000" pitchFamily="2" charset="2"/>
              <a:buChar char="r"/>
            </a:pPr>
            <a:r>
              <a:rPr lang="en-US" sz="2300" b="1" dirty="0" smtClean="0">
                <a:solidFill>
                  <a:srgbClr val="B3FFFF"/>
                </a:solidFill>
                <a:latin typeface="+mj-lt"/>
              </a:rPr>
              <a:t>OVS is SDN Controller agnostic: </a:t>
            </a:r>
            <a:r>
              <a:rPr lang="en-US" sz="2300" b="1" dirty="0" smtClean="0">
                <a:solidFill>
                  <a:srgbClr val="FFF11F"/>
                </a:solidFill>
                <a:latin typeface="+mj-lt"/>
              </a:rPr>
              <a:t>will work with any SDN controller which supports </a:t>
            </a:r>
            <a:r>
              <a:rPr lang="en-US" sz="2300" b="1" dirty="0" err="1" smtClean="0">
                <a:solidFill>
                  <a:srgbClr val="B3FFFF"/>
                </a:solidFill>
                <a:latin typeface="+mj-lt"/>
              </a:rPr>
              <a:t>OpenFlow</a:t>
            </a:r>
            <a:r>
              <a:rPr lang="en-US" sz="2300" b="1" dirty="0" smtClean="0">
                <a:solidFill>
                  <a:srgbClr val="FFF11F"/>
                </a:solidFill>
                <a:latin typeface="+mj-lt"/>
              </a:rPr>
              <a:t> </a:t>
            </a:r>
            <a:r>
              <a:rPr lang="en-US" sz="2300" b="1" dirty="0" smtClean="0">
                <a:latin typeface="+mj-lt"/>
              </a:rPr>
              <a:t>and/or </a:t>
            </a:r>
            <a:r>
              <a:rPr lang="en-US" sz="2300" b="1" dirty="0" smtClean="0">
                <a:solidFill>
                  <a:srgbClr val="B3FFFF"/>
                </a:solidFill>
                <a:latin typeface="+mj-lt"/>
              </a:rPr>
              <a:t>OVSDB</a:t>
            </a:r>
          </a:p>
          <a:p>
            <a:pPr marL="1147763" lvl="3" indent="-346075">
              <a:spcBef>
                <a:spcPts val="0"/>
              </a:spcBef>
              <a:spcAft>
                <a:spcPts val="800"/>
              </a:spcAft>
              <a:buClr>
                <a:srgbClr val="B3FFFF"/>
              </a:buClr>
              <a:buFont typeface="Wingdings" panose="05000000000000000000" pitchFamily="2" charset="2"/>
              <a:buChar char="r"/>
            </a:pPr>
            <a:r>
              <a:rPr lang="en-US" sz="2300" b="1" dirty="0" smtClean="0">
                <a:solidFill>
                  <a:srgbClr val="B3FFFF"/>
                </a:solidFill>
                <a:latin typeface="+mj-lt"/>
              </a:rPr>
              <a:t>The Open </a:t>
            </a:r>
            <a:r>
              <a:rPr lang="en-US" sz="2300" b="1" dirty="0" err="1">
                <a:solidFill>
                  <a:srgbClr val="B3FFFF"/>
                </a:solidFill>
                <a:latin typeface="+mj-lt"/>
              </a:rPr>
              <a:t>vSwitch</a:t>
            </a:r>
            <a:r>
              <a:rPr lang="en-US" sz="2300" b="1" dirty="0">
                <a:solidFill>
                  <a:srgbClr val="B3FFFF"/>
                </a:solidFill>
                <a:latin typeface="+mj-lt"/>
              </a:rPr>
              <a:t> Database Management </a:t>
            </a:r>
            <a:r>
              <a:rPr lang="en-US" sz="2300" b="1" dirty="0" smtClean="0">
                <a:solidFill>
                  <a:srgbClr val="B3FFFF"/>
                </a:solidFill>
                <a:latin typeface="+mj-lt"/>
              </a:rPr>
              <a:t>Protocol: </a:t>
            </a:r>
            <a:br>
              <a:rPr lang="en-US" sz="2300" b="1" dirty="0" smtClean="0">
                <a:solidFill>
                  <a:srgbClr val="B3FFFF"/>
                </a:solidFill>
                <a:latin typeface="+mj-lt"/>
              </a:rPr>
            </a:br>
            <a:r>
              <a:rPr lang="en-US" sz="2300" b="1" dirty="0" smtClean="0">
                <a:solidFill>
                  <a:srgbClr val="FFF11F"/>
                </a:solidFill>
                <a:latin typeface="+mj-lt"/>
              </a:rPr>
              <a:t>RFC 7047</a:t>
            </a:r>
            <a:endParaRPr lang="en-US" sz="2300" b="1" dirty="0" smtClean="0">
              <a:latin typeface="+mj-lt"/>
            </a:endParaRPr>
          </a:p>
          <a:p>
            <a:pPr marL="690563" lvl="1" indent="-346075">
              <a:spcBef>
                <a:spcPts val="0"/>
              </a:spcBef>
              <a:spcAft>
                <a:spcPts val="800"/>
              </a:spcAft>
              <a:buClr>
                <a:srgbClr val="B3FFFF"/>
              </a:buClr>
              <a:buFont typeface="Wingdings" panose="05000000000000000000" pitchFamily="2" charset="2"/>
              <a:buChar char="r"/>
            </a:pPr>
            <a:r>
              <a:rPr lang="en-US" sz="2300" b="1" dirty="0" smtClean="0">
                <a:solidFill>
                  <a:srgbClr val="B3FFFF"/>
                </a:solidFill>
                <a:latin typeface="+mj-lt"/>
              </a:rPr>
              <a:t>OVS extends SDN capabilities all the way to the end-host: </a:t>
            </a:r>
            <a:r>
              <a:rPr lang="en-US" sz="2300" b="1" dirty="0" smtClean="0">
                <a:solidFill>
                  <a:srgbClr val="FFF11F"/>
                </a:solidFill>
                <a:latin typeface="+mj-lt"/>
              </a:rPr>
              <a:t>provides a unified configuration based on the same SDN approach </a:t>
            </a:r>
            <a:r>
              <a:rPr lang="en-US" sz="2300" b="1" dirty="0" smtClean="0">
                <a:solidFill>
                  <a:srgbClr val="B3FFFF"/>
                </a:solidFill>
                <a:latin typeface="+mj-lt"/>
              </a:rPr>
              <a:t>for both the network infrastructure and the end-host</a:t>
            </a:r>
            <a:endParaRPr lang="en-US" sz="2300" b="1" dirty="0">
              <a:solidFill>
                <a:srgbClr val="B3FFFF"/>
              </a:solidFill>
              <a:latin typeface="+mj-lt"/>
            </a:endParaRPr>
          </a:p>
          <a:p>
            <a:pPr lvl="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r"/>
            </a:pPr>
            <a:r>
              <a:rPr lang="en-US" sz="2300" dirty="0" smtClean="0">
                <a:solidFill>
                  <a:srgbClr val="B3FFFF"/>
                </a:solidFill>
                <a:latin typeface="+mj-lt"/>
              </a:rPr>
              <a:t>Highly dynamic and flexible security policies</a:t>
            </a:r>
          </a:p>
          <a:p>
            <a:pPr marL="690563" lvl="1" indent="-346075">
              <a:spcBef>
                <a:spcPts val="0"/>
              </a:spcBef>
              <a:spcAft>
                <a:spcPts val="800"/>
              </a:spcAft>
              <a:buClr>
                <a:srgbClr val="B3FFFF"/>
              </a:buClr>
              <a:buFont typeface="Wingdings" panose="05000000000000000000" pitchFamily="2" charset="2"/>
              <a:buChar char="r"/>
            </a:pPr>
            <a:r>
              <a:rPr lang="en-US" sz="2300" b="1" dirty="0" smtClean="0">
                <a:solidFill>
                  <a:srgbClr val="FFF11F"/>
                </a:solidFill>
                <a:latin typeface="+mj-lt"/>
              </a:rPr>
              <a:t>Makes it possible to </a:t>
            </a:r>
            <a:r>
              <a:rPr lang="en-US" sz="2300" b="1" dirty="0" smtClean="0">
                <a:solidFill>
                  <a:srgbClr val="B3FFFF"/>
                </a:solidFill>
                <a:latin typeface="+mj-lt"/>
              </a:rPr>
              <a:t>replace the standard </a:t>
            </a:r>
            <a:r>
              <a:rPr lang="en-US" sz="2300" b="1" dirty="0">
                <a:solidFill>
                  <a:srgbClr val="B3FFFF"/>
                </a:solidFill>
                <a:latin typeface="+mj-lt"/>
              </a:rPr>
              <a:t>(</a:t>
            </a:r>
            <a:r>
              <a:rPr lang="en-US" sz="2300" b="1" dirty="0" err="1">
                <a:solidFill>
                  <a:srgbClr val="B3FFFF"/>
                </a:solidFill>
                <a:latin typeface="+mj-lt"/>
              </a:rPr>
              <a:t>iptables</a:t>
            </a:r>
            <a:r>
              <a:rPr lang="en-US" sz="2300" b="1" dirty="0">
                <a:solidFill>
                  <a:srgbClr val="B3FFFF"/>
                </a:solidFill>
                <a:latin typeface="+mj-lt"/>
              </a:rPr>
              <a:t>) </a:t>
            </a:r>
            <a:r>
              <a:rPr lang="en-US" sz="2300" b="1" dirty="0" smtClean="0">
                <a:solidFill>
                  <a:srgbClr val="B3FFFF"/>
                </a:solidFill>
                <a:latin typeface="+mj-lt"/>
              </a:rPr>
              <a:t/>
            </a:r>
            <a:br>
              <a:rPr lang="en-US" sz="2300" b="1" dirty="0" smtClean="0">
                <a:solidFill>
                  <a:srgbClr val="B3FFFF"/>
                </a:solidFill>
                <a:latin typeface="+mj-lt"/>
              </a:rPr>
            </a:br>
            <a:r>
              <a:rPr lang="en-US" sz="2300" b="1" dirty="0" smtClean="0">
                <a:solidFill>
                  <a:srgbClr val="B3FFFF"/>
                </a:solidFill>
                <a:latin typeface="+mj-lt"/>
              </a:rPr>
              <a:t>end-host </a:t>
            </a:r>
            <a:r>
              <a:rPr lang="en-US" sz="2300" b="1" dirty="0">
                <a:solidFill>
                  <a:srgbClr val="B3FFFF"/>
                </a:solidFill>
                <a:latin typeface="+mj-lt"/>
              </a:rPr>
              <a:t>firewall configuration </a:t>
            </a:r>
            <a:r>
              <a:rPr lang="en-US" sz="2300" b="1" dirty="0">
                <a:solidFill>
                  <a:srgbClr val="FFF11F"/>
                </a:solidFill>
                <a:latin typeface="+mj-lt"/>
              </a:rPr>
              <a:t>with a more </a:t>
            </a:r>
            <a:r>
              <a:rPr lang="en-US" sz="2300" b="1" dirty="0" smtClean="0">
                <a:solidFill>
                  <a:srgbClr val="FFF11F"/>
                </a:solidFill>
                <a:latin typeface="+mj-lt"/>
              </a:rPr>
              <a:t>dynamic, </a:t>
            </a:r>
            <a:br>
              <a:rPr lang="en-US" sz="2300" b="1" dirty="0" smtClean="0">
                <a:solidFill>
                  <a:srgbClr val="FFF11F"/>
                </a:solidFill>
                <a:latin typeface="+mj-lt"/>
              </a:rPr>
            </a:br>
            <a:r>
              <a:rPr lang="en-US" sz="2300" b="1" dirty="0" smtClean="0">
                <a:solidFill>
                  <a:srgbClr val="FFF11F"/>
                </a:solidFill>
                <a:latin typeface="+mj-lt"/>
              </a:rPr>
              <a:t>flexible </a:t>
            </a:r>
            <a:r>
              <a:rPr lang="en-US" sz="2300" b="1" dirty="0">
                <a:solidFill>
                  <a:srgbClr val="FFF11F"/>
                </a:solidFill>
                <a:latin typeface="+mj-lt"/>
              </a:rPr>
              <a:t>approach </a:t>
            </a:r>
            <a:r>
              <a:rPr lang="en-US" sz="2300" b="1" dirty="0">
                <a:solidFill>
                  <a:srgbClr val="B3FFFF"/>
                </a:solidFill>
                <a:latin typeface="+mj-lt"/>
              </a:rPr>
              <a:t>via the local controller. </a:t>
            </a:r>
            <a:endParaRPr lang="en-US" sz="2300" b="1" dirty="0" smtClean="0">
              <a:solidFill>
                <a:srgbClr val="B3FFFF"/>
              </a:solidFill>
              <a:latin typeface="+mj-lt"/>
            </a:endParaRPr>
          </a:p>
          <a:p>
            <a:pPr marL="690563" lvl="1" indent="-346075">
              <a:spcBef>
                <a:spcPts val="0"/>
              </a:spcBef>
              <a:spcAft>
                <a:spcPts val="800"/>
              </a:spcAft>
              <a:buClr>
                <a:srgbClr val="B3FFFF"/>
              </a:buClr>
              <a:buFont typeface="Wingdings" panose="05000000000000000000" pitchFamily="2" charset="2"/>
              <a:buChar char="r"/>
            </a:pPr>
            <a:r>
              <a:rPr lang="en-US" sz="2300" b="1" dirty="0" smtClean="0">
                <a:solidFill>
                  <a:srgbClr val="FFF11F"/>
                </a:solidFill>
                <a:latin typeface="+mj-lt"/>
              </a:rPr>
              <a:t>Security control may be unified inside a </a:t>
            </a:r>
            <a:r>
              <a:rPr lang="en-US" sz="2300" b="1" dirty="0" smtClean="0">
                <a:latin typeface="+mj-lt"/>
              </a:rPr>
              <a:t/>
            </a:r>
            <a:br>
              <a:rPr lang="en-US" sz="2300" b="1" dirty="0" smtClean="0">
                <a:latin typeface="+mj-lt"/>
              </a:rPr>
            </a:br>
            <a:r>
              <a:rPr lang="en-US" sz="2300" b="1" dirty="0" smtClean="0">
                <a:solidFill>
                  <a:srgbClr val="B3FFFF"/>
                </a:solidFill>
                <a:latin typeface="+mj-lt"/>
              </a:rPr>
              <a:t>“centralized” SDN controller </a:t>
            </a:r>
            <a:r>
              <a:rPr lang="en-US" sz="2300" b="1" dirty="0" smtClean="0">
                <a:solidFill>
                  <a:srgbClr val="FFF11F"/>
                </a:solidFill>
                <a:latin typeface="+mj-lt"/>
              </a:rPr>
              <a:t>where needed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8C9F2-55A8-454F-A9AF-DE445D65144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03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568" y="152400"/>
            <a:ext cx="7797800" cy="1082842"/>
          </a:xfrm>
        </p:spPr>
        <p:txBody>
          <a:bodyPr/>
          <a:lstStyle/>
          <a:p>
            <a:r>
              <a:rPr lang="en-US" dirty="0" smtClean="0">
                <a:solidFill>
                  <a:srgbClr val="B3FFFF"/>
                </a:solidFill>
              </a:rPr>
              <a:t>OVS Open </a:t>
            </a:r>
            <a:r>
              <a:rPr lang="en-US" dirty="0" err="1" smtClean="0">
                <a:solidFill>
                  <a:srgbClr val="B3FFFF"/>
                </a:solidFill>
              </a:rPr>
              <a:t>vSwitch</a:t>
            </a:r>
            <a:r>
              <a:rPr lang="en-US" dirty="0" smtClean="0">
                <a:solidFill>
                  <a:srgbClr val="B3FFFF"/>
                </a:solidFill>
              </a:rPr>
              <a:t/>
            </a:r>
            <a:br>
              <a:rPr lang="en-US" dirty="0" smtClean="0">
                <a:solidFill>
                  <a:srgbClr val="B3FFFF"/>
                </a:solidFill>
              </a:rPr>
            </a:br>
            <a:r>
              <a:rPr lang="en-US" dirty="0" smtClean="0">
                <a:solidFill>
                  <a:srgbClr val="FFF11F"/>
                </a:solidFill>
              </a:rPr>
              <a:t>Performance Tests</a:t>
            </a:r>
            <a:endParaRPr lang="en-US" dirty="0">
              <a:solidFill>
                <a:srgbClr val="FFF11F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4568" y="1301409"/>
            <a:ext cx="8475579" cy="5131475"/>
          </a:xfrm>
          <a:prstGeom prst="rect">
            <a:avLst/>
          </a:prstGeom>
          <a:solidFill>
            <a:srgbClr val="000099">
              <a:lumMod val="50000"/>
            </a:srgbClr>
          </a:solidFill>
          <a:ln w="25400" algn="ctr">
            <a:solidFill>
              <a:srgbClr val="FFE422"/>
            </a:solidFill>
            <a:miter lim="800000"/>
            <a:headEnd/>
            <a:tailEnd/>
          </a:ln>
        </p:spPr>
        <p:txBody>
          <a:bodyPr wrap="square" lIns="92075" tIns="46038" rIns="92075" bIns="46038">
            <a:noAutofit/>
          </a:bodyPr>
          <a:lstStyle/>
          <a:p>
            <a:pPr marL="457200" indent="-457200" eaLnBrk="0" fontAlgn="base" hangingPunct="0"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</a:pPr>
            <a:endParaRPr kumimoji="0" lang="en-US" sz="2800" b="1" u="none" strike="noStrike" kern="0" cap="none" spc="0" normalizeH="0" baseline="0" noProof="0" dirty="0" smtClean="0">
              <a:ln>
                <a:noFill/>
              </a:ln>
              <a:solidFill>
                <a:srgbClr val="B3FFFF"/>
              </a:solidFill>
              <a:effectLst/>
              <a:uLnTx/>
              <a:uFillTx/>
              <a:latin typeface="+mj-lt"/>
            </a:endParaRPr>
          </a:p>
          <a:p>
            <a:pPr marL="457200" indent="-457200" eaLnBrk="0" fontAlgn="base" hangingPunct="0"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</a:pP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B3FFFF"/>
                </a:solidFill>
                <a:effectLst/>
                <a:uLnTx/>
                <a:uFillTx/>
                <a:latin typeface="+mj-lt"/>
              </a:rPr>
              <a:t>We compared the performance</a:t>
            </a:r>
            <a:r>
              <a:rPr kumimoji="0" lang="en-US" sz="2800" b="1" u="none" strike="noStrike" kern="0" cap="none" spc="0" normalizeH="0" noProof="0" dirty="0" smtClean="0">
                <a:ln>
                  <a:noFill/>
                </a:ln>
                <a:solidFill>
                  <a:srgbClr val="B3FFFF"/>
                </a:solidFill>
                <a:effectLst/>
                <a:uLnTx/>
                <a:uFillTx/>
                <a:latin typeface="+mj-lt"/>
              </a:rPr>
              <a:t> of </a:t>
            </a:r>
            <a:br>
              <a:rPr kumimoji="0" lang="en-US" sz="2800" b="1" u="none" strike="noStrike" kern="0" cap="none" spc="0" normalizeH="0" noProof="0" dirty="0" smtClean="0">
                <a:ln>
                  <a:noFill/>
                </a:ln>
                <a:solidFill>
                  <a:srgbClr val="B3FFFF"/>
                </a:solidFill>
                <a:effectLst/>
                <a:uLnTx/>
                <a:uFillTx/>
                <a:latin typeface="+mj-lt"/>
              </a:rPr>
            </a:br>
            <a:r>
              <a:rPr kumimoji="0" lang="en-US" sz="2800" b="1" u="none" strike="noStrike" kern="0" cap="none" spc="0" normalizeH="0" noProof="0" dirty="0" smtClean="0">
                <a:ln>
                  <a:noFill/>
                </a:ln>
                <a:solidFill>
                  <a:srgbClr val="B3FFFF"/>
                </a:solidFill>
                <a:effectLst/>
                <a:uLnTx/>
                <a:uFillTx/>
                <a:latin typeface="+mj-lt"/>
              </a:rPr>
              <a:t>hardware  “bare metal” versus OVS </a:t>
            </a:r>
            <a:r>
              <a:rPr kumimoji="0" lang="en-US" sz="28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/>
            </a:r>
            <a:br>
              <a:rPr kumimoji="0" lang="en-US" sz="28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kumimoji="0" lang="en-US" sz="2800" b="1" u="none" strike="noStrike" kern="0" cap="none" spc="0" normalizeH="0" noProof="0" dirty="0" smtClean="0">
                <a:ln>
                  <a:noFill/>
                </a:ln>
                <a:solidFill>
                  <a:srgbClr val="FFF11F"/>
                </a:solidFill>
                <a:effectLst/>
                <a:uLnTx/>
                <a:uFillTx/>
                <a:latin typeface="+mj-lt"/>
              </a:rPr>
              <a:t>in two </a:t>
            </a:r>
            <a:r>
              <a:rPr lang="en-US" sz="2800" b="1" kern="0" dirty="0" smtClean="0">
                <a:solidFill>
                  <a:srgbClr val="FFF11F"/>
                </a:solidFill>
                <a:latin typeface="+mj-lt"/>
              </a:rPr>
              <a:t>cases:</a:t>
            </a:r>
          </a:p>
          <a:p>
            <a:pPr marL="457200" indent="-457200" eaLnBrk="0" fontAlgn="base" hangingPunct="0"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</a:pPr>
            <a:endParaRPr kumimoji="0" lang="en-US" sz="2800" b="1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914400" lvl="1" indent="-457200" eaLnBrk="0" fontAlgn="base" hangingPunct="0"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</a:pPr>
            <a:r>
              <a:rPr lang="en-US" sz="2800" b="1" kern="0" dirty="0" smtClean="0">
                <a:solidFill>
                  <a:srgbClr val="B3FFFF"/>
                </a:solidFill>
                <a:latin typeface="+mj-lt"/>
              </a:rPr>
              <a:t>A bridged network:</a:t>
            </a:r>
            <a:br>
              <a:rPr lang="en-US" sz="2800" b="1" kern="0" dirty="0" smtClean="0">
                <a:solidFill>
                  <a:srgbClr val="B3FFFF"/>
                </a:solidFill>
                <a:latin typeface="+mj-lt"/>
              </a:rPr>
            </a:br>
            <a:r>
              <a:rPr lang="en-US" sz="2800" b="1" kern="0" dirty="0" smtClean="0">
                <a:solidFill>
                  <a:srgbClr val="FFF11F"/>
                </a:solidFill>
                <a:latin typeface="+mj-lt"/>
              </a:rPr>
              <a:t>The physical interface becomes </a:t>
            </a:r>
            <a:br>
              <a:rPr lang="en-US" sz="2800" b="1" kern="0" dirty="0" smtClean="0">
                <a:solidFill>
                  <a:srgbClr val="FFF11F"/>
                </a:solidFill>
                <a:latin typeface="+mj-lt"/>
              </a:rPr>
            </a:br>
            <a:r>
              <a:rPr lang="en-US" sz="2800" b="1" kern="0" dirty="0" smtClean="0">
                <a:solidFill>
                  <a:srgbClr val="FFF11F"/>
                </a:solidFill>
                <a:latin typeface="+mj-lt"/>
              </a:rPr>
              <a:t>   a port in the OVS switch</a:t>
            </a:r>
          </a:p>
          <a:p>
            <a:pPr marL="914400" lvl="1" indent="-457200" eaLnBrk="0" fontAlgn="base" hangingPunct="0"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</a:pPr>
            <a:endParaRPr kumimoji="0" lang="en-US" sz="2800" b="1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914400" lvl="1" indent="-457200" eaLnBrk="0" fontAlgn="base" hangingPunct="0"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</a:pPr>
            <a:r>
              <a:rPr lang="en-US" sz="2800" b="1" kern="0" dirty="0" smtClean="0">
                <a:solidFill>
                  <a:srgbClr val="B3FFFF"/>
                </a:solidFill>
                <a:latin typeface="+mj-lt"/>
              </a:rPr>
              <a:t>Dynamic bandwidth adjustment</a:t>
            </a:r>
            <a:br>
              <a:rPr lang="en-US" sz="2800" b="1" kern="0" dirty="0" smtClean="0">
                <a:solidFill>
                  <a:srgbClr val="B3FFFF"/>
                </a:solidFill>
                <a:latin typeface="+mj-lt"/>
              </a:rPr>
            </a:br>
            <a:r>
              <a:rPr lang="en-US" sz="2800" b="1" kern="0" dirty="0" smtClean="0">
                <a:solidFill>
                  <a:srgbClr val="FFFF66"/>
                </a:solidFill>
                <a:latin typeface="+mj-lt"/>
              </a:rPr>
              <a:t>Through policy at the site egress</a:t>
            </a:r>
            <a:endParaRPr kumimoji="0" lang="en-US" sz="2800" b="1" u="none" strike="noStrike" kern="0" cap="none" spc="0" normalizeH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+mj-lt"/>
            </a:endParaRPr>
          </a:p>
          <a:p>
            <a:pPr marL="457200" indent="-457200" eaLnBrk="0" fontAlgn="base" hangingPunct="0"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</a:pPr>
            <a:endParaRPr kumimoji="0" lang="en-US" sz="28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558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85" y="200526"/>
            <a:ext cx="7797800" cy="762000"/>
          </a:xfrm>
        </p:spPr>
        <p:txBody>
          <a:bodyPr/>
          <a:lstStyle/>
          <a:p>
            <a:r>
              <a:rPr lang="en-US" dirty="0" smtClean="0"/>
              <a:t>10GE Performance </a:t>
            </a:r>
            <a:r>
              <a:rPr lang="en-US" dirty="0"/>
              <a:t>T</a:t>
            </a:r>
            <a:r>
              <a:rPr lang="en-US" dirty="0" smtClean="0"/>
              <a:t>ests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29917" y="962526"/>
            <a:ext cx="8406062" cy="1604211"/>
          </a:xfrm>
          <a:prstGeom prst="rect">
            <a:avLst/>
          </a:prstGeom>
          <a:solidFill>
            <a:srgbClr val="000099">
              <a:lumMod val="50000"/>
            </a:srgbClr>
          </a:solidFill>
          <a:ln w="25400" algn="ctr">
            <a:solidFill>
              <a:srgbClr val="FFE422"/>
            </a:solidFill>
            <a:miter lim="800000"/>
            <a:headEnd/>
            <a:tailEnd/>
          </a:ln>
        </p:spPr>
        <p:txBody>
          <a:bodyPr wrap="square" lIns="92075" tIns="46038" rIns="92075" bIns="46038">
            <a:noAutofit/>
          </a:bodyPr>
          <a:lstStyle/>
          <a:p>
            <a:pPr marL="401638" marR="0" lvl="0" indent="-401638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  <a:tabLst/>
              <a:defRPr/>
            </a:pPr>
            <a:r>
              <a:rPr lang="en-US" sz="2400" b="1" kern="0" noProof="0" dirty="0" smtClean="0">
                <a:latin typeface="+mj-lt"/>
              </a:rPr>
              <a:t>Two </a:t>
            </a:r>
            <a:r>
              <a:rPr lang="en-US" sz="2400" b="1" kern="0" noProof="0" dirty="0" err="1" smtClean="0">
                <a:latin typeface="+mj-lt"/>
              </a:rPr>
              <a:t>SandyBridge</a:t>
            </a:r>
            <a:r>
              <a:rPr lang="en-US" sz="2400" b="1" kern="0" noProof="0" dirty="0" smtClean="0">
                <a:latin typeface="+mj-lt"/>
              </a:rPr>
              <a:t> machines </a:t>
            </a:r>
          </a:p>
          <a:p>
            <a:pPr marL="401638" indent="-401638" eaLnBrk="0" fontAlgn="base" hangingPunct="0"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</a:pPr>
            <a:r>
              <a:rPr lang="en-US" sz="2400" b="1" kern="0" dirty="0" smtClean="0">
                <a:latin typeface="+mj-lt"/>
              </a:rPr>
              <a:t>10GE </a:t>
            </a:r>
            <a:r>
              <a:rPr lang="en-US" sz="2400" b="1" kern="0" dirty="0" err="1" smtClean="0">
                <a:latin typeface="+mj-lt"/>
              </a:rPr>
              <a:t>Mellanox</a:t>
            </a:r>
            <a:r>
              <a:rPr lang="en-US" sz="2400" b="1" kern="0" dirty="0" smtClean="0">
                <a:latin typeface="+mj-lt"/>
              </a:rPr>
              <a:t> cards </a:t>
            </a:r>
            <a:r>
              <a:rPr lang="en-US" sz="2400" b="1" kern="0" dirty="0">
                <a:latin typeface="+mj-lt"/>
              </a:rPr>
              <a:t>(“back-to-back</a:t>
            </a:r>
            <a:r>
              <a:rPr lang="en-US" sz="2400" b="1" kern="0" dirty="0" smtClean="0">
                <a:latin typeface="+mj-lt"/>
              </a:rPr>
              <a:t>”)</a:t>
            </a:r>
            <a:endParaRPr lang="en-US" sz="2400" b="1" kern="0" noProof="0" dirty="0" smtClean="0">
              <a:latin typeface="+mj-lt"/>
            </a:endParaRPr>
          </a:p>
          <a:p>
            <a:pPr marL="401638" marR="0" lvl="0" indent="-401638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  <a:tabLst/>
              <a:defRPr/>
            </a:pPr>
            <a:r>
              <a:rPr kumimoji="0" lang="en-US" sz="2400" b="1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Stock</a:t>
            </a:r>
            <a:r>
              <a:rPr kumimoji="0" lang="en-US" sz="2400" b="1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SLC 6.x kernel – Mid2015</a:t>
            </a:r>
          </a:p>
          <a:p>
            <a:pPr marL="401638" marR="0" lvl="0" indent="-401638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11F"/>
              </a:buClr>
              <a:buSzPct val="100000"/>
              <a:buFont typeface="Wingdings" panose="05000000000000000000" pitchFamily="2" charset="2"/>
              <a:buChar char="r"/>
              <a:tabLst/>
              <a:defRPr/>
            </a:pPr>
            <a:r>
              <a:rPr lang="en-US" sz="2400" b="1" kern="0" dirty="0" smtClean="0">
                <a:latin typeface="+mj-lt"/>
              </a:rPr>
              <a:t>Connected via a Dell Z9000</a:t>
            </a:r>
            <a:endParaRPr kumimoji="0" lang="en-US" sz="2400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17" y="2566737"/>
            <a:ext cx="8406062" cy="4106779"/>
          </a:xfrm>
          <a:prstGeom prst="rect">
            <a:avLst/>
          </a:prstGeom>
          <a:ln w="22225">
            <a:solidFill>
              <a:srgbClr val="FFF11F"/>
            </a:solidFill>
          </a:ln>
        </p:spPr>
      </p:pic>
    </p:spTree>
    <p:extLst>
      <p:ext uri="{BB962C8B-B14F-4D97-AF65-F5344CB8AC3E}">
        <p14:creationId xmlns:p14="http://schemas.microsoft.com/office/powerpoint/2010/main" val="192447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429"/>
            <a:ext cx="8458200" cy="1143000"/>
          </a:xfrm>
        </p:spPr>
        <p:txBody>
          <a:bodyPr/>
          <a:lstStyle/>
          <a:p>
            <a:r>
              <a:rPr lang="en-US" dirty="0" smtClean="0"/>
              <a:t>OVS </a:t>
            </a:r>
            <a:r>
              <a:rPr lang="en-US" dirty="0"/>
              <a:t>Dynamic bandwidth adjustment </a:t>
            </a:r>
            <a:r>
              <a:rPr lang="en-US" dirty="0" smtClean="0"/>
              <a:t>Egress rate-limit</a:t>
            </a:r>
            <a:r>
              <a:rPr lang="ro-RO" dirty="0" smtClean="0"/>
              <a:t> </a:t>
            </a:r>
            <a:r>
              <a:rPr lang="ro-RO" dirty="0" smtClean="0">
                <a:solidFill>
                  <a:srgbClr val="FFFF00"/>
                </a:solidFill>
              </a:rPr>
              <a:t>10G</a:t>
            </a:r>
            <a:r>
              <a:rPr lang="en-US" dirty="0" smtClean="0">
                <a:solidFill>
                  <a:srgbClr val="FFFF00"/>
                </a:solidFill>
              </a:rPr>
              <a:t>E</a:t>
            </a:r>
            <a:r>
              <a:rPr lang="ro-RO" dirty="0" smtClean="0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rgbClr val="FFFF00"/>
                </a:solidFill>
              </a:rPr>
              <a:t>LAN </a:t>
            </a:r>
            <a:r>
              <a:rPr lang="ro-RO" smtClean="0">
                <a:solidFill>
                  <a:srgbClr val="FFFF00"/>
                </a:solidFill>
              </a:rPr>
              <a:t>tests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1337000"/>
            <a:ext cx="8472815" cy="5344537"/>
          </a:xfrm>
          <a:prstGeom prst="rect">
            <a:avLst/>
          </a:prstGeom>
          <a:ln w="22225">
            <a:solidFill>
              <a:srgbClr val="FFE422"/>
            </a:solidFill>
          </a:ln>
        </p:spPr>
      </p:pic>
      <p:sp>
        <p:nvSpPr>
          <p:cNvPr id="5" name="Down Arrow Callout 4"/>
          <p:cNvSpPr/>
          <p:nvPr/>
        </p:nvSpPr>
        <p:spPr bwMode="auto">
          <a:xfrm>
            <a:off x="1457293" y="3243301"/>
            <a:ext cx="1178327" cy="2767537"/>
          </a:xfrm>
          <a:prstGeom prst="downArrowCallout">
            <a:avLst>
              <a:gd name="adj1" fmla="val 25000"/>
              <a:gd name="adj2" fmla="val 25000"/>
              <a:gd name="adj3" fmla="val 21203"/>
              <a:gd name="adj4" fmla="val 12754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500Mbps</a:t>
            </a:r>
          </a:p>
        </p:txBody>
      </p:sp>
      <p:sp>
        <p:nvSpPr>
          <p:cNvPr id="14" name="Down Arrow Callout 13"/>
          <p:cNvSpPr/>
          <p:nvPr/>
        </p:nvSpPr>
        <p:spPr bwMode="auto">
          <a:xfrm>
            <a:off x="2747147" y="2842129"/>
            <a:ext cx="961193" cy="136350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554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5Gbps</a:t>
            </a:r>
          </a:p>
        </p:txBody>
      </p:sp>
      <p:sp>
        <p:nvSpPr>
          <p:cNvPr id="15" name="Down Arrow Callout 14"/>
          <p:cNvSpPr/>
          <p:nvPr/>
        </p:nvSpPr>
        <p:spPr bwMode="auto">
          <a:xfrm>
            <a:off x="1887750" y="4456812"/>
            <a:ext cx="1089211" cy="1359253"/>
          </a:xfrm>
          <a:prstGeom prst="downArrowCallout">
            <a:avLst>
              <a:gd name="adj1" fmla="val 22531"/>
              <a:gd name="adj2" fmla="val 18827"/>
              <a:gd name="adj3" fmla="val 18210"/>
              <a:gd name="adj4" fmla="val 27994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1Gbps</a:t>
            </a:r>
          </a:p>
        </p:txBody>
      </p:sp>
      <p:sp>
        <p:nvSpPr>
          <p:cNvPr id="33" name="Up Arrow Callout 32"/>
          <p:cNvSpPr/>
          <p:nvPr/>
        </p:nvSpPr>
        <p:spPr bwMode="auto">
          <a:xfrm>
            <a:off x="2471739" y="5242971"/>
            <a:ext cx="1143746" cy="935592"/>
          </a:xfrm>
          <a:prstGeom prst="upArrowCallout">
            <a:avLst>
              <a:gd name="adj1" fmla="val 30969"/>
              <a:gd name="adj2" fmla="val 25000"/>
              <a:gd name="adj3" fmla="val 25000"/>
              <a:gd name="adj4" fmla="val 36060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</a:rPr>
              <a:t>2.5Gbps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34" name="Down Arrow Callout 33"/>
          <p:cNvSpPr/>
          <p:nvPr/>
        </p:nvSpPr>
        <p:spPr bwMode="auto">
          <a:xfrm>
            <a:off x="5420960" y="2440641"/>
            <a:ext cx="987232" cy="95392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4305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Arial" pitchFamily="34" charset="0"/>
              </a:rPr>
              <a:t>7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Gbps</a:t>
            </a:r>
          </a:p>
        </p:txBody>
      </p:sp>
      <p:sp>
        <p:nvSpPr>
          <p:cNvPr id="36" name="Down Arrow Callout 35"/>
          <p:cNvSpPr/>
          <p:nvPr/>
        </p:nvSpPr>
        <p:spPr bwMode="auto">
          <a:xfrm>
            <a:off x="7193898" y="1242872"/>
            <a:ext cx="1323404" cy="93555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10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CCFFFF"/>
                </a:solidFill>
                <a:latin typeface="Arial" pitchFamily="34" charset="0"/>
              </a:rPr>
              <a:t>10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CFFFF"/>
                </a:solidFill>
                <a:effectLst/>
                <a:latin typeface="Arial" pitchFamily="34" charset="0"/>
              </a:rPr>
              <a:t>Gbps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Arial" pitchFamily="34" charset="0"/>
              </a:rPr>
              <a:t>NO policy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" name="Up Arrow Callout 12"/>
          <p:cNvSpPr/>
          <p:nvPr/>
        </p:nvSpPr>
        <p:spPr bwMode="auto">
          <a:xfrm>
            <a:off x="3247994" y="3341594"/>
            <a:ext cx="1143746" cy="1627093"/>
          </a:xfrm>
          <a:prstGeom prst="upArrowCallout">
            <a:avLst>
              <a:gd name="adj1" fmla="val 20388"/>
              <a:gd name="adj2" fmla="val 25000"/>
              <a:gd name="adj3" fmla="val 21473"/>
              <a:gd name="adj4" fmla="val 25404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</a:rPr>
              <a:t>7.5Gbps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16" name="Down Arrow Callout 15"/>
          <p:cNvSpPr/>
          <p:nvPr/>
        </p:nvSpPr>
        <p:spPr bwMode="auto">
          <a:xfrm>
            <a:off x="3639809" y="1286429"/>
            <a:ext cx="961193" cy="136350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554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9Gbps</a:t>
            </a:r>
          </a:p>
        </p:txBody>
      </p:sp>
      <p:sp>
        <p:nvSpPr>
          <p:cNvPr id="17" name="Up Arrow Callout 16"/>
          <p:cNvSpPr/>
          <p:nvPr/>
        </p:nvSpPr>
        <p:spPr bwMode="auto">
          <a:xfrm>
            <a:off x="4095780" y="2353670"/>
            <a:ext cx="1143746" cy="1851968"/>
          </a:xfrm>
          <a:prstGeom prst="upArrowCallout">
            <a:avLst>
              <a:gd name="adj1" fmla="val 20388"/>
              <a:gd name="adj2" fmla="val 25000"/>
              <a:gd name="adj3" fmla="val 21473"/>
              <a:gd name="adj4" fmla="val 36295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</a:rPr>
              <a:t>10Gbps</a:t>
            </a:r>
          </a:p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</a:rPr>
              <a:t>policy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18" name="Down Arrow Callout 17"/>
          <p:cNvSpPr/>
          <p:nvPr/>
        </p:nvSpPr>
        <p:spPr bwMode="auto">
          <a:xfrm>
            <a:off x="4719206" y="1230407"/>
            <a:ext cx="1177329" cy="94880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CECFF"/>
                </a:solidFill>
                <a:effectLst/>
                <a:latin typeface="Arial" pitchFamily="34" charset="0"/>
              </a:rPr>
              <a:t>11Gbps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i="1" dirty="0" smtClean="0">
                <a:solidFill>
                  <a:srgbClr val="CCECFF"/>
                </a:solidFill>
                <a:latin typeface="Arial" pitchFamily="34" charset="0"/>
              </a:rPr>
              <a:t>policy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CCECFF"/>
              </a:solidFill>
              <a:effectLst/>
              <a:latin typeface="Arial" pitchFamily="34" charset="0"/>
            </a:endParaRPr>
          </a:p>
        </p:txBody>
      </p:sp>
      <p:sp>
        <p:nvSpPr>
          <p:cNvPr id="19" name="Down Arrow Callout 18"/>
          <p:cNvSpPr/>
          <p:nvPr/>
        </p:nvSpPr>
        <p:spPr bwMode="auto">
          <a:xfrm>
            <a:off x="5977218" y="4899698"/>
            <a:ext cx="1275897" cy="111114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4305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Arial" pitchFamily="34" charset="0"/>
              </a:rPr>
              <a:t>0.5 </a:t>
            </a:r>
            <a:r>
              <a:rPr lang="en-US" sz="2000" b="1" dirty="0" err="1" smtClean="0">
                <a:latin typeface="Arial" pitchFamily="34" charset="0"/>
              </a:rPr>
              <a:t>G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bps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Down Arrow Callout 19"/>
          <p:cNvSpPr/>
          <p:nvPr/>
        </p:nvSpPr>
        <p:spPr bwMode="auto">
          <a:xfrm>
            <a:off x="948704" y="1242872"/>
            <a:ext cx="1323404" cy="93555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107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CCFFFF"/>
                </a:solidFill>
                <a:latin typeface="Arial" pitchFamily="34" charset="0"/>
              </a:rPr>
              <a:t>10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CFFFF"/>
                </a:solidFill>
                <a:effectLst/>
                <a:latin typeface="Arial" pitchFamily="34" charset="0"/>
              </a:rPr>
              <a:t>Gbps</a:t>
            </a: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Arial" pitchFamily="34" charset="0"/>
              </a:rPr>
              <a:t>NO policy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1" name="Down Arrow Callout 20"/>
          <p:cNvSpPr/>
          <p:nvPr/>
        </p:nvSpPr>
        <p:spPr bwMode="auto">
          <a:xfrm>
            <a:off x="6759499" y="3651791"/>
            <a:ext cx="987232" cy="95392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4305"/>
            </a:avLst>
          </a:prstGeom>
          <a:solidFill>
            <a:srgbClr val="000054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>
                <a:latin typeface="Arial" pitchFamily="34" charset="0"/>
              </a:rPr>
              <a:t>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Gbps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315200" y="5117432"/>
            <a:ext cx="2219119" cy="1566623"/>
          </a:xfrm>
          <a:prstGeom prst="rect">
            <a:avLst/>
          </a:prstGeom>
          <a:solidFill>
            <a:srgbClr val="001D3A"/>
          </a:solidFill>
          <a:ln w="22225">
            <a:solidFill>
              <a:srgbClr val="FCE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FFF1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marL="0" indent="0" algn="ctr">
              <a:buNone/>
            </a:pPr>
            <a:r>
              <a:rPr lang="en-US" sz="2400" kern="0" dirty="0" smtClean="0">
                <a:solidFill>
                  <a:srgbClr val="B3FFFF"/>
                </a:solidFill>
              </a:rPr>
              <a:t>Smooth </a:t>
            </a:r>
            <a:br>
              <a:rPr lang="en-US" sz="2400" kern="0" dirty="0" smtClean="0">
                <a:solidFill>
                  <a:srgbClr val="B3FFFF"/>
                </a:solidFill>
              </a:rPr>
            </a:br>
            <a:r>
              <a:rPr lang="en-US" sz="2400" kern="0" dirty="0" smtClean="0">
                <a:solidFill>
                  <a:srgbClr val="B3FFFF"/>
                </a:solidFill>
              </a:rPr>
              <a:t>Stable Flows at any rate </a:t>
            </a:r>
            <a:br>
              <a:rPr lang="en-US" sz="2400" kern="0" dirty="0" smtClean="0">
                <a:solidFill>
                  <a:srgbClr val="B3FFFF"/>
                </a:solidFill>
              </a:rPr>
            </a:br>
            <a:r>
              <a:rPr lang="en-US" sz="2400" kern="0" dirty="0" smtClean="0">
                <a:solidFill>
                  <a:schemeClr val="tx1"/>
                </a:solidFill>
              </a:rPr>
              <a:t>up to line rate</a:t>
            </a:r>
            <a:endParaRPr 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4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4_Onsite template 200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4"/>
        </a:solidFill>
        <a:ln w="254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r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54"/>
        </a:solidFill>
        <a:ln w="254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r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blipFill rotWithShape="1">
          <a:blip xmlns:r="http://schemas.openxmlformats.org/officeDocument/2006/relationships" r:embed="rId1" cstate="print"/>
          <a:stretch>
            <a:fillRect b="-3947"/>
          </a:stretch>
        </a:blipFill>
      </a:spPr>
      <a:bodyPr/>
      <a:lstStyle>
        <a:defPPr>
          <a:defRPr sz="3200">
            <a:noFill/>
          </a:defRPr>
        </a:defPPr>
      </a:lstStyle>
    </a:txDef>
  </a:objectDefaults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0_USLHCNet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ICFA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2_USLHCNet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USLHCNet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ICFA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USLHCNet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ICFA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USLHCNet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USLHCNet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ICFA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USLHCNet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USLHCNet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_USLHCNet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9_USLHCNet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0_USLHCNet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5_ICFA Blu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Onsite template 20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16132</TotalTime>
  <Words>856</Words>
  <Application>Microsoft Office PowerPoint</Application>
  <PresentationFormat>A4 Paper (210x297 mm)</PresentationFormat>
  <Paragraphs>188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21</vt:i4>
      </vt:variant>
    </vt:vector>
  </HeadingPairs>
  <TitlesOfParts>
    <vt:vector size="50" baseType="lpstr">
      <vt:lpstr>Arial Unicode MS</vt:lpstr>
      <vt:lpstr>ＭＳ Ｐゴシック</vt:lpstr>
      <vt:lpstr>SimSun</vt:lpstr>
      <vt:lpstr>Arial</vt:lpstr>
      <vt:lpstr>Calibri</vt:lpstr>
      <vt:lpstr>FermiLgo</vt:lpstr>
      <vt:lpstr>Helvetica Light</vt:lpstr>
      <vt:lpstr>Symbol</vt:lpstr>
      <vt:lpstr>Tahoma</vt:lpstr>
      <vt:lpstr>Wingdings</vt:lpstr>
      <vt:lpstr>14_Onsite template 2002</vt:lpstr>
      <vt:lpstr>11_USLHCNet Blue</vt:lpstr>
      <vt:lpstr>10_ICFA Blue</vt:lpstr>
      <vt:lpstr>23_USLHCNet Blue</vt:lpstr>
      <vt:lpstr>10_USLHCNet Blue</vt:lpstr>
      <vt:lpstr>21_USLHCNet Blue</vt:lpstr>
      <vt:lpstr>19_USLHCNet Blue</vt:lpstr>
      <vt:lpstr>30_USLHCNet Blue</vt:lpstr>
      <vt:lpstr>15_ICFA Blue</vt:lpstr>
      <vt:lpstr>20_USLHCNet Blue</vt:lpstr>
      <vt:lpstr>16_ICFA Blue</vt:lpstr>
      <vt:lpstr>22_USLHCNet Blue</vt:lpstr>
      <vt:lpstr>5_Custom Design</vt:lpstr>
      <vt:lpstr>8_USLHCNet Blue</vt:lpstr>
      <vt:lpstr>17_ICFA Blue</vt:lpstr>
      <vt:lpstr>6_Custom Design</vt:lpstr>
      <vt:lpstr>9_USLHCNet Blue</vt:lpstr>
      <vt:lpstr>18_ICFA Blue</vt:lpstr>
      <vt:lpstr>2_USLHCNet Blue</vt:lpstr>
      <vt:lpstr>End-Site Orchestration</vt:lpstr>
      <vt:lpstr>Site Orchestration: Prerequisites</vt:lpstr>
      <vt:lpstr> </vt:lpstr>
      <vt:lpstr>Site Orchestration: Prerequisites</vt:lpstr>
      <vt:lpstr>OVS Benefits: Managing Site Interactions Locally, with Regional and Wide Area Networks</vt:lpstr>
      <vt:lpstr>OVS Benefits (2)</vt:lpstr>
      <vt:lpstr>OVS Open vSwitch Performance Tests</vt:lpstr>
      <vt:lpstr>10GE Performance Tests</vt:lpstr>
      <vt:lpstr>OVS Dynamic bandwidth adjustment Egress rate-limit 10GE LAN tests</vt:lpstr>
      <vt:lpstr>OVS 10G LAN tests  CPU Utilization</vt:lpstr>
      <vt:lpstr>10G WAN Tests: Over an NSI Circuit</vt:lpstr>
      <vt:lpstr>100GE Performance Tests (Feb. 2016)</vt:lpstr>
      <vt:lpstr>OVS Dynamic bandwidth adjustment Egress rate-limit 100G tests</vt:lpstr>
      <vt:lpstr>100GE OVS Performance Tests  CPU Utilization</vt:lpstr>
      <vt:lpstr>Notes on 100GE Performance Tests</vt:lpstr>
      <vt:lpstr>End-Site Orchestration – Site example Northbound interaction with SDN OS</vt:lpstr>
      <vt:lpstr>PowerPoint Presentation</vt:lpstr>
      <vt:lpstr>End-Site Orchestration Inter-Site Example Multiple Host Groups, Paths, Policies</vt:lpstr>
      <vt:lpstr>A Few Notes on OVS</vt:lpstr>
      <vt:lpstr>Argonne Mira/Cooley Moving Towards LCFs as a Grid Resource</vt:lpstr>
      <vt:lpstr>Argonne Mira/Cooley Data Flow Moving Towards Data Intensive LCFs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OVS</dc:title>
  <dc:creator>Ramiro</dc:creator>
  <cp:lastModifiedBy>Philip J. Demar x3678 06914N</cp:lastModifiedBy>
  <cp:revision>422</cp:revision>
  <dcterms:created xsi:type="dcterms:W3CDTF">2015-03-13T14:31:30Z</dcterms:created>
  <dcterms:modified xsi:type="dcterms:W3CDTF">2016-02-16T20:59:27Z</dcterms:modified>
</cp:coreProperties>
</file>