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77" r:id="rId2"/>
    <p:sldId id="29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4" r:id="rId11"/>
    <p:sldId id="293" r:id="rId12"/>
    <p:sldId id="279" r:id="rId13"/>
    <p:sldId id="280" r:id="rId14"/>
    <p:sldId id="281" r:id="rId15"/>
    <p:sldId id="278" r:id="rId16"/>
    <p:sldId id="283" r:id="rId17"/>
    <p:sldId id="284" r:id="rId18"/>
    <p:sldId id="257" r:id="rId19"/>
    <p:sldId id="261" r:id="rId20"/>
    <p:sldId id="258" r:id="rId21"/>
    <p:sldId id="268" r:id="rId22"/>
    <p:sldId id="269" r:id="rId23"/>
    <p:sldId id="270" r:id="rId24"/>
    <p:sldId id="259" r:id="rId25"/>
    <p:sldId id="271" r:id="rId26"/>
    <p:sldId id="272" r:id="rId27"/>
    <p:sldId id="273" r:id="rId28"/>
    <p:sldId id="274" r:id="rId29"/>
    <p:sldId id="275" r:id="rId30"/>
    <p:sldId id="276" r:id="rId31"/>
    <p:sldId id="296" r:id="rId32"/>
    <p:sldId id="295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CC"/>
    <a:srgbClr val="99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SYS%20Programs\SRF%20Cavity\Results\kl_warm%20sing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SYS%20Programs\SRF%20Cavity\Results\kl_warm%20bo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SYS%20Programs\SRF%20Cavity\Results\Stiffner_lorentz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SYS%20Programs\SRF%20Cavity\Results\Pressure%20sensitivity%20War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SYS%20Programs\SRF%20Cavity\Results\Pressure%20sensitivity%20War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SYS%20Programs\SRF%20Cavity\Results\Stiffner_all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/>
              <a:t>Frequency shift due to Lorentz force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100</c:v>
                </c:pt>
                <c:pt idx="2">
                  <c:v>286.25256100000001</c:v>
                </c:pt>
              </c:numCache>
            </c:numRef>
          </c:xVal>
          <c:yVal>
            <c:numRef>
              <c:f>Sheet1!$E$2:$E$4</c:f>
              <c:numCache>
                <c:formatCode>General</c:formatCode>
                <c:ptCount val="3"/>
                <c:pt idx="0">
                  <c:v>2209</c:v>
                </c:pt>
                <c:pt idx="1">
                  <c:v>8836</c:v>
                </c:pt>
                <c:pt idx="2">
                  <c:v>25298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F11-453D-AA5C-04A420CB6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5673480"/>
        <c:axId val="329874616"/>
      </c:scatterChart>
      <c:valAx>
        <c:axId val="715673480"/>
        <c:scaling>
          <c:orientation val="minMax"/>
          <c:max val="3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IN" dirty="0"/>
                  <a:t>Square of accelerating field (MV/m)</a:t>
                </a:r>
                <a:r>
                  <a:rPr lang="en-IN" baseline="30000" dirty="0"/>
                  <a:t>2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29874616"/>
        <c:crosses val="autoZero"/>
        <c:crossBetween val="midCat"/>
      </c:valAx>
      <c:valAx>
        <c:axId val="329874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N"/>
                  <a:t>Frequency (Hz)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1567348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/>
              <a:t>Frequency shift due to Lorentz force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100</c:v>
                </c:pt>
                <c:pt idx="2">
                  <c:v>286.25256100000001</c:v>
                </c:pt>
              </c:numCache>
            </c:numRef>
          </c:xVal>
          <c:yVal>
            <c:numRef>
              <c:f>Sheet1!$E$2:$E$4</c:f>
              <c:numCache>
                <c:formatCode>General</c:formatCode>
                <c:ptCount val="3"/>
                <c:pt idx="0">
                  <c:v>46</c:v>
                </c:pt>
                <c:pt idx="1">
                  <c:v>187</c:v>
                </c:pt>
                <c:pt idx="2">
                  <c:v>535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3DC-449E-9070-31E51453E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875400"/>
        <c:axId val="329875792"/>
      </c:scatterChart>
      <c:valAx>
        <c:axId val="329875400"/>
        <c:scaling>
          <c:orientation val="minMax"/>
          <c:max val="3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IN" dirty="0"/>
                  <a:t>Square of accelerating field (MV/m)</a:t>
                </a:r>
                <a:r>
                  <a:rPr lang="en-IN" baseline="30000" dirty="0"/>
                  <a:t>2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29875792"/>
        <c:crosses val="autoZero"/>
        <c:crossBetween val="midCat"/>
      </c:valAx>
      <c:valAx>
        <c:axId val="329875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N"/>
                  <a:t>Frequency (Hz)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2987540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F_shift (Hz)      (F1 - F2)    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0">
                  <c:v>50</c:v>
                </c:pt>
                <c:pt idx="1">
                  <c:v>60</c:v>
                </c:pt>
                <c:pt idx="2">
                  <c:v>65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100</c:v>
                </c:pt>
                <c:pt idx="7">
                  <c:v>110</c:v>
                </c:pt>
                <c:pt idx="8">
                  <c:v>122</c:v>
                </c:pt>
              </c:numCache>
            </c:numRef>
          </c:xVal>
          <c:yVal>
            <c:numRef>
              <c:f>Sheet1!$D$3:$D$11</c:f>
              <c:numCache>
                <c:formatCode>General</c:formatCode>
                <c:ptCount val="9"/>
                <c:pt idx="0">
                  <c:v>348</c:v>
                </c:pt>
                <c:pt idx="1">
                  <c:v>227</c:v>
                </c:pt>
                <c:pt idx="2">
                  <c:v>218</c:v>
                </c:pt>
                <c:pt idx="3">
                  <c:v>235</c:v>
                </c:pt>
                <c:pt idx="4">
                  <c:v>320</c:v>
                </c:pt>
                <c:pt idx="5">
                  <c:v>458</c:v>
                </c:pt>
                <c:pt idx="6">
                  <c:v>634</c:v>
                </c:pt>
                <c:pt idx="7">
                  <c:v>834</c:v>
                </c:pt>
                <c:pt idx="8">
                  <c:v>1048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D39-4CF4-AF4B-D6F9F51BE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408288"/>
        <c:axId val="330408680"/>
      </c:scatterChart>
      <c:valAx>
        <c:axId val="330408288"/>
        <c:scaling>
          <c:orientation val="minMax"/>
          <c:min val="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Radius of Stiffner Rings (mm)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30408680"/>
        <c:crosses val="autoZero"/>
        <c:crossBetween val="midCat"/>
        <c:minorUnit val="10"/>
      </c:valAx>
      <c:valAx>
        <c:axId val="330408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1" i="0" baseline="0"/>
                  <a:t>Frequency Shift due to Lorentz Pressure (Hz)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3.9164466087035735E-2"/>
              <c:y val="7.992776141461152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304082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One End Fixed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Sheet1!$D$9</c:f>
              <c:strCache>
                <c:ptCount val="1"/>
                <c:pt idx="0">
                  <c:v>F1-F2</c:v>
                </c:pt>
              </c:strCache>
            </c:strRef>
          </c:tx>
          <c:xVal>
            <c:numRef>
              <c:f>Sheet1!$A$10:$A$12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35</c:v>
                </c:pt>
              </c:numCache>
            </c:numRef>
          </c:xVal>
          <c:yVal>
            <c:numRef>
              <c:f>Sheet1!$D$10:$D$12</c:f>
              <c:numCache>
                <c:formatCode>General</c:formatCode>
                <c:ptCount val="3"/>
                <c:pt idx="0">
                  <c:v>48907</c:v>
                </c:pt>
                <c:pt idx="1">
                  <c:v>58692</c:v>
                </c:pt>
                <c:pt idx="2">
                  <c:v>68478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F3-4CFA-A7A9-12E390444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409464"/>
        <c:axId val="330409856"/>
      </c:scatterChart>
      <c:valAx>
        <c:axId val="330409464"/>
        <c:scaling>
          <c:orientation val="minMax"/>
          <c:max val="35"/>
          <c:min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Helium Pressure (mbar)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0409856"/>
        <c:crosses val="autoZero"/>
        <c:crossBetween val="midCat"/>
      </c:valAx>
      <c:valAx>
        <c:axId val="330409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 Shift</a:t>
                </a:r>
                <a:r>
                  <a:rPr lang="en-US" baseline="0"/>
                  <a:t> (Hz)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0409464"/>
        <c:crosses val="autoZero"/>
        <c:crossBetween val="midCat"/>
        <c:majorUnit val="20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Both Ends Fixed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004400370153137"/>
          <c:y val="0.19961744847381196"/>
          <c:w val="0.80802369583320144"/>
          <c:h val="0.608851537788548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F1-F2</c:v>
                </c:pt>
              </c:strCache>
            </c:strRef>
          </c:tx>
          <c:xVal>
            <c:numRef>
              <c:f>Sheet1!$A$3:$A$5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35</c:v>
                </c:pt>
              </c:numCache>
            </c:numRef>
          </c:xVal>
          <c:yVal>
            <c:numRef>
              <c:f>Sheet1!$D$3:$D$5</c:f>
              <c:numCache>
                <c:formatCode>General</c:formatCode>
                <c:ptCount val="3"/>
                <c:pt idx="0">
                  <c:v>1672</c:v>
                </c:pt>
                <c:pt idx="1">
                  <c:v>2007</c:v>
                </c:pt>
                <c:pt idx="2">
                  <c:v>2341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42-4663-AE71-7438B69F1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443528"/>
        <c:axId val="368443920"/>
      </c:scatterChart>
      <c:valAx>
        <c:axId val="368443528"/>
        <c:scaling>
          <c:orientation val="minMax"/>
          <c:max val="35"/>
          <c:min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Helium</a:t>
                </a:r>
                <a:r>
                  <a:rPr lang="en-US" baseline="0"/>
                  <a:t> Pressure (mbar)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1933687209930137"/>
              <c:y val="0.903876156617518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8443920"/>
        <c:crosses val="autoZero"/>
        <c:crossBetween val="midCat"/>
      </c:valAx>
      <c:valAx>
        <c:axId val="368443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 Shift (Hz)</a:t>
                </a:r>
              </a:p>
            </c:rich>
          </c:tx>
          <c:layout>
            <c:manualLayout>
              <c:xMode val="edge"/>
              <c:yMode val="edge"/>
              <c:x val="3.127291602951182E-3"/>
              <c:y val="0.30825343924890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844352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Helium pressure</a:t>
            </a:r>
            <a:r>
              <a:rPr lang="en-US" baseline="0"/>
              <a:t> sensitivity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Sheet1!$A$3:$A$9</c:f>
              <c:numCache>
                <c:formatCode>General</c:formatCode>
                <c:ptCount val="7"/>
                <c:pt idx="0">
                  <c:v>50</c:v>
                </c:pt>
                <c:pt idx="1">
                  <c:v>60</c:v>
                </c:pt>
                <c:pt idx="2">
                  <c:v>65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100</c:v>
                </c:pt>
              </c:numCache>
            </c:numRef>
          </c:xVal>
          <c:yVal>
            <c:numRef>
              <c:f>Sheet1!$E$3:$E$9</c:f>
              <c:numCache>
                <c:formatCode>General</c:formatCode>
                <c:ptCount val="7"/>
                <c:pt idx="0">
                  <c:v>39.033333333333331</c:v>
                </c:pt>
                <c:pt idx="1">
                  <c:v>12.3</c:v>
                </c:pt>
                <c:pt idx="2">
                  <c:v>4.8</c:v>
                </c:pt>
                <c:pt idx="3">
                  <c:v>0.23333333333333375</c:v>
                </c:pt>
                <c:pt idx="4">
                  <c:v>6.9</c:v>
                </c:pt>
                <c:pt idx="5">
                  <c:v>12.666666666666694</c:v>
                </c:pt>
                <c:pt idx="6">
                  <c:v>17.8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708-4D0A-8F71-C9532DE52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444704"/>
        <c:axId val="336654600"/>
      </c:scatterChart>
      <c:valAx>
        <c:axId val="368444704"/>
        <c:scaling>
          <c:orientation val="minMax"/>
          <c:min val="4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Radius of stiffener (mm)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6654600"/>
        <c:crosses val="autoZero"/>
        <c:crossBetween val="midCat"/>
      </c:valAx>
      <c:valAx>
        <c:axId val="336654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Sensitivity (Hz/mbar)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8444704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DD93367-D7E9-4E23-92D4-007D23C887F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D2EBD4-FE0A-4526-9660-C6357D455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0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27CE-5DE9-43FB-92CE-03F2625DAE5F}" type="datetime1">
              <a:rPr lang="en-US" smtClean="0"/>
              <a:pPr/>
              <a:t>3/3/2016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DD9C-A1FA-4B56-AB12-D108B58144B2}" type="datetime1">
              <a:rPr lang="en-US" smtClean="0"/>
              <a:pPr/>
              <a:t>3/3/2016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AA33-2931-4FAC-A5EE-8302FBA1280D}" type="datetime1">
              <a:rPr lang="en-US" smtClean="0"/>
              <a:pPr/>
              <a:t>3/3/2016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9938-CBA1-4BE1-9F75-976774FF6D69}" type="datetime1">
              <a:rPr lang="en-US" smtClean="0"/>
              <a:pPr/>
              <a:t>3/3/2016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8984-AC8A-4091-911A-29FC7C45EE40}" type="datetime1">
              <a:rPr lang="en-US" smtClean="0"/>
              <a:pPr/>
              <a:t>3/3/2016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1BEA-EE09-4834-8DF7-627D7EAA9C06}" type="datetime1">
              <a:rPr lang="en-US" smtClean="0"/>
              <a:pPr/>
              <a:t>3/3/2016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56F8-BC3C-457F-AD00-716D56F7FCEC}" type="datetime1">
              <a:rPr lang="en-US" smtClean="0"/>
              <a:pPr/>
              <a:t>3/3/2016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268D-94A8-4187-9154-D75C975F56E2}" type="datetime1">
              <a:rPr lang="en-US" smtClean="0"/>
              <a:pPr/>
              <a:t>3/3/2016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BD32-76F6-4E66-9252-0856398AABFD}" type="datetime1">
              <a:rPr lang="en-US" smtClean="0"/>
              <a:pPr/>
              <a:t>3/3/2016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2ECD-F675-4241-BC90-A3A841D628D5}" type="datetime1">
              <a:rPr lang="en-US" smtClean="0"/>
              <a:pPr/>
              <a:t>3/3/2016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B531-AA40-4FB0-86B4-5762651BDED7}" type="datetime1">
              <a:rPr lang="en-US" smtClean="0"/>
              <a:pPr/>
              <a:t>3/3/2016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8ED9-D8C0-41A7-A0E4-777C23F83FFD}" type="datetime1">
              <a:rPr lang="en-US" smtClean="0"/>
              <a:pPr/>
              <a:t>3/3/2016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A5E5B-84DD-4482-95AA-09E79D792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1865594"/>
            <a:ext cx="8305800" cy="14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Design Status of 650 MHz Low Beta (0.61) Cavity </a:t>
            </a:r>
            <a:b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(using new FRS)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928662" y="3937296"/>
            <a:ext cx="7526338" cy="13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Sumit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Som</a:t>
            </a:r>
            <a:endParaRPr kumimoji="0" lang="en-US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Sub-Project Coordinator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&amp;</a:t>
            </a:r>
            <a:endParaRPr kumimoji="0" lang="en-US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Sudeshna</a:t>
            </a:r>
            <a:r>
              <a:rPr lang="en-US" alt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Seth, </a:t>
            </a:r>
            <a:r>
              <a:rPr lang="en-US" altLang="en-US" sz="1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Pranab</a:t>
            </a:r>
            <a:r>
              <a:rPr lang="en-US" alt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Bhattacharyya, </a:t>
            </a:r>
            <a:r>
              <a:rPr lang="en-US" altLang="en-US" sz="1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Aditya</a:t>
            </a:r>
            <a:r>
              <a:rPr lang="en-US" alt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Mandal</a:t>
            </a:r>
            <a:r>
              <a:rPr lang="en-US" alt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1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Sundeep</a:t>
            </a:r>
            <a:r>
              <a:rPr lang="en-US" alt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Ghosh</a:t>
            </a:r>
            <a:r>
              <a:rPr lang="en-US" alt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Surajit</a:t>
            </a:r>
            <a:r>
              <a:rPr lang="en-US" alt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Ghosh</a:t>
            </a:r>
            <a:r>
              <a:rPr lang="en-US" alt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1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Anjan</a:t>
            </a:r>
            <a:r>
              <a:rPr lang="en-US" alt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Duttagupta</a:t>
            </a:r>
            <a:endParaRPr lang="en-US" altLang="en-US" sz="1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VECC, Kolkata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443" y="417419"/>
            <a:ext cx="8292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0EB2"/>
                </a:solidFill>
              </a:rPr>
              <a:t>Indian Institutions and Fermilab Collaboration</a:t>
            </a:r>
            <a:endParaRPr lang="en-IN" sz="2000" b="1" dirty="0">
              <a:solidFill>
                <a:srgbClr val="220E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400800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Ready Talk Presentation at IIFC meeting on 24-Feb-2016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152400"/>
            <a:ext cx="86106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Multipacting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simulation data for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650MHz, β=.61Cavity using CST Particle Studio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3528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Particle vs. time (ns) at 3.5 MV/m (end cell)</a:t>
            </a:r>
            <a:endParaRPr lang="en-IN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400800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Particle after 20ns at 3.5 MV/m(end cell)</a:t>
            </a:r>
            <a:endParaRPr lang="en-IN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3528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Particle vs. time (ns) at 4MV/m (end cell)</a:t>
            </a:r>
            <a:endParaRPr lang="en-IN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28600" y="1219200"/>
            <a:ext cx="4114800" cy="2057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28600" y="3886200"/>
            <a:ext cx="4229128" cy="22669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724400" y="3886200"/>
            <a:ext cx="4095720" cy="22669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9200" y="6400800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Particle after 20ns at 4 MV/m(end cell)</a:t>
            </a:r>
            <a:endParaRPr lang="en-IN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4648200" y="1219200"/>
            <a:ext cx="4038600" cy="20383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85633"/>
              </p:ext>
            </p:extLst>
          </p:nvPr>
        </p:nvGraphicFramePr>
        <p:xfrm>
          <a:off x="228600" y="685800"/>
          <a:ext cx="8587681" cy="5730079"/>
        </p:xfrm>
        <a:graphic>
          <a:graphicData uri="http://schemas.openxmlformats.org/drawingml/2006/table">
            <a:tbl>
              <a:tblPr/>
              <a:tblGrid>
                <a:gridCol w="2250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3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7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48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63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Dimensional Parameters</a:t>
                      </a:r>
                      <a:endParaRPr lang="en-IN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COLD</a:t>
                      </a:r>
                      <a:endParaRPr lang="en-IN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Dimension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(inside)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(as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designed)</a:t>
                      </a:r>
                      <a:endParaRPr lang="en-IN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(mm.)</a:t>
                      </a:r>
                      <a:endParaRPr lang="en-IN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COLD Dimension</a:t>
                      </a:r>
                      <a:endParaRPr lang="en-IN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Pre- </a:t>
                      </a:r>
                      <a:r>
                        <a:rPr lang="en-IN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BCP treatment of </a:t>
                      </a:r>
                      <a:endParaRPr lang="en-IN" sz="1600" b="1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250 </a:t>
                      </a:r>
                      <a:r>
                        <a:rPr lang="en-IN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/>
                        </a:rPr>
                        <a:t></a:t>
                      </a:r>
                      <a:r>
                        <a:rPr lang="en-IN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</a:t>
                      </a:r>
                      <a:endParaRPr lang="en-IN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(mm.)</a:t>
                      </a:r>
                      <a:endParaRPr lang="en-IN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WARM</a:t>
                      </a:r>
                      <a:endParaRPr lang="en-IN" sz="16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Dimension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Inside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(for fabrication)</a:t>
                      </a:r>
                      <a:endParaRPr lang="en-IN" sz="16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(mm.)</a:t>
                      </a:r>
                      <a:endParaRPr lang="en-IN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Equator radius</a:t>
                      </a:r>
                      <a:endParaRPr lang="en-IN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192.42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192.17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192.4429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Iris radius</a:t>
                      </a:r>
                      <a:endParaRPr lang="en-IN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41.80929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</a:t>
                      </a:r>
                      <a:endParaRPr lang="en-IN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51.96368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</a:t>
                      </a:r>
                      <a:endParaRPr lang="en-IN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55.82917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</a:t>
                      </a:r>
                      <a:endParaRPr lang="en-IN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13.728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13.978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13.99785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</a:t>
                      </a:r>
                      <a:endParaRPr lang="en-IN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24.79516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Equator flat</a:t>
                      </a:r>
                      <a:endParaRPr lang="en-IN" sz="1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/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1.907705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1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Iris flat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2.568642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(for end cell)</a:t>
                      </a:r>
                      <a:endParaRPr lang="en-IN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14.09999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</a:t>
                      </a:r>
                      <a:endParaRPr lang="en-IN" sz="14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(for end cell)</a:t>
                      </a:r>
                      <a:endParaRPr lang="en-IN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24.696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24.946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24.98142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13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Equator flat (end cell)</a:t>
                      </a:r>
                      <a:endParaRPr lang="en-IN" sz="1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3.074359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13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Iris flat (end cell)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--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3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Half </a:t>
                      </a:r>
                      <a:r>
                        <a:rPr lang="en-IN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cell length </a:t>
                      </a:r>
                      <a:r>
                        <a:rPr lang="en-IN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(L/2)</a:t>
                      </a:r>
                      <a:endParaRPr lang="en-IN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70.335</a:t>
                      </a:r>
                      <a:endParaRPr lang="en-IN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70.335</a:t>
                      </a:r>
                      <a:endParaRPr lang="en-IN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70.43488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152400"/>
            <a:ext cx="86106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Dimensions of 650 MHz, 5-cell,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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=0.61, Niobium Cavity</a:t>
            </a:r>
            <a:endParaRPr kumimoji="0" lang="en-US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Study of Lorentz Force Detuning Coefficient of SRF Cavity  using ANSYS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628800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It was studied under 2 extreme structural boundary conditions: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With one fixed and one end free </a:t>
            </a:r>
          </a:p>
          <a:p>
            <a:pPr marL="342900" indent="-342900">
              <a:buAutoNum type="arabicPeriod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With both ends fixed</a:t>
            </a:r>
          </a:p>
          <a:p>
            <a:pPr marL="342900" indent="-342900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221088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actual boundary condition will be in between the above two cases.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In actual case, helium vessel with tuning system and bellows have to be considered with the bare cavity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56305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91200" y="12954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carried out in ANSYS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67058"/>
            <a:ext cx="8786874" cy="89974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Case 1: LFD with one end fixed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(without any stiffener ring)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57649"/>
              </p:ext>
            </p:extLst>
          </p:nvPr>
        </p:nvGraphicFramePr>
        <p:xfrm>
          <a:off x="714348" y="1357298"/>
          <a:ext cx="5533786" cy="1206401"/>
        </p:xfrm>
        <a:graphic>
          <a:graphicData uri="http://schemas.openxmlformats.org/drawingml/2006/table">
            <a:tbl>
              <a:tblPr/>
              <a:tblGrid>
                <a:gridCol w="876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7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66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66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1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(MV/m)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E*E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F1 (Hz)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F2 (Hz)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F2-F1 (Hz)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KL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Hz/(MV/m)</a:t>
                      </a:r>
                      <a:r>
                        <a:rPr lang="en-US" sz="11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649957057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649954848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88.36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649957057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649948221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88.36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16.919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649957057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649931759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25298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88.3765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339752" y="2780928"/>
          <a:ext cx="547260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3690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Case 2: LFD with both ends fixed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without any stiffener ring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48193"/>
              </p:ext>
            </p:extLst>
          </p:nvPr>
        </p:nvGraphicFramePr>
        <p:xfrm>
          <a:off x="611559" y="1340768"/>
          <a:ext cx="5020393" cy="1470644"/>
        </p:xfrm>
        <a:graphic>
          <a:graphicData uri="http://schemas.openxmlformats.org/drawingml/2006/table">
            <a:tbl>
              <a:tblPr/>
              <a:tblGrid>
                <a:gridCol w="795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3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53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8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(MV/m)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E*E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F1 (Hz)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F2 (Hz)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F2-F1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KL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Hz/(MV/m)</a:t>
                      </a:r>
                      <a:r>
                        <a:rPr lang="en-US" sz="1100" b="1" i="0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650288721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650288675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650288721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650288534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16.919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650288721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650288186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1.868979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743200" y="3048000"/>
          <a:ext cx="5040560" cy="343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040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Effect of stiffener rings on LFD with both ends fixed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7051"/>
              </p:ext>
            </p:extLst>
          </p:nvPr>
        </p:nvGraphicFramePr>
        <p:xfrm>
          <a:off x="228600" y="762000"/>
          <a:ext cx="4876800" cy="2575560"/>
        </p:xfrm>
        <a:graphic>
          <a:graphicData uri="http://schemas.openxmlformats.org/drawingml/2006/table">
            <a:tbl>
              <a:tblPr/>
              <a:tblGrid>
                <a:gridCol w="904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0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Stiffner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Radius (mm)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F1 (Hz)                     After cool down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F2 (Hz)                     After cool down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F_shift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(Hz)     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F2 – F1)   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KL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Hz/(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Mv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/m)</a:t>
                      </a:r>
                      <a:r>
                        <a:rPr lang="en-US" sz="11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(for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16.919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MV/m)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stiffner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650288721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650288186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1.868978912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650297123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650296775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1.215709647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650308784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650308557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0.793006006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650313178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650312960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218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0.761565239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650316758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650316523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0.820953354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650321555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650321235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1.117893929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650325777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650325319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1.599985685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650332166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650331532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2.214827346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650342756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650341922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2.913511052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650357286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650356238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3.661102616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800600" y="3200400"/>
          <a:ext cx="4215556" cy="345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162800" y="4953000"/>
            <a:ext cx="0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10200" y="1828800"/>
            <a:ext cx="327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FRS:    KL= </a:t>
            </a:r>
            <a:r>
              <a:rPr lang="en-I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0.8 Hz/(MV/m)</a:t>
            </a:r>
            <a:r>
              <a:rPr lang="en-IN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IN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7781"/>
              </p:ext>
            </p:extLst>
          </p:nvPr>
        </p:nvGraphicFramePr>
        <p:xfrm>
          <a:off x="467544" y="4221088"/>
          <a:ext cx="3898900" cy="13335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BOTH ENDS FIXED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Helium Pressure (mbar)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F1 (Hz)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F2 (Hz)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F1-F2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dF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/P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(Hz/mbar)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650288721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650287049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650288721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650286714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650288721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650286380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66.89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743935"/>
              </p:ext>
            </p:extLst>
          </p:nvPr>
        </p:nvGraphicFramePr>
        <p:xfrm>
          <a:off x="467544" y="1556792"/>
          <a:ext cx="3898900" cy="13335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ONE END FIXED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Helium Pressure (mbar)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F1 (Hz)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F2 (Hz)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F1-F2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dF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/P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(Hz/mbar)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649957057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649908150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48907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1956.28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649957057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649898365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649957057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649888579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1956.52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800600" y="990600"/>
          <a:ext cx="40324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800600" y="3733800"/>
          <a:ext cx="4061022" cy="263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152400"/>
            <a:ext cx="8686800" cy="762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Study of pressure sensitivity of SRF cavity under external liquid helium pressure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76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Effect of stiffener rings on pressure sensitivity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(with both ends fixed)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990600"/>
          <a:ext cx="5544615" cy="2277520"/>
        </p:xfrm>
        <a:graphic>
          <a:graphicData uri="http://schemas.openxmlformats.org/drawingml/2006/table">
            <a:tbl>
              <a:tblPr/>
              <a:tblGrid>
                <a:gridCol w="841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9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8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4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Stiffner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Radius (mm)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F1 (Hz)                     After cool down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F2 (Hz)  External Helium Pressure 30 mbar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F_shift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(Hz) due to Helium Pressure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Pressure Sensitivity (dF/P)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stiffner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650288721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650286714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650297123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650295952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39.03333333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650308784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650308415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650313178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650313034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650316758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650316765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0.233333333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650321555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650321762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650325777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650326157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12.66666667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650332166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650332700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572000" y="3505200"/>
          <a:ext cx="4408935" cy="284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267200"/>
            <a:ext cx="3792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FRS:    </a:t>
            </a:r>
            <a:r>
              <a:rPr lang="en-IN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I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/P= </a:t>
            </a:r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</a:t>
            </a:r>
            <a:r>
              <a:rPr lang="en-I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25 Hz/mbar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algn="just"/>
            <a:r>
              <a:rPr lang="en-I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(For dressed cavity)</a:t>
            </a:r>
            <a:endParaRPr lang="en-IN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39" name="Picture 38" descr="scan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287" y="990600"/>
            <a:ext cx="6719913" cy="5657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52400"/>
            <a:ext cx="8382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Arial" pitchFamily="34" charset="0"/>
                <a:cs typeface="Arial" pitchFamily="34" charset="0"/>
              </a:rPr>
              <a:t>Structural analysis of stiffened SRF cavity with both ends fixed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18" y="152400"/>
            <a:ext cx="8229600" cy="685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Case 1: Contour plot of total deformation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3800" y="57150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Displacement is                    in meter</a:t>
            </a:r>
            <a:endParaRPr lang="en-IN" sz="1400" dirty="0"/>
          </a:p>
        </p:txBody>
      </p:sp>
      <p:pic>
        <p:nvPicPr>
          <p:cNvPr id="8" name="Picture 7" descr="file000.emf"/>
          <p:cNvPicPr>
            <a:picLocks noChangeAspect="1"/>
          </p:cNvPicPr>
          <p:nvPr/>
        </p:nvPicPr>
        <p:blipFill>
          <a:blip r:embed="rId2" cstate="print"/>
          <a:srcRect r="25587" b="-299"/>
          <a:stretch>
            <a:fillRect/>
          </a:stretch>
        </p:blipFill>
        <p:spPr>
          <a:xfrm>
            <a:off x="539552" y="980728"/>
            <a:ext cx="6804248" cy="559991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4" name="Straight Arrow Connector 13"/>
          <p:cNvCxnSpPr/>
          <p:nvPr/>
        </p:nvCxnSpPr>
        <p:spPr>
          <a:xfrm flipH="1">
            <a:off x="3635896" y="1700808"/>
            <a:ext cx="792088" cy="360040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7984" y="1484784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Undeformed</a:t>
            </a:r>
            <a:r>
              <a:rPr lang="en-US" sz="1100" dirty="0" smtClean="0">
                <a:solidFill>
                  <a:schemeClr val="bg1"/>
                </a:solidFill>
              </a:rPr>
              <a:t> shape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381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OUTLINE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76300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EM design of 5-cell LB650 cavity (using new FRS)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3D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Multipacting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Study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Study of Lorentz Force Detuning (LFD)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Study of Pressure sensitivity under external helium pressure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Structural Analysis of the cavity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Summary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5403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Case 1: Stress categorization plot on path-1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733256"/>
            <a:ext cx="4603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Observed: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Pm = 6.47 </a:t>
            </a:r>
            <a:r>
              <a:rPr lang="en-IN" dirty="0" err="1" smtClean="0"/>
              <a:t>Mpa</a:t>
            </a:r>
            <a:r>
              <a:rPr lang="en-IN" dirty="0" smtClean="0"/>
              <a:t> &lt; </a:t>
            </a:r>
            <a:r>
              <a:rPr lang="en-IN" dirty="0" err="1" smtClean="0"/>
              <a:t>Sm</a:t>
            </a:r>
            <a:r>
              <a:rPr lang="en-IN" dirty="0" smtClean="0"/>
              <a:t> = 33 </a:t>
            </a:r>
            <a:r>
              <a:rPr lang="en-IN" dirty="0" err="1" smtClean="0"/>
              <a:t>Mpa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Pm + </a:t>
            </a:r>
            <a:r>
              <a:rPr lang="en-IN" dirty="0" err="1" smtClean="0"/>
              <a:t>Pb</a:t>
            </a:r>
            <a:r>
              <a:rPr lang="en-IN" dirty="0" smtClean="0"/>
              <a:t> = 8.92 </a:t>
            </a:r>
            <a:r>
              <a:rPr lang="en-IN" dirty="0" err="1" smtClean="0"/>
              <a:t>Mpa</a:t>
            </a:r>
            <a:r>
              <a:rPr lang="en-IN" dirty="0" smtClean="0"/>
              <a:t> &lt; 1.5Sm = 49.5 </a:t>
            </a:r>
            <a:r>
              <a:rPr lang="en-IN" dirty="0" err="1" smtClean="0"/>
              <a:t>Mpa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884368" y="335699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Path-1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83671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Stress Intensity (SINT) is in Pascal</a:t>
            </a:r>
            <a:endParaRPr lang="en-IN" dirty="0"/>
          </a:p>
        </p:txBody>
      </p:sp>
      <p:sp>
        <p:nvSpPr>
          <p:cNvPr id="21" name="Right Brace 20"/>
          <p:cNvSpPr/>
          <p:nvPr/>
        </p:nvSpPr>
        <p:spPr>
          <a:xfrm>
            <a:off x="5148064" y="5949280"/>
            <a:ext cx="357190" cy="50006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/>
        </p:nvSpPr>
        <p:spPr>
          <a:xfrm>
            <a:off x="5508104" y="602128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Safe</a:t>
            </a:r>
            <a:endParaRPr lang="en-IN" dirty="0"/>
          </a:p>
        </p:txBody>
      </p:sp>
      <p:pic>
        <p:nvPicPr>
          <p:cNvPr id="12" name="Picture 11" descr="file000.emf"/>
          <p:cNvPicPr>
            <a:picLocks noChangeAspect="1"/>
          </p:cNvPicPr>
          <p:nvPr/>
        </p:nvPicPr>
        <p:blipFill>
          <a:blip r:embed="rId2" cstate="print"/>
          <a:srcRect r="25588" b="-299"/>
          <a:stretch>
            <a:fillRect/>
          </a:stretch>
        </p:blipFill>
        <p:spPr>
          <a:xfrm>
            <a:off x="467544" y="1196752"/>
            <a:ext cx="5579328" cy="4591802"/>
          </a:xfrm>
          <a:prstGeom prst="rect">
            <a:avLst/>
          </a:prstGeom>
        </p:spPr>
      </p:pic>
      <p:pic>
        <p:nvPicPr>
          <p:cNvPr id="11" name="Picture 10" descr="structural1000.emf"/>
          <p:cNvPicPr>
            <a:picLocks noChangeAspect="1"/>
          </p:cNvPicPr>
          <p:nvPr/>
        </p:nvPicPr>
        <p:blipFill>
          <a:blip r:embed="rId3" cstate="print"/>
          <a:srcRect l="35038" t="5373" r="53150" b="6648"/>
          <a:stretch>
            <a:fillRect/>
          </a:stretch>
        </p:blipFill>
        <p:spPr>
          <a:xfrm>
            <a:off x="6300192" y="908720"/>
            <a:ext cx="1152128" cy="529978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0800000">
            <a:off x="7308304" y="3573016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2296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Case 1: Stress categorization plot on path-2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589240"/>
            <a:ext cx="467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IN" dirty="0" smtClean="0"/>
              <a:t>Observed: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Pm = 13.39 </a:t>
            </a:r>
            <a:r>
              <a:rPr lang="en-IN" dirty="0" err="1" smtClean="0"/>
              <a:t>Mpa</a:t>
            </a:r>
            <a:r>
              <a:rPr lang="en-IN" dirty="0" smtClean="0"/>
              <a:t> &lt; </a:t>
            </a:r>
            <a:r>
              <a:rPr lang="en-IN" dirty="0" err="1" smtClean="0"/>
              <a:t>Sm</a:t>
            </a:r>
            <a:r>
              <a:rPr lang="en-IN" dirty="0" smtClean="0"/>
              <a:t> = 33 </a:t>
            </a:r>
            <a:r>
              <a:rPr lang="en-IN" dirty="0" err="1" smtClean="0"/>
              <a:t>Mpa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Pm + </a:t>
            </a:r>
            <a:r>
              <a:rPr lang="en-IN" dirty="0" err="1" smtClean="0"/>
              <a:t>Pb</a:t>
            </a:r>
            <a:r>
              <a:rPr lang="en-IN" dirty="0" smtClean="0"/>
              <a:t> = 13.45 </a:t>
            </a:r>
            <a:r>
              <a:rPr lang="en-IN" dirty="0" err="1" smtClean="0"/>
              <a:t>Mpa</a:t>
            </a:r>
            <a:r>
              <a:rPr lang="en-IN" dirty="0" smtClean="0"/>
              <a:t> &lt; 1.5Sm = 49.5 </a:t>
            </a:r>
            <a:r>
              <a:rPr lang="en-IN" dirty="0" err="1" smtClean="0"/>
              <a:t>Mpa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62068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Stress Intensity (SINT) is in Pascal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414908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Path-2</a:t>
            </a:r>
            <a:endParaRPr lang="en-IN" dirty="0"/>
          </a:p>
        </p:txBody>
      </p:sp>
      <p:sp>
        <p:nvSpPr>
          <p:cNvPr id="13" name="Right Brace 12"/>
          <p:cNvSpPr/>
          <p:nvPr/>
        </p:nvSpPr>
        <p:spPr>
          <a:xfrm>
            <a:off x="5313557" y="5839680"/>
            <a:ext cx="357190" cy="50006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715008" y="5929330"/>
            <a:ext cx="83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Safe</a:t>
            </a:r>
            <a:endParaRPr lang="en-IN" dirty="0"/>
          </a:p>
        </p:txBody>
      </p:sp>
      <p:pic>
        <p:nvPicPr>
          <p:cNvPr id="12" name="Picture 11" descr="file000.emf"/>
          <p:cNvPicPr>
            <a:picLocks noChangeAspect="1"/>
          </p:cNvPicPr>
          <p:nvPr/>
        </p:nvPicPr>
        <p:blipFill>
          <a:blip r:embed="rId2" cstate="print"/>
          <a:srcRect r="20863" b="990"/>
          <a:stretch>
            <a:fillRect/>
          </a:stretch>
        </p:blipFill>
        <p:spPr>
          <a:xfrm>
            <a:off x="323528" y="997728"/>
            <a:ext cx="5976664" cy="4565655"/>
          </a:xfrm>
          <a:prstGeom prst="rect">
            <a:avLst/>
          </a:prstGeom>
        </p:spPr>
      </p:pic>
      <p:pic>
        <p:nvPicPr>
          <p:cNvPr id="15" name="Picture 14" descr="structural1000.emf"/>
          <p:cNvPicPr>
            <a:picLocks noChangeAspect="1"/>
          </p:cNvPicPr>
          <p:nvPr/>
        </p:nvPicPr>
        <p:blipFill>
          <a:blip r:embed="rId3" cstate="print"/>
          <a:srcRect l="35038" t="5373" r="53150" b="6648"/>
          <a:stretch>
            <a:fillRect/>
          </a:stretch>
        </p:blipFill>
        <p:spPr>
          <a:xfrm>
            <a:off x="7668344" y="836712"/>
            <a:ext cx="1152128" cy="529978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308304" y="3933056"/>
            <a:ext cx="409800" cy="291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29600" cy="457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Case 1: Stress categorization plot on path-3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715016"/>
            <a:ext cx="4604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IN" dirty="0" smtClean="0"/>
              <a:t>Observed: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Pm = 13.37 </a:t>
            </a:r>
            <a:r>
              <a:rPr lang="en-IN" dirty="0" err="1" smtClean="0"/>
              <a:t>Mpa</a:t>
            </a:r>
            <a:r>
              <a:rPr lang="en-IN" dirty="0" smtClean="0"/>
              <a:t> &lt; </a:t>
            </a:r>
            <a:r>
              <a:rPr lang="en-IN" dirty="0" err="1" smtClean="0"/>
              <a:t>Sm</a:t>
            </a:r>
            <a:r>
              <a:rPr lang="en-IN" dirty="0" smtClean="0"/>
              <a:t> = 33 </a:t>
            </a:r>
            <a:r>
              <a:rPr lang="en-IN" dirty="0" err="1" smtClean="0"/>
              <a:t>Mpa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Pm + </a:t>
            </a:r>
            <a:r>
              <a:rPr lang="en-IN" dirty="0" err="1" smtClean="0"/>
              <a:t>Pb</a:t>
            </a:r>
            <a:r>
              <a:rPr lang="en-IN" dirty="0" smtClean="0"/>
              <a:t> = 13.46 </a:t>
            </a:r>
            <a:r>
              <a:rPr lang="en-IN" dirty="0" err="1" smtClean="0"/>
              <a:t>Mpa</a:t>
            </a:r>
            <a:r>
              <a:rPr lang="en-IN" dirty="0" smtClean="0"/>
              <a:t> &lt; 1.5Sm = 49.5 </a:t>
            </a:r>
            <a:r>
              <a:rPr lang="en-IN" dirty="0" err="1" smtClean="0"/>
              <a:t>Mpa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701949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Stress Intensity (SINT) is in Pascal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557154" y="478575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Path-3</a:t>
            </a:r>
            <a:endParaRPr lang="en-IN" dirty="0"/>
          </a:p>
        </p:txBody>
      </p:sp>
      <p:sp>
        <p:nvSpPr>
          <p:cNvPr id="15" name="Right Brace 14"/>
          <p:cNvSpPr/>
          <p:nvPr/>
        </p:nvSpPr>
        <p:spPr>
          <a:xfrm>
            <a:off x="4929190" y="6000768"/>
            <a:ext cx="357190" cy="50006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5366782" y="6045311"/>
            <a:ext cx="120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Safe</a:t>
            </a:r>
            <a:endParaRPr lang="en-IN" dirty="0"/>
          </a:p>
        </p:txBody>
      </p:sp>
      <p:pic>
        <p:nvPicPr>
          <p:cNvPr id="12" name="Picture 11" descr="file002.emf"/>
          <p:cNvPicPr>
            <a:picLocks noChangeAspect="1"/>
          </p:cNvPicPr>
          <p:nvPr/>
        </p:nvPicPr>
        <p:blipFill>
          <a:blip r:embed="rId2" cstate="print"/>
          <a:srcRect t="990" r="20075" b="2280"/>
          <a:stretch>
            <a:fillRect/>
          </a:stretch>
        </p:blipFill>
        <p:spPr>
          <a:xfrm>
            <a:off x="251520" y="1052736"/>
            <a:ext cx="6236419" cy="4608512"/>
          </a:xfrm>
          <a:prstGeom prst="rect">
            <a:avLst/>
          </a:prstGeom>
        </p:spPr>
      </p:pic>
      <p:pic>
        <p:nvPicPr>
          <p:cNvPr id="11" name="Picture 10" descr="structural1000.emf"/>
          <p:cNvPicPr>
            <a:picLocks noChangeAspect="1"/>
          </p:cNvPicPr>
          <p:nvPr/>
        </p:nvPicPr>
        <p:blipFill>
          <a:blip r:embed="rId3" cstate="print"/>
          <a:srcRect l="35038" t="5373" r="53150" b="6648"/>
          <a:stretch>
            <a:fillRect/>
          </a:stretch>
        </p:blipFill>
        <p:spPr>
          <a:xfrm>
            <a:off x="7740352" y="764704"/>
            <a:ext cx="1152128" cy="52997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307394" y="4643446"/>
            <a:ext cx="571504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Case 1: Stress categorization plot on path-4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715016"/>
            <a:ext cx="4674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Observed: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Pm = 5.49 </a:t>
            </a:r>
            <a:r>
              <a:rPr lang="en-IN" dirty="0" err="1" smtClean="0"/>
              <a:t>Mpa</a:t>
            </a:r>
            <a:r>
              <a:rPr lang="en-IN" dirty="0" smtClean="0"/>
              <a:t> &lt; </a:t>
            </a:r>
            <a:r>
              <a:rPr lang="en-IN" dirty="0" err="1" smtClean="0"/>
              <a:t>Sm</a:t>
            </a:r>
            <a:r>
              <a:rPr lang="en-IN" dirty="0" smtClean="0"/>
              <a:t> = 33 </a:t>
            </a:r>
            <a:r>
              <a:rPr lang="en-IN" dirty="0" err="1" smtClean="0"/>
              <a:t>Mpa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Pm + </a:t>
            </a:r>
            <a:r>
              <a:rPr lang="en-IN" dirty="0" err="1" smtClean="0"/>
              <a:t>Pb</a:t>
            </a:r>
            <a:r>
              <a:rPr lang="en-IN" dirty="0" smtClean="0"/>
              <a:t> = 7.51 </a:t>
            </a:r>
            <a:r>
              <a:rPr lang="en-IN" dirty="0" err="1" smtClean="0"/>
              <a:t>Mpa</a:t>
            </a:r>
            <a:r>
              <a:rPr lang="en-IN" dirty="0" smtClean="0"/>
              <a:t> &lt; 1.5Sm = 49.5 </a:t>
            </a:r>
            <a:r>
              <a:rPr lang="en-IN" dirty="0" err="1" smtClean="0"/>
              <a:t>Mpa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8251166" y="4741779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Path-4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666089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Stress Intensity (SINT) is in Pascal</a:t>
            </a:r>
            <a:endParaRPr lang="en-IN" dirty="0"/>
          </a:p>
        </p:txBody>
      </p:sp>
      <p:sp>
        <p:nvSpPr>
          <p:cNvPr id="12" name="Right Brace 11"/>
          <p:cNvSpPr/>
          <p:nvPr/>
        </p:nvSpPr>
        <p:spPr>
          <a:xfrm>
            <a:off x="5180210" y="6000768"/>
            <a:ext cx="357190" cy="50006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5492293" y="6045311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Safe</a:t>
            </a:r>
            <a:endParaRPr lang="en-IN" dirty="0"/>
          </a:p>
        </p:txBody>
      </p:sp>
      <p:pic>
        <p:nvPicPr>
          <p:cNvPr id="15" name="Picture 14" descr="file000.emf"/>
          <p:cNvPicPr>
            <a:picLocks noChangeAspect="1"/>
          </p:cNvPicPr>
          <p:nvPr/>
        </p:nvPicPr>
        <p:blipFill>
          <a:blip r:embed="rId2" cstate="print"/>
          <a:srcRect t="990" r="20862" b="2280"/>
          <a:stretch>
            <a:fillRect/>
          </a:stretch>
        </p:blipFill>
        <p:spPr>
          <a:xfrm>
            <a:off x="251520" y="979025"/>
            <a:ext cx="6405872" cy="4780837"/>
          </a:xfrm>
          <a:prstGeom prst="rect">
            <a:avLst/>
          </a:prstGeom>
        </p:spPr>
      </p:pic>
      <p:pic>
        <p:nvPicPr>
          <p:cNvPr id="14" name="Picture 13" descr="structural1000.emf"/>
          <p:cNvPicPr>
            <a:picLocks noChangeAspect="1"/>
          </p:cNvPicPr>
          <p:nvPr/>
        </p:nvPicPr>
        <p:blipFill>
          <a:blip r:embed="rId3" cstate="print"/>
          <a:srcRect l="35038" t="5373" r="53150" b="6648"/>
          <a:stretch>
            <a:fillRect/>
          </a:stretch>
        </p:blipFill>
        <p:spPr>
          <a:xfrm>
            <a:off x="6804248" y="692696"/>
            <a:ext cx="1152128" cy="52997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7787274" y="4929198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29600" cy="457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Case 1: Stress categorization plot on path-5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715016"/>
            <a:ext cx="4530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Observed: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Pm = 29.06 </a:t>
            </a:r>
            <a:r>
              <a:rPr lang="en-IN" dirty="0" err="1" smtClean="0"/>
              <a:t>Mpa</a:t>
            </a:r>
            <a:r>
              <a:rPr lang="en-IN" dirty="0" smtClean="0"/>
              <a:t> &lt; </a:t>
            </a:r>
            <a:r>
              <a:rPr lang="en-IN" dirty="0" err="1" smtClean="0"/>
              <a:t>Sm</a:t>
            </a:r>
            <a:r>
              <a:rPr lang="en-IN" dirty="0" smtClean="0"/>
              <a:t> = 33 </a:t>
            </a:r>
            <a:r>
              <a:rPr lang="en-IN" dirty="0" err="1" smtClean="0"/>
              <a:t>Mpa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Pm + </a:t>
            </a:r>
            <a:r>
              <a:rPr lang="en-IN" dirty="0" err="1" smtClean="0"/>
              <a:t>Pb</a:t>
            </a:r>
            <a:r>
              <a:rPr lang="en-IN" dirty="0" smtClean="0"/>
              <a:t> = 43.97 </a:t>
            </a:r>
            <a:r>
              <a:rPr lang="en-IN" dirty="0" err="1" smtClean="0"/>
              <a:t>Mpa</a:t>
            </a:r>
            <a:r>
              <a:rPr lang="en-IN" dirty="0" smtClean="0"/>
              <a:t> &lt; 1.5Sm = 49.5 </a:t>
            </a:r>
            <a:r>
              <a:rPr lang="en-IN" dirty="0" err="1" smtClean="0"/>
              <a:t>Mpa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76470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Stress Intensity (SINT) is in Pascal</a:t>
            </a:r>
            <a:endParaRPr lang="en-IN" dirty="0"/>
          </a:p>
        </p:txBody>
      </p:sp>
      <p:sp>
        <p:nvSpPr>
          <p:cNvPr id="18" name="Right Brace 17"/>
          <p:cNvSpPr/>
          <p:nvPr/>
        </p:nvSpPr>
        <p:spPr>
          <a:xfrm>
            <a:off x="5036770" y="6000768"/>
            <a:ext cx="357190" cy="50006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366783" y="6045311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Safe</a:t>
            </a:r>
            <a:endParaRPr lang="en-IN" dirty="0"/>
          </a:p>
        </p:txBody>
      </p:sp>
      <p:pic>
        <p:nvPicPr>
          <p:cNvPr id="13" name="Picture 12" descr="file001.emf"/>
          <p:cNvPicPr>
            <a:picLocks noChangeAspect="1"/>
          </p:cNvPicPr>
          <p:nvPr/>
        </p:nvPicPr>
        <p:blipFill>
          <a:blip r:embed="rId2" cstate="print"/>
          <a:srcRect r="20075" b="2280"/>
          <a:stretch>
            <a:fillRect/>
          </a:stretch>
        </p:blipFill>
        <p:spPr>
          <a:xfrm>
            <a:off x="323527" y="1124744"/>
            <a:ext cx="6173211" cy="4608512"/>
          </a:xfrm>
          <a:prstGeom prst="rect">
            <a:avLst/>
          </a:prstGeom>
        </p:spPr>
      </p:pic>
      <p:pic>
        <p:nvPicPr>
          <p:cNvPr id="11" name="Picture 10" descr="structural1000.emf"/>
          <p:cNvPicPr>
            <a:picLocks noChangeAspect="1"/>
          </p:cNvPicPr>
          <p:nvPr/>
        </p:nvPicPr>
        <p:blipFill>
          <a:blip r:embed="rId3" cstate="print"/>
          <a:srcRect l="35038" t="5373" r="53150" b="6648"/>
          <a:stretch>
            <a:fillRect/>
          </a:stretch>
        </p:blipFill>
        <p:spPr>
          <a:xfrm>
            <a:off x="7020272" y="620688"/>
            <a:ext cx="1152128" cy="52997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7143768" y="5286388"/>
            <a:ext cx="714380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58148" y="550070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Path-5</a:t>
            </a:r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18" y="152400"/>
            <a:ext cx="8229600" cy="533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Case 2: Contour plot of total deformation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6172200"/>
            <a:ext cx="200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Displacement is in meter</a:t>
            </a:r>
            <a:endParaRPr lang="en-IN" sz="1400" dirty="0"/>
          </a:p>
        </p:txBody>
      </p:sp>
      <p:pic>
        <p:nvPicPr>
          <p:cNvPr id="5" name="Picture 4" descr="file000.emf"/>
          <p:cNvPicPr>
            <a:picLocks noChangeAspect="1"/>
          </p:cNvPicPr>
          <p:nvPr/>
        </p:nvPicPr>
        <p:blipFill>
          <a:blip r:embed="rId2" cstate="print"/>
          <a:srcRect t="990" r="23225" b="990"/>
          <a:stretch>
            <a:fillRect/>
          </a:stretch>
        </p:blipFill>
        <p:spPr>
          <a:xfrm>
            <a:off x="1143000" y="838200"/>
            <a:ext cx="6840760" cy="533267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283968" y="1628800"/>
            <a:ext cx="504056" cy="36004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33425" y="13592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 300 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003A5E5B-84DD-4482-95AA-09E79D7920FE}" type="slidenum">
              <a:rPr lang="en-IN" smtClean="0"/>
              <a:pPr/>
              <a:t>25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Case 2: Stress categorization plot on path-1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572140"/>
            <a:ext cx="4747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Observed: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Pm = 11.96 </a:t>
            </a:r>
            <a:r>
              <a:rPr lang="en-IN" dirty="0" err="1" smtClean="0"/>
              <a:t>Mpa</a:t>
            </a:r>
            <a:r>
              <a:rPr lang="en-IN" dirty="0" smtClean="0"/>
              <a:t> &lt; </a:t>
            </a:r>
            <a:r>
              <a:rPr lang="en-IN" dirty="0" err="1" smtClean="0"/>
              <a:t>Sm</a:t>
            </a:r>
            <a:r>
              <a:rPr lang="en-IN" dirty="0" smtClean="0"/>
              <a:t> = 103 </a:t>
            </a:r>
            <a:r>
              <a:rPr lang="en-IN" dirty="0" err="1" smtClean="0"/>
              <a:t>Mpa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Pm + </a:t>
            </a:r>
            <a:r>
              <a:rPr lang="en-IN" dirty="0" err="1" smtClean="0"/>
              <a:t>Pb</a:t>
            </a:r>
            <a:r>
              <a:rPr lang="en-IN" dirty="0" smtClean="0"/>
              <a:t> + Q = 16.13 </a:t>
            </a:r>
            <a:r>
              <a:rPr lang="en-IN" dirty="0" err="1" smtClean="0"/>
              <a:t>Mpa</a:t>
            </a:r>
            <a:r>
              <a:rPr lang="en-IN" dirty="0" smtClean="0"/>
              <a:t> &lt; 3Sm = 309 </a:t>
            </a:r>
            <a:r>
              <a:rPr lang="en-IN" dirty="0" err="1" smtClean="0"/>
              <a:t>Mpa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974129" y="323233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Path-1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90872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Stress Intensity (SINT) is in Pascal</a:t>
            </a:r>
            <a:endParaRPr lang="en-IN" dirty="0"/>
          </a:p>
        </p:txBody>
      </p:sp>
      <p:sp>
        <p:nvSpPr>
          <p:cNvPr id="10" name="Right Brace 9"/>
          <p:cNvSpPr/>
          <p:nvPr/>
        </p:nvSpPr>
        <p:spPr>
          <a:xfrm>
            <a:off x="4929190" y="5857892"/>
            <a:ext cx="357190" cy="50006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66783" y="592876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Safe</a:t>
            </a:r>
            <a:endParaRPr lang="en-IN" dirty="0"/>
          </a:p>
        </p:txBody>
      </p:sp>
      <p:pic>
        <p:nvPicPr>
          <p:cNvPr id="18" name="Picture 17" descr="file000.emf"/>
          <p:cNvPicPr>
            <a:picLocks noChangeAspect="1"/>
          </p:cNvPicPr>
          <p:nvPr/>
        </p:nvPicPr>
        <p:blipFill>
          <a:blip r:embed="rId2" cstate="print"/>
          <a:srcRect l="1176" t="991" r="20075" b="990"/>
          <a:stretch>
            <a:fillRect/>
          </a:stretch>
        </p:blipFill>
        <p:spPr>
          <a:xfrm>
            <a:off x="467544" y="1268760"/>
            <a:ext cx="5544616" cy="4213908"/>
          </a:xfrm>
          <a:prstGeom prst="rect">
            <a:avLst/>
          </a:prstGeom>
        </p:spPr>
      </p:pic>
      <p:pic>
        <p:nvPicPr>
          <p:cNvPr id="12" name="Picture 11" descr="structural1000.emf"/>
          <p:cNvPicPr>
            <a:picLocks noChangeAspect="1"/>
          </p:cNvPicPr>
          <p:nvPr/>
        </p:nvPicPr>
        <p:blipFill>
          <a:blip r:embed="rId3" cstate="print"/>
          <a:srcRect l="35038" t="5373" r="53150" b="6648"/>
          <a:stretch>
            <a:fillRect/>
          </a:stretch>
        </p:blipFill>
        <p:spPr>
          <a:xfrm>
            <a:off x="6444208" y="836712"/>
            <a:ext cx="1152128" cy="529978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0800000">
            <a:off x="7429520" y="3429000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76200"/>
            <a:ext cx="82296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Case 2: Stress categorization plot on path-2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715016"/>
            <a:ext cx="4818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Observed: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Pm = 28.16 </a:t>
            </a:r>
            <a:r>
              <a:rPr lang="en-IN" dirty="0" err="1" smtClean="0"/>
              <a:t>Mpa</a:t>
            </a:r>
            <a:r>
              <a:rPr lang="en-IN" dirty="0" smtClean="0"/>
              <a:t> &lt; </a:t>
            </a:r>
            <a:r>
              <a:rPr lang="en-IN" dirty="0" err="1" smtClean="0"/>
              <a:t>Sm</a:t>
            </a:r>
            <a:r>
              <a:rPr lang="en-IN" dirty="0" smtClean="0"/>
              <a:t> = 109 </a:t>
            </a:r>
            <a:r>
              <a:rPr lang="en-IN" dirty="0" err="1" smtClean="0"/>
              <a:t>Mpa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Pm + </a:t>
            </a:r>
            <a:r>
              <a:rPr lang="en-IN" dirty="0" err="1" smtClean="0"/>
              <a:t>Pb</a:t>
            </a:r>
            <a:r>
              <a:rPr lang="en-IN" dirty="0" smtClean="0"/>
              <a:t> + Q = 29.06 </a:t>
            </a:r>
            <a:r>
              <a:rPr lang="en-IN" dirty="0" err="1" smtClean="0"/>
              <a:t>Mpa</a:t>
            </a:r>
            <a:r>
              <a:rPr lang="en-IN" dirty="0" smtClean="0"/>
              <a:t> &lt; 3Sm = 309 </a:t>
            </a:r>
            <a:r>
              <a:rPr lang="en-IN" dirty="0" err="1" smtClean="0"/>
              <a:t>Mpa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426858" y="4115639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Path-2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62068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Stress Intensity (SINT) is in Pascal</a:t>
            </a:r>
            <a:endParaRPr lang="en-IN" dirty="0"/>
          </a:p>
        </p:txBody>
      </p:sp>
      <p:sp>
        <p:nvSpPr>
          <p:cNvPr id="12" name="Right Brace 11"/>
          <p:cNvSpPr/>
          <p:nvPr/>
        </p:nvSpPr>
        <p:spPr>
          <a:xfrm>
            <a:off x="5000628" y="6000768"/>
            <a:ext cx="357190" cy="50006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5366783" y="6045311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Safe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0058" b="-554"/>
          <a:stretch>
            <a:fillRect/>
          </a:stretch>
        </p:blipFill>
        <p:spPr bwMode="auto">
          <a:xfrm>
            <a:off x="395536" y="1052736"/>
            <a:ext cx="5976664" cy="458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structural1000.emf"/>
          <p:cNvPicPr>
            <a:picLocks noChangeAspect="1"/>
          </p:cNvPicPr>
          <p:nvPr/>
        </p:nvPicPr>
        <p:blipFill>
          <a:blip r:embed="rId3" cstate="print"/>
          <a:srcRect l="35038" t="5373" r="53150" b="6648"/>
          <a:stretch>
            <a:fillRect/>
          </a:stretch>
        </p:blipFill>
        <p:spPr>
          <a:xfrm>
            <a:off x="7596336" y="764704"/>
            <a:ext cx="1152128" cy="529978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186627" y="3857628"/>
            <a:ext cx="500066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29600" cy="381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Case 2: Stress categorization plot on path-3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715016"/>
            <a:ext cx="4890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Observed: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Pm = 28.28 </a:t>
            </a:r>
            <a:r>
              <a:rPr lang="en-IN" dirty="0" err="1" smtClean="0"/>
              <a:t>Mpa</a:t>
            </a:r>
            <a:r>
              <a:rPr lang="en-IN" dirty="0" smtClean="0"/>
              <a:t> &lt; </a:t>
            </a:r>
            <a:r>
              <a:rPr lang="en-IN" dirty="0" err="1" smtClean="0"/>
              <a:t>Sm</a:t>
            </a:r>
            <a:r>
              <a:rPr lang="en-IN" dirty="0" smtClean="0"/>
              <a:t> = 103 </a:t>
            </a:r>
            <a:r>
              <a:rPr lang="en-IN" dirty="0" err="1" smtClean="0"/>
              <a:t>Mpa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Pm + </a:t>
            </a:r>
            <a:r>
              <a:rPr lang="en-IN" dirty="0" err="1" smtClean="0"/>
              <a:t>Pb</a:t>
            </a:r>
            <a:r>
              <a:rPr lang="en-IN" dirty="0" smtClean="0"/>
              <a:t> + Q= 29.26 </a:t>
            </a:r>
            <a:r>
              <a:rPr lang="en-IN" dirty="0" err="1" smtClean="0"/>
              <a:t>Mpa</a:t>
            </a:r>
            <a:r>
              <a:rPr lang="en-IN" dirty="0" smtClean="0"/>
              <a:t> &lt; 3Sm = 309 </a:t>
            </a:r>
            <a:r>
              <a:rPr lang="en-IN" dirty="0" err="1" smtClean="0"/>
              <a:t>Mpa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76470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Stress Intensity (SINT) is in Pascal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497760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Path-3</a:t>
            </a:r>
            <a:endParaRPr lang="en-IN" dirty="0"/>
          </a:p>
        </p:txBody>
      </p:sp>
      <p:sp>
        <p:nvSpPr>
          <p:cNvPr id="10" name="Right Brace 9"/>
          <p:cNvSpPr/>
          <p:nvPr/>
        </p:nvSpPr>
        <p:spPr>
          <a:xfrm>
            <a:off x="4929190" y="6000768"/>
            <a:ext cx="357190" cy="50006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66782" y="6045311"/>
            <a:ext cx="179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Safe</a:t>
            </a:r>
            <a:endParaRPr lang="en-IN" dirty="0"/>
          </a:p>
        </p:txBody>
      </p:sp>
      <p:pic>
        <p:nvPicPr>
          <p:cNvPr id="12" name="Picture 11" descr="file002.emf"/>
          <p:cNvPicPr>
            <a:picLocks noChangeAspect="1"/>
          </p:cNvPicPr>
          <p:nvPr/>
        </p:nvPicPr>
        <p:blipFill>
          <a:blip r:embed="rId2" cstate="print"/>
          <a:srcRect l="1176" t="990" r="20075" b="-299"/>
          <a:stretch>
            <a:fillRect/>
          </a:stretch>
        </p:blipFill>
        <p:spPr>
          <a:xfrm>
            <a:off x="505176" y="1125320"/>
            <a:ext cx="5985080" cy="4608512"/>
          </a:xfrm>
          <a:prstGeom prst="rect">
            <a:avLst/>
          </a:prstGeom>
        </p:spPr>
      </p:pic>
      <p:pic>
        <p:nvPicPr>
          <p:cNvPr id="14" name="Picture 13" descr="structural1000.emf"/>
          <p:cNvPicPr>
            <a:picLocks noChangeAspect="1"/>
          </p:cNvPicPr>
          <p:nvPr/>
        </p:nvPicPr>
        <p:blipFill>
          <a:blip r:embed="rId3" cstate="print"/>
          <a:srcRect l="35038" t="5373" r="53150" b="6648"/>
          <a:stretch>
            <a:fillRect/>
          </a:stretch>
        </p:blipFill>
        <p:spPr>
          <a:xfrm>
            <a:off x="7812360" y="836712"/>
            <a:ext cx="1152128" cy="52997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308304" y="4725144"/>
            <a:ext cx="571504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29600" cy="381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Case 2: Stress categorization plot on path-4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857892"/>
            <a:ext cx="4674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Observed: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Pm = 11.55 </a:t>
            </a:r>
            <a:r>
              <a:rPr lang="en-IN" dirty="0" err="1" smtClean="0"/>
              <a:t>Mpa</a:t>
            </a:r>
            <a:r>
              <a:rPr lang="en-IN" dirty="0" smtClean="0"/>
              <a:t> &lt; </a:t>
            </a:r>
            <a:r>
              <a:rPr lang="en-IN" dirty="0" err="1" smtClean="0"/>
              <a:t>Sm</a:t>
            </a:r>
            <a:r>
              <a:rPr lang="en-IN" dirty="0" smtClean="0"/>
              <a:t> = 103 </a:t>
            </a:r>
            <a:r>
              <a:rPr lang="en-IN" dirty="0" err="1" smtClean="0"/>
              <a:t>Mpa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Pm + </a:t>
            </a:r>
            <a:r>
              <a:rPr lang="en-IN" dirty="0" err="1" smtClean="0"/>
              <a:t>Pb</a:t>
            </a:r>
            <a:r>
              <a:rPr lang="en-IN" dirty="0" smtClean="0"/>
              <a:t> + Q = 15.64 </a:t>
            </a:r>
            <a:r>
              <a:rPr lang="en-IN" dirty="0" err="1" smtClean="0"/>
              <a:t>Mpa</a:t>
            </a:r>
            <a:r>
              <a:rPr lang="en-IN" dirty="0" smtClean="0"/>
              <a:t> &lt; 3Sm = 309 </a:t>
            </a:r>
            <a:r>
              <a:rPr lang="en-IN" dirty="0" err="1" smtClean="0"/>
              <a:t>Mpa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8107726" y="4741779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Path-4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69269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Stress Intensity (SINT) is in Pascal</a:t>
            </a:r>
            <a:endParaRPr lang="en-IN" dirty="0"/>
          </a:p>
        </p:txBody>
      </p:sp>
      <p:sp>
        <p:nvSpPr>
          <p:cNvPr id="11" name="Right Brace 10"/>
          <p:cNvSpPr/>
          <p:nvPr/>
        </p:nvSpPr>
        <p:spPr>
          <a:xfrm>
            <a:off x="5188893" y="6143644"/>
            <a:ext cx="357190" cy="50006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5510223" y="619771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Safe</a:t>
            </a:r>
            <a:endParaRPr lang="en-IN" dirty="0"/>
          </a:p>
        </p:txBody>
      </p:sp>
      <p:pic>
        <p:nvPicPr>
          <p:cNvPr id="14" name="Picture 13" descr="file003.emf"/>
          <p:cNvPicPr>
            <a:picLocks noChangeAspect="1"/>
          </p:cNvPicPr>
          <p:nvPr/>
        </p:nvPicPr>
        <p:blipFill>
          <a:blip r:embed="rId2" cstate="print"/>
          <a:srcRect t="990" r="20075" b="-299"/>
          <a:stretch>
            <a:fillRect/>
          </a:stretch>
        </p:blipFill>
        <p:spPr>
          <a:xfrm>
            <a:off x="251520" y="1124744"/>
            <a:ext cx="6169348" cy="4680520"/>
          </a:xfrm>
          <a:prstGeom prst="rect">
            <a:avLst/>
          </a:prstGeom>
        </p:spPr>
      </p:pic>
      <p:pic>
        <p:nvPicPr>
          <p:cNvPr id="13" name="Picture 12" descr="structural1000.emf"/>
          <p:cNvPicPr>
            <a:picLocks noChangeAspect="1"/>
          </p:cNvPicPr>
          <p:nvPr/>
        </p:nvPicPr>
        <p:blipFill>
          <a:blip r:embed="rId3" cstate="print"/>
          <a:srcRect l="35038" t="5373" r="53150" b="6648"/>
          <a:stretch>
            <a:fillRect/>
          </a:stretch>
        </p:blipFill>
        <p:spPr>
          <a:xfrm>
            <a:off x="6660232" y="692696"/>
            <a:ext cx="1152128" cy="52997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7643834" y="4929198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14282" y="71414"/>
            <a:ext cx="6288590" cy="10689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EM Design for 5-cell LB650 Cavity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dirty="0" smtClean="0">
                <a:latin typeface="Arial" pitchFamily="34" charset="0"/>
                <a:ea typeface="+mj-ea"/>
                <a:cs typeface="Arial" pitchFamily="34" charset="0"/>
              </a:rPr>
              <a:t>(with Geometric </a:t>
            </a:r>
            <a:r>
              <a:rPr lang="en-IN" sz="2000" b="1" dirty="0" smtClean="0">
                <a:latin typeface="Arial" pitchFamily="34" charset="0"/>
                <a:ea typeface="+mj-ea"/>
                <a:cs typeface="Arial" pitchFamily="34" charset="0"/>
                <a:sym typeface="Symbol"/>
              </a:rPr>
              <a:t>=0.61)</a:t>
            </a:r>
            <a: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(using new FRS released in Sep-2015) 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25173"/>
              </p:ext>
            </p:extLst>
          </p:nvPr>
        </p:nvGraphicFramePr>
        <p:xfrm>
          <a:off x="5857884" y="285728"/>
          <a:ext cx="3143272" cy="3846392"/>
        </p:xfrm>
        <a:graphic>
          <a:graphicData uri="http://schemas.openxmlformats.org/drawingml/2006/table">
            <a:tbl>
              <a:tblPr/>
              <a:tblGrid>
                <a:gridCol w="1071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7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Half-cell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dimensions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nner cell</a:t>
                      </a:r>
                      <a:r>
                        <a:rPr lang="en-IN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(mm</a:t>
                      </a: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End </a:t>
                      </a:r>
                      <a:r>
                        <a:rPr lang="en-I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cell (</a:t>
                      </a: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mm)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384.84</a:t>
                      </a:r>
                      <a:endParaRPr lang="en-IN" sz="1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384.84</a:t>
                      </a:r>
                      <a:endParaRPr lang="en-IN" sz="1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IN" sz="14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iris</a:t>
                      </a:r>
                      <a:endParaRPr lang="en-IN" sz="14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L/2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70.335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70.335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52.14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52.14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13.73</a:t>
                      </a:r>
                      <a:endParaRPr lang="en-IN" sz="1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13.83</a:t>
                      </a:r>
                      <a:endParaRPr lang="en-IN" sz="1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24.5</a:t>
                      </a:r>
                      <a:endParaRPr lang="en-IN" sz="1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24.7</a:t>
                      </a:r>
                      <a:endParaRPr lang="en-IN" sz="1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8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α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0⁰</a:t>
                      </a:r>
                      <a:endParaRPr lang="en-IN" sz="1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1⁰</a:t>
                      </a:r>
                      <a:endParaRPr lang="en-IN" sz="1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Equator flat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1.905</a:t>
                      </a:r>
                      <a:endParaRPr lang="en-IN" sz="1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3.07</a:t>
                      </a:r>
                      <a:endParaRPr lang="en-IN" sz="1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Iris  Flat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2.565</a:t>
                      </a:r>
                      <a:endParaRPr lang="en-IN" sz="1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N" sz="14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91175"/>
              </p:ext>
            </p:extLst>
          </p:nvPr>
        </p:nvGraphicFramePr>
        <p:xfrm>
          <a:off x="142844" y="1071546"/>
          <a:ext cx="3286148" cy="3857652"/>
        </p:xfrm>
        <a:graphic>
          <a:graphicData uri="http://schemas.openxmlformats.org/drawingml/2006/table">
            <a:tbl>
              <a:tblPr/>
              <a:tblGrid>
                <a:gridCol w="1071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5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RF Parameters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Superfish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simulation Result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800" b="1" baseline="-25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/E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IN" sz="1800" b="1" baseline="-25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2.32</a:t>
                      </a:r>
                      <a:endParaRPr lang="en-US" sz="1600" b="1" dirty="0" smtClean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39.25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MV/m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 specified  energy gain at optimal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400" b="1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FNAL  FRS: ≤ 40 MV/m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(at optimal 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)</a:t>
                      </a:r>
                      <a:endParaRPr lang="en-US" sz="1400" b="1" baseline="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/E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IN" sz="1800" b="1" baseline="-25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4.2544</a:t>
                      </a:r>
                      <a:endParaRPr lang="en-US" sz="1600" b="1" dirty="0" smtClean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71.98 </a:t>
                      </a:r>
                      <a:r>
                        <a:rPr lang="en-US" sz="1400" b="1" baseline="0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mT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 specified  energy gain at optimal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FNAL  FRS: ≤ 72 </a:t>
                      </a:r>
                      <a:r>
                        <a:rPr lang="en-IN" sz="1400" b="1" baseline="0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mT</a:t>
                      </a:r>
                      <a:endParaRPr lang="en-IN" sz="1400" b="1" baseline="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(at optimal 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)</a:t>
                      </a:r>
                      <a:endParaRPr lang="en-US" sz="1400" b="1" baseline="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R/Q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373 </a:t>
                      </a:r>
                      <a:r>
                        <a:rPr lang="en-US" sz="1600" b="1" dirty="0" smtClean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</a:t>
                      </a:r>
                      <a:endParaRPr lang="en-IN" sz="1600" b="1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285860"/>
            <a:ext cx="1952133" cy="23849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267200"/>
            <a:ext cx="4400550" cy="24789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14942" y="450057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-mode:649.9987MHz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152400" y="5486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Field Flatness:  96%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457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Case 2: Stress categorization plot on path-5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715016"/>
            <a:ext cx="467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Observed: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Pm = 64.8 </a:t>
            </a:r>
            <a:r>
              <a:rPr lang="en-IN" dirty="0" err="1" smtClean="0"/>
              <a:t>Mpa</a:t>
            </a:r>
            <a:r>
              <a:rPr lang="en-IN" dirty="0" smtClean="0"/>
              <a:t> &lt; </a:t>
            </a:r>
            <a:r>
              <a:rPr lang="en-IN" dirty="0" err="1" smtClean="0"/>
              <a:t>Sm</a:t>
            </a:r>
            <a:r>
              <a:rPr lang="en-IN" dirty="0" smtClean="0"/>
              <a:t> = 103 </a:t>
            </a:r>
            <a:r>
              <a:rPr lang="en-IN" dirty="0" err="1" smtClean="0"/>
              <a:t>Mpa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Pm + </a:t>
            </a:r>
            <a:r>
              <a:rPr lang="en-IN" dirty="0" err="1" smtClean="0"/>
              <a:t>Pb</a:t>
            </a:r>
            <a:r>
              <a:rPr lang="en-IN" dirty="0" smtClean="0"/>
              <a:t> + Q = 104.9 </a:t>
            </a:r>
            <a:r>
              <a:rPr lang="en-IN" dirty="0" err="1" smtClean="0"/>
              <a:t>Mpa</a:t>
            </a:r>
            <a:r>
              <a:rPr lang="en-IN" dirty="0" smtClean="0"/>
              <a:t> &lt; 3Sm = 309 </a:t>
            </a:r>
            <a:r>
              <a:rPr lang="en-IN" dirty="0" err="1" smtClean="0"/>
              <a:t>Mpa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69269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Stress Intensity (SINT) is in Pascal</a:t>
            </a:r>
            <a:endParaRPr lang="en-IN" dirty="0"/>
          </a:p>
        </p:txBody>
      </p:sp>
      <p:sp>
        <p:nvSpPr>
          <p:cNvPr id="13" name="Right Brace 12"/>
          <p:cNvSpPr/>
          <p:nvPr/>
        </p:nvSpPr>
        <p:spPr>
          <a:xfrm>
            <a:off x="5063665" y="6000768"/>
            <a:ext cx="357190" cy="50006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66783" y="6045311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Safe</a:t>
            </a:r>
            <a:endParaRPr lang="en-IN" dirty="0"/>
          </a:p>
        </p:txBody>
      </p:sp>
      <p:pic>
        <p:nvPicPr>
          <p:cNvPr id="17" name="Picture 16" descr="file004.emf"/>
          <p:cNvPicPr>
            <a:picLocks noChangeAspect="1"/>
          </p:cNvPicPr>
          <p:nvPr/>
        </p:nvPicPr>
        <p:blipFill>
          <a:blip r:embed="rId2" cstate="print"/>
          <a:srcRect l="1176" t="990" r="20075" b="990"/>
          <a:stretch>
            <a:fillRect/>
          </a:stretch>
        </p:blipFill>
        <p:spPr>
          <a:xfrm>
            <a:off x="251520" y="980728"/>
            <a:ext cx="6253326" cy="4752528"/>
          </a:xfrm>
          <a:prstGeom prst="rect">
            <a:avLst/>
          </a:prstGeom>
        </p:spPr>
      </p:pic>
      <p:pic>
        <p:nvPicPr>
          <p:cNvPr id="11" name="Picture 10" descr="structural1000.emf"/>
          <p:cNvPicPr>
            <a:picLocks noChangeAspect="1"/>
          </p:cNvPicPr>
          <p:nvPr/>
        </p:nvPicPr>
        <p:blipFill>
          <a:blip r:embed="rId3" cstate="print"/>
          <a:srcRect l="35038" t="5373" r="53150" b="6648"/>
          <a:stretch>
            <a:fillRect/>
          </a:stretch>
        </p:blipFill>
        <p:spPr>
          <a:xfrm>
            <a:off x="6948264" y="692696"/>
            <a:ext cx="1152128" cy="52997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7092280" y="5373216"/>
            <a:ext cx="714380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84368" y="551723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Path-5</a:t>
            </a:r>
            <a:endParaRPr lang="en-IN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686800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 Black" pitchFamily="34" charset="0"/>
              </a:rPr>
              <a:t>SUMMARY</a:t>
            </a:r>
            <a:endParaRPr lang="en-US" sz="2400" b="1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31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686800" cy="5940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5-cell LB650 cavity design carried out, using new FRS.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necessary parameters are well within the prescribed limits .</a:t>
            </a:r>
          </a:p>
          <a:p>
            <a:endParaRPr lang="en-US" sz="2000" b="1" dirty="0" smtClean="0">
              <a:ln w="1905">
                <a:solidFill>
                  <a:sysClr val="windowText" lastClr="00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3D </a:t>
            </a:r>
            <a:r>
              <a:rPr lang="en-US" sz="2000" b="1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Multipacting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done. It is probable below 4 MV/m; Beyond 4 MV/m </a:t>
            </a:r>
            <a:r>
              <a:rPr lang="en-US" sz="2000" b="1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multipacting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probability diminishes.</a:t>
            </a:r>
          </a:p>
          <a:p>
            <a:endParaRPr lang="en-US" sz="2000" b="1" dirty="0" smtClean="0">
              <a:ln w="1905">
                <a:solidFill>
                  <a:sysClr val="windowText" lastClr="00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Study of Lorentz Force Detuning (LFD) carried out (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for bare cavity)</a:t>
            </a:r>
          </a:p>
          <a:p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With stiffener ring , KL=-0.76 Hz/(MV/m)</a:t>
            </a:r>
            <a:r>
              <a:rPr lang="en-US" sz="2000" b="1" baseline="30000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  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	</a:t>
            </a:r>
          </a:p>
          <a:p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[ 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As per FRS, KL=-0.8Hz/(MV/m)</a:t>
            </a:r>
            <a:r>
              <a:rPr lang="en-US" sz="2000" b="1" baseline="30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]</a:t>
            </a:r>
          </a:p>
          <a:p>
            <a:endParaRPr lang="en-US" sz="2000" b="1" dirty="0" smtClean="0">
              <a:ln w="1905">
                <a:solidFill>
                  <a:sysClr val="windowText" lastClr="00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Study of pressure sensitivity under external liquid helium pressure carried out  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for bare cavity).</a:t>
            </a:r>
            <a:endParaRPr lang="en-US" sz="2000" b="1" dirty="0" smtClean="0">
              <a:ln w="1905"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With Stiffener ring, </a:t>
            </a:r>
            <a:r>
              <a:rPr lang="en-US" sz="2000" b="1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dF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/P=4.8 Hz/mbar.       </a:t>
            </a:r>
          </a:p>
          <a:p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[ 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As per FRS, </a:t>
            </a:r>
            <a:r>
              <a:rPr lang="en-US" sz="2000" b="1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dF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/P &lt; 25Hz for dressed cavity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]</a:t>
            </a:r>
          </a:p>
          <a:p>
            <a:endParaRPr lang="en-US" sz="2000" b="1" dirty="0" smtClean="0">
              <a:ln w="1905">
                <a:solidFill>
                  <a:sysClr val="windowText" lastClr="00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Structural analysis of </a:t>
            </a:r>
            <a:r>
              <a:rPr lang="en-US" sz="2000" b="1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cavity 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carried out. </a:t>
            </a:r>
          </a:p>
          <a:p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With Stiffener rings, all Stresses are well with in the limits.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n w="1905">
                <a:solidFill>
                  <a:sysClr val="windowText" lastClr="00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Further study is in progress for finalizing the design.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Sumit Som\Local Settings\Temporary Internet Files\Content.IE5\E1CX00KF\MC9004355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056" y="2677885"/>
            <a:ext cx="2345267" cy="1219200"/>
          </a:xfrm>
          <a:prstGeom prst="rect">
            <a:avLst/>
          </a:prstGeom>
          <a:noFill/>
        </p:spPr>
      </p:pic>
      <p:pic>
        <p:nvPicPr>
          <p:cNvPr id="3" name="Picture 3" descr="D:\Documents and Settings\Sumit Som\Local Settings\Temporary Internet Files\Content.IE5\H7PMDCH7\MC9004344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936" y="2906485"/>
            <a:ext cx="2504617" cy="99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857652" cy="192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3714776" cy="192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3714776" cy="2000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357562"/>
            <a:ext cx="3643338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62" y="121442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4π/5 mode:649.62MHz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21442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3π/5 mode:648.596MHz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64331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2π/5 mode:647.318MHz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371475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π/5 mode:646.275MHz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557214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Electric field lines for other four fundamental modes of elliptical shape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5-cell cavity (  ¼ geometry shown )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"/>
            <a:ext cx="81439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EM Design of LB650 (Geometric Beta=0.61) as per FRS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786610" cy="3986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EM Design of LB650 (Geometric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=0.61) as per FRS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557214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Transit Time Factor Vs. Beta (optimal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=0.65)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52400"/>
            <a:ext cx="81439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EM Design of LB650 (Geometric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=0.61) as per FRS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76200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Comparison between </a:t>
            </a:r>
            <a:r>
              <a:rPr lang="en-US" cap="all" dirty="0" err="1" smtClean="0">
                <a:latin typeface="Times New Roman" pitchFamily="18" charset="0"/>
                <a:cs typeface="Times New Roman" pitchFamily="18" charset="0"/>
              </a:rPr>
              <a:t>Superfish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and CST </a:t>
            </a:r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Microwave studio</a:t>
            </a:r>
            <a:endParaRPr lang="en-IN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1143001"/>
          <a:ext cx="7696200" cy="4724398"/>
        </p:xfrm>
        <a:graphic>
          <a:graphicData uri="http://schemas.openxmlformats.org/drawingml/2006/table">
            <a:tbl>
              <a:tblPr/>
              <a:tblGrid>
                <a:gridCol w="1407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6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48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RF Parameters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cap="all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Superfish</a:t>
                      </a:r>
                      <a:r>
                        <a:rPr lang="en-US" sz="1200" b="1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IN" sz="1200" b="1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Microwave Studio</a:t>
                      </a:r>
                      <a:endParaRPr lang="en-IN" sz="1200" b="1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FRS</a:t>
                      </a:r>
                      <a:endParaRPr lang="en-IN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Frequency of  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-mode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649.9987 MHz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650.055MHz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0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Frequency of 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/5 -mode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646.275MHz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646.29MHz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4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Ep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/Ea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39.25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MV/m at specified  energy gain at optimal beta)</a:t>
                      </a:r>
                      <a:endParaRPr lang="en-IN" sz="12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2.477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41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.91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MV/m at specified  energy gain at optimal beta)</a:t>
                      </a:r>
                      <a:endParaRPr lang="en-IN" sz="12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&lt; 40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MV/m at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specified  energy gain of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11.9 </a:t>
                      </a:r>
                      <a:r>
                        <a:rPr lang="en-US" sz="1200" b="1" baseline="0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Mev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(Ea=16.919MV/m)  at optimal beta(0.65)</a:t>
                      </a:r>
                      <a:endParaRPr lang="en-IN" sz="12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7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Bp/Ea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4.2544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71.98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at specified  energy gain at optimal beta)</a:t>
                      </a:r>
                      <a:endParaRPr lang="en-IN" sz="12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4.587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77.6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at specified  energy gain at optimal beta)</a:t>
                      </a:r>
                      <a:endParaRPr lang="en-IN" sz="12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&lt;72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mT at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Specified  energy gain of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11.9 </a:t>
                      </a:r>
                      <a:r>
                        <a:rPr lang="en-US" sz="1200" b="1" baseline="0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Mev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(Ea=16.919MV/m)  at optimal beta(0.65)</a:t>
                      </a:r>
                      <a:endParaRPr lang="en-IN" sz="12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3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R/Q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373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ohm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(optimal beta)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381.89(optimal beta)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5943600"/>
            <a:ext cx="7696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Regarding the Surface electric and magnetic field, result from 2-D  Code is more reliable, we  consider the data from </a:t>
            </a:r>
            <a:r>
              <a:rPr lang="en-US" sz="1600" b="1" cap="all" dirty="0" err="1" smtClean="0">
                <a:latin typeface="Times New Roman" pitchFamily="18" charset="0"/>
                <a:cs typeface="Times New Roman" pitchFamily="18" charset="0"/>
              </a:rPr>
              <a:t>Superfish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code as our design value. </a:t>
            </a:r>
            <a:r>
              <a:rPr lang="en-US" sz="1600" i="1" dirty="0" smtClean="0"/>
              <a:t>A mesh convergence study is recommended, if one has to rely on surface fields from 3D codes.</a:t>
            </a:r>
            <a:endParaRPr lang="en-IN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003A5E5B-84DD-4482-95AA-09E79D7920FE}" type="slidenum">
              <a:rPr lang="en-IN" smtClean="0"/>
              <a:pPr/>
              <a:t>6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4422"/>
            <a:ext cx="8763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IN" b="1" dirty="0" smtClean="0">
                <a:latin typeface="Times New Roman" pitchFamily="18" charset="0"/>
              </a:rPr>
              <a:t>Lorentz force at 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specified  energy gain 11.9 </a:t>
            </a:r>
            <a:r>
              <a:rPr lang="en-US" b="1" dirty="0" err="1" smtClean="0">
                <a:latin typeface="Times New Roman"/>
                <a:ea typeface="Times New Roman"/>
                <a:cs typeface="Times New Roman"/>
              </a:rPr>
              <a:t>Mev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  at optimal </a:t>
            </a:r>
            <a:r>
              <a:rPr lang="en-US" b="1" dirty="0" smtClean="0">
                <a:latin typeface="Times New Roman"/>
                <a:ea typeface="Times New Roman"/>
                <a:cs typeface="Times New Roman"/>
                <a:sym typeface="Symbol"/>
              </a:rPr>
              <a:t> 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(0.65) by</a:t>
            </a:r>
            <a:r>
              <a:rPr lang="en-IN" b="1" dirty="0" smtClean="0">
                <a:latin typeface="Times New Roman" pitchFamily="18" charset="0"/>
              </a:rPr>
              <a:t> </a:t>
            </a:r>
            <a:r>
              <a:rPr lang="en-IN" b="1" cap="all" dirty="0" err="1" smtClean="0">
                <a:latin typeface="Times New Roman" pitchFamily="18" charset="0"/>
              </a:rPr>
              <a:t>Superfish</a:t>
            </a:r>
            <a:endParaRPr lang="en-IN" b="1" cap="all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5214950"/>
            <a:ext cx="8786874" cy="7078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Maximum  radiation pressure (Lorentz Force) is 3.25 </a:t>
            </a:r>
            <a:r>
              <a:rPr lang="en-GB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en-GB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at iris  region and </a:t>
            </a:r>
          </a:p>
          <a:p>
            <a:pPr algn="just"/>
            <a:r>
              <a:rPr lang="en-GB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0.9 </a:t>
            </a:r>
            <a:r>
              <a:rPr lang="en-GB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en-GB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at equator region.</a:t>
            </a:r>
            <a:endParaRPr lang="en-IN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3357586" cy="23574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71679"/>
            <a:ext cx="4018688" cy="23574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357166"/>
            <a:ext cx="8839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EM Design of LB650 (Geometric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=0.61) as per FRS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Multipacting</a:t>
            </a:r>
            <a:r>
              <a:rPr lang="en-US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simulation using 3D CST Particle Studio</a:t>
            </a:r>
            <a:endParaRPr lang="en-IN" sz="2400" b="1" dirty="0">
              <a:ln w="190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88392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905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Furman Model of Secondary Electron emission (consisting of three types of scattering particles ) has been taken into account in CST code. </a:t>
            </a:r>
            <a:endParaRPr lang="en-IN" sz="2000" b="1" dirty="0">
              <a:ln w="1905">
                <a:solidFill>
                  <a:srgbClr val="0000CC"/>
                </a:solidFill>
              </a:ln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419600" y="1524000"/>
            <a:ext cx="4546141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524001"/>
            <a:ext cx="4191000" cy="455509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Secondary emission:</a:t>
            </a:r>
          </a:p>
          <a:p>
            <a:r>
              <a:rPr lang="en-US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A primary particle hitting a metal</a:t>
            </a:r>
          </a:p>
          <a:p>
            <a:r>
              <a:rPr lang="en-US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surface can cause the emission of</a:t>
            </a:r>
          </a:p>
          <a:p>
            <a:r>
              <a:rPr lang="en-US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so-called secondary particles.</a:t>
            </a:r>
          </a:p>
          <a:p>
            <a:endParaRPr lang="en-US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Depends on kinetic energy and material properties</a:t>
            </a:r>
          </a:p>
          <a:p>
            <a:endParaRPr lang="en-US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Self consistent model according to Furman.</a:t>
            </a:r>
          </a:p>
          <a:p>
            <a:endParaRPr lang="en-US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1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en-US" sz="1400" b="1" i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M.A. Furman, M.T.F. </a:t>
            </a:r>
            <a:r>
              <a:rPr lang="en-US" sz="1400" b="1" i="1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Pivi</a:t>
            </a:r>
            <a:r>
              <a:rPr lang="en-US" sz="1400" b="1" i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“Simulation of secondary electron emission based on a phenomenological probabilistic model”, </a:t>
            </a:r>
          </a:p>
          <a:p>
            <a:r>
              <a:rPr lang="en-US" sz="1400" b="1" i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LBNL-52807, SLAC-PUB-9912</a:t>
            </a:r>
            <a:r>
              <a:rPr lang="en-US" sz="1600" b="1" i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</a:t>
            </a:r>
          </a:p>
          <a:p>
            <a:endParaRPr lang="en-US" sz="1600" b="1" i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Statistical </a:t>
            </a:r>
            <a:r>
              <a:rPr lang="en-US" b="1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behaviour</a:t>
            </a:r>
            <a:r>
              <a:rPr lang="en-US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3143248"/>
            <a:ext cx="5029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Particle vs. time (ns) at 3.5 MV/m (mid-cell)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6096000"/>
            <a:ext cx="4724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Particles after 20ns at 3.5 MV/m (mid-cell)</a:t>
            </a:r>
            <a:endParaRPr lang="en-IN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839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Multipacting</a:t>
            </a:r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simulation results for 650MHz,</a:t>
            </a:r>
            <a:r>
              <a:rPr lang="en-IN" sz="2000" b="1" dirty="0">
                <a:ln w="1905"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β=0.61 SRF Cavity</a:t>
            </a:r>
            <a:r>
              <a:rPr lang="en-IN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using 3D CST Particle Studio</a:t>
            </a:r>
            <a:endParaRPr lang="en-IN" sz="2000" b="1" dirty="0">
              <a:ln w="190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990600"/>
            <a:ext cx="3733800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30 mm. of equator region has been simulated.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Multipacting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Analysis  has been carried out for both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mid-cell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end-cell.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Multipacting</a:t>
            </a:r>
            <a:r>
              <a:rPr lang="en-US" sz="22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has been found up to 4 MV/m.</a:t>
            </a:r>
          </a:p>
          <a:p>
            <a:endParaRPr lang="en-US" sz="1400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2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b="1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Multipacting</a:t>
            </a:r>
            <a:r>
              <a:rPr lang="en-IN" sz="22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rate is very high in the region of 3.5MV/m.</a:t>
            </a:r>
          </a:p>
          <a:p>
            <a:endParaRPr lang="en-US" sz="14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IN" sz="2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IN" sz="2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MV/m, increase in </a:t>
            </a:r>
            <a:r>
              <a:rPr lang="en-IN" sz="22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partcle</a:t>
            </a:r>
            <a:r>
              <a:rPr lang="en-IN" sz="2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due to </a:t>
            </a:r>
            <a:r>
              <a:rPr lang="en-IN" sz="22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multipacting</a:t>
            </a:r>
            <a:r>
              <a:rPr lang="en-IN" sz="2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is very low.</a:t>
            </a:r>
          </a:p>
          <a:p>
            <a:endParaRPr lang="en-IN" sz="800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36" y="998384"/>
            <a:ext cx="4000528" cy="20717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6576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5E5B-84DD-4482-95AA-09E79D7920FE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2014</Words>
  <Application>Microsoft Office PowerPoint</Application>
  <PresentationFormat>On-screen Show (4:3)</PresentationFormat>
  <Paragraphs>581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of Lorentz Force Detuning Coefficient of SRF Cavity  using ANSYS</vt:lpstr>
      <vt:lpstr>Case 1: LFD with one end fixed  (without any stiffener ring)</vt:lpstr>
      <vt:lpstr>Case 2: LFD with both ends fixed  without any stiffener ring</vt:lpstr>
      <vt:lpstr>Effect of stiffener rings on LFD with both ends fixed</vt:lpstr>
      <vt:lpstr>PowerPoint Presentation</vt:lpstr>
      <vt:lpstr>Effect of stiffener rings on pressure sensitivity  (with both ends fixed)</vt:lpstr>
      <vt:lpstr>PowerPoint Presentation</vt:lpstr>
      <vt:lpstr>Case 1: Contour plot of total deformation</vt:lpstr>
      <vt:lpstr>Case 1: Stress categorization plot on path-1</vt:lpstr>
      <vt:lpstr>PowerPoint Presentation</vt:lpstr>
      <vt:lpstr>Case 1: Stress categorization plot on path-3</vt:lpstr>
      <vt:lpstr>Case 1: Stress categorization plot on path-4</vt:lpstr>
      <vt:lpstr>Case 1: Stress categorization plot on path-5</vt:lpstr>
      <vt:lpstr>Case 2: Contour plot of total deformation</vt:lpstr>
      <vt:lpstr>Case 2: Stress categorization plot on path-1</vt:lpstr>
      <vt:lpstr>PowerPoint Presentation</vt:lpstr>
      <vt:lpstr>Case 2: Stress categorization plot on path-3</vt:lpstr>
      <vt:lpstr>Case 2: Stress categorization plot on path-4</vt:lpstr>
      <vt:lpstr>Case 2: Stress categorization plot on path-5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analysis of single cell RF cavity</dc:title>
  <dc:creator>sundeep _ghosh</dc:creator>
  <cp:lastModifiedBy>Tatiana Hamilton x8486 32216N</cp:lastModifiedBy>
  <cp:revision>233</cp:revision>
  <dcterms:created xsi:type="dcterms:W3CDTF">2015-10-26T06:13:48Z</dcterms:created>
  <dcterms:modified xsi:type="dcterms:W3CDTF">2016-03-03T18:29:45Z</dcterms:modified>
</cp:coreProperties>
</file>